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283" r:id="rId4"/>
    <p:sldId id="276" r:id="rId5"/>
    <p:sldId id="256" r:id="rId6"/>
    <p:sldId id="257" r:id="rId7"/>
    <p:sldId id="259" r:id="rId8"/>
    <p:sldId id="260" r:id="rId9"/>
    <p:sldId id="261" r:id="rId10"/>
    <p:sldId id="280" r:id="rId11"/>
    <p:sldId id="281" r:id="rId12"/>
    <p:sldId id="264" r:id="rId13"/>
    <p:sldId id="265" r:id="rId14"/>
    <p:sldId id="266" r:id="rId15"/>
    <p:sldId id="267" r:id="rId16"/>
    <p:sldId id="268" r:id="rId17"/>
    <p:sldId id="279" r:id="rId18"/>
    <p:sldId id="269" r:id="rId19"/>
    <p:sldId id="270" r:id="rId20"/>
    <p:sldId id="271" r:id="rId21"/>
    <p:sldId id="272" r:id="rId22"/>
    <p:sldId id="277"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96" autoAdjust="0"/>
  </p:normalViewPr>
  <p:slideViewPr>
    <p:cSldViewPr snapToGrid="0" snapToObjects="1">
      <p:cViewPr varScale="1">
        <p:scale>
          <a:sx n="91" d="100"/>
          <a:sy n="91" d="100"/>
        </p:scale>
        <p:origin x="218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3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19E897-8202-E345-902B-D65F5F89FC5E}" type="datetimeFigureOut">
              <a:rPr lang="it-IT" smtClean="0"/>
              <a:t>15/03/2019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3134CF-2C29-E14C-A279-C1A06F5A1EC1}" type="slidenum">
              <a:rPr lang="it-IT" smtClean="0"/>
              <a:t>‹N›</a:t>
            </a:fld>
            <a:endParaRPr lang="it-IT"/>
          </a:p>
        </p:txBody>
      </p:sp>
    </p:spTree>
    <p:extLst>
      <p:ext uri="{BB962C8B-B14F-4D97-AF65-F5344CB8AC3E}">
        <p14:creationId xmlns:p14="http://schemas.microsoft.com/office/powerpoint/2010/main" val="2527505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92445-6338-3D4A-9513-97F84DAA905D}" type="datetimeFigureOut">
              <a:rPr lang="it-IT" smtClean="0"/>
              <a:t>15/03/2019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05032-C7E3-1B4F-8333-8BEEBBC0FEDF}" type="slidenum">
              <a:rPr lang="it-IT" smtClean="0"/>
              <a:t>‹N›</a:t>
            </a:fld>
            <a:endParaRPr lang="it-IT"/>
          </a:p>
        </p:txBody>
      </p:sp>
    </p:spTree>
    <p:extLst>
      <p:ext uri="{BB962C8B-B14F-4D97-AF65-F5344CB8AC3E}">
        <p14:creationId xmlns:p14="http://schemas.microsoft.com/office/powerpoint/2010/main" val="3489532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xfrm>
            <a:off x="0" y="4343400"/>
            <a:ext cx="6856413"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pPr>
            <a:endParaRPr lang="it-IT" dirty="0">
              <a:latin typeface="Calibri" charset="0"/>
              <a:ea typeface="ＭＳ Ｐゴシック" charset="0"/>
              <a:cs typeface="ＭＳ Ｐゴシック"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E264A-E036-7C41-8347-505E9D20F5AA}" type="slidenum">
              <a:rPr lang="it-IT" sz="1200">
                <a:solidFill>
                  <a:prstClr val="black"/>
                </a:solidFill>
                <a:latin typeface="Calibri" charset="0"/>
              </a:rPr>
              <a:pPr eaLnBrk="1" hangingPunct="1"/>
              <a:t>1</a:t>
            </a:fld>
            <a:endParaRPr lang="it-IT" sz="1200">
              <a:solidFill>
                <a:prstClr val="black"/>
              </a:solidFill>
              <a:latin typeface="Calibri" charset="0"/>
            </a:endParaRPr>
          </a:p>
        </p:txBody>
      </p:sp>
    </p:spTree>
    <p:extLst>
      <p:ext uri="{BB962C8B-B14F-4D97-AF65-F5344CB8AC3E}">
        <p14:creationId xmlns:p14="http://schemas.microsoft.com/office/powerpoint/2010/main" val="1946502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17D2F8-B15F-FC4D-B6C6-5D910E307DFB}" type="slidenum">
              <a:rPr lang="it-IT">
                <a:solidFill>
                  <a:prstClr val="black"/>
                </a:solidFill>
                <a:latin typeface="Calibri"/>
              </a:rPr>
              <a:pPr>
                <a:defRPr/>
              </a:pPr>
              <a:t>10</a:t>
            </a:fld>
            <a:endParaRPr lang="it-IT">
              <a:solidFill>
                <a:prstClr val="black"/>
              </a:solidFill>
              <a:latin typeface="Calibri"/>
            </a:endParaRPr>
          </a:p>
        </p:txBody>
      </p:sp>
      <p:sp>
        <p:nvSpPr>
          <p:cNvPr id="19456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r>
              <a:rPr lang="it-IT" sz="1050" dirty="0" smtClean="0">
                <a:cs typeface="+mn-cs"/>
              </a:rPr>
              <a:t>I criteri di divisione del lavoro adottati e la struttura organizzativa sono formalmente esplicitati e rappresentati attraverso appositi strumenti. La rappresentazione della struttura è indispensabile per farla conoscere e comprendere a coloro che vi si devono adeguare. In sintesi, la rappresentazione della struttura vuol chiarire:</a:t>
            </a:r>
          </a:p>
          <a:p>
            <a:pPr marL="158265" indent="-158265">
              <a:buFontTx/>
              <a:buChar char="-"/>
              <a:defRPr/>
            </a:pPr>
            <a:r>
              <a:rPr lang="it-IT" sz="1050" dirty="0" smtClean="0">
                <a:cs typeface="+mn-cs"/>
              </a:rPr>
              <a:t>Chi sono i soggetti attivi della struttura;</a:t>
            </a:r>
          </a:p>
          <a:p>
            <a:pPr marL="158265" indent="-158265">
              <a:buFontTx/>
              <a:buChar char="-"/>
              <a:defRPr/>
            </a:pPr>
            <a:r>
              <a:rPr lang="it-IT" sz="1050" dirty="0" smtClean="0">
                <a:cs typeface="+mn-cs"/>
              </a:rPr>
              <a:t>Quali sono i compiti che ogni membro dell’organizzazione deve svolgere;</a:t>
            </a:r>
          </a:p>
          <a:p>
            <a:pPr marL="158265" indent="-158265">
              <a:buFontTx/>
              <a:buChar char="-"/>
              <a:defRPr/>
            </a:pPr>
            <a:r>
              <a:rPr lang="it-IT" sz="1050" dirty="0" smtClean="0">
                <a:cs typeface="+mn-cs"/>
              </a:rPr>
              <a:t>Come devono essere svolti i compiti assegnati ai soggetti.</a:t>
            </a:r>
          </a:p>
          <a:p>
            <a:pPr eaLnBrk="1" hangingPunct="1">
              <a:defRPr/>
            </a:pPr>
            <a:endParaRPr lang="it-IT" sz="1050" dirty="0" smtClean="0">
              <a:cs typeface="+mn-cs"/>
            </a:endParaRPr>
          </a:p>
        </p:txBody>
      </p:sp>
    </p:spTree>
    <p:extLst>
      <p:ext uri="{BB962C8B-B14F-4D97-AF65-F5344CB8AC3E}">
        <p14:creationId xmlns:p14="http://schemas.microsoft.com/office/powerpoint/2010/main" val="78305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a:xfrm>
            <a:off x="194053" y="4343399"/>
            <a:ext cx="6527228" cy="4341813"/>
          </a:xfrm>
        </p:spPr>
        <p:txBody>
          <a:bodyPr/>
          <a:lstStyle/>
          <a:p>
            <a:pPr eaLnBrk="1" hangingPunct="1"/>
            <a:r>
              <a:rPr lang="it-IT" sz="1000" dirty="0" smtClean="0"/>
              <a:t>Quali sono gli strumenti attraverso i quali si rappresenta la struttura organizzativa?</a:t>
            </a:r>
          </a:p>
          <a:p>
            <a:pPr eaLnBrk="1" hangingPunct="1"/>
            <a:r>
              <a:rPr lang="it-IT" sz="1000" dirty="0" smtClean="0"/>
              <a:t>I </a:t>
            </a:r>
            <a:r>
              <a:rPr lang="it-IT" sz="1000" dirty="0"/>
              <a:t>principali strumenti di rappresentazione della struttura organizzativa sono gli organigrammi, i mansionari e le norme procedurali. Gli strumenti che appena richiamati definiscono gli ASPETTI FORMALI della struttura organizzativa dell’impresa. Tuttavia, accanto alla struttura formale, occorre ricordare che esiste sempre una struttura informale o reale perché ogni membro dell’organizzazione interpreta in vario modo le regole formali. La presenza di una struttura reale permette di avere una organizzazione formale più elastica e dunque in grado di rispondere meglio ai bisogni degli individui e alle </a:t>
            </a:r>
            <a:r>
              <a:rPr lang="it-IT" sz="1000" dirty="0" smtClean="0"/>
              <a:t>mutevoli </a:t>
            </a:r>
            <a:r>
              <a:rPr lang="it-IT" sz="1000" dirty="0"/>
              <a:t>esigenze che via via si manifestano nell’azienda. D’altra parte, eccessi di formalità possono condurre a comportamenti divergenti rispetto agli obiettivi del sistema aziendale causando un caos che pregiudica le possibilità di vita dell’azienda</a:t>
            </a:r>
            <a:r>
              <a:rPr lang="it-IT" sz="1000" dirty="0" smtClean="0"/>
              <a:t>.</a:t>
            </a:r>
          </a:p>
          <a:p>
            <a:pPr eaLnBrk="1" hangingPunct="1"/>
            <a:r>
              <a:rPr lang="it-IT" sz="1000" dirty="0" smtClean="0"/>
              <a:t>Gli ORGANIGRAMMI</a:t>
            </a:r>
            <a:r>
              <a:rPr lang="it-IT" sz="1000" baseline="0" dirty="0" smtClean="0"/>
              <a:t> </a:t>
            </a:r>
            <a:r>
              <a:rPr lang="it-IT" sz="1000" dirty="0" smtClean="0"/>
              <a:t>sono rappresentazioni grafiche che utilizzano caselle e linee. Le caselle rappresentano le varie unità organizzative (organi che compongono una struttura, ovvero uffici, reparti, stabilimenti, ecc.), mentre le linee esprimono i collegamenti tra le diverse unità organizzative. Le linee più marcate indicano i rapporti di line mentre quelle più sottili sono utilizzate per rappresentare rapporti di staff. </a:t>
            </a:r>
          </a:p>
          <a:p>
            <a:pPr eaLnBrk="1" hangingPunct="1"/>
            <a:r>
              <a:rPr lang="it-IT" sz="1000" dirty="0" smtClean="0"/>
              <a:t>Attraverso l’organigramma</a:t>
            </a:r>
            <a:r>
              <a:rPr lang="it-IT" sz="1000" baseline="0" dirty="0" smtClean="0"/>
              <a:t> </a:t>
            </a:r>
            <a:r>
              <a:rPr lang="it-IT" sz="1000" dirty="0" smtClean="0"/>
              <a:t>è possibile comprendere anche il grado di sviluppo verticale e orizzontale della struttura. Il grado di sviluppo verticale indica la numerosità dei livelli gerarchici ma non segnala il grado di accentramento o decentramento decisionale che caratterizza la struttura. Lo sviluppo orizzontale invece fa riferimento all’ampiezza del controllo, vale a dire al numero di organi subordinati rispetto ad ogni livello gerarchico.</a:t>
            </a:r>
          </a:p>
          <a:p>
            <a:pPr eaLnBrk="1" hangingPunct="1"/>
            <a:r>
              <a:rPr lang="it-IT" sz="1000" dirty="0" smtClean="0"/>
              <a:t>In definitiva, un organigramma chiarisce quali sono gli organi della struttura e le principali relazioni gerarchiche esistenti tra loro, ma non specifica cosa devono fare gli organi e come devono farlo.</a:t>
            </a:r>
          </a:p>
          <a:p>
            <a:pPr eaLnBrk="1" hangingPunct="1">
              <a:defRPr/>
            </a:pPr>
            <a:r>
              <a:rPr lang="it-IT" sz="1000" dirty="0" smtClean="0"/>
              <a:t>In sintesi,</a:t>
            </a:r>
            <a:r>
              <a:rPr lang="it-IT" sz="1000" baseline="0" dirty="0" smtClean="0"/>
              <a:t> l’</a:t>
            </a:r>
            <a:r>
              <a:rPr lang="it-IT" sz="1000" dirty="0" smtClean="0"/>
              <a:t>organigramma è incentrato sul “chi”, da qui i MANSIONARI che descrivono dettagliatamente i compiti corrispondenti ad ogni posizione organizzativa e, dunque, la sfera delle decisioni e il conseguente grado di responsabilità.</a:t>
            </a:r>
          </a:p>
          <a:p>
            <a:pPr eaLnBrk="1" hangingPunct="1">
              <a:defRPr/>
            </a:pPr>
            <a:r>
              <a:rPr lang="it-IT" sz="1000" dirty="0" smtClean="0"/>
              <a:t>Il principale limite dei mansionari è che forniscono una visione statica del lavoro di ogni unità organizzativa, perciò occorre stabilire delle norme procedurali.</a:t>
            </a:r>
          </a:p>
          <a:p>
            <a:pPr eaLnBrk="1" hangingPunct="1">
              <a:defRPr/>
            </a:pPr>
            <a:r>
              <a:rPr lang="it-IT" sz="1000" dirty="0" smtClean="0"/>
              <a:t>Le NORME PROCEDURALI definiscono l’ordine con cui devono essere svolti i compiti e i collegamenti tra i diversi organi che entrano in relazione nel loro svolgimento. Solitamente, le norme procedurali sono espresse in particolari documenti, aventi forma grafica, denominati flow chart o diagrammi di flusso.</a:t>
            </a:r>
          </a:p>
        </p:txBody>
      </p:sp>
      <p:sp>
        <p:nvSpPr>
          <p:cNvPr id="4" name="Segnaposto numero diapositiva 3"/>
          <p:cNvSpPr>
            <a:spLocks noGrp="1"/>
          </p:cNvSpPr>
          <p:nvPr>
            <p:ph type="sldNum" sz="quarter" idx="5"/>
          </p:nvPr>
        </p:nvSpPr>
        <p:spPr/>
        <p:txBody>
          <a:bodyPr/>
          <a:lstStyle/>
          <a:p>
            <a:pPr>
              <a:defRPr/>
            </a:pPr>
            <a:fld id="{CC82327E-7B69-2141-8567-BD1AD9119A87}" type="slidenum">
              <a:rPr lang="it-IT">
                <a:solidFill>
                  <a:prstClr val="black"/>
                </a:solidFill>
                <a:latin typeface="Calibri"/>
              </a:rPr>
              <a:pPr>
                <a:defRPr/>
              </a:pPr>
              <a:t>11</a:t>
            </a:fld>
            <a:endParaRPr lang="it-IT">
              <a:solidFill>
                <a:prstClr val="black"/>
              </a:solidFill>
              <a:latin typeface="Calibri"/>
            </a:endParaRPr>
          </a:p>
        </p:txBody>
      </p:sp>
    </p:spTree>
    <p:extLst>
      <p:ext uri="{BB962C8B-B14F-4D97-AF65-F5344CB8AC3E}">
        <p14:creationId xmlns:p14="http://schemas.microsoft.com/office/powerpoint/2010/main" val="302788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r>
              <a:rPr lang="it-IT" sz="1000" dirty="0" smtClean="0"/>
              <a:t>In una struttura organizzativa è possibile osservare tre distinti livelli:</a:t>
            </a:r>
          </a:p>
          <a:p>
            <a:pPr eaLnBrk="1" hangingPunct="1">
              <a:buFontTx/>
              <a:buChar char="-"/>
            </a:pPr>
            <a:r>
              <a:rPr lang="it-IT" sz="1000" dirty="0" smtClean="0"/>
              <a:t>MACRO considera l’impresa nel suo complesso; </a:t>
            </a:r>
          </a:p>
          <a:p>
            <a:pPr eaLnBrk="1" hangingPunct="1">
              <a:buFontTx/>
              <a:buChar char="-"/>
            </a:pPr>
            <a:r>
              <a:rPr lang="it-IT" sz="1000" dirty="0" smtClean="0"/>
              <a:t>MESO riguarda la divisione del lavoro tra gli organi dell’impresa; </a:t>
            </a:r>
          </a:p>
          <a:p>
            <a:pPr eaLnBrk="1" hangingPunct="1">
              <a:buFontTx/>
              <a:buChar char="-"/>
            </a:pPr>
            <a:r>
              <a:rPr lang="it-IT" sz="1000" dirty="0" smtClean="0"/>
              <a:t>MICRO-STRUTTURA riguarda il singolo e i compiti e le mansioni che ciascun membro dell’organizzazione è chiamato a svolgere.</a:t>
            </a:r>
          </a:p>
          <a:p>
            <a:pPr eaLnBrk="1" hangingPunct="1"/>
            <a:r>
              <a:rPr lang="it-IT" sz="1000" dirty="0" smtClean="0"/>
              <a:t>La macrostruttura dell’impresa può presentarsi nei modi più disparati, ma tutti possono essere ricondotti a tre modelli fondamentali. Ciascun modello si caratterizza per particolari criteri di divisione orizzontale e verticale del lavoro, presenta un proprio organigramma di base, condiziona l’efficienza e l’efficacia del lavoro.</a:t>
            </a:r>
          </a:p>
        </p:txBody>
      </p:sp>
      <p:sp>
        <p:nvSpPr>
          <p:cNvPr id="4" name="Segnaposto numero diapositiva 3"/>
          <p:cNvSpPr>
            <a:spLocks noGrp="1"/>
          </p:cNvSpPr>
          <p:nvPr>
            <p:ph type="sldNum" sz="quarter" idx="10"/>
          </p:nvPr>
        </p:nvSpPr>
        <p:spPr/>
        <p:txBody>
          <a:bodyPr/>
          <a:lstStyle/>
          <a:p>
            <a:fld id="{6C1644F5-CA25-A94B-A249-F164B6410E0C}" type="slidenum">
              <a:rPr lang="it-IT" smtClean="0">
                <a:solidFill>
                  <a:prstClr val="black"/>
                </a:solidFill>
                <a:latin typeface="Calibri"/>
              </a:rPr>
              <a:pPr/>
              <a:t>12</a:t>
            </a:fld>
            <a:endParaRPr lang="it-IT">
              <a:solidFill>
                <a:prstClr val="black"/>
              </a:solidFill>
              <a:latin typeface="Calibri"/>
            </a:endParaRPr>
          </a:p>
        </p:txBody>
      </p:sp>
    </p:spTree>
    <p:extLst>
      <p:ext uri="{BB962C8B-B14F-4D97-AF65-F5344CB8AC3E}">
        <p14:creationId xmlns:p14="http://schemas.microsoft.com/office/powerpoint/2010/main" val="102688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ED48F8-7431-5C47-A35A-7B4F65C80CF5}" type="slidenum">
              <a:rPr lang="it-IT">
                <a:solidFill>
                  <a:prstClr val="black"/>
                </a:solidFill>
                <a:latin typeface="Calibri"/>
              </a:rPr>
              <a:pPr>
                <a:defRPr/>
              </a:pPr>
              <a:t>13</a:t>
            </a:fld>
            <a:endParaRPr lang="it-IT">
              <a:solidFill>
                <a:prstClr val="black"/>
              </a:solidFill>
              <a:latin typeface="Calibri"/>
            </a:endParaRPr>
          </a:p>
        </p:txBody>
      </p:sp>
      <p:sp>
        <p:nvSpPr>
          <p:cNvPr id="2119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11971" name="Rectangle 3"/>
          <p:cNvSpPr>
            <a:spLocks noGrp="1" noChangeArrowheads="1"/>
          </p:cNvSpPr>
          <p:nvPr>
            <p:ph type="body" idx="1"/>
          </p:nvPr>
        </p:nvSpPr>
        <p:spPr/>
        <p:txBody>
          <a:bodyPr/>
          <a:lstStyle/>
          <a:p>
            <a:pPr eaLnBrk="1" hangingPunct="1">
              <a:defRPr/>
            </a:pPr>
            <a:r>
              <a:rPr lang="it-IT" sz="1000" dirty="0" smtClean="0">
                <a:cs typeface="+mn-cs"/>
              </a:rPr>
              <a:t>La struttura funzionale nasce come evoluzione delle strutture semplici che caratterizzano le imprese di piccole dimensioni dotate di numero minimo di livelli gerarchici e per un sistema decisionale rapido. Si caratterizza per l’elevata specializzazione. I compiti sono suddivisi tra organi specializzati che hanno lo stesso grado e dipendono dall’organo volitivo di vertice. L’organo direttivo si fraziona secondo le funzioni marketing, produzione, finanza, ricerca e sviluppo, ecc. e ciascuno di questi organi direttivi ha il potere di prendere decisioni nel proprio ambito di competenza. Ad esempio, l’area marketing si occuperà di tutte le attività necessarie per il collocamento sul mercato dei prodotti: studio delle abitudini dei consumatori, analisi della concorrenza, iniziative pubblicitarie e promozionali, ecc. </a:t>
            </a:r>
          </a:p>
          <a:p>
            <a:pPr eaLnBrk="1" hangingPunct="1">
              <a:defRPr/>
            </a:pPr>
            <a:r>
              <a:rPr lang="it-IT" sz="1000" dirty="0" smtClean="0">
                <a:cs typeface="+mn-cs"/>
              </a:rPr>
              <a:t>Si tratta della forma organizzativa probabilmente più diffusa.</a:t>
            </a:r>
          </a:p>
          <a:p>
            <a:pPr eaLnBrk="1" hangingPunct="1">
              <a:defRPr/>
            </a:pPr>
            <a:r>
              <a:rPr lang="it-IT" sz="1000" dirty="0" smtClean="0">
                <a:cs typeface="+mn-cs"/>
              </a:rPr>
              <a:t>Chiaramente, la struttura plurifunzionale è caratterizzata da un continuo interscambio di informazioni tra le varie funzioni dell’azienda che, in questo caso, è vista come un sistema.</a:t>
            </a:r>
          </a:p>
        </p:txBody>
      </p:sp>
    </p:spTree>
    <p:extLst>
      <p:ext uri="{BB962C8B-B14F-4D97-AF65-F5344CB8AC3E}">
        <p14:creationId xmlns:p14="http://schemas.microsoft.com/office/powerpoint/2010/main" val="91677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D3DB5E-3551-264B-901A-B5BCB9E8D5DF}" type="slidenum">
              <a:rPr lang="it-IT">
                <a:solidFill>
                  <a:prstClr val="black"/>
                </a:solidFill>
                <a:latin typeface="Calibri"/>
              </a:rPr>
              <a:pPr>
                <a:defRPr/>
              </a:pPr>
              <a:t>14</a:t>
            </a:fld>
            <a:endParaRPr lang="it-IT">
              <a:solidFill>
                <a:prstClr val="black"/>
              </a:solidFill>
              <a:latin typeface="Calibri"/>
            </a:endParaRPr>
          </a:p>
        </p:txBody>
      </p:sp>
      <p:sp>
        <p:nvSpPr>
          <p:cNvPr id="21299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a:xfrm>
            <a:off x="701875" y="4343400"/>
            <a:ext cx="5486400" cy="4114800"/>
          </a:xfrm>
        </p:spPr>
        <p:txBody>
          <a:bodyPr/>
          <a:lstStyle/>
          <a:p>
            <a:pPr eaLnBrk="1" hangingPunct="1"/>
            <a:r>
              <a:rPr lang="it-IT" sz="1000" dirty="0"/>
              <a:t>La direzione generale coordina le direzioni funzionali che impiegano opportunamente le risorse umane e finanziarie necessarie. Gli uffici e i reparti, ovvero le unità operative, svolgono, all’interno dell’area funzionale in cui sono collocati, compiti prevalentemente esecutivi.</a:t>
            </a:r>
          </a:p>
          <a:p>
            <a:pPr eaLnBrk="1" hangingPunct="1"/>
            <a:r>
              <a:rPr lang="it-IT" sz="1000" dirty="0"/>
              <a:t>La struttura plurifunzionale è caratterizzata da maggiori livelli di efficienza, ovvero la riduzione di costi, in quanto minimizza la quantità di risorse aventi una data specializzazione e sono evitate le duplicazioni di funzione tra organi. Inoltre la specializzazione del lavoro favorisce lo sviluppo di competenze specifiche e l’accrescimento della professionalità grazie all’interscambio di idee ed esperienze. Tuttavia, una eccessiva specializzazione può causare conflitti e problemi di coordinamento che possono determinare un’inefficacia. L’efficacia risulta ulteriormente minata qualora l’impresa produca più prodotti che presentano problematiche differenti.</a:t>
            </a:r>
          </a:p>
          <a:p>
            <a:pPr eaLnBrk="1" hangingPunct="1"/>
            <a:r>
              <a:rPr lang="it-IT" sz="1000" dirty="0"/>
              <a:t>La struttura plurifunzionale determina un aumento del livelli gerarchici che costituiscono le varie aree funzionali determinando una burocratizzazione di queste ultime. Infine, la struttura essendo focalizzata sull’input non dedica attenzione sufficiente all’output (prodotti, clientela, canali distributivi, ecc.) e dunque è inadeguata in realtà altamente competitive.</a:t>
            </a:r>
          </a:p>
          <a:p>
            <a:pPr eaLnBrk="1" hangingPunct="1"/>
            <a:r>
              <a:rPr lang="it-IT" sz="1000" dirty="0"/>
              <a:t>Nell’esempio riprodotto nella slide, la direzione generale coordina l’attività di </a:t>
            </a:r>
            <a:r>
              <a:rPr lang="it-IT" sz="1000" dirty="0" smtClean="0"/>
              <a:t>4 </a:t>
            </a:r>
            <a:r>
              <a:rPr lang="it-IT" sz="1000" dirty="0"/>
              <a:t>direzioni funzionali (amministrazione, produzione, marketing, area commerciale). La funzione produzione, a sua volta, coordina 2 stabilimenti. Chiaramente ogni dipartimento funzionale avrà una propria organizzazione strutturale interna, di </a:t>
            </a:r>
            <a:r>
              <a:rPr lang="it-IT" sz="1000" dirty="0" err="1"/>
              <a:t>meso</a:t>
            </a:r>
            <a:r>
              <a:rPr lang="it-IT" sz="1000" dirty="0"/>
              <a:t>-struttura, che sarà disegnata per rispondere ai problemi specifici che è </a:t>
            </a:r>
            <a:r>
              <a:rPr lang="it-IT" sz="1000" dirty="0" smtClean="0"/>
              <a:t>chiamata </a:t>
            </a:r>
            <a:r>
              <a:rPr lang="it-IT" sz="1000" dirty="0"/>
              <a:t>a risolvere</a:t>
            </a:r>
            <a:r>
              <a:rPr lang="it-IT" sz="1000" dirty="0" smtClean="0"/>
              <a:t>.</a:t>
            </a:r>
            <a:endParaRPr lang="it-IT" sz="1000" dirty="0"/>
          </a:p>
        </p:txBody>
      </p:sp>
    </p:spTree>
    <p:extLst>
      <p:ext uri="{BB962C8B-B14F-4D97-AF65-F5344CB8AC3E}">
        <p14:creationId xmlns:p14="http://schemas.microsoft.com/office/powerpoint/2010/main" val="48201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000" baseline="0" dirty="0" smtClean="0"/>
              <a:t>La </a:t>
            </a:r>
            <a:r>
              <a:rPr lang="it-IT" sz="1000" baseline="0" dirty="0" err="1" smtClean="0"/>
              <a:t>meso</a:t>
            </a:r>
            <a:r>
              <a:rPr lang="it-IT" sz="1000" baseline="0" dirty="0" smtClean="0"/>
              <a:t>-struttura si occupa della divisione del lavoro tra gli organi dell’impresa. Qui ci troviamo all’interno dell’area commerciale!</a:t>
            </a:r>
            <a:endParaRPr lang="it-IT" sz="1000" dirty="0"/>
          </a:p>
        </p:txBody>
      </p:sp>
      <p:sp>
        <p:nvSpPr>
          <p:cNvPr id="4" name="Segnaposto numero diapositiva 3"/>
          <p:cNvSpPr>
            <a:spLocks noGrp="1"/>
          </p:cNvSpPr>
          <p:nvPr>
            <p:ph type="sldNum" sz="quarter" idx="10"/>
          </p:nvPr>
        </p:nvSpPr>
        <p:spPr/>
        <p:txBody>
          <a:bodyPr/>
          <a:lstStyle/>
          <a:p>
            <a:pPr>
              <a:defRPr/>
            </a:pPr>
            <a:fld id="{CFAD6905-834E-8D45-8D3E-0989EFEC8855}" type="slidenum">
              <a:rPr lang="it-IT" smtClean="0"/>
              <a:pPr>
                <a:defRPr/>
              </a:pPr>
              <a:t>15</a:t>
            </a:fld>
            <a:endParaRPr lang="it-IT"/>
          </a:p>
        </p:txBody>
      </p:sp>
    </p:spTree>
    <p:extLst>
      <p:ext uri="{BB962C8B-B14F-4D97-AF65-F5344CB8AC3E}">
        <p14:creationId xmlns:p14="http://schemas.microsoft.com/office/powerpoint/2010/main" val="63334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B5C04A-FFB4-054D-93AC-B89BC8E99940}" type="slidenum">
              <a:rPr lang="it-IT">
                <a:solidFill>
                  <a:prstClr val="black"/>
                </a:solidFill>
                <a:latin typeface="Calibri"/>
              </a:rPr>
              <a:pPr>
                <a:defRPr/>
              </a:pPr>
              <a:t>16</a:t>
            </a:fld>
            <a:endParaRPr lang="it-IT">
              <a:solidFill>
                <a:prstClr val="black"/>
              </a:solidFill>
              <a:latin typeface="Calibri"/>
            </a:endParaRPr>
          </a:p>
        </p:txBody>
      </p:sp>
      <p:sp>
        <p:nvSpPr>
          <p:cNvPr id="21504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p:txBody>
          <a:bodyPr/>
          <a:lstStyle/>
          <a:p>
            <a:pPr eaLnBrk="1" hangingPunct="1">
              <a:defRPr/>
            </a:pPr>
            <a:r>
              <a:rPr lang="it-IT" sz="1000" dirty="0" smtClean="0">
                <a:cs typeface="+mn-cs"/>
              </a:rPr>
              <a:t>La struttura </a:t>
            </a:r>
            <a:r>
              <a:rPr lang="it-IT" sz="1000" dirty="0" err="1" smtClean="0">
                <a:cs typeface="+mn-cs"/>
              </a:rPr>
              <a:t>multidivisionale</a:t>
            </a:r>
            <a:r>
              <a:rPr lang="it-IT" sz="1000" dirty="0" smtClean="0">
                <a:cs typeface="+mn-cs"/>
              </a:rPr>
              <a:t> ripartisce le responsabilità di direzione tra un certo numero di divisioni, frazionando di fatto l’azienda in più parti ciascuna delle quali potrebbe rappresentare un’azienda a se stante. La struttura attua una suddivisione delle competenze per prodotto, mercato o area geografica che determina il formarsi delle divisioni e una scomposizione dell’attività svolta nelle singole divisioni secondo i criteri della struttura funzionale. Alla direzione generale spettano le funzioni di coordinamento e valutazione dei risultati delle varie divisioni, di acquisizione e di allocazione delle risorse all’interno dell’impresa, di scelte strategiche generali, ad esempio l’entrata in nuovi settori oppure la costruzione di nuovi impianti.</a:t>
            </a:r>
          </a:p>
        </p:txBody>
      </p:sp>
    </p:spTree>
    <p:extLst>
      <p:ext uri="{BB962C8B-B14F-4D97-AF65-F5344CB8AC3E}">
        <p14:creationId xmlns:p14="http://schemas.microsoft.com/office/powerpoint/2010/main" val="627083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EA1525-38EF-EA49-8DA2-98A1FAEA5CEC}" type="slidenum">
              <a:rPr lang="it-IT">
                <a:solidFill>
                  <a:prstClr val="black"/>
                </a:solidFill>
                <a:latin typeface="Calibri"/>
              </a:rPr>
              <a:pPr>
                <a:defRPr/>
              </a:pPr>
              <a:t>17</a:t>
            </a:fld>
            <a:endParaRPr lang="it-IT">
              <a:solidFill>
                <a:prstClr val="black"/>
              </a:solidFill>
              <a:latin typeface="Calibri"/>
            </a:endParaRPr>
          </a:p>
        </p:txBody>
      </p:sp>
      <p:sp>
        <p:nvSpPr>
          <p:cNvPr id="2887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88771" name="Rectangle 3"/>
          <p:cNvSpPr>
            <a:spLocks noGrp="1" noChangeArrowheads="1"/>
          </p:cNvSpPr>
          <p:nvPr>
            <p:ph type="body" idx="1"/>
          </p:nvPr>
        </p:nvSpPr>
        <p:spPr/>
        <p:txBody>
          <a:bodyPr/>
          <a:lstStyle/>
          <a:p>
            <a:pPr eaLnBrk="1" hangingPunct="1">
              <a:defRPr/>
            </a:pPr>
            <a:r>
              <a:rPr lang="it-IT" sz="1000" dirty="0" smtClean="0">
                <a:cs typeface="+mn-cs"/>
              </a:rPr>
              <a:t>Sotto la direzione generale ci sono delle unità, denominate “staff centrali”, che gestiscono e coordinano processi comuni a tutte le divisioni. </a:t>
            </a:r>
          </a:p>
          <a:p>
            <a:pPr eaLnBrk="1" hangingPunct="1">
              <a:defRPr/>
            </a:pPr>
            <a:r>
              <a:rPr lang="it-IT" sz="1000" dirty="0" smtClean="0">
                <a:cs typeface="+mn-cs"/>
              </a:rPr>
              <a:t>In questo modello, ogni divisione può considerarsi una “quasi impresa” nella gestione del proprio prodotto/mercato.</a:t>
            </a:r>
          </a:p>
          <a:p>
            <a:pPr eaLnBrk="1" hangingPunct="1">
              <a:defRPr/>
            </a:pPr>
            <a:r>
              <a:rPr lang="it-IT" sz="1000" dirty="0" smtClean="0">
                <a:cs typeface="+mn-cs"/>
              </a:rPr>
              <a:t>Il punto di forza è la possibilità di raggiungere elevati livelli di efficacia perché ci si concentra più sui risultati che sulle funzioni. Tuttavia, il moltiplicarsi di dipartimenti funzionali può determinare una duplicazione di funzioni e, dunque, uno spreco di risorse che mina i livelli di efficienza.</a:t>
            </a:r>
          </a:p>
          <a:p>
            <a:pPr eaLnBrk="1" hangingPunct="1">
              <a:defRPr/>
            </a:pPr>
            <a:r>
              <a:rPr lang="it-IT" sz="1000" dirty="0" smtClean="0">
                <a:cs typeface="+mn-cs"/>
              </a:rPr>
              <a:t>Telecom Italia Spa ha un’organizzazione orientata ai prodotti.</a:t>
            </a:r>
          </a:p>
        </p:txBody>
      </p:sp>
    </p:spTree>
    <p:extLst>
      <p:ext uri="{BB962C8B-B14F-4D97-AF65-F5344CB8AC3E}">
        <p14:creationId xmlns:p14="http://schemas.microsoft.com/office/powerpoint/2010/main" val="253692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9D9BB-EF94-4243-84E5-328C01683090}" type="slidenum">
              <a:rPr lang="it-IT">
                <a:solidFill>
                  <a:prstClr val="black"/>
                </a:solidFill>
                <a:latin typeface="Calibri"/>
              </a:rPr>
              <a:pPr>
                <a:defRPr/>
              </a:pPr>
              <a:t>18</a:t>
            </a:fld>
            <a:endParaRPr lang="it-IT">
              <a:solidFill>
                <a:prstClr val="black"/>
              </a:solidFill>
              <a:latin typeface="Calibri"/>
            </a:endParaRPr>
          </a:p>
        </p:txBody>
      </p:sp>
      <p:sp>
        <p:nvSpPr>
          <p:cNvPr id="21913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p:txBody>
          <a:bodyPr/>
          <a:lstStyle/>
          <a:p>
            <a:pPr eaLnBrk="1" hangingPunct="1"/>
            <a:r>
              <a:rPr lang="it-IT" sz="1000" dirty="0"/>
              <a:t>La struttura a matrice si caratterizza per una divisione orizzontale del lavoro operata simultaneamente secondo due criteri, ovvero per input e per output. Questa struttura è tipica delle aziende che producono su COMMESSA. Le imprese possono essere infatti </a:t>
            </a:r>
            <a:r>
              <a:rPr lang="it-IT" sz="1000" dirty="0" smtClean="0"/>
              <a:t>distinte </a:t>
            </a:r>
            <a:r>
              <a:rPr lang="it-IT" sz="1000" dirty="0"/>
              <a:t>tra quelle che producono su previsione </a:t>
            </a:r>
            <a:r>
              <a:rPr lang="it-IT" sz="1000" dirty="0" smtClean="0"/>
              <a:t>di </a:t>
            </a:r>
            <a:r>
              <a:rPr lang="it-IT" sz="1000" dirty="0"/>
              <a:t>mercato cercando di rispondere ai bisogni con gli standard desiderati dal </a:t>
            </a:r>
            <a:r>
              <a:rPr lang="it-IT" sz="1000" dirty="0" smtClean="0"/>
              <a:t>consumatori e </a:t>
            </a:r>
            <a:r>
              <a:rPr lang="it-IT" sz="1000" dirty="0"/>
              <a:t>quelle che producono, appunto, su commessa quando il cliente commissiona all’impresa la realizzazione di un certo prodotto con le caratteristiche che lui stesso indica. Tipiche aziende che operano su commessa sono quelle navali, aeree, spaziali, ecc. dunque beni complessi e che richiedono una lunga lavorazione. In questi casi, le commesse sono formalizzate in progetti la cui realizzazione comporta problemi unici e non ripetitivi.</a:t>
            </a:r>
          </a:p>
          <a:p>
            <a:pPr eaLnBrk="1" hangingPunct="1"/>
            <a:endParaRPr lang="it-IT" sz="1000" dirty="0"/>
          </a:p>
          <a:p>
            <a:pPr eaLnBrk="1" hangingPunct="1"/>
            <a:r>
              <a:rPr lang="it-IT" sz="1000" dirty="0"/>
              <a:t>La suddivisione della struttura in base all’input e all’output genera la presenza di DUE SERIE DI ORGANI, entrambi alle dipendenze della direzione generale, tali organi formano i lati di una ideale della matrice….ma vediamo un esempio.</a:t>
            </a:r>
          </a:p>
        </p:txBody>
      </p:sp>
    </p:spTree>
    <p:extLst>
      <p:ext uri="{BB962C8B-B14F-4D97-AF65-F5344CB8AC3E}">
        <p14:creationId xmlns:p14="http://schemas.microsoft.com/office/powerpoint/2010/main" val="211519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6CB405-C105-794C-8329-01D2C7586DBA}" type="slidenum">
              <a:rPr lang="it-IT">
                <a:solidFill>
                  <a:prstClr val="black"/>
                </a:solidFill>
                <a:latin typeface="Calibri"/>
              </a:rPr>
              <a:pPr>
                <a:defRPr/>
              </a:pPr>
              <a:t>19</a:t>
            </a:fld>
            <a:endParaRPr lang="it-IT">
              <a:solidFill>
                <a:prstClr val="black"/>
              </a:solidFill>
              <a:latin typeface="Calibri"/>
            </a:endParaRPr>
          </a:p>
        </p:txBody>
      </p:sp>
      <p:sp>
        <p:nvSpPr>
          <p:cNvPr id="22118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21187" name="Rectangle 3"/>
          <p:cNvSpPr>
            <a:spLocks noGrp="1" noChangeArrowheads="1"/>
          </p:cNvSpPr>
          <p:nvPr>
            <p:ph type="body" idx="1"/>
          </p:nvPr>
        </p:nvSpPr>
        <p:spPr/>
        <p:txBody>
          <a:bodyPr/>
          <a:lstStyle/>
          <a:p>
            <a:pPr eaLnBrk="1" hangingPunct="1"/>
            <a:r>
              <a:rPr lang="it-IT" sz="1000" dirty="0"/>
              <a:t>La DIREZIONE GENERALE ha compiti di indirizzo dell’attività aziendale complessiva. In ORIZZONTALE si trovano le DIREZIONI FUNZIONALI dei dipartimenti funzionali a ciascuna delle quali spetta il governo delle attività e delle risorse necessarie per compiere la funzione aziendale che gli è stata assegnata. In VERTICALE, invece, si trovano i RESPONSABILI DEI PRODOTTI/PROGETTI che devono curare la realizzazione della commessa affidatagli controllando tempi, qualità e costi. Le direzioni funzionali e i responsabili di progetto interagiscono continuamente e sono entrambi alle dipendenze della direzione generale, formando i lati di una ideale matrice che dà il nome a questo tipo di struttura. </a:t>
            </a:r>
          </a:p>
          <a:p>
            <a:pPr eaLnBrk="1" hangingPunct="1"/>
            <a:r>
              <a:rPr lang="it-IT" sz="1000" dirty="0"/>
              <a:t>I responsabili di progetto attingono alle direzioni funzionali per ottenere le risorse necessarie alla realizzazione dei propri progetti, mentre le direzioni funzionali sono simultaneamente coinvolte nella realizzazione </a:t>
            </a:r>
            <a:r>
              <a:rPr lang="it-IT" sz="1000" dirty="0" smtClean="0"/>
              <a:t>di </a:t>
            </a:r>
            <a:r>
              <a:rPr lang="it-IT" sz="1000" dirty="0"/>
              <a:t>più progetti. All’interno della matrice si trovano le unità operative, ovvero gruppi di lavoro, coordinati dal capo-progetto, ai quali partecipano i diversi specialisti funzionali la cui opera è richiesta per la realizzazione del prodotto.</a:t>
            </a:r>
          </a:p>
          <a:p>
            <a:pPr eaLnBrk="1" hangingPunct="1"/>
            <a:r>
              <a:rPr lang="it-IT" sz="1000" dirty="0"/>
              <a:t>La struttura a matrice è stata pensata per ottenere il massimo in termini di efficienza ed efficacia, visto che il lavoro è contemporaneamente diviso per input e per output. Il problema principale della struttura a matrice è dovuto al fatto che le unità operative sono sottoposte contemporaneamente a due autorità: i capi dell’area funzionale di provenienza e il responsabile di progetto. L’incontro tra due autorità può facilmente tradursi in scontro e le unità operative si trovano al centro di questo “fuoco”. Ne derivano fenomeni di tensione ed insicurezza e conseguenti rallentamenti dei processi decisionali con diseconomie di funzionamento della struttura.</a:t>
            </a:r>
          </a:p>
        </p:txBody>
      </p:sp>
    </p:spTree>
    <p:extLst>
      <p:ext uri="{BB962C8B-B14F-4D97-AF65-F5344CB8AC3E}">
        <p14:creationId xmlns:p14="http://schemas.microsoft.com/office/powerpoint/2010/main" val="56656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D705032-C7E3-1B4F-8333-8BEEBBC0FEDF}" type="slidenum">
              <a:rPr lang="it-IT" smtClean="0"/>
              <a:t>2</a:t>
            </a:fld>
            <a:endParaRPr lang="it-IT"/>
          </a:p>
        </p:txBody>
      </p:sp>
    </p:spTree>
    <p:extLst>
      <p:ext uri="{BB962C8B-B14F-4D97-AF65-F5344CB8AC3E}">
        <p14:creationId xmlns:p14="http://schemas.microsoft.com/office/powerpoint/2010/main" val="39216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D705032-C7E3-1B4F-8333-8BEEBBC0FEDF}" type="slidenum">
              <a:rPr lang="it-IT" smtClean="0"/>
              <a:t>20</a:t>
            </a:fld>
            <a:endParaRPr lang="it-IT"/>
          </a:p>
        </p:txBody>
      </p:sp>
    </p:spTree>
    <p:extLst>
      <p:ext uri="{BB962C8B-B14F-4D97-AF65-F5344CB8AC3E}">
        <p14:creationId xmlns:p14="http://schemas.microsoft.com/office/powerpoint/2010/main" val="334921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eaLnBrk="1" hangingPunct="1"/>
            <a:r>
              <a:rPr lang="it-IT" sz="1000" dirty="0"/>
              <a:t>Come è facilmente intuibile, al momento di costituire un’azienda è necessario affrontare una serie di problemi riguardanti, in particolare, il tipo di attività da svolgere (industriale, mercantile, di servizi, ecc.), la forma giuridica da assumere (società di persone o di capitali o azienda individuale), il luogo dove svolgere l’attività e il fine da perseguire. In base a queste decisioni, l’azienda deve dotarsi di un </a:t>
            </a:r>
            <a:r>
              <a:rPr lang="it-IT" sz="1000" dirty="0" smtClean="0"/>
              <a:t>capitale, </a:t>
            </a:r>
            <a:r>
              <a:rPr lang="it-IT" sz="1000" dirty="0"/>
              <a:t>che poi sarà investito per realizzare beni e servizi da destinare al mercato, e di risorse umane. Si tratta dei mezzi economici che, opportunamente coordinati, costituiscono la STRUTTURA dell’azienda. In altri termini, “amministrare economicamente” un’azienda significa occuparsi dell’organizzazione, della gestione e della rilevazione. La nostra trattazione non comprende l’esame della rilevazione che mal si concilia con l’obiettivo che si propone questo corso. In generale, tuttavia, si può dire che la rilevazione è il momento in cui le operazioni compiute nell’esercizio dell’attività di impresa sono misurate al fine di capire se l’azienda ha prodotto o distrutto ricchezza,  o come vedremo un reddito, e qual è la composizione del suo capitale nella duplice veste di investimenti e finanziamenti.</a:t>
            </a:r>
          </a:p>
          <a:p>
            <a:pPr eaLnBrk="1" hangingPunct="1"/>
            <a:r>
              <a:rPr lang="it-IT" sz="1000" dirty="0"/>
              <a:t>Il primo fondamentale momento dell’amministrazione economica dell’azienda riguarda l’ORGANIZZAZIONE.</a:t>
            </a:r>
          </a:p>
        </p:txBody>
      </p:sp>
      <p:sp>
        <p:nvSpPr>
          <p:cNvPr id="4" name="Segnaposto numero diapositiva 3"/>
          <p:cNvSpPr>
            <a:spLocks noGrp="1"/>
          </p:cNvSpPr>
          <p:nvPr>
            <p:ph type="sldNum" sz="quarter" idx="5"/>
          </p:nvPr>
        </p:nvSpPr>
        <p:spPr/>
        <p:txBody>
          <a:bodyPr/>
          <a:lstStyle/>
          <a:p>
            <a:pPr>
              <a:defRPr/>
            </a:pPr>
            <a:fld id="{B29579D2-2C59-8140-A983-7475453AFF4D}" type="slidenum">
              <a:rPr lang="it-IT">
                <a:solidFill>
                  <a:prstClr val="black"/>
                </a:solidFill>
                <a:latin typeface="Calibri"/>
              </a:rPr>
              <a:pPr>
                <a:defRPr/>
              </a:pPr>
              <a:t>3</a:t>
            </a:fld>
            <a:endParaRPr lang="it-IT">
              <a:solidFill>
                <a:prstClr val="black"/>
              </a:solidFill>
              <a:latin typeface="Calibri"/>
            </a:endParaRPr>
          </a:p>
        </p:txBody>
      </p:sp>
    </p:spTree>
    <p:extLst>
      <p:ext uri="{BB962C8B-B14F-4D97-AF65-F5344CB8AC3E}">
        <p14:creationId xmlns:p14="http://schemas.microsoft.com/office/powerpoint/2010/main" val="292895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8A16D8-1BCD-CF4F-8552-00B18E606EA2}" type="slidenum">
              <a:rPr lang="it-IT">
                <a:solidFill>
                  <a:prstClr val="black"/>
                </a:solidFill>
                <a:latin typeface="Calibri"/>
              </a:rPr>
              <a:pPr>
                <a:defRPr/>
              </a:pPr>
              <a:t>4</a:t>
            </a:fld>
            <a:endParaRPr lang="it-IT">
              <a:solidFill>
                <a:prstClr val="black"/>
              </a:solidFill>
              <a:latin typeface="Calibri"/>
            </a:endParaRPr>
          </a:p>
        </p:txBody>
      </p:sp>
      <p:sp>
        <p:nvSpPr>
          <p:cNvPr id="18534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85347" name="Rectangle 3"/>
          <p:cNvSpPr>
            <a:spLocks noGrp="1" noChangeArrowheads="1"/>
          </p:cNvSpPr>
          <p:nvPr>
            <p:ph type="body" idx="1"/>
          </p:nvPr>
        </p:nvSpPr>
        <p:spPr/>
        <p:txBody>
          <a:bodyPr/>
          <a:lstStyle/>
          <a:p>
            <a:pPr eaLnBrk="1" hangingPunct="1">
              <a:defRPr/>
            </a:pPr>
            <a:r>
              <a:rPr lang="it-IT" sz="1000" dirty="0" smtClean="0">
                <a:cs typeface="+mn-cs"/>
              </a:rPr>
              <a:t>L’organizzazione concerne i criteri, le regole e i processi secondo i quali si deve svolgere il lavoro all’interno dell’impresa al fine di raggiungere determinati obiettivi. Dunque, con riferimento ai fattori costitutivi dell’impresa, determina l’insieme delle regole che disciplinano come la componente umana debba impiegare quella tecnica, vale a dire il capitale, al fine di raggiungere i suoi obiettivi strategici. </a:t>
            </a:r>
          </a:p>
          <a:p>
            <a:pPr eaLnBrk="1" hangingPunct="1">
              <a:defRPr/>
            </a:pPr>
            <a:r>
              <a:rPr lang="it-IT" sz="1000" dirty="0" smtClean="0">
                <a:cs typeface="+mn-cs"/>
              </a:rPr>
              <a:t>Visto che l’organizzazione definisce come devono essere svolte le attività</a:t>
            </a:r>
            <a:r>
              <a:rPr lang="it-IT" sz="1000" baseline="0" dirty="0" smtClean="0">
                <a:cs typeface="+mn-cs"/>
              </a:rPr>
              <a:t> di impresa, le sue regole influiscono anche sui livelli di efficienza e di efficacia della gestione aziendale.</a:t>
            </a:r>
            <a:endParaRPr lang="it-IT" sz="1000" dirty="0" smtClean="0">
              <a:cs typeface="+mn-cs"/>
            </a:endParaRPr>
          </a:p>
          <a:p>
            <a:pPr eaLnBrk="1" hangingPunct="1">
              <a:defRPr/>
            </a:pPr>
            <a:r>
              <a:rPr lang="it-IT" sz="1000" dirty="0" smtClean="0">
                <a:cs typeface="+mn-cs"/>
              </a:rPr>
              <a:t>L’EFFICACIA invece riguarda la capacità di raggiungere gli obiettivi prefissati, dando un’adeguata risposta ai problemi legati all’attività aziendale.</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cs typeface="+mn-cs"/>
              </a:rPr>
              <a:t>L’EFFICIENZA indica la capacità di svolgere una certa attività riducendo al minimo gli sprechi di risorse. Si tratta dunque di ottimizzare il rapporto tra output e input. In termini matematici, dato un certo quantitativo di risorse a disposizione, massimizzare il risultato in termini di output oppure, dato un certo risultato da conseguire in termini di output, minimizzare le risorse necessarie. </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cs typeface="+mn-cs"/>
              </a:rPr>
              <a:t>L’aver definito questi due fondamentali concetti ci porta a utilizzare il termine “economico” introdotto per qualificare l’attività del sistema di impresa con un significato più ampio rispetto ad “impiegare al meglio le risorse”, nel senso che occorre impiegarle al meglio e conformemente alle attese del sistema ambientale in cui opera l’impresa. A tal fine, occorre definire i tre fondamentali aspetti che caratterizzano l’organizzazione di un’impresa.</a:t>
            </a:r>
          </a:p>
        </p:txBody>
      </p:sp>
    </p:spTree>
    <p:extLst>
      <p:ext uri="{BB962C8B-B14F-4D97-AF65-F5344CB8AC3E}">
        <p14:creationId xmlns:p14="http://schemas.microsoft.com/office/powerpoint/2010/main" val="162303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81FA3D-0F6A-2F48-AC5F-F5139DFC6B80}" type="slidenum">
              <a:rPr lang="it-IT">
                <a:solidFill>
                  <a:prstClr val="black"/>
                </a:solidFill>
                <a:latin typeface="Calibri"/>
              </a:rPr>
              <a:pPr>
                <a:defRPr/>
              </a:pPr>
              <a:t>5</a:t>
            </a:fld>
            <a:endParaRPr lang="it-IT">
              <a:solidFill>
                <a:prstClr val="black"/>
              </a:solidFill>
              <a:latin typeface="Calibri"/>
            </a:endParaRPr>
          </a:p>
        </p:txBody>
      </p:sp>
      <p:sp>
        <p:nvSpPr>
          <p:cNvPr id="1884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p:txBody>
          <a:bodyPr/>
          <a:lstStyle/>
          <a:p>
            <a:pPr eaLnBrk="1" hangingPunct="1">
              <a:defRPr/>
            </a:pPr>
            <a:r>
              <a:rPr lang="it-IT" sz="1000" dirty="0" smtClean="0">
                <a:cs typeface="+mn-cs"/>
              </a:rPr>
              <a:t>Le variabili chiave dell’organizzazione dell’impresa sono:</a:t>
            </a:r>
          </a:p>
          <a:p>
            <a:pPr marL="211021" indent="-211021">
              <a:buFontTx/>
              <a:buAutoNum type="arabicParenR"/>
              <a:defRPr/>
            </a:pPr>
            <a:r>
              <a:rPr lang="it-IT" sz="1000" dirty="0" smtClean="0">
                <a:cs typeface="+mn-cs"/>
              </a:rPr>
              <a:t>Struttura organizzativa;</a:t>
            </a:r>
          </a:p>
          <a:p>
            <a:pPr marL="211021" indent="-211021">
              <a:buFontTx/>
              <a:buAutoNum type="arabicParenR"/>
              <a:defRPr/>
            </a:pPr>
            <a:r>
              <a:rPr lang="it-IT" sz="1000" dirty="0" smtClean="0">
                <a:cs typeface="+mn-cs"/>
              </a:rPr>
              <a:t>Meccanismi operativi;</a:t>
            </a:r>
          </a:p>
          <a:p>
            <a:pPr marL="211021" indent="-211021">
              <a:buFontTx/>
              <a:buAutoNum type="arabicParenR"/>
              <a:defRPr/>
            </a:pPr>
            <a:r>
              <a:rPr lang="it-IT" sz="1000" dirty="0" smtClean="0">
                <a:cs typeface="+mn-cs"/>
              </a:rPr>
              <a:t>Stile di comando.</a:t>
            </a:r>
          </a:p>
          <a:p>
            <a:pPr>
              <a:defRPr/>
            </a:pPr>
            <a:endParaRPr lang="it-IT" sz="1000" dirty="0"/>
          </a:p>
          <a:p>
            <a:pPr>
              <a:defRPr/>
            </a:pPr>
            <a:r>
              <a:rPr lang="it-IT" sz="1000" dirty="0" smtClean="0">
                <a:cs typeface="+mn-cs"/>
              </a:rPr>
              <a:t>Oggi ci occuperemo della struttura organizzativa, mentre la prossima lezione tratterà le variabili chiave rimanenti: meccanismi operativi e stile di leadership.</a:t>
            </a:r>
          </a:p>
        </p:txBody>
      </p:sp>
    </p:spTree>
    <p:extLst>
      <p:ext uri="{BB962C8B-B14F-4D97-AF65-F5344CB8AC3E}">
        <p14:creationId xmlns:p14="http://schemas.microsoft.com/office/powerpoint/2010/main" val="292244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C00059-165F-3D41-9F64-3CC770DE011D}" type="slidenum">
              <a:rPr lang="it-IT">
                <a:solidFill>
                  <a:prstClr val="black"/>
                </a:solidFill>
                <a:latin typeface="Calibri"/>
              </a:rPr>
              <a:pPr>
                <a:defRPr/>
              </a:pPr>
              <a:t>6</a:t>
            </a:fld>
            <a:endParaRPr lang="it-IT">
              <a:solidFill>
                <a:prstClr val="black"/>
              </a:solidFill>
              <a:latin typeface="Calibri"/>
            </a:endParaRPr>
          </a:p>
        </p:txBody>
      </p:sp>
      <p:sp>
        <p:nvSpPr>
          <p:cNvPr id="18944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pPr eaLnBrk="1" hangingPunct="1">
              <a:defRPr/>
            </a:pPr>
            <a:r>
              <a:rPr lang="it-IT" sz="1000" dirty="0" smtClean="0">
                <a:cs typeface="+mn-cs"/>
              </a:rPr>
              <a:t>La struttura organizzativa riguarda i criteri di divisione del lavoro fra le diverse persone che operano nell’impresa. Definire questi criteri significa sostanzialmente individuare:</a:t>
            </a:r>
          </a:p>
          <a:p>
            <a:pPr marL="158265" indent="-158265">
              <a:buFontTx/>
              <a:buChar char="-"/>
              <a:defRPr/>
            </a:pPr>
            <a:r>
              <a:rPr lang="it-IT" sz="1000" dirty="0" smtClean="0">
                <a:cs typeface="+mn-cs"/>
              </a:rPr>
              <a:t>Gli organi dell’impresa;</a:t>
            </a:r>
          </a:p>
          <a:p>
            <a:pPr marL="158265" indent="-158265">
              <a:buFontTx/>
              <a:buChar char="-"/>
              <a:defRPr/>
            </a:pPr>
            <a:r>
              <a:rPr lang="it-IT" sz="1000" dirty="0" smtClean="0">
                <a:cs typeface="+mn-cs"/>
              </a:rPr>
              <a:t>Le funzioni assegnate agli organi;</a:t>
            </a:r>
          </a:p>
          <a:p>
            <a:pPr marL="158265" indent="-158265">
              <a:buFontTx/>
              <a:buChar char="-"/>
              <a:defRPr/>
            </a:pPr>
            <a:r>
              <a:rPr lang="it-IT" sz="1000" dirty="0" smtClean="0">
                <a:cs typeface="+mn-cs"/>
              </a:rPr>
              <a:t>Le relazioni che si instaurano tra gli organi nello svolgimento delle funzioni loro assegnate.</a:t>
            </a:r>
          </a:p>
          <a:p>
            <a:pPr eaLnBrk="1" hangingPunct="1">
              <a:defRPr/>
            </a:pPr>
            <a:r>
              <a:rPr lang="it-IT" sz="1000" dirty="0" smtClean="0">
                <a:cs typeface="+mn-cs"/>
              </a:rPr>
              <a:t>Il significato di organi, funzioni e relazioni fra organi può essere facilmente compreso se si pensa all’analogia tra l’impresa e il corpo umano. L’uomo può vivere grazie ai vari organi, ciascuno dei quali svolge precise funzioni che, a loro volta, pongono in relazione diversi organi. Lo stesso principio riguarda l’azienda, dove</a:t>
            </a:r>
            <a:r>
              <a:rPr lang="it-IT" sz="1000" baseline="0" dirty="0" smtClean="0">
                <a:cs typeface="+mn-cs"/>
              </a:rPr>
              <a:t> le tra le altre si rinvengono le seguenti</a:t>
            </a:r>
            <a:r>
              <a:rPr lang="it-IT" sz="1000" dirty="0" smtClean="0">
                <a:cs typeface="+mn-cs"/>
              </a:rPr>
              <a:t> funzioni aziendali: la produzione, la ricerca, il marketing, la finanza, l’amministrazione, ecc.</a:t>
            </a:r>
          </a:p>
        </p:txBody>
      </p:sp>
    </p:spTree>
    <p:extLst>
      <p:ext uri="{BB962C8B-B14F-4D97-AF65-F5344CB8AC3E}">
        <p14:creationId xmlns:p14="http://schemas.microsoft.com/office/powerpoint/2010/main" val="417256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5B8528-1C31-B04D-B439-F53FB0B6C6F5}" type="slidenum">
              <a:rPr lang="it-IT">
                <a:solidFill>
                  <a:prstClr val="black"/>
                </a:solidFill>
                <a:latin typeface="Calibri"/>
              </a:rPr>
              <a:pPr>
                <a:defRPr/>
              </a:pPr>
              <a:t>7</a:t>
            </a:fld>
            <a:endParaRPr lang="it-IT">
              <a:solidFill>
                <a:prstClr val="black"/>
              </a:solidFill>
              <a:latin typeface="Calibri"/>
            </a:endParaRPr>
          </a:p>
        </p:txBody>
      </p:sp>
      <p:sp>
        <p:nvSpPr>
          <p:cNvPr id="29696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96963" name="Rectangle 3"/>
          <p:cNvSpPr>
            <a:spLocks noGrp="1" noChangeArrowheads="1"/>
          </p:cNvSpPr>
          <p:nvPr>
            <p:ph type="body" idx="1"/>
          </p:nvPr>
        </p:nvSpPr>
        <p:spPr/>
        <p:txBody>
          <a:bodyPr/>
          <a:lstStyle/>
          <a:p>
            <a:pPr eaLnBrk="1" hangingPunct="1"/>
            <a:r>
              <a:rPr lang="it-IT" sz="1000" dirty="0"/>
              <a:t>La divisione del lavoro trova espressione nella struttura organizzativa e si sviluppa secondo </a:t>
            </a:r>
            <a:r>
              <a:rPr lang="it-IT" sz="1000" dirty="0" smtClean="0"/>
              <a:t>due </a:t>
            </a:r>
            <a:r>
              <a:rPr lang="it-IT" sz="1000" dirty="0"/>
              <a:t>coordinate:</a:t>
            </a:r>
          </a:p>
          <a:p>
            <a:pPr eaLnBrk="1" hangingPunct="1">
              <a:buFontTx/>
              <a:buChar char="-"/>
            </a:pPr>
            <a:r>
              <a:rPr lang="it-IT" sz="1000" baseline="0" dirty="0" smtClean="0"/>
              <a:t> </a:t>
            </a:r>
            <a:r>
              <a:rPr lang="it-IT" sz="1000" dirty="0" smtClean="0"/>
              <a:t>verticale;</a:t>
            </a:r>
          </a:p>
          <a:p>
            <a:pPr eaLnBrk="1" hangingPunct="1">
              <a:buFontTx/>
              <a:buChar char="-"/>
            </a:pPr>
            <a:r>
              <a:rPr lang="it-IT" sz="1000" dirty="0" smtClean="0"/>
              <a:t> </a:t>
            </a:r>
            <a:r>
              <a:rPr lang="it-IT" sz="1000" dirty="0"/>
              <a:t>orizzontale.</a:t>
            </a:r>
          </a:p>
          <a:p>
            <a:pPr eaLnBrk="1" hangingPunct="1"/>
            <a:endParaRPr lang="it-IT" sz="1000" dirty="0"/>
          </a:p>
          <a:p>
            <a:pPr eaLnBrk="1" hangingPunct="1"/>
            <a:r>
              <a:rPr lang="it-IT" sz="1000" dirty="0"/>
              <a:t>La DIVISIONE DEL LAVORO in senso VERTICALE riguarda l’attribuzione del potere agli organi. Questi ultimi infatti non sono tutti sullo stesso piano, alcuni sono in posizione di comando e altri in posizione subordinata rispetto ai precedenti. La divisione verticale riguarda quindi la divisione gerarchica dell’azienda</a:t>
            </a:r>
            <a:r>
              <a:rPr lang="it-IT" sz="1000" dirty="0" smtClean="0"/>
              <a:t>. Nell’esempio riportato nella</a:t>
            </a:r>
            <a:r>
              <a:rPr lang="it-IT" sz="1000" baseline="0" dirty="0" smtClean="0"/>
              <a:t> slide ci sono tre livelli gerarchici.</a:t>
            </a:r>
            <a:endParaRPr lang="it-IT" sz="1000" dirty="0"/>
          </a:p>
          <a:p>
            <a:pPr eaLnBrk="1" hangingPunct="1"/>
            <a:r>
              <a:rPr lang="it-IT" sz="1000" dirty="0"/>
              <a:t>La DIVISIONE DEL LAVORO in senso ORIZZONTALE concerne la suddivisione del processo produttivo dell’impresa in una serie di attività elementari. Il grado di divisione orizzontale determina il livello di specializzazione orizzontale. Un eccesso di specializzazione influisce negativamente sulla soddisfazione psicologica dei lavoratori e sul grado di flessibilità dell’azienda. In altri termini, con un grado di specializzazione del lavoro eccessivo, i lavoratori sono insoddisfatti e poco motivati e l’azienda particolarmente rigida</a:t>
            </a:r>
            <a:r>
              <a:rPr lang="it-IT" sz="1000" dirty="0" smtClean="0"/>
              <a:t>. </a:t>
            </a:r>
          </a:p>
          <a:p>
            <a:pPr eaLnBrk="1" hangingPunct="1"/>
            <a:r>
              <a:rPr lang="it-IT" sz="1000" dirty="0" smtClean="0"/>
              <a:t>La</a:t>
            </a:r>
            <a:r>
              <a:rPr lang="it-IT" sz="1000" baseline="0" dirty="0" smtClean="0"/>
              <a:t> </a:t>
            </a:r>
            <a:r>
              <a:rPr lang="it-IT" sz="1000" dirty="0" smtClean="0"/>
              <a:t>divisione orizzontale del lavoro ci consente di capire quali sono le attività che sono svolte da coloro che si trovano nella parte più</a:t>
            </a:r>
            <a:r>
              <a:rPr lang="it-IT" sz="1000" baseline="0" dirty="0" smtClean="0"/>
              <a:t> bassa della piramide gerarchica aziendale e, dunque, svolgono attività legate al processo produttivo posto in essere dall’impresa.</a:t>
            </a:r>
            <a:endParaRPr lang="it-IT" sz="1000" dirty="0"/>
          </a:p>
        </p:txBody>
      </p:sp>
    </p:spTree>
    <p:extLst>
      <p:ext uri="{BB962C8B-B14F-4D97-AF65-F5344CB8AC3E}">
        <p14:creationId xmlns:p14="http://schemas.microsoft.com/office/powerpoint/2010/main" val="341719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C02579-F17A-8D47-9651-0B818C850C52}" type="slidenum">
              <a:rPr lang="it-IT">
                <a:solidFill>
                  <a:prstClr val="black"/>
                </a:solidFill>
                <a:latin typeface="Calibri"/>
              </a:rPr>
              <a:pPr>
                <a:defRPr/>
              </a:pPr>
              <a:t>8</a:t>
            </a:fld>
            <a:endParaRPr lang="it-IT">
              <a:solidFill>
                <a:prstClr val="black"/>
              </a:solidFill>
              <a:latin typeface="Calibri"/>
            </a:endParaRPr>
          </a:p>
        </p:txBody>
      </p:sp>
      <p:sp>
        <p:nvSpPr>
          <p:cNvPr id="19251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pPr eaLnBrk="1" hangingPunct="1">
              <a:defRPr/>
            </a:pPr>
            <a:r>
              <a:rPr lang="it-IT" sz="1000" dirty="0" smtClean="0">
                <a:cs typeface="+mn-cs"/>
              </a:rPr>
              <a:t>Le distinzioni tra gli organi aziendali possono essere le più varie.</a:t>
            </a:r>
          </a:p>
          <a:p>
            <a:pPr eaLnBrk="1" hangingPunct="1">
              <a:defRPr/>
            </a:pPr>
            <a:r>
              <a:rPr lang="it-IT" sz="1000" dirty="0" smtClean="0">
                <a:cs typeface="+mn-cs"/>
              </a:rPr>
              <a:t>La prima distinzione, relativa ai rapporti di potere, è quella tra:</a:t>
            </a:r>
          </a:p>
          <a:p>
            <a:pPr marL="158265" indent="-158265">
              <a:buFontTx/>
              <a:buChar char="-"/>
              <a:defRPr/>
            </a:pPr>
            <a:r>
              <a:rPr lang="it-IT" sz="1000" dirty="0" smtClean="0">
                <a:cs typeface="+mn-cs"/>
              </a:rPr>
              <a:t>Organi VOLITIVI che hanno il supremo comando dell’impresa. Essi corrispondono al soggetto economico e definiscono gli indirizzi generali e gli obiettivi di fondo dell’azienda.</a:t>
            </a:r>
          </a:p>
          <a:p>
            <a:pPr marL="158265" indent="-158265">
              <a:buFontTx/>
              <a:buChar char="-"/>
              <a:defRPr/>
            </a:pPr>
            <a:r>
              <a:rPr lang="it-IT" sz="1000" dirty="0" smtClean="0">
                <a:cs typeface="+mn-cs"/>
              </a:rPr>
              <a:t>Organi DIRETTIVI traducono le indicazioni generali degli organi volitivi in obiettivi più specifici che assegnano agli organi OPERATIVI.</a:t>
            </a:r>
          </a:p>
          <a:p>
            <a:pPr marL="158265" indent="-158265">
              <a:buFontTx/>
              <a:buChar char="-"/>
              <a:defRPr/>
            </a:pPr>
            <a:r>
              <a:rPr lang="it-IT" sz="1000" dirty="0" smtClean="0">
                <a:cs typeface="+mn-cs"/>
              </a:rPr>
              <a:t>Organi OPERATIVI svolgono le operazioni dettate dagli organi volitivi e filtrate da quelli direttivi.</a:t>
            </a:r>
          </a:p>
          <a:p>
            <a:pPr eaLnBrk="1" hangingPunct="1">
              <a:defRPr/>
            </a:pPr>
            <a:endParaRPr lang="it-IT" sz="1000" dirty="0" smtClean="0">
              <a:cs typeface="+mn-cs"/>
            </a:endParaRPr>
          </a:p>
          <a:p>
            <a:pPr eaLnBrk="1" hangingPunct="1">
              <a:defRPr/>
            </a:pPr>
            <a:r>
              <a:rPr lang="it-IT" sz="1000" dirty="0" smtClean="0">
                <a:cs typeface="+mn-cs"/>
              </a:rPr>
              <a:t>La seconda distinzione, ancora relativa ai rapporti di potere, concerne:</a:t>
            </a:r>
          </a:p>
          <a:p>
            <a:pPr marL="158265" indent="-158265">
              <a:buFontTx/>
              <a:buChar char="-"/>
              <a:defRPr/>
            </a:pPr>
            <a:r>
              <a:rPr lang="it-IT" sz="1000" dirty="0" smtClean="0">
                <a:cs typeface="+mn-cs"/>
              </a:rPr>
              <a:t>Organi di LINE, dotati di potere decisionale;</a:t>
            </a:r>
          </a:p>
          <a:p>
            <a:pPr marL="158265" indent="-158265">
              <a:buFontTx/>
              <a:buChar char="-"/>
              <a:defRPr/>
            </a:pPr>
            <a:r>
              <a:rPr lang="it-IT" sz="1000" dirty="0" smtClean="0">
                <a:cs typeface="+mn-cs"/>
              </a:rPr>
              <a:t>Organi di STAFF che sono consultivi e derivano dall’organizzazione militare. Tuttavia, tali organi non sono mai del tutto privi di potere perché hanno comunque una certa autorità che è loro riconosciuta grazie alle specifiche competenze che vantano.</a:t>
            </a:r>
            <a:r>
              <a:rPr lang="it-IT" sz="1000" baseline="0" dirty="0" smtClean="0">
                <a:cs typeface="+mn-cs"/>
              </a:rPr>
              <a:t> </a:t>
            </a:r>
            <a:r>
              <a:rPr lang="it-IT" sz="1000" dirty="0" smtClean="0">
                <a:cs typeface="+mn-cs"/>
              </a:rPr>
              <a:t>Gli organi di staff possono svolgere la propria attività di consulenza o di supporto a favore della direzione generale oppure delle singole funzioni. L’esigenza di avvalersi in modo continuativo di organi specialistici è oggi particolarmente sentita a causa della complessità gestionale determinata dalla variabilità dei mercati e dalla turbolenza dell’ambiente esterno. Ad esempio, è tipicamente un’attività di staff quella delle pubbliche relazioni oppure la programmazione strategica o il controllo di gestione.</a:t>
            </a:r>
          </a:p>
        </p:txBody>
      </p:sp>
    </p:spTree>
    <p:extLst>
      <p:ext uri="{BB962C8B-B14F-4D97-AF65-F5344CB8AC3E}">
        <p14:creationId xmlns:p14="http://schemas.microsoft.com/office/powerpoint/2010/main" val="196752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defRPr/>
            </a:pPr>
            <a:r>
              <a:rPr lang="it-IT" sz="1000" dirty="0" smtClean="0">
                <a:cs typeface="+mn-cs"/>
              </a:rPr>
              <a:t>In relazione alla distribuzione del potere fra i vari livelli gerarchici, la struttura organizzativa può essere:</a:t>
            </a:r>
          </a:p>
          <a:p>
            <a:pPr marL="158265" indent="-158265">
              <a:buFontTx/>
              <a:buChar char="-"/>
              <a:defRPr/>
            </a:pPr>
            <a:r>
              <a:rPr lang="it-IT" sz="1000" dirty="0" smtClean="0">
                <a:cs typeface="+mn-cs"/>
              </a:rPr>
              <a:t>ACCENTRATA se il potere è concentrato nelle mani di pochi organi e tutte le decisioni rilevanti sono prese dai vertici aziendali;</a:t>
            </a:r>
          </a:p>
          <a:p>
            <a:pPr marL="158265" indent="-158265">
              <a:buFontTx/>
              <a:buChar char="-"/>
              <a:defRPr/>
            </a:pPr>
            <a:r>
              <a:rPr lang="it-IT" sz="1000" dirty="0" smtClean="0">
                <a:cs typeface="+mn-cs"/>
              </a:rPr>
              <a:t>DECENTRATA quando il potere è diffuso fra i diversi organi perché i problemi, indipendentemente dal livello gerarchico occupato, sono risolti da chi ha le competenze per farlo. La diffusione del potere nell’organizzazione avviene attraverso la DELEGA con la quale gli organi superiori trasferiscono parte del proprio potere decisionale a quelli subordinati.</a:t>
            </a:r>
          </a:p>
          <a:p>
            <a:pPr eaLnBrk="1" hangingPunct="1">
              <a:defRPr/>
            </a:pPr>
            <a:endParaRPr lang="it-IT" sz="1000" dirty="0" smtClean="0">
              <a:cs typeface="+mn-cs"/>
            </a:endParaRPr>
          </a:p>
          <a:p>
            <a:pPr eaLnBrk="1" hangingPunct="1">
              <a:defRPr/>
            </a:pPr>
            <a:r>
              <a:rPr lang="it-IT" sz="1000" dirty="0" smtClean="0">
                <a:cs typeface="+mn-cs"/>
              </a:rPr>
              <a:t>La scelta tra una struttura accentrata o decentrata deve tenere conto dei vantaggi e degli svantaggi insiti in ciascuna. Il decentramento favorisce la flessibilità, consente di alleggerire i compiti degli organi di comando e, contemporaneamente, ha effetti positivi sul morale dei subordinati. Tuttavia, un eccesso di decentramento può favorire la nascita di comportamenti non in linea con gli obiettivi aziendali di fondo.</a:t>
            </a:r>
          </a:p>
          <a:p>
            <a:endParaRPr lang="it-IT"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La macrostruttura dell’impresa può presentarsi nei modi più disparati, ma tutti possono essere ricondotti a tre modelli fondamentali. Ciascun modello si caratterizza per particolari criteri di divisione orizzontale e verticale del lavoro, presenta un proprio organigramma di base, condiziona l’efficienza e l’efficacia del lavoro.</a:t>
            </a:r>
          </a:p>
        </p:txBody>
      </p:sp>
      <p:sp>
        <p:nvSpPr>
          <p:cNvPr id="4" name="Segnaposto numero diapositiva 3"/>
          <p:cNvSpPr>
            <a:spLocks noGrp="1"/>
          </p:cNvSpPr>
          <p:nvPr>
            <p:ph type="sldNum" sz="quarter" idx="10"/>
          </p:nvPr>
        </p:nvSpPr>
        <p:spPr/>
        <p:txBody>
          <a:bodyPr/>
          <a:lstStyle/>
          <a:p>
            <a:fld id="{07FF8C6D-F7D9-8747-B593-00CE082FD540}" type="slidenum">
              <a:rPr lang="it-IT" smtClean="0"/>
              <a:t>9</a:t>
            </a:fld>
            <a:endParaRPr lang="it-IT"/>
          </a:p>
        </p:txBody>
      </p:sp>
    </p:spTree>
    <p:extLst>
      <p:ext uri="{BB962C8B-B14F-4D97-AF65-F5344CB8AC3E}">
        <p14:creationId xmlns:p14="http://schemas.microsoft.com/office/powerpoint/2010/main" val="340056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5543589-C271-49F8-A0A2-8F7F049FF01C}" type="datetime1">
              <a:rPr lang="it-IT" smtClean="0"/>
              <a:t>15/03/2019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16088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1DBB3B-A087-4437-B727-C6563B436090}" type="datetime1">
              <a:rPr lang="it-IT" smtClean="0"/>
              <a:t>15/03/2019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21930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820A5A-BACB-4825-81E2-644B999436A0}" type="datetime1">
              <a:rPr lang="it-IT" smtClean="0"/>
              <a:t>15/03/2019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161281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EF55103-B7D2-47C9-9500-19BF9FF6C59B}" type="datetime1">
              <a:rPr lang="it-IT" smtClean="0">
                <a:latin typeface="Calibri"/>
              </a:rPr>
              <a:t>15/03/2019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 di Scienze della Salute Umana</a:t>
            </a:r>
          </a:p>
          <a:p>
            <a:pPr algn="ctr">
              <a:buClr>
                <a:srgbClr val="073779"/>
              </a:buClr>
            </a:pPr>
            <a:r>
              <a:rPr lang="it-IT" sz="2200" i="1" dirty="0" smtClean="0">
                <a:solidFill>
                  <a:srgbClr val="073779"/>
                </a:solidFill>
                <a:latin typeface="Cambria"/>
              </a:rPr>
              <a:t>A.A. 2016/2017</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414637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C4D0871-6E85-4A35-87F0-07A183040D54}" type="datetime1">
              <a:rPr lang="it-IT" smtClean="0">
                <a:latin typeface="Calibri"/>
              </a:rPr>
              <a:t>15/03/2019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84021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7705F58-279A-4CD3-B333-AD2F94782C08}" type="datetime1">
              <a:rPr lang="it-IT" smtClean="0">
                <a:latin typeface="Calibri"/>
              </a:rPr>
              <a:t>15/03/2019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77390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602AE62-84DF-459E-AF30-F69EB889237D}" type="datetime1">
              <a:rPr lang="it-IT" smtClean="0">
                <a:latin typeface="Calibri"/>
              </a:rPr>
              <a:t>15/03/2019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18528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EAEB4319-A5F7-4573-81AB-599B33606894}" type="datetime1">
              <a:rPr lang="it-IT" smtClean="0">
                <a:latin typeface="Calibri"/>
              </a:rPr>
              <a:t>15/03/2019</a:t>
            </a:fld>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11952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BC1BD16F-3D9E-47EE-8026-E88245D73F38}" type="datetime1">
              <a:rPr lang="it-IT" smtClean="0">
                <a:latin typeface="Calibri"/>
              </a:rPr>
              <a:t>15/03/2019</a:t>
            </a:fld>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956364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FAE3-E548-4061-AF92-2D14C39C4DF2}" type="datetime1">
              <a:rPr lang="it-IT" smtClean="0">
                <a:latin typeface="Calibri"/>
              </a:rPr>
              <a:t>15/03/2019</a:t>
            </a:fld>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402959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DB36DAC-A289-4EC4-8836-6E6FD4FF7E5C}" type="datetime1">
              <a:rPr lang="it-IT" smtClean="0">
                <a:latin typeface="Calibri"/>
              </a:rPr>
              <a:t>15/03/2019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69143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7214F7D-75D7-4E10-9491-3C15D944011C}" type="datetime1">
              <a:rPr lang="it-IT" smtClean="0"/>
              <a:t>15/03/2019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3651670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C3169867-EF7B-435E-8BB3-2CD2AA6ADE39}" type="datetime1">
              <a:rPr lang="it-IT" smtClean="0">
                <a:latin typeface="Calibri"/>
              </a:rPr>
              <a:t>15/03/2019</a:t>
            </a:fld>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77925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3892A93-7AD0-4361-975B-F8FF54733FFF}" type="datetime1">
              <a:rPr lang="it-IT" smtClean="0">
                <a:latin typeface="Calibri"/>
              </a:rPr>
              <a:t>15/03/2019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263674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5EB74E3-76B6-4913-B082-B6D960967D86}" type="datetime1">
              <a:rPr lang="it-IT" smtClean="0">
                <a:latin typeface="Calibri"/>
              </a:rPr>
              <a:t>15/03/2019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933698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3776F3E-6495-4BF3-8DBD-F37E3DF2AF95}" type="datetime1">
              <a:rPr lang="it-IT" smtClean="0"/>
              <a:pPr/>
              <a:t>15/03/2019</a:t>
            </a:fld>
            <a:endParaRPr lang="it-IT"/>
          </a:p>
        </p:txBody>
      </p:sp>
      <p:sp>
        <p:nvSpPr>
          <p:cNvPr id="5" name="Footer Placeholder 4"/>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pPr/>
              <a:t>‹N›</a:t>
            </a:fld>
            <a:endParaRPr lang="it-IT"/>
          </a:p>
        </p:txBody>
      </p:sp>
      <p:sp>
        <p:nvSpPr>
          <p:cNvPr id="8" name="Subtitle 2"/>
          <p:cNvSpPr txBox="1">
            <a:spLocks/>
          </p:cNvSpPr>
          <p:nvPr userDrawn="1"/>
        </p:nvSpPr>
        <p:spPr>
          <a:xfrm>
            <a:off x="685800" y="7321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defTabSz="457200">
              <a:spcBef>
                <a:spcPts val="0"/>
              </a:spcBef>
              <a:buClrTx/>
              <a:buFontTx/>
              <a:buNone/>
              <a:defRPr/>
            </a:pPr>
            <a:r>
              <a:rPr lang="it-IT" sz="4000" b="1" dirty="0">
                <a:solidFill>
                  <a:srgbClr val="073779"/>
                </a:solidFill>
                <a:latin typeface="Cambria"/>
              </a:rPr>
              <a:t>Dialoghi sulle procedure concorsuali</a:t>
            </a:r>
          </a:p>
          <a:p>
            <a:pPr algn="ctr" defTabSz="457200">
              <a:spcBef>
                <a:spcPts val="0"/>
              </a:spcBef>
              <a:buClrTx/>
              <a:buFontTx/>
              <a:buNone/>
              <a:defRPr/>
            </a:pPr>
            <a:r>
              <a:rPr lang="it-IT" sz="4000" b="1" dirty="0">
                <a:solidFill>
                  <a:srgbClr val="073779"/>
                </a:solidFill>
                <a:latin typeface="Cambria"/>
              </a:rPr>
              <a:t>Libera Università di Bolzano</a:t>
            </a:r>
            <a:endParaRPr lang="en-US" sz="3600" b="1" i="1" dirty="0">
              <a:solidFill>
                <a:srgbClr val="073779"/>
              </a:solidFill>
              <a:latin typeface="Cambria"/>
            </a:endParaRPr>
          </a:p>
        </p:txBody>
      </p:sp>
      <p:pic>
        <p:nvPicPr>
          <p:cNvPr id="11" name="Picture 16"/>
          <p:cNvPicPr/>
          <p:nvPr userDrawn="1"/>
        </p:nvPicPr>
        <p:blipFill>
          <a:blip r:embed="rId2" cstate="print">
            <a:extLst>
              <a:ext uri="{28A0092B-C50C-407E-A947-70E740481C1C}">
                <a14:useLocalDpi xmlns:a14="http://schemas.microsoft.com/office/drawing/2010/main" val="0"/>
              </a:ext>
            </a:extLst>
          </a:blip>
          <a:stretch>
            <a:fillRect/>
          </a:stretch>
        </p:blipFill>
        <p:spPr>
          <a:xfrm>
            <a:off x="0" y="15099"/>
            <a:ext cx="3162537" cy="719418"/>
          </a:xfrm>
          <a:prstGeom prst="rect">
            <a:avLst/>
          </a:prstGeom>
          <a:solidFill>
            <a:srgbClr val="0000FF"/>
          </a:solidFill>
        </p:spPr>
      </p:pic>
    </p:spTree>
    <p:extLst>
      <p:ext uri="{BB962C8B-B14F-4D97-AF65-F5344CB8AC3E}">
        <p14:creationId xmlns:p14="http://schemas.microsoft.com/office/powerpoint/2010/main" val="252723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45014C5-7E06-4957-95A2-A12F826229A5}" type="datetime1">
              <a:rPr lang="it-IT" smtClean="0"/>
              <a:pPr/>
              <a:t>15/03/2019</a:t>
            </a:fld>
            <a:endParaRPr lang="it-IT"/>
          </a:p>
        </p:txBody>
      </p:sp>
      <p:sp>
        <p:nvSpPr>
          <p:cNvPr id="5" name="Footer Placeholder 4"/>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pPr/>
              <a:t>‹N›</a:t>
            </a:fld>
            <a:endParaRPr lang="it-IT" dirty="0"/>
          </a:p>
        </p:txBody>
      </p:sp>
    </p:spTree>
    <p:extLst>
      <p:ext uri="{BB962C8B-B14F-4D97-AF65-F5344CB8AC3E}">
        <p14:creationId xmlns:p14="http://schemas.microsoft.com/office/powerpoint/2010/main" val="1895709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fld id="{6F7AA945-76CB-D84C-9264-6FE1FA9D39BC}" type="slidenum">
              <a:rPr lang="it-IT" smtClean="0"/>
              <a:pPr/>
              <a:t>‹N›</a:t>
            </a:fld>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Maria Lucetta Russotto</a:t>
            </a:r>
            <a:endParaRPr lang="it-IT" dirty="0">
              <a:solidFill>
                <a:prstClr val="white"/>
              </a:solidFill>
            </a:endParaRPr>
          </a:p>
        </p:txBody>
      </p:sp>
      <p:sp>
        <p:nvSpPr>
          <p:cNvPr id="5" name="Segnaposto data 4"/>
          <p:cNvSpPr>
            <a:spLocks noGrp="1"/>
          </p:cNvSpPr>
          <p:nvPr>
            <p:ph type="dt" sz="half" idx="12"/>
          </p:nvPr>
        </p:nvSpPr>
        <p:spPr/>
        <p:txBody>
          <a:bodyPr/>
          <a:lstStyle/>
          <a:p>
            <a:fld id="{97246479-9B4E-4317-A999-1625E650FF3C}" type="datetime1">
              <a:rPr lang="it-IT" smtClean="0"/>
              <a:pPr/>
              <a:t>15/03/2019</a:t>
            </a:fld>
            <a:endParaRPr lang="it-IT" dirty="0"/>
          </a:p>
        </p:txBody>
      </p:sp>
      <p:pic>
        <p:nvPicPr>
          <p:cNvPr id="6" name="Immagine 5"/>
          <p:cNvPicPr>
            <a:picLocks noChangeAspect="1"/>
          </p:cNvPicPr>
          <p:nvPr userDrawn="1"/>
        </p:nvPicPr>
        <p:blipFill>
          <a:blip r:embed="rId2"/>
          <a:stretch>
            <a:fillRect/>
          </a:stretch>
        </p:blipFill>
        <p:spPr>
          <a:xfrm>
            <a:off x="8457450" y="0"/>
            <a:ext cx="686550" cy="680718"/>
          </a:xfrm>
          <a:prstGeom prst="rect">
            <a:avLst/>
          </a:prstGeom>
        </p:spPr>
      </p:pic>
    </p:spTree>
    <p:extLst>
      <p:ext uri="{BB962C8B-B14F-4D97-AF65-F5344CB8AC3E}">
        <p14:creationId xmlns:p14="http://schemas.microsoft.com/office/powerpoint/2010/main" val="764700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E20903-E04F-42D0-B10C-C7BAA9EB1959}" type="datetime1">
              <a:rPr lang="it-IT" smtClean="0"/>
              <a:pPr/>
              <a:t>15/03/2019</a:t>
            </a:fld>
            <a:endParaRPr lang="it-IT"/>
          </a:p>
        </p:txBody>
      </p:sp>
      <p:sp>
        <p:nvSpPr>
          <p:cNvPr id="5" name="Footer Placeholder 4"/>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2001481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361DCF3-B286-4A64-8458-C7231E91597C}" type="datetime1">
              <a:rPr lang="it-IT" smtClean="0"/>
              <a:pPr/>
              <a:t>15/03/2019</a:t>
            </a:fld>
            <a:endParaRPr lang="it-IT"/>
          </a:p>
        </p:txBody>
      </p:sp>
      <p:sp>
        <p:nvSpPr>
          <p:cNvPr id="6" name="Footer Placeholder 5"/>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182108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F66619DE-CF4B-47AA-8099-D34145DFD31F}" type="datetime1">
              <a:rPr lang="it-IT" smtClean="0"/>
              <a:pPr/>
              <a:t>15/03/2019</a:t>
            </a:fld>
            <a:endParaRPr lang="it-IT"/>
          </a:p>
        </p:txBody>
      </p:sp>
      <p:sp>
        <p:nvSpPr>
          <p:cNvPr id="8" name="Footer Placeholder 7"/>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298872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60A14B0C-EC97-42CC-8E56-1D20221BDA7F}" type="datetime1">
              <a:rPr lang="it-IT" smtClean="0"/>
              <a:pPr/>
              <a:t>15/03/2019</a:t>
            </a:fld>
            <a:endParaRPr lang="it-IT"/>
          </a:p>
        </p:txBody>
      </p:sp>
      <p:sp>
        <p:nvSpPr>
          <p:cNvPr id="4" name="Footer Placeholder 3"/>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139810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3E15092-D175-4207-ABC0-2CBEC47EE159}" type="datetime1">
              <a:rPr lang="it-IT" smtClean="0"/>
              <a:t>15/03/2019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310912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25D3-F6A5-4332-B802-43451F7BC1B1}" type="datetime1">
              <a:rPr lang="it-IT" smtClean="0"/>
              <a:pPr/>
              <a:t>15/03/2019</a:t>
            </a:fld>
            <a:endParaRPr lang="it-IT"/>
          </a:p>
        </p:txBody>
      </p:sp>
      <p:sp>
        <p:nvSpPr>
          <p:cNvPr id="3" name="Footer Placeholder 2"/>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2368172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65692D-8DE7-41CA-B0A1-B566CC9E997F}" type="datetime1">
              <a:rPr lang="it-IT" smtClean="0"/>
              <a:pPr/>
              <a:t>15/03/2019</a:t>
            </a:fld>
            <a:endParaRPr lang="it-IT"/>
          </a:p>
        </p:txBody>
      </p:sp>
      <p:sp>
        <p:nvSpPr>
          <p:cNvPr id="6" name="Footer Placeholder 5"/>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pPr/>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76864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8235FD46-FCDA-49E3-A39E-07C5EA533531}" type="datetime1">
              <a:rPr lang="it-IT" smtClean="0"/>
              <a:pPr/>
              <a:t>15/03/2019</a:t>
            </a:fld>
            <a:endParaRPr lang="it-IT"/>
          </a:p>
        </p:txBody>
      </p:sp>
      <p:sp>
        <p:nvSpPr>
          <p:cNvPr id="9" name="Slide Number Placeholder 8"/>
          <p:cNvSpPr>
            <a:spLocks noGrp="1"/>
          </p:cNvSpPr>
          <p:nvPr>
            <p:ph type="sldNum" sz="quarter" idx="11"/>
          </p:nvPr>
        </p:nvSpPr>
        <p:spPr/>
        <p:txBody>
          <a:bodyPr/>
          <a:lstStyle/>
          <a:p>
            <a:fld id="{6F7AA945-76CB-D84C-9264-6FE1FA9D39BC}" type="slidenum">
              <a:rPr lang="it-IT" smtClean="0"/>
              <a:pPr/>
              <a:t>‹N›</a:t>
            </a:fld>
            <a:endParaRPr lang="it-IT"/>
          </a:p>
        </p:txBody>
      </p:sp>
      <p:sp>
        <p:nvSpPr>
          <p:cNvPr id="10" name="Footer Placeholder 9"/>
          <p:cNvSpPr>
            <a:spLocks noGrp="1"/>
          </p:cNvSpPr>
          <p:nvPr>
            <p:ph type="ftr" sz="quarter" idx="12"/>
          </p:nvPr>
        </p:nvSpPr>
        <p:spPr/>
        <p:txBody>
          <a:bodyPr/>
          <a:lstStyle/>
          <a:p>
            <a:r>
              <a:rPr lang="it-IT" smtClean="0">
                <a:solidFill>
                  <a:prstClr val="white"/>
                </a:solidFill>
              </a:rPr>
              <a:t>Maria Lucetta Russotto</a:t>
            </a:r>
            <a:endParaRPr lang="it-IT">
              <a:solidFill>
                <a:prstClr val="white"/>
              </a:solidFill>
            </a:endParaRPr>
          </a:p>
        </p:txBody>
      </p:sp>
    </p:spTree>
    <p:extLst>
      <p:ext uri="{BB962C8B-B14F-4D97-AF65-F5344CB8AC3E}">
        <p14:creationId xmlns:p14="http://schemas.microsoft.com/office/powerpoint/2010/main" val="73327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B266BCE-383B-4416-8500-93CC1B34F395}" type="datetime1">
              <a:rPr lang="it-IT" smtClean="0"/>
              <a:pPr/>
              <a:t>15/03/2019</a:t>
            </a:fld>
            <a:endParaRPr lang="it-IT"/>
          </a:p>
        </p:txBody>
      </p:sp>
      <p:sp>
        <p:nvSpPr>
          <p:cNvPr id="5" name="Footer Placeholder 4"/>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160102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237FC4D-F404-4945-913A-167748AE0EA9}" type="datetime1">
              <a:rPr lang="it-IT" smtClean="0"/>
              <a:pPr/>
              <a:t>15/03/2019</a:t>
            </a:fld>
            <a:endParaRPr lang="it-IT"/>
          </a:p>
        </p:txBody>
      </p:sp>
      <p:sp>
        <p:nvSpPr>
          <p:cNvPr id="5" name="Footer Placeholder 4"/>
          <p:cNvSpPr>
            <a:spLocks noGrp="1"/>
          </p:cNvSpPr>
          <p:nvPr>
            <p:ph type="ftr" sz="quarter" idx="11"/>
          </p:nvPr>
        </p:nvSpPr>
        <p:spPr/>
        <p:txBody>
          <a:bodyPr/>
          <a:lstStyle/>
          <a:p>
            <a:r>
              <a:rPr lang="it-IT" smtClean="0">
                <a:solidFill>
                  <a:prstClr val="white"/>
                </a:solidFill>
              </a:rPr>
              <a:t>Maria Lucetta Russotto</a:t>
            </a:r>
            <a:endParaRPr lang="it-IT">
              <a:solidFill>
                <a:prstClr val="white"/>
              </a:solidFill>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pPr/>
              <a:t>‹N›</a:t>
            </a:fld>
            <a:endParaRPr lang="it-IT"/>
          </a:p>
        </p:txBody>
      </p:sp>
    </p:spTree>
    <p:extLst>
      <p:ext uri="{BB962C8B-B14F-4D97-AF65-F5344CB8AC3E}">
        <p14:creationId xmlns:p14="http://schemas.microsoft.com/office/powerpoint/2010/main" val="16247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64ADA5-23B7-4E52-801A-B69AD1909E11}" type="datetime1">
              <a:rPr lang="it-IT" smtClean="0"/>
              <a:t>15/03/2019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3112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C8D94A-93EC-45D0-9B43-93D31BD29D74}" type="datetime1">
              <a:rPr lang="it-IT" smtClean="0"/>
              <a:t>15/03/2019</a:t>
            </a:fld>
            <a:endParaRPr lang="it-IT"/>
          </a:p>
        </p:txBody>
      </p:sp>
      <p:sp>
        <p:nvSpPr>
          <p:cNvPr id="8" name="Segnaposto piè di pagina 7"/>
          <p:cNvSpPr>
            <a:spLocks noGrp="1"/>
          </p:cNvSpPr>
          <p:nvPr>
            <p:ph type="ftr" sz="quarter" idx="11"/>
          </p:nvPr>
        </p:nvSpPr>
        <p:spPr/>
        <p:txBody>
          <a:bodyPr/>
          <a:lstStyle/>
          <a:p>
            <a:r>
              <a:rPr lang="it-IT" smtClean="0"/>
              <a:t>Maria Lucetta Russotto</a:t>
            </a:r>
            <a:endParaRPr lang="it-IT"/>
          </a:p>
        </p:txBody>
      </p:sp>
      <p:sp>
        <p:nvSpPr>
          <p:cNvPr id="9" name="Segnaposto numero diapositiva 8"/>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155500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D3D37D4-64A2-4814-A929-D80DDE566FDE}" type="datetime1">
              <a:rPr lang="it-IT" smtClean="0"/>
              <a:t>15/03/2019</a:t>
            </a:fld>
            <a:endParaRPr lang="it-IT"/>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59944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72C2CA-C4AF-4CFB-B629-807530A07A41}" type="datetime1">
              <a:rPr lang="it-IT" smtClean="0"/>
              <a:t>15/03/2019</a:t>
            </a:fld>
            <a:endParaRPr lang="it-IT"/>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
        <p:nvSpPr>
          <p:cNvPr id="4" name="Segnaposto numero diapositiva 3"/>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18037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DBF8E8E-9A0E-4F4D-88B9-5E72C1444E6A}" type="datetime1">
              <a:rPr lang="it-IT" smtClean="0"/>
              <a:t>15/03/2019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45705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26F5C615-2723-4199-9E3A-15ADEE2470FD}" type="datetime1">
              <a:rPr lang="it-IT" smtClean="0"/>
              <a:t>15/03/2019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3C13AB8E-3084-FF48-8CEC-94F3E8E2A103}" type="slidenum">
              <a:rPr lang="it-IT" smtClean="0"/>
              <a:t>‹N›</a:t>
            </a:fld>
            <a:endParaRPr lang="it-IT"/>
          </a:p>
        </p:txBody>
      </p:sp>
    </p:spTree>
    <p:extLst>
      <p:ext uri="{BB962C8B-B14F-4D97-AF65-F5344CB8AC3E}">
        <p14:creationId xmlns:p14="http://schemas.microsoft.com/office/powerpoint/2010/main" val="68842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1E81B-4016-4221-99FB-1E25C6DACFFF}" type="datetime1">
              <a:rPr lang="it-IT" smtClean="0"/>
              <a:t>15/03/2019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Maria Lucetta Russotto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3AB8E-3084-FF48-8CEC-94F3E8E2A103}" type="slidenum">
              <a:rPr lang="it-IT" smtClean="0"/>
              <a:t>‹N›</a:t>
            </a:fld>
            <a:endParaRPr lang="it-IT"/>
          </a:p>
        </p:txBody>
      </p:sp>
    </p:spTree>
    <p:extLst>
      <p:ext uri="{BB962C8B-B14F-4D97-AF65-F5344CB8AC3E}">
        <p14:creationId xmlns:p14="http://schemas.microsoft.com/office/powerpoint/2010/main" val="191048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44441AFC-4546-4C02-A069-0B300BB33B21}" type="datetime1">
              <a:rPr lang="it-IT" smtClean="0">
                <a:latin typeface="Calibri"/>
              </a:rPr>
              <a:t>15/03/2019</a:t>
            </a:fld>
            <a:endParaRPr lang="it-IT" dirty="0">
              <a:latin typeface="Calibri"/>
            </a:endParaRPr>
          </a:p>
        </p:txBody>
      </p:sp>
      <p:pic>
        <p:nvPicPr>
          <p:cNvPr id="10" name="Immagine 9" descr="DISEI.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424186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pPr/>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rPr>
              <a:t>Maria Lucetta Russotto</a:t>
            </a:r>
            <a:endParaRPr lang="it-IT" dirty="0">
              <a:solidFill>
                <a:prstClr val="white"/>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97246479-9B4E-4317-A999-1625E650FF3C}" type="datetime1">
              <a:rPr lang="it-IT" smtClean="0"/>
              <a:pPr/>
              <a:t>15/03/2019</a:t>
            </a:fld>
            <a:endParaRPr lang="it-IT" dirty="0"/>
          </a:p>
        </p:txBody>
      </p:sp>
      <p:pic>
        <p:nvPicPr>
          <p:cNvPr id="10" name="Picture 15"/>
          <p:cNvPicPr/>
          <p:nvPr userDrawn="1"/>
        </p:nvPicPr>
        <p:blipFill>
          <a:blip r:embed="rId14" cstate="print">
            <a:extLst>
              <a:ext uri="{28A0092B-C50C-407E-A947-70E740481C1C}">
                <a14:useLocalDpi xmlns:a14="http://schemas.microsoft.com/office/drawing/2010/main" val="0"/>
              </a:ext>
            </a:extLst>
          </a:blip>
          <a:stretch>
            <a:fillRect/>
          </a:stretch>
        </p:blipFill>
        <p:spPr>
          <a:xfrm>
            <a:off x="8458200" y="1"/>
            <a:ext cx="689293" cy="672803"/>
          </a:xfrm>
          <a:prstGeom prst="rect">
            <a:avLst/>
          </a:prstGeom>
          <a:solidFill>
            <a:srgbClr val="0000FF"/>
          </a:solidFill>
        </p:spPr>
      </p:pic>
      <p:pic>
        <p:nvPicPr>
          <p:cNvPr id="11" name="Immagine 10"/>
          <p:cNvPicPr>
            <a:picLocks noChangeAspect="1"/>
          </p:cNvPicPr>
          <p:nvPr userDrawn="1"/>
        </p:nvPicPr>
        <p:blipFill>
          <a:blip r:embed="rId15"/>
          <a:stretch>
            <a:fillRect/>
          </a:stretch>
        </p:blipFill>
        <p:spPr>
          <a:xfrm>
            <a:off x="8457450" y="0"/>
            <a:ext cx="686550" cy="680718"/>
          </a:xfrm>
          <a:prstGeom prst="rect">
            <a:avLst/>
          </a:prstGeom>
        </p:spPr>
      </p:pic>
    </p:spTree>
    <p:extLst>
      <p:ext uri="{BB962C8B-B14F-4D97-AF65-F5344CB8AC3E}">
        <p14:creationId xmlns:p14="http://schemas.microsoft.com/office/powerpoint/2010/main" val="298243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3"/>
          <a:stretch>
            <a:fillRect/>
          </a:stretch>
        </p:blipFill>
        <p:spPr>
          <a:xfrm>
            <a:off x="525509" y="358415"/>
            <a:ext cx="4541914" cy="975445"/>
          </a:xfrm>
          <a:prstGeom prst="rect">
            <a:avLst/>
          </a:prstGeom>
        </p:spPr>
      </p:pic>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normAutofit/>
          </a:bodyPr>
          <a:lstStyle/>
          <a:p>
            <a:pPr marL="114300" indent="0">
              <a:buNone/>
            </a:pPr>
            <a:endParaRPr lang="it-IT" dirty="0" smtClean="0"/>
          </a:p>
          <a:p>
            <a:endParaRPr lang="it-IT" dirty="0"/>
          </a:p>
          <a:p>
            <a:endParaRPr lang="it-IT" dirty="0" smtClean="0"/>
          </a:p>
          <a:p>
            <a:pPr marL="114300" indent="0">
              <a:buNone/>
            </a:pPr>
            <a:endParaRPr lang="it-IT" dirty="0"/>
          </a:p>
          <a:p>
            <a:pPr marL="114300" indent="0">
              <a:buNone/>
            </a:pPr>
            <a:endParaRPr lang="it-IT" sz="2800" dirty="0" smtClean="0"/>
          </a:p>
          <a:p>
            <a:pPr marL="114300" indent="0">
              <a:buNone/>
            </a:pPr>
            <a:r>
              <a:rPr lang="it-IT" dirty="0" smtClean="0"/>
              <a:t>Giunta Cap. 4</a:t>
            </a:r>
            <a:endParaRPr lang="it-IT" dirty="0"/>
          </a:p>
          <a:p>
            <a:pPr marL="114300" indent="0">
              <a:buNone/>
            </a:pPr>
            <a:r>
              <a:rPr lang="it-IT" dirty="0" smtClean="0"/>
              <a:t>                                          Prof. Maria Lucetta Russotto</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pPr marL="114300" indent="0">
              <a:buNone/>
            </a:pPr>
            <a:endParaRPr lang="it-IT" dirty="0" smtClean="0"/>
          </a:p>
          <a:p>
            <a:pPr marL="114300" indent="0">
              <a:buNone/>
            </a:pPr>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Maria Lucetta Russotto</a:t>
            </a:r>
            <a:endParaRPr lang="it-IT" dirty="0">
              <a:solidFill>
                <a:prstClr val="white"/>
              </a:solidFill>
            </a:endParaRPr>
          </a:p>
        </p:txBody>
      </p:sp>
      <p:sp>
        <p:nvSpPr>
          <p:cNvPr id="7" name="Segnaposto numero diapositiva 4"/>
          <p:cNvSpPr>
            <a:spLocks noGrp="1"/>
          </p:cNvSpPr>
          <p:nvPr>
            <p:ph type="sldNum" sz="quarter" idx="12"/>
          </p:nvPr>
        </p:nvSpPr>
        <p:spPr/>
        <p:txBody>
          <a:bodyPr/>
          <a:lstStyle/>
          <a:p>
            <a:fld id="{6F7AA945-76CB-D84C-9264-6FE1FA9D39BC}" type="slidenum">
              <a:rPr lang="it-IT" smtClean="0"/>
              <a:pPr/>
              <a:t>1</a:t>
            </a:fld>
            <a:endParaRPr lang="it-IT"/>
          </a:p>
        </p:txBody>
      </p:sp>
      <p:sp>
        <p:nvSpPr>
          <p:cNvPr id="6" name="Segnaposto piè di pagina 3"/>
          <p:cNvSpPr txBox="1">
            <a:spLocks/>
          </p:cNvSpPr>
          <p:nvPr/>
        </p:nvSpPr>
        <p:spPr>
          <a:xfrm rot="16200000">
            <a:off x="7739310" y="4201160"/>
            <a:ext cx="2367281" cy="365760"/>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dirty="0">
              <a:solidFill>
                <a:prstClr val="white"/>
              </a:solidFill>
            </a:endParaRPr>
          </a:p>
        </p:txBody>
      </p:sp>
      <p:sp>
        <p:nvSpPr>
          <p:cNvPr id="8" name="Rettangolo 7"/>
          <p:cNvSpPr/>
          <p:nvPr/>
        </p:nvSpPr>
        <p:spPr>
          <a:xfrm>
            <a:off x="3569486" y="3244334"/>
            <a:ext cx="2005037" cy="369332"/>
          </a:xfrm>
          <a:prstGeom prst="rect">
            <a:avLst/>
          </a:prstGeom>
        </p:spPr>
        <p:txBody>
          <a:bodyPr wrap="none">
            <a:spAutoFit/>
          </a:bodyPr>
          <a:lstStyle/>
          <a:p>
            <a:pPr algn="ctr"/>
            <a:r>
              <a:rPr lang="it-IT" b="1" spc="-20" dirty="0" smtClean="0">
                <a:solidFill>
                  <a:srgbClr val="FF0000"/>
                </a:solidFill>
                <a:latin typeface="Times New Roman"/>
                <a:cs typeface="Times New Roman"/>
              </a:rPr>
              <a:t>L’amministrazione</a:t>
            </a:r>
            <a:endParaRPr lang="it-IT" b="1" dirty="0">
              <a:solidFill>
                <a:srgbClr val="FF0000"/>
              </a:solidFill>
            </a:endParaRPr>
          </a:p>
        </p:txBody>
      </p:sp>
    </p:spTree>
    <p:extLst>
      <p:ext uri="{BB962C8B-B14F-4D97-AF65-F5344CB8AC3E}">
        <p14:creationId xmlns:p14="http://schemas.microsoft.com/office/powerpoint/2010/main" val="279435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rappresentazione della struttura organizzativa…</a:t>
            </a:r>
            <a:endParaRPr lang="it-IT" dirty="0"/>
          </a:p>
        </p:txBody>
      </p:sp>
      <p:sp>
        <p:nvSpPr>
          <p:cNvPr id="176138" name="Text Box 10"/>
          <p:cNvSpPr txBox="1">
            <a:spLocks noChangeArrowheads="1"/>
          </p:cNvSpPr>
          <p:nvPr/>
        </p:nvSpPr>
        <p:spPr bwMode="auto">
          <a:xfrm>
            <a:off x="688975" y="1769008"/>
            <a:ext cx="27305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3200" i="1" dirty="0">
                <a:solidFill>
                  <a:prstClr val="black"/>
                </a:solidFill>
                <a:latin typeface="Calibri"/>
              </a:rPr>
              <a:t>…individua…</a:t>
            </a:r>
            <a:endParaRPr lang="it-IT" sz="4000" i="1" u="sng" dirty="0">
              <a:solidFill>
                <a:prstClr val="black"/>
              </a:solidFill>
              <a:effectLst>
                <a:outerShdw blurRad="38100" dist="38100" dir="2700000" algn="tl">
                  <a:srgbClr val="000000"/>
                </a:outerShdw>
              </a:effectLst>
              <a:latin typeface="Calibri"/>
            </a:endParaRPr>
          </a:p>
        </p:txBody>
      </p:sp>
      <p:grpSp>
        <p:nvGrpSpPr>
          <p:cNvPr id="176475" name="Group 347"/>
          <p:cNvGrpSpPr>
            <a:grpSpLocks/>
          </p:cNvGrpSpPr>
          <p:nvPr/>
        </p:nvGrpSpPr>
        <p:grpSpPr bwMode="auto">
          <a:xfrm>
            <a:off x="467249" y="3403603"/>
            <a:ext cx="5851525" cy="858838"/>
            <a:chOff x="431" y="1393"/>
            <a:chExt cx="3956" cy="809"/>
          </a:xfrm>
        </p:grpSpPr>
        <p:sp>
          <p:nvSpPr>
            <p:cNvPr id="176285" name="Text Box 157"/>
            <p:cNvSpPr txBox="1">
              <a:spLocks noChangeArrowheads="1"/>
            </p:cNvSpPr>
            <p:nvPr/>
          </p:nvSpPr>
          <p:spPr bwMode="auto">
            <a:xfrm>
              <a:off x="930" y="1613"/>
              <a:ext cx="345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800" dirty="0">
                  <a:solidFill>
                    <a:prstClr val="black"/>
                  </a:solidFill>
                  <a:latin typeface="Calibri"/>
                </a:rPr>
                <a:t>quali sono gli organi della struttura (chi?)</a:t>
              </a:r>
            </a:p>
          </p:txBody>
        </p:sp>
        <p:sp>
          <p:nvSpPr>
            <p:cNvPr id="176288" name="AutoShape 160"/>
            <p:cNvSpPr>
              <a:spLocks noChangeArrowheads="1"/>
            </p:cNvSpPr>
            <p:nvPr/>
          </p:nvSpPr>
          <p:spPr bwMode="auto">
            <a:xfrm>
              <a:off x="431" y="1393"/>
              <a:ext cx="318" cy="809"/>
            </a:xfrm>
            <a:prstGeom prst="rightArrow">
              <a:avLst>
                <a:gd name="adj1" fmla="val 50000"/>
                <a:gd name="adj2" fmla="val 2500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grpSp>
        <p:nvGrpSpPr>
          <p:cNvPr id="176476" name="Group 348"/>
          <p:cNvGrpSpPr>
            <a:grpSpLocks/>
          </p:cNvGrpSpPr>
          <p:nvPr/>
        </p:nvGrpSpPr>
        <p:grpSpPr bwMode="auto">
          <a:xfrm>
            <a:off x="467249" y="4395261"/>
            <a:ext cx="6878637" cy="931863"/>
            <a:chOff x="431" y="2164"/>
            <a:chExt cx="4650" cy="809"/>
          </a:xfrm>
        </p:grpSpPr>
        <p:sp>
          <p:nvSpPr>
            <p:cNvPr id="176286" name="Text Box 158"/>
            <p:cNvSpPr txBox="1">
              <a:spLocks noChangeArrowheads="1"/>
            </p:cNvSpPr>
            <p:nvPr/>
          </p:nvSpPr>
          <p:spPr bwMode="auto">
            <a:xfrm>
              <a:off x="892" y="2385"/>
              <a:ext cx="4189" cy="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800" dirty="0">
                  <a:solidFill>
                    <a:prstClr val="black"/>
                  </a:solidFill>
                  <a:latin typeface="Calibri"/>
                </a:rPr>
                <a:t>i compiti che ogni soggetto deve svolgere (cosa?)</a:t>
              </a:r>
            </a:p>
          </p:txBody>
        </p:sp>
        <p:sp>
          <p:nvSpPr>
            <p:cNvPr id="176289" name="AutoShape 161"/>
            <p:cNvSpPr>
              <a:spLocks noChangeArrowheads="1"/>
            </p:cNvSpPr>
            <p:nvPr/>
          </p:nvSpPr>
          <p:spPr bwMode="auto">
            <a:xfrm>
              <a:off x="431" y="2164"/>
              <a:ext cx="318" cy="809"/>
            </a:xfrm>
            <a:prstGeom prst="rightArrow">
              <a:avLst>
                <a:gd name="adj1" fmla="val 50000"/>
                <a:gd name="adj2" fmla="val 2500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grpSp>
        <p:nvGrpSpPr>
          <p:cNvPr id="176477" name="Group 349"/>
          <p:cNvGrpSpPr>
            <a:grpSpLocks/>
          </p:cNvGrpSpPr>
          <p:nvPr/>
        </p:nvGrpSpPr>
        <p:grpSpPr bwMode="auto">
          <a:xfrm>
            <a:off x="467249" y="5419728"/>
            <a:ext cx="7997107" cy="930275"/>
            <a:chOff x="431" y="2844"/>
            <a:chExt cx="5406" cy="809"/>
          </a:xfrm>
        </p:grpSpPr>
        <p:sp>
          <p:nvSpPr>
            <p:cNvPr id="176287" name="Text Box 159"/>
            <p:cNvSpPr txBox="1">
              <a:spLocks noChangeArrowheads="1"/>
            </p:cNvSpPr>
            <p:nvPr/>
          </p:nvSpPr>
          <p:spPr bwMode="auto">
            <a:xfrm>
              <a:off x="916" y="3302"/>
              <a:ext cx="4921" cy="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r>
                <a:rPr lang="it-IT" sz="2800" dirty="0">
                  <a:solidFill>
                    <a:prstClr val="black"/>
                  </a:solidFill>
                  <a:latin typeface="Calibri"/>
                </a:rPr>
                <a:t>in quale modo i compiti devono essere svolti (come?)</a:t>
              </a:r>
            </a:p>
          </p:txBody>
        </p:sp>
        <p:sp>
          <p:nvSpPr>
            <p:cNvPr id="176290" name="AutoShape 162"/>
            <p:cNvSpPr>
              <a:spLocks noChangeArrowheads="1"/>
            </p:cNvSpPr>
            <p:nvPr/>
          </p:nvSpPr>
          <p:spPr bwMode="auto">
            <a:xfrm>
              <a:off x="431" y="2844"/>
              <a:ext cx="318" cy="809"/>
            </a:xfrm>
            <a:prstGeom prst="rightArrow">
              <a:avLst>
                <a:gd name="adj1" fmla="val 50000"/>
                <a:gd name="adj2" fmla="val 2500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grpSp>
        <p:nvGrpSpPr>
          <p:cNvPr id="24585" name="Group 351"/>
          <p:cNvGrpSpPr>
            <a:grpSpLocks/>
          </p:cNvGrpSpPr>
          <p:nvPr/>
        </p:nvGrpSpPr>
        <p:grpSpPr bwMode="auto">
          <a:xfrm>
            <a:off x="4836637" y="1484313"/>
            <a:ext cx="3516312" cy="2979737"/>
            <a:chOff x="3288" y="890"/>
            <a:chExt cx="2215" cy="1877"/>
          </a:xfrm>
        </p:grpSpPr>
        <p:sp>
          <p:nvSpPr>
            <p:cNvPr id="176478" name="Rectangle 350"/>
            <p:cNvSpPr>
              <a:spLocks noChangeArrowheads="1"/>
            </p:cNvSpPr>
            <p:nvPr/>
          </p:nvSpPr>
          <p:spPr bwMode="auto">
            <a:xfrm>
              <a:off x="3288" y="890"/>
              <a:ext cx="1452" cy="952"/>
            </a:xfrm>
            <a:prstGeom prst="rect">
              <a:avLst/>
            </a:prstGeom>
            <a:solidFill>
              <a:schemeClr val="bg1"/>
            </a:solidFill>
            <a:ln w="1016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ndParaRPr>
            </a:p>
          </p:txBody>
        </p:sp>
        <p:grpSp>
          <p:nvGrpSpPr>
            <p:cNvPr id="24587" name="Group 164"/>
            <p:cNvGrpSpPr>
              <a:grpSpLocks/>
            </p:cNvGrpSpPr>
            <p:nvPr/>
          </p:nvGrpSpPr>
          <p:grpSpPr bwMode="auto">
            <a:xfrm>
              <a:off x="3923" y="1071"/>
              <a:ext cx="1580" cy="1696"/>
              <a:chOff x="4022" y="2744"/>
              <a:chExt cx="1300" cy="1339"/>
            </a:xfrm>
          </p:grpSpPr>
          <p:sp>
            <p:nvSpPr>
              <p:cNvPr id="24588" name="Freeform 165"/>
              <p:cNvSpPr>
                <a:spLocks/>
              </p:cNvSpPr>
              <p:nvPr/>
            </p:nvSpPr>
            <p:spPr bwMode="auto">
              <a:xfrm>
                <a:off x="4659" y="2747"/>
                <a:ext cx="8" cy="6"/>
              </a:xfrm>
              <a:custGeom>
                <a:avLst/>
                <a:gdLst>
                  <a:gd name="T0" fmla="*/ 8 w 8"/>
                  <a:gd name="T1" fmla="*/ 6 h 6"/>
                  <a:gd name="T2" fmla="*/ 8 w 8"/>
                  <a:gd name="T3" fmla="*/ 4 h 6"/>
                  <a:gd name="T4" fmla="*/ 6 w 8"/>
                  <a:gd name="T5" fmla="*/ 2 h 6"/>
                  <a:gd name="T6" fmla="*/ 6 w 8"/>
                  <a:gd name="T7" fmla="*/ 2 h 6"/>
                  <a:gd name="T8" fmla="*/ 4 w 8"/>
                  <a:gd name="T9" fmla="*/ 0 h 6"/>
                  <a:gd name="T10" fmla="*/ 2 w 8"/>
                  <a:gd name="T11" fmla="*/ 2 h 6"/>
                  <a:gd name="T12" fmla="*/ 0 w 8"/>
                  <a:gd name="T13" fmla="*/ 2 h 6"/>
                  <a:gd name="T14" fmla="*/ 0 w 8"/>
                  <a:gd name="T15" fmla="*/ 4 h 6"/>
                  <a:gd name="T16" fmla="*/ 0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
                    <a:moveTo>
                      <a:pt x="8" y="6"/>
                    </a:moveTo>
                    <a:lnTo>
                      <a:pt x="8" y="4"/>
                    </a:lnTo>
                    <a:lnTo>
                      <a:pt x="6" y="2"/>
                    </a:lnTo>
                    <a:lnTo>
                      <a:pt x="4" y="0"/>
                    </a:lnTo>
                    <a:lnTo>
                      <a:pt x="2" y="2"/>
                    </a:lnTo>
                    <a:lnTo>
                      <a:pt x="0" y="2"/>
                    </a:lnTo>
                    <a:lnTo>
                      <a:pt x="0" y="4"/>
                    </a:lnTo>
                    <a:lnTo>
                      <a:pt x="0" y="6"/>
                    </a:lnTo>
                    <a:lnTo>
                      <a:pt x="8" y="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89" name="Freeform 166"/>
              <p:cNvSpPr>
                <a:spLocks/>
              </p:cNvSpPr>
              <p:nvPr/>
            </p:nvSpPr>
            <p:spPr bwMode="auto">
              <a:xfrm>
                <a:off x="4659" y="3502"/>
                <a:ext cx="4" cy="9"/>
              </a:xfrm>
              <a:custGeom>
                <a:avLst/>
                <a:gdLst>
                  <a:gd name="T0" fmla="*/ 4 w 4"/>
                  <a:gd name="T1" fmla="*/ 0 h 9"/>
                  <a:gd name="T2" fmla="*/ 2 w 4"/>
                  <a:gd name="T3" fmla="*/ 1 h 9"/>
                  <a:gd name="T4" fmla="*/ 0 w 4"/>
                  <a:gd name="T5" fmla="*/ 1 h 9"/>
                  <a:gd name="T6" fmla="*/ 0 w 4"/>
                  <a:gd name="T7" fmla="*/ 3 h 9"/>
                  <a:gd name="T8" fmla="*/ 0 w 4"/>
                  <a:gd name="T9" fmla="*/ 5 h 9"/>
                  <a:gd name="T10" fmla="*/ 0 w 4"/>
                  <a:gd name="T11" fmla="*/ 5 h 9"/>
                  <a:gd name="T12" fmla="*/ 0 w 4"/>
                  <a:gd name="T13" fmla="*/ 7 h 9"/>
                  <a:gd name="T14" fmla="*/ 2 w 4"/>
                  <a:gd name="T15" fmla="*/ 9 h 9"/>
                  <a:gd name="T16" fmla="*/ 4 w 4"/>
                  <a:gd name="T17" fmla="*/ 9 h 9"/>
                  <a:gd name="T18" fmla="*/ 4 w 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9">
                    <a:moveTo>
                      <a:pt x="4" y="0"/>
                    </a:moveTo>
                    <a:lnTo>
                      <a:pt x="2" y="1"/>
                    </a:lnTo>
                    <a:lnTo>
                      <a:pt x="0" y="1"/>
                    </a:lnTo>
                    <a:lnTo>
                      <a:pt x="0" y="3"/>
                    </a:lnTo>
                    <a:lnTo>
                      <a:pt x="0" y="5"/>
                    </a:lnTo>
                    <a:lnTo>
                      <a:pt x="0" y="7"/>
                    </a:lnTo>
                    <a:lnTo>
                      <a:pt x="2" y="9"/>
                    </a:lnTo>
                    <a:lnTo>
                      <a:pt x="4" y="9"/>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0" name="Freeform 167"/>
              <p:cNvSpPr>
                <a:spLocks/>
              </p:cNvSpPr>
              <p:nvPr/>
            </p:nvSpPr>
            <p:spPr bwMode="auto">
              <a:xfrm>
                <a:off x="4618" y="2744"/>
                <a:ext cx="7" cy="3"/>
              </a:xfrm>
              <a:custGeom>
                <a:avLst/>
                <a:gdLst>
                  <a:gd name="T0" fmla="*/ 7 w 7"/>
                  <a:gd name="T1" fmla="*/ 3 h 3"/>
                  <a:gd name="T2" fmla="*/ 7 w 7"/>
                  <a:gd name="T3" fmla="*/ 1 h 3"/>
                  <a:gd name="T4" fmla="*/ 5 w 7"/>
                  <a:gd name="T5" fmla="*/ 0 h 3"/>
                  <a:gd name="T6" fmla="*/ 5 w 7"/>
                  <a:gd name="T7" fmla="*/ 0 h 3"/>
                  <a:gd name="T8" fmla="*/ 4 w 7"/>
                  <a:gd name="T9" fmla="*/ 0 h 3"/>
                  <a:gd name="T10" fmla="*/ 2 w 7"/>
                  <a:gd name="T11" fmla="*/ 0 h 3"/>
                  <a:gd name="T12" fmla="*/ 0 w 7"/>
                  <a:gd name="T13" fmla="*/ 1 h 3"/>
                  <a:gd name="T14" fmla="*/ 0 w 7"/>
                  <a:gd name="T15" fmla="*/ 1 h 3"/>
                  <a:gd name="T16" fmla="*/ 0 w 7"/>
                  <a:gd name="T17" fmla="*/ 3 h 3"/>
                  <a:gd name="T18" fmla="*/ 7 w 7"/>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3">
                    <a:moveTo>
                      <a:pt x="7" y="3"/>
                    </a:moveTo>
                    <a:lnTo>
                      <a:pt x="7" y="1"/>
                    </a:lnTo>
                    <a:lnTo>
                      <a:pt x="5" y="0"/>
                    </a:lnTo>
                    <a:lnTo>
                      <a:pt x="4" y="0"/>
                    </a:lnTo>
                    <a:lnTo>
                      <a:pt x="2" y="0"/>
                    </a:lnTo>
                    <a:lnTo>
                      <a:pt x="0" y="1"/>
                    </a:lnTo>
                    <a:lnTo>
                      <a:pt x="0" y="3"/>
                    </a:lnTo>
                    <a:lnTo>
                      <a:pt x="7"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1" name="Freeform 168"/>
              <p:cNvSpPr>
                <a:spLocks/>
              </p:cNvSpPr>
              <p:nvPr/>
            </p:nvSpPr>
            <p:spPr bwMode="auto">
              <a:xfrm>
                <a:off x="4618" y="3460"/>
                <a:ext cx="4" cy="7"/>
              </a:xfrm>
              <a:custGeom>
                <a:avLst/>
                <a:gdLst>
                  <a:gd name="T0" fmla="*/ 4 w 4"/>
                  <a:gd name="T1" fmla="*/ 0 h 7"/>
                  <a:gd name="T2" fmla="*/ 2 w 4"/>
                  <a:gd name="T3" fmla="*/ 0 h 7"/>
                  <a:gd name="T4" fmla="*/ 0 w 4"/>
                  <a:gd name="T5" fmla="*/ 2 h 7"/>
                  <a:gd name="T6" fmla="*/ 0 w 4"/>
                  <a:gd name="T7" fmla="*/ 4 h 7"/>
                  <a:gd name="T8" fmla="*/ 0 w 4"/>
                  <a:gd name="T9" fmla="*/ 4 h 7"/>
                  <a:gd name="T10" fmla="*/ 0 w 4"/>
                  <a:gd name="T11" fmla="*/ 6 h 7"/>
                  <a:gd name="T12" fmla="*/ 0 w 4"/>
                  <a:gd name="T13" fmla="*/ 7 h 7"/>
                  <a:gd name="T14" fmla="*/ 2 w 4"/>
                  <a:gd name="T15" fmla="*/ 7 h 7"/>
                  <a:gd name="T16" fmla="*/ 4 w 4"/>
                  <a:gd name="T17" fmla="*/ 7 h 7"/>
                  <a:gd name="T18" fmla="*/ 4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4" y="0"/>
                    </a:moveTo>
                    <a:lnTo>
                      <a:pt x="2" y="0"/>
                    </a:lnTo>
                    <a:lnTo>
                      <a:pt x="0" y="2"/>
                    </a:lnTo>
                    <a:lnTo>
                      <a:pt x="0" y="4"/>
                    </a:lnTo>
                    <a:lnTo>
                      <a:pt x="0" y="6"/>
                    </a:lnTo>
                    <a:lnTo>
                      <a:pt x="0" y="7"/>
                    </a:lnTo>
                    <a:lnTo>
                      <a:pt x="2" y="7"/>
                    </a:lnTo>
                    <a:lnTo>
                      <a:pt x="4" y="7"/>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2" name="Freeform 169"/>
              <p:cNvSpPr>
                <a:spLocks/>
              </p:cNvSpPr>
              <p:nvPr/>
            </p:nvSpPr>
            <p:spPr bwMode="auto">
              <a:xfrm>
                <a:off x="4022" y="3883"/>
                <a:ext cx="5" cy="9"/>
              </a:xfrm>
              <a:custGeom>
                <a:avLst/>
                <a:gdLst>
                  <a:gd name="T0" fmla="*/ 5 w 5"/>
                  <a:gd name="T1" fmla="*/ 0 h 9"/>
                  <a:gd name="T2" fmla="*/ 4 w 5"/>
                  <a:gd name="T3" fmla="*/ 2 h 9"/>
                  <a:gd name="T4" fmla="*/ 2 w 5"/>
                  <a:gd name="T5" fmla="*/ 2 h 9"/>
                  <a:gd name="T6" fmla="*/ 2 w 5"/>
                  <a:gd name="T7" fmla="*/ 4 h 9"/>
                  <a:gd name="T8" fmla="*/ 0 w 5"/>
                  <a:gd name="T9" fmla="*/ 6 h 9"/>
                  <a:gd name="T10" fmla="*/ 2 w 5"/>
                  <a:gd name="T11" fmla="*/ 7 h 9"/>
                  <a:gd name="T12" fmla="*/ 2 w 5"/>
                  <a:gd name="T13" fmla="*/ 7 h 9"/>
                  <a:gd name="T14" fmla="*/ 4 w 5"/>
                  <a:gd name="T15" fmla="*/ 9 h 9"/>
                  <a:gd name="T16" fmla="*/ 5 w 5"/>
                  <a:gd name="T17" fmla="*/ 9 h 9"/>
                  <a:gd name="T18" fmla="*/ 5 w 5"/>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9">
                    <a:moveTo>
                      <a:pt x="5" y="0"/>
                    </a:moveTo>
                    <a:lnTo>
                      <a:pt x="4" y="2"/>
                    </a:lnTo>
                    <a:lnTo>
                      <a:pt x="2" y="2"/>
                    </a:lnTo>
                    <a:lnTo>
                      <a:pt x="2" y="4"/>
                    </a:lnTo>
                    <a:lnTo>
                      <a:pt x="0" y="6"/>
                    </a:lnTo>
                    <a:lnTo>
                      <a:pt x="2" y="7"/>
                    </a:lnTo>
                    <a:lnTo>
                      <a:pt x="4" y="9"/>
                    </a:lnTo>
                    <a:lnTo>
                      <a:pt x="5" y="9"/>
                    </a:lnTo>
                    <a:lnTo>
                      <a:pt x="5"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3" name="Freeform 170"/>
              <p:cNvSpPr>
                <a:spLocks/>
              </p:cNvSpPr>
              <p:nvPr/>
            </p:nvSpPr>
            <p:spPr bwMode="auto">
              <a:xfrm>
                <a:off x="4027" y="3883"/>
                <a:ext cx="4" cy="9"/>
              </a:xfrm>
              <a:custGeom>
                <a:avLst/>
                <a:gdLst>
                  <a:gd name="T0" fmla="*/ 0 w 4"/>
                  <a:gd name="T1" fmla="*/ 9 h 9"/>
                  <a:gd name="T2" fmla="*/ 0 w 4"/>
                  <a:gd name="T3" fmla="*/ 9 h 9"/>
                  <a:gd name="T4" fmla="*/ 2 w 4"/>
                  <a:gd name="T5" fmla="*/ 7 h 9"/>
                  <a:gd name="T6" fmla="*/ 4 w 4"/>
                  <a:gd name="T7" fmla="*/ 7 h 9"/>
                  <a:gd name="T8" fmla="*/ 4 w 4"/>
                  <a:gd name="T9" fmla="*/ 6 h 9"/>
                  <a:gd name="T10" fmla="*/ 4 w 4"/>
                  <a:gd name="T11" fmla="*/ 4 h 9"/>
                  <a:gd name="T12" fmla="*/ 2 w 4"/>
                  <a:gd name="T13" fmla="*/ 2 h 9"/>
                  <a:gd name="T14" fmla="*/ 2 w 4"/>
                  <a:gd name="T15" fmla="*/ 2 h 9"/>
                  <a:gd name="T16" fmla="*/ 0 w 4"/>
                  <a:gd name="T17" fmla="*/ 0 h 9"/>
                  <a:gd name="T18" fmla="*/ 0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9">
                    <a:moveTo>
                      <a:pt x="0" y="9"/>
                    </a:moveTo>
                    <a:lnTo>
                      <a:pt x="0" y="9"/>
                    </a:lnTo>
                    <a:lnTo>
                      <a:pt x="2" y="7"/>
                    </a:lnTo>
                    <a:lnTo>
                      <a:pt x="4" y="7"/>
                    </a:lnTo>
                    <a:lnTo>
                      <a:pt x="4" y="6"/>
                    </a:lnTo>
                    <a:lnTo>
                      <a:pt x="4" y="4"/>
                    </a:lnTo>
                    <a:lnTo>
                      <a:pt x="2" y="2"/>
                    </a:lnTo>
                    <a:lnTo>
                      <a:pt x="0" y="0"/>
                    </a:lnTo>
                    <a:lnTo>
                      <a:pt x="0"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4" name="Freeform 171"/>
              <p:cNvSpPr>
                <a:spLocks/>
              </p:cNvSpPr>
              <p:nvPr/>
            </p:nvSpPr>
            <p:spPr bwMode="auto">
              <a:xfrm>
                <a:off x="4904" y="3957"/>
                <a:ext cx="402" cy="122"/>
              </a:xfrm>
              <a:custGeom>
                <a:avLst/>
                <a:gdLst>
                  <a:gd name="T0" fmla="*/ 159 w 402"/>
                  <a:gd name="T1" fmla="*/ 0 h 122"/>
                  <a:gd name="T2" fmla="*/ 143 w 402"/>
                  <a:gd name="T3" fmla="*/ 2 h 122"/>
                  <a:gd name="T4" fmla="*/ 130 w 402"/>
                  <a:gd name="T5" fmla="*/ 4 h 122"/>
                  <a:gd name="T6" fmla="*/ 116 w 402"/>
                  <a:gd name="T7" fmla="*/ 7 h 122"/>
                  <a:gd name="T8" fmla="*/ 101 w 402"/>
                  <a:gd name="T9" fmla="*/ 11 h 122"/>
                  <a:gd name="T10" fmla="*/ 87 w 402"/>
                  <a:gd name="T11" fmla="*/ 16 h 122"/>
                  <a:gd name="T12" fmla="*/ 69 w 402"/>
                  <a:gd name="T13" fmla="*/ 25 h 122"/>
                  <a:gd name="T14" fmla="*/ 51 w 402"/>
                  <a:gd name="T15" fmla="*/ 36 h 122"/>
                  <a:gd name="T16" fmla="*/ 33 w 402"/>
                  <a:gd name="T17" fmla="*/ 47 h 122"/>
                  <a:gd name="T18" fmla="*/ 15 w 402"/>
                  <a:gd name="T19" fmla="*/ 59 h 122"/>
                  <a:gd name="T20" fmla="*/ 0 w 402"/>
                  <a:gd name="T21" fmla="*/ 74 h 122"/>
                  <a:gd name="T22" fmla="*/ 22 w 402"/>
                  <a:gd name="T23" fmla="*/ 85 h 122"/>
                  <a:gd name="T24" fmla="*/ 45 w 402"/>
                  <a:gd name="T25" fmla="*/ 92 h 122"/>
                  <a:gd name="T26" fmla="*/ 71 w 402"/>
                  <a:gd name="T27" fmla="*/ 95 h 122"/>
                  <a:gd name="T28" fmla="*/ 94 w 402"/>
                  <a:gd name="T29" fmla="*/ 99 h 122"/>
                  <a:gd name="T30" fmla="*/ 119 w 402"/>
                  <a:gd name="T31" fmla="*/ 101 h 122"/>
                  <a:gd name="T32" fmla="*/ 141 w 402"/>
                  <a:gd name="T33" fmla="*/ 99 h 122"/>
                  <a:gd name="T34" fmla="*/ 161 w 402"/>
                  <a:gd name="T35" fmla="*/ 97 h 122"/>
                  <a:gd name="T36" fmla="*/ 180 w 402"/>
                  <a:gd name="T37" fmla="*/ 94 h 122"/>
                  <a:gd name="T38" fmla="*/ 200 w 402"/>
                  <a:gd name="T39" fmla="*/ 88 h 122"/>
                  <a:gd name="T40" fmla="*/ 220 w 402"/>
                  <a:gd name="T41" fmla="*/ 79 h 122"/>
                  <a:gd name="T42" fmla="*/ 236 w 402"/>
                  <a:gd name="T43" fmla="*/ 76 h 122"/>
                  <a:gd name="T44" fmla="*/ 247 w 402"/>
                  <a:gd name="T45" fmla="*/ 85 h 122"/>
                  <a:gd name="T46" fmla="*/ 258 w 402"/>
                  <a:gd name="T47" fmla="*/ 94 h 122"/>
                  <a:gd name="T48" fmla="*/ 270 w 402"/>
                  <a:gd name="T49" fmla="*/ 101 h 122"/>
                  <a:gd name="T50" fmla="*/ 283 w 402"/>
                  <a:gd name="T51" fmla="*/ 106 h 122"/>
                  <a:gd name="T52" fmla="*/ 297 w 402"/>
                  <a:gd name="T53" fmla="*/ 110 h 122"/>
                  <a:gd name="T54" fmla="*/ 315 w 402"/>
                  <a:gd name="T55" fmla="*/ 115 h 122"/>
                  <a:gd name="T56" fmla="*/ 337 w 402"/>
                  <a:gd name="T57" fmla="*/ 119 h 122"/>
                  <a:gd name="T58" fmla="*/ 357 w 402"/>
                  <a:gd name="T59" fmla="*/ 121 h 122"/>
                  <a:gd name="T60" fmla="*/ 377 w 402"/>
                  <a:gd name="T61" fmla="*/ 122 h 122"/>
                  <a:gd name="T62" fmla="*/ 395 w 402"/>
                  <a:gd name="T63" fmla="*/ 121 h 122"/>
                  <a:gd name="T64" fmla="*/ 396 w 402"/>
                  <a:gd name="T65" fmla="*/ 110 h 122"/>
                  <a:gd name="T66" fmla="*/ 387 w 402"/>
                  <a:gd name="T67" fmla="*/ 95 h 122"/>
                  <a:gd name="T68" fmla="*/ 377 w 402"/>
                  <a:gd name="T69" fmla="*/ 81 h 122"/>
                  <a:gd name="T70" fmla="*/ 366 w 402"/>
                  <a:gd name="T71" fmla="*/ 68 h 122"/>
                  <a:gd name="T72" fmla="*/ 353 w 402"/>
                  <a:gd name="T73" fmla="*/ 56 h 122"/>
                  <a:gd name="T74" fmla="*/ 341 w 402"/>
                  <a:gd name="T75" fmla="*/ 45 h 122"/>
                  <a:gd name="T76" fmla="*/ 330 w 402"/>
                  <a:gd name="T77" fmla="*/ 36 h 122"/>
                  <a:gd name="T78" fmla="*/ 315 w 402"/>
                  <a:gd name="T79" fmla="*/ 27 h 122"/>
                  <a:gd name="T80" fmla="*/ 303 w 402"/>
                  <a:gd name="T81" fmla="*/ 20 h 122"/>
                  <a:gd name="T82" fmla="*/ 288 w 402"/>
                  <a:gd name="T83" fmla="*/ 13 h 122"/>
                  <a:gd name="T84" fmla="*/ 276 w 402"/>
                  <a:gd name="T85" fmla="*/ 7 h 122"/>
                  <a:gd name="T86" fmla="*/ 256 w 402"/>
                  <a:gd name="T87" fmla="*/ 5 h 122"/>
                  <a:gd name="T88" fmla="*/ 236 w 402"/>
                  <a:gd name="T89" fmla="*/ 4 h 122"/>
                  <a:gd name="T90" fmla="*/ 215 w 402"/>
                  <a:gd name="T91" fmla="*/ 4 h 122"/>
                  <a:gd name="T92" fmla="*/ 195 w 402"/>
                  <a:gd name="T93" fmla="*/ 2 h 122"/>
                  <a:gd name="T94" fmla="*/ 175 w 402"/>
                  <a:gd name="T95" fmla="*/ 0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2" h="122">
                    <a:moveTo>
                      <a:pt x="168" y="0"/>
                    </a:moveTo>
                    <a:lnTo>
                      <a:pt x="162" y="0"/>
                    </a:lnTo>
                    <a:lnTo>
                      <a:pt x="159" y="0"/>
                    </a:lnTo>
                    <a:lnTo>
                      <a:pt x="153" y="2"/>
                    </a:lnTo>
                    <a:lnTo>
                      <a:pt x="148" y="2"/>
                    </a:lnTo>
                    <a:lnTo>
                      <a:pt x="143" y="2"/>
                    </a:lnTo>
                    <a:lnTo>
                      <a:pt x="139" y="4"/>
                    </a:lnTo>
                    <a:lnTo>
                      <a:pt x="134" y="4"/>
                    </a:lnTo>
                    <a:lnTo>
                      <a:pt x="130" y="4"/>
                    </a:lnTo>
                    <a:lnTo>
                      <a:pt x="125" y="5"/>
                    </a:lnTo>
                    <a:lnTo>
                      <a:pt x="119" y="7"/>
                    </a:lnTo>
                    <a:lnTo>
                      <a:pt x="116" y="7"/>
                    </a:lnTo>
                    <a:lnTo>
                      <a:pt x="110" y="9"/>
                    </a:lnTo>
                    <a:lnTo>
                      <a:pt x="107" y="11"/>
                    </a:lnTo>
                    <a:lnTo>
                      <a:pt x="101" y="11"/>
                    </a:lnTo>
                    <a:lnTo>
                      <a:pt x="98" y="13"/>
                    </a:lnTo>
                    <a:lnTo>
                      <a:pt x="92" y="14"/>
                    </a:lnTo>
                    <a:lnTo>
                      <a:pt x="87" y="16"/>
                    </a:lnTo>
                    <a:lnTo>
                      <a:pt x="80" y="20"/>
                    </a:lnTo>
                    <a:lnTo>
                      <a:pt x="74" y="22"/>
                    </a:lnTo>
                    <a:lnTo>
                      <a:pt x="69" y="25"/>
                    </a:lnTo>
                    <a:lnTo>
                      <a:pt x="62" y="29"/>
                    </a:lnTo>
                    <a:lnTo>
                      <a:pt x="56" y="32"/>
                    </a:lnTo>
                    <a:lnTo>
                      <a:pt x="51" y="36"/>
                    </a:lnTo>
                    <a:lnTo>
                      <a:pt x="43" y="40"/>
                    </a:lnTo>
                    <a:lnTo>
                      <a:pt x="38" y="43"/>
                    </a:lnTo>
                    <a:lnTo>
                      <a:pt x="33" y="47"/>
                    </a:lnTo>
                    <a:lnTo>
                      <a:pt x="25" y="50"/>
                    </a:lnTo>
                    <a:lnTo>
                      <a:pt x="20" y="56"/>
                    </a:lnTo>
                    <a:lnTo>
                      <a:pt x="15" y="59"/>
                    </a:lnTo>
                    <a:lnTo>
                      <a:pt x="11" y="65"/>
                    </a:lnTo>
                    <a:lnTo>
                      <a:pt x="6" y="70"/>
                    </a:lnTo>
                    <a:lnTo>
                      <a:pt x="0" y="74"/>
                    </a:lnTo>
                    <a:lnTo>
                      <a:pt x="7" y="77"/>
                    </a:lnTo>
                    <a:lnTo>
                      <a:pt x="15" y="81"/>
                    </a:lnTo>
                    <a:lnTo>
                      <a:pt x="22" y="85"/>
                    </a:lnTo>
                    <a:lnTo>
                      <a:pt x="29" y="86"/>
                    </a:lnTo>
                    <a:lnTo>
                      <a:pt x="38" y="88"/>
                    </a:lnTo>
                    <a:lnTo>
                      <a:pt x="45" y="92"/>
                    </a:lnTo>
                    <a:lnTo>
                      <a:pt x="54" y="94"/>
                    </a:lnTo>
                    <a:lnTo>
                      <a:pt x="62" y="95"/>
                    </a:lnTo>
                    <a:lnTo>
                      <a:pt x="71" y="95"/>
                    </a:lnTo>
                    <a:lnTo>
                      <a:pt x="78" y="97"/>
                    </a:lnTo>
                    <a:lnTo>
                      <a:pt x="87" y="99"/>
                    </a:lnTo>
                    <a:lnTo>
                      <a:pt x="94" y="99"/>
                    </a:lnTo>
                    <a:lnTo>
                      <a:pt x="103" y="99"/>
                    </a:lnTo>
                    <a:lnTo>
                      <a:pt x="110" y="101"/>
                    </a:lnTo>
                    <a:lnTo>
                      <a:pt x="119" y="101"/>
                    </a:lnTo>
                    <a:lnTo>
                      <a:pt x="126" y="101"/>
                    </a:lnTo>
                    <a:lnTo>
                      <a:pt x="134" y="101"/>
                    </a:lnTo>
                    <a:lnTo>
                      <a:pt x="141" y="99"/>
                    </a:lnTo>
                    <a:lnTo>
                      <a:pt x="148" y="99"/>
                    </a:lnTo>
                    <a:lnTo>
                      <a:pt x="153" y="99"/>
                    </a:lnTo>
                    <a:lnTo>
                      <a:pt x="161" y="97"/>
                    </a:lnTo>
                    <a:lnTo>
                      <a:pt x="168" y="97"/>
                    </a:lnTo>
                    <a:lnTo>
                      <a:pt x="173" y="95"/>
                    </a:lnTo>
                    <a:lnTo>
                      <a:pt x="180" y="94"/>
                    </a:lnTo>
                    <a:lnTo>
                      <a:pt x="188" y="92"/>
                    </a:lnTo>
                    <a:lnTo>
                      <a:pt x="193" y="90"/>
                    </a:lnTo>
                    <a:lnTo>
                      <a:pt x="200" y="88"/>
                    </a:lnTo>
                    <a:lnTo>
                      <a:pt x="207" y="85"/>
                    </a:lnTo>
                    <a:lnTo>
                      <a:pt x="213" y="83"/>
                    </a:lnTo>
                    <a:lnTo>
                      <a:pt x="220" y="79"/>
                    </a:lnTo>
                    <a:lnTo>
                      <a:pt x="225" y="76"/>
                    </a:lnTo>
                    <a:lnTo>
                      <a:pt x="233" y="72"/>
                    </a:lnTo>
                    <a:lnTo>
                      <a:pt x="236" y="76"/>
                    </a:lnTo>
                    <a:lnTo>
                      <a:pt x="240" y="79"/>
                    </a:lnTo>
                    <a:lnTo>
                      <a:pt x="243" y="83"/>
                    </a:lnTo>
                    <a:lnTo>
                      <a:pt x="247" y="85"/>
                    </a:lnTo>
                    <a:lnTo>
                      <a:pt x="251" y="88"/>
                    </a:lnTo>
                    <a:lnTo>
                      <a:pt x="254" y="90"/>
                    </a:lnTo>
                    <a:lnTo>
                      <a:pt x="258" y="94"/>
                    </a:lnTo>
                    <a:lnTo>
                      <a:pt x="263" y="95"/>
                    </a:lnTo>
                    <a:lnTo>
                      <a:pt x="267" y="97"/>
                    </a:lnTo>
                    <a:lnTo>
                      <a:pt x="270" y="101"/>
                    </a:lnTo>
                    <a:lnTo>
                      <a:pt x="276" y="103"/>
                    </a:lnTo>
                    <a:lnTo>
                      <a:pt x="279" y="104"/>
                    </a:lnTo>
                    <a:lnTo>
                      <a:pt x="283" y="106"/>
                    </a:lnTo>
                    <a:lnTo>
                      <a:pt x="288" y="108"/>
                    </a:lnTo>
                    <a:lnTo>
                      <a:pt x="292" y="110"/>
                    </a:lnTo>
                    <a:lnTo>
                      <a:pt x="297" y="110"/>
                    </a:lnTo>
                    <a:lnTo>
                      <a:pt x="303" y="112"/>
                    </a:lnTo>
                    <a:lnTo>
                      <a:pt x="310" y="113"/>
                    </a:lnTo>
                    <a:lnTo>
                      <a:pt x="315" y="115"/>
                    </a:lnTo>
                    <a:lnTo>
                      <a:pt x="323" y="117"/>
                    </a:lnTo>
                    <a:lnTo>
                      <a:pt x="330" y="119"/>
                    </a:lnTo>
                    <a:lnTo>
                      <a:pt x="337" y="119"/>
                    </a:lnTo>
                    <a:lnTo>
                      <a:pt x="342" y="121"/>
                    </a:lnTo>
                    <a:lnTo>
                      <a:pt x="350" y="121"/>
                    </a:lnTo>
                    <a:lnTo>
                      <a:pt x="357" y="121"/>
                    </a:lnTo>
                    <a:lnTo>
                      <a:pt x="364" y="122"/>
                    </a:lnTo>
                    <a:lnTo>
                      <a:pt x="369" y="122"/>
                    </a:lnTo>
                    <a:lnTo>
                      <a:pt x="377" y="122"/>
                    </a:lnTo>
                    <a:lnTo>
                      <a:pt x="384" y="122"/>
                    </a:lnTo>
                    <a:lnTo>
                      <a:pt x="389" y="121"/>
                    </a:lnTo>
                    <a:lnTo>
                      <a:pt x="395" y="121"/>
                    </a:lnTo>
                    <a:lnTo>
                      <a:pt x="402" y="119"/>
                    </a:lnTo>
                    <a:lnTo>
                      <a:pt x="398" y="113"/>
                    </a:lnTo>
                    <a:lnTo>
                      <a:pt x="396" y="110"/>
                    </a:lnTo>
                    <a:lnTo>
                      <a:pt x="393" y="104"/>
                    </a:lnTo>
                    <a:lnTo>
                      <a:pt x="391" y="99"/>
                    </a:lnTo>
                    <a:lnTo>
                      <a:pt x="387" y="95"/>
                    </a:lnTo>
                    <a:lnTo>
                      <a:pt x="384" y="90"/>
                    </a:lnTo>
                    <a:lnTo>
                      <a:pt x="380" y="85"/>
                    </a:lnTo>
                    <a:lnTo>
                      <a:pt x="377" y="81"/>
                    </a:lnTo>
                    <a:lnTo>
                      <a:pt x="373" y="77"/>
                    </a:lnTo>
                    <a:lnTo>
                      <a:pt x="369" y="72"/>
                    </a:lnTo>
                    <a:lnTo>
                      <a:pt x="366" y="68"/>
                    </a:lnTo>
                    <a:lnTo>
                      <a:pt x="362" y="65"/>
                    </a:lnTo>
                    <a:lnTo>
                      <a:pt x="357" y="59"/>
                    </a:lnTo>
                    <a:lnTo>
                      <a:pt x="353" y="56"/>
                    </a:lnTo>
                    <a:lnTo>
                      <a:pt x="350" y="52"/>
                    </a:lnTo>
                    <a:lnTo>
                      <a:pt x="344" y="49"/>
                    </a:lnTo>
                    <a:lnTo>
                      <a:pt x="341" y="45"/>
                    </a:lnTo>
                    <a:lnTo>
                      <a:pt x="337" y="41"/>
                    </a:lnTo>
                    <a:lnTo>
                      <a:pt x="333" y="40"/>
                    </a:lnTo>
                    <a:lnTo>
                      <a:pt x="330" y="36"/>
                    </a:lnTo>
                    <a:lnTo>
                      <a:pt x="324" y="32"/>
                    </a:lnTo>
                    <a:lnTo>
                      <a:pt x="321" y="31"/>
                    </a:lnTo>
                    <a:lnTo>
                      <a:pt x="315" y="27"/>
                    </a:lnTo>
                    <a:lnTo>
                      <a:pt x="312" y="25"/>
                    </a:lnTo>
                    <a:lnTo>
                      <a:pt x="306" y="22"/>
                    </a:lnTo>
                    <a:lnTo>
                      <a:pt x="303" y="20"/>
                    </a:lnTo>
                    <a:lnTo>
                      <a:pt x="297" y="18"/>
                    </a:lnTo>
                    <a:lnTo>
                      <a:pt x="294" y="14"/>
                    </a:lnTo>
                    <a:lnTo>
                      <a:pt x="288" y="13"/>
                    </a:lnTo>
                    <a:lnTo>
                      <a:pt x="285" y="11"/>
                    </a:lnTo>
                    <a:lnTo>
                      <a:pt x="281" y="9"/>
                    </a:lnTo>
                    <a:lnTo>
                      <a:pt x="276" y="7"/>
                    </a:lnTo>
                    <a:lnTo>
                      <a:pt x="269" y="5"/>
                    </a:lnTo>
                    <a:lnTo>
                      <a:pt x="263" y="5"/>
                    </a:lnTo>
                    <a:lnTo>
                      <a:pt x="256" y="5"/>
                    </a:lnTo>
                    <a:lnTo>
                      <a:pt x="249" y="5"/>
                    </a:lnTo>
                    <a:lnTo>
                      <a:pt x="242" y="4"/>
                    </a:lnTo>
                    <a:lnTo>
                      <a:pt x="236" y="4"/>
                    </a:lnTo>
                    <a:lnTo>
                      <a:pt x="229" y="4"/>
                    </a:lnTo>
                    <a:lnTo>
                      <a:pt x="222" y="4"/>
                    </a:lnTo>
                    <a:lnTo>
                      <a:pt x="215" y="4"/>
                    </a:lnTo>
                    <a:lnTo>
                      <a:pt x="209" y="2"/>
                    </a:lnTo>
                    <a:lnTo>
                      <a:pt x="202" y="2"/>
                    </a:lnTo>
                    <a:lnTo>
                      <a:pt x="195" y="2"/>
                    </a:lnTo>
                    <a:lnTo>
                      <a:pt x="188" y="2"/>
                    </a:lnTo>
                    <a:lnTo>
                      <a:pt x="182" y="0"/>
                    </a:lnTo>
                    <a:lnTo>
                      <a:pt x="175" y="0"/>
                    </a:lnTo>
                    <a:lnTo>
                      <a:pt x="168" y="0"/>
                    </a:lnTo>
                    <a:close/>
                  </a:path>
                </a:pathLst>
              </a:custGeom>
              <a:solidFill>
                <a:srgbClr val="A67B5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5" name="Freeform 172"/>
              <p:cNvSpPr>
                <a:spLocks/>
              </p:cNvSpPr>
              <p:nvPr/>
            </p:nvSpPr>
            <p:spPr bwMode="auto">
              <a:xfrm>
                <a:off x="5133" y="4025"/>
                <a:ext cx="5" cy="8"/>
              </a:xfrm>
              <a:custGeom>
                <a:avLst/>
                <a:gdLst>
                  <a:gd name="T0" fmla="*/ 5 w 5"/>
                  <a:gd name="T1" fmla="*/ 2 h 8"/>
                  <a:gd name="T2" fmla="*/ 5 w 5"/>
                  <a:gd name="T3" fmla="*/ 0 h 8"/>
                  <a:gd name="T4" fmla="*/ 4 w 5"/>
                  <a:gd name="T5" fmla="*/ 0 h 8"/>
                  <a:gd name="T6" fmla="*/ 2 w 5"/>
                  <a:gd name="T7" fmla="*/ 0 h 8"/>
                  <a:gd name="T8" fmla="*/ 0 w 5"/>
                  <a:gd name="T9" fmla="*/ 2 h 8"/>
                  <a:gd name="T10" fmla="*/ 0 w 5"/>
                  <a:gd name="T11" fmla="*/ 2 h 8"/>
                  <a:gd name="T12" fmla="*/ 0 w 5"/>
                  <a:gd name="T13" fmla="*/ 4 h 8"/>
                  <a:gd name="T14" fmla="*/ 0 w 5"/>
                  <a:gd name="T15" fmla="*/ 6 h 8"/>
                  <a:gd name="T16" fmla="*/ 0 w 5"/>
                  <a:gd name="T17" fmla="*/ 8 h 8"/>
                  <a:gd name="T18" fmla="*/ 5 w 5"/>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8">
                    <a:moveTo>
                      <a:pt x="5" y="2"/>
                    </a:moveTo>
                    <a:lnTo>
                      <a:pt x="5" y="0"/>
                    </a:lnTo>
                    <a:lnTo>
                      <a:pt x="4" y="0"/>
                    </a:lnTo>
                    <a:lnTo>
                      <a:pt x="2" y="0"/>
                    </a:lnTo>
                    <a:lnTo>
                      <a:pt x="0" y="2"/>
                    </a:lnTo>
                    <a:lnTo>
                      <a:pt x="0" y="4"/>
                    </a:lnTo>
                    <a:lnTo>
                      <a:pt x="0" y="6"/>
                    </a:lnTo>
                    <a:lnTo>
                      <a:pt x="0" y="8"/>
                    </a:lnTo>
                    <a:lnTo>
                      <a:pt x="5"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6" name="Freeform 173"/>
              <p:cNvSpPr>
                <a:spLocks/>
              </p:cNvSpPr>
              <p:nvPr/>
            </p:nvSpPr>
            <p:spPr bwMode="auto">
              <a:xfrm>
                <a:off x="5133" y="4027"/>
                <a:ext cx="68" cy="43"/>
              </a:xfrm>
              <a:custGeom>
                <a:avLst/>
                <a:gdLst>
                  <a:gd name="T0" fmla="*/ 68 w 68"/>
                  <a:gd name="T1" fmla="*/ 36 h 43"/>
                  <a:gd name="T2" fmla="*/ 68 w 68"/>
                  <a:gd name="T3" fmla="*/ 36 h 43"/>
                  <a:gd name="T4" fmla="*/ 65 w 68"/>
                  <a:gd name="T5" fmla="*/ 34 h 43"/>
                  <a:gd name="T6" fmla="*/ 61 w 68"/>
                  <a:gd name="T7" fmla="*/ 34 h 43"/>
                  <a:gd name="T8" fmla="*/ 56 w 68"/>
                  <a:gd name="T9" fmla="*/ 33 h 43"/>
                  <a:gd name="T10" fmla="*/ 52 w 68"/>
                  <a:gd name="T11" fmla="*/ 31 h 43"/>
                  <a:gd name="T12" fmla="*/ 49 w 68"/>
                  <a:gd name="T13" fmla="*/ 29 h 43"/>
                  <a:gd name="T14" fmla="*/ 43 w 68"/>
                  <a:gd name="T15" fmla="*/ 27 h 43"/>
                  <a:gd name="T16" fmla="*/ 40 w 68"/>
                  <a:gd name="T17" fmla="*/ 25 h 43"/>
                  <a:gd name="T18" fmla="*/ 36 w 68"/>
                  <a:gd name="T19" fmla="*/ 22 h 43"/>
                  <a:gd name="T20" fmla="*/ 32 w 68"/>
                  <a:gd name="T21" fmla="*/ 20 h 43"/>
                  <a:gd name="T22" fmla="*/ 29 w 68"/>
                  <a:gd name="T23" fmla="*/ 18 h 43"/>
                  <a:gd name="T24" fmla="*/ 23 w 68"/>
                  <a:gd name="T25" fmla="*/ 15 h 43"/>
                  <a:gd name="T26" fmla="*/ 20 w 68"/>
                  <a:gd name="T27" fmla="*/ 11 h 43"/>
                  <a:gd name="T28" fmla="*/ 16 w 68"/>
                  <a:gd name="T29" fmla="*/ 9 h 43"/>
                  <a:gd name="T30" fmla="*/ 13 w 68"/>
                  <a:gd name="T31" fmla="*/ 6 h 43"/>
                  <a:gd name="T32" fmla="*/ 9 w 68"/>
                  <a:gd name="T33" fmla="*/ 4 h 43"/>
                  <a:gd name="T34" fmla="*/ 5 w 68"/>
                  <a:gd name="T35" fmla="*/ 0 h 43"/>
                  <a:gd name="T36" fmla="*/ 0 w 68"/>
                  <a:gd name="T37" fmla="*/ 6 h 43"/>
                  <a:gd name="T38" fmla="*/ 4 w 68"/>
                  <a:gd name="T39" fmla="*/ 9 h 43"/>
                  <a:gd name="T40" fmla="*/ 7 w 68"/>
                  <a:gd name="T41" fmla="*/ 13 h 43"/>
                  <a:gd name="T42" fmla="*/ 13 w 68"/>
                  <a:gd name="T43" fmla="*/ 15 h 43"/>
                  <a:gd name="T44" fmla="*/ 16 w 68"/>
                  <a:gd name="T45" fmla="*/ 18 h 43"/>
                  <a:gd name="T46" fmla="*/ 20 w 68"/>
                  <a:gd name="T47" fmla="*/ 22 h 43"/>
                  <a:gd name="T48" fmla="*/ 23 w 68"/>
                  <a:gd name="T49" fmla="*/ 24 h 43"/>
                  <a:gd name="T50" fmla="*/ 27 w 68"/>
                  <a:gd name="T51" fmla="*/ 27 h 43"/>
                  <a:gd name="T52" fmla="*/ 32 w 68"/>
                  <a:gd name="T53" fmla="*/ 29 h 43"/>
                  <a:gd name="T54" fmla="*/ 36 w 68"/>
                  <a:gd name="T55" fmla="*/ 31 h 43"/>
                  <a:gd name="T56" fmla="*/ 40 w 68"/>
                  <a:gd name="T57" fmla="*/ 34 h 43"/>
                  <a:gd name="T58" fmla="*/ 45 w 68"/>
                  <a:gd name="T59" fmla="*/ 36 h 43"/>
                  <a:gd name="T60" fmla="*/ 49 w 68"/>
                  <a:gd name="T61" fmla="*/ 38 h 43"/>
                  <a:gd name="T62" fmla="*/ 54 w 68"/>
                  <a:gd name="T63" fmla="*/ 40 h 43"/>
                  <a:gd name="T64" fmla="*/ 58 w 68"/>
                  <a:gd name="T65" fmla="*/ 42 h 43"/>
                  <a:gd name="T66" fmla="*/ 61 w 68"/>
                  <a:gd name="T67" fmla="*/ 43 h 43"/>
                  <a:gd name="T68" fmla="*/ 67 w 68"/>
                  <a:gd name="T69" fmla="*/ 43 h 43"/>
                  <a:gd name="T70" fmla="*/ 67 w 68"/>
                  <a:gd name="T71" fmla="*/ 43 h 43"/>
                  <a:gd name="T72" fmla="*/ 68 w 68"/>
                  <a:gd name="T73" fmla="*/ 36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8" h="43">
                    <a:moveTo>
                      <a:pt x="68" y="36"/>
                    </a:moveTo>
                    <a:lnTo>
                      <a:pt x="68" y="36"/>
                    </a:lnTo>
                    <a:lnTo>
                      <a:pt x="65" y="34"/>
                    </a:lnTo>
                    <a:lnTo>
                      <a:pt x="61" y="34"/>
                    </a:lnTo>
                    <a:lnTo>
                      <a:pt x="56" y="33"/>
                    </a:lnTo>
                    <a:lnTo>
                      <a:pt x="52" y="31"/>
                    </a:lnTo>
                    <a:lnTo>
                      <a:pt x="49" y="29"/>
                    </a:lnTo>
                    <a:lnTo>
                      <a:pt x="43" y="27"/>
                    </a:lnTo>
                    <a:lnTo>
                      <a:pt x="40" y="25"/>
                    </a:lnTo>
                    <a:lnTo>
                      <a:pt x="36" y="22"/>
                    </a:lnTo>
                    <a:lnTo>
                      <a:pt x="32" y="20"/>
                    </a:lnTo>
                    <a:lnTo>
                      <a:pt x="29" y="18"/>
                    </a:lnTo>
                    <a:lnTo>
                      <a:pt x="23" y="15"/>
                    </a:lnTo>
                    <a:lnTo>
                      <a:pt x="20" y="11"/>
                    </a:lnTo>
                    <a:lnTo>
                      <a:pt x="16" y="9"/>
                    </a:lnTo>
                    <a:lnTo>
                      <a:pt x="13" y="6"/>
                    </a:lnTo>
                    <a:lnTo>
                      <a:pt x="9" y="4"/>
                    </a:lnTo>
                    <a:lnTo>
                      <a:pt x="5" y="0"/>
                    </a:lnTo>
                    <a:lnTo>
                      <a:pt x="0" y="6"/>
                    </a:lnTo>
                    <a:lnTo>
                      <a:pt x="4" y="9"/>
                    </a:lnTo>
                    <a:lnTo>
                      <a:pt x="7" y="13"/>
                    </a:lnTo>
                    <a:lnTo>
                      <a:pt x="13" y="15"/>
                    </a:lnTo>
                    <a:lnTo>
                      <a:pt x="16" y="18"/>
                    </a:lnTo>
                    <a:lnTo>
                      <a:pt x="20" y="22"/>
                    </a:lnTo>
                    <a:lnTo>
                      <a:pt x="23" y="24"/>
                    </a:lnTo>
                    <a:lnTo>
                      <a:pt x="27" y="27"/>
                    </a:lnTo>
                    <a:lnTo>
                      <a:pt x="32" y="29"/>
                    </a:lnTo>
                    <a:lnTo>
                      <a:pt x="36" y="31"/>
                    </a:lnTo>
                    <a:lnTo>
                      <a:pt x="40" y="34"/>
                    </a:lnTo>
                    <a:lnTo>
                      <a:pt x="45" y="36"/>
                    </a:lnTo>
                    <a:lnTo>
                      <a:pt x="49" y="38"/>
                    </a:lnTo>
                    <a:lnTo>
                      <a:pt x="54" y="40"/>
                    </a:lnTo>
                    <a:lnTo>
                      <a:pt x="58" y="42"/>
                    </a:lnTo>
                    <a:lnTo>
                      <a:pt x="61" y="43"/>
                    </a:lnTo>
                    <a:lnTo>
                      <a:pt x="67" y="43"/>
                    </a:lnTo>
                    <a:lnTo>
                      <a:pt x="68" y="3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7" name="Freeform 174"/>
              <p:cNvSpPr>
                <a:spLocks/>
              </p:cNvSpPr>
              <p:nvPr/>
            </p:nvSpPr>
            <p:spPr bwMode="auto">
              <a:xfrm>
                <a:off x="5200" y="4063"/>
                <a:ext cx="109" cy="20"/>
              </a:xfrm>
              <a:custGeom>
                <a:avLst/>
                <a:gdLst>
                  <a:gd name="T0" fmla="*/ 102 w 109"/>
                  <a:gd name="T1" fmla="*/ 15 h 20"/>
                  <a:gd name="T2" fmla="*/ 104 w 109"/>
                  <a:gd name="T3" fmla="*/ 9 h 20"/>
                  <a:gd name="T4" fmla="*/ 99 w 109"/>
                  <a:gd name="T5" fmla="*/ 11 h 20"/>
                  <a:gd name="T6" fmla="*/ 93 w 109"/>
                  <a:gd name="T7" fmla="*/ 11 h 20"/>
                  <a:gd name="T8" fmla="*/ 86 w 109"/>
                  <a:gd name="T9" fmla="*/ 11 h 20"/>
                  <a:gd name="T10" fmla="*/ 81 w 109"/>
                  <a:gd name="T11" fmla="*/ 13 h 20"/>
                  <a:gd name="T12" fmla="*/ 73 w 109"/>
                  <a:gd name="T13" fmla="*/ 13 h 20"/>
                  <a:gd name="T14" fmla="*/ 68 w 109"/>
                  <a:gd name="T15" fmla="*/ 13 h 20"/>
                  <a:gd name="T16" fmla="*/ 61 w 109"/>
                  <a:gd name="T17" fmla="*/ 11 h 20"/>
                  <a:gd name="T18" fmla="*/ 54 w 109"/>
                  <a:gd name="T19" fmla="*/ 11 h 20"/>
                  <a:gd name="T20" fmla="*/ 48 w 109"/>
                  <a:gd name="T21" fmla="*/ 11 h 20"/>
                  <a:gd name="T22" fmla="*/ 41 w 109"/>
                  <a:gd name="T23" fmla="*/ 9 h 20"/>
                  <a:gd name="T24" fmla="*/ 34 w 109"/>
                  <a:gd name="T25" fmla="*/ 7 h 20"/>
                  <a:gd name="T26" fmla="*/ 28 w 109"/>
                  <a:gd name="T27" fmla="*/ 7 h 20"/>
                  <a:gd name="T28" fmla="*/ 21 w 109"/>
                  <a:gd name="T29" fmla="*/ 6 h 20"/>
                  <a:gd name="T30" fmla="*/ 14 w 109"/>
                  <a:gd name="T31" fmla="*/ 4 h 20"/>
                  <a:gd name="T32" fmla="*/ 9 w 109"/>
                  <a:gd name="T33" fmla="*/ 2 h 20"/>
                  <a:gd name="T34" fmla="*/ 1 w 109"/>
                  <a:gd name="T35" fmla="*/ 0 h 20"/>
                  <a:gd name="T36" fmla="*/ 0 w 109"/>
                  <a:gd name="T37" fmla="*/ 7 h 20"/>
                  <a:gd name="T38" fmla="*/ 7 w 109"/>
                  <a:gd name="T39" fmla="*/ 9 h 20"/>
                  <a:gd name="T40" fmla="*/ 12 w 109"/>
                  <a:gd name="T41" fmla="*/ 11 h 20"/>
                  <a:gd name="T42" fmla="*/ 19 w 109"/>
                  <a:gd name="T43" fmla="*/ 13 h 20"/>
                  <a:gd name="T44" fmla="*/ 27 w 109"/>
                  <a:gd name="T45" fmla="*/ 15 h 20"/>
                  <a:gd name="T46" fmla="*/ 34 w 109"/>
                  <a:gd name="T47" fmla="*/ 16 h 20"/>
                  <a:gd name="T48" fmla="*/ 39 w 109"/>
                  <a:gd name="T49" fmla="*/ 16 h 20"/>
                  <a:gd name="T50" fmla="*/ 46 w 109"/>
                  <a:gd name="T51" fmla="*/ 18 h 20"/>
                  <a:gd name="T52" fmla="*/ 54 w 109"/>
                  <a:gd name="T53" fmla="*/ 18 h 20"/>
                  <a:gd name="T54" fmla="*/ 61 w 109"/>
                  <a:gd name="T55" fmla="*/ 20 h 20"/>
                  <a:gd name="T56" fmla="*/ 68 w 109"/>
                  <a:gd name="T57" fmla="*/ 20 h 20"/>
                  <a:gd name="T58" fmla="*/ 73 w 109"/>
                  <a:gd name="T59" fmla="*/ 20 h 20"/>
                  <a:gd name="T60" fmla="*/ 81 w 109"/>
                  <a:gd name="T61" fmla="*/ 20 h 20"/>
                  <a:gd name="T62" fmla="*/ 88 w 109"/>
                  <a:gd name="T63" fmla="*/ 20 h 20"/>
                  <a:gd name="T64" fmla="*/ 93 w 109"/>
                  <a:gd name="T65" fmla="*/ 20 h 20"/>
                  <a:gd name="T66" fmla="*/ 100 w 109"/>
                  <a:gd name="T67" fmla="*/ 18 h 20"/>
                  <a:gd name="T68" fmla="*/ 106 w 109"/>
                  <a:gd name="T69" fmla="*/ 16 h 20"/>
                  <a:gd name="T70" fmla="*/ 109 w 109"/>
                  <a:gd name="T71" fmla="*/ 11 h 20"/>
                  <a:gd name="T72" fmla="*/ 102 w 109"/>
                  <a:gd name="T73" fmla="*/ 15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9" h="20">
                    <a:moveTo>
                      <a:pt x="102" y="15"/>
                    </a:moveTo>
                    <a:lnTo>
                      <a:pt x="104" y="9"/>
                    </a:lnTo>
                    <a:lnTo>
                      <a:pt x="99" y="11"/>
                    </a:lnTo>
                    <a:lnTo>
                      <a:pt x="93" y="11"/>
                    </a:lnTo>
                    <a:lnTo>
                      <a:pt x="86" y="11"/>
                    </a:lnTo>
                    <a:lnTo>
                      <a:pt x="81" y="13"/>
                    </a:lnTo>
                    <a:lnTo>
                      <a:pt x="73" y="13"/>
                    </a:lnTo>
                    <a:lnTo>
                      <a:pt x="68" y="13"/>
                    </a:lnTo>
                    <a:lnTo>
                      <a:pt x="61" y="11"/>
                    </a:lnTo>
                    <a:lnTo>
                      <a:pt x="54" y="11"/>
                    </a:lnTo>
                    <a:lnTo>
                      <a:pt x="48" y="11"/>
                    </a:lnTo>
                    <a:lnTo>
                      <a:pt x="41" y="9"/>
                    </a:lnTo>
                    <a:lnTo>
                      <a:pt x="34" y="7"/>
                    </a:lnTo>
                    <a:lnTo>
                      <a:pt x="28" y="7"/>
                    </a:lnTo>
                    <a:lnTo>
                      <a:pt x="21" y="6"/>
                    </a:lnTo>
                    <a:lnTo>
                      <a:pt x="14" y="4"/>
                    </a:lnTo>
                    <a:lnTo>
                      <a:pt x="9" y="2"/>
                    </a:lnTo>
                    <a:lnTo>
                      <a:pt x="1" y="0"/>
                    </a:lnTo>
                    <a:lnTo>
                      <a:pt x="0" y="7"/>
                    </a:lnTo>
                    <a:lnTo>
                      <a:pt x="7" y="9"/>
                    </a:lnTo>
                    <a:lnTo>
                      <a:pt x="12" y="11"/>
                    </a:lnTo>
                    <a:lnTo>
                      <a:pt x="19" y="13"/>
                    </a:lnTo>
                    <a:lnTo>
                      <a:pt x="27" y="15"/>
                    </a:lnTo>
                    <a:lnTo>
                      <a:pt x="34" y="16"/>
                    </a:lnTo>
                    <a:lnTo>
                      <a:pt x="39" y="16"/>
                    </a:lnTo>
                    <a:lnTo>
                      <a:pt x="46" y="18"/>
                    </a:lnTo>
                    <a:lnTo>
                      <a:pt x="54" y="18"/>
                    </a:lnTo>
                    <a:lnTo>
                      <a:pt x="61" y="20"/>
                    </a:lnTo>
                    <a:lnTo>
                      <a:pt x="68" y="20"/>
                    </a:lnTo>
                    <a:lnTo>
                      <a:pt x="73" y="20"/>
                    </a:lnTo>
                    <a:lnTo>
                      <a:pt x="81" y="20"/>
                    </a:lnTo>
                    <a:lnTo>
                      <a:pt x="88" y="20"/>
                    </a:lnTo>
                    <a:lnTo>
                      <a:pt x="93" y="20"/>
                    </a:lnTo>
                    <a:lnTo>
                      <a:pt x="100" y="18"/>
                    </a:lnTo>
                    <a:lnTo>
                      <a:pt x="106" y="16"/>
                    </a:lnTo>
                    <a:lnTo>
                      <a:pt x="109" y="11"/>
                    </a:lnTo>
                    <a:lnTo>
                      <a:pt x="102" y="1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8" name="Freeform 175"/>
              <p:cNvSpPr>
                <a:spLocks/>
              </p:cNvSpPr>
              <p:nvPr/>
            </p:nvSpPr>
            <p:spPr bwMode="auto">
              <a:xfrm>
                <a:off x="5246" y="4002"/>
                <a:ext cx="63" cy="76"/>
              </a:xfrm>
              <a:custGeom>
                <a:avLst/>
                <a:gdLst>
                  <a:gd name="T0" fmla="*/ 0 w 63"/>
                  <a:gd name="T1" fmla="*/ 7 h 76"/>
                  <a:gd name="T2" fmla="*/ 0 w 63"/>
                  <a:gd name="T3" fmla="*/ 7 h 76"/>
                  <a:gd name="T4" fmla="*/ 4 w 63"/>
                  <a:gd name="T5" fmla="*/ 11 h 76"/>
                  <a:gd name="T6" fmla="*/ 8 w 63"/>
                  <a:gd name="T7" fmla="*/ 14 h 76"/>
                  <a:gd name="T8" fmla="*/ 13 w 63"/>
                  <a:gd name="T9" fmla="*/ 18 h 76"/>
                  <a:gd name="T10" fmla="*/ 17 w 63"/>
                  <a:gd name="T11" fmla="*/ 22 h 76"/>
                  <a:gd name="T12" fmla="*/ 20 w 63"/>
                  <a:gd name="T13" fmla="*/ 25 h 76"/>
                  <a:gd name="T14" fmla="*/ 24 w 63"/>
                  <a:gd name="T15" fmla="*/ 31 h 76"/>
                  <a:gd name="T16" fmla="*/ 27 w 63"/>
                  <a:gd name="T17" fmla="*/ 34 h 76"/>
                  <a:gd name="T18" fmla="*/ 31 w 63"/>
                  <a:gd name="T19" fmla="*/ 38 h 76"/>
                  <a:gd name="T20" fmla="*/ 35 w 63"/>
                  <a:gd name="T21" fmla="*/ 43 h 76"/>
                  <a:gd name="T22" fmla="*/ 38 w 63"/>
                  <a:gd name="T23" fmla="*/ 47 h 76"/>
                  <a:gd name="T24" fmla="*/ 42 w 63"/>
                  <a:gd name="T25" fmla="*/ 52 h 76"/>
                  <a:gd name="T26" fmla="*/ 45 w 63"/>
                  <a:gd name="T27" fmla="*/ 56 h 76"/>
                  <a:gd name="T28" fmla="*/ 47 w 63"/>
                  <a:gd name="T29" fmla="*/ 61 h 76"/>
                  <a:gd name="T30" fmla="*/ 51 w 63"/>
                  <a:gd name="T31" fmla="*/ 67 h 76"/>
                  <a:gd name="T32" fmla="*/ 53 w 63"/>
                  <a:gd name="T33" fmla="*/ 70 h 76"/>
                  <a:gd name="T34" fmla="*/ 56 w 63"/>
                  <a:gd name="T35" fmla="*/ 76 h 76"/>
                  <a:gd name="T36" fmla="*/ 63 w 63"/>
                  <a:gd name="T37" fmla="*/ 72 h 76"/>
                  <a:gd name="T38" fmla="*/ 60 w 63"/>
                  <a:gd name="T39" fmla="*/ 67 h 76"/>
                  <a:gd name="T40" fmla="*/ 58 w 63"/>
                  <a:gd name="T41" fmla="*/ 61 h 76"/>
                  <a:gd name="T42" fmla="*/ 54 w 63"/>
                  <a:gd name="T43" fmla="*/ 58 h 76"/>
                  <a:gd name="T44" fmla="*/ 51 w 63"/>
                  <a:gd name="T45" fmla="*/ 52 h 76"/>
                  <a:gd name="T46" fmla="*/ 49 w 63"/>
                  <a:gd name="T47" fmla="*/ 47 h 76"/>
                  <a:gd name="T48" fmla="*/ 45 w 63"/>
                  <a:gd name="T49" fmla="*/ 43 h 76"/>
                  <a:gd name="T50" fmla="*/ 42 w 63"/>
                  <a:gd name="T51" fmla="*/ 38 h 76"/>
                  <a:gd name="T52" fmla="*/ 38 w 63"/>
                  <a:gd name="T53" fmla="*/ 34 h 76"/>
                  <a:gd name="T54" fmla="*/ 35 w 63"/>
                  <a:gd name="T55" fmla="*/ 29 h 76"/>
                  <a:gd name="T56" fmla="*/ 29 w 63"/>
                  <a:gd name="T57" fmla="*/ 25 h 76"/>
                  <a:gd name="T58" fmla="*/ 26 w 63"/>
                  <a:gd name="T59" fmla="*/ 22 h 76"/>
                  <a:gd name="T60" fmla="*/ 22 w 63"/>
                  <a:gd name="T61" fmla="*/ 16 h 76"/>
                  <a:gd name="T62" fmla="*/ 18 w 63"/>
                  <a:gd name="T63" fmla="*/ 13 h 76"/>
                  <a:gd name="T64" fmla="*/ 13 w 63"/>
                  <a:gd name="T65" fmla="*/ 9 h 76"/>
                  <a:gd name="T66" fmla="*/ 9 w 63"/>
                  <a:gd name="T67" fmla="*/ 4 h 76"/>
                  <a:gd name="T68" fmla="*/ 6 w 63"/>
                  <a:gd name="T69" fmla="*/ 0 h 76"/>
                  <a:gd name="T70" fmla="*/ 6 w 63"/>
                  <a:gd name="T71" fmla="*/ 0 h 76"/>
                  <a:gd name="T72" fmla="*/ 0 w 63"/>
                  <a:gd name="T73" fmla="*/ 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76">
                    <a:moveTo>
                      <a:pt x="0" y="7"/>
                    </a:moveTo>
                    <a:lnTo>
                      <a:pt x="0" y="7"/>
                    </a:lnTo>
                    <a:lnTo>
                      <a:pt x="4" y="11"/>
                    </a:lnTo>
                    <a:lnTo>
                      <a:pt x="8" y="14"/>
                    </a:lnTo>
                    <a:lnTo>
                      <a:pt x="13" y="18"/>
                    </a:lnTo>
                    <a:lnTo>
                      <a:pt x="17" y="22"/>
                    </a:lnTo>
                    <a:lnTo>
                      <a:pt x="20" y="25"/>
                    </a:lnTo>
                    <a:lnTo>
                      <a:pt x="24" y="31"/>
                    </a:lnTo>
                    <a:lnTo>
                      <a:pt x="27" y="34"/>
                    </a:lnTo>
                    <a:lnTo>
                      <a:pt x="31" y="38"/>
                    </a:lnTo>
                    <a:lnTo>
                      <a:pt x="35" y="43"/>
                    </a:lnTo>
                    <a:lnTo>
                      <a:pt x="38" y="47"/>
                    </a:lnTo>
                    <a:lnTo>
                      <a:pt x="42" y="52"/>
                    </a:lnTo>
                    <a:lnTo>
                      <a:pt x="45" y="56"/>
                    </a:lnTo>
                    <a:lnTo>
                      <a:pt x="47" y="61"/>
                    </a:lnTo>
                    <a:lnTo>
                      <a:pt x="51" y="67"/>
                    </a:lnTo>
                    <a:lnTo>
                      <a:pt x="53" y="70"/>
                    </a:lnTo>
                    <a:lnTo>
                      <a:pt x="56" y="76"/>
                    </a:lnTo>
                    <a:lnTo>
                      <a:pt x="63" y="72"/>
                    </a:lnTo>
                    <a:lnTo>
                      <a:pt x="60" y="67"/>
                    </a:lnTo>
                    <a:lnTo>
                      <a:pt x="58" y="61"/>
                    </a:lnTo>
                    <a:lnTo>
                      <a:pt x="54" y="58"/>
                    </a:lnTo>
                    <a:lnTo>
                      <a:pt x="51" y="52"/>
                    </a:lnTo>
                    <a:lnTo>
                      <a:pt x="49" y="47"/>
                    </a:lnTo>
                    <a:lnTo>
                      <a:pt x="45" y="43"/>
                    </a:lnTo>
                    <a:lnTo>
                      <a:pt x="42" y="38"/>
                    </a:lnTo>
                    <a:lnTo>
                      <a:pt x="38" y="34"/>
                    </a:lnTo>
                    <a:lnTo>
                      <a:pt x="35" y="29"/>
                    </a:lnTo>
                    <a:lnTo>
                      <a:pt x="29" y="25"/>
                    </a:lnTo>
                    <a:lnTo>
                      <a:pt x="26" y="22"/>
                    </a:lnTo>
                    <a:lnTo>
                      <a:pt x="22" y="16"/>
                    </a:lnTo>
                    <a:lnTo>
                      <a:pt x="18" y="13"/>
                    </a:lnTo>
                    <a:lnTo>
                      <a:pt x="13" y="9"/>
                    </a:lnTo>
                    <a:lnTo>
                      <a:pt x="9" y="4"/>
                    </a:lnTo>
                    <a:lnTo>
                      <a:pt x="6"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599" name="Freeform 176"/>
              <p:cNvSpPr>
                <a:spLocks/>
              </p:cNvSpPr>
              <p:nvPr/>
            </p:nvSpPr>
            <p:spPr bwMode="auto">
              <a:xfrm>
                <a:off x="5178" y="3961"/>
                <a:ext cx="74" cy="48"/>
              </a:xfrm>
              <a:custGeom>
                <a:avLst/>
                <a:gdLst>
                  <a:gd name="T0" fmla="*/ 2 w 74"/>
                  <a:gd name="T1" fmla="*/ 7 h 48"/>
                  <a:gd name="T2" fmla="*/ 0 w 74"/>
                  <a:gd name="T3" fmla="*/ 7 h 48"/>
                  <a:gd name="T4" fmla="*/ 5 w 74"/>
                  <a:gd name="T5" fmla="*/ 9 h 48"/>
                  <a:gd name="T6" fmla="*/ 9 w 74"/>
                  <a:gd name="T7" fmla="*/ 10 h 48"/>
                  <a:gd name="T8" fmla="*/ 14 w 74"/>
                  <a:gd name="T9" fmla="*/ 12 h 48"/>
                  <a:gd name="T10" fmla="*/ 18 w 74"/>
                  <a:gd name="T11" fmla="*/ 14 h 48"/>
                  <a:gd name="T12" fmla="*/ 22 w 74"/>
                  <a:gd name="T13" fmla="*/ 16 h 48"/>
                  <a:gd name="T14" fmla="*/ 27 w 74"/>
                  <a:gd name="T15" fmla="*/ 19 h 48"/>
                  <a:gd name="T16" fmla="*/ 31 w 74"/>
                  <a:gd name="T17" fmla="*/ 21 h 48"/>
                  <a:gd name="T18" fmla="*/ 36 w 74"/>
                  <a:gd name="T19" fmla="*/ 25 h 48"/>
                  <a:gd name="T20" fmla="*/ 40 w 74"/>
                  <a:gd name="T21" fmla="*/ 27 h 48"/>
                  <a:gd name="T22" fmla="*/ 45 w 74"/>
                  <a:gd name="T23" fmla="*/ 30 h 48"/>
                  <a:gd name="T24" fmla="*/ 49 w 74"/>
                  <a:gd name="T25" fmla="*/ 32 h 48"/>
                  <a:gd name="T26" fmla="*/ 52 w 74"/>
                  <a:gd name="T27" fmla="*/ 36 h 48"/>
                  <a:gd name="T28" fmla="*/ 56 w 74"/>
                  <a:gd name="T29" fmla="*/ 37 h 48"/>
                  <a:gd name="T30" fmla="*/ 61 w 74"/>
                  <a:gd name="T31" fmla="*/ 41 h 48"/>
                  <a:gd name="T32" fmla="*/ 65 w 74"/>
                  <a:gd name="T33" fmla="*/ 45 h 48"/>
                  <a:gd name="T34" fmla="*/ 68 w 74"/>
                  <a:gd name="T35" fmla="*/ 48 h 48"/>
                  <a:gd name="T36" fmla="*/ 74 w 74"/>
                  <a:gd name="T37" fmla="*/ 41 h 48"/>
                  <a:gd name="T38" fmla="*/ 70 w 74"/>
                  <a:gd name="T39" fmla="*/ 37 h 48"/>
                  <a:gd name="T40" fmla="*/ 65 w 74"/>
                  <a:gd name="T41" fmla="*/ 36 h 48"/>
                  <a:gd name="T42" fmla="*/ 61 w 74"/>
                  <a:gd name="T43" fmla="*/ 32 h 48"/>
                  <a:gd name="T44" fmla="*/ 58 w 74"/>
                  <a:gd name="T45" fmla="*/ 28 h 48"/>
                  <a:gd name="T46" fmla="*/ 52 w 74"/>
                  <a:gd name="T47" fmla="*/ 27 h 48"/>
                  <a:gd name="T48" fmla="*/ 49 w 74"/>
                  <a:gd name="T49" fmla="*/ 23 h 48"/>
                  <a:gd name="T50" fmla="*/ 43 w 74"/>
                  <a:gd name="T51" fmla="*/ 19 h 48"/>
                  <a:gd name="T52" fmla="*/ 40 w 74"/>
                  <a:gd name="T53" fmla="*/ 18 h 48"/>
                  <a:gd name="T54" fmla="*/ 36 w 74"/>
                  <a:gd name="T55" fmla="*/ 14 h 48"/>
                  <a:gd name="T56" fmla="*/ 31 w 74"/>
                  <a:gd name="T57" fmla="*/ 12 h 48"/>
                  <a:gd name="T58" fmla="*/ 25 w 74"/>
                  <a:gd name="T59" fmla="*/ 10 h 48"/>
                  <a:gd name="T60" fmla="*/ 22 w 74"/>
                  <a:gd name="T61" fmla="*/ 7 h 48"/>
                  <a:gd name="T62" fmla="*/ 16 w 74"/>
                  <a:gd name="T63" fmla="*/ 5 h 48"/>
                  <a:gd name="T64" fmla="*/ 13 w 74"/>
                  <a:gd name="T65" fmla="*/ 3 h 48"/>
                  <a:gd name="T66" fmla="*/ 7 w 74"/>
                  <a:gd name="T67" fmla="*/ 1 h 48"/>
                  <a:gd name="T68" fmla="*/ 4 w 74"/>
                  <a:gd name="T69" fmla="*/ 0 h 48"/>
                  <a:gd name="T70" fmla="*/ 2 w 74"/>
                  <a:gd name="T71" fmla="*/ 0 h 48"/>
                  <a:gd name="T72" fmla="*/ 2 w 74"/>
                  <a:gd name="T73" fmla="*/ 7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 h="48">
                    <a:moveTo>
                      <a:pt x="2" y="7"/>
                    </a:moveTo>
                    <a:lnTo>
                      <a:pt x="0" y="7"/>
                    </a:lnTo>
                    <a:lnTo>
                      <a:pt x="5" y="9"/>
                    </a:lnTo>
                    <a:lnTo>
                      <a:pt x="9" y="10"/>
                    </a:lnTo>
                    <a:lnTo>
                      <a:pt x="14" y="12"/>
                    </a:lnTo>
                    <a:lnTo>
                      <a:pt x="18" y="14"/>
                    </a:lnTo>
                    <a:lnTo>
                      <a:pt x="22" y="16"/>
                    </a:lnTo>
                    <a:lnTo>
                      <a:pt x="27" y="19"/>
                    </a:lnTo>
                    <a:lnTo>
                      <a:pt x="31" y="21"/>
                    </a:lnTo>
                    <a:lnTo>
                      <a:pt x="36" y="25"/>
                    </a:lnTo>
                    <a:lnTo>
                      <a:pt x="40" y="27"/>
                    </a:lnTo>
                    <a:lnTo>
                      <a:pt x="45" y="30"/>
                    </a:lnTo>
                    <a:lnTo>
                      <a:pt x="49" y="32"/>
                    </a:lnTo>
                    <a:lnTo>
                      <a:pt x="52" y="36"/>
                    </a:lnTo>
                    <a:lnTo>
                      <a:pt x="56" y="37"/>
                    </a:lnTo>
                    <a:lnTo>
                      <a:pt x="61" y="41"/>
                    </a:lnTo>
                    <a:lnTo>
                      <a:pt x="65" y="45"/>
                    </a:lnTo>
                    <a:lnTo>
                      <a:pt x="68" y="48"/>
                    </a:lnTo>
                    <a:lnTo>
                      <a:pt x="74" y="41"/>
                    </a:lnTo>
                    <a:lnTo>
                      <a:pt x="70" y="37"/>
                    </a:lnTo>
                    <a:lnTo>
                      <a:pt x="65" y="36"/>
                    </a:lnTo>
                    <a:lnTo>
                      <a:pt x="61" y="32"/>
                    </a:lnTo>
                    <a:lnTo>
                      <a:pt x="58" y="28"/>
                    </a:lnTo>
                    <a:lnTo>
                      <a:pt x="52" y="27"/>
                    </a:lnTo>
                    <a:lnTo>
                      <a:pt x="49" y="23"/>
                    </a:lnTo>
                    <a:lnTo>
                      <a:pt x="43" y="19"/>
                    </a:lnTo>
                    <a:lnTo>
                      <a:pt x="40" y="18"/>
                    </a:lnTo>
                    <a:lnTo>
                      <a:pt x="36" y="14"/>
                    </a:lnTo>
                    <a:lnTo>
                      <a:pt x="31" y="12"/>
                    </a:lnTo>
                    <a:lnTo>
                      <a:pt x="25" y="10"/>
                    </a:lnTo>
                    <a:lnTo>
                      <a:pt x="22" y="7"/>
                    </a:lnTo>
                    <a:lnTo>
                      <a:pt x="16" y="5"/>
                    </a:lnTo>
                    <a:lnTo>
                      <a:pt x="13" y="3"/>
                    </a:lnTo>
                    <a:lnTo>
                      <a:pt x="7" y="1"/>
                    </a:lnTo>
                    <a:lnTo>
                      <a:pt x="4" y="0"/>
                    </a:lnTo>
                    <a:lnTo>
                      <a:pt x="2" y="0"/>
                    </a:lnTo>
                    <a:lnTo>
                      <a:pt x="2"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0" name="Freeform 177"/>
              <p:cNvSpPr>
                <a:spLocks/>
              </p:cNvSpPr>
              <p:nvPr/>
            </p:nvSpPr>
            <p:spPr bwMode="auto">
              <a:xfrm>
                <a:off x="5072" y="3953"/>
                <a:ext cx="108" cy="15"/>
              </a:xfrm>
              <a:custGeom>
                <a:avLst/>
                <a:gdLst>
                  <a:gd name="T0" fmla="*/ 0 w 108"/>
                  <a:gd name="T1" fmla="*/ 8 h 15"/>
                  <a:gd name="T2" fmla="*/ 0 w 108"/>
                  <a:gd name="T3" fmla="*/ 8 h 15"/>
                  <a:gd name="T4" fmla="*/ 7 w 108"/>
                  <a:gd name="T5" fmla="*/ 8 h 15"/>
                  <a:gd name="T6" fmla="*/ 12 w 108"/>
                  <a:gd name="T7" fmla="*/ 8 h 15"/>
                  <a:gd name="T8" fmla="*/ 20 w 108"/>
                  <a:gd name="T9" fmla="*/ 9 h 15"/>
                  <a:gd name="T10" fmla="*/ 27 w 108"/>
                  <a:gd name="T11" fmla="*/ 9 h 15"/>
                  <a:gd name="T12" fmla="*/ 34 w 108"/>
                  <a:gd name="T13" fmla="*/ 9 h 15"/>
                  <a:gd name="T14" fmla="*/ 39 w 108"/>
                  <a:gd name="T15" fmla="*/ 9 h 15"/>
                  <a:gd name="T16" fmla="*/ 47 w 108"/>
                  <a:gd name="T17" fmla="*/ 11 h 15"/>
                  <a:gd name="T18" fmla="*/ 54 w 108"/>
                  <a:gd name="T19" fmla="*/ 11 h 15"/>
                  <a:gd name="T20" fmla="*/ 61 w 108"/>
                  <a:gd name="T21" fmla="*/ 11 h 15"/>
                  <a:gd name="T22" fmla="*/ 66 w 108"/>
                  <a:gd name="T23" fmla="*/ 11 h 15"/>
                  <a:gd name="T24" fmla="*/ 74 w 108"/>
                  <a:gd name="T25" fmla="*/ 13 h 15"/>
                  <a:gd name="T26" fmla="*/ 81 w 108"/>
                  <a:gd name="T27" fmla="*/ 13 h 15"/>
                  <a:gd name="T28" fmla="*/ 88 w 108"/>
                  <a:gd name="T29" fmla="*/ 13 h 15"/>
                  <a:gd name="T30" fmla="*/ 93 w 108"/>
                  <a:gd name="T31" fmla="*/ 13 h 15"/>
                  <a:gd name="T32" fmla="*/ 101 w 108"/>
                  <a:gd name="T33" fmla="*/ 15 h 15"/>
                  <a:gd name="T34" fmla="*/ 108 w 108"/>
                  <a:gd name="T35" fmla="*/ 15 h 15"/>
                  <a:gd name="T36" fmla="*/ 108 w 108"/>
                  <a:gd name="T37" fmla="*/ 8 h 15"/>
                  <a:gd name="T38" fmla="*/ 101 w 108"/>
                  <a:gd name="T39" fmla="*/ 6 h 15"/>
                  <a:gd name="T40" fmla="*/ 95 w 108"/>
                  <a:gd name="T41" fmla="*/ 6 h 15"/>
                  <a:gd name="T42" fmla="*/ 88 w 108"/>
                  <a:gd name="T43" fmla="*/ 6 h 15"/>
                  <a:gd name="T44" fmla="*/ 81 w 108"/>
                  <a:gd name="T45" fmla="*/ 6 h 15"/>
                  <a:gd name="T46" fmla="*/ 74 w 108"/>
                  <a:gd name="T47" fmla="*/ 4 h 15"/>
                  <a:gd name="T48" fmla="*/ 68 w 108"/>
                  <a:gd name="T49" fmla="*/ 4 h 15"/>
                  <a:gd name="T50" fmla="*/ 61 w 108"/>
                  <a:gd name="T51" fmla="*/ 4 h 15"/>
                  <a:gd name="T52" fmla="*/ 54 w 108"/>
                  <a:gd name="T53" fmla="*/ 4 h 15"/>
                  <a:gd name="T54" fmla="*/ 47 w 108"/>
                  <a:gd name="T55" fmla="*/ 2 h 15"/>
                  <a:gd name="T56" fmla="*/ 41 w 108"/>
                  <a:gd name="T57" fmla="*/ 2 h 15"/>
                  <a:gd name="T58" fmla="*/ 34 w 108"/>
                  <a:gd name="T59" fmla="*/ 2 h 15"/>
                  <a:gd name="T60" fmla="*/ 27 w 108"/>
                  <a:gd name="T61" fmla="*/ 2 h 15"/>
                  <a:gd name="T62" fmla="*/ 20 w 108"/>
                  <a:gd name="T63" fmla="*/ 0 h 15"/>
                  <a:gd name="T64" fmla="*/ 14 w 108"/>
                  <a:gd name="T65" fmla="*/ 0 h 15"/>
                  <a:gd name="T66" fmla="*/ 7 w 108"/>
                  <a:gd name="T67" fmla="*/ 0 h 15"/>
                  <a:gd name="T68" fmla="*/ 0 w 108"/>
                  <a:gd name="T69" fmla="*/ 0 h 15"/>
                  <a:gd name="T70" fmla="*/ 0 w 108"/>
                  <a:gd name="T71" fmla="*/ 0 h 15"/>
                  <a:gd name="T72" fmla="*/ 0 w 108"/>
                  <a:gd name="T73" fmla="*/ 8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 h="15">
                    <a:moveTo>
                      <a:pt x="0" y="8"/>
                    </a:moveTo>
                    <a:lnTo>
                      <a:pt x="0" y="8"/>
                    </a:lnTo>
                    <a:lnTo>
                      <a:pt x="7" y="8"/>
                    </a:lnTo>
                    <a:lnTo>
                      <a:pt x="12" y="8"/>
                    </a:lnTo>
                    <a:lnTo>
                      <a:pt x="20" y="9"/>
                    </a:lnTo>
                    <a:lnTo>
                      <a:pt x="27" y="9"/>
                    </a:lnTo>
                    <a:lnTo>
                      <a:pt x="34" y="9"/>
                    </a:lnTo>
                    <a:lnTo>
                      <a:pt x="39" y="9"/>
                    </a:lnTo>
                    <a:lnTo>
                      <a:pt x="47" y="11"/>
                    </a:lnTo>
                    <a:lnTo>
                      <a:pt x="54" y="11"/>
                    </a:lnTo>
                    <a:lnTo>
                      <a:pt x="61" y="11"/>
                    </a:lnTo>
                    <a:lnTo>
                      <a:pt x="66" y="11"/>
                    </a:lnTo>
                    <a:lnTo>
                      <a:pt x="74" y="13"/>
                    </a:lnTo>
                    <a:lnTo>
                      <a:pt x="81" y="13"/>
                    </a:lnTo>
                    <a:lnTo>
                      <a:pt x="88" y="13"/>
                    </a:lnTo>
                    <a:lnTo>
                      <a:pt x="93" y="13"/>
                    </a:lnTo>
                    <a:lnTo>
                      <a:pt x="101" y="15"/>
                    </a:lnTo>
                    <a:lnTo>
                      <a:pt x="108" y="15"/>
                    </a:lnTo>
                    <a:lnTo>
                      <a:pt x="108" y="8"/>
                    </a:lnTo>
                    <a:lnTo>
                      <a:pt x="101" y="6"/>
                    </a:lnTo>
                    <a:lnTo>
                      <a:pt x="95" y="6"/>
                    </a:lnTo>
                    <a:lnTo>
                      <a:pt x="88" y="6"/>
                    </a:lnTo>
                    <a:lnTo>
                      <a:pt x="81" y="6"/>
                    </a:lnTo>
                    <a:lnTo>
                      <a:pt x="74" y="4"/>
                    </a:lnTo>
                    <a:lnTo>
                      <a:pt x="68" y="4"/>
                    </a:lnTo>
                    <a:lnTo>
                      <a:pt x="61" y="4"/>
                    </a:lnTo>
                    <a:lnTo>
                      <a:pt x="54" y="4"/>
                    </a:lnTo>
                    <a:lnTo>
                      <a:pt x="47" y="2"/>
                    </a:lnTo>
                    <a:lnTo>
                      <a:pt x="41" y="2"/>
                    </a:lnTo>
                    <a:lnTo>
                      <a:pt x="34" y="2"/>
                    </a:lnTo>
                    <a:lnTo>
                      <a:pt x="27" y="2"/>
                    </a:lnTo>
                    <a:lnTo>
                      <a:pt x="20" y="0"/>
                    </a:lnTo>
                    <a:lnTo>
                      <a:pt x="14" y="0"/>
                    </a:lnTo>
                    <a:lnTo>
                      <a:pt x="7" y="0"/>
                    </a:lnTo>
                    <a:lnTo>
                      <a:pt x="0" y="0"/>
                    </a:lnTo>
                    <a:lnTo>
                      <a:pt x="0" y="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1" name="Freeform 178"/>
              <p:cNvSpPr>
                <a:spLocks/>
              </p:cNvSpPr>
              <p:nvPr/>
            </p:nvSpPr>
            <p:spPr bwMode="auto">
              <a:xfrm>
                <a:off x="4994" y="3953"/>
                <a:ext cx="78" cy="22"/>
              </a:xfrm>
              <a:custGeom>
                <a:avLst/>
                <a:gdLst>
                  <a:gd name="T0" fmla="*/ 4 w 78"/>
                  <a:gd name="T1" fmla="*/ 22 h 22"/>
                  <a:gd name="T2" fmla="*/ 4 w 78"/>
                  <a:gd name="T3" fmla="*/ 22 h 22"/>
                  <a:gd name="T4" fmla="*/ 8 w 78"/>
                  <a:gd name="T5" fmla="*/ 20 h 22"/>
                  <a:gd name="T6" fmla="*/ 13 w 78"/>
                  <a:gd name="T7" fmla="*/ 18 h 22"/>
                  <a:gd name="T8" fmla="*/ 17 w 78"/>
                  <a:gd name="T9" fmla="*/ 18 h 22"/>
                  <a:gd name="T10" fmla="*/ 22 w 78"/>
                  <a:gd name="T11" fmla="*/ 17 h 22"/>
                  <a:gd name="T12" fmla="*/ 26 w 78"/>
                  <a:gd name="T13" fmla="*/ 15 h 22"/>
                  <a:gd name="T14" fmla="*/ 31 w 78"/>
                  <a:gd name="T15" fmla="*/ 15 h 22"/>
                  <a:gd name="T16" fmla="*/ 35 w 78"/>
                  <a:gd name="T17" fmla="*/ 13 h 22"/>
                  <a:gd name="T18" fmla="*/ 40 w 78"/>
                  <a:gd name="T19" fmla="*/ 13 h 22"/>
                  <a:gd name="T20" fmla="*/ 45 w 78"/>
                  <a:gd name="T21" fmla="*/ 11 h 22"/>
                  <a:gd name="T22" fmla="*/ 49 w 78"/>
                  <a:gd name="T23" fmla="*/ 11 h 22"/>
                  <a:gd name="T24" fmla="*/ 54 w 78"/>
                  <a:gd name="T25" fmla="*/ 9 h 22"/>
                  <a:gd name="T26" fmla="*/ 58 w 78"/>
                  <a:gd name="T27" fmla="*/ 9 h 22"/>
                  <a:gd name="T28" fmla="*/ 63 w 78"/>
                  <a:gd name="T29" fmla="*/ 9 h 22"/>
                  <a:gd name="T30" fmla="*/ 69 w 78"/>
                  <a:gd name="T31" fmla="*/ 8 h 22"/>
                  <a:gd name="T32" fmla="*/ 72 w 78"/>
                  <a:gd name="T33" fmla="*/ 8 h 22"/>
                  <a:gd name="T34" fmla="*/ 78 w 78"/>
                  <a:gd name="T35" fmla="*/ 8 h 22"/>
                  <a:gd name="T36" fmla="*/ 78 w 78"/>
                  <a:gd name="T37" fmla="*/ 0 h 22"/>
                  <a:gd name="T38" fmla="*/ 72 w 78"/>
                  <a:gd name="T39" fmla="*/ 0 h 22"/>
                  <a:gd name="T40" fmla="*/ 67 w 78"/>
                  <a:gd name="T41" fmla="*/ 0 h 22"/>
                  <a:gd name="T42" fmla="*/ 63 w 78"/>
                  <a:gd name="T43" fmla="*/ 0 h 22"/>
                  <a:gd name="T44" fmla="*/ 58 w 78"/>
                  <a:gd name="T45" fmla="*/ 2 h 22"/>
                  <a:gd name="T46" fmla="*/ 53 w 78"/>
                  <a:gd name="T47" fmla="*/ 2 h 22"/>
                  <a:gd name="T48" fmla="*/ 49 w 78"/>
                  <a:gd name="T49" fmla="*/ 2 h 22"/>
                  <a:gd name="T50" fmla="*/ 44 w 78"/>
                  <a:gd name="T51" fmla="*/ 4 h 22"/>
                  <a:gd name="T52" fmla="*/ 38 w 78"/>
                  <a:gd name="T53" fmla="*/ 4 h 22"/>
                  <a:gd name="T54" fmla="*/ 35 w 78"/>
                  <a:gd name="T55" fmla="*/ 6 h 22"/>
                  <a:gd name="T56" fmla="*/ 29 w 78"/>
                  <a:gd name="T57" fmla="*/ 6 h 22"/>
                  <a:gd name="T58" fmla="*/ 24 w 78"/>
                  <a:gd name="T59" fmla="*/ 8 h 22"/>
                  <a:gd name="T60" fmla="*/ 20 w 78"/>
                  <a:gd name="T61" fmla="*/ 9 h 22"/>
                  <a:gd name="T62" fmla="*/ 15 w 78"/>
                  <a:gd name="T63" fmla="*/ 9 h 22"/>
                  <a:gd name="T64" fmla="*/ 9 w 78"/>
                  <a:gd name="T65" fmla="*/ 11 h 22"/>
                  <a:gd name="T66" fmla="*/ 6 w 78"/>
                  <a:gd name="T67" fmla="*/ 13 h 22"/>
                  <a:gd name="T68" fmla="*/ 0 w 78"/>
                  <a:gd name="T69" fmla="*/ 15 h 22"/>
                  <a:gd name="T70" fmla="*/ 0 w 78"/>
                  <a:gd name="T71" fmla="*/ 15 h 22"/>
                  <a:gd name="T72" fmla="*/ 4 w 78"/>
                  <a:gd name="T73" fmla="*/ 22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 h="22">
                    <a:moveTo>
                      <a:pt x="4" y="22"/>
                    </a:moveTo>
                    <a:lnTo>
                      <a:pt x="4" y="22"/>
                    </a:lnTo>
                    <a:lnTo>
                      <a:pt x="8" y="20"/>
                    </a:lnTo>
                    <a:lnTo>
                      <a:pt x="13" y="18"/>
                    </a:lnTo>
                    <a:lnTo>
                      <a:pt x="17" y="18"/>
                    </a:lnTo>
                    <a:lnTo>
                      <a:pt x="22" y="17"/>
                    </a:lnTo>
                    <a:lnTo>
                      <a:pt x="26" y="15"/>
                    </a:lnTo>
                    <a:lnTo>
                      <a:pt x="31" y="15"/>
                    </a:lnTo>
                    <a:lnTo>
                      <a:pt x="35" y="13"/>
                    </a:lnTo>
                    <a:lnTo>
                      <a:pt x="40" y="13"/>
                    </a:lnTo>
                    <a:lnTo>
                      <a:pt x="45" y="11"/>
                    </a:lnTo>
                    <a:lnTo>
                      <a:pt x="49" y="11"/>
                    </a:lnTo>
                    <a:lnTo>
                      <a:pt x="54" y="9"/>
                    </a:lnTo>
                    <a:lnTo>
                      <a:pt x="58" y="9"/>
                    </a:lnTo>
                    <a:lnTo>
                      <a:pt x="63" y="9"/>
                    </a:lnTo>
                    <a:lnTo>
                      <a:pt x="69" y="8"/>
                    </a:lnTo>
                    <a:lnTo>
                      <a:pt x="72" y="8"/>
                    </a:lnTo>
                    <a:lnTo>
                      <a:pt x="78" y="8"/>
                    </a:lnTo>
                    <a:lnTo>
                      <a:pt x="78" y="0"/>
                    </a:lnTo>
                    <a:lnTo>
                      <a:pt x="72" y="0"/>
                    </a:lnTo>
                    <a:lnTo>
                      <a:pt x="67" y="0"/>
                    </a:lnTo>
                    <a:lnTo>
                      <a:pt x="63" y="0"/>
                    </a:lnTo>
                    <a:lnTo>
                      <a:pt x="58" y="2"/>
                    </a:lnTo>
                    <a:lnTo>
                      <a:pt x="53" y="2"/>
                    </a:lnTo>
                    <a:lnTo>
                      <a:pt x="49" y="2"/>
                    </a:lnTo>
                    <a:lnTo>
                      <a:pt x="44" y="4"/>
                    </a:lnTo>
                    <a:lnTo>
                      <a:pt x="38" y="4"/>
                    </a:lnTo>
                    <a:lnTo>
                      <a:pt x="35" y="6"/>
                    </a:lnTo>
                    <a:lnTo>
                      <a:pt x="29" y="6"/>
                    </a:lnTo>
                    <a:lnTo>
                      <a:pt x="24" y="8"/>
                    </a:lnTo>
                    <a:lnTo>
                      <a:pt x="20" y="9"/>
                    </a:lnTo>
                    <a:lnTo>
                      <a:pt x="15" y="9"/>
                    </a:lnTo>
                    <a:lnTo>
                      <a:pt x="9" y="11"/>
                    </a:lnTo>
                    <a:lnTo>
                      <a:pt x="6" y="13"/>
                    </a:lnTo>
                    <a:lnTo>
                      <a:pt x="0" y="15"/>
                    </a:lnTo>
                    <a:lnTo>
                      <a:pt x="4" y="2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2" name="Freeform 179"/>
              <p:cNvSpPr>
                <a:spLocks/>
              </p:cNvSpPr>
              <p:nvPr/>
            </p:nvSpPr>
            <p:spPr bwMode="auto">
              <a:xfrm>
                <a:off x="4902" y="3968"/>
                <a:ext cx="96" cy="66"/>
              </a:xfrm>
              <a:custGeom>
                <a:avLst/>
                <a:gdLst>
                  <a:gd name="T0" fmla="*/ 4 w 96"/>
                  <a:gd name="T1" fmla="*/ 59 h 66"/>
                  <a:gd name="T2" fmla="*/ 6 w 96"/>
                  <a:gd name="T3" fmla="*/ 66 h 66"/>
                  <a:gd name="T4" fmla="*/ 9 w 96"/>
                  <a:gd name="T5" fmla="*/ 61 h 66"/>
                  <a:gd name="T6" fmla="*/ 15 w 96"/>
                  <a:gd name="T7" fmla="*/ 57 h 66"/>
                  <a:gd name="T8" fmla="*/ 20 w 96"/>
                  <a:gd name="T9" fmla="*/ 52 h 66"/>
                  <a:gd name="T10" fmla="*/ 26 w 96"/>
                  <a:gd name="T11" fmla="*/ 48 h 66"/>
                  <a:gd name="T12" fmla="*/ 31 w 96"/>
                  <a:gd name="T13" fmla="*/ 43 h 66"/>
                  <a:gd name="T14" fmla="*/ 36 w 96"/>
                  <a:gd name="T15" fmla="*/ 39 h 66"/>
                  <a:gd name="T16" fmla="*/ 42 w 96"/>
                  <a:gd name="T17" fmla="*/ 36 h 66"/>
                  <a:gd name="T18" fmla="*/ 47 w 96"/>
                  <a:gd name="T19" fmla="*/ 30 h 66"/>
                  <a:gd name="T20" fmla="*/ 54 w 96"/>
                  <a:gd name="T21" fmla="*/ 29 h 66"/>
                  <a:gd name="T22" fmla="*/ 60 w 96"/>
                  <a:gd name="T23" fmla="*/ 25 h 66"/>
                  <a:gd name="T24" fmla="*/ 65 w 96"/>
                  <a:gd name="T25" fmla="*/ 21 h 66"/>
                  <a:gd name="T26" fmla="*/ 73 w 96"/>
                  <a:gd name="T27" fmla="*/ 18 h 66"/>
                  <a:gd name="T28" fmla="*/ 78 w 96"/>
                  <a:gd name="T29" fmla="*/ 14 h 66"/>
                  <a:gd name="T30" fmla="*/ 83 w 96"/>
                  <a:gd name="T31" fmla="*/ 12 h 66"/>
                  <a:gd name="T32" fmla="*/ 91 w 96"/>
                  <a:gd name="T33" fmla="*/ 9 h 66"/>
                  <a:gd name="T34" fmla="*/ 96 w 96"/>
                  <a:gd name="T35" fmla="*/ 7 h 66"/>
                  <a:gd name="T36" fmla="*/ 92 w 96"/>
                  <a:gd name="T37" fmla="*/ 0 h 66"/>
                  <a:gd name="T38" fmla="*/ 87 w 96"/>
                  <a:gd name="T39" fmla="*/ 2 h 66"/>
                  <a:gd name="T40" fmla="*/ 82 w 96"/>
                  <a:gd name="T41" fmla="*/ 5 h 66"/>
                  <a:gd name="T42" fmla="*/ 74 w 96"/>
                  <a:gd name="T43" fmla="*/ 7 h 66"/>
                  <a:gd name="T44" fmla="*/ 69 w 96"/>
                  <a:gd name="T45" fmla="*/ 11 h 66"/>
                  <a:gd name="T46" fmla="*/ 62 w 96"/>
                  <a:gd name="T47" fmla="*/ 14 h 66"/>
                  <a:gd name="T48" fmla="*/ 56 w 96"/>
                  <a:gd name="T49" fmla="*/ 18 h 66"/>
                  <a:gd name="T50" fmla="*/ 49 w 96"/>
                  <a:gd name="T51" fmla="*/ 21 h 66"/>
                  <a:gd name="T52" fmla="*/ 44 w 96"/>
                  <a:gd name="T53" fmla="*/ 25 h 66"/>
                  <a:gd name="T54" fmla="*/ 38 w 96"/>
                  <a:gd name="T55" fmla="*/ 29 h 66"/>
                  <a:gd name="T56" fmla="*/ 31 w 96"/>
                  <a:gd name="T57" fmla="*/ 32 h 66"/>
                  <a:gd name="T58" fmla="*/ 26 w 96"/>
                  <a:gd name="T59" fmla="*/ 38 h 66"/>
                  <a:gd name="T60" fmla="*/ 20 w 96"/>
                  <a:gd name="T61" fmla="*/ 41 h 66"/>
                  <a:gd name="T62" fmla="*/ 15 w 96"/>
                  <a:gd name="T63" fmla="*/ 47 h 66"/>
                  <a:gd name="T64" fmla="*/ 9 w 96"/>
                  <a:gd name="T65" fmla="*/ 50 h 66"/>
                  <a:gd name="T66" fmla="*/ 4 w 96"/>
                  <a:gd name="T67" fmla="*/ 56 h 66"/>
                  <a:gd name="T68" fmla="*/ 0 w 96"/>
                  <a:gd name="T69" fmla="*/ 61 h 66"/>
                  <a:gd name="T70" fmla="*/ 0 w 96"/>
                  <a:gd name="T71" fmla="*/ 66 h 66"/>
                  <a:gd name="T72" fmla="*/ 4 w 96"/>
                  <a:gd name="T73" fmla="*/ 59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66">
                    <a:moveTo>
                      <a:pt x="4" y="59"/>
                    </a:moveTo>
                    <a:lnTo>
                      <a:pt x="6" y="66"/>
                    </a:lnTo>
                    <a:lnTo>
                      <a:pt x="9" y="61"/>
                    </a:lnTo>
                    <a:lnTo>
                      <a:pt x="15" y="57"/>
                    </a:lnTo>
                    <a:lnTo>
                      <a:pt x="20" y="52"/>
                    </a:lnTo>
                    <a:lnTo>
                      <a:pt x="26" y="48"/>
                    </a:lnTo>
                    <a:lnTo>
                      <a:pt x="31" y="43"/>
                    </a:lnTo>
                    <a:lnTo>
                      <a:pt x="36" y="39"/>
                    </a:lnTo>
                    <a:lnTo>
                      <a:pt x="42" y="36"/>
                    </a:lnTo>
                    <a:lnTo>
                      <a:pt x="47" y="30"/>
                    </a:lnTo>
                    <a:lnTo>
                      <a:pt x="54" y="29"/>
                    </a:lnTo>
                    <a:lnTo>
                      <a:pt x="60" y="25"/>
                    </a:lnTo>
                    <a:lnTo>
                      <a:pt x="65" y="21"/>
                    </a:lnTo>
                    <a:lnTo>
                      <a:pt x="73" y="18"/>
                    </a:lnTo>
                    <a:lnTo>
                      <a:pt x="78" y="14"/>
                    </a:lnTo>
                    <a:lnTo>
                      <a:pt x="83" y="12"/>
                    </a:lnTo>
                    <a:lnTo>
                      <a:pt x="91" y="9"/>
                    </a:lnTo>
                    <a:lnTo>
                      <a:pt x="96" y="7"/>
                    </a:lnTo>
                    <a:lnTo>
                      <a:pt x="92" y="0"/>
                    </a:lnTo>
                    <a:lnTo>
                      <a:pt x="87" y="2"/>
                    </a:lnTo>
                    <a:lnTo>
                      <a:pt x="82" y="5"/>
                    </a:lnTo>
                    <a:lnTo>
                      <a:pt x="74" y="7"/>
                    </a:lnTo>
                    <a:lnTo>
                      <a:pt x="69" y="11"/>
                    </a:lnTo>
                    <a:lnTo>
                      <a:pt x="62" y="14"/>
                    </a:lnTo>
                    <a:lnTo>
                      <a:pt x="56" y="18"/>
                    </a:lnTo>
                    <a:lnTo>
                      <a:pt x="49" y="21"/>
                    </a:lnTo>
                    <a:lnTo>
                      <a:pt x="44" y="25"/>
                    </a:lnTo>
                    <a:lnTo>
                      <a:pt x="38" y="29"/>
                    </a:lnTo>
                    <a:lnTo>
                      <a:pt x="31" y="32"/>
                    </a:lnTo>
                    <a:lnTo>
                      <a:pt x="26" y="38"/>
                    </a:lnTo>
                    <a:lnTo>
                      <a:pt x="20" y="41"/>
                    </a:lnTo>
                    <a:lnTo>
                      <a:pt x="15" y="47"/>
                    </a:lnTo>
                    <a:lnTo>
                      <a:pt x="9" y="50"/>
                    </a:lnTo>
                    <a:lnTo>
                      <a:pt x="4" y="56"/>
                    </a:lnTo>
                    <a:lnTo>
                      <a:pt x="0" y="61"/>
                    </a:lnTo>
                    <a:lnTo>
                      <a:pt x="0" y="66"/>
                    </a:lnTo>
                    <a:lnTo>
                      <a:pt x="4" y="5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3" name="Freeform 180"/>
              <p:cNvSpPr>
                <a:spLocks/>
              </p:cNvSpPr>
              <p:nvPr/>
            </p:nvSpPr>
            <p:spPr bwMode="auto">
              <a:xfrm>
                <a:off x="4902" y="4027"/>
                <a:ext cx="128" cy="34"/>
              </a:xfrm>
              <a:custGeom>
                <a:avLst/>
                <a:gdLst>
                  <a:gd name="T0" fmla="*/ 128 w 128"/>
                  <a:gd name="T1" fmla="*/ 27 h 34"/>
                  <a:gd name="T2" fmla="*/ 128 w 128"/>
                  <a:gd name="T3" fmla="*/ 27 h 34"/>
                  <a:gd name="T4" fmla="*/ 121 w 128"/>
                  <a:gd name="T5" fmla="*/ 27 h 34"/>
                  <a:gd name="T6" fmla="*/ 112 w 128"/>
                  <a:gd name="T7" fmla="*/ 25 h 34"/>
                  <a:gd name="T8" fmla="*/ 105 w 128"/>
                  <a:gd name="T9" fmla="*/ 25 h 34"/>
                  <a:gd name="T10" fmla="*/ 96 w 128"/>
                  <a:gd name="T11" fmla="*/ 25 h 34"/>
                  <a:gd name="T12" fmla="*/ 89 w 128"/>
                  <a:gd name="T13" fmla="*/ 24 h 34"/>
                  <a:gd name="T14" fmla="*/ 80 w 128"/>
                  <a:gd name="T15" fmla="*/ 24 h 34"/>
                  <a:gd name="T16" fmla="*/ 73 w 128"/>
                  <a:gd name="T17" fmla="*/ 22 h 34"/>
                  <a:gd name="T18" fmla="*/ 65 w 128"/>
                  <a:gd name="T19" fmla="*/ 20 h 34"/>
                  <a:gd name="T20" fmla="*/ 56 w 128"/>
                  <a:gd name="T21" fmla="*/ 18 h 34"/>
                  <a:gd name="T22" fmla="*/ 49 w 128"/>
                  <a:gd name="T23" fmla="*/ 16 h 34"/>
                  <a:gd name="T24" fmla="*/ 40 w 128"/>
                  <a:gd name="T25" fmla="*/ 15 h 34"/>
                  <a:gd name="T26" fmla="*/ 33 w 128"/>
                  <a:gd name="T27" fmla="*/ 13 h 34"/>
                  <a:gd name="T28" fmla="*/ 26 w 128"/>
                  <a:gd name="T29" fmla="*/ 11 h 34"/>
                  <a:gd name="T30" fmla="*/ 18 w 128"/>
                  <a:gd name="T31" fmla="*/ 7 h 34"/>
                  <a:gd name="T32" fmla="*/ 11 w 128"/>
                  <a:gd name="T33" fmla="*/ 4 h 34"/>
                  <a:gd name="T34" fmla="*/ 4 w 128"/>
                  <a:gd name="T35" fmla="*/ 0 h 34"/>
                  <a:gd name="T36" fmla="*/ 0 w 128"/>
                  <a:gd name="T37" fmla="*/ 7 h 34"/>
                  <a:gd name="T38" fmla="*/ 8 w 128"/>
                  <a:gd name="T39" fmla="*/ 11 h 34"/>
                  <a:gd name="T40" fmla="*/ 15 w 128"/>
                  <a:gd name="T41" fmla="*/ 15 h 34"/>
                  <a:gd name="T42" fmla="*/ 22 w 128"/>
                  <a:gd name="T43" fmla="*/ 18 h 34"/>
                  <a:gd name="T44" fmla="*/ 31 w 128"/>
                  <a:gd name="T45" fmla="*/ 20 h 34"/>
                  <a:gd name="T46" fmla="*/ 38 w 128"/>
                  <a:gd name="T47" fmla="*/ 22 h 34"/>
                  <a:gd name="T48" fmla="*/ 47 w 128"/>
                  <a:gd name="T49" fmla="*/ 25 h 34"/>
                  <a:gd name="T50" fmla="*/ 54 w 128"/>
                  <a:gd name="T51" fmla="*/ 27 h 34"/>
                  <a:gd name="T52" fmla="*/ 64 w 128"/>
                  <a:gd name="T53" fmla="*/ 29 h 34"/>
                  <a:gd name="T54" fmla="*/ 71 w 128"/>
                  <a:gd name="T55" fmla="*/ 29 h 34"/>
                  <a:gd name="T56" fmla="*/ 80 w 128"/>
                  <a:gd name="T57" fmla="*/ 31 h 34"/>
                  <a:gd name="T58" fmla="*/ 87 w 128"/>
                  <a:gd name="T59" fmla="*/ 33 h 34"/>
                  <a:gd name="T60" fmla="*/ 96 w 128"/>
                  <a:gd name="T61" fmla="*/ 33 h 34"/>
                  <a:gd name="T62" fmla="*/ 105 w 128"/>
                  <a:gd name="T63" fmla="*/ 33 h 34"/>
                  <a:gd name="T64" fmla="*/ 112 w 128"/>
                  <a:gd name="T65" fmla="*/ 34 h 34"/>
                  <a:gd name="T66" fmla="*/ 121 w 128"/>
                  <a:gd name="T67" fmla="*/ 34 h 34"/>
                  <a:gd name="T68" fmla="*/ 128 w 128"/>
                  <a:gd name="T69" fmla="*/ 34 h 34"/>
                  <a:gd name="T70" fmla="*/ 128 w 128"/>
                  <a:gd name="T71" fmla="*/ 34 h 34"/>
                  <a:gd name="T72" fmla="*/ 128 w 128"/>
                  <a:gd name="T73" fmla="*/ 27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 h="34">
                    <a:moveTo>
                      <a:pt x="128" y="27"/>
                    </a:moveTo>
                    <a:lnTo>
                      <a:pt x="128" y="27"/>
                    </a:lnTo>
                    <a:lnTo>
                      <a:pt x="121" y="27"/>
                    </a:lnTo>
                    <a:lnTo>
                      <a:pt x="112" y="25"/>
                    </a:lnTo>
                    <a:lnTo>
                      <a:pt x="105" y="25"/>
                    </a:lnTo>
                    <a:lnTo>
                      <a:pt x="96" y="25"/>
                    </a:lnTo>
                    <a:lnTo>
                      <a:pt x="89" y="24"/>
                    </a:lnTo>
                    <a:lnTo>
                      <a:pt x="80" y="24"/>
                    </a:lnTo>
                    <a:lnTo>
                      <a:pt x="73" y="22"/>
                    </a:lnTo>
                    <a:lnTo>
                      <a:pt x="65" y="20"/>
                    </a:lnTo>
                    <a:lnTo>
                      <a:pt x="56" y="18"/>
                    </a:lnTo>
                    <a:lnTo>
                      <a:pt x="49" y="16"/>
                    </a:lnTo>
                    <a:lnTo>
                      <a:pt x="40" y="15"/>
                    </a:lnTo>
                    <a:lnTo>
                      <a:pt x="33" y="13"/>
                    </a:lnTo>
                    <a:lnTo>
                      <a:pt x="26" y="11"/>
                    </a:lnTo>
                    <a:lnTo>
                      <a:pt x="18" y="7"/>
                    </a:lnTo>
                    <a:lnTo>
                      <a:pt x="11" y="4"/>
                    </a:lnTo>
                    <a:lnTo>
                      <a:pt x="4" y="0"/>
                    </a:lnTo>
                    <a:lnTo>
                      <a:pt x="0" y="7"/>
                    </a:lnTo>
                    <a:lnTo>
                      <a:pt x="8" y="11"/>
                    </a:lnTo>
                    <a:lnTo>
                      <a:pt x="15" y="15"/>
                    </a:lnTo>
                    <a:lnTo>
                      <a:pt x="22" y="18"/>
                    </a:lnTo>
                    <a:lnTo>
                      <a:pt x="31" y="20"/>
                    </a:lnTo>
                    <a:lnTo>
                      <a:pt x="38" y="22"/>
                    </a:lnTo>
                    <a:lnTo>
                      <a:pt x="47" y="25"/>
                    </a:lnTo>
                    <a:lnTo>
                      <a:pt x="54" y="27"/>
                    </a:lnTo>
                    <a:lnTo>
                      <a:pt x="64" y="29"/>
                    </a:lnTo>
                    <a:lnTo>
                      <a:pt x="71" y="29"/>
                    </a:lnTo>
                    <a:lnTo>
                      <a:pt x="80" y="31"/>
                    </a:lnTo>
                    <a:lnTo>
                      <a:pt x="87" y="33"/>
                    </a:lnTo>
                    <a:lnTo>
                      <a:pt x="96" y="33"/>
                    </a:lnTo>
                    <a:lnTo>
                      <a:pt x="105" y="33"/>
                    </a:lnTo>
                    <a:lnTo>
                      <a:pt x="112" y="34"/>
                    </a:lnTo>
                    <a:lnTo>
                      <a:pt x="121" y="34"/>
                    </a:lnTo>
                    <a:lnTo>
                      <a:pt x="128" y="34"/>
                    </a:lnTo>
                    <a:lnTo>
                      <a:pt x="128" y="2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4" name="Freeform 181"/>
              <p:cNvSpPr>
                <a:spLocks/>
              </p:cNvSpPr>
              <p:nvPr/>
            </p:nvSpPr>
            <p:spPr bwMode="auto">
              <a:xfrm>
                <a:off x="5030" y="4036"/>
                <a:ext cx="85" cy="25"/>
              </a:xfrm>
              <a:custGeom>
                <a:avLst/>
                <a:gdLst>
                  <a:gd name="T0" fmla="*/ 81 w 85"/>
                  <a:gd name="T1" fmla="*/ 0 h 25"/>
                  <a:gd name="T2" fmla="*/ 78 w 85"/>
                  <a:gd name="T3" fmla="*/ 4 h 25"/>
                  <a:gd name="T4" fmla="*/ 72 w 85"/>
                  <a:gd name="T5" fmla="*/ 6 h 25"/>
                  <a:gd name="T6" fmla="*/ 67 w 85"/>
                  <a:gd name="T7" fmla="*/ 6 h 25"/>
                  <a:gd name="T8" fmla="*/ 62 w 85"/>
                  <a:gd name="T9" fmla="*/ 7 h 25"/>
                  <a:gd name="T10" fmla="*/ 58 w 85"/>
                  <a:gd name="T11" fmla="*/ 9 h 25"/>
                  <a:gd name="T12" fmla="*/ 53 w 85"/>
                  <a:gd name="T13" fmla="*/ 11 h 25"/>
                  <a:gd name="T14" fmla="*/ 47 w 85"/>
                  <a:gd name="T15" fmla="*/ 13 h 25"/>
                  <a:gd name="T16" fmla="*/ 42 w 85"/>
                  <a:gd name="T17" fmla="*/ 13 h 25"/>
                  <a:gd name="T18" fmla="*/ 36 w 85"/>
                  <a:gd name="T19" fmla="*/ 15 h 25"/>
                  <a:gd name="T20" fmla="*/ 31 w 85"/>
                  <a:gd name="T21" fmla="*/ 15 h 25"/>
                  <a:gd name="T22" fmla="*/ 27 w 85"/>
                  <a:gd name="T23" fmla="*/ 16 h 25"/>
                  <a:gd name="T24" fmla="*/ 22 w 85"/>
                  <a:gd name="T25" fmla="*/ 16 h 25"/>
                  <a:gd name="T26" fmla="*/ 17 w 85"/>
                  <a:gd name="T27" fmla="*/ 16 h 25"/>
                  <a:gd name="T28" fmla="*/ 11 w 85"/>
                  <a:gd name="T29" fmla="*/ 16 h 25"/>
                  <a:gd name="T30" fmla="*/ 6 w 85"/>
                  <a:gd name="T31" fmla="*/ 18 h 25"/>
                  <a:gd name="T32" fmla="*/ 0 w 85"/>
                  <a:gd name="T33" fmla="*/ 18 h 25"/>
                  <a:gd name="T34" fmla="*/ 0 w 85"/>
                  <a:gd name="T35" fmla="*/ 25 h 25"/>
                  <a:gd name="T36" fmla="*/ 6 w 85"/>
                  <a:gd name="T37" fmla="*/ 25 h 25"/>
                  <a:gd name="T38" fmla="*/ 11 w 85"/>
                  <a:gd name="T39" fmla="*/ 25 h 25"/>
                  <a:gd name="T40" fmla="*/ 17 w 85"/>
                  <a:gd name="T41" fmla="*/ 25 h 25"/>
                  <a:gd name="T42" fmla="*/ 22 w 85"/>
                  <a:gd name="T43" fmla="*/ 24 h 25"/>
                  <a:gd name="T44" fmla="*/ 27 w 85"/>
                  <a:gd name="T45" fmla="*/ 24 h 25"/>
                  <a:gd name="T46" fmla="*/ 33 w 85"/>
                  <a:gd name="T47" fmla="*/ 24 h 25"/>
                  <a:gd name="T48" fmla="*/ 38 w 85"/>
                  <a:gd name="T49" fmla="*/ 22 h 25"/>
                  <a:gd name="T50" fmla="*/ 44 w 85"/>
                  <a:gd name="T51" fmla="*/ 22 h 25"/>
                  <a:gd name="T52" fmla="*/ 49 w 85"/>
                  <a:gd name="T53" fmla="*/ 20 h 25"/>
                  <a:gd name="T54" fmla="*/ 54 w 85"/>
                  <a:gd name="T55" fmla="*/ 18 h 25"/>
                  <a:gd name="T56" fmla="*/ 60 w 85"/>
                  <a:gd name="T57" fmla="*/ 18 h 25"/>
                  <a:gd name="T58" fmla="*/ 65 w 85"/>
                  <a:gd name="T59" fmla="*/ 16 h 25"/>
                  <a:gd name="T60" fmla="*/ 71 w 85"/>
                  <a:gd name="T61" fmla="*/ 15 h 25"/>
                  <a:gd name="T62" fmla="*/ 76 w 85"/>
                  <a:gd name="T63" fmla="*/ 13 h 25"/>
                  <a:gd name="T64" fmla="*/ 80 w 85"/>
                  <a:gd name="T65" fmla="*/ 11 h 25"/>
                  <a:gd name="T66" fmla="*/ 85 w 85"/>
                  <a:gd name="T67" fmla="*/ 9 h 25"/>
                  <a:gd name="T68" fmla="*/ 81 w 85"/>
                  <a:gd name="T69" fmla="*/ 0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25">
                    <a:moveTo>
                      <a:pt x="81" y="0"/>
                    </a:moveTo>
                    <a:lnTo>
                      <a:pt x="78" y="4"/>
                    </a:lnTo>
                    <a:lnTo>
                      <a:pt x="72" y="6"/>
                    </a:lnTo>
                    <a:lnTo>
                      <a:pt x="67" y="6"/>
                    </a:lnTo>
                    <a:lnTo>
                      <a:pt x="62" y="7"/>
                    </a:lnTo>
                    <a:lnTo>
                      <a:pt x="58" y="9"/>
                    </a:lnTo>
                    <a:lnTo>
                      <a:pt x="53" y="11"/>
                    </a:lnTo>
                    <a:lnTo>
                      <a:pt x="47" y="13"/>
                    </a:lnTo>
                    <a:lnTo>
                      <a:pt x="42" y="13"/>
                    </a:lnTo>
                    <a:lnTo>
                      <a:pt x="36" y="15"/>
                    </a:lnTo>
                    <a:lnTo>
                      <a:pt x="31" y="15"/>
                    </a:lnTo>
                    <a:lnTo>
                      <a:pt x="27" y="16"/>
                    </a:lnTo>
                    <a:lnTo>
                      <a:pt x="22" y="16"/>
                    </a:lnTo>
                    <a:lnTo>
                      <a:pt x="17" y="16"/>
                    </a:lnTo>
                    <a:lnTo>
                      <a:pt x="11" y="16"/>
                    </a:lnTo>
                    <a:lnTo>
                      <a:pt x="6" y="18"/>
                    </a:lnTo>
                    <a:lnTo>
                      <a:pt x="0" y="18"/>
                    </a:lnTo>
                    <a:lnTo>
                      <a:pt x="0" y="25"/>
                    </a:lnTo>
                    <a:lnTo>
                      <a:pt x="6" y="25"/>
                    </a:lnTo>
                    <a:lnTo>
                      <a:pt x="11" y="25"/>
                    </a:lnTo>
                    <a:lnTo>
                      <a:pt x="17" y="25"/>
                    </a:lnTo>
                    <a:lnTo>
                      <a:pt x="22" y="24"/>
                    </a:lnTo>
                    <a:lnTo>
                      <a:pt x="27" y="24"/>
                    </a:lnTo>
                    <a:lnTo>
                      <a:pt x="33" y="24"/>
                    </a:lnTo>
                    <a:lnTo>
                      <a:pt x="38" y="22"/>
                    </a:lnTo>
                    <a:lnTo>
                      <a:pt x="44" y="22"/>
                    </a:lnTo>
                    <a:lnTo>
                      <a:pt x="49" y="20"/>
                    </a:lnTo>
                    <a:lnTo>
                      <a:pt x="54" y="18"/>
                    </a:lnTo>
                    <a:lnTo>
                      <a:pt x="60" y="18"/>
                    </a:lnTo>
                    <a:lnTo>
                      <a:pt x="65" y="16"/>
                    </a:lnTo>
                    <a:lnTo>
                      <a:pt x="71" y="15"/>
                    </a:lnTo>
                    <a:lnTo>
                      <a:pt x="76" y="13"/>
                    </a:lnTo>
                    <a:lnTo>
                      <a:pt x="80" y="11"/>
                    </a:lnTo>
                    <a:lnTo>
                      <a:pt x="85" y="9"/>
                    </a:lnTo>
                    <a:lnTo>
                      <a:pt x="81"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5" name="Freeform 182"/>
              <p:cNvSpPr>
                <a:spLocks/>
              </p:cNvSpPr>
              <p:nvPr/>
            </p:nvSpPr>
            <p:spPr bwMode="auto">
              <a:xfrm>
                <a:off x="5029" y="4052"/>
                <a:ext cx="7" cy="9"/>
              </a:xfrm>
              <a:custGeom>
                <a:avLst/>
                <a:gdLst>
                  <a:gd name="T0" fmla="*/ 3 w 7"/>
                  <a:gd name="T1" fmla="*/ 9 h 9"/>
                  <a:gd name="T2" fmla="*/ 5 w 7"/>
                  <a:gd name="T3" fmla="*/ 8 h 9"/>
                  <a:gd name="T4" fmla="*/ 7 w 7"/>
                  <a:gd name="T5" fmla="*/ 8 h 9"/>
                  <a:gd name="T6" fmla="*/ 7 w 7"/>
                  <a:gd name="T7" fmla="*/ 6 h 9"/>
                  <a:gd name="T8" fmla="*/ 5 w 7"/>
                  <a:gd name="T9" fmla="*/ 4 h 9"/>
                  <a:gd name="T10" fmla="*/ 5 w 7"/>
                  <a:gd name="T11" fmla="*/ 2 h 9"/>
                  <a:gd name="T12" fmla="*/ 3 w 7"/>
                  <a:gd name="T13" fmla="*/ 2 h 9"/>
                  <a:gd name="T14" fmla="*/ 1 w 7"/>
                  <a:gd name="T15" fmla="*/ 0 h 9"/>
                  <a:gd name="T16" fmla="*/ 0 w 7"/>
                  <a:gd name="T17" fmla="*/ 2 h 9"/>
                  <a:gd name="T18" fmla="*/ 3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9">
                    <a:moveTo>
                      <a:pt x="3" y="9"/>
                    </a:moveTo>
                    <a:lnTo>
                      <a:pt x="5" y="8"/>
                    </a:lnTo>
                    <a:lnTo>
                      <a:pt x="7" y="8"/>
                    </a:lnTo>
                    <a:lnTo>
                      <a:pt x="7" y="6"/>
                    </a:lnTo>
                    <a:lnTo>
                      <a:pt x="5" y="4"/>
                    </a:lnTo>
                    <a:lnTo>
                      <a:pt x="5" y="2"/>
                    </a:lnTo>
                    <a:lnTo>
                      <a:pt x="3" y="2"/>
                    </a:lnTo>
                    <a:lnTo>
                      <a:pt x="1" y="0"/>
                    </a:lnTo>
                    <a:lnTo>
                      <a:pt x="0" y="2"/>
                    </a:lnTo>
                    <a:lnTo>
                      <a:pt x="3"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6" name="Freeform 183"/>
              <p:cNvSpPr>
                <a:spLocks/>
              </p:cNvSpPr>
              <p:nvPr/>
            </p:nvSpPr>
            <p:spPr bwMode="auto">
              <a:xfrm>
                <a:off x="5097" y="3982"/>
                <a:ext cx="7" cy="6"/>
              </a:xfrm>
              <a:custGeom>
                <a:avLst/>
                <a:gdLst>
                  <a:gd name="T0" fmla="*/ 7 w 7"/>
                  <a:gd name="T1" fmla="*/ 2 h 6"/>
                  <a:gd name="T2" fmla="*/ 5 w 7"/>
                  <a:gd name="T3" fmla="*/ 0 h 6"/>
                  <a:gd name="T4" fmla="*/ 4 w 7"/>
                  <a:gd name="T5" fmla="*/ 0 h 6"/>
                  <a:gd name="T6" fmla="*/ 2 w 7"/>
                  <a:gd name="T7" fmla="*/ 0 h 6"/>
                  <a:gd name="T8" fmla="*/ 2 w 7"/>
                  <a:gd name="T9" fmla="*/ 0 h 6"/>
                  <a:gd name="T10" fmla="*/ 0 w 7"/>
                  <a:gd name="T11" fmla="*/ 2 h 6"/>
                  <a:gd name="T12" fmla="*/ 0 w 7"/>
                  <a:gd name="T13" fmla="*/ 2 h 6"/>
                  <a:gd name="T14" fmla="*/ 0 w 7"/>
                  <a:gd name="T15" fmla="*/ 4 h 6"/>
                  <a:gd name="T16" fmla="*/ 0 w 7"/>
                  <a:gd name="T17" fmla="*/ 6 h 6"/>
                  <a:gd name="T18" fmla="*/ 7 w 7"/>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
                    <a:moveTo>
                      <a:pt x="7" y="2"/>
                    </a:moveTo>
                    <a:lnTo>
                      <a:pt x="5" y="0"/>
                    </a:lnTo>
                    <a:lnTo>
                      <a:pt x="4" y="0"/>
                    </a:lnTo>
                    <a:lnTo>
                      <a:pt x="2" y="0"/>
                    </a:lnTo>
                    <a:lnTo>
                      <a:pt x="0" y="2"/>
                    </a:lnTo>
                    <a:lnTo>
                      <a:pt x="0" y="4"/>
                    </a:lnTo>
                    <a:lnTo>
                      <a:pt x="0" y="6"/>
                    </a:lnTo>
                    <a:lnTo>
                      <a:pt x="7"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7" name="Freeform 184"/>
              <p:cNvSpPr>
                <a:spLocks/>
              </p:cNvSpPr>
              <p:nvPr/>
            </p:nvSpPr>
            <p:spPr bwMode="auto">
              <a:xfrm>
                <a:off x="5097" y="3984"/>
                <a:ext cx="41" cy="49"/>
              </a:xfrm>
              <a:custGeom>
                <a:avLst/>
                <a:gdLst>
                  <a:gd name="T0" fmla="*/ 41 w 41"/>
                  <a:gd name="T1" fmla="*/ 43 h 49"/>
                  <a:gd name="T2" fmla="*/ 40 w 41"/>
                  <a:gd name="T3" fmla="*/ 40 h 49"/>
                  <a:gd name="T4" fmla="*/ 38 w 41"/>
                  <a:gd name="T5" fmla="*/ 38 h 49"/>
                  <a:gd name="T6" fmla="*/ 34 w 41"/>
                  <a:gd name="T7" fmla="*/ 36 h 49"/>
                  <a:gd name="T8" fmla="*/ 32 w 41"/>
                  <a:gd name="T9" fmla="*/ 32 h 49"/>
                  <a:gd name="T10" fmla="*/ 31 w 41"/>
                  <a:gd name="T11" fmla="*/ 31 h 49"/>
                  <a:gd name="T12" fmla="*/ 27 w 41"/>
                  <a:gd name="T13" fmla="*/ 27 h 49"/>
                  <a:gd name="T14" fmla="*/ 25 w 41"/>
                  <a:gd name="T15" fmla="*/ 25 h 49"/>
                  <a:gd name="T16" fmla="*/ 23 w 41"/>
                  <a:gd name="T17" fmla="*/ 23 h 49"/>
                  <a:gd name="T18" fmla="*/ 22 w 41"/>
                  <a:gd name="T19" fmla="*/ 20 h 49"/>
                  <a:gd name="T20" fmla="*/ 20 w 41"/>
                  <a:gd name="T21" fmla="*/ 18 h 49"/>
                  <a:gd name="T22" fmla="*/ 16 w 41"/>
                  <a:gd name="T23" fmla="*/ 14 h 49"/>
                  <a:gd name="T24" fmla="*/ 14 w 41"/>
                  <a:gd name="T25" fmla="*/ 11 h 49"/>
                  <a:gd name="T26" fmla="*/ 13 w 41"/>
                  <a:gd name="T27" fmla="*/ 9 h 49"/>
                  <a:gd name="T28" fmla="*/ 11 w 41"/>
                  <a:gd name="T29" fmla="*/ 5 h 49"/>
                  <a:gd name="T30" fmla="*/ 9 w 41"/>
                  <a:gd name="T31" fmla="*/ 2 h 49"/>
                  <a:gd name="T32" fmla="*/ 7 w 41"/>
                  <a:gd name="T33" fmla="*/ 0 h 49"/>
                  <a:gd name="T34" fmla="*/ 0 w 41"/>
                  <a:gd name="T35" fmla="*/ 4 h 49"/>
                  <a:gd name="T36" fmla="*/ 2 w 41"/>
                  <a:gd name="T37" fmla="*/ 7 h 49"/>
                  <a:gd name="T38" fmla="*/ 4 w 41"/>
                  <a:gd name="T39" fmla="*/ 11 h 49"/>
                  <a:gd name="T40" fmla="*/ 7 w 41"/>
                  <a:gd name="T41" fmla="*/ 13 h 49"/>
                  <a:gd name="T42" fmla="*/ 9 w 41"/>
                  <a:gd name="T43" fmla="*/ 16 h 49"/>
                  <a:gd name="T44" fmla="*/ 11 w 41"/>
                  <a:gd name="T45" fmla="*/ 20 h 49"/>
                  <a:gd name="T46" fmla="*/ 13 w 41"/>
                  <a:gd name="T47" fmla="*/ 22 h 49"/>
                  <a:gd name="T48" fmla="*/ 14 w 41"/>
                  <a:gd name="T49" fmla="*/ 25 h 49"/>
                  <a:gd name="T50" fmla="*/ 16 w 41"/>
                  <a:gd name="T51" fmla="*/ 27 h 49"/>
                  <a:gd name="T52" fmla="*/ 20 w 41"/>
                  <a:gd name="T53" fmla="*/ 31 h 49"/>
                  <a:gd name="T54" fmla="*/ 22 w 41"/>
                  <a:gd name="T55" fmla="*/ 32 h 49"/>
                  <a:gd name="T56" fmla="*/ 23 w 41"/>
                  <a:gd name="T57" fmla="*/ 36 h 49"/>
                  <a:gd name="T58" fmla="*/ 27 w 41"/>
                  <a:gd name="T59" fmla="*/ 38 h 49"/>
                  <a:gd name="T60" fmla="*/ 29 w 41"/>
                  <a:gd name="T61" fmla="*/ 41 h 49"/>
                  <a:gd name="T62" fmla="*/ 31 w 41"/>
                  <a:gd name="T63" fmla="*/ 43 h 49"/>
                  <a:gd name="T64" fmla="*/ 34 w 41"/>
                  <a:gd name="T65" fmla="*/ 47 h 49"/>
                  <a:gd name="T66" fmla="*/ 36 w 41"/>
                  <a:gd name="T67" fmla="*/ 49 h 49"/>
                  <a:gd name="T68" fmla="*/ 41 w 41"/>
                  <a:gd name="T69" fmla="*/ 43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 h="49">
                    <a:moveTo>
                      <a:pt x="41" y="43"/>
                    </a:moveTo>
                    <a:lnTo>
                      <a:pt x="40" y="40"/>
                    </a:lnTo>
                    <a:lnTo>
                      <a:pt x="38" y="38"/>
                    </a:lnTo>
                    <a:lnTo>
                      <a:pt x="34" y="36"/>
                    </a:lnTo>
                    <a:lnTo>
                      <a:pt x="32" y="32"/>
                    </a:lnTo>
                    <a:lnTo>
                      <a:pt x="31" y="31"/>
                    </a:lnTo>
                    <a:lnTo>
                      <a:pt x="27" y="27"/>
                    </a:lnTo>
                    <a:lnTo>
                      <a:pt x="25" y="25"/>
                    </a:lnTo>
                    <a:lnTo>
                      <a:pt x="23" y="23"/>
                    </a:lnTo>
                    <a:lnTo>
                      <a:pt x="22" y="20"/>
                    </a:lnTo>
                    <a:lnTo>
                      <a:pt x="20" y="18"/>
                    </a:lnTo>
                    <a:lnTo>
                      <a:pt x="16" y="14"/>
                    </a:lnTo>
                    <a:lnTo>
                      <a:pt x="14" y="11"/>
                    </a:lnTo>
                    <a:lnTo>
                      <a:pt x="13" y="9"/>
                    </a:lnTo>
                    <a:lnTo>
                      <a:pt x="11" y="5"/>
                    </a:lnTo>
                    <a:lnTo>
                      <a:pt x="9" y="2"/>
                    </a:lnTo>
                    <a:lnTo>
                      <a:pt x="7" y="0"/>
                    </a:lnTo>
                    <a:lnTo>
                      <a:pt x="0" y="4"/>
                    </a:lnTo>
                    <a:lnTo>
                      <a:pt x="2" y="7"/>
                    </a:lnTo>
                    <a:lnTo>
                      <a:pt x="4" y="11"/>
                    </a:lnTo>
                    <a:lnTo>
                      <a:pt x="7" y="13"/>
                    </a:lnTo>
                    <a:lnTo>
                      <a:pt x="9" y="16"/>
                    </a:lnTo>
                    <a:lnTo>
                      <a:pt x="11" y="20"/>
                    </a:lnTo>
                    <a:lnTo>
                      <a:pt x="13" y="22"/>
                    </a:lnTo>
                    <a:lnTo>
                      <a:pt x="14" y="25"/>
                    </a:lnTo>
                    <a:lnTo>
                      <a:pt x="16" y="27"/>
                    </a:lnTo>
                    <a:lnTo>
                      <a:pt x="20" y="31"/>
                    </a:lnTo>
                    <a:lnTo>
                      <a:pt x="22" y="32"/>
                    </a:lnTo>
                    <a:lnTo>
                      <a:pt x="23" y="36"/>
                    </a:lnTo>
                    <a:lnTo>
                      <a:pt x="27" y="38"/>
                    </a:lnTo>
                    <a:lnTo>
                      <a:pt x="29" y="41"/>
                    </a:lnTo>
                    <a:lnTo>
                      <a:pt x="31" y="43"/>
                    </a:lnTo>
                    <a:lnTo>
                      <a:pt x="34" y="47"/>
                    </a:lnTo>
                    <a:lnTo>
                      <a:pt x="36" y="49"/>
                    </a:lnTo>
                    <a:lnTo>
                      <a:pt x="41" y="4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8" name="Freeform 185"/>
              <p:cNvSpPr>
                <a:spLocks/>
              </p:cNvSpPr>
              <p:nvPr/>
            </p:nvSpPr>
            <p:spPr bwMode="auto">
              <a:xfrm>
                <a:off x="5097" y="3982"/>
                <a:ext cx="7" cy="7"/>
              </a:xfrm>
              <a:custGeom>
                <a:avLst/>
                <a:gdLst>
                  <a:gd name="T0" fmla="*/ 0 w 7"/>
                  <a:gd name="T1" fmla="*/ 7 h 7"/>
                  <a:gd name="T2" fmla="*/ 2 w 7"/>
                  <a:gd name="T3" fmla="*/ 7 h 7"/>
                  <a:gd name="T4" fmla="*/ 4 w 7"/>
                  <a:gd name="T5" fmla="*/ 7 h 7"/>
                  <a:gd name="T6" fmla="*/ 5 w 7"/>
                  <a:gd name="T7" fmla="*/ 7 h 7"/>
                  <a:gd name="T8" fmla="*/ 7 w 7"/>
                  <a:gd name="T9" fmla="*/ 6 h 7"/>
                  <a:gd name="T10" fmla="*/ 7 w 7"/>
                  <a:gd name="T11" fmla="*/ 6 h 7"/>
                  <a:gd name="T12" fmla="*/ 7 w 7"/>
                  <a:gd name="T13" fmla="*/ 4 h 7"/>
                  <a:gd name="T14" fmla="*/ 7 w 7"/>
                  <a:gd name="T15" fmla="*/ 2 h 7"/>
                  <a:gd name="T16" fmla="*/ 5 w 7"/>
                  <a:gd name="T17" fmla="*/ 0 h 7"/>
                  <a:gd name="T18" fmla="*/ 0 w 7"/>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0" y="7"/>
                    </a:moveTo>
                    <a:lnTo>
                      <a:pt x="2" y="7"/>
                    </a:lnTo>
                    <a:lnTo>
                      <a:pt x="4" y="7"/>
                    </a:lnTo>
                    <a:lnTo>
                      <a:pt x="5" y="7"/>
                    </a:lnTo>
                    <a:lnTo>
                      <a:pt x="7" y="6"/>
                    </a:lnTo>
                    <a:lnTo>
                      <a:pt x="7" y="4"/>
                    </a:lnTo>
                    <a:lnTo>
                      <a:pt x="7" y="2"/>
                    </a:lnTo>
                    <a:lnTo>
                      <a:pt x="5"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09" name="Freeform 186"/>
              <p:cNvSpPr>
                <a:spLocks/>
              </p:cNvSpPr>
              <p:nvPr/>
            </p:nvSpPr>
            <p:spPr bwMode="auto">
              <a:xfrm>
                <a:off x="4875" y="3485"/>
                <a:ext cx="325" cy="490"/>
              </a:xfrm>
              <a:custGeom>
                <a:avLst/>
                <a:gdLst>
                  <a:gd name="T0" fmla="*/ 4 w 325"/>
                  <a:gd name="T1" fmla="*/ 15 h 490"/>
                  <a:gd name="T2" fmla="*/ 15 w 325"/>
                  <a:gd name="T3" fmla="*/ 44 h 490"/>
                  <a:gd name="T4" fmla="*/ 26 w 325"/>
                  <a:gd name="T5" fmla="*/ 74 h 490"/>
                  <a:gd name="T6" fmla="*/ 38 w 325"/>
                  <a:gd name="T7" fmla="*/ 105 h 490"/>
                  <a:gd name="T8" fmla="*/ 49 w 325"/>
                  <a:gd name="T9" fmla="*/ 137 h 490"/>
                  <a:gd name="T10" fmla="*/ 62 w 325"/>
                  <a:gd name="T11" fmla="*/ 168 h 490"/>
                  <a:gd name="T12" fmla="*/ 72 w 325"/>
                  <a:gd name="T13" fmla="*/ 200 h 490"/>
                  <a:gd name="T14" fmla="*/ 83 w 325"/>
                  <a:gd name="T15" fmla="*/ 233 h 490"/>
                  <a:gd name="T16" fmla="*/ 96 w 325"/>
                  <a:gd name="T17" fmla="*/ 263 h 490"/>
                  <a:gd name="T18" fmla="*/ 105 w 325"/>
                  <a:gd name="T19" fmla="*/ 294 h 490"/>
                  <a:gd name="T20" fmla="*/ 116 w 325"/>
                  <a:gd name="T21" fmla="*/ 324 h 490"/>
                  <a:gd name="T22" fmla="*/ 125 w 325"/>
                  <a:gd name="T23" fmla="*/ 353 h 490"/>
                  <a:gd name="T24" fmla="*/ 134 w 325"/>
                  <a:gd name="T25" fmla="*/ 382 h 490"/>
                  <a:gd name="T26" fmla="*/ 141 w 325"/>
                  <a:gd name="T27" fmla="*/ 409 h 490"/>
                  <a:gd name="T28" fmla="*/ 146 w 325"/>
                  <a:gd name="T29" fmla="*/ 434 h 490"/>
                  <a:gd name="T30" fmla="*/ 152 w 325"/>
                  <a:gd name="T31" fmla="*/ 458 h 490"/>
                  <a:gd name="T32" fmla="*/ 157 w 325"/>
                  <a:gd name="T33" fmla="*/ 470 h 490"/>
                  <a:gd name="T34" fmla="*/ 164 w 325"/>
                  <a:gd name="T35" fmla="*/ 474 h 490"/>
                  <a:gd name="T36" fmla="*/ 173 w 325"/>
                  <a:gd name="T37" fmla="*/ 476 h 490"/>
                  <a:gd name="T38" fmla="*/ 182 w 325"/>
                  <a:gd name="T39" fmla="*/ 477 h 490"/>
                  <a:gd name="T40" fmla="*/ 193 w 325"/>
                  <a:gd name="T41" fmla="*/ 479 h 490"/>
                  <a:gd name="T42" fmla="*/ 202 w 325"/>
                  <a:gd name="T43" fmla="*/ 481 h 490"/>
                  <a:gd name="T44" fmla="*/ 211 w 325"/>
                  <a:gd name="T45" fmla="*/ 481 h 490"/>
                  <a:gd name="T46" fmla="*/ 220 w 325"/>
                  <a:gd name="T47" fmla="*/ 481 h 490"/>
                  <a:gd name="T48" fmla="*/ 231 w 325"/>
                  <a:gd name="T49" fmla="*/ 485 h 490"/>
                  <a:gd name="T50" fmla="*/ 245 w 325"/>
                  <a:gd name="T51" fmla="*/ 488 h 490"/>
                  <a:gd name="T52" fmla="*/ 258 w 325"/>
                  <a:gd name="T53" fmla="*/ 490 h 490"/>
                  <a:gd name="T54" fmla="*/ 272 w 325"/>
                  <a:gd name="T55" fmla="*/ 490 h 490"/>
                  <a:gd name="T56" fmla="*/ 285 w 325"/>
                  <a:gd name="T57" fmla="*/ 488 h 490"/>
                  <a:gd name="T58" fmla="*/ 298 w 325"/>
                  <a:gd name="T59" fmla="*/ 486 h 490"/>
                  <a:gd name="T60" fmla="*/ 310 w 325"/>
                  <a:gd name="T61" fmla="*/ 485 h 490"/>
                  <a:gd name="T62" fmla="*/ 319 w 325"/>
                  <a:gd name="T63" fmla="*/ 481 h 490"/>
                  <a:gd name="T64" fmla="*/ 317 w 325"/>
                  <a:gd name="T65" fmla="*/ 450 h 490"/>
                  <a:gd name="T66" fmla="*/ 307 w 325"/>
                  <a:gd name="T67" fmla="*/ 391 h 490"/>
                  <a:gd name="T68" fmla="*/ 298 w 325"/>
                  <a:gd name="T69" fmla="*/ 332 h 490"/>
                  <a:gd name="T70" fmla="*/ 289 w 325"/>
                  <a:gd name="T71" fmla="*/ 272 h 490"/>
                  <a:gd name="T72" fmla="*/ 281 w 325"/>
                  <a:gd name="T73" fmla="*/ 211 h 490"/>
                  <a:gd name="T74" fmla="*/ 274 w 325"/>
                  <a:gd name="T75" fmla="*/ 153 h 490"/>
                  <a:gd name="T76" fmla="*/ 267 w 325"/>
                  <a:gd name="T77" fmla="*/ 94 h 490"/>
                  <a:gd name="T78" fmla="*/ 258 w 325"/>
                  <a:gd name="T79" fmla="*/ 38 h 490"/>
                  <a:gd name="T80" fmla="*/ 245 w 325"/>
                  <a:gd name="T81" fmla="*/ 9 h 490"/>
                  <a:gd name="T82" fmla="*/ 229 w 325"/>
                  <a:gd name="T83" fmla="*/ 9 h 490"/>
                  <a:gd name="T84" fmla="*/ 213 w 325"/>
                  <a:gd name="T85" fmla="*/ 9 h 490"/>
                  <a:gd name="T86" fmla="*/ 199 w 325"/>
                  <a:gd name="T87" fmla="*/ 8 h 490"/>
                  <a:gd name="T88" fmla="*/ 182 w 325"/>
                  <a:gd name="T89" fmla="*/ 8 h 490"/>
                  <a:gd name="T90" fmla="*/ 166 w 325"/>
                  <a:gd name="T91" fmla="*/ 6 h 490"/>
                  <a:gd name="T92" fmla="*/ 150 w 325"/>
                  <a:gd name="T93" fmla="*/ 6 h 490"/>
                  <a:gd name="T94" fmla="*/ 134 w 325"/>
                  <a:gd name="T95" fmla="*/ 6 h 490"/>
                  <a:gd name="T96" fmla="*/ 119 w 325"/>
                  <a:gd name="T97" fmla="*/ 4 h 490"/>
                  <a:gd name="T98" fmla="*/ 103 w 325"/>
                  <a:gd name="T99" fmla="*/ 4 h 490"/>
                  <a:gd name="T100" fmla="*/ 87 w 325"/>
                  <a:gd name="T101" fmla="*/ 4 h 490"/>
                  <a:gd name="T102" fmla="*/ 71 w 325"/>
                  <a:gd name="T103" fmla="*/ 2 h 490"/>
                  <a:gd name="T104" fmla="*/ 54 w 325"/>
                  <a:gd name="T105" fmla="*/ 2 h 490"/>
                  <a:gd name="T106" fmla="*/ 40 w 325"/>
                  <a:gd name="T107" fmla="*/ 0 h 490"/>
                  <a:gd name="T108" fmla="*/ 24 w 325"/>
                  <a:gd name="T109" fmla="*/ 0 h 490"/>
                  <a:gd name="T110" fmla="*/ 8 w 325"/>
                  <a:gd name="T111" fmla="*/ 0 h 4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5" h="490">
                    <a:moveTo>
                      <a:pt x="0" y="0"/>
                    </a:moveTo>
                    <a:lnTo>
                      <a:pt x="4" y="15"/>
                    </a:lnTo>
                    <a:lnTo>
                      <a:pt x="9" y="29"/>
                    </a:lnTo>
                    <a:lnTo>
                      <a:pt x="15" y="44"/>
                    </a:lnTo>
                    <a:lnTo>
                      <a:pt x="20" y="60"/>
                    </a:lnTo>
                    <a:lnTo>
                      <a:pt x="26" y="74"/>
                    </a:lnTo>
                    <a:lnTo>
                      <a:pt x="33" y="90"/>
                    </a:lnTo>
                    <a:lnTo>
                      <a:pt x="38" y="105"/>
                    </a:lnTo>
                    <a:lnTo>
                      <a:pt x="44" y="121"/>
                    </a:lnTo>
                    <a:lnTo>
                      <a:pt x="49" y="137"/>
                    </a:lnTo>
                    <a:lnTo>
                      <a:pt x="54" y="153"/>
                    </a:lnTo>
                    <a:lnTo>
                      <a:pt x="62" y="168"/>
                    </a:lnTo>
                    <a:lnTo>
                      <a:pt x="67" y="184"/>
                    </a:lnTo>
                    <a:lnTo>
                      <a:pt x="72" y="200"/>
                    </a:lnTo>
                    <a:lnTo>
                      <a:pt x="78" y="216"/>
                    </a:lnTo>
                    <a:lnTo>
                      <a:pt x="83" y="233"/>
                    </a:lnTo>
                    <a:lnTo>
                      <a:pt x="89" y="247"/>
                    </a:lnTo>
                    <a:lnTo>
                      <a:pt x="96" y="263"/>
                    </a:lnTo>
                    <a:lnTo>
                      <a:pt x="101" y="279"/>
                    </a:lnTo>
                    <a:lnTo>
                      <a:pt x="105" y="294"/>
                    </a:lnTo>
                    <a:lnTo>
                      <a:pt x="110" y="310"/>
                    </a:lnTo>
                    <a:lnTo>
                      <a:pt x="116" y="324"/>
                    </a:lnTo>
                    <a:lnTo>
                      <a:pt x="121" y="339"/>
                    </a:lnTo>
                    <a:lnTo>
                      <a:pt x="125" y="353"/>
                    </a:lnTo>
                    <a:lnTo>
                      <a:pt x="128" y="368"/>
                    </a:lnTo>
                    <a:lnTo>
                      <a:pt x="134" y="382"/>
                    </a:lnTo>
                    <a:lnTo>
                      <a:pt x="137" y="395"/>
                    </a:lnTo>
                    <a:lnTo>
                      <a:pt x="141" y="409"/>
                    </a:lnTo>
                    <a:lnTo>
                      <a:pt x="143" y="422"/>
                    </a:lnTo>
                    <a:lnTo>
                      <a:pt x="146" y="434"/>
                    </a:lnTo>
                    <a:lnTo>
                      <a:pt x="148" y="447"/>
                    </a:lnTo>
                    <a:lnTo>
                      <a:pt x="152" y="458"/>
                    </a:lnTo>
                    <a:lnTo>
                      <a:pt x="154" y="468"/>
                    </a:lnTo>
                    <a:lnTo>
                      <a:pt x="157" y="470"/>
                    </a:lnTo>
                    <a:lnTo>
                      <a:pt x="161" y="472"/>
                    </a:lnTo>
                    <a:lnTo>
                      <a:pt x="164" y="474"/>
                    </a:lnTo>
                    <a:lnTo>
                      <a:pt x="170" y="476"/>
                    </a:lnTo>
                    <a:lnTo>
                      <a:pt x="173" y="476"/>
                    </a:lnTo>
                    <a:lnTo>
                      <a:pt x="179" y="477"/>
                    </a:lnTo>
                    <a:lnTo>
                      <a:pt x="182" y="477"/>
                    </a:lnTo>
                    <a:lnTo>
                      <a:pt x="188" y="479"/>
                    </a:lnTo>
                    <a:lnTo>
                      <a:pt x="193" y="479"/>
                    </a:lnTo>
                    <a:lnTo>
                      <a:pt x="197" y="481"/>
                    </a:lnTo>
                    <a:lnTo>
                      <a:pt x="202" y="481"/>
                    </a:lnTo>
                    <a:lnTo>
                      <a:pt x="206" y="481"/>
                    </a:lnTo>
                    <a:lnTo>
                      <a:pt x="211" y="481"/>
                    </a:lnTo>
                    <a:lnTo>
                      <a:pt x="217" y="481"/>
                    </a:lnTo>
                    <a:lnTo>
                      <a:pt x="220" y="481"/>
                    </a:lnTo>
                    <a:lnTo>
                      <a:pt x="226" y="481"/>
                    </a:lnTo>
                    <a:lnTo>
                      <a:pt x="231" y="485"/>
                    </a:lnTo>
                    <a:lnTo>
                      <a:pt x="238" y="486"/>
                    </a:lnTo>
                    <a:lnTo>
                      <a:pt x="245" y="488"/>
                    </a:lnTo>
                    <a:lnTo>
                      <a:pt x="253" y="488"/>
                    </a:lnTo>
                    <a:lnTo>
                      <a:pt x="258" y="490"/>
                    </a:lnTo>
                    <a:lnTo>
                      <a:pt x="265" y="490"/>
                    </a:lnTo>
                    <a:lnTo>
                      <a:pt x="272" y="490"/>
                    </a:lnTo>
                    <a:lnTo>
                      <a:pt x="280" y="490"/>
                    </a:lnTo>
                    <a:lnTo>
                      <a:pt x="285" y="488"/>
                    </a:lnTo>
                    <a:lnTo>
                      <a:pt x="292" y="488"/>
                    </a:lnTo>
                    <a:lnTo>
                      <a:pt x="298" y="486"/>
                    </a:lnTo>
                    <a:lnTo>
                      <a:pt x="305" y="485"/>
                    </a:lnTo>
                    <a:lnTo>
                      <a:pt x="310" y="485"/>
                    </a:lnTo>
                    <a:lnTo>
                      <a:pt x="316" y="483"/>
                    </a:lnTo>
                    <a:lnTo>
                      <a:pt x="319" y="481"/>
                    </a:lnTo>
                    <a:lnTo>
                      <a:pt x="325" y="479"/>
                    </a:lnTo>
                    <a:lnTo>
                      <a:pt x="317" y="450"/>
                    </a:lnTo>
                    <a:lnTo>
                      <a:pt x="312" y="422"/>
                    </a:lnTo>
                    <a:lnTo>
                      <a:pt x="307" y="391"/>
                    </a:lnTo>
                    <a:lnTo>
                      <a:pt x="301" y="362"/>
                    </a:lnTo>
                    <a:lnTo>
                      <a:pt x="298" y="332"/>
                    </a:lnTo>
                    <a:lnTo>
                      <a:pt x="292" y="301"/>
                    </a:lnTo>
                    <a:lnTo>
                      <a:pt x="289" y="272"/>
                    </a:lnTo>
                    <a:lnTo>
                      <a:pt x="285" y="242"/>
                    </a:lnTo>
                    <a:lnTo>
                      <a:pt x="281" y="211"/>
                    </a:lnTo>
                    <a:lnTo>
                      <a:pt x="278" y="182"/>
                    </a:lnTo>
                    <a:lnTo>
                      <a:pt x="274" y="153"/>
                    </a:lnTo>
                    <a:lnTo>
                      <a:pt x="271" y="123"/>
                    </a:lnTo>
                    <a:lnTo>
                      <a:pt x="267" y="94"/>
                    </a:lnTo>
                    <a:lnTo>
                      <a:pt x="262" y="67"/>
                    </a:lnTo>
                    <a:lnTo>
                      <a:pt x="258" y="38"/>
                    </a:lnTo>
                    <a:lnTo>
                      <a:pt x="253" y="9"/>
                    </a:lnTo>
                    <a:lnTo>
                      <a:pt x="245" y="9"/>
                    </a:lnTo>
                    <a:lnTo>
                      <a:pt x="238" y="9"/>
                    </a:lnTo>
                    <a:lnTo>
                      <a:pt x="229" y="9"/>
                    </a:lnTo>
                    <a:lnTo>
                      <a:pt x="222" y="9"/>
                    </a:lnTo>
                    <a:lnTo>
                      <a:pt x="213" y="9"/>
                    </a:lnTo>
                    <a:lnTo>
                      <a:pt x="206" y="8"/>
                    </a:lnTo>
                    <a:lnTo>
                      <a:pt x="199" y="8"/>
                    </a:lnTo>
                    <a:lnTo>
                      <a:pt x="190" y="8"/>
                    </a:lnTo>
                    <a:lnTo>
                      <a:pt x="182" y="8"/>
                    </a:lnTo>
                    <a:lnTo>
                      <a:pt x="173" y="8"/>
                    </a:lnTo>
                    <a:lnTo>
                      <a:pt x="166" y="6"/>
                    </a:lnTo>
                    <a:lnTo>
                      <a:pt x="159" y="6"/>
                    </a:lnTo>
                    <a:lnTo>
                      <a:pt x="150" y="6"/>
                    </a:lnTo>
                    <a:lnTo>
                      <a:pt x="143" y="6"/>
                    </a:lnTo>
                    <a:lnTo>
                      <a:pt x="134" y="6"/>
                    </a:lnTo>
                    <a:lnTo>
                      <a:pt x="127" y="4"/>
                    </a:lnTo>
                    <a:lnTo>
                      <a:pt x="119" y="4"/>
                    </a:lnTo>
                    <a:lnTo>
                      <a:pt x="110" y="4"/>
                    </a:lnTo>
                    <a:lnTo>
                      <a:pt x="103" y="4"/>
                    </a:lnTo>
                    <a:lnTo>
                      <a:pt x="94" y="4"/>
                    </a:lnTo>
                    <a:lnTo>
                      <a:pt x="87" y="4"/>
                    </a:lnTo>
                    <a:lnTo>
                      <a:pt x="80" y="2"/>
                    </a:lnTo>
                    <a:lnTo>
                      <a:pt x="71" y="2"/>
                    </a:lnTo>
                    <a:lnTo>
                      <a:pt x="63" y="2"/>
                    </a:lnTo>
                    <a:lnTo>
                      <a:pt x="54" y="2"/>
                    </a:lnTo>
                    <a:lnTo>
                      <a:pt x="47" y="2"/>
                    </a:lnTo>
                    <a:lnTo>
                      <a:pt x="40" y="0"/>
                    </a:lnTo>
                    <a:lnTo>
                      <a:pt x="31" y="0"/>
                    </a:lnTo>
                    <a:lnTo>
                      <a:pt x="24" y="0"/>
                    </a:lnTo>
                    <a:lnTo>
                      <a:pt x="15" y="0"/>
                    </a:lnTo>
                    <a:lnTo>
                      <a:pt x="8" y="0"/>
                    </a:lnTo>
                    <a:lnTo>
                      <a:pt x="0" y="0"/>
                    </a:ln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0" name="Freeform 187"/>
              <p:cNvSpPr>
                <a:spLocks/>
              </p:cNvSpPr>
              <p:nvPr/>
            </p:nvSpPr>
            <p:spPr bwMode="auto">
              <a:xfrm>
                <a:off x="4870" y="3484"/>
                <a:ext cx="162" cy="473"/>
              </a:xfrm>
              <a:custGeom>
                <a:avLst/>
                <a:gdLst>
                  <a:gd name="T0" fmla="*/ 162 w 162"/>
                  <a:gd name="T1" fmla="*/ 469 h 473"/>
                  <a:gd name="T2" fmla="*/ 159 w 162"/>
                  <a:gd name="T3" fmla="*/ 446 h 473"/>
                  <a:gd name="T4" fmla="*/ 153 w 162"/>
                  <a:gd name="T5" fmla="*/ 421 h 473"/>
                  <a:gd name="T6" fmla="*/ 146 w 162"/>
                  <a:gd name="T7" fmla="*/ 396 h 473"/>
                  <a:gd name="T8" fmla="*/ 139 w 162"/>
                  <a:gd name="T9" fmla="*/ 367 h 473"/>
                  <a:gd name="T10" fmla="*/ 130 w 162"/>
                  <a:gd name="T11" fmla="*/ 338 h 473"/>
                  <a:gd name="T12" fmla="*/ 119 w 162"/>
                  <a:gd name="T13" fmla="*/ 309 h 473"/>
                  <a:gd name="T14" fmla="*/ 110 w 162"/>
                  <a:gd name="T15" fmla="*/ 279 h 473"/>
                  <a:gd name="T16" fmla="*/ 99 w 162"/>
                  <a:gd name="T17" fmla="*/ 248 h 473"/>
                  <a:gd name="T18" fmla="*/ 86 w 162"/>
                  <a:gd name="T19" fmla="*/ 216 h 473"/>
                  <a:gd name="T20" fmla="*/ 76 w 162"/>
                  <a:gd name="T21" fmla="*/ 183 h 473"/>
                  <a:gd name="T22" fmla="*/ 63 w 162"/>
                  <a:gd name="T23" fmla="*/ 153 h 473"/>
                  <a:gd name="T24" fmla="*/ 52 w 162"/>
                  <a:gd name="T25" fmla="*/ 120 h 473"/>
                  <a:gd name="T26" fmla="*/ 41 w 162"/>
                  <a:gd name="T27" fmla="*/ 90 h 473"/>
                  <a:gd name="T28" fmla="*/ 29 w 162"/>
                  <a:gd name="T29" fmla="*/ 59 h 473"/>
                  <a:gd name="T30" fmla="*/ 18 w 162"/>
                  <a:gd name="T31" fmla="*/ 28 h 473"/>
                  <a:gd name="T32" fmla="*/ 9 w 162"/>
                  <a:gd name="T33" fmla="*/ 0 h 473"/>
                  <a:gd name="T34" fmla="*/ 5 w 162"/>
                  <a:gd name="T35" fmla="*/ 16 h 473"/>
                  <a:gd name="T36" fmla="*/ 16 w 162"/>
                  <a:gd name="T37" fmla="*/ 46 h 473"/>
                  <a:gd name="T38" fmla="*/ 27 w 162"/>
                  <a:gd name="T39" fmla="*/ 77 h 473"/>
                  <a:gd name="T40" fmla="*/ 40 w 162"/>
                  <a:gd name="T41" fmla="*/ 108 h 473"/>
                  <a:gd name="T42" fmla="*/ 50 w 162"/>
                  <a:gd name="T43" fmla="*/ 140 h 473"/>
                  <a:gd name="T44" fmla="*/ 63 w 162"/>
                  <a:gd name="T45" fmla="*/ 171 h 473"/>
                  <a:gd name="T46" fmla="*/ 74 w 162"/>
                  <a:gd name="T47" fmla="*/ 203 h 473"/>
                  <a:gd name="T48" fmla="*/ 85 w 162"/>
                  <a:gd name="T49" fmla="*/ 234 h 473"/>
                  <a:gd name="T50" fmla="*/ 97 w 162"/>
                  <a:gd name="T51" fmla="*/ 266 h 473"/>
                  <a:gd name="T52" fmla="*/ 106 w 162"/>
                  <a:gd name="T53" fmla="*/ 297 h 473"/>
                  <a:gd name="T54" fmla="*/ 117 w 162"/>
                  <a:gd name="T55" fmla="*/ 325 h 473"/>
                  <a:gd name="T56" fmla="*/ 126 w 162"/>
                  <a:gd name="T57" fmla="*/ 356 h 473"/>
                  <a:gd name="T58" fmla="*/ 133 w 162"/>
                  <a:gd name="T59" fmla="*/ 383 h 473"/>
                  <a:gd name="T60" fmla="*/ 141 w 162"/>
                  <a:gd name="T61" fmla="*/ 410 h 473"/>
                  <a:gd name="T62" fmla="*/ 148 w 162"/>
                  <a:gd name="T63" fmla="*/ 435 h 473"/>
                  <a:gd name="T64" fmla="*/ 151 w 162"/>
                  <a:gd name="T65" fmla="*/ 459 h 473"/>
                  <a:gd name="T66" fmla="*/ 157 w 162"/>
                  <a:gd name="T67" fmla="*/ 473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473">
                    <a:moveTo>
                      <a:pt x="159" y="466"/>
                    </a:moveTo>
                    <a:lnTo>
                      <a:pt x="162" y="469"/>
                    </a:lnTo>
                    <a:lnTo>
                      <a:pt x="160" y="459"/>
                    </a:lnTo>
                    <a:lnTo>
                      <a:pt x="159" y="446"/>
                    </a:lnTo>
                    <a:lnTo>
                      <a:pt x="155" y="433"/>
                    </a:lnTo>
                    <a:lnTo>
                      <a:pt x="153" y="421"/>
                    </a:lnTo>
                    <a:lnTo>
                      <a:pt x="150" y="408"/>
                    </a:lnTo>
                    <a:lnTo>
                      <a:pt x="146" y="396"/>
                    </a:lnTo>
                    <a:lnTo>
                      <a:pt x="142" y="381"/>
                    </a:lnTo>
                    <a:lnTo>
                      <a:pt x="139" y="367"/>
                    </a:lnTo>
                    <a:lnTo>
                      <a:pt x="133" y="352"/>
                    </a:lnTo>
                    <a:lnTo>
                      <a:pt x="130" y="338"/>
                    </a:lnTo>
                    <a:lnTo>
                      <a:pt x="124" y="324"/>
                    </a:lnTo>
                    <a:lnTo>
                      <a:pt x="119" y="309"/>
                    </a:lnTo>
                    <a:lnTo>
                      <a:pt x="115" y="293"/>
                    </a:lnTo>
                    <a:lnTo>
                      <a:pt x="110" y="279"/>
                    </a:lnTo>
                    <a:lnTo>
                      <a:pt x="105" y="262"/>
                    </a:lnTo>
                    <a:lnTo>
                      <a:pt x="99" y="248"/>
                    </a:lnTo>
                    <a:lnTo>
                      <a:pt x="92" y="232"/>
                    </a:lnTo>
                    <a:lnTo>
                      <a:pt x="86" y="216"/>
                    </a:lnTo>
                    <a:lnTo>
                      <a:pt x="81" y="199"/>
                    </a:lnTo>
                    <a:lnTo>
                      <a:pt x="76" y="183"/>
                    </a:lnTo>
                    <a:lnTo>
                      <a:pt x="70" y="169"/>
                    </a:lnTo>
                    <a:lnTo>
                      <a:pt x="63" y="153"/>
                    </a:lnTo>
                    <a:lnTo>
                      <a:pt x="58" y="136"/>
                    </a:lnTo>
                    <a:lnTo>
                      <a:pt x="52" y="120"/>
                    </a:lnTo>
                    <a:lnTo>
                      <a:pt x="47" y="106"/>
                    </a:lnTo>
                    <a:lnTo>
                      <a:pt x="41" y="90"/>
                    </a:lnTo>
                    <a:lnTo>
                      <a:pt x="34" y="73"/>
                    </a:lnTo>
                    <a:lnTo>
                      <a:pt x="29" y="59"/>
                    </a:lnTo>
                    <a:lnTo>
                      <a:pt x="23" y="43"/>
                    </a:lnTo>
                    <a:lnTo>
                      <a:pt x="18" y="28"/>
                    </a:lnTo>
                    <a:lnTo>
                      <a:pt x="13" y="14"/>
                    </a:lnTo>
                    <a:lnTo>
                      <a:pt x="9" y="0"/>
                    </a:lnTo>
                    <a:lnTo>
                      <a:pt x="0" y="1"/>
                    </a:lnTo>
                    <a:lnTo>
                      <a:pt x="5" y="16"/>
                    </a:lnTo>
                    <a:lnTo>
                      <a:pt x="11" y="30"/>
                    </a:lnTo>
                    <a:lnTo>
                      <a:pt x="16" y="46"/>
                    </a:lnTo>
                    <a:lnTo>
                      <a:pt x="22" y="61"/>
                    </a:lnTo>
                    <a:lnTo>
                      <a:pt x="27" y="77"/>
                    </a:lnTo>
                    <a:lnTo>
                      <a:pt x="32" y="91"/>
                    </a:lnTo>
                    <a:lnTo>
                      <a:pt x="40" y="108"/>
                    </a:lnTo>
                    <a:lnTo>
                      <a:pt x="45" y="124"/>
                    </a:lnTo>
                    <a:lnTo>
                      <a:pt x="50" y="140"/>
                    </a:lnTo>
                    <a:lnTo>
                      <a:pt x="56" y="154"/>
                    </a:lnTo>
                    <a:lnTo>
                      <a:pt x="63" y="171"/>
                    </a:lnTo>
                    <a:lnTo>
                      <a:pt x="68" y="187"/>
                    </a:lnTo>
                    <a:lnTo>
                      <a:pt x="74" y="203"/>
                    </a:lnTo>
                    <a:lnTo>
                      <a:pt x="79" y="219"/>
                    </a:lnTo>
                    <a:lnTo>
                      <a:pt x="85" y="234"/>
                    </a:lnTo>
                    <a:lnTo>
                      <a:pt x="90" y="250"/>
                    </a:lnTo>
                    <a:lnTo>
                      <a:pt x="97" y="266"/>
                    </a:lnTo>
                    <a:lnTo>
                      <a:pt x="101" y="280"/>
                    </a:lnTo>
                    <a:lnTo>
                      <a:pt x="106" y="297"/>
                    </a:lnTo>
                    <a:lnTo>
                      <a:pt x="112" y="311"/>
                    </a:lnTo>
                    <a:lnTo>
                      <a:pt x="117" y="325"/>
                    </a:lnTo>
                    <a:lnTo>
                      <a:pt x="121" y="342"/>
                    </a:lnTo>
                    <a:lnTo>
                      <a:pt x="126" y="356"/>
                    </a:lnTo>
                    <a:lnTo>
                      <a:pt x="130" y="369"/>
                    </a:lnTo>
                    <a:lnTo>
                      <a:pt x="133" y="383"/>
                    </a:lnTo>
                    <a:lnTo>
                      <a:pt x="139" y="397"/>
                    </a:lnTo>
                    <a:lnTo>
                      <a:pt x="141" y="410"/>
                    </a:lnTo>
                    <a:lnTo>
                      <a:pt x="144" y="423"/>
                    </a:lnTo>
                    <a:lnTo>
                      <a:pt x="148" y="435"/>
                    </a:lnTo>
                    <a:lnTo>
                      <a:pt x="150" y="448"/>
                    </a:lnTo>
                    <a:lnTo>
                      <a:pt x="151" y="459"/>
                    </a:lnTo>
                    <a:lnTo>
                      <a:pt x="153" y="471"/>
                    </a:lnTo>
                    <a:lnTo>
                      <a:pt x="157" y="473"/>
                    </a:lnTo>
                    <a:lnTo>
                      <a:pt x="159" y="46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1" name="Freeform 188"/>
              <p:cNvSpPr>
                <a:spLocks/>
              </p:cNvSpPr>
              <p:nvPr/>
            </p:nvSpPr>
            <p:spPr bwMode="auto">
              <a:xfrm>
                <a:off x="5027" y="3950"/>
                <a:ext cx="75" cy="21"/>
              </a:xfrm>
              <a:custGeom>
                <a:avLst/>
                <a:gdLst>
                  <a:gd name="T0" fmla="*/ 75 w 75"/>
                  <a:gd name="T1" fmla="*/ 12 h 21"/>
                  <a:gd name="T2" fmla="*/ 74 w 75"/>
                  <a:gd name="T3" fmla="*/ 12 h 21"/>
                  <a:gd name="T4" fmla="*/ 68 w 75"/>
                  <a:gd name="T5" fmla="*/ 12 h 21"/>
                  <a:gd name="T6" fmla="*/ 65 w 75"/>
                  <a:gd name="T7" fmla="*/ 12 h 21"/>
                  <a:gd name="T8" fmla="*/ 59 w 75"/>
                  <a:gd name="T9" fmla="*/ 12 h 21"/>
                  <a:gd name="T10" fmla="*/ 56 w 75"/>
                  <a:gd name="T11" fmla="*/ 12 h 21"/>
                  <a:gd name="T12" fmla="*/ 50 w 75"/>
                  <a:gd name="T13" fmla="*/ 12 h 21"/>
                  <a:gd name="T14" fmla="*/ 45 w 75"/>
                  <a:gd name="T15" fmla="*/ 12 h 21"/>
                  <a:gd name="T16" fmla="*/ 41 w 75"/>
                  <a:gd name="T17" fmla="*/ 11 h 21"/>
                  <a:gd name="T18" fmla="*/ 36 w 75"/>
                  <a:gd name="T19" fmla="*/ 11 h 21"/>
                  <a:gd name="T20" fmla="*/ 32 w 75"/>
                  <a:gd name="T21" fmla="*/ 9 h 21"/>
                  <a:gd name="T22" fmla="*/ 27 w 75"/>
                  <a:gd name="T23" fmla="*/ 9 h 21"/>
                  <a:gd name="T24" fmla="*/ 23 w 75"/>
                  <a:gd name="T25" fmla="*/ 7 h 21"/>
                  <a:gd name="T26" fmla="*/ 20 w 75"/>
                  <a:gd name="T27" fmla="*/ 5 h 21"/>
                  <a:gd name="T28" fmla="*/ 14 w 75"/>
                  <a:gd name="T29" fmla="*/ 5 h 21"/>
                  <a:gd name="T30" fmla="*/ 11 w 75"/>
                  <a:gd name="T31" fmla="*/ 3 h 21"/>
                  <a:gd name="T32" fmla="*/ 7 w 75"/>
                  <a:gd name="T33" fmla="*/ 2 h 21"/>
                  <a:gd name="T34" fmla="*/ 2 w 75"/>
                  <a:gd name="T35" fmla="*/ 0 h 21"/>
                  <a:gd name="T36" fmla="*/ 0 w 75"/>
                  <a:gd name="T37" fmla="*/ 7 h 21"/>
                  <a:gd name="T38" fmla="*/ 3 w 75"/>
                  <a:gd name="T39" fmla="*/ 9 h 21"/>
                  <a:gd name="T40" fmla="*/ 9 w 75"/>
                  <a:gd name="T41" fmla="*/ 11 h 21"/>
                  <a:gd name="T42" fmla="*/ 12 w 75"/>
                  <a:gd name="T43" fmla="*/ 12 h 21"/>
                  <a:gd name="T44" fmla="*/ 16 w 75"/>
                  <a:gd name="T45" fmla="*/ 14 h 21"/>
                  <a:gd name="T46" fmla="*/ 21 w 75"/>
                  <a:gd name="T47" fmla="*/ 16 h 21"/>
                  <a:gd name="T48" fmla="*/ 25 w 75"/>
                  <a:gd name="T49" fmla="*/ 16 h 21"/>
                  <a:gd name="T50" fmla="*/ 30 w 75"/>
                  <a:gd name="T51" fmla="*/ 18 h 21"/>
                  <a:gd name="T52" fmla="*/ 36 w 75"/>
                  <a:gd name="T53" fmla="*/ 18 h 21"/>
                  <a:gd name="T54" fmla="*/ 39 w 75"/>
                  <a:gd name="T55" fmla="*/ 20 h 21"/>
                  <a:gd name="T56" fmla="*/ 45 w 75"/>
                  <a:gd name="T57" fmla="*/ 20 h 21"/>
                  <a:gd name="T58" fmla="*/ 50 w 75"/>
                  <a:gd name="T59" fmla="*/ 20 h 21"/>
                  <a:gd name="T60" fmla="*/ 54 w 75"/>
                  <a:gd name="T61" fmla="*/ 20 h 21"/>
                  <a:gd name="T62" fmla="*/ 59 w 75"/>
                  <a:gd name="T63" fmla="*/ 20 h 21"/>
                  <a:gd name="T64" fmla="*/ 65 w 75"/>
                  <a:gd name="T65" fmla="*/ 21 h 21"/>
                  <a:gd name="T66" fmla="*/ 68 w 75"/>
                  <a:gd name="T67" fmla="*/ 20 h 21"/>
                  <a:gd name="T68" fmla="*/ 74 w 75"/>
                  <a:gd name="T69" fmla="*/ 20 h 21"/>
                  <a:gd name="T70" fmla="*/ 72 w 75"/>
                  <a:gd name="T71" fmla="*/ 20 h 21"/>
                  <a:gd name="T72" fmla="*/ 75 w 75"/>
                  <a:gd name="T73" fmla="*/ 12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 h="21">
                    <a:moveTo>
                      <a:pt x="75" y="12"/>
                    </a:moveTo>
                    <a:lnTo>
                      <a:pt x="74" y="12"/>
                    </a:lnTo>
                    <a:lnTo>
                      <a:pt x="68" y="12"/>
                    </a:lnTo>
                    <a:lnTo>
                      <a:pt x="65" y="12"/>
                    </a:lnTo>
                    <a:lnTo>
                      <a:pt x="59" y="12"/>
                    </a:lnTo>
                    <a:lnTo>
                      <a:pt x="56" y="12"/>
                    </a:lnTo>
                    <a:lnTo>
                      <a:pt x="50" y="12"/>
                    </a:lnTo>
                    <a:lnTo>
                      <a:pt x="45" y="12"/>
                    </a:lnTo>
                    <a:lnTo>
                      <a:pt x="41" y="11"/>
                    </a:lnTo>
                    <a:lnTo>
                      <a:pt x="36" y="11"/>
                    </a:lnTo>
                    <a:lnTo>
                      <a:pt x="32" y="9"/>
                    </a:lnTo>
                    <a:lnTo>
                      <a:pt x="27" y="9"/>
                    </a:lnTo>
                    <a:lnTo>
                      <a:pt x="23" y="7"/>
                    </a:lnTo>
                    <a:lnTo>
                      <a:pt x="20" y="5"/>
                    </a:lnTo>
                    <a:lnTo>
                      <a:pt x="14" y="5"/>
                    </a:lnTo>
                    <a:lnTo>
                      <a:pt x="11" y="3"/>
                    </a:lnTo>
                    <a:lnTo>
                      <a:pt x="7" y="2"/>
                    </a:lnTo>
                    <a:lnTo>
                      <a:pt x="2" y="0"/>
                    </a:lnTo>
                    <a:lnTo>
                      <a:pt x="0" y="7"/>
                    </a:lnTo>
                    <a:lnTo>
                      <a:pt x="3" y="9"/>
                    </a:lnTo>
                    <a:lnTo>
                      <a:pt x="9" y="11"/>
                    </a:lnTo>
                    <a:lnTo>
                      <a:pt x="12" y="12"/>
                    </a:lnTo>
                    <a:lnTo>
                      <a:pt x="16" y="14"/>
                    </a:lnTo>
                    <a:lnTo>
                      <a:pt x="21" y="16"/>
                    </a:lnTo>
                    <a:lnTo>
                      <a:pt x="25" y="16"/>
                    </a:lnTo>
                    <a:lnTo>
                      <a:pt x="30" y="18"/>
                    </a:lnTo>
                    <a:lnTo>
                      <a:pt x="36" y="18"/>
                    </a:lnTo>
                    <a:lnTo>
                      <a:pt x="39" y="20"/>
                    </a:lnTo>
                    <a:lnTo>
                      <a:pt x="45" y="20"/>
                    </a:lnTo>
                    <a:lnTo>
                      <a:pt x="50" y="20"/>
                    </a:lnTo>
                    <a:lnTo>
                      <a:pt x="54" y="20"/>
                    </a:lnTo>
                    <a:lnTo>
                      <a:pt x="59" y="20"/>
                    </a:lnTo>
                    <a:lnTo>
                      <a:pt x="65" y="21"/>
                    </a:lnTo>
                    <a:lnTo>
                      <a:pt x="68" y="20"/>
                    </a:lnTo>
                    <a:lnTo>
                      <a:pt x="74" y="20"/>
                    </a:lnTo>
                    <a:lnTo>
                      <a:pt x="72" y="20"/>
                    </a:lnTo>
                    <a:lnTo>
                      <a:pt x="75" y="1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2" name="Freeform 189"/>
              <p:cNvSpPr>
                <a:spLocks/>
              </p:cNvSpPr>
              <p:nvPr/>
            </p:nvSpPr>
            <p:spPr bwMode="auto">
              <a:xfrm>
                <a:off x="5099" y="3961"/>
                <a:ext cx="104" cy="18"/>
              </a:xfrm>
              <a:custGeom>
                <a:avLst/>
                <a:gdLst>
                  <a:gd name="T0" fmla="*/ 95 w 104"/>
                  <a:gd name="T1" fmla="*/ 5 h 18"/>
                  <a:gd name="T2" fmla="*/ 99 w 104"/>
                  <a:gd name="T3" fmla="*/ 0 h 18"/>
                  <a:gd name="T4" fmla="*/ 93 w 104"/>
                  <a:gd name="T5" fmla="*/ 1 h 18"/>
                  <a:gd name="T6" fmla="*/ 90 w 104"/>
                  <a:gd name="T7" fmla="*/ 3 h 18"/>
                  <a:gd name="T8" fmla="*/ 84 w 104"/>
                  <a:gd name="T9" fmla="*/ 3 h 18"/>
                  <a:gd name="T10" fmla="*/ 79 w 104"/>
                  <a:gd name="T11" fmla="*/ 5 h 18"/>
                  <a:gd name="T12" fmla="*/ 74 w 104"/>
                  <a:gd name="T13" fmla="*/ 7 h 18"/>
                  <a:gd name="T14" fmla="*/ 68 w 104"/>
                  <a:gd name="T15" fmla="*/ 7 h 18"/>
                  <a:gd name="T16" fmla="*/ 61 w 104"/>
                  <a:gd name="T17" fmla="*/ 9 h 18"/>
                  <a:gd name="T18" fmla="*/ 56 w 104"/>
                  <a:gd name="T19" fmla="*/ 9 h 18"/>
                  <a:gd name="T20" fmla="*/ 48 w 104"/>
                  <a:gd name="T21" fmla="*/ 10 h 18"/>
                  <a:gd name="T22" fmla="*/ 41 w 104"/>
                  <a:gd name="T23" fmla="*/ 10 h 18"/>
                  <a:gd name="T24" fmla="*/ 34 w 104"/>
                  <a:gd name="T25" fmla="*/ 10 h 18"/>
                  <a:gd name="T26" fmla="*/ 29 w 104"/>
                  <a:gd name="T27" fmla="*/ 9 h 18"/>
                  <a:gd name="T28" fmla="*/ 21 w 104"/>
                  <a:gd name="T29" fmla="*/ 9 h 18"/>
                  <a:gd name="T30" fmla="*/ 16 w 104"/>
                  <a:gd name="T31" fmla="*/ 7 h 18"/>
                  <a:gd name="T32" fmla="*/ 9 w 104"/>
                  <a:gd name="T33" fmla="*/ 5 h 18"/>
                  <a:gd name="T34" fmla="*/ 3 w 104"/>
                  <a:gd name="T35" fmla="*/ 1 h 18"/>
                  <a:gd name="T36" fmla="*/ 0 w 104"/>
                  <a:gd name="T37" fmla="*/ 9 h 18"/>
                  <a:gd name="T38" fmla="*/ 7 w 104"/>
                  <a:gd name="T39" fmla="*/ 12 h 18"/>
                  <a:gd name="T40" fmla="*/ 12 w 104"/>
                  <a:gd name="T41" fmla="*/ 14 h 18"/>
                  <a:gd name="T42" fmla="*/ 20 w 104"/>
                  <a:gd name="T43" fmla="*/ 16 h 18"/>
                  <a:gd name="T44" fmla="*/ 27 w 104"/>
                  <a:gd name="T45" fmla="*/ 16 h 18"/>
                  <a:gd name="T46" fmla="*/ 34 w 104"/>
                  <a:gd name="T47" fmla="*/ 18 h 18"/>
                  <a:gd name="T48" fmla="*/ 41 w 104"/>
                  <a:gd name="T49" fmla="*/ 18 h 18"/>
                  <a:gd name="T50" fmla="*/ 48 w 104"/>
                  <a:gd name="T51" fmla="*/ 18 h 18"/>
                  <a:gd name="T52" fmla="*/ 56 w 104"/>
                  <a:gd name="T53" fmla="*/ 18 h 18"/>
                  <a:gd name="T54" fmla="*/ 63 w 104"/>
                  <a:gd name="T55" fmla="*/ 16 h 18"/>
                  <a:gd name="T56" fmla="*/ 68 w 104"/>
                  <a:gd name="T57" fmla="*/ 16 h 18"/>
                  <a:gd name="T58" fmla="*/ 75 w 104"/>
                  <a:gd name="T59" fmla="*/ 14 h 18"/>
                  <a:gd name="T60" fmla="*/ 81 w 104"/>
                  <a:gd name="T61" fmla="*/ 14 h 18"/>
                  <a:gd name="T62" fmla="*/ 86 w 104"/>
                  <a:gd name="T63" fmla="*/ 12 h 18"/>
                  <a:gd name="T64" fmla="*/ 92 w 104"/>
                  <a:gd name="T65" fmla="*/ 10 h 18"/>
                  <a:gd name="T66" fmla="*/ 97 w 104"/>
                  <a:gd name="T67" fmla="*/ 9 h 18"/>
                  <a:gd name="T68" fmla="*/ 101 w 104"/>
                  <a:gd name="T69" fmla="*/ 7 h 18"/>
                  <a:gd name="T70" fmla="*/ 104 w 104"/>
                  <a:gd name="T71" fmla="*/ 3 h 18"/>
                  <a:gd name="T72" fmla="*/ 95 w 104"/>
                  <a:gd name="T73" fmla="*/ 5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4" h="18">
                    <a:moveTo>
                      <a:pt x="95" y="5"/>
                    </a:moveTo>
                    <a:lnTo>
                      <a:pt x="99" y="0"/>
                    </a:lnTo>
                    <a:lnTo>
                      <a:pt x="93" y="1"/>
                    </a:lnTo>
                    <a:lnTo>
                      <a:pt x="90" y="3"/>
                    </a:lnTo>
                    <a:lnTo>
                      <a:pt x="84" y="3"/>
                    </a:lnTo>
                    <a:lnTo>
                      <a:pt x="79" y="5"/>
                    </a:lnTo>
                    <a:lnTo>
                      <a:pt x="74" y="7"/>
                    </a:lnTo>
                    <a:lnTo>
                      <a:pt x="68" y="7"/>
                    </a:lnTo>
                    <a:lnTo>
                      <a:pt x="61" y="9"/>
                    </a:lnTo>
                    <a:lnTo>
                      <a:pt x="56" y="9"/>
                    </a:lnTo>
                    <a:lnTo>
                      <a:pt x="48" y="10"/>
                    </a:lnTo>
                    <a:lnTo>
                      <a:pt x="41" y="10"/>
                    </a:lnTo>
                    <a:lnTo>
                      <a:pt x="34" y="10"/>
                    </a:lnTo>
                    <a:lnTo>
                      <a:pt x="29" y="9"/>
                    </a:lnTo>
                    <a:lnTo>
                      <a:pt x="21" y="9"/>
                    </a:lnTo>
                    <a:lnTo>
                      <a:pt x="16" y="7"/>
                    </a:lnTo>
                    <a:lnTo>
                      <a:pt x="9" y="5"/>
                    </a:lnTo>
                    <a:lnTo>
                      <a:pt x="3" y="1"/>
                    </a:lnTo>
                    <a:lnTo>
                      <a:pt x="0" y="9"/>
                    </a:lnTo>
                    <a:lnTo>
                      <a:pt x="7" y="12"/>
                    </a:lnTo>
                    <a:lnTo>
                      <a:pt x="12" y="14"/>
                    </a:lnTo>
                    <a:lnTo>
                      <a:pt x="20" y="16"/>
                    </a:lnTo>
                    <a:lnTo>
                      <a:pt x="27" y="16"/>
                    </a:lnTo>
                    <a:lnTo>
                      <a:pt x="34" y="18"/>
                    </a:lnTo>
                    <a:lnTo>
                      <a:pt x="41" y="18"/>
                    </a:lnTo>
                    <a:lnTo>
                      <a:pt x="48" y="18"/>
                    </a:lnTo>
                    <a:lnTo>
                      <a:pt x="56" y="18"/>
                    </a:lnTo>
                    <a:lnTo>
                      <a:pt x="63" y="16"/>
                    </a:lnTo>
                    <a:lnTo>
                      <a:pt x="68" y="16"/>
                    </a:lnTo>
                    <a:lnTo>
                      <a:pt x="75" y="14"/>
                    </a:lnTo>
                    <a:lnTo>
                      <a:pt x="81" y="14"/>
                    </a:lnTo>
                    <a:lnTo>
                      <a:pt x="86" y="12"/>
                    </a:lnTo>
                    <a:lnTo>
                      <a:pt x="92" y="10"/>
                    </a:lnTo>
                    <a:lnTo>
                      <a:pt x="97" y="9"/>
                    </a:lnTo>
                    <a:lnTo>
                      <a:pt x="101" y="7"/>
                    </a:lnTo>
                    <a:lnTo>
                      <a:pt x="104" y="3"/>
                    </a:lnTo>
                    <a:lnTo>
                      <a:pt x="95"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3" name="Freeform 190"/>
              <p:cNvSpPr>
                <a:spLocks/>
              </p:cNvSpPr>
              <p:nvPr/>
            </p:nvSpPr>
            <p:spPr bwMode="auto">
              <a:xfrm>
                <a:off x="5124" y="3491"/>
                <a:ext cx="79" cy="475"/>
              </a:xfrm>
              <a:custGeom>
                <a:avLst/>
                <a:gdLst>
                  <a:gd name="T0" fmla="*/ 0 w 79"/>
                  <a:gd name="T1" fmla="*/ 5 h 475"/>
                  <a:gd name="T2" fmla="*/ 5 w 79"/>
                  <a:gd name="T3" fmla="*/ 32 h 475"/>
                  <a:gd name="T4" fmla="*/ 9 w 79"/>
                  <a:gd name="T5" fmla="*/ 61 h 475"/>
                  <a:gd name="T6" fmla="*/ 14 w 79"/>
                  <a:gd name="T7" fmla="*/ 90 h 475"/>
                  <a:gd name="T8" fmla="*/ 18 w 79"/>
                  <a:gd name="T9" fmla="*/ 119 h 475"/>
                  <a:gd name="T10" fmla="*/ 22 w 79"/>
                  <a:gd name="T11" fmla="*/ 147 h 475"/>
                  <a:gd name="T12" fmla="*/ 25 w 79"/>
                  <a:gd name="T13" fmla="*/ 176 h 475"/>
                  <a:gd name="T14" fmla="*/ 29 w 79"/>
                  <a:gd name="T15" fmla="*/ 207 h 475"/>
                  <a:gd name="T16" fmla="*/ 32 w 79"/>
                  <a:gd name="T17" fmla="*/ 236 h 475"/>
                  <a:gd name="T18" fmla="*/ 36 w 79"/>
                  <a:gd name="T19" fmla="*/ 266 h 475"/>
                  <a:gd name="T20" fmla="*/ 40 w 79"/>
                  <a:gd name="T21" fmla="*/ 297 h 475"/>
                  <a:gd name="T22" fmla="*/ 45 w 79"/>
                  <a:gd name="T23" fmla="*/ 326 h 475"/>
                  <a:gd name="T24" fmla="*/ 49 w 79"/>
                  <a:gd name="T25" fmla="*/ 356 h 475"/>
                  <a:gd name="T26" fmla="*/ 54 w 79"/>
                  <a:gd name="T27" fmla="*/ 385 h 475"/>
                  <a:gd name="T28" fmla="*/ 59 w 79"/>
                  <a:gd name="T29" fmla="*/ 416 h 475"/>
                  <a:gd name="T30" fmla="*/ 65 w 79"/>
                  <a:gd name="T31" fmla="*/ 446 h 475"/>
                  <a:gd name="T32" fmla="*/ 70 w 79"/>
                  <a:gd name="T33" fmla="*/ 475 h 475"/>
                  <a:gd name="T34" fmla="*/ 76 w 79"/>
                  <a:gd name="T35" fmla="*/ 459 h 475"/>
                  <a:gd name="T36" fmla="*/ 70 w 79"/>
                  <a:gd name="T37" fmla="*/ 428 h 475"/>
                  <a:gd name="T38" fmla="*/ 63 w 79"/>
                  <a:gd name="T39" fmla="*/ 399 h 475"/>
                  <a:gd name="T40" fmla="*/ 59 w 79"/>
                  <a:gd name="T41" fmla="*/ 371 h 475"/>
                  <a:gd name="T42" fmla="*/ 54 w 79"/>
                  <a:gd name="T43" fmla="*/ 340 h 475"/>
                  <a:gd name="T44" fmla="*/ 50 w 79"/>
                  <a:gd name="T45" fmla="*/ 309 h 475"/>
                  <a:gd name="T46" fmla="*/ 47 w 79"/>
                  <a:gd name="T47" fmla="*/ 281 h 475"/>
                  <a:gd name="T48" fmla="*/ 41 w 79"/>
                  <a:gd name="T49" fmla="*/ 250 h 475"/>
                  <a:gd name="T50" fmla="*/ 38 w 79"/>
                  <a:gd name="T51" fmla="*/ 219 h 475"/>
                  <a:gd name="T52" fmla="*/ 34 w 79"/>
                  <a:gd name="T53" fmla="*/ 191 h 475"/>
                  <a:gd name="T54" fmla="*/ 31 w 79"/>
                  <a:gd name="T55" fmla="*/ 162 h 475"/>
                  <a:gd name="T56" fmla="*/ 27 w 79"/>
                  <a:gd name="T57" fmla="*/ 131 h 475"/>
                  <a:gd name="T58" fmla="*/ 23 w 79"/>
                  <a:gd name="T59" fmla="*/ 102 h 475"/>
                  <a:gd name="T60" fmla="*/ 20 w 79"/>
                  <a:gd name="T61" fmla="*/ 74 h 475"/>
                  <a:gd name="T62" fmla="*/ 14 w 79"/>
                  <a:gd name="T63" fmla="*/ 45 h 475"/>
                  <a:gd name="T64" fmla="*/ 11 w 79"/>
                  <a:gd name="T65" fmla="*/ 18 h 475"/>
                  <a:gd name="T66" fmla="*/ 4 w 79"/>
                  <a:gd name="T67" fmla="*/ 0 h 4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 h="475">
                    <a:moveTo>
                      <a:pt x="4" y="9"/>
                    </a:moveTo>
                    <a:lnTo>
                      <a:pt x="0" y="5"/>
                    </a:lnTo>
                    <a:lnTo>
                      <a:pt x="4" y="18"/>
                    </a:lnTo>
                    <a:lnTo>
                      <a:pt x="5" y="32"/>
                    </a:lnTo>
                    <a:lnTo>
                      <a:pt x="7" y="47"/>
                    </a:lnTo>
                    <a:lnTo>
                      <a:pt x="9" y="61"/>
                    </a:lnTo>
                    <a:lnTo>
                      <a:pt x="13" y="75"/>
                    </a:lnTo>
                    <a:lnTo>
                      <a:pt x="14" y="90"/>
                    </a:lnTo>
                    <a:lnTo>
                      <a:pt x="16" y="104"/>
                    </a:lnTo>
                    <a:lnTo>
                      <a:pt x="18" y="119"/>
                    </a:lnTo>
                    <a:lnTo>
                      <a:pt x="20" y="133"/>
                    </a:lnTo>
                    <a:lnTo>
                      <a:pt x="22" y="147"/>
                    </a:lnTo>
                    <a:lnTo>
                      <a:pt x="23" y="162"/>
                    </a:lnTo>
                    <a:lnTo>
                      <a:pt x="25" y="176"/>
                    </a:lnTo>
                    <a:lnTo>
                      <a:pt x="27" y="191"/>
                    </a:lnTo>
                    <a:lnTo>
                      <a:pt x="29" y="207"/>
                    </a:lnTo>
                    <a:lnTo>
                      <a:pt x="31" y="221"/>
                    </a:lnTo>
                    <a:lnTo>
                      <a:pt x="32" y="236"/>
                    </a:lnTo>
                    <a:lnTo>
                      <a:pt x="34" y="252"/>
                    </a:lnTo>
                    <a:lnTo>
                      <a:pt x="36" y="266"/>
                    </a:lnTo>
                    <a:lnTo>
                      <a:pt x="38" y="281"/>
                    </a:lnTo>
                    <a:lnTo>
                      <a:pt x="40" y="297"/>
                    </a:lnTo>
                    <a:lnTo>
                      <a:pt x="41" y="311"/>
                    </a:lnTo>
                    <a:lnTo>
                      <a:pt x="45" y="326"/>
                    </a:lnTo>
                    <a:lnTo>
                      <a:pt x="47" y="342"/>
                    </a:lnTo>
                    <a:lnTo>
                      <a:pt x="49" y="356"/>
                    </a:lnTo>
                    <a:lnTo>
                      <a:pt x="50" y="371"/>
                    </a:lnTo>
                    <a:lnTo>
                      <a:pt x="54" y="385"/>
                    </a:lnTo>
                    <a:lnTo>
                      <a:pt x="56" y="401"/>
                    </a:lnTo>
                    <a:lnTo>
                      <a:pt x="59" y="416"/>
                    </a:lnTo>
                    <a:lnTo>
                      <a:pt x="61" y="430"/>
                    </a:lnTo>
                    <a:lnTo>
                      <a:pt x="65" y="446"/>
                    </a:lnTo>
                    <a:lnTo>
                      <a:pt x="68" y="461"/>
                    </a:lnTo>
                    <a:lnTo>
                      <a:pt x="70" y="475"/>
                    </a:lnTo>
                    <a:lnTo>
                      <a:pt x="79" y="473"/>
                    </a:lnTo>
                    <a:lnTo>
                      <a:pt x="76" y="459"/>
                    </a:lnTo>
                    <a:lnTo>
                      <a:pt x="72" y="444"/>
                    </a:lnTo>
                    <a:lnTo>
                      <a:pt x="70" y="428"/>
                    </a:lnTo>
                    <a:lnTo>
                      <a:pt x="67" y="414"/>
                    </a:lnTo>
                    <a:lnTo>
                      <a:pt x="63" y="399"/>
                    </a:lnTo>
                    <a:lnTo>
                      <a:pt x="61" y="385"/>
                    </a:lnTo>
                    <a:lnTo>
                      <a:pt x="59" y="371"/>
                    </a:lnTo>
                    <a:lnTo>
                      <a:pt x="56" y="354"/>
                    </a:lnTo>
                    <a:lnTo>
                      <a:pt x="54" y="340"/>
                    </a:lnTo>
                    <a:lnTo>
                      <a:pt x="52" y="326"/>
                    </a:lnTo>
                    <a:lnTo>
                      <a:pt x="50" y="309"/>
                    </a:lnTo>
                    <a:lnTo>
                      <a:pt x="49" y="295"/>
                    </a:lnTo>
                    <a:lnTo>
                      <a:pt x="47" y="281"/>
                    </a:lnTo>
                    <a:lnTo>
                      <a:pt x="43" y="264"/>
                    </a:lnTo>
                    <a:lnTo>
                      <a:pt x="41" y="250"/>
                    </a:lnTo>
                    <a:lnTo>
                      <a:pt x="40" y="236"/>
                    </a:lnTo>
                    <a:lnTo>
                      <a:pt x="38" y="219"/>
                    </a:lnTo>
                    <a:lnTo>
                      <a:pt x="36" y="205"/>
                    </a:lnTo>
                    <a:lnTo>
                      <a:pt x="34" y="191"/>
                    </a:lnTo>
                    <a:lnTo>
                      <a:pt x="32" y="176"/>
                    </a:lnTo>
                    <a:lnTo>
                      <a:pt x="31" y="162"/>
                    </a:lnTo>
                    <a:lnTo>
                      <a:pt x="29" y="146"/>
                    </a:lnTo>
                    <a:lnTo>
                      <a:pt x="27" y="131"/>
                    </a:lnTo>
                    <a:lnTo>
                      <a:pt x="25" y="117"/>
                    </a:lnTo>
                    <a:lnTo>
                      <a:pt x="23" y="102"/>
                    </a:lnTo>
                    <a:lnTo>
                      <a:pt x="22" y="88"/>
                    </a:lnTo>
                    <a:lnTo>
                      <a:pt x="20" y="74"/>
                    </a:lnTo>
                    <a:lnTo>
                      <a:pt x="18" y="59"/>
                    </a:lnTo>
                    <a:lnTo>
                      <a:pt x="14" y="45"/>
                    </a:lnTo>
                    <a:lnTo>
                      <a:pt x="13" y="32"/>
                    </a:lnTo>
                    <a:lnTo>
                      <a:pt x="11" y="18"/>
                    </a:lnTo>
                    <a:lnTo>
                      <a:pt x="9" y="3"/>
                    </a:lnTo>
                    <a:lnTo>
                      <a:pt x="4" y="0"/>
                    </a:lnTo>
                    <a:lnTo>
                      <a:pt x="4"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4" name="Freeform 191"/>
              <p:cNvSpPr>
                <a:spLocks/>
              </p:cNvSpPr>
              <p:nvPr/>
            </p:nvSpPr>
            <p:spPr bwMode="auto">
              <a:xfrm>
                <a:off x="4870" y="3480"/>
                <a:ext cx="258" cy="20"/>
              </a:xfrm>
              <a:custGeom>
                <a:avLst/>
                <a:gdLst>
                  <a:gd name="T0" fmla="*/ 4 w 258"/>
                  <a:gd name="T1" fmla="*/ 9 h 20"/>
                  <a:gd name="T2" fmla="*/ 20 w 258"/>
                  <a:gd name="T3" fmla="*/ 9 h 20"/>
                  <a:gd name="T4" fmla="*/ 36 w 258"/>
                  <a:gd name="T5" fmla="*/ 9 h 20"/>
                  <a:gd name="T6" fmla="*/ 52 w 258"/>
                  <a:gd name="T7" fmla="*/ 11 h 20"/>
                  <a:gd name="T8" fmla="*/ 68 w 258"/>
                  <a:gd name="T9" fmla="*/ 11 h 20"/>
                  <a:gd name="T10" fmla="*/ 83 w 258"/>
                  <a:gd name="T11" fmla="*/ 13 h 20"/>
                  <a:gd name="T12" fmla="*/ 99 w 258"/>
                  <a:gd name="T13" fmla="*/ 13 h 20"/>
                  <a:gd name="T14" fmla="*/ 115 w 258"/>
                  <a:gd name="T15" fmla="*/ 13 h 20"/>
                  <a:gd name="T16" fmla="*/ 132 w 258"/>
                  <a:gd name="T17" fmla="*/ 14 h 20"/>
                  <a:gd name="T18" fmla="*/ 148 w 258"/>
                  <a:gd name="T19" fmla="*/ 14 h 20"/>
                  <a:gd name="T20" fmla="*/ 162 w 258"/>
                  <a:gd name="T21" fmla="*/ 14 h 20"/>
                  <a:gd name="T22" fmla="*/ 178 w 258"/>
                  <a:gd name="T23" fmla="*/ 16 h 20"/>
                  <a:gd name="T24" fmla="*/ 195 w 258"/>
                  <a:gd name="T25" fmla="*/ 16 h 20"/>
                  <a:gd name="T26" fmla="*/ 211 w 258"/>
                  <a:gd name="T27" fmla="*/ 16 h 20"/>
                  <a:gd name="T28" fmla="*/ 227 w 258"/>
                  <a:gd name="T29" fmla="*/ 18 h 20"/>
                  <a:gd name="T30" fmla="*/ 241 w 258"/>
                  <a:gd name="T31" fmla="*/ 18 h 20"/>
                  <a:gd name="T32" fmla="*/ 258 w 258"/>
                  <a:gd name="T33" fmla="*/ 20 h 20"/>
                  <a:gd name="T34" fmla="*/ 250 w 258"/>
                  <a:gd name="T35" fmla="*/ 11 h 20"/>
                  <a:gd name="T36" fmla="*/ 234 w 258"/>
                  <a:gd name="T37" fmla="*/ 11 h 20"/>
                  <a:gd name="T38" fmla="*/ 220 w 258"/>
                  <a:gd name="T39" fmla="*/ 9 h 20"/>
                  <a:gd name="T40" fmla="*/ 204 w 258"/>
                  <a:gd name="T41" fmla="*/ 9 h 20"/>
                  <a:gd name="T42" fmla="*/ 187 w 258"/>
                  <a:gd name="T43" fmla="*/ 9 h 20"/>
                  <a:gd name="T44" fmla="*/ 171 w 258"/>
                  <a:gd name="T45" fmla="*/ 7 h 20"/>
                  <a:gd name="T46" fmla="*/ 155 w 258"/>
                  <a:gd name="T47" fmla="*/ 7 h 20"/>
                  <a:gd name="T48" fmla="*/ 139 w 258"/>
                  <a:gd name="T49" fmla="*/ 5 h 20"/>
                  <a:gd name="T50" fmla="*/ 124 w 258"/>
                  <a:gd name="T51" fmla="*/ 5 h 20"/>
                  <a:gd name="T52" fmla="*/ 108 w 258"/>
                  <a:gd name="T53" fmla="*/ 5 h 20"/>
                  <a:gd name="T54" fmla="*/ 92 w 258"/>
                  <a:gd name="T55" fmla="*/ 4 h 20"/>
                  <a:gd name="T56" fmla="*/ 76 w 258"/>
                  <a:gd name="T57" fmla="*/ 4 h 20"/>
                  <a:gd name="T58" fmla="*/ 59 w 258"/>
                  <a:gd name="T59" fmla="*/ 4 h 20"/>
                  <a:gd name="T60" fmla="*/ 45 w 258"/>
                  <a:gd name="T61" fmla="*/ 2 h 20"/>
                  <a:gd name="T62" fmla="*/ 29 w 258"/>
                  <a:gd name="T63" fmla="*/ 2 h 20"/>
                  <a:gd name="T64" fmla="*/ 13 w 258"/>
                  <a:gd name="T65" fmla="*/ 2 h 20"/>
                  <a:gd name="T66" fmla="*/ 0 w 258"/>
                  <a:gd name="T67" fmla="*/ 5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8" h="20">
                    <a:moveTo>
                      <a:pt x="9" y="4"/>
                    </a:moveTo>
                    <a:lnTo>
                      <a:pt x="4" y="9"/>
                    </a:lnTo>
                    <a:lnTo>
                      <a:pt x="13" y="9"/>
                    </a:lnTo>
                    <a:lnTo>
                      <a:pt x="20" y="9"/>
                    </a:lnTo>
                    <a:lnTo>
                      <a:pt x="29" y="9"/>
                    </a:lnTo>
                    <a:lnTo>
                      <a:pt x="36" y="9"/>
                    </a:lnTo>
                    <a:lnTo>
                      <a:pt x="43" y="11"/>
                    </a:lnTo>
                    <a:lnTo>
                      <a:pt x="52" y="11"/>
                    </a:lnTo>
                    <a:lnTo>
                      <a:pt x="59" y="11"/>
                    </a:lnTo>
                    <a:lnTo>
                      <a:pt x="68" y="11"/>
                    </a:lnTo>
                    <a:lnTo>
                      <a:pt x="76" y="11"/>
                    </a:lnTo>
                    <a:lnTo>
                      <a:pt x="83" y="13"/>
                    </a:lnTo>
                    <a:lnTo>
                      <a:pt x="92" y="13"/>
                    </a:lnTo>
                    <a:lnTo>
                      <a:pt x="99" y="13"/>
                    </a:lnTo>
                    <a:lnTo>
                      <a:pt x="108" y="13"/>
                    </a:lnTo>
                    <a:lnTo>
                      <a:pt x="115" y="13"/>
                    </a:lnTo>
                    <a:lnTo>
                      <a:pt x="124" y="13"/>
                    </a:lnTo>
                    <a:lnTo>
                      <a:pt x="132" y="14"/>
                    </a:lnTo>
                    <a:lnTo>
                      <a:pt x="139" y="14"/>
                    </a:lnTo>
                    <a:lnTo>
                      <a:pt x="148" y="14"/>
                    </a:lnTo>
                    <a:lnTo>
                      <a:pt x="155" y="14"/>
                    </a:lnTo>
                    <a:lnTo>
                      <a:pt x="162" y="14"/>
                    </a:lnTo>
                    <a:lnTo>
                      <a:pt x="171" y="16"/>
                    </a:lnTo>
                    <a:lnTo>
                      <a:pt x="178" y="16"/>
                    </a:lnTo>
                    <a:lnTo>
                      <a:pt x="187" y="16"/>
                    </a:lnTo>
                    <a:lnTo>
                      <a:pt x="195" y="16"/>
                    </a:lnTo>
                    <a:lnTo>
                      <a:pt x="202" y="16"/>
                    </a:lnTo>
                    <a:lnTo>
                      <a:pt x="211" y="16"/>
                    </a:lnTo>
                    <a:lnTo>
                      <a:pt x="218" y="18"/>
                    </a:lnTo>
                    <a:lnTo>
                      <a:pt x="227" y="18"/>
                    </a:lnTo>
                    <a:lnTo>
                      <a:pt x="234" y="18"/>
                    </a:lnTo>
                    <a:lnTo>
                      <a:pt x="241" y="18"/>
                    </a:lnTo>
                    <a:lnTo>
                      <a:pt x="250" y="18"/>
                    </a:lnTo>
                    <a:lnTo>
                      <a:pt x="258" y="20"/>
                    </a:lnTo>
                    <a:lnTo>
                      <a:pt x="258" y="11"/>
                    </a:lnTo>
                    <a:lnTo>
                      <a:pt x="250" y="11"/>
                    </a:lnTo>
                    <a:lnTo>
                      <a:pt x="243" y="11"/>
                    </a:lnTo>
                    <a:lnTo>
                      <a:pt x="234" y="11"/>
                    </a:lnTo>
                    <a:lnTo>
                      <a:pt x="227" y="9"/>
                    </a:lnTo>
                    <a:lnTo>
                      <a:pt x="220" y="9"/>
                    </a:lnTo>
                    <a:lnTo>
                      <a:pt x="211" y="9"/>
                    </a:lnTo>
                    <a:lnTo>
                      <a:pt x="204" y="9"/>
                    </a:lnTo>
                    <a:lnTo>
                      <a:pt x="195" y="9"/>
                    </a:lnTo>
                    <a:lnTo>
                      <a:pt x="187" y="9"/>
                    </a:lnTo>
                    <a:lnTo>
                      <a:pt x="180" y="7"/>
                    </a:lnTo>
                    <a:lnTo>
                      <a:pt x="171" y="7"/>
                    </a:lnTo>
                    <a:lnTo>
                      <a:pt x="164" y="7"/>
                    </a:lnTo>
                    <a:lnTo>
                      <a:pt x="155" y="7"/>
                    </a:lnTo>
                    <a:lnTo>
                      <a:pt x="148" y="7"/>
                    </a:lnTo>
                    <a:lnTo>
                      <a:pt x="139" y="5"/>
                    </a:lnTo>
                    <a:lnTo>
                      <a:pt x="132" y="5"/>
                    </a:lnTo>
                    <a:lnTo>
                      <a:pt x="124" y="5"/>
                    </a:lnTo>
                    <a:lnTo>
                      <a:pt x="115" y="5"/>
                    </a:lnTo>
                    <a:lnTo>
                      <a:pt x="108" y="5"/>
                    </a:lnTo>
                    <a:lnTo>
                      <a:pt x="99" y="5"/>
                    </a:lnTo>
                    <a:lnTo>
                      <a:pt x="92" y="4"/>
                    </a:lnTo>
                    <a:lnTo>
                      <a:pt x="85" y="4"/>
                    </a:lnTo>
                    <a:lnTo>
                      <a:pt x="76" y="4"/>
                    </a:lnTo>
                    <a:lnTo>
                      <a:pt x="68" y="4"/>
                    </a:lnTo>
                    <a:lnTo>
                      <a:pt x="59" y="4"/>
                    </a:lnTo>
                    <a:lnTo>
                      <a:pt x="52" y="2"/>
                    </a:lnTo>
                    <a:lnTo>
                      <a:pt x="45" y="2"/>
                    </a:lnTo>
                    <a:lnTo>
                      <a:pt x="36" y="2"/>
                    </a:lnTo>
                    <a:lnTo>
                      <a:pt x="29" y="2"/>
                    </a:lnTo>
                    <a:lnTo>
                      <a:pt x="20" y="2"/>
                    </a:lnTo>
                    <a:lnTo>
                      <a:pt x="13" y="2"/>
                    </a:lnTo>
                    <a:lnTo>
                      <a:pt x="5" y="0"/>
                    </a:lnTo>
                    <a:lnTo>
                      <a:pt x="0" y="5"/>
                    </a:lnTo>
                    <a:lnTo>
                      <a:pt x="9" y="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5" name="Freeform 192"/>
              <p:cNvSpPr>
                <a:spLocks/>
              </p:cNvSpPr>
              <p:nvPr/>
            </p:nvSpPr>
            <p:spPr bwMode="auto">
              <a:xfrm>
                <a:off x="4956" y="3608"/>
                <a:ext cx="6" cy="7"/>
              </a:xfrm>
              <a:custGeom>
                <a:avLst/>
                <a:gdLst>
                  <a:gd name="T0" fmla="*/ 6 w 6"/>
                  <a:gd name="T1" fmla="*/ 0 h 7"/>
                  <a:gd name="T2" fmla="*/ 4 w 6"/>
                  <a:gd name="T3" fmla="*/ 0 h 7"/>
                  <a:gd name="T4" fmla="*/ 2 w 6"/>
                  <a:gd name="T5" fmla="*/ 0 h 7"/>
                  <a:gd name="T6" fmla="*/ 2 w 6"/>
                  <a:gd name="T7" fmla="*/ 2 h 7"/>
                  <a:gd name="T8" fmla="*/ 0 w 6"/>
                  <a:gd name="T9" fmla="*/ 3 h 7"/>
                  <a:gd name="T10" fmla="*/ 0 w 6"/>
                  <a:gd name="T11" fmla="*/ 3 h 7"/>
                  <a:gd name="T12" fmla="*/ 2 w 6"/>
                  <a:gd name="T13" fmla="*/ 5 h 7"/>
                  <a:gd name="T14" fmla="*/ 2 w 6"/>
                  <a:gd name="T15" fmla="*/ 7 h 7"/>
                  <a:gd name="T16" fmla="*/ 4 w 6"/>
                  <a:gd name="T17" fmla="*/ 7 h 7"/>
                  <a:gd name="T18" fmla="*/ 6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7">
                    <a:moveTo>
                      <a:pt x="6" y="0"/>
                    </a:moveTo>
                    <a:lnTo>
                      <a:pt x="4" y="0"/>
                    </a:lnTo>
                    <a:lnTo>
                      <a:pt x="2" y="0"/>
                    </a:lnTo>
                    <a:lnTo>
                      <a:pt x="2" y="2"/>
                    </a:lnTo>
                    <a:lnTo>
                      <a:pt x="0" y="3"/>
                    </a:lnTo>
                    <a:lnTo>
                      <a:pt x="2" y="5"/>
                    </a:lnTo>
                    <a:lnTo>
                      <a:pt x="2" y="7"/>
                    </a:lnTo>
                    <a:lnTo>
                      <a:pt x="4" y="7"/>
                    </a:lnTo>
                    <a:lnTo>
                      <a:pt x="6"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6" name="Freeform 193"/>
              <p:cNvSpPr>
                <a:spLocks/>
              </p:cNvSpPr>
              <p:nvPr/>
            </p:nvSpPr>
            <p:spPr bwMode="auto">
              <a:xfrm>
                <a:off x="4960" y="3608"/>
                <a:ext cx="47" cy="16"/>
              </a:xfrm>
              <a:custGeom>
                <a:avLst/>
                <a:gdLst>
                  <a:gd name="T0" fmla="*/ 47 w 47"/>
                  <a:gd name="T1" fmla="*/ 11 h 16"/>
                  <a:gd name="T2" fmla="*/ 43 w 47"/>
                  <a:gd name="T3" fmla="*/ 9 h 16"/>
                  <a:gd name="T4" fmla="*/ 42 w 47"/>
                  <a:gd name="T5" fmla="*/ 9 h 16"/>
                  <a:gd name="T6" fmla="*/ 38 w 47"/>
                  <a:gd name="T7" fmla="*/ 7 h 16"/>
                  <a:gd name="T8" fmla="*/ 36 w 47"/>
                  <a:gd name="T9" fmla="*/ 7 h 16"/>
                  <a:gd name="T10" fmla="*/ 34 w 47"/>
                  <a:gd name="T11" fmla="*/ 7 h 16"/>
                  <a:gd name="T12" fmla="*/ 31 w 47"/>
                  <a:gd name="T13" fmla="*/ 5 h 16"/>
                  <a:gd name="T14" fmla="*/ 29 w 47"/>
                  <a:gd name="T15" fmla="*/ 5 h 16"/>
                  <a:gd name="T16" fmla="*/ 25 w 47"/>
                  <a:gd name="T17" fmla="*/ 5 h 16"/>
                  <a:gd name="T18" fmla="*/ 24 w 47"/>
                  <a:gd name="T19" fmla="*/ 3 h 16"/>
                  <a:gd name="T20" fmla="*/ 20 w 47"/>
                  <a:gd name="T21" fmla="*/ 3 h 16"/>
                  <a:gd name="T22" fmla="*/ 18 w 47"/>
                  <a:gd name="T23" fmla="*/ 3 h 16"/>
                  <a:gd name="T24" fmla="*/ 15 w 47"/>
                  <a:gd name="T25" fmla="*/ 2 h 16"/>
                  <a:gd name="T26" fmla="*/ 13 w 47"/>
                  <a:gd name="T27" fmla="*/ 2 h 16"/>
                  <a:gd name="T28" fmla="*/ 9 w 47"/>
                  <a:gd name="T29" fmla="*/ 2 h 16"/>
                  <a:gd name="T30" fmla="*/ 7 w 47"/>
                  <a:gd name="T31" fmla="*/ 2 h 16"/>
                  <a:gd name="T32" fmla="*/ 4 w 47"/>
                  <a:gd name="T33" fmla="*/ 0 h 16"/>
                  <a:gd name="T34" fmla="*/ 2 w 47"/>
                  <a:gd name="T35" fmla="*/ 0 h 16"/>
                  <a:gd name="T36" fmla="*/ 0 w 47"/>
                  <a:gd name="T37" fmla="*/ 7 h 16"/>
                  <a:gd name="T38" fmla="*/ 4 w 47"/>
                  <a:gd name="T39" fmla="*/ 9 h 16"/>
                  <a:gd name="T40" fmla="*/ 6 w 47"/>
                  <a:gd name="T41" fmla="*/ 9 h 16"/>
                  <a:gd name="T42" fmla="*/ 7 w 47"/>
                  <a:gd name="T43" fmla="*/ 9 h 16"/>
                  <a:gd name="T44" fmla="*/ 11 w 47"/>
                  <a:gd name="T45" fmla="*/ 11 h 16"/>
                  <a:gd name="T46" fmla="*/ 13 w 47"/>
                  <a:gd name="T47" fmla="*/ 11 h 16"/>
                  <a:gd name="T48" fmla="*/ 16 w 47"/>
                  <a:gd name="T49" fmla="*/ 11 h 16"/>
                  <a:gd name="T50" fmla="*/ 18 w 47"/>
                  <a:gd name="T51" fmla="*/ 11 h 16"/>
                  <a:gd name="T52" fmla="*/ 22 w 47"/>
                  <a:gd name="T53" fmla="*/ 12 h 16"/>
                  <a:gd name="T54" fmla="*/ 24 w 47"/>
                  <a:gd name="T55" fmla="*/ 12 h 16"/>
                  <a:gd name="T56" fmla="*/ 27 w 47"/>
                  <a:gd name="T57" fmla="*/ 12 h 16"/>
                  <a:gd name="T58" fmla="*/ 29 w 47"/>
                  <a:gd name="T59" fmla="*/ 14 h 16"/>
                  <a:gd name="T60" fmla="*/ 33 w 47"/>
                  <a:gd name="T61" fmla="*/ 14 h 16"/>
                  <a:gd name="T62" fmla="*/ 34 w 47"/>
                  <a:gd name="T63" fmla="*/ 14 h 16"/>
                  <a:gd name="T64" fmla="*/ 38 w 47"/>
                  <a:gd name="T65" fmla="*/ 16 h 16"/>
                  <a:gd name="T66" fmla="*/ 40 w 47"/>
                  <a:gd name="T67" fmla="*/ 16 h 16"/>
                  <a:gd name="T68" fmla="*/ 43 w 47"/>
                  <a:gd name="T69" fmla="*/ 16 h 16"/>
                  <a:gd name="T70" fmla="*/ 40 w 47"/>
                  <a:gd name="T71" fmla="*/ 14 h 16"/>
                  <a:gd name="T72" fmla="*/ 47 w 47"/>
                  <a:gd name="T73" fmla="*/ 11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16">
                    <a:moveTo>
                      <a:pt x="47" y="11"/>
                    </a:moveTo>
                    <a:lnTo>
                      <a:pt x="43" y="9"/>
                    </a:lnTo>
                    <a:lnTo>
                      <a:pt x="42" y="9"/>
                    </a:lnTo>
                    <a:lnTo>
                      <a:pt x="38" y="7"/>
                    </a:lnTo>
                    <a:lnTo>
                      <a:pt x="36" y="7"/>
                    </a:lnTo>
                    <a:lnTo>
                      <a:pt x="34" y="7"/>
                    </a:lnTo>
                    <a:lnTo>
                      <a:pt x="31" y="5"/>
                    </a:lnTo>
                    <a:lnTo>
                      <a:pt x="29" y="5"/>
                    </a:lnTo>
                    <a:lnTo>
                      <a:pt x="25" y="5"/>
                    </a:lnTo>
                    <a:lnTo>
                      <a:pt x="24" y="3"/>
                    </a:lnTo>
                    <a:lnTo>
                      <a:pt x="20" y="3"/>
                    </a:lnTo>
                    <a:lnTo>
                      <a:pt x="18" y="3"/>
                    </a:lnTo>
                    <a:lnTo>
                      <a:pt x="15" y="2"/>
                    </a:lnTo>
                    <a:lnTo>
                      <a:pt x="13" y="2"/>
                    </a:lnTo>
                    <a:lnTo>
                      <a:pt x="9" y="2"/>
                    </a:lnTo>
                    <a:lnTo>
                      <a:pt x="7" y="2"/>
                    </a:lnTo>
                    <a:lnTo>
                      <a:pt x="4" y="0"/>
                    </a:lnTo>
                    <a:lnTo>
                      <a:pt x="2" y="0"/>
                    </a:lnTo>
                    <a:lnTo>
                      <a:pt x="0" y="7"/>
                    </a:lnTo>
                    <a:lnTo>
                      <a:pt x="4" y="9"/>
                    </a:lnTo>
                    <a:lnTo>
                      <a:pt x="6" y="9"/>
                    </a:lnTo>
                    <a:lnTo>
                      <a:pt x="7" y="9"/>
                    </a:lnTo>
                    <a:lnTo>
                      <a:pt x="11" y="11"/>
                    </a:lnTo>
                    <a:lnTo>
                      <a:pt x="13" y="11"/>
                    </a:lnTo>
                    <a:lnTo>
                      <a:pt x="16" y="11"/>
                    </a:lnTo>
                    <a:lnTo>
                      <a:pt x="18" y="11"/>
                    </a:lnTo>
                    <a:lnTo>
                      <a:pt x="22" y="12"/>
                    </a:lnTo>
                    <a:lnTo>
                      <a:pt x="24" y="12"/>
                    </a:lnTo>
                    <a:lnTo>
                      <a:pt x="27" y="12"/>
                    </a:lnTo>
                    <a:lnTo>
                      <a:pt x="29" y="14"/>
                    </a:lnTo>
                    <a:lnTo>
                      <a:pt x="33" y="14"/>
                    </a:lnTo>
                    <a:lnTo>
                      <a:pt x="34" y="14"/>
                    </a:lnTo>
                    <a:lnTo>
                      <a:pt x="38" y="16"/>
                    </a:lnTo>
                    <a:lnTo>
                      <a:pt x="40" y="16"/>
                    </a:lnTo>
                    <a:lnTo>
                      <a:pt x="43" y="16"/>
                    </a:lnTo>
                    <a:lnTo>
                      <a:pt x="40" y="14"/>
                    </a:lnTo>
                    <a:lnTo>
                      <a:pt x="47" y="1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7" name="Freeform 194"/>
              <p:cNvSpPr>
                <a:spLocks/>
              </p:cNvSpPr>
              <p:nvPr/>
            </p:nvSpPr>
            <p:spPr bwMode="auto">
              <a:xfrm>
                <a:off x="5000" y="3619"/>
                <a:ext cx="104" cy="349"/>
              </a:xfrm>
              <a:custGeom>
                <a:avLst/>
                <a:gdLst>
                  <a:gd name="T0" fmla="*/ 101 w 104"/>
                  <a:gd name="T1" fmla="*/ 340 h 349"/>
                  <a:gd name="T2" fmla="*/ 95 w 104"/>
                  <a:gd name="T3" fmla="*/ 325 h 349"/>
                  <a:gd name="T4" fmla="*/ 90 w 104"/>
                  <a:gd name="T5" fmla="*/ 309 h 349"/>
                  <a:gd name="T6" fmla="*/ 84 w 104"/>
                  <a:gd name="T7" fmla="*/ 291 h 349"/>
                  <a:gd name="T8" fmla="*/ 77 w 104"/>
                  <a:gd name="T9" fmla="*/ 271 h 349"/>
                  <a:gd name="T10" fmla="*/ 72 w 104"/>
                  <a:gd name="T11" fmla="*/ 250 h 349"/>
                  <a:gd name="T12" fmla="*/ 66 w 104"/>
                  <a:gd name="T13" fmla="*/ 228 h 349"/>
                  <a:gd name="T14" fmla="*/ 59 w 104"/>
                  <a:gd name="T15" fmla="*/ 205 h 349"/>
                  <a:gd name="T16" fmla="*/ 54 w 104"/>
                  <a:gd name="T17" fmla="*/ 181 h 349"/>
                  <a:gd name="T18" fmla="*/ 47 w 104"/>
                  <a:gd name="T19" fmla="*/ 156 h 349"/>
                  <a:gd name="T20" fmla="*/ 41 w 104"/>
                  <a:gd name="T21" fmla="*/ 131 h 349"/>
                  <a:gd name="T22" fmla="*/ 36 w 104"/>
                  <a:gd name="T23" fmla="*/ 106 h 349"/>
                  <a:gd name="T24" fmla="*/ 29 w 104"/>
                  <a:gd name="T25" fmla="*/ 82 h 349"/>
                  <a:gd name="T26" fmla="*/ 23 w 104"/>
                  <a:gd name="T27" fmla="*/ 57 h 349"/>
                  <a:gd name="T28" fmla="*/ 16 w 104"/>
                  <a:gd name="T29" fmla="*/ 34 h 349"/>
                  <a:gd name="T30" fmla="*/ 11 w 104"/>
                  <a:gd name="T31" fmla="*/ 12 h 349"/>
                  <a:gd name="T32" fmla="*/ 0 w 104"/>
                  <a:gd name="T33" fmla="*/ 3 h 349"/>
                  <a:gd name="T34" fmla="*/ 5 w 104"/>
                  <a:gd name="T35" fmla="*/ 25 h 349"/>
                  <a:gd name="T36" fmla="*/ 12 w 104"/>
                  <a:gd name="T37" fmla="*/ 48 h 349"/>
                  <a:gd name="T38" fmla="*/ 18 w 104"/>
                  <a:gd name="T39" fmla="*/ 72 h 349"/>
                  <a:gd name="T40" fmla="*/ 23 w 104"/>
                  <a:gd name="T41" fmla="*/ 97 h 349"/>
                  <a:gd name="T42" fmla="*/ 30 w 104"/>
                  <a:gd name="T43" fmla="*/ 120 h 349"/>
                  <a:gd name="T44" fmla="*/ 36 w 104"/>
                  <a:gd name="T45" fmla="*/ 145 h 349"/>
                  <a:gd name="T46" fmla="*/ 43 w 104"/>
                  <a:gd name="T47" fmla="*/ 171 h 349"/>
                  <a:gd name="T48" fmla="*/ 48 w 104"/>
                  <a:gd name="T49" fmla="*/ 196 h 349"/>
                  <a:gd name="T50" fmla="*/ 56 w 104"/>
                  <a:gd name="T51" fmla="*/ 219 h 349"/>
                  <a:gd name="T52" fmla="*/ 61 w 104"/>
                  <a:gd name="T53" fmla="*/ 241 h 349"/>
                  <a:gd name="T54" fmla="*/ 66 w 104"/>
                  <a:gd name="T55" fmla="*/ 262 h 349"/>
                  <a:gd name="T56" fmla="*/ 74 w 104"/>
                  <a:gd name="T57" fmla="*/ 284 h 349"/>
                  <a:gd name="T58" fmla="*/ 79 w 104"/>
                  <a:gd name="T59" fmla="*/ 304 h 349"/>
                  <a:gd name="T60" fmla="*/ 84 w 104"/>
                  <a:gd name="T61" fmla="*/ 320 h 349"/>
                  <a:gd name="T62" fmla="*/ 92 w 104"/>
                  <a:gd name="T63" fmla="*/ 336 h 349"/>
                  <a:gd name="T64" fmla="*/ 97 w 104"/>
                  <a:gd name="T65" fmla="*/ 349 h 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349">
                    <a:moveTo>
                      <a:pt x="104" y="345"/>
                    </a:moveTo>
                    <a:lnTo>
                      <a:pt x="101" y="340"/>
                    </a:lnTo>
                    <a:lnTo>
                      <a:pt x="99" y="333"/>
                    </a:lnTo>
                    <a:lnTo>
                      <a:pt x="95" y="325"/>
                    </a:lnTo>
                    <a:lnTo>
                      <a:pt x="92" y="318"/>
                    </a:lnTo>
                    <a:lnTo>
                      <a:pt x="90" y="309"/>
                    </a:lnTo>
                    <a:lnTo>
                      <a:pt x="86" y="300"/>
                    </a:lnTo>
                    <a:lnTo>
                      <a:pt x="84" y="291"/>
                    </a:lnTo>
                    <a:lnTo>
                      <a:pt x="81" y="282"/>
                    </a:lnTo>
                    <a:lnTo>
                      <a:pt x="77" y="271"/>
                    </a:lnTo>
                    <a:lnTo>
                      <a:pt x="75" y="261"/>
                    </a:lnTo>
                    <a:lnTo>
                      <a:pt x="72" y="250"/>
                    </a:lnTo>
                    <a:lnTo>
                      <a:pt x="68" y="239"/>
                    </a:lnTo>
                    <a:lnTo>
                      <a:pt x="66" y="228"/>
                    </a:lnTo>
                    <a:lnTo>
                      <a:pt x="63" y="217"/>
                    </a:lnTo>
                    <a:lnTo>
                      <a:pt x="59" y="205"/>
                    </a:lnTo>
                    <a:lnTo>
                      <a:pt x="57" y="192"/>
                    </a:lnTo>
                    <a:lnTo>
                      <a:pt x="54" y="181"/>
                    </a:lnTo>
                    <a:lnTo>
                      <a:pt x="50" y="169"/>
                    </a:lnTo>
                    <a:lnTo>
                      <a:pt x="47" y="156"/>
                    </a:lnTo>
                    <a:lnTo>
                      <a:pt x="45" y="144"/>
                    </a:lnTo>
                    <a:lnTo>
                      <a:pt x="41" y="131"/>
                    </a:lnTo>
                    <a:lnTo>
                      <a:pt x="38" y="118"/>
                    </a:lnTo>
                    <a:lnTo>
                      <a:pt x="36" y="106"/>
                    </a:lnTo>
                    <a:lnTo>
                      <a:pt x="32" y="95"/>
                    </a:lnTo>
                    <a:lnTo>
                      <a:pt x="29" y="82"/>
                    </a:lnTo>
                    <a:lnTo>
                      <a:pt x="25" y="70"/>
                    </a:lnTo>
                    <a:lnTo>
                      <a:pt x="23" y="57"/>
                    </a:lnTo>
                    <a:lnTo>
                      <a:pt x="20" y="46"/>
                    </a:lnTo>
                    <a:lnTo>
                      <a:pt x="16" y="34"/>
                    </a:lnTo>
                    <a:lnTo>
                      <a:pt x="12" y="23"/>
                    </a:lnTo>
                    <a:lnTo>
                      <a:pt x="11" y="12"/>
                    </a:lnTo>
                    <a:lnTo>
                      <a:pt x="7" y="0"/>
                    </a:lnTo>
                    <a:lnTo>
                      <a:pt x="0" y="3"/>
                    </a:lnTo>
                    <a:lnTo>
                      <a:pt x="3" y="14"/>
                    </a:lnTo>
                    <a:lnTo>
                      <a:pt x="5" y="25"/>
                    </a:lnTo>
                    <a:lnTo>
                      <a:pt x="9" y="36"/>
                    </a:lnTo>
                    <a:lnTo>
                      <a:pt x="12" y="48"/>
                    </a:lnTo>
                    <a:lnTo>
                      <a:pt x="14" y="59"/>
                    </a:lnTo>
                    <a:lnTo>
                      <a:pt x="18" y="72"/>
                    </a:lnTo>
                    <a:lnTo>
                      <a:pt x="21" y="84"/>
                    </a:lnTo>
                    <a:lnTo>
                      <a:pt x="23" y="97"/>
                    </a:lnTo>
                    <a:lnTo>
                      <a:pt x="27" y="109"/>
                    </a:lnTo>
                    <a:lnTo>
                      <a:pt x="30" y="120"/>
                    </a:lnTo>
                    <a:lnTo>
                      <a:pt x="34" y="133"/>
                    </a:lnTo>
                    <a:lnTo>
                      <a:pt x="36" y="145"/>
                    </a:lnTo>
                    <a:lnTo>
                      <a:pt x="39" y="158"/>
                    </a:lnTo>
                    <a:lnTo>
                      <a:pt x="43" y="171"/>
                    </a:lnTo>
                    <a:lnTo>
                      <a:pt x="45" y="183"/>
                    </a:lnTo>
                    <a:lnTo>
                      <a:pt x="48" y="196"/>
                    </a:lnTo>
                    <a:lnTo>
                      <a:pt x="52" y="207"/>
                    </a:lnTo>
                    <a:lnTo>
                      <a:pt x="56" y="219"/>
                    </a:lnTo>
                    <a:lnTo>
                      <a:pt x="57" y="230"/>
                    </a:lnTo>
                    <a:lnTo>
                      <a:pt x="61" y="241"/>
                    </a:lnTo>
                    <a:lnTo>
                      <a:pt x="65" y="253"/>
                    </a:lnTo>
                    <a:lnTo>
                      <a:pt x="66" y="262"/>
                    </a:lnTo>
                    <a:lnTo>
                      <a:pt x="70" y="273"/>
                    </a:lnTo>
                    <a:lnTo>
                      <a:pt x="74" y="284"/>
                    </a:lnTo>
                    <a:lnTo>
                      <a:pt x="75" y="293"/>
                    </a:lnTo>
                    <a:lnTo>
                      <a:pt x="79" y="304"/>
                    </a:lnTo>
                    <a:lnTo>
                      <a:pt x="83" y="313"/>
                    </a:lnTo>
                    <a:lnTo>
                      <a:pt x="84" y="320"/>
                    </a:lnTo>
                    <a:lnTo>
                      <a:pt x="88" y="329"/>
                    </a:lnTo>
                    <a:lnTo>
                      <a:pt x="92" y="336"/>
                    </a:lnTo>
                    <a:lnTo>
                      <a:pt x="93" y="343"/>
                    </a:lnTo>
                    <a:lnTo>
                      <a:pt x="97" y="349"/>
                    </a:lnTo>
                    <a:lnTo>
                      <a:pt x="104" y="34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8" name="Freeform 195"/>
              <p:cNvSpPr>
                <a:spLocks/>
              </p:cNvSpPr>
              <p:nvPr/>
            </p:nvSpPr>
            <p:spPr bwMode="auto">
              <a:xfrm>
                <a:off x="5000" y="3619"/>
                <a:ext cx="7" cy="5"/>
              </a:xfrm>
              <a:custGeom>
                <a:avLst/>
                <a:gdLst>
                  <a:gd name="T0" fmla="*/ 0 w 7"/>
                  <a:gd name="T1" fmla="*/ 3 h 5"/>
                  <a:gd name="T2" fmla="*/ 2 w 7"/>
                  <a:gd name="T3" fmla="*/ 5 h 5"/>
                  <a:gd name="T4" fmla="*/ 2 w 7"/>
                  <a:gd name="T5" fmla="*/ 5 h 5"/>
                  <a:gd name="T6" fmla="*/ 3 w 7"/>
                  <a:gd name="T7" fmla="*/ 5 h 5"/>
                  <a:gd name="T8" fmla="*/ 5 w 7"/>
                  <a:gd name="T9" fmla="*/ 5 h 5"/>
                  <a:gd name="T10" fmla="*/ 7 w 7"/>
                  <a:gd name="T11" fmla="*/ 5 h 5"/>
                  <a:gd name="T12" fmla="*/ 7 w 7"/>
                  <a:gd name="T13" fmla="*/ 3 h 5"/>
                  <a:gd name="T14" fmla="*/ 7 w 7"/>
                  <a:gd name="T15" fmla="*/ 1 h 5"/>
                  <a:gd name="T16" fmla="*/ 7 w 7"/>
                  <a:gd name="T17" fmla="*/ 0 h 5"/>
                  <a:gd name="T18" fmla="*/ 0 w 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0" y="3"/>
                    </a:moveTo>
                    <a:lnTo>
                      <a:pt x="2" y="5"/>
                    </a:lnTo>
                    <a:lnTo>
                      <a:pt x="3" y="5"/>
                    </a:lnTo>
                    <a:lnTo>
                      <a:pt x="5" y="5"/>
                    </a:lnTo>
                    <a:lnTo>
                      <a:pt x="7" y="5"/>
                    </a:lnTo>
                    <a:lnTo>
                      <a:pt x="7" y="3"/>
                    </a:lnTo>
                    <a:lnTo>
                      <a:pt x="7" y="1"/>
                    </a:lnTo>
                    <a:lnTo>
                      <a:pt x="7" y="0"/>
                    </a:lnTo>
                    <a:lnTo>
                      <a:pt x="0"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19" name="Freeform 196"/>
              <p:cNvSpPr>
                <a:spLocks/>
              </p:cNvSpPr>
              <p:nvPr/>
            </p:nvSpPr>
            <p:spPr bwMode="auto">
              <a:xfrm>
                <a:off x="4969" y="3638"/>
                <a:ext cx="4" cy="9"/>
              </a:xfrm>
              <a:custGeom>
                <a:avLst/>
                <a:gdLst>
                  <a:gd name="T0" fmla="*/ 4 w 4"/>
                  <a:gd name="T1" fmla="*/ 0 h 9"/>
                  <a:gd name="T2" fmla="*/ 2 w 4"/>
                  <a:gd name="T3" fmla="*/ 2 h 9"/>
                  <a:gd name="T4" fmla="*/ 2 w 4"/>
                  <a:gd name="T5" fmla="*/ 2 h 9"/>
                  <a:gd name="T6" fmla="*/ 0 w 4"/>
                  <a:gd name="T7" fmla="*/ 4 h 9"/>
                  <a:gd name="T8" fmla="*/ 0 w 4"/>
                  <a:gd name="T9" fmla="*/ 6 h 9"/>
                  <a:gd name="T10" fmla="*/ 0 w 4"/>
                  <a:gd name="T11" fmla="*/ 8 h 9"/>
                  <a:gd name="T12" fmla="*/ 2 w 4"/>
                  <a:gd name="T13" fmla="*/ 8 h 9"/>
                  <a:gd name="T14" fmla="*/ 2 w 4"/>
                  <a:gd name="T15" fmla="*/ 9 h 9"/>
                  <a:gd name="T16" fmla="*/ 4 w 4"/>
                  <a:gd name="T17" fmla="*/ 9 h 9"/>
                  <a:gd name="T18" fmla="*/ 4 w 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9">
                    <a:moveTo>
                      <a:pt x="4" y="0"/>
                    </a:moveTo>
                    <a:lnTo>
                      <a:pt x="2" y="2"/>
                    </a:lnTo>
                    <a:lnTo>
                      <a:pt x="0" y="4"/>
                    </a:lnTo>
                    <a:lnTo>
                      <a:pt x="0" y="6"/>
                    </a:lnTo>
                    <a:lnTo>
                      <a:pt x="0" y="8"/>
                    </a:lnTo>
                    <a:lnTo>
                      <a:pt x="2" y="8"/>
                    </a:lnTo>
                    <a:lnTo>
                      <a:pt x="2" y="9"/>
                    </a:lnTo>
                    <a:lnTo>
                      <a:pt x="4" y="9"/>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0" name="Freeform 197"/>
              <p:cNvSpPr>
                <a:spLocks/>
              </p:cNvSpPr>
              <p:nvPr/>
            </p:nvSpPr>
            <p:spPr bwMode="auto">
              <a:xfrm>
                <a:off x="4973" y="3640"/>
                <a:ext cx="34" cy="9"/>
              </a:xfrm>
              <a:custGeom>
                <a:avLst/>
                <a:gdLst>
                  <a:gd name="T0" fmla="*/ 34 w 34"/>
                  <a:gd name="T1" fmla="*/ 2 h 9"/>
                  <a:gd name="T2" fmla="*/ 32 w 34"/>
                  <a:gd name="T3" fmla="*/ 0 h 9"/>
                  <a:gd name="T4" fmla="*/ 30 w 34"/>
                  <a:gd name="T5" fmla="*/ 0 h 9"/>
                  <a:gd name="T6" fmla="*/ 29 w 34"/>
                  <a:gd name="T7" fmla="*/ 0 h 9"/>
                  <a:gd name="T8" fmla="*/ 25 w 34"/>
                  <a:gd name="T9" fmla="*/ 0 h 9"/>
                  <a:gd name="T10" fmla="*/ 23 w 34"/>
                  <a:gd name="T11" fmla="*/ 0 h 9"/>
                  <a:gd name="T12" fmla="*/ 21 w 34"/>
                  <a:gd name="T13" fmla="*/ 0 h 9"/>
                  <a:gd name="T14" fmla="*/ 20 w 34"/>
                  <a:gd name="T15" fmla="*/ 0 h 9"/>
                  <a:gd name="T16" fmla="*/ 18 w 34"/>
                  <a:gd name="T17" fmla="*/ 0 h 9"/>
                  <a:gd name="T18" fmla="*/ 16 w 34"/>
                  <a:gd name="T19" fmla="*/ 0 h 9"/>
                  <a:gd name="T20" fmla="*/ 14 w 34"/>
                  <a:gd name="T21" fmla="*/ 0 h 9"/>
                  <a:gd name="T22" fmla="*/ 11 w 34"/>
                  <a:gd name="T23" fmla="*/ 0 h 9"/>
                  <a:gd name="T24" fmla="*/ 9 w 34"/>
                  <a:gd name="T25" fmla="*/ 0 h 9"/>
                  <a:gd name="T26" fmla="*/ 7 w 34"/>
                  <a:gd name="T27" fmla="*/ 0 h 9"/>
                  <a:gd name="T28" fmla="*/ 5 w 34"/>
                  <a:gd name="T29" fmla="*/ 0 h 9"/>
                  <a:gd name="T30" fmla="*/ 3 w 34"/>
                  <a:gd name="T31" fmla="*/ 0 h 9"/>
                  <a:gd name="T32" fmla="*/ 0 w 34"/>
                  <a:gd name="T33" fmla="*/ 0 h 9"/>
                  <a:gd name="T34" fmla="*/ 0 w 34"/>
                  <a:gd name="T35" fmla="*/ 7 h 9"/>
                  <a:gd name="T36" fmla="*/ 3 w 34"/>
                  <a:gd name="T37" fmla="*/ 7 h 9"/>
                  <a:gd name="T38" fmla="*/ 5 w 34"/>
                  <a:gd name="T39" fmla="*/ 7 h 9"/>
                  <a:gd name="T40" fmla="*/ 7 w 34"/>
                  <a:gd name="T41" fmla="*/ 7 h 9"/>
                  <a:gd name="T42" fmla="*/ 9 w 34"/>
                  <a:gd name="T43" fmla="*/ 7 h 9"/>
                  <a:gd name="T44" fmla="*/ 11 w 34"/>
                  <a:gd name="T45" fmla="*/ 7 h 9"/>
                  <a:gd name="T46" fmla="*/ 12 w 34"/>
                  <a:gd name="T47" fmla="*/ 7 h 9"/>
                  <a:gd name="T48" fmla="*/ 14 w 34"/>
                  <a:gd name="T49" fmla="*/ 7 h 9"/>
                  <a:gd name="T50" fmla="*/ 18 w 34"/>
                  <a:gd name="T51" fmla="*/ 7 h 9"/>
                  <a:gd name="T52" fmla="*/ 20 w 34"/>
                  <a:gd name="T53" fmla="*/ 7 h 9"/>
                  <a:gd name="T54" fmla="*/ 21 w 34"/>
                  <a:gd name="T55" fmla="*/ 7 h 9"/>
                  <a:gd name="T56" fmla="*/ 23 w 34"/>
                  <a:gd name="T57" fmla="*/ 7 h 9"/>
                  <a:gd name="T58" fmla="*/ 25 w 34"/>
                  <a:gd name="T59" fmla="*/ 7 h 9"/>
                  <a:gd name="T60" fmla="*/ 27 w 34"/>
                  <a:gd name="T61" fmla="*/ 7 h 9"/>
                  <a:gd name="T62" fmla="*/ 29 w 34"/>
                  <a:gd name="T63" fmla="*/ 9 h 9"/>
                  <a:gd name="T64" fmla="*/ 30 w 34"/>
                  <a:gd name="T65" fmla="*/ 9 h 9"/>
                  <a:gd name="T66" fmla="*/ 34 w 34"/>
                  <a:gd name="T67" fmla="*/ 9 h 9"/>
                  <a:gd name="T68" fmla="*/ 34 w 34"/>
                  <a:gd name="T69" fmla="*/ 2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9">
                    <a:moveTo>
                      <a:pt x="34" y="2"/>
                    </a:moveTo>
                    <a:lnTo>
                      <a:pt x="32" y="0"/>
                    </a:lnTo>
                    <a:lnTo>
                      <a:pt x="30" y="0"/>
                    </a:lnTo>
                    <a:lnTo>
                      <a:pt x="29" y="0"/>
                    </a:lnTo>
                    <a:lnTo>
                      <a:pt x="25" y="0"/>
                    </a:lnTo>
                    <a:lnTo>
                      <a:pt x="23" y="0"/>
                    </a:lnTo>
                    <a:lnTo>
                      <a:pt x="21" y="0"/>
                    </a:lnTo>
                    <a:lnTo>
                      <a:pt x="20" y="0"/>
                    </a:lnTo>
                    <a:lnTo>
                      <a:pt x="18" y="0"/>
                    </a:lnTo>
                    <a:lnTo>
                      <a:pt x="16" y="0"/>
                    </a:lnTo>
                    <a:lnTo>
                      <a:pt x="14" y="0"/>
                    </a:lnTo>
                    <a:lnTo>
                      <a:pt x="11" y="0"/>
                    </a:lnTo>
                    <a:lnTo>
                      <a:pt x="9" y="0"/>
                    </a:lnTo>
                    <a:lnTo>
                      <a:pt x="7" y="0"/>
                    </a:lnTo>
                    <a:lnTo>
                      <a:pt x="5" y="0"/>
                    </a:lnTo>
                    <a:lnTo>
                      <a:pt x="3" y="0"/>
                    </a:lnTo>
                    <a:lnTo>
                      <a:pt x="0" y="0"/>
                    </a:lnTo>
                    <a:lnTo>
                      <a:pt x="0" y="7"/>
                    </a:lnTo>
                    <a:lnTo>
                      <a:pt x="3" y="7"/>
                    </a:lnTo>
                    <a:lnTo>
                      <a:pt x="5" y="7"/>
                    </a:lnTo>
                    <a:lnTo>
                      <a:pt x="7" y="7"/>
                    </a:lnTo>
                    <a:lnTo>
                      <a:pt x="9" y="7"/>
                    </a:lnTo>
                    <a:lnTo>
                      <a:pt x="11" y="7"/>
                    </a:lnTo>
                    <a:lnTo>
                      <a:pt x="12" y="7"/>
                    </a:lnTo>
                    <a:lnTo>
                      <a:pt x="14" y="7"/>
                    </a:lnTo>
                    <a:lnTo>
                      <a:pt x="18" y="7"/>
                    </a:lnTo>
                    <a:lnTo>
                      <a:pt x="20" y="7"/>
                    </a:lnTo>
                    <a:lnTo>
                      <a:pt x="21" y="7"/>
                    </a:lnTo>
                    <a:lnTo>
                      <a:pt x="23" y="7"/>
                    </a:lnTo>
                    <a:lnTo>
                      <a:pt x="25" y="7"/>
                    </a:lnTo>
                    <a:lnTo>
                      <a:pt x="27" y="7"/>
                    </a:lnTo>
                    <a:lnTo>
                      <a:pt x="29" y="9"/>
                    </a:lnTo>
                    <a:lnTo>
                      <a:pt x="30" y="9"/>
                    </a:lnTo>
                    <a:lnTo>
                      <a:pt x="34" y="9"/>
                    </a:lnTo>
                    <a:lnTo>
                      <a:pt x="34"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1" name="Freeform 198"/>
              <p:cNvSpPr>
                <a:spLocks/>
              </p:cNvSpPr>
              <p:nvPr/>
            </p:nvSpPr>
            <p:spPr bwMode="auto">
              <a:xfrm>
                <a:off x="4973" y="3640"/>
                <a:ext cx="5" cy="7"/>
              </a:xfrm>
              <a:custGeom>
                <a:avLst/>
                <a:gdLst>
                  <a:gd name="T0" fmla="*/ 0 w 5"/>
                  <a:gd name="T1" fmla="*/ 7 h 7"/>
                  <a:gd name="T2" fmla="*/ 2 w 5"/>
                  <a:gd name="T3" fmla="*/ 7 h 7"/>
                  <a:gd name="T4" fmla="*/ 3 w 5"/>
                  <a:gd name="T5" fmla="*/ 6 h 7"/>
                  <a:gd name="T6" fmla="*/ 3 w 5"/>
                  <a:gd name="T7" fmla="*/ 6 h 7"/>
                  <a:gd name="T8" fmla="*/ 5 w 5"/>
                  <a:gd name="T9" fmla="*/ 4 h 7"/>
                  <a:gd name="T10" fmla="*/ 5 w 5"/>
                  <a:gd name="T11" fmla="*/ 2 h 7"/>
                  <a:gd name="T12" fmla="*/ 3 w 5"/>
                  <a:gd name="T13" fmla="*/ 0 h 7"/>
                  <a:gd name="T14" fmla="*/ 3 w 5"/>
                  <a:gd name="T15" fmla="*/ 0 h 7"/>
                  <a:gd name="T16" fmla="*/ 2 w 5"/>
                  <a:gd name="T17" fmla="*/ 0 h 7"/>
                  <a:gd name="T18" fmla="*/ 0 w 5"/>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7">
                    <a:moveTo>
                      <a:pt x="0" y="7"/>
                    </a:moveTo>
                    <a:lnTo>
                      <a:pt x="2" y="7"/>
                    </a:lnTo>
                    <a:lnTo>
                      <a:pt x="3" y="6"/>
                    </a:lnTo>
                    <a:lnTo>
                      <a:pt x="5" y="4"/>
                    </a:lnTo>
                    <a:lnTo>
                      <a:pt x="5" y="2"/>
                    </a:lnTo>
                    <a:lnTo>
                      <a:pt x="3" y="0"/>
                    </a:lnTo>
                    <a:lnTo>
                      <a:pt x="2"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2" name="Freeform 199"/>
              <p:cNvSpPr>
                <a:spLocks/>
              </p:cNvSpPr>
              <p:nvPr/>
            </p:nvSpPr>
            <p:spPr bwMode="auto">
              <a:xfrm>
                <a:off x="5144" y="3633"/>
                <a:ext cx="174" cy="243"/>
              </a:xfrm>
              <a:custGeom>
                <a:avLst/>
                <a:gdLst>
                  <a:gd name="T0" fmla="*/ 7 w 174"/>
                  <a:gd name="T1" fmla="*/ 20 h 243"/>
                  <a:gd name="T2" fmla="*/ 21 w 174"/>
                  <a:gd name="T3" fmla="*/ 16 h 243"/>
                  <a:gd name="T4" fmla="*/ 38 w 174"/>
                  <a:gd name="T5" fmla="*/ 14 h 243"/>
                  <a:gd name="T6" fmla="*/ 52 w 174"/>
                  <a:gd name="T7" fmla="*/ 11 h 243"/>
                  <a:gd name="T8" fmla="*/ 68 w 174"/>
                  <a:gd name="T9" fmla="*/ 9 h 243"/>
                  <a:gd name="T10" fmla="*/ 83 w 174"/>
                  <a:gd name="T11" fmla="*/ 7 h 243"/>
                  <a:gd name="T12" fmla="*/ 97 w 174"/>
                  <a:gd name="T13" fmla="*/ 4 h 243"/>
                  <a:gd name="T14" fmla="*/ 111 w 174"/>
                  <a:gd name="T15" fmla="*/ 0 h 243"/>
                  <a:gd name="T16" fmla="*/ 119 w 174"/>
                  <a:gd name="T17" fmla="*/ 7 h 243"/>
                  <a:gd name="T18" fmla="*/ 124 w 174"/>
                  <a:gd name="T19" fmla="*/ 25 h 243"/>
                  <a:gd name="T20" fmla="*/ 131 w 174"/>
                  <a:gd name="T21" fmla="*/ 45 h 243"/>
                  <a:gd name="T22" fmla="*/ 138 w 174"/>
                  <a:gd name="T23" fmla="*/ 61 h 243"/>
                  <a:gd name="T24" fmla="*/ 151 w 174"/>
                  <a:gd name="T25" fmla="*/ 74 h 243"/>
                  <a:gd name="T26" fmla="*/ 162 w 174"/>
                  <a:gd name="T27" fmla="*/ 88 h 243"/>
                  <a:gd name="T28" fmla="*/ 169 w 174"/>
                  <a:gd name="T29" fmla="*/ 106 h 243"/>
                  <a:gd name="T30" fmla="*/ 173 w 174"/>
                  <a:gd name="T31" fmla="*/ 126 h 243"/>
                  <a:gd name="T32" fmla="*/ 173 w 174"/>
                  <a:gd name="T33" fmla="*/ 144 h 243"/>
                  <a:gd name="T34" fmla="*/ 164 w 174"/>
                  <a:gd name="T35" fmla="*/ 155 h 243"/>
                  <a:gd name="T36" fmla="*/ 151 w 174"/>
                  <a:gd name="T37" fmla="*/ 162 h 243"/>
                  <a:gd name="T38" fmla="*/ 137 w 174"/>
                  <a:gd name="T39" fmla="*/ 171 h 243"/>
                  <a:gd name="T40" fmla="*/ 122 w 174"/>
                  <a:gd name="T41" fmla="*/ 178 h 243"/>
                  <a:gd name="T42" fmla="*/ 110 w 174"/>
                  <a:gd name="T43" fmla="*/ 191 h 243"/>
                  <a:gd name="T44" fmla="*/ 101 w 174"/>
                  <a:gd name="T45" fmla="*/ 207 h 243"/>
                  <a:gd name="T46" fmla="*/ 95 w 174"/>
                  <a:gd name="T47" fmla="*/ 229 h 243"/>
                  <a:gd name="T48" fmla="*/ 90 w 174"/>
                  <a:gd name="T49" fmla="*/ 236 h 243"/>
                  <a:gd name="T50" fmla="*/ 79 w 174"/>
                  <a:gd name="T51" fmla="*/ 221 h 243"/>
                  <a:gd name="T52" fmla="*/ 70 w 174"/>
                  <a:gd name="T53" fmla="*/ 209 h 243"/>
                  <a:gd name="T54" fmla="*/ 61 w 174"/>
                  <a:gd name="T55" fmla="*/ 198 h 243"/>
                  <a:gd name="T56" fmla="*/ 52 w 174"/>
                  <a:gd name="T57" fmla="*/ 185 h 243"/>
                  <a:gd name="T58" fmla="*/ 47 w 174"/>
                  <a:gd name="T59" fmla="*/ 173 h 243"/>
                  <a:gd name="T60" fmla="*/ 41 w 174"/>
                  <a:gd name="T61" fmla="*/ 160 h 243"/>
                  <a:gd name="T62" fmla="*/ 39 w 174"/>
                  <a:gd name="T63" fmla="*/ 146 h 243"/>
                  <a:gd name="T64" fmla="*/ 38 w 174"/>
                  <a:gd name="T65" fmla="*/ 131 h 243"/>
                  <a:gd name="T66" fmla="*/ 39 w 174"/>
                  <a:gd name="T67" fmla="*/ 119 h 243"/>
                  <a:gd name="T68" fmla="*/ 38 w 174"/>
                  <a:gd name="T69" fmla="*/ 104 h 243"/>
                  <a:gd name="T70" fmla="*/ 38 w 174"/>
                  <a:gd name="T71" fmla="*/ 92 h 243"/>
                  <a:gd name="T72" fmla="*/ 34 w 174"/>
                  <a:gd name="T73" fmla="*/ 77 h 243"/>
                  <a:gd name="T74" fmla="*/ 29 w 174"/>
                  <a:gd name="T75" fmla="*/ 63 h 243"/>
                  <a:gd name="T76" fmla="*/ 20 w 174"/>
                  <a:gd name="T77" fmla="*/ 49 h 243"/>
                  <a:gd name="T78" fmla="*/ 7 w 174"/>
                  <a:gd name="T79" fmla="*/ 31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4" h="243">
                    <a:moveTo>
                      <a:pt x="0" y="22"/>
                    </a:moveTo>
                    <a:lnTo>
                      <a:pt x="7" y="20"/>
                    </a:lnTo>
                    <a:lnTo>
                      <a:pt x="14" y="18"/>
                    </a:lnTo>
                    <a:lnTo>
                      <a:pt x="21" y="16"/>
                    </a:lnTo>
                    <a:lnTo>
                      <a:pt x="30" y="16"/>
                    </a:lnTo>
                    <a:lnTo>
                      <a:pt x="38" y="14"/>
                    </a:lnTo>
                    <a:lnTo>
                      <a:pt x="45" y="13"/>
                    </a:lnTo>
                    <a:lnTo>
                      <a:pt x="52" y="11"/>
                    </a:lnTo>
                    <a:lnTo>
                      <a:pt x="59" y="11"/>
                    </a:lnTo>
                    <a:lnTo>
                      <a:pt x="68" y="9"/>
                    </a:lnTo>
                    <a:lnTo>
                      <a:pt x="75" y="7"/>
                    </a:lnTo>
                    <a:lnTo>
                      <a:pt x="83" y="7"/>
                    </a:lnTo>
                    <a:lnTo>
                      <a:pt x="90" y="5"/>
                    </a:lnTo>
                    <a:lnTo>
                      <a:pt x="97" y="4"/>
                    </a:lnTo>
                    <a:lnTo>
                      <a:pt x="104" y="2"/>
                    </a:lnTo>
                    <a:lnTo>
                      <a:pt x="111" y="0"/>
                    </a:lnTo>
                    <a:lnTo>
                      <a:pt x="119" y="0"/>
                    </a:lnTo>
                    <a:lnTo>
                      <a:pt x="119" y="7"/>
                    </a:lnTo>
                    <a:lnTo>
                      <a:pt x="120" y="16"/>
                    </a:lnTo>
                    <a:lnTo>
                      <a:pt x="124" y="25"/>
                    </a:lnTo>
                    <a:lnTo>
                      <a:pt x="128" y="34"/>
                    </a:lnTo>
                    <a:lnTo>
                      <a:pt x="131" y="45"/>
                    </a:lnTo>
                    <a:lnTo>
                      <a:pt x="135" y="54"/>
                    </a:lnTo>
                    <a:lnTo>
                      <a:pt x="138" y="61"/>
                    </a:lnTo>
                    <a:lnTo>
                      <a:pt x="144" y="67"/>
                    </a:lnTo>
                    <a:lnTo>
                      <a:pt x="151" y="74"/>
                    </a:lnTo>
                    <a:lnTo>
                      <a:pt x="156" y="81"/>
                    </a:lnTo>
                    <a:lnTo>
                      <a:pt x="162" y="88"/>
                    </a:lnTo>
                    <a:lnTo>
                      <a:pt x="165" y="97"/>
                    </a:lnTo>
                    <a:lnTo>
                      <a:pt x="169" y="106"/>
                    </a:lnTo>
                    <a:lnTo>
                      <a:pt x="173" y="115"/>
                    </a:lnTo>
                    <a:lnTo>
                      <a:pt x="173" y="126"/>
                    </a:lnTo>
                    <a:lnTo>
                      <a:pt x="174" y="137"/>
                    </a:lnTo>
                    <a:lnTo>
                      <a:pt x="173" y="144"/>
                    </a:lnTo>
                    <a:lnTo>
                      <a:pt x="169" y="149"/>
                    </a:lnTo>
                    <a:lnTo>
                      <a:pt x="164" y="155"/>
                    </a:lnTo>
                    <a:lnTo>
                      <a:pt x="158" y="158"/>
                    </a:lnTo>
                    <a:lnTo>
                      <a:pt x="151" y="162"/>
                    </a:lnTo>
                    <a:lnTo>
                      <a:pt x="144" y="167"/>
                    </a:lnTo>
                    <a:lnTo>
                      <a:pt x="137" y="171"/>
                    </a:lnTo>
                    <a:lnTo>
                      <a:pt x="129" y="175"/>
                    </a:lnTo>
                    <a:lnTo>
                      <a:pt x="122" y="178"/>
                    </a:lnTo>
                    <a:lnTo>
                      <a:pt x="117" y="184"/>
                    </a:lnTo>
                    <a:lnTo>
                      <a:pt x="110" y="191"/>
                    </a:lnTo>
                    <a:lnTo>
                      <a:pt x="104" y="198"/>
                    </a:lnTo>
                    <a:lnTo>
                      <a:pt x="101" y="207"/>
                    </a:lnTo>
                    <a:lnTo>
                      <a:pt x="97" y="216"/>
                    </a:lnTo>
                    <a:lnTo>
                      <a:pt x="95" y="229"/>
                    </a:lnTo>
                    <a:lnTo>
                      <a:pt x="93" y="243"/>
                    </a:lnTo>
                    <a:lnTo>
                      <a:pt x="90" y="236"/>
                    </a:lnTo>
                    <a:lnTo>
                      <a:pt x="84" y="229"/>
                    </a:lnTo>
                    <a:lnTo>
                      <a:pt x="79" y="221"/>
                    </a:lnTo>
                    <a:lnTo>
                      <a:pt x="75" y="216"/>
                    </a:lnTo>
                    <a:lnTo>
                      <a:pt x="70" y="209"/>
                    </a:lnTo>
                    <a:lnTo>
                      <a:pt x="65" y="203"/>
                    </a:lnTo>
                    <a:lnTo>
                      <a:pt x="61" y="198"/>
                    </a:lnTo>
                    <a:lnTo>
                      <a:pt x="57" y="191"/>
                    </a:lnTo>
                    <a:lnTo>
                      <a:pt x="52" y="185"/>
                    </a:lnTo>
                    <a:lnTo>
                      <a:pt x="48" y="180"/>
                    </a:lnTo>
                    <a:lnTo>
                      <a:pt x="47" y="173"/>
                    </a:lnTo>
                    <a:lnTo>
                      <a:pt x="43" y="167"/>
                    </a:lnTo>
                    <a:lnTo>
                      <a:pt x="41" y="160"/>
                    </a:lnTo>
                    <a:lnTo>
                      <a:pt x="39" y="153"/>
                    </a:lnTo>
                    <a:lnTo>
                      <a:pt x="39" y="146"/>
                    </a:lnTo>
                    <a:lnTo>
                      <a:pt x="38" y="139"/>
                    </a:lnTo>
                    <a:lnTo>
                      <a:pt x="38" y="131"/>
                    </a:lnTo>
                    <a:lnTo>
                      <a:pt x="38" y="126"/>
                    </a:lnTo>
                    <a:lnTo>
                      <a:pt x="39" y="119"/>
                    </a:lnTo>
                    <a:lnTo>
                      <a:pt x="39" y="112"/>
                    </a:lnTo>
                    <a:lnTo>
                      <a:pt x="38" y="104"/>
                    </a:lnTo>
                    <a:lnTo>
                      <a:pt x="38" y="99"/>
                    </a:lnTo>
                    <a:lnTo>
                      <a:pt x="38" y="92"/>
                    </a:lnTo>
                    <a:lnTo>
                      <a:pt x="36" y="85"/>
                    </a:lnTo>
                    <a:lnTo>
                      <a:pt x="34" y="77"/>
                    </a:lnTo>
                    <a:lnTo>
                      <a:pt x="32" y="70"/>
                    </a:lnTo>
                    <a:lnTo>
                      <a:pt x="29" y="63"/>
                    </a:lnTo>
                    <a:lnTo>
                      <a:pt x="25" y="56"/>
                    </a:lnTo>
                    <a:lnTo>
                      <a:pt x="20" y="49"/>
                    </a:lnTo>
                    <a:lnTo>
                      <a:pt x="14" y="40"/>
                    </a:lnTo>
                    <a:lnTo>
                      <a:pt x="7" y="31"/>
                    </a:lnTo>
                    <a:lnTo>
                      <a:pt x="0" y="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3" name="Freeform 200"/>
              <p:cNvSpPr>
                <a:spLocks/>
              </p:cNvSpPr>
              <p:nvPr/>
            </p:nvSpPr>
            <p:spPr bwMode="auto">
              <a:xfrm>
                <a:off x="5142" y="3628"/>
                <a:ext cx="124" cy="32"/>
              </a:xfrm>
              <a:custGeom>
                <a:avLst/>
                <a:gdLst>
                  <a:gd name="T0" fmla="*/ 124 w 124"/>
                  <a:gd name="T1" fmla="*/ 3 h 32"/>
                  <a:gd name="T2" fmla="*/ 119 w 124"/>
                  <a:gd name="T3" fmla="*/ 0 h 32"/>
                  <a:gd name="T4" fmla="*/ 112 w 124"/>
                  <a:gd name="T5" fmla="*/ 1 h 32"/>
                  <a:gd name="T6" fmla="*/ 104 w 124"/>
                  <a:gd name="T7" fmla="*/ 3 h 32"/>
                  <a:gd name="T8" fmla="*/ 97 w 124"/>
                  <a:gd name="T9" fmla="*/ 5 h 32"/>
                  <a:gd name="T10" fmla="*/ 90 w 124"/>
                  <a:gd name="T11" fmla="*/ 7 h 32"/>
                  <a:gd name="T12" fmla="*/ 83 w 124"/>
                  <a:gd name="T13" fmla="*/ 9 h 32"/>
                  <a:gd name="T14" fmla="*/ 76 w 124"/>
                  <a:gd name="T15" fmla="*/ 9 h 32"/>
                  <a:gd name="T16" fmla="*/ 68 w 124"/>
                  <a:gd name="T17" fmla="*/ 10 h 32"/>
                  <a:gd name="T18" fmla="*/ 61 w 124"/>
                  <a:gd name="T19" fmla="*/ 12 h 32"/>
                  <a:gd name="T20" fmla="*/ 54 w 124"/>
                  <a:gd name="T21" fmla="*/ 12 h 32"/>
                  <a:gd name="T22" fmla="*/ 47 w 124"/>
                  <a:gd name="T23" fmla="*/ 14 h 32"/>
                  <a:gd name="T24" fmla="*/ 38 w 124"/>
                  <a:gd name="T25" fmla="*/ 16 h 32"/>
                  <a:gd name="T26" fmla="*/ 31 w 124"/>
                  <a:gd name="T27" fmla="*/ 16 h 32"/>
                  <a:gd name="T28" fmla="*/ 23 w 124"/>
                  <a:gd name="T29" fmla="*/ 18 h 32"/>
                  <a:gd name="T30" fmla="*/ 16 w 124"/>
                  <a:gd name="T31" fmla="*/ 19 h 32"/>
                  <a:gd name="T32" fmla="*/ 7 w 124"/>
                  <a:gd name="T33" fmla="*/ 21 h 32"/>
                  <a:gd name="T34" fmla="*/ 0 w 124"/>
                  <a:gd name="T35" fmla="*/ 23 h 32"/>
                  <a:gd name="T36" fmla="*/ 2 w 124"/>
                  <a:gd name="T37" fmla="*/ 32 h 32"/>
                  <a:gd name="T38" fmla="*/ 11 w 124"/>
                  <a:gd name="T39" fmla="*/ 30 h 32"/>
                  <a:gd name="T40" fmla="*/ 18 w 124"/>
                  <a:gd name="T41" fmla="*/ 27 h 32"/>
                  <a:gd name="T42" fmla="*/ 25 w 124"/>
                  <a:gd name="T43" fmla="*/ 27 h 32"/>
                  <a:gd name="T44" fmla="*/ 32 w 124"/>
                  <a:gd name="T45" fmla="*/ 25 h 32"/>
                  <a:gd name="T46" fmla="*/ 40 w 124"/>
                  <a:gd name="T47" fmla="*/ 23 h 32"/>
                  <a:gd name="T48" fmla="*/ 47 w 124"/>
                  <a:gd name="T49" fmla="*/ 21 h 32"/>
                  <a:gd name="T50" fmla="*/ 56 w 124"/>
                  <a:gd name="T51" fmla="*/ 21 h 32"/>
                  <a:gd name="T52" fmla="*/ 63 w 124"/>
                  <a:gd name="T53" fmla="*/ 19 h 32"/>
                  <a:gd name="T54" fmla="*/ 70 w 124"/>
                  <a:gd name="T55" fmla="*/ 18 h 32"/>
                  <a:gd name="T56" fmla="*/ 77 w 124"/>
                  <a:gd name="T57" fmla="*/ 18 h 32"/>
                  <a:gd name="T58" fmla="*/ 85 w 124"/>
                  <a:gd name="T59" fmla="*/ 16 h 32"/>
                  <a:gd name="T60" fmla="*/ 92 w 124"/>
                  <a:gd name="T61" fmla="*/ 14 h 32"/>
                  <a:gd name="T62" fmla="*/ 99 w 124"/>
                  <a:gd name="T63" fmla="*/ 12 h 32"/>
                  <a:gd name="T64" fmla="*/ 106 w 124"/>
                  <a:gd name="T65" fmla="*/ 12 h 32"/>
                  <a:gd name="T66" fmla="*/ 113 w 124"/>
                  <a:gd name="T67" fmla="*/ 10 h 32"/>
                  <a:gd name="T68" fmla="*/ 121 w 124"/>
                  <a:gd name="T69" fmla="*/ 9 h 32"/>
                  <a:gd name="T70" fmla="*/ 117 w 124"/>
                  <a:gd name="T71" fmla="*/ 5 h 32"/>
                  <a:gd name="T72" fmla="*/ 124 w 124"/>
                  <a:gd name="T73" fmla="*/ 3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4" h="32">
                    <a:moveTo>
                      <a:pt x="124" y="3"/>
                    </a:moveTo>
                    <a:lnTo>
                      <a:pt x="119" y="0"/>
                    </a:lnTo>
                    <a:lnTo>
                      <a:pt x="112" y="1"/>
                    </a:lnTo>
                    <a:lnTo>
                      <a:pt x="104" y="3"/>
                    </a:lnTo>
                    <a:lnTo>
                      <a:pt x="97" y="5"/>
                    </a:lnTo>
                    <a:lnTo>
                      <a:pt x="90" y="7"/>
                    </a:lnTo>
                    <a:lnTo>
                      <a:pt x="83" y="9"/>
                    </a:lnTo>
                    <a:lnTo>
                      <a:pt x="76" y="9"/>
                    </a:lnTo>
                    <a:lnTo>
                      <a:pt x="68" y="10"/>
                    </a:lnTo>
                    <a:lnTo>
                      <a:pt x="61" y="12"/>
                    </a:lnTo>
                    <a:lnTo>
                      <a:pt x="54" y="12"/>
                    </a:lnTo>
                    <a:lnTo>
                      <a:pt x="47" y="14"/>
                    </a:lnTo>
                    <a:lnTo>
                      <a:pt x="38" y="16"/>
                    </a:lnTo>
                    <a:lnTo>
                      <a:pt x="31" y="16"/>
                    </a:lnTo>
                    <a:lnTo>
                      <a:pt x="23" y="18"/>
                    </a:lnTo>
                    <a:lnTo>
                      <a:pt x="16" y="19"/>
                    </a:lnTo>
                    <a:lnTo>
                      <a:pt x="7" y="21"/>
                    </a:lnTo>
                    <a:lnTo>
                      <a:pt x="0" y="23"/>
                    </a:lnTo>
                    <a:lnTo>
                      <a:pt x="2" y="32"/>
                    </a:lnTo>
                    <a:lnTo>
                      <a:pt x="11" y="30"/>
                    </a:lnTo>
                    <a:lnTo>
                      <a:pt x="18" y="27"/>
                    </a:lnTo>
                    <a:lnTo>
                      <a:pt x="25" y="27"/>
                    </a:lnTo>
                    <a:lnTo>
                      <a:pt x="32" y="25"/>
                    </a:lnTo>
                    <a:lnTo>
                      <a:pt x="40" y="23"/>
                    </a:lnTo>
                    <a:lnTo>
                      <a:pt x="47" y="21"/>
                    </a:lnTo>
                    <a:lnTo>
                      <a:pt x="56" y="21"/>
                    </a:lnTo>
                    <a:lnTo>
                      <a:pt x="63" y="19"/>
                    </a:lnTo>
                    <a:lnTo>
                      <a:pt x="70" y="18"/>
                    </a:lnTo>
                    <a:lnTo>
                      <a:pt x="77" y="18"/>
                    </a:lnTo>
                    <a:lnTo>
                      <a:pt x="85" y="16"/>
                    </a:lnTo>
                    <a:lnTo>
                      <a:pt x="92" y="14"/>
                    </a:lnTo>
                    <a:lnTo>
                      <a:pt x="99" y="12"/>
                    </a:lnTo>
                    <a:lnTo>
                      <a:pt x="106" y="12"/>
                    </a:lnTo>
                    <a:lnTo>
                      <a:pt x="113" y="10"/>
                    </a:lnTo>
                    <a:lnTo>
                      <a:pt x="121" y="9"/>
                    </a:lnTo>
                    <a:lnTo>
                      <a:pt x="117" y="5"/>
                    </a:lnTo>
                    <a:lnTo>
                      <a:pt x="124"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4" name="Freeform 201"/>
              <p:cNvSpPr>
                <a:spLocks/>
              </p:cNvSpPr>
              <p:nvPr/>
            </p:nvSpPr>
            <p:spPr bwMode="auto">
              <a:xfrm>
                <a:off x="5259" y="3631"/>
                <a:ext cx="32" cy="70"/>
              </a:xfrm>
              <a:custGeom>
                <a:avLst/>
                <a:gdLst>
                  <a:gd name="T0" fmla="*/ 32 w 32"/>
                  <a:gd name="T1" fmla="*/ 65 h 70"/>
                  <a:gd name="T2" fmla="*/ 32 w 32"/>
                  <a:gd name="T3" fmla="*/ 65 h 70"/>
                  <a:gd name="T4" fmla="*/ 29 w 32"/>
                  <a:gd name="T5" fmla="*/ 63 h 70"/>
                  <a:gd name="T6" fmla="*/ 27 w 32"/>
                  <a:gd name="T7" fmla="*/ 60 h 70"/>
                  <a:gd name="T8" fmla="*/ 25 w 32"/>
                  <a:gd name="T9" fmla="*/ 58 h 70"/>
                  <a:gd name="T10" fmla="*/ 23 w 32"/>
                  <a:gd name="T11" fmla="*/ 52 h 70"/>
                  <a:gd name="T12" fmla="*/ 22 w 32"/>
                  <a:gd name="T13" fmla="*/ 49 h 70"/>
                  <a:gd name="T14" fmla="*/ 20 w 32"/>
                  <a:gd name="T15" fmla="*/ 45 h 70"/>
                  <a:gd name="T16" fmla="*/ 18 w 32"/>
                  <a:gd name="T17" fmla="*/ 40 h 70"/>
                  <a:gd name="T18" fmla="*/ 16 w 32"/>
                  <a:gd name="T19" fmla="*/ 36 h 70"/>
                  <a:gd name="T20" fmla="*/ 14 w 32"/>
                  <a:gd name="T21" fmla="*/ 31 h 70"/>
                  <a:gd name="T22" fmla="*/ 13 w 32"/>
                  <a:gd name="T23" fmla="*/ 25 h 70"/>
                  <a:gd name="T24" fmla="*/ 11 w 32"/>
                  <a:gd name="T25" fmla="*/ 22 h 70"/>
                  <a:gd name="T26" fmla="*/ 11 w 32"/>
                  <a:gd name="T27" fmla="*/ 16 h 70"/>
                  <a:gd name="T28" fmla="*/ 9 w 32"/>
                  <a:gd name="T29" fmla="*/ 13 h 70"/>
                  <a:gd name="T30" fmla="*/ 9 w 32"/>
                  <a:gd name="T31" fmla="*/ 7 h 70"/>
                  <a:gd name="T32" fmla="*/ 7 w 32"/>
                  <a:gd name="T33" fmla="*/ 4 h 70"/>
                  <a:gd name="T34" fmla="*/ 7 w 32"/>
                  <a:gd name="T35" fmla="*/ 0 h 70"/>
                  <a:gd name="T36" fmla="*/ 0 w 32"/>
                  <a:gd name="T37" fmla="*/ 2 h 70"/>
                  <a:gd name="T38" fmla="*/ 0 w 32"/>
                  <a:gd name="T39" fmla="*/ 6 h 70"/>
                  <a:gd name="T40" fmla="*/ 0 w 32"/>
                  <a:gd name="T41" fmla="*/ 9 h 70"/>
                  <a:gd name="T42" fmla="*/ 2 w 32"/>
                  <a:gd name="T43" fmla="*/ 15 h 70"/>
                  <a:gd name="T44" fmla="*/ 2 w 32"/>
                  <a:gd name="T45" fmla="*/ 18 h 70"/>
                  <a:gd name="T46" fmla="*/ 4 w 32"/>
                  <a:gd name="T47" fmla="*/ 24 h 70"/>
                  <a:gd name="T48" fmla="*/ 5 w 32"/>
                  <a:gd name="T49" fmla="*/ 29 h 70"/>
                  <a:gd name="T50" fmla="*/ 7 w 32"/>
                  <a:gd name="T51" fmla="*/ 33 h 70"/>
                  <a:gd name="T52" fmla="*/ 9 w 32"/>
                  <a:gd name="T53" fmla="*/ 38 h 70"/>
                  <a:gd name="T54" fmla="*/ 11 w 32"/>
                  <a:gd name="T55" fmla="*/ 43 h 70"/>
                  <a:gd name="T56" fmla="*/ 13 w 32"/>
                  <a:gd name="T57" fmla="*/ 49 h 70"/>
                  <a:gd name="T58" fmla="*/ 14 w 32"/>
                  <a:gd name="T59" fmla="*/ 52 h 70"/>
                  <a:gd name="T60" fmla="*/ 16 w 32"/>
                  <a:gd name="T61" fmla="*/ 58 h 70"/>
                  <a:gd name="T62" fmla="*/ 18 w 32"/>
                  <a:gd name="T63" fmla="*/ 61 h 70"/>
                  <a:gd name="T64" fmla="*/ 22 w 32"/>
                  <a:gd name="T65" fmla="*/ 65 h 70"/>
                  <a:gd name="T66" fmla="*/ 23 w 32"/>
                  <a:gd name="T67" fmla="*/ 69 h 70"/>
                  <a:gd name="T68" fmla="*/ 25 w 32"/>
                  <a:gd name="T69" fmla="*/ 70 h 70"/>
                  <a:gd name="T70" fmla="*/ 25 w 32"/>
                  <a:gd name="T71" fmla="*/ 70 h 70"/>
                  <a:gd name="T72" fmla="*/ 32 w 32"/>
                  <a:gd name="T73" fmla="*/ 65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70">
                    <a:moveTo>
                      <a:pt x="32" y="65"/>
                    </a:moveTo>
                    <a:lnTo>
                      <a:pt x="32" y="65"/>
                    </a:lnTo>
                    <a:lnTo>
                      <a:pt x="29" y="63"/>
                    </a:lnTo>
                    <a:lnTo>
                      <a:pt x="27" y="60"/>
                    </a:lnTo>
                    <a:lnTo>
                      <a:pt x="25" y="58"/>
                    </a:lnTo>
                    <a:lnTo>
                      <a:pt x="23" y="52"/>
                    </a:lnTo>
                    <a:lnTo>
                      <a:pt x="22" y="49"/>
                    </a:lnTo>
                    <a:lnTo>
                      <a:pt x="20" y="45"/>
                    </a:lnTo>
                    <a:lnTo>
                      <a:pt x="18" y="40"/>
                    </a:lnTo>
                    <a:lnTo>
                      <a:pt x="16" y="36"/>
                    </a:lnTo>
                    <a:lnTo>
                      <a:pt x="14" y="31"/>
                    </a:lnTo>
                    <a:lnTo>
                      <a:pt x="13" y="25"/>
                    </a:lnTo>
                    <a:lnTo>
                      <a:pt x="11" y="22"/>
                    </a:lnTo>
                    <a:lnTo>
                      <a:pt x="11" y="16"/>
                    </a:lnTo>
                    <a:lnTo>
                      <a:pt x="9" y="13"/>
                    </a:lnTo>
                    <a:lnTo>
                      <a:pt x="9" y="7"/>
                    </a:lnTo>
                    <a:lnTo>
                      <a:pt x="7" y="4"/>
                    </a:lnTo>
                    <a:lnTo>
                      <a:pt x="7" y="0"/>
                    </a:lnTo>
                    <a:lnTo>
                      <a:pt x="0" y="2"/>
                    </a:lnTo>
                    <a:lnTo>
                      <a:pt x="0" y="6"/>
                    </a:lnTo>
                    <a:lnTo>
                      <a:pt x="0" y="9"/>
                    </a:lnTo>
                    <a:lnTo>
                      <a:pt x="2" y="15"/>
                    </a:lnTo>
                    <a:lnTo>
                      <a:pt x="2" y="18"/>
                    </a:lnTo>
                    <a:lnTo>
                      <a:pt x="4" y="24"/>
                    </a:lnTo>
                    <a:lnTo>
                      <a:pt x="5" y="29"/>
                    </a:lnTo>
                    <a:lnTo>
                      <a:pt x="7" y="33"/>
                    </a:lnTo>
                    <a:lnTo>
                      <a:pt x="9" y="38"/>
                    </a:lnTo>
                    <a:lnTo>
                      <a:pt x="11" y="43"/>
                    </a:lnTo>
                    <a:lnTo>
                      <a:pt x="13" y="49"/>
                    </a:lnTo>
                    <a:lnTo>
                      <a:pt x="14" y="52"/>
                    </a:lnTo>
                    <a:lnTo>
                      <a:pt x="16" y="58"/>
                    </a:lnTo>
                    <a:lnTo>
                      <a:pt x="18" y="61"/>
                    </a:lnTo>
                    <a:lnTo>
                      <a:pt x="22" y="65"/>
                    </a:lnTo>
                    <a:lnTo>
                      <a:pt x="23" y="69"/>
                    </a:lnTo>
                    <a:lnTo>
                      <a:pt x="25" y="70"/>
                    </a:lnTo>
                    <a:lnTo>
                      <a:pt x="32" y="6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5" name="Freeform 202"/>
              <p:cNvSpPr>
                <a:spLocks/>
              </p:cNvSpPr>
              <p:nvPr/>
            </p:nvSpPr>
            <p:spPr bwMode="auto">
              <a:xfrm>
                <a:off x="5284" y="3696"/>
                <a:ext cx="38" cy="74"/>
              </a:xfrm>
              <a:custGeom>
                <a:avLst/>
                <a:gdLst>
                  <a:gd name="T0" fmla="*/ 38 w 38"/>
                  <a:gd name="T1" fmla="*/ 74 h 74"/>
                  <a:gd name="T2" fmla="*/ 38 w 38"/>
                  <a:gd name="T3" fmla="*/ 74 h 74"/>
                  <a:gd name="T4" fmla="*/ 38 w 38"/>
                  <a:gd name="T5" fmla="*/ 68 h 74"/>
                  <a:gd name="T6" fmla="*/ 38 w 38"/>
                  <a:gd name="T7" fmla="*/ 63 h 74"/>
                  <a:gd name="T8" fmla="*/ 36 w 38"/>
                  <a:gd name="T9" fmla="*/ 58 h 74"/>
                  <a:gd name="T10" fmla="*/ 36 w 38"/>
                  <a:gd name="T11" fmla="*/ 52 h 74"/>
                  <a:gd name="T12" fmla="*/ 34 w 38"/>
                  <a:gd name="T13" fmla="*/ 47 h 74"/>
                  <a:gd name="T14" fmla="*/ 33 w 38"/>
                  <a:gd name="T15" fmla="*/ 41 h 74"/>
                  <a:gd name="T16" fmla="*/ 31 w 38"/>
                  <a:gd name="T17" fmla="*/ 38 h 74"/>
                  <a:gd name="T18" fmla="*/ 29 w 38"/>
                  <a:gd name="T19" fmla="*/ 32 h 74"/>
                  <a:gd name="T20" fmla="*/ 27 w 38"/>
                  <a:gd name="T21" fmla="*/ 29 h 74"/>
                  <a:gd name="T22" fmla="*/ 25 w 38"/>
                  <a:gd name="T23" fmla="*/ 23 h 74"/>
                  <a:gd name="T24" fmla="*/ 22 w 38"/>
                  <a:gd name="T25" fmla="*/ 20 h 74"/>
                  <a:gd name="T26" fmla="*/ 20 w 38"/>
                  <a:gd name="T27" fmla="*/ 14 h 74"/>
                  <a:gd name="T28" fmla="*/ 16 w 38"/>
                  <a:gd name="T29" fmla="*/ 11 h 74"/>
                  <a:gd name="T30" fmla="*/ 13 w 38"/>
                  <a:gd name="T31" fmla="*/ 7 h 74"/>
                  <a:gd name="T32" fmla="*/ 9 w 38"/>
                  <a:gd name="T33" fmla="*/ 4 h 74"/>
                  <a:gd name="T34" fmla="*/ 7 w 38"/>
                  <a:gd name="T35" fmla="*/ 0 h 74"/>
                  <a:gd name="T36" fmla="*/ 0 w 38"/>
                  <a:gd name="T37" fmla="*/ 5 h 74"/>
                  <a:gd name="T38" fmla="*/ 4 w 38"/>
                  <a:gd name="T39" fmla="*/ 9 h 74"/>
                  <a:gd name="T40" fmla="*/ 7 w 38"/>
                  <a:gd name="T41" fmla="*/ 13 h 74"/>
                  <a:gd name="T42" fmla="*/ 9 w 38"/>
                  <a:gd name="T43" fmla="*/ 16 h 74"/>
                  <a:gd name="T44" fmla="*/ 13 w 38"/>
                  <a:gd name="T45" fmla="*/ 20 h 74"/>
                  <a:gd name="T46" fmla="*/ 15 w 38"/>
                  <a:gd name="T47" fmla="*/ 23 h 74"/>
                  <a:gd name="T48" fmla="*/ 18 w 38"/>
                  <a:gd name="T49" fmla="*/ 27 h 74"/>
                  <a:gd name="T50" fmla="*/ 20 w 38"/>
                  <a:gd name="T51" fmla="*/ 32 h 74"/>
                  <a:gd name="T52" fmla="*/ 22 w 38"/>
                  <a:gd name="T53" fmla="*/ 36 h 74"/>
                  <a:gd name="T54" fmla="*/ 24 w 38"/>
                  <a:gd name="T55" fmla="*/ 40 h 74"/>
                  <a:gd name="T56" fmla="*/ 25 w 38"/>
                  <a:gd name="T57" fmla="*/ 45 h 74"/>
                  <a:gd name="T58" fmla="*/ 27 w 38"/>
                  <a:gd name="T59" fmla="*/ 49 h 74"/>
                  <a:gd name="T60" fmla="*/ 27 w 38"/>
                  <a:gd name="T61" fmla="*/ 54 h 74"/>
                  <a:gd name="T62" fmla="*/ 29 w 38"/>
                  <a:gd name="T63" fmla="*/ 58 h 74"/>
                  <a:gd name="T64" fmla="*/ 29 w 38"/>
                  <a:gd name="T65" fmla="*/ 63 h 74"/>
                  <a:gd name="T66" fmla="*/ 31 w 38"/>
                  <a:gd name="T67" fmla="*/ 68 h 74"/>
                  <a:gd name="T68" fmla="*/ 31 w 38"/>
                  <a:gd name="T69" fmla="*/ 74 h 74"/>
                  <a:gd name="T70" fmla="*/ 31 w 38"/>
                  <a:gd name="T71" fmla="*/ 72 h 74"/>
                  <a:gd name="T72" fmla="*/ 38 w 38"/>
                  <a:gd name="T73" fmla="*/ 7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74">
                    <a:moveTo>
                      <a:pt x="38" y="74"/>
                    </a:moveTo>
                    <a:lnTo>
                      <a:pt x="38" y="74"/>
                    </a:lnTo>
                    <a:lnTo>
                      <a:pt x="38" y="68"/>
                    </a:lnTo>
                    <a:lnTo>
                      <a:pt x="38" y="63"/>
                    </a:lnTo>
                    <a:lnTo>
                      <a:pt x="36" y="58"/>
                    </a:lnTo>
                    <a:lnTo>
                      <a:pt x="36" y="52"/>
                    </a:lnTo>
                    <a:lnTo>
                      <a:pt x="34" y="47"/>
                    </a:lnTo>
                    <a:lnTo>
                      <a:pt x="33" y="41"/>
                    </a:lnTo>
                    <a:lnTo>
                      <a:pt x="31" y="38"/>
                    </a:lnTo>
                    <a:lnTo>
                      <a:pt x="29" y="32"/>
                    </a:lnTo>
                    <a:lnTo>
                      <a:pt x="27" y="29"/>
                    </a:lnTo>
                    <a:lnTo>
                      <a:pt x="25" y="23"/>
                    </a:lnTo>
                    <a:lnTo>
                      <a:pt x="22" y="20"/>
                    </a:lnTo>
                    <a:lnTo>
                      <a:pt x="20" y="14"/>
                    </a:lnTo>
                    <a:lnTo>
                      <a:pt x="16" y="11"/>
                    </a:lnTo>
                    <a:lnTo>
                      <a:pt x="13" y="7"/>
                    </a:lnTo>
                    <a:lnTo>
                      <a:pt x="9" y="4"/>
                    </a:lnTo>
                    <a:lnTo>
                      <a:pt x="7" y="0"/>
                    </a:lnTo>
                    <a:lnTo>
                      <a:pt x="0" y="5"/>
                    </a:lnTo>
                    <a:lnTo>
                      <a:pt x="4" y="9"/>
                    </a:lnTo>
                    <a:lnTo>
                      <a:pt x="7" y="13"/>
                    </a:lnTo>
                    <a:lnTo>
                      <a:pt x="9" y="16"/>
                    </a:lnTo>
                    <a:lnTo>
                      <a:pt x="13" y="20"/>
                    </a:lnTo>
                    <a:lnTo>
                      <a:pt x="15" y="23"/>
                    </a:lnTo>
                    <a:lnTo>
                      <a:pt x="18" y="27"/>
                    </a:lnTo>
                    <a:lnTo>
                      <a:pt x="20" y="32"/>
                    </a:lnTo>
                    <a:lnTo>
                      <a:pt x="22" y="36"/>
                    </a:lnTo>
                    <a:lnTo>
                      <a:pt x="24" y="40"/>
                    </a:lnTo>
                    <a:lnTo>
                      <a:pt x="25" y="45"/>
                    </a:lnTo>
                    <a:lnTo>
                      <a:pt x="27" y="49"/>
                    </a:lnTo>
                    <a:lnTo>
                      <a:pt x="27" y="54"/>
                    </a:lnTo>
                    <a:lnTo>
                      <a:pt x="29" y="58"/>
                    </a:lnTo>
                    <a:lnTo>
                      <a:pt x="29" y="63"/>
                    </a:lnTo>
                    <a:lnTo>
                      <a:pt x="31" y="68"/>
                    </a:lnTo>
                    <a:lnTo>
                      <a:pt x="31" y="74"/>
                    </a:lnTo>
                    <a:lnTo>
                      <a:pt x="31" y="72"/>
                    </a:lnTo>
                    <a:lnTo>
                      <a:pt x="38" y="7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6" name="Freeform 203"/>
              <p:cNvSpPr>
                <a:spLocks/>
              </p:cNvSpPr>
              <p:nvPr/>
            </p:nvSpPr>
            <p:spPr bwMode="auto">
              <a:xfrm>
                <a:off x="5234" y="3768"/>
                <a:ext cx="88" cy="110"/>
              </a:xfrm>
              <a:custGeom>
                <a:avLst/>
                <a:gdLst>
                  <a:gd name="T0" fmla="*/ 2 w 88"/>
                  <a:gd name="T1" fmla="*/ 110 h 110"/>
                  <a:gd name="T2" fmla="*/ 9 w 88"/>
                  <a:gd name="T3" fmla="*/ 108 h 110"/>
                  <a:gd name="T4" fmla="*/ 9 w 88"/>
                  <a:gd name="T5" fmla="*/ 94 h 110"/>
                  <a:gd name="T6" fmla="*/ 11 w 88"/>
                  <a:gd name="T7" fmla="*/ 83 h 110"/>
                  <a:gd name="T8" fmla="*/ 14 w 88"/>
                  <a:gd name="T9" fmla="*/ 72 h 110"/>
                  <a:gd name="T10" fmla="*/ 18 w 88"/>
                  <a:gd name="T11" fmla="*/ 65 h 110"/>
                  <a:gd name="T12" fmla="*/ 23 w 88"/>
                  <a:gd name="T13" fmla="*/ 58 h 110"/>
                  <a:gd name="T14" fmla="*/ 29 w 88"/>
                  <a:gd name="T15" fmla="*/ 52 h 110"/>
                  <a:gd name="T16" fmla="*/ 36 w 88"/>
                  <a:gd name="T17" fmla="*/ 47 h 110"/>
                  <a:gd name="T18" fmla="*/ 41 w 88"/>
                  <a:gd name="T19" fmla="*/ 43 h 110"/>
                  <a:gd name="T20" fmla="*/ 48 w 88"/>
                  <a:gd name="T21" fmla="*/ 40 h 110"/>
                  <a:gd name="T22" fmla="*/ 56 w 88"/>
                  <a:gd name="T23" fmla="*/ 34 h 110"/>
                  <a:gd name="T24" fmla="*/ 63 w 88"/>
                  <a:gd name="T25" fmla="*/ 31 h 110"/>
                  <a:gd name="T26" fmla="*/ 70 w 88"/>
                  <a:gd name="T27" fmla="*/ 27 h 110"/>
                  <a:gd name="T28" fmla="*/ 75 w 88"/>
                  <a:gd name="T29" fmla="*/ 22 h 110"/>
                  <a:gd name="T30" fmla="*/ 81 w 88"/>
                  <a:gd name="T31" fmla="*/ 16 h 110"/>
                  <a:gd name="T32" fmla="*/ 86 w 88"/>
                  <a:gd name="T33" fmla="*/ 11 h 110"/>
                  <a:gd name="T34" fmla="*/ 88 w 88"/>
                  <a:gd name="T35" fmla="*/ 2 h 110"/>
                  <a:gd name="T36" fmla="*/ 81 w 88"/>
                  <a:gd name="T37" fmla="*/ 0 h 110"/>
                  <a:gd name="T38" fmla="*/ 79 w 88"/>
                  <a:gd name="T39" fmla="*/ 7 h 110"/>
                  <a:gd name="T40" fmla="*/ 75 w 88"/>
                  <a:gd name="T41" fmla="*/ 13 h 110"/>
                  <a:gd name="T42" fmla="*/ 70 w 88"/>
                  <a:gd name="T43" fmla="*/ 16 h 110"/>
                  <a:gd name="T44" fmla="*/ 65 w 88"/>
                  <a:gd name="T45" fmla="*/ 20 h 110"/>
                  <a:gd name="T46" fmla="*/ 59 w 88"/>
                  <a:gd name="T47" fmla="*/ 25 h 110"/>
                  <a:gd name="T48" fmla="*/ 52 w 88"/>
                  <a:gd name="T49" fmla="*/ 29 h 110"/>
                  <a:gd name="T50" fmla="*/ 45 w 88"/>
                  <a:gd name="T51" fmla="*/ 32 h 110"/>
                  <a:gd name="T52" fmla="*/ 38 w 88"/>
                  <a:gd name="T53" fmla="*/ 36 h 110"/>
                  <a:gd name="T54" fmla="*/ 30 w 88"/>
                  <a:gd name="T55" fmla="*/ 41 h 110"/>
                  <a:gd name="T56" fmla="*/ 23 w 88"/>
                  <a:gd name="T57" fmla="*/ 47 h 110"/>
                  <a:gd name="T58" fmla="*/ 16 w 88"/>
                  <a:gd name="T59" fmla="*/ 52 h 110"/>
                  <a:gd name="T60" fmla="*/ 11 w 88"/>
                  <a:gd name="T61" fmla="*/ 61 h 110"/>
                  <a:gd name="T62" fmla="*/ 7 w 88"/>
                  <a:gd name="T63" fmla="*/ 70 h 110"/>
                  <a:gd name="T64" fmla="*/ 3 w 88"/>
                  <a:gd name="T65" fmla="*/ 81 h 110"/>
                  <a:gd name="T66" fmla="*/ 0 w 88"/>
                  <a:gd name="T67" fmla="*/ 94 h 110"/>
                  <a:gd name="T68" fmla="*/ 0 w 88"/>
                  <a:gd name="T69" fmla="*/ 108 h 110"/>
                  <a:gd name="T70" fmla="*/ 7 w 88"/>
                  <a:gd name="T71" fmla="*/ 104 h 110"/>
                  <a:gd name="T72" fmla="*/ 2 w 88"/>
                  <a:gd name="T73" fmla="*/ 110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110">
                    <a:moveTo>
                      <a:pt x="2" y="110"/>
                    </a:moveTo>
                    <a:lnTo>
                      <a:pt x="9" y="108"/>
                    </a:lnTo>
                    <a:lnTo>
                      <a:pt x="9" y="94"/>
                    </a:lnTo>
                    <a:lnTo>
                      <a:pt x="11" y="83"/>
                    </a:lnTo>
                    <a:lnTo>
                      <a:pt x="14" y="72"/>
                    </a:lnTo>
                    <a:lnTo>
                      <a:pt x="18" y="65"/>
                    </a:lnTo>
                    <a:lnTo>
                      <a:pt x="23" y="58"/>
                    </a:lnTo>
                    <a:lnTo>
                      <a:pt x="29" y="52"/>
                    </a:lnTo>
                    <a:lnTo>
                      <a:pt x="36" y="47"/>
                    </a:lnTo>
                    <a:lnTo>
                      <a:pt x="41" y="43"/>
                    </a:lnTo>
                    <a:lnTo>
                      <a:pt x="48" y="40"/>
                    </a:lnTo>
                    <a:lnTo>
                      <a:pt x="56" y="34"/>
                    </a:lnTo>
                    <a:lnTo>
                      <a:pt x="63" y="31"/>
                    </a:lnTo>
                    <a:lnTo>
                      <a:pt x="70" y="27"/>
                    </a:lnTo>
                    <a:lnTo>
                      <a:pt x="75" y="22"/>
                    </a:lnTo>
                    <a:lnTo>
                      <a:pt x="81" y="16"/>
                    </a:lnTo>
                    <a:lnTo>
                      <a:pt x="86" y="11"/>
                    </a:lnTo>
                    <a:lnTo>
                      <a:pt x="88" y="2"/>
                    </a:lnTo>
                    <a:lnTo>
                      <a:pt x="81" y="0"/>
                    </a:lnTo>
                    <a:lnTo>
                      <a:pt x="79" y="7"/>
                    </a:lnTo>
                    <a:lnTo>
                      <a:pt x="75" y="13"/>
                    </a:lnTo>
                    <a:lnTo>
                      <a:pt x="70" y="16"/>
                    </a:lnTo>
                    <a:lnTo>
                      <a:pt x="65" y="20"/>
                    </a:lnTo>
                    <a:lnTo>
                      <a:pt x="59" y="25"/>
                    </a:lnTo>
                    <a:lnTo>
                      <a:pt x="52" y="29"/>
                    </a:lnTo>
                    <a:lnTo>
                      <a:pt x="45" y="32"/>
                    </a:lnTo>
                    <a:lnTo>
                      <a:pt x="38" y="36"/>
                    </a:lnTo>
                    <a:lnTo>
                      <a:pt x="30" y="41"/>
                    </a:lnTo>
                    <a:lnTo>
                      <a:pt x="23" y="47"/>
                    </a:lnTo>
                    <a:lnTo>
                      <a:pt x="16" y="52"/>
                    </a:lnTo>
                    <a:lnTo>
                      <a:pt x="11" y="61"/>
                    </a:lnTo>
                    <a:lnTo>
                      <a:pt x="7" y="70"/>
                    </a:lnTo>
                    <a:lnTo>
                      <a:pt x="3" y="81"/>
                    </a:lnTo>
                    <a:lnTo>
                      <a:pt x="0" y="94"/>
                    </a:lnTo>
                    <a:lnTo>
                      <a:pt x="0" y="108"/>
                    </a:lnTo>
                    <a:lnTo>
                      <a:pt x="7" y="104"/>
                    </a:lnTo>
                    <a:lnTo>
                      <a:pt x="2" y="11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7" name="Freeform 204"/>
              <p:cNvSpPr>
                <a:spLocks/>
              </p:cNvSpPr>
              <p:nvPr/>
            </p:nvSpPr>
            <p:spPr bwMode="auto">
              <a:xfrm>
                <a:off x="5178" y="3772"/>
                <a:ext cx="63" cy="106"/>
              </a:xfrm>
              <a:custGeom>
                <a:avLst/>
                <a:gdLst>
                  <a:gd name="T0" fmla="*/ 0 w 63"/>
                  <a:gd name="T1" fmla="*/ 0 h 106"/>
                  <a:gd name="T2" fmla="*/ 0 w 63"/>
                  <a:gd name="T3" fmla="*/ 0 h 106"/>
                  <a:gd name="T4" fmla="*/ 0 w 63"/>
                  <a:gd name="T5" fmla="*/ 9 h 106"/>
                  <a:gd name="T6" fmla="*/ 2 w 63"/>
                  <a:gd name="T7" fmla="*/ 16 h 106"/>
                  <a:gd name="T8" fmla="*/ 4 w 63"/>
                  <a:gd name="T9" fmla="*/ 23 h 106"/>
                  <a:gd name="T10" fmla="*/ 5 w 63"/>
                  <a:gd name="T11" fmla="*/ 28 h 106"/>
                  <a:gd name="T12" fmla="*/ 9 w 63"/>
                  <a:gd name="T13" fmla="*/ 36 h 106"/>
                  <a:gd name="T14" fmla="*/ 11 w 63"/>
                  <a:gd name="T15" fmla="*/ 43 h 106"/>
                  <a:gd name="T16" fmla="*/ 14 w 63"/>
                  <a:gd name="T17" fmla="*/ 48 h 106"/>
                  <a:gd name="T18" fmla="*/ 20 w 63"/>
                  <a:gd name="T19" fmla="*/ 54 h 106"/>
                  <a:gd name="T20" fmla="*/ 23 w 63"/>
                  <a:gd name="T21" fmla="*/ 61 h 106"/>
                  <a:gd name="T22" fmla="*/ 29 w 63"/>
                  <a:gd name="T23" fmla="*/ 66 h 106"/>
                  <a:gd name="T24" fmla="*/ 32 w 63"/>
                  <a:gd name="T25" fmla="*/ 73 h 106"/>
                  <a:gd name="T26" fmla="*/ 38 w 63"/>
                  <a:gd name="T27" fmla="*/ 79 h 106"/>
                  <a:gd name="T28" fmla="*/ 43 w 63"/>
                  <a:gd name="T29" fmla="*/ 86 h 106"/>
                  <a:gd name="T30" fmla="*/ 47 w 63"/>
                  <a:gd name="T31" fmla="*/ 91 h 106"/>
                  <a:gd name="T32" fmla="*/ 52 w 63"/>
                  <a:gd name="T33" fmla="*/ 99 h 106"/>
                  <a:gd name="T34" fmla="*/ 58 w 63"/>
                  <a:gd name="T35" fmla="*/ 106 h 106"/>
                  <a:gd name="T36" fmla="*/ 63 w 63"/>
                  <a:gd name="T37" fmla="*/ 100 h 106"/>
                  <a:gd name="T38" fmla="*/ 59 w 63"/>
                  <a:gd name="T39" fmla="*/ 93 h 106"/>
                  <a:gd name="T40" fmla="*/ 54 w 63"/>
                  <a:gd name="T41" fmla="*/ 88 h 106"/>
                  <a:gd name="T42" fmla="*/ 49 w 63"/>
                  <a:gd name="T43" fmla="*/ 81 h 106"/>
                  <a:gd name="T44" fmla="*/ 43 w 63"/>
                  <a:gd name="T45" fmla="*/ 73 h 106"/>
                  <a:gd name="T46" fmla="*/ 40 w 63"/>
                  <a:gd name="T47" fmla="*/ 68 h 106"/>
                  <a:gd name="T48" fmla="*/ 34 w 63"/>
                  <a:gd name="T49" fmla="*/ 63 h 106"/>
                  <a:gd name="T50" fmla="*/ 31 w 63"/>
                  <a:gd name="T51" fmla="*/ 55 h 106"/>
                  <a:gd name="T52" fmla="*/ 25 w 63"/>
                  <a:gd name="T53" fmla="*/ 50 h 106"/>
                  <a:gd name="T54" fmla="*/ 22 w 63"/>
                  <a:gd name="T55" fmla="*/ 45 h 106"/>
                  <a:gd name="T56" fmla="*/ 18 w 63"/>
                  <a:gd name="T57" fmla="*/ 39 h 106"/>
                  <a:gd name="T58" fmla="*/ 16 w 63"/>
                  <a:gd name="T59" fmla="*/ 32 h 106"/>
                  <a:gd name="T60" fmla="*/ 13 w 63"/>
                  <a:gd name="T61" fmla="*/ 27 h 106"/>
                  <a:gd name="T62" fmla="*/ 11 w 63"/>
                  <a:gd name="T63" fmla="*/ 21 h 106"/>
                  <a:gd name="T64" fmla="*/ 9 w 63"/>
                  <a:gd name="T65" fmla="*/ 14 h 106"/>
                  <a:gd name="T66" fmla="*/ 9 w 63"/>
                  <a:gd name="T67" fmla="*/ 7 h 106"/>
                  <a:gd name="T68" fmla="*/ 9 w 63"/>
                  <a:gd name="T69" fmla="*/ 0 h 106"/>
                  <a:gd name="T70" fmla="*/ 9 w 63"/>
                  <a:gd name="T71" fmla="*/ 0 h 106"/>
                  <a:gd name="T72" fmla="*/ 0 w 63"/>
                  <a:gd name="T73" fmla="*/ 0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106">
                    <a:moveTo>
                      <a:pt x="0" y="0"/>
                    </a:moveTo>
                    <a:lnTo>
                      <a:pt x="0" y="0"/>
                    </a:lnTo>
                    <a:lnTo>
                      <a:pt x="0" y="9"/>
                    </a:lnTo>
                    <a:lnTo>
                      <a:pt x="2" y="16"/>
                    </a:lnTo>
                    <a:lnTo>
                      <a:pt x="4" y="23"/>
                    </a:lnTo>
                    <a:lnTo>
                      <a:pt x="5" y="28"/>
                    </a:lnTo>
                    <a:lnTo>
                      <a:pt x="9" y="36"/>
                    </a:lnTo>
                    <a:lnTo>
                      <a:pt x="11" y="43"/>
                    </a:lnTo>
                    <a:lnTo>
                      <a:pt x="14" y="48"/>
                    </a:lnTo>
                    <a:lnTo>
                      <a:pt x="20" y="54"/>
                    </a:lnTo>
                    <a:lnTo>
                      <a:pt x="23" y="61"/>
                    </a:lnTo>
                    <a:lnTo>
                      <a:pt x="29" y="66"/>
                    </a:lnTo>
                    <a:lnTo>
                      <a:pt x="32" y="73"/>
                    </a:lnTo>
                    <a:lnTo>
                      <a:pt x="38" y="79"/>
                    </a:lnTo>
                    <a:lnTo>
                      <a:pt x="43" y="86"/>
                    </a:lnTo>
                    <a:lnTo>
                      <a:pt x="47" y="91"/>
                    </a:lnTo>
                    <a:lnTo>
                      <a:pt x="52" y="99"/>
                    </a:lnTo>
                    <a:lnTo>
                      <a:pt x="58" y="106"/>
                    </a:lnTo>
                    <a:lnTo>
                      <a:pt x="63" y="100"/>
                    </a:lnTo>
                    <a:lnTo>
                      <a:pt x="59" y="93"/>
                    </a:lnTo>
                    <a:lnTo>
                      <a:pt x="54" y="88"/>
                    </a:lnTo>
                    <a:lnTo>
                      <a:pt x="49" y="81"/>
                    </a:lnTo>
                    <a:lnTo>
                      <a:pt x="43" y="73"/>
                    </a:lnTo>
                    <a:lnTo>
                      <a:pt x="40" y="68"/>
                    </a:lnTo>
                    <a:lnTo>
                      <a:pt x="34" y="63"/>
                    </a:lnTo>
                    <a:lnTo>
                      <a:pt x="31" y="55"/>
                    </a:lnTo>
                    <a:lnTo>
                      <a:pt x="25" y="50"/>
                    </a:lnTo>
                    <a:lnTo>
                      <a:pt x="22" y="45"/>
                    </a:lnTo>
                    <a:lnTo>
                      <a:pt x="18" y="39"/>
                    </a:lnTo>
                    <a:lnTo>
                      <a:pt x="16" y="32"/>
                    </a:lnTo>
                    <a:lnTo>
                      <a:pt x="13" y="27"/>
                    </a:lnTo>
                    <a:lnTo>
                      <a:pt x="11" y="21"/>
                    </a:lnTo>
                    <a:lnTo>
                      <a:pt x="9" y="14"/>
                    </a:lnTo>
                    <a:lnTo>
                      <a:pt x="9" y="7"/>
                    </a:lnTo>
                    <a:lnTo>
                      <a:pt x="9" y="0"/>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8" name="Freeform 205"/>
              <p:cNvSpPr>
                <a:spLocks/>
              </p:cNvSpPr>
              <p:nvPr/>
            </p:nvSpPr>
            <p:spPr bwMode="auto">
              <a:xfrm>
                <a:off x="5140" y="3651"/>
                <a:ext cx="47" cy="121"/>
              </a:xfrm>
              <a:custGeom>
                <a:avLst/>
                <a:gdLst>
                  <a:gd name="T0" fmla="*/ 2 w 47"/>
                  <a:gd name="T1" fmla="*/ 0 h 121"/>
                  <a:gd name="T2" fmla="*/ 0 w 47"/>
                  <a:gd name="T3" fmla="*/ 7 h 121"/>
                  <a:gd name="T4" fmla="*/ 9 w 47"/>
                  <a:gd name="T5" fmla="*/ 16 h 121"/>
                  <a:gd name="T6" fmla="*/ 15 w 47"/>
                  <a:gd name="T7" fmla="*/ 23 h 121"/>
                  <a:gd name="T8" fmla="*/ 20 w 47"/>
                  <a:gd name="T9" fmla="*/ 32 h 121"/>
                  <a:gd name="T10" fmla="*/ 25 w 47"/>
                  <a:gd name="T11" fmla="*/ 40 h 121"/>
                  <a:gd name="T12" fmla="*/ 29 w 47"/>
                  <a:gd name="T13" fmla="*/ 47 h 121"/>
                  <a:gd name="T14" fmla="*/ 33 w 47"/>
                  <a:gd name="T15" fmla="*/ 54 h 121"/>
                  <a:gd name="T16" fmla="*/ 34 w 47"/>
                  <a:gd name="T17" fmla="*/ 61 h 121"/>
                  <a:gd name="T18" fmla="*/ 36 w 47"/>
                  <a:gd name="T19" fmla="*/ 68 h 121"/>
                  <a:gd name="T20" fmla="*/ 38 w 47"/>
                  <a:gd name="T21" fmla="*/ 74 h 121"/>
                  <a:gd name="T22" fmla="*/ 38 w 47"/>
                  <a:gd name="T23" fmla="*/ 81 h 121"/>
                  <a:gd name="T24" fmla="*/ 38 w 47"/>
                  <a:gd name="T25" fmla="*/ 88 h 121"/>
                  <a:gd name="T26" fmla="*/ 38 w 47"/>
                  <a:gd name="T27" fmla="*/ 94 h 121"/>
                  <a:gd name="T28" fmla="*/ 38 w 47"/>
                  <a:gd name="T29" fmla="*/ 101 h 121"/>
                  <a:gd name="T30" fmla="*/ 38 w 47"/>
                  <a:gd name="T31" fmla="*/ 108 h 121"/>
                  <a:gd name="T32" fmla="*/ 38 w 47"/>
                  <a:gd name="T33" fmla="*/ 113 h 121"/>
                  <a:gd name="T34" fmla="*/ 38 w 47"/>
                  <a:gd name="T35" fmla="*/ 121 h 121"/>
                  <a:gd name="T36" fmla="*/ 47 w 47"/>
                  <a:gd name="T37" fmla="*/ 121 h 121"/>
                  <a:gd name="T38" fmla="*/ 47 w 47"/>
                  <a:gd name="T39" fmla="*/ 113 h 121"/>
                  <a:gd name="T40" fmla="*/ 47 w 47"/>
                  <a:gd name="T41" fmla="*/ 108 h 121"/>
                  <a:gd name="T42" fmla="*/ 47 w 47"/>
                  <a:gd name="T43" fmla="*/ 101 h 121"/>
                  <a:gd name="T44" fmla="*/ 47 w 47"/>
                  <a:gd name="T45" fmla="*/ 94 h 121"/>
                  <a:gd name="T46" fmla="*/ 47 w 47"/>
                  <a:gd name="T47" fmla="*/ 86 h 121"/>
                  <a:gd name="T48" fmla="*/ 45 w 47"/>
                  <a:gd name="T49" fmla="*/ 81 h 121"/>
                  <a:gd name="T50" fmla="*/ 45 w 47"/>
                  <a:gd name="T51" fmla="*/ 74 h 121"/>
                  <a:gd name="T52" fmla="*/ 43 w 47"/>
                  <a:gd name="T53" fmla="*/ 67 h 121"/>
                  <a:gd name="T54" fmla="*/ 42 w 47"/>
                  <a:gd name="T55" fmla="*/ 59 h 121"/>
                  <a:gd name="T56" fmla="*/ 40 w 47"/>
                  <a:gd name="T57" fmla="*/ 52 h 121"/>
                  <a:gd name="T58" fmla="*/ 36 w 47"/>
                  <a:gd name="T59" fmla="*/ 43 h 121"/>
                  <a:gd name="T60" fmla="*/ 33 w 47"/>
                  <a:gd name="T61" fmla="*/ 36 h 121"/>
                  <a:gd name="T62" fmla="*/ 27 w 47"/>
                  <a:gd name="T63" fmla="*/ 27 h 121"/>
                  <a:gd name="T64" fmla="*/ 22 w 47"/>
                  <a:gd name="T65" fmla="*/ 20 h 121"/>
                  <a:gd name="T66" fmla="*/ 15 w 47"/>
                  <a:gd name="T67" fmla="*/ 11 h 121"/>
                  <a:gd name="T68" fmla="*/ 6 w 47"/>
                  <a:gd name="T69" fmla="*/ 2 h 121"/>
                  <a:gd name="T70" fmla="*/ 4 w 47"/>
                  <a:gd name="T71" fmla="*/ 9 h 121"/>
                  <a:gd name="T72" fmla="*/ 2 w 47"/>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121">
                    <a:moveTo>
                      <a:pt x="2" y="0"/>
                    </a:moveTo>
                    <a:lnTo>
                      <a:pt x="0" y="7"/>
                    </a:lnTo>
                    <a:lnTo>
                      <a:pt x="9" y="16"/>
                    </a:lnTo>
                    <a:lnTo>
                      <a:pt x="15" y="23"/>
                    </a:lnTo>
                    <a:lnTo>
                      <a:pt x="20" y="32"/>
                    </a:lnTo>
                    <a:lnTo>
                      <a:pt x="25" y="40"/>
                    </a:lnTo>
                    <a:lnTo>
                      <a:pt x="29" y="47"/>
                    </a:lnTo>
                    <a:lnTo>
                      <a:pt x="33" y="54"/>
                    </a:lnTo>
                    <a:lnTo>
                      <a:pt x="34" y="61"/>
                    </a:lnTo>
                    <a:lnTo>
                      <a:pt x="36" y="68"/>
                    </a:lnTo>
                    <a:lnTo>
                      <a:pt x="38" y="74"/>
                    </a:lnTo>
                    <a:lnTo>
                      <a:pt x="38" y="81"/>
                    </a:lnTo>
                    <a:lnTo>
                      <a:pt x="38" y="88"/>
                    </a:lnTo>
                    <a:lnTo>
                      <a:pt x="38" y="94"/>
                    </a:lnTo>
                    <a:lnTo>
                      <a:pt x="38" y="101"/>
                    </a:lnTo>
                    <a:lnTo>
                      <a:pt x="38" y="108"/>
                    </a:lnTo>
                    <a:lnTo>
                      <a:pt x="38" y="113"/>
                    </a:lnTo>
                    <a:lnTo>
                      <a:pt x="38" y="121"/>
                    </a:lnTo>
                    <a:lnTo>
                      <a:pt x="47" y="121"/>
                    </a:lnTo>
                    <a:lnTo>
                      <a:pt x="47" y="113"/>
                    </a:lnTo>
                    <a:lnTo>
                      <a:pt x="47" y="108"/>
                    </a:lnTo>
                    <a:lnTo>
                      <a:pt x="47" y="101"/>
                    </a:lnTo>
                    <a:lnTo>
                      <a:pt x="47" y="94"/>
                    </a:lnTo>
                    <a:lnTo>
                      <a:pt x="47" y="86"/>
                    </a:lnTo>
                    <a:lnTo>
                      <a:pt x="45" y="81"/>
                    </a:lnTo>
                    <a:lnTo>
                      <a:pt x="45" y="74"/>
                    </a:lnTo>
                    <a:lnTo>
                      <a:pt x="43" y="67"/>
                    </a:lnTo>
                    <a:lnTo>
                      <a:pt x="42" y="59"/>
                    </a:lnTo>
                    <a:lnTo>
                      <a:pt x="40" y="52"/>
                    </a:lnTo>
                    <a:lnTo>
                      <a:pt x="36" y="43"/>
                    </a:lnTo>
                    <a:lnTo>
                      <a:pt x="33" y="36"/>
                    </a:lnTo>
                    <a:lnTo>
                      <a:pt x="27" y="27"/>
                    </a:lnTo>
                    <a:lnTo>
                      <a:pt x="22" y="20"/>
                    </a:lnTo>
                    <a:lnTo>
                      <a:pt x="15" y="11"/>
                    </a:lnTo>
                    <a:lnTo>
                      <a:pt x="6" y="2"/>
                    </a:lnTo>
                    <a:lnTo>
                      <a:pt x="4" y="9"/>
                    </a:lnTo>
                    <a:lnTo>
                      <a:pt x="2"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29" name="Freeform 206"/>
              <p:cNvSpPr>
                <a:spLocks/>
              </p:cNvSpPr>
              <p:nvPr/>
            </p:nvSpPr>
            <p:spPr bwMode="auto">
              <a:xfrm>
                <a:off x="5185" y="3566"/>
                <a:ext cx="114" cy="206"/>
              </a:xfrm>
              <a:custGeom>
                <a:avLst/>
                <a:gdLst>
                  <a:gd name="T0" fmla="*/ 27 w 114"/>
                  <a:gd name="T1" fmla="*/ 13 h 206"/>
                  <a:gd name="T2" fmla="*/ 16 w 114"/>
                  <a:gd name="T3" fmla="*/ 31 h 206"/>
                  <a:gd name="T4" fmla="*/ 9 w 114"/>
                  <a:gd name="T5" fmla="*/ 49 h 206"/>
                  <a:gd name="T6" fmla="*/ 2 w 114"/>
                  <a:gd name="T7" fmla="*/ 69 h 206"/>
                  <a:gd name="T8" fmla="*/ 2 w 114"/>
                  <a:gd name="T9" fmla="*/ 80 h 206"/>
                  <a:gd name="T10" fmla="*/ 9 w 114"/>
                  <a:gd name="T11" fmla="*/ 78 h 206"/>
                  <a:gd name="T12" fmla="*/ 15 w 114"/>
                  <a:gd name="T13" fmla="*/ 78 h 206"/>
                  <a:gd name="T14" fmla="*/ 22 w 114"/>
                  <a:gd name="T15" fmla="*/ 76 h 206"/>
                  <a:gd name="T16" fmla="*/ 27 w 114"/>
                  <a:gd name="T17" fmla="*/ 76 h 206"/>
                  <a:gd name="T18" fmla="*/ 33 w 114"/>
                  <a:gd name="T19" fmla="*/ 74 h 206"/>
                  <a:gd name="T20" fmla="*/ 38 w 114"/>
                  <a:gd name="T21" fmla="*/ 74 h 206"/>
                  <a:gd name="T22" fmla="*/ 42 w 114"/>
                  <a:gd name="T23" fmla="*/ 74 h 206"/>
                  <a:gd name="T24" fmla="*/ 45 w 114"/>
                  <a:gd name="T25" fmla="*/ 110 h 206"/>
                  <a:gd name="T26" fmla="*/ 45 w 114"/>
                  <a:gd name="T27" fmla="*/ 184 h 206"/>
                  <a:gd name="T28" fmla="*/ 49 w 114"/>
                  <a:gd name="T29" fmla="*/ 206 h 206"/>
                  <a:gd name="T30" fmla="*/ 54 w 114"/>
                  <a:gd name="T31" fmla="*/ 206 h 206"/>
                  <a:gd name="T32" fmla="*/ 58 w 114"/>
                  <a:gd name="T33" fmla="*/ 202 h 206"/>
                  <a:gd name="T34" fmla="*/ 63 w 114"/>
                  <a:gd name="T35" fmla="*/ 200 h 206"/>
                  <a:gd name="T36" fmla="*/ 69 w 114"/>
                  <a:gd name="T37" fmla="*/ 198 h 206"/>
                  <a:gd name="T38" fmla="*/ 74 w 114"/>
                  <a:gd name="T39" fmla="*/ 195 h 206"/>
                  <a:gd name="T40" fmla="*/ 78 w 114"/>
                  <a:gd name="T41" fmla="*/ 189 h 206"/>
                  <a:gd name="T42" fmla="*/ 81 w 114"/>
                  <a:gd name="T43" fmla="*/ 186 h 206"/>
                  <a:gd name="T44" fmla="*/ 87 w 114"/>
                  <a:gd name="T45" fmla="*/ 175 h 206"/>
                  <a:gd name="T46" fmla="*/ 94 w 114"/>
                  <a:gd name="T47" fmla="*/ 159 h 206"/>
                  <a:gd name="T48" fmla="*/ 101 w 114"/>
                  <a:gd name="T49" fmla="*/ 144 h 206"/>
                  <a:gd name="T50" fmla="*/ 106 w 114"/>
                  <a:gd name="T51" fmla="*/ 130 h 206"/>
                  <a:gd name="T52" fmla="*/ 112 w 114"/>
                  <a:gd name="T53" fmla="*/ 116 h 206"/>
                  <a:gd name="T54" fmla="*/ 114 w 114"/>
                  <a:gd name="T55" fmla="*/ 101 h 206"/>
                  <a:gd name="T56" fmla="*/ 114 w 114"/>
                  <a:gd name="T57" fmla="*/ 87 h 206"/>
                  <a:gd name="T58" fmla="*/ 110 w 114"/>
                  <a:gd name="T59" fmla="*/ 72 h 206"/>
                  <a:gd name="T60" fmla="*/ 106 w 114"/>
                  <a:gd name="T61" fmla="*/ 62 h 206"/>
                  <a:gd name="T62" fmla="*/ 103 w 114"/>
                  <a:gd name="T63" fmla="*/ 53 h 206"/>
                  <a:gd name="T64" fmla="*/ 99 w 114"/>
                  <a:gd name="T65" fmla="*/ 44 h 206"/>
                  <a:gd name="T66" fmla="*/ 96 w 114"/>
                  <a:gd name="T67" fmla="*/ 36 h 206"/>
                  <a:gd name="T68" fmla="*/ 90 w 114"/>
                  <a:gd name="T69" fmla="*/ 27 h 206"/>
                  <a:gd name="T70" fmla="*/ 85 w 114"/>
                  <a:gd name="T71" fmla="*/ 20 h 206"/>
                  <a:gd name="T72" fmla="*/ 78 w 114"/>
                  <a:gd name="T73" fmla="*/ 11 h 206"/>
                  <a:gd name="T74" fmla="*/ 72 w 114"/>
                  <a:gd name="T75" fmla="*/ 4 h 206"/>
                  <a:gd name="T76" fmla="*/ 67 w 114"/>
                  <a:gd name="T77" fmla="*/ 0 h 206"/>
                  <a:gd name="T78" fmla="*/ 61 w 114"/>
                  <a:gd name="T79" fmla="*/ 2 h 206"/>
                  <a:gd name="T80" fmla="*/ 58 w 114"/>
                  <a:gd name="T81" fmla="*/ 2 h 206"/>
                  <a:gd name="T82" fmla="*/ 52 w 114"/>
                  <a:gd name="T83" fmla="*/ 2 h 206"/>
                  <a:gd name="T84" fmla="*/ 47 w 114"/>
                  <a:gd name="T85" fmla="*/ 4 h 206"/>
                  <a:gd name="T86" fmla="*/ 43 w 114"/>
                  <a:gd name="T87" fmla="*/ 4 h 206"/>
                  <a:gd name="T88" fmla="*/ 38 w 114"/>
                  <a:gd name="T89" fmla="*/ 4 h 206"/>
                  <a:gd name="T90" fmla="*/ 34 w 114"/>
                  <a:gd name="T91" fmla="*/ 6 h 2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4" h="206">
                    <a:moveTo>
                      <a:pt x="31" y="6"/>
                    </a:moveTo>
                    <a:lnTo>
                      <a:pt x="27" y="13"/>
                    </a:lnTo>
                    <a:lnTo>
                      <a:pt x="22" y="22"/>
                    </a:lnTo>
                    <a:lnTo>
                      <a:pt x="16" y="31"/>
                    </a:lnTo>
                    <a:lnTo>
                      <a:pt x="13" y="40"/>
                    </a:lnTo>
                    <a:lnTo>
                      <a:pt x="9" y="49"/>
                    </a:lnTo>
                    <a:lnTo>
                      <a:pt x="6" y="60"/>
                    </a:lnTo>
                    <a:lnTo>
                      <a:pt x="2" y="69"/>
                    </a:lnTo>
                    <a:lnTo>
                      <a:pt x="0" y="80"/>
                    </a:lnTo>
                    <a:lnTo>
                      <a:pt x="2" y="80"/>
                    </a:lnTo>
                    <a:lnTo>
                      <a:pt x="6" y="80"/>
                    </a:lnTo>
                    <a:lnTo>
                      <a:pt x="9" y="78"/>
                    </a:lnTo>
                    <a:lnTo>
                      <a:pt x="13" y="78"/>
                    </a:lnTo>
                    <a:lnTo>
                      <a:pt x="15" y="78"/>
                    </a:lnTo>
                    <a:lnTo>
                      <a:pt x="18" y="78"/>
                    </a:lnTo>
                    <a:lnTo>
                      <a:pt x="22" y="76"/>
                    </a:lnTo>
                    <a:lnTo>
                      <a:pt x="24" y="76"/>
                    </a:lnTo>
                    <a:lnTo>
                      <a:pt x="27" y="76"/>
                    </a:lnTo>
                    <a:lnTo>
                      <a:pt x="29" y="76"/>
                    </a:lnTo>
                    <a:lnTo>
                      <a:pt x="33" y="74"/>
                    </a:lnTo>
                    <a:lnTo>
                      <a:pt x="34" y="74"/>
                    </a:lnTo>
                    <a:lnTo>
                      <a:pt x="38" y="74"/>
                    </a:lnTo>
                    <a:lnTo>
                      <a:pt x="40" y="74"/>
                    </a:lnTo>
                    <a:lnTo>
                      <a:pt x="42" y="74"/>
                    </a:lnTo>
                    <a:lnTo>
                      <a:pt x="45" y="74"/>
                    </a:lnTo>
                    <a:lnTo>
                      <a:pt x="45" y="110"/>
                    </a:lnTo>
                    <a:lnTo>
                      <a:pt x="45" y="150"/>
                    </a:lnTo>
                    <a:lnTo>
                      <a:pt x="45" y="184"/>
                    </a:lnTo>
                    <a:lnTo>
                      <a:pt x="45" y="206"/>
                    </a:lnTo>
                    <a:lnTo>
                      <a:pt x="49" y="206"/>
                    </a:lnTo>
                    <a:lnTo>
                      <a:pt x="51" y="206"/>
                    </a:lnTo>
                    <a:lnTo>
                      <a:pt x="54" y="206"/>
                    </a:lnTo>
                    <a:lnTo>
                      <a:pt x="56" y="204"/>
                    </a:lnTo>
                    <a:lnTo>
                      <a:pt x="58" y="202"/>
                    </a:lnTo>
                    <a:lnTo>
                      <a:pt x="61" y="202"/>
                    </a:lnTo>
                    <a:lnTo>
                      <a:pt x="63" y="200"/>
                    </a:lnTo>
                    <a:lnTo>
                      <a:pt x="67" y="198"/>
                    </a:lnTo>
                    <a:lnTo>
                      <a:pt x="69" y="198"/>
                    </a:lnTo>
                    <a:lnTo>
                      <a:pt x="70" y="197"/>
                    </a:lnTo>
                    <a:lnTo>
                      <a:pt x="74" y="195"/>
                    </a:lnTo>
                    <a:lnTo>
                      <a:pt x="76" y="193"/>
                    </a:lnTo>
                    <a:lnTo>
                      <a:pt x="78" y="189"/>
                    </a:lnTo>
                    <a:lnTo>
                      <a:pt x="79" y="188"/>
                    </a:lnTo>
                    <a:lnTo>
                      <a:pt x="81" y="186"/>
                    </a:lnTo>
                    <a:lnTo>
                      <a:pt x="83" y="184"/>
                    </a:lnTo>
                    <a:lnTo>
                      <a:pt x="87" y="175"/>
                    </a:lnTo>
                    <a:lnTo>
                      <a:pt x="90" y="166"/>
                    </a:lnTo>
                    <a:lnTo>
                      <a:pt x="94" y="159"/>
                    </a:lnTo>
                    <a:lnTo>
                      <a:pt x="97" y="152"/>
                    </a:lnTo>
                    <a:lnTo>
                      <a:pt x="101" y="144"/>
                    </a:lnTo>
                    <a:lnTo>
                      <a:pt x="103" y="137"/>
                    </a:lnTo>
                    <a:lnTo>
                      <a:pt x="106" y="130"/>
                    </a:lnTo>
                    <a:lnTo>
                      <a:pt x="110" y="121"/>
                    </a:lnTo>
                    <a:lnTo>
                      <a:pt x="112" y="116"/>
                    </a:lnTo>
                    <a:lnTo>
                      <a:pt x="114" y="108"/>
                    </a:lnTo>
                    <a:lnTo>
                      <a:pt x="114" y="101"/>
                    </a:lnTo>
                    <a:lnTo>
                      <a:pt x="114" y="94"/>
                    </a:lnTo>
                    <a:lnTo>
                      <a:pt x="114" y="87"/>
                    </a:lnTo>
                    <a:lnTo>
                      <a:pt x="112" y="80"/>
                    </a:lnTo>
                    <a:lnTo>
                      <a:pt x="110" y="72"/>
                    </a:lnTo>
                    <a:lnTo>
                      <a:pt x="108" y="67"/>
                    </a:lnTo>
                    <a:lnTo>
                      <a:pt x="106" y="62"/>
                    </a:lnTo>
                    <a:lnTo>
                      <a:pt x="105" y="56"/>
                    </a:lnTo>
                    <a:lnTo>
                      <a:pt x="103" y="53"/>
                    </a:lnTo>
                    <a:lnTo>
                      <a:pt x="101" y="49"/>
                    </a:lnTo>
                    <a:lnTo>
                      <a:pt x="99" y="44"/>
                    </a:lnTo>
                    <a:lnTo>
                      <a:pt x="97" y="40"/>
                    </a:lnTo>
                    <a:lnTo>
                      <a:pt x="96" y="36"/>
                    </a:lnTo>
                    <a:lnTo>
                      <a:pt x="92" y="31"/>
                    </a:lnTo>
                    <a:lnTo>
                      <a:pt x="90" y="27"/>
                    </a:lnTo>
                    <a:lnTo>
                      <a:pt x="87" y="24"/>
                    </a:lnTo>
                    <a:lnTo>
                      <a:pt x="85" y="20"/>
                    </a:lnTo>
                    <a:lnTo>
                      <a:pt x="81" y="15"/>
                    </a:lnTo>
                    <a:lnTo>
                      <a:pt x="78" y="11"/>
                    </a:lnTo>
                    <a:lnTo>
                      <a:pt x="76" y="8"/>
                    </a:lnTo>
                    <a:lnTo>
                      <a:pt x="72" y="4"/>
                    </a:lnTo>
                    <a:lnTo>
                      <a:pt x="69" y="0"/>
                    </a:lnTo>
                    <a:lnTo>
                      <a:pt x="67" y="0"/>
                    </a:lnTo>
                    <a:lnTo>
                      <a:pt x="63" y="0"/>
                    </a:lnTo>
                    <a:lnTo>
                      <a:pt x="61" y="2"/>
                    </a:lnTo>
                    <a:lnTo>
                      <a:pt x="60" y="2"/>
                    </a:lnTo>
                    <a:lnTo>
                      <a:pt x="58" y="2"/>
                    </a:lnTo>
                    <a:lnTo>
                      <a:pt x="54" y="2"/>
                    </a:lnTo>
                    <a:lnTo>
                      <a:pt x="52" y="2"/>
                    </a:lnTo>
                    <a:lnTo>
                      <a:pt x="51" y="2"/>
                    </a:lnTo>
                    <a:lnTo>
                      <a:pt x="47" y="4"/>
                    </a:lnTo>
                    <a:lnTo>
                      <a:pt x="45" y="4"/>
                    </a:lnTo>
                    <a:lnTo>
                      <a:pt x="43" y="4"/>
                    </a:lnTo>
                    <a:lnTo>
                      <a:pt x="40" y="4"/>
                    </a:lnTo>
                    <a:lnTo>
                      <a:pt x="38" y="4"/>
                    </a:lnTo>
                    <a:lnTo>
                      <a:pt x="36" y="6"/>
                    </a:lnTo>
                    <a:lnTo>
                      <a:pt x="34" y="6"/>
                    </a:lnTo>
                    <a:lnTo>
                      <a:pt x="31" y="6"/>
                    </a:lnTo>
                    <a:close/>
                  </a:path>
                </a:pathLst>
              </a:custGeom>
              <a:solidFill>
                <a:srgbClr val="FFD9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0" name="Freeform 207"/>
              <p:cNvSpPr>
                <a:spLocks/>
              </p:cNvSpPr>
              <p:nvPr/>
            </p:nvSpPr>
            <p:spPr bwMode="auto">
              <a:xfrm>
                <a:off x="5182" y="3570"/>
                <a:ext cx="37" cy="79"/>
              </a:xfrm>
              <a:custGeom>
                <a:avLst/>
                <a:gdLst>
                  <a:gd name="T0" fmla="*/ 1 w 37"/>
                  <a:gd name="T1" fmla="*/ 72 h 79"/>
                  <a:gd name="T2" fmla="*/ 7 w 37"/>
                  <a:gd name="T3" fmla="*/ 77 h 79"/>
                  <a:gd name="T4" fmla="*/ 9 w 37"/>
                  <a:gd name="T5" fmla="*/ 72 h 79"/>
                  <a:gd name="T6" fmla="*/ 10 w 37"/>
                  <a:gd name="T7" fmla="*/ 67 h 79"/>
                  <a:gd name="T8" fmla="*/ 10 w 37"/>
                  <a:gd name="T9" fmla="*/ 61 h 79"/>
                  <a:gd name="T10" fmla="*/ 12 w 37"/>
                  <a:gd name="T11" fmla="*/ 58 h 79"/>
                  <a:gd name="T12" fmla="*/ 14 w 37"/>
                  <a:gd name="T13" fmla="*/ 52 h 79"/>
                  <a:gd name="T14" fmla="*/ 16 w 37"/>
                  <a:gd name="T15" fmla="*/ 47 h 79"/>
                  <a:gd name="T16" fmla="*/ 18 w 37"/>
                  <a:gd name="T17" fmla="*/ 43 h 79"/>
                  <a:gd name="T18" fmla="*/ 19 w 37"/>
                  <a:gd name="T19" fmla="*/ 38 h 79"/>
                  <a:gd name="T20" fmla="*/ 21 w 37"/>
                  <a:gd name="T21" fmla="*/ 32 h 79"/>
                  <a:gd name="T22" fmla="*/ 25 w 37"/>
                  <a:gd name="T23" fmla="*/ 29 h 79"/>
                  <a:gd name="T24" fmla="*/ 27 w 37"/>
                  <a:gd name="T25" fmla="*/ 25 h 79"/>
                  <a:gd name="T26" fmla="*/ 28 w 37"/>
                  <a:gd name="T27" fmla="*/ 20 h 79"/>
                  <a:gd name="T28" fmla="*/ 30 w 37"/>
                  <a:gd name="T29" fmla="*/ 16 h 79"/>
                  <a:gd name="T30" fmla="*/ 32 w 37"/>
                  <a:gd name="T31" fmla="*/ 11 h 79"/>
                  <a:gd name="T32" fmla="*/ 36 w 37"/>
                  <a:gd name="T33" fmla="*/ 7 h 79"/>
                  <a:gd name="T34" fmla="*/ 37 w 37"/>
                  <a:gd name="T35" fmla="*/ 4 h 79"/>
                  <a:gd name="T36" fmla="*/ 30 w 37"/>
                  <a:gd name="T37" fmla="*/ 0 h 79"/>
                  <a:gd name="T38" fmla="*/ 28 w 37"/>
                  <a:gd name="T39" fmla="*/ 4 h 79"/>
                  <a:gd name="T40" fmla="*/ 27 w 37"/>
                  <a:gd name="T41" fmla="*/ 7 h 79"/>
                  <a:gd name="T42" fmla="*/ 23 w 37"/>
                  <a:gd name="T43" fmla="*/ 13 h 79"/>
                  <a:gd name="T44" fmla="*/ 21 w 37"/>
                  <a:gd name="T45" fmla="*/ 16 h 79"/>
                  <a:gd name="T46" fmla="*/ 19 w 37"/>
                  <a:gd name="T47" fmla="*/ 20 h 79"/>
                  <a:gd name="T48" fmla="*/ 16 w 37"/>
                  <a:gd name="T49" fmla="*/ 25 h 79"/>
                  <a:gd name="T50" fmla="*/ 14 w 37"/>
                  <a:gd name="T51" fmla="*/ 31 h 79"/>
                  <a:gd name="T52" fmla="*/ 12 w 37"/>
                  <a:gd name="T53" fmla="*/ 34 h 79"/>
                  <a:gd name="T54" fmla="*/ 10 w 37"/>
                  <a:gd name="T55" fmla="*/ 40 h 79"/>
                  <a:gd name="T56" fmla="*/ 9 w 37"/>
                  <a:gd name="T57" fmla="*/ 45 h 79"/>
                  <a:gd name="T58" fmla="*/ 7 w 37"/>
                  <a:gd name="T59" fmla="*/ 49 h 79"/>
                  <a:gd name="T60" fmla="*/ 5 w 37"/>
                  <a:gd name="T61" fmla="*/ 54 h 79"/>
                  <a:gd name="T62" fmla="*/ 3 w 37"/>
                  <a:gd name="T63" fmla="*/ 59 h 79"/>
                  <a:gd name="T64" fmla="*/ 1 w 37"/>
                  <a:gd name="T65" fmla="*/ 65 h 79"/>
                  <a:gd name="T66" fmla="*/ 0 w 37"/>
                  <a:gd name="T67" fmla="*/ 70 h 79"/>
                  <a:gd name="T68" fmla="*/ 0 w 37"/>
                  <a:gd name="T69" fmla="*/ 74 h 79"/>
                  <a:gd name="T70" fmla="*/ 3 w 37"/>
                  <a:gd name="T71" fmla="*/ 79 h 79"/>
                  <a:gd name="T72" fmla="*/ 1 w 37"/>
                  <a:gd name="T73" fmla="*/ 72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79">
                    <a:moveTo>
                      <a:pt x="1" y="72"/>
                    </a:moveTo>
                    <a:lnTo>
                      <a:pt x="7" y="77"/>
                    </a:lnTo>
                    <a:lnTo>
                      <a:pt x="9" y="72"/>
                    </a:lnTo>
                    <a:lnTo>
                      <a:pt x="10" y="67"/>
                    </a:lnTo>
                    <a:lnTo>
                      <a:pt x="10" y="61"/>
                    </a:lnTo>
                    <a:lnTo>
                      <a:pt x="12" y="58"/>
                    </a:lnTo>
                    <a:lnTo>
                      <a:pt x="14" y="52"/>
                    </a:lnTo>
                    <a:lnTo>
                      <a:pt x="16" y="47"/>
                    </a:lnTo>
                    <a:lnTo>
                      <a:pt x="18" y="43"/>
                    </a:lnTo>
                    <a:lnTo>
                      <a:pt x="19" y="38"/>
                    </a:lnTo>
                    <a:lnTo>
                      <a:pt x="21" y="32"/>
                    </a:lnTo>
                    <a:lnTo>
                      <a:pt x="25" y="29"/>
                    </a:lnTo>
                    <a:lnTo>
                      <a:pt x="27" y="25"/>
                    </a:lnTo>
                    <a:lnTo>
                      <a:pt x="28" y="20"/>
                    </a:lnTo>
                    <a:lnTo>
                      <a:pt x="30" y="16"/>
                    </a:lnTo>
                    <a:lnTo>
                      <a:pt x="32" y="11"/>
                    </a:lnTo>
                    <a:lnTo>
                      <a:pt x="36" y="7"/>
                    </a:lnTo>
                    <a:lnTo>
                      <a:pt x="37" y="4"/>
                    </a:lnTo>
                    <a:lnTo>
                      <a:pt x="30" y="0"/>
                    </a:lnTo>
                    <a:lnTo>
                      <a:pt x="28" y="4"/>
                    </a:lnTo>
                    <a:lnTo>
                      <a:pt x="27" y="7"/>
                    </a:lnTo>
                    <a:lnTo>
                      <a:pt x="23" y="13"/>
                    </a:lnTo>
                    <a:lnTo>
                      <a:pt x="21" y="16"/>
                    </a:lnTo>
                    <a:lnTo>
                      <a:pt x="19" y="20"/>
                    </a:lnTo>
                    <a:lnTo>
                      <a:pt x="16" y="25"/>
                    </a:lnTo>
                    <a:lnTo>
                      <a:pt x="14" y="31"/>
                    </a:lnTo>
                    <a:lnTo>
                      <a:pt x="12" y="34"/>
                    </a:lnTo>
                    <a:lnTo>
                      <a:pt x="10" y="40"/>
                    </a:lnTo>
                    <a:lnTo>
                      <a:pt x="9" y="45"/>
                    </a:lnTo>
                    <a:lnTo>
                      <a:pt x="7" y="49"/>
                    </a:lnTo>
                    <a:lnTo>
                      <a:pt x="5" y="54"/>
                    </a:lnTo>
                    <a:lnTo>
                      <a:pt x="3" y="59"/>
                    </a:lnTo>
                    <a:lnTo>
                      <a:pt x="1" y="65"/>
                    </a:lnTo>
                    <a:lnTo>
                      <a:pt x="0" y="70"/>
                    </a:lnTo>
                    <a:lnTo>
                      <a:pt x="0" y="74"/>
                    </a:lnTo>
                    <a:lnTo>
                      <a:pt x="3" y="79"/>
                    </a:lnTo>
                    <a:lnTo>
                      <a:pt x="1" y="7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1" name="Freeform 208"/>
              <p:cNvSpPr>
                <a:spLocks/>
              </p:cNvSpPr>
              <p:nvPr/>
            </p:nvSpPr>
            <p:spPr bwMode="auto">
              <a:xfrm>
                <a:off x="5183" y="3637"/>
                <a:ext cx="51" cy="12"/>
              </a:xfrm>
              <a:custGeom>
                <a:avLst/>
                <a:gdLst>
                  <a:gd name="T0" fmla="*/ 51 w 51"/>
                  <a:gd name="T1" fmla="*/ 1 h 12"/>
                  <a:gd name="T2" fmla="*/ 45 w 51"/>
                  <a:gd name="T3" fmla="*/ 0 h 12"/>
                  <a:gd name="T4" fmla="*/ 44 w 51"/>
                  <a:gd name="T5" fmla="*/ 0 h 12"/>
                  <a:gd name="T6" fmla="*/ 42 w 51"/>
                  <a:gd name="T7" fmla="*/ 0 h 12"/>
                  <a:gd name="T8" fmla="*/ 40 w 51"/>
                  <a:gd name="T9" fmla="*/ 0 h 12"/>
                  <a:gd name="T10" fmla="*/ 36 w 51"/>
                  <a:gd name="T11" fmla="*/ 0 h 12"/>
                  <a:gd name="T12" fmla="*/ 35 w 51"/>
                  <a:gd name="T13" fmla="*/ 0 h 12"/>
                  <a:gd name="T14" fmla="*/ 31 w 51"/>
                  <a:gd name="T15" fmla="*/ 1 h 12"/>
                  <a:gd name="T16" fmla="*/ 29 w 51"/>
                  <a:gd name="T17" fmla="*/ 1 h 12"/>
                  <a:gd name="T18" fmla="*/ 26 w 51"/>
                  <a:gd name="T19" fmla="*/ 1 h 12"/>
                  <a:gd name="T20" fmla="*/ 22 w 51"/>
                  <a:gd name="T21" fmla="*/ 1 h 12"/>
                  <a:gd name="T22" fmla="*/ 18 w 51"/>
                  <a:gd name="T23" fmla="*/ 1 h 12"/>
                  <a:gd name="T24" fmla="*/ 17 w 51"/>
                  <a:gd name="T25" fmla="*/ 3 h 12"/>
                  <a:gd name="T26" fmla="*/ 13 w 51"/>
                  <a:gd name="T27" fmla="*/ 3 h 12"/>
                  <a:gd name="T28" fmla="*/ 9 w 51"/>
                  <a:gd name="T29" fmla="*/ 3 h 12"/>
                  <a:gd name="T30" fmla="*/ 8 w 51"/>
                  <a:gd name="T31" fmla="*/ 3 h 12"/>
                  <a:gd name="T32" fmla="*/ 4 w 51"/>
                  <a:gd name="T33" fmla="*/ 5 h 12"/>
                  <a:gd name="T34" fmla="*/ 0 w 51"/>
                  <a:gd name="T35" fmla="*/ 5 h 12"/>
                  <a:gd name="T36" fmla="*/ 2 w 51"/>
                  <a:gd name="T37" fmla="*/ 12 h 12"/>
                  <a:gd name="T38" fmla="*/ 6 w 51"/>
                  <a:gd name="T39" fmla="*/ 12 h 12"/>
                  <a:gd name="T40" fmla="*/ 8 w 51"/>
                  <a:gd name="T41" fmla="*/ 12 h 12"/>
                  <a:gd name="T42" fmla="*/ 11 w 51"/>
                  <a:gd name="T43" fmla="*/ 10 h 12"/>
                  <a:gd name="T44" fmla="*/ 15 w 51"/>
                  <a:gd name="T45" fmla="*/ 10 h 12"/>
                  <a:gd name="T46" fmla="*/ 18 w 51"/>
                  <a:gd name="T47" fmla="*/ 10 h 12"/>
                  <a:gd name="T48" fmla="*/ 20 w 51"/>
                  <a:gd name="T49" fmla="*/ 10 h 12"/>
                  <a:gd name="T50" fmla="*/ 24 w 51"/>
                  <a:gd name="T51" fmla="*/ 9 h 12"/>
                  <a:gd name="T52" fmla="*/ 27 w 51"/>
                  <a:gd name="T53" fmla="*/ 9 h 12"/>
                  <a:gd name="T54" fmla="*/ 29 w 51"/>
                  <a:gd name="T55" fmla="*/ 9 h 12"/>
                  <a:gd name="T56" fmla="*/ 33 w 51"/>
                  <a:gd name="T57" fmla="*/ 9 h 12"/>
                  <a:gd name="T58" fmla="*/ 35 w 51"/>
                  <a:gd name="T59" fmla="*/ 9 h 12"/>
                  <a:gd name="T60" fmla="*/ 38 w 51"/>
                  <a:gd name="T61" fmla="*/ 7 h 12"/>
                  <a:gd name="T62" fmla="*/ 40 w 51"/>
                  <a:gd name="T63" fmla="*/ 7 h 12"/>
                  <a:gd name="T64" fmla="*/ 44 w 51"/>
                  <a:gd name="T65" fmla="*/ 7 h 12"/>
                  <a:gd name="T66" fmla="*/ 45 w 51"/>
                  <a:gd name="T67" fmla="*/ 7 h 12"/>
                  <a:gd name="T68" fmla="*/ 47 w 51"/>
                  <a:gd name="T69" fmla="*/ 7 h 12"/>
                  <a:gd name="T70" fmla="*/ 42 w 51"/>
                  <a:gd name="T71" fmla="*/ 3 h 12"/>
                  <a:gd name="T72" fmla="*/ 51 w 51"/>
                  <a:gd name="T73" fmla="*/ 1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 h="12">
                    <a:moveTo>
                      <a:pt x="51" y="1"/>
                    </a:moveTo>
                    <a:lnTo>
                      <a:pt x="45" y="0"/>
                    </a:lnTo>
                    <a:lnTo>
                      <a:pt x="44" y="0"/>
                    </a:lnTo>
                    <a:lnTo>
                      <a:pt x="42" y="0"/>
                    </a:lnTo>
                    <a:lnTo>
                      <a:pt x="40" y="0"/>
                    </a:lnTo>
                    <a:lnTo>
                      <a:pt x="36" y="0"/>
                    </a:lnTo>
                    <a:lnTo>
                      <a:pt x="35" y="0"/>
                    </a:lnTo>
                    <a:lnTo>
                      <a:pt x="31" y="1"/>
                    </a:lnTo>
                    <a:lnTo>
                      <a:pt x="29" y="1"/>
                    </a:lnTo>
                    <a:lnTo>
                      <a:pt x="26" y="1"/>
                    </a:lnTo>
                    <a:lnTo>
                      <a:pt x="22" y="1"/>
                    </a:lnTo>
                    <a:lnTo>
                      <a:pt x="18" y="1"/>
                    </a:lnTo>
                    <a:lnTo>
                      <a:pt x="17" y="3"/>
                    </a:lnTo>
                    <a:lnTo>
                      <a:pt x="13" y="3"/>
                    </a:lnTo>
                    <a:lnTo>
                      <a:pt x="9" y="3"/>
                    </a:lnTo>
                    <a:lnTo>
                      <a:pt x="8" y="3"/>
                    </a:lnTo>
                    <a:lnTo>
                      <a:pt x="4" y="5"/>
                    </a:lnTo>
                    <a:lnTo>
                      <a:pt x="0" y="5"/>
                    </a:lnTo>
                    <a:lnTo>
                      <a:pt x="2" y="12"/>
                    </a:lnTo>
                    <a:lnTo>
                      <a:pt x="6" y="12"/>
                    </a:lnTo>
                    <a:lnTo>
                      <a:pt x="8" y="12"/>
                    </a:lnTo>
                    <a:lnTo>
                      <a:pt x="11" y="10"/>
                    </a:lnTo>
                    <a:lnTo>
                      <a:pt x="15" y="10"/>
                    </a:lnTo>
                    <a:lnTo>
                      <a:pt x="18" y="10"/>
                    </a:lnTo>
                    <a:lnTo>
                      <a:pt x="20" y="10"/>
                    </a:lnTo>
                    <a:lnTo>
                      <a:pt x="24" y="9"/>
                    </a:lnTo>
                    <a:lnTo>
                      <a:pt x="27" y="9"/>
                    </a:lnTo>
                    <a:lnTo>
                      <a:pt x="29" y="9"/>
                    </a:lnTo>
                    <a:lnTo>
                      <a:pt x="33" y="9"/>
                    </a:lnTo>
                    <a:lnTo>
                      <a:pt x="35" y="9"/>
                    </a:lnTo>
                    <a:lnTo>
                      <a:pt x="38" y="7"/>
                    </a:lnTo>
                    <a:lnTo>
                      <a:pt x="40" y="7"/>
                    </a:lnTo>
                    <a:lnTo>
                      <a:pt x="44" y="7"/>
                    </a:lnTo>
                    <a:lnTo>
                      <a:pt x="45" y="7"/>
                    </a:lnTo>
                    <a:lnTo>
                      <a:pt x="47" y="7"/>
                    </a:lnTo>
                    <a:lnTo>
                      <a:pt x="42" y="3"/>
                    </a:lnTo>
                    <a:lnTo>
                      <a:pt x="51" y="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2" name="Freeform 209"/>
              <p:cNvSpPr>
                <a:spLocks/>
              </p:cNvSpPr>
              <p:nvPr/>
            </p:nvSpPr>
            <p:spPr bwMode="auto">
              <a:xfrm>
                <a:off x="5225" y="3638"/>
                <a:ext cx="11" cy="137"/>
              </a:xfrm>
              <a:custGeom>
                <a:avLst/>
                <a:gdLst>
                  <a:gd name="T0" fmla="*/ 5 w 11"/>
                  <a:gd name="T1" fmla="*/ 130 h 137"/>
                  <a:gd name="T2" fmla="*/ 9 w 11"/>
                  <a:gd name="T3" fmla="*/ 134 h 137"/>
                  <a:gd name="T4" fmla="*/ 9 w 11"/>
                  <a:gd name="T5" fmla="*/ 130 h 137"/>
                  <a:gd name="T6" fmla="*/ 9 w 11"/>
                  <a:gd name="T7" fmla="*/ 125 h 137"/>
                  <a:gd name="T8" fmla="*/ 9 w 11"/>
                  <a:gd name="T9" fmla="*/ 119 h 137"/>
                  <a:gd name="T10" fmla="*/ 9 w 11"/>
                  <a:gd name="T11" fmla="*/ 112 h 137"/>
                  <a:gd name="T12" fmla="*/ 9 w 11"/>
                  <a:gd name="T13" fmla="*/ 103 h 137"/>
                  <a:gd name="T14" fmla="*/ 9 w 11"/>
                  <a:gd name="T15" fmla="*/ 96 h 137"/>
                  <a:gd name="T16" fmla="*/ 9 w 11"/>
                  <a:gd name="T17" fmla="*/ 87 h 137"/>
                  <a:gd name="T18" fmla="*/ 9 w 11"/>
                  <a:gd name="T19" fmla="*/ 78 h 137"/>
                  <a:gd name="T20" fmla="*/ 9 w 11"/>
                  <a:gd name="T21" fmla="*/ 67 h 137"/>
                  <a:gd name="T22" fmla="*/ 11 w 11"/>
                  <a:gd name="T23" fmla="*/ 58 h 137"/>
                  <a:gd name="T24" fmla="*/ 11 w 11"/>
                  <a:gd name="T25" fmla="*/ 49 h 137"/>
                  <a:gd name="T26" fmla="*/ 11 w 11"/>
                  <a:gd name="T27" fmla="*/ 38 h 137"/>
                  <a:gd name="T28" fmla="*/ 9 w 11"/>
                  <a:gd name="T29" fmla="*/ 29 h 137"/>
                  <a:gd name="T30" fmla="*/ 9 w 11"/>
                  <a:gd name="T31" fmla="*/ 18 h 137"/>
                  <a:gd name="T32" fmla="*/ 9 w 11"/>
                  <a:gd name="T33" fmla="*/ 9 h 137"/>
                  <a:gd name="T34" fmla="*/ 9 w 11"/>
                  <a:gd name="T35" fmla="*/ 0 h 137"/>
                  <a:gd name="T36" fmla="*/ 0 w 11"/>
                  <a:gd name="T37" fmla="*/ 2 h 137"/>
                  <a:gd name="T38" fmla="*/ 2 w 11"/>
                  <a:gd name="T39" fmla="*/ 11 h 137"/>
                  <a:gd name="T40" fmla="*/ 2 w 11"/>
                  <a:gd name="T41" fmla="*/ 20 h 137"/>
                  <a:gd name="T42" fmla="*/ 2 w 11"/>
                  <a:gd name="T43" fmla="*/ 29 h 137"/>
                  <a:gd name="T44" fmla="*/ 2 w 11"/>
                  <a:gd name="T45" fmla="*/ 38 h 137"/>
                  <a:gd name="T46" fmla="*/ 2 w 11"/>
                  <a:gd name="T47" fmla="*/ 49 h 137"/>
                  <a:gd name="T48" fmla="*/ 2 w 11"/>
                  <a:gd name="T49" fmla="*/ 58 h 137"/>
                  <a:gd name="T50" fmla="*/ 2 w 11"/>
                  <a:gd name="T51" fmla="*/ 67 h 137"/>
                  <a:gd name="T52" fmla="*/ 2 w 11"/>
                  <a:gd name="T53" fmla="*/ 78 h 137"/>
                  <a:gd name="T54" fmla="*/ 2 w 11"/>
                  <a:gd name="T55" fmla="*/ 87 h 137"/>
                  <a:gd name="T56" fmla="*/ 2 w 11"/>
                  <a:gd name="T57" fmla="*/ 96 h 137"/>
                  <a:gd name="T58" fmla="*/ 2 w 11"/>
                  <a:gd name="T59" fmla="*/ 103 h 137"/>
                  <a:gd name="T60" fmla="*/ 2 w 11"/>
                  <a:gd name="T61" fmla="*/ 112 h 137"/>
                  <a:gd name="T62" fmla="*/ 2 w 11"/>
                  <a:gd name="T63" fmla="*/ 119 h 137"/>
                  <a:gd name="T64" fmla="*/ 2 w 11"/>
                  <a:gd name="T65" fmla="*/ 125 h 137"/>
                  <a:gd name="T66" fmla="*/ 2 w 11"/>
                  <a:gd name="T67" fmla="*/ 130 h 137"/>
                  <a:gd name="T68" fmla="*/ 2 w 11"/>
                  <a:gd name="T69" fmla="*/ 135 h 137"/>
                  <a:gd name="T70" fmla="*/ 7 w 11"/>
                  <a:gd name="T71" fmla="*/ 137 h 137"/>
                  <a:gd name="T72" fmla="*/ 5 w 11"/>
                  <a:gd name="T73" fmla="*/ 130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137">
                    <a:moveTo>
                      <a:pt x="5" y="130"/>
                    </a:moveTo>
                    <a:lnTo>
                      <a:pt x="9" y="134"/>
                    </a:lnTo>
                    <a:lnTo>
                      <a:pt x="9" y="130"/>
                    </a:lnTo>
                    <a:lnTo>
                      <a:pt x="9" y="125"/>
                    </a:lnTo>
                    <a:lnTo>
                      <a:pt x="9" y="119"/>
                    </a:lnTo>
                    <a:lnTo>
                      <a:pt x="9" y="112"/>
                    </a:lnTo>
                    <a:lnTo>
                      <a:pt x="9" y="103"/>
                    </a:lnTo>
                    <a:lnTo>
                      <a:pt x="9" y="96"/>
                    </a:lnTo>
                    <a:lnTo>
                      <a:pt x="9" y="87"/>
                    </a:lnTo>
                    <a:lnTo>
                      <a:pt x="9" y="78"/>
                    </a:lnTo>
                    <a:lnTo>
                      <a:pt x="9" y="67"/>
                    </a:lnTo>
                    <a:lnTo>
                      <a:pt x="11" y="58"/>
                    </a:lnTo>
                    <a:lnTo>
                      <a:pt x="11" y="49"/>
                    </a:lnTo>
                    <a:lnTo>
                      <a:pt x="11" y="38"/>
                    </a:lnTo>
                    <a:lnTo>
                      <a:pt x="9" y="29"/>
                    </a:lnTo>
                    <a:lnTo>
                      <a:pt x="9" y="18"/>
                    </a:lnTo>
                    <a:lnTo>
                      <a:pt x="9" y="9"/>
                    </a:lnTo>
                    <a:lnTo>
                      <a:pt x="9" y="0"/>
                    </a:lnTo>
                    <a:lnTo>
                      <a:pt x="0" y="2"/>
                    </a:lnTo>
                    <a:lnTo>
                      <a:pt x="2" y="11"/>
                    </a:lnTo>
                    <a:lnTo>
                      <a:pt x="2" y="20"/>
                    </a:lnTo>
                    <a:lnTo>
                      <a:pt x="2" y="29"/>
                    </a:lnTo>
                    <a:lnTo>
                      <a:pt x="2" y="38"/>
                    </a:lnTo>
                    <a:lnTo>
                      <a:pt x="2" y="49"/>
                    </a:lnTo>
                    <a:lnTo>
                      <a:pt x="2" y="58"/>
                    </a:lnTo>
                    <a:lnTo>
                      <a:pt x="2" y="67"/>
                    </a:lnTo>
                    <a:lnTo>
                      <a:pt x="2" y="78"/>
                    </a:lnTo>
                    <a:lnTo>
                      <a:pt x="2" y="87"/>
                    </a:lnTo>
                    <a:lnTo>
                      <a:pt x="2" y="96"/>
                    </a:lnTo>
                    <a:lnTo>
                      <a:pt x="2" y="103"/>
                    </a:lnTo>
                    <a:lnTo>
                      <a:pt x="2" y="112"/>
                    </a:lnTo>
                    <a:lnTo>
                      <a:pt x="2" y="119"/>
                    </a:lnTo>
                    <a:lnTo>
                      <a:pt x="2" y="125"/>
                    </a:lnTo>
                    <a:lnTo>
                      <a:pt x="2" y="130"/>
                    </a:lnTo>
                    <a:lnTo>
                      <a:pt x="2" y="135"/>
                    </a:lnTo>
                    <a:lnTo>
                      <a:pt x="7" y="137"/>
                    </a:lnTo>
                    <a:lnTo>
                      <a:pt x="5" y="13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3" name="Freeform 210"/>
              <p:cNvSpPr>
                <a:spLocks/>
              </p:cNvSpPr>
              <p:nvPr/>
            </p:nvSpPr>
            <p:spPr bwMode="auto">
              <a:xfrm>
                <a:off x="5230" y="3746"/>
                <a:ext cx="40" cy="29"/>
              </a:xfrm>
              <a:custGeom>
                <a:avLst/>
                <a:gdLst>
                  <a:gd name="T0" fmla="*/ 34 w 40"/>
                  <a:gd name="T1" fmla="*/ 0 h 29"/>
                  <a:gd name="T2" fmla="*/ 34 w 40"/>
                  <a:gd name="T3" fmla="*/ 0 h 29"/>
                  <a:gd name="T4" fmla="*/ 33 w 40"/>
                  <a:gd name="T5" fmla="*/ 4 h 29"/>
                  <a:gd name="T6" fmla="*/ 31 w 40"/>
                  <a:gd name="T7" fmla="*/ 6 h 29"/>
                  <a:gd name="T8" fmla="*/ 29 w 40"/>
                  <a:gd name="T9" fmla="*/ 8 h 29"/>
                  <a:gd name="T10" fmla="*/ 27 w 40"/>
                  <a:gd name="T11" fmla="*/ 9 h 29"/>
                  <a:gd name="T12" fmla="*/ 25 w 40"/>
                  <a:gd name="T13" fmla="*/ 11 h 29"/>
                  <a:gd name="T14" fmla="*/ 24 w 40"/>
                  <a:gd name="T15" fmla="*/ 13 h 29"/>
                  <a:gd name="T16" fmla="*/ 22 w 40"/>
                  <a:gd name="T17" fmla="*/ 15 h 29"/>
                  <a:gd name="T18" fmla="*/ 20 w 40"/>
                  <a:gd name="T19" fmla="*/ 15 h 29"/>
                  <a:gd name="T20" fmla="*/ 16 w 40"/>
                  <a:gd name="T21" fmla="*/ 17 h 29"/>
                  <a:gd name="T22" fmla="*/ 15 w 40"/>
                  <a:gd name="T23" fmla="*/ 18 h 29"/>
                  <a:gd name="T24" fmla="*/ 13 w 40"/>
                  <a:gd name="T25" fmla="*/ 18 h 29"/>
                  <a:gd name="T26" fmla="*/ 9 w 40"/>
                  <a:gd name="T27" fmla="*/ 20 h 29"/>
                  <a:gd name="T28" fmla="*/ 7 w 40"/>
                  <a:gd name="T29" fmla="*/ 20 h 29"/>
                  <a:gd name="T30" fmla="*/ 6 w 40"/>
                  <a:gd name="T31" fmla="*/ 22 h 29"/>
                  <a:gd name="T32" fmla="*/ 2 w 40"/>
                  <a:gd name="T33" fmla="*/ 22 h 29"/>
                  <a:gd name="T34" fmla="*/ 0 w 40"/>
                  <a:gd name="T35" fmla="*/ 22 h 29"/>
                  <a:gd name="T36" fmla="*/ 2 w 40"/>
                  <a:gd name="T37" fmla="*/ 29 h 29"/>
                  <a:gd name="T38" fmla="*/ 4 w 40"/>
                  <a:gd name="T39" fmla="*/ 29 h 29"/>
                  <a:gd name="T40" fmla="*/ 7 w 40"/>
                  <a:gd name="T41" fmla="*/ 29 h 29"/>
                  <a:gd name="T42" fmla="*/ 9 w 40"/>
                  <a:gd name="T43" fmla="*/ 29 h 29"/>
                  <a:gd name="T44" fmla="*/ 13 w 40"/>
                  <a:gd name="T45" fmla="*/ 27 h 29"/>
                  <a:gd name="T46" fmla="*/ 15 w 40"/>
                  <a:gd name="T47" fmla="*/ 27 h 29"/>
                  <a:gd name="T48" fmla="*/ 18 w 40"/>
                  <a:gd name="T49" fmla="*/ 26 h 29"/>
                  <a:gd name="T50" fmla="*/ 20 w 40"/>
                  <a:gd name="T51" fmla="*/ 24 h 29"/>
                  <a:gd name="T52" fmla="*/ 24 w 40"/>
                  <a:gd name="T53" fmla="*/ 22 h 29"/>
                  <a:gd name="T54" fmla="*/ 25 w 40"/>
                  <a:gd name="T55" fmla="*/ 20 h 29"/>
                  <a:gd name="T56" fmla="*/ 29 w 40"/>
                  <a:gd name="T57" fmla="*/ 18 h 29"/>
                  <a:gd name="T58" fmla="*/ 31 w 40"/>
                  <a:gd name="T59" fmla="*/ 17 h 29"/>
                  <a:gd name="T60" fmla="*/ 33 w 40"/>
                  <a:gd name="T61" fmla="*/ 15 h 29"/>
                  <a:gd name="T62" fmla="*/ 36 w 40"/>
                  <a:gd name="T63" fmla="*/ 13 h 29"/>
                  <a:gd name="T64" fmla="*/ 38 w 40"/>
                  <a:gd name="T65" fmla="*/ 9 h 29"/>
                  <a:gd name="T66" fmla="*/ 40 w 40"/>
                  <a:gd name="T67" fmla="*/ 8 h 29"/>
                  <a:gd name="T68" fmla="*/ 40 w 40"/>
                  <a:gd name="T69" fmla="*/ 6 h 29"/>
                  <a:gd name="T70" fmla="*/ 40 w 40"/>
                  <a:gd name="T71" fmla="*/ 6 h 29"/>
                  <a:gd name="T72" fmla="*/ 34 w 40"/>
                  <a:gd name="T73" fmla="*/ 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29">
                    <a:moveTo>
                      <a:pt x="34" y="0"/>
                    </a:moveTo>
                    <a:lnTo>
                      <a:pt x="34" y="0"/>
                    </a:lnTo>
                    <a:lnTo>
                      <a:pt x="33" y="4"/>
                    </a:lnTo>
                    <a:lnTo>
                      <a:pt x="31" y="6"/>
                    </a:lnTo>
                    <a:lnTo>
                      <a:pt x="29" y="8"/>
                    </a:lnTo>
                    <a:lnTo>
                      <a:pt x="27" y="9"/>
                    </a:lnTo>
                    <a:lnTo>
                      <a:pt x="25" y="11"/>
                    </a:lnTo>
                    <a:lnTo>
                      <a:pt x="24" y="13"/>
                    </a:lnTo>
                    <a:lnTo>
                      <a:pt x="22" y="15"/>
                    </a:lnTo>
                    <a:lnTo>
                      <a:pt x="20" y="15"/>
                    </a:lnTo>
                    <a:lnTo>
                      <a:pt x="16" y="17"/>
                    </a:lnTo>
                    <a:lnTo>
                      <a:pt x="15" y="18"/>
                    </a:lnTo>
                    <a:lnTo>
                      <a:pt x="13" y="18"/>
                    </a:lnTo>
                    <a:lnTo>
                      <a:pt x="9" y="20"/>
                    </a:lnTo>
                    <a:lnTo>
                      <a:pt x="7" y="20"/>
                    </a:lnTo>
                    <a:lnTo>
                      <a:pt x="6" y="22"/>
                    </a:lnTo>
                    <a:lnTo>
                      <a:pt x="2" y="22"/>
                    </a:lnTo>
                    <a:lnTo>
                      <a:pt x="0" y="22"/>
                    </a:lnTo>
                    <a:lnTo>
                      <a:pt x="2" y="29"/>
                    </a:lnTo>
                    <a:lnTo>
                      <a:pt x="4" y="29"/>
                    </a:lnTo>
                    <a:lnTo>
                      <a:pt x="7" y="29"/>
                    </a:lnTo>
                    <a:lnTo>
                      <a:pt x="9" y="29"/>
                    </a:lnTo>
                    <a:lnTo>
                      <a:pt x="13" y="27"/>
                    </a:lnTo>
                    <a:lnTo>
                      <a:pt x="15" y="27"/>
                    </a:lnTo>
                    <a:lnTo>
                      <a:pt x="18" y="26"/>
                    </a:lnTo>
                    <a:lnTo>
                      <a:pt x="20" y="24"/>
                    </a:lnTo>
                    <a:lnTo>
                      <a:pt x="24" y="22"/>
                    </a:lnTo>
                    <a:lnTo>
                      <a:pt x="25" y="20"/>
                    </a:lnTo>
                    <a:lnTo>
                      <a:pt x="29" y="18"/>
                    </a:lnTo>
                    <a:lnTo>
                      <a:pt x="31" y="17"/>
                    </a:lnTo>
                    <a:lnTo>
                      <a:pt x="33" y="15"/>
                    </a:lnTo>
                    <a:lnTo>
                      <a:pt x="36" y="13"/>
                    </a:lnTo>
                    <a:lnTo>
                      <a:pt x="38" y="9"/>
                    </a:lnTo>
                    <a:lnTo>
                      <a:pt x="40" y="8"/>
                    </a:lnTo>
                    <a:lnTo>
                      <a:pt x="40" y="6"/>
                    </a:lnTo>
                    <a:lnTo>
                      <a:pt x="3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4" name="Freeform 211"/>
              <p:cNvSpPr>
                <a:spLocks/>
              </p:cNvSpPr>
              <p:nvPr/>
            </p:nvSpPr>
            <p:spPr bwMode="auto">
              <a:xfrm>
                <a:off x="5264" y="3685"/>
                <a:ext cx="35" cy="67"/>
              </a:xfrm>
              <a:custGeom>
                <a:avLst/>
                <a:gdLst>
                  <a:gd name="T0" fmla="*/ 27 w 35"/>
                  <a:gd name="T1" fmla="*/ 0 h 67"/>
                  <a:gd name="T2" fmla="*/ 27 w 35"/>
                  <a:gd name="T3" fmla="*/ 0 h 67"/>
                  <a:gd name="T4" fmla="*/ 26 w 35"/>
                  <a:gd name="T5" fmla="*/ 4 h 67"/>
                  <a:gd name="T6" fmla="*/ 24 w 35"/>
                  <a:gd name="T7" fmla="*/ 9 h 67"/>
                  <a:gd name="T8" fmla="*/ 22 w 35"/>
                  <a:gd name="T9" fmla="*/ 13 h 67"/>
                  <a:gd name="T10" fmla="*/ 20 w 35"/>
                  <a:gd name="T11" fmla="*/ 16 h 67"/>
                  <a:gd name="T12" fmla="*/ 18 w 35"/>
                  <a:gd name="T13" fmla="*/ 20 h 67"/>
                  <a:gd name="T14" fmla="*/ 17 w 35"/>
                  <a:gd name="T15" fmla="*/ 24 h 67"/>
                  <a:gd name="T16" fmla="*/ 17 w 35"/>
                  <a:gd name="T17" fmla="*/ 27 h 67"/>
                  <a:gd name="T18" fmla="*/ 15 w 35"/>
                  <a:gd name="T19" fmla="*/ 31 h 67"/>
                  <a:gd name="T20" fmla="*/ 13 w 35"/>
                  <a:gd name="T21" fmla="*/ 34 h 67"/>
                  <a:gd name="T22" fmla="*/ 11 w 35"/>
                  <a:gd name="T23" fmla="*/ 38 h 67"/>
                  <a:gd name="T24" fmla="*/ 9 w 35"/>
                  <a:gd name="T25" fmla="*/ 42 h 67"/>
                  <a:gd name="T26" fmla="*/ 8 w 35"/>
                  <a:gd name="T27" fmla="*/ 47 h 67"/>
                  <a:gd name="T28" fmla="*/ 6 w 35"/>
                  <a:gd name="T29" fmla="*/ 51 h 67"/>
                  <a:gd name="T30" fmla="*/ 4 w 35"/>
                  <a:gd name="T31" fmla="*/ 54 h 67"/>
                  <a:gd name="T32" fmla="*/ 2 w 35"/>
                  <a:gd name="T33" fmla="*/ 58 h 67"/>
                  <a:gd name="T34" fmla="*/ 0 w 35"/>
                  <a:gd name="T35" fmla="*/ 61 h 67"/>
                  <a:gd name="T36" fmla="*/ 6 w 35"/>
                  <a:gd name="T37" fmla="*/ 67 h 67"/>
                  <a:gd name="T38" fmla="*/ 9 w 35"/>
                  <a:gd name="T39" fmla="*/ 61 h 67"/>
                  <a:gd name="T40" fmla="*/ 11 w 35"/>
                  <a:gd name="T41" fmla="*/ 58 h 67"/>
                  <a:gd name="T42" fmla="*/ 13 w 35"/>
                  <a:gd name="T43" fmla="*/ 54 h 67"/>
                  <a:gd name="T44" fmla="*/ 15 w 35"/>
                  <a:gd name="T45" fmla="*/ 49 h 67"/>
                  <a:gd name="T46" fmla="*/ 17 w 35"/>
                  <a:gd name="T47" fmla="*/ 45 h 67"/>
                  <a:gd name="T48" fmla="*/ 18 w 35"/>
                  <a:gd name="T49" fmla="*/ 42 h 67"/>
                  <a:gd name="T50" fmla="*/ 20 w 35"/>
                  <a:gd name="T51" fmla="*/ 38 h 67"/>
                  <a:gd name="T52" fmla="*/ 22 w 35"/>
                  <a:gd name="T53" fmla="*/ 34 h 67"/>
                  <a:gd name="T54" fmla="*/ 24 w 35"/>
                  <a:gd name="T55" fmla="*/ 31 h 67"/>
                  <a:gd name="T56" fmla="*/ 26 w 35"/>
                  <a:gd name="T57" fmla="*/ 27 h 67"/>
                  <a:gd name="T58" fmla="*/ 26 w 35"/>
                  <a:gd name="T59" fmla="*/ 24 h 67"/>
                  <a:gd name="T60" fmla="*/ 27 w 35"/>
                  <a:gd name="T61" fmla="*/ 20 h 67"/>
                  <a:gd name="T62" fmla="*/ 29 w 35"/>
                  <a:gd name="T63" fmla="*/ 16 h 67"/>
                  <a:gd name="T64" fmla="*/ 31 w 35"/>
                  <a:gd name="T65" fmla="*/ 11 h 67"/>
                  <a:gd name="T66" fmla="*/ 33 w 35"/>
                  <a:gd name="T67" fmla="*/ 7 h 67"/>
                  <a:gd name="T68" fmla="*/ 35 w 35"/>
                  <a:gd name="T69" fmla="*/ 4 h 67"/>
                  <a:gd name="T70" fmla="*/ 35 w 35"/>
                  <a:gd name="T71" fmla="*/ 4 h 67"/>
                  <a:gd name="T72" fmla="*/ 27 w 35"/>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67">
                    <a:moveTo>
                      <a:pt x="27" y="0"/>
                    </a:moveTo>
                    <a:lnTo>
                      <a:pt x="27" y="0"/>
                    </a:lnTo>
                    <a:lnTo>
                      <a:pt x="26" y="4"/>
                    </a:lnTo>
                    <a:lnTo>
                      <a:pt x="24" y="9"/>
                    </a:lnTo>
                    <a:lnTo>
                      <a:pt x="22" y="13"/>
                    </a:lnTo>
                    <a:lnTo>
                      <a:pt x="20" y="16"/>
                    </a:lnTo>
                    <a:lnTo>
                      <a:pt x="18" y="20"/>
                    </a:lnTo>
                    <a:lnTo>
                      <a:pt x="17" y="24"/>
                    </a:lnTo>
                    <a:lnTo>
                      <a:pt x="17" y="27"/>
                    </a:lnTo>
                    <a:lnTo>
                      <a:pt x="15" y="31"/>
                    </a:lnTo>
                    <a:lnTo>
                      <a:pt x="13" y="34"/>
                    </a:lnTo>
                    <a:lnTo>
                      <a:pt x="11" y="38"/>
                    </a:lnTo>
                    <a:lnTo>
                      <a:pt x="9" y="42"/>
                    </a:lnTo>
                    <a:lnTo>
                      <a:pt x="8" y="47"/>
                    </a:lnTo>
                    <a:lnTo>
                      <a:pt x="6" y="51"/>
                    </a:lnTo>
                    <a:lnTo>
                      <a:pt x="4" y="54"/>
                    </a:lnTo>
                    <a:lnTo>
                      <a:pt x="2" y="58"/>
                    </a:lnTo>
                    <a:lnTo>
                      <a:pt x="0" y="61"/>
                    </a:lnTo>
                    <a:lnTo>
                      <a:pt x="6" y="67"/>
                    </a:lnTo>
                    <a:lnTo>
                      <a:pt x="9" y="61"/>
                    </a:lnTo>
                    <a:lnTo>
                      <a:pt x="11" y="58"/>
                    </a:lnTo>
                    <a:lnTo>
                      <a:pt x="13" y="54"/>
                    </a:lnTo>
                    <a:lnTo>
                      <a:pt x="15" y="49"/>
                    </a:lnTo>
                    <a:lnTo>
                      <a:pt x="17" y="45"/>
                    </a:lnTo>
                    <a:lnTo>
                      <a:pt x="18" y="42"/>
                    </a:lnTo>
                    <a:lnTo>
                      <a:pt x="20" y="38"/>
                    </a:lnTo>
                    <a:lnTo>
                      <a:pt x="22" y="34"/>
                    </a:lnTo>
                    <a:lnTo>
                      <a:pt x="24" y="31"/>
                    </a:lnTo>
                    <a:lnTo>
                      <a:pt x="26" y="27"/>
                    </a:lnTo>
                    <a:lnTo>
                      <a:pt x="26" y="24"/>
                    </a:lnTo>
                    <a:lnTo>
                      <a:pt x="27" y="20"/>
                    </a:lnTo>
                    <a:lnTo>
                      <a:pt x="29" y="16"/>
                    </a:lnTo>
                    <a:lnTo>
                      <a:pt x="31" y="11"/>
                    </a:lnTo>
                    <a:lnTo>
                      <a:pt x="33" y="7"/>
                    </a:lnTo>
                    <a:lnTo>
                      <a:pt x="35" y="4"/>
                    </a:lnTo>
                    <a:lnTo>
                      <a:pt x="27"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5" name="Freeform 212"/>
              <p:cNvSpPr>
                <a:spLocks/>
              </p:cNvSpPr>
              <p:nvPr/>
            </p:nvSpPr>
            <p:spPr bwMode="auto">
              <a:xfrm>
                <a:off x="5290" y="3631"/>
                <a:ext cx="14" cy="58"/>
              </a:xfrm>
              <a:custGeom>
                <a:avLst/>
                <a:gdLst>
                  <a:gd name="T0" fmla="*/ 0 w 14"/>
                  <a:gd name="T1" fmla="*/ 2 h 58"/>
                  <a:gd name="T2" fmla="*/ 0 w 14"/>
                  <a:gd name="T3" fmla="*/ 2 h 58"/>
                  <a:gd name="T4" fmla="*/ 1 w 14"/>
                  <a:gd name="T5" fmla="*/ 6 h 58"/>
                  <a:gd name="T6" fmla="*/ 1 w 14"/>
                  <a:gd name="T7" fmla="*/ 9 h 58"/>
                  <a:gd name="T8" fmla="*/ 3 w 14"/>
                  <a:gd name="T9" fmla="*/ 13 h 58"/>
                  <a:gd name="T10" fmla="*/ 3 w 14"/>
                  <a:gd name="T11" fmla="*/ 15 h 58"/>
                  <a:gd name="T12" fmla="*/ 3 w 14"/>
                  <a:gd name="T13" fmla="*/ 18 h 58"/>
                  <a:gd name="T14" fmla="*/ 5 w 14"/>
                  <a:gd name="T15" fmla="*/ 22 h 58"/>
                  <a:gd name="T16" fmla="*/ 5 w 14"/>
                  <a:gd name="T17" fmla="*/ 25 h 58"/>
                  <a:gd name="T18" fmla="*/ 5 w 14"/>
                  <a:gd name="T19" fmla="*/ 29 h 58"/>
                  <a:gd name="T20" fmla="*/ 5 w 14"/>
                  <a:gd name="T21" fmla="*/ 33 h 58"/>
                  <a:gd name="T22" fmla="*/ 5 w 14"/>
                  <a:gd name="T23" fmla="*/ 36 h 58"/>
                  <a:gd name="T24" fmla="*/ 5 w 14"/>
                  <a:gd name="T25" fmla="*/ 40 h 58"/>
                  <a:gd name="T26" fmla="*/ 5 w 14"/>
                  <a:gd name="T27" fmla="*/ 43 h 58"/>
                  <a:gd name="T28" fmla="*/ 3 w 14"/>
                  <a:gd name="T29" fmla="*/ 45 h 58"/>
                  <a:gd name="T30" fmla="*/ 3 w 14"/>
                  <a:gd name="T31" fmla="*/ 49 h 58"/>
                  <a:gd name="T32" fmla="*/ 3 w 14"/>
                  <a:gd name="T33" fmla="*/ 52 h 58"/>
                  <a:gd name="T34" fmla="*/ 1 w 14"/>
                  <a:gd name="T35" fmla="*/ 54 h 58"/>
                  <a:gd name="T36" fmla="*/ 9 w 14"/>
                  <a:gd name="T37" fmla="*/ 58 h 58"/>
                  <a:gd name="T38" fmla="*/ 10 w 14"/>
                  <a:gd name="T39" fmla="*/ 54 h 58"/>
                  <a:gd name="T40" fmla="*/ 10 w 14"/>
                  <a:gd name="T41" fmla="*/ 51 h 58"/>
                  <a:gd name="T42" fmla="*/ 12 w 14"/>
                  <a:gd name="T43" fmla="*/ 47 h 58"/>
                  <a:gd name="T44" fmla="*/ 12 w 14"/>
                  <a:gd name="T45" fmla="*/ 43 h 58"/>
                  <a:gd name="T46" fmla="*/ 12 w 14"/>
                  <a:gd name="T47" fmla="*/ 40 h 58"/>
                  <a:gd name="T48" fmla="*/ 12 w 14"/>
                  <a:gd name="T49" fmla="*/ 36 h 58"/>
                  <a:gd name="T50" fmla="*/ 14 w 14"/>
                  <a:gd name="T51" fmla="*/ 33 h 58"/>
                  <a:gd name="T52" fmla="*/ 12 w 14"/>
                  <a:gd name="T53" fmla="*/ 29 h 58"/>
                  <a:gd name="T54" fmla="*/ 12 w 14"/>
                  <a:gd name="T55" fmla="*/ 25 h 58"/>
                  <a:gd name="T56" fmla="*/ 12 w 14"/>
                  <a:gd name="T57" fmla="*/ 22 h 58"/>
                  <a:gd name="T58" fmla="*/ 12 w 14"/>
                  <a:gd name="T59" fmla="*/ 16 h 58"/>
                  <a:gd name="T60" fmla="*/ 10 w 14"/>
                  <a:gd name="T61" fmla="*/ 13 h 58"/>
                  <a:gd name="T62" fmla="*/ 10 w 14"/>
                  <a:gd name="T63" fmla="*/ 9 h 58"/>
                  <a:gd name="T64" fmla="*/ 10 w 14"/>
                  <a:gd name="T65" fmla="*/ 6 h 58"/>
                  <a:gd name="T66" fmla="*/ 9 w 14"/>
                  <a:gd name="T67" fmla="*/ 4 h 58"/>
                  <a:gd name="T68" fmla="*/ 7 w 14"/>
                  <a:gd name="T69" fmla="*/ 0 h 58"/>
                  <a:gd name="T70" fmla="*/ 7 w 14"/>
                  <a:gd name="T71" fmla="*/ 0 h 58"/>
                  <a:gd name="T72" fmla="*/ 0 w 14"/>
                  <a:gd name="T73" fmla="*/ 2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 h="58">
                    <a:moveTo>
                      <a:pt x="0" y="2"/>
                    </a:moveTo>
                    <a:lnTo>
                      <a:pt x="0" y="2"/>
                    </a:lnTo>
                    <a:lnTo>
                      <a:pt x="1" y="6"/>
                    </a:lnTo>
                    <a:lnTo>
                      <a:pt x="1" y="9"/>
                    </a:lnTo>
                    <a:lnTo>
                      <a:pt x="3" y="13"/>
                    </a:lnTo>
                    <a:lnTo>
                      <a:pt x="3" y="15"/>
                    </a:lnTo>
                    <a:lnTo>
                      <a:pt x="3" y="18"/>
                    </a:lnTo>
                    <a:lnTo>
                      <a:pt x="5" y="22"/>
                    </a:lnTo>
                    <a:lnTo>
                      <a:pt x="5" y="25"/>
                    </a:lnTo>
                    <a:lnTo>
                      <a:pt x="5" y="29"/>
                    </a:lnTo>
                    <a:lnTo>
                      <a:pt x="5" y="33"/>
                    </a:lnTo>
                    <a:lnTo>
                      <a:pt x="5" y="36"/>
                    </a:lnTo>
                    <a:lnTo>
                      <a:pt x="5" y="40"/>
                    </a:lnTo>
                    <a:lnTo>
                      <a:pt x="5" y="43"/>
                    </a:lnTo>
                    <a:lnTo>
                      <a:pt x="3" y="45"/>
                    </a:lnTo>
                    <a:lnTo>
                      <a:pt x="3" y="49"/>
                    </a:lnTo>
                    <a:lnTo>
                      <a:pt x="3" y="52"/>
                    </a:lnTo>
                    <a:lnTo>
                      <a:pt x="1" y="54"/>
                    </a:lnTo>
                    <a:lnTo>
                      <a:pt x="9" y="58"/>
                    </a:lnTo>
                    <a:lnTo>
                      <a:pt x="10" y="54"/>
                    </a:lnTo>
                    <a:lnTo>
                      <a:pt x="10" y="51"/>
                    </a:lnTo>
                    <a:lnTo>
                      <a:pt x="12" y="47"/>
                    </a:lnTo>
                    <a:lnTo>
                      <a:pt x="12" y="43"/>
                    </a:lnTo>
                    <a:lnTo>
                      <a:pt x="12" y="40"/>
                    </a:lnTo>
                    <a:lnTo>
                      <a:pt x="12" y="36"/>
                    </a:lnTo>
                    <a:lnTo>
                      <a:pt x="14" y="33"/>
                    </a:lnTo>
                    <a:lnTo>
                      <a:pt x="12" y="29"/>
                    </a:lnTo>
                    <a:lnTo>
                      <a:pt x="12" y="25"/>
                    </a:lnTo>
                    <a:lnTo>
                      <a:pt x="12" y="22"/>
                    </a:lnTo>
                    <a:lnTo>
                      <a:pt x="12" y="16"/>
                    </a:lnTo>
                    <a:lnTo>
                      <a:pt x="10" y="13"/>
                    </a:lnTo>
                    <a:lnTo>
                      <a:pt x="10" y="9"/>
                    </a:lnTo>
                    <a:lnTo>
                      <a:pt x="10" y="6"/>
                    </a:lnTo>
                    <a:lnTo>
                      <a:pt x="9" y="4"/>
                    </a:lnTo>
                    <a:lnTo>
                      <a:pt x="7" y="0"/>
                    </a:lnTo>
                    <a:lnTo>
                      <a:pt x="0"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6" name="Freeform 213"/>
              <p:cNvSpPr>
                <a:spLocks/>
              </p:cNvSpPr>
              <p:nvPr/>
            </p:nvSpPr>
            <p:spPr bwMode="auto">
              <a:xfrm>
                <a:off x="5252" y="3563"/>
                <a:ext cx="45" cy="70"/>
              </a:xfrm>
              <a:custGeom>
                <a:avLst/>
                <a:gdLst>
                  <a:gd name="T0" fmla="*/ 2 w 45"/>
                  <a:gd name="T1" fmla="*/ 7 h 70"/>
                  <a:gd name="T2" fmla="*/ 0 w 45"/>
                  <a:gd name="T3" fmla="*/ 7 h 70"/>
                  <a:gd name="T4" fmla="*/ 2 w 45"/>
                  <a:gd name="T5" fmla="*/ 11 h 70"/>
                  <a:gd name="T6" fmla="*/ 5 w 45"/>
                  <a:gd name="T7" fmla="*/ 14 h 70"/>
                  <a:gd name="T8" fmla="*/ 9 w 45"/>
                  <a:gd name="T9" fmla="*/ 18 h 70"/>
                  <a:gd name="T10" fmla="*/ 11 w 45"/>
                  <a:gd name="T11" fmla="*/ 21 h 70"/>
                  <a:gd name="T12" fmla="*/ 14 w 45"/>
                  <a:gd name="T13" fmla="*/ 25 h 70"/>
                  <a:gd name="T14" fmla="*/ 16 w 45"/>
                  <a:gd name="T15" fmla="*/ 29 h 70"/>
                  <a:gd name="T16" fmla="*/ 20 w 45"/>
                  <a:gd name="T17" fmla="*/ 32 h 70"/>
                  <a:gd name="T18" fmla="*/ 21 w 45"/>
                  <a:gd name="T19" fmla="*/ 36 h 70"/>
                  <a:gd name="T20" fmla="*/ 25 w 45"/>
                  <a:gd name="T21" fmla="*/ 41 h 70"/>
                  <a:gd name="T22" fmla="*/ 27 w 45"/>
                  <a:gd name="T23" fmla="*/ 45 h 70"/>
                  <a:gd name="T24" fmla="*/ 29 w 45"/>
                  <a:gd name="T25" fmla="*/ 48 h 70"/>
                  <a:gd name="T26" fmla="*/ 30 w 45"/>
                  <a:gd name="T27" fmla="*/ 52 h 70"/>
                  <a:gd name="T28" fmla="*/ 32 w 45"/>
                  <a:gd name="T29" fmla="*/ 57 h 70"/>
                  <a:gd name="T30" fmla="*/ 34 w 45"/>
                  <a:gd name="T31" fmla="*/ 61 h 70"/>
                  <a:gd name="T32" fmla="*/ 36 w 45"/>
                  <a:gd name="T33" fmla="*/ 66 h 70"/>
                  <a:gd name="T34" fmla="*/ 38 w 45"/>
                  <a:gd name="T35" fmla="*/ 70 h 70"/>
                  <a:gd name="T36" fmla="*/ 45 w 45"/>
                  <a:gd name="T37" fmla="*/ 68 h 70"/>
                  <a:gd name="T38" fmla="*/ 43 w 45"/>
                  <a:gd name="T39" fmla="*/ 63 h 70"/>
                  <a:gd name="T40" fmla="*/ 41 w 45"/>
                  <a:gd name="T41" fmla="*/ 59 h 70"/>
                  <a:gd name="T42" fmla="*/ 39 w 45"/>
                  <a:gd name="T43" fmla="*/ 54 h 70"/>
                  <a:gd name="T44" fmla="*/ 38 w 45"/>
                  <a:gd name="T45" fmla="*/ 50 h 70"/>
                  <a:gd name="T46" fmla="*/ 36 w 45"/>
                  <a:gd name="T47" fmla="*/ 45 h 70"/>
                  <a:gd name="T48" fmla="*/ 34 w 45"/>
                  <a:gd name="T49" fmla="*/ 41 h 70"/>
                  <a:gd name="T50" fmla="*/ 30 w 45"/>
                  <a:gd name="T51" fmla="*/ 36 h 70"/>
                  <a:gd name="T52" fmla="*/ 29 w 45"/>
                  <a:gd name="T53" fmla="*/ 32 h 70"/>
                  <a:gd name="T54" fmla="*/ 27 w 45"/>
                  <a:gd name="T55" fmla="*/ 29 h 70"/>
                  <a:gd name="T56" fmla="*/ 23 w 45"/>
                  <a:gd name="T57" fmla="*/ 25 h 70"/>
                  <a:gd name="T58" fmla="*/ 21 w 45"/>
                  <a:gd name="T59" fmla="*/ 20 h 70"/>
                  <a:gd name="T60" fmla="*/ 18 w 45"/>
                  <a:gd name="T61" fmla="*/ 16 h 70"/>
                  <a:gd name="T62" fmla="*/ 14 w 45"/>
                  <a:gd name="T63" fmla="*/ 12 h 70"/>
                  <a:gd name="T64" fmla="*/ 11 w 45"/>
                  <a:gd name="T65" fmla="*/ 9 h 70"/>
                  <a:gd name="T66" fmla="*/ 9 w 45"/>
                  <a:gd name="T67" fmla="*/ 5 h 70"/>
                  <a:gd name="T68" fmla="*/ 5 w 45"/>
                  <a:gd name="T69" fmla="*/ 2 h 70"/>
                  <a:gd name="T70" fmla="*/ 2 w 45"/>
                  <a:gd name="T71" fmla="*/ 0 h 70"/>
                  <a:gd name="T72" fmla="*/ 2 w 45"/>
                  <a:gd name="T73" fmla="*/ 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70">
                    <a:moveTo>
                      <a:pt x="2" y="7"/>
                    </a:moveTo>
                    <a:lnTo>
                      <a:pt x="0" y="7"/>
                    </a:lnTo>
                    <a:lnTo>
                      <a:pt x="2" y="11"/>
                    </a:lnTo>
                    <a:lnTo>
                      <a:pt x="5" y="14"/>
                    </a:lnTo>
                    <a:lnTo>
                      <a:pt x="9" y="18"/>
                    </a:lnTo>
                    <a:lnTo>
                      <a:pt x="11" y="21"/>
                    </a:lnTo>
                    <a:lnTo>
                      <a:pt x="14" y="25"/>
                    </a:lnTo>
                    <a:lnTo>
                      <a:pt x="16" y="29"/>
                    </a:lnTo>
                    <a:lnTo>
                      <a:pt x="20" y="32"/>
                    </a:lnTo>
                    <a:lnTo>
                      <a:pt x="21" y="36"/>
                    </a:lnTo>
                    <a:lnTo>
                      <a:pt x="25" y="41"/>
                    </a:lnTo>
                    <a:lnTo>
                      <a:pt x="27" y="45"/>
                    </a:lnTo>
                    <a:lnTo>
                      <a:pt x="29" y="48"/>
                    </a:lnTo>
                    <a:lnTo>
                      <a:pt x="30" y="52"/>
                    </a:lnTo>
                    <a:lnTo>
                      <a:pt x="32" y="57"/>
                    </a:lnTo>
                    <a:lnTo>
                      <a:pt x="34" y="61"/>
                    </a:lnTo>
                    <a:lnTo>
                      <a:pt x="36" y="66"/>
                    </a:lnTo>
                    <a:lnTo>
                      <a:pt x="38" y="70"/>
                    </a:lnTo>
                    <a:lnTo>
                      <a:pt x="45" y="68"/>
                    </a:lnTo>
                    <a:lnTo>
                      <a:pt x="43" y="63"/>
                    </a:lnTo>
                    <a:lnTo>
                      <a:pt x="41" y="59"/>
                    </a:lnTo>
                    <a:lnTo>
                      <a:pt x="39" y="54"/>
                    </a:lnTo>
                    <a:lnTo>
                      <a:pt x="38" y="50"/>
                    </a:lnTo>
                    <a:lnTo>
                      <a:pt x="36" y="45"/>
                    </a:lnTo>
                    <a:lnTo>
                      <a:pt x="34" y="41"/>
                    </a:lnTo>
                    <a:lnTo>
                      <a:pt x="30" y="36"/>
                    </a:lnTo>
                    <a:lnTo>
                      <a:pt x="29" y="32"/>
                    </a:lnTo>
                    <a:lnTo>
                      <a:pt x="27" y="29"/>
                    </a:lnTo>
                    <a:lnTo>
                      <a:pt x="23" y="25"/>
                    </a:lnTo>
                    <a:lnTo>
                      <a:pt x="21" y="20"/>
                    </a:lnTo>
                    <a:lnTo>
                      <a:pt x="18" y="16"/>
                    </a:lnTo>
                    <a:lnTo>
                      <a:pt x="14" y="12"/>
                    </a:lnTo>
                    <a:lnTo>
                      <a:pt x="11" y="9"/>
                    </a:lnTo>
                    <a:lnTo>
                      <a:pt x="9" y="5"/>
                    </a:lnTo>
                    <a:lnTo>
                      <a:pt x="5" y="2"/>
                    </a:lnTo>
                    <a:lnTo>
                      <a:pt x="2" y="0"/>
                    </a:lnTo>
                    <a:lnTo>
                      <a:pt x="2"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7" name="Freeform 214"/>
              <p:cNvSpPr>
                <a:spLocks/>
              </p:cNvSpPr>
              <p:nvPr/>
            </p:nvSpPr>
            <p:spPr bwMode="auto">
              <a:xfrm>
                <a:off x="5212" y="3563"/>
                <a:ext cx="42" cy="12"/>
              </a:xfrm>
              <a:custGeom>
                <a:avLst/>
                <a:gdLst>
                  <a:gd name="T0" fmla="*/ 7 w 42"/>
                  <a:gd name="T1" fmla="*/ 11 h 12"/>
                  <a:gd name="T2" fmla="*/ 6 w 42"/>
                  <a:gd name="T3" fmla="*/ 12 h 12"/>
                  <a:gd name="T4" fmla="*/ 7 w 42"/>
                  <a:gd name="T5" fmla="*/ 12 h 12"/>
                  <a:gd name="T6" fmla="*/ 9 w 42"/>
                  <a:gd name="T7" fmla="*/ 12 h 12"/>
                  <a:gd name="T8" fmla="*/ 13 w 42"/>
                  <a:gd name="T9" fmla="*/ 11 h 12"/>
                  <a:gd name="T10" fmla="*/ 15 w 42"/>
                  <a:gd name="T11" fmla="*/ 11 h 12"/>
                  <a:gd name="T12" fmla="*/ 16 w 42"/>
                  <a:gd name="T13" fmla="*/ 11 h 12"/>
                  <a:gd name="T14" fmla="*/ 18 w 42"/>
                  <a:gd name="T15" fmla="*/ 11 h 12"/>
                  <a:gd name="T16" fmla="*/ 22 w 42"/>
                  <a:gd name="T17" fmla="*/ 11 h 12"/>
                  <a:gd name="T18" fmla="*/ 24 w 42"/>
                  <a:gd name="T19" fmla="*/ 11 h 12"/>
                  <a:gd name="T20" fmla="*/ 25 w 42"/>
                  <a:gd name="T21" fmla="*/ 9 h 12"/>
                  <a:gd name="T22" fmla="*/ 29 w 42"/>
                  <a:gd name="T23" fmla="*/ 9 h 12"/>
                  <a:gd name="T24" fmla="*/ 31 w 42"/>
                  <a:gd name="T25" fmla="*/ 9 h 12"/>
                  <a:gd name="T26" fmla="*/ 33 w 42"/>
                  <a:gd name="T27" fmla="*/ 9 h 12"/>
                  <a:gd name="T28" fmla="*/ 36 w 42"/>
                  <a:gd name="T29" fmla="*/ 9 h 12"/>
                  <a:gd name="T30" fmla="*/ 38 w 42"/>
                  <a:gd name="T31" fmla="*/ 9 h 12"/>
                  <a:gd name="T32" fmla="*/ 40 w 42"/>
                  <a:gd name="T33" fmla="*/ 7 h 12"/>
                  <a:gd name="T34" fmla="*/ 42 w 42"/>
                  <a:gd name="T35" fmla="*/ 7 h 12"/>
                  <a:gd name="T36" fmla="*/ 42 w 42"/>
                  <a:gd name="T37" fmla="*/ 0 h 12"/>
                  <a:gd name="T38" fmla="*/ 40 w 42"/>
                  <a:gd name="T39" fmla="*/ 0 h 12"/>
                  <a:gd name="T40" fmla="*/ 36 w 42"/>
                  <a:gd name="T41" fmla="*/ 0 h 12"/>
                  <a:gd name="T42" fmla="*/ 34 w 42"/>
                  <a:gd name="T43" fmla="*/ 0 h 12"/>
                  <a:gd name="T44" fmla="*/ 31 w 42"/>
                  <a:gd name="T45" fmla="*/ 2 h 12"/>
                  <a:gd name="T46" fmla="*/ 29 w 42"/>
                  <a:gd name="T47" fmla="*/ 2 h 12"/>
                  <a:gd name="T48" fmla="*/ 27 w 42"/>
                  <a:gd name="T49" fmla="*/ 2 h 12"/>
                  <a:gd name="T50" fmla="*/ 25 w 42"/>
                  <a:gd name="T51" fmla="*/ 2 h 12"/>
                  <a:gd name="T52" fmla="*/ 22 w 42"/>
                  <a:gd name="T53" fmla="*/ 2 h 12"/>
                  <a:gd name="T54" fmla="*/ 20 w 42"/>
                  <a:gd name="T55" fmla="*/ 2 h 12"/>
                  <a:gd name="T56" fmla="*/ 18 w 42"/>
                  <a:gd name="T57" fmla="*/ 3 h 12"/>
                  <a:gd name="T58" fmla="*/ 15 w 42"/>
                  <a:gd name="T59" fmla="*/ 3 h 12"/>
                  <a:gd name="T60" fmla="*/ 13 w 42"/>
                  <a:gd name="T61" fmla="*/ 3 h 12"/>
                  <a:gd name="T62" fmla="*/ 11 w 42"/>
                  <a:gd name="T63" fmla="*/ 3 h 12"/>
                  <a:gd name="T64" fmla="*/ 9 w 42"/>
                  <a:gd name="T65" fmla="*/ 3 h 12"/>
                  <a:gd name="T66" fmla="*/ 6 w 42"/>
                  <a:gd name="T67" fmla="*/ 3 h 12"/>
                  <a:gd name="T68" fmla="*/ 4 w 42"/>
                  <a:gd name="T69" fmla="*/ 5 h 12"/>
                  <a:gd name="T70" fmla="*/ 0 w 42"/>
                  <a:gd name="T71" fmla="*/ 7 h 12"/>
                  <a:gd name="T72" fmla="*/ 7 w 42"/>
                  <a:gd name="T73" fmla="*/ 11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2">
                    <a:moveTo>
                      <a:pt x="7" y="11"/>
                    </a:moveTo>
                    <a:lnTo>
                      <a:pt x="6" y="12"/>
                    </a:lnTo>
                    <a:lnTo>
                      <a:pt x="7" y="12"/>
                    </a:lnTo>
                    <a:lnTo>
                      <a:pt x="9" y="12"/>
                    </a:lnTo>
                    <a:lnTo>
                      <a:pt x="13" y="11"/>
                    </a:lnTo>
                    <a:lnTo>
                      <a:pt x="15" y="11"/>
                    </a:lnTo>
                    <a:lnTo>
                      <a:pt x="16" y="11"/>
                    </a:lnTo>
                    <a:lnTo>
                      <a:pt x="18" y="11"/>
                    </a:lnTo>
                    <a:lnTo>
                      <a:pt x="22" y="11"/>
                    </a:lnTo>
                    <a:lnTo>
                      <a:pt x="24" y="11"/>
                    </a:lnTo>
                    <a:lnTo>
                      <a:pt x="25" y="9"/>
                    </a:lnTo>
                    <a:lnTo>
                      <a:pt x="29" y="9"/>
                    </a:lnTo>
                    <a:lnTo>
                      <a:pt x="31" y="9"/>
                    </a:lnTo>
                    <a:lnTo>
                      <a:pt x="33" y="9"/>
                    </a:lnTo>
                    <a:lnTo>
                      <a:pt x="36" y="9"/>
                    </a:lnTo>
                    <a:lnTo>
                      <a:pt x="38" y="9"/>
                    </a:lnTo>
                    <a:lnTo>
                      <a:pt x="40" y="7"/>
                    </a:lnTo>
                    <a:lnTo>
                      <a:pt x="42" y="7"/>
                    </a:lnTo>
                    <a:lnTo>
                      <a:pt x="42" y="0"/>
                    </a:lnTo>
                    <a:lnTo>
                      <a:pt x="40" y="0"/>
                    </a:lnTo>
                    <a:lnTo>
                      <a:pt x="36" y="0"/>
                    </a:lnTo>
                    <a:lnTo>
                      <a:pt x="34" y="0"/>
                    </a:lnTo>
                    <a:lnTo>
                      <a:pt x="31" y="2"/>
                    </a:lnTo>
                    <a:lnTo>
                      <a:pt x="29" y="2"/>
                    </a:lnTo>
                    <a:lnTo>
                      <a:pt x="27" y="2"/>
                    </a:lnTo>
                    <a:lnTo>
                      <a:pt x="25" y="2"/>
                    </a:lnTo>
                    <a:lnTo>
                      <a:pt x="22" y="2"/>
                    </a:lnTo>
                    <a:lnTo>
                      <a:pt x="20" y="2"/>
                    </a:lnTo>
                    <a:lnTo>
                      <a:pt x="18" y="3"/>
                    </a:lnTo>
                    <a:lnTo>
                      <a:pt x="15" y="3"/>
                    </a:lnTo>
                    <a:lnTo>
                      <a:pt x="13" y="3"/>
                    </a:lnTo>
                    <a:lnTo>
                      <a:pt x="11" y="3"/>
                    </a:lnTo>
                    <a:lnTo>
                      <a:pt x="9" y="3"/>
                    </a:lnTo>
                    <a:lnTo>
                      <a:pt x="6" y="3"/>
                    </a:lnTo>
                    <a:lnTo>
                      <a:pt x="4" y="5"/>
                    </a:lnTo>
                    <a:lnTo>
                      <a:pt x="0" y="7"/>
                    </a:lnTo>
                    <a:lnTo>
                      <a:pt x="7" y="1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8" name="Freeform 215"/>
              <p:cNvSpPr>
                <a:spLocks/>
              </p:cNvSpPr>
              <p:nvPr/>
            </p:nvSpPr>
            <p:spPr bwMode="auto">
              <a:xfrm>
                <a:off x="4888" y="3170"/>
                <a:ext cx="124" cy="337"/>
              </a:xfrm>
              <a:custGeom>
                <a:avLst/>
                <a:gdLst>
                  <a:gd name="T0" fmla="*/ 0 w 124"/>
                  <a:gd name="T1" fmla="*/ 11 h 337"/>
                  <a:gd name="T2" fmla="*/ 0 w 124"/>
                  <a:gd name="T3" fmla="*/ 88 h 337"/>
                  <a:gd name="T4" fmla="*/ 2 w 124"/>
                  <a:gd name="T5" fmla="*/ 166 h 337"/>
                  <a:gd name="T6" fmla="*/ 2 w 124"/>
                  <a:gd name="T7" fmla="*/ 242 h 337"/>
                  <a:gd name="T8" fmla="*/ 4 w 124"/>
                  <a:gd name="T9" fmla="*/ 319 h 337"/>
                  <a:gd name="T10" fmla="*/ 11 w 124"/>
                  <a:gd name="T11" fmla="*/ 323 h 337"/>
                  <a:gd name="T12" fmla="*/ 18 w 124"/>
                  <a:gd name="T13" fmla="*/ 326 h 337"/>
                  <a:gd name="T14" fmla="*/ 27 w 124"/>
                  <a:gd name="T15" fmla="*/ 328 h 337"/>
                  <a:gd name="T16" fmla="*/ 34 w 124"/>
                  <a:gd name="T17" fmla="*/ 330 h 337"/>
                  <a:gd name="T18" fmla="*/ 43 w 124"/>
                  <a:gd name="T19" fmla="*/ 332 h 337"/>
                  <a:gd name="T20" fmla="*/ 52 w 124"/>
                  <a:gd name="T21" fmla="*/ 333 h 337"/>
                  <a:gd name="T22" fmla="*/ 59 w 124"/>
                  <a:gd name="T23" fmla="*/ 335 h 337"/>
                  <a:gd name="T24" fmla="*/ 68 w 124"/>
                  <a:gd name="T25" fmla="*/ 337 h 337"/>
                  <a:gd name="T26" fmla="*/ 78 w 124"/>
                  <a:gd name="T27" fmla="*/ 337 h 337"/>
                  <a:gd name="T28" fmla="*/ 85 w 124"/>
                  <a:gd name="T29" fmla="*/ 337 h 337"/>
                  <a:gd name="T30" fmla="*/ 94 w 124"/>
                  <a:gd name="T31" fmla="*/ 337 h 337"/>
                  <a:gd name="T32" fmla="*/ 101 w 124"/>
                  <a:gd name="T33" fmla="*/ 337 h 337"/>
                  <a:gd name="T34" fmla="*/ 106 w 124"/>
                  <a:gd name="T35" fmla="*/ 337 h 337"/>
                  <a:gd name="T36" fmla="*/ 114 w 124"/>
                  <a:gd name="T37" fmla="*/ 335 h 337"/>
                  <a:gd name="T38" fmla="*/ 119 w 124"/>
                  <a:gd name="T39" fmla="*/ 333 h 337"/>
                  <a:gd name="T40" fmla="*/ 124 w 124"/>
                  <a:gd name="T41" fmla="*/ 332 h 337"/>
                  <a:gd name="T42" fmla="*/ 121 w 124"/>
                  <a:gd name="T43" fmla="*/ 312 h 337"/>
                  <a:gd name="T44" fmla="*/ 117 w 124"/>
                  <a:gd name="T45" fmla="*/ 290 h 337"/>
                  <a:gd name="T46" fmla="*/ 114 w 124"/>
                  <a:gd name="T47" fmla="*/ 270 h 337"/>
                  <a:gd name="T48" fmla="*/ 112 w 124"/>
                  <a:gd name="T49" fmla="*/ 249 h 337"/>
                  <a:gd name="T50" fmla="*/ 108 w 124"/>
                  <a:gd name="T51" fmla="*/ 229 h 337"/>
                  <a:gd name="T52" fmla="*/ 105 w 124"/>
                  <a:gd name="T53" fmla="*/ 207 h 337"/>
                  <a:gd name="T54" fmla="*/ 101 w 124"/>
                  <a:gd name="T55" fmla="*/ 187 h 337"/>
                  <a:gd name="T56" fmla="*/ 97 w 124"/>
                  <a:gd name="T57" fmla="*/ 166 h 337"/>
                  <a:gd name="T58" fmla="*/ 96 w 124"/>
                  <a:gd name="T59" fmla="*/ 146 h 337"/>
                  <a:gd name="T60" fmla="*/ 92 w 124"/>
                  <a:gd name="T61" fmla="*/ 124 h 337"/>
                  <a:gd name="T62" fmla="*/ 88 w 124"/>
                  <a:gd name="T63" fmla="*/ 103 h 337"/>
                  <a:gd name="T64" fmla="*/ 85 w 124"/>
                  <a:gd name="T65" fmla="*/ 83 h 337"/>
                  <a:gd name="T66" fmla="*/ 81 w 124"/>
                  <a:gd name="T67" fmla="*/ 61 h 337"/>
                  <a:gd name="T68" fmla="*/ 79 w 124"/>
                  <a:gd name="T69" fmla="*/ 42 h 337"/>
                  <a:gd name="T70" fmla="*/ 76 w 124"/>
                  <a:gd name="T71" fmla="*/ 20 h 337"/>
                  <a:gd name="T72" fmla="*/ 72 w 124"/>
                  <a:gd name="T73" fmla="*/ 0 h 337"/>
                  <a:gd name="T74" fmla="*/ 68 w 124"/>
                  <a:gd name="T75" fmla="*/ 0 h 337"/>
                  <a:gd name="T76" fmla="*/ 63 w 124"/>
                  <a:gd name="T77" fmla="*/ 2 h 337"/>
                  <a:gd name="T78" fmla="*/ 59 w 124"/>
                  <a:gd name="T79" fmla="*/ 2 h 337"/>
                  <a:gd name="T80" fmla="*/ 54 w 124"/>
                  <a:gd name="T81" fmla="*/ 2 h 337"/>
                  <a:gd name="T82" fmla="*/ 49 w 124"/>
                  <a:gd name="T83" fmla="*/ 4 h 337"/>
                  <a:gd name="T84" fmla="*/ 45 w 124"/>
                  <a:gd name="T85" fmla="*/ 4 h 337"/>
                  <a:gd name="T86" fmla="*/ 40 w 124"/>
                  <a:gd name="T87" fmla="*/ 6 h 337"/>
                  <a:gd name="T88" fmla="*/ 36 w 124"/>
                  <a:gd name="T89" fmla="*/ 6 h 337"/>
                  <a:gd name="T90" fmla="*/ 32 w 124"/>
                  <a:gd name="T91" fmla="*/ 6 h 337"/>
                  <a:gd name="T92" fmla="*/ 27 w 124"/>
                  <a:gd name="T93" fmla="*/ 7 h 337"/>
                  <a:gd name="T94" fmla="*/ 22 w 124"/>
                  <a:gd name="T95" fmla="*/ 7 h 337"/>
                  <a:gd name="T96" fmla="*/ 18 w 124"/>
                  <a:gd name="T97" fmla="*/ 7 h 337"/>
                  <a:gd name="T98" fmla="*/ 13 w 124"/>
                  <a:gd name="T99" fmla="*/ 9 h 337"/>
                  <a:gd name="T100" fmla="*/ 9 w 124"/>
                  <a:gd name="T101" fmla="*/ 9 h 337"/>
                  <a:gd name="T102" fmla="*/ 4 w 124"/>
                  <a:gd name="T103" fmla="*/ 11 h 337"/>
                  <a:gd name="T104" fmla="*/ 0 w 124"/>
                  <a:gd name="T105" fmla="*/ 11 h 3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4" h="337">
                    <a:moveTo>
                      <a:pt x="0" y="11"/>
                    </a:moveTo>
                    <a:lnTo>
                      <a:pt x="0" y="88"/>
                    </a:lnTo>
                    <a:lnTo>
                      <a:pt x="2" y="166"/>
                    </a:lnTo>
                    <a:lnTo>
                      <a:pt x="2" y="242"/>
                    </a:lnTo>
                    <a:lnTo>
                      <a:pt x="4" y="319"/>
                    </a:lnTo>
                    <a:lnTo>
                      <a:pt x="11" y="323"/>
                    </a:lnTo>
                    <a:lnTo>
                      <a:pt x="18" y="326"/>
                    </a:lnTo>
                    <a:lnTo>
                      <a:pt x="27" y="328"/>
                    </a:lnTo>
                    <a:lnTo>
                      <a:pt x="34" y="330"/>
                    </a:lnTo>
                    <a:lnTo>
                      <a:pt x="43" y="332"/>
                    </a:lnTo>
                    <a:lnTo>
                      <a:pt x="52" y="333"/>
                    </a:lnTo>
                    <a:lnTo>
                      <a:pt x="59" y="335"/>
                    </a:lnTo>
                    <a:lnTo>
                      <a:pt x="68" y="337"/>
                    </a:lnTo>
                    <a:lnTo>
                      <a:pt x="78" y="337"/>
                    </a:lnTo>
                    <a:lnTo>
                      <a:pt x="85" y="337"/>
                    </a:lnTo>
                    <a:lnTo>
                      <a:pt x="94" y="337"/>
                    </a:lnTo>
                    <a:lnTo>
                      <a:pt x="101" y="337"/>
                    </a:lnTo>
                    <a:lnTo>
                      <a:pt x="106" y="337"/>
                    </a:lnTo>
                    <a:lnTo>
                      <a:pt x="114" y="335"/>
                    </a:lnTo>
                    <a:lnTo>
                      <a:pt x="119" y="333"/>
                    </a:lnTo>
                    <a:lnTo>
                      <a:pt x="124" y="332"/>
                    </a:lnTo>
                    <a:lnTo>
                      <a:pt x="121" y="312"/>
                    </a:lnTo>
                    <a:lnTo>
                      <a:pt x="117" y="290"/>
                    </a:lnTo>
                    <a:lnTo>
                      <a:pt x="114" y="270"/>
                    </a:lnTo>
                    <a:lnTo>
                      <a:pt x="112" y="249"/>
                    </a:lnTo>
                    <a:lnTo>
                      <a:pt x="108" y="229"/>
                    </a:lnTo>
                    <a:lnTo>
                      <a:pt x="105" y="207"/>
                    </a:lnTo>
                    <a:lnTo>
                      <a:pt x="101" y="187"/>
                    </a:lnTo>
                    <a:lnTo>
                      <a:pt x="97" y="166"/>
                    </a:lnTo>
                    <a:lnTo>
                      <a:pt x="96" y="146"/>
                    </a:lnTo>
                    <a:lnTo>
                      <a:pt x="92" y="124"/>
                    </a:lnTo>
                    <a:lnTo>
                      <a:pt x="88" y="103"/>
                    </a:lnTo>
                    <a:lnTo>
                      <a:pt x="85" y="83"/>
                    </a:lnTo>
                    <a:lnTo>
                      <a:pt x="81" y="61"/>
                    </a:lnTo>
                    <a:lnTo>
                      <a:pt x="79" y="42"/>
                    </a:lnTo>
                    <a:lnTo>
                      <a:pt x="76" y="20"/>
                    </a:lnTo>
                    <a:lnTo>
                      <a:pt x="72" y="0"/>
                    </a:lnTo>
                    <a:lnTo>
                      <a:pt x="68" y="0"/>
                    </a:lnTo>
                    <a:lnTo>
                      <a:pt x="63" y="2"/>
                    </a:lnTo>
                    <a:lnTo>
                      <a:pt x="59" y="2"/>
                    </a:lnTo>
                    <a:lnTo>
                      <a:pt x="54" y="2"/>
                    </a:lnTo>
                    <a:lnTo>
                      <a:pt x="49" y="4"/>
                    </a:lnTo>
                    <a:lnTo>
                      <a:pt x="45" y="4"/>
                    </a:lnTo>
                    <a:lnTo>
                      <a:pt x="40" y="6"/>
                    </a:lnTo>
                    <a:lnTo>
                      <a:pt x="36" y="6"/>
                    </a:lnTo>
                    <a:lnTo>
                      <a:pt x="32" y="6"/>
                    </a:lnTo>
                    <a:lnTo>
                      <a:pt x="27" y="7"/>
                    </a:lnTo>
                    <a:lnTo>
                      <a:pt x="22" y="7"/>
                    </a:lnTo>
                    <a:lnTo>
                      <a:pt x="18" y="7"/>
                    </a:lnTo>
                    <a:lnTo>
                      <a:pt x="13" y="9"/>
                    </a:lnTo>
                    <a:lnTo>
                      <a:pt x="9" y="9"/>
                    </a:lnTo>
                    <a:lnTo>
                      <a:pt x="4" y="11"/>
                    </a:lnTo>
                    <a:lnTo>
                      <a:pt x="0" y="1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39" name="Freeform 216"/>
              <p:cNvSpPr>
                <a:spLocks/>
              </p:cNvSpPr>
              <p:nvPr/>
            </p:nvSpPr>
            <p:spPr bwMode="auto">
              <a:xfrm>
                <a:off x="4884" y="3181"/>
                <a:ext cx="11" cy="312"/>
              </a:xfrm>
              <a:custGeom>
                <a:avLst/>
                <a:gdLst>
                  <a:gd name="T0" fmla="*/ 11 w 11"/>
                  <a:gd name="T1" fmla="*/ 308 h 312"/>
                  <a:gd name="T2" fmla="*/ 11 w 11"/>
                  <a:gd name="T3" fmla="*/ 288 h 312"/>
                  <a:gd name="T4" fmla="*/ 11 w 11"/>
                  <a:gd name="T5" fmla="*/ 270 h 312"/>
                  <a:gd name="T6" fmla="*/ 11 w 11"/>
                  <a:gd name="T7" fmla="*/ 250 h 312"/>
                  <a:gd name="T8" fmla="*/ 11 w 11"/>
                  <a:gd name="T9" fmla="*/ 231 h 312"/>
                  <a:gd name="T10" fmla="*/ 9 w 11"/>
                  <a:gd name="T11" fmla="*/ 213 h 312"/>
                  <a:gd name="T12" fmla="*/ 9 w 11"/>
                  <a:gd name="T13" fmla="*/ 193 h 312"/>
                  <a:gd name="T14" fmla="*/ 9 w 11"/>
                  <a:gd name="T15" fmla="*/ 173 h 312"/>
                  <a:gd name="T16" fmla="*/ 9 w 11"/>
                  <a:gd name="T17" fmla="*/ 155 h 312"/>
                  <a:gd name="T18" fmla="*/ 9 w 11"/>
                  <a:gd name="T19" fmla="*/ 135 h 312"/>
                  <a:gd name="T20" fmla="*/ 9 w 11"/>
                  <a:gd name="T21" fmla="*/ 115 h 312"/>
                  <a:gd name="T22" fmla="*/ 9 w 11"/>
                  <a:gd name="T23" fmla="*/ 95 h 312"/>
                  <a:gd name="T24" fmla="*/ 9 w 11"/>
                  <a:gd name="T25" fmla="*/ 77 h 312"/>
                  <a:gd name="T26" fmla="*/ 8 w 11"/>
                  <a:gd name="T27" fmla="*/ 58 h 312"/>
                  <a:gd name="T28" fmla="*/ 8 w 11"/>
                  <a:gd name="T29" fmla="*/ 38 h 312"/>
                  <a:gd name="T30" fmla="*/ 8 w 11"/>
                  <a:gd name="T31" fmla="*/ 20 h 312"/>
                  <a:gd name="T32" fmla="*/ 8 w 11"/>
                  <a:gd name="T33" fmla="*/ 0 h 312"/>
                  <a:gd name="T34" fmla="*/ 0 w 11"/>
                  <a:gd name="T35" fmla="*/ 9 h 312"/>
                  <a:gd name="T36" fmla="*/ 0 w 11"/>
                  <a:gd name="T37" fmla="*/ 29 h 312"/>
                  <a:gd name="T38" fmla="*/ 0 w 11"/>
                  <a:gd name="T39" fmla="*/ 49 h 312"/>
                  <a:gd name="T40" fmla="*/ 0 w 11"/>
                  <a:gd name="T41" fmla="*/ 67 h 312"/>
                  <a:gd name="T42" fmla="*/ 0 w 11"/>
                  <a:gd name="T43" fmla="*/ 86 h 312"/>
                  <a:gd name="T44" fmla="*/ 0 w 11"/>
                  <a:gd name="T45" fmla="*/ 106 h 312"/>
                  <a:gd name="T46" fmla="*/ 2 w 11"/>
                  <a:gd name="T47" fmla="*/ 126 h 312"/>
                  <a:gd name="T48" fmla="*/ 2 w 11"/>
                  <a:gd name="T49" fmla="*/ 144 h 312"/>
                  <a:gd name="T50" fmla="*/ 2 w 11"/>
                  <a:gd name="T51" fmla="*/ 164 h 312"/>
                  <a:gd name="T52" fmla="*/ 2 w 11"/>
                  <a:gd name="T53" fmla="*/ 184 h 312"/>
                  <a:gd name="T54" fmla="*/ 2 w 11"/>
                  <a:gd name="T55" fmla="*/ 202 h 312"/>
                  <a:gd name="T56" fmla="*/ 2 w 11"/>
                  <a:gd name="T57" fmla="*/ 222 h 312"/>
                  <a:gd name="T58" fmla="*/ 2 w 11"/>
                  <a:gd name="T59" fmla="*/ 241 h 312"/>
                  <a:gd name="T60" fmla="*/ 2 w 11"/>
                  <a:gd name="T61" fmla="*/ 259 h 312"/>
                  <a:gd name="T62" fmla="*/ 4 w 11"/>
                  <a:gd name="T63" fmla="*/ 279 h 312"/>
                  <a:gd name="T64" fmla="*/ 4 w 11"/>
                  <a:gd name="T65" fmla="*/ 299 h 312"/>
                  <a:gd name="T66" fmla="*/ 6 w 11"/>
                  <a:gd name="T67" fmla="*/ 312 h 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 h="312">
                    <a:moveTo>
                      <a:pt x="9" y="304"/>
                    </a:moveTo>
                    <a:lnTo>
                      <a:pt x="11" y="308"/>
                    </a:lnTo>
                    <a:lnTo>
                      <a:pt x="11" y="299"/>
                    </a:lnTo>
                    <a:lnTo>
                      <a:pt x="11" y="288"/>
                    </a:lnTo>
                    <a:lnTo>
                      <a:pt x="11" y="279"/>
                    </a:lnTo>
                    <a:lnTo>
                      <a:pt x="11" y="270"/>
                    </a:lnTo>
                    <a:lnTo>
                      <a:pt x="11" y="259"/>
                    </a:lnTo>
                    <a:lnTo>
                      <a:pt x="11" y="250"/>
                    </a:lnTo>
                    <a:lnTo>
                      <a:pt x="11" y="241"/>
                    </a:lnTo>
                    <a:lnTo>
                      <a:pt x="11" y="231"/>
                    </a:lnTo>
                    <a:lnTo>
                      <a:pt x="11" y="222"/>
                    </a:lnTo>
                    <a:lnTo>
                      <a:pt x="9" y="213"/>
                    </a:lnTo>
                    <a:lnTo>
                      <a:pt x="9" y="202"/>
                    </a:lnTo>
                    <a:lnTo>
                      <a:pt x="9" y="193"/>
                    </a:lnTo>
                    <a:lnTo>
                      <a:pt x="9" y="184"/>
                    </a:lnTo>
                    <a:lnTo>
                      <a:pt x="9" y="173"/>
                    </a:lnTo>
                    <a:lnTo>
                      <a:pt x="9" y="164"/>
                    </a:lnTo>
                    <a:lnTo>
                      <a:pt x="9" y="155"/>
                    </a:lnTo>
                    <a:lnTo>
                      <a:pt x="9" y="144"/>
                    </a:lnTo>
                    <a:lnTo>
                      <a:pt x="9" y="135"/>
                    </a:lnTo>
                    <a:lnTo>
                      <a:pt x="9" y="126"/>
                    </a:lnTo>
                    <a:lnTo>
                      <a:pt x="9" y="115"/>
                    </a:lnTo>
                    <a:lnTo>
                      <a:pt x="9" y="106"/>
                    </a:lnTo>
                    <a:lnTo>
                      <a:pt x="9" y="95"/>
                    </a:lnTo>
                    <a:lnTo>
                      <a:pt x="9" y="86"/>
                    </a:lnTo>
                    <a:lnTo>
                      <a:pt x="9" y="77"/>
                    </a:lnTo>
                    <a:lnTo>
                      <a:pt x="9" y="67"/>
                    </a:lnTo>
                    <a:lnTo>
                      <a:pt x="8" y="58"/>
                    </a:lnTo>
                    <a:lnTo>
                      <a:pt x="8" y="49"/>
                    </a:lnTo>
                    <a:lnTo>
                      <a:pt x="8" y="38"/>
                    </a:lnTo>
                    <a:lnTo>
                      <a:pt x="8" y="29"/>
                    </a:lnTo>
                    <a:lnTo>
                      <a:pt x="8" y="20"/>
                    </a:lnTo>
                    <a:lnTo>
                      <a:pt x="8" y="9"/>
                    </a:lnTo>
                    <a:lnTo>
                      <a:pt x="8" y="0"/>
                    </a:lnTo>
                    <a:lnTo>
                      <a:pt x="0" y="0"/>
                    </a:lnTo>
                    <a:lnTo>
                      <a:pt x="0" y="9"/>
                    </a:lnTo>
                    <a:lnTo>
                      <a:pt x="0" y="20"/>
                    </a:lnTo>
                    <a:lnTo>
                      <a:pt x="0" y="29"/>
                    </a:lnTo>
                    <a:lnTo>
                      <a:pt x="0" y="38"/>
                    </a:lnTo>
                    <a:lnTo>
                      <a:pt x="0" y="49"/>
                    </a:lnTo>
                    <a:lnTo>
                      <a:pt x="0" y="58"/>
                    </a:lnTo>
                    <a:lnTo>
                      <a:pt x="0" y="67"/>
                    </a:lnTo>
                    <a:lnTo>
                      <a:pt x="0" y="77"/>
                    </a:lnTo>
                    <a:lnTo>
                      <a:pt x="0" y="86"/>
                    </a:lnTo>
                    <a:lnTo>
                      <a:pt x="0" y="95"/>
                    </a:lnTo>
                    <a:lnTo>
                      <a:pt x="0" y="106"/>
                    </a:lnTo>
                    <a:lnTo>
                      <a:pt x="2" y="115"/>
                    </a:lnTo>
                    <a:lnTo>
                      <a:pt x="2" y="126"/>
                    </a:lnTo>
                    <a:lnTo>
                      <a:pt x="2" y="135"/>
                    </a:lnTo>
                    <a:lnTo>
                      <a:pt x="2" y="144"/>
                    </a:lnTo>
                    <a:lnTo>
                      <a:pt x="2" y="155"/>
                    </a:lnTo>
                    <a:lnTo>
                      <a:pt x="2" y="164"/>
                    </a:lnTo>
                    <a:lnTo>
                      <a:pt x="2" y="173"/>
                    </a:lnTo>
                    <a:lnTo>
                      <a:pt x="2" y="184"/>
                    </a:lnTo>
                    <a:lnTo>
                      <a:pt x="2" y="193"/>
                    </a:lnTo>
                    <a:lnTo>
                      <a:pt x="2" y="202"/>
                    </a:lnTo>
                    <a:lnTo>
                      <a:pt x="2" y="213"/>
                    </a:lnTo>
                    <a:lnTo>
                      <a:pt x="2" y="222"/>
                    </a:lnTo>
                    <a:lnTo>
                      <a:pt x="2" y="231"/>
                    </a:lnTo>
                    <a:lnTo>
                      <a:pt x="2" y="241"/>
                    </a:lnTo>
                    <a:lnTo>
                      <a:pt x="2" y="250"/>
                    </a:lnTo>
                    <a:lnTo>
                      <a:pt x="2" y="259"/>
                    </a:lnTo>
                    <a:lnTo>
                      <a:pt x="4" y="270"/>
                    </a:lnTo>
                    <a:lnTo>
                      <a:pt x="4" y="279"/>
                    </a:lnTo>
                    <a:lnTo>
                      <a:pt x="4" y="288"/>
                    </a:lnTo>
                    <a:lnTo>
                      <a:pt x="4" y="299"/>
                    </a:lnTo>
                    <a:lnTo>
                      <a:pt x="4" y="308"/>
                    </a:lnTo>
                    <a:lnTo>
                      <a:pt x="6" y="312"/>
                    </a:lnTo>
                    <a:lnTo>
                      <a:pt x="9" y="30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0" name="Freeform 217"/>
              <p:cNvSpPr>
                <a:spLocks/>
              </p:cNvSpPr>
              <p:nvPr/>
            </p:nvSpPr>
            <p:spPr bwMode="auto">
              <a:xfrm>
                <a:off x="4890" y="3485"/>
                <a:ext cx="126" cy="26"/>
              </a:xfrm>
              <a:custGeom>
                <a:avLst/>
                <a:gdLst>
                  <a:gd name="T0" fmla="*/ 119 w 126"/>
                  <a:gd name="T1" fmla="*/ 18 h 26"/>
                  <a:gd name="T2" fmla="*/ 121 w 126"/>
                  <a:gd name="T3" fmla="*/ 13 h 26"/>
                  <a:gd name="T4" fmla="*/ 115 w 126"/>
                  <a:gd name="T5" fmla="*/ 15 h 26"/>
                  <a:gd name="T6" fmla="*/ 112 w 126"/>
                  <a:gd name="T7" fmla="*/ 17 h 26"/>
                  <a:gd name="T8" fmla="*/ 104 w 126"/>
                  <a:gd name="T9" fmla="*/ 17 h 26"/>
                  <a:gd name="T10" fmla="*/ 99 w 126"/>
                  <a:gd name="T11" fmla="*/ 18 h 26"/>
                  <a:gd name="T12" fmla="*/ 90 w 126"/>
                  <a:gd name="T13" fmla="*/ 18 h 26"/>
                  <a:gd name="T14" fmla="*/ 83 w 126"/>
                  <a:gd name="T15" fmla="*/ 18 h 26"/>
                  <a:gd name="T16" fmla="*/ 76 w 126"/>
                  <a:gd name="T17" fmla="*/ 18 h 26"/>
                  <a:gd name="T18" fmla="*/ 66 w 126"/>
                  <a:gd name="T19" fmla="*/ 17 h 26"/>
                  <a:gd name="T20" fmla="*/ 59 w 126"/>
                  <a:gd name="T21" fmla="*/ 17 h 26"/>
                  <a:gd name="T22" fmla="*/ 50 w 126"/>
                  <a:gd name="T23" fmla="*/ 15 h 26"/>
                  <a:gd name="T24" fmla="*/ 41 w 126"/>
                  <a:gd name="T25" fmla="*/ 13 h 26"/>
                  <a:gd name="T26" fmla="*/ 34 w 126"/>
                  <a:gd name="T27" fmla="*/ 11 h 26"/>
                  <a:gd name="T28" fmla="*/ 25 w 126"/>
                  <a:gd name="T29" fmla="*/ 9 h 26"/>
                  <a:gd name="T30" fmla="*/ 18 w 126"/>
                  <a:gd name="T31" fmla="*/ 8 h 26"/>
                  <a:gd name="T32" fmla="*/ 11 w 126"/>
                  <a:gd name="T33" fmla="*/ 4 h 26"/>
                  <a:gd name="T34" fmla="*/ 3 w 126"/>
                  <a:gd name="T35" fmla="*/ 0 h 26"/>
                  <a:gd name="T36" fmla="*/ 0 w 126"/>
                  <a:gd name="T37" fmla="*/ 8 h 26"/>
                  <a:gd name="T38" fmla="*/ 7 w 126"/>
                  <a:gd name="T39" fmla="*/ 11 h 26"/>
                  <a:gd name="T40" fmla="*/ 16 w 126"/>
                  <a:gd name="T41" fmla="*/ 15 h 26"/>
                  <a:gd name="T42" fmla="*/ 23 w 126"/>
                  <a:gd name="T43" fmla="*/ 17 h 26"/>
                  <a:gd name="T44" fmla="*/ 32 w 126"/>
                  <a:gd name="T45" fmla="*/ 18 h 26"/>
                  <a:gd name="T46" fmla="*/ 39 w 126"/>
                  <a:gd name="T47" fmla="*/ 22 h 26"/>
                  <a:gd name="T48" fmla="*/ 48 w 126"/>
                  <a:gd name="T49" fmla="*/ 22 h 26"/>
                  <a:gd name="T50" fmla="*/ 57 w 126"/>
                  <a:gd name="T51" fmla="*/ 24 h 26"/>
                  <a:gd name="T52" fmla="*/ 66 w 126"/>
                  <a:gd name="T53" fmla="*/ 26 h 26"/>
                  <a:gd name="T54" fmla="*/ 76 w 126"/>
                  <a:gd name="T55" fmla="*/ 26 h 26"/>
                  <a:gd name="T56" fmla="*/ 83 w 126"/>
                  <a:gd name="T57" fmla="*/ 26 h 26"/>
                  <a:gd name="T58" fmla="*/ 92 w 126"/>
                  <a:gd name="T59" fmla="*/ 26 h 26"/>
                  <a:gd name="T60" fmla="*/ 99 w 126"/>
                  <a:gd name="T61" fmla="*/ 26 h 26"/>
                  <a:gd name="T62" fmla="*/ 106 w 126"/>
                  <a:gd name="T63" fmla="*/ 26 h 26"/>
                  <a:gd name="T64" fmla="*/ 112 w 126"/>
                  <a:gd name="T65" fmla="*/ 24 h 26"/>
                  <a:gd name="T66" fmla="*/ 119 w 126"/>
                  <a:gd name="T67" fmla="*/ 22 h 26"/>
                  <a:gd name="T68" fmla="*/ 124 w 126"/>
                  <a:gd name="T69" fmla="*/ 20 h 26"/>
                  <a:gd name="T70" fmla="*/ 126 w 126"/>
                  <a:gd name="T71" fmla="*/ 17 h 26"/>
                  <a:gd name="T72" fmla="*/ 119 w 126"/>
                  <a:gd name="T73" fmla="*/ 18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6" h="26">
                    <a:moveTo>
                      <a:pt x="119" y="18"/>
                    </a:moveTo>
                    <a:lnTo>
                      <a:pt x="121" y="13"/>
                    </a:lnTo>
                    <a:lnTo>
                      <a:pt x="115" y="15"/>
                    </a:lnTo>
                    <a:lnTo>
                      <a:pt x="112" y="17"/>
                    </a:lnTo>
                    <a:lnTo>
                      <a:pt x="104" y="17"/>
                    </a:lnTo>
                    <a:lnTo>
                      <a:pt x="99" y="18"/>
                    </a:lnTo>
                    <a:lnTo>
                      <a:pt x="90" y="18"/>
                    </a:lnTo>
                    <a:lnTo>
                      <a:pt x="83" y="18"/>
                    </a:lnTo>
                    <a:lnTo>
                      <a:pt x="76" y="18"/>
                    </a:lnTo>
                    <a:lnTo>
                      <a:pt x="66" y="17"/>
                    </a:lnTo>
                    <a:lnTo>
                      <a:pt x="59" y="17"/>
                    </a:lnTo>
                    <a:lnTo>
                      <a:pt x="50" y="15"/>
                    </a:lnTo>
                    <a:lnTo>
                      <a:pt x="41" y="13"/>
                    </a:lnTo>
                    <a:lnTo>
                      <a:pt x="34" y="11"/>
                    </a:lnTo>
                    <a:lnTo>
                      <a:pt x="25" y="9"/>
                    </a:lnTo>
                    <a:lnTo>
                      <a:pt x="18" y="8"/>
                    </a:lnTo>
                    <a:lnTo>
                      <a:pt x="11" y="4"/>
                    </a:lnTo>
                    <a:lnTo>
                      <a:pt x="3" y="0"/>
                    </a:lnTo>
                    <a:lnTo>
                      <a:pt x="0" y="8"/>
                    </a:lnTo>
                    <a:lnTo>
                      <a:pt x="7" y="11"/>
                    </a:lnTo>
                    <a:lnTo>
                      <a:pt x="16" y="15"/>
                    </a:lnTo>
                    <a:lnTo>
                      <a:pt x="23" y="17"/>
                    </a:lnTo>
                    <a:lnTo>
                      <a:pt x="32" y="18"/>
                    </a:lnTo>
                    <a:lnTo>
                      <a:pt x="39" y="22"/>
                    </a:lnTo>
                    <a:lnTo>
                      <a:pt x="48" y="22"/>
                    </a:lnTo>
                    <a:lnTo>
                      <a:pt x="57" y="24"/>
                    </a:lnTo>
                    <a:lnTo>
                      <a:pt x="66" y="26"/>
                    </a:lnTo>
                    <a:lnTo>
                      <a:pt x="76" y="26"/>
                    </a:lnTo>
                    <a:lnTo>
                      <a:pt x="83" y="26"/>
                    </a:lnTo>
                    <a:lnTo>
                      <a:pt x="92" y="26"/>
                    </a:lnTo>
                    <a:lnTo>
                      <a:pt x="99" y="26"/>
                    </a:lnTo>
                    <a:lnTo>
                      <a:pt x="106" y="26"/>
                    </a:lnTo>
                    <a:lnTo>
                      <a:pt x="112" y="24"/>
                    </a:lnTo>
                    <a:lnTo>
                      <a:pt x="119" y="22"/>
                    </a:lnTo>
                    <a:lnTo>
                      <a:pt x="124" y="20"/>
                    </a:lnTo>
                    <a:lnTo>
                      <a:pt x="126" y="17"/>
                    </a:lnTo>
                    <a:lnTo>
                      <a:pt x="119" y="1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1" name="Freeform 218"/>
              <p:cNvSpPr>
                <a:spLocks/>
              </p:cNvSpPr>
              <p:nvPr/>
            </p:nvSpPr>
            <p:spPr bwMode="auto">
              <a:xfrm>
                <a:off x="4956" y="3167"/>
                <a:ext cx="60" cy="336"/>
              </a:xfrm>
              <a:custGeom>
                <a:avLst/>
                <a:gdLst>
                  <a:gd name="T0" fmla="*/ 0 w 60"/>
                  <a:gd name="T1" fmla="*/ 3 h 336"/>
                  <a:gd name="T2" fmla="*/ 4 w 60"/>
                  <a:gd name="T3" fmla="*/ 25 h 336"/>
                  <a:gd name="T4" fmla="*/ 6 w 60"/>
                  <a:gd name="T5" fmla="*/ 45 h 336"/>
                  <a:gd name="T6" fmla="*/ 10 w 60"/>
                  <a:gd name="T7" fmla="*/ 66 h 336"/>
                  <a:gd name="T8" fmla="*/ 13 w 60"/>
                  <a:gd name="T9" fmla="*/ 86 h 336"/>
                  <a:gd name="T10" fmla="*/ 17 w 60"/>
                  <a:gd name="T11" fmla="*/ 108 h 336"/>
                  <a:gd name="T12" fmla="*/ 20 w 60"/>
                  <a:gd name="T13" fmla="*/ 127 h 336"/>
                  <a:gd name="T14" fmla="*/ 22 w 60"/>
                  <a:gd name="T15" fmla="*/ 149 h 336"/>
                  <a:gd name="T16" fmla="*/ 26 w 60"/>
                  <a:gd name="T17" fmla="*/ 169 h 336"/>
                  <a:gd name="T18" fmla="*/ 29 w 60"/>
                  <a:gd name="T19" fmla="*/ 190 h 336"/>
                  <a:gd name="T20" fmla="*/ 33 w 60"/>
                  <a:gd name="T21" fmla="*/ 212 h 336"/>
                  <a:gd name="T22" fmla="*/ 37 w 60"/>
                  <a:gd name="T23" fmla="*/ 232 h 336"/>
                  <a:gd name="T24" fmla="*/ 38 w 60"/>
                  <a:gd name="T25" fmla="*/ 254 h 336"/>
                  <a:gd name="T26" fmla="*/ 42 w 60"/>
                  <a:gd name="T27" fmla="*/ 273 h 336"/>
                  <a:gd name="T28" fmla="*/ 46 w 60"/>
                  <a:gd name="T29" fmla="*/ 295 h 336"/>
                  <a:gd name="T30" fmla="*/ 49 w 60"/>
                  <a:gd name="T31" fmla="*/ 315 h 336"/>
                  <a:gd name="T32" fmla="*/ 53 w 60"/>
                  <a:gd name="T33" fmla="*/ 336 h 336"/>
                  <a:gd name="T34" fmla="*/ 58 w 60"/>
                  <a:gd name="T35" fmla="*/ 324 h 336"/>
                  <a:gd name="T36" fmla="*/ 55 w 60"/>
                  <a:gd name="T37" fmla="*/ 304 h 336"/>
                  <a:gd name="T38" fmla="*/ 53 w 60"/>
                  <a:gd name="T39" fmla="*/ 282 h 336"/>
                  <a:gd name="T40" fmla="*/ 49 w 60"/>
                  <a:gd name="T41" fmla="*/ 263 h 336"/>
                  <a:gd name="T42" fmla="*/ 46 w 60"/>
                  <a:gd name="T43" fmla="*/ 241 h 336"/>
                  <a:gd name="T44" fmla="*/ 42 w 60"/>
                  <a:gd name="T45" fmla="*/ 221 h 336"/>
                  <a:gd name="T46" fmla="*/ 38 w 60"/>
                  <a:gd name="T47" fmla="*/ 199 h 336"/>
                  <a:gd name="T48" fmla="*/ 35 w 60"/>
                  <a:gd name="T49" fmla="*/ 178 h 336"/>
                  <a:gd name="T50" fmla="*/ 33 w 60"/>
                  <a:gd name="T51" fmla="*/ 158 h 336"/>
                  <a:gd name="T52" fmla="*/ 29 w 60"/>
                  <a:gd name="T53" fmla="*/ 136 h 336"/>
                  <a:gd name="T54" fmla="*/ 26 w 60"/>
                  <a:gd name="T55" fmla="*/ 117 h 336"/>
                  <a:gd name="T56" fmla="*/ 22 w 60"/>
                  <a:gd name="T57" fmla="*/ 95 h 336"/>
                  <a:gd name="T58" fmla="*/ 20 w 60"/>
                  <a:gd name="T59" fmla="*/ 75 h 336"/>
                  <a:gd name="T60" fmla="*/ 17 w 60"/>
                  <a:gd name="T61" fmla="*/ 54 h 336"/>
                  <a:gd name="T62" fmla="*/ 13 w 60"/>
                  <a:gd name="T63" fmla="*/ 34 h 336"/>
                  <a:gd name="T64" fmla="*/ 10 w 60"/>
                  <a:gd name="T65" fmla="*/ 12 h 336"/>
                  <a:gd name="T66" fmla="*/ 4 w 60"/>
                  <a:gd name="T67" fmla="*/ 0 h 3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 h="336">
                    <a:moveTo>
                      <a:pt x="4" y="7"/>
                    </a:moveTo>
                    <a:lnTo>
                      <a:pt x="0" y="3"/>
                    </a:lnTo>
                    <a:lnTo>
                      <a:pt x="2" y="14"/>
                    </a:lnTo>
                    <a:lnTo>
                      <a:pt x="4" y="25"/>
                    </a:lnTo>
                    <a:lnTo>
                      <a:pt x="6" y="34"/>
                    </a:lnTo>
                    <a:lnTo>
                      <a:pt x="6" y="45"/>
                    </a:lnTo>
                    <a:lnTo>
                      <a:pt x="8" y="55"/>
                    </a:lnTo>
                    <a:lnTo>
                      <a:pt x="10" y="66"/>
                    </a:lnTo>
                    <a:lnTo>
                      <a:pt x="11" y="75"/>
                    </a:lnTo>
                    <a:lnTo>
                      <a:pt x="13" y="86"/>
                    </a:lnTo>
                    <a:lnTo>
                      <a:pt x="15" y="97"/>
                    </a:lnTo>
                    <a:lnTo>
                      <a:pt x="17" y="108"/>
                    </a:lnTo>
                    <a:lnTo>
                      <a:pt x="19" y="118"/>
                    </a:lnTo>
                    <a:lnTo>
                      <a:pt x="20" y="127"/>
                    </a:lnTo>
                    <a:lnTo>
                      <a:pt x="22" y="138"/>
                    </a:lnTo>
                    <a:lnTo>
                      <a:pt x="22" y="149"/>
                    </a:lnTo>
                    <a:lnTo>
                      <a:pt x="24" y="160"/>
                    </a:lnTo>
                    <a:lnTo>
                      <a:pt x="26" y="169"/>
                    </a:lnTo>
                    <a:lnTo>
                      <a:pt x="28" y="180"/>
                    </a:lnTo>
                    <a:lnTo>
                      <a:pt x="29" y="190"/>
                    </a:lnTo>
                    <a:lnTo>
                      <a:pt x="31" y="201"/>
                    </a:lnTo>
                    <a:lnTo>
                      <a:pt x="33" y="212"/>
                    </a:lnTo>
                    <a:lnTo>
                      <a:pt x="35" y="221"/>
                    </a:lnTo>
                    <a:lnTo>
                      <a:pt x="37" y="232"/>
                    </a:lnTo>
                    <a:lnTo>
                      <a:pt x="38" y="243"/>
                    </a:lnTo>
                    <a:lnTo>
                      <a:pt x="38" y="254"/>
                    </a:lnTo>
                    <a:lnTo>
                      <a:pt x="40" y="263"/>
                    </a:lnTo>
                    <a:lnTo>
                      <a:pt x="42" y="273"/>
                    </a:lnTo>
                    <a:lnTo>
                      <a:pt x="44" y="284"/>
                    </a:lnTo>
                    <a:lnTo>
                      <a:pt x="46" y="295"/>
                    </a:lnTo>
                    <a:lnTo>
                      <a:pt x="47" y="304"/>
                    </a:lnTo>
                    <a:lnTo>
                      <a:pt x="49" y="315"/>
                    </a:lnTo>
                    <a:lnTo>
                      <a:pt x="51" y="326"/>
                    </a:lnTo>
                    <a:lnTo>
                      <a:pt x="53" y="336"/>
                    </a:lnTo>
                    <a:lnTo>
                      <a:pt x="60" y="335"/>
                    </a:lnTo>
                    <a:lnTo>
                      <a:pt x="58" y="324"/>
                    </a:lnTo>
                    <a:lnTo>
                      <a:pt x="56" y="313"/>
                    </a:lnTo>
                    <a:lnTo>
                      <a:pt x="55" y="304"/>
                    </a:lnTo>
                    <a:lnTo>
                      <a:pt x="53" y="293"/>
                    </a:lnTo>
                    <a:lnTo>
                      <a:pt x="53" y="282"/>
                    </a:lnTo>
                    <a:lnTo>
                      <a:pt x="51" y="272"/>
                    </a:lnTo>
                    <a:lnTo>
                      <a:pt x="49" y="263"/>
                    </a:lnTo>
                    <a:lnTo>
                      <a:pt x="47" y="252"/>
                    </a:lnTo>
                    <a:lnTo>
                      <a:pt x="46" y="241"/>
                    </a:lnTo>
                    <a:lnTo>
                      <a:pt x="44" y="230"/>
                    </a:lnTo>
                    <a:lnTo>
                      <a:pt x="42" y="221"/>
                    </a:lnTo>
                    <a:lnTo>
                      <a:pt x="40" y="210"/>
                    </a:lnTo>
                    <a:lnTo>
                      <a:pt x="38" y="199"/>
                    </a:lnTo>
                    <a:lnTo>
                      <a:pt x="37" y="189"/>
                    </a:lnTo>
                    <a:lnTo>
                      <a:pt x="35" y="178"/>
                    </a:lnTo>
                    <a:lnTo>
                      <a:pt x="35" y="169"/>
                    </a:lnTo>
                    <a:lnTo>
                      <a:pt x="33" y="158"/>
                    </a:lnTo>
                    <a:lnTo>
                      <a:pt x="31" y="147"/>
                    </a:lnTo>
                    <a:lnTo>
                      <a:pt x="29" y="136"/>
                    </a:lnTo>
                    <a:lnTo>
                      <a:pt x="28" y="127"/>
                    </a:lnTo>
                    <a:lnTo>
                      <a:pt x="26" y="117"/>
                    </a:lnTo>
                    <a:lnTo>
                      <a:pt x="24" y="106"/>
                    </a:lnTo>
                    <a:lnTo>
                      <a:pt x="22" y="95"/>
                    </a:lnTo>
                    <a:lnTo>
                      <a:pt x="20" y="86"/>
                    </a:lnTo>
                    <a:lnTo>
                      <a:pt x="20" y="75"/>
                    </a:lnTo>
                    <a:lnTo>
                      <a:pt x="19" y="64"/>
                    </a:lnTo>
                    <a:lnTo>
                      <a:pt x="17" y="54"/>
                    </a:lnTo>
                    <a:lnTo>
                      <a:pt x="15" y="45"/>
                    </a:lnTo>
                    <a:lnTo>
                      <a:pt x="13" y="34"/>
                    </a:lnTo>
                    <a:lnTo>
                      <a:pt x="11" y="23"/>
                    </a:lnTo>
                    <a:lnTo>
                      <a:pt x="10" y="12"/>
                    </a:lnTo>
                    <a:lnTo>
                      <a:pt x="8" y="1"/>
                    </a:lnTo>
                    <a:lnTo>
                      <a:pt x="4" y="0"/>
                    </a:lnTo>
                    <a:lnTo>
                      <a:pt x="4"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2" name="Freeform 219"/>
              <p:cNvSpPr>
                <a:spLocks/>
              </p:cNvSpPr>
              <p:nvPr/>
            </p:nvSpPr>
            <p:spPr bwMode="auto">
              <a:xfrm>
                <a:off x="4884" y="3167"/>
                <a:ext cx="76" cy="18"/>
              </a:xfrm>
              <a:custGeom>
                <a:avLst/>
                <a:gdLst>
                  <a:gd name="T0" fmla="*/ 8 w 76"/>
                  <a:gd name="T1" fmla="*/ 14 h 18"/>
                  <a:gd name="T2" fmla="*/ 4 w 76"/>
                  <a:gd name="T3" fmla="*/ 18 h 18"/>
                  <a:gd name="T4" fmla="*/ 9 w 76"/>
                  <a:gd name="T5" fmla="*/ 18 h 18"/>
                  <a:gd name="T6" fmla="*/ 13 w 76"/>
                  <a:gd name="T7" fmla="*/ 16 h 18"/>
                  <a:gd name="T8" fmla="*/ 18 w 76"/>
                  <a:gd name="T9" fmla="*/ 16 h 18"/>
                  <a:gd name="T10" fmla="*/ 22 w 76"/>
                  <a:gd name="T11" fmla="*/ 16 h 18"/>
                  <a:gd name="T12" fmla="*/ 27 w 76"/>
                  <a:gd name="T13" fmla="*/ 14 h 18"/>
                  <a:gd name="T14" fmla="*/ 31 w 76"/>
                  <a:gd name="T15" fmla="*/ 14 h 18"/>
                  <a:gd name="T16" fmla="*/ 36 w 76"/>
                  <a:gd name="T17" fmla="*/ 12 h 18"/>
                  <a:gd name="T18" fmla="*/ 40 w 76"/>
                  <a:gd name="T19" fmla="*/ 12 h 18"/>
                  <a:gd name="T20" fmla="*/ 45 w 76"/>
                  <a:gd name="T21" fmla="*/ 12 h 18"/>
                  <a:gd name="T22" fmla="*/ 49 w 76"/>
                  <a:gd name="T23" fmla="*/ 10 h 18"/>
                  <a:gd name="T24" fmla="*/ 54 w 76"/>
                  <a:gd name="T25" fmla="*/ 10 h 18"/>
                  <a:gd name="T26" fmla="*/ 58 w 76"/>
                  <a:gd name="T27" fmla="*/ 9 h 18"/>
                  <a:gd name="T28" fmla="*/ 63 w 76"/>
                  <a:gd name="T29" fmla="*/ 9 h 18"/>
                  <a:gd name="T30" fmla="*/ 67 w 76"/>
                  <a:gd name="T31" fmla="*/ 9 h 18"/>
                  <a:gd name="T32" fmla="*/ 72 w 76"/>
                  <a:gd name="T33" fmla="*/ 7 h 18"/>
                  <a:gd name="T34" fmla="*/ 76 w 76"/>
                  <a:gd name="T35" fmla="*/ 7 h 18"/>
                  <a:gd name="T36" fmla="*/ 76 w 76"/>
                  <a:gd name="T37" fmla="*/ 0 h 18"/>
                  <a:gd name="T38" fmla="*/ 71 w 76"/>
                  <a:gd name="T39" fmla="*/ 0 h 18"/>
                  <a:gd name="T40" fmla="*/ 67 w 76"/>
                  <a:gd name="T41" fmla="*/ 0 h 18"/>
                  <a:gd name="T42" fmla="*/ 62 w 76"/>
                  <a:gd name="T43" fmla="*/ 1 h 18"/>
                  <a:gd name="T44" fmla="*/ 58 w 76"/>
                  <a:gd name="T45" fmla="*/ 1 h 18"/>
                  <a:gd name="T46" fmla="*/ 53 w 76"/>
                  <a:gd name="T47" fmla="*/ 3 h 18"/>
                  <a:gd name="T48" fmla="*/ 49 w 76"/>
                  <a:gd name="T49" fmla="*/ 3 h 18"/>
                  <a:gd name="T50" fmla="*/ 44 w 76"/>
                  <a:gd name="T51" fmla="*/ 3 h 18"/>
                  <a:gd name="T52" fmla="*/ 40 w 76"/>
                  <a:gd name="T53" fmla="*/ 5 h 18"/>
                  <a:gd name="T54" fmla="*/ 35 w 76"/>
                  <a:gd name="T55" fmla="*/ 5 h 18"/>
                  <a:gd name="T56" fmla="*/ 31 w 76"/>
                  <a:gd name="T57" fmla="*/ 5 h 18"/>
                  <a:gd name="T58" fmla="*/ 26 w 76"/>
                  <a:gd name="T59" fmla="*/ 7 h 18"/>
                  <a:gd name="T60" fmla="*/ 22 w 76"/>
                  <a:gd name="T61" fmla="*/ 7 h 18"/>
                  <a:gd name="T62" fmla="*/ 17 w 76"/>
                  <a:gd name="T63" fmla="*/ 9 h 18"/>
                  <a:gd name="T64" fmla="*/ 13 w 76"/>
                  <a:gd name="T65" fmla="*/ 9 h 18"/>
                  <a:gd name="T66" fmla="*/ 8 w 76"/>
                  <a:gd name="T67" fmla="*/ 9 h 18"/>
                  <a:gd name="T68" fmla="*/ 4 w 76"/>
                  <a:gd name="T69" fmla="*/ 10 h 18"/>
                  <a:gd name="T70" fmla="*/ 0 w 76"/>
                  <a:gd name="T71" fmla="*/ 14 h 18"/>
                  <a:gd name="T72" fmla="*/ 8 w 76"/>
                  <a:gd name="T73" fmla="*/ 14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 h="18">
                    <a:moveTo>
                      <a:pt x="8" y="14"/>
                    </a:moveTo>
                    <a:lnTo>
                      <a:pt x="4" y="18"/>
                    </a:lnTo>
                    <a:lnTo>
                      <a:pt x="9" y="18"/>
                    </a:lnTo>
                    <a:lnTo>
                      <a:pt x="13" y="16"/>
                    </a:lnTo>
                    <a:lnTo>
                      <a:pt x="18" y="16"/>
                    </a:lnTo>
                    <a:lnTo>
                      <a:pt x="22" y="16"/>
                    </a:lnTo>
                    <a:lnTo>
                      <a:pt x="27" y="14"/>
                    </a:lnTo>
                    <a:lnTo>
                      <a:pt x="31" y="14"/>
                    </a:lnTo>
                    <a:lnTo>
                      <a:pt x="36" y="12"/>
                    </a:lnTo>
                    <a:lnTo>
                      <a:pt x="40" y="12"/>
                    </a:lnTo>
                    <a:lnTo>
                      <a:pt x="45" y="12"/>
                    </a:lnTo>
                    <a:lnTo>
                      <a:pt x="49" y="10"/>
                    </a:lnTo>
                    <a:lnTo>
                      <a:pt x="54" y="10"/>
                    </a:lnTo>
                    <a:lnTo>
                      <a:pt x="58" y="9"/>
                    </a:lnTo>
                    <a:lnTo>
                      <a:pt x="63" y="9"/>
                    </a:lnTo>
                    <a:lnTo>
                      <a:pt x="67" y="9"/>
                    </a:lnTo>
                    <a:lnTo>
                      <a:pt x="72" y="7"/>
                    </a:lnTo>
                    <a:lnTo>
                      <a:pt x="76" y="7"/>
                    </a:lnTo>
                    <a:lnTo>
                      <a:pt x="76" y="0"/>
                    </a:lnTo>
                    <a:lnTo>
                      <a:pt x="71" y="0"/>
                    </a:lnTo>
                    <a:lnTo>
                      <a:pt x="67" y="0"/>
                    </a:lnTo>
                    <a:lnTo>
                      <a:pt x="62" y="1"/>
                    </a:lnTo>
                    <a:lnTo>
                      <a:pt x="58" y="1"/>
                    </a:lnTo>
                    <a:lnTo>
                      <a:pt x="53" y="3"/>
                    </a:lnTo>
                    <a:lnTo>
                      <a:pt x="49" y="3"/>
                    </a:lnTo>
                    <a:lnTo>
                      <a:pt x="44" y="3"/>
                    </a:lnTo>
                    <a:lnTo>
                      <a:pt x="40" y="5"/>
                    </a:lnTo>
                    <a:lnTo>
                      <a:pt x="35" y="5"/>
                    </a:lnTo>
                    <a:lnTo>
                      <a:pt x="31" y="5"/>
                    </a:lnTo>
                    <a:lnTo>
                      <a:pt x="26" y="7"/>
                    </a:lnTo>
                    <a:lnTo>
                      <a:pt x="22" y="7"/>
                    </a:lnTo>
                    <a:lnTo>
                      <a:pt x="17" y="9"/>
                    </a:lnTo>
                    <a:lnTo>
                      <a:pt x="13" y="9"/>
                    </a:lnTo>
                    <a:lnTo>
                      <a:pt x="8" y="9"/>
                    </a:lnTo>
                    <a:lnTo>
                      <a:pt x="4" y="10"/>
                    </a:lnTo>
                    <a:lnTo>
                      <a:pt x="0" y="14"/>
                    </a:lnTo>
                    <a:lnTo>
                      <a:pt x="8" y="1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3" name="Freeform 220"/>
              <p:cNvSpPr>
                <a:spLocks/>
              </p:cNvSpPr>
              <p:nvPr/>
            </p:nvSpPr>
            <p:spPr bwMode="auto">
              <a:xfrm>
                <a:off x="4897" y="3177"/>
                <a:ext cx="38" cy="67"/>
              </a:xfrm>
              <a:custGeom>
                <a:avLst/>
                <a:gdLst>
                  <a:gd name="T0" fmla="*/ 32 w 38"/>
                  <a:gd name="T1" fmla="*/ 65 h 67"/>
                  <a:gd name="T2" fmla="*/ 34 w 38"/>
                  <a:gd name="T3" fmla="*/ 60 h 67"/>
                  <a:gd name="T4" fmla="*/ 36 w 38"/>
                  <a:gd name="T5" fmla="*/ 53 h 67"/>
                  <a:gd name="T6" fmla="*/ 36 w 38"/>
                  <a:gd name="T7" fmla="*/ 47 h 67"/>
                  <a:gd name="T8" fmla="*/ 38 w 38"/>
                  <a:gd name="T9" fmla="*/ 40 h 67"/>
                  <a:gd name="T10" fmla="*/ 38 w 38"/>
                  <a:gd name="T11" fmla="*/ 35 h 67"/>
                  <a:gd name="T12" fmla="*/ 38 w 38"/>
                  <a:gd name="T13" fmla="*/ 29 h 67"/>
                  <a:gd name="T14" fmla="*/ 38 w 38"/>
                  <a:gd name="T15" fmla="*/ 22 h 67"/>
                  <a:gd name="T16" fmla="*/ 38 w 38"/>
                  <a:gd name="T17" fmla="*/ 17 h 67"/>
                  <a:gd name="T18" fmla="*/ 36 w 38"/>
                  <a:gd name="T19" fmla="*/ 15 h 67"/>
                  <a:gd name="T20" fmla="*/ 32 w 38"/>
                  <a:gd name="T21" fmla="*/ 13 h 67"/>
                  <a:gd name="T22" fmla="*/ 31 w 38"/>
                  <a:gd name="T23" fmla="*/ 11 h 67"/>
                  <a:gd name="T24" fmla="*/ 29 w 38"/>
                  <a:gd name="T25" fmla="*/ 8 h 67"/>
                  <a:gd name="T26" fmla="*/ 27 w 38"/>
                  <a:gd name="T27" fmla="*/ 6 h 67"/>
                  <a:gd name="T28" fmla="*/ 25 w 38"/>
                  <a:gd name="T29" fmla="*/ 4 h 67"/>
                  <a:gd name="T30" fmla="*/ 23 w 38"/>
                  <a:gd name="T31" fmla="*/ 2 h 67"/>
                  <a:gd name="T32" fmla="*/ 20 w 38"/>
                  <a:gd name="T33" fmla="*/ 0 h 67"/>
                  <a:gd name="T34" fmla="*/ 18 w 38"/>
                  <a:gd name="T35" fmla="*/ 2 h 67"/>
                  <a:gd name="T36" fmla="*/ 16 w 38"/>
                  <a:gd name="T37" fmla="*/ 4 h 67"/>
                  <a:gd name="T38" fmla="*/ 13 w 38"/>
                  <a:gd name="T39" fmla="*/ 6 h 67"/>
                  <a:gd name="T40" fmla="*/ 11 w 38"/>
                  <a:gd name="T41" fmla="*/ 8 h 67"/>
                  <a:gd name="T42" fmla="*/ 7 w 38"/>
                  <a:gd name="T43" fmla="*/ 9 h 67"/>
                  <a:gd name="T44" fmla="*/ 5 w 38"/>
                  <a:gd name="T45" fmla="*/ 11 h 67"/>
                  <a:gd name="T46" fmla="*/ 2 w 38"/>
                  <a:gd name="T47" fmla="*/ 13 h 67"/>
                  <a:gd name="T48" fmla="*/ 0 w 38"/>
                  <a:gd name="T49" fmla="*/ 15 h 67"/>
                  <a:gd name="T50" fmla="*/ 0 w 38"/>
                  <a:gd name="T51" fmla="*/ 22 h 67"/>
                  <a:gd name="T52" fmla="*/ 2 w 38"/>
                  <a:gd name="T53" fmla="*/ 27 h 67"/>
                  <a:gd name="T54" fmla="*/ 4 w 38"/>
                  <a:gd name="T55" fmla="*/ 35 h 67"/>
                  <a:gd name="T56" fmla="*/ 4 w 38"/>
                  <a:gd name="T57" fmla="*/ 40 h 67"/>
                  <a:gd name="T58" fmla="*/ 7 w 38"/>
                  <a:gd name="T59" fmla="*/ 47 h 67"/>
                  <a:gd name="T60" fmla="*/ 9 w 38"/>
                  <a:gd name="T61" fmla="*/ 53 h 67"/>
                  <a:gd name="T62" fmla="*/ 11 w 38"/>
                  <a:gd name="T63" fmla="*/ 60 h 67"/>
                  <a:gd name="T64" fmla="*/ 13 w 38"/>
                  <a:gd name="T65" fmla="*/ 67 h 67"/>
                  <a:gd name="T66" fmla="*/ 32 w 38"/>
                  <a:gd name="T67" fmla="*/ 65 h 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 h="67">
                    <a:moveTo>
                      <a:pt x="32" y="65"/>
                    </a:moveTo>
                    <a:lnTo>
                      <a:pt x="34" y="60"/>
                    </a:lnTo>
                    <a:lnTo>
                      <a:pt x="36" y="53"/>
                    </a:lnTo>
                    <a:lnTo>
                      <a:pt x="36" y="47"/>
                    </a:lnTo>
                    <a:lnTo>
                      <a:pt x="38" y="40"/>
                    </a:lnTo>
                    <a:lnTo>
                      <a:pt x="38" y="35"/>
                    </a:lnTo>
                    <a:lnTo>
                      <a:pt x="38" y="29"/>
                    </a:lnTo>
                    <a:lnTo>
                      <a:pt x="38" y="22"/>
                    </a:lnTo>
                    <a:lnTo>
                      <a:pt x="38" y="17"/>
                    </a:lnTo>
                    <a:lnTo>
                      <a:pt x="36" y="15"/>
                    </a:lnTo>
                    <a:lnTo>
                      <a:pt x="32" y="13"/>
                    </a:lnTo>
                    <a:lnTo>
                      <a:pt x="31" y="11"/>
                    </a:lnTo>
                    <a:lnTo>
                      <a:pt x="29" y="8"/>
                    </a:lnTo>
                    <a:lnTo>
                      <a:pt x="27" y="6"/>
                    </a:lnTo>
                    <a:lnTo>
                      <a:pt x="25" y="4"/>
                    </a:lnTo>
                    <a:lnTo>
                      <a:pt x="23" y="2"/>
                    </a:lnTo>
                    <a:lnTo>
                      <a:pt x="20" y="0"/>
                    </a:lnTo>
                    <a:lnTo>
                      <a:pt x="18" y="2"/>
                    </a:lnTo>
                    <a:lnTo>
                      <a:pt x="16" y="4"/>
                    </a:lnTo>
                    <a:lnTo>
                      <a:pt x="13" y="6"/>
                    </a:lnTo>
                    <a:lnTo>
                      <a:pt x="11" y="8"/>
                    </a:lnTo>
                    <a:lnTo>
                      <a:pt x="7" y="9"/>
                    </a:lnTo>
                    <a:lnTo>
                      <a:pt x="5" y="11"/>
                    </a:lnTo>
                    <a:lnTo>
                      <a:pt x="2" y="13"/>
                    </a:lnTo>
                    <a:lnTo>
                      <a:pt x="0" y="15"/>
                    </a:lnTo>
                    <a:lnTo>
                      <a:pt x="0" y="22"/>
                    </a:lnTo>
                    <a:lnTo>
                      <a:pt x="2" y="27"/>
                    </a:lnTo>
                    <a:lnTo>
                      <a:pt x="4" y="35"/>
                    </a:lnTo>
                    <a:lnTo>
                      <a:pt x="4" y="40"/>
                    </a:lnTo>
                    <a:lnTo>
                      <a:pt x="7" y="47"/>
                    </a:lnTo>
                    <a:lnTo>
                      <a:pt x="9" y="53"/>
                    </a:lnTo>
                    <a:lnTo>
                      <a:pt x="11" y="60"/>
                    </a:lnTo>
                    <a:lnTo>
                      <a:pt x="13" y="67"/>
                    </a:lnTo>
                    <a:lnTo>
                      <a:pt x="32" y="65"/>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4" name="Freeform 221"/>
              <p:cNvSpPr>
                <a:spLocks/>
              </p:cNvSpPr>
              <p:nvPr/>
            </p:nvSpPr>
            <p:spPr bwMode="auto">
              <a:xfrm>
                <a:off x="4924" y="3192"/>
                <a:ext cx="14" cy="52"/>
              </a:xfrm>
              <a:custGeom>
                <a:avLst/>
                <a:gdLst>
                  <a:gd name="T0" fmla="*/ 7 w 14"/>
                  <a:gd name="T1" fmla="*/ 5 h 52"/>
                  <a:gd name="T2" fmla="*/ 5 w 14"/>
                  <a:gd name="T3" fmla="*/ 2 h 52"/>
                  <a:gd name="T4" fmla="*/ 7 w 14"/>
                  <a:gd name="T5" fmla="*/ 5 h 52"/>
                  <a:gd name="T6" fmla="*/ 7 w 14"/>
                  <a:gd name="T7" fmla="*/ 7 h 52"/>
                  <a:gd name="T8" fmla="*/ 7 w 14"/>
                  <a:gd name="T9" fmla="*/ 11 h 52"/>
                  <a:gd name="T10" fmla="*/ 7 w 14"/>
                  <a:gd name="T11" fmla="*/ 14 h 52"/>
                  <a:gd name="T12" fmla="*/ 7 w 14"/>
                  <a:gd name="T13" fmla="*/ 16 h 52"/>
                  <a:gd name="T14" fmla="*/ 7 w 14"/>
                  <a:gd name="T15" fmla="*/ 20 h 52"/>
                  <a:gd name="T16" fmla="*/ 7 w 14"/>
                  <a:gd name="T17" fmla="*/ 21 h 52"/>
                  <a:gd name="T18" fmla="*/ 5 w 14"/>
                  <a:gd name="T19" fmla="*/ 25 h 52"/>
                  <a:gd name="T20" fmla="*/ 5 w 14"/>
                  <a:gd name="T21" fmla="*/ 29 h 52"/>
                  <a:gd name="T22" fmla="*/ 5 w 14"/>
                  <a:gd name="T23" fmla="*/ 30 h 52"/>
                  <a:gd name="T24" fmla="*/ 5 w 14"/>
                  <a:gd name="T25" fmla="*/ 34 h 52"/>
                  <a:gd name="T26" fmla="*/ 4 w 14"/>
                  <a:gd name="T27" fmla="*/ 38 h 52"/>
                  <a:gd name="T28" fmla="*/ 4 w 14"/>
                  <a:gd name="T29" fmla="*/ 39 h 52"/>
                  <a:gd name="T30" fmla="*/ 2 w 14"/>
                  <a:gd name="T31" fmla="*/ 43 h 52"/>
                  <a:gd name="T32" fmla="*/ 2 w 14"/>
                  <a:gd name="T33" fmla="*/ 47 h 52"/>
                  <a:gd name="T34" fmla="*/ 0 w 14"/>
                  <a:gd name="T35" fmla="*/ 48 h 52"/>
                  <a:gd name="T36" fmla="*/ 9 w 14"/>
                  <a:gd name="T37" fmla="*/ 52 h 52"/>
                  <a:gd name="T38" fmla="*/ 9 w 14"/>
                  <a:gd name="T39" fmla="*/ 48 h 52"/>
                  <a:gd name="T40" fmla="*/ 11 w 14"/>
                  <a:gd name="T41" fmla="*/ 45 h 52"/>
                  <a:gd name="T42" fmla="*/ 11 w 14"/>
                  <a:gd name="T43" fmla="*/ 41 h 52"/>
                  <a:gd name="T44" fmla="*/ 13 w 14"/>
                  <a:gd name="T45" fmla="*/ 38 h 52"/>
                  <a:gd name="T46" fmla="*/ 13 w 14"/>
                  <a:gd name="T47" fmla="*/ 36 h 52"/>
                  <a:gd name="T48" fmla="*/ 13 w 14"/>
                  <a:gd name="T49" fmla="*/ 32 h 52"/>
                  <a:gd name="T50" fmla="*/ 14 w 14"/>
                  <a:gd name="T51" fmla="*/ 29 h 52"/>
                  <a:gd name="T52" fmla="*/ 14 w 14"/>
                  <a:gd name="T53" fmla="*/ 25 h 52"/>
                  <a:gd name="T54" fmla="*/ 14 w 14"/>
                  <a:gd name="T55" fmla="*/ 23 h 52"/>
                  <a:gd name="T56" fmla="*/ 14 w 14"/>
                  <a:gd name="T57" fmla="*/ 20 h 52"/>
                  <a:gd name="T58" fmla="*/ 14 w 14"/>
                  <a:gd name="T59" fmla="*/ 16 h 52"/>
                  <a:gd name="T60" fmla="*/ 14 w 14"/>
                  <a:gd name="T61" fmla="*/ 14 h 52"/>
                  <a:gd name="T62" fmla="*/ 14 w 14"/>
                  <a:gd name="T63" fmla="*/ 11 h 52"/>
                  <a:gd name="T64" fmla="*/ 14 w 14"/>
                  <a:gd name="T65" fmla="*/ 7 h 52"/>
                  <a:gd name="T66" fmla="*/ 14 w 14"/>
                  <a:gd name="T67" fmla="*/ 5 h 52"/>
                  <a:gd name="T68" fmla="*/ 14 w 14"/>
                  <a:gd name="T69" fmla="*/ 2 h 52"/>
                  <a:gd name="T70" fmla="*/ 13 w 14"/>
                  <a:gd name="T71" fmla="*/ 0 h 52"/>
                  <a:gd name="T72" fmla="*/ 7 w 14"/>
                  <a:gd name="T73" fmla="*/ 5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 h="52">
                    <a:moveTo>
                      <a:pt x="7" y="5"/>
                    </a:moveTo>
                    <a:lnTo>
                      <a:pt x="5" y="2"/>
                    </a:lnTo>
                    <a:lnTo>
                      <a:pt x="7" y="5"/>
                    </a:lnTo>
                    <a:lnTo>
                      <a:pt x="7" y="7"/>
                    </a:lnTo>
                    <a:lnTo>
                      <a:pt x="7" y="11"/>
                    </a:lnTo>
                    <a:lnTo>
                      <a:pt x="7" y="14"/>
                    </a:lnTo>
                    <a:lnTo>
                      <a:pt x="7" y="16"/>
                    </a:lnTo>
                    <a:lnTo>
                      <a:pt x="7" y="20"/>
                    </a:lnTo>
                    <a:lnTo>
                      <a:pt x="7" y="21"/>
                    </a:lnTo>
                    <a:lnTo>
                      <a:pt x="5" y="25"/>
                    </a:lnTo>
                    <a:lnTo>
                      <a:pt x="5" y="29"/>
                    </a:lnTo>
                    <a:lnTo>
                      <a:pt x="5" y="30"/>
                    </a:lnTo>
                    <a:lnTo>
                      <a:pt x="5" y="34"/>
                    </a:lnTo>
                    <a:lnTo>
                      <a:pt x="4" y="38"/>
                    </a:lnTo>
                    <a:lnTo>
                      <a:pt x="4" y="39"/>
                    </a:lnTo>
                    <a:lnTo>
                      <a:pt x="2" y="43"/>
                    </a:lnTo>
                    <a:lnTo>
                      <a:pt x="2" y="47"/>
                    </a:lnTo>
                    <a:lnTo>
                      <a:pt x="0" y="48"/>
                    </a:lnTo>
                    <a:lnTo>
                      <a:pt x="9" y="52"/>
                    </a:lnTo>
                    <a:lnTo>
                      <a:pt x="9" y="48"/>
                    </a:lnTo>
                    <a:lnTo>
                      <a:pt x="11" y="45"/>
                    </a:lnTo>
                    <a:lnTo>
                      <a:pt x="11" y="41"/>
                    </a:lnTo>
                    <a:lnTo>
                      <a:pt x="13" y="38"/>
                    </a:lnTo>
                    <a:lnTo>
                      <a:pt x="13" y="36"/>
                    </a:lnTo>
                    <a:lnTo>
                      <a:pt x="13" y="32"/>
                    </a:lnTo>
                    <a:lnTo>
                      <a:pt x="14" y="29"/>
                    </a:lnTo>
                    <a:lnTo>
                      <a:pt x="14" y="25"/>
                    </a:lnTo>
                    <a:lnTo>
                      <a:pt x="14" y="23"/>
                    </a:lnTo>
                    <a:lnTo>
                      <a:pt x="14" y="20"/>
                    </a:lnTo>
                    <a:lnTo>
                      <a:pt x="14" y="16"/>
                    </a:lnTo>
                    <a:lnTo>
                      <a:pt x="14" y="14"/>
                    </a:lnTo>
                    <a:lnTo>
                      <a:pt x="14" y="11"/>
                    </a:lnTo>
                    <a:lnTo>
                      <a:pt x="14" y="7"/>
                    </a:lnTo>
                    <a:lnTo>
                      <a:pt x="14" y="5"/>
                    </a:lnTo>
                    <a:lnTo>
                      <a:pt x="14" y="2"/>
                    </a:lnTo>
                    <a:lnTo>
                      <a:pt x="13" y="0"/>
                    </a:lnTo>
                    <a:lnTo>
                      <a:pt x="7"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5" name="Freeform 222"/>
              <p:cNvSpPr>
                <a:spLocks/>
              </p:cNvSpPr>
              <p:nvPr/>
            </p:nvSpPr>
            <p:spPr bwMode="auto">
              <a:xfrm>
                <a:off x="4915" y="3174"/>
                <a:ext cx="22" cy="23"/>
              </a:xfrm>
              <a:custGeom>
                <a:avLst/>
                <a:gdLst>
                  <a:gd name="T0" fmla="*/ 5 w 22"/>
                  <a:gd name="T1" fmla="*/ 7 h 23"/>
                  <a:gd name="T2" fmla="*/ 0 w 22"/>
                  <a:gd name="T3" fmla="*/ 5 h 23"/>
                  <a:gd name="T4" fmla="*/ 2 w 22"/>
                  <a:gd name="T5" fmla="*/ 9 h 23"/>
                  <a:gd name="T6" fmla="*/ 4 w 22"/>
                  <a:gd name="T7" fmla="*/ 11 h 23"/>
                  <a:gd name="T8" fmla="*/ 5 w 22"/>
                  <a:gd name="T9" fmla="*/ 12 h 23"/>
                  <a:gd name="T10" fmla="*/ 7 w 22"/>
                  <a:gd name="T11" fmla="*/ 14 h 23"/>
                  <a:gd name="T12" fmla="*/ 11 w 22"/>
                  <a:gd name="T13" fmla="*/ 16 h 23"/>
                  <a:gd name="T14" fmla="*/ 13 w 22"/>
                  <a:gd name="T15" fmla="*/ 18 h 23"/>
                  <a:gd name="T16" fmla="*/ 14 w 22"/>
                  <a:gd name="T17" fmla="*/ 21 h 23"/>
                  <a:gd name="T18" fmla="*/ 16 w 22"/>
                  <a:gd name="T19" fmla="*/ 23 h 23"/>
                  <a:gd name="T20" fmla="*/ 22 w 22"/>
                  <a:gd name="T21" fmla="*/ 18 h 23"/>
                  <a:gd name="T22" fmla="*/ 20 w 22"/>
                  <a:gd name="T23" fmla="*/ 14 h 23"/>
                  <a:gd name="T24" fmla="*/ 18 w 22"/>
                  <a:gd name="T25" fmla="*/ 12 h 23"/>
                  <a:gd name="T26" fmla="*/ 16 w 22"/>
                  <a:gd name="T27" fmla="*/ 11 h 23"/>
                  <a:gd name="T28" fmla="*/ 14 w 22"/>
                  <a:gd name="T29" fmla="*/ 9 h 23"/>
                  <a:gd name="T30" fmla="*/ 11 w 22"/>
                  <a:gd name="T31" fmla="*/ 7 h 23"/>
                  <a:gd name="T32" fmla="*/ 9 w 22"/>
                  <a:gd name="T33" fmla="*/ 5 h 23"/>
                  <a:gd name="T34" fmla="*/ 7 w 22"/>
                  <a:gd name="T35" fmla="*/ 2 h 23"/>
                  <a:gd name="T36" fmla="*/ 5 w 22"/>
                  <a:gd name="T37" fmla="*/ 0 h 23"/>
                  <a:gd name="T38" fmla="*/ 0 w 22"/>
                  <a:gd name="T39" fmla="*/ 0 h 23"/>
                  <a:gd name="T40" fmla="*/ 5 w 22"/>
                  <a:gd name="T41" fmla="*/ 7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23">
                    <a:moveTo>
                      <a:pt x="5" y="7"/>
                    </a:moveTo>
                    <a:lnTo>
                      <a:pt x="0" y="5"/>
                    </a:lnTo>
                    <a:lnTo>
                      <a:pt x="2" y="9"/>
                    </a:lnTo>
                    <a:lnTo>
                      <a:pt x="4" y="11"/>
                    </a:lnTo>
                    <a:lnTo>
                      <a:pt x="5" y="12"/>
                    </a:lnTo>
                    <a:lnTo>
                      <a:pt x="7" y="14"/>
                    </a:lnTo>
                    <a:lnTo>
                      <a:pt x="11" y="16"/>
                    </a:lnTo>
                    <a:lnTo>
                      <a:pt x="13" y="18"/>
                    </a:lnTo>
                    <a:lnTo>
                      <a:pt x="14" y="21"/>
                    </a:lnTo>
                    <a:lnTo>
                      <a:pt x="16" y="23"/>
                    </a:lnTo>
                    <a:lnTo>
                      <a:pt x="22" y="18"/>
                    </a:lnTo>
                    <a:lnTo>
                      <a:pt x="20" y="14"/>
                    </a:lnTo>
                    <a:lnTo>
                      <a:pt x="18" y="12"/>
                    </a:lnTo>
                    <a:lnTo>
                      <a:pt x="16" y="11"/>
                    </a:lnTo>
                    <a:lnTo>
                      <a:pt x="14" y="9"/>
                    </a:lnTo>
                    <a:lnTo>
                      <a:pt x="11" y="7"/>
                    </a:lnTo>
                    <a:lnTo>
                      <a:pt x="9" y="5"/>
                    </a:lnTo>
                    <a:lnTo>
                      <a:pt x="7" y="2"/>
                    </a:lnTo>
                    <a:lnTo>
                      <a:pt x="5" y="0"/>
                    </a:lnTo>
                    <a:lnTo>
                      <a:pt x="0" y="0"/>
                    </a:lnTo>
                    <a:lnTo>
                      <a:pt x="5"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6" name="Freeform 223"/>
              <p:cNvSpPr>
                <a:spLocks/>
              </p:cNvSpPr>
              <p:nvPr/>
            </p:nvSpPr>
            <p:spPr bwMode="auto">
              <a:xfrm>
                <a:off x="4893" y="3174"/>
                <a:ext cx="27" cy="21"/>
              </a:xfrm>
              <a:custGeom>
                <a:avLst/>
                <a:gdLst>
                  <a:gd name="T0" fmla="*/ 8 w 27"/>
                  <a:gd name="T1" fmla="*/ 18 h 21"/>
                  <a:gd name="T2" fmla="*/ 6 w 27"/>
                  <a:gd name="T3" fmla="*/ 21 h 21"/>
                  <a:gd name="T4" fmla="*/ 9 w 27"/>
                  <a:gd name="T5" fmla="*/ 20 h 21"/>
                  <a:gd name="T6" fmla="*/ 11 w 27"/>
                  <a:gd name="T7" fmla="*/ 18 h 21"/>
                  <a:gd name="T8" fmla="*/ 15 w 27"/>
                  <a:gd name="T9" fmla="*/ 16 h 21"/>
                  <a:gd name="T10" fmla="*/ 17 w 27"/>
                  <a:gd name="T11" fmla="*/ 14 h 21"/>
                  <a:gd name="T12" fmla="*/ 20 w 27"/>
                  <a:gd name="T13" fmla="*/ 12 h 21"/>
                  <a:gd name="T14" fmla="*/ 22 w 27"/>
                  <a:gd name="T15" fmla="*/ 11 h 21"/>
                  <a:gd name="T16" fmla="*/ 24 w 27"/>
                  <a:gd name="T17" fmla="*/ 9 h 21"/>
                  <a:gd name="T18" fmla="*/ 27 w 27"/>
                  <a:gd name="T19" fmla="*/ 7 h 21"/>
                  <a:gd name="T20" fmla="*/ 22 w 27"/>
                  <a:gd name="T21" fmla="*/ 0 h 21"/>
                  <a:gd name="T22" fmla="*/ 20 w 27"/>
                  <a:gd name="T23" fmla="*/ 2 h 21"/>
                  <a:gd name="T24" fmla="*/ 17 w 27"/>
                  <a:gd name="T25" fmla="*/ 3 h 21"/>
                  <a:gd name="T26" fmla="*/ 15 w 27"/>
                  <a:gd name="T27" fmla="*/ 5 h 21"/>
                  <a:gd name="T28" fmla="*/ 13 w 27"/>
                  <a:gd name="T29" fmla="*/ 7 h 21"/>
                  <a:gd name="T30" fmla="*/ 9 w 27"/>
                  <a:gd name="T31" fmla="*/ 9 h 21"/>
                  <a:gd name="T32" fmla="*/ 8 w 27"/>
                  <a:gd name="T33" fmla="*/ 11 h 21"/>
                  <a:gd name="T34" fmla="*/ 4 w 27"/>
                  <a:gd name="T35" fmla="*/ 12 h 21"/>
                  <a:gd name="T36" fmla="*/ 2 w 27"/>
                  <a:gd name="T37" fmla="*/ 14 h 21"/>
                  <a:gd name="T38" fmla="*/ 0 w 27"/>
                  <a:gd name="T39" fmla="*/ 18 h 21"/>
                  <a:gd name="T40" fmla="*/ 8 w 27"/>
                  <a:gd name="T41" fmla="*/ 18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21">
                    <a:moveTo>
                      <a:pt x="8" y="18"/>
                    </a:moveTo>
                    <a:lnTo>
                      <a:pt x="6" y="21"/>
                    </a:lnTo>
                    <a:lnTo>
                      <a:pt x="9" y="20"/>
                    </a:lnTo>
                    <a:lnTo>
                      <a:pt x="11" y="18"/>
                    </a:lnTo>
                    <a:lnTo>
                      <a:pt x="15" y="16"/>
                    </a:lnTo>
                    <a:lnTo>
                      <a:pt x="17" y="14"/>
                    </a:lnTo>
                    <a:lnTo>
                      <a:pt x="20" y="12"/>
                    </a:lnTo>
                    <a:lnTo>
                      <a:pt x="22" y="11"/>
                    </a:lnTo>
                    <a:lnTo>
                      <a:pt x="24" y="9"/>
                    </a:lnTo>
                    <a:lnTo>
                      <a:pt x="27" y="7"/>
                    </a:lnTo>
                    <a:lnTo>
                      <a:pt x="22" y="0"/>
                    </a:lnTo>
                    <a:lnTo>
                      <a:pt x="20" y="2"/>
                    </a:lnTo>
                    <a:lnTo>
                      <a:pt x="17" y="3"/>
                    </a:lnTo>
                    <a:lnTo>
                      <a:pt x="15" y="5"/>
                    </a:lnTo>
                    <a:lnTo>
                      <a:pt x="13" y="7"/>
                    </a:lnTo>
                    <a:lnTo>
                      <a:pt x="9" y="9"/>
                    </a:lnTo>
                    <a:lnTo>
                      <a:pt x="8" y="11"/>
                    </a:lnTo>
                    <a:lnTo>
                      <a:pt x="4" y="12"/>
                    </a:lnTo>
                    <a:lnTo>
                      <a:pt x="2" y="14"/>
                    </a:lnTo>
                    <a:lnTo>
                      <a:pt x="0" y="18"/>
                    </a:lnTo>
                    <a:lnTo>
                      <a:pt x="8" y="1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7" name="Freeform 224"/>
              <p:cNvSpPr>
                <a:spLocks/>
              </p:cNvSpPr>
              <p:nvPr/>
            </p:nvSpPr>
            <p:spPr bwMode="auto">
              <a:xfrm>
                <a:off x="4893" y="3192"/>
                <a:ext cx="20" cy="56"/>
              </a:xfrm>
              <a:custGeom>
                <a:avLst/>
                <a:gdLst>
                  <a:gd name="T0" fmla="*/ 17 w 20"/>
                  <a:gd name="T1" fmla="*/ 48 h 56"/>
                  <a:gd name="T2" fmla="*/ 20 w 20"/>
                  <a:gd name="T3" fmla="*/ 50 h 56"/>
                  <a:gd name="T4" fmla="*/ 20 w 20"/>
                  <a:gd name="T5" fmla="*/ 47 h 56"/>
                  <a:gd name="T6" fmla="*/ 18 w 20"/>
                  <a:gd name="T7" fmla="*/ 45 h 56"/>
                  <a:gd name="T8" fmla="*/ 17 w 20"/>
                  <a:gd name="T9" fmla="*/ 41 h 56"/>
                  <a:gd name="T10" fmla="*/ 17 w 20"/>
                  <a:gd name="T11" fmla="*/ 38 h 56"/>
                  <a:gd name="T12" fmla="*/ 15 w 20"/>
                  <a:gd name="T13" fmla="*/ 34 h 56"/>
                  <a:gd name="T14" fmla="*/ 15 w 20"/>
                  <a:gd name="T15" fmla="*/ 30 h 56"/>
                  <a:gd name="T16" fmla="*/ 13 w 20"/>
                  <a:gd name="T17" fmla="*/ 27 h 56"/>
                  <a:gd name="T18" fmla="*/ 13 w 20"/>
                  <a:gd name="T19" fmla="*/ 25 h 56"/>
                  <a:gd name="T20" fmla="*/ 11 w 20"/>
                  <a:gd name="T21" fmla="*/ 21 h 56"/>
                  <a:gd name="T22" fmla="*/ 11 w 20"/>
                  <a:gd name="T23" fmla="*/ 18 h 56"/>
                  <a:gd name="T24" fmla="*/ 9 w 20"/>
                  <a:gd name="T25" fmla="*/ 14 h 56"/>
                  <a:gd name="T26" fmla="*/ 9 w 20"/>
                  <a:gd name="T27" fmla="*/ 12 h 56"/>
                  <a:gd name="T28" fmla="*/ 9 w 20"/>
                  <a:gd name="T29" fmla="*/ 9 h 56"/>
                  <a:gd name="T30" fmla="*/ 8 w 20"/>
                  <a:gd name="T31" fmla="*/ 5 h 56"/>
                  <a:gd name="T32" fmla="*/ 8 w 20"/>
                  <a:gd name="T33" fmla="*/ 3 h 56"/>
                  <a:gd name="T34" fmla="*/ 8 w 20"/>
                  <a:gd name="T35" fmla="*/ 0 h 56"/>
                  <a:gd name="T36" fmla="*/ 0 w 20"/>
                  <a:gd name="T37" fmla="*/ 0 h 56"/>
                  <a:gd name="T38" fmla="*/ 0 w 20"/>
                  <a:gd name="T39" fmla="*/ 3 h 56"/>
                  <a:gd name="T40" fmla="*/ 0 w 20"/>
                  <a:gd name="T41" fmla="*/ 7 h 56"/>
                  <a:gd name="T42" fmla="*/ 0 w 20"/>
                  <a:gd name="T43" fmla="*/ 11 h 56"/>
                  <a:gd name="T44" fmla="*/ 2 w 20"/>
                  <a:gd name="T45" fmla="*/ 12 h 56"/>
                  <a:gd name="T46" fmla="*/ 2 w 20"/>
                  <a:gd name="T47" fmla="*/ 16 h 56"/>
                  <a:gd name="T48" fmla="*/ 2 w 20"/>
                  <a:gd name="T49" fmla="*/ 20 h 56"/>
                  <a:gd name="T50" fmla="*/ 4 w 20"/>
                  <a:gd name="T51" fmla="*/ 23 h 56"/>
                  <a:gd name="T52" fmla="*/ 4 w 20"/>
                  <a:gd name="T53" fmla="*/ 27 h 56"/>
                  <a:gd name="T54" fmla="*/ 6 w 20"/>
                  <a:gd name="T55" fmla="*/ 30 h 56"/>
                  <a:gd name="T56" fmla="*/ 6 w 20"/>
                  <a:gd name="T57" fmla="*/ 34 h 56"/>
                  <a:gd name="T58" fmla="*/ 8 w 20"/>
                  <a:gd name="T59" fmla="*/ 36 h 56"/>
                  <a:gd name="T60" fmla="*/ 9 w 20"/>
                  <a:gd name="T61" fmla="*/ 39 h 56"/>
                  <a:gd name="T62" fmla="*/ 9 w 20"/>
                  <a:gd name="T63" fmla="*/ 43 h 56"/>
                  <a:gd name="T64" fmla="*/ 11 w 20"/>
                  <a:gd name="T65" fmla="*/ 47 h 56"/>
                  <a:gd name="T66" fmla="*/ 13 w 20"/>
                  <a:gd name="T67" fmla="*/ 50 h 56"/>
                  <a:gd name="T68" fmla="*/ 13 w 20"/>
                  <a:gd name="T69" fmla="*/ 54 h 56"/>
                  <a:gd name="T70" fmla="*/ 17 w 20"/>
                  <a:gd name="T71" fmla="*/ 56 h 56"/>
                  <a:gd name="T72" fmla="*/ 17 w 20"/>
                  <a:gd name="T73" fmla="*/ 48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56">
                    <a:moveTo>
                      <a:pt x="17" y="48"/>
                    </a:moveTo>
                    <a:lnTo>
                      <a:pt x="20" y="50"/>
                    </a:lnTo>
                    <a:lnTo>
                      <a:pt x="20" y="47"/>
                    </a:lnTo>
                    <a:lnTo>
                      <a:pt x="18" y="45"/>
                    </a:lnTo>
                    <a:lnTo>
                      <a:pt x="17" y="41"/>
                    </a:lnTo>
                    <a:lnTo>
                      <a:pt x="17" y="38"/>
                    </a:lnTo>
                    <a:lnTo>
                      <a:pt x="15" y="34"/>
                    </a:lnTo>
                    <a:lnTo>
                      <a:pt x="15" y="30"/>
                    </a:lnTo>
                    <a:lnTo>
                      <a:pt x="13" y="27"/>
                    </a:lnTo>
                    <a:lnTo>
                      <a:pt x="13" y="25"/>
                    </a:lnTo>
                    <a:lnTo>
                      <a:pt x="11" y="21"/>
                    </a:lnTo>
                    <a:lnTo>
                      <a:pt x="11" y="18"/>
                    </a:lnTo>
                    <a:lnTo>
                      <a:pt x="9" y="14"/>
                    </a:lnTo>
                    <a:lnTo>
                      <a:pt x="9" y="12"/>
                    </a:lnTo>
                    <a:lnTo>
                      <a:pt x="9" y="9"/>
                    </a:lnTo>
                    <a:lnTo>
                      <a:pt x="8" y="5"/>
                    </a:lnTo>
                    <a:lnTo>
                      <a:pt x="8" y="3"/>
                    </a:lnTo>
                    <a:lnTo>
                      <a:pt x="8" y="0"/>
                    </a:lnTo>
                    <a:lnTo>
                      <a:pt x="0" y="0"/>
                    </a:lnTo>
                    <a:lnTo>
                      <a:pt x="0" y="3"/>
                    </a:lnTo>
                    <a:lnTo>
                      <a:pt x="0" y="7"/>
                    </a:lnTo>
                    <a:lnTo>
                      <a:pt x="0" y="11"/>
                    </a:lnTo>
                    <a:lnTo>
                      <a:pt x="2" y="12"/>
                    </a:lnTo>
                    <a:lnTo>
                      <a:pt x="2" y="16"/>
                    </a:lnTo>
                    <a:lnTo>
                      <a:pt x="2" y="20"/>
                    </a:lnTo>
                    <a:lnTo>
                      <a:pt x="4" y="23"/>
                    </a:lnTo>
                    <a:lnTo>
                      <a:pt x="4" y="27"/>
                    </a:lnTo>
                    <a:lnTo>
                      <a:pt x="6" y="30"/>
                    </a:lnTo>
                    <a:lnTo>
                      <a:pt x="6" y="34"/>
                    </a:lnTo>
                    <a:lnTo>
                      <a:pt x="8" y="36"/>
                    </a:lnTo>
                    <a:lnTo>
                      <a:pt x="9" y="39"/>
                    </a:lnTo>
                    <a:lnTo>
                      <a:pt x="9" y="43"/>
                    </a:lnTo>
                    <a:lnTo>
                      <a:pt x="11" y="47"/>
                    </a:lnTo>
                    <a:lnTo>
                      <a:pt x="13" y="50"/>
                    </a:lnTo>
                    <a:lnTo>
                      <a:pt x="13" y="54"/>
                    </a:lnTo>
                    <a:lnTo>
                      <a:pt x="17" y="56"/>
                    </a:lnTo>
                    <a:lnTo>
                      <a:pt x="17" y="4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8" name="Freeform 225"/>
              <p:cNvSpPr>
                <a:spLocks/>
              </p:cNvSpPr>
              <p:nvPr/>
            </p:nvSpPr>
            <p:spPr bwMode="auto">
              <a:xfrm>
                <a:off x="4910" y="3239"/>
                <a:ext cx="23" cy="9"/>
              </a:xfrm>
              <a:custGeom>
                <a:avLst/>
                <a:gdLst>
                  <a:gd name="T0" fmla="*/ 14 w 23"/>
                  <a:gd name="T1" fmla="*/ 1 h 9"/>
                  <a:gd name="T2" fmla="*/ 18 w 23"/>
                  <a:gd name="T3" fmla="*/ 0 h 9"/>
                  <a:gd name="T4" fmla="*/ 0 w 23"/>
                  <a:gd name="T5" fmla="*/ 1 h 9"/>
                  <a:gd name="T6" fmla="*/ 0 w 23"/>
                  <a:gd name="T7" fmla="*/ 9 h 9"/>
                  <a:gd name="T8" fmla="*/ 19 w 23"/>
                  <a:gd name="T9" fmla="*/ 7 h 9"/>
                  <a:gd name="T10" fmla="*/ 23 w 23"/>
                  <a:gd name="T11" fmla="*/ 5 h 9"/>
                  <a:gd name="T12" fmla="*/ 14 w 23"/>
                  <a:gd name="T13" fmla="*/ 1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14" y="1"/>
                    </a:moveTo>
                    <a:lnTo>
                      <a:pt x="18" y="0"/>
                    </a:lnTo>
                    <a:lnTo>
                      <a:pt x="0" y="1"/>
                    </a:lnTo>
                    <a:lnTo>
                      <a:pt x="0" y="9"/>
                    </a:lnTo>
                    <a:lnTo>
                      <a:pt x="19" y="7"/>
                    </a:lnTo>
                    <a:lnTo>
                      <a:pt x="23" y="5"/>
                    </a:lnTo>
                    <a:lnTo>
                      <a:pt x="14" y="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49" name="Freeform 226"/>
              <p:cNvSpPr>
                <a:spLocks/>
              </p:cNvSpPr>
              <p:nvPr/>
            </p:nvSpPr>
            <p:spPr bwMode="auto">
              <a:xfrm>
                <a:off x="4888" y="3122"/>
                <a:ext cx="78" cy="120"/>
              </a:xfrm>
              <a:custGeom>
                <a:avLst/>
                <a:gdLst>
                  <a:gd name="T0" fmla="*/ 27 w 78"/>
                  <a:gd name="T1" fmla="*/ 68 h 120"/>
                  <a:gd name="T2" fmla="*/ 31 w 78"/>
                  <a:gd name="T3" fmla="*/ 72 h 120"/>
                  <a:gd name="T4" fmla="*/ 34 w 78"/>
                  <a:gd name="T5" fmla="*/ 75 h 120"/>
                  <a:gd name="T6" fmla="*/ 36 w 78"/>
                  <a:gd name="T7" fmla="*/ 79 h 120"/>
                  <a:gd name="T8" fmla="*/ 40 w 78"/>
                  <a:gd name="T9" fmla="*/ 82 h 120"/>
                  <a:gd name="T10" fmla="*/ 43 w 78"/>
                  <a:gd name="T11" fmla="*/ 84 h 120"/>
                  <a:gd name="T12" fmla="*/ 47 w 78"/>
                  <a:gd name="T13" fmla="*/ 88 h 120"/>
                  <a:gd name="T14" fmla="*/ 49 w 78"/>
                  <a:gd name="T15" fmla="*/ 91 h 120"/>
                  <a:gd name="T16" fmla="*/ 52 w 78"/>
                  <a:gd name="T17" fmla="*/ 93 h 120"/>
                  <a:gd name="T18" fmla="*/ 56 w 78"/>
                  <a:gd name="T19" fmla="*/ 97 h 120"/>
                  <a:gd name="T20" fmla="*/ 58 w 78"/>
                  <a:gd name="T21" fmla="*/ 99 h 120"/>
                  <a:gd name="T22" fmla="*/ 61 w 78"/>
                  <a:gd name="T23" fmla="*/ 102 h 120"/>
                  <a:gd name="T24" fmla="*/ 65 w 78"/>
                  <a:gd name="T25" fmla="*/ 104 h 120"/>
                  <a:gd name="T26" fmla="*/ 68 w 78"/>
                  <a:gd name="T27" fmla="*/ 108 h 120"/>
                  <a:gd name="T28" fmla="*/ 70 w 78"/>
                  <a:gd name="T29" fmla="*/ 109 h 120"/>
                  <a:gd name="T30" fmla="*/ 74 w 78"/>
                  <a:gd name="T31" fmla="*/ 113 h 120"/>
                  <a:gd name="T32" fmla="*/ 78 w 78"/>
                  <a:gd name="T33" fmla="*/ 115 h 120"/>
                  <a:gd name="T34" fmla="*/ 78 w 78"/>
                  <a:gd name="T35" fmla="*/ 86 h 120"/>
                  <a:gd name="T36" fmla="*/ 76 w 78"/>
                  <a:gd name="T37" fmla="*/ 57 h 120"/>
                  <a:gd name="T38" fmla="*/ 76 w 78"/>
                  <a:gd name="T39" fmla="*/ 28 h 120"/>
                  <a:gd name="T40" fmla="*/ 74 w 78"/>
                  <a:gd name="T41" fmla="*/ 0 h 120"/>
                  <a:gd name="T42" fmla="*/ 70 w 78"/>
                  <a:gd name="T43" fmla="*/ 1 h 120"/>
                  <a:gd name="T44" fmla="*/ 65 w 78"/>
                  <a:gd name="T45" fmla="*/ 5 h 120"/>
                  <a:gd name="T46" fmla="*/ 59 w 78"/>
                  <a:gd name="T47" fmla="*/ 7 h 120"/>
                  <a:gd name="T48" fmla="*/ 56 w 78"/>
                  <a:gd name="T49" fmla="*/ 10 h 120"/>
                  <a:gd name="T50" fmla="*/ 50 w 78"/>
                  <a:gd name="T51" fmla="*/ 12 h 120"/>
                  <a:gd name="T52" fmla="*/ 47 w 78"/>
                  <a:gd name="T53" fmla="*/ 14 h 120"/>
                  <a:gd name="T54" fmla="*/ 41 w 78"/>
                  <a:gd name="T55" fmla="*/ 18 h 120"/>
                  <a:gd name="T56" fmla="*/ 36 w 78"/>
                  <a:gd name="T57" fmla="*/ 19 h 120"/>
                  <a:gd name="T58" fmla="*/ 32 w 78"/>
                  <a:gd name="T59" fmla="*/ 23 h 120"/>
                  <a:gd name="T60" fmla="*/ 27 w 78"/>
                  <a:gd name="T61" fmla="*/ 25 h 120"/>
                  <a:gd name="T62" fmla="*/ 23 w 78"/>
                  <a:gd name="T63" fmla="*/ 28 h 120"/>
                  <a:gd name="T64" fmla="*/ 18 w 78"/>
                  <a:gd name="T65" fmla="*/ 30 h 120"/>
                  <a:gd name="T66" fmla="*/ 14 w 78"/>
                  <a:gd name="T67" fmla="*/ 32 h 120"/>
                  <a:gd name="T68" fmla="*/ 9 w 78"/>
                  <a:gd name="T69" fmla="*/ 36 h 120"/>
                  <a:gd name="T70" fmla="*/ 5 w 78"/>
                  <a:gd name="T71" fmla="*/ 37 h 120"/>
                  <a:gd name="T72" fmla="*/ 0 w 78"/>
                  <a:gd name="T73" fmla="*/ 41 h 120"/>
                  <a:gd name="T74" fmla="*/ 0 w 78"/>
                  <a:gd name="T75" fmla="*/ 61 h 120"/>
                  <a:gd name="T76" fmla="*/ 0 w 78"/>
                  <a:gd name="T77" fmla="*/ 81 h 120"/>
                  <a:gd name="T78" fmla="*/ 0 w 78"/>
                  <a:gd name="T79" fmla="*/ 100 h 120"/>
                  <a:gd name="T80" fmla="*/ 0 w 78"/>
                  <a:gd name="T81" fmla="*/ 120 h 120"/>
                  <a:gd name="T82" fmla="*/ 4 w 78"/>
                  <a:gd name="T83" fmla="*/ 113 h 120"/>
                  <a:gd name="T84" fmla="*/ 7 w 78"/>
                  <a:gd name="T85" fmla="*/ 108 h 120"/>
                  <a:gd name="T86" fmla="*/ 11 w 78"/>
                  <a:gd name="T87" fmla="*/ 100 h 120"/>
                  <a:gd name="T88" fmla="*/ 14 w 78"/>
                  <a:gd name="T89" fmla="*/ 95 h 120"/>
                  <a:gd name="T90" fmla="*/ 18 w 78"/>
                  <a:gd name="T91" fmla="*/ 88 h 120"/>
                  <a:gd name="T92" fmla="*/ 22 w 78"/>
                  <a:gd name="T93" fmla="*/ 82 h 120"/>
                  <a:gd name="T94" fmla="*/ 23 w 78"/>
                  <a:gd name="T95" fmla="*/ 75 h 120"/>
                  <a:gd name="T96" fmla="*/ 27 w 78"/>
                  <a:gd name="T97" fmla="*/ 68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 h="120">
                    <a:moveTo>
                      <a:pt x="27" y="68"/>
                    </a:moveTo>
                    <a:lnTo>
                      <a:pt x="31" y="72"/>
                    </a:lnTo>
                    <a:lnTo>
                      <a:pt x="34" y="75"/>
                    </a:lnTo>
                    <a:lnTo>
                      <a:pt x="36" y="79"/>
                    </a:lnTo>
                    <a:lnTo>
                      <a:pt x="40" y="82"/>
                    </a:lnTo>
                    <a:lnTo>
                      <a:pt x="43" y="84"/>
                    </a:lnTo>
                    <a:lnTo>
                      <a:pt x="47" y="88"/>
                    </a:lnTo>
                    <a:lnTo>
                      <a:pt x="49" y="91"/>
                    </a:lnTo>
                    <a:lnTo>
                      <a:pt x="52" y="93"/>
                    </a:lnTo>
                    <a:lnTo>
                      <a:pt x="56" y="97"/>
                    </a:lnTo>
                    <a:lnTo>
                      <a:pt x="58" y="99"/>
                    </a:lnTo>
                    <a:lnTo>
                      <a:pt x="61" y="102"/>
                    </a:lnTo>
                    <a:lnTo>
                      <a:pt x="65" y="104"/>
                    </a:lnTo>
                    <a:lnTo>
                      <a:pt x="68" y="108"/>
                    </a:lnTo>
                    <a:lnTo>
                      <a:pt x="70" y="109"/>
                    </a:lnTo>
                    <a:lnTo>
                      <a:pt x="74" y="113"/>
                    </a:lnTo>
                    <a:lnTo>
                      <a:pt x="78" y="115"/>
                    </a:lnTo>
                    <a:lnTo>
                      <a:pt x="78" y="86"/>
                    </a:lnTo>
                    <a:lnTo>
                      <a:pt x="76" y="57"/>
                    </a:lnTo>
                    <a:lnTo>
                      <a:pt x="76" y="28"/>
                    </a:lnTo>
                    <a:lnTo>
                      <a:pt x="74" y="0"/>
                    </a:lnTo>
                    <a:lnTo>
                      <a:pt x="70" y="1"/>
                    </a:lnTo>
                    <a:lnTo>
                      <a:pt x="65" y="5"/>
                    </a:lnTo>
                    <a:lnTo>
                      <a:pt x="59" y="7"/>
                    </a:lnTo>
                    <a:lnTo>
                      <a:pt x="56" y="10"/>
                    </a:lnTo>
                    <a:lnTo>
                      <a:pt x="50" y="12"/>
                    </a:lnTo>
                    <a:lnTo>
                      <a:pt x="47" y="14"/>
                    </a:lnTo>
                    <a:lnTo>
                      <a:pt x="41" y="18"/>
                    </a:lnTo>
                    <a:lnTo>
                      <a:pt x="36" y="19"/>
                    </a:lnTo>
                    <a:lnTo>
                      <a:pt x="32" y="23"/>
                    </a:lnTo>
                    <a:lnTo>
                      <a:pt x="27" y="25"/>
                    </a:lnTo>
                    <a:lnTo>
                      <a:pt x="23" y="28"/>
                    </a:lnTo>
                    <a:lnTo>
                      <a:pt x="18" y="30"/>
                    </a:lnTo>
                    <a:lnTo>
                      <a:pt x="14" y="32"/>
                    </a:lnTo>
                    <a:lnTo>
                      <a:pt x="9" y="36"/>
                    </a:lnTo>
                    <a:lnTo>
                      <a:pt x="5" y="37"/>
                    </a:lnTo>
                    <a:lnTo>
                      <a:pt x="0" y="41"/>
                    </a:lnTo>
                    <a:lnTo>
                      <a:pt x="0" y="61"/>
                    </a:lnTo>
                    <a:lnTo>
                      <a:pt x="0" y="81"/>
                    </a:lnTo>
                    <a:lnTo>
                      <a:pt x="0" y="100"/>
                    </a:lnTo>
                    <a:lnTo>
                      <a:pt x="0" y="120"/>
                    </a:lnTo>
                    <a:lnTo>
                      <a:pt x="4" y="113"/>
                    </a:lnTo>
                    <a:lnTo>
                      <a:pt x="7" y="108"/>
                    </a:lnTo>
                    <a:lnTo>
                      <a:pt x="11" y="100"/>
                    </a:lnTo>
                    <a:lnTo>
                      <a:pt x="14" y="95"/>
                    </a:lnTo>
                    <a:lnTo>
                      <a:pt x="18" y="88"/>
                    </a:lnTo>
                    <a:lnTo>
                      <a:pt x="22" y="82"/>
                    </a:lnTo>
                    <a:lnTo>
                      <a:pt x="23" y="75"/>
                    </a:lnTo>
                    <a:lnTo>
                      <a:pt x="27"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0" name="Freeform 227"/>
              <p:cNvSpPr>
                <a:spLocks/>
              </p:cNvSpPr>
              <p:nvPr/>
            </p:nvSpPr>
            <p:spPr bwMode="auto">
              <a:xfrm>
                <a:off x="4913" y="3188"/>
                <a:ext cx="56" cy="52"/>
              </a:xfrm>
              <a:custGeom>
                <a:avLst/>
                <a:gdLst>
                  <a:gd name="T0" fmla="*/ 49 w 56"/>
                  <a:gd name="T1" fmla="*/ 49 h 52"/>
                  <a:gd name="T2" fmla="*/ 54 w 56"/>
                  <a:gd name="T3" fmla="*/ 45 h 52"/>
                  <a:gd name="T4" fmla="*/ 51 w 56"/>
                  <a:gd name="T5" fmla="*/ 43 h 52"/>
                  <a:gd name="T6" fmla="*/ 49 w 56"/>
                  <a:gd name="T7" fmla="*/ 40 h 52"/>
                  <a:gd name="T8" fmla="*/ 45 w 56"/>
                  <a:gd name="T9" fmla="*/ 38 h 52"/>
                  <a:gd name="T10" fmla="*/ 42 w 56"/>
                  <a:gd name="T11" fmla="*/ 36 h 52"/>
                  <a:gd name="T12" fmla="*/ 38 w 56"/>
                  <a:gd name="T13" fmla="*/ 33 h 52"/>
                  <a:gd name="T14" fmla="*/ 36 w 56"/>
                  <a:gd name="T15" fmla="*/ 31 h 52"/>
                  <a:gd name="T16" fmla="*/ 33 w 56"/>
                  <a:gd name="T17" fmla="*/ 27 h 52"/>
                  <a:gd name="T18" fmla="*/ 29 w 56"/>
                  <a:gd name="T19" fmla="*/ 25 h 52"/>
                  <a:gd name="T20" fmla="*/ 27 w 56"/>
                  <a:gd name="T21" fmla="*/ 22 h 52"/>
                  <a:gd name="T22" fmla="*/ 24 w 56"/>
                  <a:gd name="T23" fmla="*/ 18 h 52"/>
                  <a:gd name="T24" fmla="*/ 20 w 56"/>
                  <a:gd name="T25" fmla="*/ 16 h 52"/>
                  <a:gd name="T26" fmla="*/ 18 w 56"/>
                  <a:gd name="T27" fmla="*/ 13 h 52"/>
                  <a:gd name="T28" fmla="*/ 15 w 56"/>
                  <a:gd name="T29" fmla="*/ 9 h 52"/>
                  <a:gd name="T30" fmla="*/ 11 w 56"/>
                  <a:gd name="T31" fmla="*/ 6 h 52"/>
                  <a:gd name="T32" fmla="*/ 9 w 56"/>
                  <a:gd name="T33" fmla="*/ 4 h 52"/>
                  <a:gd name="T34" fmla="*/ 6 w 56"/>
                  <a:gd name="T35" fmla="*/ 0 h 52"/>
                  <a:gd name="T36" fmla="*/ 0 w 56"/>
                  <a:gd name="T37" fmla="*/ 6 h 52"/>
                  <a:gd name="T38" fmla="*/ 2 w 56"/>
                  <a:gd name="T39" fmla="*/ 9 h 52"/>
                  <a:gd name="T40" fmla="*/ 6 w 56"/>
                  <a:gd name="T41" fmla="*/ 11 h 52"/>
                  <a:gd name="T42" fmla="*/ 9 w 56"/>
                  <a:gd name="T43" fmla="*/ 15 h 52"/>
                  <a:gd name="T44" fmla="*/ 11 w 56"/>
                  <a:gd name="T45" fmla="*/ 18 h 52"/>
                  <a:gd name="T46" fmla="*/ 15 w 56"/>
                  <a:gd name="T47" fmla="*/ 22 h 52"/>
                  <a:gd name="T48" fmla="*/ 18 w 56"/>
                  <a:gd name="T49" fmla="*/ 25 h 52"/>
                  <a:gd name="T50" fmla="*/ 22 w 56"/>
                  <a:gd name="T51" fmla="*/ 27 h 52"/>
                  <a:gd name="T52" fmla="*/ 24 w 56"/>
                  <a:gd name="T53" fmla="*/ 31 h 52"/>
                  <a:gd name="T54" fmla="*/ 27 w 56"/>
                  <a:gd name="T55" fmla="*/ 33 h 52"/>
                  <a:gd name="T56" fmla="*/ 31 w 56"/>
                  <a:gd name="T57" fmla="*/ 36 h 52"/>
                  <a:gd name="T58" fmla="*/ 34 w 56"/>
                  <a:gd name="T59" fmla="*/ 40 h 52"/>
                  <a:gd name="T60" fmla="*/ 36 w 56"/>
                  <a:gd name="T61" fmla="*/ 42 h 52"/>
                  <a:gd name="T62" fmla="*/ 40 w 56"/>
                  <a:gd name="T63" fmla="*/ 45 h 52"/>
                  <a:gd name="T64" fmla="*/ 43 w 56"/>
                  <a:gd name="T65" fmla="*/ 47 h 52"/>
                  <a:gd name="T66" fmla="*/ 47 w 56"/>
                  <a:gd name="T67" fmla="*/ 49 h 52"/>
                  <a:gd name="T68" fmla="*/ 51 w 56"/>
                  <a:gd name="T69" fmla="*/ 52 h 52"/>
                  <a:gd name="T70" fmla="*/ 56 w 56"/>
                  <a:gd name="T71" fmla="*/ 49 h 52"/>
                  <a:gd name="T72" fmla="*/ 49 w 56"/>
                  <a:gd name="T73" fmla="*/ 49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52">
                    <a:moveTo>
                      <a:pt x="49" y="49"/>
                    </a:moveTo>
                    <a:lnTo>
                      <a:pt x="54" y="45"/>
                    </a:lnTo>
                    <a:lnTo>
                      <a:pt x="51" y="43"/>
                    </a:lnTo>
                    <a:lnTo>
                      <a:pt x="49" y="40"/>
                    </a:lnTo>
                    <a:lnTo>
                      <a:pt x="45" y="38"/>
                    </a:lnTo>
                    <a:lnTo>
                      <a:pt x="42" y="36"/>
                    </a:lnTo>
                    <a:lnTo>
                      <a:pt x="38" y="33"/>
                    </a:lnTo>
                    <a:lnTo>
                      <a:pt x="36" y="31"/>
                    </a:lnTo>
                    <a:lnTo>
                      <a:pt x="33" y="27"/>
                    </a:lnTo>
                    <a:lnTo>
                      <a:pt x="29" y="25"/>
                    </a:lnTo>
                    <a:lnTo>
                      <a:pt x="27" y="22"/>
                    </a:lnTo>
                    <a:lnTo>
                      <a:pt x="24" y="18"/>
                    </a:lnTo>
                    <a:lnTo>
                      <a:pt x="20" y="16"/>
                    </a:lnTo>
                    <a:lnTo>
                      <a:pt x="18" y="13"/>
                    </a:lnTo>
                    <a:lnTo>
                      <a:pt x="15" y="9"/>
                    </a:lnTo>
                    <a:lnTo>
                      <a:pt x="11" y="6"/>
                    </a:lnTo>
                    <a:lnTo>
                      <a:pt x="9" y="4"/>
                    </a:lnTo>
                    <a:lnTo>
                      <a:pt x="6" y="0"/>
                    </a:lnTo>
                    <a:lnTo>
                      <a:pt x="0" y="6"/>
                    </a:lnTo>
                    <a:lnTo>
                      <a:pt x="2" y="9"/>
                    </a:lnTo>
                    <a:lnTo>
                      <a:pt x="6" y="11"/>
                    </a:lnTo>
                    <a:lnTo>
                      <a:pt x="9" y="15"/>
                    </a:lnTo>
                    <a:lnTo>
                      <a:pt x="11" y="18"/>
                    </a:lnTo>
                    <a:lnTo>
                      <a:pt x="15" y="22"/>
                    </a:lnTo>
                    <a:lnTo>
                      <a:pt x="18" y="25"/>
                    </a:lnTo>
                    <a:lnTo>
                      <a:pt x="22" y="27"/>
                    </a:lnTo>
                    <a:lnTo>
                      <a:pt x="24" y="31"/>
                    </a:lnTo>
                    <a:lnTo>
                      <a:pt x="27" y="33"/>
                    </a:lnTo>
                    <a:lnTo>
                      <a:pt x="31" y="36"/>
                    </a:lnTo>
                    <a:lnTo>
                      <a:pt x="34" y="40"/>
                    </a:lnTo>
                    <a:lnTo>
                      <a:pt x="36" y="42"/>
                    </a:lnTo>
                    <a:lnTo>
                      <a:pt x="40" y="45"/>
                    </a:lnTo>
                    <a:lnTo>
                      <a:pt x="43" y="47"/>
                    </a:lnTo>
                    <a:lnTo>
                      <a:pt x="47" y="49"/>
                    </a:lnTo>
                    <a:lnTo>
                      <a:pt x="51" y="52"/>
                    </a:lnTo>
                    <a:lnTo>
                      <a:pt x="56" y="49"/>
                    </a:lnTo>
                    <a:lnTo>
                      <a:pt x="49" y="4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1" name="Freeform 228"/>
              <p:cNvSpPr>
                <a:spLocks/>
              </p:cNvSpPr>
              <p:nvPr/>
            </p:nvSpPr>
            <p:spPr bwMode="auto">
              <a:xfrm>
                <a:off x="4958" y="3118"/>
                <a:ext cx="11" cy="119"/>
              </a:xfrm>
              <a:custGeom>
                <a:avLst/>
                <a:gdLst>
                  <a:gd name="T0" fmla="*/ 6 w 11"/>
                  <a:gd name="T1" fmla="*/ 7 h 119"/>
                  <a:gd name="T2" fmla="*/ 0 w 11"/>
                  <a:gd name="T3" fmla="*/ 4 h 119"/>
                  <a:gd name="T4" fmla="*/ 0 w 11"/>
                  <a:gd name="T5" fmla="*/ 11 h 119"/>
                  <a:gd name="T6" fmla="*/ 0 w 11"/>
                  <a:gd name="T7" fmla="*/ 18 h 119"/>
                  <a:gd name="T8" fmla="*/ 0 w 11"/>
                  <a:gd name="T9" fmla="*/ 25 h 119"/>
                  <a:gd name="T10" fmla="*/ 0 w 11"/>
                  <a:gd name="T11" fmla="*/ 32 h 119"/>
                  <a:gd name="T12" fmla="*/ 0 w 11"/>
                  <a:gd name="T13" fmla="*/ 40 h 119"/>
                  <a:gd name="T14" fmla="*/ 2 w 11"/>
                  <a:gd name="T15" fmla="*/ 47 h 119"/>
                  <a:gd name="T16" fmla="*/ 2 w 11"/>
                  <a:gd name="T17" fmla="*/ 54 h 119"/>
                  <a:gd name="T18" fmla="*/ 2 w 11"/>
                  <a:gd name="T19" fmla="*/ 61 h 119"/>
                  <a:gd name="T20" fmla="*/ 2 w 11"/>
                  <a:gd name="T21" fmla="*/ 68 h 119"/>
                  <a:gd name="T22" fmla="*/ 2 w 11"/>
                  <a:gd name="T23" fmla="*/ 76 h 119"/>
                  <a:gd name="T24" fmla="*/ 2 w 11"/>
                  <a:gd name="T25" fmla="*/ 83 h 119"/>
                  <a:gd name="T26" fmla="*/ 4 w 11"/>
                  <a:gd name="T27" fmla="*/ 90 h 119"/>
                  <a:gd name="T28" fmla="*/ 4 w 11"/>
                  <a:gd name="T29" fmla="*/ 97 h 119"/>
                  <a:gd name="T30" fmla="*/ 4 w 11"/>
                  <a:gd name="T31" fmla="*/ 104 h 119"/>
                  <a:gd name="T32" fmla="*/ 4 w 11"/>
                  <a:gd name="T33" fmla="*/ 112 h 119"/>
                  <a:gd name="T34" fmla="*/ 4 w 11"/>
                  <a:gd name="T35" fmla="*/ 119 h 119"/>
                  <a:gd name="T36" fmla="*/ 11 w 11"/>
                  <a:gd name="T37" fmla="*/ 119 h 119"/>
                  <a:gd name="T38" fmla="*/ 11 w 11"/>
                  <a:gd name="T39" fmla="*/ 112 h 119"/>
                  <a:gd name="T40" fmla="*/ 11 w 11"/>
                  <a:gd name="T41" fmla="*/ 104 h 119"/>
                  <a:gd name="T42" fmla="*/ 11 w 11"/>
                  <a:gd name="T43" fmla="*/ 97 h 119"/>
                  <a:gd name="T44" fmla="*/ 11 w 11"/>
                  <a:gd name="T45" fmla="*/ 90 h 119"/>
                  <a:gd name="T46" fmla="*/ 11 w 11"/>
                  <a:gd name="T47" fmla="*/ 83 h 119"/>
                  <a:gd name="T48" fmla="*/ 11 w 11"/>
                  <a:gd name="T49" fmla="*/ 76 h 119"/>
                  <a:gd name="T50" fmla="*/ 11 w 11"/>
                  <a:gd name="T51" fmla="*/ 68 h 119"/>
                  <a:gd name="T52" fmla="*/ 9 w 11"/>
                  <a:gd name="T53" fmla="*/ 61 h 119"/>
                  <a:gd name="T54" fmla="*/ 9 w 11"/>
                  <a:gd name="T55" fmla="*/ 54 h 119"/>
                  <a:gd name="T56" fmla="*/ 9 w 11"/>
                  <a:gd name="T57" fmla="*/ 47 h 119"/>
                  <a:gd name="T58" fmla="*/ 9 w 11"/>
                  <a:gd name="T59" fmla="*/ 40 h 119"/>
                  <a:gd name="T60" fmla="*/ 9 w 11"/>
                  <a:gd name="T61" fmla="*/ 32 h 119"/>
                  <a:gd name="T62" fmla="*/ 9 w 11"/>
                  <a:gd name="T63" fmla="*/ 25 h 119"/>
                  <a:gd name="T64" fmla="*/ 9 w 11"/>
                  <a:gd name="T65" fmla="*/ 18 h 119"/>
                  <a:gd name="T66" fmla="*/ 9 w 11"/>
                  <a:gd name="T67" fmla="*/ 11 h 119"/>
                  <a:gd name="T68" fmla="*/ 8 w 11"/>
                  <a:gd name="T69" fmla="*/ 4 h 119"/>
                  <a:gd name="T70" fmla="*/ 2 w 11"/>
                  <a:gd name="T71" fmla="*/ 0 h 119"/>
                  <a:gd name="T72" fmla="*/ 6 w 11"/>
                  <a:gd name="T73" fmla="*/ 7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119">
                    <a:moveTo>
                      <a:pt x="6" y="7"/>
                    </a:moveTo>
                    <a:lnTo>
                      <a:pt x="0" y="4"/>
                    </a:lnTo>
                    <a:lnTo>
                      <a:pt x="0" y="11"/>
                    </a:lnTo>
                    <a:lnTo>
                      <a:pt x="0" y="18"/>
                    </a:lnTo>
                    <a:lnTo>
                      <a:pt x="0" y="25"/>
                    </a:lnTo>
                    <a:lnTo>
                      <a:pt x="0" y="32"/>
                    </a:lnTo>
                    <a:lnTo>
                      <a:pt x="0" y="40"/>
                    </a:lnTo>
                    <a:lnTo>
                      <a:pt x="2" y="47"/>
                    </a:lnTo>
                    <a:lnTo>
                      <a:pt x="2" y="54"/>
                    </a:lnTo>
                    <a:lnTo>
                      <a:pt x="2" y="61"/>
                    </a:lnTo>
                    <a:lnTo>
                      <a:pt x="2" y="68"/>
                    </a:lnTo>
                    <a:lnTo>
                      <a:pt x="2" y="76"/>
                    </a:lnTo>
                    <a:lnTo>
                      <a:pt x="2" y="83"/>
                    </a:lnTo>
                    <a:lnTo>
                      <a:pt x="4" y="90"/>
                    </a:lnTo>
                    <a:lnTo>
                      <a:pt x="4" y="97"/>
                    </a:lnTo>
                    <a:lnTo>
                      <a:pt x="4" y="104"/>
                    </a:lnTo>
                    <a:lnTo>
                      <a:pt x="4" y="112"/>
                    </a:lnTo>
                    <a:lnTo>
                      <a:pt x="4" y="119"/>
                    </a:lnTo>
                    <a:lnTo>
                      <a:pt x="11" y="119"/>
                    </a:lnTo>
                    <a:lnTo>
                      <a:pt x="11" y="112"/>
                    </a:lnTo>
                    <a:lnTo>
                      <a:pt x="11" y="104"/>
                    </a:lnTo>
                    <a:lnTo>
                      <a:pt x="11" y="97"/>
                    </a:lnTo>
                    <a:lnTo>
                      <a:pt x="11" y="90"/>
                    </a:lnTo>
                    <a:lnTo>
                      <a:pt x="11" y="83"/>
                    </a:lnTo>
                    <a:lnTo>
                      <a:pt x="11" y="76"/>
                    </a:lnTo>
                    <a:lnTo>
                      <a:pt x="11" y="68"/>
                    </a:lnTo>
                    <a:lnTo>
                      <a:pt x="9" y="61"/>
                    </a:lnTo>
                    <a:lnTo>
                      <a:pt x="9" y="54"/>
                    </a:lnTo>
                    <a:lnTo>
                      <a:pt x="9" y="47"/>
                    </a:lnTo>
                    <a:lnTo>
                      <a:pt x="9" y="40"/>
                    </a:lnTo>
                    <a:lnTo>
                      <a:pt x="9" y="32"/>
                    </a:lnTo>
                    <a:lnTo>
                      <a:pt x="9" y="25"/>
                    </a:lnTo>
                    <a:lnTo>
                      <a:pt x="9" y="18"/>
                    </a:lnTo>
                    <a:lnTo>
                      <a:pt x="9" y="11"/>
                    </a:lnTo>
                    <a:lnTo>
                      <a:pt x="8" y="4"/>
                    </a:lnTo>
                    <a:lnTo>
                      <a:pt x="2" y="0"/>
                    </a:lnTo>
                    <a:lnTo>
                      <a:pt x="6"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2" name="Freeform 229"/>
              <p:cNvSpPr>
                <a:spLocks/>
              </p:cNvSpPr>
              <p:nvPr/>
            </p:nvSpPr>
            <p:spPr bwMode="auto">
              <a:xfrm>
                <a:off x="4884" y="3118"/>
                <a:ext cx="80" cy="49"/>
              </a:xfrm>
              <a:custGeom>
                <a:avLst/>
                <a:gdLst>
                  <a:gd name="T0" fmla="*/ 8 w 80"/>
                  <a:gd name="T1" fmla="*/ 45 h 49"/>
                  <a:gd name="T2" fmla="*/ 6 w 80"/>
                  <a:gd name="T3" fmla="*/ 49 h 49"/>
                  <a:gd name="T4" fmla="*/ 11 w 80"/>
                  <a:gd name="T5" fmla="*/ 45 h 49"/>
                  <a:gd name="T6" fmla="*/ 15 w 80"/>
                  <a:gd name="T7" fmla="*/ 43 h 49"/>
                  <a:gd name="T8" fmla="*/ 20 w 80"/>
                  <a:gd name="T9" fmla="*/ 40 h 49"/>
                  <a:gd name="T10" fmla="*/ 24 w 80"/>
                  <a:gd name="T11" fmla="*/ 38 h 49"/>
                  <a:gd name="T12" fmla="*/ 29 w 80"/>
                  <a:gd name="T13" fmla="*/ 36 h 49"/>
                  <a:gd name="T14" fmla="*/ 33 w 80"/>
                  <a:gd name="T15" fmla="*/ 32 h 49"/>
                  <a:gd name="T16" fmla="*/ 38 w 80"/>
                  <a:gd name="T17" fmla="*/ 31 h 49"/>
                  <a:gd name="T18" fmla="*/ 44 w 80"/>
                  <a:gd name="T19" fmla="*/ 27 h 49"/>
                  <a:gd name="T20" fmla="*/ 47 w 80"/>
                  <a:gd name="T21" fmla="*/ 25 h 49"/>
                  <a:gd name="T22" fmla="*/ 53 w 80"/>
                  <a:gd name="T23" fmla="*/ 22 h 49"/>
                  <a:gd name="T24" fmla="*/ 56 w 80"/>
                  <a:gd name="T25" fmla="*/ 20 h 49"/>
                  <a:gd name="T26" fmla="*/ 62 w 80"/>
                  <a:gd name="T27" fmla="*/ 18 h 49"/>
                  <a:gd name="T28" fmla="*/ 65 w 80"/>
                  <a:gd name="T29" fmla="*/ 14 h 49"/>
                  <a:gd name="T30" fmla="*/ 71 w 80"/>
                  <a:gd name="T31" fmla="*/ 13 h 49"/>
                  <a:gd name="T32" fmla="*/ 76 w 80"/>
                  <a:gd name="T33" fmla="*/ 9 h 49"/>
                  <a:gd name="T34" fmla="*/ 80 w 80"/>
                  <a:gd name="T35" fmla="*/ 7 h 49"/>
                  <a:gd name="T36" fmla="*/ 76 w 80"/>
                  <a:gd name="T37" fmla="*/ 0 h 49"/>
                  <a:gd name="T38" fmla="*/ 72 w 80"/>
                  <a:gd name="T39" fmla="*/ 2 h 49"/>
                  <a:gd name="T40" fmla="*/ 67 w 80"/>
                  <a:gd name="T41" fmla="*/ 5 h 49"/>
                  <a:gd name="T42" fmla="*/ 62 w 80"/>
                  <a:gd name="T43" fmla="*/ 7 h 49"/>
                  <a:gd name="T44" fmla="*/ 58 w 80"/>
                  <a:gd name="T45" fmla="*/ 11 h 49"/>
                  <a:gd name="T46" fmla="*/ 53 w 80"/>
                  <a:gd name="T47" fmla="*/ 13 h 49"/>
                  <a:gd name="T48" fmla="*/ 49 w 80"/>
                  <a:gd name="T49" fmla="*/ 16 h 49"/>
                  <a:gd name="T50" fmla="*/ 44 w 80"/>
                  <a:gd name="T51" fmla="*/ 18 h 49"/>
                  <a:gd name="T52" fmla="*/ 38 w 80"/>
                  <a:gd name="T53" fmla="*/ 20 h 49"/>
                  <a:gd name="T54" fmla="*/ 35 w 80"/>
                  <a:gd name="T55" fmla="*/ 23 h 49"/>
                  <a:gd name="T56" fmla="*/ 29 w 80"/>
                  <a:gd name="T57" fmla="*/ 25 h 49"/>
                  <a:gd name="T58" fmla="*/ 26 w 80"/>
                  <a:gd name="T59" fmla="*/ 29 h 49"/>
                  <a:gd name="T60" fmla="*/ 20 w 80"/>
                  <a:gd name="T61" fmla="*/ 31 h 49"/>
                  <a:gd name="T62" fmla="*/ 17 w 80"/>
                  <a:gd name="T63" fmla="*/ 32 h 49"/>
                  <a:gd name="T64" fmla="*/ 11 w 80"/>
                  <a:gd name="T65" fmla="*/ 36 h 49"/>
                  <a:gd name="T66" fmla="*/ 6 w 80"/>
                  <a:gd name="T67" fmla="*/ 38 h 49"/>
                  <a:gd name="T68" fmla="*/ 2 w 80"/>
                  <a:gd name="T69" fmla="*/ 41 h 49"/>
                  <a:gd name="T70" fmla="*/ 0 w 80"/>
                  <a:gd name="T71" fmla="*/ 45 h 49"/>
                  <a:gd name="T72" fmla="*/ 8 w 80"/>
                  <a:gd name="T73" fmla="*/ 45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 h="49">
                    <a:moveTo>
                      <a:pt x="8" y="45"/>
                    </a:moveTo>
                    <a:lnTo>
                      <a:pt x="6" y="49"/>
                    </a:lnTo>
                    <a:lnTo>
                      <a:pt x="11" y="45"/>
                    </a:lnTo>
                    <a:lnTo>
                      <a:pt x="15" y="43"/>
                    </a:lnTo>
                    <a:lnTo>
                      <a:pt x="20" y="40"/>
                    </a:lnTo>
                    <a:lnTo>
                      <a:pt x="24" y="38"/>
                    </a:lnTo>
                    <a:lnTo>
                      <a:pt x="29" y="36"/>
                    </a:lnTo>
                    <a:lnTo>
                      <a:pt x="33" y="32"/>
                    </a:lnTo>
                    <a:lnTo>
                      <a:pt x="38" y="31"/>
                    </a:lnTo>
                    <a:lnTo>
                      <a:pt x="44" y="27"/>
                    </a:lnTo>
                    <a:lnTo>
                      <a:pt x="47" y="25"/>
                    </a:lnTo>
                    <a:lnTo>
                      <a:pt x="53" y="22"/>
                    </a:lnTo>
                    <a:lnTo>
                      <a:pt x="56" y="20"/>
                    </a:lnTo>
                    <a:lnTo>
                      <a:pt x="62" y="18"/>
                    </a:lnTo>
                    <a:lnTo>
                      <a:pt x="65" y="14"/>
                    </a:lnTo>
                    <a:lnTo>
                      <a:pt x="71" y="13"/>
                    </a:lnTo>
                    <a:lnTo>
                      <a:pt x="76" y="9"/>
                    </a:lnTo>
                    <a:lnTo>
                      <a:pt x="80" y="7"/>
                    </a:lnTo>
                    <a:lnTo>
                      <a:pt x="76" y="0"/>
                    </a:lnTo>
                    <a:lnTo>
                      <a:pt x="72" y="2"/>
                    </a:lnTo>
                    <a:lnTo>
                      <a:pt x="67" y="5"/>
                    </a:lnTo>
                    <a:lnTo>
                      <a:pt x="62" y="7"/>
                    </a:lnTo>
                    <a:lnTo>
                      <a:pt x="58" y="11"/>
                    </a:lnTo>
                    <a:lnTo>
                      <a:pt x="53" y="13"/>
                    </a:lnTo>
                    <a:lnTo>
                      <a:pt x="49" y="16"/>
                    </a:lnTo>
                    <a:lnTo>
                      <a:pt x="44" y="18"/>
                    </a:lnTo>
                    <a:lnTo>
                      <a:pt x="38" y="20"/>
                    </a:lnTo>
                    <a:lnTo>
                      <a:pt x="35" y="23"/>
                    </a:lnTo>
                    <a:lnTo>
                      <a:pt x="29" y="25"/>
                    </a:lnTo>
                    <a:lnTo>
                      <a:pt x="26" y="29"/>
                    </a:lnTo>
                    <a:lnTo>
                      <a:pt x="20" y="31"/>
                    </a:lnTo>
                    <a:lnTo>
                      <a:pt x="17" y="32"/>
                    </a:lnTo>
                    <a:lnTo>
                      <a:pt x="11" y="36"/>
                    </a:lnTo>
                    <a:lnTo>
                      <a:pt x="6" y="38"/>
                    </a:lnTo>
                    <a:lnTo>
                      <a:pt x="2" y="41"/>
                    </a:lnTo>
                    <a:lnTo>
                      <a:pt x="0" y="45"/>
                    </a:lnTo>
                    <a:lnTo>
                      <a:pt x="8" y="4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3" name="Freeform 230"/>
              <p:cNvSpPr>
                <a:spLocks/>
              </p:cNvSpPr>
              <p:nvPr/>
            </p:nvSpPr>
            <p:spPr bwMode="auto">
              <a:xfrm>
                <a:off x="4884" y="3163"/>
                <a:ext cx="8" cy="81"/>
              </a:xfrm>
              <a:custGeom>
                <a:avLst/>
                <a:gdLst>
                  <a:gd name="T0" fmla="*/ 0 w 8"/>
                  <a:gd name="T1" fmla="*/ 77 h 81"/>
                  <a:gd name="T2" fmla="*/ 8 w 8"/>
                  <a:gd name="T3" fmla="*/ 79 h 81"/>
                  <a:gd name="T4" fmla="*/ 8 w 8"/>
                  <a:gd name="T5" fmla="*/ 74 h 81"/>
                  <a:gd name="T6" fmla="*/ 8 w 8"/>
                  <a:gd name="T7" fmla="*/ 68 h 81"/>
                  <a:gd name="T8" fmla="*/ 8 w 8"/>
                  <a:gd name="T9" fmla="*/ 65 h 81"/>
                  <a:gd name="T10" fmla="*/ 8 w 8"/>
                  <a:gd name="T11" fmla="*/ 59 h 81"/>
                  <a:gd name="T12" fmla="*/ 8 w 8"/>
                  <a:gd name="T13" fmla="*/ 54 h 81"/>
                  <a:gd name="T14" fmla="*/ 8 w 8"/>
                  <a:gd name="T15" fmla="*/ 49 h 81"/>
                  <a:gd name="T16" fmla="*/ 8 w 8"/>
                  <a:gd name="T17" fmla="*/ 45 h 81"/>
                  <a:gd name="T18" fmla="*/ 8 w 8"/>
                  <a:gd name="T19" fmla="*/ 40 h 81"/>
                  <a:gd name="T20" fmla="*/ 8 w 8"/>
                  <a:gd name="T21" fmla="*/ 34 h 81"/>
                  <a:gd name="T22" fmla="*/ 8 w 8"/>
                  <a:gd name="T23" fmla="*/ 29 h 81"/>
                  <a:gd name="T24" fmla="*/ 8 w 8"/>
                  <a:gd name="T25" fmla="*/ 23 h 81"/>
                  <a:gd name="T26" fmla="*/ 8 w 8"/>
                  <a:gd name="T27" fmla="*/ 20 h 81"/>
                  <a:gd name="T28" fmla="*/ 8 w 8"/>
                  <a:gd name="T29" fmla="*/ 14 h 81"/>
                  <a:gd name="T30" fmla="*/ 8 w 8"/>
                  <a:gd name="T31" fmla="*/ 9 h 81"/>
                  <a:gd name="T32" fmla="*/ 8 w 8"/>
                  <a:gd name="T33" fmla="*/ 4 h 81"/>
                  <a:gd name="T34" fmla="*/ 8 w 8"/>
                  <a:gd name="T35" fmla="*/ 0 h 81"/>
                  <a:gd name="T36" fmla="*/ 0 w 8"/>
                  <a:gd name="T37" fmla="*/ 0 h 81"/>
                  <a:gd name="T38" fmla="*/ 0 w 8"/>
                  <a:gd name="T39" fmla="*/ 4 h 81"/>
                  <a:gd name="T40" fmla="*/ 0 w 8"/>
                  <a:gd name="T41" fmla="*/ 9 h 81"/>
                  <a:gd name="T42" fmla="*/ 0 w 8"/>
                  <a:gd name="T43" fmla="*/ 14 h 81"/>
                  <a:gd name="T44" fmla="*/ 0 w 8"/>
                  <a:gd name="T45" fmla="*/ 20 h 81"/>
                  <a:gd name="T46" fmla="*/ 0 w 8"/>
                  <a:gd name="T47" fmla="*/ 23 h 81"/>
                  <a:gd name="T48" fmla="*/ 0 w 8"/>
                  <a:gd name="T49" fmla="*/ 29 h 81"/>
                  <a:gd name="T50" fmla="*/ 0 w 8"/>
                  <a:gd name="T51" fmla="*/ 34 h 81"/>
                  <a:gd name="T52" fmla="*/ 0 w 8"/>
                  <a:gd name="T53" fmla="*/ 40 h 81"/>
                  <a:gd name="T54" fmla="*/ 0 w 8"/>
                  <a:gd name="T55" fmla="*/ 45 h 81"/>
                  <a:gd name="T56" fmla="*/ 0 w 8"/>
                  <a:gd name="T57" fmla="*/ 49 h 81"/>
                  <a:gd name="T58" fmla="*/ 0 w 8"/>
                  <a:gd name="T59" fmla="*/ 54 h 81"/>
                  <a:gd name="T60" fmla="*/ 0 w 8"/>
                  <a:gd name="T61" fmla="*/ 59 h 81"/>
                  <a:gd name="T62" fmla="*/ 0 w 8"/>
                  <a:gd name="T63" fmla="*/ 65 h 81"/>
                  <a:gd name="T64" fmla="*/ 0 w 8"/>
                  <a:gd name="T65" fmla="*/ 68 h 81"/>
                  <a:gd name="T66" fmla="*/ 0 w 8"/>
                  <a:gd name="T67" fmla="*/ 74 h 81"/>
                  <a:gd name="T68" fmla="*/ 0 w 8"/>
                  <a:gd name="T69" fmla="*/ 79 h 81"/>
                  <a:gd name="T70" fmla="*/ 8 w 8"/>
                  <a:gd name="T71" fmla="*/ 81 h 81"/>
                  <a:gd name="T72" fmla="*/ 0 w 8"/>
                  <a:gd name="T73" fmla="*/ 7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 h="81">
                    <a:moveTo>
                      <a:pt x="0" y="77"/>
                    </a:moveTo>
                    <a:lnTo>
                      <a:pt x="8" y="79"/>
                    </a:lnTo>
                    <a:lnTo>
                      <a:pt x="8" y="74"/>
                    </a:lnTo>
                    <a:lnTo>
                      <a:pt x="8" y="68"/>
                    </a:lnTo>
                    <a:lnTo>
                      <a:pt x="8" y="65"/>
                    </a:lnTo>
                    <a:lnTo>
                      <a:pt x="8" y="59"/>
                    </a:lnTo>
                    <a:lnTo>
                      <a:pt x="8" y="54"/>
                    </a:lnTo>
                    <a:lnTo>
                      <a:pt x="8" y="49"/>
                    </a:lnTo>
                    <a:lnTo>
                      <a:pt x="8" y="45"/>
                    </a:lnTo>
                    <a:lnTo>
                      <a:pt x="8" y="40"/>
                    </a:lnTo>
                    <a:lnTo>
                      <a:pt x="8" y="34"/>
                    </a:lnTo>
                    <a:lnTo>
                      <a:pt x="8" y="29"/>
                    </a:lnTo>
                    <a:lnTo>
                      <a:pt x="8" y="23"/>
                    </a:lnTo>
                    <a:lnTo>
                      <a:pt x="8" y="20"/>
                    </a:lnTo>
                    <a:lnTo>
                      <a:pt x="8" y="14"/>
                    </a:lnTo>
                    <a:lnTo>
                      <a:pt x="8" y="9"/>
                    </a:lnTo>
                    <a:lnTo>
                      <a:pt x="8" y="4"/>
                    </a:lnTo>
                    <a:lnTo>
                      <a:pt x="8" y="0"/>
                    </a:lnTo>
                    <a:lnTo>
                      <a:pt x="0" y="0"/>
                    </a:lnTo>
                    <a:lnTo>
                      <a:pt x="0" y="4"/>
                    </a:lnTo>
                    <a:lnTo>
                      <a:pt x="0" y="9"/>
                    </a:lnTo>
                    <a:lnTo>
                      <a:pt x="0" y="14"/>
                    </a:lnTo>
                    <a:lnTo>
                      <a:pt x="0" y="20"/>
                    </a:lnTo>
                    <a:lnTo>
                      <a:pt x="0" y="23"/>
                    </a:lnTo>
                    <a:lnTo>
                      <a:pt x="0" y="29"/>
                    </a:lnTo>
                    <a:lnTo>
                      <a:pt x="0" y="34"/>
                    </a:lnTo>
                    <a:lnTo>
                      <a:pt x="0" y="40"/>
                    </a:lnTo>
                    <a:lnTo>
                      <a:pt x="0" y="45"/>
                    </a:lnTo>
                    <a:lnTo>
                      <a:pt x="0" y="49"/>
                    </a:lnTo>
                    <a:lnTo>
                      <a:pt x="0" y="54"/>
                    </a:lnTo>
                    <a:lnTo>
                      <a:pt x="0" y="59"/>
                    </a:lnTo>
                    <a:lnTo>
                      <a:pt x="0" y="65"/>
                    </a:lnTo>
                    <a:lnTo>
                      <a:pt x="0" y="68"/>
                    </a:lnTo>
                    <a:lnTo>
                      <a:pt x="0" y="74"/>
                    </a:lnTo>
                    <a:lnTo>
                      <a:pt x="0" y="79"/>
                    </a:lnTo>
                    <a:lnTo>
                      <a:pt x="8" y="81"/>
                    </a:lnTo>
                    <a:lnTo>
                      <a:pt x="0" y="7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4" name="Freeform 231"/>
              <p:cNvSpPr>
                <a:spLocks/>
              </p:cNvSpPr>
              <p:nvPr/>
            </p:nvSpPr>
            <p:spPr bwMode="auto">
              <a:xfrm>
                <a:off x="4884" y="3188"/>
                <a:ext cx="35" cy="56"/>
              </a:xfrm>
              <a:custGeom>
                <a:avLst/>
                <a:gdLst>
                  <a:gd name="T0" fmla="*/ 35 w 35"/>
                  <a:gd name="T1" fmla="*/ 0 h 56"/>
                  <a:gd name="T2" fmla="*/ 27 w 35"/>
                  <a:gd name="T3" fmla="*/ 0 h 56"/>
                  <a:gd name="T4" fmla="*/ 26 w 35"/>
                  <a:gd name="T5" fmla="*/ 4 h 56"/>
                  <a:gd name="T6" fmla="*/ 24 w 35"/>
                  <a:gd name="T7" fmla="*/ 7 h 56"/>
                  <a:gd name="T8" fmla="*/ 22 w 35"/>
                  <a:gd name="T9" fmla="*/ 11 h 56"/>
                  <a:gd name="T10" fmla="*/ 22 w 35"/>
                  <a:gd name="T11" fmla="*/ 15 h 56"/>
                  <a:gd name="T12" fmla="*/ 20 w 35"/>
                  <a:gd name="T13" fmla="*/ 16 h 56"/>
                  <a:gd name="T14" fmla="*/ 18 w 35"/>
                  <a:gd name="T15" fmla="*/ 20 h 56"/>
                  <a:gd name="T16" fmla="*/ 17 w 35"/>
                  <a:gd name="T17" fmla="*/ 24 h 56"/>
                  <a:gd name="T18" fmla="*/ 15 w 35"/>
                  <a:gd name="T19" fmla="*/ 27 h 56"/>
                  <a:gd name="T20" fmla="*/ 13 w 35"/>
                  <a:gd name="T21" fmla="*/ 29 h 56"/>
                  <a:gd name="T22" fmla="*/ 11 w 35"/>
                  <a:gd name="T23" fmla="*/ 33 h 56"/>
                  <a:gd name="T24" fmla="*/ 9 w 35"/>
                  <a:gd name="T25" fmla="*/ 36 h 56"/>
                  <a:gd name="T26" fmla="*/ 8 w 35"/>
                  <a:gd name="T27" fmla="*/ 40 h 56"/>
                  <a:gd name="T28" fmla="*/ 6 w 35"/>
                  <a:gd name="T29" fmla="*/ 42 h 56"/>
                  <a:gd name="T30" fmla="*/ 4 w 35"/>
                  <a:gd name="T31" fmla="*/ 45 h 56"/>
                  <a:gd name="T32" fmla="*/ 2 w 35"/>
                  <a:gd name="T33" fmla="*/ 49 h 56"/>
                  <a:gd name="T34" fmla="*/ 0 w 35"/>
                  <a:gd name="T35" fmla="*/ 52 h 56"/>
                  <a:gd name="T36" fmla="*/ 8 w 35"/>
                  <a:gd name="T37" fmla="*/ 56 h 56"/>
                  <a:gd name="T38" fmla="*/ 9 w 35"/>
                  <a:gd name="T39" fmla="*/ 52 h 56"/>
                  <a:gd name="T40" fmla="*/ 11 w 35"/>
                  <a:gd name="T41" fmla="*/ 49 h 56"/>
                  <a:gd name="T42" fmla="*/ 13 w 35"/>
                  <a:gd name="T43" fmla="*/ 47 h 56"/>
                  <a:gd name="T44" fmla="*/ 15 w 35"/>
                  <a:gd name="T45" fmla="*/ 43 h 56"/>
                  <a:gd name="T46" fmla="*/ 17 w 35"/>
                  <a:gd name="T47" fmla="*/ 40 h 56"/>
                  <a:gd name="T48" fmla="*/ 18 w 35"/>
                  <a:gd name="T49" fmla="*/ 36 h 56"/>
                  <a:gd name="T50" fmla="*/ 20 w 35"/>
                  <a:gd name="T51" fmla="*/ 33 h 56"/>
                  <a:gd name="T52" fmla="*/ 22 w 35"/>
                  <a:gd name="T53" fmla="*/ 31 h 56"/>
                  <a:gd name="T54" fmla="*/ 24 w 35"/>
                  <a:gd name="T55" fmla="*/ 27 h 56"/>
                  <a:gd name="T56" fmla="*/ 26 w 35"/>
                  <a:gd name="T57" fmla="*/ 24 h 56"/>
                  <a:gd name="T58" fmla="*/ 27 w 35"/>
                  <a:gd name="T59" fmla="*/ 20 h 56"/>
                  <a:gd name="T60" fmla="*/ 29 w 35"/>
                  <a:gd name="T61" fmla="*/ 16 h 56"/>
                  <a:gd name="T62" fmla="*/ 31 w 35"/>
                  <a:gd name="T63" fmla="*/ 15 h 56"/>
                  <a:gd name="T64" fmla="*/ 31 w 35"/>
                  <a:gd name="T65" fmla="*/ 11 h 56"/>
                  <a:gd name="T66" fmla="*/ 33 w 35"/>
                  <a:gd name="T67" fmla="*/ 7 h 56"/>
                  <a:gd name="T68" fmla="*/ 35 w 35"/>
                  <a:gd name="T69" fmla="*/ 4 h 56"/>
                  <a:gd name="T70" fmla="*/ 29 w 35"/>
                  <a:gd name="T71" fmla="*/ 6 h 56"/>
                  <a:gd name="T72" fmla="*/ 35 w 35"/>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 h="56">
                    <a:moveTo>
                      <a:pt x="35" y="0"/>
                    </a:moveTo>
                    <a:lnTo>
                      <a:pt x="27" y="0"/>
                    </a:lnTo>
                    <a:lnTo>
                      <a:pt x="26" y="4"/>
                    </a:lnTo>
                    <a:lnTo>
                      <a:pt x="24" y="7"/>
                    </a:lnTo>
                    <a:lnTo>
                      <a:pt x="22" y="11"/>
                    </a:lnTo>
                    <a:lnTo>
                      <a:pt x="22" y="15"/>
                    </a:lnTo>
                    <a:lnTo>
                      <a:pt x="20" y="16"/>
                    </a:lnTo>
                    <a:lnTo>
                      <a:pt x="18" y="20"/>
                    </a:lnTo>
                    <a:lnTo>
                      <a:pt x="17" y="24"/>
                    </a:lnTo>
                    <a:lnTo>
                      <a:pt x="15" y="27"/>
                    </a:lnTo>
                    <a:lnTo>
                      <a:pt x="13" y="29"/>
                    </a:lnTo>
                    <a:lnTo>
                      <a:pt x="11" y="33"/>
                    </a:lnTo>
                    <a:lnTo>
                      <a:pt x="9" y="36"/>
                    </a:lnTo>
                    <a:lnTo>
                      <a:pt x="8" y="40"/>
                    </a:lnTo>
                    <a:lnTo>
                      <a:pt x="6" y="42"/>
                    </a:lnTo>
                    <a:lnTo>
                      <a:pt x="4" y="45"/>
                    </a:lnTo>
                    <a:lnTo>
                      <a:pt x="2" y="49"/>
                    </a:lnTo>
                    <a:lnTo>
                      <a:pt x="0" y="52"/>
                    </a:lnTo>
                    <a:lnTo>
                      <a:pt x="8" y="56"/>
                    </a:lnTo>
                    <a:lnTo>
                      <a:pt x="9" y="52"/>
                    </a:lnTo>
                    <a:lnTo>
                      <a:pt x="11" y="49"/>
                    </a:lnTo>
                    <a:lnTo>
                      <a:pt x="13" y="47"/>
                    </a:lnTo>
                    <a:lnTo>
                      <a:pt x="15" y="43"/>
                    </a:lnTo>
                    <a:lnTo>
                      <a:pt x="17" y="40"/>
                    </a:lnTo>
                    <a:lnTo>
                      <a:pt x="18" y="36"/>
                    </a:lnTo>
                    <a:lnTo>
                      <a:pt x="20" y="33"/>
                    </a:lnTo>
                    <a:lnTo>
                      <a:pt x="22" y="31"/>
                    </a:lnTo>
                    <a:lnTo>
                      <a:pt x="24" y="27"/>
                    </a:lnTo>
                    <a:lnTo>
                      <a:pt x="26" y="24"/>
                    </a:lnTo>
                    <a:lnTo>
                      <a:pt x="27" y="20"/>
                    </a:lnTo>
                    <a:lnTo>
                      <a:pt x="29" y="16"/>
                    </a:lnTo>
                    <a:lnTo>
                      <a:pt x="31" y="15"/>
                    </a:lnTo>
                    <a:lnTo>
                      <a:pt x="31" y="11"/>
                    </a:lnTo>
                    <a:lnTo>
                      <a:pt x="33" y="7"/>
                    </a:lnTo>
                    <a:lnTo>
                      <a:pt x="35" y="4"/>
                    </a:lnTo>
                    <a:lnTo>
                      <a:pt x="29" y="6"/>
                    </a:lnTo>
                    <a:lnTo>
                      <a:pt x="35"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5" name="Freeform 232"/>
              <p:cNvSpPr>
                <a:spLocks/>
              </p:cNvSpPr>
              <p:nvPr/>
            </p:nvSpPr>
            <p:spPr bwMode="auto">
              <a:xfrm>
                <a:off x="4953" y="3113"/>
                <a:ext cx="331" cy="489"/>
              </a:xfrm>
              <a:custGeom>
                <a:avLst/>
                <a:gdLst>
                  <a:gd name="T0" fmla="*/ 0 w 331"/>
                  <a:gd name="T1" fmla="*/ 46 h 489"/>
                  <a:gd name="T2" fmla="*/ 2 w 331"/>
                  <a:gd name="T3" fmla="*/ 120 h 489"/>
                  <a:gd name="T4" fmla="*/ 9 w 331"/>
                  <a:gd name="T5" fmla="*/ 192 h 489"/>
                  <a:gd name="T6" fmla="*/ 16 w 331"/>
                  <a:gd name="T7" fmla="*/ 248 h 489"/>
                  <a:gd name="T8" fmla="*/ 25 w 331"/>
                  <a:gd name="T9" fmla="*/ 302 h 489"/>
                  <a:gd name="T10" fmla="*/ 36 w 331"/>
                  <a:gd name="T11" fmla="*/ 356 h 489"/>
                  <a:gd name="T12" fmla="*/ 47 w 331"/>
                  <a:gd name="T13" fmla="*/ 410 h 489"/>
                  <a:gd name="T14" fmla="*/ 59 w 331"/>
                  <a:gd name="T15" fmla="*/ 466 h 489"/>
                  <a:gd name="T16" fmla="*/ 74 w 331"/>
                  <a:gd name="T17" fmla="*/ 486 h 489"/>
                  <a:gd name="T18" fmla="*/ 86 w 331"/>
                  <a:gd name="T19" fmla="*/ 486 h 489"/>
                  <a:gd name="T20" fmla="*/ 101 w 331"/>
                  <a:gd name="T21" fmla="*/ 488 h 489"/>
                  <a:gd name="T22" fmla="*/ 115 w 331"/>
                  <a:gd name="T23" fmla="*/ 489 h 489"/>
                  <a:gd name="T24" fmla="*/ 128 w 331"/>
                  <a:gd name="T25" fmla="*/ 489 h 489"/>
                  <a:gd name="T26" fmla="*/ 142 w 331"/>
                  <a:gd name="T27" fmla="*/ 489 h 489"/>
                  <a:gd name="T28" fmla="*/ 155 w 331"/>
                  <a:gd name="T29" fmla="*/ 489 h 489"/>
                  <a:gd name="T30" fmla="*/ 169 w 331"/>
                  <a:gd name="T31" fmla="*/ 489 h 489"/>
                  <a:gd name="T32" fmla="*/ 184 w 331"/>
                  <a:gd name="T33" fmla="*/ 489 h 489"/>
                  <a:gd name="T34" fmla="*/ 196 w 331"/>
                  <a:gd name="T35" fmla="*/ 488 h 489"/>
                  <a:gd name="T36" fmla="*/ 211 w 331"/>
                  <a:gd name="T37" fmla="*/ 486 h 489"/>
                  <a:gd name="T38" fmla="*/ 211 w 331"/>
                  <a:gd name="T39" fmla="*/ 479 h 489"/>
                  <a:gd name="T40" fmla="*/ 225 w 331"/>
                  <a:gd name="T41" fmla="*/ 475 h 489"/>
                  <a:gd name="T42" fmla="*/ 247 w 331"/>
                  <a:gd name="T43" fmla="*/ 473 h 489"/>
                  <a:gd name="T44" fmla="*/ 270 w 331"/>
                  <a:gd name="T45" fmla="*/ 470 h 489"/>
                  <a:gd name="T46" fmla="*/ 293 w 331"/>
                  <a:gd name="T47" fmla="*/ 464 h 489"/>
                  <a:gd name="T48" fmla="*/ 315 w 331"/>
                  <a:gd name="T49" fmla="*/ 459 h 489"/>
                  <a:gd name="T50" fmla="*/ 331 w 331"/>
                  <a:gd name="T51" fmla="*/ 452 h 489"/>
                  <a:gd name="T52" fmla="*/ 329 w 331"/>
                  <a:gd name="T53" fmla="*/ 434 h 489"/>
                  <a:gd name="T54" fmla="*/ 322 w 331"/>
                  <a:gd name="T55" fmla="*/ 408 h 489"/>
                  <a:gd name="T56" fmla="*/ 311 w 331"/>
                  <a:gd name="T57" fmla="*/ 378 h 489"/>
                  <a:gd name="T58" fmla="*/ 299 w 331"/>
                  <a:gd name="T59" fmla="*/ 349 h 489"/>
                  <a:gd name="T60" fmla="*/ 286 w 331"/>
                  <a:gd name="T61" fmla="*/ 322 h 489"/>
                  <a:gd name="T62" fmla="*/ 270 w 331"/>
                  <a:gd name="T63" fmla="*/ 288 h 489"/>
                  <a:gd name="T64" fmla="*/ 250 w 331"/>
                  <a:gd name="T65" fmla="*/ 253 h 489"/>
                  <a:gd name="T66" fmla="*/ 230 w 331"/>
                  <a:gd name="T67" fmla="*/ 219 h 489"/>
                  <a:gd name="T68" fmla="*/ 209 w 331"/>
                  <a:gd name="T69" fmla="*/ 187 h 489"/>
                  <a:gd name="T70" fmla="*/ 187 w 331"/>
                  <a:gd name="T71" fmla="*/ 154 h 489"/>
                  <a:gd name="T72" fmla="*/ 169 w 331"/>
                  <a:gd name="T73" fmla="*/ 131 h 489"/>
                  <a:gd name="T74" fmla="*/ 151 w 331"/>
                  <a:gd name="T75" fmla="*/ 111 h 489"/>
                  <a:gd name="T76" fmla="*/ 133 w 331"/>
                  <a:gd name="T77" fmla="*/ 93 h 489"/>
                  <a:gd name="T78" fmla="*/ 115 w 331"/>
                  <a:gd name="T79" fmla="*/ 75 h 489"/>
                  <a:gd name="T80" fmla="*/ 97 w 331"/>
                  <a:gd name="T81" fmla="*/ 61 h 489"/>
                  <a:gd name="T82" fmla="*/ 83 w 331"/>
                  <a:gd name="T83" fmla="*/ 52 h 489"/>
                  <a:gd name="T84" fmla="*/ 72 w 331"/>
                  <a:gd name="T85" fmla="*/ 46 h 489"/>
                  <a:gd name="T86" fmla="*/ 59 w 331"/>
                  <a:gd name="T87" fmla="*/ 43 h 489"/>
                  <a:gd name="T88" fmla="*/ 49 w 331"/>
                  <a:gd name="T89" fmla="*/ 41 h 489"/>
                  <a:gd name="T90" fmla="*/ 40 w 331"/>
                  <a:gd name="T91" fmla="*/ 37 h 489"/>
                  <a:gd name="T92" fmla="*/ 31 w 331"/>
                  <a:gd name="T93" fmla="*/ 34 h 489"/>
                  <a:gd name="T94" fmla="*/ 20 w 331"/>
                  <a:gd name="T95" fmla="*/ 21 h 489"/>
                  <a:gd name="T96" fmla="*/ 7 w 331"/>
                  <a:gd name="T97" fmla="*/ 9 h 4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1" h="489">
                    <a:moveTo>
                      <a:pt x="0" y="0"/>
                    </a:moveTo>
                    <a:lnTo>
                      <a:pt x="0" y="23"/>
                    </a:lnTo>
                    <a:lnTo>
                      <a:pt x="0" y="46"/>
                    </a:lnTo>
                    <a:lnTo>
                      <a:pt x="0" y="72"/>
                    </a:lnTo>
                    <a:lnTo>
                      <a:pt x="2" y="95"/>
                    </a:lnTo>
                    <a:lnTo>
                      <a:pt x="2" y="120"/>
                    </a:lnTo>
                    <a:lnTo>
                      <a:pt x="3" y="144"/>
                    </a:lnTo>
                    <a:lnTo>
                      <a:pt x="7" y="169"/>
                    </a:lnTo>
                    <a:lnTo>
                      <a:pt x="9" y="192"/>
                    </a:lnTo>
                    <a:lnTo>
                      <a:pt x="11" y="210"/>
                    </a:lnTo>
                    <a:lnTo>
                      <a:pt x="14" y="230"/>
                    </a:lnTo>
                    <a:lnTo>
                      <a:pt x="16" y="248"/>
                    </a:lnTo>
                    <a:lnTo>
                      <a:pt x="20" y="266"/>
                    </a:lnTo>
                    <a:lnTo>
                      <a:pt x="23" y="284"/>
                    </a:lnTo>
                    <a:lnTo>
                      <a:pt x="25" y="302"/>
                    </a:lnTo>
                    <a:lnTo>
                      <a:pt x="29" y="320"/>
                    </a:lnTo>
                    <a:lnTo>
                      <a:pt x="32" y="338"/>
                    </a:lnTo>
                    <a:lnTo>
                      <a:pt x="36" y="356"/>
                    </a:lnTo>
                    <a:lnTo>
                      <a:pt x="40" y="374"/>
                    </a:lnTo>
                    <a:lnTo>
                      <a:pt x="43" y="392"/>
                    </a:lnTo>
                    <a:lnTo>
                      <a:pt x="47" y="410"/>
                    </a:lnTo>
                    <a:lnTo>
                      <a:pt x="52" y="428"/>
                    </a:lnTo>
                    <a:lnTo>
                      <a:pt x="56" y="448"/>
                    </a:lnTo>
                    <a:lnTo>
                      <a:pt x="59" y="466"/>
                    </a:lnTo>
                    <a:lnTo>
                      <a:pt x="65" y="484"/>
                    </a:lnTo>
                    <a:lnTo>
                      <a:pt x="68" y="484"/>
                    </a:lnTo>
                    <a:lnTo>
                      <a:pt x="74" y="486"/>
                    </a:lnTo>
                    <a:lnTo>
                      <a:pt x="77" y="486"/>
                    </a:lnTo>
                    <a:lnTo>
                      <a:pt x="83" y="486"/>
                    </a:lnTo>
                    <a:lnTo>
                      <a:pt x="86" y="486"/>
                    </a:lnTo>
                    <a:lnTo>
                      <a:pt x="92" y="488"/>
                    </a:lnTo>
                    <a:lnTo>
                      <a:pt x="97" y="488"/>
                    </a:lnTo>
                    <a:lnTo>
                      <a:pt x="101" y="488"/>
                    </a:lnTo>
                    <a:lnTo>
                      <a:pt x="106" y="488"/>
                    </a:lnTo>
                    <a:lnTo>
                      <a:pt x="110" y="488"/>
                    </a:lnTo>
                    <a:lnTo>
                      <a:pt x="115" y="489"/>
                    </a:lnTo>
                    <a:lnTo>
                      <a:pt x="119" y="489"/>
                    </a:lnTo>
                    <a:lnTo>
                      <a:pt x="124" y="489"/>
                    </a:lnTo>
                    <a:lnTo>
                      <a:pt x="128" y="489"/>
                    </a:lnTo>
                    <a:lnTo>
                      <a:pt x="133" y="489"/>
                    </a:lnTo>
                    <a:lnTo>
                      <a:pt x="137" y="489"/>
                    </a:lnTo>
                    <a:lnTo>
                      <a:pt x="142" y="489"/>
                    </a:lnTo>
                    <a:lnTo>
                      <a:pt x="146" y="489"/>
                    </a:lnTo>
                    <a:lnTo>
                      <a:pt x="151" y="489"/>
                    </a:lnTo>
                    <a:lnTo>
                      <a:pt x="155" y="489"/>
                    </a:lnTo>
                    <a:lnTo>
                      <a:pt x="160" y="489"/>
                    </a:lnTo>
                    <a:lnTo>
                      <a:pt x="164" y="489"/>
                    </a:lnTo>
                    <a:lnTo>
                      <a:pt x="169" y="489"/>
                    </a:lnTo>
                    <a:lnTo>
                      <a:pt x="175" y="489"/>
                    </a:lnTo>
                    <a:lnTo>
                      <a:pt x="178" y="489"/>
                    </a:lnTo>
                    <a:lnTo>
                      <a:pt x="184" y="489"/>
                    </a:lnTo>
                    <a:lnTo>
                      <a:pt x="187" y="489"/>
                    </a:lnTo>
                    <a:lnTo>
                      <a:pt x="193" y="488"/>
                    </a:lnTo>
                    <a:lnTo>
                      <a:pt x="196" y="488"/>
                    </a:lnTo>
                    <a:lnTo>
                      <a:pt x="202" y="488"/>
                    </a:lnTo>
                    <a:lnTo>
                      <a:pt x="207" y="486"/>
                    </a:lnTo>
                    <a:lnTo>
                      <a:pt x="211" y="486"/>
                    </a:lnTo>
                    <a:lnTo>
                      <a:pt x="211" y="484"/>
                    </a:lnTo>
                    <a:lnTo>
                      <a:pt x="211" y="480"/>
                    </a:lnTo>
                    <a:lnTo>
                      <a:pt x="211" y="479"/>
                    </a:lnTo>
                    <a:lnTo>
                      <a:pt x="211" y="477"/>
                    </a:lnTo>
                    <a:lnTo>
                      <a:pt x="218" y="477"/>
                    </a:lnTo>
                    <a:lnTo>
                      <a:pt x="225" y="475"/>
                    </a:lnTo>
                    <a:lnTo>
                      <a:pt x="232" y="475"/>
                    </a:lnTo>
                    <a:lnTo>
                      <a:pt x="239" y="473"/>
                    </a:lnTo>
                    <a:lnTo>
                      <a:pt x="247" y="473"/>
                    </a:lnTo>
                    <a:lnTo>
                      <a:pt x="254" y="471"/>
                    </a:lnTo>
                    <a:lnTo>
                      <a:pt x="263" y="471"/>
                    </a:lnTo>
                    <a:lnTo>
                      <a:pt x="270" y="470"/>
                    </a:lnTo>
                    <a:lnTo>
                      <a:pt x="279" y="468"/>
                    </a:lnTo>
                    <a:lnTo>
                      <a:pt x="286" y="466"/>
                    </a:lnTo>
                    <a:lnTo>
                      <a:pt x="293" y="464"/>
                    </a:lnTo>
                    <a:lnTo>
                      <a:pt x="301" y="462"/>
                    </a:lnTo>
                    <a:lnTo>
                      <a:pt x="308" y="461"/>
                    </a:lnTo>
                    <a:lnTo>
                      <a:pt x="315" y="459"/>
                    </a:lnTo>
                    <a:lnTo>
                      <a:pt x="322" y="457"/>
                    </a:lnTo>
                    <a:lnTo>
                      <a:pt x="329" y="453"/>
                    </a:lnTo>
                    <a:lnTo>
                      <a:pt x="331" y="452"/>
                    </a:lnTo>
                    <a:lnTo>
                      <a:pt x="331" y="446"/>
                    </a:lnTo>
                    <a:lnTo>
                      <a:pt x="329" y="441"/>
                    </a:lnTo>
                    <a:lnTo>
                      <a:pt x="329" y="434"/>
                    </a:lnTo>
                    <a:lnTo>
                      <a:pt x="328" y="425"/>
                    </a:lnTo>
                    <a:lnTo>
                      <a:pt x="324" y="417"/>
                    </a:lnTo>
                    <a:lnTo>
                      <a:pt x="322" y="408"/>
                    </a:lnTo>
                    <a:lnTo>
                      <a:pt x="319" y="398"/>
                    </a:lnTo>
                    <a:lnTo>
                      <a:pt x="315" y="389"/>
                    </a:lnTo>
                    <a:lnTo>
                      <a:pt x="311" y="378"/>
                    </a:lnTo>
                    <a:lnTo>
                      <a:pt x="308" y="369"/>
                    </a:lnTo>
                    <a:lnTo>
                      <a:pt x="302" y="358"/>
                    </a:lnTo>
                    <a:lnTo>
                      <a:pt x="299" y="349"/>
                    </a:lnTo>
                    <a:lnTo>
                      <a:pt x="295" y="340"/>
                    </a:lnTo>
                    <a:lnTo>
                      <a:pt x="292" y="331"/>
                    </a:lnTo>
                    <a:lnTo>
                      <a:pt x="286" y="322"/>
                    </a:lnTo>
                    <a:lnTo>
                      <a:pt x="281" y="311"/>
                    </a:lnTo>
                    <a:lnTo>
                      <a:pt x="275" y="299"/>
                    </a:lnTo>
                    <a:lnTo>
                      <a:pt x="270" y="288"/>
                    </a:lnTo>
                    <a:lnTo>
                      <a:pt x="263" y="277"/>
                    </a:lnTo>
                    <a:lnTo>
                      <a:pt x="257" y="264"/>
                    </a:lnTo>
                    <a:lnTo>
                      <a:pt x="250" y="253"/>
                    </a:lnTo>
                    <a:lnTo>
                      <a:pt x="245" y="243"/>
                    </a:lnTo>
                    <a:lnTo>
                      <a:pt x="238" y="230"/>
                    </a:lnTo>
                    <a:lnTo>
                      <a:pt x="230" y="219"/>
                    </a:lnTo>
                    <a:lnTo>
                      <a:pt x="223" y="208"/>
                    </a:lnTo>
                    <a:lnTo>
                      <a:pt x="216" y="198"/>
                    </a:lnTo>
                    <a:lnTo>
                      <a:pt x="209" y="187"/>
                    </a:lnTo>
                    <a:lnTo>
                      <a:pt x="202" y="176"/>
                    </a:lnTo>
                    <a:lnTo>
                      <a:pt x="194" y="165"/>
                    </a:lnTo>
                    <a:lnTo>
                      <a:pt x="187" y="154"/>
                    </a:lnTo>
                    <a:lnTo>
                      <a:pt x="180" y="144"/>
                    </a:lnTo>
                    <a:lnTo>
                      <a:pt x="175" y="136"/>
                    </a:lnTo>
                    <a:lnTo>
                      <a:pt x="169" y="131"/>
                    </a:lnTo>
                    <a:lnTo>
                      <a:pt x="164" y="124"/>
                    </a:lnTo>
                    <a:lnTo>
                      <a:pt x="158" y="117"/>
                    </a:lnTo>
                    <a:lnTo>
                      <a:pt x="151" y="111"/>
                    </a:lnTo>
                    <a:lnTo>
                      <a:pt x="146" y="104"/>
                    </a:lnTo>
                    <a:lnTo>
                      <a:pt x="140" y="99"/>
                    </a:lnTo>
                    <a:lnTo>
                      <a:pt x="133" y="93"/>
                    </a:lnTo>
                    <a:lnTo>
                      <a:pt x="128" y="86"/>
                    </a:lnTo>
                    <a:lnTo>
                      <a:pt x="121" y="81"/>
                    </a:lnTo>
                    <a:lnTo>
                      <a:pt x="115" y="75"/>
                    </a:lnTo>
                    <a:lnTo>
                      <a:pt x="110" y="72"/>
                    </a:lnTo>
                    <a:lnTo>
                      <a:pt x="104" y="66"/>
                    </a:lnTo>
                    <a:lnTo>
                      <a:pt x="97" y="61"/>
                    </a:lnTo>
                    <a:lnTo>
                      <a:pt x="92" y="57"/>
                    </a:lnTo>
                    <a:lnTo>
                      <a:pt x="86" y="54"/>
                    </a:lnTo>
                    <a:lnTo>
                      <a:pt x="83" y="52"/>
                    </a:lnTo>
                    <a:lnTo>
                      <a:pt x="79" y="50"/>
                    </a:lnTo>
                    <a:lnTo>
                      <a:pt x="76" y="48"/>
                    </a:lnTo>
                    <a:lnTo>
                      <a:pt x="72" y="46"/>
                    </a:lnTo>
                    <a:lnTo>
                      <a:pt x="67" y="46"/>
                    </a:lnTo>
                    <a:lnTo>
                      <a:pt x="63" y="45"/>
                    </a:lnTo>
                    <a:lnTo>
                      <a:pt x="59" y="43"/>
                    </a:lnTo>
                    <a:lnTo>
                      <a:pt x="56" y="43"/>
                    </a:lnTo>
                    <a:lnTo>
                      <a:pt x="52" y="41"/>
                    </a:lnTo>
                    <a:lnTo>
                      <a:pt x="49" y="41"/>
                    </a:lnTo>
                    <a:lnTo>
                      <a:pt x="45" y="39"/>
                    </a:lnTo>
                    <a:lnTo>
                      <a:pt x="41" y="39"/>
                    </a:lnTo>
                    <a:lnTo>
                      <a:pt x="40" y="37"/>
                    </a:lnTo>
                    <a:lnTo>
                      <a:pt x="36" y="37"/>
                    </a:lnTo>
                    <a:lnTo>
                      <a:pt x="34" y="36"/>
                    </a:lnTo>
                    <a:lnTo>
                      <a:pt x="31" y="34"/>
                    </a:lnTo>
                    <a:lnTo>
                      <a:pt x="27" y="30"/>
                    </a:lnTo>
                    <a:lnTo>
                      <a:pt x="23" y="27"/>
                    </a:lnTo>
                    <a:lnTo>
                      <a:pt x="20" y="21"/>
                    </a:lnTo>
                    <a:lnTo>
                      <a:pt x="16" y="18"/>
                    </a:lnTo>
                    <a:lnTo>
                      <a:pt x="11" y="12"/>
                    </a:lnTo>
                    <a:lnTo>
                      <a:pt x="7" y="9"/>
                    </a:lnTo>
                    <a:lnTo>
                      <a:pt x="3" y="3"/>
                    </a:lnTo>
                    <a:lnTo>
                      <a:pt x="0" y="0"/>
                    </a:ln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6" name="Freeform 233"/>
              <p:cNvSpPr>
                <a:spLocks/>
              </p:cNvSpPr>
              <p:nvPr/>
            </p:nvSpPr>
            <p:spPr bwMode="auto">
              <a:xfrm>
                <a:off x="4949" y="3113"/>
                <a:ext cx="17" cy="192"/>
              </a:xfrm>
              <a:custGeom>
                <a:avLst/>
                <a:gdLst>
                  <a:gd name="T0" fmla="*/ 17 w 17"/>
                  <a:gd name="T1" fmla="*/ 192 h 192"/>
                  <a:gd name="T2" fmla="*/ 15 w 17"/>
                  <a:gd name="T3" fmla="*/ 180 h 192"/>
                  <a:gd name="T4" fmla="*/ 15 w 17"/>
                  <a:gd name="T5" fmla="*/ 169 h 192"/>
                  <a:gd name="T6" fmla="*/ 13 w 17"/>
                  <a:gd name="T7" fmla="*/ 156 h 192"/>
                  <a:gd name="T8" fmla="*/ 13 w 17"/>
                  <a:gd name="T9" fmla="*/ 144 h 192"/>
                  <a:gd name="T10" fmla="*/ 11 w 17"/>
                  <a:gd name="T11" fmla="*/ 133 h 192"/>
                  <a:gd name="T12" fmla="*/ 11 w 17"/>
                  <a:gd name="T13" fmla="*/ 120 h 192"/>
                  <a:gd name="T14" fmla="*/ 9 w 17"/>
                  <a:gd name="T15" fmla="*/ 108 h 192"/>
                  <a:gd name="T16" fmla="*/ 9 w 17"/>
                  <a:gd name="T17" fmla="*/ 95 h 192"/>
                  <a:gd name="T18" fmla="*/ 9 w 17"/>
                  <a:gd name="T19" fmla="*/ 84 h 192"/>
                  <a:gd name="T20" fmla="*/ 9 w 17"/>
                  <a:gd name="T21" fmla="*/ 72 h 192"/>
                  <a:gd name="T22" fmla="*/ 7 w 17"/>
                  <a:gd name="T23" fmla="*/ 59 h 192"/>
                  <a:gd name="T24" fmla="*/ 7 w 17"/>
                  <a:gd name="T25" fmla="*/ 46 h 192"/>
                  <a:gd name="T26" fmla="*/ 7 w 17"/>
                  <a:gd name="T27" fmla="*/ 36 h 192"/>
                  <a:gd name="T28" fmla="*/ 7 w 17"/>
                  <a:gd name="T29" fmla="*/ 23 h 192"/>
                  <a:gd name="T30" fmla="*/ 7 w 17"/>
                  <a:gd name="T31" fmla="*/ 10 h 192"/>
                  <a:gd name="T32" fmla="*/ 7 w 17"/>
                  <a:gd name="T33" fmla="*/ 0 h 192"/>
                  <a:gd name="T34" fmla="*/ 0 w 17"/>
                  <a:gd name="T35" fmla="*/ 5 h 192"/>
                  <a:gd name="T36" fmla="*/ 0 w 17"/>
                  <a:gd name="T37" fmla="*/ 18 h 192"/>
                  <a:gd name="T38" fmla="*/ 0 w 17"/>
                  <a:gd name="T39" fmla="*/ 28 h 192"/>
                  <a:gd name="T40" fmla="*/ 0 w 17"/>
                  <a:gd name="T41" fmla="*/ 41 h 192"/>
                  <a:gd name="T42" fmla="*/ 0 w 17"/>
                  <a:gd name="T43" fmla="*/ 54 h 192"/>
                  <a:gd name="T44" fmla="*/ 0 w 17"/>
                  <a:gd name="T45" fmla="*/ 66 h 192"/>
                  <a:gd name="T46" fmla="*/ 0 w 17"/>
                  <a:gd name="T47" fmla="*/ 77 h 192"/>
                  <a:gd name="T48" fmla="*/ 0 w 17"/>
                  <a:gd name="T49" fmla="*/ 90 h 192"/>
                  <a:gd name="T50" fmla="*/ 2 w 17"/>
                  <a:gd name="T51" fmla="*/ 102 h 192"/>
                  <a:gd name="T52" fmla="*/ 2 w 17"/>
                  <a:gd name="T53" fmla="*/ 115 h 192"/>
                  <a:gd name="T54" fmla="*/ 2 w 17"/>
                  <a:gd name="T55" fmla="*/ 126 h 192"/>
                  <a:gd name="T56" fmla="*/ 4 w 17"/>
                  <a:gd name="T57" fmla="*/ 138 h 192"/>
                  <a:gd name="T58" fmla="*/ 4 w 17"/>
                  <a:gd name="T59" fmla="*/ 151 h 192"/>
                  <a:gd name="T60" fmla="*/ 6 w 17"/>
                  <a:gd name="T61" fmla="*/ 163 h 192"/>
                  <a:gd name="T62" fmla="*/ 7 w 17"/>
                  <a:gd name="T63" fmla="*/ 174 h 192"/>
                  <a:gd name="T64" fmla="*/ 7 w 17"/>
                  <a:gd name="T65" fmla="*/ 187 h 192"/>
                  <a:gd name="T66" fmla="*/ 9 w 17"/>
                  <a:gd name="T67" fmla="*/ 192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 h="192">
                    <a:moveTo>
                      <a:pt x="17" y="192"/>
                    </a:moveTo>
                    <a:lnTo>
                      <a:pt x="17" y="192"/>
                    </a:lnTo>
                    <a:lnTo>
                      <a:pt x="17" y="187"/>
                    </a:lnTo>
                    <a:lnTo>
                      <a:pt x="15" y="180"/>
                    </a:lnTo>
                    <a:lnTo>
                      <a:pt x="15" y="174"/>
                    </a:lnTo>
                    <a:lnTo>
                      <a:pt x="15" y="169"/>
                    </a:lnTo>
                    <a:lnTo>
                      <a:pt x="13" y="162"/>
                    </a:lnTo>
                    <a:lnTo>
                      <a:pt x="13" y="156"/>
                    </a:lnTo>
                    <a:lnTo>
                      <a:pt x="13" y="151"/>
                    </a:lnTo>
                    <a:lnTo>
                      <a:pt x="13" y="144"/>
                    </a:lnTo>
                    <a:lnTo>
                      <a:pt x="11" y="138"/>
                    </a:lnTo>
                    <a:lnTo>
                      <a:pt x="11" y="133"/>
                    </a:lnTo>
                    <a:lnTo>
                      <a:pt x="11" y="126"/>
                    </a:lnTo>
                    <a:lnTo>
                      <a:pt x="11" y="120"/>
                    </a:lnTo>
                    <a:lnTo>
                      <a:pt x="9" y="113"/>
                    </a:lnTo>
                    <a:lnTo>
                      <a:pt x="9" y="108"/>
                    </a:lnTo>
                    <a:lnTo>
                      <a:pt x="9" y="102"/>
                    </a:lnTo>
                    <a:lnTo>
                      <a:pt x="9" y="95"/>
                    </a:lnTo>
                    <a:lnTo>
                      <a:pt x="9" y="90"/>
                    </a:lnTo>
                    <a:lnTo>
                      <a:pt x="9" y="84"/>
                    </a:lnTo>
                    <a:lnTo>
                      <a:pt x="9" y="77"/>
                    </a:lnTo>
                    <a:lnTo>
                      <a:pt x="9" y="72"/>
                    </a:lnTo>
                    <a:lnTo>
                      <a:pt x="7" y="64"/>
                    </a:lnTo>
                    <a:lnTo>
                      <a:pt x="7" y="59"/>
                    </a:lnTo>
                    <a:lnTo>
                      <a:pt x="7" y="54"/>
                    </a:lnTo>
                    <a:lnTo>
                      <a:pt x="7" y="46"/>
                    </a:lnTo>
                    <a:lnTo>
                      <a:pt x="7" y="41"/>
                    </a:lnTo>
                    <a:lnTo>
                      <a:pt x="7" y="36"/>
                    </a:lnTo>
                    <a:lnTo>
                      <a:pt x="7" y="28"/>
                    </a:lnTo>
                    <a:lnTo>
                      <a:pt x="7" y="23"/>
                    </a:lnTo>
                    <a:lnTo>
                      <a:pt x="7" y="18"/>
                    </a:lnTo>
                    <a:lnTo>
                      <a:pt x="7" y="10"/>
                    </a:lnTo>
                    <a:lnTo>
                      <a:pt x="7" y="5"/>
                    </a:lnTo>
                    <a:lnTo>
                      <a:pt x="7" y="0"/>
                    </a:lnTo>
                    <a:lnTo>
                      <a:pt x="0" y="0"/>
                    </a:lnTo>
                    <a:lnTo>
                      <a:pt x="0" y="5"/>
                    </a:lnTo>
                    <a:lnTo>
                      <a:pt x="0" y="10"/>
                    </a:lnTo>
                    <a:lnTo>
                      <a:pt x="0" y="18"/>
                    </a:lnTo>
                    <a:lnTo>
                      <a:pt x="0" y="23"/>
                    </a:lnTo>
                    <a:lnTo>
                      <a:pt x="0" y="28"/>
                    </a:lnTo>
                    <a:lnTo>
                      <a:pt x="0" y="36"/>
                    </a:lnTo>
                    <a:lnTo>
                      <a:pt x="0" y="41"/>
                    </a:lnTo>
                    <a:lnTo>
                      <a:pt x="0" y="46"/>
                    </a:lnTo>
                    <a:lnTo>
                      <a:pt x="0" y="54"/>
                    </a:lnTo>
                    <a:lnTo>
                      <a:pt x="0" y="59"/>
                    </a:lnTo>
                    <a:lnTo>
                      <a:pt x="0" y="66"/>
                    </a:lnTo>
                    <a:lnTo>
                      <a:pt x="0" y="72"/>
                    </a:lnTo>
                    <a:lnTo>
                      <a:pt x="0" y="77"/>
                    </a:lnTo>
                    <a:lnTo>
                      <a:pt x="0" y="84"/>
                    </a:lnTo>
                    <a:lnTo>
                      <a:pt x="0" y="90"/>
                    </a:lnTo>
                    <a:lnTo>
                      <a:pt x="2" y="95"/>
                    </a:lnTo>
                    <a:lnTo>
                      <a:pt x="2" y="102"/>
                    </a:lnTo>
                    <a:lnTo>
                      <a:pt x="2" y="108"/>
                    </a:lnTo>
                    <a:lnTo>
                      <a:pt x="2" y="115"/>
                    </a:lnTo>
                    <a:lnTo>
                      <a:pt x="2" y="120"/>
                    </a:lnTo>
                    <a:lnTo>
                      <a:pt x="2" y="126"/>
                    </a:lnTo>
                    <a:lnTo>
                      <a:pt x="4" y="133"/>
                    </a:lnTo>
                    <a:lnTo>
                      <a:pt x="4" y="138"/>
                    </a:lnTo>
                    <a:lnTo>
                      <a:pt x="4" y="145"/>
                    </a:lnTo>
                    <a:lnTo>
                      <a:pt x="4" y="151"/>
                    </a:lnTo>
                    <a:lnTo>
                      <a:pt x="6" y="156"/>
                    </a:lnTo>
                    <a:lnTo>
                      <a:pt x="6" y="163"/>
                    </a:lnTo>
                    <a:lnTo>
                      <a:pt x="6" y="169"/>
                    </a:lnTo>
                    <a:lnTo>
                      <a:pt x="7" y="174"/>
                    </a:lnTo>
                    <a:lnTo>
                      <a:pt x="7" y="181"/>
                    </a:lnTo>
                    <a:lnTo>
                      <a:pt x="7" y="187"/>
                    </a:lnTo>
                    <a:lnTo>
                      <a:pt x="9" y="192"/>
                    </a:lnTo>
                    <a:lnTo>
                      <a:pt x="17" y="19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7" name="Freeform 234"/>
              <p:cNvSpPr>
                <a:spLocks/>
              </p:cNvSpPr>
              <p:nvPr/>
            </p:nvSpPr>
            <p:spPr bwMode="auto">
              <a:xfrm>
                <a:off x="4958" y="3305"/>
                <a:ext cx="63" cy="296"/>
              </a:xfrm>
              <a:custGeom>
                <a:avLst/>
                <a:gdLst>
                  <a:gd name="T0" fmla="*/ 63 w 63"/>
                  <a:gd name="T1" fmla="*/ 290 h 296"/>
                  <a:gd name="T2" fmla="*/ 60 w 63"/>
                  <a:gd name="T3" fmla="*/ 272 h 296"/>
                  <a:gd name="T4" fmla="*/ 54 w 63"/>
                  <a:gd name="T5" fmla="*/ 254 h 296"/>
                  <a:gd name="T6" fmla="*/ 51 w 63"/>
                  <a:gd name="T7" fmla="*/ 236 h 296"/>
                  <a:gd name="T8" fmla="*/ 47 w 63"/>
                  <a:gd name="T9" fmla="*/ 218 h 296"/>
                  <a:gd name="T10" fmla="*/ 42 w 63"/>
                  <a:gd name="T11" fmla="*/ 200 h 296"/>
                  <a:gd name="T12" fmla="*/ 38 w 63"/>
                  <a:gd name="T13" fmla="*/ 182 h 296"/>
                  <a:gd name="T14" fmla="*/ 35 w 63"/>
                  <a:gd name="T15" fmla="*/ 164 h 296"/>
                  <a:gd name="T16" fmla="*/ 31 w 63"/>
                  <a:gd name="T17" fmla="*/ 146 h 296"/>
                  <a:gd name="T18" fmla="*/ 27 w 63"/>
                  <a:gd name="T19" fmla="*/ 128 h 296"/>
                  <a:gd name="T20" fmla="*/ 26 w 63"/>
                  <a:gd name="T21" fmla="*/ 110 h 296"/>
                  <a:gd name="T22" fmla="*/ 22 w 63"/>
                  <a:gd name="T23" fmla="*/ 90 h 296"/>
                  <a:gd name="T24" fmla="*/ 18 w 63"/>
                  <a:gd name="T25" fmla="*/ 72 h 296"/>
                  <a:gd name="T26" fmla="*/ 17 w 63"/>
                  <a:gd name="T27" fmla="*/ 54 h 296"/>
                  <a:gd name="T28" fmla="*/ 13 w 63"/>
                  <a:gd name="T29" fmla="*/ 36 h 296"/>
                  <a:gd name="T30" fmla="*/ 11 w 63"/>
                  <a:gd name="T31" fmla="*/ 18 h 296"/>
                  <a:gd name="T32" fmla="*/ 8 w 63"/>
                  <a:gd name="T33" fmla="*/ 0 h 296"/>
                  <a:gd name="T34" fmla="*/ 2 w 63"/>
                  <a:gd name="T35" fmla="*/ 11 h 296"/>
                  <a:gd name="T36" fmla="*/ 4 w 63"/>
                  <a:gd name="T37" fmla="*/ 29 h 296"/>
                  <a:gd name="T38" fmla="*/ 6 w 63"/>
                  <a:gd name="T39" fmla="*/ 47 h 296"/>
                  <a:gd name="T40" fmla="*/ 9 w 63"/>
                  <a:gd name="T41" fmla="*/ 65 h 296"/>
                  <a:gd name="T42" fmla="*/ 13 w 63"/>
                  <a:gd name="T43" fmla="*/ 83 h 296"/>
                  <a:gd name="T44" fmla="*/ 15 w 63"/>
                  <a:gd name="T45" fmla="*/ 101 h 296"/>
                  <a:gd name="T46" fmla="*/ 18 w 63"/>
                  <a:gd name="T47" fmla="*/ 119 h 296"/>
                  <a:gd name="T48" fmla="*/ 22 w 63"/>
                  <a:gd name="T49" fmla="*/ 137 h 296"/>
                  <a:gd name="T50" fmla="*/ 26 w 63"/>
                  <a:gd name="T51" fmla="*/ 155 h 296"/>
                  <a:gd name="T52" fmla="*/ 29 w 63"/>
                  <a:gd name="T53" fmla="*/ 175 h 296"/>
                  <a:gd name="T54" fmla="*/ 33 w 63"/>
                  <a:gd name="T55" fmla="*/ 193 h 296"/>
                  <a:gd name="T56" fmla="*/ 36 w 63"/>
                  <a:gd name="T57" fmla="*/ 211 h 296"/>
                  <a:gd name="T58" fmla="*/ 40 w 63"/>
                  <a:gd name="T59" fmla="*/ 229 h 296"/>
                  <a:gd name="T60" fmla="*/ 45 w 63"/>
                  <a:gd name="T61" fmla="*/ 247 h 296"/>
                  <a:gd name="T62" fmla="*/ 49 w 63"/>
                  <a:gd name="T63" fmla="*/ 265 h 296"/>
                  <a:gd name="T64" fmla="*/ 53 w 63"/>
                  <a:gd name="T65" fmla="*/ 283 h 296"/>
                  <a:gd name="T66" fmla="*/ 60 w 63"/>
                  <a:gd name="T67" fmla="*/ 296 h 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296">
                    <a:moveTo>
                      <a:pt x="60" y="288"/>
                    </a:moveTo>
                    <a:lnTo>
                      <a:pt x="63" y="290"/>
                    </a:lnTo>
                    <a:lnTo>
                      <a:pt x="62" y="281"/>
                    </a:lnTo>
                    <a:lnTo>
                      <a:pt x="60" y="272"/>
                    </a:lnTo>
                    <a:lnTo>
                      <a:pt x="56" y="263"/>
                    </a:lnTo>
                    <a:lnTo>
                      <a:pt x="54" y="254"/>
                    </a:lnTo>
                    <a:lnTo>
                      <a:pt x="53" y="245"/>
                    </a:lnTo>
                    <a:lnTo>
                      <a:pt x="51" y="236"/>
                    </a:lnTo>
                    <a:lnTo>
                      <a:pt x="49" y="227"/>
                    </a:lnTo>
                    <a:lnTo>
                      <a:pt x="47" y="218"/>
                    </a:lnTo>
                    <a:lnTo>
                      <a:pt x="45" y="209"/>
                    </a:lnTo>
                    <a:lnTo>
                      <a:pt x="42" y="200"/>
                    </a:lnTo>
                    <a:lnTo>
                      <a:pt x="40" y="191"/>
                    </a:lnTo>
                    <a:lnTo>
                      <a:pt x="38" y="182"/>
                    </a:lnTo>
                    <a:lnTo>
                      <a:pt x="36" y="173"/>
                    </a:lnTo>
                    <a:lnTo>
                      <a:pt x="35" y="164"/>
                    </a:lnTo>
                    <a:lnTo>
                      <a:pt x="33" y="155"/>
                    </a:lnTo>
                    <a:lnTo>
                      <a:pt x="31" y="146"/>
                    </a:lnTo>
                    <a:lnTo>
                      <a:pt x="29" y="137"/>
                    </a:lnTo>
                    <a:lnTo>
                      <a:pt x="27" y="128"/>
                    </a:lnTo>
                    <a:lnTo>
                      <a:pt x="27" y="119"/>
                    </a:lnTo>
                    <a:lnTo>
                      <a:pt x="26" y="110"/>
                    </a:lnTo>
                    <a:lnTo>
                      <a:pt x="24" y="101"/>
                    </a:lnTo>
                    <a:lnTo>
                      <a:pt x="22" y="90"/>
                    </a:lnTo>
                    <a:lnTo>
                      <a:pt x="20" y="81"/>
                    </a:lnTo>
                    <a:lnTo>
                      <a:pt x="18" y="72"/>
                    </a:lnTo>
                    <a:lnTo>
                      <a:pt x="17" y="63"/>
                    </a:lnTo>
                    <a:lnTo>
                      <a:pt x="17" y="54"/>
                    </a:lnTo>
                    <a:lnTo>
                      <a:pt x="15" y="45"/>
                    </a:lnTo>
                    <a:lnTo>
                      <a:pt x="13" y="36"/>
                    </a:lnTo>
                    <a:lnTo>
                      <a:pt x="11" y="27"/>
                    </a:lnTo>
                    <a:lnTo>
                      <a:pt x="11" y="18"/>
                    </a:lnTo>
                    <a:lnTo>
                      <a:pt x="9" y="9"/>
                    </a:lnTo>
                    <a:lnTo>
                      <a:pt x="8" y="0"/>
                    </a:lnTo>
                    <a:lnTo>
                      <a:pt x="0" y="0"/>
                    </a:lnTo>
                    <a:lnTo>
                      <a:pt x="2" y="11"/>
                    </a:lnTo>
                    <a:lnTo>
                      <a:pt x="2" y="20"/>
                    </a:lnTo>
                    <a:lnTo>
                      <a:pt x="4" y="29"/>
                    </a:lnTo>
                    <a:lnTo>
                      <a:pt x="6" y="38"/>
                    </a:lnTo>
                    <a:lnTo>
                      <a:pt x="6" y="47"/>
                    </a:lnTo>
                    <a:lnTo>
                      <a:pt x="8" y="56"/>
                    </a:lnTo>
                    <a:lnTo>
                      <a:pt x="9" y="65"/>
                    </a:lnTo>
                    <a:lnTo>
                      <a:pt x="11" y="74"/>
                    </a:lnTo>
                    <a:lnTo>
                      <a:pt x="13" y="83"/>
                    </a:lnTo>
                    <a:lnTo>
                      <a:pt x="15" y="92"/>
                    </a:lnTo>
                    <a:lnTo>
                      <a:pt x="15" y="101"/>
                    </a:lnTo>
                    <a:lnTo>
                      <a:pt x="17" y="110"/>
                    </a:lnTo>
                    <a:lnTo>
                      <a:pt x="18" y="119"/>
                    </a:lnTo>
                    <a:lnTo>
                      <a:pt x="20" y="128"/>
                    </a:lnTo>
                    <a:lnTo>
                      <a:pt x="22" y="137"/>
                    </a:lnTo>
                    <a:lnTo>
                      <a:pt x="24" y="146"/>
                    </a:lnTo>
                    <a:lnTo>
                      <a:pt x="26" y="155"/>
                    </a:lnTo>
                    <a:lnTo>
                      <a:pt x="27" y="166"/>
                    </a:lnTo>
                    <a:lnTo>
                      <a:pt x="29" y="175"/>
                    </a:lnTo>
                    <a:lnTo>
                      <a:pt x="31" y="184"/>
                    </a:lnTo>
                    <a:lnTo>
                      <a:pt x="33" y="193"/>
                    </a:lnTo>
                    <a:lnTo>
                      <a:pt x="35" y="202"/>
                    </a:lnTo>
                    <a:lnTo>
                      <a:pt x="36" y="211"/>
                    </a:lnTo>
                    <a:lnTo>
                      <a:pt x="38" y="220"/>
                    </a:lnTo>
                    <a:lnTo>
                      <a:pt x="40" y="229"/>
                    </a:lnTo>
                    <a:lnTo>
                      <a:pt x="44" y="238"/>
                    </a:lnTo>
                    <a:lnTo>
                      <a:pt x="45" y="247"/>
                    </a:lnTo>
                    <a:lnTo>
                      <a:pt x="47" y="256"/>
                    </a:lnTo>
                    <a:lnTo>
                      <a:pt x="49" y="265"/>
                    </a:lnTo>
                    <a:lnTo>
                      <a:pt x="51" y="274"/>
                    </a:lnTo>
                    <a:lnTo>
                      <a:pt x="53" y="283"/>
                    </a:lnTo>
                    <a:lnTo>
                      <a:pt x="56" y="294"/>
                    </a:lnTo>
                    <a:lnTo>
                      <a:pt x="60" y="296"/>
                    </a:lnTo>
                    <a:lnTo>
                      <a:pt x="60" y="28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8" name="Freeform 235"/>
              <p:cNvSpPr>
                <a:spLocks/>
              </p:cNvSpPr>
              <p:nvPr/>
            </p:nvSpPr>
            <p:spPr bwMode="auto">
              <a:xfrm>
                <a:off x="5018" y="3593"/>
                <a:ext cx="149" cy="15"/>
              </a:xfrm>
              <a:custGeom>
                <a:avLst/>
                <a:gdLst>
                  <a:gd name="T0" fmla="*/ 146 w 149"/>
                  <a:gd name="T1" fmla="*/ 2 h 15"/>
                  <a:gd name="T2" fmla="*/ 137 w 149"/>
                  <a:gd name="T3" fmla="*/ 4 h 15"/>
                  <a:gd name="T4" fmla="*/ 128 w 149"/>
                  <a:gd name="T5" fmla="*/ 4 h 15"/>
                  <a:gd name="T6" fmla="*/ 119 w 149"/>
                  <a:gd name="T7" fmla="*/ 6 h 15"/>
                  <a:gd name="T8" fmla="*/ 108 w 149"/>
                  <a:gd name="T9" fmla="*/ 6 h 15"/>
                  <a:gd name="T10" fmla="*/ 99 w 149"/>
                  <a:gd name="T11" fmla="*/ 6 h 15"/>
                  <a:gd name="T12" fmla="*/ 90 w 149"/>
                  <a:gd name="T13" fmla="*/ 6 h 15"/>
                  <a:gd name="T14" fmla="*/ 81 w 149"/>
                  <a:gd name="T15" fmla="*/ 6 h 15"/>
                  <a:gd name="T16" fmla="*/ 72 w 149"/>
                  <a:gd name="T17" fmla="*/ 6 h 15"/>
                  <a:gd name="T18" fmla="*/ 63 w 149"/>
                  <a:gd name="T19" fmla="*/ 6 h 15"/>
                  <a:gd name="T20" fmla="*/ 54 w 149"/>
                  <a:gd name="T21" fmla="*/ 6 h 15"/>
                  <a:gd name="T22" fmla="*/ 45 w 149"/>
                  <a:gd name="T23" fmla="*/ 4 h 15"/>
                  <a:gd name="T24" fmla="*/ 36 w 149"/>
                  <a:gd name="T25" fmla="*/ 4 h 15"/>
                  <a:gd name="T26" fmla="*/ 27 w 149"/>
                  <a:gd name="T27" fmla="*/ 2 h 15"/>
                  <a:gd name="T28" fmla="*/ 18 w 149"/>
                  <a:gd name="T29" fmla="*/ 2 h 15"/>
                  <a:gd name="T30" fmla="*/ 9 w 149"/>
                  <a:gd name="T31" fmla="*/ 0 h 15"/>
                  <a:gd name="T32" fmla="*/ 0 w 149"/>
                  <a:gd name="T33" fmla="*/ 0 h 15"/>
                  <a:gd name="T34" fmla="*/ 3 w 149"/>
                  <a:gd name="T35" fmla="*/ 9 h 15"/>
                  <a:gd name="T36" fmla="*/ 12 w 149"/>
                  <a:gd name="T37" fmla="*/ 9 h 15"/>
                  <a:gd name="T38" fmla="*/ 21 w 149"/>
                  <a:gd name="T39" fmla="*/ 11 h 15"/>
                  <a:gd name="T40" fmla="*/ 30 w 149"/>
                  <a:gd name="T41" fmla="*/ 11 h 15"/>
                  <a:gd name="T42" fmla="*/ 39 w 149"/>
                  <a:gd name="T43" fmla="*/ 11 h 15"/>
                  <a:gd name="T44" fmla="*/ 48 w 149"/>
                  <a:gd name="T45" fmla="*/ 13 h 15"/>
                  <a:gd name="T46" fmla="*/ 59 w 149"/>
                  <a:gd name="T47" fmla="*/ 13 h 15"/>
                  <a:gd name="T48" fmla="*/ 68 w 149"/>
                  <a:gd name="T49" fmla="*/ 13 h 15"/>
                  <a:gd name="T50" fmla="*/ 77 w 149"/>
                  <a:gd name="T51" fmla="*/ 15 h 15"/>
                  <a:gd name="T52" fmla="*/ 86 w 149"/>
                  <a:gd name="T53" fmla="*/ 15 h 15"/>
                  <a:gd name="T54" fmla="*/ 95 w 149"/>
                  <a:gd name="T55" fmla="*/ 15 h 15"/>
                  <a:gd name="T56" fmla="*/ 104 w 149"/>
                  <a:gd name="T57" fmla="*/ 13 h 15"/>
                  <a:gd name="T58" fmla="*/ 113 w 149"/>
                  <a:gd name="T59" fmla="*/ 13 h 15"/>
                  <a:gd name="T60" fmla="*/ 122 w 149"/>
                  <a:gd name="T61" fmla="*/ 13 h 15"/>
                  <a:gd name="T62" fmla="*/ 133 w 149"/>
                  <a:gd name="T63" fmla="*/ 11 h 15"/>
                  <a:gd name="T64" fmla="*/ 142 w 149"/>
                  <a:gd name="T65" fmla="*/ 11 h 15"/>
                  <a:gd name="T66" fmla="*/ 149 w 149"/>
                  <a:gd name="T67" fmla="*/ 6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 h="15">
                    <a:moveTo>
                      <a:pt x="142" y="6"/>
                    </a:moveTo>
                    <a:lnTo>
                      <a:pt x="146" y="2"/>
                    </a:lnTo>
                    <a:lnTo>
                      <a:pt x="140" y="2"/>
                    </a:lnTo>
                    <a:lnTo>
                      <a:pt x="137" y="4"/>
                    </a:lnTo>
                    <a:lnTo>
                      <a:pt x="131" y="4"/>
                    </a:lnTo>
                    <a:lnTo>
                      <a:pt x="128" y="4"/>
                    </a:lnTo>
                    <a:lnTo>
                      <a:pt x="122" y="4"/>
                    </a:lnTo>
                    <a:lnTo>
                      <a:pt x="119" y="6"/>
                    </a:lnTo>
                    <a:lnTo>
                      <a:pt x="113" y="6"/>
                    </a:lnTo>
                    <a:lnTo>
                      <a:pt x="108" y="6"/>
                    </a:lnTo>
                    <a:lnTo>
                      <a:pt x="104" y="6"/>
                    </a:lnTo>
                    <a:lnTo>
                      <a:pt x="99" y="6"/>
                    </a:lnTo>
                    <a:lnTo>
                      <a:pt x="95" y="6"/>
                    </a:lnTo>
                    <a:lnTo>
                      <a:pt x="90" y="6"/>
                    </a:lnTo>
                    <a:lnTo>
                      <a:pt x="86" y="6"/>
                    </a:lnTo>
                    <a:lnTo>
                      <a:pt x="81" y="6"/>
                    </a:lnTo>
                    <a:lnTo>
                      <a:pt x="77" y="6"/>
                    </a:lnTo>
                    <a:lnTo>
                      <a:pt x="72" y="6"/>
                    </a:lnTo>
                    <a:lnTo>
                      <a:pt x="68" y="6"/>
                    </a:lnTo>
                    <a:lnTo>
                      <a:pt x="63" y="6"/>
                    </a:lnTo>
                    <a:lnTo>
                      <a:pt x="59" y="6"/>
                    </a:lnTo>
                    <a:lnTo>
                      <a:pt x="54" y="6"/>
                    </a:lnTo>
                    <a:lnTo>
                      <a:pt x="50" y="4"/>
                    </a:lnTo>
                    <a:lnTo>
                      <a:pt x="45" y="4"/>
                    </a:lnTo>
                    <a:lnTo>
                      <a:pt x="41" y="4"/>
                    </a:lnTo>
                    <a:lnTo>
                      <a:pt x="36" y="4"/>
                    </a:lnTo>
                    <a:lnTo>
                      <a:pt x="32" y="4"/>
                    </a:lnTo>
                    <a:lnTo>
                      <a:pt x="27" y="2"/>
                    </a:lnTo>
                    <a:lnTo>
                      <a:pt x="23" y="2"/>
                    </a:lnTo>
                    <a:lnTo>
                      <a:pt x="18" y="2"/>
                    </a:lnTo>
                    <a:lnTo>
                      <a:pt x="14" y="2"/>
                    </a:lnTo>
                    <a:lnTo>
                      <a:pt x="9" y="0"/>
                    </a:lnTo>
                    <a:lnTo>
                      <a:pt x="5" y="0"/>
                    </a:lnTo>
                    <a:lnTo>
                      <a:pt x="0" y="0"/>
                    </a:lnTo>
                    <a:lnTo>
                      <a:pt x="0" y="8"/>
                    </a:lnTo>
                    <a:lnTo>
                      <a:pt x="3" y="9"/>
                    </a:lnTo>
                    <a:lnTo>
                      <a:pt x="9" y="9"/>
                    </a:lnTo>
                    <a:lnTo>
                      <a:pt x="12" y="9"/>
                    </a:lnTo>
                    <a:lnTo>
                      <a:pt x="18" y="9"/>
                    </a:lnTo>
                    <a:lnTo>
                      <a:pt x="21" y="11"/>
                    </a:lnTo>
                    <a:lnTo>
                      <a:pt x="27" y="11"/>
                    </a:lnTo>
                    <a:lnTo>
                      <a:pt x="30" y="11"/>
                    </a:lnTo>
                    <a:lnTo>
                      <a:pt x="36" y="11"/>
                    </a:lnTo>
                    <a:lnTo>
                      <a:pt x="39" y="11"/>
                    </a:lnTo>
                    <a:lnTo>
                      <a:pt x="45" y="13"/>
                    </a:lnTo>
                    <a:lnTo>
                      <a:pt x="48" y="13"/>
                    </a:lnTo>
                    <a:lnTo>
                      <a:pt x="54" y="13"/>
                    </a:lnTo>
                    <a:lnTo>
                      <a:pt x="59" y="13"/>
                    </a:lnTo>
                    <a:lnTo>
                      <a:pt x="63" y="13"/>
                    </a:lnTo>
                    <a:lnTo>
                      <a:pt x="68" y="13"/>
                    </a:lnTo>
                    <a:lnTo>
                      <a:pt x="72" y="13"/>
                    </a:lnTo>
                    <a:lnTo>
                      <a:pt x="77" y="15"/>
                    </a:lnTo>
                    <a:lnTo>
                      <a:pt x="81" y="15"/>
                    </a:lnTo>
                    <a:lnTo>
                      <a:pt x="86" y="15"/>
                    </a:lnTo>
                    <a:lnTo>
                      <a:pt x="90" y="15"/>
                    </a:lnTo>
                    <a:lnTo>
                      <a:pt x="95" y="15"/>
                    </a:lnTo>
                    <a:lnTo>
                      <a:pt x="99" y="13"/>
                    </a:lnTo>
                    <a:lnTo>
                      <a:pt x="104" y="13"/>
                    </a:lnTo>
                    <a:lnTo>
                      <a:pt x="110" y="13"/>
                    </a:lnTo>
                    <a:lnTo>
                      <a:pt x="113" y="13"/>
                    </a:lnTo>
                    <a:lnTo>
                      <a:pt x="119" y="13"/>
                    </a:lnTo>
                    <a:lnTo>
                      <a:pt x="122" y="13"/>
                    </a:lnTo>
                    <a:lnTo>
                      <a:pt x="128" y="11"/>
                    </a:lnTo>
                    <a:lnTo>
                      <a:pt x="133" y="11"/>
                    </a:lnTo>
                    <a:lnTo>
                      <a:pt x="137" y="11"/>
                    </a:lnTo>
                    <a:lnTo>
                      <a:pt x="142" y="11"/>
                    </a:lnTo>
                    <a:lnTo>
                      <a:pt x="147" y="9"/>
                    </a:lnTo>
                    <a:lnTo>
                      <a:pt x="149" y="6"/>
                    </a:lnTo>
                    <a:lnTo>
                      <a:pt x="142" y="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59" name="Freeform 236"/>
              <p:cNvSpPr>
                <a:spLocks/>
              </p:cNvSpPr>
              <p:nvPr/>
            </p:nvSpPr>
            <p:spPr bwMode="auto">
              <a:xfrm>
                <a:off x="5160" y="3586"/>
                <a:ext cx="7" cy="13"/>
              </a:xfrm>
              <a:custGeom>
                <a:avLst/>
                <a:gdLst>
                  <a:gd name="T0" fmla="*/ 4 w 7"/>
                  <a:gd name="T1" fmla="*/ 0 h 13"/>
                  <a:gd name="T2" fmla="*/ 0 w 7"/>
                  <a:gd name="T3" fmla="*/ 4 h 13"/>
                  <a:gd name="T4" fmla="*/ 0 w 7"/>
                  <a:gd name="T5" fmla="*/ 4 h 13"/>
                  <a:gd name="T6" fmla="*/ 0 w 7"/>
                  <a:gd name="T7" fmla="*/ 6 h 13"/>
                  <a:gd name="T8" fmla="*/ 0 w 7"/>
                  <a:gd name="T9" fmla="*/ 7 h 13"/>
                  <a:gd name="T10" fmla="*/ 0 w 7"/>
                  <a:gd name="T11" fmla="*/ 7 h 13"/>
                  <a:gd name="T12" fmla="*/ 0 w 7"/>
                  <a:gd name="T13" fmla="*/ 9 h 13"/>
                  <a:gd name="T14" fmla="*/ 0 w 7"/>
                  <a:gd name="T15" fmla="*/ 11 h 13"/>
                  <a:gd name="T16" fmla="*/ 0 w 7"/>
                  <a:gd name="T17" fmla="*/ 11 h 13"/>
                  <a:gd name="T18" fmla="*/ 0 w 7"/>
                  <a:gd name="T19" fmla="*/ 13 h 13"/>
                  <a:gd name="T20" fmla="*/ 7 w 7"/>
                  <a:gd name="T21" fmla="*/ 13 h 13"/>
                  <a:gd name="T22" fmla="*/ 7 w 7"/>
                  <a:gd name="T23" fmla="*/ 11 h 13"/>
                  <a:gd name="T24" fmla="*/ 7 w 7"/>
                  <a:gd name="T25" fmla="*/ 11 h 13"/>
                  <a:gd name="T26" fmla="*/ 7 w 7"/>
                  <a:gd name="T27" fmla="*/ 9 h 13"/>
                  <a:gd name="T28" fmla="*/ 7 w 7"/>
                  <a:gd name="T29" fmla="*/ 7 h 13"/>
                  <a:gd name="T30" fmla="*/ 7 w 7"/>
                  <a:gd name="T31" fmla="*/ 7 h 13"/>
                  <a:gd name="T32" fmla="*/ 7 w 7"/>
                  <a:gd name="T33" fmla="*/ 6 h 13"/>
                  <a:gd name="T34" fmla="*/ 7 w 7"/>
                  <a:gd name="T35" fmla="*/ 4 h 13"/>
                  <a:gd name="T36" fmla="*/ 7 w 7"/>
                  <a:gd name="T37" fmla="*/ 4 h 13"/>
                  <a:gd name="T38" fmla="*/ 4 w 7"/>
                  <a:gd name="T39" fmla="*/ 7 h 13"/>
                  <a:gd name="T40" fmla="*/ 4 w 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 h="13">
                    <a:moveTo>
                      <a:pt x="4" y="0"/>
                    </a:moveTo>
                    <a:lnTo>
                      <a:pt x="0" y="4"/>
                    </a:lnTo>
                    <a:lnTo>
                      <a:pt x="0" y="6"/>
                    </a:lnTo>
                    <a:lnTo>
                      <a:pt x="0" y="7"/>
                    </a:lnTo>
                    <a:lnTo>
                      <a:pt x="0" y="9"/>
                    </a:lnTo>
                    <a:lnTo>
                      <a:pt x="0" y="11"/>
                    </a:lnTo>
                    <a:lnTo>
                      <a:pt x="0" y="13"/>
                    </a:lnTo>
                    <a:lnTo>
                      <a:pt x="7" y="13"/>
                    </a:lnTo>
                    <a:lnTo>
                      <a:pt x="7" y="11"/>
                    </a:lnTo>
                    <a:lnTo>
                      <a:pt x="7" y="9"/>
                    </a:lnTo>
                    <a:lnTo>
                      <a:pt x="7" y="7"/>
                    </a:lnTo>
                    <a:lnTo>
                      <a:pt x="7" y="6"/>
                    </a:lnTo>
                    <a:lnTo>
                      <a:pt x="7" y="4"/>
                    </a:lnTo>
                    <a:lnTo>
                      <a:pt x="4" y="7"/>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0" name="Freeform 237"/>
              <p:cNvSpPr>
                <a:spLocks/>
              </p:cNvSpPr>
              <p:nvPr/>
            </p:nvSpPr>
            <p:spPr bwMode="auto">
              <a:xfrm>
                <a:off x="5164" y="3563"/>
                <a:ext cx="122" cy="30"/>
              </a:xfrm>
              <a:custGeom>
                <a:avLst/>
                <a:gdLst>
                  <a:gd name="T0" fmla="*/ 115 w 122"/>
                  <a:gd name="T1" fmla="*/ 2 h 30"/>
                  <a:gd name="T2" fmla="*/ 117 w 122"/>
                  <a:gd name="T3" fmla="*/ 0 h 30"/>
                  <a:gd name="T4" fmla="*/ 111 w 122"/>
                  <a:gd name="T5" fmla="*/ 3 h 30"/>
                  <a:gd name="T6" fmla="*/ 104 w 122"/>
                  <a:gd name="T7" fmla="*/ 5 h 30"/>
                  <a:gd name="T8" fmla="*/ 97 w 122"/>
                  <a:gd name="T9" fmla="*/ 7 h 30"/>
                  <a:gd name="T10" fmla="*/ 90 w 122"/>
                  <a:gd name="T11" fmla="*/ 9 h 30"/>
                  <a:gd name="T12" fmla="*/ 82 w 122"/>
                  <a:gd name="T13" fmla="*/ 11 h 30"/>
                  <a:gd name="T14" fmla="*/ 73 w 122"/>
                  <a:gd name="T15" fmla="*/ 12 h 30"/>
                  <a:gd name="T16" fmla="*/ 66 w 122"/>
                  <a:gd name="T17" fmla="*/ 14 h 30"/>
                  <a:gd name="T18" fmla="*/ 59 w 122"/>
                  <a:gd name="T19" fmla="*/ 16 h 30"/>
                  <a:gd name="T20" fmla="*/ 50 w 122"/>
                  <a:gd name="T21" fmla="*/ 18 h 30"/>
                  <a:gd name="T22" fmla="*/ 43 w 122"/>
                  <a:gd name="T23" fmla="*/ 18 h 30"/>
                  <a:gd name="T24" fmla="*/ 36 w 122"/>
                  <a:gd name="T25" fmla="*/ 20 h 30"/>
                  <a:gd name="T26" fmla="*/ 28 w 122"/>
                  <a:gd name="T27" fmla="*/ 20 h 30"/>
                  <a:gd name="T28" fmla="*/ 21 w 122"/>
                  <a:gd name="T29" fmla="*/ 21 h 30"/>
                  <a:gd name="T30" fmla="*/ 14 w 122"/>
                  <a:gd name="T31" fmla="*/ 21 h 30"/>
                  <a:gd name="T32" fmla="*/ 7 w 122"/>
                  <a:gd name="T33" fmla="*/ 21 h 30"/>
                  <a:gd name="T34" fmla="*/ 0 w 122"/>
                  <a:gd name="T35" fmla="*/ 23 h 30"/>
                  <a:gd name="T36" fmla="*/ 0 w 122"/>
                  <a:gd name="T37" fmla="*/ 30 h 30"/>
                  <a:gd name="T38" fmla="*/ 7 w 122"/>
                  <a:gd name="T39" fmla="*/ 30 h 30"/>
                  <a:gd name="T40" fmla="*/ 14 w 122"/>
                  <a:gd name="T41" fmla="*/ 29 h 30"/>
                  <a:gd name="T42" fmla="*/ 21 w 122"/>
                  <a:gd name="T43" fmla="*/ 29 h 30"/>
                  <a:gd name="T44" fmla="*/ 28 w 122"/>
                  <a:gd name="T45" fmla="*/ 29 h 30"/>
                  <a:gd name="T46" fmla="*/ 37 w 122"/>
                  <a:gd name="T47" fmla="*/ 27 h 30"/>
                  <a:gd name="T48" fmla="*/ 45 w 122"/>
                  <a:gd name="T49" fmla="*/ 25 h 30"/>
                  <a:gd name="T50" fmla="*/ 52 w 122"/>
                  <a:gd name="T51" fmla="*/ 25 h 30"/>
                  <a:gd name="T52" fmla="*/ 61 w 122"/>
                  <a:gd name="T53" fmla="*/ 23 h 30"/>
                  <a:gd name="T54" fmla="*/ 68 w 122"/>
                  <a:gd name="T55" fmla="*/ 21 h 30"/>
                  <a:gd name="T56" fmla="*/ 75 w 122"/>
                  <a:gd name="T57" fmla="*/ 20 h 30"/>
                  <a:gd name="T58" fmla="*/ 84 w 122"/>
                  <a:gd name="T59" fmla="*/ 18 h 30"/>
                  <a:gd name="T60" fmla="*/ 91 w 122"/>
                  <a:gd name="T61" fmla="*/ 16 h 30"/>
                  <a:gd name="T62" fmla="*/ 99 w 122"/>
                  <a:gd name="T63" fmla="*/ 14 h 30"/>
                  <a:gd name="T64" fmla="*/ 106 w 122"/>
                  <a:gd name="T65" fmla="*/ 12 h 30"/>
                  <a:gd name="T66" fmla="*/ 113 w 122"/>
                  <a:gd name="T67" fmla="*/ 11 h 30"/>
                  <a:gd name="T68" fmla="*/ 120 w 122"/>
                  <a:gd name="T69" fmla="*/ 9 h 30"/>
                  <a:gd name="T70" fmla="*/ 122 w 122"/>
                  <a:gd name="T71" fmla="*/ 5 h 30"/>
                  <a:gd name="T72" fmla="*/ 115 w 122"/>
                  <a:gd name="T73" fmla="*/ 2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2" h="30">
                    <a:moveTo>
                      <a:pt x="115" y="2"/>
                    </a:moveTo>
                    <a:lnTo>
                      <a:pt x="117" y="0"/>
                    </a:lnTo>
                    <a:lnTo>
                      <a:pt x="111" y="3"/>
                    </a:lnTo>
                    <a:lnTo>
                      <a:pt x="104" y="5"/>
                    </a:lnTo>
                    <a:lnTo>
                      <a:pt x="97" y="7"/>
                    </a:lnTo>
                    <a:lnTo>
                      <a:pt x="90" y="9"/>
                    </a:lnTo>
                    <a:lnTo>
                      <a:pt x="82" y="11"/>
                    </a:lnTo>
                    <a:lnTo>
                      <a:pt x="73" y="12"/>
                    </a:lnTo>
                    <a:lnTo>
                      <a:pt x="66" y="14"/>
                    </a:lnTo>
                    <a:lnTo>
                      <a:pt x="59" y="16"/>
                    </a:lnTo>
                    <a:lnTo>
                      <a:pt x="50" y="18"/>
                    </a:lnTo>
                    <a:lnTo>
                      <a:pt x="43" y="18"/>
                    </a:lnTo>
                    <a:lnTo>
                      <a:pt x="36" y="20"/>
                    </a:lnTo>
                    <a:lnTo>
                      <a:pt x="28" y="20"/>
                    </a:lnTo>
                    <a:lnTo>
                      <a:pt x="21" y="21"/>
                    </a:lnTo>
                    <a:lnTo>
                      <a:pt x="14" y="21"/>
                    </a:lnTo>
                    <a:lnTo>
                      <a:pt x="7" y="21"/>
                    </a:lnTo>
                    <a:lnTo>
                      <a:pt x="0" y="23"/>
                    </a:lnTo>
                    <a:lnTo>
                      <a:pt x="0" y="30"/>
                    </a:lnTo>
                    <a:lnTo>
                      <a:pt x="7" y="30"/>
                    </a:lnTo>
                    <a:lnTo>
                      <a:pt x="14" y="29"/>
                    </a:lnTo>
                    <a:lnTo>
                      <a:pt x="21" y="29"/>
                    </a:lnTo>
                    <a:lnTo>
                      <a:pt x="28" y="29"/>
                    </a:lnTo>
                    <a:lnTo>
                      <a:pt x="37" y="27"/>
                    </a:lnTo>
                    <a:lnTo>
                      <a:pt x="45" y="25"/>
                    </a:lnTo>
                    <a:lnTo>
                      <a:pt x="52" y="25"/>
                    </a:lnTo>
                    <a:lnTo>
                      <a:pt x="61" y="23"/>
                    </a:lnTo>
                    <a:lnTo>
                      <a:pt x="68" y="21"/>
                    </a:lnTo>
                    <a:lnTo>
                      <a:pt x="75" y="20"/>
                    </a:lnTo>
                    <a:lnTo>
                      <a:pt x="84" y="18"/>
                    </a:lnTo>
                    <a:lnTo>
                      <a:pt x="91" y="16"/>
                    </a:lnTo>
                    <a:lnTo>
                      <a:pt x="99" y="14"/>
                    </a:lnTo>
                    <a:lnTo>
                      <a:pt x="106" y="12"/>
                    </a:lnTo>
                    <a:lnTo>
                      <a:pt x="113" y="11"/>
                    </a:lnTo>
                    <a:lnTo>
                      <a:pt x="120" y="9"/>
                    </a:lnTo>
                    <a:lnTo>
                      <a:pt x="122" y="5"/>
                    </a:lnTo>
                    <a:lnTo>
                      <a:pt x="115"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1" name="Freeform 238"/>
              <p:cNvSpPr>
                <a:spLocks/>
              </p:cNvSpPr>
              <p:nvPr/>
            </p:nvSpPr>
            <p:spPr bwMode="auto">
              <a:xfrm>
                <a:off x="5236" y="3433"/>
                <a:ext cx="52" cy="135"/>
              </a:xfrm>
              <a:custGeom>
                <a:avLst/>
                <a:gdLst>
                  <a:gd name="T0" fmla="*/ 0 w 52"/>
                  <a:gd name="T1" fmla="*/ 4 h 135"/>
                  <a:gd name="T2" fmla="*/ 0 w 52"/>
                  <a:gd name="T3" fmla="*/ 4 h 135"/>
                  <a:gd name="T4" fmla="*/ 5 w 52"/>
                  <a:gd name="T5" fmla="*/ 13 h 135"/>
                  <a:gd name="T6" fmla="*/ 9 w 52"/>
                  <a:gd name="T7" fmla="*/ 20 h 135"/>
                  <a:gd name="T8" fmla="*/ 12 w 52"/>
                  <a:gd name="T9" fmla="*/ 31 h 135"/>
                  <a:gd name="T10" fmla="*/ 16 w 52"/>
                  <a:gd name="T11" fmla="*/ 40 h 135"/>
                  <a:gd name="T12" fmla="*/ 21 w 52"/>
                  <a:gd name="T13" fmla="*/ 49 h 135"/>
                  <a:gd name="T14" fmla="*/ 25 w 52"/>
                  <a:gd name="T15" fmla="*/ 60 h 135"/>
                  <a:gd name="T16" fmla="*/ 28 w 52"/>
                  <a:gd name="T17" fmla="*/ 70 h 135"/>
                  <a:gd name="T18" fmla="*/ 32 w 52"/>
                  <a:gd name="T19" fmla="*/ 79 h 135"/>
                  <a:gd name="T20" fmla="*/ 34 w 52"/>
                  <a:gd name="T21" fmla="*/ 88 h 135"/>
                  <a:gd name="T22" fmla="*/ 37 w 52"/>
                  <a:gd name="T23" fmla="*/ 97 h 135"/>
                  <a:gd name="T24" fmla="*/ 39 w 52"/>
                  <a:gd name="T25" fmla="*/ 106 h 135"/>
                  <a:gd name="T26" fmla="*/ 41 w 52"/>
                  <a:gd name="T27" fmla="*/ 114 h 135"/>
                  <a:gd name="T28" fmla="*/ 43 w 52"/>
                  <a:gd name="T29" fmla="*/ 121 h 135"/>
                  <a:gd name="T30" fmla="*/ 43 w 52"/>
                  <a:gd name="T31" fmla="*/ 126 h 135"/>
                  <a:gd name="T32" fmla="*/ 43 w 52"/>
                  <a:gd name="T33" fmla="*/ 130 h 135"/>
                  <a:gd name="T34" fmla="*/ 43 w 52"/>
                  <a:gd name="T35" fmla="*/ 132 h 135"/>
                  <a:gd name="T36" fmla="*/ 50 w 52"/>
                  <a:gd name="T37" fmla="*/ 135 h 135"/>
                  <a:gd name="T38" fmla="*/ 52 w 52"/>
                  <a:gd name="T39" fmla="*/ 132 h 135"/>
                  <a:gd name="T40" fmla="*/ 52 w 52"/>
                  <a:gd name="T41" fmla="*/ 126 h 135"/>
                  <a:gd name="T42" fmla="*/ 52 w 52"/>
                  <a:gd name="T43" fmla="*/ 119 h 135"/>
                  <a:gd name="T44" fmla="*/ 50 w 52"/>
                  <a:gd name="T45" fmla="*/ 112 h 135"/>
                  <a:gd name="T46" fmla="*/ 48 w 52"/>
                  <a:gd name="T47" fmla="*/ 105 h 135"/>
                  <a:gd name="T48" fmla="*/ 45 w 52"/>
                  <a:gd name="T49" fmla="*/ 96 h 135"/>
                  <a:gd name="T50" fmla="*/ 43 w 52"/>
                  <a:gd name="T51" fmla="*/ 87 h 135"/>
                  <a:gd name="T52" fmla="*/ 39 w 52"/>
                  <a:gd name="T53" fmla="*/ 78 h 135"/>
                  <a:gd name="T54" fmla="*/ 36 w 52"/>
                  <a:gd name="T55" fmla="*/ 67 h 135"/>
                  <a:gd name="T56" fmla="*/ 32 w 52"/>
                  <a:gd name="T57" fmla="*/ 56 h 135"/>
                  <a:gd name="T58" fmla="*/ 28 w 52"/>
                  <a:gd name="T59" fmla="*/ 47 h 135"/>
                  <a:gd name="T60" fmla="*/ 23 w 52"/>
                  <a:gd name="T61" fmla="*/ 36 h 135"/>
                  <a:gd name="T62" fmla="*/ 19 w 52"/>
                  <a:gd name="T63" fmla="*/ 27 h 135"/>
                  <a:gd name="T64" fmla="*/ 16 w 52"/>
                  <a:gd name="T65" fmla="*/ 18 h 135"/>
                  <a:gd name="T66" fmla="*/ 12 w 52"/>
                  <a:gd name="T67" fmla="*/ 9 h 135"/>
                  <a:gd name="T68" fmla="*/ 7 w 52"/>
                  <a:gd name="T69" fmla="*/ 0 h 135"/>
                  <a:gd name="T70" fmla="*/ 7 w 52"/>
                  <a:gd name="T71" fmla="*/ 0 h 135"/>
                  <a:gd name="T72" fmla="*/ 0 w 52"/>
                  <a:gd name="T73" fmla="*/ 4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135">
                    <a:moveTo>
                      <a:pt x="0" y="4"/>
                    </a:moveTo>
                    <a:lnTo>
                      <a:pt x="0" y="4"/>
                    </a:lnTo>
                    <a:lnTo>
                      <a:pt x="5" y="13"/>
                    </a:lnTo>
                    <a:lnTo>
                      <a:pt x="9" y="20"/>
                    </a:lnTo>
                    <a:lnTo>
                      <a:pt x="12" y="31"/>
                    </a:lnTo>
                    <a:lnTo>
                      <a:pt x="16" y="40"/>
                    </a:lnTo>
                    <a:lnTo>
                      <a:pt x="21" y="49"/>
                    </a:lnTo>
                    <a:lnTo>
                      <a:pt x="25" y="60"/>
                    </a:lnTo>
                    <a:lnTo>
                      <a:pt x="28" y="70"/>
                    </a:lnTo>
                    <a:lnTo>
                      <a:pt x="32" y="79"/>
                    </a:lnTo>
                    <a:lnTo>
                      <a:pt x="34" y="88"/>
                    </a:lnTo>
                    <a:lnTo>
                      <a:pt x="37" y="97"/>
                    </a:lnTo>
                    <a:lnTo>
                      <a:pt x="39" y="106"/>
                    </a:lnTo>
                    <a:lnTo>
                      <a:pt x="41" y="114"/>
                    </a:lnTo>
                    <a:lnTo>
                      <a:pt x="43" y="121"/>
                    </a:lnTo>
                    <a:lnTo>
                      <a:pt x="43" y="126"/>
                    </a:lnTo>
                    <a:lnTo>
                      <a:pt x="43" y="130"/>
                    </a:lnTo>
                    <a:lnTo>
                      <a:pt x="43" y="132"/>
                    </a:lnTo>
                    <a:lnTo>
                      <a:pt x="50" y="135"/>
                    </a:lnTo>
                    <a:lnTo>
                      <a:pt x="52" y="132"/>
                    </a:lnTo>
                    <a:lnTo>
                      <a:pt x="52" y="126"/>
                    </a:lnTo>
                    <a:lnTo>
                      <a:pt x="52" y="119"/>
                    </a:lnTo>
                    <a:lnTo>
                      <a:pt x="50" y="112"/>
                    </a:lnTo>
                    <a:lnTo>
                      <a:pt x="48" y="105"/>
                    </a:lnTo>
                    <a:lnTo>
                      <a:pt x="45" y="96"/>
                    </a:lnTo>
                    <a:lnTo>
                      <a:pt x="43" y="87"/>
                    </a:lnTo>
                    <a:lnTo>
                      <a:pt x="39" y="78"/>
                    </a:lnTo>
                    <a:lnTo>
                      <a:pt x="36" y="67"/>
                    </a:lnTo>
                    <a:lnTo>
                      <a:pt x="32" y="56"/>
                    </a:lnTo>
                    <a:lnTo>
                      <a:pt x="28" y="47"/>
                    </a:lnTo>
                    <a:lnTo>
                      <a:pt x="23" y="36"/>
                    </a:lnTo>
                    <a:lnTo>
                      <a:pt x="19" y="27"/>
                    </a:lnTo>
                    <a:lnTo>
                      <a:pt x="16" y="18"/>
                    </a:lnTo>
                    <a:lnTo>
                      <a:pt x="12" y="9"/>
                    </a:lnTo>
                    <a:lnTo>
                      <a:pt x="7" y="0"/>
                    </a:lnTo>
                    <a:lnTo>
                      <a:pt x="0" y="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2" name="Freeform 239"/>
              <p:cNvSpPr>
                <a:spLocks/>
              </p:cNvSpPr>
              <p:nvPr/>
            </p:nvSpPr>
            <p:spPr bwMode="auto">
              <a:xfrm>
                <a:off x="5129" y="3255"/>
                <a:ext cx="114" cy="182"/>
              </a:xfrm>
              <a:custGeom>
                <a:avLst/>
                <a:gdLst>
                  <a:gd name="T0" fmla="*/ 0 w 114"/>
                  <a:gd name="T1" fmla="*/ 5 h 182"/>
                  <a:gd name="T2" fmla="*/ 8 w 114"/>
                  <a:gd name="T3" fmla="*/ 14 h 182"/>
                  <a:gd name="T4" fmla="*/ 15 w 114"/>
                  <a:gd name="T5" fmla="*/ 25 h 182"/>
                  <a:gd name="T6" fmla="*/ 22 w 114"/>
                  <a:gd name="T7" fmla="*/ 36 h 182"/>
                  <a:gd name="T8" fmla="*/ 29 w 114"/>
                  <a:gd name="T9" fmla="*/ 47 h 182"/>
                  <a:gd name="T10" fmla="*/ 36 w 114"/>
                  <a:gd name="T11" fmla="*/ 57 h 182"/>
                  <a:gd name="T12" fmla="*/ 44 w 114"/>
                  <a:gd name="T13" fmla="*/ 68 h 182"/>
                  <a:gd name="T14" fmla="*/ 51 w 114"/>
                  <a:gd name="T15" fmla="*/ 79 h 182"/>
                  <a:gd name="T16" fmla="*/ 58 w 114"/>
                  <a:gd name="T17" fmla="*/ 92 h 182"/>
                  <a:gd name="T18" fmla="*/ 65 w 114"/>
                  <a:gd name="T19" fmla="*/ 102 h 182"/>
                  <a:gd name="T20" fmla="*/ 71 w 114"/>
                  <a:gd name="T21" fmla="*/ 113 h 182"/>
                  <a:gd name="T22" fmla="*/ 78 w 114"/>
                  <a:gd name="T23" fmla="*/ 124 h 182"/>
                  <a:gd name="T24" fmla="*/ 83 w 114"/>
                  <a:gd name="T25" fmla="*/ 137 h 182"/>
                  <a:gd name="T26" fmla="*/ 90 w 114"/>
                  <a:gd name="T27" fmla="*/ 148 h 182"/>
                  <a:gd name="T28" fmla="*/ 96 w 114"/>
                  <a:gd name="T29" fmla="*/ 158 h 182"/>
                  <a:gd name="T30" fmla="*/ 101 w 114"/>
                  <a:gd name="T31" fmla="*/ 171 h 182"/>
                  <a:gd name="T32" fmla="*/ 107 w 114"/>
                  <a:gd name="T33" fmla="*/ 182 h 182"/>
                  <a:gd name="T34" fmla="*/ 112 w 114"/>
                  <a:gd name="T35" fmla="*/ 173 h 182"/>
                  <a:gd name="T36" fmla="*/ 107 w 114"/>
                  <a:gd name="T37" fmla="*/ 162 h 182"/>
                  <a:gd name="T38" fmla="*/ 99 w 114"/>
                  <a:gd name="T39" fmla="*/ 149 h 182"/>
                  <a:gd name="T40" fmla="*/ 94 w 114"/>
                  <a:gd name="T41" fmla="*/ 139 h 182"/>
                  <a:gd name="T42" fmla="*/ 87 w 114"/>
                  <a:gd name="T43" fmla="*/ 126 h 182"/>
                  <a:gd name="T44" fmla="*/ 81 w 114"/>
                  <a:gd name="T45" fmla="*/ 115 h 182"/>
                  <a:gd name="T46" fmla="*/ 74 w 114"/>
                  <a:gd name="T47" fmla="*/ 104 h 182"/>
                  <a:gd name="T48" fmla="*/ 69 w 114"/>
                  <a:gd name="T49" fmla="*/ 92 h 182"/>
                  <a:gd name="T50" fmla="*/ 62 w 114"/>
                  <a:gd name="T51" fmla="*/ 81 h 182"/>
                  <a:gd name="T52" fmla="*/ 54 w 114"/>
                  <a:gd name="T53" fmla="*/ 70 h 182"/>
                  <a:gd name="T54" fmla="*/ 47 w 114"/>
                  <a:gd name="T55" fmla="*/ 59 h 182"/>
                  <a:gd name="T56" fmla="*/ 40 w 114"/>
                  <a:gd name="T57" fmla="*/ 48 h 182"/>
                  <a:gd name="T58" fmla="*/ 33 w 114"/>
                  <a:gd name="T59" fmla="*/ 38 h 182"/>
                  <a:gd name="T60" fmla="*/ 26 w 114"/>
                  <a:gd name="T61" fmla="*/ 27 h 182"/>
                  <a:gd name="T62" fmla="*/ 18 w 114"/>
                  <a:gd name="T63" fmla="*/ 16 h 182"/>
                  <a:gd name="T64" fmla="*/ 11 w 114"/>
                  <a:gd name="T65" fmla="*/ 5 h 182"/>
                  <a:gd name="T66" fmla="*/ 8 w 114"/>
                  <a:gd name="T67" fmla="*/ 0 h 1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4" h="182">
                    <a:moveTo>
                      <a:pt x="0" y="5"/>
                    </a:moveTo>
                    <a:lnTo>
                      <a:pt x="0" y="5"/>
                    </a:lnTo>
                    <a:lnTo>
                      <a:pt x="4" y="9"/>
                    </a:lnTo>
                    <a:lnTo>
                      <a:pt x="8" y="14"/>
                    </a:lnTo>
                    <a:lnTo>
                      <a:pt x="11" y="20"/>
                    </a:lnTo>
                    <a:lnTo>
                      <a:pt x="15" y="25"/>
                    </a:lnTo>
                    <a:lnTo>
                      <a:pt x="18" y="30"/>
                    </a:lnTo>
                    <a:lnTo>
                      <a:pt x="22" y="36"/>
                    </a:lnTo>
                    <a:lnTo>
                      <a:pt x="26" y="41"/>
                    </a:lnTo>
                    <a:lnTo>
                      <a:pt x="29" y="47"/>
                    </a:lnTo>
                    <a:lnTo>
                      <a:pt x="33" y="52"/>
                    </a:lnTo>
                    <a:lnTo>
                      <a:pt x="36" y="57"/>
                    </a:lnTo>
                    <a:lnTo>
                      <a:pt x="40" y="63"/>
                    </a:lnTo>
                    <a:lnTo>
                      <a:pt x="44" y="68"/>
                    </a:lnTo>
                    <a:lnTo>
                      <a:pt x="47" y="74"/>
                    </a:lnTo>
                    <a:lnTo>
                      <a:pt x="51" y="79"/>
                    </a:lnTo>
                    <a:lnTo>
                      <a:pt x="54" y="86"/>
                    </a:lnTo>
                    <a:lnTo>
                      <a:pt x="58" y="92"/>
                    </a:lnTo>
                    <a:lnTo>
                      <a:pt x="62" y="97"/>
                    </a:lnTo>
                    <a:lnTo>
                      <a:pt x="65" y="102"/>
                    </a:lnTo>
                    <a:lnTo>
                      <a:pt x="67" y="108"/>
                    </a:lnTo>
                    <a:lnTo>
                      <a:pt x="71" y="113"/>
                    </a:lnTo>
                    <a:lnTo>
                      <a:pt x="74" y="119"/>
                    </a:lnTo>
                    <a:lnTo>
                      <a:pt x="78" y="124"/>
                    </a:lnTo>
                    <a:lnTo>
                      <a:pt x="81" y="129"/>
                    </a:lnTo>
                    <a:lnTo>
                      <a:pt x="83" y="137"/>
                    </a:lnTo>
                    <a:lnTo>
                      <a:pt x="87" y="142"/>
                    </a:lnTo>
                    <a:lnTo>
                      <a:pt x="90" y="148"/>
                    </a:lnTo>
                    <a:lnTo>
                      <a:pt x="92" y="153"/>
                    </a:lnTo>
                    <a:lnTo>
                      <a:pt x="96" y="158"/>
                    </a:lnTo>
                    <a:lnTo>
                      <a:pt x="99" y="166"/>
                    </a:lnTo>
                    <a:lnTo>
                      <a:pt x="101" y="171"/>
                    </a:lnTo>
                    <a:lnTo>
                      <a:pt x="105" y="176"/>
                    </a:lnTo>
                    <a:lnTo>
                      <a:pt x="107" y="182"/>
                    </a:lnTo>
                    <a:lnTo>
                      <a:pt x="114" y="178"/>
                    </a:lnTo>
                    <a:lnTo>
                      <a:pt x="112" y="173"/>
                    </a:lnTo>
                    <a:lnTo>
                      <a:pt x="108" y="167"/>
                    </a:lnTo>
                    <a:lnTo>
                      <a:pt x="107" y="162"/>
                    </a:lnTo>
                    <a:lnTo>
                      <a:pt x="103" y="155"/>
                    </a:lnTo>
                    <a:lnTo>
                      <a:pt x="99" y="149"/>
                    </a:lnTo>
                    <a:lnTo>
                      <a:pt x="98" y="144"/>
                    </a:lnTo>
                    <a:lnTo>
                      <a:pt x="94" y="139"/>
                    </a:lnTo>
                    <a:lnTo>
                      <a:pt x="90" y="133"/>
                    </a:lnTo>
                    <a:lnTo>
                      <a:pt x="87" y="126"/>
                    </a:lnTo>
                    <a:lnTo>
                      <a:pt x="85" y="120"/>
                    </a:lnTo>
                    <a:lnTo>
                      <a:pt x="81" y="115"/>
                    </a:lnTo>
                    <a:lnTo>
                      <a:pt x="78" y="110"/>
                    </a:lnTo>
                    <a:lnTo>
                      <a:pt x="74" y="104"/>
                    </a:lnTo>
                    <a:lnTo>
                      <a:pt x="71" y="97"/>
                    </a:lnTo>
                    <a:lnTo>
                      <a:pt x="69" y="92"/>
                    </a:lnTo>
                    <a:lnTo>
                      <a:pt x="65" y="86"/>
                    </a:lnTo>
                    <a:lnTo>
                      <a:pt x="62" y="81"/>
                    </a:lnTo>
                    <a:lnTo>
                      <a:pt x="58" y="75"/>
                    </a:lnTo>
                    <a:lnTo>
                      <a:pt x="54" y="70"/>
                    </a:lnTo>
                    <a:lnTo>
                      <a:pt x="51" y="65"/>
                    </a:lnTo>
                    <a:lnTo>
                      <a:pt x="47" y="59"/>
                    </a:lnTo>
                    <a:lnTo>
                      <a:pt x="44" y="54"/>
                    </a:lnTo>
                    <a:lnTo>
                      <a:pt x="40" y="48"/>
                    </a:lnTo>
                    <a:lnTo>
                      <a:pt x="36" y="43"/>
                    </a:lnTo>
                    <a:lnTo>
                      <a:pt x="33" y="38"/>
                    </a:lnTo>
                    <a:lnTo>
                      <a:pt x="29" y="32"/>
                    </a:lnTo>
                    <a:lnTo>
                      <a:pt x="26" y="27"/>
                    </a:lnTo>
                    <a:lnTo>
                      <a:pt x="22" y="21"/>
                    </a:lnTo>
                    <a:lnTo>
                      <a:pt x="18" y="16"/>
                    </a:lnTo>
                    <a:lnTo>
                      <a:pt x="15" y="11"/>
                    </a:lnTo>
                    <a:lnTo>
                      <a:pt x="11" y="5"/>
                    </a:lnTo>
                    <a:lnTo>
                      <a:pt x="8" y="0"/>
                    </a:lnTo>
                    <a:lnTo>
                      <a:pt x="0"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3" name="Freeform 240"/>
              <p:cNvSpPr>
                <a:spLocks/>
              </p:cNvSpPr>
              <p:nvPr/>
            </p:nvSpPr>
            <p:spPr bwMode="auto">
              <a:xfrm>
                <a:off x="5038" y="3163"/>
                <a:ext cx="99" cy="97"/>
              </a:xfrm>
              <a:custGeom>
                <a:avLst/>
                <a:gdLst>
                  <a:gd name="T0" fmla="*/ 0 w 99"/>
                  <a:gd name="T1" fmla="*/ 7 h 97"/>
                  <a:gd name="T2" fmla="*/ 0 w 99"/>
                  <a:gd name="T3" fmla="*/ 7 h 97"/>
                  <a:gd name="T4" fmla="*/ 5 w 99"/>
                  <a:gd name="T5" fmla="*/ 11 h 97"/>
                  <a:gd name="T6" fmla="*/ 10 w 99"/>
                  <a:gd name="T7" fmla="*/ 14 h 97"/>
                  <a:gd name="T8" fmla="*/ 16 w 99"/>
                  <a:gd name="T9" fmla="*/ 20 h 97"/>
                  <a:gd name="T10" fmla="*/ 21 w 99"/>
                  <a:gd name="T11" fmla="*/ 23 h 97"/>
                  <a:gd name="T12" fmla="*/ 28 w 99"/>
                  <a:gd name="T13" fmla="*/ 29 h 97"/>
                  <a:gd name="T14" fmla="*/ 34 w 99"/>
                  <a:gd name="T15" fmla="*/ 34 h 97"/>
                  <a:gd name="T16" fmla="*/ 39 w 99"/>
                  <a:gd name="T17" fmla="*/ 40 h 97"/>
                  <a:gd name="T18" fmla="*/ 46 w 99"/>
                  <a:gd name="T19" fmla="*/ 45 h 97"/>
                  <a:gd name="T20" fmla="*/ 52 w 99"/>
                  <a:gd name="T21" fmla="*/ 52 h 97"/>
                  <a:gd name="T22" fmla="*/ 57 w 99"/>
                  <a:gd name="T23" fmla="*/ 58 h 97"/>
                  <a:gd name="T24" fmla="*/ 64 w 99"/>
                  <a:gd name="T25" fmla="*/ 63 h 97"/>
                  <a:gd name="T26" fmla="*/ 70 w 99"/>
                  <a:gd name="T27" fmla="*/ 70 h 97"/>
                  <a:gd name="T28" fmla="*/ 75 w 99"/>
                  <a:gd name="T29" fmla="*/ 77 h 97"/>
                  <a:gd name="T30" fmla="*/ 81 w 99"/>
                  <a:gd name="T31" fmla="*/ 83 h 97"/>
                  <a:gd name="T32" fmla="*/ 86 w 99"/>
                  <a:gd name="T33" fmla="*/ 90 h 97"/>
                  <a:gd name="T34" fmla="*/ 91 w 99"/>
                  <a:gd name="T35" fmla="*/ 97 h 97"/>
                  <a:gd name="T36" fmla="*/ 99 w 99"/>
                  <a:gd name="T37" fmla="*/ 92 h 97"/>
                  <a:gd name="T38" fmla="*/ 93 w 99"/>
                  <a:gd name="T39" fmla="*/ 85 h 97"/>
                  <a:gd name="T40" fmla="*/ 88 w 99"/>
                  <a:gd name="T41" fmla="*/ 77 h 97"/>
                  <a:gd name="T42" fmla="*/ 81 w 99"/>
                  <a:gd name="T43" fmla="*/ 72 h 97"/>
                  <a:gd name="T44" fmla="*/ 75 w 99"/>
                  <a:gd name="T45" fmla="*/ 65 h 97"/>
                  <a:gd name="T46" fmla="*/ 70 w 99"/>
                  <a:gd name="T47" fmla="*/ 58 h 97"/>
                  <a:gd name="T48" fmla="*/ 64 w 99"/>
                  <a:gd name="T49" fmla="*/ 52 h 97"/>
                  <a:gd name="T50" fmla="*/ 57 w 99"/>
                  <a:gd name="T51" fmla="*/ 45 h 97"/>
                  <a:gd name="T52" fmla="*/ 52 w 99"/>
                  <a:gd name="T53" fmla="*/ 40 h 97"/>
                  <a:gd name="T54" fmla="*/ 45 w 99"/>
                  <a:gd name="T55" fmla="*/ 34 h 97"/>
                  <a:gd name="T56" fmla="*/ 39 w 99"/>
                  <a:gd name="T57" fmla="*/ 29 h 97"/>
                  <a:gd name="T58" fmla="*/ 34 w 99"/>
                  <a:gd name="T59" fmla="*/ 23 h 97"/>
                  <a:gd name="T60" fmla="*/ 27 w 99"/>
                  <a:gd name="T61" fmla="*/ 18 h 97"/>
                  <a:gd name="T62" fmla="*/ 21 w 99"/>
                  <a:gd name="T63" fmla="*/ 13 h 97"/>
                  <a:gd name="T64" fmla="*/ 16 w 99"/>
                  <a:gd name="T65" fmla="*/ 9 h 97"/>
                  <a:gd name="T66" fmla="*/ 10 w 99"/>
                  <a:gd name="T67" fmla="*/ 4 h 97"/>
                  <a:gd name="T68" fmla="*/ 5 w 99"/>
                  <a:gd name="T69" fmla="*/ 0 h 97"/>
                  <a:gd name="T70" fmla="*/ 3 w 99"/>
                  <a:gd name="T71" fmla="*/ 0 h 97"/>
                  <a:gd name="T72" fmla="*/ 0 w 99"/>
                  <a:gd name="T73" fmla="*/ 7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97">
                    <a:moveTo>
                      <a:pt x="0" y="7"/>
                    </a:moveTo>
                    <a:lnTo>
                      <a:pt x="0" y="7"/>
                    </a:lnTo>
                    <a:lnTo>
                      <a:pt x="5" y="11"/>
                    </a:lnTo>
                    <a:lnTo>
                      <a:pt x="10" y="14"/>
                    </a:lnTo>
                    <a:lnTo>
                      <a:pt x="16" y="20"/>
                    </a:lnTo>
                    <a:lnTo>
                      <a:pt x="21" y="23"/>
                    </a:lnTo>
                    <a:lnTo>
                      <a:pt x="28" y="29"/>
                    </a:lnTo>
                    <a:lnTo>
                      <a:pt x="34" y="34"/>
                    </a:lnTo>
                    <a:lnTo>
                      <a:pt x="39" y="40"/>
                    </a:lnTo>
                    <a:lnTo>
                      <a:pt x="46" y="45"/>
                    </a:lnTo>
                    <a:lnTo>
                      <a:pt x="52" y="52"/>
                    </a:lnTo>
                    <a:lnTo>
                      <a:pt x="57" y="58"/>
                    </a:lnTo>
                    <a:lnTo>
                      <a:pt x="64" y="63"/>
                    </a:lnTo>
                    <a:lnTo>
                      <a:pt x="70" y="70"/>
                    </a:lnTo>
                    <a:lnTo>
                      <a:pt x="75" y="77"/>
                    </a:lnTo>
                    <a:lnTo>
                      <a:pt x="81" y="83"/>
                    </a:lnTo>
                    <a:lnTo>
                      <a:pt x="86" y="90"/>
                    </a:lnTo>
                    <a:lnTo>
                      <a:pt x="91" y="97"/>
                    </a:lnTo>
                    <a:lnTo>
                      <a:pt x="99" y="92"/>
                    </a:lnTo>
                    <a:lnTo>
                      <a:pt x="93" y="85"/>
                    </a:lnTo>
                    <a:lnTo>
                      <a:pt x="88" y="77"/>
                    </a:lnTo>
                    <a:lnTo>
                      <a:pt x="81" y="72"/>
                    </a:lnTo>
                    <a:lnTo>
                      <a:pt x="75" y="65"/>
                    </a:lnTo>
                    <a:lnTo>
                      <a:pt x="70" y="58"/>
                    </a:lnTo>
                    <a:lnTo>
                      <a:pt x="64" y="52"/>
                    </a:lnTo>
                    <a:lnTo>
                      <a:pt x="57" y="45"/>
                    </a:lnTo>
                    <a:lnTo>
                      <a:pt x="52" y="40"/>
                    </a:lnTo>
                    <a:lnTo>
                      <a:pt x="45" y="34"/>
                    </a:lnTo>
                    <a:lnTo>
                      <a:pt x="39" y="29"/>
                    </a:lnTo>
                    <a:lnTo>
                      <a:pt x="34" y="23"/>
                    </a:lnTo>
                    <a:lnTo>
                      <a:pt x="27" y="18"/>
                    </a:lnTo>
                    <a:lnTo>
                      <a:pt x="21" y="13"/>
                    </a:lnTo>
                    <a:lnTo>
                      <a:pt x="16" y="9"/>
                    </a:lnTo>
                    <a:lnTo>
                      <a:pt x="10" y="4"/>
                    </a:lnTo>
                    <a:lnTo>
                      <a:pt x="5" y="0"/>
                    </a:lnTo>
                    <a:lnTo>
                      <a:pt x="3"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4" name="Freeform 241"/>
              <p:cNvSpPr>
                <a:spLocks/>
              </p:cNvSpPr>
              <p:nvPr/>
            </p:nvSpPr>
            <p:spPr bwMode="auto">
              <a:xfrm>
                <a:off x="4982" y="3143"/>
                <a:ext cx="59" cy="27"/>
              </a:xfrm>
              <a:custGeom>
                <a:avLst/>
                <a:gdLst>
                  <a:gd name="T0" fmla="*/ 0 w 59"/>
                  <a:gd name="T1" fmla="*/ 7 h 27"/>
                  <a:gd name="T2" fmla="*/ 0 w 59"/>
                  <a:gd name="T3" fmla="*/ 7 h 27"/>
                  <a:gd name="T4" fmla="*/ 3 w 59"/>
                  <a:gd name="T5" fmla="*/ 9 h 27"/>
                  <a:gd name="T6" fmla="*/ 5 w 59"/>
                  <a:gd name="T7" fmla="*/ 11 h 27"/>
                  <a:gd name="T8" fmla="*/ 9 w 59"/>
                  <a:gd name="T9" fmla="*/ 11 h 27"/>
                  <a:gd name="T10" fmla="*/ 12 w 59"/>
                  <a:gd name="T11" fmla="*/ 13 h 27"/>
                  <a:gd name="T12" fmla="*/ 14 w 59"/>
                  <a:gd name="T13" fmla="*/ 13 h 27"/>
                  <a:gd name="T14" fmla="*/ 18 w 59"/>
                  <a:gd name="T15" fmla="*/ 15 h 27"/>
                  <a:gd name="T16" fmla="*/ 21 w 59"/>
                  <a:gd name="T17" fmla="*/ 15 h 27"/>
                  <a:gd name="T18" fmla="*/ 25 w 59"/>
                  <a:gd name="T19" fmla="*/ 16 h 27"/>
                  <a:gd name="T20" fmla="*/ 29 w 59"/>
                  <a:gd name="T21" fmla="*/ 18 h 27"/>
                  <a:gd name="T22" fmla="*/ 32 w 59"/>
                  <a:gd name="T23" fmla="*/ 18 h 27"/>
                  <a:gd name="T24" fmla="*/ 38 w 59"/>
                  <a:gd name="T25" fmla="*/ 20 h 27"/>
                  <a:gd name="T26" fmla="*/ 41 w 59"/>
                  <a:gd name="T27" fmla="*/ 22 h 27"/>
                  <a:gd name="T28" fmla="*/ 45 w 59"/>
                  <a:gd name="T29" fmla="*/ 22 h 27"/>
                  <a:gd name="T30" fmla="*/ 48 w 59"/>
                  <a:gd name="T31" fmla="*/ 24 h 27"/>
                  <a:gd name="T32" fmla="*/ 52 w 59"/>
                  <a:gd name="T33" fmla="*/ 25 h 27"/>
                  <a:gd name="T34" fmla="*/ 56 w 59"/>
                  <a:gd name="T35" fmla="*/ 27 h 27"/>
                  <a:gd name="T36" fmla="*/ 59 w 59"/>
                  <a:gd name="T37" fmla="*/ 20 h 27"/>
                  <a:gd name="T38" fmla="*/ 56 w 59"/>
                  <a:gd name="T39" fmla="*/ 18 h 27"/>
                  <a:gd name="T40" fmla="*/ 52 w 59"/>
                  <a:gd name="T41" fmla="*/ 16 h 27"/>
                  <a:gd name="T42" fmla="*/ 47 w 59"/>
                  <a:gd name="T43" fmla="*/ 15 h 27"/>
                  <a:gd name="T44" fmla="*/ 43 w 59"/>
                  <a:gd name="T45" fmla="*/ 13 h 27"/>
                  <a:gd name="T46" fmla="*/ 39 w 59"/>
                  <a:gd name="T47" fmla="*/ 13 h 27"/>
                  <a:gd name="T48" fmla="*/ 36 w 59"/>
                  <a:gd name="T49" fmla="*/ 11 h 27"/>
                  <a:gd name="T50" fmla="*/ 32 w 59"/>
                  <a:gd name="T51" fmla="*/ 9 h 27"/>
                  <a:gd name="T52" fmla="*/ 27 w 59"/>
                  <a:gd name="T53" fmla="*/ 9 h 27"/>
                  <a:gd name="T54" fmla="*/ 23 w 59"/>
                  <a:gd name="T55" fmla="*/ 7 h 27"/>
                  <a:gd name="T56" fmla="*/ 20 w 59"/>
                  <a:gd name="T57" fmla="*/ 6 h 27"/>
                  <a:gd name="T58" fmla="*/ 18 w 59"/>
                  <a:gd name="T59" fmla="*/ 6 h 27"/>
                  <a:gd name="T60" fmla="*/ 14 w 59"/>
                  <a:gd name="T61" fmla="*/ 6 h 27"/>
                  <a:gd name="T62" fmla="*/ 11 w 59"/>
                  <a:gd name="T63" fmla="*/ 4 h 27"/>
                  <a:gd name="T64" fmla="*/ 9 w 59"/>
                  <a:gd name="T65" fmla="*/ 4 h 27"/>
                  <a:gd name="T66" fmla="*/ 7 w 59"/>
                  <a:gd name="T67" fmla="*/ 2 h 27"/>
                  <a:gd name="T68" fmla="*/ 3 w 59"/>
                  <a:gd name="T69" fmla="*/ 0 h 27"/>
                  <a:gd name="T70" fmla="*/ 5 w 59"/>
                  <a:gd name="T71" fmla="*/ 2 h 27"/>
                  <a:gd name="T72" fmla="*/ 0 w 59"/>
                  <a:gd name="T73" fmla="*/ 7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7">
                    <a:moveTo>
                      <a:pt x="0" y="7"/>
                    </a:moveTo>
                    <a:lnTo>
                      <a:pt x="0" y="7"/>
                    </a:lnTo>
                    <a:lnTo>
                      <a:pt x="3" y="9"/>
                    </a:lnTo>
                    <a:lnTo>
                      <a:pt x="5" y="11"/>
                    </a:lnTo>
                    <a:lnTo>
                      <a:pt x="9" y="11"/>
                    </a:lnTo>
                    <a:lnTo>
                      <a:pt x="12" y="13"/>
                    </a:lnTo>
                    <a:lnTo>
                      <a:pt x="14" y="13"/>
                    </a:lnTo>
                    <a:lnTo>
                      <a:pt x="18" y="15"/>
                    </a:lnTo>
                    <a:lnTo>
                      <a:pt x="21" y="15"/>
                    </a:lnTo>
                    <a:lnTo>
                      <a:pt x="25" y="16"/>
                    </a:lnTo>
                    <a:lnTo>
                      <a:pt x="29" y="18"/>
                    </a:lnTo>
                    <a:lnTo>
                      <a:pt x="32" y="18"/>
                    </a:lnTo>
                    <a:lnTo>
                      <a:pt x="38" y="20"/>
                    </a:lnTo>
                    <a:lnTo>
                      <a:pt x="41" y="22"/>
                    </a:lnTo>
                    <a:lnTo>
                      <a:pt x="45" y="22"/>
                    </a:lnTo>
                    <a:lnTo>
                      <a:pt x="48" y="24"/>
                    </a:lnTo>
                    <a:lnTo>
                      <a:pt x="52" y="25"/>
                    </a:lnTo>
                    <a:lnTo>
                      <a:pt x="56" y="27"/>
                    </a:lnTo>
                    <a:lnTo>
                      <a:pt x="59" y="20"/>
                    </a:lnTo>
                    <a:lnTo>
                      <a:pt x="56" y="18"/>
                    </a:lnTo>
                    <a:lnTo>
                      <a:pt x="52" y="16"/>
                    </a:lnTo>
                    <a:lnTo>
                      <a:pt x="47" y="15"/>
                    </a:lnTo>
                    <a:lnTo>
                      <a:pt x="43" y="13"/>
                    </a:lnTo>
                    <a:lnTo>
                      <a:pt x="39" y="13"/>
                    </a:lnTo>
                    <a:lnTo>
                      <a:pt x="36" y="11"/>
                    </a:lnTo>
                    <a:lnTo>
                      <a:pt x="32" y="9"/>
                    </a:lnTo>
                    <a:lnTo>
                      <a:pt x="27" y="9"/>
                    </a:lnTo>
                    <a:lnTo>
                      <a:pt x="23" y="7"/>
                    </a:lnTo>
                    <a:lnTo>
                      <a:pt x="20" y="6"/>
                    </a:lnTo>
                    <a:lnTo>
                      <a:pt x="18" y="6"/>
                    </a:lnTo>
                    <a:lnTo>
                      <a:pt x="14" y="6"/>
                    </a:lnTo>
                    <a:lnTo>
                      <a:pt x="11" y="4"/>
                    </a:lnTo>
                    <a:lnTo>
                      <a:pt x="9" y="4"/>
                    </a:lnTo>
                    <a:lnTo>
                      <a:pt x="7" y="2"/>
                    </a:lnTo>
                    <a:lnTo>
                      <a:pt x="3" y="0"/>
                    </a:lnTo>
                    <a:lnTo>
                      <a:pt x="5" y="2"/>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5" name="Freeform 242"/>
              <p:cNvSpPr>
                <a:spLocks/>
              </p:cNvSpPr>
              <p:nvPr/>
            </p:nvSpPr>
            <p:spPr bwMode="auto">
              <a:xfrm>
                <a:off x="4949" y="3109"/>
                <a:ext cx="38" cy="41"/>
              </a:xfrm>
              <a:custGeom>
                <a:avLst/>
                <a:gdLst>
                  <a:gd name="T0" fmla="*/ 7 w 38"/>
                  <a:gd name="T1" fmla="*/ 4 h 41"/>
                  <a:gd name="T2" fmla="*/ 0 w 38"/>
                  <a:gd name="T3" fmla="*/ 5 h 41"/>
                  <a:gd name="T4" fmla="*/ 2 w 38"/>
                  <a:gd name="T5" fmla="*/ 9 h 41"/>
                  <a:gd name="T6" fmla="*/ 6 w 38"/>
                  <a:gd name="T7" fmla="*/ 11 h 41"/>
                  <a:gd name="T8" fmla="*/ 7 w 38"/>
                  <a:gd name="T9" fmla="*/ 13 h 41"/>
                  <a:gd name="T10" fmla="*/ 9 w 38"/>
                  <a:gd name="T11" fmla="*/ 14 h 41"/>
                  <a:gd name="T12" fmla="*/ 11 w 38"/>
                  <a:gd name="T13" fmla="*/ 16 h 41"/>
                  <a:gd name="T14" fmla="*/ 13 w 38"/>
                  <a:gd name="T15" fmla="*/ 20 h 41"/>
                  <a:gd name="T16" fmla="*/ 15 w 38"/>
                  <a:gd name="T17" fmla="*/ 22 h 41"/>
                  <a:gd name="T18" fmla="*/ 17 w 38"/>
                  <a:gd name="T19" fmla="*/ 23 h 41"/>
                  <a:gd name="T20" fmla="*/ 18 w 38"/>
                  <a:gd name="T21" fmla="*/ 25 h 41"/>
                  <a:gd name="T22" fmla="*/ 20 w 38"/>
                  <a:gd name="T23" fmla="*/ 27 h 41"/>
                  <a:gd name="T24" fmla="*/ 22 w 38"/>
                  <a:gd name="T25" fmla="*/ 31 h 41"/>
                  <a:gd name="T26" fmla="*/ 26 w 38"/>
                  <a:gd name="T27" fmla="*/ 32 h 41"/>
                  <a:gd name="T28" fmla="*/ 27 w 38"/>
                  <a:gd name="T29" fmla="*/ 34 h 41"/>
                  <a:gd name="T30" fmla="*/ 29 w 38"/>
                  <a:gd name="T31" fmla="*/ 36 h 41"/>
                  <a:gd name="T32" fmla="*/ 31 w 38"/>
                  <a:gd name="T33" fmla="*/ 40 h 41"/>
                  <a:gd name="T34" fmla="*/ 33 w 38"/>
                  <a:gd name="T35" fmla="*/ 41 h 41"/>
                  <a:gd name="T36" fmla="*/ 38 w 38"/>
                  <a:gd name="T37" fmla="*/ 36 h 41"/>
                  <a:gd name="T38" fmla="*/ 36 w 38"/>
                  <a:gd name="T39" fmla="*/ 34 h 41"/>
                  <a:gd name="T40" fmla="*/ 35 w 38"/>
                  <a:gd name="T41" fmla="*/ 31 h 41"/>
                  <a:gd name="T42" fmla="*/ 33 w 38"/>
                  <a:gd name="T43" fmla="*/ 29 h 41"/>
                  <a:gd name="T44" fmla="*/ 31 w 38"/>
                  <a:gd name="T45" fmla="*/ 27 h 41"/>
                  <a:gd name="T46" fmla="*/ 29 w 38"/>
                  <a:gd name="T47" fmla="*/ 25 h 41"/>
                  <a:gd name="T48" fmla="*/ 27 w 38"/>
                  <a:gd name="T49" fmla="*/ 23 h 41"/>
                  <a:gd name="T50" fmla="*/ 24 w 38"/>
                  <a:gd name="T51" fmla="*/ 20 h 41"/>
                  <a:gd name="T52" fmla="*/ 22 w 38"/>
                  <a:gd name="T53" fmla="*/ 18 h 41"/>
                  <a:gd name="T54" fmla="*/ 20 w 38"/>
                  <a:gd name="T55" fmla="*/ 16 h 41"/>
                  <a:gd name="T56" fmla="*/ 18 w 38"/>
                  <a:gd name="T57" fmla="*/ 14 h 41"/>
                  <a:gd name="T58" fmla="*/ 17 w 38"/>
                  <a:gd name="T59" fmla="*/ 11 h 41"/>
                  <a:gd name="T60" fmla="*/ 15 w 38"/>
                  <a:gd name="T61" fmla="*/ 9 h 41"/>
                  <a:gd name="T62" fmla="*/ 13 w 38"/>
                  <a:gd name="T63" fmla="*/ 7 h 41"/>
                  <a:gd name="T64" fmla="*/ 11 w 38"/>
                  <a:gd name="T65" fmla="*/ 5 h 41"/>
                  <a:gd name="T66" fmla="*/ 9 w 38"/>
                  <a:gd name="T67" fmla="*/ 4 h 41"/>
                  <a:gd name="T68" fmla="*/ 7 w 38"/>
                  <a:gd name="T69" fmla="*/ 0 h 41"/>
                  <a:gd name="T70" fmla="*/ 0 w 38"/>
                  <a:gd name="T71" fmla="*/ 4 h 41"/>
                  <a:gd name="T72" fmla="*/ 7 w 38"/>
                  <a:gd name="T73" fmla="*/ 4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41">
                    <a:moveTo>
                      <a:pt x="7" y="4"/>
                    </a:moveTo>
                    <a:lnTo>
                      <a:pt x="0" y="5"/>
                    </a:lnTo>
                    <a:lnTo>
                      <a:pt x="2" y="9"/>
                    </a:lnTo>
                    <a:lnTo>
                      <a:pt x="6" y="11"/>
                    </a:lnTo>
                    <a:lnTo>
                      <a:pt x="7" y="13"/>
                    </a:lnTo>
                    <a:lnTo>
                      <a:pt x="9" y="14"/>
                    </a:lnTo>
                    <a:lnTo>
                      <a:pt x="11" y="16"/>
                    </a:lnTo>
                    <a:lnTo>
                      <a:pt x="13" y="20"/>
                    </a:lnTo>
                    <a:lnTo>
                      <a:pt x="15" y="22"/>
                    </a:lnTo>
                    <a:lnTo>
                      <a:pt x="17" y="23"/>
                    </a:lnTo>
                    <a:lnTo>
                      <a:pt x="18" y="25"/>
                    </a:lnTo>
                    <a:lnTo>
                      <a:pt x="20" y="27"/>
                    </a:lnTo>
                    <a:lnTo>
                      <a:pt x="22" y="31"/>
                    </a:lnTo>
                    <a:lnTo>
                      <a:pt x="26" y="32"/>
                    </a:lnTo>
                    <a:lnTo>
                      <a:pt x="27" y="34"/>
                    </a:lnTo>
                    <a:lnTo>
                      <a:pt x="29" y="36"/>
                    </a:lnTo>
                    <a:lnTo>
                      <a:pt x="31" y="40"/>
                    </a:lnTo>
                    <a:lnTo>
                      <a:pt x="33" y="41"/>
                    </a:lnTo>
                    <a:lnTo>
                      <a:pt x="38" y="36"/>
                    </a:lnTo>
                    <a:lnTo>
                      <a:pt x="36" y="34"/>
                    </a:lnTo>
                    <a:lnTo>
                      <a:pt x="35" y="31"/>
                    </a:lnTo>
                    <a:lnTo>
                      <a:pt x="33" y="29"/>
                    </a:lnTo>
                    <a:lnTo>
                      <a:pt x="31" y="27"/>
                    </a:lnTo>
                    <a:lnTo>
                      <a:pt x="29" y="25"/>
                    </a:lnTo>
                    <a:lnTo>
                      <a:pt x="27" y="23"/>
                    </a:lnTo>
                    <a:lnTo>
                      <a:pt x="24" y="20"/>
                    </a:lnTo>
                    <a:lnTo>
                      <a:pt x="22" y="18"/>
                    </a:lnTo>
                    <a:lnTo>
                      <a:pt x="20" y="16"/>
                    </a:lnTo>
                    <a:lnTo>
                      <a:pt x="18" y="14"/>
                    </a:lnTo>
                    <a:lnTo>
                      <a:pt x="17" y="11"/>
                    </a:lnTo>
                    <a:lnTo>
                      <a:pt x="15" y="9"/>
                    </a:lnTo>
                    <a:lnTo>
                      <a:pt x="13" y="7"/>
                    </a:lnTo>
                    <a:lnTo>
                      <a:pt x="11" y="5"/>
                    </a:lnTo>
                    <a:lnTo>
                      <a:pt x="9" y="4"/>
                    </a:lnTo>
                    <a:lnTo>
                      <a:pt x="7" y="0"/>
                    </a:lnTo>
                    <a:lnTo>
                      <a:pt x="0" y="4"/>
                    </a:lnTo>
                    <a:lnTo>
                      <a:pt x="7" y="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6" name="Freeform 243"/>
              <p:cNvSpPr>
                <a:spLocks/>
              </p:cNvSpPr>
              <p:nvPr/>
            </p:nvSpPr>
            <p:spPr bwMode="auto">
              <a:xfrm>
                <a:off x="5077" y="3318"/>
                <a:ext cx="7" cy="5"/>
              </a:xfrm>
              <a:custGeom>
                <a:avLst/>
                <a:gdLst>
                  <a:gd name="T0" fmla="*/ 7 w 7"/>
                  <a:gd name="T1" fmla="*/ 3 h 5"/>
                  <a:gd name="T2" fmla="*/ 7 w 7"/>
                  <a:gd name="T3" fmla="*/ 2 h 5"/>
                  <a:gd name="T4" fmla="*/ 6 w 7"/>
                  <a:gd name="T5" fmla="*/ 0 h 5"/>
                  <a:gd name="T6" fmla="*/ 4 w 7"/>
                  <a:gd name="T7" fmla="*/ 0 h 5"/>
                  <a:gd name="T8" fmla="*/ 2 w 7"/>
                  <a:gd name="T9" fmla="*/ 0 h 5"/>
                  <a:gd name="T10" fmla="*/ 2 w 7"/>
                  <a:gd name="T11" fmla="*/ 2 h 5"/>
                  <a:gd name="T12" fmla="*/ 0 w 7"/>
                  <a:gd name="T13" fmla="*/ 2 h 5"/>
                  <a:gd name="T14" fmla="*/ 0 w 7"/>
                  <a:gd name="T15" fmla="*/ 3 h 5"/>
                  <a:gd name="T16" fmla="*/ 0 w 7"/>
                  <a:gd name="T17" fmla="*/ 5 h 5"/>
                  <a:gd name="T18" fmla="*/ 7 w 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7" y="3"/>
                    </a:moveTo>
                    <a:lnTo>
                      <a:pt x="7" y="2"/>
                    </a:lnTo>
                    <a:lnTo>
                      <a:pt x="6" y="0"/>
                    </a:lnTo>
                    <a:lnTo>
                      <a:pt x="4" y="0"/>
                    </a:lnTo>
                    <a:lnTo>
                      <a:pt x="2" y="0"/>
                    </a:lnTo>
                    <a:lnTo>
                      <a:pt x="2" y="2"/>
                    </a:lnTo>
                    <a:lnTo>
                      <a:pt x="0" y="2"/>
                    </a:lnTo>
                    <a:lnTo>
                      <a:pt x="0" y="3"/>
                    </a:lnTo>
                    <a:lnTo>
                      <a:pt x="0" y="5"/>
                    </a:lnTo>
                    <a:lnTo>
                      <a:pt x="7"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7" name="Freeform 244"/>
              <p:cNvSpPr>
                <a:spLocks/>
              </p:cNvSpPr>
              <p:nvPr/>
            </p:nvSpPr>
            <p:spPr bwMode="auto">
              <a:xfrm>
                <a:off x="5077" y="3321"/>
                <a:ext cx="90" cy="269"/>
              </a:xfrm>
              <a:custGeom>
                <a:avLst/>
                <a:gdLst>
                  <a:gd name="T0" fmla="*/ 90 w 90"/>
                  <a:gd name="T1" fmla="*/ 263 h 269"/>
                  <a:gd name="T2" fmla="*/ 88 w 90"/>
                  <a:gd name="T3" fmla="*/ 251 h 269"/>
                  <a:gd name="T4" fmla="*/ 85 w 90"/>
                  <a:gd name="T5" fmla="*/ 238 h 269"/>
                  <a:gd name="T6" fmla="*/ 81 w 90"/>
                  <a:gd name="T7" fmla="*/ 224 h 269"/>
                  <a:gd name="T8" fmla="*/ 78 w 90"/>
                  <a:gd name="T9" fmla="*/ 209 h 269"/>
                  <a:gd name="T10" fmla="*/ 72 w 90"/>
                  <a:gd name="T11" fmla="*/ 193 h 269"/>
                  <a:gd name="T12" fmla="*/ 67 w 90"/>
                  <a:gd name="T13" fmla="*/ 175 h 269"/>
                  <a:gd name="T14" fmla="*/ 61 w 90"/>
                  <a:gd name="T15" fmla="*/ 159 h 269"/>
                  <a:gd name="T16" fmla="*/ 56 w 90"/>
                  <a:gd name="T17" fmla="*/ 141 h 269"/>
                  <a:gd name="T18" fmla="*/ 51 w 90"/>
                  <a:gd name="T19" fmla="*/ 123 h 269"/>
                  <a:gd name="T20" fmla="*/ 43 w 90"/>
                  <a:gd name="T21" fmla="*/ 103 h 269"/>
                  <a:gd name="T22" fmla="*/ 36 w 90"/>
                  <a:gd name="T23" fmla="*/ 85 h 269"/>
                  <a:gd name="T24" fmla="*/ 31 w 90"/>
                  <a:gd name="T25" fmla="*/ 65 h 269"/>
                  <a:gd name="T26" fmla="*/ 24 w 90"/>
                  <a:gd name="T27" fmla="*/ 45 h 269"/>
                  <a:gd name="T28" fmla="*/ 16 w 90"/>
                  <a:gd name="T29" fmla="*/ 27 h 269"/>
                  <a:gd name="T30" fmla="*/ 11 w 90"/>
                  <a:gd name="T31" fmla="*/ 9 h 269"/>
                  <a:gd name="T32" fmla="*/ 0 w 90"/>
                  <a:gd name="T33" fmla="*/ 2 h 269"/>
                  <a:gd name="T34" fmla="*/ 6 w 90"/>
                  <a:gd name="T35" fmla="*/ 20 h 269"/>
                  <a:gd name="T36" fmla="*/ 13 w 90"/>
                  <a:gd name="T37" fmla="*/ 40 h 269"/>
                  <a:gd name="T38" fmla="*/ 20 w 90"/>
                  <a:gd name="T39" fmla="*/ 58 h 269"/>
                  <a:gd name="T40" fmla="*/ 25 w 90"/>
                  <a:gd name="T41" fmla="*/ 78 h 269"/>
                  <a:gd name="T42" fmla="*/ 33 w 90"/>
                  <a:gd name="T43" fmla="*/ 96 h 269"/>
                  <a:gd name="T44" fmla="*/ 40 w 90"/>
                  <a:gd name="T45" fmla="*/ 116 h 269"/>
                  <a:gd name="T46" fmla="*/ 45 w 90"/>
                  <a:gd name="T47" fmla="*/ 134 h 269"/>
                  <a:gd name="T48" fmla="*/ 51 w 90"/>
                  <a:gd name="T49" fmla="*/ 152 h 269"/>
                  <a:gd name="T50" fmla="*/ 56 w 90"/>
                  <a:gd name="T51" fmla="*/ 170 h 269"/>
                  <a:gd name="T52" fmla="*/ 61 w 90"/>
                  <a:gd name="T53" fmla="*/ 188 h 269"/>
                  <a:gd name="T54" fmla="*/ 67 w 90"/>
                  <a:gd name="T55" fmla="*/ 202 h 269"/>
                  <a:gd name="T56" fmla="*/ 72 w 90"/>
                  <a:gd name="T57" fmla="*/ 218 h 269"/>
                  <a:gd name="T58" fmla="*/ 76 w 90"/>
                  <a:gd name="T59" fmla="*/ 233 h 269"/>
                  <a:gd name="T60" fmla="*/ 79 w 90"/>
                  <a:gd name="T61" fmla="*/ 247 h 269"/>
                  <a:gd name="T62" fmla="*/ 81 w 90"/>
                  <a:gd name="T63" fmla="*/ 258 h 269"/>
                  <a:gd name="T64" fmla="*/ 83 w 90"/>
                  <a:gd name="T65" fmla="*/ 269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269">
                    <a:moveTo>
                      <a:pt x="90" y="267"/>
                    </a:moveTo>
                    <a:lnTo>
                      <a:pt x="90" y="263"/>
                    </a:lnTo>
                    <a:lnTo>
                      <a:pt x="88" y="258"/>
                    </a:lnTo>
                    <a:lnTo>
                      <a:pt x="88" y="251"/>
                    </a:lnTo>
                    <a:lnTo>
                      <a:pt x="87" y="244"/>
                    </a:lnTo>
                    <a:lnTo>
                      <a:pt x="85" y="238"/>
                    </a:lnTo>
                    <a:lnTo>
                      <a:pt x="83" y="231"/>
                    </a:lnTo>
                    <a:lnTo>
                      <a:pt x="81" y="224"/>
                    </a:lnTo>
                    <a:lnTo>
                      <a:pt x="79" y="217"/>
                    </a:lnTo>
                    <a:lnTo>
                      <a:pt x="78" y="209"/>
                    </a:lnTo>
                    <a:lnTo>
                      <a:pt x="76" y="200"/>
                    </a:lnTo>
                    <a:lnTo>
                      <a:pt x="72" y="193"/>
                    </a:lnTo>
                    <a:lnTo>
                      <a:pt x="70" y="184"/>
                    </a:lnTo>
                    <a:lnTo>
                      <a:pt x="67" y="175"/>
                    </a:lnTo>
                    <a:lnTo>
                      <a:pt x="65" y="168"/>
                    </a:lnTo>
                    <a:lnTo>
                      <a:pt x="61" y="159"/>
                    </a:lnTo>
                    <a:lnTo>
                      <a:pt x="60" y="150"/>
                    </a:lnTo>
                    <a:lnTo>
                      <a:pt x="56" y="141"/>
                    </a:lnTo>
                    <a:lnTo>
                      <a:pt x="52" y="132"/>
                    </a:lnTo>
                    <a:lnTo>
                      <a:pt x="51" y="123"/>
                    </a:lnTo>
                    <a:lnTo>
                      <a:pt x="47" y="112"/>
                    </a:lnTo>
                    <a:lnTo>
                      <a:pt x="43" y="103"/>
                    </a:lnTo>
                    <a:lnTo>
                      <a:pt x="40" y="94"/>
                    </a:lnTo>
                    <a:lnTo>
                      <a:pt x="36" y="85"/>
                    </a:lnTo>
                    <a:lnTo>
                      <a:pt x="33" y="74"/>
                    </a:lnTo>
                    <a:lnTo>
                      <a:pt x="31" y="65"/>
                    </a:lnTo>
                    <a:lnTo>
                      <a:pt x="27" y="56"/>
                    </a:lnTo>
                    <a:lnTo>
                      <a:pt x="24" y="45"/>
                    </a:lnTo>
                    <a:lnTo>
                      <a:pt x="20" y="36"/>
                    </a:lnTo>
                    <a:lnTo>
                      <a:pt x="16" y="27"/>
                    </a:lnTo>
                    <a:lnTo>
                      <a:pt x="15" y="18"/>
                    </a:lnTo>
                    <a:lnTo>
                      <a:pt x="11" y="9"/>
                    </a:lnTo>
                    <a:lnTo>
                      <a:pt x="7" y="0"/>
                    </a:lnTo>
                    <a:lnTo>
                      <a:pt x="0" y="2"/>
                    </a:lnTo>
                    <a:lnTo>
                      <a:pt x="4" y="11"/>
                    </a:lnTo>
                    <a:lnTo>
                      <a:pt x="6" y="20"/>
                    </a:lnTo>
                    <a:lnTo>
                      <a:pt x="9" y="29"/>
                    </a:lnTo>
                    <a:lnTo>
                      <a:pt x="13" y="40"/>
                    </a:lnTo>
                    <a:lnTo>
                      <a:pt x="16" y="49"/>
                    </a:lnTo>
                    <a:lnTo>
                      <a:pt x="20" y="58"/>
                    </a:lnTo>
                    <a:lnTo>
                      <a:pt x="22" y="67"/>
                    </a:lnTo>
                    <a:lnTo>
                      <a:pt x="25" y="78"/>
                    </a:lnTo>
                    <a:lnTo>
                      <a:pt x="29" y="87"/>
                    </a:lnTo>
                    <a:lnTo>
                      <a:pt x="33" y="96"/>
                    </a:lnTo>
                    <a:lnTo>
                      <a:pt x="36" y="107"/>
                    </a:lnTo>
                    <a:lnTo>
                      <a:pt x="40" y="116"/>
                    </a:lnTo>
                    <a:lnTo>
                      <a:pt x="42" y="125"/>
                    </a:lnTo>
                    <a:lnTo>
                      <a:pt x="45" y="134"/>
                    </a:lnTo>
                    <a:lnTo>
                      <a:pt x="49" y="143"/>
                    </a:lnTo>
                    <a:lnTo>
                      <a:pt x="51" y="152"/>
                    </a:lnTo>
                    <a:lnTo>
                      <a:pt x="54" y="161"/>
                    </a:lnTo>
                    <a:lnTo>
                      <a:pt x="56" y="170"/>
                    </a:lnTo>
                    <a:lnTo>
                      <a:pt x="60" y="179"/>
                    </a:lnTo>
                    <a:lnTo>
                      <a:pt x="61" y="188"/>
                    </a:lnTo>
                    <a:lnTo>
                      <a:pt x="65" y="195"/>
                    </a:lnTo>
                    <a:lnTo>
                      <a:pt x="67" y="202"/>
                    </a:lnTo>
                    <a:lnTo>
                      <a:pt x="69" y="211"/>
                    </a:lnTo>
                    <a:lnTo>
                      <a:pt x="72" y="218"/>
                    </a:lnTo>
                    <a:lnTo>
                      <a:pt x="74" y="226"/>
                    </a:lnTo>
                    <a:lnTo>
                      <a:pt x="76" y="233"/>
                    </a:lnTo>
                    <a:lnTo>
                      <a:pt x="78" y="240"/>
                    </a:lnTo>
                    <a:lnTo>
                      <a:pt x="79" y="247"/>
                    </a:lnTo>
                    <a:lnTo>
                      <a:pt x="79" y="253"/>
                    </a:lnTo>
                    <a:lnTo>
                      <a:pt x="81" y="258"/>
                    </a:lnTo>
                    <a:lnTo>
                      <a:pt x="83" y="263"/>
                    </a:lnTo>
                    <a:lnTo>
                      <a:pt x="83" y="269"/>
                    </a:lnTo>
                    <a:lnTo>
                      <a:pt x="90" y="26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8" name="Freeform 245"/>
              <p:cNvSpPr>
                <a:spLocks/>
              </p:cNvSpPr>
              <p:nvPr/>
            </p:nvSpPr>
            <p:spPr bwMode="auto">
              <a:xfrm>
                <a:off x="5077" y="3321"/>
                <a:ext cx="7" cy="6"/>
              </a:xfrm>
              <a:custGeom>
                <a:avLst/>
                <a:gdLst>
                  <a:gd name="T0" fmla="*/ 0 w 7"/>
                  <a:gd name="T1" fmla="*/ 2 h 6"/>
                  <a:gd name="T2" fmla="*/ 0 w 7"/>
                  <a:gd name="T3" fmla="*/ 4 h 6"/>
                  <a:gd name="T4" fmla="*/ 2 w 7"/>
                  <a:gd name="T5" fmla="*/ 4 h 6"/>
                  <a:gd name="T6" fmla="*/ 2 w 7"/>
                  <a:gd name="T7" fmla="*/ 6 h 6"/>
                  <a:gd name="T8" fmla="*/ 4 w 7"/>
                  <a:gd name="T9" fmla="*/ 6 h 6"/>
                  <a:gd name="T10" fmla="*/ 6 w 7"/>
                  <a:gd name="T11" fmla="*/ 4 h 6"/>
                  <a:gd name="T12" fmla="*/ 7 w 7"/>
                  <a:gd name="T13" fmla="*/ 4 h 6"/>
                  <a:gd name="T14" fmla="*/ 7 w 7"/>
                  <a:gd name="T15" fmla="*/ 2 h 6"/>
                  <a:gd name="T16" fmla="*/ 7 w 7"/>
                  <a:gd name="T17" fmla="*/ 0 h 6"/>
                  <a:gd name="T18" fmla="*/ 0 w 7"/>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
                    <a:moveTo>
                      <a:pt x="0" y="2"/>
                    </a:moveTo>
                    <a:lnTo>
                      <a:pt x="0" y="4"/>
                    </a:lnTo>
                    <a:lnTo>
                      <a:pt x="2" y="4"/>
                    </a:lnTo>
                    <a:lnTo>
                      <a:pt x="2" y="6"/>
                    </a:lnTo>
                    <a:lnTo>
                      <a:pt x="4" y="6"/>
                    </a:lnTo>
                    <a:lnTo>
                      <a:pt x="6" y="4"/>
                    </a:lnTo>
                    <a:lnTo>
                      <a:pt x="7" y="4"/>
                    </a:lnTo>
                    <a:lnTo>
                      <a:pt x="7" y="2"/>
                    </a:lnTo>
                    <a:lnTo>
                      <a:pt x="7" y="0"/>
                    </a:lnTo>
                    <a:lnTo>
                      <a:pt x="0"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69" name="Freeform 246"/>
              <p:cNvSpPr>
                <a:spLocks/>
              </p:cNvSpPr>
              <p:nvPr/>
            </p:nvSpPr>
            <p:spPr bwMode="auto">
              <a:xfrm>
                <a:off x="4980" y="3143"/>
                <a:ext cx="7" cy="7"/>
              </a:xfrm>
              <a:custGeom>
                <a:avLst/>
                <a:gdLst>
                  <a:gd name="T0" fmla="*/ 7 w 7"/>
                  <a:gd name="T1" fmla="*/ 2 h 7"/>
                  <a:gd name="T2" fmla="*/ 5 w 7"/>
                  <a:gd name="T3" fmla="*/ 0 h 7"/>
                  <a:gd name="T4" fmla="*/ 4 w 7"/>
                  <a:gd name="T5" fmla="*/ 0 h 7"/>
                  <a:gd name="T6" fmla="*/ 4 w 7"/>
                  <a:gd name="T7" fmla="*/ 0 h 7"/>
                  <a:gd name="T8" fmla="*/ 2 w 7"/>
                  <a:gd name="T9" fmla="*/ 2 h 7"/>
                  <a:gd name="T10" fmla="*/ 2 w 7"/>
                  <a:gd name="T11" fmla="*/ 4 h 7"/>
                  <a:gd name="T12" fmla="*/ 0 w 7"/>
                  <a:gd name="T13" fmla="*/ 4 h 7"/>
                  <a:gd name="T14" fmla="*/ 0 w 7"/>
                  <a:gd name="T15" fmla="*/ 6 h 7"/>
                  <a:gd name="T16" fmla="*/ 2 w 7"/>
                  <a:gd name="T17" fmla="*/ 7 h 7"/>
                  <a:gd name="T18" fmla="*/ 7 w 7"/>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7" y="2"/>
                    </a:moveTo>
                    <a:lnTo>
                      <a:pt x="5" y="0"/>
                    </a:lnTo>
                    <a:lnTo>
                      <a:pt x="4" y="0"/>
                    </a:lnTo>
                    <a:lnTo>
                      <a:pt x="2" y="2"/>
                    </a:lnTo>
                    <a:lnTo>
                      <a:pt x="2" y="4"/>
                    </a:lnTo>
                    <a:lnTo>
                      <a:pt x="0" y="4"/>
                    </a:lnTo>
                    <a:lnTo>
                      <a:pt x="0" y="6"/>
                    </a:lnTo>
                    <a:lnTo>
                      <a:pt x="2" y="7"/>
                    </a:lnTo>
                    <a:lnTo>
                      <a:pt x="7"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0" name="Freeform 247"/>
              <p:cNvSpPr>
                <a:spLocks/>
              </p:cNvSpPr>
              <p:nvPr/>
            </p:nvSpPr>
            <p:spPr bwMode="auto">
              <a:xfrm>
                <a:off x="4982" y="3145"/>
                <a:ext cx="39" cy="41"/>
              </a:xfrm>
              <a:custGeom>
                <a:avLst/>
                <a:gdLst>
                  <a:gd name="T0" fmla="*/ 38 w 39"/>
                  <a:gd name="T1" fmla="*/ 41 h 41"/>
                  <a:gd name="T2" fmla="*/ 39 w 39"/>
                  <a:gd name="T3" fmla="*/ 36 h 41"/>
                  <a:gd name="T4" fmla="*/ 38 w 39"/>
                  <a:gd name="T5" fmla="*/ 34 h 41"/>
                  <a:gd name="T6" fmla="*/ 36 w 39"/>
                  <a:gd name="T7" fmla="*/ 31 h 41"/>
                  <a:gd name="T8" fmla="*/ 34 w 39"/>
                  <a:gd name="T9" fmla="*/ 29 h 41"/>
                  <a:gd name="T10" fmla="*/ 32 w 39"/>
                  <a:gd name="T11" fmla="*/ 27 h 41"/>
                  <a:gd name="T12" fmla="*/ 30 w 39"/>
                  <a:gd name="T13" fmla="*/ 25 h 41"/>
                  <a:gd name="T14" fmla="*/ 27 w 39"/>
                  <a:gd name="T15" fmla="*/ 22 h 41"/>
                  <a:gd name="T16" fmla="*/ 25 w 39"/>
                  <a:gd name="T17" fmla="*/ 20 h 41"/>
                  <a:gd name="T18" fmla="*/ 23 w 39"/>
                  <a:gd name="T19" fmla="*/ 18 h 41"/>
                  <a:gd name="T20" fmla="*/ 21 w 39"/>
                  <a:gd name="T21" fmla="*/ 16 h 41"/>
                  <a:gd name="T22" fmla="*/ 20 w 39"/>
                  <a:gd name="T23" fmla="*/ 13 h 41"/>
                  <a:gd name="T24" fmla="*/ 16 w 39"/>
                  <a:gd name="T25" fmla="*/ 11 h 41"/>
                  <a:gd name="T26" fmla="*/ 14 w 39"/>
                  <a:gd name="T27" fmla="*/ 9 h 41"/>
                  <a:gd name="T28" fmla="*/ 12 w 39"/>
                  <a:gd name="T29" fmla="*/ 5 h 41"/>
                  <a:gd name="T30" fmla="*/ 9 w 39"/>
                  <a:gd name="T31" fmla="*/ 4 h 41"/>
                  <a:gd name="T32" fmla="*/ 7 w 39"/>
                  <a:gd name="T33" fmla="*/ 2 h 41"/>
                  <a:gd name="T34" fmla="*/ 5 w 39"/>
                  <a:gd name="T35" fmla="*/ 0 h 41"/>
                  <a:gd name="T36" fmla="*/ 0 w 39"/>
                  <a:gd name="T37" fmla="*/ 5 h 41"/>
                  <a:gd name="T38" fmla="*/ 2 w 39"/>
                  <a:gd name="T39" fmla="*/ 7 h 41"/>
                  <a:gd name="T40" fmla="*/ 3 w 39"/>
                  <a:gd name="T41" fmla="*/ 9 h 41"/>
                  <a:gd name="T42" fmla="*/ 7 w 39"/>
                  <a:gd name="T43" fmla="*/ 13 h 41"/>
                  <a:gd name="T44" fmla="*/ 9 w 39"/>
                  <a:gd name="T45" fmla="*/ 14 h 41"/>
                  <a:gd name="T46" fmla="*/ 11 w 39"/>
                  <a:gd name="T47" fmla="*/ 16 h 41"/>
                  <a:gd name="T48" fmla="*/ 12 w 39"/>
                  <a:gd name="T49" fmla="*/ 18 h 41"/>
                  <a:gd name="T50" fmla="*/ 16 w 39"/>
                  <a:gd name="T51" fmla="*/ 22 h 41"/>
                  <a:gd name="T52" fmla="*/ 18 w 39"/>
                  <a:gd name="T53" fmla="*/ 23 h 41"/>
                  <a:gd name="T54" fmla="*/ 20 w 39"/>
                  <a:gd name="T55" fmla="*/ 25 h 41"/>
                  <a:gd name="T56" fmla="*/ 21 w 39"/>
                  <a:gd name="T57" fmla="*/ 27 h 41"/>
                  <a:gd name="T58" fmla="*/ 23 w 39"/>
                  <a:gd name="T59" fmla="*/ 31 h 41"/>
                  <a:gd name="T60" fmla="*/ 25 w 39"/>
                  <a:gd name="T61" fmla="*/ 32 h 41"/>
                  <a:gd name="T62" fmla="*/ 29 w 39"/>
                  <a:gd name="T63" fmla="*/ 34 h 41"/>
                  <a:gd name="T64" fmla="*/ 29 w 39"/>
                  <a:gd name="T65" fmla="*/ 36 h 41"/>
                  <a:gd name="T66" fmla="*/ 30 w 39"/>
                  <a:gd name="T67" fmla="*/ 38 h 41"/>
                  <a:gd name="T68" fmla="*/ 32 w 39"/>
                  <a:gd name="T69" fmla="*/ 40 h 41"/>
                  <a:gd name="T70" fmla="*/ 34 w 39"/>
                  <a:gd name="T71" fmla="*/ 34 h 41"/>
                  <a:gd name="T72" fmla="*/ 38 w 39"/>
                  <a:gd name="T73" fmla="*/ 4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 h="41">
                    <a:moveTo>
                      <a:pt x="38" y="41"/>
                    </a:moveTo>
                    <a:lnTo>
                      <a:pt x="39" y="36"/>
                    </a:lnTo>
                    <a:lnTo>
                      <a:pt x="38" y="34"/>
                    </a:lnTo>
                    <a:lnTo>
                      <a:pt x="36" y="31"/>
                    </a:lnTo>
                    <a:lnTo>
                      <a:pt x="34" y="29"/>
                    </a:lnTo>
                    <a:lnTo>
                      <a:pt x="32" y="27"/>
                    </a:lnTo>
                    <a:lnTo>
                      <a:pt x="30" y="25"/>
                    </a:lnTo>
                    <a:lnTo>
                      <a:pt x="27" y="22"/>
                    </a:lnTo>
                    <a:lnTo>
                      <a:pt x="25" y="20"/>
                    </a:lnTo>
                    <a:lnTo>
                      <a:pt x="23" y="18"/>
                    </a:lnTo>
                    <a:lnTo>
                      <a:pt x="21" y="16"/>
                    </a:lnTo>
                    <a:lnTo>
                      <a:pt x="20" y="13"/>
                    </a:lnTo>
                    <a:lnTo>
                      <a:pt x="16" y="11"/>
                    </a:lnTo>
                    <a:lnTo>
                      <a:pt x="14" y="9"/>
                    </a:lnTo>
                    <a:lnTo>
                      <a:pt x="12" y="5"/>
                    </a:lnTo>
                    <a:lnTo>
                      <a:pt x="9" y="4"/>
                    </a:lnTo>
                    <a:lnTo>
                      <a:pt x="7" y="2"/>
                    </a:lnTo>
                    <a:lnTo>
                      <a:pt x="5" y="0"/>
                    </a:lnTo>
                    <a:lnTo>
                      <a:pt x="0" y="5"/>
                    </a:lnTo>
                    <a:lnTo>
                      <a:pt x="2" y="7"/>
                    </a:lnTo>
                    <a:lnTo>
                      <a:pt x="3" y="9"/>
                    </a:lnTo>
                    <a:lnTo>
                      <a:pt x="7" y="13"/>
                    </a:lnTo>
                    <a:lnTo>
                      <a:pt x="9" y="14"/>
                    </a:lnTo>
                    <a:lnTo>
                      <a:pt x="11" y="16"/>
                    </a:lnTo>
                    <a:lnTo>
                      <a:pt x="12" y="18"/>
                    </a:lnTo>
                    <a:lnTo>
                      <a:pt x="16" y="22"/>
                    </a:lnTo>
                    <a:lnTo>
                      <a:pt x="18" y="23"/>
                    </a:lnTo>
                    <a:lnTo>
                      <a:pt x="20" y="25"/>
                    </a:lnTo>
                    <a:lnTo>
                      <a:pt x="21" y="27"/>
                    </a:lnTo>
                    <a:lnTo>
                      <a:pt x="23" y="31"/>
                    </a:lnTo>
                    <a:lnTo>
                      <a:pt x="25" y="32"/>
                    </a:lnTo>
                    <a:lnTo>
                      <a:pt x="29" y="34"/>
                    </a:lnTo>
                    <a:lnTo>
                      <a:pt x="29" y="36"/>
                    </a:lnTo>
                    <a:lnTo>
                      <a:pt x="30" y="38"/>
                    </a:lnTo>
                    <a:lnTo>
                      <a:pt x="32" y="40"/>
                    </a:lnTo>
                    <a:lnTo>
                      <a:pt x="34" y="34"/>
                    </a:lnTo>
                    <a:lnTo>
                      <a:pt x="38" y="4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1" name="Freeform 248"/>
              <p:cNvSpPr>
                <a:spLocks/>
              </p:cNvSpPr>
              <p:nvPr/>
            </p:nvSpPr>
            <p:spPr bwMode="auto">
              <a:xfrm>
                <a:off x="4980" y="3179"/>
                <a:ext cx="40" cy="33"/>
              </a:xfrm>
              <a:custGeom>
                <a:avLst/>
                <a:gdLst>
                  <a:gd name="T0" fmla="*/ 4 w 40"/>
                  <a:gd name="T1" fmla="*/ 24 h 33"/>
                  <a:gd name="T2" fmla="*/ 5 w 40"/>
                  <a:gd name="T3" fmla="*/ 31 h 33"/>
                  <a:gd name="T4" fmla="*/ 7 w 40"/>
                  <a:gd name="T5" fmla="*/ 29 h 33"/>
                  <a:gd name="T6" fmla="*/ 9 w 40"/>
                  <a:gd name="T7" fmla="*/ 29 h 33"/>
                  <a:gd name="T8" fmla="*/ 11 w 40"/>
                  <a:gd name="T9" fmla="*/ 27 h 33"/>
                  <a:gd name="T10" fmla="*/ 14 w 40"/>
                  <a:gd name="T11" fmla="*/ 25 h 33"/>
                  <a:gd name="T12" fmla="*/ 16 w 40"/>
                  <a:gd name="T13" fmla="*/ 24 h 33"/>
                  <a:gd name="T14" fmla="*/ 18 w 40"/>
                  <a:gd name="T15" fmla="*/ 22 h 33"/>
                  <a:gd name="T16" fmla="*/ 22 w 40"/>
                  <a:gd name="T17" fmla="*/ 20 h 33"/>
                  <a:gd name="T18" fmla="*/ 23 w 40"/>
                  <a:gd name="T19" fmla="*/ 20 h 33"/>
                  <a:gd name="T20" fmla="*/ 25 w 40"/>
                  <a:gd name="T21" fmla="*/ 18 h 33"/>
                  <a:gd name="T22" fmla="*/ 27 w 40"/>
                  <a:gd name="T23" fmla="*/ 16 h 33"/>
                  <a:gd name="T24" fmla="*/ 31 w 40"/>
                  <a:gd name="T25" fmla="*/ 15 h 33"/>
                  <a:gd name="T26" fmla="*/ 32 w 40"/>
                  <a:gd name="T27" fmla="*/ 13 h 33"/>
                  <a:gd name="T28" fmla="*/ 34 w 40"/>
                  <a:gd name="T29" fmla="*/ 11 h 33"/>
                  <a:gd name="T30" fmla="*/ 36 w 40"/>
                  <a:gd name="T31" fmla="*/ 9 h 33"/>
                  <a:gd name="T32" fmla="*/ 38 w 40"/>
                  <a:gd name="T33" fmla="*/ 7 h 33"/>
                  <a:gd name="T34" fmla="*/ 40 w 40"/>
                  <a:gd name="T35" fmla="*/ 7 h 33"/>
                  <a:gd name="T36" fmla="*/ 36 w 40"/>
                  <a:gd name="T37" fmla="*/ 0 h 33"/>
                  <a:gd name="T38" fmla="*/ 32 w 40"/>
                  <a:gd name="T39" fmla="*/ 2 h 33"/>
                  <a:gd name="T40" fmla="*/ 31 w 40"/>
                  <a:gd name="T41" fmla="*/ 4 h 33"/>
                  <a:gd name="T42" fmla="*/ 29 w 40"/>
                  <a:gd name="T43" fmla="*/ 6 h 33"/>
                  <a:gd name="T44" fmla="*/ 27 w 40"/>
                  <a:gd name="T45" fmla="*/ 6 h 33"/>
                  <a:gd name="T46" fmla="*/ 25 w 40"/>
                  <a:gd name="T47" fmla="*/ 7 h 33"/>
                  <a:gd name="T48" fmla="*/ 23 w 40"/>
                  <a:gd name="T49" fmla="*/ 9 h 33"/>
                  <a:gd name="T50" fmla="*/ 22 w 40"/>
                  <a:gd name="T51" fmla="*/ 11 h 33"/>
                  <a:gd name="T52" fmla="*/ 18 w 40"/>
                  <a:gd name="T53" fmla="*/ 13 h 33"/>
                  <a:gd name="T54" fmla="*/ 16 w 40"/>
                  <a:gd name="T55" fmla="*/ 15 h 33"/>
                  <a:gd name="T56" fmla="*/ 14 w 40"/>
                  <a:gd name="T57" fmla="*/ 16 h 33"/>
                  <a:gd name="T58" fmla="*/ 11 w 40"/>
                  <a:gd name="T59" fmla="*/ 16 h 33"/>
                  <a:gd name="T60" fmla="*/ 9 w 40"/>
                  <a:gd name="T61" fmla="*/ 18 h 33"/>
                  <a:gd name="T62" fmla="*/ 7 w 40"/>
                  <a:gd name="T63" fmla="*/ 20 h 33"/>
                  <a:gd name="T64" fmla="*/ 5 w 40"/>
                  <a:gd name="T65" fmla="*/ 22 h 33"/>
                  <a:gd name="T66" fmla="*/ 2 w 40"/>
                  <a:gd name="T67" fmla="*/ 24 h 33"/>
                  <a:gd name="T68" fmla="*/ 0 w 40"/>
                  <a:gd name="T69" fmla="*/ 25 h 33"/>
                  <a:gd name="T70" fmla="*/ 2 w 40"/>
                  <a:gd name="T71" fmla="*/ 33 h 33"/>
                  <a:gd name="T72" fmla="*/ 4 w 40"/>
                  <a:gd name="T73" fmla="*/ 24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33">
                    <a:moveTo>
                      <a:pt x="4" y="24"/>
                    </a:moveTo>
                    <a:lnTo>
                      <a:pt x="5" y="31"/>
                    </a:lnTo>
                    <a:lnTo>
                      <a:pt x="7" y="29"/>
                    </a:lnTo>
                    <a:lnTo>
                      <a:pt x="9" y="29"/>
                    </a:lnTo>
                    <a:lnTo>
                      <a:pt x="11" y="27"/>
                    </a:lnTo>
                    <a:lnTo>
                      <a:pt x="14" y="25"/>
                    </a:lnTo>
                    <a:lnTo>
                      <a:pt x="16" y="24"/>
                    </a:lnTo>
                    <a:lnTo>
                      <a:pt x="18" y="22"/>
                    </a:lnTo>
                    <a:lnTo>
                      <a:pt x="22" y="20"/>
                    </a:lnTo>
                    <a:lnTo>
                      <a:pt x="23" y="20"/>
                    </a:lnTo>
                    <a:lnTo>
                      <a:pt x="25" y="18"/>
                    </a:lnTo>
                    <a:lnTo>
                      <a:pt x="27" y="16"/>
                    </a:lnTo>
                    <a:lnTo>
                      <a:pt x="31" y="15"/>
                    </a:lnTo>
                    <a:lnTo>
                      <a:pt x="32" y="13"/>
                    </a:lnTo>
                    <a:lnTo>
                      <a:pt x="34" y="11"/>
                    </a:lnTo>
                    <a:lnTo>
                      <a:pt x="36" y="9"/>
                    </a:lnTo>
                    <a:lnTo>
                      <a:pt x="38" y="7"/>
                    </a:lnTo>
                    <a:lnTo>
                      <a:pt x="40" y="7"/>
                    </a:lnTo>
                    <a:lnTo>
                      <a:pt x="36" y="0"/>
                    </a:lnTo>
                    <a:lnTo>
                      <a:pt x="32" y="2"/>
                    </a:lnTo>
                    <a:lnTo>
                      <a:pt x="31" y="4"/>
                    </a:lnTo>
                    <a:lnTo>
                      <a:pt x="29" y="6"/>
                    </a:lnTo>
                    <a:lnTo>
                      <a:pt x="27" y="6"/>
                    </a:lnTo>
                    <a:lnTo>
                      <a:pt x="25" y="7"/>
                    </a:lnTo>
                    <a:lnTo>
                      <a:pt x="23" y="9"/>
                    </a:lnTo>
                    <a:lnTo>
                      <a:pt x="22" y="11"/>
                    </a:lnTo>
                    <a:lnTo>
                      <a:pt x="18" y="13"/>
                    </a:lnTo>
                    <a:lnTo>
                      <a:pt x="16" y="15"/>
                    </a:lnTo>
                    <a:lnTo>
                      <a:pt x="14" y="16"/>
                    </a:lnTo>
                    <a:lnTo>
                      <a:pt x="11" y="16"/>
                    </a:lnTo>
                    <a:lnTo>
                      <a:pt x="9" y="18"/>
                    </a:lnTo>
                    <a:lnTo>
                      <a:pt x="7" y="20"/>
                    </a:lnTo>
                    <a:lnTo>
                      <a:pt x="5" y="22"/>
                    </a:lnTo>
                    <a:lnTo>
                      <a:pt x="2" y="24"/>
                    </a:lnTo>
                    <a:lnTo>
                      <a:pt x="0" y="25"/>
                    </a:lnTo>
                    <a:lnTo>
                      <a:pt x="2" y="33"/>
                    </a:lnTo>
                    <a:lnTo>
                      <a:pt x="4" y="2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2" name="Freeform 249"/>
              <p:cNvSpPr>
                <a:spLocks/>
              </p:cNvSpPr>
              <p:nvPr/>
            </p:nvSpPr>
            <p:spPr bwMode="auto">
              <a:xfrm>
                <a:off x="4982" y="3203"/>
                <a:ext cx="50" cy="25"/>
              </a:xfrm>
              <a:custGeom>
                <a:avLst/>
                <a:gdLst>
                  <a:gd name="T0" fmla="*/ 50 w 50"/>
                  <a:gd name="T1" fmla="*/ 23 h 25"/>
                  <a:gd name="T2" fmla="*/ 48 w 50"/>
                  <a:gd name="T3" fmla="*/ 19 h 25"/>
                  <a:gd name="T4" fmla="*/ 47 w 50"/>
                  <a:gd name="T5" fmla="*/ 18 h 25"/>
                  <a:gd name="T6" fmla="*/ 45 w 50"/>
                  <a:gd name="T7" fmla="*/ 16 h 25"/>
                  <a:gd name="T8" fmla="*/ 41 w 50"/>
                  <a:gd name="T9" fmla="*/ 14 h 25"/>
                  <a:gd name="T10" fmla="*/ 39 w 50"/>
                  <a:gd name="T11" fmla="*/ 12 h 25"/>
                  <a:gd name="T12" fmla="*/ 36 w 50"/>
                  <a:gd name="T13" fmla="*/ 12 h 25"/>
                  <a:gd name="T14" fmla="*/ 34 w 50"/>
                  <a:gd name="T15" fmla="*/ 10 h 25"/>
                  <a:gd name="T16" fmla="*/ 30 w 50"/>
                  <a:gd name="T17" fmla="*/ 10 h 25"/>
                  <a:gd name="T18" fmla="*/ 27 w 50"/>
                  <a:gd name="T19" fmla="*/ 9 h 25"/>
                  <a:gd name="T20" fmla="*/ 25 w 50"/>
                  <a:gd name="T21" fmla="*/ 9 h 25"/>
                  <a:gd name="T22" fmla="*/ 21 w 50"/>
                  <a:gd name="T23" fmla="*/ 7 h 25"/>
                  <a:gd name="T24" fmla="*/ 18 w 50"/>
                  <a:gd name="T25" fmla="*/ 5 h 25"/>
                  <a:gd name="T26" fmla="*/ 16 w 50"/>
                  <a:gd name="T27" fmla="*/ 5 h 25"/>
                  <a:gd name="T28" fmla="*/ 12 w 50"/>
                  <a:gd name="T29" fmla="*/ 3 h 25"/>
                  <a:gd name="T30" fmla="*/ 9 w 50"/>
                  <a:gd name="T31" fmla="*/ 3 h 25"/>
                  <a:gd name="T32" fmla="*/ 5 w 50"/>
                  <a:gd name="T33" fmla="*/ 1 h 25"/>
                  <a:gd name="T34" fmla="*/ 2 w 50"/>
                  <a:gd name="T35" fmla="*/ 0 h 25"/>
                  <a:gd name="T36" fmla="*/ 0 w 50"/>
                  <a:gd name="T37" fmla="*/ 9 h 25"/>
                  <a:gd name="T38" fmla="*/ 3 w 50"/>
                  <a:gd name="T39" fmla="*/ 9 h 25"/>
                  <a:gd name="T40" fmla="*/ 5 w 50"/>
                  <a:gd name="T41" fmla="*/ 10 h 25"/>
                  <a:gd name="T42" fmla="*/ 9 w 50"/>
                  <a:gd name="T43" fmla="*/ 12 h 25"/>
                  <a:gd name="T44" fmla="*/ 12 w 50"/>
                  <a:gd name="T45" fmla="*/ 12 h 25"/>
                  <a:gd name="T46" fmla="*/ 16 w 50"/>
                  <a:gd name="T47" fmla="*/ 14 h 25"/>
                  <a:gd name="T48" fmla="*/ 20 w 50"/>
                  <a:gd name="T49" fmla="*/ 14 h 25"/>
                  <a:gd name="T50" fmla="*/ 21 w 50"/>
                  <a:gd name="T51" fmla="*/ 16 h 25"/>
                  <a:gd name="T52" fmla="*/ 25 w 50"/>
                  <a:gd name="T53" fmla="*/ 16 h 25"/>
                  <a:gd name="T54" fmla="*/ 29 w 50"/>
                  <a:gd name="T55" fmla="*/ 18 h 25"/>
                  <a:gd name="T56" fmla="*/ 30 w 50"/>
                  <a:gd name="T57" fmla="*/ 18 h 25"/>
                  <a:gd name="T58" fmla="*/ 34 w 50"/>
                  <a:gd name="T59" fmla="*/ 19 h 25"/>
                  <a:gd name="T60" fmla="*/ 36 w 50"/>
                  <a:gd name="T61" fmla="*/ 21 h 25"/>
                  <a:gd name="T62" fmla="*/ 38 w 50"/>
                  <a:gd name="T63" fmla="*/ 21 h 25"/>
                  <a:gd name="T64" fmla="*/ 41 w 50"/>
                  <a:gd name="T65" fmla="*/ 23 h 25"/>
                  <a:gd name="T66" fmla="*/ 43 w 50"/>
                  <a:gd name="T67" fmla="*/ 25 h 25"/>
                  <a:gd name="T68" fmla="*/ 45 w 50"/>
                  <a:gd name="T69" fmla="*/ 25 h 25"/>
                  <a:gd name="T70" fmla="*/ 43 w 50"/>
                  <a:gd name="T71" fmla="*/ 21 h 25"/>
                  <a:gd name="T72" fmla="*/ 50 w 50"/>
                  <a:gd name="T73" fmla="*/ 23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 h="25">
                    <a:moveTo>
                      <a:pt x="50" y="23"/>
                    </a:moveTo>
                    <a:lnTo>
                      <a:pt x="48" y="19"/>
                    </a:lnTo>
                    <a:lnTo>
                      <a:pt x="47" y="18"/>
                    </a:lnTo>
                    <a:lnTo>
                      <a:pt x="45" y="16"/>
                    </a:lnTo>
                    <a:lnTo>
                      <a:pt x="41" y="14"/>
                    </a:lnTo>
                    <a:lnTo>
                      <a:pt x="39" y="12"/>
                    </a:lnTo>
                    <a:lnTo>
                      <a:pt x="36" y="12"/>
                    </a:lnTo>
                    <a:lnTo>
                      <a:pt x="34" y="10"/>
                    </a:lnTo>
                    <a:lnTo>
                      <a:pt x="30" y="10"/>
                    </a:lnTo>
                    <a:lnTo>
                      <a:pt x="27" y="9"/>
                    </a:lnTo>
                    <a:lnTo>
                      <a:pt x="25" y="9"/>
                    </a:lnTo>
                    <a:lnTo>
                      <a:pt x="21" y="7"/>
                    </a:lnTo>
                    <a:lnTo>
                      <a:pt x="18" y="5"/>
                    </a:lnTo>
                    <a:lnTo>
                      <a:pt x="16" y="5"/>
                    </a:lnTo>
                    <a:lnTo>
                      <a:pt x="12" y="3"/>
                    </a:lnTo>
                    <a:lnTo>
                      <a:pt x="9" y="3"/>
                    </a:lnTo>
                    <a:lnTo>
                      <a:pt x="5" y="1"/>
                    </a:lnTo>
                    <a:lnTo>
                      <a:pt x="2" y="0"/>
                    </a:lnTo>
                    <a:lnTo>
                      <a:pt x="0" y="9"/>
                    </a:lnTo>
                    <a:lnTo>
                      <a:pt x="3" y="9"/>
                    </a:lnTo>
                    <a:lnTo>
                      <a:pt x="5" y="10"/>
                    </a:lnTo>
                    <a:lnTo>
                      <a:pt x="9" y="12"/>
                    </a:lnTo>
                    <a:lnTo>
                      <a:pt x="12" y="12"/>
                    </a:lnTo>
                    <a:lnTo>
                      <a:pt x="16" y="14"/>
                    </a:lnTo>
                    <a:lnTo>
                      <a:pt x="20" y="14"/>
                    </a:lnTo>
                    <a:lnTo>
                      <a:pt x="21" y="16"/>
                    </a:lnTo>
                    <a:lnTo>
                      <a:pt x="25" y="16"/>
                    </a:lnTo>
                    <a:lnTo>
                      <a:pt x="29" y="18"/>
                    </a:lnTo>
                    <a:lnTo>
                      <a:pt x="30" y="18"/>
                    </a:lnTo>
                    <a:lnTo>
                      <a:pt x="34" y="19"/>
                    </a:lnTo>
                    <a:lnTo>
                      <a:pt x="36" y="21"/>
                    </a:lnTo>
                    <a:lnTo>
                      <a:pt x="38" y="21"/>
                    </a:lnTo>
                    <a:lnTo>
                      <a:pt x="41" y="23"/>
                    </a:lnTo>
                    <a:lnTo>
                      <a:pt x="43" y="25"/>
                    </a:lnTo>
                    <a:lnTo>
                      <a:pt x="45" y="25"/>
                    </a:lnTo>
                    <a:lnTo>
                      <a:pt x="43" y="21"/>
                    </a:lnTo>
                    <a:lnTo>
                      <a:pt x="50" y="2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3" name="Freeform 250"/>
              <p:cNvSpPr>
                <a:spLocks/>
              </p:cNvSpPr>
              <p:nvPr/>
            </p:nvSpPr>
            <p:spPr bwMode="auto">
              <a:xfrm>
                <a:off x="4994" y="3224"/>
                <a:ext cx="38" cy="189"/>
              </a:xfrm>
              <a:custGeom>
                <a:avLst/>
                <a:gdLst>
                  <a:gd name="T0" fmla="*/ 9 w 38"/>
                  <a:gd name="T1" fmla="*/ 182 h 189"/>
                  <a:gd name="T2" fmla="*/ 11 w 38"/>
                  <a:gd name="T3" fmla="*/ 170 h 189"/>
                  <a:gd name="T4" fmla="*/ 13 w 38"/>
                  <a:gd name="T5" fmla="*/ 157 h 189"/>
                  <a:gd name="T6" fmla="*/ 15 w 38"/>
                  <a:gd name="T7" fmla="*/ 142 h 189"/>
                  <a:gd name="T8" fmla="*/ 17 w 38"/>
                  <a:gd name="T9" fmla="*/ 130 h 189"/>
                  <a:gd name="T10" fmla="*/ 18 w 38"/>
                  <a:gd name="T11" fmla="*/ 117 h 189"/>
                  <a:gd name="T12" fmla="*/ 20 w 38"/>
                  <a:gd name="T13" fmla="*/ 105 h 189"/>
                  <a:gd name="T14" fmla="*/ 22 w 38"/>
                  <a:gd name="T15" fmla="*/ 92 h 189"/>
                  <a:gd name="T16" fmla="*/ 24 w 38"/>
                  <a:gd name="T17" fmla="*/ 81 h 189"/>
                  <a:gd name="T18" fmla="*/ 26 w 38"/>
                  <a:gd name="T19" fmla="*/ 69 h 189"/>
                  <a:gd name="T20" fmla="*/ 27 w 38"/>
                  <a:gd name="T21" fmla="*/ 58 h 189"/>
                  <a:gd name="T22" fmla="*/ 29 w 38"/>
                  <a:gd name="T23" fmla="*/ 47 h 189"/>
                  <a:gd name="T24" fmla="*/ 31 w 38"/>
                  <a:gd name="T25" fmla="*/ 36 h 189"/>
                  <a:gd name="T26" fmla="*/ 33 w 38"/>
                  <a:gd name="T27" fmla="*/ 27 h 189"/>
                  <a:gd name="T28" fmla="*/ 36 w 38"/>
                  <a:gd name="T29" fmla="*/ 16 h 189"/>
                  <a:gd name="T30" fmla="*/ 38 w 38"/>
                  <a:gd name="T31" fmla="*/ 7 h 189"/>
                  <a:gd name="T32" fmla="*/ 31 w 38"/>
                  <a:gd name="T33" fmla="*/ 0 h 189"/>
                  <a:gd name="T34" fmla="*/ 29 w 38"/>
                  <a:gd name="T35" fmla="*/ 9 h 189"/>
                  <a:gd name="T36" fmla="*/ 27 w 38"/>
                  <a:gd name="T37" fmla="*/ 20 h 189"/>
                  <a:gd name="T38" fmla="*/ 26 w 38"/>
                  <a:gd name="T39" fmla="*/ 29 h 189"/>
                  <a:gd name="T40" fmla="*/ 22 w 38"/>
                  <a:gd name="T41" fmla="*/ 40 h 189"/>
                  <a:gd name="T42" fmla="*/ 20 w 38"/>
                  <a:gd name="T43" fmla="*/ 51 h 189"/>
                  <a:gd name="T44" fmla="*/ 18 w 38"/>
                  <a:gd name="T45" fmla="*/ 63 h 189"/>
                  <a:gd name="T46" fmla="*/ 17 w 38"/>
                  <a:gd name="T47" fmla="*/ 74 h 189"/>
                  <a:gd name="T48" fmla="*/ 15 w 38"/>
                  <a:gd name="T49" fmla="*/ 85 h 189"/>
                  <a:gd name="T50" fmla="*/ 13 w 38"/>
                  <a:gd name="T51" fmla="*/ 97 h 189"/>
                  <a:gd name="T52" fmla="*/ 11 w 38"/>
                  <a:gd name="T53" fmla="*/ 110 h 189"/>
                  <a:gd name="T54" fmla="*/ 9 w 38"/>
                  <a:gd name="T55" fmla="*/ 123 h 189"/>
                  <a:gd name="T56" fmla="*/ 8 w 38"/>
                  <a:gd name="T57" fmla="*/ 135 h 189"/>
                  <a:gd name="T58" fmla="*/ 6 w 38"/>
                  <a:gd name="T59" fmla="*/ 148 h 189"/>
                  <a:gd name="T60" fmla="*/ 4 w 38"/>
                  <a:gd name="T61" fmla="*/ 162 h 189"/>
                  <a:gd name="T62" fmla="*/ 2 w 38"/>
                  <a:gd name="T63" fmla="*/ 175 h 189"/>
                  <a:gd name="T64" fmla="*/ 0 w 38"/>
                  <a:gd name="T65" fmla="*/ 189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 h="189">
                    <a:moveTo>
                      <a:pt x="9" y="189"/>
                    </a:moveTo>
                    <a:lnTo>
                      <a:pt x="9" y="182"/>
                    </a:lnTo>
                    <a:lnTo>
                      <a:pt x="11" y="177"/>
                    </a:lnTo>
                    <a:lnTo>
                      <a:pt x="11" y="170"/>
                    </a:lnTo>
                    <a:lnTo>
                      <a:pt x="13" y="162"/>
                    </a:lnTo>
                    <a:lnTo>
                      <a:pt x="13" y="157"/>
                    </a:lnTo>
                    <a:lnTo>
                      <a:pt x="15" y="150"/>
                    </a:lnTo>
                    <a:lnTo>
                      <a:pt x="15" y="142"/>
                    </a:lnTo>
                    <a:lnTo>
                      <a:pt x="17" y="137"/>
                    </a:lnTo>
                    <a:lnTo>
                      <a:pt x="17" y="130"/>
                    </a:lnTo>
                    <a:lnTo>
                      <a:pt x="18" y="124"/>
                    </a:lnTo>
                    <a:lnTo>
                      <a:pt x="18" y="117"/>
                    </a:lnTo>
                    <a:lnTo>
                      <a:pt x="20" y="112"/>
                    </a:lnTo>
                    <a:lnTo>
                      <a:pt x="20" y="105"/>
                    </a:lnTo>
                    <a:lnTo>
                      <a:pt x="22" y="99"/>
                    </a:lnTo>
                    <a:lnTo>
                      <a:pt x="22" y="92"/>
                    </a:lnTo>
                    <a:lnTo>
                      <a:pt x="24" y="87"/>
                    </a:lnTo>
                    <a:lnTo>
                      <a:pt x="24" y="81"/>
                    </a:lnTo>
                    <a:lnTo>
                      <a:pt x="26" y="76"/>
                    </a:lnTo>
                    <a:lnTo>
                      <a:pt x="26" y="69"/>
                    </a:lnTo>
                    <a:lnTo>
                      <a:pt x="27" y="63"/>
                    </a:lnTo>
                    <a:lnTo>
                      <a:pt x="27" y="58"/>
                    </a:lnTo>
                    <a:lnTo>
                      <a:pt x="29" y="52"/>
                    </a:lnTo>
                    <a:lnTo>
                      <a:pt x="29" y="47"/>
                    </a:lnTo>
                    <a:lnTo>
                      <a:pt x="31" y="42"/>
                    </a:lnTo>
                    <a:lnTo>
                      <a:pt x="31" y="36"/>
                    </a:lnTo>
                    <a:lnTo>
                      <a:pt x="33" y="31"/>
                    </a:lnTo>
                    <a:lnTo>
                      <a:pt x="33" y="27"/>
                    </a:lnTo>
                    <a:lnTo>
                      <a:pt x="35" y="22"/>
                    </a:lnTo>
                    <a:lnTo>
                      <a:pt x="36" y="16"/>
                    </a:lnTo>
                    <a:lnTo>
                      <a:pt x="36" y="11"/>
                    </a:lnTo>
                    <a:lnTo>
                      <a:pt x="38" y="7"/>
                    </a:lnTo>
                    <a:lnTo>
                      <a:pt x="38" y="2"/>
                    </a:lnTo>
                    <a:lnTo>
                      <a:pt x="31" y="0"/>
                    </a:lnTo>
                    <a:lnTo>
                      <a:pt x="29" y="6"/>
                    </a:lnTo>
                    <a:lnTo>
                      <a:pt x="29" y="9"/>
                    </a:lnTo>
                    <a:lnTo>
                      <a:pt x="27" y="15"/>
                    </a:lnTo>
                    <a:lnTo>
                      <a:pt x="27" y="20"/>
                    </a:lnTo>
                    <a:lnTo>
                      <a:pt x="26" y="25"/>
                    </a:lnTo>
                    <a:lnTo>
                      <a:pt x="26" y="29"/>
                    </a:lnTo>
                    <a:lnTo>
                      <a:pt x="24" y="34"/>
                    </a:lnTo>
                    <a:lnTo>
                      <a:pt x="22" y="40"/>
                    </a:lnTo>
                    <a:lnTo>
                      <a:pt x="22" y="45"/>
                    </a:lnTo>
                    <a:lnTo>
                      <a:pt x="20" y="51"/>
                    </a:lnTo>
                    <a:lnTo>
                      <a:pt x="20" y="56"/>
                    </a:lnTo>
                    <a:lnTo>
                      <a:pt x="18" y="63"/>
                    </a:lnTo>
                    <a:lnTo>
                      <a:pt x="18" y="69"/>
                    </a:lnTo>
                    <a:lnTo>
                      <a:pt x="17" y="74"/>
                    </a:lnTo>
                    <a:lnTo>
                      <a:pt x="17" y="79"/>
                    </a:lnTo>
                    <a:lnTo>
                      <a:pt x="15" y="85"/>
                    </a:lnTo>
                    <a:lnTo>
                      <a:pt x="15" y="92"/>
                    </a:lnTo>
                    <a:lnTo>
                      <a:pt x="13" y="97"/>
                    </a:lnTo>
                    <a:lnTo>
                      <a:pt x="13" y="105"/>
                    </a:lnTo>
                    <a:lnTo>
                      <a:pt x="11" y="110"/>
                    </a:lnTo>
                    <a:lnTo>
                      <a:pt x="11" y="117"/>
                    </a:lnTo>
                    <a:lnTo>
                      <a:pt x="9" y="123"/>
                    </a:lnTo>
                    <a:lnTo>
                      <a:pt x="9" y="130"/>
                    </a:lnTo>
                    <a:lnTo>
                      <a:pt x="8" y="135"/>
                    </a:lnTo>
                    <a:lnTo>
                      <a:pt x="8" y="142"/>
                    </a:lnTo>
                    <a:lnTo>
                      <a:pt x="6" y="148"/>
                    </a:lnTo>
                    <a:lnTo>
                      <a:pt x="6" y="155"/>
                    </a:lnTo>
                    <a:lnTo>
                      <a:pt x="4" y="162"/>
                    </a:lnTo>
                    <a:lnTo>
                      <a:pt x="4" y="168"/>
                    </a:lnTo>
                    <a:lnTo>
                      <a:pt x="2" y="175"/>
                    </a:lnTo>
                    <a:lnTo>
                      <a:pt x="2" y="182"/>
                    </a:lnTo>
                    <a:lnTo>
                      <a:pt x="0" y="189"/>
                    </a:lnTo>
                    <a:lnTo>
                      <a:pt x="9" y="18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4" name="Freeform 251"/>
              <p:cNvSpPr>
                <a:spLocks/>
              </p:cNvSpPr>
              <p:nvPr/>
            </p:nvSpPr>
            <p:spPr bwMode="auto">
              <a:xfrm>
                <a:off x="5025" y="3226"/>
                <a:ext cx="7" cy="4"/>
              </a:xfrm>
              <a:custGeom>
                <a:avLst/>
                <a:gdLst>
                  <a:gd name="T0" fmla="*/ 0 w 7"/>
                  <a:gd name="T1" fmla="*/ 0 h 4"/>
                  <a:gd name="T2" fmla="*/ 0 w 7"/>
                  <a:gd name="T3" fmla="*/ 0 h 4"/>
                  <a:gd name="T4" fmla="*/ 0 w 7"/>
                  <a:gd name="T5" fmla="*/ 2 h 4"/>
                  <a:gd name="T6" fmla="*/ 2 w 7"/>
                  <a:gd name="T7" fmla="*/ 4 h 4"/>
                  <a:gd name="T8" fmla="*/ 4 w 7"/>
                  <a:gd name="T9" fmla="*/ 4 h 4"/>
                  <a:gd name="T10" fmla="*/ 5 w 7"/>
                  <a:gd name="T11" fmla="*/ 4 h 4"/>
                  <a:gd name="T12" fmla="*/ 5 w 7"/>
                  <a:gd name="T13" fmla="*/ 2 h 4"/>
                  <a:gd name="T14" fmla="*/ 7 w 7"/>
                  <a:gd name="T15" fmla="*/ 2 h 4"/>
                  <a:gd name="T16" fmla="*/ 7 w 7"/>
                  <a:gd name="T17" fmla="*/ 0 h 4"/>
                  <a:gd name="T18" fmla="*/ 0 w 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4">
                    <a:moveTo>
                      <a:pt x="0" y="0"/>
                    </a:moveTo>
                    <a:lnTo>
                      <a:pt x="0" y="0"/>
                    </a:lnTo>
                    <a:lnTo>
                      <a:pt x="0" y="2"/>
                    </a:lnTo>
                    <a:lnTo>
                      <a:pt x="2" y="4"/>
                    </a:lnTo>
                    <a:lnTo>
                      <a:pt x="4" y="4"/>
                    </a:lnTo>
                    <a:lnTo>
                      <a:pt x="5" y="4"/>
                    </a:lnTo>
                    <a:lnTo>
                      <a:pt x="5" y="2"/>
                    </a:lnTo>
                    <a:lnTo>
                      <a:pt x="7" y="2"/>
                    </a:lnTo>
                    <a:lnTo>
                      <a:pt x="7" y="0"/>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5" name="Freeform 252"/>
              <p:cNvSpPr>
                <a:spLocks/>
              </p:cNvSpPr>
              <p:nvPr/>
            </p:nvSpPr>
            <p:spPr bwMode="auto">
              <a:xfrm>
                <a:off x="4904" y="3242"/>
                <a:ext cx="166" cy="200"/>
              </a:xfrm>
              <a:custGeom>
                <a:avLst/>
                <a:gdLst>
                  <a:gd name="T0" fmla="*/ 25 w 166"/>
                  <a:gd name="T1" fmla="*/ 7 h 200"/>
                  <a:gd name="T2" fmla="*/ 24 w 166"/>
                  <a:gd name="T3" fmla="*/ 20 h 200"/>
                  <a:gd name="T4" fmla="*/ 25 w 166"/>
                  <a:gd name="T5" fmla="*/ 31 h 200"/>
                  <a:gd name="T6" fmla="*/ 27 w 166"/>
                  <a:gd name="T7" fmla="*/ 42 h 200"/>
                  <a:gd name="T8" fmla="*/ 31 w 166"/>
                  <a:gd name="T9" fmla="*/ 49 h 200"/>
                  <a:gd name="T10" fmla="*/ 34 w 166"/>
                  <a:gd name="T11" fmla="*/ 52 h 200"/>
                  <a:gd name="T12" fmla="*/ 38 w 166"/>
                  <a:gd name="T13" fmla="*/ 56 h 200"/>
                  <a:gd name="T14" fmla="*/ 42 w 166"/>
                  <a:gd name="T15" fmla="*/ 60 h 200"/>
                  <a:gd name="T16" fmla="*/ 47 w 166"/>
                  <a:gd name="T17" fmla="*/ 63 h 200"/>
                  <a:gd name="T18" fmla="*/ 51 w 166"/>
                  <a:gd name="T19" fmla="*/ 65 h 200"/>
                  <a:gd name="T20" fmla="*/ 56 w 166"/>
                  <a:gd name="T21" fmla="*/ 67 h 200"/>
                  <a:gd name="T22" fmla="*/ 62 w 166"/>
                  <a:gd name="T23" fmla="*/ 67 h 200"/>
                  <a:gd name="T24" fmla="*/ 67 w 166"/>
                  <a:gd name="T25" fmla="*/ 67 h 200"/>
                  <a:gd name="T26" fmla="*/ 74 w 166"/>
                  <a:gd name="T27" fmla="*/ 67 h 200"/>
                  <a:gd name="T28" fmla="*/ 81 w 166"/>
                  <a:gd name="T29" fmla="*/ 65 h 200"/>
                  <a:gd name="T30" fmla="*/ 89 w 166"/>
                  <a:gd name="T31" fmla="*/ 63 h 200"/>
                  <a:gd name="T32" fmla="*/ 96 w 166"/>
                  <a:gd name="T33" fmla="*/ 60 h 200"/>
                  <a:gd name="T34" fmla="*/ 103 w 166"/>
                  <a:gd name="T35" fmla="*/ 56 h 200"/>
                  <a:gd name="T36" fmla="*/ 110 w 166"/>
                  <a:gd name="T37" fmla="*/ 52 h 200"/>
                  <a:gd name="T38" fmla="*/ 117 w 166"/>
                  <a:gd name="T39" fmla="*/ 49 h 200"/>
                  <a:gd name="T40" fmla="*/ 123 w 166"/>
                  <a:gd name="T41" fmla="*/ 52 h 200"/>
                  <a:gd name="T42" fmla="*/ 126 w 166"/>
                  <a:gd name="T43" fmla="*/ 63 h 200"/>
                  <a:gd name="T44" fmla="*/ 132 w 166"/>
                  <a:gd name="T45" fmla="*/ 74 h 200"/>
                  <a:gd name="T46" fmla="*/ 137 w 166"/>
                  <a:gd name="T47" fmla="*/ 85 h 200"/>
                  <a:gd name="T48" fmla="*/ 143 w 166"/>
                  <a:gd name="T49" fmla="*/ 96 h 200"/>
                  <a:gd name="T50" fmla="*/ 148 w 166"/>
                  <a:gd name="T51" fmla="*/ 106 h 200"/>
                  <a:gd name="T52" fmla="*/ 155 w 166"/>
                  <a:gd name="T53" fmla="*/ 117 h 200"/>
                  <a:gd name="T54" fmla="*/ 162 w 166"/>
                  <a:gd name="T55" fmla="*/ 128 h 200"/>
                  <a:gd name="T56" fmla="*/ 162 w 166"/>
                  <a:gd name="T57" fmla="*/ 137 h 200"/>
                  <a:gd name="T58" fmla="*/ 155 w 166"/>
                  <a:gd name="T59" fmla="*/ 144 h 200"/>
                  <a:gd name="T60" fmla="*/ 146 w 166"/>
                  <a:gd name="T61" fmla="*/ 153 h 200"/>
                  <a:gd name="T62" fmla="*/ 139 w 166"/>
                  <a:gd name="T63" fmla="*/ 162 h 200"/>
                  <a:gd name="T64" fmla="*/ 132 w 166"/>
                  <a:gd name="T65" fmla="*/ 170 h 200"/>
                  <a:gd name="T66" fmla="*/ 125 w 166"/>
                  <a:gd name="T67" fmla="*/ 179 h 200"/>
                  <a:gd name="T68" fmla="*/ 117 w 166"/>
                  <a:gd name="T69" fmla="*/ 188 h 200"/>
                  <a:gd name="T70" fmla="*/ 112 w 166"/>
                  <a:gd name="T71" fmla="*/ 197 h 200"/>
                  <a:gd name="T72" fmla="*/ 105 w 166"/>
                  <a:gd name="T73" fmla="*/ 200 h 200"/>
                  <a:gd name="T74" fmla="*/ 96 w 166"/>
                  <a:gd name="T75" fmla="*/ 200 h 200"/>
                  <a:gd name="T76" fmla="*/ 89 w 166"/>
                  <a:gd name="T77" fmla="*/ 198 h 200"/>
                  <a:gd name="T78" fmla="*/ 81 w 166"/>
                  <a:gd name="T79" fmla="*/ 195 h 200"/>
                  <a:gd name="T80" fmla="*/ 72 w 166"/>
                  <a:gd name="T81" fmla="*/ 191 h 200"/>
                  <a:gd name="T82" fmla="*/ 65 w 166"/>
                  <a:gd name="T83" fmla="*/ 188 h 200"/>
                  <a:gd name="T84" fmla="*/ 60 w 166"/>
                  <a:gd name="T85" fmla="*/ 184 h 200"/>
                  <a:gd name="T86" fmla="*/ 52 w 166"/>
                  <a:gd name="T87" fmla="*/ 179 h 200"/>
                  <a:gd name="T88" fmla="*/ 47 w 166"/>
                  <a:gd name="T89" fmla="*/ 173 h 200"/>
                  <a:gd name="T90" fmla="*/ 40 w 166"/>
                  <a:gd name="T91" fmla="*/ 168 h 200"/>
                  <a:gd name="T92" fmla="*/ 34 w 166"/>
                  <a:gd name="T93" fmla="*/ 162 h 200"/>
                  <a:gd name="T94" fmla="*/ 31 w 166"/>
                  <a:gd name="T95" fmla="*/ 155 h 200"/>
                  <a:gd name="T96" fmla="*/ 25 w 166"/>
                  <a:gd name="T97" fmla="*/ 148 h 200"/>
                  <a:gd name="T98" fmla="*/ 22 w 166"/>
                  <a:gd name="T99" fmla="*/ 141 h 200"/>
                  <a:gd name="T100" fmla="*/ 18 w 166"/>
                  <a:gd name="T101" fmla="*/ 133 h 200"/>
                  <a:gd name="T102" fmla="*/ 15 w 166"/>
                  <a:gd name="T103" fmla="*/ 124 h 200"/>
                  <a:gd name="T104" fmla="*/ 9 w 166"/>
                  <a:gd name="T105" fmla="*/ 112 h 200"/>
                  <a:gd name="T106" fmla="*/ 4 w 166"/>
                  <a:gd name="T107" fmla="*/ 92 h 200"/>
                  <a:gd name="T108" fmla="*/ 2 w 166"/>
                  <a:gd name="T109" fmla="*/ 74 h 200"/>
                  <a:gd name="T110" fmla="*/ 0 w 166"/>
                  <a:gd name="T111" fmla="*/ 54 h 200"/>
                  <a:gd name="T112" fmla="*/ 2 w 166"/>
                  <a:gd name="T113" fmla="*/ 34 h 200"/>
                  <a:gd name="T114" fmla="*/ 4 w 166"/>
                  <a:gd name="T115" fmla="*/ 13 h 200"/>
                  <a:gd name="T116" fmla="*/ 25 w 166"/>
                  <a:gd name="T117" fmla="*/ 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6" h="200">
                    <a:moveTo>
                      <a:pt x="25" y="0"/>
                    </a:moveTo>
                    <a:lnTo>
                      <a:pt x="25" y="7"/>
                    </a:lnTo>
                    <a:lnTo>
                      <a:pt x="24" y="15"/>
                    </a:lnTo>
                    <a:lnTo>
                      <a:pt x="24" y="20"/>
                    </a:lnTo>
                    <a:lnTo>
                      <a:pt x="24" y="25"/>
                    </a:lnTo>
                    <a:lnTo>
                      <a:pt x="25" y="31"/>
                    </a:lnTo>
                    <a:lnTo>
                      <a:pt x="25" y="36"/>
                    </a:lnTo>
                    <a:lnTo>
                      <a:pt x="27" y="42"/>
                    </a:lnTo>
                    <a:lnTo>
                      <a:pt x="31" y="47"/>
                    </a:lnTo>
                    <a:lnTo>
                      <a:pt x="31" y="49"/>
                    </a:lnTo>
                    <a:lnTo>
                      <a:pt x="33" y="51"/>
                    </a:lnTo>
                    <a:lnTo>
                      <a:pt x="34" y="52"/>
                    </a:lnTo>
                    <a:lnTo>
                      <a:pt x="36" y="54"/>
                    </a:lnTo>
                    <a:lnTo>
                      <a:pt x="38" y="56"/>
                    </a:lnTo>
                    <a:lnTo>
                      <a:pt x="40" y="58"/>
                    </a:lnTo>
                    <a:lnTo>
                      <a:pt x="42" y="60"/>
                    </a:lnTo>
                    <a:lnTo>
                      <a:pt x="45" y="61"/>
                    </a:lnTo>
                    <a:lnTo>
                      <a:pt x="47" y="63"/>
                    </a:lnTo>
                    <a:lnTo>
                      <a:pt x="49" y="63"/>
                    </a:lnTo>
                    <a:lnTo>
                      <a:pt x="51" y="65"/>
                    </a:lnTo>
                    <a:lnTo>
                      <a:pt x="54" y="65"/>
                    </a:lnTo>
                    <a:lnTo>
                      <a:pt x="56" y="67"/>
                    </a:lnTo>
                    <a:lnTo>
                      <a:pt x="58" y="67"/>
                    </a:lnTo>
                    <a:lnTo>
                      <a:pt x="62" y="67"/>
                    </a:lnTo>
                    <a:lnTo>
                      <a:pt x="63" y="67"/>
                    </a:lnTo>
                    <a:lnTo>
                      <a:pt x="67" y="67"/>
                    </a:lnTo>
                    <a:lnTo>
                      <a:pt x="71" y="67"/>
                    </a:lnTo>
                    <a:lnTo>
                      <a:pt x="74" y="67"/>
                    </a:lnTo>
                    <a:lnTo>
                      <a:pt x="78" y="65"/>
                    </a:lnTo>
                    <a:lnTo>
                      <a:pt x="81" y="65"/>
                    </a:lnTo>
                    <a:lnTo>
                      <a:pt x="85" y="63"/>
                    </a:lnTo>
                    <a:lnTo>
                      <a:pt x="89" y="63"/>
                    </a:lnTo>
                    <a:lnTo>
                      <a:pt x="92" y="61"/>
                    </a:lnTo>
                    <a:lnTo>
                      <a:pt x="96" y="60"/>
                    </a:lnTo>
                    <a:lnTo>
                      <a:pt x="99" y="58"/>
                    </a:lnTo>
                    <a:lnTo>
                      <a:pt x="103" y="56"/>
                    </a:lnTo>
                    <a:lnTo>
                      <a:pt x="107" y="54"/>
                    </a:lnTo>
                    <a:lnTo>
                      <a:pt x="110" y="52"/>
                    </a:lnTo>
                    <a:lnTo>
                      <a:pt x="114" y="51"/>
                    </a:lnTo>
                    <a:lnTo>
                      <a:pt x="117" y="49"/>
                    </a:lnTo>
                    <a:lnTo>
                      <a:pt x="121" y="47"/>
                    </a:lnTo>
                    <a:lnTo>
                      <a:pt x="123" y="52"/>
                    </a:lnTo>
                    <a:lnTo>
                      <a:pt x="125" y="58"/>
                    </a:lnTo>
                    <a:lnTo>
                      <a:pt x="126" y="63"/>
                    </a:lnTo>
                    <a:lnTo>
                      <a:pt x="128" y="69"/>
                    </a:lnTo>
                    <a:lnTo>
                      <a:pt x="132" y="74"/>
                    </a:lnTo>
                    <a:lnTo>
                      <a:pt x="134" y="79"/>
                    </a:lnTo>
                    <a:lnTo>
                      <a:pt x="137" y="85"/>
                    </a:lnTo>
                    <a:lnTo>
                      <a:pt x="139" y="90"/>
                    </a:lnTo>
                    <a:lnTo>
                      <a:pt x="143" y="96"/>
                    </a:lnTo>
                    <a:lnTo>
                      <a:pt x="144" y="101"/>
                    </a:lnTo>
                    <a:lnTo>
                      <a:pt x="148" y="106"/>
                    </a:lnTo>
                    <a:lnTo>
                      <a:pt x="152" y="112"/>
                    </a:lnTo>
                    <a:lnTo>
                      <a:pt x="155" y="117"/>
                    </a:lnTo>
                    <a:lnTo>
                      <a:pt x="159" y="123"/>
                    </a:lnTo>
                    <a:lnTo>
                      <a:pt x="162" y="128"/>
                    </a:lnTo>
                    <a:lnTo>
                      <a:pt x="166" y="132"/>
                    </a:lnTo>
                    <a:lnTo>
                      <a:pt x="162" y="137"/>
                    </a:lnTo>
                    <a:lnTo>
                      <a:pt x="159" y="141"/>
                    </a:lnTo>
                    <a:lnTo>
                      <a:pt x="155" y="144"/>
                    </a:lnTo>
                    <a:lnTo>
                      <a:pt x="152" y="150"/>
                    </a:lnTo>
                    <a:lnTo>
                      <a:pt x="146" y="153"/>
                    </a:lnTo>
                    <a:lnTo>
                      <a:pt x="143" y="157"/>
                    </a:lnTo>
                    <a:lnTo>
                      <a:pt x="139" y="162"/>
                    </a:lnTo>
                    <a:lnTo>
                      <a:pt x="135" y="166"/>
                    </a:lnTo>
                    <a:lnTo>
                      <a:pt x="132" y="170"/>
                    </a:lnTo>
                    <a:lnTo>
                      <a:pt x="128" y="175"/>
                    </a:lnTo>
                    <a:lnTo>
                      <a:pt x="125" y="179"/>
                    </a:lnTo>
                    <a:lnTo>
                      <a:pt x="121" y="184"/>
                    </a:lnTo>
                    <a:lnTo>
                      <a:pt x="117" y="188"/>
                    </a:lnTo>
                    <a:lnTo>
                      <a:pt x="114" y="191"/>
                    </a:lnTo>
                    <a:lnTo>
                      <a:pt x="112" y="197"/>
                    </a:lnTo>
                    <a:lnTo>
                      <a:pt x="108" y="200"/>
                    </a:lnTo>
                    <a:lnTo>
                      <a:pt x="105" y="200"/>
                    </a:lnTo>
                    <a:lnTo>
                      <a:pt x="99" y="200"/>
                    </a:lnTo>
                    <a:lnTo>
                      <a:pt x="96" y="200"/>
                    </a:lnTo>
                    <a:lnTo>
                      <a:pt x="92" y="200"/>
                    </a:lnTo>
                    <a:lnTo>
                      <a:pt x="89" y="198"/>
                    </a:lnTo>
                    <a:lnTo>
                      <a:pt x="85" y="197"/>
                    </a:lnTo>
                    <a:lnTo>
                      <a:pt x="81" y="195"/>
                    </a:lnTo>
                    <a:lnTo>
                      <a:pt x="78" y="193"/>
                    </a:lnTo>
                    <a:lnTo>
                      <a:pt x="72" y="191"/>
                    </a:lnTo>
                    <a:lnTo>
                      <a:pt x="69" y="189"/>
                    </a:lnTo>
                    <a:lnTo>
                      <a:pt x="65" y="188"/>
                    </a:lnTo>
                    <a:lnTo>
                      <a:pt x="63" y="186"/>
                    </a:lnTo>
                    <a:lnTo>
                      <a:pt x="60" y="184"/>
                    </a:lnTo>
                    <a:lnTo>
                      <a:pt x="56" y="180"/>
                    </a:lnTo>
                    <a:lnTo>
                      <a:pt x="52" y="179"/>
                    </a:lnTo>
                    <a:lnTo>
                      <a:pt x="51" y="177"/>
                    </a:lnTo>
                    <a:lnTo>
                      <a:pt x="47" y="173"/>
                    </a:lnTo>
                    <a:lnTo>
                      <a:pt x="43" y="171"/>
                    </a:lnTo>
                    <a:lnTo>
                      <a:pt x="40" y="168"/>
                    </a:lnTo>
                    <a:lnTo>
                      <a:pt x="38" y="164"/>
                    </a:lnTo>
                    <a:lnTo>
                      <a:pt x="34" y="162"/>
                    </a:lnTo>
                    <a:lnTo>
                      <a:pt x="33" y="159"/>
                    </a:lnTo>
                    <a:lnTo>
                      <a:pt x="31" y="155"/>
                    </a:lnTo>
                    <a:lnTo>
                      <a:pt x="29" y="152"/>
                    </a:lnTo>
                    <a:lnTo>
                      <a:pt x="25" y="148"/>
                    </a:lnTo>
                    <a:lnTo>
                      <a:pt x="24" y="144"/>
                    </a:lnTo>
                    <a:lnTo>
                      <a:pt x="22" y="141"/>
                    </a:lnTo>
                    <a:lnTo>
                      <a:pt x="20" y="137"/>
                    </a:lnTo>
                    <a:lnTo>
                      <a:pt x="18" y="133"/>
                    </a:lnTo>
                    <a:lnTo>
                      <a:pt x="16" y="130"/>
                    </a:lnTo>
                    <a:lnTo>
                      <a:pt x="15" y="124"/>
                    </a:lnTo>
                    <a:lnTo>
                      <a:pt x="13" y="121"/>
                    </a:lnTo>
                    <a:lnTo>
                      <a:pt x="9" y="112"/>
                    </a:lnTo>
                    <a:lnTo>
                      <a:pt x="7" y="101"/>
                    </a:lnTo>
                    <a:lnTo>
                      <a:pt x="4" y="92"/>
                    </a:lnTo>
                    <a:lnTo>
                      <a:pt x="2" y="83"/>
                    </a:lnTo>
                    <a:lnTo>
                      <a:pt x="2" y="74"/>
                    </a:lnTo>
                    <a:lnTo>
                      <a:pt x="0" y="63"/>
                    </a:lnTo>
                    <a:lnTo>
                      <a:pt x="0" y="54"/>
                    </a:lnTo>
                    <a:lnTo>
                      <a:pt x="0" y="45"/>
                    </a:lnTo>
                    <a:lnTo>
                      <a:pt x="2" y="34"/>
                    </a:lnTo>
                    <a:lnTo>
                      <a:pt x="4" y="24"/>
                    </a:lnTo>
                    <a:lnTo>
                      <a:pt x="4" y="13"/>
                    </a:lnTo>
                    <a:lnTo>
                      <a:pt x="6" y="2"/>
                    </a:lnTo>
                    <a:lnTo>
                      <a:pt x="25" y="0"/>
                    </a:lnTo>
                    <a:close/>
                  </a:path>
                </a:pathLst>
              </a:custGeom>
              <a:solidFill>
                <a:srgbClr val="FF66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6" name="Freeform 253"/>
              <p:cNvSpPr>
                <a:spLocks/>
              </p:cNvSpPr>
              <p:nvPr/>
            </p:nvSpPr>
            <p:spPr bwMode="auto">
              <a:xfrm>
                <a:off x="4924" y="3242"/>
                <a:ext cx="14" cy="49"/>
              </a:xfrm>
              <a:custGeom>
                <a:avLst/>
                <a:gdLst>
                  <a:gd name="T0" fmla="*/ 14 w 14"/>
                  <a:gd name="T1" fmla="*/ 45 h 49"/>
                  <a:gd name="T2" fmla="*/ 14 w 14"/>
                  <a:gd name="T3" fmla="*/ 45 h 49"/>
                  <a:gd name="T4" fmla="*/ 13 w 14"/>
                  <a:gd name="T5" fmla="*/ 42 h 49"/>
                  <a:gd name="T6" fmla="*/ 11 w 14"/>
                  <a:gd name="T7" fmla="*/ 40 h 49"/>
                  <a:gd name="T8" fmla="*/ 11 w 14"/>
                  <a:gd name="T9" fmla="*/ 38 h 49"/>
                  <a:gd name="T10" fmla="*/ 9 w 14"/>
                  <a:gd name="T11" fmla="*/ 36 h 49"/>
                  <a:gd name="T12" fmla="*/ 9 w 14"/>
                  <a:gd name="T13" fmla="*/ 33 h 49"/>
                  <a:gd name="T14" fmla="*/ 9 w 14"/>
                  <a:gd name="T15" fmla="*/ 31 h 49"/>
                  <a:gd name="T16" fmla="*/ 9 w 14"/>
                  <a:gd name="T17" fmla="*/ 29 h 49"/>
                  <a:gd name="T18" fmla="*/ 9 w 14"/>
                  <a:gd name="T19" fmla="*/ 25 h 49"/>
                  <a:gd name="T20" fmla="*/ 9 w 14"/>
                  <a:gd name="T21" fmla="*/ 24 h 49"/>
                  <a:gd name="T22" fmla="*/ 9 w 14"/>
                  <a:gd name="T23" fmla="*/ 20 h 49"/>
                  <a:gd name="T24" fmla="*/ 9 w 14"/>
                  <a:gd name="T25" fmla="*/ 18 h 49"/>
                  <a:gd name="T26" fmla="*/ 9 w 14"/>
                  <a:gd name="T27" fmla="*/ 15 h 49"/>
                  <a:gd name="T28" fmla="*/ 9 w 14"/>
                  <a:gd name="T29" fmla="*/ 11 h 49"/>
                  <a:gd name="T30" fmla="*/ 9 w 14"/>
                  <a:gd name="T31" fmla="*/ 7 h 49"/>
                  <a:gd name="T32" fmla="*/ 9 w 14"/>
                  <a:gd name="T33" fmla="*/ 4 h 49"/>
                  <a:gd name="T34" fmla="*/ 9 w 14"/>
                  <a:gd name="T35" fmla="*/ 0 h 49"/>
                  <a:gd name="T36" fmla="*/ 0 w 14"/>
                  <a:gd name="T37" fmla="*/ 0 h 49"/>
                  <a:gd name="T38" fmla="*/ 0 w 14"/>
                  <a:gd name="T39" fmla="*/ 4 h 49"/>
                  <a:gd name="T40" fmla="*/ 0 w 14"/>
                  <a:gd name="T41" fmla="*/ 7 h 49"/>
                  <a:gd name="T42" fmla="*/ 0 w 14"/>
                  <a:gd name="T43" fmla="*/ 11 h 49"/>
                  <a:gd name="T44" fmla="*/ 0 w 14"/>
                  <a:gd name="T45" fmla="*/ 15 h 49"/>
                  <a:gd name="T46" fmla="*/ 0 w 14"/>
                  <a:gd name="T47" fmla="*/ 16 h 49"/>
                  <a:gd name="T48" fmla="*/ 0 w 14"/>
                  <a:gd name="T49" fmla="*/ 20 h 49"/>
                  <a:gd name="T50" fmla="*/ 0 w 14"/>
                  <a:gd name="T51" fmla="*/ 24 h 49"/>
                  <a:gd name="T52" fmla="*/ 0 w 14"/>
                  <a:gd name="T53" fmla="*/ 25 h 49"/>
                  <a:gd name="T54" fmla="*/ 0 w 14"/>
                  <a:gd name="T55" fmla="*/ 29 h 49"/>
                  <a:gd name="T56" fmla="*/ 0 w 14"/>
                  <a:gd name="T57" fmla="*/ 33 h 49"/>
                  <a:gd name="T58" fmla="*/ 2 w 14"/>
                  <a:gd name="T59" fmla="*/ 34 h 49"/>
                  <a:gd name="T60" fmla="*/ 2 w 14"/>
                  <a:gd name="T61" fmla="*/ 38 h 49"/>
                  <a:gd name="T62" fmla="*/ 4 w 14"/>
                  <a:gd name="T63" fmla="*/ 40 h 49"/>
                  <a:gd name="T64" fmla="*/ 4 w 14"/>
                  <a:gd name="T65" fmla="*/ 43 h 49"/>
                  <a:gd name="T66" fmla="*/ 5 w 14"/>
                  <a:gd name="T67" fmla="*/ 45 h 49"/>
                  <a:gd name="T68" fmla="*/ 7 w 14"/>
                  <a:gd name="T69" fmla="*/ 49 h 49"/>
                  <a:gd name="T70" fmla="*/ 7 w 14"/>
                  <a:gd name="T71" fmla="*/ 49 h 49"/>
                  <a:gd name="T72" fmla="*/ 14 w 14"/>
                  <a:gd name="T73" fmla="*/ 45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 h="49">
                    <a:moveTo>
                      <a:pt x="14" y="45"/>
                    </a:moveTo>
                    <a:lnTo>
                      <a:pt x="14" y="45"/>
                    </a:lnTo>
                    <a:lnTo>
                      <a:pt x="13" y="42"/>
                    </a:lnTo>
                    <a:lnTo>
                      <a:pt x="11" y="40"/>
                    </a:lnTo>
                    <a:lnTo>
                      <a:pt x="11" y="38"/>
                    </a:lnTo>
                    <a:lnTo>
                      <a:pt x="9" y="36"/>
                    </a:lnTo>
                    <a:lnTo>
                      <a:pt x="9" y="33"/>
                    </a:lnTo>
                    <a:lnTo>
                      <a:pt x="9" y="31"/>
                    </a:lnTo>
                    <a:lnTo>
                      <a:pt x="9" y="29"/>
                    </a:lnTo>
                    <a:lnTo>
                      <a:pt x="9" y="25"/>
                    </a:lnTo>
                    <a:lnTo>
                      <a:pt x="9" y="24"/>
                    </a:lnTo>
                    <a:lnTo>
                      <a:pt x="9" y="20"/>
                    </a:lnTo>
                    <a:lnTo>
                      <a:pt x="9" y="18"/>
                    </a:lnTo>
                    <a:lnTo>
                      <a:pt x="9" y="15"/>
                    </a:lnTo>
                    <a:lnTo>
                      <a:pt x="9" y="11"/>
                    </a:lnTo>
                    <a:lnTo>
                      <a:pt x="9" y="7"/>
                    </a:lnTo>
                    <a:lnTo>
                      <a:pt x="9" y="4"/>
                    </a:lnTo>
                    <a:lnTo>
                      <a:pt x="9" y="0"/>
                    </a:lnTo>
                    <a:lnTo>
                      <a:pt x="0" y="0"/>
                    </a:lnTo>
                    <a:lnTo>
                      <a:pt x="0" y="4"/>
                    </a:lnTo>
                    <a:lnTo>
                      <a:pt x="0" y="7"/>
                    </a:lnTo>
                    <a:lnTo>
                      <a:pt x="0" y="11"/>
                    </a:lnTo>
                    <a:lnTo>
                      <a:pt x="0" y="15"/>
                    </a:lnTo>
                    <a:lnTo>
                      <a:pt x="0" y="16"/>
                    </a:lnTo>
                    <a:lnTo>
                      <a:pt x="0" y="20"/>
                    </a:lnTo>
                    <a:lnTo>
                      <a:pt x="0" y="24"/>
                    </a:lnTo>
                    <a:lnTo>
                      <a:pt x="0" y="25"/>
                    </a:lnTo>
                    <a:lnTo>
                      <a:pt x="0" y="29"/>
                    </a:lnTo>
                    <a:lnTo>
                      <a:pt x="0" y="33"/>
                    </a:lnTo>
                    <a:lnTo>
                      <a:pt x="2" y="34"/>
                    </a:lnTo>
                    <a:lnTo>
                      <a:pt x="2" y="38"/>
                    </a:lnTo>
                    <a:lnTo>
                      <a:pt x="4" y="40"/>
                    </a:lnTo>
                    <a:lnTo>
                      <a:pt x="4" y="43"/>
                    </a:lnTo>
                    <a:lnTo>
                      <a:pt x="5" y="45"/>
                    </a:lnTo>
                    <a:lnTo>
                      <a:pt x="7" y="49"/>
                    </a:lnTo>
                    <a:lnTo>
                      <a:pt x="14" y="4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7" name="Freeform 254"/>
              <p:cNvSpPr>
                <a:spLocks/>
              </p:cNvSpPr>
              <p:nvPr/>
            </p:nvSpPr>
            <p:spPr bwMode="auto">
              <a:xfrm>
                <a:off x="4931" y="3287"/>
                <a:ext cx="36" cy="25"/>
              </a:xfrm>
              <a:custGeom>
                <a:avLst/>
                <a:gdLst>
                  <a:gd name="T0" fmla="*/ 36 w 36"/>
                  <a:gd name="T1" fmla="*/ 18 h 25"/>
                  <a:gd name="T2" fmla="*/ 36 w 36"/>
                  <a:gd name="T3" fmla="*/ 18 h 25"/>
                  <a:gd name="T4" fmla="*/ 35 w 36"/>
                  <a:gd name="T5" fmla="*/ 18 h 25"/>
                  <a:gd name="T6" fmla="*/ 33 w 36"/>
                  <a:gd name="T7" fmla="*/ 18 h 25"/>
                  <a:gd name="T8" fmla="*/ 31 w 36"/>
                  <a:gd name="T9" fmla="*/ 16 h 25"/>
                  <a:gd name="T10" fmla="*/ 27 w 36"/>
                  <a:gd name="T11" fmla="*/ 16 h 25"/>
                  <a:gd name="T12" fmla="*/ 25 w 36"/>
                  <a:gd name="T13" fmla="*/ 16 h 25"/>
                  <a:gd name="T14" fmla="*/ 24 w 36"/>
                  <a:gd name="T15" fmla="*/ 15 h 25"/>
                  <a:gd name="T16" fmla="*/ 22 w 36"/>
                  <a:gd name="T17" fmla="*/ 15 h 25"/>
                  <a:gd name="T18" fmla="*/ 20 w 36"/>
                  <a:gd name="T19" fmla="*/ 13 h 25"/>
                  <a:gd name="T20" fmla="*/ 18 w 36"/>
                  <a:gd name="T21" fmla="*/ 11 h 25"/>
                  <a:gd name="T22" fmla="*/ 16 w 36"/>
                  <a:gd name="T23" fmla="*/ 9 h 25"/>
                  <a:gd name="T24" fmla="*/ 15 w 36"/>
                  <a:gd name="T25" fmla="*/ 9 h 25"/>
                  <a:gd name="T26" fmla="*/ 13 w 36"/>
                  <a:gd name="T27" fmla="*/ 7 h 25"/>
                  <a:gd name="T28" fmla="*/ 11 w 36"/>
                  <a:gd name="T29" fmla="*/ 6 h 25"/>
                  <a:gd name="T30" fmla="*/ 9 w 36"/>
                  <a:gd name="T31" fmla="*/ 4 h 25"/>
                  <a:gd name="T32" fmla="*/ 7 w 36"/>
                  <a:gd name="T33" fmla="*/ 2 h 25"/>
                  <a:gd name="T34" fmla="*/ 7 w 36"/>
                  <a:gd name="T35" fmla="*/ 0 h 25"/>
                  <a:gd name="T36" fmla="*/ 0 w 36"/>
                  <a:gd name="T37" fmla="*/ 4 h 25"/>
                  <a:gd name="T38" fmla="*/ 2 w 36"/>
                  <a:gd name="T39" fmla="*/ 6 h 25"/>
                  <a:gd name="T40" fmla="*/ 4 w 36"/>
                  <a:gd name="T41" fmla="*/ 7 h 25"/>
                  <a:gd name="T42" fmla="*/ 4 w 36"/>
                  <a:gd name="T43" fmla="*/ 11 h 25"/>
                  <a:gd name="T44" fmla="*/ 6 w 36"/>
                  <a:gd name="T45" fmla="*/ 13 h 25"/>
                  <a:gd name="T46" fmla="*/ 9 w 36"/>
                  <a:gd name="T47" fmla="*/ 15 h 25"/>
                  <a:gd name="T48" fmla="*/ 11 w 36"/>
                  <a:gd name="T49" fmla="*/ 16 h 25"/>
                  <a:gd name="T50" fmla="*/ 13 w 36"/>
                  <a:gd name="T51" fmla="*/ 18 h 25"/>
                  <a:gd name="T52" fmla="*/ 15 w 36"/>
                  <a:gd name="T53" fmla="*/ 20 h 25"/>
                  <a:gd name="T54" fmla="*/ 18 w 36"/>
                  <a:gd name="T55" fmla="*/ 20 h 25"/>
                  <a:gd name="T56" fmla="*/ 20 w 36"/>
                  <a:gd name="T57" fmla="*/ 22 h 25"/>
                  <a:gd name="T58" fmla="*/ 24 w 36"/>
                  <a:gd name="T59" fmla="*/ 24 h 25"/>
                  <a:gd name="T60" fmla="*/ 25 w 36"/>
                  <a:gd name="T61" fmla="*/ 24 h 25"/>
                  <a:gd name="T62" fmla="*/ 27 w 36"/>
                  <a:gd name="T63" fmla="*/ 25 h 25"/>
                  <a:gd name="T64" fmla="*/ 31 w 36"/>
                  <a:gd name="T65" fmla="*/ 25 h 25"/>
                  <a:gd name="T66" fmla="*/ 35 w 36"/>
                  <a:gd name="T67" fmla="*/ 25 h 25"/>
                  <a:gd name="T68" fmla="*/ 36 w 36"/>
                  <a:gd name="T69" fmla="*/ 25 h 25"/>
                  <a:gd name="T70" fmla="*/ 36 w 36"/>
                  <a:gd name="T71" fmla="*/ 25 h 25"/>
                  <a:gd name="T72" fmla="*/ 36 w 36"/>
                  <a:gd name="T73" fmla="*/ 18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 h="25">
                    <a:moveTo>
                      <a:pt x="36" y="18"/>
                    </a:moveTo>
                    <a:lnTo>
                      <a:pt x="36" y="18"/>
                    </a:lnTo>
                    <a:lnTo>
                      <a:pt x="35" y="18"/>
                    </a:lnTo>
                    <a:lnTo>
                      <a:pt x="33" y="18"/>
                    </a:lnTo>
                    <a:lnTo>
                      <a:pt x="31" y="16"/>
                    </a:lnTo>
                    <a:lnTo>
                      <a:pt x="27" y="16"/>
                    </a:lnTo>
                    <a:lnTo>
                      <a:pt x="25" y="16"/>
                    </a:lnTo>
                    <a:lnTo>
                      <a:pt x="24" y="15"/>
                    </a:lnTo>
                    <a:lnTo>
                      <a:pt x="22" y="15"/>
                    </a:lnTo>
                    <a:lnTo>
                      <a:pt x="20" y="13"/>
                    </a:lnTo>
                    <a:lnTo>
                      <a:pt x="18" y="11"/>
                    </a:lnTo>
                    <a:lnTo>
                      <a:pt x="16" y="9"/>
                    </a:lnTo>
                    <a:lnTo>
                      <a:pt x="15" y="9"/>
                    </a:lnTo>
                    <a:lnTo>
                      <a:pt x="13" y="7"/>
                    </a:lnTo>
                    <a:lnTo>
                      <a:pt x="11" y="6"/>
                    </a:lnTo>
                    <a:lnTo>
                      <a:pt x="9" y="4"/>
                    </a:lnTo>
                    <a:lnTo>
                      <a:pt x="7" y="2"/>
                    </a:lnTo>
                    <a:lnTo>
                      <a:pt x="7" y="0"/>
                    </a:lnTo>
                    <a:lnTo>
                      <a:pt x="0" y="4"/>
                    </a:lnTo>
                    <a:lnTo>
                      <a:pt x="2" y="6"/>
                    </a:lnTo>
                    <a:lnTo>
                      <a:pt x="4" y="7"/>
                    </a:lnTo>
                    <a:lnTo>
                      <a:pt x="4" y="11"/>
                    </a:lnTo>
                    <a:lnTo>
                      <a:pt x="6" y="13"/>
                    </a:lnTo>
                    <a:lnTo>
                      <a:pt x="9" y="15"/>
                    </a:lnTo>
                    <a:lnTo>
                      <a:pt x="11" y="16"/>
                    </a:lnTo>
                    <a:lnTo>
                      <a:pt x="13" y="18"/>
                    </a:lnTo>
                    <a:lnTo>
                      <a:pt x="15" y="20"/>
                    </a:lnTo>
                    <a:lnTo>
                      <a:pt x="18" y="20"/>
                    </a:lnTo>
                    <a:lnTo>
                      <a:pt x="20" y="22"/>
                    </a:lnTo>
                    <a:lnTo>
                      <a:pt x="24" y="24"/>
                    </a:lnTo>
                    <a:lnTo>
                      <a:pt x="25" y="24"/>
                    </a:lnTo>
                    <a:lnTo>
                      <a:pt x="27" y="25"/>
                    </a:lnTo>
                    <a:lnTo>
                      <a:pt x="31" y="25"/>
                    </a:lnTo>
                    <a:lnTo>
                      <a:pt x="35" y="25"/>
                    </a:lnTo>
                    <a:lnTo>
                      <a:pt x="36" y="25"/>
                    </a:lnTo>
                    <a:lnTo>
                      <a:pt x="36" y="1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8" name="Freeform 255"/>
              <p:cNvSpPr>
                <a:spLocks/>
              </p:cNvSpPr>
              <p:nvPr/>
            </p:nvSpPr>
            <p:spPr bwMode="auto">
              <a:xfrm>
                <a:off x="4967" y="3285"/>
                <a:ext cx="62" cy="27"/>
              </a:xfrm>
              <a:custGeom>
                <a:avLst/>
                <a:gdLst>
                  <a:gd name="T0" fmla="*/ 62 w 62"/>
                  <a:gd name="T1" fmla="*/ 2 h 27"/>
                  <a:gd name="T2" fmla="*/ 56 w 62"/>
                  <a:gd name="T3" fmla="*/ 0 h 27"/>
                  <a:gd name="T4" fmla="*/ 53 w 62"/>
                  <a:gd name="T5" fmla="*/ 2 h 27"/>
                  <a:gd name="T6" fmla="*/ 49 w 62"/>
                  <a:gd name="T7" fmla="*/ 4 h 27"/>
                  <a:gd name="T8" fmla="*/ 45 w 62"/>
                  <a:gd name="T9" fmla="*/ 6 h 27"/>
                  <a:gd name="T10" fmla="*/ 42 w 62"/>
                  <a:gd name="T11" fmla="*/ 8 h 27"/>
                  <a:gd name="T12" fmla="*/ 38 w 62"/>
                  <a:gd name="T13" fmla="*/ 9 h 27"/>
                  <a:gd name="T14" fmla="*/ 35 w 62"/>
                  <a:gd name="T15" fmla="*/ 11 h 27"/>
                  <a:gd name="T16" fmla="*/ 31 w 62"/>
                  <a:gd name="T17" fmla="*/ 13 h 27"/>
                  <a:gd name="T18" fmla="*/ 27 w 62"/>
                  <a:gd name="T19" fmla="*/ 15 h 27"/>
                  <a:gd name="T20" fmla="*/ 24 w 62"/>
                  <a:gd name="T21" fmla="*/ 17 h 27"/>
                  <a:gd name="T22" fmla="*/ 20 w 62"/>
                  <a:gd name="T23" fmla="*/ 17 h 27"/>
                  <a:gd name="T24" fmla="*/ 17 w 62"/>
                  <a:gd name="T25" fmla="*/ 18 h 27"/>
                  <a:gd name="T26" fmla="*/ 15 w 62"/>
                  <a:gd name="T27" fmla="*/ 18 h 27"/>
                  <a:gd name="T28" fmla="*/ 11 w 62"/>
                  <a:gd name="T29" fmla="*/ 20 h 27"/>
                  <a:gd name="T30" fmla="*/ 8 w 62"/>
                  <a:gd name="T31" fmla="*/ 20 h 27"/>
                  <a:gd name="T32" fmla="*/ 4 w 62"/>
                  <a:gd name="T33" fmla="*/ 20 h 27"/>
                  <a:gd name="T34" fmla="*/ 0 w 62"/>
                  <a:gd name="T35" fmla="*/ 20 h 27"/>
                  <a:gd name="T36" fmla="*/ 0 w 62"/>
                  <a:gd name="T37" fmla="*/ 27 h 27"/>
                  <a:gd name="T38" fmla="*/ 4 w 62"/>
                  <a:gd name="T39" fmla="*/ 27 h 27"/>
                  <a:gd name="T40" fmla="*/ 8 w 62"/>
                  <a:gd name="T41" fmla="*/ 27 h 27"/>
                  <a:gd name="T42" fmla="*/ 11 w 62"/>
                  <a:gd name="T43" fmla="*/ 27 h 27"/>
                  <a:gd name="T44" fmla="*/ 17 w 62"/>
                  <a:gd name="T45" fmla="*/ 27 h 27"/>
                  <a:gd name="T46" fmla="*/ 20 w 62"/>
                  <a:gd name="T47" fmla="*/ 26 h 27"/>
                  <a:gd name="T48" fmla="*/ 24 w 62"/>
                  <a:gd name="T49" fmla="*/ 24 h 27"/>
                  <a:gd name="T50" fmla="*/ 27 w 62"/>
                  <a:gd name="T51" fmla="*/ 24 h 27"/>
                  <a:gd name="T52" fmla="*/ 31 w 62"/>
                  <a:gd name="T53" fmla="*/ 22 h 27"/>
                  <a:gd name="T54" fmla="*/ 35 w 62"/>
                  <a:gd name="T55" fmla="*/ 20 h 27"/>
                  <a:gd name="T56" fmla="*/ 38 w 62"/>
                  <a:gd name="T57" fmla="*/ 18 h 27"/>
                  <a:gd name="T58" fmla="*/ 42 w 62"/>
                  <a:gd name="T59" fmla="*/ 17 h 27"/>
                  <a:gd name="T60" fmla="*/ 45 w 62"/>
                  <a:gd name="T61" fmla="*/ 15 h 27"/>
                  <a:gd name="T62" fmla="*/ 49 w 62"/>
                  <a:gd name="T63" fmla="*/ 13 h 27"/>
                  <a:gd name="T64" fmla="*/ 53 w 62"/>
                  <a:gd name="T65" fmla="*/ 11 h 27"/>
                  <a:gd name="T66" fmla="*/ 56 w 62"/>
                  <a:gd name="T67" fmla="*/ 9 h 27"/>
                  <a:gd name="T68" fmla="*/ 60 w 62"/>
                  <a:gd name="T69" fmla="*/ 8 h 27"/>
                  <a:gd name="T70" fmla="*/ 54 w 62"/>
                  <a:gd name="T71" fmla="*/ 6 h 27"/>
                  <a:gd name="T72" fmla="*/ 62 w 62"/>
                  <a:gd name="T73" fmla="*/ 2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 h="27">
                    <a:moveTo>
                      <a:pt x="62" y="2"/>
                    </a:moveTo>
                    <a:lnTo>
                      <a:pt x="56" y="0"/>
                    </a:lnTo>
                    <a:lnTo>
                      <a:pt x="53" y="2"/>
                    </a:lnTo>
                    <a:lnTo>
                      <a:pt x="49" y="4"/>
                    </a:lnTo>
                    <a:lnTo>
                      <a:pt x="45" y="6"/>
                    </a:lnTo>
                    <a:lnTo>
                      <a:pt x="42" y="8"/>
                    </a:lnTo>
                    <a:lnTo>
                      <a:pt x="38" y="9"/>
                    </a:lnTo>
                    <a:lnTo>
                      <a:pt x="35" y="11"/>
                    </a:lnTo>
                    <a:lnTo>
                      <a:pt x="31" y="13"/>
                    </a:lnTo>
                    <a:lnTo>
                      <a:pt x="27" y="15"/>
                    </a:lnTo>
                    <a:lnTo>
                      <a:pt x="24" y="17"/>
                    </a:lnTo>
                    <a:lnTo>
                      <a:pt x="20" y="17"/>
                    </a:lnTo>
                    <a:lnTo>
                      <a:pt x="17" y="18"/>
                    </a:lnTo>
                    <a:lnTo>
                      <a:pt x="15" y="18"/>
                    </a:lnTo>
                    <a:lnTo>
                      <a:pt x="11" y="20"/>
                    </a:lnTo>
                    <a:lnTo>
                      <a:pt x="8" y="20"/>
                    </a:lnTo>
                    <a:lnTo>
                      <a:pt x="4" y="20"/>
                    </a:lnTo>
                    <a:lnTo>
                      <a:pt x="0" y="20"/>
                    </a:lnTo>
                    <a:lnTo>
                      <a:pt x="0" y="27"/>
                    </a:lnTo>
                    <a:lnTo>
                      <a:pt x="4" y="27"/>
                    </a:lnTo>
                    <a:lnTo>
                      <a:pt x="8" y="27"/>
                    </a:lnTo>
                    <a:lnTo>
                      <a:pt x="11" y="27"/>
                    </a:lnTo>
                    <a:lnTo>
                      <a:pt x="17" y="27"/>
                    </a:lnTo>
                    <a:lnTo>
                      <a:pt x="20" y="26"/>
                    </a:lnTo>
                    <a:lnTo>
                      <a:pt x="24" y="24"/>
                    </a:lnTo>
                    <a:lnTo>
                      <a:pt x="27" y="24"/>
                    </a:lnTo>
                    <a:lnTo>
                      <a:pt x="31" y="22"/>
                    </a:lnTo>
                    <a:lnTo>
                      <a:pt x="35" y="20"/>
                    </a:lnTo>
                    <a:lnTo>
                      <a:pt x="38" y="18"/>
                    </a:lnTo>
                    <a:lnTo>
                      <a:pt x="42" y="17"/>
                    </a:lnTo>
                    <a:lnTo>
                      <a:pt x="45" y="15"/>
                    </a:lnTo>
                    <a:lnTo>
                      <a:pt x="49" y="13"/>
                    </a:lnTo>
                    <a:lnTo>
                      <a:pt x="53" y="11"/>
                    </a:lnTo>
                    <a:lnTo>
                      <a:pt x="56" y="9"/>
                    </a:lnTo>
                    <a:lnTo>
                      <a:pt x="60" y="8"/>
                    </a:lnTo>
                    <a:lnTo>
                      <a:pt x="54" y="6"/>
                    </a:lnTo>
                    <a:lnTo>
                      <a:pt x="62"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79" name="Freeform 256"/>
              <p:cNvSpPr>
                <a:spLocks/>
              </p:cNvSpPr>
              <p:nvPr/>
            </p:nvSpPr>
            <p:spPr bwMode="auto">
              <a:xfrm>
                <a:off x="5021" y="3287"/>
                <a:ext cx="51" cy="90"/>
              </a:xfrm>
              <a:custGeom>
                <a:avLst/>
                <a:gdLst>
                  <a:gd name="T0" fmla="*/ 51 w 51"/>
                  <a:gd name="T1" fmla="*/ 90 h 90"/>
                  <a:gd name="T2" fmla="*/ 51 w 51"/>
                  <a:gd name="T3" fmla="*/ 85 h 90"/>
                  <a:gd name="T4" fmla="*/ 47 w 51"/>
                  <a:gd name="T5" fmla="*/ 79 h 90"/>
                  <a:gd name="T6" fmla="*/ 44 w 51"/>
                  <a:gd name="T7" fmla="*/ 76 h 90"/>
                  <a:gd name="T8" fmla="*/ 42 w 51"/>
                  <a:gd name="T9" fmla="*/ 70 h 90"/>
                  <a:gd name="T10" fmla="*/ 38 w 51"/>
                  <a:gd name="T11" fmla="*/ 65 h 90"/>
                  <a:gd name="T12" fmla="*/ 35 w 51"/>
                  <a:gd name="T13" fmla="*/ 60 h 90"/>
                  <a:gd name="T14" fmla="*/ 31 w 51"/>
                  <a:gd name="T15" fmla="*/ 54 h 90"/>
                  <a:gd name="T16" fmla="*/ 29 w 51"/>
                  <a:gd name="T17" fmla="*/ 49 h 90"/>
                  <a:gd name="T18" fmla="*/ 26 w 51"/>
                  <a:gd name="T19" fmla="*/ 43 h 90"/>
                  <a:gd name="T20" fmla="*/ 24 w 51"/>
                  <a:gd name="T21" fmla="*/ 38 h 90"/>
                  <a:gd name="T22" fmla="*/ 20 w 51"/>
                  <a:gd name="T23" fmla="*/ 33 h 90"/>
                  <a:gd name="T24" fmla="*/ 18 w 51"/>
                  <a:gd name="T25" fmla="*/ 27 h 90"/>
                  <a:gd name="T26" fmla="*/ 17 w 51"/>
                  <a:gd name="T27" fmla="*/ 22 h 90"/>
                  <a:gd name="T28" fmla="*/ 13 w 51"/>
                  <a:gd name="T29" fmla="*/ 16 h 90"/>
                  <a:gd name="T30" fmla="*/ 11 w 51"/>
                  <a:gd name="T31" fmla="*/ 11 h 90"/>
                  <a:gd name="T32" fmla="*/ 9 w 51"/>
                  <a:gd name="T33" fmla="*/ 6 h 90"/>
                  <a:gd name="T34" fmla="*/ 8 w 51"/>
                  <a:gd name="T35" fmla="*/ 0 h 90"/>
                  <a:gd name="T36" fmla="*/ 0 w 51"/>
                  <a:gd name="T37" fmla="*/ 4 h 90"/>
                  <a:gd name="T38" fmla="*/ 2 w 51"/>
                  <a:gd name="T39" fmla="*/ 7 h 90"/>
                  <a:gd name="T40" fmla="*/ 4 w 51"/>
                  <a:gd name="T41" fmla="*/ 15 h 90"/>
                  <a:gd name="T42" fmla="*/ 6 w 51"/>
                  <a:gd name="T43" fmla="*/ 20 h 90"/>
                  <a:gd name="T44" fmla="*/ 8 w 51"/>
                  <a:gd name="T45" fmla="*/ 25 h 90"/>
                  <a:gd name="T46" fmla="*/ 11 w 51"/>
                  <a:gd name="T47" fmla="*/ 31 h 90"/>
                  <a:gd name="T48" fmla="*/ 13 w 51"/>
                  <a:gd name="T49" fmla="*/ 36 h 90"/>
                  <a:gd name="T50" fmla="*/ 17 w 51"/>
                  <a:gd name="T51" fmla="*/ 42 h 90"/>
                  <a:gd name="T52" fmla="*/ 18 w 51"/>
                  <a:gd name="T53" fmla="*/ 47 h 90"/>
                  <a:gd name="T54" fmla="*/ 22 w 51"/>
                  <a:gd name="T55" fmla="*/ 52 h 90"/>
                  <a:gd name="T56" fmla="*/ 24 w 51"/>
                  <a:gd name="T57" fmla="*/ 58 h 90"/>
                  <a:gd name="T58" fmla="*/ 27 w 51"/>
                  <a:gd name="T59" fmla="*/ 65 h 90"/>
                  <a:gd name="T60" fmla="*/ 31 w 51"/>
                  <a:gd name="T61" fmla="*/ 70 h 90"/>
                  <a:gd name="T62" fmla="*/ 35 w 51"/>
                  <a:gd name="T63" fmla="*/ 76 h 90"/>
                  <a:gd name="T64" fmla="*/ 38 w 51"/>
                  <a:gd name="T65" fmla="*/ 79 h 90"/>
                  <a:gd name="T66" fmla="*/ 42 w 51"/>
                  <a:gd name="T67" fmla="*/ 85 h 90"/>
                  <a:gd name="T68" fmla="*/ 45 w 51"/>
                  <a:gd name="T69" fmla="*/ 90 h 90"/>
                  <a:gd name="T70" fmla="*/ 45 w 51"/>
                  <a:gd name="T71" fmla="*/ 85 h 90"/>
                  <a:gd name="T72" fmla="*/ 51 w 51"/>
                  <a:gd name="T73" fmla="*/ 9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 h="90">
                    <a:moveTo>
                      <a:pt x="51" y="90"/>
                    </a:moveTo>
                    <a:lnTo>
                      <a:pt x="51" y="85"/>
                    </a:lnTo>
                    <a:lnTo>
                      <a:pt x="47" y="79"/>
                    </a:lnTo>
                    <a:lnTo>
                      <a:pt x="44" y="76"/>
                    </a:lnTo>
                    <a:lnTo>
                      <a:pt x="42" y="70"/>
                    </a:lnTo>
                    <a:lnTo>
                      <a:pt x="38" y="65"/>
                    </a:lnTo>
                    <a:lnTo>
                      <a:pt x="35" y="60"/>
                    </a:lnTo>
                    <a:lnTo>
                      <a:pt x="31" y="54"/>
                    </a:lnTo>
                    <a:lnTo>
                      <a:pt x="29" y="49"/>
                    </a:lnTo>
                    <a:lnTo>
                      <a:pt x="26" y="43"/>
                    </a:lnTo>
                    <a:lnTo>
                      <a:pt x="24" y="38"/>
                    </a:lnTo>
                    <a:lnTo>
                      <a:pt x="20" y="33"/>
                    </a:lnTo>
                    <a:lnTo>
                      <a:pt x="18" y="27"/>
                    </a:lnTo>
                    <a:lnTo>
                      <a:pt x="17" y="22"/>
                    </a:lnTo>
                    <a:lnTo>
                      <a:pt x="13" y="16"/>
                    </a:lnTo>
                    <a:lnTo>
                      <a:pt x="11" y="11"/>
                    </a:lnTo>
                    <a:lnTo>
                      <a:pt x="9" y="6"/>
                    </a:lnTo>
                    <a:lnTo>
                      <a:pt x="8" y="0"/>
                    </a:lnTo>
                    <a:lnTo>
                      <a:pt x="0" y="4"/>
                    </a:lnTo>
                    <a:lnTo>
                      <a:pt x="2" y="7"/>
                    </a:lnTo>
                    <a:lnTo>
                      <a:pt x="4" y="15"/>
                    </a:lnTo>
                    <a:lnTo>
                      <a:pt x="6" y="20"/>
                    </a:lnTo>
                    <a:lnTo>
                      <a:pt x="8" y="25"/>
                    </a:lnTo>
                    <a:lnTo>
                      <a:pt x="11" y="31"/>
                    </a:lnTo>
                    <a:lnTo>
                      <a:pt x="13" y="36"/>
                    </a:lnTo>
                    <a:lnTo>
                      <a:pt x="17" y="42"/>
                    </a:lnTo>
                    <a:lnTo>
                      <a:pt x="18" y="47"/>
                    </a:lnTo>
                    <a:lnTo>
                      <a:pt x="22" y="52"/>
                    </a:lnTo>
                    <a:lnTo>
                      <a:pt x="24" y="58"/>
                    </a:lnTo>
                    <a:lnTo>
                      <a:pt x="27" y="65"/>
                    </a:lnTo>
                    <a:lnTo>
                      <a:pt x="31" y="70"/>
                    </a:lnTo>
                    <a:lnTo>
                      <a:pt x="35" y="76"/>
                    </a:lnTo>
                    <a:lnTo>
                      <a:pt x="38" y="79"/>
                    </a:lnTo>
                    <a:lnTo>
                      <a:pt x="42" y="85"/>
                    </a:lnTo>
                    <a:lnTo>
                      <a:pt x="45" y="90"/>
                    </a:lnTo>
                    <a:lnTo>
                      <a:pt x="45" y="85"/>
                    </a:lnTo>
                    <a:lnTo>
                      <a:pt x="51" y="9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0" name="Freeform 257"/>
              <p:cNvSpPr>
                <a:spLocks/>
              </p:cNvSpPr>
              <p:nvPr/>
            </p:nvSpPr>
            <p:spPr bwMode="auto">
              <a:xfrm>
                <a:off x="5009" y="3372"/>
                <a:ext cx="63" cy="74"/>
              </a:xfrm>
              <a:custGeom>
                <a:avLst/>
                <a:gdLst>
                  <a:gd name="T0" fmla="*/ 3 w 63"/>
                  <a:gd name="T1" fmla="*/ 74 h 74"/>
                  <a:gd name="T2" fmla="*/ 7 w 63"/>
                  <a:gd name="T3" fmla="*/ 74 h 74"/>
                  <a:gd name="T4" fmla="*/ 9 w 63"/>
                  <a:gd name="T5" fmla="*/ 68 h 74"/>
                  <a:gd name="T6" fmla="*/ 12 w 63"/>
                  <a:gd name="T7" fmla="*/ 65 h 74"/>
                  <a:gd name="T8" fmla="*/ 16 w 63"/>
                  <a:gd name="T9" fmla="*/ 59 h 74"/>
                  <a:gd name="T10" fmla="*/ 20 w 63"/>
                  <a:gd name="T11" fmla="*/ 56 h 74"/>
                  <a:gd name="T12" fmla="*/ 23 w 63"/>
                  <a:gd name="T13" fmla="*/ 52 h 74"/>
                  <a:gd name="T14" fmla="*/ 27 w 63"/>
                  <a:gd name="T15" fmla="*/ 47 h 74"/>
                  <a:gd name="T16" fmla="*/ 30 w 63"/>
                  <a:gd name="T17" fmla="*/ 43 h 74"/>
                  <a:gd name="T18" fmla="*/ 34 w 63"/>
                  <a:gd name="T19" fmla="*/ 40 h 74"/>
                  <a:gd name="T20" fmla="*/ 38 w 63"/>
                  <a:gd name="T21" fmla="*/ 34 h 74"/>
                  <a:gd name="T22" fmla="*/ 41 w 63"/>
                  <a:gd name="T23" fmla="*/ 31 h 74"/>
                  <a:gd name="T24" fmla="*/ 45 w 63"/>
                  <a:gd name="T25" fmla="*/ 27 h 74"/>
                  <a:gd name="T26" fmla="*/ 48 w 63"/>
                  <a:gd name="T27" fmla="*/ 22 h 74"/>
                  <a:gd name="T28" fmla="*/ 52 w 63"/>
                  <a:gd name="T29" fmla="*/ 18 h 74"/>
                  <a:gd name="T30" fmla="*/ 56 w 63"/>
                  <a:gd name="T31" fmla="*/ 12 h 74"/>
                  <a:gd name="T32" fmla="*/ 59 w 63"/>
                  <a:gd name="T33" fmla="*/ 9 h 74"/>
                  <a:gd name="T34" fmla="*/ 63 w 63"/>
                  <a:gd name="T35" fmla="*/ 5 h 74"/>
                  <a:gd name="T36" fmla="*/ 57 w 63"/>
                  <a:gd name="T37" fmla="*/ 0 h 74"/>
                  <a:gd name="T38" fmla="*/ 54 w 63"/>
                  <a:gd name="T39" fmla="*/ 3 h 74"/>
                  <a:gd name="T40" fmla="*/ 50 w 63"/>
                  <a:gd name="T41" fmla="*/ 7 h 74"/>
                  <a:gd name="T42" fmla="*/ 47 w 63"/>
                  <a:gd name="T43" fmla="*/ 12 h 74"/>
                  <a:gd name="T44" fmla="*/ 43 w 63"/>
                  <a:gd name="T45" fmla="*/ 16 h 74"/>
                  <a:gd name="T46" fmla="*/ 39 w 63"/>
                  <a:gd name="T47" fmla="*/ 22 h 74"/>
                  <a:gd name="T48" fmla="*/ 36 w 63"/>
                  <a:gd name="T49" fmla="*/ 25 h 74"/>
                  <a:gd name="T50" fmla="*/ 32 w 63"/>
                  <a:gd name="T51" fmla="*/ 29 h 74"/>
                  <a:gd name="T52" fmla="*/ 29 w 63"/>
                  <a:gd name="T53" fmla="*/ 34 h 74"/>
                  <a:gd name="T54" fmla="*/ 23 w 63"/>
                  <a:gd name="T55" fmla="*/ 38 h 74"/>
                  <a:gd name="T56" fmla="*/ 20 w 63"/>
                  <a:gd name="T57" fmla="*/ 41 h 74"/>
                  <a:gd name="T58" fmla="*/ 16 w 63"/>
                  <a:gd name="T59" fmla="*/ 47 h 74"/>
                  <a:gd name="T60" fmla="*/ 14 w 63"/>
                  <a:gd name="T61" fmla="*/ 50 h 74"/>
                  <a:gd name="T62" fmla="*/ 11 w 63"/>
                  <a:gd name="T63" fmla="*/ 56 h 74"/>
                  <a:gd name="T64" fmla="*/ 7 w 63"/>
                  <a:gd name="T65" fmla="*/ 59 h 74"/>
                  <a:gd name="T66" fmla="*/ 3 w 63"/>
                  <a:gd name="T67" fmla="*/ 65 h 74"/>
                  <a:gd name="T68" fmla="*/ 0 w 63"/>
                  <a:gd name="T69" fmla="*/ 68 h 74"/>
                  <a:gd name="T70" fmla="*/ 3 w 63"/>
                  <a:gd name="T71" fmla="*/ 67 h 74"/>
                  <a:gd name="T72" fmla="*/ 3 w 63"/>
                  <a:gd name="T73" fmla="*/ 74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74">
                    <a:moveTo>
                      <a:pt x="3" y="74"/>
                    </a:moveTo>
                    <a:lnTo>
                      <a:pt x="7" y="74"/>
                    </a:lnTo>
                    <a:lnTo>
                      <a:pt x="9" y="68"/>
                    </a:lnTo>
                    <a:lnTo>
                      <a:pt x="12" y="65"/>
                    </a:lnTo>
                    <a:lnTo>
                      <a:pt x="16" y="59"/>
                    </a:lnTo>
                    <a:lnTo>
                      <a:pt x="20" y="56"/>
                    </a:lnTo>
                    <a:lnTo>
                      <a:pt x="23" y="52"/>
                    </a:lnTo>
                    <a:lnTo>
                      <a:pt x="27" y="47"/>
                    </a:lnTo>
                    <a:lnTo>
                      <a:pt x="30" y="43"/>
                    </a:lnTo>
                    <a:lnTo>
                      <a:pt x="34" y="40"/>
                    </a:lnTo>
                    <a:lnTo>
                      <a:pt x="38" y="34"/>
                    </a:lnTo>
                    <a:lnTo>
                      <a:pt x="41" y="31"/>
                    </a:lnTo>
                    <a:lnTo>
                      <a:pt x="45" y="27"/>
                    </a:lnTo>
                    <a:lnTo>
                      <a:pt x="48" y="22"/>
                    </a:lnTo>
                    <a:lnTo>
                      <a:pt x="52" y="18"/>
                    </a:lnTo>
                    <a:lnTo>
                      <a:pt x="56" y="12"/>
                    </a:lnTo>
                    <a:lnTo>
                      <a:pt x="59" y="9"/>
                    </a:lnTo>
                    <a:lnTo>
                      <a:pt x="63" y="5"/>
                    </a:lnTo>
                    <a:lnTo>
                      <a:pt x="57" y="0"/>
                    </a:lnTo>
                    <a:lnTo>
                      <a:pt x="54" y="3"/>
                    </a:lnTo>
                    <a:lnTo>
                      <a:pt x="50" y="7"/>
                    </a:lnTo>
                    <a:lnTo>
                      <a:pt x="47" y="12"/>
                    </a:lnTo>
                    <a:lnTo>
                      <a:pt x="43" y="16"/>
                    </a:lnTo>
                    <a:lnTo>
                      <a:pt x="39" y="22"/>
                    </a:lnTo>
                    <a:lnTo>
                      <a:pt x="36" y="25"/>
                    </a:lnTo>
                    <a:lnTo>
                      <a:pt x="32" y="29"/>
                    </a:lnTo>
                    <a:lnTo>
                      <a:pt x="29" y="34"/>
                    </a:lnTo>
                    <a:lnTo>
                      <a:pt x="23" y="38"/>
                    </a:lnTo>
                    <a:lnTo>
                      <a:pt x="20" y="41"/>
                    </a:lnTo>
                    <a:lnTo>
                      <a:pt x="16" y="47"/>
                    </a:lnTo>
                    <a:lnTo>
                      <a:pt x="14" y="50"/>
                    </a:lnTo>
                    <a:lnTo>
                      <a:pt x="11" y="56"/>
                    </a:lnTo>
                    <a:lnTo>
                      <a:pt x="7" y="59"/>
                    </a:lnTo>
                    <a:lnTo>
                      <a:pt x="3" y="65"/>
                    </a:lnTo>
                    <a:lnTo>
                      <a:pt x="0" y="68"/>
                    </a:lnTo>
                    <a:lnTo>
                      <a:pt x="3" y="67"/>
                    </a:lnTo>
                    <a:lnTo>
                      <a:pt x="3" y="7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1" name="Freeform 258"/>
              <p:cNvSpPr>
                <a:spLocks/>
              </p:cNvSpPr>
              <p:nvPr/>
            </p:nvSpPr>
            <p:spPr bwMode="auto">
              <a:xfrm>
                <a:off x="4953" y="3415"/>
                <a:ext cx="59" cy="33"/>
              </a:xfrm>
              <a:custGeom>
                <a:avLst/>
                <a:gdLst>
                  <a:gd name="T0" fmla="*/ 0 w 59"/>
                  <a:gd name="T1" fmla="*/ 7 h 33"/>
                  <a:gd name="T2" fmla="*/ 0 w 59"/>
                  <a:gd name="T3" fmla="*/ 7 h 33"/>
                  <a:gd name="T4" fmla="*/ 2 w 59"/>
                  <a:gd name="T5" fmla="*/ 9 h 33"/>
                  <a:gd name="T6" fmla="*/ 5 w 59"/>
                  <a:gd name="T7" fmla="*/ 11 h 33"/>
                  <a:gd name="T8" fmla="*/ 9 w 59"/>
                  <a:gd name="T9" fmla="*/ 15 h 33"/>
                  <a:gd name="T10" fmla="*/ 11 w 59"/>
                  <a:gd name="T11" fmla="*/ 16 h 33"/>
                  <a:gd name="T12" fmla="*/ 14 w 59"/>
                  <a:gd name="T13" fmla="*/ 18 h 33"/>
                  <a:gd name="T14" fmla="*/ 18 w 59"/>
                  <a:gd name="T15" fmla="*/ 20 h 33"/>
                  <a:gd name="T16" fmla="*/ 22 w 59"/>
                  <a:gd name="T17" fmla="*/ 22 h 33"/>
                  <a:gd name="T18" fmla="*/ 25 w 59"/>
                  <a:gd name="T19" fmla="*/ 24 h 33"/>
                  <a:gd name="T20" fmla="*/ 31 w 59"/>
                  <a:gd name="T21" fmla="*/ 25 h 33"/>
                  <a:gd name="T22" fmla="*/ 34 w 59"/>
                  <a:gd name="T23" fmla="*/ 27 h 33"/>
                  <a:gd name="T24" fmla="*/ 38 w 59"/>
                  <a:gd name="T25" fmla="*/ 29 h 33"/>
                  <a:gd name="T26" fmla="*/ 43 w 59"/>
                  <a:gd name="T27" fmla="*/ 31 h 33"/>
                  <a:gd name="T28" fmla="*/ 47 w 59"/>
                  <a:gd name="T29" fmla="*/ 31 h 33"/>
                  <a:gd name="T30" fmla="*/ 50 w 59"/>
                  <a:gd name="T31" fmla="*/ 31 h 33"/>
                  <a:gd name="T32" fmla="*/ 56 w 59"/>
                  <a:gd name="T33" fmla="*/ 33 h 33"/>
                  <a:gd name="T34" fmla="*/ 59 w 59"/>
                  <a:gd name="T35" fmla="*/ 31 h 33"/>
                  <a:gd name="T36" fmla="*/ 59 w 59"/>
                  <a:gd name="T37" fmla="*/ 24 h 33"/>
                  <a:gd name="T38" fmla="*/ 56 w 59"/>
                  <a:gd name="T39" fmla="*/ 24 h 33"/>
                  <a:gd name="T40" fmla="*/ 52 w 59"/>
                  <a:gd name="T41" fmla="*/ 24 h 33"/>
                  <a:gd name="T42" fmla="*/ 49 w 59"/>
                  <a:gd name="T43" fmla="*/ 24 h 33"/>
                  <a:gd name="T44" fmla="*/ 45 w 59"/>
                  <a:gd name="T45" fmla="*/ 22 h 33"/>
                  <a:gd name="T46" fmla="*/ 41 w 59"/>
                  <a:gd name="T47" fmla="*/ 22 h 33"/>
                  <a:gd name="T48" fmla="*/ 38 w 59"/>
                  <a:gd name="T49" fmla="*/ 20 h 33"/>
                  <a:gd name="T50" fmla="*/ 32 w 59"/>
                  <a:gd name="T51" fmla="*/ 18 h 33"/>
                  <a:gd name="T52" fmla="*/ 31 w 59"/>
                  <a:gd name="T53" fmla="*/ 16 h 33"/>
                  <a:gd name="T54" fmla="*/ 25 w 59"/>
                  <a:gd name="T55" fmla="*/ 15 h 33"/>
                  <a:gd name="T56" fmla="*/ 23 w 59"/>
                  <a:gd name="T57" fmla="*/ 13 h 33"/>
                  <a:gd name="T58" fmla="*/ 20 w 59"/>
                  <a:gd name="T59" fmla="*/ 11 h 33"/>
                  <a:gd name="T60" fmla="*/ 16 w 59"/>
                  <a:gd name="T61" fmla="*/ 9 h 33"/>
                  <a:gd name="T62" fmla="*/ 13 w 59"/>
                  <a:gd name="T63" fmla="*/ 7 h 33"/>
                  <a:gd name="T64" fmla="*/ 9 w 59"/>
                  <a:gd name="T65" fmla="*/ 6 h 33"/>
                  <a:gd name="T66" fmla="*/ 7 w 59"/>
                  <a:gd name="T67" fmla="*/ 2 h 33"/>
                  <a:gd name="T68" fmla="*/ 3 w 59"/>
                  <a:gd name="T69" fmla="*/ 0 h 33"/>
                  <a:gd name="T70" fmla="*/ 3 w 59"/>
                  <a:gd name="T71" fmla="*/ 0 h 33"/>
                  <a:gd name="T72" fmla="*/ 0 w 59"/>
                  <a:gd name="T73" fmla="*/ 7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33">
                    <a:moveTo>
                      <a:pt x="0" y="7"/>
                    </a:moveTo>
                    <a:lnTo>
                      <a:pt x="0" y="7"/>
                    </a:lnTo>
                    <a:lnTo>
                      <a:pt x="2" y="9"/>
                    </a:lnTo>
                    <a:lnTo>
                      <a:pt x="5" y="11"/>
                    </a:lnTo>
                    <a:lnTo>
                      <a:pt x="9" y="15"/>
                    </a:lnTo>
                    <a:lnTo>
                      <a:pt x="11" y="16"/>
                    </a:lnTo>
                    <a:lnTo>
                      <a:pt x="14" y="18"/>
                    </a:lnTo>
                    <a:lnTo>
                      <a:pt x="18" y="20"/>
                    </a:lnTo>
                    <a:lnTo>
                      <a:pt x="22" y="22"/>
                    </a:lnTo>
                    <a:lnTo>
                      <a:pt x="25" y="24"/>
                    </a:lnTo>
                    <a:lnTo>
                      <a:pt x="31" y="25"/>
                    </a:lnTo>
                    <a:lnTo>
                      <a:pt x="34" y="27"/>
                    </a:lnTo>
                    <a:lnTo>
                      <a:pt x="38" y="29"/>
                    </a:lnTo>
                    <a:lnTo>
                      <a:pt x="43" y="31"/>
                    </a:lnTo>
                    <a:lnTo>
                      <a:pt x="47" y="31"/>
                    </a:lnTo>
                    <a:lnTo>
                      <a:pt x="50" y="31"/>
                    </a:lnTo>
                    <a:lnTo>
                      <a:pt x="56" y="33"/>
                    </a:lnTo>
                    <a:lnTo>
                      <a:pt x="59" y="31"/>
                    </a:lnTo>
                    <a:lnTo>
                      <a:pt x="59" y="24"/>
                    </a:lnTo>
                    <a:lnTo>
                      <a:pt x="56" y="24"/>
                    </a:lnTo>
                    <a:lnTo>
                      <a:pt x="52" y="24"/>
                    </a:lnTo>
                    <a:lnTo>
                      <a:pt x="49" y="24"/>
                    </a:lnTo>
                    <a:lnTo>
                      <a:pt x="45" y="22"/>
                    </a:lnTo>
                    <a:lnTo>
                      <a:pt x="41" y="22"/>
                    </a:lnTo>
                    <a:lnTo>
                      <a:pt x="38" y="20"/>
                    </a:lnTo>
                    <a:lnTo>
                      <a:pt x="32" y="18"/>
                    </a:lnTo>
                    <a:lnTo>
                      <a:pt x="31" y="16"/>
                    </a:lnTo>
                    <a:lnTo>
                      <a:pt x="25" y="15"/>
                    </a:lnTo>
                    <a:lnTo>
                      <a:pt x="23" y="13"/>
                    </a:lnTo>
                    <a:lnTo>
                      <a:pt x="20" y="11"/>
                    </a:lnTo>
                    <a:lnTo>
                      <a:pt x="16" y="9"/>
                    </a:lnTo>
                    <a:lnTo>
                      <a:pt x="13" y="7"/>
                    </a:lnTo>
                    <a:lnTo>
                      <a:pt x="9" y="6"/>
                    </a:lnTo>
                    <a:lnTo>
                      <a:pt x="7" y="2"/>
                    </a:lnTo>
                    <a:lnTo>
                      <a:pt x="3"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2" name="Freeform 259"/>
              <p:cNvSpPr>
                <a:spLocks/>
              </p:cNvSpPr>
              <p:nvPr/>
            </p:nvSpPr>
            <p:spPr bwMode="auto">
              <a:xfrm>
                <a:off x="4913" y="3361"/>
                <a:ext cx="43" cy="61"/>
              </a:xfrm>
              <a:custGeom>
                <a:avLst/>
                <a:gdLst>
                  <a:gd name="T0" fmla="*/ 0 w 43"/>
                  <a:gd name="T1" fmla="*/ 4 h 61"/>
                  <a:gd name="T2" fmla="*/ 0 w 43"/>
                  <a:gd name="T3" fmla="*/ 4 h 61"/>
                  <a:gd name="T4" fmla="*/ 2 w 43"/>
                  <a:gd name="T5" fmla="*/ 7 h 61"/>
                  <a:gd name="T6" fmla="*/ 4 w 43"/>
                  <a:gd name="T7" fmla="*/ 13 h 61"/>
                  <a:gd name="T8" fmla="*/ 6 w 43"/>
                  <a:gd name="T9" fmla="*/ 16 h 61"/>
                  <a:gd name="T10" fmla="*/ 7 w 43"/>
                  <a:gd name="T11" fmla="*/ 20 h 61"/>
                  <a:gd name="T12" fmla="*/ 9 w 43"/>
                  <a:gd name="T13" fmla="*/ 23 h 61"/>
                  <a:gd name="T14" fmla="*/ 11 w 43"/>
                  <a:gd name="T15" fmla="*/ 27 h 61"/>
                  <a:gd name="T16" fmla="*/ 13 w 43"/>
                  <a:gd name="T17" fmla="*/ 31 h 61"/>
                  <a:gd name="T18" fmla="*/ 16 w 43"/>
                  <a:gd name="T19" fmla="*/ 34 h 61"/>
                  <a:gd name="T20" fmla="*/ 18 w 43"/>
                  <a:gd name="T21" fmla="*/ 38 h 61"/>
                  <a:gd name="T22" fmla="*/ 20 w 43"/>
                  <a:gd name="T23" fmla="*/ 42 h 61"/>
                  <a:gd name="T24" fmla="*/ 24 w 43"/>
                  <a:gd name="T25" fmla="*/ 45 h 61"/>
                  <a:gd name="T26" fmla="*/ 25 w 43"/>
                  <a:gd name="T27" fmla="*/ 49 h 61"/>
                  <a:gd name="T28" fmla="*/ 29 w 43"/>
                  <a:gd name="T29" fmla="*/ 52 h 61"/>
                  <a:gd name="T30" fmla="*/ 33 w 43"/>
                  <a:gd name="T31" fmla="*/ 54 h 61"/>
                  <a:gd name="T32" fmla="*/ 36 w 43"/>
                  <a:gd name="T33" fmla="*/ 58 h 61"/>
                  <a:gd name="T34" fmla="*/ 40 w 43"/>
                  <a:gd name="T35" fmla="*/ 61 h 61"/>
                  <a:gd name="T36" fmla="*/ 43 w 43"/>
                  <a:gd name="T37" fmla="*/ 54 h 61"/>
                  <a:gd name="T38" fmla="*/ 42 w 43"/>
                  <a:gd name="T39" fmla="*/ 52 h 61"/>
                  <a:gd name="T40" fmla="*/ 38 w 43"/>
                  <a:gd name="T41" fmla="*/ 49 h 61"/>
                  <a:gd name="T42" fmla="*/ 34 w 43"/>
                  <a:gd name="T43" fmla="*/ 47 h 61"/>
                  <a:gd name="T44" fmla="*/ 31 w 43"/>
                  <a:gd name="T45" fmla="*/ 43 h 61"/>
                  <a:gd name="T46" fmla="*/ 29 w 43"/>
                  <a:gd name="T47" fmla="*/ 40 h 61"/>
                  <a:gd name="T48" fmla="*/ 27 w 43"/>
                  <a:gd name="T49" fmla="*/ 38 h 61"/>
                  <a:gd name="T50" fmla="*/ 25 w 43"/>
                  <a:gd name="T51" fmla="*/ 34 h 61"/>
                  <a:gd name="T52" fmla="*/ 22 w 43"/>
                  <a:gd name="T53" fmla="*/ 31 h 61"/>
                  <a:gd name="T54" fmla="*/ 20 w 43"/>
                  <a:gd name="T55" fmla="*/ 27 h 61"/>
                  <a:gd name="T56" fmla="*/ 18 w 43"/>
                  <a:gd name="T57" fmla="*/ 23 h 61"/>
                  <a:gd name="T58" fmla="*/ 16 w 43"/>
                  <a:gd name="T59" fmla="*/ 20 h 61"/>
                  <a:gd name="T60" fmla="*/ 15 w 43"/>
                  <a:gd name="T61" fmla="*/ 16 h 61"/>
                  <a:gd name="T62" fmla="*/ 13 w 43"/>
                  <a:gd name="T63" fmla="*/ 13 h 61"/>
                  <a:gd name="T64" fmla="*/ 11 w 43"/>
                  <a:gd name="T65" fmla="*/ 9 h 61"/>
                  <a:gd name="T66" fmla="*/ 9 w 43"/>
                  <a:gd name="T67" fmla="*/ 5 h 61"/>
                  <a:gd name="T68" fmla="*/ 7 w 43"/>
                  <a:gd name="T69" fmla="*/ 0 h 61"/>
                  <a:gd name="T70" fmla="*/ 7 w 43"/>
                  <a:gd name="T71" fmla="*/ 0 h 61"/>
                  <a:gd name="T72" fmla="*/ 0 w 43"/>
                  <a:gd name="T73" fmla="*/ 4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 h="61">
                    <a:moveTo>
                      <a:pt x="0" y="4"/>
                    </a:moveTo>
                    <a:lnTo>
                      <a:pt x="0" y="4"/>
                    </a:lnTo>
                    <a:lnTo>
                      <a:pt x="2" y="7"/>
                    </a:lnTo>
                    <a:lnTo>
                      <a:pt x="4" y="13"/>
                    </a:lnTo>
                    <a:lnTo>
                      <a:pt x="6" y="16"/>
                    </a:lnTo>
                    <a:lnTo>
                      <a:pt x="7" y="20"/>
                    </a:lnTo>
                    <a:lnTo>
                      <a:pt x="9" y="23"/>
                    </a:lnTo>
                    <a:lnTo>
                      <a:pt x="11" y="27"/>
                    </a:lnTo>
                    <a:lnTo>
                      <a:pt x="13" y="31"/>
                    </a:lnTo>
                    <a:lnTo>
                      <a:pt x="16" y="34"/>
                    </a:lnTo>
                    <a:lnTo>
                      <a:pt x="18" y="38"/>
                    </a:lnTo>
                    <a:lnTo>
                      <a:pt x="20" y="42"/>
                    </a:lnTo>
                    <a:lnTo>
                      <a:pt x="24" y="45"/>
                    </a:lnTo>
                    <a:lnTo>
                      <a:pt x="25" y="49"/>
                    </a:lnTo>
                    <a:lnTo>
                      <a:pt x="29" y="52"/>
                    </a:lnTo>
                    <a:lnTo>
                      <a:pt x="33" y="54"/>
                    </a:lnTo>
                    <a:lnTo>
                      <a:pt x="36" y="58"/>
                    </a:lnTo>
                    <a:lnTo>
                      <a:pt x="40" y="61"/>
                    </a:lnTo>
                    <a:lnTo>
                      <a:pt x="43" y="54"/>
                    </a:lnTo>
                    <a:lnTo>
                      <a:pt x="42" y="52"/>
                    </a:lnTo>
                    <a:lnTo>
                      <a:pt x="38" y="49"/>
                    </a:lnTo>
                    <a:lnTo>
                      <a:pt x="34" y="47"/>
                    </a:lnTo>
                    <a:lnTo>
                      <a:pt x="31" y="43"/>
                    </a:lnTo>
                    <a:lnTo>
                      <a:pt x="29" y="40"/>
                    </a:lnTo>
                    <a:lnTo>
                      <a:pt x="27" y="38"/>
                    </a:lnTo>
                    <a:lnTo>
                      <a:pt x="25" y="34"/>
                    </a:lnTo>
                    <a:lnTo>
                      <a:pt x="22" y="31"/>
                    </a:lnTo>
                    <a:lnTo>
                      <a:pt x="20" y="27"/>
                    </a:lnTo>
                    <a:lnTo>
                      <a:pt x="18" y="23"/>
                    </a:lnTo>
                    <a:lnTo>
                      <a:pt x="16" y="20"/>
                    </a:lnTo>
                    <a:lnTo>
                      <a:pt x="15" y="16"/>
                    </a:lnTo>
                    <a:lnTo>
                      <a:pt x="13" y="13"/>
                    </a:lnTo>
                    <a:lnTo>
                      <a:pt x="11" y="9"/>
                    </a:lnTo>
                    <a:lnTo>
                      <a:pt x="9" y="5"/>
                    </a:lnTo>
                    <a:lnTo>
                      <a:pt x="7" y="0"/>
                    </a:lnTo>
                    <a:lnTo>
                      <a:pt x="0" y="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3" name="Freeform 260"/>
              <p:cNvSpPr>
                <a:spLocks/>
              </p:cNvSpPr>
              <p:nvPr/>
            </p:nvSpPr>
            <p:spPr bwMode="auto">
              <a:xfrm>
                <a:off x="4901" y="3287"/>
                <a:ext cx="19" cy="78"/>
              </a:xfrm>
              <a:custGeom>
                <a:avLst/>
                <a:gdLst>
                  <a:gd name="T0" fmla="*/ 0 w 19"/>
                  <a:gd name="T1" fmla="*/ 0 h 78"/>
                  <a:gd name="T2" fmla="*/ 0 w 19"/>
                  <a:gd name="T3" fmla="*/ 0 h 78"/>
                  <a:gd name="T4" fmla="*/ 0 w 19"/>
                  <a:gd name="T5" fmla="*/ 4 h 78"/>
                  <a:gd name="T6" fmla="*/ 0 w 19"/>
                  <a:gd name="T7" fmla="*/ 9 h 78"/>
                  <a:gd name="T8" fmla="*/ 0 w 19"/>
                  <a:gd name="T9" fmla="*/ 15 h 78"/>
                  <a:gd name="T10" fmla="*/ 0 w 19"/>
                  <a:gd name="T11" fmla="*/ 20 h 78"/>
                  <a:gd name="T12" fmla="*/ 0 w 19"/>
                  <a:gd name="T13" fmla="*/ 24 h 78"/>
                  <a:gd name="T14" fmla="*/ 0 w 19"/>
                  <a:gd name="T15" fmla="*/ 29 h 78"/>
                  <a:gd name="T16" fmla="*/ 1 w 19"/>
                  <a:gd name="T17" fmla="*/ 34 h 78"/>
                  <a:gd name="T18" fmla="*/ 1 w 19"/>
                  <a:gd name="T19" fmla="*/ 38 h 78"/>
                  <a:gd name="T20" fmla="*/ 1 w 19"/>
                  <a:gd name="T21" fmla="*/ 43 h 78"/>
                  <a:gd name="T22" fmla="*/ 3 w 19"/>
                  <a:gd name="T23" fmla="*/ 47 h 78"/>
                  <a:gd name="T24" fmla="*/ 5 w 19"/>
                  <a:gd name="T25" fmla="*/ 52 h 78"/>
                  <a:gd name="T26" fmla="*/ 5 w 19"/>
                  <a:gd name="T27" fmla="*/ 58 h 78"/>
                  <a:gd name="T28" fmla="*/ 7 w 19"/>
                  <a:gd name="T29" fmla="*/ 63 h 78"/>
                  <a:gd name="T30" fmla="*/ 9 w 19"/>
                  <a:gd name="T31" fmla="*/ 67 h 78"/>
                  <a:gd name="T32" fmla="*/ 10 w 19"/>
                  <a:gd name="T33" fmla="*/ 72 h 78"/>
                  <a:gd name="T34" fmla="*/ 12 w 19"/>
                  <a:gd name="T35" fmla="*/ 78 h 78"/>
                  <a:gd name="T36" fmla="*/ 19 w 19"/>
                  <a:gd name="T37" fmla="*/ 74 h 78"/>
                  <a:gd name="T38" fmla="*/ 18 w 19"/>
                  <a:gd name="T39" fmla="*/ 70 h 78"/>
                  <a:gd name="T40" fmla="*/ 16 w 19"/>
                  <a:gd name="T41" fmla="*/ 65 h 78"/>
                  <a:gd name="T42" fmla="*/ 16 w 19"/>
                  <a:gd name="T43" fmla="*/ 60 h 78"/>
                  <a:gd name="T44" fmla="*/ 14 w 19"/>
                  <a:gd name="T45" fmla="*/ 56 h 78"/>
                  <a:gd name="T46" fmla="*/ 12 w 19"/>
                  <a:gd name="T47" fmla="*/ 51 h 78"/>
                  <a:gd name="T48" fmla="*/ 10 w 19"/>
                  <a:gd name="T49" fmla="*/ 47 h 78"/>
                  <a:gd name="T50" fmla="*/ 10 w 19"/>
                  <a:gd name="T51" fmla="*/ 42 h 78"/>
                  <a:gd name="T52" fmla="*/ 9 w 19"/>
                  <a:gd name="T53" fmla="*/ 36 h 78"/>
                  <a:gd name="T54" fmla="*/ 9 w 19"/>
                  <a:gd name="T55" fmla="*/ 33 h 78"/>
                  <a:gd name="T56" fmla="*/ 9 w 19"/>
                  <a:gd name="T57" fmla="*/ 27 h 78"/>
                  <a:gd name="T58" fmla="*/ 7 w 19"/>
                  <a:gd name="T59" fmla="*/ 24 h 78"/>
                  <a:gd name="T60" fmla="*/ 7 w 19"/>
                  <a:gd name="T61" fmla="*/ 18 h 78"/>
                  <a:gd name="T62" fmla="*/ 7 w 19"/>
                  <a:gd name="T63" fmla="*/ 15 h 78"/>
                  <a:gd name="T64" fmla="*/ 7 w 19"/>
                  <a:gd name="T65" fmla="*/ 9 h 78"/>
                  <a:gd name="T66" fmla="*/ 7 w 19"/>
                  <a:gd name="T67" fmla="*/ 6 h 78"/>
                  <a:gd name="T68" fmla="*/ 7 w 19"/>
                  <a:gd name="T69" fmla="*/ 0 h 78"/>
                  <a:gd name="T70" fmla="*/ 7 w 19"/>
                  <a:gd name="T71" fmla="*/ 0 h 78"/>
                  <a:gd name="T72" fmla="*/ 0 w 19"/>
                  <a:gd name="T73" fmla="*/ 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78">
                    <a:moveTo>
                      <a:pt x="0" y="0"/>
                    </a:moveTo>
                    <a:lnTo>
                      <a:pt x="0" y="0"/>
                    </a:lnTo>
                    <a:lnTo>
                      <a:pt x="0" y="4"/>
                    </a:lnTo>
                    <a:lnTo>
                      <a:pt x="0" y="9"/>
                    </a:lnTo>
                    <a:lnTo>
                      <a:pt x="0" y="15"/>
                    </a:lnTo>
                    <a:lnTo>
                      <a:pt x="0" y="20"/>
                    </a:lnTo>
                    <a:lnTo>
                      <a:pt x="0" y="24"/>
                    </a:lnTo>
                    <a:lnTo>
                      <a:pt x="0" y="29"/>
                    </a:lnTo>
                    <a:lnTo>
                      <a:pt x="1" y="34"/>
                    </a:lnTo>
                    <a:lnTo>
                      <a:pt x="1" y="38"/>
                    </a:lnTo>
                    <a:lnTo>
                      <a:pt x="1" y="43"/>
                    </a:lnTo>
                    <a:lnTo>
                      <a:pt x="3" y="47"/>
                    </a:lnTo>
                    <a:lnTo>
                      <a:pt x="5" y="52"/>
                    </a:lnTo>
                    <a:lnTo>
                      <a:pt x="5" y="58"/>
                    </a:lnTo>
                    <a:lnTo>
                      <a:pt x="7" y="63"/>
                    </a:lnTo>
                    <a:lnTo>
                      <a:pt x="9" y="67"/>
                    </a:lnTo>
                    <a:lnTo>
                      <a:pt x="10" y="72"/>
                    </a:lnTo>
                    <a:lnTo>
                      <a:pt x="12" y="78"/>
                    </a:lnTo>
                    <a:lnTo>
                      <a:pt x="19" y="74"/>
                    </a:lnTo>
                    <a:lnTo>
                      <a:pt x="18" y="70"/>
                    </a:lnTo>
                    <a:lnTo>
                      <a:pt x="16" y="65"/>
                    </a:lnTo>
                    <a:lnTo>
                      <a:pt x="16" y="60"/>
                    </a:lnTo>
                    <a:lnTo>
                      <a:pt x="14" y="56"/>
                    </a:lnTo>
                    <a:lnTo>
                      <a:pt x="12" y="51"/>
                    </a:lnTo>
                    <a:lnTo>
                      <a:pt x="10" y="47"/>
                    </a:lnTo>
                    <a:lnTo>
                      <a:pt x="10" y="42"/>
                    </a:lnTo>
                    <a:lnTo>
                      <a:pt x="9" y="36"/>
                    </a:lnTo>
                    <a:lnTo>
                      <a:pt x="9" y="33"/>
                    </a:lnTo>
                    <a:lnTo>
                      <a:pt x="9" y="27"/>
                    </a:lnTo>
                    <a:lnTo>
                      <a:pt x="7" y="24"/>
                    </a:lnTo>
                    <a:lnTo>
                      <a:pt x="7" y="18"/>
                    </a:lnTo>
                    <a:lnTo>
                      <a:pt x="7" y="15"/>
                    </a:lnTo>
                    <a:lnTo>
                      <a:pt x="7" y="9"/>
                    </a:lnTo>
                    <a:lnTo>
                      <a:pt x="7" y="6"/>
                    </a:lnTo>
                    <a:lnTo>
                      <a:pt x="7" y="0"/>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4" name="Freeform 261"/>
              <p:cNvSpPr>
                <a:spLocks/>
              </p:cNvSpPr>
              <p:nvPr/>
            </p:nvSpPr>
            <p:spPr bwMode="auto">
              <a:xfrm>
                <a:off x="4901" y="3240"/>
                <a:ext cx="12" cy="47"/>
              </a:xfrm>
              <a:custGeom>
                <a:avLst/>
                <a:gdLst>
                  <a:gd name="T0" fmla="*/ 9 w 12"/>
                  <a:gd name="T1" fmla="*/ 0 h 47"/>
                  <a:gd name="T2" fmla="*/ 5 w 12"/>
                  <a:gd name="T3" fmla="*/ 4 h 47"/>
                  <a:gd name="T4" fmla="*/ 5 w 12"/>
                  <a:gd name="T5" fmla="*/ 6 h 47"/>
                  <a:gd name="T6" fmla="*/ 5 w 12"/>
                  <a:gd name="T7" fmla="*/ 9 h 47"/>
                  <a:gd name="T8" fmla="*/ 5 w 12"/>
                  <a:gd name="T9" fmla="*/ 11 h 47"/>
                  <a:gd name="T10" fmla="*/ 3 w 12"/>
                  <a:gd name="T11" fmla="*/ 15 h 47"/>
                  <a:gd name="T12" fmla="*/ 3 w 12"/>
                  <a:gd name="T13" fmla="*/ 17 h 47"/>
                  <a:gd name="T14" fmla="*/ 3 w 12"/>
                  <a:gd name="T15" fmla="*/ 20 h 47"/>
                  <a:gd name="T16" fmla="*/ 3 w 12"/>
                  <a:gd name="T17" fmla="*/ 24 h 47"/>
                  <a:gd name="T18" fmla="*/ 1 w 12"/>
                  <a:gd name="T19" fmla="*/ 26 h 47"/>
                  <a:gd name="T20" fmla="*/ 1 w 12"/>
                  <a:gd name="T21" fmla="*/ 29 h 47"/>
                  <a:gd name="T22" fmla="*/ 1 w 12"/>
                  <a:gd name="T23" fmla="*/ 31 h 47"/>
                  <a:gd name="T24" fmla="*/ 1 w 12"/>
                  <a:gd name="T25" fmla="*/ 35 h 47"/>
                  <a:gd name="T26" fmla="*/ 1 w 12"/>
                  <a:gd name="T27" fmla="*/ 36 h 47"/>
                  <a:gd name="T28" fmla="*/ 0 w 12"/>
                  <a:gd name="T29" fmla="*/ 40 h 47"/>
                  <a:gd name="T30" fmla="*/ 0 w 12"/>
                  <a:gd name="T31" fmla="*/ 42 h 47"/>
                  <a:gd name="T32" fmla="*/ 0 w 12"/>
                  <a:gd name="T33" fmla="*/ 44 h 47"/>
                  <a:gd name="T34" fmla="*/ 0 w 12"/>
                  <a:gd name="T35" fmla="*/ 47 h 47"/>
                  <a:gd name="T36" fmla="*/ 7 w 12"/>
                  <a:gd name="T37" fmla="*/ 47 h 47"/>
                  <a:gd name="T38" fmla="*/ 7 w 12"/>
                  <a:gd name="T39" fmla="*/ 45 h 47"/>
                  <a:gd name="T40" fmla="*/ 9 w 12"/>
                  <a:gd name="T41" fmla="*/ 42 h 47"/>
                  <a:gd name="T42" fmla="*/ 9 w 12"/>
                  <a:gd name="T43" fmla="*/ 40 h 47"/>
                  <a:gd name="T44" fmla="*/ 9 w 12"/>
                  <a:gd name="T45" fmla="*/ 38 h 47"/>
                  <a:gd name="T46" fmla="*/ 9 w 12"/>
                  <a:gd name="T47" fmla="*/ 35 h 47"/>
                  <a:gd name="T48" fmla="*/ 9 w 12"/>
                  <a:gd name="T49" fmla="*/ 33 h 47"/>
                  <a:gd name="T50" fmla="*/ 9 w 12"/>
                  <a:gd name="T51" fmla="*/ 29 h 47"/>
                  <a:gd name="T52" fmla="*/ 10 w 12"/>
                  <a:gd name="T53" fmla="*/ 27 h 47"/>
                  <a:gd name="T54" fmla="*/ 10 w 12"/>
                  <a:gd name="T55" fmla="*/ 24 h 47"/>
                  <a:gd name="T56" fmla="*/ 10 w 12"/>
                  <a:gd name="T57" fmla="*/ 22 h 47"/>
                  <a:gd name="T58" fmla="*/ 10 w 12"/>
                  <a:gd name="T59" fmla="*/ 18 h 47"/>
                  <a:gd name="T60" fmla="*/ 12 w 12"/>
                  <a:gd name="T61" fmla="*/ 17 h 47"/>
                  <a:gd name="T62" fmla="*/ 12 w 12"/>
                  <a:gd name="T63" fmla="*/ 13 h 47"/>
                  <a:gd name="T64" fmla="*/ 12 w 12"/>
                  <a:gd name="T65" fmla="*/ 9 h 47"/>
                  <a:gd name="T66" fmla="*/ 12 w 12"/>
                  <a:gd name="T67" fmla="*/ 8 h 47"/>
                  <a:gd name="T68" fmla="*/ 12 w 12"/>
                  <a:gd name="T69" fmla="*/ 4 h 47"/>
                  <a:gd name="T70" fmla="*/ 9 w 12"/>
                  <a:gd name="T71" fmla="*/ 8 h 47"/>
                  <a:gd name="T72" fmla="*/ 9 w 12"/>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47">
                    <a:moveTo>
                      <a:pt x="9" y="0"/>
                    </a:moveTo>
                    <a:lnTo>
                      <a:pt x="5" y="4"/>
                    </a:lnTo>
                    <a:lnTo>
                      <a:pt x="5" y="6"/>
                    </a:lnTo>
                    <a:lnTo>
                      <a:pt x="5" y="9"/>
                    </a:lnTo>
                    <a:lnTo>
                      <a:pt x="5" y="11"/>
                    </a:lnTo>
                    <a:lnTo>
                      <a:pt x="3" y="15"/>
                    </a:lnTo>
                    <a:lnTo>
                      <a:pt x="3" y="17"/>
                    </a:lnTo>
                    <a:lnTo>
                      <a:pt x="3" y="20"/>
                    </a:lnTo>
                    <a:lnTo>
                      <a:pt x="3" y="24"/>
                    </a:lnTo>
                    <a:lnTo>
                      <a:pt x="1" y="26"/>
                    </a:lnTo>
                    <a:lnTo>
                      <a:pt x="1" y="29"/>
                    </a:lnTo>
                    <a:lnTo>
                      <a:pt x="1" y="31"/>
                    </a:lnTo>
                    <a:lnTo>
                      <a:pt x="1" y="35"/>
                    </a:lnTo>
                    <a:lnTo>
                      <a:pt x="1" y="36"/>
                    </a:lnTo>
                    <a:lnTo>
                      <a:pt x="0" y="40"/>
                    </a:lnTo>
                    <a:lnTo>
                      <a:pt x="0" y="42"/>
                    </a:lnTo>
                    <a:lnTo>
                      <a:pt x="0" y="44"/>
                    </a:lnTo>
                    <a:lnTo>
                      <a:pt x="0" y="47"/>
                    </a:lnTo>
                    <a:lnTo>
                      <a:pt x="7" y="47"/>
                    </a:lnTo>
                    <a:lnTo>
                      <a:pt x="7" y="45"/>
                    </a:lnTo>
                    <a:lnTo>
                      <a:pt x="9" y="42"/>
                    </a:lnTo>
                    <a:lnTo>
                      <a:pt x="9" y="40"/>
                    </a:lnTo>
                    <a:lnTo>
                      <a:pt x="9" y="38"/>
                    </a:lnTo>
                    <a:lnTo>
                      <a:pt x="9" y="35"/>
                    </a:lnTo>
                    <a:lnTo>
                      <a:pt x="9" y="33"/>
                    </a:lnTo>
                    <a:lnTo>
                      <a:pt x="9" y="29"/>
                    </a:lnTo>
                    <a:lnTo>
                      <a:pt x="10" y="27"/>
                    </a:lnTo>
                    <a:lnTo>
                      <a:pt x="10" y="24"/>
                    </a:lnTo>
                    <a:lnTo>
                      <a:pt x="10" y="22"/>
                    </a:lnTo>
                    <a:lnTo>
                      <a:pt x="10" y="18"/>
                    </a:lnTo>
                    <a:lnTo>
                      <a:pt x="12" y="17"/>
                    </a:lnTo>
                    <a:lnTo>
                      <a:pt x="12" y="13"/>
                    </a:lnTo>
                    <a:lnTo>
                      <a:pt x="12" y="9"/>
                    </a:lnTo>
                    <a:lnTo>
                      <a:pt x="12" y="8"/>
                    </a:lnTo>
                    <a:lnTo>
                      <a:pt x="12" y="4"/>
                    </a:lnTo>
                    <a:lnTo>
                      <a:pt x="9" y="8"/>
                    </a:lnTo>
                    <a:lnTo>
                      <a:pt x="9"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5" name="Freeform 262"/>
              <p:cNvSpPr>
                <a:spLocks/>
              </p:cNvSpPr>
              <p:nvPr/>
            </p:nvSpPr>
            <p:spPr bwMode="auto">
              <a:xfrm>
                <a:off x="4910" y="3239"/>
                <a:ext cx="23" cy="9"/>
              </a:xfrm>
              <a:custGeom>
                <a:avLst/>
                <a:gdLst>
                  <a:gd name="T0" fmla="*/ 23 w 23"/>
                  <a:gd name="T1" fmla="*/ 3 h 9"/>
                  <a:gd name="T2" fmla="*/ 18 w 23"/>
                  <a:gd name="T3" fmla="*/ 0 h 9"/>
                  <a:gd name="T4" fmla="*/ 0 w 23"/>
                  <a:gd name="T5" fmla="*/ 1 h 9"/>
                  <a:gd name="T6" fmla="*/ 0 w 23"/>
                  <a:gd name="T7" fmla="*/ 9 h 9"/>
                  <a:gd name="T8" fmla="*/ 19 w 23"/>
                  <a:gd name="T9" fmla="*/ 7 h 9"/>
                  <a:gd name="T10" fmla="*/ 14 w 23"/>
                  <a:gd name="T11" fmla="*/ 3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18" y="0"/>
                    </a:lnTo>
                    <a:lnTo>
                      <a:pt x="0" y="1"/>
                    </a:lnTo>
                    <a:lnTo>
                      <a:pt x="0" y="9"/>
                    </a:lnTo>
                    <a:lnTo>
                      <a:pt x="19" y="7"/>
                    </a:lnTo>
                    <a:lnTo>
                      <a:pt x="14" y="3"/>
                    </a:lnTo>
                    <a:lnTo>
                      <a:pt x="23"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6" name="Freeform 263"/>
              <p:cNvSpPr>
                <a:spLocks/>
              </p:cNvSpPr>
              <p:nvPr/>
            </p:nvSpPr>
            <p:spPr bwMode="auto">
              <a:xfrm>
                <a:off x="4271" y="2805"/>
                <a:ext cx="320" cy="437"/>
              </a:xfrm>
              <a:custGeom>
                <a:avLst/>
                <a:gdLst>
                  <a:gd name="T0" fmla="*/ 9 w 320"/>
                  <a:gd name="T1" fmla="*/ 21 h 437"/>
                  <a:gd name="T2" fmla="*/ 28 w 320"/>
                  <a:gd name="T3" fmla="*/ 47 h 437"/>
                  <a:gd name="T4" fmla="*/ 48 w 320"/>
                  <a:gd name="T5" fmla="*/ 72 h 437"/>
                  <a:gd name="T6" fmla="*/ 68 w 320"/>
                  <a:gd name="T7" fmla="*/ 99 h 437"/>
                  <a:gd name="T8" fmla="*/ 88 w 320"/>
                  <a:gd name="T9" fmla="*/ 124 h 437"/>
                  <a:gd name="T10" fmla="*/ 108 w 320"/>
                  <a:gd name="T11" fmla="*/ 151 h 437"/>
                  <a:gd name="T12" fmla="*/ 126 w 320"/>
                  <a:gd name="T13" fmla="*/ 178 h 437"/>
                  <a:gd name="T14" fmla="*/ 145 w 320"/>
                  <a:gd name="T15" fmla="*/ 203 h 437"/>
                  <a:gd name="T16" fmla="*/ 163 w 320"/>
                  <a:gd name="T17" fmla="*/ 232 h 437"/>
                  <a:gd name="T18" fmla="*/ 181 w 320"/>
                  <a:gd name="T19" fmla="*/ 259 h 437"/>
                  <a:gd name="T20" fmla="*/ 201 w 320"/>
                  <a:gd name="T21" fmla="*/ 286 h 437"/>
                  <a:gd name="T22" fmla="*/ 219 w 320"/>
                  <a:gd name="T23" fmla="*/ 313 h 437"/>
                  <a:gd name="T24" fmla="*/ 237 w 320"/>
                  <a:gd name="T25" fmla="*/ 340 h 437"/>
                  <a:gd name="T26" fmla="*/ 255 w 320"/>
                  <a:gd name="T27" fmla="*/ 369 h 437"/>
                  <a:gd name="T28" fmla="*/ 273 w 320"/>
                  <a:gd name="T29" fmla="*/ 396 h 437"/>
                  <a:gd name="T30" fmla="*/ 291 w 320"/>
                  <a:gd name="T31" fmla="*/ 425 h 437"/>
                  <a:gd name="T32" fmla="*/ 304 w 320"/>
                  <a:gd name="T33" fmla="*/ 435 h 437"/>
                  <a:gd name="T34" fmla="*/ 307 w 320"/>
                  <a:gd name="T35" fmla="*/ 432 h 437"/>
                  <a:gd name="T36" fmla="*/ 313 w 320"/>
                  <a:gd name="T37" fmla="*/ 428 h 437"/>
                  <a:gd name="T38" fmla="*/ 318 w 320"/>
                  <a:gd name="T39" fmla="*/ 425 h 437"/>
                  <a:gd name="T40" fmla="*/ 313 w 320"/>
                  <a:gd name="T41" fmla="*/ 408 h 437"/>
                  <a:gd name="T42" fmla="*/ 295 w 320"/>
                  <a:gd name="T43" fmla="*/ 381 h 437"/>
                  <a:gd name="T44" fmla="*/ 277 w 320"/>
                  <a:gd name="T45" fmla="*/ 354 h 437"/>
                  <a:gd name="T46" fmla="*/ 259 w 320"/>
                  <a:gd name="T47" fmla="*/ 327 h 437"/>
                  <a:gd name="T48" fmla="*/ 241 w 320"/>
                  <a:gd name="T49" fmla="*/ 300 h 437"/>
                  <a:gd name="T50" fmla="*/ 223 w 320"/>
                  <a:gd name="T51" fmla="*/ 273 h 437"/>
                  <a:gd name="T52" fmla="*/ 203 w 320"/>
                  <a:gd name="T53" fmla="*/ 246 h 437"/>
                  <a:gd name="T54" fmla="*/ 183 w 320"/>
                  <a:gd name="T55" fmla="*/ 219 h 437"/>
                  <a:gd name="T56" fmla="*/ 165 w 320"/>
                  <a:gd name="T57" fmla="*/ 192 h 437"/>
                  <a:gd name="T58" fmla="*/ 144 w 320"/>
                  <a:gd name="T59" fmla="*/ 165 h 437"/>
                  <a:gd name="T60" fmla="*/ 124 w 320"/>
                  <a:gd name="T61" fmla="*/ 138 h 437"/>
                  <a:gd name="T62" fmla="*/ 104 w 320"/>
                  <a:gd name="T63" fmla="*/ 113 h 437"/>
                  <a:gd name="T64" fmla="*/ 84 w 320"/>
                  <a:gd name="T65" fmla="*/ 88 h 437"/>
                  <a:gd name="T66" fmla="*/ 63 w 320"/>
                  <a:gd name="T67" fmla="*/ 61 h 437"/>
                  <a:gd name="T68" fmla="*/ 43 w 320"/>
                  <a:gd name="T69" fmla="*/ 36 h 437"/>
                  <a:gd name="T70" fmla="*/ 21 w 320"/>
                  <a:gd name="T71" fmla="*/ 12 h 437"/>
                  <a:gd name="T72" fmla="*/ 10 w 320"/>
                  <a:gd name="T73" fmla="*/ 0 h 437"/>
                  <a:gd name="T74" fmla="*/ 7 w 320"/>
                  <a:gd name="T75" fmla="*/ 3 h 437"/>
                  <a:gd name="T76" fmla="*/ 3 w 320"/>
                  <a:gd name="T77" fmla="*/ 5 h 437"/>
                  <a:gd name="T78" fmla="*/ 0 w 320"/>
                  <a:gd name="T79" fmla="*/ 7 h 4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0" h="437">
                    <a:moveTo>
                      <a:pt x="0" y="9"/>
                    </a:moveTo>
                    <a:lnTo>
                      <a:pt x="9" y="21"/>
                    </a:lnTo>
                    <a:lnTo>
                      <a:pt x="19" y="34"/>
                    </a:lnTo>
                    <a:lnTo>
                      <a:pt x="28" y="47"/>
                    </a:lnTo>
                    <a:lnTo>
                      <a:pt x="39" y="59"/>
                    </a:lnTo>
                    <a:lnTo>
                      <a:pt x="48" y="72"/>
                    </a:lnTo>
                    <a:lnTo>
                      <a:pt x="59" y="84"/>
                    </a:lnTo>
                    <a:lnTo>
                      <a:pt x="68" y="99"/>
                    </a:lnTo>
                    <a:lnTo>
                      <a:pt x="79" y="111"/>
                    </a:lnTo>
                    <a:lnTo>
                      <a:pt x="88" y="124"/>
                    </a:lnTo>
                    <a:lnTo>
                      <a:pt x="97" y="137"/>
                    </a:lnTo>
                    <a:lnTo>
                      <a:pt x="108" y="151"/>
                    </a:lnTo>
                    <a:lnTo>
                      <a:pt x="117" y="164"/>
                    </a:lnTo>
                    <a:lnTo>
                      <a:pt x="126" y="178"/>
                    </a:lnTo>
                    <a:lnTo>
                      <a:pt x="136" y="191"/>
                    </a:lnTo>
                    <a:lnTo>
                      <a:pt x="145" y="203"/>
                    </a:lnTo>
                    <a:lnTo>
                      <a:pt x="154" y="218"/>
                    </a:lnTo>
                    <a:lnTo>
                      <a:pt x="163" y="232"/>
                    </a:lnTo>
                    <a:lnTo>
                      <a:pt x="172" y="245"/>
                    </a:lnTo>
                    <a:lnTo>
                      <a:pt x="181" y="259"/>
                    </a:lnTo>
                    <a:lnTo>
                      <a:pt x="192" y="272"/>
                    </a:lnTo>
                    <a:lnTo>
                      <a:pt x="201" y="286"/>
                    </a:lnTo>
                    <a:lnTo>
                      <a:pt x="210" y="299"/>
                    </a:lnTo>
                    <a:lnTo>
                      <a:pt x="219" y="313"/>
                    </a:lnTo>
                    <a:lnTo>
                      <a:pt x="228" y="327"/>
                    </a:lnTo>
                    <a:lnTo>
                      <a:pt x="237" y="340"/>
                    </a:lnTo>
                    <a:lnTo>
                      <a:pt x="246" y="354"/>
                    </a:lnTo>
                    <a:lnTo>
                      <a:pt x="255" y="369"/>
                    </a:lnTo>
                    <a:lnTo>
                      <a:pt x="264" y="381"/>
                    </a:lnTo>
                    <a:lnTo>
                      <a:pt x="273" y="396"/>
                    </a:lnTo>
                    <a:lnTo>
                      <a:pt x="282" y="410"/>
                    </a:lnTo>
                    <a:lnTo>
                      <a:pt x="291" y="425"/>
                    </a:lnTo>
                    <a:lnTo>
                      <a:pt x="300" y="437"/>
                    </a:lnTo>
                    <a:lnTo>
                      <a:pt x="304" y="435"/>
                    </a:lnTo>
                    <a:lnTo>
                      <a:pt x="306" y="434"/>
                    </a:lnTo>
                    <a:lnTo>
                      <a:pt x="307" y="432"/>
                    </a:lnTo>
                    <a:lnTo>
                      <a:pt x="311" y="430"/>
                    </a:lnTo>
                    <a:lnTo>
                      <a:pt x="313" y="428"/>
                    </a:lnTo>
                    <a:lnTo>
                      <a:pt x="316" y="426"/>
                    </a:lnTo>
                    <a:lnTo>
                      <a:pt x="318" y="425"/>
                    </a:lnTo>
                    <a:lnTo>
                      <a:pt x="320" y="423"/>
                    </a:lnTo>
                    <a:lnTo>
                      <a:pt x="313" y="408"/>
                    </a:lnTo>
                    <a:lnTo>
                      <a:pt x="304" y="396"/>
                    </a:lnTo>
                    <a:lnTo>
                      <a:pt x="295" y="381"/>
                    </a:lnTo>
                    <a:lnTo>
                      <a:pt x="286" y="369"/>
                    </a:lnTo>
                    <a:lnTo>
                      <a:pt x="277" y="354"/>
                    </a:lnTo>
                    <a:lnTo>
                      <a:pt x="268" y="340"/>
                    </a:lnTo>
                    <a:lnTo>
                      <a:pt x="259" y="327"/>
                    </a:lnTo>
                    <a:lnTo>
                      <a:pt x="250" y="313"/>
                    </a:lnTo>
                    <a:lnTo>
                      <a:pt x="241" y="300"/>
                    </a:lnTo>
                    <a:lnTo>
                      <a:pt x="232" y="286"/>
                    </a:lnTo>
                    <a:lnTo>
                      <a:pt x="223" y="273"/>
                    </a:lnTo>
                    <a:lnTo>
                      <a:pt x="212" y="259"/>
                    </a:lnTo>
                    <a:lnTo>
                      <a:pt x="203" y="246"/>
                    </a:lnTo>
                    <a:lnTo>
                      <a:pt x="194" y="232"/>
                    </a:lnTo>
                    <a:lnTo>
                      <a:pt x="183" y="219"/>
                    </a:lnTo>
                    <a:lnTo>
                      <a:pt x="174" y="205"/>
                    </a:lnTo>
                    <a:lnTo>
                      <a:pt x="165" y="192"/>
                    </a:lnTo>
                    <a:lnTo>
                      <a:pt x="154" y="178"/>
                    </a:lnTo>
                    <a:lnTo>
                      <a:pt x="144" y="165"/>
                    </a:lnTo>
                    <a:lnTo>
                      <a:pt x="135" y="153"/>
                    </a:lnTo>
                    <a:lnTo>
                      <a:pt x="124" y="138"/>
                    </a:lnTo>
                    <a:lnTo>
                      <a:pt x="115" y="126"/>
                    </a:lnTo>
                    <a:lnTo>
                      <a:pt x="104" y="113"/>
                    </a:lnTo>
                    <a:lnTo>
                      <a:pt x="93" y="101"/>
                    </a:lnTo>
                    <a:lnTo>
                      <a:pt x="84" y="88"/>
                    </a:lnTo>
                    <a:lnTo>
                      <a:pt x="73" y="74"/>
                    </a:lnTo>
                    <a:lnTo>
                      <a:pt x="63" y="61"/>
                    </a:lnTo>
                    <a:lnTo>
                      <a:pt x="54" y="48"/>
                    </a:lnTo>
                    <a:lnTo>
                      <a:pt x="43" y="36"/>
                    </a:lnTo>
                    <a:lnTo>
                      <a:pt x="32" y="23"/>
                    </a:lnTo>
                    <a:lnTo>
                      <a:pt x="21" y="12"/>
                    </a:lnTo>
                    <a:lnTo>
                      <a:pt x="12" y="0"/>
                    </a:lnTo>
                    <a:lnTo>
                      <a:pt x="10" y="0"/>
                    </a:lnTo>
                    <a:lnTo>
                      <a:pt x="9" y="2"/>
                    </a:lnTo>
                    <a:lnTo>
                      <a:pt x="7" y="3"/>
                    </a:lnTo>
                    <a:lnTo>
                      <a:pt x="5" y="3"/>
                    </a:lnTo>
                    <a:lnTo>
                      <a:pt x="3" y="5"/>
                    </a:lnTo>
                    <a:lnTo>
                      <a:pt x="1" y="7"/>
                    </a:lnTo>
                    <a:lnTo>
                      <a:pt x="0" y="7"/>
                    </a:lnTo>
                    <a:lnTo>
                      <a:pt x="0" y="9"/>
                    </a:lnTo>
                    <a:close/>
                  </a:path>
                </a:pathLst>
              </a:custGeom>
              <a:solidFill>
                <a:srgbClr val="FFFFA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7" name="Freeform 264"/>
              <p:cNvSpPr>
                <a:spLocks/>
              </p:cNvSpPr>
              <p:nvPr/>
            </p:nvSpPr>
            <p:spPr bwMode="auto">
              <a:xfrm>
                <a:off x="4267" y="2810"/>
                <a:ext cx="308" cy="436"/>
              </a:xfrm>
              <a:custGeom>
                <a:avLst/>
                <a:gdLst>
                  <a:gd name="T0" fmla="*/ 308 w 308"/>
                  <a:gd name="T1" fmla="*/ 430 h 436"/>
                  <a:gd name="T2" fmla="*/ 290 w 308"/>
                  <a:gd name="T3" fmla="*/ 403 h 436"/>
                  <a:gd name="T4" fmla="*/ 272 w 308"/>
                  <a:gd name="T5" fmla="*/ 375 h 436"/>
                  <a:gd name="T6" fmla="*/ 254 w 308"/>
                  <a:gd name="T7" fmla="*/ 348 h 436"/>
                  <a:gd name="T8" fmla="*/ 236 w 308"/>
                  <a:gd name="T9" fmla="*/ 319 h 436"/>
                  <a:gd name="T10" fmla="*/ 218 w 308"/>
                  <a:gd name="T11" fmla="*/ 292 h 436"/>
                  <a:gd name="T12" fmla="*/ 198 w 308"/>
                  <a:gd name="T13" fmla="*/ 265 h 436"/>
                  <a:gd name="T14" fmla="*/ 180 w 308"/>
                  <a:gd name="T15" fmla="*/ 238 h 436"/>
                  <a:gd name="T16" fmla="*/ 162 w 308"/>
                  <a:gd name="T17" fmla="*/ 211 h 436"/>
                  <a:gd name="T18" fmla="*/ 142 w 308"/>
                  <a:gd name="T19" fmla="*/ 184 h 436"/>
                  <a:gd name="T20" fmla="*/ 124 w 308"/>
                  <a:gd name="T21" fmla="*/ 157 h 436"/>
                  <a:gd name="T22" fmla="*/ 104 w 308"/>
                  <a:gd name="T23" fmla="*/ 130 h 436"/>
                  <a:gd name="T24" fmla="*/ 86 w 308"/>
                  <a:gd name="T25" fmla="*/ 103 h 436"/>
                  <a:gd name="T26" fmla="*/ 67 w 308"/>
                  <a:gd name="T27" fmla="*/ 78 h 436"/>
                  <a:gd name="T28" fmla="*/ 47 w 308"/>
                  <a:gd name="T29" fmla="*/ 52 h 436"/>
                  <a:gd name="T30" fmla="*/ 25 w 308"/>
                  <a:gd name="T31" fmla="*/ 25 h 436"/>
                  <a:gd name="T32" fmla="*/ 5 w 308"/>
                  <a:gd name="T33" fmla="*/ 0 h 436"/>
                  <a:gd name="T34" fmla="*/ 9 w 308"/>
                  <a:gd name="T35" fmla="*/ 18 h 436"/>
                  <a:gd name="T36" fmla="*/ 31 w 308"/>
                  <a:gd name="T37" fmla="*/ 43 h 436"/>
                  <a:gd name="T38" fmla="*/ 50 w 308"/>
                  <a:gd name="T39" fmla="*/ 70 h 436"/>
                  <a:gd name="T40" fmla="*/ 70 w 308"/>
                  <a:gd name="T41" fmla="*/ 96 h 436"/>
                  <a:gd name="T42" fmla="*/ 88 w 308"/>
                  <a:gd name="T43" fmla="*/ 123 h 436"/>
                  <a:gd name="T44" fmla="*/ 108 w 308"/>
                  <a:gd name="T45" fmla="*/ 148 h 436"/>
                  <a:gd name="T46" fmla="*/ 126 w 308"/>
                  <a:gd name="T47" fmla="*/ 175 h 436"/>
                  <a:gd name="T48" fmla="*/ 146 w 308"/>
                  <a:gd name="T49" fmla="*/ 202 h 436"/>
                  <a:gd name="T50" fmla="*/ 164 w 308"/>
                  <a:gd name="T51" fmla="*/ 229 h 436"/>
                  <a:gd name="T52" fmla="*/ 184 w 308"/>
                  <a:gd name="T53" fmla="*/ 256 h 436"/>
                  <a:gd name="T54" fmla="*/ 202 w 308"/>
                  <a:gd name="T55" fmla="*/ 283 h 436"/>
                  <a:gd name="T56" fmla="*/ 220 w 308"/>
                  <a:gd name="T57" fmla="*/ 310 h 436"/>
                  <a:gd name="T58" fmla="*/ 238 w 308"/>
                  <a:gd name="T59" fmla="*/ 339 h 436"/>
                  <a:gd name="T60" fmla="*/ 256 w 308"/>
                  <a:gd name="T61" fmla="*/ 366 h 436"/>
                  <a:gd name="T62" fmla="*/ 274 w 308"/>
                  <a:gd name="T63" fmla="*/ 394 h 436"/>
                  <a:gd name="T64" fmla="*/ 293 w 308"/>
                  <a:gd name="T65" fmla="*/ 421 h 436"/>
                  <a:gd name="T66" fmla="*/ 308 w 308"/>
                  <a:gd name="T67" fmla="*/ 43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8" h="436">
                    <a:moveTo>
                      <a:pt x="302" y="430"/>
                    </a:moveTo>
                    <a:lnTo>
                      <a:pt x="308" y="430"/>
                    </a:lnTo>
                    <a:lnTo>
                      <a:pt x="299" y="416"/>
                    </a:lnTo>
                    <a:lnTo>
                      <a:pt x="290" y="403"/>
                    </a:lnTo>
                    <a:lnTo>
                      <a:pt x="281" y="389"/>
                    </a:lnTo>
                    <a:lnTo>
                      <a:pt x="272" y="375"/>
                    </a:lnTo>
                    <a:lnTo>
                      <a:pt x="263" y="362"/>
                    </a:lnTo>
                    <a:lnTo>
                      <a:pt x="254" y="348"/>
                    </a:lnTo>
                    <a:lnTo>
                      <a:pt x="245" y="333"/>
                    </a:lnTo>
                    <a:lnTo>
                      <a:pt x="236" y="319"/>
                    </a:lnTo>
                    <a:lnTo>
                      <a:pt x="227" y="306"/>
                    </a:lnTo>
                    <a:lnTo>
                      <a:pt x="218" y="292"/>
                    </a:lnTo>
                    <a:lnTo>
                      <a:pt x="209" y="279"/>
                    </a:lnTo>
                    <a:lnTo>
                      <a:pt x="198" y="265"/>
                    </a:lnTo>
                    <a:lnTo>
                      <a:pt x="189" y="250"/>
                    </a:lnTo>
                    <a:lnTo>
                      <a:pt x="180" y="238"/>
                    </a:lnTo>
                    <a:lnTo>
                      <a:pt x="171" y="223"/>
                    </a:lnTo>
                    <a:lnTo>
                      <a:pt x="162" y="211"/>
                    </a:lnTo>
                    <a:lnTo>
                      <a:pt x="153" y="196"/>
                    </a:lnTo>
                    <a:lnTo>
                      <a:pt x="142" y="184"/>
                    </a:lnTo>
                    <a:lnTo>
                      <a:pt x="133" y="169"/>
                    </a:lnTo>
                    <a:lnTo>
                      <a:pt x="124" y="157"/>
                    </a:lnTo>
                    <a:lnTo>
                      <a:pt x="115" y="144"/>
                    </a:lnTo>
                    <a:lnTo>
                      <a:pt x="104" y="130"/>
                    </a:lnTo>
                    <a:lnTo>
                      <a:pt x="95" y="117"/>
                    </a:lnTo>
                    <a:lnTo>
                      <a:pt x="86" y="103"/>
                    </a:lnTo>
                    <a:lnTo>
                      <a:pt x="76" y="90"/>
                    </a:lnTo>
                    <a:lnTo>
                      <a:pt x="67" y="78"/>
                    </a:lnTo>
                    <a:lnTo>
                      <a:pt x="56" y="65"/>
                    </a:lnTo>
                    <a:lnTo>
                      <a:pt x="47" y="52"/>
                    </a:lnTo>
                    <a:lnTo>
                      <a:pt x="36" y="40"/>
                    </a:lnTo>
                    <a:lnTo>
                      <a:pt x="25" y="25"/>
                    </a:lnTo>
                    <a:lnTo>
                      <a:pt x="16" y="13"/>
                    </a:lnTo>
                    <a:lnTo>
                      <a:pt x="5" y="0"/>
                    </a:lnTo>
                    <a:lnTo>
                      <a:pt x="0" y="6"/>
                    </a:lnTo>
                    <a:lnTo>
                      <a:pt x="9" y="18"/>
                    </a:lnTo>
                    <a:lnTo>
                      <a:pt x="20" y="31"/>
                    </a:lnTo>
                    <a:lnTo>
                      <a:pt x="31" y="43"/>
                    </a:lnTo>
                    <a:lnTo>
                      <a:pt x="40" y="56"/>
                    </a:lnTo>
                    <a:lnTo>
                      <a:pt x="50" y="70"/>
                    </a:lnTo>
                    <a:lnTo>
                      <a:pt x="59" y="83"/>
                    </a:lnTo>
                    <a:lnTo>
                      <a:pt x="70" y="96"/>
                    </a:lnTo>
                    <a:lnTo>
                      <a:pt x="79" y="108"/>
                    </a:lnTo>
                    <a:lnTo>
                      <a:pt x="88" y="123"/>
                    </a:lnTo>
                    <a:lnTo>
                      <a:pt x="99" y="135"/>
                    </a:lnTo>
                    <a:lnTo>
                      <a:pt x="108" y="148"/>
                    </a:lnTo>
                    <a:lnTo>
                      <a:pt x="117" y="160"/>
                    </a:lnTo>
                    <a:lnTo>
                      <a:pt x="126" y="175"/>
                    </a:lnTo>
                    <a:lnTo>
                      <a:pt x="137" y="187"/>
                    </a:lnTo>
                    <a:lnTo>
                      <a:pt x="146" y="202"/>
                    </a:lnTo>
                    <a:lnTo>
                      <a:pt x="155" y="214"/>
                    </a:lnTo>
                    <a:lnTo>
                      <a:pt x="164" y="229"/>
                    </a:lnTo>
                    <a:lnTo>
                      <a:pt x="173" y="241"/>
                    </a:lnTo>
                    <a:lnTo>
                      <a:pt x="184" y="256"/>
                    </a:lnTo>
                    <a:lnTo>
                      <a:pt x="193" y="268"/>
                    </a:lnTo>
                    <a:lnTo>
                      <a:pt x="202" y="283"/>
                    </a:lnTo>
                    <a:lnTo>
                      <a:pt x="211" y="297"/>
                    </a:lnTo>
                    <a:lnTo>
                      <a:pt x="220" y="310"/>
                    </a:lnTo>
                    <a:lnTo>
                      <a:pt x="229" y="324"/>
                    </a:lnTo>
                    <a:lnTo>
                      <a:pt x="238" y="339"/>
                    </a:lnTo>
                    <a:lnTo>
                      <a:pt x="247" y="351"/>
                    </a:lnTo>
                    <a:lnTo>
                      <a:pt x="256" y="366"/>
                    </a:lnTo>
                    <a:lnTo>
                      <a:pt x="265" y="380"/>
                    </a:lnTo>
                    <a:lnTo>
                      <a:pt x="274" y="394"/>
                    </a:lnTo>
                    <a:lnTo>
                      <a:pt x="283" y="407"/>
                    </a:lnTo>
                    <a:lnTo>
                      <a:pt x="293" y="421"/>
                    </a:lnTo>
                    <a:lnTo>
                      <a:pt x="302" y="436"/>
                    </a:lnTo>
                    <a:lnTo>
                      <a:pt x="308" y="436"/>
                    </a:lnTo>
                    <a:lnTo>
                      <a:pt x="302" y="43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8" name="Freeform 265"/>
              <p:cNvSpPr>
                <a:spLocks/>
              </p:cNvSpPr>
              <p:nvPr/>
            </p:nvSpPr>
            <p:spPr bwMode="auto">
              <a:xfrm>
                <a:off x="4569" y="3224"/>
                <a:ext cx="26" cy="22"/>
              </a:xfrm>
              <a:custGeom>
                <a:avLst/>
                <a:gdLst>
                  <a:gd name="T0" fmla="*/ 18 w 26"/>
                  <a:gd name="T1" fmla="*/ 6 h 22"/>
                  <a:gd name="T2" fmla="*/ 20 w 26"/>
                  <a:gd name="T3" fmla="*/ 0 h 22"/>
                  <a:gd name="T4" fmla="*/ 18 w 26"/>
                  <a:gd name="T5" fmla="*/ 2 h 22"/>
                  <a:gd name="T6" fmla="*/ 15 w 26"/>
                  <a:gd name="T7" fmla="*/ 4 h 22"/>
                  <a:gd name="T8" fmla="*/ 13 w 26"/>
                  <a:gd name="T9" fmla="*/ 6 h 22"/>
                  <a:gd name="T10" fmla="*/ 9 w 26"/>
                  <a:gd name="T11" fmla="*/ 7 h 22"/>
                  <a:gd name="T12" fmla="*/ 8 w 26"/>
                  <a:gd name="T13" fmla="*/ 9 h 22"/>
                  <a:gd name="T14" fmla="*/ 6 w 26"/>
                  <a:gd name="T15" fmla="*/ 13 h 22"/>
                  <a:gd name="T16" fmla="*/ 2 w 26"/>
                  <a:gd name="T17" fmla="*/ 15 h 22"/>
                  <a:gd name="T18" fmla="*/ 0 w 26"/>
                  <a:gd name="T19" fmla="*/ 16 h 22"/>
                  <a:gd name="T20" fmla="*/ 6 w 26"/>
                  <a:gd name="T21" fmla="*/ 22 h 22"/>
                  <a:gd name="T22" fmla="*/ 8 w 26"/>
                  <a:gd name="T23" fmla="*/ 20 h 22"/>
                  <a:gd name="T24" fmla="*/ 9 w 26"/>
                  <a:gd name="T25" fmla="*/ 18 h 22"/>
                  <a:gd name="T26" fmla="*/ 13 w 26"/>
                  <a:gd name="T27" fmla="*/ 16 h 22"/>
                  <a:gd name="T28" fmla="*/ 15 w 26"/>
                  <a:gd name="T29" fmla="*/ 15 h 22"/>
                  <a:gd name="T30" fmla="*/ 18 w 26"/>
                  <a:gd name="T31" fmla="*/ 13 h 22"/>
                  <a:gd name="T32" fmla="*/ 20 w 26"/>
                  <a:gd name="T33" fmla="*/ 11 h 22"/>
                  <a:gd name="T34" fmla="*/ 22 w 26"/>
                  <a:gd name="T35" fmla="*/ 9 h 22"/>
                  <a:gd name="T36" fmla="*/ 26 w 26"/>
                  <a:gd name="T37" fmla="*/ 7 h 22"/>
                  <a:gd name="T38" fmla="*/ 26 w 26"/>
                  <a:gd name="T39" fmla="*/ 2 h 22"/>
                  <a:gd name="T40" fmla="*/ 18 w 26"/>
                  <a:gd name="T41" fmla="*/ 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2">
                    <a:moveTo>
                      <a:pt x="18" y="6"/>
                    </a:moveTo>
                    <a:lnTo>
                      <a:pt x="20" y="0"/>
                    </a:lnTo>
                    <a:lnTo>
                      <a:pt x="18" y="2"/>
                    </a:lnTo>
                    <a:lnTo>
                      <a:pt x="15" y="4"/>
                    </a:lnTo>
                    <a:lnTo>
                      <a:pt x="13" y="6"/>
                    </a:lnTo>
                    <a:lnTo>
                      <a:pt x="9" y="7"/>
                    </a:lnTo>
                    <a:lnTo>
                      <a:pt x="8" y="9"/>
                    </a:lnTo>
                    <a:lnTo>
                      <a:pt x="6" y="13"/>
                    </a:lnTo>
                    <a:lnTo>
                      <a:pt x="2" y="15"/>
                    </a:lnTo>
                    <a:lnTo>
                      <a:pt x="0" y="16"/>
                    </a:lnTo>
                    <a:lnTo>
                      <a:pt x="6" y="22"/>
                    </a:lnTo>
                    <a:lnTo>
                      <a:pt x="8" y="20"/>
                    </a:lnTo>
                    <a:lnTo>
                      <a:pt x="9" y="18"/>
                    </a:lnTo>
                    <a:lnTo>
                      <a:pt x="13" y="16"/>
                    </a:lnTo>
                    <a:lnTo>
                      <a:pt x="15" y="15"/>
                    </a:lnTo>
                    <a:lnTo>
                      <a:pt x="18" y="13"/>
                    </a:lnTo>
                    <a:lnTo>
                      <a:pt x="20" y="11"/>
                    </a:lnTo>
                    <a:lnTo>
                      <a:pt x="22" y="9"/>
                    </a:lnTo>
                    <a:lnTo>
                      <a:pt x="26" y="7"/>
                    </a:lnTo>
                    <a:lnTo>
                      <a:pt x="26" y="2"/>
                    </a:lnTo>
                    <a:lnTo>
                      <a:pt x="18" y="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89" name="Freeform 266"/>
              <p:cNvSpPr>
                <a:spLocks/>
              </p:cNvSpPr>
              <p:nvPr/>
            </p:nvSpPr>
            <p:spPr bwMode="auto">
              <a:xfrm>
                <a:off x="4280" y="2801"/>
                <a:ext cx="315" cy="429"/>
              </a:xfrm>
              <a:custGeom>
                <a:avLst/>
                <a:gdLst>
                  <a:gd name="T0" fmla="*/ 0 w 315"/>
                  <a:gd name="T1" fmla="*/ 6 h 429"/>
                  <a:gd name="T2" fmla="*/ 19 w 315"/>
                  <a:gd name="T3" fmla="*/ 31 h 429"/>
                  <a:gd name="T4" fmla="*/ 41 w 315"/>
                  <a:gd name="T5" fmla="*/ 56 h 429"/>
                  <a:gd name="T6" fmla="*/ 61 w 315"/>
                  <a:gd name="T7" fmla="*/ 81 h 429"/>
                  <a:gd name="T8" fmla="*/ 82 w 315"/>
                  <a:gd name="T9" fmla="*/ 106 h 429"/>
                  <a:gd name="T10" fmla="*/ 102 w 315"/>
                  <a:gd name="T11" fmla="*/ 133 h 429"/>
                  <a:gd name="T12" fmla="*/ 122 w 315"/>
                  <a:gd name="T13" fmla="*/ 159 h 429"/>
                  <a:gd name="T14" fmla="*/ 142 w 315"/>
                  <a:gd name="T15" fmla="*/ 186 h 429"/>
                  <a:gd name="T16" fmla="*/ 162 w 315"/>
                  <a:gd name="T17" fmla="*/ 213 h 429"/>
                  <a:gd name="T18" fmla="*/ 181 w 315"/>
                  <a:gd name="T19" fmla="*/ 238 h 429"/>
                  <a:gd name="T20" fmla="*/ 201 w 315"/>
                  <a:gd name="T21" fmla="*/ 265 h 429"/>
                  <a:gd name="T22" fmla="*/ 219 w 315"/>
                  <a:gd name="T23" fmla="*/ 292 h 429"/>
                  <a:gd name="T24" fmla="*/ 237 w 315"/>
                  <a:gd name="T25" fmla="*/ 319 h 429"/>
                  <a:gd name="T26" fmla="*/ 257 w 315"/>
                  <a:gd name="T27" fmla="*/ 348 h 429"/>
                  <a:gd name="T28" fmla="*/ 273 w 315"/>
                  <a:gd name="T29" fmla="*/ 375 h 429"/>
                  <a:gd name="T30" fmla="*/ 291 w 315"/>
                  <a:gd name="T31" fmla="*/ 402 h 429"/>
                  <a:gd name="T32" fmla="*/ 307 w 315"/>
                  <a:gd name="T33" fmla="*/ 429 h 429"/>
                  <a:gd name="T34" fmla="*/ 307 w 315"/>
                  <a:gd name="T35" fmla="*/ 411 h 429"/>
                  <a:gd name="T36" fmla="*/ 289 w 315"/>
                  <a:gd name="T37" fmla="*/ 384 h 429"/>
                  <a:gd name="T38" fmla="*/ 271 w 315"/>
                  <a:gd name="T39" fmla="*/ 357 h 429"/>
                  <a:gd name="T40" fmla="*/ 253 w 315"/>
                  <a:gd name="T41" fmla="*/ 330 h 429"/>
                  <a:gd name="T42" fmla="*/ 235 w 315"/>
                  <a:gd name="T43" fmla="*/ 301 h 429"/>
                  <a:gd name="T44" fmla="*/ 217 w 315"/>
                  <a:gd name="T45" fmla="*/ 274 h 429"/>
                  <a:gd name="T46" fmla="*/ 198 w 315"/>
                  <a:gd name="T47" fmla="*/ 247 h 429"/>
                  <a:gd name="T48" fmla="*/ 178 w 315"/>
                  <a:gd name="T49" fmla="*/ 220 h 429"/>
                  <a:gd name="T50" fmla="*/ 158 w 315"/>
                  <a:gd name="T51" fmla="*/ 193 h 429"/>
                  <a:gd name="T52" fmla="*/ 138 w 315"/>
                  <a:gd name="T53" fmla="*/ 168 h 429"/>
                  <a:gd name="T54" fmla="*/ 118 w 315"/>
                  <a:gd name="T55" fmla="*/ 141 h 429"/>
                  <a:gd name="T56" fmla="*/ 99 w 315"/>
                  <a:gd name="T57" fmla="*/ 114 h 429"/>
                  <a:gd name="T58" fmla="*/ 79 w 315"/>
                  <a:gd name="T59" fmla="*/ 88 h 429"/>
                  <a:gd name="T60" fmla="*/ 57 w 315"/>
                  <a:gd name="T61" fmla="*/ 63 h 429"/>
                  <a:gd name="T62" fmla="*/ 37 w 315"/>
                  <a:gd name="T63" fmla="*/ 38 h 429"/>
                  <a:gd name="T64" fmla="*/ 16 w 315"/>
                  <a:gd name="T65" fmla="*/ 13 h 429"/>
                  <a:gd name="T66" fmla="*/ 0 w 315"/>
                  <a:gd name="T67" fmla="*/ 0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429">
                    <a:moveTo>
                      <a:pt x="5" y="6"/>
                    </a:moveTo>
                    <a:lnTo>
                      <a:pt x="0" y="6"/>
                    </a:lnTo>
                    <a:lnTo>
                      <a:pt x="10" y="18"/>
                    </a:lnTo>
                    <a:lnTo>
                      <a:pt x="19" y="31"/>
                    </a:lnTo>
                    <a:lnTo>
                      <a:pt x="30" y="43"/>
                    </a:lnTo>
                    <a:lnTo>
                      <a:pt x="41" y="56"/>
                    </a:lnTo>
                    <a:lnTo>
                      <a:pt x="52" y="69"/>
                    </a:lnTo>
                    <a:lnTo>
                      <a:pt x="61" y="81"/>
                    </a:lnTo>
                    <a:lnTo>
                      <a:pt x="72" y="94"/>
                    </a:lnTo>
                    <a:lnTo>
                      <a:pt x="82" y="106"/>
                    </a:lnTo>
                    <a:lnTo>
                      <a:pt x="91" y="119"/>
                    </a:lnTo>
                    <a:lnTo>
                      <a:pt x="102" y="133"/>
                    </a:lnTo>
                    <a:lnTo>
                      <a:pt x="113" y="146"/>
                    </a:lnTo>
                    <a:lnTo>
                      <a:pt x="122" y="159"/>
                    </a:lnTo>
                    <a:lnTo>
                      <a:pt x="133" y="171"/>
                    </a:lnTo>
                    <a:lnTo>
                      <a:pt x="142" y="186"/>
                    </a:lnTo>
                    <a:lnTo>
                      <a:pt x="153" y="198"/>
                    </a:lnTo>
                    <a:lnTo>
                      <a:pt x="162" y="213"/>
                    </a:lnTo>
                    <a:lnTo>
                      <a:pt x="172" y="225"/>
                    </a:lnTo>
                    <a:lnTo>
                      <a:pt x="181" y="238"/>
                    </a:lnTo>
                    <a:lnTo>
                      <a:pt x="190" y="252"/>
                    </a:lnTo>
                    <a:lnTo>
                      <a:pt x="201" y="265"/>
                    </a:lnTo>
                    <a:lnTo>
                      <a:pt x="210" y="279"/>
                    </a:lnTo>
                    <a:lnTo>
                      <a:pt x="219" y="292"/>
                    </a:lnTo>
                    <a:lnTo>
                      <a:pt x="228" y="306"/>
                    </a:lnTo>
                    <a:lnTo>
                      <a:pt x="237" y="319"/>
                    </a:lnTo>
                    <a:lnTo>
                      <a:pt x="248" y="333"/>
                    </a:lnTo>
                    <a:lnTo>
                      <a:pt x="257" y="348"/>
                    </a:lnTo>
                    <a:lnTo>
                      <a:pt x="264" y="360"/>
                    </a:lnTo>
                    <a:lnTo>
                      <a:pt x="273" y="375"/>
                    </a:lnTo>
                    <a:lnTo>
                      <a:pt x="282" y="387"/>
                    </a:lnTo>
                    <a:lnTo>
                      <a:pt x="291" y="402"/>
                    </a:lnTo>
                    <a:lnTo>
                      <a:pt x="300" y="416"/>
                    </a:lnTo>
                    <a:lnTo>
                      <a:pt x="307" y="429"/>
                    </a:lnTo>
                    <a:lnTo>
                      <a:pt x="315" y="425"/>
                    </a:lnTo>
                    <a:lnTo>
                      <a:pt x="307" y="411"/>
                    </a:lnTo>
                    <a:lnTo>
                      <a:pt x="298" y="398"/>
                    </a:lnTo>
                    <a:lnTo>
                      <a:pt x="289" y="384"/>
                    </a:lnTo>
                    <a:lnTo>
                      <a:pt x="280" y="369"/>
                    </a:lnTo>
                    <a:lnTo>
                      <a:pt x="271" y="357"/>
                    </a:lnTo>
                    <a:lnTo>
                      <a:pt x="262" y="342"/>
                    </a:lnTo>
                    <a:lnTo>
                      <a:pt x="253" y="330"/>
                    </a:lnTo>
                    <a:lnTo>
                      <a:pt x="244" y="315"/>
                    </a:lnTo>
                    <a:lnTo>
                      <a:pt x="235" y="301"/>
                    </a:lnTo>
                    <a:lnTo>
                      <a:pt x="226" y="288"/>
                    </a:lnTo>
                    <a:lnTo>
                      <a:pt x="217" y="274"/>
                    </a:lnTo>
                    <a:lnTo>
                      <a:pt x="207" y="261"/>
                    </a:lnTo>
                    <a:lnTo>
                      <a:pt x="198" y="247"/>
                    </a:lnTo>
                    <a:lnTo>
                      <a:pt x="189" y="234"/>
                    </a:lnTo>
                    <a:lnTo>
                      <a:pt x="178" y="220"/>
                    </a:lnTo>
                    <a:lnTo>
                      <a:pt x="169" y="207"/>
                    </a:lnTo>
                    <a:lnTo>
                      <a:pt x="158" y="193"/>
                    </a:lnTo>
                    <a:lnTo>
                      <a:pt x="149" y="180"/>
                    </a:lnTo>
                    <a:lnTo>
                      <a:pt x="138" y="168"/>
                    </a:lnTo>
                    <a:lnTo>
                      <a:pt x="129" y="153"/>
                    </a:lnTo>
                    <a:lnTo>
                      <a:pt x="118" y="141"/>
                    </a:lnTo>
                    <a:lnTo>
                      <a:pt x="108" y="128"/>
                    </a:lnTo>
                    <a:lnTo>
                      <a:pt x="99" y="114"/>
                    </a:lnTo>
                    <a:lnTo>
                      <a:pt x="88" y="101"/>
                    </a:lnTo>
                    <a:lnTo>
                      <a:pt x="79" y="88"/>
                    </a:lnTo>
                    <a:lnTo>
                      <a:pt x="68" y="76"/>
                    </a:lnTo>
                    <a:lnTo>
                      <a:pt x="57" y="63"/>
                    </a:lnTo>
                    <a:lnTo>
                      <a:pt x="46" y="51"/>
                    </a:lnTo>
                    <a:lnTo>
                      <a:pt x="37" y="38"/>
                    </a:lnTo>
                    <a:lnTo>
                      <a:pt x="27" y="25"/>
                    </a:lnTo>
                    <a:lnTo>
                      <a:pt x="16" y="13"/>
                    </a:lnTo>
                    <a:lnTo>
                      <a:pt x="5" y="0"/>
                    </a:lnTo>
                    <a:lnTo>
                      <a:pt x="0" y="0"/>
                    </a:lnTo>
                    <a:lnTo>
                      <a:pt x="5" y="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0" name="Freeform 267"/>
              <p:cNvSpPr>
                <a:spLocks/>
              </p:cNvSpPr>
              <p:nvPr/>
            </p:nvSpPr>
            <p:spPr bwMode="auto">
              <a:xfrm>
                <a:off x="4267" y="2801"/>
                <a:ext cx="18" cy="16"/>
              </a:xfrm>
              <a:custGeom>
                <a:avLst/>
                <a:gdLst>
                  <a:gd name="T0" fmla="*/ 5 w 18"/>
                  <a:gd name="T1" fmla="*/ 9 h 16"/>
                  <a:gd name="T2" fmla="*/ 5 w 18"/>
                  <a:gd name="T3" fmla="*/ 16 h 16"/>
                  <a:gd name="T4" fmla="*/ 7 w 18"/>
                  <a:gd name="T5" fmla="*/ 15 h 16"/>
                  <a:gd name="T6" fmla="*/ 9 w 18"/>
                  <a:gd name="T7" fmla="*/ 13 h 16"/>
                  <a:gd name="T8" fmla="*/ 11 w 18"/>
                  <a:gd name="T9" fmla="*/ 13 h 16"/>
                  <a:gd name="T10" fmla="*/ 11 w 18"/>
                  <a:gd name="T11" fmla="*/ 11 h 16"/>
                  <a:gd name="T12" fmla="*/ 13 w 18"/>
                  <a:gd name="T13" fmla="*/ 9 h 16"/>
                  <a:gd name="T14" fmla="*/ 14 w 18"/>
                  <a:gd name="T15" fmla="*/ 9 h 16"/>
                  <a:gd name="T16" fmla="*/ 16 w 18"/>
                  <a:gd name="T17" fmla="*/ 7 h 16"/>
                  <a:gd name="T18" fmla="*/ 18 w 18"/>
                  <a:gd name="T19" fmla="*/ 6 h 16"/>
                  <a:gd name="T20" fmla="*/ 13 w 18"/>
                  <a:gd name="T21" fmla="*/ 0 h 16"/>
                  <a:gd name="T22" fmla="*/ 11 w 18"/>
                  <a:gd name="T23" fmla="*/ 2 h 16"/>
                  <a:gd name="T24" fmla="*/ 11 w 18"/>
                  <a:gd name="T25" fmla="*/ 2 h 16"/>
                  <a:gd name="T26" fmla="*/ 9 w 18"/>
                  <a:gd name="T27" fmla="*/ 4 h 16"/>
                  <a:gd name="T28" fmla="*/ 7 w 18"/>
                  <a:gd name="T29" fmla="*/ 4 h 16"/>
                  <a:gd name="T30" fmla="*/ 5 w 18"/>
                  <a:gd name="T31" fmla="*/ 6 h 16"/>
                  <a:gd name="T32" fmla="*/ 4 w 18"/>
                  <a:gd name="T33" fmla="*/ 7 h 16"/>
                  <a:gd name="T34" fmla="*/ 2 w 18"/>
                  <a:gd name="T35" fmla="*/ 7 h 16"/>
                  <a:gd name="T36" fmla="*/ 0 w 18"/>
                  <a:gd name="T37" fmla="*/ 9 h 16"/>
                  <a:gd name="T38" fmla="*/ 0 w 18"/>
                  <a:gd name="T39" fmla="*/ 15 h 16"/>
                  <a:gd name="T40" fmla="*/ 5 w 18"/>
                  <a:gd name="T41" fmla="*/ 9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6">
                    <a:moveTo>
                      <a:pt x="5" y="9"/>
                    </a:moveTo>
                    <a:lnTo>
                      <a:pt x="5" y="16"/>
                    </a:lnTo>
                    <a:lnTo>
                      <a:pt x="7" y="15"/>
                    </a:lnTo>
                    <a:lnTo>
                      <a:pt x="9" y="13"/>
                    </a:lnTo>
                    <a:lnTo>
                      <a:pt x="11" y="13"/>
                    </a:lnTo>
                    <a:lnTo>
                      <a:pt x="11" y="11"/>
                    </a:lnTo>
                    <a:lnTo>
                      <a:pt x="13" y="9"/>
                    </a:lnTo>
                    <a:lnTo>
                      <a:pt x="14" y="9"/>
                    </a:lnTo>
                    <a:lnTo>
                      <a:pt x="16" y="7"/>
                    </a:lnTo>
                    <a:lnTo>
                      <a:pt x="18" y="6"/>
                    </a:lnTo>
                    <a:lnTo>
                      <a:pt x="13" y="0"/>
                    </a:lnTo>
                    <a:lnTo>
                      <a:pt x="11" y="2"/>
                    </a:lnTo>
                    <a:lnTo>
                      <a:pt x="9" y="4"/>
                    </a:lnTo>
                    <a:lnTo>
                      <a:pt x="7" y="4"/>
                    </a:lnTo>
                    <a:lnTo>
                      <a:pt x="5" y="6"/>
                    </a:lnTo>
                    <a:lnTo>
                      <a:pt x="4" y="7"/>
                    </a:lnTo>
                    <a:lnTo>
                      <a:pt x="2" y="7"/>
                    </a:lnTo>
                    <a:lnTo>
                      <a:pt x="0" y="9"/>
                    </a:lnTo>
                    <a:lnTo>
                      <a:pt x="0" y="15"/>
                    </a:lnTo>
                    <a:lnTo>
                      <a:pt x="5"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1" name="Freeform 268"/>
              <p:cNvSpPr>
                <a:spLocks/>
              </p:cNvSpPr>
              <p:nvPr/>
            </p:nvSpPr>
            <p:spPr bwMode="auto">
              <a:xfrm>
                <a:off x="4433" y="3064"/>
                <a:ext cx="43" cy="45"/>
              </a:xfrm>
              <a:custGeom>
                <a:avLst/>
                <a:gdLst>
                  <a:gd name="T0" fmla="*/ 37 w 43"/>
                  <a:gd name="T1" fmla="*/ 5 h 45"/>
                  <a:gd name="T2" fmla="*/ 34 w 43"/>
                  <a:gd name="T3" fmla="*/ 4 h 45"/>
                  <a:gd name="T4" fmla="*/ 32 w 43"/>
                  <a:gd name="T5" fmla="*/ 4 h 45"/>
                  <a:gd name="T6" fmla="*/ 30 w 43"/>
                  <a:gd name="T7" fmla="*/ 4 h 45"/>
                  <a:gd name="T8" fmla="*/ 27 w 43"/>
                  <a:gd name="T9" fmla="*/ 2 h 45"/>
                  <a:gd name="T10" fmla="*/ 25 w 43"/>
                  <a:gd name="T11" fmla="*/ 2 h 45"/>
                  <a:gd name="T12" fmla="*/ 23 w 43"/>
                  <a:gd name="T13" fmla="*/ 2 h 45"/>
                  <a:gd name="T14" fmla="*/ 19 w 43"/>
                  <a:gd name="T15" fmla="*/ 2 h 45"/>
                  <a:gd name="T16" fmla="*/ 18 w 43"/>
                  <a:gd name="T17" fmla="*/ 0 h 45"/>
                  <a:gd name="T18" fmla="*/ 16 w 43"/>
                  <a:gd name="T19" fmla="*/ 0 h 45"/>
                  <a:gd name="T20" fmla="*/ 14 w 43"/>
                  <a:gd name="T21" fmla="*/ 0 h 45"/>
                  <a:gd name="T22" fmla="*/ 12 w 43"/>
                  <a:gd name="T23" fmla="*/ 2 h 45"/>
                  <a:gd name="T24" fmla="*/ 10 w 43"/>
                  <a:gd name="T25" fmla="*/ 2 h 45"/>
                  <a:gd name="T26" fmla="*/ 9 w 43"/>
                  <a:gd name="T27" fmla="*/ 4 h 45"/>
                  <a:gd name="T28" fmla="*/ 7 w 43"/>
                  <a:gd name="T29" fmla="*/ 5 h 45"/>
                  <a:gd name="T30" fmla="*/ 5 w 43"/>
                  <a:gd name="T31" fmla="*/ 5 h 45"/>
                  <a:gd name="T32" fmla="*/ 3 w 43"/>
                  <a:gd name="T33" fmla="*/ 7 h 45"/>
                  <a:gd name="T34" fmla="*/ 1 w 43"/>
                  <a:gd name="T35" fmla="*/ 13 h 45"/>
                  <a:gd name="T36" fmla="*/ 0 w 43"/>
                  <a:gd name="T37" fmla="*/ 18 h 45"/>
                  <a:gd name="T38" fmla="*/ 0 w 43"/>
                  <a:gd name="T39" fmla="*/ 23 h 45"/>
                  <a:gd name="T40" fmla="*/ 0 w 43"/>
                  <a:gd name="T41" fmla="*/ 29 h 45"/>
                  <a:gd name="T42" fmla="*/ 0 w 43"/>
                  <a:gd name="T43" fmla="*/ 31 h 45"/>
                  <a:gd name="T44" fmla="*/ 0 w 43"/>
                  <a:gd name="T45" fmla="*/ 32 h 45"/>
                  <a:gd name="T46" fmla="*/ 0 w 43"/>
                  <a:gd name="T47" fmla="*/ 34 h 45"/>
                  <a:gd name="T48" fmla="*/ 1 w 43"/>
                  <a:gd name="T49" fmla="*/ 36 h 45"/>
                  <a:gd name="T50" fmla="*/ 1 w 43"/>
                  <a:gd name="T51" fmla="*/ 36 h 45"/>
                  <a:gd name="T52" fmla="*/ 3 w 43"/>
                  <a:gd name="T53" fmla="*/ 38 h 45"/>
                  <a:gd name="T54" fmla="*/ 3 w 43"/>
                  <a:gd name="T55" fmla="*/ 38 h 45"/>
                  <a:gd name="T56" fmla="*/ 5 w 43"/>
                  <a:gd name="T57" fmla="*/ 40 h 45"/>
                  <a:gd name="T58" fmla="*/ 7 w 43"/>
                  <a:gd name="T59" fmla="*/ 40 h 45"/>
                  <a:gd name="T60" fmla="*/ 10 w 43"/>
                  <a:gd name="T61" fmla="*/ 41 h 45"/>
                  <a:gd name="T62" fmla="*/ 12 w 43"/>
                  <a:gd name="T63" fmla="*/ 41 h 45"/>
                  <a:gd name="T64" fmla="*/ 16 w 43"/>
                  <a:gd name="T65" fmla="*/ 41 h 45"/>
                  <a:gd name="T66" fmla="*/ 18 w 43"/>
                  <a:gd name="T67" fmla="*/ 43 h 45"/>
                  <a:gd name="T68" fmla="*/ 21 w 43"/>
                  <a:gd name="T69" fmla="*/ 43 h 45"/>
                  <a:gd name="T70" fmla="*/ 23 w 43"/>
                  <a:gd name="T71" fmla="*/ 45 h 45"/>
                  <a:gd name="T72" fmla="*/ 27 w 43"/>
                  <a:gd name="T73" fmla="*/ 45 h 45"/>
                  <a:gd name="T74" fmla="*/ 28 w 43"/>
                  <a:gd name="T75" fmla="*/ 45 h 45"/>
                  <a:gd name="T76" fmla="*/ 30 w 43"/>
                  <a:gd name="T77" fmla="*/ 45 h 45"/>
                  <a:gd name="T78" fmla="*/ 32 w 43"/>
                  <a:gd name="T79" fmla="*/ 43 h 45"/>
                  <a:gd name="T80" fmla="*/ 34 w 43"/>
                  <a:gd name="T81" fmla="*/ 43 h 45"/>
                  <a:gd name="T82" fmla="*/ 36 w 43"/>
                  <a:gd name="T83" fmla="*/ 41 h 45"/>
                  <a:gd name="T84" fmla="*/ 36 w 43"/>
                  <a:gd name="T85" fmla="*/ 41 h 45"/>
                  <a:gd name="T86" fmla="*/ 37 w 43"/>
                  <a:gd name="T87" fmla="*/ 40 h 45"/>
                  <a:gd name="T88" fmla="*/ 39 w 43"/>
                  <a:gd name="T89" fmla="*/ 38 h 45"/>
                  <a:gd name="T90" fmla="*/ 39 w 43"/>
                  <a:gd name="T91" fmla="*/ 34 h 45"/>
                  <a:gd name="T92" fmla="*/ 41 w 43"/>
                  <a:gd name="T93" fmla="*/ 29 h 45"/>
                  <a:gd name="T94" fmla="*/ 43 w 43"/>
                  <a:gd name="T95" fmla="*/ 23 h 45"/>
                  <a:gd name="T96" fmla="*/ 43 w 43"/>
                  <a:gd name="T97" fmla="*/ 18 h 45"/>
                  <a:gd name="T98" fmla="*/ 43 w 43"/>
                  <a:gd name="T99" fmla="*/ 16 h 45"/>
                  <a:gd name="T100" fmla="*/ 43 w 43"/>
                  <a:gd name="T101" fmla="*/ 14 h 45"/>
                  <a:gd name="T102" fmla="*/ 43 w 43"/>
                  <a:gd name="T103" fmla="*/ 13 h 45"/>
                  <a:gd name="T104" fmla="*/ 43 w 43"/>
                  <a:gd name="T105" fmla="*/ 11 h 45"/>
                  <a:gd name="T106" fmla="*/ 41 w 43"/>
                  <a:gd name="T107" fmla="*/ 9 h 45"/>
                  <a:gd name="T108" fmla="*/ 39 w 43"/>
                  <a:gd name="T109" fmla="*/ 7 h 45"/>
                  <a:gd name="T110" fmla="*/ 39 w 43"/>
                  <a:gd name="T111" fmla="*/ 5 h 45"/>
                  <a:gd name="T112" fmla="*/ 37 w 43"/>
                  <a:gd name="T113" fmla="*/ 5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 h="45">
                    <a:moveTo>
                      <a:pt x="37" y="5"/>
                    </a:moveTo>
                    <a:lnTo>
                      <a:pt x="34" y="4"/>
                    </a:lnTo>
                    <a:lnTo>
                      <a:pt x="32" y="4"/>
                    </a:lnTo>
                    <a:lnTo>
                      <a:pt x="30" y="4"/>
                    </a:lnTo>
                    <a:lnTo>
                      <a:pt x="27" y="2"/>
                    </a:lnTo>
                    <a:lnTo>
                      <a:pt x="25" y="2"/>
                    </a:lnTo>
                    <a:lnTo>
                      <a:pt x="23" y="2"/>
                    </a:lnTo>
                    <a:lnTo>
                      <a:pt x="19" y="2"/>
                    </a:lnTo>
                    <a:lnTo>
                      <a:pt x="18" y="0"/>
                    </a:lnTo>
                    <a:lnTo>
                      <a:pt x="16" y="0"/>
                    </a:lnTo>
                    <a:lnTo>
                      <a:pt x="14" y="0"/>
                    </a:lnTo>
                    <a:lnTo>
                      <a:pt x="12" y="2"/>
                    </a:lnTo>
                    <a:lnTo>
                      <a:pt x="10" y="2"/>
                    </a:lnTo>
                    <a:lnTo>
                      <a:pt x="9" y="4"/>
                    </a:lnTo>
                    <a:lnTo>
                      <a:pt x="7" y="5"/>
                    </a:lnTo>
                    <a:lnTo>
                      <a:pt x="5" y="5"/>
                    </a:lnTo>
                    <a:lnTo>
                      <a:pt x="3" y="7"/>
                    </a:lnTo>
                    <a:lnTo>
                      <a:pt x="1" y="13"/>
                    </a:lnTo>
                    <a:lnTo>
                      <a:pt x="0" y="18"/>
                    </a:lnTo>
                    <a:lnTo>
                      <a:pt x="0" y="23"/>
                    </a:lnTo>
                    <a:lnTo>
                      <a:pt x="0" y="29"/>
                    </a:lnTo>
                    <a:lnTo>
                      <a:pt x="0" y="31"/>
                    </a:lnTo>
                    <a:lnTo>
                      <a:pt x="0" y="32"/>
                    </a:lnTo>
                    <a:lnTo>
                      <a:pt x="0" y="34"/>
                    </a:lnTo>
                    <a:lnTo>
                      <a:pt x="1" y="36"/>
                    </a:lnTo>
                    <a:lnTo>
                      <a:pt x="3" y="38"/>
                    </a:lnTo>
                    <a:lnTo>
                      <a:pt x="5" y="40"/>
                    </a:lnTo>
                    <a:lnTo>
                      <a:pt x="7" y="40"/>
                    </a:lnTo>
                    <a:lnTo>
                      <a:pt x="10" y="41"/>
                    </a:lnTo>
                    <a:lnTo>
                      <a:pt x="12" y="41"/>
                    </a:lnTo>
                    <a:lnTo>
                      <a:pt x="16" y="41"/>
                    </a:lnTo>
                    <a:lnTo>
                      <a:pt x="18" y="43"/>
                    </a:lnTo>
                    <a:lnTo>
                      <a:pt x="21" y="43"/>
                    </a:lnTo>
                    <a:lnTo>
                      <a:pt x="23" y="45"/>
                    </a:lnTo>
                    <a:lnTo>
                      <a:pt x="27" y="45"/>
                    </a:lnTo>
                    <a:lnTo>
                      <a:pt x="28" y="45"/>
                    </a:lnTo>
                    <a:lnTo>
                      <a:pt x="30" y="45"/>
                    </a:lnTo>
                    <a:lnTo>
                      <a:pt x="32" y="43"/>
                    </a:lnTo>
                    <a:lnTo>
                      <a:pt x="34" y="43"/>
                    </a:lnTo>
                    <a:lnTo>
                      <a:pt x="36" y="41"/>
                    </a:lnTo>
                    <a:lnTo>
                      <a:pt x="37" y="40"/>
                    </a:lnTo>
                    <a:lnTo>
                      <a:pt x="39" y="38"/>
                    </a:lnTo>
                    <a:lnTo>
                      <a:pt x="39" y="34"/>
                    </a:lnTo>
                    <a:lnTo>
                      <a:pt x="41" y="29"/>
                    </a:lnTo>
                    <a:lnTo>
                      <a:pt x="43" y="23"/>
                    </a:lnTo>
                    <a:lnTo>
                      <a:pt x="43" y="18"/>
                    </a:lnTo>
                    <a:lnTo>
                      <a:pt x="43" y="16"/>
                    </a:lnTo>
                    <a:lnTo>
                      <a:pt x="43" y="14"/>
                    </a:lnTo>
                    <a:lnTo>
                      <a:pt x="43" y="13"/>
                    </a:lnTo>
                    <a:lnTo>
                      <a:pt x="43" y="11"/>
                    </a:lnTo>
                    <a:lnTo>
                      <a:pt x="41" y="9"/>
                    </a:lnTo>
                    <a:lnTo>
                      <a:pt x="39" y="7"/>
                    </a:lnTo>
                    <a:lnTo>
                      <a:pt x="39" y="5"/>
                    </a:lnTo>
                    <a:lnTo>
                      <a:pt x="37" y="5"/>
                    </a:lnTo>
                    <a:close/>
                  </a:path>
                </a:pathLst>
              </a:custGeom>
              <a:solidFill>
                <a:srgbClr val="FFD9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2" name="Freeform 269"/>
              <p:cNvSpPr>
                <a:spLocks/>
              </p:cNvSpPr>
              <p:nvPr/>
            </p:nvSpPr>
            <p:spPr bwMode="auto">
              <a:xfrm>
                <a:off x="4449" y="3060"/>
                <a:ext cx="21" cy="13"/>
              </a:xfrm>
              <a:custGeom>
                <a:avLst/>
                <a:gdLst>
                  <a:gd name="T0" fmla="*/ 0 w 21"/>
                  <a:gd name="T1" fmla="*/ 9 h 13"/>
                  <a:gd name="T2" fmla="*/ 0 w 21"/>
                  <a:gd name="T3" fmla="*/ 9 h 13"/>
                  <a:gd name="T4" fmla="*/ 3 w 21"/>
                  <a:gd name="T5" fmla="*/ 9 h 13"/>
                  <a:gd name="T6" fmla="*/ 5 w 21"/>
                  <a:gd name="T7" fmla="*/ 9 h 13"/>
                  <a:gd name="T8" fmla="*/ 9 w 21"/>
                  <a:gd name="T9" fmla="*/ 9 h 13"/>
                  <a:gd name="T10" fmla="*/ 11 w 21"/>
                  <a:gd name="T11" fmla="*/ 11 h 13"/>
                  <a:gd name="T12" fmla="*/ 12 w 21"/>
                  <a:gd name="T13" fmla="*/ 11 h 13"/>
                  <a:gd name="T14" fmla="*/ 14 w 21"/>
                  <a:gd name="T15" fmla="*/ 11 h 13"/>
                  <a:gd name="T16" fmla="*/ 18 w 21"/>
                  <a:gd name="T17" fmla="*/ 11 h 13"/>
                  <a:gd name="T18" fmla="*/ 20 w 21"/>
                  <a:gd name="T19" fmla="*/ 13 h 13"/>
                  <a:gd name="T20" fmla="*/ 21 w 21"/>
                  <a:gd name="T21" fmla="*/ 6 h 13"/>
                  <a:gd name="T22" fmla="*/ 20 w 21"/>
                  <a:gd name="T23" fmla="*/ 4 h 13"/>
                  <a:gd name="T24" fmla="*/ 16 w 21"/>
                  <a:gd name="T25" fmla="*/ 4 h 13"/>
                  <a:gd name="T26" fmla="*/ 14 w 21"/>
                  <a:gd name="T27" fmla="*/ 2 h 13"/>
                  <a:gd name="T28" fmla="*/ 12 w 21"/>
                  <a:gd name="T29" fmla="*/ 2 h 13"/>
                  <a:gd name="T30" fmla="*/ 11 w 21"/>
                  <a:gd name="T31" fmla="*/ 2 h 13"/>
                  <a:gd name="T32" fmla="*/ 7 w 21"/>
                  <a:gd name="T33" fmla="*/ 2 h 13"/>
                  <a:gd name="T34" fmla="*/ 5 w 21"/>
                  <a:gd name="T35" fmla="*/ 2 h 13"/>
                  <a:gd name="T36" fmla="*/ 2 w 21"/>
                  <a:gd name="T37" fmla="*/ 0 h 13"/>
                  <a:gd name="T38" fmla="*/ 2 w 21"/>
                  <a:gd name="T39" fmla="*/ 0 h 13"/>
                  <a:gd name="T40" fmla="*/ 0 w 21"/>
                  <a:gd name="T41" fmla="*/ 9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3">
                    <a:moveTo>
                      <a:pt x="0" y="9"/>
                    </a:moveTo>
                    <a:lnTo>
                      <a:pt x="0" y="9"/>
                    </a:lnTo>
                    <a:lnTo>
                      <a:pt x="3" y="9"/>
                    </a:lnTo>
                    <a:lnTo>
                      <a:pt x="5" y="9"/>
                    </a:lnTo>
                    <a:lnTo>
                      <a:pt x="9" y="9"/>
                    </a:lnTo>
                    <a:lnTo>
                      <a:pt x="11" y="11"/>
                    </a:lnTo>
                    <a:lnTo>
                      <a:pt x="12" y="11"/>
                    </a:lnTo>
                    <a:lnTo>
                      <a:pt x="14" y="11"/>
                    </a:lnTo>
                    <a:lnTo>
                      <a:pt x="18" y="11"/>
                    </a:lnTo>
                    <a:lnTo>
                      <a:pt x="20" y="13"/>
                    </a:lnTo>
                    <a:lnTo>
                      <a:pt x="21" y="6"/>
                    </a:lnTo>
                    <a:lnTo>
                      <a:pt x="20" y="4"/>
                    </a:lnTo>
                    <a:lnTo>
                      <a:pt x="16" y="4"/>
                    </a:lnTo>
                    <a:lnTo>
                      <a:pt x="14" y="2"/>
                    </a:lnTo>
                    <a:lnTo>
                      <a:pt x="12" y="2"/>
                    </a:lnTo>
                    <a:lnTo>
                      <a:pt x="11" y="2"/>
                    </a:lnTo>
                    <a:lnTo>
                      <a:pt x="7" y="2"/>
                    </a:lnTo>
                    <a:lnTo>
                      <a:pt x="5" y="2"/>
                    </a:lnTo>
                    <a:lnTo>
                      <a:pt x="2" y="0"/>
                    </a:lnTo>
                    <a:lnTo>
                      <a:pt x="0"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3" name="Freeform 270"/>
              <p:cNvSpPr>
                <a:spLocks/>
              </p:cNvSpPr>
              <p:nvPr/>
            </p:nvSpPr>
            <p:spPr bwMode="auto">
              <a:xfrm>
                <a:off x="4433" y="3060"/>
                <a:ext cx="18" cy="13"/>
              </a:xfrm>
              <a:custGeom>
                <a:avLst/>
                <a:gdLst>
                  <a:gd name="T0" fmla="*/ 9 w 18"/>
                  <a:gd name="T1" fmla="*/ 13 h 13"/>
                  <a:gd name="T2" fmla="*/ 9 w 18"/>
                  <a:gd name="T3" fmla="*/ 13 h 13"/>
                  <a:gd name="T4" fmla="*/ 9 w 18"/>
                  <a:gd name="T5" fmla="*/ 13 h 13"/>
                  <a:gd name="T6" fmla="*/ 9 w 18"/>
                  <a:gd name="T7" fmla="*/ 11 h 13"/>
                  <a:gd name="T8" fmla="*/ 10 w 18"/>
                  <a:gd name="T9" fmla="*/ 11 h 13"/>
                  <a:gd name="T10" fmla="*/ 12 w 18"/>
                  <a:gd name="T11" fmla="*/ 9 h 13"/>
                  <a:gd name="T12" fmla="*/ 12 w 18"/>
                  <a:gd name="T13" fmla="*/ 9 h 13"/>
                  <a:gd name="T14" fmla="*/ 14 w 18"/>
                  <a:gd name="T15" fmla="*/ 9 h 13"/>
                  <a:gd name="T16" fmla="*/ 16 w 18"/>
                  <a:gd name="T17" fmla="*/ 9 h 13"/>
                  <a:gd name="T18" fmla="*/ 16 w 18"/>
                  <a:gd name="T19" fmla="*/ 9 h 13"/>
                  <a:gd name="T20" fmla="*/ 18 w 18"/>
                  <a:gd name="T21" fmla="*/ 0 h 13"/>
                  <a:gd name="T22" fmla="*/ 16 w 18"/>
                  <a:gd name="T23" fmla="*/ 0 h 13"/>
                  <a:gd name="T24" fmla="*/ 12 w 18"/>
                  <a:gd name="T25" fmla="*/ 0 h 13"/>
                  <a:gd name="T26" fmla="*/ 10 w 18"/>
                  <a:gd name="T27" fmla="*/ 2 h 13"/>
                  <a:gd name="T28" fmla="*/ 9 w 18"/>
                  <a:gd name="T29" fmla="*/ 2 h 13"/>
                  <a:gd name="T30" fmla="*/ 5 w 18"/>
                  <a:gd name="T31" fmla="*/ 4 h 13"/>
                  <a:gd name="T32" fmla="*/ 3 w 18"/>
                  <a:gd name="T33" fmla="*/ 6 h 13"/>
                  <a:gd name="T34" fmla="*/ 1 w 18"/>
                  <a:gd name="T35" fmla="*/ 8 h 13"/>
                  <a:gd name="T36" fmla="*/ 0 w 18"/>
                  <a:gd name="T37" fmla="*/ 9 h 13"/>
                  <a:gd name="T38" fmla="*/ 0 w 18"/>
                  <a:gd name="T39" fmla="*/ 9 h 13"/>
                  <a:gd name="T40" fmla="*/ 9 w 18"/>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3">
                    <a:moveTo>
                      <a:pt x="9" y="13"/>
                    </a:moveTo>
                    <a:lnTo>
                      <a:pt x="9" y="13"/>
                    </a:lnTo>
                    <a:lnTo>
                      <a:pt x="9" y="11"/>
                    </a:lnTo>
                    <a:lnTo>
                      <a:pt x="10" y="11"/>
                    </a:lnTo>
                    <a:lnTo>
                      <a:pt x="12" y="9"/>
                    </a:lnTo>
                    <a:lnTo>
                      <a:pt x="14" y="9"/>
                    </a:lnTo>
                    <a:lnTo>
                      <a:pt x="16" y="9"/>
                    </a:lnTo>
                    <a:lnTo>
                      <a:pt x="18" y="0"/>
                    </a:lnTo>
                    <a:lnTo>
                      <a:pt x="16" y="0"/>
                    </a:lnTo>
                    <a:lnTo>
                      <a:pt x="12" y="0"/>
                    </a:lnTo>
                    <a:lnTo>
                      <a:pt x="10" y="2"/>
                    </a:lnTo>
                    <a:lnTo>
                      <a:pt x="9" y="2"/>
                    </a:lnTo>
                    <a:lnTo>
                      <a:pt x="5" y="4"/>
                    </a:lnTo>
                    <a:lnTo>
                      <a:pt x="3" y="6"/>
                    </a:lnTo>
                    <a:lnTo>
                      <a:pt x="1" y="8"/>
                    </a:lnTo>
                    <a:lnTo>
                      <a:pt x="0" y="9"/>
                    </a:lnTo>
                    <a:lnTo>
                      <a:pt x="9" y="1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4" name="Freeform 271"/>
              <p:cNvSpPr>
                <a:spLocks/>
              </p:cNvSpPr>
              <p:nvPr/>
            </p:nvSpPr>
            <p:spPr bwMode="auto">
              <a:xfrm>
                <a:off x="4427" y="3069"/>
                <a:ext cx="15" cy="26"/>
              </a:xfrm>
              <a:custGeom>
                <a:avLst/>
                <a:gdLst>
                  <a:gd name="T0" fmla="*/ 9 w 15"/>
                  <a:gd name="T1" fmla="*/ 26 h 26"/>
                  <a:gd name="T2" fmla="*/ 9 w 15"/>
                  <a:gd name="T3" fmla="*/ 26 h 26"/>
                  <a:gd name="T4" fmla="*/ 9 w 15"/>
                  <a:gd name="T5" fmla="*/ 22 h 26"/>
                  <a:gd name="T6" fmla="*/ 9 w 15"/>
                  <a:gd name="T7" fmla="*/ 20 h 26"/>
                  <a:gd name="T8" fmla="*/ 9 w 15"/>
                  <a:gd name="T9" fmla="*/ 17 h 26"/>
                  <a:gd name="T10" fmla="*/ 11 w 15"/>
                  <a:gd name="T11" fmla="*/ 15 h 26"/>
                  <a:gd name="T12" fmla="*/ 11 w 15"/>
                  <a:gd name="T13" fmla="*/ 11 h 26"/>
                  <a:gd name="T14" fmla="*/ 11 w 15"/>
                  <a:gd name="T15" fmla="*/ 9 h 26"/>
                  <a:gd name="T16" fmla="*/ 13 w 15"/>
                  <a:gd name="T17" fmla="*/ 8 h 26"/>
                  <a:gd name="T18" fmla="*/ 15 w 15"/>
                  <a:gd name="T19" fmla="*/ 4 h 26"/>
                  <a:gd name="T20" fmla="*/ 6 w 15"/>
                  <a:gd name="T21" fmla="*/ 0 h 26"/>
                  <a:gd name="T22" fmla="*/ 6 w 15"/>
                  <a:gd name="T23" fmla="*/ 4 h 26"/>
                  <a:gd name="T24" fmla="*/ 4 w 15"/>
                  <a:gd name="T25" fmla="*/ 8 h 26"/>
                  <a:gd name="T26" fmla="*/ 4 w 15"/>
                  <a:gd name="T27" fmla="*/ 9 h 26"/>
                  <a:gd name="T28" fmla="*/ 2 w 15"/>
                  <a:gd name="T29" fmla="*/ 13 h 26"/>
                  <a:gd name="T30" fmla="*/ 2 w 15"/>
                  <a:gd name="T31" fmla="*/ 15 h 26"/>
                  <a:gd name="T32" fmla="*/ 2 w 15"/>
                  <a:gd name="T33" fmla="*/ 18 h 26"/>
                  <a:gd name="T34" fmla="*/ 2 w 15"/>
                  <a:gd name="T35" fmla="*/ 22 h 26"/>
                  <a:gd name="T36" fmla="*/ 0 w 15"/>
                  <a:gd name="T37" fmla="*/ 24 h 26"/>
                  <a:gd name="T38" fmla="*/ 0 w 15"/>
                  <a:gd name="T39" fmla="*/ 24 h 26"/>
                  <a:gd name="T40" fmla="*/ 9 w 15"/>
                  <a:gd name="T41" fmla="*/ 2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 h="26">
                    <a:moveTo>
                      <a:pt x="9" y="26"/>
                    </a:moveTo>
                    <a:lnTo>
                      <a:pt x="9" y="26"/>
                    </a:lnTo>
                    <a:lnTo>
                      <a:pt x="9" y="22"/>
                    </a:lnTo>
                    <a:lnTo>
                      <a:pt x="9" y="20"/>
                    </a:lnTo>
                    <a:lnTo>
                      <a:pt x="9" y="17"/>
                    </a:lnTo>
                    <a:lnTo>
                      <a:pt x="11" y="15"/>
                    </a:lnTo>
                    <a:lnTo>
                      <a:pt x="11" y="11"/>
                    </a:lnTo>
                    <a:lnTo>
                      <a:pt x="11" y="9"/>
                    </a:lnTo>
                    <a:lnTo>
                      <a:pt x="13" y="8"/>
                    </a:lnTo>
                    <a:lnTo>
                      <a:pt x="15" y="4"/>
                    </a:lnTo>
                    <a:lnTo>
                      <a:pt x="6" y="0"/>
                    </a:lnTo>
                    <a:lnTo>
                      <a:pt x="6" y="4"/>
                    </a:lnTo>
                    <a:lnTo>
                      <a:pt x="4" y="8"/>
                    </a:lnTo>
                    <a:lnTo>
                      <a:pt x="4" y="9"/>
                    </a:lnTo>
                    <a:lnTo>
                      <a:pt x="2" y="13"/>
                    </a:lnTo>
                    <a:lnTo>
                      <a:pt x="2" y="15"/>
                    </a:lnTo>
                    <a:lnTo>
                      <a:pt x="2" y="18"/>
                    </a:lnTo>
                    <a:lnTo>
                      <a:pt x="2" y="22"/>
                    </a:lnTo>
                    <a:lnTo>
                      <a:pt x="0" y="24"/>
                    </a:lnTo>
                    <a:lnTo>
                      <a:pt x="9" y="2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5" name="Freeform 272"/>
              <p:cNvSpPr>
                <a:spLocks/>
              </p:cNvSpPr>
              <p:nvPr/>
            </p:nvSpPr>
            <p:spPr bwMode="auto">
              <a:xfrm>
                <a:off x="4427" y="3093"/>
                <a:ext cx="13" cy="14"/>
              </a:xfrm>
              <a:custGeom>
                <a:avLst/>
                <a:gdLst>
                  <a:gd name="T0" fmla="*/ 13 w 13"/>
                  <a:gd name="T1" fmla="*/ 7 h 14"/>
                  <a:gd name="T2" fmla="*/ 13 w 13"/>
                  <a:gd name="T3" fmla="*/ 7 h 14"/>
                  <a:gd name="T4" fmla="*/ 11 w 13"/>
                  <a:gd name="T5" fmla="*/ 5 h 14"/>
                  <a:gd name="T6" fmla="*/ 11 w 13"/>
                  <a:gd name="T7" fmla="*/ 5 h 14"/>
                  <a:gd name="T8" fmla="*/ 11 w 13"/>
                  <a:gd name="T9" fmla="*/ 5 h 14"/>
                  <a:gd name="T10" fmla="*/ 9 w 13"/>
                  <a:gd name="T11" fmla="*/ 3 h 14"/>
                  <a:gd name="T12" fmla="*/ 9 w 13"/>
                  <a:gd name="T13" fmla="*/ 3 h 14"/>
                  <a:gd name="T14" fmla="*/ 9 w 13"/>
                  <a:gd name="T15" fmla="*/ 2 h 14"/>
                  <a:gd name="T16" fmla="*/ 9 w 13"/>
                  <a:gd name="T17" fmla="*/ 2 h 14"/>
                  <a:gd name="T18" fmla="*/ 9 w 13"/>
                  <a:gd name="T19" fmla="*/ 2 h 14"/>
                  <a:gd name="T20" fmla="*/ 0 w 13"/>
                  <a:gd name="T21" fmla="*/ 0 h 14"/>
                  <a:gd name="T22" fmla="*/ 0 w 13"/>
                  <a:gd name="T23" fmla="*/ 3 h 14"/>
                  <a:gd name="T24" fmla="*/ 2 w 13"/>
                  <a:gd name="T25" fmla="*/ 5 h 14"/>
                  <a:gd name="T26" fmla="*/ 2 w 13"/>
                  <a:gd name="T27" fmla="*/ 7 h 14"/>
                  <a:gd name="T28" fmla="*/ 4 w 13"/>
                  <a:gd name="T29" fmla="*/ 9 h 14"/>
                  <a:gd name="T30" fmla="*/ 6 w 13"/>
                  <a:gd name="T31" fmla="*/ 11 h 14"/>
                  <a:gd name="T32" fmla="*/ 6 w 13"/>
                  <a:gd name="T33" fmla="*/ 11 h 14"/>
                  <a:gd name="T34" fmla="*/ 7 w 13"/>
                  <a:gd name="T35" fmla="*/ 12 h 14"/>
                  <a:gd name="T36" fmla="*/ 9 w 13"/>
                  <a:gd name="T37" fmla="*/ 14 h 14"/>
                  <a:gd name="T38" fmla="*/ 9 w 13"/>
                  <a:gd name="T39" fmla="*/ 14 h 14"/>
                  <a:gd name="T40" fmla="*/ 13 w 13"/>
                  <a:gd name="T41" fmla="*/ 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4">
                    <a:moveTo>
                      <a:pt x="13" y="7"/>
                    </a:moveTo>
                    <a:lnTo>
                      <a:pt x="13" y="7"/>
                    </a:lnTo>
                    <a:lnTo>
                      <a:pt x="11" y="5"/>
                    </a:lnTo>
                    <a:lnTo>
                      <a:pt x="9" y="3"/>
                    </a:lnTo>
                    <a:lnTo>
                      <a:pt x="9" y="2"/>
                    </a:lnTo>
                    <a:lnTo>
                      <a:pt x="0" y="0"/>
                    </a:lnTo>
                    <a:lnTo>
                      <a:pt x="0" y="3"/>
                    </a:lnTo>
                    <a:lnTo>
                      <a:pt x="2" y="5"/>
                    </a:lnTo>
                    <a:lnTo>
                      <a:pt x="2" y="7"/>
                    </a:lnTo>
                    <a:lnTo>
                      <a:pt x="4" y="9"/>
                    </a:lnTo>
                    <a:lnTo>
                      <a:pt x="6" y="11"/>
                    </a:lnTo>
                    <a:lnTo>
                      <a:pt x="7" y="12"/>
                    </a:lnTo>
                    <a:lnTo>
                      <a:pt x="9" y="14"/>
                    </a:lnTo>
                    <a:lnTo>
                      <a:pt x="13"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6" name="Freeform 273"/>
              <p:cNvSpPr>
                <a:spLocks/>
              </p:cNvSpPr>
              <p:nvPr/>
            </p:nvSpPr>
            <p:spPr bwMode="auto">
              <a:xfrm>
                <a:off x="4436" y="3100"/>
                <a:ext cx="24" cy="13"/>
              </a:xfrm>
              <a:custGeom>
                <a:avLst/>
                <a:gdLst>
                  <a:gd name="T0" fmla="*/ 24 w 24"/>
                  <a:gd name="T1" fmla="*/ 5 h 13"/>
                  <a:gd name="T2" fmla="*/ 24 w 24"/>
                  <a:gd name="T3" fmla="*/ 5 h 13"/>
                  <a:gd name="T4" fmla="*/ 22 w 24"/>
                  <a:gd name="T5" fmla="*/ 4 h 13"/>
                  <a:gd name="T6" fmla="*/ 18 w 24"/>
                  <a:gd name="T7" fmla="*/ 4 h 13"/>
                  <a:gd name="T8" fmla="*/ 16 w 24"/>
                  <a:gd name="T9" fmla="*/ 4 h 13"/>
                  <a:gd name="T10" fmla="*/ 13 w 24"/>
                  <a:gd name="T11" fmla="*/ 2 h 13"/>
                  <a:gd name="T12" fmla="*/ 11 w 24"/>
                  <a:gd name="T13" fmla="*/ 2 h 13"/>
                  <a:gd name="T14" fmla="*/ 7 w 24"/>
                  <a:gd name="T15" fmla="*/ 0 h 13"/>
                  <a:gd name="T16" fmla="*/ 6 w 24"/>
                  <a:gd name="T17" fmla="*/ 0 h 13"/>
                  <a:gd name="T18" fmla="*/ 4 w 24"/>
                  <a:gd name="T19" fmla="*/ 0 h 13"/>
                  <a:gd name="T20" fmla="*/ 0 w 24"/>
                  <a:gd name="T21" fmla="*/ 7 h 13"/>
                  <a:gd name="T22" fmla="*/ 4 w 24"/>
                  <a:gd name="T23" fmla="*/ 7 h 13"/>
                  <a:gd name="T24" fmla="*/ 6 w 24"/>
                  <a:gd name="T25" fmla="*/ 9 h 13"/>
                  <a:gd name="T26" fmla="*/ 7 w 24"/>
                  <a:gd name="T27" fmla="*/ 9 h 13"/>
                  <a:gd name="T28" fmla="*/ 11 w 24"/>
                  <a:gd name="T29" fmla="*/ 11 h 13"/>
                  <a:gd name="T30" fmla="*/ 13 w 24"/>
                  <a:gd name="T31" fmla="*/ 11 h 13"/>
                  <a:gd name="T32" fmla="*/ 16 w 24"/>
                  <a:gd name="T33" fmla="*/ 11 h 13"/>
                  <a:gd name="T34" fmla="*/ 20 w 24"/>
                  <a:gd name="T35" fmla="*/ 13 h 13"/>
                  <a:gd name="T36" fmla="*/ 22 w 24"/>
                  <a:gd name="T37" fmla="*/ 13 h 13"/>
                  <a:gd name="T38" fmla="*/ 22 w 24"/>
                  <a:gd name="T39" fmla="*/ 13 h 13"/>
                  <a:gd name="T40" fmla="*/ 24 w 24"/>
                  <a:gd name="T41" fmla="*/ 5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3">
                    <a:moveTo>
                      <a:pt x="24" y="5"/>
                    </a:moveTo>
                    <a:lnTo>
                      <a:pt x="24" y="5"/>
                    </a:lnTo>
                    <a:lnTo>
                      <a:pt x="22" y="4"/>
                    </a:lnTo>
                    <a:lnTo>
                      <a:pt x="18" y="4"/>
                    </a:lnTo>
                    <a:lnTo>
                      <a:pt x="16" y="4"/>
                    </a:lnTo>
                    <a:lnTo>
                      <a:pt x="13" y="2"/>
                    </a:lnTo>
                    <a:lnTo>
                      <a:pt x="11" y="2"/>
                    </a:lnTo>
                    <a:lnTo>
                      <a:pt x="7" y="0"/>
                    </a:lnTo>
                    <a:lnTo>
                      <a:pt x="6" y="0"/>
                    </a:lnTo>
                    <a:lnTo>
                      <a:pt x="4" y="0"/>
                    </a:lnTo>
                    <a:lnTo>
                      <a:pt x="0" y="7"/>
                    </a:lnTo>
                    <a:lnTo>
                      <a:pt x="4" y="7"/>
                    </a:lnTo>
                    <a:lnTo>
                      <a:pt x="6" y="9"/>
                    </a:lnTo>
                    <a:lnTo>
                      <a:pt x="7" y="9"/>
                    </a:lnTo>
                    <a:lnTo>
                      <a:pt x="11" y="11"/>
                    </a:lnTo>
                    <a:lnTo>
                      <a:pt x="13" y="11"/>
                    </a:lnTo>
                    <a:lnTo>
                      <a:pt x="16" y="11"/>
                    </a:lnTo>
                    <a:lnTo>
                      <a:pt x="20" y="13"/>
                    </a:lnTo>
                    <a:lnTo>
                      <a:pt x="22" y="13"/>
                    </a:lnTo>
                    <a:lnTo>
                      <a:pt x="24"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7" name="Freeform 274"/>
              <p:cNvSpPr>
                <a:spLocks/>
              </p:cNvSpPr>
              <p:nvPr/>
            </p:nvSpPr>
            <p:spPr bwMode="auto">
              <a:xfrm>
                <a:off x="4458" y="3100"/>
                <a:ext cx="18" cy="13"/>
              </a:xfrm>
              <a:custGeom>
                <a:avLst/>
                <a:gdLst>
                  <a:gd name="T0" fmla="*/ 9 w 18"/>
                  <a:gd name="T1" fmla="*/ 0 h 13"/>
                  <a:gd name="T2" fmla="*/ 9 w 18"/>
                  <a:gd name="T3" fmla="*/ 0 h 13"/>
                  <a:gd name="T4" fmla="*/ 9 w 18"/>
                  <a:gd name="T5" fmla="*/ 2 h 13"/>
                  <a:gd name="T6" fmla="*/ 9 w 18"/>
                  <a:gd name="T7" fmla="*/ 2 h 13"/>
                  <a:gd name="T8" fmla="*/ 7 w 18"/>
                  <a:gd name="T9" fmla="*/ 4 h 13"/>
                  <a:gd name="T10" fmla="*/ 7 w 18"/>
                  <a:gd name="T11" fmla="*/ 4 h 13"/>
                  <a:gd name="T12" fmla="*/ 5 w 18"/>
                  <a:gd name="T13" fmla="*/ 4 h 13"/>
                  <a:gd name="T14" fmla="*/ 3 w 18"/>
                  <a:gd name="T15" fmla="*/ 5 h 13"/>
                  <a:gd name="T16" fmla="*/ 3 w 18"/>
                  <a:gd name="T17" fmla="*/ 5 h 13"/>
                  <a:gd name="T18" fmla="*/ 2 w 18"/>
                  <a:gd name="T19" fmla="*/ 5 h 13"/>
                  <a:gd name="T20" fmla="*/ 0 w 18"/>
                  <a:gd name="T21" fmla="*/ 13 h 13"/>
                  <a:gd name="T22" fmla="*/ 3 w 18"/>
                  <a:gd name="T23" fmla="*/ 13 h 13"/>
                  <a:gd name="T24" fmla="*/ 5 w 18"/>
                  <a:gd name="T25" fmla="*/ 13 h 13"/>
                  <a:gd name="T26" fmla="*/ 9 w 18"/>
                  <a:gd name="T27" fmla="*/ 13 h 13"/>
                  <a:gd name="T28" fmla="*/ 11 w 18"/>
                  <a:gd name="T29" fmla="*/ 11 h 13"/>
                  <a:gd name="T30" fmla="*/ 12 w 18"/>
                  <a:gd name="T31" fmla="*/ 9 h 13"/>
                  <a:gd name="T32" fmla="*/ 14 w 18"/>
                  <a:gd name="T33" fmla="*/ 7 h 13"/>
                  <a:gd name="T34" fmla="*/ 16 w 18"/>
                  <a:gd name="T35" fmla="*/ 5 h 13"/>
                  <a:gd name="T36" fmla="*/ 18 w 18"/>
                  <a:gd name="T37" fmla="*/ 4 h 13"/>
                  <a:gd name="T38" fmla="*/ 18 w 18"/>
                  <a:gd name="T39" fmla="*/ 4 h 13"/>
                  <a:gd name="T40" fmla="*/ 9 w 18"/>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3">
                    <a:moveTo>
                      <a:pt x="9" y="0"/>
                    </a:moveTo>
                    <a:lnTo>
                      <a:pt x="9" y="0"/>
                    </a:lnTo>
                    <a:lnTo>
                      <a:pt x="9" y="2"/>
                    </a:lnTo>
                    <a:lnTo>
                      <a:pt x="7" y="4"/>
                    </a:lnTo>
                    <a:lnTo>
                      <a:pt x="5" y="4"/>
                    </a:lnTo>
                    <a:lnTo>
                      <a:pt x="3" y="5"/>
                    </a:lnTo>
                    <a:lnTo>
                      <a:pt x="2" y="5"/>
                    </a:lnTo>
                    <a:lnTo>
                      <a:pt x="0" y="13"/>
                    </a:lnTo>
                    <a:lnTo>
                      <a:pt x="3" y="13"/>
                    </a:lnTo>
                    <a:lnTo>
                      <a:pt x="5" y="13"/>
                    </a:lnTo>
                    <a:lnTo>
                      <a:pt x="9" y="13"/>
                    </a:lnTo>
                    <a:lnTo>
                      <a:pt x="11" y="11"/>
                    </a:lnTo>
                    <a:lnTo>
                      <a:pt x="12" y="9"/>
                    </a:lnTo>
                    <a:lnTo>
                      <a:pt x="14" y="7"/>
                    </a:lnTo>
                    <a:lnTo>
                      <a:pt x="16" y="5"/>
                    </a:lnTo>
                    <a:lnTo>
                      <a:pt x="18" y="4"/>
                    </a:lnTo>
                    <a:lnTo>
                      <a:pt x="9"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8" name="Freeform 275"/>
              <p:cNvSpPr>
                <a:spLocks/>
              </p:cNvSpPr>
              <p:nvPr/>
            </p:nvSpPr>
            <p:spPr bwMode="auto">
              <a:xfrm>
                <a:off x="4467" y="3082"/>
                <a:ext cx="14" cy="22"/>
              </a:xfrm>
              <a:custGeom>
                <a:avLst/>
                <a:gdLst>
                  <a:gd name="T0" fmla="*/ 5 w 14"/>
                  <a:gd name="T1" fmla="*/ 0 h 22"/>
                  <a:gd name="T2" fmla="*/ 5 w 14"/>
                  <a:gd name="T3" fmla="*/ 0 h 22"/>
                  <a:gd name="T4" fmla="*/ 5 w 14"/>
                  <a:gd name="T5" fmla="*/ 2 h 22"/>
                  <a:gd name="T6" fmla="*/ 5 w 14"/>
                  <a:gd name="T7" fmla="*/ 5 h 22"/>
                  <a:gd name="T8" fmla="*/ 3 w 14"/>
                  <a:gd name="T9" fmla="*/ 7 h 22"/>
                  <a:gd name="T10" fmla="*/ 3 w 14"/>
                  <a:gd name="T11" fmla="*/ 11 h 22"/>
                  <a:gd name="T12" fmla="*/ 3 w 14"/>
                  <a:gd name="T13" fmla="*/ 13 h 22"/>
                  <a:gd name="T14" fmla="*/ 2 w 14"/>
                  <a:gd name="T15" fmla="*/ 14 h 22"/>
                  <a:gd name="T16" fmla="*/ 2 w 14"/>
                  <a:gd name="T17" fmla="*/ 16 h 22"/>
                  <a:gd name="T18" fmla="*/ 0 w 14"/>
                  <a:gd name="T19" fmla="*/ 18 h 22"/>
                  <a:gd name="T20" fmla="*/ 9 w 14"/>
                  <a:gd name="T21" fmla="*/ 22 h 22"/>
                  <a:gd name="T22" fmla="*/ 9 w 14"/>
                  <a:gd name="T23" fmla="*/ 20 h 22"/>
                  <a:gd name="T24" fmla="*/ 11 w 14"/>
                  <a:gd name="T25" fmla="*/ 16 h 22"/>
                  <a:gd name="T26" fmla="*/ 11 w 14"/>
                  <a:gd name="T27" fmla="*/ 14 h 22"/>
                  <a:gd name="T28" fmla="*/ 11 w 14"/>
                  <a:gd name="T29" fmla="*/ 13 h 22"/>
                  <a:gd name="T30" fmla="*/ 12 w 14"/>
                  <a:gd name="T31" fmla="*/ 9 h 22"/>
                  <a:gd name="T32" fmla="*/ 12 w 14"/>
                  <a:gd name="T33" fmla="*/ 7 h 22"/>
                  <a:gd name="T34" fmla="*/ 12 w 14"/>
                  <a:gd name="T35" fmla="*/ 4 h 22"/>
                  <a:gd name="T36" fmla="*/ 14 w 14"/>
                  <a:gd name="T37" fmla="*/ 2 h 22"/>
                  <a:gd name="T38" fmla="*/ 14 w 14"/>
                  <a:gd name="T39" fmla="*/ 2 h 22"/>
                  <a:gd name="T40" fmla="*/ 5 w 14"/>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22">
                    <a:moveTo>
                      <a:pt x="5" y="0"/>
                    </a:moveTo>
                    <a:lnTo>
                      <a:pt x="5" y="0"/>
                    </a:lnTo>
                    <a:lnTo>
                      <a:pt x="5" y="2"/>
                    </a:lnTo>
                    <a:lnTo>
                      <a:pt x="5" y="5"/>
                    </a:lnTo>
                    <a:lnTo>
                      <a:pt x="3" y="7"/>
                    </a:lnTo>
                    <a:lnTo>
                      <a:pt x="3" y="11"/>
                    </a:lnTo>
                    <a:lnTo>
                      <a:pt x="3" y="13"/>
                    </a:lnTo>
                    <a:lnTo>
                      <a:pt x="2" y="14"/>
                    </a:lnTo>
                    <a:lnTo>
                      <a:pt x="2" y="16"/>
                    </a:lnTo>
                    <a:lnTo>
                      <a:pt x="0" y="18"/>
                    </a:lnTo>
                    <a:lnTo>
                      <a:pt x="9" y="22"/>
                    </a:lnTo>
                    <a:lnTo>
                      <a:pt x="9" y="20"/>
                    </a:lnTo>
                    <a:lnTo>
                      <a:pt x="11" y="16"/>
                    </a:lnTo>
                    <a:lnTo>
                      <a:pt x="11" y="14"/>
                    </a:lnTo>
                    <a:lnTo>
                      <a:pt x="11" y="13"/>
                    </a:lnTo>
                    <a:lnTo>
                      <a:pt x="12" y="9"/>
                    </a:lnTo>
                    <a:lnTo>
                      <a:pt x="12" y="7"/>
                    </a:lnTo>
                    <a:lnTo>
                      <a:pt x="12" y="4"/>
                    </a:lnTo>
                    <a:lnTo>
                      <a:pt x="14" y="2"/>
                    </a:lnTo>
                    <a:lnTo>
                      <a:pt x="5"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699" name="Freeform 276"/>
              <p:cNvSpPr>
                <a:spLocks/>
              </p:cNvSpPr>
              <p:nvPr/>
            </p:nvSpPr>
            <p:spPr bwMode="auto">
              <a:xfrm>
                <a:off x="4469" y="3066"/>
                <a:ext cx="12" cy="18"/>
              </a:xfrm>
              <a:custGeom>
                <a:avLst/>
                <a:gdLst>
                  <a:gd name="T0" fmla="*/ 0 w 12"/>
                  <a:gd name="T1" fmla="*/ 7 h 18"/>
                  <a:gd name="T2" fmla="*/ 0 w 12"/>
                  <a:gd name="T3" fmla="*/ 7 h 18"/>
                  <a:gd name="T4" fmla="*/ 0 w 12"/>
                  <a:gd name="T5" fmla="*/ 7 h 18"/>
                  <a:gd name="T6" fmla="*/ 1 w 12"/>
                  <a:gd name="T7" fmla="*/ 7 h 18"/>
                  <a:gd name="T8" fmla="*/ 1 w 12"/>
                  <a:gd name="T9" fmla="*/ 9 h 18"/>
                  <a:gd name="T10" fmla="*/ 3 w 12"/>
                  <a:gd name="T11" fmla="*/ 11 h 18"/>
                  <a:gd name="T12" fmla="*/ 3 w 12"/>
                  <a:gd name="T13" fmla="*/ 12 h 18"/>
                  <a:gd name="T14" fmla="*/ 3 w 12"/>
                  <a:gd name="T15" fmla="*/ 12 h 18"/>
                  <a:gd name="T16" fmla="*/ 3 w 12"/>
                  <a:gd name="T17" fmla="*/ 14 h 18"/>
                  <a:gd name="T18" fmla="*/ 3 w 12"/>
                  <a:gd name="T19" fmla="*/ 16 h 18"/>
                  <a:gd name="T20" fmla="*/ 12 w 12"/>
                  <a:gd name="T21" fmla="*/ 18 h 18"/>
                  <a:gd name="T22" fmla="*/ 12 w 12"/>
                  <a:gd name="T23" fmla="*/ 14 h 18"/>
                  <a:gd name="T24" fmla="*/ 12 w 12"/>
                  <a:gd name="T25" fmla="*/ 12 h 18"/>
                  <a:gd name="T26" fmla="*/ 10 w 12"/>
                  <a:gd name="T27" fmla="*/ 9 h 18"/>
                  <a:gd name="T28" fmla="*/ 10 w 12"/>
                  <a:gd name="T29" fmla="*/ 7 h 18"/>
                  <a:gd name="T30" fmla="*/ 9 w 12"/>
                  <a:gd name="T31" fmla="*/ 3 h 18"/>
                  <a:gd name="T32" fmla="*/ 7 w 12"/>
                  <a:gd name="T33" fmla="*/ 2 h 18"/>
                  <a:gd name="T34" fmla="*/ 5 w 12"/>
                  <a:gd name="T35" fmla="*/ 0 h 18"/>
                  <a:gd name="T36" fmla="*/ 1 w 12"/>
                  <a:gd name="T37" fmla="*/ 0 h 18"/>
                  <a:gd name="T38" fmla="*/ 1 w 12"/>
                  <a:gd name="T39" fmla="*/ 0 h 18"/>
                  <a:gd name="T40" fmla="*/ 0 w 12"/>
                  <a:gd name="T41" fmla="*/ 7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8">
                    <a:moveTo>
                      <a:pt x="0" y="7"/>
                    </a:moveTo>
                    <a:lnTo>
                      <a:pt x="0" y="7"/>
                    </a:lnTo>
                    <a:lnTo>
                      <a:pt x="1" y="7"/>
                    </a:lnTo>
                    <a:lnTo>
                      <a:pt x="1" y="9"/>
                    </a:lnTo>
                    <a:lnTo>
                      <a:pt x="3" y="11"/>
                    </a:lnTo>
                    <a:lnTo>
                      <a:pt x="3" y="12"/>
                    </a:lnTo>
                    <a:lnTo>
                      <a:pt x="3" y="14"/>
                    </a:lnTo>
                    <a:lnTo>
                      <a:pt x="3" y="16"/>
                    </a:lnTo>
                    <a:lnTo>
                      <a:pt x="12" y="18"/>
                    </a:lnTo>
                    <a:lnTo>
                      <a:pt x="12" y="14"/>
                    </a:lnTo>
                    <a:lnTo>
                      <a:pt x="12" y="12"/>
                    </a:lnTo>
                    <a:lnTo>
                      <a:pt x="10" y="9"/>
                    </a:lnTo>
                    <a:lnTo>
                      <a:pt x="10" y="7"/>
                    </a:lnTo>
                    <a:lnTo>
                      <a:pt x="9" y="3"/>
                    </a:lnTo>
                    <a:lnTo>
                      <a:pt x="7" y="2"/>
                    </a:lnTo>
                    <a:lnTo>
                      <a:pt x="5" y="0"/>
                    </a:lnTo>
                    <a:lnTo>
                      <a:pt x="1"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0" name="Freeform 277"/>
              <p:cNvSpPr>
                <a:spLocks/>
              </p:cNvSpPr>
              <p:nvPr/>
            </p:nvSpPr>
            <p:spPr bwMode="auto">
              <a:xfrm>
                <a:off x="4456" y="3087"/>
                <a:ext cx="135" cy="117"/>
              </a:xfrm>
              <a:custGeom>
                <a:avLst/>
                <a:gdLst>
                  <a:gd name="T0" fmla="*/ 83 w 135"/>
                  <a:gd name="T1" fmla="*/ 63 h 117"/>
                  <a:gd name="T2" fmla="*/ 83 w 135"/>
                  <a:gd name="T3" fmla="*/ 72 h 117"/>
                  <a:gd name="T4" fmla="*/ 81 w 135"/>
                  <a:gd name="T5" fmla="*/ 80 h 117"/>
                  <a:gd name="T6" fmla="*/ 79 w 135"/>
                  <a:gd name="T7" fmla="*/ 87 h 117"/>
                  <a:gd name="T8" fmla="*/ 76 w 135"/>
                  <a:gd name="T9" fmla="*/ 92 h 117"/>
                  <a:gd name="T10" fmla="*/ 72 w 135"/>
                  <a:gd name="T11" fmla="*/ 96 h 117"/>
                  <a:gd name="T12" fmla="*/ 67 w 135"/>
                  <a:gd name="T13" fmla="*/ 99 h 117"/>
                  <a:gd name="T14" fmla="*/ 63 w 135"/>
                  <a:gd name="T15" fmla="*/ 101 h 117"/>
                  <a:gd name="T16" fmla="*/ 58 w 135"/>
                  <a:gd name="T17" fmla="*/ 101 h 117"/>
                  <a:gd name="T18" fmla="*/ 52 w 135"/>
                  <a:gd name="T19" fmla="*/ 101 h 117"/>
                  <a:gd name="T20" fmla="*/ 49 w 135"/>
                  <a:gd name="T21" fmla="*/ 101 h 117"/>
                  <a:gd name="T22" fmla="*/ 43 w 135"/>
                  <a:gd name="T23" fmla="*/ 101 h 117"/>
                  <a:gd name="T24" fmla="*/ 38 w 135"/>
                  <a:gd name="T25" fmla="*/ 99 h 117"/>
                  <a:gd name="T26" fmla="*/ 34 w 135"/>
                  <a:gd name="T27" fmla="*/ 99 h 117"/>
                  <a:gd name="T28" fmla="*/ 29 w 135"/>
                  <a:gd name="T29" fmla="*/ 98 h 117"/>
                  <a:gd name="T30" fmla="*/ 23 w 135"/>
                  <a:gd name="T31" fmla="*/ 98 h 117"/>
                  <a:gd name="T32" fmla="*/ 18 w 135"/>
                  <a:gd name="T33" fmla="*/ 94 h 117"/>
                  <a:gd name="T34" fmla="*/ 9 w 135"/>
                  <a:gd name="T35" fmla="*/ 89 h 117"/>
                  <a:gd name="T36" fmla="*/ 4 w 135"/>
                  <a:gd name="T37" fmla="*/ 81 h 117"/>
                  <a:gd name="T38" fmla="*/ 0 w 135"/>
                  <a:gd name="T39" fmla="*/ 74 h 117"/>
                  <a:gd name="T40" fmla="*/ 0 w 135"/>
                  <a:gd name="T41" fmla="*/ 58 h 117"/>
                  <a:gd name="T42" fmla="*/ 2 w 135"/>
                  <a:gd name="T43" fmla="*/ 40 h 117"/>
                  <a:gd name="T44" fmla="*/ 4 w 135"/>
                  <a:gd name="T45" fmla="*/ 31 h 117"/>
                  <a:gd name="T46" fmla="*/ 4 w 135"/>
                  <a:gd name="T47" fmla="*/ 20 h 117"/>
                  <a:gd name="T48" fmla="*/ 5 w 135"/>
                  <a:gd name="T49" fmla="*/ 15 h 117"/>
                  <a:gd name="T50" fmla="*/ 9 w 135"/>
                  <a:gd name="T51" fmla="*/ 11 h 117"/>
                  <a:gd name="T52" fmla="*/ 13 w 135"/>
                  <a:gd name="T53" fmla="*/ 8 h 117"/>
                  <a:gd name="T54" fmla="*/ 16 w 135"/>
                  <a:gd name="T55" fmla="*/ 6 h 117"/>
                  <a:gd name="T56" fmla="*/ 22 w 135"/>
                  <a:gd name="T57" fmla="*/ 4 h 117"/>
                  <a:gd name="T58" fmla="*/ 29 w 135"/>
                  <a:gd name="T59" fmla="*/ 2 h 117"/>
                  <a:gd name="T60" fmla="*/ 34 w 135"/>
                  <a:gd name="T61" fmla="*/ 0 h 117"/>
                  <a:gd name="T62" fmla="*/ 41 w 135"/>
                  <a:gd name="T63" fmla="*/ 0 h 117"/>
                  <a:gd name="T64" fmla="*/ 52 w 135"/>
                  <a:gd name="T65" fmla="*/ 2 h 117"/>
                  <a:gd name="T66" fmla="*/ 63 w 135"/>
                  <a:gd name="T67" fmla="*/ 8 h 117"/>
                  <a:gd name="T68" fmla="*/ 74 w 135"/>
                  <a:gd name="T69" fmla="*/ 11 h 117"/>
                  <a:gd name="T70" fmla="*/ 85 w 135"/>
                  <a:gd name="T71" fmla="*/ 17 h 117"/>
                  <a:gd name="T72" fmla="*/ 95 w 135"/>
                  <a:gd name="T73" fmla="*/ 22 h 117"/>
                  <a:gd name="T74" fmla="*/ 106 w 135"/>
                  <a:gd name="T75" fmla="*/ 27 h 117"/>
                  <a:gd name="T76" fmla="*/ 115 w 135"/>
                  <a:gd name="T77" fmla="*/ 35 h 117"/>
                  <a:gd name="T78" fmla="*/ 126 w 135"/>
                  <a:gd name="T79" fmla="*/ 40 h 117"/>
                  <a:gd name="T80" fmla="*/ 133 w 135"/>
                  <a:gd name="T81" fmla="*/ 60 h 117"/>
                  <a:gd name="T82" fmla="*/ 135 w 135"/>
                  <a:gd name="T83" fmla="*/ 98 h 117"/>
                  <a:gd name="T84" fmla="*/ 131 w 135"/>
                  <a:gd name="T85" fmla="*/ 117 h 117"/>
                  <a:gd name="T86" fmla="*/ 128 w 135"/>
                  <a:gd name="T87" fmla="*/ 117 h 117"/>
                  <a:gd name="T88" fmla="*/ 126 w 135"/>
                  <a:gd name="T89" fmla="*/ 117 h 117"/>
                  <a:gd name="T90" fmla="*/ 122 w 135"/>
                  <a:gd name="T91" fmla="*/ 117 h 117"/>
                  <a:gd name="T92" fmla="*/ 119 w 135"/>
                  <a:gd name="T93" fmla="*/ 114 h 117"/>
                  <a:gd name="T94" fmla="*/ 113 w 135"/>
                  <a:gd name="T95" fmla="*/ 107 h 117"/>
                  <a:gd name="T96" fmla="*/ 110 w 135"/>
                  <a:gd name="T97" fmla="*/ 99 h 117"/>
                  <a:gd name="T98" fmla="*/ 104 w 135"/>
                  <a:gd name="T99" fmla="*/ 92 h 117"/>
                  <a:gd name="T100" fmla="*/ 101 w 135"/>
                  <a:gd name="T101" fmla="*/ 85 h 117"/>
                  <a:gd name="T102" fmla="*/ 95 w 135"/>
                  <a:gd name="T103" fmla="*/ 78 h 117"/>
                  <a:gd name="T104" fmla="*/ 90 w 135"/>
                  <a:gd name="T105" fmla="*/ 71 h 117"/>
                  <a:gd name="T106" fmla="*/ 86 w 135"/>
                  <a:gd name="T107" fmla="*/ 63 h 1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117">
                    <a:moveTo>
                      <a:pt x="83" y="60"/>
                    </a:moveTo>
                    <a:lnTo>
                      <a:pt x="83" y="63"/>
                    </a:lnTo>
                    <a:lnTo>
                      <a:pt x="83" y="69"/>
                    </a:lnTo>
                    <a:lnTo>
                      <a:pt x="83" y="72"/>
                    </a:lnTo>
                    <a:lnTo>
                      <a:pt x="83" y="76"/>
                    </a:lnTo>
                    <a:lnTo>
                      <a:pt x="81" y="80"/>
                    </a:lnTo>
                    <a:lnTo>
                      <a:pt x="81" y="83"/>
                    </a:lnTo>
                    <a:lnTo>
                      <a:pt x="79" y="87"/>
                    </a:lnTo>
                    <a:lnTo>
                      <a:pt x="77" y="90"/>
                    </a:lnTo>
                    <a:lnTo>
                      <a:pt x="76" y="92"/>
                    </a:lnTo>
                    <a:lnTo>
                      <a:pt x="74" y="94"/>
                    </a:lnTo>
                    <a:lnTo>
                      <a:pt x="72" y="96"/>
                    </a:lnTo>
                    <a:lnTo>
                      <a:pt x="70" y="98"/>
                    </a:lnTo>
                    <a:lnTo>
                      <a:pt x="67" y="99"/>
                    </a:lnTo>
                    <a:lnTo>
                      <a:pt x="65" y="99"/>
                    </a:lnTo>
                    <a:lnTo>
                      <a:pt x="63" y="101"/>
                    </a:lnTo>
                    <a:lnTo>
                      <a:pt x="59" y="101"/>
                    </a:lnTo>
                    <a:lnTo>
                      <a:pt x="58" y="101"/>
                    </a:lnTo>
                    <a:lnTo>
                      <a:pt x="56" y="101"/>
                    </a:lnTo>
                    <a:lnTo>
                      <a:pt x="52" y="101"/>
                    </a:lnTo>
                    <a:lnTo>
                      <a:pt x="50" y="101"/>
                    </a:lnTo>
                    <a:lnTo>
                      <a:pt x="49" y="101"/>
                    </a:lnTo>
                    <a:lnTo>
                      <a:pt x="45" y="101"/>
                    </a:lnTo>
                    <a:lnTo>
                      <a:pt x="43" y="101"/>
                    </a:lnTo>
                    <a:lnTo>
                      <a:pt x="41" y="101"/>
                    </a:lnTo>
                    <a:lnTo>
                      <a:pt x="38" y="99"/>
                    </a:lnTo>
                    <a:lnTo>
                      <a:pt x="36" y="99"/>
                    </a:lnTo>
                    <a:lnTo>
                      <a:pt x="34" y="99"/>
                    </a:lnTo>
                    <a:lnTo>
                      <a:pt x="31" y="99"/>
                    </a:lnTo>
                    <a:lnTo>
                      <a:pt x="29" y="98"/>
                    </a:lnTo>
                    <a:lnTo>
                      <a:pt x="27" y="98"/>
                    </a:lnTo>
                    <a:lnTo>
                      <a:pt x="23" y="98"/>
                    </a:lnTo>
                    <a:lnTo>
                      <a:pt x="22" y="96"/>
                    </a:lnTo>
                    <a:lnTo>
                      <a:pt x="18" y="94"/>
                    </a:lnTo>
                    <a:lnTo>
                      <a:pt x="13" y="92"/>
                    </a:lnTo>
                    <a:lnTo>
                      <a:pt x="9" y="89"/>
                    </a:lnTo>
                    <a:lnTo>
                      <a:pt x="5" y="85"/>
                    </a:lnTo>
                    <a:lnTo>
                      <a:pt x="4" y="81"/>
                    </a:lnTo>
                    <a:lnTo>
                      <a:pt x="2" y="78"/>
                    </a:lnTo>
                    <a:lnTo>
                      <a:pt x="0" y="74"/>
                    </a:lnTo>
                    <a:lnTo>
                      <a:pt x="0" y="71"/>
                    </a:lnTo>
                    <a:lnTo>
                      <a:pt x="0" y="58"/>
                    </a:lnTo>
                    <a:lnTo>
                      <a:pt x="0" y="49"/>
                    </a:lnTo>
                    <a:lnTo>
                      <a:pt x="2" y="40"/>
                    </a:lnTo>
                    <a:lnTo>
                      <a:pt x="5" y="36"/>
                    </a:lnTo>
                    <a:lnTo>
                      <a:pt x="4" y="31"/>
                    </a:lnTo>
                    <a:lnTo>
                      <a:pt x="2" y="26"/>
                    </a:lnTo>
                    <a:lnTo>
                      <a:pt x="4" y="20"/>
                    </a:lnTo>
                    <a:lnTo>
                      <a:pt x="5" y="17"/>
                    </a:lnTo>
                    <a:lnTo>
                      <a:pt x="5" y="15"/>
                    </a:lnTo>
                    <a:lnTo>
                      <a:pt x="7" y="13"/>
                    </a:lnTo>
                    <a:lnTo>
                      <a:pt x="9" y="11"/>
                    </a:lnTo>
                    <a:lnTo>
                      <a:pt x="11" y="9"/>
                    </a:lnTo>
                    <a:lnTo>
                      <a:pt x="13" y="8"/>
                    </a:lnTo>
                    <a:lnTo>
                      <a:pt x="14" y="8"/>
                    </a:lnTo>
                    <a:lnTo>
                      <a:pt x="16" y="6"/>
                    </a:lnTo>
                    <a:lnTo>
                      <a:pt x="18" y="6"/>
                    </a:lnTo>
                    <a:lnTo>
                      <a:pt x="22" y="4"/>
                    </a:lnTo>
                    <a:lnTo>
                      <a:pt x="25" y="2"/>
                    </a:lnTo>
                    <a:lnTo>
                      <a:pt x="29" y="2"/>
                    </a:lnTo>
                    <a:lnTo>
                      <a:pt x="32" y="2"/>
                    </a:lnTo>
                    <a:lnTo>
                      <a:pt x="34" y="0"/>
                    </a:lnTo>
                    <a:lnTo>
                      <a:pt x="38" y="0"/>
                    </a:lnTo>
                    <a:lnTo>
                      <a:pt x="41" y="0"/>
                    </a:lnTo>
                    <a:lnTo>
                      <a:pt x="45" y="2"/>
                    </a:lnTo>
                    <a:lnTo>
                      <a:pt x="52" y="2"/>
                    </a:lnTo>
                    <a:lnTo>
                      <a:pt x="58" y="4"/>
                    </a:lnTo>
                    <a:lnTo>
                      <a:pt x="63" y="8"/>
                    </a:lnTo>
                    <a:lnTo>
                      <a:pt x="68" y="9"/>
                    </a:lnTo>
                    <a:lnTo>
                      <a:pt x="74" y="11"/>
                    </a:lnTo>
                    <a:lnTo>
                      <a:pt x="79" y="15"/>
                    </a:lnTo>
                    <a:lnTo>
                      <a:pt x="85" y="17"/>
                    </a:lnTo>
                    <a:lnTo>
                      <a:pt x="90" y="20"/>
                    </a:lnTo>
                    <a:lnTo>
                      <a:pt x="95" y="22"/>
                    </a:lnTo>
                    <a:lnTo>
                      <a:pt x="101" y="26"/>
                    </a:lnTo>
                    <a:lnTo>
                      <a:pt x="106" y="27"/>
                    </a:lnTo>
                    <a:lnTo>
                      <a:pt x="112" y="31"/>
                    </a:lnTo>
                    <a:lnTo>
                      <a:pt x="115" y="35"/>
                    </a:lnTo>
                    <a:lnTo>
                      <a:pt x="121" y="36"/>
                    </a:lnTo>
                    <a:lnTo>
                      <a:pt x="126" y="40"/>
                    </a:lnTo>
                    <a:lnTo>
                      <a:pt x="131" y="42"/>
                    </a:lnTo>
                    <a:lnTo>
                      <a:pt x="133" y="60"/>
                    </a:lnTo>
                    <a:lnTo>
                      <a:pt x="135" y="80"/>
                    </a:lnTo>
                    <a:lnTo>
                      <a:pt x="135" y="98"/>
                    </a:lnTo>
                    <a:lnTo>
                      <a:pt x="133" y="117"/>
                    </a:lnTo>
                    <a:lnTo>
                      <a:pt x="131" y="117"/>
                    </a:lnTo>
                    <a:lnTo>
                      <a:pt x="130" y="117"/>
                    </a:lnTo>
                    <a:lnTo>
                      <a:pt x="128" y="117"/>
                    </a:lnTo>
                    <a:lnTo>
                      <a:pt x="126" y="117"/>
                    </a:lnTo>
                    <a:lnTo>
                      <a:pt x="124" y="117"/>
                    </a:lnTo>
                    <a:lnTo>
                      <a:pt x="122" y="117"/>
                    </a:lnTo>
                    <a:lnTo>
                      <a:pt x="121" y="117"/>
                    </a:lnTo>
                    <a:lnTo>
                      <a:pt x="119" y="114"/>
                    </a:lnTo>
                    <a:lnTo>
                      <a:pt x="117" y="110"/>
                    </a:lnTo>
                    <a:lnTo>
                      <a:pt x="113" y="107"/>
                    </a:lnTo>
                    <a:lnTo>
                      <a:pt x="112" y="103"/>
                    </a:lnTo>
                    <a:lnTo>
                      <a:pt x="110" y="99"/>
                    </a:lnTo>
                    <a:lnTo>
                      <a:pt x="108" y="96"/>
                    </a:lnTo>
                    <a:lnTo>
                      <a:pt x="104" y="92"/>
                    </a:lnTo>
                    <a:lnTo>
                      <a:pt x="103" y="89"/>
                    </a:lnTo>
                    <a:lnTo>
                      <a:pt x="101" y="85"/>
                    </a:lnTo>
                    <a:lnTo>
                      <a:pt x="97" y="81"/>
                    </a:lnTo>
                    <a:lnTo>
                      <a:pt x="95" y="78"/>
                    </a:lnTo>
                    <a:lnTo>
                      <a:pt x="94" y="74"/>
                    </a:lnTo>
                    <a:lnTo>
                      <a:pt x="90" y="71"/>
                    </a:lnTo>
                    <a:lnTo>
                      <a:pt x="88" y="67"/>
                    </a:lnTo>
                    <a:lnTo>
                      <a:pt x="86" y="63"/>
                    </a:lnTo>
                    <a:lnTo>
                      <a:pt x="83" y="60"/>
                    </a:lnTo>
                    <a:close/>
                  </a:path>
                </a:pathLst>
              </a:custGeom>
              <a:solidFill>
                <a:srgbClr val="FFD9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1" name="Freeform 278"/>
              <p:cNvSpPr>
                <a:spLocks/>
              </p:cNvSpPr>
              <p:nvPr/>
            </p:nvSpPr>
            <p:spPr bwMode="auto">
              <a:xfrm>
                <a:off x="4530" y="3147"/>
                <a:ext cx="14" cy="32"/>
              </a:xfrm>
              <a:custGeom>
                <a:avLst/>
                <a:gdLst>
                  <a:gd name="T0" fmla="*/ 7 w 14"/>
                  <a:gd name="T1" fmla="*/ 32 h 32"/>
                  <a:gd name="T2" fmla="*/ 7 w 14"/>
                  <a:gd name="T3" fmla="*/ 32 h 32"/>
                  <a:gd name="T4" fmla="*/ 9 w 14"/>
                  <a:gd name="T5" fmla="*/ 29 h 32"/>
                  <a:gd name="T6" fmla="*/ 11 w 14"/>
                  <a:gd name="T7" fmla="*/ 25 h 32"/>
                  <a:gd name="T8" fmla="*/ 11 w 14"/>
                  <a:gd name="T9" fmla="*/ 21 h 32"/>
                  <a:gd name="T10" fmla="*/ 12 w 14"/>
                  <a:gd name="T11" fmla="*/ 18 h 32"/>
                  <a:gd name="T12" fmla="*/ 12 w 14"/>
                  <a:gd name="T13" fmla="*/ 12 h 32"/>
                  <a:gd name="T14" fmla="*/ 12 w 14"/>
                  <a:gd name="T15" fmla="*/ 9 h 32"/>
                  <a:gd name="T16" fmla="*/ 14 w 14"/>
                  <a:gd name="T17" fmla="*/ 3 h 32"/>
                  <a:gd name="T18" fmla="*/ 14 w 14"/>
                  <a:gd name="T19" fmla="*/ 0 h 32"/>
                  <a:gd name="T20" fmla="*/ 5 w 14"/>
                  <a:gd name="T21" fmla="*/ 0 h 32"/>
                  <a:gd name="T22" fmla="*/ 5 w 14"/>
                  <a:gd name="T23" fmla="*/ 3 h 32"/>
                  <a:gd name="T24" fmla="*/ 5 w 14"/>
                  <a:gd name="T25" fmla="*/ 9 h 32"/>
                  <a:gd name="T26" fmla="*/ 5 w 14"/>
                  <a:gd name="T27" fmla="*/ 12 h 32"/>
                  <a:gd name="T28" fmla="*/ 5 w 14"/>
                  <a:gd name="T29" fmla="*/ 16 h 32"/>
                  <a:gd name="T30" fmla="*/ 3 w 14"/>
                  <a:gd name="T31" fmla="*/ 20 h 32"/>
                  <a:gd name="T32" fmla="*/ 3 w 14"/>
                  <a:gd name="T33" fmla="*/ 23 h 32"/>
                  <a:gd name="T34" fmla="*/ 2 w 14"/>
                  <a:gd name="T35" fmla="*/ 25 h 32"/>
                  <a:gd name="T36" fmla="*/ 0 w 14"/>
                  <a:gd name="T37" fmla="*/ 29 h 32"/>
                  <a:gd name="T38" fmla="*/ 0 w 14"/>
                  <a:gd name="T39" fmla="*/ 29 h 32"/>
                  <a:gd name="T40" fmla="*/ 7 w 14"/>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32">
                    <a:moveTo>
                      <a:pt x="7" y="32"/>
                    </a:moveTo>
                    <a:lnTo>
                      <a:pt x="7" y="32"/>
                    </a:lnTo>
                    <a:lnTo>
                      <a:pt x="9" y="29"/>
                    </a:lnTo>
                    <a:lnTo>
                      <a:pt x="11" y="25"/>
                    </a:lnTo>
                    <a:lnTo>
                      <a:pt x="11" y="21"/>
                    </a:lnTo>
                    <a:lnTo>
                      <a:pt x="12" y="18"/>
                    </a:lnTo>
                    <a:lnTo>
                      <a:pt x="12" y="12"/>
                    </a:lnTo>
                    <a:lnTo>
                      <a:pt x="12" y="9"/>
                    </a:lnTo>
                    <a:lnTo>
                      <a:pt x="14" y="3"/>
                    </a:lnTo>
                    <a:lnTo>
                      <a:pt x="14" y="0"/>
                    </a:lnTo>
                    <a:lnTo>
                      <a:pt x="5" y="0"/>
                    </a:lnTo>
                    <a:lnTo>
                      <a:pt x="5" y="3"/>
                    </a:lnTo>
                    <a:lnTo>
                      <a:pt x="5" y="9"/>
                    </a:lnTo>
                    <a:lnTo>
                      <a:pt x="5" y="12"/>
                    </a:lnTo>
                    <a:lnTo>
                      <a:pt x="5" y="16"/>
                    </a:lnTo>
                    <a:lnTo>
                      <a:pt x="3" y="20"/>
                    </a:lnTo>
                    <a:lnTo>
                      <a:pt x="3" y="23"/>
                    </a:lnTo>
                    <a:lnTo>
                      <a:pt x="2" y="25"/>
                    </a:lnTo>
                    <a:lnTo>
                      <a:pt x="0" y="29"/>
                    </a:lnTo>
                    <a:lnTo>
                      <a:pt x="7" y="3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2" name="Freeform 279"/>
              <p:cNvSpPr>
                <a:spLocks/>
              </p:cNvSpPr>
              <p:nvPr/>
            </p:nvSpPr>
            <p:spPr bwMode="auto">
              <a:xfrm>
                <a:off x="4515" y="3176"/>
                <a:ext cx="22" cy="16"/>
              </a:xfrm>
              <a:custGeom>
                <a:avLst/>
                <a:gdLst>
                  <a:gd name="T0" fmla="*/ 2 w 22"/>
                  <a:gd name="T1" fmla="*/ 16 h 16"/>
                  <a:gd name="T2" fmla="*/ 2 w 22"/>
                  <a:gd name="T3" fmla="*/ 16 h 16"/>
                  <a:gd name="T4" fmla="*/ 4 w 22"/>
                  <a:gd name="T5" fmla="*/ 16 h 16"/>
                  <a:gd name="T6" fmla="*/ 8 w 22"/>
                  <a:gd name="T7" fmla="*/ 14 h 16"/>
                  <a:gd name="T8" fmla="*/ 9 w 22"/>
                  <a:gd name="T9" fmla="*/ 14 h 16"/>
                  <a:gd name="T10" fmla="*/ 13 w 22"/>
                  <a:gd name="T11" fmla="*/ 12 h 16"/>
                  <a:gd name="T12" fmla="*/ 15 w 22"/>
                  <a:gd name="T13" fmla="*/ 10 h 16"/>
                  <a:gd name="T14" fmla="*/ 18 w 22"/>
                  <a:gd name="T15" fmla="*/ 9 h 16"/>
                  <a:gd name="T16" fmla="*/ 20 w 22"/>
                  <a:gd name="T17" fmla="*/ 7 h 16"/>
                  <a:gd name="T18" fmla="*/ 22 w 22"/>
                  <a:gd name="T19" fmla="*/ 3 h 16"/>
                  <a:gd name="T20" fmla="*/ 15 w 22"/>
                  <a:gd name="T21" fmla="*/ 0 h 16"/>
                  <a:gd name="T22" fmla="*/ 13 w 22"/>
                  <a:gd name="T23" fmla="*/ 1 h 16"/>
                  <a:gd name="T24" fmla="*/ 13 w 22"/>
                  <a:gd name="T25" fmla="*/ 3 h 16"/>
                  <a:gd name="T26" fmla="*/ 11 w 22"/>
                  <a:gd name="T27" fmla="*/ 3 h 16"/>
                  <a:gd name="T28" fmla="*/ 9 w 22"/>
                  <a:gd name="T29" fmla="*/ 5 h 16"/>
                  <a:gd name="T30" fmla="*/ 8 w 22"/>
                  <a:gd name="T31" fmla="*/ 7 h 16"/>
                  <a:gd name="T32" fmla="*/ 4 w 22"/>
                  <a:gd name="T33" fmla="*/ 7 h 16"/>
                  <a:gd name="T34" fmla="*/ 2 w 22"/>
                  <a:gd name="T35" fmla="*/ 7 h 16"/>
                  <a:gd name="T36" fmla="*/ 0 w 22"/>
                  <a:gd name="T37" fmla="*/ 9 h 16"/>
                  <a:gd name="T38" fmla="*/ 0 w 22"/>
                  <a:gd name="T39" fmla="*/ 9 h 16"/>
                  <a:gd name="T40" fmla="*/ 2 w 22"/>
                  <a:gd name="T41" fmla="*/ 1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16">
                    <a:moveTo>
                      <a:pt x="2" y="16"/>
                    </a:moveTo>
                    <a:lnTo>
                      <a:pt x="2" y="16"/>
                    </a:lnTo>
                    <a:lnTo>
                      <a:pt x="4" y="16"/>
                    </a:lnTo>
                    <a:lnTo>
                      <a:pt x="8" y="14"/>
                    </a:lnTo>
                    <a:lnTo>
                      <a:pt x="9" y="14"/>
                    </a:lnTo>
                    <a:lnTo>
                      <a:pt x="13" y="12"/>
                    </a:lnTo>
                    <a:lnTo>
                      <a:pt x="15" y="10"/>
                    </a:lnTo>
                    <a:lnTo>
                      <a:pt x="18" y="9"/>
                    </a:lnTo>
                    <a:lnTo>
                      <a:pt x="20" y="7"/>
                    </a:lnTo>
                    <a:lnTo>
                      <a:pt x="22" y="3"/>
                    </a:lnTo>
                    <a:lnTo>
                      <a:pt x="15" y="0"/>
                    </a:lnTo>
                    <a:lnTo>
                      <a:pt x="13" y="1"/>
                    </a:lnTo>
                    <a:lnTo>
                      <a:pt x="13" y="3"/>
                    </a:lnTo>
                    <a:lnTo>
                      <a:pt x="11" y="3"/>
                    </a:lnTo>
                    <a:lnTo>
                      <a:pt x="9" y="5"/>
                    </a:lnTo>
                    <a:lnTo>
                      <a:pt x="8" y="7"/>
                    </a:lnTo>
                    <a:lnTo>
                      <a:pt x="4" y="7"/>
                    </a:lnTo>
                    <a:lnTo>
                      <a:pt x="2" y="7"/>
                    </a:lnTo>
                    <a:lnTo>
                      <a:pt x="0" y="9"/>
                    </a:lnTo>
                    <a:lnTo>
                      <a:pt x="2" y="1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3" name="Freeform 280"/>
              <p:cNvSpPr>
                <a:spLocks/>
              </p:cNvSpPr>
              <p:nvPr/>
            </p:nvSpPr>
            <p:spPr bwMode="auto">
              <a:xfrm>
                <a:off x="4478" y="3179"/>
                <a:ext cx="39" cy="13"/>
              </a:xfrm>
              <a:custGeom>
                <a:avLst/>
                <a:gdLst>
                  <a:gd name="T0" fmla="*/ 0 w 39"/>
                  <a:gd name="T1" fmla="*/ 7 h 13"/>
                  <a:gd name="T2" fmla="*/ 0 w 39"/>
                  <a:gd name="T3" fmla="*/ 7 h 13"/>
                  <a:gd name="T4" fmla="*/ 1 w 39"/>
                  <a:gd name="T5" fmla="*/ 9 h 13"/>
                  <a:gd name="T6" fmla="*/ 3 w 39"/>
                  <a:gd name="T7" fmla="*/ 9 h 13"/>
                  <a:gd name="T8" fmla="*/ 5 w 39"/>
                  <a:gd name="T9" fmla="*/ 11 h 13"/>
                  <a:gd name="T10" fmla="*/ 9 w 39"/>
                  <a:gd name="T11" fmla="*/ 11 h 13"/>
                  <a:gd name="T12" fmla="*/ 10 w 39"/>
                  <a:gd name="T13" fmla="*/ 11 h 13"/>
                  <a:gd name="T14" fmla="*/ 14 w 39"/>
                  <a:gd name="T15" fmla="*/ 11 h 13"/>
                  <a:gd name="T16" fmla="*/ 16 w 39"/>
                  <a:gd name="T17" fmla="*/ 13 h 13"/>
                  <a:gd name="T18" fmla="*/ 18 w 39"/>
                  <a:gd name="T19" fmla="*/ 13 h 13"/>
                  <a:gd name="T20" fmla="*/ 21 w 39"/>
                  <a:gd name="T21" fmla="*/ 13 h 13"/>
                  <a:gd name="T22" fmla="*/ 23 w 39"/>
                  <a:gd name="T23" fmla="*/ 13 h 13"/>
                  <a:gd name="T24" fmla="*/ 27 w 39"/>
                  <a:gd name="T25" fmla="*/ 13 h 13"/>
                  <a:gd name="T26" fmla="*/ 28 w 39"/>
                  <a:gd name="T27" fmla="*/ 13 h 13"/>
                  <a:gd name="T28" fmla="*/ 32 w 39"/>
                  <a:gd name="T29" fmla="*/ 13 h 13"/>
                  <a:gd name="T30" fmla="*/ 34 w 39"/>
                  <a:gd name="T31" fmla="*/ 13 h 13"/>
                  <a:gd name="T32" fmla="*/ 36 w 39"/>
                  <a:gd name="T33" fmla="*/ 13 h 13"/>
                  <a:gd name="T34" fmla="*/ 39 w 39"/>
                  <a:gd name="T35" fmla="*/ 13 h 13"/>
                  <a:gd name="T36" fmla="*/ 37 w 39"/>
                  <a:gd name="T37" fmla="*/ 6 h 13"/>
                  <a:gd name="T38" fmla="*/ 36 w 39"/>
                  <a:gd name="T39" fmla="*/ 6 h 13"/>
                  <a:gd name="T40" fmla="*/ 34 w 39"/>
                  <a:gd name="T41" fmla="*/ 6 h 13"/>
                  <a:gd name="T42" fmla="*/ 30 w 39"/>
                  <a:gd name="T43" fmla="*/ 6 h 13"/>
                  <a:gd name="T44" fmla="*/ 28 w 39"/>
                  <a:gd name="T45" fmla="*/ 6 h 13"/>
                  <a:gd name="T46" fmla="*/ 27 w 39"/>
                  <a:gd name="T47" fmla="*/ 6 h 13"/>
                  <a:gd name="T48" fmla="*/ 25 w 39"/>
                  <a:gd name="T49" fmla="*/ 6 h 13"/>
                  <a:gd name="T50" fmla="*/ 21 w 39"/>
                  <a:gd name="T51" fmla="*/ 6 h 13"/>
                  <a:gd name="T52" fmla="*/ 19 w 39"/>
                  <a:gd name="T53" fmla="*/ 6 h 13"/>
                  <a:gd name="T54" fmla="*/ 18 w 39"/>
                  <a:gd name="T55" fmla="*/ 4 h 13"/>
                  <a:gd name="T56" fmla="*/ 14 w 39"/>
                  <a:gd name="T57" fmla="*/ 4 h 13"/>
                  <a:gd name="T58" fmla="*/ 12 w 39"/>
                  <a:gd name="T59" fmla="*/ 4 h 13"/>
                  <a:gd name="T60" fmla="*/ 10 w 39"/>
                  <a:gd name="T61" fmla="*/ 4 h 13"/>
                  <a:gd name="T62" fmla="*/ 9 w 39"/>
                  <a:gd name="T63" fmla="*/ 2 h 13"/>
                  <a:gd name="T64" fmla="*/ 5 w 39"/>
                  <a:gd name="T65" fmla="*/ 2 h 13"/>
                  <a:gd name="T66" fmla="*/ 3 w 39"/>
                  <a:gd name="T67" fmla="*/ 2 h 13"/>
                  <a:gd name="T68" fmla="*/ 1 w 39"/>
                  <a:gd name="T69" fmla="*/ 0 h 13"/>
                  <a:gd name="T70" fmla="*/ 1 w 39"/>
                  <a:gd name="T71" fmla="*/ 0 h 13"/>
                  <a:gd name="T72" fmla="*/ 0 w 39"/>
                  <a:gd name="T73" fmla="*/ 7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 h="13">
                    <a:moveTo>
                      <a:pt x="0" y="7"/>
                    </a:moveTo>
                    <a:lnTo>
                      <a:pt x="0" y="7"/>
                    </a:lnTo>
                    <a:lnTo>
                      <a:pt x="1" y="9"/>
                    </a:lnTo>
                    <a:lnTo>
                      <a:pt x="3" y="9"/>
                    </a:lnTo>
                    <a:lnTo>
                      <a:pt x="5" y="11"/>
                    </a:lnTo>
                    <a:lnTo>
                      <a:pt x="9" y="11"/>
                    </a:lnTo>
                    <a:lnTo>
                      <a:pt x="10" y="11"/>
                    </a:lnTo>
                    <a:lnTo>
                      <a:pt x="14" y="11"/>
                    </a:lnTo>
                    <a:lnTo>
                      <a:pt x="16" y="13"/>
                    </a:lnTo>
                    <a:lnTo>
                      <a:pt x="18" y="13"/>
                    </a:lnTo>
                    <a:lnTo>
                      <a:pt x="21" y="13"/>
                    </a:lnTo>
                    <a:lnTo>
                      <a:pt x="23" y="13"/>
                    </a:lnTo>
                    <a:lnTo>
                      <a:pt x="27" y="13"/>
                    </a:lnTo>
                    <a:lnTo>
                      <a:pt x="28" y="13"/>
                    </a:lnTo>
                    <a:lnTo>
                      <a:pt x="32" y="13"/>
                    </a:lnTo>
                    <a:lnTo>
                      <a:pt x="34" y="13"/>
                    </a:lnTo>
                    <a:lnTo>
                      <a:pt x="36" y="13"/>
                    </a:lnTo>
                    <a:lnTo>
                      <a:pt x="39" y="13"/>
                    </a:lnTo>
                    <a:lnTo>
                      <a:pt x="37" y="6"/>
                    </a:lnTo>
                    <a:lnTo>
                      <a:pt x="36" y="6"/>
                    </a:lnTo>
                    <a:lnTo>
                      <a:pt x="34" y="6"/>
                    </a:lnTo>
                    <a:lnTo>
                      <a:pt x="30" y="6"/>
                    </a:lnTo>
                    <a:lnTo>
                      <a:pt x="28" y="6"/>
                    </a:lnTo>
                    <a:lnTo>
                      <a:pt x="27" y="6"/>
                    </a:lnTo>
                    <a:lnTo>
                      <a:pt x="25" y="6"/>
                    </a:lnTo>
                    <a:lnTo>
                      <a:pt x="21" y="6"/>
                    </a:lnTo>
                    <a:lnTo>
                      <a:pt x="19" y="6"/>
                    </a:lnTo>
                    <a:lnTo>
                      <a:pt x="18" y="4"/>
                    </a:lnTo>
                    <a:lnTo>
                      <a:pt x="14" y="4"/>
                    </a:lnTo>
                    <a:lnTo>
                      <a:pt x="12" y="4"/>
                    </a:lnTo>
                    <a:lnTo>
                      <a:pt x="10" y="4"/>
                    </a:lnTo>
                    <a:lnTo>
                      <a:pt x="9" y="2"/>
                    </a:lnTo>
                    <a:lnTo>
                      <a:pt x="5" y="2"/>
                    </a:lnTo>
                    <a:lnTo>
                      <a:pt x="3" y="2"/>
                    </a:lnTo>
                    <a:lnTo>
                      <a:pt x="1" y="0"/>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4" name="Freeform 281"/>
              <p:cNvSpPr>
                <a:spLocks/>
              </p:cNvSpPr>
              <p:nvPr/>
            </p:nvSpPr>
            <p:spPr bwMode="auto">
              <a:xfrm>
                <a:off x="4452" y="3158"/>
                <a:ext cx="27" cy="28"/>
              </a:xfrm>
              <a:custGeom>
                <a:avLst/>
                <a:gdLst>
                  <a:gd name="T0" fmla="*/ 0 w 27"/>
                  <a:gd name="T1" fmla="*/ 0 h 28"/>
                  <a:gd name="T2" fmla="*/ 0 w 27"/>
                  <a:gd name="T3" fmla="*/ 0 h 28"/>
                  <a:gd name="T4" fmla="*/ 0 w 27"/>
                  <a:gd name="T5" fmla="*/ 3 h 28"/>
                  <a:gd name="T6" fmla="*/ 2 w 27"/>
                  <a:gd name="T7" fmla="*/ 9 h 28"/>
                  <a:gd name="T8" fmla="*/ 4 w 27"/>
                  <a:gd name="T9" fmla="*/ 12 h 28"/>
                  <a:gd name="T10" fmla="*/ 8 w 27"/>
                  <a:gd name="T11" fmla="*/ 18 h 28"/>
                  <a:gd name="T12" fmla="*/ 11 w 27"/>
                  <a:gd name="T13" fmla="*/ 21 h 28"/>
                  <a:gd name="T14" fmla="*/ 15 w 27"/>
                  <a:gd name="T15" fmla="*/ 25 h 28"/>
                  <a:gd name="T16" fmla="*/ 20 w 27"/>
                  <a:gd name="T17" fmla="*/ 27 h 28"/>
                  <a:gd name="T18" fmla="*/ 26 w 27"/>
                  <a:gd name="T19" fmla="*/ 28 h 28"/>
                  <a:gd name="T20" fmla="*/ 27 w 27"/>
                  <a:gd name="T21" fmla="*/ 21 h 28"/>
                  <a:gd name="T22" fmla="*/ 24 w 27"/>
                  <a:gd name="T23" fmla="*/ 19 h 28"/>
                  <a:gd name="T24" fmla="*/ 20 w 27"/>
                  <a:gd name="T25" fmla="*/ 18 h 28"/>
                  <a:gd name="T26" fmla="*/ 17 w 27"/>
                  <a:gd name="T27" fmla="*/ 16 h 28"/>
                  <a:gd name="T28" fmla="*/ 13 w 27"/>
                  <a:gd name="T29" fmla="*/ 12 h 28"/>
                  <a:gd name="T30" fmla="*/ 11 w 27"/>
                  <a:gd name="T31" fmla="*/ 9 h 28"/>
                  <a:gd name="T32" fmla="*/ 9 w 27"/>
                  <a:gd name="T33" fmla="*/ 5 h 28"/>
                  <a:gd name="T34" fmla="*/ 8 w 27"/>
                  <a:gd name="T35" fmla="*/ 1 h 28"/>
                  <a:gd name="T36" fmla="*/ 8 w 27"/>
                  <a:gd name="T37" fmla="*/ 0 h 28"/>
                  <a:gd name="T38" fmla="*/ 8 w 27"/>
                  <a:gd name="T39" fmla="*/ 0 h 28"/>
                  <a:gd name="T40" fmla="*/ 0 w 2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28">
                    <a:moveTo>
                      <a:pt x="0" y="0"/>
                    </a:moveTo>
                    <a:lnTo>
                      <a:pt x="0" y="0"/>
                    </a:lnTo>
                    <a:lnTo>
                      <a:pt x="0" y="3"/>
                    </a:lnTo>
                    <a:lnTo>
                      <a:pt x="2" y="9"/>
                    </a:lnTo>
                    <a:lnTo>
                      <a:pt x="4" y="12"/>
                    </a:lnTo>
                    <a:lnTo>
                      <a:pt x="8" y="18"/>
                    </a:lnTo>
                    <a:lnTo>
                      <a:pt x="11" y="21"/>
                    </a:lnTo>
                    <a:lnTo>
                      <a:pt x="15" y="25"/>
                    </a:lnTo>
                    <a:lnTo>
                      <a:pt x="20" y="27"/>
                    </a:lnTo>
                    <a:lnTo>
                      <a:pt x="26" y="28"/>
                    </a:lnTo>
                    <a:lnTo>
                      <a:pt x="27" y="21"/>
                    </a:lnTo>
                    <a:lnTo>
                      <a:pt x="24" y="19"/>
                    </a:lnTo>
                    <a:lnTo>
                      <a:pt x="20" y="18"/>
                    </a:lnTo>
                    <a:lnTo>
                      <a:pt x="17" y="16"/>
                    </a:lnTo>
                    <a:lnTo>
                      <a:pt x="13" y="12"/>
                    </a:lnTo>
                    <a:lnTo>
                      <a:pt x="11" y="9"/>
                    </a:lnTo>
                    <a:lnTo>
                      <a:pt x="9" y="5"/>
                    </a:lnTo>
                    <a:lnTo>
                      <a:pt x="8" y="1"/>
                    </a:lnTo>
                    <a:lnTo>
                      <a:pt x="8" y="0"/>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5" name="Freeform 282"/>
              <p:cNvSpPr>
                <a:spLocks/>
              </p:cNvSpPr>
              <p:nvPr/>
            </p:nvSpPr>
            <p:spPr bwMode="auto">
              <a:xfrm>
                <a:off x="4452" y="3120"/>
                <a:ext cx="13" cy="38"/>
              </a:xfrm>
              <a:custGeom>
                <a:avLst/>
                <a:gdLst>
                  <a:gd name="T0" fmla="*/ 4 w 13"/>
                  <a:gd name="T1" fmla="*/ 5 h 38"/>
                  <a:gd name="T2" fmla="*/ 6 w 13"/>
                  <a:gd name="T3" fmla="*/ 0 h 38"/>
                  <a:gd name="T4" fmla="*/ 4 w 13"/>
                  <a:gd name="T5" fmla="*/ 2 h 38"/>
                  <a:gd name="T6" fmla="*/ 4 w 13"/>
                  <a:gd name="T7" fmla="*/ 3 h 38"/>
                  <a:gd name="T8" fmla="*/ 2 w 13"/>
                  <a:gd name="T9" fmla="*/ 5 h 38"/>
                  <a:gd name="T10" fmla="*/ 2 w 13"/>
                  <a:gd name="T11" fmla="*/ 7 h 38"/>
                  <a:gd name="T12" fmla="*/ 2 w 13"/>
                  <a:gd name="T13" fmla="*/ 9 h 38"/>
                  <a:gd name="T14" fmla="*/ 2 w 13"/>
                  <a:gd name="T15" fmla="*/ 11 h 38"/>
                  <a:gd name="T16" fmla="*/ 2 w 13"/>
                  <a:gd name="T17" fmla="*/ 12 h 38"/>
                  <a:gd name="T18" fmla="*/ 0 w 13"/>
                  <a:gd name="T19" fmla="*/ 14 h 38"/>
                  <a:gd name="T20" fmla="*/ 0 w 13"/>
                  <a:gd name="T21" fmla="*/ 18 h 38"/>
                  <a:gd name="T22" fmla="*/ 0 w 13"/>
                  <a:gd name="T23" fmla="*/ 20 h 38"/>
                  <a:gd name="T24" fmla="*/ 0 w 13"/>
                  <a:gd name="T25" fmla="*/ 23 h 38"/>
                  <a:gd name="T26" fmla="*/ 0 w 13"/>
                  <a:gd name="T27" fmla="*/ 25 h 38"/>
                  <a:gd name="T28" fmla="*/ 0 w 13"/>
                  <a:gd name="T29" fmla="*/ 29 h 38"/>
                  <a:gd name="T30" fmla="*/ 0 w 13"/>
                  <a:gd name="T31" fmla="*/ 30 h 38"/>
                  <a:gd name="T32" fmla="*/ 0 w 13"/>
                  <a:gd name="T33" fmla="*/ 34 h 38"/>
                  <a:gd name="T34" fmla="*/ 0 w 13"/>
                  <a:gd name="T35" fmla="*/ 38 h 38"/>
                  <a:gd name="T36" fmla="*/ 8 w 13"/>
                  <a:gd name="T37" fmla="*/ 38 h 38"/>
                  <a:gd name="T38" fmla="*/ 8 w 13"/>
                  <a:gd name="T39" fmla="*/ 34 h 38"/>
                  <a:gd name="T40" fmla="*/ 8 w 13"/>
                  <a:gd name="T41" fmla="*/ 30 h 38"/>
                  <a:gd name="T42" fmla="*/ 8 w 13"/>
                  <a:gd name="T43" fmla="*/ 29 h 38"/>
                  <a:gd name="T44" fmla="*/ 8 w 13"/>
                  <a:gd name="T45" fmla="*/ 25 h 38"/>
                  <a:gd name="T46" fmla="*/ 8 w 13"/>
                  <a:gd name="T47" fmla="*/ 23 h 38"/>
                  <a:gd name="T48" fmla="*/ 8 w 13"/>
                  <a:gd name="T49" fmla="*/ 21 h 38"/>
                  <a:gd name="T50" fmla="*/ 9 w 13"/>
                  <a:gd name="T51" fmla="*/ 18 h 38"/>
                  <a:gd name="T52" fmla="*/ 9 w 13"/>
                  <a:gd name="T53" fmla="*/ 16 h 38"/>
                  <a:gd name="T54" fmla="*/ 9 w 13"/>
                  <a:gd name="T55" fmla="*/ 14 h 38"/>
                  <a:gd name="T56" fmla="*/ 9 w 13"/>
                  <a:gd name="T57" fmla="*/ 12 h 38"/>
                  <a:gd name="T58" fmla="*/ 9 w 13"/>
                  <a:gd name="T59" fmla="*/ 11 h 38"/>
                  <a:gd name="T60" fmla="*/ 9 w 13"/>
                  <a:gd name="T61" fmla="*/ 9 h 38"/>
                  <a:gd name="T62" fmla="*/ 11 w 13"/>
                  <a:gd name="T63" fmla="*/ 7 h 38"/>
                  <a:gd name="T64" fmla="*/ 11 w 13"/>
                  <a:gd name="T65" fmla="*/ 7 h 38"/>
                  <a:gd name="T66" fmla="*/ 11 w 13"/>
                  <a:gd name="T67" fmla="*/ 5 h 38"/>
                  <a:gd name="T68" fmla="*/ 11 w 13"/>
                  <a:gd name="T69" fmla="*/ 5 h 38"/>
                  <a:gd name="T70" fmla="*/ 13 w 13"/>
                  <a:gd name="T71" fmla="*/ 2 h 38"/>
                  <a:gd name="T72" fmla="*/ 4 w 13"/>
                  <a:gd name="T73" fmla="*/ 5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38">
                    <a:moveTo>
                      <a:pt x="4" y="5"/>
                    </a:moveTo>
                    <a:lnTo>
                      <a:pt x="6" y="0"/>
                    </a:lnTo>
                    <a:lnTo>
                      <a:pt x="4" y="2"/>
                    </a:lnTo>
                    <a:lnTo>
                      <a:pt x="4" y="3"/>
                    </a:lnTo>
                    <a:lnTo>
                      <a:pt x="2" y="5"/>
                    </a:lnTo>
                    <a:lnTo>
                      <a:pt x="2" y="7"/>
                    </a:lnTo>
                    <a:lnTo>
                      <a:pt x="2" y="9"/>
                    </a:lnTo>
                    <a:lnTo>
                      <a:pt x="2" y="11"/>
                    </a:lnTo>
                    <a:lnTo>
                      <a:pt x="2" y="12"/>
                    </a:lnTo>
                    <a:lnTo>
                      <a:pt x="0" y="14"/>
                    </a:lnTo>
                    <a:lnTo>
                      <a:pt x="0" y="18"/>
                    </a:lnTo>
                    <a:lnTo>
                      <a:pt x="0" y="20"/>
                    </a:lnTo>
                    <a:lnTo>
                      <a:pt x="0" y="23"/>
                    </a:lnTo>
                    <a:lnTo>
                      <a:pt x="0" y="25"/>
                    </a:lnTo>
                    <a:lnTo>
                      <a:pt x="0" y="29"/>
                    </a:lnTo>
                    <a:lnTo>
                      <a:pt x="0" y="30"/>
                    </a:lnTo>
                    <a:lnTo>
                      <a:pt x="0" y="34"/>
                    </a:lnTo>
                    <a:lnTo>
                      <a:pt x="0" y="38"/>
                    </a:lnTo>
                    <a:lnTo>
                      <a:pt x="8" y="38"/>
                    </a:lnTo>
                    <a:lnTo>
                      <a:pt x="8" y="34"/>
                    </a:lnTo>
                    <a:lnTo>
                      <a:pt x="8" y="30"/>
                    </a:lnTo>
                    <a:lnTo>
                      <a:pt x="8" y="29"/>
                    </a:lnTo>
                    <a:lnTo>
                      <a:pt x="8" y="25"/>
                    </a:lnTo>
                    <a:lnTo>
                      <a:pt x="8" y="23"/>
                    </a:lnTo>
                    <a:lnTo>
                      <a:pt x="8" y="21"/>
                    </a:lnTo>
                    <a:lnTo>
                      <a:pt x="9" y="18"/>
                    </a:lnTo>
                    <a:lnTo>
                      <a:pt x="9" y="16"/>
                    </a:lnTo>
                    <a:lnTo>
                      <a:pt x="9" y="14"/>
                    </a:lnTo>
                    <a:lnTo>
                      <a:pt x="9" y="12"/>
                    </a:lnTo>
                    <a:lnTo>
                      <a:pt x="9" y="11"/>
                    </a:lnTo>
                    <a:lnTo>
                      <a:pt x="9" y="9"/>
                    </a:lnTo>
                    <a:lnTo>
                      <a:pt x="11" y="7"/>
                    </a:lnTo>
                    <a:lnTo>
                      <a:pt x="11" y="5"/>
                    </a:lnTo>
                    <a:lnTo>
                      <a:pt x="13" y="2"/>
                    </a:lnTo>
                    <a:lnTo>
                      <a:pt x="4"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6" name="Freeform 283"/>
              <p:cNvSpPr>
                <a:spLocks/>
              </p:cNvSpPr>
              <p:nvPr/>
            </p:nvSpPr>
            <p:spPr bwMode="auto">
              <a:xfrm>
                <a:off x="4454" y="3102"/>
                <a:ext cx="11" cy="23"/>
              </a:xfrm>
              <a:custGeom>
                <a:avLst/>
                <a:gdLst>
                  <a:gd name="T0" fmla="*/ 4 w 11"/>
                  <a:gd name="T1" fmla="*/ 0 h 23"/>
                  <a:gd name="T2" fmla="*/ 4 w 11"/>
                  <a:gd name="T3" fmla="*/ 0 h 23"/>
                  <a:gd name="T4" fmla="*/ 2 w 11"/>
                  <a:gd name="T5" fmla="*/ 2 h 23"/>
                  <a:gd name="T6" fmla="*/ 0 w 11"/>
                  <a:gd name="T7" fmla="*/ 5 h 23"/>
                  <a:gd name="T8" fmla="*/ 0 w 11"/>
                  <a:gd name="T9" fmla="*/ 9 h 23"/>
                  <a:gd name="T10" fmla="*/ 0 w 11"/>
                  <a:gd name="T11" fmla="*/ 11 h 23"/>
                  <a:gd name="T12" fmla="*/ 0 w 11"/>
                  <a:gd name="T13" fmla="*/ 14 h 23"/>
                  <a:gd name="T14" fmla="*/ 0 w 11"/>
                  <a:gd name="T15" fmla="*/ 16 h 23"/>
                  <a:gd name="T16" fmla="*/ 2 w 11"/>
                  <a:gd name="T17" fmla="*/ 20 h 23"/>
                  <a:gd name="T18" fmla="*/ 2 w 11"/>
                  <a:gd name="T19" fmla="*/ 23 h 23"/>
                  <a:gd name="T20" fmla="*/ 11 w 11"/>
                  <a:gd name="T21" fmla="*/ 20 h 23"/>
                  <a:gd name="T22" fmla="*/ 9 w 11"/>
                  <a:gd name="T23" fmla="*/ 18 h 23"/>
                  <a:gd name="T24" fmla="*/ 9 w 11"/>
                  <a:gd name="T25" fmla="*/ 16 h 23"/>
                  <a:gd name="T26" fmla="*/ 9 w 11"/>
                  <a:gd name="T27" fmla="*/ 12 h 23"/>
                  <a:gd name="T28" fmla="*/ 9 w 11"/>
                  <a:gd name="T29" fmla="*/ 11 h 23"/>
                  <a:gd name="T30" fmla="*/ 9 w 11"/>
                  <a:gd name="T31" fmla="*/ 9 h 23"/>
                  <a:gd name="T32" fmla="*/ 9 w 11"/>
                  <a:gd name="T33" fmla="*/ 7 h 23"/>
                  <a:gd name="T34" fmla="*/ 9 w 11"/>
                  <a:gd name="T35" fmla="*/ 5 h 23"/>
                  <a:gd name="T36" fmla="*/ 9 w 11"/>
                  <a:gd name="T37" fmla="*/ 3 h 23"/>
                  <a:gd name="T38" fmla="*/ 9 w 11"/>
                  <a:gd name="T39" fmla="*/ 3 h 23"/>
                  <a:gd name="T40" fmla="*/ 4 w 11"/>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23">
                    <a:moveTo>
                      <a:pt x="4" y="0"/>
                    </a:moveTo>
                    <a:lnTo>
                      <a:pt x="4" y="0"/>
                    </a:lnTo>
                    <a:lnTo>
                      <a:pt x="2" y="2"/>
                    </a:lnTo>
                    <a:lnTo>
                      <a:pt x="0" y="5"/>
                    </a:lnTo>
                    <a:lnTo>
                      <a:pt x="0" y="9"/>
                    </a:lnTo>
                    <a:lnTo>
                      <a:pt x="0" y="11"/>
                    </a:lnTo>
                    <a:lnTo>
                      <a:pt x="0" y="14"/>
                    </a:lnTo>
                    <a:lnTo>
                      <a:pt x="0" y="16"/>
                    </a:lnTo>
                    <a:lnTo>
                      <a:pt x="2" y="20"/>
                    </a:lnTo>
                    <a:lnTo>
                      <a:pt x="2" y="23"/>
                    </a:lnTo>
                    <a:lnTo>
                      <a:pt x="11" y="20"/>
                    </a:lnTo>
                    <a:lnTo>
                      <a:pt x="9" y="18"/>
                    </a:lnTo>
                    <a:lnTo>
                      <a:pt x="9" y="16"/>
                    </a:lnTo>
                    <a:lnTo>
                      <a:pt x="9" y="12"/>
                    </a:lnTo>
                    <a:lnTo>
                      <a:pt x="9" y="11"/>
                    </a:lnTo>
                    <a:lnTo>
                      <a:pt x="9" y="9"/>
                    </a:lnTo>
                    <a:lnTo>
                      <a:pt x="9" y="7"/>
                    </a:lnTo>
                    <a:lnTo>
                      <a:pt x="9" y="5"/>
                    </a:lnTo>
                    <a:lnTo>
                      <a:pt x="9" y="3"/>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7" name="Freeform 284"/>
              <p:cNvSpPr>
                <a:spLocks/>
              </p:cNvSpPr>
              <p:nvPr/>
            </p:nvSpPr>
            <p:spPr bwMode="auto">
              <a:xfrm>
                <a:off x="4458" y="3089"/>
                <a:ext cx="18" cy="16"/>
              </a:xfrm>
              <a:custGeom>
                <a:avLst/>
                <a:gdLst>
                  <a:gd name="T0" fmla="*/ 14 w 18"/>
                  <a:gd name="T1" fmla="*/ 0 h 16"/>
                  <a:gd name="T2" fmla="*/ 14 w 18"/>
                  <a:gd name="T3" fmla="*/ 0 h 16"/>
                  <a:gd name="T4" fmla="*/ 12 w 18"/>
                  <a:gd name="T5" fmla="*/ 0 h 16"/>
                  <a:gd name="T6" fmla="*/ 11 w 18"/>
                  <a:gd name="T7" fmla="*/ 2 h 16"/>
                  <a:gd name="T8" fmla="*/ 7 w 18"/>
                  <a:gd name="T9" fmla="*/ 2 h 16"/>
                  <a:gd name="T10" fmla="*/ 5 w 18"/>
                  <a:gd name="T11" fmla="*/ 4 h 16"/>
                  <a:gd name="T12" fmla="*/ 3 w 18"/>
                  <a:gd name="T13" fmla="*/ 6 h 16"/>
                  <a:gd name="T14" fmla="*/ 2 w 18"/>
                  <a:gd name="T15" fmla="*/ 7 h 16"/>
                  <a:gd name="T16" fmla="*/ 0 w 18"/>
                  <a:gd name="T17" fmla="*/ 11 h 16"/>
                  <a:gd name="T18" fmla="*/ 0 w 18"/>
                  <a:gd name="T19" fmla="*/ 13 h 16"/>
                  <a:gd name="T20" fmla="*/ 5 w 18"/>
                  <a:gd name="T21" fmla="*/ 16 h 16"/>
                  <a:gd name="T22" fmla="*/ 7 w 18"/>
                  <a:gd name="T23" fmla="*/ 15 h 16"/>
                  <a:gd name="T24" fmla="*/ 9 w 18"/>
                  <a:gd name="T25" fmla="*/ 13 h 16"/>
                  <a:gd name="T26" fmla="*/ 9 w 18"/>
                  <a:gd name="T27" fmla="*/ 11 h 16"/>
                  <a:gd name="T28" fmla="*/ 11 w 18"/>
                  <a:gd name="T29" fmla="*/ 11 h 16"/>
                  <a:gd name="T30" fmla="*/ 12 w 18"/>
                  <a:gd name="T31" fmla="*/ 9 h 16"/>
                  <a:gd name="T32" fmla="*/ 14 w 18"/>
                  <a:gd name="T33" fmla="*/ 9 h 16"/>
                  <a:gd name="T34" fmla="*/ 16 w 18"/>
                  <a:gd name="T35" fmla="*/ 7 h 16"/>
                  <a:gd name="T36" fmla="*/ 18 w 18"/>
                  <a:gd name="T37" fmla="*/ 7 h 16"/>
                  <a:gd name="T38" fmla="*/ 18 w 18"/>
                  <a:gd name="T39" fmla="*/ 7 h 16"/>
                  <a:gd name="T40" fmla="*/ 14 w 18"/>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6">
                    <a:moveTo>
                      <a:pt x="14" y="0"/>
                    </a:moveTo>
                    <a:lnTo>
                      <a:pt x="14" y="0"/>
                    </a:lnTo>
                    <a:lnTo>
                      <a:pt x="12" y="0"/>
                    </a:lnTo>
                    <a:lnTo>
                      <a:pt x="11" y="2"/>
                    </a:lnTo>
                    <a:lnTo>
                      <a:pt x="7" y="2"/>
                    </a:lnTo>
                    <a:lnTo>
                      <a:pt x="5" y="4"/>
                    </a:lnTo>
                    <a:lnTo>
                      <a:pt x="3" y="6"/>
                    </a:lnTo>
                    <a:lnTo>
                      <a:pt x="2" y="7"/>
                    </a:lnTo>
                    <a:lnTo>
                      <a:pt x="0" y="11"/>
                    </a:lnTo>
                    <a:lnTo>
                      <a:pt x="0" y="13"/>
                    </a:lnTo>
                    <a:lnTo>
                      <a:pt x="5" y="16"/>
                    </a:lnTo>
                    <a:lnTo>
                      <a:pt x="7" y="15"/>
                    </a:lnTo>
                    <a:lnTo>
                      <a:pt x="9" y="13"/>
                    </a:lnTo>
                    <a:lnTo>
                      <a:pt x="9" y="11"/>
                    </a:lnTo>
                    <a:lnTo>
                      <a:pt x="11" y="11"/>
                    </a:lnTo>
                    <a:lnTo>
                      <a:pt x="12" y="9"/>
                    </a:lnTo>
                    <a:lnTo>
                      <a:pt x="14" y="9"/>
                    </a:lnTo>
                    <a:lnTo>
                      <a:pt x="16" y="7"/>
                    </a:lnTo>
                    <a:lnTo>
                      <a:pt x="18" y="7"/>
                    </a:lnTo>
                    <a:lnTo>
                      <a:pt x="1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8" name="Freeform 285"/>
              <p:cNvSpPr>
                <a:spLocks/>
              </p:cNvSpPr>
              <p:nvPr/>
            </p:nvSpPr>
            <p:spPr bwMode="auto">
              <a:xfrm>
                <a:off x="4472" y="3084"/>
                <a:ext cx="31" cy="12"/>
              </a:xfrm>
              <a:custGeom>
                <a:avLst/>
                <a:gdLst>
                  <a:gd name="T0" fmla="*/ 31 w 31"/>
                  <a:gd name="T1" fmla="*/ 0 h 12"/>
                  <a:gd name="T2" fmla="*/ 31 w 31"/>
                  <a:gd name="T3" fmla="*/ 0 h 12"/>
                  <a:gd name="T4" fmla="*/ 25 w 31"/>
                  <a:gd name="T5" fmla="*/ 0 h 12"/>
                  <a:gd name="T6" fmla="*/ 22 w 31"/>
                  <a:gd name="T7" fmla="*/ 0 h 12"/>
                  <a:gd name="T8" fmla="*/ 18 w 31"/>
                  <a:gd name="T9" fmla="*/ 0 h 12"/>
                  <a:gd name="T10" fmla="*/ 15 w 31"/>
                  <a:gd name="T11" fmla="*/ 0 h 12"/>
                  <a:gd name="T12" fmla="*/ 11 w 31"/>
                  <a:gd name="T13" fmla="*/ 2 h 12"/>
                  <a:gd name="T14" fmla="*/ 7 w 31"/>
                  <a:gd name="T15" fmla="*/ 2 h 12"/>
                  <a:gd name="T16" fmla="*/ 4 w 31"/>
                  <a:gd name="T17" fmla="*/ 3 h 12"/>
                  <a:gd name="T18" fmla="*/ 0 w 31"/>
                  <a:gd name="T19" fmla="*/ 5 h 12"/>
                  <a:gd name="T20" fmla="*/ 4 w 31"/>
                  <a:gd name="T21" fmla="*/ 12 h 12"/>
                  <a:gd name="T22" fmla="*/ 7 w 31"/>
                  <a:gd name="T23" fmla="*/ 11 h 12"/>
                  <a:gd name="T24" fmla="*/ 11 w 31"/>
                  <a:gd name="T25" fmla="*/ 11 h 12"/>
                  <a:gd name="T26" fmla="*/ 15 w 31"/>
                  <a:gd name="T27" fmla="*/ 9 h 12"/>
                  <a:gd name="T28" fmla="*/ 16 w 31"/>
                  <a:gd name="T29" fmla="*/ 9 h 12"/>
                  <a:gd name="T30" fmla="*/ 20 w 31"/>
                  <a:gd name="T31" fmla="*/ 7 h 12"/>
                  <a:gd name="T32" fmla="*/ 22 w 31"/>
                  <a:gd name="T33" fmla="*/ 7 h 12"/>
                  <a:gd name="T34" fmla="*/ 25 w 31"/>
                  <a:gd name="T35" fmla="*/ 7 h 12"/>
                  <a:gd name="T36" fmla="*/ 29 w 31"/>
                  <a:gd name="T37" fmla="*/ 9 h 12"/>
                  <a:gd name="T38" fmla="*/ 29 w 31"/>
                  <a:gd name="T39" fmla="*/ 9 h 12"/>
                  <a:gd name="T40" fmla="*/ 31 w 3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12">
                    <a:moveTo>
                      <a:pt x="31" y="0"/>
                    </a:moveTo>
                    <a:lnTo>
                      <a:pt x="31" y="0"/>
                    </a:lnTo>
                    <a:lnTo>
                      <a:pt x="25" y="0"/>
                    </a:lnTo>
                    <a:lnTo>
                      <a:pt x="22" y="0"/>
                    </a:lnTo>
                    <a:lnTo>
                      <a:pt x="18" y="0"/>
                    </a:lnTo>
                    <a:lnTo>
                      <a:pt x="15" y="0"/>
                    </a:lnTo>
                    <a:lnTo>
                      <a:pt x="11" y="2"/>
                    </a:lnTo>
                    <a:lnTo>
                      <a:pt x="7" y="2"/>
                    </a:lnTo>
                    <a:lnTo>
                      <a:pt x="4" y="3"/>
                    </a:lnTo>
                    <a:lnTo>
                      <a:pt x="0" y="5"/>
                    </a:lnTo>
                    <a:lnTo>
                      <a:pt x="4" y="12"/>
                    </a:lnTo>
                    <a:lnTo>
                      <a:pt x="7" y="11"/>
                    </a:lnTo>
                    <a:lnTo>
                      <a:pt x="11" y="11"/>
                    </a:lnTo>
                    <a:lnTo>
                      <a:pt x="15" y="9"/>
                    </a:lnTo>
                    <a:lnTo>
                      <a:pt x="16" y="9"/>
                    </a:lnTo>
                    <a:lnTo>
                      <a:pt x="20" y="7"/>
                    </a:lnTo>
                    <a:lnTo>
                      <a:pt x="22" y="7"/>
                    </a:lnTo>
                    <a:lnTo>
                      <a:pt x="25" y="7"/>
                    </a:lnTo>
                    <a:lnTo>
                      <a:pt x="29" y="9"/>
                    </a:lnTo>
                    <a:lnTo>
                      <a:pt x="31"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09" name="Freeform 286"/>
              <p:cNvSpPr>
                <a:spLocks/>
              </p:cNvSpPr>
              <p:nvPr/>
            </p:nvSpPr>
            <p:spPr bwMode="auto">
              <a:xfrm>
                <a:off x="4501" y="3084"/>
                <a:ext cx="90" cy="48"/>
              </a:xfrm>
              <a:custGeom>
                <a:avLst/>
                <a:gdLst>
                  <a:gd name="T0" fmla="*/ 90 w 90"/>
                  <a:gd name="T1" fmla="*/ 43 h 48"/>
                  <a:gd name="T2" fmla="*/ 86 w 90"/>
                  <a:gd name="T3" fmla="*/ 41 h 48"/>
                  <a:gd name="T4" fmla="*/ 83 w 90"/>
                  <a:gd name="T5" fmla="*/ 39 h 48"/>
                  <a:gd name="T6" fmla="*/ 77 w 90"/>
                  <a:gd name="T7" fmla="*/ 36 h 48"/>
                  <a:gd name="T8" fmla="*/ 72 w 90"/>
                  <a:gd name="T9" fmla="*/ 34 h 48"/>
                  <a:gd name="T10" fmla="*/ 68 w 90"/>
                  <a:gd name="T11" fmla="*/ 30 h 48"/>
                  <a:gd name="T12" fmla="*/ 63 w 90"/>
                  <a:gd name="T13" fmla="*/ 29 h 48"/>
                  <a:gd name="T14" fmla="*/ 58 w 90"/>
                  <a:gd name="T15" fmla="*/ 25 h 48"/>
                  <a:gd name="T16" fmla="*/ 52 w 90"/>
                  <a:gd name="T17" fmla="*/ 21 h 48"/>
                  <a:gd name="T18" fmla="*/ 47 w 90"/>
                  <a:gd name="T19" fmla="*/ 20 h 48"/>
                  <a:gd name="T20" fmla="*/ 41 w 90"/>
                  <a:gd name="T21" fmla="*/ 16 h 48"/>
                  <a:gd name="T22" fmla="*/ 36 w 90"/>
                  <a:gd name="T23" fmla="*/ 14 h 48"/>
                  <a:gd name="T24" fmla="*/ 31 w 90"/>
                  <a:gd name="T25" fmla="*/ 11 h 48"/>
                  <a:gd name="T26" fmla="*/ 25 w 90"/>
                  <a:gd name="T27" fmla="*/ 9 h 48"/>
                  <a:gd name="T28" fmla="*/ 20 w 90"/>
                  <a:gd name="T29" fmla="*/ 7 h 48"/>
                  <a:gd name="T30" fmla="*/ 13 w 90"/>
                  <a:gd name="T31" fmla="*/ 3 h 48"/>
                  <a:gd name="T32" fmla="*/ 7 w 90"/>
                  <a:gd name="T33" fmla="*/ 2 h 48"/>
                  <a:gd name="T34" fmla="*/ 2 w 90"/>
                  <a:gd name="T35" fmla="*/ 0 h 48"/>
                  <a:gd name="T36" fmla="*/ 0 w 90"/>
                  <a:gd name="T37" fmla="*/ 9 h 48"/>
                  <a:gd name="T38" fmla="*/ 5 w 90"/>
                  <a:gd name="T39" fmla="*/ 11 h 48"/>
                  <a:gd name="T40" fmla="*/ 11 w 90"/>
                  <a:gd name="T41" fmla="*/ 12 h 48"/>
                  <a:gd name="T42" fmla="*/ 16 w 90"/>
                  <a:gd name="T43" fmla="*/ 14 h 48"/>
                  <a:gd name="T44" fmla="*/ 22 w 90"/>
                  <a:gd name="T45" fmla="*/ 16 h 48"/>
                  <a:gd name="T46" fmla="*/ 27 w 90"/>
                  <a:gd name="T47" fmla="*/ 18 h 48"/>
                  <a:gd name="T48" fmla="*/ 32 w 90"/>
                  <a:gd name="T49" fmla="*/ 21 h 48"/>
                  <a:gd name="T50" fmla="*/ 38 w 90"/>
                  <a:gd name="T51" fmla="*/ 23 h 48"/>
                  <a:gd name="T52" fmla="*/ 43 w 90"/>
                  <a:gd name="T53" fmla="*/ 27 h 48"/>
                  <a:gd name="T54" fmla="*/ 49 w 90"/>
                  <a:gd name="T55" fmla="*/ 29 h 48"/>
                  <a:gd name="T56" fmla="*/ 54 w 90"/>
                  <a:gd name="T57" fmla="*/ 32 h 48"/>
                  <a:gd name="T58" fmla="*/ 59 w 90"/>
                  <a:gd name="T59" fmla="*/ 34 h 48"/>
                  <a:gd name="T60" fmla="*/ 63 w 90"/>
                  <a:gd name="T61" fmla="*/ 38 h 48"/>
                  <a:gd name="T62" fmla="*/ 68 w 90"/>
                  <a:gd name="T63" fmla="*/ 41 h 48"/>
                  <a:gd name="T64" fmla="*/ 74 w 90"/>
                  <a:gd name="T65" fmla="*/ 43 h 48"/>
                  <a:gd name="T66" fmla="*/ 79 w 90"/>
                  <a:gd name="T67" fmla="*/ 45 h 48"/>
                  <a:gd name="T68" fmla="*/ 85 w 90"/>
                  <a:gd name="T69" fmla="*/ 48 h 48"/>
                  <a:gd name="T70" fmla="*/ 81 w 90"/>
                  <a:gd name="T71" fmla="*/ 45 h 48"/>
                  <a:gd name="T72" fmla="*/ 90 w 90"/>
                  <a:gd name="T73" fmla="*/ 43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0" h="48">
                    <a:moveTo>
                      <a:pt x="90" y="43"/>
                    </a:moveTo>
                    <a:lnTo>
                      <a:pt x="86" y="41"/>
                    </a:lnTo>
                    <a:lnTo>
                      <a:pt x="83" y="39"/>
                    </a:lnTo>
                    <a:lnTo>
                      <a:pt x="77" y="36"/>
                    </a:lnTo>
                    <a:lnTo>
                      <a:pt x="72" y="34"/>
                    </a:lnTo>
                    <a:lnTo>
                      <a:pt x="68" y="30"/>
                    </a:lnTo>
                    <a:lnTo>
                      <a:pt x="63" y="29"/>
                    </a:lnTo>
                    <a:lnTo>
                      <a:pt x="58" y="25"/>
                    </a:lnTo>
                    <a:lnTo>
                      <a:pt x="52" y="21"/>
                    </a:lnTo>
                    <a:lnTo>
                      <a:pt x="47" y="20"/>
                    </a:lnTo>
                    <a:lnTo>
                      <a:pt x="41" y="16"/>
                    </a:lnTo>
                    <a:lnTo>
                      <a:pt x="36" y="14"/>
                    </a:lnTo>
                    <a:lnTo>
                      <a:pt x="31" y="11"/>
                    </a:lnTo>
                    <a:lnTo>
                      <a:pt x="25" y="9"/>
                    </a:lnTo>
                    <a:lnTo>
                      <a:pt x="20" y="7"/>
                    </a:lnTo>
                    <a:lnTo>
                      <a:pt x="13" y="3"/>
                    </a:lnTo>
                    <a:lnTo>
                      <a:pt x="7" y="2"/>
                    </a:lnTo>
                    <a:lnTo>
                      <a:pt x="2" y="0"/>
                    </a:lnTo>
                    <a:lnTo>
                      <a:pt x="0" y="9"/>
                    </a:lnTo>
                    <a:lnTo>
                      <a:pt x="5" y="11"/>
                    </a:lnTo>
                    <a:lnTo>
                      <a:pt x="11" y="12"/>
                    </a:lnTo>
                    <a:lnTo>
                      <a:pt x="16" y="14"/>
                    </a:lnTo>
                    <a:lnTo>
                      <a:pt x="22" y="16"/>
                    </a:lnTo>
                    <a:lnTo>
                      <a:pt x="27" y="18"/>
                    </a:lnTo>
                    <a:lnTo>
                      <a:pt x="32" y="21"/>
                    </a:lnTo>
                    <a:lnTo>
                      <a:pt x="38" y="23"/>
                    </a:lnTo>
                    <a:lnTo>
                      <a:pt x="43" y="27"/>
                    </a:lnTo>
                    <a:lnTo>
                      <a:pt x="49" y="29"/>
                    </a:lnTo>
                    <a:lnTo>
                      <a:pt x="54" y="32"/>
                    </a:lnTo>
                    <a:lnTo>
                      <a:pt x="59" y="34"/>
                    </a:lnTo>
                    <a:lnTo>
                      <a:pt x="63" y="38"/>
                    </a:lnTo>
                    <a:lnTo>
                      <a:pt x="68" y="41"/>
                    </a:lnTo>
                    <a:lnTo>
                      <a:pt x="74" y="43"/>
                    </a:lnTo>
                    <a:lnTo>
                      <a:pt x="79" y="45"/>
                    </a:lnTo>
                    <a:lnTo>
                      <a:pt x="85" y="48"/>
                    </a:lnTo>
                    <a:lnTo>
                      <a:pt x="81" y="45"/>
                    </a:lnTo>
                    <a:lnTo>
                      <a:pt x="90" y="4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0" name="Freeform 287"/>
              <p:cNvSpPr>
                <a:spLocks/>
              </p:cNvSpPr>
              <p:nvPr/>
            </p:nvSpPr>
            <p:spPr bwMode="auto">
              <a:xfrm>
                <a:off x="4582" y="3127"/>
                <a:ext cx="13" cy="81"/>
              </a:xfrm>
              <a:custGeom>
                <a:avLst/>
                <a:gdLst>
                  <a:gd name="T0" fmla="*/ 7 w 13"/>
                  <a:gd name="T1" fmla="*/ 81 h 81"/>
                  <a:gd name="T2" fmla="*/ 11 w 13"/>
                  <a:gd name="T3" fmla="*/ 77 h 81"/>
                  <a:gd name="T4" fmla="*/ 11 w 13"/>
                  <a:gd name="T5" fmla="*/ 72 h 81"/>
                  <a:gd name="T6" fmla="*/ 13 w 13"/>
                  <a:gd name="T7" fmla="*/ 68 h 81"/>
                  <a:gd name="T8" fmla="*/ 13 w 13"/>
                  <a:gd name="T9" fmla="*/ 63 h 81"/>
                  <a:gd name="T10" fmla="*/ 13 w 13"/>
                  <a:gd name="T11" fmla="*/ 58 h 81"/>
                  <a:gd name="T12" fmla="*/ 13 w 13"/>
                  <a:gd name="T13" fmla="*/ 54 h 81"/>
                  <a:gd name="T14" fmla="*/ 13 w 13"/>
                  <a:gd name="T15" fmla="*/ 49 h 81"/>
                  <a:gd name="T16" fmla="*/ 13 w 13"/>
                  <a:gd name="T17" fmla="*/ 43 h 81"/>
                  <a:gd name="T18" fmla="*/ 13 w 13"/>
                  <a:gd name="T19" fmla="*/ 40 h 81"/>
                  <a:gd name="T20" fmla="*/ 13 w 13"/>
                  <a:gd name="T21" fmla="*/ 34 h 81"/>
                  <a:gd name="T22" fmla="*/ 13 w 13"/>
                  <a:gd name="T23" fmla="*/ 29 h 81"/>
                  <a:gd name="T24" fmla="*/ 13 w 13"/>
                  <a:gd name="T25" fmla="*/ 25 h 81"/>
                  <a:gd name="T26" fmla="*/ 11 w 13"/>
                  <a:gd name="T27" fmla="*/ 20 h 81"/>
                  <a:gd name="T28" fmla="*/ 11 w 13"/>
                  <a:gd name="T29" fmla="*/ 14 h 81"/>
                  <a:gd name="T30" fmla="*/ 11 w 13"/>
                  <a:gd name="T31" fmla="*/ 11 h 81"/>
                  <a:gd name="T32" fmla="*/ 9 w 13"/>
                  <a:gd name="T33" fmla="*/ 5 h 81"/>
                  <a:gd name="T34" fmla="*/ 9 w 13"/>
                  <a:gd name="T35" fmla="*/ 0 h 81"/>
                  <a:gd name="T36" fmla="*/ 0 w 13"/>
                  <a:gd name="T37" fmla="*/ 2 h 81"/>
                  <a:gd name="T38" fmla="*/ 2 w 13"/>
                  <a:gd name="T39" fmla="*/ 7 h 81"/>
                  <a:gd name="T40" fmla="*/ 2 w 13"/>
                  <a:gd name="T41" fmla="*/ 13 h 81"/>
                  <a:gd name="T42" fmla="*/ 4 w 13"/>
                  <a:gd name="T43" fmla="*/ 16 h 81"/>
                  <a:gd name="T44" fmla="*/ 4 w 13"/>
                  <a:gd name="T45" fmla="*/ 22 h 81"/>
                  <a:gd name="T46" fmla="*/ 4 w 13"/>
                  <a:gd name="T47" fmla="*/ 25 h 81"/>
                  <a:gd name="T48" fmla="*/ 5 w 13"/>
                  <a:gd name="T49" fmla="*/ 31 h 81"/>
                  <a:gd name="T50" fmla="*/ 5 w 13"/>
                  <a:gd name="T51" fmla="*/ 34 h 81"/>
                  <a:gd name="T52" fmla="*/ 5 w 13"/>
                  <a:gd name="T53" fmla="*/ 40 h 81"/>
                  <a:gd name="T54" fmla="*/ 5 w 13"/>
                  <a:gd name="T55" fmla="*/ 43 h 81"/>
                  <a:gd name="T56" fmla="*/ 5 w 13"/>
                  <a:gd name="T57" fmla="*/ 49 h 81"/>
                  <a:gd name="T58" fmla="*/ 5 w 13"/>
                  <a:gd name="T59" fmla="*/ 52 h 81"/>
                  <a:gd name="T60" fmla="*/ 5 w 13"/>
                  <a:gd name="T61" fmla="*/ 58 h 81"/>
                  <a:gd name="T62" fmla="*/ 5 w 13"/>
                  <a:gd name="T63" fmla="*/ 63 h 81"/>
                  <a:gd name="T64" fmla="*/ 4 w 13"/>
                  <a:gd name="T65" fmla="*/ 67 h 81"/>
                  <a:gd name="T66" fmla="*/ 4 w 13"/>
                  <a:gd name="T67" fmla="*/ 72 h 81"/>
                  <a:gd name="T68" fmla="*/ 4 w 13"/>
                  <a:gd name="T69" fmla="*/ 76 h 81"/>
                  <a:gd name="T70" fmla="*/ 7 w 13"/>
                  <a:gd name="T71" fmla="*/ 72 h 81"/>
                  <a:gd name="T72" fmla="*/ 7 w 13"/>
                  <a:gd name="T73" fmla="*/ 8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81">
                    <a:moveTo>
                      <a:pt x="7" y="81"/>
                    </a:moveTo>
                    <a:lnTo>
                      <a:pt x="11" y="77"/>
                    </a:lnTo>
                    <a:lnTo>
                      <a:pt x="11" y="72"/>
                    </a:lnTo>
                    <a:lnTo>
                      <a:pt x="13" y="68"/>
                    </a:lnTo>
                    <a:lnTo>
                      <a:pt x="13" y="63"/>
                    </a:lnTo>
                    <a:lnTo>
                      <a:pt x="13" y="58"/>
                    </a:lnTo>
                    <a:lnTo>
                      <a:pt x="13" y="54"/>
                    </a:lnTo>
                    <a:lnTo>
                      <a:pt x="13" y="49"/>
                    </a:lnTo>
                    <a:lnTo>
                      <a:pt x="13" y="43"/>
                    </a:lnTo>
                    <a:lnTo>
                      <a:pt x="13" y="40"/>
                    </a:lnTo>
                    <a:lnTo>
                      <a:pt x="13" y="34"/>
                    </a:lnTo>
                    <a:lnTo>
                      <a:pt x="13" y="29"/>
                    </a:lnTo>
                    <a:lnTo>
                      <a:pt x="13" y="25"/>
                    </a:lnTo>
                    <a:lnTo>
                      <a:pt x="11" y="20"/>
                    </a:lnTo>
                    <a:lnTo>
                      <a:pt x="11" y="14"/>
                    </a:lnTo>
                    <a:lnTo>
                      <a:pt x="11" y="11"/>
                    </a:lnTo>
                    <a:lnTo>
                      <a:pt x="9" y="5"/>
                    </a:lnTo>
                    <a:lnTo>
                      <a:pt x="9" y="0"/>
                    </a:lnTo>
                    <a:lnTo>
                      <a:pt x="0" y="2"/>
                    </a:lnTo>
                    <a:lnTo>
                      <a:pt x="2" y="7"/>
                    </a:lnTo>
                    <a:lnTo>
                      <a:pt x="2" y="13"/>
                    </a:lnTo>
                    <a:lnTo>
                      <a:pt x="4" y="16"/>
                    </a:lnTo>
                    <a:lnTo>
                      <a:pt x="4" y="22"/>
                    </a:lnTo>
                    <a:lnTo>
                      <a:pt x="4" y="25"/>
                    </a:lnTo>
                    <a:lnTo>
                      <a:pt x="5" y="31"/>
                    </a:lnTo>
                    <a:lnTo>
                      <a:pt x="5" y="34"/>
                    </a:lnTo>
                    <a:lnTo>
                      <a:pt x="5" y="40"/>
                    </a:lnTo>
                    <a:lnTo>
                      <a:pt x="5" y="43"/>
                    </a:lnTo>
                    <a:lnTo>
                      <a:pt x="5" y="49"/>
                    </a:lnTo>
                    <a:lnTo>
                      <a:pt x="5" y="52"/>
                    </a:lnTo>
                    <a:lnTo>
                      <a:pt x="5" y="58"/>
                    </a:lnTo>
                    <a:lnTo>
                      <a:pt x="5" y="63"/>
                    </a:lnTo>
                    <a:lnTo>
                      <a:pt x="4" y="67"/>
                    </a:lnTo>
                    <a:lnTo>
                      <a:pt x="4" y="72"/>
                    </a:lnTo>
                    <a:lnTo>
                      <a:pt x="4" y="76"/>
                    </a:lnTo>
                    <a:lnTo>
                      <a:pt x="7" y="72"/>
                    </a:lnTo>
                    <a:lnTo>
                      <a:pt x="7" y="8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1" name="Freeform 288"/>
              <p:cNvSpPr>
                <a:spLocks/>
              </p:cNvSpPr>
              <p:nvPr/>
            </p:nvSpPr>
            <p:spPr bwMode="auto">
              <a:xfrm>
                <a:off x="4575" y="3199"/>
                <a:ext cx="14" cy="9"/>
              </a:xfrm>
              <a:custGeom>
                <a:avLst/>
                <a:gdLst>
                  <a:gd name="T0" fmla="*/ 0 w 14"/>
                  <a:gd name="T1" fmla="*/ 7 h 9"/>
                  <a:gd name="T2" fmla="*/ 2 w 14"/>
                  <a:gd name="T3" fmla="*/ 9 h 9"/>
                  <a:gd name="T4" fmla="*/ 3 w 14"/>
                  <a:gd name="T5" fmla="*/ 9 h 9"/>
                  <a:gd name="T6" fmla="*/ 5 w 14"/>
                  <a:gd name="T7" fmla="*/ 9 h 9"/>
                  <a:gd name="T8" fmla="*/ 7 w 14"/>
                  <a:gd name="T9" fmla="*/ 9 h 9"/>
                  <a:gd name="T10" fmla="*/ 9 w 14"/>
                  <a:gd name="T11" fmla="*/ 9 h 9"/>
                  <a:gd name="T12" fmla="*/ 9 w 14"/>
                  <a:gd name="T13" fmla="*/ 9 h 9"/>
                  <a:gd name="T14" fmla="*/ 11 w 14"/>
                  <a:gd name="T15" fmla="*/ 9 h 9"/>
                  <a:gd name="T16" fmla="*/ 12 w 14"/>
                  <a:gd name="T17" fmla="*/ 9 h 9"/>
                  <a:gd name="T18" fmla="*/ 14 w 14"/>
                  <a:gd name="T19" fmla="*/ 9 h 9"/>
                  <a:gd name="T20" fmla="*/ 14 w 14"/>
                  <a:gd name="T21" fmla="*/ 0 h 9"/>
                  <a:gd name="T22" fmla="*/ 12 w 14"/>
                  <a:gd name="T23" fmla="*/ 0 h 9"/>
                  <a:gd name="T24" fmla="*/ 11 w 14"/>
                  <a:gd name="T25" fmla="*/ 0 h 9"/>
                  <a:gd name="T26" fmla="*/ 9 w 14"/>
                  <a:gd name="T27" fmla="*/ 0 h 9"/>
                  <a:gd name="T28" fmla="*/ 9 w 14"/>
                  <a:gd name="T29" fmla="*/ 0 h 9"/>
                  <a:gd name="T30" fmla="*/ 7 w 14"/>
                  <a:gd name="T31" fmla="*/ 0 h 9"/>
                  <a:gd name="T32" fmla="*/ 5 w 14"/>
                  <a:gd name="T33" fmla="*/ 0 h 9"/>
                  <a:gd name="T34" fmla="*/ 3 w 14"/>
                  <a:gd name="T35" fmla="*/ 0 h 9"/>
                  <a:gd name="T36" fmla="*/ 2 w 14"/>
                  <a:gd name="T37" fmla="*/ 0 h 9"/>
                  <a:gd name="T38" fmla="*/ 5 w 14"/>
                  <a:gd name="T39" fmla="*/ 2 h 9"/>
                  <a:gd name="T40" fmla="*/ 0 w 14"/>
                  <a:gd name="T41" fmla="*/ 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9">
                    <a:moveTo>
                      <a:pt x="0" y="7"/>
                    </a:moveTo>
                    <a:lnTo>
                      <a:pt x="2" y="9"/>
                    </a:lnTo>
                    <a:lnTo>
                      <a:pt x="3" y="9"/>
                    </a:lnTo>
                    <a:lnTo>
                      <a:pt x="5" y="9"/>
                    </a:lnTo>
                    <a:lnTo>
                      <a:pt x="7" y="9"/>
                    </a:lnTo>
                    <a:lnTo>
                      <a:pt x="9" y="9"/>
                    </a:lnTo>
                    <a:lnTo>
                      <a:pt x="11" y="9"/>
                    </a:lnTo>
                    <a:lnTo>
                      <a:pt x="12" y="9"/>
                    </a:lnTo>
                    <a:lnTo>
                      <a:pt x="14" y="9"/>
                    </a:lnTo>
                    <a:lnTo>
                      <a:pt x="14" y="0"/>
                    </a:lnTo>
                    <a:lnTo>
                      <a:pt x="12" y="0"/>
                    </a:lnTo>
                    <a:lnTo>
                      <a:pt x="11" y="0"/>
                    </a:lnTo>
                    <a:lnTo>
                      <a:pt x="9" y="0"/>
                    </a:lnTo>
                    <a:lnTo>
                      <a:pt x="7" y="0"/>
                    </a:lnTo>
                    <a:lnTo>
                      <a:pt x="5" y="0"/>
                    </a:lnTo>
                    <a:lnTo>
                      <a:pt x="3" y="0"/>
                    </a:lnTo>
                    <a:lnTo>
                      <a:pt x="2" y="0"/>
                    </a:lnTo>
                    <a:lnTo>
                      <a:pt x="5" y="2"/>
                    </a:lnTo>
                    <a:lnTo>
                      <a:pt x="0"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2" name="Freeform 289"/>
              <p:cNvSpPr>
                <a:spLocks/>
              </p:cNvSpPr>
              <p:nvPr/>
            </p:nvSpPr>
            <p:spPr bwMode="auto">
              <a:xfrm>
                <a:off x="4535" y="3145"/>
                <a:ext cx="45" cy="61"/>
              </a:xfrm>
              <a:custGeom>
                <a:avLst/>
                <a:gdLst>
                  <a:gd name="T0" fmla="*/ 9 w 45"/>
                  <a:gd name="T1" fmla="*/ 2 h 61"/>
                  <a:gd name="T2" fmla="*/ 2 w 45"/>
                  <a:gd name="T3" fmla="*/ 4 h 61"/>
                  <a:gd name="T4" fmla="*/ 4 w 45"/>
                  <a:gd name="T5" fmla="*/ 7 h 61"/>
                  <a:gd name="T6" fmla="*/ 6 w 45"/>
                  <a:gd name="T7" fmla="*/ 11 h 61"/>
                  <a:gd name="T8" fmla="*/ 7 w 45"/>
                  <a:gd name="T9" fmla="*/ 14 h 61"/>
                  <a:gd name="T10" fmla="*/ 11 w 45"/>
                  <a:gd name="T11" fmla="*/ 18 h 61"/>
                  <a:gd name="T12" fmla="*/ 13 w 45"/>
                  <a:gd name="T13" fmla="*/ 22 h 61"/>
                  <a:gd name="T14" fmla="*/ 15 w 45"/>
                  <a:gd name="T15" fmla="*/ 25 h 61"/>
                  <a:gd name="T16" fmla="*/ 18 w 45"/>
                  <a:gd name="T17" fmla="*/ 29 h 61"/>
                  <a:gd name="T18" fmla="*/ 20 w 45"/>
                  <a:gd name="T19" fmla="*/ 32 h 61"/>
                  <a:gd name="T20" fmla="*/ 22 w 45"/>
                  <a:gd name="T21" fmla="*/ 36 h 61"/>
                  <a:gd name="T22" fmla="*/ 25 w 45"/>
                  <a:gd name="T23" fmla="*/ 40 h 61"/>
                  <a:gd name="T24" fmla="*/ 27 w 45"/>
                  <a:gd name="T25" fmla="*/ 43 h 61"/>
                  <a:gd name="T26" fmla="*/ 29 w 45"/>
                  <a:gd name="T27" fmla="*/ 47 h 61"/>
                  <a:gd name="T28" fmla="*/ 33 w 45"/>
                  <a:gd name="T29" fmla="*/ 50 h 61"/>
                  <a:gd name="T30" fmla="*/ 34 w 45"/>
                  <a:gd name="T31" fmla="*/ 54 h 61"/>
                  <a:gd name="T32" fmla="*/ 36 w 45"/>
                  <a:gd name="T33" fmla="*/ 58 h 61"/>
                  <a:gd name="T34" fmla="*/ 40 w 45"/>
                  <a:gd name="T35" fmla="*/ 61 h 61"/>
                  <a:gd name="T36" fmla="*/ 45 w 45"/>
                  <a:gd name="T37" fmla="*/ 56 h 61"/>
                  <a:gd name="T38" fmla="*/ 43 w 45"/>
                  <a:gd name="T39" fmla="*/ 54 h 61"/>
                  <a:gd name="T40" fmla="*/ 42 w 45"/>
                  <a:gd name="T41" fmla="*/ 49 h 61"/>
                  <a:gd name="T42" fmla="*/ 38 w 45"/>
                  <a:gd name="T43" fmla="*/ 47 h 61"/>
                  <a:gd name="T44" fmla="*/ 36 w 45"/>
                  <a:gd name="T45" fmla="*/ 41 h 61"/>
                  <a:gd name="T46" fmla="*/ 34 w 45"/>
                  <a:gd name="T47" fmla="*/ 40 h 61"/>
                  <a:gd name="T48" fmla="*/ 31 w 45"/>
                  <a:gd name="T49" fmla="*/ 36 h 61"/>
                  <a:gd name="T50" fmla="*/ 29 w 45"/>
                  <a:gd name="T51" fmla="*/ 32 h 61"/>
                  <a:gd name="T52" fmla="*/ 27 w 45"/>
                  <a:gd name="T53" fmla="*/ 29 h 61"/>
                  <a:gd name="T54" fmla="*/ 24 w 45"/>
                  <a:gd name="T55" fmla="*/ 25 h 61"/>
                  <a:gd name="T56" fmla="*/ 22 w 45"/>
                  <a:gd name="T57" fmla="*/ 22 h 61"/>
                  <a:gd name="T58" fmla="*/ 20 w 45"/>
                  <a:gd name="T59" fmla="*/ 18 h 61"/>
                  <a:gd name="T60" fmla="*/ 16 w 45"/>
                  <a:gd name="T61" fmla="*/ 14 h 61"/>
                  <a:gd name="T62" fmla="*/ 15 w 45"/>
                  <a:gd name="T63" fmla="*/ 11 h 61"/>
                  <a:gd name="T64" fmla="*/ 13 w 45"/>
                  <a:gd name="T65" fmla="*/ 7 h 61"/>
                  <a:gd name="T66" fmla="*/ 9 w 45"/>
                  <a:gd name="T67" fmla="*/ 4 h 61"/>
                  <a:gd name="T68" fmla="*/ 7 w 45"/>
                  <a:gd name="T69" fmla="*/ 0 h 61"/>
                  <a:gd name="T70" fmla="*/ 0 w 45"/>
                  <a:gd name="T71" fmla="*/ 2 h 61"/>
                  <a:gd name="T72" fmla="*/ 9 w 45"/>
                  <a:gd name="T73" fmla="*/ 2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61">
                    <a:moveTo>
                      <a:pt x="9" y="2"/>
                    </a:moveTo>
                    <a:lnTo>
                      <a:pt x="2" y="4"/>
                    </a:lnTo>
                    <a:lnTo>
                      <a:pt x="4" y="7"/>
                    </a:lnTo>
                    <a:lnTo>
                      <a:pt x="6" y="11"/>
                    </a:lnTo>
                    <a:lnTo>
                      <a:pt x="7" y="14"/>
                    </a:lnTo>
                    <a:lnTo>
                      <a:pt x="11" y="18"/>
                    </a:lnTo>
                    <a:lnTo>
                      <a:pt x="13" y="22"/>
                    </a:lnTo>
                    <a:lnTo>
                      <a:pt x="15" y="25"/>
                    </a:lnTo>
                    <a:lnTo>
                      <a:pt x="18" y="29"/>
                    </a:lnTo>
                    <a:lnTo>
                      <a:pt x="20" y="32"/>
                    </a:lnTo>
                    <a:lnTo>
                      <a:pt x="22" y="36"/>
                    </a:lnTo>
                    <a:lnTo>
                      <a:pt x="25" y="40"/>
                    </a:lnTo>
                    <a:lnTo>
                      <a:pt x="27" y="43"/>
                    </a:lnTo>
                    <a:lnTo>
                      <a:pt x="29" y="47"/>
                    </a:lnTo>
                    <a:lnTo>
                      <a:pt x="33" y="50"/>
                    </a:lnTo>
                    <a:lnTo>
                      <a:pt x="34" y="54"/>
                    </a:lnTo>
                    <a:lnTo>
                      <a:pt x="36" y="58"/>
                    </a:lnTo>
                    <a:lnTo>
                      <a:pt x="40" y="61"/>
                    </a:lnTo>
                    <a:lnTo>
                      <a:pt x="45" y="56"/>
                    </a:lnTo>
                    <a:lnTo>
                      <a:pt x="43" y="54"/>
                    </a:lnTo>
                    <a:lnTo>
                      <a:pt x="42" y="49"/>
                    </a:lnTo>
                    <a:lnTo>
                      <a:pt x="38" y="47"/>
                    </a:lnTo>
                    <a:lnTo>
                      <a:pt x="36" y="41"/>
                    </a:lnTo>
                    <a:lnTo>
                      <a:pt x="34" y="40"/>
                    </a:lnTo>
                    <a:lnTo>
                      <a:pt x="31" y="36"/>
                    </a:lnTo>
                    <a:lnTo>
                      <a:pt x="29" y="32"/>
                    </a:lnTo>
                    <a:lnTo>
                      <a:pt x="27" y="29"/>
                    </a:lnTo>
                    <a:lnTo>
                      <a:pt x="24" y="25"/>
                    </a:lnTo>
                    <a:lnTo>
                      <a:pt x="22" y="22"/>
                    </a:lnTo>
                    <a:lnTo>
                      <a:pt x="20" y="18"/>
                    </a:lnTo>
                    <a:lnTo>
                      <a:pt x="16" y="14"/>
                    </a:lnTo>
                    <a:lnTo>
                      <a:pt x="15" y="11"/>
                    </a:lnTo>
                    <a:lnTo>
                      <a:pt x="13" y="7"/>
                    </a:lnTo>
                    <a:lnTo>
                      <a:pt x="9" y="4"/>
                    </a:lnTo>
                    <a:lnTo>
                      <a:pt x="7" y="0"/>
                    </a:lnTo>
                    <a:lnTo>
                      <a:pt x="0" y="2"/>
                    </a:lnTo>
                    <a:lnTo>
                      <a:pt x="9"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3" name="Freeform 290"/>
              <p:cNvSpPr>
                <a:spLocks/>
              </p:cNvSpPr>
              <p:nvPr/>
            </p:nvSpPr>
            <p:spPr bwMode="auto">
              <a:xfrm>
                <a:off x="4456" y="3118"/>
                <a:ext cx="7" cy="7"/>
              </a:xfrm>
              <a:custGeom>
                <a:avLst/>
                <a:gdLst>
                  <a:gd name="T0" fmla="*/ 7 w 7"/>
                  <a:gd name="T1" fmla="*/ 4 h 7"/>
                  <a:gd name="T2" fmla="*/ 7 w 7"/>
                  <a:gd name="T3" fmla="*/ 2 h 7"/>
                  <a:gd name="T4" fmla="*/ 5 w 7"/>
                  <a:gd name="T5" fmla="*/ 0 h 7"/>
                  <a:gd name="T6" fmla="*/ 4 w 7"/>
                  <a:gd name="T7" fmla="*/ 0 h 7"/>
                  <a:gd name="T8" fmla="*/ 4 w 7"/>
                  <a:gd name="T9" fmla="*/ 2 h 7"/>
                  <a:gd name="T10" fmla="*/ 2 w 7"/>
                  <a:gd name="T11" fmla="*/ 2 h 7"/>
                  <a:gd name="T12" fmla="*/ 0 w 7"/>
                  <a:gd name="T13" fmla="*/ 4 h 7"/>
                  <a:gd name="T14" fmla="*/ 0 w 7"/>
                  <a:gd name="T15" fmla="*/ 5 h 7"/>
                  <a:gd name="T16" fmla="*/ 2 w 7"/>
                  <a:gd name="T17" fmla="*/ 7 h 7"/>
                  <a:gd name="T18" fmla="*/ 7 w 7"/>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7">
                    <a:moveTo>
                      <a:pt x="7" y="4"/>
                    </a:moveTo>
                    <a:lnTo>
                      <a:pt x="7" y="2"/>
                    </a:lnTo>
                    <a:lnTo>
                      <a:pt x="5" y="0"/>
                    </a:lnTo>
                    <a:lnTo>
                      <a:pt x="4" y="0"/>
                    </a:lnTo>
                    <a:lnTo>
                      <a:pt x="4" y="2"/>
                    </a:lnTo>
                    <a:lnTo>
                      <a:pt x="2" y="2"/>
                    </a:lnTo>
                    <a:lnTo>
                      <a:pt x="0" y="4"/>
                    </a:lnTo>
                    <a:lnTo>
                      <a:pt x="0" y="5"/>
                    </a:lnTo>
                    <a:lnTo>
                      <a:pt x="2" y="7"/>
                    </a:lnTo>
                    <a:lnTo>
                      <a:pt x="7" y="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4" name="Freeform 291"/>
              <p:cNvSpPr>
                <a:spLocks/>
              </p:cNvSpPr>
              <p:nvPr/>
            </p:nvSpPr>
            <p:spPr bwMode="auto">
              <a:xfrm>
                <a:off x="4458" y="3122"/>
                <a:ext cx="41" cy="12"/>
              </a:xfrm>
              <a:custGeom>
                <a:avLst/>
                <a:gdLst>
                  <a:gd name="T0" fmla="*/ 41 w 41"/>
                  <a:gd name="T1" fmla="*/ 1 h 12"/>
                  <a:gd name="T2" fmla="*/ 34 w 41"/>
                  <a:gd name="T3" fmla="*/ 0 h 12"/>
                  <a:gd name="T4" fmla="*/ 32 w 41"/>
                  <a:gd name="T5" fmla="*/ 1 h 12"/>
                  <a:gd name="T6" fmla="*/ 30 w 41"/>
                  <a:gd name="T7" fmla="*/ 1 h 12"/>
                  <a:gd name="T8" fmla="*/ 29 w 41"/>
                  <a:gd name="T9" fmla="*/ 3 h 12"/>
                  <a:gd name="T10" fmla="*/ 27 w 41"/>
                  <a:gd name="T11" fmla="*/ 3 h 12"/>
                  <a:gd name="T12" fmla="*/ 25 w 41"/>
                  <a:gd name="T13" fmla="*/ 3 h 12"/>
                  <a:gd name="T14" fmla="*/ 23 w 41"/>
                  <a:gd name="T15" fmla="*/ 5 h 12"/>
                  <a:gd name="T16" fmla="*/ 21 w 41"/>
                  <a:gd name="T17" fmla="*/ 5 h 12"/>
                  <a:gd name="T18" fmla="*/ 18 w 41"/>
                  <a:gd name="T19" fmla="*/ 3 h 12"/>
                  <a:gd name="T20" fmla="*/ 16 w 41"/>
                  <a:gd name="T21" fmla="*/ 3 h 12"/>
                  <a:gd name="T22" fmla="*/ 14 w 41"/>
                  <a:gd name="T23" fmla="*/ 3 h 12"/>
                  <a:gd name="T24" fmla="*/ 12 w 41"/>
                  <a:gd name="T25" fmla="*/ 3 h 12"/>
                  <a:gd name="T26" fmla="*/ 11 w 41"/>
                  <a:gd name="T27" fmla="*/ 1 h 12"/>
                  <a:gd name="T28" fmla="*/ 9 w 41"/>
                  <a:gd name="T29" fmla="*/ 1 h 12"/>
                  <a:gd name="T30" fmla="*/ 7 w 41"/>
                  <a:gd name="T31" fmla="*/ 0 h 12"/>
                  <a:gd name="T32" fmla="*/ 7 w 41"/>
                  <a:gd name="T33" fmla="*/ 0 h 12"/>
                  <a:gd name="T34" fmla="*/ 5 w 41"/>
                  <a:gd name="T35" fmla="*/ 0 h 12"/>
                  <a:gd name="T36" fmla="*/ 0 w 41"/>
                  <a:gd name="T37" fmla="*/ 3 h 12"/>
                  <a:gd name="T38" fmla="*/ 0 w 41"/>
                  <a:gd name="T39" fmla="*/ 5 h 12"/>
                  <a:gd name="T40" fmla="*/ 2 w 41"/>
                  <a:gd name="T41" fmla="*/ 7 h 12"/>
                  <a:gd name="T42" fmla="*/ 5 w 41"/>
                  <a:gd name="T43" fmla="*/ 9 h 12"/>
                  <a:gd name="T44" fmla="*/ 7 w 41"/>
                  <a:gd name="T45" fmla="*/ 9 h 12"/>
                  <a:gd name="T46" fmla="*/ 9 w 41"/>
                  <a:gd name="T47" fmla="*/ 10 h 12"/>
                  <a:gd name="T48" fmla="*/ 12 w 41"/>
                  <a:gd name="T49" fmla="*/ 10 h 12"/>
                  <a:gd name="T50" fmla="*/ 14 w 41"/>
                  <a:gd name="T51" fmla="*/ 12 h 12"/>
                  <a:gd name="T52" fmla="*/ 18 w 41"/>
                  <a:gd name="T53" fmla="*/ 12 h 12"/>
                  <a:gd name="T54" fmla="*/ 20 w 41"/>
                  <a:gd name="T55" fmla="*/ 12 h 12"/>
                  <a:gd name="T56" fmla="*/ 23 w 41"/>
                  <a:gd name="T57" fmla="*/ 12 h 12"/>
                  <a:gd name="T58" fmla="*/ 27 w 41"/>
                  <a:gd name="T59" fmla="*/ 12 h 12"/>
                  <a:gd name="T60" fmla="*/ 29 w 41"/>
                  <a:gd name="T61" fmla="*/ 10 h 12"/>
                  <a:gd name="T62" fmla="*/ 32 w 41"/>
                  <a:gd name="T63" fmla="*/ 10 h 12"/>
                  <a:gd name="T64" fmla="*/ 34 w 41"/>
                  <a:gd name="T65" fmla="*/ 9 h 12"/>
                  <a:gd name="T66" fmla="*/ 38 w 41"/>
                  <a:gd name="T67" fmla="*/ 7 h 12"/>
                  <a:gd name="T68" fmla="*/ 39 w 41"/>
                  <a:gd name="T69" fmla="*/ 7 h 12"/>
                  <a:gd name="T70" fmla="*/ 32 w 41"/>
                  <a:gd name="T71" fmla="*/ 5 h 12"/>
                  <a:gd name="T72" fmla="*/ 41 w 41"/>
                  <a:gd name="T73" fmla="*/ 1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 h="12">
                    <a:moveTo>
                      <a:pt x="41" y="1"/>
                    </a:moveTo>
                    <a:lnTo>
                      <a:pt x="34" y="0"/>
                    </a:lnTo>
                    <a:lnTo>
                      <a:pt x="32" y="1"/>
                    </a:lnTo>
                    <a:lnTo>
                      <a:pt x="30" y="1"/>
                    </a:lnTo>
                    <a:lnTo>
                      <a:pt x="29" y="3"/>
                    </a:lnTo>
                    <a:lnTo>
                      <a:pt x="27" y="3"/>
                    </a:lnTo>
                    <a:lnTo>
                      <a:pt x="25" y="3"/>
                    </a:lnTo>
                    <a:lnTo>
                      <a:pt x="23" y="5"/>
                    </a:lnTo>
                    <a:lnTo>
                      <a:pt x="21" y="5"/>
                    </a:lnTo>
                    <a:lnTo>
                      <a:pt x="18" y="3"/>
                    </a:lnTo>
                    <a:lnTo>
                      <a:pt x="16" y="3"/>
                    </a:lnTo>
                    <a:lnTo>
                      <a:pt x="14" y="3"/>
                    </a:lnTo>
                    <a:lnTo>
                      <a:pt x="12" y="3"/>
                    </a:lnTo>
                    <a:lnTo>
                      <a:pt x="11" y="1"/>
                    </a:lnTo>
                    <a:lnTo>
                      <a:pt x="9" y="1"/>
                    </a:lnTo>
                    <a:lnTo>
                      <a:pt x="7" y="0"/>
                    </a:lnTo>
                    <a:lnTo>
                      <a:pt x="5" y="0"/>
                    </a:lnTo>
                    <a:lnTo>
                      <a:pt x="0" y="3"/>
                    </a:lnTo>
                    <a:lnTo>
                      <a:pt x="0" y="5"/>
                    </a:lnTo>
                    <a:lnTo>
                      <a:pt x="2" y="7"/>
                    </a:lnTo>
                    <a:lnTo>
                      <a:pt x="5" y="9"/>
                    </a:lnTo>
                    <a:lnTo>
                      <a:pt x="7" y="9"/>
                    </a:lnTo>
                    <a:lnTo>
                      <a:pt x="9" y="10"/>
                    </a:lnTo>
                    <a:lnTo>
                      <a:pt x="12" y="10"/>
                    </a:lnTo>
                    <a:lnTo>
                      <a:pt x="14" y="12"/>
                    </a:lnTo>
                    <a:lnTo>
                      <a:pt x="18" y="12"/>
                    </a:lnTo>
                    <a:lnTo>
                      <a:pt x="20" y="12"/>
                    </a:lnTo>
                    <a:lnTo>
                      <a:pt x="23" y="12"/>
                    </a:lnTo>
                    <a:lnTo>
                      <a:pt x="27" y="12"/>
                    </a:lnTo>
                    <a:lnTo>
                      <a:pt x="29" y="10"/>
                    </a:lnTo>
                    <a:lnTo>
                      <a:pt x="32" y="10"/>
                    </a:lnTo>
                    <a:lnTo>
                      <a:pt x="34" y="9"/>
                    </a:lnTo>
                    <a:lnTo>
                      <a:pt x="38" y="7"/>
                    </a:lnTo>
                    <a:lnTo>
                      <a:pt x="39" y="7"/>
                    </a:lnTo>
                    <a:lnTo>
                      <a:pt x="32" y="5"/>
                    </a:lnTo>
                    <a:lnTo>
                      <a:pt x="41" y="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5" name="Freeform 292"/>
              <p:cNvSpPr>
                <a:spLocks/>
              </p:cNvSpPr>
              <p:nvPr/>
            </p:nvSpPr>
            <p:spPr bwMode="auto">
              <a:xfrm>
                <a:off x="4490" y="3123"/>
                <a:ext cx="51" cy="29"/>
              </a:xfrm>
              <a:custGeom>
                <a:avLst/>
                <a:gdLst>
                  <a:gd name="T0" fmla="*/ 49 w 51"/>
                  <a:gd name="T1" fmla="*/ 20 h 29"/>
                  <a:gd name="T2" fmla="*/ 45 w 51"/>
                  <a:gd name="T3" fmla="*/ 20 h 29"/>
                  <a:gd name="T4" fmla="*/ 42 w 51"/>
                  <a:gd name="T5" fmla="*/ 20 h 29"/>
                  <a:gd name="T6" fmla="*/ 38 w 51"/>
                  <a:gd name="T7" fmla="*/ 20 h 29"/>
                  <a:gd name="T8" fmla="*/ 36 w 51"/>
                  <a:gd name="T9" fmla="*/ 20 h 29"/>
                  <a:gd name="T10" fmla="*/ 33 w 51"/>
                  <a:gd name="T11" fmla="*/ 20 h 29"/>
                  <a:gd name="T12" fmla="*/ 29 w 51"/>
                  <a:gd name="T13" fmla="*/ 20 h 29"/>
                  <a:gd name="T14" fmla="*/ 27 w 51"/>
                  <a:gd name="T15" fmla="*/ 18 h 29"/>
                  <a:gd name="T16" fmla="*/ 25 w 51"/>
                  <a:gd name="T17" fmla="*/ 18 h 29"/>
                  <a:gd name="T18" fmla="*/ 22 w 51"/>
                  <a:gd name="T19" fmla="*/ 17 h 29"/>
                  <a:gd name="T20" fmla="*/ 20 w 51"/>
                  <a:gd name="T21" fmla="*/ 15 h 29"/>
                  <a:gd name="T22" fmla="*/ 18 w 51"/>
                  <a:gd name="T23" fmla="*/ 13 h 29"/>
                  <a:gd name="T24" fmla="*/ 15 w 51"/>
                  <a:gd name="T25" fmla="*/ 11 h 29"/>
                  <a:gd name="T26" fmla="*/ 13 w 51"/>
                  <a:gd name="T27" fmla="*/ 9 h 29"/>
                  <a:gd name="T28" fmla="*/ 11 w 51"/>
                  <a:gd name="T29" fmla="*/ 8 h 29"/>
                  <a:gd name="T30" fmla="*/ 9 w 51"/>
                  <a:gd name="T31" fmla="*/ 4 h 29"/>
                  <a:gd name="T32" fmla="*/ 9 w 51"/>
                  <a:gd name="T33" fmla="*/ 0 h 29"/>
                  <a:gd name="T34" fmla="*/ 0 w 51"/>
                  <a:gd name="T35" fmla="*/ 4 h 29"/>
                  <a:gd name="T36" fmla="*/ 4 w 51"/>
                  <a:gd name="T37" fmla="*/ 8 h 29"/>
                  <a:gd name="T38" fmla="*/ 6 w 51"/>
                  <a:gd name="T39" fmla="*/ 11 h 29"/>
                  <a:gd name="T40" fmla="*/ 7 w 51"/>
                  <a:gd name="T41" fmla="*/ 15 h 29"/>
                  <a:gd name="T42" fmla="*/ 9 w 51"/>
                  <a:gd name="T43" fmla="*/ 17 h 29"/>
                  <a:gd name="T44" fmla="*/ 13 w 51"/>
                  <a:gd name="T45" fmla="*/ 20 h 29"/>
                  <a:gd name="T46" fmla="*/ 15 w 51"/>
                  <a:gd name="T47" fmla="*/ 22 h 29"/>
                  <a:gd name="T48" fmla="*/ 18 w 51"/>
                  <a:gd name="T49" fmla="*/ 24 h 29"/>
                  <a:gd name="T50" fmla="*/ 22 w 51"/>
                  <a:gd name="T51" fmla="*/ 26 h 29"/>
                  <a:gd name="T52" fmla="*/ 25 w 51"/>
                  <a:gd name="T53" fmla="*/ 27 h 29"/>
                  <a:gd name="T54" fmla="*/ 27 w 51"/>
                  <a:gd name="T55" fmla="*/ 27 h 29"/>
                  <a:gd name="T56" fmla="*/ 31 w 51"/>
                  <a:gd name="T57" fmla="*/ 27 h 29"/>
                  <a:gd name="T58" fmla="*/ 34 w 51"/>
                  <a:gd name="T59" fmla="*/ 29 h 29"/>
                  <a:gd name="T60" fmla="*/ 38 w 51"/>
                  <a:gd name="T61" fmla="*/ 29 h 29"/>
                  <a:gd name="T62" fmla="*/ 43 w 51"/>
                  <a:gd name="T63" fmla="*/ 29 h 29"/>
                  <a:gd name="T64" fmla="*/ 47 w 51"/>
                  <a:gd name="T65" fmla="*/ 27 h 29"/>
                  <a:gd name="T66" fmla="*/ 51 w 51"/>
                  <a:gd name="T67" fmla="*/ 27 h 29"/>
                  <a:gd name="T68" fmla="*/ 49 w 51"/>
                  <a:gd name="T69" fmla="*/ 20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 h="29">
                    <a:moveTo>
                      <a:pt x="49" y="20"/>
                    </a:moveTo>
                    <a:lnTo>
                      <a:pt x="45" y="20"/>
                    </a:lnTo>
                    <a:lnTo>
                      <a:pt x="42" y="20"/>
                    </a:lnTo>
                    <a:lnTo>
                      <a:pt x="38" y="20"/>
                    </a:lnTo>
                    <a:lnTo>
                      <a:pt x="36" y="20"/>
                    </a:lnTo>
                    <a:lnTo>
                      <a:pt x="33" y="20"/>
                    </a:lnTo>
                    <a:lnTo>
                      <a:pt x="29" y="20"/>
                    </a:lnTo>
                    <a:lnTo>
                      <a:pt x="27" y="18"/>
                    </a:lnTo>
                    <a:lnTo>
                      <a:pt x="25" y="18"/>
                    </a:lnTo>
                    <a:lnTo>
                      <a:pt x="22" y="17"/>
                    </a:lnTo>
                    <a:lnTo>
                      <a:pt x="20" y="15"/>
                    </a:lnTo>
                    <a:lnTo>
                      <a:pt x="18" y="13"/>
                    </a:lnTo>
                    <a:lnTo>
                      <a:pt x="15" y="11"/>
                    </a:lnTo>
                    <a:lnTo>
                      <a:pt x="13" y="9"/>
                    </a:lnTo>
                    <a:lnTo>
                      <a:pt x="11" y="8"/>
                    </a:lnTo>
                    <a:lnTo>
                      <a:pt x="9" y="4"/>
                    </a:lnTo>
                    <a:lnTo>
                      <a:pt x="9" y="0"/>
                    </a:lnTo>
                    <a:lnTo>
                      <a:pt x="0" y="4"/>
                    </a:lnTo>
                    <a:lnTo>
                      <a:pt x="4" y="8"/>
                    </a:lnTo>
                    <a:lnTo>
                      <a:pt x="6" y="11"/>
                    </a:lnTo>
                    <a:lnTo>
                      <a:pt x="7" y="15"/>
                    </a:lnTo>
                    <a:lnTo>
                      <a:pt x="9" y="17"/>
                    </a:lnTo>
                    <a:lnTo>
                      <a:pt x="13" y="20"/>
                    </a:lnTo>
                    <a:lnTo>
                      <a:pt x="15" y="22"/>
                    </a:lnTo>
                    <a:lnTo>
                      <a:pt x="18" y="24"/>
                    </a:lnTo>
                    <a:lnTo>
                      <a:pt x="22" y="26"/>
                    </a:lnTo>
                    <a:lnTo>
                      <a:pt x="25" y="27"/>
                    </a:lnTo>
                    <a:lnTo>
                      <a:pt x="27" y="27"/>
                    </a:lnTo>
                    <a:lnTo>
                      <a:pt x="31" y="27"/>
                    </a:lnTo>
                    <a:lnTo>
                      <a:pt x="34" y="29"/>
                    </a:lnTo>
                    <a:lnTo>
                      <a:pt x="38" y="29"/>
                    </a:lnTo>
                    <a:lnTo>
                      <a:pt x="43" y="29"/>
                    </a:lnTo>
                    <a:lnTo>
                      <a:pt x="47" y="27"/>
                    </a:lnTo>
                    <a:lnTo>
                      <a:pt x="51" y="27"/>
                    </a:lnTo>
                    <a:lnTo>
                      <a:pt x="49" y="2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6" name="Freeform 293"/>
              <p:cNvSpPr>
                <a:spLocks/>
              </p:cNvSpPr>
              <p:nvPr/>
            </p:nvSpPr>
            <p:spPr bwMode="auto">
              <a:xfrm>
                <a:off x="4494" y="3122"/>
                <a:ext cx="5" cy="7"/>
              </a:xfrm>
              <a:custGeom>
                <a:avLst/>
                <a:gdLst>
                  <a:gd name="T0" fmla="*/ 2 w 5"/>
                  <a:gd name="T1" fmla="*/ 7 h 7"/>
                  <a:gd name="T2" fmla="*/ 3 w 5"/>
                  <a:gd name="T3" fmla="*/ 7 h 7"/>
                  <a:gd name="T4" fmla="*/ 3 w 5"/>
                  <a:gd name="T5" fmla="*/ 5 h 7"/>
                  <a:gd name="T6" fmla="*/ 5 w 5"/>
                  <a:gd name="T7" fmla="*/ 3 h 7"/>
                  <a:gd name="T8" fmla="*/ 5 w 5"/>
                  <a:gd name="T9" fmla="*/ 3 h 7"/>
                  <a:gd name="T10" fmla="*/ 3 w 5"/>
                  <a:gd name="T11" fmla="*/ 1 h 7"/>
                  <a:gd name="T12" fmla="*/ 3 w 5"/>
                  <a:gd name="T13" fmla="*/ 0 h 7"/>
                  <a:gd name="T14" fmla="*/ 2 w 5"/>
                  <a:gd name="T15" fmla="*/ 0 h 7"/>
                  <a:gd name="T16" fmla="*/ 0 w 5"/>
                  <a:gd name="T17" fmla="*/ 0 h 7"/>
                  <a:gd name="T18" fmla="*/ 2 w 5"/>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7">
                    <a:moveTo>
                      <a:pt x="2" y="7"/>
                    </a:moveTo>
                    <a:lnTo>
                      <a:pt x="3" y="7"/>
                    </a:lnTo>
                    <a:lnTo>
                      <a:pt x="3" y="5"/>
                    </a:lnTo>
                    <a:lnTo>
                      <a:pt x="5" y="3"/>
                    </a:lnTo>
                    <a:lnTo>
                      <a:pt x="3" y="1"/>
                    </a:lnTo>
                    <a:lnTo>
                      <a:pt x="3" y="0"/>
                    </a:lnTo>
                    <a:lnTo>
                      <a:pt x="2" y="0"/>
                    </a:lnTo>
                    <a:lnTo>
                      <a:pt x="0" y="0"/>
                    </a:lnTo>
                    <a:lnTo>
                      <a:pt x="2"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7" name="Freeform 294"/>
              <p:cNvSpPr>
                <a:spLocks/>
              </p:cNvSpPr>
              <p:nvPr/>
            </p:nvSpPr>
            <p:spPr bwMode="auto">
              <a:xfrm>
                <a:off x="4575" y="3109"/>
                <a:ext cx="336" cy="495"/>
              </a:xfrm>
              <a:custGeom>
                <a:avLst/>
                <a:gdLst>
                  <a:gd name="T0" fmla="*/ 3 w 336"/>
                  <a:gd name="T1" fmla="*/ 14 h 495"/>
                  <a:gd name="T2" fmla="*/ 9 w 336"/>
                  <a:gd name="T3" fmla="*/ 43 h 495"/>
                  <a:gd name="T4" fmla="*/ 9 w 336"/>
                  <a:gd name="T5" fmla="*/ 70 h 495"/>
                  <a:gd name="T6" fmla="*/ 7 w 336"/>
                  <a:gd name="T7" fmla="*/ 95 h 495"/>
                  <a:gd name="T8" fmla="*/ 12 w 336"/>
                  <a:gd name="T9" fmla="*/ 108 h 495"/>
                  <a:gd name="T10" fmla="*/ 29 w 336"/>
                  <a:gd name="T11" fmla="*/ 112 h 495"/>
                  <a:gd name="T12" fmla="*/ 45 w 336"/>
                  <a:gd name="T13" fmla="*/ 117 h 495"/>
                  <a:gd name="T14" fmla="*/ 61 w 336"/>
                  <a:gd name="T15" fmla="*/ 121 h 495"/>
                  <a:gd name="T16" fmla="*/ 77 w 336"/>
                  <a:gd name="T17" fmla="*/ 126 h 495"/>
                  <a:gd name="T18" fmla="*/ 93 w 336"/>
                  <a:gd name="T19" fmla="*/ 130 h 495"/>
                  <a:gd name="T20" fmla="*/ 110 w 336"/>
                  <a:gd name="T21" fmla="*/ 135 h 495"/>
                  <a:gd name="T22" fmla="*/ 126 w 336"/>
                  <a:gd name="T23" fmla="*/ 140 h 495"/>
                  <a:gd name="T24" fmla="*/ 142 w 336"/>
                  <a:gd name="T25" fmla="*/ 146 h 495"/>
                  <a:gd name="T26" fmla="*/ 158 w 336"/>
                  <a:gd name="T27" fmla="*/ 151 h 495"/>
                  <a:gd name="T28" fmla="*/ 174 w 336"/>
                  <a:gd name="T29" fmla="*/ 157 h 495"/>
                  <a:gd name="T30" fmla="*/ 191 w 336"/>
                  <a:gd name="T31" fmla="*/ 164 h 495"/>
                  <a:gd name="T32" fmla="*/ 207 w 336"/>
                  <a:gd name="T33" fmla="*/ 171 h 495"/>
                  <a:gd name="T34" fmla="*/ 221 w 336"/>
                  <a:gd name="T35" fmla="*/ 178 h 495"/>
                  <a:gd name="T36" fmla="*/ 237 w 336"/>
                  <a:gd name="T37" fmla="*/ 185 h 495"/>
                  <a:gd name="T38" fmla="*/ 254 w 336"/>
                  <a:gd name="T39" fmla="*/ 193 h 495"/>
                  <a:gd name="T40" fmla="*/ 261 w 336"/>
                  <a:gd name="T41" fmla="*/ 232 h 495"/>
                  <a:gd name="T42" fmla="*/ 259 w 336"/>
                  <a:gd name="T43" fmla="*/ 303 h 495"/>
                  <a:gd name="T44" fmla="*/ 257 w 336"/>
                  <a:gd name="T45" fmla="*/ 375 h 495"/>
                  <a:gd name="T46" fmla="*/ 254 w 336"/>
                  <a:gd name="T47" fmla="*/ 447 h 495"/>
                  <a:gd name="T48" fmla="*/ 259 w 336"/>
                  <a:gd name="T49" fmla="*/ 484 h 495"/>
                  <a:gd name="T50" fmla="*/ 270 w 336"/>
                  <a:gd name="T51" fmla="*/ 488 h 495"/>
                  <a:gd name="T52" fmla="*/ 281 w 336"/>
                  <a:gd name="T53" fmla="*/ 492 h 495"/>
                  <a:gd name="T54" fmla="*/ 291 w 336"/>
                  <a:gd name="T55" fmla="*/ 493 h 495"/>
                  <a:gd name="T56" fmla="*/ 302 w 336"/>
                  <a:gd name="T57" fmla="*/ 495 h 495"/>
                  <a:gd name="T58" fmla="*/ 313 w 336"/>
                  <a:gd name="T59" fmla="*/ 495 h 495"/>
                  <a:gd name="T60" fmla="*/ 322 w 336"/>
                  <a:gd name="T61" fmla="*/ 495 h 495"/>
                  <a:gd name="T62" fmla="*/ 331 w 336"/>
                  <a:gd name="T63" fmla="*/ 495 h 495"/>
                  <a:gd name="T64" fmla="*/ 333 w 336"/>
                  <a:gd name="T65" fmla="*/ 438 h 495"/>
                  <a:gd name="T66" fmla="*/ 326 w 336"/>
                  <a:gd name="T67" fmla="*/ 324 h 495"/>
                  <a:gd name="T68" fmla="*/ 322 w 336"/>
                  <a:gd name="T69" fmla="*/ 211 h 495"/>
                  <a:gd name="T70" fmla="*/ 320 w 336"/>
                  <a:gd name="T71" fmla="*/ 99 h 495"/>
                  <a:gd name="T72" fmla="*/ 308 w 336"/>
                  <a:gd name="T73" fmla="*/ 43 h 495"/>
                  <a:gd name="T74" fmla="*/ 288 w 336"/>
                  <a:gd name="T75" fmla="*/ 38 h 495"/>
                  <a:gd name="T76" fmla="*/ 268 w 336"/>
                  <a:gd name="T77" fmla="*/ 34 h 495"/>
                  <a:gd name="T78" fmla="*/ 246 w 336"/>
                  <a:gd name="T79" fmla="*/ 31 h 495"/>
                  <a:gd name="T80" fmla="*/ 227 w 336"/>
                  <a:gd name="T81" fmla="*/ 27 h 495"/>
                  <a:gd name="T82" fmla="*/ 207 w 336"/>
                  <a:gd name="T83" fmla="*/ 23 h 495"/>
                  <a:gd name="T84" fmla="*/ 187 w 336"/>
                  <a:gd name="T85" fmla="*/ 20 h 495"/>
                  <a:gd name="T86" fmla="*/ 167 w 336"/>
                  <a:gd name="T87" fmla="*/ 18 h 495"/>
                  <a:gd name="T88" fmla="*/ 147 w 336"/>
                  <a:gd name="T89" fmla="*/ 14 h 495"/>
                  <a:gd name="T90" fmla="*/ 128 w 336"/>
                  <a:gd name="T91" fmla="*/ 11 h 495"/>
                  <a:gd name="T92" fmla="*/ 108 w 336"/>
                  <a:gd name="T93" fmla="*/ 9 h 495"/>
                  <a:gd name="T94" fmla="*/ 88 w 336"/>
                  <a:gd name="T95" fmla="*/ 7 h 495"/>
                  <a:gd name="T96" fmla="*/ 68 w 336"/>
                  <a:gd name="T97" fmla="*/ 5 h 495"/>
                  <a:gd name="T98" fmla="*/ 48 w 336"/>
                  <a:gd name="T99" fmla="*/ 4 h 495"/>
                  <a:gd name="T100" fmla="*/ 29 w 336"/>
                  <a:gd name="T101" fmla="*/ 2 h 495"/>
                  <a:gd name="T102" fmla="*/ 9 w 336"/>
                  <a:gd name="T103" fmla="*/ 0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6" h="495">
                    <a:moveTo>
                      <a:pt x="0" y="0"/>
                    </a:moveTo>
                    <a:lnTo>
                      <a:pt x="3" y="14"/>
                    </a:lnTo>
                    <a:lnTo>
                      <a:pt x="7" y="29"/>
                    </a:lnTo>
                    <a:lnTo>
                      <a:pt x="9" y="43"/>
                    </a:lnTo>
                    <a:lnTo>
                      <a:pt x="9" y="58"/>
                    </a:lnTo>
                    <a:lnTo>
                      <a:pt x="9" y="70"/>
                    </a:lnTo>
                    <a:lnTo>
                      <a:pt x="9" y="83"/>
                    </a:lnTo>
                    <a:lnTo>
                      <a:pt x="7" y="95"/>
                    </a:lnTo>
                    <a:lnTo>
                      <a:pt x="3" y="106"/>
                    </a:lnTo>
                    <a:lnTo>
                      <a:pt x="12" y="108"/>
                    </a:lnTo>
                    <a:lnTo>
                      <a:pt x="21" y="110"/>
                    </a:lnTo>
                    <a:lnTo>
                      <a:pt x="29" y="112"/>
                    </a:lnTo>
                    <a:lnTo>
                      <a:pt x="38" y="115"/>
                    </a:lnTo>
                    <a:lnTo>
                      <a:pt x="45" y="117"/>
                    </a:lnTo>
                    <a:lnTo>
                      <a:pt x="54" y="119"/>
                    </a:lnTo>
                    <a:lnTo>
                      <a:pt x="61" y="121"/>
                    </a:lnTo>
                    <a:lnTo>
                      <a:pt x="70" y="122"/>
                    </a:lnTo>
                    <a:lnTo>
                      <a:pt x="77" y="126"/>
                    </a:lnTo>
                    <a:lnTo>
                      <a:pt x="84" y="128"/>
                    </a:lnTo>
                    <a:lnTo>
                      <a:pt x="93" y="130"/>
                    </a:lnTo>
                    <a:lnTo>
                      <a:pt x="101" y="133"/>
                    </a:lnTo>
                    <a:lnTo>
                      <a:pt x="110" y="135"/>
                    </a:lnTo>
                    <a:lnTo>
                      <a:pt x="117" y="139"/>
                    </a:lnTo>
                    <a:lnTo>
                      <a:pt x="126" y="140"/>
                    </a:lnTo>
                    <a:lnTo>
                      <a:pt x="133" y="142"/>
                    </a:lnTo>
                    <a:lnTo>
                      <a:pt x="142" y="146"/>
                    </a:lnTo>
                    <a:lnTo>
                      <a:pt x="149" y="149"/>
                    </a:lnTo>
                    <a:lnTo>
                      <a:pt x="158" y="151"/>
                    </a:lnTo>
                    <a:lnTo>
                      <a:pt x="165" y="155"/>
                    </a:lnTo>
                    <a:lnTo>
                      <a:pt x="174" y="157"/>
                    </a:lnTo>
                    <a:lnTo>
                      <a:pt x="182" y="160"/>
                    </a:lnTo>
                    <a:lnTo>
                      <a:pt x="191" y="164"/>
                    </a:lnTo>
                    <a:lnTo>
                      <a:pt x="198" y="167"/>
                    </a:lnTo>
                    <a:lnTo>
                      <a:pt x="207" y="171"/>
                    </a:lnTo>
                    <a:lnTo>
                      <a:pt x="214" y="175"/>
                    </a:lnTo>
                    <a:lnTo>
                      <a:pt x="221" y="178"/>
                    </a:lnTo>
                    <a:lnTo>
                      <a:pt x="230" y="182"/>
                    </a:lnTo>
                    <a:lnTo>
                      <a:pt x="237" y="185"/>
                    </a:lnTo>
                    <a:lnTo>
                      <a:pt x="246" y="189"/>
                    </a:lnTo>
                    <a:lnTo>
                      <a:pt x="254" y="193"/>
                    </a:lnTo>
                    <a:lnTo>
                      <a:pt x="261" y="196"/>
                    </a:lnTo>
                    <a:lnTo>
                      <a:pt x="261" y="232"/>
                    </a:lnTo>
                    <a:lnTo>
                      <a:pt x="261" y="268"/>
                    </a:lnTo>
                    <a:lnTo>
                      <a:pt x="259" y="303"/>
                    </a:lnTo>
                    <a:lnTo>
                      <a:pt x="257" y="339"/>
                    </a:lnTo>
                    <a:lnTo>
                      <a:pt x="257" y="375"/>
                    </a:lnTo>
                    <a:lnTo>
                      <a:pt x="255" y="411"/>
                    </a:lnTo>
                    <a:lnTo>
                      <a:pt x="254" y="447"/>
                    </a:lnTo>
                    <a:lnTo>
                      <a:pt x="254" y="481"/>
                    </a:lnTo>
                    <a:lnTo>
                      <a:pt x="259" y="484"/>
                    </a:lnTo>
                    <a:lnTo>
                      <a:pt x="264" y="486"/>
                    </a:lnTo>
                    <a:lnTo>
                      <a:pt x="270" y="488"/>
                    </a:lnTo>
                    <a:lnTo>
                      <a:pt x="275" y="490"/>
                    </a:lnTo>
                    <a:lnTo>
                      <a:pt x="281" y="492"/>
                    </a:lnTo>
                    <a:lnTo>
                      <a:pt x="286" y="492"/>
                    </a:lnTo>
                    <a:lnTo>
                      <a:pt x="291" y="493"/>
                    </a:lnTo>
                    <a:lnTo>
                      <a:pt x="297" y="493"/>
                    </a:lnTo>
                    <a:lnTo>
                      <a:pt x="302" y="495"/>
                    </a:lnTo>
                    <a:lnTo>
                      <a:pt x="308" y="495"/>
                    </a:lnTo>
                    <a:lnTo>
                      <a:pt x="313" y="495"/>
                    </a:lnTo>
                    <a:lnTo>
                      <a:pt x="317" y="495"/>
                    </a:lnTo>
                    <a:lnTo>
                      <a:pt x="322" y="495"/>
                    </a:lnTo>
                    <a:lnTo>
                      <a:pt x="327" y="495"/>
                    </a:lnTo>
                    <a:lnTo>
                      <a:pt x="331" y="495"/>
                    </a:lnTo>
                    <a:lnTo>
                      <a:pt x="336" y="493"/>
                    </a:lnTo>
                    <a:lnTo>
                      <a:pt x="333" y="438"/>
                    </a:lnTo>
                    <a:lnTo>
                      <a:pt x="329" y="380"/>
                    </a:lnTo>
                    <a:lnTo>
                      <a:pt x="326" y="324"/>
                    </a:lnTo>
                    <a:lnTo>
                      <a:pt x="324" y="268"/>
                    </a:lnTo>
                    <a:lnTo>
                      <a:pt x="322" y="211"/>
                    </a:lnTo>
                    <a:lnTo>
                      <a:pt x="320" y="155"/>
                    </a:lnTo>
                    <a:lnTo>
                      <a:pt x="320" y="99"/>
                    </a:lnTo>
                    <a:lnTo>
                      <a:pt x="318" y="45"/>
                    </a:lnTo>
                    <a:lnTo>
                      <a:pt x="308" y="43"/>
                    </a:lnTo>
                    <a:lnTo>
                      <a:pt x="299" y="40"/>
                    </a:lnTo>
                    <a:lnTo>
                      <a:pt x="288" y="38"/>
                    </a:lnTo>
                    <a:lnTo>
                      <a:pt x="277" y="36"/>
                    </a:lnTo>
                    <a:lnTo>
                      <a:pt x="268" y="34"/>
                    </a:lnTo>
                    <a:lnTo>
                      <a:pt x="257" y="32"/>
                    </a:lnTo>
                    <a:lnTo>
                      <a:pt x="246" y="31"/>
                    </a:lnTo>
                    <a:lnTo>
                      <a:pt x="237" y="29"/>
                    </a:lnTo>
                    <a:lnTo>
                      <a:pt x="227" y="27"/>
                    </a:lnTo>
                    <a:lnTo>
                      <a:pt x="218" y="25"/>
                    </a:lnTo>
                    <a:lnTo>
                      <a:pt x="207" y="23"/>
                    </a:lnTo>
                    <a:lnTo>
                      <a:pt x="198" y="22"/>
                    </a:lnTo>
                    <a:lnTo>
                      <a:pt x="187" y="20"/>
                    </a:lnTo>
                    <a:lnTo>
                      <a:pt x="176" y="18"/>
                    </a:lnTo>
                    <a:lnTo>
                      <a:pt x="167" y="18"/>
                    </a:lnTo>
                    <a:lnTo>
                      <a:pt x="156" y="16"/>
                    </a:lnTo>
                    <a:lnTo>
                      <a:pt x="147" y="14"/>
                    </a:lnTo>
                    <a:lnTo>
                      <a:pt x="137" y="13"/>
                    </a:lnTo>
                    <a:lnTo>
                      <a:pt x="128" y="11"/>
                    </a:lnTo>
                    <a:lnTo>
                      <a:pt x="117" y="11"/>
                    </a:lnTo>
                    <a:lnTo>
                      <a:pt x="108" y="9"/>
                    </a:lnTo>
                    <a:lnTo>
                      <a:pt x="97" y="7"/>
                    </a:lnTo>
                    <a:lnTo>
                      <a:pt x="88" y="7"/>
                    </a:lnTo>
                    <a:lnTo>
                      <a:pt x="77" y="5"/>
                    </a:lnTo>
                    <a:lnTo>
                      <a:pt x="68" y="5"/>
                    </a:lnTo>
                    <a:lnTo>
                      <a:pt x="57" y="4"/>
                    </a:lnTo>
                    <a:lnTo>
                      <a:pt x="48" y="4"/>
                    </a:lnTo>
                    <a:lnTo>
                      <a:pt x="38" y="2"/>
                    </a:lnTo>
                    <a:lnTo>
                      <a:pt x="29" y="2"/>
                    </a:lnTo>
                    <a:lnTo>
                      <a:pt x="20" y="2"/>
                    </a:lnTo>
                    <a:lnTo>
                      <a:pt x="9" y="0"/>
                    </a:lnTo>
                    <a:lnTo>
                      <a:pt x="0" y="0"/>
                    </a:ln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8" name="Freeform 295"/>
              <p:cNvSpPr>
                <a:spLocks/>
              </p:cNvSpPr>
              <p:nvPr/>
            </p:nvSpPr>
            <p:spPr bwMode="auto">
              <a:xfrm>
                <a:off x="4571" y="3107"/>
                <a:ext cx="18" cy="112"/>
              </a:xfrm>
              <a:custGeom>
                <a:avLst/>
                <a:gdLst>
                  <a:gd name="T0" fmla="*/ 9 w 18"/>
                  <a:gd name="T1" fmla="*/ 105 h 112"/>
                  <a:gd name="T2" fmla="*/ 13 w 18"/>
                  <a:gd name="T3" fmla="*/ 110 h 112"/>
                  <a:gd name="T4" fmla="*/ 13 w 18"/>
                  <a:gd name="T5" fmla="*/ 105 h 112"/>
                  <a:gd name="T6" fmla="*/ 15 w 18"/>
                  <a:gd name="T7" fmla="*/ 97 h 112"/>
                  <a:gd name="T8" fmla="*/ 16 w 18"/>
                  <a:gd name="T9" fmla="*/ 92 h 112"/>
                  <a:gd name="T10" fmla="*/ 16 w 18"/>
                  <a:gd name="T11" fmla="*/ 85 h 112"/>
                  <a:gd name="T12" fmla="*/ 16 w 18"/>
                  <a:gd name="T13" fmla="*/ 79 h 112"/>
                  <a:gd name="T14" fmla="*/ 16 w 18"/>
                  <a:gd name="T15" fmla="*/ 72 h 112"/>
                  <a:gd name="T16" fmla="*/ 18 w 18"/>
                  <a:gd name="T17" fmla="*/ 65 h 112"/>
                  <a:gd name="T18" fmla="*/ 16 w 18"/>
                  <a:gd name="T19" fmla="*/ 58 h 112"/>
                  <a:gd name="T20" fmla="*/ 16 w 18"/>
                  <a:gd name="T21" fmla="*/ 52 h 112"/>
                  <a:gd name="T22" fmla="*/ 16 w 18"/>
                  <a:gd name="T23" fmla="*/ 45 h 112"/>
                  <a:gd name="T24" fmla="*/ 15 w 18"/>
                  <a:gd name="T25" fmla="*/ 38 h 112"/>
                  <a:gd name="T26" fmla="*/ 15 w 18"/>
                  <a:gd name="T27" fmla="*/ 31 h 112"/>
                  <a:gd name="T28" fmla="*/ 13 w 18"/>
                  <a:gd name="T29" fmla="*/ 24 h 112"/>
                  <a:gd name="T30" fmla="*/ 11 w 18"/>
                  <a:gd name="T31" fmla="*/ 16 h 112"/>
                  <a:gd name="T32" fmla="*/ 9 w 18"/>
                  <a:gd name="T33" fmla="*/ 7 h 112"/>
                  <a:gd name="T34" fmla="*/ 7 w 18"/>
                  <a:gd name="T35" fmla="*/ 0 h 112"/>
                  <a:gd name="T36" fmla="*/ 0 w 18"/>
                  <a:gd name="T37" fmla="*/ 4 h 112"/>
                  <a:gd name="T38" fmla="*/ 2 w 18"/>
                  <a:gd name="T39" fmla="*/ 11 h 112"/>
                  <a:gd name="T40" fmla="*/ 4 w 18"/>
                  <a:gd name="T41" fmla="*/ 18 h 112"/>
                  <a:gd name="T42" fmla="*/ 6 w 18"/>
                  <a:gd name="T43" fmla="*/ 25 h 112"/>
                  <a:gd name="T44" fmla="*/ 6 w 18"/>
                  <a:gd name="T45" fmla="*/ 33 h 112"/>
                  <a:gd name="T46" fmla="*/ 7 w 18"/>
                  <a:gd name="T47" fmla="*/ 40 h 112"/>
                  <a:gd name="T48" fmla="*/ 7 w 18"/>
                  <a:gd name="T49" fmla="*/ 45 h 112"/>
                  <a:gd name="T50" fmla="*/ 9 w 18"/>
                  <a:gd name="T51" fmla="*/ 52 h 112"/>
                  <a:gd name="T52" fmla="*/ 9 w 18"/>
                  <a:gd name="T53" fmla="*/ 60 h 112"/>
                  <a:gd name="T54" fmla="*/ 9 w 18"/>
                  <a:gd name="T55" fmla="*/ 65 h 112"/>
                  <a:gd name="T56" fmla="*/ 9 w 18"/>
                  <a:gd name="T57" fmla="*/ 72 h 112"/>
                  <a:gd name="T58" fmla="*/ 9 w 18"/>
                  <a:gd name="T59" fmla="*/ 78 h 112"/>
                  <a:gd name="T60" fmla="*/ 9 w 18"/>
                  <a:gd name="T61" fmla="*/ 85 h 112"/>
                  <a:gd name="T62" fmla="*/ 7 w 18"/>
                  <a:gd name="T63" fmla="*/ 90 h 112"/>
                  <a:gd name="T64" fmla="*/ 7 w 18"/>
                  <a:gd name="T65" fmla="*/ 97 h 112"/>
                  <a:gd name="T66" fmla="*/ 6 w 18"/>
                  <a:gd name="T67" fmla="*/ 103 h 112"/>
                  <a:gd name="T68" fmla="*/ 4 w 18"/>
                  <a:gd name="T69" fmla="*/ 108 h 112"/>
                  <a:gd name="T70" fmla="*/ 7 w 18"/>
                  <a:gd name="T71" fmla="*/ 112 h 112"/>
                  <a:gd name="T72" fmla="*/ 9 w 18"/>
                  <a:gd name="T73" fmla="*/ 105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112">
                    <a:moveTo>
                      <a:pt x="9" y="105"/>
                    </a:moveTo>
                    <a:lnTo>
                      <a:pt x="13" y="110"/>
                    </a:lnTo>
                    <a:lnTo>
                      <a:pt x="13" y="105"/>
                    </a:lnTo>
                    <a:lnTo>
                      <a:pt x="15" y="97"/>
                    </a:lnTo>
                    <a:lnTo>
                      <a:pt x="16" y="92"/>
                    </a:lnTo>
                    <a:lnTo>
                      <a:pt x="16" y="85"/>
                    </a:lnTo>
                    <a:lnTo>
                      <a:pt x="16" y="79"/>
                    </a:lnTo>
                    <a:lnTo>
                      <a:pt x="16" y="72"/>
                    </a:lnTo>
                    <a:lnTo>
                      <a:pt x="18" y="65"/>
                    </a:lnTo>
                    <a:lnTo>
                      <a:pt x="16" y="58"/>
                    </a:lnTo>
                    <a:lnTo>
                      <a:pt x="16" y="52"/>
                    </a:lnTo>
                    <a:lnTo>
                      <a:pt x="16" y="45"/>
                    </a:lnTo>
                    <a:lnTo>
                      <a:pt x="15" y="38"/>
                    </a:lnTo>
                    <a:lnTo>
                      <a:pt x="15" y="31"/>
                    </a:lnTo>
                    <a:lnTo>
                      <a:pt x="13" y="24"/>
                    </a:lnTo>
                    <a:lnTo>
                      <a:pt x="11" y="16"/>
                    </a:lnTo>
                    <a:lnTo>
                      <a:pt x="9" y="7"/>
                    </a:lnTo>
                    <a:lnTo>
                      <a:pt x="7" y="0"/>
                    </a:lnTo>
                    <a:lnTo>
                      <a:pt x="0" y="4"/>
                    </a:lnTo>
                    <a:lnTo>
                      <a:pt x="2" y="11"/>
                    </a:lnTo>
                    <a:lnTo>
                      <a:pt x="4" y="18"/>
                    </a:lnTo>
                    <a:lnTo>
                      <a:pt x="6" y="25"/>
                    </a:lnTo>
                    <a:lnTo>
                      <a:pt x="6" y="33"/>
                    </a:lnTo>
                    <a:lnTo>
                      <a:pt x="7" y="40"/>
                    </a:lnTo>
                    <a:lnTo>
                      <a:pt x="7" y="45"/>
                    </a:lnTo>
                    <a:lnTo>
                      <a:pt x="9" y="52"/>
                    </a:lnTo>
                    <a:lnTo>
                      <a:pt x="9" y="60"/>
                    </a:lnTo>
                    <a:lnTo>
                      <a:pt x="9" y="65"/>
                    </a:lnTo>
                    <a:lnTo>
                      <a:pt x="9" y="72"/>
                    </a:lnTo>
                    <a:lnTo>
                      <a:pt x="9" y="78"/>
                    </a:lnTo>
                    <a:lnTo>
                      <a:pt x="9" y="85"/>
                    </a:lnTo>
                    <a:lnTo>
                      <a:pt x="7" y="90"/>
                    </a:lnTo>
                    <a:lnTo>
                      <a:pt x="7" y="97"/>
                    </a:lnTo>
                    <a:lnTo>
                      <a:pt x="6" y="103"/>
                    </a:lnTo>
                    <a:lnTo>
                      <a:pt x="4" y="108"/>
                    </a:lnTo>
                    <a:lnTo>
                      <a:pt x="7" y="112"/>
                    </a:lnTo>
                    <a:lnTo>
                      <a:pt x="9" y="10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19" name="Freeform 296"/>
              <p:cNvSpPr>
                <a:spLocks/>
              </p:cNvSpPr>
              <p:nvPr/>
            </p:nvSpPr>
            <p:spPr bwMode="auto">
              <a:xfrm>
                <a:off x="4578" y="3212"/>
                <a:ext cx="263" cy="97"/>
              </a:xfrm>
              <a:custGeom>
                <a:avLst/>
                <a:gdLst>
                  <a:gd name="T0" fmla="*/ 260 w 263"/>
                  <a:gd name="T1" fmla="*/ 90 h 97"/>
                  <a:gd name="T2" fmla="*/ 243 w 263"/>
                  <a:gd name="T3" fmla="*/ 82 h 97"/>
                  <a:gd name="T4" fmla="*/ 229 w 263"/>
                  <a:gd name="T5" fmla="*/ 73 h 97"/>
                  <a:gd name="T6" fmla="*/ 213 w 263"/>
                  <a:gd name="T7" fmla="*/ 68 h 97"/>
                  <a:gd name="T8" fmla="*/ 197 w 263"/>
                  <a:gd name="T9" fmla="*/ 61 h 97"/>
                  <a:gd name="T10" fmla="*/ 180 w 263"/>
                  <a:gd name="T11" fmla="*/ 54 h 97"/>
                  <a:gd name="T12" fmla="*/ 164 w 263"/>
                  <a:gd name="T13" fmla="*/ 48 h 97"/>
                  <a:gd name="T14" fmla="*/ 148 w 263"/>
                  <a:gd name="T15" fmla="*/ 43 h 97"/>
                  <a:gd name="T16" fmla="*/ 132 w 263"/>
                  <a:gd name="T17" fmla="*/ 36 h 97"/>
                  <a:gd name="T18" fmla="*/ 116 w 263"/>
                  <a:gd name="T19" fmla="*/ 30 h 97"/>
                  <a:gd name="T20" fmla="*/ 99 w 263"/>
                  <a:gd name="T21" fmla="*/ 25 h 97"/>
                  <a:gd name="T22" fmla="*/ 83 w 263"/>
                  <a:gd name="T23" fmla="*/ 21 h 97"/>
                  <a:gd name="T24" fmla="*/ 67 w 263"/>
                  <a:gd name="T25" fmla="*/ 16 h 97"/>
                  <a:gd name="T26" fmla="*/ 51 w 263"/>
                  <a:gd name="T27" fmla="*/ 12 h 97"/>
                  <a:gd name="T28" fmla="*/ 35 w 263"/>
                  <a:gd name="T29" fmla="*/ 7 h 97"/>
                  <a:gd name="T30" fmla="*/ 18 w 263"/>
                  <a:gd name="T31" fmla="*/ 3 h 97"/>
                  <a:gd name="T32" fmla="*/ 2 w 263"/>
                  <a:gd name="T33" fmla="*/ 0 h 97"/>
                  <a:gd name="T34" fmla="*/ 9 w 263"/>
                  <a:gd name="T35" fmla="*/ 9 h 97"/>
                  <a:gd name="T36" fmla="*/ 26 w 263"/>
                  <a:gd name="T37" fmla="*/ 14 h 97"/>
                  <a:gd name="T38" fmla="*/ 40 w 263"/>
                  <a:gd name="T39" fmla="*/ 18 h 97"/>
                  <a:gd name="T40" fmla="*/ 58 w 263"/>
                  <a:gd name="T41" fmla="*/ 21 h 97"/>
                  <a:gd name="T42" fmla="*/ 72 w 263"/>
                  <a:gd name="T43" fmla="*/ 27 h 97"/>
                  <a:gd name="T44" fmla="*/ 89 w 263"/>
                  <a:gd name="T45" fmla="*/ 30 h 97"/>
                  <a:gd name="T46" fmla="*/ 105 w 263"/>
                  <a:gd name="T47" fmla="*/ 36 h 97"/>
                  <a:gd name="T48" fmla="*/ 121 w 263"/>
                  <a:gd name="T49" fmla="*/ 41 h 97"/>
                  <a:gd name="T50" fmla="*/ 137 w 263"/>
                  <a:gd name="T51" fmla="*/ 46 h 97"/>
                  <a:gd name="T52" fmla="*/ 153 w 263"/>
                  <a:gd name="T53" fmla="*/ 52 h 97"/>
                  <a:gd name="T54" fmla="*/ 170 w 263"/>
                  <a:gd name="T55" fmla="*/ 59 h 97"/>
                  <a:gd name="T56" fmla="*/ 186 w 263"/>
                  <a:gd name="T57" fmla="*/ 64 h 97"/>
                  <a:gd name="T58" fmla="*/ 202 w 263"/>
                  <a:gd name="T59" fmla="*/ 72 h 97"/>
                  <a:gd name="T60" fmla="*/ 216 w 263"/>
                  <a:gd name="T61" fmla="*/ 79 h 97"/>
                  <a:gd name="T62" fmla="*/ 233 w 263"/>
                  <a:gd name="T63" fmla="*/ 86 h 97"/>
                  <a:gd name="T64" fmla="*/ 249 w 263"/>
                  <a:gd name="T65" fmla="*/ 93 h 97"/>
                  <a:gd name="T66" fmla="*/ 254 w 263"/>
                  <a:gd name="T67" fmla="*/ 93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3" h="97">
                    <a:moveTo>
                      <a:pt x="263" y="93"/>
                    </a:moveTo>
                    <a:lnTo>
                      <a:pt x="260" y="90"/>
                    </a:lnTo>
                    <a:lnTo>
                      <a:pt x="252" y="86"/>
                    </a:lnTo>
                    <a:lnTo>
                      <a:pt x="243" y="82"/>
                    </a:lnTo>
                    <a:lnTo>
                      <a:pt x="236" y="79"/>
                    </a:lnTo>
                    <a:lnTo>
                      <a:pt x="229" y="73"/>
                    </a:lnTo>
                    <a:lnTo>
                      <a:pt x="220" y="72"/>
                    </a:lnTo>
                    <a:lnTo>
                      <a:pt x="213" y="68"/>
                    </a:lnTo>
                    <a:lnTo>
                      <a:pt x="204" y="64"/>
                    </a:lnTo>
                    <a:lnTo>
                      <a:pt x="197" y="61"/>
                    </a:lnTo>
                    <a:lnTo>
                      <a:pt x="188" y="57"/>
                    </a:lnTo>
                    <a:lnTo>
                      <a:pt x="180" y="54"/>
                    </a:lnTo>
                    <a:lnTo>
                      <a:pt x="173" y="50"/>
                    </a:lnTo>
                    <a:lnTo>
                      <a:pt x="164" y="48"/>
                    </a:lnTo>
                    <a:lnTo>
                      <a:pt x="157" y="45"/>
                    </a:lnTo>
                    <a:lnTo>
                      <a:pt x="148" y="43"/>
                    </a:lnTo>
                    <a:lnTo>
                      <a:pt x="141" y="39"/>
                    </a:lnTo>
                    <a:lnTo>
                      <a:pt x="132" y="36"/>
                    </a:lnTo>
                    <a:lnTo>
                      <a:pt x="125" y="34"/>
                    </a:lnTo>
                    <a:lnTo>
                      <a:pt x="116" y="30"/>
                    </a:lnTo>
                    <a:lnTo>
                      <a:pt x="108" y="28"/>
                    </a:lnTo>
                    <a:lnTo>
                      <a:pt x="99" y="25"/>
                    </a:lnTo>
                    <a:lnTo>
                      <a:pt x="92" y="23"/>
                    </a:lnTo>
                    <a:lnTo>
                      <a:pt x="83" y="21"/>
                    </a:lnTo>
                    <a:lnTo>
                      <a:pt x="76" y="18"/>
                    </a:lnTo>
                    <a:lnTo>
                      <a:pt x="67" y="16"/>
                    </a:lnTo>
                    <a:lnTo>
                      <a:pt x="60" y="14"/>
                    </a:lnTo>
                    <a:lnTo>
                      <a:pt x="51" y="12"/>
                    </a:lnTo>
                    <a:lnTo>
                      <a:pt x="44" y="10"/>
                    </a:lnTo>
                    <a:lnTo>
                      <a:pt x="35" y="7"/>
                    </a:lnTo>
                    <a:lnTo>
                      <a:pt x="26" y="5"/>
                    </a:lnTo>
                    <a:lnTo>
                      <a:pt x="18" y="3"/>
                    </a:lnTo>
                    <a:lnTo>
                      <a:pt x="9" y="1"/>
                    </a:lnTo>
                    <a:lnTo>
                      <a:pt x="2" y="0"/>
                    </a:lnTo>
                    <a:lnTo>
                      <a:pt x="0" y="7"/>
                    </a:lnTo>
                    <a:lnTo>
                      <a:pt x="9" y="9"/>
                    </a:lnTo>
                    <a:lnTo>
                      <a:pt x="17" y="12"/>
                    </a:lnTo>
                    <a:lnTo>
                      <a:pt x="26" y="14"/>
                    </a:lnTo>
                    <a:lnTo>
                      <a:pt x="33" y="16"/>
                    </a:lnTo>
                    <a:lnTo>
                      <a:pt x="40" y="18"/>
                    </a:lnTo>
                    <a:lnTo>
                      <a:pt x="49" y="19"/>
                    </a:lnTo>
                    <a:lnTo>
                      <a:pt x="58" y="21"/>
                    </a:lnTo>
                    <a:lnTo>
                      <a:pt x="65" y="25"/>
                    </a:lnTo>
                    <a:lnTo>
                      <a:pt x="72" y="27"/>
                    </a:lnTo>
                    <a:lnTo>
                      <a:pt x="81" y="28"/>
                    </a:lnTo>
                    <a:lnTo>
                      <a:pt x="89" y="30"/>
                    </a:lnTo>
                    <a:lnTo>
                      <a:pt x="98" y="34"/>
                    </a:lnTo>
                    <a:lnTo>
                      <a:pt x="105" y="36"/>
                    </a:lnTo>
                    <a:lnTo>
                      <a:pt x="114" y="39"/>
                    </a:lnTo>
                    <a:lnTo>
                      <a:pt x="121" y="41"/>
                    </a:lnTo>
                    <a:lnTo>
                      <a:pt x="130" y="45"/>
                    </a:lnTo>
                    <a:lnTo>
                      <a:pt x="137" y="46"/>
                    </a:lnTo>
                    <a:lnTo>
                      <a:pt x="146" y="50"/>
                    </a:lnTo>
                    <a:lnTo>
                      <a:pt x="153" y="52"/>
                    </a:lnTo>
                    <a:lnTo>
                      <a:pt x="161" y="55"/>
                    </a:lnTo>
                    <a:lnTo>
                      <a:pt x="170" y="59"/>
                    </a:lnTo>
                    <a:lnTo>
                      <a:pt x="177" y="61"/>
                    </a:lnTo>
                    <a:lnTo>
                      <a:pt x="186" y="64"/>
                    </a:lnTo>
                    <a:lnTo>
                      <a:pt x="193" y="68"/>
                    </a:lnTo>
                    <a:lnTo>
                      <a:pt x="202" y="72"/>
                    </a:lnTo>
                    <a:lnTo>
                      <a:pt x="209" y="75"/>
                    </a:lnTo>
                    <a:lnTo>
                      <a:pt x="216" y="79"/>
                    </a:lnTo>
                    <a:lnTo>
                      <a:pt x="225" y="82"/>
                    </a:lnTo>
                    <a:lnTo>
                      <a:pt x="233" y="86"/>
                    </a:lnTo>
                    <a:lnTo>
                      <a:pt x="242" y="90"/>
                    </a:lnTo>
                    <a:lnTo>
                      <a:pt x="249" y="93"/>
                    </a:lnTo>
                    <a:lnTo>
                      <a:pt x="256" y="97"/>
                    </a:lnTo>
                    <a:lnTo>
                      <a:pt x="254" y="93"/>
                    </a:lnTo>
                    <a:lnTo>
                      <a:pt x="263" y="9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0" name="Freeform 297"/>
              <p:cNvSpPr>
                <a:spLocks/>
              </p:cNvSpPr>
              <p:nvPr/>
            </p:nvSpPr>
            <p:spPr bwMode="auto">
              <a:xfrm>
                <a:off x="4825" y="3305"/>
                <a:ext cx="16" cy="288"/>
              </a:xfrm>
              <a:custGeom>
                <a:avLst/>
                <a:gdLst>
                  <a:gd name="T0" fmla="*/ 7 w 16"/>
                  <a:gd name="T1" fmla="*/ 285 h 288"/>
                  <a:gd name="T2" fmla="*/ 7 w 16"/>
                  <a:gd name="T3" fmla="*/ 269 h 288"/>
                  <a:gd name="T4" fmla="*/ 9 w 16"/>
                  <a:gd name="T5" fmla="*/ 251 h 288"/>
                  <a:gd name="T6" fmla="*/ 9 w 16"/>
                  <a:gd name="T7" fmla="*/ 233 h 288"/>
                  <a:gd name="T8" fmla="*/ 9 w 16"/>
                  <a:gd name="T9" fmla="*/ 215 h 288"/>
                  <a:gd name="T10" fmla="*/ 9 w 16"/>
                  <a:gd name="T11" fmla="*/ 197 h 288"/>
                  <a:gd name="T12" fmla="*/ 11 w 16"/>
                  <a:gd name="T13" fmla="*/ 179 h 288"/>
                  <a:gd name="T14" fmla="*/ 11 w 16"/>
                  <a:gd name="T15" fmla="*/ 161 h 288"/>
                  <a:gd name="T16" fmla="*/ 11 w 16"/>
                  <a:gd name="T17" fmla="*/ 143 h 288"/>
                  <a:gd name="T18" fmla="*/ 13 w 16"/>
                  <a:gd name="T19" fmla="*/ 125 h 288"/>
                  <a:gd name="T20" fmla="*/ 13 w 16"/>
                  <a:gd name="T21" fmla="*/ 107 h 288"/>
                  <a:gd name="T22" fmla="*/ 14 w 16"/>
                  <a:gd name="T23" fmla="*/ 89 h 288"/>
                  <a:gd name="T24" fmla="*/ 14 w 16"/>
                  <a:gd name="T25" fmla="*/ 72 h 288"/>
                  <a:gd name="T26" fmla="*/ 14 w 16"/>
                  <a:gd name="T27" fmla="*/ 54 h 288"/>
                  <a:gd name="T28" fmla="*/ 14 w 16"/>
                  <a:gd name="T29" fmla="*/ 36 h 288"/>
                  <a:gd name="T30" fmla="*/ 16 w 16"/>
                  <a:gd name="T31" fmla="*/ 18 h 288"/>
                  <a:gd name="T32" fmla="*/ 16 w 16"/>
                  <a:gd name="T33" fmla="*/ 0 h 288"/>
                  <a:gd name="T34" fmla="*/ 7 w 16"/>
                  <a:gd name="T35" fmla="*/ 9 h 288"/>
                  <a:gd name="T36" fmla="*/ 7 w 16"/>
                  <a:gd name="T37" fmla="*/ 27 h 288"/>
                  <a:gd name="T38" fmla="*/ 7 w 16"/>
                  <a:gd name="T39" fmla="*/ 45 h 288"/>
                  <a:gd name="T40" fmla="*/ 7 w 16"/>
                  <a:gd name="T41" fmla="*/ 61 h 288"/>
                  <a:gd name="T42" fmla="*/ 5 w 16"/>
                  <a:gd name="T43" fmla="*/ 79 h 288"/>
                  <a:gd name="T44" fmla="*/ 5 w 16"/>
                  <a:gd name="T45" fmla="*/ 98 h 288"/>
                  <a:gd name="T46" fmla="*/ 5 w 16"/>
                  <a:gd name="T47" fmla="*/ 116 h 288"/>
                  <a:gd name="T48" fmla="*/ 4 w 16"/>
                  <a:gd name="T49" fmla="*/ 134 h 288"/>
                  <a:gd name="T50" fmla="*/ 4 w 16"/>
                  <a:gd name="T51" fmla="*/ 152 h 288"/>
                  <a:gd name="T52" fmla="*/ 4 w 16"/>
                  <a:gd name="T53" fmla="*/ 170 h 288"/>
                  <a:gd name="T54" fmla="*/ 2 w 16"/>
                  <a:gd name="T55" fmla="*/ 188 h 288"/>
                  <a:gd name="T56" fmla="*/ 2 w 16"/>
                  <a:gd name="T57" fmla="*/ 206 h 288"/>
                  <a:gd name="T58" fmla="*/ 2 w 16"/>
                  <a:gd name="T59" fmla="*/ 224 h 288"/>
                  <a:gd name="T60" fmla="*/ 0 w 16"/>
                  <a:gd name="T61" fmla="*/ 242 h 288"/>
                  <a:gd name="T62" fmla="*/ 0 w 16"/>
                  <a:gd name="T63" fmla="*/ 260 h 288"/>
                  <a:gd name="T64" fmla="*/ 0 w 16"/>
                  <a:gd name="T65" fmla="*/ 276 h 288"/>
                  <a:gd name="T66" fmla="*/ 2 w 16"/>
                  <a:gd name="T67" fmla="*/ 288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 h="288">
                    <a:moveTo>
                      <a:pt x="5" y="281"/>
                    </a:moveTo>
                    <a:lnTo>
                      <a:pt x="7" y="285"/>
                    </a:lnTo>
                    <a:lnTo>
                      <a:pt x="7" y="276"/>
                    </a:lnTo>
                    <a:lnTo>
                      <a:pt x="7" y="269"/>
                    </a:lnTo>
                    <a:lnTo>
                      <a:pt x="9" y="260"/>
                    </a:lnTo>
                    <a:lnTo>
                      <a:pt x="9" y="251"/>
                    </a:lnTo>
                    <a:lnTo>
                      <a:pt x="9" y="242"/>
                    </a:lnTo>
                    <a:lnTo>
                      <a:pt x="9" y="233"/>
                    </a:lnTo>
                    <a:lnTo>
                      <a:pt x="9" y="224"/>
                    </a:lnTo>
                    <a:lnTo>
                      <a:pt x="9" y="215"/>
                    </a:lnTo>
                    <a:lnTo>
                      <a:pt x="9" y="206"/>
                    </a:lnTo>
                    <a:lnTo>
                      <a:pt x="9" y="197"/>
                    </a:lnTo>
                    <a:lnTo>
                      <a:pt x="11" y="188"/>
                    </a:lnTo>
                    <a:lnTo>
                      <a:pt x="11" y="179"/>
                    </a:lnTo>
                    <a:lnTo>
                      <a:pt x="11" y="170"/>
                    </a:lnTo>
                    <a:lnTo>
                      <a:pt x="11" y="161"/>
                    </a:lnTo>
                    <a:lnTo>
                      <a:pt x="11" y="152"/>
                    </a:lnTo>
                    <a:lnTo>
                      <a:pt x="11" y="143"/>
                    </a:lnTo>
                    <a:lnTo>
                      <a:pt x="13" y="134"/>
                    </a:lnTo>
                    <a:lnTo>
                      <a:pt x="13" y="125"/>
                    </a:lnTo>
                    <a:lnTo>
                      <a:pt x="13" y="116"/>
                    </a:lnTo>
                    <a:lnTo>
                      <a:pt x="13" y="107"/>
                    </a:lnTo>
                    <a:lnTo>
                      <a:pt x="13" y="98"/>
                    </a:lnTo>
                    <a:lnTo>
                      <a:pt x="14" y="89"/>
                    </a:lnTo>
                    <a:lnTo>
                      <a:pt x="14" y="79"/>
                    </a:lnTo>
                    <a:lnTo>
                      <a:pt x="14" y="72"/>
                    </a:lnTo>
                    <a:lnTo>
                      <a:pt x="14" y="63"/>
                    </a:lnTo>
                    <a:lnTo>
                      <a:pt x="14" y="54"/>
                    </a:lnTo>
                    <a:lnTo>
                      <a:pt x="14" y="45"/>
                    </a:lnTo>
                    <a:lnTo>
                      <a:pt x="14" y="36"/>
                    </a:lnTo>
                    <a:lnTo>
                      <a:pt x="14" y="27"/>
                    </a:lnTo>
                    <a:lnTo>
                      <a:pt x="16" y="18"/>
                    </a:lnTo>
                    <a:lnTo>
                      <a:pt x="16" y="9"/>
                    </a:lnTo>
                    <a:lnTo>
                      <a:pt x="16" y="0"/>
                    </a:lnTo>
                    <a:lnTo>
                      <a:pt x="7" y="0"/>
                    </a:lnTo>
                    <a:lnTo>
                      <a:pt x="7" y="9"/>
                    </a:lnTo>
                    <a:lnTo>
                      <a:pt x="7" y="18"/>
                    </a:lnTo>
                    <a:lnTo>
                      <a:pt x="7" y="27"/>
                    </a:lnTo>
                    <a:lnTo>
                      <a:pt x="7" y="36"/>
                    </a:lnTo>
                    <a:lnTo>
                      <a:pt x="7" y="45"/>
                    </a:lnTo>
                    <a:lnTo>
                      <a:pt x="7" y="54"/>
                    </a:lnTo>
                    <a:lnTo>
                      <a:pt x="7" y="61"/>
                    </a:lnTo>
                    <a:lnTo>
                      <a:pt x="7" y="70"/>
                    </a:lnTo>
                    <a:lnTo>
                      <a:pt x="5" y="79"/>
                    </a:lnTo>
                    <a:lnTo>
                      <a:pt x="5" y="89"/>
                    </a:lnTo>
                    <a:lnTo>
                      <a:pt x="5" y="98"/>
                    </a:lnTo>
                    <a:lnTo>
                      <a:pt x="5" y="107"/>
                    </a:lnTo>
                    <a:lnTo>
                      <a:pt x="5" y="116"/>
                    </a:lnTo>
                    <a:lnTo>
                      <a:pt x="4" y="125"/>
                    </a:lnTo>
                    <a:lnTo>
                      <a:pt x="4" y="134"/>
                    </a:lnTo>
                    <a:lnTo>
                      <a:pt x="4" y="143"/>
                    </a:lnTo>
                    <a:lnTo>
                      <a:pt x="4" y="152"/>
                    </a:lnTo>
                    <a:lnTo>
                      <a:pt x="4" y="161"/>
                    </a:lnTo>
                    <a:lnTo>
                      <a:pt x="4" y="170"/>
                    </a:lnTo>
                    <a:lnTo>
                      <a:pt x="2" y="179"/>
                    </a:lnTo>
                    <a:lnTo>
                      <a:pt x="2" y="188"/>
                    </a:lnTo>
                    <a:lnTo>
                      <a:pt x="2" y="197"/>
                    </a:lnTo>
                    <a:lnTo>
                      <a:pt x="2" y="206"/>
                    </a:lnTo>
                    <a:lnTo>
                      <a:pt x="2" y="215"/>
                    </a:lnTo>
                    <a:lnTo>
                      <a:pt x="2" y="224"/>
                    </a:lnTo>
                    <a:lnTo>
                      <a:pt x="0" y="233"/>
                    </a:lnTo>
                    <a:lnTo>
                      <a:pt x="0" y="242"/>
                    </a:lnTo>
                    <a:lnTo>
                      <a:pt x="0" y="251"/>
                    </a:lnTo>
                    <a:lnTo>
                      <a:pt x="0" y="260"/>
                    </a:lnTo>
                    <a:lnTo>
                      <a:pt x="0" y="269"/>
                    </a:lnTo>
                    <a:lnTo>
                      <a:pt x="0" y="276"/>
                    </a:lnTo>
                    <a:lnTo>
                      <a:pt x="0" y="285"/>
                    </a:lnTo>
                    <a:lnTo>
                      <a:pt x="2" y="288"/>
                    </a:lnTo>
                    <a:lnTo>
                      <a:pt x="5" y="28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1" name="Freeform 298"/>
              <p:cNvSpPr>
                <a:spLocks/>
              </p:cNvSpPr>
              <p:nvPr/>
            </p:nvSpPr>
            <p:spPr bwMode="auto">
              <a:xfrm>
                <a:off x="4827" y="3586"/>
                <a:ext cx="88" cy="24"/>
              </a:xfrm>
              <a:custGeom>
                <a:avLst/>
                <a:gdLst>
                  <a:gd name="T0" fmla="*/ 79 w 88"/>
                  <a:gd name="T1" fmla="*/ 16 h 24"/>
                  <a:gd name="T2" fmla="*/ 83 w 88"/>
                  <a:gd name="T3" fmla="*/ 13 h 24"/>
                  <a:gd name="T4" fmla="*/ 79 w 88"/>
                  <a:gd name="T5" fmla="*/ 15 h 24"/>
                  <a:gd name="T6" fmla="*/ 74 w 88"/>
                  <a:gd name="T7" fmla="*/ 15 h 24"/>
                  <a:gd name="T8" fmla="*/ 70 w 88"/>
                  <a:gd name="T9" fmla="*/ 15 h 24"/>
                  <a:gd name="T10" fmla="*/ 65 w 88"/>
                  <a:gd name="T11" fmla="*/ 15 h 24"/>
                  <a:gd name="T12" fmla="*/ 61 w 88"/>
                  <a:gd name="T13" fmla="*/ 15 h 24"/>
                  <a:gd name="T14" fmla="*/ 56 w 88"/>
                  <a:gd name="T15" fmla="*/ 15 h 24"/>
                  <a:gd name="T16" fmla="*/ 50 w 88"/>
                  <a:gd name="T17" fmla="*/ 15 h 24"/>
                  <a:gd name="T18" fmla="*/ 45 w 88"/>
                  <a:gd name="T19" fmla="*/ 13 h 24"/>
                  <a:gd name="T20" fmla="*/ 39 w 88"/>
                  <a:gd name="T21" fmla="*/ 13 h 24"/>
                  <a:gd name="T22" fmla="*/ 34 w 88"/>
                  <a:gd name="T23" fmla="*/ 11 h 24"/>
                  <a:gd name="T24" fmla="*/ 30 w 88"/>
                  <a:gd name="T25" fmla="*/ 9 h 24"/>
                  <a:gd name="T26" fmla="*/ 25 w 88"/>
                  <a:gd name="T27" fmla="*/ 9 h 24"/>
                  <a:gd name="T28" fmla="*/ 20 w 88"/>
                  <a:gd name="T29" fmla="*/ 7 h 24"/>
                  <a:gd name="T30" fmla="*/ 14 w 88"/>
                  <a:gd name="T31" fmla="*/ 6 h 24"/>
                  <a:gd name="T32" fmla="*/ 9 w 88"/>
                  <a:gd name="T33" fmla="*/ 4 h 24"/>
                  <a:gd name="T34" fmla="*/ 3 w 88"/>
                  <a:gd name="T35" fmla="*/ 0 h 24"/>
                  <a:gd name="T36" fmla="*/ 0 w 88"/>
                  <a:gd name="T37" fmla="*/ 7 h 24"/>
                  <a:gd name="T38" fmla="*/ 5 w 88"/>
                  <a:gd name="T39" fmla="*/ 11 h 24"/>
                  <a:gd name="T40" fmla="*/ 11 w 88"/>
                  <a:gd name="T41" fmla="*/ 13 h 24"/>
                  <a:gd name="T42" fmla="*/ 16 w 88"/>
                  <a:gd name="T43" fmla="*/ 15 h 24"/>
                  <a:gd name="T44" fmla="*/ 21 w 88"/>
                  <a:gd name="T45" fmla="*/ 16 h 24"/>
                  <a:gd name="T46" fmla="*/ 27 w 88"/>
                  <a:gd name="T47" fmla="*/ 18 h 24"/>
                  <a:gd name="T48" fmla="*/ 34 w 88"/>
                  <a:gd name="T49" fmla="*/ 18 h 24"/>
                  <a:gd name="T50" fmla="*/ 39 w 88"/>
                  <a:gd name="T51" fmla="*/ 20 h 24"/>
                  <a:gd name="T52" fmla="*/ 45 w 88"/>
                  <a:gd name="T53" fmla="*/ 22 h 24"/>
                  <a:gd name="T54" fmla="*/ 50 w 88"/>
                  <a:gd name="T55" fmla="*/ 22 h 24"/>
                  <a:gd name="T56" fmla="*/ 56 w 88"/>
                  <a:gd name="T57" fmla="*/ 22 h 24"/>
                  <a:gd name="T58" fmla="*/ 61 w 88"/>
                  <a:gd name="T59" fmla="*/ 24 h 24"/>
                  <a:gd name="T60" fmla="*/ 65 w 88"/>
                  <a:gd name="T61" fmla="*/ 24 h 24"/>
                  <a:gd name="T62" fmla="*/ 70 w 88"/>
                  <a:gd name="T63" fmla="*/ 24 h 24"/>
                  <a:gd name="T64" fmla="*/ 75 w 88"/>
                  <a:gd name="T65" fmla="*/ 22 h 24"/>
                  <a:gd name="T66" fmla="*/ 81 w 88"/>
                  <a:gd name="T67" fmla="*/ 22 h 24"/>
                  <a:gd name="T68" fmla="*/ 84 w 88"/>
                  <a:gd name="T69" fmla="*/ 22 h 24"/>
                  <a:gd name="T70" fmla="*/ 88 w 88"/>
                  <a:gd name="T71" fmla="*/ 16 h 24"/>
                  <a:gd name="T72" fmla="*/ 79 w 88"/>
                  <a:gd name="T73" fmla="*/ 16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24">
                    <a:moveTo>
                      <a:pt x="79" y="16"/>
                    </a:moveTo>
                    <a:lnTo>
                      <a:pt x="83" y="13"/>
                    </a:lnTo>
                    <a:lnTo>
                      <a:pt x="79" y="15"/>
                    </a:lnTo>
                    <a:lnTo>
                      <a:pt x="74" y="15"/>
                    </a:lnTo>
                    <a:lnTo>
                      <a:pt x="70" y="15"/>
                    </a:lnTo>
                    <a:lnTo>
                      <a:pt x="65" y="15"/>
                    </a:lnTo>
                    <a:lnTo>
                      <a:pt x="61" y="15"/>
                    </a:lnTo>
                    <a:lnTo>
                      <a:pt x="56" y="15"/>
                    </a:lnTo>
                    <a:lnTo>
                      <a:pt x="50" y="15"/>
                    </a:lnTo>
                    <a:lnTo>
                      <a:pt x="45" y="13"/>
                    </a:lnTo>
                    <a:lnTo>
                      <a:pt x="39" y="13"/>
                    </a:lnTo>
                    <a:lnTo>
                      <a:pt x="34" y="11"/>
                    </a:lnTo>
                    <a:lnTo>
                      <a:pt x="30" y="9"/>
                    </a:lnTo>
                    <a:lnTo>
                      <a:pt x="25" y="9"/>
                    </a:lnTo>
                    <a:lnTo>
                      <a:pt x="20" y="7"/>
                    </a:lnTo>
                    <a:lnTo>
                      <a:pt x="14" y="6"/>
                    </a:lnTo>
                    <a:lnTo>
                      <a:pt x="9" y="4"/>
                    </a:lnTo>
                    <a:lnTo>
                      <a:pt x="3" y="0"/>
                    </a:lnTo>
                    <a:lnTo>
                      <a:pt x="0" y="7"/>
                    </a:lnTo>
                    <a:lnTo>
                      <a:pt x="5" y="11"/>
                    </a:lnTo>
                    <a:lnTo>
                      <a:pt x="11" y="13"/>
                    </a:lnTo>
                    <a:lnTo>
                      <a:pt x="16" y="15"/>
                    </a:lnTo>
                    <a:lnTo>
                      <a:pt x="21" y="16"/>
                    </a:lnTo>
                    <a:lnTo>
                      <a:pt x="27" y="18"/>
                    </a:lnTo>
                    <a:lnTo>
                      <a:pt x="34" y="18"/>
                    </a:lnTo>
                    <a:lnTo>
                      <a:pt x="39" y="20"/>
                    </a:lnTo>
                    <a:lnTo>
                      <a:pt x="45" y="22"/>
                    </a:lnTo>
                    <a:lnTo>
                      <a:pt x="50" y="22"/>
                    </a:lnTo>
                    <a:lnTo>
                      <a:pt x="56" y="22"/>
                    </a:lnTo>
                    <a:lnTo>
                      <a:pt x="61" y="24"/>
                    </a:lnTo>
                    <a:lnTo>
                      <a:pt x="65" y="24"/>
                    </a:lnTo>
                    <a:lnTo>
                      <a:pt x="70" y="24"/>
                    </a:lnTo>
                    <a:lnTo>
                      <a:pt x="75" y="22"/>
                    </a:lnTo>
                    <a:lnTo>
                      <a:pt x="81" y="22"/>
                    </a:lnTo>
                    <a:lnTo>
                      <a:pt x="84" y="22"/>
                    </a:lnTo>
                    <a:lnTo>
                      <a:pt x="88" y="16"/>
                    </a:lnTo>
                    <a:lnTo>
                      <a:pt x="79" y="1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2" name="Freeform 299"/>
              <p:cNvSpPr>
                <a:spLocks/>
              </p:cNvSpPr>
              <p:nvPr/>
            </p:nvSpPr>
            <p:spPr bwMode="auto">
              <a:xfrm>
                <a:off x="4890" y="3150"/>
                <a:ext cx="25" cy="452"/>
              </a:xfrm>
              <a:custGeom>
                <a:avLst/>
                <a:gdLst>
                  <a:gd name="T0" fmla="*/ 0 w 25"/>
                  <a:gd name="T1" fmla="*/ 4 h 452"/>
                  <a:gd name="T2" fmla="*/ 0 w 25"/>
                  <a:gd name="T3" fmla="*/ 31 h 452"/>
                  <a:gd name="T4" fmla="*/ 0 w 25"/>
                  <a:gd name="T5" fmla="*/ 58 h 452"/>
                  <a:gd name="T6" fmla="*/ 2 w 25"/>
                  <a:gd name="T7" fmla="*/ 87 h 452"/>
                  <a:gd name="T8" fmla="*/ 2 w 25"/>
                  <a:gd name="T9" fmla="*/ 114 h 452"/>
                  <a:gd name="T10" fmla="*/ 3 w 25"/>
                  <a:gd name="T11" fmla="*/ 143 h 452"/>
                  <a:gd name="T12" fmla="*/ 3 w 25"/>
                  <a:gd name="T13" fmla="*/ 170 h 452"/>
                  <a:gd name="T14" fmla="*/ 5 w 25"/>
                  <a:gd name="T15" fmla="*/ 198 h 452"/>
                  <a:gd name="T16" fmla="*/ 5 w 25"/>
                  <a:gd name="T17" fmla="*/ 227 h 452"/>
                  <a:gd name="T18" fmla="*/ 7 w 25"/>
                  <a:gd name="T19" fmla="*/ 254 h 452"/>
                  <a:gd name="T20" fmla="*/ 7 w 25"/>
                  <a:gd name="T21" fmla="*/ 283 h 452"/>
                  <a:gd name="T22" fmla="*/ 9 w 25"/>
                  <a:gd name="T23" fmla="*/ 312 h 452"/>
                  <a:gd name="T24" fmla="*/ 11 w 25"/>
                  <a:gd name="T25" fmla="*/ 339 h 452"/>
                  <a:gd name="T26" fmla="*/ 12 w 25"/>
                  <a:gd name="T27" fmla="*/ 368 h 452"/>
                  <a:gd name="T28" fmla="*/ 12 w 25"/>
                  <a:gd name="T29" fmla="*/ 397 h 452"/>
                  <a:gd name="T30" fmla="*/ 14 w 25"/>
                  <a:gd name="T31" fmla="*/ 425 h 452"/>
                  <a:gd name="T32" fmla="*/ 16 w 25"/>
                  <a:gd name="T33" fmla="*/ 452 h 452"/>
                  <a:gd name="T34" fmla="*/ 23 w 25"/>
                  <a:gd name="T35" fmla="*/ 438 h 452"/>
                  <a:gd name="T36" fmla="*/ 21 w 25"/>
                  <a:gd name="T37" fmla="*/ 411 h 452"/>
                  <a:gd name="T38" fmla="*/ 20 w 25"/>
                  <a:gd name="T39" fmla="*/ 382 h 452"/>
                  <a:gd name="T40" fmla="*/ 20 w 25"/>
                  <a:gd name="T41" fmla="*/ 353 h 452"/>
                  <a:gd name="T42" fmla="*/ 18 w 25"/>
                  <a:gd name="T43" fmla="*/ 325 h 452"/>
                  <a:gd name="T44" fmla="*/ 16 w 25"/>
                  <a:gd name="T45" fmla="*/ 298 h 452"/>
                  <a:gd name="T46" fmla="*/ 14 w 25"/>
                  <a:gd name="T47" fmla="*/ 269 h 452"/>
                  <a:gd name="T48" fmla="*/ 14 w 25"/>
                  <a:gd name="T49" fmla="*/ 240 h 452"/>
                  <a:gd name="T50" fmla="*/ 12 w 25"/>
                  <a:gd name="T51" fmla="*/ 213 h 452"/>
                  <a:gd name="T52" fmla="*/ 12 w 25"/>
                  <a:gd name="T53" fmla="*/ 184 h 452"/>
                  <a:gd name="T54" fmla="*/ 11 w 25"/>
                  <a:gd name="T55" fmla="*/ 155 h 452"/>
                  <a:gd name="T56" fmla="*/ 11 w 25"/>
                  <a:gd name="T57" fmla="*/ 128 h 452"/>
                  <a:gd name="T58" fmla="*/ 9 w 25"/>
                  <a:gd name="T59" fmla="*/ 101 h 452"/>
                  <a:gd name="T60" fmla="*/ 9 w 25"/>
                  <a:gd name="T61" fmla="*/ 72 h 452"/>
                  <a:gd name="T62" fmla="*/ 9 w 25"/>
                  <a:gd name="T63" fmla="*/ 45 h 452"/>
                  <a:gd name="T64" fmla="*/ 7 w 25"/>
                  <a:gd name="T65" fmla="*/ 17 h 452"/>
                  <a:gd name="T66" fmla="*/ 3 w 25"/>
                  <a:gd name="T67" fmla="*/ 0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 h="452">
                    <a:moveTo>
                      <a:pt x="3" y="8"/>
                    </a:moveTo>
                    <a:lnTo>
                      <a:pt x="0" y="4"/>
                    </a:lnTo>
                    <a:lnTo>
                      <a:pt x="0" y="17"/>
                    </a:lnTo>
                    <a:lnTo>
                      <a:pt x="0" y="31"/>
                    </a:lnTo>
                    <a:lnTo>
                      <a:pt x="0" y="45"/>
                    </a:lnTo>
                    <a:lnTo>
                      <a:pt x="0" y="58"/>
                    </a:lnTo>
                    <a:lnTo>
                      <a:pt x="2" y="72"/>
                    </a:lnTo>
                    <a:lnTo>
                      <a:pt x="2" y="87"/>
                    </a:lnTo>
                    <a:lnTo>
                      <a:pt x="2" y="101"/>
                    </a:lnTo>
                    <a:lnTo>
                      <a:pt x="2" y="114"/>
                    </a:lnTo>
                    <a:lnTo>
                      <a:pt x="2" y="128"/>
                    </a:lnTo>
                    <a:lnTo>
                      <a:pt x="3" y="143"/>
                    </a:lnTo>
                    <a:lnTo>
                      <a:pt x="3" y="157"/>
                    </a:lnTo>
                    <a:lnTo>
                      <a:pt x="3" y="170"/>
                    </a:lnTo>
                    <a:lnTo>
                      <a:pt x="3" y="184"/>
                    </a:lnTo>
                    <a:lnTo>
                      <a:pt x="5" y="198"/>
                    </a:lnTo>
                    <a:lnTo>
                      <a:pt x="5" y="213"/>
                    </a:lnTo>
                    <a:lnTo>
                      <a:pt x="5" y="227"/>
                    </a:lnTo>
                    <a:lnTo>
                      <a:pt x="5" y="242"/>
                    </a:lnTo>
                    <a:lnTo>
                      <a:pt x="7" y="254"/>
                    </a:lnTo>
                    <a:lnTo>
                      <a:pt x="7" y="269"/>
                    </a:lnTo>
                    <a:lnTo>
                      <a:pt x="7" y="283"/>
                    </a:lnTo>
                    <a:lnTo>
                      <a:pt x="9" y="298"/>
                    </a:lnTo>
                    <a:lnTo>
                      <a:pt x="9" y="312"/>
                    </a:lnTo>
                    <a:lnTo>
                      <a:pt x="9" y="325"/>
                    </a:lnTo>
                    <a:lnTo>
                      <a:pt x="11" y="339"/>
                    </a:lnTo>
                    <a:lnTo>
                      <a:pt x="11" y="353"/>
                    </a:lnTo>
                    <a:lnTo>
                      <a:pt x="12" y="368"/>
                    </a:lnTo>
                    <a:lnTo>
                      <a:pt x="12" y="382"/>
                    </a:lnTo>
                    <a:lnTo>
                      <a:pt x="12" y="397"/>
                    </a:lnTo>
                    <a:lnTo>
                      <a:pt x="14" y="411"/>
                    </a:lnTo>
                    <a:lnTo>
                      <a:pt x="14" y="425"/>
                    </a:lnTo>
                    <a:lnTo>
                      <a:pt x="16" y="440"/>
                    </a:lnTo>
                    <a:lnTo>
                      <a:pt x="16" y="452"/>
                    </a:lnTo>
                    <a:lnTo>
                      <a:pt x="25" y="452"/>
                    </a:lnTo>
                    <a:lnTo>
                      <a:pt x="23" y="438"/>
                    </a:lnTo>
                    <a:lnTo>
                      <a:pt x="23" y="424"/>
                    </a:lnTo>
                    <a:lnTo>
                      <a:pt x="21" y="411"/>
                    </a:lnTo>
                    <a:lnTo>
                      <a:pt x="21" y="397"/>
                    </a:lnTo>
                    <a:lnTo>
                      <a:pt x="20" y="382"/>
                    </a:lnTo>
                    <a:lnTo>
                      <a:pt x="20" y="368"/>
                    </a:lnTo>
                    <a:lnTo>
                      <a:pt x="20" y="353"/>
                    </a:lnTo>
                    <a:lnTo>
                      <a:pt x="18" y="339"/>
                    </a:lnTo>
                    <a:lnTo>
                      <a:pt x="18" y="325"/>
                    </a:lnTo>
                    <a:lnTo>
                      <a:pt x="16" y="310"/>
                    </a:lnTo>
                    <a:lnTo>
                      <a:pt x="16" y="298"/>
                    </a:lnTo>
                    <a:lnTo>
                      <a:pt x="16" y="283"/>
                    </a:lnTo>
                    <a:lnTo>
                      <a:pt x="14" y="269"/>
                    </a:lnTo>
                    <a:lnTo>
                      <a:pt x="14" y="254"/>
                    </a:lnTo>
                    <a:lnTo>
                      <a:pt x="14" y="240"/>
                    </a:lnTo>
                    <a:lnTo>
                      <a:pt x="12" y="225"/>
                    </a:lnTo>
                    <a:lnTo>
                      <a:pt x="12" y="213"/>
                    </a:lnTo>
                    <a:lnTo>
                      <a:pt x="12" y="198"/>
                    </a:lnTo>
                    <a:lnTo>
                      <a:pt x="12" y="184"/>
                    </a:lnTo>
                    <a:lnTo>
                      <a:pt x="11" y="170"/>
                    </a:lnTo>
                    <a:lnTo>
                      <a:pt x="11" y="155"/>
                    </a:lnTo>
                    <a:lnTo>
                      <a:pt x="11" y="143"/>
                    </a:lnTo>
                    <a:lnTo>
                      <a:pt x="11" y="128"/>
                    </a:lnTo>
                    <a:lnTo>
                      <a:pt x="9" y="114"/>
                    </a:lnTo>
                    <a:lnTo>
                      <a:pt x="9" y="101"/>
                    </a:lnTo>
                    <a:lnTo>
                      <a:pt x="9" y="87"/>
                    </a:lnTo>
                    <a:lnTo>
                      <a:pt x="9" y="72"/>
                    </a:lnTo>
                    <a:lnTo>
                      <a:pt x="9" y="58"/>
                    </a:lnTo>
                    <a:lnTo>
                      <a:pt x="9" y="45"/>
                    </a:lnTo>
                    <a:lnTo>
                      <a:pt x="7" y="31"/>
                    </a:lnTo>
                    <a:lnTo>
                      <a:pt x="7" y="17"/>
                    </a:lnTo>
                    <a:lnTo>
                      <a:pt x="7" y="4"/>
                    </a:lnTo>
                    <a:lnTo>
                      <a:pt x="3" y="0"/>
                    </a:lnTo>
                    <a:lnTo>
                      <a:pt x="3" y="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3" name="Freeform 300"/>
              <p:cNvSpPr>
                <a:spLocks/>
              </p:cNvSpPr>
              <p:nvPr/>
            </p:nvSpPr>
            <p:spPr bwMode="auto">
              <a:xfrm>
                <a:off x="4571" y="3105"/>
                <a:ext cx="322" cy="53"/>
              </a:xfrm>
              <a:custGeom>
                <a:avLst/>
                <a:gdLst>
                  <a:gd name="T0" fmla="*/ 4 w 322"/>
                  <a:gd name="T1" fmla="*/ 8 h 53"/>
                  <a:gd name="T2" fmla="*/ 24 w 322"/>
                  <a:gd name="T3" fmla="*/ 9 h 53"/>
                  <a:gd name="T4" fmla="*/ 42 w 322"/>
                  <a:gd name="T5" fmla="*/ 9 h 53"/>
                  <a:gd name="T6" fmla="*/ 61 w 322"/>
                  <a:gd name="T7" fmla="*/ 11 h 53"/>
                  <a:gd name="T8" fmla="*/ 81 w 322"/>
                  <a:gd name="T9" fmla="*/ 13 h 53"/>
                  <a:gd name="T10" fmla="*/ 101 w 322"/>
                  <a:gd name="T11" fmla="*/ 17 h 53"/>
                  <a:gd name="T12" fmla="*/ 121 w 322"/>
                  <a:gd name="T13" fmla="*/ 18 h 53"/>
                  <a:gd name="T14" fmla="*/ 141 w 322"/>
                  <a:gd name="T15" fmla="*/ 20 h 53"/>
                  <a:gd name="T16" fmla="*/ 160 w 322"/>
                  <a:gd name="T17" fmla="*/ 24 h 53"/>
                  <a:gd name="T18" fmla="*/ 180 w 322"/>
                  <a:gd name="T19" fmla="*/ 27 h 53"/>
                  <a:gd name="T20" fmla="*/ 200 w 322"/>
                  <a:gd name="T21" fmla="*/ 29 h 53"/>
                  <a:gd name="T22" fmla="*/ 220 w 322"/>
                  <a:gd name="T23" fmla="*/ 33 h 53"/>
                  <a:gd name="T24" fmla="*/ 240 w 322"/>
                  <a:gd name="T25" fmla="*/ 36 h 53"/>
                  <a:gd name="T26" fmla="*/ 261 w 322"/>
                  <a:gd name="T27" fmla="*/ 40 h 53"/>
                  <a:gd name="T28" fmla="*/ 281 w 322"/>
                  <a:gd name="T29" fmla="*/ 44 h 53"/>
                  <a:gd name="T30" fmla="*/ 301 w 322"/>
                  <a:gd name="T31" fmla="*/ 49 h 53"/>
                  <a:gd name="T32" fmla="*/ 322 w 322"/>
                  <a:gd name="T33" fmla="*/ 53 h 53"/>
                  <a:gd name="T34" fmla="*/ 313 w 322"/>
                  <a:gd name="T35" fmla="*/ 42 h 53"/>
                  <a:gd name="T36" fmla="*/ 292 w 322"/>
                  <a:gd name="T37" fmla="*/ 38 h 53"/>
                  <a:gd name="T38" fmla="*/ 272 w 322"/>
                  <a:gd name="T39" fmla="*/ 35 h 53"/>
                  <a:gd name="T40" fmla="*/ 252 w 322"/>
                  <a:gd name="T41" fmla="*/ 31 h 53"/>
                  <a:gd name="T42" fmla="*/ 232 w 322"/>
                  <a:gd name="T43" fmla="*/ 27 h 53"/>
                  <a:gd name="T44" fmla="*/ 211 w 322"/>
                  <a:gd name="T45" fmla="*/ 24 h 53"/>
                  <a:gd name="T46" fmla="*/ 191 w 322"/>
                  <a:gd name="T47" fmla="*/ 20 h 53"/>
                  <a:gd name="T48" fmla="*/ 171 w 322"/>
                  <a:gd name="T49" fmla="*/ 17 h 53"/>
                  <a:gd name="T50" fmla="*/ 151 w 322"/>
                  <a:gd name="T51" fmla="*/ 15 h 53"/>
                  <a:gd name="T52" fmla="*/ 132 w 322"/>
                  <a:gd name="T53" fmla="*/ 11 h 53"/>
                  <a:gd name="T54" fmla="*/ 112 w 322"/>
                  <a:gd name="T55" fmla="*/ 9 h 53"/>
                  <a:gd name="T56" fmla="*/ 92 w 322"/>
                  <a:gd name="T57" fmla="*/ 8 h 53"/>
                  <a:gd name="T58" fmla="*/ 72 w 322"/>
                  <a:gd name="T59" fmla="*/ 6 h 53"/>
                  <a:gd name="T60" fmla="*/ 52 w 322"/>
                  <a:gd name="T61" fmla="*/ 4 h 53"/>
                  <a:gd name="T62" fmla="*/ 33 w 322"/>
                  <a:gd name="T63" fmla="*/ 2 h 53"/>
                  <a:gd name="T64" fmla="*/ 13 w 322"/>
                  <a:gd name="T65" fmla="*/ 0 h 53"/>
                  <a:gd name="T66" fmla="*/ 0 w 322"/>
                  <a:gd name="T67" fmla="*/ 6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2" h="53">
                    <a:moveTo>
                      <a:pt x="7" y="2"/>
                    </a:moveTo>
                    <a:lnTo>
                      <a:pt x="4" y="8"/>
                    </a:lnTo>
                    <a:lnTo>
                      <a:pt x="13" y="8"/>
                    </a:lnTo>
                    <a:lnTo>
                      <a:pt x="24" y="9"/>
                    </a:lnTo>
                    <a:lnTo>
                      <a:pt x="33" y="9"/>
                    </a:lnTo>
                    <a:lnTo>
                      <a:pt x="42" y="9"/>
                    </a:lnTo>
                    <a:lnTo>
                      <a:pt x="52" y="11"/>
                    </a:lnTo>
                    <a:lnTo>
                      <a:pt x="61" y="11"/>
                    </a:lnTo>
                    <a:lnTo>
                      <a:pt x="72" y="13"/>
                    </a:lnTo>
                    <a:lnTo>
                      <a:pt x="81" y="13"/>
                    </a:lnTo>
                    <a:lnTo>
                      <a:pt x="90" y="15"/>
                    </a:lnTo>
                    <a:lnTo>
                      <a:pt x="101" y="17"/>
                    </a:lnTo>
                    <a:lnTo>
                      <a:pt x="110" y="17"/>
                    </a:lnTo>
                    <a:lnTo>
                      <a:pt x="121" y="18"/>
                    </a:lnTo>
                    <a:lnTo>
                      <a:pt x="132" y="20"/>
                    </a:lnTo>
                    <a:lnTo>
                      <a:pt x="141" y="20"/>
                    </a:lnTo>
                    <a:lnTo>
                      <a:pt x="150" y="22"/>
                    </a:lnTo>
                    <a:lnTo>
                      <a:pt x="160" y="24"/>
                    </a:lnTo>
                    <a:lnTo>
                      <a:pt x="169" y="26"/>
                    </a:lnTo>
                    <a:lnTo>
                      <a:pt x="180" y="27"/>
                    </a:lnTo>
                    <a:lnTo>
                      <a:pt x="191" y="27"/>
                    </a:lnTo>
                    <a:lnTo>
                      <a:pt x="200" y="29"/>
                    </a:lnTo>
                    <a:lnTo>
                      <a:pt x="211" y="31"/>
                    </a:lnTo>
                    <a:lnTo>
                      <a:pt x="220" y="33"/>
                    </a:lnTo>
                    <a:lnTo>
                      <a:pt x="231" y="35"/>
                    </a:lnTo>
                    <a:lnTo>
                      <a:pt x="240" y="36"/>
                    </a:lnTo>
                    <a:lnTo>
                      <a:pt x="250" y="38"/>
                    </a:lnTo>
                    <a:lnTo>
                      <a:pt x="261" y="40"/>
                    </a:lnTo>
                    <a:lnTo>
                      <a:pt x="270" y="42"/>
                    </a:lnTo>
                    <a:lnTo>
                      <a:pt x="281" y="44"/>
                    </a:lnTo>
                    <a:lnTo>
                      <a:pt x="292" y="45"/>
                    </a:lnTo>
                    <a:lnTo>
                      <a:pt x="301" y="49"/>
                    </a:lnTo>
                    <a:lnTo>
                      <a:pt x="312" y="51"/>
                    </a:lnTo>
                    <a:lnTo>
                      <a:pt x="322" y="53"/>
                    </a:lnTo>
                    <a:lnTo>
                      <a:pt x="322" y="45"/>
                    </a:lnTo>
                    <a:lnTo>
                      <a:pt x="313" y="42"/>
                    </a:lnTo>
                    <a:lnTo>
                      <a:pt x="303" y="40"/>
                    </a:lnTo>
                    <a:lnTo>
                      <a:pt x="292" y="38"/>
                    </a:lnTo>
                    <a:lnTo>
                      <a:pt x="283" y="36"/>
                    </a:lnTo>
                    <a:lnTo>
                      <a:pt x="272" y="35"/>
                    </a:lnTo>
                    <a:lnTo>
                      <a:pt x="263" y="33"/>
                    </a:lnTo>
                    <a:lnTo>
                      <a:pt x="252" y="31"/>
                    </a:lnTo>
                    <a:lnTo>
                      <a:pt x="241" y="29"/>
                    </a:lnTo>
                    <a:lnTo>
                      <a:pt x="232" y="27"/>
                    </a:lnTo>
                    <a:lnTo>
                      <a:pt x="222" y="26"/>
                    </a:lnTo>
                    <a:lnTo>
                      <a:pt x="211" y="24"/>
                    </a:lnTo>
                    <a:lnTo>
                      <a:pt x="202" y="22"/>
                    </a:lnTo>
                    <a:lnTo>
                      <a:pt x="191" y="20"/>
                    </a:lnTo>
                    <a:lnTo>
                      <a:pt x="182" y="18"/>
                    </a:lnTo>
                    <a:lnTo>
                      <a:pt x="171" y="17"/>
                    </a:lnTo>
                    <a:lnTo>
                      <a:pt x="162" y="17"/>
                    </a:lnTo>
                    <a:lnTo>
                      <a:pt x="151" y="15"/>
                    </a:lnTo>
                    <a:lnTo>
                      <a:pt x="142" y="13"/>
                    </a:lnTo>
                    <a:lnTo>
                      <a:pt x="132" y="11"/>
                    </a:lnTo>
                    <a:lnTo>
                      <a:pt x="121" y="11"/>
                    </a:lnTo>
                    <a:lnTo>
                      <a:pt x="112" y="9"/>
                    </a:lnTo>
                    <a:lnTo>
                      <a:pt x="101" y="8"/>
                    </a:lnTo>
                    <a:lnTo>
                      <a:pt x="92" y="8"/>
                    </a:lnTo>
                    <a:lnTo>
                      <a:pt x="81" y="6"/>
                    </a:lnTo>
                    <a:lnTo>
                      <a:pt x="72" y="6"/>
                    </a:lnTo>
                    <a:lnTo>
                      <a:pt x="63" y="4"/>
                    </a:lnTo>
                    <a:lnTo>
                      <a:pt x="52" y="4"/>
                    </a:lnTo>
                    <a:lnTo>
                      <a:pt x="43" y="2"/>
                    </a:lnTo>
                    <a:lnTo>
                      <a:pt x="33" y="2"/>
                    </a:lnTo>
                    <a:lnTo>
                      <a:pt x="24" y="0"/>
                    </a:lnTo>
                    <a:lnTo>
                      <a:pt x="13" y="0"/>
                    </a:lnTo>
                    <a:lnTo>
                      <a:pt x="4" y="0"/>
                    </a:lnTo>
                    <a:lnTo>
                      <a:pt x="0" y="6"/>
                    </a:lnTo>
                    <a:lnTo>
                      <a:pt x="7"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4" name="Freeform 301"/>
              <p:cNvSpPr>
                <a:spLocks/>
              </p:cNvSpPr>
              <p:nvPr/>
            </p:nvSpPr>
            <p:spPr bwMode="auto">
              <a:xfrm>
                <a:off x="4874" y="3347"/>
                <a:ext cx="7" cy="5"/>
              </a:xfrm>
              <a:custGeom>
                <a:avLst/>
                <a:gdLst>
                  <a:gd name="T0" fmla="*/ 0 w 7"/>
                  <a:gd name="T1" fmla="*/ 3 h 5"/>
                  <a:gd name="T2" fmla="*/ 1 w 7"/>
                  <a:gd name="T3" fmla="*/ 5 h 5"/>
                  <a:gd name="T4" fmla="*/ 1 w 7"/>
                  <a:gd name="T5" fmla="*/ 5 h 5"/>
                  <a:gd name="T6" fmla="*/ 3 w 7"/>
                  <a:gd name="T7" fmla="*/ 5 h 5"/>
                  <a:gd name="T8" fmla="*/ 5 w 7"/>
                  <a:gd name="T9" fmla="*/ 5 h 5"/>
                  <a:gd name="T10" fmla="*/ 7 w 7"/>
                  <a:gd name="T11" fmla="*/ 5 h 5"/>
                  <a:gd name="T12" fmla="*/ 7 w 7"/>
                  <a:gd name="T13" fmla="*/ 3 h 5"/>
                  <a:gd name="T14" fmla="*/ 7 w 7"/>
                  <a:gd name="T15" fmla="*/ 1 h 5"/>
                  <a:gd name="T16" fmla="*/ 7 w 7"/>
                  <a:gd name="T17" fmla="*/ 0 h 5"/>
                  <a:gd name="T18" fmla="*/ 0 w 7"/>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0" y="3"/>
                    </a:moveTo>
                    <a:lnTo>
                      <a:pt x="1" y="5"/>
                    </a:lnTo>
                    <a:lnTo>
                      <a:pt x="3" y="5"/>
                    </a:lnTo>
                    <a:lnTo>
                      <a:pt x="5" y="5"/>
                    </a:lnTo>
                    <a:lnTo>
                      <a:pt x="7" y="5"/>
                    </a:lnTo>
                    <a:lnTo>
                      <a:pt x="7" y="3"/>
                    </a:lnTo>
                    <a:lnTo>
                      <a:pt x="7" y="1"/>
                    </a:lnTo>
                    <a:lnTo>
                      <a:pt x="7" y="0"/>
                    </a:lnTo>
                    <a:lnTo>
                      <a:pt x="0"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5" name="Freeform 302"/>
              <p:cNvSpPr>
                <a:spLocks/>
              </p:cNvSpPr>
              <p:nvPr/>
            </p:nvSpPr>
            <p:spPr bwMode="auto">
              <a:xfrm>
                <a:off x="4841" y="3228"/>
                <a:ext cx="40" cy="122"/>
              </a:xfrm>
              <a:custGeom>
                <a:avLst/>
                <a:gdLst>
                  <a:gd name="T0" fmla="*/ 2 w 40"/>
                  <a:gd name="T1" fmla="*/ 0 h 122"/>
                  <a:gd name="T2" fmla="*/ 0 w 40"/>
                  <a:gd name="T3" fmla="*/ 3 h 122"/>
                  <a:gd name="T4" fmla="*/ 2 w 40"/>
                  <a:gd name="T5" fmla="*/ 11 h 122"/>
                  <a:gd name="T6" fmla="*/ 4 w 40"/>
                  <a:gd name="T7" fmla="*/ 18 h 122"/>
                  <a:gd name="T8" fmla="*/ 6 w 40"/>
                  <a:gd name="T9" fmla="*/ 25 h 122"/>
                  <a:gd name="T10" fmla="*/ 7 w 40"/>
                  <a:gd name="T11" fmla="*/ 32 h 122"/>
                  <a:gd name="T12" fmla="*/ 7 w 40"/>
                  <a:gd name="T13" fmla="*/ 39 h 122"/>
                  <a:gd name="T14" fmla="*/ 9 w 40"/>
                  <a:gd name="T15" fmla="*/ 47 h 122"/>
                  <a:gd name="T16" fmla="*/ 11 w 40"/>
                  <a:gd name="T17" fmla="*/ 54 h 122"/>
                  <a:gd name="T18" fmla="*/ 13 w 40"/>
                  <a:gd name="T19" fmla="*/ 61 h 122"/>
                  <a:gd name="T20" fmla="*/ 15 w 40"/>
                  <a:gd name="T21" fmla="*/ 68 h 122"/>
                  <a:gd name="T22" fmla="*/ 18 w 40"/>
                  <a:gd name="T23" fmla="*/ 75 h 122"/>
                  <a:gd name="T24" fmla="*/ 20 w 40"/>
                  <a:gd name="T25" fmla="*/ 83 h 122"/>
                  <a:gd name="T26" fmla="*/ 22 w 40"/>
                  <a:gd name="T27" fmla="*/ 90 h 122"/>
                  <a:gd name="T28" fmla="*/ 25 w 40"/>
                  <a:gd name="T29" fmla="*/ 97 h 122"/>
                  <a:gd name="T30" fmla="*/ 27 w 40"/>
                  <a:gd name="T31" fmla="*/ 106 h 122"/>
                  <a:gd name="T32" fmla="*/ 31 w 40"/>
                  <a:gd name="T33" fmla="*/ 113 h 122"/>
                  <a:gd name="T34" fmla="*/ 33 w 40"/>
                  <a:gd name="T35" fmla="*/ 122 h 122"/>
                  <a:gd name="T36" fmla="*/ 40 w 40"/>
                  <a:gd name="T37" fmla="*/ 119 h 122"/>
                  <a:gd name="T38" fmla="*/ 38 w 40"/>
                  <a:gd name="T39" fmla="*/ 111 h 122"/>
                  <a:gd name="T40" fmla="*/ 34 w 40"/>
                  <a:gd name="T41" fmla="*/ 102 h 122"/>
                  <a:gd name="T42" fmla="*/ 33 w 40"/>
                  <a:gd name="T43" fmla="*/ 95 h 122"/>
                  <a:gd name="T44" fmla="*/ 29 w 40"/>
                  <a:gd name="T45" fmla="*/ 88 h 122"/>
                  <a:gd name="T46" fmla="*/ 27 w 40"/>
                  <a:gd name="T47" fmla="*/ 81 h 122"/>
                  <a:gd name="T48" fmla="*/ 25 w 40"/>
                  <a:gd name="T49" fmla="*/ 74 h 122"/>
                  <a:gd name="T50" fmla="*/ 24 w 40"/>
                  <a:gd name="T51" fmla="*/ 66 h 122"/>
                  <a:gd name="T52" fmla="*/ 22 w 40"/>
                  <a:gd name="T53" fmla="*/ 59 h 122"/>
                  <a:gd name="T54" fmla="*/ 20 w 40"/>
                  <a:gd name="T55" fmla="*/ 52 h 122"/>
                  <a:gd name="T56" fmla="*/ 18 w 40"/>
                  <a:gd name="T57" fmla="*/ 45 h 122"/>
                  <a:gd name="T58" fmla="*/ 16 w 40"/>
                  <a:gd name="T59" fmla="*/ 38 h 122"/>
                  <a:gd name="T60" fmla="*/ 15 w 40"/>
                  <a:gd name="T61" fmla="*/ 30 h 122"/>
                  <a:gd name="T62" fmla="*/ 13 w 40"/>
                  <a:gd name="T63" fmla="*/ 23 h 122"/>
                  <a:gd name="T64" fmla="*/ 11 w 40"/>
                  <a:gd name="T65" fmla="*/ 16 h 122"/>
                  <a:gd name="T66" fmla="*/ 9 w 40"/>
                  <a:gd name="T67" fmla="*/ 9 h 122"/>
                  <a:gd name="T68" fmla="*/ 9 w 40"/>
                  <a:gd name="T69" fmla="*/ 2 h 122"/>
                  <a:gd name="T70" fmla="*/ 7 w 40"/>
                  <a:gd name="T71" fmla="*/ 7 h 122"/>
                  <a:gd name="T72" fmla="*/ 2 w 40"/>
                  <a:gd name="T73" fmla="*/ 0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122">
                    <a:moveTo>
                      <a:pt x="2" y="0"/>
                    </a:moveTo>
                    <a:lnTo>
                      <a:pt x="0" y="3"/>
                    </a:lnTo>
                    <a:lnTo>
                      <a:pt x="2" y="11"/>
                    </a:lnTo>
                    <a:lnTo>
                      <a:pt x="4" y="18"/>
                    </a:lnTo>
                    <a:lnTo>
                      <a:pt x="6" y="25"/>
                    </a:lnTo>
                    <a:lnTo>
                      <a:pt x="7" y="32"/>
                    </a:lnTo>
                    <a:lnTo>
                      <a:pt x="7" y="39"/>
                    </a:lnTo>
                    <a:lnTo>
                      <a:pt x="9" y="47"/>
                    </a:lnTo>
                    <a:lnTo>
                      <a:pt x="11" y="54"/>
                    </a:lnTo>
                    <a:lnTo>
                      <a:pt x="13" y="61"/>
                    </a:lnTo>
                    <a:lnTo>
                      <a:pt x="15" y="68"/>
                    </a:lnTo>
                    <a:lnTo>
                      <a:pt x="18" y="75"/>
                    </a:lnTo>
                    <a:lnTo>
                      <a:pt x="20" y="83"/>
                    </a:lnTo>
                    <a:lnTo>
                      <a:pt x="22" y="90"/>
                    </a:lnTo>
                    <a:lnTo>
                      <a:pt x="25" y="97"/>
                    </a:lnTo>
                    <a:lnTo>
                      <a:pt x="27" y="106"/>
                    </a:lnTo>
                    <a:lnTo>
                      <a:pt x="31" y="113"/>
                    </a:lnTo>
                    <a:lnTo>
                      <a:pt x="33" y="122"/>
                    </a:lnTo>
                    <a:lnTo>
                      <a:pt x="40" y="119"/>
                    </a:lnTo>
                    <a:lnTo>
                      <a:pt x="38" y="111"/>
                    </a:lnTo>
                    <a:lnTo>
                      <a:pt x="34" y="102"/>
                    </a:lnTo>
                    <a:lnTo>
                      <a:pt x="33" y="95"/>
                    </a:lnTo>
                    <a:lnTo>
                      <a:pt x="29" y="88"/>
                    </a:lnTo>
                    <a:lnTo>
                      <a:pt x="27" y="81"/>
                    </a:lnTo>
                    <a:lnTo>
                      <a:pt x="25" y="74"/>
                    </a:lnTo>
                    <a:lnTo>
                      <a:pt x="24" y="66"/>
                    </a:lnTo>
                    <a:lnTo>
                      <a:pt x="22" y="59"/>
                    </a:lnTo>
                    <a:lnTo>
                      <a:pt x="20" y="52"/>
                    </a:lnTo>
                    <a:lnTo>
                      <a:pt x="18" y="45"/>
                    </a:lnTo>
                    <a:lnTo>
                      <a:pt x="16" y="38"/>
                    </a:lnTo>
                    <a:lnTo>
                      <a:pt x="15" y="30"/>
                    </a:lnTo>
                    <a:lnTo>
                      <a:pt x="13" y="23"/>
                    </a:lnTo>
                    <a:lnTo>
                      <a:pt x="11" y="16"/>
                    </a:lnTo>
                    <a:lnTo>
                      <a:pt x="9" y="9"/>
                    </a:lnTo>
                    <a:lnTo>
                      <a:pt x="9" y="2"/>
                    </a:lnTo>
                    <a:lnTo>
                      <a:pt x="7" y="7"/>
                    </a:lnTo>
                    <a:lnTo>
                      <a:pt x="2"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6" name="Freeform 303"/>
              <p:cNvSpPr>
                <a:spLocks/>
              </p:cNvSpPr>
              <p:nvPr/>
            </p:nvSpPr>
            <p:spPr bwMode="auto">
              <a:xfrm>
                <a:off x="4843" y="3210"/>
                <a:ext cx="38" cy="25"/>
              </a:xfrm>
              <a:custGeom>
                <a:avLst/>
                <a:gdLst>
                  <a:gd name="T0" fmla="*/ 36 w 38"/>
                  <a:gd name="T1" fmla="*/ 7 h 25"/>
                  <a:gd name="T2" fmla="*/ 34 w 38"/>
                  <a:gd name="T3" fmla="*/ 0 h 25"/>
                  <a:gd name="T4" fmla="*/ 32 w 38"/>
                  <a:gd name="T5" fmla="*/ 0 h 25"/>
                  <a:gd name="T6" fmla="*/ 31 w 38"/>
                  <a:gd name="T7" fmla="*/ 2 h 25"/>
                  <a:gd name="T8" fmla="*/ 29 w 38"/>
                  <a:gd name="T9" fmla="*/ 2 h 25"/>
                  <a:gd name="T10" fmla="*/ 27 w 38"/>
                  <a:gd name="T11" fmla="*/ 3 h 25"/>
                  <a:gd name="T12" fmla="*/ 23 w 38"/>
                  <a:gd name="T13" fmla="*/ 3 h 25"/>
                  <a:gd name="T14" fmla="*/ 22 w 38"/>
                  <a:gd name="T15" fmla="*/ 5 h 25"/>
                  <a:gd name="T16" fmla="*/ 20 w 38"/>
                  <a:gd name="T17" fmla="*/ 5 h 25"/>
                  <a:gd name="T18" fmla="*/ 18 w 38"/>
                  <a:gd name="T19" fmla="*/ 7 h 25"/>
                  <a:gd name="T20" fmla="*/ 16 w 38"/>
                  <a:gd name="T21" fmla="*/ 9 h 25"/>
                  <a:gd name="T22" fmla="*/ 13 w 38"/>
                  <a:gd name="T23" fmla="*/ 9 h 25"/>
                  <a:gd name="T24" fmla="*/ 11 w 38"/>
                  <a:gd name="T25" fmla="*/ 11 h 25"/>
                  <a:gd name="T26" fmla="*/ 9 w 38"/>
                  <a:gd name="T27" fmla="*/ 12 h 25"/>
                  <a:gd name="T28" fmla="*/ 7 w 38"/>
                  <a:gd name="T29" fmla="*/ 12 h 25"/>
                  <a:gd name="T30" fmla="*/ 4 w 38"/>
                  <a:gd name="T31" fmla="*/ 14 h 25"/>
                  <a:gd name="T32" fmla="*/ 2 w 38"/>
                  <a:gd name="T33" fmla="*/ 16 h 25"/>
                  <a:gd name="T34" fmla="*/ 0 w 38"/>
                  <a:gd name="T35" fmla="*/ 18 h 25"/>
                  <a:gd name="T36" fmla="*/ 5 w 38"/>
                  <a:gd name="T37" fmla="*/ 25 h 25"/>
                  <a:gd name="T38" fmla="*/ 7 w 38"/>
                  <a:gd name="T39" fmla="*/ 23 h 25"/>
                  <a:gd name="T40" fmla="*/ 9 w 38"/>
                  <a:gd name="T41" fmla="*/ 21 h 25"/>
                  <a:gd name="T42" fmla="*/ 11 w 38"/>
                  <a:gd name="T43" fmla="*/ 20 h 25"/>
                  <a:gd name="T44" fmla="*/ 13 w 38"/>
                  <a:gd name="T45" fmla="*/ 20 h 25"/>
                  <a:gd name="T46" fmla="*/ 14 w 38"/>
                  <a:gd name="T47" fmla="*/ 18 h 25"/>
                  <a:gd name="T48" fmla="*/ 18 w 38"/>
                  <a:gd name="T49" fmla="*/ 16 h 25"/>
                  <a:gd name="T50" fmla="*/ 20 w 38"/>
                  <a:gd name="T51" fmla="*/ 16 h 25"/>
                  <a:gd name="T52" fmla="*/ 22 w 38"/>
                  <a:gd name="T53" fmla="*/ 14 h 25"/>
                  <a:gd name="T54" fmla="*/ 23 w 38"/>
                  <a:gd name="T55" fmla="*/ 12 h 25"/>
                  <a:gd name="T56" fmla="*/ 25 w 38"/>
                  <a:gd name="T57" fmla="*/ 12 h 25"/>
                  <a:gd name="T58" fmla="*/ 27 w 38"/>
                  <a:gd name="T59" fmla="*/ 11 h 25"/>
                  <a:gd name="T60" fmla="*/ 29 w 38"/>
                  <a:gd name="T61" fmla="*/ 11 h 25"/>
                  <a:gd name="T62" fmla="*/ 32 w 38"/>
                  <a:gd name="T63" fmla="*/ 9 h 25"/>
                  <a:gd name="T64" fmla="*/ 34 w 38"/>
                  <a:gd name="T65" fmla="*/ 9 h 25"/>
                  <a:gd name="T66" fmla="*/ 36 w 38"/>
                  <a:gd name="T67" fmla="*/ 7 h 25"/>
                  <a:gd name="T68" fmla="*/ 38 w 38"/>
                  <a:gd name="T69" fmla="*/ 7 h 25"/>
                  <a:gd name="T70" fmla="*/ 38 w 38"/>
                  <a:gd name="T71" fmla="*/ 0 h 25"/>
                  <a:gd name="T72" fmla="*/ 36 w 38"/>
                  <a:gd name="T73" fmla="*/ 7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 h="25">
                    <a:moveTo>
                      <a:pt x="36" y="7"/>
                    </a:moveTo>
                    <a:lnTo>
                      <a:pt x="34" y="0"/>
                    </a:lnTo>
                    <a:lnTo>
                      <a:pt x="32" y="0"/>
                    </a:lnTo>
                    <a:lnTo>
                      <a:pt x="31" y="2"/>
                    </a:lnTo>
                    <a:lnTo>
                      <a:pt x="29" y="2"/>
                    </a:lnTo>
                    <a:lnTo>
                      <a:pt x="27" y="3"/>
                    </a:lnTo>
                    <a:lnTo>
                      <a:pt x="23" y="3"/>
                    </a:lnTo>
                    <a:lnTo>
                      <a:pt x="22" y="5"/>
                    </a:lnTo>
                    <a:lnTo>
                      <a:pt x="20" y="5"/>
                    </a:lnTo>
                    <a:lnTo>
                      <a:pt x="18" y="7"/>
                    </a:lnTo>
                    <a:lnTo>
                      <a:pt x="16" y="9"/>
                    </a:lnTo>
                    <a:lnTo>
                      <a:pt x="13" y="9"/>
                    </a:lnTo>
                    <a:lnTo>
                      <a:pt x="11" y="11"/>
                    </a:lnTo>
                    <a:lnTo>
                      <a:pt x="9" y="12"/>
                    </a:lnTo>
                    <a:lnTo>
                      <a:pt x="7" y="12"/>
                    </a:lnTo>
                    <a:lnTo>
                      <a:pt x="4" y="14"/>
                    </a:lnTo>
                    <a:lnTo>
                      <a:pt x="2" y="16"/>
                    </a:lnTo>
                    <a:lnTo>
                      <a:pt x="0" y="18"/>
                    </a:lnTo>
                    <a:lnTo>
                      <a:pt x="5" y="25"/>
                    </a:lnTo>
                    <a:lnTo>
                      <a:pt x="7" y="23"/>
                    </a:lnTo>
                    <a:lnTo>
                      <a:pt x="9" y="21"/>
                    </a:lnTo>
                    <a:lnTo>
                      <a:pt x="11" y="20"/>
                    </a:lnTo>
                    <a:lnTo>
                      <a:pt x="13" y="20"/>
                    </a:lnTo>
                    <a:lnTo>
                      <a:pt x="14" y="18"/>
                    </a:lnTo>
                    <a:lnTo>
                      <a:pt x="18" y="16"/>
                    </a:lnTo>
                    <a:lnTo>
                      <a:pt x="20" y="16"/>
                    </a:lnTo>
                    <a:lnTo>
                      <a:pt x="22" y="14"/>
                    </a:lnTo>
                    <a:lnTo>
                      <a:pt x="23" y="12"/>
                    </a:lnTo>
                    <a:lnTo>
                      <a:pt x="25" y="12"/>
                    </a:lnTo>
                    <a:lnTo>
                      <a:pt x="27" y="11"/>
                    </a:lnTo>
                    <a:lnTo>
                      <a:pt x="29" y="11"/>
                    </a:lnTo>
                    <a:lnTo>
                      <a:pt x="32" y="9"/>
                    </a:lnTo>
                    <a:lnTo>
                      <a:pt x="34" y="9"/>
                    </a:lnTo>
                    <a:lnTo>
                      <a:pt x="36" y="7"/>
                    </a:lnTo>
                    <a:lnTo>
                      <a:pt x="38" y="7"/>
                    </a:lnTo>
                    <a:lnTo>
                      <a:pt x="38" y="0"/>
                    </a:lnTo>
                    <a:lnTo>
                      <a:pt x="36"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7" name="Freeform 304"/>
              <p:cNvSpPr>
                <a:spLocks/>
              </p:cNvSpPr>
              <p:nvPr/>
            </p:nvSpPr>
            <p:spPr bwMode="auto">
              <a:xfrm>
                <a:off x="4839" y="3199"/>
                <a:ext cx="42" cy="18"/>
              </a:xfrm>
              <a:custGeom>
                <a:avLst/>
                <a:gdLst>
                  <a:gd name="T0" fmla="*/ 0 w 42"/>
                  <a:gd name="T1" fmla="*/ 0 h 18"/>
                  <a:gd name="T2" fmla="*/ 2 w 42"/>
                  <a:gd name="T3" fmla="*/ 7 h 18"/>
                  <a:gd name="T4" fmla="*/ 6 w 42"/>
                  <a:gd name="T5" fmla="*/ 7 h 18"/>
                  <a:gd name="T6" fmla="*/ 8 w 42"/>
                  <a:gd name="T7" fmla="*/ 9 h 18"/>
                  <a:gd name="T8" fmla="*/ 9 w 42"/>
                  <a:gd name="T9" fmla="*/ 9 h 18"/>
                  <a:gd name="T10" fmla="*/ 11 w 42"/>
                  <a:gd name="T11" fmla="*/ 9 h 18"/>
                  <a:gd name="T12" fmla="*/ 15 w 42"/>
                  <a:gd name="T13" fmla="*/ 11 h 18"/>
                  <a:gd name="T14" fmla="*/ 17 w 42"/>
                  <a:gd name="T15" fmla="*/ 11 h 18"/>
                  <a:gd name="T16" fmla="*/ 18 w 42"/>
                  <a:gd name="T17" fmla="*/ 13 h 18"/>
                  <a:gd name="T18" fmla="*/ 22 w 42"/>
                  <a:gd name="T19" fmla="*/ 13 h 18"/>
                  <a:gd name="T20" fmla="*/ 24 w 42"/>
                  <a:gd name="T21" fmla="*/ 13 h 18"/>
                  <a:gd name="T22" fmla="*/ 26 w 42"/>
                  <a:gd name="T23" fmla="*/ 14 h 18"/>
                  <a:gd name="T24" fmla="*/ 27 w 42"/>
                  <a:gd name="T25" fmla="*/ 14 h 18"/>
                  <a:gd name="T26" fmla="*/ 29 w 42"/>
                  <a:gd name="T27" fmla="*/ 14 h 18"/>
                  <a:gd name="T28" fmla="*/ 33 w 42"/>
                  <a:gd name="T29" fmla="*/ 16 h 18"/>
                  <a:gd name="T30" fmla="*/ 35 w 42"/>
                  <a:gd name="T31" fmla="*/ 16 h 18"/>
                  <a:gd name="T32" fmla="*/ 36 w 42"/>
                  <a:gd name="T33" fmla="*/ 16 h 18"/>
                  <a:gd name="T34" fmla="*/ 40 w 42"/>
                  <a:gd name="T35" fmla="*/ 18 h 18"/>
                  <a:gd name="T36" fmla="*/ 42 w 42"/>
                  <a:gd name="T37" fmla="*/ 11 h 18"/>
                  <a:gd name="T38" fmla="*/ 40 w 42"/>
                  <a:gd name="T39" fmla="*/ 9 h 18"/>
                  <a:gd name="T40" fmla="*/ 36 w 42"/>
                  <a:gd name="T41" fmla="*/ 9 h 18"/>
                  <a:gd name="T42" fmla="*/ 35 w 42"/>
                  <a:gd name="T43" fmla="*/ 7 h 18"/>
                  <a:gd name="T44" fmla="*/ 33 w 42"/>
                  <a:gd name="T45" fmla="*/ 7 h 18"/>
                  <a:gd name="T46" fmla="*/ 29 w 42"/>
                  <a:gd name="T47" fmla="*/ 7 h 18"/>
                  <a:gd name="T48" fmla="*/ 27 w 42"/>
                  <a:gd name="T49" fmla="*/ 5 h 18"/>
                  <a:gd name="T50" fmla="*/ 26 w 42"/>
                  <a:gd name="T51" fmla="*/ 5 h 18"/>
                  <a:gd name="T52" fmla="*/ 24 w 42"/>
                  <a:gd name="T53" fmla="*/ 5 h 18"/>
                  <a:gd name="T54" fmla="*/ 20 w 42"/>
                  <a:gd name="T55" fmla="*/ 4 h 18"/>
                  <a:gd name="T56" fmla="*/ 18 w 42"/>
                  <a:gd name="T57" fmla="*/ 4 h 18"/>
                  <a:gd name="T58" fmla="*/ 17 w 42"/>
                  <a:gd name="T59" fmla="*/ 4 h 18"/>
                  <a:gd name="T60" fmla="*/ 15 w 42"/>
                  <a:gd name="T61" fmla="*/ 2 h 18"/>
                  <a:gd name="T62" fmla="*/ 13 w 42"/>
                  <a:gd name="T63" fmla="*/ 2 h 18"/>
                  <a:gd name="T64" fmla="*/ 9 w 42"/>
                  <a:gd name="T65" fmla="*/ 0 h 18"/>
                  <a:gd name="T66" fmla="*/ 8 w 42"/>
                  <a:gd name="T67" fmla="*/ 0 h 18"/>
                  <a:gd name="T68" fmla="*/ 6 w 42"/>
                  <a:gd name="T69" fmla="*/ 0 h 18"/>
                  <a:gd name="T70" fmla="*/ 8 w 42"/>
                  <a:gd name="T71" fmla="*/ 5 h 18"/>
                  <a:gd name="T72" fmla="*/ 0 w 42"/>
                  <a:gd name="T73" fmla="*/ 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18">
                    <a:moveTo>
                      <a:pt x="0" y="0"/>
                    </a:moveTo>
                    <a:lnTo>
                      <a:pt x="2" y="7"/>
                    </a:lnTo>
                    <a:lnTo>
                      <a:pt x="6" y="7"/>
                    </a:lnTo>
                    <a:lnTo>
                      <a:pt x="8" y="9"/>
                    </a:lnTo>
                    <a:lnTo>
                      <a:pt x="9" y="9"/>
                    </a:lnTo>
                    <a:lnTo>
                      <a:pt x="11" y="9"/>
                    </a:lnTo>
                    <a:lnTo>
                      <a:pt x="15" y="11"/>
                    </a:lnTo>
                    <a:lnTo>
                      <a:pt x="17" y="11"/>
                    </a:lnTo>
                    <a:lnTo>
                      <a:pt x="18" y="13"/>
                    </a:lnTo>
                    <a:lnTo>
                      <a:pt x="22" y="13"/>
                    </a:lnTo>
                    <a:lnTo>
                      <a:pt x="24" y="13"/>
                    </a:lnTo>
                    <a:lnTo>
                      <a:pt x="26" y="14"/>
                    </a:lnTo>
                    <a:lnTo>
                      <a:pt x="27" y="14"/>
                    </a:lnTo>
                    <a:lnTo>
                      <a:pt x="29" y="14"/>
                    </a:lnTo>
                    <a:lnTo>
                      <a:pt x="33" y="16"/>
                    </a:lnTo>
                    <a:lnTo>
                      <a:pt x="35" y="16"/>
                    </a:lnTo>
                    <a:lnTo>
                      <a:pt x="36" y="16"/>
                    </a:lnTo>
                    <a:lnTo>
                      <a:pt x="40" y="18"/>
                    </a:lnTo>
                    <a:lnTo>
                      <a:pt x="42" y="11"/>
                    </a:lnTo>
                    <a:lnTo>
                      <a:pt x="40" y="9"/>
                    </a:lnTo>
                    <a:lnTo>
                      <a:pt x="36" y="9"/>
                    </a:lnTo>
                    <a:lnTo>
                      <a:pt x="35" y="7"/>
                    </a:lnTo>
                    <a:lnTo>
                      <a:pt x="33" y="7"/>
                    </a:lnTo>
                    <a:lnTo>
                      <a:pt x="29" y="7"/>
                    </a:lnTo>
                    <a:lnTo>
                      <a:pt x="27" y="5"/>
                    </a:lnTo>
                    <a:lnTo>
                      <a:pt x="26" y="5"/>
                    </a:lnTo>
                    <a:lnTo>
                      <a:pt x="24" y="5"/>
                    </a:lnTo>
                    <a:lnTo>
                      <a:pt x="20" y="4"/>
                    </a:lnTo>
                    <a:lnTo>
                      <a:pt x="18" y="4"/>
                    </a:lnTo>
                    <a:lnTo>
                      <a:pt x="17" y="4"/>
                    </a:lnTo>
                    <a:lnTo>
                      <a:pt x="15" y="2"/>
                    </a:lnTo>
                    <a:lnTo>
                      <a:pt x="13" y="2"/>
                    </a:lnTo>
                    <a:lnTo>
                      <a:pt x="9" y="0"/>
                    </a:lnTo>
                    <a:lnTo>
                      <a:pt x="8" y="0"/>
                    </a:lnTo>
                    <a:lnTo>
                      <a:pt x="6" y="0"/>
                    </a:lnTo>
                    <a:lnTo>
                      <a:pt x="8" y="5"/>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8" name="Freeform 305"/>
              <p:cNvSpPr>
                <a:spLocks/>
              </p:cNvSpPr>
              <p:nvPr/>
            </p:nvSpPr>
            <p:spPr bwMode="auto">
              <a:xfrm>
                <a:off x="4839" y="3150"/>
                <a:ext cx="56" cy="54"/>
              </a:xfrm>
              <a:custGeom>
                <a:avLst/>
                <a:gdLst>
                  <a:gd name="T0" fmla="*/ 53 w 56"/>
                  <a:gd name="T1" fmla="*/ 0 h 54"/>
                  <a:gd name="T2" fmla="*/ 49 w 56"/>
                  <a:gd name="T3" fmla="*/ 4 h 54"/>
                  <a:gd name="T4" fmla="*/ 45 w 56"/>
                  <a:gd name="T5" fmla="*/ 6 h 54"/>
                  <a:gd name="T6" fmla="*/ 42 w 56"/>
                  <a:gd name="T7" fmla="*/ 9 h 54"/>
                  <a:gd name="T8" fmla="*/ 38 w 56"/>
                  <a:gd name="T9" fmla="*/ 13 h 54"/>
                  <a:gd name="T10" fmla="*/ 35 w 56"/>
                  <a:gd name="T11" fmla="*/ 15 h 54"/>
                  <a:gd name="T12" fmla="*/ 33 w 56"/>
                  <a:gd name="T13" fmla="*/ 18 h 54"/>
                  <a:gd name="T14" fmla="*/ 29 w 56"/>
                  <a:gd name="T15" fmla="*/ 22 h 54"/>
                  <a:gd name="T16" fmla="*/ 26 w 56"/>
                  <a:gd name="T17" fmla="*/ 24 h 54"/>
                  <a:gd name="T18" fmla="*/ 22 w 56"/>
                  <a:gd name="T19" fmla="*/ 27 h 54"/>
                  <a:gd name="T20" fmla="*/ 20 w 56"/>
                  <a:gd name="T21" fmla="*/ 31 h 54"/>
                  <a:gd name="T22" fmla="*/ 17 w 56"/>
                  <a:gd name="T23" fmla="*/ 35 h 54"/>
                  <a:gd name="T24" fmla="*/ 13 w 56"/>
                  <a:gd name="T25" fmla="*/ 36 h 54"/>
                  <a:gd name="T26" fmla="*/ 9 w 56"/>
                  <a:gd name="T27" fmla="*/ 40 h 54"/>
                  <a:gd name="T28" fmla="*/ 8 w 56"/>
                  <a:gd name="T29" fmla="*/ 44 h 54"/>
                  <a:gd name="T30" fmla="*/ 4 w 56"/>
                  <a:gd name="T31" fmla="*/ 45 h 54"/>
                  <a:gd name="T32" fmla="*/ 0 w 56"/>
                  <a:gd name="T33" fmla="*/ 49 h 54"/>
                  <a:gd name="T34" fmla="*/ 8 w 56"/>
                  <a:gd name="T35" fmla="*/ 54 h 54"/>
                  <a:gd name="T36" fmla="*/ 9 w 56"/>
                  <a:gd name="T37" fmla="*/ 53 h 54"/>
                  <a:gd name="T38" fmla="*/ 13 w 56"/>
                  <a:gd name="T39" fmla="*/ 49 h 54"/>
                  <a:gd name="T40" fmla="*/ 17 w 56"/>
                  <a:gd name="T41" fmla="*/ 45 h 54"/>
                  <a:gd name="T42" fmla="*/ 18 w 56"/>
                  <a:gd name="T43" fmla="*/ 42 h 54"/>
                  <a:gd name="T44" fmla="*/ 22 w 56"/>
                  <a:gd name="T45" fmla="*/ 40 h 54"/>
                  <a:gd name="T46" fmla="*/ 26 w 56"/>
                  <a:gd name="T47" fmla="*/ 36 h 54"/>
                  <a:gd name="T48" fmla="*/ 27 w 56"/>
                  <a:gd name="T49" fmla="*/ 33 h 54"/>
                  <a:gd name="T50" fmla="*/ 31 w 56"/>
                  <a:gd name="T51" fmla="*/ 31 h 54"/>
                  <a:gd name="T52" fmla="*/ 35 w 56"/>
                  <a:gd name="T53" fmla="*/ 27 h 54"/>
                  <a:gd name="T54" fmla="*/ 38 w 56"/>
                  <a:gd name="T55" fmla="*/ 24 h 54"/>
                  <a:gd name="T56" fmla="*/ 40 w 56"/>
                  <a:gd name="T57" fmla="*/ 22 h 54"/>
                  <a:gd name="T58" fmla="*/ 44 w 56"/>
                  <a:gd name="T59" fmla="*/ 18 h 54"/>
                  <a:gd name="T60" fmla="*/ 47 w 56"/>
                  <a:gd name="T61" fmla="*/ 15 h 54"/>
                  <a:gd name="T62" fmla="*/ 51 w 56"/>
                  <a:gd name="T63" fmla="*/ 13 h 54"/>
                  <a:gd name="T64" fmla="*/ 54 w 56"/>
                  <a:gd name="T65" fmla="*/ 9 h 54"/>
                  <a:gd name="T66" fmla="*/ 56 w 56"/>
                  <a:gd name="T67" fmla="*/ 6 h 54"/>
                  <a:gd name="T68" fmla="*/ 53 w 5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54">
                    <a:moveTo>
                      <a:pt x="53" y="0"/>
                    </a:moveTo>
                    <a:lnTo>
                      <a:pt x="49" y="4"/>
                    </a:lnTo>
                    <a:lnTo>
                      <a:pt x="45" y="6"/>
                    </a:lnTo>
                    <a:lnTo>
                      <a:pt x="42" y="9"/>
                    </a:lnTo>
                    <a:lnTo>
                      <a:pt x="38" y="13"/>
                    </a:lnTo>
                    <a:lnTo>
                      <a:pt x="35" y="15"/>
                    </a:lnTo>
                    <a:lnTo>
                      <a:pt x="33" y="18"/>
                    </a:lnTo>
                    <a:lnTo>
                      <a:pt x="29" y="22"/>
                    </a:lnTo>
                    <a:lnTo>
                      <a:pt x="26" y="24"/>
                    </a:lnTo>
                    <a:lnTo>
                      <a:pt x="22" y="27"/>
                    </a:lnTo>
                    <a:lnTo>
                      <a:pt x="20" y="31"/>
                    </a:lnTo>
                    <a:lnTo>
                      <a:pt x="17" y="35"/>
                    </a:lnTo>
                    <a:lnTo>
                      <a:pt x="13" y="36"/>
                    </a:lnTo>
                    <a:lnTo>
                      <a:pt x="9" y="40"/>
                    </a:lnTo>
                    <a:lnTo>
                      <a:pt x="8" y="44"/>
                    </a:lnTo>
                    <a:lnTo>
                      <a:pt x="4" y="45"/>
                    </a:lnTo>
                    <a:lnTo>
                      <a:pt x="0" y="49"/>
                    </a:lnTo>
                    <a:lnTo>
                      <a:pt x="8" y="54"/>
                    </a:lnTo>
                    <a:lnTo>
                      <a:pt x="9" y="53"/>
                    </a:lnTo>
                    <a:lnTo>
                      <a:pt x="13" y="49"/>
                    </a:lnTo>
                    <a:lnTo>
                      <a:pt x="17" y="45"/>
                    </a:lnTo>
                    <a:lnTo>
                      <a:pt x="18" y="42"/>
                    </a:lnTo>
                    <a:lnTo>
                      <a:pt x="22" y="40"/>
                    </a:lnTo>
                    <a:lnTo>
                      <a:pt x="26" y="36"/>
                    </a:lnTo>
                    <a:lnTo>
                      <a:pt x="27" y="33"/>
                    </a:lnTo>
                    <a:lnTo>
                      <a:pt x="31" y="31"/>
                    </a:lnTo>
                    <a:lnTo>
                      <a:pt x="35" y="27"/>
                    </a:lnTo>
                    <a:lnTo>
                      <a:pt x="38" y="24"/>
                    </a:lnTo>
                    <a:lnTo>
                      <a:pt x="40" y="22"/>
                    </a:lnTo>
                    <a:lnTo>
                      <a:pt x="44" y="18"/>
                    </a:lnTo>
                    <a:lnTo>
                      <a:pt x="47" y="15"/>
                    </a:lnTo>
                    <a:lnTo>
                      <a:pt x="51" y="13"/>
                    </a:lnTo>
                    <a:lnTo>
                      <a:pt x="54" y="9"/>
                    </a:lnTo>
                    <a:lnTo>
                      <a:pt x="56" y="6"/>
                    </a:lnTo>
                    <a:lnTo>
                      <a:pt x="53"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29" name="Freeform 306"/>
              <p:cNvSpPr>
                <a:spLocks/>
              </p:cNvSpPr>
              <p:nvPr/>
            </p:nvSpPr>
            <p:spPr bwMode="auto">
              <a:xfrm>
                <a:off x="4841" y="3199"/>
                <a:ext cx="6" cy="5"/>
              </a:xfrm>
              <a:custGeom>
                <a:avLst/>
                <a:gdLst>
                  <a:gd name="T0" fmla="*/ 4 w 6"/>
                  <a:gd name="T1" fmla="*/ 5 h 5"/>
                  <a:gd name="T2" fmla="*/ 6 w 6"/>
                  <a:gd name="T3" fmla="*/ 5 h 5"/>
                  <a:gd name="T4" fmla="*/ 6 w 6"/>
                  <a:gd name="T5" fmla="*/ 4 h 5"/>
                  <a:gd name="T6" fmla="*/ 6 w 6"/>
                  <a:gd name="T7" fmla="*/ 2 h 5"/>
                  <a:gd name="T8" fmla="*/ 6 w 6"/>
                  <a:gd name="T9" fmla="*/ 0 h 5"/>
                  <a:gd name="T10" fmla="*/ 4 w 6"/>
                  <a:gd name="T11" fmla="*/ 0 h 5"/>
                  <a:gd name="T12" fmla="*/ 2 w 6"/>
                  <a:gd name="T13" fmla="*/ 0 h 5"/>
                  <a:gd name="T14" fmla="*/ 0 w 6"/>
                  <a:gd name="T15" fmla="*/ 0 h 5"/>
                  <a:gd name="T16" fmla="*/ 0 w 6"/>
                  <a:gd name="T17" fmla="*/ 0 h 5"/>
                  <a:gd name="T18" fmla="*/ 4 w 6"/>
                  <a:gd name="T19" fmla="*/ 5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5">
                    <a:moveTo>
                      <a:pt x="4" y="5"/>
                    </a:moveTo>
                    <a:lnTo>
                      <a:pt x="6" y="5"/>
                    </a:lnTo>
                    <a:lnTo>
                      <a:pt x="6" y="4"/>
                    </a:lnTo>
                    <a:lnTo>
                      <a:pt x="6" y="2"/>
                    </a:lnTo>
                    <a:lnTo>
                      <a:pt x="6" y="0"/>
                    </a:lnTo>
                    <a:lnTo>
                      <a:pt x="4" y="0"/>
                    </a:lnTo>
                    <a:lnTo>
                      <a:pt x="2" y="0"/>
                    </a:lnTo>
                    <a:lnTo>
                      <a:pt x="0" y="0"/>
                    </a:lnTo>
                    <a:lnTo>
                      <a:pt x="4"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0" name="Freeform 307"/>
              <p:cNvSpPr>
                <a:spLocks/>
              </p:cNvSpPr>
              <p:nvPr/>
            </p:nvSpPr>
            <p:spPr bwMode="auto">
              <a:xfrm>
                <a:off x="4755" y="2920"/>
                <a:ext cx="214" cy="268"/>
              </a:xfrm>
              <a:custGeom>
                <a:avLst/>
                <a:gdLst>
                  <a:gd name="T0" fmla="*/ 65 w 214"/>
                  <a:gd name="T1" fmla="*/ 52 h 268"/>
                  <a:gd name="T2" fmla="*/ 52 w 214"/>
                  <a:gd name="T3" fmla="*/ 49 h 268"/>
                  <a:gd name="T4" fmla="*/ 38 w 214"/>
                  <a:gd name="T5" fmla="*/ 47 h 268"/>
                  <a:gd name="T6" fmla="*/ 25 w 214"/>
                  <a:gd name="T7" fmla="*/ 43 h 268"/>
                  <a:gd name="T8" fmla="*/ 11 w 214"/>
                  <a:gd name="T9" fmla="*/ 41 h 268"/>
                  <a:gd name="T10" fmla="*/ 2 w 214"/>
                  <a:gd name="T11" fmla="*/ 41 h 268"/>
                  <a:gd name="T12" fmla="*/ 11 w 214"/>
                  <a:gd name="T13" fmla="*/ 56 h 268"/>
                  <a:gd name="T14" fmla="*/ 18 w 214"/>
                  <a:gd name="T15" fmla="*/ 67 h 268"/>
                  <a:gd name="T16" fmla="*/ 27 w 214"/>
                  <a:gd name="T17" fmla="*/ 79 h 268"/>
                  <a:gd name="T18" fmla="*/ 38 w 214"/>
                  <a:gd name="T19" fmla="*/ 90 h 268"/>
                  <a:gd name="T20" fmla="*/ 48 w 214"/>
                  <a:gd name="T21" fmla="*/ 101 h 268"/>
                  <a:gd name="T22" fmla="*/ 39 w 214"/>
                  <a:gd name="T23" fmla="*/ 110 h 268"/>
                  <a:gd name="T24" fmla="*/ 32 w 214"/>
                  <a:gd name="T25" fmla="*/ 119 h 268"/>
                  <a:gd name="T26" fmla="*/ 25 w 214"/>
                  <a:gd name="T27" fmla="*/ 128 h 268"/>
                  <a:gd name="T28" fmla="*/ 18 w 214"/>
                  <a:gd name="T29" fmla="*/ 135 h 268"/>
                  <a:gd name="T30" fmla="*/ 9 w 214"/>
                  <a:gd name="T31" fmla="*/ 144 h 268"/>
                  <a:gd name="T32" fmla="*/ 11 w 214"/>
                  <a:gd name="T33" fmla="*/ 151 h 268"/>
                  <a:gd name="T34" fmla="*/ 20 w 214"/>
                  <a:gd name="T35" fmla="*/ 157 h 268"/>
                  <a:gd name="T36" fmla="*/ 30 w 214"/>
                  <a:gd name="T37" fmla="*/ 160 h 268"/>
                  <a:gd name="T38" fmla="*/ 41 w 214"/>
                  <a:gd name="T39" fmla="*/ 162 h 268"/>
                  <a:gd name="T40" fmla="*/ 52 w 214"/>
                  <a:gd name="T41" fmla="*/ 162 h 268"/>
                  <a:gd name="T42" fmla="*/ 63 w 214"/>
                  <a:gd name="T43" fmla="*/ 162 h 268"/>
                  <a:gd name="T44" fmla="*/ 70 w 214"/>
                  <a:gd name="T45" fmla="*/ 162 h 268"/>
                  <a:gd name="T46" fmla="*/ 75 w 214"/>
                  <a:gd name="T47" fmla="*/ 158 h 268"/>
                  <a:gd name="T48" fmla="*/ 83 w 214"/>
                  <a:gd name="T49" fmla="*/ 153 h 268"/>
                  <a:gd name="T50" fmla="*/ 88 w 214"/>
                  <a:gd name="T51" fmla="*/ 151 h 268"/>
                  <a:gd name="T52" fmla="*/ 95 w 214"/>
                  <a:gd name="T53" fmla="*/ 149 h 268"/>
                  <a:gd name="T54" fmla="*/ 101 w 214"/>
                  <a:gd name="T55" fmla="*/ 155 h 268"/>
                  <a:gd name="T56" fmla="*/ 101 w 214"/>
                  <a:gd name="T57" fmla="*/ 164 h 268"/>
                  <a:gd name="T58" fmla="*/ 97 w 214"/>
                  <a:gd name="T59" fmla="*/ 169 h 268"/>
                  <a:gd name="T60" fmla="*/ 90 w 214"/>
                  <a:gd name="T61" fmla="*/ 171 h 268"/>
                  <a:gd name="T62" fmla="*/ 83 w 214"/>
                  <a:gd name="T63" fmla="*/ 173 h 268"/>
                  <a:gd name="T64" fmla="*/ 75 w 214"/>
                  <a:gd name="T65" fmla="*/ 173 h 268"/>
                  <a:gd name="T66" fmla="*/ 68 w 214"/>
                  <a:gd name="T67" fmla="*/ 173 h 268"/>
                  <a:gd name="T68" fmla="*/ 63 w 214"/>
                  <a:gd name="T69" fmla="*/ 176 h 268"/>
                  <a:gd name="T70" fmla="*/ 61 w 214"/>
                  <a:gd name="T71" fmla="*/ 191 h 268"/>
                  <a:gd name="T72" fmla="*/ 68 w 214"/>
                  <a:gd name="T73" fmla="*/ 198 h 268"/>
                  <a:gd name="T74" fmla="*/ 77 w 214"/>
                  <a:gd name="T75" fmla="*/ 198 h 268"/>
                  <a:gd name="T76" fmla="*/ 84 w 214"/>
                  <a:gd name="T77" fmla="*/ 200 h 268"/>
                  <a:gd name="T78" fmla="*/ 97 w 214"/>
                  <a:gd name="T79" fmla="*/ 212 h 268"/>
                  <a:gd name="T80" fmla="*/ 110 w 214"/>
                  <a:gd name="T81" fmla="*/ 225 h 268"/>
                  <a:gd name="T82" fmla="*/ 124 w 214"/>
                  <a:gd name="T83" fmla="*/ 239 h 268"/>
                  <a:gd name="T84" fmla="*/ 138 w 214"/>
                  <a:gd name="T85" fmla="*/ 252 h 268"/>
                  <a:gd name="T86" fmla="*/ 155 w 214"/>
                  <a:gd name="T87" fmla="*/ 265 h 268"/>
                  <a:gd name="T88" fmla="*/ 165 w 214"/>
                  <a:gd name="T89" fmla="*/ 257 h 268"/>
                  <a:gd name="T90" fmla="*/ 174 w 214"/>
                  <a:gd name="T91" fmla="*/ 245 h 268"/>
                  <a:gd name="T92" fmla="*/ 183 w 214"/>
                  <a:gd name="T93" fmla="*/ 230 h 268"/>
                  <a:gd name="T94" fmla="*/ 192 w 214"/>
                  <a:gd name="T95" fmla="*/ 216 h 268"/>
                  <a:gd name="T96" fmla="*/ 200 w 214"/>
                  <a:gd name="T97" fmla="*/ 203 h 268"/>
                  <a:gd name="T98" fmla="*/ 207 w 214"/>
                  <a:gd name="T99" fmla="*/ 182 h 268"/>
                  <a:gd name="T100" fmla="*/ 209 w 214"/>
                  <a:gd name="T101" fmla="*/ 146 h 268"/>
                  <a:gd name="T102" fmla="*/ 212 w 214"/>
                  <a:gd name="T103" fmla="*/ 108 h 268"/>
                  <a:gd name="T104" fmla="*/ 201 w 214"/>
                  <a:gd name="T105" fmla="*/ 85 h 268"/>
                  <a:gd name="T106" fmla="*/ 185 w 214"/>
                  <a:gd name="T107" fmla="*/ 67 h 268"/>
                  <a:gd name="T108" fmla="*/ 167 w 214"/>
                  <a:gd name="T109" fmla="*/ 49 h 268"/>
                  <a:gd name="T110" fmla="*/ 149 w 214"/>
                  <a:gd name="T111" fmla="*/ 31 h 268"/>
                  <a:gd name="T112" fmla="*/ 133 w 214"/>
                  <a:gd name="T113" fmla="*/ 13 h 268"/>
                  <a:gd name="T114" fmla="*/ 119 w 214"/>
                  <a:gd name="T115" fmla="*/ 2 h 268"/>
                  <a:gd name="T116" fmla="*/ 108 w 214"/>
                  <a:gd name="T117" fmla="*/ 11 h 268"/>
                  <a:gd name="T118" fmla="*/ 99 w 214"/>
                  <a:gd name="T119" fmla="*/ 20 h 268"/>
                  <a:gd name="T120" fmla="*/ 90 w 214"/>
                  <a:gd name="T121" fmla="*/ 31 h 268"/>
                  <a:gd name="T122" fmla="*/ 81 w 214"/>
                  <a:gd name="T123" fmla="*/ 41 h 268"/>
                  <a:gd name="T124" fmla="*/ 74 w 214"/>
                  <a:gd name="T125" fmla="*/ 52 h 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8">
                    <a:moveTo>
                      <a:pt x="74" y="52"/>
                    </a:moveTo>
                    <a:lnTo>
                      <a:pt x="70" y="52"/>
                    </a:lnTo>
                    <a:lnTo>
                      <a:pt x="65" y="52"/>
                    </a:lnTo>
                    <a:lnTo>
                      <a:pt x="59" y="50"/>
                    </a:lnTo>
                    <a:lnTo>
                      <a:pt x="56" y="50"/>
                    </a:lnTo>
                    <a:lnTo>
                      <a:pt x="52" y="49"/>
                    </a:lnTo>
                    <a:lnTo>
                      <a:pt x="47" y="49"/>
                    </a:lnTo>
                    <a:lnTo>
                      <a:pt x="43" y="47"/>
                    </a:lnTo>
                    <a:lnTo>
                      <a:pt x="38" y="47"/>
                    </a:lnTo>
                    <a:lnTo>
                      <a:pt x="34" y="45"/>
                    </a:lnTo>
                    <a:lnTo>
                      <a:pt x="29" y="45"/>
                    </a:lnTo>
                    <a:lnTo>
                      <a:pt x="25" y="43"/>
                    </a:lnTo>
                    <a:lnTo>
                      <a:pt x="20" y="43"/>
                    </a:lnTo>
                    <a:lnTo>
                      <a:pt x="14" y="41"/>
                    </a:lnTo>
                    <a:lnTo>
                      <a:pt x="11" y="41"/>
                    </a:lnTo>
                    <a:lnTo>
                      <a:pt x="5" y="40"/>
                    </a:lnTo>
                    <a:lnTo>
                      <a:pt x="0" y="38"/>
                    </a:lnTo>
                    <a:lnTo>
                      <a:pt x="2" y="41"/>
                    </a:lnTo>
                    <a:lnTo>
                      <a:pt x="5" y="47"/>
                    </a:lnTo>
                    <a:lnTo>
                      <a:pt x="7" y="50"/>
                    </a:lnTo>
                    <a:lnTo>
                      <a:pt x="11" y="56"/>
                    </a:lnTo>
                    <a:lnTo>
                      <a:pt x="12" y="59"/>
                    </a:lnTo>
                    <a:lnTo>
                      <a:pt x="16" y="63"/>
                    </a:lnTo>
                    <a:lnTo>
                      <a:pt x="18" y="67"/>
                    </a:lnTo>
                    <a:lnTo>
                      <a:pt x="21" y="72"/>
                    </a:lnTo>
                    <a:lnTo>
                      <a:pt x="25" y="76"/>
                    </a:lnTo>
                    <a:lnTo>
                      <a:pt x="27" y="79"/>
                    </a:lnTo>
                    <a:lnTo>
                      <a:pt x="30" y="83"/>
                    </a:lnTo>
                    <a:lnTo>
                      <a:pt x="34" y="86"/>
                    </a:lnTo>
                    <a:lnTo>
                      <a:pt x="38" y="90"/>
                    </a:lnTo>
                    <a:lnTo>
                      <a:pt x="41" y="94"/>
                    </a:lnTo>
                    <a:lnTo>
                      <a:pt x="45" y="97"/>
                    </a:lnTo>
                    <a:lnTo>
                      <a:pt x="48" y="101"/>
                    </a:lnTo>
                    <a:lnTo>
                      <a:pt x="45" y="104"/>
                    </a:lnTo>
                    <a:lnTo>
                      <a:pt x="43" y="106"/>
                    </a:lnTo>
                    <a:lnTo>
                      <a:pt x="39" y="110"/>
                    </a:lnTo>
                    <a:lnTo>
                      <a:pt x="38" y="113"/>
                    </a:lnTo>
                    <a:lnTo>
                      <a:pt x="36" y="117"/>
                    </a:lnTo>
                    <a:lnTo>
                      <a:pt x="32" y="119"/>
                    </a:lnTo>
                    <a:lnTo>
                      <a:pt x="30" y="122"/>
                    </a:lnTo>
                    <a:lnTo>
                      <a:pt x="27" y="124"/>
                    </a:lnTo>
                    <a:lnTo>
                      <a:pt x="25" y="128"/>
                    </a:lnTo>
                    <a:lnTo>
                      <a:pt x="23" y="130"/>
                    </a:lnTo>
                    <a:lnTo>
                      <a:pt x="20" y="133"/>
                    </a:lnTo>
                    <a:lnTo>
                      <a:pt x="18" y="135"/>
                    </a:lnTo>
                    <a:lnTo>
                      <a:pt x="14" y="139"/>
                    </a:lnTo>
                    <a:lnTo>
                      <a:pt x="11" y="140"/>
                    </a:lnTo>
                    <a:lnTo>
                      <a:pt x="9" y="144"/>
                    </a:lnTo>
                    <a:lnTo>
                      <a:pt x="5" y="146"/>
                    </a:lnTo>
                    <a:lnTo>
                      <a:pt x="9" y="149"/>
                    </a:lnTo>
                    <a:lnTo>
                      <a:pt x="11" y="151"/>
                    </a:lnTo>
                    <a:lnTo>
                      <a:pt x="14" y="155"/>
                    </a:lnTo>
                    <a:lnTo>
                      <a:pt x="18" y="157"/>
                    </a:lnTo>
                    <a:lnTo>
                      <a:pt x="20" y="157"/>
                    </a:lnTo>
                    <a:lnTo>
                      <a:pt x="23" y="158"/>
                    </a:lnTo>
                    <a:lnTo>
                      <a:pt x="27" y="160"/>
                    </a:lnTo>
                    <a:lnTo>
                      <a:pt x="30" y="160"/>
                    </a:lnTo>
                    <a:lnTo>
                      <a:pt x="34" y="160"/>
                    </a:lnTo>
                    <a:lnTo>
                      <a:pt x="38" y="162"/>
                    </a:lnTo>
                    <a:lnTo>
                      <a:pt x="41" y="162"/>
                    </a:lnTo>
                    <a:lnTo>
                      <a:pt x="45" y="162"/>
                    </a:lnTo>
                    <a:lnTo>
                      <a:pt x="48" y="162"/>
                    </a:lnTo>
                    <a:lnTo>
                      <a:pt x="52" y="162"/>
                    </a:lnTo>
                    <a:lnTo>
                      <a:pt x="56" y="162"/>
                    </a:lnTo>
                    <a:lnTo>
                      <a:pt x="61" y="162"/>
                    </a:lnTo>
                    <a:lnTo>
                      <a:pt x="63" y="162"/>
                    </a:lnTo>
                    <a:lnTo>
                      <a:pt x="65" y="162"/>
                    </a:lnTo>
                    <a:lnTo>
                      <a:pt x="66" y="162"/>
                    </a:lnTo>
                    <a:lnTo>
                      <a:pt x="70" y="162"/>
                    </a:lnTo>
                    <a:lnTo>
                      <a:pt x="72" y="160"/>
                    </a:lnTo>
                    <a:lnTo>
                      <a:pt x="74" y="158"/>
                    </a:lnTo>
                    <a:lnTo>
                      <a:pt x="75" y="158"/>
                    </a:lnTo>
                    <a:lnTo>
                      <a:pt x="77" y="157"/>
                    </a:lnTo>
                    <a:lnTo>
                      <a:pt x="79" y="155"/>
                    </a:lnTo>
                    <a:lnTo>
                      <a:pt x="83" y="153"/>
                    </a:lnTo>
                    <a:lnTo>
                      <a:pt x="84" y="153"/>
                    </a:lnTo>
                    <a:lnTo>
                      <a:pt x="86" y="151"/>
                    </a:lnTo>
                    <a:lnTo>
                      <a:pt x="88" y="151"/>
                    </a:lnTo>
                    <a:lnTo>
                      <a:pt x="90" y="149"/>
                    </a:lnTo>
                    <a:lnTo>
                      <a:pt x="93" y="149"/>
                    </a:lnTo>
                    <a:lnTo>
                      <a:pt x="95" y="149"/>
                    </a:lnTo>
                    <a:lnTo>
                      <a:pt x="97" y="151"/>
                    </a:lnTo>
                    <a:lnTo>
                      <a:pt x="99" y="153"/>
                    </a:lnTo>
                    <a:lnTo>
                      <a:pt x="101" y="155"/>
                    </a:lnTo>
                    <a:lnTo>
                      <a:pt x="101" y="158"/>
                    </a:lnTo>
                    <a:lnTo>
                      <a:pt x="101" y="160"/>
                    </a:lnTo>
                    <a:lnTo>
                      <a:pt x="101" y="164"/>
                    </a:lnTo>
                    <a:lnTo>
                      <a:pt x="99" y="166"/>
                    </a:lnTo>
                    <a:lnTo>
                      <a:pt x="99" y="169"/>
                    </a:lnTo>
                    <a:lnTo>
                      <a:pt x="97" y="169"/>
                    </a:lnTo>
                    <a:lnTo>
                      <a:pt x="95" y="171"/>
                    </a:lnTo>
                    <a:lnTo>
                      <a:pt x="92" y="171"/>
                    </a:lnTo>
                    <a:lnTo>
                      <a:pt x="90" y="171"/>
                    </a:lnTo>
                    <a:lnTo>
                      <a:pt x="88" y="173"/>
                    </a:lnTo>
                    <a:lnTo>
                      <a:pt x="86" y="173"/>
                    </a:lnTo>
                    <a:lnTo>
                      <a:pt x="83" y="173"/>
                    </a:lnTo>
                    <a:lnTo>
                      <a:pt x="81" y="173"/>
                    </a:lnTo>
                    <a:lnTo>
                      <a:pt x="79" y="173"/>
                    </a:lnTo>
                    <a:lnTo>
                      <a:pt x="75" y="173"/>
                    </a:lnTo>
                    <a:lnTo>
                      <a:pt x="74" y="173"/>
                    </a:lnTo>
                    <a:lnTo>
                      <a:pt x="72" y="173"/>
                    </a:lnTo>
                    <a:lnTo>
                      <a:pt x="68" y="173"/>
                    </a:lnTo>
                    <a:lnTo>
                      <a:pt x="66" y="173"/>
                    </a:lnTo>
                    <a:lnTo>
                      <a:pt x="65" y="175"/>
                    </a:lnTo>
                    <a:lnTo>
                      <a:pt x="63" y="176"/>
                    </a:lnTo>
                    <a:lnTo>
                      <a:pt x="59" y="180"/>
                    </a:lnTo>
                    <a:lnTo>
                      <a:pt x="59" y="185"/>
                    </a:lnTo>
                    <a:lnTo>
                      <a:pt x="61" y="191"/>
                    </a:lnTo>
                    <a:lnTo>
                      <a:pt x="63" y="196"/>
                    </a:lnTo>
                    <a:lnTo>
                      <a:pt x="65" y="198"/>
                    </a:lnTo>
                    <a:lnTo>
                      <a:pt x="68" y="198"/>
                    </a:lnTo>
                    <a:lnTo>
                      <a:pt x="70" y="198"/>
                    </a:lnTo>
                    <a:lnTo>
                      <a:pt x="74" y="198"/>
                    </a:lnTo>
                    <a:lnTo>
                      <a:pt x="77" y="198"/>
                    </a:lnTo>
                    <a:lnTo>
                      <a:pt x="79" y="198"/>
                    </a:lnTo>
                    <a:lnTo>
                      <a:pt x="83" y="198"/>
                    </a:lnTo>
                    <a:lnTo>
                      <a:pt x="84" y="200"/>
                    </a:lnTo>
                    <a:lnTo>
                      <a:pt x="88" y="203"/>
                    </a:lnTo>
                    <a:lnTo>
                      <a:pt x="92" y="209"/>
                    </a:lnTo>
                    <a:lnTo>
                      <a:pt x="97" y="212"/>
                    </a:lnTo>
                    <a:lnTo>
                      <a:pt x="101" y="216"/>
                    </a:lnTo>
                    <a:lnTo>
                      <a:pt x="106" y="221"/>
                    </a:lnTo>
                    <a:lnTo>
                      <a:pt x="110" y="225"/>
                    </a:lnTo>
                    <a:lnTo>
                      <a:pt x="115" y="230"/>
                    </a:lnTo>
                    <a:lnTo>
                      <a:pt x="120" y="234"/>
                    </a:lnTo>
                    <a:lnTo>
                      <a:pt x="124" y="239"/>
                    </a:lnTo>
                    <a:lnTo>
                      <a:pt x="129" y="243"/>
                    </a:lnTo>
                    <a:lnTo>
                      <a:pt x="135" y="247"/>
                    </a:lnTo>
                    <a:lnTo>
                      <a:pt x="138" y="252"/>
                    </a:lnTo>
                    <a:lnTo>
                      <a:pt x="144" y="256"/>
                    </a:lnTo>
                    <a:lnTo>
                      <a:pt x="149" y="259"/>
                    </a:lnTo>
                    <a:lnTo>
                      <a:pt x="155" y="265"/>
                    </a:lnTo>
                    <a:lnTo>
                      <a:pt x="160" y="268"/>
                    </a:lnTo>
                    <a:lnTo>
                      <a:pt x="162" y="263"/>
                    </a:lnTo>
                    <a:lnTo>
                      <a:pt x="165" y="257"/>
                    </a:lnTo>
                    <a:lnTo>
                      <a:pt x="169" y="254"/>
                    </a:lnTo>
                    <a:lnTo>
                      <a:pt x="173" y="248"/>
                    </a:lnTo>
                    <a:lnTo>
                      <a:pt x="174" y="245"/>
                    </a:lnTo>
                    <a:lnTo>
                      <a:pt x="178" y="239"/>
                    </a:lnTo>
                    <a:lnTo>
                      <a:pt x="182" y="234"/>
                    </a:lnTo>
                    <a:lnTo>
                      <a:pt x="183" y="230"/>
                    </a:lnTo>
                    <a:lnTo>
                      <a:pt x="187" y="225"/>
                    </a:lnTo>
                    <a:lnTo>
                      <a:pt x="191" y="221"/>
                    </a:lnTo>
                    <a:lnTo>
                      <a:pt x="192" y="216"/>
                    </a:lnTo>
                    <a:lnTo>
                      <a:pt x="196" y="212"/>
                    </a:lnTo>
                    <a:lnTo>
                      <a:pt x="198" y="207"/>
                    </a:lnTo>
                    <a:lnTo>
                      <a:pt x="200" y="203"/>
                    </a:lnTo>
                    <a:lnTo>
                      <a:pt x="203" y="198"/>
                    </a:lnTo>
                    <a:lnTo>
                      <a:pt x="205" y="193"/>
                    </a:lnTo>
                    <a:lnTo>
                      <a:pt x="207" y="182"/>
                    </a:lnTo>
                    <a:lnTo>
                      <a:pt x="207" y="169"/>
                    </a:lnTo>
                    <a:lnTo>
                      <a:pt x="209" y="157"/>
                    </a:lnTo>
                    <a:lnTo>
                      <a:pt x="209" y="146"/>
                    </a:lnTo>
                    <a:lnTo>
                      <a:pt x="211" y="133"/>
                    </a:lnTo>
                    <a:lnTo>
                      <a:pt x="212" y="121"/>
                    </a:lnTo>
                    <a:lnTo>
                      <a:pt x="212" y="108"/>
                    </a:lnTo>
                    <a:lnTo>
                      <a:pt x="214" y="97"/>
                    </a:lnTo>
                    <a:lnTo>
                      <a:pt x="207" y="90"/>
                    </a:lnTo>
                    <a:lnTo>
                      <a:pt x="201" y="85"/>
                    </a:lnTo>
                    <a:lnTo>
                      <a:pt x="196" y="79"/>
                    </a:lnTo>
                    <a:lnTo>
                      <a:pt x="191" y="72"/>
                    </a:lnTo>
                    <a:lnTo>
                      <a:pt x="185" y="67"/>
                    </a:lnTo>
                    <a:lnTo>
                      <a:pt x="178" y="61"/>
                    </a:lnTo>
                    <a:lnTo>
                      <a:pt x="173" y="54"/>
                    </a:lnTo>
                    <a:lnTo>
                      <a:pt x="167" y="49"/>
                    </a:lnTo>
                    <a:lnTo>
                      <a:pt x="162" y="43"/>
                    </a:lnTo>
                    <a:lnTo>
                      <a:pt x="155" y="36"/>
                    </a:lnTo>
                    <a:lnTo>
                      <a:pt x="149" y="31"/>
                    </a:lnTo>
                    <a:lnTo>
                      <a:pt x="144" y="23"/>
                    </a:lnTo>
                    <a:lnTo>
                      <a:pt x="138" y="18"/>
                    </a:lnTo>
                    <a:lnTo>
                      <a:pt x="133" y="13"/>
                    </a:lnTo>
                    <a:lnTo>
                      <a:pt x="126" y="5"/>
                    </a:lnTo>
                    <a:lnTo>
                      <a:pt x="120" y="0"/>
                    </a:lnTo>
                    <a:lnTo>
                      <a:pt x="119" y="2"/>
                    </a:lnTo>
                    <a:lnTo>
                      <a:pt x="115" y="5"/>
                    </a:lnTo>
                    <a:lnTo>
                      <a:pt x="111" y="7"/>
                    </a:lnTo>
                    <a:lnTo>
                      <a:pt x="108" y="11"/>
                    </a:lnTo>
                    <a:lnTo>
                      <a:pt x="106" y="13"/>
                    </a:lnTo>
                    <a:lnTo>
                      <a:pt x="102" y="16"/>
                    </a:lnTo>
                    <a:lnTo>
                      <a:pt x="99" y="20"/>
                    </a:lnTo>
                    <a:lnTo>
                      <a:pt x="95" y="23"/>
                    </a:lnTo>
                    <a:lnTo>
                      <a:pt x="93" y="27"/>
                    </a:lnTo>
                    <a:lnTo>
                      <a:pt x="90" y="31"/>
                    </a:lnTo>
                    <a:lnTo>
                      <a:pt x="86" y="34"/>
                    </a:lnTo>
                    <a:lnTo>
                      <a:pt x="84" y="38"/>
                    </a:lnTo>
                    <a:lnTo>
                      <a:pt x="81" y="41"/>
                    </a:lnTo>
                    <a:lnTo>
                      <a:pt x="79" y="45"/>
                    </a:lnTo>
                    <a:lnTo>
                      <a:pt x="75" y="49"/>
                    </a:lnTo>
                    <a:lnTo>
                      <a:pt x="74" y="52"/>
                    </a:lnTo>
                    <a:close/>
                  </a:path>
                </a:pathLst>
              </a:custGeom>
              <a:solidFill>
                <a:srgbClr val="FFD9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1" name="Freeform 308"/>
              <p:cNvSpPr>
                <a:spLocks/>
              </p:cNvSpPr>
              <p:nvPr/>
            </p:nvSpPr>
            <p:spPr bwMode="auto">
              <a:xfrm>
                <a:off x="4829" y="2969"/>
                <a:ext cx="3" cy="9"/>
              </a:xfrm>
              <a:custGeom>
                <a:avLst/>
                <a:gdLst>
                  <a:gd name="T0" fmla="*/ 0 w 3"/>
                  <a:gd name="T1" fmla="*/ 9 h 9"/>
                  <a:gd name="T2" fmla="*/ 1 w 3"/>
                  <a:gd name="T3" fmla="*/ 9 h 9"/>
                  <a:gd name="T4" fmla="*/ 1 w 3"/>
                  <a:gd name="T5" fmla="*/ 7 h 9"/>
                  <a:gd name="T6" fmla="*/ 3 w 3"/>
                  <a:gd name="T7" fmla="*/ 7 h 9"/>
                  <a:gd name="T8" fmla="*/ 3 w 3"/>
                  <a:gd name="T9" fmla="*/ 5 h 9"/>
                  <a:gd name="T10" fmla="*/ 3 w 3"/>
                  <a:gd name="T11" fmla="*/ 3 h 9"/>
                  <a:gd name="T12" fmla="*/ 3 w 3"/>
                  <a:gd name="T13" fmla="*/ 1 h 9"/>
                  <a:gd name="T14" fmla="*/ 1 w 3"/>
                  <a:gd name="T15" fmla="*/ 1 h 9"/>
                  <a:gd name="T16" fmla="*/ 0 w 3"/>
                  <a:gd name="T17" fmla="*/ 0 h 9"/>
                  <a:gd name="T18" fmla="*/ 0 w 3"/>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9">
                    <a:moveTo>
                      <a:pt x="0" y="9"/>
                    </a:moveTo>
                    <a:lnTo>
                      <a:pt x="1" y="9"/>
                    </a:lnTo>
                    <a:lnTo>
                      <a:pt x="1" y="7"/>
                    </a:lnTo>
                    <a:lnTo>
                      <a:pt x="3" y="7"/>
                    </a:lnTo>
                    <a:lnTo>
                      <a:pt x="3" y="5"/>
                    </a:lnTo>
                    <a:lnTo>
                      <a:pt x="3" y="3"/>
                    </a:lnTo>
                    <a:lnTo>
                      <a:pt x="3" y="1"/>
                    </a:lnTo>
                    <a:lnTo>
                      <a:pt x="1" y="1"/>
                    </a:lnTo>
                    <a:lnTo>
                      <a:pt x="0" y="0"/>
                    </a:lnTo>
                    <a:lnTo>
                      <a:pt x="0"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2" name="Freeform 309"/>
              <p:cNvSpPr>
                <a:spLocks/>
              </p:cNvSpPr>
              <p:nvPr/>
            </p:nvSpPr>
            <p:spPr bwMode="auto">
              <a:xfrm>
                <a:off x="4751" y="2954"/>
                <a:ext cx="78" cy="24"/>
              </a:xfrm>
              <a:custGeom>
                <a:avLst/>
                <a:gdLst>
                  <a:gd name="T0" fmla="*/ 7 w 78"/>
                  <a:gd name="T1" fmla="*/ 2 h 24"/>
                  <a:gd name="T2" fmla="*/ 2 w 78"/>
                  <a:gd name="T3" fmla="*/ 7 h 24"/>
                  <a:gd name="T4" fmla="*/ 7 w 78"/>
                  <a:gd name="T5" fmla="*/ 9 h 24"/>
                  <a:gd name="T6" fmla="*/ 13 w 78"/>
                  <a:gd name="T7" fmla="*/ 11 h 24"/>
                  <a:gd name="T8" fmla="*/ 18 w 78"/>
                  <a:gd name="T9" fmla="*/ 11 h 24"/>
                  <a:gd name="T10" fmla="*/ 24 w 78"/>
                  <a:gd name="T11" fmla="*/ 13 h 24"/>
                  <a:gd name="T12" fmla="*/ 27 w 78"/>
                  <a:gd name="T13" fmla="*/ 15 h 24"/>
                  <a:gd name="T14" fmla="*/ 33 w 78"/>
                  <a:gd name="T15" fmla="*/ 15 h 24"/>
                  <a:gd name="T16" fmla="*/ 36 w 78"/>
                  <a:gd name="T17" fmla="*/ 16 h 24"/>
                  <a:gd name="T18" fmla="*/ 42 w 78"/>
                  <a:gd name="T19" fmla="*/ 16 h 24"/>
                  <a:gd name="T20" fmla="*/ 45 w 78"/>
                  <a:gd name="T21" fmla="*/ 18 h 24"/>
                  <a:gd name="T22" fmla="*/ 51 w 78"/>
                  <a:gd name="T23" fmla="*/ 18 h 24"/>
                  <a:gd name="T24" fmla="*/ 54 w 78"/>
                  <a:gd name="T25" fmla="*/ 18 h 24"/>
                  <a:gd name="T26" fmla="*/ 60 w 78"/>
                  <a:gd name="T27" fmla="*/ 20 h 24"/>
                  <a:gd name="T28" fmla="*/ 63 w 78"/>
                  <a:gd name="T29" fmla="*/ 20 h 24"/>
                  <a:gd name="T30" fmla="*/ 69 w 78"/>
                  <a:gd name="T31" fmla="*/ 22 h 24"/>
                  <a:gd name="T32" fmla="*/ 72 w 78"/>
                  <a:gd name="T33" fmla="*/ 22 h 24"/>
                  <a:gd name="T34" fmla="*/ 78 w 78"/>
                  <a:gd name="T35" fmla="*/ 24 h 24"/>
                  <a:gd name="T36" fmla="*/ 78 w 78"/>
                  <a:gd name="T37" fmla="*/ 15 h 24"/>
                  <a:gd name="T38" fmla="*/ 74 w 78"/>
                  <a:gd name="T39" fmla="*/ 15 h 24"/>
                  <a:gd name="T40" fmla="*/ 69 w 78"/>
                  <a:gd name="T41" fmla="*/ 13 h 24"/>
                  <a:gd name="T42" fmla="*/ 65 w 78"/>
                  <a:gd name="T43" fmla="*/ 13 h 24"/>
                  <a:gd name="T44" fmla="*/ 60 w 78"/>
                  <a:gd name="T45" fmla="*/ 11 h 24"/>
                  <a:gd name="T46" fmla="*/ 56 w 78"/>
                  <a:gd name="T47" fmla="*/ 11 h 24"/>
                  <a:gd name="T48" fmla="*/ 52 w 78"/>
                  <a:gd name="T49" fmla="*/ 11 h 24"/>
                  <a:gd name="T50" fmla="*/ 47 w 78"/>
                  <a:gd name="T51" fmla="*/ 9 h 24"/>
                  <a:gd name="T52" fmla="*/ 43 w 78"/>
                  <a:gd name="T53" fmla="*/ 9 h 24"/>
                  <a:gd name="T54" fmla="*/ 38 w 78"/>
                  <a:gd name="T55" fmla="*/ 7 h 24"/>
                  <a:gd name="T56" fmla="*/ 34 w 78"/>
                  <a:gd name="T57" fmla="*/ 7 h 24"/>
                  <a:gd name="T58" fmla="*/ 29 w 78"/>
                  <a:gd name="T59" fmla="*/ 6 h 24"/>
                  <a:gd name="T60" fmla="*/ 24 w 78"/>
                  <a:gd name="T61" fmla="*/ 6 h 24"/>
                  <a:gd name="T62" fmla="*/ 20 w 78"/>
                  <a:gd name="T63" fmla="*/ 4 h 24"/>
                  <a:gd name="T64" fmla="*/ 15 w 78"/>
                  <a:gd name="T65" fmla="*/ 2 h 24"/>
                  <a:gd name="T66" fmla="*/ 9 w 78"/>
                  <a:gd name="T67" fmla="*/ 2 h 24"/>
                  <a:gd name="T68" fmla="*/ 6 w 78"/>
                  <a:gd name="T69" fmla="*/ 0 h 24"/>
                  <a:gd name="T70" fmla="*/ 0 w 78"/>
                  <a:gd name="T71" fmla="*/ 6 h 24"/>
                  <a:gd name="T72" fmla="*/ 7 w 78"/>
                  <a:gd name="T73" fmla="*/ 2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 h="24">
                    <a:moveTo>
                      <a:pt x="7" y="2"/>
                    </a:moveTo>
                    <a:lnTo>
                      <a:pt x="2" y="7"/>
                    </a:lnTo>
                    <a:lnTo>
                      <a:pt x="7" y="9"/>
                    </a:lnTo>
                    <a:lnTo>
                      <a:pt x="13" y="11"/>
                    </a:lnTo>
                    <a:lnTo>
                      <a:pt x="18" y="11"/>
                    </a:lnTo>
                    <a:lnTo>
                      <a:pt x="24" y="13"/>
                    </a:lnTo>
                    <a:lnTo>
                      <a:pt x="27" y="15"/>
                    </a:lnTo>
                    <a:lnTo>
                      <a:pt x="33" y="15"/>
                    </a:lnTo>
                    <a:lnTo>
                      <a:pt x="36" y="16"/>
                    </a:lnTo>
                    <a:lnTo>
                      <a:pt x="42" y="16"/>
                    </a:lnTo>
                    <a:lnTo>
                      <a:pt x="45" y="18"/>
                    </a:lnTo>
                    <a:lnTo>
                      <a:pt x="51" y="18"/>
                    </a:lnTo>
                    <a:lnTo>
                      <a:pt x="54" y="18"/>
                    </a:lnTo>
                    <a:lnTo>
                      <a:pt x="60" y="20"/>
                    </a:lnTo>
                    <a:lnTo>
                      <a:pt x="63" y="20"/>
                    </a:lnTo>
                    <a:lnTo>
                      <a:pt x="69" y="22"/>
                    </a:lnTo>
                    <a:lnTo>
                      <a:pt x="72" y="22"/>
                    </a:lnTo>
                    <a:lnTo>
                      <a:pt x="78" y="24"/>
                    </a:lnTo>
                    <a:lnTo>
                      <a:pt x="78" y="15"/>
                    </a:lnTo>
                    <a:lnTo>
                      <a:pt x="74" y="15"/>
                    </a:lnTo>
                    <a:lnTo>
                      <a:pt x="69" y="13"/>
                    </a:lnTo>
                    <a:lnTo>
                      <a:pt x="65" y="13"/>
                    </a:lnTo>
                    <a:lnTo>
                      <a:pt x="60" y="11"/>
                    </a:lnTo>
                    <a:lnTo>
                      <a:pt x="56" y="11"/>
                    </a:lnTo>
                    <a:lnTo>
                      <a:pt x="52" y="11"/>
                    </a:lnTo>
                    <a:lnTo>
                      <a:pt x="47" y="9"/>
                    </a:lnTo>
                    <a:lnTo>
                      <a:pt x="43" y="9"/>
                    </a:lnTo>
                    <a:lnTo>
                      <a:pt x="38" y="7"/>
                    </a:lnTo>
                    <a:lnTo>
                      <a:pt x="34" y="7"/>
                    </a:lnTo>
                    <a:lnTo>
                      <a:pt x="29" y="6"/>
                    </a:lnTo>
                    <a:lnTo>
                      <a:pt x="24" y="6"/>
                    </a:lnTo>
                    <a:lnTo>
                      <a:pt x="20" y="4"/>
                    </a:lnTo>
                    <a:lnTo>
                      <a:pt x="15" y="2"/>
                    </a:lnTo>
                    <a:lnTo>
                      <a:pt x="9" y="2"/>
                    </a:lnTo>
                    <a:lnTo>
                      <a:pt x="6" y="0"/>
                    </a:lnTo>
                    <a:lnTo>
                      <a:pt x="0" y="6"/>
                    </a:lnTo>
                    <a:lnTo>
                      <a:pt x="7"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3" name="Freeform 310"/>
              <p:cNvSpPr>
                <a:spLocks/>
              </p:cNvSpPr>
              <p:nvPr/>
            </p:nvSpPr>
            <p:spPr bwMode="auto">
              <a:xfrm>
                <a:off x="4751" y="2956"/>
                <a:ext cx="54" cy="67"/>
              </a:xfrm>
              <a:custGeom>
                <a:avLst/>
                <a:gdLst>
                  <a:gd name="T0" fmla="*/ 54 w 54"/>
                  <a:gd name="T1" fmla="*/ 67 h 67"/>
                  <a:gd name="T2" fmla="*/ 54 w 54"/>
                  <a:gd name="T3" fmla="*/ 61 h 67"/>
                  <a:gd name="T4" fmla="*/ 51 w 54"/>
                  <a:gd name="T5" fmla="*/ 58 h 67"/>
                  <a:gd name="T6" fmla="*/ 47 w 54"/>
                  <a:gd name="T7" fmla="*/ 54 h 67"/>
                  <a:gd name="T8" fmla="*/ 43 w 54"/>
                  <a:gd name="T9" fmla="*/ 50 h 67"/>
                  <a:gd name="T10" fmla="*/ 42 w 54"/>
                  <a:gd name="T11" fmla="*/ 47 h 67"/>
                  <a:gd name="T12" fmla="*/ 38 w 54"/>
                  <a:gd name="T13" fmla="*/ 43 h 67"/>
                  <a:gd name="T14" fmla="*/ 34 w 54"/>
                  <a:gd name="T15" fmla="*/ 40 h 67"/>
                  <a:gd name="T16" fmla="*/ 31 w 54"/>
                  <a:gd name="T17" fmla="*/ 36 h 67"/>
                  <a:gd name="T18" fmla="*/ 29 w 54"/>
                  <a:gd name="T19" fmla="*/ 32 h 67"/>
                  <a:gd name="T20" fmla="*/ 25 w 54"/>
                  <a:gd name="T21" fmla="*/ 29 h 67"/>
                  <a:gd name="T22" fmla="*/ 24 w 54"/>
                  <a:gd name="T23" fmla="*/ 25 h 67"/>
                  <a:gd name="T24" fmla="*/ 20 w 54"/>
                  <a:gd name="T25" fmla="*/ 22 h 67"/>
                  <a:gd name="T26" fmla="*/ 18 w 54"/>
                  <a:gd name="T27" fmla="*/ 16 h 67"/>
                  <a:gd name="T28" fmla="*/ 15 w 54"/>
                  <a:gd name="T29" fmla="*/ 13 h 67"/>
                  <a:gd name="T30" fmla="*/ 13 w 54"/>
                  <a:gd name="T31" fmla="*/ 9 h 67"/>
                  <a:gd name="T32" fmla="*/ 9 w 54"/>
                  <a:gd name="T33" fmla="*/ 4 h 67"/>
                  <a:gd name="T34" fmla="*/ 7 w 54"/>
                  <a:gd name="T35" fmla="*/ 0 h 67"/>
                  <a:gd name="T36" fmla="*/ 0 w 54"/>
                  <a:gd name="T37" fmla="*/ 4 h 67"/>
                  <a:gd name="T38" fmla="*/ 2 w 54"/>
                  <a:gd name="T39" fmla="*/ 9 h 67"/>
                  <a:gd name="T40" fmla="*/ 6 w 54"/>
                  <a:gd name="T41" fmla="*/ 13 h 67"/>
                  <a:gd name="T42" fmla="*/ 7 w 54"/>
                  <a:gd name="T43" fmla="*/ 16 h 67"/>
                  <a:gd name="T44" fmla="*/ 11 w 54"/>
                  <a:gd name="T45" fmla="*/ 22 h 67"/>
                  <a:gd name="T46" fmla="*/ 15 w 54"/>
                  <a:gd name="T47" fmla="*/ 25 h 67"/>
                  <a:gd name="T48" fmla="*/ 16 w 54"/>
                  <a:gd name="T49" fmla="*/ 29 h 67"/>
                  <a:gd name="T50" fmla="*/ 20 w 54"/>
                  <a:gd name="T51" fmla="*/ 34 h 67"/>
                  <a:gd name="T52" fmla="*/ 22 w 54"/>
                  <a:gd name="T53" fmla="*/ 38 h 67"/>
                  <a:gd name="T54" fmla="*/ 25 w 54"/>
                  <a:gd name="T55" fmla="*/ 41 h 67"/>
                  <a:gd name="T56" fmla="*/ 29 w 54"/>
                  <a:gd name="T57" fmla="*/ 45 h 67"/>
                  <a:gd name="T58" fmla="*/ 31 w 54"/>
                  <a:gd name="T59" fmla="*/ 49 h 67"/>
                  <a:gd name="T60" fmla="*/ 34 w 54"/>
                  <a:gd name="T61" fmla="*/ 52 h 67"/>
                  <a:gd name="T62" fmla="*/ 38 w 54"/>
                  <a:gd name="T63" fmla="*/ 56 h 67"/>
                  <a:gd name="T64" fmla="*/ 42 w 54"/>
                  <a:gd name="T65" fmla="*/ 59 h 67"/>
                  <a:gd name="T66" fmla="*/ 45 w 54"/>
                  <a:gd name="T67" fmla="*/ 63 h 67"/>
                  <a:gd name="T68" fmla="*/ 49 w 54"/>
                  <a:gd name="T69" fmla="*/ 67 h 67"/>
                  <a:gd name="T70" fmla="*/ 49 w 54"/>
                  <a:gd name="T71" fmla="*/ 61 h 67"/>
                  <a:gd name="T72" fmla="*/ 54 w 54"/>
                  <a:gd name="T73" fmla="*/ 6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 h="67">
                    <a:moveTo>
                      <a:pt x="54" y="67"/>
                    </a:moveTo>
                    <a:lnTo>
                      <a:pt x="54" y="61"/>
                    </a:lnTo>
                    <a:lnTo>
                      <a:pt x="51" y="58"/>
                    </a:lnTo>
                    <a:lnTo>
                      <a:pt x="47" y="54"/>
                    </a:lnTo>
                    <a:lnTo>
                      <a:pt x="43" y="50"/>
                    </a:lnTo>
                    <a:lnTo>
                      <a:pt x="42" y="47"/>
                    </a:lnTo>
                    <a:lnTo>
                      <a:pt x="38" y="43"/>
                    </a:lnTo>
                    <a:lnTo>
                      <a:pt x="34" y="40"/>
                    </a:lnTo>
                    <a:lnTo>
                      <a:pt x="31" y="36"/>
                    </a:lnTo>
                    <a:lnTo>
                      <a:pt x="29" y="32"/>
                    </a:lnTo>
                    <a:lnTo>
                      <a:pt x="25" y="29"/>
                    </a:lnTo>
                    <a:lnTo>
                      <a:pt x="24" y="25"/>
                    </a:lnTo>
                    <a:lnTo>
                      <a:pt x="20" y="22"/>
                    </a:lnTo>
                    <a:lnTo>
                      <a:pt x="18" y="16"/>
                    </a:lnTo>
                    <a:lnTo>
                      <a:pt x="15" y="13"/>
                    </a:lnTo>
                    <a:lnTo>
                      <a:pt x="13" y="9"/>
                    </a:lnTo>
                    <a:lnTo>
                      <a:pt x="9" y="4"/>
                    </a:lnTo>
                    <a:lnTo>
                      <a:pt x="7" y="0"/>
                    </a:lnTo>
                    <a:lnTo>
                      <a:pt x="0" y="4"/>
                    </a:lnTo>
                    <a:lnTo>
                      <a:pt x="2" y="9"/>
                    </a:lnTo>
                    <a:lnTo>
                      <a:pt x="6" y="13"/>
                    </a:lnTo>
                    <a:lnTo>
                      <a:pt x="7" y="16"/>
                    </a:lnTo>
                    <a:lnTo>
                      <a:pt x="11" y="22"/>
                    </a:lnTo>
                    <a:lnTo>
                      <a:pt x="15" y="25"/>
                    </a:lnTo>
                    <a:lnTo>
                      <a:pt x="16" y="29"/>
                    </a:lnTo>
                    <a:lnTo>
                      <a:pt x="20" y="34"/>
                    </a:lnTo>
                    <a:lnTo>
                      <a:pt x="22" y="38"/>
                    </a:lnTo>
                    <a:lnTo>
                      <a:pt x="25" y="41"/>
                    </a:lnTo>
                    <a:lnTo>
                      <a:pt x="29" y="45"/>
                    </a:lnTo>
                    <a:lnTo>
                      <a:pt x="31" y="49"/>
                    </a:lnTo>
                    <a:lnTo>
                      <a:pt x="34" y="52"/>
                    </a:lnTo>
                    <a:lnTo>
                      <a:pt x="38" y="56"/>
                    </a:lnTo>
                    <a:lnTo>
                      <a:pt x="42" y="59"/>
                    </a:lnTo>
                    <a:lnTo>
                      <a:pt x="45" y="63"/>
                    </a:lnTo>
                    <a:lnTo>
                      <a:pt x="49" y="67"/>
                    </a:lnTo>
                    <a:lnTo>
                      <a:pt x="49" y="61"/>
                    </a:lnTo>
                    <a:lnTo>
                      <a:pt x="54" y="6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4" name="Freeform 311"/>
              <p:cNvSpPr>
                <a:spLocks/>
              </p:cNvSpPr>
              <p:nvPr/>
            </p:nvSpPr>
            <p:spPr bwMode="auto">
              <a:xfrm>
                <a:off x="4757" y="3017"/>
                <a:ext cx="48" cy="52"/>
              </a:xfrm>
              <a:custGeom>
                <a:avLst/>
                <a:gdLst>
                  <a:gd name="T0" fmla="*/ 7 w 48"/>
                  <a:gd name="T1" fmla="*/ 47 h 52"/>
                  <a:gd name="T2" fmla="*/ 7 w 48"/>
                  <a:gd name="T3" fmla="*/ 52 h 52"/>
                  <a:gd name="T4" fmla="*/ 9 w 48"/>
                  <a:gd name="T5" fmla="*/ 49 h 52"/>
                  <a:gd name="T6" fmla="*/ 12 w 48"/>
                  <a:gd name="T7" fmla="*/ 47 h 52"/>
                  <a:gd name="T8" fmla="*/ 16 w 48"/>
                  <a:gd name="T9" fmla="*/ 43 h 52"/>
                  <a:gd name="T10" fmla="*/ 18 w 48"/>
                  <a:gd name="T11" fmla="*/ 42 h 52"/>
                  <a:gd name="T12" fmla="*/ 21 w 48"/>
                  <a:gd name="T13" fmla="*/ 38 h 52"/>
                  <a:gd name="T14" fmla="*/ 23 w 48"/>
                  <a:gd name="T15" fmla="*/ 36 h 52"/>
                  <a:gd name="T16" fmla="*/ 27 w 48"/>
                  <a:gd name="T17" fmla="*/ 33 h 52"/>
                  <a:gd name="T18" fmla="*/ 28 w 48"/>
                  <a:gd name="T19" fmla="*/ 31 h 52"/>
                  <a:gd name="T20" fmla="*/ 30 w 48"/>
                  <a:gd name="T21" fmla="*/ 27 h 52"/>
                  <a:gd name="T22" fmla="*/ 34 w 48"/>
                  <a:gd name="T23" fmla="*/ 25 h 52"/>
                  <a:gd name="T24" fmla="*/ 36 w 48"/>
                  <a:gd name="T25" fmla="*/ 22 h 52"/>
                  <a:gd name="T26" fmla="*/ 39 w 48"/>
                  <a:gd name="T27" fmla="*/ 18 h 52"/>
                  <a:gd name="T28" fmla="*/ 41 w 48"/>
                  <a:gd name="T29" fmla="*/ 16 h 52"/>
                  <a:gd name="T30" fmla="*/ 43 w 48"/>
                  <a:gd name="T31" fmla="*/ 13 h 52"/>
                  <a:gd name="T32" fmla="*/ 46 w 48"/>
                  <a:gd name="T33" fmla="*/ 9 h 52"/>
                  <a:gd name="T34" fmla="*/ 48 w 48"/>
                  <a:gd name="T35" fmla="*/ 6 h 52"/>
                  <a:gd name="T36" fmla="*/ 43 w 48"/>
                  <a:gd name="T37" fmla="*/ 0 h 52"/>
                  <a:gd name="T38" fmla="*/ 39 w 48"/>
                  <a:gd name="T39" fmla="*/ 4 h 52"/>
                  <a:gd name="T40" fmla="*/ 37 w 48"/>
                  <a:gd name="T41" fmla="*/ 7 h 52"/>
                  <a:gd name="T42" fmla="*/ 36 w 48"/>
                  <a:gd name="T43" fmla="*/ 11 h 52"/>
                  <a:gd name="T44" fmla="*/ 32 w 48"/>
                  <a:gd name="T45" fmla="*/ 13 h 52"/>
                  <a:gd name="T46" fmla="*/ 30 w 48"/>
                  <a:gd name="T47" fmla="*/ 16 h 52"/>
                  <a:gd name="T48" fmla="*/ 27 w 48"/>
                  <a:gd name="T49" fmla="*/ 20 h 52"/>
                  <a:gd name="T50" fmla="*/ 25 w 48"/>
                  <a:gd name="T51" fmla="*/ 22 h 52"/>
                  <a:gd name="T52" fmla="*/ 23 w 48"/>
                  <a:gd name="T53" fmla="*/ 25 h 52"/>
                  <a:gd name="T54" fmla="*/ 19 w 48"/>
                  <a:gd name="T55" fmla="*/ 27 h 52"/>
                  <a:gd name="T56" fmla="*/ 18 w 48"/>
                  <a:gd name="T57" fmla="*/ 31 h 52"/>
                  <a:gd name="T58" fmla="*/ 14 w 48"/>
                  <a:gd name="T59" fmla="*/ 33 h 52"/>
                  <a:gd name="T60" fmla="*/ 12 w 48"/>
                  <a:gd name="T61" fmla="*/ 36 h 52"/>
                  <a:gd name="T62" fmla="*/ 9 w 48"/>
                  <a:gd name="T63" fmla="*/ 38 h 52"/>
                  <a:gd name="T64" fmla="*/ 7 w 48"/>
                  <a:gd name="T65" fmla="*/ 42 h 52"/>
                  <a:gd name="T66" fmla="*/ 3 w 48"/>
                  <a:gd name="T67" fmla="*/ 43 h 52"/>
                  <a:gd name="T68" fmla="*/ 1 w 48"/>
                  <a:gd name="T69" fmla="*/ 47 h 52"/>
                  <a:gd name="T70" fmla="*/ 0 w 48"/>
                  <a:gd name="T71" fmla="*/ 52 h 52"/>
                  <a:gd name="T72" fmla="*/ 7 w 48"/>
                  <a:gd name="T73" fmla="*/ 47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 h="52">
                    <a:moveTo>
                      <a:pt x="7" y="47"/>
                    </a:moveTo>
                    <a:lnTo>
                      <a:pt x="7" y="52"/>
                    </a:lnTo>
                    <a:lnTo>
                      <a:pt x="9" y="49"/>
                    </a:lnTo>
                    <a:lnTo>
                      <a:pt x="12" y="47"/>
                    </a:lnTo>
                    <a:lnTo>
                      <a:pt x="16" y="43"/>
                    </a:lnTo>
                    <a:lnTo>
                      <a:pt x="18" y="42"/>
                    </a:lnTo>
                    <a:lnTo>
                      <a:pt x="21" y="38"/>
                    </a:lnTo>
                    <a:lnTo>
                      <a:pt x="23" y="36"/>
                    </a:lnTo>
                    <a:lnTo>
                      <a:pt x="27" y="33"/>
                    </a:lnTo>
                    <a:lnTo>
                      <a:pt x="28" y="31"/>
                    </a:lnTo>
                    <a:lnTo>
                      <a:pt x="30" y="27"/>
                    </a:lnTo>
                    <a:lnTo>
                      <a:pt x="34" y="25"/>
                    </a:lnTo>
                    <a:lnTo>
                      <a:pt x="36" y="22"/>
                    </a:lnTo>
                    <a:lnTo>
                      <a:pt x="39" y="18"/>
                    </a:lnTo>
                    <a:lnTo>
                      <a:pt x="41" y="16"/>
                    </a:lnTo>
                    <a:lnTo>
                      <a:pt x="43" y="13"/>
                    </a:lnTo>
                    <a:lnTo>
                      <a:pt x="46" y="9"/>
                    </a:lnTo>
                    <a:lnTo>
                      <a:pt x="48" y="6"/>
                    </a:lnTo>
                    <a:lnTo>
                      <a:pt x="43" y="0"/>
                    </a:lnTo>
                    <a:lnTo>
                      <a:pt x="39" y="4"/>
                    </a:lnTo>
                    <a:lnTo>
                      <a:pt x="37" y="7"/>
                    </a:lnTo>
                    <a:lnTo>
                      <a:pt x="36" y="11"/>
                    </a:lnTo>
                    <a:lnTo>
                      <a:pt x="32" y="13"/>
                    </a:lnTo>
                    <a:lnTo>
                      <a:pt x="30" y="16"/>
                    </a:lnTo>
                    <a:lnTo>
                      <a:pt x="27" y="20"/>
                    </a:lnTo>
                    <a:lnTo>
                      <a:pt x="25" y="22"/>
                    </a:lnTo>
                    <a:lnTo>
                      <a:pt x="23" y="25"/>
                    </a:lnTo>
                    <a:lnTo>
                      <a:pt x="19" y="27"/>
                    </a:lnTo>
                    <a:lnTo>
                      <a:pt x="18" y="31"/>
                    </a:lnTo>
                    <a:lnTo>
                      <a:pt x="14" y="33"/>
                    </a:lnTo>
                    <a:lnTo>
                      <a:pt x="12" y="36"/>
                    </a:lnTo>
                    <a:lnTo>
                      <a:pt x="9" y="38"/>
                    </a:lnTo>
                    <a:lnTo>
                      <a:pt x="7" y="42"/>
                    </a:lnTo>
                    <a:lnTo>
                      <a:pt x="3" y="43"/>
                    </a:lnTo>
                    <a:lnTo>
                      <a:pt x="1" y="47"/>
                    </a:lnTo>
                    <a:lnTo>
                      <a:pt x="0" y="52"/>
                    </a:lnTo>
                    <a:lnTo>
                      <a:pt x="7" y="4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5" name="Freeform 312"/>
              <p:cNvSpPr>
                <a:spLocks/>
              </p:cNvSpPr>
              <p:nvPr/>
            </p:nvSpPr>
            <p:spPr bwMode="auto">
              <a:xfrm>
                <a:off x="4757" y="3064"/>
                <a:ext cx="59" cy="23"/>
              </a:xfrm>
              <a:custGeom>
                <a:avLst/>
                <a:gdLst>
                  <a:gd name="T0" fmla="*/ 59 w 59"/>
                  <a:gd name="T1" fmla="*/ 14 h 23"/>
                  <a:gd name="T2" fmla="*/ 59 w 59"/>
                  <a:gd name="T3" fmla="*/ 14 h 23"/>
                  <a:gd name="T4" fmla="*/ 55 w 59"/>
                  <a:gd name="T5" fmla="*/ 14 h 23"/>
                  <a:gd name="T6" fmla="*/ 50 w 59"/>
                  <a:gd name="T7" fmla="*/ 14 h 23"/>
                  <a:gd name="T8" fmla="*/ 46 w 59"/>
                  <a:gd name="T9" fmla="*/ 14 h 23"/>
                  <a:gd name="T10" fmla="*/ 43 w 59"/>
                  <a:gd name="T11" fmla="*/ 14 h 23"/>
                  <a:gd name="T12" fmla="*/ 39 w 59"/>
                  <a:gd name="T13" fmla="*/ 13 h 23"/>
                  <a:gd name="T14" fmla="*/ 36 w 59"/>
                  <a:gd name="T15" fmla="*/ 13 h 23"/>
                  <a:gd name="T16" fmla="*/ 32 w 59"/>
                  <a:gd name="T17" fmla="*/ 13 h 23"/>
                  <a:gd name="T18" fmla="*/ 28 w 59"/>
                  <a:gd name="T19" fmla="*/ 13 h 23"/>
                  <a:gd name="T20" fmla="*/ 25 w 59"/>
                  <a:gd name="T21" fmla="*/ 11 h 23"/>
                  <a:gd name="T22" fmla="*/ 23 w 59"/>
                  <a:gd name="T23" fmla="*/ 11 h 23"/>
                  <a:gd name="T24" fmla="*/ 19 w 59"/>
                  <a:gd name="T25" fmla="*/ 9 h 23"/>
                  <a:gd name="T26" fmla="*/ 18 w 59"/>
                  <a:gd name="T27" fmla="*/ 9 h 23"/>
                  <a:gd name="T28" fmla="*/ 14 w 59"/>
                  <a:gd name="T29" fmla="*/ 7 h 23"/>
                  <a:gd name="T30" fmla="*/ 12 w 59"/>
                  <a:gd name="T31" fmla="*/ 5 h 23"/>
                  <a:gd name="T32" fmla="*/ 9 w 59"/>
                  <a:gd name="T33" fmla="*/ 2 h 23"/>
                  <a:gd name="T34" fmla="*/ 7 w 59"/>
                  <a:gd name="T35" fmla="*/ 0 h 23"/>
                  <a:gd name="T36" fmla="*/ 0 w 59"/>
                  <a:gd name="T37" fmla="*/ 5 h 23"/>
                  <a:gd name="T38" fmla="*/ 3 w 59"/>
                  <a:gd name="T39" fmla="*/ 9 h 23"/>
                  <a:gd name="T40" fmla="*/ 7 w 59"/>
                  <a:gd name="T41" fmla="*/ 11 h 23"/>
                  <a:gd name="T42" fmla="*/ 10 w 59"/>
                  <a:gd name="T43" fmla="*/ 13 h 23"/>
                  <a:gd name="T44" fmla="*/ 14 w 59"/>
                  <a:gd name="T45" fmla="*/ 16 h 23"/>
                  <a:gd name="T46" fmla="*/ 16 w 59"/>
                  <a:gd name="T47" fmla="*/ 18 h 23"/>
                  <a:gd name="T48" fmla="*/ 19 w 59"/>
                  <a:gd name="T49" fmla="*/ 18 h 23"/>
                  <a:gd name="T50" fmla="*/ 23 w 59"/>
                  <a:gd name="T51" fmla="*/ 20 h 23"/>
                  <a:gd name="T52" fmla="*/ 27 w 59"/>
                  <a:gd name="T53" fmla="*/ 20 h 23"/>
                  <a:gd name="T54" fmla="*/ 30 w 59"/>
                  <a:gd name="T55" fmla="*/ 20 h 23"/>
                  <a:gd name="T56" fmla="*/ 34 w 59"/>
                  <a:gd name="T57" fmla="*/ 22 h 23"/>
                  <a:gd name="T58" fmla="*/ 37 w 59"/>
                  <a:gd name="T59" fmla="*/ 22 h 23"/>
                  <a:gd name="T60" fmla="*/ 41 w 59"/>
                  <a:gd name="T61" fmla="*/ 22 h 23"/>
                  <a:gd name="T62" fmla="*/ 46 w 59"/>
                  <a:gd name="T63" fmla="*/ 22 h 23"/>
                  <a:gd name="T64" fmla="*/ 50 w 59"/>
                  <a:gd name="T65" fmla="*/ 22 h 23"/>
                  <a:gd name="T66" fmla="*/ 54 w 59"/>
                  <a:gd name="T67" fmla="*/ 22 h 23"/>
                  <a:gd name="T68" fmla="*/ 59 w 59"/>
                  <a:gd name="T69" fmla="*/ 23 h 23"/>
                  <a:gd name="T70" fmla="*/ 59 w 59"/>
                  <a:gd name="T71" fmla="*/ 23 h 23"/>
                  <a:gd name="T72" fmla="*/ 59 w 59"/>
                  <a:gd name="T73" fmla="*/ 14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 h="23">
                    <a:moveTo>
                      <a:pt x="59" y="14"/>
                    </a:moveTo>
                    <a:lnTo>
                      <a:pt x="59" y="14"/>
                    </a:lnTo>
                    <a:lnTo>
                      <a:pt x="55" y="14"/>
                    </a:lnTo>
                    <a:lnTo>
                      <a:pt x="50" y="14"/>
                    </a:lnTo>
                    <a:lnTo>
                      <a:pt x="46" y="14"/>
                    </a:lnTo>
                    <a:lnTo>
                      <a:pt x="43" y="14"/>
                    </a:lnTo>
                    <a:lnTo>
                      <a:pt x="39" y="13"/>
                    </a:lnTo>
                    <a:lnTo>
                      <a:pt x="36" y="13"/>
                    </a:lnTo>
                    <a:lnTo>
                      <a:pt x="32" y="13"/>
                    </a:lnTo>
                    <a:lnTo>
                      <a:pt x="28" y="13"/>
                    </a:lnTo>
                    <a:lnTo>
                      <a:pt x="25" y="11"/>
                    </a:lnTo>
                    <a:lnTo>
                      <a:pt x="23" y="11"/>
                    </a:lnTo>
                    <a:lnTo>
                      <a:pt x="19" y="9"/>
                    </a:lnTo>
                    <a:lnTo>
                      <a:pt x="18" y="9"/>
                    </a:lnTo>
                    <a:lnTo>
                      <a:pt x="14" y="7"/>
                    </a:lnTo>
                    <a:lnTo>
                      <a:pt x="12" y="5"/>
                    </a:lnTo>
                    <a:lnTo>
                      <a:pt x="9" y="2"/>
                    </a:lnTo>
                    <a:lnTo>
                      <a:pt x="7" y="0"/>
                    </a:lnTo>
                    <a:lnTo>
                      <a:pt x="0" y="5"/>
                    </a:lnTo>
                    <a:lnTo>
                      <a:pt x="3" y="9"/>
                    </a:lnTo>
                    <a:lnTo>
                      <a:pt x="7" y="11"/>
                    </a:lnTo>
                    <a:lnTo>
                      <a:pt x="10" y="13"/>
                    </a:lnTo>
                    <a:lnTo>
                      <a:pt x="14" y="16"/>
                    </a:lnTo>
                    <a:lnTo>
                      <a:pt x="16" y="18"/>
                    </a:lnTo>
                    <a:lnTo>
                      <a:pt x="19" y="18"/>
                    </a:lnTo>
                    <a:lnTo>
                      <a:pt x="23" y="20"/>
                    </a:lnTo>
                    <a:lnTo>
                      <a:pt x="27" y="20"/>
                    </a:lnTo>
                    <a:lnTo>
                      <a:pt x="30" y="20"/>
                    </a:lnTo>
                    <a:lnTo>
                      <a:pt x="34" y="22"/>
                    </a:lnTo>
                    <a:lnTo>
                      <a:pt x="37" y="22"/>
                    </a:lnTo>
                    <a:lnTo>
                      <a:pt x="41" y="22"/>
                    </a:lnTo>
                    <a:lnTo>
                      <a:pt x="46" y="22"/>
                    </a:lnTo>
                    <a:lnTo>
                      <a:pt x="50" y="22"/>
                    </a:lnTo>
                    <a:lnTo>
                      <a:pt x="54" y="22"/>
                    </a:lnTo>
                    <a:lnTo>
                      <a:pt x="59" y="23"/>
                    </a:lnTo>
                    <a:lnTo>
                      <a:pt x="59" y="14"/>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6" name="Freeform 313"/>
              <p:cNvSpPr>
                <a:spLocks/>
              </p:cNvSpPr>
              <p:nvPr/>
            </p:nvSpPr>
            <p:spPr bwMode="auto">
              <a:xfrm>
                <a:off x="4816" y="3066"/>
                <a:ext cx="34" cy="21"/>
              </a:xfrm>
              <a:custGeom>
                <a:avLst/>
                <a:gdLst>
                  <a:gd name="T0" fmla="*/ 34 w 34"/>
                  <a:gd name="T1" fmla="*/ 0 h 21"/>
                  <a:gd name="T2" fmla="*/ 34 w 34"/>
                  <a:gd name="T3" fmla="*/ 0 h 21"/>
                  <a:gd name="T4" fmla="*/ 31 w 34"/>
                  <a:gd name="T5" fmla="*/ 0 h 21"/>
                  <a:gd name="T6" fmla="*/ 29 w 34"/>
                  <a:gd name="T7" fmla="*/ 0 h 21"/>
                  <a:gd name="T8" fmla="*/ 25 w 34"/>
                  <a:gd name="T9" fmla="*/ 2 h 21"/>
                  <a:gd name="T10" fmla="*/ 23 w 34"/>
                  <a:gd name="T11" fmla="*/ 2 h 21"/>
                  <a:gd name="T12" fmla="*/ 22 w 34"/>
                  <a:gd name="T13" fmla="*/ 3 h 21"/>
                  <a:gd name="T14" fmla="*/ 18 w 34"/>
                  <a:gd name="T15" fmla="*/ 3 h 21"/>
                  <a:gd name="T16" fmla="*/ 16 w 34"/>
                  <a:gd name="T17" fmla="*/ 5 h 21"/>
                  <a:gd name="T18" fmla="*/ 14 w 34"/>
                  <a:gd name="T19" fmla="*/ 7 h 21"/>
                  <a:gd name="T20" fmla="*/ 13 w 34"/>
                  <a:gd name="T21" fmla="*/ 9 h 21"/>
                  <a:gd name="T22" fmla="*/ 11 w 34"/>
                  <a:gd name="T23" fmla="*/ 9 h 21"/>
                  <a:gd name="T24" fmla="*/ 9 w 34"/>
                  <a:gd name="T25" fmla="*/ 11 h 21"/>
                  <a:gd name="T26" fmla="*/ 7 w 34"/>
                  <a:gd name="T27" fmla="*/ 11 h 21"/>
                  <a:gd name="T28" fmla="*/ 5 w 34"/>
                  <a:gd name="T29" fmla="*/ 12 h 21"/>
                  <a:gd name="T30" fmla="*/ 4 w 34"/>
                  <a:gd name="T31" fmla="*/ 12 h 21"/>
                  <a:gd name="T32" fmla="*/ 2 w 34"/>
                  <a:gd name="T33" fmla="*/ 12 h 21"/>
                  <a:gd name="T34" fmla="*/ 0 w 34"/>
                  <a:gd name="T35" fmla="*/ 12 h 21"/>
                  <a:gd name="T36" fmla="*/ 0 w 34"/>
                  <a:gd name="T37" fmla="*/ 21 h 21"/>
                  <a:gd name="T38" fmla="*/ 2 w 34"/>
                  <a:gd name="T39" fmla="*/ 21 h 21"/>
                  <a:gd name="T40" fmla="*/ 5 w 34"/>
                  <a:gd name="T41" fmla="*/ 20 h 21"/>
                  <a:gd name="T42" fmla="*/ 7 w 34"/>
                  <a:gd name="T43" fmla="*/ 20 h 21"/>
                  <a:gd name="T44" fmla="*/ 11 w 34"/>
                  <a:gd name="T45" fmla="*/ 20 h 21"/>
                  <a:gd name="T46" fmla="*/ 13 w 34"/>
                  <a:gd name="T47" fmla="*/ 18 h 21"/>
                  <a:gd name="T48" fmla="*/ 14 w 34"/>
                  <a:gd name="T49" fmla="*/ 16 h 21"/>
                  <a:gd name="T50" fmla="*/ 16 w 34"/>
                  <a:gd name="T51" fmla="*/ 16 h 21"/>
                  <a:gd name="T52" fmla="*/ 18 w 34"/>
                  <a:gd name="T53" fmla="*/ 14 h 21"/>
                  <a:gd name="T54" fmla="*/ 22 w 34"/>
                  <a:gd name="T55" fmla="*/ 12 h 21"/>
                  <a:gd name="T56" fmla="*/ 23 w 34"/>
                  <a:gd name="T57" fmla="*/ 11 h 21"/>
                  <a:gd name="T58" fmla="*/ 25 w 34"/>
                  <a:gd name="T59" fmla="*/ 11 h 21"/>
                  <a:gd name="T60" fmla="*/ 27 w 34"/>
                  <a:gd name="T61" fmla="*/ 9 h 21"/>
                  <a:gd name="T62" fmla="*/ 29 w 34"/>
                  <a:gd name="T63" fmla="*/ 9 h 21"/>
                  <a:gd name="T64" fmla="*/ 31 w 34"/>
                  <a:gd name="T65" fmla="*/ 9 h 21"/>
                  <a:gd name="T66" fmla="*/ 32 w 34"/>
                  <a:gd name="T67" fmla="*/ 7 h 21"/>
                  <a:gd name="T68" fmla="*/ 32 w 34"/>
                  <a:gd name="T69" fmla="*/ 7 h 21"/>
                  <a:gd name="T70" fmla="*/ 32 w 34"/>
                  <a:gd name="T71" fmla="*/ 7 h 21"/>
                  <a:gd name="T72" fmla="*/ 34 w 34"/>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 h="21">
                    <a:moveTo>
                      <a:pt x="34" y="0"/>
                    </a:moveTo>
                    <a:lnTo>
                      <a:pt x="34" y="0"/>
                    </a:lnTo>
                    <a:lnTo>
                      <a:pt x="31" y="0"/>
                    </a:lnTo>
                    <a:lnTo>
                      <a:pt x="29" y="0"/>
                    </a:lnTo>
                    <a:lnTo>
                      <a:pt x="25" y="2"/>
                    </a:lnTo>
                    <a:lnTo>
                      <a:pt x="23" y="2"/>
                    </a:lnTo>
                    <a:lnTo>
                      <a:pt x="22" y="3"/>
                    </a:lnTo>
                    <a:lnTo>
                      <a:pt x="18" y="3"/>
                    </a:lnTo>
                    <a:lnTo>
                      <a:pt x="16" y="5"/>
                    </a:lnTo>
                    <a:lnTo>
                      <a:pt x="14" y="7"/>
                    </a:lnTo>
                    <a:lnTo>
                      <a:pt x="13" y="9"/>
                    </a:lnTo>
                    <a:lnTo>
                      <a:pt x="11" y="9"/>
                    </a:lnTo>
                    <a:lnTo>
                      <a:pt x="9" y="11"/>
                    </a:lnTo>
                    <a:lnTo>
                      <a:pt x="7" y="11"/>
                    </a:lnTo>
                    <a:lnTo>
                      <a:pt x="5" y="12"/>
                    </a:lnTo>
                    <a:lnTo>
                      <a:pt x="4" y="12"/>
                    </a:lnTo>
                    <a:lnTo>
                      <a:pt x="2" y="12"/>
                    </a:lnTo>
                    <a:lnTo>
                      <a:pt x="0" y="12"/>
                    </a:lnTo>
                    <a:lnTo>
                      <a:pt x="0" y="21"/>
                    </a:lnTo>
                    <a:lnTo>
                      <a:pt x="2" y="21"/>
                    </a:lnTo>
                    <a:lnTo>
                      <a:pt x="5" y="20"/>
                    </a:lnTo>
                    <a:lnTo>
                      <a:pt x="7" y="20"/>
                    </a:lnTo>
                    <a:lnTo>
                      <a:pt x="11" y="20"/>
                    </a:lnTo>
                    <a:lnTo>
                      <a:pt x="13" y="18"/>
                    </a:lnTo>
                    <a:lnTo>
                      <a:pt x="14" y="16"/>
                    </a:lnTo>
                    <a:lnTo>
                      <a:pt x="16" y="16"/>
                    </a:lnTo>
                    <a:lnTo>
                      <a:pt x="18" y="14"/>
                    </a:lnTo>
                    <a:lnTo>
                      <a:pt x="22" y="12"/>
                    </a:lnTo>
                    <a:lnTo>
                      <a:pt x="23" y="11"/>
                    </a:lnTo>
                    <a:lnTo>
                      <a:pt x="25" y="11"/>
                    </a:lnTo>
                    <a:lnTo>
                      <a:pt x="27" y="9"/>
                    </a:lnTo>
                    <a:lnTo>
                      <a:pt x="29" y="9"/>
                    </a:lnTo>
                    <a:lnTo>
                      <a:pt x="31" y="9"/>
                    </a:lnTo>
                    <a:lnTo>
                      <a:pt x="32" y="7"/>
                    </a:lnTo>
                    <a:lnTo>
                      <a:pt x="3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7" name="Freeform 314"/>
              <p:cNvSpPr>
                <a:spLocks/>
              </p:cNvSpPr>
              <p:nvPr/>
            </p:nvSpPr>
            <p:spPr bwMode="auto">
              <a:xfrm>
                <a:off x="4848" y="3066"/>
                <a:ext cx="11" cy="25"/>
              </a:xfrm>
              <a:custGeom>
                <a:avLst/>
                <a:gdLst>
                  <a:gd name="T0" fmla="*/ 8 w 11"/>
                  <a:gd name="T1" fmla="*/ 25 h 25"/>
                  <a:gd name="T2" fmla="*/ 8 w 11"/>
                  <a:gd name="T3" fmla="*/ 25 h 25"/>
                  <a:gd name="T4" fmla="*/ 9 w 11"/>
                  <a:gd name="T5" fmla="*/ 23 h 25"/>
                  <a:gd name="T6" fmla="*/ 11 w 11"/>
                  <a:gd name="T7" fmla="*/ 20 h 25"/>
                  <a:gd name="T8" fmla="*/ 11 w 11"/>
                  <a:gd name="T9" fmla="*/ 14 h 25"/>
                  <a:gd name="T10" fmla="*/ 11 w 11"/>
                  <a:gd name="T11" fmla="*/ 11 h 25"/>
                  <a:gd name="T12" fmla="*/ 11 w 11"/>
                  <a:gd name="T13" fmla="*/ 7 h 25"/>
                  <a:gd name="T14" fmla="*/ 9 w 11"/>
                  <a:gd name="T15" fmla="*/ 3 h 25"/>
                  <a:gd name="T16" fmla="*/ 6 w 11"/>
                  <a:gd name="T17" fmla="*/ 2 h 25"/>
                  <a:gd name="T18" fmla="*/ 2 w 11"/>
                  <a:gd name="T19" fmla="*/ 0 h 25"/>
                  <a:gd name="T20" fmla="*/ 0 w 11"/>
                  <a:gd name="T21" fmla="*/ 7 h 25"/>
                  <a:gd name="T22" fmla="*/ 2 w 11"/>
                  <a:gd name="T23" fmla="*/ 9 h 25"/>
                  <a:gd name="T24" fmla="*/ 2 w 11"/>
                  <a:gd name="T25" fmla="*/ 9 h 25"/>
                  <a:gd name="T26" fmla="*/ 4 w 11"/>
                  <a:gd name="T27" fmla="*/ 11 h 25"/>
                  <a:gd name="T28" fmla="*/ 4 w 11"/>
                  <a:gd name="T29" fmla="*/ 12 h 25"/>
                  <a:gd name="T30" fmla="*/ 4 w 11"/>
                  <a:gd name="T31" fmla="*/ 14 h 25"/>
                  <a:gd name="T32" fmla="*/ 4 w 11"/>
                  <a:gd name="T33" fmla="*/ 18 h 25"/>
                  <a:gd name="T34" fmla="*/ 4 w 11"/>
                  <a:gd name="T35" fmla="*/ 18 h 25"/>
                  <a:gd name="T36" fmla="*/ 2 w 11"/>
                  <a:gd name="T37" fmla="*/ 20 h 25"/>
                  <a:gd name="T38" fmla="*/ 2 w 11"/>
                  <a:gd name="T39" fmla="*/ 20 h 25"/>
                  <a:gd name="T40" fmla="*/ 8 w 11"/>
                  <a:gd name="T41" fmla="*/ 2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25">
                    <a:moveTo>
                      <a:pt x="8" y="25"/>
                    </a:moveTo>
                    <a:lnTo>
                      <a:pt x="8" y="25"/>
                    </a:lnTo>
                    <a:lnTo>
                      <a:pt x="9" y="23"/>
                    </a:lnTo>
                    <a:lnTo>
                      <a:pt x="11" y="20"/>
                    </a:lnTo>
                    <a:lnTo>
                      <a:pt x="11" y="14"/>
                    </a:lnTo>
                    <a:lnTo>
                      <a:pt x="11" y="11"/>
                    </a:lnTo>
                    <a:lnTo>
                      <a:pt x="11" y="7"/>
                    </a:lnTo>
                    <a:lnTo>
                      <a:pt x="9" y="3"/>
                    </a:lnTo>
                    <a:lnTo>
                      <a:pt x="6" y="2"/>
                    </a:lnTo>
                    <a:lnTo>
                      <a:pt x="2" y="0"/>
                    </a:lnTo>
                    <a:lnTo>
                      <a:pt x="0" y="7"/>
                    </a:lnTo>
                    <a:lnTo>
                      <a:pt x="2" y="9"/>
                    </a:lnTo>
                    <a:lnTo>
                      <a:pt x="4" y="11"/>
                    </a:lnTo>
                    <a:lnTo>
                      <a:pt x="4" y="12"/>
                    </a:lnTo>
                    <a:lnTo>
                      <a:pt x="4" y="14"/>
                    </a:lnTo>
                    <a:lnTo>
                      <a:pt x="4" y="18"/>
                    </a:lnTo>
                    <a:lnTo>
                      <a:pt x="2" y="20"/>
                    </a:lnTo>
                    <a:lnTo>
                      <a:pt x="8" y="2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8" name="Freeform 315"/>
              <p:cNvSpPr>
                <a:spLocks/>
              </p:cNvSpPr>
              <p:nvPr/>
            </p:nvSpPr>
            <p:spPr bwMode="auto">
              <a:xfrm>
                <a:off x="4816" y="3086"/>
                <a:ext cx="40" cy="12"/>
              </a:xfrm>
              <a:custGeom>
                <a:avLst/>
                <a:gdLst>
                  <a:gd name="T0" fmla="*/ 4 w 40"/>
                  <a:gd name="T1" fmla="*/ 12 h 12"/>
                  <a:gd name="T2" fmla="*/ 4 w 40"/>
                  <a:gd name="T3" fmla="*/ 12 h 12"/>
                  <a:gd name="T4" fmla="*/ 5 w 40"/>
                  <a:gd name="T5" fmla="*/ 12 h 12"/>
                  <a:gd name="T6" fmla="*/ 7 w 40"/>
                  <a:gd name="T7" fmla="*/ 12 h 12"/>
                  <a:gd name="T8" fmla="*/ 9 w 40"/>
                  <a:gd name="T9" fmla="*/ 10 h 12"/>
                  <a:gd name="T10" fmla="*/ 11 w 40"/>
                  <a:gd name="T11" fmla="*/ 10 h 12"/>
                  <a:gd name="T12" fmla="*/ 13 w 40"/>
                  <a:gd name="T13" fmla="*/ 10 h 12"/>
                  <a:gd name="T14" fmla="*/ 14 w 40"/>
                  <a:gd name="T15" fmla="*/ 10 h 12"/>
                  <a:gd name="T16" fmla="*/ 18 w 40"/>
                  <a:gd name="T17" fmla="*/ 10 h 12"/>
                  <a:gd name="T18" fmla="*/ 20 w 40"/>
                  <a:gd name="T19" fmla="*/ 10 h 12"/>
                  <a:gd name="T20" fmla="*/ 22 w 40"/>
                  <a:gd name="T21" fmla="*/ 10 h 12"/>
                  <a:gd name="T22" fmla="*/ 25 w 40"/>
                  <a:gd name="T23" fmla="*/ 10 h 12"/>
                  <a:gd name="T24" fmla="*/ 27 w 40"/>
                  <a:gd name="T25" fmla="*/ 10 h 12"/>
                  <a:gd name="T26" fmla="*/ 31 w 40"/>
                  <a:gd name="T27" fmla="*/ 10 h 12"/>
                  <a:gd name="T28" fmla="*/ 32 w 40"/>
                  <a:gd name="T29" fmla="*/ 9 h 12"/>
                  <a:gd name="T30" fmla="*/ 36 w 40"/>
                  <a:gd name="T31" fmla="*/ 9 h 12"/>
                  <a:gd name="T32" fmla="*/ 38 w 40"/>
                  <a:gd name="T33" fmla="*/ 7 h 12"/>
                  <a:gd name="T34" fmla="*/ 40 w 40"/>
                  <a:gd name="T35" fmla="*/ 5 h 12"/>
                  <a:gd name="T36" fmla="*/ 34 w 40"/>
                  <a:gd name="T37" fmla="*/ 0 h 12"/>
                  <a:gd name="T38" fmla="*/ 34 w 40"/>
                  <a:gd name="T39" fmla="*/ 0 h 12"/>
                  <a:gd name="T40" fmla="*/ 32 w 40"/>
                  <a:gd name="T41" fmla="*/ 1 h 12"/>
                  <a:gd name="T42" fmla="*/ 31 w 40"/>
                  <a:gd name="T43" fmla="*/ 1 h 12"/>
                  <a:gd name="T44" fmla="*/ 29 w 40"/>
                  <a:gd name="T45" fmla="*/ 1 h 12"/>
                  <a:gd name="T46" fmla="*/ 27 w 40"/>
                  <a:gd name="T47" fmla="*/ 1 h 12"/>
                  <a:gd name="T48" fmla="*/ 25 w 40"/>
                  <a:gd name="T49" fmla="*/ 1 h 12"/>
                  <a:gd name="T50" fmla="*/ 22 w 40"/>
                  <a:gd name="T51" fmla="*/ 1 h 12"/>
                  <a:gd name="T52" fmla="*/ 20 w 40"/>
                  <a:gd name="T53" fmla="*/ 1 h 12"/>
                  <a:gd name="T54" fmla="*/ 18 w 40"/>
                  <a:gd name="T55" fmla="*/ 1 h 12"/>
                  <a:gd name="T56" fmla="*/ 14 w 40"/>
                  <a:gd name="T57" fmla="*/ 1 h 12"/>
                  <a:gd name="T58" fmla="*/ 13 w 40"/>
                  <a:gd name="T59" fmla="*/ 3 h 12"/>
                  <a:gd name="T60" fmla="*/ 9 w 40"/>
                  <a:gd name="T61" fmla="*/ 3 h 12"/>
                  <a:gd name="T62" fmla="*/ 7 w 40"/>
                  <a:gd name="T63" fmla="*/ 3 h 12"/>
                  <a:gd name="T64" fmla="*/ 5 w 40"/>
                  <a:gd name="T65" fmla="*/ 3 h 12"/>
                  <a:gd name="T66" fmla="*/ 2 w 40"/>
                  <a:gd name="T67" fmla="*/ 5 h 12"/>
                  <a:gd name="T68" fmla="*/ 0 w 40"/>
                  <a:gd name="T69" fmla="*/ 7 h 12"/>
                  <a:gd name="T70" fmla="*/ 0 w 40"/>
                  <a:gd name="T71" fmla="*/ 7 h 12"/>
                  <a:gd name="T72" fmla="*/ 4 w 40"/>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12">
                    <a:moveTo>
                      <a:pt x="4" y="12"/>
                    </a:moveTo>
                    <a:lnTo>
                      <a:pt x="4" y="12"/>
                    </a:lnTo>
                    <a:lnTo>
                      <a:pt x="5" y="12"/>
                    </a:lnTo>
                    <a:lnTo>
                      <a:pt x="7" y="12"/>
                    </a:lnTo>
                    <a:lnTo>
                      <a:pt x="9" y="10"/>
                    </a:lnTo>
                    <a:lnTo>
                      <a:pt x="11" y="10"/>
                    </a:lnTo>
                    <a:lnTo>
                      <a:pt x="13" y="10"/>
                    </a:lnTo>
                    <a:lnTo>
                      <a:pt x="14" y="10"/>
                    </a:lnTo>
                    <a:lnTo>
                      <a:pt x="18" y="10"/>
                    </a:lnTo>
                    <a:lnTo>
                      <a:pt x="20" y="10"/>
                    </a:lnTo>
                    <a:lnTo>
                      <a:pt x="22" y="10"/>
                    </a:lnTo>
                    <a:lnTo>
                      <a:pt x="25" y="10"/>
                    </a:lnTo>
                    <a:lnTo>
                      <a:pt x="27" y="10"/>
                    </a:lnTo>
                    <a:lnTo>
                      <a:pt x="31" y="10"/>
                    </a:lnTo>
                    <a:lnTo>
                      <a:pt x="32" y="9"/>
                    </a:lnTo>
                    <a:lnTo>
                      <a:pt x="36" y="9"/>
                    </a:lnTo>
                    <a:lnTo>
                      <a:pt x="38" y="7"/>
                    </a:lnTo>
                    <a:lnTo>
                      <a:pt x="40" y="5"/>
                    </a:lnTo>
                    <a:lnTo>
                      <a:pt x="34" y="0"/>
                    </a:lnTo>
                    <a:lnTo>
                      <a:pt x="32" y="1"/>
                    </a:lnTo>
                    <a:lnTo>
                      <a:pt x="31" y="1"/>
                    </a:lnTo>
                    <a:lnTo>
                      <a:pt x="29" y="1"/>
                    </a:lnTo>
                    <a:lnTo>
                      <a:pt x="27" y="1"/>
                    </a:lnTo>
                    <a:lnTo>
                      <a:pt x="25" y="1"/>
                    </a:lnTo>
                    <a:lnTo>
                      <a:pt x="22" y="1"/>
                    </a:lnTo>
                    <a:lnTo>
                      <a:pt x="20" y="1"/>
                    </a:lnTo>
                    <a:lnTo>
                      <a:pt x="18" y="1"/>
                    </a:lnTo>
                    <a:lnTo>
                      <a:pt x="14" y="1"/>
                    </a:lnTo>
                    <a:lnTo>
                      <a:pt x="13" y="3"/>
                    </a:lnTo>
                    <a:lnTo>
                      <a:pt x="9" y="3"/>
                    </a:lnTo>
                    <a:lnTo>
                      <a:pt x="7" y="3"/>
                    </a:lnTo>
                    <a:lnTo>
                      <a:pt x="5" y="3"/>
                    </a:lnTo>
                    <a:lnTo>
                      <a:pt x="2" y="5"/>
                    </a:lnTo>
                    <a:lnTo>
                      <a:pt x="0" y="7"/>
                    </a:lnTo>
                    <a:lnTo>
                      <a:pt x="4" y="1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39" name="Freeform 316"/>
              <p:cNvSpPr>
                <a:spLocks/>
              </p:cNvSpPr>
              <p:nvPr/>
            </p:nvSpPr>
            <p:spPr bwMode="auto">
              <a:xfrm>
                <a:off x="4811" y="3093"/>
                <a:ext cx="10" cy="25"/>
              </a:xfrm>
              <a:custGeom>
                <a:avLst/>
                <a:gdLst>
                  <a:gd name="T0" fmla="*/ 10 w 10"/>
                  <a:gd name="T1" fmla="*/ 20 h 25"/>
                  <a:gd name="T2" fmla="*/ 10 w 10"/>
                  <a:gd name="T3" fmla="*/ 20 h 25"/>
                  <a:gd name="T4" fmla="*/ 9 w 10"/>
                  <a:gd name="T5" fmla="*/ 18 h 25"/>
                  <a:gd name="T6" fmla="*/ 9 w 10"/>
                  <a:gd name="T7" fmla="*/ 16 h 25"/>
                  <a:gd name="T8" fmla="*/ 7 w 10"/>
                  <a:gd name="T9" fmla="*/ 14 h 25"/>
                  <a:gd name="T10" fmla="*/ 7 w 10"/>
                  <a:gd name="T11" fmla="*/ 12 h 25"/>
                  <a:gd name="T12" fmla="*/ 7 w 10"/>
                  <a:gd name="T13" fmla="*/ 11 h 25"/>
                  <a:gd name="T14" fmla="*/ 9 w 10"/>
                  <a:gd name="T15" fmla="*/ 9 h 25"/>
                  <a:gd name="T16" fmla="*/ 9 w 10"/>
                  <a:gd name="T17" fmla="*/ 7 h 25"/>
                  <a:gd name="T18" fmla="*/ 9 w 10"/>
                  <a:gd name="T19" fmla="*/ 5 h 25"/>
                  <a:gd name="T20" fmla="*/ 5 w 10"/>
                  <a:gd name="T21" fmla="*/ 0 h 25"/>
                  <a:gd name="T22" fmla="*/ 1 w 10"/>
                  <a:gd name="T23" fmla="*/ 2 h 25"/>
                  <a:gd name="T24" fmla="*/ 0 w 10"/>
                  <a:gd name="T25" fmla="*/ 5 h 25"/>
                  <a:gd name="T26" fmla="*/ 0 w 10"/>
                  <a:gd name="T27" fmla="*/ 9 h 25"/>
                  <a:gd name="T28" fmla="*/ 0 w 10"/>
                  <a:gd name="T29" fmla="*/ 12 h 25"/>
                  <a:gd name="T30" fmla="*/ 0 w 10"/>
                  <a:gd name="T31" fmla="*/ 16 h 25"/>
                  <a:gd name="T32" fmla="*/ 1 w 10"/>
                  <a:gd name="T33" fmla="*/ 20 h 25"/>
                  <a:gd name="T34" fmla="*/ 1 w 10"/>
                  <a:gd name="T35" fmla="*/ 23 h 25"/>
                  <a:gd name="T36" fmla="*/ 3 w 10"/>
                  <a:gd name="T37" fmla="*/ 25 h 25"/>
                  <a:gd name="T38" fmla="*/ 3 w 10"/>
                  <a:gd name="T39" fmla="*/ 25 h 25"/>
                  <a:gd name="T40" fmla="*/ 10 w 10"/>
                  <a:gd name="T41" fmla="*/ 2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25">
                    <a:moveTo>
                      <a:pt x="10" y="20"/>
                    </a:moveTo>
                    <a:lnTo>
                      <a:pt x="10" y="20"/>
                    </a:lnTo>
                    <a:lnTo>
                      <a:pt x="9" y="18"/>
                    </a:lnTo>
                    <a:lnTo>
                      <a:pt x="9" y="16"/>
                    </a:lnTo>
                    <a:lnTo>
                      <a:pt x="7" y="14"/>
                    </a:lnTo>
                    <a:lnTo>
                      <a:pt x="7" y="12"/>
                    </a:lnTo>
                    <a:lnTo>
                      <a:pt x="7" y="11"/>
                    </a:lnTo>
                    <a:lnTo>
                      <a:pt x="9" y="9"/>
                    </a:lnTo>
                    <a:lnTo>
                      <a:pt x="9" y="7"/>
                    </a:lnTo>
                    <a:lnTo>
                      <a:pt x="9" y="5"/>
                    </a:lnTo>
                    <a:lnTo>
                      <a:pt x="5" y="0"/>
                    </a:lnTo>
                    <a:lnTo>
                      <a:pt x="1" y="2"/>
                    </a:lnTo>
                    <a:lnTo>
                      <a:pt x="0" y="5"/>
                    </a:lnTo>
                    <a:lnTo>
                      <a:pt x="0" y="9"/>
                    </a:lnTo>
                    <a:lnTo>
                      <a:pt x="0" y="12"/>
                    </a:lnTo>
                    <a:lnTo>
                      <a:pt x="0" y="16"/>
                    </a:lnTo>
                    <a:lnTo>
                      <a:pt x="1" y="20"/>
                    </a:lnTo>
                    <a:lnTo>
                      <a:pt x="1" y="23"/>
                    </a:lnTo>
                    <a:lnTo>
                      <a:pt x="3" y="25"/>
                    </a:lnTo>
                    <a:lnTo>
                      <a:pt x="10" y="2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0" name="Freeform 317"/>
              <p:cNvSpPr>
                <a:spLocks/>
              </p:cNvSpPr>
              <p:nvPr/>
            </p:nvSpPr>
            <p:spPr bwMode="auto">
              <a:xfrm>
                <a:off x="4814" y="3113"/>
                <a:ext cx="29" cy="9"/>
              </a:xfrm>
              <a:custGeom>
                <a:avLst/>
                <a:gdLst>
                  <a:gd name="T0" fmla="*/ 27 w 29"/>
                  <a:gd name="T1" fmla="*/ 3 h 9"/>
                  <a:gd name="T2" fmla="*/ 29 w 29"/>
                  <a:gd name="T3" fmla="*/ 3 h 9"/>
                  <a:gd name="T4" fmla="*/ 25 w 29"/>
                  <a:gd name="T5" fmla="*/ 1 h 9"/>
                  <a:gd name="T6" fmla="*/ 20 w 29"/>
                  <a:gd name="T7" fmla="*/ 0 h 9"/>
                  <a:gd name="T8" fmla="*/ 18 w 29"/>
                  <a:gd name="T9" fmla="*/ 0 h 9"/>
                  <a:gd name="T10" fmla="*/ 15 w 29"/>
                  <a:gd name="T11" fmla="*/ 0 h 9"/>
                  <a:gd name="T12" fmla="*/ 11 w 29"/>
                  <a:gd name="T13" fmla="*/ 1 h 9"/>
                  <a:gd name="T14" fmla="*/ 9 w 29"/>
                  <a:gd name="T15" fmla="*/ 1 h 9"/>
                  <a:gd name="T16" fmla="*/ 7 w 29"/>
                  <a:gd name="T17" fmla="*/ 0 h 9"/>
                  <a:gd name="T18" fmla="*/ 7 w 29"/>
                  <a:gd name="T19" fmla="*/ 0 h 9"/>
                  <a:gd name="T20" fmla="*/ 0 w 29"/>
                  <a:gd name="T21" fmla="*/ 5 h 9"/>
                  <a:gd name="T22" fmla="*/ 4 w 29"/>
                  <a:gd name="T23" fmla="*/ 9 h 9"/>
                  <a:gd name="T24" fmla="*/ 7 w 29"/>
                  <a:gd name="T25" fmla="*/ 9 h 9"/>
                  <a:gd name="T26" fmla="*/ 11 w 29"/>
                  <a:gd name="T27" fmla="*/ 9 h 9"/>
                  <a:gd name="T28" fmla="*/ 15 w 29"/>
                  <a:gd name="T29" fmla="*/ 9 h 9"/>
                  <a:gd name="T30" fmla="*/ 18 w 29"/>
                  <a:gd name="T31" fmla="*/ 9 h 9"/>
                  <a:gd name="T32" fmla="*/ 20 w 29"/>
                  <a:gd name="T33" fmla="*/ 9 h 9"/>
                  <a:gd name="T34" fmla="*/ 22 w 29"/>
                  <a:gd name="T35" fmla="*/ 9 h 9"/>
                  <a:gd name="T36" fmla="*/ 22 w 29"/>
                  <a:gd name="T37" fmla="*/ 9 h 9"/>
                  <a:gd name="T38" fmla="*/ 22 w 29"/>
                  <a:gd name="T39" fmla="*/ 9 h 9"/>
                  <a:gd name="T40" fmla="*/ 27 w 29"/>
                  <a:gd name="T41" fmla="*/ 3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9">
                    <a:moveTo>
                      <a:pt x="27" y="3"/>
                    </a:moveTo>
                    <a:lnTo>
                      <a:pt x="29" y="3"/>
                    </a:lnTo>
                    <a:lnTo>
                      <a:pt x="25" y="1"/>
                    </a:lnTo>
                    <a:lnTo>
                      <a:pt x="20" y="0"/>
                    </a:lnTo>
                    <a:lnTo>
                      <a:pt x="18" y="0"/>
                    </a:lnTo>
                    <a:lnTo>
                      <a:pt x="15" y="0"/>
                    </a:lnTo>
                    <a:lnTo>
                      <a:pt x="11" y="1"/>
                    </a:lnTo>
                    <a:lnTo>
                      <a:pt x="9" y="1"/>
                    </a:lnTo>
                    <a:lnTo>
                      <a:pt x="7" y="0"/>
                    </a:lnTo>
                    <a:lnTo>
                      <a:pt x="0" y="5"/>
                    </a:lnTo>
                    <a:lnTo>
                      <a:pt x="4" y="9"/>
                    </a:lnTo>
                    <a:lnTo>
                      <a:pt x="7" y="9"/>
                    </a:lnTo>
                    <a:lnTo>
                      <a:pt x="11" y="9"/>
                    </a:lnTo>
                    <a:lnTo>
                      <a:pt x="15" y="9"/>
                    </a:lnTo>
                    <a:lnTo>
                      <a:pt x="18" y="9"/>
                    </a:lnTo>
                    <a:lnTo>
                      <a:pt x="20" y="9"/>
                    </a:lnTo>
                    <a:lnTo>
                      <a:pt x="22" y="9"/>
                    </a:lnTo>
                    <a:lnTo>
                      <a:pt x="27" y="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1" name="Freeform 318"/>
              <p:cNvSpPr>
                <a:spLocks/>
              </p:cNvSpPr>
              <p:nvPr/>
            </p:nvSpPr>
            <p:spPr bwMode="auto">
              <a:xfrm>
                <a:off x="4836" y="3116"/>
                <a:ext cx="81" cy="74"/>
              </a:xfrm>
              <a:custGeom>
                <a:avLst/>
                <a:gdLst>
                  <a:gd name="T0" fmla="*/ 75 w 81"/>
                  <a:gd name="T1" fmla="*/ 70 h 74"/>
                  <a:gd name="T2" fmla="*/ 81 w 81"/>
                  <a:gd name="T3" fmla="*/ 69 h 74"/>
                  <a:gd name="T4" fmla="*/ 75 w 81"/>
                  <a:gd name="T5" fmla="*/ 65 h 74"/>
                  <a:gd name="T6" fmla="*/ 70 w 81"/>
                  <a:gd name="T7" fmla="*/ 61 h 74"/>
                  <a:gd name="T8" fmla="*/ 66 w 81"/>
                  <a:gd name="T9" fmla="*/ 56 h 74"/>
                  <a:gd name="T10" fmla="*/ 61 w 81"/>
                  <a:gd name="T11" fmla="*/ 52 h 74"/>
                  <a:gd name="T12" fmla="*/ 56 w 81"/>
                  <a:gd name="T13" fmla="*/ 49 h 74"/>
                  <a:gd name="T14" fmla="*/ 50 w 81"/>
                  <a:gd name="T15" fmla="*/ 43 h 74"/>
                  <a:gd name="T16" fmla="*/ 47 w 81"/>
                  <a:gd name="T17" fmla="*/ 40 h 74"/>
                  <a:gd name="T18" fmla="*/ 41 w 81"/>
                  <a:gd name="T19" fmla="*/ 36 h 74"/>
                  <a:gd name="T20" fmla="*/ 36 w 81"/>
                  <a:gd name="T21" fmla="*/ 31 h 74"/>
                  <a:gd name="T22" fmla="*/ 32 w 81"/>
                  <a:gd name="T23" fmla="*/ 27 h 74"/>
                  <a:gd name="T24" fmla="*/ 27 w 81"/>
                  <a:gd name="T25" fmla="*/ 22 h 74"/>
                  <a:gd name="T26" fmla="*/ 23 w 81"/>
                  <a:gd name="T27" fmla="*/ 18 h 74"/>
                  <a:gd name="T28" fmla="*/ 18 w 81"/>
                  <a:gd name="T29" fmla="*/ 13 h 74"/>
                  <a:gd name="T30" fmla="*/ 14 w 81"/>
                  <a:gd name="T31" fmla="*/ 9 h 74"/>
                  <a:gd name="T32" fmla="*/ 11 w 81"/>
                  <a:gd name="T33" fmla="*/ 6 h 74"/>
                  <a:gd name="T34" fmla="*/ 5 w 81"/>
                  <a:gd name="T35" fmla="*/ 0 h 74"/>
                  <a:gd name="T36" fmla="*/ 0 w 81"/>
                  <a:gd name="T37" fmla="*/ 6 h 74"/>
                  <a:gd name="T38" fmla="*/ 5 w 81"/>
                  <a:gd name="T39" fmla="*/ 11 h 74"/>
                  <a:gd name="T40" fmla="*/ 9 w 81"/>
                  <a:gd name="T41" fmla="*/ 15 h 74"/>
                  <a:gd name="T42" fmla="*/ 12 w 81"/>
                  <a:gd name="T43" fmla="*/ 20 h 74"/>
                  <a:gd name="T44" fmla="*/ 18 w 81"/>
                  <a:gd name="T45" fmla="*/ 24 h 74"/>
                  <a:gd name="T46" fmla="*/ 21 w 81"/>
                  <a:gd name="T47" fmla="*/ 27 h 74"/>
                  <a:gd name="T48" fmla="*/ 27 w 81"/>
                  <a:gd name="T49" fmla="*/ 33 h 74"/>
                  <a:gd name="T50" fmla="*/ 30 w 81"/>
                  <a:gd name="T51" fmla="*/ 36 h 74"/>
                  <a:gd name="T52" fmla="*/ 36 w 81"/>
                  <a:gd name="T53" fmla="*/ 42 h 74"/>
                  <a:gd name="T54" fmla="*/ 41 w 81"/>
                  <a:gd name="T55" fmla="*/ 45 h 74"/>
                  <a:gd name="T56" fmla="*/ 45 w 81"/>
                  <a:gd name="T57" fmla="*/ 51 h 74"/>
                  <a:gd name="T58" fmla="*/ 50 w 81"/>
                  <a:gd name="T59" fmla="*/ 54 h 74"/>
                  <a:gd name="T60" fmla="*/ 56 w 81"/>
                  <a:gd name="T61" fmla="*/ 58 h 74"/>
                  <a:gd name="T62" fmla="*/ 61 w 81"/>
                  <a:gd name="T63" fmla="*/ 63 h 74"/>
                  <a:gd name="T64" fmla="*/ 66 w 81"/>
                  <a:gd name="T65" fmla="*/ 67 h 74"/>
                  <a:gd name="T66" fmla="*/ 70 w 81"/>
                  <a:gd name="T67" fmla="*/ 70 h 74"/>
                  <a:gd name="T68" fmla="*/ 75 w 81"/>
                  <a:gd name="T69" fmla="*/ 74 h 74"/>
                  <a:gd name="T70" fmla="*/ 81 w 81"/>
                  <a:gd name="T71" fmla="*/ 74 h 74"/>
                  <a:gd name="T72" fmla="*/ 75 w 81"/>
                  <a:gd name="T73" fmla="*/ 7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 h="74">
                    <a:moveTo>
                      <a:pt x="75" y="70"/>
                    </a:moveTo>
                    <a:lnTo>
                      <a:pt x="81" y="69"/>
                    </a:lnTo>
                    <a:lnTo>
                      <a:pt x="75" y="65"/>
                    </a:lnTo>
                    <a:lnTo>
                      <a:pt x="70" y="61"/>
                    </a:lnTo>
                    <a:lnTo>
                      <a:pt x="66" y="56"/>
                    </a:lnTo>
                    <a:lnTo>
                      <a:pt x="61" y="52"/>
                    </a:lnTo>
                    <a:lnTo>
                      <a:pt x="56" y="49"/>
                    </a:lnTo>
                    <a:lnTo>
                      <a:pt x="50" y="43"/>
                    </a:lnTo>
                    <a:lnTo>
                      <a:pt x="47" y="40"/>
                    </a:lnTo>
                    <a:lnTo>
                      <a:pt x="41" y="36"/>
                    </a:lnTo>
                    <a:lnTo>
                      <a:pt x="36" y="31"/>
                    </a:lnTo>
                    <a:lnTo>
                      <a:pt x="32" y="27"/>
                    </a:lnTo>
                    <a:lnTo>
                      <a:pt x="27" y="22"/>
                    </a:lnTo>
                    <a:lnTo>
                      <a:pt x="23" y="18"/>
                    </a:lnTo>
                    <a:lnTo>
                      <a:pt x="18" y="13"/>
                    </a:lnTo>
                    <a:lnTo>
                      <a:pt x="14" y="9"/>
                    </a:lnTo>
                    <a:lnTo>
                      <a:pt x="11" y="6"/>
                    </a:lnTo>
                    <a:lnTo>
                      <a:pt x="5" y="0"/>
                    </a:lnTo>
                    <a:lnTo>
                      <a:pt x="0" y="6"/>
                    </a:lnTo>
                    <a:lnTo>
                      <a:pt x="5" y="11"/>
                    </a:lnTo>
                    <a:lnTo>
                      <a:pt x="9" y="15"/>
                    </a:lnTo>
                    <a:lnTo>
                      <a:pt x="12" y="20"/>
                    </a:lnTo>
                    <a:lnTo>
                      <a:pt x="18" y="24"/>
                    </a:lnTo>
                    <a:lnTo>
                      <a:pt x="21" y="27"/>
                    </a:lnTo>
                    <a:lnTo>
                      <a:pt x="27" y="33"/>
                    </a:lnTo>
                    <a:lnTo>
                      <a:pt x="30" y="36"/>
                    </a:lnTo>
                    <a:lnTo>
                      <a:pt x="36" y="42"/>
                    </a:lnTo>
                    <a:lnTo>
                      <a:pt x="41" y="45"/>
                    </a:lnTo>
                    <a:lnTo>
                      <a:pt x="45" y="51"/>
                    </a:lnTo>
                    <a:lnTo>
                      <a:pt x="50" y="54"/>
                    </a:lnTo>
                    <a:lnTo>
                      <a:pt x="56" y="58"/>
                    </a:lnTo>
                    <a:lnTo>
                      <a:pt x="61" y="63"/>
                    </a:lnTo>
                    <a:lnTo>
                      <a:pt x="66" y="67"/>
                    </a:lnTo>
                    <a:lnTo>
                      <a:pt x="70" y="70"/>
                    </a:lnTo>
                    <a:lnTo>
                      <a:pt x="75" y="74"/>
                    </a:lnTo>
                    <a:lnTo>
                      <a:pt x="81" y="74"/>
                    </a:lnTo>
                    <a:lnTo>
                      <a:pt x="75" y="7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2" name="Freeform 319"/>
              <p:cNvSpPr>
                <a:spLocks/>
              </p:cNvSpPr>
              <p:nvPr/>
            </p:nvSpPr>
            <p:spPr bwMode="auto">
              <a:xfrm>
                <a:off x="4911" y="3113"/>
                <a:ext cx="53" cy="77"/>
              </a:xfrm>
              <a:custGeom>
                <a:avLst/>
                <a:gdLst>
                  <a:gd name="T0" fmla="*/ 45 w 53"/>
                  <a:gd name="T1" fmla="*/ 0 h 77"/>
                  <a:gd name="T2" fmla="*/ 44 w 53"/>
                  <a:gd name="T3" fmla="*/ 3 h 77"/>
                  <a:gd name="T4" fmla="*/ 40 w 53"/>
                  <a:gd name="T5" fmla="*/ 9 h 77"/>
                  <a:gd name="T6" fmla="*/ 38 w 53"/>
                  <a:gd name="T7" fmla="*/ 12 h 77"/>
                  <a:gd name="T8" fmla="*/ 36 w 53"/>
                  <a:gd name="T9" fmla="*/ 16 h 77"/>
                  <a:gd name="T10" fmla="*/ 33 w 53"/>
                  <a:gd name="T11" fmla="*/ 21 h 77"/>
                  <a:gd name="T12" fmla="*/ 31 w 53"/>
                  <a:gd name="T13" fmla="*/ 27 h 77"/>
                  <a:gd name="T14" fmla="*/ 27 w 53"/>
                  <a:gd name="T15" fmla="*/ 30 h 77"/>
                  <a:gd name="T16" fmla="*/ 26 w 53"/>
                  <a:gd name="T17" fmla="*/ 36 h 77"/>
                  <a:gd name="T18" fmla="*/ 22 w 53"/>
                  <a:gd name="T19" fmla="*/ 39 h 77"/>
                  <a:gd name="T20" fmla="*/ 18 w 53"/>
                  <a:gd name="T21" fmla="*/ 45 h 77"/>
                  <a:gd name="T22" fmla="*/ 15 w 53"/>
                  <a:gd name="T23" fmla="*/ 48 h 77"/>
                  <a:gd name="T24" fmla="*/ 13 w 53"/>
                  <a:gd name="T25" fmla="*/ 54 h 77"/>
                  <a:gd name="T26" fmla="*/ 9 w 53"/>
                  <a:gd name="T27" fmla="*/ 57 h 77"/>
                  <a:gd name="T28" fmla="*/ 6 w 53"/>
                  <a:gd name="T29" fmla="*/ 63 h 77"/>
                  <a:gd name="T30" fmla="*/ 4 w 53"/>
                  <a:gd name="T31" fmla="*/ 68 h 77"/>
                  <a:gd name="T32" fmla="*/ 0 w 53"/>
                  <a:gd name="T33" fmla="*/ 73 h 77"/>
                  <a:gd name="T34" fmla="*/ 6 w 53"/>
                  <a:gd name="T35" fmla="*/ 77 h 77"/>
                  <a:gd name="T36" fmla="*/ 9 w 53"/>
                  <a:gd name="T37" fmla="*/ 72 h 77"/>
                  <a:gd name="T38" fmla="*/ 13 w 53"/>
                  <a:gd name="T39" fmla="*/ 68 h 77"/>
                  <a:gd name="T40" fmla="*/ 17 w 53"/>
                  <a:gd name="T41" fmla="*/ 63 h 77"/>
                  <a:gd name="T42" fmla="*/ 18 w 53"/>
                  <a:gd name="T43" fmla="*/ 57 h 77"/>
                  <a:gd name="T44" fmla="*/ 22 w 53"/>
                  <a:gd name="T45" fmla="*/ 54 h 77"/>
                  <a:gd name="T46" fmla="*/ 26 w 53"/>
                  <a:gd name="T47" fmla="*/ 48 h 77"/>
                  <a:gd name="T48" fmla="*/ 29 w 53"/>
                  <a:gd name="T49" fmla="*/ 45 h 77"/>
                  <a:gd name="T50" fmla="*/ 31 w 53"/>
                  <a:gd name="T51" fmla="*/ 39 h 77"/>
                  <a:gd name="T52" fmla="*/ 35 w 53"/>
                  <a:gd name="T53" fmla="*/ 34 h 77"/>
                  <a:gd name="T54" fmla="*/ 38 w 53"/>
                  <a:gd name="T55" fmla="*/ 30 h 77"/>
                  <a:gd name="T56" fmla="*/ 40 w 53"/>
                  <a:gd name="T57" fmla="*/ 25 h 77"/>
                  <a:gd name="T58" fmla="*/ 44 w 53"/>
                  <a:gd name="T59" fmla="*/ 21 h 77"/>
                  <a:gd name="T60" fmla="*/ 45 w 53"/>
                  <a:gd name="T61" fmla="*/ 16 h 77"/>
                  <a:gd name="T62" fmla="*/ 47 w 53"/>
                  <a:gd name="T63" fmla="*/ 12 h 77"/>
                  <a:gd name="T64" fmla="*/ 51 w 53"/>
                  <a:gd name="T65" fmla="*/ 7 h 77"/>
                  <a:gd name="T66" fmla="*/ 53 w 53"/>
                  <a:gd name="T67" fmla="*/ 1 h 77"/>
                  <a:gd name="T68" fmla="*/ 45 w 53"/>
                  <a:gd name="T69" fmla="*/ 0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 h="77">
                    <a:moveTo>
                      <a:pt x="45" y="0"/>
                    </a:moveTo>
                    <a:lnTo>
                      <a:pt x="44" y="3"/>
                    </a:lnTo>
                    <a:lnTo>
                      <a:pt x="40" y="9"/>
                    </a:lnTo>
                    <a:lnTo>
                      <a:pt x="38" y="12"/>
                    </a:lnTo>
                    <a:lnTo>
                      <a:pt x="36" y="16"/>
                    </a:lnTo>
                    <a:lnTo>
                      <a:pt x="33" y="21"/>
                    </a:lnTo>
                    <a:lnTo>
                      <a:pt x="31" y="27"/>
                    </a:lnTo>
                    <a:lnTo>
                      <a:pt x="27" y="30"/>
                    </a:lnTo>
                    <a:lnTo>
                      <a:pt x="26" y="36"/>
                    </a:lnTo>
                    <a:lnTo>
                      <a:pt x="22" y="39"/>
                    </a:lnTo>
                    <a:lnTo>
                      <a:pt x="18" y="45"/>
                    </a:lnTo>
                    <a:lnTo>
                      <a:pt x="15" y="48"/>
                    </a:lnTo>
                    <a:lnTo>
                      <a:pt x="13" y="54"/>
                    </a:lnTo>
                    <a:lnTo>
                      <a:pt x="9" y="57"/>
                    </a:lnTo>
                    <a:lnTo>
                      <a:pt x="6" y="63"/>
                    </a:lnTo>
                    <a:lnTo>
                      <a:pt x="4" y="68"/>
                    </a:lnTo>
                    <a:lnTo>
                      <a:pt x="0" y="73"/>
                    </a:lnTo>
                    <a:lnTo>
                      <a:pt x="6" y="77"/>
                    </a:lnTo>
                    <a:lnTo>
                      <a:pt x="9" y="72"/>
                    </a:lnTo>
                    <a:lnTo>
                      <a:pt x="13" y="68"/>
                    </a:lnTo>
                    <a:lnTo>
                      <a:pt x="17" y="63"/>
                    </a:lnTo>
                    <a:lnTo>
                      <a:pt x="18" y="57"/>
                    </a:lnTo>
                    <a:lnTo>
                      <a:pt x="22" y="54"/>
                    </a:lnTo>
                    <a:lnTo>
                      <a:pt x="26" y="48"/>
                    </a:lnTo>
                    <a:lnTo>
                      <a:pt x="29" y="45"/>
                    </a:lnTo>
                    <a:lnTo>
                      <a:pt x="31" y="39"/>
                    </a:lnTo>
                    <a:lnTo>
                      <a:pt x="35" y="34"/>
                    </a:lnTo>
                    <a:lnTo>
                      <a:pt x="38" y="30"/>
                    </a:lnTo>
                    <a:lnTo>
                      <a:pt x="40" y="25"/>
                    </a:lnTo>
                    <a:lnTo>
                      <a:pt x="44" y="21"/>
                    </a:lnTo>
                    <a:lnTo>
                      <a:pt x="45" y="16"/>
                    </a:lnTo>
                    <a:lnTo>
                      <a:pt x="47" y="12"/>
                    </a:lnTo>
                    <a:lnTo>
                      <a:pt x="51" y="7"/>
                    </a:lnTo>
                    <a:lnTo>
                      <a:pt x="53" y="1"/>
                    </a:lnTo>
                    <a:lnTo>
                      <a:pt x="45"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3" name="Freeform 320"/>
              <p:cNvSpPr>
                <a:spLocks/>
              </p:cNvSpPr>
              <p:nvPr/>
            </p:nvSpPr>
            <p:spPr bwMode="auto">
              <a:xfrm>
                <a:off x="4911" y="3183"/>
                <a:ext cx="8" cy="7"/>
              </a:xfrm>
              <a:custGeom>
                <a:avLst/>
                <a:gdLst>
                  <a:gd name="T0" fmla="*/ 8 w 8"/>
                  <a:gd name="T1" fmla="*/ 7 h 7"/>
                  <a:gd name="T2" fmla="*/ 8 w 8"/>
                  <a:gd name="T3" fmla="*/ 5 h 7"/>
                  <a:gd name="T4" fmla="*/ 8 w 8"/>
                  <a:gd name="T5" fmla="*/ 3 h 7"/>
                  <a:gd name="T6" fmla="*/ 6 w 8"/>
                  <a:gd name="T7" fmla="*/ 2 h 7"/>
                  <a:gd name="T8" fmla="*/ 6 w 8"/>
                  <a:gd name="T9" fmla="*/ 2 h 7"/>
                  <a:gd name="T10" fmla="*/ 4 w 8"/>
                  <a:gd name="T11" fmla="*/ 0 h 7"/>
                  <a:gd name="T12" fmla="*/ 2 w 8"/>
                  <a:gd name="T13" fmla="*/ 2 h 7"/>
                  <a:gd name="T14" fmla="*/ 0 w 8"/>
                  <a:gd name="T15" fmla="*/ 2 h 7"/>
                  <a:gd name="T16" fmla="*/ 0 w 8"/>
                  <a:gd name="T17" fmla="*/ 3 h 7"/>
                  <a:gd name="T18" fmla="*/ 8 w 8"/>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7">
                    <a:moveTo>
                      <a:pt x="8" y="7"/>
                    </a:moveTo>
                    <a:lnTo>
                      <a:pt x="8" y="5"/>
                    </a:lnTo>
                    <a:lnTo>
                      <a:pt x="8" y="3"/>
                    </a:lnTo>
                    <a:lnTo>
                      <a:pt x="6" y="2"/>
                    </a:lnTo>
                    <a:lnTo>
                      <a:pt x="4" y="0"/>
                    </a:lnTo>
                    <a:lnTo>
                      <a:pt x="2" y="2"/>
                    </a:lnTo>
                    <a:lnTo>
                      <a:pt x="0" y="2"/>
                    </a:lnTo>
                    <a:lnTo>
                      <a:pt x="0" y="3"/>
                    </a:lnTo>
                    <a:lnTo>
                      <a:pt x="8" y="7"/>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4" name="Freeform 321"/>
              <p:cNvSpPr>
                <a:spLocks/>
              </p:cNvSpPr>
              <p:nvPr/>
            </p:nvSpPr>
            <p:spPr bwMode="auto">
              <a:xfrm>
                <a:off x="4841" y="2965"/>
                <a:ext cx="7" cy="5"/>
              </a:xfrm>
              <a:custGeom>
                <a:avLst/>
                <a:gdLst>
                  <a:gd name="T0" fmla="*/ 7 w 7"/>
                  <a:gd name="T1" fmla="*/ 5 h 5"/>
                  <a:gd name="T2" fmla="*/ 7 w 7"/>
                  <a:gd name="T3" fmla="*/ 4 h 5"/>
                  <a:gd name="T4" fmla="*/ 7 w 7"/>
                  <a:gd name="T5" fmla="*/ 2 h 5"/>
                  <a:gd name="T6" fmla="*/ 7 w 7"/>
                  <a:gd name="T7" fmla="*/ 0 h 5"/>
                  <a:gd name="T8" fmla="*/ 6 w 7"/>
                  <a:gd name="T9" fmla="*/ 0 h 5"/>
                  <a:gd name="T10" fmla="*/ 4 w 7"/>
                  <a:gd name="T11" fmla="*/ 0 h 5"/>
                  <a:gd name="T12" fmla="*/ 4 w 7"/>
                  <a:gd name="T13" fmla="*/ 0 h 5"/>
                  <a:gd name="T14" fmla="*/ 2 w 7"/>
                  <a:gd name="T15" fmla="*/ 0 h 5"/>
                  <a:gd name="T16" fmla="*/ 0 w 7"/>
                  <a:gd name="T17" fmla="*/ 2 h 5"/>
                  <a:gd name="T18" fmla="*/ 7 w 7"/>
                  <a:gd name="T19" fmla="*/ 5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7" y="5"/>
                    </a:moveTo>
                    <a:lnTo>
                      <a:pt x="7" y="4"/>
                    </a:lnTo>
                    <a:lnTo>
                      <a:pt x="7" y="2"/>
                    </a:lnTo>
                    <a:lnTo>
                      <a:pt x="7" y="0"/>
                    </a:lnTo>
                    <a:lnTo>
                      <a:pt x="6" y="0"/>
                    </a:lnTo>
                    <a:lnTo>
                      <a:pt x="4" y="0"/>
                    </a:lnTo>
                    <a:lnTo>
                      <a:pt x="2" y="0"/>
                    </a:lnTo>
                    <a:lnTo>
                      <a:pt x="0" y="2"/>
                    </a:lnTo>
                    <a:lnTo>
                      <a:pt x="7"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5" name="Freeform 322"/>
              <p:cNvSpPr>
                <a:spLocks/>
              </p:cNvSpPr>
              <p:nvPr/>
            </p:nvSpPr>
            <p:spPr bwMode="auto">
              <a:xfrm>
                <a:off x="4830" y="2967"/>
                <a:ext cx="18" cy="25"/>
              </a:xfrm>
              <a:custGeom>
                <a:avLst/>
                <a:gdLst>
                  <a:gd name="T0" fmla="*/ 8 w 18"/>
                  <a:gd name="T1" fmla="*/ 25 h 25"/>
                  <a:gd name="T2" fmla="*/ 9 w 18"/>
                  <a:gd name="T3" fmla="*/ 21 h 25"/>
                  <a:gd name="T4" fmla="*/ 11 w 18"/>
                  <a:gd name="T5" fmla="*/ 20 h 25"/>
                  <a:gd name="T6" fmla="*/ 11 w 18"/>
                  <a:gd name="T7" fmla="*/ 16 h 25"/>
                  <a:gd name="T8" fmla="*/ 13 w 18"/>
                  <a:gd name="T9" fmla="*/ 14 h 25"/>
                  <a:gd name="T10" fmla="*/ 15 w 18"/>
                  <a:gd name="T11" fmla="*/ 11 h 25"/>
                  <a:gd name="T12" fmla="*/ 17 w 18"/>
                  <a:gd name="T13" fmla="*/ 9 h 25"/>
                  <a:gd name="T14" fmla="*/ 17 w 18"/>
                  <a:gd name="T15" fmla="*/ 5 h 25"/>
                  <a:gd name="T16" fmla="*/ 18 w 18"/>
                  <a:gd name="T17" fmla="*/ 3 h 25"/>
                  <a:gd name="T18" fmla="*/ 11 w 18"/>
                  <a:gd name="T19" fmla="*/ 0 h 25"/>
                  <a:gd name="T20" fmla="*/ 11 w 18"/>
                  <a:gd name="T21" fmla="*/ 2 h 25"/>
                  <a:gd name="T22" fmla="*/ 9 w 18"/>
                  <a:gd name="T23" fmla="*/ 5 h 25"/>
                  <a:gd name="T24" fmla="*/ 8 w 18"/>
                  <a:gd name="T25" fmla="*/ 7 h 25"/>
                  <a:gd name="T26" fmla="*/ 6 w 18"/>
                  <a:gd name="T27" fmla="*/ 11 h 25"/>
                  <a:gd name="T28" fmla="*/ 6 w 18"/>
                  <a:gd name="T29" fmla="*/ 12 h 25"/>
                  <a:gd name="T30" fmla="*/ 4 w 18"/>
                  <a:gd name="T31" fmla="*/ 16 h 25"/>
                  <a:gd name="T32" fmla="*/ 2 w 18"/>
                  <a:gd name="T33" fmla="*/ 18 h 25"/>
                  <a:gd name="T34" fmla="*/ 0 w 18"/>
                  <a:gd name="T35" fmla="*/ 21 h 25"/>
                  <a:gd name="T36" fmla="*/ 8 w 18"/>
                  <a:gd name="T37" fmla="*/ 2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25">
                    <a:moveTo>
                      <a:pt x="8" y="25"/>
                    </a:moveTo>
                    <a:lnTo>
                      <a:pt x="9" y="21"/>
                    </a:lnTo>
                    <a:lnTo>
                      <a:pt x="11" y="20"/>
                    </a:lnTo>
                    <a:lnTo>
                      <a:pt x="11" y="16"/>
                    </a:lnTo>
                    <a:lnTo>
                      <a:pt x="13" y="14"/>
                    </a:lnTo>
                    <a:lnTo>
                      <a:pt x="15" y="11"/>
                    </a:lnTo>
                    <a:lnTo>
                      <a:pt x="17" y="9"/>
                    </a:lnTo>
                    <a:lnTo>
                      <a:pt x="17" y="5"/>
                    </a:lnTo>
                    <a:lnTo>
                      <a:pt x="18" y="3"/>
                    </a:lnTo>
                    <a:lnTo>
                      <a:pt x="11" y="0"/>
                    </a:lnTo>
                    <a:lnTo>
                      <a:pt x="11" y="2"/>
                    </a:lnTo>
                    <a:lnTo>
                      <a:pt x="9" y="5"/>
                    </a:lnTo>
                    <a:lnTo>
                      <a:pt x="8" y="7"/>
                    </a:lnTo>
                    <a:lnTo>
                      <a:pt x="6" y="11"/>
                    </a:lnTo>
                    <a:lnTo>
                      <a:pt x="6" y="12"/>
                    </a:lnTo>
                    <a:lnTo>
                      <a:pt x="4" y="16"/>
                    </a:lnTo>
                    <a:lnTo>
                      <a:pt x="2" y="18"/>
                    </a:lnTo>
                    <a:lnTo>
                      <a:pt x="0" y="21"/>
                    </a:lnTo>
                    <a:lnTo>
                      <a:pt x="8" y="2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6" name="Freeform 323"/>
              <p:cNvSpPr>
                <a:spLocks/>
              </p:cNvSpPr>
              <p:nvPr/>
            </p:nvSpPr>
            <p:spPr bwMode="auto">
              <a:xfrm>
                <a:off x="4841" y="2967"/>
                <a:ext cx="7" cy="5"/>
              </a:xfrm>
              <a:custGeom>
                <a:avLst/>
                <a:gdLst>
                  <a:gd name="T0" fmla="*/ 0 w 7"/>
                  <a:gd name="T1" fmla="*/ 0 h 5"/>
                  <a:gd name="T2" fmla="*/ 0 w 7"/>
                  <a:gd name="T3" fmla="*/ 2 h 5"/>
                  <a:gd name="T4" fmla="*/ 0 w 7"/>
                  <a:gd name="T5" fmla="*/ 3 h 5"/>
                  <a:gd name="T6" fmla="*/ 0 w 7"/>
                  <a:gd name="T7" fmla="*/ 3 h 5"/>
                  <a:gd name="T8" fmla="*/ 2 w 7"/>
                  <a:gd name="T9" fmla="*/ 5 h 5"/>
                  <a:gd name="T10" fmla="*/ 4 w 7"/>
                  <a:gd name="T11" fmla="*/ 5 h 5"/>
                  <a:gd name="T12" fmla="*/ 6 w 7"/>
                  <a:gd name="T13" fmla="*/ 5 h 5"/>
                  <a:gd name="T14" fmla="*/ 7 w 7"/>
                  <a:gd name="T15" fmla="*/ 5 h 5"/>
                  <a:gd name="T16" fmla="*/ 7 w 7"/>
                  <a:gd name="T17" fmla="*/ 3 h 5"/>
                  <a:gd name="T18" fmla="*/ 0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
                    <a:moveTo>
                      <a:pt x="0" y="0"/>
                    </a:moveTo>
                    <a:lnTo>
                      <a:pt x="0" y="2"/>
                    </a:lnTo>
                    <a:lnTo>
                      <a:pt x="0" y="3"/>
                    </a:lnTo>
                    <a:lnTo>
                      <a:pt x="2" y="5"/>
                    </a:lnTo>
                    <a:lnTo>
                      <a:pt x="4" y="5"/>
                    </a:lnTo>
                    <a:lnTo>
                      <a:pt x="6" y="5"/>
                    </a:lnTo>
                    <a:lnTo>
                      <a:pt x="7" y="5"/>
                    </a:lnTo>
                    <a:lnTo>
                      <a:pt x="7" y="3"/>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7" name="Freeform 324"/>
              <p:cNvSpPr>
                <a:spLocks/>
              </p:cNvSpPr>
              <p:nvPr/>
            </p:nvSpPr>
            <p:spPr bwMode="auto">
              <a:xfrm>
                <a:off x="4848" y="2940"/>
                <a:ext cx="8" cy="7"/>
              </a:xfrm>
              <a:custGeom>
                <a:avLst/>
                <a:gdLst>
                  <a:gd name="T0" fmla="*/ 8 w 8"/>
                  <a:gd name="T1" fmla="*/ 2 h 7"/>
                  <a:gd name="T2" fmla="*/ 6 w 8"/>
                  <a:gd name="T3" fmla="*/ 2 h 7"/>
                  <a:gd name="T4" fmla="*/ 4 w 8"/>
                  <a:gd name="T5" fmla="*/ 0 h 7"/>
                  <a:gd name="T6" fmla="*/ 2 w 8"/>
                  <a:gd name="T7" fmla="*/ 2 h 7"/>
                  <a:gd name="T8" fmla="*/ 2 w 8"/>
                  <a:gd name="T9" fmla="*/ 2 h 7"/>
                  <a:gd name="T10" fmla="*/ 0 w 8"/>
                  <a:gd name="T11" fmla="*/ 3 h 7"/>
                  <a:gd name="T12" fmla="*/ 0 w 8"/>
                  <a:gd name="T13" fmla="*/ 5 h 7"/>
                  <a:gd name="T14" fmla="*/ 0 w 8"/>
                  <a:gd name="T15" fmla="*/ 7 h 7"/>
                  <a:gd name="T16" fmla="*/ 0 w 8"/>
                  <a:gd name="T17" fmla="*/ 7 h 7"/>
                  <a:gd name="T18" fmla="*/ 8 w 8"/>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7">
                    <a:moveTo>
                      <a:pt x="8" y="2"/>
                    </a:moveTo>
                    <a:lnTo>
                      <a:pt x="6" y="2"/>
                    </a:lnTo>
                    <a:lnTo>
                      <a:pt x="4" y="0"/>
                    </a:lnTo>
                    <a:lnTo>
                      <a:pt x="2" y="2"/>
                    </a:lnTo>
                    <a:lnTo>
                      <a:pt x="0" y="3"/>
                    </a:lnTo>
                    <a:lnTo>
                      <a:pt x="0" y="5"/>
                    </a:lnTo>
                    <a:lnTo>
                      <a:pt x="0" y="7"/>
                    </a:lnTo>
                    <a:lnTo>
                      <a:pt x="8"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8" name="Freeform 325"/>
              <p:cNvSpPr>
                <a:spLocks/>
              </p:cNvSpPr>
              <p:nvPr/>
            </p:nvSpPr>
            <p:spPr bwMode="auto">
              <a:xfrm>
                <a:off x="4848" y="2942"/>
                <a:ext cx="20" cy="48"/>
              </a:xfrm>
              <a:custGeom>
                <a:avLst/>
                <a:gdLst>
                  <a:gd name="T0" fmla="*/ 20 w 20"/>
                  <a:gd name="T1" fmla="*/ 48 h 48"/>
                  <a:gd name="T2" fmla="*/ 20 w 20"/>
                  <a:gd name="T3" fmla="*/ 43 h 48"/>
                  <a:gd name="T4" fmla="*/ 20 w 20"/>
                  <a:gd name="T5" fmla="*/ 39 h 48"/>
                  <a:gd name="T6" fmla="*/ 20 w 20"/>
                  <a:gd name="T7" fmla="*/ 36 h 48"/>
                  <a:gd name="T8" fmla="*/ 18 w 20"/>
                  <a:gd name="T9" fmla="*/ 32 h 48"/>
                  <a:gd name="T10" fmla="*/ 18 w 20"/>
                  <a:gd name="T11" fmla="*/ 28 h 48"/>
                  <a:gd name="T12" fmla="*/ 18 w 20"/>
                  <a:gd name="T13" fmla="*/ 25 h 48"/>
                  <a:gd name="T14" fmla="*/ 18 w 20"/>
                  <a:gd name="T15" fmla="*/ 23 h 48"/>
                  <a:gd name="T16" fmla="*/ 17 w 20"/>
                  <a:gd name="T17" fmla="*/ 19 h 48"/>
                  <a:gd name="T18" fmla="*/ 17 w 20"/>
                  <a:gd name="T19" fmla="*/ 16 h 48"/>
                  <a:gd name="T20" fmla="*/ 15 w 20"/>
                  <a:gd name="T21" fmla="*/ 14 h 48"/>
                  <a:gd name="T22" fmla="*/ 15 w 20"/>
                  <a:gd name="T23" fmla="*/ 10 h 48"/>
                  <a:gd name="T24" fmla="*/ 13 w 20"/>
                  <a:gd name="T25" fmla="*/ 9 h 48"/>
                  <a:gd name="T26" fmla="*/ 11 w 20"/>
                  <a:gd name="T27" fmla="*/ 7 h 48"/>
                  <a:gd name="T28" fmla="*/ 11 w 20"/>
                  <a:gd name="T29" fmla="*/ 3 h 48"/>
                  <a:gd name="T30" fmla="*/ 9 w 20"/>
                  <a:gd name="T31" fmla="*/ 1 h 48"/>
                  <a:gd name="T32" fmla="*/ 8 w 20"/>
                  <a:gd name="T33" fmla="*/ 0 h 48"/>
                  <a:gd name="T34" fmla="*/ 0 w 20"/>
                  <a:gd name="T35" fmla="*/ 5 h 48"/>
                  <a:gd name="T36" fmla="*/ 2 w 20"/>
                  <a:gd name="T37" fmla="*/ 7 h 48"/>
                  <a:gd name="T38" fmla="*/ 4 w 20"/>
                  <a:gd name="T39" fmla="*/ 9 h 48"/>
                  <a:gd name="T40" fmla="*/ 6 w 20"/>
                  <a:gd name="T41" fmla="*/ 10 h 48"/>
                  <a:gd name="T42" fmla="*/ 6 w 20"/>
                  <a:gd name="T43" fmla="*/ 12 h 48"/>
                  <a:gd name="T44" fmla="*/ 8 w 20"/>
                  <a:gd name="T45" fmla="*/ 14 h 48"/>
                  <a:gd name="T46" fmla="*/ 8 w 20"/>
                  <a:gd name="T47" fmla="*/ 16 h 48"/>
                  <a:gd name="T48" fmla="*/ 9 w 20"/>
                  <a:gd name="T49" fmla="*/ 19 h 48"/>
                  <a:gd name="T50" fmla="*/ 9 w 20"/>
                  <a:gd name="T51" fmla="*/ 21 h 48"/>
                  <a:gd name="T52" fmla="*/ 9 w 20"/>
                  <a:gd name="T53" fmla="*/ 23 h 48"/>
                  <a:gd name="T54" fmla="*/ 11 w 20"/>
                  <a:gd name="T55" fmla="*/ 27 h 48"/>
                  <a:gd name="T56" fmla="*/ 11 w 20"/>
                  <a:gd name="T57" fmla="*/ 30 h 48"/>
                  <a:gd name="T58" fmla="*/ 11 w 20"/>
                  <a:gd name="T59" fmla="*/ 32 h 48"/>
                  <a:gd name="T60" fmla="*/ 11 w 20"/>
                  <a:gd name="T61" fmla="*/ 36 h 48"/>
                  <a:gd name="T62" fmla="*/ 11 w 20"/>
                  <a:gd name="T63" fmla="*/ 39 h 48"/>
                  <a:gd name="T64" fmla="*/ 11 w 20"/>
                  <a:gd name="T65" fmla="*/ 43 h 48"/>
                  <a:gd name="T66" fmla="*/ 11 w 20"/>
                  <a:gd name="T67" fmla="*/ 48 h 48"/>
                  <a:gd name="T68" fmla="*/ 20 w 20"/>
                  <a:gd name="T69" fmla="*/ 48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48">
                    <a:moveTo>
                      <a:pt x="20" y="48"/>
                    </a:moveTo>
                    <a:lnTo>
                      <a:pt x="20" y="43"/>
                    </a:lnTo>
                    <a:lnTo>
                      <a:pt x="20" y="39"/>
                    </a:lnTo>
                    <a:lnTo>
                      <a:pt x="20" y="36"/>
                    </a:lnTo>
                    <a:lnTo>
                      <a:pt x="18" y="32"/>
                    </a:lnTo>
                    <a:lnTo>
                      <a:pt x="18" y="28"/>
                    </a:lnTo>
                    <a:lnTo>
                      <a:pt x="18" y="25"/>
                    </a:lnTo>
                    <a:lnTo>
                      <a:pt x="18" y="23"/>
                    </a:lnTo>
                    <a:lnTo>
                      <a:pt x="17" y="19"/>
                    </a:lnTo>
                    <a:lnTo>
                      <a:pt x="17" y="16"/>
                    </a:lnTo>
                    <a:lnTo>
                      <a:pt x="15" y="14"/>
                    </a:lnTo>
                    <a:lnTo>
                      <a:pt x="15" y="10"/>
                    </a:lnTo>
                    <a:lnTo>
                      <a:pt x="13" y="9"/>
                    </a:lnTo>
                    <a:lnTo>
                      <a:pt x="11" y="7"/>
                    </a:lnTo>
                    <a:lnTo>
                      <a:pt x="11" y="3"/>
                    </a:lnTo>
                    <a:lnTo>
                      <a:pt x="9" y="1"/>
                    </a:lnTo>
                    <a:lnTo>
                      <a:pt x="8" y="0"/>
                    </a:lnTo>
                    <a:lnTo>
                      <a:pt x="0" y="5"/>
                    </a:lnTo>
                    <a:lnTo>
                      <a:pt x="2" y="7"/>
                    </a:lnTo>
                    <a:lnTo>
                      <a:pt x="4" y="9"/>
                    </a:lnTo>
                    <a:lnTo>
                      <a:pt x="6" y="10"/>
                    </a:lnTo>
                    <a:lnTo>
                      <a:pt x="6" y="12"/>
                    </a:lnTo>
                    <a:lnTo>
                      <a:pt x="8" y="14"/>
                    </a:lnTo>
                    <a:lnTo>
                      <a:pt x="8" y="16"/>
                    </a:lnTo>
                    <a:lnTo>
                      <a:pt x="9" y="19"/>
                    </a:lnTo>
                    <a:lnTo>
                      <a:pt x="9" y="21"/>
                    </a:lnTo>
                    <a:lnTo>
                      <a:pt x="9" y="23"/>
                    </a:lnTo>
                    <a:lnTo>
                      <a:pt x="11" y="27"/>
                    </a:lnTo>
                    <a:lnTo>
                      <a:pt x="11" y="30"/>
                    </a:lnTo>
                    <a:lnTo>
                      <a:pt x="11" y="32"/>
                    </a:lnTo>
                    <a:lnTo>
                      <a:pt x="11" y="36"/>
                    </a:lnTo>
                    <a:lnTo>
                      <a:pt x="11" y="39"/>
                    </a:lnTo>
                    <a:lnTo>
                      <a:pt x="11" y="43"/>
                    </a:lnTo>
                    <a:lnTo>
                      <a:pt x="11" y="48"/>
                    </a:lnTo>
                    <a:lnTo>
                      <a:pt x="20" y="4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49" name="Freeform 326"/>
              <p:cNvSpPr>
                <a:spLocks/>
              </p:cNvSpPr>
              <p:nvPr/>
            </p:nvSpPr>
            <p:spPr bwMode="auto">
              <a:xfrm>
                <a:off x="4848" y="2945"/>
                <a:ext cx="8" cy="4"/>
              </a:xfrm>
              <a:custGeom>
                <a:avLst/>
                <a:gdLst>
                  <a:gd name="T0" fmla="*/ 0 w 8"/>
                  <a:gd name="T1" fmla="*/ 0 h 4"/>
                  <a:gd name="T2" fmla="*/ 0 w 8"/>
                  <a:gd name="T3" fmla="*/ 2 h 4"/>
                  <a:gd name="T4" fmla="*/ 2 w 8"/>
                  <a:gd name="T5" fmla="*/ 2 h 4"/>
                  <a:gd name="T6" fmla="*/ 2 w 8"/>
                  <a:gd name="T7" fmla="*/ 4 h 4"/>
                  <a:gd name="T8" fmla="*/ 4 w 8"/>
                  <a:gd name="T9" fmla="*/ 4 h 4"/>
                  <a:gd name="T10" fmla="*/ 6 w 8"/>
                  <a:gd name="T11" fmla="*/ 4 h 4"/>
                  <a:gd name="T12" fmla="*/ 8 w 8"/>
                  <a:gd name="T13" fmla="*/ 2 h 4"/>
                  <a:gd name="T14" fmla="*/ 8 w 8"/>
                  <a:gd name="T15" fmla="*/ 2 h 4"/>
                  <a:gd name="T16" fmla="*/ 8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
                    <a:moveTo>
                      <a:pt x="0" y="0"/>
                    </a:moveTo>
                    <a:lnTo>
                      <a:pt x="0" y="2"/>
                    </a:lnTo>
                    <a:lnTo>
                      <a:pt x="2" y="2"/>
                    </a:lnTo>
                    <a:lnTo>
                      <a:pt x="2" y="4"/>
                    </a:lnTo>
                    <a:lnTo>
                      <a:pt x="4" y="4"/>
                    </a:lnTo>
                    <a:lnTo>
                      <a:pt x="6" y="4"/>
                    </a:lnTo>
                    <a:lnTo>
                      <a:pt x="8" y="2"/>
                    </a:lnTo>
                    <a:lnTo>
                      <a:pt x="8" y="0"/>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0" name="Freeform 327"/>
              <p:cNvSpPr>
                <a:spLocks/>
              </p:cNvSpPr>
              <p:nvPr/>
            </p:nvSpPr>
            <p:spPr bwMode="auto">
              <a:xfrm>
                <a:off x="4866" y="2848"/>
                <a:ext cx="170" cy="288"/>
              </a:xfrm>
              <a:custGeom>
                <a:avLst/>
                <a:gdLst>
                  <a:gd name="T0" fmla="*/ 0 w 170"/>
                  <a:gd name="T1" fmla="*/ 52 h 288"/>
                  <a:gd name="T2" fmla="*/ 4 w 170"/>
                  <a:gd name="T3" fmla="*/ 25 h 288"/>
                  <a:gd name="T4" fmla="*/ 9 w 170"/>
                  <a:gd name="T5" fmla="*/ 13 h 288"/>
                  <a:gd name="T6" fmla="*/ 18 w 170"/>
                  <a:gd name="T7" fmla="*/ 2 h 288"/>
                  <a:gd name="T8" fmla="*/ 26 w 170"/>
                  <a:gd name="T9" fmla="*/ 0 h 288"/>
                  <a:gd name="T10" fmla="*/ 35 w 170"/>
                  <a:gd name="T11" fmla="*/ 5 h 288"/>
                  <a:gd name="T12" fmla="*/ 44 w 170"/>
                  <a:gd name="T13" fmla="*/ 14 h 288"/>
                  <a:gd name="T14" fmla="*/ 51 w 170"/>
                  <a:gd name="T15" fmla="*/ 20 h 288"/>
                  <a:gd name="T16" fmla="*/ 58 w 170"/>
                  <a:gd name="T17" fmla="*/ 27 h 288"/>
                  <a:gd name="T18" fmla="*/ 65 w 170"/>
                  <a:gd name="T19" fmla="*/ 34 h 288"/>
                  <a:gd name="T20" fmla="*/ 72 w 170"/>
                  <a:gd name="T21" fmla="*/ 41 h 288"/>
                  <a:gd name="T22" fmla="*/ 80 w 170"/>
                  <a:gd name="T23" fmla="*/ 49 h 288"/>
                  <a:gd name="T24" fmla="*/ 89 w 170"/>
                  <a:gd name="T25" fmla="*/ 52 h 288"/>
                  <a:gd name="T26" fmla="*/ 98 w 170"/>
                  <a:gd name="T27" fmla="*/ 56 h 288"/>
                  <a:gd name="T28" fmla="*/ 109 w 170"/>
                  <a:gd name="T29" fmla="*/ 59 h 288"/>
                  <a:gd name="T30" fmla="*/ 118 w 170"/>
                  <a:gd name="T31" fmla="*/ 63 h 288"/>
                  <a:gd name="T32" fmla="*/ 127 w 170"/>
                  <a:gd name="T33" fmla="*/ 65 h 288"/>
                  <a:gd name="T34" fmla="*/ 136 w 170"/>
                  <a:gd name="T35" fmla="*/ 70 h 288"/>
                  <a:gd name="T36" fmla="*/ 143 w 170"/>
                  <a:gd name="T37" fmla="*/ 74 h 288"/>
                  <a:gd name="T38" fmla="*/ 152 w 170"/>
                  <a:gd name="T39" fmla="*/ 77 h 288"/>
                  <a:gd name="T40" fmla="*/ 157 w 170"/>
                  <a:gd name="T41" fmla="*/ 83 h 288"/>
                  <a:gd name="T42" fmla="*/ 164 w 170"/>
                  <a:gd name="T43" fmla="*/ 90 h 288"/>
                  <a:gd name="T44" fmla="*/ 168 w 170"/>
                  <a:gd name="T45" fmla="*/ 97 h 288"/>
                  <a:gd name="T46" fmla="*/ 170 w 170"/>
                  <a:gd name="T47" fmla="*/ 119 h 288"/>
                  <a:gd name="T48" fmla="*/ 166 w 170"/>
                  <a:gd name="T49" fmla="*/ 142 h 288"/>
                  <a:gd name="T50" fmla="*/ 161 w 170"/>
                  <a:gd name="T51" fmla="*/ 167 h 288"/>
                  <a:gd name="T52" fmla="*/ 154 w 170"/>
                  <a:gd name="T53" fmla="*/ 191 h 288"/>
                  <a:gd name="T54" fmla="*/ 145 w 170"/>
                  <a:gd name="T55" fmla="*/ 214 h 288"/>
                  <a:gd name="T56" fmla="*/ 139 w 170"/>
                  <a:gd name="T57" fmla="*/ 234 h 288"/>
                  <a:gd name="T58" fmla="*/ 137 w 170"/>
                  <a:gd name="T59" fmla="*/ 250 h 288"/>
                  <a:gd name="T60" fmla="*/ 134 w 170"/>
                  <a:gd name="T61" fmla="*/ 265 h 288"/>
                  <a:gd name="T62" fmla="*/ 127 w 170"/>
                  <a:gd name="T63" fmla="*/ 270 h 288"/>
                  <a:gd name="T64" fmla="*/ 116 w 170"/>
                  <a:gd name="T65" fmla="*/ 270 h 288"/>
                  <a:gd name="T66" fmla="*/ 107 w 170"/>
                  <a:gd name="T67" fmla="*/ 274 h 288"/>
                  <a:gd name="T68" fmla="*/ 98 w 170"/>
                  <a:gd name="T69" fmla="*/ 279 h 288"/>
                  <a:gd name="T70" fmla="*/ 89 w 170"/>
                  <a:gd name="T71" fmla="*/ 286 h 288"/>
                  <a:gd name="T72" fmla="*/ 81 w 170"/>
                  <a:gd name="T73" fmla="*/ 272 h 288"/>
                  <a:gd name="T74" fmla="*/ 72 w 170"/>
                  <a:gd name="T75" fmla="*/ 250 h 288"/>
                  <a:gd name="T76" fmla="*/ 62 w 170"/>
                  <a:gd name="T77" fmla="*/ 225 h 288"/>
                  <a:gd name="T78" fmla="*/ 69 w 170"/>
                  <a:gd name="T79" fmla="*/ 214 h 288"/>
                  <a:gd name="T80" fmla="*/ 80 w 170"/>
                  <a:gd name="T81" fmla="*/ 205 h 288"/>
                  <a:gd name="T82" fmla="*/ 87 w 170"/>
                  <a:gd name="T83" fmla="*/ 191 h 288"/>
                  <a:gd name="T84" fmla="*/ 85 w 170"/>
                  <a:gd name="T85" fmla="*/ 173 h 288"/>
                  <a:gd name="T86" fmla="*/ 76 w 170"/>
                  <a:gd name="T87" fmla="*/ 167 h 288"/>
                  <a:gd name="T88" fmla="*/ 69 w 170"/>
                  <a:gd name="T89" fmla="*/ 167 h 288"/>
                  <a:gd name="T90" fmla="*/ 58 w 170"/>
                  <a:gd name="T91" fmla="*/ 173 h 288"/>
                  <a:gd name="T92" fmla="*/ 45 w 170"/>
                  <a:gd name="T93" fmla="*/ 180 h 288"/>
                  <a:gd name="T94" fmla="*/ 33 w 170"/>
                  <a:gd name="T95" fmla="*/ 185 h 288"/>
                  <a:gd name="T96" fmla="*/ 27 w 170"/>
                  <a:gd name="T97" fmla="*/ 176 h 288"/>
                  <a:gd name="T98" fmla="*/ 27 w 170"/>
                  <a:gd name="T99" fmla="*/ 160 h 288"/>
                  <a:gd name="T100" fmla="*/ 33 w 170"/>
                  <a:gd name="T101" fmla="*/ 149 h 288"/>
                  <a:gd name="T102" fmla="*/ 36 w 170"/>
                  <a:gd name="T103" fmla="*/ 137 h 288"/>
                  <a:gd name="T104" fmla="*/ 29 w 170"/>
                  <a:gd name="T105" fmla="*/ 119 h 288"/>
                  <a:gd name="T106" fmla="*/ 15 w 170"/>
                  <a:gd name="T107" fmla="*/ 99 h 288"/>
                  <a:gd name="T108" fmla="*/ 4 w 170"/>
                  <a:gd name="T109" fmla="*/ 77 h 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0" h="288">
                    <a:moveTo>
                      <a:pt x="4" y="77"/>
                    </a:moveTo>
                    <a:lnTo>
                      <a:pt x="0" y="65"/>
                    </a:lnTo>
                    <a:lnTo>
                      <a:pt x="0" y="52"/>
                    </a:lnTo>
                    <a:lnTo>
                      <a:pt x="0" y="41"/>
                    </a:lnTo>
                    <a:lnTo>
                      <a:pt x="2" y="29"/>
                    </a:lnTo>
                    <a:lnTo>
                      <a:pt x="4" y="25"/>
                    </a:lnTo>
                    <a:lnTo>
                      <a:pt x="6" y="20"/>
                    </a:lnTo>
                    <a:lnTo>
                      <a:pt x="8" y="16"/>
                    </a:lnTo>
                    <a:lnTo>
                      <a:pt x="9" y="13"/>
                    </a:lnTo>
                    <a:lnTo>
                      <a:pt x="11" y="9"/>
                    </a:lnTo>
                    <a:lnTo>
                      <a:pt x="15" y="5"/>
                    </a:lnTo>
                    <a:lnTo>
                      <a:pt x="18" y="2"/>
                    </a:lnTo>
                    <a:lnTo>
                      <a:pt x="22" y="0"/>
                    </a:lnTo>
                    <a:lnTo>
                      <a:pt x="24" y="0"/>
                    </a:lnTo>
                    <a:lnTo>
                      <a:pt x="26" y="0"/>
                    </a:lnTo>
                    <a:lnTo>
                      <a:pt x="29" y="2"/>
                    </a:lnTo>
                    <a:lnTo>
                      <a:pt x="31" y="4"/>
                    </a:lnTo>
                    <a:lnTo>
                      <a:pt x="35" y="5"/>
                    </a:lnTo>
                    <a:lnTo>
                      <a:pt x="38" y="9"/>
                    </a:lnTo>
                    <a:lnTo>
                      <a:pt x="40" y="13"/>
                    </a:lnTo>
                    <a:lnTo>
                      <a:pt x="44" y="14"/>
                    </a:lnTo>
                    <a:lnTo>
                      <a:pt x="45" y="16"/>
                    </a:lnTo>
                    <a:lnTo>
                      <a:pt x="49" y="18"/>
                    </a:lnTo>
                    <a:lnTo>
                      <a:pt x="51" y="20"/>
                    </a:lnTo>
                    <a:lnTo>
                      <a:pt x="53" y="23"/>
                    </a:lnTo>
                    <a:lnTo>
                      <a:pt x="56" y="25"/>
                    </a:lnTo>
                    <a:lnTo>
                      <a:pt x="58" y="27"/>
                    </a:lnTo>
                    <a:lnTo>
                      <a:pt x="60" y="31"/>
                    </a:lnTo>
                    <a:lnTo>
                      <a:pt x="62" y="32"/>
                    </a:lnTo>
                    <a:lnTo>
                      <a:pt x="65" y="34"/>
                    </a:lnTo>
                    <a:lnTo>
                      <a:pt x="67" y="38"/>
                    </a:lnTo>
                    <a:lnTo>
                      <a:pt x="69" y="40"/>
                    </a:lnTo>
                    <a:lnTo>
                      <a:pt x="72" y="41"/>
                    </a:lnTo>
                    <a:lnTo>
                      <a:pt x="74" y="43"/>
                    </a:lnTo>
                    <a:lnTo>
                      <a:pt x="78" y="45"/>
                    </a:lnTo>
                    <a:lnTo>
                      <a:pt x="80" y="49"/>
                    </a:lnTo>
                    <a:lnTo>
                      <a:pt x="83" y="50"/>
                    </a:lnTo>
                    <a:lnTo>
                      <a:pt x="85" y="50"/>
                    </a:lnTo>
                    <a:lnTo>
                      <a:pt x="89" y="52"/>
                    </a:lnTo>
                    <a:lnTo>
                      <a:pt x="92" y="54"/>
                    </a:lnTo>
                    <a:lnTo>
                      <a:pt x="94" y="56"/>
                    </a:lnTo>
                    <a:lnTo>
                      <a:pt x="98" y="56"/>
                    </a:lnTo>
                    <a:lnTo>
                      <a:pt x="101" y="58"/>
                    </a:lnTo>
                    <a:lnTo>
                      <a:pt x="105" y="58"/>
                    </a:lnTo>
                    <a:lnTo>
                      <a:pt x="109" y="59"/>
                    </a:lnTo>
                    <a:lnTo>
                      <a:pt x="110" y="59"/>
                    </a:lnTo>
                    <a:lnTo>
                      <a:pt x="114" y="61"/>
                    </a:lnTo>
                    <a:lnTo>
                      <a:pt x="118" y="63"/>
                    </a:lnTo>
                    <a:lnTo>
                      <a:pt x="121" y="63"/>
                    </a:lnTo>
                    <a:lnTo>
                      <a:pt x="125" y="65"/>
                    </a:lnTo>
                    <a:lnTo>
                      <a:pt x="127" y="65"/>
                    </a:lnTo>
                    <a:lnTo>
                      <a:pt x="130" y="67"/>
                    </a:lnTo>
                    <a:lnTo>
                      <a:pt x="134" y="68"/>
                    </a:lnTo>
                    <a:lnTo>
                      <a:pt x="136" y="70"/>
                    </a:lnTo>
                    <a:lnTo>
                      <a:pt x="139" y="72"/>
                    </a:lnTo>
                    <a:lnTo>
                      <a:pt x="141" y="72"/>
                    </a:lnTo>
                    <a:lnTo>
                      <a:pt x="143" y="74"/>
                    </a:lnTo>
                    <a:lnTo>
                      <a:pt x="146" y="76"/>
                    </a:lnTo>
                    <a:lnTo>
                      <a:pt x="148" y="77"/>
                    </a:lnTo>
                    <a:lnTo>
                      <a:pt x="152" y="77"/>
                    </a:lnTo>
                    <a:lnTo>
                      <a:pt x="154" y="79"/>
                    </a:lnTo>
                    <a:lnTo>
                      <a:pt x="155" y="81"/>
                    </a:lnTo>
                    <a:lnTo>
                      <a:pt x="157" y="83"/>
                    </a:lnTo>
                    <a:lnTo>
                      <a:pt x="161" y="85"/>
                    </a:lnTo>
                    <a:lnTo>
                      <a:pt x="163" y="86"/>
                    </a:lnTo>
                    <a:lnTo>
                      <a:pt x="164" y="90"/>
                    </a:lnTo>
                    <a:lnTo>
                      <a:pt x="164" y="92"/>
                    </a:lnTo>
                    <a:lnTo>
                      <a:pt x="166" y="94"/>
                    </a:lnTo>
                    <a:lnTo>
                      <a:pt x="168" y="97"/>
                    </a:lnTo>
                    <a:lnTo>
                      <a:pt x="170" y="104"/>
                    </a:lnTo>
                    <a:lnTo>
                      <a:pt x="170" y="112"/>
                    </a:lnTo>
                    <a:lnTo>
                      <a:pt x="170" y="119"/>
                    </a:lnTo>
                    <a:lnTo>
                      <a:pt x="168" y="128"/>
                    </a:lnTo>
                    <a:lnTo>
                      <a:pt x="168" y="135"/>
                    </a:lnTo>
                    <a:lnTo>
                      <a:pt x="166" y="142"/>
                    </a:lnTo>
                    <a:lnTo>
                      <a:pt x="164" y="151"/>
                    </a:lnTo>
                    <a:lnTo>
                      <a:pt x="163" y="158"/>
                    </a:lnTo>
                    <a:lnTo>
                      <a:pt x="161" y="167"/>
                    </a:lnTo>
                    <a:lnTo>
                      <a:pt x="159" y="175"/>
                    </a:lnTo>
                    <a:lnTo>
                      <a:pt x="155" y="182"/>
                    </a:lnTo>
                    <a:lnTo>
                      <a:pt x="154" y="191"/>
                    </a:lnTo>
                    <a:lnTo>
                      <a:pt x="150" y="198"/>
                    </a:lnTo>
                    <a:lnTo>
                      <a:pt x="148" y="207"/>
                    </a:lnTo>
                    <a:lnTo>
                      <a:pt x="145" y="214"/>
                    </a:lnTo>
                    <a:lnTo>
                      <a:pt x="141" y="223"/>
                    </a:lnTo>
                    <a:lnTo>
                      <a:pt x="139" y="229"/>
                    </a:lnTo>
                    <a:lnTo>
                      <a:pt x="139" y="234"/>
                    </a:lnTo>
                    <a:lnTo>
                      <a:pt x="137" y="239"/>
                    </a:lnTo>
                    <a:lnTo>
                      <a:pt x="137" y="245"/>
                    </a:lnTo>
                    <a:lnTo>
                      <a:pt x="137" y="250"/>
                    </a:lnTo>
                    <a:lnTo>
                      <a:pt x="136" y="256"/>
                    </a:lnTo>
                    <a:lnTo>
                      <a:pt x="136" y="259"/>
                    </a:lnTo>
                    <a:lnTo>
                      <a:pt x="134" y="265"/>
                    </a:lnTo>
                    <a:lnTo>
                      <a:pt x="132" y="266"/>
                    </a:lnTo>
                    <a:lnTo>
                      <a:pt x="130" y="268"/>
                    </a:lnTo>
                    <a:lnTo>
                      <a:pt x="127" y="270"/>
                    </a:lnTo>
                    <a:lnTo>
                      <a:pt x="123" y="270"/>
                    </a:lnTo>
                    <a:lnTo>
                      <a:pt x="119" y="270"/>
                    </a:lnTo>
                    <a:lnTo>
                      <a:pt x="116" y="270"/>
                    </a:lnTo>
                    <a:lnTo>
                      <a:pt x="112" y="270"/>
                    </a:lnTo>
                    <a:lnTo>
                      <a:pt x="110" y="272"/>
                    </a:lnTo>
                    <a:lnTo>
                      <a:pt x="107" y="274"/>
                    </a:lnTo>
                    <a:lnTo>
                      <a:pt x="103" y="275"/>
                    </a:lnTo>
                    <a:lnTo>
                      <a:pt x="101" y="277"/>
                    </a:lnTo>
                    <a:lnTo>
                      <a:pt x="98" y="279"/>
                    </a:lnTo>
                    <a:lnTo>
                      <a:pt x="94" y="281"/>
                    </a:lnTo>
                    <a:lnTo>
                      <a:pt x="92" y="283"/>
                    </a:lnTo>
                    <a:lnTo>
                      <a:pt x="89" y="286"/>
                    </a:lnTo>
                    <a:lnTo>
                      <a:pt x="85" y="288"/>
                    </a:lnTo>
                    <a:lnTo>
                      <a:pt x="83" y="279"/>
                    </a:lnTo>
                    <a:lnTo>
                      <a:pt x="81" y="272"/>
                    </a:lnTo>
                    <a:lnTo>
                      <a:pt x="78" y="265"/>
                    </a:lnTo>
                    <a:lnTo>
                      <a:pt x="76" y="257"/>
                    </a:lnTo>
                    <a:lnTo>
                      <a:pt x="72" y="250"/>
                    </a:lnTo>
                    <a:lnTo>
                      <a:pt x="69" y="243"/>
                    </a:lnTo>
                    <a:lnTo>
                      <a:pt x="65" y="234"/>
                    </a:lnTo>
                    <a:lnTo>
                      <a:pt x="62" y="225"/>
                    </a:lnTo>
                    <a:lnTo>
                      <a:pt x="63" y="221"/>
                    </a:lnTo>
                    <a:lnTo>
                      <a:pt x="67" y="218"/>
                    </a:lnTo>
                    <a:lnTo>
                      <a:pt x="69" y="214"/>
                    </a:lnTo>
                    <a:lnTo>
                      <a:pt x="72" y="212"/>
                    </a:lnTo>
                    <a:lnTo>
                      <a:pt x="76" y="209"/>
                    </a:lnTo>
                    <a:lnTo>
                      <a:pt x="80" y="205"/>
                    </a:lnTo>
                    <a:lnTo>
                      <a:pt x="83" y="202"/>
                    </a:lnTo>
                    <a:lnTo>
                      <a:pt x="85" y="196"/>
                    </a:lnTo>
                    <a:lnTo>
                      <a:pt x="87" y="191"/>
                    </a:lnTo>
                    <a:lnTo>
                      <a:pt x="89" y="185"/>
                    </a:lnTo>
                    <a:lnTo>
                      <a:pt x="89" y="178"/>
                    </a:lnTo>
                    <a:lnTo>
                      <a:pt x="85" y="173"/>
                    </a:lnTo>
                    <a:lnTo>
                      <a:pt x="81" y="171"/>
                    </a:lnTo>
                    <a:lnTo>
                      <a:pt x="80" y="169"/>
                    </a:lnTo>
                    <a:lnTo>
                      <a:pt x="76" y="167"/>
                    </a:lnTo>
                    <a:lnTo>
                      <a:pt x="74" y="167"/>
                    </a:lnTo>
                    <a:lnTo>
                      <a:pt x="71" y="167"/>
                    </a:lnTo>
                    <a:lnTo>
                      <a:pt x="69" y="167"/>
                    </a:lnTo>
                    <a:lnTo>
                      <a:pt x="65" y="169"/>
                    </a:lnTo>
                    <a:lnTo>
                      <a:pt x="62" y="169"/>
                    </a:lnTo>
                    <a:lnTo>
                      <a:pt x="58" y="173"/>
                    </a:lnTo>
                    <a:lnTo>
                      <a:pt x="53" y="175"/>
                    </a:lnTo>
                    <a:lnTo>
                      <a:pt x="49" y="178"/>
                    </a:lnTo>
                    <a:lnTo>
                      <a:pt x="45" y="180"/>
                    </a:lnTo>
                    <a:lnTo>
                      <a:pt x="42" y="182"/>
                    </a:lnTo>
                    <a:lnTo>
                      <a:pt x="38" y="184"/>
                    </a:lnTo>
                    <a:lnTo>
                      <a:pt x="33" y="185"/>
                    </a:lnTo>
                    <a:lnTo>
                      <a:pt x="29" y="187"/>
                    </a:lnTo>
                    <a:lnTo>
                      <a:pt x="27" y="182"/>
                    </a:lnTo>
                    <a:lnTo>
                      <a:pt x="27" y="176"/>
                    </a:lnTo>
                    <a:lnTo>
                      <a:pt x="27" y="169"/>
                    </a:lnTo>
                    <a:lnTo>
                      <a:pt x="27" y="164"/>
                    </a:lnTo>
                    <a:lnTo>
                      <a:pt x="27" y="160"/>
                    </a:lnTo>
                    <a:lnTo>
                      <a:pt x="29" y="157"/>
                    </a:lnTo>
                    <a:lnTo>
                      <a:pt x="31" y="153"/>
                    </a:lnTo>
                    <a:lnTo>
                      <a:pt x="33" y="149"/>
                    </a:lnTo>
                    <a:lnTo>
                      <a:pt x="35" y="146"/>
                    </a:lnTo>
                    <a:lnTo>
                      <a:pt x="35" y="142"/>
                    </a:lnTo>
                    <a:lnTo>
                      <a:pt x="36" y="137"/>
                    </a:lnTo>
                    <a:lnTo>
                      <a:pt x="35" y="135"/>
                    </a:lnTo>
                    <a:lnTo>
                      <a:pt x="33" y="126"/>
                    </a:lnTo>
                    <a:lnTo>
                      <a:pt x="29" y="119"/>
                    </a:lnTo>
                    <a:lnTo>
                      <a:pt x="24" y="112"/>
                    </a:lnTo>
                    <a:lnTo>
                      <a:pt x="20" y="106"/>
                    </a:lnTo>
                    <a:lnTo>
                      <a:pt x="15" y="99"/>
                    </a:lnTo>
                    <a:lnTo>
                      <a:pt x="11" y="92"/>
                    </a:lnTo>
                    <a:lnTo>
                      <a:pt x="8" y="85"/>
                    </a:lnTo>
                    <a:lnTo>
                      <a:pt x="4" y="77"/>
                    </a:lnTo>
                    <a:close/>
                  </a:path>
                </a:pathLst>
              </a:custGeom>
              <a:solidFill>
                <a:srgbClr val="B5865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1" name="Freeform 328"/>
              <p:cNvSpPr>
                <a:spLocks/>
              </p:cNvSpPr>
              <p:nvPr/>
            </p:nvSpPr>
            <p:spPr bwMode="auto">
              <a:xfrm>
                <a:off x="4861" y="2875"/>
                <a:ext cx="13" cy="50"/>
              </a:xfrm>
              <a:custGeom>
                <a:avLst/>
                <a:gdLst>
                  <a:gd name="T0" fmla="*/ 4 w 13"/>
                  <a:gd name="T1" fmla="*/ 0 h 50"/>
                  <a:gd name="T2" fmla="*/ 4 w 13"/>
                  <a:gd name="T3" fmla="*/ 0 h 50"/>
                  <a:gd name="T4" fmla="*/ 4 w 13"/>
                  <a:gd name="T5" fmla="*/ 4 h 50"/>
                  <a:gd name="T6" fmla="*/ 2 w 13"/>
                  <a:gd name="T7" fmla="*/ 7 h 50"/>
                  <a:gd name="T8" fmla="*/ 2 w 13"/>
                  <a:gd name="T9" fmla="*/ 11 h 50"/>
                  <a:gd name="T10" fmla="*/ 2 w 13"/>
                  <a:gd name="T11" fmla="*/ 13 h 50"/>
                  <a:gd name="T12" fmla="*/ 2 w 13"/>
                  <a:gd name="T13" fmla="*/ 16 h 50"/>
                  <a:gd name="T14" fmla="*/ 2 w 13"/>
                  <a:gd name="T15" fmla="*/ 20 h 50"/>
                  <a:gd name="T16" fmla="*/ 0 w 13"/>
                  <a:gd name="T17" fmla="*/ 23 h 50"/>
                  <a:gd name="T18" fmla="*/ 0 w 13"/>
                  <a:gd name="T19" fmla="*/ 25 h 50"/>
                  <a:gd name="T20" fmla="*/ 2 w 13"/>
                  <a:gd name="T21" fmla="*/ 29 h 50"/>
                  <a:gd name="T22" fmla="*/ 2 w 13"/>
                  <a:gd name="T23" fmla="*/ 32 h 50"/>
                  <a:gd name="T24" fmla="*/ 2 w 13"/>
                  <a:gd name="T25" fmla="*/ 36 h 50"/>
                  <a:gd name="T26" fmla="*/ 2 w 13"/>
                  <a:gd name="T27" fmla="*/ 38 h 50"/>
                  <a:gd name="T28" fmla="*/ 2 w 13"/>
                  <a:gd name="T29" fmla="*/ 41 h 50"/>
                  <a:gd name="T30" fmla="*/ 4 w 13"/>
                  <a:gd name="T31" fmla="*/ 45 h 50"/>
                  <a:gd name="T32" fmla="*/ 4 w 13"/>
                  <a:gd name="T33" fmla="*/ 47 h 50"/>
                  <a:gd name="T34" fmla="*/ 5 w 13"/>
                  <a:gd name="T35" fmla="*/ 50 h 50"/>
                  <a:gd name="T36" fmla="*/ 13 w 13"/>
                  <a:gd name="T37" fmla="*/ 49 h 50"/>
                  <a:gd name="T38" fmla="*/ 13 w 13"/>
                  <a:gd name="T39" fmla="*/ 45 h 50"/>
                  <a:gd name="T40" fmla="*/ 11 w 13"/>
                  <a:gd name="T41" fmla="*/ 43 h 50"/>
                  <a:gd name="T42" fmla="*/ 11 w 13"/>
                  <a:gd name="T43" fmla="*/ 40 h 50"/>
                  <a:gd name="T44" fmla="*/ 9 w 13"/>
                  <a:gd name="T45" fmla="*/ 38 h 50"/>
                  <a:gd name="T46" fmla="*/ 9 w 13"/>
                  <a:gd name="T47" fmla="*/ 34 h 50"/>
                  <a:gd name="T48" fmla="*/ 9 w 13"/>
                  <a:gd name="T49" fmla="*/ 31 h 50"/>
                  <a:gd name="T50" fmla="*/ 9 w 13"/>
                  <a:gd name="T51" fmla="*/ 29 h 50"/>
                  <a:gd name="T52" fmla="*/ 9 w 13"/>
                  <a:gd name="T53" fmla="*/ 25 h 50"/>
                  <a:gd name="T54" fmla="*/ 9 w 13"/>
                  <a:gd name="T55" fmla="*/ 23 h 50"/>
                  <a:gd name="T56" fmla="*/ 9 w 13"/>
                  <a:gd name="T57" fmla="*/ 20 h 50"/>
                  <a:gd name="T58" fmla="*/ 9 w 13"/>
                  <a:gd name="T59" fmla="*/ 16 h 50"/>
                  <a:gd name="T60" fmla="*/ 9 w 13"/>
                  <a:gd name="T61" fmla="*/ 14 h 50"/>
                  <a:gd name="T62" fmla="*/ 9 w 13"/>
                  <a:gd name="T63" fmla="*/ 11 h 50"/>
                  <a:gd name="T64" fmla="*/ 11 w 13"/>
                  <a:gd name="T65" fmla="*/ 9 h 50"/>
                  <a:gd name="T66" fmla="*/ 11 w 13"/>
                  <a:gd name="T67" fmla="*/ 5 h 50"/>
                  <a:gd name="T68" fmla="*/ 11 w 13"/>
                  <a:gd name="T69" fmla="*/ 2 h 50"/>
                  <a:gd name="T70" fmla="*/ 11 w 13"/>
                  <a:gd name="T71" fmla="*/ 2 h 50"/>
                  <a:gd name="T72" fmla="*/ 4 w 13"/>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50">
                    <a:moveTo>
                      <a:pt x="4" y="0"/>
                    </a:moveTo>
                    <a:lnTo>
                      <a:pt x="4" y="0"/>
                    </a:lnTo>
                    <a:lnTo>
                      <a:pt x="4" y="4"/>
                    </a:lnTo>
                    <a:lnTo>
                      <a:pt x="2" y="7"/>
                    </a:lnTo>
                    <a:lnTo>
                      <a:pt x="2" y="11"/>
                    </a:lnTo>
                    <a:lnTo>
                      <a:pt x="2" y="13"/>
                    </a:lnTo>
                    <a:lnTo>
                      <a:pt x="2" y="16"/>
                    </a:lnTo>
                    <a:lnTo>
                      <a:pt x="2" y="20"/>
                    </a:lnTo>
                    <a:lnTo>
                      <a:pt x="0" y="23"/>
                    </a:lnTo>
                    <a:lnTo>
                      <a:pt x="0" y="25"/>
                    </a:lnTo>
                    <a:lnTo>
                      <a:pt x="2" y="29"/>
                    </a:lnTo>
                    <a:lnTo>
                      <a:pt x="2" y="32"/>
                    </a:lnTo>
                    <a:lnTo>
                      <a:pt x="2" y="36"/>
                    </a:lnTo>
                    <a:lnTo>
                      <a:pt x="2" y="38"/>
                    </a:lnTo>
                    <a:lnTo>
                      <a:pt x="2" y="41"/>
                    </a:lnTo>
                    <a:lnTo>
                      <a:pt x="4" y="45"/>
                    </a:lnTo>
                    <a:lnTo>
                      <a:pt x="4" y="47"/>
                    </a:lnTo>
                    <a:lnTo>
                      <a:pt x="5" y="50"/>
                    </a:lnTo>
                    <a:lnTo>
                      <a:pt x="13" y="49"/>
                    </a:lnTo>
                    <a:lnTo>
                      <a:pt x="13" y="45"/>
                    </a:lnTo>
                    <a:lnTo>
                      <a:pt x="11" y="43"/>
                    </a:lnTo>
                    <a:lnTo>
                      <a:pt x="11" y="40"/>
                    </a:lnTo>
                    <a:lnTo>
                      <a:pt x="9" y="38"/>
                    </a:lnTo>
                    <a:lnTo>
                      <a:pt x="9" y="34"/>
                    </a:lnTo>
                    <a:lnTo>
                      <a:pt x="9" y="31"/>
                    </a:lnTo>
                    <a:lnTo>
                      <a:pt x="9" y="29"/>
                    </a:lnTo>
                    <a:lnTo>
                      <a:pt x="9" y="25"/>
                    </a:lnTo>
                    <a:lnTo>
                      <a:pt x="9" y="23"/>
                    </a:lnTo>
                    <a:lnTo>
                      <a:pt x="9" y="20"/>
                    </a:lnTo>
                    <a:lnTo>
                      <a:pt x="9" y="16"/>
                    </a:lnTo>
                    <a:lnTo>
                      <a:pt x="9" y="14"/>
                    </a:lnTo>
                    <a:lnTo>
                      <a:pt x="9" y="11"/>
                    </a:lnTo>
                    <a:lnTo>
                      <a:pt x="11" y="9"/>
                    </a:lnTo>
                    <a:lnTo>
                      <a:pt x="11" y="5"/>
                    </a:lnTo>
                    <a:lnTo>
                      <a:pt x="11" y="2"/>
                    </a:lnTo>
                    <a:lnTo>
                      <a:pt x="4"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2" name="Freeform 329"/>
              <p:cNvSpPr>
                <a:spLocks/>
              </p:cNvSpPr>
              <p:nvPr/>
            </p:nvSpPr>
            <p:spPr bwMode="auto">
              <a:xfrm>
                <a:off x="4865" y="2844"/>
                <a:ext cx="25" cy="33"/>
              </a:xfrm>
              <a:custGeom>
                <a:avLst/>
                <a:gdLst>
                  <a:gd name="T0" fmla="*/ 21 w 25"/>
                  <a:gd name="T1" fmla="*/ 0 h 33"/>
                  <a:gd name="T2" fmla="*/ 21 w 25"/>
                  <a:gd name="T3" fmla="*/ 0 h 33"/>
                  <a:gd name="T4" fmla="*/ 16 w 25"/>
                  <a:gd name="T5" fmla="*/ 4 h 33"/>
                  <a:gd name="T6" fmla="*/ 12 w 25"/>
                  <a:gd name="T7" fmla="*/ 6 h 33"/>
                  <a:gd name="T8" fmla="*/ 10 w 25"/>
                  <a:gd name="T9" fmla="*/ 9 h 33"/>
                  <a:gd name="T10" fmla="*/ 7 w 25"/>
                  <a:gd name="T11" fmla="*/ 15 h 33"/>
                  <a:gd name="T12" fmla="*/ 5 w 25"/>
                  <a:gd name="T13" fmla="*/ 18 h 33"/>
                  <a:gd name="T14" fmla="*/ 3 w 25"/>
                  <a:gd name="T15" fmla="*/ 22 h 33"/>
                  <a:gd name="T16" fmla="*/ 1 w 25"/>
                  <a:gd name="T17" fmla="*/ 27 h 33"/>
                  <a:gd name="T18" fmla="*/ 0 w 25"/>
                  <a:gd name="T19" fmla="*/ 31 h 33"/>
                  <a:gd name="T20" fmla="*/ 7 w 25"/>
                  <a:gd name="T21" fmla="*/ 33 h 33"/>
                  <a:gd name="T22" fmla="*/ 9 w 25"/>
                  <a:gd name="T23" fmla="*/ 29 h 33"/>
                  <a:gd name="T24" fmla="*/ 10 w 25"/>
                  <a:gd name="T25" fmla="*/ 26 h 33"/>
                  <a:gd name="T26" fmla="*/ 12 w 25"/>
                  <a:gd name="T27" fmla="*/ 22 h 33"/>
                  <a:gd name="T28" fmla="*/ 14 w 25"/>
                  <a:gd name="T29" fmla="*/ 18 h 33"/>
                  <a:gd name="T30" fmla="*/ 16 w 25"/>
                  <a:gd name="T31" fmla="*/ 15 h 33"/>
                  <a:gd name="T32" fmla="*/ 19 w 25"/>
                  <a:gd name="T33" fmla="*/ 13 h 33"/>
                  <a:gd name="T34" fmla="*/ 21 w 25"/>
                  <a:gd name="T35" fmla="*/ 9 h 33"/>
                  <a:gd name="T36" fmla="*/ 25 w 25"/>
                  <a:gd name="T37" fmla="*/ 8 h 33"/>
                  <a:gd name="T38" fmla="*/ 25 w 25"/>
                  <a:gd name="T39" fmla="*/ 8 h 33"/>
                  <a:gd name="T40" fmla="*/ 21 w 25"/>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3">
                    <a:moveTo>
                      <a:pt x="21" y="0"/>
                    </a:moveTo>
                    <a:lnTo>
                      <a:pt x="21" y="0"/>
                    </a:lnTo>
                    <a:lnTo>
                      <a:pt x="16" y="4"/>
                    </a:lnTo>
                    <a:lnTo>
                      <a:pt x="12" y="6"/>
                    </a:lnTo>
                    <a:lnTo>
                      <a:pt x="10" y="9"/>
                    </a:lnTo>
                    <a:lnTo>
                      <a:pt x="7" y="15"/>
                    </a:lnTo>
                    <a:lnTo>
                      <a:pt x="5" y="18"/>
                    </a:lnTo>
                    <a:lnTo>
                      <a:pt x="3" y="22"/>
                    </a:lnTo>
                    <a:lnTo>
                      <a:pt x="1" y="27"/>
                    </a:lnTo>
                    <a:lnTo>
                      <a:pt x="0" y="31"/>
                    </a:lnTo>
                    <a:lnTo>
                      <a:pt x="7" y="33"/>
                    </a:lnTo>
                    <a:lnTo>
                      <a:pt x="9" y="29"/>
                    </a:lnTo>
                    <a:lnTo>
                      <a:pt x="10" y="26"/>
                    </a:lnTo>
                    <a:lnTo>
                      <a:pt x="12" y="22"/>
                    </a:lnTo>
                    <a:lnTo>
                      <a:pt x="14" y="18"/>
                    </a:lnTo>
                    <a:lnTo>
                      <a:pt x="16" y="15"/>
                    </a:lnTo>
                    <a:lnTo>
                      <a:pt x="19" y="13"/>
                    </a:lnTo>
                    <a:lnTo>
                      <a:pt x="21" y="9"/>
                    </a:lnTo>
                    <a:lnTo>
                      <a:pt x="25" y="8"/>
                    </a:lnTo>
                    <a:lnTo>
                      <a:pt x="21"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3" name="Freeform 330"/>
              <p:cNvSpPr>
                <a:spLocks/>
              </p:cNvSpPr>
              <p:nvPr/>
            </p:nvSpPr>
            <p:spPr bwMode="auto">
              <a:xfrm>
                <a:off x="4886" y="2843"/>
                <a:ext cx="25" cy="23"/>
              </a:xfrm>
              <a:custGeom>
                <a:avLst/>
                <a:gdLst>
                  <a:gd name="T0" fmla="*/ 25 w 25"/>
                  <a:gd name="T1" fmla="*/ 16 h 23"/>
                  <a:gd name="T2" fmla="*/ 25 w 25"/>
                  <a:gd name="T3" fmla="*/ 16 h 23"/>
                  <a:gd name="T4" fmla="*/ 24 w 25"/>
                  <a:gd name="T5" fmla="*/ 14 h 23"/>
                  <a:gd name="T6" fmla="*/ 20 w 25"/>
                  <a:gd name="T7" fmla="*/ 10 h 23"/>
                  <a:gd name="T8" fmla="*/ 18 w 25"/>
                  <a:gd name="T9" fmla="*/ 9 h 23"/>
                  <a:gd name="T10" fmla="*/ 15 w 25"/>
                  <a:gd name="T11" fmla="*/ 5 h 23"/>
                  <a:gd name="T12" fmla="*/ 11 w 25"/>
                  <a:gd name="T13" fmla="*/ 3 h 23"/>
                  <a:gd name="T14" fmla="*/ 7 w 25"/>
                  <a:gd name="T15" fmla="*/ 1 h 23"/>
                  <a:gd name="T16" fmla="*/ 4 w 25"/>
                  <a:gd name="T17" fmla="*/ 0 h 23"/>
                  <a:gd name="T18" fmla="*/ 0 w 25"/>
                  <a:gd name="T19" fmla="*/ 1 h 23"/>
                  <a:gd name="T20" fmla="*/ 4 w 25"/>
                  <a:gd name="T21" fmla="*/ 9 h 23"/>
                  <a:gd name="T22" fmla="*/ 4 w 25"/>
                  <a:gd name="T23" fmla="*/ 9 h 23"/>
                  <a:gd name="T24" fmla="*/ 6 w 25"/>
                  <a:gd name="T25" fmla="*/ 9 h 23"/>
                  <a:gd name="T26" fmla="*/ 7 w 25"/>
                  <a:gd name="T27" fmla="*/ 10 h 23"/>
                  <a:gd name="T28" fmla="*/ 9 w 25"/>
                  <a:gd name="T29" fmla="*/ 12 h 23"/>
                  <a:gd name="T30" fmla="*/ 13 w 25"/>
                  <a:gd name="T31" fmla="*/ 14 h 23"/>
                  <a:gd name="T32" fmla="*/ 15 w 25"/>
                  <a:gd name="T33" fmla="*/ 18 h 23"/>
                  <a:gd name="T34" fmla="*/ 18 w 25"/>
                  <a:gd name="T35" fmla="*/ 19 h 23"/>
                  <a:gd name="T36" fmla="*/ 22 w 25"/>
                  <a:gd name="T37" fmla="*/ 23 h 23"/>
                  <a:gd name="T38" fmla="*/ 22 w 25"/>
                  <a:gd name="T39" fmla="*/ 23 h 23"/>
                  <a:gd name="T40" fmla="*/ 25 w 25"/>
                  <a:gd name="T41" fmla="*/ 1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3">
                    <a:moveTo>
                      <a:pt x="25" y="16"/>
                    </a:moveTo>
                    <a:lnTo>
                      <a:pt x="25" y="16"/>
                    </a:lnTo>
                    <a:lnTo>
                      <a:pt x="24" y="14"/>
                    </a:lnTo>
                    <a:lnTo>
                      <a:pt x="20" y="10"/>
                    </a:lnTo>
                    <a:lnTo>
                      <a:pt x="18" y="9"/>
                    </a:lnTo>
                    <a:lnTo>
                      <a:pt x="15" y="5"/>
                    </a:lnTo>
                    <a:lnTo>
                      <a:pt x="11" y="3"/>
                    </a:lnTo>
                    <a:lnTo>
                      <a:pt x="7" y="1"/>
                    </a:lnTo>
                    <a:lnTo>
                      <a:pt x="4" y="0"/>
                    </a:lnTo>
                    <a:lnTo>
                      <a:pt x="0" y="1"/>
                    </a:lnTo>
                    <a:lnTo>
                      <a:pt x="4" y="9"/>
                    </a:lnTo>
                    <a:lnTo>
                      <a:pt x="6" y="9"/>
                    </a:lnTo>
                    <a:lnTo>
                      <a:pt x="7" y="10"/>
                    </a:lnTo>
                    <a:lnTo>
                      <a:pt x="9" y="12"/>
                    </a:lnTo>
                    <a:lnTo>
                      <a:pt x="13" y="14"/>
                    </a:lnTo>
                    <a:lnTo>
                      <a:pt x="15" y="18"/>
                    </a:lnTo>
                    <a:lnTo>
                      <a:pt x="18" y="19"/>
                    </a:lnTo>
                    <a:lnTo>
                      <a:pt x="22" y="23"/>
                    </a:lnTo>
                    <a:lnTo>
                      <a:pt x="25" y="1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4" name="Freeform 331"/>
              <p:cNvSpPr>
                <a:spLocks/>
              </p:cNvSpPr>
              <p:nvPr/>
            </p:nvSpPr>
            <p:spPr bwMode="auto">
              <a:xfrm>
                <a:off x="4908" y="2859"/>
                <a:ext cx="43" cy="41"/>
              </a:xfrm>
              <a:custGeom>
                <a:avLst/>
                <a:gdLst>
                  <a:gd name="T0" fmla="*/ 43 w 43"/>
                  <a:gd name="T1" fmla="*/ 36 h 41"/>
                  <a:gd name="T2" fmla="*/ 43 w 43"/>
                  <a:gd name="T3" fmla="*/ 36 h 41"/>
                  <a:gd name="T4" fmla="*/ 39 w 43"/>
                  <a:gd name="T5" fmla="*/ 34 h 41"/>
                  <a:gd name="T6" fmla="*/ 38 w 43"/>
                  <a:gd name="T7" fmla="*/ 32 h 41"/>
                  <a:gd name="T8" fmla="*/ 36 w 43"/>
                  <a:gd name="T9" fmla="*/ 30 h 41"/>
                  <a:gd name="T10" fmla="*/ 32 w 43"/>
                  <a:gd name="T11" fmla="*/ 29 h 41"/>
                  <a:gd name="T12" fmla="*/ 30 w 43"/>
                  <a:gd name="T13" fmla="*/ 25 h 41"/>
                  <a:gd name="T14" fmla="*/ 29 w 43"/>
                  <a:gd name="T15" fmla="*/ 23 h 41"/>
                  <a:gd name="T16" fmla="*/ 25 w 43"/>
                  <a:gd name="T17" fmla="*/ 21 h 41"/>
                  <a:gd name="T18" fmla="*/ 23 w 43"/>
                  <a:gd name="T19" fmla="*/ 20 h 41"/>
                  <a:gd name="T20" fmla="*/ 21 w 43"/>
                  <a:gd name="T21" fmla="*/ 16 h 41"/>
                  <a:gd name="T22" fmla="*/ 20 w 43"/>
                  <a:gd name="T23" fmla="*/ 14 h 41"/>
                  <a:gd name="T24" fmla="*/ 16 w 43"/>
                  <a:gd name="T25" fmla="*/ 11 h 41"/>
                  <a:gd name="T26" fmla="*/ 14 w 43"/>
                  <a:gd name="T27" fmla="*/ 9 h 41"/>
                  <a:gd name="T28" fmla="*/ 12 w 43"/>
                  <a:gd name="T29" fmla="*/ 7 h 41"/>
                  <a:gd name="T30" fmla="*/ 9 w 43"/>
                  <a:gd name="T31" fmla="*/ 5 h 41"/>
                  <a:gd name="T32" fmla="*/ 7 w 43"/>
                  <a:gd name="T33" fmla="*/ 2 h 41"/>
                  <a:gd name="T34" fmla="*/ 3 w 43"/>
                  <a:gd name="T35" fmla="*/ 0 h 41"/>
                  <a:gd name="T36" fmla="*/ 0 w 43"/>
                  <a:gd name="T37" fmla="*/ 7 h 41"/>
                  <a:gd name="T38" fmla="*/ 2 w 43"/>
                  <a:gd name="T39" fmla="*/ 9 h 41"/>
                  <a:gd name="T40" fmla="*/ 3 w 43"/>
                  <a:gd name="T41" fmla="*/ 11 h 41"/>
                  <a:gd name="T42" fmla="*/ 5 w 43"/>
                  <a:gd name="T43" fmla="*/ 12 h 41"/>
                  <a:gd name="T44" fmla="*/ 9 w 43"/>
                  <a:gd name="T45" fmla="*/ 14 h 41"/>
                  <a:gd name="T46" fmla="*/ 11 w 43"/>
                  <a:gd name="T47" fmla="*/ 18 h 41"/>
                  <a:gd name="T48" fmla="*/ 12 w 43"/>
                  <a:gd name="T49" fmla="*/ 20 h 41"/>
                  <a:gd name="T50" fmla="*/ 16 w 43"/>
                  <a:gd name="T51" fmla="*/ 21 h 41"/>
                  <a:gd name="T52" fmla="*/ 18 w 43"/>
                  <a:gd name="T53" fmla="*/ 25 h 41"/>
                  <a:gd name="T54" fmla="*/ 20 w 43"/>
                  <a:gd name="T55" fmla="*/ 27 h 41"/>
                  <a:gd name="T56" fmla="*/ 23 w 43"/>
                  <a:gd name="T57" fmla="*/ 29 h 41"/>
                  <a:gd name="T58" fmla="*/ 25 w 43"/>
                  <a:gd name="T59" fmla="*/ 32 h 41"/>
                  <a:gd name="T60" fmla="*/ 27 w 43"/>
                  <a:gd name="T61" fmla="*/ 34 h 41"/>
                  <a:gd name="T62" fmla="*/ 30 w 43"/>
                  <a:gd name="T63" fmla="*/ 36 h 41"/>
                  <a:gd name="T64" fmla="*/ 32 w 43"/>
                  <a:gd name="T65" fmla="*/ 38 h 41"/>
                  <a:gd name="T66" fmla="*/ 36 w 43"/>
                  <a:gd name="T67" fmla="*/ 39 h 41"/>
                  <a:gd name="T68" fmla="*/ 38 w 43"/>
                  <a:gd name="T69" fmla="*/ 41 h 41"/>
                  <a:gd name="T70" fmla="*/ 38 w 43"/>
                  <a:gd name="T71" fmla="*/ 41 h 41"/>
                  <a:gd name="T72" fmla="*/ 43 w 43"/>
                  <a:gd name="T73" fmla="*/ 36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 h="41">
                    <a:moveTo>
                      <a:pt x="43" y="36"/>
                    </a:moveTo>
                    <a:lnTo>
                      <a:pt x="43" y="36"/>
                    </a:lnTo>
                    <a:lnTo>
                      <a:pt x="39" y="34"/>
                    </a:lnTo>
                    <a:lnTo>
                      <a:pt x="38" y="32"/>
                    </a:lnTo>
                    <a:lnTo>
                      <a:pt x="36" y="30"/>
                    </a:lnTo>
                    <a:lnTo>
                      <a:pt x="32" y="29"/>
                    </a:lnTo>
                    <a:lnTo>
                      <a:pt x="30" y="25"/>
                    </a:lnTo>
                    <a:lnTo>
                      <a:pt x="29" y="23"/>
                    </a:lnTo>
                    <a:lnTo>
                      <a:pt x="25" y="21"/>
                    </a:lnTo>
                    <a:lnTo>
                      <a:pt x="23" y="20"/>
                    </a:lnTo>
                    <a:lnTo>
                      <a:pt x="21" y="16"/>
                    </a:lnTo>
                    <a:lnTo>
                      <a:pt x="20" y="14"/>
                    </a:lnTo>
                    <a:lnTo>
                      <a:pt x="16" y="11"/>
                    </a:lnTo>
                    <a:lnTo>
                      <a:pt x="14" y="9"/>
                    </a:lnTo>
                    <a:lnTo>
                      <a:pt x="12" y="7"/>
                    </a:lnTo>
                    <a:lnTo>
                      <a:pt x="9" y="5"/>
                    </a:lnTo>
                    <a:lnTo>
                      <a:pt x="7" y="2"/>
                    </a:lnTo>
                    <a:lnTo>
                      <a:pt x="3" y="0"/>
                    </a:lnTo>
                    <a:lnTo>
                      <a:pt x="0" y="7"/>
                    </a:lnTo>
                    <a:lnTo>
                      <a:pt x="2" y="9"/>
                    </a:lnTo>
                    <a:lnTo>
                      <a:pt x="3" y="11"/>
                    </a:lnTo>
                    <a:lnTo>
                      <a:pt x="5" y="12"/>
                    </a:lnTo>
                    <a:lnTo>
                      <a:pt x="9" y="14"/>
                    </a:lnTo>
                    <a:lnTo>
                      <a:pt x="11" y="18"/>
                    </a:lnTo>
                    <a:lnTo>
                      <a:pt x="12" y="20"/>
                    </a:lnTo>
                    <a:lnTo>
                      <a:pt x="16" y="21"/>
                    </a:lnTo>
                    <a:lnTo>
                      <a:pt x="18" y="25"/>
                    </a:lnTo>
                    <a:lnTo>
                      <a:pt x="20" y="27"/>
                    </a:lnTo>
                    <a:lnTo>
                      <a:pt x="23" y="29"/>
                    </a:lnTo>
                    <a:lnTo>
                      <a:pt x="25" y="32"/>
                    </a:lnTo>
                    <a:lnTo>
                      <a:pt x="27" y="34"/>
                    </a:lnTo>
                    <a:lnTo>
                      <a:pt x="30" y="36"/>
                    </a:lnTo>
                    <a:lnTo>
                      <a:pt x="32" y="38"/>
                    </a:lnTo>
                    <a:lnTo>
                      <a:pt x="36" y="39"/>
                    </a:lnTo>
                    <a:lnTo>
                      <a:pt x="38" y="41"/>
                    </a:lnTo>
                    <a:lnTo>
                      <a:pt x="43" y="36"/>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5" name="Freeform 332"/>
              <p:cNvSpPr>
                <a:spLocks/>
              </p:cNvSpPr>
              <p:nvPr/>
            </p:nvSpPr>
            <p:spPr bwMode="auto">
              <a:xfrm>
                <a:off x="4946" y="2895"/>
                <a:ext cx="56" cy="25"/>
              </a:xfrm>
              <a:custGeom>
                <a:avLst/>
                <a:gdLst>
                  <a:gd name="T0" fmla="*/ 56 w 56"/>
                  <a:gd name="T1" fmla="*/ 18 h 25"/>
                  <a:gd name="T2" fmla="*/ 56 w 56"/>
                  <a:gd name="T3" fmla="*/ 18 h 25"/>
                  <a:gd name="T4" fmla="*/ 52 w 56"/>
                  <a:gd name="T5" fmla="*/ 16 h 25"/>
                  <a:gd name="T6" fmla="*/ 48 w 56"/>
                  <a:gd name="T7" fmla="*/ 14 h 25"/>
                  <a:gd name="T8" fmla="*/ 45 w 56"/>
                  <a:gd name="T9" fmla="*/ 14 h 25"/>
                  <a:gd name="T10" fmla="*/ 41 w 56"/>
                  <a:gd name="T11" fmla="*/ 12 h 25"/>
                  <a:gd name="T12" fmla="*/ 39 w 56"/>
                  <a:gd name="T13" fmla="*/ 11 h 25"/>
                  <a:gd name="T14" fmla="*/ 36 w 56"/>
                  <a:gd name="T15" fmla="*/ 11 h 25"/>
                  <a:gd name="T16" fmla="*/ 32 w 56"/>
                  <a:gd name="T17" fmla="*/ 9 h 25"/>
                  <a:gd name="T18" fmla="*/ 29 w 56"/>
                  <a:gd name="T19" fmla="*/ 9 h 25"/>
                  <a:gd name="T20" fmla="*/ 25 w 56"/>
                  <a:gd name="T21" fmla="*/ 7 h 25"/>
                  <a:gd name="T22" fmla="*/ 23 w 56"/>
                  <a:gd name="T23" fmla="*/ 7 h 25"/>
                  <a:gd name="T24" fmla="*/ 20 w 56"/>
                  <a:gd name="T25" fmla="*/ 5 h 25"/>
                  <a:gd name="T26" fmla="*/ 16 w 56"/>
                  <a:gd name="T27" fmla="*/ 5 h 25"/>
                  <a:gd name="T28" fmla="*/ 12 w 56"/>
                  <a:gd name="T29" fmla="*/ 3 h 25"/>
                  <a:gd name="T30" fmla="*/ 10 w 56"/>
                  <a:gd name="T31" fmla="*/ 2 h 25"/>
                  <a:gd name="T32" fmla="*/ 7 w 56"/>
                  <a:gd name="T33" fmla="*/ 2 h 25"/>
                  <a:gd name="T34" fmla="*/ 5 w 56"/>
                  <a:gd name="T35" fmla="*/ 0 h 25"/>
                  <a:gd name="T36" fmla="*/ 0 w 56"/>
                  <a:gd name="T37" fmla="*/ 5 h 25"/>
                  <a:gd name="T38" fmla="*/ 3 w 56"/>
                  <a:gd name="T39" fmla="*/ 7 h 25"/>
                  <a:gd name="T40" fmla="*/ 7 w 56"/>
                  <a:gd name="T41" fmla="*/ 9 h 25"/>
                  <a:gd name="T42" fmla="*/ 10 w 56"/>
                  <a:gd name="T43" fmla="*/ 11 h 25"/>
                  <a:gd name="T44" fmla="*/ 12 w 56"/>
                  <a:gd name="T45" fmla="*/ 12 h 25"/>
                  <a:gd name="T46" fmla="*/ 16 w 56"/>
                  <a:gd name="T47" fmla="*/ 12 h 25"/>
                  <a:gd name="T48" fmla="*/ 20 w 56"/>
                  <a:gd name="T49" fmla="*/ 14 h 25"/>
                  <a:gd name="T50" fmla="*/ 23 w 56"/>
                  <a:gd name="T51" fmla="*/ 16 h 25"/>
                  <a:gd name="T52" fmla="*/ 27 w 56"/>
                  <a:gd name="T53" fmla="*/ 16 h 25"/>
                  <a:gd name="T54" fmla="*/ 30 w 56"/>
                  <a:gd name="T55" fmla="*/ 18 h 25"/>
                  <a:gd name="T56" fmla="*/ 32 w 56"/>
                  <a:gd name="T57" fmla="*/ 18 h 25"/>
                  <a:gd name="T58" fmla="*/ 36 w 56"/>
                  <a:gd name="T59" fmla="*/ 20 h 25"/>
                  <a:gd name="T60" fmla="*/ 39 w 56"/>
                  <a:gd name="T61" fmla="*/ 20 h 25"/>
                  <a:gd name="T62" fmla="*/ 43 w 56"/>
                  <a:gd name="T63" fmla="*/ 21 h 25"/>
                  <a:gd name="T64" fmla="*/ 45 w 56"/>
                  <a:gd name="T65" fmla="*/ 23 h 25"/>
                  <a:gd name="T66" fmla="*/ 48 w 56"/>
                  <a:gd name="T67" fmla="*/ 23 h 25"/>
                  <a:gd name="T68" fmla="*/ 52 w 56"/>
                  <a:gd name="T69" fmla="*/ 25 h 25"/>
                  <a:gd name="T70" fmla="*/ 52 w 56"/>
                  <a:gd name="T71" fmla="*/ 25 h 25"/>
                  <a:gd name="T72" fmla="*/ 56 w 56"/>
                  <a:gd name="T73" fmla="*/ 18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25">
                    <a:moveTo>
                      <a:pt x="56" y="18"/>
                    </a:moveTo>
                    <a:lnTo>
                      <a:pt x="56" y="18"/>
                    </a:lnTo>
                    <a:lnTo>
                      <a:pt x="52" y="16"/>
                    </a:lnTo>
                    <a:lnTo>
                      <a:pt x="48" y="14"/>
                    </a:lnTo>
                    <a:lnTo>
                      <a:pt x="45" y="14"/>
                    </a:lnTo>
                    <a:lnTo>
                      <a:pt x="41" y="12"/>
                    </a:lnTo>
                    <a:lnTo>
                      <a:pt x="39" y="11"/>
                    </a:lnTo>
                    <a:lnTo>
                      <a:pt x="36" y="11"/>
                    </a:lnTo>
                    <a:lnTo>
                      <a:pt x="32" y="9"/>
                    </a:lnTo>
                    <a:lnTo>
                      <a:pt x="29" y="9"/>
                    </a:lnTo>
                    <a:lnTo>
                      <a:pt x="25" y="7"/>
                    </a:lnTo>
                    <a:lnTo>
                      <a:pt x="23" y="7"/>
                    </a:lnTo>
                    <a:lnTo>
                      <a:pt x="20" y="5"/>
                    </a:lnTo>
                    <a:lnTo>
                      <a:pt x="16" y="5"/>
                    </a:lnTo>
                    <a:lnTo>
                      <a:pt x="12" y="3"/>
                    </a:lnTo>
                    <a:lnTo>
                      <a:pt x="10" y="2"/>
                    </a:lnTo>
                    <a:lnTo>
                      <a:pt x="7" y="2"/>
                    </a:lnTo>
                    <a:lnTo>
                      <a:pt x="5" y="0"/>
                    </a:lnTo>
                    <a:lnTo>
                      <a:pt x="0" y="5"/>
                    </a:lnTo>
                    <a:lnTo>
                      <a:pt x="3" y="7"/>
                    </a:lnTo>
                    <a:lnTo>
                      <a:pt x="7" y="9"/>
                    </a:lnTo>
                    <a:lnTo>
                      <a:pt x="10" y="11"/>
                    </a:lnTo>
                    <a:lnTo>
                      <a:pt x="12" y="12"/>
                    </a:lnTo>
                    <a:lnTo>
                      <a:pt x="16" y="12"/>
                    </a:lnTo>
                    <a:lnTo>
                      <a:pt x="20" y="14"/>
                    </a:lnTo>
                    <a:lnTo>
                      <a:pt x="23" y="16"/>
                    </a:lnTo>
                    <a:lnTo>
                      <a:pt x="27" y="16"/>
                    </a:lnTo>
                    <a:lnTo>
                      <a:pt x="30" y="18"/>
                    </a:lnTo>
                    <a:lnTo>
                      <a:pt x="32" y="18"/>
                    </a:lnTo>
                    <a:lnTo>
                      <a:pt x="36" y="20"/>
                    </a:lnTo>
                    <a:lnTo>
                      <a:pt x="39" y="20"/>
                    </a:lnTo>
                    <a:lnTo>
                      <a:pt x="43" y="21"/>
                    </a:lnTo>
                    <a:lnTo>
                      <a:pt x="45" y="23"/>
                    </a:lnTo>
                    <a:lnTo>
                      <a:pt x="48" y="23"/>
                    </a:lnTo>
                    <a:lnTo>
                      <a:pt x="52" y="25"/>
                    </a:lnTo>
                    <a:lnTo>
                      <a:pt x="56" y="1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6" name="Freeform 333"/>
              <p:cNvSpPr>
                <a:spLocks/>
              </p:cNvSpPr>
              <p:nvPr/>
            </p:nvSpPr>
            <p:spPr bwMode="auto">
              <a:xfrm>
                <a:off x="4998" y="2913"/>
                <a:ext cx="40" cy="32"/>
              </a:xfrm>
              <a:custGeom>
                <a:avLst/>
                <a:gdLst>
                  <a:gd name="T0" fmla="*/ 40 w 40"/>
                  <a:gd name="T1" fmla="*/ 30 h 32"/>
                  <a:gd name="T2" fmla="*/ 40 w 40"/>
                  <a:gd name="T3" fmla="*/ 30 h 32"/>
                  <a:gd name="T4" fmla="*/ 38 w 40"/>
                  <a:gd name="T5" fmla="*/ 27 h 32"/>
                  <a:gd name="T6" fmla="*/ 36 w 40"/>
                  <a:gd name="T7" fmla="*/ 25 h 32"/>
                  <a:gd name="T8" fmla="*/ 34 w 40"/>
                  <a:gd name="T9" fmla="*/ 21 h 32"/>
                  <a:gd name="T10" fmla="*/ 32 w 40"/>
                  <a:gd name="T11" fmla="*/ 20 h 32"/>
                  <a:gd name="T12" fmla="*/ 31 w 40"/>
                  <a:gd name="T13" fmla="*/ 18 h 32"/>
                  <a:gd name="T14" fmla="*/ 29 w 40"/>
                  <a:gd name="T15" fmla="*/ 16 h 32"/>
                  <a:gd name="T16" fmla="*/ 27 w 40"/>
                  <a:gd name="T17" fmla="*/ 14 h 32"/>
                  <a:gd name="T18" fmla="*/ 23 w 40"/>
                  <a:gd name="T19" fmla="*/ 12 h 32"/>
                  <a:gd name="T20" fmla="*/ 22 w 40"/>
                  <a:gd name="T21" fmla="*/ 9 h 32"/>
                  <a:gd name="T22" fmla="*/ 18 w 40"/>
                  <a:gd name="T23" fmla="*/ 9 h 32"/>
                  <a:gd name="T24" fmla="*/ 16 w 40"/>
                  <a:gd name="T25" fmla="*/ 7 h 32"/>
                  <a:gd name="T26" fmla="*/ 14 w 40"/>
                  <a:gd name="T27" fmla="*/ 5 h 32"/>
                  <a:gd name="T28" fmla="*/ 11 w 40"/>
                  <a:gd name="T29" fmla="*/ 3 h 32"/>
                  <a:gd name="T30" fmla="*/ 9 w 40"/>
                  <a:gd name="T31" fmla="*/ 3 h 32"/>
                  <a:gd name="T32" fmla="*/ 5 w 40"/>
                  <a:gd name="T33" fmla="*/ 2 h 32"/>
                  <a:gd name="T34" fmla="*/ 4 w 40"/>
                  <a:gd name="T35" fmla="*/ 0 h 32"/>
                  <a:gd name="T36" fmla="*/ 0 w 40"/>
                  <a:gd name="T37" fmla="*/ 7 h 32"/>
                  <a:gd name="T38" fmla="*/ 2 w 40"/>
                  <a:gd name="T39" fmla="*/ 9 h 32"/>
                  <a:gd name="T40" fmla="*/ 5 w 40"/>
                  <a:gd name="T41" fmla="*/ 9 h 32"/>
                  <a:gd name="T42" fmla="*/ 7 w 40"/>
                  <a:gd name="T43" fmla="*/ 11 h 32"/>
                  <a:gd name="T44" fmla="*/ 9 w 40"/>
                  <a:gd name="T45" fmla="*/ 12 h 32"/>
                  <a:gd name="T46" fmla="*/ 13 w 40"/>
                  <a:gd name="T47" fmla="*/ 14 h 32"/>
                  <a:gd name="T48" fmla="*/ 14 w 40"/>
                  <a:gd name="T49" fmla="*/ 16 h 32"/>
                  <a:gd name="T50" fmla="*/ 18 w 40"/>
                  <a:gd name="T51" fmla="*/ 16 h 32"/>
                  <a:gd name="T52" fmla="*/ 20 w 40"/>
                  <a:gd name="T53" fmla="*/ 18 h 32"/>
                  <a:gd name="T54" fmla="*/ 22 w 40"/>
                  <a:gd name="T55" fmla="*/ 20 h 32"/>
                  <a:gd name="T56" fmla="*/ 23 w 40"/>
                  <a:gd name="T57" fmla="*/ 21 h 32"/>
                  <a:gd name="T58" fmla="*/ 25 w 40"/>
                  <a:gd name="T59" fmla="*/ 23 h 32"/>
                  <a:gd name="T60" fmla="*/ 27 w 40"/>
                  <a:gd name="T61" fmla="*/ 25 h 32"/>
                  <a:gd name="T62" fmla="*/ 29 w 40"/>
                  <a:gd name="T63" fmla="*/ 27 h 32"/>
                  <a:gd name="T64" fmla="*/ 31 w 40"/>
                  <a:gd name="T65" fmla="*/ 29 h 32"/>
                  <a:gd name="T66" fmla="*/ 31 w 40"/>
                  <a:gd name="T67" fmla="*/ 30 h 32"/>
                  <a:gd name="T68" fmla="*/ 31 w 40"/>
                  <a:gd name="T69" fmla="*/ 32 h 32"/>
                  <a:gd name="T70" fmla="*/ 31 w 40"/>
                  <a:gd name="T71" fmla="*/ 32 h 32"/>
                  <a:gd name="T72" fmla="*/ 40 w 40"/>
                  <a:gd name="T73" fmla="*/ 3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32">
                    <a:moveTo>
                      <a:pt x="40" y="30"/>
                    </a:moveTo>
                    <a:lnTo>
                      <a:pt x="40" y="30"/>
                    </a:lnTo>
                    <a:lnTo>
                      <a:pt x="38" y="27"/>
                    </a:lnTo>
                    <a:lnTo>
                      <a:pt x="36" y="25"/>
                    </a:lnTo>
                    <a:lnTo>
                      <a:pt x="34" y="21"/>
                    </a:lnTo>
                    <a:lnTo>
                      <a:pt x="32" y="20"/>
                    </a:lnTo>
                    <a:lnTo>
                      <a:pt x="31" y="18"/>
                    </a:lnTo>
                    <a:lnTo>
                      <a:pt x="29" y="16"/>
                    </a:lnTo>
                    <a:lnTo>
                      <a:pt x="27" y="14"/>
                    </a:lnTo>
                    <a:lnTo>
                      <a:pt x="23" y="12"/>
                    </a:lnTo>
                    <a:lnTo>
                      <a:pt x="22" y="9"/>
                    </a:lnTo>
                    <a:lnTo>
                      <a:pt x="18" y="9"/>
                    </a:lnTo>
                    <a:lnTo>
                      <a:pt x="16" y="7"/>
                    </a:lnTo>
                    <a:lnTo>
                      <a:pt x="14" y="5"/>
                    </a:lnTo>
                    <a:lnTo>
                      <a:pt x="11" y="3"/>
                    </a:lnTo>
                    <a:lnTo>
                      <a:pt x="9" y="3"/>
                    </a:lnTo>
                    <a:lnTo>
                      <a:pt x="5" y="2"/>
                    </a:lnTo>
                    <a:lnTo>
                      <a:pt x="4" y="0"/>
                    </a:lnTo>
                    <a:lnTo>
                      <a:pt x="0" y="7"/>
                    </a:lnTo>
                    <a:lnTo>
                      <a:pt x="2" y="9"/>
                    </a:lnTo>
                    <a:lnTo>
                      <a:pt x="5" y="9"/>
                    </a:lnTo>
                    <a:lnTo>
                      <a:pt x="7" y="11"/>
                    </a:lnTo>
                    <a:lnTo>
                      <a:pt x="9" y="12"/>
                    </a:lnTo>
                    <a:lnTo>
                      <a:pt x="13" y="14"/>
                    </a:lnTo>
                    <a:lnTo>
                      <a:pt x="14" y="16"/>
                    </a:lnTo>
                    <a:lnTo>
                      <a:pt x="18" y="16"/>
                    </a:lnTo>
                    <a:lnTo>
                      <a:pt x="20" y="18"/>
                    </a:lnTo>
                    <a:lnTo>
                      <a:pt x="22" y="20"/>
                    </a:lnTo>
                    <a:lnTo>
                      <a:pt x="23" y="21"/>
                    </a:lnTo>
                    <a:lnTo>
                      <a:pt x="25" y="23"/>
                    </a:lnTo>
                    <a:lnTo>
                      <a:pt x="27" y="25"/>
                    </a:lnTo>
                    <a:lnTo>
                      <a:pt x="29" y="27"/>
                    </a:lnTo>
                    <a:lnTo>
                      <a:pt x="31" y="29"/>
                    </a:lnTo>
                    <a:lnTo>
                      <a:pt x="31" y="30"/>
                    </a:lnTo>
                    <a:lnTo>
                      <a:pt x="31" y="32"/>
                    </a:lnTo>
                    <a:lnTo>
                      <a:pt x="40" y="3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7" name="Freeform 334"/>
              <p:cNvSpPr>
                <a:spLocks/>
              </p:cNvSpPr>
              <p:nvPr/>
            </p:nvSpPr>
            <p:spPr bwMode="auto">
              <a:xfrm>
                <a:off x="5025" y="2943"/>
                <a:ext cx="14" cy="63"/>
              </a:xfrm>
              <a:custGeom>
                <a:avLst/>
                <a:gdLst>
                  <a:gd name="T0" fmla="*/ 7 w 14"/>
                  <a:gd name="T1" fmla="*/ 63 h 63"/>
                  <a:gd name="T2" fmla="*/ 7 w 14"/>
                  <a:gd name="T3" fmla="*/ 63 h 63"/>
                  <a:gd name="T4" fmla="*/ 9 w 14"/>
                  <a:gd name="T5" fmla="*/ 60 h 63"/>
                  <a:gd name="T6" fmla="*/ 9 w 14"/>
                  <a:gd name="T7" fmla="*/ 56 h 63"/>
                  <a:gd name="T8" fmla="*/ 11 w 14"/>
                  <a:gd name="T9" fmla="*/ 53 h 63"/>
                  <a:gd name="T10" fmla="*/ 11 w 14"/>
                  <a:gd name="T11" fmla="*/ 49 h 63"/>
                  <a:gd name="T12" fmla="*/ 11 w 14"/>
                  <a:gd name="T13" fmla="*/ 44 h 63"/>
                  <a:gd name="T14" fmla="*/ 13 w 14"/>
                  <a:gd name="T15" fmla="*/ 40 h 63"/>
                  <a:gd name="T16" fmla="*/ 13 w 14"/>
                  <a:gd name="T17" fmla="*/ 36 h 63"/>
                  <a:gd name="T18" fmla="*/ 14 w 14"/>
                  <a:gd name="T19" fmla="*/ 33 h 63"/>
                  <a:gd name="T20" fmla="*/ 14 w 14"/>
                  <a:gd name="T21" fmla="*/ 29 h 63"/>
                  <a:gd name="T22" fmla="*/ 14 w 14"/>
                  <a:gd name="T23" fmla="*/ 26 h 63"/>
                  <a:gd name="T24" fmla="*/ 14 w 14"/>
                  <a:gd name="T25" fmla="*/ 20 h 63"/>
                  <a:gd name="T26" fmla="*/ 14 w 14"/>
                  <a:gd name="T27" fmla="*/ 17 h 63"/>
                  <a:gd name="T28" fmla="*/ 14 w 14"/>
                  <a:gd name="T29" fmla="*/ 13 h 63"/>
                  <a:gd name="T30" fmla="*/ 14 w 14"/>
                  <a:gd name="T31" fmla="*/ 8 h 63"/>
                  <a:gd name="T32" fmla="*/ 13 w 14"/>
                  <a:gd name="T33" fmla="*/ 4 h 63"/>
                  <a:gd name="T34" fmla="*/ 13 w 14"/>
                  <a:gd name="T35" fmla="*/ 0 h 63"/>
                  <a:gd name="T36" fmla="*/ 4 w 14"/>
                  <a:gd name="T37" fmla="*/ 2 h 63"/>
                  <a:gd name="T38" fmla="*/ 5 w 14"/>
                  <a:gd name="T39" fmla="*/ 6 h 63"/>
                  <a:gd name="T40" fmla="*/ 5 w 14"/>
                  <a:gd name="T41" fmla="*/ 9 h 63"/>
                  <a:gd name="T42" fmla="*/ 7 w 14"/>
                  <a:gd name="T43" fmla="*/ 13 h 63"/>
                  <a:gd name="T44" fmla="*/ 7 w 14"/>
                  <a:gd name="T45" fmla="*/ 17 h 63"/>
                  <a:gd name="T46" fmla="*/ 7 w 14"/>
                  <a:gd name="T47" fmla="*/ 20 h 63"/>
                  <a:gd name="T48" fmla="*/ 7 w 14"/>
                  <a:gd name="T49" fmla="*/ 24 h 63"/>
                  <a:gd name="T50" fmla="*/ 5 w 14"/>
                  <a:gd name="T51" fmla="*/ 27 h 63"/>
                  <a:gd name="T52" fmla="*/ 5 w 14"/>
                  <a:gd name="T53" fmla="*/ 31 h 63"/>
                  <a:gd name="T54" fmla="*/ 5 w 14"/>
                  <a:gd name="T55" fmla="*/ 35 h 63"/>
                  <a:gd name="T56" fmla="*/ 5 w 14"/>
                  <a:gd name="T57" fmla="*/ 40 h 63"/>
                  <a:gd name="T58" fmla="*/ 4 w 14"/>
                  <a:gd name="T59" fmla="*/ 44 h 63"/>
                  <a:gd name="T60" fmla="*/ 4 w 14"/>
                  <a:gd name="T61" fmla="*/ 47 h 63"/>
                  <a:gd name="T62" fmla="*/ 2 w 14"/>
                  <a:gd name="T63" fmla="*/ 51 h 63"/>
                  <a:gd name="T64" fmla="*/ 2 w 14"/>
                  <a:gd name="T65" fmla="*/ 54 h 63"/>
                  <a:gd name="T66" fmla="*/ 0 w 14"/>
                  <a:gd name="T67" fmla="*/ 58 h 63"/>
                  <a:gd name="T68" fmla="*/ 0 w 14"/>
                  <a:gd name="T69" fmla="*/ 62 h 63"/>
                  <a:gd name="T70" fmla="*/ 0 w 14"/>
                  <a:gd name="T71" fmla="*/ 62 h 63"/>
                  <a:gd name="T72" fmla="*/ 7 w 14"/>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 h="63">
                    <a:moveTo>
                      <a:pt x="7" y="63"/>
                    </a:moveTo>
                    <a:lnTo>
                      <a:pt x="7" y="63"/>
                    </a:lnTo>
                    <a:lnTo>
                      <a:pt x="9" y="60"/>
                    </a:lnTo>
                    <a:lnTo>
                      <a:pt x="9" y="56"/>
                    </a:lnTo>
                    <a:lnTo>
                      <a:pt x="11" y="53"/>
                    </a:lnTo>
                    <a:lnTo>
                      <a:pt x="11" y="49"/>
                    </a:lnTo>
                    <a:lnTo>
                      <a:pt x="11" y="44"/>
                    </a:lnTo>
                    <a:lnTo>
                      <a:pt x="13" y="40"/>
                    </a:lnTo>
                    <a:lnTo>
                      <a:pt x="13" y="36"/>
                    </a:lnTo>
                    <a:lnTo>
                      <a:pt x="14" y="33"/>
                    </a:lnTo>
                    <a:lnTo>
                      <a:pt x="14" y="29"/>
                    </a:lnTo>
                    <a:lnTo>
                      <a:pt x="14" y="26"/>
                    </a:lnTo>
                    <a:lnTo>
                      <a:pt x="14" y="20"/>
                    </a:lnTo>
                    <a:lnTo>
                      <a:pt x="14" y="17"/>
                    </a:lnTo>
                    <a:lnTo>
                      <a:pt x="14" y="13"/>
                    </a:lnTo>
                    <a:lnTo>
                      <a:pt x="14" y="8"/>
                    </a:lnTo>
                    <a:lnTo>
                      <a:pt x="13" y="4"/>
                    </a:lnTo>
                    <a:lnTo>
                      <a:pt x="13" y="0"/>
                    </a:lnTo>
                    <a:lnTo>
                      <a:pt x="4" y="2"/>
                    </a:lnTo>
                    <a:lnTo>
                      <a:pt x="5" y="6"/>
                    </a:lnTo>
                    <a:lnTo>
                      <a:pt x="5" y="9"/>
                    </a:lnTo>
                    <a:lnTo>
                      <a:pt x="7" y="13"/>
                    </a:lnTo>
                    <a:lnTo>
                      <a:pt x="7" y="17"/>
                    </a:lnTo>
                    <a:lnTo>
                      <a:pt x="7" y="20"/>
                    </a:lnTo>
                    <a:lnTo>
                      <a:pt x="7" y="24"/>
                    </a:lnTo>
                    <a:lnTo>
                      <a:pt x="5" y="27"/>
                    </a:lnTo>
                    <a:lnTo>
                      <a:pt x="5" y="31"/>
                    </a:lnTo>
                    <a:lnTo>
                      <a:pt x="5" y="35"/>
                    </a:lnTo>
                    <a:lnTo>
                      <a:pt x="5" y="40"/>
                    </a:lnTo>
                    <a:lnTo>
                      <a:pt x="4" y="44"/>
                    </a:lnTo>
                    <a:lnTo>
                      <a:pt x="4" y="47"/>
                    </a:lnTo>
                    <a:lnTo>
                      <a:pt x="2" y="51"/>
                    </a:lnTo>
                    <a:lnTo>
                      <a:pt x="2" y="54"/>
                    </a:lnTo>
                    <a:lnTo>
                      <a:pt x="0" y="58"/>
                    </a:lnTo>
                    <a:lnTo>
                      <a:pt x="0" y="62"/>
                    </a:lnTo>
                    <a:lnTo>
                      <a:pt x="7" y="6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8" name="Freeform 335"/>
              <p:cNvSpPr>
                <a:spLocks/>
              </p:cNvSpPr>
              <p:nvPr/>
            </p:nvSpPr>
            <p:spPr bwMode="auto">
              <a:xfrm>
                <a:off x="5003" y="3005"/>
                <a:ext cx="29" cy="68"/>
              </a:xfrm>
              <a:custGeom>
                <a:avLst/>
                <a:gdLst>
                  <a:gd name="T0" fmla="*/ 8 w 29"/>
                  <a:gd name="T1" fmla="*/ 68 h 68"/>
                  <a:gd name="T2" fmla="*/ 8 w 29"/>
                  <a:gd name="T3" fmla="*/ 68 h 68"/>
                  <a:gd name="T4" fmla="*/ 9 w 29"/>
                  <a:gd name="T5" fmla="*/ 64 h 68"/>
                  <a:gd name="T6" fmla="*/ 11 w 29"/>
                  <a:gd name="T7" fmla="*/ 59 h 68"/>
                  <a:gd name="T8" fmla="*/ 13 w 29"/>
                  <a:gd name="T9" fmla="*/ 55 h 68"/>
                  <a:gd name="T10" fmla="*/ 15 w 29"/>
                  <a:gd name="T11" fmla="*/ 52 h 68"/>
                  <a:gd name="T12" fmla="*/ 15 w 29"/>
                  <a:gd name="T13" fmla="*/ 46 h 68"/>
                  <a:gd name="T14" fmla="*/ 17 w 29"/>
                  <a:gd name="T15" fmla="*/ 43 h 68"/>
                  <a:gd name="T16" fmla="*/ 18 w 29"/>
                  <a:gd name="T17" fmla="*/ 39 h 68"/>
                  <a:gd name="T18" fmla="*/ 20 w 29"/>
                  <a:gd name="T19" fmla="*/ 36 h 68"/>
                  <a:gd name="T20" fmla="*/ 22 w 29"/>
                  <a:gd name="T21" fmla="*/ 30 h 68"/>
                  <a:gd name="T22" fmla="*/ 22 w 29"/>
                  <a:gd name="T23" fmla="*/ 27 h 68"/>
                  <a:gd name="T24" fmla="*/ 24 w 29"/>
                  <a:gd name="T25" fmla="*/ 23 h 68"/>
                  <a:gd name="T26" fmla="*/ 26 w 29"/>
                  <a:gd name="T27" fmla="*/ 19 h 68"/>
                  <a:gd name="T28" fmla="*/ 26 w 29"/>
                  <a:gd name="T29" fmla="*/ 14 h 68"/>
                  <a:gd name="T30" fmla="*/ 27 w 29"/>
                  <a:gd name="T31" fmla="*/ 10 h 68"/>
                  <a:gd name="T32" fmla="*/ 29 w 29"/>
                  <a:gd name="T33" fmla="*/ 7 h 68"/>
                  <a:gd name="T34" fmla="*/ 29 w 29"/>
                  <a:gd name="T35" fmla="*/ 1 h 68"/>
                  <a:gd name="T36" fmla="*/ 22 w 29"/>
                  <a:gd name="T37" fmla="*/ 0 h 68"/>
                  <a:gd name="T38" fmla="*/ 20 w 29"/>
                  <a:gd name="T39" fmla="*/ 5 h 68"/>
                  <a:gd name="T40" fmla="*/ 20 w 29"/>
                  <a:gd name="T41" fmla="*/ 9 h 68"/>
                  <a:gd name="T42" fmla="*/ 18 w 29"/>
                  <a:gd name="T43" fmla="*/ 12 h 68"/>
                  <a:gd name="T44" fmla="*/ 18 w 29"/>
                  <a:gd name="T45" fmla="*/ 18 h 68"/>
                  <a:gd name="T46" fmla="*/ 17 w 29"/>
                  <a:gd name="T47" fmla="*/ 21 h 68"/>
                  <a:gd name="T48" fmla="*/ 15 w 29"/>
                  <a:gd name="T49" fmla="*/ 25 h 68"/>
                  <a:gd name="T50" fmla="*/ 13 w 29"/>
                  <a:gd name="T51" fmla="*/ 28 h 68"/>
                  <a:gd name="T52" fmla="*/ 13 w 29"/>
                  <a:gd name="T53" fmla="*/ 32 h 68"/>
                  <a:gd name="T54" fmla="*/ 11 w 29"/>
                  <a:gd name="T55" fmla="*/ 36 h 68"/>
                  <a:gd name="T56" fmla="*/ 9 w 29"/>
                  <a:gd name="T57" fmla="*/ 39 h 68"/>
                  <a:gd name="T58" fmla="*/ 8 w 29"/>
                  <a:gd name="T59" fmla="*/ 45 h 68"/>
                  <a:gd name="T60" fmla="*/ 8 w 29"/>
                  <a:gd name="T61" fmla="*/ 48 h 68"/>
                  <a:gd name="T62" fmla="*/ 6 w 29"/>
                  <a:gd name="T63" fmla="*/ 52 h 68"/>
                  <a:gd name="T64" fmla="*/ 4 w 29"/>
                  <a:gd name="T65" fmla="*/ 57 h 68"/>
                  <a:gd name="T66" fmla="*/ 2 w 29"/>
                  <a:gd name="T67" fmla="*/ 61 h 68"/>
                  <a:gd name="T68" fmla="*/ 0 w 29"/>
                  <a:gd name="T69" fmla="*/ 66 h 68"/>
                  <a:gd name="T70" fmla="*/ 0 w 29"/>
                  <a:gd name="T71" fmla="*/ 66 h 68"/>
                  <a:gd name="T72" fmla="*/ 8 w 29"/>
                  <a:gd name="T73" fmla="*/ 68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68">
                    <a:moveTo>
                      <a:pt x="8" y="68"/>
                    </a:moveTo>
                    <a:lnTo>
                      <a:pt x="8" y="68"/>
                    </a:lnTo>
                    <a:lnTo>
                      <a:pt x="9" y="64"/>
                    </a:lnTo>
                    <a:lnTo>
                      <a:pt x="11" y="59"/>
                    </a:lnTo>
                    <a:lnTo>
                      <a:pt x="13" y="55"/>
                    </a:lnTo>
                    <a:lnTo>
                      <a:pt x="15" y="52"/>
                    </a:lnTo>
                    <a:lnTo>
                      <a:pt x="15" y="46"/>
                    </a:lnTo>
                    <a:lnTo>
                      <a:pt x="17" y="43"/>
                    </a:lnTo>
                    <a:lnTo>
                      <a:pt x="18" y="39"/>
                    </a:lnTo>
                    <a:lnTo>
                      <a:pt x="20" y="36"/>
                    </a:lnTo>
                    <a:lnTo>
                      <a:pt x="22" y="30"/>
                    </a:lnTo>
                    <a:lnTo>
                      <a:pt x="22" y="27"/>
                    </a:lnTo>
                    <a:lnTo>
                      <a:pt x="24" y="23"/>
                    </a:lnTo>
                    <a:lnTo>
                      <a:pt x="26" y="19"/>
                    </a:lnTo>
                    <a:lnTo>
                      <a:pt x="26" y="14"/>
                    </a:lnTo>
                    <a:lnTo>
                      <a:pt x="27" y="10"/>
                    </a:lnTo>
                    <a:lnTo>
                      <a:pt x="29" y="7"/>
                    </a:lnTo>
                    <a:lnTo>
                      <a:pt x="29" y="1"/>
                    </a:lnTo>
                    <a:lnTo>
                      <a:pt x="22" y="0"/>
                    </a:lnTo>
                    <a:lnTo>
                      <a:pt x="20" y="5"/>
                    </a:lnTo>
                    <a:lnTo>
                      <a:pt x="20" y="9"/>
                    </a:lnTo>
                    <a:lnTo>
                      <a:pt x="18" y="12"/>
                    </a:lnTo>
                    <a:lnTo>
                      <a:pt x="18" y="18"/>
                    </a:lnTo>
                    <a:lnTo>
                      <a:pt x="17" y="21"/>
                    </a:lnTo>
                    <a:lnTo>
                      <a:pt x="15" y="25"/>
                    </a:lnTo>
                    <a:lnTo>
                      <a:pt x="13" y="28"/>
                    </a:lnTo>
                    <a:lnTo>
                      <a:pt x="13" y="32"/>
                    </a:lnTo>
                    <a:lnTo>
                      <a:pt x="11" y="36"/>
                    </a:lnTo>
                    <a:lnTo>
                      <a:pt x="9" y="39"/>
                    </a:lnTo>
                    <a:lnTo>
                      <a:pt x="8" y="45"/>
                    </a:lnTo>
                    <a:lnTo>
                      <a:pt x="8" y="48"/>
                    </a:lnTo>
                    <a:lnTo>
                      <a:pt x="6" y="52"/>
                    </a:lnTo>
                    <a:lnTo>
                      <a:pt x="4" y="57"/>
                    </a:lnTo>
                    <a:lnTo>
                      <a:pt x="2" y="61"/>
                    </a:lnTo>
                    <a:lnTo>
                      <a:pt x="0" y="66"/>
                    </a:lnTo>
                    <a:lnTo>
                      <a:pt x="8" y="68"/>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59" name="Freeform 336"/>
              <p:cNvSpPr>
                <a:spLocks/>
              </p:cNvSpPr>
              <p:nvPr/>
            </p:nvSpPr>
            <p:spPr bwMode="auto">
              <a:xfrm>
                <a:off x="4996" y="3071"/>
                <a:ext cx="15" cy="43"/>
              </a:xfrm>
              <a:custGeom>
                <a:avLst/>
                <a:gdLst>
                  <a:gd name="T0" fmla="*/ 7 w 15"/>
                  <a:gd name="T1" fmla="*/ 43 h 43"/>
                  <a:gd name="T2" fmla="*/ 7 w 15"/>
                  <a:gd name="T3" fmla="*/ 43 h 43"/>
                  <a:gd name="T4" fmla="*/ 7 w 15"/>
                  <a:gd name="T5" fmla="*/ 42 h 43"/>
                  <a:gd name="T6" fmla="*/ 9 w 15"/>
                  <a:gd name="T7" fmla="*/ 38 h 43"/>
                  <a:gd name="T8" fmla="*/ 9 w 15"/>
                  <a:gd name="T9" fmla="*/ 34 h 43"/>
                  <a:gd name="T10" fmla="*/ 9 w 15"/>
                  <a:gd name="T11" fmla="*/ 33 h 43"/>
                  <a:gd name="T12" fmla="*/ 11 w 15"/>
                  <a:gd name="T13" fmla="*/ 29 h 43"/>
                  <a:gd name="T14" fmla="*/ 11 w 15"/>
                  <a:gd name="T15" fmla="*/ 27 h 43"/>
                  <a:gd name="T16" fmla="*/ 11 w 15"/>
                  <a:gd name="T17" fmla="*/ 24 h 43"/>
                  <a:gd name="T18" fmla="*/ 11 w 15"/>
                  <a:gd name="T19" fmla="*/ 22 h 43"/>
                  <a:gd name="T20" fmla="*/ 11 w 15"/>
                  <a:gd name="T21" fmla="*/ 20 h 43"/>
                  <a:gd name="T22" fmla="*/ 13 w 15"/>
                  <a:gd name="T23" fmla="*/ 16 h 43"/>
                  <a:gd name="T24" fmla="*/ 13 w 15"/>
                  <a:gd name="T25" fmla="*/ 15 h 43"/>
                  <a:gd name="T26" fmla="*/ 13 w 15"/>
                  <a:gd name="T27" fmla="*/ 13 h 43"/>
                  <a:gd name="T28" fmla="*/ 13 w 15"/>
                  <a:gd name="T29" fmla="*/ 9 h 43"/>
                  <a:gd name="T30" fmla="*/ 15 w 15"/>
                  <a:gd name="T31" fmla="*/ 7 h 43"/>
                  <a:gd name="T32" fmla="*/ 15 w 15"/>
                  <a:gd name="T33" fmla="*/ 4 h 43"/>
                  <a:gd name="T34" fmla="*/ 15 w 15"/>
                  <a:gd name="T35" fmla="*/ 2 h 43"/>
                  <a:gd name="T36" fmla="*/ 7 w 15"/>
                  <a:gd name="T37" fmla="*/ 0 h 43"/>
                  <a:gd name="T38" fmla="*/ 7 w 15"/>
                  <a:gd name="T39" fmla="*/ 2 h 43"/>
                  <a:gd name="T40" fmla="*/ 6 w 15"/>
                  <a:gd name="T41" fmla="*/ 6 h 43"/>
                  <a:gd name="T42" fmla="*/ 6 w 15"/>
                  <a:gd name="T43" fmla="*/ 7 h 43"/>
                  <a:gd name="T44" fmla="*/ 6 w 15"/>
                  <a:gd name="T45" fmla="*/ 11 h 43"/>
                  <a:gd name="T46" fmla="*/ 4 w 15"/>
                  <a:gd name="T47" fmla="*/ 13 h 43"/>
                  <a:gd name="T48" fmla="*/ 4 w 15"/>
                  <a:gd name="T49" fmla="*/ 16 h 43"/>
                  <a:gd name="T50" fmla="*/ 4 w 15"/>
                  <a:gd name="T51" fmla="*/ 18 h 43"/>
                  <a:gd name="T52" fmla="*/ 4 w 15"/>
                  <a:gd name="T53" fmla="*/ 22 h 43"/>
                  <a:gd name="T54" fmla="*/ 4 w 15"/>
                  <a:gd name="T55" fmla="*/ 24 h 43"/>
                  <a:gd name="T56" fmla="*/ 2 w 15"/>
                  <a:gd name="T57" fmla="*/ 25 h 43"/>
                  <a:gd name="T58" fmla="*/ 2 w 15"/>
                  <a:gd name="T59" fmla="*/ 29 h 43"/>
                  <a:gd name="T60" fmla="*/ 2 w 15"/>
                  <a:gd name="T61" fmla="*/ 31 h 43"/>
                  <a:gd name="T62" fmla="*/ 2 w 15"/>
                  <a:gd name="T63" fmla="*/ 34 h 43"/>
                  <a:gd name="T64" fmla="*/ 0 w 15"/>
                  <a:gd name="T65" fmla="*/ 36 h 43"/>
                  <a:gd name="T66" fmla="*/ 0 w 15"/>
                  <a:gd name="T67" fmla="*/ 38 h 43"/>
                  <a:gd name="T68" fmla="*/ 0 w 15"/>
                  <a:gd name="T69" fmla="*/ 42 h 43"/>
                  <a:gd name="T70" fmla="*/ 0 w 15"/>
                  <a:gd name="T71" fmla="*/ 42 h 43"/>
                  <a:gd name="T72" fmla="*/ 7 w 15"/>
                  <a:gd name="T73" fmla="*/ 43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 h="43">
                    <a:moveTo>
                      <a:pt x="7" y="43"/>
                    </a:moveTo>
                    <a:lnTo>
                      <a:pt x="7" y="43"/>
                    </a:lnTo>
                    <a:lnTo>
                      <a:pt x="7" y="42"/>
                    </a:lnTo>
                    <a:lnTo>
                      <a:pt x="9" y="38"/>
                    </a:lnTo>
                    <a:lnTo>
                      <a:pt x="9" y="34"/>
                    </a:lnTo>
                    <a:lnTo>
                      <a:pt x="9" y="33"/>
                    </a:lnTo>
                    <a:lnTo>
                      <a:pt x="11" y="29"/>
                    </a:lnTo>
                    <a:lnTo>
                      <a:pt x="11" y="27"/>
                    </a:lnTo>
                    <a:lnTo>
                      <a:pt x="11" y="24"/>
                    </a:lnTo>
                    <a:lnTo>
                      <a:pt x="11" y="22"/>
                    </a:lnTo>
                    <a:lnTo>
                      <a:pt x="11" y="20"/>
                    </a:lnTo>
                    <a:lnTo>
                      <a:pt x="13" y="16"/>
                    </a:lnTo>
                    <a:lnTo>
                      <a:pt x="13" y="15"/>
                    </a:lnTo>
                    <a:lnTo>
                      <a:pt x="13" y="13"/>
                    </a:lnTo>
                    <a:lnTo>
                      <a:pt x="13" y="9"/>
                    </a:lnTo>
                    <a:lnTo>
                      <a:pt x="15" y="7"/>
                    </a:lnTo>
                    <a:lnTo>
                      <a:pt x="15" y="4"/>
                    </a:lnTo>
                    <a:lnTo>
                      <a:pt x="15" y="2"/>
                    </a:lnTo>
                    <a:lnTo>
                      <a:pt x="7" y="0"/>
                    </a:lnTo>
                    <a:lnTo>
                      <a:pt x="7" y="2"/>
                    </a:lnTo>
                    <a:lnTo>
                      <a:pt x="6" y="6"/>
                    </a:lnTo>
                    <a:lnTo>
                      <a:pt x="6" y="7"/>
                    </a:lnTo>
                    <a:lnTo>
                      <a:pt x="6" y="11"/>
                    </a:lnTo>
                    <a:lnTo>
                      <a:pt x="4" y="13"/>
                    </a:lnTo>
                    <a:lnTo>
                      <a:pt x="4" y="16"/>
                    </a:lnTo>
                    <a:lnTo>
                      <a:pt x="4" y="18"/>
                    </a:lnTo>
                    <a:lnTo>
                      <a:pt x="4" y="22"/>
                    </a:lnTo>
                    <a:lnTo>
                      <a:pt x="4" y="24"/>
                    </a:lnTo>
                    <a:lnTo>
                      <a:pt x="2" y="25"/>
                    </a:lnTo>
                    <a:lnTo>
                      <a:pt x="2" y="29"/>
                    </a:lnTo>
                    <a:lnTo>
                      <a:pt x="2" y="31"/>
                    </a:lnTo>
                    <a:lnTo>
                      <a:pt x="2" y="34"/>
                    </a:lnTo>
                    <a:lnTo>
                      <a:pt x="0" y="36"/>
                    </a:lnTo>
                    <a:lnTo>
                      <a:pt x="0" y="38"/>
                    </a:lnTo>
                    <a:lnTo>
                      <a:pt x="0" y="42"/>
                    </a:lnTo>
                    <a:lnTo>
                      <a:pt x="7" y="4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0" name="Freeform 337"/>
              <p:cNvSpPr>
                <a:spLocks/>
              </p:cNvSpPr>
              <p:nvPr/>
            </p:nvSpPr>
            <p:spPr bwMode="auto">
              <a:xfrm>
                <a:off x="4975" y="3113"/>
                <a:ext cx="28" cy="10"/>
              </a:xfrm>
              <a:custGeom>
                <a:avLst/>
                <a:gdLst>
                  <a:gd name="T0" fmla="*/ 3 w 28"/>
                  <a:gd name="T1" fmla="*/ 10 h 10"/>
                  <a:gd name="T2" fmla="*/ 3 w 28"/>
                  <a:gd name="T3" fmla="*/ 10 h 10"/>
                  <a:gd name="T4" fmla="*/ 5 w 28"/>
                  <a:gd name="T5" fmla="*/ 9 h 10"/>
                  <a:gd name="T6" fmla="*/ 7 w 28"/>
                  <a:gd name="T7" fmla="*/ 9 h 10"/>
                  <a:gd name="T8" fmla="*/ 10 w 28"/>
                  <a:gd name="T9" fmla="*/ 9 h 10"/>
                  <a:gd name="T10" fmla="*/ 14 w 28"/>
                  <a:gd name="T11" fmla="*/ 9 h 10"/>
                  <a:gd name="T12" fmla="*/ 19 w 28"/>
                  <a:gd name="T13" fmla="*/ 9 h 10"/>
                  <a:gd name="T14" fmla="*/ 21 w 28"/>
                  <a:gd name="T15" fmla="*/ 7 h 10"/>
                  <a:gd name="T16" fmla="*/ 25 w 28"/>
                  <a:gd name="T17" fmla="*/ 5 h 10"/>
                  <a:gd name="T18" fmla="*/ 28 w 28"/>
                  <a:gd name="T19" fmla="*/ 1 h 10"/>
                  <a:gd name="T20" fmla="*/ 21 w 28"/>
                  <a:gd name="T21" fmla="*/ 0 h 10"/>
                  <a:gd name="T22" fmla="*/ 21 w 28"/>
                  <a:gd name="T23" fmla="*/ 0 h 10"/>
                  <a:gd name="T24" fmla="*/ 19 w 28"/>
                  <a:gd name="T25" fmla="*/ 0 h 10"/>
                  <a:gd name="T26" fmla="*/ 18 w 28"/>
                  <a:gd name="T27" fmla="*/ 0 h 10"/>
                  <a:gd name="T28" fmla="*/ 14 w 28"/>
                  <a:gd name="T29" fmla="*/ 1 h 10"/>
                  <a:gd name="T30" fmla="*/ 10 w 28"/>
                  <a:gd name="T31" fmla="*/ 1 h 10"/>
                  <a:gd name="T32" fmla="*/ 7 w 28"/>
                  <a:gd name="T33" fmla="*/ 1 h 10"/>
                  <a:gd name="T34" fmla="*/ 3 w 28"/>
                  <a:gd name="T35" fmla="*/ 1 h 10"/>
                  <a:gd name="T36" fmla="*/ 0 w 28"/>
                  <a:gd name="T37" fmla="*/ 3 h 10"/>
                  <a:gd name="T38" fmla="*/ 0 w 28"/>
                  <a:gd name="T39" fmla="*/ 3 h 10"/>
                  <a:gd name="T40" fmla="*/ 3 w 28"/>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0">
                    <a:moveTo>
                      <a:pt x="3" y="10"/>
                    </a:moveTo>
                    <a:lnTo>
                      <a:pt x="3" y="10"/>
                    </a:lnTo>
                    <a:lnTo>
                      <a:pt x="5" y="9"/>
                    </a:lnTo>
                    <a:lnTo>
                      <a:pt x="7" y="9"/>
                    </a:lnTo>
                    <a:lnTo>
                      <a:pt x="10" y="9"/>
                    </a:lnTo>
                    <a:lnTo>
                      <a:pt x="14" y="9"/>
                    </a:lnTo>
                    <a:lnTo>
                      <a:pt x="19" y="9"/>
                    </a:lnTo>
                    <a:lnTo>
                      <a:pt x="21" y="7"/>
                    </a:lnTo>
                    <a:lnTo>
                      <a:pt x="25" y="5"/>
                    </a:lnTo>
                    <a:lnTo>
                      <a:pt x="28" y="1"/>
                    </a:lnTo>
                    <a:lnTo>
                      <a:pt x="21" y="0"/>
                    </a:lnTo>
                    <a:lnTo>
                      <a:pt x="19" y="0"/>
                    </a:lnTo>
                    <a:lnTo>
                      <a:pt x="18" y="0"/>
                    </a:lnTo>
                    <a:lnTo>
                      <a:pt x="14" y="1"/>
                    </a:lnTo>
                    <a:lnTo>
                      <a:pt x="10" y="1"/>
                    </a:lnTo>
                    <a:lnTo>
                      <a:pt x="7" y="1"/>
                    </a:lnTo>
                    <a:lnTo>
                      <a:pt x="3" y="1"/>
                    </a:lnTo>
                    <a:lnTo>
                      <a:pt x="0" y="3"/>
                    </a:lnTo>
                    <a:lnTo>
                      <a:pt x="3" y="1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1" name="Freeform 338"/>
              <p:cNvSpPr>
                <a:spLocks/>
              </p:cNvSpPr>
              <p:nvPr/>
            </p:nvSpPr>
            <p:spPr bwMode="auto">
              <a:xfrm>
                <a:off x="4947" y="3116"/>
                <a:ext cx="31" cy="24"/>
              </a:xfrm>
              <a:custGeom>
                <a:avLst/>
                <a:gdLst>
                  <a:gd name="T0" fmla="*/ 0 w 31"/>
                  <a:gd name="T1" fmla="*/ 20 h 24"/>
                  <a:gd name="T2" fmla="*/ 8 w 31"/>
                  <a:gd name="T3" fmla="*/ 24 h 24"/>
                  <a:gd name="T4" fmla="*/ 11 w 31"/>
                  <a:gd name="T5" fmla="*/ 20 h 24"/>
                  <a:gd name="T6" fmla="*/ 13 w 31"/>
                  <a:gd name="T7" fmla="*/ 18 h 24"/>
                  <a:gd name="T8" fmla="*/ 17 w 31"/>
                  <a:gd name="T9" fmla="*/ 16 h 24"/>
                  <a:gd name="T10" fmla="*/ 19 w 31"/>
                  <a:gd name="T11" fmla="*/ 15 h 24"/>
                  <a:gd name="T12" fmla="*/ 22 w 31"/>
                  <a:gd name="T13" fmla="*/ 13 h 24"/>
                  <a:gd name="T14" fmla="*/ 24 w 31"/>
                  <a:gd name="T15" fmla="*/ 11 h 24"/>
                  <a:gd name="T16" fmla="*/ 28 w 31"/>
                  <a:gd name="T17" fmla="*/ 9 h 24"/>
                  <a:gd name="T18" fmla="*/ 31 w 31"/>
                  <a:gd name="T19" fmla="*/ 7 h 24"/>
                  <a:gd name="T20" fmla="*/ 28 w 31"/>
                  <a:gd name="T21" fmla="*/ 0 h 24"/>
                  <a:gd name="T22" fmla="*/ 24 w 31"/>
                  <a:gd name="T23" fmla="*/ 2 h 24"/>
                  <a:gd name="T24" fmla="*/ 20 w 31"/>
                  <a:gd name="T25" fmla="*/ 4 h 24"/>
                  <a:gd name="T26" fmla="*/ 17 w 31"/>
                  <a:gd name="T27" fmla="*/ 6 h 24"/>
                  <a:gd name="T28" fmla="*/ 15 w 31"/>
                  <a:gd name="T29" fmla="*/ 7 h 24"/>
                  <a:gd name="T30" fmla="*/ 11 w 31"/>
                  <a:gd name="T31" fmla="*/ 9 h 24"/>
                  <a:gd name="T32" fmla="*/ 8 w 31"/>
                  <a:gd name="T33" fmla="*/ 13 h 24"/>
                  <a:gd name="T34" fmla="*/ 6 w 31"/>
                  <a:gd name="T35" fmla="*/ 15 h 24"/>
                  <a:gd name="T36" fmla="*/ 2 w 31"/>
                  <a:gd name="T37" fmla="*/ 16 h 24"/>
                  <a:gd name="T38" fmla="*/ 9 w 31"/>
                  <a:gd name="T39" fmla="*/ 18 h 24"/>
                  <a:gd name="T40" fmla="*/ 0 w 31"/>
                  <a:gd name="T41" fmla="*/ 2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24">
                    <a:moveTo>
                      <a:pt x="0" y="20"/>
                    </a:moveTo>
                    <a:lnTo>
                      <a:pt x="8" y="24"/>
                    </a:lnTo>
                    <a:lnTo>
                      <a:pt x="11" y="20"/>
                    </a:lnTo>
                    <a:lnTo>
                      <a:pt x="13" y="18"/>
                    </a:lnTo>
                    <a:lnTo>
                      <a:pt x="17" y="16"/>
                    </a:lnTo>
                    <a:lnTo>
                      <a:pt x="19" y="15"/>
                    </a:lnTo>
                    <a:lnTo>
                      <a:pt x="22" y="13"/>
                    </a:lnTo>
                    <a:lnTo>
                      <a:pt x="24" y="11"/>
                    </a:lnTo>
                    <a:lnTo>
                      <a:pt x="28" y="9"/>
                    </a:lnTo>
                    <a:lnTo>
                      <a:pt x="31" y="7"/>
                    </a:lnTo>
                    <a:lnTo>
                      <a:pt x="28" y="0"/>
                    </a:lnTo>
                    <a:lnTo>
                      <a:pt x="24" y="2"/>
                    </a:lnTo>
                    <a:lnTo>
                      <a:pt x="20" y="4"/>
                    </a:lnTo>
                    <a:lnTo>
                      <a:pt x="17" y="6"/>
                    </a:lnTo>
                    <a:lnTo>
                      <a:pt x="15" y="7"/>
                    </a:lnTo>
                    <a:lnTo>
                      <a:pt x="11" y="9"/>
                    </a:lnTo>
                    <a:lnTo>
                      <a:pt x="8" y="13"/>
                    </a:lnTo>
                    <a:lnTo>
                      <a:pt x="6" y="15"/>
                    </a:lnTo>
                    <a:lnTo>
                      <a:pt x="2" y="16"/>
                    </a:lnTo>
                    <a:lnTo>
                      <a:pt x="9" y="18"/>
                    </a:lnTo>
                    <a:lnTo>
                      <a:pt x="0" y="2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2" name="Freeform 339"/>
              <p:cNvSpPr>
                <a:spLocks/>
              </p:cNvSpPr>
              <p:nvPr/>
            </p:nvSpPr>
            <p:spPr bwMode="auto">
              <a:xfrm>
                <a:off x="4924" y="3071"/>
                <a:ext cx="32" cy="65"/>
              </a:xfrm>
              <a:custGeom>
                <a:avLst/>
                <a:gdLst>
                  <a:gd name="T0" fmla="*/ 0 w 32"/>
                  <a:gd name="T1" fmla="*/ 0 h 65"/>
                  <a:gd name="T2" fmla="*/ 0 w 32"/>
                  <a:gd name="T3" fmla="*/ 4 h 65"/>
                  <a:gd name="T4" fmla="*/ 2 w 32"/>
                  <a:gd name="T5" fmla="*/ 9 h 65"/>
                  <a:gd name="T6" fmla="*/ 4 w 32"/>
                  <a:gd name="T7" fmla="*/ 13 h 65"/>
                  <a:gd name="T8" fmla="*/ 5 w 32"/>
                  <a:gd name="T9" fmla="*/ 16 h 65"/>
                  <a:gd name="T10" fmla="*/ 7 w 32"/>
                  <a:gd name="T11" fmla="*/ 22 h 65"/>
                  <a:gd name="T12" fmla="*/ 9 w 32"/>
                  <a:gd name="T13" fmla="*/ 25 h 65"/>
                  <a:gd name="T14" fmla="*/ 11 w 32"/>
                  <a:gd name="T15" fmla="*/ 29 h 65"/>
                  <a:gd name="T16" fmla="*/ 13 w 32"/>
                  <a:gd name="T17" fmla="*/ 33 h 65"/>
                  <a:gd name="T18" fmla="*/ 14 w 32"/>
                  <a:gd name="T19" fmla="*/ 36 h 65"/>
                  <a:gd name="T20" fmla="*/ 16 w 32"/>
                  <a:gd name="T21" fmla="*/ 40 h 65"/>
                  <a:gd name="T22" fmla="*/ 16 w 32"/>
                  <a:gd name="T23" fmla="*/ 43 h 65"/>
                  <a:gd name="T24" fmla="*/ 18 w 32"/>
                  <a:gd name="T25" fmla="*/ 47 h 65"/>
                  <a:gd name="T26" fmla="*/ 20 w 32"/>
                  <a:gd name="T27" fmla="*/ 51 h 65"/>
                  <a:gd name="T28" fmla="*/ 20 w 32"/>
                  <a:gd name="T29" fmla="*/ 54 h 65"/>
                  <a:gd name="T30" fmla="*/ 22 w 32"/>
                  <a:gd name="T31" fmla="*/ 58 h 65"/>
                  <a:gd name="T32" fmla="*/ 23 w 32"/>
                  <a:gd name="T33" fmla="*/ 61 h 65"/>
                  <a:gd name="T34" fmla="*/ 23 w 32"/>
                  <a:gd name="T35" fmla="*/ 65 h 65"/>
                  <a:gd name="T36" fmla="*/ 32 w 32"/>
                  <a:gd name="T37" fmla="*/ 63 h 65"/>
                  <a:gd name="T38" fmla="*/ 31 w 32"/>
                  <a:gd name="T39" fmla="*/ 60 h 65"/>
                  <a:gd name="T40" fmla="*/ 29 w 32"/>
                  <a:gd name="T41" fmla="*/ 56 h 65"/>
                  <a:gd name="T42" fmla="*/ 29 w 32"/>
                  <a:gd name="T43" fmla="*/ 52 h 65"/>
                  <a:gd name="T44" fmla="*/ 27 w 32"/>
                  <a:gd name="T45" fmla="*/ 47 h 65"/>
                  <a:gd name="T46" fmla="*/ 25 w 32"/>
                  <a:gd name="T47" fmla="*/ 43 h 65"/>
                  <a:gd name="T48" fmla="*/ 25 w 32"/>
                  <a:gd name="T49" fmla="*/ 40 h 65"/>
                  <a:gd name="T50" fmla="*/ 23 w 32"/>
                  <a:gd name="T51" fmla="*/ 36 h 65"/>
                  <a:gd name="T52" fmla="*/ 22 w 32"/>
                  <a:gd name="T53" fmla="*/ 33 h 65"/>
                  <a:gd name="T54" fmla="*/ 20 w 32"/>
                  <a:gd name="T55" fmla="*/ 29 h 65"/>
                  <a:gd name="T56" fmla="*/ 18 w 32"/>
                  <a:gd name="T57" fmla="*/ 25 h 65"/>
                  <a:gd name="T58" fmla="*/ 16 w 32"/>
                  <a:gd name="T59" fmla="*/ 22 h 65"/>
                  <a:gd name="T60" fmla="*/ 14 w 32"/>
                  <a:gd name="T61" fmla="*/ 18 h 65"/>
                  <a:gd name="T62" fmla="*/ 13 w 32"/>
                  <a:gd name="T63" fmla="*/ 13 h 65"/>
                  <a:gd name="T64" fmla="*/ 11 w 32"/>
                  <a:gd name="T65" fmla="*/ 9 h 65"/>
                  <a:gd name="T66" fmla="*/ 9 w 32"/>
                  <a:gd name="T67" fmla="*/ 6 h 65"/>
                  <a:gd name="T68" fmla="*/ 7 w 32"/>
                  <a:gd name="T69" fmla="*/ 0 h 65"/>
                  <a:gd name="T70" fmla="*/ 7 w 32"/>
                  <a:gd name="T71" fmla="*/ 4 h 65"/>
                  <a:gd name="T72" fmla="*/ 0 w 32"/>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 h="65">
                    <a:moveTo>
                      <a:pt x="0" y="0"/>
                    </a:moveTo>
                    <a:lnTo>
                      <a:pt x="0" y="4"/>
                    </a:lnTo>
                    <a:lnTo>
                      <a:pt x="2" y="9"/>
                    </a:lnTo>
                    <a:lnTo>
                      <a:pt x="4" y="13"/>
                    </a:lnTo>
                    <a:lnTo>
                      <a:pt x="5" y="16"/>
                    </a:lnTo>
                    <a:lnTo>
                      <a:pt x="7" y="22"/>
                    </a:lnTo>
                    <a:lnTo>
                      <a:pt x="9" y="25"/>
                    </a:lnTo>
                    <a:lnTo>
                      <a:pt x="11" y="29"/>
                    </a:lnTo>
                    <a:lnTo>
                      <a:pt x="13" y="33"/>
                    </a:lnTo>
                    <a:lnTo>
                      <a:pt x="14" y="36"/>
                    </a:lnTo>
                    <a:lnTo>
                      <a:pt x="16" y="40"/>
                    </a:lnTo>
                    <a:lnTo>
                      <a:pt x="16" y="43"/>
                    </a:lnTo>
                    <a:lnTo>
                      <a:pt x="18" y="47"/>
                    </a:lnTo>
                    <a:lnTo>
                      <a:pt x="20" y="51"/>
                    </a:lnTo>
                    <a:lnTo>
                      <a:pt x="20" y="54"/>
                    </a:lnTo>
                    <a:lnTo>
                      <a:pt x="22" y="58"/>
                    </a:lnTo>
                    <a:lnTo>
                      <a:pt x="23" y="61"/>
                    </a:lnTo>
                    <a:lnTo>
                      <a:pt x="23" y="65"/>
                    </a:lnTo>
                    <a:lnTo>
                      <a:pt x="32" y="63"/>
                    </a:lnTo>
                    <a:lnTo>
                      <a:pt x="31" y="60"/>
                    </a:lnTo>
                    <a:lnTo>
                      <a:pt x="29" y="56"/>
                    </a:lnTo>
                    <a:lnTo>
                      <a:pt x="29" y="52"/>
                    </a:lnTo>
                    <a:lnTo>
                      <a:pt x="27" y="47"/>
                    </a:lnTo>
                    <a:lnTo>
                      <a:pt x="25" y="43"/>
                    </a:lnTo>
                    <a:lnTo>
                      <a:pt x="25" y="40"/>
                    </a:lnTo>
                    <a:lnTo>
                      <a:pt x="23" y="36"/>
                    </a:lnTo>
                    <a:lnTo>
                      <a:pt x="22" y="33"/>
                    </a:lnTo>
                    <a:lnTo>
                      <a:pt x="20" y="29"/>
                    </a:lnTo>
                    <a:lnTo>
                      <a:pt x="18" y="25"/>
                    </a:lnTo>
                    <a:lnTo>
                      <a:pt x="16" y="22"/>
                    </a:lnTo>
                    <a:lnTo>
                      <a:pt x="14" y="18"/>
                    </a:lnTo>
                    <a:lnTo>
                      <a:pt x="13" y="13"/>
                    </a:lnTo>
                    <a:lnTo>
                      <a:pt x="11" y="9"/>
                    </a:lnTo>
                    <a:lnTo>
                      <a:pt x="9" y="6"/>
                    </a:lnTo>
                    <a:lnTo>
                      <a:pt x="7" y="0"/>
                    </a:lnTo>
                    <a:lnTo>
                      <a:pt x="7" y="4"/>
                    </a:lnTo>
                    <a:lnTo>
                      <a:pt x="0"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3" name="Freeform 340"/>
              <p:cNvSpPr>
                <a:spLocks/>
              </p:cNvSpPr>
              <p:nvPr/>
            </p:nvSpPr>
            <p:spPr bwMode="auto">
              <a:xfrm>
                <a:off x="4924" y="3042"/>
                <a:ext cx="31" cy="33"/>
              </a:xfrm>
              <a:custGeom>
                <a:avLst/>
                <a:gdLst>
                  <a:gd name="T0" fmla="*/ 23 w 31"/>
                  <a:gd name="T1" fmla="*/ 0 h 33"/>
                  <a:gd name="T2" fmla="*/ 23 w 31"/>
                  <a:gd name="T3" fmla="*/ 0 h 33"/>
                  <a:gd name="T4" fmla="*/ 22 w 31"/>
                  <a:gd name="T5" fmla="*/ 4 h 33"/>
                  <a:gd name="T6" fmla="*/ 18 w 31"/>
                  <a:gd name="T7" fmla="*/ 8 h 33"/>
                  <a:gd name="T8" fmla="*/ 16 w 31"/>
                  <a:gd name="T9" fmla="*/ 11 h 33"/>
                  <a:gd name="T10" fmla="*/ 13 w 31"/>
                  <a:gd name="T11" fmla="*/ 15 h 33"/>
                  <a:gd name="T12" fmla="*/ 9 w 31"/>
                  <a:gd name="T13" fmla="*/ 18 h 33"/>
                  <a:gd name="T14" fmla="*/ 5 w 31"/>
                  <a:gd name="T15" fmla="*/ 22 h 33"/>
                  <a:gd name="T16" fmla="*/ 2 w 31"/>
                  <a:gd name="T17" fmla="*/ 26 h 33"/>
                  <a:gd name="T18" fmla="*/ 0 w 31"/>
                  <a:gd name="T19" fmla="*/ 29 h 33"/>
                  <a:gd name="T20" fmla="*/ 7 w 31"/>
                  <a:gd name="T21" fmla="*/ 33 h 33"/>
                  <a:gd name="T22" fmla="*/ 9 w 31"/>
                  <a:gd name="T23" fmla="*/ 29 h 33"/>
                  <a:gd name="T24" fmla="*/ 11 w 31"/>
                  <a:gd name="T25" fmla="*/ 27 h 33"/>
                  <a:gd name="T26" fmla="*/ 14 w 31"/>
                  <a:gd name="T27" fmla="*/ 24 h 33"/>
                  <a:gd name="T28" fmla="*/ 18 w 31"/>
                  <a:gd name="T29" fmla="*/ 20 h 33"/>
                  <a:gd name="T30" fmla="*/ 22 w 31"/>
                  <a:gd name="T31" fmla="*/ 17 h 33"/>
                  <a:gd name="T32" fmla="*/ 25 w 31"/>
                  <a:gd name="T33" fmla="*/ 13 h 33"/>
                  <a:gd name="T34" fmla="*/ 27 w 31"/>
                  <a:gd name="T35" fmla="*/ 9 h 33"/>
                  <a:gd name="T36" fmla="*/ 31 w 31"/>
                  <a:gd name="T37" fmla="*/ 4 h 33"/>
                  <a:gd name="T38" fmla="*/ 31 w 31"/>
                  <a:gd name="T39" fmla="*/ 4 h 33"/>
                  <a:gd name="T40" fmla="*/ 23 w 3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3">
                    <a:moveTo>
                      <a:pt x="23" y="0"/>
                    </a:moveTo>
                    <a:lnTo>
                      <a:pt x="23" y="0"/>
                    </a:lnTo>
                    <a:lnTo>
                      <a:pt x="22" y="4"/>
                    </a:lnTo>
                    <a:lnTo>
                      <a:pt x="18" y="8"/>
                    </a:lnTo>
                    <a:lnTo>
                      <a:pt x="16" y="11"/>
                    </a:lnTo>
                    <a:lnTo>
                      <a:pt x="13" y="15"/>
                    </a:lnTo>
                    <a:lnTo>
                      <a:pt x="9" y="18"/>
                    </a:lnTo>
                    <a:lnTo>
                      <a:pt x="5" y="22"/>
                    </a:lnTo>
                    <a:lnTo>
                      <a:pt x="2" y="26"/>
                    </a:lnTo>
                    <a:lnTo>
                      <a:pt x="0" y="29"/>
                    </a:lnTo>
                    <a:lnTo>
                      <a:pt x="7" y="33"/>
                    </a:lnTo>
                    <a:lnTo>
                      <a:pt x="9" y="29"/>
                    </a:lnTo>
                    <a:lnTo>
                      <a:pt x="11" y="27"/>
                    </a:lnTo>
                    <a:lnTo>
                      <a:pt x="14" y="24"/>
                    </a:lnTo>
                    <a:lnTo>
                      <a:pt x="18" y="20"/>
                    </a:lnTo>
                    <a:lnTo>
                      <a:pt x="22" y="17"/>
                    </a:lnTo>
                    <a:lnTo>
                      <a:pt x="25" y="13"/>
                    </a:lnTo>
                    <a:lnTo>
                      <a:pt x="27" y="9"/>
                    </a:lnTo>
                    <a:lnTo>
                      <a:pt x="31" y="4"/>
                    </a:lnTo>
                    <a:lnTo>
                      <a:pt x="23"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4" name="Freeform 341"/>
              <p:cNvSpPr>
                <a:spLocks/>
              </p:cNvSpPr>
              <p:nvPr/>
            </p:nvSpPr>
            <p:spPr bwMode="auto">
              <a:xfrm>
                <a:off x="4947" y="3019"/>
                <a:ext cx="11" cy="27"/>
              </a:xfrm>
              <a:custGeom>
                <a:avLst/>
                <a:gdLst>
                  <a:gd name="T0" fmla="*/ 0 w 11"/>
                  <a:gd name="T1" fmla="*/ 5 h 27"/>
                  <a:gd name="T2" fmla="*/ 0 w 11"/>
                  <a:gd name="T3" fmla="*/ 5 h 27"/>
                  <a:gd name="T4" fmla="*/ 2 w 11"/>
                  <a:gd name="T5" fmla="*/ 7 h 27"/>
                  <a:gd name="T6" fmla="*/ 2 w 11"/>
                  <a:gd name="T7" fmla="*/ 9 h 27"/>
                  <a:gd name="T8" fmla="*/ 4 w 11"/>
                  <a:gd name="T9" fmla="*/ 11 h 27"/>
                  <a:gd name="T10" fmla="*/ 4 w 11"/>
                  <a:gd name="T11" fmla="*/ 13 h 27"/>
                  <a:gd name="T12" fmla="*/ 2 w 11"/>
                  <a:gd name="T13" fmla="*/ 16 h 27"/>
                  <a:gd name="T14" fmla="*/ 2 w 11"/>
                  <a:gd name="T15" fmla="*/ 18 h 27"/>
                  <a:gd name="T16" fmla="*/ 2 w 11"/>
                  <a:gd name="T17" fmla="*/ 22 h 27"/>
                  <a:gd name="T18" fmla="*/ 0 w 11"/>
                  <a:gd name="T19" fmla="*/ 23 h 27"/>
                  <a:gd name="T20" fmla="*/ 8 w 11"/>
                  <a:gd name="T21" fmla="*/ 27 h 27"/>
                  <a:gd name="T22" fmla="*/ 9 w 11"/>
                  <a:gd name="T23" fmla="*/ 25 h 27"/>
                  <a:gd name="T24" fmla="*/ 9 w 11"/>
                  <a:gd name="T25" fmla="*/ 22 h 27"/>
                  <a:gd name="T26" fmla="*/ 11 w 11"/>
                  <a:gd name="T27" fmla="*/ 18 h 27"/>
                  <a:gd name="T28" fmla="*/ 11 w 11"/>
                  <a:gd name="T29" fmla="*/ 14 h 27"/>
                  <a:gd name="T30" fmla="*/ 11 w 11"/>
                  <a:gd name="T31" fmla="*/ 11 h 27"/>
                  <a:gd name="T32" fmla="*/ 11 w 11"/>
                  <a:gd name="T33" fmla="*/ 7 h 27"/>
                  <a:gd name="T34" fmla="*/ 9 w 11"/>
                  <a:gd name="T35" fmla="*/ 4 h 27"/>
                  <a:gd name="T36" fmla="*/ 8 w 11"/>
                  <a:gd name="T37" fmla="*/ 0 h 27"/>
                  <a:gd name="T38" fmla="*/ 8 w 11"/>
                  <a:gd name="T39" fmla="*/ 0 h 27"/>
                  <a:gd name="T40" fmla="*/ 0 w 11"/>
                  <a:gd name="T41" fmla="*/ 5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27">
                    <a:moveTo>
                      <a:pt x="0" y="5"/>
                    </a:moveTo>
                    <a:lnTo>
                      <a:pt x="0" y="5"/>
                    </a:lnTo>
                    <a:lnTo>
                      <a:pt x="2" y="7"/>
                    </a:lnTo>
                    <a:lnTo>
                      <a:pt x="2" y="9"/>
                    </a:lnTo>
                    <a:lnTo>
                      <a:pt x="4" y="11"/>
                    </a:lnTo>
                    <a:lnTo>
                      <a:pt x="4" y="13"/>
                    </a:lnTo>
                    <a:lnTo>
                      <a:pt x="2" y="16"/>
                    </a:lnTo>
                    <a:lnTo>
                      <a:pt x="2" y="18"/>
                    </a:lnTo>
                    <a:lnTo>
                      <a:pt x="2" y="22"/>
                    </a:lnTo>
                    <a:lnTo>
                      <a:pt x="0" y="23"/>
                    </a:lnTo>
                    <a:lnTo>
                      <a:pt x="8" y="27"/>
                    </a:lnTo>
                    <a:lnTo>
                      <a:pt x="9" y="25"/>
                    </a:lnTo>
                    <a:lnTo>
                      <a:pt x="9" y="22"/>
                    </a:lnTo>
                    <a:lnTo>
                      <a:pt x="11" y="18"/>
                    </a:lnTo>
                    <a:lnTo>
                      <a:pt x="11" y="14"/>
                    </a:lnTo>
                    <a:lnTo>
                      <a:pt x="11" y="11"/>
                    </a:lnTo>
                    <a:lnTo>
                      <a:pt x="11" y="7"/>
                    </a:lnTo>
                    <a:lnTo>
                      <a:pt x="9" y="4"/>
                    </a:lnTo>
                    <a:lnTo>
                      <a:pt x="8" y="0"/>
                    </a:lnTo>
                    <a:lnTo>
                      <a:pt x="0" y="5"/>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5" name="Freeform 342"/>
              <p:cNvSpPr>
                <a:spLocks/>
              </p:cNvSpPr>
              <p:nvPr/>
            </p:nvSpPr>
            <p:spPr bwMode="auto">
              <a:xfrm>
                <a:off x="4926" y="3012"/>
                <a:ext cx="29" cy="12"/>
              </a:xfrm>
              <a:custGeom>
                <a:avLst/>
                <a:gdLst>
                  <a:gd name="T0" fmla="*/ 3 w 29"/>
                  <a:gd name="T1" fmla="*/ 9 h 12"/>
                  <a:gd name="T2" fmla="*/ 3 w 29"/>
                  <a:gd name="T3" fmla="*/ 9 h 12"/>
                  <a:gd name="T4" fmla="*/ 7 w 29"/>
                  <a:gd name="T5" fmla="*/ 9 h 12"/>
                  <a:gd name="T6" fmla="*/ 9 w 29"/>
                  <a:gd name="T7" fmla="*/ 7 h 12"/>
                  <a:gd name="T8" fmla="*/ 11 w 29"/>
                  <a:gd name="T9" fmla="*/ 7 h 12"/>
                  <a:gd name="T10" fmla="*/ 14 w 29"/>
                  <a:gd name="T11" fmla="*/ 7 h 12"/>
                  <a:gd name="T12" fmla="*/ 16 w 29"/>
                  <a:gd name="T13" fmla="*/ 9 h 12"/>
                  <a:gd name="T14" fmla="*/ 18 w 29"/>
                  <a:gd name="T15" fmla="*/ 9 h 12"/>
                  <a:gd name="T16" fmla="*/ 20 w 29"/>
                  <a:gd name="T17" fmla="*/ 11 h 12"/>
                  <a:gd name="T18" fmla="*/ 21 w 29"/>
                  <a:gd name="T19" fmla="*/ 12 h 12"/>
                  <a:gd name="T20" fmla="*/ 29 w 29"/>
                  <a:gd name="T21" fmla="*/ 7 h 12"/>
                  <a:gd name="T22" fmla="*/ 25 w 29"/>
                  <a:gd name="T23" fmla="*/ 3 h 12"/>
                  <a:gd name="T24" fmla="*/ 21 w 29"/>
                  <a:gd name="T25" fmla="*/ 2 h 12"/>
                  <a:gd name="T26" fmla="*/ 18 w 29"/>
                  <a:gd name="T27" fmla="*/ 0 h 12"/>
                  <a:gd name="T28" fmla="*/ 14 w 29"/>
                  <a:gd name="T29" fmla="*/ 0 h 12"/>
                  <a:gd name="T30" fmla="*/ 11 w 29"/>
                  <a:gd name="T31" fmla="*/ 0 h 12"/>
                  <a:gd name="T32" fmla="*/ 7 w 29"/>
                  <a:gd name="T33" fmla="*/ 0 h 12"/>
                  <a:gd name="T34" fmla="*/ 3 w 29"/>
                  <a:gd name="T35" fmla="*/ 2 h 12"/>
                  <a:gd name="T36" fmla="*/ 0 w 29"/>
                  <a:gd name="T37" fmla="*/ 2 h 12"/>
                  <a:gd name="T38" fmla="*/ 0 w 29"/>
                  <a:gd name="T39" fmla="*/ 2 h 12"/>
                  <a:gd name="T40" fmla="*/ 3 w 29"/>
                  <a:gd name="T41" fmla="*/ 9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2">
                    <a:moveTo>
                      <a:pt x="3" y="9"/>
                    </a:moveTo>
                    <a:lnTo>
                      <a:pt x="3" y="9"/>
                    </a:lnTo>
                    <a:lnTo>
                      <a:pt x="7" y="9"/>
                    </a:lnTo>
                    <a:lnTo>
                      <a:pt x="9" y="7"/>
                    </a:lnTo>
                    <a:lnTo>
                      <a:pt x="11" y="7"/>
                    </a:lnTo>
                    <a:lnTo>
                      <a:pt x="14" y="7"/>
                    </a:lnTo>
                    <a:lnTo>
                      <a:pt x="16" y="9"/>
                    </a:lnTo>
                    <a:lnTo>
                      <a:pt x="18" y="9"/>
                    </a:lnTo>
                    <a:lnTo>
                      <a:pt x="20" y="11"/>
                    </a:lnTo>
                    <a:lnTo>
                      <a:pt x="21" y="12"/>
                    </a:lnTo>
                    <a:lnTo>
                      <a:pt x="29" y="7"/>
                    </a:lnTo>
                    <a:lnTo>
                      <a:pt x="25" y="3"/>
                    </a:lnTo>
                    <a:lnTo>
                      <a:pt x="21" y="2"/>
                    </a:lnTo>
                    <a:lnTo>
                      <a:pt x="18" y="0"/>
                    </a:lnTo>
                    <a:lnTo>
                      <a:pt x="14" y="0"/>
                    </a:lnTo>
                    <a:lnTo>
                      <a:pt x="11" y="0"/>
                    </a:lnTo>
                    <a:lnTo>
                      <a:pt x="7" y="0"/>
                    </a:lnTo>
                    <a:lnTo>
                      <a:pt x="3" y="2"/>
                    </a:lnTo>
                    <a:lnTo>
                      <a:pt x="0" y="2"/>
                    </a:lnTo>
                    <a:lnTo>
                      <a:pt x="3" y="9"/>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6" name="Freeform 343"/>
              <p:cNvSpPr>
                <a:spLocks/>
              </p:cNvSpPr>
              <p:nvPr/>
            </p:nvSpPr>
            <p:spPr bwMode="auto">
              <a:xfrm>
                <a:off x="4892" y="3014"/>
                <a:ext cx="37" cy="25"/>
              </a:xfrm>
              <a:custGeom>
                <a:avLst/>
                <a:gdLst>
                  <a:gd name="T0" fmla="*/ 0 w 37"/>
                  <a:gd name="T1" fmla="*/ 23 h 25"/>
                  <a:gd name="T2" fmla="*/ 5 w 37"/>
                  <a:gd name="T3" fmla="*/ 25 h 25"/>
                  <a:gd name="T4" fmla="*/ 9 w 37"/>
                  <a:gd name="T5" fmla="*/ 23 h 25"/>
                  <a:gd name="T6" fmla="*/ 14 w 37"/>
                  <a:gd name="T7" fmla="*/ 21 h 25"/>
                  <a:gd name="T8" fmla="*/ 18 w 37"/>
                  <a:gd name="T9" fmla="*/ 19 h 25"/>
                  <a:gd name="T10" fmla="*/ 21 w 37"/>
                  <a:gd name="T11" fmla="*/ 18 h 25"/>
                  <a:gd name="T12" fmla="*/ 25 w 37"/>
                  <a:gd name="T13" fmla="*/ 14 h 25"/>
                  <a:gd name="T14" fmla="*/ 28 w 37"/>
                  <a:gd name="T15" fmla="*/ 12 h 25"/>
                  <a:gd name="T16" fmla="*/ 34 w 37"/>
                  <a:gd name="T17" fmla="*/ 10 h 25"/>
                  <a:gd name="T18" fmla="*/ 37 w 37"/>
                  <a:gd name="T19" fmla="*/ 7 h 25"/>
                  <a:gd name="T20" fmla="*/ 34 w 37"/>
                  <a:gd name="T21" fmla="*/ 0 h 25"/>
                  <a:gd name="T22" fmla="*/ 30 w 37"/>
                  <a:gd name="T23" fmla="*/ 3 h 25"/>
                  <a:gd name="T24" fmla="*/ 25 w 37"/>
                  <a:gd name="T25" fmla="*/ 5 h 25"/>
                  <a:gd name="T26" fmla="*/ 21 w 37"/>
                  <a:gd name="T27" fmla="*/ 9 h 25"/>
                  <a:gd name="T28" fmla="*/ 18 w 37"/>
                  <a:gd name="T29" fmla="*/ 10 h 25"/>
                  <a:gd name="T30" fmla="*/ 14 w 37"/>
                  <a:gd name="T31" fmla="*/ 12 h 25"/>
                  <a:gd name="T32" fmla="*/ 10 w 37"/>
                  <a:gd name="T33" fmla="*/ 14 h 25"/>
                  <a:gd name="T34" fmla="*/ 5 w 37"/>
                  <a:gd name="T35" fmla="*/ 16 h 25"/>
                  <a:gd name="T36" fmla="*/ 1 w 37"/>
                  <a:gd name="T37" fmla="*/ 18 h 25"/>
                  <a:gd name="T38" fmla="*/ 7 w 37"/>
                  <a:gd name="T39" fmla="*/ 19 h 25"/>
                  <a:gd name="T40" fmla="*/ 0 w 37"/>
                  <a:gd name="T41" fmla="*/ 23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5">
                    <a:moveTo>
                      <a:pt x="0" y="23"/>
                    </a:moveTo>
                    <a:lnTo>
                      <a:pt x="5" y="25"/>
                    </a:lnTo>
                    <a:lnTo>
                      <a:pt x="9" y="23"/>
                    </a:lnTo>
                    <a:lnTo>
                      <a:pt x="14" y="21"/>
                    </a:lnTo>
                    <a:lnTo>
                      <a:pt x="18" y="19"/>
                    </a:lnTo>
                    <a:lnTo>
                      <a:pt x="21" y="18"/>
                    </a:lnTo>
                    <a:lnTo>
                      <a:pt x="25" y="14"/>
                    </a:lnTo>
                    <a:lnTo>
                      <a:pt x="28" y="12"/>
                    </a:lnTo>
                    <a:lnTo>
                      <a:pt x="34" y="10"/>
                    </a:lnTo>
                    <a:lnTo>
                      <a:pt x="37" y="7"/>
                    </a:lnTo>
                    <a:lnTo>
                      <a:pt x="34" y="0"/>
                    </a:lnTo>
                    <a:lnTo>
                      <a:pt x="30" y="3"/>
                    </a:lnTo>
                    <a:lnTo>
                      <a:pt x="25" y="5"/>
                    </a:lnTo>
                    <a:lnTo>
                      <a:pt x="21" y="9"/>
                    </a:lnTo>
                    <a:lnTo>
                      <a:pt x="18" y="10"/>
                    </a:lnTo>
                    <a:lnTo>
                      <a:pt x="14" y="12"/>
                    </a:lnTo>
                    <a:lnTo>
                      <a:pt x="10" y="14"/>
                    </a:lnTo>
                    <a:lnTo>
                      <a:pt x="5" y="16"/>
                    </a:lnTo>
                    <a:lnTo>
                      <a:pt x="1" y="18"/>
                    </a:lnTo>
                    <a:lnTo>
                      <a:pt x="7" y="19"/>
                    </a:lnTo>
                    <a:lnTo>
                      <a:pt x="0" y="23"/>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7" name="Freeform 344"/>
              <p:cNvSpPr>
                <a:spLocks/>
              </p:cNvSpPr>
              <p:nvPr/>
            </p:nvSpPr>
            <p:spPr bwMode="auto">
              <a:xfrm>
                <a:off x="4888" y="3012"/>
                <a:ext cx="11" cy="25"/>
              </a:xfrm>
              <a:custGeom>
                <a:avLst/>
                <a:gdLst>
                  <a:gd name="T0" fmla="*/ 2 w 11"/>
                  <a:gd name="T1" fmla="*/ 0 h 25"/>
                  <a:gd name="T2" fmla="*/ 2 w 11"/>
                  <a:gd name="T3" fmla="*/ 0 h 25"/>
                  <a:gd name="T4" fmla="*/ 0 w 11"/>
                  <a:gd name="T5" fmla="*/ 2 h 25"/>
                  <a:gd name="T6" fmla="*/ 0 w 11"/>
                  <a:gd name="T7" fmla="*/ 5 h 25"/>
                  <a:gd name="T8" fmla="*/ 0 w 11"/>
                  <a:gd name="T9" fmla="*/ 9 h 25"/>
                  <a:gd name="T10" fmla="*/ 0 w 11"/>
                  <a:gd name="T11" fmla="*/ 12 h 25"/>
                  <a:gd name="T12" fmla="*/ 2 w 11"/>
                  <a:gd name="T13" fmla="*/ 16 h 25"/>
                  <a:gd name="T14" fmla="*/ 2 w 11"/>
                  <a:gd name="T15" fmla="*/ 20 h 25"/>
                  <a:gd name="T16" fmla="*/ 2 w 11"/>
                  <a:gd name="T17" fmla="*/ 23 h 25"/>
                  <a:gd name="T18" fmla="*/ 4 w 11"/>
                  <a:gd name="T19" fmla="*/ 25 h 25"/>
                  <a:gd name="T20" fmla="*/ 11 w 11"/>
                  <a:gd name="T21" fmla="*/ 21 h 25"/>
                  <a:gd name="T22" fmla="*/ 11 w 11"/>
                  <a:gd name="T23" fmla="*/ 20 h 25"/>
                  <a:gd name="T24" fmla="*/ 9 w 11"/>
                  <a:gd name="T25" fmla="*/ 16 h 25"/>
                  <a:gd name="T26" fmla="*/ 9 w 11"/>
                  <a:gd name="T27" fmla="*/ 14 h 25"/>
                  <a:gd name="T28" fmla="*/ 9 w 11"/>
                  <a:gd name="T29" fmla="*/ 12 h 25"/>
                  <a:gd name="T30" fmla="*/ 9 w 11"/>
                  <a:gd name="T31" fmla="*/ 9 h 25"/>
                  <a:gd name="T32" fmla="*/ 9 w 11"/>
                  <a:gd name="T33" fmla="*/ 7 h 25"/>
                  <a:gd name="T34" fmla="*/ 9 w 11"/>
                  <a:gd name="T35" fmla="*/ 3 h 25"/>
                  <a:gd name="T36" fmla="*/ 9 w 11"/>
                  <a:gd name="T37" fmla="*/ 0 h 25"/>
                  <a:gd name="T38" fmla="*/ 9 w 11"/>
                  <a:gd name="T39" fmla="*/ 0 h 25"/>
                  <a:gd name="T40" fmla="*/ 2 w 11"/>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25">
                    <a:moveTo>
                      <a:pt x="2" y="0"/>
                    </a:moveTo>
                    <a:lnTo>
                      <a:pt x="2" y="0"/>
                    </a:lnTo>
                    <a:lnTo>
                      <a:pt x="0" y="2"/>
                    </a:lnTo>
                    <a:lnTo>
                      <a:pt x="0" y="5"/>
                    </a:lnTo>
                    <a:lnTo>
                      <a:pt x="0" y="9"/>
                    </a:lnTo>
                    <a:lnTo>
                      <a:pt x="0" y="12"/>
                    </a:lnTo>
                    <a:lnTo>
                      <a:pt x="2" y="16"/>
                    </a:lnTo>
                    <a:lnTo>
                      <a:pt x="2" y="20"/>
                    </a:lnTo>
                    <a:lnTo>
                      <a:pt x="2" y="23"/>
                    </a:lnTo>
                    <a:lnTo>
                      <a:pt x="4" y="25"/>
                    </a:lnTo>
                    <a:lnTo>
                      <a:pt x="11" y="21"/>
                    </a:lnTo>
                    <a:lnTo>
                      <a:pt x="11" y="20"/>
                    </a:lnTo>
                    <a:lnTo>
                      <a:pt x="9" y="16"/>
                    </a:lnTo>
                    <a:lnTo>
                      <a:pt x="9" y="14"/>
                    </a:lnTo>
                    <a:lnTo>
                      <a:pt x="9" y="12"/>
                    </a:lnTo>
                    <a:lnTo>
                      <a:pt x="9" y="9"/>
                    </a:lnTo>
                    <a:lnTo>
                      <a:pt x="9" y="7"/>
                    </a:lnTo>
                    <a:lnTo>
                      <a:pt x="9" y="3"/>
                    </a:lnTo>
                    <a:lnTo>
                      <a:pt x="9" y="0"/>
                    </a:lnTo>
                    <a:lnTo>
                      <a:pt x="2" y="0"/>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8" name="Freeform 345"/>
              <p:cNvSpPr>
                <a:spLocks/>
              </p:cNvSpPr>
              <p:nvPr/>
            </p:nvSpPr>
            <p:spPr bwMode="auto">
              <a:xfrm>
                <a:off x="4890" y="2981"/>
                <a:ext cx="16" cy="31"/>
              </a:xfrm>
              <a:custGeom>
                <a:avLst/>
                <a:gdLst>
                  <a:gd name="T0" fmla="*/ 7 w 16"/>
                  <a:gd name="T1" fmla="*/ 2 h 31"/>
                  <a:gd name="T2" fmla="*/ 7 w 16"/>
                  <a:gd name="T3" fmla="*/ 2 h 31"/>
                  <a:gd name="T4" fmla="*/ 7 w 16"/>
                  <a:gd name="T5" fmla="*/ 4 h 31"/>
                  <a:gd name="T6" fmla="*/ 7 w 16"/>
                  <a:gd name="T7" fmla="*/ 7 h 31"/>
                  <a:gd name="T8" fmla="*/ 7 w 16"/>
                  <a:gd name="T9" fmla="*/ 11 h 31"/>
                  <a:gd name="T10" fmla="*/ 5 w 16"/>
                  <a:gd name="T11" fmla="*/ 15 h 31"/>
                  <a:gd name="T12" fmla="*/ 3 w 16"/>
                  <a:gd name="T13" fmla="*/ 18 h 31"/>
                  <a:gd name="T14" fmla="*/ 2 w 16"/>
                  <a:gd name="T15" fmla="*/ 22 h 31"/>
                  <a:gd name="T16" fmla="*/ 0 w 16"/>
                  <a:gd name="T17" fmla="*/ 27 h 31"/>
                  <a:gd name="T18" fmla="*/ 0 w 16"/>
                  <a:gd name="T19" fmla="*/ 31 h 31"/>
                  <a:gd name="T20" fmla="*/ 7 w 16"/>
                  <a:gd name="T21" fmla="*/ 31 h 31"/>
                  <a:gd name="T22" fmla="*/ 7 w 16"/>
                  <a:gd name="T23" fmla="*/ 29 h 31"/>
                  <a:gd name="T24" fmla="*/ 9 w 16"/>
                  <a:gd name="T25" fmla="*/ 25 h 31"/>
                  <a:gd name="T26" fmla="*/ 11 w 16"/>
                  <a:gd name="T27" fmla="*/ 22 h 31"/>
                  <a:gd name="T28" fmla="*/ 12 w 16"/>
                  <a:gd name="T29" fmla="*/ 18 h 31"/>
                  <a:gd name="T30" fmla="*/ 14 w 16"/>
                  <a:gd name="T31" fmla="*/ 13 h 31"/>
                  <a:gd name="T32" fmla="*/ 16 w 16"/>
                  <a:gd name="T33" fmla="*/ 9 h 31"/>
                  <a:gd name="T34" fmla="*/ 16 w 16"/>
                  <a:gd name="T35" fmla="*/ 6 h 31"/>
                  <a:gd name="T36" fmla="*/ 16 w 16"/>
                  <a:gd name="T37" fmla="*/ 0 h 31"/>
                  <a:gd name="T38" fmla="*/ 16 w 16"/>
                  <a:gd name="T39" fmla="*/ 0 h 31"/>
                  <a:gd name="T40" fmla="*/ 7 w 16"/>
                  <a:gd name="T41" fmla="*/ 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31">
                    <a:moveTo>
                      <a:pt x="7" y="2"/>
                    </a:moveTo>
                    <a:lnTo>
                      <a:pt x="7" y="2"/>
                    </a:lnTo>
                    <a:lnTo>
                      <a:pt x="7" y="4"/>
                    </a:lnTo>
                    <a:lnTo>
                      <a:pt x="7" y="7"/>
                    </a:lnTo>
                    <a:lnTo>
                      <a:pt x="7" y="11"/>
                    </a:lnTo>
                    <a:lnTo>
                      <a:pt x="5" y="15"/>
                    </a:lnTo>
                    <a:lnTo>
                      <a:pt x="3" y="18"/>
                    </a:lnTo>
                    <a:lnTo>
                      <a:pt x="2" y="22"/>
                    </a:lnTo>
                    <a:lnTo>
                      <a:pt x="0" y="27"/>
                    </a:lnTo>
                    <a:lnTo>
                      <a:pt x="0" y="31"/>
                    </a:lnTo>
                    <a:lnTo>
                      <a:pt x="7" y="31"/>
                    </a:lnTo>
                    <a:lnTo>
                      <a:pt x="7" y="29"/>
                    </a:lnTo>
                    <a:lnTo>
                      <a:pt x="9" y="25"/>
                    </a:lnTo>
                    <a:lnTo>
                      <a:pt x="11" y="22"/>
                    </a:lnTo>
                    <a:lnTo>
                      <a:pt x="12" y="18"/>
                    </a:lnTo>
                    <a:lnTo>
                      <a:pt x="14" y="13"/>
                    </a:lnTo>
                    <a:lnTo>
                      <a:pt x="16" y="9"/>
                    </a:lnTo>
                    <a:lnTo>
                      <a:pt x="16" y="6"/>
                    </a:lnTo>
                    <a:lnTo>
                      <a:pt x="16" y="0"/>
                    </a:lnTo>
                    <a:lnTo>
                      <a:pt x="7" y="2"/>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24769" name="Freeform 346"/>
              <p:cNvSpPr>
                <a:spLocks/>
              </p:cNvSpPr>
              <p:nvPr/>
            </p:nvSpPr>
            <p:spPr bwMode="auto">
              <a:xfrm>
                <a:off x="4866" y="2924"/>
                <a:ext cx="40" cy="59"/>
              </a:xfrm>
              <a:custGeom>
                <a:avLst/>
                <a:gdLst>
                  <a:gd name="T0" fmla="*/ 0 w 40"/>
                  <a:gd name="T1" fmla="*/ 1 h 59"/>
                  <a:gd name="T2" fmla="*/ 0 w 40"/>
                  <a:gd name="T3" fmla="*/ 1 h 59"/>
                  <a:gd name="T4" fmla="*/ 2 w 40"/>
                  <a:gd name="T5" fmla="*/ 7 h 59"/>
                  <a:gd name="T6" fmla="*/ 2 w 40"/>
                  <a:gd name="T7" fmla="*/ 10 h 59"/>
                  <a:gd name="T8" fmla="*/ 6 w 40"/>
                  <a:gd name="T9" fmla="*/ 14 h 59"/>
                  <a:gd name="T10" fmla="*/ 8 w 40"/>
                  <a:gd name="T11" fmla="*/ 18 h 59"/>
                  <a:gd name="T12" fmla="*/ 9 w 40"/>
                  <a:gd name="T13" fmla="*/ 21 h 59"/>
                  <a:gd name="T14" fmla="*/ 11 w 40"/>
                  <a:gd name="T15" fmla="*/ 25 h 59"/>
                  <a:gd name="T16" fmla="*/ 15 w 40"/>
                  <a:gd name="T17" fmla="*/ 28 h 59"/>
                  <a:gd name="T18" fmla="*/ 17 w 40"/>
                  <a:gd name="T19" fmla="*/ 32 h 59"/>
                  <a:gd name="T20" fmla="*/ 18 w 40"/>
                  <a:gd name="T21" fmla="*/ 36 h 59"/>
                  <a:gd name="T22" fmla="*/ 20 w 40"/>
                  <a:gd name="T23" fmla="*/ 39 h 59"/>
                  <a:gd name="T24" fmla="*/ 24 w 40"/>
                  <a:gd name="T25" fmla="*/ 41 h 59"/>
                  <a:gd name="T26" fmla="*/ 26 w 40"/>
                  <a:gd name="T27" fmla="*/ 45 h 59"/>
                  <a:gd name="T28" fmla="*/ 27 w 40"/>
                  <a:gd name="T29" fmla="*/ 48 h 59"/>
                  <a:gd name="T30" fmla="*/ 29 w 40"/>
                  <a:gd name="T31" fmla="*/ 52 h 59"/>
                  <a:gd name="T32" fmla="*/ 31 w 40"/>
                  <a:gd name="T33" fmla="*/ 55 h 59"/>
                  <a:gd name="T34" fmla="*/ 31 w 40"/>
                  <a:gd name="T35" fmla="*/ 59 h 59"/>
                  <a:gd name="T36" fmla="*/ 40 w 40"/>
                  <a:gd name="T37" fmla="*/ 57 h 59"/>
                  <a:gd name="T38" fmla="*/ 38 w 40"/>
                  <a:gd name="T39" fmla="*/ 54 h 59"/>
                  <a:gd name="T40" fmla="*/ 36 w 40"/>
                  <a:gd name="T41" fmla="*/ 48 h 59"/>
                  <a:gd name="T42" fmla="*/ 35 w 40"/>
                  <a:gd name="T43" fmla="*/ 45 h 59"/>
                  <a:gd name="T44" fmla="*/ 33 w 40"/>
                  <a:gd name="T45" fmla="*/ 41 h 59"/>
                  <a:gd name="T46" fmla="*/ 29 w 40"/>
                  <a:gd name="T47" fmla="*/ 37 h 59"/>
                  <a:gd name="T48" fmla="*/ 27 w 40"/>
                  <a:gd name="T49" fmla="*/ 34 h 59"/>
                  <a:gd name="T50" fmla="*/ 26 w 40"/>
                  <a:gd name="T51" fmla="*/ 30 h 59"/>
                  <a:gd name="T52" fmla="*/ 22 w 40"/>
                  <a:gd name="T53" fmla="*/ 27 h 59"/>
                  <a:gd name="T54" fmla="*/ 20 w 40"/>
                  <a:gd name="T55" fmla="*/ 25 h 59"/>
                  <a:gd name="T56" fmla="*/ 18 w 40"/>
                  <a:gd name="T57" fmla="*/ 21 h 59"/>
                  <a:gd name="T58" fmla="*/ 17 w 40"/>
                  <a:gd name="T59" fmla="*/ 18 h 59"/>
                  <a:gd name="T60" fmla="*/ 15 w 40"/>
                  <a:gd name="T61" fmla="*/ 14 h 59"/>
                  <a:gd name="T62" fmla="*/ 13 w 40"/>
                  <a:gd name="T63" fmla="*/ 10 h 59"/>
                  <a:gd name="T64" fmla="*/ 11 w 40"/>
                  <a:gd name="T65" fmla="*/ 7 h 59"/>
                  <a:gd name="T66" fmla="*/ 9 w 40"/>
                  <a:gd name="T67" fmla="*/ 3 h 59"/>
                  <a:gd name="T68" fmla="*/ 8 w 40"/>
                  <a:gd name="T69" fmla="*/ 0 h 59"/>
                  <a:gd name="T70" fmla="*/ 8 w 40"/>
                  <a:gd name="T71" fmla="*/ 0 h 59"/>
                  <a:gd name="T72" fmla="*/ 0 w 40"/>
                  <a:gd name="T73" fmla="*/ 1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 h="59">
                    <a:moveTo>
                      <a:pt x="0" y="1"/>
                    </a:moveTo>
                    <a:lnTo>
                      <a:pt x="0" y="1"/>
                    </a:lnTo>
                    <a:lnTo>
                      <a:pt x="2" y="7"/>
                    </a:lnTo>
                    <a:lnTo>
                      <a:pt x="2" y="10"/>
                    </a:lnTo>
                    <a:lnTo>
                      <a:pt x="6" y="14"/>
                    </a:lnTo>
                    <a:lnTo>
                      <a:pt x="8" y="18"/>
                    </a:lnTo>
                    <a:lnTo>
                      <a:pt x="9" y="21"/>
                    </a:lnTo>
                    <a:lnTo>
                      <a:pt x="11" y="25"/>
                    </a:lnTo>
                    <a:lnTo>
                      <a:pt x="15" y="28"/>
                    </a:lnTo>
                    <a:lnTo>
                      <a:pt x="17" y="32"/>
                    </a:lnTo>
                    <a:lnTo>
                      <a:pt x="18" y="36"/>
                    </a:lnTo>
                    <a:lnTo>
                      <a:pt x="20" y="39"/>
                    </a:lnTo>
                    <a:lnTo>
                      <a:pt x="24" y="41"/>
                    </a:lnTo>
                    <a:lnTo>
                      <a:pt x="26" y="45"/>
                    </a:lnTo>
                    <a:lnTo>
                      <a:pt x="27" y="48"/>
                    </a:lnTo>
                    <a:lnTo>
                      <a:pt x="29" y="52"/>
                    </a:lnTo>
                    <a:lnTo>
                      <a:pt x="31" y="55"/>
                    </a:lnTo>
                    <a:lnTo>
                      <a:pt x="31" y="59"/>
                    </a:lnTo>
                    <a:lnTo>
                      <a:pt x="40" y="57"/>
                    </a:lnTo>
                    <a:lnTo>
                      <a:pt x="38" y="54"/>
                    </a:lnTo>
                    <a:lnTo>
                      <a:pt x="36" y="48"/>
                    </a:lnTo>
                    <a:lnTo>
                      <a:pt x="35" y="45"/>
                    </a:lnTo>
                    <a:lnTo>
                      <a:pt x="33" y="41"/>
                    </a:lnTo>
                    <a:lnTo>
                      <a:pt x="29" y="37"/>
                    </a:lnTo>
                    <a:lnTo>
                      <a:pt x="27" y="34"/>
                    </a:lnTo>
                    <a:lnTo>
                      <a:pt x="26" y="30"/>
                    </a:lnTo>
                    <a:lnTo>
                      <a:pt x="22" y="27"/>
                    </a:lnTo>
                    <a:lnTo>
                      <a:pt x="20" y="25"/>
                    </a:lnTo>
                    <a:lnTo>
                      <a:pt x="18" y="21"/>
                    </a:lnTo>
                    <a:lnTo>
                      <a:pt x="17" y="18"/>
                    </a:lnTo>
                    <a:lnTo>
                      <a:pt x="15" y="14"/>
                    </a:lnTo>
                    <a:lnTo>
                      <a:pt x="13" y="10"/>
                    </a:lnTo>
                    <a:lnTo>
                      <a:pt x="11" y="7"/>
                    </a:lnTo>
                    <a:lnTo>
                      <a:pt x="9" y="3"/>
                    </a:lnTo>
                    <a:lnTo>
                      <a:pt x="8" y="0"/>
                    </a:lnTo>
                    <a:lnTo>
                      <a:pt x="0" y="1"/>
                    </a:lnTo>
                    <a:close/>
                  </a:path>
                </a:pathLst>
              </a:custGeom>
              <a:solidFill>
                <a:srgbClr val="0E0D0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10</a:t>
            </a:fld>
            <a:endParaRPr lang="it-IT">
              <a:latin typeface="Calibri"/>
            </a:endParaRPr>
          </a:p>
        </p:txBody>
      </p:sp>
    </p:spTree>
    <p:extLst>
      <p:ext uri="{BB962C8B-B14F-4D97-AF65-F5344CB8AC3E}">
        <p14:creationId xmlns:p14="http://schemas.microsoft.com/office/powerpoint/2010/main" val="2126477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a:t>
            </a:r>
            <a:endParaRPr lang="it-IT" dirty="0"/>
          </a:p>
        </p:txBody>
      </p:sp>
      <p:pic>
        <p:nvPicPr>
          <p:cNvPr id="195596" name="Picture 10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420938"/>
            <a:ext cx="2736850" cy="2497137"/>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95604" name="Group 1044"/>
          <p:cNvGrpSpPr>
            <a:grpSpLocks/>
          </p:cNvGrpSpPr>
          <p:nvPr/>
        </p:nvGrpSpPr>
        <p:grpSpPr bwMode="auto">
          <a:xfrm>
            <a:off x="1116013" y="4724402"/>
            <a:ext cx="3708401" cy="917575"/>
            <a:chOff x="793" y="2664"/>
            <a:chExt cx="2336" cy="578"/>
          </a:xfrm>
        </p:grpSpPr>
        <p:sp>
          <p:nvSpPr>
            <p:cNvPr id="195591" name="Text Box 1031"/>
            <p:cNvSpPr txBox="1">
              <a:spLocks noChangeArrowheads="1"/>
            </p:cNvSpPr>
            <p:nvPr/>
          </p:nvSpPr>
          <p:spPr bwMode="auto">
            <a:xfrm>
              <a:off x="1519" y="2776"/>
              <a:ext cx="1610"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dirty="0">
                  <a:solidFill>
                    <a:prstClr val="black"/>
                  </a:solidFill>
                  <a:latin typeface="Calibri"/>
                </a:rPr>
                <a:t>Norme procedurali</a:t>
              </a:r>
            </a:p>
          </p:txBody>
        </p:sp>
        <p:sp>
          <p:nvSpPr>
            <p:cNvPr id="195599" name="AutoShape 1039"/>
            <p:cNvSpPr>
              <a:spLocks noChangeArrowheads="1"/>
            </p:cNvSpPr>
            <p:nvPr/>
          </p:nvSpPr>
          <p:spPr bwMode="auto">
            <a:xfrm>
              <a:off x="793" y="2664"/>
              <a:ext cx="499" cy="578"/>
            </a:xfrm>
            <a:prstGeom prst="rightArrow">
              <a:avLst>
                <a:gd name="adj1" fmla="val 50000"/>
                <a:gd name="adj2" fmla="val 2505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sz="2400">
                <a:solidFill>
                  <a:prstClr val="black"/>
                </a:solidFill>
                <a:latin typeface="Calibri"/>
              </a:endParaRPr>
            </a:p>
          </p:txBody>
        </p:sp>
      </p:grpSp>
      <p:grpSp>
        <p:nvGrpSpPr>
          <p:cNvPr id="195603" name="Group 1043"/>
          <p:cNvGrpSpPr>
            <a:grpSpLocks/>
          </p:cNvGrpSpPr>
          <p:nvPr/>
        </p:nvGrpSpPr>
        <p:grpSpPr bwMode="auto">
          <a:xfrm>
            <a:off x="1115616" y="2141365"/>
            <a:ext cx="3105149" cy="917575"/>
            <a:chOff x="793" y="1304"/>
            <a:chExt cx="1956" cy="578"/>
          </a:xfrm>
        </p:grpSpPr>
        <p:sp>
          <p:nvSpPr>
            <p:cNvPr id="195597" name="AutoShape 1037"/>
            <p:cNvSpPr>
              <a:spLocks noChangeArrowheads="1"/>
            </p:cNvSpPr>
            <p:nvPr/>
          </p:nvSpPr>
          <p:spPr bwMode="auto">
            <a:xfrm>
              <a:off x="793" y="1304"/>
              <a:ext cx="499" cy="578"/>
            </a:xfrm>
            <a:prstGeom prst="rightArrow">
              <a:avLst>
                <a:gd name="adj1" fmla="val 50000"/>
                <a:gd name="adj2" fmla="val 2505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sz="2400">
                <a:solidFill>
                  <a:prstClr val="black"/>
                </a:solidFill>
                <a:latin typeface="Calibri"/>
              </a:endParaRPr>
            </a:p>
          </p:txBody>
        </p:sp>
        <p:sp>
          <p:nvSpPr>
            <p:cNvPr id="195600" name="Rectangle 1040"/>
            <p:cNvSpPr>
              <a:spLocks noChangeArrowheads="1"/>
            </p:cNvSpPr>
            <p:nvPr/>
          </p:nvSpPr>
          <p:spPr bwMode="auto">
            <a:xfrm>
              <a:off x="1474" y="1450"/>
              <a:ext cx="1275"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dirty="0">
                  <a:solidFill>
                    <a:prstClr val="black"/>
                  </a:solidFill>
                  <a:latin typeface="Calibri"/>
                </a:rPr>
                <a:t>Organigrammi</a:t>
              </a:r>
            </a:p>
          </p:txBody>
        </p:sp>
      </p:grpSp>
      <p:grpSp>
        <p:nvGrpSpPr>
          <p:cNvPr id="195602" name="Group 1042"/>
          <p:cNvGrpSpPr>
            <a:grpSpLocks/>
          </p:cNvGrpSpPr>
          <p:nvPr/>
        </p:nvGrpSpPr>
        <p:grpSpPr bwMode="auto">
          <a:xfrm>
            <a:off x="1116013" y="3429002"/>
            <a:ext cx="2789238" cy="917575"/>
            <a:chOff x="793" y="1984"/>
            <a:chExt cx="1757" cy="578"/>
          </a:xfrm>
        </p:grpSpPr>
        <p:sp>
          <p:nvSpPr>
            <p:cNvPr id="195598" name="AutoShape 1038"/>
            <p:cNvSpPr>
              <a:spLocks noChangeArrowheads="1"/>
            </p:cNvSpPr>
            <p:nvPr/>
          </p:nvSpPr>
          <p:spPr bwMode="auto">
            <a:xfrm>
              <a:off x="793" y="1984"/>
              <a:ext cx="499" cy="578"/>
            </a:xfrm>
            <a:prstGeom prst="rightArrow">
              <a:avLst>
                <a:gd name="adj1" fmla="val 50000"/>
                <a:gd name="adj2" fmla="val 25050"/>
              </a:avLst>
            </a:prstGeom>
            <a:solidFill>
              <a:srgbClr val="FF0000"/>
            </a:solidFill>
            <a:ln w="12700">
              <a:solidFill>
                <a:srgbClr val="000066"/>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sz="2400">
                <a:solidFill>
                  <a:prstClr val="black"/>
                </a:solidFill>
                <a:latin typeface="Calibri"/>
              </a:endParaRPr>
            </a:p>
          </p:txBody>
        </p:sp>
        <p:sp>
          <p:nvSpPr>
            <p:cNvPr id="195601" name="Rectangle 1041"/>
            <p:cNvSpPr>
              <a:spLocks noChangeArrowheads="1"/>
            </p:cNvSpPr>
            <p:nvPr/>
          </p:nvSpPr>
          <p:spPr bwMode="auto">
            <a:xfrm>
              <a:off x="1519" y="2124"/>
              <a:ext cx="103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dirty="0">
                  <a:solidFill>
                    <a:prstClr val="black"/>
                  </a:solidFill>
                  <a:latin typeface="Calibri"/>
                </a:rPr>
                <a:t>Mansionari</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11</a:t>
            </a:fld>
            <a:endParaRPr lang="it-IT">
              <a:latin typeface="Calibri"/>
            </a:endParaRPr>
          </a:p>
        </p:txBody>
      </p:sp>
    </p:spTree>
    <p:extLst>
      <p:ext uri="{BB962C8B-B14F-4D97-AF65-F5344CB8AC3E}">
        <p14:creationId xmlns:p14="http://schemas.microsoft.com/office/powerpoint/2010/main" val="407614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livelli della struttura</a:t>
            </a:r>
            <a:endParaRPr lang="it-IT" dirty="0"/>
          </a:p>
        </p:txBody>
      </p:sp>
      <p:sp>
        <p:nvSpPr>
          <p:cNvPr id="5" name="Segnaposto contenuto 4"/>
          <p:cNvSpPr>
            <a:spLocks noGrp="1"/>
          </p:cNvSpPr>
          <p:nvPr>
            <p:ph idx="1"/>
          </p:nvPr>
        </p:nvSpPr>
        <p:spPr/>
        <p:txBody>
          <a:bodyPr/>
          <a:lstStyle/>
          <a:p>
            <a:r>
              <a:rPr lang="it-IT" dirty="0"/>
              <a:t>Macro-strutturale (l’azienda)</a:t>
            </a:r>
          </a:p>
          <a:p>
            <a:r>
              <a:rPr lang="it-IT" dirty="0" err="1"/>
              <a:t>Meso</a:t>
            </a:r>
            <a:r>
              <a:rPr lang="it-IT" dirty="0"/>
              <a:t>-strutturale (l’organo)</a:t>
            </a:r>
          </a:p>
          <a:p>
            <a:r>
              <a:rPr lang="it-IT" dirty="0"/>
              <a:t>Micro-strutturale (il </a:t>
            </a:r>
            <a:r>
              <a:rPr lang="it-IT" dirty="0" smtClean="0"/>
              <a:t>singolo)</a:t>
            </a:r>
          </a:p>
          <a:p>
            <a:pPr marL="114300" indent="0">
              <a:buNone/>
            </a:pPr>
            <a:endParaRPr lang="it-IT" dirty="0" smtClean="0"/>
          </a:p>
          <a:p>
            <a:pPr marL="114300" indent="0">
              <a:buNone/>
            </a:pPr>
            <a:r>
              <a:rPr lang="it-IT" dirty="0" smtClean="0"/>
              <a:t>Se </a:t>
            </a:r>
            <a:r>
              <a:rPr lang="it-IT" dirty="0"/>
              <a:t>ci focalizziamo sul livello </a:t>
            </a:r>
            <a:r>
              <a:rPr lang="it-IT" dirty="0" smtClean="0"/>
              <a:t>macro</a:t>
            </a:r>
            <a:r>
              <a:rPr lang="it-IT" dirty="0"/>
              <a:t>, è possibile individuare le seguenti tipologie di struttura aziendale</a:t>
            </a:r>
            <a:r>
              <a:rPr lang="it-IT" dirty="0" smtClean="0"/>
              <a:t>:</a:t>
            </a:r>
          </a:p>
          <a:p>
            <a:pPr marL="571500" indent="-457200">
              <a:buFont typeface="+mj-lt"/>
              <a:buAutoNum type="arabicPeriod"/>
            </a:pPr>
            <a:r>
              <a:rPr lang="it-IT" dirty="0"/>
              <a:t>Plurifunzionale</a:t>
            </a:r>
          </a:p>
          <a:p>
            <a:pPr marL="571500" indent="-457200">
              <a:buFont typeface="+mj-lt"/>
              <a:buAutoNum type="arabicPeriod"/>
            </a:pPr>
            <a:r>
              <a:rPr lang="it-IT" dirty="0" err="1"/>
              <a:t>Multidivisionale</a:t>
            </a:r>
            <a:endParaRPr lang="it-IT" dirty="0"/>
          </a:p>
          <a:p>
            <a:pPr marL="571500" indent="-457200">
              <a:buFont typeface="+mj-lt"/>
              <a:buAutoNum type="arabicPeriod"/>
            </a:pPr>
            <a:r>
              <a:rPr lang="it-IT" dirty="0"/>
              <a:t>A </a:t>
            </a:r>
            <a:r>
              <a:rPr lang="it-IT" dirty="0" smtClean="0"/>
              <a:t>matrice</a:t>
            </a:r>
            <a:endParaRPr lang="it-IT" dirty="0"/>
          </a:p>
          <a:p>
            <a:pPr marL="114300" indent="0">
              <a:buNone/>
            </a:pP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egnaposto numero diapositiva 5"/>
          <p:cNvSpPr>
            <a:spLocks noGrp="1"/>
          </p:cNvSpPr>
          <p:nvPr>
            <p:ph type="sldNum" sz="quarter" idx="12"/>
          </p:nvPr>
        </p:nvSpPr>
        <p:spPr/>
        <p:txBody>
          <a:bodyPr/>
          <a:lstStyle/>
          <a:p>
            <a:fld id="{6F7AA945-76CB-D84C-9264-6FE1FA9D39BC}" type="slidenum">
              <a:rPr lang="it-IT" smtClean="0">
                <a:latin typeface="Calibri"/>
              </a:rPr>
              <a:pPr/>
              <a:t>12</a:t>
            </a:fld>
            <a:endParaRPr lang="it-IT">
              <a:latin typeface="Calibri"/>
            </a:endParaRPr>
          </a:p>
        </p:txBody>
      </p:sp>
    </p:spTree>
    <p:extLst>
      <p:ext uri="{BB962C8B-B14F-4D97-AF65-F5344CB8AC3E}">
        <p14:creationId xmlns:p14="http://schemas.microsoft.com/office/powerpoint/2010/main" val="530191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11188" y="197768"/>
            <a:ext cx="7793037" cy="1143000"/>
          </a:xfrm>
        </p:spPr>
        <p:txBody>
          <a:bodyPr/>
          <a:lstStyle/>
          <a:p>
            <a:pPr algn="l" eaLnBrk="1" hangingPunct="1">
              <a:defRPr/>
            </a:pPr>
            <a:r>
              <a:rPr lang="it-IT" dirty="0" smtClean="0">
                <a:cs typeface="+mj-cs"/>
              </a:rPr>
              <a:t>La struttura plurifunzionale</a:t>
            </a:r>
          </a:p>
        </p:txBody>
      </p:sp>
      <p:pic>
        <p:nvPicPr>
          <p:cNvPr id="20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41663"/>
            <a:ext cx="1973263" cy="230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00710" name="Text Box 6"/>
          <p:cNvSpPr txBox="1">
            <a:spLocks noChangeArrowheads="1"/>
          </p:cNvSpPr>
          <p:nvPr/>
        </p:nvSpPr>
        <p:spPr bwMode="auto">
          <a:xfrm>
            <a:off x="2771775" y="3573463"/>
            <a:ext cx="5329238" cy="1200328"/>
          </a:xfrm>
          <a:prstGeom prst="rect">
            <a:avLst/>
          </a:prstGeom>
          <a:noFill/>
          <a:ln w="508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2400" dirty="0">
                <a:solidFill>
                  <a:prstClr val="black"/>
                </a:solidFill>
                <a:latin typeface="Calibri"/>
              </a:rPr>
              <a:t>In termini di divisione verticale del lavoro, si caratterizza per un certo accentramento</a:t>
            </a:r>
          </a:p>
        </p:txBody>
      </p:sp>
      <p:sp>
        <p:nvSpPr>
          <p:cNvPr id="200712" name="Rectangle 8"/>
          <p:cNvSpPr>
            <a:spLocks noChangeArrowheads="1"/>
          </p:cNvSpPr>
          <p:nvPr/>
        </p:nvSpPr>
        <p:spPr bwMode="auto">
          <a:xfrm>
            <a:off x="684214" y="1719455"/>
            <a:ext cx="74168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defRPr/>
            </a:pPr>
            <a:r>
              <a:rPr lang="it-IT" sz="2400" dirty="0">
                <a:solidFill>
                  <a:prstClr val="black"/>
                </a:solidFill>
                <a:latin typeface="Calibri"/>
              </a:rPr>
              <a:t>È caratterizzata da una divisione orizzontale del lavoro orientata ai fattori produttivi (input)</a:t>
            </a:r>
            <a:endParaRPr lang="it-IT" sz="2400" dirty="0">
              <a:solidFill>
                <a:srgbClr val="FF0000"/>
              </a:solidFill>
              <a:effectLst>
                <a:outerShdw blurRad="38100" dist="38100" dir="2700000" algn="tl">
                  <a:srgbClr val="000000"/>
                </a:outerShdw>
              </a:effectLst>
              <a:latin typeface="Calibri"/>
            </a:endParaRPr>
          </a:p>
        </p:txBody>
      </p:sp>
      <p:sp>
        <p:nvSpPr>
          <p:cNvPr id="2" name="Segnaposto piè di pagina 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3" name="Segnaposto numero diapositiva 2"/>
          <p:cNvSpPr>
            <a:spLocks noGrp="1"/>
          </p:cNvSpPr>
          <p:nvPr>
            <p:ph type="sldNum" sz="quarter" idx="12"/>
          </p:nvPr>
        </p:nvSpPr>
        <p:spPr/>
        <p:txBody>
          <a:bodyPr/>
          <a:lstStyle/>
          <a:p>
            <a:fld id="{6F7AA945-76CB-D84C-9264-6FE1FA9D39BC}" type="slidenum">
              <a:rPr lang="it-IT" smtClean="0">
                <a:latin typeface="Calibri"/>
              </a:rPr>
              <a:pPr/>
              <a:t>13</a:t>
            </a:fld>
            <a:endParaRPr lang="it-IT">
              <a:latin typeface="Calibri"/>
            </a:endParaRPr>
          </a:p>
        </p:txBody>
      </p:sp>
    </p:spTree>
    <p:extLst>
      <p:ext uri="{BB962C8B-B14F-4D97-AF65-F5344CB8AC3E}">
        <p14:creationId xmlns:p14="http://schemas.microsoft.com/office/powerpoint/2010/main" val="3602671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_s201746"/>
          <p:cNvSpPr>
            <a:spLocks noChangeArrowheads="1"/>
          </p:cNvSpPr>
          <p:nvPr/>
        </p:nvSpPr>
        <p:spPr bwMode="auto">
          <a:xfrm>
            <a:off x="6639447" y="2802468"/>
            <a:ext cx="1615553" cy="399892"/>
          </a:xfrm>
          <a:prstGeom prst="rect">
            <a:avLst/>
          </a:prstGeom>
          <a:solidFill>
            <a:srgbClr val="FFFF00"/>
          </a:solidFill>
          <a:ln w="12700">
            <a:solidFill>
              <a:srgbClr val="1C1C1C"/>
            </a:solidFill>
            <a:miter lim="800000"/>
            <a:headEnd/>
            <a:tailEnd/>
          </a:ln>
          <a:effectLst/>
          <a:extLst/>
        </p:spPr>
        <p:txBody>
          <a:bodyPr wrap="none" lIns="86904" tIns="43452" rIns="86904" bIns="43452" anchor="ctr"/>
          <a:lstStyle/>
          <a:p>
            <a:pPr algn="ctr">
              <a:defRPr/>
            </a:pPr>
            <a:r>
              <a:rPr lang="it-IT" sz="2000" dirty="0">
                <a:solidFill>
                  <a:srgbClr val="000000"/>
                </a:solidFill>
                <a:latin typeface="Calibri"/>
              </a:rPr>
              <a:t>Commerciale</a:t>
            </a:r>
            <a:endParaRPr lang="it-IT" sz="2000" dirty="0">
              <a:solidFill>
                <a:prstClr val="black"/>
              </a:solidFill>
              <a:latin typeface="Calibri"/>
            </a:endParaRPr>
          </a:p>
        </p:txBody>
      </p:sp>
      <p:sp>
        <p:nvSpPr>
          <p:cNvPr id="2" name="Titolo 1"/>
          <p:cNvSpPr>
            <a:spLocks noGrp="1"/>
          </p:cNvSpPr>
          <p:nvPr>
            <p:ph type="title"/>
          </p:nvPr>
        </p:nvSpPr>
        <p:spPr/>
        <p:txBody>
          <a:bodyPr/>
          <a:lstStyle/>
          <a:p>
            <a:r>
              <a:rPr lang="it-IT" dirty="0" smtClean="0"/>
              <a:t>Un esempio</a:t>
            </a:r>
            <a:endParaRPr lang="it-IT" dirty="0"/>
          </a:p>
        </p:txBody>
      </p:sp>
      <p:grpSp>
        <p:nvGrpSpPr>
          <p:cNvPr id="38918" name="Group 11"/>
          <p:cNvGrpSpPr>
            <a:grpSpLocks noChangeAspect="1"/>
          </p:cNvGrpSpPr>
          <p:nvPr/>
        </p:nvGrpSpPr>
        <p:grpSpPr bwMode="auto">
          <a:xfrm>
            <a:off x="250825" y="1700213"/>
            <a:ext cx="6696075" cy="2520950"/>
            <a:chOff x="951" y="1712"/>
            <a:chExt cx="2877" cy="1669"/>
          </a:xfrm>
        </p:grpSpPr>
        <p:sp>
          <p:nvSpPr>
            <p:cNvPr id="201738" name="AutoShape 10"/>
            <p:cNvSpPr>
              <a:spLocks noChangeAspect="1" noChangeArrowheads="1" noTextEdit="1"/>
            </p:cNvSpPr>
            <p:nvPr/>
          </p:nvSpPr>
          <p:spPr bwMode="auto">
            <a:xfrm>
              <a:off x="951" y="1712"/>
              <a:ext cx="2877" cy="1669"/>
            </a:xfrm>
            <a:prstGeom prst="rect">
              <a:avLst/>
            </a:prstGeom>
            <a:noFill/>
            <a:ln>
              <a:noFill/>
            </a:ln>
            <a:effectLst/>
            <a:extLst>
              <a:ext uri="{909E8E84-426E-40dd-AFC4-6F175D3DCCD1}">
                <a14:hiddenFill xmlns="" xmlns:a14="http://schemas.microsoft.com/office/drawing/2010/main">
                  <a:solidFill>
                    <a:srgbClr val="FFE1FF"/>
                  </a:solidFill>
                </a14:hiddenFill>
              </a:ext>
              <a:ext uri="{91240B29-F687-4f45-9708-019B960494DF}">
                <a14:hiddenLine xmlns="" xmlns:a14="http://schemas.microsoft.com/office/drawing/2010/main" w="9525">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a:defRPr/>
              </a:pPr>
              <a:endParaRPr lang="it-IT">
                <a:solidFill>
                  <a:prstClr val="black"/>
                </a:solidFill>
                <a:latin typeface="Calibri"/>
              </a:endParaRPr>
            </a:p>
          </p:txBody>
        </p:sp>
        <p:cxnSp>
          <p:nvCxnSpPr>
            <p:cNvPr id="38930" name="_s201751"/>
            <p:cNvCxnSpPr>
              <a:cxnSpLocks noChangeShapeType="1"/>
              <a:stCxn id="201750" idx="0"/>
              <a:endCxn id="201744" idx="2"/>
            </p:cNvCxnSpPr>
            <p:nvPr/>
          </p:nvCxnSpPr>
          <p:spPr bwMode="auto">
            <a:xfrm rot="5400000" flipH="1">
              <a:off x="2570" y="2527"/>
              <a:ext cx="144" cy="503"/>
            </a:xfrm>
            <a:prstGeom prst="bentConnector3">
              <a:avLst>
                <a:gd name="adj1" fmla="val 49634"/>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38931" name="_s201749"/>
            <p:cNvCxnSpPr>
              <a:cxnSpLocks noChangeShapeType="1"/>
              <a:stCxn id="201748" idx="0"/>
              <a:endCxn id="201744" idx="2"/>
            </p:cNvCxnSpPr>
            <p:nvPr/>
          </p:nvCxnSpPr>
          <p:spPr bwMode="auto">
            <a:xfrm rot="-5400000">
              <a:off x="2066" y="2526"/>
              <a:ext cx="144" cy="505"/>
            </a:xfrm>
            <a:prstGeom prst="bentConnector3">
              <a:avLst>
                <a:gd name="adj1" fmla="val 49634"/>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38932" name="_s201747"/>
            <p:cNvCxnSpPr>
              <a:cxnSpLocks noChangeShapeType="1"/>
              <a:stCxn id="201746" idx="0"/>
              <a:endCxn id="201741" idx="2"/>
            </p:cNvCxnSpPr>
            <p:nvPr/>
          </p:nvCxnSpPr>
          <p:spPr bwMode="auto">
            <a:xfrm rot="16200000" flipV="1">
              <a:off x="2768" y="1901"/>
              <a:ext cx="140" cy="897"/>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38933" name="_s201745"/>
            <p:cNvCxnSpPr>
              <a:cxnSpLocks noChangeShapeType="1"/>
              <a:stCxn id="201744" idx="0"/>
              <a:endCxn id="201741" idx="2"/>
            </p:cNvCxnSpPr>
            <p:nvPr/>
          </p:nvCxnSpPr>
          <p:spPr bwMode="auto">
            <a:xfrm rot="-5400000">
              <a:off x="2319" y="2346"/>
              <a:ext cx="144" cy="1"/>
            </a:xfrm>
            <a:prstGeom prst="straightConnector1">
              <a:avLst/>
            </a:prstGeom>
            <a:noFill/>
            <a:ln w="12700">
              <a:solidFill>
                <a:srgbClr val="000000"/>
              </a:solidFill>
              <a:round/>
              <a:headEnd/>
              <a:tailEnd/>
            </a:ln>
            <a:extLst>
              <a:ext uri="{909E8E84-426E-40dd-AFC4-6F175D3DCCD1}">
                <a14:hiddenFill xmlns="" xmlns:a14="http://schemas.microsoft.com/office/drawing/2010/main">
                  <a:noFill/>
                </a14:hiddenFill>
              </a:ext>
            </a:extLst>
          </p:spPr>
        </p:cxnSp>
        <p:cxnSp>
          <p:nvCxnSpPr>
            <p:cNvPr id="38934" name="_s201743"/>
            <p:cNvCxnSpPr>
              <a:cxnSpLocks noChangeShapeType="1"/>
              <a:stCxn id="201742" idx="0"/>
              <a:endCxn id="201741" idx="2"/>
            </p:cNvCxnSpPr>
            <p:nvPr/>
          </p:nvCxnSpPr>
          <p:spPr bwMode="auto">
            <a:xfrm rot="-5400000">
              <a:off x="1815" y="1843"/>
              <a:ext cx="144" cy="1007"/>
            </a:xfrm>
            <a:prstGeom prst="bentConnector3">
              <a:avLst>
                <a:gd name="adj1" fmla="val 49634"/>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sp>
          <p:nvSpPr>
            <p:cNvPr id="201740" name="Rectangle 12"/>
            <p:cNvSpPr>
              <a:spLocks noChangeArrowheads="1"/>
            </p:cNvSpPr>
            <p:nvPr/>
          </p:nvSpPr>
          <p:spPr bwMode="auto">
            <a:xfrm>
              <a:off x="951" y="1712"/>
              <a:ext cx="1732" cy="280"/>
            </a:xfrm>
            <a:prstGeom prst="rect">
              <a:avLst/>
            </a:prstGeom>
            <a:noFill/>
            <a:ln w="9525">
              <a:solidFill>
                <a:schemeClr val="tx1">
                  <a:alpha val="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it-IT" sz="2000">
                <a:solidFill>
                  <a:prstClr val="black"/>
                </a:solidFill>
                <a:latin typeface="Calibri"/>
              </a:endParaRPr>
            </a:p>
          </p:txBody>
        </p:sp>
        <p:sp>
          <p:nvSpPr>
            <p:cNvPr id="201741" name="_s201741"/>
            <p:cNvSpPr>
              <a:spLocks noChangeArrowheads="1"/>
            </p:cNvSpPr>
            <p:nvPr/>
          </p:nvSpPr>
          <p:spPr bwMode="auto">
            <a:xfrm>
              <a:off x="1844" y="1991"/>
              <a:ext cx="1091" cy="288"/>
            </a:xfrm>
            <a:prstGeom prst="rect">
              <a:avLst/>
            </a:prstGeom>
            <a:solidFill>
              <a:srgbClr val="E8E8E8"/>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dirty="0">
                  <a:solidFill>
                    <a:prstClr val="black"/>
                  </a:solidFill>
                  <a:latin typeface="Calibri"/>
                </a:rPr>
                <a:t>DIREZIONE GENERALE</a:t>
              </a:r>
            </a:p>
          </p:txBody>
        </p:sp>
        <p:sp>
          <p:nvSpPr>
            <p:cNvPr id="201742" name="_s201742"/>
            <p:cNvSpPr>
              <a:spLocks noChangeArrowheads="1"/>
            </p:cNvSpPr>
            <p:nvPr/>
          </p:nvSpPr>
          <p:spPr bwMode="auto">
            <a:xfrm>
              <a:off x="951" y="2419"/>
              <a:ext cx="863" cy="288"/>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dirty="0">
                  <a:solidFill>
                    <a:srgbClr val="000000"/>
                  </a:solidFill>
                  <a:latin typeface="Calibri"/>
                </a:rPr>
                <a:t>Amministrazione</a:t>
              </a:r>
              <a:endParaRPr lang="it-IT" sz="2000" dirty="0">
                <a:solidFill>
                  <a:prstClr val="black"/>
                </a:solidFill>
                <a:latin typeface="Calibri"/>
              </a:endParaRPr>
            </a:p>
          </p:txBody>
        </p:sp>
        <p:sp>
          <p:nvSpPr>
            <p:cNvPr id="201744" name="_s201744"/>
            <p:cNvSpPr>
              <a:spLocks noChangeArrowheads="1"/>
            </p:cNvSpPr>
            <p:nvPr/>
          </p:nvSpPr>
          <p:spPr bwMode="auto">
            <a:xfrm>
              <a:off x="1958" y="2419"/>
              <a:ext cx="864" cy="288"/>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a:solidFill>
                    <a:srgbClr val="000000"/>
                  </a:solidFill>
                  <a:latin typeface="Calibri"/>
                </a:rPr>
                <a:t>Produzione</a:t>
              </a:r>
              <a:endParaRPr lang="it-IT" sz="2000">
                <a:solidFill>
                  <a:prstClr val="black"/>
                </a:solidFill>
                <a:latin typeface="Calibri"/>
              </a:endParaRPr>
            </a:p>
          </p:txBody>
        </p:sp>
        <p:sp>
          <p:nvSpPr>
            <p:cNvPr id="201746" name="_s201746"/>
            <p:cNvSpPr>
              <a:spLocks noChangeArrowheads="1"/>
            </p:cNvSpPr>
            <p:nvPr/>
          </p:nvSpPr>
          <p:spPr bwMode="auto">
            <a:xfrm>
              <a:off x="2965" y="2419"/>
              <a:ext cx="643" cy="297"/>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a:solidFill>
                    <a:srgbClr val="000000"/>
                  </a:solidFill>
                  <a:latin typeface="Calibri"/>
                </a:rPr>
                <a:t>Marketing</a:t>
              </a:r>
              <a:endParaRPr lang="it-IT" sz="2000">
                <a:solidFill>
                  <a:prstClr val="black"/>
                </a:solidFill>
                <a:latin typeface="Calibri"/>
              </a:endParaRPr>
            </a:p>
          </p:txBody>
        </p:sp>
        <p:sp>
          <p:nvSpPr>
            <p:cNvPr id="201748" name="_s201748"/>
            <p:cNvSpPr>
              <a:spLocks noChangeArrowheads="1"/>
            </p:cNvSpPr>
            <p:nvPr/>
          </p:nvSpPr>
          <p:spPr bwMode="auto">
            <a:xfrm>
              <a:off x="1454" y="2851"/>
              <a:ext cx="864" cy="288"/>
            </a:xfrm>
            <a:prstGeom prst="rect">
              <a:avLst/>
            </a:prstGeom>
            <a:no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a:solidFill>
                    <a:srgbClr val="000000"/>
                  </a:solidFill>
                  <a:latin typeface="Calibri"/>
                </a:rPr>
                <a:t>Stabilimento 1</a:t>
              </a:r>
              <a:endParaRPr lang="it-IT" sz="2000">
                <a:solidFill>
                  <a:prstClr val="black"/>
                </a:solidFill>
                <a:latin typeface="Calibri"/>
              </a:endParaRPr>
            </a:p>
          </p:txBody>
        </p:sp>
        <p:sp>
          <p:nvSpPr>
            <p:cNvPr id="201750" name="_s201750"/>
            <p:cNvSpPr>
              <a:spLocks noChangeArrowheads="1"/>
            </p:cNvSpPr>
            <p:nvPr/>
          </p:nvSpPr>
          <p:spPr bwMode="auto">
            <a:xfrm>
              <a:off x="2461" y="2851"/>
              <a:ext cx="863" cy="288"/>
            </a:xfrm>
            <a:prstGeom prst="rect">
              <a:avLst/>
            </a:prstGeom>
            <a:solidFill>
              <a:srgbClr val="FFFFFF"/>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a:solidFill>
                    <a:srgbClr val="000000"/>
                  </a:solidFill>
                  <a:latin typeface="Calibri"/>
                </a:rPr>
                <a:t>Stabilimento 2</a:t>
              </a:r>
              <a:endParaRPr lang="it-IT" sz="2000">
                <a:solidFill>
                  <a:prstClr val="black"/>
                </a:solidFill>
                <a:latin typeface="Calibri"/>
              </a:endParaRPr>
            </a:p>
          </p:txBody>
        </p:sp>
      </p:grpSp>
      <p:grpSp>
        <p:nvGrpSpPr>
          <p:cNvPr id="201769" name="Group 41"/>
          <p:cNvGrpSpPr>
            <a:grpSpLocks/>
          </p:cNvGrpSpPr>
          <p:nvPr/>
        </p:nvGrpSpPr>
        <p:grpSpPr bwMode="auto">
          <a:xfrm>
            <a:off x="5219700" y="4437063"/>
            <a:ext cx="2447925" cy="1104900"/>
            <a:chOff x="3288" y="2795"/>
            <a:chExt cx="1542" cy="696"/>
          </a:xfrm>
        </p:grpSpPr>
        <p:sp>
          <p:nvSpPr>
            <p:cNvPr id="201757" name="Line 29"/>
            <p:cNvSpPr>
              <a:spLocks noChangeShapeType="1"/>
            </p:cNvSpPr>
            <p:nvPr/>
          </p:nvSpPr>
          <p:spPr bwMode="auto">
            <a:xfrm>
              <a:off x="3288" y="3158"/>
              <a:ext cx="1542"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01759" name="Text Box 31"/>
            <p:cNvSpPr txBox="1">
              <a:spLocks noChangeArrowheads="1"/>
            </p:cNvSpPr>
            <p:nvPr/>
          </p:nvSpPr>
          <p:spPr bwMode="auto">
            <a:xfrm>
              <a:off x="3288" y="2795"/>
              <a:ext cx="149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srgbClr val="FF0000"/>
                  </a:solidFill>
                  <a:effectLst>
                    <a:outerShdw blurRad="38100" dist="38100" dir="2700000" algn="tl">
                      <a:srgbClr val="000000"/>
                    </a:outerShdw>
                  </a:effectLst>
                  <a:latin typeface="Calibri"/>
                </a:rPr>
                <a:t>Punti di debolezza</a:t>
              </a:r>
            </a:p>
          </p:txBody>
        </p:sp>
        <p:sp>
          <p:nvSpPr>
            <p:cNvPr id="201761" name="Text Box 33"/>
            <p:cNvSpPr txBox="1">
              <a:spLocks noChangeArrowheads="1"/>
            </p:cNvSpPr>
            <p:nvPr/>
          </p:nvSpPr>
          <p:spPr bwMode="auto">
            <a:xfrm>
              <a:off x="3288" y="3203"/>
              <a:ext cx="76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prstClr val="black"/>
                  </a:solidFill>
                  <a:latin typeface="Calibri"/>
                </a:rPr>
                <a:t>Efficacia</a:t>
              </a:r>
            </a:p>
          </p:txBody>
        </p:sp>
      </p:grpSp>
      <p:grpSp>
        <p:nvGrpSpPr>
          <p:cNvPr id="201767" name="Group 39"/>
          <p:cNvGrpSpPr>
            <a:grpSpLocks/>
          </p:cNvGrpSpPr>
          <p:nvPr/>
        </p:nvGrpSpPr>
        <p:grpSpPr bwMode="auto">
          <a:xfrm>
            <a:off x="971550" y="4437063"/>
            <a:ext cx="2233613" cy="1106487"/>
            <a:chOff x="657" y="2704"/>
            <a:chExt cx="1407" cy="697"/>
          </a:xfrm>
        </p:grpSpPr>
        <p:sp>
          <p:nvSpPr>
            <p:cNvPr id="201756" name="Line 28"/>
            <p:cNvSpPr>
              <a:spLocks noChangeShapeType="1"/>
            </p:cNvSpPr>
            <p:nvPr/>
          </p:nvSpPr>
          <p:spPr bwMode="auto">
            <a:xfrm>
              <a:off x="657" y="3067"/>
              <a:ext cx="1407"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01758" name="Text Box 30"/>
            <p:cNvSpPr txBox="1">
              <a:spLocks noChangeArrowheads="1"/>
            </p:cNvSpPr>
            <p:nvPr/>
          </p:nvSpPr>
          <p:spPr bwMode="auto">
            <a:xfrm>
              <a:off x="703" y="2704"/>
              <a:ext cx="111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srgbClr val="FF0000"/>
                  </a:solidFill>
                  <a:effectLst>
                    <a:outerShdw blurRad="38100" dist="38100" dir="2700000" algn="tl">
                      <a:srgbClr val="000000"/>
                    </a:outerShdw>
                  </a:effectLst>
                  <a:latin typeface="Calibri"/>
                </a:rPr>
                <a:t>Punti di forza</a:t>
              </a:r>
            </a:p>
          </p:txBody>
        </p:sp>
        <p:sp>
          <p:nvSpPr>
            <p:cNvPr id="201764" name="Text Box 36"/>
            <p:cNvSpPr txBox="1">
              <a:spLocks noChangeArrowheads="1"/>
            </p:cNvSpPr>
            <p:nvPr/>
          </p:nvSpPr>
          <p:spPr bwMode="auto">
            <a:xfrm>
              <a:off x="657" y="3113"/>
              <a:ext cx="96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r>
                <a:rPr lang="it-IT" sz="2400">
                  <a:solidFill>
                    <a:prstClr val="black"/>
                  </a:solidFill>
                  <a:latin typeface="Calibri"/>
                </a:rPr>
                <a:t>Efficienza</a:t>
              </a:r>
            </a:p>
          </p:txBody>
        </p:sp>
      </p:grpSp>
      <p:cxnSp>
        <p:nvCxnSpPr>
          <p:cNvPr id="38922" name="Connettore 4 7"/>
          <p:cNvCxnSpPr>
            <a:cxnSpLocks noChangeShapeType="1"/>
          </p:cNvCxnSpPr>
          <p:nvPr/>
        </p:nvCxnSpPr>
        <p:spPr bwMode="auto">
          <a:xfrm>
            <a:off x="5707588" y="2658005"/>
            <a:ext cx="2190750" cy="144462"/>
          </a:xfrm>
          <a:prstGeom prst="bentConnector2">
            <a:avLst/>
          </a:prstGeom>
          <a:noFill/>
          <a:ln w="3175">
            <a:solidFill>
              <a:schemeClr val="tx1"/>
            </a:solidFill>
            <a:round/>
            <a:headEnd/>
            <a:tailEnd/>
          </a:ln>
          <a:extLst>
            <a:ext uri="{909E8E84-426E-40dd-AFC4-6F175D3DCCD1}">
              <a14:hiddenFill xmlns="" xmlns:a14="http://schemas.microsoft.com/office/drawing/2010/main">
                <a:noFill/>
              </a14:hiddenFill>
            </a:ext>
          </a:extLst>
        </p:spPr>
      </p:cxn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14</a:t>
            </a:fld>
            <a:endParaRPr lang="it-IT">
              <a:latin typeface="Calibri"/>
            </a:endParaRPr>
          </a:p>
        </p:txBody>
      </p:sp>
      <p:pic>
        <p:nvPicPr>
          <p:cNvPr id="32" name="Picture 14" descr="INGRND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16122">
            <a:off x="5805220" y="1984375"/>
            <a:ext cx="272097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76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238AEFC-7EE9-5546-9A35-12CA51397DBA}" type="slidenum">
              <a:rPr lang="it-IT"/>
              <a:pPr>
                <a:defRPr/>
              </a:pPr>
              <a:t>15</a:t>
            </a:fld>
            <a:endParaRPr lang="it-IT"/>
          </a:p>
        </p:txBody>
      </p:sp>
      <p:grpSp>
        <p:nvGrpSpPr>
          <p:cNvPr id="40965" name="Group 11"/>
          <p:cNvGrpSpPr>
            <a:grpSpLocks noChangeAspect="1"/>
          </p:cNvGrpSpPr>
          <p:nvPr/>
        </p:nvGrpSpPr>
        <p:grpSpPr bwMode="auto">
          <a:xfrm>
            <a:off x="971550" y="1700213"/>
            <a:ext cx="6696075" cy="2952750"/>
            <a:chOff x="951" y="1712"/>
            <a:chExt cx="2877" cy="1955"/>
          </a:xfrm>
        </p:grpSpPr>
        <p:sp>
          <p:nvSpPr>
            <p:cNvPr id="8" name="AutoShape 10"/>
            <p:cNvSpPr>
              <a:spLocks noChangeAspect="1" noChangeArrowheads="1" noTextEdit="1"/>
            </p:cNvSpPr>
            <p:nvPr/>
          </p:nvSpPr>
          <p:spPr bwMode="auto">
            <a:xfrm>
              <a:off x="951" y="1712"/>
              <a:ext cx="2877" cy="1669"/>
            </a:xfrm>
            <a:prstGeom prst="rect">
              <a:avLst/>
            </a:prstGeom>
            <a:noFill/>
            <a:ln>
              <a:noFill/>
            </a:ln>
            <a:effectLst/>
            <a:extLst>
              <a:ext uri="{909E8E84-426E-40dd-AFC4-6F175D3DCCD1}">
                <a14:hiddenFill xmlns="" xmlns:a14="http://schemas.microsoft.com/office/drawing/2010/main">
                  <a:solidFill>
                    <a:srgbClr val="FFE1FF"/>
                  </a:solidFill>
                </a14:hiddenFill>
              </a:ext>
              <a:ext uri="{91240B29-F687-4f45-9708-019B960494DF}">
                <a14:hiddenLine xmlns="" xmlns:a14="http://schemas.microsoft.com/office/drawing/2010/main" w="9525">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it-IT">
                <a:cs typeface="+mn-cs"/>
              </a:endParaRPr>
            </a:p>
          </p:txBody>
        </p:sp>
        <p:sp>
          <p:nvSpPr>
            <p:cNvPr id="14" name="Rectangle 12"/>
            <p:cNvSpPr>
              <a:spLocks noChangeArrowheads="1"/>
            </p:cNvSpPr>
            <p:nvPr/>
          </p:nvSpPr>
          <p:spPr bwMode="auto">
            <a:xfrm>
              <a:off x="951" y="1712"/>
              <a:ext cx="1732" cy="280"/>
            </a:xfrm>
            <a:prstGeom prst="rect">
              <a:avLst/>
            </a:prstGeom>
            <a:noFill/>
            <a:ln w="9525">
              <a:solidFill>
                <a:schemeClr val="tx1">
                  <a:alpha val="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2000" b="0">
                <a:solidFill>
                  <a:schemeClr val="tx1"/>
                </a:solidFill>
                <a:cs typeface="+mn-cs"/>
              </a:endParaRPr>
            </a:p>
          </p:txBody>
        </p:sp>
        <p:sp>
          <p:nvSpPr>
            <p:cNvPr id="15" name="_s201741"/>
            <p:cNvSpPr>
              <a:spLocks noChangeArrowheads="1"/>
            </p:cNvSpPr>
            <p:nvPr/>
          </p:nvSpPr>
          <p:spPr bwMode="auto">
            <a:xfrm>
              <a:off x="1844" y="1991"/>
              <a:ext cx="1091" cy="288"/>
            </a:xfrm>
            <a:prstGeom prst="rect">
              <a:avLst/>
            </a:prstGeom>
            <a:solidFill>
              <a:schemeClr val="bg1"/>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defRPr/>
              </a:pPr>
              <a:r>
                <a:rPr lang="it-IT" sz="2000" dirty="0">
                  <a:cs typeface="+mn-cs"/>
                </a:rPr>
                <a:t>Direttore commerciale</a:t>
              </a:r>
            </a:p>
          </p:txBody>
        </p:sp>
        <p:sp>
          <p:nvSpPr>
            <p:cNvPr id="16" name="_s201742"/>
            <p:cNvSpPr>
              <a:spLocks noChangeArrowheads="1"/>
            </p:cNvSpPr>
            <p:nvPr/>
          </p:nvSpPr>
          <p:spPr bwMode="auto">
            <a:xfrm>
              <a:off x="1322" y="2475"/>
              <a:ext cx="863" cy="477"/>
            </a:xfrm>
            <a:prstGeom prst="rect">
              <a:avLst/>
            </a:prstGeom>
            <a:solidFill>
              <a:schemeClr val="accent4">
                <a:lumMod val="60000"/>
                <a:lumOff val="40000"/>
              </a:schemeClr>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dirty="0">
                  <a:solidFill>
                    <a:srgbClr val="000000"/>
                  </a:solidFill>
                  <a:cs typeface="+mn-cs"/>
                </a:rPr>
                <a:t>Segreteria </a:t>
              </a:r>
            </a:p>
            <a:p>
              <a:pPr algn="ctr">
                <a:defRPr/>
              </a:pPr>
              <a:r>
                <a:rPr lang="it-IT" sz="2000" dirty="0">
                  <a:solidFill>
                    <a:srgbClr val="000000"/>
                  </a:solidFill>
                  <a:cs typeface="+mn-cs"/>
                </a:rPr>
                <a:t>commerciale</a:t>
              </a:r>
            </a:p>
          </p:txBody>
        </p:sp>
        <p:sp>
          <p:nvSpPr>
            <p:cNvPr id="19" name="_s201748"/>
            <p:cNvSpPr>
              <a:spLocks noChangeArrowheads="1"/>
            </p:cNvSpPr>
            <p:nvPr/>
          </p:nvSpPr>
          <p:spPr bwMode="auto">
            <a:xfrm>
              <a:off x="1463" y="3232"/>
              <a:ext cx="849" cy="435"/>
            </a:xfrm>
            <a:prstGeom prst="rect">
              <a:avLst/>
            </a:prstGeom>
            <a:solidFill>
              <a:srgbClr val="F3A373"/>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6904" tIns="43452" rIns="86904" bIns="43452" anchor="ctr"/>
            <a:lstStyle/>
            <a:p>
              <a:pPr algn="ctr">
                <a:defRPr/>
              </a:pPr>
              <a:r>
                <a:rPr lang="it-IT" sz="2000" dirty="0">
                  <a:solidFill>
                    <a:srgbClr val="000000"/>
                  </a:solidFill>
                  <a:cs typeface="+mn-cs"/>
                </a:rPr>
                <a:t>Commerciale </a:t>
              </a:r>
            </a:p>
            <a:p>
              <a:pPr algn="ctr">
                <a:defRPr/>
              </a:pPr>
              <a:r>
                <a:rPr lang="it-IT" sz="2000" dirty="0">
                  <a:solidFill>
                    <a:srgbClr val="000000"/>
                  </a:solidFill>
                  <a:cs typeface="+mn-cs"/>
                </a:rPr>
                <a:t>Italia/estero</a:t>
              </a:r>
              <a:endParaRPr lang="it-IT" sz="2000" dirty="0">
                <a:solidFill>
                  <a:schemeClr val="tx1"/>
                </a:solidFill>
                <a:cs typeface="+mn-cs"/>
              </a:endParaRPr>
            </a:p>
          </p:txBody>
        </p:sp>
      </p:grpSp>
      <p:cxnSp>
        <p:nvCxnSpPr>
          <p:cNvPr id="27" name="Connettore 1 26"/>
          <p:cNvCxnSpPr>
            <a:stCxn id="15" idx="2"/>
          </p:cNvCxnSpPr>
          <p:nvPr/>
        </p:nvCxnSpPr>
        <p:spPr bwMode="auto">
          <a:xfrm>
            <a:off x="4319588" y="2555875"/>
            <a:ext cx="36512" cy="1160463"/>
          </a:xfrm>
          <a:prstGeom prst="line">
            <a:avLst/>
          </a:prstGeom>
          <a:solidFill>
            <a:schemeClr val="accent1"/>
          </a:solidFill>
          <a:ln w="317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9" name="Connettore 1 28"/>
          <p:cNvCxnSpPr>
            <a:stCxn id="16" idx="3"/>
          </p:cNvCxnSpPr>
          <p:nvPr/>
        </p:nvCxnSpPr>
        <p:spPr bwMode="auto">
          <a:xfrm>
            <a:off x="3844925" y="3213100"/>
            <a:ext cx="511175" cy="0"/>
          </a:xfrm>
          <a:prstGeom prst="line">
            <a:avLst/>
          </a:prstGeom>
          <a:solidFill>
            <a:schemeClr val="accent1"/>
          </a:solidFill>
          <a:ln w="317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2" name="Connettore 4 31"/>
          <p:cNvCxnSpPr/>
          <p:nvPr/>
        </p:nvCxnSpPr>
        <p:spPr bwMode="auto">
          <a:xfrm>
            <a:off x="4356100" y="3716338"/>
            <a:ext cx="1155700" cy="279400"/>
          </a:xfrm>
          <a:prstGeom prst="bentConnector2">
            <a:avLst/>
          </a:prstGeom>
          <a:solidFill>
            <a:schemeClr val="accent1"/>
          </a:solidFill>
          <a:ln w="317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4" name="Connettore 4 33"/>
          <p:cNvCxnSpPr>
            <a:endCxn id="19" idx="0"/>
          </p:cNvCxnSpPr>
          <p:nvPr/>
        </p:nvCxnSpPr>
        <p:spPr bwMode="auto">
          <a:xfrm rot="10800000" flipV="1">
            <a:off x="3151188" y="3716338"/>
            <a:ext cx="1276350" cy="279400"/>
          </a:xfrm>
          <a:prstGeom prst="bentConnector2">
            <a:avLst/>
          </a:prstGeom>
          <a:solidFill>
            <a:schemeClr val="accent1"/>
          </a:solidFill>
          <a:ln w="3175" cap="flat" cmpd="sng" algn="ctr">
            <a:solidFill>
              <a:srgbClr val="000000"/>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40970" name="_s201748"/>
          <p:cNvSpPr>
            <a:spLocks noChangeArrowheads="1"/>
          </p:cNvSpPr>
          <p:nvPr/>
        </p:nvSpPr>
        <p:spPr bwMode="auto">
          <a:xfrm>
            <a:off x="4500563" y="4005263"/>
            <a:ext cx="1974850" cy="657225"/>
          </a:xfrm>
          <a:prstGeom prst="rect">
            <a:avLst/>
          </a:prstGeom>
          <a:solidFill>
            <a:srgbClr val="F3A373"/>
          </a:solidFill>
          <a:ln w="12700">
            <a:solidFill>
              <a:srgbClr val="1C1C1C"/>
            </a:solidFill>
            <a:miter lim="800000"/>
            <a:headEnd/>
            <a:tailEnd/>
          </a:ln>
        </p:spPr>
        <p:txBody>
          <a:bodyPr wrap="none" lIns="86904" tIns="43452" rIns="86904" bIns="43452" anchor="ctr"/>
          <a:lstStyle/>
          <a:p>
            <a:pPr algn="ctr"/>
            <a:r>
              <a:rPr lang="it-IT" sz="2000" dirty="0">
                <a:solidFill>
                  <a:srgbClr val="000000"/>
                </a:solidFill>
              </a:rPr>
              <a:t>Responsabile</a:t>
            </a:r>
          </a:p>
          <a:p>
            <a:pPr algn="ctr"/>
            <a:r>
              <a:rPr lang="it-IT" sz="2000" dirty="0">
                <a:solidFill>
                  <a:srgbClr val="000000"/>
                </a:solidFill>
              </a:rPr>
              <a:t>centro ordini</a:t>
            </a:r>
            <a:endParaRPr lang="it-IT" sz="2000" dirty="0">
              <a:solidFill>
                <a:schemeClr val="tx1"/>
              </a:solidFill>
            </a:endParaRPr>
          </a:p>
        </p:txBody>
      </p:sp>
      <p:sp>
        <p:nvSpPr>
          <p:cNvPr id="6" name="Titolo 5"/>
          <p:cNvSpPr>
            <a:spLocks noGrp="1"/>
          </p:cNvSpPr>
          <p:nvPr>
            <p:ph type="title"/>
          </p:nvPr>
        </p:nvSpPr>
        <p:spPr/>
        <p:txBody>
          <a:bodyPr/>
          <a:lstStyle/>
          <a:p>
            <a:r>
              <a:rPr lang="it-IT" dirty="0" smtClean="0"/>
              <a:t>L’area commerciale</a:t>
            </a:r>
            <a:endParaRPr lang="it-IT" dirty="0"/>
          </a:p>
        </p:txBody>
      </p:sp>
      <p:sp>
        <p:nvSpPr>
          <p:cNvPr id="7" name="Segnaposto piè di pagina 6"/>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97222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57563"/>
            <a:ext cx="1973263" cy="230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4021" name="Text Box 5"/>
          <p:cNvSpPr txBox="1">
            <a:spLocks noChangeArrowheads="1"/>
          </p:cNvSpPr>
          <p:nvPr/>
        </p:nvSpPr>
        <p:spPr bwMode="auto">
          <a:xfrm>
            <a:off x="2987675" y="3789363"/>
            <a:ext cx="5256213" cy="1200328"/>
          </a:xfrm>
          <a:prstGeom prst="rect">
            <a:avLst/>
          </a:prstGeom>
          <a:noFill/>
          <a:ln w="508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2400" dirty="0">
                <a:solidFill>
                  <a:prstClr val="black"/>
                </a:solidFill>
                <a:latin typeface="Calibri"/>
              </a:rPr>
              <a:t>In termini di divisione verticale del lavoro, si caratterizza per un certo decentramento</a:t>
            </a:r>
          </a:p>
        </p:txBody>
      </p:sp>
      <p:sp>
        <p:nvSpPr>
          <p:cNvPr id="214022" name="Rectangle 6"/>
          <p:cNvSpPr>
            <a:spLocks noChangeArrowheads="1"/>
          </p:cNvSpPr>
          <p:nvPr/>
        </p:nvSpPr>
        <p:spPr bwMode="auto">
          <a:xfrm>
            <a:off x="457200" y="1823701"/>
            <a:ext cx="763220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defRPr/>
            </a:pPr>
            <a:r>
              <a:rPr lang="it-IT" sz="2400" dirty="0">
                <a:solidFill>
                  <a:prstClr val="black"/>
                </a:solidFill>
                <a:latin typeface="Calibri"/>
              </a:rPr>
              <a:t>È caratterizzata da una divisione orizzontale del lavoro orientata agli output (clientela, prodotto, area geografica)</a:t>
            </a:r>
          </a:p>
        </p:txBody>
      </p:sp>
      <p:sp>
        <p:nvSpPr>
          <p:cNvPr id="2" name="Titolo 1"/>
          <p:cNvSpPr>
            <a:spLocks noGrp="1"/>
          </p:cNvSpPr>
          <p:nvPr>
            <p:ph type="title"/>
          </p:nvPr>
        </p:nvSpPr>
        <p:spPr/>
        <p:txBody>
          <a:bodyPr/>
          <a:lstStyle/>
          <a:p>
            <a:r>
              <a:rPr lang="it-IT" dirty="0" smtClean="0"/>
              <a:t>La struttura </a:t>
            </a:r>
            <a:r>
              <a:rPr lang="it-IT" dirty="0" err="1" smtClean="0"/>
              <a:t>multidivisionale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16</a:t>
            </a:fld>
            <a:endParaRPr lang="it-IT">
              <a:latin typeface="Calibri"/>
            </a:endParaRPr>
          </a:p>
        </p:txBody>
      </p:sp>
    </p:spTree>
    <p:extLst>
      <p:ext uri="{BB962C8B-B14F-4D97-AF65-F5344CB8AC3E}">
        <p14:creationId xmlns:p14="http://schemas.microsoft.com/office/powerpoint/2010/main" val="3531639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a:t>
            </a:r>
            <a:endParaRPr lang="it-IT" dirty="0"/>
          </a:p>
        </p:txBody>
      </p:sp>
      <p:grpSp>
        <p:nvGrpSpPr>
          <p:cNvPr id="44037" name="Group 27"/>
          <p:cNvGrpSpPr>
            <a:grpSpLocks noChangeAspect="1"/>
          </p:cNvGrpSpPr>
          <p:nvPr/>
        </p:nvGrpSpPr>
        <p:grpSpPr bwMode="auto">
          <a:xfrm>
            <a:off x="1042988" y="692150"/>
            <a:ext cx="7056437" cy="3743325"/>
            <a:chOff x="563" y="1227"/>
            <a:chExt cx="3892" cy="2930"/>
          </a:xfrm>
        </p:grpSpPr>
        <p:sp>
          <p:nvSpPr>
            <p:cNvPr id="287772" name="AutoShape 28"/>
            <p:cNvSpPr>
              <a:spLocks noChangeAspect="1" noChangeArrowheads="1" noTextEdit="1"/>
            </p:cNvSpPr>
            <p:nvPr/>
          </p:nvSpPr>
          <p:spPr bwMode="auto">
            <a:xfrm>
              <a:off x="563" y="1227"/>
              <a:ext cx="3892" cy="2930"/>
            </a:xfrm>
            <a:prstGeom prst="rect">
              <a:avLst/>
            </a:prstGeom>
            <a:noFill/>
            <a:ln>
              <a:noFill/>
            </a:ln>
            <a:effectLst/>
            <a:extLst>
              <a:ext uri="{909E8E84-426E-40dd-AFC4-6F175D3DCCD1}">
                <a14:hiddenFill xmlns="" xmlns:a14="http://schemas.microsoft.com/office/drawing/2010/main">
                  <a:solidFill>
                    <a:srgbClr val="FFE1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it-IT">
                <a:solidFill>
                  <a:prstClr val="black"/>
                </a:solidFill>
                <a:latin typeface="Calibri"/>
              </a:endParaRPr>
            </a:p>
          </p:txBody>
        </p:sp>
        <p:cxnSp>
          <p:nvCxnSpPr>
            <p:cNvPr id="44047" name="_s287773"/>
            <p:cNvCxnSpPr>
              <a:cxnSpLocks noChangeShapeType="1"/>
              <a:stCxn id="287798" idx="0"/>
              <a:endCxn id="287786" idx="2"/>
            </p:cNvCxnSpPr>
            <p:nvPr/>
          </p:nvCxnSpPr>
          <p:spPr bwMode="auto">
            <a:xfrm rot="5400000" flipH="1">
              <a:off x="2510" y="2002"/>
              <a:ext cx="1006" cy="1006"/>
            </a:xfrm>
            <a:prstGeom prst="bentConnector3">
              <a:avLst>
                <a:gd name="adj1" fmla="val 8898"/>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44048" name="_s287774"/>
            <p:cNvCxnSpPr>
              <a:cxnSpLocks noChangeShapeType="1"/>
              <a:stCxn id="287791" idx="0"/>
              <a:endCxn id="287786" idx="2"/>
            </p:cNvCxnSpPr>
            <p:nvPr/>
          </p:nvCxnSpPr>
          <p:spPr bwMode="auto">
            <a:xfrm rot="-5400000">
              <a:off x="2007" y="2504"/>
              <a:ext cx="1006" cy="1"/>
            </a:xfrm>
            <a:prstGeom prst="bentConnector3">
              <a:avLst>
                <a:gd name="adj1" fmla="val 8898"/>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44049" name="_s287775"/>
            <p:cNvCxnSpPr>
              <a:cxnSpLocks noChangeShapeType="1"/>
              <a:stCxn id="287790" idx="0"/>
              <a:endCxn id="287786" idx="2"/>
            </p:cNvCxnSpPr>
            <p:nvPr/>
          </p:nvCxnSpPr>
          <p:spPr bwMode="auto">
            <a:xfrm rot="-5400000">
              <a:off x="1250" y="1747"/>
              <a:ext cx="1006" cy="1515"/>
            </a:xfrm>
            <a:prstGeom prst="bentConnector3">
              <a:avLst>
                <a:gd name="adj1" fmla="val 8898"/>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44050" name="_s287776"/>
            <p:cNvCxnSpPr>
              <a:cxnSpLocks noChangeShapeType="1"/>
              <a:stCxn id="287797" idx="0"/>
              <a:endCxn id="287793" idx="2"/>
            </p:cNvCxnSpPr>
            <p:nvPr/>
          </p:nvCxnSpPr>
          <p:spPr bwMode="auto">
            <a:xfrm rot="5400000" flipH="1">
              <a:off x="2184" y="3546"/>
              <a:ext cx="144" cy="504"/>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1" name="_s287777"/>
            <p:cNvCxnSpPr>
              <a:cxnSpLocks noChangeShapeType="1"/>
              <a:stCxn id="287796" idx="0"/>
              <a:endCxn id="287793" idx="2"/>
            </p:cNvCxnSpPr>
            <p:nvPr/>
          </p:nvCxnSpPr>
          <p:spPr bwMode="auto">
            <a:xfrm rot="-5400000">
              <a:off x="1681" y="3546"/>
              <a:ext cx="144" cy="503"/>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2" name="_s287778"/>
            <p:cNvCxnSpPr>
              <a:cxnSpLocks noChangeShapeType="1"/>
              <a:stCxn id="287795" idx="0"/>
              <a:endCxn id="287791" idx="2"/>
            </p:cNvCxnSpPr>
            <p:nvPr/>
          </p:nvCxnSpPr>
          <p:spPr bwMode="auto">
            <a:xfrm rot="5400000" flipH="1">
              <a:off x="3194" y="2610"/>
              <a:ext cx="144" cy="1513"/>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3" name="_s287779"/>
            <p:cNvCxnSpPr>
              <a:cxnSpLocks noChangeShapeType="1"/>
              <a:stCxn id="287794" idx="0"/>
              <a:endCxn id="287791" idx="2"/>
            </p:cNvCxnSpPr>
            <p:nvPr/>
          </p:nvCxnSpPr>
          <p:spPr bwMode="auto">
            <a:xfrm rot="5400000" flipH="1">
              <a:off x="2690" y="3114"/>
              <a:ext cx="144" cy="505"/>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4" name="_s287780"/>
            <p:cNvCxnSpPr>
              <a:cxnSpLocks noChangeShapeType="1"/>
              <a:stCxn id="287793" idx="0"/>
              <a:endCxn id="287791" idx="2"/>
            </p:cNvCxnSpPr>
            <p:nvPr/>
          </p:nvCxnSpPr>
          <p:spPr bwMode="auto">
            <a:xfrm rot="-5400000">
              <a:off x="2185" y="3114"/>
              <a:ext cx="144" cy="505"/>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5" name="_s287781"/>
            <p:cNvCxnSpPr>
              <a:cxnSpLocks noChangeShapeType="1"/>
              <a:stCxn id="287792" idx="0"/>
              <a:endCxn id="287791" idx="2"/>
            </p:cNvCxnSpPr>
            <p:nvPr/>
          </p:nvCxnSpPr>
          <p:spPr bwMode="auto">
            <a:xfrm rot="-5400000">
              <a:off x="1681" y="2610"/>
              <a:ext cx="144" cy="1513"/>
            </a:xfrm>
            <a:prstGeom prst="bentConnector3">
              <a:avLst>
                <a:gd name="adj1" fmla="val 50000"/>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6" name="_s287782"/>
            <p:cNvCxnSpPr>
              <a:cxnSpLocks noChangeShapeType="1"/>
              <a:stCxn id="287789" idx="3"/>
              <a:endCxn id="287786" idx="2"/>
            </p:cNvCxnSpPr>
            <p:nvPr/>
          </p:nvCxnSpPr>
          <p:spPr bwMode="auto">
            <a:xfrm flipV="1">
              <a:off x="2365" y="2002"/>
              <a:ext cx="145" cy="719"/>
            </a:xfrm>
            <a:prstGeom prst="bentConnector2">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7" name="_s287783"/>
            <p:cNvCxnSpPr>
              <a:cxnSpLocks noChangeShapeType="1"/>
              <a:stCxn id="287788" idx="1"/>
              <a:endCxn id="287786" idx="2"/>
            </p:cNvCxnSpPr>
            <p:nvPr/>
          </p:nvCxnSpPr>
          <p:spPr bwMode="auto">
            <a:xfrm rot="10800000">
              <a:off x="2510" y="2002"/>
              <a:ext cx="143" cy="289"/>
            </a:xfrm>
            <a:prstGeom prst="bentConnector2">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cxnSp>
          <p:nvCxnSpPr>
            <p:cNvPr id="44058" name="_s287784"/>
            <p:cNvCxnSpPr>
              <a:cxnSpLocks noChangeShapeType="1"/>
              <a:stCxn id="287787" idx="3"/>
              <a:endCxn id="287786" idx="2"/>
            </p:cNvCxnSpPr>
            <p:nvPr/>
          </p:nvCxnSpPr>
          <p:spPr bwMode="auto">
            <a:xfrm flipV="1">
              <a:off x="2365" y="2002"/>
              <a:ext cx="145" cy="289"/>
            </a:xfrm>
            <a:prstGeom prst="bentConnector2">
              <a:avLst/>
            </a:prstGeom>
            <a:noFill/>
            <a:ln w="12700">
              <a:solidFill>
                <a:srgbClr val="000000"/>
              </a:solidFill>
              <a:miter lim="800000"/>
              <a:headEnd/>
              <a:tailEnd/>
            </a:ln>
            <a:extLst>
              <a:ext uri="{909E8E84-426E-40dd-AFC4-6F175D3DCCD1}">
                <a14:hiddenFill xmlns="" xmlns:a14="http://schemas.microsoft.com/office/drawing/2010/main">
                  <a:noFill/>
                </a14:hiddenFill>
              </a:ext>
            </a:extLst>
          </p:spPr>
        </p:cxnSp>
        <p:sp>
          <p:nvSpPr>
            <p:cNvPr id="287785" name="Rectangle 41"/>
            <p:cNvSpPr>
              <a:spLocks noChangeArrowheads="1"/>
            </p:cNvSpPr>
            <p:nvPr/>
          </p:nvSpPr>
          <p:spPr bwMode="auto">
            <a:xfrm>
              <a:off x="563" y="1227"/>
              <a:ext cx="2595" cy="332"/>
            </a:xfrm>
            <a:prstGeom prst="rect">
              <a:avLst/>
            </a:prstGeom>
            <a:noFill/>
            <a:ln w="9525">
              <a:solidFill>
                <a:schemeClr val="tx1">
                  <a:alpha val="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87786" name="_s287786"/>
            <p:cNvSpPr>
              <a:spLocks noChangeArrowheads="1"/>
            </p:cNvSpPr>
            <p:nvPr/>
          </p:nvSpPr>
          <p:spPr bwMode="auto">
            <a:xfrm>
              <a:off x="1883" y="1715"/>
              <a:ext cx="1253" cy="287"/>
            </a:xfrm>
            <a:prstGeom prst="rect">
              <a:avLst/>
            </a:prstGeom>
            <a:solidFill>
              <a:srgbClr val="E8E8E8"/>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DIREZIONE GENERALE</a:t>
              </a:r>
            </a:p>
          </p:txBody>
        </p:sp>
        <p:sp>
          <p:nvSpPr>
            <p:cNvPr id="287787" name="_s287787"/>
            <p:cNvSpPr>
              <a:spLocks noChangeArrowheads="1"/>
            </p:cNvSpPr>
            <p:nvPr/>
          </p:nvSpPr>
          <p:spPr bwMode="auto">
            <a:xfrm>
              <a:off x="1502" y="2147"/>
              <a:ext cx="863" cy="287"/>
            </a:xfrm>
            <a:prstGeom prst="rect">
              <a:avLst/>
            </a:prstGeom>
            <a:solidFill>
              <a:schemeClr val="bg1"/>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a:solidFill>
                    <a:prstClr val="black"/>
                  </a:solidFill>
                  <a:latin typeface="Calibri"/>
                </a:rPr>
                <a:t>Marketing</a:t>
              </a:r>
            </a:p>
          </p:txBody>
        </p:sp>
        <p:sp>
          <p:nvSpPr>
            <p:cNvPr id="287788" name="_s287788"/>
            <p:cNvSpPr>
              <a:spLocks noChangeArrowheads="1"/>
            </p:cNvSpPr>
            <p:nvPr/>
          </p:nvSpPr>
          <p:spPr bwMode="auto">
            <a:xfrm>
              <a:off x="2653" y="2147"/>
              <a:ext cx="863" cy="287"/>
            </a:xfrm>
            <a:prstGeom prst="rect">
              <a:avLst/>
            </a:prstGeom>
            <a:solidFill>
              <a:schemeClr val="bg1"/>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a:solidFill>
                    <a:prstClr val="black"/>
                  </a:solidFill>
                  <a:latin typeface="Calibri"/>
                </a:rPr>
                <a:t>Sviluppo</a:t>
              </a:r>
            </a:p>
          </p:txBody>
        </p:sp>
        <p:sp>
          <p:nvSpPr>
            <p:cNvPr id="287789" name="_s287789"/>
            <p:cNvSpPr>
              <a:spLocks noChangeArrowheads="1"/>
            </p:cNvSpPr>
            <p:nvPr/>
          </p:nvSpPr>
          <p:spPr bwMode="auto">
            <a:xfrm>
              <a:off x="1502" y="2576"/>
              <a:ext cx="863" cy="287"/>
            </a:xfrm>
            <a:prstGeom prst="rect">
              <a:avLst/>
            </a:prstGeom>
            <a:solidFill>
              <a:schemeClr val="bg1"/>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Produzione</a:t>
              </a:r>
            </a:p>
          </p:txBody>
        </p:sp>
        <p:sp>
          <p:nvSpPr>
            <p:cNvPr id="287790" name="_s287790"/>
            <p:cNvSpPr>
              <a:spLocks noChangeArrowheads="1"/>
            </p:cNvSpPr>
            <p:nvPr/>
          </p:nvSpPr>
          <p:spPr bwMode="auto">
            <a:xfrm>
              <a:off x="563" y="3008"/>
              <a:ext cx="863" cy="287"/>
            </a:xfrm>
            <a:prstGeom prst="rect">
              <a:avLst/>
            </a:prstGeom>
            <a:solidFill>
              <a:srgbClr val="95D1F2"/>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Divisione A</a:t>
              </a:r>
            </a:p>
          </p:txBody>
        </p:sp>
        <p:sp>
          <p:nvSpPr>
            <p:cNvPr id="287791" name="_s287791"/>
            <p:cNvSpPr>
              <a:spLocks noChangeArrowheads="1"/>
            </p:cNvSpPr>
            <p:nvPr/>
          </p:nvSpPr>
          <p:spPr bwMode="auto">
            <a:xfrm>
              <a:off x="2078" y="3008"/>
              <a:ext cx="863" cy="287"/>
            </a:xfrm>
            <a:prstGeom prst="rect">
              <a:avLst/>
            </a:prstGeom>
            <a:solidFill>
              <a:srgbClr val="95D1F2"/>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Divisione B</a:t>
              </a:r>
            </a:p>
          </p:txBody>
        </p:sp>
        <p:sp>
          <p:nvSpPr>
            <p:cNvPr id="287792" name="_s287792"/>
            <p:cNvSpPr>
              <a:spLocks noChangeArrowheads="1"/>
            </p:cNvSpPr>
            <p:nvPr/>
          </p:nvSpPr>
          <p:spPr bwMode="auto">
            <a:xfrm>
              <a:off x="563" y="3439"/>
              <a:ext cx="865" cy="287"/>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Marketing</a:t>
              </a:r>
            </a:p>
          </p:txBody>
        </p:sp>
        <p:sp>
          <p:nvSpPr>
            <p:cNvPr id="287793" name="_s287793"/>
            <p:cNvSpPr>
              <a:spLocks noChangeArrowheads="1"/>
            </p:cNvSpPr>
            <p:nvPr/>
          </p:nvSpPr>
          <p:spPr bwMode="auto">
            <a:xfrm>
              <a:off x="1572" y="3439"/>
              <a:ext cx="865" cy="287"/>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Produzione</a:t>
              </a:r>
            </a:p>
          </p:txBody>
        </p:sp>
        <p:sp>
          <p:nvSpPr>
            <p:cNvPr id="287794" name="_s287794"/>
            <p:cNvSpPr>
              <a:spLocks noChangeArrowheads="1"/>
            </p:cNvSpPr>
            <p:nvPr/>
          </p:nvSpPr>
          <p:spPr bwMode="auto">
            <a:xfrm>
              <a:off x="2581" y="3439"/>
              <a:ext cx="865" cy="287"/>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Amministrazione</a:t>
              </a:r>
            </a:p>
          </p:txBody>
        </p:sp>
        <p:sp>
          <p:nvSpPr>
            <p:cNvPr id="287795" name="_s287795"/>
            <p:cNvSpPr>
              <a:spLocks noChangeArrowheads="1"/>
            </p:cNvSpPr>
            <p:nvPr/>
          </p:nvSpPr>
          <p:spPr bwMode="auto">
            <a:xfrm>
              <a:off x="3590" y="3439"/>
              <a:ext cx="865" cy="287"/>
            </a:xfrm>
            <a:prstGeom prst="rect">
              <a:avLst/>
            </a:prstGeom>
            <a:solidFill>
              <a:srgbClr val="FFFF00"/>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a:solidFill>
                    <a:prstClr val="black"/>
                  </a:solidFill>
                  <a:latin typeface="Calibri"/>
                </a:rPr>
                <a:t>Personale</a:t>
              </a:r>
            </a:p>
          </p:txBody>
        </p:sp>
        <p:sp>
          <p:nvSpPr>
            <p:cNvPr id="287796" name="_s287796"/>
            <p:cNvSpPr>
              <a:spLocks noChangeArrowheads="1"/>
            </p:cNvSpPr>
            <p:nvPr/>
          </p:nvSpPr>
          <p:spPr bwMode="auto">
            <a:xfrm>
              <a:off x="1069" y="3870"/>
              <a:ext cx="863" cy="287"/>
            </a:xfrm>
            <a:prstGeom prst="rect">
              <a:avLst/>
            </a:prstGeom>
            <a:solidFill>
              <a:srgbClr val="FFFFFF"/>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Stabilimento 1</a:t>
              </a:r>
            </a:p>
          </p:txBody>
        </p:sp>
        <p:sp>
          <p:nvSpPr>
            <p:cNvPr id="287797" name="_s287797"/>
            <p:cNvSpPr>
              <a:spLocks noChangeArrowheads="1"/>
            </p:cNvSpPr>
            <p:nvPr/>
          </p:nvSpPr>
          <p:spPr bwMode="auto">
            <a:xfrm>
              <a:off x="2076" y="3870"/>
              <a:ext cx="863" cy="287"/>
            </a:xfrm>
            <a:prstGeom prst="rect">
              <a:avLst/>
            </a:prstGeom>
            <a:solidFill>
              <a:srgbClr val="FFFFFF"/>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a:solidFill>
                    <a:prstClr val="black"/>
                  </a:solidFill>
                  <a:latin typeface="Calibri"/>
                </a:rPr>
                <a:t>Stabilimento 2</a:t>
              </a:r>
            </a:p>
          </p:txBody>
        </p:sp>
        <p:sp>
          <p:nvSpPr>
            <p:cNvPr id="287798" name="_s287798"/>
            <p:cNvSpPr>
              <a:spLocks noChangeArrowheads="1"/>
            </p:cNvSpPr>
            <p:nvPr/>
          </p:nvSpPr>
          <p:spPr bwMode="auto">
            <a:xfrm>
              <a:off x="3085" y="3008"/>
              <a:ext cx="863" cy="287"/>
            </a:xfrm>
            <a:prstGeom prst="rect">
              <a:avLst/>
            </a:prstGeom>
            <a:solidFill>
              <a:srgbClr val="95D1F2"/>
            </a:solidFill>
            <a:ln w="12700">
              <a:solidFill>
                <a:srgbClr val="1C1C1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3618" tIns="36810" rIns="73618" bIns="36810" anchor="ctr"/>
            <a:lstStyle/>
            <a:p>
              <a:pPr algn="ctr">
                <a:defRPr/>
              </a:pPr>
              <a:r>
                <a:rPr lang="it-IT" dirty="0">
                  <a:solidFill>
                    <a:prstClr val="black"/>
                  </a:solidFill>
                  <a:latin typeface="Calibri"/>
                </a:rPr>
                <a:t>Divisione C</a:t>
              </a:r>
            </a:p>
          </p:txBody>
        </p:sp>
      </p:grpSp>
      <p:grpSp>
        <p:nvGrpSpPr>
          <p:cNvPr id="287810" name="Group 66"/>
          <p:cNvGrpSpPr>
            <a:grpSpLocks/>
          </p:cNvGrpSpPr>
          <p:nvPr/>
        </p:nvGrpSpPr>
        <p:grpSpPr bwMode="auto">
          <a:xfrm>
            <a:off x="5292725" y="4868863"/>
            <a:ext cx="2519363" cy="1104900"/>
            <a:chOff x="3334" y="3067"/>
            <a:chExt cx="1587" cy="696"/>
          </a:xfrm>
        </p:grpSpPr>
        <p:sp>
          <p:nvSpPr>
            <p:cNvPr id="287803" name="Line 59"/>
            <p:cNvSpPr>
              <a:spLocks noChangeShapeType="1"/>
            </p:cNvSpPr>
            <p:nvPr/>
          </p:nvSpPr>
          <p:spPr bwMode="auto">
            <a:xfrm>
              <a:off x="3379" y="3430"/>
              <a:ext cx="1542"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87804" name="Text Box 60"/>
            <p:cNvSpPr txBox="1">
              <a:spLocks noChangeArrowheads="1"/>
            </p:cNvSpPr>
            <p:nvPr/>
          </p:nvSpPr>
          <p:spPr bwMode="auto">
            <a:xfrm>
              <a:off x="3379" y="3067"/>
              <a:ext cx="149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srgbClr val="FF0000"/>
                  </a:solidFill>
                  <a:effectLst>
                    <a:outerShdw blurRad="38100" dist="38100" dir="2700000" algn="tl">
                      <a:srgbClr val="000000"/>
                    </a:outerShdw>
                  </a:effectLst>
                  <a:latin typeface="Calibri"/>
                </a:rPr>
                <a:t>Punti di debolezza</a:t>
              </a:r>
            </a:p>
          </p:txBody>
        </p:sp>
        <p:sp>
          <p:nvSpPr>
            <p:cNvPr id="287805" name="Text Box 61"/>
            <p:cNvSpPr txBox="1">
              <a:spLocks noChangeArrowheads="1"/>
            </p:cNvSpPr>
            <p:nvPr/>
          </p:nvSpPr>
          <p:spPr bwMode="auto">
            <a:xfrm>
              <a:off x="3334" y="3475"/>
              <a:ext cx="89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prstClr val="black"/>
                  </a:solidFill>
                  <a:latin typeface="Calibri"/>
                </a:rPr>
                <a:t> Efficienza</a:t>
              </a:r>
            </a:p>
          </p:txBody>
        </p:sp>
      </p:grpSp>
      <p:grpSp>
        <p:nvGrpSpPr>
          <p:cNvPr id="287806" name="Group 62"/>
          <p:cNvGrpSpPr>
            <a:grpSpLocks/>
          </p:cNvGrpSpPr>
          <p:nvPr/>
        </p:nvGrpSpPr>
        <p:grpSpPr bwMode="auto">
          <a:xfrm>
            <a:off x="1116013" y="4868863"/>
            <a:ext cx="2233612" cy="1106487"/>
            <a:chOff x="657" y="2704"/>
            <a:chExt cx="1407" cy="697"/>
          </a:xfrm>
        </p:grpSpPr>
        <p:sp>
          <p:nvSpPr>
            <p:cNvPr id="287807" name="Line 63"/>
            <p:cNvSpPr>
              <a:spLocks noChangeShapeType="1"/>
            </p:cNvSpPr>
            <p:nvPr/>
          </p:nvSpPr>
          <p:spPr bwMode="auto">
            <a:xfrm>
              <a:off x="657" y="3067"/>
              <a:ext cx="1407"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87808" name="Text Box 64"/>
            <p:cNvSpPr txBox="1">
              <a:spLocks noChangeArrowheads="1"/>
            </p:cNvSpPr>
            <p:nvPr/>
          </p:nvSpPr>
          <p:spPr bwMode="auto">
            <a:xfrm>
              <a:off x="703" y="2704"/>
              <a:ext cx="111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400">
                  <a:solidFill>
                    <a:srgbClr val="FF0000"/>
                  </a:solidFill>
                  <a:effectLst>
                    <a:outerShdw blurRad="38100" dist="38100" dir="2700000" algn="tl">
                      <a:srgbClr val="000000"/>
                    </a:outerShdw>
                  </a:effectLst>
                  <a:latin typeface="Calibri"/>
                </a:rPr>
                <a:t>Punti di forza</a:t>
              </a:r>
            </a:p>
          </p:txBody>
        </p:sp>
        <p:sp>
          <p:nvSpPr>
            <p:cNvPr id="287809" name="Text Box 65"/>
            <p:cNvSpPr txBox="1">
              <a:spLocks noChangeArrowheads="1"/>
            </p:cNvSpPr>
            <p:nvPr/>
          </p:nvSpPr>
          <p:spPr bwMode="auto">
            <a:xfrm>
              <a:off x="657" y="3113"/>
              <a:ext cx="969"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r>
                <a:rPr lang="it-IT" sz="2400">
                  <a:solidFill>
                    <a:prstClr val="black"/>
                  </a:solidFill>
                  <a:latin typeface="Calibri"/>
                </a:rPr>
                <a:t> Efficacia</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17</a:t>
            </a:fld>
            <a:endParaRPr lang="it-IT">
              <a:latin typeface="Calibri"/>
            </a:endParaRPr>
          </a:p>
        </p:txBody>
      </p:sp>
    </p:spTree>
    <p:extLst>
      <p:ext uri="{BB962C8B-B14F-4D97-AF65-F5344CB8AC3E}">
        <p14:creationId xmlns:p14="http://schemas.microsoft.com/office/powerpoint/2010/main" val="204845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068638"/>
            <a:ext cx="1789112" cy="209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8117" name="Text Box 5"/>
          <p:cNvSpPr txBox="1">
            <a:spLocks noChangeArrowheads="1"/>
          </p:cNvSpPr>
          <p:nvPr/>
        </p:nvSpPr>
        <p:spPr bwMode="auto">
          <a:xfrm>
            <a:off x="2818339" y="3357563"/>
            <a:ext cx="5314953" cy="1200328"/>
          </a:xfrm>
          <a:prstGeom prst="rect">
            <a:avLst/>
          </a:prstGeom>
          <a:noFill/>
          <a:ln w="381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sz="2400" dirty="0">
                <a:solidFill>
                  <a:prstClr val="black"/>
                </a:solidFill>
                <a:latin typeface="Calibri"/>
              </a:rPr>
              <a:t>In termini di divisione verticale del lavoro, si caratterizza per una notevole diffusione del potere</a:t>
            </a:r>
          </a:p>
        </p:txBody>
      </p:sp>
      <p:sp>
        <p:nvSpPr>
          <p:cNvPr id="218118" name="Rectangle 6"/>
          <p:cNvSpPr>
            <a:spLocks noChangeArrowheads="1"/>
          </p:cNvSpPr>
          <p:nvPr/>
        </p:nvSpPr>
        <p:spPr bwMode="auto">
          <a:xfrm>
            <a:off x="500592" y="1680232"/>
            <a:ext cx="76327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r>
              <a:rPr lang="it-IT" sz="2400" dirty="0">
                <a:solidFill>
                  <a:prstClr val="black"/>
                </a:solidFill>
                <a:latin typeface="Calibri"/>
              </a:rPr>
              <a:t>È caratterizzata da una divisione orizzontale del lavoro orientata sia all’input che all’output</a:t>
            </a:r>
          </a:p>
        </p:txBody>
      </p:sp>
      <p:sp>
        <p:nvSpPr>
          <p:cNvPr id="2" name="Titolo 1"/>
          <p:cNvSpPr>
            <a:spLocks noGrp="1"/>
          </p:cNvSpPr>
          <p:nvPr>
            <p:ph type="title"/>
          </p:nvPr>
        </p:nvSpPr>
        <p:spPr/>
        <p:txBody>
          <a:bodyPr/>
          <a:lstStyle/>
          <a:p>
            <a:r>
              <a:rPr lang="it-IT" dirty="0" smtClean="0"/>
              <a:t>La struttura a matrice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18</a:t>
            </a:fld>
            <a:endParaRPr lang="it-IT">
              <a:latin typeface="Calibri"/>
            </a:endParaRPr>
          </a:p>
        </p:txBody>
      </p:sp>
    </p:spTree>
    <p:extLst>
      <p:ext uri="{BB962C8B-B14F-4D97-AF65-F5344CB8AC3E}">
        <p14:creationId xmlns:p14="http://schemas.microsoft.com/office/powerpoint/2010/main" val="2525477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a:t>
            </a:r>
            <a:endParaRPr lang="it-IT" dirty="0"/>
          </a:p>
        </p:txBody>
      </p:sp>
      <p:grpSp>
        <p:nvGrpSpPr>
          <p:cNvPr id="220315" name="Group 1179"/>
          <p:cNvGrpSpPr>
            <a:grpSpLocks/>
          </p:cNvGrpSpPr>
          <p:nvPr/>
        </p:nvGrpSpPr>
        <p:grpSpPr bwMode="auto">
          <a:xfrm>
            <a:off x="6011863" y="5661025"/>
            <a:ext cx="2089150" cy="973138"/>
            <a:chOff x="3651" y="3475"/>
            <a:chExt cx="1316" cy="613"/>
          </a:xfrm>
        </p:grpSpPr>
        <p:sp>
          <p:nvSpPr>
            <p:cNvPr id="220219" name="Line 1083"/>
            <p:cNvSpPr>
              <a:spLocks noChangeShapeType="1"/>
            </p:cNvSpPr>
            <p:nvPr/>
          </p:nvSpPr>
          <p:spPr bwMode="auto">
            <a:xfrm>
              <a:off x="3651" y="3748"/>
              <a:ext cx="1316"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20220" name="Text Box 1084"/>
            <p:cNvSpPr txBox="1">
              <a:spLocks noChangeArrowheads="1"/>
            </p:cNvSpPr>
            <p:nvPr/>
          </p:nvSpPr>
          <p:spPr bwMode="auto">
            <a:xfrm>
              <a:off x="3651" y="3475"/>
              <a:ext cx="1259"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000">
                  <a:solidFill>
                    <a:srgbClr val="FF0000"/>
                  </a:solidFill>
                  <a:effectLst>
                    <a:outerShdw blurRad="38100" dist="38100" dir="2700000" algn="tl">
                      <a:srgbClr val="000000"/>
                    </a:outerShdw>
                  </a:effectLst>
                  <a:latin typeface="Calibri"/>
                </a:rPr>
                <a:t>Punti di debolezza</a:t>
              </a:r>
            </a:p>
          </p:txBody>
        </p:sp>
        <p:sp>
          <p:nvSpPr>
            <p:cNvPr id="220223" name="Text Box 1087"/>
            <p:cNvSpPr txBox="1">
              <a:spLocks noChangeArrowheads="1"/>
            </p:cNvSpPr>
            <p:nvPr/>
          </p:nvSpPr>
          <p:spPr bwMode="auto">
            <a:xfrm>
              <a:off x="3651" y="3838"/>
              <a:ext cx="1106"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000">
                  <a:solidFill>
                    <a:prstClr val="black"/>
                  </a:solidFill>
                  <a:latin typeface="Calibri"/>
                </a:rPr>
                <a:t>Costi &amp; Conflitti</a:t>
              </a:r>
            </a:p>
          </p:txBody>
        </p:sp>
      </p:grpSp>
      <p:grpSp>
        <p:nvGrpSpPr>
          <p:cNvPr id="220314" name="Group 1178"/>
          <p:cNvGrpSpPr>
            <a:grpSpLocks/>
          </p:cNvGrpSpPr>
          <p:nvPr/>
        </p:nvGrpSpPr>
        <p:grpSpPr bwMode="auto">
          <a:xfrm>
            <a:off x="900113" y="5661025"/>
            <a:ext cx="2433637" cy="974725"/>
            <a:chOff x="667" y="3520"/>
            <a:chExt cx="1533" cy="614"/>
          </a:xfrm>
        </p:grpSpPr>
        <p:sp>
          <p:nvSpPr>
            <p:cNvPr id="220230" name="Line 1094"/>
            <p:cNvSpPr>
              <a:spLocks noChangeShapeType="1"/>
            </p:cNvSpPr>
            <p:nvPr/>
          </p:nvSpPr>
          <p:spPr bwMode="auto">
            <a:xfrm>
              <a:off x="748" y="3793"/>
              <a:ext cx="1452" cy="0"/>
            </a:xfrm>
            <a:prstGeom prst="line">
              <a:avLst/>
            </a:prstGeom>
            <a:noFill/>
            <a:ln w="508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220231" name="Text Box 1095"/>
            <p:cNvSpPr txBox="1">
              <a:spLocks noChangeArrowheads="1"/>
            </p:cNvSpPr>
            <p:nvPr/>
          </p:nvSpPr>
          <p:spPr bwMode="auto">
            <a:xfrm>
              <a:off x="778" y="3520"/>
              <a:ext cx="119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000">
                  <a:solidFill>
                    <a:srgbClr val="FF0000"/>
                  </a:solidFill>
                  <a:effectLst>
                    <a:outerShdw blurRad="38100" dist="38100" dir="2700000" algn="tl">
                      <a:srgbClr val="000000"/>
                    </a:outerShdw>
                  </a:effectLst>
                  <a:latin typeface="Calibri"/>
                </a:rPr>
                <a:t>Punti di forza       </a:t>
              </a:r>
            </a:p>
          </p:txBody>
        </p:sp>
        <p:sp>
          <p:nvSpPr>
            <p:cNvPr id="220232" name="Text Box 1096"/>
            <p:cNvSpPr txBox="1">
              <a:spLocks noChangeArrowheads="1"/>
            </p:cNvSpPr>
            <p:nvPr/>
          </p:nvSpPr>
          <p:spPr bwMode="auto">
            <a:xfrm>
              <a:off x="667" y="3884"/>
              <a:ext cx="150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000">
                  <a:solidFill>
                    <a:prstClr val="black"/>
                  </a:solidFill>
                  <a:latin typeface="Calibri"/>
                </a:rPr>
                <a:t>  Efficacia &amp; Efficienza</a:t>
              </a:r>
            </a:p>
          </p:txBody>
        </p:sp>
      </p:grpSp>
      <p:grpSp>
        <p:nvGrpSpPr>
          <p:cNvPr id="48135" name="Group 1138"/>
          <p:cNvGrpSpPr>
            <a:grpSpLocks/>
          </p:cNvGrpSpPr>
          <p:nvPr/>
        </p:nvGrpSpPr>
        <p:grpSpPr bwMode="auto">
          <a:xfrm>
            <a:off x="684213" y="1196975"/>
            <a:ext cx="7704137" cy="4321175"/>
            <a:chOff x="295" y="709"/>
            <a:chExt cx="4853" cy="2722"/>
          </a:xfrm>
        </p:grpSpPr>
        <p:sp>
          <p:nvSpPr>
            <p:cNvPr id="220275" name="Line 1139"/>
            <p:cNvSpPr>
              <a:spLocks noChangeShapeType="1"/>
            </p:cNvSpPr>
            <p:nvPr/>
          </p:nvSpPr>
          <p:spPr bwMode="auto">
            <a:xfrm>
              <a:off x="4657" y="1131"/>
              <a:ext cx="0" cy="1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grpSp>
          <p:nvGrpSpPr>
            <p:cNvPr id="48137" name="Group 1140"/>
            <p:cNvGrpSpPr>
              <a:grpSpLocks/>
            </p:cNvGrpSpPr>
            <p:nvPr/>
          </p:nvGrpSpPr>
          <p:grpSpPr bwMode="auto">
            <a:xfrm>
              <a:off x="295" y="709"/>
              <a:ext cx="4853" cy="2722"/>
              <a:chOff x="295" y="709"/>
              <a:chExt cx="4853" cy="2722"/>
            </a:xfrm>
          </p:grpSpPr>
          <p:grpSp>
            <p:nvGrpSpPr>
              <p:cNvPr id="48138" name="Group 1141"/>
              <p:cNvGrpSpPr>
                <a:grpSpLocks/>
              </p:cNvGrpSpPr>
              <p:nvPr/>
            </p:nvGrpSpPr>
            <p:grpSpPr bwMode="auto">
              <a:xfrm>
                <a:off x="295" y="1131"/>
                <a:ext cx="4853" cy="2300"/>
                <a:chOff x="295" y="1131"/>
                <a:chExt cx="4853" cy="2300"/>
              </a:xfrm>
            </p:grpSpPr>
            <p:sp>
              <p:nvSpPr>
                <p:cNvPr id="220278" name="Text Box 1142"/>
                <p:cNvSpPr txBox="1">
                  <a:spLocks noChangeArrowheads="1"/>
                </p:cNvSpPr>
                <p:nvPr/>
              </p:nvSpPr>
              <p:spPr bwMode="auto">
                <a:xfrm>
                  <a:off x="1604" y="1319"/>
                  <a:ext cx="709" cy="329"/>
                </a:xfrm>
                <a:prstGeom prst="rect">
                  <a:avLst/>
                </a:prstGeom>
                <a:solidFill>
                  <a:srgbClr val="FFFF00"/>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dirty="0">
                      <a:solidFill>
                        <a:prstClr val="black"/>
                      </a:solidFill>
                      <a:latin typeface="Calibri"/>
                    </a:rPr>
                    <a:t>Funzione 1</a:t>
                  </a:r>
                </a:p>
                <a:p>
                  <a:pPr>
                    <a:spcBef>
                      <a:spcPct val="50000"/>
                    </a:spcBef>
                    <a:defRPr/>
                  </a:pPr>
                  <a:endParaRPr lang="it-IT" sz="700" dirty="0">
                    <a:solidFill>
                      <a:prstClr val="black"/>
                    </a:solidFill>
                    <a:latin typeface="Calibri"/>
                  </a:endParaRPr>
                </a:p>
              </p:txBody>
            </p:sp>
            <p:sp>
              <p:nvSpPr>
                <p:cNvPr id="220279" name="Text Box 1143"/>
                <p:cNvSpPr txBox="1">
                  <a:spLocks noChangeArrowheads="1"/>
                </p:cNvSpPr>
                <p:nvPr/>
              </p:nvSpPr>
              <p:spPr bwMode="auto">
                <a:xfrm>
                  <a:off x="2531" y="1319"/>
                  <a:ext cx="709" cy="329"/>
                </a:xfrm>
                <a:prstGeom prst="rect">
                  <a:avLst/>
                </a:prstGeom>
                <a:solidFill>
                  <a:srgbClr val="FFFF00"/>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Funzione 2</a:t>
                  </a:r>
                </a:p>
                <a:p>
                  <a:pPr>
                    <a:spcBef>
                      <a:spcPct val="50000"/>
                    </a:spcBef>
                    <a:defRPr/>
                  </a:pPr>
                  <a:endParaRPr lang="it-IT" sz="700">
                    <a:solidFill>
                      <a:prstClr val="black"/>
                    </a:solidFill>
                    <a:latin typeface="Calibri"/>
                  </a:endParaRPr>
                </a:p>
              </p:txBody>
            </p:sp>
            <p:sp>
              <p:nvSpPr>
                <p:cNvPr id="220280" name="Text Box 1144"/>
                <p:cNvSpPr txBox="1">
                  <a:spLocks noChangeArrowheads="1"/>
                </p:cNvSpPr>
                <p:nvPr/>
              </p:nvSpPr>
              <p:spPr bwMode="auto">
                <a:xfrm>
                  <a:off x="3458" y="1319"/>
                  <a:ext cx="708" cy="329"/>
                </a:xfrm>
                <a:prstGeom prst="rect">
                  <a:avLst/>
                </a:prstGeom>
                <a:solidFill>
                  <a:srgbClr val="FFFF00"/>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Funzione 3</a:t>
                  </a:r>
                </a:p>
                <a:p>
                  <a:pPr>
                    <a:spcBef>
                      <a:spcPct val="50000"/>
                    </a:spcBef>
                    <a:defRPr/>
                  </a:pPr>
                  <a:endParaRPr lang="it-IT" sz="700">
                    <a:solidFill>
                      <a:prstClr val="black"/>
                    </a:solidFill>
                    <a:latin typeface="Calibri"/>
                  </a:endParaRPr>
                </a:p>
              </p:txBody>
            </p:sp>
            <p:sp>
              <p:nvSpPr>
                <p:cNvPr id="220281" name="Text Box 1145"/>
                <p:cNvSpPr txBox="1">
                  <a:spLocks noChangeArrowheads="1"/>
                </p:cNvSpPr>
                <p:nvPr/>
              </p:nvSpPr>
              <p:spPr bwMode="auto">
                <a:xfrm>
                  <a:off x="4383" y="1319"/>
                  <a:ext cx="710" cy="329"/>
                </a:xfrm>
                <a:prstGeom prst="rect">
                  <a:avLst/>
                </a:prstGeom>
                <a:solidFill>
                  <a:srgbClr val="FFFF00"/>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Funzione 4</a:t>
                  </a:r>
                </a:p>
                <a:p>
                  <a:pPr>
                    <a:spcBef>
                      <a:spcPct val="50000"/>
                    </a:spcBef>
                    <a:defRPr/>
                  </a:pPr>
                  <a:endParaRPr lang="it-IT" sz="700">
                    <a:solidFill>
                      <a:prstClr val="black"/>
                    </a:solidFill>
                    <a:latin typeface="Calibri"/>
                  </a:endParaRPr>
                </a:p>
              </p:txBody>
            </p:sp>
            <p:sp>
              <p:nvSpPr>
                <p:cNvPr id="220282" name="Text Box 1146"/>
                <p:cNvSpPr txBox="1">
                  <a:spLocks noChangeArrowheads="1"/>
                </p:cNvSpPr>
                <p:nvPr/>
              </p:nvSpPr>
              <p:spPr bwMode="auto">
                <a:xfrm>
                  <a:off x="731" y="1742"/>
                  <a:ext cx="709" cy="329"/>
                </a:xfrm>
                <a:prstGeom prst="rect">
                  <a:avLst/>
                </a:prstGeom>
                <a:solidFill>
                  <a:srgbClr val="CCFFCC"/>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Progetto 1</a:t>
                  </a:r>
                </a:p>
                <a:p>
                  <a:pPr>
                    <a:spcBef>
                      <a:spcPct val="50000"/>
                    </a:spcBef>
                    <a:defRPr/>
                  </a:pPr>
                  <a:endParaRPr lang="it-IT" sz="700">
                    <a:solidFill>
                      <a:prstClr val="black"/>
                    </a:solidFill>
                    <a:latin typeface="Calibri"/>
                  </a:endParaRPr>
                </a:p>
              </p:txBody>
            </p:sp>
            <p:sp>
              <p:nvSpPr>
                <p:cNvPr id="220283" name="Text Box 1147"/>
                <p:cNvSpPr txBox="1">
                  <a:spLocks noChangeArrowheads="1"/>
                </p:cNvSpPr>
                <p:nvPr/>
              </p:nvSpPr>
              <p:spPr bwMode="auto">
                <a:xfrm>
                  <a:off x="731" y="2210"/>
                  <a:ext cx="709" cy="329"/>
                </a:xfrm>
                <a:prstGeom prst="rect">
                  <a:avLst/>
                </a:prstGeom>
                <a:solidFill>
                  <a:srgbClr val="CCFFCC"/>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Progetto 2</a:t>
                  </a:r>
                </a:p>
                <a:p>
                  <a:pPr>
                    <a:spcBef>
                      <a:spcPct val="50000"/>
                    </a:spcBef>
                    <a:defRPr/>
                  </a:pPr>
                  <a:endParaRPr lang="it-IT" sz="700">
                    <a:solidFill>
                      <a:prstClr val="black"/>
                    </a:solidFill>
                    <a:latin typeface="Calibri"/>
                  </a:endParaRPr>
                </a:p>
              </p:txBody>
            </p:sp>
            <p:sp>
              <p:nvSpPr>
                <p:cNvPr id="220284" name="Text Box 1148"/>
                <p:cNvSpPr txBox="1">
                  <a:spLocks noChangeArrowheads="1"/>
                </p:cNvSpPr>
                <p:nvPr/>
              </p:nvSpPr>
              <p:spPr bwMode="auto">
                <a:xfrm>
                  <a:off x="731" y="2633"/>
                  <a:ext cx="709" cy="329"/>
                </a:xfrm>
                <a:prstGeom prst="rect">
                  <a:avLst/>
                </a:prstGeom>
                <a:solidFill>
                  <a:srgbClr val="CCFFCC"/>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Progetto 3</a:t>
                  </a:r>
                </a:p>
                <a:p>
                  <a:pPr>
                    <a:spcBef>
                      <a:spcPct val="50000"/>
                    </a:spcBef>
                    <a:defRPr/>
                  </a:pPr>
                  <a:endParaRPr lang="it-IT" sz="700">
                    <a:solidFill>
                      <a:prstClr val="black"/>
                    </a:solidFill>
                    <a:latin typeface="Calibri"/>
                  </a:endParaRPr>
                </a:p>
              </p:txBody>
            </p:sp>
            <p:sp>
              <p:nvSpPr>
                <p:cNvPr id="220285" name="Text Box 1149"/>
                <p:cNvSpPr txBox="1">
                  <a:spLocks noChangeArrowheads="1"/>
                </p:cNvSpPr>
                <p:nvPr/>
              </p:nvSpPr>
              <p:spPr bwMode="auto">
                <a:xfrm>
                  <a:off x="731" y="3102"/>
                  <a:ext cx="709" cy="329"/>
                </a:xfrm>
                <a:prstGeom prst="rect">
                  <a:avLst/>
                </a:prstGeom>
                <a:solidFill>
                  <a:srgbClr val="CCFFCC"/>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600">
                      <a:solidFill>
                        <a:prstClr val="black"/>
                      </a:solidFill>
                      <a:latin typeface="Calibri"/>
                    </a:rPr>
                    <a:t>Progetto 4</a:t>
                  </a:r>
                </a:p>
                <a:p>
                  <a:pPr>
                    <a:spcBef>
                      <a:spcPct val="50000"/>
                    </a:spcBef>
                    <a:defRPr/>
                  </a:pPr>
                  <a:endParaRPr lang="it-IT" sz="700">
                    <a:solidFill>
                      <a:prstClr val="black"/>
                    </a:solidFill>
                    <a:latin typeface="Calibri"/>
                  </a:endParaRPr>
                </a:p>
              </p:txBody>
            </p:sp>
            <p:sp>
              <p:nvSpPr>
                <p:cNvPr id="220286" name="Line 1150"/>
                <p:cNvSpPr>
                  <a:spLocks noChangeShapeType="1"/>
                </p:cNvSpPr>
                <p:nvPr/>
              </p:nvSpPr>
              <p:spPr bwMode="auto">
                <a:xfrm>
                  <a:off x="295" y="1131"/>
                  <a:ext cx="436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87" name="Line 1151"/>
                <p:cNvSpPr>
                  <a:spLocks noChangeShapeType="1"/>
                </p:cNvSpPr>
                <p:nvPr/>
              </p:nvSpPr>
              <p:spPr bwMode="auto">
                <a:xfrm>
                  <a:off x="1931" y="1131"/>
                  <a:ext cx="0" cy="1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88" name="Line 1152"/>
                <p:cNvSpPr>
                  <a:spLocks noChangeShapeType="1"/>
                </p:cNvSpPr>
                <p:nvPr/>
              </p:nvSpPr>
              <p:spPr bwMode="auto">
                <a:xfrm>
                  <a:off x="2912" y="1131"/>
                  <a:ext cx="0" cy="1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89" name="Line 1153"/>
                <p:cNvSpPr>
                  <a:spLocks noChangeShapeType="1"/>
                </p:cNvSpPr>
                <p:nvPr/>
              </p:nvSpPr>
              <p:spPr bwMode="auto">
                <a:xfrm>
                  <a:off x="3785" y="1131"/>
                  <a:ext cx="0" cy="18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0" name="Line 1154"/>
                <p:cNvSpPr>
                  <a:spLocks noChangeShapeType="1"/>
                </p:cNvSpPr>
                <p:nvPr/>
              </p:nvSpPr>
              <p:spPr bwMode="auto">
                <a:xfrm>
                  <a:off x="295" y="1131"/>
                  <a:ext cx="0" cy="215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1" name="Line 1155"/>
                <p:cNvSpPr>
                  <a:spLocks noChangeShapeType="1"/>
                </p:cNvSpPr>
                <p:nvPr/>
              </p:nvSpPr>
              <p:spPr bwMode="auto">
                <a:xfrm>
                  <a:off x="295" y="3289"/>
                  <a:ext cx="436"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2" name="Line 1156"/>
                <p:cNvSpPr>
                  <a:spLocks noChangeShapeType="1"/>
                </p:cNvSpPr>
                <p:nvPr/>
              </p:nvSpPr>
              <p:spPr bwMode="auto">
                <a:xfrm>
                  <a:off x="295" y="2773"/>
                  <a:ext cx="436"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3" name="Line 1157"/>
                <p:cNvSpPr>
                  <a:spLocks noChangeShapeType="1"/>
                </p:cNvSpPr>
                <p:nvPr/>
              </p:nvSpPr>
              <p:spPr bwMode="auto">
                <a:xfrm>
                  <a:off x="295" y="2351"/>
                  <a:ext cx="436"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4" name="Line 1158"/>
                <p:cNvSpPr>
                  <a:spLocks noChangeShapeType="1"/>
                </p:cNvSpPr>
                <p:nvPr/>
              </p:nvSpPr>
              <p:spPr bwMode="auto">
                <a:xfrm>
                  <a:off x="295" y="1882"/>
                  <a:ext cx="436"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5" name="Line 1159"/>
                <p:cNvSpPr>
                  <a:spLocks noChangeShapeType="1"/>
                </p:cNvSpPr>
                <p:nvPr/>
              </p:nvSpPr>
              <p:spPr bwMode="auto">
                <a:xfrm>
                  <a:off x="1440" y="3430"/>
                  <a:ext cx="3708"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6" name="Line 1160"/>
                <p:cNvSpPr>
                  <a:spLocks noChangeShapeType="1"/>
                </p:cNvSpPr>
                <p:nvPr/>
              </p:nvSpPr>
              <p:spPr bwMode="auto">
                <a:xfrm>
                  <a:off x="5093"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7" name="Line 1161"/>
                <p:cNvSpPr>
                  <a:spLocks noChangeShapeType="1"/>
                </p:cNvSpPr>
                <p:nvPr/>
              </p:nvSpPr>
              <p:spPr bwMode="auto">
                <a:xfrm>
                  <a:off x="1440" y="3102"/>
                  <a:ext cx="3708"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8" name="Line 1162"/>
                <p:cNvSpPr>
                  <a:spLocks noChangeShapeType="1"/>
                </p:cNvSpPr>
                <p:nvPr/>
              </p:nvSpPr>
              <p:spPr bwMode="auto">
                <a:xfrm>
                  <a:off x="1440" y="2961"/>
                  <a:ext cx="3708"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299" name="Line 1163"/>
                <p:cNvSpPr>
                  <a:spLocks noChangeShapeType="1"/>
                </p:cNvSpPr>
                <p:nvPr/>
              </p:nvSpPr>
              <p:spPr bwMode="auto">
                <a:xfrm>
                  <a:off x="1440" y="2632"/>
                  <a:ext cx="3653"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0" name="Line 1164"/>
                <p:cNvSpPr>
                  <a:spLocks noChangeShapeType="1"/>
                </p:cNvSpPr>
                <p:nvPr/>
              </p:nvSpPr>
              <p:spPr bwMode="auto">
                <a:xfrm>
                  <a:off x="1440" y="2539"/>
                  <a:ext cx="3653"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1" name="Line 1165"/>
                <p:cNvSpPr>
                  <a:spLocks noChangeShapeType="1"/>
                </p:cNvSpPr>
                <p:nvPr/>
              </p:nvSpPr>
              <p:spPr bwMode="auto">
                <a:xfrm>
                  <a:off x="1440" y="2210"/>
                  <a:ext cx="3653"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2" name="Line 1166"/>
                <p:cNvSpPr>
                  <a:spLocks noChangeShapeType="1"/>
                </p:cNvSpPr>
                <p:nvPr/>
              </p:nvSpPr>
              <p:spPr bwMode="auto">
                <a:xfrm>
                  <a:off x="1440" y="2070"/>
                  <a:ext cx="3653"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3" name="Line 1167"/>
                <p:cNvSpPr>
                  <a:spLocks noChangeShapeType="1"/>
                </p:cNvSpPr>
                <p:nvPr/>
              </p:nvSpPr>
              <p:spPr bwMode="auto">
                <a:xfrm>
                  <a:off x="1440" y="1741"/>
                  <a:ext cx="3653" cy="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4" name="Line 1168"/>
                <p:cNvSpPr>
                  <a:spLocks noChangeShapeType="1"/>
                </p:cNvSpPr>
                <p:nvPr/>
              </p:nvSpPr>
              <p:spPr bwMode="auto">
                <a:xfrm>
                  <a:off x="4385"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5" name="Line 1169"/>
                <p:cNvSpPr>
                  <a:spLocks noChangeShapeType="1"/>
                </p:cNvSpPr>
                <p:nvPr/>
              </p:nvSpPr>
              <p:spPr bwMode="auto">
                <a:xfrm>
                  <a:off x="4166"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6" name="Line 1170"/>
                <p:cNvSpPr>
                  <a:spLocks noChangeShapeType="1"/>
                </p:cNvSpPr>
                <p:nvPr/>
              </p:nvSpPr>
              <p:spPr bwMode="auto">
                <a:xfrm>
                  <a:off x="3458"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7" name="Line 1171"/>
                <p:cNvSpPr>
                  <a:spLocks noChangeShapeType="1"/>
                </p:cNvSpPr>
                <p:nvPr/>
              </p:nvSpPr>
              <p:spPr bwMode="auto">
                <a:xfrm>
                  <a:off x="3240"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8" name="Line 1172"/>
                <p:cNvSpPr>
                  <a:spLocks noChangeShapeType="1"/>
                </p:cNvSpPr>
                <p:nvPr/>
              </p:nvSpPr>
              <p:spPr bwMode="auto">
                <a:xfrm>
                  <a:off x="2531"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09" name="Line 1173"/>
                <p:cNvSpPr>
                  <a:spLocks noChangeShapeType="1"/>
                </p:cNvSpPr>
                <p:nvPr/>
              </p:nvSpPr>
              <p:spPr bwMode="auto">
                <a:xfrm>
                  <a:off x="2313"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sp>
              <p:nvSpPr>
                <p:cNvPr id="220310" name="Line 1174"/>
                <p:cNvSpPr>
                  <a:spLocks noChangeShapeType="1"/>
                </p:cNvSpPr>
                <p:nvPr/>
              </p:nvSpPr>
              <p:spPr bwMode="auto">
                <a:xfrm>
                  <a:off x="1604" y="1647"/>
                  <a:ext cx="0" cy="1783"/>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solidFill>
                      <a:prstClr val="black"/>
                    </a:solidFill>
                    <a:latin typeface="Calibri"/>
                  </a:endParaRPr>
                </a:p>
              </p:txBody>
            </p:sp>
          </p:grpSp>
          <p:grpSp>
            <p:nvGrpSpPr>
              <p:cNvPr id="48139" name="Group 1175"/>
              <p:cNvGrpSpPr>
                <a:grpSpLocks/>
              </p:cNvGrpSpPr>
              <p:nvPr/>
            </p:nvGrpSpPr>
            <p:grpSpPr bwMode="auto">
              <a:xfrm>
                <a:off x="1973" y="709"/>
                <a:ext cx="1360" cy="408"/>
                <a:chOff x="1973" y="709"/>
                <a:chExt cx="1360" cy="408"/>
              </a:xfrm>
            </p:grpSpPr>
            <p:sp>
              <p:nvSpPr>
                <p:cNvPr id="220312" name="Line 1176"/>
                <p:cNvSpPr>
                  <a:spLocks noChangeShapeType="1"/>
                </p:cNvSpPr>
                <p:nvPr/>
              </p:nvSpPr>
              <p:spPr bwMode="auto">
                <a:xfrm flipV="1">
                  <a:off x="2653" y="845"/>
                  <a:ext cx="0" cy="272"/>
                </a:xfrm>
                <a:prstGeom prst="line">
                  <a:avLst/>
                </a:prstGeom>
                <a:noFill/>
                <a:ln w="25400">
                  <a:solidFill>
                    <a:srgbClr val="00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it-IT">
                    <a:solidFill>
                      <a:prstClr val="black"/>
                    </a:solidFill>
                    <a:latin typeface="Calibri"/>
                  </a:endParaRPr>
                </a:p>
              </p:txBody>
            </p:sp>
            <p:sp>
              <p:nvSpPr>
                <p:cNvPr id="220313" name="Text Box 1177"/>
                <p:cNvSpPr txBox="1">
                  <a:spLocks noChangeArrowheads="1"/>
                </p:cNvSpPr>
                <p:nvPr/>
              </p:nvSpPr>
              <p:spPr bwMode="auto">
                <a:xfrm>
                  <a:off x="1973" y="709"/>
                  <a:ext cx="1360" cy="213"/>
                </a:xfrm>
                <a:prstGeom prst="rect">
                  <a:avLst/>
                </a:prstGeom>
                <a:solidFill>
                  <a:srgbClr val="E8E8E8"/>
                </a:solidFill>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600">
                      <a:solidFill>
                        <a:prstClr val="black"/>
                      </a:solidFill>
                      <a:latin typeface="Calibri"/>
                    </a:rPr>
                    <a:t>DIREZIONE GENERALE</a:t>
                  </a:r>
                </a:p>
              </p:txBody>
            </p:sp>
          </p:gr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19</a:t>
            </a:fld>
            <a:endParaRPr lang="it-IT">
              <a:latin typeface="Calibri"/>
            </a:endParaRPr>
          </a:p>
        </p:txBody>
      </p:sp>
    </p:spTree>
    <p:extLst>
      <p:ext uri="{BB962C8B-B14F-4D97-AF65-F5344CB8AC3E}">
        <p14:creationId xmlns:p14="http://schemas.microsoft.com/office/powerpoint/2010/main" val="2398263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5DEBEB6A-D4A5-7942-9CA4-C89F56ABF485}" type="slidenum">
              <a:rPr lang="it-IT"/>
              <a:pPr>
                <a:defRPr/>
              </a:pPr>
              <a:t>2</a:t>
            </a:fld>
            <a:endParaRPr lang="it-IT"/>
          </a:p>
        </p:txBody>
      </p:sp>
      <p:sp>
        <p:nvSpPr>
          <p:cNvPr id="262146" name="Rectangle 2"/>
          <p:cNvSpPr>
            <a:spLocks noGrp="1" noChangeArrowheads="1"/>
          </p:cNvSpPr>
          <p:nvPr>
            <p:ph type="title"/>
          </p:nvPr>
        </p:nvSpPr>
        <p:spPr>
          <a:xfrm>
            <a:off x="684213" y="188913"/>
            <a:ext cx="7793037" cy="1008062"/>
          </a:xfrm>
        </p:spPr>
        <p:txBody>
          <a:bodyPr/>
          <a:lstStyle/>
          <a:p>
            <a:pPr algn="l" eaLnBrk="1" hangingPunct="1">
              <a:defRPr/>
            </a:pPr>
            <a:r>
              <a:rPr lang="it-IT" dirty="0" smtClean="0">
                <a:cs typeface="+mj-cs"/>
              </a:rPr>
              <a:t>Obiettivo della lezione</a:t>
            </a:r>
          </a:p>
        </p:txBody>
      </p:sp>
      <p:sp>
        <p:nvSpPr>
          <p:cNvPr id="262147" name="Rectangle 3"/>
          <p:cNvSpPr>
            <a:spLocks noChangeArrowheads="1"/>
          </p:cNvSpPr>
          <p:nvPr/>
        </p:nvSpPr>
        <p:spPr bwMode="auto">
          <a:xfrm>
            <a:off x="3674003" y="2276475"/>
            <a:ext cx="4824412"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2400" b="0" dirty="0">
                <a:cs typeface="+mn-cs"/>
              </a:rPr>
              <a:t>S</a:t>
            </a:r>
            <a:r>
              <a:rPr lang="it-IT" sz="2400" b="0" dirty="0" smtClean="0">
                <a:cs typeface="+mn-cs"/>
              </a:rPr>
              <a:t>tudiare </a:t>
            </a:r>
            <a:r>
              <a:rPr lang="it-IT" sz="2400" b="0" dirty="0">
                <a:cs typeface="+mn-cs"/>
              </a:rPr>
              <a:t>i principali strumenti a disposizione del management per gestire </a:t>
            </a:r>
            <a:r>
              <a:rPr lang="it-IT" sz="2400" b="0" dirty="0" smtClean="0">
                <a:cs typeface="+mn-cs"/>
              </a:rPr>
              <a:t>e </a:t>
            </a:r>
            <a:r>
              <a:rPr lang="it-IT" sz="2400" b="0" dirty="0">
                <a:cs typeface="+mn-cs"/>
              </a:rPr>
              <a:t>organizzare il personale in </a:t>
            </a:r>
            <a:r>
              <a:rPr lang="it-IT" sz="2400" b="0" dirty="0" smtClean="0">
                <a:cs typeface="+mn-cs"/>
              </a:rPr>
              <a:t>azienda</a:t>
            </a:r>
          </a:p>
        </p:txBody>
      </p:sp>
      <p:pic>
        <p:nvPicPr>
          <p:cNvPr id="262148" name="Picture 4" descr="tiroalbersagli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205038"/>
            <a:ext cx="3095625" cy="30194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521429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62148"/>
                                        </p:tgtEl>
                                        <p:attrNameLst>
                                          <p:attrName>style.visibility</p:attrName>
                                        </p:attrNameLst>
                                      </p:cBhvr>
                                      <p:to>
                                        <p:strVal val="visible"/>
                                      </p:to>
                                    </p:set>
                                    <p:animEffect transition="in" filter="dissolve">
                                      <p:cBhvr>
                                        <p:cTn id="7" dur="2000"/>
                                        <p:tgtEl>
                                          <p:spTgt spid="26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parole chiave</a:t>
            </a:r>
            <a:endParaRPr lang="it-IT" dirty="0"/>
          </a:p>
        </p:txBody>
      </p:sp>
      <p:sp>
        <p:nvSpPr>
          <p:cNvPr id="7" name="Segnaposto numero diapositiva 3"/>
          <p:cNvSpPr>
            <a:spLocks noGrp="1"/>
          </p:cNvSpPr>
          <p:nvPr>
            <p:ph type="sldNum" sz="quarter" idx="12"/>
          </p:nvPr>
        </p:nvSpPr>
        <p:spPr/>
        <p:txBody>
          <a:bodyPr/>
          <a:lstStyle/>
          <a:p>
            <a:pPr>
              <a:defRPr/>
            </a:pPr>
            <a:fld id="{71F972D9-29F9-344C-8E8C-B2A6959A0F7D}" type="slidenum">
              <a:rPr lang="it-IT"/>
              <a:pPr>
                <a:defRPr/>
              </a:pPr>
              <a:t>20</a:t>
            </a:fld>
            <a:endParaRPr lang="it-IT"/>
          </a:p>
        </p:txBody>
      </p:sp>
      <p:graphicFrame>
        <p:nvGraphicFramePr>
          <p:cNvPr id="52229" name="Object 3"/>
          <p:cNvGraphicFramePr>
            <a:graphicFrameLocks/>
          </p:cNvGraphicFramePr>
          <p:nvPr/>
        </p:nvGraphicFramePr>
        <p:xfrm>
          <a:off x="684213" y="2276475"/>
          <a:ext cx="1331912" cy="2763838"/>
        </p:xfrm>
        <a:graphic>
          <a:graphicData uri="http://schemas.openxmlformats.org/presentationml/2006/ole">
            <mc:AlternateContent xmlns:mc="http://schemas.openxmlformats.org/markup-compatibility/2006">
              <mc:Choice xmlns:v="urn:schemas-microsoft-com:vml" Requires="v">
                <p:oleObj spid="_x0000_s3134" name="ClipArt" r:id="rId4" imgW="1922865" imgH="3664163" progId="MS_ClipArt_Gallery.2">
                  <p:embed/>
                </p:oleObj>
              </mc:Choice>
              <mc:Fallback>
                <p:oleObj name="ClipArt" r:id="rId4" imgW="1922865" imgH="3664163"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76475"/>
                        <a:ext cx="1331912" cy="276383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64197" name="Rectangle 5"/>
          <p:cNvSpPr>
            <a:spLocks noChangeArrowheads="1"/>
          </p:cNvSpPr>
          <p:nvPr/>
        </p:nvSpPr>
        <p:spPr bwMode="auto">
          <a:xfrm>
            <a:off x="2195513" y="1806262"/>
            <a:ext cx="5881687"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lgn="l">
              <a:defRPr/>
            </a:pPr>
            <a:r>
              <a:rPr lang="it-IT" sz="2400" dirty="0">
                <a:cs typeface="+mn-cs"/>
              </a:rPr>
              <a:t>Organizzazione aziendale</a:t>
            </a:r>
          </a:p>
          <a:p>
            <a:pPr algn="l">
              <a:defRPr/>
            </a:pPr>
            <a:r>
              <a:rPr lang="it-IT" sz="2400" dirty="0">
                <a:cs typeface="+mn-cs"/>
              </a:rPr>
              <a:t>Divisione del lavoro</a:t>
            </a:r>
          </a:p>
          <a:p>
            <a:pPr algn="l">
              <a:defRPr/>
            </a:pPr>
            <a:r>
              <a:rPr lang="it-IT" sz="2400" dirty="0">
                <a:cs typeface="+mn-cs"/>
              </a:rPr>
              <a:t>Posizioni di integrazione</a:t>
            </a:r>
          </a:p>
          <a:p>
            <a:pPr algn="l">
              <a:defRPr/>
            </a:pPr>
            <a:r>
              <a:rPr lang="it-IT" sz="2400" dirty="0" smtClean="0">
                <a:cs typeface="+mn-cs"/>
              </a:rPr>
              <a:t>Organigrammi</a:t>
            </a:r>
            <a:endParaRPr lang="it-IT" sz="2400" dirty="0"/>
          </a:p>
          <a:p>
            <a:pPr algn="l">
              <a:defRPr/>
            </a:pPr>
            <a:r>
              <a:rPr lang="it-IT" sz="2400" dirty="0" smtClean="0">
                <a:cs typeface="+mn-cs"/>
              </a:rPr>
              <a:t>Mansionari</a:t>
            </a:r>
          </a:p>
          <a:p>
            <a:pPr algn="l">
              <a:defRPr/>
            </a:pPr>
            <a:r>
              <a:rPr lang="it-IT" sz="2400" dirty="0" smtClean="0">
                <a:cs typeface="+mn-cs"/>
              </a:rPr>
              <a:t>Norme </a:t>
            </a:r>
            <a:r>
              <a:rPr lang="it-IT" sz="2400" dirty="0">
                <a:cs typeface="+mn-cs"/>
              </a:rPr>
              <a:t>procedurali</a:t>
            </a:r>
          </a:p>
          <a:p>
            <a:pPr algn="l">
              <a:defRPr/>
            </a:pPr>
            <a:r>
              <a:rPr lang="it-IT" sz="2400" dirty="0" smtClean="0">
                <a:cs typeface="+mn-cs"/>
              </a:rPr>
              <a:t>Struttura organizzativa</a:t>
            </a:r>
            <a:endParaRPr lang="it-IT" sz="2400" dirty="0">
              <a:cs typeface="+mn-cs"/>
            </a:endParaRPr>
          </a:p>
          <a:p>
            <a:pPr algn="l">
              <a:defRPr/>
            </a:pPr>
            <a:r>
              <a:rPr lang="it-IT" sz="2400" dirty="0" smtClean="0"/>
              <a:t>Modello </a:t>
            </a:r>
            <a:r>
              <a:rPr lang="it-IT" sz="2400" dirty="0" smtClean="0">
                <a:cs typeface="+mn-cs"/>
              </a:rPr>
              <a:t>plurifunzionale</a:t>
            </a:r>
            <a:endParaRPr lang="it-IT" sz="2400" dirty="0">
              <a:cs typeface="+mn-cs"/>
            </a:endParaRPr>
          </a:p>
          <a:p>
            <a:pPr algn="l">
              <a:defRPr/>
            </a:pPr>
            <a:r>
              <a:rPr lang="it-IT" sz="2400" dirty="0" smtClean="0">
                <a:cs typeface="+mn-cs"/>
              </a:rPr>
              <a:t>Modello </a:t>
            </a:r>
            <a:r>
              <a:rPr lang="it-IT" sz="2400" dirty="0" err="1">
                <a:cs typeface="+mn-cs"/>
              </a:rPr>
              <a:t>multidivisionale</a:t>
            </a:r>
            <a:endParaRPr lang="it-IT" sz="2400" dirty="0">
              <a:cs typeface="+mn-cs"/>
            </a:endParaRPr>
          </a:p>
          <a:p>
            <a:pPr algn="l">
              <a:defRPr/>
            </a:pPr>
            <a:r>
              <a:rPr lang="it-IT" sz="2400" dirty="0" smtClean="0">
                <a:cs typeface="+mn-cs"/>
              </a:rPr>
              <a:t>Modello </a:t>
            </a:r>
            <a:r>
              <a:rPr lang="it-IT" sz="2400" dirty="0">
                <a:cs typeface="+mn-cs"/>
              </a:rPr>
              <a:t>a matrice</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400094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L’amministrazione economica</a:t>
            </a:r>
            <a:endParaRPr lang="it-IT" dirty="0"/>
          </a:p>
        </p:txBody>
      </p:sp>
      <p:sp>
        <p:nvSpPr>
          <p:cNvPr id="183301" name="Text Box 5"/>
          <p:cNvSpPr txBox="1">
            <a:spLocks noChangeArrowheads="1"/>
          </p:cNvSpPr>
          <p:nvPr/>
        </p:nvSpPr>
        <p:spPr bwMode="auto">
          <a:xfrm>
            <a:off x="684213" y="1557338"/>
            <a:ext cx="4377721"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3200" dirty="0">
                <a:solidFill>
                  <a:prstClr val="black"/>
                </a:solidFill>
                <a:latin typeface="Calibri"/>
              </a:rPr>
              <a:t>Amministrare un’azienda</a:t>
            </a:r>
          </a:p>
          <a:p>
            <a:pPr>
              <a:defRPr/>
            </a:pPr>
            <a:r>
              <a:rPr lang="it-IT" sz="3200" dirty="0">
                <a:solidFill>
                  <a:prstClr val="black"/>
                </a:solidFill>
                <a:latin typeface="Calibri"/>
              </a:rPr>
              <a:t>vuol dire occuparsi di:</a:t>
            </a:r>
          </a:p>
        </p:txBody>
      </p:sp>
      <p:grpSp>
        <p:nvGrpSpPr>
          <p:cNvPr id="183324" name="Group 28"/>
          <p:cNvGrpSpPr>
            <a:grpSpLocks/>
          </p:cNvGrpSpPr>
          <p:nvPr/>
        </p:nvGrpSpPr>
        <p:grpSpPr bwMode="auto">
          <a:xfrm>
            <a:off x="755650" y="3860800"/>
            <a:ext cx="2543175" cy="720725"/>
            <a:chOff x="476" y="2341"/>
            <a:chExt cx="1602" cy="454"/>
          </a:xfrm>
        </p:grpSpPr>
        <p:sp>
          <p:nvSpPr>
            <p:cNvPr id="183303" name="Text Box 7"/>
            <p:cNvSpPr txBox="1">
              <a:spLocks noChangeArrowheads="1"/>
            </p:cNvSpPr>
            <p:nvPr/>
          </p:nvSpPr>
          <p:spPr bwMode="auto">
            <a:xfrm>
              <a:off x="884" y="2341"/>
              <a:ext cx="1194"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4000" dirty="0">
                  <a:solidFill>
                    <a:srgbClr val="FF3300"/>
                  </a:solidFill>
                  <a:effectLst>
                    <a:outerShdw blurRad="38100" dist="38100" dir="2700000" algn="tl">
                      <a:srgbClr val="000000"/>
                    </a:outerShdw>
                  </a:effectLst>
                  <a:latin typeface="Calibri"/>
                </a:rPr>
                <a:t>gestione</a:t>
              </a:r>
            </a:p>
          </p:txBody>
        </p:sp>
        <p:sp>
          <p:nvSpPr>
            <p:cNvPr id="183320" name="AutoShape 24"/>
            <p:cNvSpPr>
              <a:spLocks noChangeArrowheads="1"/>
            </p:cNvSpPr>
            <p:nvPr/>
          </p:nvSpPr>
          <p:spPr bwMode="auto">
            <a:xfrm>
              <a:off x="476" y="2387"/>
              <a:ext cx="317" cy="408"/>
            </a:xfrm>
            <a:prstGeom prst="rightArrow">
              <a:avLst>
                <a:gd name="adj1" fmla="val 50000"/>
                <a:gd name="adj2" fmla="val 25000"/>
              </a:avLst>
            </a:prstGeom>
            <a:solidFill>
              <a:srgbClr val="FF3300"/>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grpSp>
        <p:nvGrpSpPr>
          <p:cNvPr id="183325" name="Group 29"/>
          <p:cNvGrpSpPr>
            <a:grpSpLocks/>
          </p:cNvGrpSpPr>
          <p:nvPr/>
        </p:nvGrpSpPr>
        <p:grpSpPr bwMode="auto">
          <a:xfrm>
            <a:off x="755650" y="2781300"/>
            <a:ext cx="3819525" cy="720725"/>
            <a:chOff x="476" y="2976"/>
            <a:chExt cx="2406" cy="454"/>
          </a:xfrm>
        </p:grpSpPr>
        <p:sp>
          <p:nvSpPr>
            <p:cNvPr id="183306" name="Text Box 10"/>
            <p:cNvSpPr txBox="1">
              <a:spLocks noChangeArrowheads="1"/>
            </p:cNvSpPr>
            <p:nvPr/>
          </p:nvSpPr>
          <p:spPr bwMode="auto">
            <a:xfrm>
              <a:off x="887" y="2976"/>
              <a:ext cx="1995"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4000" dirty="0">
                  <a:solidFill>
                    <a:srgbClr val="FF3300"/>
                  </a:solidFill>
                  <a:effectLst>
                    <a:outerShdw blurRad="38100" dist="38100" dir="2700000" algn="tl">
                      <a:srgbClr val="000000"/>
                    </a:outerShdw>
                  </a:effectLst>
                  <a:latin typeface="Calibri"/>
                </a:rPr>
                <a:t>organizzazione</a:t>
              </a:r>
            </a:p>
          </p:txBody>
        </p:sp>
        <p:sp>
          <p:nvSpPr>
            <p:cNvPr id="183322" name="AutoShape 26"/>
            <p:cNvSpPr>
              <a:spLocks noChangeArrowheads="1"/>
            </p:cNvSpPr>
            <p:nvPr/>
          </p:nvSpPr>
          <p:spPr bwMode="auto">
            <a:xfrm>
              <a:off x="476" y="3022"/>
              <a:ext cx="317" cy="408"/>
            </a:xfrm>
            <a:prstGeom prst="rightArrow">
              <a:avLst>
                <a:gd name="adj1" fmla="val 50000"/>
                <a:gd name="adj2" fmla="val 25000"/>
              </a:avLst>
            </a:prstGeom>
            <a:solidFill>
              <a:srgbClr val="FF3300"/>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grpSp>
        <p:nvGrpSpPr>
          <p:cNvPr id="183326" name="Group 30"/>
          <p:cNvGrpSpPr>
            <a:grpSpLocks/>
          </p:cNvGrpSpPr>
          <p:nvPr/>
        </p:nvGrpSpPr>
        <p:grpSpPr bwMode="auto">
          <a:xfrm>
            <a:off x="755650" y="4941888"/>
            <a:ext cx="3057525" cy="719137"/>
            <a:chOff x="476" y="3521"/>
            <a:chExt cx="1926" cy="453"/>
          </a:xfrm>
        </p:grpSpPr>
        <p:sp>
          <p:nvSpPr>
            <p:cNvPr id="183309" name="Text Box 13"/>
            <p:cNvSpPr txBox="1">
              <a:spLocks noChangeArrowheads="1"/>
            </p:cNvSpPr>
            <p:nvPr/>
          </p:nvSpPr>
          <p:spPr bwMode="auto">
            <a:xfrm>
              <a:off x="930" y="3521"/>
              <a:ext cx="1472"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4000">
                  <a:solidFill>
                    <a:srgbClr val="FF3300"/>
                  </a:solidFill>
                  <a:effectLst>
                    <a:outerShdw blurRad="38100" dist="38100" dir="2700000" algn="tl">
                      <a:srgbClr val="000000"/>
                    </a:outerShdw>
                  </a:effectLst>
                  <a:latin typeface="Calibri"/>
                </a:rPr>
                <a:t>rilevazione</a:t>
              </a:r>
            </a:p>
          </p:txBody>
        </p:sp>
        <p:sp>
          <p:nvSpPr>
            <p:cNvPr id="183323" name="AutoShape 27"/>
            <p:cNvSpPr>
              <a:spLocks noChangeArrowheads="1"/>
            </p:cNvSpPr>
            <p:nvPr/>
          </p:nvSpPr>
          <p:spPr bwMode="auto">
            <a:xfrm>
              <a:off x="476" y="3566"/>
              <a:ext cx="317" cy="408"/>
            </a:xfrm>
            <a:prstGeom prst="rightArrow">
              <a:avLst>
                <a:gd name="adj1" fmla="val 50000"/>
                <a:gd name="adj2" fmla="val 25000"/>
              </a:avLst>
            </a:prstGeom>
            <a:solidFill>
              <a:srgbClr val="FF3300"/>
            </a:solidFill>
            <a:ln w="9525">
              <a:solidFill>
                <a:schemeClr val="accent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latin typeface="Calibri"/>
              </a:endParaRPr>
            </a:p>
          </p:txBody>
        </p:sp>
      </p:grpSp>
      <p:sp>
        <p:nvSpPr>
          <p:cNvPr id="183327" name="Rectangle 31"/>
          <p:cNvSpPr>
            <a:spLocks noChangeArrowheads="1"/>
          </p:cNvSpPr>
          <p:nvPr/>
        </p:nvSpPr>
        <p:spPr bwMode="auto">
          <a:xfrm>
            <a:off x="395288" y="2636838"/>
            <a:ext cx="4681537" cy="1152525"/>
          </a:xfrm>
          <a:prstGeom prst="rect">
            <a:avLst/>
          </a:prstGeom>
          <a:noFill/>
          <a:ln w="635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it-IT">
              <a:solidFill>
                <a:prstClr val="black"/>
              </a:solidFill>
              <a:latin typeface="Calibri"/>
            </a:endParaRPr>
          </a:p>
        </p:txBody>
      </p:sp>
      <p:grpSp>
        <p:nvGrpSpPr>
          <p:cNvPr id="183330" name="Group 34"/>
          <p:cNvGrpSpPr>
            <a:grpSpLocks noChangeAspect="1"/>
          </p:cNvGrpSpPr>
          <p:nvPr/>
        </p:nvGrpSpPr>
        <p:grpSpPr bwMode="auto">
          <a:xfrm>
            <a:off x="5867400" y="1989138"/>
            <a:ext cx="1944688" cy="2016125"/>
            <a:chOff x="3696" y="2523"/>
            <a:chExt cx="1225" cy="1270"/>
          </a:xfrm>
        </p:grpSpPr>
        <p:sp>
          <p:nvSpPr>
            <p:cNvPr id="7179" name="AutoShape 33"/>
            <p:cNvSpPr>
              <a:spLocks noChangeAspect="1" noChangeArrowheads="1" noTextEdit="1"/>
            </p:cNvSpPr>
            <p:nvPr/>
          </p:nvSpPr>
          <p:spPr bwMode="auto">
            <a:xfrm>
              <a:off x="3696" y="2523"/>
              <a:ext cx="1225" cy="1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7180" name="Freeform 35"/>
            <p:cNvSpPr>
              <a:spLocks/>
            </p:cNvSpPr>
            <p:nvPr/>
          </p:nvSpPr>
          <p:spPr bwMode="auto">
            <a:xfrm>
              <a:off x="4469" y="3618"/>
              <a:ext cx="370" cy="175"/>
            </a:xfrm>
            <a:custGeom>
              <a:avLst/>
              <a:gdLst>
                <a:gd name="T0" fmla="*/ 149 w 370"/>
                <a:gd name="T1" fmla="*/ 20 h 175"/>
                <a:gd name="T2" fmla="*/ 128 w 370"/>
                <a:gd name="T3" fmla="*/ 26 h 175"/>
                <a:gd name="T4" fmla="*/ 70 w 370"/>
                <a:gd name="T5" fmla="*/ 47 h 175"/>
                <a:gd name="T6" fmla="*/ 31 w 370"/>
                <a:gd name="T7" fmla="*/ 53 h 175"/>
                <a:gd name="T8" fmla="*/ 6 w 370"/>
                <a:gd name="T9" fmla="*/ 59 h 175"/>
                <a:gd name="T10" fmla="*/ 0 w 370"/>
                <a:gd name="T11" fmla="*/ 77 h 175"/>
                <a:gd name="T12" fmla="*/ 9 w 370"/>
                <a:gd name="T13" fmla="*/ 89 h 175"/>
                <a:gd name="T14" fmla="*/ 21 w 370"/>
                <a:gd name="T15" fmla="*/ 95 h 175"/>
                <a:gd name="T16" fmla="*/ 61 w 370"/>
                <a:gd name="T17" fmla="*/ 95 h 175"/>
                <a:gd name="T18" fmla="*/ 94 w 370"/>
                <a:gd name="T19" fmla="*/ 80 h 175"/>
                <a:gd name="T20" fmla="*/ 128 w 370"/>
                <a:gd name="T21" fmla="*/ 98 h 175"/>
                <a:gd name="T22" fmla="*/ 149 w 370"/>
                <a:gd name="T23" fmla="*/ 104 h 175"/>
                <a:gd name="T24" fmla="*/ 167 w 370"/>
                <a:gd name="T25" fmla="*/ 130 h 175"/>
                <a:gd name="T26" fmla="*/ 194 w 370"/>
                <a:gd name="T27" fmla="*/ 157 h 175"/>
                <a:gd name="T28" fmla="*/ 231 w 370"/>
                <a:gd name="T29" fmla="*/ 172 h 175"/>
                <a:gd name="T30" fmla="*/ 255 w 370"/>
                <a:gd name="T31" fmla="*/ 175 h 175"/>
                <a:gd name="T32" fmla="*/ 267 w 370"/>
                <a:gd name="T33" fmla="*/ 166 h 175"/>
                <a:gd name="T34" fmla="*/ 288 w 370"/>
                <a:gd name="T35" fmla="*/ 169 h 175"/>
                <a:gd name="T36" fmla="*/ 316 w 370"/>
                <a:gd name="T37" fmla="*/ 175 h 175"/>
                <a:gd name="T38" fmla="*/ 328 w 370"/>
                <a:gd name="T39" fmla="*/ 166 h 175"/>
                <a:gd name="T40" fmla="*/ 328 w 370"/>
                <a:gd name="T41" fmla="*/ 154 h 175"/>
                <a:gd name="T42" fmla="*/ 352 w 370"/>
                <a:gd name="T43" fmla="*/ 157 h 175"/>
                <a:gd name="T44" fmla="*/ 364 w 370"/>
                <a:gd name="T45" fmla="*/ 151 h 175"/>
                <a:gd name="T46" fmla="*/ 367 w 370"/>
                <a:gd name="T47" fmla="*/ 139 h 175"/>
                <a:gd name="T48" fmla="*/ 358 w 370"/>
                <a:gd name="T49" fmla="*/ 130 h 175"/>
                <a:gd name="T50" fmla="*/ 340 w 370"/>
                <a:gd name="T51" fmla="*/ 121 h 175"/>
                <a:gd name="T52" fmla="*/ 334 w 370"/>
                <a:gd name="T53" fmla="*/ 116 h 175"/>
                <a:gd name="T54" fmla="*/ 346 w 370"/>
                <a:gd name="T55" fmla="*/ 113 h 175"/>
                <a:gd name="T56" fmla="*/ 352 w 370"/>
                <a:gd name="T57" fmla="*/ 101 h 175"/>
                <a:gd name="T58" fmla="*/ 346 w 370"/>
                <a:gd name="T59" fmla="*/ 95 h 175"/>
                <a:gd name="T60" fmla="*/ 319 w 370"/>
                <a:gd name="T61" fmla="*/ 77 h 175"/>
                <a:gd name="T62" fmla="*/ 294 w 370"/>
                <a:gd name="T63" fmla="*/ 62 h 175"/>
                <a:gd name="T64" fmla="*/ 282 w 370"/>
                <a:gd name="T65" fmla="*/ 56 h 175"/>
                <a:gd name="T66" fmla="*/ 279 w 370"/>
                <a:gd name="T67" fmla="*/ 38 h 175"/>
                <a:gd name="T68" fmla="*/ 252 w 370"/>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0" h="175">
                  <a:moveTo>
                    <a:pt x="146" y="0"/>
                  </a:moveTo>
                  <a:lnTo>
                    <a:pt x="149" y="20"/>
                  </a:lnTo>
                  <a:lnTo>
                    <a:pt x="140" y="20"/>
                  </a:lnTo>
                  <a:lnTo>
                    <a:pt x="128" y="26"/>
                  </a:lnTo>
                  <a:lnTo>
                    <a:pt x="118" y="35"/>
                  </a:lnTo>
                  <a:lnTo>
                    <a:pt x="70" y="47"/>
                  </a:lnTo>
                  <a:lnTo>
                    <a:pt x="49" y="47"/>
                  </a:lnTo>
                  <a:lnTo>
                    <a:pt x="31" y="53"/>
                  </a:lnTo>
                  <a:lnTo>
                    <a:pt x="15" y="56"/>
                  </a:lnTo>
                  <a:lnTo>
                    <a:pt x="6" y="59"/>
                  </a:lnTo>
                  <a:lnTo>
                    <a:pt x="3" y="68"/>
                  </a:lnTo>
                  <a:lnTo>
                    <a:pt x="0" y="77"/>
                  </a:lnTo>
                  <a:lnTo>
                    <a:pt x="3" y="83"/>
                  </a:lnTo>
                  <a:lnTo>
                    <a:pt x="9" y="89"/>
                  </a:lnTo>
                  <a:lnTo>
                    <a:pt x="15" y="95"/>
                  </a:lnTo>
                  <a:lnTo>
                    <a:pt x="21" y="95"/>
                  </a:lnTo>
                  <a:lnTo>
                    <a:pt x="40" y="95"/>
                  </a:lnTo>
                  <a:lnTo>
                    <a:pt x="61" y="95"/>
                  </a:lnTo>
                  <a:lnTo>
                    <a:pt x="76" y="89"/>
                  </a:lnTo>
                  <a:lnTo>
                    <a:pt x="94" y="80"/>
                  </a:lnTo>
                  <a:lnTo>
                    <a:pt x="109" y="92"/>
                  </a:lnTo>
                  <a:lnTo>
                    <a:pt x="128" y="98"/>
                  </a:lnTo>
                  <a:lnTo>
                    <a:pt x="149" y="101"/>
                  </a:lnTo>
                  <a:lnTo>
                    <a:pt x="149" y="104"/>
                  </a:lnTo>
                  <a:lnTo>
                    <a:pt x="155" y="113"/>
                  </a:lnTo>
                  <a:lnTo>
                    <a:pt x="167" y="130"/>
                  </a:lnTo>
                  <a:lnTo>
                    <a:pt x="179" y="145"/>
                  </a:lnTo>
                  <a:lnTo>
                    <a:pt x="194" y="157"/>
                  </a:lnTo>
                  <a:lnTo>
                    <a:pt x="212" y="166"/>
                  </a:lnTo>
                  <a:lnTo>
                    <a:pt x="231" y="172"/>
                  </a:lnTo>
                  <a:lnTo>
                    <a:pt x="246" y="175"/>
                  </a:lnTo>
                  <a:lnTo>
                    <a:pt x="255" y="175"/>
                  </a:lnTo>
                  <a:lnTo>
                    <a:pt x="261" y="172"/>
                  </a:lnTo>
                  <a:lnTo>
                    <a:pt x="267" y="166"/>
                  </a:lnTo>
                  <a:lnTo>
                    <a:pt x="267" y="163"/>
                  </a:lnTo>
                  <a:lnTo>
                    <a:pt x="288" y="169"/>
                  </a:lnTo>
                  <a:lnTo>
                    <a:pt x="309" y="175"/>
                  </a:lnTo>
                  <a:lnTo>
                    <a:pt x="316" y="175"/>
                  </a:lnTo>
                  <a:lnTo>
                    <a:pt x="325" y="172"/>
                  </a:lnTo>
                  <a:lnTo>
                    <a:pt x="328" y="166"/>
                  </a:lnTo>
                  <a:lnTo>
                    <a:pt x="331" y="160"/>
                  </a:lnTo>
                  <a:lnTo>
                    <a:pt x="328" y="154"/>
                  </a:lnTo>
                  <a:lnTo>
                    <a:pt x="343" y="157"/>
                  </a:lnTo>
                  <a:lnTo>
                    <a:pt x="352" y="157"/>
                  </a:lnTo>
                  <a:lnTo>
                    <a:pt x="358" y="157"/>
                  </a:lnTo>
                  <a:lnTo>
                    <a:pt x="364" y="151"/>
                  </a:lnTo>
                  <a:lnTo>
                    <a:pt x="370" y="145"/>
                  </a:lnTo>
                  <a:lnTo>
                    <a:pt x="367" y="139"/>
                  </a:lnTo>
                  <a:lnTo>
                    <a:pt x="364" y="133"/>
                  </a:lnTo>
                  <a:lnTo>
                    <a:pt x="358" y="130"/>
                  </a:lnTo>
                  <a:lnTo>
                    <a:pt x="352" y="127"/>
                  </a:lnTo>
                  <a:lnTo>
                    <a:pt x="340" y="121"/>
                  </a:lnTo>
                  <a:lnTo>
                    <a:pt x="325" y="113"/>
                  </a:lnTo>
                  <a:lnTo>
                    <a:pt x="334" y="116"/>
                  </a:lnTo>
                  <a:lnTo>
                    <a:pt x="340" y="116"/>
                  </a:lnTo>
                  <a:lnTo>
                    <a:pt x="346" y="113"/>
                  </a:lnTo>
                  <a:lnTo>
                    <a:pt x="352" y="110"/>
                  </a:lnTo>
                  <a:lnTo>
                    <a:pt x="352" y="101"/>
                  </a:lnTo>
                  <a:lnTo>
                    <a:pt x="352" y="98"/>
                  </a:lnTo>
                  <a:lnTo>
                    <a:pt x="346" y="95"/>
                  </a:lnTo>
                  <a:lnTo>
                    <a:pt x="334" y="83"/>
                  </a:lnTo>
                  <a:lnTo>
                    <a:pt x="319" y="77"/>
                  </a:lnTo>
                  <a:lnTo>
                    <a:pt x="303" y="71"/>
                  </a:lnTo>
                  <a:lnTo>
                    <a:pt x="294" y="62"/>
                  </a:lnTo>
                  <a:lnTo>
                    <a:pt x="282" y="56"/>
                  </a:lnTo>
                  <a:lnTo>
                    <a:pt x="279" y="38"/>
                  </a:lnTo>
                  <a:lnTo>
                    <a:pt x="270" y="23"/>
                  </a:lnTo>
                  <a:lnTo>
                    <a:pt x="252" y="0"/>
                  </a:lnTo>
                  <a:lnTo>
                    <a:pt x="146" y="0"/>
                  </a:lnTo>
                  <a:close/>
                </a:path>
              </a:pathLst>
            </a:custGeom>
            <a:solidFill>
              <a:srgbClr val="FFB5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181" name="Freeform 36"/>
            <p:cNvSpPr>
              <a:spLocks/>
            </p:cNvSpPr>
            <p:nvPr/>
          </p:nvSpPr>
          <p:spPr bwMode="auto">
            <a:xfrm>
              <a:off x="4469" y="3618"/>
              <a:ext cx="370" cy="175"/>
            </a:xfrm>
            <a:custGeom>
              <a:avLst/>
              <a:gdLst>
                <a:gd name="T0" fmla="*/ 149 w 370"/>
                <a:gd name="T1" fmla="*/ 20 h 175"/>
                <a:gd name="T2" fmla="*/ 128 w 370"/>
                <a:gd name="T3" fmla="*/ 26 h 175"/>
                <a:gd name="T4" fmla="*/ 70 w 370"/>
                <a:gd name="T5" fmla="*/ 47 h 175"/>
                <a:gd name="T6" fmla="*/ 31 w 370"/>
                <a:gd name="T7" fmla="*/ 53 h 175"/>
                <a:gd name="T8" fmla="*/ 6 w 370"/>
                <a:gd name="T9" fmla="*/ 59 h 175"/>
                <a:gd name="T10" fmla="*/ 0 w 370"/>
                <a:gd name="T11" fmla="*/ 77 h 175"/>
                <a:gd name="T12" fmla="*/ 9 w 370"/>
                <a:gd name="T13" fmla="*/ 89 h 175"/>
                <a:gd name="T14" fmla="*/ 21 w 370"/>
                <a:gd name="T15" fmla="*/ 95 h 175"/>
                <a:gd name="T16" fmla="*/ 61 w 370"/>
                <a:gd name="T17" fmla="*/ 95 h 175"/>
                <a:gd name="T18" fmla="*/ 94 w 370"/>
                <a:gd name="T19" fmla="*/ 80 h 175"/>
                <a:gd name="T20" fmla="*/ 128 w 370"/>
                <a:gd name="T21" fmla="*/ 98 h 175"/>
                <a:gd name="T22" fmla="*/ 149 w 370"/>
                <a:gd name="T23" fmla="*/ 104 h 175"/>
                <a:gd name="T24" fmla="*/ 167 w 370"/>
                <a:gd name="T25" fmla="*/ 130 h 175"/>
                <a:gd name="T26" fmla="*/ 194 w 370"/>
                <a:gd name="T27" fmla="*/ 157 h 175"/>
                <a:gd name="T28" fmla="*/ 231 w 370"/>
                <a:gd name="T29" fmla="*/ 172 h 175"/>
                <a:gd name="T30" fmla="*/ 255 w 370"/>
                <a:gd name="T31" fmla="*/ 175 h 175"/>
                <a:gd name="T32" fmla="*/ 267 w 370"/>
                <a:gd name="T33" fmla="*/ 166 h 175"/>
                <a:gd name="T34" fmla="*/ 288 w 370"/>
                <a:gd name="T35" fmla="*/ 169 h 175"/>
                <a:gd name="T36" fmla="*/ 316 w 370"/>
                <a:gd name="T37" fmla="*/ 175 h 175"/>
                <a:gd name="T38" fmla="*/ 328 w 370"/>
                <a:gd name="T39" fmla="*/ 166 h 175"/>
                <a:gd name="T40" fmla="*/ 328 w 370"/>
                <a:gd name="T41" fmla="*/ 154 h 175"/>
                <a:gd name="T42" fmla="*/ 352 w 370"/>
                <a:gd name="T43" fmla="*/ 157 h 175"/>
                <a:gd name="T44" fmla="*/ 364 w 370"/>
                <a:gd name="T45" fmla="*/ 151 h 175"/>
                <a:gd name="T46" fmla="*/ 367 w 370"/>
                <a:gd name="T47" fmla="*/ 139 h 175"/>
                <a:gd name="T48" fmla="*/ 358 w 370"/>
                <a:gd name="T49" fmla="*/ 130 h 175"/>
                <a:gd name="T50" fmla="*/ 340 w 370"/>
                <a:gd name="T51" fmla="*/ 121 h 175"/>
                <a:gd name="T52" fmla="*/ 334 w 370"/>
                <a:gd name="T53" fmla="*/ 116 h 175"/>
                <a:gd name="T54" fmla="*/ 346 w 370"/>
                <a:gd name="T55" fmla="*/ 113 h 175"/>
                <a:gd name="T56" fmla="*/ 352 w 370"/>
                <a:gd name="T57" fmla="*/ 101 h 175"/>
                <a:gd name="T58" fmla="*/ 346 w 370"/>
                <a:gd name="T59" fmla="*/ 95 h 175"/>
                <a:gd name="T60" fmla="*/ 319 w 370"/>
                <a:gd name="T61" fmla="*/ 77 h 175"/>
                <a:gd name="T62" fmla="*/ 294 w 370"/>
                <a:gd name="T63" fmla="*/ 62 h 175"/>
                <a:gd name="T64" fmla="*/ 282 w 370"/>
                <a:gd name="T65" fmla="*/ 56 h 175"/>
                <a:gd name="T66" fmla="*/ 279 w 370"/>
                <a:gd name="T67" fmla="*/ 38 h 175"/>
                <a:gd name="T68" fmla="*/ 252 w 370"/>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0" h="175">
                  <a:moveTo>
                    <a:pt x="146" y="0"/>
                  </a:moveTo>
                  <a:lnTo>
                    <a:pt x="149" y="20"/>
                  </a:lnTo>
                  <a:lnTo>
                    <a:pt x="140" y="20"/>
                  </a:lnTo>
                  <a:lnTo>
                    <a:pt x="128" y="26"/>
                  </a:lnTo>
                  <a:lnTo>
                    <a:pt x="118" y="35"/>
                  </a:lnTo>
                  <a:lnTo>
                    <a:pt x="70" y="47"/>
                  </a:lnTo>
                  <a:lnTo>
                    <a:pt x="49" y="47"/>
                  </a:lnTo>
                  <a:lnTo>
                    <a:pt x="31" y="53"/>
                  </a:lnTo>
                  <a:lnTo>
                    <a:pt x="15" y="56"/>
                  </a:lnTo>
                  <a:lnTo>
                    <a:pt x="6" y="59"/>
                  </a:lnTo>
                  <a:lnTo>
                    <a:pt x="3" y="68"/>
                  </a:lnTo>
                  <a:lnTo>
                    <a:pt x="0" y="77"/>
                  </a:lnTo>
                  <a:lnTo>
                    <a:pt x="3" y="83"/>
                  </a:lnTo>
                  <a:lnTo>
                    <a:pt x="9" y="89"/>
                  </a:lnTo>
                  <a:lnTo>
                    <a:pt x="15" y="95"/>
                  </a:lnTo>
                  <a:lnTo>
                    <a:pt x="21" y="95"/>
                  </a:lnTo>
                  <a:lnTo>
                    <a:pt x="40" y="95"/>
                  </a:lnTo>
                  <a:lnTo>
                    <a:pt x="61" y="95"/>
                  </a:lnTo>
                  <a:lnTo>
                    <a:pt x="76" y="89"/>
                  </a:lnTo>
                  <a:lnTo>
                    <a:pt x="94" y="80"/>
                  </a:lnTo>
                  <a:lnTo>
                    <a:pt x="109" y="92"/>
                  </a:lnTo>
                  <a:lnTo>
                    <a:pt x="128" y="98"/>
                  </a:lnTo>
                  <a:lnTo>
                    <a:pt x="149" y="101"/>
                  </a:lnTo>
                  <a:lnTo>
                    <a:pt x="149" y="104"/>
                  </a:lnTo>
                  <a:lnTo>
                    <a:pt x="155" y="113"/>
                  </a:lnTo>
                  <a:lnTo>
                    <a:pt x="167" y="130"/>
                  </a:lnTo>
                  <a:lnTo>
                    <a:pt x="179" y="145"/>
                  </a:lnTo>
                  <a:lnTo>
                    <a:pt x="194" y="157"/>
                  </a:lnTo>
                  <a:lnTo>
                    <a:pt x="212" y="166"/>
                  </a:lnTo>
                  <a:lnTo>
                    <a:pt x="231" y="172"/>
                  </a:lnTo>
                  <a:lnTo>
                    <a:pt x="246" y="175"/>
                  </a:lnTo>
                  <a:lnTo>
                    <a:pt x="255" y="175"/>
                  </a:lnTo>
                  <a:lnTo>
                    <a:pt x="261" y="172"/>
                  </a:lnTo>
                  <a:lnTo>
                    <a:pt x="267" y="166"/>
                  </a:lnTo>
                  <a:lnTo>
                    <a:pt x="267" y="163"/>
                  </a:lnTo>
                  <a:lnTo>
                    <a:pt x="288" y="169"/>
                  </a:lnTo>
                  <a:lnTo>
                    <a:pt x="309" y="175"/>
                  </a:lnTo>
                  <a:lnTo>
                    <a:pt x="316" y="175"/>
                  </a:lnTo>
                  <a:lnTo>
                    <a:pt x="325" y="172"/>
                  </a:lnTo>
                  <a:lnTo>
                    <a:pt x="328" y="166"/>
                  </a:lnTo>
                  <a:lnTo>
                    <a:pt x="331" y="160"/>
                  </a:lnTo>
                  <a:lnTo>
                    <a:pt x="328" y="154"/>
                  </a:lnTo>
                  <a:lnTo>
                    <a:pt x="343" y="157"/>
                  </a:lnTo>
                  <a:lnTo>
                    <a:pt x="352" y="157"/>
                  </a:lnTo>
                  <a:lnTo>
                    <a:pt x="358" y="157"/>
                  </a:lnTo>
                  <a:lnTo>
                    <a:pt x="364" y="151"/>
                  </a:lnTo>
                  <a:lnTo>
                    <a:pt x="370" y="145"/>
                  </a:lnTo>
                  <a:lnTo>
                    <a:pt x="367" y="139"/>
                  </a:lnTo>
                  <a:lnTo>
                    <a:pt x="364" y="133"/>
                  </a:lnTo>
                  <a:lnTo>
                    <a:pt x="358" y="130"/>
                  </a:lnTo>
                  <a:lnTo>
                    <a:pt x="352" y="127"/>
                  </a:lnTo>
                  <a:lnTo>
                    <a:pt x="340" y="121"/>
                  </a:lnTo>
                  <a:lnTo>
                    <a:pt x="325" y="113"/>
                  </a:lnTo>
                  <a:lnTo>
                    <a:pt x="334" y="116"/>
                  </a:lnTo>
                  <a:lnTo>
                    <a:pt x="340" y="116"/>
                  </a:lnTo>
                  <a:lnTo>
                    <a:pt x="346" y="113"/>
                  </a:lnTo>
                  <a:lnTo>
                    <a:pt x="352" y="110"/>
                  </a:lnTo>
                  <a:lnTo>
                    <a:pt x="352" y="101"/>
                  </a:lnTo>
                  <a:lnTo>
                    <a:pt x="352" y="98"/>
                  </a:lnTo>
                  <a:lnTo>
                    <a:pt x="346" y="95"/>
                  </a:lnTo>
                  <a:lnTo>
                    <a:pt x="334" y="83"/>
                  </a:lnTo>
                  <a:lnTo>
                    <a:pt x="319" y="77"/>
                  </a:lnTo>
                  <a:lnTo>
                    <a:pt x="303" y="71"/>
                  </a:lnTo>
                  <a:lnTo>
                    <a:pt x="294" y="62"/>
                  </a:lnTo>
                  <a:lnTo>
                    <a:pt x="282" y="56"/>
                  </a:lnTo>
                  <a:lnTo>
                    <a:pt x="279" y="38"/>
                  </a:lnTo>
                  <a:lnTo>
                    <a:pt x="270" y="23"/>
                  </a:lnTo>
                  <a:lnTo>
                    <a:pt x="252" y="0"/>
                  </a:lnTo>
                  <a:lnTo>
                    <a:pt x="146"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2" name="Freeform 37"/>
            <p:cNvSpPr>
              <a:spLocks/>
            </p:cNvSpPr>
            <p:nvPr/>
          </p:nvSpPr>
          <p:spPr bwMode="auto">
            <a:xfrm>
              <a:off x="4721" y="3618"/>
              <a:ext cx="30" cy="56"/>
            </a:xfrm>
            <a:custGeom>
              <a:avLst/>
              <a:gdLst>
                <a:gd name="T0" fmla="*/ 30 w 30"/>
                <a:gd name="T1" fmla="*/ 56 h 56"/>
                <a:gd name="T2" fmla="*/ 27 w 30"/>
                <a:gd name="T3" fmla="*/ 38 h 56"/>
                <a:gd name="T4" fmla="*/ 18 w 30"/>
                <a:gd name="T5" fmla="*/ 23 h 56"/>
                <a:gd name="T6" fmla="*/ 0 w 30"/>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6">
                  <a:moveTo>
                    <a:pt x="30" y="56"/>
                  </a:moveTo>
                  <a:lnTo>
                    <a:pt x="27" y="38"/>
                  </a:lnTo>
                  <a:lnTo>
                    <a:pt x="18" y="23"/>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3" name="Freeform 38"/>
            <p:cNvSpPr>
              <a:spLocks/>
            </p:cNvSpPr>
            <p:nvPr/>
          </p:nvSpPr>
          <p:spPr bwMode="auto">
            <a:xfrm>
              <a:off x="4751" y="3674"/>
              <a:ext cx="21" cy="15"/>
            </a:xfrm>
            <a:custGeom>
              <a:avLst/>
              <a:gdLst>
                <a:gd name="T0" fmla="*/ 21 w 21"/>
                <a:gd name="T1" fmla="*/ 15 h 15"/>
                <a:gd name="T2" fmla="*/ 12 w 21"/>
                <a:gd name="T3" fmla="*/ 6 h 15"/>
                <a:gd name="T4" fmla="*/ 0 w 21"/>
                <a:gd name="T5" fmla="*/ 0 h 15"/>
                <a:gd name="T6" fmla="*/ 0 w 2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5">
                  <a:moveTo>
                    <a:pt x="21" y="15"/>
                  </a:moveTo>
                  <a:lnTo>
                    <a:pt x="12" y="6"/>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4" name="Freeform 39"/>
            <p:cNvSpPr>
              <a:spLocks/>
            </p:cNvSpPr>
            <p:nvPr/>
          </p:nvSpPr>
          <p:spPr bwMode="auto">
            <a:xfrm>
              <a:off x="4772" y="3689"/>
              <a:ext cx="43" cy="24"/>
            </a:xfrm>
            <a:custGeom>
              <a:avLst/>
              <a:gdLst>
                <a:gd name="T0" fmla="*/ 43 w 43"/>
                <a:gd name="T1" fmla="*/ 24 h 24"/>
                <a:gd name="T2" fmla="*/ 31 w 43"/>
                <a:gd name="T3" fmla="*/ 12 h 24"/>
                <a:gd name="T4" fmla="*/ 16 w 43"/>
                <a:gd name="T5" fmla="*/ 6 h 24"/>
                <a:gd name="T6" fmla="*/ 0 w 4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4">
                  <a:moveTo>
                    <a:pt x="43" y="24"/>
                  </a:moveTo>
                  <a:lnTo>
                    <a:pt x="31" y="12"/>
                  </a:lnTo>
                  <a:lnTo>
                    <a:pt x="16" y="6"/>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5" name="Freeform 40"/>
            <p:cNvSpPr>
              <a:spLocks/>
            </p:cNvSpPr>
            <p:nvPr/>
          </p:nvSpPr>
          <p:spPr bwMode="auto">
            <a:xfrm>
              <a:off x="4803" y="3713"/>
              <a:ext cx="18" cy="21"/>
            </a:xfrm>
            <a:custGeom>
              <a:avLst/>
              <a:gdLst>
                <a:gd name="T0" fmla="*/ 0 w 18"/>
                <a:gd name="T1" fmla="*/ 21 h 21"/>
                <a:gd name="T2" fmla="*/ 6 w 18"/>
                <a:gd name="T3" fmla="*/ 21 h 21"/>
                <a:gd name="T4" fmla="*/ 12 w 18"/>
                <a:gd name="T5" fmla="*/ 18 h 21"/>
                <a:gd name="T6" fmla="*/ 18 w 18"/>
                <a:gd name="T7" fmla="*/ 15 h 21"/>
                <a:gd name="T8" fmla="*/ 18 w 18"/>
                <a:gd name="T9" fmla="*/ 6 h 21"/>
                <a:gd name="T10" fmla="*/ 15 w 18"/>
                <a:gd name="T11" fmla="*/ 0 h 21"/>
                <a:gd name="T12" fmla="*/ 12 w 18"/>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1">
                  <a:moveTo>
                    <a:pt x="0" y="21"/>
                  </a:moveTo>
                  <a:lnTo>
                    <a:pt x="6" y="21"/>
                  </a:lnTo>
                  <a:lnTo>
                    <a:pt x="12" y="18"/>
                  </a:lnTo>
                  <a:lnTo>
                    <a:pt x="18" y="15"/>
                  </a:lnTo>
                  <a:lnTo>
                    <a:pt x="18" y="6"/>
                  </a:lnTo>
                  <a:lnTo>
                    <a:pt x="15" y="0"/>
                  </a:lnTo>
                  <a:lnTo>
                    <a:pt x="12"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6" name="Freeform 41"/>
            <p:cNvSpPr>
              <a:spLocks/>
            </p:cNvSpPr>
            <p:nvPr/>
          </p:nvSpPr>
          <p:spPr bwMode="auto">
            <a:xfrm>
              <a:off x="4769" y="3689"/>
              <a:ext cx="52" cy="56"/>
            </a:xfrm>
            <a:custGeom>
              <a:avLst/>
              <a:gdLst>
                <a:gd name="T0" fmla="*/ 0 w 52"/>
                <a:gd name="T1" fmla="*/ 0 h 56"/>
                <a:gd name="T2" fmla="*/ 3 w 52"/>
                <a:gd name="T3" fmla="*/ 18 h 56"/>
                <a:gd name="T4" fmla="*/ 13 w 52"/>
                <a:gd name="T5" fmla="*/ 30 h 56"/>
                <a:gd name="T6" fmla="*/ 25 w 52"/>
                <a:gd name="T7" fmla="*/ 42 h 56"/>
                <a:gd name="T8" fmla="*/ 40 w 52"/>
                <a:gd name="T9" fmla="*/ 50 h 56"/>
                <a:gd name="T10" fmla="*/ 52 w 52"/>
                <a:gd name="T11" fmla="*/ 5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56">
                  <a:moveTo>
                    <a:pt x="0" y="0"/>
                  </a:moveTo>
                  <a:lnTo>
                    <a:pt x="3" y="18"/>
                  </a:lnTo>
                  <a:lnTo>
                    <a:pt x="13" y="30"/>
                  </a:lnTo>
                  <a:lnTo>
                    <a:pt x="25" y="42"/>
                  </a:lnTo>
                  <a:lnTo>
                    <a:pt x="40" y="50"/>
                  </a:lnTo>
                  <a:lnTo>
                    <a:pt x="52" y="5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7" name="Freeform 42"/>
            <p:cNvSpPr>
              <a:spLocks/>
            </p:cNvSpPr>
            <p:nvPr/>
          </p:nvSpPr>
          <p:spPr bwMode="auto">
            <a:xfrm>
              <a:off x="4812" y="3748"/>
              <a:ext cx="27" cy="27"/>
            </a:xfrm>
            <a:custGeom>
              <a:avLst/>
              <a:gdLst>
                <a:gd name="T0" fmla="*/ 0 w 27"/>
                <a:gd name="T1" fmla="*/ 27 h 27"/>
                <a:gd name="T2" fmla="*/ 9 w 27"/>
                <a:gd name="T3" fmla="*/ 27 h 27"/>
                <a:gd name="T4" fmla="*/ 15 w 27"/>
                <a:gd name="T5" fmla="*/ 27 h 27"/>
                <a:gd name="T6" fmla="*/ 21 w 27"/>
                <a:gd name="T7" fmla="*/ 21 h 27"/>
                <a:gd name="T8" fmla="*/ 27 w 27"/>
                <a:gd name="T9" fmla="*/ 15 h 27"/>
                <a:gd name="T10" fmla="*/ 24 w 27"/>
                <a:gd name="T11" fmla="*/ 9 h 27"/>
                <a:gd name="T12" fmla="*/ 21 w 27"/>
                <a:gd name="T13" fmla="*/ 3 h 27"/>
                <a:gd name="T14" fmla="*/ 15 w 27"/>
                <a:gd name="T15" fmla="*/ 0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7">
                  <a:moveTo>
                    <a:pt x="0" y="27"/>
                  </a:moveTo>
                  <a:lnTo>
                    <a:pt x="9" y="27"/>
                  </a:lnTo>
                  <a:lnTo>
                    <a:pt x="15" y="27"/>
                  </a:lnTo>
                  <a:lnTo>
                    <a:pt x="21" y="21"/>
                  </a:lnTo>
                  <a:lnTo>
                    <a:pt x="27" y="15"/>
                  </a:lnTo>
                  <a:lnTo>
                    <a:pt x="24" y="9"/>
                  </a:lnTo>
                  <a:lnTo>
                    <a:pt x="21" y="3"/>
                  </a:lnTo>
                  <a:lnTo>
                    <a:pt x="15"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8" name="Freeform 43"/>
            <p:cNvSpPr>
              <a:spLocks/>
            </p:cNvSpPr>
            <p:nvPr/>
          </p:nvSpPr>
          <p:spPr bwMode="auto">
            <a:xfrm>
              <a:off x="4724" y="3698"/>
              <a:ext cx="61" cy="65"/>
            </a:xfrm>
            <a:custGeom>
              <a:avLst/>
              <a:gdLst>
                <a:gd name="T0" fmla="*/ 0 w 61"/>
                <a:gd name="T1" fmla="*/ 0 h 65"/>
                <a:gd name="T2" fmla="*/ 6 w 61"/>
                <a:gd name="T3" fmla="*/ 18 h 65"/>
                <a:gd name="T4" fmla="*/ 18 w 61"/>
                <a:gd name="T5" fmla="*/ 36 h 65"/>
                <a:gd name="T6" fmla="*/ 30 w 61"/>
                <a:gd name="T7" fmla="*/ 47 h 65"/>
                <a:gd name="T8" fmla="*/ 45 w 61"/>
                <a:gd name="T9" fmla="*/ 59 h 65"/>
                <a:gd name="T10" fmla="*/ 61 w 61"/>
                <a:gd name="T11" fmla="*/ 65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5">
                  <a:moveTo>
                    <a:pt x="0" y="0"/>
                  </a:moveTo>
                  <a:lnTo>
                    <a:pt x="6" y="18"/>
                  </a:lnTo>
                  <a:lnTo>
                    <a:pt x="18" y="36"/>
                  </a:lnTo>
                  <a:lnTo>
                    <a:pt x="30" y="47"/>
                  </a:lnTo>
                  <a:lnTo>
                    <a:pt x="45" y="59"/>
                  </a:lnTo>
                  <a:lnTo>
                    <a:pt x="61" y="65"/>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89" name="Freeform 44"/>
            <p:cNvSpPr>
              <a:spLocks/>
            </p:cNvSpPr>
            <p:nvPr/>
          </p:nvSpPr>
          <p:spPr bwMode="auto">
            <a:xfrm>
              <a:off x="4791" y="3766"/>
              <a:ext cx="9" cy="24"/>
            </a:xfrm>
            <a:custGeom>
              <a:avLst/>
              <a:gdLst>
                <a:gd name="T0" fmla="*/ 3 w 9"/>
                <a:gd name="T1" fmla="*/ 24 h 24"/>
                <a:gd name="T2" fmla="*/ 6 w 9"/>
                <a:gd name="T3" fmla="*/ 18 h 24"/>
                <a:gd name="T4" fmla="*/ 9 w 9"/>
                <a:gd name="T5" fmla="*/ 12 h 24"/>
                <a:gd name="T6" fmla="*/ 6 w 9"/>
                <a:gd name="T7" fmla="*/ 3 h 24"/>
                <a:gd name="T8" fmla="*/ 0 w 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4">
                  <a:moveTo>
                    <a:pt x="3" y="24"/>
                  </a:moveTo>
                  <a:lnTo>
                    <a:pt x="6" y="18"/>
                  </a:lnTo>
                  <a:lnTo>
                    <a:pt x="9" y="12"/>
                  </a:lnTo>
                  <a:lnTo>
                    <a:pt x="6" y="3"/>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0" name="Freeform 45"/>
            <p:cNvSpPr>
              <a:spLocks/>
            </p:cNvSpPr>
            <p:nvPr/>
          </p:nvSpPr>
          <p:spPr bwMode="auto">
            <a:xfrm>
              <a:off x="4736" y="3781"/>
              <a:ext cx="49" cy="12"/>
            </a:xfrm>
            <a:custGeom>
              <a:avLst/>
              <a:gdLst>
                <a:gd name="T0" fmla="*/ 0 w 49"/>
                <a:gd name="T1" fmla="*/ 0 h 12"/>
                <a:gd name="T2" fmla="*/ 21 w 49"/>
                <a:gd name="T3" fmla="*/ 6 h 12"/>
                <a:gd name="T4" fmla="*/ 42 w 49"/>
                <a:gd name="T5" fmla="*/ 12 h 12"/>
                <a:gd name="T6" fmla="*/ 49 w 49"/>
                <a:gd name="T7" fmla="*/ 1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2">
                  <a:moveTo>
                    <a:pt x="0" y="0"/>
                  </a:moveTo>
                  <a:lnTo>
                    <a:pt x="21" y="6"/>
                  </a:lnTo>
                  <a:lnTo>
                    <a:pt x="42" y="12"/>
                  </a:lnTo>
                  <a:lnTo>
                    <a:pt x="49" y="1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1" name="Freeform 46"/>
            <p:cNvSpPr>
              <a:spLocks/>
            </p:cNvSpPr>
            <p:nvPr/>
          </p:nvSpPr>
          <p:spPr bwMode="auto">
            <a:xfrm>
              <a:off x="4724" y="3757"/>
              <a:ext cx="12" cy="36"/>
            </a:xfrm>
            <a:custGeom>
              <a:avLst/>
              <a:gdLst>
                <a:gd name="T0" fmla="*/ 0 w 12"/>
                <a:gd name="T1" fmla="*/ 36 h 36"/>
                <a:gd name="T2" fmla="*/ 6 w 12"/>
                <a:gd name="T3" fmla="*/ 33 h 36"/>
                <a:gd name="T4" fmla="*/ 12 w 12"/>
                <a:gd name="T5" fmla="*/ 27 h 36"/>
                <a:gd name="T6" fmla="*/ 12 w 12"/>
                <a:gd name="T7" fmla="*/ 18 h 36"/>
                <a:gd name="T8" fmla="*/ 12 w 12"/>
                <a:gd name="T9" fmla="*/ 9 h 36"/>
                <a:gd name="T10" fmla="*/ 6 w 12"/>
                <a:gd name="T11" fmla="*/ 3 h 36"/>
                <a:gd name="T12" fmla="*/ 0 w 1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6">
                  <a:moveTo>
                    <a:pt x="0" y="36"/>
                  </a:moveTo>
                  <a:lnTo>
                    <a:pt x="6" y="33"/>
                  </a:lnTo>
                  <a:lnTo>
                    <a:pt x="12" y="27"/>
                  </a:lnTo>
                  <a:lnTo>
                    <a:pt x="12" y="18"/>
                  </a:lnTo>
                  <a:lnTo>
                    <a:pt x="12" y="9"/>
                  </a:lnTo>
                  <a:lnTo>
                    <a:pt x="6" y="3"/>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2" name="Freeform 47"/>
            <p:cNvSpPr>
              <a:spLocks/>
            </p:cNvSpPr>
            <p:nvPr/>
          </p:nvSpPr>
          <p:spPr bwMode="auto">
            <a:xfrm>
              <a:off x="4624" y="3731"/>
              <a:ext cx="91" cy="62"/>
            </a:xfrm>
            <a:custGeom>
              <a:avLst/>
              <a:gdLst>
                <a:gd name="T0" fmla="*/ 0 w 91"/>
                <a:gd name="T1" fmla="*/ 0 h 62"/>
                <a:gd name="T2" fmla="*/ 12 w 91"/>
                <a:gd name="T3" fmla="*/ 17 h 62"/>
                <a:gd name="T4" fmla="*/ 24 w 91"/>
                <a:gd name="T5" fmla="*/ 32 h 62"/>
                <a:gd name="T6" fmla="*/ 39 w 91"/>
                <a:gd name="T7" fmla="*/ 44 h 62"/>
                <a:gd name="T8" fmla="*/ 57 w 91"/>
                <a:gd name="T9" fmla="*/ 53 h 62"/>
                <a:gd name="T10" fmla="*/ 76 w 91"/>
                <a:gd name="T11" fmla="*/ 59 h 62"/>
                <a:gd name="T12" fmla="*/ 91 w 91"/>
                <a:gd name="T13" fmla="*/ 62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2">
                  <a:moveTo>
                    <a:pt x="0" y="0"/>
                  </a:moveTo>
                  <a:lnTo>
                    <a:pt x="12" y="17"/>
                  </a:lnTo>
                  <a:lnTo>
                    <a:pt x="24" y="32"/>
                  </a:lnTo>
                  <a:lnTo>
                    <a:pt x="39" y="44"/>
                  </a:lnTo>
                  <a:lnTo>
                    <a:pt x="57" y="53"/>
                  </a:lnTo>
                  <a:lnTo>
                    <a:pt x="76" y="59"/>
                  </a:lnTo>
                  <a:lnTo>
                    <a:pt x="91" y="6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3" name="Freeform 48"/>
            <p:cNvSpPr>
              <a:spLocks/>
            </p:cNvSpPr>
            <p:nvPr/>
          </p:nvSpPr>
          <p:spPr bwMode="auto">
            <a:xfrm>
              <a:off x="4666" y="3698"/>
              <a:ext cx="43" cy="53"/>
            </a:xfrm>
            <a:custGeom>
              <a:avLst/>
              <a:gdLst>
                <a:gd name="T0" fmla="*/ 0 w 43"/>
                <a:gd name="T1" fmla="*/ 0 h 53"/>
                <a:gd name="T2" fmla="*/ 12 w 43"/>
                <a:gd name="T3" fmla="*/ 21 h 53"/>
                <a:gd name="T4" fmla="*/ 28 w 43"/>
                <a:gd name="T5" fmla="*/ 38 h 53"/>
                <a:gd name="T6" fmla="*/ 43 w 43"/>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3">
                  <a:moveTo>
                    <a:pt x="0" y="0"/>
                  </a:moveTo>
                  <a:lnTo>
                    <a:pt x="12" y="21"/>
                  </a:lnTo>
                  <a:lnTo>
                    <a:pt x="28" y="38"/>
                  </a:lnTo>
                  <a:lnTo>
                    <a:pt x="43" y="5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4" name="Freeform 49"/>
            <p:cNvSpPr>
              <a:spLocks/>
            </p:cNvSpPr>
            <p:nvPr/>
          </p:nvSpPr>
          <p:spPr bwMode="auto">
            <a:xfrm>
              <a:off x="4469" y="3618"/>
              <a:ext cx="149" cy="104"/>
            </a:xfrm>
            <a:custGeom>
              <a:avLst/>
              <a:gdLst>
                <a:gd name="T0" fmla="*/ 146 w 149"/>
                <a:gd name="T1" fmla="*/ 0 h 104"/>
                <a:gd name="T2" fmla="*/ 149 w 149"/>
                <a:gd name="T3" fmla="*/ 20 h 104"/>
                <a:gd name="T4" fmla="*/ 140 w 149"/>
                <a:gd name="T5" fmla="*/ 20 h 104"/>
                <a:gd name="T6" fmla="*/ 128 w 149"/>
                <a:gd name="T7" fmla="*/ 26 h 104"/>
                <a:gd name="T8" fmla="*/ 118 w 149"/>
                <a:gd name="T9" fmla="*/ 35 h 104"/>
                <a:gd name="T10" fmla="*/ 70 w 149"/>
                <a:gd name="T11" fmla="*/ 47 h 104"/>
                <a:gd name="T12" fmla="*/ 49 w 149"/>
                <a:gd name="T13" fmla="*/ 47 h 104"/>
                <a:gd name="T14" fmla="*/ 31 w 149"/>
                <a:gd name="T15" fmla="*/ 53 h 104"/>
                <a:gd name="T16" fmla="*/ 15 w 149"/>
                <a:gd name="T17" fmla="*/ 56 h 104"/>
                <a:gd name="T18" fmla="*/ 6 w 149"/>
                <a:gd name="T19" fmla="*/ 59 h 104"/>
                <a:gd name="T20" fmla="*/ 3 w 149"/>
                <a:gd name="T21" fmla="*/ 68 h 104"/>
                <a:gd name="T22" fmla="*/ 0 w 149"/>
                <a:gd name="T23" fmla="*/ 77 h 104"/>
                <a:gd name="T24" fmla="*/ 3 w 149"/>
                <a:gd name="T25" fmla="*/ 83 h 104"/>
                <a:gd name="T26" fmla="*/ 9 w 149"/>
                <a:gd name="T27" fmla="*/ 89 h 104"/>
                <a:gd name="T28" fmla="*/ 15 w 149"/>
                <a:gd name="T29" fmla="*/ 95 h 104"/>
                <a:gd name="T30" fmla="*/ 21 w 149"/>
                <a:gd name="T31" fmla="*/ 95 h 104"/>
                <a:gd name="T32" fmla="*/ 40 w 149"/>
                <a:gd name="T33" fmla="*/ 95 h 104"/>
                <a:gd name="T34" fmla="*/ 61 w 149"/>
                <a:gd name="T35" fmla="*/ 95 h 104"/>
                <a:gd name="T36" fmla="*/ 76 w 149"/>
                <a:gd name="T37" fmla="*/ 89 h 104"/>
                <a:gd name="T38" fmla="*/ 94 w 149"/>
                <a:gd name="T39" fmla="*/ 80 h 104"/>
                <a:gd name="T40" fmla="*/ 109 w 149"/>
                <a:gd name="T41" fmla="*/ 92 h 104"/>
                <a:gd name="T42" fmla="*/ 128 w 149"/>
                <a:gd name="T43" fmla="*/ 98 h 104"/>
                <a:gd name="T44" fmla="*/ 149 w 149"/>
                <a:gd name="T45" fmla="*/ 101 h 104"/>
                <a:gd name="T46" fmla="*/ 149 w 149"/>
                <a:gd name="T47" fmla="*/ 104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9" h="104">
                  <a:moveTo>
                    <a:pt x="146" y="0"/>
                  </a:moveTo>
                  <a:lnTo>
                    <a:pt x="149" y="20"/>
                  </a:lnTo>
                  <a:lnTo>
                    <a:pt x="140" y="20"/>
                  </a:lnTo>
                  <a:lnTo>
                    <a:pt x="128" y="26"/>
                  </a:lnTo>
                  <a:lnTo>
                    <a:pt x="118" y="35"/>
                  </a:lnTo>
                  <a:lnTo>
                    <a:pt x="70" y="47"/>
                  </a:lnTo>
                  <a:lnTo>
                    <a:pt x="49" y="47"/>
                  </a:lnTo>
                  <a:lnTo>
                    <a:pt x="31" y="53"/>
                  </a:lnTo>
                  <a:lnTo>
                    <a:pt x="15" y="56"/>
                  </a:lnTo>
                  <a:lnTo>
                    <a:pt x="6" y="59"/>
                  </a:lnTo>
                  <a:lnTo>
                    <a:pt x="3" y="68"/>
                  </a:lnTo>
                  <a:lnTo>
                    <a:pt x="0" y="77"/>
                  </a:lnTo>
                  <a:lnTo>
                    <a:pt x="3" y="83"/>
                  </a:lnTo>
                  <a:lnTo>
                    <a:pt x="9" y="89"/>
                  </a:lnTo>
                  <a:lnTo>
                    <a:pt x="15" y="95"/>
                  </a:lnTo>
                  <a:lnTo>
                    <a:pt x="21" y="95"/>
                  </a:lnTo>
                  <a:lnTo>
                    <a:pt x="40" y="95"/>
                  </a:lnTo>
                  <a:lnTo>
                    <a:pt x="61" y="95"/>
                  </a:lnTo>
                  <a:lnTo>
                    <a:pt x="76" y="89"/>
                  </a:lnTo>
                  <a:lnTo>
                    <a:pt x="94" y="80"/>
                  </a:lnTo>
                  <a:lnTo>
                    <a:pt x="109" y="92"/>
                  </a:lnTo>
                  <a:lnTo>
                    <a:pt x="128" y="98"/>
                  </a:lnTo>
                  <a:lnTo>
                    <a:pt x="149" y="101"/>
                  </a:lnTo>
                  <a:lnTo>
                    <a:pt x="149" y="104"/>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5" name="Freeform 50"/>
            <p:cNvSpPr>
              <a:spLocks/>
            </p:cNvSpPr>
            <p:nvPr/>
          </p:nvSpPr>
          <p:spPr bwMode="auto">
            <a:xfrm>
              <a:off x="3696" y="3216"/>
              <a:ext cx="406" cy="250"/>
            </a:xfrm>
            <a:custGeom>
              <a:avLst/>
              <a:gdLst>
                <a:gd name="T0" fmla="*/ 367 w 406"/>
                <a:gd name="T1" fmla="*/ 62 h 250"/>
                <a:gd name="T2" fmla="*/ 346 w 406"/>
                <a:gd name="T3" fmla="*/ 42 h 250"/>
                <a:gd name="T4" fmla="*/ 312 w 406"/>
                <a:gd name="T5" fmla="*/ 24 h 250"/>
                <a:gd name="T6" fmla="*/ 285 w 406"/>
                <a:gd name="T7" fmla="*/ 12 h 250"/>
                <a:gd name="T8" fmla="*/ 252 w 406"/>
                <a:gd name="T9" fmla="*/ 0 h 250"/>
                <a:gd name="T10" fmla="*/ 218 w 406"/>
                <a:gd name="T11" fmla="*/ 6 h 250"/>
                <a:gd name="T12" fmla="*/ 194 w 406"/>
                <a:gd name="T13" fmla="*/ 18 h 250"/>
                <a:gd name="T14" fmla="*/ 158 w 406"/>
                <a:gd name="T15" fmla="*/ 12 h 250"/>
                <a:gd name="T16" fmla="*/ 97 w 406"/>
                <a:gd name="T17" fmla="*/ 15 h 250"/>
                <a:gd name="T18" fmla="*/ 36 w 406"/>
                <a:gd name="T19" fmla="*/ 30 h 250"/>
                <a:gd name="T20" fmla="*/ 9 w 406"/>
                <a:gd name="T21" fmla="*/ 45 h 250"/>
                <a:gd name="T22" fmla="*/ 0 w 406"/>
                <a:gd name="T23" fmla="*/ 62 h 250"/>
                <a:gd name="T24" fmla="*/ 6 w 406"/>
                <a:gd name="T25" fmla="*/ 83 h 250"/>
                <a:gd name="T26" fmla="*/ 24 w 406"/>
                <a:gd name="T27" fmla="*/ 95 h 250"/>
                <a:gd name="T28" fmla="*/ 88 w 406"/>
                <a:gd name="T29" fmla="*/ 95 h 250"/>
                <a:gd name="T30" fmla="*/ 143 w 406"/>
                <a:gd name="T31" fmla="*/ 80 h 250"/>
                <a:gd name="T32" fmla="*/ 130 w 406"/>
                <a:gd name="T33" fmla="*/ 98 h 250"/>
                <a:gd name="T34" fmla="*/ 112 w 406"/>
                <a:gd name="T35" fmla="*/ 110 h 250"/>
                <a:gd name="T36" fmla="*/ 106 w 406"/>
                <a:gd name="T37" fmla="*/ 125 h 250"/>
                <a:gd name="T38" fmla="*/ 115 w 406"/>
                <a:gd name="T39" fmla="*/ 137 h 250"/>
                <a:gd name="T40" fmla="*/ 136 w 406"/>
                <a:gd name="T41" fmla="*/ 146 h 250"/>
                <a:gd name="T42" fmla="*/ 146 w 406"/>
                <a:gd name="T43" fmla="*/ 152 h 250"/>
                <a:gd name="T44" fmla="*/ 136 w 406"/>
                <a:gd name="T45" fmla="*/ 170 h 250"/>
                <a:gd name="T46" fmla="*/ 146 w 406"/>
                <a:gd name="T47" fmla="*/ 190 h 250"/>
                <a:gd name="T48" fmla="*/ 164 w 406"/>
                <a:gd name="T49" fmla="*/ 202 h 250"/>
                <a:gd name="T50" fmla="*/ 152 w 406"/>
                <a:gd name="T51" fmla="*/ 208 h 250"/>
                <a:gd name="T52" fmla="*/ 146 w 406"/>
                <a:gd name="T53" fmla="*/ 226 h 250"/>
                <a:gd name="T54" fmla="*/ 155 w 406"/>
                <a:gd name="T55" fmla="*/ 244 h 250"/>
                <a:gd name="T56" fmla="*/ 182 w 406"/>
                <a:gd name="T57" fmla="*/ 247 h 250"/>
                <a:gd name="T58" fmla="*/ 212 w 406"/>
                <a:gd name="T59" fmla="*/ 229 h 250"/>
                <a:gd name="T60" fmla="*/ 230 w 406"/>
                <a:gd name="T61" fmla="*/ 211 h 250"/>
                <a:gd name="T62" fmla="*/ 261 w 406"/>
                <a:gd name="T63" fmla="*/ 211 h 250"/>
                <a:gd name="T64" fmla="*/ 288 w 406"/>
                <a:gd name="T65" fmla="*/ 199 h 250"/>
                <a:gd name="T66" fmla="*/ 309 w 406"/>
                <a:gd name="T67" fmla="*/ 175 h 250"/>
                <a:gd name="T68" fmla="*/ 312 w 406"/>
                <a:gd name="T69" fmla="*/ 164 h 250"/>
                <a:gd name="T70" fmla="*/ 349 w 406"/>
                <a:gd name="T71" fmla="*/ 167 h 250"/>
                <a:gd name="T72" fmla="*/ 382 w 406"/>
                <a:gd name="T73" fmla="*/ 164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250">
                  <a:moveTo>
                    <a:pt x="406" y="59"/>
                  </a:moveTo>
                  <a:lnTo>
                    <a:pt x="367" y="62"/>
                  </a:lnTo>
                  <a:lnTo>
                    <a:pt x="358" y="54"/>
                  </a:lnTo>
                  <a:lnTo>
                    <a:pt x="346" y="42"/>
                  </a:lnTo>
                  <a:lnTo>
                    <a:pt x="331" y="30"/>
                  </a:lnTo>
                  <a:lnTo>
                    <a:pt x="312" y="24"/>
                  </a:lnTo>
                  <a:lnTo>
                    <a:pt x="300" y="21"/>
                  </a:lnTo>
                  <a:lnTo>
                    <a:pt x="285" y="12"/>
                  </a:lnTo>
                  <a:lnTo>
                    <a:pt x="270" y="3"/>
                  </a:lnTo>
                  <a:lnTo>
                    <a:pt x="252" y="0"/>
                  </a:lnTo>
                  <a:lnTo>
                    <a:pt x="233" y="0"/>
                  </a:lnTo>
                  <a:lnTo>
                    <a:pt x="218" y="6"/>
                  </a:lnTo>
                  <a:lnTo>
                    <a:pt x="203" y="12"/>
                  </a:lnTo>
                  <a:lnTo>
                    <a:pt x="194" y="18"/>
                  </a:lnTo>
                  <a:lnTo>
                    <a:pt x="188" y="18"/>
                  </a:lnTo>
                  <a:lnTo>
                    <a:pt x="158" y="12"/>
                  </a:lnTo>
                  <a:lnTo>
                    <a:pt x="127" y="12"/>
                  </a:lnTo>
                  <a:lnTo>
                    <a:pt x="97" y="15"/>
                  </a:lnTo>
                  <a:lnTo>
                    <a:pt x="67" y="21"/>
                  </a:lnTo>
                  <a:lnTo>
                    <a:pt x="36" y="30"/>
                  </a:lnTo>
                  <a:lnTo>
                    <a:pt x="18" y="39"/>
                  </a:lnTo>
                  <a:lnTo>
                    <a:pt x="9" y="45"/>
                  </a:lnTo>
                  <a:lnTo>
                    <a:pt x="3" y="54"/>
                  </a:lnTo>
                  <a:lnTo>
                    <a:pt x="0" y="62"/>
                  </a:lnTo>
                  <a:lnTo>
                    <a:pt x="0" y="74"/>
                  </a:lnTo>
                  <a:lnTo>
                    <a:pt x="6" y="83"/>
                  </a:lnTo>
                  <a:lnTo>
                    <a:pt x="15" y="89"/>
                  </a:lnTo>
                  <a:lnTo>
                    <a:pt x="24" y="95"/>
                  </a:lnTo>
                  <a:lnTo>
                    <a:pt x="58" y="95"/>
                  </a:lnTo>
                  <a:lnTo>
                    <a:pt x="88" y="95"/>
                  </a:lnTo>
                  <a:lnTo>
                    <a:pt x="121" y="86"/>
                  </a:lnTo>
                  <a:lnTo>
                    <a:pt x="143" y="80"/>
                  </a:lnTo>
                  <a:lnTo>
                    <a:pt x="146" y="95"/>
                  </a:lnTo>
                  <a:lnTo>
                    <a:pt x="130" y="98"/>
                  </a:lnTo>
                  <a:lnTo>
                    <a:pt x="121" y="104"/>
                  </a:lnTo>
                  <a:lnTo>
                    <a:pt x="112" y="110"/>
                  </a:lnTo>
                  <a:lnTo>
                    <a:pt x="106" y="116"/>
                  </a:lnTo>
                  <a:lnTo>
                    <a:pt x="106" y="125"/>
                  </a:lnTo>
                  <a:lnTo>
                    <a:pt x="109" y="131"/>
                  </a:lnTo>
                  <a:lnTo>
                    <a:pt x="115" y="137"/>
                  </a:lnTo>
                  <a:lnTo>
                    <a:pt x="124" y="143"/>
                  </a:lnTo>
                  <a:lnTo>
                    <a:pt x="136" y="146"/>
                  </a:lnTo>
                  <a:lnTo>
                    <a:pt x="152" y="149"/>
                  </a:lnTo>
                  <a:lnTo>
                    <a:pt x="146" y="152"/>
                  </a:lnTo>
                  <a:lnTo>
                    <a:pt x="139" y="161"/>
                  </a:lnTo>
                  <a:lnTo>
                    <a:pt x="136" y="170"/>
                  </a:lnTo>
                  <a:lnTo>
                    <a:pt x="139" y="181"/>
                  </a:lnTo>
                  <a:lnTo>
                    <a:pt x="146" y="190"/>
                  </a:lnTo>
                  <a:lnTo>
                    <a:pt x="152" y="196"/>
                  </a:lnTo>
                  <a:lnTo>
                    <a:pt x="164" y="202"/>
                  </a:lnTo>
                  <a:lnTo>
                    <a:pt x="158" y="202"/>
                  </a:lnTo>
                  <a:lnTo>
                    <a:pt x="152" y="208"/>
                  </a:lnTo>
                  <a:lnTo>
                    <a:pt x="146" y="217"/>
                  </a:lnTo>
                  <a:lnTo>
                    <a:pt x="146" y="226"/>
                  </a:lnTo>
                  <a:lnTo>
                    <a:pt x="149" y="235"/>
                  </a:lnTo>
                  <a:lnTo>
                    <a:pt x="155" y="244"/>
                  </a:lnTo>
                  <a:lnTo>
                    <a:pt x="164" y="250"/>
                  </a:lnTo>
                  <a:lnTo>
                    <a:pt x="182" y="247"/>
                  </a:lnTo>
                  <a:lnTo>
                    <a:pt x="197" y="238"/>
                  </a:lnTo>
                  <a:lnTo>
                    <a:pt x="212" y="229"/>
                  </a:lnTo>
                  <a:lnTo>
                    <a:pt x="224" y="217"/>
                  </a:lnTo>
                  <a:lnTo>
                    <a:pt x="230" y="211"/>
                  </a:lnTo>
                  <a:lnTo>
                    <a:pt x="246" y="214"/>
                  </a:lnTo>
                  <a:lnTo>
                    <a:pt x="261" y="211"/>
                  </a:lnTo>
                  <a:lnTo>
                    <a:pt x="276" y="208"/>
                  </a:lnTo>
                  <a:lnTo>
                    <a:pt x="288" y="199"/>
                  </a:lnTo>
                  <a:lnTo>
                    <a:pt x="300" y="187"/>
                  </a:lnTo>
                  <a:lnTo>
                    <a:pt x="309" y="175"/>
                  </a:lnTo>
                  <a:lnTo>
                    <a:pt x="312" y="167"/>
                  </a:lnTo>
                  <a:lnTo>
                    <a:pt x="312" y="164"/>
                  </a:lnTo>
                  <a:lnTo>
                    <a:pt x="331" y="167"/>
                  </a:lnTo>
                  <a:lnTo>
                    <a:pt x="349" y="167"/>
                  </a:lnTo>
                  <a:lnTo>
                    <a:pt x="367" y="167"/>
                  </a:lnTo>
                  <a:lnTo>
                    <a:pt x="382" y="164"/>
                  </a:lnTo>
                  <a:lnTo>
                    <a:pt x="406" y="59"/>
                  </a:lnTo>
                  <a:close/>
                </a:path>
              </a:pathLst>
            </a:custGeom>
            <a:solidFill>
              <a:srgbClr val="FFB5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196" name="Freeform 51"/>
            <p:cNvSpPr>
              <a:spLocks/>
            </p:cNvSpPr>
            <p:nvPr/>
          </p:nvSpPr>
          <p:spPr bwMode="auto">
            <a:xfrm>
              <a:off x="3696" y="3216"/>
              <a:ext cx="406" cy="250"/>
            </a:xfrm>
            <a:custGeom>
              <a:avLst/>
              <a:gdLst>
                <a:gd name="T0" fmla="*/ 367 w 406"/>
                <a:gd name="T1" fmla="*/ 62 h 250"/>
                <a:gd name="T2" fmla="*/ 346 w 406"/>
                <a:gd name="T3" fmla="*/ 42 h 250"/>
                <a:gd name="T4" fmla="*/ 312 w 406"/>
                <a:gd name="T5" fmla="*/ 24 h 250"/>
                <a:gd name="T6" fmla="*/ 285 w 406"/>
                <a:gd name="T7" fmla="*/ 12 h 250"/>
                <a:gd name="T8" fmla="*/ 252 w 406"/>
                <a:gd name="T9" fmla="*/ 0 h 250"/>
                <a:gd name="T10" fmla="*/ 218 w 406"/>
                <a:gd name="T11" fmla="*/ 6 h 250"/>
                <a:gd name="T12" fmla="*/ 194 w 406"/>
                <a:gd name="T13" fmla="*/ 18 h 250"/>
                <a:gd name="T14" fmla="*/ 158 w 406"/>
                <a:gd name="T15" fmla="*/ 12 h 250"/>
                <a:gd name="T16" fmla="*/ 97 w 406"/>
                <a:gd name="T17" fmla="*/ 15 h 250"/>
                <a:gd name="T18" fmla="*/ 36 w 406"/>
                <a:gd name="T19" fmla="*/ 30 h 250"/>
                <a:gd name="T20" fmla="*/ 9 w 406"/>
                <a:gd name="T21" fmla="*/ 45 h 250"/>
                <a:gd name="T22" fmla="*/ 0 w 406"/>
                <a:gd name="T23" fmla="*/ 62 h 250"/>
                <a:gd name="T24" fmla="*/ 6 w 406"/>
                <a:gd name="T25" fmla="*/ 83 h 250"/>
                <a:gd name="T26" fmla="*/ 24 w 406"/>
                <a:gd name="T27" fmla="*/ 95 h 250"/>
                <a:gd name="T28" fmla="*/ 88 w 406"/>
                <a:gd name="T29" fmla="*/ 95 h 250"/>
                <a:gd name="T30" fmla="*/ 143 w 406"/>
                <a:gd name="T31" fmla="*/ 80 h 250"/>
                <a:gd name="T32" fmla="*/ 130 w 406"/>
                <a:gd name="T33" fmla="*/ 98 h 250"/>
                <a:gd name="T34" fmla="*/ 112 w 406"/>
                <a:gd name="T35" fmla="*/ 110 h 250"/>
                <a:gd name="T36" fmla="*/ 106 w 406"/>
                <a:gd name="T37" fmla="*/ 125 h 250"/>
                <a:gd name="T38" fmla="*/ 115 w 406"/>
                <a:gd name="T39" fmla="*/ 137 h 250"/>
                <a:gd name="T40" fmla="*/ 136 w 406"/>
                <a:gd name="T41" fmla="*/ 146 h 250"/>
                <a:gd name="T42" fmla="*/ 146 w 406"/>
                <a:gd name="T43" fmla="*/ 152 h 250"/>
                <a:gd name="T44" fmla="*/ 136 w 406"/>
                <a:gd name="T45" fmla="*/ 170 h 250"/>
                <a:gd name="T46" fmla="*/ 146 w 406"/>
                <a:gd name="T47" fmla="*/ 190 h 250"/>
                <a:gd name="T48" fmla="*/ 164 w 406"/>
                <a:gd name="T49" fmla="*/ 202 h 250"/>
                <a:gd name="T50" fmla="*/ 152 w 406"/>
                <a:gd name="T51" fmla="*/ 208 h 250"/>
                <a:gd name="T52" fmla="*/ 146 w 406"/>
                <a:gd name="T53" fmla="*/ 226 h 250"/>
                <a:gd name="T54" fmla="*/ 155 w 406"/>
                <a:gd name="T55" fmla="*/ 244 h 250"/>
                <a:gd name="T56" fmla="*/ 182 w 406"/>
                <a:gd name="T57" fmla="*/ 247 h 250"/>
                <a:gd name="T58" fmla="*/ 212 w 406"/>
                <a:gd name="T59" fmla="*/ 229 h 250"/>
                <a:gd name="T60" fmla="*/ 230 w 406"/>
                <a:gd name="T61" fmla="*/ 211 h 250"/>
                <a:gd name="T62" fmla="*/ 261 w 406"/>
                <a:gd name="T63" fmla="*/ 211 h 250"/>
                <a:gd name="T64" fmla="*/ 288 w 406"/>
                <a:gd name="T65" fmla="*/ 199 h 250"/>
                <a:gd name="T66" fmla="*/ 309 w 406"/>
                <a:gd name="T67" fmla="*/ 175 h 250"/>
                <a:gd name="T68" fmla="*/ 312 w 406"/>
                <a:gd name="T69" fmla="*/ 164 h 250"/>
                <a:gd name="T70" fmla="*/ 349 w 406"/>
                <a:gd name="T71" fmla="*/ 167 h 250"/>
                <a:gd name="T72" fmla="*/ 382 w 406"/>
                <a:gd name="T73" fmla="*/ 164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6" h="250">
                  <a:moveTo>
                    <a:pt x="406" y="59"/>
                  </a:moveTo>
                  <a:lnTo>
                    <a:pt x="367" y="62"/>
                  </a:lnTo>
                  <a:lnTo>
                    <a:pt x="358" y="54"/>
                  </a:lnTo>
                  <a:lnTo>
                    <a:pt x="346" y="42"/>
                  </a:lnTo>
                  <a:lnTo>
                    <a:pt x="331" y="30"/>
                  </a:lnTo>
                  <a:lnTo>
                    <a:pt x="312" y="24"/>
                  </a:lnTo>
                  <a:lnTo>
                    <a:pt x="300" y="21"/>
                  </a:lnTo>
                  <a:lnTo>
                    <a:pt x="285" y="12"/>
                  </a:lnTo>
                  <a:lnTo>
                    <a:pt x="270" y="3"/>
                  </a:lnTo>
                  <a:lnTo>
                    <a:pt x="252" y="0"/>
                  </a:lnTo>
                  <a:lnTo>
                    <a:pt x="233" y="0"/>
                  </a:lnTo>
                  <a:lnTo>
                    <a:pt x="218" y="6"/>
                  </a:lnTo>
                  <a:lnTo>
                    <a:pt x="203" y="12"/>
                  </a:lnTo>
                  <a:lnTo>
                    <a:pt x="194" y="18"/>
                  </a:lnTo>
                  <a:lnTo>
                    <a:pt x="188" y="18"/>
                  </a:lnTo>
                  <a:lnTo>
                    <a:pt x="158" y="12"/>
                  </a:lnTo>
                  <a:lnTo>
                    <a:pt x="127" y="12"/>
                  </a:lnTo>
                  <a:lnTo>
                    <a:pt x="97" y="15"/>
                  </a:lnTo>
                  <a:lnTo>
                    <a:pt x="67" y="21"/>
                  </a:lnTo>
                  <a:lnTo>
                    <a:pt x="36" y="30"/>
                  </a:lnTo>
                  <a:lnTo>
                    <a:pt x="18" y="39"/>
                  </a:lnTo>
                  <a:lnTo>
                    <a:pt x="9" y="45"/>
                  </a:lnTo>
                  <a:lnTo>
                    <a:pt x="3" y="54"/>
                  </a:lnTo>
                  <a:lnTo>
                    <a:pt x="0" y="62"/>
                  </a:lnTo>
                  <a:lnTo>
                    <a:pt x="0" y="74"/>
                  </a:lnTo>
                  <a:lnTo>
                    <a:pt x="6" y="83"/>
                  </a:lnTo>
                  <a:lnTo>
                    <a:pt x="15" y="89"/>
                  </a:lnTo>
                  <a:lnTo>
                    <a:pt x="24" y="95"/>
                  </a:lnTo>
                  <a:lnTo>
                    <a:pt x="58" y="95"/>
                  </a:lnTo>
                  <a:lnTo>
                    <a:pt x="88" y="95"/>
                  </a:lnTo>
                  <a:lnTo>
                    <a:pt x="121" y="86"/>
                  </a:lnTo>
                  <a:lnTo>
                    <a:pt x="143" y="80"/>
                  </a:lnTo>
                  <a:lnTo>
                    <a:pt x="146" y="95"/>
                  </a:lnTo>
                  <a:lnTo>
                    <a:pt x="130" y="98"/>
                  </a:lnTo>
                  <a:lnTo>
                    <a:pt x="121" y="104"/>
                  </a:lnTo>
                  <a:lnTo>
                    <a:pt x="112" y="110"/>
                  </a:lnTo>
                  <a:lnTo>
                    <a:pt x="106" y="116"/>
                  </a:lnTo>
                  <a:lnTo>
                    <a:pt x="106" y="125"/>
                  </a:lnTo>
                  <a:lnTo>
                    <a:pt x="109" y="131"/>
                  </a:lnTo>
                  <a:lnTo>
                    <a:pt x="115" y="137"/>
                  </a:lnTo>
                  <a:lnTo>
                    <a:pt x="124" y="143"/>
                  </a:lnTo>
                  <a:lnTo>
                    <a:pt x="136" y="146"/>
                  </a:lnTo>
                  <a:lnTo>
                    <a:pt x="152" y="149"/>
                  </a:lnTo>
                  <a:lnTo>
                    <a:pt x="146" y="152"/>
                  </a:lnTo>
                  <a:lnTo>
                    <a:pt x="139" y="161"/>
                  </a:lnTo>
                  <a:lnTo>
                    <a:pt x="136" y="170"/>
                  </a:lnTo>
                  <a:lnTo>
                    <a:pt x="139" y="181"/>
                  </a:lnTo>
                  <a:lnTo>
                    <a:pt x="146" y="190"/>
                  </a:lnTo>
                  <a:lnTo>
                    <a:pt x="152" y="196"/>
                  </a:lnTo>
                  <a:lnTo>
                    <a:pt x="164" y="202"/>
                  </a:lnTo>
                  <a:lnTo>
                    <a:pt x="158" y="202"/>
                  </a:lnTo>
                  <a:lnTo>
                    <a:pt x="152" y="208"/>
                  </a:lnTo>
                  <a:lnTo>
                    <a:pt x="146" y="217"/>
                  </a:lnTo>
                  <a:lnTo>
                    <a:pt x="146" y="226"/>
                  </a:lnTo>
                  <a:lnTo>
                    <a:pt x="149" y="235"/>
                  </a:lnTo>
                  <a:lnTo>
                    <a:pt x="155" y="244"/>
                  </a:lnTo>
                  <a:lnTo>
                    <a:pt x="164" y="250"/>
                  </a:lnTo>
                  <a:lnTo>
                    <a:pt x="182" y="247"/>
                  </a:lnTo>
                  <a:lnTo>
                    <a:pt x="197" y="238"/>
                  </a:lnTo>
                  <a:lnTo>
                    <a:pt x="212" y="229"/>
                  </a:lnTo>
                  <a:lnTo>
                    <a:pt x="224" y="217"/>
                  </a:lnTo>
                  <a:lnTo>
                    <a:pt x="230" y="211"/>
                  </a:lnTo>
                  <a:lnTo>
                    <a:pt x="246" y="214"/>
                  </a:lnTo>
                  <a:lnTo>
                    <a:pt x="261" y="211"/>
                  </a:lnTo>
                  <a:lnTo>
                    <a:pt x="276" y="208"/>
                  </a:lnTo>
                  <a:lnTo>
                    <a:pt x="288" y="199"/>
                  </a:lnTo>
                  <a:lnTo>
                    <a:pt x="300" y="187"/>
                  </a:lnTo>
                  <a:lnTo>
                    <a:pt x="309" y="175"/>
                  </a:lnTo>
                  <a:lnTo>
                    <a:pt x="312" y="167"/>
                  </a:lnTo>
                  <a:lnTo>
                    <a:pt x="312" y="164"/>
                  </a:lnTo>
                  <a:lnTo>
                    <a:pt x="331" y="167"/>
                  </a:lnTo>
                  <a:lnTo>
                    <a:pt x="349" y="167"/>
                  </a:lnTo>
                  <a:lnTo>
                    <a:pt x="367" y="167"/>
                  </a:lnTo>
                  <a:lnTo>
                    <a:pt x="382" y="164"/>
                  </a:lnTo>
                  <a:lnTo>
                    <a:pt x="406" y="5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7" name="Freeform 52"/>
            <p:cNvSpPr>
              <a:spLocks/>
            </p:cNvSpPr>
            <p:nvPr/>
          </p:nvSpPr>
          <p:spPr bwMode="auto">
            <a:xfrm>
              <a:off x="4060" y="3267"/>
              <a:ext cx="61" cy="122"/>
            </a:xfrm>
            <a:custGeom>
              <a:avLst/>
              <a:gdLst>
                <a:gd name="T0" fmla="*/ 36 w 61"/>
                <a:gd name="T1" fmla="*/ 122 h 122"/>
                <a:gd name="T2" fmla="*/ 0 w 61"/>
                <a:gd name="T3" fmla="*/ 116 h 122"/>
                <a:gd name="T4" fmla="*/ 9 w 61"/>
                <a:gd name="T5" fmla="*/ 104 h 122"/>
                <a:gd name="T6" fmla="*/ 15 w 61"/>
                <a:gd name="T7" fmla="*/ 92 h 122"/>
                <a:gd name="T8" fmla="*/ 21 w 61"/>
                <a:gd name="T9" fmla="*/ 77 h 122"/>
                <a:gd name="T10" fmla="*/ 24 w 61"/>
                <a:gd name="T11" fmla="*/ 59 h 122"/>
                <a:gd name="T12" fmla="*/ 21 w 61"/>
                <a:gd name="T13" fmla="*/ 44 h 122"/>
                <a:gd name="T14" fmla="*/ 18 w 61"/>
                <a:gd name="T15" fmla="*/ 29 h 122"/>
                <a:gd name="T16" fmla="*/ 9 w 61"/>
                <a:gd name="T17" fmla="*/ 14 h 122"/>
                <a:gd name="T18" fmla="*/ 6 w 61"/>
                <a:gd name="T19" fmla="*/ 11 h 122"/>
                <a:gd name="T20" fmla="*/ 39 w 61"/>
                <a:gd name="T21" fmla="*/ 0 h 122"/>
                <a:gd name="T22" fmla="*/ 42 w 61"/>
                <a:gd name="T23" fmla="*/ 6 h 122"/>
                <a:gd name="T24" fmla="*/ 54 w 61"/>
                <a:gd name="T25" fmla="*/ 23 h 122"/>
                <a:gd name="T26" fmla="*/ 61 w 61"/>
                <a:gd name="T27" fmla="*/ 38 h 122"/>
                <a:gd name="T28" fmla="*/ 61 w 61"/>
                <a:gd name="T29" fmla="*/ 59 h 122"/>
                <a:gd name="T30" fmla="*/ 61 w 61"/>
                <a:gd name="T31" fmla="*/ 77 h 122"/>
                <a:gd name="T32" fmla="*/ 54 w 61"/>
                <a:gd name="T33" fmla="*/ 95 h 122"/>
                <a:gd name="T34" fmla="*/ 45 w 61"/>
                <a:gd name="T35" fmla="*/ 110 h 122"/>
                <a:gd name="T36" fmla="*/ 36 w 61"/>
                <a:gd name="T37" fmla="*/ 122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22">
                  <a:moveTo>
                    <a:pt x="36" y="122"/>
                  </a:moveTo>
                  <a:lnTo>
                    <a:pt x="0" y="116"/>
                  </a:lnTo>
                  <a:lnTo>
                    <a:pt x="9" y="104"/>
                  </a:lnTo>
                  <a:lnTo>
                    <a:pt x="15" y="92"/>
                  </a:lnTo>
                  <a:lnTo>
                    <a:pt x="21" y="77"/>
                  </a:lnTo>
                  <a:lnTo>
                    <a:pt x="24" y="59"/>
                  </a:lnTo>
                  <a:lnTo>
                    <a:pt x="21" y="44"/>
                  </a:lnTo>
                  <a:lnTo>
                    <a:pt x="18" y="29"/>
                  </a:lnTo>
                  <a:lnTo>
                    <a:pt x="9" y="14"/>
                  </a:lnTo>
                  <a:lnTo>
                    <a:pt x="6" y="11"/>
                  </a:lnTo>
                  <a:lnTo>
                    <a:pt x="39" y="0"/>
                  </a:lnTo>
                  <a:lnTo>
                    <a:pt x="42" y="6"/>
                  </a:lnTo>
                  <a:lnTo>
                    <a:pt x="54" y="23"/>
                  </a:lnTo>
                  <a:lnTo>
                    <a:pt x="61" y="38"/>
                  </a:lnTo>
                  <a:lnTo>
                    <a:pt x="61" y="59"/>
                  </a:lnTo>
                  <a:lnTo>
                    <a:pt x="61" y="77"/>
                  </a:lnTo>
                  <a:lnTo>
                    <a:pt x="54" y="95"/>
                  </a:lnTo>
                  <a:lnTo>
                    <a:pt x="45" y="110"/>
                  </a:lnTo>
                  <a:lnTo>
                    <a:pt x="36" y="1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198" name="Freeform 53"/>
            <p:cNvSpPr>
              <a:spLocks/>
            </p:cNvSpPr>
            <p:nvPr/>
          </p:nvSpPr>
          <p:spPr bwMode="auto">
            <a:xfrm>
              <a:off x="4060" y="3267"/>
              <a:ext cx="61" cy="122"/>
            </a:xfrm>
            <a:custGeom>
              <a:avLst/>
              <a:gdLst>
                <a:gd name="T0" fmla="*/ 36 w 61"/>
                <a:gd name="T1" fmla="*/ 122 h 122"/>
                <a:gd name="T2" fmla="*/ 0 w 61"/>
                <a:gd name="T3" fmla="*/ 116 h 122"/>
                <a:gd name="T4" fmla="*/ 9 w 61"/>
                <a:gd name="T5" fmla="*/ 104 h 122"/>
                <a:gd name="T6" fmla="*/ 15 w 61"/>
                <a:gd name="T7" fmla="*/ 92 h 122"/>
                <a:gd name="T8" fmla="*/ 21 w 61"/>
                <a:gd name="T9" fmla="*/ 77 h 122"/>
                <a:gd name="T10" fmla="*/ 24 w 61"/>
                <a:gd name="T11" fmla="*/ 59 h 122"/>
                <a:gd name="T12" fmla="*/ 21 w 61"/>
                <a:gd name="T13" fmla="*/ 44 h 122"/>
                <a:gd name="T14" fmla="*/ 18 w 61"/>
                <a:gd name="T15" fmla="*/ 29 h 122"/>
                <a:gd name="T16" fmla="*/ 9 w 61"/>
                <a:gd name="T17" fmla="*/ 14 h 122"/>
                <a:gd name="T18" fmla="*/ 6 w 61"/>
                <a:gd name="T19" fmla="*/ 11 h 122"/>
                <a:gd name="T20" fmla="*/ 39 w 61"/>
                <a:gd name="T21" fmla="*/ 0 h 122"/>
                <a:gd name="T22" fmla="*/ 42 w 61"/>
                <a:gd name="T23" fmla="*/ 6 h 122"/>
                <a:gd name="T24" fmla="*/ 54 w 61"/>
                <a:gd name="T25" fmla="*/ 23 h 122"/>
                <a:gd name="T26" fmla="*/ 61 w 61"/>
                <a:gd name="T27" fmla="*/ 38 h 122"/>
                <a:gd name="T28" fmla="*/ 61 w 61"/>
                <a:gd name="T29" fmla="*/ 59 h 122"/>
                <a:gd name="T30" fmla="*/ 61 w 61"/>
                <a:gd name="T31" fmla="*/ 77 h 122"/>
                <a:gd name="T32" fmla="*/ 54 w 61"/>
                <a:gd name="T33" fmla="*/ 95 h 122"/>
                <a:gd name="T34" fmla="*/ 45 w 61"/>
                <a:gd name="T35" fmla="*/ 110 h 122"/>
                <a:gd name="T36" fmla="*/ 36 w 61"/>
                <a:gd name="T37" fmla="*/ 122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122">
                  <a:moveTo>
                    <a:pt x="36" y="122"/>
                  </a:moveTo>
                  <a:lnTo>
                    <a:pt x="0" y="116"/>
                  </a:lnTo>
                  <a:lnTo>
                    <a:pt x="9" y="104"/>
                  </a:lnTo>
                  <a:lnTo>
                    <a:pt x="15" y="92"/>
                  </a:lnTo>
                  <a:lnTo>
                    <a:pt x="21" y="77"/>
                  </a:lnTo>
                  <a:lnTo>
                    <a:pt x="24" y="59"/>
                  </a:lnTo>
                  <a:lnTo>
                    <a:pt x="21" y="44"/>
                  </a:lnTo>
                  <a:lnTo>
                    <a:pt x="18" y="29"/>
                  </a:lnTo>
                  <a:lnTo>
                    <a:pt x="9" y="14"/>
                  </a:lnTo>
                  <a:lnTo>
                    <a:pt x="6" y="11"/>
                  </a:lnTo>
                  <a:lnTo>
                    <a:pt x="39" y="0"/>
                  </a:lnTo>
                  <a:lnTo>
                    <a:pt x="42" y="6"/>
                  </a:lnTo>
                  <a:lnTo>
                    <a:pt x="54" y="23"/>
                  </a:lnTo>
                  <a:lnTo>
                    <a:pt x="61" y="38"/>
                  </a:lnTo>
                  <a:lnTo>
                    <a:pt x="61" y="59"/>
                  </a:lnTo>
                  <a:lnTo>
                    <a:pt x="61" y="77"/>
                  </a:lnTo>
                  <a:lnTo>
                    <a:pt x="54" y="95"/>
                  </a:lnTo>
                  <a:lnTo>
                    <a:pt x="45" y="110"/>
                  </a:lnTo>
                  <a:lnTo>
                    <a:pt x="36" y="12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199" name="Freeform 54"/>
            <p:cNvSpPr>
              <a:spLocks/>
            </p:cNvSpPr>
            <p:nvPr/>
          </p:nvSpPr>
          <p:spPr bwMode="auto">
            <a:xfrm>
              <a:off x="4081" y="3228"/>
              <a:ext cx="716" cy="407"/>
            </a:xfrm>
            <a:custGeom>
              <a:avLst/>
              <a:gdLst>
                <a:gd name="T0" fmla="*/ 91 w 716"/>
                <a:gd name="T1" fmla="*/ 366 h 407"/>
                <a:gd name="T2" fmla="*/ 143 w 716"/>
                <a:gd name="T3" fmla="*/ 274 h 407"/>
                <a:gd name="T4" fmla="*/ 212 w 716"/>
                <a:gd name="T5" fmla="*/ 190 h 407"/>
                <a:gd name="T6" fmla="*/ 206 w 716"/>
                <a:gd name="T7" fmla="*/ 190 h 407"/>
                <a:gd name="T8" fmla="*/ 146 w 716"/>
                <a:gd name="T9" fmla="*/ 205 h 407"/>
                <a:gd name="T10" fmla="*/ 85 w 716"/>
                <a:gd name="T11" fmla="*/ 202 h 407"/>
                <a:gd name="T12" fmla="*/ 27 w 716"/>
                <a:gd name="T13" fmla="*/ 187 h 407"/>
                <a:gd name="T14" fmla="*/ 12 w 716"/>
                <a:gd name="T15" fmla="*/ 163 h 407"/>
                <a:gd name="T16" fmla="*/ 33 w 716"/>
                <a:gd name="T17" fmla="*/ 134 h 407"/>
                <a:gd name="T18" fmla="*/ 40 w 716"/>
                <a:gd name="T19" fmla="*/ 95 h 407"/>
                <a:gd name="T20" fmla="*/ 33 w 716"/>
                <a:gd name="T21" fmla="*/ 62 h 407"/>
                <a:gd name="T22" fmla="*/ 12 w 716"/>
                <a:gd name="T23" fmla="*/ 33 h 407"/>
                <a:gd name="T24" fmla="*/ 79 w 716"/>
                <a:gd name="T25" fmla="*/ 27 h 407"/>
                <a:gd name="T26" fmla="*/ 185 w 716"/>
                <a:gd name="T27" fmla="*/ 27 h 407"/>
                <a:gd name="T28" fmla="*/ 291 w 716"/>
                <a:gd name="T29" fmla="*/ 42 h 407"/>
                <a:gd name="T30" fmla="*/ 321 w 716"/>
                <a:gd name="T31" fmla="*/ 77 h 407"/>
                <a:gd name="T32" fmla="*/ 358 w 716"/>
                <a:gd name="T33" fmla="*/ 104 h 407"/>
                <a:gd name="T34" fmla="*/ 437 w 716"/>
                <a:gd name="T35" fmla="*/ 62 h 407"/>
                <a:gd name="T36" fmla="*/ 519 w 716"/>
                <a:gd name="T37" fmla="*/ 39 h 407"/>
                <a:gd name="T38" fmla="*/ 543 w 716"/>
                <a:gd name="T39" fmla="*/ 3 h 407"/>
                <a:gd name="T40" fmla="*/ 561 w 716"/>
                <a:gd name="T41" fmla="*/ 30 h 407"/>
                <a:gd name="T42" fmla="*/ 570 w 716"/>
                <a:gd name="T43" fmla="*/ 62 h 407"/>
                <a:gd name="T44" fmla="*/ 594 w 716"/>
                <a:gd name="T45" fmla="*/ 95 h 407"/>
                <a:gd name="T46" fmla="*/ 607 w 716"/>
                <a:gd name="T47" fmla="*/ 131 h 407"/>
                <a:gd name="T48" fmla="*/ 616 w 716"/>
                <a:gd name="T49" fmla="*/ 175 h 407"/>
                <a:gd name="T50" fmla="*/ 634 w 716"/>
                <a:gd name="T51" fmla="*/ 199 h 407"/>
                <a:gd name="T52" fmla="*/ 640 w 716"/>
                <a:gd name="T53" fmla="*/ 244 h 407"/>
                <a:gd name="T54" fmla="*/ 652 w 716"/>
                <a:gd name="T55" fmla="*/ 271 h 407"/>
                <a:gd name="T56" fmla="*/ 688 w 716"/>
                <a:gd name="T57" fmla="*/ 300 h 407"/>
                <a:gd name="T58" fmla="*/ 710 w 716"/>
                <a:gd name="T59" fmla="*/ 342 h 407"/>
                <a:gd name="T60" fmla="*/ 716 w 716"/>
                <a:gd name="T61" fmla="*/ 384 h 407"/>
                <a:gd name="T62" fmla="*/ 637 w 716"/>
                <a:gd name="T63" fmla="*/ 392 h 407"/>
                <a:gd name="T64" fmla="*/ 488 w 716"/>
                <a:gd name="T65" fmla="*/ 407 h 407"/>
                <a:gd name="T66" fmla="*/ 482 w 716"/>
                <a:gd name="T67" fmla="*/ 401 h 407"/>
                <a:gd name="T68" fmla="*/ 482 w 716"/>
                <a:gd name="T69" fmla="*/ 381 h 407"/>
                <a:gd name="T70" fmla="*/ 434 w 716"/>
                <a:gd name="T71" fmla="*/ 372 h 407"/>
                <a:gd name="T72" fmla="*/ 82 w 716"/>
                <a:gd name="T73" fmla="*/ 381 h 4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6" h="407">
                  <a:moveTo>
                    <a:pt x="82" y="381"/>
                  </a:moveTo>
                  <a:lnTo>
                    <a:pt x="91" y="366"/>
                  </a:lnTo>
                  <a:lnTo>
                    <a:pt x="115" y="318"/>
                  </a:lnTo>
                  <a:lnTo>
                    <a:pt x="143" y="274"/>
                  </a:lnTo>
                  <a:lnTo>
                    <a:pt x="176" y="232"/>
                  </a:lnTo>
                  <a:lnTo>
                    <a:pt x="212" y="190"/>
                  </a:lnTo>
                  <a:lnTo>
                    <a:pt x="215" y="187"/>
                  </a:lnTo>
                  <a:lnTo>
                    <a:pt x="206" y="190"/>
                  </a:lnTo>
                  <a:lnTo>
                    <a:pt x="176" y="199"/>
                  </a:lnTo>
                  <a:lnTo>
                    <a:pt x="146" y="205"/>
                  </a:lnTo>
                  <a:lnTo>
                    <a:pt x="115" y="205"/>
                  </a:lnTo>
                  <a:lnTo>
                    <a:pt x="85" y="202"/>
                  </a:lnTo>
                  <a:lnTo>
                    <a:pt x="55" y="196"/>
                  </a:lnTo>
                  <a:lnTo>
                    <a:pt x="27" y="187"/>
                  </a:lnTo>
                  <a:lnTo>
                    <a:pt x="0" y="175"/>
                  </a:lnTo>
                  <a:lnTo>
                    <a:pt x="12" y="163"/>
                  </a:lnTo>
                  <a:lnTo>
                    <a:pt x="24" y="149"/>
                  </a:lnTo>
                  <a:lnTo>
                    <a:pt x="33" y="134"/>
                  </a:lnTo>
                  <a:lnTo>
                    <a:pt x="40" y="116"/>
                  </a:lnTo>
                  <a:lnTo>
                    <a:pt x="40" y="95"/>
                  </a:lnTo>
                  <a:lnTo>
                    <a:pt x="40" y="77"/>
                  </a:lnTo>
                  <a:lnTo>
                    <a:pt x="33" y="62"/>
                  </a:lnTo>
                  <a:lnTo>
                    <a:pt x="21" y="45"/>
                  </a:lnTo>
                  <a:lnTo>
                    <a:pt x="12" y="33"/>
                  </a:lnTo>
                  <a:lnTo>
                    <a:pt x="24" y="33"/>
                  </a:lnTo>
                  <a:lnTo>
                    <a:pt x="79" y="27"/>
                  </a:lnTo>
                  <a:lnTo>
                    <a:pt x="134" y="24"/>
                  </a:lnTo>
                  <a:lnTo>
                    <a:pt x="185" y="27"/>
                  </a:lnTo>
                  <a:lnTo>
                    <a:pt x="240" y="33"/>
                  </a:lnTo>
                  <a:lnTo>
                    <a:pt x="291" y="42"/>
                  </a:lnTo>
                  <a:lnTo>
                    <a:pt x="291" y="45"/>
                  </a:lnTo>
                  <a:lnTo>
                    <a:pt x="321" y="77"/>
                  </a:lnTo>
                  <a:lnTo>
                    <a:pt x="346" y="116"/>
                  </a:lnTo>
                  <a:lnTo>
                    <a:pt x="358" y="104"/>
                  </a:lnTo>
                  <a:lnTo>
                    <a:pt x="397" y="83"/>
                  </a:lnTo>
                  <a:lnTo>
                    <a:pt x="437" y="62"/>
                  </a:lnTo>
                  <a:lnTo>
                    <a:pt x="479" y="47"/>
                  </a:lnTo>
                  <a:lnTo>
                    <a:pt x="519" y="39"/>
                  </a:lnTo>
                  <a:lnTo>
                    <a:pt x="534" y="0"/>
                  </a:lnTo>
                  <a:lnTo>
                    <a:pt x="543" y="3"/>
                  </a:lnTo>
                  <a:lnTo>
                    <a:pt x="552" y="15"/>
                  </a:lnTo>
                  <a:lnTo>
                    <a:pt x="561" y="30"/>
                  </a:lnTo>
                  <a:lnTo>
                    <a:pt x="564" y="45"/>
                  </a:lnTo>
                  <a:lnTo>
                    <a:pt x="570" y="62"/>
                  </a:lnTo>
                  <a:lnTo>
                    <a:pt x="585" y="77"/>
                  </a:lnTo>
                  <a:lnTo>
                    <a:pt x="594" y="95"/>
                  </a:lnTo>
                  <a:lnTo>
                    <a:pt x="603" y="113"/>
                  </a:lnTo>
                  <a:lnTo>
                    <a:pt x="607" y="131"/>
                  </a:lnTo>
                  <a:lnTo>
                    <a:pt x="607" y="152"/>
                  </a:lnTo>
                  <a:lnTo>
                    <a:pt x="616" y="175"/>
                  </a:lnTo>
                  <a:lnTo>
                    <a:pt x="625" y="181"/>
                  </a:lnTo>
                  <a:lnTo>
                    <a:pt x="634" y="199"/>
                  </a:lnTo>
                  <a:lnTo>
                    <a:pt x="640" y="229"/>
                  </a:lnTo>
                  <a:lnTo>
                    <a:pt x="640" y="244"/>
                  </a:lnTo>
                  <a:lnTo>
                    <a:pt x="643" y="259"/>
                  </a:lnTo>
                  <a:lnTo>
                    <a:pt x="652" y="271"/>
                  </a:lnTo>
                  <a:lnTo>
                    <a:pt x="673" y="285"/>
                  </a:lnTo>
                  <a:lnTo>
                    <a:pt x="688" y="300"/>
                  </a:lnTo>
                  <a:lnTo>
                    <a:pt x="701" y="321"/>
                  </a:lnTo>
                  <a:lnTo>
                    <a:pt x="710" y="342"/>
                  </a:lnTo>
                  <a:lnTo>
                    <a:pt x="716" y="363"/>
                  </a:lnTo>
                  <a:lnTo>
                    <a:pt x="716" y="384"/>
                  </a:lnTo>
                  <a:lnTo>
                    <a:pt x="713" y="390"/>
                  </a:lnTo>
                  <a:lnTo>
                    <a:pt x="637" y="392"/>
                  </a:lnTo>
                  <a:lnTo>
                    <a:pt x="561" y="398"/>
                  </a:lnTo>
                  <a:lnTo>
                    <a:pt x="488" y="407"/>
                  </a:lnTo>
                  <a:lnTo>
                    <a:pt x="482" y="407"/>
                  </a:lnTo>
                  <a:lnTo>
                    <a:pt x="482" y="401"/>
                  </a:lnTo>
                  <a:lnTo>
                    <a:pt x="479" y="392"/>
                  </a:lnTo>
                  <a:lnTo>
                    <a:pt x="482" y="381"/>
                  </a:lnTo>
                  <a:lnTo>
                    <a:pt x="485" y="366"/>
                  </a:lnTo>
                  <a:lnTo>
                    <a:pt x="434" y="372"/>
                  </a:lnTo>
                  <a:lnTo>
                    <a:pt x="376" y="372"/>
                  </a:lnTo>
                  <a:lnTo>
                    <a:pt x="82" y="381"/>
                  </a:lnTo>
                  <a:close/>
                </a:path>
              </a:pathLst>
            </a:custGeom>
            <a:solidFill>
              <a:srgbClr val="616E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00" name="Freeform 55"/>
            <p:cNvSpPr>
              <a:spLocks/>
            </p:cNvSpPr>
            <p:nvPr/>
          </p:nvSpPr>
          <p:spPr bwMode="auto">
            <a:xfrm>
              <a:off x="4081" y="3228"/>
              <a:ext cx="716" cy="407"/>
            </a:xfrm>
            <a:custGeom>
              <a:avLst/>
              <a:gdLst>
                <a:gd name="T0" fmla="*/ 91 w 716"/>
                <a:gd name="T1" fmla="*/ 366 h 407"/>
                <a:gd name="T2" fmla="*/ 143 w 716"/>
                <a:gd name="T3" fmla="*/ 274 h 407"/>
                <a:gd name="T4" fmla="*/ 212 w 716"/>
                <a:gd name="T5" fmla="*/ 190 h 407"/>
                <a:gd name="T6" fmla="*/ 206 w 716"/>
                <a:gd name="T7" fmla="*/ 190 h 407"/>
                <a:gd name="T8" fmla="*/ 146 w 716"/>
                <a:gd name="T9" fmla="*/ 205 h 407"/>
                <a:gd name="T10" fmla="*/ 85 w 716"/>
                <a:gd name="T11" fmla="*/ 202 h 407"/>
                <a:gd name="T12" fmla="*/ 27 w 716"/>
                <a:gd name="T13" fmla="*/ 187 h 407"/>
                <a:gd name="T14" fmla="*/ 12 w 716"/>
                <a:gd name="T15" fmla="*/ 163 h 407"/>
                <a:gd name="T16" fmla="*/ 33 w 716"/>
                <a:gd name="T17" fmla="*/ 134 h 407"/>
                <a:gd name="T18" fmla="*/ 40 w 716"/>
                <a:gd name="T19" fmla="*/ 95 h 407"/>
                <a:gd name="T20" fmla="*/ 33 w 716"/>
                <a:gd name="T21" fmla="*/ 62 h 407"/>
                <a:gd name="T22" fmla="*/ 12 w 716"/>
                <a:gd name="T23" fmla="*/ 33 h 407"/>
                <a:gd name="T24" fmla="*/ 79 w 716"/>
                <a:gd name="T25" fmla="*/ 27 h 407"/>
                <a:gd name="T26" fmla="*/ 185 w 716"/>
                <a:gd name="T27" fmla="*/ 27 h 407"/>
                <a:gd name="T28" fmla="*/ 291 w 716"/>
                <a:gd name="T29" fmla="*/ 42 h 407"/>
                <a:gd name="T30" fmla="*/ 321 w 716"/>
                <a:gd name="T31" fmla="*/ 77 h 407"/>
                <a:gd name="T32" fmla="*/ 358 w 716"/>
                <a:gd name="T33" fmla="*/ 104 h 407"/>
                <a:gd name="T34" fmla="*/ 437 w 716"/>
                <a:gd name="T35" fmla="*/ 62 h 407"/>
                <a:gd name="T36" fmla="*/ 519 w 716"/>
                <a:gd name="T37" fmla="*/ 39 h 407"/>
                <a:gd name="T38" fmla="*/ 543 w 716"/>
                <a:gd name="T39" fmla="*/ 3 h 407"/>
                <a:gd name="T40" fmla="*/ 561 w 716"/>
                <a:gd name="T41" fmla="*/ 30 h 407"/>
                <a:gd name="T42" fmla="*/ 570 w 716"/>
                <a:gd name="T43" fmla="*/ 62 h 407"/>
                <a:gd name="T44" fmla="*/ 594 w 716"/>
                <a:gd name="T45" fmla="*/ 95 h 407"/>
                <a:gd name="T46" fmla="*/ 607 w 716"/>
                <a:gd name="T47" fmla="*/ 131 h 407"/>
                <a:gd name="T48" fmla="*/ 616 w 716"/>
                <a:gd name="T49" fmla="*/ 175 h 407"/>
                <a:gd name="T50" fmla="*/ 634 w 716"/>
                <a:gd name="T51" fmla="*/ 199 h 407"/>
                <a:gd name="T52" fmla="*/ 640 w 716"/>
                <a:gd name="T53" fmla="*/ 244 h 407"/>
                <a:gd name="T54" fmla="*/ 652 w 716"/>
                <a:gd name="T55" fmla="*/ 271 h 407"/>
                <a:gd name="T56" fmla="*/ 688 w 716"/>
                <a:gd name="T57" fmla="*/ 300 h 407"/>
                <a:gd name="T58" fmla="*/ 710 w 716"/>
                <a:gd name="T59" fmla="*/ 342 h 407"/>
                <a:gd name="T60" fmla="*/ 716 w 716"/>
                <a:gd name="T61" fmla="*/ 384 h 407"/>
                <a:gd name="T62" fmla="*/ 637 w 716"/>
                <a:gd name="T63" fmla="*/ 392 h 407"/>
                <a:gd name="T64" fmla="*/ 488 w 716"/>
                <a:gd name="T65" fmla="*/ 407 h 407"/>
                <a:gd name="T66" fmla="*/ 482 w 716"/>
                <a:gd name="T67" fmla="*/ 401 h 407"/>
                <a:gd name="T68" fmla="*/ 482 w 716"/>
                <a:gd name="T69" fmla="*/ 381 h 407"/>
                <a:gd name="T70" fmla="*/ 434 w 716"/>
                <a:gd name="T71" fmla="*/ 372 h 407"/>
                <a:gd name="T72" fmla="*/ 82 w 716"/>
                <a:gd name="T73" fmla="*/ 381 h 4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6" h="407">
                  <a:moveTo>
                    <a:pt x="82" y="381"/>
                  </a:moveTo>
                  <a:lnTo>
                    <a:pt x="91" y="366"/>
                  </a:lnTo>
                  <a:lnTo>
                    <a:pt x="115" y="318"/>
                  </a:lnTo>
                  <a:lnTo>
                    <a:pt x="143" y="274"/>
                  </a:lnTo>
                  <a:lnTo>
                    <a:pt x="176" y="232"/>
                  </a:lnTo>
                  <a:lnTo>
                    <a:pt x="212" y="190"/>
                  </a:lnTo>
                  <a:lnTo>
                    <a:pt x="215" y="187"/>
                  </a:lnTo>
                  <a:lnTo>
                    <a:pt x="206" y="190"/>
                  </a:lnTo>
                  <a:lnTo>
                    <a:pt x="176" y="199"/>
                  </a:lnTo>
                  <a:lnTo>
                    <a:pt x="146" y="205"/>
                  </a:lnTo>
                  <a:lnTo>
                    <a:pt x="115" y="205"/>
                  </a:lnTo>
                  <a:lnTo>
                    <a:pt x="85" y="202"/>
                  </a:lnTo>
                  <a:lnTo>
                    <a:pt x="55" y="196"/>
                  </a:lnTo>
                  <a:lnTo>
                    <a:pt x="27" y="187"/>
                  </a:lnTo>
                  <a:lnTo>
                    <a:pt x="0" y="175"/>
                  </a:lnTo>
                  <a:lnTo>
                    <a:pt x="12" y="163"/>
                  </a:lnTo>
                  <a:lnTo>
                    <a:pt x="24" y="149"/>
                  </a:lnTo>
                  <a:lnTo>
                    <a:pt x="33" y="134"/>
                  </a:lnTo>
                  <a:lnTo>
                    <a:pt x="40" y="116"/>
                  </a:lnTo>
                  <a:lnTo>
                    <a:pt x="40" y="95"/>
                  </a:lnTo>
                  <a:lnTo>
                    <a:pt x="40" y="77"/>
                  </a:lnTo>
                  <a:lnTo>
                    <a:pt x="33" y="62"/>
                  </a:lnTo>
                  <a:lnTo>
                    <a:pt x="21" y="45"/>
                  </a:lnTo>
                  <a:lnTo>
                    <a:pt x="12" y="33"/>
                  </a:lnTo>
                  <a:lnTo>
                    <a:pt x="24" y="33"/>
                  </a:lnTo>
                  <a:lnTo>
                    <a:pt x="79" y="27"/>
                  </a:lnTo>
                  <a:lnTo>
                    <a:pt x="134" y="24"/>
                  </a:lnTo>
                  <a:lnTo>
                    <a:pt x="185" y="27"/>
                  </a:lnTo>
                  <a:lnTo>
                    <a:pt x="240" y="33"/>
                  </a:lnTo>
                  <a:lnTo>
                    <a:pt x="291" y="42"/>
                  </a:lnTo>
                  <a:lnTo>
                    <a:pt x="291" y="45"/>
                  </a:lnTo>
                  <a:lnTo>
                    <a:pt x="321" y="77"/>
                  </a:lnTo>
                  <a:lnTo>
                    <a:pt x="346" y="116"/>
                  </a:lnTo>
                  <a:lnTo>
                    <a:pt x="358" y="104"/>
                  </a:lnTo>
                  <a:lnTo>
                    <a:pt x="397" y="83"/>
                  </a:lnTo>
                  <a:lnTo>
                    <a:pt x="437" y="62"/>
                  </a:lnTo>
                  <a:lnTo>
                    <a:pt x="479" y="47"/>
                  </a:lnTo>
                  <a:lnTo>
                    <a:pt x="519" y="39"/>
                  </a:lnTo>
                  <a:lnTo>
                    <a:pt x="534" y="0"/>
                  </a:lnTo>
                  <a:lnTo>
                    <a:pt x="543" y="3"/>
                  </a:lnTo>
                  <a:lnTo>
                    <a:pt x="552" y="15"/>
                  </a:lnTo>
                  <a:lnTo>
                    <a:pt x="561" y="30"/>
                  </a:lnTo>
                  <a:lnTo>
                    <a:pt x="564" y="45"/>
                  </a:lnTo>
                  <a:lnTo>
                    <a:pt x="570" y="62"/>
                  </a:lnTo>
                  <a:lnTo>
                    <a:pt x="585" y="77"/>
                  </a:lnTo>
                  <a:lnTo>
                    <a:pt x="594" y="95"/>
                  </a:lnTo>
                  <a:lnTo>
                    <a:pt x="603" y="113"/>
                  </a:lnTo>
                  <a:lnTo>
                    <a:pt x="607" y="131"/>
                  </a:lnTo>
                  <a:lnTo>
                    <a:pt x="607" y="152"/>
                  </a:lnTo>
                  <a:lnTo>
                    <a:pt x="616" y="175"/>
                  </a:lnTo>
                  <a:lnTo>
                    <a:pt x="625" y="181"/>
                  </a:lnTo>
                  <a:lnTo>
                    <a:pt x="634" y="199"/>
                  </a:lnTo>
                  <a:lnTo>
                    <a:pt x="640" y="229"/>
                  </a:lnTo>
                  <a:lnTo>
                    <a:pt x="640" y="244"/>
                  </a:lnTo>
                  <a:lnTo>
                    <a:pt x="643" y="259"/>
                  </a:lnTo>
                  <a:lnTo>
                    <a:pt x="652" y="271"/>
                  </a:lnTo>
                  <a:lnTo>
                    <a:pt x="673" y="285"/>
                  </a:lnTo>
                  <a:lnTo>
                    <a:pt x="688" y="300"/>
                  </a:lnTo>
                  <a:lnTo>
                    <a:pt x="701" y="321"/>
                  </a:lnTo>
                  <a:lnTo>
                    <a:pt x="710" y="342"/>
                  </a:lnTo>
                  <a:lnTo>
                    <a:pt x="716" y="363"/>
                  </a:lnTo>
                  <a:lnTo>
                    <a:pt x="716" y="384"/>
                  </a:lnTo>
                  <a:lnTo>
                    <a:pt x="713" y="390"/>
                  </a:lnTo>
                  <a:lnTo>
                    <a:pt x="637" y="392"/>
                  </a:lnTo>
                  <a:lnTo>
                    <a:pt x="561" y="398"/>
                  </a:lnTo>
                  <a:lnTo>
                    <a:pt x="488" y="407"/>
                  </a:lnTo>
                  <a:lnTo>
                    <a:pt x="482" y="407"/>
                  </a:lnTo>
                  <a:lnTo>
                    <a:pt x="482" y="401"/>
                  </a:lnTo>
                  <a:lnTo>
                    <a:pt x="479" y="392"/>
                  </a:lnTo>
                  <a:lnTo>
                    <a:pt x="482" y="381"/>
                  </a:lnTo>
                  <a:lnTo>
                    <a:pt x="485" y="366"/>
                  </a:lnTo>
                  <a:lnTo>
                    <a:pt x="434" y="372"/>
                  </a:lnTo>
                  <a:lnTo>
                    <a:pt x="376" y="372"/>
                  </a:lnTo>
                  <a:lnTo>
                    <a:pt x="82" y="381"/>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1" name="Freeform 56"/>
            <p:cNvSpPr>
              <a:spLocks/>
            </p:cNvSpPr>
            <p:nvPr/>
          </p:nvSpPr>
          <p:spPr bwMode="auto">
            <a:xfrm>
              <a:off x="4351" y="3267"/>
              <a:ext cx="249" cy="136"/>
            </a:xfrm>
            <a:custGeom>
              <a:avLst/>
              <a:gdLst>
                <a:gd name="T0" fmla="*/ 249 w 249"/>
                <a:gd name="T1" fmla="*/ 0 h 136"/>
                <a:gd name="T2" fmla="*/ 209 w 249"/>
                <a:gd name="T3" fmla="*/ 8 h 136"/>
                <a:gd name="T4" fmla="*/ 167 w 249"/>
                <a:gd name="T5" fmla="*/ 23 h 136"/>
                <a:gd name="T6" fmla="*/ 127 w 249"/>
                <a:gd name="T7" fmla="*/ 44 h 136"/>
                <a:gd name="T8" fmla="*/ 88 w 249"/>
                <a:gd name="T9" fmla="*/ 65 h 136"/>
                <a:gd name="T10" fmla="*/ 51 w 249"/>
                <a:gd name="T11" fmla="*/ 89 h 136"/>
                <a:gd name="T12" fmla="*/ 18 w 249"/>
                <a:gd name="T13" fmla="*/ 119 h 136"/>
                <a:gd name="T14" fmla="*/ 0 w 249"/>
                <a:gd name="T15" fmla="*/ 136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136">
                  <a:moveTo>
                    <a:pt x="249" y="0"/>
                  </a:moveTo>
                  <a:lnTo>
                    <a:pt x="209" y="8"/>
                  </a:lnTo>
                  <a:lnTo>
                    <a:pt x="167" y="23"/>
                  </a:lnTo>
                  <a:lnTo>
                    <a:pt x="127" y="44"/>
                  </a:lnTo>
                  <a:lnTo>
                    <a:pt x="88" y="65"/>
                  </a:lnTo>
                  <a:lnTo>
                    <a:pt x="51" y="89"/>
                  </a:lnTo>
                  <a:lnTo>
                    <a:pt x="18" y="119"/>
                  </a:lnTo>
                  <a:lnTo>
                    <a:pt x="0" y="13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2" name="Freeform 57"/>
            <p:cNvSpPr>
              <a:spLocks/>
            </p:cNvSpPr>
            <p:nvPr/>
          </p:nvSpPr>
          <p:spPr bwMode="auto">
            <a:xfrm>
              <a:off x="4163" y="3383"/>
              <a:ext cx="167" cy="226"/>
            </a:xfrm>
            <a:custGeom>
              <a:avLst/>
              <a:gdLst>
                <a:gd name="T0" fmla="*/ 167 w 167"/>
                <a:gd name="T1" fmla="*/ 0 h 226"/>
                <a:gd name="T2" fmla="*/ 130 w 167"/>
                <a:gd name="T3" fmla="*/ 35 h 226"/>
                <a:gd name="T4" fmla="*/ 94 w 167"/>
                <a:gd name="T5" fmla="*/ 77 h 226"/>
                <a:gd name="T6" fmla="*/ 61 w 167"/>
                <a:gd name="T7" fmla="*/ 119 h 226"/>
                <a:gd name="T8" fmla="*/ 33 w 167"/>
                <a:gd name="T9" fmla="*/ 163 h 226"/>
                <a:gd name="T10" fmla="*/ 9 w 167"/>
                <a:gd name="T11" fmla="*/ 211 h 226"/>
                <a:gd name="T12" fmla="*/ 0 w 167"/>
                <a:gd name="T13" fmla="*/ 226 h 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226">
                  <a:moveTo>
                    <a:pt x="167" y="0"/>
                  </a:moveTo>
                  <a:lnTo>
                    <a:pt x="130" y="35"/>
                  </a:lnTo>
                  <a:lnTo>
                    <a:pt x="94" y="77"/>
                  </a:lnTo>
                  <a:lnTo>
                    <a:pt x="61" y="119"/>
                  </a:lnTo>
                  <a:lnTo>
                    <a:pt x="33" y="163"/>
                  </a:lnTo>
                  <a:lnTo>
                    <a:pt x="9" y="211"/>
                  </a:lnTo>
                  <a:lnTo>
                    <a:pt x="0" y="22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3" name="Line 58"/>
            <p:cNvSpPr>
              <a:spLocks noChangeShapeType="1"/>
            </p:cNvSpPr>
            <p:nvPr/>
          </p:nvSpPr>
          <p:spPr bwMode="auto">
            <a:xfrm flipV="1">
              <a:off x="4281" y="3427"/>
              <a:ext cx="131" cy="92"/>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7204" name="Line 59"/>
            <p:cNvSpPr>
              <a:spLocks noChangeShapeType="1"/>
            </p:cNvSpPr>
            <p:nvPr/>
          </p:nvSpPr>
          <p:spPr bwMode="auto">
            <a:xfrm flipH="1" flipV="1">
              <a:off x="4372" y="3421"/>
              <a:ext cx="37" cy="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7205" name="Freeform 60"/>
            <p:cNvSpPr>
              <a:spLocks/>
            </p:cNvSpPr>
            <p:nvPr/>
          </p:nvSpPr>
          <p:spPr bwMode="auto">
            <a:xfrm>
              <a:off x="4372" y="3299"/>
              <a:ext cx="173" cy="122"/>
            </a:xfrm>
            <a:custGeom>
              <a:avLst/>
              <a:gdLst>
                <a:gd name="T0" fmla="*/ 0 w 173"/>
                <a:gd name="T1" fmla="*/ 122 h 122"/>
                <a:gd name="T2" fmla="*/ 30 w 173"/>
                <a:gd name="T3" fmla="*/ 113 h 122"/>
                <a:gd name="T4" fmla="*/ 61 w 173"/>
                <a:gd name="T5" fmla="*/ 101 h 122"/>
                <a:gd name="T6" fmla="*/ 88 w 173"/>
                <a:gd name="T7" fmla="*/ 84 h 122"/>
                <a:gd name="T8" fmla="*/ 115 w 173"/>
                <a:gd name="T9" fmla="*/ 66 h 122"/>
                <a:gd name="T10" fmla="*/ 137 w 173"/>
                <a:gd name="T11" fmla="*/ 45 h 122"/>
                <a:gd name="T12" fmla="*/ 158 w 173"/>
                <a:gd name="T13" fmla="*/ 21 h 122"/>
                <a:gd name="T14" fmla="*/ 173 w 173"/>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122">
                  <a:moveTo>
                    <a:pt x="0" y="122"/>
                  </a:moveTo>
                  <a:lnTo>
                    <a:pt x="30" y="113"/>
                  </a:lnTo>
                  <a:lnTo>
                    <a:pt x="61" y="101"/>
                  </a:lnTo>
                  <a:lnTo>
                    <a:pt x="88" y="84"/>
                  </a:lnTo>
                  <a:lnTo>
                    <a:pt x="115" y="66"/>
                  </a:lnTo>
                  <a:lnTo>
                    <a:pt x="137" y="45"/>
                  </a:lnTo>
                  <a:lnTo>
                    <a:pt x="158" y="21"/>
                  </a:lnTo>
                  <a:lnTo>
                    <a:pt x="173"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6" name="Freeform 61"/>
            <p:cNvSpPr>
              <a:spLocks/>
            </p:cNvSpPr>
            <p:nvPr/>
          </p:nvSpPr>
          <p:spPr bwMode="auto">
            <a:xfrm>
              <a:off x="4399" y="3466"/>
              <a:ext cx="110" cy="53"/>
            </a:xfrm>
            <a:custGeom>
              <a:avLst/>
              <a:gdLst>
                <a:gd name="T0" fmla="*/ 0 w 110"/>
                <a:gd name="T1" fmla="*/ 0 h 53"/>
                <a:gd name="T2" fmla="*/ 107 w 110"/>
                <a:gd name="T3" fmla="*/ 0 h 53"/>
                <a:gd name="T4" fmla="*/ 110 w 110"/>
                <a:gd name="T5" fmla="*/ 53 h 53"/>
                <a:gd name="T6" fmla="*/ 0 60000 65536"/>
                <a:gd name="T7" fmla="*/ 0 60000 65536"/>
                <a:gd name="T8" fmla="*/ 0 60000 65536"/>
              </a:gdLst>
              <a:ahLst/>
              <a:cxnLst>
                <a:cxn ang="T6">
                  <a:pos x="T0" y="T1"/>
                </a:cxn>
                <a:cxn ang="T7">
                  <a:pos x="T2" y="T3"/>
                </a:cxn>
                <a:cxn ang="T8">
                  <a:pos x="T4" y="T5"/>
                </a:cxn>
              </a:cxnLst>
              <a:rect l="0" t="0" r="r" b="b"/>
              <a:pathLst>
                <a:path w="110" h="53">
                  <a:moveTo>
                    <a:pt x="0" y="0"/>
                  </a:moveTo>
                  <a:lnTo>
                    <a:pt x="107" y="0"/>
                  </a:lnTo>
                  <a:lnTo>
                    <a:pt x="110" y="5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7" name="Freeform 62"/>
            <p:cNvSpPr>
              <a:spLocks/>
            </p:cNvSpPr>
            <p:nvPr/>
          </p:nvSpPr>
          <p:spPr bwMode="auto">
            <a:xfrm>
              <a:off x="4081" y="3403"/>
              <a:ext cx="215" cy="30"/>
            </a:xfrm>
            <a:custGeom>
              <a:avLst/>
              <a:gdLst>
                <a:gd name="T0" fmla="*/ 0 w 215"/>
                <a:gd name="T1" fmla="*/ 0 h 30"/>
                <a:gd name="T2" fmla="*/ 27 w 215"/>
                <a:gd name="T3" fmla="*/ 12 h 30"/>
                <a:gd name="T4" fmla="*/ 55 w 215"/>
                <a:gd name="T5" fmla="*/ 21 h 30"/>
                <a:gd name="T6" fmla="*/ 85 w 215"/>
                <a:gd name="T7" fmla="*/ 27 h 30"/>
                <a:gd name="T8" fmla="*/ 115 w 215"/>
                <a:gd name="T9" fmla="*/ 30 h 30"/>
                <a:gd name="T10" fmla="*/ 146 w 215"/>
                <a:gd name="T11" fmla="*/ 30 h 30"/>
                <a:gd name="T12" fmla="*/ 176 w 215"/>
                <a:gd name="T13" fmla="*/ 24 h 30"/>
                <a:gd name="T14" fmla="*/ 206 w 215"/>
                <a:gd name="T15" fmla="*/ 15 h 30"/>
                <a:gd name="T16" fmla="*/ 215 w 215"/>
                <a:gd name="T17" fmla="*/ 1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30">
                  <a:moveTo>
                    <a:pt x="0" y="0"/>
                  </a:moveTo>
                  <a:lnTo>
                    <a:pt x="27" y="12"/>
                  </a:lnTo>
                  <a:lnTo>
                    <a:pt x="55" y="21"/>
                  </a:lnTo>
                  <a:lnTo>
                    <a:pt x="85" y="27"/>
                  </a:lnTo>
                  <a:lnTo>
                    <a:pt x="115" y="30"/>
                  </a:lnTo>
                  <a:lnTo>
                    <a:pt x="146" y="30"/>
                  </a:lnTo>
                  <a:lnTo>
                    <a:pt x="176" y="24"/>
                  </a:lnTo>
                  <a:lnTo>
                    <a:pt x="206" y="15"/>
                  </a:lnTo>
                  <a:lnTo>
                    <a:pt x="215" y="1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8" name="Freeform 63"/>
            <p:cNvSpPr>
              <a:spLocks/>
            </p:cNvSpPr>
            <p:nvPr/>
          </p:nvSpPr>
          <p:spPr bwMode="auto">
            <a:xfrm>
              <a:off x="4093" y="3252"/>
              <a:ext cx="279" cy="18"/>
            </a:xfrm>
            <a:custGeom>
              <a:avLst/>
              <a:gdLst>
                <a:gd name="T0" fmla="*/ 279 w 279"/>
                <a:gd name="T1" fmla="*/ 18 h 18"/>
                <a:gd name="T2" fmla="*/ 228 w 279"/>
                <a:gd name="T3" fmla="*/ 9 h 18"/>
                <a:gd name="T4" fmla="*/ 173 w 279"/>
                <a:gd name="T5" fmla="*/ 3 h 18"/>
                <a:gd name="T6" fmla="*/ 122 w 279"/>
                <a:gd name="T7" fmla="*/ 0 h 18"/>
                <a:gd name="T8" fmla="*/ 67 w 279"/>
                <a:gd name="T9" fmla="*/ 3 h 18"/>
                <a:gd name="T10" fmla="*/ 12 w 279"/>
                <a:gd name="T11" fmla="*/ 9 h 18"/>
                <a:gd name="T12" fmla="*/ 0 w 279"/>
                <a:gd name="T13" fmla="*/ 9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9" h="18">
                  <a:moveTo>
                    <a:pt x="279" y="18"/>
                  </a:moveTo>
                  <a:lnTo>
                    <a:pt x="228" y="9"/>
                  </a:lnTo>
                  <a:lnTo>
                    <a:pt x="173" y="3"/>
                  </a:lnTo>
                  <a:lnTo>
                    <a:pt x="122" y="0"/>
                  </a:lnTo>
                  <a:lnTo>
                    <a:pt x="67" y="3"/>
                  </a:lnTo>
                  <a:lnTo>
                    <a:pt x="12" y="9"/>
                  </a:lnTo>
                  <a:lnTo>
                    <a:pt x="0" y="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09" name="Freeform 64"/>
            <p:cNvSpPr>
              <a:spLocks/>
            </p:cNvSpPr>
            <p:nvPr/>
          </p:nvSpPr>
          <p:spPr bwMode="auto">
            <a:xfrm>
              <a:off x="4081" y="3261"/>
              <a:ext cx="40" cy="142"/>
            </a:xfrm>
            <a:custGeom>
              <a:avLst/>
              <a:gdLst>
                <a:gd name="T0" fmla="*/ 0 w 40"/>
                <a:gd name="T1" fmla="*/ 142 h 142"/>
                <a:gd name="T2" fmla="*/ 12 w 40"/>
                <a:gd name="T3" fmla="*/ 130 h 142"/>
                <a:gd name="T4" fmla="*/ 24 w 40"/>
                <a:gd name="T5" fmla="*/ 116 h 142"/>
                <a:gd name="T6" fmla="*/ 33 w 40"/>
                <a:gd name="T7" fmla="*/ 101 h 142"/>
                <a:gd name="T8" fmla="*/ 40 w 40"/>
                <a:gd name="T9" fmla="*/ 83 h 142"/>
                <a:gd name="T10" fmla="*/ 40 w 40"/>
                <a:gd name="T11" fmla="*/ 62 h 142"/>
                <a:gd name="T12" fmla="*/ 40 w 40"/>
                <a:gd name="T13" fmla="*/ 44 h 142"/>
                <a:gd name="T14" fmla="*/ 33 w 40"/>
                <a:gd name="T15" fmla="*/ 29 h 142"/>
                <a:gd name="T16" fmla="*/ 21 w 40"/>
                <a:gd name="T17" fmla="*/ 12 h 142"/>
                <a:gd name="T18" fmla="*/ 12 w 40"/>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142">
                  <a:moveTo>
                    <a:pt x="0" y="142"/>
                  </a:moveTo>
                  <a:lnTo>
                    <a:pt x="12" y="130"/>
                  </a:lnTo>
                  <a:lnTo>
                    <a:pt x="24" y="116"/>
                  </a:lnTo>
                  <a:lnTo>
                    <a:pt x="33" y="101"/>
                  </a:lnTo>
                  <a:lnTo>
                    <a:pt x="40" y="83"/>
                  </a:lnTo>
                  <a:lnTo>
                    <a:pt x="40" y="62"/>
                  </a:lnTo>
                  <a:lnTo>
                    <a:pt x="40" y="44"/>
                  </a:lnTo>
                  <a:lnTo>
                    <a:pt x="33" y="29"/>
                  </a:lnTo>
                  <a:lnTo>
                    <a:pt x="21" y="12"/>
                  </a:lnTo>
                  <a:lnTo>
                    <a:pt x="12"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0" name="Line 65"/>
            <p:cNvSpPr>
              <a:spLocks noChangeShapeType="1"/>
            </p:cNvSpPr>
            <p:nvPr/>
          </p:nvSpPr>
          <p:spPr bwMode="auto">
            <a:xfrm>
              <a:off x="4803" y="3591"/>
              <a:ext cx="11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7211" name="Freeform 66"/>
            <p:cNvSpPr>
              <a:spLocks/>
            </p:cNvSpPr>
            <p:nvPr/>
          </p:nvSpPr>
          <p:spPr bwMode="auto">
            <a:xfrm>
              <a:off x="3987" y="3600"/>
              <a:ext cx="528" cy="12"/>
            </a:xfrm>
            <a:custGeom>
              <a:avLst/>
              <a:gdLst>
                <a:gd name="T0" fmla="*/ 0 w 528"/>
                <a:gd name="T1" fmla="*/ 12 h 12"/>
                <a:gd name="T2" fmla="*/ 470 w 528"/>
                <a:gd name="T3" fmla="*/ 0 h 12"/>
                <a:gd name="T4" fmla="*/ 528 w 528"/>
                <a:gd name="T5" fmla="*/ 0 h 12"/>
                <a:gd name="T6" fmla="*/ 0 60000 65536"/>
                <a:gd name="T7" fmla="*/ 0 60000 65536"/>
                <a:gd name="T8" fmla="*/ 0 60000 65536"/>
              </a:gdLst>
              <a:ahLst/>
              <a:cxnLst>
                <a:cxn ang="T6">
                  <a:pos x="T0" y="T1"/>
                </a:cxn>
                <a:cxn ang="T7">
                  <a:pos x="T2" y="T3"/>
                </a:cxn>
                <a:cxn ang="T8">
                  <a:pos x="T4" y="T5"/>
                </a:cxn>
              </a:cxnLst>
              <a:rect l="0" t="0" r="r" b="b"/>
              <a:pathLst>
                <a:path w="528" h="12">
                  <a:moveTo>
                    <a:pt x="0" y="12"/>
                  </a:moveTo>
                  <a:lnTo>
                    <a:pt x="470" y="0"/>
                  </a:lnTo>
                  <a:lnTo>
                    <a:pt x="528"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2" name="Freeform 67"/>
            <p:cNvSpPr>
              <a:spLocks/>
            </p:cNvSpPr>
            <p:nvPr/>
          </p:nvSpPr>
          <p:spPr bwMode="auto">
            <a:xfrm>
              <a:off x="4536" y="3228"/>
              <a:ext cx="261" cy="407"/>
            </a:xfrm>
            <a:custGeom>
              <a:avLst/>
              <a:gdLst>
                <a:gd name="T0" fmla="*/ 0 w 261"/>
                <a:gd name="T1" fmla="*/ 169 h 407"/>
                <a:gd name="T2" fmla="*/ 3 w 261"/>
                <a:gd name="T3" fmla="*/ 172 h 407"/>
                <a:gd name="T4" fmla="*/ 12 w 261"/>
                <a:gd name="T5" fmla="*/ 187 h 407"/>
                <a:gd name="T6" fmla="*/ 21 w 261"/>
                <a:gd name="T7" fmla="*/ 202 h 407"/>
                <a:gd name="T8" fmla="*/ 24 w 261"/>
                <a:gd name="T9" fmla="*/ 220 h 407"/>
                <a:gd name="T10" fmla="*/ 27 w 261"/>
                <a:gd name="T11" fmla="*/ 226 h 407"/>
                <a:gd name="T12" fmla="*/ 24 w 261"/>
                <a:gd name="T13" fmla="*/ 235 h 407"/>
                <a:gd name="T14" fmla="*/ 21 w 261"/>
                <a:gd name="T15" fmla="*/ 247 h 407"/>
                <a:gd name="T16" fmla="*/ 21 w 261"/>
                <a:gd name="T17" fmla="*/ 256 h 407"/>
                <a:gd name="T18" fmla="*/ 24 w 261"/>
                <a:gd name="T19" fmla="*/ 262 h 407"/>
                <a:gd name="T20" fmla="*/ 30 w 261"/>
                <a:gd name="T21" fmla="*/ 268 h 407"/>
                <a:gd name="T22" fmla="*/ 30 w 261"/>
                <a:gd name="T23" fmla="*/ 274 h 407"/>
                <a:gd name="T24" fmla="*/ 24 w 261"/>
                <a:gd name="T25" fmla="*/ 279 h 407"/>
                <a:gd name="T26" fmla="*/ 21 w 261"/>
                <a:gd name="T27" fmla="*/ 291 h 407"/>
                <a:gd name="T28" fmla="*/ 21 w 261"/>
                <a:gd name="T29" fmla="*/ 300 h 407"/>
                <a:gd name="T30" fmla="*/ 27 w 261"/>
                <a:gd name="T31" fmla="*/ 309 h 407"/>
                <a:gd name="T32" fmla="*/ 33 w 261"/>
                <a:gd name="T33" fmla="*/ 315 h 407"/>
                <a:gd name="T34" fmla="*/ 33 w 261"/>
                <a:gd name="T35" fmla="*/ 321 h 407"/>
                <a:gd name="T36" fmla="*/ 27 w 261"/>
                <a:gd name="T37" fmla="*/ 327 h 407"/>
                <a:gd name="T38" fmla="*/ 27 w 261"/>
                <a:gd name="T39" fmla="*/ 333 h 407"/>
                <a:gd name="T40" fmla="*/ 27 w 261"/>
                <a:gd name="T41" fmla="*/ 342 h 407"/>
                <a:gd name="T42" fmla="*/ 30 w 261"/>
                <a:gd name="T43" fmla="*/ 348 h 407"/>
                <a:gd name="T44" fmla="*/ 33 w 261"/>
                <a:gd name="T45" fmla="*/ 351 h 407"/>
                <a:gd name="T46" fmla="*/ 30 w 261"/>
                <a:gd name="T47" fmla="*/ 366 h 407"/>
                <a:gd name="T48" fmla="*/ 27 w 261"/>
                <a:gd name="T49" fmla="*/ 381 h 407"/>
                <a:gd name="T50" fmla="*/ 24 w 261"/>
                <a:gd name="T51" fmla="*/ 392 h 407"/>
                <a:gd name="T52" fmla="*/ 27 w 261"/>
                <a:gd name="T53" fmla="*/ 401 h 407"/>
                <a:gd name="T54" fmla="*/ 27 w 261"/>
                <a:gd name="T55" fmla="*/ 407 h 407"/>
                <a:gd name="T56" fmla="*/ 33 w 261"/>
                <a:gd name="T57" fmla="*/ 407 h 407"/>
                <a:gd name="T58" fmla="*/ 106 w 261"/>
                <a:gd name="T59" fmla="*/ 398 h 407"/>
                <a:gd name="T60" fmla="*/ 182 w 261"/>
                <a:gd name="T61" fmla="*/ 392 h 407"/>
                <a:gd name="T62" fmla="*/ 258 w 261"/>
                <a:gd name="T63" fmla="*/ 390 h 407"/>
                <a:gd name="T64" fmla="*/ 261 w 261"/>
                <a:gd name="T65" fmla="*/ 384 h 407"/>
                <a:gd name="T66" fmla="*/ 261 w 261"/>
                <a:gd name="T67" fmla="*/ 363 h 407"/>
                <a:gd name="T68" fmla="*/ 255 w 261"/>
                <a:gd name="T69" fmla="*/ 342 h 407"/>
                <a:gd name="T70" fmla="*/ 246 w 261"/>
                <a:gd name="T71" fmla="*/ 321 h 407"/>
                <a:gd name="T72" fmla="*/ 233 w 261"/>
                <a:gd name="T73" fmla="*/ 300 h 407"/>
                <a:gd name="T74" fmla="*/ 218 w 261"/>
                <a:gd name="T75" fmla="*/ 285 h 407"/>
                <a:gd name="T76" fmla="*/ 197 w 261"/>
                <a:gd name="T77" fmla="*/ 271 h 407"/>
                <a:gd name="T78" fmla="*/ 188 w 261"/>
                <a:gd name="T79" fmla="*/ 259 h 407"/>
                <a:gd name="T80" fmla="*/ 185 w 261"/>
                <a:gd name="T81" fmla="*/ 244 h 407"/>
                <a:gd name="T82" fmla="*/ 185 w 261"/>
                <a:gd name="T83" fmla="*/ 229 h 407"/>
                <a:gd name="T84" fmla="*/ 179 w 261"/>
                <a:gd name="T85" fmla="*/ 199 h 407"/>
                <a:gd name="T86" fmla="*/ 170 w 261"/>
                <a:gd name="T87" fmla="*/ 181 h 407"/>
                <a:gd name="T88" fmla="*/ 161 w 261"/>
                <a:gd name="T89" fmla="*/ 175 h 407"/>
                <a:gd name="T90" fmla="*/ 152 w 261"/>
                <a:gd name="T91" fmla="*/ 152 h 407"/>
                <a:gd name="T92" fmla="*/ 152 w 261"/>
                <a:gd name="T93" fmla="*/ 131 h 407"/>
                <a:gd name="T94" fmla="*/ 148 w 261"/>
                <a:gd name="T95" fmla="*/ 113 h 407"/>
                <a:gd name="T96" fmla="*/ 139 w 261"/>
                <a:gd name="T97" fmla="*/ 95 h 407"/>
                <a:gd name="T98" fmla="*/ 130 w 261"/>
                <a:gd name="T99" fmla="*/ 77 h 407"/>
                <a:gd name="T100" fmla="*/ 115 w 261"/>
                <a:gd name="T101" fmla="*/ 62 h 407"/>
                <a:gd name="T102" fmla="*/ 109 w 261"/>
                <a:gd name="T103" fmla="*/ 45 h 407"/>
                <a:gd name="T104" fmla="*/ 106 w 261"/>
                <a:gd name="T105" fmla="*/ 30 h 407"/>
                <a:gd name="T106" fmla="*/ 97 w 261"/>
                <a:gd name="T107" fmla="*/ 15 h 407"/>
                <a:gd name="T108" fmla="*/ 88 w 261"/>
                <a:gd name="T109" fmla="*/ 3 h 407"/>
                <a:gd name="T110" fmla="*/ 79 w 261"/>
                <a:gd name="T111" fmla="*/ 0 h 4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1" h="407">
                  <a:moveTo>
                    <a:pt x="0" y="169"/>
                  </a:moveTo>
                  <a:lnTo>
                    <a:pt x="3" y="172"/>
                  </a:lnTo>
                  <a:lnTo>
                    <a:pt x="12" y="187"/>
                  </a:lnTo>
                  <a:lnTo>
                    <a:pt x="21" y="202"/>
                  </a:lnTo>
                  <a:lnTo>
                    <a:pt x="24" y="220"/>
                  </a:lnTo>
                  <a:lnTo>
                    <a:pt x="27" y="226"/>
                  </a:lnTo>
                  <a:lnTo>
                    <a:pt x="24" y="235"/>
                  </a:lnTo>
                  <a:lnTo>
                    <a:pt x="21" y="247"/>
                  </a:lnTo>
                  <a:lnTo>
                    <a:pt x="21" y="256"/>
                  </a:lnTo>
                  <a:lnTo>
                    <a:pt x="24" y="262"/>
                  </a:lnTo>
                  <a:lnTo>
                    <a:pt x="30" y="268"/>
                  </a:lnTo>
                  <a:lnTo>
                    <a:pt x="30" y="274"/>
                  </a:lnTo>
                  <a:lnTo>
                    <a:pt x="24" y="279"/>
                  </a:lnTo>
                  <a:lnTo>
                    <a:pt x="21" y="291"/>
                  </a:lnTo>
                  <a:lnTo>
                    <a:pt x="21" y="300"/>
                  </a:lnTo>
                  <a:lnTo>
                    <a:pt x="27" y="309"/>
                  </a:lnTo>
                  <a:lnTo>
                    <a:pt x="33" y="315"/>
                  </a:lnTo>
                  <a:lnTo>
                    <a:pt x="33" y="321"/>
                  </a:lnTo>
                  <a:lnTo>
                    <a:pt x="27" y="327"/>
                  </a:lnTo>
                  <a:lnTo>
                    <a:pt x="27" y="333"/>
                  </a:lnTo>
                  <a:lnTo>
                    <a:pt x="27" y="342"/>
                  </a:lnTo>
                  <a:lnTo>
                    <a:pt x="30" y="348"/>
                  </a:lnTo>
                  <a:lnTo>
                    <a:pt x="33" y="351"/>
                  </a:lnTo>
                  <a:lnTo>
                    <a:pt x="30" y="366"/>
                  </a:lnTo>
                  <a:lnTo>
                    <a:pt x="27" y="381"/>
                  </a:lnTo>
                  <a:lnTo>
                    <a:pt x="24" y="392"/>
                  </a:lnTo>
                  <a:lnTo>
                    <a:pt x="27" y="401"/>
                  </a:lnTo>
                  <a:lnTo>
                    <a:pt x="27" y="407"/>
                  </a:lnTo>
                  <a:lnTo>
                    <a:pt x="33" y="407"/>
                  </a:lnTo>
                  <a:lnTo>
                    <a:pt x="106" y="398"/>
                  </a:lnTo>
                  <a:lnTo>
                    <a:pt x="182" y="392"/>
                  </a:lnTo>
                  <a:lnTo>
                    <a:pt x="258" y="390"/>
                  </a:lnTo>
                  <a:lnTo>
                    <a:pt x="261" y="384"/>
                  </a:lnTo>
                  <a:lnTo>
                    <a:pt x="261" y="363"/>
                  </a:lnTo>
                  <a:lnTo>
                    <a:pt x="255" y="342"/>
                  </a:lnTo>
                  <a:lnTo>
                    <a:pt x="246" y="321"/>
                  </a:lnTo>
                  <a:lnTo>
                    <a:pt x="233" y="300"/>
                  </a:lnTo>
                  <a:lnTo>
                    <a:pt x="218" y="285"/>
                  </a:lnTo>
                  <a:lnTo>
                    <a:pt x="197" y="271"/>
                  </a:lnTo>
                  <a:lnTo>
                    <a:pt x="188" y="259"/>
                  </a:lnTo>
                  <a:lnTo>
                    <a:pt x="185" y="244"/>
                  </a:lnTo>
                  <a:lnTo>
                    <a:pt x="185" y="229"/>
                  </a:lnTo>
                  <a:lnTo>
                    <a:pt x="179" y="199"/>
                  </a:lnTo>
                  <a:lnTo>
                    <a:pt x="170" y="181"/>
                  </a:lnTo>
                  <a:lnTo>
                    <a:pt x="161" y="175"/>
                  </a:lnTo>
                  <a:lnTo>
                    <a:pt x="152" y="152"/>
                  </a:lnTo>
                  <a:lnTo>
                    <a:pt x="152" y="131"/>
                  </a:lnTo>
                  <a:lnTo>
                    <a:pt x="148" y="113"/>
                  </a:lnTo>
                  <a:lnTo>
                    <a:pt x="139" y="95"/>
                  </a:lnTo>
                  <a:lnTo>
                    <a:pt x="130" y="77"/>
                  </a:lnTo>
                  <a:lnTo>
                    <a:pt x="115" y="62"/>
                  </a:lnTo>
                  <a:lnTo>
                    <a:pt x="109" y="45"/>
                  </a:lnTo>
                  <a:lnTo>
                    <a:pt x="106" y="30"/>
                  </a:lnTo>
                  <a:lnTo>
                    <a:pt x="97" y="15"/>
                  </a:lnTo>
                  <a:lnTo>
                    <a:pt x="88" y="3"/>
                  </a:lnTo>
                  <a:lnTo>
                    <a:pt x="79"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3" name="Freeform 68"/>
            <p:cNvSpPr>
              <a:spLocks/>
            </p:cNvSpPr>
            <p:nvPr/>
          </p:nvSpPr>
          <p:spPr bwMode="auto">
            <a:xfrm>
              <a:off x="3696" y="3252"/>
              <a:ext cx="27" cy="59"/>
            </a:xfrm>
            <a:custGeom>
              <a:avLst/>
              <a:gdLst>
                <a:gd name="T0" fmla="*/ 27 w 27"/>
                <a:gd name="T1" fmla="*/ 0 h 59"/>
                <a:gd name="T2" fmla="*/ 18 w 27"/>
                <a:gd name="T3" fmla="*/ 3 h 59"/>
                <a:gd name="T4" fmla="*/ 9 w 27"/>
                <a:gd name="T5" fmla="*/ 9 h 59"/>
                <a:gd name="T6" fmla="*/ 3 w 27"/>
                <a:gd name="T7" fmla="*/ 18 h 59"/>
                <a:gd name="T8" fmla="*/ 0 w 27"/>
                <a:gd name="T9" fmla="*/ 26 h 59"/>
                <a:gd name="T10" fmla="*/ 0 w 27"/>
                <a:gd name="T11" fmla="*/ 38 h 59"/>
                <a:gd name="T12" fmla="*/ 6 w 27"/>
                <a:gd name="T13" fmla="*/ 47 h 59"/>
                <a:gd name="T14" fmla="*/ 15 w 27"/>
                <a:gd name="T15" fmla="*/ 53 h 59"/>
                <a:gd name="T16" fmla="*/ 24 w 27"/>
                <a:gd name="T17" fmla="*/ 59 h 59"/>
                <a:gd name="T18" fmla="*/ 27 w 27"/>
                <a:gd name="T19" fmla="*/ 59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59">
                  <a:moveTo>
                    <a:pt x="27" y="0"/>
                  </a:moveTo>
                  <a:lnTo>
                    <a:pt x="18" y="3"/>
                  </a:lnTo>
                  <a:lnTo>
                    <a:pt x="9" y="9"/>
                  </a:lnTo>
                  <a:lnTo>
                    <a:pt x="3" y="18"/>
                  </a:lnTo>
                  <a:lnTo>
                    <a:pt x="0" y="26"/>
                  </a:lnTo>
                  <a:lnTo>
                    <a:pt x="0" y="38"/>
                  </a:lnTo>
                  <a:lnTo>
                    <a:pt x="6" y="47"/>
                  </a:lnTo>
                  <a:lnTo>
                    <a:pt x="15" y="53"/>
                  </a:lnTo>
                  <a:lnTo>
                    <a:pt x="24" y="59"/>
                  </a:lnTo>
                  <a:lnTo>
                    <a:pt x="27" y="5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4" name="Freeform 69"/>
            <p:cNvSpPr>
              <a:spLocks/>
            </p:cNvSpPr>
            <p:nvPr/>
          </p:nvSpPr>
          <p:spPr bwMode="auto">
            <a:xfrm>
              <a:off x="3723" y="3299"/>
              <a:ext cx="116" cy="12"/>
            </a:xfrm>
            <a:custGeom>
              <a:avLst/>
              <a:gdLst>
                <a:gd name="T0" fmla="*/ 0 w 116"/>
                <a:gd name="T1" fmla="*/ 12 h 12"/>
                <a:gd name="T2" fmla="*/ 31 w 116"/>
                <a:gd name="T3" fmla="*/ 12 h 12"/>
                <a:gd name="T4" fmla="*/ 61 w 116"/>
                <a:gd name="T5" fmla="*/ 12 h 12"/>
                <a:gd name="T6" fmla="*/ 94 w 116"/>
                <a:gd name="T7" fmla="*/ 6 h 12"/>
                <a:gd name="T8" fmla="*/ 116 w 11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2">
                  <a:moveTo>
                    <a:pt x="0" y="12"/>
                  </a:moveTo>
                  <a:lnTo>
                    <a:pt x="31" y="12"/>
                  </a:lnTo>
                  <a:lnTo>
                    <a:pt x="61" y="12"/>
                  </a:lnTo>
                  <a:lnTo>
                    <a:pt x="94" y="6"/>
                  </a:lnTo>
                  <a:lnTo>
                    <a:pt x="116"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5" name="Freeform 70"/>
            <p:cNvSpPr>
              <a:spLocks/>
            </p:cNvSpPr>
            <p:nvPr/>
          </p:nvSpPr>
          <p:spPr bwMode="auto">
            <a:xfrm>
              <a:off x="3839" y="3284"/>
              <a:ext cx="124" cy="36"/>
            </a:xfrm>
            <a:custGeom>
              <a:avLst/>
              <a:gdLst>
                <a:gd name="T0" fmla="*/ 0 w 124"/>
                <a:gd name="T1" fmla="*/ 6 h 36"/>
                <a:gd name="T2" fmla="*/ 9 w 124"/>
                <a:gd name="T3" fmla="*/ 18 h 36"/>
                <a:gd name="T4" fmla="*/ 24 w 124"/>
                <a:gd name="T5" fmla="*/ 27 h 36"/>
                <a:gd name="T6" fmla="*/ 39 w 124"/>
                <a:gd name="T7" fmla="*/ 33 h 36"/>
                <a:gd name="T8" fmla="*/ 57 w 124"/>
                <a:gd name="T9" fmla="*/ 36 h 36"/>
                <a:gd name="T10" fmla="*/ 75 w 124"/>
                <a:gd name="T11" fmla="*/ 36 h 36"/>
                <a:gd name="T12" fmla="*/ 90 w 124"/>
                <a:gd name="T13" fmla="*/ 30 h 36"/>
                <a:gd name="T14" fmla="*/ 106 w 124"/>
                <a:gd name="T15" fmla="*/ 21 h 36"/>
                <a:gd name="T16" fmla="*/ 118 w 124"/>
                <a:gd name="T17" fmla="*/ 9 h 36"/>
                <a:gd name="T18" fmla="*/ 124 w 124"/>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36">
                  <a:moveTo>
                    <a:pt x="0" y="6"/>
                  </a:moveTo>
                  <a:lnTo>
                    <a:pt x="9" y="18"/>
                  </a:lnTo>
                  <a:lnTo>
                    <a:pt x="24" y="27"/>
                  </a:lnTo>
                  <a:lnTo>
                    <a:pt x="39" y="33"/>
                  </a:lnTo>
                  <a:lnTo>
                    <a:pt x="57" y="36"/>
                  </a:lnTo>
                  <a:lnTo>
                    <a:pt x="75" y="36"/>
                  </a:lnTo>
                  <a:lnTo>
                    <a:pt x="90" y="30"/>
                  </a:lnTo>
                  <a:lnTo>
                    <a:pt x="106" y="21"/>
                  </a:lnTo>
                  <a:lnTo>
                    <a:pt x="118" y="9"/>
                  </a:lnTo>
                  <a:lnTo>
                    <a:pt x="124"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6" name="Freeform 71"/>
            <p:cNvSpPr>
              <a:spLocks/>
            </p:cNvSpPr>
            <p:nvPr/>
          </p:nvSpPr>
          <p:spPr bwMode="auto">
            <a:xfrm>
              <a:off x="3802" y="3311"/>
              <a:ext cx="49" cy="57"/>
            </a:xfrm>
            <a:custGeom>
              <a:avLst/>
              <a:gdLst>
                <a:gd name="T0" fmla="*/ 40 w 49"/>
                <a:gd name="T1" fmla="*/ 0 h 57"/>
                <a:gd name="T2" fmla="*/ 24 w 49"/>
                <a:gd name="T3" fmla="*/ 3 h 57"/>
                <a:gd name="T4" fmla="*/ 15 w 49"/>
                <a:gd name="T5" fmla="*/ 9 h 57"/>
                <a:gd name="T6" fmla="*/ 6 w 49"/>
                <a:gd name="T7" fmla="*/ 15 h 57"/>
                <a:gd name="T8" fmla="*/ 0 w 49"/>
                <a:gd name="T9" fmla="*/ 21 h 57"/>
                <a:gd name="T10" fmla="*/ 0 w 49"/>
                <a:gd name="T11" fmla="*/ 30 h 57"/>
                <a:gd name="T12" fmla="*/ 3 w 49"/>
                <a:gd name="T13" fmla="*/ 36 h 57"/>
                <a:gd name="T14" fmla="*/ 9 w 49"/>
                <a:gd name="T15" fmla="*/ 42 h 57"/>
                <a:gd name="T16" fmla="*/ 18 w 49"/>
                <a:gd name="T17" fmla="*/ 48 h 57"/>
                <a:gd name="T18" fmla="*/ 30 w 49"/>
                <a:gd name="T19" fmla="*/ 54 h 57"/>
                <a:gd name="T20" fmla="*/ 46 w 49"/>
                <a:gd name="T21" fmla="*/ 57 h 57"/>
                <a:gd name="T22" fmla="*/ 49 w 49"/>
                <a:gd name="T23" fmla="*/ 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57">
                  <a:moveTo>
                    <a:pt x="40" y="0"/>
                  </a:moveTo>
                  <a:lnTo>
                    <a:pt x="24" y="3"/>
                  </a:lnTo>
                  <a:lnTo>
                    <a:pt x="15" y="9"/>
                  </a:lnTo>
                  <a:lnTo>
                    <a:pt x="6" y="15"/>
                  </a:lnTo>
                  <a:lnTo>
                    <a:pt x="0" y="21"/>
                  </a:lnTo>
                  <a:lnTo>
                    <a:pt x="0" y="30"/>
                  </a:lnTo>
                  <a:lnTo>
                    <a:pt x="3" y="36"/>
                  </a:lnTo>
                  <a:lnTo>
                    <a:pt x="9" y="42"/>
                  </a:lnTo>
                  <a:lnTo>
                    <a:pt x="18" y="48"/>
                  </a:lnTo>
                  <a:lnTo>
                    <a:pt x="30" y="54"/>
                  </a:lnTo>
                  <a:lnTo>
                    <a:pt x="46" y="57"/>
                  </a:lnTo>
                  <a:lnTo>
                    <a:pt x="49" y="57"/>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7" name="Freeform 72"/>
            <p:cNvSpPr>
              <a:spLocks/>
            </p:cNvSpPr>
            <p:nvPr/>
          </p:nvSpPr>
          <p:spPr bwMode="auto">
            <a:xfrm>
              <a:off x="3832" y="3368"/>
              <a:ext cx="37" cy="50"/>
            </a:xfrm>
            <a:custGeom>
              <a:avLst/>
              <a:gdLst>
                <a:gd name="T0" fmla="*/ 10 w 37"/>
                <a:gd name="T1" fmla="*/ 0 h 50"/>
                <a:gd name="T2" fmla="*/ 3 w 37"/>
                <a:gd name="T3" fmla="*/ 9 h 50"/>
                <a:gd name="T4" fmla="*/ 0 w 37"/>
                <a:gd name="T5" fmla="*/ 18 h 50"/>
                <a:gd name="T6" fmla="*/ 3 w 37"/>
                <a:gd name="T7" fmla="*/ 29 h 50"/>
                <a:gd name="T8" fmla="*/ 10 w 37"/>
                <a:gd name="T9" fmla="*/ 38 h 50"/>
                <a:gd name="T10" fmla="*/ 16 w 37"/>
                <a:gd name="T11" fmla="*/ 44 h 50"/>
                <a:gd name="T12" fmla="*/ 28 w 37"/>
                <a:gd name="T13" fmla="*/ 50 h 50"/>
                <a:gd name="T14" fmla="*/ 37 w 37"/>
                <a:gd name="T15" fmla="*/ 5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50">
                  <a:moveTo>
                    <a:pt x="10" y="0"/>
                  </a:moveTo>
                  <a:lnTo>
                    <a:pt x="3" y="9"/>
                  </a:lnTo>
                  <a:lnTo>
                    <a:pt x="0" y="18"/>
                  </a:lnTo>
                  <a:lnTo>
                    <a:pt x="3" y="29"/>
                  </a:lnTo>
                  <a:lnTo>
                    <a:pt x="10" y="38"/>
                  </a:lnTo>
                  <a:lnTo>
                    <a:pt x="16" y="44"/>
                  </a:lnTo>
                  <a:lnTo>
                    <a:pt x="28" y="50"/>
                  </a:lnTo>
                  <a:lnTo>
                    <a:pt x="37" y="5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8" name="Freeform 73"/>
            <p:cNvSpPr>
              <a:spLocks/>
            </p:cNvSpPr>
            <p:nvPr/>
          </p:nvSpPr>
          <p:spPr bwMode="auto">
            <a:xfrm>
              <a:off x="3842" y="3418"/>
              <a:ext cx="18" cy="48"/>
            </a:xfrm>
            <a:custGeom>
              <a:avLst/>
              <a:gdLst>
                <a:gd name="T0" fmla="*/ 12 w 18"/>
                <a:gd name="T1" fmla="*/ 0 h 48"/>
                <a:gd name="T2" fmla="*/ 6 w 18"/>
                <a:gd name="T3" fmla="*/ 6 h 48"/>
                <a:gd name="T4" fmla="*/ 0 w 18"/>
                <a:gd name="T5" fmla="*/ 15 h 48"/>
                <a:gd name="T6" fmla="*/ 0 w 18"/>
                <a:gd name="T7" fmla="*/ 24 h 48"/>
                <a:gd name="T8" fmla="*/ 3 w 18"/>
                <a:gd name="T9" fmla="*/ 33 h 48"/>
                <a:gd name="T10" fmla="*/ 9 w 18"/>
                <a:gd name="T11" fmla="*/ 42 h 48"/>
                <a:gd name="T12" fmla="*/ 18 w 18"/>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48">
                  <a:moveTo>
                    <a:pt x="12" y="0"/>
                  </a:moveTo>
                  <a:lnTo>
                    <a:pt x="6" y="6"/>
                  </a:lnTo>
                  <a:lnTo>
                    <a:pt x="0" y="15"/>
                  </a:lnTo>
                  <a:lnTo>
                    <a:pt x="0" y="24"/>
                  </a:lnTo>
                  <a:lnTo>
                    <a:pt x="3" y="33"/>
                  </a:lnTo>
                  <a:lnTo>
                    <a:pt x="9" y="42"/>
                  </a:lnTo>
                  <a:lnTo>
                    <a:pt x="18" y="48"/>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19" name="Freeform 74"/>
            <p:cNvSpPr>
              <a:spLocks/>
            </p:cNvSpPr>
            <p:nvPr/>
          </p:nvSpPr>
          <p:spPr bwMode="auto">
            <a:xfrm>
              <a:off x="3860" y="3427"/>
              <a:ext cx="66" cy="39"/>
            </a:xfrm>
            <a:custGeom>
              <a:avLst/>
              <a:gdLst>
                <a:gd name="T0" fmla="*/ 0 w 66"/>
                <a:gd name="T1" fmla="*/ 39 h 39"/>
                <a:gd name="T2" fmla="*/ 18 w 66"/>
                <a:gd name="T3" fmla="*/ 36 h 39"/>
                <a:gd name="T4" fmla="*/ 33 w 66"/>
                <a:gd name="T5" fmla="*/ 27 h 39"/>
                <a:gd name="T6" fmla="*/ 48 w 66"/>
                <a:gd name="T7" fmla="*/ 18 h 39"/>
                <a:gd name="T8" fmla="*/ 60 w 66"/>
                <a:gd name="T9" fmla="*/ 6 h 39"/>
                <a:gd name="T10" fmla="*/ 66 w 6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9">
                  <a:moveTo>
                    <a:pt x="0" y="39"/>
                  </a:moveTo>
                  <a:lnTo>
                    <a:pt x="18" y="36"/>
                  </a:lnTo>
                  <a:lnTo>
                    <a:pt x="33" y="27"/>
                  </a:lnTo>
                  <a:lnTo>
                    <a:pt x="48" y="18"/>
                  </a:lnTo>
                  <a:lnTo>
                    <a:pt x="60" y="6"/>
                  </a:lnTo>
                  <a:lnTo>
                    <a:pt x="66"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0" name="Freeform 75"/>
            <p:cNvSpPr>
              <a:spLocks/>
            </p:cNvSpPr>
            <p:nvPr/>
          </p:nvSpPr>
          <p:spPr bwMode="auto">
            <a:xfrm>
              <a:off x="3926" y="3383"/>
              <a:ext cx="82" cy="47"/>
            </a:xfrm>
            <a:custGeom>
              <a:avLst/>
              <a:gdLst>
                <a:gd name="T0" fmla="*/ 0 w 82"/>
                <a:gd name="T1" fmla="*/ 44 h 47"/>
                <a:gd name="T2" fmla="*/ 16 w 82"/>
                <a:gd name="T3" fmla="*/ 47 h 47"/>
                <a:gd name="T4" fmla="*/ 31 w 82"/>
                <a:gd name="T5" fmla="*/ 44 h 47"/>
                <a:gd name="T6" fmla="*/ 46 w 82"/>
                <a:gd name="T7" fmla="*/ 41 h 47"/>
                <a:gd name="T8" fmla="*/ 58 w 82"/>
                <a:gd name="T9" fmla="*/ 32 h 47"/>
                <a:gd name="T10" fmla="*/ 70 w 82"/>
                <a:gd name="T11" fmla="*/ 20 h 47"/>
                <a:gd name="T12" fmla="*/ 79 w 82"/>
                <a:gd name="T13" fmla="*/ 8 h 47"/>
                <a:gd name="T14" fmla="*/ 82 w 82"/>
                <a:gd name="T15" fmla="*/ 0 h 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 h="47">
                  <a:moveTo>
                    <a:pt x="0" y="44"/>
                  </a:moveTo>
                  <a:lnTo>
                    <a:pt x="16" y="47"/>
                  </a:lnTo>
                  <a:lnTo>
                    <a:pt x="31" y="44"/>
                  </a:lnTo>
                  <a:lnTo>
                    <a:pt x="46" y="41"/>
                  </a:lnTo>
                  <a:lnTo>
                    <a:pt x="58" y="32"/>
                  </a:lnTo>
                  <a:lnTo>
                    <a:pt x="70" y="20"/>
                  </a:lnTo>
                  <a:lnTo>
                    <a:pt x="79" y="8"/>
                  </a:lnTo>
                  <a:lnTo>
                    <a:pt x="82"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1" name="Freeform 76"/>
            <p:cNvSpPr>
              <a:spLocks/>
            </p:cNvSpPr>
            <p:nvPr/>
          </p:nvSpPr>
          <p:spPr bwMode="auto">
            <a:xfrm>
              <a:off x="4008" y="3383"/>
              <a:ext cx="52" cy="1"/>
            </a:xfrm>
            <a:custGeom>
              <a:avLst/>
              <a:gdLst>
                <a:gd name="T0" fmla="*/ 0 w 52"/>
                <a:gd name="T1" fmla="*/ 0 h 1"/>
                <a:gd name="T2" fmla="*/ 19 w 52"/>
                <a:gd name="T3" fmla="*/ 0 h 1"/>
                <a:gd name="T4" fmla="*/ 37 w 52"/>
                <a:gd name="T5" fmla="*/ 0 h 1"/>
                <a:gd name="T6" fmla="*/ 52 w 52"/>
                <a:gd name="T7" fmla="*/ 0 h 1"/>
                <a:gd name="T8" fmla="*/ 0 w 5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
                  <a:moveTo>
                    <a:pt x="0" y="0"/>
                  </a:moveTo>
                  <a:lnTo>
                    <a:pt x="19" y="0"/>
                  </a:lnTo>
                  <a:lnTo>
                    <a:pt x="37" y="0"/>
                  </a:lnTo>
                  <a:lnTo>
                    <a:pt x="52"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22" name="Freeform 77"/>
            <p:cNvSpPr>
              <a:spLocks/>
            </p:cNvSpPr>
            <p:nvPr/>
          </p:nvSpPr>
          <p:spPr bwMode="auto">
            <a:xfrm>
              <a:off x="4008" y="3383"/>
              <a:ext cx="52" cy="1"/>
            </a:xfrm>
            <a:custGeom>
              <a:avLst/>
              <a:gdLst>
                <a:gd name="T0" fmla="*/ 0 w 52"/>
                <a:gd name="T1" fmla="*/ 0 h 1"/>
                <a:gd name="T2" fmla="*/ 19 w 52"/>
                <a:gd name="T3" fmla="*/ 0 h 1"/>
                <a:gd name="T4" fmla="*/ 37 w 52"/>
                <a:gd name="T5" fmla="*/ 0 h 1"/>
                <a:gd name="T6" fmla="*/ 52 w 52"/>
                <a:gd name="T7" fmla="*/ 0 h 1"/>
                <a:gd name="T8" fmla="*/ 0 w 5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
                  <a:moveTo>
                    <a:pt x="0" y="0"/>
                  </a:moveTo>
                  <a:lnTo>
                    <a:pt x="19" y="0"/>
                  </a:lnTo>
                  <a:lnTo>
                    <a:pt x="37" y="0"/>
                  </a:lnTo>
                  <a:lnTo>
                    <a:pt x="52"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3" name="Freeform 78"/>
            <p:cNvSpPr>
              <a:spLocks/>
            </p:cNvSpPr>
            <p:nvPr/>
          </p:nvSpPr>
          <p:spPr bwMode="auto">
            <a:xfrm>
              <a:off x="4060" y="3267"/>
              <a:ext cx="39" cy="122"/>
            </a:xfrm>
            <a:custGeom>
              <a:avLst/>
              <a:gdLst>
                <a:gd name="T0" fmla="*/ 36 w 39"/>
                <a:gd name="T1" fmla="*/ 122 h 122"/>
                <a:gd name="T2" fmla="*/ 0 w 39"/>
                <a:gd name="T3" fmla="*/ 116 h 122"/>
                <a:gd name="T4" fmla="*/ 9 w 39"/>
                <a:gd name="T5" fmla="*/ 104 h 122"/>
                <a:gd name="T6" fmla="*/ 15 w 39"/>
                <a:gd name="T7" fmla="*/ 92 h 122"/>
                <a:gd name="T8" fmla="*/ 21 w 39"/>
                <a:gd name="T9" fmla="*/ 77 h 122"/>
                <a:gd name="T10" fmla="*/ 24 w 39"/>
                <a:gd name="T11" fmla="*/ 59 h 122"/>
                <a:gd name="T12" fmla="*/ 21 w 39"/>
                <a:gd name="T13" fmla="*/ 44 h 122"/>
                <a:gd name="T14" fmla="*/ 18 w 39"/>
                <a:gd name="T15" fmla="*/ 26 h 122"/>
                <a:gd name="T16" fmla="*/ 9 w 39"/>
                <a:gd name="T17" fmla="*/ 14 h 122"/>
                <a:gd name="T18" fmla="*/ 6 w 39"/>
                <a:gd name="T19" fmla="*/ 11 h 122"/>
                <a:gd name="T20" fmla="*/ 39 w 39"/>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22">
                  <a:moveTo>
                    <a:pt x="36" y="122"/>
                  </a:moveTo>
                  <a:lnTo>
                    <a:pt x="0" y="116"/>
                  </a:lnTo>
                  <a:lnTo>
                    <a:pt x="9" y="104"/>
                  </a:lnTo>
                  <a:lnTo>
                    <a:pt x="15" y="92"/>
                  </a:lnTo>
                  <a:lnTo>
                    <a:pt x="21" y="77"/>
                  </a:lnTo>
                  <a:lnTo>
                    <a:pt x="24" y="59"/>
                  </a:lnTo>
                  <a:lnTo>
                    <a:pt x="21" y="44"/>
                  </a:lnTo>
                  <a:lnTo>
                    <a:pt x="18" y="26"/>
                  </a:lnTo>
                  <a:lnTo>
                    <a:pt x="9" y="14"/>
                  </a:lnTo>
                  <a:lnTo>
                    <a:pt x="6" y="11"/>
                  </a:lnTo>
                  <a:lnTo>
                    <a:pt x="39"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4" name="Freeform 79"/>
            <p:cNvSpPr>
              <a:spLocks/>
            </p:cNvSpPr>
            <p:nvPr/>
          </p:nvSpPr>
          <p:spPr bwMode="auto">
            <a:xfrm>
              <a:off x="3723" y="3228"/>
              <a:ext cx="161" cy="24"/>
            </a:xfrm>
            <a:custGeom>
              <a:avLst/>
              <a:gdLst>
                <a:gd name="T0" fmla="*/ 161 w 161"/>
                <a:gd name="T1" fmla="*/ 6 h 24"/>
                <a:gd name="T2" fmla="*/ 131 w 161"/>
                <a:gd name="T3" fmla="*/ 0 h 24"/>
                <a:gd name="T4" fmla="*/ 100 w 161"/>
                <a:gd name="T5" fmla="*/ 0 h 24"/>
                <a:gd name="T6" fmla="*/ 70 w 161"/>
                <a:gd name="T7" fmla="*/ 3 h 24"/>
                <a:gd name="T8" fmla="*/ 40 w 161"/>
                <a:gd name="T9" fmla="*/ 9 h 24"/>
                <a:gd name="T10" fmla="*/ 9 w 161"/>
                <a:gd name="T11" fmla="*/ 21 h 24"/>
                <a:gd name="T12" fmla="*/ 0 w 161"/>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24">
                  <a:moveTo>
                    <a:pt x="161" y="6"/>
                  </a:moveTo>
                  <a:lnTo>
                    <a:pt x="131" y="0"/>
                  </a:lnTo>
                  <a:lnTo>
                    <a:pt x="100" y="0"/>
                  </a:lnTo>
                  <a:lnTo>
                    <a:pt x="70" y="3"/>
                  </a:lnTo>
                  <a:lnTo>
                    <a:pt x="40" y="9"/>
                  </a:lnTo>
                  <a:lnTo>
                    <a:pt x="9" y="21"/>
                  </a:lnTo>
                  <a:lnTo>
                    <a:pt x="0" y="24"/>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5" name="Freeform 80"/>
            <p:cNvSpPr>
              <a:spLocks/>
            </p:cNvSpPr>
            <p:nvPr/>
          </p:nvSpPr>
          <p:spPr bwMode="auto">
            <a:xfrm>
              <a:off x="3890" y="3216"/>
              <a:ext cx="106" cy="21"/>
            </a:xfrm>
            <a:custGeom>
              <a:avLst/>
              <a:gdLst>
                <a:gd name="T0" fmla="*/ 106 w 106"/>
                <a:gd name="T1" fmla="*/ 21 h 21"/>
                <a:gd name="T2" fmla="*/ 91 w 106"/>
                <a:gd name="T3" fmla="*/ 12 h 21"/>
                <a:gd name="T4" fmla="*/ 76 w 106"/>
                <a:gd name="T5" fmla="*/ 6 h 21"/>
                <a:gd name="T6" fmla="*/ 58 w 106"/>
                <a:gd name="T7" fmla="*/ 0 h 21"/>
                <a:gd name="T8" fmla="*/ 39 w 106"/>
                <a:gd name="T9" fmla="*/ 0 h 21"/>
                <a:gd name="T10" fmla="*/ 24 w 106"/>
                <a:gd name="T11" fmla="*/ 6 h 21"/>
                <a:gd name="T12" fmla="*/ 9 w 106"/>
                <a:gd name="T13" fmla="*/ 12 h 21"/>
                <a:gd name="T14" fmla="*/ 0 w 106"/>
                <a:gd name="T15" fmla="*/ 18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21">
                  <a:moveTo>
                    <a:pt x="106" y="21"/>
                  </a:moveTo>
                  <a:lnTo>
                    <a:pt x="91" y="12"/>
                  </a:lnTo>
                  <a:lnTo>
                    <a:pt x="76" y="6"/>
                  </a:lnTo>
                  <a:lnTo>
                    <a:pt x="58" y="0"/>
                  </a:lnTo>
                  <a:lnTo>
                    <a:pt x="39" y="0"/>
                  </a:lnTo>
                  <a:lnTo>
                    <a:pt x="24" y="6"/>
                  </a:lnTo>
                  <a:lnTo>
                    <a:pt x="9" y="12"/>
                  </a:lnTo>
                  <a:lnTo>
                    <a:pt x="0" y="18"/>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6" name="Freeform 81"/>
            <p:cNvSpPr>
              <a:spLocks/>
            </p:cNvSpPr>
            <p:nvPr/>
          </p:nvSpPr>
          <p:spPr bwMode="auto">
            <a:xfrm>
              <a:off x="3996" y="3237"/>
              <a:ext cx="73" cy="41"/>
            </a:xfrm>
            <a:custGeom>
              <a:avLst/>
              <a:gdLst>
                <a:gd name="T0" fmla="*/ 73 w 73"/>
                <a:gd name="T1" fmla="*/ 41 h 41"/>
                <a:gd name="T2" fmla="*/ 58 w 73"/>
                <a:gd name="T3" fmla="*/ 33 h 41"/>
                <a:gd name="T4" fmla="*/ 46 w 73"/>
                <a:gd name="T5" fmla="*/ 21 h 41"/>
                <a:gd name="T6" fmla="*/ 31 w 73"/>
                <a:gd name="T7" fmla="*/ 12 h 41"/>
                <a:gd name="T8" fmla="*/ 12 w 73"/>
                <a:gd name="T9" fmla="*/ 3 h 41"/>
                <a:gd name="T10" fmla="*/ 0 w 73"/>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41">
                  <a:moveTo>
                    <a:pt x="73" y="41"/>
                  </a:moveTo>
                  <a:lnTo>
                    <a:pt x="58" y="33"/>
                  </a:lnTo>
                  <a:lnTo>
                    <a:pt x="46" y="21"/>
                  </a:lnTo>
                  <a:lnTo>
                    <a:pt x="31" y="12"/>
                  </a:lnTo>
                  <a:lnTo>
                    <a:pt x="12" y="3"/>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7" name="Freeform 82"/>
            <p:cNvSpPr>
              <a:spLocks/>
            </p:cNvSpPr>
            <p:nvPr/>
          </p:nvSpPr>
          <p:spPr bwMode="auto">
            <a:xfrm>
              <a:off x="3857" y="3329"/>
              <a:ext cx="15" cy="33"/>
            </a:xfrm>
            <a:custGeom>
              <a:avLst/>
              <a:gdLst>
                <a:gd name="T0" fmla="*/ 15 w 15"/>
                <a:gd name="T1" fmla="*/ 0 h 33"/>
                <a:gd name="T2" fmla="*/ 9 w 15"/>
                <a:gd name="T3" fmla="*/ 0 h 33"/>
                <a:gd name="T4" fmla="*/ 0 w 15"/>
                <a:gd name="T5" fmla="*/ 6 h 33"/>
                <a:gd name="T6" fmla="*/ 0 w 15"/>
                <a:gd name="T7" fmla="*/ 15 h 33"/>
                <a:gd name="T8" fmla="*/ 0 w 15"/>
                <a:gd name="T9" fmla="*/ 21 h 33"/>
                <a:gd name="T10" fmla="*/ 3 w 15"/>
                <a:gd name="T11" fmla="*/ 30 h 33"/>
                <a:gd name="T12" fmla="*/ 9 w 15"/>
                <a:gd name="T13" fmla="*/ 33 h 33"/>
                <a:gd name="T14" fmla="*/ 12 w 15"/>
                <a:gd name="T15" fmla="*/ 33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3">
                  <a:moveTo>
                    <a:pt x="15" y="0"/>
                  </a:moveTo>
                  <a:lnTo>
                    <a:pt x="9" y="0"/>
                  </a:lnTo>
                  <a:lnTo>
                    <a:pt x="0" y="6"/>
                  </a:lnTo>
                  <a:lnTo>
                    <a:pt x="0" y="15"/>
                  </a:lnTo>
                  <a:lnTo>
                    <a:pt x="0" y="21"/>
                  </a:lnTo>
                  <a:lnTo>
                    <a:pt x="3" y="30"/>
                  </a:lnTo>
                  <a:lnTo>
                    <a:pt x="9" y="33"/>
                  </a:lnTo>
                  <a:lnTo>
                    <a:pt x="12" y="3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8" name="Freeform 83"/>
            <p:cNvSpPr>
              <a:spLocks/>
            </p:cNvSpPr>
            <p:nvPr/>
          </p:nvSpPr>
          <p:spPr bwMode="auto">
            <a:xfrm>
              <a:off x="3878" y="3377"/>
              <a:ext cx="21" cy="29"/>
            </a:xfrm>
            <a:custGeom>
              <a:avLst/>
              <a:gdLst>
                <a:gd name="T0" fmla="*/ 12 w 21"/>
                <a:gd name="T1" fmla="*/ 0 h 29"/>
                <a:gd name="T2" fmla="*/ 6 w 21"/>
                <a:gd name="T3" fmla="*/ 3 h 29"/>
                <a:gd name="T4" fmla="*/ 0 w 21"/>
                <a:gd name="T5" fmla="*/ 9 h 29"/>
                <a:gd name="T6" fmla="*/ 0 w 21"/>
                <a:gd name="T7" fmla="*/ 14 h 29"/>
                <a:gd name="T8" fmla="*/ 0 w 21"/>
                <a:gd name="T9" fmla="*/ 23 h 29"/>
                <a:gd name="T10" fmla="*/ 6 w 21"/>
                <a:gd name="T11" fmla="*/ 26 h 29"/>
                <a:gd name="T12" fmla="*/ 15 w 21"/>
                <a:gd name="T13" fmla="*/ 29 h 29"/>
                <a:gd name="T14" fmla="*/ 21 w 21"/>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9">
                  <a:moveTo>
                    <a:pt x="12" y="0"/>
                  </a:moveTo>
                  <a:lnTo>
                    <a:pt x="6" y="3"/>
                  </a:lnTo>
                  <a:lnTo>
                    <a:pt x="0" y="9"/>
                  </a:lnTo>
                  <a:lnTo>
                    <a:pt x="0" y="14"/>
                  </a:lnTo>
                  <a:lnTo>
                    <a:pt x="0" y="23"/>
                  </a:lnTo>
                  <a:lnTo>
                    <a:pt x="6" y="26"/>
                  </a:lnTo>
                  <a:lnTo>
                    <a:pt x="15" y="29"/>
                  </a:lnTo>
                  <a:lnTo>
                    <a:pt x="21" y="2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29" name="Freeform 84"/>
            <p:cNvSpPr>
              <a:spLocks/>
            </p:cNvSpPr>
            <p:nvPr/>
          </p:nvSpPr>
          <p:spPr bwMode="auto">
            <a:xfrm>
              <a:off x="3917" y="3320"/>
              <a:ext cx="16" cy="42"/>
            </a:xfrm>
            <a:custGeom>
              <a:avLst/>
              <a:gdLst>
                <a:gd name="T0" fmla="*/ 0 w 16"/>
                <a:gd name="T1" fmla="*/ 42 h 42"/>
                <a:gd name="T2" fmla="*/ 6 w 16"/>
                <a:gd name="T3" fmla="*/ 39 h 42"/>
                <a:gd name="T4" fmla="*/ 12 w 16"/>
                <a:gd name="T5" fmla="*/ 33 h 42"/>
                <a:gd name="T6" fmla="*/ 16 w 16"/>
                <a:gd name="T7" fmla="*/ 24 h 42"/>
                <a:gd name="T8" fmla="*/ 16 w 16"/>
                <a:gd name="T9" fmla="*/ 15 h 42"/>
                <a:gd name="T10" fmla="*/ 12 w 16"/>
                <a:gd name="T11" fmla="*/ 6 h 42"/>
                <a:gd name="T12" fmla="*/ 3 w 16"/>
                <a:gd name="T13" fmla="*/ 0 h 42"/>
                <a:gd name="T14" fmla="*/ 0 w 16"/>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42">
                  <a:moveTo>
                    <a:pt x="0" y="42"/>
                  </a:moveTo>
                  <a:lnTo>
                    <a:pt x="6" y="39"/>
                  </a:lnTo>
                  <a:lnTo>
                    <a:pt x="12" y="33"/>
                  </a:lnTo>
                  <a:lnTo>
                    <a:pt x="16" y="24"/>
                  </a:lnTo>
                  <a:lnTo>
                    <a:pt x="16" y="15"/>
                  </a:lnTo>
                  <a:lnTo>
                    <a:pt x="12" y="6"/>
                  </a:lnTo>
                  <a:lnTo>
                    <a:pt x="3"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0" name="Freeform 85"/>
            <p:cNvSpPr>
              <a:spLocks/>
            </p:cNvSpPr>
            <p:nvPr/>
          </p:nvSpPr>
          <p:spPr bwMode="auto">
            <a:xfrm>
              <a:off x="3920" y="3362"/>
              <a:ext cx="19" cy="35"/>
            </a:xfrm>
            <a:custGeom>
              <a:avLst/>
              <a:gdLst>
                <a:gd name="T0" fmla="*/ 0 w 19"/>
                <a:gd name="T1" fmla="*/ 35 h 35"/>
                <a:gd name="T2" fmla="*/ 9 w 19"/>
                <a:gd name="T3" fmla="*/ 32 h 35"/>
                <a:gd name="T4" fmla="*/ 16 w 19"/>
                <a:gd name="T5" fmla="*/ 29 h 35"/>
                <a:gd name="T6" fmla="*/ 19 w 19"/>
                <a:gd name="T7" fmla="*/ 21 h 35"/>
                <a:gd name="T8" fmla="*/ 19 w 19"/>
                <a:gd name="T9" fmla="*/ 12 h 35"/>
                <a:gd name="T10" fmla="*/ 16 w 19"/>
                <a:gd name="T11" fmla="*/ 6 h 35"/>
                <a:gd name="T12" fmla="*/ 6 w 19"/>
                <a:gd name="T13" fmla="*/ 3 h 35"/>
                <a:gd name="T14" fmla="*/ 0 w 19"/>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5">
                  <a:moveTo>
                    <a:pt x="0" y="35"/>
                  </a:moveTo>
                  <a:lnTo>
                    <a:pt x="9" y="32"/>
                  </a:lnTo>
                  <a:lnTo>
                    <a:pt x="16" y="29"/>
                  </a:lnTo>
                  <a:lnTo>
                    <a:pt x="19" y="21"/>
                  </a:lnTo>
                  <a:lnTo>
                    <a:pt x="19" y="12"/>
                  </a:lnTo>
                  <a:lnTo>
                    <a:pt x="16" y="6"/>
                  </a:lnTo>
                  <a:lnTo>
                    <a:pt x="6" y="3"/>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1" name="Freeform 86"/>
            <p:cNvSpPr>
              <a:spLocks/>
            </p:cNvSpPr>
            <p:nvPr/>
          </p:nvSpPr>
          <p:spPr bwMode="auto">
            <a:xfrm>
              <a:off x="3839" y="3267"/>
              <a:ext cx="97" cy="17"/>
            </a:xfrm>
            <a:custGeom>
              <a:avLst/>
              <a:gdLst>
                <a:gd name="T0" fmla="*/ 0 w 97"/>
                <a:gd name="T1" fmla="*/ 6 h 17"/>
                <a:gd name="T2" fmla="*/ 12 w 97"/>
                <a:gd name="T3" fmla="*/ 11 h 17"/>
                <a:gd name="T4" fmla="*/ 27 w 97"/>
                <a:gd name="T5" fmla="*/ 17 h 17"/>
                <a:gd name="T6" fmla="*/ 42 w 97"/>
                <a:gd name="T7" fmla="*/ 17 h 17"/>
                <a:gd name="T8" fmla="*/ 60 w 97"/>
                <a:gd name="T9" fmla="*/ 17 h 17"/>
                <a:gd name="T10" fmla="*/ 75 w 97"/>
                <a:gd name="T11" fmla="*/ 11 h 17"/>
                <a:gd name="T12" fmla="*/ 87 w 97"/>
                <a:gd name="T13" fmla="*/ 6 h 17"/>
                <a:gd name="T14" fmla="*/ 97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0" y="6"/>
                  </a:moveTo>
                  <a:lnTo>
                    <a:pt x="12" y="11"/>
                  </a:lnTo>
                  <a:lnTo>
                    <a:pt x="27" y="17"/>
                  </a:lnTo>
                  <a:lnTo>
                    <a:pt x="42" y="17"/>
                  </a:lnTo>
                  <a:lnTo>
                    <a:pt x="60" y="17"/>
                  </a:lnTo>
                  <a:lnTo>
                    <a:pt x="75" y="11"/>
                  </a:lnTo>
                  <a:lnTo>
                    <a:pt x="87" y="6"/>
                  </a:lnTo>
                  <a:lnTo>
                    <a:pt x="97"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2" name="Freeform 87"/>
            <p:cNvSpPr>
              <a:spLocks/>
            </p:cNvSpPr>
            <p:nvPr/>
          </p:nvSpPr>
          <p:spPr bwMode="auto">
            <a:xfrm>
              <a:off x="3890" y="3237"/>
              <a:ext cx="46" cy="30"/>
            </a:xfrm>
            <a:custGeom>
              <a:avLst/>
              <a:gdLst>
                <a:gd name="T0" fmla="*/ 46 w 46"/>
                <a:gd name="T1" fmla="*/ 30 h 30"/>
                <a:gd name="T2" fmla="*/ 43 w 46"/>
                <a:gd name="T3" fmla="*/ 21 h 30"/>
                <a:gd name="T4" fmla="*/ 39 w 46"/>
                <a:gd name="T5" fmla="*/ 12 h 30"/>
                <a:gd name="T6" fmla="*/ 33 w 46"/>
                <a:gd name="T7" fmla="*/ 6 h 30"/>
                <a:gd name="T8" fmla="*/ 24 w 46"/>
                <a:gd name="T9" fmla="*/ 0 h 30"/>
                <a:gd name="T10" fmla="*/ 12 w 46"/>
                <a:gd name="T11" fmla="*/ 0 h 30"/>
                <a:gd name="T12" fmla="*/ 3 w 46"/>
                <a:gd name="T13" fmla="*/ 0 h 30"/>
                <a:gd name="T14" fmla="*/ 0 w 46"/>
                <a:gd name="T15" fmla="*/ 3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0">
                  <a:moveTo>
                    <a:pt x="46" y="30"/>
                  </a:moveTo>
                  <a:lnTo>
                    <a:pt x="43" y="21"/>
                  </a:lnTo>
                  <a:lnTo>
                    <a:pt x="39" y="12"/>
                  </a:lnTo>
                  <a:lnTo>
                    <a:pt x="33" y="6"/>
                  </a:lnTo>
                  <a:lnTo>
                    <a:pt x="24" y="0"/>
                  </a:lnTo>
                  <a:lnTo>
                    <a:pt x="12" y="0"/>
                  </a:lnTo>
                  <a:lnTo>
                    <a:pt x="3" y="0"/>
                  </a:lnTo>
                  <a:lnTo>
                    <a:pt x="0" y="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3" name="Freeform 88"/>
            <p:cNvSpPr>
              <a:spLocks/>
            </p:cNvSpPr>
            <p:nvPr/>
          </p:nvSpPr>
          <p:spPr bwMode="auto">
            <a:xfrm>
              <a:off x="3839" y="3240"/>
              <a:ext cx="51" cy="33"/>
            </a:xfrm>
            <a:custGeom>
              <a:avLst/>
              <a:gdLst>
                <a:gd name="T0" fmla="*/ 51 w 51"/>
                <a:gd name="T1" fmla="*/ 0 h 33"/>
                <a:gd name="T2" fmla="*/ 36 w 51"/>
                <a:gd name="T3" fmla="*/ 3 h 33"/>
                <a:gd name="T4" fmla="*/ 24 w 51"/>
                <a:gd name="T5" fmla="*/ 9 h 33"/>
                <a:gd name="T6" fmla="*/ 12 w 51"/>
                <a:gd name="T7" fmla="*/ 15 h 33"/>
                <a:gd name="T8" fmla="*/ 3 w 51"/>
                <a:gd name="T9" fmla="*/ 27 h 33"/>
                <a:gd name="T10" fmla="*/ 0 w 51"/>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3">
                  <a:moveTo>
                    <a:pt x="51" y="0"/>
                  </a:moveTo>
                  <a:lnTo>
                    <a:pt x="36" y="3"/>
                  </a:lnTo>
                  <a:lnTo>
                    <a:pt x="24" y="9"/>
                  </a:lnTo>
                  <a:lnTo>
                    <a:pt x="12" y="15"/>
                  </a:lnTo>
                  <a:lnTo>
                    <a:pt x="3" y="27"/>
                  </a:lnTo>
                  <a:lnTo>
                    <a:pt x="0" y="3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4" name="Freeform 89"/>
            <p:cNvSpPr>
              <a:spLocks/>
            </p:cNvSpPr>
            <p:nvPr/>
          </p:nvSpPr>
          <p:spPr bwMode="auto">
            <a:xfrm>
              <a:off x="4020" y="2529"/>
              <a:ext cx="646" cy="815"/>
            </a:xfrm>
            <a:custGeom>
              <a:avLst/>
              <a:gdLst>
                <a:gd name="T0" fmla="*/ 79 w 646"/>
                <a:gd name="T1" fmla="*/ 345 h 815"/>
                <a:gd name="T2" fmla="*/ 7 w 646"/>
                <a:gd name="T3" fmla="*/ 413 h 815"/>
                <a:gd name="T4" fmla="*/ 0 w 646"/>
                <a:gd name="T5" fmla="*/ 431 h 815"/>
                <a:gd name="T6" fmla="*/ 10 w 646"/>
                <a:gd name="T7" fmla="*/ 449 h 815"/>
                <a:gd name="T8" fmla="*/ 25 w 646"/>
                <a:gd name="T9" fmla="*/ 455 h 815"/>
                <a:gd name="T10" fmla="*/ 131 w 646"/>
                <a:gd name="T11" fmla="*/ 440 h 815"/>
                <a:gd name="T12" fmla="*/ 122 w 646"/>
                <a:gd name="T13" fmla="*/ 452 h 815"/>
                <a:gd name="T14" fmla="*/ 125 w 646"/>
                <a:gd name="T15" fmla="*/ 467 h 815"/>
                <a:gd name="T16" fmla="*/ 140 w 646"/>
                <a:gd name="T17" fmla="*/ 473 h 815"/>
                <a:gd name="T18" fmla="*/ 152 w 646"/>
                <a:gd name="T19" fmla="*/ 479 h 815"/>
                <a:gd name="T20" fmla="*/ 170 w 646"/>
                <a:gd name="T21" fmla="*/ 488 h 815"/>
                <a:gd name="T22" fmla="*/ 195 w 646"/>
                <a:gd name="T23" fmla="*/ 514 h 815"/>
                <a:gd name="T24" fmla="*/ 207 w 646"/>
                <a:gd name="T25" fmla="*/ 547 h 815"/>
                <a:gd name="T26" fmla="*/ 204 w 646"/>
                <a:gd name="T27" fmla="*/ 583 h 815"/>
                <a:gd name="T28" fmla="*/ 161 w 646"/>
                <a:gd name="T29" fmla="*/ 574 h 815"/>
                <a:gd name="T30" fmla="*/ 146 w 646"/>
                <a:gd name="T31" fmla="*/ 583 h 815"/>
                <a:gd name="T32" fmla="*/ 143 w 646"/>
                <a:gd name="T33" fmla="*/ 598 h 815"/>
                <a:gd name="T34" fmla="*/ 155 w 646"/>
                <a:gd name="T35" fmla="*/ 607 h 815"/>
                <a:gd name="T36" fmla="*/ 188 w 646"/>
                <a:gd name="T37" fmla="*/ 616 h 815"/>
                <a:gd name="T38" fmla="*/ 252 w 646"/>
                <a:gd name="T39" fmla="*/ 654 h 815"/>
                <a:gd name="T40" fmla="*/ 322 w 646"/>
                <a:gd name="T41" fmla="*/ 711 h 815"/>
                <a:gd name="T42" fmla="*/ 382 w 646"/>
                <a:gd name="T43" fmla="*/ 776 h 815"/>
                <a:gd name="T44" fmla="*/ 419 w 646"/>
                <a:gd name="T45" fmla="*/ 803 h 815"/>
                <a:gd name="T46" fmla="*/ 498 w 646"/>
                <a:gd name="T47" fmla="*/ 761 h 815"/>
                <a:gd name="T48" fmla="*/ 580 w 646"/>
                <a:gd name="T49" fmla="*/ 738 h 815"/>
                <a:gd name="T50" fmla="*/ 616 w 646"/>
                <a:gd name="T51" fmla="*/ 613 h 815"/>
                <a:gd name="T52" fmla="*/ 637 w 646"/>
                <a:gd name="T53" fmla="*/ 485 h 815"/>
                <a:gd name="T54" fmla="*/ 646 w 646"/>
                <a:gd name="T55" fmla="*/ 333 h 815"/>
                <a:gd name="T56" fmla="*/ 637 w 646"/>
                <a:gd name="T57" fmla="*/ 250 h 815"/>
                <a:gd name="T58" fmla="*/ 616 w 646"/>
                <a:gd name="T59" fmla="*/ 196 h 815"/>
                <a:gd name="T60" fmla="*/ 583 w 646"/>
                <a:gd name="T61" fmla="*/ 152 h 815"/>
                <a:gd name="T62" fmla="*/ 561 w 646"/>
                <a:gd name="T63" fmla="*/ 122 h 815"/>
                <a:gd name="T64" fmla="*/ 552 w 646"/>
                <a:gd name="T65" fmla="*/ 95 h 815"/>
                <a:gd name="T66" fmla="*/ 531 w 646"/>
                <a:gd name="T67" fmla="*/ 77 h 815"/>
                <a:gd name="T68" fmla="*/ 504 w 646"/>
                <a:gd name="T69" fmla="*/ 62 h 815"/>
                <a:gd name="T70" fmla="*/ 464 w 646"/>
                <a:gd name="T71" fmla="*/ 30 h 815"/>
                <a:gd name="T72" fmla="*/ 416 w 646"/>
                <a:gd name="T73" fmla="*/ 6 h 815"/>
                <a:gd name="T74" fmla="*/ 364 w 646"/>
                <a:gd name="T75" fmla="*/ 0 h 815"/>
                <a:gd name="T76" fmla="*/ 310 w 646"/>
                <a:gd name="T77" fmla="*/ 6 h 815"/>
                <a:gd name="T78" fmla="*/ 261 w 646"/>
                <a:gd name="T79" fmla="*/ 27 h 815"/>
                <a:gd name="T80" fmla="*/ 222 w 646"/>
                <a:gd name="T81" fmla="*/ 59 h 815"/>
                <a:gd name="T82" fmla="*/ 204 w 646"/>
                <a:gd name="T83" fmla="*/ 86 h 815"/>
                <a:gd name="T84" fmla="*/ 173 w 646"/>
                <a:gd name="T85" fmla="*/ 167 h 815"/>
                <a:gd name="T86" fmla="*/ 173 w 646"/>
                <a:gd name="T87" fmla="*/ 217 h 815"/>
                <a:gd name="T88" fmla="*/ 134 w 646"/>
                <a:gd name="T89" fmla="*/ 300 h 8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46" h="815">
                  <a:moveTo>
                    <a:pt x="134" y="300"/>
                  </a:moveTo>
                  <a:lnTo>
                    <a:pt x="79" y="345"/>
                  </a:lnTo>
                  <a:lnTo>
                    <a:pt x="28" y="396"/>
                  </a:lnTo>
                  <a:lnTo>
                    <a:pt x="7" y="413"/>
                  </a:lnTo>
                  <a:lnTo>
                    <a:pt x="3" y="422"/>
                  </a:lnTo>
                  <a:lnTo>
                    <a:pt x="0" y="431"/>
                  </a:lnTo>
                  <a:lnTo>
                    <a:pt x="3" y="440"/>
                  </a:lnTo>
                  <a:lnTo>
                    <a:pt x="10" y="449"/>
                  </a:lnTo>
                  <a:lnTo>
                    <a:pt x="16" y="452"/>
                  </a:lnTo>
                  <a:lnTo>
                    <a:pt x="25" y="455"/>
                  </a:lnTo>
                  <a:lnTo>
                    <a:pt x="82" y="446"/>
                  </a:lnTo>
                  <a:lnTo>
                    <a:pt x="131" y="440"/>
                  </a:lnTo>
                  <a:lnTo>
                    <a:pt x="125" y="446"/>
                  </a:lnTo>
                  <a:lnTo>
                    <a:pt x="122" y="452"/>
                  </a:lnTo>
                  <a:lnTo>
                    <a:pt x="122" y="461"/>
                  </a:lnTo>
                  <a:lnTo>
                    <a:pt x="125" y="467"/>
                  </a:lnTo>
                  <a:lnTo>
                    <a:pt x="131" y="470"/>
                  </a:lnTo>
                  <a:lnTo>
                    <a:pt x="140" y="473"/>
                  </a:lnTo>
                  <a:lnTo>
                    <a:pt x="143" y="470"/>
                  </a:lnTo>
                  <a:lnTo>
                    <a:pt x="152" y="479"/>
                  </a:lnTo>
                  <a:lnTo>
                    <a:pt x="155" y="479"/>
                  </a:lnTo>
                  <a:lnTo>
                    <a:pt x="170" y="488"/>
                  </a:lnTo>
                  <a:lnTo>
                    <a:pt x="182" y="500"/>
                  </a:lnTo>
                  <a:lnTo>
                    <a:pt x="195" y="514"/>
                  </a:lnTo>
                  <a:lnTo>
                    <a:pt x="204" y="529"/>
                  </a:lnTo>
                  <a:lnTo>
                    <a:pt x="207" y="547"/>
                  </a:lnTo>
                  <a:lnTo>
                    <a:pt x="207" y="565"/>
                  </a:lnTo>
                  <a:lnTo>
                    <a:pt x="204" y="583"/>
                  </a:lnTo>
                  <a:lnTo>
                    <a:pt x="167" y="577"/>
                  </a:lnTo>
                  <a:lnTo>
                    <a:pt x="161" y="574"/>
                  </a:lnTo>
                  <a:lnTo>
                    <a:pt x="152" y="577"/>
                  </a:lnTo>
                  <a:lnTo>
                    <a:pt x="146" y="583"/>
                  </a:lnTo>
                  <a:lnTo>
                    <a:pt x="143" y="589"/>
                  </a:lnTo>
                  <a:lnTo>
                    <a:pt x="143" y="598"/>
                  </a:lnTo>
                  <a:lnTo>
                    <a:pt x="149" y="604"/>
                  </a:lnTo>
                  <a:lnTo>
                    <a:pt x="155" y="607"/>
                  </a:lnTo>
                  <a:lnTo>
                    <a:pt x="164" y="610"/>
                  </a:lnTo>
                  <a:lnTo>
                    <a:pt x="188" y="616"/>
                  </a:lnTo>
                  <a:lnTo>
                    <a:pt x="216" y="630"/>
                  </a:lnTo>
                  <a:lnTo>
                    <a:pt x="252" y="654"/>
                  </a:lnTo>
                  <a:lnTo>
                    <a:pt x="289" y="681"/>
                  </a:lnTo>
                  <a:lnTo>
                    <a:pt x="322" y="711"/>
                  </a:lnTo>
                  <a:lnTo>
                    <a:pt x="352" y="744"/>
                  </a:lnTo>
                  <a:lnTo>
                    <a:pt x="382" y="776"/>
                  </a:lnTo>
                  <a:lnTo>
                    <a:pt x="407" y="815"/>
                  </a:lnTo>
                  <a:lnTo>
                    <a:pt x="419" y="803"/>
                  </a:lnTo>
                  <a:lnTo>
                    <a:pt x="458" y="782"/>
                  </a:lnTo>
                  <a:lnTo>
                    <a:pt x="498" y="761"/>
                  </a:lnTo>
                  <a:lnTo>
                    <a:pt x="540" y="746"/>
                  </a:lnTo>
                  <a:lnTo>
                    <a:pt x="580" y="738"/>
                  </a:lnTo>
                  <a:lnTo>
                    <a:pt x="601" y="675"/>
                  </a:lnTo>
                  <a:lnTo>
                    <a:pt x="616" y="613"/>
                  </a:lnTo>
                  <a:lnTo>
                    <a:pt x="628" y="550"/>
                  </a:lnTo>
                  <a:lnTo>
                    <a:pt x="637" y="485"/>
                  </a:lnTo>
                  <a:lnTo>
                    <a:pt x="643" y="422"/>
                  </a:lnTo>
                  <a:lnTo>
                    <a:pt x="646" y="333"/>
                  </a:lnTo>
                  <a:lnTo>
                    <a:pt x="640" y="277"/>
                  </a:lnTo>
                  <a:lnTo>
                    <a:pt x="637" y="250"/>
                  </a:lnTo>
                  <a:lnTo>
                    <a:pt x="628" y="223"/>
                  </a:lnTo>
                  <a:lnTo>
                    <a:pt x="616" y="196"/>
                  </a:lnTo>
                  <a:lnTo>
                    <a:pt x="601" y="172"/>
                  </a:lnTo>
                  <a:lnTo>
                    <a:pt x="583" y="152"/>
                  </a:lnTo>
                  <a:lnTo>
                    <a:pt x="567" y="137"/>
                  </a:lnTo>
                  <a:lnTo>
                    <a:pt x="561" y="122"/>
                  </a:lnTo>
                  <a:lnTo>
                    <a:pt x="558" y="110"/>
                  </a:lnTo>
                  <a:lnTo>
                    <a:pt x="552" y="95"/>
                  </a:lnTo>
                  <a:lnTo>
                    <a:pt x="543" y="86"/>
                  </a:lnTo>
                  <a:lnTo>
                    <a:pt x="531" y="77"/>
                  </a:lnTo>
                  <a:lnTo>
                    <a:pt x="519" y="74"/>
                  </a:lnTo>
                  <a:lnTo>
                    <a:pt x="504" y="62"/>
                  </a:lnTo>
                  <a:lnTo>
                    <a:pt x="486" y="45"/>
                  </a:lnTo>
                  <a:lnTo>
                    <a:pt x="464" y="30"/>
                  </a:lnTo>
                  <a:lnTo>
                    <a:pt x="440" y="15"/>
                  </a:lnTo>
                  <a:lnTo>
                    <a:pt x="416" y="6"/>
                  </a:lnTo>
                  <a:lnTo>
                    <a:pt x="389" y="0"/>
                  </a:lnTo>
                  <a:lnTo>
                    <a:pt x="364" y="0"/>
                  </a:lnTo>
                  <a:lnTo>
                    <a:pt x="337" y="0"/>
                  </a:lnTo>
                  <a:lnTo>
                    <a:pt x="310" y="6"/>
                  </a:lnTo>
                  <a:lnTo>
                    <a:pt x="285" y="15"/>
                  </a:lnTo>
                  <a:lnTo>
                    <a:pt x="261" y="27"/>
                  </a:lnTo>
                  <a:lnTo>
                    <a:pt x="240" y="42"/>
                  </a:lnTo>
                  <a:lnTo>
                    <a:pt x="222" y="59"/>
                  </a:lnTo>
                  <a:lnTo>
                    <a:pt x="204" y="83"/>
                  </a:lnTo>
                  <a:lnTo>
                    <a:pt x="204" y="86"/>
                  </a:lnTo>
                  <a:lnTo>
                    <a:pt x="182" y="143"/>
                  </a:lnTo>
                  <a:lnTo>
                    <a:pt x="173" y="167"/>
                  </a:lnTo>
                  <a:lnTo>
                    <a:pt x="170" y="190"/>
                  </a:lnTo>
                  <a:lnTo>
                    <a:pt x="173" y="217"/>
                  </a:lnTo>
                  <a:lnTo>
                    <a:pt x="173" y="226"/>
                  </a:lnTo>
                  <a:lnTo>
                    <a:pt x="134" y="300"/>
                  </a:lnTo>
                  <a:close/>
                </a:path>
              </a:pathLst>
            </a:custGeom>
            <a:solidFill>
              <a:srgbClr val="FFB5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35" name="Freeform 90"/>
            <p:cNvSpPr>
              <a:spLocks/>
            </p:cNvSpPr>
            <p:nvPr/>
          </p:nvSpPr>
          <p:spPr bwMode="auto">
            <a:xfrm>
              <a:off x="4020" y="2529"/>
              <a:ext cx="646" cy="815"/>
            </a:xfrm>
            <a:custGeom>
              <a:avLst/>
              <a:gdLst>
                <a:gd name="T0" fmla="*/ 79 w 646"/>
                <a:gd name="T1" fmla="*/ 345 h 815"/>
                <a:gd name="T2" fmla="*/ 7 w 646"/>
                <a:gd name="T3" fmla="*/ 413 h 815"/>
                <a:gd name="T4" fmla="*/ 0 w 646"/>
                <a:gd name="T5" fmla="*/ 431 h 815"/>
                <a:gd name="T6" fmla="*/ 10 w 646"/>
                <a:gd name="T7" fmla="*/ 449 h 815"/>
                <a:gd name="T8" fmla="*/ 25 w 646"/>
                <a:gd name="T9" fmla="*/ 455 h 815"/>
                <a:gd name="T10" fmla="*/ 131 w 646"/>
                <a:gd name="T11" fmla="*/ 440 h 815"/>
                <a:gd name="T12" fmla="*/ 122 w 646"/>
                <a:gd name="T13" fmla="*/ 452 h 815"/>
                <a:gd name="T14" fmla="*/ 125 w 646"/>
                <a:gd name="T15" fmla="*/ 467 h 815"/>
                <a:gd name="T16" fmla="*/ 140 w 646"/>
                <a:gd name="T17" fmla="*/ 473 h 815"/>
                <a:gd name="T18" fmla="*/ 152 w 646"/>
                <a:gd name="T19" fmla="*/ 479 h 815"/>
                <a:gd name="T20" fmla="*/ 170 w 646"/>
                <a:gd name="T21" fmla="*/ 488 h 815"/>
                <a:gd name="T22" fmla="*/ 195 w 646"/>
                <a:gd name="T23" fmla="*/ 514 h 815"/>
                <a:gd name="T24" fmla="*/ 207 w 646"/>
                <a:gd name="T25" fmla="*/ 547 h 815"/>
                <a:gd name="T26" fmla="*/ 204 w 646"/>
                <a:gd name="T27" fmla="*/ 583 h 815"/>
                <a:gd name="T28" fmla="*/ 161 w 646"/>
                <a:gd name="T29" fmla="*/ 574 h 815"/>
                <a:gd name="T30" fmla="*/ 146 w 646"/>
                <a:gd name="T31" fmla="*/ 583 h 815"/>
                <a:gd name="T32" fmla="*/ 143 w 646"/>
                <a:gd name="T33" fmla="*/ 598 h 815"/>
                <a:gd name="T34" fmla="*/ 155 w 646"/>
                <a:gd name="T35" fmla="*/ 607 h 815"/>
                <a:gd name="T36" fmla="*/ 188 w 646"/>
                <a:gd name="T37" fmla="*/ 616 h 815"/>
                <a:gd name="T38" fmla="*/ 252 w 646"/>
                <a:gd name="T39" fmla="*/ 654 h 815"/>
                <a:gd name="T40" fmla="*/ 322 w 646"/>
                <a:gd name="T41" fmla="*/ 711 h 815"/>
                <a:gd name="T42" fmla="*/ 382 w 646"/>
                <a:gd name="T43" fmla="*/ 776 h 815"/>
                <a:gd name="T44" fmla="*/ 419 w 646"/>
                <a:gd name="T45" fmla="*/ 803 h 815"/>
                <a:gd name="T46" fmla="*/ 498 w 646"/>
                <a:gd name="T47" fmla="*/ 761 h 815"/>
                <a:gd name="T48" fmla="*/ 580 w 646"/>
                <a:gd name="T49" fmla="*/ 738 h 815"/>
                <a:gd name="T50" fmla="*/ 616 w 646"/>
                <a:gd name="T51" fmla="*/ 613 h 815"/>
                <a:gd name="T52" fmla="*/ 637 w 646"/>
                <a:gd name="T53" fmla="*/ 485 h 815"/>
                <a:gd name="T54" fmla="*/ 646 w 646"/>
                <a:gd name="T55" fmla="*/ 333 h 815"/>
                <a:gd name="T56" fmla="*/ 637 w 646"/>
                <a:gd name="T57" fmla="*/ 250 h 815"/>
                <a:gd name="T58" fmla="*/ 616 w 646"/>
                <a:gd name="T59" fmla="*/ 196 h 815"/>
                <a:gd name="T60" fmla="*/ 583 w 646"/>
                <a:gd name="T61" fmla="*/ 152 h 815"/>
                <a:gd name="T62" fmla="*/ 561 w 646"/>
                <a:gd name="T63" fmla="*/ 122 h 815"/>
                <a:gd name="T64" fmla="*/ 552 w 646"/>
                <a:gd name="T65" fmla="*/ 95 h 815"/>
                <a:gd name="T66" fmla="*/ 531 w 646"/>
                <a:gd name="T67" fmla="*/ 77 h 815"/>
                <a:gd name="T68" fmla="*/ 504 w 646"/>
                <a:gd name="T69" fmla="*/ 62 h 815"/>
                <a:gd name="T70" fmla="*/ 464 w 646"/>
                <a:gd name="T71" fmla="*/ 30 h 815"/>
                <a:gd name="T72" fmla="*/ 416 w 646"/>
                <a:gd name="T73" fmla="*/ 6 h 815"/>
                <a:gd name="T74" fmla="*/ 364 w 646"/>
                <a:gd name="T75" fmla="*/ 0 h 815"/>
                <a:gd name="T76" fmla="*/ 310 w 646"/>
                <a:gd name="T77" fmla="*/ 6 h 815"/>
                <a:gd name="T78" fmla="*/ 261 w 646"/>
                <a:gd name="T79" fmla="*/ 27 h 815"/>
                <a:gd name="T80" fmla="*/ 222 w 646"/>
                <a:gd name="T81" fmla="*/ 59 h 815"/>
                <a:gd name="T82" fmla="*/ 204 w 646"/>
                <a:gd name="T83" fmla="*/ 86 h 815"/>
                <a:gd name="T84" fmla="*/ 173 w 646"/>
                <a:gd name="T85" fmla="*/ 167 h 815"/>
                <a:gd name="T86" fmla="*/ 173 w 646"/>
                <a:gd name="T87" fmla="*/ 217 h 815"/>
                <a:gd name="T88" fmla="*/ 134 w 646"/>
                <a:gd name="T89" fmla="*/ 300 h 8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46" h="815">
                  <a:moveTo>
                    <a:pt x="134" y="300"/>
                  </a:moveTo>
                  <a:lnTo>
                    <a:pt x="79" y="345"/>
                  </a:lnTo>
                  <a:lnTo>
                    <a:pt x="28" y="396"/>
                  </a:lnTo>
                  <a:lnTo>
                    <a:pt x="7" y="413"/>
                  </a:lnTo>
                  <a:lnTo>
                    <a:pt x="3" y="422"/>
                  </a:lnTo>
                  <a:lnTo>
                    <a:pt x="0" y="431"/>
                  </a:lnTo>
                  <a:lnTo>
                    <a:pt x="3" y="440"/>
                  </a:lnTo>
                  <a:lnTo>
                    <a:pt x="10" y="449"/>
                  </a:lnTo>
                  <a:lnTo>
                    <a:pt x="16" y="452"/>
                  </a:lnTo>
                  <a:lnTo>
                    <a:pt x="25" y="455"/>
                  </a:lnTo>
                  <a:lnTo>
                    <a:pt x="82" y="446"/>
                  </a:lnTo>
                  <a:lnTo>
                    <a:pt x="131" y="440"/>
                  </a:lnTo>
                  <a:lnTo>
                    <a:pt x="125" y="446"/>
                  </a:lnTo>
                  <a:lnTo>
                    <a:pt x="122" y="452"/>
                  </a:lnTo>
                  <a:lnTo>
                    <a:pt x="122" y="461"/>
                  </a:lnTo>
                  <a:lnTo>
                    <a:pt x="125" y="467"/>
                  </a:lnTo>
                  <a:lnTo>
                    <a:pt x="131" y="470"/>
                  </a:lnTo>
                  <a:lnTo>
                    <a:pt x="140" y="473"/>
                  </a:lnTo>
                  <a:lnTo>
                    <a:pt x="143" y="470"/>
                  </a:lnTo>
                  <a:lnTo>
                    <a:pt x="152" y="479"/>
                  </a:lnTo>
                  <a:lnTo>
                    <a:pt x="155" y="479"/>
                  </a:lnTo>
                  <a:lnTo>
                    <a:pt x="170" y="488"/>
                  </a:lnTo>
                  <a:lnTo>
                    <a:pt x="182" y="500"/>
                  </a:lnTo>
                  <a:lnTo>
                    <a:pt x="195" y="514"/>
                  </a:lnTo>
                  <a:lnTo>
                    <a:pt x="204" y="529"/>
                  </a:lnTo>
                  <a:lnTo>
                    <a:pt x="207" y="547"/>
                  </a:lnTo>
                  <a:lnTo>
                    <a:pt x="207" y="565"/>
                  </a:lnTo>
                  <a:lnTo>
                    <a:pt x="204" y="583"/>
                  </a:lnTo>
                  <a:lnTo>
                    <a:pt x="167" y="577"/>
                  </a:lnTo>
                  <a:lnTo>
                    <a:pt x="161" y="574"/>
                  </a:lnTo>
                  <a:lnTo>
                    <a:pt x="152" y="577"/>
                  </a:lnTo>
                  <a:lnTo>
                    <a:pt x="146" y="583"/>
                  </a:lnTo>
                  <a:lnTo>
                    <a:pt x="143" y="589"/>
                  </a:lnTo>
                  <a:lnTo>
                    <a:pt x="143" y="598"/>
                  </a:lnTo>
                  <a:lnTo>
                    <a:pt x="149" y="604"/>
                  </a:lnTo>
                  <a:lnTo>
                    <a:pt x="155" y="607"/>
                  </a:lnTo>
                  <a:lnTo>
                    <a:pt x="164" y="610"/>
                  </a:lnTo>
                  <a:lnTo>
                    <a:pt x="188" y="616"/>
                  </a:lnTo>
                  <a:lnTo>
                    <a:pt x="216" y="630"/>
                  </a:lnTo>
                  <a:lnTo>
                    <a:pt x="252" y="654"/>
                  </a:lnTo>
                  <a:lnTo>
                    <a:pt x="289" y="681"/>
                  </a:lnTo>
                  <a:lnTo>
                    <a:pt x="322" y="711"/>
                  </a:lnTo>
                  <a:lnTo>
                    <a:pt x="352" y="744"/>
                  </a:lnTo>
                  <a:lnTo>
                    <a:pt x="382" y="776"/>
                  </a:lnTo>
                  <a:lnTo>
                    <a:pt x="407" y="815"/>
                  </a:lnTo>
                  <a:lnTo>
                    <a:pt x="419" y="803"/>
                  </a:lnTo>
                  <a:lnTo>
                    <a:pt x="458" y="782"/>
                  </a:lnTo>
                  <a:lnTo>
                    <a:pt x="498" y="761"/>
                  </a:lnTo>
                  <a:lnTo>
                    <a:pt x="540" y="746"/>
                  </a:lnTo>
                  <a:lnTo>
                    <a:pt x="580" y="738"/>
                  </a:lnTo>
                  <a:lnTo>
                    <a:pt x="601" y="675"/>
                  </a:lnTo>
                  <a:lnTo>
                    <a:pt x="616" y="613"/>
                  </a:lnTo>
                  <a:lnTo>
                    <a:pt x="628" y="550"/>
                  </a:lnTo>
                  <a:lnTo>
                    <a:pt x="637" y="485"/>
                  </a:lnTo>
                  <a:lnTo>
                    <a:pt x="643" y="422"/>
                  </a:lnTo>
                  <a:lnTo>
                    <a:pt x="646" y="333"/>
                  </a:lnTo>
                  <a:lnTo>
                    <a:pt x="640" y="277"/>
                  </a:lnTo>
                  <a:lnTo>
                    <a:pt x="637" y="250"/>
                  </a:lnTo>
                  <a:lnTo>
                    <a:pt x="628" y="223"/>
                  </a:lnTo>
                  <a:lnTo>
                    <a:pt x="616" y="196"/>
                  </a:lnTo>
                  <a:lnTo>
                    <a:pt x="601" y="172"/>
                  </a:lnTo>
                  <a:lnTo>
                    <a:pt x="583" y="152"/>
                  </a:lnTo>
                  <a:lnTo>
                    <a:pt x="567" y="137"/>
                  </a:lnTo>
                  <a:lnTo>
                    <a:pt x="561" y="122"/>
                  </a:lnTo>
                  <a:lnTo>
                    <a:pt x="558" y="110"/>
                  </a:lnTo>
                  <a:lnTo>
                    <a:pt x="552" y="95"/>
                  </a:lnTo>
                  <a:lnTo>
                    <a:pt x="543" y="86"/>
                  </a:lnTo>
                  <a:lnTo>
                    <a:pt x="531" y="77"/>
                  </a:lnTo>
                  <a:lnTo>
                    <a:pt x="519" y="74"/>
                  </a:lnTo>
                  <a:lnTo>
                    <a:pt x="504" y="62"/>
                  </a:lnTo>
                  <a:lnTo>
                    <a:pt x="486" y="45"/>
                  </a:lnTo>
                  <a:lnTo>
                    <a:pt x="464" y="30"/>
                  </a:lnTo>
                  <a:lnTo>
                    <a:pt x="440" y="15"/>
                  </a:lnTo>
                  <a:lnTo>
                    <a:pt x="416" y="6"/>
                  </a:lnTo>
                  <a:lnTo>
                    <a:pt x="389" y="0"/>
                  </a:lnTo>
                  <a:lnTo>
                    <a:pt x="364" y="0"/>
                  </a:lnTo>
                  <a:lnTo>
                    <a:pt x="337" y="0"/>
                  </a:lnTo>
                  <a:lnTo>
                    <a:pt x="310" y="6"/>
                  </a:lnTo>
                  <a:lnTo>
                    <a:pt x="285" y="15"/>
                  </a:lnTo>
                  <a:lnTo>
                    <a:pt x="261" y="27"/>
                  </a:lnTo>
                  <a:lnTo>
                    <a:pt x="240" y="42"/>
                  </a:lnTo>
                  <a:lnTo>
                    <a:pt x="222" y="59"/>
                  </a:lnTo>
                  <a:lnTo>
                    <a:pt x="204" y="83"/>
                  </a:lnTo>
                  <a:lnTo>
                    <a:pt x="204" y="86"/>
                  </a:lnTo>
                  <a:lnTo>
                    <a:pt x="182" y="143"/>
                  </a:lnTo>
                  <a:lnTo>
                    <a:pt x="173" y="167"/>
                  </a:lnTo>
                  <a:lnTo>
                    <a:pt x="170" y="190"/>
                  </a:lnTo>
                  <a:lnTo>
                    <a:pt x="173" y="217"/>
                  </a:lnTo>
                  <a:lnTo>
                    <a:pt x="173" y="226"/>
                  </a:lnTo>
                  <a:lnTo>
                    <a:pt x="134" y="30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6" name="Freeform 91"/>
            <p:cNvSpPr>
              <a:spLocks/>
            </p:cNvSpPr>
            <p:nvPr/>
          </p:nvSpPr>
          <p:spPr bwMode="auto">
            <a:xfrm>
              <a:off x="4248" y="2746"/>
              <a:ext cx="30" cy="33"/>
            </a:xfrm>
            <a:custGeom>
              <a:avLst/>
              <a:gdLst>
                <a:gd name="T0" fmla="*/ 30 w 30"/>
                <a:gd name="T1" fmla="*/ 18 h 33"/>
                <a:gd name="T2" fmla="*/ 27 w 30"/>
                <a:gd name="T3" fmla="*/ 9 h 33"/>
                <a:gd name="T4" fmla="*/ 12 w 30"/>
                <a:gd name="T5" fmla="*/ 18 h 33"/>
                <a:gd name="T6" fmla="*/ 12 w 30"/>
                <a:gd name="T7" fmla="*/ 0 h 33"/>
                <a:gd name="T8" fmla="*/ 3 w 30"/>
                <a:gd name="T9" fmla="*/ 3 h 33"/>
                <a:gd name="T10" fmla="*/ 0 w 30"/>
                <a:gd name="T11" fmla="*/ 12 h 33"/>
                <a:gd name="T12" fmla="*/ 0 w 30"/>
                <a:gd name="T13" fmla="*/ 18 h 33"/>
                <a:gd name="T14" fmla="*/ 3 w 30"/>
                <a:gd name="T15" fmla="*/ 24 h 33"/>
                <a:gd name="T16" fmla="*/ 6 w 30"/>
                <a:gd name="T17" fmla="*/ 30 h 33"/>
                <a:gd name="T18" fmla="*/ 12 w 30"/>
                <a:gd name="T19" fmla="*/ 33 h 33"/>
                <a:gd name="T20" fmla="*/ 21 w 30"/>
                <a:gd name="T21" fmla="*/ 33 h 33"/>
                <a:gd name="T22" fmla="*/ 24 w 30"/>
                <a:gd name="T23" fmla="*/ 30 h 33"/>
                <a:gd name="T24" fmla="*/ 30 w 30"/>
                <a:gd name="T25" fmla="*/ 21 h 33"/>
                <a:gd name="T26" fmla="*/ 30 w 30"/>
                <a:gd name="T27" fmla="*/ 18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3">
                  <a:moveTo>
                    <a:pt x="30" y="18"/>
                  </a:moveTo>
                  <a:lnTo>
                    <a:pt x="27" y="9"/>
                  </a:lnTo>
                  <a:lnTo>
                    <a:pt x="12" y="18"/>
                  </a:lnTo>
                  <a:lnTo>
                    <a:pt x="12" y="0"/>
                  </a:lnTo>
                  <a:lnTo>
                    <a:pt x="3" y="3"/>
                  </a:lnTo>
                  <a:lnTo>
                    <a:pt x="0" y="12"/>
                  </a:lnTo>
                  <a:lnTo>
                    <a:pt x="0" y="18"/>
                  </a:lnTo>
                  <a:lnTo>
                    <a:pt x="3" y="24"/>
                  </a:lnTo>
                  <a:lnTo>
                    <a:pt x="6" y="30"/>
                  </a:lnTo>
                  <a:lnTo>
                    <a:pt x="12" y="33"/>
                  </a:lnTo>
                  <a:lnTo>
                    <a:pt x="21" y="33"/>
                  </a:lnTo>
                  <a:lnTo>
                    <a:pt x="24" y="30"/>
                  </a:lnTo>
                  <a:lnTo>
                    <a:pt x="30" y="21"/>
                  </a:lnTo>
                  <a:lnTo>
                    <a:pt x="3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37" name="Freeform 92"/>
            <p:cNvSpPr>
              <a:spLocks/>
            </p:cNvSpPr>
            <p:nvPr/>
          </p:nvSpPr>
          <p:spPr bwMode="auto">
            <a:xfrm>
              <a:off x="4248" y="2746"/>
              <a:ext cx="30" cy="33"/>
            </a:xfrm>
            <a:custGeom>
              <a:avLst/>
              <a:gdLst>
                <a:gd name="T0" fmla="*/ 30 w 30"/>
                <a:gd name="T1" fmla="*/ 18 h 33"/>
                <a:gd name="T2" fmla="*/ 27 w 30"/>
                <a:gd name="T3" fmla="*/ 9 h 33"/>
                <a:gd name="T4" fmla="*/ 12 w 30"/>
                <a:gd name="T5" fmla="*/ 18 h 33"/>
                <a:gd name="T6" fmla="*/ 12 w 30"/>
                <a:gd name="T7" fmla="*/ 0 h 33"/>
                <a:gd name="T8" fmla="*/ 3 w 30"/>
                <a:gd name="T9" fmla="*/ 3 h 33"/>
                <a:gd name="T10" fmla="*/ 0 w 30"/>
                <a:gd name="T11" fmla="*/ 12 h 33"/>
                <a:gd name="T12" fmla="*/ 0 w 30"/>
                <a:gd name="T13" fmla="*/ 18 h 33"/>
                <a:gd name="T14" fmla="*/ 3 w 30"/>
                <a:gd name="T15" fmla="*/ 24 h 33"/>
                <a:gd name="T16" fmla="*/ 6 w 30"/>
                <a:gd name="T17" fmla="*/ 30 h 33"/>
                <a:gd name="T18" fmla="*/ 12 w 30"/>
                <a:gd name="T19" fmla="*/ 33 h 33"/>
                <a:gd name="T20" fmla="*/ 21 w 30"/>
                <a:gd name="T21" fmla="*/ 33 h 33"/>
                <a:gd name="T22" fmla="*/ 24 w 30"/>
                <a:gd name="T23" fmla="*/ 30 h 33"/>
                <a:gd name="T24" fmla="*/ 30 w 30"/>
                <a:gd name="T25" fmla="*/ 21 h 33"/>
                <a:gd name="T26" fmla="*/ 30 w 30"/>
                <a:gd name="T27" fmla="*/ 18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33">
                  <a:moveTo>
                    <a:pt x="30" y="18"/>
                  </a:moveTo>
                  <a:lnTo>
                    <a:pt x="27" y="9"/>
                  </a:lnTo>
                  <a:lnTo>
                    <a:pt x="12" y="18"/>
                  </a:lnTo>
                  <a:lnTo>
                    <a:pt x="12" y="0"/>
                  </a:lnTo>
                  <a:lnTo>
                    <a:pt x="3" y="3"/>
                  </a:lnTo>
                  <a:lnTo>
                    <a:pt x="0" y="12"/>
                  </a:lnTo>
                  <a:lnTo>
                    <a:pt x="0" y="18"/>
                  </a:lnTo>
                  <a:lnTo>
                    <a:pt x="3" y="24"/>
                  </a:lnTo>
                  <a:lnTo>
                    <a:pt x="6" y="30"/>
                  </a:lnTo>
                  <a:lnTo>
                    <a:pt x="12" y="33"/>
                  </a:lnTo>
                  <a:lnTo>
                    <a:pt x="21" y="33"/>
                  </a:lnTo>
                  <a:lnTo>
                    <a:pt x="24" y="30"/>
                  </a:lnTo>
                  <a:lnTo>
                    <a:pt x="30" y="21"/>
                  </a:lnTo>
                  <a:lnTo>
                    <a:pt x="30" y="18"/>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8" name="Freeform 93"/>
            <p:cNvSpPr>
              <a:spLocks/>
            </p:cNvSpPr>
            <p:nvPr/>
          </p:nvSpPr>
          <p:spPr bwMode="auto">
            <a:xfrm>
              <a:off x="4151" y="2800"/>
              <a:ext cx="33" cy="6"/>
            </a:xfrm>
            <a:custGeom>
              <a:avLst/>
              <a:gdLst>
                <a:gd name="T0" fmla="*/ 33 w 33"/>
                <a:gd name="T1" fmla="*/ 3 h 6"/>
                <a:gd name="T2" fmla="*/ 24 w 33"/>
                <a:gd name="T3" fmla="*/ 0 h 6"/>
                <a:gd name="T4" fmla="*/ 15 w 33"/>
                <a:gd name="T5" fmla="*/ 0 h 6"/>
                <a:gd name="T6" fmla="*/ 6 w 33"/>
                <a:gd name="T7" fmla="*/ 3 h 6"/>
                <a:gd name="T8" fmla="*/ 0 w 3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33" y="3"/>
                  </a:moveTo>
                  <a:lnTo>
                    <a:pt x="24" y="0"/>
                  </a:lnTo>
                  <a:lnTo>
                    <a:pt x="15" y="0"/>
                  </a:lnTo>
                  <a:lnTo>
                    <a:pt x="6" y="3"/>
                  </a:lnTo>
                  <a:lnTo>
                    <a:pt x="0" y="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39" name="Freeform 94"/>
            <p:cNvSpPr>
              <a:spLocks/>
            </p:cNvSpPr>
            <p:nvPr/>
          </p:nvSpPr>
          <p:spPr bwMode="auto">
            <a:xfrm>
              <a:off x="4221" y="2544"/>
              <a:ext cx="81" cy="71"/>
            </a:xfrm>
            <a:custGeom>
              <a:avLst/>
              <a:gdLst>
                <a:gd name="T0" fmla="*/ 81 w 81"/>
                <a:gd name="T1" fmla="*/ 0 h 71"/>
                <a:gd name="T2" fmla="*/ 60 w 81"/>
                <a:gd name="T3" fmla="*/ 12 h 71"/>
                <a:gd name="T4" fmla="*/ 36 w 81"/>
                <a:gd name="T5" fmla="*/ 27 h 71"/>
                <a:gd name="T6" fmla="*/ 18 w 81"/>
                <a:gd name="T7" fmla="*/ 44 h 71"/>
                <a:gd name="T8" fmla="*/ 3 w 81"/>
                <a:gd name="T9" fmla="*/ 68 h 71"/>
                <a:gd name="T10" fmla="*/ 0 w 81"/>
                <a:gd name="T11" fmla="*/ 71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1">
                  <a:moveTo>
                    <a:pt x="81" y="0"/>
                  </a:moveTo>
                  <a:lnTo>
                    <a:pt x="60" y="12"/>
                  </a:lnTo>
                  <a:lnTo>
                    <a:pt x="36" y="27"/>
                  </a:lnTo>
                  <a:lnTo>
                    <a:pt x="18" y="44"/>
                  </a:lnTo>
                  <a:lnTo>
                    <a:pt x="3" y="68"/>
                  </a:lnTo>
                  <a:lnTo>
                    <a:pt x="0" y="71"/>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0" name="Freeform 95"/>
            <p:cNvSpPr>
              <a:spLocks/>
            </p:cNvSpPr>
            <p:nvPr/>
          </p:nvSpPr>
          <p:spPr bwMode="auto">
            <a:xfrm>
              <a:off x="4163" y="2948"/>
              <a:ext cx="188" cy="217"/>
            </a:xfrm>
            <a:custGeom>
              <a:avLst/>
              <a:gdLst>
                <a:gd name="T0" fmla="*/ 61 w 188"/>
                <a:gd name="T1" fmla="*/ 167 h 217"/>
                <a:gd name="T2" fmla="*/ 64 w 188"/>
                <a:gd name="T3" fmla="*/ 146 h 217"/>
                <a:gd name="T4" fmla="*/ 64 w 188"/>
                <a:gd name="T5" fmla="*/ 128 h 217"/>
                <a:gd name="T6" fmla="*/ 61 w 188"/>
                <a:gd name="T7" fmla="*/ 110 h 217"/>
                <a:gd name="T8" fmla="*/ 52 w 188"/>
                <a:gd name="T9" fmla="*/ 95 h 217"/>
                <a:gd name="T10" fmla="*/ 39 w 188"/>
                <a:gd name="T11" fmla="*/ 81 h 217"/>
                <a:gd name="T12" fmla="*/ 27 w 188"/>
                <a:gd name="T13" fmla="*/ 69 h 217"/>
                <a:gd name="T14" fmla="*/ 9 w 188"/>
                <a:gd name="T15" fmla="*/ 60 h 217"/>
                <a:gd name="T16" fmla="*/ 0 w 188"/>
                <a:gd name="T17" fmla="*/ 51 h 217"/>
                <a:gd name="T18" fmla="*/ 24 w 188"/>
                <a:gd name="T19" fmla="*/ 39 h 217"/>
                <a:gd name="T20" fmla="*/ 64 w 188"/>
                <a:gd name="T21" fmla="*/ 24 h 217"/>
                <a:gd name="T22" fmla="*/ 106 w 188"/>
                <a:gd name="T23" fmla="*/ 9 h 217"/>
                <a:gd name="T24" fmla="*/ 149 w 188"/>
                <a:gd name="T25" fmla="*/ 0 h 217"/>
                <a:gd name="T26" fmla="*/ 167 w 188"/>
                <a:gd name="T27" fmla="*/ 0 h 217"/>
                <a:gd name="T28" fmla="*/ 179 w 188"/>
                <a:gd name="T29" fmla="*/ 27 h 217"/>
                <a:gd name="T30" fmla="*/ 185 w 188"/>
                <a:gd name="T31" fmla="*/ 54 h 217"/>
                <a:gd name="T32" fmla="*/ 188 w 188"/>
                <a:gd name="T33" fmla="*/ 84 h 217"/>
                <a:gd name="T34" fmla="*/ 188 w 188"/>
                <a:gd name="T35" fmla="*/ 110 h 217"/>
                <a:gd name="T36" fmla="*/ 185 w 188"/>
                <a:gd name="T37" fmla="*/ 140 h 217"/>
                <a:gd name="T38" fmla="*/ 176 w 188"/>
                <a:gd name="T39" fmla="*/ 167 h 217"/>
                <a:gd name="T40" fmla="*/ 164 w 188"/>
                <a:gd name="T41" fmla="*/ 194 h 217"/>
                <a:gd name="T42" fmla="*/ 149 w 188"/>
                <a:gd name="T43" fmla="*/ 217 h 217"/>
                <a:gd name="T44" fmla="*/ 130 w 188"/>
                <a:gd name="T45" fmla="*/ 203 h 217"/>
                <a:gd name="T46" fmla="*/ 109 w 188"/>
                <a:gd name="T47" fmla="*/ 188 h 217"/>
                <a:gd name="T48" fmla="*/ 88 w 188"/>
                <a:gd name="T49" fmla="*/ 176 h 217"/>
                <a:gd name="T50" fmla="*/ 64 w 188"/>
                <a:gd name="T51" fmla="*/ 167 h 217"/>
                <a:gd name="T52" fmla="*/ 61 w 188"/>
                <a:gd name="T53" fmla="*/ 167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8" h="217">
                  <a:moveTo>
                    <a:pt x="61" y="167"/>
                  </a:moveTo>
                  <a:lnTo>
                    <a:pt x="64" y="146"/>
                  </a:lnTo>
                  <a:lnTo>
                    <a:pt x="64" y="128"/>
                  </a:lnTo>
                  <a:lnTo>
                    <a:pt x="61" y="110"/>
                  </a:lnTo>
                  <a:lnTo>
                    <a:pt x="52" y="95"/>
                  </a:lnTo>
                  <a:lnTo>
                    <a:pt x="39" y="81"/>
                  </a:lnTo>
                  <a:lnTo>
                    <a:pt x="27" y="69"/>
                  </a:lnTo>
                  <a:lnTo>
                    <a:pt x="9" y="60"/>
                  </a:lnTo>
                  <a:lnTo>
                    <a:pt x="0" y="51"/>
                  </a:lnTo>
                  <a:lnTo>
                    <a:pt x="24" y="39"/>
                  </a:lnTo>
                  <a:lnTo>
                    <a:pt x="64" y="24"/>
                  </a:lnTo>
                  <a:lnTo>
                    <a:pt x="106" y="9"/>
                  </a:lnTo>
                  <a:lnTo>
                    <a:pt x="149" y="0"/>
                  </a:lnTo>
                  <a:lnTo>
                    <a:pt x="167" y="0"/>
                  </a:lnTo>
                  <a:lnTo>
                    <a:pt x="179" y="27"/>
                  </a:lnTo>
                  <a:lnTo>
                    <a:pt x="185" y="54"/>
                  </a:lnTo>
                  <a:lnTo>
                    <a:pt x="188" y="84"/>
                  </a:lnTo>
                  <a:lnTo>
                    <a:pt x="188" y="110"/>
                  </a:lnTo>
                  <a:lnTo>
                    <a:pt x="185" y="140"/>
                  </a:lnTo>
                  <a:lnTo>
                    <a:pt x="176" y="167"/>
                  </a:lnTo>
                  <a:lnTo>
                    <a:pt x="164" y="194"/>
                  </a:lnTo>
                  <a:lnTo>
                    <a:pt x="149" y="217"/>
                  </a:lnTo>
                  <a:lnTo>
                    <a:pt x="130" y="203"/>
                  </a:lnTo>
                  <a:lnTo>
                    <a:pt x="109" y="188"/>
                  </a:lnTo>
                  <a:lnTo>
                    <a:pt x="88" y="176"/>
                  </a:lnTo>
                  <a:lnTo>
                    <a:pt x="64" y="167"/>
                  </a:lnTo>
                  <a:lnTo>
                    <a:pt x="61" y="1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41" name="Freeform 96"/>
            <p:cNvSpPr>
              <a:spLocks/>
            </p:cNvSpPr>
            <p:nvPr/>
          </p:nvSpPr>
          <p:spPr bwMode="auto">
            <a:xfrm>
              <a:off x="4163" y="2948"/>
              <a:ext cx="188" cy="217"/>
            </a:xfrm>
            <a:custGeom>
              <a:avLst/>
              <a:gdLst>
                <a:gd name="T0" fmla="*/ 61 w 188"/>
                <a:gd name="T1" fmla="*/ 167 h 217"/>
                <a:gd name="T2" fmla="*/ 64 w 188"/>
                <a:gd name="T3" fmla="*/ 146 h 217"/>
                <a:gd name="T4" fmla="*/ 64 w 188"/>
                <a:gd name="T5" fmla="*/ 128 h 217"/>
                <a:gd name="T6" fmla="*/ 61 w 188"/>
                <a:gd name="T7" fmla="*/ 110 h 217"/>
                <a:gd name="T8" fmla="*/ 52 w 188"/>
                <a:gd name="T9" fmla="*/ 95 h 217"/>
                <a:gd name="T10" fmla="*/ 39 w 188"/>
                <a:gd name="T11" fmla="*/ 81 h 217"/>
                <a:gd name="T12" fmla="*/ 27 w 188"/>
                <a:gd name="T13" fmla="*/ 69 h 217"/>
                <a:gd name="T14" fmla="*/ 9 w 188"/>
                <a:gd name="T15" fmla="*/ 60 h 217"/>
                <a:gd name="T16" fmla="*/ 0 w 188"/>
                <a:gd name="T17" fmla="*/ 51 h 217"/>
                <a:gd name="T18" fmla="*/ 24 w 188"/>
                <a:gd name="T19" fmla="*/ 39 h 217"/>
                <a:gd name="T20" fmla="*/ 64 w 188"/>
                <a:gd name="T21" fmla="*/ 24 h 217"/>
                <a:gd name="T22" fmla="*/ 106 w 188"/>
                <a:gd name="T23" fmla="*/ 9 h 217"/>
                <a:gd name="T24" fmla="*/ 149 w 188"/>
                <a:gd name="T25" fmla="*/ 0 h 217"/>
                <a:gd name="T26" fmla="*/ 167 w 188"/>
                <a:gd name="T27" fmla="*/ 0 h 217"/>
                <a:gd name="T28" fmla="*/ 179 w 188"/>
                <a:gd name="T29" fmla="*/ 27 h 217"/>
                <a:gd name="T30" fmla="*/ 185 w 188"/>
                <a:gd name="T31" fmla="*/ 54 h 217"/>
                <a:gd name="T32" fmla="*/ 188 w 188"/>
                <a:gd name="T33" fmla="*/ 84 h 217"/>
                <a:gd name="T34" fmla="*/ 188 w 188"/>
                <a:gd name="T35" fmla="*/ 110 h 217"/>
                <a:gd name="T36" fmla="*/ 185 w 188"/>
                <a:gd name="T37" fmla="*/ 140 h 217"/>
                <a:gd name="T38" fmla="*/ 176 w 188"/>
                <a:gd name="T39" fmla="*/ 167 h 217"/>
                <a:gd name="T40" fmla="*/ 164 w 188"/>
                <a:gd name="T41" fmla="*/ 194 h 217"/>
                <a:gd name="T42" fmla="*/ 149 w 188"/>
                <a:gd name="T43" fmla="*/ 217 h 217"/>
                <a:gd name="T44" fmla="*/ 130 w 188"/>
                <a:gd name="T45" fmla="*/ 203 h 217"/>
                <a:gd name="T46" fmla="*/ 109 w 188"/>
                <a:gd name="T47" fmla="*/ 188 h 217"/>
                <a:gd name="T48" fmla="*/ 88 w 188"/>
                <a:gd name="T49" fmla="*/ 176 h 217"/>
                <a:gd name="T50" fmla="*/ 64 w 188"/>
                <a:gd name="T51" fmla="*/ 167 h 217"/>
                <a:gd name="T52" fmla="*/ 61 w 188"/>
                <a:gd name="T53" fmla="*/ 167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8" h="217">
                  <a:moveTo>
                    <a:pt x="61" y="167"/>
                  </a:moveTo>
                  <a:lnTo>
                    <a:pt x="64" y="146"/>
                  </a:lnTo>
                  <a:lnTo>
                    <a:pt x="64" y="128"/>
                  </a:lnTo>
                  <a:lnTo>
                    <a:pt x="61" y="110"/>
                  </a:lnTo>
                  <a:lnTo>
                    <a:pt x="52" y="95"/>
                  </a:lnTo>
                  <a:lnTo>
                    <a:pt x="39" y="81"/>
                  </a:lnTo>
                  <a:lnTo>
                    <a:pt x="27" y="69"/>
                  </a:lnTo>
                  <a:lnTo>
                    <a:pt x="9" y="60"/>
                  </a:lnTo>
                  <a:lnTo>
                    <a:pt x="0" y="51"/>
                  </a:lnTo>
                  <a:lnTo>
                    <a:pt x="24" y="39"/>
                  </a:lnTo>
                  <a:lnTo>
                    <a:pt x="64" y="24"/>
                  </a:lnTo>
                  <a:lnTo>
                    <a:pt x="106" y="9"/>
                  </a:lnTo>
                  <a:lnTo>
                    <a:pt x="149" y="0"/>
                  </a:lnTo>
                  <a:lnTo>
                    <a:pt x="167" y="0"/>
                  </a:lnTo>
                  <a:lnTo>
                    <a:pt x="179" y="27"/>
                  </a:lnTo>
                  <a:lnTo>
                    <a:pt x="185" y="54"/>
                  </a:lnTo>
                  <a:lnTo>
                    <a:pt x="188" y="84"/>
                  </a:lnTo>
                  <a:lnTo>
                    <a:pt x="188" y="110"/>
                  </a:lnTo>
                  <a:lnTo>
                    <a:pt x="185" y="140"/>
                  </a:lnTo>
                  <a:lnTo>
                    <a:pt x="176" y="167"/>
                  </a:lnTo>
                  <a:lnTo>
                    <a:pt x="164" y="194"/>
                  </a:lnTo>
                  <a:lnTo>
                    <a:pt x="149" y="217"/>
                  </a:lnTo>
                  <a:lnTo>
                    <a:pt x="130" y="203"/>
                  </a:lnTo>
                  <a:lnTo>
                    <a:pt x="109" y="188"/>
                  </a:lnTo>
                  <a:lnTo>
                    <a:pt x="88" y="176"/>
                  </a:lnTo>
                  <a:lnTo>
                    <a:pt x="64" y="167"/>
                  </a:lnTo>
                  <a:lnTo>
                    <a:pt x="61" y="167"/>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2" name="Freeform 97"/>
            <p:cNvSpPr>
              <a:spLocks/>
            </p:cNvSpPr>
            <p:nvPr/>
          </p:nvSpPr>
          <p:spPr bwMode="auto">
            <a:xfrm>
              <a:off x="4239" y="3026"/>
              <a:ext cx="91" cy="80"/>
            </a:xfrm>
            <a:custGeom>
              <a:avLst/>
              <a:gdLst>
                <a:gd name="T0" fmla="*/ 73 w 91"/>
                <a:gd name="T1" fmla="*/ 3 h 80"/>
                <a:gd name="T2" fmla="*/ 57 w 91"/>
                <a:gd name="T3" fmla="*/ 0 h 80"/>
                <a:gd name="T4" fmla="*/ 42 w 91"/>
                <a:gd name="T5" fmla="*/ 0 h 80"/>
                <a:gd name="T6" fmla="*/ 30 w 91"/>
                <a:gd name="T7" fmla="*/ 6 h 80"/>
                <a:gd name="T8" fmla="*/ 15 w 91"/>
                <a:gd name="T9" fmla="*/ 15 h 80"/>
                <a:gd name="T10" fmla="*/ 9 w 91"/>
                <a:gd name="T11" fmla="*/ 20 h 80"/>
                <a:gd name="T12" fmla="*/ 3 w 91"/>
                <a:gd name="T13" fmla="*/ 29 h 80"/>
                <a:gd name="T14" fmla="*/ 0 w 91"/>
                <a:gd name="T15" fmla="*/ 41 h 80"/>
                <a:gd name="T16" fmla="*/ 3 w 91"/>
                <a:gd name="T17" fmla="*/ 53 h 80"/>
                <a:gd name="T18" fmla="*/ 6 w 91"/>
                <a:gd name="T19" fmla="*/ 62 h 80"/>
                <a:gd name="T20" fmla="*/ 15 w 91"/>
                <a:gd name="T21" fmla="*/ 71 h 80"/>
                <a:gd name="T22" fmla="*/ 27 w 91"/>
                <a:gd name="T23" fmla="*/ 77 h 80"/>
                <a:gd name="T24" fmla="*/ 39 w 91"/>
                <a:gd name="T25" fmla="*/ 80 h 80"/>
                <a:gd name="T26" fmla="*/ 48 w 91"/>
                <a:gd name="T27" fmla="*/ 77 h 80"/>
                <a:gd name="T28" fmla="*/ 60 w 91"/>
                <a:gd name="T29" fmla="*/ 71 h 80"/>
                <a:gd name="T30" fmla="*/ 70 w 91"/>
                <a:gd name="T31" fmla="*/ 62 h 80"/>
                <a:gd name="T32" fmla="*/ 76 w 91"/>
                <a:gd name="T33" fmla="*/ 56 h 80"/>
                <a:gd name="T34" fmla="*/ 82 w 91"/>
                <a:gd name="T35" fmla="*/ 44 h 80"/>
                <a:gd name="T36" fmla="*/ 88 w 91"/>
                <a:gd name="T37" fmla="*/ 32 h 80"/>
                <a:gd name="T38" fmla="*/ 91 w 91"/>
                <a:gd name="T39" fmla="*/ 20 h 80"/>
                <a:gd name="T40" fmla="*/ 91 w 91"/>
                <a:gd name="T41" fmla="*/ 12 h 80"/>
                <a:gd name="T42" fmla="*/ 88 w 91"/>
                <a:gd name="T43" fmla="*/ 6 h 80"/>
                <a:gd name="T44" fmla="*/ 85 w 91"/>
                <a:gd name="T45" fmla="*/ 6 h 80"/>
                <a:gd name="T46" fmla="*/ 73 w 91"/>
                <a:gd name="T47" fmla="*/ 3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1" h="80">
                  <a:moveTo>
                    <a:pt x="73" y="3"/>
                  </a:moveTo>
                  <a:lnTo>
                    <a:pt x="57" y="0"/>
                  </a:lnTo>
                  <a:lnTo>
                    <a:pt x="42" y="0"/>
                  </a:lnTo>
                  <a:lnTo>
                    <a:pt x="30" y="6"/>
                  </a:lnTo>
                  <a:lnTo>
                    <a:pt x="15" y="15"/>
                  </a:lnTo>
                  <a:lnTo>
                    <a:pt x="9" y="20"/>
                  </a:lnTo>
                  <a:lnTo>
                    <a:pt x="3" y="29"/>
                  </a:lnTo>
                  <a:lnTo>
                    <a:pt x="0" y="41"/>
                  </a:lnTo>
                  <a:lnTo>
                    <a:pt x="3" y="53"/>
                  </a:lnTo>
                  <a:lnTo>
                    <a:pt x="6" y="62"/>
                  </a:lnTo>
                  <a:lnTo>
                    <a:pt x="15" y="71"/>
                  </a:lnTo>
                  <a:lnTo>
                    <a:pt x="27" y="77"/>
                  </a:lnTo>
                  <a:lnTo>
                    <a:pt x="39" y="80"/>
                  </a:lnTo>
                  <a:lnTo>
                    <a:pt x="48" y="77"/>
                  </a:lnTo>
                  <a:lnTo>
                    <a:pt x="60" y="71"/>
                  </a:lnTo>
                  <a:lnTo>
                    <a:pt x="70" y="62"/>
                  </a:lnTo>
                  <a:lnTo>
                    <a:pt x="76" y="56"/>
                  </a:lnTo>
                  <a:lnTo>
                    <a:pt x="82" y="44"/>
                  </a:lnTo>
                  <a:lnTo>
                    <a:pt x="88" y="32"/>
                  </a:lnTo>
                  <a:lnTo>
                    <a:pt x="91" y="20"/>
                  </a:lnTo>
                  <a:lnTo>
                    <a:pt x="91" y="12"/>
                  </a:lnTo>
                  <a:lnTo>
                    <a:pt x="88" y="6"/>
                  </a:lnTo>
                  <a:lnTo>
                    <a:pt x="85" y="6"/>
                  </a:lnTo>
                  <a:lnTo>
                    <a:pt x="73" y="3"/>
                  </a:lnTo>
                  <a:close/>
                </a:path>
              </a:pathLst>
            </a:custGeom>
            <a:solidFill>
              <a:srgbClr val="B5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43" name="Freeform 98"/>
            <p:cNvSpPr>
              <a:spLocks/>
            </p:cNvSpPr>
            <p:nvPr/>
          </p:nvSpPr>
          <p:spPr bwMode="auto">
            <a:xfrm>
              <a:off x="4239" y="3026"/>
              <a:ext cx="91" cy="80"/>
            </a:xfrm>
            <a:custGeom>
              <a:avLst/>
              <a:gdLst>
                <a:gd name="T0" fmla="*/ 73 w 91"/>
                <a:gd name="T1" fmla="*/ 3 h 80"/>
                <a:gd name="T2" fmla="*/ 57 w 91"/>
                <a:gd name="T3" fmla="*/ 0 h 80"/>
                <a:gd name="T4" fmla="*/ 42 w 91"/>
                <a:gd name="T5" fmla="*/ 0 h 80"/>
                <a:gd name="T6" fmla="*/ 30 w 91"/>
                <a:gd name="T7" fmla="*/ 6 h 80"/>
                <a:gd name="T8" fmla="*/ 15 w 91"/>
                <a:gd name="T9" fmla="*/ 15 h 80"/>
                <a:gd name="T10" fmla="*/ 9 w 91"/>
                <a:gd name="T11" fmla="*/ 20 h 80"/>
                <a:gd name="T12" fmla="*/ 3 w 91"/>
                <a:gd name="T13" fmla="*/ 29 h 80"/>
                <a:gd name="T14" fmla="*/ 0 w 91"/>
                <a:gd name="T15" fmla="*/ 41 h 80"/>
                <a:gd name="T16" fmla="*/ 3 w 91"/>
                <a:gd name="T17" fmla="*/ 53 h 80"/>
                <a:gd name="T18" fmla="*/ 6 w 91"/>
                <a:gd name="T19" fmla="*/ 62 h 80"/>
                <a:gd name="T20" fmla="*/ 15 w 91"/>
                <a:gd name="T21" fmla="*/ 71 h 80"/>
                <a:gd name="T22" fmla="*/ 27 w 91"/>
                <a:gd name="T23" fmla="*/ 77 h 80"/>
                <a:gd name="T24" fmla="*/ 39 w 91"/>
                <a:gd name="T25" fmla="*/ 80 h 80"/>
                <a:gd name="T26" fmla="*/ 48 w 91"/>
                <a:gd name="T27" fmla="*/ 77 h 80"/>
                <a:gd name="T28" fmla="*/ 60 w 91"/>
                <a:gd name="T29" fmla="*/ 71 h 80"/>
                <a:gd name="T30" fmla="*/ 70 w 91"/>
                <a:gd name="T31" fmla="*/ 62 h 80"/>
                <a:gd name="T32" fmla="*/ 76 w 91"/>
                <a:gd name="T33" fmla="*/ 56 h 80"/>
                <a:gd name="T34" fmla="*/ 82 w 91"/>
                <a:gd name="T35" fmla="*/ 44 h 80"/>
                <a:gd name="T36" fmla="*/ 88 w 91"/>
                <a:gd name="T37" fmla="*/ 32 h 80"/>
                <a:gd name="T38" fmla="*/ 91 w 91"/>
                <a:gd name="T39" fmla="*/ 20 h 80"/>
                <a:gd name="T40" fmla="*/ 91 w 91"/>
                <a:gd name="T41" fmla="*/ 12 h 80"/>
                <a:gd name="T42" fmla="*/ 88 w 91"/>
                <a:gd name="T43" fmla="*/ 6 h 80"/>
                <a:gd name="T44" fmla="*/ 85 w 91"/>
                <a:gd name="T45" fmla="*/ 6 h 80"/>
                <a:gd name="T46" fmla="*/ 73 w 91"/>
                <a:gd name="T47" fmla="*/ 3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1" h="80">
                  <a:moveTo>
                    <a:pt x="73" y="3"/>
                  </a:moveTo>
                  <a:lnTo>
                    <a:pt x="57" y="0"/>
                  </a:lnTo>
                  <a:lnTo>
                    <a:pt x="42" y="0"/>
                  </a:lnTo>
                  <a:lnTo>
                    <a:pt x="30" y="6"/>
                  </a:lnTo>
                  <a:lnTo>
                    <a:pt x="15" y="15"/>
                  </a:lnTo>
                  <a:lnTo>
                    <a:pt x="9" y="20"/>
                  </a:lnTo>
                  <a:lnTo>
                    <a:pt x="3" y="29"/>
                  </a:lnTo>
                  <a:lnTo>
                    <a:pt x="0" y="41"/>
                  </a:lnTo>
                  <a:lnTo>
                    <a:pt x="3" y="53"/>
                  </a:lnTo>
                  <a:lnTo>
                    <a:pt x="6" y="62"/>
                  </a:lnTo>
                  <a:lnTo>
                    <a:pt x="15" y="71"/>
                  </a:lnTo>
                  <a:lnTo>
                    <a:pt x="27" y="77"/>
                  </a:lnTo>
                  <a:lnTo>
                    <a:pt x="39" y="80"/>
                  </a:lnTo>
                  <a:lnTo>
                    <a:pt x="48" y="77"/>
                  </a:lnTo>
                  <a:lnTo>
                    <a:pt x="60" y="71"/>
                  </a:lnTo>
                  <a:lnTo>
                    <a:pt x="70" y="62"/>
                  </a:lnTo>
                  <a:lnTo>
                    <a:pt x="76" y="56"/>
                  </a:lnTo>
                  <a:lnTo>
                    <a:pt x="82" y="44"/>
                  </a:lnTo>
                  <a:lnTo>
                    <a:pt x="88" y="32"/>
                  </a:lnTo>
                  <a:lnTo>
                    <a:pt x="91" y="20"/>
                  </a:lnTo>
                  <a:lnTo>
                    <a:pt x="91" y="12"/>
                  </a:lnTo>
                  <a:lnTo>
                    <a:pt x="88" y="6"/>
                  </a:lnTo>
                  <a:lnTo>
                    <a:pt x="85" y="6"/>
                  </a:lnTo>
                  <a:lnTo>
                    <a:pt x="73" y="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4" name="Freeform 99"/>
            <p:cNvSpPr>
              <a:spLocks/>
            </p:cNvSpPr>
            <p:nvPr/>
          </p:nvSpPr>
          <p:spPr bwMode="auto">
            <a:xfrm>
              <a:off x="4587" y="2666"/>
              <a:ext cx="79" cy="601"/>
            </a:xfrm>
            <a:custGeom>
              <a:avLst/>
              <a:gdLst>
                <a:gd name="T0" fmla="*/ 13 w 79"/>
                <a:gd name="T1" fmla="*/ 601 h 601"/>
                <a:gd name="T2" fmla="*/ 34 w 79"/>
                <a:gd name="T3" fmla="*/ 538 h 601"/>
                <a:gd name="T4" fmla="*/ 49 w 79"/>
                <a:gd name="T5" fmla="*/ 476 h 601"/>
                <a:gd name="T6" fmla="*/ 61 w 79"/>
                <a:gd name="T7" fmla="*/ 413 h 601"/>
                <a:gd name="T8" fmla="*/ 70 w 79"/>
                <a:gd name="T9" fmla="*/ 348 h 601"/>
                <a:gd name="T10" fmla="*/ 76 w 79"/>
                <a:gd name="T11" fmla="*/ 285 h 601"/>
                <a:gd name="T12" fmla="*/ 79 w 79"/>
                <a:gd name="T13" fmla="*/ 196 h 601"/>
                <a:gd name="T14" fmla="*/ 73 w 79"/>
                <a:gd name="T15" fmla="*/ 140 h 601"/>
                <a:gd name="T16" fmla="*/ 70 w 79"/>
                <a:gd name="T17" fmla="*/ 113 h 601"/>
                <a:gd name="T18" fmla="*/ 61 w 79"/>
                <a:gd name="T19" fmla="*/ 86 h 601"/>
                <a:gd name="T20" fmla="*/ 49 w 79"/>
                <a:gd name="T21" fmla="*/ 59 h 601"/>
                <a:gd name="T22" fmla="*/ 34 w 79"/>
                <a:gd name="T23" fmla="*/ 35 h 601"/>
                <a:gd name="T24" fmla="*/ 16 w 79"/>
                <a:gd name="T25" fmla="*/ 15 h 601"/>
                <a:gd name="T26" fmla="*/ 0 w 79"/>
                <a:gd name="T27" fmla="*/ 0 h 6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601">
                  <a:moveTo>
                    <a:pt x="13" y="601"/>
                  </a:moveTo>
                  <a:lnTo>
                    <a:pt x="34" y="538"/>
                  </a:lnTo>
                  <a:lnTo>
                    <a:pt x="49" y="476"/>
                  </a:lnTo>
                  <a:lnTo>
                    <a:pt x="61" y="413"/>
                  </a:lnTo>
                  <a:lnTo>
                    <a:pt x="70" y="348"/>
                  </a:lnTo>
                  <a:lnTo>
                    <a:pt x="76" y="285"/>
                  </a:lnTo>
                  <a:lnTo>
                    <a:pt x="79" y="196"/>
                  </a:lnTo>
                  <a:lnTo>
                    <a:pt x="73" y="140"/>
                  </a:lnTo>
                  <a:lnTo>
                    <a:pt x="70" y="113"/>
                  </a:lnTo>
                  <a:lnTo>
                    <a:pt x="61" y="86"/>
                  </a:lnTo>
                  <a:lnTo>
                    <a:pt x="49" y="59"/>
                  </a:lnTo>
                  <a:lnTo>
                    <a:pt x="34" y="35"/>
                  </a:lnTo>
                  <a:lnTo>
                    <a:pt x="16" y="15"/>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5" name="Freeform 100"/>
            <p:cNvSpPr>
              <a:spLocks/>
            </p:cNvSpPr>
            <p:nvPr/>
          </p:nvSpPr>
          <p:spPr bwMode="auto">
            <a:xfrm>
              <a:off x="4478" y="2603"/>
              <a:ext cx="103" cy="75"/>
            </a:xfrm>
            <a:custGeom>
              <a:avLst/>
              <a:gdLst>
                <a:gd name="T0" fmla="*/ 97 w 103"/>
                <a:gd name="T1" fmla="*/ 75 h 75"/>
                <a:gd name="T2" fmla="*/ 103 w 103"/>
                <a:gd name="T3" fmla="*/ 63 h 75"/>
                <a:gd name="T4" fmla="*/ 103 w 103"/>
                <a:gd name="T5" fmla="*/ 48 h 75"/>
                <a:gd name="T6" fmla="*/ 100 w 103"/>
                <a:gd name="T7" fmla="*/ 36 h 75"/>
                <a:gd name="T8" fmla="*/ 94 w 103"/>
                <a:gd name="T9" fmla="*/ 21 h 75"/>
                <a:gd name="T10" fmla="*/ 85 w 103"/>
                <a:gd name="T11" fmla="*/ 12 h 75"/>
                <a:gd name="T12" fmla="*/ 73 w 103"/>
                <a:gd name="T13" fmla="*/ 3 h 75"/>
                <a:gd name="T14" fmla="*/ 61 w 103"/>
                <a:gd name="T15" fmla="*/ 0 h 75"/>
                <a:gd name="T16" fmla="*/ 46 w 103"/>
                <a:gd name="T17" fmla="*/ 0 h 75"/>
                <a:gd name="T18" fmla="*/ 34 w 103"/>
                <a:gd name="T19" fmla="*/ 3 h 75"/>
                <a:gd name="T20" fmla="*/ 22 w 103"/>
                <a:gd name="T21" fmla="*/ 9 h 75"/>
                <a:gd name="T22" fmla="*/ 9 w 103"/>
                <a:gd name="T23" fmla="*/ 18 h 75"/>
                <a:gd name="T24" fmla="*/ 3 w 103"/>
                <a:gd name="T25" fmla="*/ 30 h 75"/>
                <a:gd name="T26" fmla="*/ 0 w 103"/>
                <a:gd name="T27" fmla="*/ 42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3" h="75">
                  <a:moveTo>
                    <a:pt x="97" y="75"/>
                  </a:moveTo>
                  <a:lnTo>
                    <a:pt x="103" y="63"/>
                  </a:lnTo>
                  <a:lnTo>
                    <a:pt x="103" y="48"/>
                  </a:lnTo>
                  <a:lnTo>
                    <a:pt x="100" y="36"/>
                  </a:lnTo>
                  <a:lnTo>
                    <a:pt x="94" y="21"/>
                  </a:lnTo>
                  <a:lnTo>
                    <a:pt x="85" y="12"/>
                  </a:lnTo>
                  <a:lnTo>
                    <a:pt x="73" y="3"/>
                  </a:lnTo>
                  <a:lnTo>
                    <a:pt x="61" y="0"/>
                  </a:lnTo>
                  <a:lnTo>
                    <a:pt x="46" y="0"/>
                  </a:lnTo>
                  <a:lnTo>
                    <a:pt x="34" y="3"/>
                  </a:lnTo>
                  <a:lnTo>
                    <a:pt x="22" y="9"/>
                  </a:lnTo>
                  <a:lnTo>
                    <a:pt x="9" y="18"/>
                  </a:lnTo>
                  <a:lnTo>
                    <a:pt x="3" y="30"/>
                  </a:lnTo>
                  <a:lnTo>
                    <a:pt x="0" y="4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6" name="Freeform 101"/>
            <p:cNvSpPr>
              <a:spLocks/>
            </p:cNvSpPr>
            <p:nvPr/>
          </p:nvSpPr>
          <p:spPr bwMode="auto">
            <a:xfrm>
              <a:off x="4027" y="2829"/>
              <a:ext cx="127" cy="113"/>
            </a:xfrm>
            <a:custGeom>
              <a:avLst/>
              <a:gdLst>
                <a:gd name="T0" fmla="*/ 127 w 127"/>
                <a:gd name="T1" fmla="*/ 0 h 113"/>
                <a:gd name="T2" fmla="*/ 72 w 127"/>
                <a:gd name="T3" fmla="*/ 45 h 113"/>
                <a:gd name="T4" fmla="*/ 21 w 127"/>
                <a:gd name="T5" fmla="*/ 96 h 113"/>
                <a:gd name="T6" fmla="*/ 0 w 127"/>
                <a:gd name="T7" fmla="*/ 113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13">
                  <a:moveTo>
                    <a:pt x="127" y="0"/>
                  </a:moveTo>
                  <a:lnTo>
                    <a:pt x="72" y="45"/>
                  </a:lnTo>
                  <a:lnTo>
                    <a:pt x="21" y="96"/>
                  </a:lnTo>
                  <a:lnTo>
                    <a:pt x="0" y="11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7" name="Freeform 102"/>
            <p:cNvSpPr>
              <a:spLocks/>
            </p:cNvSpPr>
            <p:nvPr/>
          </p:nvSpPr>
          <p:spPr bwMode="auto">
            <a:xfrm>
              <a:off x="4020" y="2942"/>
              <a:ext cx="25" cy="42"/>
            </a:xfrm>
            <a:custGeom>
              <a:avLst/>
              <a:gdLst>
                <a:gd name="T0" fmla="*/ 7 w 25"/>
                <a:gd name="T1" fmla="*/ 0 h 42"/>
                <a:gd name="T2" fmla="*/ 3 w 25"/>
                <a:gd name="T3" fmla="*/ 9 h 42"/>
                <a:gd name="T4" fmla="*/ 0 w 25"/>
                <a:gd name="T5" fmla="*/ 18 h 42"/>
                <a:gd name="T6" fmla="*/ 3 w 25"/>
                <a:gd name="T7" fmla="*/ 27 h 42"/>
                <a:gd name="T8" fmla="*/ 10 w 25"/>
                <a:gd name="T9" fmla="*/ 36 h 42"/>
                <a:gd name="T10" fmla="*/ 16 w 25"/>
                <a:gd name="T11" fmla="*/ 39 h 42"/>
                <a:gd name="T12" fmla="*/ 25 w 25"/>
                <a:gd name="T13" fmla="*/ 4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42">
                  <a:moveTo>
                    <a:pt x="7" y="0"/>
                  </a:moveTo>
                  <a:lnTo>
                    <a:pt x="3" y="9"/>
                  </a:lnTo>
                  <a:lnTo>
                    <a:pt x="0" y="18"/>
                  </a:lnTo>
                  <a:lnTo>
                    <a:pt x="3" y="27"/>
                  </a:lnTo>
                  <a:lnTo>
                    <a:pt x="10" y="36"/>
                  </a:lnTo>
                  <a:lnTo>
                    <a:pt x="16" y="39"/>
                  </a:lnTo>
                  <a:lnTo>
                    <a:pt x="25" y="4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8" name="Freeform 103"/>
            <p:cNvSpPr>
              <a:spLocks/>
            </p:cNvSpPr>
            <p:nvPr/>
          </p:nvSpPr>
          <p:spPr bwMode="auto">
            <a:xfrm>
              <a:off x="4045" y="2910"/>
              <a:ext cx="279" cy="74"/>
            </a:xfrm>
            <a:custGeom>
              <a:avLst/>
              <a:gdLst>
                <a:gd name="T0" fmla="*/ 0 w 279"/>
                <a:gd name="T1" fmla="*/ 74 h 74"/>
                <a:gd name="T2" fmla="*/ 57 w 279"/>
                <a:gd name="T3" fmla="*/ 65 h 74"/>
                <a:gd name="T4" fmla="*/ 115 w 279"/>
                <a:gd name="T5" fmla="*/ 53 h 74"/>
                <a:gd name="T6" fmla="*/ 173 w 279"/>
                <a:gd name="T7" fmla="*/ 38 h 74"/>
                <a:gd name="T8" fmla="*/ 227 w 279"/>
                <a:gd name="T9" fmla="*/ 20 h 74"/>
                <a:gd name="T10" fmla="*/ 279 w 279"/>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 h="74">
                  <a:moveTo>
                    <a:pt x="0" y="74"/>
                  </a:moveTo>
                  <a:lnTo>
                    <a:pt x="57" y="65"/>
                  </a:lnTo>
                  <a:lnTo>
                    <a:pt x="115" y="53"/>
                  </a:lnTo>
                  <a:lnTo>
                    <a:pt x="173" y="38"/>
                  </a:lnTo>
                  <a:lnTo>
                    <a:pt x="227" y="20"/>
                  </a:lnTo>
                  <a:lnTo>
                    <a:pt x="279"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49" name="Freeform 104"/>
            <p:cNvSpPr>
              <a:spLocks/>
            </p:cNvSpPr>
            <p:nvPr/>
          </p:nvSpPr>
          <p:spPr bwMode="auto">
            <a:xfrm>
              <a:off x="4312" y="2883"/>
              <a:ext cx="36" cy="27"/>
            </a:xfrm>
            <a:custGeom>
              <a:avLst/>
              <a:gdLst>
                <a:gd name="T0" fmla="*/ 9 w 36"/>
                <a:gd name="T1" fmla="*/ 27 h 27"/>
                <a:gd name="T2" fmla="*/ 18 w 36"/>
                <a:gd name="T3" fmla="*/ 27 h 27"/>
                <a:gd name="T4" fmla="*/ 27 w 36"/>
                <a:gd name="T5" fmla="*/ 24 h 27"/>
                <a:gd name="T6" fmla="*/ 33 w 36"/>
                <a:gd name="T7" fmla="*/ 21 h 27"/>
                <a:gd name="T8" fmla="*/ 36 w 36"/>
                <a:gd name="T9" fmla="*/ 15 h 27"/>
                <a:gd name="T10" fmla="*/ 33 w 36"/>
                <a:gd name="T11" fmla="*/ 9 h 27"/>
                <a:gd name="T12" fmla="*/ 30 w 36"/>
                <a:gd name="T13" fmla="*/ 6 h 27"/>
                <a:gd name="T14" fmla="*/ 21 w 36"/>
                <a:gd name="T15" fmla="*/ 3 h 27"/>
                <a:gd name="T16" fmla="*/ 12 w 36"/>
                <a:gd name="T17" fmla="*/ 0 h 27"/>
                <a:gd name="T18" fmla="*/ 3 w 36"/>
                <a:gd name="T19" fmla="*/ 3 h 27"/>
                <a:gd name="T20" fmla="*/ 0 w 36"/>
                <a:gd name="T21" fmla="*/ 3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7">
                  <a:moveTo>
                    <a:pt x="9" y="27"/>
                  </a:moveTo>
                  <a:lnTo>
                    <a:pt x="18" y="27"/>
                  </a:lnTo>
                  <a:lnTo>
                    <a:pt x="27" y="24"/>
                  </a:lnTo>
                  <a:lnTo>
                    <a:pt x="33" y="21"/>
                  </a:lnTo>
                  <a:lnTo>
                    <a:pt x="36" y="15"/>
                  </a:lnTo>
                  <a:lnTo>
                    <a:pt x="33" y="9"/>
                  </a:lnTo>
                  <a:lnTo>
                    <a:pt x="30" y="6"/>
                  </a:lnTo>
                  <a:lnTo>
                    <a:pt x="21" y="3"/>
                  </a:lnTo>
                  <a:lnTo>
                    <a:pt x="12" y="0"/>
                  </a:lnTo>
                  <a:lnTo>
                    <a:pt x="3" y="3"/>
                  </a:lnTo>
                  <a:lnTo>
                    <a:pt x="0" y="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0" name="Freeform 105"/>
            <p:cNvSpPr>
              <a:spLocks/>
            </p:cNvSpPr>
            <p:nvPr/>
          </p:nvSpPr>
          <p:spPr bwMode="auto">
            <a:xfrm>
              <a:off x="4184" y="2773"/>
              <a:ext cx="112" cy="119"/>
            </a:xfrm>
            <a:custGeom>
              <a:avLst/>
              <a:gdLst>
                <a:gd name="T0" fmla="*/ 106 w 112"/>
                <a:gd name="T1" fmla="*/ 41 h 119"/>
                <a:gd name="T2" fmla="*/ 97 w 112"/>
                <a:gd name="T3" fmla="*/ 27 h 119"/>
                <a:gd name="T4" fmla="*/ 88 w 112"/>
                <a:gd name="T5" fmla="*/ 15 h 119"/>
                <a:gd name="T6" fmla="*/ 76 w 112"/>
                <a:gd name="T7" fmla="*/ 9 h 119"/>
                <a:gd name="T8" fmla="*/ 64 w 112"/>
                <a:gd name="T9" fmla="*/ 3 h 119"/>
                <a:gd name="T10" fmla="*/ 52 w 112"/>
                <a:gd name="T11" fmla="*/ 0 h 119"/>
                <a:gd name="T12" fmla="*/ 37 w 112"/>
                <a:gd name="T13" fmla="*/ 3 h 119"/>
                <a:gd name="T14" fmla="*/ 24 w 112"/>
                <a:gd name="T15" fmla="*/ 6 h 119"/>
                <a:gd name="T16" fmla="*/ 15 w 112"/>
                <a:gd name="T17" fmla="*/ 15 h 119"/>
                <a:gd name="T18" fmla="*/ 6 w 112"/>
                <a:gd name="T19" fmla="*/ 27 h 119"/>
                <a:gd name="T20" fmla="*/ 3 w 112"/>
                <a:gd name="T21" fmla="*/ 39 h 119"/>
                <a:gd name="T22" fmla="*/ 0 w 112"/>
                <a:gd name="T23" fmla="*/ 53 h 119"/>
                <a:gd name="T24" fmla="*/ 3 w 112"/>
                <a:gd name="T25" fmla="*/ 68 h 119"/>
                <a:gd name="T26" fmla="*/ 9 w 112"/>
                <a:gd name="T27" fmla="*/ 83 h 119"/>
                <a:gd name="T28" fmla="*/ 15 w 112"/>
                <a:gd name="T29" fmla="*/ 95 h 119"/>
                <a:gd name="T30" fmla="*/ 24 w 112"/>
                <a:gd name="T31" fmla="*/ 107 h 119"/>
                <a:gd name="T32" fmla="*/ 37 w 112"/>
                <a:gd name="T33" fmla="*/ 113 h 119"/>
                <a:gd name="T34" fmla="*/ 52 w 112"/>
                <a:gd name="T35" fmla="*/ 119 h 119"/>
                <a:gd name="T36" fmla="*/ 64 w 112"/>
                <a:gd name="T37" fmla="*/ 119 h 119"/>
                <a:gd name="T38" fmla="*/ 76 w 112"/>
                <a:gd name="T39" fmla="*/ 116 h 119"/>
                <a:gd name="T40" fmla="*/ 88 w 112"/>
                <a:gd name="T41" fmla="*/ 113 h 119"/>
                <a:gd name="T42" fmla="*/ 97 w 112"/>
                <a:gd name="T43" fmla="*/ 101 h 119"/>
                <a:gd name="T44" fmla="*/ 106 w 112"/>
                <a:gd name="T45" fmla="*/ 92 h 119"/>
                <a:gd name="T46" fmla="*/ 109 w 112"/>
                <a:gd name="T47" fmla="*/ 77 h 119"/>
                <a:gd name="T48" fmla="*/ 112 w 112"/>
                <a:gd name="T49" fmla="*/ 62 h 119"/>
                <a:gd name="T50" fmla="*/ 109 w 112"/>
                <a:gd name="T51" fmla="*/ 47 h 119"/>
                <a:gd name="T52" fmla="*/ 106 w 112"/>
                <a:gd name="T53" fmla="*/ 41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 h="119">
                  <a:moveTo>
                    <a:pt x="106" y="41"/>
                  </a:moveTo>
                  <a:lnTo>
                    <a:pt x="97" y="27"/>
                  </a:lnTo>
                  <a:lnTo>
                    <a:pt x="88" y="15"/>
                  </a:lnTo>
                  <a:lnTo>
                    <a:pt x="76" y="9"/>
                  </a:lnTo>
                  <a:lnTo>
                    <a:pt x="64" y="3"/>
                  </a:lnTo>
                  <a:lnTo>
                    <a:pt x="52" y="0"/>
                  </a:lnTo>
                  <a:lnTo>
                    <a:pt x="37" y="3"/>
                  </a:lnTo>
                  <a:lnTo>
                    <a:pt x="24" y="6"/>
                  </a:lnTo>
                  <a:lnTo>
                    <a:pt x="15" y="15"/>
                  </a:lnTo>
                  <a:lnTo>
                    <a:pt x="6" y="27"/>
                  </a:lnTo>
                  <a:lnTo>
                    <a:pt x="3" y="39"/>
                  </a:lnTo>
                  <a:lnTo>
                    <a:pt x="0" y="53"/>
                  </a:lnTo>
                  <a:lnTo>
                    <a:pt x="3" y="68"/>
                  </a:lnTo>
                  <a:lnTo>
                    <a:pt x="9" y="83"/>
                  </a:lnTo>
                  <a:lnTo>
                    <a:pt x="15" y="95"/>
                  </a:lnTo>
                  <a:lnTo>
                    <a:pt x="24" y="107"/>
                  </a:lnTo>
                  <a:lnTo>
                    <a:pt x="37" y="113"/>
                  </a:lnTo>
                  <a:lnTo>
                    <a:pt x="52" y="119"/>
                  </a:lnTo>
                  <a:lnTo>
                    <a:pt x="64" y="119"/>
                  </a:lnTo>
                  <a:lnTo>
                    <a:pt x="76" y="116"/>
                  </a:lnTo>
                  <a:lnTo>
                    <a:pt x="88" y="113"/>
                  </a:lnTo>
                  <a:lnTo>
                    <a:pt x="97" y="101"/>
                  </a:lnTo>
                  <a:lnTo>
                    <a:pt x="106" y="92"/>
                  </a:lnTo>
                  <a:lnTo>
                    <a:pt x="109" y="77"/>
                  </a:lnTo>
                  <a:lnTo>
                    <a:pt x="112" y="62"/>
                  </a:lnTo>
                  <a:lnTo>
                    <a:pt x="109" y="47"/>
                  </a:lnTo>
                  <a:lnTo>
                    <a:pt x="106" y="41"/>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1" name="Freeform 106"/>
            <p:cNvSpPr>
              <a:spLocks/>
            </p:cNvSpPr>
            <p:nvPr/>
          </p:nvSpPr>
          <p:spPr bwMode="auto">
            <a:xfrm>
              <a:off x="4063" y="2773"/>
              <a:ext cx="88" cy="98"/>
            </a:xfrm>
            <a:custGeom>
              <a:avLst/>
              <a:gdLst>
                <a:gd name="T0" fmla="*/ 88 w 88"/>
                <a:gd name="T1" fmla="*/ 33 h 98"/>
                <a:gd name="T2" fmla="*/ 82 w 88"/>
                <a:gd name="T3" fmla="*/ 21 h 98"/>
                <a:gd name="T4" fmla="*/ 73 w 88"/>
                <a:gd name="T5" fmla="*/ 12 h 98"/>
                <a:gd name="T6" fmla="*/ 64 w 88"/>
                <a:gd name="T7" fmla="*/ 6 h 98"/>
                <a:gd name="T8" fmla="*/ 51 w 88"/>
                <a:gd name="T9" fmla="*/ 0 h 98"/>
                <a:gd name="T10" fmla="*/ 42 w 88"/>
                <a:gd name="T11" fmla="*/ 0 h 98"/>
                <a:gd name="T12" fmla="*/ 30 w 88"/>
                <a:gd name="T13" fmla="*/ 0 h 98"/>
                <a:gd name="T14" fmla="*/ 21 w 88"/>
                <a:gd name="T15" fmla="*/ 6 h 98"/>
                <a:gd name="T16" fmla="*/ 12 w 88"/>
                <a:gd name="T17" fmla="*/ 12 h 98"/>
                <a:gd name="T18" fmla="*/ 6 w 88"/>
                <a:gd name="T19" fmla="*/ 21 h 98"/>
                <a:gd name="T20" fmla="*/ 0 w 88"/>
                <a:gd name="T21" fmla="*/ 33 h 98"/>
                <a:gd name="T22" fmla="*/ 0 w 88"/>
                <a:gd name="T23" fmla="*/ 44 h 98"/>
                <a:gd name="T24" fmla="*/ 0 w 88"/>
                <a:gd name="T25" fmla="*/ 56 h 98"/>
                <a:gd name="T26" fmla="*/ 6 w 88"/>
                <a:gd name="T27" fmla="*/ 68 h 98"/>
                <a:gd name="T28" fmla="*/ 12 w 88"/>
                <a:gd name="T29" fmla="*/ 77 h 98"/>
                <a:gd name="T30" fmla="*/ 21 w 88"/>
                <a:gd name="T31" fmla="*/ 86 h 98"/>
                <a:gd name="T32" fmla="*/ 30 w 88"/>
                <a:gd name="T33" fmla="*/ 92 h 98"/>
                <a:gd name="T34" fmla="*/ 42 w 88"/>
                <a:gd name="T35" fmla="*/ 98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98">
                  <a:moveTo>
                    <a:pt x="88" y="33"/>
                  </a:moveTo>
                  <a:lnTo>
                    <a:pt x="82" y="21"/>
                  </a:lnTo>
                  <a:lnTo>
                    <a:pt x="73" y="12"/>
                  </a:lnTo>
                  <a:lnTo>
                    <a:pt x="64" y="6"/>
                  </a:lnTo>
                  <a:lnTo>
                    <a:pt x="51" y="0"/>
                  </a:lnTo>
                  <a:lnTo>
                    <a:pt x="42" y="0"/>
                  </a:lnTo>
                  <a:lnTo>
                    <a:pt x="30" y="0"/>
                  </a:lnTo>
                  <a:lnTo>
                    <a:pt x="21" y="6"/>
                  </a:lnTo>
                  <a:lnTo>
                    <a:pt x="12" y="12"/>
                  </a:lnTo>
                  <a:lnTo>
                    <a:pt x="6" y="21"/>
                  </a:lnTo>
                  <a:lnTo>
                    <a:pt x="0" y="33"/>
                  </a:lnTo>
                  <a:lnTo>
                    <a:pt x="0" y="44"/>
                  </a:lnTo>
                  <a:lnTo>
                    <a:pt x="0" y="56"/>
                  </a:lnTo>
                  <a:lnTo>
                    <a:pt x="6" y="68"/>
                  </a:lnTo>
                  <a:lnTo>
                    <a:pt x="12" y="77"/>
                  </a:lnTo>
                  <a:lnTo>
                    <a:pt x="21" y="86"/>
                  </a:lnTo>
                  <a:lnTo>
                    <a:pt x="30" y="92"/>
                  </a:lnTo>
                  <a:lnTo>
                    <a:pt x="42" y="98"/>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2" name="Freeform 107"/>
            <p:cNvSpPr>
              <a:spLocks/>
            </p:cNvSpPr>
            <p:nvPr/>
          </p:nvSpPr>
          <p:spPr bwMode="auto">
            <a:xfrm>
              <a:off x="4208" y="2675"/>
              <a:ext cx="134" cy="83"/>
            </a:xfrm>
            <a:custGeom>
              <a:avLst/>
              <a:gdLst>
                <a:gd name="T0" fmla="*/ 0 w 134"/>
                <a:gd name="T1" fmla="*/ 83 h 83"/>
                <a:gd name="T2" fmla="*/ 28 w 134"/>
                <a:gd name="T3" fmla="*/ 77 h 83"/>
                <a:gd name="T4" fmla="*/ 52 w 134"/>
                <a:gd name="T5" fmla="*/ 68 h 83"/>
                <a:gd name="T6" fmla="*/ 76 w 134"/>
                <a:gd name="T7" fmla="*/ 53 h 83"/>
                <a:gd name="T8" fmla="*/ 101 w 134"/>
                <a:gd name="T9" fmla="*/ 38 h 83"/>
                <a:gd name="T10" fmla="*/ 119 w 134"/>
                <a:gd name="T11" fmla="*/ 18 h 83"/>
                <a:gd name="T12" fmla="*/ 134 w 134"/>
                <a:gd name="T13" fmla="*/ 0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83">
                  <a:moveTo>
                    <a:pt x="0" y="83"/>
                  </a:moveTo>
                  <a:lnTo>
                    <a:pt x="28" y="77"/>
                  </a:lnTo>
                  <a:lnTo>
                    <a:pt x="52" y="68"/>
                  </a:lnTo>
                  <a:lnTo>
                    <a:pt x="76" y="53"/>
                  </a:lnTo>
                  <a:lnTo>
                    <a:pt x="101" y="38"/>
                  </a:lnTo>
                  <a:lnTo>
                    <a:pt x="119" y="18"/>
                  </a:lnTo>
                  <a:lnTo>
                    <a:pt x="134"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3" name="Freeform 108"/>
            <p:cNvSpPr>
              <a:spLocks/>
            </p:cNvSpPr>
            <p:nvPr/>
          </p:nvSpPr>
          <p:spPr bwMode="auto">
            <a:xfrm>
              <a:off x="4239" y="2651"/>
              <a:ext cx="48" cy="95"/>
            </a:xfrm>
            <a:custGeom>
              <a:avLst/>
              <a:gdLst>
                <a:gd name="T0" fmla="*/ 48 w 48"/>
                <a:gd name="T1" fmla="*/ 0 h 95"/>
                <a:gd name="T2" fmla="*/ 30 w 48"/>
                <a:gd name="T3" fmla="*/ 18 h 95"/>
                <a:gd name="T4" fmla="*/ 18 w 48"/>
                <a:gd name="T5" fmla="*/ 33 h 95"/>
                <a:gd name="T6" fmla="*/ 9 w 48"/>
                <a:gd name="T7" fmla="*/ 53 h 95"/>
                <a:gd name="T8" fmla="*/ 3 w 48"/>
                <a:gd name="T9" fmla="*/ 74 h 95"/>
                <a:gd name="T10" fmla="*/ 0 w 48"/>
                <a:gd name="T11" fmla="*/ 95 h 95"/>
                <a:gd name="T12" fmla="*/ 0 w 48"/>
                <a:gd name="T13" fmla="*/ 95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95">
                  <a:moveTo>
                    <a:pt x="48" y="0"/>
                  </a:moveTo>
                  <a:lnTo>
                    <a:pt x="30" y="18"/>
                  </a:lnTo>
                  <a:lnTo>
                    <a:pt x="18" y="33"/>
                  </a:lnTo>
                  <a:lnTo>
                    <a:pt x="9" y="53"/>
                  </a:lnTo>
                  <a:lnTo>
                    <a:pt x="3" y="74"/>
                  </a:lnTo>
                  <a:lnTo>
                    <a:pt x="0" y="95"/>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4" name="Freeform 109"/>
            <p:cNvSpPr>
              <a:spLocks/>
            </p:cNvSpPr>
            <p:nvPr/>
          </p:nvSpPr>
          <p:spPr bwMode="auto">
            <a:xfrm>
              <a:off x="4190" y="2648"/>
              <a:ext cx="21" cy="107"/>
            </a:xfrm>
            <a:custGeom>
              <a:avLst/>
              <a:gdLst>
                <a:gd name="T0" fmla="*/ 21 w 21"/>
                <a:gd name="T1" fmla="*/ 0 h 107"/>
                <a:gd name="T2" fmla="*/ 12 w 21"/>
                <a:gd name="T3" fmla="*/ 24 h 107"/>
                <a:gd name="T4" fmla="*/ 3 w 21"/>
                <a:gd name="T5" fmla="*/ 48 h 107"/>
                <a:gd name="T6" fmla="*/ 0 w 21"/>
                <a:gd name="T7" fmla="*/ 71 h 107"/>
                <a:gd name="T8" fmla="*/ 3 w 21"/>
                <a:gd name="T9" fmla="*/ 98 h 107"/>
                <a:gd name="T10" fmla="*/ 3 w 21"/>
                <a:gd name="T11" fmla="*/ 107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07">
                  <a:moveTo>
                    <a:pt x="21" y="0"/>
                  </a:moveTo>
                  <a:lnTo>
                    <a:pt x="12" y="24"/>
                  </a:lnTo>
                  <a:lnTo>
                    <a:pt x="3" y="48"/>
                  </a:lnTo>
                  <a:lnTo>
                    <a:pt x="0" y="71"/>
                  </a:lnTo>
                  <a:lnTo>
                    <a:pt x="3" y="98"/>
                  </a:lnTo>
                  <a:lnTo>
                    <a:pt x="3" y="107"/>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5" name="Freeform 110"/>
            <p:cNvSpPr>
              <a:spLocks/>
            </p:cNvSpPr>
            <p:nvPr/>
          </p:nvSpPr>
          <p:spPr bwMode="auto">
            <a:xfrm>
              <a:off x="4312" y="2743"/>
              <a:ext cx="100" cy="24"/>
            </a:xfrm>
            <a:custGeom>
              <a:avLst/>
              <a:gdLst>
                <a:gd name="T0" fmla="*/ 100 w 100"/>
                <a:gd name="T1" fmla="*/ 0 h 24"/>
                <a:gd name="T2" fmla="*/ 72 w 100"/>
                <a:gd name="T3" fmla="*/ 3 h 24"/>
                <a:gd name="T4" fmla="*/ 42 w 100"/>
                <a:gd name="T5" fmla="*/ 9 h 24"/>
                <a:gd name="T6" fmla="*/ 15 w 100"/>
                <a:gd name="T7" fmla="*/ 18 h 24"/>
                <a:gd name="T8" fmla="*/ 0 w 100"/>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24">
                  <a:moveTo>
                    <a:pt x="100" y="0"/>
                  </a:moveTo>
                  <a:lnTo>
                    <a:pt x="72" y="3"/>
                  </a:lnTo>
                  <a:lnTo>
                    <a:pt x="42" y="9"/>
                  </a:lnTo>
                  <a:lnTo>
                    <a:pt x="15" y="18"/>
                  </a:lnTo>
                  <a:lnTo>
                    <a:pt x="0" y="24"/>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6" name="Freeform 111"/>
            <p:cNvSpPr>
              <a:spLocks/>
            </p:cNvSpPr>
            <p:nvPr/>
          </p:nvSpPr>
          <p:spPr bwMode="auto">
            <a:xfrm>
              <a:off x="4208" y="3145"/>
              <a:ext cx="219" cy="199"/>
            </a:xfrm>
            <a:custGeom>
              <a:avLst/>
              <a:gdLst>
                <a:gd name="T0" fmla="*/ 219 w 219"/>
                <a:gd name="T1" fmla="*/ 199 h 199"/>
                <a:gd name="T2" fmla="*/ 194 w 219"/>
                <a:gd name="T3" fmla="*/ 160 h 199"/>
                <a:gd name="T4" fmla="*/ 164 w 219"/>
                <a:gd name="T5" fmla="*/ 128 h 199"/>
                <a:gd name="T6" fmla="*/ 134 w 219"/>
                <a:gd name="T7" fmla="*/ 95 h 199"/>
                <a:gd name="T8" fmla="*/ 101 w 219"/>
                <a:gd name="T9" fmla="*/ 65 h 199"/>
                <a:gd name="T10" fmla="*/ 64 w 219"/>
                <a:gd name="T11" fmla="*/ 38 h 199"/>
                <a:gd name="T12" fmla="*/ 28 w 219"/>
                <a:gd name="T13" fmla="*/ 14 h 199"/>
                <a:gd name="T14" fmla="*/ 0 w 219"/>
                <a:gd name="T15" fmla="*/ 0 h 1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199">
                  <a:moveTo>
                    <a:pt x="219" y="199"/>
                  </a:moveTo>
                  <a:lnTo>
                    <a:pt x="194" y="160"/>
                  </a:lnTo>
                  <a:lnTo>
                    <a:pt x="164" y="128"/>
                  </a:lnTo>
                  <a:lnTo>
                    <a:pt x="134" y="95"/>
                  </a:lnTo>
                  <a:lnTo>
                    <a:pt x="101" y="65"/>
                  </a:lnTo>
                  <a:lnTo>
                    <a:pt x="64" y="38"/>
                  </a:lnTo>
                  <a:lnTo>
                    <a:pt x="28" y="14"/>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7" name="Freeform 112"/>
            <p:cNvSpPr>
              <a:spLocks/>
            </p:cNvSpPr>
            <p:nvPr/>
          </p:nvSpPr>
          <p:spPr bwMode="auto">
            <a:xfrm>
              <a:off x="4163" y="2942"/>
              <a:ext cx="194" cy="57"/>
            </a:xfrm>
            <a:custGeom>
              <a:avLst/>
              <a:gdLst>
                <a:gd name="T0" fmla="*/ 194 w 194"/>
                <a:gd name="T1" fmla="*/ 0 h 57"/>
                <a:gd name="T2" fmla="*/ 149 w 194"/>
                <a:gd name="T3" fmla="*/ 6 h 57"/>
                <a:gd name="T4" fmla="*/ 106 w 194"/>
                <a:gd name="T5" fmla="*/ 15 h 57"/>
                <a:gd name="T6" fmla="*/ 64 w 194"/>
                <a:gd name="T7" fmla="*/ 30 h 57"/>
                <a:gd name="T8" fmla="*/ 24 w 194"/>
                <a:gd name="T9" fmla="*/ 45 h 57"/>
                <a:gd name="T10" fmla="*/ 0 w 194"/>
                <a:gd name="T11" fmla="*/ 57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57">
                  <a:moveTo>
                    <a:pt x="194" y="0"/>
                  </a:moveTo>
                  <a:lnTo>
                    <a:pt x="149" y="6"/>
                  </a:lnTo>
                  <a:lnTo>
                    <a:pt x="106" y="15"/>
                  </a:lnTo>
                  <a:lnTo>
                    <a:pt x="64" y="30"/>
                  </a:lnTo>
                  <a:lnTo>
                    <a:pt x="24" y="45"/>
                  </a:lnTo>
                  <a:lnTo>
                    <a:pt x="0" y="57"/>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8" name="Freeform 113"/>
            <p:cNvSpPr>
              <a:spLocks/>
            </p:cNvSpPr>
            <p:nvPr/>
          </p:nvSpPr>
          <p:spPr bwMode="auto">
            <a:xfrm>
              <a:off x="4142" y="2969"/>
              <a:ext cx="21" cy="33"/>
            </a:xfrm>
            <a:custGeom>
              <a:avLst/>
              <a:gdLst>
                <a:gd name="T0" fmla="*/ 9 w 21"/>
                <a:gd name="T1" fmla="*/ 0 h 33"/>
                <a:gd name="T2" fmla="*/ 3 w 21"/>
                <a:gd name="T3" fmla="*/ 6 h 33"/>
                <a:gd name="T4" fmla="*/ 0 w 21"/>
                <a:gd name="T5" fmla="*/ 12 h 33"/>
                <a:gd name="T6" fmla="*/ 0 w 21"/>
                <a:gd name="T7" fmla="*/ 21 h 33"/>
                <a:gd name="T8" fmla="*/ 3 w 21"/>
                <a:gd name="T9" fmla="*/ 27 h 33"/>
                <a:gd name="T10" fmla="*/ 9 w 21"/>
                <a:gd name="T11" fmla="*/ 30 h 33"/>
                <a:gd name="T12" fmla="*/ 18 w 21"/>
                <a:gd name="T13" fmla="*/ 33 h 33"/>
                <a:gd name="T14" fmla="*/ 21 w 21"/>
                <a:gd name="T15" fmla="*/ 3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33">
                  <a:moveTo>
                    <a:pt x="9" y="0"/>
                  </a:moveTo>
                  <a:lnTo>
                    <a:pt x="3" y="6"/>
                  </a:lnTo>
                  <a:lnTo>
                    <a:pt x="0" y="12"/>
                  </a:lnTo>
                  <a:lnTo>
                    <a:pt x="0" y="21"/>
                  </a:lnTo>
                  <a:lnTo>
                    <a:pt x="3" y="27"/>
                  </a:lnTo>
                  <a:lnTo>
                    <a:pt x="9" y="30"/>
                  </a:lnTo>
                  <a:lnTo>
                    <a:pt x="18" y="33"/>
                  </a:lnTo>
                  <a:lnTo>
                    <a:pt x="21" y="3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59" name="Freeform 114"/>
            <p:cNvSpPr>
              <a:spLocks/>
            </p:cNvSpPr>
            <p:nvPr/>
          </p:nvSpPr>
          <p:spPr bwMode="auto">
            <a:xfrm>
              <a:off x="4163" y="3103"/>
              <a:ext cx="30" cy="36"/>
            </a:xfrm>
            <a:custGeom>
              <a:avLst/>
              <a:gdLst>
                <a:gd name="T0" fmla="*/ 30 w 30"/>
                <a:gd name="T1" fmla="*/ 9 h 36"/>
                <a:gd name="T2" fmla="*/ 24 w 30"/>
                <a:gd name="T3" fmla="*/ 3 h 36"/>
                <a:gd name="T4" fmla="*/ 18 w 30"/>
                <a:gd name="T5" fmla="*/ 0 h 36"/>
                <a:gd name="T6" fmla="*/ 9 w 30"/>
                <a:gd name="T7" fmla="*/ 3 h 36"/>
                <a:gd name="T8" fmla="*/ 3 w 30"/>
                <a:gd name="T9" fmla="*/ 9 h 36"/>
                <a:gd name="T10" fmla="*/ 0 w 30"/>
                <a:gd name="T11" fmla="*/ 15 h 36"/>
                <a:gd name="T12" fmla="*/ 0 w 30"/>
                <a:gd name="T13" fmla="*/ 24 h 36"/>
                <a:gd name="T14" fmla="*/ 6 w 30"/>
                <a:gd name="T15" fmla="*/ 30 h 36"/>
                <a:gd name="T16" fmla="*/ 12 w 30"/>
                <a:gd name="T17" fmla="*/ 33 h 36"/>
                <a:gd name="T18" fmla="*/ 21 w 30"/>
                <a:gd name="T19" fmla="*/ 36 h 36"/>
                <a:gd name="T20" fmla="*/ 21 w 30"/>
                <a:gd name="T21" fmla="*/ 33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6">
                  <a:moveTo>
                    <a:pt x="30" y="9"/>
                  </a:moveTo>
                  <a:lnTo>
                    <a:pt x="24" y="3"/>
                  </a:lnTo>
                  <a:lnTo>
                    <a:pt x="18" y="0"/>
                  </a:lnTo>
                  <a:lnTo>
                    <a:pt x="9" y="3"/>
                  </a:lnTo>
                  <a:lnTo>
                    <a:pt x="3" y="9"/>
                  </a:lnTo>
                  <a:lnTo>
                    <a:pt x="0" y="15"/>
                  </a:lnTo>
                  <a:lnTo>
                    <a:pt x="0" y="24"/>
                  </a:lnTo>
                  <a:lnTo>
                    <a:pt x="6" y="30"/>
                  </a:lnTo>
                  <a:lnTo>
                    <a:pt x="12" y="33"/>
                  </a:lnTo>
                  <a:lnTo>
                    <a:pt x="21" y="36"/>
                  </a:lnTo>
                  <a:lnTo>
                    <a:pt x="21" y="33"/>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0" name="Freeform 115"/>
            <p:cNvSpPr>
              <a:spLocks/>
            </p:cNvSpPr>
            <p:nvPr/>
          </p:nvSpPr>
          <p:spPr bwMode="auto">
            <a:xfrm>
              <a:off x="4193" y="3112"/>
              <a:ext cx="119" cy="53"/>
            </a:xfrm>
            <a:custGeom>
              <a:avLst/>
              <a:gdLst>
                <a:gd name="T0" fmla="*/ 119 w 119"/>
                <a:gd name="T1" fmla="*/ 53 h 53"/>
                <a:gd name="T2" fmla="*/ 100 w 119"/>
                <a:gd name="T3" fmla="*/ 39 h 53"/>
                <a:gd name="T4" fmla="*/ 79 w 119"/>
                <a:gd name="T5" fmla="*/ 24 h 53"/>
                <a:gd name="T6" fmla="*/ 58 w 119"/>
                <a:gd name="T7" fmla="*/ 12 h 53"/>
                <a:gd name="T8" fmla="*/ 34 w 119"/>
                <a:gd name="T9" fmla="*/ 3 h 53"/>
                <a:gd name="T10" fmla="*/ 6 w 119"/>
                <a:gd name="T11" fmla="*/ 0 h 53"/>
                <a:gd name="T12" fmla="*/ 0 w 119"/>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53">
                  <a:moveTo>
                    <a:pt x="119" y="53"/>
                  </a:moveTo>
                  <a:lnTo>
                    <a:pt x="100" y="39"/>
                  </a:lnTo>
                  <a:lnTo>
                    <a:pt x="79" y="24"/>
                  </a:lnTo>
                  <a:lnTo>
                    <a:pt x="58" y="12"/>
                  </a:lnTo>
                  <a:lnTo>
                    <a:pt x="34" y="3"/>
                  </a:lnTo>
                  <a:lnTo>
                    <a:pt x="6"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1" name="Freeform 116"/>
            <p:cNvSpPr>
              <a:spLocks/>
            </p:cNvSpPr>
            <p:nvPr/>
          </p:nvSpPr>
          <p:spPr bwMode="auto">
            <a:xfrm>
              <a:off x="4312" y="2942"/>
              <a:ext cx="39" cy="223"/>
            </a:xfrm>
            <a:custGeom>
              <a:avLst/>
              <a:gdLst>
                <a:gd name="T0" fmla="*/ 0 w 39"/>
                <a:gd name="T1" fmla="*/ 223 h 223"/>
                <a:gd name="T2" fmla="*/ 15 w 39"/>
                <a:gd name="T3" fmla="*/ 200 h 223"/>
                <a:gd name="T4" fmla="*/ 27 w 39"/>
                <a:gd name="T5" fmla="*/ 173 h 223"/>
                <a:gd name="T6" fmla="*/ 36 w 39"/>
                <a:gd name="T7" fmla="*/ 146 h 223"/>
                <a:gd name="T8" fmla="*/ 39 w 39"/>
                <a:gd name="T9" fmla="*/ 116 h 223"/>
                <a:gd name="T10" fmla="*/ 39 w 39"/>
                <a:gd name="T11" fmla="*/ 90 h 223"/>
                <a:gd name="T12" fmla="*/ 36 w 39"/>
                <a:gd name="T13" fmla="*/ 60 h 223"/>
                <a:gd name="T14" fmla="*/ 30 w 39"/>
                <a:gd name="T15" fmla="*/ 33 h 223"/>
                <a:gd name="T16" fmla="*/ 21 w 39"/>
                <a:gd name="T17" fmla="*/ 6 h 223"/>
                <a:gd name="T18" fmla="*/ 18 w 39"/>
                <a:gd name="T19" fmla="*/ 0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23">
                  <a:moveTo>
                    <a:pt x="0" y="223"/>
                  </a:moveTo>
                  <a:lnTo>
                    <a:pt x="15" y="200"/>
                  </a:lnTo>
                  <a:lnTo>
                    <a:pt x="27" y="173"/>
                  </a:lnTo>
                  <a:lnTo>
                    <a:pt x="36" y="146"/>
                  </a:lnTo>
                  <a:lnTo>
                    <a:pt x="39" y="116"/>
                  </a:lnTo>
                  <a:lnTo>
                    <a:pt x="39" y="90"/>
                  </a:lnTo>
                  <a:lnTo>
                    <a:pt x="36" y="60"/>
                  </a:lnTo>
                  <a:lnTo>
                    <a:pt x="30" y="33"/>
                  </a:lnTo>
                  <a:lnTo>
                    <a:pt x="21" y="6"/>
                  </a:lnTo>
                  <a:lnTo>
                    <a:pt x="18"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2" name="Freeform 117"/>
            <p:cNvSpPr>
              <a:spLocks/>
            </p:cNvSpPr>
            <p:nvPr/>
          </p:nvSpPr>
          <p:spPr bwMode="auto">
            <a:xfrm>
              <a:off x="4172" y="3008"/>
              <a:ext cx="55" cy="104"/>
            </a:xfrm>
            <a:custGeom>
              <a:avLst/>
              <a:gdLst>
                <a:gd name="T0" fmla="*/ 52 w 55"/>
                <a:gd name="T1" fmla="*/ 104 h 104"/>
                <a:gd name="T2" fmla="*/ 55 w 55"/>
                <a:gd name="T3" fmla="*/ 86 h 104"/>
                <a:gd name="T4" fmla="*/ 55 w 55"/>
                <a:gd name="T5" fmla="*/ 68 h 104"/>
                <a:gd name="T6" fmla="*/ 52 w 55"/>
                <a:gd name="T7" fmla="*/ 50 h 104"/>
                <a:gd name="T8" fmla="*/ 43 w 55"/>
                <a:gd name="T9" fmla="*/ 35 h 104"/>
                <a:gd name="T10" fmla="*/ 30 w 55"/>
                <a:gd name="T11" fmla="*/ 21 h 104"/>
                <a:gd name="T12" fmla="*/ 18 w 55"/>
                <a:gd name="T13" fmla="*/ 9 h 104"/>
                <a:gd name="T14" fmla="*/ 3 w 55"/>
                <a:gd name="T15" fmla="*/ 0 h 104"/>
                <a:gd name="T16" fmla="*/ 0 w 55"/>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04">
                  <a:moveTo>
                    <a:pt x="52" y="104"/>
                  </a:moveTo>
                  <a:lnTo>
                    <a:pt x="55" y="86"/>
                  </a:lnTo>
                  <a:lnTo>
                    <a:pt x="55" y="68"/>
                  </a:lnTo>
                  <a:lnTo>
                    <a:pt x="52" y="50"/>
                  </a:lnTo>
                  <a:lnTo>
                    <a:pt x="43" y="35"/>
                  </a:lnTo>
                  <a:lnTo>
                    <a:pt x="30" y="21"/>
                  </a:lnTo>
                  <a:lnTo>
                    <a:pt x="18" y="9"/>
                  </a:lnTo>
                  <a:lnTo>
                    <a:pt x="3" y="0"/>
                  </a:lnTo>
                  <a:lnTo>
                    <a:pt x="0"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3" name="Line 118"/>
            <p:cNvSpPr>
              <a:spLocks noChangeShapeType="1"/>
            </p:cNvSpPr>
            <p:nvPr/>
          </p:nvSpPr>
          <p:spPr bwMode="auto">
            <a:xfrm flipV="1">
              <a:off x="4281" y="2636"/>
              <a:ext cx="185" cy="155"/>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7264" name="Freeform 119"/>
            <p:cNvSpPr>
              <a:spLocks/>
            </p:cNvSpPr>
            <p:nvPr/>
          </p:nvSpPr>
          <p:spPr bwMode="auto">
            <a:xfrm>
              <a:off x="4269" y="3035"/>
              <a:ext cx="49" cy="32"/>
            </a:xfrm>
            <a:custGeom>
              <a:avLst/>
              <a:gdLst>
                <a:gd name="T0" fmla="*/ 49 w 49"/>
                <a:gd name="T1" fmla="*/ 0 h 32"/>
                <a:gd name="T2" fmla="*/ 33 w 49"/>
                <a:gd name="T3" fmla="*/ 0 h 32"/>
                <a:gd name="T4" fmla="*/ 21 w 49"/>
                <a:gd name="T5" fmla="*/ 6 h 32"/>
                <a:gd name="T6" fmla="*/ 12 w 49"/>
                <a:gd name="T7" fmla="*/ 14 h 32"/>
                <a:gd name="T8" fmla="*/ 3 w 49"/>
                <a:gd name="T9" fmla="*/ 23 h 32"/>
                <a:gd name="T10" fmla="*/ 0 w 49"/>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2">
                  <a:moveTo>
                    <a:pt x="49" y="0"/>
                  </a:moveTo>
                  <a:lnTo>
                    <a:pt x="33" y="0"/>
                  </a:lnTo>
                  <a:lnTo>
                    <a:pt x="21" y="6"/>
                  </a:lnTo>
                  <a:lnTo>
                    <a:pt x="12" y="14"/>
                  </a:lnTo>
                  <a:lnTo>
                    <a:pt x="3" y="23"/>
                  </a:lnTo>
                  <a:lnTo>
                    <a:pt x="0" y="32"/>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5" name="Freeform 120"/>
            <p:cNvSpPr>
              <a:spLocks/>
            </p:cNvSpPr>
            <p:nvPr/>
          </p:nvSpPr>
          <p:spPr bwMode="auto">
            <a:xfrm>
              <a:off x="4239" y="3026"/>
              <a:ext cx="91" cy="80"/>
            </a:xfrm>
            <a:custGeom>
              <a:avLst/>
              <a:gdLst>
                <a:gd name="T0" fmla="*/ 73 w 91"/>
                <a:gd name="T1" fmla="*/ 3 h 80"/>
                <a:gd name="T2" fmla="*/ 57 w 91"/>
                <a:gd name="T3" fmla="*/ 0 h 80"/>
                <a:gd name="T4" fmla="*/ 42 w 91"/>
                <a:gd name="T5" fmla="*/ 0 h 80"/>
                <a:gd name="T6" fmla="*/ 30 w 91"/>
                <a:gd name="T7" fmla="*/ 6 h 80"/>
                <a:gd name="T8" fmla="*/ 15 w 91"/>
                <a:gd name="T9" fmla="*/ 15 h 80"/>
                <a:gd name="T10" fmla="*/ 9 w 91"/>
                <a:gd name="T11" fmla="*/ 20 h 80"/>
                <a:gd name="T12" fmla="*/ 3 w 91"/>
                <a:gd name="T13" fmla="*/ 29 h 80"/>
                <a:gd name="T14" fmla="*/ 0 w 91"/>
                <a:gd name="T15" fmla="*/ 41 h 80"/>
                <a:gd name="T16" fmla="*/ 3 w 91"/>
                <a:gd name="T17" fmla="*/ 53 h 80"/>
                <a:gd name="T18" fmla="*/ 6 w 91"/>
                <a:gd name="T19" fmla="*/ 62 h 80"/>
                <a:gd name="T20" fmla="*/ 15 w 91"/>
                <a:gd name="T21" fmla="*/ 71 h 80"/>
                <a:gd name="T22" fmla="*/ 27 w 91"/>
                <a:gd name="T23" fmla="*/ 77 h 80"/>
                <a:gd name="T24" fmla="*/ 39 w 91"/>
                <a:gd name="T25" fmla="*/ 80 h 80"/>
                <a:gd name="T26" fmla="*/ 48 w 91"/>
                <a:gd name="T27" fmla="*/ 77 h 80"/>
                <a:gd name="T28" fmla="*/ 60 w 91"/>
                <a:gd name="T29" fmla="*/ 71 h 80"/>
                <a:gd name="T30" fmla="*/ 70 w 91"/>
                <a:gd name="T31" fmla="*/ 62 h 80"/>
                <a:gd name="T32" fmla="*/ 76 w 91"/>
                <a:gd name="T33" fmla="*/ 56 h 80"/>
                <a:gd name="T34" fmla="*/ 82 w 91"/>
                <a:gd name="T35" fmla="*/ 44 h 80"/>
                <a:gd name="T36" fmla="*/ 88 w 91"/>
                <a:gd name="T37" fmla="*/ 32 h 80"/>
                <a:gd name="T38" fmla="*/ 91 w 91"/>
                <a:gd name="T39" fmla="*/ 20 h 80"/>
                <a:gd name="T40" fmla="*/ 91 w 91"/>
                <a:gd name="T41" fmla="*/ 12 h 80"/>
                <a:gd name="T42" fmla="*/ 88 w 91"/>
                <a:gd name="T43" fmla="*/ 6 h 80"/>
                <a:gd name="T44" fmla="*/ 85 w 91"/>
                <a:gd name="T45" fmla="*/ 6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80">
                  <a:moveTo>
                    <a:pt x="73" y="3"/>
                  </a:moveTo>
                  <a:lnTo>
                    <a:pt x="57" y="0"/>
                  </a:lnTo>
                  <a:lnTo>
                    <a:pt x="42" y="0"/>
                  </a:lnTo>
                  <a:lnTo>
                    <a:pt x="30" y="6"/>
                  </a:lnTo>
                  <a:lnTo>
                    <a:pt x="15" y="15"/>
                  </a:lnTo>
                  <a:lnTo>
                    <a:pt x="9" y="20"/>
                  </a:lnTo>
                  <a:lnTo>
                    <a:pt x="3" y="29"/>
                  </a:lnTo>
                  <a:lnTo>
                    <a:pt x="0" y="41"/>
                  </a:lnTo>
                  <a:lnTo>
                    <a:pt x="3" y="53"/>
                  </a:lnTo>
                  <a:lnTo>
                    <a:pt x="6" y="62"/>
                  </a:lnTo>
                  <a:lnTo>
                    <a:pt x="15" y="71"/>
                  </a:lnTo>
                  <a:lnTo>
                    <a:pt x="27" y="77"/>
                  </a:lnTo>
                  <a:lnTo>
                    <a:pt x="39" y="80"/>
                  </a:lnTo>
                  <a:lnTo>
                    <a:pt x="48" y="77"/>
                  </a:lnTo>
                  <a:lnTo>
                    <a:pt x="60" y="71"/>
                  </a:lnTo>
                  <a:lnTo>
                    <a:pt x="70" y="62"/>
                  </a:lnTo>
                  <a:lnTo>
                    <a:pt x="76" y="56"/>
                  </a:lnTo>
                  <a:lnTo>
                    <a:pt x="82" y="44"/>
                  </a:lnTo>
                  <a:lnTo>
                    <a:pt x="88" y="32"/>
                  </a:lnTo>
                  <a:lnTo>
                    <a:pt x="91" y="20"/>
                  </a:lnTo>
                  <a:lnTo>
                    <a:pt x="91" y="12"/>
                  </a:lnTo>
                  <a:lnTo>
                    <a:pt x="88" y="6"/>
                  </a:lnTo>
                  <a:lnTo>
                    <a:pt x="85" y="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6" name="Freeform 121"/>
            <p:cNvSpPr>
              <a:spLocks/>
            </p:cNvSpPr>
            <p:nvPr/>
          </p:nvSpPr>
          <p:spPr bwMode="auto">
            <a:xfrm>
              <a:off x="4142" y="2577"/>
              <a:ext cx="106" cy="50"/>
            </a:xfrm>
            <a:custGeom>
              <a:avLst/>
              <a:gdLst>
                <a:gd name="T0" fmla="*/ 82 w 106"/>
                <a:gd name="T1" fmla="*/ 44 h 50"/>
                <a:gd name="T2" fmla="*/ 24 w 106"/>
                <a:gd name="T3" fmla="*/ 50 h 50"/>
                <a:gd name="T4" fmla="*/ 39 w 106"/>
                <a:gd name="T5" fmla="*/ 41 h 50"/>
                <a:gd name="T6" fmla="*/ 0 w 106"/>
                <a:gd name="T7" fmla="*/ 29 h 50"/>
                <a:gd name="T8" fmla="*/ 51 w 106"/>
                <a:gd name="T9" fmla="*/ 32 h 50"/>
                <a:gd name="T10" fmla="*/ 18 w 106"/>
                <a:gd name="T11" fmla="*/ 14 h 50"/>
                <a:gd name="T12" fmla="*/ 57 w 106"/>
                <a:gd name="T13" fmla="*/ 20 h 50"/>
                <a:gd name="T14" fmla="*/ 21 w 106"/>
                <a:gd name="T15" fmla="*/ 0 h 50"/>
                <a:gd name="T16" fmla="*/ 66 w 106"/>
                <a:gd name="T17" fmla="*/ 11 h 50"/>
                <a:gd name="T18" fmla="*/ 57 w 106"/>
                <a:gd name="T19" fmla="*/ 0 h 50"/>
                <a:gd name="T20" fmla="*/ 106 w 106"/>
                <a:gd name="T21" fmla="*/ 29 h 50"/>
                <a:gd name="T22" fmla="*/ 88 w 106"/>
                <a:gd name="T23" fmla="*/ 32 h 50"/>
                <a:gd name="T24" fmla="*/ 82 w 106"/>
                <a:gd name="T25" fmla="*/ 4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0">
                  <a:moveTo>
                    <a:pt x="82" y="44"/>
                  </a:moveTo>
                  <a:lnTo>
                    <a:pt x="24" y="50"/>
                  </a:lnTo>
                  <a:lnTo>
                    <a:pt x="39" y="41"/>
                  </a:lnTo>
                  <a:lnTo>
                    <a:pt x="0" y="29"/>
                  </a:lnTo>
                  <a:lnTo>
                    <a:pt x="51" y="32"/>
                  </a:lnTo>
                  <a:lnTo>
                    <a:pt x="18" y="14"/>
                  </a:lnTo>
                  <a:lnTo>
                    <a:pt x="57" y="20"/>
                  </a:lnTo>
                  <a:lnTo>
                    <a:pt x="21" y="0"/>
                  </a:lnTo>
                  <a:lnTo>
                    <a:pt x="66" y="11"/>
                  </a:lnTo>
                  <a:lnTo>
                    <a:pt x="57" y="0"/>
                  </a:lnTo>
                  <a:lnTo>
                    <a:pt x="106" y="29"/>
                  </a:lnTo>
                  <a:lnTo>
                    <a:pt x="88" y="32"/>
                  </a:lnTo>
                  <a:lnTo>
                    <a:pt x="82"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67" name="Freeform 122"/>
            <p:cNvSpPr>
              <a:spLocks/>
            </p:cNvSpPr>
            <p:nvPr/>
          </p:nvSpPr>
          <p:spPr bwMode="auto">
            <a:xfrm>
              <a:off x="4142" y="2577"/>
              <a:ext cx="106" cy="50"/>
            </a:xfrm>
            <a:custGeom>
              <a:avLst/>
              <a:gdLst>
                <a:gd name="T0" fmla="*/ 82 w 106"/>
                <a:gd name="T1" fmla="*/ 44 h 50"/>
                <a:gd name="T2" fmla="*/ 24 w 106"/>
                <a:gd name="T3" fmla="*/ 50 h 50"/>
                <a:gd name="T4" fmla="*/ 39 w 106"/>
                <a:gd name="T5" fmla="*/ 41 h 50"/>
                <a:gd name="T6" fmla="*/ 0 w 106"/>
                <a:gd name="T7" fmla="*/ 29 h 50"/>
                <a:gd name="T8" fmla="*/ 51 w 106"/>
                <a:gd name="T9" fmla="*/ 32 h 50"/>
                <a:gd name="T10" fmla="*/ 18 w 106"/>
                <a:gd name="T11" fmla="*/ 14 h 50"/>
                <a:gd name="T12" fmla="*/ 57 w 106"/>
                <a:gd name="T13" fmla="*/ 20 h 50"/>
                <a:gd name="T14" fmla="*/ 21 w 106"/>
                <a:gd name="T15" fmla="*/ 0 h 50"/>
                <a:gd name="T16" fmla="*/ 66 w 106"/>
                <a:gd name="T17" fmla="*/ 11 h 50"/>
                <a:gd name="T18" fmla="*/ 57 w 106"/>
                <a:gd name="T19" fmla="*/ 0 h 50"/>
                <a:gd name="T20" fmla="*/ 106 w 106"/>
                <a:gd name="T21" fmla="*/ 29 h 50"/>
                <a:gd name="T22" fmla="*/ 88 w 106"/>
                <a:gd name="T23" fmla="*/ 32 h 50"/>
                <a:gd name="T24" fmla="*/ 82 w 106"/>
                <a:gd name="T25" fmla="*/ 4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0">
                  <a:moveTo>
                    <a:pt x="82" y="44"/>
                  </a:moveTo>
                  <a:lnTo>
                    <a:pt x="24" y="50"/>
                  </a:lnTo>
                  <a:lnTo>
                    <a:pt x="39" y="41"/>
                  </a:lnTo>
                  <a:lnTo>
                    <a:pt x="0" y="29"/>
                  </a:lnTo>
                  <a:lnTo>
                    <a:pt x="51" y="32"/>
                  </a:lnTo>
                  <a:lnTo>
                    <a:pt x="18" y="14"/>
                  </a:lnTo>
                  <a:lnTo>
                    <a:pt x="57" y="20"/>
                  </a:lnTo>
                  <a:lnTo>
                    <a:pt x="21" y="0"/>
                  </a:lnTo>
                  <a:lnTo>
                    <a:pt x="66" y="11"/>
                  </a:lnTo>
                  <a:lnTo>
                    <a:pt x="57" y="0"/>
                  </a:lnTo>
                  <a:lnTo>
                    <a:pt x="106" y="29"/>
                  </a:lnTo>
                  <a:lnTo>
                    <a:pt x="88" y="32"/>
                  </a:lnTo>
                  <a:lnTo>
                    <a:pt x="82" y="44"/>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68" name="Freeform 123"/>
            <p:cNvSpPr>
              <a:spLocks/>
            </p:cNvSpPr>
            <p:nvPr/>
          </p:nvSpPr>
          <p:spPr bwMode="auto">
            <a:xfrm>
              <a:off x="4251" y="2562"/>
              <a:ext cx="127" cy="56"/>
            </a:xfrm>
            <a:custGeom>
              <a:avLst/>
              <a:gdLst>
                <a:gd name="T0" fmla="*/ 127 w 127"/>
                <a:gd name="T1" fmla="*/ 56 h 56"/>
                <a:gd name="T2" fmla="*/ 115 w 127"/>
                <a:gd name="T3" fmla="*/ 20 h 56"/>
                <a:gd name="T4" fmla="*/ 100 w 127"/>
                <a:gd name="T5" fmla="*/ 44 h 56"/>
                <a:gd name="T6" fmla="*/ 88 w 127"/>
                <a:gd name="T7" fmla="*/ 6 h 56"/>
                <a:gd name="T8" fmla="*/ 73 w 127"/>
                <a:gd name="T9" fmla="*/ 26 h 56"/>
                <a:gd name="T10" fmla="*/ 30 w 127"/>
                <a:gd name="T11" fmla="*/ 0 h 56"/>
                <a:gd name="T12" fmla="*/ 45 w 127"/>
                <a:gd name="T13" fmla="*/ 20 h 56"/>
                <a:gd name="T14" fmla="*/ 0 w 127"/>
                <a:gd name="T15" fmla="*/ 0 h 56"/>
                <a:gd name="T16" fmla="*/ 27 w 127"/>
                <a:gd name="T17" fmla="*/ 26 h 56"/>
                <a:gd name="T18" fmla="*/ 3 w 127"/>
                <a:gd name="T19" fmla="*/ 29 h 56"/>
                <a:gd name="T20" fmla="*/ 48 w 127"/>
                <a:gd name="T21" fmla="*/ 53 h 56"/>
                <a:gd name="T22" fmla="*/ 82 w 127"/>
                <a:gd name="T23" fmla="*/ 56 h 56"/>
                <a:gd name="T24" fmla="*/ 127 w 127"/>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56">
                  <a:moveTo>
                    <a:pt x="127" y="56"/>
                  </a:moveTo>
                  <a:lnTo>
                    <a:pt x="115" y="20"/>
                  </a:lnTo>
                  <a:lnTo>
                    <a:pt x="100" y="44"/>
                  </a:lnTo>
                  <a:lnTo>
                    <a:pt x="88" y="6"/>
                  </a:lnTo>
                  <a:lnTo>
                    <a:pt x="73" y="26"/>
                  </a:lnTo>
                  <a:lnTo>
                    <a:pt x="30" y="0"/>
                  </a:lnTo>
                  <a:lnTo>
                    <a:pt x="45" y="20"/>
                  </a:lnTo>
                  <a:lnTo>
                    <a:pt x="0" y="0"/>
                  </a:lnTo>
                  <a:lnTo>
                    <a:pt x="27" y="26"/>
                  </a:lnTo>
                  <a:lnTo>
                    <a:pt x="3" y="29"/>
                  </a:lnTo>
                  <a:lnTo>
                    <a:pt x="48" y="53"/>
                  </a:lnTo>
                  <a:lnTo>
                    <a:pt x="82" y="56"/>
                  </a:lnTo>
                  <a:lnTo>
                    <a:pt x="127" y="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69" name="Freeform 124"/>
            <p:cNvSpPr>
              <a:spLocks/>
            </p:cNvSpPr>
            <p:nvPr/>
          </p:nvSpPr>
          <p:spPr bwMode="auto">
            <a:xfrm>
              <a:off x="4251" y="2562"/>
              <a:ext cx="127" cy="56"/>
            </a:xfrm>
            <a:custGeom>
              <a:avLst/>
              <a:gdLst>
                <a:gd name="T0" fmla="*/ 127 w 127"/>
                <a:gd name="T1" fmla="*/ 56 h 56"/>
                <a:gd name="T2" fmla="*/ 115 w 127"/>
                <a:gd name="T3" fmla="*/ 20 h 56"/>
                <a:gd name="T4" fmla="*/ 100 w 127"/>
                <a:gd name="T5" fmla="*/ 44 h 56"/>
                <a:gd name="T6" fmla="*/ 88 w 127"/>
                <a:gd name="T7" fmla="*/ 6 h 56"/>
                <a:gd name="T8" fmla="*/ 73 w 127"/>
                <a:gd name="T9" fmla="*/ 26 h 56"/>
                <a:gd name="T10" fmla="*/ 30 w 127"/>
                <a:gd name="T11" fmla="*/ 0 h 56"/>
                <a:gd name="T12" fmla="*/ 45 w 127"/>
                <a:gd name="T13" fmla="*/ 20 h 56"/>
                <a:gd name="T14" fmla="*/ 0 w 127"/>
                <a:gd name="T15" fmla="*/ 0 h 56"/>
                <a:gd name="T16" fmla="*/ 27 w 127"/>
                <a:gd name="T17" fmla="*/ 26 h 56"/>
                <a:gd name="T18" fmla="*/ 3 w 127"/>
                <a:gd name="T19" fmla="*/ 29 h 56"/>
                <a:gd name="T20" fmla="*/ 48 w 127"/>
                <a:gd name="T21" fmla="*/ 53 h 56"/>
                <a:gd name="T22" fmla="*/ 82 w 127"/>
                <a:gd name="T23" fmla="*/ 56 h 56"/>
                <a:gd name="T24" fmla="*/ 127 w 127"/>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56">
                  <a:moveTo>
                    <a:pt x="127" y="56"/>
                  </a:moveTo>
                  <a:lnTo>
                    <a:pt x="115" y="20"/>
                  </a:lnTo>
                  <a:lnTo>
                    <a:pt x="100" y="44"/>
                  </a:lnTo>
                  <a:lnTo>
                    <a:pt x="88" y="6"/>
                  </a:lnTo>
                  <a:lnTo>
                    <a:pt x="73" y="26"/>
                  </a:lnTo>
                  <a:lnTo>
                    <a:pt x="30" y="0"/>
                  </a:lnTo>
                  <a:lnTo>
                    <a:pt x="45" y="20"/>
                  </a:lnTo>
                  <a:lnTo>
                    <a:pt x="0" y="0"/>
                  </a:lnTo>
                  <a:lnTo>
                    <a:pt x="27" y="26"/>
                  </a:lnTo>
                  <a:lnTo>
                    <a:pt x="3" y="29"/>
                  </a:lnTo>
                  <a:lnTo>
                    <a:pt x="48" y="53"/>
                  </a:lnTo>
                  <a:lnTo>
                    <a:pt x="82" y="56"/>
                  </a:lnTo>
                  <a:lnTo>
                    <a:pt x="127" y="56"/>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70" name="Freeform 125"/>
            <p:cNvSpPr>
              <a:spLocks/>
            </p:cNvSpPr>
            <p:nvPr/>
          </p:nvSpPr>
          <p:spPr bwMode="auto">
            <a:xfrm>
              <a:off x="4309" y="2523"/>
              <a:ext cx="124" cy="59"/>
            </a:xfrm>
            <a:custGeom>
              <a:avLst/>
              <a:gdLst>
                <a:gd name="T0" fmla="*/ 124 w 124"/>
                <a:gd name="T1" fmla="*/ 59 h 59"/>
                <a:gd name="T2" fmla="*/ 100 w 124"/>
                <a:gd name="T3" fmla="*/ 42 h 59"/>
                <a:gd name="T4" fmla="*/ 75 w 124"/>
                <a:gd name="T5" fmla="*/ 24 h 59"/>
                <a:gd name="T6" fmla="*/ 48 w 124"/>
                <a:gd name="T7" fmla="*/ 12 h 59"/>
                <a:gd name="T8" fmla="*/ 18 w 124"/>
                <a:gd name="T9" fmla="*/ 3 h 59"/>
                <a:gd name="T10" fmla="*/ 0 w 124"/>
                <a:gd name="T11" fmla="*/ 0 h 59"/>
                <a:gd name="T12" fmla="*/ 36 w 124"/>
                <a:gd name="T13" fmla="*/ 12 h 59"/>
                <a:gd name="T14" fmla="*/ 69 w 124"/>
                <a:gd name="T15" fmla="*/ 30 h 59"/>
                <a:gd name="T16" fmla="*/ 124 w 124"/>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59">
                  <a:moveTo>
                    <a:pt x="124" y="59"/>
                  </a:moveTo>
                  <a:lnTo>
                    <a:pt x="100" y="42"/>
                  </a:lnTo>
                  <a:lnTo>
                    <a:pt x="75" y="24"/>
                  </a:lnTo>
                  <a:lnTo>
                    <a:pt x="48" y="12"/>
                  </a:lnTo>
                  <a:lnTo>
                    <a:pt x="18" y="3"/>
                  </a:lnTo>
                  <a:lnTo>
                    <a:pt x="0" y="0"/>
                  </a:lnTo>
                  <a:lnTo>
                    <a:pt x="36" y="12"/>
                  </a:lnTo>
                  <a:lnTo>
                    <a:pt x="69" y="30"/>
                  </a:lnTo>
                  <a:lnTo>
                    <a:pt x="124"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71" name="Freeform 126"/>
            <p:cNvSpPr>
              <a:spLocks/>
            </p:cNvSpPr>
            <p:nvPr/>
          </p:nvSpPr>
          <p:spPr bwMode="auto">
            <a:xfrm>
              <a:off x="4309" y="2523"/>
              <a:ext cx="124" cy="59"/>
            </a:xfrm>
            <a:custGeom>
              <a:avLst/>
              <a:gdLst>
                <a:gd name="T0" fmla="*/ 124 w 124"/>
                <a:gd name="T1" fmla="*/ 59 h 59"/>
                <a:gd name="T2" fmla="*/ 100 w 124"/>
                <a:gd name="T3" fmla="*/ 42 h 59"/>
                <a:gd name="T4" fmla="*/ 75 w 124"/>
                <a:gd name="T5" fmla="*/ 24 h 59"/>
                <a:gd name="T6" fmla="*/ 48 w 124"/>
                <a:gd name="T7" fmla="*/ 12 h 59"/>
                <a:gd name="T8" fmla="*/ 18 w 124"/>
                <a:gd name="T9" fmla="*/ 3 h 59"/>
                <a:gd name="T10" fmla="*/ 0 w 124"/>
                <a:gd name="T11" fmla="*/ 0 h 59"/>
                <a:gd name="T12" fmla="*/ 36 w 124"/>
                <a:gd name="T13" fmla="*/ 12 h 59"/>
                <a:gd name="T14" fmla="*/ 69 w 124"/>
                <a:gd name="T15" fmla="*/ 30 h 59"/>
                <a:gd name="T16" fmla="*/ 124 w 124"/>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59">
                  <a:moveTo>
                    <a:pt x="124" y="59"/>
                  </a:moveTo>
                  <a:lnTo>
                    <a:pt x="100" y="42"/>
                  </a:lnTo>
                  <a:lnTo>
                    <a:pt x="75" y="24"/>
                  </a:lnTo>
                  <a:lnTo>
                    <a:pt x="48" y="12"/>
                  </a:lnTo>
                  <a:lnTo>
                    <a:pt x="18" y="3"/>
                  </a:lnTo>
                  <a:lnTo>
                    <a:pt x="0" y="0"/>
                  </a:lnTo>
                  <a:lnTo>
                    <a:pt x="36" y="12"/>
                  </a:lnTo>
                  <a:lnTo>
                    <a:pt x="69" y="30"/>
                  </a:lnTo>
                  <a:lnTo>
                    <a:pt x="124" y="5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72" name="Freeform 127"/>
            <p:cNvSpPr>
              <a:spLocks/>
            </p:cNvSpPr>
            <p:nvPr/>
          </p:nvSpPr>
          <p:spPr bwMode="auto">
            <a:xfrm>
              <a:off x="4390" y="2523"/>
              <a:ext cx="70" cy="59"/>
            </a:xfrm>
            <a:custGeom>
              <a:avLst/>
              <a:gdLst>
                <a:gd name="T0" fmla="*/ 19 w 70"/>
                <a:gd name="T1" fmla="*/ 9 h 59"/>
                <a:gd name="T2" fmla="*/ 40 w 70"/>
                <a:gd name="T3" fmla="*/ 24 h 59"/>
                <a:gd name="T4" fmla="*/ 58 w 70"/>
                <a:gd name="T5" fmla="*/ 42 h 59"/>
                <a:gd name="T6" fmla="*/ 70 w 70"/>
                <a:gd name="T7" fmla="*/ 59 h 59"/>
                <a:gd name="T8" fmla="*/ 49 w 70"/>
                <a:gd name="T9" fmla="*/ 36 h 59"/>
                <a:gd name="T10" fmla="*/ 22 w 70"/>
                <a:gd name="T11" fmla="*/ 15 h 59"/>
                <a:gd name="T12" fmla="*/ 0 w 70"/>
                <a:gd name="T13" fmla="*/ 0 h 59"/>
                <a:gd name="T14" fmla="*/ 19 w 70"/>
                <a:gd name="T15" fmla="*/ 9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59">
                  <a:moveTo>
                    <a:pt x="19" y="9"/>
                  </a:moveTo>
                  <a:lnTo>
                    <a:pt x="40" y="24"/>
                  </a:lnTo>
                  <a:lnTo>
                    <a:pt x="58" y="42"/>
                  </a:lnTo>
                  <a:lnTo>
                    <a:pt x="70" y="59"/>
                  </a:lnTo>
                  <a:lnTo>
                    <a:pt x="49" y="36"/>
                  </a:lnTo>
                  <a:lnTo>
                    <a:pt x="22" y="15"/>
                  </a:lnTo>
                  <a:lnTo>
                    <a:pt x="0" y="0"/>
                  </a:lnTo>
                  <a:lnTo>
                    <a:pt x="19"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73" name="Freeform 128"/>
            <p:cNvSpPr>
              <a:spLocks/>
            </p:cNvSpPr>
            <p:nvPr/>
          </p:nvSpPr>
          <p:spPr bwMode="auto">
            <a:xfrm>
              <a:off x="4390" y="2523"/>
              <a:ext cx="70" cy="59"/>
            </a:xfrm>
            <a:custGeom>
              <a:avLst/>
              <a:gdLst>
                <a:gd name="T0" fmla="*/ 19 w 70"/>
                <a:gd name="T1" fmla="*/ 9 h 59"/>
                <a:gd name="T2" fmla="*/ 40 w 70"/>
                <a:gd name="T3" fmla="*/ 24 h 59"/>
                <a:gd name="T4" fmla="*/ 58 w 70"/>
                <a:gd name="T5" fmla="*/ 42 h 59"/>
                <a:gd name="T6" fmla="*/ 70 w 70"/>
                <a:gd name="T7" fmla="*/ 59 h 59"/>
                <a:gd name="T8" fmla="*/ 49 w 70"/>
                <a:gd name="T9" fmla="*/ 36 h 59"/>
                <a:gd name="T10" fmla="*/ 22 w 70"/>
                <a:gd name="T11" fmla="*/ 15 h 59"/>
                <a:gd name="T12" fmla="*/ 0 w 70"/>
                <a:gd name="T13" fmla="*/ 0 h 59"/>
                <a:gd name="T14" fmla="*/ 19 w 70"/>
                <a:gd name="T15" fmla="*/ 9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59">
                  <a:moveTo>
                    <a:pt x="19" y="9"/>
                  </a:moveTo>
                  <a:lnTo>
                    <a:pt x="40" y="24"/>
                  </a:lnTo>
                  <a:lnTo>
                    <a:pt x="58" y="42"/>
                  </a:lnTo>
                  <a:lnTo>
                    <a:pt x="70" y="59"/>
                  </a:lnTo>
                  <a:lnTo>
                    <a:pt x="49" y="36"/>
                  </a:lnTo>
                  <a:lnTo>
                    <a:pt x="22" y="15"/>
                  </a:lnTo>
                  <a:lnTo>
                    <a:pt x="0" y="0"/>
                  </a:lnTo>
                  <a:lnTo>
                    <a:pt x="19" y="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74" name="Freeform 129"/>
            <p:cNvSpPr>
              <a:spLocks/>
            </p:cNvSpPr>
            <p:nvPr/>
          </p:nvSpPr>
          <p:spPr bwMode="auto">
            <a:xfrm>
              <a:off x="4475" y="2541"/>
              <a:ext cx="40" cy="41"/>
            </a:xfrm>
            <a:custGeom>
              <a:avLst/>
              <a:gdLst>
                <a:gd name="T0" fmla="*/ 25 w 40"/>
                <a:gd name="T1" fmla="*/ 15 h 41"/>
                <a:gd name="T2" fmla="*/ 28 w 40"/>
                <a:gd name="T3" fmla="*/ 30 h 41"/>
                <a:gd name="T4" fmla="*/ 37 w 40"/>
                <a:gd name="T5" fmla="*/ 41 h 41"/>
                <a:gd name="T6" fmla="*/ 40 w 40"/>
                <a:gd name="T7" fmla="*/ 41 h 41"/>
                <a:gd name="T8" fmla="*/ 28 w 40"/>
                <a:gd name="T9" fmla="*/ 41 h 41"/>
                <a:gd name="T10" fmla="*/ 12 w 40"/>
                <a:gd name="T11" fmla="*/ 15 h 41"/>
                <a:gd name="T12" fmla="*/ 0 w 40"/>
                <a:gd name="T13" fmla="*/ 0 h 41"/>
                <a:gd name="T14" fmla="*/ 25 w 40"/>
                <a:gd name="T15" fmla="*/ 1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1">
                  <a:moveTo>
                    <a:pt x="25" y="15"/>
                  </a:moveTo>
                  <a:lnTo>
                    <a:pt x="28" y="30"/>
                  </a:lnTo>
                  <a:lnTo>
                    <a:pt x="37" y="41"/>
                  </a:lnTo>
                  <a:lnTo>
                    <a:pt x="40" y="41"/>
                  </a:lnTo>
                  <a:lnTo>
                    <a:pt x="28" y="41"/>
                  </a:lnTo>
                  <a:lnTo>
                    <a:pt x="12" y="15"/>
                  </a:lnTo>
                  <a:lnTo>
                    <a:pt x="0" y="0"/>
                  </a:lnTo>
                  <a:lnTo>
                    <a:pt x="25"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75" name="Freeform 130"/>
            <p:cNvSpPr>
              <a:spLocks/>
            </p:cNvSpPr>
            <p:nvPr/>
          </p:nvSpPr>
          <p:spPr bwMode="auto">
            <a:xfrm>
              <a:off x="4475" y="2541"/>
              <a:ext cx="40" cy="41"/>
            </a:xfrm>
            <a:custGeom>
              <a:avLst/>
              <a:gdLst>
                <a:gd name="T0" fmla="*/ 25 w 40"/>
                <a:gd name="T1" fmla="*/ 15 h 41"/>
                <a:gd name="T2" fmla="*/ 28 w 40"/>
                <a:gd name="T3" fmla="*/ 30 h 41"/>
                <a:gd name="T4" fmla="*/ 37 w 40"/>
                <a:gd name="T5" fmla="*/ 41 h 41"/>
                <a:gd name="T6" fmla="*/ 40 w 40"/>
                <a:gd name="T7" fmla="*/ 41 h 41"/>
                <a:gd name="T8" fmla="*/ 28 w 40"/>
                <a:gd name="T9" fmla="*/ 41 h 41"/>
                <a:gd name="T10" fmla="*/ 12 w 40"/>
                <a:gd name="T11" fmla="*/ 15 h 41"/>
                <a:gd name="T12" fmla="*/ 0 w 40"/>
                <a:gd name="T13" fmla="*/ 0 h 41"/>
                <a:gd name="T14" fmla="*/ 25 w 40"/>
                <a:gd name="T15" fmla="*/ 1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1">
                  <a:moveTo>
                    <a:pt x="25" y="15"/>
                  </a:moveTo>
                  <a:lnTo>
                    <a:pt x="28" y="30"/>
                  </a:lnTo>
                  <a:lnTo>
                    <a:pt x="37" y="41"/>
                  </a:lnTo>
                  <a:lnTo>
                    <a:pt x="40" y="41"/>
                  </a:lnTo>
                  <a:lnTo>
                    <a:pt x="28" y="41"/>
                  </a:lnTo>
                  <a:lnTo>
                    <a:pt x="12" y="15"/>
                  </a:lnTo>
                  <a:lnTo>
                    <a:pt x="0" y="0"/>
                  </a:lnTo>
                  <a:lnTo>
                    <a:pt x="25" y="15"/>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76" name="Freeform 131"/>
            <p:cNvSpPr>
              <a:spLocks/>
            </p:cNvSpPr>
            <p:nvPr/>
          </p:nvSpPr>
          <p:spPr bwMode="auto">
            <a:xfrm>
              <a:off x="4406" y="2523"/>
              <a:ext cx="87" cy="59"/>
            </a:xfrm>
            <a:custGeom>
              <a:avLst/>
              <a:gdLst>
                <a:gd name="T0" fmla="*/ 30 w 87"/>
                <a:gd name="T1" fmla="*/ 9 h 59"/>
                <a:gd name="T2" fmla="*/ 30 w 87"/>
                <a:gd name="T3" fmla="*/ 3 h 59"/>
                <a:gd name="T4" fmla="*/ 45 w 87"/>
                <a:gd name="T5" fmla="*/ 15 h 59"/>
                <a:gd name="T6" fmla="*/ 63 w 87"/>
                <a:gd name="T7" fmla="*/ 27 h 59"/>
                <a:gd name="T8" fmla="*/ 78 w 87"/>
                <a:gd name="T9" fmla="*/ 42 h 59"/>
                <a:gd name="T10" fmla="*/ 87 w 87"/>
                <a:gd name="T11" fmla="*/ 59 h 59"/>
                <a:gd name="T12" fmla="*/ 57 w 87"/>
                <a:gd name="T13" fmla="*/ 33 h 59"/>
                <a:gd name="T14" fmla="*/ 42 w 87"/>
                <a:gd name="T15" fmla="*/ 21 h 59"/>
                <a:gd name="T16" fmla="*/ 54 w 87"/>
                <a:gd name="T17" fmla="*/ 39 h 59"/>
                <a:gd name="T18" fmla="*/ 60 w 87"/>
                <a:gd name="T19" fmla="*/ 59 h 59"/>
                <a:gd name="T20" fmla="*/ 48 w 87"/>
                <a:gd name="T21" fmla="*/ 39 h 59"/>
                <a:gd name="T22" fmla="*/ 30 w 87"/>
                <a:gd name="T23" fmla="*/ 24 h 59"/>
                <a:gd name="T24" fmla="*/ 12 w 87"/>
                <a:gd name="T25" fmla="*/ 9 h 59"/>
                <a:gd name="T26" fmla="*/ 0 w 87"/>
                <a:gd name="T27" fmla="*/ 0 h 59"/>
                <a:gd name="T28" fmla="*/ 30 w 87"/>
                <a:gd name="T29" fmla="*/ 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9">
                  <a:moveTo>
                    <a:pt x="30" y="9"/>
                  </a:moveTo>
                  <a:lnTo>
                    <a:pt x="30" y="3"/>
                  </a:lnTo>
                  <a:lnTo>
                    <a:pt x="45" y="15"/>
                  </a:lnTo>
                  <a:lnTo>
                    <a:pt x="63" y="27"/>
                  </a:lnTo>
                  <a:lnTo>
                    <a:pt x="78" y="42"/>
                  </a:lnTo>
                  <a:lnTo>
                    <a:pt x="87" y="59"/>
                  </a:lnTo>
                  <a:lnTo>
                    <a:pt x="57" y="33"/>
                  </a:lnTo>
                  <a:lnTo>
                    <a:pt x="42" y="21"/>
                  </a:lnTo>
                  <a:lnTo>
                    <a:pt x="54" y="39"/>
                  </a:lnTo>
                  <a:lnTo>
                    <a:pt x="60" y="59"/>
                  </a:lnTo>
                  <a:lnTo>
                    <a:pt x="48" y="39"/>
                  </a:lnTo>
                  <a:lnTo>
                    <a:pt x="30" y="24"/>
                  </a:lnTo>
                  <a:lnTo>
                    <a:pt x="12" y="9"/>
                  </a:lnTo>
                  <a:lnTo>
                    <a:pt x="0" y="0"/>
                  </a:lnTo>
                  <a:lnTo>
                    <a:pt x="3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77" name="Freeform 132"/>
            <p:cNvSpPr>
              <a:spLocks/>
            </p:cNvSpPr>
            <p:nvPr/>
          </p:nvSpPr>
          <p:spPr bwMode="auto">
            <a:xfrm>
              <a:off x="4406" y="2523"/>
              <a:ext cx="87" cy="59"/>
            </a:xfrm>
            <a:custGeom>
              <a:avLst/>
              <a:gdLst>
                <a:gd name="T0" fmla="*/ 30 w 87"/>
                <a:gd name="T1" fmla="*/ 9 h 59"/>
                <a:gd name="T2" fmla="*/ 30 w 87"/>
                <a:gd name="T3" fmla="*/ 3 h 59"/>
                <a:gd name="T4" fmla="*/ 45 w 87"/>
                <a:gd name="T5" fmla="*/ 15 h 59"/>
                <a:gd name="T6" fmla="*/ 63 w 87"/>
                <a:gd name="T7" fmla="*/ 27 h 59"/>
                <a:gd name="T8" fmla="*/ 78 w 87"/>
                <a:gd name="T9" fmla="*/ 42 h 59"/>
                <a:gd name="T10" fmla="*/ 87 w 87"/>
                <a:gd name="T11" fmla="*/ 59 h 59"/>
                <a:gd name="T12" fmla="*/ 57 w 87"/>
                <a:gd name="T13" fmla="*/ 33 h 59"/>
                <a:gd name="T14" fmla="*/ 42 w 87"/>
                <a:gd name="T15" fmla="*/ 21 h 59"/>
                <a:gd name="T16" fmla="*/ 54 w 87"/>
                <a:gd name="T17" fmla="*/ 39 h 59"/>
                <a:gd name="T18" fmla="*/ 60 w 87"/>
                <a:gd name="T19" fmla="*/ 59 h 59"/>
                <a:gd name="T20" fmla="*/ 48 w 87"/>
                <a:gd name="T21" fmla="*/ 39 h 59"/>
                <a:gd name="T22" fmla="*/ 30 w 87"/>
                <a:gd name="T23" fmla="*/ 24 h 59"/>
                <a:gd name="T24" fmla="*/ 12 w 87"/>
                <a:gd name="T25" fmla="*/ 9 h 59"/>
                <a:gd name="T26" fmla="*/ 0 w 87"/>
                <a:gd name="T27" fmla="*/ 0 h 59"/>
                <a:gd name="T28" fmla="*/ 30 w 87"/>
                <a:gd name="T29" fmla="*/ 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9">
                  <a:moveTo>
                    <a:pt x="30" y="9"/>
                  </a:moveTo>
                  <a:lnTo>
                    <a:pt x="30" y="3"/>
                  </a:lnTo>
                  <a:lnTo>
                    <a:pt x="45" y="15"/>
                  </a:lnTo>
                  <a:lnTo>
                    <a:pt x="63" y="27"/>
                  </a:lnTo>
                  <a:lnTo>
                    <a:pt x="78" y="42"/>
                  </a:lnTo>
                  <a:lnTo>
                    <a:pt x="87" y="59"/>
                  </a:lnTo>
                  <a:lnTo>
                    <a:pt x="57" y="33"/>
                  </a:lnTo>
                  <a:lnTo>
                    <a:pt x="42" y="21"/>
                  </a:lnTo>
                  <a:lnTo>
                    <a:pt x="54" y="39"/>
                  </a:lnTo>
                  <a:lnTo>
                    <a:pt x="60" y="59"/>
                  </a:lnTo>
                  <a:lnTo>
                    <a:pt x="48" y="39"/>
                  </a:lnTo>
                  <a:lnTo>
                    <a:pt x="30" y="24"/>
                  </a:lnTo>
                  <a:lnTo>
                    <a:pt x="12" y="9"/>
                  </a:lnTo>
                  <a:lnTo>
                    <a:pt x="0" y="0"/>
                  </a:lnTo>
                  <a:lnTo>
                    <a:pt x="30" y="9"/>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7278" name="Freeform 133"/>
            <p:cNvSpPr>
              <a:spLocks/>
            </p:cNvSpPr>
            <p:nvPr/>
          </p:nvSpPr>
          <p:spPr bwMode="auto">
            <a:xfrm>
              <a:off x="4348" y="2523"/>
              <a:ext cx="100" cy="59"/>
            </a:xfrm>
            <a:custGeom>
              <a:avLst/>
              <a:gdLst>
                <a:gd name="T0" fmla="*/ 39 w 100"/>
                <a:gd name="T1" fmla="*/ 15 h 59"/>
                <a:gd name="T2" fmla="*/ 18 w 100"/>
                <a:gd name="T3" fmla="*/ 0 h 59"/>
                <a:gd name="T4" fmla="*/ 24 w 100"/>
                <a:gd name="T5" fmla="*/ 0 h 59"/>
                <a:gd name="T6" fmla="*/ 45 w 100"/>
                <a:gd name="T7" fmla="*/ 9 h 59"/>
                <a:gd name="T8" fmla="*/ 67 w 100"/>
                <a:gd name="T9" fmla="*/ 21 h 59"/>
                <a:gd name="T10" fmla="*/ 85 w 100"/>
                <a:gd name="T11" fmla="*/ 39 h 59"/>
                <a:gd name="T12" fmla="*/ 100 w 100"/>
                <a:gd name="T13" fmla="*/ 57 h 59"/>
                <a:gd name="T14" fmla="*/ 73 w 100"/>
                <a:gd name="T15" fmla="*/ 36 h 59"/>
                <a:gd name="T16" fmla="*/ 91 w 100"/>
                <a:gd name="T17" fmla="*/ 59 h 59"/>
                <a:gd name="T18" fmla="*/ 61 w 100"/>
                <a:gd name="T19" fmla="*/ 36 h 59"/>
                <a:gd name="T20" fmla="*/ 30 w 100"/>
                <a:gd name="T21" fmla="*/ 18 h 59"/>
                <a:gd name="T22" fmla="*/ 0 w 100"/>
                <a:gd name="T23" fmla="*/ 0 h 59"/>
                <a:gd name="T24" fmla="*/ 39 w 100"/>
                <a:gd name="T25" fmla="*/ 1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59">
                  <a:moveTo>
                    <a:pt x="39" y="15"/>
                  </a:moveTo>
                  <a:lnTo>
                    <a:pt x="18" y="0"/>
                  </a:lnTo>
                  <a:lnTo>
                    <a:pt x="24" y="0"/>
                  </a:lnTo>
                  <a:lnTo>
                    <a:pt x="45" y="9"/>
                  </a:lnTo>
                  <a:lnTo>
                    <a:pt x="67" y="21"/>
                  </a:lnTo>
                  <a:lnTo>
                    <a:pt x="85" y="39"/>
                  </a:lnTo>
                  <a:lnTo>
                    <a:pt x="100" y="57"/>
                  </a:lnTo>
                  <a:lnTo>
                    <a:pt x="73" y="36"/>
                  </a:lnTo>
                  <a:lnTo>
                    <a:pt x="91" y="59"/>
                  </a:lnTo>
                  <a:lnTo>
                    <a:pt x="61" y="36"/>
                  </a:lnTo>
                  <a:lnTo>
                    <a:pt x="30" y="18"/>
                  </a:lnTo>
                  <a:lnTo>
                    <a:pt x="0" y="0"/>
                  </a:lnTo>
                  <a:lnTo>
                    <a:pt x="3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7279" name="Freeform 134"/>
            <p:cNvSpPr>
              <a:spLocks/>
            </p:cNvSpPr>
            <p:nvPr/>
          </p:nvSpPr>
          <p:spPr bwMode="auto">
            <a:xfrm>
              <a:off x="4348" y="2523"/>
              <a:ext cx="100" cy="59"/>
            </a:xfrm>
            <a:custGeom>
              <a:avLst/>
              <a:gdLst>
                <a:gd name="T0" fmla="*/ 39 w 100"/>
                <a:gd name="T1" fmla="*/ 15 h 59"/>
                <a:gd name="T2" fmla="*/ 18 w 100"/>
                <a:gd name="T3" fmla="*/ 0 h 59"/>
                <a:gd name="T4" fmla="*/ 24 w 100"/>
                <a:gd name="T5" fmla="*/ 0 h 59"/>
                <a:gd name="T6" fmla="*/ 45 w 100"/>
                <a:gd name="T7" fmla="*/ 9 h 59"/>
                <a:gd name="T8" fmla="*/ 67 w 100"/>
                <a:gd name="T9" fmla="*/ 21 h 59"/>
                <a:gd name="T10" fmla="*/ 85 w 100"/>
                <a:gd name="T11" fmla="*/ 39 h 59"/>
                <a:gd name="T12" fmla="*/ 100 w 100"/>
                <a:gd name="T13" fmla="*/ 57 h 59"/>
                <a:gd name="T14" fmla="*/ 73 w 100"/>
                <a:gd name="T15" fmla="*/ 36 h 59"/>
                <a:gd name="T16" fmla="*/ 91 w 100"/>
                <a:gd name="T17" fmla="*/ 59 h 59"/>
                <a:gd name="T18" fmla="*/ 61 w 100"/>
                <a:gd name="T19" fmla="*/ 36 h 59"/>
                <a:gd name="T20" fmla="*/ 30 w 100"/>
                <a:gd name="T21" fmla="*/ 18 h 59"/>
                <a:gd name="T22" fmla="*/ 0 w 100"/>
                <a:gd name="T23" fmla="*/ 0 h 59"/>
                <a:gd name="T24" fmla="*/ 39 w 100"/>
                <a:gd name="T25" fmla="*/ 15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59">
                  <a:moveTo>
                    <a:pt x="39" y="15"/>
                  </a:moveTo>
                  <a:lnTo>
                    <a:pt x="18" y="0"/>
                  </a:lnTo>
                  <a:lnTo>
                    <a:pt x="24" y="0"/>
                  </a:lnTo>
                  <a:lnTo>
                    <a:pt x="45" y="9"/>
                  </a:lnTo>
                  <a:lnTo>
                    <a:pt x="67" y="21"/>
                  </a:lnTo>
                  <a:lnTo>
                    <a:pt x="85" y="39"/>
                  </a:lnTo>
                  <a:lnTo>
                    <a:pt x="100" y="57"/>
                  </a:lnTo>
                  <a:lnTo>
                    <a:pt x="73" y="36"/>
                  </a:lnTo>
                  <a:lnTo>
                    <a:pt x="91" y="59"/>
                  </a:lnTo>
                  <a:lnTo>
                    <a:pt x="61" y="36"/>
                  </a:lnTo>
                  <a:lnTo>
                    <a:pt x="30" y="18"/>
                  </a:lnTo>
                  <a:lnTo>
                    <a:pt x="0" y="0"/>
                  </a:lnTo>
                  <a:lnTo>
                    <a:pt x="39" y="15"/>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3</a:t>
            </a:fld>
            <a:endParaRPr lang="it-IT">
              <a:latin typeface="Calibri"/>
            </a:endParaRPr>
          </a:p>
        </p:txBody>
      </p:sp>
    </p:spTree>
    <p:extLst>
      <p:ext uri="{BB962C8B-B14F-4D97-AF65-F5344CB8AC3E}">
        <p14:creationId xmlns:p14="http://schemas.microsoft.com/office/powerpoint/2010/main" val="648893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3327"/>
                                        </p:tgtEl>
                                        <p:attrNameLst>
                                          <p:attrName>style.visibility</p:attrName>
                                        </p:attrNameLst>
                                      </p:cBhvr>
                                      <p:to>
                                        <p:strVal val="visible"/>
                                      </p:to>
                                    </p:set>
                                    <p:animEffect transition="in" filter="wheel(1)">
                                      <p:cBhvr>
                                        <p:cTn id="7" dur="2000"/>
                                        <p:tgtEl>
                                          <p:spTgt spid="183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L’organizzazione aziendale</a:t>
            </a:r>
            <a:endParaRPr lang="it-IT" dirty="0"/>
          </a:p>
        </p:txBody>
      </p:sp>
      <p:sp>
        <p:nvSpPr>
          <p:cNvPr id="4" name="Segnaposto contenuto 3"/>
          <p:cNvSpPr>
            <a:spLocks noGrp="1"/>
          </p:cNvSpPr>
          <p:nvPr>
            <p:ph idx="1"/>
          </p:nvPr>
        </p:nvSpPr>
        <p:spPr/>
        <p:txBody>
          <a:bodyPr/>
          <a:lstStyle/>
          <a:p>
            <a:r>
              <a:rPr lang="it-IT" dirty="0" smtClean="0"/>
              <a:t>Determina come la componente umana debba utilizzare la componente tecnica</a:t>
            </a:r>
          </a:p>
          <a:p>
            <a:r>
              <a:rPr lang="it-IT" dirty="0" smtClean="0"/>
              <a:t>Valuta </a:t>
            </a:r>
          </a:p>
          <a:p>
            <a:pPr lvl="1"/>
            <a:r>
              <a:rPr lang="it-IT" dirty="0" smtClean="0"/>
              <a:t>L’efficacia del sistema aziendale </a:t>
            </a:r>
            <a:r>
              <a:rPr lang="it-IT" dirty="0">
                <a:sym typeface="Wingdings"/>
              </a:rPr>
              <a:t> fare la cosa giusta, raggiungendo gli obiettivi programmati (</a:t>
            </a:r>
            <a:r>
              <a:rPr lang="it-IT" dirty="0" smtClean="0">
                <a:sym typeface="Wingdings"/>
              </a:rPr>
              <a:t>output effettivo/</a:t>
            </a:r>
            <a:r>
              <a:rPr lang="it-IT" dirty="0">
                <a:sym typeface="Wingdings"/>
              </a:rPr>
              <a:t>output obiettivo)</a:t>
            </a:r>
          </a:p>
          <a:p>
            <a:pPr lvl="1"/>
            <a:r>
              <a:rPr lang="it-IT" dirty="0" smtClean="0"/>
              <a:t>L’efficienza del sistema aziendale </a:t>
            </a:r>
            <a:r>
              <a:rPr lang="it-IT" dirty="0">
                <a:sym typeface="Wingdings"/>
              </a:rPr>
              <a:t> fare bene una certa </a:t>
            </a:r>
            <a:r>
              <a:rPr lang="it-IT" dirty="0" smtClean="0">
                <a:sym typeface="Wingdings"/>
              </a:rPr>
              <a:t>attività, </a:t>
            </a:r>
            <a:r>
              <a:rPr lang="it-IT" dirty="0">
                <a:sym typeface="Wingdings"/>
              </a:rPr>
              <a:t>ottimizzando il rapporto output/</a:t>
            </a:r>
            <a:r>
              <a:rPr lang="it-IT" dirty="0" smtClean="0">
                <a:sym typeface="Wingdings"/>
              </a:rPr>
              <a:t>input</a:t>
            </a:r>
            <a:endParaRPr lang="it-IT" dirty="0">
              <a:sym typeface="Wingdings"/>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egnaposto numero diapositiva 4"/>
          <p:cNvSpPr>
            <a:spLocks noGrp="1"/>
          </p:cNvSpPr>
          <p:nvPr>
            <p:ph type="sldNum" sz="quarter" idx="12"/>
          </p:nvPr>
        </p:nvSpPr>
        <p:spPr/>
        <p:txBody>
          <a:bodyPr/>
          <a:lstStyle/>
          <a:p>
            <a:fld id="{6F7AA945-76CB-D84C-9264-6FE1FA9D39BC}" type="slidenum">
              <a:rPr lang="it-IT" smtClean="0">
                <a:latin typeface="Calibri"/>
              </a:rPr>
              <a:pPr/>
              <a:t>4</a:t>
            </a:fld>
            <a:endParaRPr lang="it-IT">
              <a:latin typeface="Calibri"/>
            </a:endParaRPr>
          </a:p>
        </p:txBody>
      </p:sp>
    </p:spTree>
    <p:extLst>
      <p:ext uri="{BB962C8B-B14F-4D97-AF65-F5344CB8AC3E}">
        <p14:creationId xmlns:p14="http://schemas.microsoft.com/office/powerpoint/2010/main" val="118360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variabili chiave dell’organizzazione dell’impresa</a:t>
            </a:r>
            <a:endParaRPr lang="it-IT" dirty="0"/>
          </a:p>
        </p:txBody>
      </p:sp>
      <p:grpSp>
        <p:nvGrpSpPr>
          <p:cNvPr id="188003" name="Group 611"/>
          <p:cNvGrpSpPr>
            <a:grpSpLocks/>
          </p:cNvGrpSpPr>
          <p:nvPr/>
        </p:nvGrpSpPr>
        <p:grpSpPr bwMode="auto">
          <a:xfrm>
            <a:off x="4572000" y="2708275"/>
            <a:ext cx="4248150" cy="2232025"/>
            <a:chOff x="2925" y="1616"/>
            <a:chExt cx="2676" cy="1406"/>
          </a:xfrm>
        </p:grpSpPr>
        <p:sp>
          <p:nvSpPr>
            <p:cNvPr id="187409" name="Text Box 17"/>
            <p:cNvSpPr txBox="1">
              <a:spLocks noChangeArrowheads="1"/>
            </p:cNvSpPr>
            <p:nvPr/>
          </p:nvSpPr>
          <p:spPr bwMode="auto">
            <a:xfrm>
              <a:off x="3923" y="2341"/>
              <a:ext cx="1678" cy="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3200" dirty="0">
                  <a:solidFill>
                    <a:prstClr val="black"/>
                  </a:solidFill>
                  <a:latin typeface="Calibri"/>
                </a:rPr>
                <a:t>meccanismi operativi</a:t>
              </a:r>
            </a:p>
          </p:txBody>
        </p:sp>
        <p:grpSp>
          <p:nvGrpSpPr>
            <p:cNvPr id="12489" name="Group 353"/>
            <p:cNvGrpSpPr>
              <a:grpSpLocks/>
            </p:cNvGrpSpPr>
            <p:nvPr/>
          </p:nvGrpSpPr>
          <p:grpSpPr bwMode="auto">
            <a:xfrm>
              <a:off x="2925" y="1616"/>
              <a:ext cx="1361" cy="1406"/>
              <a:chOff x="3288" y="2160"/>
              <a:chExt cx="817" cy="816"/>
            </a:xfrm>
          </p:grpSpPr>
          <p:sp>
            <p:nvSpPr>
              <p:cNvPr id="12490" name="AutoShape 219"/>
              <p:cNvSpPr>
                <a:spLocks noChangeAspect="1" noChangeArrowheads="1" noTextEdit="1"/>
              </p:cNvSpPr>
              <p:nvPr/>
            </p:nvSpPr>
            <p:spPr bwMode="auto">
              <a:xfrm>
                <a:off x="3288" y="2160"/>
                <a:ext cx="817" cy="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grpSp>
            <p:nvGrpSpPr>
              <p:cNvPr id="12491" name="Group 307"/>
              <p:cNvGrpSpPr>
                <a:grpSpLocks/>
              </p:cNvGrpSpPr>
              <p:nvPr/>
            </p:nvGrpSpPr>
            <p:grpSpPr bwMode="auto">
              <a:xfrm>
                <a:off x="3291" y="2496"/>
                <a:ext cx="431" cy="475"/>
                <a:chOff x="3291" y="2496"/>
                <a:chExt cx="431" cy="475"/>
              </a:xfrm>
            </p:grpSpPr>
            <p:sp>
              <p:nvSpPr>
                <p:cNvPr id="12537" name="Freeform 253"/>
                <p:cNvSpPr>
                  <a:spLocks/>
                </p:cNvSpPr>
                <p:nvPr/>
              </p:nvSpPr>
              <p:spPr bwMode="auto">
                <a:xfrm>
                  <a:off x="3640" y="2803"/>
                  <a:ext cx="82" cy="94"/>
                </a:xfrm>
                <a:custGeom>
                  <a:avLst/>
                  <a:gdLst>
                    <a:gd name="T0" fmla="*/ 28 w 328"/>
                    <a:gd name="T1" fmla="*/ 0 h 470"/>
                    <a:gd name="T2" fmla="*/ 42 w 328"/>
                    <a:gd name="T3" fmla="*/ 14 h 470"/>
                    <a:gd name="T4" fmla="*/ 57 w 328"/>
                    <a:gd name="T5" fmla="*/ 20 h 470"/>
                    <a:gd name="T6" fmla="*/ 69 w 328"/>
                    <a:gd name="T7" fmla="*/ 29 h 470"/>
                    <a:gd name="T8" fmla="*/ 75 w 328"/>
                    <a:gd name="T9" fmla="*/ 42 h 470"/>
                    <a:gd name="T10" fmla="*/ 82 w 328"/>
                    <a:gd name="T11" fmla="*/ 50 h 470"/>
                    <a:gd name="T12" fmla="*/ 80 w 328"/>
                    <a:gd name="T13" fmla="*/ 57 h 470"/>
                    <a:gd name="T14" fmla="*/ 74 w 328"/>
                    <a:gd name="T15" fmla="*/ 58 h 470"/>
                    <a:gd name="T16" fmla="*/ 59 w 328"/>
                    <a:gd name="T17" fmla="*/ 38 h 470"/>
                    <a:gd name="T18" fmla="*/ 77 w 328"/>
                    <a:gd name="T19" fmla="*/ 74 h 470"/>
                    <a:gd name="T20" fmla="*/ 71 w 328"/>
                    <a:gd name="T21" fmla="*/ 85 h 470"/>
                    <a:gd name="T22" fmla="*/ 60 w 328"/>
                    <a:gd name="T23" fmla="*/ 92 h 470"/>
                    <a:gd name="T24" fmla="*/ 43 w 328"/>
                    <a:gd name="T25" fmla="*/ 94 h 470"/>
                    <a:gd name="T26" fmla="*/ 34 w 328"/>
                    <a:gd name="T27" fmla="*/ 86 h 470"/>
                    <a:gd name="T28" fmla="*/ 23 w 328"/>
                    <a:gd name="T29" fmla="*/ 69 h 470"/>
                    <a:gd name="T30" fmla="*/ 18 w 328"/>
                    <a:gd name="T31" fmla="*/ 38 h 470"/>
                    <a:gd name="T32" fmla="*/ 0 w 328"/>
                    <a:gd name="T33" fmla="*/ 15 h 470"/>
                    <a:gd name="T34" fmla="*/ 28 w 328"/>
                    <a:gd name="T35" fmla="*/ 0 h 4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8" h="470">
                      <a:moveTo>
                        <a:pt x="113" y="0"/>
                      </a:moveTo>
                      <a:lnTo>
                        <a:pt x="167" y="71"/>
                      </a:lnTo>
                      <a:lnTo>
                        <a:pt x="227" y="98"/>
                      </a:lnTo>
                      <a:lnTo>
                        <a:pt x="274" y="146"/>
                      </a:lnTo>
                      <a:lnTo>
                        <a:pt x="301" y="208"/>
                      </a:lnTo>
                      <a:lnTo>
                        <a:pt x="328" y="252"/>
                      </a:lnTo>
                      <a:lnTo>
                        <a:pt x="319" y="283"/>
                      </a:lnTo>
                      <a:lnTo>
                        <a:pt x="297" y="289"/>
                      </a:lnTo>
                      <a:lnTo>
                        <a:pt x="234" y="192"/>
                      </a:lnTo>
                      <a:lnTo>
                        <a:pt x="308" y="370"/>
                      </a:lnTo>
                      <a:lnTo>
                        <a:pt x="283" y="427"/>
                      </a:lnTo>
                      <a:lnTo>
                        <a:pt x="239" y="462"/>
                      </a:lnTo>
                      <a:lnTo>
                        <a:pt x="173" y="470"/>
                      </a:lnTo>
                      <a:lnTo>
                        <a:pt x="135" y="432"/>
                      </a:lnTo>
                      <a:lnTo>
                        <a:pt x="93" y="343"/>
                      </a:lnTo>
                      <a:lnTo>
                        <a:pt x="70" y="190"/>
                      </a:lnTo>
                      <a:lnTo>
                        <a:pt x="0" y="74"/>
                      </a:lnTo>
                      <a:lnTo>
                        <a:pt x="113" y="0"/>
                      </a:lnTo>
                      <a:close/>
                    </a:path>
                  </a:pathLst>
                </a:custGeom>
                <a:solidFill>
                  <a:srgbClr val="FFE0C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38" name="Freeform 254"/>
                <p:cNvSpPr>
                  <a:spLocks/>
                </p:cNvSpPr>
                <p:nvPr/>
              </p:nvSpPr>
              <p:spPr bwMode="auto">
                <a:xfrm>
                  <a:off x="3553" y="2638"/>
                  <a:ext cx="14" cy="61"/>
                </a:xfrm>
                <a:custGeom>
                  <a:avLst/>
                  <a:gdLst>
                    <a:gd name="T0" fmla="*/ 0 w 58"/>
                    <a:gd name="T1" fmla="*/ 61 h 304"/>
                    <a:gd name="T2" fmla="*/ 4 w 58"/>
                    <a:gd name="T3" fmla="*/ 52 h 304"/>
                    <a:gd name="T4" fmla="*/ 7 w 58"/>
                    <a:gd name="T5" fmla="*/ 40 h 304"/>
                    <a:gd name="T6" fmla="*/ 11 w 58"/>
                    <a:gd name="T7" fmla="*/ 28 h 304"/>
                    <a:gd name="T8" fmla="*/ 13 w 58"/>
                    <a:gd name="T9" fmla="*/ 18 h 304"/>
                    <a:gd name="T10" fmla="*/ 14 w 58"/>
                    <a:gd name="T11" fmla="*/ 9 h 304"/>
                    <a:gd name="T12" fmla="*/ 13 w 58"/>
                    <a:gd name="T13" fmla="*/ 0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04">
                      <a:moveTo>
                        <a:pt x="0" y="304"/>
                      </a:moveTo>
                      <a:lnTo>
                        <a:pt x="17" y="258"/>
                      </a:lnTo>
                      <a:lnTo>
                        <a:pt x="31" y="197"/>
                      </a:lnTo>
                      <a:lnTo>
                        <a:pt x="44" y="140"/>
                      </a:lnTo>
                      <a:lnTo>
                        <a:pt x="52" y="91"/>
                      </a:lnTo>
                      <a:lnTo>
                        <a:pt x="58" y="44"/>
                      </a:lnTo>
                      <a:lnTo>
                        <a:pt x="54"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nvGrpSpPr>
                <p:cNvPr id="12539" name="Group 258"/>
                <p:cNvGrpSpPr>
                  <a:grpSpLocks/>
                </p:cNvGrpSpPr>
                <p:nvPr/>
              </p:nvGrpSpPr>
              <p:grpSpPr bwMode="auto">
                <a:xfrm>
                  <a:off x="3342" y="2587"/>
                  <a:ext cx="355" cy="293"/>
                  <a:chOff x="3342" y="2587"/>
                  <a:chExt cx="355" cy="293"/>
                </a:xfrm>
              </p:grpSpPr>
              <p:sp>
                <p:nvSpPr>
                  <p:cNvPr id="12588" name="Freeform 255"/>
                  <p:cNvSpPr>
                    <a:spLocks/>
                  </p:cNvSpPr>
                  <p:nvPr/>
                </p:nvSpPr>
                <p:spPr bwMode="auto">
                  <a:xfrm>
                    <a:off x="3342" y="2587"/>
                    <a:ext cx="355" cy="293"/>
                  </a:xfrm>
                  <a:custGeom>
                    <a:avLst/>
                    <a:gdLst>
                      <a:gd name="T0" fmla="*/ 14 w 1421"/>
                      <a:gd name="T1" fmla="*/ 236 h 1465"/>
                      <a:gd name="T2" fmla="*/ 35 w 1421"/>
                      <a:gd name="T3" fmla="*/ 261 h 1465"/>
                      <a:gd name="T4" fmla="*/ 58 w 1421"/>
                      <a:gd name="T5" fmla="*/ 277 h 1465"/>
                      <a:gd name="T6" fmla="*/ 75 w 1421"/>
                      <a:gd name="T7" fmla="*/ 286 h 1465"/>
                      <a:gd name="T8" fmla="*/ 89 w 1421"/>
                      <a:gd name="T9" fmla="*/ 290 h 1465"/>
                      <a:gd name="T10" fmla="*/ 108 w 1421"/>
                      <a:gd name="T11" fmla="*/ 293 h 1465"/>
                      <a:gd name="T12" fmla="*/ 131 w 1421"/>
                      <a:gd name="T13" fmla="*/ 291 h 1465"/>
                      <a:gd name="T14" fmla="*/ 154 w 1421"/>
                      <a:gd name="T15" fmla="*/ 286 h 1465"/>
                      <a:gd name="T16" fmla="*/ 167 w 1421"/>
                      <a:gd name="T17" fmla="*/ 267 h 1465"/>
                      <a:gd name="T18" fmla="*/ 171 w 1421"/>
                      <a:gd name="T19" fmla="*/ 236 h 1465"/>
                      <a:gd name="T20" fmla="*/ 178 w 1421"/>
                      <a:gd name="T21" fmla="*/ 197 h 1465"/>
                      <a:gd name="T22" fmla="*/ 187 w 1421"/>
                      <a:gd name="T23" fmla="*/ 163 h 1465"/>
                      <a:gd name="T24" fmla="*/ 201 w 1421"/>
                      <a:gd name="T25" fmla="*/ 132 h 1465"/>
                      <a:gd name="T26" fmla="*/ 211 w 1421"/>
                      <a:gd name="T27" fmla="*/ 112 h 1465"/>
                      <a:gd name="T28" fmla="*/ 243 w 1421"/>
                      <a:gd name="T29" fmla="*/ 168 h 1465"/>
                      <a:gd name="T30" fmla="*/ 281 w 1421"/>
                      <a:gd name="T31" fmla="*/ 229 h 1465"/>
                      <a:gd name="T32" fmla="*/ 309 w 1421"/>
                      <a:gd name="T33" fmla="*/ 255 h 1465"/>
                      <a:gd name="T34" fmla="*/ 355 w 1421"/>
                      <a:gd name="T35" fmla="*/ 223 h 1465"/>
                      <a:gd name="T36" fmla="*/ 334 w 1421"/>
                      <a:gd name="T37" fmla="*/ 185 h 1465"/>
                      <a:gd name="T38" fmla="*/ 316 w 1421"/>
                      <a:gd name="T39" fmla="*/ 148 h 1465"/>
                      <a:gd name="T40" fmla="*/ 301 w 1421"/>
                      <a:gd name="T41" fmla="*/ 123 h 1465"/>
                      <a:gd name="T42" fmla="*/ 280 w 1421"/>
                      <a:gd name="T43" fmla="*/ 103 h 1465"/>
                      <a:gd name="T44" fmla="*/ 272 w 1421"/>
                      <a:gd name="T45" fmla="*/ 92 h 1465"/>
                      <a:gd name="T46" fmla="*/ 244 w 1421"/>
                      <a:gd name="T47" fmla="*/ 44 h 1465"/>
                      <a:gd name="T48" fmla="*/ 235 w 1421"/>
                      <a:gd name="T49" fmla="*/ 29 h 1465"/>
                      <a:gd name="T50" fmla="*/ 223 w 1421"/>
                      <a:gd name="T51" fmla="*/ 18 h 1465"/>
                      <a:gd name="T52" fmla="*/ 208 w 1421"/>
                      <a:gd name="T53" fmla="*/ 7 h 1465"/>
                      <a:gd name="T54" fmla="*/ 156 w 1421"/>
                      <a:gd name="T55" fmla="*/ 0 h 1465"/>
                      <a:gd name="T56" fmla="*/ 110 w 1421"/>
                      <a:gd name="T57" fmla="*/ 8 h 1465"/>
                      <a:gd name="T58" fmla="*/ 100 w 1421"/>
                      <a:gd name="T59" fmla="*/ 18 h 1465"/>
                      <a:gd name="T60" fmla="*/ 91 w 1421"/>
                      <a:gd name="T61" fmla="*/ 19 h 1465"/>
                      <a:gd name="T62" fmla="*/ 80 w 1421"/>
                      <a:gd name="T63" fmla="*/ 32 h 1465"/>
                      <a:gd name="T64" fmla="*/ 64 w 1421"/>
                      <a:gd name="T65" fmla="*/ 46 h 1465"/>
                      <a:gd name="T66" fmla="*/ 47 w 1421"/>
                      <a:gd name="T67" fmla="*/ 58 h 1465"/>
                      <a:gd name="T68" fmla="*/ 33 w 1421"/>
                      <a:gd name="T69" fmla="*/ 71 h 1465"/>
                      <a:gd name="T70" fmla="*/ 24 w 1421"/>
                      <a:gd name="T71" fmla="*/ 86 h 1465"/>
                      <a:gd name="T72" fmla="*/ 16 w 1421"/>
                      <a:gd name="T73" fmla="*/ 108 h 1465"/>
                      <a:gd name="T74" fmla="*/ 7 w 1421"/>
                      <a:gd name="T75" fmla="*/ 128 h 1465"/>
                      <a:gd name="T76" fmla="*/ 3 w 1421"/>
                      <a:gd name="T77" fmla="*/ 146 h 1465"/>
                      <a:gd name="T78" fmla="*/ 4 w 1421"/>
                      <a:gd name="T79" fmla="*/ 166 h 1465"/>
                      <a:gd name="T80" fmla="*/ 3 w 1421"/>
                      <a:gd name="T81" fmla="*/ 189 h 1465"/>
                      <a:gd name="T82" fmla="*/ 0 w 1421"/>
                      <a:gd name="T83" fmla="*/ 212 h 14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21" h="1465">
                        <a:moveTo>
                          <a:pt x="4" y="1097"/>
                        </a:moveTo>
                        <a:lnTo>
                          <a:pt x="58" y="1180"/>
                        </a:lnTo>
                        <a:lnTo>
                          <a:pt x="97" y="1242"/>
                        </a:lnTo>
                        <a:lnTo>
                          <a:pt x="140" y="1305"/>
                        </a:lnTo>
                        <a:lnTo>
                          <a:pt x="190" y="1358"/>
                        </a:lnTo>
                        <a:lnTo>
                          <a:pt x="231" y="1387"/>
                        </a:lnTo>
                        <a:lnTo>
                          <a:pt x="263" y="1408"/>
                        </a:lnTo>
                        <a:lnTo>
                          <a:pt x="299" y="1429"/>
                        </a:lnTo>
                        <a:lnTo>
                          <a:pt x="317" y="1437"/>
                        </a:lnTo>
                        <a:lnTo>
                          <a:pt x="356" y="1452"/>
                        </a:lnTo>
                        <a:lnTo>
                          <a:pt x="400" y="1461"/>
                        </a:lnTo>
                        <a:lnTo>
                          <a:pt x="433" y="1465"/>
                        </a:lnTo>
                        <a:lnTo>
                          <a:pt x="472" y="1465"/>
                        </a:lnTo>
                        <a:lnTo>
                          <a:pt x="525" y="1457"/>
                        </a:lnTo>
                        <a:lnTo>
                          <a:pt x="587" y="1450"/>
                        </a:lnTo>
                        <a:lnTo>
                          <a:pt x="616" y="1430"/>
                        </a:lnTo>
                        <a:lnTo>
                          <a:pt x="656" y="1387"/>
                        </a:lnTo>
                        <a:lnTo>
                          <a:pt x="669" y="1335"/>
                        </a:lnTo>
                        <a:lnTo>
                          <a:pt x="680" y="1255"/>
                        </a:lnTo>
                        <a:lnTo>
                          <a:pt x="684" y="1181"/>
                        </a:lnTo>
                        <a:lnTo>
                          <a:pt x="699" y="1078"/>
                        </a:lnTo>
                        <a:lnTo>
                          <a:pt x="714" y="983"/>
                        </a:lnTo>
                        <a:lnTo>
                          <a:pt x="735" y="888"/>
                        </a:lnTo>
                        <a:lnTo>
                          <a:pt x="750" y="814"/>
                        </a:lnTo>
                        <a:lnTo>
                          <a:pt x="772" y="736"/>
                        </a:lnTo>
                        <a:lnTo>
                          <a:pt x="804" y="661"/>
                        </a:lnTo>
                        <a:lnTo>
                          <a:pt x="826" y="594"/>
                        </a:lnTo>
                        <a:lnTo>
                          <a:pt x="843" y="562"/>
                        </a:lnTo>
                        <a:lnTo>
                          <a:pt x="890" y="649"/>
                        </a:lnTo>
                        <a:lnTo>
                          <a:pt x="973" y="839"/>
                        </a:lnTo>
                        <a:lnTo>
                          <a:pt x="1093" y="1074"/>
                        </a:lnTo>
                        <a:lnTo>
                          <a:pt x="1125" y="1145"/>
                        </a:lnTo>
                        <a:lnTo>
                          <a:pt x="1178" y="1229"/>
                        </a:lnTo>
                        <a:lnTo>
                          <a:pt x="1236" y="1276"/>
                        </a:lnTo>
                        <a:lnTo>
                          <a:pt x="1313" y="1178"/>
                        </a:lnTo>
                        <a:lnTo>
                          <a:pt x="1421" y="1116"/>
                        </a:lnTo>
                        <a:lnTo>
                          <a:pt x="1374" y="1031"/>
                        </a:lnTo>
                        <a:lnTo>
                          <a:pt x="1337" y="926"/>
                        </a:lnTo>
                        <a:lnTo>
                          <a:pt x="1298" y="827"/>
                        </a:lnTo>
                        <a:lnTo>
                          <a:pt x="1263" y="739"/>
                        </a:lnTo>
                        <a:lnTo>
                          <a:pt x="1225" y="662"/>
                        </a:lnTo>
                        <a:lnTo>
                          <a:pt x="1204" y="616"/>
                        </a:lnTo>
                        <a:lnTo>
                          <a:pt x="1167" y="557"/>
                        </a:lnTo>
                        <a:lnTo>
                          <a:pt x="1121" y="517"/>
                        </a:lnTo>
                        <a:lnTo>
                          <a:pt x="1104" y="496"/>
                        </a:lnTo>
                        <a:lnTo>
                          <a:pt x="1089" y="460"/>
                        </a:lnTo>
                        <a:lnTo>
                          <a:pt x="1051" y="376"/>
                        </a:lnTo>
                        <a:lnTo>
                          <a:pt x="977" y="220"/>
                        </a:lnTo>
                        <a:lnTo>
                          <a:pt x="958" y="171"/>
                        </a:lnTo>
                        <a:lnTo>
                          <a:pt x="942" y="145"/>
                        </a:lnTo>
                        <a:lnTo>
                          <a:pt x="920" y="120"/>
                        </a:lnTo>
                        <a:lnTo>
                          <a:pt x="893" y="92"/>
                        </a:lnTo>
                        <a:lnTo>
                          <a:pt x="869" y="67"/>
                        </a:lnTo>
                        <a:lnTo>
                          <a:pt x="831" y="37"/>
                        </a:lnTo>
                        <a:lnTo>
                          <a:pt x="745" y="18"/>
                        </a:lnTo>
                        <a:lnTo>
                          <a:pt x="625" y="0"/>
                        </a:lnTo>
                        <a:lnTo>
                          <a:pt x="506" y="6"/>
                        </a:lnTo>
                        <a:lnTo>
                          <a:pt x="440" y="42"/>
                        </a:lnTo>
                        <a:lnTo>
                          <a:pt x="417" y="71"/>
                        </a:lnTo>
                        <a:lnTo>
                          <a:pt x="399" y="92"/>
                        </a:lnTo>
                        <a:lnTo>
                          <a:pt x="381" y="89"/>
                        </a:lnTo>
                        <a:lnTo>
                          <a:pt x="366" y="97"/>
                        </a:lnTo>
                        <a:lnTo>
                          <a:pt x="349" y="120"/>
                        </a:lnTo>
                        <a:lnTo>
                          <a:pt x="321" y="162"/>
                        </a:lnTo>
                        <a:lnTo>
                          <a:pt x="291" y="191"/>
                        </a:lnTo>
                        <a:lnTo>
                          <a:pt x="256" y="232"/>
                        </a:lnTo>
                        <a:lnTo>
                          <a:pt x="228" y="257"/>
                        </a:lnTo>
                        <a:lnTo>
                          <a:pt x="190" y="291"/>
                        </a:lnTo>
                        <a:lnTo>
                          <a:pt x="163" y="320"/>
                        </a:lnTo>
                        <a:lnTo>
                          <a:pt x="134" y="357"/>
                        </a:lnTo>
                        <a:lnTo>
                          <a:pt x="114" y="387"/>
                        </a:lnTo>
                        <a:lnTo>
                          <a:pt x="97" y="431"/>
                        </a:lnTo>
                        <a:lnTo>
                          <a:pt x="82" y="488"/>
                        </a:lnTo>
                        <a:lnTo>
                          <a:pt x="65" y="541"/>
                        </a:lnTo>
                        <a:lnTo>
                          <a:pt x="47" y="591"/>
                        </a:lnTo>
                        <a:lnTo>
                          <a:pt x="27" y="640"/>
                        </a:lnTo>
                        <a:lnTo>
                          <a:pt x="17" y="686"/>
                        </a:lnTo>
                        <a:lnTo>
                          <a:pt x="13" y="731"/>
                        </a:lnTo>
                        <a:lnTo>
                          <a:pt x="11" y="781"/>
                        </a:lnTo>
                        <a:lnTo>
                          <a:pt x="17" y="830"/>
                        </a:lnTo>
                        <a:lnTo>
                          <a:pt x="17" y="883"/>
                        </a:lnTo>
                        <a:lnTo>
                          <a:pt x="13" y="945"/>
                        </a:lnTo>
                        <a:lnTo>
                          <a:pt x="7" y="1001"/>
                        </a:lnTo>
                        <a:lnTo>
                          <a:pt x="0" y="1058"/>
                        </a:lnTo>
                        <a:lnTo>
                          <a:pt x="4" y="1097"/>
                        </a:lnTo>
                        <a:close/>
                      </a:path>
                    </a:pathLst>
                  </a:custGeom>
                  <a:solidFill>
                    <a:srgbClr val="8080FF"/>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89" name="Freeform 256"/>
                  <p:cNvSpPr>
                    <a:spLocks/>
                  </p:cNvSpPr>
                  <p:nvPr/>
                </p:nvSpPr>
                <p:spPr bwMode="auto">
                  <a:xfrm>
                    <a:off x="3421" y="2621"/>
                    <a:ext cx="275" cy="258"/>
                  </a:xfrm>
                  <a:custGeom>
                    <a:avLst/>
                    <a:gdLst>
                      <a:gd name="T0" fmla="*/ 0 w 1101"/>
                      <a:gd name="T1" fmla="*/ 253 h 1292"/>
                      <a:gd name="T2" fmla="*/ 10 w 1101"/>
                      <a:gd name="T3" fmla="*/ 256 h 1292"/>
                      <a:gd name="T4" fmla="*/ 21 w 1101"/>
                      <a:gd name="T5" fmla="*/ 257 h 1292"/>
                      <a:gd name="T6" fmla="*/ 29 w 1101"/>
                      <a:gd name="T7" fmla="*/ 258 h 1292"/>
                      <a:gd name="T8" fmla="*/ 39 w 1101"/>
                      <a:gd name="T9" fmla="*/ 258 h 1292"/>
                      <a:gd name="T10" fmla="*/ 52 w 1101"/>
                      <a:gd name="T11" fmla="*/ 256 h 1292"/>
                      <a:gd name="T12" fmla="*/ 67 w 1101"/>
                      <a:gd name="T13" fmla="*/ 255 h 1292"/>
                      <a:gd name="T14" fmla="*/ 74 w 1101"/>
                      <a:gd name="T15" fmla="*/ 251 h 1292"/>
                      <a:gd name="T16" fmla="*/ 84 w 1101"/>
                      <a:gd name="T17" fmla="*/ 243 h 1292"/>
                      <a:gd name="T18" fmla="*/ 88 w 1101"/>
                      <a:gd name="T19" fmla="*/ 232 h 1292"/>
                      <a:gd name="T20" fmla="*/ 90 w 1101"/>
                      <a:gd name="T21" fmla="*/ 216 h 1292"/>
                      <a:gd name="T22" fmla="*/ 91 w 1101"/>
                      <a:gd name="T23" fmla="*/ 201 h 1292"/>
                      <a:gd name="T24" fmla="*/ 95 w 1101"/>
                      <a:gd name="T25" fmla="*/ 181 h 1292"/>
                      <a:gd name="T26" fmla="*/ 99 w 1101"/>
                      <a:gd name="T27" fmla="*/ 162 h 1292"/>
                      <a:gd name="T28" fmla="*/ 104 w 1101"/>
                      <a:gd name="T29" fmla="*/ 143 h 1292"/>
                      <a:gd name="T30" fmla="*/ 108 w 1101"/>
                      <a:gd name="T31" fmla="*/ 128 h 1292"/>
                      <a:gd name="T32" fmla="*/ 113 w 1101"/>
                      <a:gd name="T33" fmla="*/ 113 h 1292"/>
                      <a:gd name="T34" fmla="*/ 121 w 1101"/>
                      <a:gd name="T35" fmla="*/ 98 h 1292"/>
                      <a:gd name="T36" fmla="*/ 127 w 1101"/>
                      <a:gd name="T37" fmla="*/ 84 h 1292"/>
                      <a:gd name="T38" fmla="*/ 131 w 1101"/>
                      <a:gd name="T39" fmla="*/ 78 h 1292"/>
                      <a:gd name="T40" fmla="*/ 143 w 1101"/>
                      <a:gd name="T41" fmla="*/ 95 h 1292"/>
                      <a:gd name="T42" fmla="*/ 164 w 1101"/>
                      <a:gd name="T43" fmla="*/ 133 h 1292"/>
                      <a:gd name="T44" fmla="*/ 194 w 1101"/>
                      <a:gd name="T45" fmla="*/ 180 h 1292"/>
                      <a:gd name="T46" fmla="*/ 202 w 1101"/>
                      <a:gd name="T47" fmla="*/ 194 h 1292"/>
                      <a:gd name="T48" fmla="*/ 215 w 1101"/>
                      <a:gd name="T49" fmla="*/ 211 h 1292"/>
                      <a:gd name="T50" fmla="*/ 229 w 1101"/>
                      <a:gd name="T51" fmla="*/ 220 h 1292"/>
                      <a:gd name="T52" fmla="*/ 248 w 1101"/>
                      <a:gd name="T53" fmla="*/ 200 h 1292"/>
                      <a:gd name="T54" fmla="*/ 275 w 1101"/>
                      <a:gd name="T55" fmla="*/ 188 h 1292"/>
                      <a:gd name="T56" fmla="*/ 264 w 1101"/>
                      <a:gd name="T57" fmla="*/ 172 h 1292"/>
                      <a:gd name="T58" fmla="*/ 254 w 1101"/>
                      <a:gd name="T59" fmla="*/ 151 h 1292"/>
                      <a:gd name="T60" fmla="*/ 245 w 1101"/>
                      <a:gd name="T61" fmla="*/ 131 h 1292"/>
                      <a:gd name="T62" fmla="*/ 236 w 1101"/>
                      <a:gd name="T63" fmla="*/ 113 h 1292"/>
                      <a:gd name="T64" fmla="*/ 226 w 1101"/>
                      <a:gd name="T65" fmla="*/ 98 h 1292"/>
                      <a:gd name="T66" fmla="*/ 221 w 1101"/>
                      <a:gd name="T67" fmla="*/ 88 h 1292"/>
                      <a:gd name="T68" fmla="*/ 212 w 1101"/>
                      <a:gd name="T69" fmla="*/ 77 h 1292"/>
                      <a:gd name="T70" fmla="*/ 201 w 1101"/>
                      <a:gd name="T71" fmla="*/ 69 h 1292"/>
                      <a:gd name="T72" fmla="*/ 196 w 1101"/>
                      <a:gd name="T73" fmla="*/ 65 h 1292"/>
                      <a:gd name="T74" fmla="*/ 193 w 1101"/>
                      <a:gd name="T75" fmla="*/ 58 h 1292"/>
                      <a:gd name="T76" fmla="*/ 183 w 1101"/>
                      <a:gd name="T77" fmla="*/ 41 h 1292"/>
                      <a:gd name="T78" fmla="*/ 165 w 1101"/>
                      <a:gd name="T79" fmla="*/ 10 h 1292"/>
                      <a:gd name="T80" fmla="*/ 160 w 1101"/>
                      <a:gd name="T81" fmla="*/ 0 h 1292"/>
                      <a:gd name="T82" fmla="*/ 0 w 1101"/>
                      <a:gd name="T83" fmla="*/ 253 h 1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01" h="1292">
                        <a:moveTo>
                          <a:pt x="0" y="1265"/>
                        </a:moveTo>
                        <a:lnTo>
                          <a:pt x="39" y="1280"/>
                        </a:lnTo>
                        <a:lnTo>
                          <a:pt x="83" y="1289"/>
                        </a:lnTo>
                        <a:lnTo>
                          <a:pt x="116" y="1292"/>
                        </a:lnTo>
                        <a:lnTo>
                          <a:pt x="155" y="1292"/>
                        </a:lnTo>
                        <a:lnTo>
                          <a:pt x="208" y="1284"/>
                        </a:lnTo>
                        <a:lnTo>
                          <a:pt x="270" y="1276"/>
                        </a:lnTo>
                        <a:lnTo>
                          <a:pt x="298" y="1258"/>
                        </a:lnTo>
                        <a:lnTo>
                          <a:pt x="338" y="1215"/>
                        </a:lnTo>
                        <a:lnTo>
                          <a:pt x="351" y="1161"/>
                        </a:lnTo>
                        <a:lnTo>
                          <a:pt x="362" y="1083"/>
                        </a:lnTo>
                        <a:lnTo>
                          <a:pt x="366" y="1009"/>
                        </a:lnTo>
                        <a:lnTo>
                          <a:pt x="381" y="905"/>
                        </a:lnTo>
                        <a:lnTo>
                          <a:pt x="396" y="812"/>
                        </a:lnTo>
                        <a:lnTo>
                          <a:pt x="417" y="716"/>
                        </a:lnTo>
                        <a:lnTo>
                          <a:pt x="432" y="642"/>
                        </a:lnTo>
                        <a:lnTo>
                          <a:pt x="454" y="564"/>
                        </a:lnTo>
                        <a:lnTo>
                          <a:pt x="486" y="490"/>
                        </a:lnTo>
                        <a:lnTo>
                          <a:pt x="508" y="423"/>
                        </a:lnTo>
                        <a:lnTo>
                          <a:pt x="525" y="391"/>
                        </a:lnTo>
                        <a:lnTo>
                          <a:pt x="572" y="478"/>
                        </a:lnTo>
                        <a:lnTo>
                          <a:pt x="655" y="668"/>
                        </a:lnTo>
                        <a:lnTo>
                          <a:pt x="775" y="903"/>
                        </a:lnTo>
                        <a:lnTo>
                          <a:pt x="807" y="972"/>
                        </a:lnTo>
                        <a:lnTo>
                          <a:pt x="859" y="1055"/>
                        </a:lnTo>
                        <a:lnTo>
                          <a:pt x="917" y="1103"/>
                        </a:lnTo>
                        <a:lnTo>
                          <a:pt x="994" y="1004"/>
                        </a:lnTo>
                        <a:lnTo>
                          <a:pt x="1101" y="943"/>
                        </a:lnTo>
                        <a:lnTo>
                          <a:pt x="1055" y="859"/>
                        </a:lnTo>
                        <a:lnTo>
                          <a:pt x="1018" y="754"/>
                        </a:lnTo>
                        <a:lnTo>
                          <a:pt x="979" y="655"/>
                        </a:lnTo>
                        <a:lnTo>
                          <a:pt x="944" y="568"/>
                        </a:lnTo>
                        <a:lnTo>
                          <a:pt x="906" y="491"/>
                        </a:lnTo>
                        <a:lnTo>
                          <a:pt x="885" y="443"/>
                        </a:lnTo>
                        <a:lnTo>
                          <a:pt x="848" y="386"/>
                        </a:lnTo>
                        <a:lnTo>
                          <a:pt x="803" y="346"/>
                        </a:lnTo>
                        <a:lnTo>
                          <a:pt x="786" y="324"/>
                        </a:lnTo>
                        <a:lnTo>
                          <a:pt x="771" y="289"/>
                        </a:lnTo>
                        <a:lnTo>
                          <a:pt x="733" y="206"/>
                        </a:lnTo>
                        <a:lnTo>
                          <a:pt x="659" y="50"/>
                        </a:lnTo>
                        <a:lnTo>
                          <a:pt x="640" y="0"/>
                        </a:lnTo>
                        <a:lnTo>
                          <a:pt x="0" y="1265"/>
                        </a:lnTo>
                        <a:close/>
                      </a:path>
                    </a:pathLst>
                  </a:custGeom>
                  <a:solidFill>
                    <a:srgbClr val="C0C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590" name="Freeform 257"/>
                  <p:cNvSpPr>
                    <a:spLocks/>
                  </p:cNvSpPr>
                  <p:nvPr/>
                </p:nvSpPr>
                <p:spPr bwMode="auto">
                  <a:xfrm>
                    <a:off x="3443" y="2594"/>
                    <a:ext cx="51" cy="106"/>
                  </a:xfrm>
                  <a:custGeom>
                    <a:avLst/>
                    <a:gdLst>
                      <a:gd name="T0" fmla="*/ 0 w 205"/>
                      <a:gd name="T1" fmla="*/ 11 h 530"/>
                      <a:gd name="T2" fmla="*/ 7 w 205"/>
                      <a:gd name="T3" fmla="*/ 42 h 530"/>
                      <a:gd name="T4" fmla="*/ 13 w 205"/>
                      <a:gd name="T5" fmla="*/ 73 h 530"/>
                      <a:gd name="T6" fmla="*/ 19 w 205"/>
                      <a:gd name="T7" fmla="*/ 88 h 530"/>
                      <a:gd name="T8" fmla="*/ 27 w 205"/>
                      <a:gd name="T9" fmla="*/ 99 h 530"/>
                      <a:gd name="T10" fmla="*/ 37 w 205"/>
                      <a:gd name="T11" fmla="*/ 106 h 530"/>
                      <a:gd name="T12" fmla="*/ 51 w 205"/>
                      <a:gd name="T13" fmla="*/ 71 h 530"/>
                      <a:gd name="T14" fmla="*/ 43 w 205"/>
                      <a:gd name="T15" fmla="*/ 59 h 530"/>
                      <a:gd name="T16" fmla="*/ 35 w 205"/>
                      <a:gd name="T17" fmla="*/ 46 h 530"/>
                      <a:gd name="T18" fmla="*/ 24 w 205"/>
                      <a:gd name="T19" fmla="*/ 32 h 530"/>
                      <a:gd name="T20" fmla="*/ 16 w 205"/>
                      <a:gd name="T21" fmla="*/ 15 h 530"/>
                      <a:gd name="T22" fmla="*/ 10 w 205"/>
                      <a:gd name="T23" fmla="*/ 0 h 530"/>
                      <a:gd name="T24" fmla="*/ 4 w 205"/>
                      <a:gd name="T25" fmla="*/ 6 h 530"/>
                      <a:gd name="T26" fmla="*/ 0 w 205"/>
                      <a:gd name="T27" fmla="*/ 11 h 5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530">
                        <a:moveTo>
                          <a:pt x="0" y="53"/>
                        </a:moveTo>
                        <a:lnTo>
                          <a:pt x="27" y="211"/>
                        </a:lnTo>
                        <a:lnTo>
                          <a:pt x="54" y="363"/>
                        </a:lnTo>
                        <a:lnTo>
                          <a:pt x="78" y="442"/>
                        </a:lnTo>
                        <a:lnTo>
                          <a:pt x="109" y="493"/>
                        </a:lnTo>
                        <a:lnTo>
                          <a:pt x="150" y="530"/>
                        </a:lnTo>
                        <a:lnTo>
                          <a:pt x="205" y="357"/>
                        </a:lnTo>
                        <a:lnTo>
                          <a:pt x="173" y="295"/>
                        </a:lnTo>
                        <a:lnTo>
                          <a:pt x="139" y="232"/>
                        </a:lnTo>
                        <a:lnTo>
                          <a:pt x="96" y="161"/>
                        </a:lnTo>
                        <a:lnTo>
                          <a:pt x="65" y="75"/>
                        </a:lnTo>
                        <a:lnTo>
                          <a:pt x="41" y="0"/>
                        </a:lnTo>
                        <a:lnTo>
                          <a:pt x="16" y="29"/>
                        </a:lnTo>
                        <a:lnTo>
                          <a:pt x="0" y="53"/>
                        </a:lnTo>
                        <a:close/>
                      </a:path>
                    </a:pathLst>
                  </a:custGeom>
                  <a:solidFill>
                    <a:srgbClr val="C0C0FF"/>
                  </a:solidFill>
                  <a:ln w="3175">
                    <a:solidFill>
                      <a:srgbClr val="000000"/>
                    </a:solidFill>
                    <a:prstDash val="solid"/>
                    <a:round/>
                    <a:headEnd/>
                    <a:tailEnd/>
                  </a:ln>
                </p:spPr>
                <p:txBody>
                  <a:bodyPr/>
                  <a:lstStyle/>
                  <a:p>
                    <a:endParaRPr lang="it-IT">
                      <a:solidFill>
                        <a:prstClr val="black"/>
                      </a:solidFill>
                      <a:latin typeface="Calibri"/>
                    </a:endParaRPr>
                  </a:p>
                </p:txBody>
              </p:sp>
            </p:grpSp>
            <p:sp>
              <p:nvSpPr>
                <p:cNvPr id="12540" name="Freeform 259"/>
                <p:cNvSpPr>
                  <a:spLocks/>
                </p:cNvSpPr>
                <p:nvPr/>
              </p:nvSpPr>
              <p:spPr bwMode="auto">
                <a:xfrm>
                  <a:off x="3342" y="2586"/>
                  <a:ext cx="355" cy="293"/>
                </a:xfrm>
                <a:custGeom>
                  <a:avLst/>
                  <a:gdLst>
                    <a:gd name="T0" fmla="*/ 14 w 1421"/>
                    <a:gd name="T1" fmla="*/ 236 h 1466"/>
                    <a:gd name="T2" fmla="*/ 35 w 1421"/>
                    <a:gd name="T3" fmla="*/ 261 h 1466"/>
                    <a:gd name="T4" fmla="*/ 58 w 1421"/>
                    <a:gd name="T5" fmla="*/ 277 h 1466"/>
                    <a:gd name="T6" fmla="*/ 75 w 1421"/>
                    <a:gd name="T7" fmla="*/ 285 h 1466"/>
                    <a:gd name="T8" fmla="*/ 89 w 1421"/>
                    <a:gd name="T9" fmla="*/ 291 h 1466"/>
                    <a:gd name="T10" fmla="*/ 108 w 1421"/>
                    <a:gd name="T11" fmla="*/ 293 h 1466"/>
                    <a:gd name="T12" fmla="*/ 131 w 1421"/>
                    <a:gd name="T13" fmla="*/ 291 h 1466"/>
                    <a:gd name="T14" fmla="*/ 154 w 1421"/>
                    <a:gd name="T15" fmla="*/ 286 h 1466"/>
                    <a:gd name="T16" fmla="*/ 167 w 1421"/>
                    <a:gd name="T17" fmla="*/ 267 h 1466"/>
                    <a:gd name="T18" fmla="*/ 171 w 1421"/>
                    <a:gd name="T19" fmla="*/ 236 h 1466"/>
                    <a:gd name="T20" fmla="*/ 178 w 1421"/>
                    <a:gd name="T21" fmla="*/ 197 h 1466"/>
                    <a:gd name="T22" fmla="*/ 187 w 1421"/>
                    <a:gd name="T23" fmla="*/ 163 h 1466"/>
                    <a:gd name="T24" fmla="*/ 201 w 1421"/>
                    <a:gd name="T25" fmla="*/ 132 h 1466"/>
                    <a:gd name="T26" fmla="*/ 211 w 1421"/>
                    <a:gd name="T27" fmla="*/ 112 h 1466"/>
                    <a:gd name="T28" fmla="*/ 243 w 1421"/>
                    <a:gd name="T29" fmla="*/ 168 h 1466"/>
                    <a:gd name="T30" fmla="*/ 281 w 1421"/>
                    <a:gd name="T31" fmla="*/ 229 h 1466"/>
                    <a:gd name="T32" fmla="*/ 309 w 1421"/>
                    <a:gd name="T33" fmla="*/ 255 h 1466"/>
                    <a:gd name="T34" fmla="*/ 355 w 1421"/>
                    <a:gd name="T35" fmla="*/ 223 h 1466"/>
                    <a:gd name="T36" fmla="*/ 334 w 1421"/>
                    <a:gd name="T37" fmla="*/ 185 h 1466"/>
                    <a:gd name="T38" fmla="*/ 316 w 1421"/>
                    <a:gd name="T39" fmla="*/ 148 h 1466"/>
                    <a:gd name="T40" fmla="*/ 301 w 1421"/>
                    <a:gd name="T41" fmla="*/ 123 h 1466"/>
                    <a:gd name="T42" fmla="*/ 280 w 1421"/>
                    <a:gd name="T43" fmla="*/ 103 h 1466"/>
                    <a:gd name="T44" fmla="*/ 272 w 1421"/>
                    <a:gd name="T45" fmla="*/ 92 h 1466"/>
                    <a:gd name="T46" fmla="*/ 244 w 1421"/>
                    <a:gd name="T47" fmla="*/ 44 h 1466"/>
                    <a:gd name="T48" fmla="*/ 235 w 1421"/>
                    <a:gd name="T49" fmla="*/ 29 h 1466"/>
                    <a:gd name="T50" fmla="*/ 223 w 1421"/>
                    <a:gd name="T51" fmla="*/ 18 h 1466"/>
                    <a:gd name="T52" fmla="*/ 208 w 1421"/>
                    <a:gd name="T53" fmla="*/ 8 h 1466"/>
                    <a:gd name="T54" fmla="*/ 156 w 1421"/>
                    <a:gd name="T55" fmla="*/ 0 h 1466"/>
                    <a:gd name="T56" fmla="*/ 110 w 1421"/>
                    <a:gd name="T57" fmla="*/ 8 h 1466"/>
                    <a:gd name="T58" fmla="*/ 100 w 1421"/>
                    <a:gd name="T59" fmla="*/ 18 h 1466"/>
                    <a:gd name="T60" fmla="*/ 91 w 1421"/>
                    <a:gd name="T61" fmla="*/ 19 h 1466"/>
                    <a:gd name="T62" fmla="*/ 80 w 1421"/>
                    <a:gd name="T63" fmla="*/ 32 h 1466"/>
                    <a:gd name="T64" fmla="*/ 64 w 1421"/>
                    <a:gd name="T65" fmla="*/ 47 h 1466"/>
                    <a:gd name="T66" fmla="*/ 47 w 1421"/>
                    <a:gd name="T67" fmla="*/ 58 h 1466"/>
                    <a:gd name="T68" fmla="*/ 33 w 1421"/>
                    <a:gd name="T69" fmla="*/ 71 h 1466"/>
                    <a:gd name="T70" fmla="*/ 24 w 1421"/>
                    <a:gd name="T71" fmla="*/ 86 h 1466"/>
                    <a:gd name="T72" fmla="*/ 16 w 1421"/>
                    <a:gd name="T73" fmla="*/ 108 h 1466"/>
                    <a:gd name="T74" fmla="*/ 7 w 1421"/>
                    <a:gd name="T75" fmla="*/ 128 h 1466"/>
                    <a:gd name="T76" fmla="*/ 3 w 1421"/>
                    <a:gd name="T77" fmla="*/ 146 h 1466"/>
                    <a:gd name="T78" fmla="*/ 4 w 1421"/>
                    <a:gd name="T79" fmla="*/ 166 h 1466"/>
                    <a:gd name="T80" fmla="*/ 3 w 1421"/>
                    <a:gd name="T81" fmla="*/ 189 h 1466"/>
                    <a:gd name="T82" fmla="*/ 0 w 1421"/>
                    <a:gd name="T83" fmla="*/ 212 h 14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21" h="1466">
                      <a:moveTo>
                        <a:pt x="4" y="1098"/>
                      </a:moveTo>
                      <a:lnTo>
                        <a:pt x="58" y="1180"/>
                      </a:lnTo>
                      <a:lnTo>
                        <a:pt x="97" y="1242"/>
                      </a:lnTo>
                      <a:lnTo>
                        <a:pt x="140" y="1304"/>
                      </a:lnTo>
                      <a:lnTo>
                        <a:pt x="190" y="1358"/>
                      </a:lnTo>
                      <a:lnTo>
                        <a:pt x="231" y="1387"/>
                      </a:lnTo>
                      <a:lnTo>
                        <a:pt x="263" y="1409"/>
                      </a:lnTo>
                      <a:lnTo>
                        <a:pt x="299" y="1428"/>
                      </a:lnTo>
                      <a:lnTo>
                        <a:pt x="317" y="1436"/>
                      </a:lnTo>
                      <a:lnTo>
                        <a:pt x="356" y="1454"/>
                      </a:lnTo>
                      <a:lnTo>
                        <a:pt x="400" y="1462"/>
                      </a:lnTo>
                      <a:lnTo>
                        <a:pt x="433" y="1466"/>
                      </a:lnTo>
                      <a:lnTo>
                        <a:pt x="472" y="1466"/>
                      </a:lnTo>
                      <a:lnTo>
                        <a:pt x="525" y="1458"/>
                      </a:lnTo>
                      <a:lnTo>
                        <a:pt x="587" y="1449"/>
                      </a:lnTo>
                      <a:lnTo>
                        <a:pt x="616" y="1429"/>
                      </a:lnTo>
                      <a:lnTo>
                        <a:pt x="656" y="1389"/>
                      </a:lnTo>
                      <a:lnTo>
                        <a:pt x="669" y="1335"/>
                      </a:lnTo>
                      <a:lnTo>
                        <a:pt x="680" y="1256"/>
                      </a:lnTo>
                      <a:lnTo>
                        <a:pt x="684" y="1182"/>
                      </a:lnTo>
                      <a:lnTo>
                        <a:pt x="699" y="1078"/>
                      </a:lnTo>
                      <a:lnTo>
                        <a:pt x="714" y="984"/>
                      </a:lnTo>
                      <a:lnTo>
                        <a:pt x="735" y="889"/>
                      </a:lnTo>
                      <a:lnTo>
                        <a:pt x="750" y="815"/>
                      </a:lnTo>
                      <a:lnTo>
                        <a:pt x="772" y="735"/>
                      </a:lnTo>
                      <a:lnTo>
                        <a:pt x="804" y="660"/>
                      </a:lnTo>
                      <a:lnTo>
                        <a:pt x="826" y="596"/>
                      </a:lnTo>
                      <a:lnTo>
                        <a:pt x="843" y="561"/>
                      </a:lnTo>
                      <a:lnTo>
                        <a:pt x="890" y="649"/>
                      </a:lnTo>
                      <a:lnTo>
                        <a:pt x="973" y="840"/>
                      </a:lnTo>
                      <a:lnTo>
                        <a:pt x="1093" y="1076"/>
                      </a:lnTo>
                      <a:lnTo>
                        <a:pt x="1125" y="1145"/>
                      </a:lnTo>
                      <a:lnTo>
                        <a:pt x="1178" y="1228"/>
                      </a:lnTo>
                      <a:lnTo>
                        <a:pt x="1236" y="1277"/>
                      </a:lnTo>
                      <a:lnTo>
                        <a:pt x="1313" y="1177"/>
                      </a:lnTo>
                      <a:lnTo>
                        <a:pt x="1421" y="1115"/>
                      </a:lnTo>
                      <a:lnTo>
                        <a:pt x="1374" y="1030"/>
                      </a:lnTo>
                      <a:lnTo>
                        <a:pt x="1337" y="927"/>
                      </a:lnTo>
                      <a:lnTo>
                        <a:pt x="1298" y="828"/>
                      </a:lnTo>
                      <a:lnTo>
                        <a:pt x="1263" y="741"/>
                      </a:lnTo>
                      <a:lnTo>
                        <a:pt x="1225" y="661"/>
                      </a:lnTo>
                      <a:lnTo>
                        <a:pt x="1204" y="616"/>
                      </a:lnTo>
                      <a:lnTo>
                        <a:pt x="1167" y="559"/>
                      </a:lnTo>
                      <a:lnTo>
                        <a:pt x="1121" y="517"/>
                      </a:lnTo>
                      <a:lnTo>
                        <a:pt x="1104" y="497"/>
                      </a:lnTo>
                      <a:lnTo>
                        <a:pt x="1089" y="460"/>
                      </a:lnTo>
                      <a:lnTo>
                        <a:pt x="1051" y="378"/>
                      </a:lnTo>
                      <a:lnTo>
                        <a:pt x="977" y="220"/>
                      </a:lnTo>
                      <a:lnTo>
                        <a:pt x="958" y="171"/>
                      </a:lnTo>
                      <a:lnTo>
                        <a:pt x="942" y="147"/>
                      </a:lnTo>
                      <a:lnTo>
                        <a:pt x="920" y="121"/>
                      </a:lnTo>
                      <a:lnTo>
                        <a:pt x="893" y="91"/>
                      </a:lnTo>
                      <a:lnTo>
                        <a:pt x="869" y="67"/>
                      </a:lnTo>
                      <a:lnTo>
                        <a:pt x="831" y="38"/>
                      </a:lnTo>
                      <a:lnTo>
                        <a:pt x="745" y="19"/>
                      </a:lnTo>
                      <a:lnTo>
                        <a:pt x="625" y="0"/>
                      </a:lnTo>
                      <a:lnTo>
                        <a:pt x="506" y="7"/>
                      </a:lnTo>
                      <a:lnTo>
                        <a:pt x="440" y="42"/>
                      </a:lnTo>
                      <a:lnTo>
                        <a:pt x="417" y="71"/>
                      </a:lnTo>
                      <a:lnTo>
                        <a:pt x="399" y="91"/>
                      </a:lnTo>
                      <a:lnTo>
                        <a:pt x="381" y="89"/>
                      </a:lnTo>
                      <a:lnTo>
                        <a:pt x="366" y="97"/>
                      </a:lnTo>
                      <a:lnTo>
                        <a:pt x="349" y="121"/>
                      </a:lnTo>
                      <a:lnTo>
                        <a:pt x="321" y="162"/>
                      </a:lnTo>
                      <a:lnTo>
                        <a:pt x="291" y="192"/>
                      </a:lnTo>
                      <a:lnTo>
                        <a:pt x="256" y="233"/>
                      </a:lnTo>
                      <a:lnTo>
                        <a:pt x="228" y="258"/>
                      </a:lnTo>
                      <a:lnTo>
                        <a:pt x="190" y="291"/>
                      </a:lnTo>
                      <a:lnTo>
                        <a:pt x="163" y="321"/>
                      </a:lnTo>
                      <a:lnTo>
                        <a:pt x="134" y="357"/>
                      </a:lnTo>
                      <a:lnTo>
                        <a:pt x="114" y="386"/>
                      </a:lnTo>
                      <a:lnTo>
                        <a:pt x="97" y="430"/>
                      </a:lnTo>
                      <a:lnTo>
                        <a:pt x="82" y="489"/>
                      </a:lnTo>
                      <a:lnTo>
                        <a:pt x="65" y="540"/>
                      </a:lnTo>
                      <a:lnTo>
                        <a:pt x="47" y="591"/>
                      </a:lnTo>
                      <a:lnTo>
                        <a:pt x="27" y="641"/>
                      </a:lnTo>
                      <a:lnTo>
                        <a:pt x="17" y="686"/>
                      </a:lnTo>
                      <a:lnTo>
                        <a:pt x="13" y="730"/>
                      </a:lnTo>
                      <a:lnTo>
                        <a:pt x="11" y="782"/>
                      </a:lnTo>
                      <a:lnTo>
                        <a:pt x="17" y="831"/>
                      </a:lnTo>
                      <a:lnTo>
                        <a:pt x="17" y="885"/>
                      </a:lnTo>
                      <a:lnTo>
                        <a:pt x="13" y="947"/>
                      </a:lnTo>
                      <a:lnTo>
                        <a:pt x="7" y="1000"/>
                      </a:lnTo>
                      <a:lnTo>
                        <a:pt x="0" y="1059"/>
                      </a:lnTo>
                      <a:lnTo>
                        <a:pt x="4" y="1098"/>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nvGrpSpPr>
                <p:cNvPr id="12541" name="Group 287"/>
                <p:cNvGrpSpPr>
                  <a:grpSpLocks/>
                </p:cNvGrpSpPr>
                <p:nvPr/>
              </p:nvGrpSpPr>
              <p:grpSpPr bwMode="auto">
                <a:xfrm>
                  <a:off x="3454" y="2496"/>
                  <a:ext cx="116" cy="170"/>
                  <a:chOff x="3454" y="2496"/>
                  <a:chExt cx="116" cy="170"/>
                </a:xfrm>
              </p:grpSpPr>
              <p:sp>
                <p:nvSpPr>
                  <p:cNvPr id="12561" name="Freeform 260"/>
                  <p:cNvSpPr>
                    <a:spLocks/>
                  </p:cNvSpPr>
                  <p:nvPr/>
                </p:nvSpPr>
                <p:spPr bwMode="auto">
                  <a:xfrm>
                    <a:off x="3454" y="2509"/>
                    <a:ext cx="108" cy="157"/>
                  </a:xfrm>
                  <a:custGeom>
                    <a:avLst/>
                    <a:gdLst>
                      <a:gd name="T0" fmla="*/ 0 w 432"/>
                      <a:gd name="T1" fmla="*/ 86 h 787"/>
                      <a:gd name="T2" fmla="*/ 6 w 432"/>
                      <a:gd name="T3" fmla="*/ 81 h 787"/>
                      <a:gd name="T4" fmla="*/ 8 w 432"/>
                      <a:gd name="T5" fmla="*/ 78 h 787"/>
                      <a:gd name="T6" fmla="*/ 9 w 432"/>
                      <a:gd name="T7" fmla="*/ 75 h 787"/>
                      <a:gd name="T8" fmla="*/ 5 w 432"/>
                      <a:gd name="T9" fmla="*/ 73 h 787"/>
                      <a:gd name="T10" fmla="*/ 3 w 432"/>
                      <a:gd name="T11" fmla="*/ 68 h 787"/>
                      <a:gd name="T12" fmla="*/ 2 w 432"/>
                      <a:gd name="T13" fmla="*/ 60 h 787"/>
                      <a:gd name="T14" fmla="*/ 2 w 432"/>
                      <a:gd name="T15" fmla="*/ 56 h 787"/>
                      <a:gd name="T16" fmla="*/ 2 w 432"/>
                      <a:gd name="T17" fmla="*/ 52 h 787"/>
                      <a:gd name="T18" fmla="*/ 2 w 432"/>
                      <a:gd name="T19" fmla="*/ 46 h 787"/>
                      <a:gd name="T20" fmla="*/ 3 w 432"/>
                      <a:gd name="T21" fmla="*/ 41 h 787"/>
                      <a:gd name="T22" fmla="*/ 5 w 432"/>
                      <a:gd name="T23" fmla="*/ 38 h 787"/>
                      <a:gd name="T24" fmla="*/ 8 w 432"/>
                      <a:gd name="T25" fmla="*/ 35 h 787"/>
                      <a:gd name="T26" fmla="*/ 13 w 432"/>
                      <a:gd name="T27" fmla="*/ 27 h 787"/>
                      <a:gd name="T28" fmla="*/ 18 w 432"/>
                      <a:gd name="T29" fmla="*/ 19 h 787"/>
                      <a:gd name="T30" fmla="*/ 22 w 432"/>
                      <a:gd name="T31" fmla="*/ 11 h 787"/>
                      <a:gd name="T32" fmla="*/ 28 w 432"/>
                      <a:gd name="T33" fmla="*/ 6 h 787"/>
                      <a:gd name="T34" fmla="*/ 36 w 432"/>
                      <a:gd name="T35" fmla="*/ 2 h 787"/>
                      <a:gd name="T36" fmla="*/ 43 w 432"/>
                      <a:gd name="T37" fmla="*/ 0 h 787"/>
                      <a:gd name="T38" fmla="*/ 51 w 432"/>
                      <a:gd name="T39" fmla="*/ 0 h 787"/>
                      <a:gd name="T40" fmla="*/ 59 w 432"/>
                      <a:gd name="T41" fmla="*/ 1 h 787"/>
                      <a:gd name="T42" fmla="*/ 67 w 432"/>
                      <a:gd name="T43" fmla="*/ 3 h 787"/>
                      <a:gd name="T44" fmla="*/ 76 w 432"/>
                      <a:gd name="T45" fmla="*/ 6 h 787"/>
                      <a:gd name="T46" fmla="*/ 84 w 432"/>
                      <a:gd name="T47" fmla="*/ 10 h 787"/>
                      <a:gd name="T48" fmla="*/ 91 w 432"/>
                      <a:gd name="T49" fmla="*/ 16 h 787"/>
                      <a:gd name="T50" fmla="*/ 99 w 432"/>
                      <a:gd name="T51" fmla="*/ 22 h 787"/>
                      <a:gd name="T52" fmla="*/ 104 w 432"/>
                      <a:gd name="T53" fmla="*/ 30 h 787"/>
                      <a:gd name="T54" fmla="*/ 108 w 432"/>
                      <a:gd name="T55" fmla="*/ 38 h 787"/>
                      <a:gd name="T56" fmla="*/ 107 w 432"/>
                      <a:gd name="T57" fmla="*/ 46 h 787"/>
                      <a:gd name="T58" fmla="*/ 106 w 432"/>
                      <a:gd name="T59" fmla="*/ 53 h 787"/>
                      <a:gd name="T60" fmla="*/ 106 w 432"/>
                      <a:gd name="T61" fmla="*/ 61 h 787"/>
                      <a:gd name="T62" fmla="*/ 103 w 432"/>
                      <a:gd name="T63" fmla="*/ 72 h 787"/>
                      <a:gd name="T64" fmla="*/ 103 w 432"/>
                      <a:gd name="T65" fmla="*/ 82 h 787"/>
                      <a:gd name="T66" fmla="*/ 101 w 432"/>
                      <a:gd name="T67" fmla="*/ 94 h 787"/>
                      <a:gd name="T68" fmla="*/ 97 w 432"/>
                      <a:gd name="T69" fmla="*/ 106 h 787"/>
                      <a:gd name="T70" fmla="*/ 93 w 432"/>
                      <a:gd name="T71" fmla="*/ 115 h 787"/>
                      <a:gd name="T72" fmla="*/ 89 w 432"/>
                      <a:gd name="T73" fmla="*/ 122 h 787"/>
                      <a:gd name="T74" fmla="*/ 90 w 432"/>
                      <a:gd name="T75" fmla="*/ 125 h 787"/>
                      <a:gd name="T76" fmla="*/ 88 w 432"/>
                      <a:gd name="T77" fmla="*/ 127 h 787"/>
                      <a:gd name="T78" fmla="*/ 89 w 432"/>
                      <a:gd name="T79" fmla="*/ 131 h 787"/>
                      <a:gd name="T80" fmla="*/ 87 w 432"/>
                      <a:gd name="T81" fmla="*/ 131 h 787"/>
                      <a:gd name="T82" fmla="*/ 88 w 432"/>
                      <a:gd name="T83" fmla="*/ 134 h 787"/>
                      <a:gd name="T84" fmla="*/ 88 w 432"/>
                      <a:gd name="T85" fmla="*/ 142 h 787"/>
                      <a:gd name="T86" fmla="*/ 86 w 432"/>
                      <a:gd name="T87" fmla="*/ 149 h 787"/>
                      <a:gd name="T88" fmla="*/ 84 w 432"/>
                      <a:gd name="T89" fmla="*/ 154 h 787"/>
                      <a:gd name="T90" fmla="*/ 81 w 432"/>
                      <a:gd name="T91" fmla="*/ 156 h 787"/>
                      <a:gd name="T92" fmla="*/ 77 w 432"/>
                      <a:gd name="T93" fmla="*/ 157 h 787"/>
                      <a:gd name="T94" fmla="*/ 73 w 432"/>
                      <a:gd name="T95" fmla="*/ 157 h 787"/>
                      <a:gd name="T96" fmla="*/ 70 w 432"/>
                      <a:gd name="T97" fmla="*/ 156 h 787"/>
                      <a:gd name="T98" fmla="*/ 63 w 432"/>
                      <a:gd name="T99" fmla="*/ 154 h 787"/>
                      <a:gd name="T100" fmla="*/ 55 w 432"/>
                      <a:gd name="T101" fmla="*/ 154 h 787"/>
                      <a:gd name="T102" fmla="*/ 51 w 432"/>
                      <a:gd name="T103" fmla="*/ 155 h 787"/>
                      <a:gd name="T104" fmla="*/ 45 w 432"/>
                      <a:gd name="T105" fmla="*/ 155 h 787"/>
                      <a:gd name="T106" fmla="*/ 40 w 432"/>
                      <a:gd name="T107" fmla="*/ 157 h 787"/>
                      <a:gd name="T108" fmla="*/ 33 w 432"/>
                      <a:gd name="T109" fmla="*/ 144 h 787"/>
                      <a:gd name="T110" fmla="*/ 24 w 432"/>
                      <a:gd name="T111" fmla="*/ 131 h 787"/>
                      <a:gd name="T112" fmla="*/ 17 w 432"/>
                      <a:gd name="T113" fmla="*/ 122 h 787"/>
                      <a:gd name="T114" fmla="*/ 13 w 432"/>
                      <a:gd name="T115" fmla="*/ 117 h 787"/>
                      <a:gd name="T116" fmla="*/ 10 w 432"/>
                      <a:gd name="T117" fmla="*/ 109 h 787"/>
                      <a:gd name="T118" fmla="*/ 5 w 432"/>
                      <a:gd name="T119" fmla="*/ 99 h 787"/>
                      <a:gd name="T120" fmla="*/ 0 w 432"/>
                      <a:gd name="T121" fmla="*/ 86 h 7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2" h="787">
                        <a:moveTo>
                          <a:pt x="0" y="431"/>
                        </a:moveTo>
                        <a:lnTo>
                          <a:pt x="22" y="407"/>
                        </a:lnTo>
                        <a:lnTo>
                          <a:pt x="33" y="389"/>
                        </a:lnTo>
                        <a:lnTo>
                          <a:pt x="34" y="377"/>
                        </a:lnTo>
                        <a:lnTo>
                          <a:pt x="21" y="367"/>
                        </a:lnTo>
                        <a:lnTo>
                          <a:pt x="13" y="339"/>
                        </a:lnTo>
                        <a:lnTo>
                          <a:pt x="8" y="301"/>
                        </a:lnTo>
                        <a:lnTo>
                          <a:pt x="7" y="282"/>
                        </a:lnTo>
                        <a:lnTo>
                          <a:pt x="7" y="259"/>
                        </a:lnTo>
                        <a:lnTo>
                          <a:pt x="8" y="233"/>
                        </a:lnTo>
                        <a:lnTo>
                          <a:pt x="13" y="208"/>
                        </a:lnTo>
                        <a:lnTo>
                          <a:pt x="21" y="190"/>
                        </a:lnTo>
                        <a:lnTo>
                          <a:pt x="32" y="176"/>
                        </a:lnTo>
                        <a:lnTo>
                          <a:pt x="51" y="137"/>
                        </a:lnTo>
                        <a:lnTo>
                          <a:pt x="73" y="94"/>
                        </a:lnTo>
                        <a:lnTo>
                          <a:pt x="88" y="55"/>
                        </a:lnTo>
                        <a:lnTo>
                          <a:pt x="110" y="30"/>
                        </a:lnTo>
                        <a:lnTo>
                          <a:pt x="143" y="8"/>
                        </a:lnTo>
                        <a:lnTo>
                          <a:pt x="172" y="0"/>
                        </a:lnTo>
                        <a:lnTo>
                          <a:pt x="202" y="1"/>
                        </a:lnTo>
                        <a:lnTo>
                          <a:pt x="235" y="4"/>
                        </a:lnTo>
                        <a:lnTo>
                          <a:pt x="266" y="13"/>
                        </a:lnTo>
                        <a:lnTo>
                          <a:pt x="303" y="30"/>
                        </a:lnTo>
                        <a:lnTo>
                          <a:pt x="334" y="50"/>
                        </a:lnTo>
                        <a:lnTo>
                          <a:pt x="365" y="78"/>
                        </a:lnTo>
                        <a:lnTo>
                          <a:pt x="395" y="112"/>
                        </a:lnTo>
                        <a:lnTo>
                          <a:pt x="415" y="150"/>
                        </a:lnTo>
                        <a:lnTo>
                          <a:pt x="432" y="188"/>
                        </a:lnTo>
                        <a:lnTo>
                          <a:pt x="429" y="233"/>
                        </a:lnTo>
                        <a:lnTo>
                          <a:pt x="423" y="266"/>
                        </a:lnTo>
                        <a:lnTo>
                          <a:pt x="423" y="307"/>
                        </a:lnTo>
                        <a:lnTo>
                          <a:pt x="411" y="360"/>
                        </a:lnTo>
                        <a:lnTo>
                          <a:pt x="411" y="413"/>
                        </a:lnTo>
                        <a:lnTo>
                          <a:pt x="404" y="471"/>
                        </a:lnTo>
                        <a:lnTo>
                          <a:pt x="388" y="530"/>
                        </a:lnTo>
                        <a:lnTo>
                          <a:pt x="371" y="578"/>
                        </a:lnTo>
                        <a:lnTo>
                          <a:pt x="357" y="612"/>
                        </a:lnTo>
                        <a:lnTo>
                          <a:pt x="360" y="627"/>
                        </a:lnTo>
                        <a:lnTo>
                          <a:pt x="352" y="639"/>
                        </a:lnTo>
                        <a:lnTo>
                          <a:pt x="355" y="655"/>
                        </a:lnTo>
                        <a:lnTo>
                          <a:pt x="349" y="659"/>
                        </a:lnTo>
                        <a:lnTo>
                          <a:pt x="352" y="674"/>
                        </a:lnTo>
                        <a:lnTo>
                          <a:pt x="350" y="714"/>
                        </a:lnTo>
                        <a:lnTo>
                          <a:pt x="345" y="749"/>
                        </a:lnTo>
                        <a:lnTo>
                          <a:pt x="335" y="770"/>
                        </a:lnTo>
                        <a:lnTo>
                          <a:pt x="323" y="783"/>
                        </a:lnTo>
                        <a:lnTo>
                          <a:pt x="309" y="787"/>
                        </a:lnTo>
                        <a:lnTo>
                          <a:pt x="293" y="786"/>
                        </a:lnTo>
                        <a:lnTo>
                          <a:pt x="279" y="780"/>
                        </a:lnTo>
                        <a:lnTo>
                          <a:pt x="252" y="770"/>
                        </a:lnTo>
                        <a:lnTo>
                          <a:pt x="221" y="771"/>
                        </a:lnTo>
                        <a:lnTo>
                          <a:pt x="202" y="778"/>
                        </a:lnTo>
                        <a:lnTo>
                          <a:pt x="181" y="778"/>
                        </a:lnTo>
                        <a:lnTo>
                          <a:pt x="161" y="786"/>
                        </a:lnTo>
                        <a:lnTo>
                          <a:pt x="131" y="721"/>
                        </a:lnTo>
                        <a:lnTo>
                          <a:pt x="94" y="658"/>
                        </a:lnTo>
                        <a:lnTo>
                          <a:pt x="67" y="611"/>
                        </a:lnTo>
                        <a:lnTo>
                          <a:pt x="51" y="586"/>
                        </a:lnTo>
                        <a:lnTo>
                          <a:pt x="38" y="547"/>
                        </a:lnTo>
                        <a:lnTo>
                          <a:pt x="21" y="494"/>
                        </a:lnTo>
                        <a:lnTo>
                          <a:pt x="0" y="431"/>
                        </a:lnTo>
                        <a:close/>
                      </a:path>
                    </a:pathLst>
                  </a:custGeom>
                  <a:solidFill>
                    <a:srgbClr val="FFE0C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62" name="Freeform 261"/>
                  <p:cNvSpPr>
                    <a:spLocks/>
                  </p:cNvSpPr>
                  <p:nvPr/>
                </p:nvSpPr>
                <p:spPr bwMode="auto">
                  <a:xfrm>
                    <a:off x="3459" y="2496"/>
                    <a:ext cx="110" cy="95"/>
                  </a:xfrm>
                  <a:custGeom>
                    <a:avLst/>
                    <a:gdLst>
                      <a:gd name="T0" fmla="*/ 98 w 439"/>
                      <a:gd name="T1" fmla="*/ 95 h 475"/>
                      <a:gd name="T2" fmla="*/ 104 w 439"/>
                      <a:gd name="T3" fmla="*/ 84 h 475"/>
                      <a:gd name="T4" fmla="*/ 106 w 439"/>
                      <a:gd name="T5" fmla="*/ 73 h 475"/>
                      <a:gd name="T6" fmla="*/ 104 w 439"/>
                      <a:gd name="T7" fmla="*/ 64 h 475"/>
                      <a:gd name="T8" fmla="*/ 104 w 439"/>
                      <a:gd name="T9" fmla="*/ 61 h 475"/>
                      <a:gd name="T10" fmla="*/ 110 w 439"/>
                      <a:gd name="T11" fmla="*/ 55 h 475"/>
                      <a:gd name="T12" fmla="*/ 110 w 439"/>
                      <a:gd name="T13" fmla="*/ 46 h 475"/>
                      <a:gd name="T14" fmla="*/ 103 w 439"/>
                      <a:gd name="T15" fmla="*/ 39 h 475"/>
                      <a:gd name="T16" fmla="*/ 96 w 439"/>
                      <a:gd name="T17" fmla="*/ 32 h 475"/>
                      <a:gd name="T18" fmla="*/ 92 w 439"/>
                      <a:gd name="T19" fmla="*/ 27 h 475"/>
                      <a:gd name="T20" fmla="*/ 86 w 439"/>
                      <a:gd name="T21" fmla="*/ 25 h 475"/>
                      <a:gd name="T22" fmla="*/ 77 w 439"/>
                      <a:gd name="T23" fmla="*/ 17 h 475"/>
                      <a:gd name="T24" fmla="*/ 72 w 439"/>
                      <a:gd name="T25" fmla="*/ 8 h 475"/>
                      <a:gd name="T26" fmla="*/ 63 w 439"/>
                      <a:gd name="T27" fmla="*/ 2 h 475"/>
                      <a:gd name="T28" fmla="*/ 51 w 439"/>
                      <a:gd name="T29" fmla="*/ 0 h 475"/>
                      <a:gd name="T30" fmla="*/ 35 w 439"/>
                      <a:gd name="T31" fmla="*/ 0 h 475"/>
                      <a:gd name="T32" fmla="*/ 28 w 439"/>
                      <a:gd name="T33" fmla="*/ 1 h 475"/>
                      <a:gd name="T34" fmla="*/ 19 w 439"/>
                      <a:gd name="T35" fmla="*/ 5 h 475"/>
                      <a:gd name="T36" fmla="*/ 12 w 439"/>
                      <a:gd name="T37" fmla="*/ 11 h 475"/>
                      <a:gd name="T38" fmla="*/ 9 w 439"/>
                      <a:gd name="T39" fmla="*/ 20 h 475"/>
                      <a:gd name="T40" fmla="*/ 9 w 439"/>
                      <a:gd name="T41" fmla="*/ 28 h 475"/>
                      <a:gd name="T42" fmla="*/ 7 w 439"/>
                      <a:gd name="T43" fmla="*/ 34 h 475"/>
                      <a:gd name="T44" fmla="*/ 2 w 439"/>
                      <a:gd name="T45" fmla="*/ 42 h 475"/>
                      <a:gd name="T46" fmla="*/ 0 w 439"/>
                      <a:gd name="T47" fmla="*/ 47 h 475"/>
                      <a:gd name="T48" fmla="*/ 0 w 439"/>
                      <a:gd name="T49" fmla="*/ 52 h 475"/>
                      <a:gd name="T50" fmla="*/ 6 w 439"/>
                      <a:gd name="T51" fmla="*/ 53 h 475"/>
                      <a:gd name="T52" fmla="*/ 9 w 439"/>
                      <a:gd name="T53" fmla="*/ 58 h 475"/>
                      <a:gd name="T54" fmla="*/ 11 w 439"/>
                      <a:gd name="T55" fmla="*/ 66 h 475"/>
                      <a:gd name="T56" fmla="*/ 14 w 439"/>
                      <a:gd name="T57" fmla="*/ 73 h 475"/>
                      <a:gd name="T58" fmla="*/ 14 w 439"/>
                      <a:gd name="T59" fmla="*/ 77 h 475"/>
                      <a:gd name="T60" fmla="*/ 21 w 439"/>
                      <a:gd name="T61" fmla="*/ 79 h 475"/>
                      <a:gd name="T62" fmla="*/ 26 w 439"/>
                      <a:gd name="T63" fmla="*/ 81 h 475"/>
                      <a:gd name="T64" fmla="*/ 30 w 439"/>
                      <a:gd name="T65" fmla="*/ 76 h 475"/>
                      <a:gd name="T66" fmla="*/ 31 w 439"/>
                      <a:gd name="T67" fmla="*/ 66 h 475"/>
                      <a:gd name="T68" fmla="*/ 34 w 439"/>
                      <a:gd name="T69" fmla="*/ 59 h 475"/>
                      <a:gd name="T70" fmla="*/ 37 w 439"/>
                      <a:gd name="T71" fmla="*/ 56 h 475"/>
                      <a:gd name="T72" fmla="*/ 44 w 439"/>
                      <a:gd name="T73" fmla="*/ 55 h 475"/>
                      <a:gd name="T74" fmla="*/ 45 w 439"/>
                      <a:gd name="T75" fmla="*/ 44 h 475"/>
                      <a:gd name="T76" fmla="*/ 48 w 439"/>
                      <a:gd name="T77" fmla="*/ 36 h 475"/>
                      <a:gd name="T78" fmla="*/ 50 w 439"/>
                      <a:gd name="T79" fmla="*/ 30 h 475"/>
                      <a:gd name="T80" fmla="*/ 53 w 439"/>
                      <a:gd name="T81" fmla="*/ 26 h 475"/>
                      <a:gd name="T82" fmla="*/ 62 w 439"/>
                      <a:gd name="T83" fmla="*/ 37 h 475"/>
                      <a:gd name="T84" fmla="*/ 69 w 439"/>
                      <a:gd name="T85" fmla="*/ 49 h 475"/>
                      <a:gd name="T86" fmla="*/ 75 w 439"/>
                      <a:gd name="T87" fmla="*/ 50 h 475"/>
                      <a:gd name="T88" fmla="*/ 84 w 439"/>
                      <a:gd name="T89" fmla="*/ 50 h 475"/>
                      <a:gd name="T90" fmla="*/ 92 w 439"/>
                      <a:gd name="T91" fmla="*/ 55 h 475"/>
                      <a:gd name="T92" fmla="*/ 99 w 439"/>
                      <a:gd name="T93" fmla="*/ 64 h 475"/>
                      <a:gd name="T94" fmla="*/ 99 w 439"/>
                      <a:gd name="T95" fmla="*/ 76 h 475"/>
                      <a:gd name="T96" fmla="*/ 98 w 439"/>
                      <a:gd name="T97" fmla="*/ 87 h 475"/>
                      <a:gd name="T98" fmla="*/ 98 w 439"/>
                      <a:gd name="T99" fmla="*/ 95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9" h="475">
                        <a:moveTo>
                          <a:pt x="390" y="475"/>
                        </a:moveTo>
                        <a:lnTo>
                          <a:pt x="417" y="421"/>
                        </a:lnTo>
                        <a:lnTo>
                          <a:pt x="424" y="367"/>
                        </a:lnTo>
                        <a:lnTo>
                          <a:pt x="417" y="319"/>
                        </a:lnTo>
                        <a:lnTo>
                          <a:pt x="417" y="306"/>
                        </a:lnTo>
                        <a:lnTo>
                          <a:pt x="439" y="273"/>
                        </a:lnTo>
                        <a:lnTo>
                          <a:pt x="439" y="232"/>
                        </a:lnTo>
                        <a:lnTo>
                          <a:pt x="411" y="194"/>
                        </a:lnTo>
                        <a:lnTo>
                          <a:pt x="384" y="161"/>
                        </a:lnTo>
                        <a:lnTo>
                          <a:pt x="366" y="136"/>
                        </a:lnTo>
                        <a:lnTo>
                          <a:pt x="344" y="124"/>
                        </a:lnTo>
                        <a:lnTo>
                          <a:pt x="307" y="86"/>
                        </a:lnTo>
                        <a:lnTo>
                          <a:pt x="287" y="40"/>
                        </a:lnTo>
                        <a:lnTo>
                          <a:pt x="252" y="9"/>
                        </a:lnTo>
                        <a:lnTo>
                          <a:pt x="203" y="0"/>
                        </a:lnTo>
                        <a:lnTo>
                          <a:pt x="140" y="0"/>
                        </a:lnTo>
                        <a:lnTo>
                          <a:pt x="111" y="3"/>
                        </a:lnTo>
                        <a:lnTo>
                          <a:pt x="76" y="27"/>
                        </a:lnTo>
                        <a:lnTo>
                          <a:pt x="49" y="55"/>
                        </a:lnTo>
                        <a:lnTo>
                          <a:pt x="35" y="102"/>
                        </a:lnTo>
                        <a:lnTo>
                          <a:pt x="35" y="140"/>
                        </a:lnTo>
                        <a:lnTo>
                          <a:pt x="29" y="169"/>
                        </a:lnTo>
                        <a:lnTo>
                          <a:pt x="6" y="211"/>
                        </a:lnTo>
                        <a:lnTo>
                          <a:pt x="1" y="237"/>
                        </a:lnTo>
                        <a:lnTo>
                          <a:pt x="0" y="259"/>
                        </a:lnTo>
                        <a:lnTo>
                          <a:pt x="24" y="264"/>
                        </a:lnTo>
                        <a:lnTo>
                          <a:pt x="35" y="288"/>
                        </a:lnTo>
                        <a:lnTo>
                          <a:pt x="45" y="331"/>
                        </a:lnTo>
                        <a:lnTo>
                          <a:pt x="54" y="367"/>
                        </a:lnTo>
                        <a:lnTo>
                          <a:pt x="56" y="383"/>
                        </a:lnTo>
                        <a:lnTo>
                          <a:pt x="83" y="396"/>
                        </a:lnTo>
                        <a:lnTo>
                          <a:pt x="104" y="403"/>
                        </a:lnTo>
                        <a:lnTo>
                          <a:pt x="120" y="378"/>
                        </a:lnTo>
                        <a:lnTo>
                          <a:pt x="122" y="331"/>
                        </a:lnTo>
                        <a:lnTo>
                          <a:pt x="136" y="295"/>
                        </a:lnTo>
                        <a:lnTo>
                          <a:pt x="147" y="280"/>
                        </a:lnTo>
                        <a:lnTo>
                          <a:pt x="176" y="275"/>
                        </a:lnTo>
                        <a:lnTo>
                          <a:pt x="181" y="220"/>
                        </a:lnTo>
                        <a:lnTo>
                          <a:pt x="192" y="182"/>
                        </a:lnTo>
                        <a:lnTo>
                          <a:pt x="198" y="151"/>
                        </a:lnTo>
                        <a:lnTo>
                          <a:pt x="213" y="131"/>
                        </a:lnTo>
                        <a:lnTo>
                          <a:pt x="246" y="186"/>
                        </a:lnTo>
                        <a:lnTo>
                          <a:pt x="276" y="244"/>
                        </a:lnTo>
                        <a:lnTo>
                          <a:pt x="301" y="249"/>
                        </a:lnTo>
                        <a:lnTo>
                          <a:pt x="336" y="251"/>
                        </a:lnTo>
                        <a:lnTo>
                          <a:pt x="368" y="273"/>
                        </a:lnTo>
                        <a:lnTo>
                          <a:pt x="397" y="319"/>
                        </a:lnTo>
                        <a:lnTo>
                          <a:pt x="397" y="380"/>
                        </a:lnTo>
                        <a:lnTo>
                          <a:pt x="390" y="436"/>
                        </a:lnTo>
                        <a:lnTo>
                          <a:pt x="390" y="475"/>
                        </a:lnTo>
                        <a:close/>
                      </a:path>
                    </a:pathLst>
                  </a:custGeom>
                  <a:solidFill>
                    <a:srgbClr val="E0700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63" name="Group 272"/>
                  <p:cNvGrpSpPr>
                    <a:grpSpLocks/>
                  </p:cNvGrpSpPr>
                  <p:nvPr/>
                </p:nvGrpSpPr>
                <p:grpSpPr bwMode="auto">
                  <a:xfrm>
                    <a:off x="3469" y="2552"/>
                    <a:ext cx="101" cy="57"/>
                    <a:chOff x="3469" y="2552"/>
                    <a:chExt cx="101" cy="57"/>
                  </a:xfrm>
                </p:grpSpPr>
                <p:sp>
                  <p:nvSpPr>
                    <p:cNvPr id="12578" name="Freeform 262"/>
                    <p:cNvSpPr>
                      <a:spLocks/>
                    </p:cNvSpPr>
                    <p:nvPr/>
                  </p:nvSpPr>
                  <p:spPr bwMode="auto">
                    <a:xfrm>
                      <a:off x="3498" y="2581"/>
                      <a:ext cx="72" cy="28"/>
                    </a:xfrm>
                    <a:custGeom>
                      <a:avLst/>
                      <a:gdLst>
                        <a:gd name="T0" fmla="*/ 0 w 288"/>
                        <a:gd name="T1" fmla="*/ 2 h 139"/>
                        <a:gd name="T2" fmla="*/ 1 w 288"/>
                        <a:gd name="T3" fmla="*/ 1 h 139"/>
                        <a:gd name="T4" fmla="*/ 8 w 288"/>
                        <a:gd name="T5" fmla="*/ 0 h 139"/>
                        <a:gd name="T6" fmla="*/ 28 w 288"/>
                        <a:gd name="T7" fmla="*/ 0 h 139"/>
                        <a:gd name="T8" fmla="*/ 38 w 288"/>
                        <a:gd name="T9" fmla="*/ 2 h 139"/>
                        <a:gd name="T10" fmla="*/ 45 w 288"/>
                        <a:gd name="T11" fmla="*/ 1 h 139"/>
                        <a:gd name="T12" fmla="*/ 51 w 288"/>
                        <a:gd name="T13" fmla="*/ 0 h 139"/>
                        <a:gd name="T14" fmla="*/ 71 w 288"/>
                        <a:gd name="T15" fmla="*/ 0 h 139"/>
                        <a:gd name="T16" fmla="*/ 72 w 288"/>
                        <a:gd name="T17" fmla="*/ 3 h 139"/>
                        <a:gd name="T18" fmla="*/ 72 w 288"/>
                        <a:gd name="T19" fmla="*/ 7 h 139"/>
                        <a:gd name="T20" fmla="*/ 71 w 288"/>
                        <a:gd name="T21" fmla="*/ 13 h 139"/>
                        <a:gd name="T22" fmla="*/ 70 w 288"/>
                        <a:gd name="T23" fmla="*/ 15 h 139"/>
                        <a:gd name="T24" fmla="*/ 68 w 288"/>
                        <a:gd name="T25" fmla="*/ 18 h 139"/>
                        <a:gd name="T26" fmla="*/ 67 w 288"/>
                        <a:gd name="T27" fmla="*/ 20 h 139"/>
                        <a:gd name="T28" fmla="*/ 66 w 288"/>
                        <a:gd name="T29" fmla="*/ 22 h 139"/>
                        <a:gd name="T30" fmla="*/ 64 w 288"/>
                        <a:gd name="T31" fmla="*/ 23 h 139"/>
                        <a:gd name="T32" fmla="*/ 62 w 288"/>
                        <a:gd name="T33" fmla="*/ 24 h 139"/>
                        <a:gd name="T34" fmla="*/ 60 w 288"/>
                        <a:gd name="T35" fmla="*/ 25 h 139"/>
                        <a:gd name="T36" fmla="*/ 57 w 288"/>
                        <a:gd name="T37" fmla="*/ 25 h 139"/>
                        <a:gd name="T38" fmla="*/ 55 w 288"/>
                        <a:gd name="T39" fmla="*/ 25 h 139"/>
                        <a:gd name="T40" fmla="*/ 53 w 288"/>
                        <a:gd name="T41" fmla="*/ 25 h 139"/>
                        <a:gd name="T42" fmla="*/ 50 w 288"/>
                        <a:gd name="T43" fmla="*/ 24 h 139"/>
                        <a:gd name="T44" fmla="*/ 47 w 288"/>
                        <a:gd name="T45" fmla="*/ 23 h 139"/>
                        <a:gd name="T46" fmla="*/ 46 w 288"/>
                        <a:gd name="T47" fmla="*/ 22 h 139"/>
                        <a:gd name="T48" fmla="*/ 44 w 288"/>
                        <a:gd name="T49" fmla="*/ 20 h 139"/>
                        <a:gd name="T50" fmla="*/ 43 w 288"/>
                        <a:gd name="T51" fmla="*/ 17 h 139"/>
                        <a:gd name="T52" fmla="*/ 42 w 288"/>
                        <a:gd name="T53" fmla="*/ 12 h 139"/>
                        <a:gd name="T54" fmla="*/ 40 w 288"/>
                        <a:gd name="T55" fmla="*/ 12 h 139"/>
                        <a:gd name="T56" fmla="*/ 39 w 288"/>
                        <a:gd name="T57" fmla="*/ 12 h 139"/>
                        <a:gd name="T58" fmla="*/ 38 w 288"/>
                        <a:gd name="T59" fmla="*/ 17 h 139"/>
                        <a:gd name="T60" fmla="*/ 37 w 288"/>
                        <a:gd name="T61" fmla="*/ 19 h 139"/>
                        <a:gd name="T62" fmla="*/ 35 w 288"/>
                        <a:gd name="T63" fmla="*/ 21 h 139"/>
                        <a:gd name="T64" fmla="*/ 34 w 288"/>
                        <a:gd name="T65" fmla="*/ 23 h 139"/>
                        <a:gd name="T66" fmla="*/ 33 w 288"/>
                        <a:gd name="T67" fmla="*/ 24 h 139"/>
                        <a:gd name="T68" fmla="*/ 30 w 288"/>
                        <a:gd name="T69" fmla="*/ 26 h 139"/>
                        <a:gd name="T70" fmla="*/ 28 w 288"/>
                        <a:gd name="T71" fmla="*/ 27 h 139"/>
                        <a:gd name="T72" fmla="*/ 27 w 288"/>
                        <a:gd name="T73" fmla="*/ 27 h 139"/>
                        <a:gd name="T74" fmla="*/ 23 w 288"/>
                        <a:gd name="T75" fmla="*/ 28 h 139"/>
                        <a:gd name="T76" fmla="*/ 21 w 288"/>
                        <a:gd name="T77" fmla="*/ 28 h 139"/>
                        <a:gd name="T78" fmla="*/ 18 w 288"/>
                        <a:gd name="T79" fmla="*/ 27 h 139"/>
                        <a:gd name="T80" fmla="*/ 15 w 288"/>
                        <a:gd name="T81" fmla="*/ 27 h 139"/>
                        <a:gd name="T82" fmla="*/ 10 w 288"/>
                        <a:gd name="T83" fmla="*/ 25 h 139"/>
                        <a:gd name="T84" fmla="*/ 7 w 288"/>
                        <a:gd name="T85" fmla="*/ 22 h 139"/>
                        <a:gd name="T86" fmla="*/ 5 w 288"/>
                        <a:gd name="T87" fmla="*/ 21 h 139"/>
                        <a:gd name="T88" fmla="*/ 4 w 288"/>
                        <a:gd name="T89" fmla="*/ 19 h 139"/>
                        <a:gd name="T90" fmla="*/ 3 w 288"/>
                        <a:gd name="T91" fmla="*/ 17 h 139"/>
                        <a:gd name="T92" fmla="*/ 2 w 288"/>
                        <a:gd name="T93" fmla="*/ 15 h 139"/>
                        <a:gd name="T94" fmla="*/ 0 w 288"/>
                        <a:gd name="T95" fmla="*/ 7 h 139"/>
                        <a:gd name="T96" fmla="*/ 0 w 288"/>
                        <a:gd name="T97" fmla="*/ 2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139">
                          <a:moveTo>
                            <a:pt x="0" y="10"/>
                          </a:moveTo>
                          <a:lnTo>
                            <a:pt x="3" y="4"/>
                          </a:lnTo>
                          <a:lnTo>
                            <a:pt x="30" y="0"/>
                          </a:lnTo>
                          <a:lnTo>
                            <a:pt x="113" y="0"/>
                          </a:lnTo>
                          <a:lnTo>
                            <a:pt x="151" y="8"/>
                          </a:lnTo>
                          <a:lnTo>
                            <a:pt x="181" y="7"/>
                          </a:lnTo>
                          <a:lnTo>
                            <a:pt x="205" y="0"/>
                          </a:lnTo>
                          <a:lnTo>
                            <a:pt x="284" y="1"/>
                          </a:lnTo>
                          <a:lnTo>
                            <a:pt x="288" y="13"/>
                          </a:lnTo>
                          <a:lnTo>
                            <a:pt x="287" y="33"/>
                          </a:lnTo>
                          <a:lnTo>
                            <a:pt x="282" y="63"/>
                          </a:lnTo>
                          <a:lnTo>
                            <a:pt x="280" y="76"/>
                          </a:lnTo>
                          <a:lnTo>
                            <a:pt x="272" y="91"/>
                          </a:lnTo>
                          <a:lnTo>
                            <a:pt x="269" y="100"/>
                          </a:lnTo>
                          <a:lnTo>
                            <a:pt x="265" y="107"/>
                          </a:lnTo>
                          <a:lnTo>
                            <a:pt x="255" y="116"/>
                          </a:lnTo>
                          <a:lnTo>
                            <a:pt x="247" y="121"/>
                          </a:lnTo>
                          <a:lnTo>
                            <a:pt x="238" y="126"/>
                          </a:lnTo>
                          <a:lnTo>
                            <a:pt x="228" y="126"/>
                          </a:lnTo>
                          <a:lnTo>
                            <a:pt x="220" y="123"/>
                          </a:lnTo>
                          <a:lnTo>
                            <a:pt x="210" y="123"/>
                          </a:lnTo>
                          <a:lnTo>
                            <a:pt x="198" y="120"/>
                          </a:lnTo>
                          <a:lnTo>
                            <a:pt x="189" y="115"/>
                          </a:lnTo>
                          <a:lnTo>
                            <a:pt x="182" y="107"/>
                          </a:lnTo>
                          <a:lnTo>
                            <a:pt x="177" y="97"/>
                          </a:lnTo>
                          <a:lnTo>
                            <a:pt x="173" y="85"/>
                          </a:lnTo>
                          <a:lnTo>
                            <a:pt x="166" y="60"/>
                          </a:lnTo>
                          <a:lnTo>
                            <a:pt x="161" y="58"/>
                          </a:lnTo>
                          <a:lnTo>
                            <a:pt x="155" y="60"/>
                          </a:lnTo>
                          <a:lnTo>
                            <a:pt x="150" y="82"/>
                          </a:lnTo>
                          <a:lnTo>
                            <a:pt x="146" y="92"/>
                          </a:lnTo>
                          <a:lnTo>
                            <a:pt x="140" y="104"/>
                          </a:lnTo>
                          <a:lnTo>
                            <a:pt x="135" y="113"/>
                          </a:lnTo>
                          <a:lnTo>
                            <a:pt x="130" y="121"/>
                          </a:lnTo>
                          <a:lnTo>
                            <a:pt x="121" y="129"/>
                          </a:lnTo>
                          <a:lnTo>
                            <a:pt x="112" y="134"/>
                          </a:lnTo>
                          <a:lnTo>
                            <a:pt x="107" y="136"/>
                          </a:lnTo>
                          <a:lnTo>
                            <a:pt x="91" y="139"/>
                          </a:lnTo>
                          <a:lnTo>
                            <a:pt x="82" y="138"/>
                          </a:lnTo>
                          <a:lnTo>
                            <a:pt x="72" y="136"/>
                          </a:lnTo>
                          <a:lnTo>
                            <a:pt x="58" y="132"/>
                          </a:lnTo>
                          <a:lnTo>
                            <a:pt x="41" y="123"/>
                          </a:lnTo>
                          <a:lnTo>
                            <a:pt x="27" y="111"/>
                          </a:lnTo>
                          <a:lnTo>
                            <a:pt x="19" y="103"/>
                          </a:lnTo>
                          <a:lnTo>
                            <a:pt x="16" y="94"/>
                          </a:lnTo>
                          <a:lnTo>
                            <a:pt x="12" y="86"/>
                          </a:lnTo>
                          <a:lnTo>
                            <a:pt x="6" y="73"/>
                          </a:lnTo>
                          <a:lnTo>
                            <a:pt x="1" y="35"/>
                          </a:lnTo>
                          <a:lnTo>
                            <a:pt x="0" y="10"/>
                          </a:lnTo>
                          <a:close/>
                        </a:path>
                      </a:pathLst>
                    </a:custGeom>
                    <a:solidFill>
                      <a:srgbClr val="40200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79" name="Freeform 263"/>
                    <p:cNvSpPr>
                      <a:spLocks/>
                    </p:cNvSpPr>
                    <p:nvPr/>
                  </p:nvSpPr>
                  <p:spPr bwMode="auto">
                    <a:xfrm>
                      <a:off x="3542" y="2584"/>
                      <a:ext cx="26" cy="20"/>
                    </a:xfrm>
                    <a:custGeom>
                      <a:avLst/>
                      <a:gdLst>
                        <a:gd name="T0" fmla="*/ 0 w 106"/>
                        <a:gd name="T1" fmla="*/ 1 h 100"/>
                        <a:gd name="T2" fmla="*/ 3 w 106"/>
                        <a:gd name="T3" fmla="*/ 1 h 100"/>
                        <a:gd name="T4" fmla="*/ 7 w 106"/>
                        <a:gd name="T5" fmla="*/ 0 h 100"/>
                        <a:gd name="T6" fmla="*/ 17 w 106"/>
                        <a:gd name="T7" fmla="*/ 0 h 100"/>
                        <a:gd name="T8" fmla="*/ 25 w 106"/>
                        <a:gd name="T9" fmla="*/ 0 h 100"/>
                        <a:gd name="T10" fmla="*/ 26 w 106"/>
                        <a:gd name="T11" fmla="*/ 2 h 100"/>
                        <a:gd name="T12" fmla="*/ 25 w 106"/>
                        <a:gd name="T13" fmla="*/ 4 h 100"/>
                        <a:gd name="T14" fmla="*/ 24 w 106"/>
                        <a:gd name="T15" fmla="*/ 9 h 100"/>
                        <a:gd name="T16" fmla="*/ 22 w 106"/>
                        <a:gd name="T17" fmla="*/ 14 h 100"/>
                        <a:gd name="T18" fmla="*/ 21 w 106"/>
                        <a:gd name="T19" fmla="*/ 17 h 100"/>
                        <a:gd name="T20" fmla="*/ 18 w 106"/>
                        <a:gd name="T21" fmla="*/ 18 h 100"/>
                        <a:gd name="T22" fmla="*/ 14 w 106"/>
                        <a:gd name="T23" fmla="*/ 20 h 100"/>
                        <a:gd name="T24" fmla="*/ 10 w 106"/>
                        <a:gd name="T25" fmla="*/ 20 h 100"/>
                        <a:gd name="T26" fmla="*/ 8 w 106"/>
                        <a:gd name="T27" fmla="*/ 20 h 100"/>
                        <a:gd name="T28" fmla="*/ 6 w 106"/>
                        <a:gd name="T29" fmla="*/ 19 h 100"/>
                        <a:gd name="T30" fmla="*/ 4 w 106"/>
                        <a:gd name="T31" fmla="*/ 18 h 100"/>
                        <a:gd name="T32" fmla="*/ 3 w 106"/>
                        <a:gd name="T33" fmla="*/ 16 h 100"/>
                        <a:gd name="T34" fmla="*/ 2 w 106"/>
                        <a:gd name="T35" fmla="*/ 14 h 100"/>
                        <a:gd name="T36" fmla="*/ 1 w 106"/>
                        <a:gd name="T37" fmla="*/ 11 h 100"/>
                        <a:gd name="T38" fmla="*/ 0 w 106"/>
                        <a:gd name="T39" fmla="*/ 9 h 100"/>
                        <a:gd name="T40" fmla="*/ 0 w 106"/>
                        <a:gd name="T41" fmla="*/ 6 h 100"/>
                        <a:gd name="T42" fmla="*/ 0 w 106"/>
                        <a:gd name="T43" fmla="*/ 4 h 100"/>
                        <a:gd name="T44" fmla="*/ 0 w 106"/>
                        <a:gd name="T45" fmla="*/ 2 h 100"/>
                        <a:gd name="T46" fmla="*/ 0 w 106"/>
                        <a:gd name="T47" fmla="*/ 1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 h="100">
                          <a:moveTo>
                            <a:pt x="2" y="7"/>
                          </a:moveTo>
                          <a:lnTo>
                            <a:pt x="14" y="3"/>
                          </a:lnTo>
                          <a:lnTo>
                            <a:pt x="29" y="0"/>
                          </a:lnTo>
                          <a:lnTo>
                            <a:pt x="68" y="0"/>
                          </a:lnTo>
                          <a:lnTo>
                            <a:pt x="101" y="0"/>
                          </a:lnTo>
                          <a:lnTo>
                            <a:pt x="106" y="8"/>
                          </a:lnTo>
                          <a:lnTo>
                            <a:pt x="103" y="22"/>
                          </a:lnTo>
                          <a:lnTo>
                            <a:pt x="97" y="47"/>
                          </a:lnTo>
                          <a:lnTo>
                            <a:pt x="90" y="71"/>
                          </a:lnTo>
                          <a:lnTo>
                            <a:pt x="84" y="84"/>
                          </a:lnTo>
                          <a:lnTo>
                            <a:pt x="74" y="92"/>
                          </a:lnTo>
                          <a:lnTo>
                            <a:pt x="58" y="100"/>
                          </a:lnTo>
                          <a:lnTo>
                            <a:pt x="42" y="100"/>
                          </a:lnTo>
                          <a:lnTo>
                            <a:pt x="34" y="98"/>
                          </a:lnTo>
                          <a:lnTo>
                            <a:pt x="25" y="94"/>
                          </a:lnTo>
                          <a:lnTo>
                            <a:pt x="18" y="88"/>
                          </a:lnTo>
                          <a:lnTo>
                            <a:pt x="12" y="81"/>
                          </a:lnTo>
                          <a:lnTo>
                            <a:pt x="7" y="69"/>
                          </a:lnTo>
                          <a:lnTo>
                            <a:pt x="3" y="57"/>
                          </a:lnTo>
                          <a:lnTo>
                            <a:pt x="2" y="46"/>
                          </a:lnTo>
                          <a:lnTo>
                            <a:pt x="2" y="32"/>
                          </a:lnTo>
                          <a:lnTo>
                            <a:pt x="0" y="22"/>
                          </a:lnTo>
                          <a:lnTo>
                            <a:pt x="2" y="12"/>
                          </a:lnTo>
                          <a:lnTo>
                            <a:pt x="2" y="7"/>
                          </a:lnTo>
                          <a:close/>
                        </a:path>
                      </a:pathLst>
                    </a:custGeom>
                    <a:solidFill>
                      <a:srgbClr val="00808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80" name="Freeform 264"/>
                    <p:cNvSpPr>
                      <a:spLocks/>
                    </p:cNvSpPr>
                    <p:nvPr/>
                  </p:nvSpPr>
                  <p:spPr bwMode="auto">
                    <a:xfrm>
                      <a:off x="3501" y="2584"/>
                      <a:ext cx="35" cy="22"/>
                    </a:xfrm>
                    <a:custGeom>
                      <a:avLst/>
                      <a:gdLst>
                        <a:gd name="T0" fmla="*/ 0 w 138"/>
                        <a:gd name="T1" fmla="*/ 2 h 113"/>
                        <a:gd name="T2" fmla="*/ 2 w 138"/>
                        <a:gd name="T3" fmla="*/ 0 h 113"/>
                        <a:gd name="T4" fmla="*/ 7 w 138"/>
                        <a:gd name="T5" fmla="*/ 0 h 113"/>
                        <a:gd name="T6" fmla="*/ 24 w 138"/>
                        <a:gd name="T7" fmla="*/ 0 h 113"/>
                        <a:gd name="T8" fmla="*/ 31 w 138"/>
                        <a:gd name="T9" fmla="*/ 0 h 113"/>
                        <a:gd name="T10" fmla="*/ 35 w 138"/>
                        <a:gd name="T11" fmla="*/ 2 h 113"/>
                        <a:gd name="T12" fmla="*/ 35 w 138"/>
                        <a:gd name="T13" fmla="*/ 5 h 113"/>
                        <a:gd name="T14" fmla="*/ 35 w 138"/>
                        <a:gd name="T15" fmla="*/ 7 h 113"/>
                        <a:gd name="T16" fmla="*/ 35 w 138"/>
                        <a:gd name="T17" fmla="*/ 9 h 113"/>
                        <a:gd name="T18" fmla="*/ 34 w 138"/>
                        <a:gd name="T19" fmla="*/ 11 h 113"/>
                        <a:gd name="T20" fmla="*/ 33 w 138"/>
                        <a:gd name="T21" fmla="*/ 13 h 113"/>
                        <a:gd name="T22" fmla="*/ 32 w 138"/>
                        <a:gd name="T23" fmla="*/ 15 h 113"/>
                        <a:gd name="T24" fmla="*/ 30 w 138"/>
                        <a:gd name="T25" fmla="*/ 18 h 113"/>
                        <a:gd name="T26" fmla="*/ 28 w 138"/>
                        <a:gd name="T27" fmla="*/ 20 h 113"/>
                        <a:gd name="T28" fmla="*/ 27 w 138"/>
                        <a:gd name="T29" fmla="*/ 21 h 113"/>
                        <a:gd name="T30" fmla="*/ 23 w 138"/>
                        <a:gd name="T31" fmla="*/ 21 h 113"/>
                        <a:gd name="T32" fmla="*/ 20 w 138"/>
                        <a:gd name="T33" fmla="*/ 22 h 113"/>
                        <a:gd name="T34" fmla="*/ 17 w 138"/>
                        <a:gd name="T35" fmla="*/ 21 h 113"/>
                        <a:gd name="T36" fmla="*/ 14 w 138"/>
                        <a:gd name="T37" fmla="*/ 21 h 113"/>
                        <a:gd name="T38" fmla="*/ 11 w 138"/>
                        <a:gd name="T39" fmla="*/ 20 h 113"/>
                        <a:gd name="T40" fmla="*/ 9 w 138"/>
                        <a:gd name="T41" fmla="*/ 19 h 113"/>
                        <a:gd name="T42" fmla="*/ 7 w 138"/>
                        <a:gd name="T43" fmla="*/ 18 h 113"/>
                        <a:gd name="T44" fmla="*/ 4 w 138"/>
                        <a:gd name="T45" fmla="*/ 15 h 113"/>
                        <a:gd name="T46" fmla="*/ 3 w 138"/>
                        <a:gd name="T47" fmla="*/ 13 h 113"/>
                        <a:gd name="T48" fmla="*/ 2 w 138"/>
                        <a:gd name="T49" fmla="*/ 11 h 113"/>
                        <a:gd name="T50" fmla="*/ 1 w 138"/>
                        <a:gd name="T51" fmla="*/ 8 h 113"/>
                        <a:gd name="T52" fmla="*/ 1 w 138"/>
                        <a:gd name="T53" fmla="*/ 5 h 113"/>
                        <a:gd name="T54" fmla="*/ 0 w 138"/>
                        <a:gd name="T55" fmla="*/ 2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8" h="113">
                          <a:moveTo>
                            <a:pt x="0" y="8"/>
                          </a:moveTo>
                          <a:lnTo>
                            <a:pt x="6" y="0"/>
                          </a:lnTo>
                          <a:lnTo>
                            <a:pt x="29" y="0"/>
                          </a:lnTo>
                          <a:lnTo>
                            <a:pt x="96" y="0"/>
                          </a:lnTo>
                          <a:lnTo>
                            <a:pt x="121" y="2"/>
                          </a:lnTo>
                          <a:lnTo>
                            <a:pt x="137" y="8"/>
                          </a:lnTo>
                          <a:lnTo>
                            <a:pt x="138" y="26"/>
                          </a:lnTo>
                          <a:lnTo>
                            <a:pt x="137" y="38"/>
                          </a:lnTo>
                          <a:lnTo>
                            <a:pt x="137" y="47"/>
                          </a:lnTo>
                          <a:lnTo>
                            <a:pt x="133" y="56"/>
                          </a:lnTo>
                          <a:lnTo>
                            <a:pt x="129" y="67"/>
                          </a:lnTo>
                          <a:lnTo>
                            <a:pt x="126" y="76"/>
                          </a:lnTo>
                          <a:lnTo>
                            <a:pt x="120" y="90"/>
                          </a:lnTo>
                          <a:lnTo>
                            <a:pt x="111" y="101"/>
                          </a:lnTo>
                          <a:lnTo>
                            <a:pt x="105" y="107"/>
                          </a:lnTo>
                          <a:lnTo>
                            <a:pt x="90" y="110"/>
                          </a:lnTo>
                          <a:lnTo>
                            <a:pt x="78" y="113"/>
                          </a:lnTo>
                          <a:lnTo>
                            <a:pt x="67" y="110"/>
                          </a:lnTo>
                          <a:lnTo>
                            <a:pt x="55" y="108"/>
                          </a:lnTo>
                          <a:lnTo>
                            <a:pt x="44" y="103"/>
                          </a:lnTo>
                          <a:lnTo>
                            <a:pt x="35" y="98"/>
                          </a:lnTo>
                          <a:lnTo>
                            <a:pt x="26" y="90"/>
                          </a:lnTo>
                          <a:lnTo>
                            <a:pt x="16" y="77"/>
                          </a:lnTo>
                          <a:lnTo>
                            <a:pt x="11" y="65"/>
                          </a:lnTo>
                          <a:lnTo>
                            <a:pt x="7" y="56"/>
                          </a:lnTo>
                          <a:lnTo>
                            <a:pt x="4" y="40"/>
                          </a:lnTo>
                          <a:lnTo>
                            <a:pt x="2" y="25"/>
                          </a:lnTo>
                          <a:lnTo>
                            <a:pt x="0" y="8"/>
                          </a:lnTo>
                          <a:close/>
                        </a:path>
                      </a:pathLst>
                    </a:custGeom>
                    <a:solidFill>
                      <a:srgbClr val="00808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81" name="Group 267"/>
                    <p:cNvGrpSpPr>
                      <a:grpSpLocks/>
                    </p:cNvGrpSpPr>
                    <p:nvPr/>
                  </p:nvGrpSpPr>
                  <p:grpSpPr bwMode="auto">
                    <a:xfrm>
                      <a:off x="3506" y="2584"/>
                      <a:ext cx="15" cy="12"/>
                      <a:chOff x="3506" y="2584"/>
                      <a:chExt cx="15" cy="12"/>
                    </a:xfrm>
                  </p:grpSpPr>
                  <p:sp>
                    <p:nvSpPr>
                      <p:cNvPr id="12586" name="Line 265"/>
                      <p:cNvSpPr>
                        <a:spLocks noChangeShapeType="1"/>
                      </p:cNvSpPr>
                      <p:nvPr/>
                    </p:nvSpPr>
                    <p:spPr bwMode="auto">
                      <a:xfrm flipH="1">
                        <a:off x="3506" y="2584"/>
                        <a:ext cx="11" cy="10"/>
                      </a:xfrm>
                      <a:prstGeom prst="line">
                        <a:avLst/>
                      </a:prstGeom>
                      <a:noFill/>
                      <a:ln w="3175">
                        <a:solidFill>
                          <a:srgbClr val="C0FFFF"/>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12587" name="Line 266"/>
                      <p:cNvSpPr>
                        <a:spLocks noChangeShapeType="1"/>
                      </p:cNvSpPr>
                      <p:nvPr/>
                    </p:nvSpPr>
                    <p:spPr bwMode="auto">
                      <a:xfrm flipH="1">
                        <a:off x="3510" y="2586"/>
                        <a:ext cx="11" cy="10"/>
                      </a:xfrm>
                      <a:prstGeom prst="line">
                        <a:avLst/>
                      </a:prstGeom>
                      <a:noFill/>
                      <a:ln w="3175">
                        <a:solidFill>
                          <a:srgbClr val="C0FFFF"/>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grpSp>
                <p:grpSp>
                  <p:nvGrpSpPr>
                    <p:cNvPr id="12582" name="Group 270"/>
                    <p:cNvGrpSpPr>
                      <a:grpSpLocks/>
                    </p:cNvGrpSpPr>
                    <p:nvPr/>
                  </p:nvGrpSpPr>
                  <p:grpSpPr bwMode="auto">
                    <a:xfrm>
                      <a:off x="3545" y="2584"/>
                      <a:ext cx="15" cy="12"/>
                      <a:chOff x="3545" y="2584"/>
                      <a:chExt cx="15" cy="12"/>
                    </a:xfrm>
                  </p:grpSpPr>
                  <p:sp>
                    <p:nvSpPr>
                      <p:cNvPr id="12584" name="Line 268"/>
                      <p:cNvSpPr>
                        <a:spLocks noChangeShapeType="1"/>
                      </p:cNvSpPr>
                      <p:nvPr/>
                    </p:nvSpPr>
                    <p:spPr bwMode="auto">
                      <a:xfrm flipH="1">
                        <a:off x="3545" y="2584"/>
                        <a:ext cx="12" cy="12"/>
                      </a:xfrm>
                      <a:prstGeom prst="line">
                        <a:avLst/>
                      </a:prstGeom>
                      <a:noFill/>
                      <a:ln w="3175">
                        <a:solidFill>
                          <a:srgbClr val="C0FFFF"/>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12585" name="Line 269"/>
                      <p:cNvSpPr>
                        <a:spLocks noChangeShapeType="1"/>
                      </p:cNvSpPr>
                      <p:nvPr/>
                    </p:nvSpPr>
                    <p:spPr bwMode="auto">
                      <a:xfrm flipH="1">
                        <a:off x="3549" y="2586"/>
                        <a:ext cx="11" cy="10"/>
                      </a:xfrm>
                      <a:prstGeom prst="line">
                        <a:avLst/>
                      </a:prstGeom>
                      <a:noFill/>
                      <a:ln w="3175">
                        <a:solidFill>
                          <a:srgbClr val="C0FFFF"/>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grpSp>
                <p:sp>
                  <p:nvSpPr>
                    <p:cNvPr id="12583" name="Freeform 271"/>
                    <p:cNvSpPr>
                      <a:spLocks/>
                    </p:cNvSpPr>
                    <p:nvPr/>
                  </p:nvSpPr>
                  <p:spPr bwMode="auto">
                    <a:xfrm>
                      <a:off x="3469" y="2552"/>
                      <a:ext cx="31" cy="35"/>
                    </a:xfrm>
                    <a:custGeom>
                      <a:avLst/>
                      <a:gdLst>
                        <a:gd name="T0" fmla="*/ 0 w 123"/>
                        <a:gd name="T1" fmla="*/ 4 h 177"/>
                        <a:gd name="T2" fmla="*/ 30 w 123"/>
                        <a:gd name="T3" fmla="*/ 35 h 177"/>
                        <a:gd name="T4" fmla="*/ 29 w 123"/>
                        <a:gd name="T5" fmla="*/ 32 h 177"/>
                        <a:gd name="T6" fmla="*/ 31 w 123"/>
                        <a:gd name="T7" fmla="*/ 30 h 177"/>
                        <a:gd name="T8" fmla="*/ 0 w 123"/>
                        <a:gd name="T9" fmla="*/ 0 h 177"/>
                        <a:gd name="T10" fmla="*/ 0 w 123"/>
                        <a:gd name="T11" fmla="*/ 4 h 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177">
                          <a:moveTo>
                            <a:pt x="0" y="18"/>
                          </a:moveTo>
                          <a:lnTo>
                            <a:pt x="118" y="177"/>
                          </a:lnTo>
                          <a:lnTo>
                            <a:pt x="117" y="163"/>
                          </a:lnTo>
                          <a:lnTo>
                            <a:pt x="123" y="151"/>
                          </a:lnTo>
                          <a:lnTo>
                            <a:pt x="0" y="0"/>
                          </a:lnTo>
                          <a:lnTo>
                            <a:pt x="0" y="18"/>
                          </a:lnTo>
                          <a:close/>
                        </a:path>
                      </a:pathLst>
                    </a:custGeom>
                    <a:solidFill>
                      <a:srgbClr val="402000"/>
                    </a:solidFill>
                    <a:ln w="3175">
                      <a:solidFill>
                        <a:srgbClr val="000000"/>
                      </a:solidFill>
                      <a:prstDash val="solid"/>
                      <a:round/>
                      <a:headEnd/>
                      <a:tailEnd/>
                    </a:ln>
                  </p:spPr>
                  <p:txBody>
                    <a:bodyPr/>
                    <a:lstStyle/>
                    <a:p>
                      <a:endParaRPr lang="it-IT">
                        <a:solidFill>
                          <a:prstClr val="black"/>
                        </a:solidFill>
                        <a:latin typeface="Calibri"/>
                      </a:endParaRPr>
                    </a:p>
                  </p:txBody>
                </p:sp>
              </p:grpSp>
              <p:grpSp>
                <p:nvGrpSpPr>
                  <p:cNvPr id="12564" name="Group 275"/>
                  <p:cNvGrpSpPr>
                    <a:grpSpLocks/>
                  </p:cNvGrpSpPr>
                  <p:nvPr/>
                </p:nvGrpSpPr>
                <p:grpSpPr bwMode="auto">
                  <a:xfrm>
                    <a:off x="3509" y="2628"/>
                    <a:ext cx="49" cy="7"/>
                    <a:chOff x="3509" y="2628"/>
                    <a:chExt cx="49" cy="7"/>
                  </a:xfrm>
                </p:grpSpPr>
                <p:sp>
                  <p:nvSpPr>
                    <p:cNvPr id="12576" name="Freeform 273"/>
                    <p:cNvSpPr>
                      <a:spLocks/>
                    </p:cNvSpPr>
                    <p:nvPr/>
                  </p:nvSpPr>
                  <p:spPr bwMode="auto">
                    <a:xfrm>
                      <a:off x="3539" y="2628"/>
                      <a:ext cx="19" cy="5"/>
                    </a:xfrm>
                    <a:custGeom>
                      <a:avLst/>
                      <a:gdLst>
                        <a:gd name="T0" fmla="*/ 19 w 74"/>
                        <a:gd name="T1" fmla="*/ 1 h 27"/>
                        <a:gd name="T2" fmla="*/ 15 w 74"/>
                        <a:gd name="T3" fmla="*/ 3 h 27"/>
                        <a:gd name="T4" fmla="*/ 12 w 74"/>
                        <a:gd name="T5" fmla="*/ 2 h 27"/>
                        <a:gd name="T6" fmla="*/ 9 w 74"/>
                        <a:gd name="T7" fmla="*/ 1 h 27"/>
                        <a:gd name="T8" fmla="*/ 6 w 74"/>
                        <a:gd name="T9" fmla="*/ 0 h 27"/>
                        <a:gd name="T10" fmla="*/ 3 w 74"/>
                        <a:gd name="T11" fmla="*/ 0 h 27"/>
                        <a:gd name="T12" fmla="*/ 2 w 74"/>
                        <a:gd name="T13" fmla="*/ 0 h 27"/>
                        <a:gd name="T14" fmla="*/ 0 w 74"/>
                        <a:gd name="T15" fmla="*/ 1 h 27"/>
                        <a:gd name="T16" fmla="*/ 1 w 74"/>
                        <a:gd name="T17" fmla="*/ 2 h 27"/>
                        <a:gd name="T18" fmla="*/ 3 w 74"/>
                        <a:gd name="T19" fmla="*/ 3 h 27"/>
                        <a:gd name="T20" fmla="*/ 5 w 74"/>
                        <a:gd name="T21" fmla="*/ 4 h 27"/>
                        <a:gd name="T22" fmla="*/ 10 w 74"/>
                        <a:gd name="T23" fmla="*/ 5 h 27"/>
                        <a:gd name="T24" fmla="*/ 12 w 74"/>
                        <a:gd name="T25" fmla="*/ 5 h 27"/>
                        <a:gd name="T26" fmla="*/ 15 w 74"/>
                        <a:gd name="T27" fmla="*/ 5 h 27"/>
                        <a:gd name="T28" fmla="*/ 19 w 74"/>
                        <a:gd name="T29" fmla="*/ 1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27">
                          <a:moveTo>
                            <a:pt x="74" y="8"/>
                          </a:moveTo>
                          <a:lnTo>
                            <a:pt x="58" y="15"/>
                          </a:lnTo>
                          <a:lnTo>
                            <a:pt x="46" y="12"/>
                          </a:lnTo>
                          <a:lnTo>
                            <a:pt x="35" y="7"/>
                          </a:lnTo>
                          <a:lnTo>
                            <a:pt x="24" y="1"/>
                          </a:lnTo>
                          <a:lnTo>
                            <a:pt x="13" y="0"/>
                          </a:lnTo>
                          <a:lnTo>
                            <a:pt x="7" y="0"/>
                          </a:lnTo>
                          <a:lnTo>
                            <a:pt x="0" y="4"/>
                          </a:lnTo>
                          <a:lnTo>
                            <a:pt x="2" y="11"/>
                          </a:lnTo>
                          <a:lnTo>
                            <a:pt x="10" y="15"/>
                          </a:lnTo>
                          <a:lnTo>
                            <a:pt x="21" y="21"/>
                          </a:lnTo>
                          <a:lnTo>
                            <a:pt x="37" y="26"/>
                          </a:lnTo>
                          <a:lnTo>
                            <a:pt x="48" y="27"/>
                          </a:lnTo>
                          <a:lnTo>
                            <a:pt x="60" y="25"/>
                          </a:lnTo>
                          <a:lnTo>
                            <a:pt x="74" y="8"/>
                          </a:lnTo>
                          <a:close/>
                        </a:path>
                      </a:pathLst>
                    </a:custGeom>
                    <a:solidFill>
                      <a:srgbClr val="A0500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77" name="Freeform 274"/>
                    <p:cNvSpPr>
                      <a:spLocks/>
                    </p:cNvSpPr>
                    <p:nvPr/>
                  </p:nvSpPr>
                  <p:spPr bwMode="auto">
                    <a:xfrm>
                      <a:off x="3509" y="2628"/>
                      <a:ext cx="27" cy="7"/>
                    </a:xfrm>
                    <a:custGeom>
                      <a:avLst/>
                      <a:gdLst>
                        <a:gd name="T0" fmla="*/ 0 w 110"/>
                        <a:gd name="T1" fmla="*/ 2 h 36"/>
                        <a:gd name="T2" fmla="*/ 6 w 110"/>
                        <a:gd name="T3" fmla="*/ 4 h 36"/>
                        <a:gd name="T4" fmla="*/ 10 w 110"/>
                        <a:gd name="T5" fmla="*/ 3 h 36"/>
                        <a:gd name="T6" fmla="*/ 14 w 110"/>
                        <a:gd name="T7" fmla="*/ 2 h 36"/>
                        <a:gd name="T8" fmla="*/ 19 w 110"/>
                        <a:gd name="T9" fmla="*/ 0 h 36"/>
                        <a:gd name="T10" fmla="*/ 23 w 110"/>
                        <a:gd name="T11" fmla="*/ 0 h 36"/>
                        <a:gd name="T12" fmla="*/ 25 w 110"/>
                        <a:gd name="T13" fmla="*/ 0 h 36"/>
                        <a:gd name="T14" fmla="*/ 27 w 110"/>
                        <a:gd name="T15" fmla="*/ 1 h 36"/>
                        <a:gd name="T16" fmla="*/ 27 w 110"/>
                        <a:gd name="T17" fmla="*/ 3 h 36"/>
                        <a:gd name="T18" fmla="*/ 24 w 110"/>
                        <a:gd name="T19" fmla="*/ 4 h 36"/>
                        <a:gd name="T20" fmla="*/ 20 w 110"/>
                        <a:gd name="T21" fmla="*/ 5 h 36"/>
                        <a:gd name="T22" fmla="*/ 14 w 110"/>
                        <a:gd name="T23" fmla="*/ 6 h 36"/>
                        <a:gd name="T24" fmla="*/ 9 w 110"/>
                        <a:gd name="T25" fmla="*/ 7 h 36"/>
                        <a:gd name="T26" fmla="*/ 5 w 110"/>
                        <a:gd name="T27" fmla="*/ 6 h 36"/>
                        <a:gd name="T28" fmla="*/ 0 w 110"/>
                        <a:gd name="T29" fmla="*/ 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36">
                          <a:moveTo>
                            <a:pt x="0" y="11"/>
                          </a:moveTo>
                          <a:lnTo>
                            <a:pt x="25" y="20"/>
                          </a:lnTo>
                          <a:lnTo>
                            <a:pt x="42" y="16"/>
                          </a:lnTo>
                          <a:lnTo>
                            <a:pt x="58" y="8"/>
                          </a:lnTo>
                          <a:lnTo>
                            <a:pt x="76" y="1"/>
                          </a:lnTo>
                          <a:lnTo>
                            <a:pt x="93" y="0"/>
                          </a:lnTo>
                          <a:lnTo>
                            <a:pt x="103" y="0"/>
                          </a:lnTo>
                          <a:lnTo>
                            <a:pt x="110" y="6"/>
                          </a:lnTo>
                          <a:lnTo>
                            <a:pt x="109" y="13"/>
                          </a:lnTo>
                          <a:lnTo>
                            <a:pt x="96" y="20"/>
                          </a:lnTo>
                          <a:lnTo>
                            <a:pt x="80" y="25"/>
                          </a:lnTo>
                          <a:lnTo>
                            <a:pt x="55" y="31"/>
                          </a:lnTo>
                          <a:lnTo>
                            <a:pt x="38" y="36"/>
                          </a:lnTo>
                          <a:lnTo>
                            <a:pt x="21" y="30"/>
                          </a:lnTo>
                          <a:lnTo>
                            <a:pt x="0" y="11"/>
                          </a:lnTo>
                          <a:close/>
                        </a:path>
                      </a:pathLst>
                    </a:custGeom>
                    <a:solidFill>
                      <a:srgbClr val="A05000"/>
                    </a:solidFill>
                    <a:ln w="3175">
                      <a:solidFill>
                        <a:srgbClr val="000000"/>
                      </a:solidFill>
                      <a:prstDash val="solid"/>
                      <a:round/>
                      <a:headEnd/>
                      <a:tailEnd/>
                    </a:ln>
                  </p:spPr>
                  <p:txBody>
                    <a:bodyPr/>
                    <a:lstStyle/>
                    <a:p>
                      <a:endParaRPr lang="it-IT">
                        <a:solidFill>
                          <a:prstClr val="black"/>
                        </a:solidFill>
                        <a:latin typeface="Calibri"/>
                      </a:endParaRPr>
                    </a:p>
                  </p:txBody>
                </p:sp>
              </p:grpSp>
              <p:sp>
                <p:nvSpPr>
                  <p:cNvPr id="12565" name="Freeform 276"/>
                  <p:cNvSpPr>
                    <a:spLocks/>
                  </p:cNvSpPr>
                  <p:nvPr/>
                </p:nvSpPr>
                <p:spPr bwMode="auto">
                  <a:xfrm>
                    <a:off x="3524" y="2633"/>
                    <a:ext cx="20" cy="5"/>
                  </a:xfrm>
                  <a:custGeom>
                    <a:avLst/>
                    <a:gdLst>
                      <a:gd name="T0" fmla="*/ 0 w 81"/>
                      <a:gd name="T1" fmla="*/ 3 h 29"/>
                      <a:gd name="T2" fmla="*/ 7 w 81"/>
                      <a:gd name="T3" fmla="*/ 5 h 29"/>
                      <a:gd name="T4" fmla="*/ 14 w 81"/>
                      <a:gd name="T5" fmla="*/ 5 h 29"/>
                      <a:gd name="T6" fmla="*/ 18 w 81"/>
                      <a:gd name="T7" fmla="*/ 4 h 29"/>
                      <a:gd name="T8" fmla="*/ 19 w 81"/>
                      <a:gd name="T9" fmla="*/ 4 h 29"/>
                      <a:gd name="T10" fmla="*/ 20 w 81"/>
                      <a:gd name="T11" fmla="*/ 1 h 29"/>
                      <a:gd name="T12" fmla="*/ 19 w 81"/>
                      <a:gd name="T13" fmla="*/ 0 h 29"/>
                      <a:gd name="T14" fmla="*/ 17 w 81"/>
                      <a:gd name="T15" fmla="*/ 0 h 29"/>
                      <a:gd name="T16" fmla="*/ 14 w 81"/>
                      <a:gd name="T17" fmla="*/ 0 h 29"/>
                      <a:gd name="T18" fmla="*/ 9 w 81"/>
                      <a:gd name="T19" fmla="*/ 0 h 29"/>
                      <a:gd name="T20" fmla="*/ 5 w 81"/>
                      <a:gd name="T21" fmla="*/ 0 h 29"/>
                      <a:gd name="T22" fmla="*/ 0 w 81"/>
                      <a:gd name="T23" fmla="*/ 3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 h="29">
                        <a:moveTo>
                          <a:pt x="0" y="18"/>
                        </a:moveTo>
                        <a:lnTo>
                          <a:pt x="27" y="29"/>
                        </a:lnTo>
                        <a:lnTo>
                          <a:pt x="57" y="29"/>
                        </a:lnTo>
                        <a:lnTo>
                          <a:pt x="72" y="24"/>
                        </a:lnTo>
                        <a:lnTo>
                          <a:pt x="77" y="22"/>
                        </a:lnTo>
                        <a:lnTo>
                          <a:pt x="81" y="6"/>
                        </a:lnTo>
                        <a:lnTo>
                          <a:pt x="77" y="1"/>
                        </a:lnTo>
                        <a:lnTo>
                          <a:pt x="67" y="2"/>
                        </a:lnTo>
                        <a:lnTo>
                          <a:pt x="57" y="1"/>
                        </a:lnTo>
                        <a:lnTo>
                          <a:pt x="38" y="0"/>
                        </a:lnTo>
                        <a:lnTo>
                          <a:pt x="22" y="2"/>
                        </a:lnTo>
                        <a:lnTo>
                          <a:pt x="0" y="18"/>
                        </a:lnTo>
                        <a:close/>
                      </a:path>
                    </a:pathLst>
                  </a:custGeom>
                  <a:solidFill>
                    <a:srgbClr val="FFC08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66" name="Group 286"/>
                  <p:cNvGrpSpPr>
                    <a:grpSpLocks/>
                  </p:cNvGrpSpPr>
                  <p:nvPr/>
                </p:nvGrpSpPr>
                <p:grpSpPr bwMode="auto">
                  <a:xfrm>
                    <a:off x="3462" y="2566"/>
                    <a:ext cx="89" cy="99"/>
                    <a:chOff x="3462" y="2566"/>
                    <a:chExt cx="89" cy="99"/>
                  </a:xfrm>
                </p:grpSpPr>
                <p:sp>
                  <p:nvSpPr>
                    <p:cNvPr id="12567" name="Freeform 277"/>
                    <p:cNvSpPr>
                      <a:spLocks/>
                    </p:cNvSpPr>
                    <p:nvPr/>
                  </p:nvSpPr>
                  <p:spPr bwMode="auto">
                    <a:xfrm>
                      <a:off x="3477" y="2607"/>
                      <a:ext cx="47" cy="58"/>
                    </a:xfrm>
                    <a:custGeom>
                      <a:avLst/>
                      <a:gdLst>
                        <a:gd name="T0" fmla="*/ 2 w 186"/>
                        <a:gd name="T1" fmla="*/ 0 h 286"/>
                        <a:gd name="T2" fmla="*/ 0 w 186"/>
                        <a:gd name="T3" fmla="*/ 5 h 286"/>
                        <a:gd name="T4" fmla="*/ 0 w 186"/>
                        <a:gd name="T5" fmla="*/ 10 h 286"/>
                        <a:gd name="T6" fmla="*/ 2 w 186"/>
                        <a:gd name="T7" fmla="*/ 16 h 286"/>
                        <a:gd name="T8" fmla="*/ 4 w 186"/>
                        <a:gd name="T9" fmla="*/ 20 h 286"/>
                        <a:gd name="T10" fmla="*/ 10 w 186"/>
                        <a:gd name="T11" fmla="*/ 24 h 286"/>
                        <a:gd name="T12" fmla="*/ 17 w 186"/>
                        <a:gd name="T13" fmla="*/ 28 h 286"/>
                        <a:gd name="T14" fmla="*/ 26 w 186"/>
                        <a:gd name="T15" fmla="*/ 36 h 286"/>
                        <a:gd name="T16" fmla="*/ 32 w 186"/>
                        <a:gd name="T17" fmla="*/ 42 h 286"/>
                        <a:gd name="T18" fmla="*/ 37 w 186"/>
                        <a:gd name="T19" fmla="*/ 50 h 286"/>
                        <a:gd name="T20" fmla="*/ 44 w 186"/>
                        <a:gd name="T21" fmla="*/ 55 h 286"/>
                        <a:gd name="T22" fmla="*/ 47 w 186"/>
                        <a:gd name="T23" fmla="*/ 58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6" h="286">
                          <a:moveTo>
                            <a:pt x="6" y="0"/>
                          </a:moveTo>
                          <a:lnTo>
                            <a:pt x="0" y="25"/>
                          </a:lnTo>
                          <a:lnTo>
                            <a:pt x="0" y="47"/>
                          </a:lnTo>
                          <a:lnTo>
                            <a:pt x="6" y="78"/>
                          </a:lnTo>
                          <a:lnTo>
                            <a:pt x="16" y="97"/>
                          </a:lnTo>
                          <a:lnTo>
                            <a:pt x="38" y="117"/>
                          </a:lnTo>
                          <a:lnTo>
                            <a:pt x="69" y="140"/>
                          </a:lnTo>
                          <a:lnTo>
                            <a:pt x="104" y="179"/>
                          </a:lnTo>
                          <a:lnTo>
                            <a:pt x="127" y="207"/>
                          </a:lnTo>
                          <a:lnTo>
                            <a:pt x="148" y="245"/>
                          </a:lnTo>
                          <a:lnTo>
                            <a:pt x="173" y="273"/>
                          </a:lnTo>
                          <a:lnTo>
                            <a:pt x="186" y="286"/>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nvGrpSpPr>
                    <p:cNvPr id="12568" name="Group 280"/>
                    <p:cNvGrpSpPr>
                      <a:grpSpLocks/>
                    </p:cNvGrpSpPr>
                    <p:nvPr/>
                  </p:nvGrpSpPr>
                  <p:grpSpPr bwMode="auto">
                    <a:xfrm>
                      <a:off x="3515" y="2566"/>
                      <a:ext cx="36" cy="7"/>
                      <a:chOff x="3515" y="2566"/>
                      <a:chExt cx="36" cy="7"/>
                    </a:xfrm>
                  </p:grpSpPr>
                  <p:sp>
                    <p:nvSpPr>
                      <p:cNvPr id="12574" name="Freeform 278"/>
                      <p:cNvSpPr>
                        <a:spLocks/>
                      </p:cNvSpPr>
                      <p:nvPr/>
                    </p:nvSpPr>
                    <p:spPr bwMode="auto">
                      <a:xfrm>
                        <a:off x="3521" y="2566"/>
                        <a:ext cx="27" cy="3"/>
                      </a:xfrm>
                      <a:custGeom>
                        <a:avLst/>
                        <a:gdLst>
                          <a:gd name="T0" fmla="*/ 0 w 111"/>
                          <a:gd name="T1" fmla="*/ 0 h 13"/>
                          <a:gd name="T2" fmla="*/ 8 w 111"/>
                          <a:gd name="T3" fmla="*/ 3 h 13"/>
                          <a:gd name="T4" fmla="*/ 14 w 111"/>
                          <a:gd name="T5" fmla="*/ 3 h 13"/>
                          <a:gd name="T6" fmla="*/ 19 w 111"/>
                          <a:gd name="T7" fmla="*/ 2 h 13"/>
                          <a:gd name="T8" fmla="*/ 23 w 111"/>
                          <a:gd name="T9" fmla="*/ 1 h 13"/>
                          <a:gd name="T10" fmla="*/ 27 w 111"/>
                          <a:gd name="T11" fmla="*/ 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13">
                            <a:moveTo>
                              <a:pt x="0" y="0"/>
                            </a:moveTo>
                            <a:lnTo>
                              <a:pt x="34" y="11"/>
                            </a:lnTo>
                            <a:lnTo>
                              <a:pt x="58" y="13"/>
                            </a:lnTo>
                            <a:lnTo>
                              <a:pt x="77" y="9"/>
                            </a:lnTo>
                            <a:lnTo>
                              <a:pt x="95" y="5"/>
                            </a:lnTo>
                            <a:lnTo>
                              <a:pt x="111" y="4"/>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75" name="Freeform 279"/>
                      <p:cNvSpPr>
                        <a:spLocks/>
                      </p:cNvSpPr>
                      <p:nvPr/>
                    </p:nvSpPr>
                    <p:spPr bwMode="auto">
                      <a:xfrm>
                        <a:off x="3515" y="2571"/>
                        <a:ext cx="36" cy="2"/>
                      </a:xfrm>
                      <a:custGeom>
                        <a:avLst/>
                        <a:gdLst>
                          <a:gd name="T0" fmla="*/ 0 w 147"/>
                          <a:gd name="T1" fmla="*/ 2 h 9"/>
                          <a:gd name="T2" fmla="*/ 8 w 147"/>
                          <a:gd name="T3" fmla="*/ 0 h 9"/>
                          <a:gd name="T4" fmla="*/ 12 w 147"/>
                          <a:gd name="T5" fmla="*/ 0 h 9"/>
                          <a:gd name="T6" fmla="*/ 17 w 147"/>
                          <a:gd name="T7" fmla="*/ 1 h 9"/>
                          <a:gd name="T8" fmla="*/ 21 w 147"/>
                          <a:gd name="T9" fmla="*/ 1 h 9"/>
                          <a:gd name="T10" fmla="*/ 24 w 147"/>
                          <a:gd name="T11" fmla="*/ 1 h 9"/>
                          <a:gd name="T12" fmla="*/ 29 w 147"/>
                          <a:gd name="T13" fmla="*/ 0 h 9"/>
                          <a:gd name="T14" fmla="*/ 33 w 147"/>
                          <a:gd name="T15" fmla="*/ 1 h 9"/>
                          <a:gd name="T16" fmla="*/ 36 w 147"/>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9">
                            <a:moveTo>
                              <a:pt x="0" y="9"/>
                            </a:moveTo>
                            <a:lnTo>
                              <a:pt x="31" y="2"/>
                            </a:lnTo>
                            <a:lnTo>
                              <a:pt x="49" y="0"/>
                            </a:lnTo>
                            <a:lnTo>
                              <a:pt x="71" y="5"/>
                            </a:lnTo>
                            <a:lnTo>
                              <a:pt x="85" y="6"/>
                            </a:lnTo>
                            <a:lnTo>
                              <a:pt x="98" y="6"/>
                            </a:lnTo>
                            <a:lnTo>
                              <a:pt x="119" y="2"/>
                            </a:lnTo>
                            <a:lnTo>
                              <a:pt x="134" y="3"/>
                            </a:lnTo>
                            <a:lnTo>
                              <a:pt x="147" y="6"/>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sp>
                  <p:nvSpPr>
                    <p:cNvPr id="12569" name="Freeform 281"/>
                    <p:cNvSpPr>
                      <a:spLocks/>
                    </p:cNvSpPr>
                    <p:nvPr/>
                  </p:nvSpPr>
                  <p:spPr bwMode="auto">
                    <a:xfrm>
                      <a:off x="3462" y="2584"/>
                      <a:ext cx="10" cy="3"/>
                    </a:xfrm>
                    <a:custGeom>
                      <a:avLst/>
                      <a:gdLst>
                        <a:gd name="T0" fmla="*/ 0 w 39"/>
                        <a:gd name="T1" fmla="*/ 0 h 14"/>
                        <a:gd name="T2" fmla="*/ 1 w 39"/>
                        <a:gd name="T3" fmla="*/ 2 h 14"/>
                        <a:gd name="T4" fmla="*/ 3 w 39"/>
                        <a:gd name="T5" fmla="*/ 3 h 14"/>
                        <a:gd name="T6" fmla="*/ 4 w 39"/>
                        <a:gd name="T7" fmla="*/ 3 h 14"/>
                        <a:gd name="T8" fmla="*/ 7 w 39"/>
                        <a:gd name="T9" fmla="*/ 3 h 14"/>
                        <a:gd name="T10" fmla="*/ 8 w 39"/>
                        <a:gd name="T11" fmla="*/ 2 h 14"/>
                        <a:gd name="T12" fmla="*/ 10 w 39"/>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4">
                          <a:moveTo>
                            <a:pt x="0" y="0"/>
                          </a:moveTo>
                          <a:lnTo>
                            <a:pt x="4" y="7"/>
                          </a:lnTo>
                          <a:lnTo>
                            <a:pt x="11" y="12"/>
                          </a:lnTo>
                          <a:lnTo>
                            <a:pt x="17" y="14"/>
                          </a:lnTo>
                          <a:lnTo>
                            <a:pt x="26" y="13"/>
                          </a:lnTo>
                          <a:lnTo>
                            <a:pt x="33" y="10"/>
                          </a:lnTo>
                          <a:lnTo>
                            <a:pt x="39" y="1"/>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70" name="Freeform 282"/>
                    <p:cNvSpPr>
                      <a:spLocks/>
                    </p:cNvSpPr>
                    <p:nvPr/>
                  </p:nvSpPr>
                  <p:spPr bwMode="auto">
                    <a:xfrm>
                      <a:off x="3528" y="2641"/>
                      <a:ext cx="14" cy="2"/>
                    </a:xfrm>
                    <a:custGeom>
                      <a:avLst/>
                      <a:gdLst>
                        <a:gd name="T0" fmla="*/ 0 w 55"/>
                        <a:gd name="T1" fmla="*/ 0 h 11"/>
                        <a:gd name="T2" fmla="*/ 5 w 55"/>
                        <a:gd name="T3" fmla="*/ 2 h 11"/>
                        <a:gd name="T4" fmla="*/ 11 w 55"/>
                        <a:gd name="T5" fmla="*/ 2 h 11"/>
                        <a:gd name="T6" fmla="*/ 14 w 55"/>
                        <a:gd name="T7" fmla="*/ 1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1">
                          <a:moveTo>
                            <a:pt x="0" y="0"/>
                          </a:moveTo>
                          <a:lnTo>
                            <a:pt x="19" y="11"/>
                          </a:lnTo>
                          <a:lnTo>
                            <a:pt x="42" y="11"/>
                          </a:lnTo>
                          <a:lnTo>
                            <a:pt x="55" y="6"/>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nvGrpSpPr>
                    <p:cNvPr id="12571" name="Group 285"/>
                    <p:cNvGrpSpPr>
                      <a:grpSpLocks/>
                    </p:cNvGrpSpPr>
                    <p:nvPr/>
                  </p:nvGrpSpPr>
                  <p:grpSpPr bwMode="auto">
                    <a:xfrm>
                      <a:off x="3525" y="2596"/>
                      <a:ext cx="26" cy="37"/>
                      <a:chOff x="3525" y="2596"/>
                      <a:chExt cx="26" cy="37"/>
                    </a:xfrm>
                  </p:grpSpPr>
                  <p:sp>
                    <p:nvSpPr>
                      <p:cNvPr id="12572" name="Freeform 283"/>
                      <p:cNvSpPr>
                        <a:spLocks/>
                      </p:cNvSpPr>
                      <p:nvPr/>
                    </p:nvSpPr>
                    <p:spPr bwMode="auto">
                      <a:xfrm>
                        <a:off x="3525" y="2596"/>
                        <a:ext cx="25" cy="37"/>
                      </a:xfrm>
                      <a:custGeom>
                        <a:avLst/>
                        <a:gdLst>
                          <a:gd name="T0" fmla="*/ 15 w 99"/>
                          <a:gd name="T1" fmla="*/ 0 h 184"/>
                          <a:gd name="T2" fmla="*/ 20 w 99"/>
                          <a:gd name="T3" fmla="*/ 12 h 184"/>
                          <a:gd name="T4" fmla="*/ 23 w 99"/>
                          <a:gd name="T5" fmla="*/ 22 h 184"/>
                          <a:gd name="T6" fmla="*/ 25 w 99"/>
                          <a:gd name="T7" fmla="*/ 30 h 184"/>
                          <a:gd name="T8" fmla="*/ 24 w 99"/>
                          <a:gd name="T9" fmla="*/ 34 h 184"/>
                          <a:gd name="T10" fmla="*/ 23 w 99"/>
                          <a:gd name="T11" fmla="*/ 36 h 184"/>
                          <a:gd name="T12" fmla="*/ 21 w 99"/>
                          <a:gd name="T13" fmla="*/ 36 h 184"/>
                          <a:gd name="T14" fmla="*/ 17 w 99"/>
                          <a:gd name="T15" fmla="*/ 37 h 184"/>
                          <a:gd name="T16" fmla="*/ 12 w 99"/>
                          <a:gd name="T17" fmla="*/ 37 h 184"/>
                          <a:gd name="T18" fmla="*/ 8 w 99"/>
                          <a:gd name="T19" fmla="*/ 35 h 184"/>
                          <a:gd name="T20" fmla="*/ 4 w 99"/>
                          <a:gd name="T21" fmla="*/ 31 h 184"/>
                          <a:gd name="T22" fmla="*/ 1 w 99"/>
                          <a:gd name="T23" fmla="*/ 27 h 184"/>
                          <a:gd name="T24" fmla="*/ 0 w 99"/>
                          <a:gd name="T25" fmla="*/ 24 h 184"/>
                          <a:gd name="T26" fmla="*/ 0 w 99"/>
                          <a:gd name="T27" fmla="*/ 20 h 184"/>
                          <a:gd name="T28" fmla="*/ 15 w 99"/>
                          <a:gd name="T29" fmla="*/ 0 h 1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184">
                            <a:moveTo>
                              <a:pt x="60" y="0"/>
                            </a:moveTo>
                            <a:lnTo>
                              <a:pt x="80" y="58"/>
                            </a:lnTo>
                            <a:lnTo>
                              <a:pt x="90" y="109"/>
                            </a:lnTo>
                            <a:lnTo>
                              <a:pt x="99" y="151"/>
                            </a:lnTo>
                            <a:lnTo>
                              <a:pt x="95" y="169"/>
                            </a:lnTo>
                            <a:lnTo>
                              <a:pt x="90" y="178"/>
                            </a:lnTo>
                            <a:lnTo>
                              <a:pt x="83" y="181"/>
                            </a:lnTo>
                            <a:lnTo>
                              <a:pt x="68" y="184"/>
                            </a:lnTo>
                            <a:lnTo>
                              <a:pt x="49" y="183"/>
                            </a:lnTo>
                            <a:lnTo>
                              <a:pt x="32" y="172"/>
                            </a:lnTo>
                            <a:lnTo>
                              <a:pt x="16" y="153"/>
                            </a:lnTo>
                            <a:lnTo>
                              <a:pt x="5" y="134"/>
                            </a:lnTo>
                            <a:lnTo>
                              <a:pt x="0" y="117"/>
                            </a:lnTo>
                            <a:lnTo>
                              <a:pt x="0" y="99"/>
                            </a:lnTo>
                            <a:lnTo>
                              <a:pt x="60" y="0"/>
                            </a:lnTo>
                            <a:close/>
                          </a:path>
                        </a:pathLst>
                      </a:custGeom>
                      <a:solidFill>
                        <a:srgbClr val="FFE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573" name="Freeform 284"/>
                      <p:cNvSpPr>
                        <a:spLocks/>
                      </p:cNvSpPr>
                      <p:nvPr/>
                    </p:nvSpPr>
                    <p:spPr bwMode="auto">
                      <a:xfrm>
                        <a:off x="3525" y="2596"/>
                        <a:ext cx="26" cy="37"/>
                      </a:xfrm>
                      <a:custGeom>
                        <a:avLst/>
                        <a:gdLst>
                          <a:gd name="T0" fmla="*/ 16 w 101"/>
                          <a:gd name="T1" fmla="*/ 0 h 186"/>
                          <a:gd name="T2" fmla="*/ 21 w 101"/>
                          <a:gd name="T3" fmla="*/ 12 h 186"/>
                          <a:gd name="T4" fmla="*/ 23 w 101"/>
                          <a:gd name="T5" fmla="*/ 22 h 186"/>
                          <a:gd name="T6" fmla="*/ 26 w 101"/>
                          <a:gd name="T7" fmla="*/ 30 h 186"/>
                          <a:gd name="T8" fmla="*/ 25 w 101"/>
                          <a:gd name="T9" fmla="*/ 34 h 186"/>
                          <a:gd name="T10" fmla="*/ 23 w 101"/>
                          <a:gd name="T11" fmla="*/ 36 h 186"/>
                          <a:gd name="T12" fmla="*/ 22 w 101"/>
                          <a:gd name="T13" fmla="*/ 36 h 186"/>
                          <a:gd name="T14" fmla="*/ 18 w 101"/>
                          <a:gd name="T15" fmla="*/ 37 h 186"/>
                          <a:gd name="T16" fmla="*/ 13 w 101"/>
                          <a:gd name="T17" fmla="*/ 37 h 186"/>
                          <a:gd name="T18" fmla="*/ 8 w 101"/>
                          <a:gd name="T19" fmla="*/ 35 h 186"/>
                          <a:gd name="T20" fmla="*/ 4 w 101"/>
                          <a:gd name="T21" fmla="*/ 31 h 186"/>
                          <a:gd name="T22" fmla="*/ 1 w 101"/>
                          <a:gd name="T23" fmla="*/ 27 h 186"/>
                          <a:gd name="T24" fmla="*/ 0 w 101"/>
                          <a:gd name="T25" fmla="*/ 23 h 186"/>
                          <a:gd name="T26" fmla="*/ 0 w 101"/>
                          <a:gd name="T27" fmla="*/ 20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86">
                            <a:moveTo>
                              <a:pt x="62" y="0"/>
                            </a:moveTo>
                            <a:lnTo>
                              <a:pt x="82" y="60"/>
                            </a:lnTo>
                            <a:lnTo>
                              <a:pt x="91" y="110"/>
                            </a:lnTo>
                            <a:lnTo>
                              <a:pt x="101" y="153"/>
                            </a:lnTo>
                            <a:lnTo>
                              <a:pt x="97" y="171"/>
                            </a:lnTo>
                            <a:lnTo>
                              <a:pt x="91" y="181"/>
                            </a:lnTo>
                            <a:lnTo>
                              <a:pt x="85" y="183"/>
                            </a:lnTo>
                            <a:lnTo>
                              <a:pt x="69" y="186"/>
                            </a:lnTo>
                            <a:lnTo>
                              <a:pt x="49" y="185"/>
                            </a:lnTo>
                            <a:lnTo>
                              <a:pt x="33" y="177"/>
                            </a:lnTo>
                            <a:lnTo>
                              <a:pt x="16" y="155"/>
                            </a:lnTo>
                            <a:lnTo>
                              <a:pt x="5" y="136"/>
                            </a:lnTo>
                            <a:lnTo>
                              <a:pt x="0" y="118"/>
                            </a:lnTo>
                            <a:lnTo>
                              <a:pt x="0" y="102"/>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grpSp>
            <p:grpSp>
              <p:nvGrpSpPr>
                <p:cNvPr id="12542" name="Group 290"/>
                <p:cNvGrpSpPr>
                  <a:grpSpLocks/>
                </p:cNvGrpSpPr>
                <p:nvPr/>
              </p:nvGrpSpPr>
              <p:grpSpPr bwMode="auto">
                <a:xfrm>
                  <a:off x="3479" y="2663"/>
                  <a:ext cx="52" cy="218"/>
                  <a:chOff x="3479" y="2663"/>
                  <a:chExt cx="52" cy="218"/>
                </a:xfrm>
              </p:grpSpPr>
              <p:sp>
                <p:nvSpPr>
                  <p:cNvPr id="12559" name="Freeform 288"/>
                  <p:cNvSpPr>
                    <a:spLocks/>
                  </p:cNvSpPr>
                  <p:nvPr/>
                </p:nvSpPr>
                <p:spPr bwMode="auto">
                  <a:xfrm>
                    <a:off x="3489" y="2663"/>
                    <a:ext cx="32" cy="106"/>
                  </a:xfrm>
                  <a:custGeom>
                    <a:avLst/>
                    <a:gdLst>
                      <a:gd name="T0" fmla="*/ 4 w 129"/>
                      <a:gd name="T1" fmla="*/ 4 h 530"/>
                      <a:gd name="T2" fmla="*/ 11 w 129"/>
                      <a:gd name="T3" fmla="*/ 1 h 530"/>
                      <a:gd name="T4" fmla="*/ 22 w 129"/>
                      <a:gd name="T5" fmla="*/ 0 h 530"/>
                      <a:gd name="T6" fmla="*/ 29 w 129"/>
                      <a:gd name="T7" fmla="*/ 2 h 530"/>
                      <a:gd name="T8" fmla="*/ 31 w 129"/>
                      <a:gd name="T9" fmla="*/ 13 h 530"/>
                      <a:gd name="T10" fmla="*/ 29 w 129"/>
                      <a:gd name="T11" fmla="*/ 22 h 530"/>
                      <a:gd name="T12" fmla="*/ 25 w 129"/>
                      <a:gd name="T13" fmla="*/ 26 h 530"/>
                      <a:gd name="T14" fmla="*/ 29 w 129"/>
                      <a:gd name="T15" fmla="*/ 34 h 530"/>
                      <a:gd name="T16" fmla="*/ 32 w 129"/>
                      <a:gd name="T17" fmla="*/ 47 h 530"/>
                      <a:gd name="T18" fmla="*/ 32 w 129"/>
                      <a:gd name="T19" fmla="*/ 55 h 530"/>
                      <a:gd name="T20" fmla="*/ 0 w 129"/>
                      <a:gd name="T21" fmla="*/ 106 h 530"/>
                      <a:gd name="T22" fmla="*/ 0 w 129"/>
                      <a:gd name="T23" fmla="*/ 91 h 530"/>
                      <a:gd name="T24" fmla="*/ 4 w 129"/>
                      <a:gd name="T25" fmla="*/ 71 h 530"/>
                      <a:gd name="T26" fmla="*/ 10 w 129"/>
                      <a:gd name="T27" fmla="*/ 55 h 530"/>
                      <a:gd name="T28" fmla="*/ 11 w 129"/>
                      <a:gd name="T29" fmla="*/ 38 h 530"/>
                      <a:gd name="T30" fmla="*/ 13 w 129"/>
                      <a:gd name="T31" fmla="*/ 28 h 530"/>
                      <a:gd name="T32" fmla="*/ 7 w 129"/>
                      <a:gd name="T33" fmla="*/ 22 h 530"/>
                      <a:gd name="T34" fmla="*/ 4 w 129"/>
                      <a:gd name="T35" fmla="*/ 14 h 530"/>
                      <a:gd name="T36" fmla="*/ 4 w 129"/>
                      <a:gd name="T37" fmla="*/ 4 h 5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530">
                        <a:moveTo>
                          <a:pt x="18" y="22"/>
                        </a:moveTo>
                        <a:lnTo>
                          <a:pt x="44" y="5"/>
                        </a:lnTo>
                        <a:lnTo>
                          <a:pt x="90" y="0"/>
                        </a:lnTo>
                        <a:lnTo>
                          <a:pt x="118" y="9"/>
                        </a:lnTo>
                        <a:lnTo>
                          <a:pt x="126" y="67"/>
                        </a:lnTo>
                        <a:lnTo>
                          <a:pt x="115" y="108"/>
                        </a:lnTo>
                        <a:lnTo>
                          <a:pt x="101" y="128"/>
                        </a:lnTo>
                        <a:lnTo>
                          <a:pt x="115" y="171"/>
                        </a:lnTo>
                        <a:lnTo>
                          <a:pt x="129" y="236"/>
                        </a:lnTo>
                        <a:lnTo>
                          <a:pt x="129" y="273"/>
                        </a:lnTo>
                        <a:lnTo>
                          <a:pt x="0" y="530"/>
                        </a:lnTo>
                        <a:lnTo>
                          <a:pt x="0" y="455"/>
                        </a:lnTo>
                        <a:lnTo>
                          <a:pt x="18" y="356"/>
                        </a:lnTo>
                        <a:lnTo>
                          <a:pt x="40" y="273"/>
                        </a:lnTo>
                        <a:lnTo>
                          <a:pt x="44" y="190"/>
                        </a:lnTo>
                        <a:lnTo>
                          <a:pt x="51" y="141"/>
                        </a:lnTo>
                        <a:lnTo>
                          <a:pt x="29" y="112"/>
                        </a:lnTo>
                        <a:lnTo>
                          <a:pt x="18" y="72"/>
                        </a:lnTo>
                        <a:lnTo>
                          <a:pt x="18" y="22"/>
                        </a:lnTo>
                        <a:close/>
                      </a:path>
                    </a:pathLst>
                  </a:custGeom>
                  <a:solidFill>
                    <a:srgbClr val="FF0000"/>
                  </a:solidFill>
                  <a:ln w="3175">
                    <a:solidFill>
                      <a:srgbClr val="E00000"/>
                    </a:solidFill>
                    <a:prstDash val="solid"/>
                    <a:round/>
                    <a:headEnd/>
                    <a:tailEnd/>
                  </a:ln>
                </p:spPr>
                <p:txBody>
                  <a:bodyPr/>
                  <a:lstStyle/>
                  <a:p>
                    <a:endParaRPr lang="it-IT">
                      <a:solidFill>
                        <a:prstClr val="black"/>
                      </a:solidFill>
                      <a:latin typeface="Calibri"/>
                    </a:endParaRPr>
                  </a:p>
                </p:txBody>
              </p:sp>
              <p:sp>
                <p:nvSpPr>
                  <p:cNvPr id="12560" name="Freeform 289"/>
                  <p:cNvSpPr>
                    <a:spLocks/>
                  </p:cNvSpPr>
                  <p:nvPr/>
                </p:nvSpPr>
                <p:spPr bwMode="auto">
                  <a:xfrm>
                    <a:off x="3479" y="2718"/>
                    <a:ext cx="52" cy="163"/>
                  </a:xfrm>
                  <a:custGeom>
                    <a:avLst/>
                    <a:gdLst>
                      <a:gd name="T0" fmla="*/ 10 w 211"/>
                      <a:gd name="T1" fmla="*/ 50 h 813"/>
                      <a:gd name="T2" fmla="*/ 42 w 211"/>
                      <a:gd name="T3" fmla="*/ 0 h 813"/>
                      <a:gd name="T4" fmla="*/ 44 w 211"/>
                      <a:gd name="T5" fmla="*/ 18 h 813"/>
                      <a:gd name="T6" fmla="*/ 44 w 211"/>
                      <a:gd name="T7" fmla="*/ 38 h 813"/>
                      <a:gd name="T8" fmla="*/ 43 w 211"/>
                      <a:gd name="T9" fmla="*/ 61 h 813"/>
                      <a:gd name="T10" fmla="*/ 40 w 211"/>
                      <a:gd name="T11" fmla="*/ 81 h 813"/>
                      <a:gd name="T12" fmla="*/ 41 w 211"/>
                      <a:gd name="T13" fmla="*/ 93 h 813"/>
                      <a:gd name="T14" fmla="*/ 48 w 211"/>
                      <a:gd name="T15" fmla="*/ 106 h 813"/>
                      <a:gd name="T16" fmla="*/ 52 w 211"/>
                      <a:gd name="T17" fmla="*/ 121 h 813"/>
                      <a:gd name="T18" fmla="*/ 52 w 211"/>
                      <a:gd name="T19" fmla="*/ 130 h 813"/>
                      <a:gd name="T20" fmla="*/ 24 w 211"/>
                      <a:gd name="T21" fmla="*/ 163 h 813"/>
                      <a:gd name="T22" fmla="*/ 2 w 211"/>
                      <a:gd name="T23" fmla="*/ 134 h 813"/>
                      <a:gd name="T24" fmla="*/ 0 w 211"/>
                      <a:gd name="T25" fmla="*/ 123 h 813"/>
                      <a:gd name="T26" fmla="*/ 5 w 211"/>
                      <a:gd name="T27" fmla="*/ 106 h 813"/>
                      <a:gd name="T28" fmla="*/ 9 w 211"/>
                      <a:gd name="T29" fmla="*/ 76 h 813"/>
                      <a:gd name="T30" fmla="*/ 10 w 211"/>
                      <a:gd name="T31" fmla="*/ 50 h 8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813">
                        <a:moveTo>
                          <a:pt x="41" y="251"/>
                        </a:moveTo>
                        <a:lnTo>
                          <a:pt x="169" y="0"/>
                        </a:lnTo>
                        <a:lnTo>
                          <a:pt x="178" y="91"/>
                        </a:lnTo>
                        <a:lnTo>
                          <a:pt x="178" y="189"/>
                        </a:lnTo>
                        <a:lnTo>
                          <a:pt x="174" y="305"/>
                        </a:lnTo>
                        <a:lnTo>
                          <a:pt x="163" y="403"/>
                        </a:lnTo>
                        <a:lnTo>
                          <a:pt x="167" y="462"/>
                        </a:lnTo>
                        <a:lnTo>
                          <a:pt x="193" y="531"/>
                        </a:lnTo>
                        <a:lnTo>
                          <a:pt x="211" y="606"/>
                        </a:lnTo>
                        <a:lnTo>
                          <a:pt x="211" y="649"/>
                        </a:lnTo>
                        <a:lnTo>
                          <a:pt x="98" y="813"/>
                        </a:lnTo>
                        <a:lnTo>
                          <a:pt x="8" y="668"/>
                        </a:lnTo>
                        <a:lnTo>
                          <a:pt x="0" y="614"/>
                        </a:lnTo>
                        <a:lnTo>
                          <a:pt x="20" y="531"/>
                        </a:lnTo>
                        <a:lnTo>
                          <a:pt x="38" y="380"/>
                        </a:lnTo>
                        <a:lnTo>
                          <a:pt x="41" y="251"/>
                        </a:lnTo>
                        <a:close/>
                      </a:path>
                    </a:pathLst>
                  </a:custGeom>
                  <a:solidFill>
                    <a:srgbClr val="FF4040"/>
                  </a:solidFill>
                  <a:ln w="3175">
                    <a:solidFill>
                      <a:srgbClr val="E00000"/>
                    </a:solidFill>
                    <a:prstDash val="solid"/>
                    <a:round/>
                    <a:headEnd/>
                    <a:tailEnd/>
                  </a:ln>
                </p:spPr>
                <p:txBody>
                  <a:bodyPr/>
                  <a:lstStyle/>
                  <a:p>
                    <a:endParaRPr lang="it-IT">
                      <a:solidFill>
                        <a:prstClr val="black"/>
                      </a:solidFill>
                      <a:latin typeface="Calibri"/>
                    </a:endParaRPr>
                  </a:p>
                </p:txBody>
              </p:sp>
            </p:grpSp>
            <p:grpSp>
              <p:nvGrpSpPr>
                <p:cNvPr id="12543" name="Group 301"/>
                <p:cNvGrpSpPr>
                  <a:grpSpLocks/>
                </p:cNvGrpSpPr>
                <p:nvPr/>
              </p:nvGrpSpPr>
              <p:grpSpPr bwMode="auto">
                <a:xfrm>
                  <a:off x="3368" y="2652"/>
                  <a:ext cx="175" cy="193"/>
                  <a:chOff x="3368" y="2652"/>
                  <a:chExt cx="175" cy="193"/>
                </a:xfrm>
              </p:grpSpPr>
              <p:grpSp>
                <p:nvGrpSpPr>
                  <p:cNvPr id="12549" name="Group 299"/>
                  <p:cNvGrpSpPr>
                    <a:grpSpLocks/>
                  </p:cNvGrpSpPr>
                  <p:nvPr/>
                </p:nvGrpSpPr>
                <p:grpSpPr bwMode="auto">
                  <a:xfrm>
                    <a:off x="3368" y="2652"/>
                    <a:ext cx="175" cy="193"/>
                    <a:chOff x="3368" y="2652"/>
                    <a:chExt cx="175" cy="193"/>
                  </a:xfrm>
                </p:grpSpPr>
                <p:sp>
                  <p:nvSpPr>
                    <p:cNvPr id="12551" name="Freeform 291"/>
                    <p:cNvSpPr>
                      <a:spLocks/>
                    </p:cNvSpPr>
                    <p:nvPr/>
                  </p:nvSpPr>
                  <p:spPr bwMode="auto">
                    <a:xfrm>
                      <a:off x="3368" y="2652"/>
                      <a:ext cx="175" cy="193"/>
                    </a:xfrm>
                    <a:custGeom>
                      <a:avLst/>
                      <a:gdLst>
                        <a:gd name="T0" fmla="*/ 158 w 700"/>
                        <a:gd name="T1" fmla="*/ 105 h 967"/>
                        <a:gd name="T2" fmla="*/ 175 w 700"/>
                        <a:gd name="T3" fmla="*/ 144 h 967"/>
                        <a:gd name="T4" fmla="*/ 142 w 700"/>
                        <a:gd name="T5" fmla="*/ 160 h 967"/>
                        <a:gd name="T6" fmla="*/ 108 w 700"/>
                        <a:gd name="T7" fmla="*/ 175 h 967"/>
                        <a:gd name="T8" fmla="*/ 84 w 700"/>
                        <a:gd name="T9" fmla="*/ 186 h 967"/>
                        <a:gd name="T10" fmla="*/ 71 w 700"/>
                        <a:gd name="T11" fmla="*/ 192 h 967"/>
                        <a:gd name="T12" fmla="*/ 64 w 700"/>
                        <a:gd name="T13" fmla="*/ 193 h 967"/>
                        <a:gd name="T14" fmla="*/ 60 w 700"/>
                        <a:gd name="T15" fmla="*/ 192 h 967"/>
                        <a:gd name="T16" fmla="*/ 57 w 700"/>
                        <a:gd name="T17" fmla="*/ 189 h 967"/>
                        <a:gd name="T18" fmla="*/ 46 w 700"/>
                        <a:gd name="T19" fmla="*/ 176 h 967"/>
                        <a:gd name="T20" fmla="*/ 42 w 700"/>
                        <a:gd name="T21" fmla="*/ 169 h 967"/>
                        <a:gd name="T22" fmla="*/ 33 w 700"/>
                        <a:gd name="T23" fmla="*/ 162 h 967"/>
                        <a:gd name="T24" fmla="*/ 26 w 700"/>
                        <a:gd name="T25" fmla="*/ 153 h 967"/>
                        <a:gd name="T26" fmla="*/ 19 w 700"/>
                        <a:gd name="T27" fmla="*/ 138 h 967"/>
                        <a:gd name="T28" fmla="*/ 12 w 700"/>
                        <a:gd name="T29" fmla="*/ 117 h 967"/>
                        <a:gd name="T30" fmla="*/ 4 w 700"/>
                        <a:gd name="T31" fmla="*/ 96 h 967"/>
                        <a:gd name="T32" fmla="*/ 0 w 700"/>
                        <a:gd name="T33" fmla="*/ 75 h 967"/>
                        <a:gd name="T34" fmla="*/ 0 w 700"/>
                        <a:gd name="T35" fmla="*/ 61 h 967"/>
                        <a:gd name="T36" fmla="*/ 2 w 700"/>
                        <a:gd name="T37" fmla="*/ 43 h 967"/>
                        <a:gd name="T38" fmla="*/ 6 w 700"/>
                        <a:gd name="T39" fmla="*/ 29 h 967"/>
                        <a:gd name="T40" fmla="*/ 14 w 700"/>
                        <a:gd name="T41" fmla="*/ 18 h 967"/>
                        <a:gd name="T42" fmla="*/ 23 w 700"/>
                        <a:gd name="T43" fmla="*/ 8 h 967"/>
                        <a:gd name="T44" fmla="*/ 32 w 700"/>
                        <a:gd name="T45" fmla="*/ 2 h 967"/>
                        <a:gd name="T46" fmla="*/ 40 w 700"/>
                        <a:gd name="T47" fmla="*/ 0 h 967"/>
                        <a:gd name="T48" fmla="*/ 46 w 700"/>
                        <a:gd name="T49" fmla="*/ 0 h 967"/>
                        <a:gd name="T50" fmla="*/ 55 w 700"/>
                        <a:gd name="T51" fmla="*/ 2 h 967"/>
                        <a:gd name="T52" fmla="*/ 62 w 700"/>
                        <a:gd name="T53" fmla="*/ 8 h 967"/>
                        <a:gd name="T54" fmla="*/ 69 w 700"/>
                        <a:gd name="T55" fmla="*/ 17 h 967"/>
                        <a:gd name="T56" fmla="*/ 71 w 700"/>
                        <a:gd name="T57" fmla="*/ 23 h 967"/>
                        <a:gd name="T58" fmla="*/ 71 w 700"/>
                        <a:gd name="T59" fmla="*/ 31 h 967"/>
                        <a:gd name="T60" fmla="*/ 71 w 700"/>
                        <a:gd name="T61" fmla="*/ 42 h 967"/>
                        <a:gd name="T62" fmla="*/ 71 w 700"/>
                        <a:gd name="T63" fmla="*/ 49 h 967"/>
                        <a:gd name="T64" fmla="*/ 73 w 700"/>
                        <a:gd name="T65" fmla="*/ 55 h 967"/>
                        <a:gd name="T66" fmla="*/ 78 w 700"/>
                        <a:gd name="T67" fmla="*/ 60 h 967"/>
                        <a:gd name="T68" fmla="*/ 81 w 700"/>
                        <a:gd name="T69" fmla="*/ 71 h 967"/>
                        <a:gd name="T70" fmla="*/ 82 w 700"/>
                        <a:gd name="T71" fmla="*/ 81 h 967"/>
                        <a:gd name="T72" fmla="*/ 82 w 700"/>
                        <a:gd name="T73" fmla="*/ 88 h 967"/>
                        <a:gd name="T74" fmla="*/ 78 w 700"/>
                        <a:gd name="T75" fmla="*/ 92 h 967"/>
                        <a:gd name="T76" fmla="*/ 81 w 700"/>
                        <a:gd name="T77" fmla="*/ 102 h 967"/>
                        <a:gd name="T78" fmla="*/ 86 w 700"/>
                        <a:gd name="T79" fmla="*/ 113 h 967"/>
                        <a:gd name="T80" fmla="*/ 87 w 700"/>
                        <a:gd name="T81" fmla="*/ 122 h 967"/>
                        <a:gd name="T82" fmla="*/ 87 w 700"/>
                        <a:gd name="T83" fmla="*/ 128 h 967"/>
                        <a:gd name="T84" fmla="*/ 94 w 700"/>
                        <a:gd name="T85" fmla="*/ 123 h 967"/>
                        <a:gd name="T86" fmla="*/ 105 w 700"/>
                        <a:gd name="T87" fmla="*/ 118 h 967"/>
                        <a:gd name="T88" fmla="*/ 120 w 700"/>
                        <a:gd name="T89" fmla="*/ 117 h 967"/>
                        <a:gd name="T90" fmla="*/ 130 w 700"/>
                        <a:gd name="T91" fmla="*/ 117 h 967"/>
                        <a:gd name="T92" fmla="*/ 135 w 700"/>
                        <a:gd name="T93" fmla="*/ 116 h 967"/>
                        <a:gd name="T94" fmla="*/ 135 w 700"/>
                        <a:gd name="T95" fmla="*/ 114 h 967"/>
                        <a:gd name="T96" fmla="*/ 158 w 700"/>
                        <a:gd name="T97" fmla="*/ 105 h 9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00" h="967">
                          <a:moveTo>
                            <a:pt x="632" y="525"/>
                          </a:moveTo>
                          <a:lnTo>
                            <a:pt x="700" y="719"/>
                          </a:lnTo>
                          <a:lnTo>
                            <a:pt x="569" y="800"/>
                          </a:lnTo>
                          <a:lnTo>
                            <a:pt x="432" y="875"/>
                          </a:lnTo>
                          <a:lnTo>
                            <a:pt x="335" y="934"/>
                          </a:lnTo>
                          <a:lnTo>
                            <a:pt x="285" y="962"/>
                          </a:lnTo>
                          <a:lnTo>
                            <a:pt x="256" y="967"/>
                          </a:lnTo>
                          <a:lnTo>
                            <a:pt x="241" y="962"/>
                          </a:lnTo>
                          <a:lnTo>
                            <a:pt x="227" y="946"/>
                          </a:lnTo>
                          <a:lnTo>
                            <a:pt x="184" y="884"/>
                          </a:lnTo>
                          <a:lnTo>
                            <a:pt x="167" y="847"/>
                          </a:lnTo>
                          <a:lnTo>
                            <a:pt x="130" y="813"/>
                          </a:lnTo>
                          <a:lnTo>
                            <a:pt x="104" y="767"/>
                          </a:lnTo>
                          <a:lnTo>
                            <a:pt x="75" y="691"/>
                          </a:lnTo>
                          <a:lnTo>
                            <a:pt x="47" y="587"/>
                          </a:lnTo>
                          <a:lnTo>
                            <a:pt x="14" y="480"/>
                          </a:lnTo>
                          <a:lnTo>
                            <a:pt x="0" y="375"/>
                          </a:lnTo>
                          <a:lnTo>
                            <a:pt x="0" y="305"/>
                          </a:lnTo>
                          <a:lnTo>
                            <a:pt x="6" y="215"/>
                          </a:lnTo>
                          <a:lnTo>
                            <a:pt x="25" y="145"/>
                          </a:lnTo>
                          <a:lnTo>
                            <a:pt x="54" y="92"/>
                          </a:lnTo>
                          <a:lnTo>
                            <a:pt x="90" y="38"/>
                          </a:lnTo>
                          <a:lnTo>
                            <a:pt x="126" y="9"/>
                          </a:lnTo>
                          <a:lnTo>
                            <a:pt x="159" y="0"/>
                          </a:lnTo>
                          <a:lnTo>
                            <a:pt x="184" y="0"/>
                          </a:lnTo>
                          <a:lnTo>
                            <a:pt x="221" y="12"/>
                          </a:lnTo>
                          <a:lnTo>
                            <a:pt x="249" y="42"/>
                          </a:lnTo>
                          <a:lnTo>
                            <a:pt x="277" y="87"/>
                          </a:lnTo>
                          <a:lnTo>
                            <a:pt x="285" y="117"/>
                          </a:lnTo>
                          <a:lnTo>
                            <a:pt x="285" y="153"/>
                          </a:lnTo>
                          <a:lnTo>
                            <a:pt x="285" y="210"/>
                          </a:lnTo>
                          <a:lnTo>
                            <a:pt x="285" y="247"/>
                          </a:lnTo>
                          <a:lnTo>
                            <a:pt x="293" y="277"/>
                          </a:lnTo>
                          <a:lnTo>
                            <a:pt x="311" y="303"/>
                          </a:lnTo>
                          <a:lnTo>
                            <a:pt x="322" y="356"/>
                          </a:lnTo>
                          <a:lnTo>
                            <a:pt x="329" y="405"/>
                          </a:lnTo>
                          <a:lnTo>
                            <a:pt x="326" y="442"/>
                          </a:lnTo>
                          <a:lnTo>
                            <a:pt x="311" y="463"/>
                          </a:lnTo>
                          <a:lnTo>
                            <a:pt x="322" y="512"/>
                          </a:lnTo>
                          <a:lnTo>
                            <a:pt x="343" y="566"/>
                          </a:lnTo>
                          <a:lnTo>
                            <a:pt x="346" y="609"/>
                          </a:lnTo>
                          <a:lnTo>
                            <a:pt x="346" y="641"/>
                          </a:lnTo>
                          <a:lnTo>
                            <a:pt x="376" y="616"/>
                          </a:lnTo>
                          <a:lnTo>
                            <a:pt x="421" y="592"/>
                          </a:lnTo>
                          <a:lnTo>
                            <a:pt x="480" y="584"/>
                          </a:lnTo>
                          <a:lnTo>
                            <a:pt x="519" y="584"/>
                          </a:lnTo>
                          <a:lnTo>
                            <a:pt x="541" y="579"/>
                          </a:lnTo>
                          <a:lnTo>
                            <a:pt x="541" y="570"/>
                          </a:lnTo>
                          <a:lnTo>
                            <a:pt x="632" y="525"/>
                          </a:lnTo>
                          <a:close/>
                        </a:path>
                      </a:pathLst>
                    </a:custGeom>
                    <a:solidFill>
                      <a:srgbClr val="8080FF"/>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52" name="Group 298"/>
                    <p:cNvGrpSpPr>
                      <a:grpSpLocks/>
                    </p:cNvGrpSpPr>
                    <p:nvPr/>
                  </p:nvGrpSpPr>
                  <p:grpSpPr bwMode="auto">
                    <a:xfrm>
                      <a:off x="3402" y="2757"/>
                      <a:ext cx="140" cy="87"/>
                      <a:chOff x="3402" y="2757"/>
                      <a:chExt cx="140" cy="87"/>
                    </a:xfrm>
                  </p:grpSpPr>
                  <p:sp>
                    <p:nvSpPr>
                      <p:cNvPr id="12553" name="Freeform 292"/>
                      <p:cNvSpPr>
                        <a:spLocks/>
                      </p:cNvSpPr>
                      <p:nvPr/>
                    </p:nvSpPr>
                    <p:spPr bwMode="auto">
                      <a:xfrm>
                        <a:off x="3439" y="2757"/>
                        <a:ext cx="103" cy="87"/>
                      </a:xfrm>
                      <a:custGeom>
                        <a:avLst/>
                        <a:gdLst>
                          <a:gd name="T0" fmla="*/ 86 w 413"/>
                          <a:gd name="T1" fmla="*/ 0 h 435"/>
                          <a:gd name="T2" fmla="*/ 103 w 413"/>
                          <a:gd name="T3" fmla="*/ 39 h 435"/>
                          <a:gd name="T4" fmla="*/ 71 w 413"/>
                          <a:gd name="T5" fmla="*/ 55 h 435"/>
                          <a:gd name="T6" fmla="*/ 36 w 413"/>
                          <a:gd name="T7" fmla="*/ 70 h 435"/>
                          <a:gd name="T8" fmla="*/ 12 w 413"/>
                          <a:gd name="T9" fmla="*/ 81 h 435"/>
                          <a:gd name="T10" fmla="*/ 0 w 413"/>
                          <a:gd name="T11" fmla="*/ 87 h 435"/>
                          <a:gd name="T12" fmla="*/ 48 w 413"/>
                          <a:gd name="T13" fmla="*/ 12 h 435"/>
                          <a:gd name="T14" fmla="*/ 58 w 413"/>
                          <a:gd name="T15" fmla="*/ 12 h 435"/>
                          <a:gd name="T16" fmla="*/ 64 w 413"/>
                          <a:gd name="T17" fmla="*/ 11 h 435"/>
                          <a:gd name="T18" fmla="*/ 64 w 413"/>
                          <a:gd name="T19" fmla="*/ 9 h 435"/>
                          <a:gd name="T20" fmla="*/ 86 w 413"/>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 h="435">
                            <a:moveTo>
                              <a:pt x="345" y="0"/>
                            </a:moveTo>
                            <a:lnTo>
                              <a:pt x="413" y="193"/>
                            </a:lnTo>
                            <a:lnTo>
                              <a:pt x="283" y="274"/>
                            </a:lnTo>
                            <a:lnTo>
                              <a:pt x="146" y="348"/>
                            </a:lnTo>
                            <a:lnTo>
                              <a:pt x="50" y="406"/>
                            </a:lnTo>
                            <a:lnTo>
                              <a:pt x="0" y="435"/>
                            </a:lnTo>
                            <a:lnTo>
                              <a:pt x="194" y="59"/>
                            </a:lnTo>
                            <a:lnTo>
                              <a:pt x="233" y="59"/>
                            </a:lnTo>
                            <a:lnTo>
                              <a:pt x="255" y="54"/>
                            </a:lnTo>
                            <a:lnTo>
                              <a:pt x="255" y="45"/>
                            </a:lnTo>
                            <a:lnTo>
                              <a:pt x="345" y="0"/>
                            </a:lnTo>
                            <a:close/>
                          </a:path>
                        </a:pathLst>
                      </a:custGeom>
                      <a:solidFill>
                        <a:srgbClr val="C0C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nvGrpSpPr>
                      <p:cNvPr id="12554" name="Group 297"/>
                      <p:cNvGrpSpPr>
                        <a:grpSpLocks/>
                      </p:cNvGrpSpPr>
                      <p:nvPr/>
                    </p:nvGrpSpPr>
                    <p:grpSpPr bwMode="auto">
                      <a:xfrm>
                        <a:off x="3402" y="2758"/>
                        <a:ext cx="110" cy="59"/>
                        <a:chOff x="3402" y="2758"/>
                        <a:chExt cx="110" cy="59"/>
                      </a:xfrm>
                    </p:grpSpPr>
                    <p:sp>
                      <p:nvSpPr>
                        <p:cNvPr id="12555" name="Freeform 293"/>
                        <p:cNvSpPr>
                          <a:spLocks/>
                        </p:cNvSpPr>
                        <p:nvPr/>
                      </p:nvSpPr>
                      <p:spPr bwMode="auto">
                        <a:xfrm>
                          <a:off x="3402" y="2758"/>
                          <a:ext cx="52" cy="8"/>
                        </a:xfrm>
                        <a:custGeom>
                          <a:avLst/>
                          <a:gdLst>
                            <a:gd name="T0" fmla="*/ 52 w 208"/>
                            <a:gd name="T1" fmla="*/ 7 h 40"/>
                            <a:gd name="T2" fmla="*/ 41 w 208"/>
                            <a:gd name="T3" fmla="*/ 8 h 40"/>
                            <a:gd name="T4" fmla="*/ 32 w 208"/>
                            <a:gd name="T5" fmla="*/ 7 h 40"/>
                            <a:gd name="T6" fmla="*/ 20 w 208"/>
                            <a:gd name="T7" fmla="*/ 6 h 40"/>
                            <a:gd name="T8" fmla="*/ 10 w 208"/>
                            <a:gd name="T9" fmla="*/ 4 h 40"/>
                            <a:gd name="T10" fmla="*/ 0 w 208"/>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 h="40">
                              <a:moveTo>
                                <a:pt x="208" y="37"/>
                              </a:moveTo>
                              <a:lnTo>
                                <a:pt x="165" y="40"/>
                              </a:lnTo>
                              <a:lnTo>
                                <a:pt x="126" y="37"/>
                              </a:lnTo>
                              <a:lnTo>
                                <a:pt x="81" y="29"/>
                              </a:lnTo>
                              <a:lnTo>
                                <a:pt x="38" y="18"/>
                              </a:lnTo>
                              <a:lnTo>
                                <a:pt x="0"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56" name="Freeform 294"/>
                        <p:cNvSpPr>
                          <a:spLocks/>
                        </p:cNvSpPr>
                        <p:nvPr/>
                      </p:nvSpPr>
                      <p:spPr bwMode="auto">
                        <a:xfrm>
                          <a:off x="3429" y="2778"/>
                          <a:ext cx="24" cy="39"/>
                        </a:xfrm>
                        <a:custGeom>
                          <a:avLst/>
                          <a:gdLst>
                            <a:gd name="T0" fmla="*/ 24 w 95"/>
                            <a:gd name="T1" fmla="*/ 0 h 192"/>
                            <a:gd name="T2" fmla="*/ 14 w 95"/>
                            <a:gd name="T3" fmla="*/ 2 h 192"/>
                            <a:gd name="T4" fmla="*/ 10 w 95"/>
                            <a:gd name="T5" fmla="*/ 10 h 192"/>
                            <a:gd name="T6" fmla="*/ 10 w 95"/>
                            <a:gd name="T7" fmla="*/ 14 h 192"/>
                            <a:gd name="T8" fmla="*/ 9 w 95"/>
                            <a:gd name="T9" fmla="*/ 17 h 192"/>
                            <a:gd name="T10" fmla="*/ 5 w 95"/>
                            <a:gd name="T11" fmla="*/ 19 h 192"/>
                            <a:gd name="T12" fmla="*/ 1 w 95"/>
                            <a:gd name="T13" fmla="*/ 25 h 192"/>
                            <a:gd name="T14" fmla="*/ 0 w 95"/>
                            <a:gd name="T15" fmla="*/ 29 h 192"/>
                            <a:gd name="T16" fmla="*/ 1 w 95"/>
                            <a:gd name="T17" fmla="*/ 34 h 192"/>
                            <a:gd name="T18" fmla="*/ 1 w 95"/>
                            <a:gd name="T19" fmla="*/ 39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92">
                              <a:moveTo>
                                <a:pt x="95" y="0"/>
                              </a:moveTo>
                              <a:lnTo>
                                <a:pt x="57" y="12"/>
                              </a:lnTo>
                              <a:lnTo>
                                <a:pt x="39" y="47"/>
                              </a:lnTo>
                              <a:lnTo>
                                <a:pt x="41" y="69"/>
                              </a:lnTo>
                              <a:lnTo>
                                <a:pt x="36" y="85"/>
                              </a:lnTo>
                              <a:lnTo>
                                <a:pt x="18" y="95"/>
                              </a:lnTo>
                              <a:lnTo>
                                <a:pt x="2" y="123"/>
                              </a:lnTo>
                              <a:lnTo>
                                <a:pt x="0" y="141"/>
                              </a:lnTo>
                              <a:lnTo>
                                <a:pt x="5" y="169"/>
                              </a:lnTo>
                              <a:lnTo>
                                <a:pt x="5" y="192"/>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57" name="Line 295"/>
                        <p:cNvSpPr>
                          <a:spLocks noChangeShapeType="1"/>
                        </p:cNvSpPr>
                        <p:nvPr/>
                      </p:nvSpPr>
                      <p:spPr bwMode="auto">
                        <a:xfrm>
                          <a:off x="3500" y="2769"/>
                          <a:ext cx="12" cy="42"/>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12558" name="Freeform 296"/>
                        <p:cNvSpPr>
                          <a:spLocks/>
                        </p:cNvSpPr>
                        <p:nvPr/>
                      </p:nvSpPr>
                      <p:spPr bwMode="auto">
                        <a:xfrm>
                          <a:off x="3452" y="2780"/>
                          <a:ext cx="3" cy="29"/>
                        </a:xfrm>
                        <a:custGeom>
                          <a:avLst/>
                          <a:gdLst>
                            <a:gd name="T0" fmla="*/ 2 w 14"/>
                            <a:gd name="T1" fmla="*/ 0 h 147"/>
                            <a:gd name="T2" fmla="*/ 3 w 14"/>
                            <a:gd name="T3" fmla="*/ 6 h 147"/>
                            <a:gd name="T4" fmla="*/ 3 w 14"/>
                            <a:gd name="T5" fmla="*/ 13 h 147"/>
                            <a:gd name="T6" fmla="*/ 2 w 14"/>
                            <a:gd name="T7" fmla="*/ 21 h 147"/>
                            <a:gd name="T8" fmla="*/ 0 w 14"/>
                            <a:gd name="T9" fmla="*/ 29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7">
                              <a:moveTo>
                                <a:pt x="10" y="0"/>
                              </a:moveTo>
                              <a:lnTo>
                                <a:pt x="14" y="31"/>
                              </a:lnTo>
                              <a:lnTo>
                                <a:pt x="14" y="68"/>
                              </a:lnTo>
                              <a:lnTo>
                                <a:pt x="10" y="108"/>
                              </a:lnTo>
                              <a:lnTo>
                                <a:pt x="0" y="147"/>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grpSp>
              <p:sp>
                <p:nvSpPr>
                  <p:cNvPr id="12550" name="Freeform 300"/>
                  <p:cNvSpPr>
                    <a:spLocks/>
                  </p:cNvSpPr>
                  <p:nvPr/>
                </p:nvSpPr>
                <p:spPr bwMode="auto">
                  <a:xfrm>
                    <a:off x="3368" y="2652"/>
                    <a:ext cx="175" cy="193"/>
                  </a:xfrm>
                  <a:custGeom>
                    <a:avLst/>
                    <a:gdLst>
                      <a:gd name="T0" fmla="*/ 158 w 700"/>
                      <a:gd name="T1" fmla="*/ 105 h 967"/>
                      <a:gd name="T2" fmla="*/ 175 w 700"/>
                      <a:gd name="T3" fmla="*/ 144 h 967"/>
                      <a:gd name="T4" fmla="*/ 142 w 700"/>
                      <a:gd name="T5" fmla="*/ 160 h 967"/>
                      <a:gd name="T6" fmla="*/ 108 w 700"/>
                      <a:gd name="T7" fmla="*/ 175 h 967"/>
                      <a:gd name="T8" fmla="*/ 84 w 700"/>
                      <a:gd name="T9" fmla="*/ 186 h 967"/>
                      <a:gd name="T10" fmla="*/ 72 w 700"/>
                      <a:gd name="T11" fmla="*/ 192 h 967"/>
                      <a:gd name="T12" fmla="*/ 64 w 700"/>
                      <a:gd name="T13" fmla="*/ 193 h 967"/>
                      <a:gd name="T14" fmla="*/ 60 w 700"/>
                      <a:gd name="T15" fmla="*/ 192 h 967"/>
                      <a:gd name="T16" fmla="*/ 57 w 700"/>
                      <a:gd name="T17" fmla="*/ 189 h 967"/>
                      <a:gd name="T18" fmla="*/ 46 w 700"/>
                      <a:gd name="T19" fmla="*/ 176 h 967"/>
                      <a:gd name="T20" fmla="*/ 42 w 700"/>
                      <a:gd name="T21" fmla="*/ 169 h 967"/>
                      <a:gd name="T22" fmla="*/ 33 w 700"/>
                      <a:gd name="T23" fmla="*/ 162 h 967"/>
                      <a:gd name="T24" fmla="*/ 26 w 700"/>
                      <a:gd name="T25" fmla="*/ 153 h 967"/>
                      <a:gd name="T26" fmla="*/ 19 w 700"/>
                      <a:gd name="T27" fmla="*/ 138 h 967"/>
                      <a:gd name="T28" fmla="*/ 12 w 700"/>
                      <a:gd name="T29" fmla="*/ 117 h 967"/>
                      <a:gd name="T30" fmla="*/ 4 w 700"/>
                      <a:gd name="T31" fmla="*/ 96 h 967"/>
                      <a:gd name="T32" fmla="*/ 0 w 700"/>
                      <a:gd name="T33" fmla="*/ 75 h 967"/>
                      <a:gd name="T34" fmla="*/ 0 w 700"/>
                      <a:gd name="T35" fmla="*/ 61 h 967"/>
                      <a:gd name="T36" fmla="*/ 2 w 700"/>
                      <a:gd name="T37" fmla="*/ 43 h 967"/>
                      <a:gd name="T38" fmla="*/ 6 w 700"/>
                      <a:gd name="T39" fmla="*/ 29 h 967"/>
                      <a:gd name="T40" fmla="*/ 14 w 700"/>
                      <a:gd name="T41" fmla="*/ 18 h 967"/>
                      <a:gd name="T42" fmla="*/ 23 w 700"/>
                      <a:gd name="T43" fmla="*/ 8 h 967"/>
                      <a:gd name="T44" fmla="*/ 32 w 700"/>
                      <a:gd name="T45" fmla="*/ 2 h 967"/>
                      <a:gd name="T46" fmla="*/ 40 w 700"/>
                      <a:gd name="T47" fmla="*/ 0 h 967"/>
                      <a:gd name="T48" fmla="*/ 46 w 700"/>
                      <a:gd name="T49" fmla="*/ 0 h 967"/>
                      <a:gd name="T50" fmla="*/ 55 w 700"/>
                      <a:gd name="T51" fmla="*/ 2 h 967"/>
                      <a:gd name="T52" fmla="*/ 62 w 700"/>
                      <a:gd name="T53" fmla="*/ 8 h 967"/>
                      <a:gd name="T54" fmla="*/ 70 w 700"/>
                      <a:gd name="T55" fmla="*/ 17 h 967"/>
                      <a:gd name="T56" fmla="*/ 72 w 700"/>
                      <a:gd name="T57" fmla="*/ 23 h 967"/>
                      <a:gd name="T58" fmla="*/ 72 w 700"/>
                      <a:gd name="T59" fmla="*/ 31 h 967"/>
                      <a:gd name="T60" fmla="*/ 72 w 700"/>
                      <a:gd name="T61" fmla="*/ 42 h 967"/>
                      <a:gd name="T62" fmla="*/ 72 w 700"/>
                      <a:gd name="T63" fmla="*/ 49 h 967"/>
                      <a:gd name="T64" fmla="*/ 73 w 700"/>
                      <a:gd name="T65" fmla="*/ 55 h 967"/>
                      <a:gd name="T66" fmla="*/ 78 w 700"/>
                      <a:gd name="T67" fmla="*/ 60 h 967"/>
                      <a:gd name="T68" fmla="*/ 81 w 700"/>
                      <a:gd name="T69" fmla="*/ 71 h 967"/>
                      <a:gd name="T70" fmla="*/ 82 w 700"/>
                      <a:gd name="T71" fmla="*/ 81 h 967"/>
                      <a:gd name="T72" fmla="*/ 81 w 700"/>
                      <a:gd name="T73" fmla="*/ 88 h 967"/>
                      <a:gd name="T74" fmla="*/ 78 w 700"/>
                      <a:gd name="T75" fmla="*/ 92 h 967"/>
                      <a:gd name="T76" fmla="*/ 81 w 700"/>
                      <a:gd name="T77" fmla="*/ 102 h 967"/>
                      <a:gd name="T78" fmla="*/ 86 w 700"/>
                      <a:gd name="T79" fmla="*/ 113 h 967"/>
                      <a:gd name="T80" fmla="*/ 87 w 700"/>
                      <a:gd name="T81" fmla="*/ 122 h 967"/>
                      <a:gd name="T82" fmla="*/ 87 w 700"/>
                      <a:gd name="T83" fmla="*/ 128 h 967"/>
                      <a:gd name="T84" fmla="*/ 94 w 700"/>
                      <a:gd name="T85" fmla="*/ 123 h 967"/>
                      <a:gd name="T86" fmla="*/ 105 w 700"/>
                      <a:gd name="T87" fmla="*/ 118 h 967"/>
                      <a:gd name="T88" fmla="*/ 120 w 700"/>
                      <a:gd name="T89" fmla="*/ 117 h 967"/>
                      <a:gd name="T90" fmla="*/ 130 w 700"/>
                      <a:gd name="T91" fmla="*/ 117 h 967"/>
                      <a:gd name="T92" fmla="*/ 135 w 700"/>
                      <a:gd name="T93" fmla="*/ 116 h 967"/>
                      <a:gd name="T94" fmla="*/ 135 w 700"/>
                      <a:gd name="T95" fmla="*/ 114 h 967"/>
                      <a:gd name="T96" fmla="*/ 158 w 700"/>
                      <a:gd name="T97" fmla="*/ 105 h 9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00" h="967">
                        <a:moveTo>
                          <a:pt x="631" y="525"/>
                        </a:moveTo>
                        <a:lnTo>
                          <a:pt x="700" y="719"/>
                        </a:lnTo>
                        <a:lnTo>
                          <a:pt x="569" y="800"/>
                        </a:lnTo>
                        <a:lnTo>
                          <a:pt x="432" y="875"/>
                        </a:lnTo>
                        <a:lnTo>
                          <a:pt x="336" y="934"/>
                        </a:lnTo>
                        <a:lnTo>
                          <a:pt x="286" y="962"/>
                        </a:lnTo>
                        <a:lnTo>
                          <a:pt x="256" y="967"/>
                        </a:lnTo>
                        <a:lnTo>
                          <a:pt x="241" y="962"/>
                        </a:lnTo>
                        <a:lnTo>
                          <a:pt x="228" y="946"/>
                        </a:lnTo>
                        <a:lnTo>
                          <a:pt x="184" y="884"/>
                        </a:lnTo>
                        <a:lnTo>
                          <a:pt x="166" y="847"/>
                        </a:lnTo>
                        <a:lnTo>
                          <a:pt x="130" y="813"/>
                        </a:lnTo>
                        <a:lnTo>
                          <a:pt x="104" y="767"/>
                        </a:lnTo>
                        <a:lnTo>
                          <a:pt x="75" y="691"/>
                        </a:lnTo>
                        <a:lnTo>
                          <a:pt x="47" y="587"/>
                        </a:lnTo>
                        <a:lnTo>
                          <a:pt x="15" y="480"/>
                        </a:lnTo>
                        <a:lnTo>
                          <a:pt x="0" y="375"/>
                        </a:lnTo>
                        <a:lnTo>
                          <a:pt x="0" y="305"/>
                        </a:lnTo>
                        <a:lnTo>
                          <a:pt x="7" y="215"/>
                        </a:lnTo>
                        <a:lnTo>
                          <a:pt x="25" y="145"/>
                        </a:lnTo>
                        <a:lnTo>
                          <a:pt x="54" y="92"/>
                        </a:lnTo>
                        <a:lnTo>
                          <a:pt x="90" y="38"/>
                        </a:lnTo>
                        <a:lnTo>
                          <a:pt x="127" y="9"/>
                        </a:lnTo>
                        <a:lnTo>
                          <a:pt x="159" y="0"/>
                        </a:lnTo>
                        <a:lnTo>
                          <a:pt x="184" y="0"/>
                        </a:lnTo>
                        <a:lnTo>
                          <a:pt x="220" y="12"/>
                        </a:lnTo>
                        <a:lnTo>
                          <a:pt x="248" y="42"/>
                        </a:lnTo>
                        <a:lnTo>
                          <a:pt x="278" y="87"/>
                        </a:lnTo>
                        <a:lnTo>
                          <a:pt x="286" y="117"/>
                        </a:lnTo>
                        <a:lnTo>
                          <a:pt x="286" y="153"/>
                        </a:lnTo>
                        <a:lnTo>
                          <a:pt x="286" y="210"/>
                        </a:lnTo>
                        <a:lnTo>
                          <a:pt x="286" y="247"/>
                        </a:lnTo>
                        <a:lnTo>
                          <a:pt x="292" y="277"/>
                        </a:lnTo>
                        <a:lnTo>
                          <a:pt x="311" y="303"/>
                        </a:lnTo>
                        <a:lnTo>
                          <a:pt x="322" y="356"/>
                        </a:lnTo>
                        <a:lnTo>
                          <a:pt x="329" y="405"/>
                        </a:lnTo>
                        <a:lnTo>
                          <a:pt x="325" y="442"/>
                        </a:lnTo>
                        <a:lnTo>
                          <a:pt x="311" y="463"/>
                        </a:lnTo>
                        <a:lnTo>
                          <a:pt x="322" y="512"/>
                        </a:lnTo>
                        <a:lnTo>
                          <a:pt x="344" y="566"/>
                        </a:lnTo>
                        <a:lnTo>
                          <a:pt x="346" y="609"/>
                        </a:lnTo>
                        <a:lnTo>
                          <a:pt x="346" y="641"/>
                        </a:lnTo>
                        <a:lnTo>
                          <a:pt x="376" y="616"/>
                        </a:lnTo>
                        <a:lnTo>
                          <a:pt x="421" y="592"/>
                        </a:lnTo>
                        <a:lnTo>
                          <a:pt x="480" y="584"/>
                        </a:lnTo>
                        <a:lnTo>
                          <a:pt x="519" y="584"/>
                        </a:lnTo>
                        <a:lnTo>
                          <a:pt x="541" y="579"/>
                        </a:lnTo>
                        <a:lnTo>
                          <a:pt x="541" y="570"/>
                        </a:lnTo>
                        <a:lnTo>
                          <a:pt x="631" y="525"/>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nvGrpSpPr>
                <p:cNvPr id="12544" name="Group 306"/>
                <p:cNvGrpSpPr>
                  <a:grpSpLocks/>
                </p:cNvGrpSpPr>
                <p:nvPr/>
              </p:nvGrpSpPr>
              <p:grpSpPr bwMode="auto">
                <a:xfrm>
                  <a:off x="3291" y="2806"/>
                  <a:ext cx="197" cy="165"/>
                  <a:chOff x="3291" y="2806"/>
                  <a:chExt cx="197" cy="165"/>
                </a:xfrm>
              </p:grpSpPr>
              <p:grpSp>
                <p:nvGrpSpPr>
                  <p:cNvPr id="12545" name="Group 304"/>
                  <p:cNvGrpSpPr>
                    <a:grpSpLocks/>
                  </p:cNvGrpSpPr>
                  <p:nvPr/>
                </p:nvGrpSpPr>
                <p:grpSpPr bwMode="auto">
                  <a:xfrm>
                    <a:off x="3291" y="2806"/>
                    <a:ext cx="197" cy="165"/>
                    <a:chOff x="3291" y="2806"/>
                    <a:chExt cx="197" cy="165"/>
                  </a:xfrm>
                </p:grpSpPr>
                <p:sp>
                  <p:nvSpPr>
                    <p:cNvPr id="12547" name="Freeform 302"/>
                    <p:cNvSpPr>
                      <a:spLocks/>
                    </p:cNvSpPr>
                    <p:nvPr/>
                  </p:nvSpPr>
                  <p:spPr bwMode="auto">
                    <a:xfrm>
                      <a:off x="3291" y="2806"/>
                      <a:ext cx="197" cy="165"/>
                    </a:xfrm>
                    <a:custGeom>
                      <a:avLst/>
                      <a:gdLst>
                        <a:gd name="T0" fmla="*/ 52 w 792"/>
                        <a:gd name="T1" fmla="*/ 0 h 823"/>
                        <a:gd name="T2" fmla="*/ 65 w 792"/>
                        <a:gd name="T3" fmla="*/ 17 h 823"/>
                        <a:gd name="T4" fmla="*/ 75 w 792"/>
                        <a:gd name="T5" fmla="*/ 29 h 823"/>
                        <a:gd name="T6" fmla="*/ 86 w 792"/>
                        <a:gd name="T7" fmla="*/ 42 h 823"/>
                        <a:gd name="T8" fmla="*/ 98 w 792"/>
                        <a:gd name="T9" fmla="*/ 52 h 823"/>
                        <a:gd name="T10" fmla="*/ 108 w 792"/>
                        <a:gd name="T11" fmla="*/ 58 h 823"/>
                        <a:gd name="T12" fmla="*/ 116 w 792"/>
                        <a:gd name="T13" fmla="*/ 62 h 823"/>
                        <a:gd name="T14" fmla="*/ 125 w 792"/>
                        <a:gd name="T15" fmla="*/ 67 h 823"/>
                        <a:gd name="T16" fmla="*/ 130 w 792"/>
                        <a:gd name="T17" fmla="*/ 68 h 823"/>
                        <a:gd name="T18" fmla="*/ 140 w 792"/>
                        <a:gd name="T19" fmla="*/ 71 h 823"/>
                        <a:gd name="T20" fmla="*/ 150 w 792"/>
                        <a:gd name="T21" fmla="*/ 73 h 823"/>
                        <a:gd name="T22" fmla="*/ 159 w 792"/>
                        <a:gd name="T23" fmla="*/ 74 h 823"/>
                        <a:gd name="T24" fmla="*/ 168 w 792"/>
                        <a:gd name="T25" fmla="*/ 74 h 823"/>
                        <a:gd name="T26" fmla="*/ 182 w 792"/>
                        <a:gd name="T27" fmla="*/ 72 h 823"/>
                        <a:gd name="T28" fmla="*/ 197 w 792"/>
                        <a:gd name="T29" fmla="*/ 71 h 823"/>
                        <a:gd name="T30" fmla="*/ 184 w 792"/>
                        <a:gd name="T31" fmla="*/ 165 h 823"/>
                        <a:gd name="T32" fmla="*/ 68 w 792"/>
                        <a:gd name="T33" fmla="*/ 165 h 823"/>
                        <a:gd name="T34" fmla="*/ 0 w 792"/>
                        <a:gd name="T35" fmla="*/ 165 h 823"/>
                        <a:gd name="T36" fmla="*/ 6 w 792"/>
                        <a:gd name="T37" fmla="*/ 142 h 823"/>
                        <a:gd name="T38" fmla="*/ 10 w 792"/>
                        <a:gd name="T39" fmla="*/ 115 h 823"/>
                        <a:gd name="T40" fmla="*/ 14 w 792"/>
                        <a:gd name="T41" fmla="*/ 100 h 823"/>
                        <a:gd name="T42" fmla="*/ 15 w 792"/>
                        <a:gd name="T43" fmla="*/ 85 h 823"/>
                        <a:gd name="T44" fmla="*/ 16 w 792"/>
                        <a:gd name="T45" fmla="*/ 74 h 823"/>
                        <a:gd name="T46" fmla="*/ 18 w 792"/>
                        <a:gd name="T47" fmla="*/ 62 h 823"/>
                        <a:gd name="T48" fmla="*/ 21 w 792"/>
                        <a:gd name="T49" fmla="*/ 51 h 823"/>
                        <a:gd name="T50" fmla="*/ 26 w 792"/>
                        <a:gd name="T51" fmla="*/ 42 h 823"/>
                        <a:gd name="T52" fmla="*/ 32 w 792"/>
                        <a:gd name="T53" fmla="*/ 29 h 823"/>
                        <a:gd name="T54" fmla="*/ 40 w 792"/>
                        <a:gd name="T55" fmla="*/ 16 h 823"/>
                        <a:gd name="T56" fmla="*/ 52 w 792"/>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2" h="823">
                          <a:moveTo>
                            <a:pt x="209" y="0"/>
                          </a:moveTo>
                          <a:lnTo>
                            <a:pt x="263" y="83"/>
                          </a:lnTo>
                          <a:lnTo>
                            <a:pt x="302" y="145"/>
                          </a:lnTo>
                          <a:lnTo>
                            <a:pt x="345" y="208"/>
                          </a:lnTo>
                          <a:lnTo>
                            <a:pt x="395" y="261"/>
                          </a:lnTo>
                          <a:lnTo>
                            <a:pt x="436" y="290"/>
                          </a:lnTo>
                          <a:lnTo>
                            <a:pt x="468" y="311"/>
                          </a:lnTo>
                          <a:lnTo>
                            <a:pt x="504" y="332"/>
                          </a:lnTo>
                          <a:lnTo>
                            <a:pt x="522" y="340"/>
                          </a:lnTo>
                          <a:lnTo>
                            <a:pt x="561" y="355"/>
                          </a:lnTo>
                          <a:lnTo>
                            <a:pt x="605" y="364"/>
                          </a:lnTo>
                          <a:lnTo>
                            <a:pt x="638" y="368"/>
                          </a:lnTo>
                          <a:lnTo>
                            <a:pt x="677" y="368"/>
                          </a:lnTo>
                          <a:lnTo>
                            <a:pt x="730" y="360"/>
                          </a:lnTo>
                          <a:lnTo>
                            <a:pt x="792" y="353"/>
                          </a:lnTo>
                          <a:lnTo>
                            <a:pt x="741" y="823"/>
                          </a:lnTo>
                          <a:lnTo>
                            <a:pt x="272" y="823"/>
                          </a:lnTo>
                          <a:lnTo>
                            <a:pt x="0" y="823"/>
                          </a:lnTo>
                          <a:lnTo>
                            <a:pt x="24" y="707"/>
                          </a:lnTo>
                          <a:lnTo>
                            <a:pt x="42" y="575"/>
                          </a:lnTo>
                          <a:lnTo>
                            <a:pt x="56" y="501"/>
                          </a:lnTo>
                          <a:lnTo>
                            <a:pt x="60" y="426"/>
                          </a:lnTo>
                          <a:lnTo>
                            <a:pt x="63" y="368"/>
                          </a:lnTo>
                          <a:lnTo>
                            <a:pt x="71" y="310"/>
                          </a:lnTo>
                          <a:lnTo>
                            <a:pt x="86" y="252"/>
                          </a:lnTo>
                          <a:lnTo>
                            <a:pt x="105" y="208"/>
                          </a:lnTo>
                          <a:lnTo>
                            <a:pt x="129" y="145"/>
                          </a:lnTo>
                          <a:lnTo>
                            <a:pt x="162" y="79"/>
                          </a:lnTo>
                          <a:lnTo>
                            <a:pt x="209" y="0"/>
                          </a:lnTo>
                          <a:close/>
                        </a:path>
                      </a:pathLst>
                    </a:custGeom>
                    <a:solidFill>
                      <a:srgbClr val="80808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48" name="Freeform 303"/>
                    <p:cNvSpPr>
                      <a:spLocks/>
                    </p:cNvSpPr>
                    <p:nvPr/>
                  </p:nvSpPr>
                  <p:spPr bwMode="auto">
                    <a:xfrm>
                      <a:off x="3358" y="2874"/>
                      <a:ext cx="130" cy="96"/>
                    </a:xfrm>
                    <a:custGeom>
                      <a:avLst/>
                      <a:gdLst>
                        <a:gd name="T0" fmla="*/ 62 w 518"/>
                        <a:gd name="T1" fmla="*/ 0 h 480"/>
                        <a:gd name="T2" fmla="*/ 72 w 518"/>
                        <a:gd name="T3" fmla="*/ 3 h 480"/>
                        <a:gd name="T4" fmla="*/ 83 w 518"/>
                        <a:gd name="T5" fmla="*/ 5 h 480"/>
                        <a:gd name="T6" fmla="*/ 92 w 518"/>
                        <a:gd name="T7" fmla="*/ 6 h 480"/>
                        <a:gd name="T8" fmla="*/ 101 w 518"/>
                        <a:gd name="T9" fmla="*/ 6 h 480"/>
                        <a:gd name="T10" fmla="*/ 114 w 518"/>
                        <a:gd name="T11" fmla="*/ 4 h 480"/>
                        <a:gd name="T12" fmla="*/ 130 w 518"/>
                        <a:gd name="T13" fmla="*/ 3 h 480"/>
                        <a:gd name="T14" fmla="*/ 117 w 518"/>
                        <a:gd name="T15" fmla="*/ 96 h 480"/>
                        <a:gd name="T16" fmla="*/ 0 w 518"/>
                        <a:gd name="T17" fmla="*/ 96 h 480"/>
                        <a:gd name="T18" fmla="*/ 62 w 518"/>
                        <a:gd name="T19" fmla="*/ 0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8" h="480">
                          <a:moveTo>
                            <a:pt x="249" y="0"/>
                          </a:moveTo>
                          <a:lnTo>
                            <a:pt x="288" y="15"/>
                          </a:lnTo>
                          <a:lnTo>
                            <a:pt x="332" y="24"/>
                          </a:lnTo>
                          <a:lnTo>
                            <a:pt x="365" y="28"/>
                          </a:lnTo>
                          <a:lnTo>
                            <a:pt x="403" y="28"/>
                          </a:lnTo>
                          <a:lnTo>
                            <a:pt x="456" y="20"/>
                          </a:lnTo>
                          <a:lnTo>
                            <a:pt x="518" y="13"/>
                          </a:lnTo>
                          <a:lnTo>
                            <a:pt x="467" y="480"/>
                          </a:lnTo>
                          <a:lnTo>
                            <a:pt x="0" y="480"/>
                          </a:lnTo>
                          <a:lnTo>
                            <a:pt x="249" y="0"/>
                          </a:lnTo>
                          <a:close/>
                        </a:path>
                      </a:pathLst>
                    </a:custGeom>
                    <a:solidFill>
                      <a:srgbClr val="A0A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sp>
                <p:nvSpPr>
                  <p:cNvPr id="12546" name="Freeform 305"/>
                  <p:cNvSpPr>
                    <a:spLocks/>
                  </p:cNvSpPr>
                  <p:nvPr/>
                </p:nvSpPr>
                <p:spPr bwMode="auto">
                  <a:xfrm>
                    <a:off x="3291" y="2806"/>
                    <a:ext cx="197" cy="164"/>
                  </a:xfrm>
                  <a:custGeom>
                    <a:avLst/>
                    <a:gdLst>
                      <a:gd name="T0" fmla="*/ 52 w 792"/>
                      <a:gd name="T1" fmla="*/ 0 h 823"/>
                      <a:gd name="T2" fmla="*/ 65 w 792"/>
                      <a:gd name="T3" fmla="*/ 17 h 823"/>
                      <a:gd name="T4" fmla="*/ 75 w 792"/>
                      <a:gd name="T5" fmla="*/ 29 h 823"/>
                      <a:gd name="T6" fmla="*/ 86 w 792"/>
                      <a:gd name="T7" fmla="*/ 41 h 823"/>
                      <a:gd name="T8" fmla="*/ 98 w 792"/>
                      <a:gd name="T9" fmla="*/ 52 h 823"/>
                      <a:gd name="T10" fmla="*/ 108 w 792"/>
                      <a:gd name="T11" fmla="*/ 58 h 823"/>
                      <a:gd name="T12" fmla="*/ 116 w 792"/>
                      <a:gd name="T13" fmla="*/ 62 h 823"/>
                      <a:gd name="T14" fmla="*/ 125 w 792"/>
                      <a:gd name="T15" fmla="*/ 66 h 823"/>
                      <a:gd name="T16" fmla="*/ 130 w 792"/>
                      <a:gd name="T17" fmla="*/ 68 h 823"/>
                      <a:gd name="T18" fmla="*/ 140 w 792"/>
                      <a:gd name="T19" fmla="*/ 71 h 823"/>
                      <a:gd name="T20" fmla="*/ 150 w 792"/>
                      <a:gd name="T21" fmla="*/ 73 h 823"/>
                      <a:gd name="T22" fmla="*/ 159 w 792"/>
                      <a:gd name="T23" fmla="*/ 74 h 823"/>
                      <a:gd name="T24" fmla="*/ 168 w 792"/>
                      <a:gd name="T25" fmla="*/ 74 h 823"/>
                      <a:gd name="T26" fmla="*/ 182 w 792"/>
                      <a:gd name="T27" fmla="*/ 72 h 823"/>
                      <a:gd name="T28" fmla="*/ 197 w 792"/>
                      <a:gd name="T29" fmla="*/ 71 h 823"/>
                      <a:gd name="T30" fmla="*/ 184 w 792"/>
                      <a:gd name="T31" fmla="*/ 164 h 823"/>
                      <a:gd name="T32" fmla="*/ 68 w 792"/>
                      <a:gd name="T33" fmla="*/ 164 h 823"/>
                      <a:gd name="T34" fmla="*/ 0 w 792"/>
                      <a:gd name="T35" fmla="*/ 164 h 823"/>
                      <a:gd name="T36" fmla="*/ 6 w 792"/>
                      <a:gd name="T37" fmla="*/ 141 h 823"/>
                      <a:gd name="T38" fmla="*/ 10 w 792"/>
                      <a:gd name="T39" fmla="*/ 115 h 823"/>
                      <a:gd name="T40" fmla="*/ 14 w 792"/>
                      <a:gd name="T41" fmla="*/ 100 h 823"/>
                      <a:gd name="T42" fmla="*/ 15 w 792"/>
                      <a:gd name="T43" fmla="*/ 85 h 823"/>
                      <a:gd name="T44" fmla="*/ 16 w 792"/>
                      <a:gd name="T45" fmla="*/ 74 h 823"/>
                      <a:gd name="T46" fmla="*/ 18 w 792"/>
                      <a:gd name="T47" fmla="*/ 62 h 823"/>
                      <a:gd name="T48" fmla="*/ 21 w 792"/>
                      <a:gd name="T49" fmla="*/ 50 h 823"/>
                      <a:gd name="T50" fmla="*/ 26 w 792"/>
                      <a:gd name="T51" fmla="*/ 41 h 823"/>
                      <a:gd name="T52" fmla="*/ 32 w 792"/>
                      <a:gd name="T53" fmla="*/ 29 h 823"/>
                      <a:gd name="T54" fmla="*/ 40 w 792"/>
                      <a:gd name="T55" fmla="*/ 16 h 823"/>
                      <a:gd name="T56" fmla="*/ 52 w 792"/>
                      <a:gd name="T57" fmla="*/ 0 h 8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2" h="823">
                        <a:moveTo>
                          <a:pt x="209" y="0"/>
                        </a:moveTo>
                        <a:lnTo>
                          <a:pt x="263" y="84"/>
                        </a:lnTo>
                        <a:lnTo>
                          <a:pt x="302" y="146"/>
                        </a:lnTo>
                        <a:lnTo>
                          <a:pt x="345" y="208"/>
                        </a:lnTo>
                        <a:lnTo>
                          <a:pt x="395" y="261"/>
                        </a:lnTo>
                        <a:lnTo>
                          <a:pt x="436" y="291"/>
                        </a:lnTo>
                        <a:lnTo>
                          <a:pt x="468" y="312"/>
                        </a:lnTo>
                        <a:lnTo>
                          <a:pt x="504" y="332"/>
                        </a:lnTo>
                        <a:lnTo>
                          <a:pt x="522" y="341"/>
                        </a:lnTo>
                        <a:lnTo>
                          <a:pt x="561" y="357"/>
                        </a:lnTo>
                        <a:lnTo>
                          <a:pt x="605" y="366"/>
                        </a:lnTo>
                        <a:lnTo>
                          <a:pt x="638" y="370"/>
                        </a:lnTo>
                        <a:lnTo>
                          <a:pt x="677" y="370"/>
                        </a:lnTo>
                        <a:lnTo>
                          <a:pt x="730" y="362"/>
                        </a:lnTo>
                        <a:lnTo>
                          <a:pt x="792" y="354"/>
                        </a:lnTo>
                        <a:lnTo>
                          <a:pt x="741" y="823"/>
                        </a:lnTo>
                        <a:lnTo>
                          <a:pt x="272" y="823"/>
                        </a:lnTo>
                        <a:lnTo>
                          <a:pt x="0" y="823"/>
                        </a:lnTo>
                        <a:lnTo>
                          <a:pt x="24" y="708"/>
                        </a:lnTo>
                        <a:lnTo>
                          <a:pt x="42" y="575"/>
                        </a:lnTo>
                        <a:lnTo>
                          <a:pt x="56" y="501"/>
                        </a:lnTo>
                        <a:lnTo>
                          <a:pt x="60" y="428"/>
                        </a:lnTo>
                        <a:lnTo>
                          <a:pt x="63" y="370"/>
                        </a:lnTo>
                        <a:lnTo>
                          <a:pt x="71" y="311"/>
                        </a:lnTo>
                        <a:lnTo>
                          <a:pt x="86" y="253"/>
                        </a:lnTo>
                        <a:lnTo>
                          <a:pt x="105" y="208"/>
                        </a:lnTo>
                        <a:lnTo>
                          <a:pt x="129" y="146"/>
                        </a:lnTo>
                        <a:lnTo>
                          <a:pt x="162" y="79"/>
                        </a:lnTo>
                        <a:lnTo>
                          <a:pt x="209"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grpSp>
            <p:nvGrpSpPr>
              <p:cNvPr id="12492" name="Group 346"/>
              <p:cNvGrpSpPr>
                <a:grpSpLocks/>
              </p:cNvGrpSpPr>
              <p:nvPr/>
            </p:nvGrpSpPr>
            <p:grpSpPr bwMode="auto">
              <a:xfrm>
                <a:off x="3491" y="2578"/>
                <a:ext cx="348" cy="393"/>
                <a:chOff x="3491" y="2578"/>
                <a:chExt cx="348" cy="393"/>
              </a:xfrm>
            </p:grpSpPr>
            <p:grpSp>
              <p:nvGrpSpPr>
                <p:cNvPr id="12499" name="Group 319"/>
                <p:cNvGrpSpPr>
                  <a:grpSpLocks/>
                </p:cNvGrpSpPr>
                <p:nvPr/>
              </p:nvGrpSpPr>
              <p:grpSpPr bwMode="auto">
                <a:xfrm>
                  <a:off x="3491" y="2733"/>
                  <a:ext cx="329" cy="238"/>
                  <a:chOff x="3491" y="2733"/>
                  <a:chExt cx="329" cy="238"/>
                </a:xfrm>
              </p:grpSpPr>
              <p:sp>
                <p:nvSpPr>
                  <p:cNvPr id="12526" name="Freeform 308"/>
                  <p:cNvSpPr>
                    <a:spLocks/>
                  </p:cNvSpPr>
                  <p:nvPr/>
                </p:nvSpPr>
                <p:spPr bwMode="auto">
                  <a:xfrm>
                    <a:off x="3491" y="2733"/>
                    <a:ext cx="329" cy="238"/>
                  </a:xfrm>
                  <a:custGeom>
                    <a:avLst/>
                    <a:gdLst>
                      <a:gd name="T0" fmla="*/ 27 w 1314"/>
                      <a:gd name="T1" fmla="*/ 238 h 1190"/>
                      <a:gd name="T2" fmla="*/ 318 w 1314"/>
                      <a:gd name="T3" fmla="*/ 238 h 1190"/>
                      <a:gd name="T4" fmla="*/ 318 w 1314"/>
                      <a:gd name="T5" fmla="*/ 203 h 1190"/>
                      <a:gd name="T6" fmla="*/ 324 w 1314"/>
                      <a:gd name="T7" fmla="*/ 187 h 1190"/>
                      <a:gd name="T8" fmla="*/ 329 w 1314"/>
                      <a:gd name="T9" fmla="*/ 170 h 1190"/>
                      <a:gd name="T10" fmla="*/ 329 w 1314"/>
                      <a:gd name="T11" fmla="*/ 152 h 1190"/>
                      <a:gd name="T12" fmla="*/ 328 w 1314"/>
                      <a:gd name="T13" fmla="*/ 126 h 1190"/>
                      <a:gd name="T14" fmla="*/ 324 w 1314"/>
                      <a:gd name="T15" fmla="*/ 104 h 1190"/>
                      <a:gd name="T16" fmla="*/ 322 w 1314"/>
                      <a:gd name="T17" fmla="*/ 98 h 1190"/>
                      <a:gd name="T18" fmla="*/ 310 w 1314"/>
                      <a:gd name="T19" fmla="*/ 83 h 1190"/>
                      <a:gd name="T20" fmla="*/ 297 w 1314"/>
                      <a:gd name="T21" fmla="*/ 68 h 1190"/>
                      <a:gd name="T22" fmla="*/ 283 w 1314"/>
                      <a:gd name="T23" fmla="*/ 50 h 1190"/>
                      <a:gd name="T24" fmla="*/ 274 w 1314"/>
                      <a:gd name="T25" fmla="*/ 36 h 1190"/>
                      <a:gd name="T26" fmla="*/ 275 w 1314"/>
                      <a:gd name="T27" fmla="*/ 27 h 1190"/>
                      <a:gd name="T28" fmla="*/ 274 w 1314"/>
                      <a:gd name="T29" fmla="*/ 21 h 1190"/>
                      <a:gd name="T30" fmla="*/ 272 w 1314"/>
                      <a:gd name="T31" fmla="*/ 15 h 1190"/>
                      <a:gd name="T32" fmla="*/ 267 w 1314"/>
                      <a:gd name="T33" fmla="*/ 9 h 1190"/>
                      <a:gd name="T34" fmla="*/ 263 w 1314"/>
                      <a:gd name="T35" fmla="*/ 5 h 1190"/>
                      <a:gd name="T36" fmla="*/ 248 w 1314"/>
                      <a:gd name="T37" fmla="*/ 0 h 1190"/>
                      <a:gd name="T38" fmla="*/ 237 w 1314"/>
                      <a:gd name="T39" fmla="*/ 0 h 1190"/>
                      <a:gd name="T40" fmla="*/ 217 w 1314"/>
                      <a:gd name="T41" fmla="*/ 4 h 1190"/>
                      <a:gd name="T42" fmla="*/ 207 w 1314"/>
                      <a:gd name="T43" fmla="*/ 10 h 1190"/>
                      <a:gd name="T44" fmla="*/ 199 w 1314"/>
                      <a:gd name="T45" fmla="*/ 18 h 1190"/>
                      <a:gd name="T46" fmla="*/ 194 w 1314"/>
                      <a:gd name="T47" fmla="*/ 23 h 1190"/>
                      <a:gd name="T48" fmla="*/ 191 w 1314"/>
                      <a:gd name="T49" fmla="*/ 27 h 1190"/>
                      <a:gd name="T50" fmla="*/ 186 w 1314"/>
                      <a:gd name="T51" fmla="*/ 29 h 1190"/>
                      <a:gd name="T52" fmla="*/ 175 w 1314"/>
                      <a:gd name="T53" fmla="*/ 29 h 1190"/>
                      <a:gd name="T54" fmla="*/ 168 w 1314"/>
                      <a:gd name="T55" fmla="*/ 28 h 1190"/>
                      <a:gd name="T56" fmla="*/ 162 w 1314"/>
                      <a:gd name="T57" fmla="*/ 32 h 1190"/>
                      <a:gd name="T58" fmla="*/ 157 w 1314"/>
                      <a:gd name="T59" fmla="*/ 36 h 1190"/>
                      <a:gd name="T60" fmla="*/ 153 w 1314"/>
                      <a:gd name="T61" fmla="*/ 46 h 1190"/>
                      <a:gd name="T62" fmla="*/ 148 w 1314"/>
                      <a:gd name="T63" fmla="*/ 55 h 1190"/>
                      <a:gd name="T64" fmla="*/ 138 w 1314"/>
                      <a:gd name="T65" fmla="*/ 67 h 1190"/>
                      <a:gd name="T66" fmla="*/ 131 w 1314"/>
                      <a:gd name="T67" fmla="*/ 75 h 1190"/>
                      <a:gd name="T68" fmla="*/ 128 w 1314"/>
                      <a:gd name="T69" fmla="*/ 86 h 1190"/>
                      <a:gd name="T70" fmla="*/ 122 w 1314"/>
                      <a:gd name="T71" fmla="*/ 100 h 1190"/>
                      <a:gd name="T72" fmla="*/ 116 w 1314"/>
                      <a:gd name="T73" fmla="*/ 111 h 1190"/>
                      <a:gd name="T74" fmla="*/ 104 w 1314"/>
                      <a:gd name="T75" fmla="*/ 123 h 1190"/>
                      <a:gd name="T76" fmla="*/ 100 w 1314"/>
                      <a:gd name="T77" fmla="*/ 129 h 1190"/>
                      <a:gd name="T78" fmla="*/ 96 w 1314"/>
                      <a:gd name="T79" fmla="*/ 136 h 1190"/>
                      <a:gd name="T80" fmla="*/ 93 w 1314"/>
                      <a:gd name="T81" fmla="*/ 144 h 1190"/>
                      <a:gd name="T82" fmla="*/ 91 w 1314"/>
                      <a:gd name="T83" fmla="*/ 152 h 1190"/>
                      <a:gd name="T84" fmla="*/ 86 w 1314"/>
                      <a:gd name="T85" fmla="*/ 169 h 1190"/>
                      <a:gd name="T86" fmla="*/ 82 w 1314"/>
                      <a:gd name="T87" fmla="*/ 179 h 1190"/>
                      <a:gd name="T88" fmla="*/ 71 w 1314"/>
                      <a:gd name="T89" fmla="*/ 183 h 1190"/>
                      <a:gd name="T90" fmla="*/ 58 w 1314"/>
                      <a:gd name="T91" fmla="*/ 188 h 1190"/>
                      <a:gd name="T92" fmla="*/ 45 w 1314"/>
                      <a:gd name="T93" fmla="*/ 194 h 1190"/>
                      <a:gd name="T94" fmla="*/ 35 w 1314"/>
                      <a:gd name="T95" fmla="*/ 201 h 1190"/>
                      <a:gd name="T96" fmla="*/ 22 w 1314"/>
                      <a:gd name="T97" fmla="*/ 208 h 1190"/>
                      <a:gd name="T98" fmla="*/ 14 w 1314"/>
                      <a:gd name="T99" fmla="*/ 214 h 1190"/>
                      <a:gd name="T100" fmla="*/ 3 w 1314"/>
                      <a:gd name="T101" fmla="*/ 229 h 1190"/>
                      <a:gd name="T102" fmla="*/ 0 w 1314"/>
                      <a:gd name="T103" fmla="*/ 238 h 1190"/>
                      <a:gd name="T104" fmla="*/ 27 w 1314"/>
                      <a:gd name="T105" fmla="*/ 238 h 1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14" h="1190">
                        <a:moveTo>
                          <a:pt x="108" y="1190"/>
                        </a:moveTo>
                        <a:lnTo>
                          <a:pt x="1272" y="1190"/>
                        </a:lnTo>
                        <a:lnTo>
                          <a:pt x="1272" y="1017"/>
                        </a:lnTo>
                        <a:lnTo>
                          <a:pt x="1293" y="936"/>
                        </a:lnTo>
                        <a:lnTo>
                          <a:pt x="1314" y="850"/>
                        </a:lnTo>
                        <a:lnTo>
                          <a:pt x="1314" y="762"/>
                        </a:lnTo>
                        <a:lnTo>
                          <a:pt x="1309" y="632"/>
                        </a:lnTo>
                        <a:lnTo>
                          <a:pt x="1293" y="521"/>
                        </a:lnTo>
                        <a:lnTo>
                          <a:pt x="1287" y="491"/>
                        </a:lnTo>
                        <a:lnTo>
                          <a:pt x="1240" y="416"/>
                        </a:lnTo>
                        <a:lnTo>
                          <a:pt x="1186" y="341"/>
                        </a:lnTo>
                        <a:lnTo>
                          <a:pt x="1131" y="249"/>
                        </a:lnTo>
                        <a:lnTo>
                          <a:pt x="1093" y="181"/>
                        </a:lnTo>
                        <a:lnTo>
                          <a:pt x="1098" y="133"/>
                        </a:lnTo>
                        <a:lnTo>
                          <a:pt x="1093" y="106"/>
                        </a:lnTo>
                        <a:lnTo>
                          <a:pt x="1087" y="75"/>
                        </a:lnTo>
                        <a:lnTo>
                          <a:pt x="1066" y="47"/>
                        </a:lnTo>
                        <a:lnTo>
                          <a:pt x="1050" y="25"/>
                        </a:lnTo>
                        <a:lnTo>
                          <a:pt x="989" y="0"/>
                        </a:lnTo>
                        <a:lnTo>
                          <a:pt x="946" y="0"/>
                        </a:lnTo>
                        <a:lnTo>
                          <a:pt x="866" y="19"/>
                        </a:lnTo>
                        <a:lnTo>
                          <a:pt x="828" y="50"/>
                        </a:lnTo>
                        <a:lnTo>
                          <a:pt x="796" y="92"/>
                        </a:lnTo>
                        <a:lnTo>
                          <a:pt x="774" y="116"/>
                        </a:lnTo>
                        <a:lnTo>
                          <a:pt x="763" y="133"/>
                        </a:lnTo>
                        <a:lnTo>
                          <a:pt x="742" y="143"/>
                        </a:lnTo>
                        <a:lnTo>
                          <a:pt x="699" y="143"/>
                        </a:lnTo>
                        <a:lnTo>
                          <a:pt x="670" y="142"/>
                        </a:lnTo>
                        <a:lnTo>
                          <a:pt x="647" y="158"/>
                        </a:lnTo>
                        <a:lnTo>
                          <a:pt x="627" y="181"/>
                        </a:lnTo>
                        <a:lnTo>
                          <a:pt x="611" y="230"/>
                        </a:lnTo>
                        <a:lnTo>
                          <a:pt x="590" y="274"/>
                        </a:lnTo>
                        <a:lnTo>
                          <a:pt x="550" y="335"/>
                        </a:lnTo>
                        <a:lnTo>
                          <a:pt x="525" y="376"/>
                        </a:lnTo>
                        <a:lnTo>
                          <a:pt x="511" y="430"/>
                        </a:lnTo>
                        <a:lnTo>
                          <a:pt x="489" y="500"/>
                        </a:lnTo>
                        <a:lnTo>
                          <a:pt x="463" y="554"/>
                        </a:lnTo>
                        <a:lnTo>
                          <a:pt x="417" y="614"/>
                        </a:lnTo>
                        <a:lnTo>
                          <a:pt x="398" y="645"/>
                        </a:lnTo>
                        <a:lnTo>
                          <a:pt x="384" y="682"/>
                        </a:lnTo>
                        <a:lnTo>
                          <a:pt x="370" y="720"/>
                        </a:lnTo>
                        <a:lnTo>
                          <a:pt x="363" y="762"/>
                        </a:lnTo>
                        <a:lnTo>
                          <a:pt x="342" y="844"/>
                        </a:lnTo>
                        <a:lnTo>
                          <a:pt x="326" y="894"/>
                        </a:lnTo>
                        <a:lnTo>
                          <a:pt x="283" y="917"/>
                        </a:lnTo>
                        <a:lnTo>
                          <a:pt x="233" y="942"/>
                        </a:lnTo>
                        <a:lnTo>
                          <a:pt x="179" y="972"/>
                        </a:lnTo>
                        <a:lnTo>
                          <a:pt x="141" y="1004"/>
                        </a:lnTo>
                        <a:lnTo>
                          <a:pt x="89" y="1041"/>
                        </a:lnTo>
                        <a:lnTo>
                          <a:pt x="54" y="1072"/>
                        </a:lnTo>
                        <a:lnTo>
                          <a:pt x="11" y="1146"/>
                        </a:lnTo>
                        <a:lnTo>
                          <a:pt x="0" y="1190"/>
                        </a:lnTo>
                        <a:lnTo>
                          <a:pt x="108" y="1190"/>
                        </a:lnTo>
                        <a:close/>
                      </a:path>
                    </a:pathLst>
                  </a:custGeom>
                  <a:solidFill>
                    <a:srgbClr val="C0C0C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27" name="Freeform 309"/>
                  <p:cNvSpPr>
                    <a:spLocks/>
                  </p:cNvSpPr>
                  <p:nvPr/>
                </p:nvSpPr>
                <p:spPr bwMode="auto">
                  <a:xfrm>
                    <a:off x="3610" y="2781"/>
                    <a:ext cx="100" cy="190"/>
                  </a:xfrm>
                  <a:custGeom>
                    <a:avLst/>
                    <a:gdLst>
                      <a:gd name="T0" fmla="*/ 80 w 402"/>
                      <a:gd name="T1" fmla="*/ 0 h 951"/>
                      <a:gd name="T2" fmla="*/ 65 w 402"/>
                      <a:gd name="T3" fmla="*/ 5 h 951"/>
                      <a:gd name="T4" fmla="*/ 60 w 402"/>
                      <a:gd name="T5" fmla="*/ 9 h 951"/>
                      <a:gd name="T6" fmla="*/ 59 w 402"/>
                      <a:gd name="T7" fmla="*/ 15 h 951"/>
                      <a:gd name="T8" fmla="*/ 60 w 402"/>
                      <a:gd name="T9" fmla="*/ 25 h 951"/>
                      <a:gd name="T10" fmla="*/ 57 w 402"/>
                      <a:gd name="T11" fmla="*/ 30 h 951"/>
                      <a:gd name="T12" fmla="*/ 48 w 402"/>
                      <a:gd name="T13" fmla="*/ 37 h 951"/>
                      <a:gd name="T14" fmla="*/ 39 w 402"/>
                      <a:gd name="T15" fmla="*/ 51 h 951"/>
                      <a:gd name="T16" fmla="*/ 29 w 402"/>
                      <a:gd name="T17" fmla="*/ 66 h 951"/>
                      <a:gd name="T18" fmla="*/ 22 w 402"/>
                      <a:gd name="T19" fmla="*/ 86 h 951"/>
                      <a:gd name="T20" fmla="*/ 14 w 402"/>
                      <a:gd name="T21" fmla="*/ 98 h 951"/>
                      <a:gd name="T22" fmla="*/ 8 w 402"/>
                      <a:gd name="T23" fmla="*/ 108 h 951"/>
                      <a:gd name="T24" fmla="*/ 3 w 402"/>
                      <a:gd name="T25" fmla="*/ 121 h 951"/>
                      <a:gd name="T26" fmla="*/ 0 w 402"/>
                      <a:gd name="T27" fmla="*/ 133 h 951"/>
                      <a:gd name="T28" fmla="*/ 1 w 402"/>
                      <a:gd name="T29" fmla="*/ 146 h 951"/>
                      <a:gd name="T30" fmla="*/ 4 w 402"/>
                      <a:gd name="T31" fmla="*/ 161 h 951"/>
                      <a:gd name="T32" fmla="*/ 8 w 402"/>
                      <a:gd name="T33" fmla="*/ 173 h 951"/>
                      <a:gd name="T34" fmla="*/ 10 w 402"/>
                      <a:gd name="T35" fmla="*/ 190 h 951"/>
                      <a:gd name="T36" fmla="*/ 44 w 402"/>
                      <a:gd name="T37" fmla="*/ 190 h 951"/>
                      <a:gd name="T38" fmla="*/ 44 w 402"/>
                      <a:gd name="T39" fmla="*/ 165 h 951"/>
                      <a:gd name="T40" fmla="*/ 47 w 402"/>
                      <a:gd name="T41" fmla="*/ 135 h 951"/>
                      <a:gd name="T42" fmla="*/ 49 w 402"/>
                      <a:gd name="T43" fmla="*/ 106 h 951"/>
                      <a:gd name="T44" fmla="*/ 51 w 402"/>
                      <a:gd name="T45" fmla="*/ 84 h 951"/>
                      <a:gd name="T46" fmla="*/ 57 w 402"/>
                      <a:gd name="T47" fmla="*/ 65 h 951"/>
                      <a:gd name="T48" fmla="*/ 64 w 402"/>
                      <a:gd name="T49" fmla="*/ 47 h 951"/>
                      <a:gd name="T50" fmla="*/ 68 w 402"/>
                      <a:gd name="T51" fmla="*/ 38 h 951"/>
                      <a:gd name="T52" fmla="*/ 72 w 402"/>
                      <a:gd name="T53" fmla="*/ 33 h 951"/>
                      <a:gd name="T54" fmla="*/ 80 w 402"/>
                      <a:gd name="T55" fmla="*/ 33 h 951"/>
                      <a:gd name="T56" fmla="*/ 87 w 402"/>
                      <a:gd name="T57" fmla="*/ 31 h 951"/>
                      <a:gd name="T58" fmla="*/ 97 w 402"/>
                      <a:gd name="T59" fmla="*/ 25 h 951"/>
                      <a:gd name="T60" fmla="*/ 100 w 402"/>
                      <a:gd name="T61" fmla="*/ 17 h 951"/>
                      <a:gd name="T62" fmla="*/ 93 w 402"/>
                      <a:gd name="T63" fmla="*/ 6 h 951"/>
                      <a:gd name="T64" fmla="*/ 80 w 402"/>
                      <a:gd name="T65" fmla="*/ 0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2" h="951">
                        <a:moveTo>
                          <a:pt x="323" y="0"/>
                        </a:moveTo>
                        <a:lnTo>
                          <a:pt x="261" y="26"/>
                        </a:lnTo>
                        <a:lnTo>
                          <a:pt x="242" y="44"/>
                        </a:lnTo>
                        <a:lnTo>
                          <a:pt x="237" y="73"/>
                        </a:lnTo>
                        <a:lnTo>
                          <a:pt x="240" y="126"/>
                        </a:lnTo>
                        <a:lnTo>
                          <a:pt x="231" y="149"/>
                        </a:lnTo>
                        <a:lnTo>
                          <a:pt x="193" y="186"/>
                        </a:lnTo>
                        <a:lnTo>
                          <a:pt x="156" y="254"/>
                        </a:lnTo>
                        <a:lnTo>
                          <a:pt x="115" y="329"/>
                        </a:lnTo>
                        <a:lnTo>
                          <a:pt x="87" y="429"/>
                        </a:lnTo>
                        <a:lnTo>
                          <a:pt x="58" y="493"/>
                        </a:lnTo>
                        <a:lnTo>
                          <a:pt x="31" y="543"/>
                        </a:lnTo>
                        <a:lnTo>
                          <a:pt x="12" y="605"/>
                        </a:lnTo>
                        <a:lnTo>
                          <a:pt x="0" y="664"/>
                        </a:lnTo>
                        <a:lnTo>
                          <a:pt x="4" y="731"/>
                        </a:lnTo>
                        <a:lnTo>
                          <a:pt x="17" y="808"/>
                        </a:lnTo>
                        <a:lnTo>
                          <a:pt x="31" y="868"/>
                        </a:lnTo>
                        <a:lnTo>
                          <a:pt x="39" y="951"/>
                        </a:lnTo>
                        <a:lnTo>
                          <a:pt x="177" y="951"/>
                        </a:lnTo>
                        <a:lnTo>
                          <a:pt x="177" y="826"/>
                        </a:lnTo>
                        <a:lnTo>
                          <a:pt x="189" y="675"/>
                        </a:lnTo>
                        <a:lnTo>
                          <a:pt x="197" y="532"/>
                        </a:lnTo>
                        <a:lnTo>
                          <a:pt x="207" y="422"/>
                        </a:lnTo>
                        <a:lnTo>
                          <a:pt x="229" y="325"/>
                        </a:lnTo>
                        <a:lnTo>
                          <a:pt x="258" y="235"/>
                        </a:lnTo>
                        <a:lnTo>
                          <a:pt x="272" y="192"/>
                        </a:lnTo>
                        <a:lnTo>
                          <a:pt x="291" y="167"/>
                        </a:lnTo>
                        <a:lnTo>
                          <a:pt x="321" y="165"/>
                        </a:lnTo>
                        <a:lnTo>
                          <a:pt x="348" y="155"/>
                        </a:lnTo>
                        <a:lnTo>
                          <a:pt x="388" y="126"/>
                        </a:lnTo>
                        <a:lnTo>
                          <a:pt x="402" y="86"/>
                        </a:lnTo>
                        <a:lnTo>
                          <a:pt x="375" y="29"/>
                        </a:lnTo>
                        <a:lnTo>
                          <a:pt x="323" y="0"/>
                        </a:lnTo>
                        <a:close/>
                      </a:path>
                    </a:pathLst>
                  </a:custGeom>
                  <a:solidFill>
                    <a:srgbClr val="00400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28" name="Group 318"/>
                  <p:cNvGrpSpPr>
                    <a:grpSpLocks/>
                  </p:cNvGrpSpPr>
                  <p:nvPr/>
                </p:nvGrpSpPr>
                <p:grpSpPr bwMode="auto">
                  <a:xfrm>
                    <a:off x="3668" y="2742"/>
                    <a:ext cx="101" cy="227"/>
                    <a:chOff x="3668" y="2742"/>
                    <a:chExt cx="101" cy="227"/>
                  </a:xfrm>
                </p:grpSpPr>
                <p:grpSp>
                  <p:nvGrpSpPr>
                    <p:cNvPr id="12529" name="Group 313"/>
                    <p:cNvGrpSpPr>
                      <a:grpSpLocks/>
                    </p:cNvGrpSpPr>
                    <p:nvPr/>
                  </p:nvGrpSpPr>
                  <p:grpSpPr bwMode="auto">
                    <a:xfrm>
                      <a:off x="3668" y="2742"/>
                      <a:ext cx="94" cy="76"/>
                      <a:chOff x="3668" y="2742"/>
                      <a:chExt cx="94" cy="76"/>
                    </a:xfrm>
                  </p:grpSpPr>
                  <p:sp>
                    <p:nvSpPr>
                      <p:cNvPr id="12534" name="Freeform 310"/>
                      <p:cNvSpPr>
                        <a:spLocks/>
                      </p:cNvSpPr>
                      <p:nvPr/>
                    </p:nvSpPr>
                    <p:spPr bwMode="auto">
                      <a:xfrm>
                        <a:off x="3690" y="2742"/>
                        <a:ext cx="66" cy="37"/>
                      </a:xfrm>
                      <a:custGeom>
                        <a:avLst/>
                        <a:gdLst>
                          <a:gd name="T0" fmla="*/ 66 w 262"/>
                          <a:gd name="T1" fmla="*/ 0 h 182"/>
                          <a:gd name="T2" fmla="*/ 64 w 262"/>
                          <a:gd name="T3" fmla="*/ 7 h 182"/>
                          <a:gd name="T4" fmla="*/ 58 w 262"/>
                          <a:gd name="T5" fmla="*/ 12 h 182"/>
                          <a:gd name="T6" fmla="*/ 47 w 262"/>
                          <a:gd name="T7" fmla="*/ 18 h 182"/>
                          <a:gd name="T8" fmla="*/ 33 w 262"/>
                          <a:gd name="T9" fmla="*/ 25 h 182"/>
                          <a:gd name="T10" fmla="*/ 12 w 262"/>
                          <a:gd name="T11" fmla="*/ 33 h 182"/>
                          <a:gd name="T12" fmla="*/ 0 w 262"/>
                          <a:gd name="T13" fmla="*/ 37 h 182"/>
                          <a:gd name="T14" fmla="*/ 7 w 262"/>
                          <a:gd name="T15" fmla="*/ 21 h 182"/>
                          <a:gd name="T16" fmla="*/ 10 w 262"/>
                          <a:gd name="T17" fmla="*/ 12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 h="182">
                            <a:moveTo>
                              <a:pt x="262" y="0"/>
                            </a:moveTo>
                            <a:lnTo>
                              <a:pt x="254" y="34"/>
                            </a:lnTo>
                            <a:lnTo>
                              <a:pt x="232" y="58"/>
                            </a:lnTo>
                            <a:lnTo>
                              <a:pt x="188" y="89"/>
                            </a:lnTo>
                            <a:lnTo>
                              <a:pt x="132" y="124"/>
                            </a:lnTo>
                            <a:lnTo>
                              <a:pt x="48" y="160"/>
                            </a:lnTo>
                            <a:lnTo>
                              <a:pt x="0" y="182"/>
                            </a:lnTo>
                            <a:lnTo>
                              <a:pt x="27" y="102"/>
                            </a:lnTo>
                            <a:lnTo>
                              <a:pt x="38" y="58"/>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35" name="Freeform 311"/>
                      <p:cNvSpPr>
                        <a:spLocks/>
                      </p:cNvSpPr>
                      <p:nvPr/>
                    </p:nvSpPr>
                    <p:spPr bwMode="auto">
                      <a:xfrm>
                        <a:off x="3668" y="2762"/>
                        <a:ext cx="12" cy="22"/>
                      </a:xfrm>
                      <a:custGeom>
                        <a:avLst/>
                        <a:gdLst>
                          <a:gd name="T0" fmla="*/ 12 w 46"/>
                          <a:gd name="T1" fmla="*/ 0 h 112"/>
                          <a:gd name="T2" fmla="*/ 8 w 46"/>
                          <a:gd name="T3" fmla="*/ 6 h 112"/>
                          <a:gd name="T4" fmla="*/ 3 w 46"/>
                          <a:gd name="T5" fmla="*/ 14 h 112"/>
                          <a:gd name="T6" fmla="*/ 0 w 46"/>
                          <a:gd name="T7" fmla="*/ 22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12">
                            <a:moveTo>
                              <a:pt x="46" y="0"/>
                            </a:moveTo>
                            <a:lnTo>
                              <a:pt x="30" y="28"/>
                            </a:lnTo>
                            <a:lnTo>
                              <a:pt x="13" y="70"/>
                            </a:lnTo>
                            <a:lnTo>
                              <a:pt x="0" y="112"/>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36" name="Freeform 312"/>
                      <p:cNvSpPr>
                        <a:spLocks/>
                      </p:cNvSpPr>
                      <p:nvPr/>
                    </p:nvSpPr>
                    <p:spPr bwMode="auto">
                      <a:xfrm>
                        <a:off x="3706" y="2768"/>
                        <a:ext cx="56" cy="50"/>
                      </a:xfrm>
                      <a:custGeom>
                        <a:avLst/>
                        <a:gdLst>
                          <a:gd name="T0" fmla="*/ 0 w 221"/>
                          <a:gd name="T1" fmla="*/ 9 h 250"/>
                          <a:gd name="T2" fmla="*/ 7 w 221"/>
                          <a:gd name="T3" fmla="*/ 20 h 250"/>
                          <a:gd name="T4" fmla="*/ 9 w 221"/>
                          <a:gd name="T5" fmla="*/ 28 h 250"/>
                          <a:gd name="T6" fmla="*/ 9 w 221"/>
                          <a:gd name="T7" fmla="*/ 36 h 250"/>
                          <a:gd name="T8" fmla="*/ 9 w 221"/>
                          <a:gd name="T9" fmla="*/ 44 h 250"/>
                          <a:gd name="T10" fmla="*/ 9 w 221"/>
                          <a:gd name="T11" fmla="*/ 50 h 250"/>
                          <a:gd name="T12" fmla="*/ 15 w 221"/>
                          <a:gd name="T13" fmla="*/ 42 h 250"/>
                          <a:gd name="T14" fmla="*/ 25 w 221"/>
                          <a:gd name="T15" fmla="*/ 30 h 250"/>
                          <a:gd name="T16" fmla="*/ 35 w 221"/>
                          <a:gd name="T17" fmla="*/ 19 h 250"/>
                          <a:gd name="T18" fmla="*/ 45 w 221"/>
                          <a:gd name="T19" fmla="*/ 10 h 250"/>
                          <a:gd name="T20" fmla="*/ 56 w 221"/>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250">
                            <a:moveTo>
                              <a:pt x="0" y="44"/>
                            </a:moveTo>
                            <a:lnTo>
                              <a:pt x="29" y="99"/>
                            </a:lnTo>
                            <a:lnTo>
                              <a:pt x="34" y="139"/>
                            </a:lnTo>
                            <a:lnTo>
                              <a:pt x="34" y="182"/>
                            </a:lnTo>
                            <a:lnTo>
                              <a:pt x="34" y="221"/>
                            </a:lnTo>
                            <a:lnTo>
                              <a:pt x="34" y="250"/>
                            </a:lnTo>
                            <a:lnTo>
                              <a:pt x="58" y="208"/>
                            </a:lnTo>
                            <a:lnTo>
                              <a:pt x="99" y="152"/>
                            </a:lnTo>
                            <a:lnTo>
                              <a:pt x="140" y="93"/>
                            </a:lnTo>
                            <a:lnTo>
                              <a:pt x="176" y="48"/>
                            </a:lnTo>
                            <a:lnTo>
                              <a:pt x="221"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nvGrpSpPr>
                    <p:cNvPr id="12530" name="Group 317"/>
                    <p:cNvGrpSpPr>
                      <a:grpSpLocks/>
                    </p:cNvGrpSpPr>
                    <p:nvPr/>
                  </p:nvGrpSpPr>
                  <p:grpSpPr bwMode="auto">
                    <a:xfrm>
                      <a:off x="3688" y="2827"/>
                      <a:ext cx="81" cy="142"/>
                      <a:chOff x="3688" y="2827"/>
                      <a:chExt cx="81" cy="142"/>
                    </a:xfrm>
                  </p:grpSpPr>
                  <p:sp>
                    <p:nvSpPr>
                      <p:cNvPr id="12531" name="Freeform 314"/>
                      <p:cNvSpPr>
                        <a:spLocks/>
                      </p:cNvSpPr>
                      <p:nvPr/>
                    </p:nvSpPr>
                    <p:spPr bwMode="auto">
                      <a:xfrm>
                        <a:off x="3688" y="2935"/>
                        <a:ext cx="74" cy="34"/>
                      </a:xfrm>
                      <a:custGeom>
                        <a:avLst/>
                        <a:gdLst>
                          <a:gd name="T0" fmla="*/ 0 w 297"/>
                          <a:gd name="T1" fmla="*/ 34 h 170"/>
                          <a:gd name="T2" fmla="*/ 11 w 297"/>
                          <a:gd name="T3" fmla="*/ 30 h 170"/>
                          <a:gd name="T4" fmla="*/ 22 w 297"/>
                          <a:gd name="T5" fmla="*/ 25 h 170"/>
                          <a:gd name="T6" fmla="*/ 31 w 297"/>
                          <a:gd name="T7" fmla="*/ 18 h 170"/>
                          <a:gd name="T8" fmla="*/ 36 w 297"/>
                          <a:gd name="T9" fmla="*/ 11 h 170"/>
                          <a:gd name="T10" fmla="*/ 40 w 297"/>
                          <a:gd name="T11" fmla="*/ 4 h 170"/>
                          <a:gd name="T12" fmla="*/ 44 w 297"/>
                          <a:gd name="T13" fmla="*/ 2 h 170"/>
                          <a:gd name="T14" fmla="*/ 46 w 297"/>
                          <a:gd name="T15" fmla="*/ 0 h 170"/>
                          <a:gd name="T16" fmla="*/ 52 w 297"/>
                          <a:gd name="T17" fmla="*/ 0 h 170"/>
                          <a:gd name="T18" fmla="*/ 59 w 297"/>
                          <a:gd name="T19" fmla="*/ 0 h 170"/>
                          <a:gd name="T20" fmla="*/ 65 w 297"/>
                          <a:gd name="T21" fmla="*/ 1 h 170"/>
                          <a:gd name="T22" fmla="*/ 74 w 297"/>
                          <a:gd name="T23" fmla="*/ 4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7" h="170">
                            <a:moveTo>
                              <a:pt x="0" y="170"/>
                            </a:moveTo>
                            <a:lnTo>
                              <a:pt x="45" y="152"/>
                            </a:lnTo>
                            <a:lnTo>
                              <a:pt x="89" y="123"/>
                            </a:lnTo>
                            <a:lnTo>
                              <a:pt x="123" y="90"/>
                            </a:lnTo>
                            <a:lnTo>
                              <a:pt x="145" y="54"/>
                            </a:lnTo>
                            <a:lnTo>
                              <a:pt x="161" y="18"/>
                            </a:lnTo>
                            <a:lnTo>
                              <a:pt x="175" y="8"/>
                            </a:lnTo>
                            <a:lnTo>
                              <a:pt x="185" y="2"/>
                            </a:lnTo>
                            <a:lnTo>
                              <a:pt x="210" y="0"/>
                            </a:lnTo>
                            <a:lnTo>
                              <a:pt x="235" y="0"/>
                            </a:lnTo>
                            <a:lnTo>
                              <a:pt x="262" y="6"/>
                            </a:lnTo>
                            <a:lnTo>
                              <a:pt x="297" y="21"/>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32" name="Freeform 315"/>
                      <p:cNvSpPr>
                        <a:spLocks/>
                      </p:cNvSpPr>
                      <p:nvPr/>
                    </p:nvSpPr>
                    <p:spPr bwMode="auto">
                      <a:xfrm>
                        <a:off x="3722" y="2827"/>
                        <a:ext cx="47" cy="109"/>
                      </a:xfrm>
                      <a:custGeom>
                        <a:avLst/>
                        <a:gdLst>
                          <a:gd name="T0" fmla="*/ 47 w 189"/>
                          <a:gd name="T1" fmla="*/ 0 h 545"/>
                          <a:gd name="T2" fmla="*/ 37 w 189"/>
                          <a:gd name="T3" fmla="*/ 5 h 545"/>
                          <a:gd name="T4" fmla="*/ 30 w 189"/>
                          <a:gd name="T5" fmla="*/ 10 h 545"/>
                          <a:gd name="T6" fmla="*/ 23 w 189"/>
                          <a:gd name="T7" fmla="*/ 16 h 545"/>
                          <a:gd name="T8" fmla="*/ 17 w 189"/>
                          <a:gd name="T9" fmla="*/ 23 h 545"/>
                          <a:gd name="T10" fmla="*/ 13 w 189"/>
                          <a:gd name="T11" fmla="*/ 31 h 545"/>
                          <a:gd name="T12" fmla="*/ 10 w 189"/>
                          <a:gd name="T13" fmla="*/ 40 h 545"/>
                          <a:gd name="T14" fmla="*/ 9 w 189"/>
                          <a:gd name="T15" fmla="*/ 50 h 545"/>
                          <a:gd name="T16" fmla="*/ 9 w 189"/>
                          <a:gd name="T17" fmla="*/ 59 h 545"/>
                          <a:gd name="T18" fmla="*/ 9 w 189"/>
                          <a:gd name="T19" fmla="*/ 63 h 545"/>
                          <a:gd name="T20" fmla="*/ 10 w 189"/>
                          <a:gd name="T21" fmla="*/ 69 h 545"/>
                          <a:gd name="T22" fmla="*/ 10 w 189"/>
                          <a:gd name="T23" fmla="*/ 76 h 545"/>
                          <a:gd name="T24" fmla="*/ 9 w 189"/>
                          <a:gd name="T25" fmla="*/ 86 h 545"/>
                          <a:gd name="T26" fmla="*/ 6 w 189"/>
                          <a:gd name="T27" fmla="*/ 92 h 545"/>
                          <a:gd name="T28" fmla="*/ 4 w 189"/>
                          <a:gd name="T29" fmla="*/ 96 h 545"/>
                          <a:gd name="T30" fmla="*/ 2 w 189"/>
                          <a:gd name="T31" fmla="*/ 100 h 545"/>
                          <a:gd name="T32" fmla="*/ 0 w 189"/>
                          <a:gd name="T33" fmla="*/ 104 h 545"/>
                          <a:gd name="T34" fmla="*/ 0 w 189"/>
                          <a:gd name="T35" fmla="*/ 109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9" h="545">
                            <a:moveTo>
                              <a:pt x="189" y="0"/>
                            </a:moveTo>
                            <a:lnTo>
                              <a:pt x="149" y="25"/>
                            </a:lnTo>
                            <a:lnTo>
                              <a:pt x="120" y="50"/>
                            </a:lnTo>
                            <a:lnTo>
                              <a:pt x="92" y="80"/>
                            </a:lnTo>
                            <a:lnTo>
                              <a:pt x="69" y="117"/>
                            </a:lnTo>
                            <a:lnTo>
                              <a:pt x="53" y="157"/>
                            </a:lnTo>
                            <a:lnTo>
                              <a:pt x="39" y="201"/>
                            </a:lnTo>
                            <a:lnTo>
                              <a:pt x="36" y="250"/>
                            </a:lnTo>
                            <a:lnTo>
                              <a:pt x="37" y="294"/>
                            </a:lnTo>
                            <a:lnTo>
                              <a:pt x="37" y="313"/>
                            </a:lnTo>
                            <a:lnTo>
                              <a:pt x="42" y="344"/>
                            </a:lnTo>
                            <a:lnTo>
                              <a:pt x="42" y="381"/>
                            </a:lnTo>
                            <a:lnTo>
                              <a:pt x="37" y="431"/>
                            </a:lnTo>
                            <a:lnTo>
                              <a:pt x="26" y="461"/>
                            </a:lnTo>
                            <a:lnTo>
                              <a:pt x="15" y="482"/>
                            </a:lnTo>
                            <a:lnTo>
                              <a:pt x="10" y="498"/>
                            </a:lnTo>
                            <a:lnTo>
                              <a:pt x="1" y="519"/>
                            </a:lnTo>
                            <a:lnTo>
                              <a:pt x="0" y="545"/>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33" name="Line 316"/>
                      <p:cNvSpPr>
                        <a:spLocks noChangeShapeType="1"/>
                      </p:cNvSpPr>
                      <p:nvPr/>
                    </p:nvSpPr>
                    <p:spPr bwMode="auto">
                      <a:xfrm flipV="1">
                        <a:off x="3732" y="2854"/>
                        <a:ext cx="34" cy="3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grpSp>
              </p:grpSp>
            </p:grpSp>
            <p:grpSp>
              <p:nvGrpSpPr>
                <p:cNvPr id="12500" name="Group 340"/>
                <p:cNvGrpSpPr>
                  <a:grpSpLocks/>
                </p:cNvGrpSpPr>
                <p:nvPr/>
              </p:nvGrpSpPr>
              <p:grpSpPr bwMode="auto">
                <a:xfrm>
                  <a:off x="3672" y="2578"/>
                  <a:ext cx="138" cy="191"/>
                  <a:chOff x="3672" y="2578"/>
                  <a:chExt cx="138" cy="191"/>
                </a:xfrm>
              </p:grpSpPr>
              <p:sp>
                <p:nvSpPr>
                  <p:cNvPr id="12506" name="Freeform 320"/>
                  <p:cNvSpPr>
                    <a:spLocks/>
                  </p:cNvSpPr>
                  <p:nvPr/>
                </p:nvSpPr>
                <p:spPr bwMode="auto">
                  <a:xfrm>
                    <a:off x="3672" y="2589"/>
                    <a:ext cx="124" cy="180"/>
                  </a:xfrm>
                  <a:custGeom>
                    <a:avLst/>
                    <a:gdLst>
                      <a:gd name="T0" fmla="*/ 45 w 498"/>
                      <a:gd name="T1" fmla="*/ 176 h 903"/>
                      <a:gd name="T2" fmla="*/ 66 w 498"/>
                      <a:gd name="T3" fmla="*/ 168 h 903"/>
                      <a:gd name="T4" fmla="*/ 88 w 498"/>
                      <a:gd name="T5" fmla="*/ 130 h 903"/>
                      <a:gd name="T6" fmla="*/ 97 w 498"/>
                      <a:gd name="T7" fmla="*/ 111 h 903"/>
                      <a:gd name="T8" fmla="*/ 105 w 498"/>
                      <a:gd name="T9" fmla="*/ 112 h 903"/>
                      <a:gd name="T10" fmla="*/ 116 w 498"/>
                      <a:gd name="T11" fmla="*/ 104 h 903"/>
                      <a:gd name="T12" fmla="*/ 123 w 498"/>
                      <a:gd name="T13" fmla="*/ 85 h 903"/>
                      <a:gd name="T14" fmla="*/ 124 w 498"/>
                      <a:gd name="T15" fmla="*/ 69 h 903"/>
                      <a:gd name="T16" fmla="*/ 119 w 498"/>
                      <a:gd name="T17" fmla="*/ 44 h 903"/>
                      <a:gd name="T18" fmla="*/ 107 w 498"/>
                      <a:gd name="T19" fmla="*/ 19 h 903"/>
                      <a:gd name="T20" fmla="*/ 92 w 498"/>
                      <a:gd name="T21" fmla="*/ 6 h 903"/>
                      <a:gd name="T22" fmla="*/ 76 w 498"/>
                      <a:gd name="T23" fmla="*/ 0 h 903"/>
                      <a:gd name="T24" fmla="*/ 58 w 498"/>
                      <a:gd name="T25" fmla="*/ 6 h 903"/>
                      <a:gd name="T26" fmla="*/ 41 w 498"/>
                      <a:gd name="T27" fmla="*/ 24 h 903"/>
                      <a:gd name="T28" fmla="*/ 31 w 498"/>
                      <a:gd name="T29" fmla="*/ 41 h 903"/>
                      <a:gd name="T30" fmla="*/ 31 w 498"/>
                      <a:gd name="T31" fmla="*/ 55 h 903"/>
                      <a:gd name="T32" fmla="*/ 20 w 498"/>
                      <a:gd name="T33" fmla="*/ 57 h 903"/>
                      <a:gd name="T34" fmla="*/ 9 w 498"/>
                      <a:gd name="T35" fmla="*/ 60 h 903"/>
                      <a:gd name="T36" fmla="*/ 2 w 498"/>
                      <a:gd name="T37" fmla="*/ 63 h 903"/>
                      <a:gd name="T38" fmla="*/ 0 w 498"/>
                      <a:gd name="T39" fmla="*/ 69 h 903"/>
                      <a:gd name="T40" fmla="*/ 1 w 498"/>
                      <a:gd name="T41" fmla="*/ 74 h 903"/>
                      <a:gd name="T42" fmla="*/ 5 w 498"/>
                      <a:gd name="T43" fmla="*/ 78 h 903"/>
                      <a:gd name="T44" fmla="*/ 11 w 498"/>
                      <a:gd name="T45" fmla="*/ 79 h 903"/>
                      <a:gd name="T46" fmla="*/ 10 w 498"/>
                      <a:gd name="T47" fmla="*/ 93 h 903"/>
                      <a:gd name="T48" fmla="*/ 10 w 498"/>
                      <a:gd name="T49" fmla="*/ 104 h 903"/>
                      <a:gd name="T50" fmla="*/ 8 w 498"/>
                      <a:gd name="T51" fmla="*/ 122 h 903"/>
                      <a:gd name="T52" fmla="*/ 6 w 498"/>
                      <a:gd name="T53" fmla="*/ 133 h 903"/>
                      <a:gd name="T54" fmla="*/ 8 w 498"/>
                      <a:gd name="T55" fmla="*/ 141 h 903"/>
                      <a:gd name="T56" fmla="*/ 14 w 498"/>
                      <a:gd name="T57" fmla="*/ 146 h 903"/>
                      <a:gd name="T58" fmla="*/ 22 w 498"/>
                      <a:gd name="T59" fmla="*/ 148 h 903"/>
                      <a:gd name="T60" fmla="*/ 30 w 498"/>
                      <a:gd name="T61" fmla="*/ 157 h 903"/>
                      <a:gd name="T62" fmla="*/ 32 w 498"/>
                      <a:gd name="T63" fmla="*/ 170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903">
                        <a:moveTo>
                          <a:pt x="135" y="903"/>
                        </a:moveTo>
                        <a:lnTo>
                          <a:pt x="179" y="885"/>
                        </a:lnTo>
                        <a:lnTo>
                          <a:pt x="221" y="866"/>
                        </a:lnTo>
                        <a:lnTo>
                          <a:pt x="264" y="841"/>
                        </a:lnTo>
                        <a:lnTo>
                          <a:pt x="311" y="809"/>
                        </a:lnTo>
                        <a:lnTo>
                          <a:pt x="352" y="651"/>
                        </a:lnTo>
                        <a:lnTo>
                          <a:pt x="370" y="552"/>
                        </a:lnTo>
                        <a:lnTo>
                          <a:pt x="388" y="558"/>
                        </a:lnTo>
                        <a:lnTo>
                          <a:pt x="404" y="563"/>
                        </a:lnTo>
                        <a:lnTo>
                          <a:pt x="423" y="562"/>
                        </a:lnTo>
                        <a:lnTo>
                          <a:pt x="446" y="547"/>
                        </a:lnTo>
                        <a:lnTo>
                          <a:pt x="464" y="521"/>
                        </a:lnTo>
                        <a:lnTo>
                          <a:pt x="484" y="482"/>
                        </a:lnTo>
                        <a:lnTo>
                          <a:pt x="495" y="425"/>
                        </a:lnTo>
                        <a:lnTo>
                          <a:pt x="497" y="383"/>
                        </a:lnTo>
                        <a:lnTo>
                          <a:pt x="498" y="345"/>
                        </a:lnTo>
                        <a:lnTo>
                          <a:pt x="488" y="279"/>
                        </a:lnTo>
                        <a:lnTo>
                          <a:pt x="477" y="220"/>
                        </a:lnTo>
                        <a:lnTo>
                          <a:pt x="454" y="158"/>
                        </a:lnTo>
                        <a:lnTo>
                          <a:pt x="431" y="96"/>
                        </a:lnTo>
                        <a:lnTo>
                          <a:pt x="393" y="50"/>
                        </a:lnTo>
                        <a:lnTo>
                          <a:pt x="369" y="31"/>
                        </a:lnTo>
                        <a:lnTo>
                          <a:pt x="339" y="9"/>
                        </a:lnTo>
                        <a:lnTo>
                          <a:pt x="305" y="0"/>
                        </a:lnTo>
                        <a:lnTo>
                          <a:pt x="266" y="9"/>
                        </a:lnTo>
                        <a:lnTo>
                          <a:pt x="233" y="31"/>
                        </a:lnTo>
                        <a:lnTo>
                          <a:pt x="204" y="59"/>
                        </a:lnTo>
                        <a:lnTo>
                          <a:pt x="163" y="121"/>
                        </a:lnTo>
                        <a:lnTo>
                          <a:pt x="136" y="174"/>
                        </a:lnTo>
                        <a:lnTo>
                          <a:pt x="125" y="204"/>
                        </a:lnTo>
                        <a:lnTo>
                          <a:pt x="123" y="246"/>
                        </a:lnTo>
                        <a:lnTo>
                          <a:pt x="123" y="277"/>
                        </a:lnTo>
                        <a:lnTo>
                          <a:pt x="106" y="282"/>
                        </a:lnTo>
                        <a:lnTo>
                          <a:pt x="81" y="288"/>
                        </a:lnTo>
                        <a:lnTo>
                          <a:pt x="55" y="292"/>
                        </a:lnTo>
                        <a:lnTo>
                          <a:pt x="37" y="300"/>
                        </a:lnTo>
                        <a:lnTo>
                          <a:pt x="22" y="304"/>
                        </a:lnTo>
                        <a:lnTo>
                          <a:pt x="9" y="318"/>
                        </a:lnTo>
                        <a:lnTo>
                          <a:pt x="3" y="331"/>
                        </a:lnTo>
                        <a:lnTo>
                          <a:pt x="0" y="346"/>
                        </a:lnTo>
                        <a:lnTo>
                          <a:pt x="2" y="358"/>
                        </a:lnTo>
                        <a:lnTo>
                          <a:pt x="5" y="371"/>
                        </a:lnTo>
                        <a:lnTo>
                          <a:pt x="13" y="384"/>
                        </a:lnTo>
                        <a:lnTo>
                          <a:pt x="21" y="389"/>
                        </a:lnTo>
                        <a:lnTo>
                          <a:pt x="33" y="396"/>
                        </a:lnTo>
                        <a:lnTo>
                          <a:pt x="44" y="398"/>
                        </a:lnTo>
                        <a:lnTo>
                          <a:pt x="41" y="441"/>
                        </a:lnTo>
                        <a:lnTo>
                          <a:pt x="41" y="469"/>
                        </a:lnTo>
                        <a:lnTo>
                          <a:pt x="41" y="499"/>
                        </a:lnTo>
                        <a:lnTo>
                          <a:pt x="41" y="522"/>
                        </a:lnTo>
                        <a:lnTo>
                          <a:pt x="41" y="569"/>
                        </a:lnTo>
                        <a:lnTo>
                          <a:pt x="31" y="614"/>
                        </a:lnTo>
                        <a:lnTo>
                          <a:pt x="27" y="638"/>
                        </a:lnTo>
                        <a:lnTo>
                          <a:pt x="25" y="665"/>
                        </a:lnTo>
                        <a:lnTo>
                          <a:pt x="27" y="688"/>
                        </a:lnTo>
                        <a:lnTo>
                          <a:pt x="31" y="706"/>
                        </a:lnTo>
                        <a:lnTo>
                          <a:pt x="41" y="721"/>
                        </a:lnTo>
                        <a:lnTo>
                          <a:pt x="55" y="734"/>
                        </a:lnTo>
                        <a:lnTo>
                          <a:pt x="70" y="740"/>
                        </a:lnTo>
                        <a:lnTo>
                          <a:pt x="87" y="743"/>
                        </a:lnTo>
                        <a:lnTo>
                          <a:pt x="109" y="734"/>
                        </a:lnTo>
                        <a:lnTo>
                          <a:pt x="119" y="790"/>
                        </a:lnTo>
                        <a:lnTo>
                          <a:pt x="117" y="817"/>
                        </a:lnTo>
                        <a:lnTo>
                          <a:pt x="128" y="854"/>
                        </a:lnTo>
                        <a:lnTo>
                          <a:pt x="135" y="903"/>
                        </a:lnTo>
                        <a:close/>
                      </a:path>
                    </a:pathLst>
                  </a:custGeom>
                  <a:solidFill>
                    <a:srgbClr val="FFE0C0"/>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07" name="Freeform 321"/>
                  <p:cNvSpPr>
                    <a:spLocks/>
                  </p:cNvSpPr>
                  <p:nvPr/>
                </p:nvSpPr>
                <p:spPr bwMode="auto">
                  <a:xfrm>
                    <a:off x="3710" y="2578"/>
                    <a:ext cx="100" cy="117"/>
                  </a:xfrm>
                  <a:custGeom>
                    <a:avLst/>
                    <a:gdLst>
                      <a:gd name="T0" fmla="*/ 5 w 398"/>
                      <a:gd name="T1" fmla="*/ 24 h 584"/>
                      <a:gd name="T2" fmla="*/ 18 w 398"/>
                      <a:gd name="T3" fmla="*/ 24 h 584"/>
                      <a:gd name="T4" fmla="*/ 33 w 398"/>
                      <a:gd name="T5" fmla="*/ 24 h 584"/>
                      <a:gd name="T6" fmla="*/ 48 w 398"/>
                      <a:gd name="T7" fmla="*/ 31 h 584"/>
                      <a:gd name="T8" fmla="*/ 48 w 398"/>
                      <a:gd name="T9" fmla="*/ 41 h 584"/>
                      <a:gd name="T10" fmla="*/ 57 w 398"/>
                      <a:gd name="T11" fmla="*/ 47 h 584"/>
                      <a:gd name="T12" fmla="*/ 57 w 398"/>
                      <a:gd name="T13" fmla="*/ 57 h 584"/>
                      <a:gd name="T14" fmla="*/ 60 w 398"/>
                      <a:gd name="T15" fmla="*/ 71 h 584"/>
                      <a:gd name="T16" fmla="*/ 56 w 398"/>
                      <a:gd name="T17" fmla="*/ 84 h 584"/>
                      <a:gd name="T18" fmla="*/ 71 w 398"/>
                      <a:gd name="T19" fmla="*/ 91 h 584"/>
                      <a:gd name="T20" fmla="*/ 77 w 398"/>
                      <a:gd name="T21" fmla="*/ 94 h 584"/>
                      <a:gd name="T22" fmla="*/ 80 w 398"/>
                      <a:gd name="T23" fmla="*/ 99 h 584"/>
                      <a:gd name="T24" fmla="*/ 80 w 398"/>
                      <a:gd name="T25" fmla="*/ 106 h 584"/>
                      <a:gd name="T26" fmla="*/ 75 w 398"/>
                      <a:gd name="T27" fmla="*/ 117 h 584"/>
                      <a:gd name="T28" fmla="*/ 87 w 398"/>
                      <a:gd name="T29" fmla="*/ 113 h 584"/>
                      <a:gd name="T30" fmla="*/ 96 w 398"/>
                      <a:gd name="T31" fmla="*/ 105 h 584"/>
                      <a:gd name="T32" fmla="*/ 99 w 398"/>
                      <a:gd name="T33" fmla="*/ 97 h 584"/>
                      <a:gd name="T34" fmla="*/ 100 w 398"/>
                      <a:gd name="T35" fmla="*/ 86 h 584"/>
                      <a:gd name="T36" fmla="*/ 98 w 398"/>
                      <a:gd name="T37" fmla="*/ 77 h 584"/>
                      <a:gd name="T38" fmla="*/ 93 w 398"/>
                      <a:gd name="T39" fmla="*/ 66 h 584"/>
                      <a:gd name="T40" fmla="*/ 89 w 398"/>
                      <a:gd name="T41" fmla="*/ 56 h 584"/>
                      <a:gd name="T42" fmla="*/ 79 w 398"/>
                      <a:gd name="T43" fmla="*/ 43 h 584"/>
                      <a:gd name="T44" fmla="*/ 84 w 398"/>
                      <a:gd name="T45" fmla="*/ 36 h 584"/>
                      <a:gd name="T46" fmla="*/ 76 w 398"/>
                      <a:gd name="T47" fmla="*/ 25 h 584"/>
                      <a:gd name="T48" fmla="*/ 68 w 398"/>
                      <a:gd name="T49" fmla="*/ 18 h 584"/>
                      <a:gd name="T50" fmla="*/ 59 w 398"/>
                      <a:gd name="T51" fmla="*/ 12 h 584"/>
                      <a:gd name="T52" fmla="*/ 50 w 398"/>
                      <a:gd name="T53" fmla="*/ 7 h 584"/>
                      <a:gd name="T54" fmla="*/ 37 w 398"/>
                      <a:gd name="T55" fmla="*/ 2 h 584"/>
                      <a:gd name="T56" fmla="*/ 17 w 398"/>
                      <a:gd name="T57" fmla="*/ 1 h 584"/>
                      <a:gd name="T58" fmla="*/ 11 w 398"/>
                      <a:gd name="T59" fmla="*/ 7 h 584"/>
                      <a:gd name="T60" fmla="*/ 6 w 398"/>
                      <a:gd name="T61" fmla="*/ 13 h 584"/>
                      <a:gd name="T62" fmla="*/ 0 w 398"/>
                      <a:gd name="T63" fmla="*/ 24 h 5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8" h="584">
                        <a:moveTo>
                          <a:pt x="0" y="118"/>
                        </a:moveTo>
                        <a:lnTo>
                          <a:pt x="19" y="122"/>
                        </a:lnTo>
                        <a:lnTo>
                          <a:pt x="38" y="124"/>
                        </a:lnTo>
                        <a:lnTo>
                          <a:pt x="73" y="122"/>
                        </a:lnTo>
                        <a:lnTo>
                          <a:pt x="101" y="122"/>
                        </a:lnTo>
                        <a:lnTo>
                          <a:pt x="130" y="120"/>
                        </a:lnTo>
                        <a:lnTo>
                          <a:pt x="130" y="155"/>
                        </a:lnTo>
                        <a:lnTo>
                          <a:pt x="190" y="155"/>
                        </a:lnTo>
                        <a:lnTo>
                          <a:pt x="163" y="202"/>
                        </a:lnTo>
                        <a:lnTo>
                          <a:pt x="193" y="204"/>
                        </a:lnTo>
                        <a:lnTo>
                          <a:pt x="211" y="217"/>
                        </a:lnTo>
                        <a:lnTo>
                          <a:pt x="227" y="233"/>
                        </a:lnTo>
                        <a:lnTo>
                          <a:pt x="244" y="243"/>
                        </a:lnTo>
                        <a:lnTo>
                          <a:pt x="227" y="287"/>
                        </a:lnTo>
                        <a:lnTo>
                          <a:pt x="233" y="318"/>
                        </a:lnTo>
                        <a:lnTo>
                          <a:pt x="238" y="353"/>
                        </a:lnTo>
                        <a:lnTo>
                          <a:pt x="231" y="378"/>
                        </a:lnTo>
                        <a:lnTo>
                          <a:pt x="222" y="418"/>
                        </a:lnTo>
                        <a:lnTo>
                          <a:pt x="260" y="455"/>
                        </a:lnTo>
                        <a:lnTo>
                          <a:pt x="281" y="455"/>
                        </a:lnTo>
                        <a:lnTo>
                          <a:pt x="296" y="459"/>
                        </a:lnTo>
                        <a:lnTo>
                          <a:pt x="307" y="468"/>
                        </a:lnTo>
                        <a:lnTo>
                          <a:pt x="315" y="478"/>
                        </a:lnTo>
                        <a:lnTo>
                          <a:pt x="320" y="492"/>
                        </a:lnTo>
                        <a:lnTo>
                          <a:pt x="320" y="511"/>
                        </a:lnTo>
                        <a:lnTo>
                          <a:pt x="318" y="527"/>
                        </a:lnTo>
                        <a:lnTo>
                          <a:pt x="313" y="564"/>
                        </a:lnTo>
                        <a:lnTo>
                          <a:pt x="299" y="584"/>
                        </a:lnTo>
                        <a:lnTo>
                          <a:pt x="321" y="577"/>
                        </a:lnTo>
                        <a:lnTo>
                          <a:pt x="345" y="564"/>
                        </a:lnTo>
                        <a:lnTo>
                          <a:pt x="369" y="542"/>
                        </a:lnTo>
                        <a:lnTo>
                          <a:pt x="382" y="523"/>
                        </a:lnTo>
                        <a:lnTo>
                          <a:pt x="391" y="500"/>
                        </a:lnTo>
                        <a:lnTo>
                          <a:pt x="396" y="484"/>
                        </a:lnTo>
                        <a:lnTo>
                          <a:pt x="398" y="454"/>
                        </a:lnTo>
                        <a:lnTo>
                          <a:pt x="398" y="430"/>
                        </a:lnTo>
                        <a:lnTo>
                          <a:pt x="395" y="409"/>
                        </a:lnTo>
                        <a:lnTo>
                          <a:pt x="390" y="384"/>
                        </a:lnTo>
                        <a:lnTo>
                          <a:pt x="382" y="356"/>
                        </a:lnTo>
                        <a:lnTo>
                          <a:pt x="371" y="330"/>
                        </a:lnTo>
                        <a:lnTo>
                          <a:pt x="364" y="306"/>
                        </a:lnTo>
                        <a:lnTo>
                          <a:pt x="353" y="279"/>
                        </a:lnTo>
                        <a:lnTo>
                          <a:pt x="322" y="233"/>
                        </a:lnTo>
                        <a:lnTo>
                          <a:pt x="315" y="213"/>
                        </a:lnTo>
                        <a:lnTo>
                          <a:pt x="347" y="217"/>
                        </a:lnTo>
                        <a:lnTo>
                          <a:pt x="336" y="179"/>
                        </a:lnTo>
                        <a:lnTo>
                          <a:pt x="324" y="155"/>
                        </a:lnTo>
                        <a:lnTo>
                          <a:pt x="304" y="127"/>
                        </a:lnTo>
                        <a:lnTo>
                          <a:pt x="289" y="109"/>
                        </a:lnTo>
                        <a:lnTo>
                          <a:pt x="271" y="89"/>
                        </a:lnTo>
                        <a:lnTo>
                          <a:pt x="250" y="72"/>
                        </a:lnTo>
                        <a:lnTo>
                          <a:pt x="236" y="61"/>
                        </a:lnTo>
                        <a:lnTo>
                          <a:pt x="222" y="48"/>
                        </a:lnTo>
                        <a:lnTo>
                          <a:pt x="198" y="34"/>
                        </a:lnTo>
                        <a:lnTo>
                          <a:pt x="175" y="21"/>
                        </a:lnTo>
                        <a:lnTo>
                          <a:pt x="146" y="8"/>
                        </a:lnTo>
                        <a:lnTo>
                          <a:pt x="102" y="0"/>
                        </a:lnTo>
                        <a:lnTo>
                          <a:pt x="68" y="5"/>
                        </a:lnTo>
                        <a:lnTo>
                          <a:pt x="52" y="14"/>
                        </a:lnTo>
                        <a:lnTo>
                          <a:pt x="42" y="33"/>
                        </a:lnTo>
                        <a:lnTo>
                          <a:pt x="33" y="48"/>
                        </a:lnTo>
                        <a:lnTo>
                          <a:pt x="24" y="64"/>
                        </a:lnTo>
                        <a:lnTo>
                          <a:pt x="16" y="84"/>
                        </a:lnTo>
                        <a:lnTo>
                          <a:pt x="0" y="118"/>
                        </a:lnTo>
                        <a:close/>
                      </a:path>
                    </a:pathLst>
                  </a:custGeom>
                  <a:solidFill>
                    <a:srgbClr val="A0500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508" name="Group 339"/>
                  <p:cNvGrpSpPr>
                    <a:grpSpLocks/>
                  </p:cNvGrpSpPr>
                  <p:nvPr/>
                </p:nvGrpSpPr>
                <p:grpSpPr bwMode="auto">
                  <a:xfrm>
                    <a:off x="3683" y="2626"/>
                    <a:ext cx="100" cy="109"/>
                    <a:chOff x="3683" y="2626"/>
                    <a:chExt cx="100" cy="109"/>
                  </a:xfrm>
                </p:grpSpPr>
                <p:grpSp>
                  <p:nvGrpSpPr>
                    <p:cNvPr id="12509" name="Group 330"/>
                    <p:cNvGrpSpPr>
                      <a:grpSpLocks/>
                    </p:cNvGrpSpPr>
                    <p:nvPr/>
                  </p:nvGrpSpPr>
                  <p:grpSpPr bwMode="auto">
                    <a:xfrm>
                      <a:off x="3692" y="2626"/>
                      <a:ext cx="44" cy="24"/>
                      <a:chOff x="3692" y="2626"/>
                      <a:chExt cx="44" cy="24"/>
                    </a:xfrm>
                  </p:grpSpPr>
                  <p:grpSp>
                    <p:nvGrpSpPr>
                      <p:cNvPr id="12518" name="Group 325"/>
                      <p:cNvGrpSpPr>
                        <a:grpSpLocks/>
                      </p:cNvGrpSpPr>
                      <p:nvPr/>
                    </p:nvGrpSpPr>
                    <p:grpSpPr bwMode="auto">
                      <a:xfrm>
                        <a:off x="3715" y="2631"/>
                        <a:ext cx="21" cy="19"/>
                        <a:chOff x="3715" y="2631"/>
                        <a:chExt cx="21" cy="19"/>
                      </a:xfrm>
                    </p:grpSpPr>
                    <p:sp>
                      <p:nvSpPr>
                        <p:cNvPr id="12523" name="Oval 322"/>
                        <p:cNvSpPr>
                          <a:spLocks noChangeArrowheads="1"/>
                        </p:cNvSpPr>
                        <p:nvPr/>
                      </p:nvSpPr>
                      <p:spPr bwMode="auto">
                        <a:xfrm>
                          <a:off x="3715" y="2631"/>
                          <a:ext cx="21" cy="19"/>
                        </a:xfrm>
                        <a:prstGeom prst="ellipse">
                          <a:avLst/>
                        </a:prstGeom>
                        <a:solidFill>
                          <a:srgbClr val="FFFFFF"/>
                        </a:solidFill>
                        <a:ln w="3175">
                          <a:solidFill>
                            <a:srgbClr val="000000"/>
                          </a:solidFill>
                          <a:round/>
                          <a:headEnd/>
                          <a:tailEnd/>
                        </a:ln>
                      </p:spPr>
                      <p:txBody>
                        <a:bodyPr/>
                        <a:lstStyle/>
                        <a:p>
                          <a:endParaRPr lang="it-IT">
                            <a:solidFill>
                              <a:prstClr val="black"/>
                            </a:solidFill>
                            <a:latin typeface="Calibri"/>
                          </a:endParaRPr>
                        </a:p>
                      </p:txBody>
                    </p:sp>
                    <p:sp>
                      <p:nvSpPr>
                        <p:cNvPr id="12524" name="Oval 323"/>
                        <p:cNvSpPr>
                          <a:spLocks noChangeArrowheads="1"/>
                        </p:cNvSpPr>
                        <p:nvPr/>
                      </p:nvSpPr>
                      <p:spPr bwMode="auto">
                        <a:xfrm>
                          <a:off x="3720" y="2635"/>
                          <a:ext cx="8" cy="7"/>
                        </a:xfrm>
                        <a:prstGeom prst="ellipse">
                          <a:avLst/>
                        </a:prstGeom>
                        <a:solidFill>
                          <a:srgbClr val="4040FF"/>
                        </a:solidFill>
                        <a:ln w="3175">
                          <a:solidFill>
                            <a:srgbClr val="000000"/>
                          </a:solidFill>
                          <a:round/>
                          <a:headEnd/>
                          <a:tailEnd/>
                        </a:ln>
                      </p:spPr>
                      <p:txBody>
                        <a:bodyPr/>
                        <a:lstStyle/>
                        <a:p>
                          <a:endParaRPr lang="it-IT">
                            <a:solidFill>
                              <a:prstClr val="black"/>
                            </a:solidFill>
                            <a:latin typeface="Calibri"/>
                          </a:endParaRPr>
                        </a:p>
                      </p:txBody>
                    </p:sp>
                    <p:sp>
                      <p:nvSpPr>
                        <p:cNvPr id="12525" name="Oval 324"/>
                        <p:cNvSpPr>
                          <a:spLocks noChangeArrowheads="1"/>
                        </p:cNvSpPr>
                        <p:nvPr/>
                      </p:nvSpPr>
                      <p:spPr bwMode="auto">
                        <a:xfrm>
                          <a:off x="3722" y="2637"/>
                          <a:ext cx="3" cy="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nvGrpSpPr>
                      <p:cNvPr id="12519" name="Group 329"/>
                      <p:cNvGrpSpPr>
                        <a:grpSpLocks/>
                      </p:cNvGrpSpPr>
                      <p:nvPr/>
                    </p:nvGrpSpPr>
                    <p:grpSpPr bwMode="auto">
                      <a:xfrm>
                        <a:off x="3692" y="2626"/>
                        <a:ext cx="19" cy="17"/>
                        <a:chOff x="3692" y="2626"/>
                        <a:chExt cx="19" cy="17"/>
                      </a:xfrm>
                    </p:grpSpPr>
                    <p:sp>
                      <p:nvSpPr>
                        <p:cNvPr id="12520" name="Oval 326"/>
                        <p:cNvSpPr>
                          <a:spLocks noChangeArrowheads="1"/>
                        </p:cNvSpPr>
                        <p:nvPr/>
                      </p:nvSpPr>
                      <p:spPr bwMode="auto">
                        <a:xfrm>
                          <a:off x="3692" y="2626"/>
                          <a:ext cx="19" cy="17"/>
                        </a:xfrm>
                        <a:prstGeom prst="ellipse">
                          <a:avLst/>
                        </a:prstGeom>
                        <a:solidFill>
                          <a:srgbClr val="FFFFFF"/>
                        </a:solidFill>
                        <a:ln w="3175">
                          <a:solidFill>
                            <a:srgbClr val="000000"/>
                          </a:solidFill>
                          <a:round/>
                          <a:headEnd/>
                          <a:tailEnd/>
                        </a:ln>
                      </p:spPr>
                      <p:txBody>
                        <a:bodyPr/>
                        <a:lstStyle/>
                        <a:p>
                          <a:endParaRPr lang="it-IT">
                            <a:solidFill>
                              <a:prstClr val="black"/>
                            </a:solidFill>
                            <a:latin typeface="Calibri"/>
                          </a:endParaRPr>
                        </a:p>
                      </p:txBody>
                    </p:sp>
                    <p:sp>
                      <p:nvSpPr>
                        <p:cNvPr id="12521" name="Oval 327"/>
                        <p:cNvSpPr>
                          <a:spLocks noChangeArrowheads="1"/>
                        </p:cNvSpPr>
                        <p:nvPr/>
                      </p:nvSpPr>
                      <p:spPr bwMode="auto">
                        <a:xfrm>
                          <a:off x="3696" y="2629"/>
                          <a:ext cx="8" cy="7"/>
                        </a:xfrm>
                        <a:prstGeom prst="ellipse">
                          <a:avLst/>
                        </a:prstGeom>
                        <a:solidFill>
                          <a:srgbClr val="4040FF"/>
                        </a:solidFill>
                        <a:ln w="3175">
                          <a:solidFill>
                            <a:srgbClr val="000000"/>
                          </a:solidFill>
                          <a:round/>
                          <a:headEnd/>
                          <a:tailEnd/>
                        </a:ln>
                      </p:spPr>
                      <p:txBody>
                        <a:bodyPr/>
                        <a:lstStyle/>
                        <a:p>
                          <a:endParaRPr lang="it-IT">
                            <a:solidFill>
                              <a:prstClr val="black"/>
                            </a:solidFill>
                            <a:latin typeface="Calibri"/>
                          </a:endParaRPr>
                        </a:p>
                      </p:txBody>
                    </p:sp>
                    <p:sp>
                      <p:nvSpPr>
                        <p:cNvPr id="12522" name="Oval 328"/>
                        <p:cNvSpPr>
                          <a:spLocks noChangeArrowheads="1"/>
                        </p:cNvSpPr>
                        <p:nvPr/>
                      </p:nvSpPr>
                      <p:spPr bwMode="auto">
                        <a:xfrm>
                          <a:off x="3699" y="2631"/>
                          <a:ext cx="2" cy="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grpSp>
                  <p:nvGrpSpPr>
                    <p:cNvPr id="12510" name="Group 338"/>
                    <p:cNvGrpSpPr>
                      <a:grpSpLocks/>
                    </p:cNvGrpSpPr>
                    <p:nvPr/>
                  </p:nvGrpSpPr>
                  <p:grpSpPr bwMode="auto">
                    <a:xfrm>
                      <a:off x="3683" y="2665"/>
                      <a:ext cx="100" cy="70"/>
                      <a:chOff x="3683" y="2665"/>
                      <a:chExt cx="100" cy="70"/>
                    </a:xfrm>
                  </p:grpSpPr>
                  <p:grpSp>
                    <p:nvGrpSpPr>
                      <p:cNvPr id="12511" name="Group 334"/>
                      <p:cNvGrpSpPr>
                        <a:grpSpLocks/>
                      </p:cNvGrpSpPr>
                      <p:nvPr/>
                    </p:nvGrpSpPr>
                    <p:grpSpPr bwMode="auto">
                      <a:xfrm>
                        <a:off x="3683" y="2665"/>
                        <a:ext cx="30" cy="27"/>
                        <a:chOff x="3683" y="2665"/>
                        <a:chExt cx="30" cy="27"/>
                      </a:xfrm>
                    </p:grpSpPr>
                    <p:sp>
                      <p:nvSpPr>
                        <p:cNvPr id="12515" name="Freeform 331"/>
                        <p:cNvSpPr>
                          <a:spLocks/>
                        </p:cNvSpPr>
                        <p:nvPr/>
                      </p:nvSpPr>
                      <p:spPr bwMode="auto">
                        <a:xfrm>
                          <a:off x="3685" y="2682"/>
                          <a:ext cx="28" cy="10"/>
                        </a:xfrm>
                        <a:custGeom>
                          <a:avLst/>
                          <a:gdLst>
                            <a:gd name="T0" fmla="*/ 0 w 114"/>
                            <a:gd name="T1" fmla="*/ 2 h 50"/>
                            <a:gd name="T2" fmla="*/ 4 w 114"/>
                            <a:gd name="T3" fmla="*/ 0 h 50"/>
                            <a:gd name="T4" fmla="*/ 7 w 114"/>
                            <a:gd name="T5" fmla="*/ 0 h 50"/>
                            <a:gd name="T6" fmla="*/ 10 w 114"/>
                            <a:gd name="T7" fmla="*/ 1 h 50"/>
                            <a:gd name="T8" fmla="*/ 10 w 114"/>
                            <a:gd name="T9" fmla="*/ 2 h 50"/>
                            <a:gd name="T10" fmla="*/ 14 w 114"/>
                            <a:gd name="T11" fmla="*/ 2 h 50"/>
                            <a:gd name="T12" fmla="*/ 16 w 114"/>
                            <a:gd name="T13" fmla="*/ 1 h 50"/>
                            <a:gd name="T14" fmla="*/ 18 w 114"/>
                            <a:gd name="T15" fmla="*/ 1 h 50"/>
                            <a:gd name="T16" fmla="*/ 20 w 114"/>
                            <a:gd name="T17" fmla="*/ 2 h 50"/>
                            <a:gd name="T18" fmla="*/ 24 w 114"/>
                            <a:gd name="T19" fmla="*/ 6 h 50"/>
                            <a:gd name="T20" fmla="*/ 28 w 114"/>
                            <a:gd name="T21" fmla="*/ 1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50">
                              <a:moveTo>
                                <a:pt x="0" y="10"/>
                              </a:moveTo>
                              <a:lnTo>
                                <a:pt x="18" y="0"/>
                              </a:lnTo>
                              <a:lnTo>
                                <a:pt x="29" y="0"/>
                              </a:lnTo>
                              <a:lnTo>
                                <a:pt x="40" y="3"/>
                              </a:lnTo>
                              <a:lnTo>
                                <a:pt x="42" y="8"/>
                              </a:lnTo>
                              <a:lnTo>
                                <a:pt x="55" y="10"/>
                              </a:lnTo>
                              <a:lnTo>
                                <a:pt x="64" y="6"/>
                              </a:lnTo>
                              <a:lnTo>
                                <a:pt x="72" y="6"/>
                              </a:lnTo>
                              <a:lnTo>
                                <a:pt x="83" y="10"/>
                              </a:lnTo>
                              <a:lnTo>
                                <a:pt x="99" y="32"/>
                              </a:lnTo>
                              <a:lnTo>
                                <a:pt x="114" y="5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16" name="Freeform 332"/>
                        <p:cNvSpPr>
                          <a:spLocks/>
                        </p:cNvSpPr>
                        <p:nvPr/>
                      </p:nvSpPr>
                      <p:spPr bwMode="auto">
                        <a:xfrm>
                          <a:off x="3690" y="2688"/>
                          <a:ext cx="13" cy="3"/>
                        </a:xfrm>
                        <a:custGeom>
                          <a:avLst/>
                          <a:gdLst>
                            <a:gd name="T0" fmla="*/ 0 w 53"/>
                            <a:gd name="T1" fmla="*/ 0 h 16"/>
                            <a:gd name="T2" fmla="*/ 2 w 53"/>
                            <a:gd name="T3" fmla="*/ 1 h 16"/>
                            <a:gd name="T4" fmla="*/ 5 w 53"/>
                            <a:gd name="T5" fmla="*/ 3 h 16"/>
                            <a:gd name="T6" fmla="*/ 9 w 53"/>
                            <a:gd name="T7" fmla="*/ 3 h 16"/>
                            <a:gd name="T8" fmla="*/ 12 w 53"/>
                            <a:gd name="T9" fmla="*/ 3 h 16"/>
                            <a:gd name="T10" fmla="*/ 13 w 53"/>
                            <a:gd name="T11" fmla="*/ 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6">
                              <a:moveTo>
                                <a:pt x="0" y="0"/>
                              </a:moveTo>
                              <a:lnTo>
                                <a:pt x="8" y="6"/>
                              </a:lnTo>
                              <a:lnTo>
                                <a:pt x="20" y="16"/>
                              </a:lnTo>
                              <a:lnTo>
                                <a:pt x="35" y="16"/>
                              </a:lnTo>
                              <a:lnTo>
                                <a:pt x="49" y="15"/>
                              </a:lnTo>
                              <a:lnTo>
                                <a:pt x="53" y="1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17" name="Freeform 333"/>
                        <p:cNvSpPr>
                          <a:spLocks/>
                        </p:cNvSpPr>
                        <p:nvPr/>
                      </p:nvSpPr>
                      <p:spPr bwMode="auto">
                        <a:xfrm>
                          <a:off x="3683" y="2665"/>
                          <a:ext cx="27" cy="5"/>
                        </a:xfrm>
                        <a:custGeom>
                          <a:avLst/>
                          <a:gdLst>
                            <a:gd name="T0" fmla="*/ 0 w 107"/>
                            <a:gd name="T1" fmla="*/ 3 h 28"/>
                            <a:gd name="T2" fmla="*/ 3 w 107"/>
                            <a:gd name="T3" fmla="*/ 3 h 28"/>
                            <a:gd name="T4" fmla="*/ 8 w 107"/>
                            <a:gd name="T5" fmla="*/ 4 h 28"/>
                            <a:gd name="T6" fmla="*/ 14 w 107"/>
                            <a:gd name="T7" fmla="*/ 5 h 28"/>
                            <a:gd name="T8" fmla="*/ 17 w 107"/>
                            <a:gd name="T9" fmla="*/ 4 h 28"/>
                            <a:gd name="T10" fmla="*/ 20 w 107"/>
                            <a:gd name="T11" fmla="*/ 4 h 28"/>
                            <a:gd name="T12" fmla="*/ 22 w 107"/>
                            <a:gd name="T13" fmla="*/ 4 h 28"/>
                            <a:gd name="T14" fmla="*/ 25 w 107"/>
                            <a:gd name="T15" fmla="*/ 3 h 28"/>
                            <a:gd name="T16" fmla="*/ 26 w 107"/>
                            <a:gd name="T17" fmla="*/ 2 h 28"/>
                            <a:gd name="T18" fmla="*/ 27 w 107"/>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8">
                              <a:moveTo>
                                <a:pt x="0" y="19"/>
                              </a:moveTo>
                              <a:lnTo>
                                <a:pt x="11" y="19"/>
                              </a:lnTo>
                              <a:lnTo>
                                <a:pt x="31" y="24"/>
                              </a:lnTo>
                              <a:lnTo>
                                <a:pt x="55" y="28"/>
                              </a:lnTo>
                              <a:lnTo>
                                <a:pt x="68" y="25"/>
                              </a:lnTo>
                              <a:lnTo>
                                <a:pt x="79" y="25"/>
                              </a:lnTo>
                              <a:lnTo>
                                <a:pt x="87" y="21"/>
                              </a:lnTo>
                              <a:lnTo>
                                <a:pt x="98" y="16"/>
                              </a:lnTo>
                              <a:lnTo>
                                <a:pt x="105" y="10"/>
                              </a:lnTo>
                              <a:lnTo>
                                <a:pt x="107"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nvGrpSpPr>
                      <p:cNvPr id="12512" name="Group 337"/>
                      <p:cNvGrpSpPr>
                        <a:grpSpLocks/>
                      </p:cNvGrpSpPr>
                      <p:nvPr/>
                    </p:nvGrpSpPr>
                    <p:grpSpPr bwMode="auto">
                      <a:xfrm>
                        <a:off x="3699" y="2669"/>
                        <a:ext cx="84" cy="66"/>
                        <a:chOff x="3699" y="2669"/>
                        <a:chExt cx="84" cy="66"/>
                      </a:xfrm>
                    </p:grpSpPr>
                    <p:sp>
                      <p:nvSpPr>
                        <p:cNvPr id="12513" name="Freeform 335"/>
                        <p:cNvSpPr>
                          <a:spLocks/>
                        </p:cNvSpPr>
                        <p:nvPr/>
                      </p:nvSpPr>
                      <p:spPr bwMode="auto">
                        <a:xfrm>
                          <a:off x="3699" y="2701"/>
                          <a:ext cx="57" cy="34"/>
                        </a:xfrm>
                        <a:custGeom>
                          <a:avLst/>
                          <a:gdLst>
                            <a:gd name="T0" fmla="*/ 0 w 229"/>
                            <a:gd name="T1" fmla="*/ 34 h 170"/>
                            <a:gd name="T2" fmla="*/ 11 w 229"/>
                            <a:gd name="T3" fmla="*/ 30 h 170"/>
                            <a:gd name="T4" fmla="*/ 24 w 229"/>
                            <a:gd name="T5" fmla="*/ 27 h 170"/>
                            <a:gd name="T6" fmla="*/ 33 w 229"/>
                            <a:gd name="T7" fmla="*/ 23 h 170"/>
                            <a:gd name="T8" fmla="*/ 40 w 229"/>
                            <a:gd name="T9" fmla="*/ 20 h 170"/>
                            <a:gd name="T10" fmla="*/ 46 w 229"/>
                            <a:gd name="T11" fmla="*/ 18 h 170"/>
                            <a:gd name="T12" fmla="*/ 50 w 229"/>
                            <a:gd name="T13" fmla="*/ 14 h 170"/>
                            <a:gd name="T14" fmla="*/ 53 w 229"/>
                            <a:gd name="T15" fmla="*/ 11 h 170"/>
                            <a:gd name="T16" fmla="*/ 55 w 229"/>
                            <a:gd name="T17" fmla="*/ 6 h 170"/>
                            <a:gd name="T18" fmla="*/ 57 w 229"/>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170">
                              <a:moveTo>
                                <a:pt x="0" y="170"/>
                              </a:moveTo>
                              <a:lnTo>
                                <a:pt x="44" y="152"/>
                              </a:lnTo>
                              <a:lnTo>
                                <a:pt x="95" y="133"/>
                              </a:lnTo>
                              <a:lnTo>
                                <a:pt x="131" y="113"/>
                              </a:lnTo>
                              <a:lnTo>
                                <a:pt x="159" y="102"/>
                              </a:lnTo>
                              <a:lnTo>
                                <a:pt x="185" y="88"/>
                              </a:lnTo>
                              <a:lnTo>
                                <a:pt x="201" y="71"/>
                              </a:lnTo>
                              <a:lnTo>
                                <a:pt x="211" y="56"/>
                              </a:lnTo>
                              <a:lnTo>
                                <a:pt x="221" y="31"/>
                              </a:lnTo>
                              <a:lnTo>
                                <a:pt x="229"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514" name="Freeform 336"/>
                        <p:cNvSpPr>
                          <a:spLocks/>
                        </p:cNvSpPr>
                        <p:nvPr/>
                      </p:nvSpPr>
                      <p:spPr bwMode="auto">
                        <a:xfrm>
                          <a:off x="3770" y="2669"/>
                          <a:ext cx="13" cy="5"/>
                        </a:xfrm>
                        <a:custGeom>
                          <a:avLst/>
                          <a:gdLst>
                            <a:gd name="T0" fmla="*/ 13 w 52"/>
                            <a:gd name="T1" fmla="*/ 0 h 22"/>
                            <a:gd name="T2" fmla="*/ 4 w 52"/>
                            <a:gd name="T3" fmla="*/ 1 h 22"/>
                            <a:gd name="T4" fmla="*/ 2 w 52"/>
                            <a:gd name="T5" fmla="*/ 3 h 22"/>
                            <a:gd name="T6" fmla="*/ 0 w 52"/>
                            <a:gd name="T7" fmla="*/ 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22">
                              <a:moveTo>
                                <a:pt x="52" y="0"/>
                              </a:moveTo>
                              <a:lnTo>
                                <a:pt x="17" y="6"/>
                              </a:lnTo>
                              <a:lnTo>
                                <a:pt x="6" y="12"/>
                              </a:lnTo>
                              <a:lnTo>
                                <a:pt x="0" y="22"/>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grpSp>
            </p:grpSp>
            <p:grpSp>
              <p:nvGrpSpPr>
                <p:cNvPr id="12501" name="Group 345"/>
                <p:cNvGrpSpPr>
                  <a:grpSpLocks/>
                </p:cNvGrpSpPr>
                <p:nvPr/>
              </p:nvGrpSpPr>
              <p:grpSpPr bwMode="auto">
                <a:xfrm>
                  <a:off x="3643" y="2588"/>
                  <a:ext cx="196" cy="98"/>
                  <a:chOff x="3643" y="2588"/>
                  <a:chExt cx="196" cy="98"/>
                </a:xfrm>
              </p:grpSpPr>
              <p:sp>
                <p:nvSpPr>
                  <p:cNvPr id="12502" name="Freeform 341"/>
                  <p:cNvSpPr>
                    <a:spLocks/>
                  </p:cNvSpPr>
                  <p:nvPr/>
                </p:nvSpPr>
                <p:spPr bwMode="auto">
                  <a:xfrm>
                    <a:off x="3820" y="2678"/>
                    <a:ext cx="19" cy="8"/>
                  </a:xfrm>
                  <a:custGeom>
                    <a:avLst/>
                    <a:gdLst>
                      <a:gd name="T0" fmla="*/ 0 w 78"/>
                      <a:gd name="T1" fmla="*/ 8 h 40"/>
                      <a:gd name="T2" fmla="*/ 5 w 78"/>
                      <a:gd name="T3" fmla="*/ 4 h 40"/>
                      <a:gd name="T4" fmla="*/ 6 w 78"/>
                      <a:gd name="T5" fmla="*/ 3 h 40"/>
                      <a:gd name="T6" fmla="*/ 7 w 78"/>
                      <a:gd name="T7" fmla="*/ 2 h 40"/>
                      <a:gd name="T8" fmla="*/ 8 w 78"/>
                      <a:gd name="T9" fmla="*/ 2 h 40"/>
                      <a:gd name="T10" fmla="*/ 9 w 78"/>
                      <a:gd name="T11" fmla="*/ 1 h 40"/>
                      <a:gd name="T12" fmla="*/ 10 w 78"/>
                      <a:gd name="T13" fmla="*/ 1 h 40"/>
                      <a:gd name="T14" fmla="*/ 11 w 78"/>
                      <a:gd name="T15" fmla="*/ 0 h 40"/>
                      <a:gd name="T16" fmla="*/ 12 w 78"/>
                      <a:gd name="T17" fmla="*/ 0 h 40"/>
                      <a:gd name="T18" fmla="*/ 14 w 78"/>
                      <a:gd name="T19" fmla="*/ 0 h 40"/>
                      <a:gd name="T20" fmla="*/ 15 w 78"/>
                      <a:gd name="T21" fmla="*/ 0 h 40"/>
                      <a:gd name="T22" fmla="*/ 15 w 78"/>
                      <a:gd name="T23" fmla="*/ 0 h 40"/>
                      <a:gd name="T24" fmla="*/ 16 w 78"/>
                      <a:gd name="T25" fmla="*/ 0 h 40"/>
                      <a:gd name="T26" fmla="*/ 17 w 78"/>
                      <a:gd name="T27" fmla="*/ 1 h 40"/>
                      <a:gd name="T28" fmla="*/ 18 w 78"/>
                      <a:gd name="T29" fmla="*/ 1 h 40"/>
                      <a:gd name="T30" fmla="*/ 19 w 78"/>
                      <a:gd name="T31" fmla="*/ 2 h 40"/>
                      <a:gd name="T32" fmla="*/ 19 w 78"/>
                      <a:gd name="T33" fmla="*/ 3 h 40"/>
                      <a:gd name="T34" fmla="*/ 19 w 78"/>
                      <a:gd name="T35" fmla="*/ 4 h 40"/>
                      <a:gd name="T36" fmla="*/ 19 w 78"/>
                      <a:gd name="T37" fmla="*/ 6 h 40"/>
                      <a:gd name="T38" fmla="*/ 19 w 78"/>
                      <a:gd name="T39" fmla="*/ 6 h 40"/>
                      <a:gd name="T40" fmla="*/ 18 w 78"/>
                      <a:gd name="T41" fmla="*/ 7 h 40"/>
                      <a:gd name="T42" fmla="*/ 17 w 78"/>
                      <a:gd name="T43" fmla="*/ 7 h 40"/>
                      <a:gd name="T44" fmla="*/ 15 w 78"/>
                      <a:gd name="T45" fmla="*/ 8 h 40"/>
                      <a:gd name="T46" fmla="*/ 14 w 78"/>
                      <a:gd name="T47" fmla="*/ 8 h 40"/>
                      <a:gd name="T48" fmla="*/ 12 w 78"/>
                      <a:gd name="T49" fmla="*/ 7 h 40"/>
                      <a:gd name="T50" fmla="*/ 10 w 78"/>
                      <a:gd name="T51" fmla="*/ 7 h 40"/>
                      <a:gd name="T52" fmla="*/ 9 w 78"/>
                      <a:gd name="T53" fmla="*/ 7 h 40"/>
                      <a:gd name="T54" fmla="*/ 7 w 78"/>
                      <a:gd name="T55" fmla="*/ 7 h 40"/>
                      <a:gd name="T56" fmla="*/ 4 w 78"/>
                      <a:gd name="T57" fmla="*/ 7 h 40"/>
                      <a:gd name="T58" fmla="*/ 0 w 78"/>
                      <a:gd name="T59" fmla="*/ 8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8" h="40">
                        <a:moveTo>
                          <a:pt x="0" y="40"/>
                        </a:moveTo>
                        <a:lnTo>
                          <a:pt x="19" y="18"/>
                        </a:lnTo>
                        <a:lnTo>
                          <a:pt x="25" y="13"/>
                        </a:lnTo>
                        <a:lnTo>
                          <a:pt x="29" y="12"/>
                        </a:lnTo>
                        <a:lnTo>
                          <a:pt x="33" y="9"/>
                        </a:lnTo>
                        <a:lnTo>
                          <a:pt x="38" y="5"/>
                        </a:lnTo>
                        <a:lnTo>
                          <a:pt x="42" y="3"/>
                        </a:lnTo>
                        <a:lnTo>
                          <a:pt x="46" y="1"/>
                        </a:lnTo>
                        <a:lnTo>
                          <a:pt x="50" y="0"/>
                        </a:lnTo>
                        <a:lnTo>
                          <a:pt x="56" y="0"/>
                        </a:lnTo>
                        <a:lnTo>
                          <a:pt x="60" y="0"/>
                        </a:lnTo>
                        <a:lnTo>
                          <a:pt x="63" y="0"/>
                        </a:lnTo>
                        <a:lnTo>
                          <a:pt x="67" y="1"/>
                        </a:lnTo>
                        <a:lnTo>
                          <a:pt x="69" y="3"/>
                        </a:lnTo>
                        <a:lnTo>
                          <a:pt x="73" y="7"/>
                        </a:lnTo>
                        <a:lnTo>
                          <a:pt x="76" y="12"/>
                        </a:lnTo>
                        <a:lnTo>
                          <a:pt x="77" y="14"/>
                        </a:lnTo>
                        <a:lnTo>
                          <a:pt x="78" y="21"/>
                        </a:lnTo>
                        <a:lnTo>
                          <a:pt x="77" y="28"/>
                        </a:lnTo>
                        <a:lnTo>
                          <a:pt x="76" y="31"/>
                        </a:lnTo>
                        <a:lnTo>
                          <a:pt x="73" y="35"/>
                        </a:lnTo>
                        <a:lnTo>
                          <a:pt x="68" y="37"/>
                        </a:lnTo>
                        <a:lnTo>
                          <a:pt x="63" y="39"/>
                        </a:lnTo>
                        <a:lnTo>
                          <a:pt x="56" y="39"/>
                        </a:lnTo>
                        <a:lnTo>
                          <a:pt x="50" y="36"/>
                        </a:lnTo>
                        <a:lnTo>
                          <a:pt x="42" y="33"/>
                        </a:lnTo>
                        <a:lnTo>
                          <a:pt x="36" y="33"/>
                        </a:lnTo>
                        <a:lnTo>
                          <a:pt x="27" y="33"/>
                        </a:lnTo>
                        <a:lnTo>
                          <a:pt x="16" y="35"/>
                        </a:lnTo>
                        <a:lnTo>
                          <a:pt x="0" y="40"/>
                        </a:lnTo>
                        <a:close/>
                      </a:path>
                    </a:pathLst>
                  </a:custGeom>
                  <a:solidFill>
                    <a:srgbClr val="C0FFFF"/>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03" name="Freeform 342"/>
                  <p:cNvSpPr>
                    <a:spLocks/>
                  </p:cNvSpPr>
                  <p:nvPr/>
                </p:nvSpPr>
                <p:spPr bwMode="auto">
                  <a:xfrm>
                    <a:off x="3643" y="2639"/>
                    <a:ext cx="13" cy="5"/>
                  </a:xfrm>
                  <a:custGeom>
                    <a:avLst/>
                    <a:gdLst>
                      <a:gd name="T0" fmla="*/ 13 w 53"/>
                      <a:gd name="T1" fmla="*/ 5 h 28"/>
                      <a:gd name="T2" fmla="*/ 9 w 53"/>
                      <a:gd name="T3" fmla="*/ 2 h 28"/>
                      <a:gd name="T4" fmla="*/ 9 w 53"/>
                      <a:gd name="T5" fmla="*/ 2 h 28"/>
                      <a:gd name="T6" fmla="*/ 8 w 53"/>
                      <a:gd name="T7" fmla="*/ 1 h 28"/>
                      <a:gd name="T8" fmla="*/ 8 w 53"/>
                      <a:gd name="T9" fmla="*/ 1 h 28"/>
                      <a:gd name="T10" fmla="*/ 7 w 53"/>
                      <a:gd name="T11" fmla="*/ 0 h 28"/>
                      <a:gd name="T12" fmla="*/ 6 w 53"/>
                      <a:gd name="T13" fmla="*/ 0 h 28"/>
                      <a:gd name="T14" fmla="*/ 5 w 53"/>
                      <a:gd name="T15" fmla="*/ 0 h 28"/>
                      <a:gd name="T16" fmla="*/ 5 w 53"/>
                      <a:gd name="T17" fmla="*/ 0 h 28"/>
                      <a:gd name="T18" fmla="*/ 4 w 53"/>
                      <a:gd name="T19" fmla="*/ 0 h 28"/>
                      <a:gd name="T20" fmla="*/ 3 w 53"/>
                      <a:gd name="T21" fmla="*/ 0 h 28"/>
                      <a:gd name="T22" fmla="*/ 2 w 53"/>
                      <a:gd name="T23" fmla="*/ 0 h 28"/>
                      <a:gd name="T24" fmla="*/ 2 w 53"/>
                      <a:gd name="T25" fmla="*/ 0 h 28"/>
                      <a:gd name="T26" fmla="*/ 1 w 53"/>
                      <a:gd name="T27" fmla="*/ 0 h 28"/>
                      <a:gd name="T28" fmla="*/ 1 w 53"/>
                      <a:gd name="T29" fmla="*/ 1 h 28"/>
                      <a:gd name="T30" fmla="*/ 0 w 53"/>
                      <a:gd name="T31" fmla="*/ 1 h 28"/>
                      <a:gd name="T32" fmla="*/ 0 w 53"/>
                      <a:gd name="T33" fmla="*/ 2 h 28"/>
                      <a:gd name="T34" fmla="*/ 0 w 53"/>
                      <a:gd name="T35" fmla="*/ 3 h 28"/>
                      <a:gd name="T36" fmla="*/ 0 w 53"/>
                      <a:gd name="T37" fmla="*/ 4 h 28"/>
                      <a:gd name="T38" fmla="*/ 0 w 53"/>
                      <a:gd name="T39" fmla="*/ 4 h 28"/>
                      <a:gd name="T40" fmla="*/ 1 w 53"/>
                      <a:gd name="T41" fmla="*/ 4 h 28"/>
                      <a:gd name="T42" fmla="*/ 2 w 53"/>
                      <a:gd name="T43" fmla="*/ 5 h 28"/>
                      <a:gd name="T44" fmla="*/ 2 w 53"/>
                      <a:gd name="T45" fmla="*/ 5 h 28"/>
                      <a:gd name="T46" fmla="*/ 4 w 53"/>
                      <a:gd name="T47" fmla="*/ 5 h 28"/>
                      <a:gd name="T48" fmla="*/ 5 w 53"/>
                      <a:gd name="T49" fmla="*/ 4 h 28"/>
                      <a:gd name="T50" fmla="*/ 6 w 53"/>
                      <a:gd name="T51" fmla="*/ 4 h 28"/>
                      <a:gd name="T52" fmla="*/ 7 w 53"/>
                      <a:gd name="T53" fmla="*/ 4 h 28"/>
                      <a:gd name="T54" fmla="*/ 9 w 53"/>
                      <a:gd name="T55" fmla="*/ 4 h 28"/>
                      <a:gd name="T56" fmla="*/ 11 w 53"/>
                      <a:gd name="T57" fmla="*/ 4 h 28"/>
                      <a:gd name="T58" fmla="*/ 13 w 53"/>
                      <a:gd name="T59" fmla="*/ 5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 h="28">
                        <a:moveTo>
                          <a:pt x="53" y="28"/>
                        </a:moveTo>
                        <a:lnTo>
                          <a:pt x="38" y="13"/>
                        </a:lnTo>
                        <a:lnTo>
                          <a:pt x="36" y="9"/>
                        </a:lnTo>
                        <a:lnTo>
                          <a:pt x="33" y="7"/>
                        </a:lnTo>
                        <a:lnTo>
                          <a:pt x="31" y="6"/>
                        </a:lnTo>
                        <a:lnTo>
                          <a:pt x="27" y="2"/>
                        </a:lnTo>
                        <a:lnTo>
                          <a:pt x="24" y="2"/>
                        </a:lnTo>
                        <a:lnTo>
                          <a:pt x="21" y="1"/>
                        </a:lnTo>
                        <a:lnTo>
                          <a:pt x="19" y="0"/>
                        </a:lnTo>
                        <a:lnTo>
                          <a:pt x="15" y="0"/>
                        </a:lnTo>
                        <a:lnTo>
                          <a:pt x="13" y="0"/>
                        </a:lnTo>
                        <a:lnTo>
                          <a:pt x="10" y="0"/>
                        </a:lnTo>
                        <a:lnTo>
                          <a:pt x="8" y="1"/>
                        </a:lnTo>
                        <a:lnTo>
                          <a:pt x="5" y="2"/>
                        </a:lnTo>
                        <a:lnTo>
                          <a:pt x="3" y="4"/>
                        </a:lnTo>
                        <a:lnTo>
                          <a:pt x="2" y="7"/>
                        </a:lnTo>
                        <a:lnTo>
                          <a:pt x="0" y="9"/>
                        </a:lnTo>
                        <a:lnTo>
                          <a:pt x="0" y="15"/>
                        </a:lnTo>
                        <a:lnTo>
                          <a:pt x="0" y="20"/>
                        </a:lnTo>
                        <a:lnTo>
                          <a:pt x="2" y="22"/>
                        </a:lnTo>
                        <a:lnTo>
                          <a:pt x="3" y="25"/>
                        </a:lnTo>
                        <a:lnTo>
                          <a:pt x="7" y="27"/>
                        </a:lnTo>
                        <a:lnTo>
                          <a:pt x="10" y="27"/>
                        </a:lnTo>
                        <a:lnTo>
                          <a:pt x="15" y="27"/>
                        </a:lnTo>
                        <a:lnTo>
                          <a:pt x="19" y="25"/>
                        </a:lnTo>
                        <a:lnTo>
                          <a:pt x="24" y="24"/>
                        </a:lnTo>
                        <a:lnTo>
                          <a:pt x="29" y="24"/>
                        </a:lnTo>
                        <a:lnTo>
                          <a:pt x="35" y="24"/>
                        </a:lnTo>
                        <a:lnTo>
                          <a:pt x="43" y="25"/>
                        </a:lnTo>
                        <a:lnTo>
                          <a:pt x="53" y="28"/>
                        </a:lnTo>
                        <a:close/>
                      </a:path>
                    </a:pathLst>
                  </a:custGeom>
                  <a:solidFill>
                    <a:srgbClr val="C0FFFF"/>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04" name="Freeform 343"/>
                  <p:cNvSpPr>
                    <a:spLocks/>
                  </p:cNvSpPr>
                  <p:nvPr/>
                </p:nvSpPr>
                <p:spPr bwMode="auto">
                  <a:xfrm>
                    <a:off x="3816" y="2605"/>
                    <a:ext cx="22" cy="16"/>
                  </a:xfrm>
                  <a:custGeom>
                    <a:avLst/>
                    <a:gdLst>
                      <a:gd name="T0" fmla="*/ 0 w 88"/>
                      <a:gd name="T1" fmla="*/ 16 h 76"/>
                      <a:gd name="T2" fmla="*/ 1 w 88"/>
                      <a:gd name="T3" fmla="*/ 14 h 76"/>
                      <a:gd name="T4" fmla="*/ 2 w 88"/>
                      <a:gd name="T5" fmla="*/ 11 h 76"/>
                      <a:gd name="T6" fmla="*/ 3 w 88"/>
                      <a:gd name="T7" fmla="*/ 8 h 76"/>
                      <a:gd name="T8" fmla="*/ 5 w 88"/>
                      <a:gd name="T9" fmla="*/ 6 h 76"/>
                      <a:gd name="T10" fmla="*/ 6 w 88"/>
                      <a:gd name="T11" fmla="*/ 4 h 76"/>
                      <a:gd name="T12" fmla="*/ 8 w 88"/>
                      <a:gd name="T13" fmla="*/ 3 h 76"/>
                      <a:gd name="T14" fmla="*/ 9 w 88"/>
                      <a:gd name="T15" fmla="*/ 1 h 76"/>
                      <a:gd name="T16" fmla="*/ 11 w 88"/>
                      <a:gd name="T17" fmla="*/ 1 h 76"/>
                      <a:gd name="T18" fmla="*/ 13 w 88"/>
                      <a:gd name="T19" fmla="*/ 0 h 76"/>
                      <a:gd name="T20" fmla="*/ 15 w 88"/>
                      <a:gd name="T21" fmla="*/ 0 h 76"/>
                      <a:gd name="T22" fmla="*/ 18 w 88"/>
                      <a:gd name="T23" fmla="*/ 0 h 76"/>
                      <a:gd name="T24" fmla="*/ 20 w 88"/>
                      <a:gd name="T25" fmla="*/ 0 h 76"/>
                      <a:gd name="T26" fmla="*/ 20 w 88"/>
                      <a:gd name="T27" fmla="*/ 1 h 76"/>
                      <a:gd name="T28" fmla="*/ 21 w 88"/>
                      <a:gd name="T29" fmla="*/ 1 h 76"/>
                      <a:gd name="T30" fmla="*/ 22 w 88"/>
                      <a:gd name="T31" fmla="*/ 2 h 76"/>
                      <a:gd name="T32" fmla="*/ 22 w 88"/>
                      <a:gd name="T33" fmla="*/ 3 h 76"/>
                      <a:gd name="T34" fmla="*/ 22 w 88"/>
                      <a:gd name="T35" fmla="*/ 4 h 76"/>
                      <a:gd name="T36" fmla="*/ 22 w 88"/>
                      <a:gd name="T37" fmla="*/ 5 h 76"/>
                      <a:gd name="T38" fmla="*/ 21 w 88"/>
                      <a:gd name="T39" fmla="*/ 6 h 76"/>
                      <a:gd name="T40" fmla="*/ 21 w 88"/>
                      <a:gd name="T41" fmla="*/ 7 h 76"/>
                      <a:gd name="T42" fmla="*/ 20 w 88"/>
                      <a:gd name="T43" fmla="*/ 8 h 76"/>
                      <a:gd name="T44" fmla="*/ 20 w 88"/>
                      <a:gd name="T45" fmla="*/ 8 h 76"/>
                      <a:gd name="T46" fmla="*/ 19 w 88"/>
                      <a:gd name="T47" fmla="*/ 8 h 76"/>
                      <a:gd name="T48" fmla="*/ 17 w 88"/>
                      <a:gd name="T49" fmla="*/ 8 h 76"/>
                      <a:gd name="T50" fmla="*/ 16 w 88"/>
                      <a:gd name="T51" fmla="*/ 9 h 76"/>
                      <a:gd name="T52" fmla="*/ 15 w 88"/>
                      <a:gd name="T53" fmla="*/ 9 h 76"/>
                      <a:gd name="T54" fmla="*/ 14 w 88"/>
                      <a:gd name="T55" fmla="*/ 8 h 76"/>
                      <a:gd name="T56" fmla="*/ 12 w 88"/>
                      <a:gd name="T57" fmla="*/ 8 h 76"/>
                      <a:gd name="T58" fmla="*/ 10 w 88"/>
                      <a:gd name="T59" fmla="*/ 9 h 76"/>
                      <a:gd name="T60" fmla="*/ 9 w 88"/>
                      <a:gd name="T61" fmla="*/ 9 h 76"/>
                      <a:gd name="T62" fmla="*/ 7 w 88"/>
                      <a:gd name="T63" fmla="*/ 10 h 76"/>
                      <a:gd name="T64" fmla="*/ 6 w 88"/>
                      <a:gd name="T65" fmla="*/ 11 h 76"/>
                      <a:gd name="T66" fmla="*/ 4 w 88"/>
                      <a:gd name="T67" fmla="*/ 12 h 76"/>
                      <a:gd name="T68" fmla="*/ 2 w 88"/>
                      <a:gd name="T69" fmla="*/ 13 h 76"/>
                      <a:gd name="T70" fmla="*/ 2 w 88"/>
                      <a:gd name="T71" fmla="*/ 14 h 76"/>
                      <a:gd name="T72" fmla="*/ 0 w 88"/>
                      <a:gd name="T73" fmla="*/ 16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76">
                        <a:moveTo>
                          <a:pt x="0" y="76"/>
                        </a:moveTo>
                        <a:lnTo>
                          <a:pt x="3" y="65"/>
                        </a:lnTo>
                        <a:lnTo>
                          <a:pt x="7" y="50"/>
                        </a:lnTo>
                        <a:lnTo>
                          <a:pt x="12" y="38"/>
                        </a:lnTo>
                        <a:lnTo>
                          <a:pt x="18" y="27"/>
                        </a:lnTo>
                        <a:lnTo>
                          <a:pt x="24" y="19"/>
                        </a:lnTo>
                        <a:lnTo>
                          <a:pt x="30" y="12"/>
                        </a:lnTo>
                        <a:lnTo>
                          <a:pt x="36" y="7"/>
                        </a:lnTo>
                        <a:lnTo>
                          <a:pt x="45" y="4"/>
                        </a:lnTo>
                        <a:lnTo>
                          <a:pt x="52" y="0"/>
                        </a:lnTo>
                        <a:lnTo>
                          <a:pt x="61" y="0"/>
                        </a:lnTo>
                        <a:lnTo>
                          <a:pt x="70" y="0"/>
                        </a:lnTo>
                        <a:lnTo>
                          <a:pt x="78" y="1"/>
                        </a:lnTo>
                        <a:lnTo>
                          <a:pt x="81" y="5"/>
                        </a:lnTo>
                        <a:lnTo>
                          <a:pt x="85" y="7"/>
                        </a:lnTo>
                        <a:lnTo>
                          <a:pt x="86" y="10"/>
                        </a:lnTo>
                        <a:lnTo>
                          <a:pt x="88" y="13"/>
                        </a:lnTo>
                        <a:lnTo>
                          <a:pt x="88" y="19"/>
                        </a:lnTo>
                        <a:lnTo>
                          <a:pt x="88" y="24"/>
                        </a:lnTo>
                        <a:lnTo>
                          <a:pt x="85" y="30"/>
                        </a:lnTo>
                        <a:lnTo>
                          <a:pt x="84" y="32"/>
                        </a:lnTo>
                        <a:lnTo>
                          <a:pt x="81" y="36"/>
                        </a:lnTo>
                        <a:lnTo>
                          <a:pt x="78" y="37"/>
                        </a:lnTo>
                        <a:lnTo>
                          <a:pt x="74" y="38"/>
                        </a:lnTo>
                        <a:lnTo>
                          <a:pt x="69" y="39"/>
                        </a:lnTo>
                        <a:lnTo>
                          <a:pt x="64" y="42"/>
                        </a:lnTo>
                        <a:lnTo>
                          <a:pt x="59" y="42"/>
                        </a:lnTo>
                        <a:lnTo>
                          <a:pt x="55" y="39"/>
                        </a:lnTo>
                        <a:lnTo>
                          <a:pt x="48" y="39"/>
                        </a:lnTo>
                        <a:lnTo>
                          <a:pt x="41" y="42"/>
                        </a:lnTo>
                        <a:lnTo>
                          <a:pt x="34" y="43"/>
                        </a:lnTo>
                        <a:lnTo>
                          <a:pt x="29" y="47"/>
                        </a:lnTo>
                        <a:lnTo>
                          <a:pt x="23" y="51"/>
                        </a:lnTo>
                        <a:lnTo>
                          <a:pt x="16" y="57"/>
                        </a:lnTo>
                        <a:lnTo>
                          <a:pt x="9" y="61"/>
                        </a:lnTo>
                        <a:lnTo>
                          <a:pt x="6" y="68"/>
                        </a:lnTo>
                        <a:lnTo>
                          <a:pt x="0" y="76"/>
                        </a:lnTo>
                        <a:close/>
                      </a:path>
                    </a:pathLst>
                  </a:custGeom>
                  <a:solidFill>
                    <a:srgbClr val="C0FFFF"/>
                  </a:solidFill>
                  <a:ln w="3175">
                    <a:solidFill>
                      <a:srgbClr val="000000"/>
                    </a:solidFill>
                    <a:prstDash val="solid"/>
                    <a:round/>
                    <a:headEnd/>
                    <a:tailEnd/>
                  </a:ln>
                </p:spPr>
                <p:txBody>
                  <a:bodyPr/>
                  <a:lstStyle/>
                  <a:p>
                    <a:endParaRPr lang="it-IT">
                      <a:solidFill>
                        <a:prstClr val="black"/>
                      </a:solidFill>
                      <a:latin typeface="Calibri"/>
                    </a:endParaRPr>
                  </a:p>
                </p:txBody>
              </p:sp>
              <p:sp>
                <p:nvSpPr>
                  <p:cNvPr id="12505" name="Freeform 344"/>
                  <p:cNvSpPr>
                    <a:spLocks/>
                  </p:cNvSpPr>
                  <p:nvPr/>
                </p:nvSpPr>
                <p:spPr bwMode="auto">
                  <a:xfrm>
                    <a:off x="3654" y="2588"/>
                    <a:ext cx="22" cy="15"/>
                  </a:xfrm>
                  <a:custGeom>
                    <a:avLst/>
                    <a:gdLst>
                      <a:gd name="T0" fmla="*/ 22 w 87"/>
                      <a:gd name="T1" fmla="*/ 15 h 76"/>
                      <a:gd name="T2" fmla="*/ 21 w 87"/>
                      <a:gd name="T3" fmla="*/ 13 h 76"/>
                      <a:gd name="T4" fmla="*/ 20 w 87"/>
                      <a:gd name="T5" fmla="*/ 10 h 76"/>
                      <a:gd name="T6" fmla="*/ 19 w 87"/>
                      <a:gd name="T7" fmla="*/ 8 h 76"/>
                      <a:gd name="T8" fmla="*/ 17 w 87"/>
                      <a:gd name="T9" fmla="*/ 6 h 76"/>
                      <a:gd name="T10" fmla="*/ 16 w 87"/>
                      <a:gd name="T11" fmla="*/ 4 h 76"/>
                      <a:gd name="T12" fmla="*/ 14 w 87"/>
                      <a:gd name="T13" fmla="*/ 2 h 76"/>
                      <a:gd name="T14" fmla="*/ 13 w 87"/>
                      <a:gd name="T15" fmla="*/ 1 h 76"/>
                      <a:gd name="T16" fmla="*/ 11 w 87"/>
                      <a:gd name="T17" fmla="*/ 1 h 76"/>
                      <a:gd name="T18" fmla="*/ 9 w 87"/>
                      <a:gd name="T19" fmla="*/ 0 h 76"/>
                      <a:gd name="T20" fmla="*/ 7 w 87"/>
                      <a:gd name="T21" fmla="*/ 0 h 76"/>
                      <a:gd name="T22" fmla="*/ 4 w 87"/>
                      <a:gd name="T23" fmla="*/ 0 h 76"/>
                      <a:gd name="T24" fmla="*/ 3 w 87"/>
                      <a:gd name="T25" fmla="*/ 1 h 76"/>
                      <a:gd name="T26" fmla="*/ 2 w 87"/>
                      <a:gd name="T27" fmla="*/ 1 h 76"/>
                      <a:gd name="T28" fmla="*/ 1 w 87"/>
                      <a:gd name="T29" fmla="*/ 1 h 76"/>
                      <a:gd name="T30" fmla="*/ 0 w 87"/>
                      <a:gd name="T31" fmla="*/ 2 h 76"/>
                      <a:gd name="T32" fmla="*/ 0 w 87"/>
                      <a:gd name="T33" fmla="*/ 3 h 76"/>
                      <a:gd name="T34" fmla="*/ 0 w 87"/>
                      <a:gd name="T35" fmla="*/ 4 h 76"/>
                      <a:gd name="T36" fmla="*/ 0 w 87"/>
                      <a:gd name="T37" fmla="*/ 5 h 76"/>
                      <a:gd name="T38" fmla="*/ 1 w 87"/>
                      <a:gd name="T39" fmla="*/ 6 h 76"/>
                      <a:gd name="T40" fmla="*/ 1 w 87"/>
                      <a:gd name="T41" fmla="*/ 6 h 76"/>
                      <a:gd name="T42" fmla="*/ 2 w 87"/>
                      <a:gd name="T43" fmla="*/ 7 h 76"/>
                      <a:gd name="T44" fmla="*/ 3 w 87"/>
                      <a:gd name="T45" fmla="*/ 7 h 76"/>
                      <a:gd name="T46" fmla="*/ 4 w 87"/>
                      <a:gd name="T47" fmla="*/ 8 h 76"/>
                      <a:gd name="T48" fmla="*/ 5 w 87"/>
                      <a:gd name="T49" fmla="*/ 8 h 76"/>
                      <a:gd name="T50" fmla="*/ 6 w 87"/>
                      <a:gd name="T51" fmla="*/ 8 h 76"/>
                      <a:gd name="T52" fmla="*/ 7 w 87"/>
                      <a:gd name="T53" fmla="*/ 8 h 76"/>
                      <a:gd name="T54" fmla="*/ 8 w 87"/>
                      <a:gd name="T55" fmla="*/ 8 h 76"/>
                      <a:gd name="T56" fmla="*/ 10 w 87"/>
                      <a:gd name="T57" fmla="*/ 8 h 76"/>
                      <a:gd name="T58" fmla="*/ 12 w 87"/>
                      <a:gd name="T59" fmla="*/ 8 h 76"/>
                      <a:gd name="T60" fmla="*/ 13 w 87"/>
                      <a:gd name="T61" fmla="*/ 8 h 76"/>
                      <a:gd name="T62" fmla="*/ 15 w 87"/>
                      <a:gd name="T63" fmla="*/ 9 h 76"/>
                      <a:gd name="T64" fmla="*/ 16 w 87"/>
                      <a:gd name="T65" fmla="*/ 10 h 76"/>
                      <a:gd name="T66" fmla="*/ 18 w 87"/>
                      <a:gd name="T67" fmla="*/ 11 h 76"/>
                      <a:gd name="T68" fmla="*/ 19 w 87"/>
                      <a:gd name="T69" fmla="*/ 12 h 76"/>
                      <a:gd name="T70" fmla="*/ 20 w 87"/>
                      <a:gd name="T71" fmla="*/ 13 h 76"/>
                      <a:gd name="T72" fmla="*/ 22 w 87"/>
                      <a:gd name="T73" fmla="*/ 15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7" h="76">
                        <a:moveTo>
                          <a:pt x="87" y="76"/>
                        </a:moveTo>
                        <a:lnTo>
                          <a:pt x="83" y="65"/>
                        </a:lnTo>
                        <a:lnTo>
                          <a:pt x="80" y="49"/>
                        </a:lnTo>
                        <a:lnTo>
                          <a:pt x="76" y="38"/>
                        </a:lnTo>
                        <a:lnTo>
                          <a:pt x="69" y="28"/>
                        </a:lnTo>
                        <a:lnTo>
                          <a:pt x="62" y="18"/>
                        </a:lnTo>
                        <a:lnTo>
                          <a:pt x="56" y="12"/>
                        </a:lnTo>
                        <a:lnTo>
                          <a:pt x="50" y="7"/>
                        </a:lnTo>
                        <a:lnTo>
                          <a:pt x="43" y="4"/>
                        </a:lnTo>
                        <a:lnTo>
                          <a:pt x="36" y="1"/>
                        </a:lnTo>
                        <a:lnTo>
                          <a:pt x="27" y="0"/>
                        </a:lnTo>
                        <a:lnTo>
                          <a:pt x="17" y="0"/>
                        </a:lnTo>
                        <a:lnTo>
                          <a:pt x="10" y="3"/>
                        </a:lnTo>
                        <a:lnTo>
                          <a:pt x="6" y="4"/>
                        </a:lnTo>
                        <a:lnTo>
                          <a:pt x="2" y="7"/>
                        </a:lnTo>
                        <a:lnTo>
                          <a:pt x="1" y="10"/>
                        </a:lnTo>
                        <a:lnTo>
                          <a:pt x="0" y="13"/>
                        </a:lnTo>
                        <a:lnTo>
                          <a:pt x="0" y="18"/>
                        </a:lnTo>
                        <a:lnTo>
                          <a:pt x="0" y="24"/>
                        </a:lnTo>
                        <a:lnTo>
                          <a:pt x="2" y="30"/>
                        </a:lnTo>
                        <a:lnTo>
                          <a:pt x="4" y="32"/>
                        </a:lnTo>
                        <a:lnTo>
                          <a:pt x="6" y="35"/>
                        </a:lnTo>
                        <a:lnTo>
                          <a:pt x="10" y="36"/>
                        </a:lnTo>
                        <a:lnTo>
                          <a:pt x="14" y="39"/>
                        </a:lnTo>
                        <a:lnTo>
                          <a:pt x="18" y="39"/>
                        </a:lnTo>
                        <a:lnTo>
                          <a:pt x="23" y="41"/>
                        </a:lnTo>
                        <a:lnTo>
                          <a:pt x="28" y="41"/>
                        </a:lnTo>
                        <a:lnTo>
                          <a:pt x="33" y="41"/>
                        </a:lnTo>
                        <a:lnTo>
                          <a:pt x="39" y="39"/>
                        </a:lnTo>
                        <a:lnTo>
                          <a:pt x="47" y="41"/>
                        </a:lnTo>
                        <a:lnTo>
                          <a:pt x="53" y="43"/>
                        </a:lnTo>
                        <a:lnTo>
                          <a:pt x="59" y="47"/>
                        </a:lnTo>
                        <a:lnTo>
                          <a:pt x="64" y="50"/>
                        </a:lnTo>
                        <a:lnTo>
                          <a:pt x="71" y="56"/>
                        </a:lnTo>
                        <a:lnTo>
                          <a:pt x="77" y="62"/>
                        </a:lnTo>
                        <a:lnTo>
                          <a:pt x="81" y="68"/>
                        </a:lnTo>
                        <a:lnTo>
                          <a:pt x="87" y="76"/>
                        </a:lnTo>
                        <a:close/>
                      </a:path>
                    </a:pathLst>
                  </a:custGeom>
                  <a:solidFill>
                    <a:srgbClr val="C0FFFF"/>
                  </a:solidFill>
                  <a:ln w="3175">
                    <a:solidFill>
                      <a:srgbClr val="000000"/>
                    </a:solidFill>
                    <a:prstDash val="solid"/>
                    <a:round/>
                    <a:headEnd/>
                    <a:tailEnd/>
                  </a:ln>
                </p:spPr>
                <p:txBody>
                  <a:bodyPr/>
                  <a:lstStyle/>
                  <a:p>
                    <a:endParaRPr lang="it-IT">
                      <a:solidFill>
                        <a:prstClr val="black"/>
                      </a:solidFill>
                      <a:latin typeface="Calibri"/>
                    </a:endParaRPr>
                  </a:p>
                </p:txBody>
              </p:sp>
            </p:grpSp>
          </p:grpSp>
          <p:grpSp>
            <p:nvGrpSpPr>
              <p:cNvPr id="12493" name="Group 352"/>
              <p:cNvGrpSpPr>
                <a:grpSpLocks/>
              </p:cNvGrpSpPr>
              <p:nvPr/>
            </p:nvGrpSpPr>
            <p:grpSpPr bwMode="auto">
              <a:xfrm>
                <a:off x="3528" y="2743"/>
                <a:ext cx="134" cy="55"/>
                <a:chOff x="3528" y="2743"/>
                <a:chExt cx="134" cy="55"/>
              </a:xfrm>
            </p:grpSpPr>
            <p:sp>
              <p:nvSpPr>
                <p:cNvPr id="12494" name="Freeform 347"/>
                <p:cNvSpPr>
                  <a:spLocks/>
                </p:cNvSpPr>
                <p:nvPr/>
              </p:nvSpPr>
              <p:spPr bwMode="auto">
                <a:xfrm>
                  <a:off x="3528" y="2743"/>
                  <a:ext cx="134" cy="55"/>
                </a:xfrm>
                <a:custGeom>
                  <a:avLst/>
                  <a:gdLst>
                    <a:gd name="T0" fmla="*/ 0 w 538"/>
                    <a:gd name="T1" fmla="*/ 18 h 273"/>
                    <a:gd name="T2" fmla="*/ 13 w 538"/>
                    <a:gd name="T3" fmla="*/ 11 h 273"/>
                    <a:gd name="T4" fmla="*/ 26 w 538"/>
                    <a:gd name="T5" fmla="*/ 5 h 273"/>
                    <a:gd name="T6" fmla="*/ 34 w 538"/>
                    <a:gd name="T7" fmla="*/ 2 h 273"/>
                    <a:gd name="T8" fmla="*/ 44 w 538"/>
                    <a:gd name="T9" fmla="*/ 0 h 273"/>
                    <a:gd name="T10" fmla="*/ 60 w 538"/>
                    <a:gd name="T11" fmla="*/ 0 h 273"/>
                    <a:gd name="T12" fmla="*/ 81 w 538"/>
                    <a:gd name="T13" fmla="*/ 2 h 273"/>
                    <a:gd name="T14" fmla="*/ 133 w 538"/>
                    <a:gd name="T15" fmla="*/ 43 h 273"/>
                    <a:gd name="T16" fmla="*/ 134 w 538"/>
                    <a:gd name="T17" fmla="*/ 45 h 273"/>
                    <a:gd name="T18" fmla="*/ 134 w 538"/>
                    <a:gd name="T19" fmla="*/ 47 h 273"/>
                    <a:gd name="T20" fmla="*/ 133 w 538"/>
                    <a:gd name="T21" fmla="*/ 48 h 273"/>
                    <a:gd name="T22" fmla="*/ 131 w 538"/>
                    <a:gd name="T23" fmla="*/ 48 h 273"/>
                    <a:gd name="T24" fmla="*/ 127 w 538"/>
                    <a:gd name="T25" fmla="*/ 47 h 273"/>
                    <a:gd name="T26" fmla="*/ 121 w 538"/>
                    <a:gd name="T27" fmla="*/ 44 h 273"/>
                    <a:gd name="T28" fmla="*/ 111 w 538"/>
                    <a:gd name="T29" fmla="*/ 38 h 273"/>
                    <a:gd name="T30" fmla="*/ 92 w 538"/>
                    <a:gd name="T31" fmla="*/ 28 h 273"/>
                    <a:gd name="T32" fmla="*/ 93 w 538"/>
                    <a:gd name="T33" fmla="*/ 37 h 273"/>
                    <a:gd name="T34" fmla="*/ 90 w 538"/>
                    <a:gd name="T35" fmla="*/ 39 h 273"/>
                    <a:gd name="T36" fmla="*/ 86 w 538"/>
                    <a:gd name="T37" fmla="*/ 40 h 273"/>
                    <a:gd name="T38" fmla="*/ 85 w 538"/>
                    <a:gd name="T39" fmla="*/ 44 h 273"/>
                    <a:gd name="T40" fmla="*/ 83 w 538"/>
                    <a:gd name="T41" fmla="*/ 46 h 273"/>
                    <a:gd name="T42" fmla="*/ 78 w 538"/>
                    <a:gd name="T43" fmla="*/ 47 h 273"/>
                    <a:gd name="T44" fmla="*/ 73 w 538"/>
                    <a:gd name="T45" fmla="*/ 47 h 273"/>
                    <a:gd name="T46" fmla="*/ 73 w 538"/>
                    <a:gd name="T47" fmla="*/ 49 h 273"/>
                    <a:gd name="T48" fmla="*/ 72 w 538"/>
                    <a:gd name="T49" fmla="*/ 51 h 273"/>
                    <a:gd name="T50" fmla="*/ 69 w 538"/>
                    <a:gd name="T51" fmla="*/ 53 h 273"/>
                    <a:gd name="T52" fmla="*/ 64 w 538"/>
                    <a:gd name="T53" fmla="*/ 54 h 273"/>
                    <a:gd name="T54" fmla="*/ 62 w 538"/>
                    <a:gd name="T55" fmla="*/ 55 h 273"/>
                    <a:gd name="T56" fmla="*/ 55 w 538"/>
                    <a:gd name="T57" fmla="*/ 49 h 273"/>
                    <a:gd name="T58" fmla="*/ 46 w 538"/>
                    <a:gd name="T59" fmla="*/ 41 h 273"/>
                    <a:gd name="T60" fmla="*/ 46 w 538"/>
                    <a:gd name="T61" fmla="*/ 38 h 273"/>
                    <a:gd name="T62" fmla="*/ 46 w 538"/>
                    <a:gd name="T63" fmla="*/ 36 h 273"/>
                    <a:gd name="T64" fmla="*/ 41 w 538"/>
                    <a:gd name="T65" fmla="*/ 35 h 273"/>
                    <a:gd name="T66" fmla="*/ 35 w 538"/>
                    <a:gd name="T67" fmla="*/ 34 h 273"/>
                    <a:gd name="T68" fmla="*/ 11 w 538"/>
                    <a:gd name="T69" fmla="*/ 44 h 273"/>
                    <a:gd name="T70" fmla="*/ 0 w 538"/>
                    <a:gd name="T71" fmla="*/ 18 h 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8" h="273">
                      <a:moveTo>
                        <a:pt x="0" y="91"/>
                      </a:moveTo>
                      <a:lnTo>
                        <a:pt x="51" y="56"/>
                      </a:lnTo>
                      <a:lnTo>
                        <a:pt x="105" y="24"/>
                      </a:lnTo>
                      <a:lnTo>
                        <a:pt x="136" y="9"/>
                      </a:lnTo>
                      <a:lnTo>
                        <a:pt x="176" y="1"/>
                      </a:lnTo>
                      <a:lnTo>
                        <a:pt x="242" y="0"/>
                      </a:lnTo>
                      <a:lnTo>
                        <a:pt x="324" y="9"/>
                      </a:lnTo>
                      <a:lnTo>
                        <a:pt x="533" y="211"/>
                      </a:lnTo>
                      <a:lnTo>
                        <a:pt x="538" y="225"/>
                      </a:lnTo>
                      <a:lnTo>
                        <a:pt x="538" y="232"/>
                      </a:lnTo>
                      <a:lnTo>
                        <a:pt x="533" y="237"/>
                      </a:lnTo>
                      <a:lnTo>
                        <a:pt x="524" y="236"/>
                      </a:lnTo>
                      <a:lnTo>
                        <a:pt x="511" y="232"/>
                      </a:lnTo>
                      <a:lnTo>
                        <a:pt x="487" y="220"/>
                      </a:lnTo>
                      <a:lnTo>
                        <a:pt x="447" y="191"/>
                      </a:lnTo>
                      <a:lnTo>
                        <a:pt x="371" y="141"/>
                      </a:lnTo>
                      <a:lnTo>
                        <a:pt x="373" y="182"/>
                      </a:lnTo>
                      <a:lnTo>
                        <a:pt x="360" y="193"/>
                      </a:lnTo>
                      <a:lnTo>
                        <a:pt x="344" y="200"/>
                      </a:lnTo>
                      <a:lnTo>
                        <a:pt x="341" y="217"/>
                      </a:lnTo>
                      <a:lnTo>
                        <a:pt x="333" y="229"/>
                      </a:lnTo>
                      <a:lnTo>
                        <a:pt x="312" y="231"/>
                      </a:lnTo>
                      <a:lnTo>
                        <a:pt x="295" y="232"/>
                      </a:lnTo>
                      <a:lnTo>
                        <a:pt x="295" y="243"/>
                      </a:lnTo>
                      <a:lnTo>
                        <a:pt x="291" y="253"/>
                      </a:lnTo>
                      <a:lnTo>
                        <a:pt x="278" y="261"/>
                      </a:lnTo>
                      <a:lnTo>
                        <a:pt x="258" y="268"/>
                      </a:lnTo>
                      <a:lnTo>
                        <a:pt x="247" y="273"/>
                      </a:lnTo>
                      <a:lnTo>
                        <a:pt x="220" y="242"/>
                      </a:lnTo>
                      <a:lnTo>
                        <a:pt x="186" y="204"/>
                      </a:lnTo>
                      <a:lnTo>
                        <a:pt x="185" y="191"/>
                      </a:lnTo>
                      <a:lnTo>
                        <a:pt x="185" y="181"/>
                      </a:lnTo>
                      <a:lnTo>
                        <a:pt x="165" y="175"/>
                      </a:lnTo>
                      <a:lnTo>
                        <a:pt x="140" y="169"/>
                      </a:lnTo>
                      <a:lnTo>
                        <a:pt x="46" y="217"/>
                      </a:lnTo>
                      <a:lnTo>
                        <a:pt x="0" y="91"/>
                      </a:lnTo>
                      <a:close/>
                    </a:path>
                  </a:pathLst>
                </a:custGeom>
                <a:solidFill>
                  <a:srgbClr val="FFE0C0"/>
                </a:solidFill>
                <a:ln w="3175">
                  <a:solidFill>
                    <a:srgbClr val="000000"/>
                  </a:solidFill>
                  <a:prstDash val="solid"/>
                  <a:round/>
                  <a:headEnd/>
                  <a:tailEnd/>
                </a:ln>
              </p:spPr>
              <p:txBody>
                <a:bodyPr/>
                <a:lstStyle/>
                <a:p>
                  <a:endParaRPr lang="it-IT">
                    <a:solidFill>
                      <a:prstClr val="black"/>
                    </a:solidFill>
                    <a:latin typeface="Calibri"/>
                  </a:endParaRPr>
                </a:p>
              </p:txBody>
            </p:sp>
            <p:grpSp>
              <p:nvGrpSpPr>
                <p:cNvPr id="12495" name="Group 351"/>
                <p:cNvGrpSpPr>
                  <a:grpSpLocks/>
                </p:cNvGrpSpPr>
                <p:nvPr/>
              </p:nvGrpSpPr>
              <p:grpSpPr bwMode="auto">
                <a:xfrm>
                  <a:off x="3596" y="2762"/>
                  <a:ext cx="24" cy="28"/>
                  <a:chOff x="3596" y="2762"/>
                  <a:chExt cx="24" cy="28"/>
                </a:xfrm>
              </p:grpSpPr>
              <p:sp>
                <p:nvSpPr>
                  <p:cNvPr id="12496" name="Freeform 348"/>
                  <p:cNvSpPr>
                    <a:spLocks/>
                  </p:cNvSpPr>
                  <p:nvPr/>
                </p:nvSpPr>
                <p:spPr bwMode="auto">
                  <a:xfrm>
                    <a:off x="3596" y="2778"/>
                    <a:ext cx="6" cy="12"/>
                  </a:xfrm>
                  <a:custGeom>
                    <a:avLst/>
                    <a:gdLst>
                      <a:gd name="T0" fmla="*/ 6 w 21"/>
                      <a:gd name="T1" fmla="*/ 12 h 57"/>
                      <a:gd name="T2" fmla="*/ 4 w 21"/>
                      <a:gd name="T3" fmla="*/ 9 h 57"/>
                      <a:gd name="T4" fmla="*/ 3 w 21"/>
                      <a:gd name="T5" fmla="*/ 4 h 57"/>
                      <a:gd name="T6" fmla="*/ 0 w 21"/>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57">
                        <a:moveTo>
                          <a:pt x="21" y="57"/>
                        </a:moveTo>
                        <a:lnTo>
                          <a:pt x="15" y="42"/>
                        </a:lnTo>
                        <a:lnTo>
                          <a:pt x="10" y="18"/>
                        </a:lnTo>
                        <a:lnTo>
                          <a:pt x="0"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497" name="Freeform 349"/>
                  <p:cNvSpPr>
                    <a:spLocks/>
                  </p:cNvSpPr>
                  <p:nvPr/>
                </p:nvSpPr>
                <p:spPr bwMode="auto">
                  <a:xfrm>
                    <a:off x="3609" y="2768"/>
                    <a:ext cx="5" cy="15"/>
                  </a:xfrm>
                  <a:custGeom>
                    <a:avLst/>
                    <a:gdLst>
                      <a:gd name="T0" fmla="*/ 5 w 21"/>
                      <a:gd name="T1" fmla="*/ 15 h 75"/>
                      <a:gd name="T2" fmla="*/ 5 w 21"/>
                      <a:gd name="T3" fmla="*/ 11 h 75"/>
                      <a:gd name="T4" fmla="*/ 3 w 21"/>
                      <a:gd name="T5" fmla="*/ 6 h 75"/>
                      <a:gd name="T6" fmla="*/ 0 w 21"/>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75">
                        <a:moveTo>
                          <a:pt x="21" y="75"/>
                        </a:moveTo>
                        <a:lnTo>
                          <a:pt x="20" y="56"/>
                        </a:lnTo>
                        <a:lnTo>
                          <a:pt x="11" y="28"/>
                        </a:lnTo>
                        <a:lnTo>
                          <a:pt x="0"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2498" name="Freeform 350"/>
                  <p:cNvSpPr>
                    <a:spLocks/>
                  </p:cNvSpPr>
                  <p:nvPr/>
                </p:nvSpPr>
                <p:spPr bwMode="auto">
                  <a:xfrm>
                    <a:off x="3615" y="2762"/>
                    <a:ext cx="5" cy="10"/>
                  </a:xfrm>
                  <a:custGeom>
                    <a:avLst/>
                    <a:gdLst>
                      <a:gd name="T0" fmla="*/ 5 w 21"/>
                      <a:gd name="T1" fmla="*/ 10 h 47"/>
                      <a:gd name="T2" fmla="*/ 4 w 21"/>
                      <a:gd name="T3" fmla="*/ 6 h 47"/>
                      <a:gd name="T4" fmla="*/ 2 w 21"/>
                      <a:gd name="T5" fmla="*/ 3 h 47"/>
                      <a:gd name="T6" fmla="*/ 0 w 2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7">
                        <a:moveTo>
                          <a:pt x="21" y="47"/>
                        </a:moveTo>
                        <a:lnTo>
                          <a:pt x="17" y="29"/>
                        </a:lnTo>
                        <a:lnTo>
                          <a:pt x="10" y="14"/>
                        </a:lnTo>
                        <a:lnTo>
                          <a:pt x="0" y="0"/>
                        </a:lnTo>
                      </a:path>
                    </a:pathLst>
                  </a:custGeom>
                  <a:noFill/>
                  <a:ln w="317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grpSp>
          </p:grpSp>
        </p:grpSp>
      </p:grpSp>
      <p:grpSp>
        <p:nvGrpSpPr>
          <p:cNvPr id="188004" name="Group 612"/>
          <p:cNvGrpSpPr>
            <a:grpSpLocks/>
          </p:cNvGrpSpPr>
          <p:nvPr/>
        </p:nvGrpSpPr>
        <p:grpSpPr bwMode="auto">
          <a:xfrm>
            <a:off x="900113" y="4292600"/>
            <a:ext cx="3816350" cy="1898650"/>
            <a:chOff x="340" y="2659"/>
            <a:chExt cx="2404" cy="1196"/>
          </a:xfrm>
        </p:grpSpPr>
        <p:sp>
          <p:nvSpPr>
            <p:cNvPr id="187410" name="Text Box 18"/>
            <p:cNvSpPr txBox="1">
              <a:spLocks noChangeArrowheads="1"/>
            </p:cNvSpPr>
            <p:nvPr/>
          </p:nvSpPr>
          <p:spPr bwMode="auto">
            <a:xfrm>
              <a:off x="1383" y="2976"/>
              <a:ext cx="1361" cy="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3200" dirty="0">
                  <a:solidFill>
                    <a:prstClr val="black"/>
                  </a:solidFill>
                  <a:latin typeface="Calibri"/>
                </a:rPr>
                <a:t>stile di leadership</a:t>
              </a:r>
            </a:p>
          </p:txBody>
        </p:sp>
        <p:grpSp>
          <p:nvGrpSpPr>
            <p:cNvPr id="12432" name="Group 471"/>
            <p:cNvGrpSpPr>
              <a:grpSpLocks/>
            </p:cNvGrpSpPr>
            <p:nvPr/>
          </p:nvGrpSpPr>
          <p:grpSpPr bwMode="auto">
            <a:xfrm>
              <a:off x="340" y="2659"/>
              <a:ext cx="1070" cy="1196"/>
              <a:chOff x="3424" y="2795"/>
              <a:chExt cx="1070" cy="1196"/>
            </a:xfrm>
          </p:grpSpPr>
          <p:sp>
            <p:nvSpPr>
              <p:cNvPr id="12433" name="AutoShape 414"/>
              <p:cNvSpPr>
                <a:spLocks noChangeAspect="1" noChangeArrowheads="1" noTextEdit="1"/>
              </p:cNvSpPr>
              <p:nvPr/>
            </p:nvSpPr>
            <p:spPr bwMode="auto">
              <a:xfrm>
                <a:off x="3424" y="2795"/>
                <a:ext cx="1070"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2434" name="Freeform 417"/>
              <p:cNvSpPr>
                <a:spLocks/>
              </p:cNvSpPr>
              <p:nvPr/>
            </p:nvSpPr>
            <p:spPr bwMode="auto">
              <a:xfrm>
                <a:off x="4298" y="3691"/>
                <a:ext cx="150" cy="226"/>
              </a:xfrm>
              <a:custGeom>
                <a:avLst/>
                <a:gdLst>
                  <a:gd name="T0" fmla="*/ 0 w 300"/>
                  <a:gd name="T1" fmla="*/ 22 h 453"/>
                  <a:gd name="T2" fmla="*/ 3 w 300"/>
                  <a:gd name="T3" fmla="*/ 26 h 453"/>
                  <a:gd name="T4" fmla="*/ 9 w 300"/>
                  <a:gd name="T5" fmla="*/ 34 h 453"/>
                  <a:gd name="T6" fmla="*/ 19 w 300"/>
                  <a:gd name="T7" fmla="*/ 47 h 453"/>
                  <a:gd name="T8" fmla="*/ 30 w 300"/>
                  <a:gd name="T9" fmla="*/ 62 h 453"/>
                  <a:gd name="T10" fmla="*/ 41 w 300"/>
                  <a:gd name="T11" fmla="*/ 79 h 453"/>
                  <a:gd name="T12" fmla="*/ 53 w 300"/>
                  <a:gd name="T13" fmla="*/ 94 h 453"/>
                  <a:gd name="T14" fmla="*/ 62 w 300"/>
                  <a:gd name="T15" fmla="*/ 106 h 453"/>
                  <a:gd name="T16" fmla="*/ 68 w 300"/>
                  <a:gd name="T17" fmla="*/ 114 h 453"/>
                  <a:gd name="T18" fmla="*/ 73 w 300"/>
                  <a:gd name="T19" fmla="*/ 123 h 453"/>
                  <a:gd name="T20" fmla="*/ 78 w 300"/>
                  <a:gd name="T21" fmla="*/ 137 h 453"/>
                  <a:gd name="T22" fmla="*/ 83 w 300"/>
                  <a:gd name="T23" fmla="*/ 156 h 453"/>
                  <a:gd name="T24" fmla="*/ 88 w 300"/>
                  <a:gd name="T25" fmla="*/ 175 h 453"/>
                  <a:gd name="T26" fmla="*/ 92 w 300"/>
                  <a:gd name="T27" fmla="*/ 194 h 453"/>
                  <a:gd name="T28" fmla="*/ 95 w 300"/>
                  <a:gd name="T29" fmla="*/ 210 h 453"/>
                  <a:gd name="T30" fmla="*/ 98 w 300"/>
                  <a:gd name="T31" fmla="*/ 222 h 453"/>
                  <a:gd name="T32" fmla="*/ 98 w 300"/>
                  <a:gd name="T33" fmla="*/ 226 h 453"/>
                  <a:gd name="T34" fmla="*/ 150 w 300"/>
                  <a:gd name="T35" fmla="*/ 216 h 453"/>
                  <a:gd name="T36" fmla="*/ 149 w 300"/>
                  <a:gd name="T37" fmla="*/ 211 h 453"/>
                  <a:gd name="T38" fmla="*/ 146 w 300"/>
                  <a:gd name="T39" fmla="*/ 198 h 453"/>
                  <a:gd name="T40" fmla="*/ 141 w 300"/>
                  <a:gd name="T41" fmla="*/ 180 h 453"/>
                  <a:gd name="T42" fmla="*/ 135 w 300"/>
                  <a:gd name="T43" fmla="*/ 160 h 453"/>
                  <a:gd name="T44" fmla="*/ 129 w 300"/>
                  <a:gd name="T45" fmla="*/ 138 h 453"/>
                  <a:gd name="T46" fmla="*/ 122 w 300"/>
                  <a:gd name="T47" fmla="*/ 117 h 453"/>
                  <a:gd name="T48" fmla="*/ 117 w 300"/>
                  <a:gd name="T49" fmla="*/ 100 h 453"/>
                  <a:gd name="T50" fmla="*/ 112 w 300"/>
                  <a:gd name="T51" fmla="*/ 90 h 453"/>
                  <a:gd name="T52" fmla="*/ 106 w 300"/>
                  <a:gd name="T53" fmla="*/ 81 h 453"/>
                  <a:gd name="T54" fmla="*/ 98 w 300"/>
                  <a:gd name="T55" fmla="*/ 68 h 453"/>
                  <a:gd name="T56" fmla="*/ 87 w 300"/>
                  <a:gd name="T57" fmla="*/ 53 h 453"/>
                  <a:gd name="T58" fmla="*/ 76 w 300"/>
                  <a:gd name="T59" fmla="*/ 38 h 453"/>
                  <a:gd name="T60" fmla="*/ 66 w 300"/>
                  <a:gd name="T61" fmla="*/ 23 h 453"/>
                  <a:gd name="T62" fmla="*/ 57 w 300"/>
                  <a:gd name="T63" fmla="*/ 11 h 453"/>
                  <a:gd name="T64" fmla="*/ 50 w 300"/>
                  <a:gd name="T65" fmla="*/ 2 h 453"/>
                  <a:gd name="T66" fmla="*/ 48 w 300"/>
                  <a:gd name="T67" fmla="*/ 0 h 453"/>
                  <a:gd name="T68" fmla="*/ 0 w 300"/>
                  <a:gd name="T69" fmla="*/ 22 h 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0" h="453">
                    <a:moveTo>
                      <a:pt x="0" y="45"/>
                    </a:moveTo>
                    <a:lnTo>
                      <a:pt x="5" y="52"/>
                    </a:lnTo>
                    <a:lnTo>
                      <a:pt x="17" y="69"/>
                    </a:lnTo>
                    <a:lnTo>
                      <a:pt x="37" y="95"/>
                    </a:lnTo>
                    <a:lnTo>
                      <a:pt x="59" y="125"/>
                    </a:lnTo>
                    <a:lnTo>
                      <a:pt x="82" y="158"/>
                    </a:lnTo>
                    <a:lnTo>
                      <a:pt x="105" y="188"/>
                    </a:lnTo>
                    <a:lnTo>
                      <a:pt x="123" y="212"/>
                    </a:lnTo>
                    <a:lnTo>
                      <a:pt x="136" y="228"/>
                    </a:lnTo>
                    <a:lnTo>
                      <a:pt x="145" y="246"/>
                    </a:lnTo>
                    <a:lnTo>
                      <a:pt x="156" y="275"/>
                    </a:lnTo>
                    <a:lnTo>
                      <a:pt x="166" y="312"/>
                    </a:lnTo>
                    <a:lnTo>
                      <a:pt x="175" y="351"/>
                    </a:lnTo>
                    <a:lnTo>
                      <a:pt x="183" y="389"/>
                    </a:lnTo>
                    <a:lnTo>
                      <a:pt x="190" y="421"/>
                    </a:lnTo>
                    <a:lnTo>
                      <a:pt x="195" y="444"/>
                    </a:lnTo>
                    <a:lnTo>
                      <a:pt x="196" y="453"/>
                    </a:lnTo>
                    <a:lnTo>
                      <a:pt x="300" y="432"/>
                    </a:lnTo>
                    <a:lnTo>
                      <a:pt x="298" y="423"/>
                    </a:lnTo>
                    <a:lnTo>
                      <a:pt x="291" y="397"/>
                    </a:lnTo>
                    <a:lnTo>
                      <a:pt x="281" y="361"/>
                    </a:lnTo>
                    <a:lnTo>
                      <a:pt x="270" y="320"/>
                    </a:lnTo>
                    <a:lnTo>
                      <a:pt x="257" y="276"/>
                    </a:lnTo>
                    <a:lnTo>
                      <a:pt x="244" y="235"/>
                    </a:lnTo>
                    <a:lnTo>
                      <a:pt x="233" y="201"/>
                    </a:lnTo>
                    <a:lnTo>
                      <a:pt x="224" y="181"/>
                    </a:lnTo>
                    <a:lnTo>
                      <a:pt x="212" y="162"/>
                    </a:lnTo>
                    <a:lnTo>
                      <a:pt x="195" y="137"/>
                    </a:lnTo>
                    <a:lnTo>
                      <a:pt x="174" y="107"/>
                    </a:lnTo>
                    <a:lnTo>
                      <a:pt x="152" y="76"/>
                    </a:lnTo>
                    <a:lnTo>
                      <a:pt x="132" y="47"/>
                    </a:lnTo>
                    <a:lnTo>
                      <a:pt x="113" y="23"/>
                    </a:lnTo>
                    <a:lnTo>
                      <a:pt x="100" y="5"/>
                    </a:lnTo>
                    <a:lnTo>
                      <a:pt x="96" y="0"/>
                    </a:lnTo>
                    <a:lnTo>
                      <a:pt x="0" y="45"/>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5" name="Freeform 418"/>
              <p:cNvSpPr>
                <a:spLocks/>
              </p:cNvSpPr>
              <p:nvPr/>
            </p:nvSpPr>
            <p:spPr bwMode="auto">
              <a:xfrm>
                <a:off x="4252" y="3713"/>
                <a:ext cx="118" cy="178"/>
              </a:xfrm>
              <a:custGeom>
                <a:avLst/>
                <a:gdLst>
                  <a:gd name="T0" fmla="*/ 0 w 236"/>
                  <a:gd name="T1" fmla="*/ 18 h 356"/>
                  <a:gd name="T2" fmla="*/ 76 w 236"/>
                  <a:gd name="T3" fmla="*/ 178 h 356"/>
                  <a:gd name="T4" fmla="*/ 118 w 236"/>
                  <a:gd name="T5" fmla="*/ 172 h 356"/>
                  <a:gd name="T6" fmla="*/ 44 w 236"/>
                  <a:gd name="T7" fmla="*/ 0 h 356"/>
                  <a:gd name="T8" fmla="*/ 0 w 236"/>
                  <a:gd name="T9" fmla="*/ 18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356">
                    <a:moveTo>
                      <a:pt x="0" y="35"/>
                    </a:moveTo>
                    <a:lnTo>
                      <a:pt x="152" y="356"/>
                    </a:lnTo>
                    <a:lnTo>
                      <a:pt x="236" y="343"/>
                    </a:lnTo>
                    <a:lnTo>
                      <a:pt x="88" y="0"/>
                    </a:lnTo>
                    <a:lnTo>
                      <a:pt x="0" y="35"/>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6" name="Freeform 419"/>
              <p:cNvSpPr>
                <a:spLocks/>
              </p:cNvSpPr>
              <p:nvPr/>
            </p:nvSpPr>
            <p:spPr bwMode="auto">
              <a:xfrm>
                <a:off x="3950" y="3446"/>
                <a:ext cx="344" cy="449"/>
              </a:xfrm>
              <a:custGeom>
                <a:avLst/>
                <a:gdLst>
                  <a:gd name="T0" fmla="*/ 154 w 688"/>
                  <a:gd name="T1" fmla="*/ 12 h 899"/>
                  <a:gd name="T2" fmla="*/ 138 w 688"/>
                  <a:gd name="T3" fmla="*/ 0 h 899"/>
                  <a:gd name="T4" fmla="*/ 117 w 688"/>
                  <a:gd name="T5" fmla="*/ 1 h 899"/>
                  <a:gd name="T6" fmla="*/ 97 w 688"/>
                  <a:gd name="T7" fmla="*/ 8 h 899"/>
                  <a:gd name="T8" fmla="*/ 83 w 688"/>
                  <a:gd name="T9" fmla="*/ 15 h 899"/>
                  <a:gd name="T10" fmla="*/ 67 w 688"/>
                  <a:gd name="T11" fmla="*/ 14 h 899"/>
                  <a:gd name="T12" fmla="*/ 49 w 688"/>
                  <a:gd name="T13" fmla="*/ 7 h 899"/>
                  <a:gd name="T14" fmla="*/ 37 w 688"/>
                  <a:gd name="T15" fmla="*/ 2 h 899"/>
                  <a:gd name="T16" fmla="*/ 0 w 688"/>
                  <a:gd name="T17" fmla="*/ 69 h 899"/>
                  <a:gd name="T18" fmla="*/ 4 w 688"/>
                  <a:gd name="T19" fmla="*/ 75 h 899"/>
                  <a:gd name="T20" fmla="*/ 15 w 688"/>
                  <a:gd name="T21" fmla="*/ 88 h 899"/>
                  <a:gd name="T22" fmla="*/ 30 w 688"/>
                  <a:gd name="T23" fmla="*/ 103 h 899"/>
                  <a:gd name="T24" fmla="*/ 49 w 688"/>
                  <a:gd name="T25" fmla="*/ 111 h 899"/>
                  <a:gd name="T26" fmla="*/ 69 w 688"/>
                  <a:gd name="T27" fmla="*/ 112 h 899"/>
                  <a:gd name="T28" fmla="*/ 92 w 688"/>
                  <a:gd name="T29" fmla="*/ 109 h 899"/>
                  <a:gd name="T30" fmla="*/ 112 w 688"/>
                  <a:gd name="T31" fmla="*/ 107 h 899"/>
                  <a:gd name="T32" fmla="*/ 128 w 688"/>
                  <a:gd name="T33" fmla="*/ 106 h 899"/>
                  <a:gd name="T34" fmla="*/ 140 w 688"/>
                  <a:gd name="T35" fmla="*/ 121 h 899"/>
                  <a:gd name="T36" fmla="*/ 162 w 688"/>
                  <a:gd name="T37" fmla="*/ 160 h 899"/>
                  <a:gd name="T38" fmla="*/ 191 w 688"/>
                  <a:gd name="T39" fmla="*/ 216 h 899"/>
                  <a:gd name="T40" fmla="*/ 223 w 688"/>
                  <a:gd name="T41" fmla="*/ 279 h 899"/>
                  <a:gd name="T42" fmla="*/ 254 w 688"/>
                  <a:gd name="T43" fmla="*/ 341 h 899"/>
                  <a:gd name="T44" fmla="*/ 280 w 688"/>
                  <a:gd name="T45" fmla="*/ 396 h 899"/>
                  <a:gd name="T46" fmla="*/ 299 w 688"/>
                  <a:gd name="T47" fmla="*/ 435 h 899"/>
                  <a:gd name="T48" fmla="*/ 306 w 688"/>
                  <a:gd name="T49" fmla="*/ 449 h 899"/>
                  <a:gd name="T50" fmla="*/ 342 w 688"/>
                  <a:gd name="T51" fmla="*/ 440 h 899"/>
                  <a:gd name="T52" fmla="*/ 328 w 688"/>
                  <a:gd name="T53" fmla="*/ 409 h 899"/>
                  <a:gd name="T54" fmla="*/ 302 w 688"/>
                  <a:gd name="T55" fmla="*/ 355 h 899"/>
                  <a:gd name="T56" fmla="*/ 271 w 688"/>
                  <a:gd name="T57" fmla="*/ 285 h 899"/>
                  <a:gd name="T58" fmla="*/ 237 w 688"/>
                  <a:gd name="T59" fmla="*/ 209 h 899"/>
                  <a:gd name="T60" fmla="*/ 204 w 688"/>
                  <a:gd name="T61" fmla="*/ 137 h 899"/>
                  <a:gd name="T62" fmla="*/ 178 w 688"/>
                  <a:gd name="T63" fmla="*/ 75 h 899"/>
                  <a:gd name="T64" fmla="*/ 161 w 688"/>
                  <a:gd name="T65" fmla="*/ 34 h 8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8" h="899">
                    <a:moveTo>
                      <a:pt x="316" y="46"/>
                    </a:moveTo>
                    <a:lnTo>
                      <a:pt x="308" y="24"/>
                    </a:lnTo>
                    <a:lnTo>
                      <a:pt x="294" y="9"/>
                    </a:lnTo>
                    <a:lnTo>
                      <a:pt x="276" y="1"/>
                    </a:lnTo>
                    <a:lnTo>
                      <a:pt x="255" y="0"/>
                    </a:lnTo>
                    <a:lnTo>
                      <a:pt x="233" y="2"/>
                    </a:lnTo>
                    <a:lnTo>
                      <a:pt x="212" y="9"/>
                    </a:lnTo>
                    <a:lnTo>
                      <a:pt x="193" y="17"/>
                    </a:lnTo>
                    <a:lnTo>
                      <a:pt x="176" y="28"/>
                    </a:lnTo>
                    <a:lnTo>
                      <a:pt x="166" y="31"/>
                    </a:lnTo>
                    <a:lnTo>
                      <a:pt x="150" y="31"/>
                    </a:lnTo>
                    <a:lnTo>
                      <a:pt x="133" y="28"/>
                    </a:lnTo>
                    <a:lnTo>
                      <a:pt x="114" y="22"/>
                    </a:lnTo>
                    <a:lnTo>
                      <a:pt x="97" y="15"/>
                    </a:lnTo>
                    <a:lnTo>
                      <a:pt x="83" y="9"/>
                    </a:lnTo>
                    <a:lnTo>
                      <a:pt x="73" y="5"/>
                    </a:lnTo>
                    <a:lnTo>
                      <a:pt x="69" y="2"/>
                    </a:lnTo>
                    <a:lnTo>
                      <a:pt x="0" y="138"/>
                    </a:lnTo>
                    <a:lnTo>
                      <a:pt x="2" y="142"/>
                    </a:lnTo>
                    <a:lnTo>
                      <a:pt x="8" y="150"/>
                    </a:lnTo>
                    <a:lnTo>
                      <a:pt x="17" y="162"/>
                    </a:lnTo>
                    <a:lnTo>
                      <a:pt x="29" y="177"/>
                    </a:lnTo>
                    <a:lnTo>
                      <a:pt x="44" y="192"/>
                    </a:lnTo>
                    <a:lnTo>
                      <a:pt x="60" y="206"/>
                    </a:lnTo>
                    <a:lnTo>
                      <a:pt x="77" y="217"/>
                    </a:lnTo>
                    <a:lnTo>
                      <a:pt x="97" y="222"/>
                    </a:lnTo>
                    <a:lnTo>
                      <a:pt x="118" y="225"/>
                    </a:lnTo>
                    <a:lnTo>
                      <a:pt x="138" y="224"/>
                    </a:lnTo>
                    <a:lnTo>
                      <a:pt x="161" y="221"/>
                    </a:lnTo>
                    <a:lnTo>
                      <a:pt x="183" y="219"/>
                    </a:lnTo>
                    <a:lnTo>
                      <a:pt x="204" y="217"/>
                    </a:lnTo>
                    <a:lnTo>
                      <a:pt x="224" y="214"/>
                    </a:lnTo>
                    <a:lnTo>
                      <a:pt x="241" y="212"/>
                    </a:lnTo>
                    <a:lnTo>
                      <a:pt x="255" y="213"/>
                    </a:lnTo>
                    <a:lnTo>
                      <a:pt x="264" y="221"/>
                    </a:lnTo>
                    <a:lnTo>
                      <a:pt x="279" y="243"/>
                    </a:lnTo>
                    <a:lnTo>
                      <a:pt x="300" y="278"/>
                    </a:lnTo>
                    <a:lnTo>
                      <a:pt x="324" y="321"/>
                    </a:lnTo>
                    <a:lnTo>
                      <a:pt x="352" y="373"/>
                    </a:lnTo>
                    <a:lnTo>
                      <a:pt x="382" y="432"/>
                    </a:lnTo>
                    <a:lnTo>
                      <a:pt x="413" y="493"/>
                    </a:lnTo>
                    <a:lnTo>
                      <a:pt x="445" y="558"/>
                    </a:lnTo>
                    <a:lnTo>
                      <a:pt x="477" y="621"/>
                    </a:lnTo>
                    <a:lnTo>
                      <a:pt x="507" y="683"/>
                    </a:lnTo>
                    <a:lnTo>
                      <a:pt x="536" y="741"/>
                    </a:lnTo>
                    <a:lnTo>
                      <a:pt x="560" y="792"/>
                    </a:lnTo>
                    <a:lnTo>
                      <a:pt x="582" y="835"/>
                    </a:lnTo>
                    <a:lnTo>
                      <a:pt x="598" y="870"/>
                    </a:lnTo>
                    <a:lnTo>
                      <a:pt x="609" y="891"/>
                    </a:lnTo>
                    <a:lnTo>
                      <a:pt x="612" y="899"/>
                    </a:lnTo>
                    <a:lnTo>
                      <a:pt x="688" y="891"/>
                    </a:lnTo>
                    <a:lnTo>
                      <a:pt x="684" y="881"/>
                    </a:lnTo>
                    <a:lnTo>
                      <a:pt x="673" y="857"/>
                    </a:lnTo>
                    <a:lnTo>
                      <a:pt x="655" y="819"/>
                    </a:lnTo>
                    <a:lnTo>
                      <a:pt x="632" y="769"/>
                    </a:lnTo>
                    <a:lnTo>
                      <a:pt x="604" y="710"/>
                    </a:lnTo>
                    <a:lnTo>
                      <a:pt x="573" y="643"/>
                    </a:lnTo>
                    <a:lnTo>
                      <a:pt x="541" y="570"/>
                    </a:lnTo>
                    <a:lnTo>
                      <a:pt x="506" y="495"/>
                    </a:lnTo>
                    <a:lnTo>
                      <a:pt x="473" y="419"/>
                    </a:lnTo>
                    <a:lnTo>
                      <a:pt x="439" y="346"/>
                    </a:lnTo>
                    <a:lnTo>
                      <a:pt x="407" y="274"/>
                    </a:lnTo>
                    <a:lnTo>
                      <a:pt x="379" y="209"/>
                    </a:lnTo>
                    <a:lnTo>
                      <a:pt x="355" y="151"/>
                    </a:lnTo>
                    <a:lnTo>
                      <a:pt x="335" y="104"/>
                    </a:lnTo>
                    <a:lnTo>
                      <a:pt x="322" y="68"/>
                    </a:lnTo>
                    <a:lnTo>
                      <a:pt x="316" y="46"/>
                    </a:ln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7" name="Freeform 420"/>
              <p:cNvSpPr>
                <a:spLocks/>
              </p:cNvSpPr>
              <p:nvPr/>
            </p:nvSpPr>
            <p:spPr bwMode="auto">
              <a:xfrm>
                <a:off x="3436" y="3171"/>
                <a:ext cx="650" cy="795"/>
              </a:xfrm>
              <a:custGeom>
                <a:avLst/>
                <a:gdLst>
                  <a:gd name="T0" fmla="*/ 129 w 1300"/>
                  <a:gd name="T1" fmla="*/ 1 h 1590"/>
                  <a:gd name="T2" fmla="*/ 121 w 1300"/>
                  <a:gd name="T3" fmla="*/ 6 h 1590"/>
                  <a:gd name="T4" fmla="*/ 106 w 1300"/>
                  <a:gd name="T5" fmla="*/ 17 h 1590"/>
                  <a:gd name="T6" fmla="*/ 88 w 1300"/>
                  <a:gd name="T7" fmla="*/ 31 h 1590"/>
                  <a:gd name="T8" fmla="*/ 68 w 1300"/>
                  <a:gd name="T9" fmla="*/ 51 h 1590"/>
                  <a:gd name="T10" fmla="*/ 48 w 1300"/>
                  <a:gd name="T11" fmla="*/ 75 h 1590"/>
                  <a:gd name="T12" fmla="*/ 30 w 1300"/>
                  <a:gd name="T13" fmla="*/ 103 h 1590"/>
                  <a:gd name="T14" fmla="*/ 18 w 1300"/>
                  <a:gd name="T15" fmla="*/ 135 h 1590"/>
                  <a:gd name="T16" fmla="*/ 10 w 1300"/>
                  <a:gd name="T17" fmla="*/ 177 h 1590"/>
                  <a:gd name="T18" fmla="*/ 3 w 1300"/>
                  <a:gd name="T19" fmla="*/ 223 h 1590"/>
                  <a:gd name="T20" fmla="*/ 0 w 1300"/>
                  <a:gd name="T21" fmla="*/ 264 h 1590"/>
                  <a:gd name="T22" fmla="*/ 3 w 1300"/>
                  <a:gd name="T23" fmla="*/ 299 h 1590"/>
                  <a:gd name="T24" fmla="*/ 11 w 1300"/>
                  <a:gd name="T25" fmla="*/ 347 h 1590"/>
                  <a:gd name="T26" fmla="*/ 10 w 1300"/>
                  <a:gd name="T27" fmla="*/ 418 h 1590"/>
                  <a:gd name="T28" fmla="*/ 3 w 1300"/>
                  <a:gd name="T29" fmla="*/ 490 h 1590"/>
                  <a:gd name="T30" fmla="*/ 2 w 1300"/>
                  <a:gd name="T31" fmla="*/ 551 h 1590"/>
                  <a:gd name="T32" fmla="*/ 14 w 1300"/>
                  <a:gd name="T33" fmla="*/ 593 h 1590"/>
                  <a:gd name="T34" fmla="*/ 31 w 1300"/>
                  <a:gd name="T35" fmla="*/ 631 h 1590"/>
                  <a:gd name="T36" fmla="*/ 49 w 1300"/>
                  <a:gd name="T37" fmla="*/ 663 h 1590"/>
                  <a:gd name="T38" fmla="*/ 68 w 1300"/>
                  <a:gd name="T39" fmla="*/ 691 h 1590"/>
                  <a:gd name="T40" fmla="*/ 87 w 1300"/>
                  <a:gd name="T41" fmla="*/ 716 h 1590"/>
                  <a:gd name="T42" fmla="*/ 109 w 1300"/>
                  <a:gd name="T43" fmla="*/ 737 h 1590"/>
                  <a:gd name="T44" fmla="*/ 131 w 1300"/>
                  <a:gd name="T45" fmla="*/ 756 h 1590"/>
                  <a:gd name="T46" fmla="*/ 154 w 1300"/>
                  <a:gd name="T47" fmla="*/ 773 h 1590"/>
                  <a:gd name="T48" fmla="*/ 179 w 1300"/>
                  <a:gd name="T49" fmla="*/ 787 h 1590"/>
                  <a:gd name="T50" fmla="*/ 212 w 1300"/>
                  <a:gd name="T51" fmla="*/ 794 h 1590"/>
                  <a:gd name="T52" fmla="*/ 252 w 1300"/>
                  <a:gd name="T53" fmla="*/ 795 h 1590"/>
                  <a:gd name="T54" fmla="*/ 294 w 1300"/>
                  <a:gd name="T55" fmla="*/ 793 h 1590"/>
                  <a:gd name="T56" fmla="*/ 337 w 1300"/>
                  <a:gd name="T57" fmla="*/ 787 h 1590"/>
                  <a:gd name="T58" fmla="*/ 378 w 1300"/>
                  <a:gd name="T59" fmla="*/ 780 h 1590"/>
                  <a:gd name="T60" fmla="*/ 413 w 1300"/>
                  <a:gd name="T61" fmla="*/ 774 h 1590"/>
                  <a:gd name="T62" fmla="*/ 441 w 1300"/>
                  <a:gd name="T63" fmla="*/ 769 h 1590"/>
                  <a:gd name="T64" fmla="*/ 476 w 1300"/>
                  <a:gd name="T65" fmla="*/ 767 h 1590"/>
                  <a:gd name="T66" fmla="*/ 524 w 1300"/>
                  <a:gd name="T67" fmla="*/ 762 h 1590"/>
                  <a:gd name="T68" fmla="*/ 562 w 1300"/>
                  <a:gd name="T69" fmla="*/ 755 h 1590"/>
                  <a:gd name="T70" fmla="*/ 593 w 1300"/>
                  <a:gd name="T71" fmla="*/ 747 h 1590"/>
                  <a:gd name="T72" fmla="*/ 617 w 1300"/>
                  <a:gd name="T73" fmla="*/ 738 h 1590"/>
                  <a:gd name="T74" fmla="*/ 634 w 1300"/>
                  <a:gd name="T75" fmla="*/ 730 h 1590"/>
                  <a:gd name="T76" fmla="*/ 645 w 1300"/>
                  <a:gd name="T77" fmla="*/ 725 h 1590"/>
                  <a:gd name="T78" fmla="*/ 650 w 1300"/>
                  <a:gd name="T79" fmla="*/ 721 h 1590"/>
                  <a:gd name="T80" fmla="*/ 574 w 1300"/>
                  <a:gd name="T81" fmla="*/ 460 h 1590"/>
                  <a:gd name="T82" fmla="*/ 564 w 1300"/>
                  <a:gd name="T83" fmla="*/ 462 h 1590"/>
                  <a:gd name="T84" fmla="*/ 540 w 1300"/>
                  <a:gd name="T85" fmla="*/ 468 h 1590"/>
                  <a:gd name="T86" fmla="*/ 514 w 1300"/>
                  <a:gd name="T87" fmla="*/ 472 h 1590"/>
                  <a:gd name="T88" fmla="*/ 494 w 1300"/>
                  <a:gd name="T89" fmla="*/ 472 h 1590"/>
                  <a:gd name="T90" fmla="*/ 470 w 1300"/>
                  <a:gd name="T91" fmla="*/ 452 h 1590"/>
                  <a:gd name="T92" fmla="*/ 444 w 1300"/>
                  <a:gd name="T93" fmla="*/ 414 h 1590"/>
                  <a:gd name="T94" fmla="*/ 423 w 1300"/>
                  <a:gd name="T95" fmla="*/ 377 h 1590"/>
                  <a:gd name="T96" fmla="*/ 414 w 1300"/>
                  <a:gd name="T97" fmla="*/ 361 h 1590"/>
                  <a:gd name="T98" fmla="*/ 130 w 1300"/>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00" h="1590">
                    <a:moveTo>
                      <a:pt x="259" y="0"/>
                    </a:moveTo>
                    <a:lnTo>
                      <a:pt x="257" y="2"/>
                    </a:lnTo>
                    <a:lnTo>
                      <a:pt x="250" y="5"/>
                    </a:lnTo>
                    <a:lnTo>
                      <a:pt x="241" y="12"/>
                    </a:lnTo>
                    <a:lnTo>
                      <a:pt x="227" y="21"/>
                    </a:lnTo>
                    <a:lnTo>
                      <a:pt x="212" y="33"/>
                    </a:lnTo>
                    <a:lnTo>
                      <a:pt x="194" y="45"/>
                    </a:lnTo>
                    <a:lnTo>
                      <a:pt x="175" y="61"/>
                    </a:lnTo>
                    <a:lnTo>
                      <a:pt x="156" y="80"/>
                    </a:lnTo>
                    <a:lnTo>
                      <a:pt x="135" y="101"/>
                    </a:lnTo>
                    <a:lnTo>
                      <a:pt x="114" y="124"/>
                    </a:lnTo>
                    <a:lnTo>
                      <a:pt x="95" y="149"/>
                    </a:lnTo>
                    <a:lnTo>
                      <a:pt x="76" y="176"/>
                    </a:lnTo>
                    <a:lnTo>
                      <a:pt x="60" y="205"/>
                    </a:lnTo>
                    <a:lnTo>
                      <a:pt x="46" y="237"/>
                    </a:lnTo>
                    <a:lnTo>
                      <a:pt x="35" y="270"/>
                    </a:lnTo>
                    <a:lnTo>
                      <a:pt x="27" y="305"/>
                    </a:lnTo>
                    <a:lnTo>
                      <a:pt x="19" y="354"/>
                    </a:lnTo>
                    <a:lnTo>
                      <a:pt x="12" y="401"/>
                    </a:lnTo>
                    <a:lnTo>
                      <a:pt x="6" y="446"/>
                    </a:lnTo>
                    <a:lnTo>
                      <a:pt x="3" y="488"/>
                    </a:lnTo>
                    <a:lnTo>
                      <a:pt x="0" y="527"/>
                    </a:lnTo>
                    <a:lnTo>
                      <a:pt x="1" y="564"/>
                    </a:lnTo>
                    <a:lnTo>
                      <a:pt x="5" y="598"/>
                    </a:lnTo>
                    <a:lnTo>
                      <a:pt x="12" y="632"/>
                    </a:lnTo>
                    <a:lnTo>
                      <a:pt x="21" y="694"/>
                    </a:lnTo>
                    <a:lnTo>
                      <a:pt x="23" y="762"/>
                    </a:lnTo>
                    <a:lnTo>
                      <a:pt x="20" y="836"/>
                    </a:lnTo>
                    <a:lnTo>
                      <a:pt x="13" y="908"/>
                    </a:lnTo>
                    <a:lnTo>
                      <a:pt x="6" y="980"/>
                    </a:lnTo>
                    <a:lnTo>
                      <a:pt x="3" y="1045"/>
                    </a:lnTo>
                    <a:lnTo>
                      <a:pt x="3" y="1101"/>
                    </a:lnTo>
                    <a:lnTo>
                      <a:pt x="12" y="1145"/>
                    </a:lnTo>
                    <a:lnTo>
                      <a:pt x="28" y="1186"/>
                    </a:lnTo>
                    <a:lnTo>
                      <a:pt x="44" y="1224"/>
                    </a:lnTo>
                    <a:lnTo>
                      <a:pt x="61" y="1261"/>
                    </a:lnTo>
                    <a:lnTo>
                      <a:pt x="79" y="1294"/>
                    </a:lnTo>
                    <a:lnTo>
                      <a:pt x="97" y="1325"/>
                    </a:lnTo>
                    <a:lnTo>
                      <a:pt x="115" y="1355"/>
                    </a:lnTo>
                    <a:lnTo>
                      <a:pt x="135" y="1382"/>
                    </a:lnTo>
                    <a:lnTo>
                      <a:pt x="155" y="1407"/>
                    </a:lnTo>
                    <a:lnTo>
                      <a:pt x="174" y="1431"/>
                    </a:lnTo>
                    <a:lnTo>
                      <a:pt x="196" y="1453"/>
                    </a:lnTo>
                    <a:lnTo>
                      <a:pt x="217" y="1474"/>
                    </a:lnTo>
                    <a:lnTo>
                      <a:pt x="239" y="1494"/>
                    </a:lnTo>
                    <a:lnTo>
                      <a:pt x="261" y="1512"/>
                    </a:lnTo>
                    <a:lnTo>
                      <a:pt x="284" y="1529"/>
                    </a:lnTo>
                    <a:lnTo>
                      <a:pt x="307" y="1546"/>
                    </a:lnTo>
                    <a:lnTo>
                      <a:pt x="331" y="1560"/>
                    </a:lnTo>
                    <a:lnTo>
                      <a:pt x="357" y="1573"/>
                    </a:lnTo>
                    <a:lnTo>
                      <a:pt x="389" y="1582"/>
                    </a:lnTo>
                    <a:lnTo>
                      <a:pt x="424" y="1588"/>
                    </a:lnTo>
                    <a:lnTo>
                      <a:pt x="462" y="1590"/>
                    </a:lnTo>
                    <a:lnTo>
                      <a:pt x="503" y="1590"/>
                    </a:lnTo>
                    <a:lnTo>
                      <a:pt x="545" y="1588"/>
                    </a:lnTo>
                    <a:lnTo>
                      <a:pt x="588" y="1585"/>
                    </a:lnTo>
                    <a:lnTo>
                      <a:pt x="632" y="1579"/>
                    </a:lnTo>
                    <a:lnTo>
                      <a:pt x="674" y="1573"/>
                    </a:lnTo>
                    <a:lnTo>
                      <a:pt x="717" y="1566"/>
                    </a:lnTo>
                    <a:lnTo>
                      <a:pt x="756" y="1559"/>
                    </a:lnTo>
                    <a:lnTo>
                      <a:pt x="793" y="1552"/>
                    </a:lnTo>
                    <a:lnTo>
                      <a:pt x="826" y="1547"/>
                    </a:lnTo>
                    <a:lnTo>
                      <a:pt x="856" y="1542"/>
                    </a:lnTo>
                    <a:lnTo>
                      <a:pt x="881" y="1537"/>
                    </a:lnTo>
                    <a:lnTo>
                      <a:pt x="899" y="1536"/>
                    </a:lnTo>
                    <a:lnTo>
                      <a:pt x="952" y="1533"/>
                    </a:lnTo>
                    <a:lnTo>
                      <a:pt x="1002" y="1529"/>
                    </a:lnTo>
                    <a:lnTo>
                      <a:pt x="1047" y="1524"/>
                    </a:lnTo>
                    <a:lnTo>
                      <a:pt x="1087" y="1517"/>
                    </a:lnTo>
                    <a:lnTo>
                      <a:pt x="1124" y="1509"/>
                    </a:lnTo>
                    <a:lnTo>
                      <a:pt x="1156" y="1501"/>
                    </a:lnTo>
                    <a:lnTo>
                      <a:pt x="1186" y="1493"/>
                    </a:lnTo>
                    <a:lnTo>
                      <a:pt x="1211" y="1484"/>
                    </a:lnTo>
                    <a:lnTo>
                      <a:pt x="1233" y="1476"/>
                    </a:lnTo>
                    <a:lnTo>
                      <a:pt x="1252" y="1468"/>
                    </a:lnTo>
                    <a:lnTo>
                      <a:pt x="1267" y="1460"/>
                    </a:lnTo>
                    <a:lnTo>
                      <a:pt x="1279" y="1454"/>
                    </a:lnTo>
                    <a:lnTo>
                      <a:pt x="1289" y="1449"/>
                    </a:lnTo>
                    <a:lnTo>
                      <a:pt x="1295" y="1444"/>
                    </a:lnTo>
                    <a:lnTo>
                      <a:pt x="1299" y="1442"/>
                    </a:lnTo>
                    <a:lnTo>
                      <a:pt x="1300" y="1441"/>
                    </a:lnTo>
                    <a:lnTo>
                      <a:pt x="1148" y="920"/>
                    </a:lnTo>
                    <a:lnTo>
                      <a:pt x="1142" y="921"/>
                    </a:lnTo>
                    <a:lnTo>
                      <a:pt x="1127" y="924"/>
                    </a:lnTo>
                    <a:lnTo>
                      <a:pt x="1105" y="929"/>
                    </a:lnTo>
                    <a:lnTo>
                      <a:pt x="1080" y="935"/>
                    </a:lnTo>
                    <a:lnTo>
                      <a:pt x="1052" y="939"/>
                    </a:lnTo>
                    <a:lnTo>
                      <a:pt x="1027" y="944"/>
                    </a:lnTo>
                    <a:lnTo>
                      <a:pt x="1004" y="945"/>
                    </a:lnTo>
                    <a:lnTo>
                      <a:pt x="988" y="944"/>
                    </a:lnTo>
                    <a:lnTo>
                      <a:pt x="965" y="930"/>
                    </a:lnTo>
                    <a:lnTo>
                      <a:pt x="939" y="904"/>
                    </a:lnTo>
                    <a:lnTo>
                      <a:pt x="913" y="867"/>
                    </a:lnTo>
                    <a:lnTo>
                      <a:pt x="888" y="827"/>
                    </a:lnTo>
                    <a:lnTo>
                      <a:pt x="863" y="787"/>
                    </a:lnTo>
                    <a:lnTo>
                      <a:pt x="845" y="754"/>
                    </a:lnTo>
                    <a:lnTo>
                      <a:pt x="832" y="730"/>
                    </a:lnTo>
                    <a:lnTo>
                      <a:pt x="828" y="721"/>
                    </a:lnTo>
                    <a:lnTo>
                      <a:pt x="651" y="464"/>
                    </a:lnTo>
                    <a:lnTo>
                      <a:pt x="259" y="0"/>
                    </a:lnTo>
                    <a:close/>
                  </a:path>
                </a:pathLst>
              </a:custGeom>
              <a:solidFill>
                <a:srgbClr val="000C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8" name="Freeform 421"/>
              <p:cNvSpPr>
                <a:spLocks/>
              </p:cNvSpPr>
              <p:nvPr/>
            </p:nvSpPr>
            <p:spPr bwMode="auto">
              <a:xfrm>
                <a:off x="3472" y="2796"/>
                <a:ext cx="1020" cy="1122"/>
              </a:xfrm>
              <a:custGeom>
                <a:avLst/>
                <a:gdLst>
                  <a:gd name="T0" fmla="*/ 492 w 2040"/>
                  <a:gd name="T1" fmla="*/ 170 h 2245"/>
                  <a:gd name="T2" fmla="*/ 515 w 2040"/>
                  <a:gd name="T3" fmla="*/ 269 h 2245"/>
                  <a:gd name="T4" fmla="*/ 512 w 2040"/>
                  <a:gd name="T5" fmla="*/ 373 h 2245"/>
                  <a:gd name="T6" fmla="*/ 466 w 2040"/>
                  <a:gd name="T7" fmla="*/ 412 h 2245"/>
                  <a:gd name="T8" fmla="*/ 438 w 2040"/>
                  <a:gd name="T9" fmla="*/ 454 h 2245"/>
                  <a:gd name="T10" fmla="*/ 417 w 2040"/>
                  <a:gd name="T11" fmla="*/ 512 h 2245"/>
                  <a:gd name="T12" fmla="*/ 355 w 2040"/>
                  <a:gd name="T13" fmla="*/ 520 h 2245"/>
                  <a:gd name="T14" fmla="*/ 305 w 2040"/>
                  <a:gd name="T15" fmla="*/ 526 h 2245"/>
                  <a:gd name="T16" fmla="*/ 322 w 2040"/>
                  <a:gd name="T17" fmla="*/ 606 h 2245"/>
                  <a:gd name="T18" fmla="*/ 369 w 2040"/>
                  <a:gd name="T19" fmla="*/ 741 h 2245"/>
                  <a:gd name="T20" fmla="*/ 437 w 2040"/>
                  <a:gd name="T21" fmla="*/ 870 h 2245"/>
                  <a:gd name="T22" fmla="*/ 535 w 2040"/>
                  <a:gd name="T23" fmla="*/ 853 h 2245"/>
                  <a:gd name="T24" fmla="*/ 592 w 2040"/>
                  <a:gd name="T25" fmla="*/ 763 h 2245"/>
                  <a:gd name="T26" fmla="*/ 510 w 2040"/>
                  <a:gd name="T27" fmla="*/ 744 h 2245"/>
                  <a:gd name="T28" fmla="*/ 429 w 2040"/>
                  <a:gd name="T29" fmla="*/ 687 h 2245"/>
                  <a:gd name="T30" fmla="*/ 473 w 2040"/>
                  <a:gd name="T31" fmla="*/ 635 h 2245"/>
                  <a:gd name="T32" fmla="*/ 521 w 2040"/>
                  <a:gd name="T33" fmla="*/ 670 h 2245"/>
                  <a:gd name="T34" fmla="*/ 596 w 2040"/>
                  <a:gd name="T35" fmla="*/ 660 h 2245"/>
                  <a:gd name="T36" fmla="*/ 624 w 2040"/>
                  <a:gd name="T37" fmla="*/ 672 h 2245"/>
                  <a:gd name="T38" fmla="*/ 588 w 2040"/>
                  <a:gd name="T39" fmla="*/ 691 h 2245"/>
                  <a:gd name="T40" fmla="*/ 604 w 2040"/>
                  <a:gd name="T41" fmla="*/ 700 h 2245"/>
                  <a:gd name="T42" fmla="*/ 630 w 2040"/>
                  <a:gd name="T43" fmla="*/ 689 h 2245"/>
                  <a:gd name="T44" fmla="*/ 671 w 2040"/>
                  <a:gd name="T45" fmla="*/ 601 h 2245"/>
                  <a:gd name="T46" fmla="*/ 712 w 2040"/>
                  <a:gd name="T47" fmla="*/ 581 h 2245"/>
                  <a:gd name="T48" fmla="*/ 711 w 2040"/>
                  <a:gd name="T49" fmla="*/ 675 h 2245"/>
                  <a:gd name="T50" fmla="*/ 739 w 2040"/>
                  <a:gd name="T51" fmla="*/ 717 h 2245"/>
                  <a:gd name="T52" fmla="*/ 849 w 2040"/>
                  <a:gd name="T53" fmla="*/ 688 h 2245"/>
                  <a:gd name="T54" fmla="*/ 925 w 2040"/>
                  <a:gd name="T55" fmla="*/ 661 h 2245"/>
                  <a:gd name="T56" fmla="*/ 991 w 2040"/>
                  <a:gd name="T57" fmla="*/ 690 h 2245"/>
                  <a:gd name="T58" fmla="*/ 1007 w 2040"/>
                  <a:gd name="T59" fmla="*/ 760 h 2245"/>
                  <a:gd name="T60" fmla="*/ 971 w 2040"/>
                  <a:gd name="T61" fmla="*/ 817 h 2245"/>
                  <a:gd name="T62" fmla="*/ 868 w 2040"/>
                  <a:gd name="T63" fmla="*/ 903 h 2245"/>
                  <a:gd name="T64" fmla="*/ 930 w 2040"/>
                  <a:gd name="T65" fmla="*/ 991 h 2245"/>
                  <a:gd name="T66" fmla="*/ 966 w 2040"/>
                  <a:gd name="T67" fmla="*/ 1111 h 2245"/>
                  <a:gd name="T68" fmla="*/ 943 w 2040"/>
                  <a:gd name="T69" fmla="*/ 1046 h 2245"/>
                  <a:gd name="T70" fmla="*/ 912 w 2040"/>
                  <a:gd name="T71" fmla="*/ 986 h 2245"/>
                  <a:gd name="T72" fmla="*/ 887 w 2040"/>
                  <a:gd name="T73" fmla="*/ 937 h 2245"/>
                  <a:gd name="T74" fmla="*/ 869 w 2040"/>
                  <a:gd name="T75" fmla="*/ 931 h 2245"/>
                  <a:gd name="T76" fmla="*/ 908 w 2040"/>
                  <a:gd name="T77" fmla="*/ 994 h 2245"/>
                  <a:gd name="T78" fmla="*/ 941 w 2040"/>
                  <a:gd name="T79" fmla="*/ 1070 h 2245"/>
                  <a:gd name="T80" fmla="*/ 926 w 2040"/>
                  <a:gd name="T81" fmla="*/ 1066 h 2245"/>
                  <a:gd name="T82" fmla="*/ 834 w 2040"/>
                  <a:gd name="T83" fmla="*/ 930 h 2245"/>
                  <a:gd name="T84" fmla="*/ 708 w 2040"/>
                  <a:gd name="T85" fmla="*/ 963 h 2245"/>
                  <a:gd name="T86" fmla="*/ 648 w 2040"/>
                  <a:gd name="T87" fmla="*/ 1019 h 2245"/>
                  <a:gd name="T88" fmla="*/ 627 w 2040"/>
                  <a:gd name="T89" fmla="*/ 1070 h 2245"/>
                  <a:gd name="T90" fmla="*/ 593 w 2040"/>
                  <a:gd name="T91" fmla="*/ 1119 h 2245"/>
                  <a:gd name="T92" fmla="*/ 601 w 2040"/>
                  <a:gd name="T93" fmla="*/ 1104 h 2245"/>
                  <a:gd name="T94" fmla="*/ 545 w 2040"/>
                  <a:gd name="T95" fmla="*/ 986 h 2245"/>
                  <a:gd name="T96" fmla="*/ 481 w 2040"/>
                  <a:gd name="T97" fmla="*/ 881 h 2245"/>
                  <a:gd name="T98" fmla="*/ 333 w 2040"/>
                  <a:gd name="T99" fmla="*/ 912 h 2245"/>
                  <a:gd name="T100" fmla="*/ 409 w 2040"/>
                  <a:gd name="T101" fmla="*/ 891 h 2245"/>
                  <a:gd name="T102" fmla="*/ 391 w 2040"/>
                  <a:gd name="T103" fmla="*/ 805 h 2245"/>
                  <a:gd name="T104" fmla="*/ 304 w 2040"/>
                  <a:gd name="T105" fmla="*/ 673 h 2245"/>
                  <a:gd name="T106" fmla="*/ 236 w 2040"/>
                  <a:gd name="T107" fmla="*/ 549 h 2245"/>
                  <a:gd name="T108" fmla="*/ 84 w 2040"/>
                  <a:gd name="T109" fmla="*/ 394 h 2245"/>
                  <a:gd name="T110" fmla="*/ 80 w 2040"/>
                  <a:gd name="T111" fmla="*/ 439 h 2245"/>
                  <a:gd name="T112" fmla="*/ 25 w 2040"/>
                  <a:gd name="T113" fmla="*/ 451 h 2245"/>
                  <a:gd name="T114" fmla="*/ 35 w 2040"/>
                  <a:gd name="T115" fmla="*/ 420 h 2245"/>
                  <a:gd name="T116" fmla="*/ 92 w 2040"/>
                  <a:gd name="T117" fmla="*/ 310 h 2245"/>
                  <a:gd name="T118" fmla="*/ 117 w 2040"/>
                  <a:gd name="T119" fmla="*/ 139 h 2245"/>
                  <a:gd name="T120" fmla="*/ 223 w 2040"/>
                  <a:gd name="T121" fmla="*/ 33 h 2245"/>
                  <a:gd name="T122" fmla="*/ 278 w 2040"/>
                  <a:gd name="T123" fmla="*/ 5 h 2245"/>
                  <a:gd name="T124" fmla="*/ 380 w 2040"/>
                  <a:gd name="T125" fmla="*/ 25 h 22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40" h="2245">
                    <a:moveTo>
                      <a:pt x="864" y="151"/>
                    </a:moveTo>
                    <a:lnTo>
                      <a:pt x="868" y="160"/>
                    </a:lnTo>
                    <a:lnTo>
                      <a:pt x="868" y="170"/>
                    </a:lnTo>
                    <a:lnTo>
                      <a:pt x="866" y="180"/>
                    </a:lnTo>
                    <a:lnTo>
                      <a:pt x="866" y="189"/>
                    </a:lnTo>
                    <a:lnTo>
                      <a:pt x="879" y="210"/>
                    </a:lnTo>
                    <a:lnTo>
                      <a:pt x="895" y="228"/>
                    </a:lnTo>
                    <a:lnTo>
                      <a:pt x="914" y="244"/>
                    </a:lnTo>
                    <a:lnTo>
                      <a:pt x="932" y="262"/>
                    </a:lnTo>
                    <a:lnTo>
                      <a:pt x="951" y="279"/>
                    </a:lnTo>
                    <a:lnTo>
                      <a:pt x="966" y="297"/>
                    </a:lnTo>
                    <a:lnTo>
                      <a:pt x="977" y="318"/>
                    </a:lnTo>
                    <a:lnTo>
                      <a:pt x="984" y="341"/>
                    </a:lnTo>
                    <a:lnTo>
                      <a:pt x="989" y="362"/>
                    </a:lnTo>
                    <a:lnTo>
                      <a:pt x="991" y="384"/>
                    </a:lnTo>
                    <a:lnTo>
                      <a:pt x="993" y="406"/>
                    </a:lnTo>
                    <a:lnTo>
                      <a:pt x="997" y="428"/>
                    </a:lnTo>
                    <a:lnTo>
                      <a:pt x="999" y="450"/>
                    </a:lnTo>
                    <a:lnTo>
                      <a:pt x="1004" y="471"/>
                    </a:lnTo>
                    <a:lnTo>
                      <a:pt x="1010" y="491"/>
                    </a:lnTo>
                    <a:lnTo>
                      <a:pt x="1020" y="511"/>
                    </a:lnTo>
                    <a:lnTo>
                      <a:pt x="1021" y="517"/>
                    </a:lnTo>
                    <a:lnTo>
                      <a:pt x="1021" y="526"/>
                    </a:lnTo>
                    <a:lnTo>
                      <a:pt x="1024" y="532"/>
                    </a:lnTo>
                    <a:lnTo>
                      <a:pt x="1032" y="531"/>
                    </a:lnTo>
                    <a:lnTo>
                      <a:pt x="1029" y="538"/>
                    </a:lnTo>
                    <a:lnTo>
                      <a:pt x="1025" y="546"/>
                    </a:lnTo>
                    <a:lnTo>
                      <a:pt x="1021" y="553"/>
                    </a:lnTo>
                    <a:lnTo>
                      <a:pt x="1015" y="559"/>
                    </a:lnTo>
                    <a:lnTo>
                      <a:pt x="1010" y="566"/>
                    </a:lnTo>
                    <a:lnTo>
                      <a:pt x="1004" y="572"/>
                    </a:lnTo>
                    <a:lnTo>
                      <a:pt x="998" y="577"/>
                    </a:lnTo>
                    <a:lnTo>
                      <a:pt x="991" y="583"/>
                    </a:lnTo>
                    <a:lnTo>
                      <a:pt x="995" y="618"/>
                    </a:lnTo>
                    <a:lnTo>
                      <a:pt x="1000" y="653"/>
                    </a:lnTo>
                    <a:lnTo>
                      <a:pt x="1008" y="687"/>
                    </a:lnTo>
                    <a:lnTo>
                      <a:pt x="1023" y="717"/>
                    </a:lnTo>
                    <a:lnTo>
                      <a:pt x="1027" y="733"/>
                    </a:lnTo>
                    <a:lnTo>
                      <a:pt x="1023" y="747"/>
                    </a:lnTo>
                    <a:lnTo>
                      <a:pt x="1016" y="761"/>
                    </a:lnTo>
                    <a:lnTo>
                      <a:pt x="1006" y="773"/>
                    </a:lnTo>
                    <a:lnTo>
                      <a:pt x="998" y="777"/>
                    </a:lnTo>
                    <a:lnTo>
                      <a:pt x="991" y="780"/>
                    </a:lnTo>
                    <a:lnTo>
                      <a:pt x="982" y="781"/>
                    </a:lnTo>
                    <a:lnTo>
                      <a:pt x="974" y="783"/>
                    </a:lnTo>
                    <a:lnTo>
                      <a:pt x="966" y="784"/>
                    </a:lnTo>
                    <a:lnTo>
                      <a:pt x="956" y="784"/>
                    </a:lnTo>
                    <a:lnTo>
                      <a:pt x="948" y="785"/>
                    </a:lnTo>
                    <a:lnTo>
                      <a:pt x="939" y="785"/>
                    </a:lnTo>
                    <a:lnTo>
                      <a:pt x="934" y="796"/>
                    </a:lnTo>
                    <a:lnTo>
                      <a:pt x="933" y="810"/>
                    </a:lnTo>
                    <a:lnTo>
                      <a:pt x="932" y="824"/>
                    </a:lnTo>
                    <a:lnTo>
                      <a:pt x="930" y="837"/>
                    </a:lnTo>
                    <a:lnTo>
                      <a:pt x="923" y="842"/>
                    </a:lnTo>
                    <a:lnTo>
                      <a:pt x="916" y="847"/>
                    </a:lnTo>
                    <a:lnTo>
                      <a:pt x="909" y="853"/>
                    </a:lnTo>
                    <a:lnTo>
                      <a:pt x="902" y="857"/>
                    </a:lnTo>
                    <a:lnTo>
                      <a:pt x="894" y="862"/>
                    </a:lnTo>
                    <a:lnTo>
                      <a:pt x="886" y="865"/>
                    </a:lnTo>
                    <a:lnTo>
                      <a:pt x="878" y="868"/>
                    </a:lnTo>
                    <a:lnTo>
                      <a:pt x="870" y="869"/>
                    </a:lnTo>
                    <a:lnTo>
                      <a:pt x="874" y="878"/>
                    </a:lnTo>
                    <a:lnTo>
                      <a:pt x="877" y="887"/>
                    </a:lnTo>
                    <a:lnTo>
                      <a:pt x="877" y="899"/>
                    </a:lnTo>
                    <a:lnTo>
                      <a:pt x="876" y="909"/>
                    </a:lnTo>
                    <a:lnTo>
                      <a:pt x="872" y="916"/>
                    </a:lnTo>
                    <a:lnTo>
                      <a:pt x="868" y="920"/>
                    </a:lnTo>
                    <a:lnTo>
                      <a:pt x="862" y="922"/>
                    </a:lnTo>
                    <a:lnTo>
                      <a:pt x="855" y="923"/>
                    </a:lnTo>
                    <a:lnTo>
                      <a:pt x="849" y="924"/>
                    </a:lnTo>
                    <a:lnTo>
                      <a:pt x="843" y="927"/>
                    </a:lnTo>
                    <a:lnTo>
                      <a:pt x="838" y="929"/>
                    </a:lnTo>
                    <a:lnTo>
                      <a:pt x="833" y="933"/>
                    </a:lnTo>
                    <a:lnTo>
                      <a:pt x="841" y="953"/>
                    </a:lnTo>
                    <a:lnTo>
                      <a:pt x="847" y="973"/>
                    </a:lnTo>
                    <a:lnTo>
                      <a:pt x="847" y="993"/>
                    </a:lnTo>
                    <a:lnTo>
                      <a:pt x="840" y="1014"/>
                    </a:lnTo>
                    <a:lnTo>
                      <a:pt x="834" y="1024"/>
                    </a:lnTo>
                    <a:lnTo>
                      <a:pt x="825" y="1031"/>
                    </a:lnTo>
                    <a:lnTo>
                      <a:pt x="816" y="1035"/>
                    </a:lnTo>
                    <a:lnTo>
                      <a:pt x="805" y="1037"/>
                    </a:lnTo>
                    <a:lnTo>
                      <a:pt x="795" y="1039"/>
                    </a:lnTo>
                    <a:lnTo>
                      <a:pt x="785" y="1041"/>
                    </a:lnTo>
                    <a:lnTo>
                      <a:pt x="775" y="1044"/>
                    </a:lnTo>
                    <a:lnTo>
                      <a:pt x="767" y="1049"/>
                    </a:lnTo>
                    <a:lnTo>
                      <a:pt x="756" y="1052"/>
                    </a:lnTo>
                    <a:lnTo>
                      <a:pt x="745" y="1052"/>
                    </a:lnTo>
                    <a:lnTo>
                      <a:pt x="736" y="1050"/>
                    </a:lnTo>
                    <a:lnTo>
                      <a:pt x="727" y="1046"/>
                    </a:lnTo>
                    <a:lnTo>
                      <a:pt x="718" y="1044"/>
                    </a:lnTo>
                    <a:lnTo>
                      <a:pt x="709" y="1041"/>
                    </a:lnTo>
                    <a:lnTo>
                      <a:pt x="698" y="1039"/>
                    </a:lnTo>
                    <a:lnTo>
                      <a:pt x="688" y="1042"/>
                    </a:lnTo>
                    <a:lnTo>
                      <a:pt x="680" y="1041"/>
                    </a:lnTo>
                    <a:lnTo>
                      <a:pt x="672" y="1039"/>
                    </a:lnTo>
                    <a:lnTo>
                      <a:pt x="664" y="1036"/>
                    </a:lnTo>
                    <a:lnTo>
                      <a:pt x="658" y="1030"/>
                    </a:lnTo>
                    <a:lnTo>
                      <a:pt x="653" y="1036"/>
                    </a:lnTo>
                    <a:lnTo>
                      <a:pt x="646" y="1039"/>
                    </a:lnTo>
                    <a:lnTo>
                      <a:pt x="639" y="1043"/>
                    </a:lnTo>
                    <a:lnTo>
                      <a:pt x="631" y="1044"/>
                    </a:lnTo>
                    <a:lnTo>
                      <a:pt x="623" y="1046"/>
                    </a:lnTo>
                    <a:lnTo>
                      <a:pt x="616" y="1050"/>
                    </a:lnTo>
                    <a:lnTo>
                      <a:pt x="609" y="1053"/>
                    </a:lnTo>
                    <a:lnTo>
                      <a:pt x="605" y="1060"/>
                    </a:lnTo>
                    <a:lnTo>
                      <a:pt x="600" y="1060"/>
                    </a:lnTo>
                    <a:lnTo>
                      <a:pt x="597" y="1061"/>
                    </a:lnTo>
                    <a:lnTo>
                      <a:pt x="593" y="1064"/>
                    </a:lnTo>
                    <a:lnTo>
                      <a:pt x="591" y="1066"/>
                    </a:lnTo>
                    <a:lnTo>
                      <a:pt x="591" y="1081"/>
                    </a:lnTo>
                    <a:lnTo>
                      <a:pt x="597" y="1092"/>
                    </a:lnTo>
                    <a:lnTo>
                      <a:pt x="606" y="1104"/>
                    </a:lnTo>
                    <a:lnTo>
                      <a:pt x="613" y="1117"/>
                    </a:lnTo>
                    <a:lnTo>
                      <a:pt x="624" y="1139"/>
                    </a:lnTo>
                    <a:lnTo>
                      <a:pt x="634" y="1162"/>
                    </a:lnTo>
                    <a:lnTo>
                      <a:pt x="641" y="1187"/>
                    </a:lnTo>
                    <a:lnTo>
                      <a:pt x="643" y="1213"/>
                    </a:lnTo>
                    <a:lnTo>
                      <a:pt x="659" y="1225"/>
                    </a:lnTo>
                    <a:lnTo>
                      <a:pt x="672" y="1238"/>
                    </a:lnTo>
                    <a:lnTo>
                      <a:pt x="682" y="1254"/>
                    </a:lnTo>
                    <a:lnTo>
                      <a:pt x="690" y="1271"/>
                    </a:lnTo>
                    <a:lnTo>
                      <a:pt x="697" y="1289"/>
                    </a:lnTo>
                    <a:lnTo>
                      <a:pt x="702" y="1308"/>
                    </a:lnTo>
                    <a:lnTo>
                      <a:pt x="707" y="1326"/>
                    </a:lnTo>
                    <a:lnTo>
                      <a:pt x="712" y="1345"/>
                    </a:lnTo>
                    <a:lnTo>
                      <a:pt x="718" y="1372"/>
                    </a:lnTo>
                    <a:lnTo>
                      <a:pt x="721" y="1400"/>
                    </a:lnTo>
                    <a:lnTo>
                      <a:pt x="726" y="1428"/>
                    </a:lnTo>
                    <a:lnTo>
                      <a:pt x="732" y="1455"/>
                    </a:lnTo>
                    <a:lnTo>
                      <a:pt x="738" y="1482"/>
                    </a:lnTo>
                    <a:lnTo>
                      <a:pt x="749" y="1508"/>
                    </a:lnTo>
                    <a:lnTo>
                      <a:pt x="763" y="1533"/>
                    </a:lnTo>
                    <a:lnTo>
                      <a:pt x="781" y="1554"/>
                    </a:lnTo>
                    <a:lnTo>
                      <a:pt x="791" y="1574"/>
                    </a:lnTo>
                    <a:lnTo>
                      <a:pt x="801" y="1594"/>
                    </a:lnTo>
                    <a:lnTo>
                      <a:pt x="810" y="1614"/>
                    </a:lnTo>
                    <a:lnTo>
                      <a:pt x="818" y="1635"/>
                    </a:lnTo>
                    <a:lnTo>
                      <a:pt x="827" y="1656"/>
                    </a:lnTo>
                    <a:lnTo>
                      <a:pt x="836" y="1677"/>
                    </a:lnTo>
                    <a:lnTo>
                      <a:pt x="848" y="1696"/>
                    </a:lnTo>
                    <a:lnTo>
                      <a:pt x="862" y="1715"/>
                    </a:lnTo>
                    <a:lnTo>
                      <a:pt x="869" y="1727"/>
                    </a:lnTo>
                    <a:lnTo>
                      <a:pt x="874" y="1741"/>
                    </a:lnTo>
                    <a:lnTo>
                      <a:pt x="879" y="1755"/>
                    </a:lnTo>
                    <a:lnTo>
                      <a:pt x="885" y="1769"/>
                    </a:lnTo>
                    <a:lnTo>
                      <a:pt x="904" y="1761"/>
                    </a:lnTo>
                    <a:lnTo>
                      <a:pt x="925" y="1754"/>
                    </a:lnTo>
                    <a:lnTo>
                      <a:pt x="945" y="1747"/>
                    </a:lnTo>
                    <a:lnTo>
                      <a:pt x="966" y="1740"/>
                    </a:lnTo>
                    <a:lnTo>
                      <a:pt x="985" y="1733"/>
                    </a:lnTo>
                    <a:lnTo>
                      <a:pt x="1006" y="1726"/>
                    </a:lnTo>
                    <a:lnTo>
                      <a:pt x="1025" y="1718"/>
                    </a:lnTo>
                    <a:lnTo>
                      <a:pt x="1045" y="1709"/>
                    </a:lnTo>
                    <a:lnTo>
                      <a:pt x="1053" y="1707"/>
                    </a:lnTo>
                    <a:lnTo>
                      <a:pt x="1061" y="1705"/>
                    </a:lnTo>
                    <a:lnTo>
                      <a:pt x="1069" y="1707"/>
                    </a:lnTo>
                    <a:lnTo>
                      <a:pt x="1075" y="1712"/>
                    </a:lnTo>
                    <a:lnTo>
                      <a:pt x="1084" y="1702"/>
                    </a:lnTo>
                    <a:lnTo>
                      <a:pt x="1093" y="1692"/>
                    </a:lnTo>
                    <a:lnTo>
                      <a:pt x="1104" y="1681"/>
                    </a:lnTo>
                    <a:lnTo>
                      <a:pt x="1113" y="1672"/>
                    </a:lnTo>
                    <a:lnTo>
                      <a:pt x="1123" y="1663"/>
                    </a:lnTo>
                    <a:lnTo>
                      <a:pt x="1134" y="1654"/>
                    </a:lnTo>
                    <a:lnTo>
                      <a:pt x="1144" y="1644"/>
                    </a:lnTo>
                    <a:lnTo>
                      <a:pt x="1155" y="1635"/>
                    </a:lnTo>
                    <a:lnTo>
                      <a:pt x="1155" y="1606"/>
                    </a:lnTo>
                    <a:lnTo>
                      <a:pt x="1161" y="1579"/>
                    </a:lnTo>
                    <a:lnTo>
                      <a:pt x="1172" y="1552"/>
                    </a:lnTo>
                    <a:lnTo>
                      <a:pt x="1183" y="1526"/>
                    </a:lnTo>
                    <a:lnTo>
                      <a:pt x="1176" y="1521"/>
                    </a:lnTo>
                    <a:lnTo>
                      <a:pt x="1167" y="1518"/>
                    </a:lnTo>
                    <a:lnTo>
                      <a:pt x="1158" y="1516"/>
                    </a:lnTo>
                    <a:lnTo>
                      <a:pt x="1149" y="1516"/>
                    </a:lnTo>
                    <a:lnTo>
                      <a:pt x="1138" y="1516"/>
                    </a:lnTo>
                    <a:lnTo>
                      <a:pt x="1129" y="1516"/>
                    </a:lnTo>
                    <a:lnTo>
                      <a:pt x="1119" y="1516"/>
                    </a:lnTo>
                    <a:lnTo>
                      <a:pt x="1110" y="1514"/>
                    </a:lnTo>
                    <a:lnTo>
                      <a:pt x="1088" y="1512"/>
                    </a:lnTo>
                    <a:lnTo>
                      <a:pt x="1068" y="1508"/>
                    </a:lnTo>
                    <a:lnTo>
                      <a:pt x="1051" y="1504"/>
                    </a:lnTo>
                    <a:lnTo>
                      <a:pt x="1034" y="1497"/>
                    </a:lnTo>
                    <a:lnTo>
                      <a:pt x="1019" y="1488"/>
                    </a:lnTo>
                    <a:lnTo>
                      <a:pt x="1006" y="1475"/>
                    </a:lnTo>
                    <a:lnTo>
                      <a:pt x="993" y="1458"/>
                    </a:lnTo>
                    <a:lnTo>
                      <a:pt x="982" y="1437"/>
                    </a:lnTo>
                    <a:lnTo>
                      <a:pt x="966" y="1440"/>
                    </a:lnTo>
                    <a:lnTo>
                      <a:pt x="951" y="1442"/>
                    </a:lnTo>
                    <a:lnTo>
                      <a:pt x="937" y="1440"/>
                    </a:lnTo>
                    <a:lnTo>
                      <a:pt x="924" y="1437"/>
                    </a:lnTo>
                    <a:lnTo>
                      <a:pt x="911" y="1432"/>
                    </a:lnTo>
                    <a:lnTo>
                      <a:pt x="899" y="1427"/>
                    </a:lnTo>
                    <a:lnTo>
                      <a:pt x="888" y="1419"/>
                    </a:lnTo>
                    <a:lnTo>
                      <a:pt x="877" y="1410"/>
                    </a:lnTo>
                    <a:lnTo>
                      <a:pt x="865" y="1393"/>
                    </a:lnTo>
                    <a:lnTo>
                      <a:pt x="857" y="1374"/>
                    </a:lnTo>
                    <a:lnTo>
                      <a:pt x="855" y="1353"/>
                    </a:lnTo>
                    <a:lnTo>
                      <a:pt x="858" y="1331"/>
                    </a:lnTo>
                    <a:lnTo>
                      <a:pt x="863" y="1321"/>
                    </a:lnTo>
                    <a:lnTo>
                      <a:pt x="869" y="1310"/>
                    </a:lnTo>
                    <a:lnTo>
                      <a:pt x="876" y="1302"/>
                    </a:lnTo>
                    <a:lnTo>
                      <a:pt x="885" y="1295"/>
                    </a:lnTo>
                    <a:lnTo>
                      <a:pt x="894" y="1288"/>
                    </a:lnTo>
                    <a:lnTo>
                      <a:pt x="903" y="1283"/>
                    </a:lnTo>
                    <a:lnTo>
                      <a:pt x="914" y="1278"/>
                    </a:lnTo>
                    <a:lnTo>
                      <a:pt x="924" y="1275"/>
                    </a:lnTo>
                    <a:lnTo>
                      <a:pt x="932" y="1273"/>
                    </a:lnTo>
                    <a:lnTo>
                      <a:pt x="939" y="1272"/>
                    </a:lnTo>
                    <a:lnTo>
                      <a:pt x="946" y="1271"/>
                    </a:lnTo>
                    <a:lnTo>
                      <a:pt x="954" y="1271"/>
                    </a:lnTo>
                    <a:lnTo>
                      <a:pt x="961" y="1272"/>
                    </a:lnTo>
                    <a:lnTo>
                      <a:pt x="969" y="1273"/>
                    </a:lnTo>
                    <a:lnTo>
                      <a:pt x="977" y="1276"/>
                    </a:lnTo>
                    <a:lnTo>
                      <a:pt x="986" y="1279"/>
                    </a:lnTo>
                    <a:lnTo>
                      <a:pt x="995" y="1285"/>
                    </a:lnTo>
                    <a:lnTo>
                      <a:pt x="1004" y="1291"/>
                    </a:lnTo>
                    <a:lnTo>
                      <a:pt x="1013" y="1298"/>
                    </a:lnTo>
                    <a:lnTo>
                      <a:pt x="1020" y="1304"/>
                    </a:lnTo>
                    <a:lnTo>
                      <a:pt x="1027" y="1314"/>
                    </a:lnTo>
                    <a:lnTo>
                      <a:pt x="1034" y="1322"/>
                    </a:lnTo>
                    <a:lnTo>
                      <a:pt x="1038" y="1332"/>
                    </a:lnTo>
                    <a:lnTo>
                      <a:pt x="1042" y="1341"/>
                    </a:lnTo>
                    <a:lnTo>
                      <a:pt x="1053" y="1338"/>
                    </a:lnTo>
                    <a:lnTo>
                      <a:pt x="1066" y="1337"/>
                    </a:lnTo>
                    <a:lnTo>
                      <a:pt x="1077" y="1336"/>
                    </a:lnTo>
                    <a:lnTo>
                      <a:pt x="1090" y="1337"/>
                    </a:lnTo>
                    <a:lnTo>
                      <a:pt x="1103" y="1339"/>
                    </a:lnTo>
                    <a:lnTo>
                      <a:pt x="1114" y="1341"/>
                    </a:lnTo>
                    <a:lnTo>
                      <a:pt x="1126" y="1346"/>
                    </a:lnTo>
                    <a:lnTo>
                      <a:pt x="1136" y="1351"/>
                    </a:lnTo>
                    <a:lnTo>
                      <a:pt x="1146" y="1342"/>
                    </a:lnTo>
                    <a:lnTo>
                      <a:pt x="1157" y="1334"/>
                    </a:lnTo>
                    <a:lnTo>
                      <a:pt x="1167" y="1329"/>
                    </a:lnTo>
                    <a:lnTo>
                      <a:pt x="1180" y="1324"/>
                    </a:lnTo>
                    <a:lnTo>
                      <a:pt x="1191" y="1321"/>
                    </a:lnTo>
                    <a:lnTo>
                      <a:pt x="1204" y="1318"/>
                    </a:lnTo>
                    <a:lnTo>
                      <a:pt x="1217" y="1318"/>
                    </a:lnTo>
                    <a:lnTo>
                      <a:pt x="1231" y="1319"/>
                    </a:lnTo>
                    <a:lnTo>
                      <a:pt x="1239" y="1322"/>
                    </a:lnTo>
                    <a:lnTo>
                      <a:pt x="1246" y="1326"/>
                    </a:lnTo>
                    <a:lnTo>
                      <a:pt x="1251" y="1332"/>
                    </a:lnTo>
                    <a:lnTo>
                      <a:pt x="1256" y="1338"/>
                    </a:lnTo>
                    <a:lnTo>
                      <a:pt x="1259" y="1345"/>
                    </a:lnTo>
                    <a:lnTo>
                      <a:pt x="1261" y="1351"/>
                    </a:lnTo>
                    <a:lnTo>
                      <a:pt x="1259" y="1355"/>
                    </a:lnTo>
                    <a:lnTo>
                      <a:pt x="1257" y="1359"/>
                    </a:lnTo>
                    <a:lnTo>
                      <a:pt x="1250" y="1353"/>
                    </a:lnTo>
                    <a:lnTo>
                      <a:pt x="1247" y="1345"/>
                    </a:lnTo>
                    <a:lnTo>
                      <a:pt x="1241" y="1337"/>
                    </a:lnTo>
                    <a:lnTo>
                      <a:pt x="1229" y="1332"/>
                    </a:lnTo>
                    <a:lnTo>
                      <a:pt x="1219" y="1331"/>
                    </a:lnTo>
                    <a:lnTo>
                      <a:pt x="1210" y="1331"/>
                    </a:lnTo>
                    <a:lnTo>
                      <a:pt x="1199" y="1333"/>
                    </a:lnTo>
                    <a:lnTo>
                      <a:pt x="1190" y="1337"/>
                    </a:lnTo>
                    <a:lnTo>
                      <a:pt x="1181" y="1342"/>
                    </a:lnTo>
                    <a:lnTo>
                      <a:pt x="1173" y="1348"/>
                    </a:lnTo>
                    <a:lnTo>
                      <a:pt x="1165" y="1355"/>
                    </a:lnTo>
                    <a:lnTo>
                      <a:pt x="1157" y="1362"/>
                    </a:lnTo>
                    <a:lnTo>
                      <a:pt x="1163" y="1368"/>
                    </a:lnTo>
                    <a:lnTo>
                      <a:pt x="1168" y="1375"/>
                    </a:lnTo>
                    <a:lnTo>
                      <a:pt x="1175" y="1382"/>
                    </a:lnTo>
                    <a:lnTo>
                      <a:pt x="1181" y="1387"/>
                    </a:lnTo>
                    <a:lnTo>
                      <a:pt x="1188" y="1392"/>
                    </a:lnTo>
                    <a:lnTo>
                      <a:pt x="1196" y="1394"/>
                    </a:lnTo>
                    <a:lnTo>
                      <a:pt x="1204" y="1392"/>
                    </a:lnTo>
                    <a:lnTo>
                      <a:pt x="1212" y="1386"/>
                    </a:lnTo>
                    <a:lnTo>
                      <a:pt x="1219" y="1386"/>
                    </a:lnTo>
                    <a:lnTo>
                      <a:pt x="1225" y="1387"/>
                    </a:lnTo>
                    <a:lnTo>
                      <a:pt x="1229" y="1390"/>
                    </a:lnTo>
                    <a:lnTo>
                      <a:pt x="1234" y="1392"/>
                    </a:lnTo>
                    <a:lnTo>
                      <a:pt x="1234" y="1398"/>
                    </a:lnTo>
                    <a:lnTo>
                      <a:pt x="1226" y="1398"/>
                    </a:lnTo>
                    <a:lnTo>
                      <a:pt x="1217" y="1399"/>
                    </a:lnTo>
                    <a:lnTo>
                      <a:pt x="1208" y="1401"/>
                    </a:lnTo>
                    <a:lnTo>
                      <a:pt x="1201" y="1405"/>
                    </a:lnTo>
                    <a:lnTo>
                      <a:pt x="1206" y="1413"/>
                    </a:lnTo>
                    <a:lnTo>
                      <a:pt x="1212" y="1421"/>
                    </a:lnTo>
                    <a:lnTo>
                      <a:pt x="1218" y="1430"/>
                    </a:lnTo>
                    <a:lnTo>
                      <a:pt x="1226" y="1437"/>
                    </a:lnTo>
                    <a:lnTo>
                      <a:pt x="1231" y="1430"/>
                    </a:lnTo>
                    <a:lnTo>
                      <a:pt x="1236" y="1423"/>
                    </a:lnTo>
                    <a:lnTo>
                      <a:pt x="1243" y="1416"/>
                    </a:lnTo>
                    <a:lnTo>
                      <a:pt x="1249" y="1409"/>
                    </a:lnTo>
                    <a:lnTo>
                      <a:pt x="1254" y="1402"/>
                    </a:lnTo>
                    <a:lnTo>
                      <a:pt x="1258" y="1395"/>
                    </a:lnTo>
                    <a:lnTo>
                      <a:pt x="1259" y="1387"/>
                    </a:lnTo>
                    <a:lnTo>
                      <a:pt x="1259" y="1378"/>
                    </a:lnTo>
                    <a:lnTo>
                      <a:pt x="1265" y="1366"/>
                    </a:lnTo>
                    <a:lnTo>
                      <a:pt x="1272" y="1352"/>
                    </a:lnTo>
                    <a:lnTo>
                      <a:pt x="1278" y="1339"/>
                    </a:lnTo>
                    <a:lnTo>
                      <a:pt x="1285" y="1326"/>
                    </a:lnTo>
                    <a:lnTo>
                      <a:pt x="1290" y="1314"/>
                    </a:lnTo>
                    <a:lnTo>
                      <a:pt x="1295" y="1300"/>
                    </a:lnTo>
                    <a:lnTo>
                      <a:pt x="1300" y="1286"/>
                    </a:lnTo>
                    <a:lnTo>
                      <a:pt x="1302" y="1271"/>
                    </a:lnTo>
                    <a:lnTo>
                      <a:pt x="1310" y="1257"/>
                    </a:lnTo>
                    <a:lnTo>
                      <a:pt x="1319" y="1243"/>
                    </a:lnTo>
                    <a:lnTo>
                      <a:pt x="1327" y="1230"/>
                    </a:lnTo>
                    <a:lnTo>
                      <a:pt x="1335" y="1217"/>
                    </a:lnTo>
                    <a:lnTo>
                      <a:pt x="1342" y="1203"/>
                    </a:lnTo>
                    <a:lnTo>
                      <a:pt x="1349" y="1188"/>
                    </a:lnTo>
                    <a:lnTo>
                      <a:pt x="1355" y="1174"/>
                    </a:lnTo>
                    <a:lnTo>
                      <a:pt x="1360" y="1159"/>
                    </a:lnTo>
                    <a:lnTo>
                      <a:pt x="1363" y="1155"/>
                    </a:lnTo>
                    <a:lnTo>
                      <a:pt x="1368" y="1151"/>
                    </a:lnTo>
                    <a:lnTo>
                      <a:pt x="1373" y="1149"/>
                    </a:lnTo>
                    <a:lnTo>
                      <a:pt x="1379" y="1147"/>
                    </a:lnTo>
                    <a:lnTo>
                      <a:pt x="1385" y="1147"/>
                    </a:lnTo>
                    <a:lnTo>
                      <a:pt x="1391" y="1147"/>
                    </a:lnTo>
                    <a:lnTo>
                      <a:pt x="1397" y="1148"/>
                    </a:lnTo>
                    <a:lnTo>
                      <a:pt x="1402" y="1150"/>
                    </a:lnTo>
                    <a:lnTo>
                      <a:pt x="1414" y="1156"/>
                    </a:lnTo>
                    <a:lnTo>
                      <a:pt x="1424" y="1163"/>
                    </a:lnTo>
                    <a:lnTo>
                      <a:pt x="1433" y="1171"/>
                    </a:lnTo>
                    <a:lnTo>
                      <a:pt x="1440" y="1181"/>
                    </a:lnTo>
                    <a:lnTo>
                      <a:pt x="1447" y="1192"/>
                    </a:lnTo>
                    <a:lnTo>
                      <a:pt x="1452" y="1203"/>
                    </a:lnTo>
                    <a:lnTo>
                      <a:pt x="1455" y="1215"/>
                    </a:lnTo>
                    <a:lnTo>
                      <a:pt x="1459" y="1226"/>
                    </a:lnTo>
                    <a:lnTo>
                      <a:pt x="1460" y="1247"/>
                    </a:lnTo>
                    <a:lnTo>
                      <a:pt x="1459" y="1265"/>
                    </a:lnTo>
                    <a:lnTo>
                      <a:pt x="1455" y="1284"/>
                    </a:lnTo>
                    <a:lnTo>
                      <a:pt x="1450" y="1302"/>
                    </a:lnTo>
                    <a:lnTo>
                      <a:pt x="1441" y="1318"/>
                    </a:lnTo>
                    <a:lnTo>
                      <a:pt x="1432" y="1334"/>
                    </a:lnTo>
                    <a:lnTo>
                      <a:pt x="1421" y="1351"/>
                    </a:lnTo>
                    <a:lnTo>
                      <a:pt x="1408" y="1366"/>
                    </a:lnTo>
                    <a:lnTo>
                      <a:pt x="1411" y="1389"/>
                    </a:lnTo>
                    <a:lnTo>
                      <a:pt x="1407" y="1409"/>
                    </a:lnTo>
                    <a:lnTo>
                      <a:pt x="1401" y="1429"/>
                    </a:lnTo>
                    <a:lnTo>
                      <a:pt x="1401" y="1450"/>
                    </a:lnTo>
                    <a:lnTo>
                      <a:pt x="1411" y="1451"/>
                    </a:lnTo>
                    <a:lnTo>
                      <a:pt x="1421" y="1451"/>
                    </a:lnTo>
                    <a:lnTo>
                      <a:pt x="1431" y="1448"/>
                    </a:lnTo>
                    <a:lnTo>
                      <a:pt x="1440" y="1446"/>
                    </a:lnTo>
                    <a:lnTo>
                      <a:pt x="1450" y="1444"/>
                    </a:lnTo>
                    <a:lnTo>
                      <a:pt x="1459" y="1440"/>
                    </a:lnTo>
                    <a:lnTo>
                      <a:pt x="1468" y="1437"/>
                    </a:lnTo>
                    <a:lnTo>
                      <a:pt x="1477" y="1435"/>
                    </a:lnTo>
                    <a:lnTo>
                      <a:pt x="1497" y="1428"/>
                    </a:lnTo>
                    <a:lnTo>
                      <a:pt x="1516" y="1421"/>
                    </a:lnTo>
                    <a:lnTo>
                      <a:pt x="1536" y="1416"/>
                    </a:lnTo>
                    <a:lnTo>
                      <a:pt x="1557" y="1410"/>
                    </a:lnTo>
                    <a:lnTo>
                      <a:pt x="1576" y="1406"/>
                    </a:lnTo>
                    <a:lnTo>
                      <a:pt x="1597" y="1401"/>
                    </a:lnTo>
                    <a:lnTo>
                      <a:pt x="1617" y="1397"/>
                    </a:lnTo>
                    <a:lnTo>
                      <a:pt x="1636" y="1391"/>
                    </a:lnTo>
                    <a:lnTo>
                      <a:pt x="1648" y="1387"/>
                    </a:lnTo>
                    <a:lnTo>
                      <a:pt x="1660" y="1385"/>
                    </a:lnTo>
                    <a:lnTo>
                      <a:pt x="1672" y="1382"/>
                    </a:lnTo>
                    <a:lnTo>
                      <a:pt x="1685" y="1379"/>
                    </a:lnTo>
                    <a:lnTo>
                      <a:pt x="1697" y="1377"/>
                    </a:lnTo>
                    <a:lnTo>
                      <a:pt x="1709" y="1374"/>
                    </a:lnTo>
                    <a:lnTo>
                      <a:pt x="1721" y="1371"/>
                    </a:lnTo>
                    <a:lnTo>
                      <a:pt x="1733" y="1368"/>
                    </a:lnTo>
                    <a:lnTo>
                      <a:pt x="1746" y="1364"/>
                    </a:lnTo>
                    <a:lnTo>
                      <a:pt x="1757" y="1361"/>
                    </a:lnTo>
                    <a:lnTo>
                      <a:pt x="1769" y="1356"/>
                    </a:lnTo>
                    <a:lnTo>
                      <a:pt x="1780" y="1352"/>
                    </a:lnTo>
                    <a:lnTo>
                      <a:pt x="1792" y="1346"/>
                    </a:lnTo>
                    <a:lnTo>
                      <a:pt x="1802" y="1340"/>
                    </a:lnTo>
                    <a:lnTo>
                      <a:pt x="1814" y="1333"/>
                    </a:lnTo>
                    <a:lnTo>
                      <a:pt x="1824" y="1326"/>
                    </a:lnTo>
                    <a:lnTo>
                      <a:pt x="1837" y="1324"/>
                    </a:lnTo>
                    <a:lnTo>
                      <a:pt x="1849" y="1322"/>
                    </a:lnTo>
                    <a:lnTo>
                      <a:pt x="1863" y="1322"/>
                    </a:lnTo>
                    <a:lnTo>
                      <a:pt x="1877" y="1322"/>
                    </a:lnTo>
                    <a:lnTo>
                      <a:pt x="1891" y="1323"/>
                    </a:lnTo>
                    <a:lnTo>
                      <a:pt x="1904" y="1326"/>
                    </a:lnTo>
                    <a:lnTo>
                      <a:pt x="1916" y="1332"/>
                    </a:lnTo>
                    <a:lnTo>
                      <a:pt x="1927" y="1340"/>
                    </a:lnTo>
                    <a:lnTo>
                      <a:pt x="1934" y="1348"/>
                    </a:lnTo>
                    <a:lnTo>
                      <a:pt x="1940" y="1356"/>
                    </a:lnTo>
                    <a:lnTo>
                      <a:pt x="1945" y="1367"/>
                    </a:lnTo>
                    <a:lnTo>
                      <a:pt x="1947" y="1377"/>
                    </a:lnTo>
                    <a:lnTo>
                      <a:pt x="1959" y="1378"/>
                    </a:lnTo>
                    <a:lnTo>
                      <a:pt x="1970" y="1379"/>
                    </a:lnTo>
                    <a:lnTo>
                      <a:pt x="1982" y="1381"/>
                    </a:lnTo>
                    <a:lnTo>
                      <a:pt x="1993" y="1383"/>
                    </a:lnTo>
                    <a:lnTo>
                      <a:pt x="2005" y="1386"/>
                    </a:lnTo>
                    <a:lnTo>
                      <a:pt x="2016" y="1391"/>
                    </a:lnTo>
                    <a:lnTo>
                      <a:pt x="2027" y="1397"/>
                    </a:lnTo>
                    <a:lnTo>
                      <a:pt x="2036" y="1405"/>
                    </a:lnTo>
                    <a:lnTo>
                      <a:pt x="2040" y="1424"/>
                    </a:lnTo>
                    <a:lnTo>
                      <a:pt x="2040" y="1444"/>
                    </a:lnTo>
                    <a:lnTo>
                      <a:pt x="2034" y="1463"/>
                    </a:lnTo>
                    <a:lnTo>
                      <a:pt x="2023" y="1480"/>
                    </a:lnTo>
                    <a:lnTo>
                      <a:pt x="1995" y="1498"/>
                    </a:lnTo>
                    <a:lnTo>
                      <a:pt x="2003" y="1504"/>
                    </a:lnTo>
                    <a:lnTo>
                      <a:pt x="2010" y="1511"/>
                    </a:lnTo>
                    <a:lnTo>
                      <a:pt x="2014" y="1520"/>
                    </a:lnTo>
                    <a:lnTo>
                      <a:pt x="2020" y="1528"/>
                    </a:lnTo>
                    <a:lnTo>
                      <a:pt x="2020" y="1543"/>
                    </a:lnTo>
                    <a:lnTo>
                      <a:pt x="2018" y="1557"/>
                    </a:lnTo>
                    <a:lnTo>
                      <a:pt x="2014" y="1571"/>
                    </a:lnTo>
                    <a:lnTo>
                      <a:pt x="2008" y="1583"/>
                    </a:lnTo>
                    <a:lnTo>
                      <a:pt x="2000" y="1591"/>
                    </a:lnTo>
                    <a:lnTo>
                      <a:pt x="1992" y="1599"/>
                    </a:lnTo>
                    <a:lnTo>
                      <a:pt x="1984" y="1605"/>
                    </a:lnTo>
                    <a:lnTo>
                      <a:pt x="1976" y="1611"/>
                    </a:lnTo>
                    <a:lnTo>
                      <a:pt x="1967" y="1617"/>
                    </a:lnTo>
                    <a:lnTo>
                      <a:pt x="1959" y="1622"/>
                    </a:lnTo>
                    <a:lnTo>
                      <a:pt x="1950" y="1628"/>
                    </a:lnTo>
                    <a:lnTo>
                      <a:pt x="1942" y="1634"/>
                    </a:lnTo>
                    <a:lnTo>
                      <a:pt x="1946" y="1650"/>
                    </a:lnTo>
                    <a:lnTo>
                      <a:pt x="1946" y="1667"/>
                    </a:lnTo>
                    <a:lnTo>
                      <a:pt x="1942" y="1684"/>
                    </a:lnTo>
                    <a:lnTo>
                      <a:pt x="1932" y="1697"/>
                    </a:lnTo>
                    <a:lnTo>
                      <a:pt x="1913" y="1716"/>
                    </a:lnTo>
                    <a:lnTo>
                      <a:pt x="1893" y="1732"/>
                    </a:lnTo>
                    <a:lnTo>
                      <a:pt x="1872" y="1745"/>
                    </a:lnTo>
                    <a:lnTo>
                      <a:pt x="1852" y="1756"/>
                    </a:lnTo>
                    <a:lnTo>
                      <a:pt x="1829" y="1765"/>
                    </a:lnTo>
                    <a:lnTo>
                      <a:pt x="1806" y="1775"/>
                    </a:lnTo>
                    <a:lnTo>
                      <a:pt x="1781" y="1783"/>
                    </a:lnTo>
                    <a:lnTo>
                      <a:pt x="1756" y="1791"/>
                    </a:lnTo>
                    <a:lnTo>
                      <a:pt x="1736" y="1807"/>
                    </a:lnTo>
                    <a:lnTo>
                      <a:pt x="1743" y="1815"/>
                    </a:lnTo>
                    <a:lnTo>
                      <a:pt x="1749" y="1823"/>
                    </a:lnTo>
                    <a:lnTo>
                      <a:pt x="1755" y="1832"/>
                    </a:lnTo>
                    <a:lnTo>
                      <a:pt x="1761" y="1840"/>
                    </a:lnTo>
                    <a:lnTo>
                      <a:pt x="1766" y="1848"/>
                    </a:lnTo>
                    <a:lnTo>
                      <a:pt x="1773" y="1856"/>
                    </a:lnTo>
                    <a:lnTo>
                      <a:pt x="1780" y="1863"/>
                    </a:lnTo>
                    <a:lnTo>
                      <a:pt x="1787" y="1871"/>
                    </a:lnTo>
                    <a:lnTo>
                      <a:pt x="1802" y="1893"/>
                    </a:lnTo>
                    <a:lnTo>
                      <a:pt x="1816" y="1915"/>
                    </a:lnTo>
                    <a:lnTo>
                      <a:pt x="1831" y="1938"/>
                    </a:lnTo>
                    <a:lnTo>
                      <a:pt x="1845" y="1960"/>
                    </a:lnTo>
                    <a:lnTo>
                      <a:pt x="1859" y="1983"/>
                    </a:lnTo>
                    <a:lnTo>
                      <a:pt x="1871" y="2006"/>
                    </a:lnTo>
                    <a:lnTo>
                      <a:pt x="1882" y="2030"/>
                    </a:lnTo>
                    <a:lnTo>
                      <a:pt x="1891" y="2055"/>
                    </a:lnTo>
                    <a:lnTo>
                      <a:pt x="1898" y="2074"/>
                    </a:lnTo>
                    <a:lnTo>
                      <a:pt x="1904" y="2094"/>
                    </a:lnTo>
                    <a:lnTo>
                      <a:pt x="1910" y="2112"/>
                    </a:lnTo>
                    <a:lnTo>
                      <a:pt x="1916" y="2132"/>
                    </a:lnTo>
                    <a:lnTo>
                      <a:pt x="1922" y="2151"/>
                    </a:lnTo>
                    <a:lnTo>
                      <a:pt x="1927" y="2171"/>
                    </a:lnTo>
                    <a:lnTo>
                      <a:pt x="1931" y="2192"/>
                    </a:lnTo>
                    <a:lnTo>
                      <a:pt x="1936" y="2211"/>
                    </a:lnTo>
                    <a:lnTo>
                      <a:pt x="1934" y="2216"/>
                    </a:lnTo>
                    <a:lnTo>
                      <a:pt x="1932" y="2223"/>
                    </a:lnTo>
                    <a:lnTo>
                      <a:pt x="1930" y="2227"/>
                    </a:lnTo>
                    <a:lnTo>
                      <a:pt x="1924" y="2229"/>
                    </a:lnTo>
                    <a:lnTo>
                      <a:pt x="1916" y="2212"/>
                    </a:lnTo>
                    <a:lnTo>
                      <a:pt x="1914" y="2194"/>
                    </a:lnTo>
                    <a:lnTo>
                      <a:pt x="1912" y="2174"/>
                    </a:lnTo>
                    <a:lnTo>
                      <a:pt x="1902" y="2159"/>
                    </a:lnTo>
                    <a:lnTo>
                      <a:pt x="1900" y="2149"/>
                    </a:lnTo>
                    <a:lnTo>
                      <a:pt x="1901" y="2140"/>
                    </a:lnTo>
                    <a:lnTo>
                      <a:pt x="1899" y="2131"/>
                    </a:lnTo>
                    <a:lnTo>
                      <a:pt x="1891" y="2124"/>
                    </a:lnTo>
                    <a:lnTo>
                      <a:pt x="1893" y="2112"/>
                    </a:lnTo>
                    <a:lnTo>
                      <a:pt x="1891" y="2102"/>
                    </a:lnTo>
                    <a:lnTo>
                      <a:pt x="1885" y="2093"/>
                    </a:lnTo>
                    <a:lnTo>
                      <a:pt x="1879" y="2083"/>
                    </a:lnTo>
                    <a:lnTo>
                      <a:pt x="1872" y="2074"/>
                    </a:lnTo>
                    <a:lnTo>
                      <a:pt x="1867" y="2065"/>
                    </a:lnTo>
                    <a:lnTo>
                      <a:pt x="1864" y="2055"/>
                    </a:lnTo>
                    <a:lnTo>
                      <a:pt x="1867" y="2043"/>
                    </a:lnTo>
                    <a:lnTo>
                      <a:pt x="1856" y="2036"/>
                    </a:lnTo>
                    <a:lnTo>
                      <a:pt x="1851" y="2027"/>
                    </a:lnTo>
                    <a:lnTo>
                      <a:pt x="1848" y="2017"/>
                    </a:lnTo>
                    <a:lnTo>
                      <a:pt x="1847" y="2006"/>
                    </a:lnTo>
                    <a:lnTo>
                      <a:pt x="1845" y="1996"/>
                    </a:lnTo>
                    <a:lnTo>
                      <a:pt x="1841" y="1985"/>
                    </a:lnTo>
                    <a:lnTo>
                      <a:pt x="1836" y="1977"/>
                    </a:lnTo>
                    <a:lnTo>
                      <a:pt x="1824" y="1972"/>
                    </a:lnTo>
                    <a:lnTo>
                      <a:pt x="1826" y="1960"/>
                    </a:lnTo>
                    <a:lnTo>
                      <a:pt x="1824" y="1952"/>
                    </a:lnTo>
                    <a:lnTo>
                      <a:pt x="1818" y="1945"/>
                    </a:lnTo>
                    <a:lnTo>
                      <a:pt x="1811" y="1939"/>
                    </a:lnTo>
                    <a:lnTo>
                      <a:pt x="1804" y="1934"/>
                    </a:lnTo>
                    <a:lnTo>
                      <a:pt x="1799" y="1927"/>
                    </a:lnTo>
                    <a:lnTo>
                      <a:pt x="1796" y="1919"/>
                    </a:lnTo>
                    <a:lnTo>
                      <a:pt x="1798" y="1908"/>
                    </a:lnTo>
                    <a:lnTo>
                      <a:pt x="1791" y="1904"/>
                    </a:lnTo>
                    <a:lnTo>
                      <a:pt x="1784" y="1900"/>
                    </a:lnTo>
                    <a:lnTo>
                      <a:pt x="1779" y="1894"/>
                    </a:lnTo>
                    <a:lnTo>
                      <a:pt x="1779" y="1885"/>
                    </a:lnTo>
                    <a:lnTo>
                      <a:pt x="1774" y="1875"/>
                    </a:lnTo>
                    <a:lnTo>
                      <a:pt x="1766" y="1870"/>
                    </a:lnTo>
                    <a:lnTo>
                      <a:pt x="1757" y="1866"/>
                    </a:lnTo>
                    <a:lnTo>
                      <a:pt x="1751" y="1856"/>
                    </a:lnTo>
                    <a:lnTo>
                      <a:pt x="1750" y="1849"/>
                    </a:lnTo>
                    <a:lnTo>
                      <a:pt x="1749" y="1843"/>
                    </a:lnTo>
                    <a:lnTo>
                      <a:pt x="1747" y="1837"/>
                    </a:lnTo>
                    <a:lnTo>
                      <a:pt x="1742" y="1831"/>
                    </a:lnTo>
                    <a:lnTo>
                      <a:pt x="1739" y="1833"/>
                    </a:lnTo>
                    <a:lnTo>
                      <a:pt x="1735" y="1836"/>
                    </a:lnTo>
                    <a:lnTo>
                      <a:pt x="1732" y="1838"/>
                    </a:lnTo>
                    <a:lnTo>
                      <a:pt x="1728" y="1840"/>
                    </a:lnTo>
                    <a:lnTo>
                      <a:pt x="1735" y="1851"/>
                    </a:lnTo>
                    <a:lnTo>
                      <a:pt x="1738" y="1863"/>
                    </a:lnTo>
                    <a:lnTo>
                      <a:pt x="1741" y="1874"/>
                    </a:lnTo>
                    <a:lnTo>
                      <a:pt x="1753" y="1881"/>
                    </a:lnTo>
                    <a:lnTo>
                      <a:pt x="1760" y="1890"/>
                    </a:lnTo>
                    <a:lnTo>
                      <a:pt x="1763" y="1901"/>
                    </a:lnTo>
                    <a:lnTo>
                      <a:pt x="1769" y="1911"/>
                    </a:lnTo>
                    <a:lnTo>
                      <a:pt x="1779" y="1915"/>
                    </a:lnTo>
                    <a:lnTo>
                      <a:pt x="1787" y="1928"/>
                    </a:lnTo>
                    <a:lnTo>
                      <a:pt x="1791" y="1943"/>
                    </a:lnTo>
                    <a:lnTo>
                      <a:pt x="1794" y="1957"/>
                    </a:lnTo>
                    <a:lnTo>
                      <a:pt x="1806" y="1968"/>
                    </a:lnTo>
                    <a:lnTo>
                      <a:pt x="1807" y="1975"/>
                    </a:lnTo>
                    <a:lnTo>
                      <a:pt x="1810" y="1982"/>
                    </a:lnTo>
                    <a:lnTo>
                      <a:pt x="1816" y="1988"/>
                    </a:lnTo>
                    <a:lnTo>
                      <a:pt x="1822" y="1992"/>
                    </a:lnTo>
                    <a:lnTo>
                      <a:pt x="1826" y="1998"/>
                    </a:lnTo>
                    <a:lnTo>
                      <a:pt x="1830" y="2004"/>
                    </a:lnTo>
                    <a:lnTo>
                      <a:pt x="1832" y="2011"/>
                    </a:lnTo>
                    <a:lnTo>
                      <a:pt x="1830" y="2020"/>
                    </a:lnTo>
                    <a:lnTo>
                      <a:pt x="1841" y="2032"/>
                    </a:lnTo>
                    <a:lnTo>
                      <a:pt x="1847" y="2046"/>
                    </a:lnTo>
                    <a:lnTo>
                      <a:pt x="1852" y="2061"/>
                    </a:lnTo>
                    <a:lnTo>
                      <a:pt x="1862" y="2073"/>
                    </a:lnTo>
                    <a:lnTo>
                      <a:pt x="1866" y="2090"/>
                    </a:lnTo>
                    <a:lnTo>
                      <a:pt x="1870" y="2108"/>
                    </a:lnTo>
                    <a:lnTo>
                      <a:pt x="1876" y="2124"/>
                    </a:lnTo>
                    <a:lnTo>
                      <a:pt x="1881" y="2141"/>
                    </a:lnTo>
                    <a:lnTo>
                      <a:pt x="1879" y="2148"/>
                    </a:lnTo>
                    <a:lnTo>
                      <a:pt x="1882" y="2154"/>
                    </a:lnTo>
                    <a:lnTo>
                      <a:pt x="1885" y="2159"/>
                    </a:lnTo>
                    <a:lnTo>
                      <a:pt x="1887" y="2165"/>
                    </a:lnTo>
                    <a:lnTo>
                      <a:pt x="1890" y="2186"/>
                    </a:lnTo>
                    <a:lnTo>
                      <a:pt x="1892" y="2207"/>
                    </a:lnTo>
                    <a:lnTo>
                      <a:pt x="1889" y="2226"/>
                    </a:lnTo>
                    <a:lnTo>
                      <a:pt x="1874" y="2240"/>
                    </a:lnTo>
                    <a:lnTo>
                      <a:pt x="1871" y="2240"/>
                    </a:lnTo>
                    <a:lnTo>
                      <a:pt x="1868" y="2212"/>
                    </a:lnTo>
                    <a:lnTo>
                      <a:pt x="1864" y="2185"/>
                    </a:lnTo>
                    <a:lnTo>
                      <a:pt x="1859" y="2158"/>
                    </a:lnTo>
                    <a:lnTo>
                      <a:pt x="1851" y="2132"/>
                    </a:lnTo>
                    <a:lnTo>
                      <a:pt x="1842" y="2105"/>
                    </a:lnTo>
                    <a:lnTo>
                      <a:pt x="1833" y="2080"/>
                    </a:lnTo>
                    <a:lnTo>
                      <a:pt x="1822" y="2056"/>
                    </a:lnTo>
                    <a:lnTo>
                      <a:pt x="1810" y="2030"/>
                    </a:lnTo>
                    <a:lnTo>
                      <a:pt x="1798" y="2007"/>
                    </a:lnTo>
                    <a:lnTo>
                      <a:pt x="1784" y="1983"/>
                    </a:lnTo>
                    <a:lnTo>
                      <a:pt x="1770" y="1960"/>
                    </a:lnTo>
                    <a:lnTo>
                      <a:pt x="1754" y="1937"/>
                    </a:lnTo>
                    <a:lnTo>
                      <a:pt x="1738" y="1914"/>
                    </a:lnTo>
                    <a:lnTo>
                      <a:pt x="1721" y="1892"/>
                    </a:lnTo>
                    <a:lnTo>
                      <a:pt x="1704" y="1870"/>
                    </a:lnTo>
                    <a:lnTo>
                      <a:pt x="1686" y="1848"/>
                    </a:lnTo>
                    <a:lnTo>
                      <a:pt x="1668" y="1860"/>
                    </a:lnTo>
                    <a:lnTo>
                      <a:pt x="1651" y="1869"/>
                    </a:lnTo>
                    <a:lnTo>
                      <a:pt x="1632" y="1876"/>
                    </a:lnTo>
                    <a:lnTo>
                      <a:pt x="1612" y="1882"/>
                    </a:lnTo>
                    <a:lnTo>
                      <a:pt x="1592" y="1887"/>
                    </a:lnTo>
                    <a:lnTo>
                      <a:pt x="1573" y="1893"/>
                    </a:lnTo>
                    <a:lnTo>
                      <a:pt x="1553" y="1899"/>
                    </a:lnTo>
                    <a:lnTo>
                      <a:pt x="1534" y="1906"/>
                    </a:lnTo>
                    <a:lnTo>
                      <a:pt x="1514" y="1909"/>
                    </a:lnTo>
                    <a:lnTo>
                      <a:pt x="1494" y="1912"/>
                    </a:lnTo>
                    <a:lnTo>
                      <a:pt x="1474" y="1914"/>
                    </a:lnTo>
                    <a:lnTo>
                      <a:pt x="1454" y="1917"/>
                    </a:lnTo>
                    <a:lnTo>
                      <a:pt x="1435" y="1921"/>
                    </a:lnTo>
                    <a:lnTo>
                      <a:pt x="1416" y="1927"/>
                    </a:lnTo>
                    <a:lnTo>
                      <a:pt x="1399" y="1935"/>
                    </a:lnTo>
                    <a:lnTo>
                      <a:pt x="1383" y="1945"/>
                    </a:lnTo>
                    <a:lnTo>
                      <a:pt x="1369" y="1954"/>
                    </a:lnTo>
                    <a:lnTo>
                      <a:pt x="1355" y="1961"/>
                    </a:lnTo>
                    <a:lnTo>
                      <a:pt x="1341" y="1968"/>
                    </a:lnTo>
                    <a:lnTo>
                      <a:pt x="1326" y="1974"/>
                    </a:lnTo>
                    <a:lnTo>
                      <a:pt x="1311" y="1980"/>
                    </a:lnTo>
                    <a:lnTo>
                      <a:pt x="1297" y="1985"/>
                    </a:lnTo>
                    <a:lnTo>
                      <a:pt x="1282" y="1992"/>
                    </a:lnTo>
                    <a:lnTo>
                      <a:pt x="1269" y="1999"/>
                    </a:lnTo>
                    <a:lnTo>
                      <a:pt x="1279" y="2012"/>
                    </a:lnTo>
                    <a:lnTo>
                      <a:pt x="1288" y="2025"/>
                    </a:lnTo>
                    <a:lnTo>
                      <a:pt x="1295" y="2038"/>
                    </a:lnTo>
                    <a:lnTo>
                      <a:pt x="1299" y="2053"/>
                    </a:lnTo>
                    <a:lnTo>
                      <a:pt x="1300" y="2065"/>
                    </a:lnTo>
                    <a:lnTo>
                      <a:pt x="1296" y="2074"/>
                    </a:lnTo>
                    <a:lnTo>
                      <a:pt x="1290" y="2083"/>
                    </a:lnTo>
                    <a:lnTo>
                      <a:pt x="1284" y="2090"/>
                    </a:lnTo>
                    <a:lnTo>
                      <a:pt x="1276" y="2098"/>
                    </a:lnTo>
                    <a:lnTo>
                      <a:pt x="1271" y="2105"/>
                    </a:lnTo>
                    <a:lnTo>
                      <a:pt x="1269" y="2114"/>
                    </a:lnTo>
                    <a:lnTo>
                      <a:pt x="1271" y="2124"/>
                    </a:lnTo>
                    <a:lnTo>
                      <a:pt x="1269" y="2129"/>
                    </a:lnTo>
                    <a:lnTo>
                      <a:pt x="1264" y="2134"/>
                    </a:lnTo>
                    <a:lnTo>
                      <a:pt x="1259" y="2138"/>
                    </a:lnTo>
                    <a:lnTo>
                      <a:pt x="1254" y="2140"/>
                    </a:lnTo>
                    <a:lnTo>
                      <a:pt x="1248" y="2143"/>
                    </a:lnTo>
                    <a:lnTo>
                      <a:pt x="1243" y="2147"/>
                    </a:lnTo>
                    <a:lnTo>
                      <a:pt x="1239" y="2151"/>
                    </a:lnTo>
                    <a:lnTo>
                      <a:pt x="1235" y="2157"/>
                    </a:lnTo>
                    <a:lnTo>
                      <a:pt x="1240" y="2167"/>
                    </a:lnTo>
                    <a:lnTo>
                      <a:pt x="1247" y="2179"/>
                    </a:lnTo>
                    <a:lnTo>
                      <a:pt x="1250" y="2191"/>
                    </a:lnTo>
                    <a:lnTo>
                      <a:pt x="1248" y="2202"/>
                    </a:lnTo>
                    <a:lnTo>
                      <a:pt x="1237" y="2211"/>
                    </a:lnTo>
                    <a:lnTo>
                      <a:pt x="1226" y="2219"/>
                    </a:lnTo>
                    <a:lnTo>
                      <a:pt x="1213" y="2226"/>
                    </a:lnTo>
                    <a:lnTo>
                      <a:pt x="1199" y="2233"/>
                    </a:lnTo>
                    <a:lnTo>
                      <a:pt x="1186" y="2238"/>
                    </a:lnTo>
                    <a:lnTo>
                      <a:pt x="1172" y="2241"/>
                    </a:lnTo>
                    <a:lnTo>
                      <a:pt x="1158" y="2244"/>
                    </a:lnTo>
                    <a:lnTo>
                      <a:pt x="1144" y="2245"/>
                    </a:lnTo>
                    <a:lnTo>
                      <a:pt x="1148" y="2238"/>
                    </a:lnTo>
                    <a:lnTo>
                      <a:pt x="1151" y="2232"/>
                    </a:lnTo>
                    <a:lnTo>
                      <a:pt x="1156" y="2229"/>
                    </a:lnTo>
                    <a:lnTo>
                      <a:pt x="1161" y="2226"/>
                    </a:lnTo>
                    <a:lnTo>
                      <a:pt x="1167" y="2224"/>
                    </a:lnTo>
                    <a:lnTo>
                      <a:pt x="1175" y="2222"/>
                    </a:lnTo>
                    <a:lnTo>
                      <a:pt x="1182" y="2218"/>
                    </a:lnTo>
                    <a:lnTo>
                      <a:pt x="1191" y="2215"/>
                    </a:lnTo>
                    <a:lnTo>
                      <a:pt x="1196" y="2211"/>
                    </a:lnTo>
                    <a:lnTo>
                      <a:pt x="1202" y="2209"/>
                    </a:lnTo>
                    <a:lnTo>
                      <a:pt x="1206" y="2205"/>
                    </a:lnTo>
                    <a:lnTo>
                      <a:pt x="1211" y="2203"/>
                    </a:lnTo>
                    <a:lnTo>
                      <a:pt x="1216" y="2200"/>
                    </a:lnTo>
                    <a:lnTo>
                      <a:pt x="1220" y="2196"/>
                    </a:lnTo>
                    <a:lnTo>
                      <a:pt x="1225" y="2192"/>
                    </a:lnTo>
                    <a:lnTo>
                      <a:pt x="1228" y="2187"/>
                    </a:lnTo>
                    <a:lnTo>
                      <a:pt x="1202" y="2159"/>
                    </a:lnTo>
                    <a:lnTo>
                      <a:pt x="1176" y="2131"/>
                    </a:lnTo>
                    <a:lnTo>
                      <a:pt x="1153" y="2101"/>
                    </a:lnTo>
                    <a:lnTo>
                      <a:pt x="1134" y="2071"/>
                    </a:lnTo>
                    <a:lnTo>
                      <a:pt x="1115" y="2040"/>
                    </a:lnTo>
                    <a:lnTo>
                      <a:pt x="1100" y="2007"/>
                    </a:lnTo>
                    <a:lnTo>
                      <a:pt x="1089" y="1973"/>
                    </a:lnTo>
                    <a:lnTo>
                      <a:pt x="1081" y="1938"/>
                    </a:lnTo>
                    <a:lnTo>
                      <a:pt x="1070" y="1891"/>
                    </a:lnTo>
                    <a:lnTo>
                      <a:pt x="1069" y="1840"/>
                    </a:lnTo>
                    <a:lnTo>
                      <a:pt x="1068" y="1790"/>
                    </a:lnTo>
                    <a:lnTo>
                      <a:pt x="1063" y="1740"/>
                    </a:lnTo>
                    <a:lnTo>
                      <a:pt x="1059" y="1735"/>
                    </a:lnTo>
                    <a:lnTo>
                      <a:pt x="1054" y="1733"/>
                    </a:lnTo>
                    <a:lnTo>
                      <a:pt x="1048" y="1733"/>
                    </a:lnTo>
                    <a:lnTo>
                      <a:pt x="1043" y="1735"/>
                    </a:lnTo>
                    <a:lnTo>
                      <a:pt x="1025" y="1742"/>
                    </a:lnTo>
                    <a:lnTo>
                      <a:pt x="1006" y="1749"/>
                    </a:lnTo>
                    <a:lnTo>
                      <a:pt x="984" y="1756"/>
                    </a:lnTo>
                    <a:lnTo>
                      <a:pt x="961" y="1763"/>
                    </a:lnTo>
                    <a:lnTo>
                      <a:pt x="936" y="1770"/>
                    </a:lnTo>
                    <a:lnTo>
                      <a:pt x="910" y="1778"/>
                    </a:lnTo>
                    <a:lnTo>
                      <a:pt x="883" y="1785"/>
                    </a:lnTo>
                    <a:lnTo>
                      <a:pt x="856" y="1792"/>
                    </a:lnTo>
                    <a:lnTo>
                      <a:pt x="830" y="1799"/>
                    </a:lnTo>
                    <a:lnTo>
                      <a:pt x="803" y="1805"/>
                    </a:lnTo>
                    <a:lnTo>
                      <a:pt x="778" y="1811"/>
                    </a:lnTo>
                    <a:lnTo>
                      <a:pt x="753" y="1816"/>
                    </a:lnTo>
                    <a:lnTo>
                      <a:pt x="732" y="1821"/>
                    </a:lnTo>
                    <a:lnTo>
                      <a:pt x="712" y="1825"/>
                    </a:lnTo>
                    <a:lnTo>
                      <a:pt x="695" y="1829"/>
                    </a:lnTo>
                    <a:lnTo>
                      <a:pt x="680" y="1831"/>
                    </a:lnTo>
                    <a:lnTo>
                      <a:pt x="665" y="1824"/>
                    </a:lnTo>
                    <a:lnTo>
                      <a:pt x="676" y="1820"/>
                    </a:lnTo>
                    <a:lnTo>
                      <a:pt x="689" y="1816"/>
                    </a:lnTo>
                    <a:lnTo>
                      <a:pt x="700" y="1813"/>
                    </a:lnTo>
                    <a:lnTo>
                      <a:pt x="712" y="1809"/>
                    </a:lnTo>
                    <a:lnTo>
                      <a:pt x="724" y="1806"/>
                    </a:lnTo>
                    <a:lnTo>
                      <a:pt x="736" y="1802"/>
                    </a:lnTo>
                    <a:lnTo>
                      <a:pt x="748" y="1800"/>
                    </a:lnTo>
                    <a:lnTo>
                      <a:pt x="759" y="1796"/>
                    </a:lnTo>
                    <a:lnTo>
                      <a:pt x="771" y="1794"/>
                    </a:lnTo>
                    <a:lnTo>
                      <a:pt x="782" y="1791"/>
                    </a:lnTo>
                    <a:lnTo>
                      <a:pt x="794" y="1788"/>
                    </a:lnTo>
                    <a:lnTo>
                      <a:pt x="805" y="1785"/>
                    </a:lnTo>
                    <a:lnTo>
                      <a:pt x="818" y="1783"/>
                    </a:lnTo>
                    <a:lnTo>
                      <a:pt x="830" y="1779"/>
                    </a:lnTo>
                    <a:lnTo>
                      <a:pt x="841" y="1777"/>
                    </a:lnTo>
                    <a:lnTo>
                      <a:pt x="853" y="1773"/>
                    </a:lnTo>
                    <a:lnTo>
                      <a:pt x="849" y="1758"/>
                    </a:lnTo>
                    <a:lnTo>
                      <a:pt x="845" y="1742"/>
                    </a:lnTo>
                    <a:lnTo>
                      <a:pt x="838" y="1727"/>
                    </a:lnTo>
                    <a:lnTo>
                      <a:pt x="831" y="1712"/>
                    </a:lnTo>
                    <a:lnTo>
                      <a:pt x="823" y="1699"/>
                    </a:lnTo>
                    <a:lnTo>
                      <a:pt x="815" y="1684"/>
                    </a:lnTo>
                    <a:lnTo>
                      <a:pt x="805" y="1669"/>
                    </a:lnTo>
                    <a:lnTo>
                      <a:pt x="797" y="1655"/>
                    </a:lnTo>
                    <a:lnTo>
                      <a:pt x="789" y="1633"/>
                    </a:lnTo>
                    <a:lnTo>
                      <a:pt x="781" y="1610"/>
                    </a:lnTo>
                    <a:lnTo>
                      <a:pt x="773" y="1588"/>
                    </a:lnTo>
                    <a:lnTo>
                      <a:pt x="764" y="1566"/>
                    </a:lnTo>
                    <a:lnTo>
                      <a:pt x="753" y="1545"/>
                    </a:lnTo>
                    <a:lnTo>
                      <a:pt x="742" y="1525"/>
                    </a:lnTo>
                    <a:lnTo>
                      <a:pt x="729" y="1505"/>
                    </a:lnTo>
                    <a:lnTo>
                      <a:pt x="715" y="1485"/>
                    </a:lnTo>
                    <a:lnTo>
                      <a:pt x="696" y="1468"/>
                    </a:lnTo>
                    <a:lnTo>
                      <a:pt x="679" y="1450"/>
                    </a:lnTo>
                    <a:lnTo>
                      <a:pt x="662" y="1431"/>
                    </a:lnTo>
                    <a:lnTo>
                      <a:pt x="647" y="1413"/>
                    </a:lnTo>
                    <a:lnTo>
                      <a:pt x="634" y="1392"/>
                    </a:lnTo>
                    <a:lnTo>
                      <a:pt x="621" y="1370"/>
                    </a:lnTo>
                    <a:lnTo>
                      <a:pt x="608" y="1346"/>
                    </a:lnTo>
                    <a:lnTo>
                      <a:pt x="598" y="1319"/>
                    </a:lnTo>
                    <a:lnTo>
                      <a:pt x="590" y="1302"/>
                    </a:lnTo>
                    <a:lnTo>
                      <a:pt x="583" y="1284"/>
                    </a:lnTo>
                    <a:lnTo>
                      <a:pt x="576" y="1266"/>
                    </a:lnTo>
                    <a:lnTo>
                      <a:pt x="569" y="1249"/>
                    </a:lnTo>
                    <a:lnTo>
                      <a:pt x="562" y="1232"/>
                    </a:lnTo>
                    <a:lnTo>
                      <a:pt x="553" y="1215"/>
                    </a:lnTo>
                    <a:lnTo>
                      <a:pt x="543" y="1198"/>
                    </a:lnTo>
                    <a:lnTo>
                      <a:pt x="529" y="1181"/>
                    </a:lnTo>
                    <a:lnTo>
                      <a:pt x="521" y="1168"/>
                    </a:lnTo>
                    <a:lnTo>
                      <a:pt x="508" y="1150"/>
                    </a:lnTo>
                    <a:lnTo>
                      <a:pt x="492" y="1127"/>
                    </a:lnTo>
                    <a:lnTo>
                      <a:pt x="471" y="1099"/>
                    </a:lnTo>
                    <a:lnTo>
                      <a:pt x="448" y="1069"/>
                    </a:lnTo>
                    <a:lnTo>
                      <a:pt x="424" y="1037"/>
                    </a:lnTo>
                    <a:lnTo>
                      <a:pt x="396" y="1004"/>
                    </a:lnTo>
                    <a:lnTo>
                      <a:pt x="369" y="969"/>
                    </a:lnTo>
                    <a:lnTo>
                      <a:pt x="341" y="936"/>
                    </a:lnTo>
                    <a:lnTo>
                      <a:pt x="313" y="903"/>
                    </a:lnTo>
                    <a:lnTo>
                      <a:pt x="286" y="874"/>
                    </a:lnTo>
                    <a:lnTo>
                      <a:pt x="259" y="846"/>
                    </a:lnTo>
                    <a:lnTo>
                      <a:pt x="236" y="823"/>
                    </a:lnTo>
                    <a:lnTo>
                      <a:pt x="214" y="804"/>
                    </a:lnTo>
                    <a:lnTo>
                      <a:pt x="196" y="792"/>
                    </a:lnTo>
                    <a:lnTo>
                      <a:pt x="181" y="786"/>
                    </a:lnTo>
                    <a:lnTo>
                      <a:pt x="168" y="788"/>
                    </a:lnTo>
                    <a:lnTo>
                      <a:pt x="155" y="793"/>
                    </a:lnTo>
                    <a:lnTo>
                      <a:pt x="145" y="800"/>
                    </a:lnTo>
                    <a:lnTo>
                      <a:pt x="135" y="808"/>
                    </a:lnTo>
                    <a:lnTo>
                      <a:pt x="125" y="818"/>
                    </a:lnTo>
                    <a:lnTo>
                      <a:pt x="116" y="829"/>
                    </a:lnTo>
                    <a:lnTo>
                      <a:pt x="107" y="838"/>
                    </a:lnTo>
                    <a:lnTo>
                      <a:pt x="98" y="848"/>
                    </a:lnTo>
                    <a:lnTo>
                      <a:pt x="104" y="850"/>
                    </a:lnTo>
                    <a:lnTo>
                      <a:pt x="113" y="854"/>
                    </a:lnTo>
                    <a:lnTo>
                      <a:pt x="124" y="859"/>
                    </a:lnTo>
                    <a:lnTo>
                      <a:pt x="137" y="864"/>
                    </a:lnTo>
                    <a:lnTo>
                      <a:pt x="148" y="871"/>
                    </a:lnTo>
                    <a:lnTo>
                      <a:pt x="160" y="879"/>
                    </a:lnTo>
                    <a:lnTo>
                      <a:pt x="169" y="887"/>
                    </a:lnTo>
                    <a:lnTo>
                      <a:pt x="175" y="898"/>
                    </a:lnTo>
                    <a:lnTo>
                      <a:pt x="169" y="899"/>
                    </a:lnTo>
                    <a:lnTo>
                      <a:pt x="159" y="895"/>
                    </a:lnTo>
                    <a:lnTo>
                      <a:pt x="146" y="889"/>
                    </a:lnTo>
                    <a:lnTo>
                      <a:pt x="132" y="880"/>
                    </a:lnTo>
                    <a:lnTo>
                      <a:pt x="117" y="874"/>
                    </a:lnTo>
                    <a:lnTo>
                      <a:pt x="101" y="869"/>
                    </a:lnTo>
                    <a:lnTo>
                      <a:pt x="87" y="867"/>
                    </a:lnTo>
                    <a:lnTo>
                      <a:pt x="75" y="870"/>
                    </a:lnTo>
                    <a:lnTo>
                      <a:pt x="65" y="880"/>
                    </a:lnTo>
                    <a:lnTo>
                      <a:pt x="57" y="892"/>
                    </a:lnTo>
                    <a:lnTo>
                      <a:pt x="49" y="902"/>
                    </a:lnTo>
                    <a:lnTo>
                      <a:pt x="42" y="914"/>
                    </a:lnTo>
                    <a:lnTo>
                      <a:pt x="34" y="924"/>
                    </a:lnTo>
                    <a:lnTo>
                      <a:pt x="26" y="935"/>
                    </a:lnTo>
                    <a:lnTo>
                      <a:pt x="17" y="945"/>
                    </a:lnTo>
                    <a:lnTo>
                      <a:pt x="8" y="954"/>
                    </a:lnTo>
                    <a:lnTo>
                      <a:pt x="3" y="952"/>
                    </a:lnTo>
                    <a:lnTo>
                      <a:pt x="1" y="947"/>
                    </a:lnTo>
                    <a:lnTo>
                      <a:pt x="0" y="942"/>
                    </a:lnTo>
                    <a:lnTo>
                      <a:pt x="1" y="937"/>
                    </a:lnTo>
                    <a:lnTo>
                      <a:pt x="8" y="920"/>
                    </a:lnTo>
                    <a:lnTo>
                      <a:pt x="23" y="897"/>
                    </a:lnTo>
                    <a:lnTo>
                      <a:pt x="44" y="869"/>
                    </a:lnTo>
                    <a:lnTo>
                      <a:pt x="69" y="841"/>
                    </a:lnTo>
                    <a:lnTo>
                      <a:pt x="97" y="814"/>
                    </a:lnTo>
                    <a:lnTo>
                      <a:pt x="125" y="788"/>
                    </a:lnTo>
                    <a:lnTo>
                      <a:pt x="154" y="769"/>
                    </a:lnTo>
                    <a:lnTo>
                      <a:pt x="181" y="755"/>
                    </a:lnTo>
                    <a:lnTo>
                      <a:pt x="189" y="744"/>
                    </a:lnTo>
                    <a:lnTo>
                      <a:pt x="196" y="734"/>
                    </a:lnTo>
                    <a:lnTo>
                      <a:pt x="204" y="724"/>
                    </a:lnTo>
                    <a:lnTo>
                      <a:pt x="214" y="717"/>
                    </a:lnTo>
                    <a:lnTo>
                      <a:pt x="213" y="700"/>
                    </a:lnTo>
                    <a:lnTo>
                      <a:pt x="205" y="682"/>
                    </a:lnTo>
                    <a:lnTo>
                      <a:pt x="195" y="666"/>
                    </a:lnTo>
                    <a:lnTo>
                      <a:pt x="188" y="648"/>
                    </a:lnTo>
                    <a:lnTo>
                      <a:pt x="183" y="621"/>
                    </a:lnTo>
                    <a:lnTo>
                      <a:pt x="182" y="592"/>
                    </a:lnTo>
                    <a:lnTo>
                      <a:pt x="185" y="565"/>
                    </a:lnTo>
                    <a:lnTo>
                      <a:pt x="193" y="538"/>
                    </a:lnTo>
                    <a:lnTo>
                      <a:pt x="190" y="511"/>
                    </a:lnTo>
                    <a:lnTo>
                      <a:pt x="189" y="483"/>
                    </a:lnTo>
                    <a:lnTo>
                      <a:pt x="188" y="454"/>
                    </a:lnTo>
                    <a:lnTo>
                      <a:pt x="190" y="426"/>
                    </a:lnTo>
                    <a:lnTo>
                      <a:pt x="193" y="400"/>
                    </a:lnTo>
                    <a:lnTo>
                      <a:pt x="200" y="375"/>
                    </a:lnTo>
                    <a:lnTo>
                      <a:pt x="211" y="349"/>
                    </a:lnTo>
                    <a:lnTo>
                      <a:pt x="225" y="326"/>
                    </a:lnTo>
                    <a:lnTo>
                      <a:pt x="227" y="302"/>
                    </a:lnTo>
                    <a:lnTo>
                      <a:pt x="234" y="279"/>
                    </a:lnTo>
                    <a:lnTo>
                      <a:pt x="244" y="256"/>
                    </a:lnTo>
                    <a:lnTo>
                      <a:pt x="256" y="235"/>
                    </a:lnTo>
                    <a:lnTo>
                      <a:pt x="271" y="214"/>
                    </a:lnTo>
                    <a:lnTo>
                      <a:pt x="288" y="196"/>
                    </a:lnTo>
                    <a:lnTo>
                      <a:pt x="305" y="179"/>
                    </a:lnTo>
                    <a:lnTo>
                      <a:pt x="325" y="163"/>
                    </a:lnTo>
                    <a:lnTo>
                      <a:pt x="339" y="145"/>
                    </a:lnTo>
                    <a:lnTo>
                      <a:pt x="355" y="129"/>
                    </a:lnTo>
                    <a:lnTo>
                      <a:pt x="372" y="115"/>
                    </a:lnTo>
                    <a:lnTo>
                      <a:pt x="389" y="102"/>
                    </a:lnTo>
                    <a:lnTo>
                      <a:pt x="408" y="90"/>
                    </a:lnTo>
                    <a:lnTo>
                      <a:pt x="426" y="77"/>
                    </a:lnTo>
                    <a:lnTo>
                      <a:pt x="446" y="67"/>
                    </a:lnTo>
                    <a:lnTo>
                      <a:pt x="464" y="55"/>
                    </a:lnTo>
                    <a:lnTo>
                      <a:pt x="469" y="51"/>
                    </a:lnTo>
                    <a:lnTo>
                      <a:pt x="473" y="46"/>
                    </a:lnTo>
                    <a:lnTo>
                      <a:pt x="478" y="44"/>
                    </a:lnTo>
                    <a:lnTo>
                      <a:pt x="484" y="42"/>
                    </a:lnTo>
                    <a:lnTo>
                      <a:pt x="490" y="39"/>
                    </a:lnTo>
                    <a:lnTo>
                      <a:pt x="495" y="37"/>
                    </a:lnTo>
                    <a:lnTo>
                      <a:pt x="501" y="35"/>
                    </a:lnTo>
                    <a:lnTo>
                      <a:pt x="507" y="31"/>
                    </a:lnTo>
                    <a:lnTo>
                      <a:pt x="518" y="26"/>
                    </a:lnTo>
                    <a:lnTo>
                      <a:pt x="531" y="20"/>
                    </a:lnTo>
                    <a:lnTo>
                      <a:pt x="544" y="14"/>
                    </a:lnTo>
                    <a:lnTo>
                      <a:pt x="556" y="11"/>
                    </a:lnTo>
                    <a:lnTo>
                      <a:pt x="570" y="6"/>
                    </a:lnTo>
                    <a:lnTo>
                      <a:pt x="584" y="4"/>
                    </a:lnTo>
                    <a:lnTo>
                      <a:pt x="599" y="1"/>
                    </a:lnTo>
                    <a:lnTo>
                      <a:pt x="613" y="0"/>
                    </a:lnTo>
                    <a:lnTo>
                      <a:pt x="627" y="0"/>
                    </a:lnTo>
                    <a:lnTo>
                      <a:pt x="642" y="1"/>
                    </a:lnTo>
                    <a:lnTo>
                      <a:pt x="654" y="2"/>
                    </a:lnTo>
                    <a:lnTo>
                      <a:pt x="668" y="5"/>
                    </a:lnTo>
                    <a:lnTo>
                      <a:pt x="682" y="9"/>
                    </a:lnTo>
                    <a:lnTo>
                      <a:pt x="695" y="14"/>
                    </a:lnTo>
                    <a:lnTo>
                      <a:pt x="707" y="20"/>
                    </a:lnTo>
                    <a:lnTo>
                      <a:pt x="719" y="28"/>
                    </a:lnTo>
                    <a:lnTo>
                      <a:pt x="760" y="51"/>
                    </a:lnTo>
                    <a:lnTo>
                      <a:pt x="794" y="70"/>
                    </a:lnTo>
                    <a:lnTo>
                      <a:pt x="818" y="87"/>
                    </a:lnTo>
                    <a:lnTo>
                      <a:pt x="836" y="102"/>
                    </a:lnTo>
                    <a:lnTo>
                      <a:pt x="849" y="115"/>
                    </a:lnTo>
                    <a:lnTo>
                      <a:pt x="858" y="128"/>
                    </a:lnTo>
                    <a:lnTo>
                      <a:pt x="862" y="140"/>
                    </a:lnTo>
                    <a:lnTo>
                      <a:pt x="864" y="1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9" name="Freeform 422"/>
              <p:cNvSpPr>
                <a:spLocks/>
              </p:cNvSpPr>
              <p:nvPr/>
            </p:nvSpPr>
            <p:spPr bwMode="auto">
              <a:xfrm>
                <a:off x="3577" y="2808"/>
                <a:ext cx="315" cy="300"/>
              </a:xfrm>
              <a:custGeom>
                <a:avLst/>
                <a:gdLst>
                  <a:gd name="T0" fmla="*/ 311 w 632"/>
                  <a:gd name="T1" fmla="*/ 56 h 601"/>
                  <a:gd name="T2" fmla="*/ 308 w 632"/>
                  <a:gd name="T3" fmla="*/ 71 h 601"/>
                  <a:gd name="T4" fmla="*/ 294 w 632"/>
                  <a:gd name="T5" fmla="*/ 55 h 601"/>
                  <a:gd name="T6" fmla="*/ 283 w 632"/>
                  <a:gd name="T7" fmla="*/ 52 h 601"/>
                  <a:gd name="T8" fmla="*/ 267 w 632"/>
                  <a:gd name="T9" fmla="*/ 36 h 601"/>
                  <a:gd name="T10" fmla="*/ 254 w 632"/>
                  <a:gd name="T11" fmla="*/ 32 h 601"/>
                  <a:gd name="T12" fmla="*/ 245 w 632"/>
                  <a:gd name="T13" fmla="*/ 45 h 601"/>
                  <a:gd name="T14" fmla="*/ 237 w 632"/>
                  <a:gd name="T15" fmla="*/ 28 h 601"/>
                  <a:gd name="T16" fmla="*/ 225 w 632"/>
                  <a:gd name="T17" fmla="*/ 21 h 601"/>
                  <a:gd name="T18" fmla="*/ 214 w 632"/>
                  <a:gd name="T19" fmla="*/ 22 h 601"/>
                  <a:gd name="T20" fmla="*/ 228 w 632"/>
                  <a:gd name="T21" fmla="*/ 32 h 601"/>
                  <a:gd name="T22" fmla="*/ 228 w 632"/>
                  <a:gd name="T23" fmla="*/ 54 h 601"/>
                  <a:gd name="T24" fmla="*/ 214 w 632"/>
                  <a:gd name="T25" fmla="*/ 44 h 601"/>
                  <a:gd name="T26" fmla="*/ 191 w 632"/>
                  <a:gd name="T27" fmla="*/ 34 h 601"/>
                  <a:gd name="T28" fmla="*/ 191 w 632"/>
                  <a:gd name="T29" fmla="*/ 39 h 601"/>
                  <a:gd name="T30" fmla="*/ 209 w 632"/>
                  <a:gd name="T31" fmla="*/ 47 h 601"/>
                  <a:gd name="T32" fmla="*/ 203 w 632"/>
                  <a:gd name="T33" fmla="*/ 56 h 601"/>
                  <a:gd name="T34" fmla="*/ 201 w 632"/>
                  <a:gd name="T35" fmla="*/ 71 h 601"/>
                  <a:gd name="T36" fmla="*/ 188 w 632"/>
                  <a:gd name="T37" fmla="*/ 73 h 601"/>
                  <a:gd name="T38" fmla="*/ 200 w 632"/>
                  <a:gd name="T39" fmla="*/ 90 h 601"/>
                  <a:gd name="T40" fmla="*/ 180 w 632"/>
                  <a:gd name="T41" fmla="*/ 101 h 601"/>
                  <a:gd name="T42" fmla="*/ 195 w 632"/>
                  <a:gd name="T43" fmla="*/ 112 h 601"/>
                  <a:gd name="T44" fmla="*/ 209 w 632"/>
                  <a:gd name="T45" fmla="*/ 147 h 601"/>
                  <a:gd name="T46" fmla="*/ 210 w 632"/>
                  <a:gd name="T47" fmla="*/ 192 h 601"/>
                  <a:gd name="T48" fmla="*/ 187 w 632"/>
                  <a:gd name="T49" fmla="*/ 207 h 601"/>
                  <a:gd name="T50" fmla="*/ 179 w 632"/>
                  <a:gd name="T51" fmla="*/ 211 h 601"/>
                  <a:gd name="T52" fmla="*/ 160 w 632"/>
                  <a:gd name="T53" fmla="*/ 196 h 601"/>
                  <a:gd name="T54" fmla="*/ 170 w 632"/>
                  <a:gd name="T55" fmla="*/ 226 h 601"/>
                  <a:gd name="T56" fmla="*/ 158 w 632"/>
                  <a:gd name="T57" fmla="*/ 210 h 601"/>
                  <a:gd name="T58" fmla="*/ 130 w 632"/>
                  <a:gd name="T59" fmla="*/ 170 h 601"/>
                  <a:gd name="T60" fmla="*/ 93 w 632"/>
                  <a:gd name="T61" fmla="*/ 168 h 601"/>
                  <a:gd name="T62" fmla="*/ 71 w 632"/>
                  <a:gd name="T63" fmla="*/ 208 h 601"/>
                  <a:gd name="T64" fmla="*/ 63 w 632"/>
                  <a:gd name="T65" fmla="*/ 274 h 601"/>
                  <a:gd name="T66" fmla="*/ 53 w 632"/>
                  <a:gd name="T67" fmla="*/ 275 h 601"/>
                  <a:gd name="T68" fmla="*/ 62 w 632"/>
                  <a:gd name="T69" fmla="*/ 226 h 601"/>
                  <a:gd name="T70" fmla="*/ 43 w 632"/>
                  <a:gd name="T71" fmla="*/ 263 h 601"/>
                  <a:gd name="T72" fmla="*/ 42 w 632"/>
                  <a:gd name="T73" fmla="*/ 300 h 601"/>
                  <a:gd name="T74" fmla="*/ 24 w 632"/>
                  <a:gd name="T75" fmla="*/ 261 h 601"/>
                  <a:gd name="T76" fmla="*/ 10 w 632"/>
                  <a:gd name="T77" fmla="*/ 260 h 601"/>
                  <a:gd name="T78" fmla="*/ 3 w 632"/>
                  <a:gd name="T79" fmla="*/ 268 h 601"/>
                  <a:gd name="T80" fmla="*/ 21 w 632"/>
                  <a:gd name="T81" fmla="*/ 231 h 601"/>
                  <a:gd name="T82" fmla="*/ 3 w 632"/>
                  <a:gd name="T83" fmla="*/ 224 h 601"/>
                  <a:gd name="T84" fmla="*/ 23 w 632"/>
                  <a:gd name="T85" fmla="*/ 147 h 601"/>
                  <a:gd name="T86" fmla="*/ 76 w 632"/>
                  <a:gd name="T87" fmla="*/ 103 h 601"/>
                  <a:gd name="T88" fmla="*/ 105 w 632"/>
                  <a:gd name="T89" fmla="*/ 82 h 601"/>
                  <a:gd name="T90" fmla="*/ 98 w 632"/>
                  <a:gd name="T91" fmla="*/ 81 h 601"/>
                  <a:gd name="T92" fmla="*/ 27 w 632"/>
                  <a:gd name="T93" fmla="*/ 126 h 601"/>
                  <a:gd name="T94" fmla="*/ 68 w 632"/>
                  <a:gd name="T95" fmla="*/ 76 h 601"/>
                  <a:gd name="T96" fmla="*/ 117 w 632"/>
                  <a:gd name="T97" fmla="*/ 52 h 601"/>
                  <a:gd name="T98" fmla="*/ 112 w 632"/>
                  <a:gd name="T99" fmla="*/ 44 h 601"/>
                  <a:gd name="T100" fmla="*/ 146 w 632"/>
                  <a:gd name="T101" fmla="*/ 31 h 601"/>
                  <a:gd name="T102" fmla="*/ 128 w 632"/>
                  <a:gd name="T103" fmla="*/ 28 h 601"/>
                  <a:gd name="T104" fmla="*/ 140 w 632"/>
                  <a:gd name="T105" fmla="*/ 20 h 601"/>
                  <a:gd name="T106" fmla="*/ 187 w 632"/>
                  <a:gd name="T107" fmla="*/ 14 h 601"/>
                  <a:gd name="T108" fmla="*/ 173 w 632"/>
                  <a:gd name="T109" fmla="*/ 7 h 601"/>
                  <a:gd name="T110" fmla="*/ 165 w 632"/>
                  <a:gd name="T111" fmla="*/ 6 h 601"/>
                  <a:gd name="T112" fmla="*/ 222 w 632"/>
                  <a:gd name="T113" fmla="*/ 2 h 601"/>
                  <a:gd name="T114" fmla="*/ 264 w 632"/>
                  <a:gd name="T115" fmla="*/ 19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2" h="601">
                    <a:moveTo>
                      <a:pt x="573" y="58"/>
                    </a:moveTo>
                    <a:lnTo>
                      <a:pt x="586" y="67"/>
                    </a:lnTo>
                    <a:lnTo>
                      <a:pt x="597" y="76"/>
                    </a:lnTo>
                    <a:lnTo>
                      <a:pt x="607" y="88"/>
                    </a:lnTo>
                    <a:lnTo>
                      <a:pt x="616" y="99"/>
                    </a:lnTo>
                    <a:lnTo>
                      <a:pt x="623" y="112"/>
                    </a:lnTo>
                    <a:lnTo>
                      <a:pt x="627" y="125"/>
                    </a:lnTo>
                    <a:lnTo>
                      <a:pt x="631" y="140"/>
                    </a:lnTo>
                    <a:lnTo>
                      <a:pt x="632" y="156"/>
                    </a:lnTo>
                    <a:lnTo>
                      <a:pt x="627" y="152"/>
                    </a:lnTo>
                    <a:lnTo>
                      <a:pt x="623" y="148"/>
                    </a:lnTo>
                    <a:lnTo>
                      <a:pt x="618" y="143"/>
                    </a:lnTo>
                    <a:lnTo>
                      <a:pt x="615" y="139"/>
                    </a:lnTo>
                    <a:lnTo>
                      <a:pt x="610" y="134"/>
                    </a:lnTo>
                    <a:lnTo>
                      <a:pt x="605" y="129"/>
                    </a:lnTo>
                    <a:lnTo>
                      <a:pt x="601" y="126"/>
                    </a:lnTo>
                    <a:lnTo>
                      <a:pt x="595" y="124"/>
                    </a:lnTo>
                    <a:lnTo>
                      <a:pt x="589" y="111"/>
                    </a:lnTo>
                    <a:lnTo>
                      <a:pt x="583" y="98"/>
                    </a:lnTo>
                    <a:lnTo>
                      <a:pt x="575" y="88"/>
                    </a:lnTo>
                    <a:lnTo>
                      <a:pt x="565" y="81"/>
                    </a:lnTo>
                    <a:lnTo>
                      <a:pt x="564" y="90"/>
                    </a:lnTo>
                    <a:lnTo>
                      <a:pt x="566" y="97"/>
                    </a:lnTo>
                    <a:lnTo>
                      <a:pt x="567" y="104"/>
                    </a:lnTo>
                    <a:lnTo>
                      <a:pt x="567" y="111"/>
                    </a:lnTo>
                    <a:lnTo>
                      <a:pt x="557" y="106"/>
                    </a:lnTo>
                    <a:lnTo>
                      <a:pt x="550" y="99"/>
                    </a:lnTo>
                    <a:lnTo>
                      <a:pt x="544" y="91"/>
                    </a:lnTo>
                    <a:lnTo>
                      <a:pt x="540" y="82"/>
                    </a:lnTo>
                    <a:lnTo>
                      <a:pt x="535" y="72"/>
                    </a:lnTo>
                    <a:lnTo>
                      <a:pt x="530" y="64"/>
                    </a:lnTo>
                    <a:lnTo>
                      <a:pt x="524" y="57"/>
                    </a:lnTo>
                    <a:lnTo>
                      <a:pt x="514" y="53"/>
                    </a:lnTo>
                    <a:lnTo>
                      <a:pt x="513" y="79"/>
                    </a:lnTo>
                    <a:lnTo>
                      <a:pt x="512" y="72"/>
                    </a:lnTo>
                    <a:lnTo>
                      <a:pt x="510" y="64"/>
                    </a:lnTo>
                    <a:lnTo>
                      <a:pt x="506" y="56"/>
                    </a:lnTo>
                    <a:lnTo>
                      <a:pt x="498" y="51"/>
                    </a:lnTo>
                    <a:lnTo>
                      <a:pt x="495" y="60"/>
                    </a:lnTo>
                    <a:lnTo>
                      <a:pt x="498" y="71"/>
                    </a:lnTo>
                    <a:lnTo>
                      <a:pt x="499" y="81"/>
                    </a:lnTo>
                    <a:lnTo>
                      <a:pt x="492" y="90"/>
                    </a:lnTo>
                    <a:lnTo>
                      <a:pt x="490" y="81"/>
                    </a:lnTo>
                    <a:lnTo>
                      <a:pt x="490" y="71"/>
                    </a:lnTo>
                    <a:lnTo>
                      <a:pt x="488" y="61"/>
                    </a:lnTo>
                    <a:lnTo>
                      <a:pt x="480" y="55"/>
                    </a:lnTo>
                    <a:lnTo>
                      <a:pt x="477" y="56"/>
                    </a:lnTo>
                    <a:lnTo>
                      <a:pt x="475" y="57"/>
                    </a:lnTo>
                    <a:lnTo>
                      <a:pt x="473" y="58"/>
                    </a:lnTo>
                    <a:lnTo>
                      <a:pt x="472" y="60"/>
                    </a:lnTo>
                    <a:lnTo>
                      <a:pt x="467" y="56"/>
                    </a:lnTo>
                    <a:lnTo>
                      <a:pt x="462" y="51"/>
                    </a:lnTo>
                    <a:lnTo>
                      <a:pt x="457" y="46"/>
                    </a:lnTo>
                    <a:lnTo>
                      <a:pt x="452" y="42"/>
                    </a:lnTo>
                    <a:lnTo>
                      <a:pt x="448" y="38"/>
                    </a:lnTo>
                    <a:lnTo>
                      <a:pt x="442" y="36"/>
                    </a:lnTo>
                    <a:lnTo>
                      <a:pt x="436" y="34"/>
                    </a:lnTo>
                    <a:lnTo>
                      <a:pt x="430" y="34"/>
                    </a:lnTo>
                    <a:lnTo>
                      <a:pt x="429" y="40"/>
                    </a:lnTo>
                    <a:lnTo>
                      <a:pt x="430" y="44"/>
                    </a:lnTo>
                    <a:lnTo>
                      <a:pt x="434" y="48"/>
                    </a:lnTo>
                    <a:lnTo>
                      <a:pt x="438" y="50"/>
                    </a:lnTo>
                    <a:lnTo>
                      <a:pt x="443" y="52"/>
                    </a:lnTo>
                    <a:lnTo>
                      <a:pt x="449" y="56"/>
                    </a:lnTo>
                    <a:lnTo>
                      <a:pt x="453" y="59"/>
                    </a:lnTo>
                    <a:lnTo>
                      <a:pt x="457" y="64"/>
                    </a:lnTo>
                    <a:lnTo>
                      <a:pt x="462" y="72"/>
                    </a:lnTo>
                    <a:lnTo>
                      <a:pt x="467" y="81"/>
                    </a:lnTo>
                    <a:lnTo>
                      <a:pt x="468" y="91"/>
                    </a:lnTo>
                    <a:lnTo>
                      <a:pt x="466" y="101"/>
                    </a:lnTo>
                    <a:lnTo>
                      <a:pt x="460" y="106"/>
                    </a:lnTo>
                    <a:lnTo>
                      <a:pt x="457" y="109"/>
                    </a:lnTo>
                    <a:lnTo>
                      <a:pt x="452" y="108"/>
                    </a:lnTo>
                    <a:lnTo>
                      <a:pt x="449" y="104"/>
                    </a:lnTo>
                    <a:lnTo>
                      <a:pt x="444" y="99"/>
                    </a:lnTo>
                    <a:lnTo>
                      <a:pt x="441" y="95"/>
                    </a:lnTo>
                    <a:lnTo>
                      <a:pt x="436" y="90"/>
                    </a:lnTo>
                    <a:lnTo>
                      <a:pt x="430" y="88"/>
                    </a:lnTo>
                    <a:lnTo>
                      <a:pt x="423" y="83"/>
                    </a:lnTo>
                    <a:lnTo>
                      <a:pt x="415" y="79"/>
                    </a:lnTo>
                    <a:lnTo>
                      <a:pt x="408" y="75"/>
                    </a:lnTo>
                    <a:lnTo>
                      <a:pt x="400" y="72"/>
                    </a:lnTo>
                    <a:lnTo>
                      <a:pt x="391" y="69"/>
                    </a:lnTo>
                    <a:lnTo>
                      <a:pt x="383" y="68"/>
                    </a:lnTo>
                    <a:lnTo>
                      <a:pt x="374" y="69"/>
                    </a:lnTo>
                    <a:lnTo>
                      <a:pt x="366" y="72"/>
                    </a:lnTo>
                    <a:lnTo>
                      <a:pt x="369" y="75"/>
                    </a:lnTo>
                    <a:lnTo>
                      <a:pt x="374" y="78"/>
                    </a:lnTo>
                    <a:lnTo>
                      <a:pt x="378" y="79"/>
                    </a:lnTo>
                    <a:lnTo>
                      <a:pt x="383" y="79"/>
                    </a:lnTo>
                    <a:lnTo>
                      <a:pt x="388" y="80"/>
                    </a:lnTo>
                    <a:lnTo>
                      <a:pt x="392" y="81"/>
                    </a:lnTo>
                    <a:lnTo>
                      <a:pt x="397" y="82"/>
                    </a:lnTo>
                    <a:lnTo>
                      <a:pt x="401" y="84"/>
                    </a:lnTo>
                    <a:lnTo>
                      <a:pt x="412" y="88"/>
                    </a:lnTo>
                    <a:lnTo>
                      <a:pt x="420" y="94"/>
                    </a:lnTo>
                    <a:lnTo>
                      <a:pt x="427" y="101"/>
                    </a:lnTo>
                    <a:lnTo>
                      <a:pt x="433" y="109"/>
                    </a:lnTo>
                    <a:lnTo>
                      <a:pt x="429" y="110"/>
                    </a:lnTo>
                    <a:lnTo>
                      <a:pt x="421" y="106"/>
                    </a:lnTo>
                    <a:lnTo>
                      <a:pt x="413" y="105"/>
                    </a:lnTo>
                    <a:lnTo>
                      <a:pt x="407" y="112"/>
                    </a:lnTo>
                    <a:lnTo>
                      <a:pt x="415" y="120"/>
                    </a:lnTo>
                    <a:lnTo>
                      <a:pt x="421" y="127"/>
                    </a:lnTo>
                    <a:lnTo>
                      <a:pt x="422" y="134"/>
                    </a:lnTo>
                    <a:lnTo>
                      <a:pt x="414" y="143"/>
                    </a:lnTo>
                    <a:lnTo>
                      <a:pt x="409" y="143"/>
                    </a:lnTo>
                    <a:lnTo>
                      <a:pt x="404" y="142"/>
                    </a:lnTo>
                    <a:lnTo>
                      <a:pt x="399" y="141"/>
                    </a:lnTo>
                    <a:lnTo>
                      <a:pt x="395" y="140"/>
                    </a:lnTo>
                    <a:lnTo>
                      <a:pt x="389" y="140"/>
                    </a:lnTo>
                    <a:lnTo>
                      <a:pt x="384" y="140"/>
                    </a:lnTo>
                    <a:lnTo>
                      <a:pt x="381" y="142"/>
                    </a:lnTo>
                    <a:lnTo>
                      <a:pt x="377" y="146"/>
                    </a:lnTo>
                    <a:lnTo>
                      <a:pt x="381" y="152"/>
                    </a:lnTo>
                    <a:lnTo>
                      <a:pt x="388" y="155"/>
                    </a:lnTo>
                    <a:lnTo>
                      <a:pt x="396" y="155"/>
                    </a:lnTo>
                    <a:lnTo>
                      <a:pt x="403" y="158"/>
                    </a:lnTo>
                    <a:lnTo>
                      <a:pt x="403" y="170"/>
                    </a:lnTo>
                    <a:lnTo>
                      <a:pt x="401" y="180"/>
                    </a:lnTo>
                    <a:lnTo>
                      <a:pt x="398" y="190"/>
                    </a:lnTo>
                    <a:lnTo>
                      <a:pt x="393" y="200"/>
                    </a:lnTo>
                    <a:lnTo>
                      <a:pt x="385" y="200"/>
                    </a:lnTo>
                    <a:lnTo>
                      <a:pt x="376" y="194"/>
                    </a:lnTo>
                    <a:lnTo>
                      <a:pt x="367" y="193"/>
                    </a:lnTo>
                    <a:lnTo>
                      <a:pt x="361" y="202"/>
                    </a:lnTo>
                    <a:lnTo>
                      <a:pt x="367" y="205"/>
                    </a:lnTo>
                    <a:lnTo>
                      <a:pt x="373" y="209"/>
                    </a:lnTo>
                    <a:lnTo>
                      <a:pt x="377" y="212"/>
                    </a:lnTo>
                    <a:lnTo>
                      <a:pt x="382" y="216"/>
                    </a:lnTo>
                    <a:lnTo>
                      <a:pt x="386" y="220"/>
                    </a:lnTo>
                    <a:lnTo>
                      <a:pt x="391" y="225"/>
                    </a:lnTo>
                    <a:lnTo>
                      <a:pt x="395" y="230"/>
                    </a:lnTo>
                    <a:lnTo>
                      <a:pt x="399" y="235"/>
                    </a:lnTo>
                    <a:lnTo>
                      <a:pt x="400" y="252"/>
                    </a:lnTo>
                    <a:lnTo>
                      <a:pt x="406" y="267"/>
                    </a:lnTo>
                    <a:lnTo>
                      <a:pt x="413" y="280"/>
                    </a:lnTo>
                    <a:lnTo>
                      <a:pt x="420" y="294"/>
                    </a:lnTo>
                    <a:lnTo>
                      <a:pt x="427" y="309"/>
                    </a:lnTo>
                    <a:lnTo>
                      <a:pt x="431" y="323"/>
                    </a:lnTo>
                    <a:lnTo>
                      <a:pt x="434" y="339"/>
                    </a:lnTo>
                    <a:lnTo>
                      <a:pt x="430" y="356"/>
                    </a:lnTo>
                    <a:lnTo>
                      <a:pt x="424" y="370"/>
                    </a:lnTo>
                    <a:lnTo>
                      <a:pt x="421" y="384"/>
                    </a:lnTo>
                    <a:lnTo>
                      <a:pt x="414" y="397"/>
                    </a:lnTo>
                    <a:lnTo>
                      <a:pt x="401" y="405"/>
                    </a:lnTo>
                    <a:lnTo>
                      <a:pt x="393" y="406"/>
                    </a:lnTo>
                    <a:lnTo>
                      <a:pt x="386" y="407"/>
                    </a:lnTo>
                    <a:lnTo>
                      <a:pt x="382" y="411"/>
                    </a:lnTo>
                    <a:lnTo>
                      <a:pt x="375" y="414"/>
                    </a:lnTo>
                    <a:lnTo>
                      <a:pt x="375" y="420"/>
                    </a:lnTo>
                    <a:lnTo>
                      <a:pt x="375" y="426"/>
                    </a:lnTo>
                    <a:lnTo>
                      <a:pt x="373" y="430"/>
                    </a:lnTo>
                    <a:lnTo>
                      <a:pt x="368" y="435"/>
                    </a:lnTo>
                    <a:lnTo>
                      <a:pt x="363" y="429"/>
                    </a:lnTo>
                    <a:lnTo>
                      <a:pt x="359" y="422"/>
                    </a:lnTo>
                    <a:lnTo>
                      <a:pt x="354" y="415"/>
                    </a:lnTo>
                    <a:lnTo>
                      <a:pt x="348" y="408"/>
                    </a:lnTo>
                    <a:lnTo>
                      <a:pt x="341" y="404"/>
                    </a:lnTo>
                    <a:lnTo>
                      <a:pt x="335" y="398"/>
                    </a:lnTo>
                    <a:lnTo>
                      <a:pt x="328" y="396"/>
                    </a:lnTo>
                    <a:lnTo>
                      <a:pt x="321" y="393"/>
                    </a:lnTo>
                    <a:lnTo>
                      <a:pt x="322" y="404"/>
                    </a:lnTo>
                    <a:lnTo>
                      <a:pt x="328" y="413"/>
                    </a:lnTo>
                    <a:lnTo>
                      <a:pt x="336" y="422"/>
                    </a:lnTo>
                    <a:lnTo>
                      <a:pt x="340" y="431"/>
                    </a:lnTo>
                    <a:lnTo>
                      <a:pt x="341" y="442"/>
                    </a:lnTo>
                    <a:lnTo>
                      <a:pt x="341" y="452"/>
                    </a:lnTo>
                    <a:lnTo>
                      <a:pt x="338" y="461"/>
                    </a:lnTo>
                    <a:lnTo>
                      <a:pt x="328" y="466"/>
                    </a:lnTo>
                    <a:lnTo>
                      <a:pt x="322" y="458"/>
                    </a:lnTo>
                    <a:lnTo>
                      <a:pt x="320" y="446"/>
                    </a:lnTo>
                    <a:lnTo>
                      <a:pt x="320" y="432"/>
                    </a:lnTo>
                    <a:lnTo>
                      <a:pt x="317" y="420"/>
                    </a:lnTo>
                    <a:lnTo>
                      <a:pt x="310" y="405"/>
                    </a:lnTo>
                    <a:lnTo>
                      <a:pt x="302" y="391"/>
                    </a:lnTo>
                    <a:lnTo>
                      <a:pt x="293" y="377"/>
                    </a:lnTo>
                    <a:lnTo>
                      <a:pt x="284" y="363"/>
                    </a:lnTo>
                    <a:lnTo>
                      <a:pt x="272" y="352"/>
                    </a:lnTo>
                    <a:lnTo>
                      <a:pt x="260" y="341"/>
                    </a:lnTo>
                    <a:lnTo>
                      <a:pt x="246" y="333"/>
                    </a:lnTo>
                    <a:lnTo>
                      <a:pt x="230" y="329"/>
                    </a:lnTo>
                    <a:lnTo>
                      <a:pt x="218" y="328"/>
                    </a:lnTo>
                    <a:lnTo>
                      <a:pt x="207" y="329"/>
                    </a:lnTo>
                    <a:lnTo>
                      <a:pt x="196" y="331"/>
                    </a:lnTo>
                    <a:lnTo>
                      <a:pt x="187" y="336"/>
                    </a:lnTo>
                    <a:lnTo>
                      <a:pt x="178" y="341"/>
                    </a:lnTo>
                    <a:lnTo>
                      <a:pt x="170" y="348"/>
                    </a:lnTo>
                    <a:lnTo>
                      <a:pt x="162" y="355"/>
                    </a:lnTo>
                    <a:lnTo>
                      <a:pt x="155" y="363"/>
                    </a:lnTo>
                    <a:lnTo>
                      <a:pt x="148" y="389"/>
                    </a:lnTo>
                    <a:lnTo>
                      <a:pt x="143" y="416"/>
                    </a:lnTo>
                    <a:lnTo>
                      <a:pt x="142" y="443"/>
                    </a:lnTo>
                    <a:lnTo>
                      <a:pt x="148" y="469"/>
                    </a:lnTo>
                    <a:lnTo>
                      <a:pt x="139" y="487"/>
                    </a:lnTo>
                    <a:lnTo>
                      <a:pt x="133" y="506"/>
                    </a:lnTo>
                    <a:lnTo>
                      <a:pt x="128" y="526"/>
                    </a:lnTo>
                    <a:lnTo>
                      <a:pt x="127" y="548"/>
                    </a:lnTo>
                    <a:lnTo>
                      <a:pt x="120" y="550"/>
                    </a:lnTo>
                    <a:lnTo>
                      <a:pt x="118" y="556"/>
                    </a:lnTo>
                    <a:lnTo>
                      <a:pt x="118" y="564"/>
                    </a:lnTo>
                    <a:lnTo>
                      <a:pt x="117" y="571"/>
                    </a:lnTo>
                    <a:lnTo>
                      <a:pt x="113" y="567"/>
                    </a:lnTo>
                    <a:lnTo>
                      <a:pt x="106" y="550"/>
                    </a:lnTo>
                    <a:lnTo>
                      <a:pt x="106" y="520"/>
                    </a:lnTo>
                    <a:lnTo>
                      <a:pt x="121" y="474"/>
                    </a:lnTo>
                    <a:lnTo>
                      <a:pt x="126" y="468"/>
                    </a:lnTo>
                    <a:lnTo>
                      <a:pt x="129" y="464"/>
                    </a:lnTo>
                    <a:lnTo>
                      <a:pt x="129" y="458"/>
                    </a:lnTo>
                    <a:lnTo>
                      <a:pt x="124" y="453"/>
                    </a:lnTo>
                    <a:lnTo>
                      <a:pt x="111" y="462"/>
                    </a:lnTo>
                    <a:lnTo>
                      <a:pt x="102" y="474"/>
                    </a:lnTo>
                    <a:lnTo>
                      <a:pt x="95" y="487"/>
                    </a:lnTo>
                    <a:lnTo>
                      <a:pt x="90" y="499"/>
                    </a:lnTo>
                    <a:lnTo>
                      <a:pt x="88" y="513"/>
                    </a:lnTo>
                    <a:lnTo>
                      <a:pt x="86" y="527"/>
                    </a:lnTo>
                    <a:lnTo>
                      <a:pt x="83" y="542"/>
                    </a:lnTo>
                    <a:lnTo>
                      <a:pt x="81" y="556"/>
                    </a:lnTo>
                    <a:lnTo>
                      <a:pt x="80" y="567"/>
                    </a:lnTo>
                    <a:lnTo>
                      <a:pt x="81" y="579"/>
                    </a:lnTo>
                    <a:lnTo>
                      <a:pt x="83" y="589"/>
                    </a:lnTo>
                    <a:lnTo>
                      <a:pt x="85" y="601"/>
                    </a:lnTo>
                    <a:lnTo>
                      <a:pt x="75" y="589"/>
                    </a:lnTo>
                    <a:lnTo>
                      <a:pt x="67" y="578"/>
                    </a:lnTo>
                    <a:lnTo>
                      <a:pt x="60" y="565"/>
                    </a:lnTo>
                    <a:lnTo>
                      <a:pt x="55" y="551"/>
                    </a:lnTo>
                    <a:lnTo>
                      <a:pt x="50" y="537"/>
                    </a:lnTo>
                    <a:lnTo>
                      <a:pt x="48" y="523"/>
                    </a:lnTo>
                    <a:lnTo>
                      <a:pt x="48" y="508"/>
                    </a:lnTo>
                    <a:lnTo>
                      <a:pt x="51" y="493"/>
                    </a:lnTo>
                    <a:lnTo>
                      <a:pt x="41" y="490"/>
                    </a:lnTo>
                    <a:lnTo>
                      <a:pt x="34" y="498"/>
                    </a:lnTo>
                    <a:lnTo>
                      <a:pt x="28" y="511"/>
                    </a:lnTo>
                    <a:lnTo>
                      <a:pt x="21" y="520"/>
                    </a:lnTo>
                    <a:lnTo>
                      <a:pt x="19" y="532"/>
                    </a:lnTo>
                    <a:lnTo>
                      <a:pt x="14" y="543"/>
                    </a:lnTo>
                    <a:lnTo>
                      <a:pt x="7" y="553"/>
                    </a:lnTo>
                    <a:lnTo>
                      <a:pt x="0" y="563"/>
                    </a:lnTo>
                    <a:lnTo>
                      <a:pt x="3" y="549"/>
                    </a:lnTo>
                    <a:lnTo>
                      <a:pt x="6" y="536"/>
                    </a:lnTo>
                    <a:lnTo>
                      <a:pt x="10" y="522"/>
                    </a:lnTo>
                    <a:lnTo>
                      <a:pt x="14" y="510"/>
                    </a:lnTo>
                    <a:lnTo>
                      <a:pt x="20" y="497"/>
                    </a:lnTo>
                    <a:lnTo>
                      <a:pt x="26" y="485"/>
                    </a:lnTo>
                    <a:lnTo>
                      <a:pt x="34" y="474"/>
                    </a:lnTo>
                    <a:lnTo>
                      <a:pt x="42" y="462"/>
                    </a:lnTo>
                    <a:lnTo>
                      <a:pt x="40" y="459"/>
                    </a:lnTo>
                    <a:lnTo>
                      <a:pt x="36" y="458"/>
                    </a:lnTo>
                    <a:lnTo>
                      <a:pt x="33" y="457"/>
                    </a:lnTo>
                    <a:lnTo>
                      <a:pt x="28" y="457"/>
                    </a:lnTo>
                    <a:lnTo>
                      <a:pt x="6" y="479"/>
                    </a:lnTo>
                    <a:lnTo>
                      <a:pt x="7" y="449"/>
                    </a:lnTo>
                    <a:lnTo>
                      <a:pt x="4" y="417"/>
                    </a:lnTo>
                    <a:lnTo>
                      <a:pt x="3" y="387"/>
                    </a:lnTo>
                    <a:lnTo>
                      <a:pt x="10" y="356"/>
                    </a:lnTo>
                    <a:lnTo>
                      <a:pt x="20" y="336"/>
                    </a:lnTo>
                    <a:lnTo>
                      <a:pt x="33" y="314"/>
                    </a:lnTo>
                    <a:lnTo>
                      <a:pt x="46" y="294"/>
                    </a:lnTo>
                    <a:lnTo>
                      <a:pt x="64" y="275"/>
                    </a:lnTo>
                    <a:lnTo>
                      <a:pt x="82" y="257"/>
                    </a:lnTo>
                    <a:lnTo>
                      <a:pt x="102" y="241"/>
                    </a:lnTo>
                    <a:lnTo>
                      <a:pt x="123" y="228"/>
                    </a:lnTo>
                    <a:lnTo>
                      <a:pt x="144" y="218"/>
                    </a:lnTo>
                    <a:lnTo>
                      <a:pt x="153" y="207"/>
                    </a:lnTo>
                    <a:lnTo>
                      <a:pt x="162" y="196"/>
                    </a:lnTo>
                    <a:lnTo>
                      <a:pt x="170" y="188"/>
                    </a:lnTo>
                    <a:lnTo>
                      <a:pt x="180" y="180"/>
                    </a:lnTo>
                    <a:lnTo>
                      <a:pt x="189" y="174"/>
                    </a:lnTo>
                    <a:lnTo>
                      <a:pt x="200" y="169"/>
                    </a:lnTo>
                    <a:lnTo>
                      <a:pt x="211" y="165"/>
                    </a:lnTo>
                    <a:lnTo>
                      <a:pt x="223" y="162"/>
                    </a:lnTo>
                    <a:lnTo>
                      <a:pt x="223" y="159"/>
                    </a:lnTo>
                    <a:lnTo>
                      <a:pt x="223" y="158"/>
                    </a:lnTo>
                    <a:lnTo>
                      <a:pt x="223" y="157"/>
                    </a:lnTo>
                    <a:lnTo>
                      <a:pt x="220" y="156"/>
                    </a:lnTo>
                    <a:lnTo>
                      <a:pt x="196" y="163"/>
                    </a:lnTo>
                    <a:lnTo>
                      <a:pt x="170" y="174"/>
                    </a:lnTo>
                    <a:lnTo>
                      <a:pt x="141" y="190"/>
                    </a:lnTo>
                    <a:lnTo>
                      <a:pt x="114" y="208"/>
                    </a:lnTo>
                    <a:lnTo>
                      <a:pt x="89" y="225"/>
                    </a:lnTo>
                    <a:lnTo>
                      <a:pt x="68" y="241"/>
                    </a:lnTo>
                    <a:lnTo>
                      <a:pt x="55" y="253"/>
                    </a:lnTo>
                    <a:lnTo>
                      <a:pt x="48" y="260"/>
                    </a:lnTo>
                    <a:lnTo>
                      <a:pt x="60" y="235"/>
                    </a:lnTo>
                    <a:lnTo>
                      <a:pt x="75" y="211"/>
                    </a:lnTo>
                    <a:lnTo>
                      <a:pt x="94" y="190"/>
                    </a:lnTo>
                    <a:lnTo>
                      <a:pt x="114" y="170"/>
                    </a:lnTo>
                    <a:lnTo>
                      <a:pt x="136" y="152"/>
                    </a:lnTo>
                    <a:lnTo>
                      <a:pt x="161" y="137"/>
                    </a:lnTo>
                    <a:lnTo>
                      <a:pt x="186" y="126"/>
                    </a:lnTo>
                    <a:lnTo>
                      <a:pt x="211" y="118"/>
                    </a:lnTo>
                    <a:lnTo>
                      <a:pt x="218" y="112"/>
                    </a:lnTo>
                    <a:lnTo>
                      <a:pt x="227" y="109"/>
                    </a:lnTo>
                    <a:lnTo>
                      <a:pt x="234" y="105"/>
                    </a:lnTo>
                    <a:lnTo>
                      <a:pt x="239" y="98"/>
                    </a:lnTo>
                    <a:lnTo>
                      <a:pt x="233" y="96"/>
                    </a:lnTo>
                    <a:lnTo>
                      <a:pt x="227" y="94"/>
                    </a:lnTo>
                    <a:lnTo>
                      <a:pt x="223" y="94"/>
                    </a:lnTo>
                    <a:lnTo>
                      <a:pt x="218" y="96"/>
                    </a:lnTo>
                    <a:lnTo>
                      <a:pt x="225" y="88"/>
                    </a:lnTo>
                    <a:lnTo>
                      <a:pt x="234" y="82"/>
                    </a:lnTo>
                    <a:lnTo>
                      <a:pt x="247" y="76"/>
                    </a:lnTo>
                    <a:lnTo>
                      <a:pt x="261" y="72"/>
                    </a:lnTo>
                    <a:lnTo>
                      <a:pt x="275" y="68"/>
                    </a:lnTo>
                    <a:lnTo>
                      <a:pt x="285" y="65"/>
                    </a:lnTo>
                    <a:lnTo>
                      <a:pt x="293" y="63"/>
                    </a:lnTo>
                    <a:lnTo>
                      <a:pt x="295" y="60"/>
                    </a:lnTo>
                    <a:lnTo>
                      <a:pt x="288" y="55"/>
                    </a:lnTo>
                    <a:lnTo>
                      <a:pt x="280" y="56"/>
                    </a:lnTo>
                    <a:lnTo>
                      <a:pt x="272" y="58"/>
                    </a:lnTo>
                    <a:lnTo>
                      <a:pt x="265" y="55"/>
                    </a:lnTo>
                    <a:lnTo>
                      <a:pt x="257" y="57"/>
                    </a:lnTo>
                    <a:lnTo>
                      <a:pt x="249" y="58"/>
                    </a:lnTo>
                    <a:lnTo>
                      <a:pt x="241" y="60"/>
                    </a:lnTo>
                    <a:lnTo>
                      <a:pt x="233" y="65"/>
                    </a:lnTo>
                    <a:lnTo>
                      <a:pt x="248" y="55"/>
                    </a:lnTo>
                    <a:lnTo>
                      <a:pt x="264" y="46"/>
                    </a:lnTo>
                    <a:lnTo>
                      <a:pt x="280" y="41"/>
                    </a:lnTo>
                    <a:lnTo>
                      <a:pt x="299" y="37"/>
                    </a:lnTo>
                    <a:lnTo>
                      <a:pt x="316" y="34"/>
                    </a:lnTo>
                    <a:lnTo>
                      <a:pt x="335" y="33"/>
                    </a:lnTo>
                    <a:lnTo>
                      <a:pt x="353" y="31"/>
                    </a:lnTo>
                    <a:lnTo>
                      <a:pt x="371" y="31"/>
                    </a:lnTo>
                    <a:lnTo>
                      <a:pt x="375" y="28"/>
                    </a:lnTo>
                    <a:lnTo>
                      <a:pt x="374" y="23"/>
                    </a:lnTo>
                    <a:lnTo>
                      <a:pt x="370" y="20"/>
                    </a:lnTo>
                    <a:lnTo>
                      <a:pt x="366" y="18"/>
                    </a:lnTo>
                    <a:lnTo>
                      <a:pt x="360" y="16"/>
                    </a:lnTo>
                    <a:lnTo>
                      <a:pt x="353" y="15"/>
                    </a:lnTo>
                    <a:lnTo>
                      <a:pt x="347" y="15"/>
                    </a:lnTo>
                    <a:lnTo>
                      <a:pt x="340" y="15"/>
                    </a:lnTo>
                    <a:lnTo>
                      <a:pt x="335" y="16"/>
                    </a:lnTo>
                    <a:lnTo>
                      <a:pt x="329" y="18"/>
                    </a:lnTo>
                    <a:lnTo>
                      <a:pt x="323" y="19"/>
                    </a:lnTo>
                    <a:lnTo>
                      <a:pt x="317" y="21"/>
                    </a:lnTo>
                    <a:lnTo>
                      <a:pt x="331" y="12"/>
                    </a:lnTo>
                    <a:lnTo>
                      <a:pt x="348" y="5"/>
                    </a:lnTo>
                    <a:lnTo>
                      <a:pt x="366" y="2"/>
                    </a:lnTo>
                    <a:lnTo>
                      <a:pt x="385" y="0"/>
                    </a:lnTo>
                    <a:lnTo>
                      <a:pt x="405" y="0"/>
                    </a:lnTo>
                    <a:lnTo>
                      <a:pt x="426" y="2"/>
                    </a:lnTo>
                    <a:lnTo>
                      <a:pt x="445" y="4"/>
                    </a:lnTo>
                    <a:lnTo>
                      <a:pt x="464" y="6"/>
                    </a:lnTo>
                    <a:lnTo>
                      <a:pt x="471" y="8"/>
                    </a:lnTo>
                    <a:lnTo>
                      <a:pt x="482" y="13"/>
                    </a:lnTo>
                    <a:lnTo>
                      <a:pt x="496" y="21"/>
                    </a:lnTo>
                    <a:lnTo>
                      <a:pt x="512" y="29"/>
                    </a:lnTo>
                    <a:lnTo>
                      <a:pt x="529" y="38"/>
                    </a:lnTo>
                    <a:lnTo>
                      <a:pt x="545" y="46"/>
                    </a:lnTo>
                    <a:lnTo>
                      <a:pt x="560" y="53"/>
                    </a:lnTo>
                    <a:lnTo>
                      <a:pt x="573" y="58"/>
                    </a:lnTo>
                    <a:close/>
                  </a:path>
                </a:pathLst>
              </a:custGeom>
              <a:solidFill>
                <a:srgbClr val="E2E2E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0" name="Freeform 423"/>
              <p:cNvSpPr>
                <a:spLocks/>
              </p:cNvSpPr>
              <p:nvPr/>
            </p:nvSpPr>
            <p:spPr bwMode="auto">
              <a:xfrm>
                <a:off x="3587" y="2853"/>
                <a:ext cx="390" cy="462"/>
              </a:xfrm>
              <a:custGeom>
                <a:avLst/>
                <a:gdLst>
                  <a:gd name="T0" fmla="*/ 360 w 780"/>
                  <a:gd name="T1" fmla="*/ 97 h 924"/>
                  <a:gd name="T2" fmla="*/ 384 w 780"/>
                  <a:gd name="T3" fmla="*/ 203 h 924"/>
                  <a:gd name="T4" fmla="*/ 366 w 780"/>
                  <a:gd name="T5" fmla="*/ 224 h 924"/>
                  <a:gd name="T6" fmla="*/ 390 w 780"/>
                  <a:gd name="T7" fmla="*/ 310 h 924"/>
                  <a:gd name="T8" fmla="*/ 348 w 780"/>
                  <a:gd name="T9" fmla="*/ 326 h 924"/>
                  <a:gd name="T10" fmla="*/ 352 w 780"/>
                  <a:gd name="T11" fmla="*/ 313 h 924"/>
                  <a:gd name="T12" fmla="*/ 327 w 780"/>
                  <a:gd name="T13" fmla="*/ 296 h 924"/>
                  <a:gd name="T14" fmla="*/ 346 w 780"/>
                  <a:gd name="T15" fmla="*/ 288 h 924"/>
                  <a:gd name="T16" fmla="*/ 312 w 780"/>
                  <a:gd name="T17" fmla="*/ 297 h 924"/>
                  <a:gd name="T18" fmla="*/ 333 w 780"/>
                  <a:gd name="T19" fmla="*/ 320 h 924"/>
                  <a:gd name="T20" fmla="*/ 337 w 780"/>
                  <a:gd name="T21" fmla="*/ 344 h 924"/>
                  <a:gd name="T22" fmla="*/ 343 w 780"/>
                  <a:gd name="T23" fmla="*/ 357 h 924"/>
                  <a:gd name="T24" fmla="*/ 278 w 780"/>
                  <a:gd name="T25" fmla="*/ 337 h 924"/>
                  <a:gd name="T26" fmla="*/ 254 w 780"/>
                  <a:gd name="T27" fmla="*/ 349 h 924"/>
                  <a:gd name="T28" fmla="*/ 231 w 780"/>
                  <a:gd name="T29" fmla="*/ 389 h 924"/>
                  <a:gd name="T30" fmla="*/ 271 w 780"/>
                  <a:gd name="T31" fmla="*/ 346 h 924"/>
                  <a:gd name="T32" fmla="*/ 316 w 780"/>
                  <a:gd name="T33" fmla="*/ 390 h 924"/>
                  <a:gd name="T34" fmla="*/ 296 w 780"/>
                  <a:gd name="T35" fmla="*/ 389 h 924"/>
                  <a:gd name="T36" fmla="*/ 274 w 780"/>
                  <a:gd name="T37" fmla="*/ 382 h 924"/>
                  <a:gd name="T38" fmla="*/ 294 w 780"/>
                  <a:gd name="T39" fmla="*/ 404 h 924"/>
                  <a:gd name="T40" fmla="*/ 277 w 780"/>
                  <a:gd name="T41" fmla="*/ 399 h 924"/>
                  <a:gd name="T42" fmla="*/ 290 w 780"/>
                  <a:gd name="T43" fmla="*/ 412 h 924"/>
                  <a:gd name="T44" fmla="*/ 283 w 780"/>
                  <a:gd name="T45" fmla="*/ 454 h 924"/>
                  <a:gd name="T46" fmla="*/ 230 w 780"/>
                  <a:gd name="T47" fmla="*/ 435 h 924"/>
                  <a:gd name="T48" fmla="*/ 219 w 780"/>
                  <a:gd name="T49" fmla="*/ 347 h 924"/>
                  <a:gd name="T50" fmla="*/ 226 w 780"/>
                  <a:gd name="T51" fmla="*/ 442 h 924"/>
                  <a:gd name="T52" fmla="*/ 191 w 780"/>
                  <a:gd name="T53" fmla="*/ 415 h 924"/>
                  <a:gd name="T54" fmla="*/ 180 w 780"/>
                  <a:gd name="T55" fmla="*/ 403 h 924"/>
                  <a:gd name="T56" fmla="*/ 203 w 780"/>
                  <a:gd name="T57" fmla="*/ 451 h 924"/>
                  <a:gd name="T58" fmla="*/ 143 w 780"/>
                  <a:gd name="T59" fmla="*/ 359 h 924"/>
                  <a:gd name="T60" fmla="*/ 114 w 780"/>
                  <a:gd name="T61" fmla="*/ 291 h 924"/>
                  <a:gd name="T62" fmla="*/ 135 w 780"/>
                  <a:gd name="T63" fmla="*/ 364 h 924"/>
                  <a:gd name="T64" fmla="*/ 182 w 780"/>
                  <a:gd name="T65" fmla="*/ 452 h 924"/>
                  <a:gd name="T66" fmla="*/ 147 w 780"/>
                  <a:gd name="T67" fmla="*/ 417 h 924"/>
                  <a:gd name="T68" fmla="*/ 100 w 780"/>
                  <a:gd name="T69" fmla="*/ 341 h 924"/>
                  <a:gd name="T70" fmla="*/ 85 w 780"/>
                  <a:gd name="T71" fmla="*/ 306 h 924"/>
                  <a:gd name="T72" fmla="*/ 63 w 780"/>
                  <a:gd name="T73" fmla="*/ 292 h 924"/>
                  <a:gd name="T74" fmla="*/ 83 w 780"/>
                  <a:gd name="T75" fmla="*/ 339 h 924"/>
                  <a:gd name="T76" fmla="*/ 101 w 780"/>
                  <a:gd name="T77" fmla="*/ 373 h 924"/>
                  <a:gd name="T78" fmla="*/ 45 w 780"/>
                  <a:gd name="T79" fmla="*/ 313 h 924"/>
                  <a:gd name="T80" fmla="*/ 58 w 780"/>
                  <a:gd name="T81" fmla="*/ 338 h 924"/>
                  <a:gd name="T82" fmla="*/ 3 w 780"/>
                  <a:gd name="T83" fmla="*/ 300 h 924"/>
                  <a:gd name="T84" fmla="*/ 18 w 780"/>
                  <a:gd name="T85" fmla="*/ 294 h 924"/>
                  <a:gd name="T86" fmla="*/ 20 w 780"/>
                  <a:gd name="T87" fmla="*/ 268 h 924"/>
                  <a:gd name="T88" fmla="*/ 45 w 780"/>
                  <a:gd name="T89" fmla="*/ 277 h 924"/>
                  <a:gd name="T90" fmla="*/ 55 w 780"/>
                  <a:gd name="T91" fmla="*/ 271 h 924"/>
                  <a:gd name="T92" fmla="*/ 69 w 780"/>
                  <a:gd name="T93" fmla="*/ 260 h 924"/>
                  <a:gd name="T94" fmla="*/ 78 w 780"/>
                  <a:gd name="T95" fmla="*/ 249 h 924"/>
                  <a:gd name="T96" fmla="*/ 132 w 780"/>
                  <a:gd name="T97" fmla="*/ 297 h 924"/>
                  <a:gd name="T98" fmla="*/ 124 w 780"/>
                  <a:gd name="T99" fmla="*/ 270 h 924"/>
                  <a:gd name="T100" fmla="*/ 77 w 780"/>
                  <a:gd name="T101" fmla="*/ 222 h 924"/>
                  <a:gd name="T102" fmla="*/ 93 w 780"/>
                  <a:gd name="T103" fmla="*/ 134 h 924"/>
                  <a:gd name="T104" fmla="*/ 136 w 780"/>
                  <a:gd name="T105" fmla="*/ 159 h 924"/>
                  <a:gd name="T106" fmla="*/ 153 w 780"/>
                  <a:gd name="T107" fmla="*/ 195 h 924"/>
                  <a:gd name="T108" fmla="*/ 195 w 780"/>
                  <a:gd name="T109" fmla="*/ 166 h 924"/>
                  <a:gd name="T110" fmla="*/ 211 w 780"/>
                  <a:gd name="T111" fmla="*/ 106 h 924"/>
                  <a:gd name="T112" fmla="*/ 199 w 780"/>
                  <a:gd name="T113" fmla="*/ 48 h 924"/>
                  <a:gd name="T114" fmla="*/ 252 w 780"/>
                  <a:gd name="T115" fmla="*/ 0 h 9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0" h="924">
                    <a:moveTo>
                      <a:pt x="557" y="38"/>
                    </a:moveTo>
                    <a:lnTo>
                      <a:pt x="566" y="45"/>
                    </a:lnTo>
                    <a:lnTo>
                      <a:pt x="575" y="51"/>
                    </a:lnTo>
                    <a:lnTo>
                      <a:pt x="584" y="59"/>
                    </a:lnTo>
                    <a:lnTo>
                      <a:pt x="592" y="66"/>
                    </a:lnTo>
                    <a:lnTo>
                      <a:pt x="601" y="74"/>
                    </a:lnTo>
                    <a:lnTo>
                      <a:pt x="609" y="82"/>
                    </a:lnTo>
                    <a:lnTo>
                      <a:pt x="618" y="90"/>
                    </a:lnTo>
                    <a:lnTo>
                      <a:pt x="626" y="97"/>
                    </a:lnTo>
                    <a:lnTo>
                      <a:pt x="719" y="193"/>
                    </a:lnTo>
                    <a:lnTo>
                      <a:pt x="731" y="216"/>
                    </a:lnTo>
                    <a:lnTo>
                      <a:pt x="739" y="239"/>
                    </a:lnTo>
                    <a:lnTo>
                      <a:pt x="742" y="264"/>
                    </a:lnTo>
                    <a:lnTo>
                      <a:pt x="746" y="290"/>
                    </a:lnTo>
                    <a:lnTo>
                      <a:pt x="748" y="315"/>
                    </a:lnTo>
                    <a:lnTo>
                      <a:pt x="751" y="340"/>
                    </a:lnTo>
                    <a:lnTo>
                      <a:pt x="758" y="364"/>
                    </a:lnTo>
                    <a:lnTo>
                      <a:pt x="769" y="388"/>
                    </a:lnTo>
                    <a:lnTo>
                      <a:pt x="770" y="398"/>
                    </a:lnTo>
                    <a:lnTo>
                      <a:pt x="768" y="406"/>
                    </a:lnTo>
                    <a:lnTo>
                      <a:pt x="763" y="413"/>
                    </a:lnTo>
                    <a:lnTo>
                      <a:pt x="757" y="420"/>
                    </a:lnTo>
                    <a:lnTo>
                      <a:pt x="756" y="417"/>
                    </a:lnTo>
                    <a:lnTo>
                      <a:pt x="757" y="413"/>
                    </a:lnTo>
                    <a:lnTo>
                      <a:pt x="756" y="407"/>
                    </a:lnTo>
                    <a:lnTo>
                      <a:pt x="753" y="402"/>
                    </a:lnTo>
                    <a:lnTo>
                      <a:pt x="740" y="409"/>
                    </a:lnTo>
                    <a:lnTo>
                      <a:pt x="737" y="422"/>
                    </a:lnTo>
                    <a:lnTo>
                      <a:pt x="735" y="436"/>
                    </a:lnTo>
                    <a:lnTo>
                      <a:pt x="731" y="447"/>
                    </a:lnTo>
                    <a:lnTo>
                      <a:pt x="739" y="466"/>
                    </a:lnTo>
                    <a:lnTo>
                      <a:pt x="745" y="485"/>
                    </a:lnTo>
                    <a:lnTo>
                      <a:pt x="749" y="505"/>
                    </a:lnTo>
                    <a:lnTo>
                      <a:pt x="753" y="526"/>
                    </a:lnTo>
                    <a:lnTo>
                      <a:pt x="756" y="547"/>
                    </a:lnTo>
                    <a:lnTo>
                      <a:pt x="761" y="566"/>
                    </a:lnTo>
                    <a:lnTo>
                      <a:pt x="769" y="585"/>
                    </a:lnTo>
                    <a:lnTo>
                      <a:pt x="780" y="602"/>
                    </a:lnTo>
                    <a:lnTo>
                      <a:pt x="780" y="612"/>
                    </a:lnTo>
                    <a:lnTo>
                      <a:pt x="779" y="620"/>
                    </a:lnTo>
                    <a:lnTo>
                      <a:pt x="776" y="628"/>
                    </a:lnTo>
                    <a:lnTo>
                      <a:pt x="771" y="635"/>
                    </a:lnTo>
                    <a:lnTo>
                      <a:pt x="763" y="642"/>
                    </a:lnTo>
                    <a:lnTo>
                      <a:pt x="754" y="647"/>
                    </a:lnTo>
                    <a:lnTo>
                      <a:pt x="743" y="650"/>
                    </a:lnTo>
                    <a:lnTo>
                      <a:pt x="734" y="651"/>
                    </a:lnTo>
                    <a:lnTo>
                      <a:pt x="724" y="651"/>
                    </a:lnTo>
                    <a:lnTo>
                      <a:pt x="713" y="651"/>
                    </a:lnTo>
                    <a:lnTo>
                      <a:pt x="704" y="651"/>
                    </a:lnTo>
                    <a:lnTo>
                      <a:pt x="695" y="651"/>
                    </a:lnTo>
                    <a:lnTo>
                      <a:pt x="695" y="643"/>
                    </a:lnTo>
                    <a:lnTo>
                      <a:pt x="698" y="644"/>
                    </a:lnTo>
                    <a:lnTo>
                      <a:pt x="702" y="647"/>
                    </a:lnTo>
                    <a:lnTo>
                      <a:pt x="704" y="648"/>
                    </a:lnTo>
                    <a:lnTo>
                      <a:pt x="708" y="647"/>
                    </a:lnTo>
                    <a:lnTo>
                      <a:pt x="711" y="644"/>
                    </a:lnTo>
                    <a:lnTo>
                      <a:pt x="713" y="641"/>
                    </a:lnTo>
                    <a:lnTo>
                      <a:pt x="713" y="638"/>
                    </a:lnTo>
                    <a:lnTo>
                      <a:pt x="712" y="634"/>
                    </a:lnTo>
                    <a:lnTo>
                      <a:pt x="704" y="625"/>
                    </a:lnTo>
                    <a:lnTo>
                      <a:pt x="693" y="620"/>
                    </a:lnTo>
                    <a:lnTo>
                      <a:pt x="681" y="619"/>
                    </a:lnTo>
                    <a:lnTo>
                      <a:pt x="669" y="620"/>
                    </a:lnTo>
                    <a:lnTo>
                      <a:pt x="657" y="621"/>
                    </a:lnTo>
                    <a:lnTo>
                      <a:pt x="647" y="620"/>
                    </a:lnTo>
                    <a:lnTo>
                      <a:pt x="637" y="615"/>
                    </a:lnTo>
                    <a:lnTo>
                      <a:pt x="632" y="604"/>
                    </a:lnTo>
                    <a:lnTo>
                      <a:pt x="639" y="600"/>
                    </a:lnTo>
                    <a:lnTo>
                      <a:pt x="645" y="595"/>
                    </a:lnTo>
                    <a:lnTo>
                      <a:pt x="654" y="591"/>
                    </a:lnTo>
                    <a:lnTo>
                      <a:pt x="662" y="589"/>
                    </a:lnTo>
                    <a:lnTo>
                      <a:pt x="670" y="588"/>
                    </a:lnTo>
                    <a:lnTo>
                      <a:pt x="679" y="588"/>
                    </a:lnTo>
                    <a:lnTo>
                      <a:pt x="687" y="589"/>
                    </a:lnTo>
                    <a:lnTo>
                      <a:pt x="695" y="591"/>
                    </a:lnTo>
                    <a:lnTo>
                      <a:pt x="698" y="588"/>
                    </a:lnTo>
                    <a:lnTo>
                      <a:pt x="701" y="585"/>
                    </a:lnTo>
                    <a:lnTo>
                      <a:pt x="701" y="582"/>
                    </a:lnTo>
                    <a:lnTo>
                      <a:pt x="698" y="579"/>
                    </a:lnTo>
                    <a:lnTo>
                      <a:pt x="692" y="576"/>
                    </a:lnTo>
                    <a:lnTo>
                      <a:pt x="686" y="574"/>
                    </a:lnTo>
                    <a:lnTo>
                      <a:pt x="679" y="574"/>
                    </a:lnTo>
                    <a:lnTo>
                      <a:pt x="673" y="574"/>
                    </a:lnTo>
                    <a:lnTo>
                      <a:pt x="666" y="574"/>
                    </a:lnTo>
                    <a:lnTo>
                      <a:pt x="659" y="574"/>
                    </a:lnTo>
                    <a:lnTo>
                      <a:pt x="654" y="575"/>
                    </a:lnTo>
                    <a:lnTo>
                      <a:pt x="647" y="576"/>
                    </a:lnTo>
                    <a:lnTo>
                      <a:pt x="639" y="581"/>
                    </a:lnTo>
                    <a:lnTo>
                      <a:pt x="630" y="586"/>
                    </a:lnTo>
                    <a:lnTo>
                      <a:pt x="624" y="593"/>
                    </a:lnTo>
                    <a:lnTo>
                      <a:pt x="619" y="601"/>
                    </a:lnTo>
                    <a:lnTo>
                      <a:pt x="617" y="611"/>
                    </a:lnTo>
                    <a:lnTo>
                      <a:pt x="620" y="619"/>
                    </a:lnTo>
                    <a:lnTo>
                      <a:pt x="627" y="627"/>
                    </a:lnTo>
                    <a:lnTo>
                      <a:pt x="635" y="633"/>
                    </a:lnTo>
                    <a:lnTo>
                      <a:pt x="640" y="635"/>
                    </a:lnTo>
                    <a:lnTo>
                      <a:pt x="647" y="636"/>
                    </a:lnTo>
                    <a:lnTo>
                      <a:pt x="652" y="636"/>
                    </a:lnTo>
                    <a:lnTo>
                      <a:pt x="659" y="638"/>
                    </a:lnTo>
                    <a:lnTo>
                      <a:pt x="665" y="639"/>
                    </a:lnTo>
                    <a:lnTo>
                      <a:pt x="671" y="641"/>
                    </a:lnTo>
                    <a:lnTo>
                      <a:pt x="674" y="644"/>
                    </a:lnTo>
                    <a:lnTo>
                      <a:pt x="675" y="649"/>
                    </a:lnTo>
                    <a:lnTo>
                      <a:pt x="673" y="653"/>
                    </a:lnTo>
                    <a:lnTo>
                      <a:pt x="669" y="663"/>
                    </a:lnTo>
                    <a:lnTo>
                      <a:pt x="665" y="674"/>
                    </a:lnTo>
                    <a:lnTo>
                      <a:pt x="665" y="686"/>
                    </a:lnTo>
                    <a:lnTo>
                      <a:pt x="669" y="688"/>
                    </a:lnTo>
                    <a:lnTo>
                      <a:pt x="671" y="688"/>
                    </a:lnTo>
                    <a:lnTo>
                      <a:pt x="674" y="687"/>
                    </a:lnTo>
                    <a:lnTo>
                      <a:pt x="677" y="685"/>
                    </a:lnTo>
                    <a:lnTo>
                      <a:pt x="674" y="678"/>
                    </a:lnTo>
                    <a:lnTo>
                      <a:pt x="677" y="673"/>
                    </a:lnTo>
                    <a:lnTo>
                      <a:pt x="680" y="668"/>
                    </a:lnTo>
                    <a:lnTo>
                      <a:pt x="682" y="662"/>
                    </a:lnTo>
                    <a:lnTo>
                      <a:pt x="693" y="669"/>
                    </a:lnTo>
                    <a:lnTo>
                      <a:pt x="693" y="681"/>
                    </a:lnTo>
                    <a:lnTo>
                      <a:pt x="688" y="695"/>
                    </a:lnTo>
                    <a:lnTo>
                      <a:pt x="688" y="709"/>
                    </a:lnTo>
                    <a:lnTo>
                      <a:pt x="686" y="714"/>
                    </a:lnTo>
                    <a:lnTo>
                      <a:pt x="681" y="715"/>
                    </a:lnTo>
                    <a:lnTo>
                      <a:pt x="675" y="714"/>
                    </a:lnTo>
                    <a:lnTo>
                      <a:pt x="671" y="712"/>
                    </a:lnTo>
                    <a:lnTo>
                      <a:pt x="660" y="696"/>
                    </a:lnTo>
                    <a:lnTo>
                      <a:pt x="647" y="687"/>
                    </a:lnTo>
                    <a:lnTo>
                      <a:pt x="630" y="682"/>
                    </a:lnTo>
                    <a:lnTo>
                      <a:pt x="611" y="680"/>
                    </a:lnTo>
                    <a:lnTo>
                      <a:pt x="592" y="679"/>
                    </a:lnTo>
                    <a:lnTo>
                      <a:pt x="573" y="678"/>
                    </a:lnTo>
                    <a:lnTo>
                      <a:pt x="556" y="673"/>
                    </a:lnTo>
                    <a:lnTo>
                      <a:pt x="541" y="664"/>
                    </a:lnTo>
                    <a:lnTo>
                      <a:pt x="538" y="662"/>
                    </a:lnTo>
                    <a:lnTo>
                      <a:pt x="538" y="658"/>
                    </a:lnTo>
                    <a:lnTo>
                      <a:pt x="537" y="655"/>
                    </a:lnTo>
                    <a:lnTo>
                      <a:pt x="535" y="653"/>
                    </a:lnTo>
                    <a:lnTo>
                      <a:pt x="527" y="658"/>
                    </a:lnTo>
                    <a:lnTo>
                      <a:pt x="524" y="668"/>
                    </a:lnTo>
                    <a:lnTo>
                      <a:pt x="522" y="679"/>
                    </a:lnTo>
                    <a:lnTo>
                      <a:pt x="518" y="688"/>
                    </a:lnTo>
                    <a:lnTo>
                      <a:pt x="508" y="697"/>
                    </a:lnTo>
                    <a:lnTo>
                      <a:pt x="499" y="707"/>
                    </a:lnTo>
                    <a:lnTo>
                      <a:pt x="490" y="717"/>
                    </a:lnTo>
                    <a:lnTo>
                      <a:pt x="481" y="727"/>
                    </a:lnTo>
                    <a:lnTo>
                      <a:pt x="473" y="738"/>
                    </a:lnTo>
                    <a:lnTo>
                      <a:pt x="465" y="748"/>
                    </a:lnTo>
                    <a:lnTo>
                      <a:pt x="456" y="759"/>
                    </a:lnTo>
                    <a:lnTo>
                      <a:pt x="451" y="770"/>
                    </a:lnTo>
                    <a:lnTo>
                      <a:pt x="453" y="774"/>
                    </a:lnTo>
                    <a:lnTo>
                      <a:pt x="456" y="777"/>
                    </a:lnTo>
                    <a:lnTo>
                      <a:pt x="461" y="778"/>
                    </a:lnTo>
                    <a:lnTo>
                      <a:pt x="465" y="776"/>
                    </a:lnTo>
                    <a:lnTo>
                      <a:pt x="470" y="764"/>
                    </a:lnTo>
                    <a:lnTo>
                      <a:pt x="477" y="753"/>
                    </a:lnTo>
                    <a:lnTo>
                      <a:pt x="485" y="742"/>
                    </a:lnTo>
                    <a:lnTo>
                      <a:pt x="495" y="731"/>
                    </a:lnTo>
                    <a:lnTo>
                      <a:pt x="505" y="721"/>
                    </a:lnTo>
                    <a:lnTo>
                      <a:pt x="514" y="710"/>
                    </a:lnTo>
                    <a:lnTo>
                      <a:pt x="524" y="701"/>
                    </a:lnTo>
                    <a:lnTo>
                      <a:pt x="534" y="692"/>
                    </a:lnTo>
                    <a:lnTo>
                      <a:pt x="541" y="692"/>
                    </a:lnTo>
                    <a:lnTo>
                      <a:pt x="549" y="704"/>
                    </a:lnTo>
                    <a:lnTo>
                      <a:pt x="557" y="717"/>
                    </a:lnTo>
                    <a:lnTo>
                      <a:pt x="566" y="730"/>
                    </a:lnTo>
                    <a:lnTo>
                      <a:pt x="576" y="742"/>
                    </a:lnTo>
                    <a:lnTo>
                      <a:pt x="587" y="754"/>
                    </a:lnTo>
                    <a:lnTo>
                      <a:pt x="598" y="762"/>
                    </a:lnTo>
                    <a:lnTo>
                      <a:pt x="612" y="768"/>
                    </a:lnTo>
                    <a:lnTo>
                      <a:pt x="628" y="770"/>
                    </a:lnTo>
                    <a:lnTo>
                      <a:pt x="632" y="775"/>
                    </a:lnTo>
                    <a:lnTo>
                      <a:pt x="632" y="780"/>
                    </a:lnTo>
                    <a:lnTo>
                      <a:pt x="630" y="786"/>
                    </a:lnTo>
                    <a:lnTo>
                      <a:pt x="629" y="791"/>
                    </a:lnTo>
                    <a:lnTo>
                      <a:pt x="624" y="794"/>
                    </a:lnTo>
                    <a:lnTo>
                      <a:pt x="619" y="795"/>
                    </a:lnTo>
                    <a:lnTo>
                      <a:pt x="614" y="794"/>
                    </a:lnTo>
                    <a:lnTo>
                      <a:pt x="610" y="791"/>
                    </a:lnTo>
                    <a:lnTo>
                      <a:pt x="606" y="787"/>
                    </a:lnTo>
                    <a:lnTo>
                      <a:pt x="602" y="784"/>
                    </a:lnTo>
                    <a:lnTo>
                      <a:pt x="597" y="780"/>
                    </a:lnTo>
                    <a:lnTo>
                      <a:pt x="592" y="778"/>
                    </a:lnTo>
                    <a:lnTo>
                      <a:pt x="587" y="777"/>
                    </a:lnTo>
                    <a:lnTo>
                      <a:pt x="581" y="776"/>
                    </a:lnTo>
                    <a:lnTo>
                      <a:pt x="575" y="774"/>
                    </a:lnTo>
                    <a:lnTo>
                      <a:pt x="569" y="771"/>
                    </a:lnTo>
                    <a:lnTo>
                      <a:pt x="565" y="768"/>
                    </a:lnTo>
                    <a:lnTo>
                      <a:pt x="560" y="764"/>
                    </a:lnTo>
                    <a:lnTo>
                      <a:pt x="556" y="760"/>
                    </a:lnTo>
                    <a:lnTo>
                      <a:pt x="553" y="754"/>
                    </a:lnTo>
                    <a:lnTo>
                      <a:pt x="548" y="754"/>
                    </a:lnTo>
                    <a:lnTo>
                      <a:pt x="548" y="764"/>
                    </a:lnTo>
                    <a:lnTo>
                      <a:pt x="552" y="774"/>
                    </a:lnTo>
                    <a:lnTo>
                      <a:pt x="561" y="782"/>
                    </a:lnTo>
                    <a:lnTo>
                      <a:pt x="571" y="788"/>
                    </a:lnTo>
                    <a:lnTo>
                      <a:pt x="577" y="790"/>
                    </a:lnTo>
                    <a:lnTo>
                      <a:pt x="584" y="792"/>
                    </a:lnTo>
                    <a:lnTo>
                      <a:pt x="591" y="794"/>
                    </a:lnTo>
                    <a:lnTo>
                      <a:pt x="598" y="798"/>
                    </a:lnTo>
                    <a:lnTo>
                      <a:pt x="595" y="802"/>
                    </a:lnTo>
                    <a:lnTo>
                      <a:pt x="591" y="806"/>
                    </a:lnTo>
                    <a:lnTo>
                      <a:pt x="587" y="808"/>
                    </a:lnTo>
                    <a:lnTo>
                      <a:pt x="583" y="809"/>
                    </a:lnTo>
                    <a:lnTo>
                      <a:pt x="577" y="809"/>
                    </a:lnTo>
                    <a:lnTo>
                      <a:pt x="573" y="808"/>
                    </a:lnTo>
                    <a:lnTo>
                      <a:pt x="568" y="806"/>
                    </a:lnTo>
                    <a:lnTo>
                      <a:pt x="564" y="803"/>
                    </a:lnTo>
                    <a:lnTo>
                      <a:pt x="564" y="802"/>
                    </a:lnTo>
                    <a:lnTo>
                      <a:pt x="565" y="799"/>
                    </a:lnTo>
                    <a:lnTo>
                      <a:pt x="564" y="794"/>
                    </a:lnTo>
                    <a:lnTo>
                      <a:pt x="561" y="792"/>
                    </a:lnTo>
                    <a:lnTo>
                      <a:pt x="554" y="797"/>
                    </a:lnTo>
                    <a:lnTo>
                      <a:pt x="548" y="801"/>
                    </a:lnTo>
                    <a:lnTo>
                      <a:pt x="541" y="807"/>
                    </a:lnTo>
                    <a:lnTo>
                      <a:pt x="536" y="813"/>
                    </a:lnTo>
                    <a:lnTo>
                      <a:pt x="542" y="816"/>
                    </a:lnTo>
                    <a:lnTo>
                      <a:pt x="548" y="817"/>
                    </a:lnTo>
                    <a:lnTo>
                      <a:pt x="553" y="818"/>
                    </a:lnTo>
                    <a:lnTo>
                      <a:pt x="560" y="820"/>
                    </a:lnTo>
                    <a:lnTo>
                      <a:pt x="566" y="820"/>
                    </a:lnTo>
                    <a:lnTo>
                      <a:pt x="573" y="822"/>
                    </a:lnTo>
                    <a:lnTo>
                      <a:pt x="579" y="824"/>
                    </a:lnTo>
                    <a:lnTo>
                      <a:pt x="583" y="828"/>
                    </a:lnTo>
                    <a:lnTo>
                      <a:pt x="594" y="840"/>
                    </a:lnTo>
                    <a:lnTo>
                      <a:pt x="602" y="854"/>
                    </a:lnTo>
                    <a:lnTo>
                      <a:pt x="605" y="869"/>
                    </a:lnTo>
                    <a:lnTo>
                      <a:pt x="604" y="885"/>
                    </a:lnTo>
                    <a:lnTo>
                      <a:pt x="599" y="893"/>
                    </a:lnTo>
                    <a:lnTo>
                      <a:pt x="592" y="899"/>
                    </a:lnTo>
                    <a:lnTo>
                      <a:pt x="584" y="905"/>
                    </a:lnTo>
                    <a:lnTo>
                      <a:pt x="577" y="909"/>
                    </a:lnTo>
                    <a:lnTo>
                      <a:pt x="566" y="908"/>
                    </a:lnTo>
                    <a:lnTo>
                      <a:pt x="554" y="909"/>
                    </a:lnTo>
                    <a:lnTo>
                      <a:pt x="543" y="911"/>
                    </a:lnTo>
                    <a:lnTo>
                      <a:pt x="531" y="913"/>
                    </a:lnTo>
                    <a:lnTo>
                      <a:pt x="520" y="913"/>
                    </a:lnTo>
                    <a:lnTo>
                      <a:pt x="508" y="913"/>
                    </a:lnTo>
                    <a:lnTo>
                      <a:pt x="498" y="908"/>
                    </a:lnTo>
                    <a:lnTo>
                      <a:pt x="488" y="900"/>
                    </a:lnTo>
                    <a:lnTo>
                      <a:pt x="477" y="891"/>
                    </a:lnTo>
                    <a:lnTo>
                      <a:pt x="468" y="882"/>
                    </a:lnTo>
                    <a:lnTo>
                      <a:pt x="459" y="870"/>
                    </a:lnTo>
                    <a:lnTo>
                      <a:pt x="452" y="859"/>
                    </a:lnTo>
                    <a:lnTo>
                      <a:pt x="445" y="846"/>
                    </a:lnTo>
                    <a:lnTo>
                      <a:pt x="439" y="833"/>
                    </a:lnTo>
                    <a:lnTo>
                      <a:pt x="435" y="821"/>
                    </a:lnTo>
                    <a:lnTo>
                      <a:pt x="431" y="807"/>
                    </a:lnTo>
                    <a:lnTo>
                      <a:pt x="425" y="769"/>
                    </a:lnTo>
                    <a:lnTo>
                      <a:pt x="430" y="733"/>
                    </a:lnTo>
                    <a:lnTo>
                      <a:pt x="438" y="704"/>
                    </a:lnTo>
                    <a:lnTo>
                      <a:pt x="441" y="692"/>
                    </a:lnTo>
                    <a:lnTo>
                      <a:pt x="437" y="693"/>
                    </a:lnTo>
                    <a:lnTo>
                      <a:pt x="433" y="695"/>
                    </a:lnTo>
                    <a:lnTo>
                      <a:pt x="431" y="699"/>
                    </a:lnTo>
                    <a:lnTo>
                      <a:pt x="429" y="703"/>
                    </a:lnTo>
                    <a:lnTo>
                      <a:pt x="417" y="730"/>
                    </a:lnTo>
                    <a:lnTo>
                      <a:pt x="413" y="756"/>
                    </a:lnTo>
                    <a:lnTo>
                      <a:pt x="413" y="783"/>
                    </a:lnTo>
                    <a:lnTo>
                      <a:pt x="417" y="809"/>
                    </a:lnTo>
                    <a:lnTo>
                      <a:pt x="425" y="836"/>
                    </a:lnTo>
                    <a:lnTo>
                      <a:pt x="437" y="860"/>
                    </a:lnTo>
                    <a:lnTo>
                      <a:pt x="452" y="883"/>
                    </a:lnTo>
                    <a:lnTo>
                      <a:pt x="468" y="905"/>
                    </a:lnTo>
                    <a:lnTo>
                      <a:pt x="455" y="903"/>
                    </a:lnTo>
                    <a:lnTo>
                      <a:pt x="444" y="899"/>
                    </a:lnTo>
                    <a:lnTo>
                      <a:pt x="432" y="893"/>
                    </a:lnTo>
                    <a:lnTo>
                      <a:pt x="423" y="885"/>
                    </a:lnTo>
                    <a:lnTo>
                      <a:pt x="414" y="877"/>
                    </a:lnTo>
                    <a:lnTo>
                      <a:pt x="407" y="867"/>
                    </a:lnTo>
                    <a:lnTo>
                      <a:pt x="401" y="856"/>
                    </a:lnTo>
                    <a:lnTo>
                      <a:pt x="397" y="845"/>
                    </a:lnTo>
                    <a:lnTo>
                      <a:pt x="382" y="830"/>
                    </a:lnTo>
                    <a:lnTo>
                      <a:pt x="372" y="812"/>
                    </a:lnTo>
                    <a:lnTo>
                      <a:pt x="368" y="793"/>
                    </a:lnTo>
                    <a:lnTo>
                      <a:pt x="369" y="772"/>
                    </a:lnTo>
                    <a:lnTo>
                      <a:pt x="368" y="770"/>
                    </a:lnTo>
                    <a:lnTo>
                      <a:pt x="365" y="769"/>
                    </a:lnTo>
                    <a:lnTo>
                      <a:pt x="364" y="767"/>
                    </a:lnTo>
                    <a:lnTo>
                      <a:pt x="362" y="767"/>
                    </a:lnTo>
                    <a:lnTo>
                      <a:pt x="359" y="778"/>
                    </a:lnTo>
                    <a:lnTo>
                      <a:pt x="357" y="791"/>
                    </a:lnTo>
                    <a:lnTo>
                      <a:pt x="359" y="805"/>
                    </a:lnTo>
                    <a:lnTo>
                      <a:pt x="362" y="816"/>
                    </a:lnTo>
                    <a:lnTo>
                      <a:pt x="369" y="827"/>
                    </a:lnTo>
                    <a:lnTo>
                      <a:pt x="376" y="836"/>
                    </a:lnTo>
                    <a:lnTo>
                      <a:pt x="382" y="846"/>
                    </a:lnTo>
                    <a:lnTo>
                      <a:pt x="388" y="855"/>
                    </a:lnTo>
                    <a:lnTo>
                      <a:pt x="394" y="866"/>
                    </a:lnTo>
                    <a:lnTo>
                      <a:pt x="400" y="876"/>
                    </a:lnTo>
                    <a:lnTo>
                      <a:pt x="406" y="886"/>
                    </a:lnTo>
                    <a:lnTo>
                      <a:pt x="409" y="897"/>
                    </a:lnTo>
                    <a:lnTo>
                      <a:pt x="406" y="901"/>
                    </a:lnTo>
                    <a:lnTo>
                      <a:pt x="400" y="903"/>
                    </a:lnTo>
                    <a:lnTo>
                      <a:pt x="392" y="901"/>
                    </a:lnTo>
                    <a:lnTo>
                      <a:pt x="386" y="900"/>
                    </a:lnTo>
                    <a:lnTo>
                      <a:pt x="360" y="881"/>
                    </a:lnTo>
                    <a:lnTo>
                      <a:pt x="342" y="855"/>
                    </a:lnTo>
                    <a:lnTo>
                      <a:pt x="330" y="829"/>
                    </a:lnTo>
                    <a:lnTo>
                      <a:pt x="320" y="799"/>
                    </a:lnTo>
                    <a:lnTo>
                      <a:pt x="312" y="770"/>
                    </a:lnTo>
                    <a:lnTo>
                      <a:pt x="301" y="742"/>
                    </a:lnTo>
                    <a:lnTo>
                      <a:pt x="285" y="718"/>
                    </a:lnTo>
                    <a:lnTo>
                      <a:pt x="261" y="697"/>
                    </a:lnTo>
                    <a:lnTo>
                      <a:pt x="251" y="686"/>
                    </a:lnTo>
                    <a:lnTo>
                      <a:pt x="244" y="673"/>
                    </a:lnTo>
                    <a:lnTo>
                      <a:pt x="239" y="659"/>
                    </a:lnTo>
                    <a:lnTo>
                      <a:pt x="234" y="646"/>
                    </a:lnTo>
                    <a:lnTo>
                      <a:pt x="231" y="631"/>
                    </a:lnTo>
                    <a:lnTo>
                      <a:pt x="229" y="616"/>
                    </a:lnTo>
                    <a:lnTo>
                      <a:pt x="229" y="600"/>
                    </a:lnTo>
                    <a:lnTo>
                      <a:pt x="231" y="583"/>
                    </a:lnTo>
                    <a:lnTo>
                      <a:pt x="227" y="582"/>
                    </a:lnTo>
                    <a:lnTo>
                      <a:pt x="224" y="582"/>
                    </a:lnTo>
                    <a:lnTo>
                      <a:pt x="219" y="582"/>
                    </a:lnTo>
                    <a:lnTo>
                      <a:pt x="218" y="582"/>
                    </a:lnTo>
                    <a:lnTo>
                      <a:pt x="217" y="606"/>
                    </a:lnTo>
                    <a:lnTo>
                      <a:pt x="219" y="629"/>
                    </a:lnTo>
                    <a:lnTo>
                      <a:pt x="223" y="651"/>
                    </a:lnTo>
                    <a:lnTo>
                      <a:pt x="231" y="672"/>
                    </a:lnTo>
                    <a:lnTo>
                      <a:pt x="240" y="692"/>
                    </a:lnTo>
                    <a:lnTo>
                      <a:pt x="254" y="710"/>
                    </a:lnTo>
                    <a:lnTo>
                      <a:pt x="269" y="727"/>
                    </a:lnTo>
                    <a:lnTo>
                      <a:pt x="288" y="742"/>
                    </a:lnTo>
                    <a:lnTo>
                      <a:pt x="295" y="762"/>
                    </a:lnTo>
                    <a:lnTo>
                      <a:pt x="301" y="782"/>
                    </a:lnTo>
                    <a:lnTo>
                      <a:pt x="308" y="802"/>
                    </a:lnTo>
                    <a:lnTo>
                      <a:pt x="314" y="822"/>
                    </a:lnTo>
                    <a:lnTo>
                      <a:pt x="322" y="841"/>
                    </a:lnTo>
                    <a:lnTo>
                      <a:pt x="331" y="860"/>
                    </a:lnTo>
                    <a:lnTo>
                      <a:pt x="342" y="878"/>
                    </a:lnTo>
                    <a:lnTo>
                      <a:pt x="356" y="894"/>
                    </a:lnTo>
                    <a:lnTo>
                      <a:pt x="363" y="904"/>
                    </a:lnTo>
                    <a:lnTo>
                      <a:pt x="370" y="911"/>
                    </a:lnTo>
                    <a:lnTo>
                      <a:pt x="374" y="918"/>
                    </a:lnTo>
                    <a:lnTo>
                      <a:pt x="367" y="924"/>
                    </a:lnTo>
                    <a:lnTo>
                      <a:pt x="357" y="924"/>
                    </a:lnTo>
                    <a:lnTo>
                      <a:pt x="350" y="907"/>
                    </a:lnTo>
                    <a:lnTo>
                      <a:pt x="342" y="891"/>
                    </a:lnTo>
                    <a:lnTo>
                      <a:pt x="332" y="876"/>
                    </a:lnTo>
                    <a:lnTo>
                      <a:pt x="320" y="861"/>
                    </a:lnTo>
                    <a:lnTo>
                      <a:pt x="308" y="847"/>
                    </a:lnTo>
                    <a:lnTo>
                      <a:pt x="294" y="833"/>
                    </a:lnTo>
                    <a:lnTo>
                      <a:pt x="280" y="821"/>
                    </a:lnTo>
                    <a:lnTo>
                      <a:pt x="266" y="807"/>
                    </a:lnTo>
                    <a:lnTo>
                      <a:pt x="259" y="791"/>
                    </a:lnTo>
                    <a:lnTo>
                      <a:pt x="253" y="775"/>
                    </a:lnTo>
                    <a:lnTo>
                      <a:pt x="247" y="759"/>
                    </a:lnTo>
                    <a:lnTo>
                      <a:pt x="241" y="741"/>
                    </a:lnTo>
                    <a:lnTo>
                      <a:pt x="234" y="725"/>
                    </a:lnTo>
                    <a:lnTo>
                      <a:pt x="225" y="709"/>
                    </a:lnTo>
                    <a:lnTo>
                      <a:pt x="213" y="695"/>
                    </a:lnTo>
                    <a:lnTo>
                      <a:pt x="199" y="682"/>
                    </a:lnTo>
                    <a:lnTo>
                      <a:pt x="189" y="650"/>
                    </a:lnTo>
                    <a:lnTo>
                      <a:pt x="185" y="615"/>
                    </a:lnTo>
                    <a:lnTo>
                      <a:pt x="180" y="579"/>
                    </a:lnTo>
                    <a:lnTo>
                      <a:pt x="172" y="545"/>
                    </a:lnTo>
                    <a:lnTo>
                      <a:pt x="168" y="545"/>
                    </a:lnTo>
                    <a:lnTo>
                      <a:pt x="166" y="547"/>
                    </a:lnTo>
                    <a:lnTo>
                      <a:pt x="164" y="549"/>
                    </a:lnTo>
                    <a:lnTo>
                      <a:pt x="161" y="550"/>
                    </a:lnTo>
                    <a:lnTo>
                      <a:pt x="166" y="580"/>
                    </a:lnTo>
                    <a:lnTo>
                      <a:pt x="170" y="612"/>
                    </a:lnTo>
                    <a:lnTo>
                      <a:pt x="173" y="642"/>
                    </a:lnTo>
                    <a:lnTo>
                      <a:pt x="181" y="671"/>
                    </a:lnTo>
                    <a:lnTo>
                      <a:pt x="172" y="663"/>
                    </a:lnTo>
                    <a:lnTo>
                      <a:pt x="161" y="654"/>
                    </a:lnTo>
                    <a:lnTo>
                      <a:pt x="150" y="646"/>
                    </a:lnTo>
                    <a:lnTo>
                      <a:pt x="141" y="635"/>
                    </a:lnTo>
                    <a:lnTo>
                      <a:pt x="133" y="625"/>
                    </a:lnTo>
                    <a:lnTo>
                      <a:pt x="127" y="612"/>
                    </a:lnTo>
                    <a:lnTo>
                      <a:pt x="123" y="598"/>
                    </a:lnTo>
                    <a:lnTo>
                      <a:pt x="125" y="583"/>
                    </a:lnTo>
                    <a:lnTo>
                      <a:pt x="121" y="582"/>
                    </a:lnTo>
                    <a:lnTo>
                      <a:pt x="118" y="582"/>
                    </a:lnTo>
                    <a:lnTo>
                      <a:pt x="113" y="583"/>
                    </a:lnTo>
                    <a:lnTo>
                      <a:pt x="112" y="583"/>
                    </a:lnTo>
                    <a:lnTo>
                      <a:pt x="111" y="604"/>
                    </a:lnTo>
                    <a:lnTo>
                      <a:pt x="114" y="623"/>
                    </a:lnTo>
                    <a:lnTo>
                      <a:pt x="123" y="639"/>
                    </a:lnTo>
                    <a:lnTo>
                      <a:pt x="136" y="653"/>
                    </a:lnTo>
                    <a:lnTo>
                      <a:pt x="151" y="665"/>
                    </a:lnTo>
                    <a:lnTo>
                      <a:pt x="166" y="678"/>
                    </a:lnTo>
                    <a:lnTo>
                      <a:pt x="181" y="691"/>
                    </a:lnTo>
                    <a:lnTo>
                      <a:pt x="194" y="703"/>
                    </a:lnTo>
                    <a:lnTo>
                      <a:pt x="202" y="707"/>
                    </a:lnTo>
                    <a:lnTo>
                      <a:pt x="209" y="712"/>
                    </a:lnTo>
                    <a:lnTo>
                      <a:pt x="213" y="719"/>
                    </a:lnTo>
                    <a:lnTo>
                      <a:pt x="218" y="727"/>
                    </a:lnTo>
                    <a:lnTo>
                      <a:pt x="242" y="787"/>
                    </a:lnTo>
                    <a:lnTo>
                      <a:pt x="229" y="771"/>
                    </a:lnTo>
                    <a:lnTo>
                      <a:pt x="216" y="757"/>
                    </a:lnTo>
                    <a:lnTo>
                      <a:pt x="202" y="745"/>
                    </a:lnTo>
                    <a:lnTo>
                      <a:pt x="188" y="732"/>
                    </a:lnTo>
                    <a:lnTo>
                      <a:pt x="174" y="718"/>
                    </a:lnTo>
                    <a:lnTo>
                      <a:pt x="159" y="706"/>
                    </a:lnTo>
                    <a:lnTo>
                      <a:pt x="146" y="691"/>
                    </a:lnTo>
                    <a:lnTo>
                      <a:pt x="133" y="673"/>
                    </a:lnTo>
                    <a:lnTo>
                      <a:pt x="122" y="663"/>
                    </a:lnTo>
                    <a:lnTo>
                      <a:pt x="113" y="653"/>
                    </a:lnTo>
                    <a:lnTo>
                      <a:pt x="105" y="643"/>
                    </a:lnTo>
                    <a:lnTo>
                      <a:pt x="97" y="634"/>
                    </a:lnTo>
                    <a:lnTo>
                      <a:pt x="90" y="625"/>
                    </a:lnTo>
                    <a:lnTo>
                      <a:pt x="83" y="616"/>
                    </a:lnTo>
                    <a:lnTo>
                      <a:pt x="76" y="608"/>
                    </a:lnTo>
                    <a:lnTo>
                      <a:pt x="69" y="598"/>
                    </a:lnTo>
                    <a:lnTo>
                      <a:pt x="69" y="601"/>
                    </a:lnTo>
                    <a:lnTo>
                      <a:pt x="70" y="606"/>
                    </a:lnTo>
                    <a:lnTo>
                      <a:pt x="75" y="617"/>
                    </a:lnTo>
                    <a:lnTo>
                      <a:pt x="82" y="629"/>
                    </a:lnTo>
                    <a:lnTo>
                      <a:pt x="90" y="643"/>
                    </a:lnTo>
                    <a:lnTo>
                      <a:pt x="102" y="659"/>
                    </a:lnTo>
                    <a:lnTo>
                      <a:pt x="115" y="676"/>
                    </a:lnTo>
                    <a:lnTo>
                      <a:pt x="133" y="692"/>
                    </a:lnTo>
                    <a:lnTo>
                      <a:pt x="119" y="681"/>
                    </a:lnTo>
                    <a:lnTo>
                      <a:pt x="103" y="672"/>
                    </a:lnTo>
                    <a:lnTo>
                      <a:pt x="88" y="663"/>
                    </a:lnTo>
                    <a:lnTo>
                      <a:pt x="72" y="654"/>
                    </a:lnTo>
                    <a:lnTo>
                      <a:pt x="54" y="643"/>
                    </a:lnTo>
                    <a:lnTo>
                      <a:pt x="38" y="634"/>
                    </a:lnTo>
                    <a:lnTo>
                      <a:pt x="22" y="624"/>
                    </a:lnTo>
                    <a:lnTo>
                      <a:pt x="7" y="612"/>
                    </a:lnTo>
                    <a:lnTo>
                      <a:pt x="6" y="600"/>
                    </a:lnTo>
                    <a:lnTo>
                      <a:pt x="4" y="589"/>
                    </a:lnTo>
                    <a:lnTo>
                      <a:pt x="2" y="580"/>
                    </a:lnTo>
                    <a:lnTo>
                      <a:pt x="0" y="571"/>
                    </a:lnTo>
                    <a:lnTo>
                      <a:pt x="6" y="572"/>
                    </a:lnTo>
                    <a:lnTo>
                      <a:pt x="12" y="575"/>
                    </a:lnTo>
                    <a:lnTo>
                      <a:pt x="16" y="580"/>
                    </a:lnTo>
                    <a:lnTo>
                      <a:pt x="22" y="585"/>
                    </a:lnTo>
                    <a:lnTo>
                      <a:pt x="27" y="588"/>
                    </a:lnTo>
                    <a:lnTo>
                      <a:pt x="31" y="590"/>
                    </a:lnTo>
                    <a:lnTo>
                      <a:pt x="36" y="587"/>
                    </a:lnTo>
                    <a:lnTo>
                      <a:pt x="39" y="580"/>
                    </a:lnTo>
                    <a:lnTo>
                      <a:pt x="34" y="573"/>
                    </a:lnTo>
                    <a:lnTo>
                      <a:pt x="30" y="566"/>
                    </a:lnTo>
                    <a:lnTo>
                      <a:pt x="27" y="559"/>
                    </a:lnTo>
                    <a:lnTo>
                      <a:pt x="24" y="552"/>
                    </a:lnTo>
                    <a:lnTo>
                      <a:pt x="27" y="552"/>
                    </a:lnTo>
                    <a:lnTo>
                      <a:pt x="32" y="556"/>
                    </a:lnTo>
                    <a:lnTo>
                      <a:pt x="38" y="558"/>
                    </a:lnTo>
                    <a:lnTo>
                      <a:pt x="43" y="552"/>
                    </a:lnTo>
                    <a:lnTo>
                      <a:pt x="40" y="535"/>
                    </a:lnTo>
                    <a:lnTo>
                      <a:pt x="46" y="538"/>
                    </a:lnTo>
                    <a:lnTo>
                      <a:pt x="51" y="542"/>
                    </a:lnTo>
                    <a:lnTo>
                      <a:pt x="55" y="547"/>
                    </a:lnTo>
                    <a:lnTo>
                      <a:pt x="61" y="551"/>
                    </a:lnTo>
                    <a:lnTo>
                      <a:pt x="66" y="556"/>
                    </a:lnTo>
                    <a:lnTo>
                      <a:pt x="72" y="559"/>
                    </a:lnTo>
                    <a:lnTo>
                      <a:pt x="77" y="562"/>
                    </a:lnTo>
                    <a:lnTo>
                      <a:pt x="83" y="562"/>
                    </a:lnTo>
                    <a:lnTo>
                      <a:pt x="85" y="556"/>
                    </a:lnTo>
                    <a:lnTo>
                      <a:pt x="90" y="553"/>
                    </a:lnTo>
                    <a:lnTo>
                      <a:pt x="95" y="551"/>
                    </a:lnTo>
                    <a:lnTo>
                      <a:pt x="95" y="544"/>
                    </a:lnTo>
                    <a:lnTo>
                      <a:pt x="84" y="525"/>
                    </a:lnTo>
                    <a:lnTo>
                      <a:pt x="90" y="526"/>
                    </a:lnTo>
                    <a:lnTo>
                      <a:pt x="95" y="527"/>
                    </a:lnTo>
                    <a:lnTo>
                      <a:pt x="98" y="527"/>
                    </a:lnTo>
                    <a:lnTo>
                      <a:pt x="100" y="526"/>
                    </a:lnTo>
                    <a:lnTo>
                      <a:pt x="103" y="532"/>
                    </a:lnTo>
                    <a:lnTo>
                      <a:pt x="106" y="536"/>
                    </a:lnTo>
                    <a:lnTo>
                      <a:pt x="110" y="541"/>
                    </a:lnTo>
                    <a:lnTo>
                      <a:pt x="115" y="543"/>
                    </a:lnTo>
                    <a:lnTo>
                      <a:pt x="120" y="534"/>
                    </a:lnTo>
                    <a:lnTo>
                      <a:pt x="119" y="525"/>
                    </a:lnTo>
                    <a:lnTo>
                      <a:pt x="114" y="515"/>
                    </a:lnTo>
                    <a:lnTo>
                      <a:pt x="112" y="505"/>
                    </a:lnTo>
                    <a:lnTo>
                      <a:pt x="115" y="512"/>
                    </a:lnTo>
                    <a:lnTo>
                      <a:pt x="121" y="520"/>
                    </a:lnTo>
                    <a:lnTo>
                      <a:pt x="127" y="526"/>
                    </a:lnTo>
                    <a:lnTo>
                      <a:pt x="136" y="528"/>
                    </a:lnTo>
                    <a:lnTo>
                      <a:pt x="138" y="520"/>
                    </a:lnTo>
                    <a:lnTo>
                      <a:pt x="136" y="512"/>
                    </a:lnTo>
                    <a:lnTo>
                      <a:pt x="133" y="505"/>
                    </a:lnTo>
                    <a:lnTo>
                      <a:pt x="133" y="496"/>
                    </a:lnTo>
                    <a:lnTo>
                      <a:pt x="133" y="482"/>
                    </a:lnTo>
                    <a:lnTo>
                      <a:pt x="132" y="469"/>
                    </a:lnTo>
                    <a:lnTo>
                      <a:pt x="130" y="458"/>
                    </a:lnTo>
                    <a:lnTo>
                      <a:pt x="130" y="444"/>
                    </a:lnTo>
                    <a:lnTo>
                      <a:pt x="138" y="461"/>
                    </a:lnTo>
                    <a:lnTo>
                      <a:pt x="146" y="480"/>
                    </a:lnTo>
                    <a:lnTo>
                      <a:pt x="155" y="498"/>
                    </a:lnTo>
                    <a:lnTo>
                      <a:pt x="166" y="515"/>
                    </a:lnTo>
                    <a:lnTo>
                      <a:pt x="178" y="533"/>
                    </a:lnTo>
                    <a:lnTo>
                      <a:pt x="191" y="547"/>
                    </a:lnTo>
                    <a:lnTo>
                      <a:pt x="209" y="558"/>
                    </a:lnTo>
                    <a:lnTo>
                      <a:pt x="228" y="565"/>
                    </a:lnTo>
                    <a:lnTo>
                      <a:pt x="246" y="564"/>
                    </a:lnTo>
                    <a:lnTo>
                      <a:pt x="249" y="580"/>
                    </a:lnTo>
                    <a:lnTo>
                      <a:pt x="255" y="588"/>
                    </a:lnTo>
                    <a:lnTo>
                      <a:pt x="261" y="591"/>
                    </a:lnTo>
                    <a:lnTo>
                      <a:pt x="263" y="593"/>
                    </a:lnTo>
                    <a:lnTo>
                      <a:pt x="262" y="582"/>
                    </a:lnTo>
                    <a:lnTo>
                      <a:pt x="259" y="570"/>
                    </a:lnTo>
                    <a:lnTo>
                      <a:pt x="259" y="557"/>
                    </a:lnTo>
                    <a:lnTo>
                      <a:pt x="264" y="547"/>
                    </a:lnTo>
                    <a:lnTo>
                      <a:pt x="265" y="543"/>
                    </a:lnTo>
                    <a:lnTo>
                      <a:pt x="263" y="540"/>
                    </a:lnTo>
                    <a:lnTo>
                      <a:pt x="259" y="536"/>
                    </a:lnTo>
                    <a:lnTo>
                      <a:pt x="257" y="533"/>
                    </a:lnTo>
                    <a:lnTo>
                      <a:pt x="253" y="536"/>
                    </a:lnTo>
                    <a:lnTo>
                      <a:pt x="248" y="540"/>
                    </a:lnTo>
                    <a:lnTo>
                      <a:pt x="243" y="542"/>
                    </a:lnTo>
                    <a:lnTo>
                      <a:pt x="239" y="543"/>
                    </a:lnTo>
                    <a:lnTo>
                      <a:pt x="234" y="544"/>
                    </a:lnTo>
                    <a:lnTo>
                      <a:pt x="228" y="544"/>
                    </a:lnTo>
                    <a:lnTo>
                      <a:pt x="223" y="543"/>
                    </a:lnTo>
                    <a:lnTo>
                      <a:pt x="216" y="540"/>
                    </a:lnTo>
                    <a:lnTo>
                      <a:pt x="191" y="521"/>
                    </a:lnTo>
                    <a:lnTo>
                      <a:pt x="174" y="498"/>
                    </a:lnTo>
                    <a:lnTo>
                      <a:pt x="161" y="472"/>
                    </a:lnTo>
                    <a:lnTo>
                      <a:pt x="153" y="443"/>
                    </a:lnTo>
                    <a:lnTo>
                      <a:pt x="149" y="412"/>
                    </a:lnTo>
                    <a:lnTo>
                      <a:pt x="146" y="381"/>
                    </a:lnTo>
                    <a:lnTo>
                      <a:pt x="145" y="349"/>
                    </a:lnTo>
                    <a:lnTo>
                      <a:pt x="145" y="318"/>
                    </a:lnTo>
                    <a:lnTo>
                      <a:pt x="148" y="305"/>
                    </a:lnTo>
                    <a:lnTo>
                      <a:pt x="152" y="293"/>
                    </a:lnTo>
                    <a:lnTo>
                      <a:pt x="159" y="282"/>
                    </a:lnTo>
                    <a:lnTo>
                      <a:pt x="170" y="271"/>
                    </a:lnTo>
                    <a:lnTo>
                      <a:pt x="178" y="269"/>
                    </a:lnTo>
                    <a:lnTo>
                      <a:pt x="185" y="268"/>
                    </a:lnTo>
                    <a:lnTo>
                      <a:pt x="193" y="267"/>
                    </a:lnTo>
                    <a:lnTo>
                      <a:pt x="201" y="267"/>
                    </a:lnTo>
                    <a:lnTo>
                      <a:pt x="208" y="267"/>
                    </a:lnTo>
                    <a:lnTo>
                      <a:pt x="216" y="268"/>
                    </a:lnTo>
                    <a:lnTo>
                      <a:pt x="223" y="269"/>
                    </a:lnTo>
                    <a:lnTo>
                      <a:pt x="231" y="271"/>
                    </a:lnTo>
                    <a:lnTo>
                      <a:pt x="244" y="280"/>
                    </a:lnTo>
                    <a:lnTo>
                      <a:pt x="255" y="292"/>
                    </a:lnTo>
                    <a:lnTo>
                      <a:pt x="264" y="303"/>
                    </a:lnTo>
                    <a:lnTo>
                      <a:pt x="271" y="317"/>
                    </a:lnTo>
                    <a:lnTo>
                      <a:pt x="277" y="331"/>
                    </a:lnTo>
                    <a:lnTo>
                      <a:pt x="280" y="346"/>
                    </a:lnTo>
                    <a:lnTo>
                      <a:pt x="282" y="362"/>
                    </a:lnTo>
                    <a:lnTo>
                      <a:pt x="284" y="377"/>
                    </a:lnTo>
                    <a:lnTo>
                      <a:pt x="286" y="379"/>
                    </a:lnTo>
                    <a:lnTo>
                      <a:pt x="288" y="382"/>
                    </a:lnTo>
                    <a:lnTo>
                      <a:pt x="291" y="384"/>
                    </a:lnTo>
                    <a:lnTo>
                      <a:pt x="294" y="384"/>
                    </a:lnTo>
                    <a:lnTo>
                      <a:pt x="296" y="383"/>
                    </a:lnTo>
                    <a:lnTo>
                      <a:pt x="306" y="389"/>
                    </a:lnTo>
                    <a:lnTo>
                      <a:pt x="314" y="390"/>
                    </a:lnTo>
                    <a:lnTo>
                      <a:pt x="322" y="386"/>
                    </a:lnTo>
                    <a:lnTo>
                      <a:pt x="329" y="379"/>
                    </a:lnTo>
                    <a:lnTo>
                      <a:pt x="335" y="373"/>
                    </a:lnTo>
                    <a:lnTo>
                      <a:pt x="342" y="364"/>
                    </a:lnTo>
                    <a:lnTo>
                      <a:pt x="349" y="358"/>
                    </a:lnTo>
                    <a:lnTo>
                      <a:pt x="356" y="353"/>
                    </a:lnTo>
                    <a:lnTo>
                      <a:pt x="368" y="346"/>
                    </a:lnTo>
                    <a:lnTo>
                      <a:pt x="379" y="339"/>
                    </a:lnTo>
                    <a:lnTo>
                      <a:pt x="390" y="331"/>
                    </a:lnTo>
                    <a:lnTo>
                      <a:pt x="401" y="322"/>
                    </a:lnTo>
                    <a:lnTo>
                      <a:pt x="410" y="313"/>
                    </a:lnTo>
                    <a:lnTo>
                      <a:pt x="418" y="301"/>
                    </a:lnTo>
                    <a:lnTo>
                      <a:pt x="425" y="291"/>
                    </a:lnTo>
                    <a:lnTo>
                      <a:pt x="431" y="278"/>
                    </a:lnTo>
                    <a:lnTo>
                      <a:pt x="433" y="262"/>
                    </a:lnTo>
                    <a:lnTo>
                      <a:pt x="430" y="247"/>
                    </a:lnTo>
                    <a:lnTo>
                      <a:pt x="425" y="232"/>
                    </a:lnTo>
                    <a:lnTo>
                      <a:pt x="427" y="217"/>
                    </a:lnTo>
                    <a:lnTo>
                      <a:pt x="422" y="211"/>
                    </a:lnTo>
                    <a:lnTo>
                      <a:pt x="421" y="204"/>
                    </a:lnTo>
                    <a:lnTo>
                      <a:pt x="421" y="196"/>
                    </a:lnTo>
                    <a:lnTo>
                      <a:pt x="417" y="188"/>
                    </a:lnTo>
                    <a:lnTo>
                      <a:pt x="409" y="184"/>
                    </a:lnTo>
                    <a:lnTo>
                      <a:pt x="407" y="177"/>
                    </a:lnTo>
                    <a:lnTo>
                      <a:pt x="406" y="167"/>
                    </a:lnTo>
                    <a:lnTo>
                      <a:pt x="402" y="161"/>
                    </a:lnTo>
                    <a:lnTo>
                      <a:pt x="391" y="140"/>
                    </a:lnTo>
                    <a:lnTo>
                      <a:pt x="391" y="118"/>
                    </a:lnTo>
                    <a:lnTo>
                      <a:pt x="398" y="96"/>
                    </a:lnTo>
                    <a:lnTo>
                      <a:pt x="406" y="74"/>
                    </a:lnTo>
                    <a:lnTo>
                      <a:pt x="414" y="61"/>
                    </a:lnTo>
                    <a:lnTo>
                      <a:pt x="423" y="49"/>
                    </a:lnTo>
                    <a:lnTo>
                      <a:pt x="433" y="37"/>
                    </a:lnTo>
                    <a:lnTo>
                      <a:pt x="444" y="27"/>
                    </a:lnTo>
                    <a:lnTo>
                      <a:pt x="456" y="18"/>
                    </a:lnTo>
                    <a:lnTo>
                      <a:pt x="469" y="12"/>
                    </a:lnTo>
                    <a:lnTo>
                      <a:pt x="483" y="7"/>
                    </a:lnTo>
                    <a:lnTo>
                      <a:pt x="498" y="6"/>
                    </a:lnTo>
                    <a:lnTo>
                      <a:pt x="503" y="0"/>
                    </a:lnTo>
                    <a:lnTo>
                      <a:pt x="508" y="6"/>
                    </a:lnTo>
                    <a:lnTo>
                      <a:pt x="515" y="12"/>
                    </a:lnTo>
                    <a:lnTo>
                      <a:pt x="521" y="19"/>
                    </a:lnTo>
                    <a:lnTo>
                      <a:pt x="528" y="26"/>
                    </a:lnTo>
                    <a:lnTo>
                      <a:pt x="535" y="31"/>
                    </a:lnTo>
                    <a:lnTo>
                      <a:pt x="542" y="35"/>
                    </a:lnTo>
                    <a:lnTo>
                      <a:pt x="549" y="38"/>
                    </a:lnTo>
                    <a:lnTo>
                      <a:pt x="557" y="38"/>
                    </a:lnTo>
                    <a:close/>
                  </a:path>
                </a:pathLst>
              </a:custGeom>
              <a:solidFill>
                <a:srgbClr val="F7BF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1" name="Freeform 424"/>
              <p:cNvSpPr>
                <a:spLocks/>
              </p:cNvSpPr>
              <p:nvPr/>
            </p:nvSpPr>
            <p:spPr bwMode="auto">
              <a:xfrm>
                <a:off x="3705" y="2877"/>
                <a:ext cx="47" cy="8"/>
              </a:xfrm>
              <a:custGeom>
                <a:avLst/>
                <a:gdLst>
                  <a:gd name="T0" fmla="*/ 47 w 95"/>
                  <a:gd name="T1" fmla="*/ 1 h 17"/>
                  <a:gd name="T2" fmla="*/ 47 w 95"/>
                  <a:gd name="T3" fmla="*/ 2 h 17"/>
                  <a:gd name="T4" fmla="*/ 47 w 95"/>
                  <a:gd name="T5" fmla="*/ 4 h 17"/>
                  <a:gd name="T6" fmla="*/ 47 w 95"/>
                  <a:gd name="T7" fmla="*/ 5 h 17"/>
                  <a:gd name="T8" fmla="*/ 46 w 95"/>
                  <a:gd name="T9" fmla="*/ 6 h 17"/>
                  <a:gd name="T10" fmla="*/ 40 w 95"/>
                  <a:gd name="T11" fmla="*/ 5 h 17"/>
                  <a:gd name="T12" fmla="*/ 34 w 95"/>
                  <a:gd name="T13" fmla="*/ 4 h 17"/>
                  <a:gd name="T14" fmla="*/ 28 w 95"/>
                  <a:gd name="T15" fmla="*/ 4 h 17"/>
                  <a:gd name="T16" fmla="*/ 22 w 95"/>
                  <a:gd name="T17" fmla="*/ 5 h 17"/>
                  <a:gd name="T18" fmla="*/ 17 w 95"/>
                  <a:gd name="T19" fmla="*/ 5 h 17"/>
                  <a:gd name="T20" fmla="*/ 11 w 95"/>
                  <a:gd name="T21" fmla="*/ 6 h 17"/>
                  <a:gd name="T22" fmla="*/ 6 w 95"/>
                  <a:gd name="T23" fmla="*/ 7 h 17"/>
                  <a:gd name="T24" fmla="*/ 0 w 95"/>
                  <a:gd name="T25" fmla="*/ 8 h 17"/>
                  <a:gd name="T26" fmla="*/ 0 w 95"/>
                  <a:gd name="T27" fmla="*/ 6 h 17"/>
                  <a:gd name="T28" fmla="*/ 2 w 95"/>
                  <a:gd name="T29" fmla="*/ 5 h 17"/>
                  <a:gd name="T30" fmla="*/ 3 w 95"/>
                  <a:gd name="T31" fmla="*/ 4 h 17"/>
                  <a:gd name="T32" fmla="*/ 5 w 95"/>
                  <a:gd name="T33" fmla="*/ 3 h 17"/>
                  <a:gd name="T34" fmla="*/ 9 w 95"/>
                  <a:gd name="T35" fmla="*/ 2 h 17"/>
                  <a:gd name="T36" fmla="*/ 14 w 95"/>
                  <a:gd name="T37" fmla="*/ 1 h 17"/>
                  <a:gd name="T38" fmla="*/ 20 w 95"/>
                  <a:gd name="T39" fmla="*/ 0 h 17"/>
                  <a:gd name="T40" fmla="*/ 25 w 95"/>
                  <a:gd name="T41" fmla="*/ 0 h 17"/>
                  <a:gd name="T42" fmla="*/ 31 w 95"/>
                  <a:gd name="T43" fmla="*/ 0 h 17"/>
                  <a:gd name="T44" fmla="*/ 37 w 95"/>
                  <a:gd name="T45" fmla="*/ 0 h 17"/>
                  <a:gd name="T46" fmla="*/ 42 w 95"/>
                  <a:gd name="T47" fmla="*/ 0 h 17"/>
                  <a:gd name="T48" fmla="*/ 47 w 95"/>
                  <a:gd name="T49" fmla="*/ 1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7">
                    <a:moveTo>
                      <a:pt x="95" y="3"/>
                    </a:moveTo>
                    <a:lnTo>
                      <a:pt x="95" y="5"/>
                    </a:lnTo>
                    <a:lnTo>
                      <a:pt x="95" y="8"/>
                    </a:lnTo>
                    <a:lnTo>
                      <a:pt x="94" y="10"/>
                    </a:lnTo>
                    <a:lnTo>
                      <a:pt x="93" y="12"/>
                    </a:lnTo>
                    <a:lnTo>
                      <a:pt x="81" y="10"/>
                    </a:lnTo>
                    <a:lnTo>
                      <a:pt x="68" y="9"/>
                    </a:lnTo>
                    <a:lnTo>
                      <a:pt x="57" y="9"/>
                    </a:lnTo>
                    <a:lnTo>
                      <a:pt x="45" y="10"/>
                    </a:lnTo>
                    <a:lnTo>
                      <a:pt x="34" y="11"/>
                    </a:lnTo>
                    <a:lnTo>
                      <a:pt x="23" y="12"/>
                    </a:lnTo>
                    <a:lnTo>
                      <a:pt x="12" y="15"/>
                    </a:lnTo>
                    <a:lnTo>
                      <a:pt x="0" y="17"/>
                    </a:lnTo>
                    <a:lnTo>
                      <a:pt x="0" y="12"/>
                    </a:lnTo>
                    <a:lnTo>
                      <a:pt x="4" y="10"/>
                    </a:lnTo>
                    <a:lnTo>
                      <a:pt x="6" y="8"/>
                    </a:lnTo>
                    <a:lnTo>
                      <a:pt x="10" y="7"/>
                    </a:lnTo>
                    <a:lnTo>
                      <a:pt x="19" y="4"/>
                    </a:lnTo>
                    <a:lnTo>
                      <a:pt x="29" y="2"/>
                    </a:lnTo>
                    <a:lnTo>
                      <a:pt x="40" y="1"/>
                    </a:lnTo>
                    <a:lnTo>
                      <a:pt x="51" y="0"/>
                    </a:lnTo>
                    <a:lnTo>
                      <a:pt x="63" y="0"/>
                    </a:lnTo>
                    <a:lnTo>
                      <a:pt x="74" y="0"/>
                    </a:lnTo>
                    <a:lnTo>
                      <a:pt x="84" y="1"/>
                    </a:lnTo>
                    <a:lnTo>
                      <a:pt x="95"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2" name="Freeform 425"/>
              <p:cNvSpPr>
                <a:spLocks/>
              </p:cNvSpPr>
              <p:nvPr/>
            </p:nvSpPr>
            <p:spPr bwMode="auto">
              <a:xfrm>
                <a:off x="3665" y="3001"/>
                <a:ext cx="58" cy="106"/>
              </a:xfrm>
              <a:custGeom>
                <a:avLst/>
                <a:gdLst>
                  <a:gd name="T0" fmla="*/ 55 w 115"/>
                  <a:gd name="T1" fmla="*/ 40 h 212"/>
                  <a:gd name="T2" fmla="*/ 53 w 115"/>
                  <a:gd name="T3" fmla="*/ 55 h 212"/>
                  <a:gd name="T4" fmla="*/ 53 w 115"/>
                  <a:gd name="T5" fmla="*/ 63 h 212"/>
                  <a:gd name="T6" fmla="*/ 57 w 115"/>
                  <a:gd name="T7" fmla="*/ 62 h 212"/>
                  <a:gd name="T8" fmla="*/ 58 w 115"/>
                  <a:gd name="T9" fmla="*/ 66 h 212"/>
                  <a:gd name="T10" fmla="*/ 54 w 115"/>
                  <a:gd name="T11" fmla="*/ 69 h 212"/>
                  <a:gd name="T12" fmla="*/ 50 w 115"/>
                  <a:gd name="T13" fmla="*/ 75 h 212"/>
                  <a:gd name="T14" fmla="*/ 49 w 115"/>
                  <a:gd name="T15" fmla="*/ 87 h 212"/>
                  <a:gd name="T16" fmla="*/ 43 w 115"/>
                  <a:gd name="T17" fmla="*/ 86 h 212"/>
                  <a:gd name="T18" fmla="*/ 36 w 115"/>
                  <a:gd name="T19" fmla="*/ 78 h 212"/>
                  <a:gd name="T20" fmla="*/ 28 w 115"/>
                  <a:gd name="T21" fmla="*/ 75 h 212"/>
                  <a:gd name="T22" fmla="*/ 21 w 115"/>
                  <a:gd name="T23" fmla="*/ 76 h 212"/>
                  <a:gd name="T24" fmla="*/ 17 w 115"/>
                  <a:gd name="T25" fmla="*/ 74 h 212"/>
                  <a:gd name="T26" fmla="*/ 26 w 115"/>
                  <a:gd name="T27" fmla="*/ 80 h 212"/>
                  <a:gd name="T28" fmla="*/ 34 w 115"/>
                  <a:gd name="T29" fmla="*/ 88 h 212"/>
                  <a:gd name="T30" fmla="*/ 30 w 115"/>
                  <a:gd name="T31" fmla="*/ 98 h 212"/>
                  <a:gd name="T32" fmla="*/ 26 w 115"/>
                  <a:gd name="T33" fmla="*/ 106 h 212"/>
                  <a:gd name="T34" fmla="*/ 24 w 115"/>
                  <a:gd name="T35" fmla="*/ 97 h 212"/>
                  <a:gd name="T36" fmla="*/ 27 w 115"/>
                  <a:gd name="T37" fmla="*/ 87 h 212"/>
                  <a:gd name="T38" fmla="*/ 21 w 115"/>
                  <a:gd name="T39" fmla="*/ 85 h 212"/>
                  <a:gd name="T40" fmla="*/ 17 w 115"/>
                  <a:gd name="T41" fmla="*/ 82 h 212"/>
                  <a:gd name="T42" fmla="*/ 12 w 115"/>
                  <a:gd name="T43" fmla="*/ 79 h 212"/>
                  <a:gd name="T44" fmla="*/ 9 w 115"/>
                  <a:gd name="T45" fmla="*/ 74 h 212"/>
                  <a:gd name="T46" fmla="*/ 9 w 115"/>
                  <a:gd name="T47" fmla="*/ 47 h 212"/>
                  <a:gd name="T48" fmla="*/ 17 w 115"/>
                  <a:gd name="T49" fmla="*/ 21 h 212"/>
                  <a:gd name="T50" fmla="*/ 17 w 115"/>
                  <a:gd name="T51" fmla="*/ 33 h 212"/>
                  <a:gd name="T52" fmla="*/ 13 w 115"/>
                  <a:gd name="T53" fmla="*/ 59 h 212"/>
                  <a:gd name="T54" fmla="*/ 18 w 115"/>
                  <a:gd name="T55" fmla="*/ 64 h 212"/>
                  <a:gd name="T56" fmla="*/ 22 w 115"/>
                  <a:gd name="T57" fmla="*/ 50 h 212"/>
                  <a:gd name="T58" fmla="*/ 31 w 115"/>
                  <a:gd name="T59" fmla="*/ 44 h 212"/>
                  <a:gd name="T60" fmla="*/ 36 w 115"/>
                  <a:gd name="T61" fmla="*/ 41 h 212"/>
                  <a:gd name="T62" fmla="*/ 41 w 115"/>
                  <a:gd name="T63" fmla="*/ 38 h 212"/>
                  <a:gd name="T64" fmla="*/ 45 w 115"/>
                  <a:gd name="T65" fmla="*/ 35 h 212"/>
                  <a:gd name="T66" fmla="*/ 49 w 115"/>
                  <a:gd name="T67" fmla="*/ 34 h 212"/>
                  <a:gd name="T68" fmla="*/ 47 w 115"/>
                  <a:gd name="T69" fmla="*/ 32 h 212"/>
                  <a:gd name="T70" fmla="*/ 44 w 115"/>
                  <a:gd name="T71" fmla="*/ 29 h 212"/>
                  <a:gd name="T72" fmla="*/ 39 w 115"/>
                  <a:gd name="T73" fmla="*/ 32 h 212"/>
                  <a:gd name="T74" fmla="*/ 34 w 115"/>
                  <a:gd name="T75" fmla="*/ 36 h 212"/>
                  <a:gd name="T76" fmla="*/ 29 w 115"/>
                  <a:gd name="T77" fmla="*/ 36 h 212"/>
                  <a:gd name="T78" fmla="*/ 28 w 115"/>
                  <a:gd name="T79" fmla="*/ 28 h 212"/>
                  <a:gd name="T80" fmla="*/ 32 w 115"/>
                  <a:gd name="T81" fmla="*/ 18 h 212"/>
                  <a:gd name="T82" fmla="*/ 27 w 115"/>
                  <a:gd name="T83" fmla="*/ 10 h 212"/>
                  <a:gd name="T84" fmla="*/ 20 w 115"/>
                  <a:gd name="T85" fmla="*/ 13 h 212"/>
                  <a:gd name="T86" fmla="*/ 16 w 115"/>
                  <a:gd name="T87" fmla="*/ 18 h 212"/>
                  <a:gd name="T88" fmla="*/ 11 w 115"/>
                  <a:gd name="T89" fmla="*/ 18 h 212"/>
                  <a:gd name="T90" fmla="*/ 7 w 115"/>
                  <a:gd name="T91" fmla="*/ 15 h 212"/>
                  <a:gd name="T92" fmla="*/ 3 w 115"/>
                  <a:gd name="T93" fmla="*/ 21 h 212"/>
                  <a:gd name="T94" fmla="*/ 1 w 115"/>
                  <a:gd name="T95" fmla="*/ 13 h 212"/>
                  <a:gd name="T96" fmla="*/ 8 w 115"/>
                  <a:gd name="T97" fmla="*/ 4 h 212"/>
                  <a:gd name="T98" fmla="*/ 19 w 115"/>
                  <a:gd name="T99" fmla="*/ 1 h 212"/>
                  <a:gd name="T100" fmla="*/ 32 w 115"/>
                  <a:gd name="T101" fmla="*/ 6 h 212"/>
                  <a:gd name="T102" fmla="*/ 42 w 115"/>
                  <a:gd name="T103" fmla="*/ 16 h 212"/>
                  <a:gd name="T104" fmla="*/ 50 w 115"/>
                  <a:gd name="T105" fmla="*/ 2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 h="212">
                    <a:moveTo>
                      <a:pt x="107" y="65"/>
                    </a:moveTo>
                    <a:lnTo>
                      <a:pt x="109" y="80"/>
                    </a:lnTo>
                    <a:lnTo>
                      <a:pt x="108" y="95"/>
                    </a:lnTo>
                    <a:lnTo>
                      <a:pt x="105" y="109"/>
                    </a:lnTo>
                    <a:lnTo>
                      <a:pt x="102" y="124"/>
                    </a:lnTo>
                    <a:lnTo>
                      <a:pt x="106" y="125"/>
                    </a:lnTo>
                    <a:lnTo>
                      <a:pt x="109" y="124"/>
                    </a:lnTo>
                    <a:lnTo>
                      <a:pt x="113" y="124"/>
                    </a:lnTo>
                    <a:lnTo>
                      <a:pt x="115" y="126"/>
                    </a:lnTo>
                    <a:lnTo>
                      <a:pt x="115" y="131"/>
                    </a:lnTo>
                    <a:lnTo>
                      <a:pt x="112" y="134"/>
                    </a:lnTo>
                    <a:lnTo>
                      <a:pt x="108" y="137"/>
                    </a:lnTo>
                    <a:lnTo>
                      <a:pt x="104" y="139"/>
                    </a:lnTo>
                    <a:lnTo>
                      <a:pt x="100" y="150"/>
                    </a:lnTo>
                    <a:lnTo>
                      <a:pt x="100" y="163"/>
                    </a:lnTo>
                    <a:lnTo>
                      <a:pt x="97" y="174"/>
                    </a:lnTo>
                    <a:lnTo>
                      <a:pt x="85" y="181"/>
                    </a:lnTo>
                    <a:lnTo>
                      <a:pt x="85" y="171"/>
                    </a:lnTo>
                    <a:lnTo>
                      <a:pt x="79" y="163"/>
                    </a:lnTo>
                    <a:lnTo>
                      <a:pt x="72" y="155"/>
                    </a:lnTo>
                    <a:lnTo>
                      <a:pt x="64" y="149"/>
                    </a:lnTo>
                    <a:lnTo>
                      <a:pt x="56" y="149"/>
                    </a:lnTo>
                    <a:lnTo>
                      <a:pt x="48" y="150"/>
                    </a:lnTo>
                    <a:lnTo>
                      <a:pt x="41" y="151"/>
                    </a:lnTo>
                    <a:lnTo>
                      <a:pt x="34" y="146"/>
                    </a:lnTo>
                    <a:lnTo>
                      <a:pt x="33" y="148"/>
                    </a:lnTo>
                    <a:lnTo>
                      <a:pt x="40" y="157"/>
                    </a:lnTo>
                    <a:lnTo>
                      <a:pt x="52" y="159"/>
                    </a:lnTo>
                    <a:lnTo>
                      <a:pt x="62" y="164"/>
                    </a:lnTo>
                    <a:lnTo>
                      <a:pt x="67" y="175"/>
                    </a:lnTo>
                    <a:lnTo>
                      <a:pt x="60" y="185"/>
                    </a:lnTo>
                    <a:lnTo>
                      <a:pt x="60" y="196"/>
                    </a:lnTo>
                    <a:lnTo>
                      <a:pt x="59" y="207"/>
                    </a:lnTo>
                    <a:lnTo>
                      <a:pt x="51" y="212"/>
                    </a:lnTo>
                    <a:lnTo>
                      <a:pt x="47" y="203"/>
                    </a:lnTo>
                    <a:lnTo>
                      <a:pt x="48" y="193"/>
                    </a:lnTo>
                    <a:lnTo>
                      <a:pt x="51" y="182"/>
                    </a:lnTo>
                    <a:lnTo>
                      <a:pt x="53" y="173"/>
                    </a:lnTo>
                    <a:lnTo>
                      <a:pt x="48" y="171"/>
                    </a:lnTo>
                    <a:lnTo>
                      <a:pt x="42" y="170"/>
                    </a:lnTo>
                    <a:lnTo>
                      <a:pt x="38" y="167"/>
                    </a:lnTo>
                    <a:lnTo>
                      <a:pt x="33" y="164"/>
                    </a:lnTo>
                    <a:lnTo>
                      <a:pt x="29" y="162"/>
                    </a:lnTo>
                    <a:lnTo>
                      <a:pt x="24" y="157"/>
                    </a:lnTo>
                    <a:lnTo>
                      <a:pt x="21" y="154"/>
                    </a:lnTo>
                    <a:lnTo>
                      <a:pt x="18" y="148"/>
                    </a:lnTo>
                    <a:lnTo>
                      <a:pt x="14" y="120"/>
                    </a:lnTo>
                    <a:lnTo>
                      <a:pt x="17" y="93"/>
                    </a:lnTo>
                    <a:lnTo>
                      <a:pt x="24" y="66"/>
                    </a:lnTo>
                    <a:lnTo>
                      <a:pt x="33" y="41"/>
                    </a:lnTo>
                    <a:lnTo>
                      <a:pt x="40" y="41"/>
                    </a:lnTo>
                    <a:lnTo>
                      <a:pt x="33" y="66"/>
                    </a:lnTo>
                    <a:lnTo>
                      <a:pt x="28" y="91"/>
                    </a:lnTo>
                    <a:lnTo>
                      <a:pt x="25" y="118"/>
                    </a:lnTo>
                    <a:lnTo>
                      <a:pt x="31" y="143"/>
                    </a:lnTo>
                    <a:lnTo>
                      <a:pt x="36" y="128"/>
                    </a:lnTo>
                    <a:lnTo>
                      <a:pt x="38" y="113"/>
                    </a:lnTo>
                    <a:lnTo>
                      <a:pt x="44" y="99"/>
                    </a:lnTo>
                    <a:lnTo>
                      <a:pt x="57" y="89"/>
                    </a:lnTo>
                    <a:lnTo>
                      <a:pt x="62" y="88"/>
                    </a:lnTo>
                    <a:lnTo>
                      <a:pt x="68" y="86"/>
                    </a:lnTo>
                    <a:lnTo>
                      <a:pt x="71" y="82"/>
                    </a:lnTo>
                    <a:lnTo>
                      <a:pt x="76" y="79"/>
                    </a:lnTo>
                    <a:lnTo>
                      <a:pt x="81" y="75"/>
                    </a:lnTo>
                    <a:lnTo>
                      <a:pt x="85" y="72"/>
                    </a:lnTo>
                    <a:lnTo>
                      <a:pt x="90" y="69"/>
                    </a:lnTo>
                    <a:lnTo>
                      <a:pt x="94" y="69"/>
                    </a:lnTo>
                    <a:lnTo>
                      <a:pt x="97" y="67"/>
                    </a:lnTo>
                    <a:lnTo>
                      <a:pt x="96" y="65"/>
                    </a:lnTo>
                    <a:lnTo>
                      <a:pt x="93" y="63"/>
                    </a:lnTo>
                    <a:lnTo>
                      <a:pt x="93" y="59"/>
                    </a:lnTo>
                    <a:lnTo>
                      <a:pt x="87" y="58"/>
                    </a:lnTo>
                    <a:lnTo>
                      <a:pt x="83" y="59"/>
                    </a:lnTo>
                    <a:lnTo>
                      <a:pt x="77" y="63"/>
                    </a:lnTo>
                    <a:lnTo>
                      <a:pt x="72" y="67"/>
                    </a:lnTo>
                    <a:lnTo>
                      <a:pt x="67" y="71"/>
                    </a:lnTo>
                    <a:lnTo>
                      <a:pt x="62" y="73"/>
                    </a:lnTo>
                    <a:lnTo>
                      <a:pt x="57" y="72"/>
                    </a:lnTo>
                    <a:lnTo>
                      <a:pt x="53" y="67"/>
                    </a:lnTo>
                    <a:lnTo>
                      <a:pt x="55" y="56"/>
                    </a:lnTo>
                    <a:lnTo>
                      <a:pt x="60" y="45"/>
                    </a:lnTo>
                    <a:lnTo>
                      <a:pt x="63" y="35"/>
                    </a:lnTo>
                    <a:lnTo>
                      <a:pt x="61" y="23"/>
                    </a:lnTo>
                    <a:lnTo>
                      <a:pt x="53" y="20"/>
                    </a:lnTo>
                    <a:lnTo>
                      <a:pt x="46" y="21"/>
                    </a:lnTo>
                    <a:lnTo>
                      <a:pt x="40" y="26"/>
                    </a:lnTo>
                    <a:lnTo>
                      <a:pt x="36" y="30"/>
                    </a:lnTo>
                    <a:lnTo>
                      <a:pt x="31" y="35"/>
                    </a:lnTo>
                    <a:lnTo>
                      <a:pt x="26" y="37"/>
                    </a:lnTo>
                    <a:lnTo>
                      <a:pt x="22" y="35"/>
                    </a:lnTo>
                    <a:lnTo>
                      <a:pt x="18" y="27"/>
                    </a:lnTo>
                    <a:lnTo>
                      <a:pt x="13" y="30"/>
                    </a:lnTo>
                    <a:lnTo>
                      <a:pt x="9" y="37"/>
                    </a:lnTo>
                    <a:lnTo>
                      <a:pt x="6" y="41"/>
                    </a:lnTo>
                    <a:lnTo>
                      <a:pt x="0" y="37"/>
                    </a:lnTo>
                    <a:lnTo>
                      <a:pt x="2" y="26"/>
                    </a:lnTo>
                    <a:lnTo>
                      <a:pt x="7" y="16"/>
                    </a:lnTo>
                    <a:lnTo>
                      <a:pt x="15" y="7"/>
                    </a:lnTo>
                    <a:lnTo>
                      <a:pt x="24" y="0"/>
                    </a:lnTo>
                    <a:lnTo>
                      <a:pt x="38" y="1"/>
                    </a:lnTo>
                    <a:lnTo>
                      <a:pt x="51" y="5"/>
                    </a:lnTo>
                    <a:lnTo>
                      <a:pt x="63" y="12"/>
                    </a:lnTo>
                    <a:lnTo>
                      <a:pt x="74" y="21"/>
                    </a:lnTo>
                    <a:lnTo>
                      <a:pt x="83" y="31"/>
                    </a:lnTo>
                    <a:lnTo>
                      <a:pt x="92" y="42"/>
                    </a:lnTo>
                    <a:lnTo>
                      <a:pt x="100" y="53"/>
                    </a:lnTo>
                    <a:lnTo>
                      <a:pt x="107" y="6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3" name="Freeform 426"/>
              <p:cNvSpPr>
                <a:spLocks/>
              </p:cNvSpPr>
              <p:nvPr/>
            </p:nvSpPr>
            <p:spPr bwMode="auto">
              <a:xfrm>
                <a:off x="3861" y="3020"/>
                <a:ext cx="95" cy="43"/>
              </a:xfrm>
              <a:custGeom>
                <a:avLst/>
                <a:gdLst>
                  <a:gd name="T0" fmla="*/ 65 w 191"/>
                  <a:gd name="T1" fmla="*/ 9 h 86"/>
                  <a:gd name="T2" fmla="*/ 71 w 191"/>
                  <a:gd name="T3" fmla="*/ 9 h 86"/>
                  <a:gd name="T4" fmla="*/ 76 w 191"/>
                  <a:gd name="T5" fmla="*/ 10 h 86"/>
                  <a:gd name="T6" fmla="*/ 81 w 191"/>
                  <a:gd name="T7" fmla="*/ 13 h 86"/>
                  <a:gd name="T8" fmla="*/ 84 w 191"/>
                  <a:gd name="T9" fmla="*/ 5 h 86"/>
                  <a:gd name="T10" fmla="*/ 89 w 191"/>
                  <a:gd name="T11" fmla="*/ 16 h 86"/>
                  <a:gd name="T12" fmla="*/ 95 w 191"/>
                  <a:gd name="T13" fmla="*/ 27 h 86"/>
                  <a:gd name="T14" fmla="*/ 93 w 191"/>
                  <a:gd name="T15" fmla="*/ 36 h 86"/>
                  <a:gd name="T16" fmla="*/ 87 w 191"/>
                  <a:gd name="T17" fmla="*/ 43 h 86"/>
                  <a:gd name="T18" fmla="*/ 85 w 191"/>
                  <a:gd name="T19" fmla="*/ 40 h 86"/>
                  <a:gd name="T20" fmla="*/ 85 w 191"/>
                  <a:gd name="T21" fmla="*/ 35 h 86"/>
                  <a:gd name="T22" fmla="*/ 84 w 191"/>
                  <a:gd name="T23" fmla="*/ 36 h 86"/>
                  <a:gd name="T24" fmla="*/ 81 w 191"/>
                  <a:gd name="T25" fmla="*/ 40 h 86"/>
                  <a:gd name="T26" fmla="*/ 77 w 191"/>
                  <a:gd name="T27" fmla="*/ 37 h 86"/>
                  <a:gd name="T28" fmla="*/ 76 w 191"/>
                  <a:gd name="T29" fmla="*/ 31 h 86"/>
                  <a:gd name="T30" fmla="*/ 74 w 191"/>
                  <a:gd name="T31" fmla="*/ 28 h 86"/>
                  <a:gd name="T32" fmla="*/ 67 w 191"/>
                  <a:gd name="T33" fmla="*/ 27 h 86"/>
                  <a:gd name="T34" fmla="*/ 62 w 191"/>
                  <a:gd name="T35" fmla="*/ 22 h 86"/>
                  <a:gd name="T36" fmla="*/ 57 w 191"/>
                  <a:gd name="T37" fmla="*/ 26 h 86"/>
                  <a:gd name="T38" fmla="*/ 53 w 191"/>
                  <a:gd name="T39" fmla="*/ 25 h 86"/>
                  <a:gd name="T40" fmla="*/ 47 w 191"/>
                  <a:gd name="T41" fmla="*/ 24 h 86"/>
                  <a:gd name="T42" fmla="*/ 42 w 191"/>
                  <a:gd name="T43" fmla="*/ 25 h 86"/>
                  <a:gd name="T44" fmla="*/ 40 w 191"/>
                  <a:gd name="T45" fmla="*/ 21 h 86"/>
                  <a:gd name="T46" fmla="*/ 38 w 191"/>
                  <a:gd name="T47" fmla="*/ 18 h 86"/>
                  <a:gd name="T48" fmla="*/ 32 w 191"/>
                  <a:gd name="T49" fmla="*/ 19 h 86"/>
                  <a:gd name="T50" fmla="*/ 26 w 191"/>
                  <a:gd name="T51" fmla="*/ 20 h 86"/>
                  <a:gd name="T52" fmla="*/ 21 w 191"/>
                  <a:gd name="T53" fmla="*/ 21 h 86"/>
                  <a:gd name="T54" fmla="*/ 16 w 191"/>
                  <a:gd name="T55" fmla="*/ 18 h 86"/>
                  <a:gd name="T56" fmla="*/ 12 w 191"/>
                  <a:gd name="T57" fmla="*/ 22 h 86"/>
                  <a:gd name="T58" fmla="*/ 8 w 191"/>
                  <a:gd name="T59" fmla="*/ 23 h 86"/>
                  <a:gd name="T60" fmla="*/ 5 w 191"/>
                  <a:gd name="T61" fmla="*/ 20 h 86"/>
                  <a:gd name="T62" fmla="*/ 3 w 191"/>
                  <a:gd name="T63" fmla="*/ 21 h 86"/>
                  <a:gd name="T64" fmla="*/ 1 w 191"/>
                  <a:gd name="T65" fmla="*/ 20 h 86"/>
                  <a:gd name="T66" fmla="*/ 0 w 191"/>
                  <a:gd name="T67" fmla="*/ 18 h 86"/>
                  <a:gd name="T68" fmla="*/ 3 w 191"/>
                  <a:gd name="T69" fmla="*/ 14 h 86"/>
                  <a:gd name="T70" fmla="*/ 9 w 191"/>
                  <a:gd name="T71" fmla="*/ 15 h 86"/>
                  <a:gd name="T72" fmla="*/ 12 w 191"/>
                  <a:gd name="T73" fmla="*/ 14 h 86"/>
                  <a:gd name="T74" fmla="*/ 15 w 191"/>
                  <a:gd name="T75" fmla="*/ 10 h 86"/>
                  <a:gd name="T76" fmla="*/ 20 w 191"/>
                  <a:gd name="T77" fmla="*/ 15 h 86"/>
                  <a:gd name="T78" fmla="*/ 26 w 191"/>
                  <a:gd name="T79" fmla="*/ 12 h 86"/>
                  <a:gd name="T80" fmla="*/ 32 w 191"/>
                  <a:gd name="T81" fmla="*/ 9 h 86"/>
                  <a:gd name="T82" fmla="*/ 37 w 191"/>
                  <a:gd name="T83" fmla="*/ 6 h 86"/>
                  <a:gd name="T84" fmla="*/ 39 w 191"/>
                  <a:gd name="T85" fmla="*/ 1 h 86"/>
                  <a:gd name="T86" fmla="*/ 45 w 191"/>
                  <a:gd name="T87" fmla="*/ 0 h 86"/>
                  <a:gd name="T88" fmla="*/ 52 w 191"/>
                  <a:gd name="T89" fmla="*/ 0 h 86"/>
                  <a:gd name="T90" fmla="*/ 58 w 191"/>
                  <a:gd name="T91" fmla="*/ 3 h 86"/>
                  <a:gd name="T92" fmla="*/ 62 w 191"/>
                  <a:gd name="T93" fmla="*/ 8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1" h="86">
                    <a:moveTo>
                      <a:pt x="125" y="16"/>
                    </a:moveTo>
                    <a:lnTo>
                      <a:pt x="131" y="17"/>
                    </a:lnTo>
                    <a:lnTo>
                      <a:pt x="137" y="18"/>
                    </a:lnTo>
                    <a:lnTo>
                      <a:pt x="142" y="18"/>
                    </a:lnTo>
                    <a:lnTo>
                      <a:pt x="147" y="19"/>
                    </a:lnTo>
                    <a:lnTo>
                      <a:pt x="153" y="20"/>
                    </a:lnTo>
                    <a:lnTo>
                      <a:pt x="157" y="23"/>
                    </a:lnTo>
                    <a:lnTo>
                      <a:pt x="162" y="26"/>
                    </a:lnTo>
                    <a:lnTo>
                      <a:pt x="165" y="31"/>
                    </a:lnTo>
                    <a:lnTo>
                      <a:pt x="168" y="10"/>
                    </a:lnTo>
                    <a:lnTo>
                      <a:pt x="176" y="18"/>
                    </a:lnTo>
                    <a:lnTo>
                      <a:pt x="178" y="31"/>
                    </a:lnTo>
                    <a:lnTo>
                      <a:pt x="180" y="43"/>
                    </a:lnTo>
                    <a:lnTo>
                      <a:pt x="190" y="53"/>
                    </a:lnTo>
                    <a:lnTo>
                      <a:pt x="191" y="62"/>
                    </a:lnTo>
                    <a:lnTo>
                      <a:pt x="186" y="71"/>
                    </a:lnTo>
                    <a:lnTo>
                      <a:pt x="180" y="79"/>
                    </a:lnTo>
                    <a:lnTo>
                      <a:pt x="175" y="86"/>
                    </a:lnTo>
                    <a:lnTo>
                      <a:pt x="169" y="86"/>
                    </a:lnTo>
                    <a:lnTo>
                      <a:pt x="171" y="80"/>
                    </a:lnTo>
                    <a:lnTo>
                      <a:pt x="172" y="74"/>
                    </a:lnTo>
                    <a:lnTo>
                      <a:pt x="171" y="70"/>
                    </a:lnTo>
                    <a:lnTo>
                      <a:pt x="171" y="67"/>
                    </a:lnTo>
                    <a:lnTo>
                      <a:pt x="169" y="72"/>
                    </a:lnTo>
                    <a:lnTo>
                      <a:pt x="165" y="77"/>
                    </a:lnTo>
                    <a:lnTo>
                      <a:pt x="162" y="80"/>
                    </a:lnTo>
                    <a:lnTo>
                      <a:pt x="156" y="79"/>
                    </a:lnTo>
                    <a:lnTo>
                      <a:pt x="154" y="73"/>
                    </a:lnTo>
                    <a:lnTo>
                      <a:pt x="154" y="67"/>
                    </a:lnTo>
                    <a:lnTo>
                      <a:pt x="153" y="62"/>
                    </a:lnTo>
                    <a:lnTo>
                      <a:pt x="154" y="55"/>
                    </a:lnTo>
                    <a:lnTo>
                      <a:pt x="148" y="55"/>
                    </a:lnTo>
                    <a:lnTo>
                      <a:pt x="142" y="55"/>
                    </a:lnTo>
                    <a:lnTo>
                      <a:pt x="135" y="54"/>
                    </a:lnTo>
                    <a:lnTo>
                      <a:pt x="129" y="53"/>
                    </a:lnTo>
                    <a:lnTo>
                      <a:pt x="125" y="43"/>
                    </a:lnTo>
                    <a:lnTo>
                      <a:pt x="121" y="49"/>
                    </a:lnTo>
                    <a:lnTo>
                      <a:pt x="115" y="51"/>
                    </a:lnTo>
                    <a:lnTo>
                      <a:pt x="110" y="51"/>
                    </a:lnTo>
                    <a:lnTo>
                      <a:pt x="106" y="50"/>
                    </a:lnTo>
                    <a:lnTo>
                      <a:pt x="100" y="48"/>
                    </a:lnTo>
                    <a:lnTo>
                      <a:pt x="95" y="47"/>
                    </a:lnTo>
                    <a:lnTo>
                      <a:pt x="89" y="47"/>
                    </a:lnTo>
                    <a:lnTo>
                      <a:pt x="84" y="49"/>
                    </a:lnTo>
                    <a:lnTo>
                      <a:pt x="80" y="46"/>
                    </a:lnTo>
                    <a:lnTo>
                      <a:pt x="80" y="42"/>
                    </a:lnTo>
                    <a:lnTo>
                      <a:pt x="80" y="39"/>
                    </a:lnTo>
                    <a:lnTo>
                      <a:pt x="76" y="36"/>
                    </a:lnTo>
                    <a:lnTo>
                      <a:pt x="70" y="36"/>
                    </a:lnTo>
                    <a:lnTo>
                      <a:pt x="64" y="38"/>
                    </a:lnTo>
                    <a:lnTo>
                      <a:pt x="58" y="39"/>
                    </a:lnTo>
                    <a:lnTo>
                      <a:pt x="53" y="40"/>
                    </a:lnTo>
                    <a:lnTo>
                      <a:pt x="47" y="41"/>
                    </a:lnTo>
                    <a:lnTo>
                      <a:pt x="42" y="41"/>
                    </a:lnTo>
                    <a:lnTo>
                      <a:pt x="36" y="40"/>
                    </a:lnTo>
                    <a:lnTo>
                      <a:pt x="32" y="36"/>
                    </a:lnTo>
                    <a:lnTo>
                      <a:pt x="28" y="40"/>
                    </a:lnTo>
                    <a:lnTo>
                      <a:pt x="25" y="43"/>
                    </a:lnTo>
                    <a:lnTo>
                      <a:pt x="20" y="46"/>
                    </a:lnTo>
                    <a:lnTo>
                      <a:pt x="16" y="46"/>
                    </a:lnTo>
                    <a:lnTo>
                      <a:pt x="13" y="39"/>
                    </a:lnTo>
                    <a:lnTo>
                      <a:pt x="11" y="40"/>
                    </a:lnTo>
                    <a:lnTo>
                      <a:pt x="9" y="41"/>
                    </a:lnTo>
                    <a:lnTo>
                      <a:pt x="6" y="42"/>
                    </a:lnTo>
                    <a:lnTo>
                      <a:pt x="4" y="42"/>
                    </a:lnTo>
                    <a:lnTo>
                      <a:pt x="2" y="40"/>
                    </a:lnTo>
                    <a:lnTo>
                      <a:pt x="1" y="38"/>
                    </a:lnTo>
                    <a:lnTo>
                      <a:pt x="0" y="35"/>
                    </a:lnTo>
                    <a:lnTo>
                      <a:pt x="0" y="33"/>
                    </a:lnTo>
                    <a:lnTo>
                      <a:pt x="6" y="27"/>
                    </a:lnTo>
                    <a:lnTo>
                      <a:pt x="13" y="27"/>
                    </a:lnTo>
                    <a:lnTo>
                      <a:pt x="18" y="29"/>
                    </a:lnTo>
                    <a:lnTo>
                      <a:pt x="20" y="31"/>
                    </a:lnTo>
                    <a:lnTo>
                      <a:pt x="25" y="27"/>
                    </a:lnTo>
                    <a:lnTo>
                      <a:pt x="27" y="23"/>
                    </a:lnTo>
                    <a:lnTo>
                      <a:pt x="31" y="19"/>
                    </a:lnTo>
                    <a:lnTo>
                      <a:pt x="35" y="18"/>
                    </a:lnTo>
                    <a:lnTo>
                      <a:pt x="41" y="29"/>
                    </a:lnTo>
                    <a:lnTo>
                      <a:pt x="47" y="26"/>
                    </a:lnTo>
                    <a:lnTo>
                      <a:pt x="53" y="24"/>
                    </a:lnTo>
                    <a:lnTo>
                      <a:pt x="58" y="20"/>
                    </a:lnTo>
                    <a:lnTo>
                      <a:pt x="65" y="18"/>
                    </a:lnTo>
                    <a:lnTo>
                      <a:pt x="70" y="16"/>
                    </a:lnTo>
                    <a:lnTo>
                      <a:pt x="74" y="11"/>
                    </a:lnTo>
                    <a:lnTo>
                      <a:pt x="77" y="6"/>
                    </a:lnTo>
                    <a:lnTo>
                      <a:pt x="78" y="1"/>
                    </a:lnTo>
                    <a:lnTo>
                      <a:pt x="84" y="0"/>
                    </a:lnTo>
                    <a:lnTo>
                      <a:pt x="91" y="0"/>
                    </a:lnTo>
                    <a:lnTo>
                      <a:pt x="97" y="0"/>
                    </a:lnTo>
                    <a:lnTo>
                      <a:pt x="104" y="0"/>
                    </a:lnTo>
                    <a:lnTo>
                      <a:pt x="111" y="2"/>
                    </a:lnTo>
                    <a:lnTo>
                      <a:pt x="117" y="5"/>
                    </a:lnTo>
                    <a:lnTo>
                      <a:pt x="122" y="9"/>
                    </a:lnTo>
                    <a:lnTo>
                      <a:pt x="125"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4" name="Freeform 427"/>
              <p:cNvSpPr>
                <a:spLocks/>
              </p:cNvSpPr>
              <p:nvPr/>
            </p:nvSpPr>
            <p:spPr bwMode="auto">
              <a:xfrm>
                <a:off x="3690" y="3042"/>
                <a:ext cx="23" cy="28"/>
              </a:xfrm>
              <a:custGeom>
                <a:avLst/>
                <a:gdLst>
                  <a:gd name="T0" fmla="*/ 20 w 46"/>
                  <a:gd name="T1" fmla="*/ 21 h 57"/>
                  <a:gd name="T2" fmla="*/ 18 w 46"/>
                  <a:gd name="T3" fmla="*/ 23 h 57"/>
                  <a:gd name="T4" fmla="*/ 16 w 46"/>
                  <a:gd name="T5" fmla="*/ 25 h 57"/>
                  <a:gd name="T6" fmla="*/ 14 w 46"/>
                  <a:gd name="T7" fmla="*/ 25 h 57"/>
                  <a:gd name="T8" fmla="*/ 11 w 46"/>
                  <a:gd name="T9" fmla="*/ 26 h 57"/>
                  <a:gd name="T10" fmla="*/ 8 w 46"/>
                  <a:gd name="T11" fmla="*/ 26 h 57"/>
                  <a:gd name="T12" fmla="*/ 6 w 46"/>
                  <a:gd name="T13" fmla="*/ 26 h 57"/>
                  <a:gd name="T14" fmla="*/ 3 w 46"/>
                  <a:gd name="T15" fmla="*/ 27 h 57"/>
                  <a:gd name="T16" fmla="*/ 0 w 46"/>
                  <a:gd name="T17" fmla="*/ 28 h 57"/>
                  <a:gd name="T18" fmla="*/ 2 w 46"/>
                  <a:gd name="T19" fmla="*/ 24 h 57"/>
                  <a:gd name="T20" fmla="*/ 5 w 46"/>
                  <a:gd name="T21" fmla="*/ 20 h 57"/>
                  <a:gd name="T22" fmla="*/ 8 w 46"/>
                  <a:gd name="T23" fmla="*/ 17 h 57"/>
                  <a:gd name="T24" fmla="*/ 11 w 46"/>
                  <a:gd name="T25" fmla="*/ 13 h 57"/>
                  <a:gd name="T26" fmla="*/ 15 w 46"/>
                  <a:gd name="T27" fmla="*/ 10 h 57"/>
                  <a:gd name="T28" fmla="*/ 18 w 46"/>
                  <a:gd name="T29" fmla="*/ 7 h 57"/>
                  <a:gd name="T30" fmla="*/ 21 w 46"/>
                  <a:gd name="T31" fmla="*/ 3 h 57"/>
                  <a:gd name="T32" fmla="*/ 23 w 46"/>
                  <a:gd name="T33" fmla="*/ 0 h 57"/>
                  <a:gd name="T34" fmla="*/ 23 w 46"/>
                  <a:gd name="T35" fmla="*/ 4 h 57"/>
                  <a:gd name="T36" fmla="*/ 23 w 46"/>
                  <a:gd name="T37" fmla="*/ 10 h 57"/>
                  <a:gd name="T38" fmla="*/ 22 w 46"/>
                  <a:gd name="T39" fmla="*/ 15 h 57"/>
                  <a:gd name="T40" fmla="*/ 20 w 46"/>
                  <a:gd name="T41" fmla="*/ 2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57">
                    <a:moveTo>
                      <a:pt x="39" y="42"/>
                    </a:moveTo>
                    <a:lnTo>
                      <a:pt x="36" y="46"/>
                    </a:lnTo>
                    <a:lnTo>
                      <a:pt x="31" y="50"/>
                    </a:lnTo>
                    <a:lnTo>
                      <a:pt x="27" y="51"/>
                    </a:lnTo>
                    <a:lnTo>
                      <a:pt x="22" y="52"/>
                    </a:lnTo>
                    <a:lnTo>
                      <a:pt x="16" y="53"/>
                    </a:lnTo>
                    <a:lnTo>
                      <a:pt x="11" y="53"/>
                    </a:lnTo>
                    <a:lnTo>
                      <a:pt x="6" y="54"/>
                    </a:lnTo>
                    <a:lnTo>
                      <a:pt x="0" y="57"/>
                    </a:lnTo>
                    <a:lnTo>
                      <a:pt x="4" y="49"/>
                    </a:lnTo>
                    <a:lnTo>
                      <a:pt x="9" y="40"/>
                    </a:lnTo>
                    <a:lnTo>
                      <a:pt x="15" y="34"/>
                    </a:lnTo>
                    <a:lnTo>
                      <a:pt x="22" y="27"/>
                    </a:lnTo>
                    <a:lnTo>
                      <a:pt x="29" y="21"/>
                    </a:lnTo>
                    <a:lnTo>
                      <a:pt x="36" y="14"/>
                    </a:lnTo>
                    <a:lnTo>
                      <a:pt x="42" y="7"/>
                    </a:lnTo>
                    <a:lnTo>
                      <a:pt x="46" y="0"/>
                    </a:lnTo>
                    <a:lnTo>
                      <a:pt x="46" y="9"/>
                    </a:lnTo>
                    <a:lnTo>
                      <a:pt x="45" y="20"/>
                    </a:lnTo>
                    <a:lnTo>
                      <a:pt x="43" y="31"/>
                    </a:lnTo>
                    <a:lnTo>
                      <a:pt x="39" y="42"/>
                    </a:lnTo>
                    <a:close/>
                  </a:path>
                </a:pathLst>
              </a:custGeom>
              <a:solidFill>
                <a:srgbClr val="F7BF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5" name="Freeform 428"/>
              <p:cNvSpPr>
                <a:spLocks/>
              </p:cNvSpPr>
              <p:nvPr/>
            </p:nvSpPr>
            <p:spPr bwMode="auto">
              <a:xfrm>
                <a:off x="3847" y="3058"/>
                <a:ext cx="80" cy="30"/>
              </a:xfrm>
              <a:custGeom>
                <a:avLst/>
                <a:gdLst>
                  <a:gd name="T0" fmla="*/ 70 w 160"/>
                  <a:gd name="T1" fmla="*/ 7 h 61"/>
                  <a:gd name="T2" fmla="*/ 80 w 160"/>
                  <a:gd name="T3" fmla="*/ 5 h 61"/>
                  <a:gd name="T4" fmla="*/ 80 w 160"/>
                  <a:gd name="T5" fmla="*/ 9 h 61"/>
                  <a:gd name="T6" fmla="*/ 80 w 160"/>
                  <a:gd name="T7" fmla="*/ 11 h 61"/>
                  <a:gd name="T8" fmla="*/ 77 w 160"/>
                  <a:gd name="T9" fmla="*/ 13 h 61"/>
                  <a:gd name="T10" fmla="*/ 73 w 160"/>
                  <a:gd name="T11" fmla="*/ 14 h 61"/>
                  <a:gd name="T12" fmla="*/ 70 w 160"/>
                  <a:gd name="T13" fmla="*/ 15 h 61"/>
                  <a:gd name="T14" fmla="*/ 69 w 160"/>
                  <a:gd name="T15" fmla="*/ 18 h 61"/>
                  <a:gd name="T16" fmla="*/ 67 w 160"/>
                  <a:gd name="T17" fmla="*/ 21 h 61"/>
                  <a:gd name="T18" fmla="*/ 64 w 160"/>
                  <a:gd name="T19" fmla="*/ 24 h 61"/>
                  <a:gd name="T20" fmla="*/ 64 w 160"/>
                  <a:gd name="T21" fmla="*/ 25 h 61"/>
                  <a:gd name="T22" fmla="*/ 64 w 160"/>
                  <a:gd name="T23" fmla="*/ 26 h 61"/>
                  <a:gd name="T24" fmla="*/ 64 w 160"/>
                  <a:gd name="T25" fmla="*/ 28 h 61"/>
                  <a:gd name="T26" fmla="*/ 64 w 160"/>
                  <a:gd name="T27" fmla="*/ 29 h 61"/>
                  <a:gd name="T28" fmla="*/ 64 w 160"/>
                  <a:gd name="T29" fmla="*/ 30 h 61"/>
                  <a:gd name="T30" fmla="*/ 63 w 160"/>
                  <a:gd name="T31" fmla="*/ 30 h 61"/>
                  <a:gd name="T32" fmla="*/ 62 w 160"/>
                  <a:gd name="T33" fmla="*/ 30 h 61"/>
                  <a:gd name="T34" fmla="*/ 61 w 160"/>
                  <a:gd name="T35" fmla="*/ 30 h 61"/>
                  <a:gd name="T36" fmla="*/ 39 w 160"/>
                  <a:gd name="T37" fmla="*/ 10 h 61"/>
                  <a:gd name="T38" fmla="*/ 17 w 160"/>
                  <a:gd name="T39" fmla="*/ 8 h 61"/>
                  <a:gd name="T40" fmla="*/ 15 w 160"/>
                  <a:gd name="T41" fmla="*/ 11 h 61"/>
                  <a:gd name="T42" fmla="*/ 15 w 160"/>
                  <a:gd name="T43" fmla="*/ 16 h 61"/>
                  <a:gd name="T44" fmla="*/ 15 w 160"/>
                  <a:gd name="T45" fmla="*/ 20 h 61"/>
                  <a:gd name="T46" fmla="*/ 17 w 160"/>
                  <a:gd name="T47" fmla="*/ 23 h 61"/>
                  <a:gd name="T48" fmla="*/ 17 w 160"/>
                  <a:gd name="T49" fmla="*/ 24 h 61"/>
                  <a:gd name="T50" fmla="*/ 19 w 160"/>
                  <a:gd name="T51" fmla="*/ 25 h 61"/>
                  <a:gd name="T52" fmla="*/ 19 w 160"/>
                  <a:gd name="T53" fmla="*/ 25 h 61"/>
                  <a:gd name="T54" fmla="*/ 19 w 160"/>
                  <a:gd name="T55" fmla="*/ 26 h 61"/>
                  <a:gd name="T56" fmla="*/ 16 w 160"/>
                  <a:gd name="T57" fmla="*/ 27 h 61"/>
                  <a:gd name="T58" fmla="*/ 14 w 160"/>
                  <a:gd name="T59" fmla="*/ 25 h 61"/>
                  <a:gd name="T60" fmla="*/ 12 w 160"/>
                  <a:gd name="T61" fmla="*/ 24 h 61"/>
                  <a:gd name="T62" fmla="*/ 11 w 160"/>
                  <a:gd name="T63" fmla="*/ 21 h 61"/>
                  <a:gd name="T64" fmla="*/ 11 w 160"/>
                  <a:gd name="T65" fmla="*/ 18 h 61"/>
                  <a:gd name="T66" fmla="*/ 11 w 160"/>
                  <a:gd name="T67" fmla="*/ 16 h 61"/>
                  <a:gd name="T68" fmla="*/ 11 w 160"/>
                  <a:gd name="T69" fmla="*/ 13 h 61"/>
                  <a:gd name="T70" fmla="*/ 12 w 160"/>
                  <a:gd name="T71" fmla="*/ 11 h 61"/>
                  <a:gd name="T72" fmla="*/ 9 w 160"/>
                  <a:gd name="T73" fmla="*/ 10 h 61"/>
                  <a:gd name="T74" fmla="*/ 7 w 160"/>
                  <a:gd name="T75" fmla="*/ 10 h 61"/>
                  <a:gd name="T76" fmla="*/ 4 w 160"/>
                  <a:gd name="T77" fmla="*/ 11 h 61"/>
                  <a:gd name="T78" fmla="*/ 2 w 160"/>
                  <a:gd name="T79" fmla="*/ 9 h 61"/>
                  <a:gd name="T80" fmla="*/ 7 w 160"/>
                  <a:gd name="T81" fmla="*/ 5 h 61"/>
                  <a:gd name="T82" fmla="*/ 5 w 160"/>
                  <a:gd name="T83" fmla="*/ 4 h 61"/>
                  <a:gd name="T84" fmla="*/ 2 w 160"/>
                  <a:gd name="T85" fmla="*/ 3 h 61"/>
                  <a:gd name="T86" fmla="*/ 0 w 160"/>
                  <a:gd name="T87" fmla="*/ 2 h 61"/>
                  <a:gd name="T88" fmla="*/ 1 w 160"/>
                  <a:gd name="T89" fmla="*/ 0 h 61"/>
                  <a:gd name="T90" fmla="*/ 9 w 160"/>
                  <a:gd name="T91" fmla="*/ 1 h 61"/>
                  <a:gd name="T92" fmla="*/ 17 w 160"/>
                  <a:gd name="T93" fmla="*/ 2 h 61"/>
                  <a:gd name="T94" fmla="*/ 26 w 160"/>
                  <a:gd name="T95" fmla="*/ 2 h 61"/>
                  <a:gd name="T96" fmla="*/ 35 w 160"/>
                  <a:gd name="T97" fmla="*/ 2 h 61"/>
                  <a:gd name="T98" fmla="*/ 44 w 160"/>
                  <a:gd name="T99" fmla="*/ 2 h 61"/>
                  <a:gd name="T100" fmla="*/ 53 w 160"/>
                  <a:gd name="T101" fmla="*/ 3 h 61"/>
                  <a:gd name="T102" fmla="*/ 61 w 160"/>
                  <a:gd name="T103" fmla="*/ 5 h 61"/>
                  <a:gd name="T104" fmla="*/ 70 w 160"/>
                  <a:gd name="T105" fmla="*/ 7 h 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0" h="61">
                    <a:moveTo>
                      <a:pt x="139" y="14"/>
                    </a:moveTo>
                    <a:lnTo>
                      <a:pt x="159" y="11"/>
                    </a:lnTo>
                    <a:lnTo>
                      <a:pt x="160" y="18"/>
                    </a:lnTo>
                    <a:lnTo>
                      <a:pt x="159" y="23"/>
                    </a:lnTo>
                    <a:lnTo>
                      <a:pt x="154" y="27"/>
                    </a:lnTo>
                    <a:lnTo>
                      <a:pt x="146" y="28"/>
                    </a:lnTo>
                    <a:lnTo>
                      <a:pt x="140" y="30"/>
                    </a:lnTo>
                    <a:lnTo>
                      <a:pt x="137" y="37"/>
                    </a:lnTo>
                    <a:lnTo>
                      <a:pt x="134" y="43"/>
                    </a:lnTo>
                    <a:lnTo>
                      <a:pt x="127" y="48"/>
                    </a:lnTo>
                    <a:lnTo>
                      <a:pt x="128" y="50"/>
                    </a:lnTo>
                    <a:lnTo>
                      <a:pt x="128" y="53"/>
                    </a:lnTo>
                    <a:lnTo>
                      <a:pt x="128" y="57"/>
                    </a:lnTo>
                    <a:lnTo>
                      <a:pt x="128" y="59"/>
                    </a:lnTo>
                    <a:lnTo>
                      <a:pt x="127" y="60"/>
                    </a:lnTo>
                    <a:lnTo>
                      <a:pt x="125" y="61"/>
                    </a:lnTo>
                    <a:lnTo>
                      <a:pt x="123" y="61"/>
                    </a:lnTo>
                    <a:lnTo>
                      <a:pt x="121" y="61"/>
                    </a:lnTo>
                    <a:lnTo>
                      <a:pt x="78" y="20"/>
                    </a:lnTo>
                    <a:lnTo>
                      <a:pt x="33" y="17"/>
                    </a:lnTo>
                    <a:lnTo>
                      <a:pt x="30" y="23"/>
                    </a:lnTo>
                    <a:lnTo>
                      <a:pt x="29" y="32"/>
                    </a:lnTo>
                    <a:lnTo>
                      <a:pt x="30" y="40"/>
                    </a:lnTo>
                    <a:lnTo>
                      <a:pt x="33" y="46"/>
                    </a:lnTo>
                    <a:lnTo>
                      <a:pt x="34" y="48"/>
                    </a:lnTo>
                    <a:lnTo>
                      <a:pt x="37" y="50"/>
                    </a:lnTo>
                    <a:lnTo>
                      <a:pt x="38" y="51"/>
                    </a:lnTo>
                    <a:lnTo>
                      <a:pt x="37" y="53"/>
                    </a:lnTo>
                    <a:lnTo>
                      <a:pt x="31" y="55"/>
                    </a:lnTo>
                    <a:lnTo>
                      <a:pt x="28" y="51"/>
                    </a:lnTo>
                    <a:lnTo>
                      <a:pt x="24" y="48"/>
                    </a:lnTo>
                    <a:lnTo>
                      <a:pt x="21" y="43"/>
                    </a:lnTo>
                    <a:lnTo>
                      <a:pt x="21" y="37"/>
                    </a:lnTo>
                    <a:lnTo>
                      <a:pt x="21" y="33"/>
                    </a:lnTo>
                    <a:lnTo>
                      <a:pt x="21" y="27"/>
                    </a:lnTo>
                    <a:lnTo>
                      <a:pt x="23" y="22"/>
                    </a:lnTo>
                    <a:lnTo>
                      <a:pt x="18" y="20"/>
                    </a:lnTo>
                    <a:lnTo>
                      <a:pt x="13" y="21"/>
                    </a:lnTo>
                    <a:lnTo>
                      <a:pt x="8" y="22"/>
                    </a:lnTo>
                    <a:lnTo>
                      <a:pt x="3" y="19"/>
                    </a:lnTo>
                    <a:lnTo>
                      <a:pt x="14" y="11"/>
                    </a:lnTo>
                    <a:lnTo>
                      <a:pt x="9" y="8"/>
                    </a:lnTo>
                    <a:lnTo>
                      <a:pt x="4" y="7"/>
                    </a:lnTo>
                    <a:lnTo>
                      <a:pt x="0" y="5"/>
                    </a:lnTo>
                    <a:lnTo>
                      <a:pt x="1" y="0"/>
                    </a:lnTo>
                    <a:lnTo>
                      <a:pt x="17" y="3"/>
                    </a:lnTo>
                    <a:lnTo>
                      <a:pt x="34" y="4"/>
                    </a:lnTo>
                    <a:lnTo>
                      <a:pt x="52" y="4"/>
                    </a:lnTo>
                    <a:lnTo>
                      <a:pt x="70" y="4"/>
                    </a:lnTo>
                    <a:lnTo>
                      <a:pt x="87" y="5"/>
                    </a:lnTo>
                    <a:lnTo>
                      <a:pt x="105" y="6"/>
                    </a:lnTo>
                    <a:lnTo>
                      <a:pt x="122" y="10"/>
                    </a:lnTo>
                    <a:lnTo>
                      <a:pt x="13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6" name="Freeform 429"/>
              <p:cNvSpPr>
                <a:spLocks/>
              </p:cNvSpPr>
              <p:nvPr/>
            </p:nvSpPr>
            <p:spPr bwMode="auto">
              <a:xfrm>
                <a:off x="3728" y="3063"/>
                <a:ext cx="19" cy="66"/>
              </a:xfrm>
              <a:custGeom>
                <a:avLst/>
                <a:gdLst>
                  <a:gd name="T0" fmla="*/ 7 w 37"/>
                  <a:gd name="T1" fmla="*/ 0 h 131"/>
                  <a:gd name="T2" fmla="*/ 6 w 37"/>
                  <a:gd name="T3" fmla="*/ 16 h 131"/>
                  <a:gd name="T4" fmla="*/ 6 w 37"/>
                  <a:gd name="T5" fmla="*/ 33 h 131"/>
                  <a:gd name="T6" fmla="*/ 10 w 37"/>
                  <a:gd name="T7" fmla="*/ 49 h 131"/>
                  <a:gd name="T8" fmla="*/ 19 w 37"/>
                  <a:gd name="T9" fmla="*/ 62 h 131"/>
                  <a:gd name="T10" fmla="*/ 19 w 37"/>
                  <a:gd name="T11" fmla="*/ 66 h 131"/>
                  <a:gd name="T12" fmla="*/ 14 w 37"/>
                  <a:gd name="T13" fmla="*/ 66 h 131"/>
                  <a:gd name="T14" fmla="*/ 7 w 37"/>
                  <a:gd name="T15" fmla="*/ 53 h 131"/>
                  <a:gd name="T16" fmla="*/ 2 w 37"/>
                  <a:gd name="T17" fmla="*/ 38 h 131"/>
                  <a:gd name="T18" fmla="*/ 0 w 37"/>
                  <a:gd name="T19" fmla="*/ 23 h 131"/>
                  <a:gd name="T20" fmla="*/ 2 w 37"/>
                  <a:gd name="T21" fmla="*/ 7 h 131"/>
                  <a:gd name="T22" fmla="*/ 2 w 37"/>
                  <a:gd name="T23" fmla="*/ 5 h 131"/>
                  <a:gd name="T24" fmla="*/ 3 w 37"/>
                  <a:gd name="T25" fmla="*/ 3 h 131"/>
                  <a:gd name="T26" fmla="*/ 5 w 37"/>
                  <a:gd name="T27" fmla="*/ 1 h 131"/>
                  <a:gd name="T28" fmla="*/ 7 w 37"/>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131">
                    <a:moveTo>
                      <a:pt x="14" y="0"/>
                    </a:moveTo>
                    <a:lnTo>
                      <a:pt x="11" y="32"/>
                    </a:lnTo>
                    <a:lnTo>
                      <a:pt x="12" y="66"/>
                    </a:lnTo>
                    <a:lnTo>
                      <a:pt x="20" y="97"/>
                    </a:lnTo>
                    <a:lnTo>
                      <a:pt x="37" y="124"/>
                    </a:lnTo>
                    <a:lnTo>
                      <a:pt x="37" y="131"/>
                    </a:lnTo>
                    <a:lnTo>
                      <a:pt x="28" y="131"/>
                    </a:lnTo>
                    <a:lnTo>
                      <a:pt x="13" y="105"/>
                    </a:lnTo>
                    <a:lnTo>
                      <a:pt x="4" y="76"/>
                    </a:lnTo>
                    <a:lnTo>
                      <a:pt x="0" y="45"/>
                    </a:lnTo>
                    <a:lnTo>
                      <a:pt x="3" y="14"/>
                    </a:lnTo>
                    <a:lnTo>
                      <a:pt x="4" y="9"/>
                    </a:lnTo>
                    <a:lnTo>
                      <a:pt x="6" y="5"/>
                    </a:lnTo>
                    <a:lnTo>
                      <a:pt x="10" y="1"/>
                    </a:lnTo>
                    <a:lnTo>
                      <a:pt x="1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7" name="Freeform 430"/>
              <p:cNvSpPr>
                <a:spLocks/>
              </p:cNvSpPr>
              <p:nvPr/>
            </p:nvSpPr>
            <p:spPr bwMode="auto">
              <a:xfrm>
                <a:off x="3895" y="3070"/>
                <a:ext cx="11" cy="5"/>
              </a:xfrm>
              <a:custGeom>
                <a:avLst/>
                <a:gdLst>
                  <a:gd name="T0" fmla="*/ 11 w 20"/>
                  <a:gd name="T1" fmla="*/ 1 h 10"/>
                  <a:gd name="T2" fmla="*/ 10 w 20"/>
                  <a:gd name="T3" fmla="*/ 2 h 10"/>
                  <a:gd name="T4" fmla="*/ 9 w 20"/>
                  <a:gd name="T5" fmla="*/ 3 h 10"/>
                  <a:gd name="T6" fmla="*/ 9 w 20"/>
                  <a:gd name="T7" fmla="*/ 4 h 10"/>
                  <a:gd name="T8" fmla="*/ 8 w 20"/>
                  <a:gd name="T9" fmla="*/ 5 h 10"/>
                  <a:gd name="T10" fmla="*/ 0 w 20"/>
                  <a:gd name="T11" fmla="*/ 0 h 10"/>
                  <a:gd name="T12" fmla="*/ 11 w 20"/>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1"/>
                    </a:moveTo>
                    <a:lnTo>
                      <a:pt x="18" y="3"/>
                    </a:lnTo>
                    <a:lnTo>
                      <a:pt x="16" y="5"/>
                    </a:lnTo>
                    <a:lnTo>
                      <a:pt x="16" y="8"/>
                    </a:lnTo>
                    <a:lnTo>
                      <a:pt x="15" y="10"/>
                    </a:lnTo>
                    <a:lnTo>
                      <a:pt x="0" y="0"/>
                    </a:lnTo>
                    <a:lnTo>
                      <a:pt x="2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8" name="Freeform 431"/>
              <p:cNvSpPr>
                <a:spLocks/>
              </p:cNvSpPr>
              <p:nvPr/>
            </p:nvSpPr>
            <p:spPr bwMode="auto">
              <a:xfrm>
                <a:off x="3902" y="3087"/>
                <a:ext cx="23" cy="23"/>
              </a:xfrm>
              <a:custGeom>
                <a:avLst/>
                <a:gdLst>
                  <a:gd name="T0" fmla="*/ 23 w 48"/>
                  <a:gd name="T1" fmla="*/ 0 h 46"/>
                  <a:gd name="T2" fmla="*/ 23 w 48"/>
                  <a:gd name="T3" fmla="*/ 3 h 46"/>
                  <a:gd name="T4" fmla="*/ 22 w 48"/>
                  <a:gd name="T5" fmla="*/ 5 h 46"/>
                  <a:gd name="T6" fmla="*/ 20 w 48"/>
                  <a:gd name="T7" fmla="*/ 8 h 46"/>
                  <a:gd name="T8" fmla="*/ 18 w 48"/>
                  <a:gd name="T9" fmla="*/ 10 h 46"/>
                  <a:gd name="T10" fmla="*/ 17 w 48"/>
                  <a:gd name="T11" fmla="*/ 12 h 46"/>
                  <a:gd name="T12" fmla="*/ 14 w 48"/>
                  <a:gd name="T13" fmla="*/ 14 h 46"/>
                  <a:gd name="T14" fmla="*/ 12 w 48"/>
                  <a:gd name="T15" fmla="*/ 14 h 46"/>
                  <a:gd name="T16" fmla="*/ 10 w 48"/>
                  <a:gd name="T17" fmla="*/ 12 h 46"/>
                  <a:gd name="T18" fmla="*/ 8 w 48"/>
                  <a:gd name="T19" fmla="*/ 15 h 46"/>
                  <a:gd name="T20" fmla="*/ 6 w 48"/>
                  <a:gd name="T21" fmla="*/ 18 h 46"/>
                  <a:gd name="T22" fmla="*/ 4 w 48"/>
                  <a:gd name="T23" fmla="*/ 21 h 46"/>
                  <a:gd name="T24" fmla="*/ 1 w 48"/>
                  <a:gd name="T25" fmla="*/ 23 h 46"/>
                  <a:gd name="T26" fmla="*/ 0 w 48"/>
                  <a:gd name="T27" fmla="*/ 20 h 46"/>
                  <a:gd name="T28" fmla="*/ 2 w 48"/>
                  <a:gd name="T29" fmla="*/ 16 h 46"/>
                  <a:gd name="T30" fmla="*/ 4 w 48"/>
                  <a:gd name="T31" fmla="*/ 13 h 46"/>
                  <a:gd name="T32" fmla="*/ 6 w 48"/>
                  <a:gd name="T33" fmla="*/ 9 h 46"/>
                  <a:gd name="T34" fmla="*/ 7 w 48"/>
                  <a:gd name="T35" fmla="*/ 9 h 46"/>
                  <a:gd name="T36" fmla="*/ 8 w 48"/>
                  <a:gd name="T37" fmla="*/ 9 h 46"/>
                  <a:gd name="T38" fmla="*/ 9 w 48"/>
                  <a:gd name="T39" fmla="*/ 8 h 46"/>
                  <a:gd name="T40" fmla="*/ 10 w 48"/>
                  <a:gd name="T41" fmla="*/ 8 h 46"/>
                  <a:gd name="T42" fmla="*/ 10 w 48"/>
                  <a:gd name="T43" fmla="*/ 9 h 46"/>
                  <a:gd name="T44" fmla="*/ 10 w 48"/>
                  <a:gd name="T45" fmla="*/ 10 h 46"/>
                  <a:gd name="T46" fmla="*/ 10 w 48"/>
                  <a:gd name="T47" fmla="*/ 11 h 46"/>
                  <a:gd name="T48" fmla="*/ 11 w 48"/>
                  <a:gd name="T49" fmla="*/ 12 h 46"/>
                  <a:gd name="T50" fmla="*/ 14 w 48"/>
                  <a:gd name="T51" fmla="*/ 9 h 46"/>
                  <a:gd name="T52" fmla="*/ 17 w 48"/>
                  <a:gd name="T53" fmla="*/ 5 h 46"/>
                  <a:gd name="T54" fmla="*/ 20 w 48"/>
                  <a:gd name="T55" fmla="*/ 3 h 46"/>
                  <a:gd name="T56" fmla="*/ 23 w 48"/>
                  <a:gd name="T57" fmla="*/ 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6">
                    <a:moveTo>
                      <a:pt x="48" y="0"/>
                    </a:moveTo>
                    <a:lnTo>
                      <a:pt x="48" y="6"/>
                    </a:lnTo>
                    <a:lnTo>
                      <a:pt x="46" y="10"/>
                    </a:lnTo>
                    <a:lnTo>
                      <a:pt x="42" y="15"/>
                    </a:lnTo>
                    <a:lnTo>
                      <a:pt x="37" y="20"/>
                    </a:lnTo>
                    <a:lnTo>
                      <a:pt x="35" y="24"/>
                    </a:lnTo>
                    <a:lnTo>
                      <a:pt x="30" y="27"/>
                    </a:lnTo>
                    <a:lnTo>
                      <a:pt x="26" y="27"/>
                    </a:lnTo>
                    <a:lnTo>
                      <a:pt x="21" y="23"/>
                    </a:lnTo>
                    <a:lnTo>
                      <a:pt x="16" y="29"/>
                    </a:lnTo>
                    <a:lnTo>
                      <a:pt x="12" y="36"/>
                    </a:lnTo>
                    <a:lnTo>
                      <a:pt x="8" y="42"/>
                    </a:lnTo>
                    <a:lnTo>
                      <a:pt x="3" y="46"/>
                    </a:lnTo>
                    <a:lnTo>
                      <a:pt x="0" y="39"/>
                    </a:lnTo>
                    <a:lnTo>
                      <a:pt x="4" y="32"/>
                    </a:lnTo>
                    <a:lnTo>
                      <a:pt x="8" y="25"/>
                    </a:lnTo>
                    <a:lnTo>
                      <a:pt x="12" y="18"/>
                    </a:lnTo>
                    <a:lnTo>
                      <a:pt x="14" y="17"/>
                    </a:lnTo>
                    <a:lnTo>
                      <a:pt x="16" y="17"/>
                    </a:lnTo>
                    <a:lnTo>
                      <a:pt x="19" y="16"/>
                    </a:lnTo>
                    <a:lnTo>
                      <a:pt x="21" y="16"/>
                    </a:lnTo>
                    <a:lnTo>
                      <a:pt x="21" y="18"/>
                    </a:lnTo>
                    <a:lnTo>
                      <a:pt x="21" y="20"/>
                    </a:lnTo>
                    <a:lnTo>
                      <a:pt x="21" y="22"/>
                    </a:lnTo>
                    <a:lnTo>
                      <a:pt x="23" y="23"/>
                    </a:lnTo>
                    <a:lnTo>
                      <a:pt x="29" y="17"/>
                    </a:lnTo>
                    <a:lnTo>
                      <a:pt x="35" y="10"/>
                    </a:lnTo>
                    <a:lnTo>
                      <a:pt x="41" y="5"/>
                    </a:lnTo>
                    <a:lnTo>
                      <a:pt x="4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49" name="Freeform 432"/>
              <p:cNvSpPr>
                <a:spLocks/>
              </p:cNvSpPr>
              <p:nvPr/>
            </p:nvSpPr>
            <p:spPr bwMode="auto">
              <a:xfrm>
                <a:off x="3882" y="3102"/>
                <a:ext cx="17" cy="20"/>
              </a:xfrm>
              <a:custGeom>
                <a:avLst/>
                <a:gdLst>
                  <a:gd name="T0" fmla="*/ 17 w 34"/>
                  <a:gd name="T1" fmla="*/ 17 h 39"/>
                  <a:gd name="T2" fmla="*/ 17 w 34"/>
                  <a:gd name="T3" fmla="*/ 20 h 39"/>
                  <a:gd name="T4" fmla="*/ 14 w 34"/>
                  <a:gd name="T5" fmla="*/ 19 h 39"/>
                  <a:gd name="T6" fmla="*/ 11 w 34"/>
                  <a:gd name="T7" fmla="*/ 16 h 39"/>
                  <a:gd name="T8" fmla="*/ 9 w 34"/>
                  <a:gd name="T9" fmla="*/ 12 h 39"/>
                  <a:gd name="T10" fmla="*/ 6 w 34"/>
                  <a:gd name="T11" fmla="*/ 8 h 39"/>
                  <a:gd name="T12" fmla="*/ 4 w 34"/>
                  <a:gd name="T13" fmla="*/ 7 h 39"/>
                  <a:gd name="T14" fmla="*/ 2 w 34"/>
                  <a:gd name="T15" fmla="*/ 5 h 39"/>
                  <a:gd name="T16" fmla="*/ 0 w 34"/>
                  <a:gd name="T17" fmla="*/ 3 h 39"/>
                  <a:gd name="T18" fmla="*/ 0 w 34"/>
                  <a:gd name="T19" fmla="*/ 0 h 39"/>
                  <a:gd name="T20" fmla="*/ 6 w 34"/>
                  <a:gd name="T21" fmla="*/ 3 h 39"/>
                  <a:gd name="T22" fmla="*/ 11 w 34"/>
                  <a:gd name="T23" fmla="*/ 7 h 39"/>
                  <a:gd name="T24" fmla="*/ 15 w 34"/>
                  <a:gd name="T25" fmla="*/ 11 h 39"/>
                  <a:gd name="T26" fmla="*/ 17 w 34"/>
                  <a:gd name="T27" fmla="*/ 1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9">
                    <a:moveTo>
                      <a:pt x="34" y="34"/>
                    </a:moveTo>
                    <a:lnTo>
                      <a:pt x="34" y="39"/>
                    </a:lnTo>
                    <a:lnTo>
                      <a:pt x="27" y="37"/>
                    </a:lnTo>
                    <a:lnTo>
                      <a:pt x="22" y="31"/>
                    </a:lnTo>
                    <a:lnTo>
                      <a:pt x="17" y="23"/>
                    </a:lnTo>
                    <a:lnTo>
                      <a:pt x="12" y="16"/>
                    </a:lnTo>
                    <a:lnTo>
                      <a:pt x="8" y="13"/>
                    </a:lnTo>
                    <a:lnTo>
                      <a:pt x="4" y="9"/>
                    </a:lnTo>
                    <a:lnTo>
                      <a:pt x="0" y="6"/>
                    </a:lnTo>
                    <a:lnTo>
                      <a:pt x="0" y="0"/>
                    </a:lnTo>
                    <a:lnTo>
                      <a:pt x="12" y="5"/>
                    </a:lnTo>
                    <a:lnTo>
                      <a:pt x="22" y="13"/>
                    </a:lnTo>
                    <a:lnTo>
                      <a:pt x="29" y="22"/>
                    </a:lnTo>
                    <a:lnTo>
                      <a:pt x="34"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0" name="Freeform 433"/>
              <p:cNvSpPr>
                <a:spLocks/>
              </p:cNvSpPr>
              <p:nvPr/>
            </p:nvSpPr>
            <p:spPr bwMode="auto">
              <a:xfrm>
                <a:off x="3823" y="3134"/>
                <a:ext cx="80" cy="71"/>
              </a:xfrm>
              <a:custGeom>
                <a:avLst/>
                <a:gdLst>
                  <a:gd name="T0" fmla="*/ 80 w 161"/>
                  <a:gd name="T1" fmla="*/ 0 h 141"/>
                  <a:gd name="T2" fmla="*/ 80 w 161"/>
                  <a:gd name="T3" fmla="*/ 3 h 141"/>
                  <a:gd name="T4" fmla="*/ 79 w 161"/>
                  <a:gd name="T5" fmla="*/ 7 h 141"/>
                  <a:gd name="T6" fmla="*/ 77 w 161"/>
                  <a:gd name="T7" fmla="*/ 10 h 141"/>
                  <a:gd name="T8" fmla="*/ 74 w 161"/>
                  <a:gd name="T9" fmla="*/ 13 h 141"/>
                  <a:gd name="T10" fmla="*/ 72 w 161"/>
                  <a:gd name="T11" fmla="*/ 16 h 141"/>
                  <a:gd name="T12" fmla="*/ 69 w 161"/>
                  <a:gd name="T13" fmla="*/ 18 h 141"/>
                  <a:gd name="T14" fmla="*/ 66 w 161"/>
                  <a:gd name="T15" fmla="*/ 21 h 141"/>
                  <a:gd name="T16" fmla="*/ 63 w 161"/>
                  <a:gd name="T17" fmla="*/ 24 h 141"/>
                  <a:gd name="T18" fmla="*/ 55 w 161"/>
                  <a:gd name="T19" fmla="*/ 29 h 141"/>
                  <a:gd name="T20" fmla="*/ 47 w 161"/>
                  <a:gd name="T21" fmla="*/ 34 h 141"/>
                  <a:gd name="T22" fmla="*/ 39 w 161"/>
                  <a:gd name="T23" fmla="*/ 39 h 141"/>
                  <a:gd name="T24" fmla="*/ 31 w 161"/>
                  <a:gd name="T25" fmla="*/ 43 h 141"/>
                  <a:gd name="T26" fmla="*/ 22 w 161"/>
                  <a:gd name="T27" fmla="*/ 48 h 141"/>
                  <a:gd name="T28" fmla="*/ 15 w 161"/>
                  <a:gd name="T29" fmla="*/ 55 h 141"/>
                  <a:gd name="T30" fmla="*/ 9 w 161"/>
                  <a:gd name="T31" fmla="*/ 62 h 141"/>
                  <a:gd name="T32" fmla="*/ 3 w 161"/>
                  <a:gd name="T33" fmla="*/ 71 h 141"/>
                  <a:gd name="T34" fmla="*/ 2 w 161"/>
                  <a:gd name="T35" fmla="*/ 70 h 141"/>
                  <a:gd name="T36" fmla="*/ 1 w 161"/>
                  <a:gd name="T37" fmla="*/ 69 h 141"/>
                  <a:gd name="T38" fmla="*/ 1 w 161"/>
                  <a:gd name="T39" fmla="*/ 67 h 141"/>
                  <a:gd name="T40" fmla="*/ 0 w 161"/>
                  <a:gd name="T41" fmla="*/ 66 h 141"/>
                  <a:gd name="T42" fmla="*/ 7 w 161"/>
                  <a:gd name="T43" fmla="*/ 55 h 141"/>
                  <a:gd name="T44" fmla="*/ 17 w 161"/>
                  <a:gd name="T45" fmla="*/ 46 h 141"/>
                  <a:gd name="T46" fmla="*/ 28 w 161"/>
                  <a:gd name="T47" fmla="*/ 39 h 141"/>
                  <a:gd name="T48" fmla="*/ 39 w 161"/>
                  <a:gd name="T49" fmla="*/ 33 h 141"/>
                  <a:gd name="T50" fmla="*/ 50 w 161"/>
                  <a:gd name="T51" fmla="*/ 27 h 141"/>
                  <a:gd name="T52" fmla="*/ 60 w 161"/>
                  <a:gd name="T53" fmla="*/ 20 h 141"/>
                  <a:gd name="T54" fmla="*/ 69 w 161"/>
                  <a:gd name="T55" fmla="*/ 12 h 141"/>
                  <a:gd name="T56" fmla="*/ 76 w 161"/>
                  <a:gd name="T57" fmla="*/ 0 h 141"/>
                  <a:gd name="T58" fmla="*/ 80 w 161"/>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41">
                    <a:moveTo>
                      <a:pt x="161" y="0"/>
                    </a:moveTo>
                    <a:lnTo>
                      <a:pt x="161" y="6"/>
                    </a:lnTo>
                    <a:lnTo>
                      <a:pt x="158" y="13"/>
                    </a:lnTo>
                    <a:lnTo>
                      <a:pt x="154" y="20"/>
                    </a:lnTo>
                    <a:lnTo>
                      <a:pt x="149" y="25"/>
                    </a:lnTo>
                    <a:lnTo>
                      <a:pt x="145" y="31"/>
                    </a:lnTo>
                    <a:lnTo>
                      <a:pt x="139" y="36"/>
                    </a:lnTo>
                    <a:lnTo>
                      <a:pt x="133" y="42"/>
                    </a:lnTo>
                    <a:lnTo>
                      <a:pt x="127" y="48"/>
                    </a:lnTo>
                    <a:lnTo>
                      <a:pt x="111" y="58"/>
                    </a:lnTo>
                    <a:lnTo>
                      <a:pt x="95" y="67"/>
                    </a:lnTo>
                    <a:lnTo>
                      <a:pt x="78" y="77"/>
                    </a:lnTo>
                    <a:lnTo>
                      <a:pt x="62" y="86"/>
                    </a:lnTo>
                    <a:lnTo>
                      <a:pt x="45" y="96"/>
                    </a:lnTo>
                    <a:lnTo>
                      <a:pt x="30" y="109"/>
                    </a:lnTo>
                    <a:lnTo>
                      <a:pt x="18" y="124"/>
                    </a:lnTo>
                    <a:lnTo>
                      <a:pt x="7" y="141"/>
                    </a:lnTo>
                    <a:lnTo>
                      <a:pt x="5" y="140"/>
                    </a:lnTo>
                    <a:lnTo>
                      <a:pt x="3" y="137"/>
                    </a:lnTo>
                    <a:lnTo>
                      <a:pt x="2" y="133"/>
                    </a:lnTo>
                    <a:lnTo>
                      <a:pt x="0" y="132"/>
                    </a:lnTo>
                    <a:lnTo>
                      <a:pt x="15" y="109"/>
                    </a:lnTo>
                    <a:lnTo>
                      <a:pt x="35" y="91"/>
                    </a:lnTo>
                    <a:lnTo>
                      <a:pt x="56" y="77"/>
                    </a:lnTo>
                    <a:lnTo>
                      <a:pt x="79" y="65"/>
                    </a:lnTo>
                    <a:lnTo>
                      <a:pt x="101" y="53"/>
                    </a:lnTo>
                    <a:lnTo>
                      <a:pt x="120" y="40"/>
                    </a:lnTo>
                    <a:lnTo>
                      <a:pt x="139" y="23"/>
                    </a:lnTo>
                    <a:lnTo>
                      <a:pt x="153" y="0"/>
                    </a:lnTo>
                    <a:lnTo>
                      <a:pt x="1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1" name="Freeform 434"/>
              <p:cNvSpPr>
                <a:spLocks/>
              </p:cNvSpPr>
              <p:nvPr/>
            </p:nvSpPr>
            <p:spPr bwMode="auto">
              <a:xfrm>
                <a:off x="3746" y="3137"/>
                <a:ext cx="5" cy="7"/>
              </a:xfrm>
              <a:custGeom>
                <a:avLst/>
                <a:gdLst>
                  <a:gd name="T0" fmla="*/ 5 w 12"/>
                  <a:gd name="T1" fmla="*/ 3 h 14"/>
                  <a:gd name="T2" fmla="*/ 5 w 12"/>
                  <a:gd name="T3" fmla="*/ 7 h 14"/>
                  <a:gd name="T4" fmla="*/ 3 w 12"/>
                  <a:gd name="T5" fmla="*/ 7 h 14"/>
                  <a:gd name="T6" fmla="*/ 1 w 12"/>
                  <a:gd name="T7" fmla="*/ 6 h 14"/>
                  <a:gd name="T8" fmla="*/ 0 w 12"/>
                  <a:gd name="T9" fmla="*/ 5 h 14"/>
                  <a:gd name="T10" fmla="*/ 0 w 12"/>
                  <a:gd name="T11" fmla="*/ 3 h 14"/>
                  <a:gd name="T12" fmla="*/ 0 w 12"/>
                  <a:gd name="T13" fmla="*/ 1 h 14"/>
                  <a:gd name="T14" fmla="*/ 2 w 12"/>
                  <a:gd name="T15" fmla="*/ 0 h 14"/>
                  <a:gd name="T16" fmla="*/ 3 w 12"/>
                  <a:gd name="T17" fmla="*/ 2 h 14"/>
                  <a:gd name="T18" fmla="*/ 5 w 12"/>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4">
                    <a:moveTo>
                      <a:pt x="12" y="6"/>
                    </a:moveTo>
                    <a:lnTo>
                      <a:pt x="12" y="14"/>
                    </a:lnTo>
                    <a:lnTo>
                      <a:pt x="7" y="14"/>
                    </a:lnTo>
                    <a:lnTo>
                      <a:pt x="3" y="12"/>
                    </a:lnTo>
                    <a:lnTo>
                      <a:pt x="1" y="10"/>
                    </a:lnTo>
                    <a:lnTo>
                      <a:pt x="0" y="6"/>
                    </a:lnTo>
                    <a:lnTo>
                      <a:pt x="0" y="2"/>
                    </a:lnTo>
                    <a:lnTo>
                      <a:pt x="5" y="0"/>
                    </a:lnTo>
                    <a:lnTo>
                      <a:pt x="8" y="3"/>
                    </a:lnTo>
                    <a:lnTo>
                      <a:pt x="12"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2" name="Freeform 435"/>
              <p:cNvSpPr>
                <a:spLocks/>
              </p:cNvSpPr>
              <p:nvPr/>
            </p:nvSpPr>
            <p:spPr bwMode="auto">
              <a:xfrm>
                <a:off x="3719" y="3163"/>
                <a:ext cx="14" cy="33"/>
              </a:xfrm>
              <a:custGeom>
                <a:avLst/>
                <a:gdLst>
                  <a:gd name="T0" fmla="*/ 3 w 29"/>
                  <a:gd name="T1" fmla="*/ 0 h 67"/>
                  <a:gd name="T2" fmla="*/ 6 w 29"/>
                  <a:gd name="T3" fmla="*/ 8 h 67"/>
                  <a:gd name="T4" fmla="*/ 9 w 29"/>
                  <a:gd name="T5" fmla="*/ 17 h 67"/>
                  <a:gd name="T6" fmla="*/ 12 w 29"/>
                  <a:gd name="T7" fmla="*/ 25 h 67"/>
                  <a:gd name="T8" fmla="*/ 14 w 29"/>
                  <a:gd name="T9" fmla="*/ 33 h 67"/>
                  <a:gd name="T10" fmla="*/ 10 w 29"/>
                  <a:gd name="T11" fmla="*/ 33 h 67"/>
                  <a:gd name="T12" fmla="*/ 7 w 29"/>
                  <a:gd name="T13" fmla="*/ 29 h 67"/>
                  <a:gd name="T14" fmla="*/ 6 w 29"/>
                  <a:gd name="T15" fmla="*/ 23 h 67"/>
                  <a:gd name="T16" fmla="*/ 4 w 29"/>
                  <a:gd name="T17" fmla="*/ 19 h 67"/>
                  <a:gd name="T18" fmla="*/ 0 w 29"/>
                  <a:gd name="T19" fmla="*/ 15 h 67"/>
                  <a:gd name="T20" fmla="*/ 0 w 29"/>
                  <a:gd name="T21" fmla="*/ 10 h 67"/>
                  <a:gd name="T22" fmla="*/ 0 w 29"/>
                  <a:gd name="T23" fmla="*/ 5 h 67"/>
                  <a:gd name="T24" fmla="*/ 0 w 29"/>
                  <a:gd name="T25" fmla="*/ 0 h 67"/>
                  <a:gd name="T26" fmla="*/ 3 w 29"/>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67">
                    <a:moveTo>
                      <a:pt x="6" y="0"/>
                    </a:moveTo>
                    <a:lnTo>
                      <a:pt x="12" y="17"/>
                    </a:lnTo>
                    <a:lnTo>
                      <a:pt x="18" y="34"/>
                    </a:lnTo>
                    <a:lnTo>
                      <a:pt x="25" y="50"/>
                    </a:lnTo>
                    <a:lnTo>
                      <a:pt x="29" y="67"/>
                    </a:lnTo>
                    <a:lnTo>
                      <a:pt x="20" y="66"/>
                    </a:lnTo>
                    <a:lnTo>
                      <a:pt x="15" y="58"/>
                    </a:lnTo>
                    <a:lnTo>
                      <a:pt x="13" y="47"/>
                    </a:lnTo>
                    <a:lnTo>
                      <a:pt x="8" y="38"/>
                    </a:lnTo>
                    <a:lnTo>
                      <a:pt x="1" y="30"/>
                    </a:lnTo>
                    <a:lnTo>
                      <a:pt x="0" y="20"/>
                    </a:lnTo>
                    <a:lnTo>
                      <a:pt x="0" y="10"/>
                    </a:lnTo>
                    <a:lnTo>
                      <a:pt x="0" y="0"/>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3" name="Freeform 436"/>
              <p:cNvSpPr>
                <a:spLocks/>
              </p:cNvSpPr>
              <p:nvPr/>
            </p:nvSpPr>
            <p:spPr bwMode="auto">
              <a:xfrm>
                <a:off x="3572" y="3171"/>
                <a:ext cx="184" cy="220"/>
              </a:xfrm>
              <a:custGeom>
                <a:avLst/>
                <a:gdLst>
                  <a:gd name="T0" fmla="*/ 64 w 368"/>
                  <a:gd name="T1" fmla="*/ 32 h 439"/>
                  <a:gd name="T2" fmla="*/ 133 w 368"/>
                  <a:gd name="T3" fmla="*/ 86 h 439"/>
                  <a:gd name="T4" fmla="*/ 142 w 368"/>
                  <a:gd name="T5" fmla="*/ 93 h 439"/>
                  <a:gd name="T6" fmla="*/ 150 w 368"/>
                  <a:gd name="T7" fmla="*/ 100 h 439"/>
                  <a:gd name="T8" fmla="*/ 157 w 368"/>
                  <a:gd name="T9" fmla="*/ 108 h 439"/>
                  <a:gd name="T10" fmla="*/ 165 w 368"/>
                  <a:gd name="T11" fmla="*/ 116 h 439"/>
                  <a:gd name="T12" fmla="*/ 171 w 368"/>
                  <a:gd name="T13" fmla="*/ 124 h 439"/>
                  <a:gd name="T14" fmla="*/ 177 w 368"/>
                  <a:gd name="T15" fmla="*/ 133 h 439"/>
                  <a:gd name="T16" fmla="*/ 181 w 368"/>
                  <a:gd name="T17" fmla="*/ 142 h 439"/>
                  <a:gd name="T18" fmla="*/ 184 w 368"/>
                  <a:gd name="T19" fmla="*/ 152 h 439"/>
                  <a:gd name="T20" fmla="*/ 184 w 368"/>
                  <a:gd name="T21" fmla="*/ 169 h 439"/>
                  <a:gd name="T22" fmla="*/ 184 w 368"/>
                  <a:gd name="T23" fmla="*/ 187 h 439"/>
                  <a:gd name="T24" fmla="*/ 182 w 368"/>
                  <a:gd name="T25" fmla="*/ 204 h 439"/>
                  <a:gd name="T26" fmla="*/ 180 w 368"/>
                  <a:gd name="T27" fmla="*/ 220 h 439"/>
                  <a:gd name="T28" fmla="*/ 174 w 368"/>
                  <a:gd name="T29" fmla="*/ 213 h 439"/>
                  <a:gd name="T30" fmla="*/ 169 w 368"/>
                  <a:gd name="T31" fmla="*/ 206 h 439"/>
                  <a:gd name="T32" fmla="*/ 163 w 368"/>
                  <a:gd name="T33" fmla="*/ 199 h 439"/>
                  <a:gd name="T34" fmla="*/ 159 w 368"/>
                  <a:gd name="T35" fmla="*/ 191 h 439"/>
                  <a:gd name="T36" fmla="*/ 154 w 368"/>
                  <a:gd name="T37" fmla="*/ 184 h 439"/>
                  <a:gd name="T38" fmla="*/ 149 w 368"/>
                  <a:gd name="T39" fmla="*/ 176 h 439"/>
                  <a:gd name="T40" fmla="*/ 144 w 368"/>
                  <a:gd name="T41" fmla="*/ 169 h 439"/>
                  <a:gd name="T42" fmla="*/ 139 w 368"/>
                  <a:gd name="T43" fmla="*/ 162 h 439"/>
                  <a:gd name="T44" fmla="*/ 91 w 368"/>
                  <a:gd name="T45" fmla="*/ 101 h 439"/>
                  <a:gd name="T46" fmla="*/ 81 w 368"/>
                  <a:gd name="T47" fmla="*/ 88 h 439"/>
                  <a:gd name="T48" fmla="*/ 71 w 368"/>
                  <a:gd name="T49" fmla="*/ 76 h 439"/>
                  <a:gd name="T50" fmla="*/ 60 w 368"/>
                  <a:gd name="T51" fmla="*/ 64 h 439"/>
                  <a:gd name="T52" fmla="*/ 49 w 368"/>
                  <a:gd name="T53" fmla="*/ 52 h 439"/>
                  <a:gd name="T54" fmla="*/ 37 w 368"/>
                  <a:gd name="T55" fmla="*/ 41 h 439"/>
                  <a:gd name="T56" fmla="*/ 25 w 368"/>
                  <a:gd name="T57" fmla="*/ 30 h 439"/>
                  <a:gd name="T58" fmla="*/ 13 w 368"/>
                  <a:gd name="T59" fmla="*/ 19 h 439"/>
                  <a:gd name="T60" fmla="*/ 0 w 368"/>
                  <a:gd name="T61" fmla="*/ 8 h 439"/>
                  <a:gd name="T62" fmla="*/ 3 w 368"/>
                  <a:gd name="T63" fmla="*/ 3 h 439"/>
                  <a:gd name="T64" fmla="*/ 6 w 368"/>
                  <a:gd name="T65" fmla="*/ 1 h 439"/>
                  <a:gd name="T66" fmla="*/ 9 w 368"/>
                  <a:gd name="T67" fmla="*/ 0 h 439"/>
                  <a:gd name="T68" fmla="*/ 12 w 368"/>
                  <a:gd name="T69" fmla="*/ 2 h 439"/>
                  <a:gd name="T70" fmla="*/ 16 w 368"/>
                  <a:gd name="T71" fmla="*/ 3 h 439"/>
                  <a:gd name="T72" fmla="*/ 19 w 368"/>
                  <a:gd name="T73" fmla="*/ 6 h 439"/>
                  <a:gd name="T74" fmla="*/ 23 w 368"/>
                  <a:gd name="T75" fmla="*/ 7 h 439"/>
                  <a:gd name="T76" fmla="*/ 26 w 368"/>
                  <a:gd name="T77" fmla="*/ 8 h 439"/>
                  <a:gd name="T78" fmla="*/ 64 w 368"/>
                  <a:gd name="T79" fmla="*/ 32 h 4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8" h="439">
                    <a:moveTo>
                      <a:pt x="128" y="64"/>
                    </a:moveTo>
                    <a:lnTo>
                      <a:pt x="266" y="171"/>
                    </a:lnTo>
                    <a:lnTo>
                      <a:pt x="283" y="185"/>
                    </a:lnTo>
                    <a:lnTo>
                      <a:pt x="299" y="200"/>
                    </a:lnTo>
                    <a:lnTo>
                      <a:pt x="314" y="215"/>
                    </a:lnTo>
                    <a:lnTo>
                      <a:pt x="329" y="231"/>
                    </a:lnTo>
                    <a:lnTo>
                      <a:pt x="342" y="248"/>
                    </a:lnTo>
                    <a:lnTo>
                      <a:pt x="353" y="265"/>
                    </a:lnTo>
                    <a:lnTo>
                      <a:pt x="362" y="284"/>
                    </a:lnTo>
                    <a:lnTo>
                      <a:pt x="368" y="303"/>
                    </a:lnTo>
                    <a:lnTo>
                      <a:pt x="368" y="338"/>
                    </a:lnTo>
                    <a:lnTo>
                      <a:pt x="367" y="373"/>
                    </a:lnTo>
                    <a:lnTo>
                      <a:pt x="364" y="407"/>
                    </a:lnTo>
                    <a:lnTo>
                      <a:pt x="360" y="439"/>
                    </a:lnTo>
                    <a:lnTo>
                      <a:pt x="348" y="426"/>
                    </a:lnTo>
                    <a:lnTo>
                      <a:pt x="337" y="412"/>
                    </a:lnTo>
                    <a:lnTo>
                      <a:pt x="326" y="397"/>
                    </a:lnTo>
                    <a:lnTo>
                      <a:pt x="317" y="382"/>
                    </a:lnTo>
                    <a:lnTo>
                      <a:pt x="307" y="367"/>
                    </a:lnTo>
                    <a:lnTo>
                      <a:pt x="297" y="352"/>
                    </a:lnTo>
                    <a:lnTo>
                      <a:pt x="288" y="338"/>
                    </a:lnTo>
                    <a:lnTo>
                      <a:pt x="278" y="323"/>
                    </a:lnTo>
                    <a:lnTo>
                      <a:pt x="181" y="202"/>
                    </a:lnTo>
                    <a:lnTo>
                      <a:pt x="162" y="176"/>
                    </a:lnTo>
                    <a:lnTo>
                      <a:pt x="141" y="151"/>
                    </a:lnTo>
                    <a:lnTo>
                      <a:pt x="119" y="127"/>
                    </a:lnTo>
                    <a:lnTo>
                      <a:pt x="97" y="103"/>
                    </a:lnTo>
                    <a:lnTo>
                      <a:pt x="74" y="81"/>
                    </a:lnTo>
                    <a:lnTo>
                      <a:pt x="50" y="59"/>
                    </a:lnTo>
                    <a:lnTo>
                      <a:pt x="26" y="37"/>
                    </a:lnTo>
                    <a:lnTo>
                      <a:pt x="0" y="15"/>
                    </a:lnTo>
                    <a:lnTo>
                      <a:pt x="5" y="6"/>
                    </a:lnTo>
                    <a:lnTo>
                      <a:pt x="11" y="2"/>
                    </a:lnTo>
                    <a:lnTo>
                      <a:pt x="17" y="0"/>
                    </a:lnTo>
                    <a:lnTo>
                      <a:pt x="24" y="3"/>
                    </a:lnTo>
                    <a:lnTo>
                      <a:pt x="31" y="6"/>
                    </a:lnTo>
                    <a:lnTo>
                      <a:pt x="38" y="11"/>
                    </a:lnTo>
                    <a:lnTo>
                      <a:pt x="45" y="14"/>
                    </a:lnTo>
                    <a:lnTo>
                      <a:pt x="52" y="15"/>
                    </a:lnTo>
                    <a:lnTo>
                      <a:pt x="128"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4" name="Freeform 437"/>
              <p:cNvSpPr>
                <a:spLocks/>
              </p:cNvSpPr>
              <p:nvPr/>
            </p:nvSpPr>
            <p:spPr bwMode="auto">
              <a:xfrm>
                <a:off x="3808" y="3175"/>
                <a:ext cx="15" cy="16"/>
              </a:xfrm>
              <a:custGeom>
                <a:avLst/>
                <a:gdLst>
                  <a:gd name="T0" fmla="*/ 15 w 28"/>
                  <a:gd name="T1" fmla="*/ 0 h 34"/>
                  <a:gd name="T2" fmla="*/ 14 w 28"/>
                  <a:gd name="T3" fmla="*/ 5 h 34"/>
                  <a:gd name="T4" fmla="*/ 11 w 28"/>
                  <a:gd name="T5" fmla="*/ 9 h 34"/>
                  <a:gd name="T6" fmla="*/ 6 w 28"/>
                  <a:gd name="T7" fmla="*/ 13 h 34"/>
                  <a:gd name="T8" fmla="*/ 2 w 28"/>
                  <a:gd name="T9" fmla="*/ 16 h 34"/>
                  <a:gd name="T10" fmla="*/ 0 w 28"/>
                  <a:gd name="T11" fmla="*/ 14 h 34"/>
                  <a:gd name="T12" fmla="*/ 4 w 28"/>
                  <a:gd name="T13" fmla="*/ 10 h 34"/>
                  <a:gd name="T14" fmla="*/ 6 w 28"/>
                  <a:gd name="T15" fmla="*/ 6 h 34"/>
                  <a:gd name="T16" fmla="*/ 10 w 28"/>
                  <a:gd name="T17" fmla="*/ 3 h 34"/>
                  <a:gd name="T18" fmla="*/ 15 w 28"/>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8" y="0"/>
                    </a:moveTo>
                    <a:lnTo>
                      <a:pt x="26" y="11"/>
                    </a:lnTo>
                    <a:lnTo>
                      <a:pt x="20" y="20"/>
                    </a:lnTo>
                    <a:lnTo>
                      <a:pt x="12" y="28"/>
                    </a:lnTo>
                    <a:lnTo>
                      <a:pt x="4" y="34"/>
                    </a:lnTo>
                    <a:lnTo>
                      <a:pt x="0" y="30"/>
                    </a:lnTo>
                    <a:lnTo>
                      <a:pt x="7" y="22"/>
                    </a:lnTo>
                    <a:lnTo>
                      <a:pt x="12" y="13"/>
                    </a:lnTo>
                    <a:lnTo>
                      <a:pt x="19" y="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5" name="Freeform 438"/>
              <p:cNvSpPr>
                <a:spLocks/>
              </p:cNvSpPr>
              <p:nvPr/>
            </p:nvSpPr>
            <p:spPr bwMode="auto">
              <a:xfrm>
                <a:off x="3765" y="3193"/>
                <a:ext cx="6" cy="20"/>
              </a:xfrm>
              <a:custGeom>
                <a:avLst/>
                <a:gdLst>
                  <a:gd name="T0" fmla="*/ 5 w 13"/>
                  <a:gd name="T1" fmla="*/ 0 h 40"/>
                  <a:gd name="T2" fmla="*/ 6 w 13"/>
                  <a:gd name="T3" fmla="*/ 5 h 40"/>
                  <a:gd name="T4" fmla="*/ 6 w 13"/>
                  <a:gd name="T5" fmla="*/ 10 h 40"/>
                  <a:gd name="T6" fmla="*/ 4 w 13"/>
                  <a:gd name="T7" fmla="*/ 15 h 40"/>
                  <a:gd name="T8" fmla="*/ 3 w 13"/>
                  <a:gd name="T9" fmla="*/ 20 h 40"/>
                  <a:gd name="T10" fmla="*/ 2 w 13"/>
                  <a:gd name="T11" fmla="*/ 20 h 40"/>
                  <a:gd name="T12" fmla="*/ 2 w 13"/>
                  <a:gd name="T13" fmla="*/ 20 h 40"/>
                  <a:gd name="T14" fmla="*/ 0 w 13"/>
                  <a:gd name="T15" fmla="*/ 19 h 40"/>
                  <a:gd name="T16" fmla="*/ 0 w 13"/>
                  <a:gd name="T17" fmla="*/ 19 h 40"/>
                  <a:gd name="T18" fmla="*/ 3 w 13"/>
                  <a:gd name="T19" fmla="*/ 0 h 40"/>
                  <a:gd name="T20" fmla="*/ 5 w 13"/>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40">
                    <a:moveTo>
                      <a:pt x="11" y="0"/>
                    </a:moveTo>
                    <a:lnTo>
                      <a:pt x="13" y="10"/>
                    </a:lnTo>
                    <a:lnTo>
                      <a:pt x="12" y="20"/>
                    </a:lnTo>
                    <a:lnTo>
                      <a:pt x="9" y="30"/>
                    </a:lnTo>
                    <a:lnTo>
                      <a:pt x="7" y="40"/>
                    </a:lnTo>
                    <a:lnTo>
                      <a:pt x="5" y="40"/>
                    </a:lnTo>
                    <a:lnTo>
                      <a:pt x="4" y="40"/>
                    </a:lnTo>
                    <a:lnTo>
                      <a:pt x="1" y="38"/>
                    </a:lnTo>
                    <a:lnTo>
                      <a:pt x="0" y="37"/>
                    </a:lnTo>
                    <a:lnTo>
                      <a:pt x="6" y="0"/>
                    </a:lnTo>
                    <a:lnTo>
                      <a:pt x="1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6" name="Freeform 439"/>
              <p:cNvSpPr>
                <a:spLocks/>
              </p:cNvSpPr>
              <p:nvPr/>
            </p:nvSpPr>
            <p:spPr bwMode="auto">
              <a:xfrm>
                <a:off x="3875" y="3200"/>
                <a:ext cx="49" cy="20"/>
              </a:xfrm>
              <a:custGeom>
                <a:avLst/>
                <a:gdLst>
                  <a:gd name="T0" fmla="*/ 36 w 97"/>
                  <a:gd name="T1" fmla="*/ 4 h 39"/>
                  <a:gd name="T2" fmla="*/ 38 w 97"/>
                  <a:gd name="T3" fmla="*/ 8 h 39"/>
                  <a:gd name="T4" fmla="*/ 42 w 97"/>
                  <a:gd name="T5" fmla="*/ 11 h 39"/>
                  <a:gd name="T6" fmla="*/ 46 w 97"/>
                  <a:gd name="T7" fmla="*/ 14 h 39"/>
                  <a:gd name="T8" fmla="*/ 49 w 97"/>
                  <a:gd name="T9" fmla="*/ 17 h 39"/>
                  <a:gd name="T10" fmla="*/ 47 w 97"/>
                  <a:gd name="T11" fmla="*/ 18 h 39"/>
                  <a:gd name="T12" fmla="*/ 45 w 97"/>
                  <a:gd name="T13" fmla="*/ 19 h 39"/>
                  <a:gd name="T14" fmla="*/ 42 w 97"/>
                  <a:gd name="T15" fmla="*/ 20 h 39"/>
                  <a:gd name="T16" fmla="*/ 40 w 97"/>
                  <a:gd name="T17" fmla="*/ 20 h 39"/>
                  <a:gd name="T18" fmla="*/ 36 w 97"/>
                  <a:gd name="T19" fmla="*/ 16 h 39"/>
                  <a:gd name="T20" fmla="*/ 31 w 97"/>
                  <a:gd name="T21" fmla="*/ 13 h 39"/>
                  <a:gd name="T22" fmla="*/ 26 w 97"/>
                  <a:gd name="T23" fmla="*/ 10 h 39"/>
                  <a:gd name="T24" fmla="*/ 21 w 97"/>
                  <a:gd name="T25" fmla="*/ 8 h 39"/>
                  <a:gd name="T26" fmla="*/ 16 w 97"/>
                  <a:gd name="T27" fmla="*/ 6 h 39"/>
                  <a:gd name="T28" fmla="*/ 11 w 97"/>
                  <a:gd name="T29" fmla="*/ 4 h 39"/>
                  <a:gd name="T30" fmla="*/ 6 w 97"/>
                  <a:gd name="T31" fmla="*/ 3 h 39"/>
                  <a:gd name="T32" fmla="*/ 0 w 97"/>
                  <a:gd name="T33" fmla="*/ 0 h 39"/>
                  <a:gd name="T34" fmla="*/ 36 w 97"/>
                  <a:gd name="T35" fmla="*/ 4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7" h="39">
                    <a:moveTo>
                      <a:pt x="72" y="7"/>
                    </a:moveTo>
                    <a:lnTo>
                      <a:pt x="76" y="15"/>
                    </a:lnTo>
                    <a:lnTo>
                      <a:pt x="83" y="22"/>
                    </a:lnTo>
                    <a:lnTo>
                      <a:pt x="91" y="28"/>
                    </a:lnTo>
                    <a:lnTo>
                      <a:pt x="97" y="33"/>
                    </a:lnTo>
                    <a:lnTo>
                      <a:pt x="93" y="36"/>
                    </a:lnTo>
                    <a:lnTo>
                      <a:pt x="89" y="38"/>
                    </a:lnTo>
                    <a:lnTo>
                      <a:pt x="84" y="39"/>
                    </a:lnTo>
                    <a:lnTo>
                      <a:pt x="80" y="39"/>
                    </a:lnTo>
                    <a:lnTo>
                      <a:pt x="72" y="31"/>
                    </a:lnTo>
                    <a:lnTo>
                      <a:pt x="61" y="25"/>
                    </a:lnTo>
                    <a:lnTo>
                      <a:pt x="52" y="20"/>
                    </a:lnTo>
                    <a:lnTo>
                      <a:pt x="42" y="15"/>
                    </a:lnTo>
                    <a:lnTo>
                      <a:pt x="31" y="12"/>
                    </a:lnTo>
                    <a:lnTo>
                      <a:pt x="21" y="8"/>
                    </a:lnTo>
                    <a:lnTo>
                      <a:pt x="11" y="5"/>
                    </a:lnTo>
                    <a:lnTo>
                      <a:pt x="0" y="0"/>
                    </a:lnTo>
                    <a:lnTo>
                      <a:pt x="72" y="7"/>
                    </a:lnTo>
                    <a:close/>
                  </a:path>
                </a:pathLst>
              </a:custGeom>
              <a:solidFill>
                <a:srgbClr val="CC8C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7" name="Freeform 440"/>
              <p:cNvSpPr>
                <a:spLocks/>
              </p:cNvSpPr>
              <p:nvPr/>
            </p:nvSpPr>
            <p:spPr bwMode="auto">
              <a:xfrm>
                <a:off x="3872" y="3209"/>
                <a:ext cx="31" cy="19"/>
              </a:xfrm>
              <a:custGeom>
                <a:avLst/>
                <a:gdLst>
                  <a:gd name="T0" fmla="*/ 29 w 61"/>
                  <a:gd name="T1" fmla="*/ 13 h 37"/>
                  <a:gd name="T2" fmla="*/ 31 w 61"/>
                  <a:gd name="T3" fmla="*/ 15 h 37"/>
                  <a:gd name="T4" fmla="*/ 30 w 61"/>
                  <a:gd name="T5" fmla="*/ 17 h 37"/>
                  <a:gd name="T6" fmla="*/ 29 w 61"/>
                  <a:gd name="T7" fmla="*/ 18 h 37"/>
                  <a:gd name="T8" fmla="*/ 28 w 61"/>
                  <a:gd name="T9" fmla="*/ 19 h 37"/>
                  <a:gd name="T10" fmla="*/ 23 w 61"/>
                  <a:gd name="T11" fmla="*/ 19 h 37"/>
                  <a:gd name="T12" fmla="*/ 19 w 61"/>
                  <a:gd name="T13" fmla="*/ 18 h 37"/>
                  <a:gd name="T14" fmla="*/ 15 w 61"/>
                  <a:gd name="T15" fmla="*/ 16 h 37"/>
                  <a:gd name="T16" fmla="*/ 12 w 61"/>
                  <a:gd name="T17" fmla="*/ 14 h 37"/>
                  <a:gd name="T18" fmla="*/ 8 w 61"/>
                  <a:gd name="T19" fmla="*/ 11 h 37"/>
                  <a:gd name="T20" fmla="*/ 5 w 61"/>
                  <a:gd name="T21" fmla="*/ 8 h 37"/>
                  <a:gd name="T22" fmla="*/ 2 w 61"/>
                  <a:gd name="T23" fmla="*/ 5 h 37"/>
                  <a:gd name="T24" fmla="*/ 0 w 61"/>
                  <a:gd name="T25" fmla="*/ 0 h 37"/>
                  <a:gd name="T26" fmla="*/ 3 w 61"/>
                  <a:gd name="T27" fmla="*/ 2 h 37"/>
                  <a:gd name="T28" fmla="*/ 8 w 61"/>
                  <a:gd name="T29" fmla="*/ 4 h 37"/>
                  <a:gd name="T30" fmla="*/ 11 w 61"/>
                  <a:gd name="T31" fmla="*/ 5 h 37"/>
                  <a:gd name="T32" fmla="*/ 15 w 61"/>
                  <a:gd name="T33" fmla="*/ 7 h 37"/>
                  <a:gd name="T34" fmla="*/ 18 w 61"/>
                  <a:gd name="T35" fmla="*/ 9 h 37"/>
                  <a:gd name="T36" fmla="*/ 23 w 61"/>
                  <a:gd name="T37" fmla="*/ 10 h 37"/>
                  <a:gd name="T38" fmla="*/ 26 w 61"/>
                  <a:gd name="T39" fmla="*/ 11 h 37"/>
                  <a:gd name="T40" fmla="*/ 29 w 61"/>
                  <a:gd name="T41" fmla="*/ 13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37">
                    <a:moveTo>
                      <a:pt x="58" y="26"/>
                    </a:moveTo>
                    <a:lnTo>
                      <a:pt x="61" y="29"/>
                    </a:lnTo>
                    <a:lnTo>
                      <a:pt x="59" y="33"/>
                    </a:lnTo>
                    <a:lnTo>
                      <a:pt x="57" y="35"/>
                    </a:lnTo>
                    <a:lnTo>
                      <a:pt x="55" y="37"/>
                    </a:lnTo>
                    <a:lnTo>
                      <a:pt x="46" y="37"/>
                    </a:lnTo>
                    <a:lnTo>
                      <a:pt x="38" y="35"/>
                    </a:lnTo>
                    <a:lnTo>
                      <a:pt x="30" y="32"/>
                    </a:lnTo>
                    <a:lnTo>
                      <a:pt x="23" y="27"/>
                    </a:lnTo>
                    <a:lnTo>
                      <a:pt x="16" y="22"/>
                    </a:lnTo>
                    <a:lnTo>
                      <a:pt x="9" y="15"/>
                    </a:lnTo>
                    <a:lnTo>
                      <a:pt x="4" y="9"/>
                    </a:lnTo>
                    <a:lnTo>
                      <a:pt x="0" y="0"/>
                    </a:lnTo>
                    <a:lnTo>
                      <a:pt x="6" y="4"/>
                    </a:lnTo>
                    <a:lnTo>
                      <a:pt x="15" y="7"/>
                    </a:lnTo>
                    <a:lnTo>
                      <a:pt x="21" y="10"/>
                    </a:lnTo>
                    <a:lnTo>
                      <a:pt x="30" y="13"/>
                    </a:lnTo>
                    <a:lnTo>
                      <a:pt x="36" y="17"/>
                    </a:lnTo>
                    <a:lnTo>
                      <a:pt x="45" y="19"/>
                    </a:lnTo>
                    <a:lnTo>
                      <a:pt x="51" y="22"/>
                    </a:lnTo>
                    <a:lnTo>
                      <a:pt x="58" y="2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8" name="Freeform 441"/>
              <p:cNvSpPr>
                <a:spLocks/>
              </p:cNvSpPr>
              <p:nvPr/>
            </p:nvSpPr>
            <p:spPr bwMode="auto">
              <a:xfrm>
                <a:off x="3865" y="3287"/>
                <a:ext cx="12" cy="19"/>
              </a:xfrm>
              <a:custGeom>
                <a:avLst/>
                <a:gdLst>
                  <a:gd name="T0" fmla="*/ 12 w 25"/>
                  <a:gd name="T1" fmla="*/ 5 h 38"/>
                  <a:gd name="T2" fmla="*/ 12 w 25"/>
                  <a:gd name="T3" fmla="*/ 9 h 38"/>
                  <a:gd name="T4" fmla="*/ 10 w 25"/>
                  <a:gd name="T5" fmla="*/ 13 h 38"/>
                  <a:gd name="T6" fmla="*/ 8 w 25"/>
                  <a:gd name="T7" fmla="*/ 16 h 38"/>
                  <a:gd name="T8" fmla="*/ 5 w 25"/>
                  <a:gd name="T9" fmla="*/ 19 h 38"/>
                  <a:gd name="T10" fmla="*/ 0 w 25"/>
                  <a:gd name="T11" fmla="*/ 19 h 38"/>
                  <a:gd name="T12" fmla="*/ 1 w 25"/>
                  <a:gd name="T13" fmla="*/ 16 h 38"/>
                  <a:gd name="T14" fmla="*/ 4 w 25"/>
                  <a:gd name="T15" fmla="*/ 11 h 38"/>
                  <a:gd name="T16" fmla="*/ 5 w 25"/>
                  <a:gd name="T17" fmla="*/ 7 h 38"/>
                  <a:gd name="T18" fmla="*/ 6 w 25"/>
                  <a:gd name="T19" fmla="*/ 3 h 38"/>
                  <a:gd name="T20" fmla="*/ 9 w 25"/>
                  <a:gd name="T21" fmla="*/ 0 h 38"/>
                  <a:gd name="T22" fmla="*/ 12 w 25"/>
                  <a:gd name="T23" fmla="*/ 1 h 38"/>
                  <a:gd name="T24" fmla="*/ 12 w 25"/>
                  <a:gd name="T25" fmla="*/ 5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38">
                    <a:moveTo>
                      <a:pt x="25" y="10"/>
                    </a:moveTo>
                    <a:lnTo>
                      <a:pt x="24" y="18"/>
                    </a:lnTo>
                    <a:lnTo>
                      <a:pt x="21" y="25"/>
                    </a:lnTo>
                    <a:lnTo>
                      <a:pt x="17" y="32"/>
                    </a:lnTo>
                    <a:lnTo>
                      <a:pt x="11" y="38"/>
                    </a:lnTo>
                    <a:lnTo>
                      <a:pt x="0" y="37"/>
                    </a:lnTo>
                    <a:lnTo>
                      <a:pt x="2" y="31"/>
                    </a:lnTo>
                    <a:lnTo>
                      <a:pt x="9" y="22"/>
                    </a:lnTo>
                    <a:lnTo>
                      <a:pt x="11" y="14"/>
                    </a:lnTo>
                    <a:lnTo>
                      <a:pt x="12" y="6"/>
                    </a:lnTo>
                    <a:lnTo>
                      <a:pt x="18" y="0"/>
                    </a:lnTo>
                    <a:lnTo>
                      <a:pt x="24" y="1"/>
                    </a:lnTo>
                    <a:lnTo>
                      <a:pt x="25"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59" name="Freeform 442"/>
              <p:cNvSpPr>
                <a:spLocks/>
              </p:cNvSpPr>
              <p:nvPr/>
            </p:nvSpPr>
            <p:spPr bwMode="auto">
              <a:xfrm>
                <a:off x="3763" y="3353"/>
                <a:ext cx="63" cy="168"/>
              </a:xfrm>
              <a:custGeom>
                <a:avLst/>
                <a:gdLst>
                  <a:gd name="T0" fmla="*/ 19 w 125"/>
                  <a:gd name="T1" fmla="*/ 52 h 338"/>
                  <a:gd name="T2" fmla="*/ 27 w 125"/>
                  <a:gd name="T3" fmla="*/ 56 h 338"/>
                  <a:gd name="T4" fmla="*/ 34 w 125"/>
                  <a:gd name="T5" fmla="*/ 62 h 338"/>
                  <a:gd name="T6" fmla="*/ 38 w 125"/>
                  <a:gd name="T7" fmla="*/ 68 h 338"/>
                  <a:gd name="T8" fmla="*/ 42 w 125"/>
                  <a:gd name="T9" fmla="*/ 76 h 338"/>
                  <a:gd name="T10" fmla="*/ 44 w 125"/>
                  <a:gd name="T11" fmla="*/ 84 h 338"/>
                  <a:gd name="T12" fmla="*/ 47 w 125"/>
                  <a:gd name="T13" fmla="*/ 92 h 338"/>
                  <a:gd name="T14" fmla="*/ 49 w 125"/>
                  <a:gd name="T15" fmla="*/ 100 h 338"/>
                  <a:gd name="T16" fmla="*/ 52 w 125"/>
                  <a:gd name="T17" fmla="*/ 108 h 338"/>
                  <a:gd name="T18" fmla="*/ 55 w 125"/>
                  <a:gd name="T19" fmla="*/ 123 h 338"/>
                  <a:gd name="T20" fmla="*/ 58 w 125"/>
                  <a:gd name="T21" fmla="*/ 138 h 338"/>
                  <a:gd name="T22" fmla="*/ 61 w 125"/>
                  <a:gd name="T23" fmla="*/ 153 h 338"/>
                  <a:gd name="T24" fmla="*/ 63 w 125"/>
                  <a:gd name="T25" fmla="*/ 168 h 338"/>
                  <a:gd name="T26" fmla="*/ 44 w 125"/>
                  <a:gd name="T27" fmla="*/ 147 h 338"/>
                  <a:gd name="T28" fmla="*/ 10 w 125"/>
                  <a:gd name="T29" fmla="*/ 80 h 338"/>
                  <a:gd name="T30" fmla="*/ 0 w 125"/>
                  <a:gd name="T31" fmla="*/ 54 h 338"/>
                  <a:gd name="T32" fmla="*/ 2 w 125"/>
                  <a:gd name="T33" fmla="*/ 41 h 338"/>
                  <a:gd name="T34" fmla="*/ 4 w 125"/>
                  <a:gd name="T35" fmla="*/ 27 h 338"/>
                  <a:gd name="T36" fmla="*/ 4 w 125"/>
                  <a:gd name="T37" fmla="*/ 13 h 338"/>
                  <a:gd name="T38" fmla="*/ 5 w 125"/>
                  <a:gd name="T39" fmla="*/ 0 h 338"/>
                  <a:gd name="T40" fmla="*/ 11 w 125"/>
                  <a:gd name="T41" fmla="*/ 12 h 338"/>
                  <a:gd name="T42" fmla="*/ 16 w 125"/>
                  <a:gd name="T43" fmla="*/ 24 h 338"/>
                  <a:gd name="T44" fmla="*/ 18 w 125"/>
                  <a:gd name="T45" fmla="*/ 38 h 338"/>
                  <a:gd name="T46" fmla="*/ 19 w 125"/>
                  <a:gd name="T47" fmla="*/ 52 h 3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5" h="338">
                    <a:moveTo>
                      <a:pt x="37" y="105"/>
                    </a:moveTo>
                    <a:lnTo>
                      <a:pt x="54" y="113"/>
                    </a:lnTo>
                    <a:lnTo>
                      <a:pt x="67" y="124"/>
                    </a:lnTo>
                    <a:lnTo>
                      <a:pt x="76" y="136"/>
                    </a:lnTo>
                    <a:lnTo>
                      <a:pt x="83" y="152"/>
                    </a:lnTo>
                    <a:lnTo>
                      <a:pt x="88" y="169"/>
                    </a:lnTo>
                    <a:lnTo>
                      <a:pt x="93" y="186"/>
                    </a:lnTo>
                    <a:lnTo>
                      <a:pt x="98" y="202"/>
                    </a:lnTo>
                    <a:lnTo>
                      <a:pt x="103" y="218"/>
                    </a:lnTo>
                    <a:lnTo>
                      <a:pt x="110" y="248"/>
                    </a:lnTo>
                    <a:lnTo>
                      <a:pt x="115" y="278"/>
                    </a:lnTo>
                    <a:lnTo>
                      <a:pt x="121" y="308"/>
                    </a:lnTo>
                    <a:lnTo>
                      <a:pt x="125" y="338"/>
                    </a:lnTo>
                    <a:lnTo>
                      <a:pt x="88" y="295"/>
                    </a:lnTo>
                    <a:lnTo>
                      <a:pt x="19" y="161"/>
                    </a:lnTo>
                    <a:lnTo>
                      <a:pt x="0" y="109"/>
                    </a:lnTo>
                    <a:lnTo>
                      <a:pt x="4" y="82"/>
                    </a:lnTo>
                    <a:lnTo>
                      <a:pt x="7" y="54"/>
                    </a:lnTo>
                    <a:lnTo>
                      <a:pt x="8" y="27"/>
                    </a:lnTo>
                    <a:lnTo>
                      <a:pt x="10" y="0"/>
                    </a:lnTo>
                    <a:lnTo>
                      <a:pt x="22" y="25"/>
                    </a:lnTo>
                    <a:lnTo>
                      <a:pt x="31" y="49"/>
                    </a:lnTo>
                    <a:lnTo>
                      <a:pt x="35" y="76"/>
                    </a:lnTo>
                    <a:lnTo>
                      <a:pt x="37" y="105"/>
                    </a:lnTo>
                    <a:close/>
                  </a:path>
                </a:pathLst>
              </a:custGeom>
              <a:solidFill>
                <a:srgbClr val="87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0" name="Freeform 443"/>
              <p:cNvSpPr>
                <a:spLocks/>
              </p:cNvSpPr>
              <p:nvPr/>
            </p:nvSpPr>
            <p:spPr bwMode="auto">
              <a:xfrm>
                <a:off x="4015" y="3377"/>
                <a:ext cx="470" cy="441"/>
              </a:xfrm>
              <a:custGeom>
                <a:avLst/>
                <a:gdLst>
                  <a:gd name="T0" fmla="*/ 153 w 940"/>
                  <a:gd name="T1" fmla="*/ 100 h 882"/>
                  <a:gd name="T2" fmla="*/ 141 w 940"/>
                  <a:gd name="T3" fmla="*/ 137 h 882"/>
                  <a:gd name="T4" fmla="*/ 132 w 940"/>
                  <a:gd name="T5" fmla="*/ 149 h 882"/>
                  <a:gd name="T6" fmla="*/ 121 w 940"/>
                  <a:gd name="T7" fmla="*/ 161 h 882"/>
                  <a:gd name="T8" fmla="*/ 152 w 940"/>
                  <a:gd name="T9" fmla="*/ 157 h 882"/>
                  <a:gd name="T10" fmla="*/ 230 w 940"/>
                  <a:gd name="T11" fmla="*/ 136 h 882"/>
                  <a:gd name="T12" fmla="*/ 306 w 940"/>
                  <a:gd name="T13" fmla="*/ 115 h 882"/>
                  <a:gd name="T14" fmla="*/ 375 w 940"/>
                  <a:gd name="T15" fmla="*/ 95 h 882"/>
                  <a:gd name="T16" fmla="*/ 416 w 940"/>
                  <a:gd name="T17" fmla="*/ 95 h 882"/>
                  <a:gd name="T18" fmla="*/ 404 w 940"/>
                  <a:gd name="T19" fmla="*/ 104 h 882"/>
                  <a:gd name="T20" fmla="*/ 410 w 940"/>
                  <a:gd name="T21" fmla="*/ 122 h 882"/>
                  <a:gd name="T22" fmla="*/ 333 w 940"/>
                  <a:gd name="T23" fmla="*/ 159 h 882"/>
                  <a:gd name="T24" fmla="*/ 316 w 940"/>
                  <a:gd name="T25" fmla="*/ 168 h 882"/>
                  <a:gd name="T26" fmla="*/ 294 w 940"/>
                  <a:gd name="T27" fmla="*/ 164 h 882"/>
                  <a:gd name="T28" fmla="*/ 265 w 940"/>
                  <a:gd name="T29" fmla="*/ 184 h 882"/>
                  <a:gd name="T30" fmla="*/ 242 w 940"/>
                  <a:gd name="T31" fmla="*/ 183 h 882"/>
                  <a:gd name="T32" fmla="*/ 262 w 940"/>
                  <a:gd name="T33" fmla="*/ 200 h 882"/>
                  <a:gd name="T34" fmla="*/ 296 w 940"/>
                  <a:gd name="T35" fmla="*/ 186 h 882"/>
                  <a:gd name="T36" fmla="*/ 386 w 940"/>
                  <a:gd name="T37" fmla="*/ 142 h 882"/>
                  <a:gd name="T38" fmla="*/ 450 w 940"/>
                  <a:gd name="T39" fmla="*/ 117 h 882"/>
                  <a:gd name="T40" fmla="*/ 464 w 940"/>
                  <a:gd name="T41" fmla="*/ 150 h 882"/>
                  <a:gd name="T42" fmla="*/ 419 w 940"/>
                  <a:gd name="T43" fmla="*/ 174 h 882"/>
                  <a:gd name="T44" fmla="*/ 358 w 940"/>
                  <a:gd name="T45" fmla="*/ 209 h 882"/>
                  <a:gd name="T46" fmla="*/ 331 w 940"/>
                  <a:gd name="T47" fmla="*/ 217 h 882"/>
                  <a:gd name="T48" fmla="*/ 297 w 940"/>
                  <a:gd name="T49" fmla="*/ 247 h 882"/>
                  <a:gd name="T50" fmla="*/ 356 w 940"/>
                  <a:gd name="T51" fmla="*/ 217 h 882"/>
                  <a:gd name="T52" fmla="*/ 420 w 940"/>
                  <a:gd name="T53" fmla="*/ 184 h 882"/>
                  <a:gd name="T54" fmla="*/ 437 w 940"/>
                  <a:gd name="T55" fmla="*/ 184 h 882"/>
                  <a:gd name="T56" fmla="*/ 457 w 940"/>
                  <a:gd name="T57" fmla="*/ 203 h 882"/>
                  <a:gd name="T58" fmla="*/ 376 w 940"/>
                  <a:gd name="T59" fmla="*/ 252 h 882"/>
                  <a:gd name="T60" fmla="*/ 301 w 940"/>
                  <a:gd name="T61" fmla="*/ 289 h 882"/>
                  <a:gd name="T62" fmla="*/ 270 w 940"/>
                  <a:gd name="T63" fmla="*/ 324 h 882"/>
                  <a:gd name="T64" fmla="*/ 295 w 940"/>
                  <a:gd name="T65" fmla="*/ 307 h 882"/>
                  <a:gd name="T66" fmla="*/ 357 w 940"/>
                  <a:gd name="T67" fmla="*/ 273 h 882"/>
                  <a:gd name="T68" fmla="*/ 415 w 940"/>
                  <a:gd name="T69" fmla="*/ 240 h 882"/>
                  <a:gd name="T70" fmla="*/ 395 w 940"/>
                  <a:gd name="T71" fmla="*/ 278 h 882"/>
                  <a:gd name="T72" fmla="*/ 312 w 940"/>
                  <a:gd name="T73" fmla="*/ 314 h 882"/>
                  <a:gd name="T74" fmla="*/ 318 w 940"/>
                  <a:gd name="T75" fmla="*/ 319 h 882"/>
                  <a:gd name="T76" fmla="*/ 273 w 940"/>
                  <a:gd name="T77" fmla="*/ 347 h 882"/>
                  <a:gd name="T78" fmla="*/ 232 w 940"/>
                  <a:gd name="T79" fmla="*/ 360 h 882"/>
                  <a:gd name="T80" fmla="*/ 195 w 940"/>
                  <a:gd name="T81" fmla="*/ 370 h 882"/>
                  <a:gd name="T82" fmla="*/ 137 w 940"/>
                  <a:gd name="T83" fmla="*/ 372 h 882"/>
                  <a:gd name="T84" fmla="*/ 97 w 940"/>
                  <a:gd name="T85" fmla="*/ 381 h 882"/>
                  <a:gd name="T86" fmla="*/ 121 w 940"/>
                  <a:gd name="T87" fmla="*/ 387 h 882"/>
                  <a:gd name="T88" fmla="*/ 88 w 940"/>
                  <a:gd name="T89" fmla="*/ 403 h 882"/>
                  <a:gd name="T90" fmla="*/ 78 w 940"/>
                  <a:gd name="T91" fmla="*/ 415 h 882"/>
                  <a:gd name="T92" fmla="*/ 27 w 940"/>
                  <a:gd name="T93" fmla="*/ 415 h 882"/>
                  <a:gd name="T94" fmla="*/ 14 w 940"/>
                  <a:gd name="T95" fmla="*/ 272 h 882"/>
                  <a:gd name="T96" fmla="*/ 48 w 940"/>
                  <a:gd name="T97" fmla="*/ 270 h 882"/>
                  <a:gd name="T98" fmla="*/ 32 w 940"/>
                  <a:gd name="T99" fmla="*/ 254 h 882"/>
                  <a:gd name="T100" fmla="*/ 72 w 940"/>
                  <a:gd name="T101" fmla="*/ 230 h 882"/>
                  <a:gd name="T102" fmla="*/ 57 w 940"/>
                  <a:gd name="T103" fmla="*/ 188 h 882"/>
                  <a:gd name="T104" fmla="*/ 113 w 940"/>
                  <a:gd name="T105" fmla="*/ 85 h 882"/>
                  <a:gd name="T106" fmla="*/ 115 w 940"/>
                  <a:gd name="T107" fmla="*/ 74 h 882"/>
                  <a:gd name="T108" fmla="*/ 134 w 940"/>
                  <a:gd name="T109" fmla="*/ 73 h 882"/>
                  <a:gd name="T110" fmla="*/ 131 w 940"/>
                  <a:gd name="T111" fmla="*/ 36 h 882"/>
                  <a:gd name="T112" fmla="*/ 163 w 940"/>
                  <a:gd name="T113" fmla="*/ 18 h 882"/>
                  <a:gd name="T114" fmla="*/ 146 w 940"/>
                  <a:gd name="T115" fmla="*/ 10 h 8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40" h="882">
                    <a:moveTo>
                      <a:pt x="341" y="32"/>
                    </a:moveTo>
                    <a:lnTo>
                      <a:pt x="347" y="53"/>
                    </a:lnTo>
                    <a:lnTo>
                      <a:pt x="350" y="75"/>
                    </a:lnTo>
                    <a:lnTo>
                      <a:pt x="348" y="95"/>
                    </a:lnTo>
                    <a:lnTo>
                      <a:pt x="345" y="117"/>
                    </a:lnTo>
                    <a:lnTo>
                      <a:pt x="338" y="137"/>
                    </a:lnTo>
                    <a:lnTo>
                      <a:pt x="329" y="156"/>
                    </a:lnTo>
                    <a:lnTo>
                      <a:pt x="317" y="175"/>
                    </a:lnTo>
                    <a:lnTo>
                      <a:pt x="303" y="192"/>
                    </a:lnTo>
                    <a:lnTo>
                      <a:pt x="305" y="200"/>
                    </a:lnTo>
                    <a:lnTo>
                      <a:pt x="305" y="208"/>
                    </a:lnTo>
                    <a:lnTo>
                      <a:pt x="305" y="219"/>
                    </a:lnTo>
                    <a:lnTo>
                      <a:pt x="307" y="229"/>
                    </a:lnTo>
                    <a:lnTo>
                      <a:pt x="305" y="229"/>
                    </a:lnTo>
                    <a:lnTo>
                      <a:pt x="301" y="234"/>
                    </a:lnTo>
                    <a:lnTo>
                      <a:pt x="298" y="239"/>
                    </a:lnTo>
                    <a:lnTo>
                      <a:pt x="297" y="244"/>
                    </a:lnTo>
                    <a:lnTo>
                      <a:pt x="294" y="257"/>
                    </a:lnTo>
                    <a:lnTo>
                      <a:pt x="290" y="266"/>
                    </a:lnTo>
                    <a:lnTo>
                      <a:pt x="282" y="273"/>
                    </a:lnTo>
                    <a:lnTo>
                      <a:pt x="273" y="276"/>
                    </a:lnTo>
                    <a:lnTo>
                      <a:pt x="264" y="280"/>
                    </a:lnTo>
                    <a:lnTo>
                      <a:pt x="255" y="282"/>
                    </a:lnTo>
                    <a:lnTo>
                      <a:pt x="246" y="285"/>
                    </a:lnTo>
                    <a:lnTo>
                      <a:pt x="238" y="290"/>
                    </a:lnTo>
                    <a:lnTo>
                      <a:pt x="239" y="294"/>
                    </a:lnTo>
                    <a:lnTo>
                      <a:pt x="241" y="296"/>
                    </a:lnTo>
                    <a:lnTo>
                      <a:pt x="245" y="298"/>
                    </a:lnTo>
                    <a:lnTo>
                      <a:pt x="248" y="299"/>
                    </a:lnTo>
                    <a:lnTo>
                      <a:pt x="264" y="298"/>
                    </a:lnTo>
                    <a:lnTo>
                      <a:pt x="264" y="302"/>
                    </a:lnTo>
                    <a:lnTo>
                      <a:pt x="264" y="305"/>
                    </a:lnTo>
                    <a:lnTo>
                      <a:pt x="265" y="309"/>
                    </a:lnTo>
                    <a:lnTo>
                      <a:pt x="268" y="311"/>
                    </a:lnTo>
                    <a:lnTo>
                      <a:pt x="265" y="314"/>
                    </a:lnTo>
                    <a:lnTo>
                      <a:pt x="261" y="315"/>
                    </a:lnTo>
                    <a:lnTo>
                      <a:pt x="255" y="317"/>
                    </a:lnTo>
                    <a:lnTo>
                      <a:pt x="250" y="318"/>
                    </a:lnTo>
                    <a:lnTo>
                      <a:pt x="246" y="319"/>
                    </a:lnTo>
                    <a:lnTo>
                      <a:pt x="242" y="321"/>
                    </a:lnTo>
                    <a:lnTo>
                      <a:pt x="242" y="326"/>
                    </a:lnTo>
                    <a:lnTo>
                      <a:pt x="246" y="332"/>
                    </a:lnTo>
                    <a:lnTo>
                      <a:pt x="254" y="332"/>
                    </a:lnTo>
                    <a:lnTo>
                      <a:pt x="261" y="330"/>
                    </a:lnTo>
                    <a:lnTo>
                      <a:pt x="269" y="329"/>
                    </a:lnTo>
                    <a:lnTo>
                      <a:pt x="277" y="327"/>
                    </a:lnTo>
                    <a:lnTo>
                      <a:pt x="284" y="325"/>
                    </a:lnTo>
                    <a:lnTo>
                      <a:pt x="291" y="321"/>
                    </a:lnTo>
                    <a:lnTo>
                      <a:pt x="298" y="318"/>
                    </a:lnTo>
                    <a:lnTo>
                      <a:pt x="303" y="313"/>
                    </a:lnTo>
                    <a:lnTo>
                      <a:pt x="320" y="310"/>
                    </a:lnTo>
                    <a:lnTo>
                      <a:pt x="336" y="306"/>
                    </a:lnTo>
                    <a:lnTo>
                      <a:pt x="351" y="302"/>
                    </a:lnTo>
                    <a:lnTo>
                      <a:pt x="367" y="297"/>
                    </a:lnTo>
                    <a:lnTo>
                      <a:pt x="382" y="294"/>
                    </a:lnTo>
                    <a:lnTo>
                      <a:pt x="398" y="289"/>
                    </a:lnTo>
                    <a:lnTo>
                      <a:pt x="414" y="284"/>
                    </a:lnTo>
                    <a:lnTo>
                      <a:pt x="429" y="280"/>
                    </a:lnTo>
                    <a:lnTo>
                      <a:pt x="445" y="275"/>
                    </a:lnTo>
                    <a:lnTo>
                      <a:pt x="460" y="271"/>
                    </a:lnTo>
                    <a:lnTo>
                      <a:pt x="476" y="266"/>
                    </a:lnTo>
                    <a:lnTo>
                      <a:pt x="492" y="262"/>
                    </a:lnTo>
                    <a:lnTo>
                      <a:pt x="507" y="258"/>
                    </a:lnTo>
                    <a:lnTo>
                      <a:pt x="524" y="254"/>
                    </a:lnTo>
                    <a:lnTo>
                      <a:pt x="540" y="251"/>
                    </a:lnTo>
                    <a:lnTo>
                      <a:pt x="556" y="247"/>
                    </a:lnTo>
                    <a:lnTo>
                      <a:pt x="570" y="243"/>
                    </a:lnTo>
                    <a:lnTo>
                      <a:pt x="583" y="238"/>
                    </a:lnTo>
                    <a:lnTo>
                      <a:pt x="597" y="234"/>
                    </a:lnTo>
                    <a:lnTo>
                      <a:pt x="611" y="230"/>
                    </a:lnTo>
                    <a:lnTo>
                      <a:pt x="625" y="226"/>
                    </a:lnTo>
                    <a:lnTo>
                      <a:pt x="639" y="222"/>
                    </a:lnTo>
                    <a:lnTo>
                      <a:pt x="653" y="219"/>
                    </a:lnTo>
                    <a:lnTo>
                      <a:pt x="668" y="215"/>
                    </a:lnTo>
                    <a:lnTo>
                      <a:pt x="681" y="212"/>
                    </a:lnTo>
                    <a:lnTo>
                      <a:pt x="695" y="208"/>
                    </a:lnTo>
                    <a:lnTo>
                      <a:pt x="709" y="205"/>
                    </a:lnTo>
                    <a:lnTo>
                      <a:pt x="723" y="200"/>
                    </a:lnTo>
                    <a:lnTo>
                      <a:pt x="736" y="196"/>
                    </a:lnTo>
                    <a:lnTo>
                      <a:pt x="749" y="190"/>
                    </a:lnTo>
                    <a:lnTo>
                      <a:pt x="762" y="184"/>
                    </a:lnTo>
                    <a:lnTo>
                      <a:pt x="775" y="177"/>
                    </a:lnTo>
                    <a:lnTo>
                      <a:pt x="783" y="176"/>
                    </a:lnTo>
                    <a:lnTo>
                      <a:pt x="791" y="175"/>
                    </a:lnTo>
                    <a:lnTo>
                      <a:pt x="798" y="175"/>
                    </a:lnTo>
                    <a:lnTo>
                      <a:pt x="806" y="176"/>
                    </a:lnTo>
                    <a:lnTo>
                      <a:pt x="813" y="178"/>
                    </a:lnTo>
                    <a:lnTo>
                      <a:pt x="820" y="181"/>
                    </a:lnTo>
                    <a:lnTo>
                      <a:pt x="827" y="185"/>
                    </a:lnTo>
                    <a:lnTo>
                      <a:pt x="832" y="190"/>
                    </a:lnTo>
                    <a:lnTo>
                      <a:pt x="829" y="191"/>
                    </a:lnTo>
                    <a:lnTo>
                      <a:pt x="823" y="191"/>
                    </a:lnTo>
                    <a:lnTo>
                      <a:pt x="819" y="192"/>
                    </a:lnTo>
                    <a:lnTo>
                      <a:pt x="813" y="193"/>
                    </a:lnTo>
                    <a:lnTo>
                      <a:pt x="808" y="194"/>
                    </a:lnTo>
                    <a:lnTo>
                      <a:pt x="804" y="197"/>
                    </a:lnTo>
                    <a:lnTo>
                      <a:pt x="799" y="200"/>
                    </a:lnTo>
                    <a:lnTo>
                      <a:pt x="797" y="205"/>
                    </a:lnTo>
                    <a:lnTo>
                      <a:pt x="802" y="207"/>
                    </a:lnTo>
                    <a:lnTo>
                      <a:pt x="808" y="208"/>
                    </a:lnTo>
                    <a:lnTo>
                      <a:pt x="814" y="208"/>
                    </a:lnTo>
                    <a:lnTo>
                      <a:pt x="820" y="207"/>
                    </a:lnTo>
                    <a:lnTo>
                      <a:pt x="825" y="206"/>
                    </a:lnTo>
                    <a:lnTo>
                      <a:pt x="831" y="206"/>
                    </a:lnTo>
                    <a:lnTo>
                      <a:pt x="837" y="205"/>
                    </a:lnTo>
                    <a:lnTo>
                      <a:pt x="844" y="206"/>
                    </a:lnTo>
                    <a:lnTo>
                      <a:pt x="843" y="220"/>
                    </a:lnTo>
                    <a:lnTo>
                      <a:pt x="838" y="230"/>
                    </a:lnTo>
                    <a:lnTo>
                      <a:pt x="830" y="237"/>
                    </a:lnTo>
                    <a:lnTo>
                      <a:pt x="820" y="244"/>
                    </a:lnTo>
                    <a:lnTo>
                      <a:pt x="806" y="247"/>
                    </a:lnTo>
                    <a:lnTo>
                      <a:pt x="792" y="253"/>
                    </a:lnTo>
                    <a:lnTo>
                      <a:pt x="778" y="259"/>
                    </a:lnTo>
                    <a:lnTo>
                      <a:pt x="764" y="265"/>
                    </a:lnTo>
                    <a:lnTo>
                      <a:pt x="751" y="271"/>
                    </a:lnTo>
                    <a:lnTo>
                      <a:pt x="737" y="276"/>
                    </a:lnTo>
                    <a:lnTo>
                      <a:pt x="723" y="282"/>
                    </a:lnTo>
                    <a:lnTo>
                      <a:pt x="709" y="287"/>
                    </a:lnTo>
                    <a:lnTo>
                      <a:pt x="666" y="320"/>
                    </a:lnTo>
                    <a:lnTo>
                      <a:pt x="665" y="318"/>
                    </a:lnTo>
                    <a:lnTo>
                      <a:pt x="664" y="314"/>
                    </a:lnTo>
                    <a:lnTo>
                      <a:pt x="662" y="311"/>
                    </a:lnTo>
                    <a:lnTo>
                      <a:pt x="658" y="309"/>
                    </a:lnTo>
                    <a:lnTo>
                      <a:pt x="651" y="313"/>
                    </a:lnTo>
                    <a:lnTo>
                      <a:pt x="651" y="320"/>
                    </a:lnTo>
                    <a:lnTo>
                      <a:pt x="650" y="327"/>
                    </a:lnTo>
                    <a:lnTo>
                      <a:pt x="643" y="332"/>
                    </a:lnTo>
                    <a:lnTo>
                      <a:pt x="639" y="333"/>
                    </a:lnTo>
                    <a:lnTo>
                      <a:pt x="634" y="334"/>
                    </a:lnTo>
                    <a:lnTo>
                      <a:pt x="631" y="336"/>
                    </a:lnTo>
                    <a:lnTo>
                      <a:pt x="626" y="337"/>
                    </a:lnTo>
                    <a:lnTo>
                      <a:pt x="622" y="338"/>
                    </a:lnTo>
                    <a:lnTo>
                      <a:pt x="617" y="340"/>
                    </a:lnTo>
                    <a:lnTo>
                      <a:pt x="611" y="340"/>
                    </a:lnTo>
                    <a:lnTo>
                      <a:pt x="607" y="337"/>
                    </a:lnTo>
                    <a:lnTo>
                      <a:pt x="604" y="333"/>
                    </a:lnTo>
                    <a:lnTo>
                      <a:pt x="602" y="328"/>
                    </a:lnTo>
                    <a:lnTo>
                      <a:pt x="598" y="324"/>
                    </a:lnTo>
                    <a:lnTo>
                      <a:pt x="594" y="322"/>
                    </a:lnTo>
                    <a:lnTo>
                      <a:pt x="587" y="328"/>
                    </a:lnTo>
                    <a:lnTo>
                      <a:pt x="587" y="335"/>
                    </a:lnTo>
                    <a:lnTo>
                      <a:pt x="592" y="343"/>
                    </a:lnTo>
                    <a:lnTo>
                      <a:pt x="594" y="351"/>
                    </a:lnTo>
                    <a:lnTo>
                      <a:pt x="586" y="357"/>
                    </a:lnTo>
                    <a:lnTo>
                      <a:pt x="577" y="360"/>
                    </a:lnTo>
                    <a:lnTo>
                      <a:pt x="567" y="364"/>
                    </a:lnTo>
                    <a:lnTo>
                      <a:pt x="558" y="367"/>
                    </a:lnTo>
                    <a:lnTo>
                      <a:pt x="549" y="368"/>
                    </a:lnTo>
                    <a:lnTo>
                      <a:pt x="539" y="370"/>
                    </a:lnTo>
                    <a:lnTo>
                      <a:pt x="529" y="368"/>
                    </a:lnTo>
                    <a:lnTo>
                      <a:pt x="519" y="367"/>
                    </a:lnTo>
                    <a:lnTo>
                      <a:pt x="514" y="366"/>
                    </a:lnTo>
                    <a:lnTo>
                      <a:pt x="509" y="364"/>
                    </a:lnTo>
                    <a:lnTo>
                      <a:pt x="504" y="360"/>
                    </a:lnTo>
                    <a:lnTo>
                      <a:pt x="498" y="358"/>
                    </a:lnTo>
                    <a:lnTo>
                      <a:pt x="494" y="356"/>
                    </a:lnTo>
                    <a:lnTo>
                      <a:pt x="489" y="356"/>
                    </a:lnTo>
                    <a:lnTo>
                      <a:pt x="484" y="356"/>
                    </a:lnTo>
                    <a:lnTo>
                      <a:pt x="480" y="359"/>
                    </a:lnTo>
                    <a:lnTo>
                      <a:pt x="484" y="365"/>
                    </a:lnTo>
                    <a:lnTo>
                      <a:pt x="489" y="370"/>
                    </a:lnTo>
                    <a:lnTo>
                      <a:pt x="494" y="373"/>
                    </a:lnTo>
                    <a:lnTo>
                      <a:pt x="499" y="377"/>
                    </a:lnTo>
                    <a:lnTo>
                      <a:pt x="504" y="380"/>
                    </a:lnTo>
                    <a:lnTo>
                      <a:pt x="510" y="382"/>
                    </a:lnTo>
                    <a:lnTo>
                      <a:pt x="517" y="385"/>
                    </a:lnTo>
                    <a:lnTo>
                      <a:pt x="522" y="386"/>
                    </a:lnTo>
                    <a:lnTo>
                      <a:pt x="521" y="390"/>
                    </a:lnTo>
                    <a:lnTo>
                      <a:pt x="522" y="395"/>
                    </a:lnTo>
                    <a:lnTo>
                      <a:pt x="524" y="400"/>
                    </a:lnTo>
                    <a:lnTo>
                      <a:pt x="528" y="402"/>
                    </a:lnTo>
                    <a:lnTo>
                      <a:pt x="533" y="397"/>
                    </a:lnTo>
                    <a:lnTo>
                      <a:pt x="537" y="394"/>
                    </a:lnTo>
                    <a:lnTo>
                      <a:pt x="543" y="390"/>
                    </a:lnTo>
                    <a:lnTo>
                      <a:pt x="549" y="388"/>
                    </a:lnTo>
                    <a:lnTo>
                      <a:pt x="555" y="386"/>
                    </a:lnTo>
                    <a:lnTo>
                      <a:pt x="560" y="385"/>
                    </a:lnTo>
                    <a:lnTo>
                      <a:pt x="567" y="383"/>
                    </a:lnTo>
                    <a:lnTo>
                      <a:pt x="573" y="382"/>
                    </a:lnTo>
                    <a:lnTo>
                      <a:pt x="592" y="371"/>
                    </a:lnTo>
                    <a:lnTo>
                      <a:pt x="610" y="360"/>
                    </a:lnTo>
                    <a:lnTo>
                      <a:pt x="628" y="353"/>
                    </a:lnTo>
                    <a:lnTo>
                      <a:pt x="648" y="345"/>
                    </a:lnTo>
                    <a:lnTo>
                      <a:pt x="666" y="337"/>
                    </a:lnTo>
                    <a:lnTo>
                      <a:pt x="684" y="328"/>
                    </a:lnTo>
                    <a:lnTo>
                      <a:pt x="702" y="317"/>
                    </a:lnTo>
                    <a:lnTo>
                      <a:pt x="718" y="302"/>
                    </a:lnTo>
                    <a:lnTo>
                      <a:pt x="736" y="295"/>
                    </a:lnTo>
                    <a:lnTo>
                      <a:pt x="753" y="289"/>
                    </a:lnTo>
                    <a:lnTo>
                      <a:pt x="771" y="283"/>
                    </a:lnTo>
                    <a:lnTo>
                      <a:pt x="789" y="277"/>
                    </a:lnTo>
                    <a:lnTo>
                      <a:pt x="806" y="269"/>
                    </a:lnTo>
                    <a:lnTo>
                      <a:pt x="822" y="261"/>
                    </a:lnTo>
                    <a:lnTo>
                      <a:pt x="838" y="252"/>
                    </a:lnTo>
                    <a:lnTo>
                      <a:pt x="853" y="239"/>
                    </a:lnTo>
                    <a:lnTo>
                      <a:pt x="862" y="237"/>
                    </a:lnTo>
                    <a:lnTo>
                      <a:pt x="872" y="235"/>
                    </a:lnTo>
                    <a:lnTo>
                      <a:pt x="881" y="234"/>
                    </a:lnTo>
                    <a:lnTo>
                      <a:pt x="890" y="234"/>
                    </a:lnTo>
                    <a:lnTo>
                      <a:pt x="900" y="234"/>
                    </a:lnTo>
                    <a:lnTo>
                      <a:pt x="910" y="236"/>
                    </a:lnTo>
                    <a:lnTo>
                      <a:pt x="919" y="238"/>
                    </a:lnTo>
                    <a:lnTo>
                      <a:pt x="927" y="242"/>
                    </a:lnTo>
                    <a:lnTo>
                      <a:pt x="930" y="249"/>
                    </a:lnTo>
                    <a:lnTo>
                      <a:pt x="936" y="256"/>
                    </a:lnTo>
                    <a:lnTo>
                      <a:pt x="940" y="262"/>
                    </a:lnTo>
                    <a:lnTo>
                      <a:pt x="938" y="271"/>
                    </a:lnTo>
                    <a:lnTo>
                      <a:pt x="935" y="281"/>
                    </a:lnTo>
                    <a:lnTo>
                      <a:pt x="933" y="291"/>
                    </a:lnTo>
                    <a:lnTo>
                      <a:pt x="927" y="300"/>
                    </a:lnTo>
                    <a:lnTo>
                      <a:pt x="917" y="307"/>
                    </a:lnTo>
                    <a:lnTo>
                      <a:pt x="908" y="311"/>
                    </a:lnTo>
                    <a:lnTo>
                      <a:pt x="900" y="315"/>
                    </a:lnTo>
                    <a:lnTo>
                      <a:pt x="892" y="319"/>
                    </a:lnTo>
                    <a:lnTo>
                      <a:pt x="884" y="322"/>
                    </a:lnTo>
                    <a:lnTo>
                      <a:pt x="875" y="327"/>
                    </a:lnTo>
                    <a:lnTo>
                      <a:pt x="867" y="330"/>
                    </a:lnTo>
                    <a:lnTo>
                      <a:pt x="859" y="334"/>
                    </a:lnTo>
                    <a:lnTo>
                      <a:pt x="851" y="337"/>
                    </a:lnTo>
                    <a:lnTo>
                      <a:pt x="838" y="348"/>
                    </a:lnTo>
                    <a:lnTo>
                      <a:pt x="824" y="358"/>
                    </a:lnTo>
                    <a:lnTo>
                      <a:pt x="810" y="370"/>
                    </a:lnTo>
                    <a:lnTo>
                      <a:pt x="796" y="380"/>
                    </a:lnTo>
                    <a:lnTo>
                      <a:pt x="782" y="390"/>
                    </a:lnTo>
                    <a:lnTo>
                      <a:pt x="767" y="400"/>
                    </a:lnTo>
                    <a:lnTo>
                      <a:pt x="751" y="408"/>
                    </a:lnTo>
                    <a:lnTo>
                      <a:pt x="736" y="416"/>
                    </a:lnTo>
                    <a:lnTo>
                      <a:pt x="729" y="416"/>
                    </a:lnTo>
                    <a:lnTo>
                      <a:pt x="723" y="416"/>
                    </a:lnTo>
                    <a:lnTo>
                      <a:pt x="716" y="418"/>
                    </a:lnTo>
                    <a:lnTo>
                      <a:pt x="710" y="419"/>
                    </a:lnTo>
                    <a:lnTo>
                      <a:pt x="704" y="420"/>
                    </a:lnTo>
                    <a:lnTo>
                      <a:pt x="699" y="421"/>
                    </a:lnTo>
                    <a:lnTo>
                      <a:pt x="692" y="419"/>
                    </a:lnTo>
                    <a:lnTo>
                      <a:pt x="686" y="416"/>
                    </a:lnTo>
                    <a:lnTo>
                      <a:pt x="681" y="417"/>
                    </a:lnTo>
                    <a:lnTo>
                      <a:pt x="677" y="421"/>
                    </a:lnTo>
                    <a:lnTo>
                      <a:pt x="673" y="426"/>
                    </a:lnTo>
                    <a:lnTo>
                      <a:pt x="672" y="428"/>
                    </a:lnTo>
                    <a:lnTo>
                      <a:pt x="662" y="434"/>
                    </a:lnTo>
                    <a:lnTo>
                      <a:pt x="650" y="440"/>
                    </a:lnTo>
                    <a:lnTo>
                      <a:pt x="640" y="446"/>
                    </a:lnTo>
                    <a:lnTo>
                      <a:pt x="628" y="451"/>
                    </a:lnTo>
                    <a:lnTo>
                      <a:pt x="618" y="457"/>
                    </a:lnTo>
                    <a:lnTo>
                      <a:pt x="608" y="464"/>
                    </a:lnTo>
                    <a:lnTo>
                      <a:pt x="597" y="472"/>
                    </a:lnTo>
                    <a:lnTo>
                      <a:pt x="588" y="480"/>
                    </a:lnTo>
                    <a:lnTo>
                      <a:pt x="588" y="486"/>
                    </a:lnTo>
                    <a:lnTo>
                      <a:pt x="589" y="491"/>
                    </a:lnTo>
                    <a:lnTo>
                      <a:pt x="593" y="494"/>
                    </a:lnTo>
                    <a:lnTo>
                      <a:pt x="597" y="497"/>
                    </a:lnTo>
                    <a:lnTo>
                      <a:pt x="608" y="486"/>
                    </a:lnTo>
                    <a:lnTo>
                      <a:pt x="618" y="476"/>
                    </a:lnTo>
                    <a:lnTo>
                      <a:pt x="630" y="466"/>
                    </a:lnTo>
                    <a:lnTo>
                      <a:pt x="641" y="459"/>
                    </a:lnTo>
                    <a:lnTo>
                      <a:pt x="654" y="453"/>
                    </a:lnTo>
                    <a:lnTo>
                      <a:pt x="666" y="448"/>
                    </a:lnTo>
                    <a:lnTo>
                      <a:pt x="679" y="443"/>
                    </a:lnTo>
                    <a:lnTo>
                      <a:pt x="693" y="439"/>
                    </a:lnTo>
                    <a:lnTo>
                      <a:pt x="711" y="434"/>
                    </a:lnTo>
                    <a:lnTo>
                      <a:pt x="730" y="428"/>
                    </a:lnTo>
                    <a:lnTo>
                      <a:pt x="747" y="424"/>
                    </a:lnTo>
                    <a:lnTo>
                      <a:pt x="766" y="418"/>
                    </a:lnTo>
                    <a:lnTo>
                      <a:pt x="783" y="410"/>
                    </a:lnTo>
                    <a:lnTo>
                      <a:pt x="799" y="402"/>
                    </a:lnTo>
                    <a:lnTo>
                      <a:pt x="814" y="390"/>
                    </a:lnTo>
                    <a:lnTo>
                      <a:pt x="829" y="377"/>
                    </a:lnTo>
                    <a:lnTo>
                      <a:pt x="831" y="374"/>
                    </a:lnTo>
                    <a:lnTo>
                      <a:pt x="835" y="371"/>
                    </a:lnTo>
                    <a:lnTo>
                      <a:pt x="839" y="367"/>
                    </a:lnTo>
                    <a:lnTo>
                      <a:pt x="845" y="364"/>
                    </a:lnTo>
                    <a:lnTo>
                      <a:pt x="852" y="360"/>
                    </a:lnTo>
                    <a:lnTo>
                      <a:pt x="858" y="358"/>
                    </a:lnTo>
                    <a:lnTo>
                      <a:pt x="864" y="357"/>
                    </a:lnTo>
                    <a:lnTo>
                      <a:pt x="869" y="358"/>
                    </a:lnTo>
                    <a:lnTo>
                      <a:pt x="864" y="365"/>
                    </a:lnTo>
                    <a:lnTo>
                      <a:pt x="865" y="371"/>
                    </a:lnTo>
                    <a:lnTo>
                      <a:pt x="869" y="375"/>
                    </a:lnTo>
                    <a:lnTo>
                      <a:pt x="872" y="377"/>
                    </a:lnTo>
                    <a:lnTo>
                      <a:pt x="874" y="367"/>
                    </a:lnTo>
                    <a:lnTo>
                      <a:pt x="881" y="360"/>
                    </a:lnTo>
                    <a:lnTo>
                      <a:pt x="888" y="355"/>
                    </a:lnTo>
                    <a:lnTo>
                      <a:pt x="896" y="351"/>
                    </a:lnTo>
                    <a:lnTo>
                      <a:pt x="900" y="351"/>
                    </a:lnTo>
                    <a:lnTo>
                      <a:pt x="905" y="353"/>
                    </a:lnTo>
                    <a:lnTo>
                      <a:pt x="910" y="357"/>
                    </a:lnTo>
                    <a:lnTo>
                      <a:pt x="914" y="360"/>
                    </a:lnTo>
                    <a:lnTo>
                      <a:pt x="915" y="375"/>
                    </a:lnTo>
                    <a:lnTo>
                      <a:pt x="917" y="390"/>
                    </a:lnTo>
                    <a:lnTo>
                      <a:pt x="914" y="405"/>
                    </a:lnTo>
                    <a:lnTo>
                      <a:pt x="907" y="417"/>
                    </a:lnTo>
                    <a:lnTo>
                      <a:pt x="892" y="432"/>
                    </a:lnTo>
                    <a:lnTo>
                      <a:pt x="875" y="442"/>
                    </a:lnTo>
                    <a:lnTo>
                      <a:pt x="857" y="451"/>
                    </a:lnTo>
                    <a:lnTo>
                      <a:pt x="838" y="458"/>
                    </a:lnTo>
                    <a:lnTo>
                      <a:pt x="820" y="465"/>
                    </a:lnTo>
                    <a:lnTo>
                      <a:pt x="801" y="473"/>
                    </a:lnTo>
                    <a:lnTo>
                      <a:pt x="785" y="484"/>
                    </a:lnTo>
                    <a:lnTo>
                      <a:pt x="770" y="497"/>
                    </a:lnTo>
                    <a:lnTo>
                      <a:pt x="751" y="503"/>
                    </a:lnTo>
                    <a:lnTo>
                      <a:pt x="733" y="511"/>
                    </a:lnTo>
                    <a:lnTo>
                      <a:pt x="716" y="523"/>
                    </a:lnTo>
                    <a:lnTo>
                      <a:pt x="699" y="533"/>
                    </a:lnTo>
                    <a:lnTo>
                      <a:pt x="681" y="545"/>
                    </a:lnTo>
                    <a:lnTo>
                      <a:pt x="663" y="554"/>
                    </a:lnTo>
                    <a:lnTo>
                      <a:pt x="645" y="561"/>
                    </a:lnTo>
                    <a:lnTo>
                      <a:pt x="624" y="564"/>
                    </a:lnTo>
                    <a:lnTo>
                      <a:pt x="616" y="568"/>
                    </a:lnTo>
                    <a:lnTo>
                      <a:pt x="609" y="572"/>
                    </a:lnTo>
                    <a:lnTo>
                      <a:pt x="601" y="577"/>
                    </a:lnTo>
                    <a:lnTo>
                      <a:pt x="593" y="580"/>
                    </a:lnTo>
                    <a:lnTo>
                      <a:pt x="585" y="585"/>
                    </a:lnTo>
                    <a:lnTo>
                      <a:pt x="578" y="590"/>
                    </a:lnTo>
                    <a:lnTo>
                      <a:pt x="570" y="594"/>
                    </a:lnTo>
                    <a:lnTo>
                      <a:pt x="563" y="598"/>
                    </a:lnTo>
                    <a:lnTo>
                      <a:pt x="565" y="607"/>
                    </a:lnTo>
                    <a:lnTo>
                      <a:pt x="556" y="616"/>
                    </a:lnTo>
                    <a:lnTo>
                      <a:pt x="547" y="625"/>
                    </a:lnTo>
                    <a:lnTo>
                      <a:pt x="540" y="637"/>
                    </a:lnTo>
                    <a:lnTo>
                      <a:pt x="540" y="648"/>
                    </a:lnTo>
                    <a:lnTo>
                      <a:pt x="547" y="646"/>
                    </a:lnTo>
                    <a:lnTo>
                      <a:pt x="554" y="642"/>
                    </a:lnTo>
                    <a:lnTo>
                      <a:pt x="559" y="636"/>
                    </a:lnTo>
                    <a:lnTo>
                      <a:pt x="565" y="630"/>
                    </a:lnTo>
                    <a:lnTo>
                      <a:pt x="570" y="623"/>
                    </a:lnTo>
                    <a:lnTo>
                      <a:pt x="575" y="617"/>
                    </a:lnTo>
                    <a:lnTo>
                      <a:pt x="581" y="613"/>
                    </a:lnTo>
                    <a:lnTo>
                      <a:pt x="588" y="609"/>
                    </a:lnTo>
                    <a:lnTo>
                      <a:pt x="589" y="612"/>
                    </a:lnTo>
                    <a:lnTo>
                      <a:pt x="590" y="613"/>
                    </a:lnTo>
                    <a:lnTo>
                      <a:pt x="592" y="615"/>
                    </a:lnTo>
                    <a:lnTo>
                      <a:pt x="594" y="616"/>
                    </a:lnTo>
                    <a:lnTo>
                      <a:pt x="605" y="610"/>
                    </a:lnTo>
                    <a:lnTo>
                      <a:pt x="610" y="599"/>
                    </a:lnTo>
                    <a:lnTo>
                      <a:pt x="613" y="587"/>
                    </a:lnTo>
                    <a:lnTo>
                      <a:pt x="625" y="579"/>
                    </a:lnTo>
                    <a:lnTo>
                      <a:pt x="649" y="576"/>
                    </a:lnTo>
                    <a:lnTo>
                      <a:pt x="671" y="569"/>
                    </a:lnTo>
                    <a:lnTo>
                      <a:pt x="692" y="559"/>
                    </a:lnTo>
                    <a:lnTo>
                      <a:pt x="713" y="546"/>
                    </a:lnTo>
                    <a:lnTo>
                      <a:pt x="732" y="533"/>
                    </a:lnTo>
                    <a:lnTo>
                      <a:pt x="753" y="522"/>
                    </a:lnTo>
                    <a:lnTo>
                      <a:pt x="774" y="510"/>
                    </a:lnTo>
                    <a:lnTo>
                      <a:pt x="796" y="503"/>
                    </a:lnTo>
                    <a:lnTo>
                      <a:pt x="801" y="499"/>
                    </a:lnTo>
                    <a:lnTo>
                      <a:pt x="807" y="494"/>
                    </a:lnTo>
                    <a:lnTo>
                      <a:pt x="813" y="491"/>
                    </a:lnTo>
                    <a:lnTo>
                      <a:pt x="819" y="486"/>
                    </a:lnTo>
                    <a:lnTo>
                      <a:pt x="824" y="484"/>
                    </a:lnTo>
                    <a:lnTo>
                      <a:pt x="830" y="480"/>
                    </a:lnTo>
                    <a:lnTo>
                      <a:pt x="837" y="479"/>
                    </a:lnTo>
                    <a:lnTo>
                      <a:pt x="844" y="479"/>
                    </a:lnTo>
                    <a:lnTo>
                      <a:pt x="846" y="487"/>
                    </a:lnTo>
                    <a:lnTo>
                      <a:pt x="847" y="496"/>
                    </a:lnTo>
                    <a:lnTo>
                      <a:pt x="846" y="506"/>
                    </a:lnTo>
                    <a:lnTo>
                      <a:pt x="844" y="514"/>
                    </a:lnTo>
                    <a:lnTo>
                      <a:pt x="831" y="526"/>
                    </a:lnTo>
                    <a:lnTo>
                      <a:pt x="817" y="537"/>
                    </a:lnTo>
                    <a:lnTo>
                      <a:pt x="802" y="547"/>
                    </a:lnTo>
                    <a:lnTo>
                      <a:pt x="789" y="556"/>
                    </a:lnTo>
                    <a:lnTo>
                      <a:pt x="774" y="565"/>
                    </a:lnTo>
                    <a:lnTo>
                      <a:pt x="760" y="574"/>
                    </a:lnTo>
                    <a:lnTo>
                      <a:pt x="745" y="583"/>
                    </a:lnTo>
                    <a:lnTo>
                      <a:pt x="730" y="591"/>
                    </a:lnTo>
                    <a:lnTo>
                      <a:pt x="713" y="597"/>
                    </a:lnTo>
                    <a:lnTo>
                      <a:pt x="694" y="602"/>
                    </a:lnTo>
                    <a:lnTo>
                      <a:pt x="676" y="607"/>
                    </a:lnTo>
                    <a:lnTo>
                      <a:pt x="657" y="613"/>
                    </a:lnTo>
                    <a:lnTo>
                      <a:pt x="640" y="618"/>
                    </a:lnTo>
                    <a:lnTo>
                      <a:pt x="623" y="627"/>
                    </a:lnTo>
                    <a:lnTo>
                      <a:pt x="608" y="637"/>
                    </a:lnTo>
                    <a:lnTo>
                      <a:pt x="594" y="650"/>
                    </a:lnTo>
                    <a:lnTo>
                      <a:pt x="600" y="653"/>
                    </a:lnTo>
                    <a:lnTo>
                      <a:pt x="604" y="651"/>
                    </a:lnTo>
                    <a:lnTo>
                      <a:pt x="609" y="648"/>
                    </a:lnTo>
                    <a:lnTo>
                      <a:pt x="615" y="645"/>
                    </a:lnTo>
                    <a:lnTo>
                      <a:pt x="620" y="643"/>
                    </a:lnTo>
                    <a:lnTo>
                      <a:pt x="626" y="640"/>
                    </a:lnTo>
                    <a:lnTo>
                      <a:pt x="632" y="638"/>
                    </a:lnTo>
                    <a:lnTo>
                      <a:pt x="636" y="637"/>
                    </a:lnTo>
                    <a:lnTo>
                      <a:pt x="641" y="635"/>
                    </a:lnTo>
                    <a:lnTo>
                      <a:pt x="633" y="643"/>
                    </a:lnTo>
                    <a:lnTo>
                      <a:pt x="624" y="652"/>
                    </a:lnTo>
                    <a:lnTo>
                      <a:pt x="615" y="659"/>
                    </a:lnTo>
                    <a:lnTo>
                      <a:pt x="604" y="666"/>
                    </a:lnTo>
                    <a:lnTo>
                      <a:pt x="593" y="673"/>
                    </a:lnTo>
                    <a:lnTo>
                      <a:pt x="582" y="678"/>
                    </a:lnTo>
                    <a:lnTo>
                      <a:pt x="570" y="684"/>
                    </a:lnTo>
                    <a:lnTo>
                      <a:pt x="558" y="689"/>
                    </a:lnTo>
                    <a:lnTo>
                      <a:pt x="545" y="693"/>
                    </a:lnTo>
                    <a:lnTo>
                      <a:pt x="533" y="697"/>
                    </a:lnTo>
                    <a:lnTo>
                      <a:pt x="520" y="700"/>
                    </a:lnTo>
                    <a:lnTo>
                      <a:pt x="506" y="701"/>
                    </a:lnTo>
                    <a:lnTo>
                      <a:pt x="494" y="704"/>
                    </a:lnTo>
                    <a:lnTo>
                      <a:pt x="480" y="705"/>
                    </a:lnTo>
                    <a:lnTo>
                      <a:pt x="467" y="705"/>
                    </a:lnTo>
                    <a:lnTo>
                      <a:pt x="453" y="704"/>
                    </a:lnTo>
                    <a:lnTo>
                      <a:pt x="449" y="712"/>
                    </a:lnTo>
                    <a:lnTo>
                      <a:pt x="454" y="719"/>
                    </a:lnTo>
                    <a:lnTo>
                      <a:pt x="464" y="719"/>
                    </a:lnTo>
                    <a:lnTo>
                      <a:pt x="472" y="718"/>
                    </a:lnTo>
                    <a:lnTo>
                      <a:pt x="479" y="719"/>
                    </a:lnTo>
                    <a:lnTo>
                      <a:pt x="468" y="723"/>
                    </a:lnTo>
                    <a:lnTo>
                      <a:pt x="457" y="727"/>
                    </a:lnTo>
                    <a:lnTo>
                      <a:pt x="445" y="729"/>
                    </a:lnTo>
                    <a:lnTo>
                      <a:pt x="434" y="730"/>
                    </a:lnTo>
                    <a:lnTo>
                      <a:pt x="422" y="731"/>
                    </a:lnTo>
                    <a:lnTo>
                      <a:pt x="411" y="734"/>
                    </a:lnTo>
                    <a:lnTo>
                      <a:pt x="399" y="736"/>
                    </a:lnTo>
                    <a:lnTo>
                      <a:pt x="389" y="739"/>
                    </a:lnTo>
                    <a:lnTo>
                      <a:pt x="375" y="741"/>
                    </a:lnTo>
                    <a:lnTo>
                      <a:pt x="361" y="741"/>
                    </a:lnTo>
                    <a:lnTo>
                      <a:pt x="346" y="742"/>
                    </a:lnTo>
                    <a:lnTo>
                      <a:pt x="332" y="742"/>
                    </a:lnTo>
                    <a:lnTo>
                      <a:pt x="318" y="742"/>
                    </a:lnTo>
                    <a:lnTo>
                      <a:pt x="305" y="741"/>
                    </a:lnTo>
                    <a:lnTo>
                      <a:pt x="292" y="739"/>
                    </a:lnTo>
                    <a:lnTo>
                      <a:pt x="279" y="737"/>
                    </a:lnTo>
                    <a:lnTo>
                      <a:pt x="277" y="741"/>
                    </a:lnTo>
                    <a:lnTo>
                      <a:pt x="273" y="743"/>
                    </a:lnTo>
                    <a:lnTo>
                      <a:pt x="270" y="745"/>
                    </a:lnTo>
                    <a:lnTo>
                      <a:pt x="270" y="749"/>
                    </a:lnTo>
                    <a:lnTo>
                      <a:pt x="271" y="751"/>
                    </a:lnTo>
                    <a:lnTo>
                      <a:pt x="261" y="756"/>
                    </a:lnTo>
                    <a:lnTo>
                      <a:pt x="250" y="758"/>
                    </a:lnTo>
                    <a:lnTo>
                      <a:pt x="239" y="760"/>
                    </a:lnTo>
                    <a:lnTo>
                      <a:pt x="229" y="760"/>
                    </a:lnTo>
                    <a:lnTo>
                      <a:pt x="217" y="760"/>
                    </a:lnTo>
                    <a:lnTo>
                      <a:pt x="205" y="760"/>
                    </a:lnTo>
                    <a:lnTo>
                      <a:pt x="193" y="761"/>
                    </a:lnTo>
                    <a:lnTo>
                      <a:pt x="180" y="761"/>
                    </a:lnTo>
                    <a:lnTo>
                      <a:pt x="180" y="765"/>
                    </a:lnTo>
                    <a:lnTo>
                      <a:pt x="181" y="768"/>
                    </a:lnTo>
                    <a:lnTo>
                      <a:pt x="184" y="771"/>
                    </a:lnTo>
                    <a:lnTo>
                      <a:pt x="186" y="773"/>
                    </a:lnTo>
                    <a:lnTo>
                      <a:pt x="197" y="774"/>
                    </a:lnTo>
                    <a:lnTo>
                      <a:pt x="208" y="775"/>
                    </a:lnTo>
                    <a:lnTo>
                      <a:pt x="219" y="775"/>
                    </a:lnTo>
                    <a:lnTo>
                      <a:pt x="231" y="774"/>
                    </a:lnTo>
                    <a:lnTo>
                      <a:pt x="242" y="773"/>
                    </a:lnTo>
                    <a:lnTo>
                      <a:pt x="254" y="772"/>
                    </a:lnTo>
                    <a:lnTo>
                      <a:pt x="264" y="768"/>
                    </a:lnTo>
                    <a:lnTo>
                      <a:pt x="275" y="765"/>
                    </a:lnTo>
                    <a:lnTo>
                      <a:pt x="263" y="772"/>
                    </a:lnTo>
                    <a:lnTo>
                      <a:pt x="249" y="780"/>
                    </a:lnTo>
                    <a:lnTo>
                      <a:pt x="237" y="786"/>
                    </a:lnTo>
                    <a:lnTo>
                      <a:pt x="222" y="792"/>
                    </a:lnTo>
                    <a:lnTo>
                      <a:pt x="207" y="797"/>
                    </a:lnTo>
                    <a:lnTo>
                      <a:pt x="192" y="802"/>
                    </a:lnTo>
                    <a:lnTo>
                      <a:pt x="176" y="805"/>
                    </a:lnTo>
                    <a:lnTo>
                      <a:pt x="159" y="806"/>
                    </a:lnTo>
                    <a:lnTo>
                      <a:pt x="156" y="810"/>
                    </a:lnTo>
                    <a:lnTo>
                      <a:pt x="155" y="813"/>
                    </a:lnTo>
                    <a:lnTo>
                      <a:pt x="155" y="818"/>
                    </a:lnTo>
                    <a:lnTo>
                      <a:pt x="156" y="821"/>
                    </a:lnTo>
                    <a:lnTo>
                      <a:pt x="159" y="822"/>
                    </a:lnTo>
                    <a:lnTo>
                      <a:pt x="163" y="824"/>
                    </a:lnTo>
                    <a:lnTo>
                      <a:pt x="165" y="824"/>
                    </a:lnTo>
                    <a:lnTo>
                      <a:pt x="169" y="824"/>
                    </a:lnTo>
                    <a:lnTo>
                      <a:pt x="156" y="830"/>
                    </a:lnTo>
                    <a:lnTo>
                      <a:pt x="144" y="837"/>
                    </a:lnTo>
                    <a:lnTo>
                      <a:pt x="132" y="844"/>
                    </a:lnTo>
                    <a:lnTo>
                      <a:pt x="120" y="851"/>
                    </a:lnTo>
                    <a:lnTo>
                      <a:pt x="109" y="859"/>
                    </a:lnTo>
                    <a:lnTo>
                      <a:pt x="96" y="866"/>
                    </a:lnTo>
                    <a:lnTo>
                      <a:pt x="86" y="874"/>
                    </a:lnTo>
                    <a:lnTo>
                      <a:pt x="74" y="882"/>
                    </a:lnTo>
                    <a:lnTo>
                      <a:pt x="67" y="865"/>
                    </a:lnTo>
                    <a:lnTo>
                      <a:pt x="60" y="848"/>
                    </a:lnTo>
                    <a:lnTo>
                      <a:pt x="53" y="830"/>
                    </a:lnTo>
                    <a:lnTo>
                      <a:pt x="46" y="812"/>
                    </a:lnTo>
                    <a:lnTo>
                      <a:pt x="41" y="795"/>
                    </a:lnTo>
                    <a:lnTo>
                      <a:pt x="35" y="776"/>
                    </a:lnTo>
                    <a:lnTo>
                      <a:pt x="29" y="758"/>
                    </a:lnTo>
                    <a:lnTo>
                      <a:pt x="25" y="739"/>
                    </a:lnTo>
                    <a:lnTo>
                      <a:pt x="0" y="575"/>
                    </a:lnTo>
                    <a:lnTo>
                      <a:pt x="5" y="565"/>
                    </a:lnTo>
                    <a:lnTo>
                      <a:pt x="12" y="557"/>
                    </a:lnTo>
                    <a:lnTo>
                      <a:pt x="19" y="550"/>
                    </a:lnTo>
                    <a:lnTo>
                      <a:pt x="27" y="544"/>
                    </a:lnTo>
                    <a:lnTo>
                      <a:pt x="36" y="538"/>
                    </a:lnTo>
                    <a:lnTo>
                      <a:pt x="45" y="533"/>
                    </a:lnTo>
                    <a:lnTo>
                      <a:pt x="55" y="530"/>
                    </a:lnTo>
                    <a:lnTo>
                      <a:pt x="65" y="527"/>
                    </a:lnTo>
                    <a:lnTo>
                      <a:pt x="71" y="529"/>
                    </a:lnTo>
                    <a:lnTo>
                      <a:pt x="75" y="530"/>
                    </a:lnTo>
                    <a:lnTo>
                      <a:pt x="81" y="533"/>
                    </a:lnTo>
                    <a:lnTo>
                      <a:pt x="86" y="536"/>
                    </a:lnTo>
                    <a:lnTo>
                      <a:pt x="90" y="538"/>
                    </a:lnTo>
                    <a:lnTo>
                      <a:pt x="95" y="539"/>
                    </a:lnTo>
                    <a:lnTo>
                      <a:pt x="101" y="539"/>
                    </a:lnTo>
                    <a:lnTo>
                      <a:pt x="105" y="537"/>
                    </a:lnTo>
                    <a:lnTo>
                      <a:pt x="102" y="531"/>
                    </a:lnTo>
                    <a:lnTo>
                      <a:pt x="98" y="526"/>
                    </a:lnTo>
                    <a:lnTo>
                      <a:pt x="93" y="523"/>
                    </a:lnTo>
                    <a:lnTo>
                      <a:pt x="87" y="519"/>
                    </a:lnTo>
                    <a:lnTo>
                      <a:pt x="81" y="517"/>
                    </a:lnTo>
                    <a:lnTo>
                      <a:pt x="74" y="514"/>
                    </a:lnTo>
                    <a:lnTo>
                      <a:pt x="68" y="511"/>
                    </a:lnTo>
                    <a:lnTo>
                      <a:pt x="63" y="508"/>
                    </a:lnTo>
                    <a:lnTo>
                      <a:pt x="57" y="508"/>
                    </a:lnTo>
                    <a:lnTo>
                      <a:pt x="68" y="501"/>
                    </a:lnTo>
                    <a:lnTo>
                      <a:pt x="81" y="496"/>
                    </a:lnTo>
                    <a:lnTo>
                      <a:pt x="94" y="493"/>
                    </a:lnTo>
                    <a:lnTo>
                      <a:pt x="105" y="489"/>
                    </a:lnTo>
                    <a:lnTo>
                      <a:pt x="118" y="486"/>
                    </a:lnTo>
                    <a:lnTo>
                      <a:pt x="129" y="481"/>
                    </a:lnTo>
                    <a:lnTo>
                      <a:pt x="141" y="473"/>
                    </a:lnTo>
                    <a:lnTo>
                      <a:pt x="150" y="463"/>
                    </a:lnTo>
                    <a:lnTo>
                      <a:pt x="143" y="459"/>
                    </a:lnTo>
                    <a:lnTo>
                      <a:pt x="136" y="462"/>
                    </a:lnTo>
                    <a:lnTo>
                      <a:pt x="128" y="468"/>
                    </a:lnTo>
                    <a:lnTo>
                      <a:pt x="120" y="471"/>
                    </a:lnTo>
                    <a:lnTo>
                      <a:pt x="113" y="471"/>
                    </a:lnTo>
                    <a:lnTo>
                      <a:pt x="105" y="471"/>
                    </a:lnTo>
                    <a:lnTo>
                      <a:pt x="98" y="469"/>
                    </a:lnTo>
                    <a:lnTo>
                      <a:pt x="94" y="463"/>
                    </a:lnTo>
                    <a:lnTo>
                      <a:pt x="99" y="433"/>
                    </a:lnTo>
                    <a:lnTo>
                      <a:pt x="106" y="404"/>
                    </a:lnTo>
                    <a:lnTo>
                      <a:pt x="114" y="375"/>
                    </a:lnTo>
                    <a:lnTo>
                      <a:pt x="126" y="347"/>
                    </a:lnTo>
                    <a:lnTo>
                      <a:pt x="139" y="319"/>
                    </a:lnTo>
                    <a:lnTo>
                      <a:pt x="154" y="292"/>
                    </a:lnTo>
                    <a:lnTo>
                      <a:pt x="172" y="266"/>
                    </a:lnTo>
                    <a:lnTo>
                      <a:pt x="192" y="242"/>
                    </a:lnTo>
                    <a:lnTo>
                      <a:pt x="195" y="222"/>
                    </a:lnTo>
                    <a:lnTo>
                      <a:pt x="202" y="204"/>
                    </a:lnTo>
                    <a:lnTo>
                      <a:pt x="210" y="186"/>
                    </a:lnTo>
                    <a:lnTo>
                      <a:pt x="219" y="169"/>
                    </a:lnTo>
                    <a:lnTo>
                      <a:pt x="225" y="170"/>
                    </a:lnTo>
                    <a:lnTo>
                      <a:pt x="232" y="173"/>
                    </a:lnTo>
                    <a:lnTo>
                      <a:pt x="240" y="173"/>
                    </a:lnTo>
                    <a:lnTo>
                      <a:pt x="246" y="168"/>
                    </a:lnTo>
                    <a:lnTo>
                      <a:pt x="244" y="161"/>
                    </a:lnTo>
                    <a:lnTo>
                      <a:pt x="239" y="159"/>
                    </a:lnTo>
                    <a:lnTo>
                      <a:pt x="232" y="158"/>
                    </a:lnTo>
                    <a:lnTo>
                      <a:pt x="227" y="154"/>
                    </a:lnTo>
                    <a:lnTo>
                      <a:pt x="229" y="153"/>
                    </a:lnTo>
                    <a:lnTo>
                      <a:pt x="229" y="151"/>
                    </a:lnTo>
                    <a:lnTo>
                      <a:pt x="229" y="148"/>
                    </a:lnTo>
                    <a:lnTo>
                      <a:pt x="229" y="146"/>
                    </a:lnTo>
                    <a:lnTo>
                      <a:pt x="235" y="146"/>
                    </a:lnTo>
                    <a:lnTo>
                      <a:pt x="241" y="148"/>
                    </a:lnTo>
                    <a:lnTo>
                      <a:pt x="247" y="152"/>
                    </a:lnTo>
                    <a:lnTo>
                      <a:pt x="253" y="155"/>
                    </a:lnTo>
                    <a:lnTo>
                      <a:pt x="257" y="158"/>
                    </a:lnTo>
                    <a:lnTo>
                      <a:pt x="263" y="159"/>
                    </a:lnTo>
                    <a:lnTo>
                      <a:pt x="267" y="156"/>
                    </a:lnTo>
                    <a:lnTo>
                      <a:pt x="271" y="151"/>
                    </a:lnTo>
                    <a:lnTo>
                      <a:pt x="267" y="145"/>
                    </a:lnTo>
                    <a:lnTo>
                      <a:pt x="258" y="140"/>
                    </a:lnTo>
                    <a:lnTo>
                      <a:pt x="252" y="138"/>
                    </a:lnTo>
                    <a:lnTo>
                      <a:pt x="244" y="135"/>
                    </a:lnTo>
                    <a:lnTo>
                      <a:pt x="238" y="131"/>
                    </a:lnTo>
                    <a:lnTo>
                      <a:pt x="234" y="125"/>
                    </a:lnTo>
                    <a:lnTo>
                      <a:pt x="233" y="118"/>
                    </a:lnTo>
                    <a:lnTo>
                      <a:pt x="238" y="108"/>
                    </a:lnTo>
                    <a:lnTo>
                      <a:pt x="244" y="95"/>
                    </a:lnTo>
                    <a:lnTo>
                      <a:pt x="252" y="83"/>
                    </a:lnTo>
                    <a:lnTo>
                      <a:pt x="261" y="72"/>
                    </a:lnTo>
                    <a:lnTo>
                      <a:pt x="271" y="65"/>
                    </a:lnTo>
                    <a:lnTo>
                      <a:pt x="280" y="63"/>
                    </a:lnTo>
                    <a:lnTo>
                      <a:pt x="291" y="65"/>
                    </a:lnTo>
                    <a:lnTo>
                      <a:pt x="299" y="67"/>
                    </a:lnTo>
                    <a:lnTo>
                      <a:pt x="305" y="60"/>
                    </a:lnTo>
                    <a:lnTo>
                      <a:pt x="312" y="57"/>
                    </a:lnTo>
                    <a:lnTo>
                      <a:pt x="318" y="53"/>
                    </a:lnTo>
                    <a:lnTo>
                      <a:pt x="323" y="48"/>
                    </a:lnTo>
                    <a:lnTo>
                      <a:pt x="326" y="41"/>
                    </a:lnTo>
                    <a:lnTo>
                      <a:pt x="326" y="35"/>
                    </a:lnTo>
                    <a:lnTo>
                      <a:pt x="326" y="31"/>
                    </a:lnTo>
                    <a:lnTo>
                      <a:pt x="326" y="27"/>
                    </a:lnTo>
                    <a:lnTo>
                      <a:pt x="323" y="24"/>
                    </a:lnTo>
                    <a:lnTo>
                      <a:pt x="317" y="26"/>
                    </a:lnTo>
                    <a:lnTo>
                      <a:pt x="312" y="34"/>
                    </a:lnTo>
                    <a:lnTo>
                      <a:pt x="305" y="42"/>
                    </a:lnTo>
                    <a:lnTo>
                      <a:pt x="298" y="48"/>
                    </a:lnTo>
                    <a:lnTo>
                      <a:pt x="277" y="45"/>
                    </a:lnTo>
                    <a:lnTo>
                      <a:pt x="285" y="33"/>
                    </a:lnTo>
                    <a:lnTo>
                      <a:pt x="291" y="19"/>
                    </a:lnTo>
                    <a:lnTo>
                      <a:pt x="297" y="7"/>
                    </a:lnTo>
                    <a:lnTo>
                      <a:pt x="308" y="0"/>
                    </a:lnTo>
                    <a:lnTo>
                      <a:pt x="320" y="3"/>
                    </a:lnTo>
                    <a:lnTo>
                      <a:pt x="330" y="10"/>
                    </a:lnTo>
                    <a:lnTo>
                      <a:pt x="337" y="20"/>
                    </a:lnTo>
                    <a:lnTo>
                      <a:pt x="341" y="32"/>
                    </a:lnTo>
                    <a:close/>
                  </a:path>
                </a:pathLst>
              </a:custGeom>
              <a:solidFill>
                <a:srgbClr val="F7BF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1" name="Freeform 444"/>
              <p:cNvSpPr>
                <a:spLocks/>
              </p:cNvSpPr>
              <p:nvPr/>
            </p:nvSpPr>
            <p:spPr bwMode="auto">
              <a:xfrm>
                <a:off x="3911" y="3441"/>
                <a:ext cx="72" cy="65"/>
              </a:xfrm>
              <a:custGeom>
                <a:avLst/>
                <a:gdLst>
                  <a:gd name="T0" fmla="*/ 71 w 143"/>
                  <a:gd name="T1" fmla="*/ 20 h 130"/>
                  <a:gd name="T2" fmla="*/ 72 w 143"/>
                  <a:gd name="T3" fmla="*/ 28 h 130"/>
                  <a:gd name="T4" fmla="*/ 68 w 143"/>
                  <a:gd name="T5" fmla="*/ 33 h 130"/>
                  <a:gd name="T6" fmla="*/ 63 w 143"/>
                  <a:gd name="T7" fmla="*/ 38 h 130"/>
                  <a:gd name="T8" fmla="*/ 58 w 143"/>
                  <a:gd name="T9" fmla="*/ 43 h 130"/>
                  <a:gd name="T10" fmla="*/ 57 w 143"/>
                  <a:gd name="T11" fmla="*/ 49 h 130"/>
                  <a:gd name="T12" fmla="*/ 56 w 143"/>
                  <a:gd name="T13" fmla="*/ 54 h 130"/>
                  <a:gd name="T14" fmla="*/ 55 w 143"/>
                  <a:gd name="T15" fmla="*/ 59 h 130"/>
                  <a:gd name="T16" fmla="*/ 54 w 143"/>
                  <a:gd name="T17" fmla="*/ 64 h 130"/>
                  <a:gd name="T18" fmla="*/ 47 w 143"/>
                  <a:gd name="T19" fmla="*/ 65 h 130"/>
                  <a:gd name="T20" fmla="*/ 39 w 143"/>
                  <a:gd name="T21" fmla="*/ 65 h 130"/>
                  <a:gd name="T22" fmla="*/ 32 w 143"/>
                  <a:gd name="T23" fmla="*/ 64 h 130"/>
                  <a:gd name="T24" fmla="*/ 26 w 143"/>
                  <a:gd name="T25" fmla="*/ 62 h 130"/>
                  <a:gd name="T26" fmla="*/ 19 w 143"/>
                  <a:gd name="T27" fmla="*/ 59 h 130"/>
                  <a:gd name="T28" fmla="*/ 13 w 143"/>
                  <a:gd name="T29" fmla="*/ 55 h 130"/>
                  <a:gd name="T30" fmla="*/ 8 w 143"/>
                  <a:gd name="T31" fmla="*/ 50 h 130"/>
                  <a:gd name="T32" fmla="*/ 4 w 143"/>
                  <a:gd name="T33" fmla="*/ 45 h 130"/>
                  <a:gd name="T34" fmla="*/ 1 w 143"/>
                  <a:gd name="T35" fmla="*/ 39 h 130"/>
                  <a:gd name="T36" fmla="*/ 0 w 143"/>
                  <a:gd name="T37" fmla="*/ 34 h 130"/>
                  <a:gd name="T38" fmla="*/ 0 w 143"/>
                  <a:gd name="T39" fmla="*/ 28 h 130"/>
                  <a:gd name="T40" fmla="*/ 1 w 143"/>
                  <a:gd name="T41" fmla="*/ 22 h 130"/>
                  <a:gd name="T42" fmla="*/ 3 w 143"/>
                  <a:gd name="T43" fmla="*/ 17 h 130"/>
                  <a:gd name="T44" fmla="*/ 6 w 143"/>
                  <a:gd name="T45" fmla="*/ 13 h 130"/>
                  <a:gd name="T46" fmla="*/ 9 w 143"/>
                  <a:gd name="T47" fmla="*/ 11 h 130"/>
                  <a:gd name="T48" fmla="*/ 13 w 143"/>
                  <a:gd name="T49" fmla="*/ 8 h 130"/>
                  <a:gd name="T50" fmla="*/ 17 w 143"/>
                  <a:gd name="T51" fmla="*/ 5 h 130"/>
                  <a:gd name="T52" fmla="*/ 22 w 143"/>
                  <a:gd name="T53" fmla="*/ 3 h 130"/>
                  <a:gd name="T54" fmla="*/ 26 w 143"/>
                  <a:gd name="T55" fmla="*/ 2 h 130"/>
                  <a:gd name="T56" fmla="*/ 31 w 143"/>
                  <a:gd name="T57" fmla="*/ 1 h 130"/>
                  <a:gd name="T58" fmla="*/ 37 w 143"/>
                  <a:gd name="T59" fmla="*/ 0 h 130"/>
                  <a:gd name="T60" fmla="*/ 43 w 143"/>
                  <a:gd name="T61" fmla="*/ 0 h 130"/>
                  <a:gd name="T62" fmla="*/ 49 w 143"/>
                  <a:gd name="T63" fmla="*/ 1 h 130"/>
                  <a:gd name="T64" fmla="*/ 54 w 143"/>
                  <a:gd name="T65" fmla="*/ 3 h 130"/>
                  <a:gd name="T66" fmla="*/ 60 w 143"/>
                  <a:gd name="T67" fmla="*/ 5 h 130"/>
                  <a:gd name="T68" fmla="*/ 64 w 143"/>
                  <a:gd name="T69" fmla="*/ 9 h 130"/>
                  <a:gd name="T70" fmla="*/ 68 w 143"/>
                  <a:gd name="T71" fmla="*/ 14 h 130"/>
                  <a:gd name="T72" fmla="*/ 71 w 143"/>
                  <a:gd name="T73" fmla="*/ 2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130">
                    <a:moveTo>
                      <a:pt x="142" y="39"/>
                    </a:moveTo>
                    <a:lnTo>
                      <a:pt x="143" y="55"/>
                    </a:lnTo>
                    <a:lnTo>
                      <a:pt x="136" y="65"/>
                    </a:lnTo>
                    <a:lnTo>
                      <a:pt x="126" y="75"/>
                    </a:lnTo>
                    <a:lnTo>
                      <a:pt x="116" y="86"/>
                    </a:lnTo>
                    <a:lnTo>
                      <a:pt x="114" y="97"/>
                    </a:lnTo>
                    <a:lnTo>
                      <a:pt x="111" y="107"/>
                    </a:lnTo>
                    <a:lnTo>
                      <a:pt x="109" y="117"/>
                    </a:lnTo>
                    <a:lnTo>
                      <a:pt x="108" y="128"/>
                    </a:lnTo>
                    <a:lnTo>
                      <a:pt x="93" y="130"/>
                    </a:lnTo>
                    <a:lnTo>
                      <a:pt x="78" y="130"/>
                    </a:lnTo>
                    <a:lnTo>
                      <a:pt x="64" y="128"/>
                    </a:lnTo>
                    <a:lnTo>
                      <a:pt x="51" y="123"/>
                    </a:lnTo>
                    <a:lnTo>
                      <a:pt x="38" y="117"/>
                    </a:lnTo>
                    <a:lnTo>
                      <a:pt x="26" y="109"/>
                    </a:lnTo>
                    <a:lnTo>
                      <a:pt x="16" y="100"/>
                    </a:lnTo>
                    <a:lnTo>
                      <a:pt x="7" y="89"/>
                    </a:lnTo>
                    <a:lnTo>
                      <a:pt x="2" y="78"/>
                    </a:lnTo>
                    <a:lnTo>
                      <a:pt x="0" y="67"/>
                    </a:lnTo>
                    <a:lnTo>
                      <a:pt x="0" y="55"/>
                    </a:lnTo>
                    <a:lnTo>
                      <a:pt x="1" y="44"/>
                    </a:lnTo>
                    <a:lnTo>
                      <a:pt x="6" y="34"/>
                    </a:lnTo>
                    <a:lnTo>
                      <a:pt x="11" y="26"/>
                    </a:lnTo>
                    <a:lnTo>
                      <a:pt x="17" y="21"/>
                    </a:lnTo>
                    <a:lnTo>
                      <a:pt x="25" y="15"/>
                    </a:lnTo>
                    <a:lnTo>
                      <a:pt x="33" y="10"/>
                    </a:lnTo>
                    <a:lnTo>
                      <a:pt x="43" y="6"/>
                    </a:lnTo>
                    <a:lnTo>
                      <a:pt x="52" y="3"/>
                    </a:lnTo>
                    <a:lnTo>
                      <a:pt x="61" y="1"/>
                    </a:lnTo>
                    <a:lnTo>
                      <a:pt x="74" y="0"/>
                    </a:lnTo>
                    <a:lnTo>
                      <a:pt x="85" y="0"/>
                    </a:lnTo>
                    <a:lnTo>
                      <a:pt x="97" y="2"/>
                    </a:lnTo>
                    <a:lnTo>
                      <a:pt x="108" y="6"/>
                    </a:lnTo>
                    <a:lnTo>
                      <a:pt x="119" y="10"/>
                    </a:lnTo>
                    <a:lnTo>
                      <a:pt x="128" y="18"/>
                    </a:lnTo>
                    <a:lnTo>
                      <a:pt x="136" y="27"/>
                    </a:lnTo>
                    <a:lnTo>
                      <a:pt x="142" y="39"/>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2" name="Freeform 445"/>
              <p:cNvSpPr>
                <a:spLocks/>
              </p:cNvSpPr>
              <p:nvPr/>
            </p:nvSpPr>
            <p:spPr bwMode="auto">
              <a:xfrm>
                <a:off x="3947" y="3464"/>
                <a:ext cx="27" cy="35"/>
              </a:xfrm>
              <a:custGeom>
                <a:avLst/>
                <a:gdLst>
                  <a:gd name="T0" fmla="*/ 27 w 53"/>
                  <a:gd name="T1" fmla="*/ 2 h 69"/>
                  <a:gd name="T2" fmla="*/ 26 w 53"/>
                  <a:gd name="T3" fmla="*/ 4 h 69"/>
                  <a:gd name="T4" fmla="*/ 25 w 53"/>
                  <a:gd name="T5" fmla="*/ 7 h 69"/>
                  <a:gd name="T6" fmla="*/ 23 w 53"/>
                  <a:gd name="T7" fmla="*/ 12 h 69"/>
                  <a:gd name="T8" fmla="*/ 21 w 53"/>
                  <a:gd name="T9" fmla="*/ 17 h 69"/>
                  <a:gd name="T10" fmla="*/ 18 w 53"/>
                  <a:gd name="T11" fmla="*/ 22 h 69"/>
                  <a:gd name="T12" fmla="*/ 15 w 53"/>
                  <a:gd name="T13" fmla="*/ 27 h 69"/>
                  <a:gd name="T14" fmla="*/ 12 w 53"/>
                  <a:gd name="T15" fmla="*/ 31 h 69"/>
                  <a:gd name="T16" fmla="*/ 8 w 53"/>
                  <a:gd name="T17" fmla="*/ 34 h 69"/>
                  <a:gd name="T18" fmla="*/ 6 w 53"/>
                  <a:gd name="T19" fmla="*/ 34 h 69"/>
                  <a:gd name="T20" fmla="*/ 5 w 53"/>
                  <a:gd name="T21" fmla="*/ 34 h 69"/>
                  <a:gd name="T22" fmla="*/ 3 w 53"/>
                  <a:gd name="T23" fmla="*/ 35 h 69"/>
                  <a:gd name="T24" fmla="*/ 2 w 53"/>
                  <a:gd name="T25" fmla="*/ 35 h 69"/>
                  <a:gd name="T26" fmla="*/ 0 w 53"/>
                  <a:gd name="T27" fmla="*/ 32 h 69"/>
                  <a:gd name="T28" fmla="*/ 2 w 53"/>
                  <a:gd name="T29" fmla="*/ 30 h 69"/>
                  <a:gd name="T30" fmla="*/ 4 w 53"/>
                  <a:gd name="T31" fmla="*/ 28 h 69"/>
                  <a:gd name="T32" fmla="*/ 6 w 53"/>
                  <a:gd name="T33" fmla="*/ 27 h 69"/>
                  <a:gd name="T34" fmla="*/ 13 w 53"/>
                  <a:gd name="T35" fmla="*/ 22 h 69"/>
                  <a:gd name="T36" fmla="*/ 17 w 53"/>
                  <a:gd name="T37" fmla="*/ 16 h 69"/>
                  <a:gd name="T38" fmla="*/ 20 w 53"/>
                  <a:gd name="T39" fmla="*/ 8 h 69"/>
                  <a:gd name="T40" fmla="*/ 22 w 53"/>
                  <a:gd name="T41" fmla="*/ 0 h 69"/>
                  <a:gd name="T42" fmla="*/ 23 w 53"/>
                  <a:gd name="T43" fmla="*/ 0 h 69"/>
                  <a:gd name="T44" fmla="*/ 25 w 53"/>
                  <a:gd name="T45" fmla="*/ 0 h 69"/>
                  <a:gd name="T46" fmla="*/ 26 w 53"/>
                  <a:gd name="T47" fmla="*/ 1 h 69"/>
                  <a:gd name="T48" fmla="*/ 27 w 53"/>
                  <a:gd name="T49" fmla="*/ 2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69">
                    <a:moveTo>
                      <a:pt x="53" y="3"/>
                    </a:moveTo>
                    <a:lnTo>
                      <a:pt x="52" y="7"/>
                    </a:lnTo>
                    <a:lnTo>
                      <a:pt x="50" y="14"/>
                    </a:lnTo>
                    <a:lnTo>
                      <a:pt x="46" y="23"/>
                    </a:lnTo>
                    <a:lnTo>
                      <a:pt x="42" y="33"/>
                    </a:lnTo>
                    <a:lnTo>
                      <a:pt x="36" y="44"/>
                    </a:lnTo>
                    <a:lnTo>
                      <a:pt x="30" y="53"/>
                    </a:lnTo>
                    <a:lnTo>
                      <a:pt x="23" y="61"/>
                    </a:lnTo>
                    <a:lnTo>
                      <a:pt x="15" y="67"/>
                    </a:lnTo>
                    <a:lnTo>
                      <a:pt x="12" y="67"/>
                    </a:lnTo>
                    <a:lnTo>
                      <a:pt x="10" y="68"/>
                    </a:lnTo>
                    <a:lnTo>
                      <a:pt x="6" y="69"/>
                    </a:lnTo>
                    <a:lnTo>
                      <a:pt x="3" y="69"/>
                    </a:lnTo>
                    <a:lnTo>
                      <a:pt x="0" y="64"/>
                    </a:lnTo>
                    <a:lnTo>
                      <a:pt x="3" y="60"/>
                    </a:lnTo>
                    <a:lnTo>
                      <a:pt x="7" y="56"/>
                    </a:lnTo>
                    <a:lnTo>
                      <a:pt x="11" y="54"/>
                    </a:lnTo>
                    <a:lnTo>
                      <a:pt x="25" y="44"/>
                    </a:lnTo>
                    <a:lnTo>
                      <a:pt x="34" y="31"/>
                    </a:lnTo>
                    <a:lnTo>
                      <a:pt x="40" y="16"/>
                    </a:lnTo>
                    <a:lnTo>
                      <a:pt x="44" y="0"/>
                    </a:lnTo>
                    <a:lnTo>
                      <a:pt x="46" y="0"/>
                    </a:lnTo>
                    <a:lnTo>
                      <a:pt x="49" y="0"/>
                    </a:lnTo>
                    <a:lnTo>
                      <a:pt x="51" y="1"/>
                    </a:lnTo>
                    <a:lnTo>
                      <a:pt x="5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3" name="Freeform 446"/>
              <p:cNvSpPr>
                <a:spLocks/>
              </p:cNvSpPr>
              <p:nvPr/>
            </p:nvSpPr>
            <p:spPr bwMode="auto">
              <a:xfrm>
                <a:off x="3951" y="3467"/>
                <a:ext cx="8" cy="14"/>
              </a:xfrm>
              <a:custGeom>
                <a:avLst/>
                <a:gdLst>
                  <a:gd name="T0" fmla="*/ 7 w 15"/>
                  <a:gd name="T1" fmla="*/ 0 h 27"/>
                  <a:gd name="T2" fmla="*/ 8 w 15"/>
                  <a:gd name="T3" fmla="*/ 4 h 27"/>
                  <a:gd name="T4" fmla="*/ 7 w 15"/>
                  <a:gd name="T5" fmla="*/ 7 h 27"/>
                  <a:gd name="T6" fmla="*/ 5 w 15"/>
                  <a:gd name="T7" fmla="*/ 10 h 27"/>
                  <a:gd name="T8" fmla="*/ 4 w 15"/>
                  <a:gd name="T9" fmla="*/ 14 h 27"/>
                  <a:gd name="T10" fmla="*/ 0 w 15"/>
                  <a:gd name="T11" fmla="*/ 14 h 27"/>
                  <a:gd name="T12" fmla="*/ 1 w 15"/>
                  <a:gd name="T13" fmla="*/ 10 h 27"/>
                  <a:gd name="T14" fmla="*/ 2 w 15"/>
                  <a:gd name="T15" fmla="*/ 6 h 27"/>
                  <a:gd name="T16" fmla="*/ 4 w 15"/>
                  <a:gd name="T17" fmla="*/ 2 h 27"/>
                  <a:gd name="T18" fmla="*/ 7 w 15"/>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27">
                    <a:moveTo>
                      <a:pt x="13" y="0"/>
                    </a:moveTo>
                    <a:lnTo>
                      <a:pt x="15" y="7"/>
                    </a:lnTo>
                    <a:lnTo>
                      <a:pt x="14" y="13"/>
                    </a:lnTo>
                    <a:lnTo>
                      <a:pt x="10" y="20"/>
                    </a:lnTo>
                    <a:lnTo>
                      <a:pt x="7" y="27"/>
                    </a:lnTo>
                    <a:lnTo>
                      <a:pt x="0" y="27"/>
                    </a:lnTo>
                    <a:lnTo>
                      <a:pt x="2" y="19"/>
                    </a:lnTo>
                    <a:lnTo>
                      <a:pt x="4" y="11"/>
                    </a:lnTo>
                    <a:lnTo>
                      <a:pt x="7" y="3"/>
                    </a:lnTo>
                    <a:lnTo>
                      <a:pt x="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4" name="Freeform 447"/>
              <p:cNvSpPr>
                <a:spLocks/>
              </p:cNvSpPr>
              <p:nvPr/>
            </p:nvSpPr>
            <p:spPr bwMode="auto">
              <a:xfrm>
                <a:off x="3973" y="3473"/>
                <a:ext cx="63" cy="65"/>
              </a:xfrm>
              <a:custGeom>
                <a:avLst/>
                <a:gdLst>
                  <a:gd name="T0" fmla="*/ 63 w 127"/>
                  <a:gd name="T1" fmla="*/ 10 h 130"/>
                  <a:gd name="T2" fmla="*/ 63 w 127"/>
                  <a:gd name="T3" fmla="*/ 18 h 130"/>
                  <a:gd name="T4" fmla="*/ 61 w 127"/>
                  <a:gd name="T5" fmla="*/ 26 h 130"/>
                  <a:gd name="T6" fmla="*/ 59 w 127"/>
                  <a:gd name="T7" fmla="*/ 33 h 130"/>
                  <a:gd name="T8" fmla="*/ 56 w 127"/>
                  <a:gd name="T9" fmla="*/ 39 h 130"/>
                  <a:gd name="T10" fmla="*/ 52 w 127"/>
                  <a:gd name="T11" fmla="*/ 46 h 130"/>
                  <a:gd name="T12" fmla="*/ 48 w 127"/>
                  <a:gd name="T13" fmla="*/ 53 h 130"/>
                  <a:gd name="T14" fmla="*/ 44 w 127"/>
                  <a:gd name="T15" fmla="*/ 59 h 130"/>
                  <a:gd name="T16" fmla="*/ 40 w 127"/>
                  <a:gd name="T17" fmla="*/ 65 h 130"/>
                  <a:gd name="T18" fmla="*/ 33 w 127"/>
                  <a:gd name="T19" fmla="*/ 65 h 130"/>
                  <a:gd name="T20" fmla="*/ 27 w 127"/>
                  <a:gd name="T21" fmla="*/ 64 h 130"/>
                  <a:gd name="T22" fmla="*/ 22 w 127"/>
                  <a:gd name="T23" fmla="*/ 62 h 130"/>
                  <a:gd name="T24" fmla="*/ 17 w 127"/>
                  <a:gd name="T25" fmla="*/ 59 h 130"/>
                  <a:gd name="T26" fmla="*/ 12 w 127"/>
                  <a:gd name="T27" fmla="*/ 55 h 130"/>
                  <a:gd name="T28" fmla="*/ 7 w 127"/>
                  <a:gd name="T29" fmla="*/ 51 h 130"/>
                  <a:gd name="T30" fmla="*/ 3 w 127"/>
                  <a:gd name="T31" fmla="*/ 46 h 130"/>
                  <a:gd name="T32" fmla="*/ 0 w 127"/>
                  <a:gd name="T33" fmla="*/ 41 h 130"/>
                  <a:gd name="T34" fmla="*/ 0 w 127"/>
                  <a:gd name="T35" fmla="*/ 35 h 130"/>
                  <a:gd name="T36" fmla="*/ 2 w 127"/>
                  <a:gd name="T37" fmla="*/ 29 h 130"/>
                  <a:gd name="T38" fmla="*/ 4 w 127"/>
                  <a:gd name="T39" fmla="*/ 24 h 130"/>
                  <a:gd name="T40" fmla="*/ 7 w 127"/>
                  <a:gd name="T41" fmla="*/ 19 h 130"/>
                  <a:gd name="T42" fmla="*/ 11 w 127"/>
                  <a:gd name="T43" fmla="*/ 14 h 130"/>
                  <a:gd name="T44" fmla="*/ 15 w 127"/>
                  <a:gd name="T45" fmla="*/ 10 h 130"/>
                  <a:gd name="T46" fmla="*/ 21 w 127"/>
                  <a:gd name="T47" fmla="*/ 6 h 130"/>
                  <a:gd name="T48" fmla="*/ 25 w 127"/>
                  <a:gd name="T49" fmla="*/ 3 h 130"/>
                  <a:gd name="T50" fmla="*/ 30 w 127"/>
                  <a:gd name="T51" fmla="*/ 1 h 130"/>
                  <a:gd name="T52" fmla="*/ 35 w 127"/>
                  <a:gd name="T53" fmla="*/ 0 h 130"/>
                  <a:gd name="T54" fmla="*/ 40 w 127"/>
                  <a:gd name="T55" fmla="*/ 1 h 130"/>
                  <a:gd name="T56" fmla="*/ 44 w 127"/>
                  <a:gd name="T57" fmla="*/ 3 h 130"/>
                  <a:gd name="T58" fmla="*/ 49 w 127"/>
                  <a:gd name="T59" fmla="*/ 5 h 130"/>
                  <a:gd name="T60" fmla="*/ 54 w 127"/>
                  <a:gd name="T61" fmla="*/ 7 h 130"/>
                  <a:gd name="T62" fmla="*/ 59 w 127"/>
                  <a:gd name="T63" fmla="*/ 9 h 130"/>
                  <a:gd name="T64" fmla="*/ 63 w 127"/>
                  <a:gd name="T65" fmla="*/ 10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30">
                    <a:moveTo>
                      <a:pt x="127" y="20"/>
                    </a:moveTo>
                    <a:lnTo>
                      <a:pt x="127" y="36"/>
                    </a:lnTo>
                    <a:lnTo>
                      <a:pt x="123" y="51"/>
                    </a:lnTo>
                    <a:lnTo>
                      <a:pt x="119" y="65"/>
                    </a:lnTo>
                    <a:lnTo>
                      <a:pt x="113" y="78"/>
                    </a:lnTo>
                    <a:lnTo>
                      <a:pt x="105" y="92"/>
                    </a:lnTo>
                    <a:lnTo>
                      <a:pt x="97" y="105"/>
                    </a:lnTo>
                    <a:lnTo>
                      <a:pt x="89" y="118"/>
                    </a:lnTo>
                    <a:lnTo>
                      <a:pt x="80" y="130"/>
                    </a:lnTo>
                    <a:lnTo>
                      <a:pt x="67" y="130"/>
                    </a:lnTo>
                    <a:lnTo>
                      <a:pt x="55" y="128"/>
                    </a:lnTo>
                    <a:lnTo>
                      <a:pt x="45" y="123"/>
                    </a:lnTo>
                    <a:lnTo>
                      <a:pt x="35" y="118"/>
                    </a:lnTo>
                    <a:lnTo>
                      <a:pt x="24" y="109"/>
                    </a:lnTo>
                    <a:lnTo>
                      <a:pt x="15" y="101"/>
                    </a:lnTo>
                    <a:lnTo>
                      <a:pt x="7" y="91"/>
                    </a:lnTo>
                    <a:lnTo>
                      <a:pt x="0" y="81"/>
                    </a:lnTo>
                    <a:lnTo>
                      <a:pt x="1" y="69"/>
                    </a:lnTo>
                    <a:lnTo>
                      <a:pt x="5" y="58"/>
                    </a:lnTo>
                    <a:lnTo>
                      <a:pt x="9" y="47"/>
                    </a:lnTo>
                    <a:lnTo>
                      <a:pt x="15" y="37"/>
                    </a:lnTo>
                    <a:lnTo>
                      <a:pt x="23" y="28"/>
                    </a:lnTo>
                    <a:lnTo>
                      <a:pt x="31" y="20"/>
                    </a:lnTo>
                    <a:lnTo>
                      <a:pt x="42" y="12"/>
                    </a:lnTo>
                    <a:lnTo>
                      <a:pt x="51" y="5"/>
                    </a:lnTo>
                    <a:lnTo>
                      <a:pt x="61" y="1"/>
                    </a:lnTo>
                    <a:lnTo>
                      <a:pt x="70" y="0"/>
                    </a:lnTo>
                    <a:lnTo>
                      <a:pt x="80" y="1"/>
                    </a:lnTo>
                    <a:lnTo>
                      <a:pt x="89" y="5"/>
                    </a:lnTo>
                    <a:lnTo>
                      <a:pt x="99" y="9"/>
                    </a:lnTo>
                    <a:lnTo>
                      <a:pt x="108" y="13"/>
                    </a:lnTo>
                    <a:lnTo>
                      <a:pt x="118" y="17"/>
                    </a:lnTo>
                    <a:lnTo>
                      <a:pt x="127" y="20"/>
                    </a:lnTo>
                    <a:close/>
                  </a:path>
                </a:pathLst>
              </a:custGeom>
              <a:solidFill>
                <a:srgbClr val="87878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5" name="Freeform 448"/>
              <p:cNvSpPr>
                <a:spLocks/>
              </p:cNvSpPr>
              <p:nvPr/>
            </p:nvSpPr>
            <p:spPr bwMode="auto">
              <a:xfrm>
                <a:off x="3940" y="3473"/>
                <a:ext cx="7" cy="10"/>
              </a:xfrm>
              <a:custGeom>
                <a:avLst/>
                <a:gdLst>
                  <a:gd name="T0" fmla="*/ 7 w 12"/>
                  <a:gd name="T1" fmla="*/ 2 h 21"/>
                  <a:gd name="T2" fmla="*/ 6 w 12"/>
                  <a:gd name="T3" fmla="*/ 5 h 21"/>
                  <a:gd name="T4" fmla="*/ 5 w 12"/>
                  <a:gd name="T5" fmla="*/ 8 h 21"/>
                  <a:gd name="T6" fmla="*/ 3 w 12"/>
                  <a:gd name="T7" fmla="*/ 10 h 21"/>
                  <a:gd name="T8" fmla="*/ 0 w 12"/>
                  <a:gd name="T9" fmla="*/ 10 h 21"/>
                  <a:gd name="T10" fmla="*/ 0 w 12"/>
                  <a:gd name="T11" fmla="*/ 8 h 21"/>
                  <a:gd name="T12" fmla="*/ 1 w 12"/>
                  <a:gd name="T13" fmla="*/ 5 h 21"/>
                  <a:gd name="T14" fmla="*/ 2 w 12"/>
                  <a:gd name="T15" fmla="*/ 3 h 21"/>
                  <a:gd name="T16" fmla="*/ 3 w 12"/>
                  <a:gd name="T17" fmla="*/ 0 h 21"/>
                  <a:gd name="T18" fmla="*/ 5 w 12"/>
                  <a:gd name="T19" fmla="*/ 0 h 21"/>
                  <a:gd name="T20" fmla="*/ 5 w 12"/>
                  <a:gd name="T21" fmla="*/ 0 h 21"/>
                  <a:gd name="T22" fmla="*/ 6 w 12"/>
                  <a:gd name="T23" fmla="*/ 1 h 21"/>
                  <a:gd name="T24" fmla="*/ 7 w 12"/>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1">
                    <a:moveTo>
                      <a:pt x="12" y="5"/>
                    </a:moveTo>
                    <a:lnTo>
                      <a:pt x="11" y="10"/>
                    </a:lnTo>
                    <a:lnTo>
                      <a:pt x="9" y="16"/>
                    </a:lnTo>
                    <a:lnTo>
                      <a:pt x="5" y="21"/>
                    </a:lnTo>
                    <a:lnTo>
                      <a:pt x="0" y="21"/>
                    </a:lnTo>
                    <a:lnTo>
                      <a:pt x="0" y="16"/>
                    </a:lnTo>
                    <a:lnTo>
                      <a:pt x="1" y="10"/>
                    </a:lnTo>
                    <a:lnTo>
                      <a:pt x="3" y="6"/>
                    </a:lnTo>
                    <a:lnTo>
                      <a:pt x="5" y="1"/>
                    </a:lnTo>
                    <a:lnTo>
                      <a:pt x="8" y="0"/>
                    </a:lnTo>
                    <a:lnTo>
                      <a:pt x="9" y="1"/>
                    </a:lnTo>
                    <a:lnTo>
                      <a:pt x="11" y="2"/>
                    </a:lnTo>
                    <a:lnTo>
                      <a:pt x="12"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6" name="Freeform 449"/>
              <p:cNvSpPr>
                <a:spLocks/>
              </p:cNvSpPr>
              <p:nvPr/>
            </p:nvSpPr>
            <p:spPr bwMode="auto">
              <a:xfrm>
                <a:off x="4407" y="3480"/>
                <a:ext cx="12" cy="19"/>
              </a:xfrm>
              <a:custGeom>
                <a:avLst/>
                <a:gdLst>
                  <a:gd name="T0" fmla="*/ 11 w 23"/>
                  <a:gd name="T1" fmla="*/ 15 h 38"/>
                  <a:gd name="T2" fmla="*/ 12 w 23"/>
                  <a:gd name="T3" fmla="*/ 16 h 38"/>
                  <a:gd name="T4" fmla="*/ 11 w 23"/>
                  <a:gd name="T5" fmla="*/ 18 h 38"/>
                  <a:gd name="T6" fmla="*/ 10 w 23"/>
                  <a:gd name="T7" fmla="*/ 19 h 38"/>
                  <a:gd name="T8" fmla="*/ 8 w 23"/>
                  <a:gd name="T9" fmla="*/ 19 h 38"/>
                  <a:gd name="T10" fmla="*/ 6 w 23"/>
                  <a:gd name="T11" fmla="*/ 18 h 38"/>
                  <a:gd name="T12" fmla="*/ 4 w 23"/>
                  <a:gd name="T13" fmla="*/ 16 h 38"/>
                  <a:gd name="T14" fmla="*/ 1 w 23"/>
                  <a:gd name="T15" fmla="*/ 13 h 38"/>
                  <a:gd name="T16" fmla="*/ 0 w 23"/>
                  <a:gd name="T17" fmla="*/ 11 h 38"/>
                  <a:gd name="T18" fmla="*/ 0 w 23"/>
                  <a:gd name="T19" fmla="*/ 0 h 38"/>
                  <a:gd name="T20" fmla="*/ 4 w 23"/>
                  <a:gd name="T21" fmla="*/ 3 h 38"/>
                  <a:gd name="T22" fmla="*/ 6 w 23"/>
                  <a:gd name="T23" fmla="*/ 7 h 38"/>
                  <a:gd name="T24" fmla="*/ 7 w 23"/>
                  <a:gd name="T25" fmla="*/ 12 h 38"/>
                  <a:gd name="T26" fmla="*/ 11 w 23"/>
                  <a:gd name="T27" fmla="*/ 1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38">
                    <a:moveTo>
                      <a:pt x="22" y="29"/>
                    </a:moveTo>
                    <a:lnTo>
                      <a:pt x="23" y="32"/>
                    </a:lnTo>
                    <a:lnTo>
                      <a:pt x="22" y="35"/>
                    </a:lnTo>
                    <a:lnTo>
                      <a:pt x="20" y="37"/>
                    </a:lnTo>
                    <a:lnTo>
                      <a:pt x="16" y="38"/>
                    </a:lnTo>
                    <a:lnTo>
                      <a:pt x="12" y="36"/>
                    </a:lnTo>
                    <a:lnTo>
                      <a:pt x="7" y="31"/>
                    </a:lnTo>
                    <a:lnTo>
                      <a:pt x="2" y="26"/>
                    </a:lnTo>
                    <a:lnTo>
                      <a:pt x="0" y="22"/>
                    </a:lnTo>
                    <a:lnTo>
                      <a:pt x="0" y="0"/>
                    </a:lnTo>
                    <a:lnTo>
                      <a:pt x="8" y="5"/>
                    </a:lnTo>
                    <a:lnTo>
                      <a:pt x="12" y="13"/>
                    </a:lnTo>
                    <a:lnTo>
                      <a:pt x="14" y="23"/>
                    </a:lnTo>
                    <a:lnTo>
                      <a:pt x="22"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7" name="Freeform 450"/>
              <p:cNvSpPr>
                <a:spLocks/>
              </p:cNvSpPr>
              <p:nvPr/>
            </p:nvSpPr>
            <p:spPr bwMode="auto">
              <a:xfrm>
                <a:off x="3987" y="3483"/>
                <a:ext cx="21" cy="36"/>
              </a:xfrm>
              <a:custGeom>
                <a:avLst/>
                <a:gdLst>
                  <a:gd name="T0" fmla="*/ 21 w 43"/>
                  <a:gd name="T1" fmla="*/ 0 h 72"/>
                  <a:gd name="T2" fmla="*/ 20 w 43"/>
                  <a:gd name="T3" fmla="*/ 10 h 72"/>
                  <a:gd name="T4" fmla="*/ 18 w 43"/>
                  <a:gd name="T5" fmla="*/ 20 h 72"/>
                  <a:gd name="T6" fmla="*/ 12 w 43"/>
                  <a:gd name="T7" fmla="*/ 30 h 72"/>
                  <a:gd name="T8" fmla="*/ 4 w 43"/>
                  <a:gd name="T9" fmla="*/ 36 h 72"/>
                  <a:gd name="T10" fmla="*/ 2 w 43"/>
                  <a:gd name="T11" fmla="*/ 36 h 72"/>
                  <a:gd name="T12" fmla="*/ 0 w 43"/>
                  <a:gd name="T13" fmla="*/ 36 h 72"/>
                  <a:gd name="T14" fmla="*/ 0 w 43"/>
                  <a:gd name="T15" fmla="*/ 34 h 72"/>
                  <a:gd name="T16" fmla="*/ 0 w 43"/>
                  <a:gd name="T17" fmla="*/ 32 h 72"/>
                  <a:gd name="T18" fmla="*/ 8 w 43"/>
                  <a:gd name="T19" fmla="*/ 25 h 72"/>
                  <a:gd name="T20" fmla="*/ 12 w 43"/>
                  <a:gd name="T21" fmla="*/ 17 h 72"/>
                  <a:gd name="T22" fmla="*/ 15 w 43"/>
                  <a:gd name="T23" fmla="*/ 9 h 72"/>
                  <a:gd name="T24" fmla="*/ 16 w 43"/>
                  <a:gd name="T25" fmla="*/ 0 h 72"/>
                  <a:gd name="T26" fmla="*/ 21 w 43"/>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 h="72">
                    <a:moveTo>
                      <a:pt x="43" y="0"/>
                    </a:moveTo>
                    <a:lnTo>
                      <a:pt x="41" y="20"/>
                    </a:lnTo>
                    <a:lnTo>
                      <a:pt x="36" y="40"/>
                    </a:lnTo>
                    <a:lnTo>
                      <a:pt x="25" y="59"/>
                    </a:lnTo>
                    <a:lnTo>
                      <a:pt x="9" y="72"/>
                    </a:lnTo>
                    <a:lnTo>
                      <a:pt x="5" y="72"/>
                    </a:lnTo>
                    <a:lnTo>
                      <a:pt x="1" y="71"/>
                    </a:lnTo>
                    <a:lnTo>
                      <a:pt x="0" y="68"/>
                    </a:lnTo>
                    <a:lnTo>
                      <a:pt x="0" y="63"/>
                    </a:lnTo>
                    <a:lnTo>
                      <a:pt x="16" y="50"/>
                    </a:lnTo>
                    <a:lnTo>
                      <a:pt x="25" y="34"/>
                    </a:lnTo>
                    <a:lnTo>
                      <a:pt x="30" y="18"/>
                    </a:lnTo>
                    <a:lnTo>
                      <a:pt x="33" y="0"/>
                    </a:lnTo>
                    <a:lnTo>
                      <a:pt x="4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8" name="Freeform 451"/>
              <p:cNvSpPr>
                <a:spLocks/>
              </p:cNvSpPr>
              <p:nvPr/>
            </p:nvSpPr>
            <p:spPr bwMode="auto">
              <a:xfrm>
                <a:off x="4000" y="3486"/>
                <a:ext cx="17" cy="36"/>
              </a:xfrm>
              <a:custGeom>
                <a:avLst/>
                <a:gdLst>
                  <a:gd name="T0" fmla="*/ 14 w 36"/>
                  <a:gd name="T1" fmla="*/ 18 h 72"/>
                  <a:gd name="T2" fmla="*/ 11 w 36"/>
                  <a:gd name="T3" fmla="*/ 24 h 72"/>
                  <a:gd name="T4" fmla="*/ 9 w 36"/>
                  <a:gd name="T5" fmla="*/ 29 h 72"/>
                  <a:gd name="T6" fmla="*/ 6 w 36"/>
                  <a:gd name="T7" fmla="*/ 33 h 72"/>
                  <a:gd name="T8" fmla="*/ 2 w 36"/>
                  <a:gd name="T9" fmla="*/ 36 h 72"/>
                  <a:gd name="T10" fmla="*/ 0 w 36"/>
                  <a:gd name="T11" fmla="*/ 33 h 72"/>
                  <a:gd name="T12" fmla="*/ 2 w 36"/>
                  <a:gd name="T13" fmla="*/ 31 h 72"/>
                  <a:gd name="T14" fmla="*/ 5 w 36"/>
                  <a:gd name="T15" fmla="*/ 28 h 72"/>
                  <a:gd name="T16" fmla="*/ 6 w 36"/>
                  <a:gd name="T17" fmla="*/ 24 h 72"/>
                  <a:gd name="T18" fmla="*/ 9 w 36"/>
                  <a:gd name="T19" fmla="*/ 18 h 72"/>
                  <a:gd name="T20" fmla="*/ 10 w 36"/>
                  <a:gd name="T21" fmla="*/ 13 h 72"/>
                  <a:gd name="T22" fmla="*/ 12 w 36"/>
                  <a:gd name="T23" fmla="*/ 6 h 72"/>
                  <a:gd name="T24" fmla="*/ 13 w 36"/>
                  <a:gd name="T25" fmla="*/ 0 h 72"/>
                  <a:gd name="T26" fmla="*/ 17 w 36"/>
                  <a:gd name="T27" fmla="*/ 3 h 72"/>
                  <a:gd name="T28" fmla="*/ 17 w 36"/>
                  <a:gd name="T29" fmla="*/ 7 h 72"/>
                  <a:gd name="T30" fmla="*/ 16 w 36"/>
                  <a:gd name="T31" fmla="*/ 13 h 72"/>
                  <a:gd name="T32" fmla="*/ 14 w 36"/>
                  <a:gd name="T33" fmla="*/ 18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2">
                    <a:moveTo>
                      <a:pt x="29" y="36"/>
                    </a:moveTo>
                    <a:lnTo>
                      <a:pt x="23" y="47"/>
                    </a:lnTo>
                    <a:lnTo>
                      <a:pt x="19" y="57"/>
                    </a:lnTo>
                    <a:lnTo>
                      <a:pt x="12" y="66"/>
                    </a:lnTo>
                    <a:lnTo>
                      <a:pt x="4" y="72"/>
                    </a:lnTo>
                    <a:lnTo>
                      <a:pt x="0" y="66"/>
                    </a:lnTo>
                    <a:lnTo>
                      <a:pt x="5" y="61"/>
                    </a:lnTo>
                    <a:lnTo>
                      <a:pt x="11" y="55"/>
                    </a:lnTo>
                    <a:lnTo>
                      <a:pt x="13" y="48"/>
                    </a:lnTo>
                    <a:lnTo>
                      <a:pt x="19" y="36"/>
                    </a:lnTo>
                    <a:lnTo>
                      <a:pt x="22" y="25"/>
                    </a:lnTo>
                    <a:lnTo>
                      <a:pt x="26" y="12"/>
                    </a:lnTo>
                    <a:lnTo>
                      <a:pt x="28" y="0"/>
                    </a:lnTo>
                    <a:lnTo>
                      <a:pt x="36" y="5"/>
                    </a:lnTo>
                    <a:lnTo>
                      <a:pt x="36" y="14"/>
                    </a:lnTo>
                    <a:lnTo>
                      <a:pt x="34" y="25"/>
                    </a:lnTo>
                    <a:lnTo>
                      <a:pt x="29"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69" name="Freeform 452"/>
              <p:cNvSpPr>
                <a:spLocks/>
              </p:cNvSpPr>
              <p:nvPr/>
            </p:nvSpPr>
            <p:spPr bwMode="auto">
              <a:xfrm>
                <a:off x="3938" y="3489"/>
                <a:ext cx="5" cy="5"/>
              </a:xfrm>
              <a:custGeom>
                <a:avLst/>
                <a:gdLst>
                  <a:gd name="T0" fmla="*/ 5 w 10"/>
                  <a:gd name="T1" fmla="*/ 2 h 12"/>
                  <a:gd name="T2" fmla="*/ 5 w 10"/>
                  <a:gd name="T3" fmla="*/ 3 h 12"/>
                  <a:gd name="T4" fmla="*/ 5 w 10"/>
                  <a:gd name="T5" fmla="*/ 4 h 12"/>
                  <a:gd name="T6" fmla="*/ 3 w 10"/>
                  <a:gd name="T7" fmla="*/ 5 h 12"/>
                  <a:gd name="T8" fmla="*/ 3 w 10"/>
                  <a:gd name="T9" fmla="*/ 5 h 12"/>
                  <a:gd name="T10" fmla="*/ 2 w 10"/>
                  <a:gd name="T11" fmla="*/ 5 h 12"/>
                  <a:gd name="T12" fmla="*/ 1 w 10"/>
                  <a:gd name="T13" fmla="*/ 5 h 12"/>
                  <a:gd name="T14" fmla="*/ 1 w 10"/>
                  <a:gd name="T15" fmla="*/ 4 h 12"/>
                  <a:gd name="T16" fmla="*/ 0 w 10"/>
                  <a:gd name="T17" fmla="*/ 4 h 12"/>
                  <a:gd name="T18" fmla="*/ 0 w 10"/>
                  <a:gd name="T19" fmla="*/ 2 h 12"/>
                  <a:gd name="T20" fmla="*/ 2 w 10"/>
                  <a:gd name="T21" fmla="*/ 0 h 12"/>
                  <a:gd name="T22" fmla="*/ 4 w 10"/>
                  <a:gd name="T23" fmla="*/ 0 h 12"/>
                  <a:gd name="T24" fmla="*/ 5 w 10"/>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2">
                    <a:moveTo>
                      <a:pt x="10" y="5"/>
                    </a:moveTo>
                    <a:lnTo>
                      <a:pt x="10" y="7"/>
                    </a:lnTo>
                    <a:lnTo>
                      <a:pt x="9" y="9"/>
                    </a:lnTo>
                    <a:lnTo>
                      <a:pt x="6" y="11"/>
                    </a:lnTo>
                    <a:lnTo>
                      <a:pt x="5" y="12"/>
                    </a:lnTo>
                    <a:lnTo>
                      <a:pt x="3" y="11"/>
                    </a:lnTo>
                    <a:lnTo>
                      <a:pt x="2" y="11"/>
                    </a:lnTo>
                    <a:lnTo>
                      <a:pt x="1" y="9"/>
                    </a:lnTo>
                    <a:lnTo>
                      <a:pt x="0" y="9"/>
                    </a:lnTo>
                    <a:lnTo>
                      <a:pt x="0" y="5"/>
                    </a:lnTo>
                    <a:lnTo>
                      <a:pt x="3" y="1"/>
                    </a:lnTo>
                    <a:lnTo>
                      <a:pt x="7" y="0"/>
                    </a:lnTo>
                    <a:lnTo>
                      <a:pt x="1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0" name="Freeform 453"/>
              <p:cNvSpPr>
                <a:spLocks/>
              </p:cNvSpPr>
              <p:nvPr/>
            </p:nvSpPr>
            <p:spPr bwMode="auto">
              <a:xfrm>
                <a:off x="4024" y="3489"/>
                <a:ext cx="56" cy="51"/>
              </a:xfrm>
              <a:custGeom>
                <a:avLst/>
                <a:gdLst>
                  <a:gd name="T0" fmla="*/ 30 w 110"/>
                  <a:gd name="T1" fmla="*/ 19 h 103"/>
                  <a:gd name="T2" fmla="*/ 33 w 110"/>
                  <a:gd name="T3" fmla="*/ 21 h 103"/>
                  <a:gd name="T4" fmla="*/ 36 w 110"/>
                  <a:gd name="T5" fmla="*/ 23 h 103"/>
                  <a:gd name="T6" fmla="*/ 40 w 110"/>
                  <a:gd name="T7" fmla="*/ 24 h 103"/>
                  <a:gd name="T8" fmla="*/ 43 w 110"/>
                  <a:gd name="T9" fmla="*/ 26 h 103"/>
                  <a:gd name="T10" fmla="*/ 47 w 110"/>
                  <a:gd name="T11" fmla="*/ 27 h 103"/>
                  <a:gd name="T12" fmla="*/ 50 w 110"/>
                  <a:gd name="T13" fmla="*/ 29 h 103"/>
                  <a:gd name="T14" fmla="*/ 53 w 110"/>
                  <a:gd name="T15" fmla="*/ 30 h 103"/>
                  <a:gd name="T16" fmla="*/ 56 w 110"/>
                  <a:gd name="T17" fmla="*/ 33 h 103"/>
                  <a:gd name="T18" fmla="*/ 54 w 110"/>
                  <a:gd name="T19" fmla="*/ 37 h 103"/>
                  <a:gd name="T20" fmla="*/ 52 w 110"/>
                  <a:gd name="T21" fmla="*/ 42 h 103"/>
                  <a:gd name="T22" fmla="*/ 50 w 110"/>
                  <a:gd name="T23" fmla="*/ 47 h 103"/>
                  <a:gd name="T24" fmla="*/ 48 w 110"/>
                  <a:gd name="T25" fmla="*/ 51 h 103"/>
                  <a:gd name="T26" fmla="*/ 45 w 110"/>
                  <a:gd name="T27" fmla="*/ 50 h 103"/>
                  <a:gd name="T28" fmla="*/ 42 w 110"/>
                  <a:gd name="T29" fmla="*/ 49 h 103"/>
                  <a:gd name="T30" fmla="*/ 39 w 110"/>
                  <a:gd name="T31" fmla="*/ 48 h 103"/>
                  <a:gd name="T32" fmla="*/ 37 w 110"/>
                  <a:gd name="T33" fmla="*/ 48 h 103"/>
                  <a:gd name="T34" fmla="*/ 34 w 110"/>
                  <a:gd name="T35" fmla="*/ 47 h 103"/>
                  <a:gd name="T36" fmla="*/ 31 w 110"/>
                  <a:gd name="T37" fmla="*/ 45 h 103"/>
                  <a:gd name="T38" fmla="*/ 29 w 110"/>
                  <a:gd name="T39" fmla="*/ 44 h 103"/>
                  <a:gd name="T40" fmla="*/ 26 w 110"/>
                  <a:gd name="T41" fmla="*/ 43 h 103"/>
                  <a:gd name="T42" fmla="*/ 26 w 110"/>
                  <a:gd name="T43" fmla="*/ 37 h 103"/>
                  <a:gd name="T44" fmla="*/ 28 w 110"/>
                  <a:gd name="T45" fmla="*/ 32 h 103"/>
                  <a:gd name="T46" fmla="*/ 29 w 110"/>
                  <a:gd name="T47" fmla="*/ 26 h 103"/>
                  <a:gd name="T48" fmla="*/ 27 w 110"/>
                  <a:gd name="T49" fmla="*/ 21 h 103"/>
                  <a:gd name="T50" fmla="*/ 23 w 110"/>
                  <a:gd name="T51" fmla="*/ 23 h 103"/>
                  <a:gd name="T52" fmla="*/ 20 w 110"/>
                  <a:gd name="T53" fmla="*/ 28 h 103"/>
                  <a:gd name="T54" fmla="*/ 18 w 110"/>
                  <a:gd name="T55" fmla="*/ 33 h 103"/>
                  <a:gd name="T56" fmla="*/ 17 w 110"/>
                  <a:gd name="T57" fmla="*/ 38 h 103"/>
                  <a:gd name="T58" fmla="*/ 15 w 110"/>
                  <a:gd name="T59" fmla="*/ 44 h 103"/>
                  <a:gd name="T60" fmla="*/ 12 w 110"/>
                  <a:gd name="T61" fmla="*/ 47 h 103"/>
                  <a:gd name="T62" fmla="*/ 7 w 110"/>
                  <a:gd name="T63" fmla="*/ 48 h 103"/>
                  <a:gd name="T64" fmla="*/ 0 w 110"/>
                  <a:gd name="T65" fmla="*/ 45 h 103"/>
                  <a:gd name="T66" fmla="*/ 4 w 110"/>
                  <a:gd name="T67" fmla="*/ 40 h 103"/>
                  <a:gd name="T68" fmla="*/ 6 w 110"/>
                  <a:gd name="T69" fmla="*/ 35 h 103"/>
                  <a:gd name="T70" fmla="*/ 10 w 110"/>
                  <a:gd name="T71" fmla="*/ 29 h 103"/>
                  <a:gd name="T72" fmla="*/ 12 w 110"/>
                  <a:gd name="T73" fmla="*/ 24 h 103"/>
                  <a:gd name="T74" fmla="*/ 15 w 110"/>
                  <a:gd name="T75" fmla="*/ 18 h 103"/>
                  <a:gd name="T76" fmla="*/ 17 w 110"/>
                  <a:gd name="T77" fmla="*/ 11 h 103"/>
                  <a:gd name="T78" fmla="*/ 19 w 110"/>
                  <a:gd name="T79" fmla="*/ 6 h 103"/>
                  <a:gd name="T80" fmla="*/ 21 w 110"/>
                  <a:gd name="T81" fmla="*/ 0 h 103"/>
                  <a:gd name="T82" fmla="*/ 27 w 110"/>
                  <a:gd name="T83" fmla="*/ 2 h 103"/>
                  <a:gd name="T84" fmla="*/ 29 w 110"/>
                  <a:gd name="T85" fmla="*/ 7 h 103"/>
                  <a:gd name="T86" fmla="*/ 29 w 110"/>
                  <a:gd name="T87" fmla="*/ 13 h 103"/>
                  <a:gd name="T88" fmla="*/ 30 w 110"/>
                  <a:gd name="T89" fmla="*/ 19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 h="103">
                    <a:moveTo>
                      <a:pt x="59" y="39"/>
                    </a:moveTo>
                    <a:lnTo>
                      <a:pt x="65" y="43"/>
                    </a:lnTo>
                    <a:lnTo>
                      <a:pt x="71" y="46"/>
                    </a:lnTo>
                    <a:lnTo>
                      <a:pt x="78" y="49"/>
                    </a:lnTo>
                    <a:lnTo>
                      <a:pt x="85" y="52"/>
                    </a:lnTo>
                    <a:lnTo>
                      <a:pt x="92" y="54"/>
                    </a:lnTo>
                    <a:lnTo>
                      <a:pt x="98" y="58"/>
                    </a:lnTo>
                    <a:lnTo>
                      <a:pt x="105" y="61"/>
                    </a:lnTo>
                    <a:lnTo>
                      <a:pt x="110" y="66"/>
                    </a:lnTo>
                    <a:lnTo>
                      <a:pt x="107" y="75"/>
                    </a:lnTo>
                    <a:lnTo>
                      <a:pt x="102" y="84"/>
                    </a:lnTo>
                    <a:lnTo>
                      <a:pt x="98" y="94"/>
                    </a:lnTo>
                    <a:lnTo>
                      <a:pt x="94" y="103"/>
                    </a:lnTo>
                    <a:lnTo>
                      <a:pt x="89" y="101"/>
                    </a:lnTo>
                    <a:lnTo>
                      <a:pt x="83" y="99"/>
                    </a:lnTo>
                    <a:lnTo>
                      <a:pt x="77" y="97"/>
                    </a:lnTo>
                    <a:lnTo>
                      <a:pt x="72" y="96"/>
                    </a:lnTo>
                    <a:lnTo>
                      <a:pt x="67" y="94"/>
                    </a:lnTo>
                    <a:lnTo>
                      <a:pt x="61" y="91"/>
                    </a:lnTo>
                    <a:lnTo>
                      <a:pt x="56" y="89"/>
                    </a:lnTo>
                    <a:lnTo>
                      <a:pt x="51" y="86"/>
                    </a:lnTo>
                    <a:lnTo>
                      <a:pt x="52" y="75"/>
                    </a:lnTo>
                    <a:lnTo>
                      <a:pt x="55" y="64"/>
                    </a:lnTo>
                    <a:lnTo>
                      <a:pt x="56" y="52"/>
                    </a:lnTo>
                    <a:lnTo>
                      <a:pt x="53" y="42"/>
                    </a:lnTo>
                    <a:lnTo>
                      <a:pt x="45" y="46"/>
                    </a:lnTo>
                    <a:lnTo>
                      <a:pt x="39" y="56"/>
                    </a:lnTo>
                    <a:lnTo>
                      <a:pt x="36" y="66"/>
                    </a:lnTo>
                    <a:lnTo>
                      <a:pt x="33" y="77"/>
                    </a:lnTo>
                    <a:lnTo>
                      <a:pt x="29" y="88"/>
                    </a:lnTo>
                    <a:lnTo>
                      <a:pt x="23" y="95"/>
                    </a:lnTo>
                    <a:lnTo>
                      <a:pt x="14" y="96"/>
                    </a:lnTo>
                    <a:lnTo>
                      <a:pt x="0" y="91"/>
                    </a:lnTo>
                    <a:lnTo>
                      <a:pt x="7" y="81"/>
                    </a:lnTo>
                    <a:lnTo>
                      <a:pt x="12" y="71"/>
                    </a:lnTo>
                    <a:lnTo>
                      <a:pt x="19" y="59"/>
                    </a:lnTo>
                    <a:lnTo>
                      <a:pt x="24" y="48"/>
                    </a:lnTo>
                    <a:lnTo>
                      <a:pt x="30" y="36"/>
                    </a:lnTo>
                    <a:lnTo>
                      <a:pt x="34" y="23"/>
                    </a:lnTo>
                    <a:lnTo>
                      <a:pt x="38" y="12"/>
                    </a:lnTo>
                    <a:lnTo>
                      <a:pt x="41" y="0"/>
                    </a:lnTo>
                    <a:lnTo>
                      <a:pt x="54" y="5"/>
                    </a:lnTo>
                    <a:lnTo>
                      <a:pt x="57" y="14"/>
                    </a:lnTo>
                    <a:lnTo>
                      <a:pt x="56" y="27"/>
                    </a:lnTo>
                    <a:lnTo>
                      <a:pt x="59" y="39"/>
                    </a:ln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1" name="Freeform 454"/>
              <p:cNvSpPr>
                <a:spLocks/>
              </p:cNvSpPr>
              <p:nvPr/>
            </p:nvSpPr>
            <p:spPr bwMode="auto">
              <a:xfrm>
                <a:off x="4456" y="3501"/>
                <a:ext cx="14" cy="28"/>
              </a:xfrm>
              <a:custGeom>
                <a:avLst/>
                <a:gdLst>
                  <a:gd name="T0" fmla="*/ 14 w 28"/>
                  <a:gd name="T1" fmla="*/ 2 h 55"/>
                  <a:gd name="T2" fmla="*/ 12 w 28"/>
                  <a:gd name="T3" fmla="*/ 7 h 55"/>
                  <a:gd name="T4" fmla="*/ 8 w 28"/>
                  <a:gd name="T5" fmla="*/ 11 h 55"/>
                  <a:gd name="T6" fmla="*/ 7 w 28"/>
                  <a:gd name="T7" fmla="*/ 16 h 55"/>
                  <a:gd name="T8" fmla="*/ 9 w 28"/>
                  <a:gd name="T9" fmla="*/ 20 h 55"/>
                  <a:gd name="T10" fmla="*/ 14 w 28"/>
                  <a:gd name="T11" fmla="*/ 25 h 55"/>
                  <a:gd name="T12" fmla="*/ 13 w 28"/>
                  <a:gd name="T13" fmla="*/ 26 h 55"/>
                  <a:gd name="T14" fmla="*/ 11 w 28"/>
                  <a:gd name="T15" fmla="*/ 27 h 55"/>
                  <a:gd name="T16" fmla="*/ 9 w 28"/>
                  <a:gd name="T17" fmla="*/ 28 h 55"/>
                  <a:gd name="T18" fmla="*/ 7 w 28"/>
                  <a:gd name="T19" fmla="*/ 28 h 55"/>
                  <a:gd name="T20" fmla="*/ 4 w 28"/>
                  <a:gd name="T21" fmla="*/ 24 h 55"/>
                  <a:gd name="T22" fmla="*/ 1 w 28"/>
                  <a:gd name="T23" fmla="*/ 19 h 55"/>
                  <a:gd name="T24" fmla="*/ 0 w 28"/>
                  <a:gd name="T25" fmla="*/ 14 h 55"/>
                  <a:gd name="T26" fmla="*/ 1 w 28"/>
                  <a:gd name="T27" fmla="*/ 10 h 55"/>
                  <a:gd name="T28" fmla="*/ 5 w 28"/>
                  <a:gd name="T29" fmla="*/ 7 h 55"/>
                  <a:gd name="T30" fmla="*/ 8 w 28"/>
                  <a:gd name="T31" fmla="*/ 2 h 55"/>
                  <a:gd name="T32" fmla="*/ 11 w 28"/>
                  <a:gd name="T33" fmla="*/ 0 h 55"/>
                  <a:gd name="T34" fmla="*/ 14 w 28"/>
                  <a:gd name="T35" fmla="*/ 2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55">
                    <a:moveTo>
                      <a:pt x="28" y="4"/>
                    </a:moveTo>
                    <a:lnTo>
                      <a:pt x="24" y="13"/>
                    </a:lnTo>
                    <a:lnTo>
                      <a:pt x="16" y="22"/>
                    </a:lnTo>
                    <a:lnTo>
                      <a:pt x="13" y="31"/>
                    </a:lnTo>
                    <a:lnTo>
                      <a:pt x="18" y="40"/>
                    </a:lnTo>
                    <a:lnTo>
                      <a:pt x="28" y="49"/>
                    </a:lnTo>
                    <a:lnTo>
                      <a:pt x="25" y="51"/>
                    </a:lnTo>
                    <a:lnTo>
                      <a:pt x="22" y="54"/>
                    </a:lnTo>
                    <a:lnTo>
                      <a:pt x="18" y="55"/>
                    </a:lnTo>
                    <a:lnTo>
                      <a:pt x="14" y="55"/>
                    </a:lnTo>
                    <a:lnTo>
                      <a:pt x="8" y="47"/>
                    </a:lnTo>
                    <a:lnTo>
                      <a:pt x="2" y="38"/>
                    </a:lnTo>
                    <a:lnTo>
                      <a:pt x="0" y="28"/>
                    </a:lnTo>
                    <a:lnTo>
                      <a:pt x="2" y="19"/>
                    </a:lnTo>
                    <a:lnTo>
                      <a:pt x="9" y="13"/>
                    </a:lnTo>
                    <a:lnTo>
                      <a:pt x="15" y="4"/>
                    </a:lnTo>
                    <a:lnTo>
                      <a:pt x="21" y="0"/>
                    </a:lnTo>
                    <a:lnTo>
                      <a:pt x="28"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2" name="Freeform 455"/>
              <p:cNvSpPr>
                <a:spLocks/>
              </p:cNvSpPr>
              <p:nvPr/>
            </p:nvSpPr>
            <p:spPr bwMode="auto">
              <a:xfrm>
                <a:off x="4013" y="3510"/>
                <a:ext cx="6" cy="5"/>
              </a:xfrm>
              <a:custGeom>
                <a:avLst/>
                <a:gdLst>
                  <a:gd name="T0" fmla="*/ 6 w 11"/>
                  <a:gd name="T1" fmla="*/ 3 h 9"/>
                  <a:gd name="T2" fmla="*/ 6 w 11"/>
                  <a:gd name="T3" fmla="*/ 3 h 9"/>
                  <a:gd name="T4" fmla="*/ 6 w 11"/>
                  <a:gd name="T5" fmla="*/ 4 h 9"/>
                  <a:gd name="T6" fmla="*/ 5 w 11"/>
                  <a:gd name="T7" fmla="*/ 5 h 9"/>
                  <a:gd name="T8" fmla="*/ 5 w 11"/>
                  <a:gd name="T9" fmla="*/ 5 h 9"/>
                  <a:gd name="T10" fmla="*/ 4 w 11"/>
                  <a:gd name="T11" fmla="*/ 5 h 9"/>
                  <a:gd name="T12" fmla="*/ 3 w 11"/>
                  <a:gd name="T13" fmla="*/ 5 h 9"/>
                  <a:gd name="T14" fmla="*/ 1 w 11"/>
                  <a:gd name="T15" fmla="*/ 4 h 9"/>
                  <a:gd name="T16" fmla="*/ 0 w 11"/>
                  <a:gd name="T17" fmla="*/ 3 h 9"/>
                  <a:gd name="T18" fmla="*/ 0 w 11"/>
                  <a:gd name="T19" fmla="*/ 1 h 9"/>
                  <a:gd name="T20" fmla="*/ 3 w 11"/>
                  <a:gd name="T21" fmla="*/ 0 h 9"/>
                  <a:gd name="T22" fmla="*/ 4 w 11"/>
                  <a:gd name="T23" fmla="*/ 1 h 9"/>
                  <a:gd name="T24" fmla="*/ 6 w 11"/>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9">
                    <a:moveTo>
                      <a:pt x="11" y="5"/>
                    </a:moveTo>
                    <a:lnTo>
                      <a:pt x="11" y="6"/>
                    </a:lnTo>
                    <a:lnTo>
                      <a:pt x="11" y="7"/>
                    </a:lnTo>
                    <a:lnTo>
                      <a:pt x="10" y="9"/>
                    </a:lnTo>
                    <a:lnTo>
                      <a:pt x="9" y="9"/>
                    </a:lnTo>
                    <a:lnTo>
                      <a:pt x="7" y="9"/>
                    </a:lnTo>
                    <a:lnTo>
                      <a:pt x="5" y="9"/>
                    </a:lnTo>
                    <a:lnTo>
                      <a:pt x="2" y="8"/>
                    </a:lnTo>
                    <a:lnTo>
                      <a:pt x="0" y="6"/>
                    </a:lnTo>
                    <a:lnTo>
                      <a:pt x="0" y="1"/>
                    </a:lnTo>
                    <a:lnTo>
                      <a:pt x="5" y="0"/>
                    </a:lnTo>
                    <a:lnTo>
                      <a:pt x="8" y="1"/>
                    </a:lnTo>
                    <a:lnTo>
                      <a:pt x="1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3" name="Freeform 456"/>
              <p:cNvSpPr>
                <a:spLocks/>
              </p:cNvSpPr>
              <p:nvPr/>
            </p:nvSpPr>
            <p:spPr bwMode="auto">
              <a:xfrm>
                <a:off x="4072" y="3546"/>
                <a:ext cx="18" cy="53"/>
              </a:xfrm>
              <a:custGeom>
                <a:avLst/>
                <a:gdLst>
                  <a:gd name="T0" fmla="*/ 18 w 36"/>
                  <a:gd name="T1" fmla="*/ 5 h 107"/>
                  <a:gd name="T2" fmla="*/ 14 w 36"/>
                  <a:gd name="T3" fmla="*/ 17 h 107"/>
                  <a:gd name="T4" fmla="*/ 11 w 36"/>
                  <a:gd name="T5" fmla="*/ 29 h 107"/>
                  <a:gd name="T6" fmla="*/ 9 w 36"/>
                  <a:gd name="T7" fmla="*/ 41 h 107"/>
                  <a:gd name="T8" fmla="*/ 6 w 36"/>
                  <a:gd name="T9" fmla="*/ 53 h 107"/>
                  <a:gd name="T10" fmla="*/ 2 w 36"/>
                  <a:gd name="T11" fmla="*/ 49 h 107"/>
                  <a:gd name="T12" fmla="*/ 0 w 36"/>
                  <a:gd name="T13" fmla="*/ 44 h 107"/>
                  <a:gd name="T14" fmla="*/ 1 w 36"/>
                  <a:gd name="T15" fmla="*/ 40 h 107"/>
                  <a:gd name="T16" fmla="*/ 2 w 36"/>
                  <a:gd name="T17" fmla="*/ 35 h 107"/>
                  <a:gd name="T18" fmla="*/ 5 w 36"/>
                  <a:gd name="T19" fmla="*/ 30 h 107"/>
                  <a:gd name="T20" fmla="*/ 6 w 36"/>
                  <a:gd name="T21" fmla="*/ 25 h 107"/>
                  <a:gd name="T22" fmla="*/ 7 w 36"/>
                  <a:gd name="T23" fmla="*/ 20 h 107"/>
                  <a:gd name="T24" fmla="*/ 7 w 36"/>
                  <a:gd name="T25" fmla="*/ 15 h 107"/>
                  <a:gd name="T26" fmla="*/ 9 w 36"/>
                  <a:gd name="T27" fmla="*/ 10 h 107"/>
                  <a:gd name="T28" fmla="*/ 11 w 36"/>
                  <a:gd name="T29" fmla="*/ 5 h 107"/>
                  <a:gd name="T30" fmla="*/ 13 w 36"/>
                  <a:gd name="T31" fmla="*/ 0 h 107"/>
                  <a:gd name="T32" fmla="*/ 18 w 36"/>
                  <a:gd name="T33" fmla="*/ 0 h 107"/>
                  <a:gd name="T34" fmla="*/ 18 w 36"/>
                  <a:gd name="T35" fmla="*/ 5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107">
                    <a:moveTo>
                      <a:pt x="36" y="10"/>
                    </a:moveTo>
                    <a:lnTo>
                      <a:pt x="27" y="34"/>
                    </a:lnTo>
                    <a:lnTo>
                      <a:pt x="21" y="58"/>
                    </a:lnTo>
                    <a:lnTo>
                      <a:pt x="17" y="83"/>
                    </a:lnTo>
                    <a:lnTo>
                      <a:pt x="11" y="107"/>
                    </a:lnTo>
                    <a:lnTo>
                      <a:pt x="3" y="98"/>
                    </a:lnTo>
                    <a:lnTo>
                      <a:pt x="0" y="89"/>
                    </a:lnTo>
                    <a:lnTo>
                      <a:pt x="2" y="80"/>
                    </a:lnTo>
                    <a:lnTo>
                      <a:pt x="4" y="71"/>
                    </a:lnTo>
                    <a:lnTo>
                      <a:pt x="9" y="60"/>
                    </a:lnTo>
                    <a:lnTo>
                      <a:pt x="12" y="51"/>
                    </a:lnTo>
                    <a:lnTo>
                      <a:pt x="14" y="41"/>
                    </a:lnTo>
                    <a:lnTo>
                      <a:pt x="13" y="30"/>
                    </a:lnTo>
                    <a:lnTo>
                      <a:pt x="18" y="21"/>
                    </a:lnTo>
                    <a:lnTo>
                      <a:pt x="21" y="10"/>
                    </a:lnTo>
                    <a:lnTo>
                      <a:pt x="26" y="0"/>
                    </a:lnTo>
                    <a:lnTo>
                      <a:pt x="36" y="0"/>
                    </a:lnTo>
                    <a:lnTo>
                      <a:pt x="36"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4" name="Freeform 457"/>
              <p:cNvSpPr>
                <a:spLocks/>
              </p:cNvSpPr>
              <p:nvPr/>
            </p:nvSpPr>
            <p:spPr bwMode="auto">
              <a:xfrm>
                <a:off x="4206" y="3557"/>
                <a:ext cx="33" cy="23"/>
              </a:xfrm>
              <a:custGeom>
                <a:avLst/>
                <a:gdLst>
                  <a:gd name="T0" fmla="*/ 23 w 65"/>
                  <a:gd name="T1" fmla="*/ 16 h 46"/>
                  <a:gd name="T2" fmla="*/ 26 w 65"/>
                  <a:gd name="T3" fmla="*/ 16 h 46"/>
                  <a:gd name="T4" fmla="*/ 28 w 65"/>
                  <a:gd name="T5" fmla="*/ 16 h 46"/>
                  <a:gd name="T6" fmla="*/ 31 w 65"/>
                  <a:gd name="T7" fmla="*/ 18 h 46"/>
                  <a:gd name="T8" fmla="*/ 32 w 65"/>
                  <a:gd name="T9" fmla="*/ 19 h 46"/>
                  <a:gd name="T10" fmla="*/ 33 w 65"/>
                  <a:gd name="T11" fmla="*/ 20 h 46"/>
                  <a:gd name="T12" fmla="*/ 32 w 65"/>
                  <a:gd name="T13" fmla="*/ 21 h 46"/>
                  <a:gd name="T14" fmla="*/ 31 w 65"/>
                  <a:gd name="T15" fmla="*/ 22 h 46"/>
                  <a:gd name="T16" fmla="*/ 31 w 65"/>
                  <a:gd name="T17" fmla="*/ 23 h 46"/>
                  <a:gd name="T18" fmla="*/ 26 w 65"/>
                  <a:gd name="T19" fmla="*/ 23 h 46"/>
                  <a:gd name="T20" fmla="*/ 21 w 65"/>
                  <a:gd name="T21" fmla="*/ 23 h 46"/>
                  <a:gd name="T22" fmla="*/ 17 w 65"/>
                  <a:gd name="T23" fmla="*/ 22 h 46"/>
                  <a:gd name="T24" fmla="*/ 13 w 65"/>
                  <a:gd name="T25" fmla="*/ 19 h 46"/>
                  <a:gd name="T26" fmla="*/ 9 w 65"/>
                  <a:gd name="T27" fmla="*/ 17 h 46"/>
                  <a:gd name="T28" fmla="*/ 6 w 65"/>
                  <a:gd name="T29" fmla="*/ 14 h 46"/>
                  <a:gd name="T30" fmla="*/ 2 w 65"/>
                  <a:gd name="T31" fmla="*/ 10 h 46"/>
                  <a:gd name="T32" fmla="*/ 0 w 65"/>
                  <a:gd name="T33" fmla="*/ 6 h 46"/>
                  <a:gd name="T34" fmla="*/ 0 w 65"/>
                  <a:gd name="T35" fmla="*/ 4 h 46"/>
                  <a:gd name="T36" fmla="*/ 0 w 65"/>
                  <a:gd name="T37" fmla="*/ 3 h 46"/>
                  <a:gd name="T38" fmla="*/ 1 w 65"/>
                  <a:gd name="T39" fmla="*/ 2 h 46"/>
                  <a:gd name="T40" fmla="*/ 2 w 65"/>
                  <a:gd name="T41" fmla="*/ 0 h 46"/>
                  <a:gd name="T42" fmla="*/ 5 w 65"/>
                  <a:gd name="T43" fmla="*/ 2 h 46"/>
                  <a:gd name="T44" fmla="*/ 7 w 65"/>
                  <a:gd name="T45" fmla="*/ 4 h 46"/>
                  <a:gd name="T46" fmla="*/ 9 w 65"/>
                  <a:gd name="T47" fmla="*/ 7 h 46"/>
                  <a:gd name="T48" fmla="*/ 12 w 65"/>
                  <a:gd name="T49" fmla="*/ 9 h 46"/>
                  <a:gd name="T50" fmla="*/ 15 w 65"/>
                  <a:gd name="T51" fmla="*/ 12 h 46"/>
                  <a:gd name="T52" fmla="*/ 17 w 65"/>
                  <a:gd name="T53" fmla="*/ 14 h 46"/>
                  <a:gd name="T54" fmla="*/ 20 w 65"/>
                  <a:gd name="T55" fmla="*/ 16 h 46"/>
                  <a:gd name="T56" fmla="*/ 23 w 65"/>
                  <a:gd name="T57" fmla="*/ 1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46">
                    <a:moveTo>
                      <a:pt x="46" y="32"/>
                    </a:moveTo>
                    <a:lnTo>
                      <a:pt x="51" y="32"/>
                    </a:lnTo>
                    <a:lnTo>
                      <a:pt x="56" y="32"/>
                    </a:lnTo>
                    <a:lnTo>
                      <a:pt x="61" y="35"/>
                    </a:lnTo>
                    <a:lnTo>
                      <a:pt x="64" y="37"/>
                    </a:lnTo>
                    <a:lnTo>
                      <a:pt x="65" y="39"/>
                    </a:lnTo>
                    <a:lnTo>
                      <a:pt x="64" y="42"/>
                    </a:lnTo>
                    <a:lnTo>
                      <a:pt x="62" y="43"/>
                    </a:lnTo>
                    <a:lnTo>
                      <a:pt x="61" y="45"/>
                    </a:lnTo>
                    <a:lnTo>
                      <a:pt x="51" y="46"/>
                    </a:lnTo>
                    <a:lnTo>
                      <a:pt x="41" y="45"/>
                    </a:lnTo>
                    <a:lnTo>
                      <a:pt x="33" y="43"/>
                    </a:lnTo>
                    <a:lnTo>
                      <a:pt x="25" y="38"/>
                    </a:lnTo>
                    <a:lnTo>
                      <a:pt x="17" y="34"/>
                    </a:lnTo>
                    <a:lnTo>
                      <a:pt x="11" y="27"/>
                    </a:lnTo>
                    <a:lnTo>
                      <a:pt x="4" y="20"/>
                    </a:lnTo>
                    <a:lnTo>
                      <a:pt x="0" y="12"/>
                    </a:lnTo>
                    <a:lnTo>
                      <a:pt x="0" y="8"/>
                    </a:lnTo>
                    <a:lnTo>
                      <a:pt x="0" y="5"/>
                    </a:lnTo>
                    <a:lnTo>
                      <a:pt x="1" y="3"/>
                    </a:lnTo>
                    <a:lnTo>
                      <a:pt x="3" y="0"/>
                    </a:lnTo>
                    <a:lnTo>
                      <a:pt x="9" y="4"/>
                    </a:lnTo>
                    <a:lnTo>
                      <a:pt x="14" y="7"/>
                    </a:lnTo>
                    <a:lnTo>
                      <a:pt x="18" y="13"/>
                    </a:lnTo>
                    <a:lnTo>
                      <a:pt x="23" y="18"/>
                    </a:lnTo>
                    <a:lnTo>
                      <a:pt x="29" y="23"/>
                    </a:lnTo>
                    <a:lnTo>
                      <a:pt x="33" y="28"/>
                    </a:lnTo>
                    <a:lnTo>
                      <a:pt x="39" y="31"/>
                    </a:lnTo>
                    <a:lnTo>
                      <a:pt x="46" y="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5" name="Freeform 458"/>
              <p:cNvSpPr>
                <a:spLocks/>
              </p:cNvSpPr>
              <p:nvPr/>
            </p:nvSpPr>
            <p:spPr bwMode="auto">
              <a:xfrm>
                <a:off x="4444" y="3568"/>
                <a:ext cx="23" cy="17"/>
              </a:xfrm>
              <a:custGeom>
                <a:avLst/>
                <a:gdLst>
                  <a:gd name="T0" fmla="*/ 20 w 47"/>
                  <a:gd name="T1" fmla="*/ 7 h 36"/>
                  <a:gd name="T2" fmla="*/ 21 w 47"/>
                  <a:gd name="T3" fmla="*/ 8 h 36"/>
                  <a:gd name="T4" fmla="*/ 23 w 47"/>
                  <a:gd name="T5" fmla="*/ 9 h 36"/>
                  <a:gd name="T6" fmla="*/ 23 w 47"/>
                  <a:gd name="T7" fmla="*/ 10 h 36"/>
                  <a:gd name="T8" fmla="*/ 22 w 47"/>
                  <a:gd name="T9" fmla="*/ 12 h 36"/>
                  <a:gd name="T10" fmla="*/ 19 w 47"/>
                  <a:gd name="T11" fmla="*/ 15 h 36"/>
                  <a:gd name="T12" fmla="*/ 15 w 47"/>
                  <a:gd name="T13" fmla="*/ 17 h 36"/>
                  <a:gd name="T14" fmla="*/ 11 w 47"/>
                  <a:gd name="T15" fmla="*/ 17 h 36"/>
                  <a:gd name="T16" fmla="*/ 7 w 47"/>
                  <a:gd name="T17" fmla="*/ 17 h 36"/>
                  <a:gd name="T18" fmla="*/ 4 w 47"/>
                  <a:gd name="T19" fmla="*/ 13 h 36"/>
                  <a:gd name="T20" fmla="*/ 3 w 47"/>
                  <a:gd name="T21" fmla="*/ 10 h 36"/>
                  <a:gd name="T22" fmla="*/ 1 w 47"/>
                  <a:gd name="T23" fmla="*/ 6 h 36"/>
                  <a:gd name="T24" fmla="*/ 0 w 47"/>
                  <a:gd name="T25" fmla="*/ 3 h 36"/>
                  <a:gd name="T26" fmla="*/ 1 w 47"/>
                  <a:gd name="T27" fmla="*/ 2 h 36"/>
                  <a:gd name="T28" fmla="*/ 3 w 47"/>
                  <a:gd name="T29" fmla="*/ 0 h 36"/>
                  <a:gd name="T30" fmla="*/ 4 w 47"/>
                  <a:gd name="T31" fmla="*/ 0 h 36"/>
                  <a:gd name="T32" fmla="*/ 5 w 47"/>
                  <a:gd name="T33" fmla="*/ 1 h 36"/>
                  <a:gd name="T34" fmla="*/ 7 w 47"/>
                  <a:gd name="T35" fmla="*/ 6 h 36"/>
                  <a:gd name="T36" fmla="*/ 11 w 47"/>
                  <a:gd name="T37" fmla="*/ 10 h 36"/>
                  <a:gd name="T38" fmla="*/ 15 w 47"/>
                  <a:gd name="T39" fmla="*/ 11 h 36"/>
                  <a:gd name="T40" fmla="*/ 20 w 47"/>
                  <a:gd name="T41" fmla="*/ 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36">
                    <a:moveTo>
                      <a:pt x="40" y="15"/>
                    </a:moveTo>
                    <a:lnTo>
                      <a:pt x="42" y="17"/>
                    </a:lnTo>
                    <a:lnTo>
                      <a:pt x="46" y="19"/>
                    </a:lnTo>
                    <a:lnTo>
                      <a:pt x="47" y="22"/>
                    </a:lnTo>
                    <a:lnTo>
                      <a:pt x="45" y="25"/>
                    </a:lnTo>
                    <a:lnTo>
                      <a:pt x="38" y="31"/>
                    </a:lnTo>
                    <a:lnTo>
                      <a:pt x="31" y="35"/>
                    </a:lnTo>
                    <a:lnTo>
                      <a:pt x="22" y="36"/>
                    </a:lnTo>
                    <a:lnTo>
                      <a:pt x="14" y="35"/>
                    </a:lnTo>
                    <a:lnTo>
                      <a:pt x="9" y="28"/>
                    </a:lnTo>
                    <a:lnTo>
                      <a:pt x="6" y="21"/>
                    </a:lnTo>
                    <a:lnTo>
                      <a:pt x="3" y="13"/>
                    </a:lnTo>
                    <a:lnTo>
                      <a:pt x="0" y="6"/>
                    </a:lnTo>
                    <a:lnTo>
                      <a:pt x="2" y="4"/>
                    </a:lnTo>
                    <a:lnTo>
                      <a:pt x="6" y="1"/>
                    </a:lnTo>
                    <a:lnTo>
                      <a:pt x="9" y="0"/>
                    </a:lnTo>
                    <a:lnTo>
                      <a:pt x="11" y="2"/>
                    </a:lnTo>
                    <a:lnTo>
                      <a:pt x="15" y="12"/>
                    </a:lnTo>
                    <a:lnTo>
                      <a:pt x="23" y="21"/>
                    </a:lnTo>
                    <a:lnTo>
                      <a:pt x="31" y="23"/>
                    </a:lnTo>
                    <a:lnTo>
                      <a:pt x="40"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6" name="Freeform 459"/>
              <p:cNvSpPr>
                <a:spLocks/>
              </p:cNvSpPr>
              <p:nvPr/>
            </p:nvSpPr>
            <p:spPr bwMode="auto">
              <a:xfrm>
                <a:off x="4245" y="3612"/>
                <a:ext cx="39" cy="18"/>
              </a:xfrm>
              <a:custGeom>
                <a:avLst/>
                <a:gdLst>
                  <a:gd name="T0" fmla="*/ 34 w 77"/>
                  <a:gd name="T1" fmla="*/ 5 h 37"/>
                  <a:gd name="T2" fmla="*/ 35 w 77"/>
                  <a:gd name="T3" fmla="*/ 5 h 37"/>
                  <a:gd name="T4" fmla="*/ 37 w 77"/>
                  <a:gd name="T5" fmla="*/ 5 h 37"/>
                  <a:gd name="T6" fmla="*/ 38 w 77"/>
                  <a:gd name="T7" fmla="*/ 6 h 37"/>
                  <a:gd name="T8" fmla="*/ 39 w 77"/>
                  <a:gd name="T9" fmla="*/ 7 h 37"/>
                  <a:gd name="T10" fmla="*/ 38 w 77"/>
                  <a:gd name="T11" fmla="*/ 9 h 37"/>
                  <a:gd name="T12" fmla="*/ 36 w 77"/>
                  <a:gd name="T13" fmla="*/ 11 h 37"/>
                  <a:gd name="T14" fmla="*/ 34 w 77"/>
                  <a:gd name="T15" fmla="*/ 13 h 37"/>
                  <a:gd name="T16" fmla="*/ 31 w 77"/>
                  <a:gd name="T17" fmla="*/ 14 h 37"/>
                  <a:gd name="T18" fmla="*/ 28 w 77"/>
                  <a:gd name="T19" fmla="*/ 15 h 37"/>
                  <a:gd name="T20" fmla="*/ 25 w 77"/>
                  <a:gd name="T21" fmla="*/ 16 h 37"/>
                  <a:gd name="T22" fmla="*/ 22 w 77"/>
                  <a:gd name="T23" fmla="*/ 17 h 37"/>
                  <a:gd name="T24" fmla="*/ 19 w 77"/>
                  <a:gd name="T25" fmla="*/ 18 h 37"/>
                  <a:gd name="T26" fmla="*/ 18 w 77"/>
                  <a:gd name="T27" fmla="*/ 16 h 37"/>
                  <a:gd name="T28" fmla="*/ 16 w 77"/>
                  <a:gd name="T29" fmla="*/ 15 h 37"/>
                  <a:gd name="T30" fmla="*/ 14 w 77"/>
                  <a:gd name="T31" fmla="*/ 12 h 37"/>
                  <a:gd name="T32" fmla="*/ 12 w 77"/>
                  <a:gd name="T33" fmla="*/ 11 h 37"/>
                  <a:gd name="T34" fmla="*/ 10 w 77"/>
                  <a:gd name="T35" fmla="*/ 9 h 37"/>
                  <a:gd name="T36" fmla="*/ 7 w 77"/>
                  <a:gd name="T37" fmla="*/ 7 h 37"/>
                  <a:gd name="T38" fmla="*/ 4 w 77"/>
                  <a:gd name="T39" fmla="*/ 7 h 37"/>
                  <a:gd name="T40" fmla="*/ 1 w 77"/>
                  <a:gd name="T41" fmla="*/ 6 h 37"/>
                  <a:gd name="T42" fmla="*/ 1 w 77"/>
                  <a:gd name="T43" fmla="*/ 4 h 37"/>
                  <a:gd name="T44" fmla="*/ 0 w 77"/>
                  <a:gd name="T45" fmla="*/ 3 h 37"/>
                  <a:gd name="T46" fmla="*/ 0 w 77"/>
                  <a:gd name="T47" fmla="*/ 1 h 37"/>
                  <a:gd name="T48" fmla="*/ 1 w 77"/>
                  <a:gd name="T49" fmla="*/ 0 h 37"/>
                  <a:gd name="T50" fmla="*/ 6 w 77"/>
                  <a:gd name="T51" fmla="*/ 0 h 37"/>
                  <a:gd name="T52" fmla="*/ 10 w 77"/>
                  <a:gd name="T53" fmla="*/ 2 h 37"/>
                  <a:gd name="T54" fmla="*/ 14 w 77"/>
                  <a:gd name="T55" fmla="*/ 4 h 37"/>
                  <a:gd name="T56" fmla="*/ 18 w 77"/>
                  <a:gd name="T57" fmla="*/ 5 h 37"/>
                  <a:gd name="T58" fmla="*/ 22 w 77"/>
                  <a:gd name="T59" fmla="*/ 7 h 37"/>
                  <a:gd name="T60" fmla="*/ 26 w 77"/>
                  <a:gd name="T61" fmla="*/ 8 h 37"/>
                  <a:gd name="T62" fmla="*/ 30 w 77"/>
                  <a:gd name="T63" fmla="*/ 7 h 37"/>
                  <a:gd name="T64" fmla="*/ 34 w 77"/>
                  <a:gd name="T65" fmla="*/ 5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37">
                    <a:moveTo>
                      <a:pt x="68" y="10"/>
                    </a:moveTo>
                    <a:lnTo>
                      <a:pt x="70" y="10"/>
                    </a:lnTo>
                    <a:lnTo>
                      <a:pt x="73" y="11"/>
                    </a:lnTo>
                    <a:lnTo>
                      <a:pt x="75" y="13"/>
                    </a:lnTo>
                    <a:lnTo>
                      <a:pt x="77" y="15"/>
                    </a:lnTo>
                    <a:lnTo>
                      <a:pt x="75" y="19"/>
                    </a:lnTo>
                    <a:lnTo>
                      <a:pt x="72" y="23"/>
                    </a:lnTo>
                    <a:lnTo>
                      <a:pt x="67" y="26"/>
                    </a:lnTo>
                    <a:lnTo>
                      <a:pt x="61" y="29"/>
                    </a:lnTo>
                    <a:lnTo>
                      <a:pt x="55" y="30"/>
                    </a:lnTo>
                    <a:lnTo>
                      <a:pt x="50" y="32"/>
                    </a:lnTo>
                    <a:lnTo>
                      <a:pt x="44" y="34"/>
                    </a:lnTo>
                    <a:lnTo>
                      <a:pt x="38" y="37"/>
                    </a:lnTo>
                    <a:lnTo>
                      <a:pt x="35" y="33"/>
                    </a:lnTo>
                    <a:lnTo>
                      <a:pt x="31" y="30"/>
                    </a:lnTo>
                    <a:lnTo>
                      <a:pt x="28" y="25"/>
                    </a:lnTo>
                    <a:lnTo>
                      <a:pt x="23" y="22"/>
                    </a:lnTo>
                    <a:lnTo>
                      <a:pt x="19" y="18"/>
                    </a:lnTo>
                    <a:lnTo>
                      <a:pt x="14" y="15"/>
                    </a:lnTo>
                    <a:lnTo>
                      <a:pt x="8" y="14"/>
                    </a:lnTo>
                    <a:lnTo>
                      <a:pt x="2" y="13"/>
                    </a:lnTo>
                    <a:lnTo>
                      <a:pt x="1" y="9"/>
                    </a:lnTo>
                    <a:lnTo>
                      <a:pt x="0" y="6"/>
                    </a:lnTo>
                    <a:lnTo>
                      <a:pt x="0" y="3"/>
                    </a:lnTo>
                    <a:lnTo>
                      <a:pt x="2" y="0"/>
                    </a:lnTo>
                    <a:lnTo>
                      <a:pt x="12" y="1"/>
                    </a:lnTo>
                    <a:lnTo>
                      <a:pt x="20" y="4"/>
                    </a:lnTo>
                    <a:lnTo>
                      <a:pt x="28" y="8"/>
                    </a:lnTo>
                    <a:lnTo>
                      <a:pt x="36" y="11"/>
                    </a:lnTo>
                    <a:lnTo>
                      <a:pt x="43" y="15"/>
                    </a:lnTo>
                    <a:lnTo>
                      <a:pt x="51" y="16"/>
                    </a:lnTo>
                    <a:lnTo>
                      <a:pt x="59" y="15"/>
                    </a:lnTo>
                    <a:lnTo>
                      <a:pt x="6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7" name="Freeform 460"/>
              <p:cNvSpPr>
                <a:spLocks/>
              </p:cNvSpPr>
              <p:nvPr/>
            </p:nvSpPr>
            <p:spPr bwMode="auto">
              <a:xfrm>
                <a:off x="4414" y="3627"/>
                <a:ext cx="17" cy="9"/>
              </a:xfrm>
              <a:custGeom>
                <a:avLst/>
                <a:gdLst>
                  <a:gd name="T0" fmla="*/ 17 w 34"/>
                  <a:gd name="T1" fmla="*/ 0 h 17"/>
                  <a:gd name="T2" fmla="*/ 17 w 34"/>
                  <a:gd name="T3" fmla="*/ 3 h 17"/>
                  <a:gd name="T4" fmla="*/ 16 w 34"/>
                  <a:gd name="T5" fmla="*/ 5 h 17"/>
                  <a:gd name="T6" fmla="*/ 14 w 34"/>
                  <a:gd name="T7" fmla="*/ 7 h 17"/>
                  <a:gd name="T8" fmla="*/ 11 w 34"/>
                  <a:gd name="T9" fmla="*/ 9 h 17"/>
                  <a:gd name="T10" fmla="*/ 8 w 34"/>
                  <a:gd name="T11" fmla="*/ 9 h 17"/>
                  <a:gd name="T12" fmla="*/ 5 w 34"/>
                  <a:gd name="T13" fmla="*/ 8 h 17"/>
                  <a:gd name="T14" fmla="*/ 3 w 34"/>
                  <a:gd name="T15" fmla="*/ 6 h 17"/>
                  <a:gd name="T16" fmla="*/ 0 w 34"/>
                  <a:gd name="T17" fmla="*/ 5 h 17"/>
                  <a:gd name="T18" fmla="*/ 2 w 34"/>
                  <a:gd name="T19" fmla="*/ 0 h 17"/>
                  <a:gd name="T20" fmla="*/ 6 w 34"/>
                  <a:gd name="T21" fmla="*/ 1 h 17"/>
                  <a:gd name="T22" fmla="*/ 10 w 34"/>
                  <a:gd name="T23" fmla="*/ 2 h 17"/>
                  <a:gd name="T24" fmla="*/ 13 w 34"/>
                  <a:gd name="T25" fmla="*/ 1 h 17"/>
                  <a:gd name="T26" fmla="*/ 17 w 34"/>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7">
                    <a:moveTo>
                      <a:pt x="34" y="0"/>
                    </a:moveTo>
                    <a:lnTo>
                      <a:pt x="34" y="6"/>
                    </a:lnTo>
                    <a:lnTo>
                      <a:pt x="32" y="10"/>
                    </a:lnTo>
                    <a:lnTo>
                      <a:pt x="27" y="14"/>
                    </a:lnTo>
                    <a:lnTo>
                      <a:pt x="22" y="17"/>
                    </a:lnTo>
                    <a:lnTo>
                      <a:pt x="16" y="17"/>
                    </a:lnTo>
                    <a:lnTo>
                      <a:pt x="10" y="15"/>
                    </a:lnTo>
                    <a:lnTo>
                      <a:pt x="6" y="11"/>
                    </a:lnTo>
                    <a:lnTo>
                      <a:pt x="0" y="9"/>
                    </a:lnTo>
                    <a:lnTo>
                      <a:pt x="4" y="0"/>
                    </a:lnTo>
                    <a:lnTo>
                      <a:pt x="12" y="2"/>
                    </a:lnTo>
                    <a:lnTo>
                      <a:pt x="19" y="3"/>
                    </a:lnTo>
                    <a:lnTo>
                      <a:pt x="26" y="2"/>
                    </a:lnTo>
                    <a:lnTo>
                      <a:pt x="3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8" name="Freeform 461"/>
              <p:cNvSpPr>
                <a:spLocks/>
              </p:cNvSpPr>
              <p:nvPr/>
            </p:nvSpPr>
            <p:spPr bwMode="auto">
              <a:xfrm>
                <a:off x="4249" y="3651"/>
                <a:ext cx="43" cy="28"/>
              </a:xfrm>
              <a:custGeom>
                <a:avLst/>
                <a:gdLst>
                  <a:gd name="T0" fmla="*/ 43 w 88"/>
                  <a:gd name="T1" fmla="*/ 4 h 56"/>
                  <a:gd name="T2" fmla="*/ 37 w 88"/>
                  <a:gd name="T3" fmla="*/ 6 h 56"/>
                  <a:gd name="T4" fmla="*/ 32 w 88"/>
                  <a:gd name="T5" fmla="*/ 8 h 56"/>
                  <a:gd name="T6" fmla="*/ 26 w 88"/>
                  <a:gd name="T7" fmla="*/ 12 h 56"/>
                  <a:gd name="T8" fmla="*/ 22 w 88"/>
                  <a:gd name="T9" fmla="*/ 15 h 56"/>
                  <a:gd name="T10" fmla="*/ 16 w 88"/>
                  <a:gd name="T11" fmla="*/ 19 h 56"/>
                  <a:gd name="T12" fmla="*/ 11 w 88"/>
                  <a:gd name="T13" fmla="*/ 22 h 56"/>
                  <a:gd name="T14" fmla="*/ 6 w 88"/>
                  <a:gd name="T15" fmla="*/ 26 h 56"/>
                  <a:gd name="T16" fmla="*/ 1 w 88"/>
                  <a:gd name="T17" fmla="*/ 28 h 56"/>
                  <a:gd name="T18" fmla="*/ 0 w 88"/>
                  <a:gd name="T19" fmla="*/ 28 h 56"/>
                  <a:gd name="T20" fmla="*/ 0 w 88"/>
                  <a:gd name="T21" fmla="*/ 27 h 56"/>
                  <a:gd name="T22" fmla="*/ 0 w 88"/>
                  <a:gd name="T23" fmla="*/ 26 h 56"/>
                  <a:gd name="T24" fmla="*/ 0 w 88"/>
                  <a:gd name="T25" fmla="*/ 25 h 56"/>
                  <a:gd name="T26" fmla="*/ 4 w 88"/>
                  <a:gd name="T27" fmla="*/ 21 h 56"/>
                  <a:gd name="T28" fmla="*/ 8 w 88"/>
                  <a:gd name="T29" fmla="*/ 17 h 56"/>
                  <a:gd name="T30" fmla="*/ 13 w 88"/>
                  <a:gd name="T31" fmla="*/ 14 h 56"/>
                  <a:gd name="T32" fmla="*/ 18 w 88"/>
                  <a:gd name="T33" fmla="*/ 10 h 56"/>
                  <a:gd name="T34" fmla="*/ 22 w 88"/>
                  <a:gd name="T35" fmla="*/ 7 h 56"/>
                  <a:gd name="T36" fmla="*/ 28 w 88"/>
                  <a:gd name="T37" fmla="*/ 4 h 56"/>
                  <a:gd name="T38" fmla="*/ 33 w 88"/>
                  <a:gd name="T39" fmla="*/ 2 h 56"/>
                  <a:gd name="T40" fmla="*/ 38 w 88"/>
                  <a:gd name="T41" fmla="*/ 0 h 56"/>
                  <a:gd name="T42" fmla="*/ 40 w 88"/>
                  <a:gd name="T43" fmla="*/ 0 h 56"/>
                  <a:gd name="T44" fmla="*/ 42 w 88"/>
                  <a:gd name="T45" fmla="*/ 1 h 56"/>
                  <a:gd name="T46" fmla="*/ 43 w 88"/>
                  <a:gd name="T47" fmla="*/ 2 h 56"/>
                  <a:gd name="T48" fmla="*/ 43 w 88"/>
                  <a:gd name="T49" fmla="*/ 4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56">
                    <a:moveTo>
                      <a:pt x="88" y="7"/>
                    </a:moveTo>
                    <a:lnTo>
                      <a:pt x="76" y="12"/>
                    </a:lnTo>
                    <a:lnTo>
                      <a:pt x="65" y="16"/>
                    </a:lnTo>
                    <a:lnTo>
                      <a:pt x="54" y="23"/>
                    </a:lnTo>
                    <a:lnTo>
                      <a:pt x="44" y="30"/>
                    </a:lnTo>
                    <a:lnTo>
                      <a:pt x="33" y="37"/>
                    </a:lnTo>
                    <a:lnTo>
                      <a:pt x="23" y="44"/>
                    </a:lnTo>
                    <a:lnTo>
                      <a:pt x="13" y="51"/>
                    </a:lnTo>
                    <a:lnTo>
                      <a:pt x="2" y="56"/>
                    </a:lnTo>
                    <a:lnTo>
                      <a:pt x="0" y="55"/>
                    </a:lnTo>
                    <a:lnTo>
                      <a:pt x="0" y="53"/>
                    </a:lnTo>
                    <a:lnTo>
                      <a:pt x="0" y="52"/>
                    </a:lnTo>
                    <a:lnTo>
                      <a:pt x="0" y="50"/>
                    </a:lnTo>
                    <a:lnTo>
                      <a:pt x="9" y="42"/>
                    </a:lnTo>
                    <a:lnTo>
                      <a:pt x="17" y="33"/>
                    </a:lnTo>
                    <a:lnTo>
                      <a:pt x="27" y="27"/>
                    </a:lnTo>
                    <a:lnTo>
                      <a:pt x="37" y="20"/>
                    </a:lnTo>
                    <a:lnTo>
                      <a:pt x="46" y="13"/>
                    </a:lnTo>
                    <a:lnTo>
                      <a:pt x="57" y="8"/>
                    </a:lnTo>
                    <a:lnTo>
                      <a:pt x="67" y="3"/>
                    </a:lnTo>
                    <a:lnTo>
                      <a:pt x="78" y="0"/>
                    </a:lnTo>
                    <a:lnTo>
                      <a:pt x="82" y="0"/>
                    </a:lnTo>
                    <a:lnTo>
                      <a:pt x="85" y="1"/>
                    </a:lnTo>
                    <a:lnTo>
                      <a:pt x="88" y="3"/>
                    </a:lnTo>
                    <a:lnTo>
                      <a:pt x="8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79" name="Freeform 462"/>
              <p:cNvSpPr>
                <a:spLocks/>
              </p:cNvSpPr>
              <p:nvPr/>
            </p:nvSpPr>
            <p:spPr bwMode="auto">
              <a:xfrm>
                <a:off x="4222" y="3683"/>
                <a:ext cx="16" cy="10"/>
              </a:xfrm>
              <a:custGeom>
                <a:avLst/>
                <a:gdLst>
                  <a:gd name="T0" fmla="*/ 16 w 32"/>
                  <a:gd name="T1" fmla="*/ 1 h 18"/>
                  <a:gd name="T2" fmla="*/ 14 w 32"/>
                  <a:gd name="T3" fmla="*/ 5 h 18"/>
                  <a:gd name="T4" fmla="*/ 11 w 32"/>
                  <a:gd name="T5" fmla="*/ 7 h 18"/>
                  <a:gd name="T6" fmla="*/ 7 w 32"/>
                  <a:gd name="T7" fmla="*/ 9 h 18"/>
                  <a:gd name="T8" fmla="*/ 3 w 32"/>
                  <a:gd name="T9" fmla="*/ 10 h 18"/>
                  <a:gd name="T10" fmla="*/ 1 w 32"/>
                  <a:gd name="T11" fmla="*/ 9 h 18"/>
                  <a:gd name="T12" fmla="*/ 1 w 32"/>
                  <a:gd name="T13" fmla="*/ 8 h 18"/>
                  <a:gd name="T14" fmla="*/ 0 w 32"/>
                  <a:gd name="T15" fmla="*/ 8 h 18"/>
                  <a:gd name="T16" fmla="*/ 1 w 32"/>
                  <a:gd name="T17" fmla="*/ 6 h 18"/>
                  <a:gd name="T18" fmla="*/ 4 w 32"/>
                  <a:gd name="T19" fmla="*/ 3 h 18"/>
                  <a:gd name="T20" fmla="*/ 8 w 32"/>
                  <a:gd name="T21" fmla="*/ 1 h 18"/>
                  <a:gd name="T22" fmla="*/ 12 w 32"/>
                  <a:gd name="T23" fmla="*/ 0 h 18"/>
                  <a:gd name="T24" fmla="*/ 16 w 32"/>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18">
                    <a:moveTo>
                      <a:pt x="32" y="2"/>
                    </a:moveTo>
                    <a:lnTo>
                      <a:pt x="28" y="9"/>
                    </a:lnTo>
                    <a:lnTo>
                      <a:pt x="21" y="12"/>
                    </a:lnTo>
                    <a:lnTo>
                      <a:pt x="13" y="16"/>
                    </a:lnTo>
                    <a:lnTo>
                      <a:pt x="5" y="18"/>
                    </a:lnTo>
                    <a:lnTo>
                      <a:pt x="2" y="17"/>
                    </a:lnTo>
                    <a:lnTo>
                      <a:pt x="1" y="15"/>
                    </a:lnTo>
                    <a:lnTo>
                      <a:pt x="0" y="14"/>
                    </a:lnTo>
                    <a:lnTo>
                      <a:pt x="1" y="11"/>
                    </a:lnTo>
                    <a:lnTo>
                      <a:pt x="7" y="5"/>
                    </a:lnTo>
                    <a:lnTo>
                      <a:pt x="15" y="1"/>
                    </a:lnTo>
                    <a:lnTo>
                      <a:pt x="23" y="0"/>
                    </a:lnTo>
                    <a:lnTo>
                      <a:pt x="32"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0" name="Freeform 463"/>
              <p:cNvSpPr>
                <a:spLocks/>
              </p:cNvSpPr>
              <p:nvPr/>
            </p:nvSpPr>
            <p:spPr bwMode="auto">
              <a:xfrm>
                <a:off x="4266" y="3705"/>
                <a:ext cx="31" cy="10"/>
              </a:xfrm>
              <a:custGeom>
                <a:avLst/>
                <a:gdLst>
                  <a:gd name="T0" fmla="*/ 31 w 61"/>
                  <a:gd name="T1" fmla="*/ 0 h 21"/>
                  <a:gd name="T2" fmla="*/ 30 w 61"/>
                  <a:gd name="T3" fmla="*/ 4 h 21"/>
                  <a:gd name="T4" fmla="*/ 26 w 61"/>
                  <a:gd name="T5" fmla="*/ 6 h 21"/>
                  <a:gd name="T6" fmla="*/ 21 w 61"/>
                  <a:gd name="T7" fmla="*/ 8 h 21"/>
                  <a:gd name="T8" fmla="*/ 17 w 61"/>
                  <a:gd name="T9" fmla="*/ 10 h 21"/>
                  <a:gd name="T10" fmla="*/ 12 w 61"/>
                  <a:gd name="T11" fmla="*/ 10 h 21"/>
                  <a:gd name="T12" fmla="*/ 8 w 61"/>
                  <a:gd name="T13" fmla="*/ 10 h 21"/>
                  <a:gd name="T14" fmla="*/ 4 w 61"/>
                  <a:gd name="T15" fmla="*/ 10 h 21"/>
                  <a:gd name="T16" fmla="*/ 0 w 61"/>
                  <a:gd name="T17" fmla="*/ 10 h 21"/>
                  <a:gd name="T18" fmla="*/ 0 w 61"/>
                  <a:gd name="T19" fmla="*/ 7 h 21"/>
                  <a:gd name="T20" fmla="*/ 4 w 61"/>
                  <a:gd name="T21" fmla="*/ 7 h 21"/>
                  <a:gd name="T22" fmla="*/ 8 w 61"/>
                  <a:gd name="T23" fmla="*/ 6 h 21"/>
                  <a:gd name="T24" fmla="*/ 12 w 61"/>
                  <a:gd name="T25" fmla="*/ 5 h 21"/>
                  <a:gd name="T26" fmla="*/ 16 w 61"/>
                  <a:gd name="T27" fmla="*/ 5 h 21"/>
                  <a:gd name="T28" fmla="*/ 20 w 61"/>
                  <a:gd name="T29" fmla="*/ 3 h 21"/>
                  <a:gd name="T30" fmla="*/ 23 w 61"/>
                  <a:gd name="T31" fmla="*/ 3 h 21"/>
                  <a:gd name="T32" fmla="*/ 27 w 61"/>
                  <a:gd name="T33" fmla="*/ 1 h 21"/>
                  <a:gd name="T34" fmla="*/ 31 w 6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21">
                    <a:moveTo>
                      <a:pt x="61" y="0"/>
                    </a:moveTo>
                    <a:lnTo>
                      <a:pt x="60" y="8"/>
                    </a:lnTo>
                    <a:lnTo>
                      <a:pt x="52" y="13"/>
                    </a:lnTo>
                    <a:lnTo>
                      <a:pt x="42" y="16"/>
                    </a:lnTo>
                    <a:lnTo>
                      <a:pt x="33" y="20"/>
                    </a:lnTo>
                    <a:lnTo>
                      <a:pt x="23" y="20"/>
                    </a:lnTo>
                    <a:lnTo>
                      <a:pt x="15" y="20"/>
                    </a:lnTo>
                    <a:lnTo>
                      <a:pt x="8" y="21"/>
                    </a:lnTo>
                    <a:lnTo>
                      <a:pt x="0" y="21"/>
                    </a:lnTo>
                    <a:lnTo>
                      <a:pt x="0" y="15"/>
                    </a:lnTo>
                    <a:lnTo>
                      <a:pt x="8" y="14"/>
                    </a:lnTo>
                    <a:lnTo>
                      <a:pt x="15" y="13"/>
                    </a:lnTo>
                    <a:lnTo>
                      <a:pt x="23" y="11"/>
                    </a:lnTo>
                    <a:lnTo>
                      <a:pt x="31" y="10"/>
                    </a:lnTo>
                    <a:lnTo>
                      <a:pt x="39" y="7"/>
                    </a:lnTo>
                    <a:lnTo>
                      <a:pt x="46" y="6"/>
                    </a:lnTo>
                    <a:lnTo>
                      <a:pt x="54" y="3"/>
                    </a:lnTo>
                    <a:lnTo>
                      <a:pt x="6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1" name="Freeform 464"/>
              <p:cNvSpPr>
                <a:spLocks/>
              </p:cNvSpPr>
              <p:nvPr/>
            </p:nvSpPr>
            <p:spPr bwMode="auto">
              <a:xfrm>
                <a:off x="4195" y="3725"/>
                <a:ext cx="37" cy="8"/>
              </a:xfrm>
              <a:custGeom>
                <a:avLst/>
                <a:gdLst>
                  <a:gd name="T0" fmla="*/ 37 w 75"/>
                  <a:gd name="T1" fmla="*/ 3 h 17"/>
                  <a:gd name="T2" fmla="*/ 37 w 75"/>
                  <a:gd name="T3" fmla="*/ 5 h 17"/>
                  <a:gd name="T4" fmla="*/ 36 w 75"/>
                  <a:gd name="T5" fmla="*/ 7 h 17"/>
                  <a:gd name="T6" fmla="*/ 34 w 75"/>
                  <a:gd name="T7" fmla="*/ 8 h 17"/>
                  <a:gd name="T8" fmla="*/ 33 w 75"/>
                  <a:gd name="T9" fmla="*/ 8 h 17"/>
                  <a:gd name="T10" fmla="*/ 29 w 75"/>
                  <a:gd name="T11" fmla="*/ 8 h 17"/>
                  <a:gd name="T12" fmla="*/ 24 w 75"/>
                  <a:gd name="T13" fmla="*/ 8 h 17"/>
                  <a:gd name="T14" fmla="*/ 20 w 75"/>
                  <a:gd name="T15" fmla="*/ 8 h 17"/>
                  <a:gd name="T16" fmla="*/ 16 w 75"/>
                  <a:gd name="T17" fmla="*/ 8 h 17"/>
                  <a:gd name="T18" fmla="*/ 12 w 75"/>
                  <a:gd name="T19" fmla="*/ 7 h 17"/>
                  <a:gd name="T20" fmla="*/ 8 w 75"/>
                  <a:gd name="T21" fmla="*/ 6 h 17"/>
                  <a:gd name="T22" fmla="*/ 4 w 75"/>
                  <a:gd name="T23" fmla="*/ 5 h 17"/>
                  <a:gd name="T24" fmla="*/ 0 w 75"/>
                  <a:gd name="T25" fmla="*/ 4 h 17"/>
                  <a:gd name="T26" fmla="*/ 2 w 75"/>
                  <a:gd name="T27" fmla="*/ 0 h 17"/>
                  <a:gd name="T28" fmla="*/ 7 w 75"/>
                  <a:gd name="T29" fmla="*/ 0 h 17"/>
                  <a:gd name="T30" fmla="*/ 11 w 75"/>
                  <a:gd name="T31" fmla="*/ 1 h 17"/>
                  <a:gd name="T32" fmla="*/ 16 w 75"/>
                  <a:gd name="T33" fmla="*/ 1 h 17"/>
                  <a:gd name="T34" fmla="*/ 20 w 75"/>
                  <a:gd name="T35" fmla="*/ 1 h 17"/>
                  <a:gd name="T36" fmla="*/ 24 w 75"/>
                  <a:gd name="T37" fmla="*/ 2 h 17"/>
                  <a:gd name="T38" fmla="*/ 29 w 75"/>
                  <a:gd name="T39" fmla="*/ 2 h 17"/>
                  <a:gd name="T40" fmla="*/ 33 w 75"/>
                  <a:gd name="T41" fmla="*/ 2 h 17"/>
                  <a:gd name="T42" fmla="*/ 37 w 75"/>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 h="17">
                    <a:moveTo>
                      <a:pt x="75" y="7"/>
                    </a:moveTo>
                    <a:lnTo>
                      <a:pt x="75" y="10"/>
                    </a:lnTo>
                    <a:lnTo>
                      <a:pt x="73" y="14"/>
                    </a:lnTo>
                    <a:lnTo>
                      <a:pt x="69" y="16"/>
                    </a:lnTo>
                    <a:lnTo>
                      <a:pt x="66" y="17"/>
                    </a:lnTo>
                    <a:lnTo>
                      <a:pt x="58" y="17"/>
                    </a:lnTo>
                    <a:lnTo>
                      <a:pt x="48" y="17"/>
                    </a:lnTo>
                    <a:lnTo>
                      <a:pt x="40" y="17"/>
                    </a:lnTo>
                    <a:lnTo>
                      <a:pt x="32" y="16"/>
                    </a:lnTo>
                    <a:lnTo>
                      <a:pt x="24" y="15"/>
                    </a:lnTo>
                    <a:lnTo>
                      <a:pt x="16" y="12"/>
                    </a:lnTo>
                    <a:lnTo>
                      <a:pt x="8" y="10"/>
                    </a:lnTo>
                    <a:lnTo>
                      <a:pt x="0" y="8"/>
                    </a:lnTo>
                    <a:lnTo>
                      <a:pt x="5" y="0"/>
                    </a:lnTo>
                    <a:lnTo>
                      <a:pt x="14" y="1"/>
                    </a:lnTo>
                    <a:lnTo>
                      <a:pt x="23" y="2"/>
                    </a:lnTo>
                    <a:lnTo>
                      <a:pt x="32" y="3"/>
                    </a:lnTo>
                    <a:lnTo>
                      <a:pt x="41" y="3"/>
                    </a:lnTo>
                    <a:lnTo>
                      <a:pt x="49" y="4"/>
                    </a:lnTo>
                    <a:lnTo>
                      <a:pt x="59" y="5"/>
                    </a:lnTo>
                    <a:lnTo>
                      <a:pt x="67" y="5"/>
                    </a:lnTo>
                    <a:lnTo>
                      <a:pt x="75"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2" name="Freeform 465"/>
              <p:cNvSpPr>
                <a:spLocks/>
              </p:cNvSpPr>
              <p:nvPr/>
            </p:nvSpPr>
            <p:spPr bwMode="auto">
              <a:xfrm>
                <a:off x="4108" y="3733"/>
                <a:ext cx="37" cy="17"/>
              </a:xfrm>
              <a:custGeom>
                <a:avLst/>
                <a:gdLst>
                  <a:gd name="T0" fmla="*/ 12 w 75"/>
                  <a:gd name="T1" fmla="*/ 5 h 34"/>
                  <a:gd name="T2" fmla="*/ 15 w 75"/>
                  <a:gd name="T3" fmla="*/ 6 h 34"/>
                  <a:gd name="T4" fmla="*/ 18 w 75"/>
                  <a:gd name="T5" fmla="*/ 7 h 34"/>
                  <a:gd name="T6" fmla="*/ 22 w 75"/>
                  <a:gd name="T7" fmla="*/ 8 h 34"/>
                  <a:gd name="T8" fmla="*/ 24 w 75"/>
                  <a:gd name="T9" fmla="*/ 9 h 34"/>
                  <a:gd name="T10" fmla="*/ 27 w 75"/>
                  <a:gd name="T11" fmla="*/ 9 h 34"/>
                  <a:gd name="T12" fmla="*/ 31 w 75"/>
                  <a:gd name="T13" fmla="*/ 11 h 34"/>
                  <a:gd name="T14" fmla="*/ 34 w 75"/>
                  <a:gd name="T15" fmla="*/ 12 h 34"/>
                  <a:gd name="T16" fmla="*/ 37 w 75"/>
                  <a:gd name="T17" fmla="*/ 13 h 34"/>
                  <a:gd name="T18" fmla="*/ 37 w 75"/>
                  <a:gd name="T19" fmla="*/ 15 h 34"/>
                  <a:gd name="T20" fmla="*/ 36 w 75"/>
                  <a:gd name="T21" fmla="*/ 16 h 34"/>
                  <a:gd name="T22" fmla="*/ 34 w 75"/>
                  <a:gd name="T23" fmla="*/ 17 h 34"/>
                  <a:gd name="T24" fmla="*/ 33 w 75"/>
                  <a:gd name="T25" fmla="*/ 17 h 34"/>
                  <a:gd name="T26" fmla="*/ 29 w 75"/>
                  <a:gd name="T27" fmla="*/ 16 h 34"/>
                  <a:gd name="T28" fmla="*/ 24 w 75"/>
                  <a:gd name="T29" fmla="*/ 16 h 34"/>
                  <a:gd name="T30" fmla="*/ 20 w 75"/>
                  <a:gd name="T31" fmla="*/ 15 h 34"/>
                  <a:gd name="T32" fmla="*/ 16 w 75"/>
                  <a:gd name="T33" fmla="*/ 13 h 34"/>
                  <a:gd name="T34" fmla="*/ 11 w 75"/>
                  <a:gd name="T35" fmla="*/ 12 h 34"/>
                  <a:gd name="T36" fmla="*/ 7 w 75"/>
                  <a:gd name="T37" fmla="*/ 10 h 34"/>
                  <a:gd name="T38" fmla="*/ 3 w 75"/>
                  <a:gd name="T39" fmla="*/ 8 h 34"/>
                  <a:gd name="T40" fmla="*/ 0 w 75"/>
                  <a:gd name="T41" fmla="*/ 5 h 34"/>
                  <a:gd name="T42" fmla="*/ 1 w 75"/>
                  <a:gd name="T43" fmla="*/ 0 h 34"/>
                  <a:gd name="T44" fmla="*/ 4 w 75"/>
                  <a:gd name="T45" fmla="*/ 1 h 34"/>
                  <a:gd name="T46" fmla="*/ 8 w 75"/>
                  <a:gd name="T47" fmla="*/ 3 h 34"/>
                  <a:gd name="T48" fmla="*/ 12 w 75"/>
                  <a:gd name="T49" fmla="*/ 5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34">
                    <a:moveTo>
                      <a:pt x="24" y="10"/>
                    </a:moveTo>
                    <a:lnTo>
                      <a:pt x="31" y="11"/>
                    </a:lnTo>
                    <a:lnTo>
                      <a:pt x="37" y="14"/>
                    </a:lnTo>
                    <a:lnTo>
                      <a:pt x="44" y="15"/>
                    </a:lnTo>
                    <a:lnTo>
                      <a:pt x="49" y="17"/>
                    </a:lnTo>
                    <a:lnTo>
                      <a:pt x="55" y="18"/>
                    </a:lnTo>
                    <a:lnTo>
                      <a:pt x="62" y="21"/>
                    </a:lnTo>
                    <a:lnTo>
                      <a:pt x="68" y="23"/>
                    </a:lnTo>
                    <a:lnTo>
                      <a:pt x="75" y="25"/>
                    </a:lnTo>
                    <a:lnTo>
                      <a:pt x="75" y="29"/>
                    </a:lnTo>
                    <a:lnTo>
                      <a:pt x="72" y="31"/>
                    </a:lnTo>
                    <a:lnTo>
                      <a:pt x="69" y="33"/>
                    </a:lnTo>
                    <a:lnTo>
                      <a:pt x="67" y="34"/>
                    </a:lnTo>
                    <a:lnTo>
                      <a:pt x="58" y="32"/>
                    </a:lnTo>
                    <a:lnTo>
                      <a:pt x="49" y="31"/>
                    </a:lnTo>
                    <a:lnTo>
                      <a:pt x="40" y="29"/>
                    </a:lnTo>
                    <a:lnTo>
                      <a:pt x="32" y="26"/>
                    </a:lnTo>
                    <a:lnTo>
                      <a:pt x="23" y="23"/>
                    </a:lnTo>
                    <a:lnTo>
                      <a:pt x="15" y="19"/>
                    </a:lnTo>
                    <a:lnTo>
                      <a:pt x="7" y="15"/>
                    </a:lnTo>
                    <a:lnTo>
                      <a:pt x="0" y="9"/>
                    </a:lnTo>
                    <a:lnTo>
                      <a:pt x="2" y="0"/>
                    </a:lnTo>
                    <a:lnTo>
                      <a:pt x="9" y="1"/>
                    </a:lnTo>
                    <a:lnTo>
                      <a:pt x="17" y="6"/>
                    </a:lnTo>
                    <a:lnTo>
                      <a:pt x="24"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3" name="Freeform 466"/>
              <p:cNvSpPr>
                <a:spLocks/>
              </p:cNvSpPr>
              <p:nvPr/>
            </p:nvSpPr>
            <p:spPr bwMode="auto">
              <a:xfrm>
                <a:off x="4295" y="3739"/>
                <a:ext cx="64" cy="136"/>
              </a:xfrm>
              <a:custGeom>
                <a:avLst/>
                <a:gdLst>
                  <a:gd name="T0" fmla="*/ 64 w 128"/>
                  <a:gd name="T1" fmla="*/ 134 h 271"/>
                  <a:gd name="T2" fmla="*/ 63 w 128"/>
                  <a:gd name="T3" fmla="*/ 135 h 271"/>
                  <a:gd name="T4" fmla="*/ 62 w 128"/>
                  <a:gd name="T5" fmla="*/ 136 h 271"/>
                  <a:gd name="T6" fmla="*/ 60 w 128"/>
                  <a:gd name="T7" fmla="*/ 136 h 271"/>
                  <a:gd name="T8" fmla="*/ 58 w 128"/>
                  <a:gd name="T9" fmla="*/ 135 h 271"/>
                  <a:gd name="T10" fmla="*/ 38 w 128"/>
                  <a:gd name="T11" fmla="*/ 88 h 271"/>
                  <a:gd name="T12" fmla="*/ 0 w 128"/>
                  <a:gd name="T13" fmla="*/ 5 h 271"/>
                  <a:gd name="T14" fmla="*/ 2 w 128"/>
                  <a:gd name="T15" fmla="*/ 3 h 271"/>
                  <a:gd name="T16" fmla="*/ 2 w 128"/>
                  <a:gd name="T17" fmla="*/ 2 h 271"/>
                  <a:gd name="T18" fmla="*/ 3 w 128"/>
                  <a:gd name="T19" fmla="*/ 0 h 271"/>
                  <a:gd name="T20" fmla="*/ 6 w 128"/>
                  <a:gd name="T21" fmla="*/ 0 h 271"/>
                  <a:gd name="T22" fmla="*/ 64 w 128"/>
                  <a:gd name="T23" fmla="*/ 134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 h="271">
                    <a:moveTo>
                      <a:pt x="128" y="268"/>
                    </a:moveTo>
                    <a:lnTo>
                      <a:pt x="126" y="270"/>
                    </a:lnTo>
                    <a:lnTo>
                      <a:pt x="123" y="271"/>
                    </a:lnTo>
                    <a:lnTo>
                      <a:pt x="119" y="271"/>
                    </a:lnTo>
                    <a:lnTo>
                      <a:pt x="116" y="269"/>
                    </a:lnTo>
                    <a:lnTo>
                      <a:pt x="76" y="176"/>
                    </a:lnTo>
                    <a:lnTo>
                      <a:pt x="0" y="10"/>
                    </a:lnTo>
                    <a:lnTo>
                      <a:pt x="3" y="6"/>
                    </a:lnTo>
                    <a:lnTo>
                      <a:pt x="4" y="3"/>
                    </a:lnTo>
                    <a:lnTo>
                      <a:pt x="6" y="0"/>
                    </a:lnTo>
                    <a:lnTo>
                      <a:pt x="12" y="0"/>
                    </a:lnTo>
                    <a:lnTo>
                      <a:pt x="128" y="2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4" name="Freeform 467"/>
              <p:cNvSpPr>
                <a:spLocks/>
              </p:cNvSpPr>
              <p:nvPr/>
            </p:nvSpPr>
            <p:spPr bwMode="auto">
              <a:xfrm>
                <a:off x="4220" y="3746"/>
                <a:ext cx="167" cy="148"/>
              </a:xfrm>
              <a:custGeom>
                <a:avLst/>
                <a:gdLst>
                  <a:gd name="T0" fmla="*/ 167 w 336"/>
                  <a:gd name="T1" fmla="*/ 135 h 297"/>
                  <a:gd name="T2" fmla="*/ 23 w 336"/>
                  <a:gd name="T3" fmla="*/ 145 h 297"/>
                  <a:gd name="T4" fmla="*/ 53 w 336"/>
                  <a:gd name="T5" fmla="*/ 135 h 297"/>
                  <a:gd name="T6" fmla="*/ 47 w 336"/>
                  <a:gd name="T7" fmla="*/ 124 h 297"/>
                  <a:gd name="T8" fmla="*/ 43 w 336"/>
                  <a:gd name="T9" fmla="*/ 112 h 297"/>
                  <a:gd name="T10" fmla="*/ 39 w 336"/>
                  <a:gd name="T11" fmla="*/ 101 h 297"/>
                  <a:gd name="T12" fmla="*/ 36 w 336"/>
                  <a:gd name="T13" fmla="*/ 93 h 297"/>
                  <a:gd name="T14" fmla="*/ 35 w 336"/>
                  <a:gd name="T15" fmla="*/ 89 h 297"/>
                  <a:gd name="T16" fmla="*/ 31 w 336"/>
                  <a:gd name="T17" fmla="*/ 85 h 297"/>
                  <a:gd name="T18" fmla="*/ 29 w 336"/>
                  <a:gd name="T19" fmla="*/ 81 h 297"/>
                  <a:gd name="T20" fmla="*/ 26 w 336"/>
                  <a:gd name="T21" fmla="*/ 74 h 297"/>
                  <a:gd name="T22" fmla="*/ 25 w 336"/>
                  <a:gd name="T23" fmla="*/ 63 h 297"/>
                  <a:gd name="T24" fmla="*/ 21 w 336"/>
                  <a:gd name="T25" fmla="*/ 51 h 297"/>
                  <a:gd name="T26" fmla="*/ 14 w 336"/>
                  <a:gd name="T27" fmla="*/ 41 h 297"/>
                  <a:gd name="T28" fmla="*/ 8 w 336"/>
                  <a:gd name="T29" fmla="*/ 30 h 297"/>
                  <a:gd name="T30" fmla="*/ 7 w 336"/>
                  <a:gd name="T31" fmla="*/ 25 h 297"/>
                  <a:gd name="T32" fmla="*/ 3 w 336"/>
                  <a:gd name="T33" fmla="*/ 22 h 297"/>
                  <a:gd name="T34" fmla="*/ 0 w 336"/>
                  <a:gd name="T35" fmla="*/ 19 h 297"/>
                  <a:gd name="T36" fmla="*/ 2 w 336"/>
                  <a:gd name="T37" fmla="*/ 15 h 297"/>
                  <a:gd name="T38" fmla="*/ 7 w 336"/>
                  <a:gd name="T39" fmla="*/ 13 h 297"/>
                  <a:gd name="T40" fmla="*/ 13 w 336"/>
                  <a:gd name="T41" fmla="*/ 16 h 297"/>
                  <a:gd name="T42" fmla="*/ 108 w 336"/>
                  <a:gd name="T43" fmla="*/ 135 h 297"/>
                  <a:gd name="T44" fmla="*/ 100 w 336"/>
                  <a:gd name="T45" fmla="*/ 114 h 297"/>
                  <a:gd name="T46" fmla="*/ 81 w 336"/>
                  <a:gd name="T47" fmla="*/ 68 h 297"/>
                  <a:gd name="T48" fmla="*/ 60 w 336"/>
                  <a:gd name="T49" fmla="*/ 22 h 297"/>
                  <a:gd name="T50" fmla="*/ 51 w 336"/>
                  <a:gd name="T51" fmla="*/ 0 h 297"/>
                  <a:gd name="T52" fmla="*/ 59 w 336"/>
                  <a:gd name="T53" fmla="*/ 2 h 297"/>
                  <a:gd name="T54" fmla="*/ 66 w 336"/>
                  <a:gd name="T55" fmla="*/ 6 h 297"/>
                  <a:gd name="T56" fmla="*/ 70 w 336"/>
                  <a:gd name="T57" fmla="*/ 13 h 297"/>
                  <a:gd name="T58" fmla="*/ 71 w 336"/>
                  <a:gd name="T59" fmla="*/ 20 h 297"/>
                  <a:gd name="T60" fmla="*/ 73 w 336"/>
                  <a:gd name="T61" fmla="*/ 26 h 297"/>
                  <a:gd name="T62" fmla="*/ 78 w 336"/>
                  <a:gd name="T63" fmla="*/ 30 h 297"/>
                  <a:gd name="T64" fmla="*/ 82 w 336"/>
                  <a:gd name="T65" fmla="*/ 41 h 297"/>
                  <a:gd name="T66" fmla="*/ 85 w 336"/>
                  <a:gd name="T67" fmla="*/ 52 h 297"/>
                  <a:gd name="T68" fmla="*/ 93 w 336"/>
                  <a:gd name="T69" fmla="*/ 60 h 297"/>
                  <a:gd name="T70" fmla="*/ 95 w 336"/>
                  <a:gd name="T71" fmla="*/ 70 h 297"/>
                  <a:gd name="T72" fmla="*/ 98 w 336"/>
                  <a:gd name="T73" fmla="*/ 75 h 297"/>
                  <a:gd name="T74" fmla="*/ 102 w 336"/>
                  <a:gd name="T75" fmla="*/ 80 h 297"/>
                  <a:gd name="T76" fmla="*/ 107 w 336"/>
                  <a:gd name="T77" fmla="*/ 99 h 297"/>
                  <a:gd name="T78" fmla="*/ 114 w 336"/>
                  <a:gd name="T79" fmla="*/ 112 h 297"/>
                  <a:gd name="T80" fmla="*/ 118 w 336"/>
                  <a:gd name="T81" fmla="*/ 124 h 297"/>
                  <a:gd name="T82" fmla="*/ 120 w 336"/>
                  <a:gd name="T83" fmla="*/ 133 h 297"/>
                  <a:gd name="T84" fmla="*/ 166 w 336"/>
                  <a:gd name="T85" fmla="*/ 129 h 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6" h="297">
                    <a:moveTo>
                      <a:pt x="334" y="259"/>
                    </a:moveTo>
                    <a:lnTo>
                      <a:pt x="336" y="270"/>
                    </a:lnTo>
                    <a:lnTo>
                      <a:pt x="52" y="297"/>
                    </a:lnTo>
                    <a:lnTo>
                      <a:pt x="47" y="291"/>
                    </a:lnTo>
                    <a:lnTo>
                      <a:pt x="116" y="282"/>
                    </a:lnTo>
                    <a:lnTo>
                      <a:pt x="106" y="271"/>
                    </a:lnTo>
                    <a:lnTo>
                      <a:pt x="98" y="259"/>
                    </a:lnTo>
                    <a:lnTo>
                      <a:pt x="94" y="248"/>
                    </a:lnTo>
                    <a:lnTo>
                      <a:pt x="91" y="235"/>
                    </a:lnTo>
                    <a:lnTo>
                      <a:pt x="87" y="224"/>
                    </a:lnTo>
                    <a:lnTo>
                      <a:pt x="82" y="212"/>
                    </a:lnTo>
                    <a:lnTo>
                      <a:pt x="78" y="202"/>
                    </a:lnTo>
                    <a:lnTo>
                      <a:pt x="70" y="193"/>
                    </a:lnTo>
                    <a:lnTo>
                      <a:pt x="73" y="186"/>
                    </a:lnTo>
                    <a:lnTo>
                      <a:pt x="73" y="181"/>
                    </a:lnTo>
                    <a:lnTo>
                      <a:pt x="70" y="178"/>
                    </a:lnTo>
                    <a:lnTo>
                      <a:pt x="66" y="174"/>
                    </a:lnTo>
                    <a:lnTo>
                      <a:pt x="62" y="171"/>
                    </a:lnTo>
                    <a:lnTo>
                      <a:pt x="58" y="167"/>
                    </a:lnTo>
                    <a:lnTo>
                      <a:pt x="58" y="163"/>
                    </a:lnTo>
                    <a:lnTo>
                      <a:pt x="62" y="157"/>
                    </a:lnTo>
                    <a:lnTo>
                      <a:pt x="52" y="149"/>
                    </a:lnTo>
                    <a:lnTo>
                      <a:pt x="51" y="137"/>
                    </a:lnTo>
                    <a:lnTo>
                      <a:pt x="50" y="126"/>
                    </a:lnTo>
                    <a:lnTo>
                      <a:pt x="40" y="118"/>
                    </a:lnTo>
                    <a:lnTo>
                      <a:pt x="42" y="102"/>
                    </a:lnTo>
                    <a:lnTo>
                      <a:pt x="30" y="93"/>
                    </a:lnTo>
                    <a:lnTo>
                      <a:pt x="28" y="83"/>
                    </a:lnTo>
                    <a:lnTo>
                      <a:pt x="26" y="72"/>
                    </a:lnTo>
                    <a:lnTo>
                      <a:pt x="17" y="61"/>
                    </a:lnTo>
                    <a:lnTo>
                      <a:pt x="18" y="55"/>
                    </a:lnTo>
                    <a:lnTo>
                      <a:pt x="15" y="51"/>
                    </a:lnTo>
                    <a:lnTo>
                      <a:pt x="11" y="47"/>
                    </a:lnTo>
                    <a:lnTo>
                      <a:pt x="7" y="44"/>
                    </a:lnTo>
                    <a:lnTo>
                      <a:pt x="3" y="42"/>
                    </a:lnTo>
                    <a:lnTo>
                      <a:pt x="0" y="38"/>
                    </a:lnTo>
                    <a:lnTo>
                      <a:pt x="0" y="35"/>
                    </a:lnTo>
                    <a:lnTo>
                      <a:pt x="4" y="30"/>
                    </a:lnTo>
                    <a:lnTo>
                      <a:pt x="10" y="27"/>
                    </a:lnTo>
                    <a:lnTo>
                      <a:pt x="15" y="26"/>
                    </a:lnTo>
                    <a:lnTo>
                      <a:pt x="21" y="28"/>
                    </a:lnTo>
                    <a:lnTo>
                      <a:pt x="26" y="32"/>
                    </a:lnTo>
                    <a:lnTo>
                      <a:pt x="128" y="278"/>
                    </a:lnTo>
                    <a:lnTo>
                      <a:pt x="218" y="270"/>
                    </a:lnTo>
                    <a:lnTo>
                      <a:pt x="214" y="258"/>
                    </a:lnTo>
                    <a:lnTo>
                      <a:pt x="201" y="228"/>
                    </a:lnTo>
                    <a:lnTo>
                      <a:pt x="183" y="186"/>
                    </a:lnTo>
                    <a:lnTo>
                      <a:pt x="162" y="137"/>
                    </a:lnTo>
                    <a:lnTo>
                      <a:pt x="141" y="88"/>
                    </a:lnTo>
                    <a:lnTo>
                      <a:pt x="121" y="45"/>
                    </a:lnTo>
                    <a:lnTo>
                      <a:pt x="109" y="13"/>
                    </a:lnTo>
                    <a:lnTo>
                      <a:pt x="103" y="0"/>
                    </a:lnTo>
                    <a:lnTo>
                      <a:pt x="111" y="2"/>
                    </a:lnTo>
                    <a:lnTo>
                      <a:pt x="119" y="5"/>
                    </a:lnTo>
                    <a:lnTo>
                      <a:pt x="126" y="7"/>
                    </a:lnTo>
                    <a:lnTo>
                      <a:pt x="132" y="12"/>
                    </a:lnTo>
                    <a:lnTo>
                      <a:pt x="133" y="20"/>
                    </a:lnTo>
                    <a:lnTo>
                      <a:pt x="141" y="27"/>
                    </a:lnTo>
                    <a:lnTo>
                      <a:pt x="147" y="32"/>
                    </a:lnTo>
                    <a:lnTo>
                      <a:pt x="142" y="40"/>
                    </a:lnTo>
                    <a:lnTo>
                      <a:pt x="143" y="46"/>
                    </a:lnTo>
                    <a:lnTo>
                      <a:pt x="146" y="53"/>
                    </a:lnTo>
                    <a:lnTo>
                      <a:pt x="150" y="59"/>
                    </a:lnTo>
                    <a:lnTo>
                      <a:pt x="156" y="61"/>
                    </a:lnTo>
                    <a:lnTo>
                      <a:pt x="165" y="70"/>
                    </a:lnTo>
                    <a:lnTo>
                      <a:pt x="165" y="82"/>
                    </a:lnTo>
                    <a:lnTo>
                      <a:pt x="165" y="95"/>
                    </a:lnTo>
                    <a:lnTo>
                      <a:pt x="172" y="105"/>
                    </a:lnTo>
                    <a:lnTo>
                      <a:pt x="180" y="112"/>
                    </a:lnTo>
                    <a:lnTo>
                      <a:pt x="187" y="120"/>
                    </a:lnTo>
                    <a:lnTo>
                      <a:pt x="192" y="129"/>
                    </a:lnTo>
                    <a:lnTo>
                      <a:pt x="192" y="140"/>
                    </a:lnTo>
                    <a:lnTo>
                      <a:pt x="193" y="146"/>
                    </a:lnTo>
                    <a:lnTo>
                      <a:pt x="198" y="151"/>
                    </a:lnTo>
                    <a:lnTo>
                      <a:pt x="202" y="156"/>
                    </a:lnTo>
                    <a:lnTo>
                      <a:pt x="206" y="161"/>
                    </a:lnTo>
                    <a:lnTo>
                      <a:pt x="206" y="190"/>
                    </a:lnTo>
                    <a:lnTo>
                      <a:pt x="216" y="199"/>
                    </a:lnTo>
                    <a:lnTo>
                      <a:pt x="224" y="210"/>
                    </a:lnTo>
                    <a:lnTo>
                      <a:pt x="230" y="224"/>
                    </a:lnTo>
                    <a:lnTo>
                      <a:pt x="234" y="236"/>
                    </a:lnTo>
                    <a:lnTo>
                      <a:pt x="238" y="249"/>
                    </a:lnTo>
                    <a:lnTo>
                      <a:pt x="241" y="259"/>
                    </a:lnTo>
                    <a:lnTo>
                      <a:pt x="242" y="266"/>
                    </a:lnTo>
                    <a:lnTo>
                      <a:pt x="242" y="269"/>
                    </a:lnTo>
                    <a:lnTo>
                      <a:pt x="334" y="2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5" name="Freeform 468"/>
              <p:cNvSpPr>
                <a:spLocks/>
              </p:cNvSpPr>
              <p:nvPr/>
            </p:nvSpPr>
            <p:spPr bwMode="auto">
              <a:xfrm>
                <a:off x="4201" y="3761"/>
                <a:ext cx="59" cy="122"/>
              </a:xfrm>
              <a:custGeom>
                <a:avLst/>
                <a:gdLst>
                  <a:gd name="T0" fmla="*/ 19 w 117"/>
                  <a:gd name="T1" fmla="*/ 18 h 244"/>
                  <a:gd name="T2" fmla="*/ 18 w 117"/>
                  <a:gd name="T3" fmla="*/ 22 h 244"/>
                  <a:gd name="T4" fmla="*/ 21 w 117"/>
                  <a:gd name="T5" fmla="*/ 25 h 244"/>
                  <a:gd name="T6" fmla="*/ 23 w 117"/>
                  <a:gd name="T7" fmla="*/ 28 h 244"/>
                  <a:gd name="T8" fmla="*/ 21 w 117"/>
                  <a:gd name="T9" fmla="*/ 32 h 244"/>
                  <a:gd name="T10" fmla="*/ 23 w 117"/>
                  <a:gd name="T11" fmla="*/ 34 h 244"/>
                  <a:gd name="T12" fmla="*/ 25 w 117"/>
                  <a:gd name="T13" fmla="*/ 34 h 244"/>
                  <a:gd name="T14" fmla="*/ 28 w 117"/>
                  <a:gd name="T15" fmla="*/ 35 h 244"/>
                  <a:gd name="T16" fmla="*/ 29 w 117"/>
                  <a:gd name="T17" fmla="*/ 38 h 244"/>
                  <a:gd name="T18" fmla="*/ 29 w 117"/>
                  <a:gd name="T19" fmla="*/ 42 h 244"/>
                  <a:gd name="T20" fmla="*/ 28 w 117"/>
                  <a:gd name="T21" fmla="*/ 46 h 244"/>
                  <a:gd name="T22" fmla="*/ 28 w 117"/>
                  <a:gd name="T23" fmla="*/ 50 h 244"/>
                  <a:gd name="T24" fmla="*/ 32 w 117"/>
                  <a:gd name="T25" fmla="*/ 52 h 244"/>
                  <a:gd name="T26" fmla="*/ 34 w 117"/>
                  <a:gd name="T27" fmla="*/ 56 h 244"/>
                  <a:gd name="T28" fmla="*/ 33 w 117"/>
                  <a:gd name="T29" fmla="*/ 61 h 244"/>
                  <a:gd name="T30" fmla="*/ 34 w 117"/>
                  <a:gd name="T31" fmla="*/ 65 h 244"/>
                  <a:gd name="T32" fmla="*/ 39 w 117"/>
                  <a:gd name="T33" fmla="*/ 67 h 244"/>
                  <a:gd name="T34" fmla="*/ 42 w 117"/>
                  <a:gd name="T35" fmla="*/ 71 h 244"/>
                  <a:gd name="T36" fmla="*/ 42 w 117"/>
                  <a:gd name="T37" fmla="*/ 77 h 244"/>
                  <a:gd name="T38" fmla="*/ 42 w 117"/>
                  <a:gd name="T39" fmla="*/ 82 h 244"/>
                  <a:gd name="T40" fmla="*/ 47 w 117"/>
                  <a:gd name="T41" fmla="*/ 86 h 244"/>
                  <a:gd name="T42" fmla="*/ 46 w 117"/>
                  <a:gd name="T43" fmla="*/ 90 h 244"/>
                  <a:gd name="T44" fmla="*/ 46 w 117"/>
                  <a:gd name="T45" fmla="*/ 94 h 244"/>
                  <a:gd name="T46" fmla="*/ 48 w 117"/>
                  <a:gd name="T47" fmla="*/ 97 h 244"/>
                  <a:gd name="T48" fmla="*/ 50 w 117"/>
                  <a:gd name="T49" fmla="*/ 99 h 244"/>
                  <a:gd name="T50" fmla="*/ 52 w 117"/>
                  <a:gd name="T51" fmla="*/ 101 h 244"/>
                  <a:gd name="T52" fmla="*/ 54 w 117"/>
                  <a:gd name="T53" fmla="*/ 103 h 244"/>
                  <a:gd name="T54" fmla="*/ 54 w 117"/>
                  <a:gd name="T55" fmla="*/ 107 h 244"/>
                  <a:gd name="T56" fmla="*/ 53 w 117"/>
                  <a:gd name="T57" fmla="*/ 110 h 244"/>
                  <a:gd name="T58" fmla="*/ 54 w 117"/>
                  <a:gd name="T59" fmla="*/ 111 h 244"/>
                  <a:gd name="T60" fmla="*/ 56 w 117"/>
                  <a:gd name="T61" fmla="*/ 112 h 244"/>
                  <a:gd name="T62" fmla="*/ 57 w 117"/>
                  <a:gd name="T63" fmla="*/ 113 h 244"/>
                  <a:gd name="T64" fmla="*/ 58 w 117"/>
                  <a:gd name="T65" fmla="*/ 114 h 244"/>
                  <a:gd name="T66" fmla="*/ 58 w 117"/>
                  <a:gd name="T67" fmla="*/ 116 h 244"/>
                  <a:gd name="T68" fmla="*/ 59 w 117"/>
                  <a:gd name="T69" fmla="*/ 118 h 244"/>
                  <a:gd name="T70" fmla="*/ 58 w 117"/>
                  <a:gd name="T71" fmla="*/ 121 h 244"/>
                  <a:gd name="T72" fmla="*/ 58 w 117"/>
                  <a:gd name="T73" fmla="*/ 122 h 244"/>
                  <a:gd name="T74" fmla="*/ 55 w 117"/>
                  <a:gd name="T75" fmla="*/ 122 h 244"/>
                  <a:gd name="T76" fmla="*/ 54 w 117"/>
                  <a:gd name="T77" fmla="*/ 121 h 244"/>
                  <a:gd name="T78" fmla="*/ 52 w 117"/>
                  <a:gd name="T79" fmla="*/ 121 h 244"/>
                  <a:gd name="T80" fmla="*/ 51 w 117"/>
                  <a:gd name="T81" fmla="*/ 122 h 244"/>
                  <a:gd name="T82" fmla="*/ 44 w 117"/>
                  <a:gd name="T83" fmla="*/ 107 h 244"/>
                  <a:gd name="T84" fmla="*/ 37 w 117"/>
                  <a:gd name="T85" fmla="*/ 93 h 244"/>
                  <a:gd name="T86" fmla="*/ 32 w 117"/>
                  <a:gd name="T87" fmla="*/ 78 h 244"/>
                  <a:gd name="T88" fmla="*/ 25 w 117"/>
                  <a:gd name="T89" fmla="*/ 63 h 244"/>
                  <a:gd name="T90" fmla="*/ 20 w 117"/>
                  <a:gd name="T91" fmla="*/ 49 h 244"/>
                  <a:gd name="T92" fmla="*/ 13 w 117"/>
                  <a:gd name="T93" fmla="*/ 34 h 244"/>
                  <a:gd name="T94" fmla="*/ 7 w 117"/>
                  <a:gd name="T95" fmla="*/ 19 h 244"/>
                  <a:gd name="T96" fmla="*/ 0 w 117"/>
                  <a:gd name="T97" fmla="*/ 5 h 244"/>
                  <a:gd name="T98" fmla="*/ 1 w 117"/>
                  <a:gd name="T99" fmla="*/ 0 h 244"/>
                  <a:gd name="T100" fmla="*/ 3 w 117"/>
                  <a:gd name="T101" fmla="*/ 1 h 244"/>
                  <a:gd name="T102" fmla="*/ 6 w 117"/>
                  <a:gd name="T103" fmla="*/ 3 h 244"/>
                  <a:gd name="T104" fmla="*/ 9 w 117"/>
                  <a:gd name="T105" fmla="*/ 5 h 244"/>
                  <a:gd name="T106" fmla="*/ 10 w 117"/>
                  <a:gd name="T107" fmla="*/ 8 h 244"/>
                  <a:gd name="T108" fmla="*/ 13 w 117"/>
                  <a:gd name="T109" fmla="*/ 11 h 244"/>
                  <a:gd name="T110" fmla="*/ 14 w 117"/>
                  <a:gd name="T111" fmla="*/ 13 h 244"/>
                  <a:gd name="T112" fmla="*/ 17 w 117"/>
                  <a:gd name="T113" fmla="*/ 16 h 244"/>
                  <a:gd name="T114" fmla="*/ 19 w 117"/>
                  <a:gd name="T115" fmla="*/ 18 h 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 h="244">
                    <a:moveTo>
                      <a:pt x="38" y="36"/>
                    </a:moveTo>
                    <a:lnTo>
                      <a:pt x="36" y="44"/>
                    </a:lnTo>
                    <a:lnTo>
                      <a:pt x="42" y="50"/>
                    </a:lnTo>
                    <a:lnTo>
                      <a:pt x="46" y="55"/>
                    </a:lnTo>
                    <a:lnTo>
                      <a:pt x="42" y="63"/>
                    </a:lnTo>
                    <a:lnTo>
                      <a:pt x="46" y="67"/>
                    </a:lnTo>
                    <a:lnTo>
                      <a:pt x="50" y="68"/>
                    </a:lnTo>
                    <a:lnTo>
                      <a:pt x="55" y="70"/>
                    </a:lnTo>
                    <a:lnTo>
                      <a:pt x="58" y="75"/>
                    </a:lnTo>
                    <a:lnTo>
                      <a:pt x="57" y="83"/>
                    </a:lnTo>
                    <a:lnTo>
                      <a:pt x="55" y="92"/>
                    </a:lnTo>
                    <a:lnTo>
                      <a:pt x="56" y="99"/>
                    </a:lnTo>
                    <a:lnTo>
                      <a:pt x="64" y="103"/>
                    </a:lnTo>
                    <a:lnTo>
                      <a:pt x="68" y="111"/>
                    </a:lnTo>
                    <a:lnTo>
                      <a:pt x="66" y="121"/>
                    </a:lnTo>
                    <a:lnTo>
                      <a:pt x="68" y="129"/>
                    </a:lnTo>
                    <a:lnTo>
                      <a:pt x="78" y="133"/>
                    </a:lnTo>
                    <a:lnTo>
                      <a:pt x="83" y="142"/>
                    </a:lnTo>
                    <a:lnTo>
                      <a:pt x="83" y="153"/>
                    </a:lnTo>
                    <a:lnTo>
                      <a:pt x="84" y="164"/>
                    </a:lnTo>
                    <a:lnTo>
                      <a:pt x="94" y="172"/>
                    </a:lnTo>
                    <a:lnTo>
                      <a:pt x="92" y="180"/>
                    </a:lnTo>
                    <a:lnTo>
                      <a:pt x="92" y="187"/>
                    </a:lnTo>
                    <a:lnTo>
                      <a:pt x="95" y="193"/>
                    </a:lnTo>
                    <a:lnTo>
                      <a:pt x="100" y="197"/>
                    </a:lnTo>
                    <a:lnTo>
                      <a:pt x="104" y="202"/>
                    </a:lnTo>
                    <a:lnTo>
                      <a:pt x="108" y="206"/>
                    </a:lnTo>
                    <a:lnTo>
                      <a:pt x="108" y="213"/>
                    </a:lnTo>
                    <a:lnTo>
                      <a:pt x="106" y="220"/>
                    </a:lnTo>
                    <a:lnTo>
                      <a:pt x="108" y="221"/>
                    </a:lnTo>
                    <a:lnTo>
                      <a:pt x="111" y="224"/>
                    </a:lnTo>
                    <a:lnTo>
                      <a:pt x="114" y="225"/>
                    </a:lnTo>
                    <a:lnTo>
                      <a:pt x="116" y="227"/>
                    </a:lnTo>
                    <a:lnTo>
                      <a:pt x="116" y="232"/>
                    </a:lnTo>
                    <a:lnTo>
                      <a:pt x="117" y="236"/>
                    </a:lnTo>
                    <a:lnTo>
                      <a:pt x="116" y="241"/>
                    </a:lnTo>
                    <a:lnTo>
                      <a:pt x="115" y="244"/>
                    </a:lnTo>
                    <a:lnTo>
                      <a:pt x="110" y="244"/>
                    </a:lnTo>
                    <a:lnTo>
                      <a:pt x="108" y="242"/>
                    </a:lnTo>
                    <a:lnTo>
                      <a:pt x="104" y="241"/>
                    </a:lnTo>
                    <a:lnTo>
                      <a:pt x="101" y="243"/>
                    </a:lnTo>
                    <a:lnTo>
                      <a:pt x="87" y="214"/>
                    </a:lnTo>
                    <a:lnTo>
                      <a:pt x="74" y="186"/>
                    </a:lnTo>
                    <a:lnTo>
                      <a:pt x="63" y="156"/>
                    </a:lnTo>
                    <a:lnTo>
                      <a:pt x="50" y="126"/>
                    </a:lnTo>
                    <a:lnTo>
                      <a:pt x="39" y="97"/>
                    </a:lnTo>
                    <a:lnTo>
                      <a:pt x="26" y="67"/>
                    </a:lnTo>
                    <a:lnTo>
                      <a:pt x="13" y="38"/>
                    </a:lnTo>
                    <a:lnTo>
                      <a:pt x="0" y="10"/>
                    </a:lnTo>
                    <a:lnTo>
                      <a:pt x="1" y="0"/>
                    </a:lnTo>
                    <a:lnTo>
                      <a:pt x="6" y="2"/>
                    </a:lnTo>
                    <a:lnTo>
                      <a:pt x="12" y="6"/>
                    </a:lnTo>
                    <a:lnTo>
                      <a:pt x="17" y="9"/>
                    </a:lnTo>
                    <a:lnTo>
                      <a:pt x="20" y="15"/>
                    </a:lnTo>
                    <a:lnTo>
                      <a:pt x="25" y="21"/>
                    </a:lnTo>
                    <a:lnTo>
                      <a:pt x="28" y="25"/>
                    </a:lnTo>
                    <a:lnTo>
                      <a:pt x="33" y="31"/>
                    </a:lnTo>
                    <a:lnTo>
                      <a:pt x="38"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6" name="Freeform 469"/>
              <p:cNvSpPr>
                <a:spLocks/>
              </p:cNvSpPr>
              <p:nvPr/>
            </p:nvSpPr>
            <p:spPr bwMode="auto">
              <a:xfrm>
                <a:off x="4083" y="3801"/>
                <a:ext cx="32" cy="64"/>
              </a:xfrm>
              <a:custGeom>
                <a:avLst/>
                <a:gdLst>
                  <a:gd name="T0" fmla="*/ 32 w 65"/>
                  <a:gd name="T1" fmla="*/ 22 h 128"/>
                  <a:gd name="T2" fmla="*/ 32 w 65"/>
                  <a:gd name="T3" fmla="*/ 26 h 128"/>
                  <a:gd name="T4" fmla="*/ 30 w 65"/>
                  <a:gd name="T5" fmla="*/ 30 h 128"/>
                  <a:gd name="T6" fmla="*/ 28 w 65"/>
                  <a:gd name="T7" fmla="*/ 33 h 128"/>
                  <a:gd name="T8" fmla="*/ 25 w 65"/>
                  <a:gd name="T9" fmla="*/ 36 h 128"/>
                  <a:gd name="T10" fmla="*/ 22 w 65"/>
                  <a:gd name="T11" fmla="*/ 39 h 128"/>
                  <a:gd name="T12" fmla="*/ 20 w 65"/>
                  <a:gd name="T13" fmla="*/ 42 h 128"/>
                  <a:gd name="T14" fmla="*/ 17 w 65"/>
                  <a:gd name="T15" fmla="*/ 45 h 128"/>
                  <a:gd name="T16" fmla="*/ 14 w 65"/>
                  <a:gd name="T17" fmla="*/ 49 h 128"/>
                  <a:gd name="T18" fmla="*/ 14 w 65"/>
                  <a:gd name="T19" fmla="*/ 50 h 128"/>
                  <a:gd name="T20" fmla="*/ 14 w 65"/>
                  <a:gd name="T21" fmla="*/ 53 h 128"/>
                  <a:gd name="T22" fmla="*/ 14 w 65"/>
                  <a:gd name="T23" fmla="*/ 55 h 128"/>
                  <a:gd name="T24" fmla="*/ 15 w 65"/>
                  <a:gd name="T25" fmla="*/ 57 h 128"/>
                  <a:gd name="T26" fmla="*/ 13 w 65"/>
                  <a:gd name="T27" fmla="*/ 59 h 128"/>
                  <a:gd name="T28" fmla="*/ 10 w 65"/>
                  <a:gd name="T29" fmla="*/ 60 h 128"/>
                  <a:gd name="T30" fmla="*/ 7 w 65"/>
                  <a:gd name="T31" fmla="*/ 62 h 128"/>
                  <a:gd name="T32" fmla="*/ 5 w 65"/>
                  <a:gd name="T33" fmla="*/ 64 h 128"/>
                  <a:gd name="T34" fmla="*/ 4 w 65"/>
                  <a:gd name="T35" fmla="*/ 62 h 128"/>
                  <a:gd name="T36" fmla="*/ 3 w 65"/>
                  <a:gd name="T37" fmla="*/ 60 h 128"/>
                  <a:gd name="T38" fmla="*/ 2 w 65"/>
                  <a:gd name="T39" fmla="*/ 58 h 128"/>
                  <a:gd name="T40" fmla="*/ 0 w 65"/>
                  <a:gd name="T41" fmla="*/ 57 h 128"/>
                  <a:gd name="T42" fmla="*/ 3 w 65"/>
                  <a:gd name="T43" fmla="*/ 45 h 128"/>
                  <a:gd name="T44" fmla="*/ 5 w 65"/>
                  <a:gd name="T45" fmla="*/ 33 h 128"/>
                  <a:gd name="T46" fmla="*/ 3 w 65"/>
                  <a:gd name="T47" fmla="*/ 21 h 128"/>
                  <a:gd name="T48" fmla="*/ 0 w 65"/>
                  <a:gd name="T49" fmla="*/ 10 h 128"/>
                  <a:gd name="T50" fmla="*/ 16 w 65"/>
                  <a:gd name="T51" fmla="*/ 0 h 128"/>
                  <a:gd name="T52" fmla="*/ 22 w 65"/>
                  <a:gd name="T53" fmla="*/ 5 h 128"/>
                  <a:gd name="T54" fmla="*/ 26 w 65"/>
                  <a:gd name="T55" fmla="*/ 10 h 128"/>
                  <a:gd name="T56" fmla="*/ 30 w 65"/>
                  <a:gd name="T57" fmla="*/ 16 h 128"/>
                  <a:gd name="T58" fmla="*/ 32 w 65"/>
                  <a:gd name="T59" fmla="*/ 22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5" h="128">
                    <a:moveTo>
                      <a:pt x="65" y="44"/>
                    </a:moveTo>
                    <a:lnTo>
                      <a:pt x="64" y="52"/>
                    </a:lnTo>
                    <a:lnTo>
                      <a:pt x="60" y="59"/>
                    </a:lnTo>
                    <a:lnTo>
                      <a:pt x="57" y="65"/>
                    </a:lnTo>
                    <a:lnTo>
                      <a:pt x="51" y="71"/>
                    </a:lnTo>
                    <a:lnTo>
                      <a:pt x="45" y="78"/>
                    </a:lnTo>
                    <a:lnTo>
                      <a:pt x="40" y="84"/>
                    </a:lnTo>
                    <a:lnTo>
                      <a:pt x="34" y="90"/>
                    </a:lnTo>
                    <a:lnTo>
                      <a:pt x="29" y="97"/>
                    </a:lnTo>
                    <a:lnTo>
                      <a:pt x="28" y="100"/>
                    </a:lnTo>
                    <a:lnTo>
                      <a:pt x="28" y="105"/>
                    </a:lnTo>
                    <a:lnTo>
                      <a:pt x="29" y="109"/>
                    </a:lnTo>
                    <a:lnTo>
                      <a:pt x="31" y="113"/>
                    </a:lnTo>
                    <a:lnTo>
                      <a:pt x="26" y="117"/>
                    </a:lnTo>
                    <a:lnTo>
                      <a:pt x="21" y="120"/>
                    </a:lnTo>
                    <a:lnTo>
                      <a:pt x="15" y="123"/>
                    </a:lnTo>
                    <a:lnTo>
                      <a:pt x="10" y="128"/>
                    </a:lnTo>
                    <a:lnTo>
                      <a:pt x="8" y="123"/>
                    </a:lnTo>
                    <a:lnTo>
                      <a:pt x="7" y="120"/>
                    </a:lnTo>
                    <a:lnTo>
                      <a:pt x="4" y="116"/>
                    </a:lnTo>
                    <a:lnTo>
                      <a:pt x="0" y="113"/>
                    </a:lnTo>
                    <a:lnTo>
                      <a:pt x="7" y="90"/>
                    </a:lnTo>
                    <a:lnTo>
                      <a:pt x="10" y="65"/>
                    </a:lnTo>
                    <a:lnTo>
                      <a:pt x="7" y="42"/>
                    </a:lnTo>
                    <a:lnTo>
                      <a:pt x="0" y="19"/>
                    </a:lnTo>
                    <a:lnTo>
                      <a:pt x="33" y="0"/>
                    </a:lnTo>
                    <a:lnTo>
                      <a:pt x="44" y="9"/>
                    </a:lnTo>
                    <a:lnTo>
                      <a:pt x="53" y="19"/>
                    </a:lnTo>
                    <a:lnTo>
                      <a:pt x="61" y="31"/>
                    </a:lnTo>
                    <a:lnTo>
                      <a:pt x="65" y="44"/>
                    </a:lnTo>
                    <a:close/>
                  </a:path>
                </a:pathLst>
              </a:custGeom>
              <a:solidFill>
                <a:srgbClr val="00007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87" name="Freeform 470"/>
              <p:cNvSpPr>
                <a:spLocks/>
              </p:cNvSpPr>
              <p:nvPr/>
            </p:nvSpPr>
            <p:spPr bwMode="auto">
              <a:xfrm>
                <a:off x="4058" y="3817"/>
                <a:ext cx="22" cy="43"/>
              </a:xfrm>
              <a:custGeom>
                <a:avLst/>
                <a:gdLst>
                  <a:gd name="T0" fmla="*/ 20 w 42"/>
                  <a:gd name="T1" fmla="*/ 33 h 86"/>
                  <a:gd name="T2" fmla="*/ 20 w 42"/>
                  <a:gd name="T3" fmla="*/ 36 h 86"/>
                  <a:gd name="T4" fmla="*/ 19 w 42"/>
                  <a:gd name="T5" fmla="*/ 38 h 86"/>
                  <a:gd name="T6" fmla="*/ 17 w 42"/>
                  <a:gd name="T7" fmla="*/ 41 h 86"/>
                  <a:gd name="T8" fmla="*/ 17 w 42"/>
                  <a:gd name="T9" fmla="*/ 43 h 86"/>
                  <a:gd name="T10" fmla="*/ 12 w 42"/>
                  <a:gd name="T11" fmla="*/ 38 h 86"/>
                  <a:gd name="T12" fmla="*/ 6 w 42"/>
                  <a:gd name="T13" fmla="*/ 31 h 86"/>
                  <a:gd name="T14" fmla="*/ 3 w 42"/>
                  <a:gd name="T15" fmla="*/ 24 h 86"/>
                  <a:gd name="T16" fmla="*/ 0 w 42"/>
                  <a:gd name="T17" fmla="*/ 16 h 86"/>
                  <a:gd name="T18" fmla="*/ 19 w 42"/>
                  <a:gd name="T19" fmla="*/ 0 h 86"/>
                  <a:gd name="T20" fmla="*/ 21 w 42"/>
                  <a:gd name="T21" fmla="*/ 8 h 86"/>
                  <a:gd name="T22" fmla="*/ 22 w 42"/>
                  <a:gd name="T23" fmla="*/ 16 h 86"/>
                  <a:gd name="T24" fmla="*/ 22 w 42"/>
                  <a:gd name="T25" fmla="*/ 25 h 86"/>
                  <a:gd name="T26" fmla="*/ 20 w 42"/>
                  <a:gd name="T27" fmla="*/ 33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 h="86">
                    <a:moveTo>
                      <a:pt x="39" y="66"/>
                    </a:moveTo>
                    <a:lnTo>
                      <a:pt x="38" y="71"/>
                    </a:lnTo>
                    <a:lnTo>
                      <a:pt x="36" y="76"/>
                    </a:lnTo>
                    <a:lnTo>
                      <a:pt x="33" y="81"/>
                    </a:lnTo>
                    <a:lnTo>
                      <a:pt x="33" y="86"/>
                    </a:lnTo>
                    <a:lnTo>
                      <a:pt x="22" y="75"/>
                    </a:lnTo>
                    <a:lnTo>
                      <a:pt x="12" y="61"/>
                    </a:lnTo>
                    <a:lnTo>
                      <a:pt x="6" y="47"/>
                    </a:lnTo>
                    <a:lnTo>
                      <a:pt x="0" y="32"/>
                    </a:lnTo>
                    <a:lnTo>
                      <a:pt x="36" y="0"/>
                    </a:lnTo>
                    <a:lnTo>
                      <a:pt x="40" y="15"/>
                    </a:lnTo>
                    <a:lnTo>
                      <a:pt x="42" y="32"/>
                    </a:lnTo>
                    <a:lnTo>
                      <a:pt x="42" y="50"/>
                    </a:lnTo>
                    <a:lnTo>
                      <a:pt x="39"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grpSp>
        <p:nvGrpSpPr>
          <p:cNvPr id="188002" name="Group 610"/>
          <p:cNvGrpSpPr>
            <a:grpSpLocks/>
          </p:cNvGrpSpPr>
          <p:nvPr/>
        </p:nvGrpSpPr>
        <p:grpSpPr bwMode="auto">
          <a:xfrm>
            <a:off x="827088" y="1557338"/>
            <a:ext cx="4391025" cy="1997075"/>
            <a:chOff x="340" y="890"/>
            <a:chExt cx="2766" cy="1258"/>
          </a:xfrm>
        </p:grpSpPr>
        <p:sp>
          <p:nvSpPr>
            <p:cNvPr id="187404" name="Text Box 12"/>
            <p:cNvSpPr txBox="1">
              <a:spLocks noChangeArrowheads="1"/>
            </p:cNvSpPr>
            <p:nvPr/>
          </p:nvSpPr>
          <p:spPr bwMode="auto">
            <a:xfrm>
              <a:off x="1474" y="1298"/>
              <a:ext cx="1632" cy="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3200" dirty="0">
                  <a:solidFill>
                    <a:prstClr val="black"/>
                  </a:solidFill>
                  <a:latin typeface="Calibri"/>
                </a:rPr>
                <a:t>struttura organizzativa</a:t>
              </a:r>
            </a:p>
          </p:txBody>
        </p:sp>
        <p:grpSp>
          <p:nvGrpSpPr>
            <p:cNvPr id="12297" name="Group 477"/>
            <p:cNvGrpSpPr>
              <a:grpSpLocks noChangeAspect="1"/>
            </p:cNvGrpSpPr>
            <p:nvPr/>
          </p:nvGrpSpPr>
          <p:grpSpPr bwMode="auto">
            <a:xfrm>
              <a:off x="340" y="890"/>
              <a:ext cx="1170" cy="1258"/>
              <a:chOff x="1878" y="1083"/>
              <a:chExt cx="2004" cy="2154"/>
            </a:xfrm>
          </p:grpSpPr>
          <p:sp>
            <p:nvSpPr>
              <p:cNvPr id="12298" name="AutoShape 476"/>
              <p:cNvSpPr>
                <a:spLocks noChangeAspect="1" noChangeArrowheads="1" noTextEdit="1"/>
              </p:cNvSpPr>
              <p:nvPr/>
            </p:nvSpPr>
            <p:spPr bwMode="auto">
              <a:xfrm>
                <a:off x="1878" y="1083"/>
                <a:ext cx="2004" cy="2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2299" name="Freeform 478"/>
              <p:cNvSpPr>
                <a:spLocks/>
              </p:cNvSpPr>
              <p:nvPr/>
            </p:nvSpPr>
            <p:spPr bwMode="auto">
              <a:xfrm>
                <a:off x="1891" y="1102"/>
                <a:ext cx="1972" cy="2116"/>
              </a:xfrm>
              <a:custGeom>
                <a:avLst/>
                <a:gdLst>
                  <a:gd name="T0" fmla="*/ 726 w 3943"/>
                  <a:gd name="T1" fmla="*/ 26 h 4232"/>
                  <a:gd name="T2" fmla="*/ 819 w 3943"/>
                  <a:gd name="T3" fmla="*/ 103 h 4232"/>
                  <a:gd name="T4" fmla="*/ 795 w 3943"/>
                  <a:gd name="T5" fmla="*/ 155 h 4232"/>
                  <a:gd name="T6" fmla="*/ 786 w 3943"/>
                  <a:gd name="T7" fmla="*/ 225 h 4232"/>
                  <a:gd name="T8" fmla="*/ 776 w 3943"/>
                  <a:gd name="T9" fmla="*/ 296 h 4232"/>
                  <a:gd name="T10" fmla="*/ 842 w 3943"/>
                  <a:gd name="T11" fmla="*/ 353 h 4232"/>
                  <a:gd name="T12" fmla="*/ 969 w 3943"/>
                  <a:gd name="T13" fmla="*/ 430 h 4232"/>
                  <a:gd name="T14" fmla="*/ 1152 w 3943"/>
                  <a:gd name="T15" fmla="*/ 588 h 4232"/>
                  <a:gd name="T16" fmla="*/ 1402 w 3943"/>
                  <a:gd name="T17" fmla="*/ 687 h 4232"/>
                  <a:gd name="T18" fmla="*/ 1498 w 3943"/>
                  <a:gd name="T19" fmla="*/ 723 h 4232"/>
                  <a:gd name="T20" fmla="*/ 1525 w 3943"/>
                  <a:gd name="T21" fmla="*/ 805 h 4232"/>
                  <a:gd name="T22" fmla="*/ 1506 w 3943"/>
                  <a:gd name="T23" fmla="*/ 860 h 4232"/>
                  <a:gd name="T24" fmla="*/ 1464 w 3943"/>
                  <a:gd name="T25" fmla="*/ 926 h 4232"/>
                  <a:gd name="T26" fmla="*/ 1461 w 3943"/>
                  <a:gd name="T27" fmla="*/ 1075 h 4232"/>
                  <a:gd name="T28" fmla="*/ 1476 w 3943"/>
                  <a:gd name="T29" fmla="*/ 1276 h 4232"/>
                  <a:gd name="T30" fmla="*/ 1507 w 3943"/>
                  <a:gd name="T31" fmla="*/ 1343 h 4232"/>
                  <a:gd name="T32" fmla="*/ 1557 w 3943"/>
                  <a:gd name="T33" fmla="*/ 1369 h 4232"/>
                  <a:gd name="T34" fmla="*/ 1636 w 3943"/>
                  <a:gd name="T35" fmla="*/ 1399 h 4232"/>
                  <a:gd name="T36" fmla="*/ 1710 w 3943"/>
                  <a:gd name="T37" fmla="*/ 1425 h 4232"/>
                  <a:gd name="T38" fmla="*/ 1738 w 3943"/>
                  <a:gd name="T39" fmla="*/ 1455 h 4232"/>
                  <a:gd name="T40" fmla="*/ 1720 w 3943"/>
                  <a:gd name="T41" fmla="*/ 1507 h 4232"/>
                  <a:gd name="T42" fmla="*/ 1731 w 3943"/>
                  <a:gd name="T43" fmla="*/ 1587 h 4232"/>
                  <a:gd name="T44" fmla="*/ 1745 w 3943"/>
                  <a:gd name="T45" fmla="*/ 1661 h 4232"/>
                  <a:gd name="T46" fmla="*/ 1786 w 3943"/>
                  <a:gd name="T47" fmla="*/ 1710 h 4232"/>
                  <a:gd name="T48" fmla="*/ 1885 w 3943"/>
                  <a:gd name="T49" fmla="*/ 1739 h 4232"/>
                  <a:gd name="T50" fmla="*/ 1964 w 3943"/>
                  <a:gd name="T51" fmla="*/ 1793 h 4232"/>
                  <a:gd name="T52" fmla="*/ 1971 w 3943"/>
                  <a:gd name="T53" fmla="*/ 1920 h 4232"/>
                  <a:gd name="T54" fmla="*/ 1947 w 3943"/>
                  <a:gd name="T55" fmla="*/ 2011 h 4232"/>
                  <a:gd name="T56" fmla="*/ 1883 w 3943"/>
                  <a:gd name="T57" fmla="*/ 2026 h 4232"/>
                  <a:gd name="T58" fmla="*/ 1837 w 3943"/>
                  <a:gd name="T59" fmla="*/ 2083 h 4232"/>
                  <a:gd name="T60" fmla="*/ 1761 w 3943"/>
                  <a:gd name="T61" fmla="*/ 2113 h 4232"/>
                  <a:gd name="T62" fmla="*/ 1561 w 3943"/>
                  <a:gd name="T63" fmla="*/ 2065 h 4232"/>
                  <a:gd name="T64" fmla="*/ 1322 w 3943"/>
                  <a:gd name="T65" fmla="*/ 2049 h 4232"/>
                  <a:gd name="T66" fmla="*/ 991 w 3943"/>
                  <a:gd name="T67" fmla="*/ 1999 h 4232"/>
                  <a:gd name="T68" fmla="*/ 720 w 3943"/>
                  <a:gd name="T69" fmla="*/ 1996 h 4232"/>
                  <a:gd name="T70" fmla="*/ 673 w 3943"/>
                  <a:gd name="T71" fmla="*/ 2030 h 4232"/>
                  <a:gd name="T72" fmla="*/ 615 w 3943"/>
                  <a:gd name="T73" fmla="*/ 2045 h 4232"/>
                  <a:gd name="T74" fmla="*/ 528 w 3943"/>
                  <a:gd name="T75" fmla="*/ 1999 h 4232"/>
                  <a:gd name="T76" fmla="*/ 408 w 3943"/>
                  <a:gd name="T77" fmla="*/ 1952 h 4232"/>
                  <a:gd name="T78" fmla="*/ 269 w 3943"/>
                  <a:gd name="T79" fmla="*/ 1900 h 4232"/>
                  <a:gd name="T80" fmla="*/ 209 w 3943"/>
                  <a:gd name="T81" fmla="*/ 1845 h 4232"/>
                  <a:gd name="T82" fmla="*/ 203 w 3943"/>
                  <a:gd name="T83" fmla="*/ 1731 h 4232"/>
                  <a:gd name="T84" fmla="*/ 157 w 3943"/>
                  <a:gd name="T85" fmla="*/ 1433 h 4232"/>
                  <a:gd name="T86" fmla="*/ 88 w 3943"/>
                  <a:gd name="T87" fmla="*/ 1233 h 4232"/>
                  <a:gd name="T88" fmla="*/ 71 w 3943"/>
                  <a:gd name="T89" fmla="*/ 1151 h 4232"/>
                  <a:gd name="T90" fmla="*/ 88 w 3943"/>
                  <a:gd name="T91" fmla="*/ 1092 h 4232"/>
                  <a:gd name="T92" fmla="*/ 125 w 3943"/>
                  <a:gd name="T93" fmla="*/ 1043 h 4232"/>
                  <a:gd name="T94" fmla="*/ 35 w 3943"/>
                  <a:gd name="T95" fmla="*/ 831 h 4232"/>
                  <a:gd name="T96" fmla="*/ 11 w 3943"/>
                  <a:gd name="T97" fmla="*/ 566 h 4232"/>
                  <a:gd name="T98" fmla="*/ 145 w 3943"/>
                  <a:gd name="T99" fmla="*/ 347 h 4232"/>
                  <a:gd name="T100" fmla="*/ 331 w 3943"/>
                  <a:gd name="T101" fmla="*/ 263 h 4232"/>
                  <a:gd name="T102" fmla="*/ 378 w 3943"/>
                  <a:gd name="T103" fmla="*/ 259 h 4232"/>
                  <a:gd name="T104" fmla="*/ 438 w 3943"/>
                  <a:gd name="T105" fmla="*/ 277 h 4232"/>
                  <a:gd name="T106" fmla="*/ 512 w 3943"/>
                  <a:gd name="T107" fmla="*/ 306 h 4232"/>
                  <a:gd name="T108" fmla="*/ 532 w 3943"/>
                  <a:gd name="T109" fmla="*/ 224 h 4232"/>
                  <a:gd name="T110" fmla="*/ 517 w 3943"/>
                  <a:gd name="T111" fmla="*/ 117 h 4232"/>
                  <a:gd name="T112" fmla="*/ 560 w 3943"/>
                  <a:gd name="T113" fmla="*/ 44 h 4232"/>
                  <a:gd name="T114" fmla="*/ 618 w 3943"/>
                  <a:gd name="T115" fmla="*/ 1 h 42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43" h="4232">
                    <a:moveTo>
                      <a:pt x="1235" y="2"/>
                    </a:moveTo>
                    <a:lnTo>
                      <a:pt x="1264" y="0"/>
                    </a:lnTo>
                    <a:lnTo>
                      <a:pt x="1293" y="2"/>
                    </a:lnTo>
                    <a:lnTo>
                      <a:pt x="1319" y="6"/>
                    </a:lnTo>
                    <a:lnTo>
                      <a:pt x="1348" y="11"/>
                    </a:lnTo>
                    <a:lnTo>
                      <a:pt x="1374" y="19"/>
                    </a:lnTo>
                    <a:lnTo>
                      <a:pt x="1401" y="27"/>
                    </a:lnTo>
                    <a:lnTo>
                      <a:pt x="1426" y="38"/>
                    </a:lnTo>
                    <a:lnTo>
                      <a:pt x="1452" y="51"/>
                    </a:lnTo>
                    <a:lnTo>
                      <a:pt x="1477" y="63"/>
                    </a:lnTo>
                    <a:lnTo>
                      <a:pt x="1502" y="78"/>
                    </a:lnTo>
                    <a:lnTo>
                      <a:pt x="1524" y="93"/>
                    </a:lnTo>
                    <a:lnTo>
                      <a:pt x="1547" y="112"/>
                    </a:lnTo>
                    <a:lnTo>
                      <a:pt x="1566" y="129"/>
                    </a:lnTo>
                    <a:lnTo>
                      <a:pt x="1587" y="150"/>
                    </a:lnTo>
                    <a:lnTo>
                      <a:pt x="1606" y="173"/>
                    </a:lnTo>
                    <a:lnTo>
                      <a:pt x="1627" y="196"/>
                    </a:lnTo>
                    <a:lnTo>
                      <a:pt x="1637" y="205"/>
                    </a:lnTo>
                    <a:lnTo>
                      <a:pt x="1642" y="217"/>
                    </a:lnTo>
                    <a:lnTo>
                      <a:pt x="1644" y="226"/>
                    </a:lnTo>
                    <a:lnTo>
                      <a:pt x="1642" y="238"/>
                    </a:lnTo>
                    <a:lnTo>
                      <a:pt x="1637" y="249"/>
                    </a:lnTo>
                    <a:lnTo>
                      <a:pt x="1629" y="260"/>
                    </a:lnTo>
                    <a:lnTo>
                      <a:pt x="1620" y="272"/>
                    </a:lnTo>
                    <a:lnTo>
                      <a:pt x="1610" y="285"/>
                    </a:lnTo>
                    <a:lnTo>
                      <a:pt x="1599" y="299"/>
                    </a:lnTo>
                    <a:lnTo>
                      <a:pt x="1589" y="310"/>
                    </a:lnTo>
                    <a:lnTo>
                      <a:pt x="1580" y="325"/>
                    </a:lnTo>
                    <a:lnTo>
                      <a:pt x="1574" y="338"/>
                    </a:lnTo>
                    <a:lnTo>
                      <a:pt x="1570" y="354"/>
                    </a:lnTo>
                    <a:lnTo>
                      <a:pt x="1570" y="369"/>
                    </a:lnTo>
                    <a:lnTo>
                      <a:pt x="1572" y="384"/>
                    </a:lnTo>
                    <a:lnTo>
                      <a:pt x="1582" y="401"/>
                    </a:lnTo>
                    <a:lnTo>
                      <a:pt x="1578" y="416"/>
                    </a:lnTo>
                    <a:lnTo>
                      <a:pt x="1574" y="432"/>
                    </a:lnTo>
                    <a:lnTo>
                      <a:pt x="1572" y="449"/>
                    </a:lnTo>
                    <a:lnTo>
                      <a:pt x="1570" y="464"/>
                    </a:lnTo>
                    <a:lnTo>
                      <a:pt x="1566" y="481"/>
                    </a:lnTo>
                    <a:lnTo>
                      <a:pt x="1564" y="496"/>
                    </a:lnTo>
                    <a:lnTo>
                      <a:pt x="1563" y="511"/>
                    </a:lnTo>
                    <a:lnTo>
                      <a:pt x="1561" y="529"/>
                    </a:lnTo>
                    <a:lnTo>
                      <a:pt x="1557" y="544"/>
                    </a:lnTo>
                    <a:lnTo>
                      <a:pt x="1555" y="559"/>
                    </a:lnTo>
                    <a:lnTo>
                      <a:pt x="1551" y="576"/>
                    </a:lnTo>
                    <a:lnTo>
                      <a:pt x="1551" y="591"/>
                    </a:lnTo>
                    <a:lnTo>
                      <a:pt x="1547" y="606"/>
                    </a:lnTo>
                    <a:lnTo>
                      <a:pt x="1543" y="620"/>
                    </a:lnTo>
                    <a:lnTo>
                      <a:pt x="1542" y="635"/>
                    </a:lnTo>
                    <a:lnTo>
                      <a:pt x="1538" y="652"/>
                    </a:lnTo>
                    <a:lnTo>
                      <a:pt x="1566" y="662"/>
                    </a:lnTo>
                    <a:lnTo>
                      <a:pt x="1595" y="673"/>
                    </a:lnTo>
                    <a:lnTo>
                      <a:pt x="1625" y="684"/>
                    </a:lnTo>
                    <a:lnTo>
                      <a:pt x="1656" y="696"/>
                    </a:lnTo>
                    <a:lnTo>
                      <a:pt x="1684" y="705"/>
                    </a:lnTo>
                    <a:lnTo>
                      <a:pt x="1717" y="717"/>
                    </a:lnTo>
                    <a:lnTo>
                      <a:pt x="1747" y="728"/>
                    </a:lnTo>
                    <a:lnTo>
                      <a:pt x="1777" y="743"/>
                    </a:lnTo>
                    <a:lnTo>
                      <a:pt x="1806" y="755"/>
                    </a:lnTo>
                    <a:lnTo>
                      <a:pt x="1832" y="772"/>
                    </a:lnTo>
                    <a:lnTo>
                      <a:pt x="1859" y="791"/>
                    </a:lnTo>
                    <a:lnTo>
                      <a:pt x="1888" y="812"/>
                    </a:lnTo>
                    <a:lnTo>
                      <a:pt x="1912" y="833"/>
                    </a:lnTo>
                    <a:lnTo>
                      <a:pt x="1937" y="859"/>
                    </a:lnTo>
                    <a:lnTo>
                      <a:pt x="1960" y="888"/>
                    </a:lnTo>
                    <a:lnTo>
                      <a:pt x="1981" y="922"/>
                    </a:lnTo>
                    <a:lnTo>
                      <a:pt x="2015" y="973"/>
                    </a:lnTo>
                    <a:lnTo>
                      <a:pt x="2055" y="1021"/>
                    </a:lnTo>
                    <a:lnTo>
                      <a:pt x="2099" y="1059"/>
                    </a:lnTo>
                    <a:lnTo>
                      <a:pt x="2146" y="1095"/>
                    </a:lnTo>
                    <a:lnTo>
                      <a:pt x="2196" y="1126"/>
                    </a:lnTo>
                    <a:lnTo>
                      <a:pt x="2249" y="1152"/>
                    </a:lnTo>
                    <a:lnTo>
                      <a:pt x="2304" y="1175"/>
                    </a:lnTo>
                    <a:lnTo>
                      <a:pt x="2361" y="1198"/>
                    </a:lnTo>
                    <a:lnTo>
                      <a:pt x="2416" y="1217"/>
                    </a:lnTo>
                    <a:lnTo>
                      <a:pt x="2475" y="1236"/>
                    </a:lnTo>
                    <a:lnTo>
                      <a:pt x="2532" y="1255"/>
                    </a:lnTo>
                    <a:lnTo>
                      <a:pt x="2591" y="1274"/>
                    </a:lnTo>
                    <a:lnTo>
                      <a:pt x="2644" y="1295"/>
                    </a:lnTo>
                    <a:lnTo>
                      <a:pt x="2701" y="1318"/>
                    </a:lnTo>
                    <a:lnTo>
                      <a:pt x="2753" y="1342"/>
                    </a:lnTo>
                    <a:lnTo>
                      <a:pt x="2804" y="1373"/>
                    </a:lnTo>
                    <a:lnTo>
                      <a:pt x="2825" y="1378"/>
                    </a:lnTo>
                    <a:lnTo>
                      <a:pt x="2846" y="1386"/>
                    </a:lnTo>
                    <a:lnTo>
                      <a:pt x="2867" y="1392"/>
                    </a:lnTo>
                    <a:lnTo>
                      <a:pt x="2892" y="1399"/>
                    </a:lnTo>
                    <a:lnTo>
                      <a:pt x="2912" y="1407"/>
                    </a:lnTo>
                    <a:lnTo>
                      <a:pt x="2935" y="1414"/>
                    </a:lnTo>
                    <a:lnTo>
                      <a:pt x="2956" y="1422"/>
                    </a:lnTo>
                    <a:lnTo>
                      <a:pt x="2979" y="1435"/>
                    </a:lnTo>
                    <a:lnTo>
                      <a:pt x="2996" y="1445"/>
                    </a:lnTo>
                    <a:lnTo>
                      <a:pt x="3011" y="1458"/>
                    </a:lnTo>
                    <a:lnTo>
                      <a:pt x="3027" y="1473"/>
                    </a:lnTo>
                    <a:lnTo>
                      <a:pt x="3038" y="1491"/>
                    </a:lnTo>
                    <a:lnTo>
                      <a:pt x="3046" y="1510"/>
                    </a:lnTo>
                    <a:lnTo>
                      <a:pt x="3051" y="1532"/>
                    </a:lnTo>
                    <a:lnTo>
                      <a:pt x="3051" y="1555"/>
                    </a:lnTo>
                    <a:lnTo>
                      <a:pt x="3049" y="1586"/>
                    </a:lnTo>
                    <a:lnTo>
                      <a:pt x="3047" y="1597"/>
                    </a:lnTo>
                    <a:lnTo>
                      <a:pt x="3049" y="1610"/>
                    </a:lnTo>
                    <a:lnTo>
                      <a:pt x="3049" y="1622"/>
                    </a:lnTo>
                    <a:lnTo>
                      <a:pt x="3053" y="1635"/>
                    </a:lnTo>
                    <a:lnTo>
                      <a:pt x="3055" y="1646"/>
                    </a:lnTo>
                    <a:lnTo>
                      <a:pt x="3055" y="1660"/>
                    </a:lnTo>
                    <a:lnTo>
                      <a:pt x="3055" y="1673"/>
                    </a:lnTo>
                    <a:lnTo>
                      <a:pt x="3055" y="1686"/>
                    </a:lnTo>
                    <a:lnTo>
                      <a:pt x="3042" y="1696"/>
                    </a:lnTo>
                    <a:lnTo>
                      <a:pt x="3027" y="1707"/>
                    </a:lnTo>
                    <a:lnTo>
                      <a:pt x="3011" y="1719"/>
                    </a:lnTo>
                    <a:lnTo>
                      <a:pt x="3000" y="1732"/>
                    </a:lnTo>
                    <a:lnTo>
                      <a:pt x="2987" y="1745"/>
                    </a:lnTo>
                    <a:lnTo>
                      <a:pt x="2975" y="1759"/>
                    </a:lnTo>
                    <a:lnTo>
                      <a:pt x="2962" y="1772"/>
                    </a:lnTo>
                    <a:lnTo>
                      <a:pt x="2954" y="1787"/>
                    </a:lnTo>
                    <a:lnTo>
                      <a:pt x="2943" y="1802"/>
                    </a:lnTo>
                    <a:lnTo>
                      <a:pt x="2937" y="1818"/>
                    </a:lnTo>
                    <a:lnTo>
                      <a:pt x="2930" y="1835"/>
                    </a:lnTo>
                    <a:lnTo>
                      <a:pt x="2928" y="1852"/>
                    </a:lnTo>
                    <a:lnTo>
                      <a:pt x="2924" y="1867"/>
                    </a:lnTo>
                    <a:lnTo>
                      <a:pt x="2926" y="1888"/>
                    </a:lnTo>
                    <a:lnTo>
                      <a:pt x="2926" y="1905"/>
                    </a:lnTo>
                    <a:lnTo>
                      <a:pt x="2931" y="1928"/>
                    </a:lnTo>
                    <a:lnTo>
                      <a:pt x="2928" y="1972"/>
                    </a:lnTo>
                    <a:lnTo>
                      <a:pt x="2926" y="2015"/>
                    </a:lnTo>
                    <a:lnTo>
                      <a:pt x="2924" y="2061"/>
                    </a:lnTo>
                    <a:lnTo>
                      <a:pt x="2924" y="2106"/>
                    </a:lnTo>
                    <a:lnTo>
                      <a:pt x="2922" y="2150"/>
                    </a:lnTo>
                    <a:lnTo>
                      <a:pt x="2922" y="2196"/>
                    </a:lnTo>
                    <a:lnTo>
                      <a:pt x="2924" y="2241"/>
                    </a:lnTo>
                    <a:lnTo>
                      <a:pt x="2926" y="2287"/>
                    </a:lnTo>
                    <a:lnTo>
                      <a:pt x="2928" y="2331"/>
                    </a:lnTo>
                    <a:lnTo>
                      <a:pt x="2930" y="2376"/>
                    </a:lnTo>
                    <a:lnTo>
                      <a:pt x="2935" y="2420"/>
                    </a:lnTo>
                    <a:lnTo>
                      <a:pt x="2939" y="2464"/>
                    </a:lnTo>
                    <a:lnTo>
                      <a:pt x="2943" y="2506"/>
                    </a:lnTo>
                    <a:lnTo>
                      <a:pt x="2952" y="2551"/>
                    </a:lnTo>
                    <a:lnTo>
                      <a:pt x="2958" y="2593"/>
                    </a:lnTo>
                    <a:lnTo>
                      <a:pt x="2968" y="2637"/>
                    </a:lnTo>
                    <a:lnTo>
                      <a:pt x="2968" y="2643"/>
                    </a:lnTo>
                    <a:lnTo>
                      <a:pt x="2971" y="2650"/>
                    </a:lnTo>
                    <a:lnTo>
                      <a:pt x="2977" y="2658"/>
                    </a:lnTo>
                    <a:lnTo>
                      <a:pt x="2985" y="2667"/>
                    </a:lnTo>
                    <a:lnTo>
                      <a:pt x="2992" y="2673"/>
                    </a:lnTo>
                    <a:lnTo>
                      <a:pt x="3002" y="2681"/>
                    </a:lnTo>
                    <a:lnTo>
                      <a:pt x="3013" y="2686"/>
                    </a:lnTo>
                    <a:lnTo>
                      <a:pt x="3025" y="2694"/>
                    </a:lnTo>
                    <a:lnTo>
                      <a:pt x="3036" y="2700"/>
                    </a:lnTo>
                    <a:lnTo>
                      <a:pt x="3047" y="2703"/>
                    </a:lnTo>
                    <a:lnTo>
                      <a:pt x="3059" y="2709"/>
                    </a:lnTo>
                    <a:lnTo>
                      <a:pt x="3072" y="2717"/>
                    </a:lnTo>
                    <a:lnTo>
                      <a:pt x="3082" y="2721"/>
                    </a:lnTo>
                    <a:lnTo>
                      <a:pt x="3095" y="2726"/>
                    </a:lnTo>
                    <a:lnTo>
                      <a:pt x="3104" y="2730"/>
                    </a:lnTo>
                    <a:lnTo>
                      <a:pt x="3114" y="2738"/>
                    </a:lnTo>
                    <a:lnTo>
                      <a:pt x="3131" y="2743"/>
                    </a:lnTo>
                    <a:lnTo>
                      <a:pt x="3148" y="2751"/>
                    </a:lnTo>
                    <a:lnTo>
                      <a:pt x="3165" y="2757"/>
                    </a:lnTo>
                    <a:lnTo>
                      <a:pt x="3184" y="2766"/>
                    </a:lnTo>
                    <a:lnTo>
                      <a:pt x="3201" y="2770"/>
                    </a:lnTo>
                    <a:lnTo>
                      <a:pt x="3220" y="2780"/>
                    </a:lnTo>
                    <a:lnTo>
                      <a:pt x="3238" y="2783"/>
                    </a:lnTo>
                    <a:lnTo>
                      <a:pt x="3255" y="2793"/>
                    </a:lnTo>
                    <a:lnTo>
                      <a:pt x="3272" y="2797"/>
                    </a:lnTo>
                    <a:lnTo>
                      <a:pt x="3291" y="2806"/>
                    </a:lnTo>
                    <a:lnTo>
                      <a:pt x="3306" y="2810"/>
                    </a:lnTo>
                    <a:lnTo>
                      <a:pt x="3325" y="2819"/>
                    </a:lnTo>
                    <a:lnTo>
                      <a:pt x="3342" y="2825"/>
                    </a:lnTo>
                    <a:lnTo>
                      <a:pt x="3361" y="2833"/>
                    </a:lnTo>
                    <a:lnTo>
                      <a:pt x="3378" y="2840"/>
                    </a:lnTo>
                    <a:lnTo>
                      <a:pt x="3397" y="2848"/>
                    </a:lnTo>
                    <a:lnTo>
                      <a:pt x="3407" y="2848"/>
                    </a:lnTo>
                    <a:lnTo>
                      <a:pt x="3420" y="2850"/>
                    </a:lnTo>
                    <a:lnTo>
                      <a:pt x="3430" y="2852"/>
                    </a:lnTo>
                    <a:lnTo>
                      <a:pt x="3439" y="2857"/>
                    </a:lnTo>
                    <a:lnTo>
                      <a:pt x="3447" y="2861"/>
                    </a:lnTo>
                    <a:lnTo>
                      <a:pt x="3454" y="2869"/>
                    </a:lnTo>
                    <a:lnTo>
                      <a:pt x="3460" y="2875"/>
                    </a:lnTo>
                    <a:lnTo>
                      <a:pt x="3466" y="2882"/>
                    </a:lnTo>
                    <a:lnTo>
                      <a:pt x="3470" y="2892"/>
                    </a:lnTo>
                    <a:lnTo>
                      <a:pt x="3475" y="2901"/>
                    </a:lnTo>
                    <a:lnTo>
                      <a:pt x="3475" y="2909"/>
                    </a:lnTo>
                    <a:lnTo>
                      <a:pt x="3479" y="2922"/>
                    </a:lnTo>
                    <a:lnTo>
                      <a:pt x="3479" y="2932"/>
                    </a:lnTo>
                    <a:lnTo>
                      <a:pt x="3479" y="2945"/>
                    </a:lnTo>
                    <a:lnTo>
                      <a:pt x="3479" y="2958"/>
                    </a:lnTo>
                    <a:lnTo>
                      <a:pt x="3479" y="2972"/>
                    </a:lnTo>
                    <a:lnTo>
                      <a:pt x="3462" y="2977"/>
                    </a:lnTo>
                    <a:lnTo>
                      <a:pt x="3452" y="2987"/>
                    </a:lnTo>
                    <a:lnTo>
                      <a:pt x="3443" y="2998"/>
                    </a:lnTo>
                    <a:lnTo>
                      <a:pt x="3439" y="3013"/>
                    </a:lnTo>
                    <a:lnTo>
                      <a:pt x="3437" y="3029"/>
                    </a:lnTo>
                    <a:lnTo>
                      <a:pt x="3437" y="3044"/>
                    </a:lnTo>
                    <a:lnTo>
                      <a:pt x="3439" y="3061"/>
                    </a:lnTo>
                    <a:lnTo>
                      <a:pt x="3443" y="3082"/>
                    </a:lnTo>
                    <a:lnTo>
                      <a:pt x="3445" y="3099"/>
                    </a:lnTo>
                    <a:lnTo>
                      <a:pt x="3451" y="3120"/>
                    </a:lnTo>
                    <a:lnTo>
                      <a:pt x="3454" y="3137"/>
                    </a:lnTo>
                    <a:lnTo>
                      <a:pt x="3460" y="3156"/>
                    </a:lnTo>
                    <a:lnTo>
                      <a:pt x="3462" y="3173"/>
                    </a:lnTo>
                    <a:lnTo>
                      <a:pt x="3466" y="3192"/>
                    </a:lnTo>
                    <a:lnTo>
                      <a:pt x="3468" y="3209"/>
                    </a:lnTo>
                    <a:lnTo>
                      <a:pt x="3470" y="3224"/>
                    </a:lnTo>
                    <a:lnTo>
                      <a:pt x="3471" y="3240"/>
                    </a:lnTo>
                    <a:lnTo>
                      <a:pt x="3475" y="3257"/>
                    </a:lnTo>
                    <a:lnTo>
                      <a:pt x="3479" y="3272"/>
                    </a:lnTo>
                    <a:lnTo>
                      <a:pt x="3483" y="3289"/>
                    </a:lnTo>
                    <a:lnTo>
                      <a:pt x="3485" y="3306"/>
                    </a:lnTo>
                    <a:lnTo>
                      <a:pt x="3489" y="3321"/>
                    </a:lnTo>
                    <a:lnTo>
                      <a:pt x="3492" y="3337"/>
                    </a:lnTo>
                    <a:lnTo>
                      <a:pt x="3500" y="3352"/>
                    </a:lnTo>
                    <a:lnTo>
                      <a:pt x="3504" y="3365"/>
                    </a:lnTo>
                    <a:lnTo>
                      <a:pt x="3511" y="3378"/>
                    </a:lnTo>
                    <a:lnTo>
                      <a:pt x="3519" y="3388"/>
                    </a:lnTo>
                    <a:lnTo>
                      <a:pt x="3532" y="3399"/>
                    </a:lnTo>
                    <a:lnTo>
                      <a:pt x="3542" y="3407"/>
                    </a:lnTo>
                    <a:lnTo>
                      <a:pt x="3557" y="3414"/>
                    </a:lnTo>
                    <a:lnTo>
                      <a:pt x="3572" y="3420"/>
                    </a:lnTo>
                    <a:lnTo>
                      <a:pt x="3593" y="3424"/>
                    </a:lnTo>
                    <a:lnTo>
                      <a:pt x="3612" y="3433"/>
                    </a:lnTo>
                    <a:lnTo>
                      <a:pt x="3633" y="3441"/>
                    </a:lnTo>
                    <a:lnTo>
                      <a:pt x="3654" y="3447"/>
                    </a:lnTo>
                    <a:lnTo>
                      <a:pt x="3677" y="3456"/>
                    </a:lnTo>
                    <a:lnTo>
                      <a:pt x="3700" y="3460"/>
                    </a:lnTo>
                    <a:lnTo>
                      <a:pt x="3724" y="3466"/>
                    </a:lnTo>
                    <a:lnTo>
                      <a:pt x="3747" y="3470"/>
                    </a:lnTo>
                    <a:lnTo>
                      <a:pt x="3770" y="3477"/>
                    </a:lnTo>
                    <a:lnTo>
                      <a:pt x="3791" y="3481"/>
                    </a:lnTo>
                    <a:lnTo>
                      <a:pt x="3814" y="3487"/>
                    </a:lnTo>
                    <a:lnTo>
                      <a:pt x="3835" y="3496"/>
                    </a:lnTo>
                    <a:lnTo>
                      <a:pt x="3857" y="3506"/>
                    </a:lnTo>
                    <a:lnTo>
                      <a:pt x="3876" y="3513"/>
                    </a:lnTo>
                    <a:lnTo>
                      <a:pt x="3895" y="3527"/>
                    </a:lnTo>
                    <a:lnTo>
                      <a:pt x="3911" y="3540"/>
                    </a:lnTo>
                    <a:lnTo>
                      <a:pt x="3928" y="3559"/>
                    </a:lnTo>
                    <a:lnTo>
                      <a:pt x="3928" y="3586"/>
                    </a:lnTo>
                    <a:lnTo>
                      <a:pt x="3930" y="3614"/>
                    </a:lnTo>
                    <a:lnTo>
                      <a:pt x="3930" y="3643"/>
                    </a:lnTo>
                    <a:lnTo>
                      <a:pt x="3932" y="3671"/>
                    </a:lnTo>
                    <a:lnTo>
                      <a:pt x="3933" y="3698"/>
                    </a:lnTo>
                    <a:lnTo>
                      <a:pt x="3935" y="3728"/>
                    </a:lnTo>
                    <a:lnTo>
                      <a:pt x="3937" y="3755"/>
                    </a:lnTo>
                    <a:lnTo>
                      <a:pt x="3939" y="3785"/>
                    </a:lnTo>
                    <a:lnTo>
                      <a:pt x="3939" y="3812"/>
                    </a:lnTo>
                    <a:lnTo>
                      <a:pt x="3941" y="3840"/>
                    </a:lnTo>
                    <a:lnTo>
                      <a:pt x="3941" y="3867"/>
                    </a:lnTo>
                    <a:lnTo>
                      <a:pt x="3943" y="3895"/>
                    </a:lnTo>
                    <a:lnTo>
                      <a:pt x="3941" y="3922"/>
                    </a:lnTo>
                    <a:lnTo>
                      <a:pt x="3941" y="3949"/>
                    </a:lnTo>
                    <a:lnTo>
                      <a:pt x="3937" y="3975"/>
                    </a:lnTo>
                    <a:lnTo>
                      <a:pt x="3937" y="4002"/>
                    </a:lnTo>
                    <a:lnTo>
                      <a:pt x="3922" y="4010"/>
                    </a:lnTo>
                    <a:lnTo>
                      <a:pt x="3909" y="4015"/>
                    </a:lnTo>
                    <a:lnTo>
                      <a:pt x="3894" y="4021"/>
                    </a:lnTo>
                    <a:lnTo>
                      <a:pt x="3880" y="4027"/>
                    </a:lnTo>
                    <a:lnTo>
                      <a:pt x="3867" y="4029"/>
                    </a:lnTo>
                    <a:lnTo>
                      <a:pt x="3852" y="4034"/>
                    </a:lnTo>
                    <a:lnTo>
                      <a:pt x="3836" y="4036"/>
                    </a:lnTo>
                    <a:lnTo>
                      <a:pt x="3823" y="4040"/>
                    </a:lnTo>
                    <a:lnTo>
                      <a:pt x="3808" y="4042"/>
                    </a:lnTo>
                    <a:lnTo>
                      <a:pt x="3795" y="4044"/>
                    </a:lnTo>
                    <a:lnTo>
                      <a:pt x="3779" y="4048"/>
                    </a:lnTo>
                    <a:lnTo>
                      <a:pt x="3766" y="4051"/>
                    </a:lnTo>
                    <a:lnTo>
                      <a:pt x="3751" y="4055"/>
                    </a:lnTo>
                    <a:lnTo>
                      <a:pt x="3738" y="4061"/>
                    </a:lnTo>
                    <a:lnTo>
                      <a:pt x="3726" y="4068"/>
                    </a:lnTo>
                    <a:lnTo>
                      <a:pt x="3715" y="4078"/>
                    </a:lnTo>
                    <a:lnTo>
                      <a:pt x="3711" y="4097"/>
                    </a:lnTo>
                    <a:lnTo>
                      <a:pt x="3705" y="4114"/>
                    </a:lnTo>
                    <a:lnTo>
                      <a:pt x="3696" y="4131"/>
                    </a:lnTo>
                    <a:lnTo>
                      <a:pt x="3686" y="4150"/>
                    </a:lnTo>
                    <a:lnTo>
                      <a:pt x="3673" y="4165"/>
                    </a:lnTo>
                    <a:lnTo>
                      <a:pt x="3662" y="4181"/>
                    </a:lnTo>
                    <a:lnTo>
                      <a:pt x="3646" y="4194"/>
                    </a:lnTo>
                    <a:lnTo>
                      <a:pt x="3631" y="4209"/>
                    </a:lnTo>
                    <a:lnTo>
                      <a:pt x="3612" y="4217"/>
                    </a:lnTo>
                    <a:lnTo>
                      <a:pt x="3595" y="4224"/>
                    </a:lnTo>
                    <a:lnTo>
                      <a:pt x="3578" y="4228"/>
                    </a:lnTo>
                    <a:lnTo>
                      <a:pt x="3559" y="4232"/>
                    </a:lnTo>
                    <a:lnTo>
                      <a:pt x="3540" y="4230"/>
                    </a:lnTo>
                    <a:lnTo>
                      <a:pt x="3521" y="4226"/>
                    </a:lnTo>
                    <a:lnTo>
                      <a:pt x="3500" y="4221"/>
                    </a:lnTo>
                    <a:lnTo>
                      <a:pt x="3483" y="4211"/>
                    </a:lnTo>
                    <a:lnTo>
                      <a:pt x="3430" y="4194"/>
                    </a:lnTo>
                    <a:lnTo>
                      <a:pt x="3380" y="4179"/>
                    </a:lnTo>
                    <a:lnTo>
                      <a:pt x="3329" y="4167"/>
                    </a:lnTo>
                    <a:lnTo>
                      <a:pt x="3278" y="4156"/>
                    </a:lnTo>
                    <a:lnTo>
                      <a:pt x="3226" y="4146"/>
                    </a:lnTo>
                    <a:lnTo>
                      <a:pt x="3175" y="4137"/>
                    </a:lnTo>
                    <a:lnTo>
                      <a:pt x="3122" y="4129"/>
                    </a:lnTo>
                    <a:lnTo>
                      <a:pt x="3070" y="4124"/>
                    </a:lnTo>
                    <a:lnTo>
                      <a:pt x="3017" y="4118"/>
                    </a:lnTo>
                    <a:lnTo>
                      <a:pt x="2964" y="4114"/>
                    </a:lnTo>
                    <a:lnTo>
                      <a:pt x="2911" y="4110"/>
                    </a:lnTo>
                    <a:lnTo>
                      <a:pt x="2859" y="4107"/>
                    </a:lnTo>
                    <a:lnTo>
                      <a:pt x="2804" y="4103"/>
                    </a:lnTo>
                    <a:lnTo>
                      <a:pt x="2751" y="4101"/>
                    </a:lnTo>
                    <a:lnTo>
                      <a:pt x="2698" y="4099"/>
                    </a:lnTo>
                    <a:lnTo>
                      <a:pt x="2644" y="4097"/>
                    </a:lnTo>
                    <a:lnTo>
                      <a:pt x="2572" y="4084"/>
                    </a:lnTo>
                    <a:lnTo>
                      <a:pt x="2500" y="4072"/>
                    </a:lnTo>
                    <a:lnTo>
                      <a:pt x="2426" y="4061"/>
                    </a:lnTo>
                    <a:lnTo>
                      <a:pt x="2353" y="4048"/>
                    </a:lnTo>
                    <a:lnTo>
                      <a:pt x="2277" y="4036"/>
                    </a:lnTo>
                    <a:lnTo>
                      <a:pt x="2205" y="4025"/>
                    </a:lnTo>
                    <a:lnTo>
                      <a:pt x="2131" y="4015"/>
                    </a:lnTo>
                    <a:lnTo>
                      <a:pt x="2057" y="4008"/>
                    </a:lnTo>
                    <a:lnTo>
                      <a:pt x="1981" y="3998"/>
                    </a:lnTo>
                    <a:lnTo>
                      <a:pt x="1907" y="3992"/>
                    </a:lnTo>
                    <a:lnTo>
                      <a:pt x="1832" y="3985"/>
                    </a:lnTo>
                    <a:lnTo>
                      <a:pt x="1758" y="3981"/>
                    </a:lnTo>
                    <a:lnTo>
                      <a:pt x="1682" y="3977"/>
                    </a:lnTo>
                    <a:lnTo>
                      <a:pt x="1608" y="3975"/>
                    </a:lnTo>
                    <a:lnTo>
                      <a:pt x="1534" y="3975"/>
                    </a:lnTo>
                    <a:lnTo>
                      <a:pt x="1460" y="3979"/>
                    </a:lnTo>
                    <a:lnTo>
                      <a:pt x="1448" y="3985"/>
                    </a:lnTo>
                    <a:lnTo>
                      <a:pt x="1439" y="3992"/>
                    </a:lnTo>
                    <a:lnTo>
                      <a:pt x="1428" y="3998"/>
                    </a:lnTo>
                    <a:lnTo>
                      <a:pt x="1418" y="4006"/>
                    </a:lnTo>
                    <a:lnTo>
                      <a:pt x="1405" y="4011"/>
                    </a:lnTo>
                    <a:lnTo>
                      <a:pt x="1395" y="4019"/>
                    </a:lnTo>
                    <a:lnTo>
                      <a:pt x="1384" y="4027"/>
                    </a:lnTo>
                    <a:lnTo>
                      <a:pt x="1374" y="4034"/>
                    </a:lnTo>
                    <a:lnTo>
                      <a:pt x="1363" y="4042"/>
                    </a:lnTo>
                    <a:lnTo>
                      <a:pt x="1353" y="4051"/>
                    </a:lnTo>
                    <a:lnTo>
                      <a:pt x="1346" y="4059"/>
                    </a:lnTo>
                    <a:lnTo>
                      <a:pt x="1338" y="4068"/>
                    </a:lnTo>
                    <a:lnTo>
                      <a:pt x="1329" y="4076"/>
                    </a:lnTo>
                    <a:lnTo>
                      <a:pt x="1323" y="4086"/>
                    </a:lnTo>
                    <a:lnTo>
                      <a:pt x="1317" y="4095"/>
                    </a:lnTo>
                    <a:lnTo>
                      <a:pt x="1315" y="4107"/>
                    </a:lnTo>
                    <a:lnTo>
                      <a:pt x="1293" y="4105"/>
                    </a:lnTo>
                    <a:lnTo>
                      <a:pt x="1270" y="4101"/>
                    </a:lnTo>
                    <a:lnTo>
                      <a:pt x="1251" y="4097"/>
                    </a:lnTo>
                    <a:lnTo>
                      <a:pt x="1230" y="4089"/>
                    </a:lnTo>
                    <a:lnTo>
                      <a:pt x="1211" y="4080"/>
                    </a:lnTo>
                    <a:lnTo>
                      <a:pt x="1190" y="4072"/>
                    </a:lnTo>
                    <a:lnTo>
                      <a:pt x="1171" y="4061"/>
                    </a:lnTo>
                    <a:lnTo>
                      <a:pt x="1152" y="4051"/>
                    </a:lnTo>
                    <a:lnTo>
                      <a:pt x="1133" y="4040"/>
                    </a:lnTo>
                    <a:lnTo>
                      <a:pt x="1114" y="4029"/>
                    </a:lnTo>
                    <a:lnTo>
                      <a:pt x="1093" y="4019"/>
                    </a:lnTo>
                    <a:lnTo>
                      <a:pt x="1074" y="4010"/>
                    </a:lnTo>
                    <a:lnTo>
                      <a:pt x="1055" y="3998"/>
                    </a:lnTo>
                    <a:lnTo>
                      <a:pt x="1034" y="3991"/>
                    </a:lnTo>
                    <a:lnTo>
                      <a:pt x="1015" y="3985"/>
                    </a:lnTo>
                    <a:lnTo>
                      <a:pt x="994" y="3979"/>
                    </a:lnTo>
                    <a:lnTo>
                      <a:pt x="965" y="3966"/>
                    </a:lnTo>
                    <a:lnTo>
                      <a:pt x="935" y="3953"/>
                    </a:lnTo>
                    <a:lnTo>
                      <a:pt x="905" y="3939"/>
                    </a:lnTo>
                    <a:lnTo>
                      <a:pt x="876" y="3928"/>
                    </a:lnTo>
                    <a:lnTo>
                      <a:pt x="846" y="3914"/>
                    </a:lnTo>
                    <a:lnTo>
                      <a:pt x="815" y="3903"/>
                    </a:lnTo>
                    <a:lnTo>
                      <a:pt x="783" y="3890"/>
                    </a:lnTo>
                    <a:lnTo>
                      <a:pt x="754" y="3880"/>
                    </a:lnTo>
                    <a:lnTo>
                      <a:pt x="722" y="3867"/>
                    </a:lnTo>
                    <a:lnTo>
                      <a:pt x="692" y="3856"/>
                    </a:lnTo>
                    <a:lnTo>
                      <a:pt x="661" y="3844"/>
                    </a:lnTo>
                    <a:lnTo>
                      <a:pt x="631" y="3833"/>
                    </a:lnTo>
                    <a:lnTo>
                      <a:pt x="599" y="3821"/>
                    </a:lnTo>
                    <a:lnTo>
                      <a:pt x="570" y="3810"/>
                    </a:lnTo>
                    <a:lnTo>
                      <a:pt x="538" y="3799"/>
                    </a:lnTo>
                    <a:lnTo>
                      <a:pt x="511" y="3787"/>
                    </a:lnTo>
                    <a:lnTo>
                      <a:pt x="488" y="3783"/>
                    </a:lnTo>
                    <a:lnTo>
                      <a:pt x="469" y="3778"/>
                    </a:lnTo>
                    <a:lnTo>
                      <a:pt x="454" y="3770"/>
                    </a:lnTo>
                    <a:lnTo>
                      <a:pt x="443" y="3759"/>
                    </a:lnTo>
                    <a:lnTo>
                      <a:pt x="431" y="3743"/>
                    </a:lnTo>
                    <a:lnTo>
                      <a:pt x="426" y="3728"/>
                    </a:lnTo>
                    <a:lnTo>
                      <a:pt x="420" y="3709"/>
                    </a:lnTo>
                    <a:lnTo>
                      <a:pt x="418" y="3690"/>
                    </a:lnTo>
                    <a:lnTo>
                      <a:pt x="416" y="3669"/>
                    </a:lnTo>
                    <a:lnTo>
                      <a:pt x="416" y="3648"/>
                    </a:lnTo>
                    <a:lnTo>
                      <a:pt x="416" y="3626"/>
                    </a:lnTo>
                    <a:lnTo>
                      <a:pt x="416" y="3606"/>
                    </a:lnTo>
                    <a:lnTo>
                      <a:pt x="414" y="3586"/>
                    </a:lnTo>
                    <a:lnTo>
                      <a:pt x="414" y="3565"/>
                    </a:lnTo>
                    <a:lnTo>
                      <a:pt x="414" y="3546"/>
                    </a:lnTo>
                    <a:lnTo>
                      <a:pt x="412" y="3530"/>
                    </a:lnTo>
                    <a:lnTo>
                      <a:pt x="405" y="3462"/>
                    </a:lnTo>
                    <a:lnTo>
                      <a:pt x="399" y="3394"/>
                    </a:lnTo>
                    <a:lnTo>
                      <a:pt x="389" y="3327"/>
                    </a:lnTo>
                    <a:lnTo>
                      <a:pt x="382" y="3262"/>
                    </a:lnTo>
                    <a:lnTo>
                      <a:pt x="370" y="3194"/>
                    </a:lnTo>
                    <a:lnTo>
                      <a:pt x="361" y="3129"/>
                    </a:lnTo>
                    <a:lnTo>
                      <a:pt x="351" y="3061"/>
                    </a:lnTo>
                    <a:lnTo>
                      <a:pt x="340" y="2998"/>
                    </a:lnTo>
                    <a:lnTo>
                      <a:pt x="327" y="2932"/>
                    </a:lnTo>
                    <a:lnTo>
                      <a:pt x="313" y="2865"/>
                    </a:lnTo>
                    <a:lnTo>
                      <a:pt x="300" y="2800"/>
                    </a:lnTo>
                    <a:lnTo>
                      <a:pt x="287" y="2736"/>
                    </a:lnTo>
                    <a:lnTo>
                      <a:pt x="272" y="2671"/>
                    </a:lnTo>
                    <a:lnTo>
                      <a:pt x="258" y="2608"/>
                    </a:lnTo>
                    <a:lnTo>
                      <a:pt x="241" y="2544"/>
                    </a:lnTo>
                    <a:lnTo>
                      <a:pt x="226" y="2479"/>
                    </a:lnTo>
                    <a:lnTo>
                      <a:pt x="205" y="2479"/>
                    </a:lnTo>
                    <a:lnTo>
                      <a:pt x="190" y="2475"/>
                    </a:lnTo>
                    <a:lnTo>
                      <a:pt x="176" y="2466"/>
                    </a:lnTo>
                    <a:lnTo>
                      <a:pt x="167" y="2456"/>
                    </a:lnTo>
                    <a:lnTo>
                      <a:pt x="157" y="2441"/>
                    </a:lnTo>
                    <a:lnTo>
                      <a:pt x="154" y="2426"/>
                    </a:lnTo>
                    <a:lnTo>
                      <a:pt x="150" y="2407"/>
                    </a:lnTo>
                    <a:lnTo>
                      <a:pt x="148" y="2388"/>
                    </a:lnTo>
                    <a:lnTo>
                      <a:pt x="146" y="2365"/>
                    </a:lnTo>
                    <a:lnTo>
                      <a:pt x="146" y="2344"/>
                    </a:lnTo>
                    <a:lnTo>
                      <a:pt x="144" y="2323"/>
                    </a:lnTo>
                    <a:lnTo>
                      <a:pt x="142" y="2302"/>
                    </a:lnTo>
                    <a:lnTo>
                      <a:pt x="140" y="2281"/>
                    </a:lnTo>
                    <a:lnTo>
                      <a:pt x="138" y="2264"/>
                    </a:lnTo>
                    <a:lnTo>
                      <a:pt x="133" y="2245"/>
                    </a:lnTo>
                    <a:lnTo>
                      <a:pt x="129" y="2234"/>
                    </a:lnTo>
                    <a:lnTo>
                      <a:pt x="133" y="2221"/>
                    </a:lnTo>
                    <a:lnTo>
                      <a:pt x="140" y="2211"/>
                    </a:lnTo>
                    <a:lnTo>
                      <a:pt x="150" y="2200"/>
                    </a:lnTo>
                    <a:lnTo>
                      <a:pt x="163" y="2192"/>
                    </a:lnTo>
                    <a:lnTo>
                      <a:pt x="175" y="2183"/>
                    </a:lnTo>
                    <a:lnTo>
                      <a:pt x="190" y="2173"/>
                    </a:lnTo>
                    <a:lnTo>
                      <a:pt x="203" y="2164"/>
                    </a:lnTo>
                    <a:lnTo>
                      <a:pt x="216" y="2156"/>
                    </a:lnTo>
                    <a:lnTo>
                      <a:pt x="228" y="2145"/>
                    </a:lnTo>
                    <a:lnTo>
                      <a:pt x="239" y="2133"/>
                    </a:lnTo>
                    <a:lnTo>
                      <a:pt x="247" y="2124"/>
                    </a:lnTo>
                    <a:lnTo>
                      <a:pt x="252" y="2112"/>
                    </a:lnTo>
                    <a:lnTo>
                      <a:pt x="252" y="2099"/>
                    </a:lnTo>
                    <a:lnTo>
                      <a:pt x="249" y="2086"/>
                    </a:lnTo>
                    <a:lnTo>
                      <a:pt x="239" y="2068"/>
                    </a:lnTo>
                    <a:lnTo>
                      <a:pt x="226" y="2053"/>
                    </a:lnTo>
                    <a:lnTo>
                      <a:pt x="203" y="1998"/>
                    </a:lnTo>
                    <a:lnTo>
                      <a:pt x="182" y="1941"/>
                    </a:lnTo>
                    <a:lnTo>
                      <a:pt x="159" y="1886"/>
                    </a:lnTo>
                    <a:lnTo>
                      <a:pt x="137" y="1831"/>
                    </a:lnTo>
                    <a:lnTo>
                      <a:pt x="112" y="1776"/>
                    </a:lnTo>
                    <a:lnTo>
                      <a:pt x="91" y="1719"/>
                    </a:lnTo>
                    <a:lnTo>
                      <a:pt x="70" y="1662"/>
                    </a:lnTo>
                    <a:lnTo>
                      <a:pt x="53" y="1606"/>
                    </a:lnTo>
                    <a:lnTo>
                      <a:pt x="36" y="1548"/>
                    </a:lnTo>
                    <a:lnTo>
                      <a:pt x="21" y="1489"/>
                    </a:lnTo>
                    <a:lnTo>
                      <a:pt x="11" y="1432"/>
                    </a:lnTo>
                    <a:lnTo>
                      <a:pt x="3" y="1373"/>
                    </a:lnTo>
                    <a:lnTo>
                      <a:pt x="0" y="1312"/>
                    </a:lnTo>
                    <a:lnTo>
                      <a:pt x="3" y="1251"/>
                    </a:lnTo>
                    <a:lnTo>
                      <a:pt x="7" y="1190"/>
                    </a:lnTo>
                    <a:lnTo>
                      <a:pt x="21" y="1131"/>
                    </a:lnTo>
                    <a:lnTo>
                      <a:pt x="40" y="1078"/>
                    </a:lnTo>
                    <a:lnTo>
                      <a:pt x="60" y="1029"/>
                    </a:lnTo>
                    <a:lnTo>
                      <a:pt x="85" y="975"/>
                    </a:lnTo>
                    <a:lnTo>
                      <a:pt x="116" y="924"/>
                    </a:lnTo>
                    <a:lnTo>
                      <a:pt x="142" y="875"/>
                    </a:lnTo>
                    <a:lnTo>
                      <a:pt x="176" y="825"/>
                    </a:lnTo>
                    <a:lnTo>
                      <a:pt x="211" y="779"/>
                    </a:lnTo>
                    <a:lnTo>
                      <a:pt x="249" y="736"/>
                    </a:lnTo>
                    <a:lnTo>
                      <a:pt x="289" y="694"/>
                    </a:lnTo>
                    <a:lnTo>
                      <a:pt x="330" y="656"/>
                    </a:lnTo>
                    <a:lnTo>
                      <a:pt x="374" y="624"/>
                    </a:lnTo>
                    <a:lnTo>
                      <a:pt x="424" y="595"/>
                    </a:lnTo>
                    <a:lnTo>
                      <a:pt x="475" y="570"/>
                    </a:lnTo>
                    <a:lnTo>
                      <a:pt x="528" y="553"/>
                    </a:lnTo>
                    <a:lnTo>
                      <a:pt x="583" y="540"/>
                    </a:lnTo>
                    <a:lnTo>
                      <a:pt x="644" y="534"/>
                    </a:lnTo>
                    <a:lnTo>
                      <a:pt x="652" y="529"/>
                    </a:lnTo>
                    <a:lnTo>
                      <a:pt x="661" y="525"/>
                    </a:lnTo>
                    <a:lnTo>
                      <a:pt x="671" y="521"/>
                    </a:lnTo>
                    <a:lnTo>
                      <a:pt x="680" y="519"/>
                    </a:lnTo>
                    <a:lnTo>
                      <a:pt x="690" y="517"/>
                    </a:lnTo>
                    <a:lnTo>
                      <a:pt x="703" y="515"/>
                    </a:lnTo>
                    <a:lnTo>
                      <a:pt x="713" y="515"/>
                    </a:lnTo>
                    <a:lnTo>
                      <a:pt x="724" y="515"/>
                    </a:lnTo>
                    <a:lnTo>
                      <a:pt x="735" y="515"/>
                    </a:lnTo>
                    <a:lnTo>
                      <a:pt x="745" y="517"/>
                    </a:lnTo>
                    <a:lnTo>
                      <a:pt x="756" y="517"/>
                    </a:lnTo>
                    <a:lnTo>
                      <a:pt x="766" y="521"/>
                    </a:lnTo>
                    <a:lnTo>
                      <a:pt x="777" y="521"/>
                    </a:lnTo>
                    <a:lnTo>
                      <a:pt x="789" y="525"/>
                    </a:lnTo>
                    <a:lnTo>
                      <a:pt x="798" y="527"/>
                    </a:lnTo>
                    <a:lnTo>
                      <a:pt x="810" y="530"/>
                    </a:lnTo>
                    <a:lnTo>
                      <a:pt x="825" y="532"/>
                    </a:lnTo>
                    <a:lnTo>
                      <a:pt x="842" y="538"/>
                    </a:lnTo>
                    <a:lnTo>
                      <a:pt x="859" y="544"/>
                    </a:lnTo>
                    <a:lnTo>
                      <a:pt x="876" y="553"/>
                    </a:lnTo>
                    <a:lnTo>
                      <a:pt x="891" y="561"/>
                    </a:lnTo>
                    <a:lnTo>
                      <a:pt x="908" y="570"/>
                    </a:lnTo>
                    <a:lnTo>
                      <a:pt x="927" y="578"/>
                    </a:lnTo>
                    <a:lnTo>
                      <a:pt x="945" y="589"/>
                    </a:lnTo>
                    <a:lnTo>
                      <a:pt x="960" y="595"/>
                    </a:lnTo>
                    <a:lnTo>
                      <a:pt x="975" y="603"/>
                    </a:lnTo>
                    <a:lnTo>
                      <a:pt x="992" y="608"/>
                    </a:lnTo>
                    <a:lnTo>
                      <a:pt x="1009" y="612"/>
                    </a:lnTo>
                    <a:lnTo>
                      <a:pt x="1024" y="612"/>
                    </a:lnTo>
                    <a:lnTo>
                      <a:pt x="1042" y="612"/>
                    </a:lnTo>
                    <a:lnTo>
                      <a:pt x="1059" y="606"/>
                    </a:lnTo>
                    <a:lnTo>
                      <a:pt x="1076" y="599"/>
                    </a:lnTo>
                    <a:lnTo>
                      <a:pt x="1083" y="570"/>
                    </a:lnTo>
                    <a:lnTo>
                      <a:pt x="1087" y="546"/>
                    </a:lnTo>
                    <a:lnTo>
                      <a:pt x="1083" y="519"/>
                    </a:lnTo>
                    <a:lnTo>
                      <a:pt x="1080" y="494"/>
                    </a:lnTo>
                    <a:lnTo>
                      <a:pt x="1072" y="472"/>
                    </a:lnTo>
                    <a:lnTo>
                      <a:pt x="1064" y="447"/>
                    </a:lnTo>
                    <a:lnTo>
                      <a:pt x="1053" y="422"/>
                    </a:lnTo>
                    <a:lnTo>
                      <a:pt x="1043" y="401"/>
                    </a:lnTo>
                    <a:lnTo>
                      <a:pt x="1032" y="376"/>
                    </a:lnTo>
                    <a:lnTo>
                      <a:pt x="1024" y="352"/>
                    </a:lnTo>
                    <a:lnTo>
                      <a:pt x="1017" y="329"/>
                    </a:lnTo>
                    <a:lnTo>
                      <a:pt x="1015" y="306"/>
                    </a:lnTo>
                    <a:lnTo>
                      <a:pt x="1015" y="281"/>
                    </a:lnTo>
                    <a:lnTo>
                      <a:pt x="1023" y="257"/>
                    </a:lnTo>
                    <a:lnTo>
                      <a:pt x="1034" y="234"/>
                    </a:lnTo>
                    <a:lnTo>
                      <a:pt x="1053" y="209"/>
                    </a:lnTo>
                    <a:lnTo>
                      <a:pt x="1057" y="192"/>
                    </a:lnTo>
                    <a:lnTo>
                      <a:pt x="1061" y="175"/>
                    </a:lnTo>
                    <a:lnTo>
                      <a:pt x="1066" y="158"/>
                    </a:lnTo>
                    <a:lnTo>
                      <a:pt x="1074" y="145"/>
                    </a:lnTo>
                    <a:lnTo>
                      <a:pt x="1083" y="127"/>
                    </a:lnTo>
                    <a:lnTo>
                      <a:pt x="1095" y="114"/>
                    </a:lnTo>
                    <a:lnTo>
                      <a:pt x="1106" y="101"/>
                    </a:lnTo>
                    <a:lnTo>
                      <a:pt x="1120" y="87"/>
                    </a:lnTo>
                    <a:lnTo>
                      <a:pt x="1133" y="74"/>
                    </a:lnTo>
                    <a:lnTo>
                      <a:pt x="1146" y="63"/>
                    </a:lnTo>
                    <a:lnTo>
                      <a:pt x="1159" y="51"/>
                    </a:lnTo>
                    <a:lnTo>
                      <a:pt x="1177" y="40"/>
                    </a:lnTo>
                    <a:lnTo>
                      <a:pt x="1190" y="29"/>
                    </a:lnTo>
                    <a:lnTo>
                      <a:pt x="1205" y="19"/>
                    </a:lnTo>
                    <a:lnTo>
                      <a:pt x="1220" y="10"/>
                    </a:lnTo>
                    <a:lnTo>
                      <a:pt x="1235"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0" name="Freeform 479"/>
              <p:cNvSpPr>
                <a:spLocks/>
              </p:cNvSpPr>
              <p:nvPr/>
            </p:nvSpPr>
            <p:spPr bwMode="auto">
              <a:xfrm>
                <a:off x="2558" y="1264"/>
                <a:ext cx="88" cy="59"/>
              </a:xfrm>
              <a:custGeom>
                <a:avLst/>
                <a:gdLst>
                  <a:gd name="T0" fmla="*/ 66 w 177"/>
                  <a:gd name="T1" fmla="*/ 0 h 120"/>
                  <a:gd name="T2" fmla="*/ 70 w 177"/>
                  <a:gd name="T3" fmla="*/ 2 h 120"/>
                  <a:gd name="T4" fmla="*/ 75 w 177"/>
                  <a:gd name="T5" fmla="*/ 5 h 120"/>
                  <a:gd name="T6" fmla="*/ 79 w 177"/>
                  <a:gd name="T7" fmla="*/ 8 h 120"/>
                  <a:gd name="T8" fmla="*/ 83 w 177"/>
                  <a:gd name="T9" fmla="*/ 12 h 120"/>
                  <a:gd name="T10" fmla="*/ 85 w 177"/>
                  <a:gd name="T11" fmla="*/ 16 h 120"/>
                  <a:gd name="T12" fmla="*/ 87 w 177"/>
                  <a:gd name="T13" fmla="*/ 21 h 120"/>
                  <a:gd name="T14" fmla="*/ 87 w 177"/>
                  <a:gd name="T15" fmla="*/ 25 h 120"/>
                  <a:gd name="T16" fmla="*/ 88 w 177"/>
                  <a:gd name="T17" fmla="*/ 29 h 120"/>
                  <a:gd name="T18" fmla="*/ 86 w 177"/>
                  <a:gd name="T19" fmla="*/ 33 h 120"/>
                  <a:gd name="T20" fmla="*/ 80 w 177"/>
                  <a:gd name="T21" fmla="*/ 37 h 120"/>
                  <a:gd name="T22" fmla="*/ 76 w 177"/>
                  <a:gd name="T23" fmla="*/ 38 h 120"/>
                  <a:gd name="T24" fmla="*/ 71 w 177"/>
                  <a:gd name="T25" fmla="*/ 40 h 120"/>
                  <a:gd name="T26" fmla="*/ 65 w 177"/>
                  <a:gd name="T27" fmla="*/ 40 h 120"/>
                  <a:gd name="T28" fmla="*/ 59 w 177"/>
                  <a:gd name="T29" fmla="*/ 41 h 120"/>
                  <a:gd name="T30" fmla="*/ 55 w 177"/>
                  <a:gd name="T31" fmla="*/ 42 h 120"/>
                  <a:gd name="T32" fmla="*/ 51 w 177"/>
                  <a:gd name="T33" fmla="*/ 43 h 120"/>
                  <a:gd name="T34" fmla="*/ 48 w 177"/>
                  <a:gd name="T35" fmla="*/ 44 h 120"/>
                  <a:gd name="T36" fmla="*/ 45 w 177"/>
                  <a:gd name="T37" fmla="*/ 45 h 120"/>
                  <a:gd name="T38" fmla="*/ 40 w 177"/>
                  <a:gd name="T39" fmla="*/ 46 h 120"/>
                  <a:gd name="T40" fmla="*/ 36 w 177"/>
                  <a:gd name="T41" fmla="*/ 47 h 120"/>
                  <a:gd name="T42" fmla="*/ 33 w 177"/>
                  <a:gd name="T43" fmla="*/ 49 h 120"/>
                  <a:gd name="T44" fmla="*/ 29 w 177"/>
                  <a:gd name="T45" fmla="*/ 50 h 120"/>
                  <a:gd name="T46" fmla="*/ 26 w 177"/>
                  <a:gd name="T47" fmla="*/ 51 h 120"/>
                  <a:gd name="T48" fmla="*/ 22 w 177"/>
                  <a:gd name="T49" fmla="*/ 52 h 120"/>
                  <a:gd name="T50" fmla="*/ 18 w 177"/>
                  <a:gd name="T51" fmla="*/ 53 h 120"/>
                  <a:gd name="T52" fmla="*/ 15 w 177"/>
                  <a:gd name="T53" fmla="*/ 54 h 120"/>
                  <a:gd name="T54" fmla="*/ 11 w 177"/>
                  <a:gd name="T55" fmla="*/ 55 h 120"/>
                  <a:gd name="T56" fmla="*/ 7 w 177"/>
                  <a:gd name="T57" fmla="*/ 56 h 120"/>
                  <a:gd name="T58" fmla="*/ 4 w 177"/>
                  <a:gd name="T59" fmla="*/ 57 h 120"/>
                  <a:gd name="T60" fmla="*/ 0 w 177"/>
                  <a:gd name="T61" fmla="*/ 59 h 120"/>
                  <a:gd name="T62" fmla="*/ 0 w 177"/>
                  <a:gd name="T63" fmla="*/ 52 h 120"/>
                  <a:gd name="T64" fmla="*/ 1 w 177"/>
                  <a:gd name="T65" fmla="*/ 46 h 120"/>
                  <a:gd name="T66" fmla="*/ 4 w 177"/>
                  <a:gd name="T67" fmla="*/ 40 h 120"/>
                  <a:gd name="T68" fmla="*/ 8 w 177"/>
                  <a:gd name="T69" fmla="*/ 35 h 120"/>
                  <a:gd name="T70" fmla="*/ 11 w 177"/>
                  <a:gd name="T71" fmla="*/ 29 h 120"/>
                  <a:gd name="T72" fmla="*/ 16 w 177"/>
                  <a:gd name="T73" fmla="*/ 25 h 120"/>
                  <a:gd name="T74" fmla="*/ 18 w 177"/>
                  <a:gd name="T75" fmla="*/ 18 h 120"/>
                  <a:gd name="T76" fmla="*/ 22 w 177"/>
                  <a:gd name="T77" fmla="*/ 13 h 120"/>
                  <a:gd name="T78" fmla="*/ 24 w 177"/>
                  <a:gd name="T79" fmla="*/ 16 h 120"/>
                  <a:gd name="T80" fmla="*/ 26 w 177"/>
                  <a:gd name="T81" fmla="*/ 20 h 120"/>
                  <a:gd name="T82" fmla="*/ 28 w 177"/>
                  <a:gd name="T83" fmla="*/ 22 h 120"/>
                  <a:gd name="T84" fmla="*/ 31 w 177"/>
                  <a:gd name="T85" fmla="*/ 24 h 120"/>
                  <a:gd name="T86" fmla="*/ 37 w 177"/>
                  <a:gd name="T87" fmla="*/ 23 h 120"/>
                  <a:gd name="T88" fmla="*/ 44 w 177"/>
                  <a:gd name="T89" fmla="*/ 21 h 120"/>
                  <a:gd name="T90" fmla="*/ 49 w 177"/>
                  <a:gd name="T91" fmla="*/ 16 h 120"/>
                  <a:gd name="T92" fmla="*/ 55 w 177"/>
                  <a:gd name="T93" fmla="*/ 11 h 120"/>
                  <a:gd name="T94" fmla="*/ 60 w 177"/>
                  <a:gd name="T95" fmla="*/ 5 h 120"/>
                  <a:gd name="T96" fmla="*/ 66 w 177"/>
                  <a:gd name="T97" fmla="*/ 0 h 120"/>
                  <a:gd name="T98" fmla="*/ 66 w 177"/>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7" h="120">
                    <a:moveTo>
                      <a:pt x="132" y="0"/>
                    </a:moveTo>
                    <a:lnTo>
                      <a:pt x="141" y="4"/>
                    </a:lnTo>
                    <a:lnTo>
                      <a:pt x="151" y="10"/>
                    </a:lnTo>
                    <a:lnTo>
                      <a:pt x="158" y="17"/>
                    </a:lnTo>
                    <a:lnTo>
                      <a:pt x="166" y="25"/>
                    </a:lnTo>
                    <a:lnTo>
                      <a:pt x="170" y="33"/>
                    </a:lnTo>
                    <a:lnTo>
                      <a:pt x="175" y="42"/>
                    </a:lnTo>
                    <a:lnTo>
                      <a:pt x="175" y="50"/>
                    </a:lnTo>
                    <a:lnTo>
                      <a:pt x="177" y="59"/>
                    </a:lnTo>
                    <a:lnTo>
                      <a:pt x="172" y="67"/>
                    </a:lnTo>
                    <a:lnTo>
                      <a:pt x="160" y="76"/>
                    </a:lnTo>
                    <a:lnTo>
                      <a:pt x="153" y="78"/>
                    </a:lnTo>
                    <a:lnTo>
                      <a:pt x="143" y="82"/>
                    </a:lnTo>
                    <a:lnTo>
                      <a:pt x="130" y="82"/>
                    </a:lnTo>
                    <a:lnTo>
                      <a:pt x="118" y="84"/>
                    </a:lnTo>
                    <a:lnTo>
                      <a:pt x="111" y="86"/>
                    </a:lnTo>
                    <a:lnTo>
                      <a:pt x="103" y="88"/>
                    </a:lnTo>
                    <a:lnTo>
                      <a:pt x="96" y="90"/>
                    </a:lnTo>
                    <a:lnTo>
                      <a:pt x="90" y="91"/>
                    </a:lnTo>
                    <a:lnTo>
                      <a:pt x="80" y="93"/>
                    </a:lnTo>
                    <a:lnTo>
                      <a:pt x="73" y="95"/>
                    </a:lnTo>
                    <a:lnTo>
                      <a:pt x="67" y="99"/>
                    </a:lnTo>
                    <a:lnTo>
                      <a:pt x="59" y="101"/>
                    </a:lnTo>
                    <a:lnTo>
                      <a:pt x="52" y="103"/>
                    </a:lnTo>
                    <a:lnTo>
                      <a:pt x="44" y="105"/>
                    </a:lnTo>
                    <a:lnTo>
                      <a:pt x="37" y="107"/>
                    </a:lnTo>
                    <a:lnTo>
                      <a:pt x="31" y="110"/>
                    </a:lnTo>
                    <a:lnTo>
                      <a:pt x="23" y="112"/>
                    </a:lnTo>
                    <a:lnTo>
                      <a:pt x="14" y="114"/>
                    </a:lnTo>
                    <a:lnTo>
                      <a:pt x="8" y="116"/>
                    </a:lnTo>
                    <a:lnTo>
                      <a:pt x="0" y="120"/>
                    </a:lnTo>
                    <a:lnTo>
                      <a:pt x="0" y="105"/>
                    </a:lnTo>
                    <a:lnTo>
                      <a:pt x="2" y="93"/>
                    </a:lnTo>
                    <a:lnTo>
                      <a:pt x="8" y="82"/>
                    </a:lnTo>
                    <a:lnTo>
                      <a:pt x="16" y="72"/>
                    </a:lnTo>
                    <a:lnTo>
                      <a:pt x="23" y="59"/>
                    </a:lnTo>
                    <a:lnTo>
                      <a:pt x="33" y="50"/>
                    </a:lnTo>
                    <a:lnTo>
                      <a:pt x="37" y="36"/>
                    </a:lnTo>
                    <a:lnTo>
                      <a:pt x="44" y="27"/>
                    </a:lnTo>
                    <a:lnTo>
                      <a:pt x="48" y="33"/>
                    </a:lnTo>
                    <a:lnTo>
                      <a:pt x="52" y="40"/>
                    </a:lnTo>
                    <a:lnTo>
                      <a:pt x="57" y="44"/>
                    </a:lnTo>
                    <a:lnTo>
                      <a:pt x="63" y="48"/>
                    </a:lnTo>
                    <a:lnTo>
                      <a:pt x="75" y="46"/>
                    </a:lnTo>
                    <a:lnTo>
                      <a:pt x="88" y="42"/>
                    </a:lnTo>
                    <a:lnTo>
                      <a:pt x="99" y="33"/>
                    </a:lnTo>
                    <a:lnTo>
                      <a:pt x="111" y="23"/>
                    </a:lnTo>
                    <a:lnTo>
                      <a:pt x="120" y="10"/>
                    </a:lnTo>
                    <a:lnTo>
                      <a:pt x="132" y="0"/>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1" name="Freeform 480"/>
              <p:cNvSpPr>
                <a:spLocks/>
              </p:cNvSpPr>
              <p:nvPr/>
            </p:nvSpPr>
            <p:spPr bwMode="auto">
              <a:xfrm>
                <a:off x="2458" y="1305"/>
                <a:ext cx="182" cy="140"/>
              </a:xfrm>
              <a:custGeom>
                <a:avLst/>
                <a:gdLst>
                  <a:gd name="T0" fmla="*/ 26 w 365"/>
                  <a:gd name="T1" fmla="*/ 0 h 279"/>
                  <a:gd name="T2" fmla="*/ 37 w 365"/>
                  <a:gd name="T3" fmla="*/ 6 h 279"/>
                  <a:gd name="T4" fmla="*/ 45 w 365"/>
                  <a:gd name="T5" fmla="*/ 13 h 279"/>
                  <a:gd name="T6" fmla="*/ 52 w 365"/>
                  <a:gd name="T7" fmla="*/ 17 h 279"/>
                  <a:gd name="T8" fmla="*/ 59 w 365"/>
                  <a:gd name="T9" fmla="*/ 17 h 279"/>
                  <a:gd name="T10" fmla="*/ 61 w 365"/>
                  <a:gd name="T11" fmla="*/ 20 h 279"/>
                  <a:gd name="T12" fmla="*/ 59 w 365"/>
                  <a:gd name="T13" fmla="*/ 21 h 279"/>
                  <a:gd name="T14" fmla="*/ 58 w 365"/>
                  <a:gd name="T15" fmla="*/ 24 h 279"/>
                  <a:gd name="T16" fmla="*/ 71 w 365"/>
                  <a:gd name="T17" fmla="*/ 24 h 279"/>
                  <a:gd name="T18" fmla="*/ 80 w 365"/>
                  <a:gd name="T19" fmla="*/ 30 h 279"/>
                  <a:gd name="T20" fmla="*/ 87 w 365"/>
                  <a:gd name="T21" fmla="*/ 37 h 279"/>
                  <a:gd name="T22" fmla="*/ 95 w 365"/>
                  <a:gd name="T23" fmla="*/ 48 h 279"/>
                  <a:gd name="T24" fmla="*/ 102 w 365"/>
                  <a:gd name="T25" fmla="*/ 55 h 279"/>
                  <a:gd name="T26" fmla="*/ 111 w 365"/>
                  <a:gd name="T27" fmla="*/ 62 h 279"/>
                  <a:gd name="T28" fmla="*/ 123 w 365"/>
                  <a:gd name="T29" fmla="*/ 63 h 279"/>
                  <a:gd name="T30" fmla="*/ 140 w 365"/>
                  <a:gd name="T31" fmla="*/ 59 h 279"/>
                  <a:gd name="T32" fmla="*/ 149 w 365"/>
                  <a:gd name="T33" fmla="*/ 49 h 279"/>
                  <a:gd name="T34" fmla="*/ 156 w 365"/>
                  <a:gd name="T35" fmla="*/ 38 h 279"/>
                  <a:gd name="T36" fmla="*/ 165 w 365"/>
                  <a:gd name="T37" fmla="*/ 29 h 279"/>
                  <a:gd name="T38" fmla="*/ 172 w 365"/>
                  <a:gd name="T39" fmla="*/ 28 h 279"/>
                  <a:gd name="T40" fmla="*/ 181 w 365"/>
                  <a:gd name="T41" fmla="*/ 29 h 279"/>
                  <a:gd name="T42" fmla="*/ 182 w 365"/>
                  <a:gd name="T43" fmla="*/ 42 h 279"/>
                  <a:gd name="T44" fmla="*/ 182 w 365"/>
                  <a:gd name="T45" fmla="*/ 57 h 279"/>
                  <a:gd name="T46" fmla="*/ 179 w 365"/>
                  <a:gd name="T47" fmla="*/ 71 h 279"/>
                  <a:gd name="T48" fmla="*/ 176 w 365"/>
                  <a:gd name="T49" fmla="*/ 86 h 279"/>
                  <a:gd name="T50" fmla="*/ 171 w 365"/>
                  <a:gd name="T51" fmla="*/ 99 h 279"/>
                  <a:gd name="T52" fmla="*/ 164 w 365"/>
                  <a:gd name="T53" fmla="*/ 111 h 279"/>
                  <a:gd name="T54" fmla="*/ 157 w 365"/>
                  <a:gd name="T55" fmla="*/ 121 h 279"/>
                  <a:gd name="T56" fmla="*/ 149 w 365"/>
                  <a:gd name="T57" fmla="*/ 130 h 279"/>
                  <a:gd name="T58" fmla="*/ 140 w 365"/>
                  <a:gd name="T59" fmla="*/ 135 h 279"/>
                  <a:gd name="T60" fmla="*/ 133 w 365"/>
                  <a:gd name="T61" fmla="*/ 139 h 279"/>
                  <a:gd name="T62" fmla="*/ 124 w 365"/>
                  <a:gd name="T63" fmla="*/ 140 h 279"/>
                  <a:gd name="T64" fmla="*/ 116 w 365"/>
                  <a:gd name="T65" fmla="*/ 140 h 279"/>
                  <a:gd name="T66" fmla="*/ 105 w 365"/>
                  <a:gd name="T67" fmla="*/ 137 h 279"/>
                  <a:gd name="T68" fmla="*/ 96 w 365"/>
                  <a:gd name="T69" fmla="*/ 131 h 279"/>
                  <a:gd name="T70" fmla="*/ 86 w 365"/>
                  <a:gd name="T71" fmla="*/ 124 h 279"/>
                  <a:gd name="T72" fmla="*/ 77 w 365"/>
                  <a:gd name="T73" fmla="*/ 113 h 279"/>
                  <a:gd name="T74" fmla="*/ 73 w 365"/>
                  <a:gd name="T75" fmla="*/ 104 h 279"/>
                  <a:gd name="T76" fmla="*/ 69 w 365"/>
                  <a:gd name="T77" fmla="*/ 94 h 279"/>
                  <a:gd name="T78" fmla="*/ 66 w 365"/>
                  <a:gd name="T79" fmla="*/ 85 h 279"/>
                  <a:gd name="T80" fmla="*/ 64 w 365"/>
                  <a:gd name="T81" fmla="*/ 74 h 279"/>
                  <a:gd name="T82" fmla="*/ 60 w 365"/>
                  <a:gd name="T83" fmla="*/ 64 h 279"/>
                  <a:gd name="T84" fmla="*/ 57 w 365"/>
                  <a:gd name="T85" fmla="*/ 57 h 279"/>
                  <a:gd name="T86" fmla="*/ 51 w 365"/>
                  <a:gd name="T87" fmla="*/ 51 h 279"/>
                  <a:gd name="T88" fmla="*/ 44 w 365"/>
                  <a:gd name="T89" fmla="*/ 47 h 279"/>
                  <a:gd name="T90" fmla="*/ 43 w 365"/>
                  <a:gd name="T91" fmla="*/ 57 h 279"/>
                  <a:gd name="T92" fmla="*/ 45 w 365"/>
                  <a:gd name="T93" fmla="*/ 67 h 279"/>
                  <a:gd name="T94" fmla="*/ 46 w 365"/>
                  <a:gd name="T95" fmla="*/ 76 h 279"/>
                  <a:gd name="T96" fmla="*/ 43 w 365"/>
                  <a:gd name="T97" fmla="*/ 87 h 279"/>
                  <a:gd name="T98" fmla="*/ 33 w 365"/>
                  <a:gd name="T99" fmla="*/ 82 h 279"/>
                  <a:gd name="T100" fmla="*/ 22 w 365"/>
                  <a:gd name="T101" fmla="*/ 75 h 279"/>
                  <a:gd name="T102" fmla="*/ 12 w 365"/>
                  <a:gd name="T103" fmla="*/ 64 h 279"/>
                  <a:gd name="T104" fmla="*/ 4 w 365"/>
                  <a:gd name="T105" fmla="*/ 51 h 279"/>
                  <a:gd name="T106" fmla="*/ 0 w 365"/>
                  <a:gd name="T107" fmla="*/ 36 h 279"/>
                  <a:gd name="T108" fmla="*/ 1 w 365"/>
                  <a:gd name="T109" fmla="*/ 22 h 279"/>
                  <a:gd name="T110" fmla="*/ 6 w 365"/>
                  <a:gd name="T111" fmla="*/ 10 h 279"/>
                  <a:gd name="T112" fmla="*/ 21 w 365"/>
                  <a:gd name="T113" fmla="*/ 0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5" h="279">
                    <a:moveTo>
                      <a:pt x="42" y="0"/>
                    </a:moveTo>
                    <a:lnTo>
                      <a:pt x="53" y="0"/>
                    </a:lnTo>
                    <a:lnTo>
                      <a:pt x="64" y="6"/>
                    </a:lnTo>
                    <a:lnTo>
                      <a:pt x="74" y="11"/>
                    </a:lnTo>
                    <a:lnTo>
                      <a:pt x="83" y="19"/>
                    </a:lnTo>
                    <a:lnTo>
                      <a:pt x="91" y="25"/>
                    </a:lnTo>
                    <a:lnTo>
                      <a:pt x="101" y="32"/>
                    </a:lnTo>
                    <a:lnTo>
                      <a:pt x="104" y="34"/>
                    </a:lnTo>
                    <a:lnTo>
                      <a:pt x="110" y="34"/>
                    </a:lnTo>
                    <a:lnTo>
                      <a:pt x="118" y="34"/>
                    </a:lnTo>
                    <a:lnTo>
                      <a:pt x="125" y="36"/>
                    </a:lnTo>
                    <a:lnTo>
                      <a:pt x="123" y="40"/>
                    </a:lnTo>
                    <a:lnTo>
                      <a:pt x="121" y="42"/>
                    </a:lnTo>
                    <a:lnTo>
                      <a:pt x="118" y="42"/>
                    </a:lnTo>
                    <a:lnTo>
                      <a:pt x="116" y="44"/>
                    </a:lnTo>
                    <a:lnTo>
                      <a:pt x="116" y="47"/>
                    </a:lnTo>
                    <a:lnTo>
                      <a:pt x="129" y="45"/>
                    </a:lnTo>
                    <a:lnTo>
                      <a:pt x="142" y="47"/>
                    </a:lnTo>
                    <a:lnTo>
                      <a:pt x="150" y="51"/>
                    </a:lnTo>
                    <a:lnTo>
                      <a:pt x="160" y="59"/>
                    </a:lnTo>
                    <a:lnTo>
                      <a:pt x="167" y="65"/>
                    </a:lnTo>
                    <a:lnTo>
                      <a:pt x="175" y="74"/>
                    </a:lnTo>
                    <a:lnTo>
                      <a:pt x="182" y="84"/>
                    </a:lnTo>
                    <a:lnTo>
                      <a:pt x="190" y="95"/>
                    </a:lnTo>
                    <a:lnTo>
                      <a:pt x="196" y="103"/>
                    </a:lnTo>
                    <a:lnTo>
                      <a:pt x="205" y="110"/>
                    </a:lnTo>
                    <a:lnTo>
                      <a:pt x="213" y="118"/>
                    </a:lnTo>
                    <a:lnTo>
                      <a:pt x="222" y="123"/>
                    </a:lnTo>
                    <a:lnTo>
                      <a:pt x="234" y="125"/>
                    </a:lnTo>
                    <a:lnTo>
                      <a:pt x="247" y="125"/>
                    </a:lnTo>
                    <a:lnTo>
                      <a:pt x="262" y="123"/>
                    </a:lnTo>
                    <a:lnTo>
                      <a:pt x="281" y="118"/>
                    </a:lnTo>
                    <a:lnTo>
                      <a:pt x="289" y="108"/>
                    </a:lnTo>
                    <a:lnTo>
                      <a:pt x="298" y="97"/>
                    </a:lnTo>
                    <a:lnTo>
                      <a:pt x="304" y="87"/>
                    </a:lnTo>
                    <a:lnTo>
                      <a:pt x="312" y="76"/>
                    </a:lnTo>
                    <a:lnTo>
                      <a:pt x="319" y="65"/>
                    </a:lnTo>
                    <a:lnTo>
                      <a:pt x="331" y="57"/>
                    </a:lnTo>
                    <a:lnTo>
                      <a:pt x="336" y="55"/>
                    </a:lnTo>
                    <a:lnTo>
                      <a:pt x="344" y="55"/>
                    </a:lnTo>
                    <a:lnTo>
                      <a:pt x="352" y="53"/>
                    </a:lnTo>
                    <a:lnTo>
                      <a:pt x="363" y="57"/>
                    </a:lnTo>
                    <a:lnTo>
                      <a:pt x="365" y="70"/>
                    </a:lnTo>
                    <a:lnTo>
                      <a:pt x="365" y="84"/>
                    </a:lnTo>
                    <a:lnTo>
                      <a:pt x="365" y="97"/>
                    </a:lnTo>
                    <a:lnTo>
                      <a:pt x="365" y="114"/>
                    </a:lnTo>
                    <a:lnTo>
                      <a:pt x="361" y="127"/>
                    </a:lnTo>
                    <a:lnTo>
                      <a:pt x="359" y="142"/>
                    </a:lnTo>
                    <a:lnTo>
                      <a:pt x="355" y="156"/>
                    </a:lnTo>
                    <a:lnTo>
                      <a:pt x="353" y="171"/>
                    </a:lnTo>
                    <a:lnTo>
                      <a:pt x="348" y="184"/>
                    </a:lnTo>
                    <a:lnTo>
                      <a:pt x="342" y="198"/>
                    </a:lnTo>
                    <a:lnTo>
                      <a:pt x="334" y="209"/>
                    </a:lnTo>
                    <a:lnTo>
                      <a:pt x="329" y="222"/>
                    </a:lnTo>
                    <a:lnTo>
                      <a:pt x="321" y="232"/>
                    </a:lnTo>
                    <a:lnTo>
                      <a:pt x="315" y="241"/>
                    </a:lnTo>
                    <a:lnTo>
                      <a:pt x="306" y="251"/>
                    </a:lnTo>
                    <a:lnTo>
                      <a:pt x="298" y="260"/>
                    </a:lnTo>
                    <a:lnTo>
                      <a:pt x="289" y="264"/>
                    </a:lnTo>
                    <a:lnTo>
                      <a:pt x="281" y="270"/>
                    </a:lnTo>
                    <a:lnTo>
                      <a:pt x="274" y="274"/>
                    </a:lnTo>
                    <a:lnTo>
                      <a:pt x="266" y="277"/>
                    </a:lnTo>
                    <a:lnTo>
                      <a:pt x="256" y="279"/>
                    </a:lnTo>
                    <a:lnTo>
                      <a:pt x="249" y="279"/>
                    </a:lnTo>
                    <a:lnTo>
                      <a:pt x="239" y="279"/>
                    </a:lnTo>
                    <a:lnTo>
                      <a:pt x="232" y="279"/>
                    </a:lnTo>
                    <a:lnTo>
                      <a:pt x="220" y="276"/>
                    </a:lnTo>
                    <a:lnTo>
                      <a:pt x="211" y="274"/>
                    </a:lnTo>
                    <a:lnTo>
                      <a:pt x="201" y="268"/>
                    </a:lnTo>
                    <a:lnTo>
                      <a:pt x="192" y="262"/>
                    </a:lnTo>
                    <a:lnTo>
                      <a:pt x="182" y="255"/>
                    </a:lnTo>
                    <a:lnTo>
                      <a:pt x="173" y="247"/>
                    </a:lnTo>
                    <a:lnTo>
                      <a:pt x="163" y="236"/>
                    </a:lnTo>
                    <a:lnTo>
                      <a:pt x="154" y="226"/>
                    </a:lnTo>
                    <a:lnTo>
                      <a:pt x="150" y="217"/>
                    </a:lnTo>
                    <a:lnTo>
                      <a:pt x="146" y="207"/>
                    </a:lnTo>
                    <a:lnTo>
                      <a:pt x="142" y="198"/>
                    </a:lnTo>
                    <a:lnTo>
                      <a:pt x="139" y="188"/>
                    </a:lnTo>
                    <a:lnTo>
                      <a:pt x="135" y="177"/>
                    </a:lnTo>
                    <a:lnTo>
                      <a:pt x="133" y="169"/>
                    </a:lnTo>
                    <a:lnTo>
                      <a:pt x="131" y="158"/>
                    </a:lnTo>
                    <a:lnTo>
                      <a:pt x="129" y="148"/>
                    </a:lnTo>
                    <a:lnTo>
                      <a:pt x="125" y="137"/>
                    </a:lnTo>
                    <a:lnTo>
                      <a:pt x="121" y="127"/>
                    </a:lnTo>
                    <a:lnTo>
                      <a:pt x="118" y="120"/>
                    </a:lnTo>
                    <a:lnTo>
                      <a:pt x="114" y="114"/>
                    </a:lnTo>
                    <a:lnTo>
                      <a:pt x="108" y="104"/>
                    </a:lnTo>
                    <a:lnTo>
                      <a:pt x="102" y="101"/>
                    </a:lnTo>
                    <a:lnTo>
                      <a:pt x="97" y="95"/>
                    </a:lnTo>
                    <a:lnTo>
                      <a:pt x="89" y="93"/>
                    </a:lnTo>
                    <a:lnTo>
                      <a:pt x="85" y="103"/>
                    </a:lnTo>
                    <a:lnTo>
                      <a:pt x="87" y="114"/>
                    </a:lnTo>
                    <a:lnTo>
                      <a:pt x="87" y="123"/>
                    </a:lnTo>
                    <a:lnTo>
                      <a:pt x="91" y="133"/>
                    </a:lnTo>
                    <a:lnTo>
                      <a:pt x="93" y="142"/>
                    </a:lnTo>
                    <a:lnTo>
                      <a:pt x="93" y="152"/>
                    </a:lnTo>
                    <a:lnTo>
                      <a:pt x="91" y="161"/>
                    </a:lnTo>
                    <a:lnTo>
                      <a:pt x="87" y="173"/>
                    </a:lnTo>
                    <a:lnTo>
                      <a:pt x="76" y="169"/>
                    </a:lnTo>
                    <a:lnTo>
                      <a:pt x="66" y="163"/>
                    </a:lnTo>
                    <a:lnTo>
                      <a:pt x="53" y="156"/>
                    </a:lnTo>
                    <a:lnTo>
                      <a:pt x="44" y="150"/>
                    </a:lnTo>
                    <a:lnTo>
                      <a:pt x="32" y="137"/>
                    </a:lnTo>
                    <a:lnTo>
                      <a:pt x="25" y="127"/>
                    </a:lnTo>
                    <a:lnTo>
                      <a:pt x="15" y="114"/>
                    </a:lnTo>
                    <a:lnTo>
                      <a:pt x="9" y="101"/>
                    </a:lnTo>
                    <a:lnTo>
                      <a:pt x="4" y="87"/>
                    </a:lnTo>
                    <a:lnTo>
                      <a:pt x="0" y="72"/>
                    </a:lnTo>
                    <a:lnTo>
                      <a:pt x="0" y="57"/>
                    </a:lnTo>
                    <a:lnTo>
                      <a:pt x="2" y="44"/>
                    </a:lnTo>
                    <a:lnTo>
                      <a:pt x="6" y="30"/>
                    </a:lnTo>
                    <a:lnTo>
                      <a:pt x="13" y="19"/>
                    </a:lnTo>
                    <a:lnTo>
                      <a:pt x="26" y="7"/>
                    </a:lnTo>
                    <a:lnTo>
                      <a:pt x="42" y="0"/>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2" name="Freeform 481"/>
              <p:cNvSpPr>
                <a:spLocks/>
              </p:cNvSpPr>
              <p:nvPr/>
            </p:nvSpPr>
            <p:spPr bwMode="auto">
              <a:xfrm>
                <a:off x="2734" y="1352"/>
                <a:ext cx="67" cy="58"/>
              </a:xfrm>
              <a:custGeom>
                <a:avLst/>
                <a:gdLst>
                  <a:gd name="T0" fmla="*/ 4 w 135"/>
                  <a:gd name="T1" fmla="*/ 0 h 116"/>
                  <a:gd name="T2" fmla="*/ 7 w 135"/>
                  <a:gd name="T3" fmla="*/ 3 h 116"/>
                  <a:gd name="T4" fmla="*/ 11 w 135"/>
                  <a:gd name="T5" fmla="*/ 6 h 116"/>
                  <a:gd name="T6" fmla="*/ 16 w 135"/>
                  <a:gd name="T7" fmla="*/ 10 h 116"/>
                  <a:gd name="T8" fmla="*/ 20 w 135"/>
                  <a:gd name="T9" fmla="*/ 14 h 116"/>
                  <a:gd name="T10" fmla="*/ 23 w 135"/>
                  <a:gd name="T11" fmla="*/ 17 h 116"/>
                  <a:gd name="T12" fmla="*/ 27 w 135"/>
                  <a:gd name="T13" fmla="*/ 20 h 116"/>
                  <a:gd name="T14" fmla="*/ 31 w 135"/>
                  <a:gd name="T15" fmla="*/ 24 h 116"/>
                  <a:gd name="T16" fmla="*/ 35 w 135"/>
                  <a:gd name="T17" fmla="*/ 28 h 116"/>
                  <a:gd name="T18" fmla="*/ 38 w 135"/>
                  <a:gd name="T19" fmla="*/ 32 h 116"/>
                  <a:gd name="T20" fmla="*/ 43 w 135"/>
                  <a:gd name="T21" fmla="*/ 34 h 116"/>
                  <a:gd name="T22" fmla="*/ 46 w 135"/>
                  <a:gd name="T23" fmla="*/ 38 h 116"/>
                  <a:gd name="T24" fmla="*/ 50 w 135"/>
                  <a:gd name="T25" fmla="*/ 42 h 116"/>
                  <a:gd name="T26" fmla="*/ 54 w 135"/>
                  <a:gd name="T27" fmla="*/ 46 h 116"/>
                  <a:gd name="T28" fmla="*/ 58 w 135"/>
                  <a:gd name="T29" fmla="*/ 50 h 116"/>
                  <a:gd name="T30" fmla="*/ 63 w 135"/>
                  <a:gd name="T31" fmla="*/ 53 h 116"/>
                  <a:gd name="T32" fmla="*/ 67 w 135"/>
                  <a:gd name="T33" fmla="*/ 58 h 116"/>
                  <a:gd name="T34" fmla="*/ 64 w 135"/>
                  <a:gd name="T35" fmla="*/ 56 h 116"/>
                  <a:gd name="T36" fmla="*/ 61 w 135"/>
                  <a:gd name="T37" fmla="*/ 54 h 116"/>
                  <a:gd name="T38" fmla="*/ 56 w 135"/>
                  <a:gd name="T39" fmla="*/ 53 h 116"/>
                  <a:gd name="T40" fmla="*/ 53 w 135"/>
                  <a:gd name="T41" fmla="*/ 52 h 116"/>
                  <a:gd name="T42" fmla="*/ 49 w 135"/>
                  <a:gd name="T43" fmla="*/ 49 h 116"/>
                  <a:gd name="T44" fmla="*/ 45 w 135"/>
                  <a:gd name="T45" fmla="*/ 48 h 116"/>
                  <a:gd name="T46" fmla="*/ 41 w 135"/>
                  <a:gd name="T47" fmla="*/ 46 h 116"/>
                  <a:gd name="T48" fmla="*/ 38 w 135"/>
                  <a:gd name="T49" fmla="*/ 45 h 116"/>
                  <a:gd name="T50" fmla="*/ 33 w 135"/>
                  <a:gd name="T51" fmla="*/ 42 h 116"/>
                  <a:gd name="T52" fmla="*/ 29 w 135"/>
                  <a:gd name="T53" fmla="*/ 40 h 116"/>
                  <a:gd name="T54" fmla="*/ 25 w 135"/>
                  <a:gd name="T55" fmla="*/ 38 h 116"/>
                  <a:gd name="T56" fmla="*/ 21 w 135"/>
                  <a:gd name="T57" fmla="*/ 36 h 116"/>
                  <a:gd name="T58" fmla="*/ 14 w 135"/>
                  <a:gd name="T59" fmla="*/ 32 h 116"/>
                  <a:gd name="T60" fmla="*/ 8 w 135"/>
                  <a:gd name="T61" fmla="*/ 27 h 116"/>
                  <a:gd name="T62" fmla="*/ 3 w 135"/>
                  <a:gd name="T63" fmla="*/ 21 h 116"/>
                  <a:gd name="T64" fmla="*/ 0 w 135"/>
                  <a:gd name="T65" fmla="*/ 15 h 116"/>
                  <a:gd name="T66" fmla="*/ 0 w 135"/>
                  <a:gd name="T67" fmla="*/ 11 h 116"/>
                  <a:gd name="T68" fmla="*/ 0 w 135"/>
                  <a:gd name="T69" fmla="*/ 7 h 116"/>
                  <a:gd name="T70" fmla="*/ 1 w 135"/>
                  <a:gd name="T71" fmla="*/ 3 h 116"/>
                  <a:gd name="T72" fmla="*/ 4 w 135"/>
                  <a:gd name="T73" fmla="*/ 0 h 116"/>
                  <a:gd name="T74" fmla="*/ 4 w 135"/>
                  <a:gd name="T75" fmla="*/ 0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 h="116">
                    <a:moveTo>
                      <a:pt x="8" y="0"/>
                    </a:moveTo>
                    <a:lnTo>
                      <a:pt x="15" y="6"/>
                    </a:lnTo>
                    <a:lnTo>
                      <a:pt x="23" y="11"/>
                    </a:lnTo>
                    <a:lnTo>
                      <a:pt x="33" y="19"/>
                    </a:lnTo>
                    <a:lnTo>
                      <a:pt x="40" y="27"/>
                    </a:lnTo>
                    <a:lnTo>
                      <a:pt x="46" y="34"/>
                    </a:lnTo>
                    <a:lnTo>
                      <a:pt x="55" y="40"/>
                    </a:lnTo>
                    <a:lnTo>
                      <a:pt x="63" y="48"/>
                    </a:lnTo>
                    <a:lnTo>
                      <a:pt x="71" y="55"/>
                    </a:lnTo>
                    <a:lnTo>
                      <a:pt x="76" y="63"/>
                    </a:lnTo>
                    <a:lnTo>
                      <a:pt x="86" y="68"/>
                    </a:lnTo>
                    <a:lnTo>
                      <a:pt x="93" y="76"/>
                    </a:lnTo>
                    <a:lnTo>
                      <a:pt x="101" y="84"/>
                    </a:lnTo>
                    <a:lnTo>
                      <a:pt x="109" y="91"/>
                    </a:lnTo>
                    <a:lnTo>
                      <a:pt x="116" y="99"/>
                    </a:lnTo>
                    <a:lnTo>
                      <a:pt x="126" y="106"/>
                    </a:lnTo>
                    <a:lnTo>
                      <a:pt x="135" y="116"/>
                    </a:lnTo>
                    <a:lnTo>
                      <a:pt x="128" y="112"/>
                    </a:lnTo>
                    <a:lnTo>
                      <a:pt x="122" y="108"/>
                    </a:lnTo>
                    <a:lnTo>
                      <a:pt x="112" y="105"/>
                    </a:lnTo>
                    <a:lnTo>
                      <a:pt x="107" y="103"/>
                    </a:lnTo>
                    <a:lnTo>
                      <a:pt x="99" y="97"/>
                    </a:lnTo>
                    <a:lnTo>
                      <a:pt x="91" y="95"/>
                    </a:lnTo>
                    <a:lnTo>
                      <a:pt x="82" y="91"/>
                    </a:lnTo>
                    <a:lnTo>
                      <a:pt x="76" y="89"/>
                    </a:lnTo>
                    <a:lnTo>
                      <a:pt x="67" y="84"/>
                    </a:lnTo>
                    <a:lnTo>
                      <a:pt x="59" y="80"/>
                    </a:lnTo>
                    <a:lnTo>
                      <a:pt x="50" y="76"/>
                    </a:lnTo>
                    <a:lnTo>
                      <a:pt x="42" y="72"/>
                    </a:lnTo>
                    <a:lnTo>
                      <a:pt x="29" y="63"/>
                    </a:lnTo>
                    <a:lnTo>
                      <a:pt x="17" y="53"/>
                    </a:lnTo>
                    <a:lnTo>
                      <a:pt x="6" y="42"/>
                    </a:lnTo>
                    <a:lnTo>
                      <a:pt x="0" y="30"/>
                    </a:lnTo>
                    <a:lnTo>
                      <a:pt x="0" y="21"/>
                    </a:lnTo>
                    <a:lnTo>
                      <a:pt x="0" y="13"/>
                    </a:lnTo>
                    <a:lnTo>
                      <a:pt x="2" y="6"/>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3" name="Freeform 482"/>
              <p:cNvSpPr>
                <a:spLocks/>
              </p:cNvSpPr>
              <p:nvPr/>
            </p:nvSpPr>
            <p:spPr bwMode="auto">
              <a:xfrm>
                <a:off x="1934" y="1399"/>
                <a:ext cx="413" cy="720"/>
              </a:xfrm>
              <a:custGeom>
                <a:avLst/>
                <a:gdLst>
                  <a:gd name="T0" fmla="*/ 354 w 825"/>
                  <a:gd name="T1" fmla="*/ 1 h 1441"/>
                  <a:gd name="T2" fmla="*/ 408 w 825"/>
                  <a:gd name="T3" fmla="*/ 19 h 1441"/>
                  <a:gd name="T4" fmla="*/ 404 w 825"/>
                  <a:gd name="T5" fmla="*/ 61 h 1441"/>
                  <a:gd name="T6" fmla="*/ 370 w 825"/>
                  <a:gd name="T7" fmla="*/ 57 h 1441"/>
                  <a:gd name="T8" fmla="*/ 346 w 825"/>
                  <a:gd name="T9" fmla="*/ 67 h 1441"/>
                  <a:gd name="T10" fmla="*/ 347 w 825"/>
                  <a:gd name="T11" fmla="*/ 84 h 1441"/>
                  <a:gd name="T12" fmla="*/ 346 w 825"/>
                  <a:gd name="T13" fmla="*/ 105 h 1441"/>
                  <a:gd name="T14" fmla="*/ 309 w 825"/>
                  <a:gd name="T15" fmla="*/ 76 h 1441"/>
                  <a:gd name="T16" fmla="*/ 312 w 825"/>
                  <a:gd name="T17" fmla="*/ 118 h 1441"/>
                  <a:gd name="T18" fmla="*/ 296 w 825"/>
                  <a:gd name="T19" fmla="*/ 126 h 1441"/>
                  <a:gd name="T20" fmla="*/ 298 w 825"/>
                  <a:gd name="T21" fmla="*/ 160 h 1441"/>
                  <a:gd name="T22" fmla="*/ 269 w 825"/>
                  <a:gd name="T23" fmla="*/ 132 h 1441"/>
                  <a:gd name="T24" fmla="*/ 251 w 825"/>
                  <a:gd name="T25" fmla="*/ 111 h 1441"/>
                  <a:gd name="T26" fmla="*/ 260 w 825"/>
                  <a:gd name="T27" fmla="*/ 150 h 1441"/>
                  <a:gd name="T28" fmla="*/ 264 w 825"/>
                  <a:gd name="T29" fmla="*/ 179 h 1441"/>
                  <a:gd name="T30" fmla="*/ 229 w 825"/>
                  <a:gd name="T31" fmla="*/ 147 h 1441"/>
                  <a:gd name="T32" fmla="*/ 208 w 825"/>
                  <a:gd name="T33" fmla="*/ 118 h 1441"/>
                  <a:gd name="T34" fmla="*/ 221 w 825"/>
                  <a:gd name="T35" fmla="*/ 174 h 1441"/>
                  <a:gd name="T36" fmla="*/ 238 w 825"/>
                  <a:gd name="T37" fmla="*/ 220 h 1441"/>
                  <a:gd name="T38" fmla="*/ 205 w 825"/>
                  <a:gd name="T39" fmla="*/ 190 h 1441"/>
                  <a:gd name="T40" fmla="*/ 182 w 825"/>
                  <a:gd name="T41" fmla="*/ 163 h 1441"/>
                  <a:gd name="T42" fmla="*/ 190 w 825"/>
                  <a:gd name="T43" fmla="*/ 199 h 1441"/>
                  <a:gd name="T44" fmla="*/ 219 w 825"/>
                  <a:gd name="T45" fmla="*/ 247 h 1441"/>
                  <a:gd name="T46" fmla="*/ 182 w 825"/>
                  <a:gd name="T47" fmla="*/ 225 h 1441"/>
                  <a:gd name="T48" fmla="*/ 151 w 825"/>
                  <a:gd name="T49" fmla="*/ 186 h 1441"/>
                  <a:gd name="T50" fmla="*/ 149 w 825"/>
                  <a:gd name="T51" fmla="*/ 209 h 1441"/>
                  <a:gd name="T52" fmla="*/ 167 w 825"/>
                  <a:gd name="T53" fmla="*/ 238 h 1441"/>
                  <a:gd name="T54" fmla="*/ 171 w 825"/>
                  <a:gd name="T55" fmla="*/ 269 h 1441"/>
                  <a:gd name="T56" fmla="*/ 177 w 825"/>
                  <a:gd name="T57" fmla="*/ 292 h 1441"/>
                  <a:gd name="T58" fmla="*/ 140 w 825"/>
                  <a:gd name="T59" fmla="*/ 262 h 1441"/>
                  <a:gd name="T60" fmla="*/ 109 w 825"/>
                  <a:gd name="T61" fmla="*/ 231 h 1441"/>
                  <a:gd name="T62" fmla="*/ 115 w 825"/>
                  <a:gd name="T63" fmla="*/ 263 h 1441"/>
                  <a:gd name="T64" fmla="*/ 135 w 825"/>
                  <a:gd name="T65" fmla="*/ 294 h 1441"/>
                  <a:gd name="T66" fmla="*/ 169 w 825"/>
                  <a:gd name="T67" fmla="*/ 314 h 1441"/>
                  <a:gd name="T68" fmla="*/ 142 w 825"/>
                  <a:gd name="T69" fmla="*/ 321 h 1441"/>
                  <a:gd name="T70" fmla="*/ 95 w 825"/>
                  <a:gd name="T71" fmla="*/ 279 h 1441"/>
                  <a:gd name="T72" fmla="*/ 110 w 825"/>
                  <a:gd name="T73" fmla="*/ 333 h 1441"/>
                  <a:gd name="T74" fmla="*/ 161 w 825"/>
                  <a:gd name="T75" fmla="*/ 392 h 1441"/>
                  <a:gd name="T76" fmla="*/ 115 w 825"/>
                  <a:gd name="T77" fmla="*/ 370 h 1441"/>
                  <a:gd name="T78" fmla="*/ 67 w 825"/>
                  <a:gd name="T79" fmla="*/ 315 h 1441"/>
                  <a:gd name="T80" fmla="*/ 94 w 825"/>
                  <a:gd name="T81" fmla="*/ 383 h 1441"/>
                  <a:gd name="T82" fmla="*/ 145 w 825"/>
                  <a:gd name="T83" fmla="*/ 459 h 1441"/>
                  <a:gd name="T84" fmla="*/ 115 w 825"/>
                  <a:gd name="T85" fmla="*/ 444 h 1441"/>
                  <a:gd name="T86" fmla="*/ 79 w 825"/>
                  <a:gd name="T87" fmla="*/ 409 h 1441"/>
                  <a:gd name="T88" fmla="*/ 100 w 825"/>
                  <a:gd name="T89" fmla="*/ 464 h 1441"/>
                  <a:gd name="T90" fmla="*/ 161 w 825"/>
                  <a:gd name="T91" fmla="*/ 524 h 1441"/>
                  <a:gd name="T92" fmla="*/ 161 w 825"/>
                  <a:gd name="T93" fmla="*/ 546 h 1441"/>
                  <a:gd name="T94" fmla="*/ 124 w 825"/>
                  <a:gd name="T95" fmla="*/ 524 h 1441"/>
                  <a:gd name="T96" fmla="*/ 103 w 825"/>
                  <a:gd name="T97" fmla="*/ 522 h 1441"/>
                  <a:gd name="T98" fmla="*/ 118 w 825"/>
                  <a:gd name="T99" fmla="*/ 549 h 1441"/>
                  <a:gd name="T100" fmla="*/ 156 w 825"/>
                  <a:gd name="T101" fmla="*/ 583 h 1441"/>
                  <a:gd name="T102" fmla="*/ 84 w 825"/>
                  <a:gd name="T103" fmla="*/ 538 h 1441"/>
                  <a:gd name="T104" fmla="*/ 37 w 825"/>
                  <a:gd name="T105" fmla="*/ 380 h 1441"/>
                  <a:gd name="T106" fmla="*/ 43 w 825"/>
                  <a:gd name="T107" fmla="*/ 298 h 1441"/>
                  <a:gd name="T108" fmla="*/ 15 w 825"/>
                  <a:gd name="T109" fmla="*/ 426 h 1441"/>
                  <a:gd name="T110" fmla="*/ 104 w 825"/>
                  <a:gd name="T111" fmla="*/ 641 h 1441"/>
                  <a:gd name="T112" fmla="*/ 102 w 825"/>
                  <a:gd name="T113" fmla="*/ 692 h 1441"/>
                  <a:gd name="T114" fmla="*/ 75 w 825"/>
                  <a:gd name="T115" fmla="*/ 626 h 1441"/>
                  <a:gd name="T116" fmla="*/ 42 w 825"/>
                  <a:gd name="T117" fmla="*/ 555 h 1441"/>
                  <a:gd name="T118" fmla="*/ 17 w 825"/>
                  <a:gd name="T119" fmla="*/ 475 h 1441"/>
                  <a:gd name="T120" fmla="*/ 4 w 825"/>
                  <a:gd name="T121" fmla="*/ 336 h 1441"/>
                  <a:gd name="T122" fmla="*/ 138 w 825"/>
                  <a:gd name="T123" fmla="*/ 83 h 1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5" h="1441">
                    <a:moveTo>
                      <a:pt x="595" y="0"/>
                    </a:moveTo>
                    <a:lnTo>
                      <a:pt x="611" y="0"/>
                    </a:lnTo>
                    <a:lnTo>
                      <a:pt x="626" y="0"/>
                    </a:lnTo>
                    <a:lnTo>
                      <a:pt x="641" y="0"/>
                    </a:lnTo>
                    <a:lnTo>
                      <a:pt x="658" y="2"/>
                    </a:lnTo>
                    <a:lnTo>
                      <a:pt x="675" y="2"/>
                    </a:lnTo>
                    <a:lnTo>
                      <a:pt x="692" y="2"/>
                    </a:lnTo>
                    <a:lnTo>
                      <a:pt x="707" y="2"/>
                    </a:lnTo>
                    <a:lnTo>
                      <a:pt x="725" y="4"/>
                    </a:lnTo>
                    <a:lnTo>
                      <a:pt x="740" y="4"/>
                    </a:lnTo>
                    <a:lnTo>
                      <a:pt x="757" y="6"/>
                    </a:lnTo>
                    <a:lnTo>
                      <a:pt x="770" y="10"/>
                    </a:lnTo>
                    <a:lnTo>
                      <a:pt x="784" y="13"/>
                    </a:lnTo>
                    <a:lnTo>
                      <a:pt x="793" y="19"/>
                    </a:lnTo>
                    <a:lnTo>
                      <a:pt x="806" y="29"/>
                    </a:lnTo>
                    <a:lnTo>
                      <a:pt x="816" y="38"/>
                    </a:lnTo>
                    <a:lnTo>
                      <a:pt x="825" y="52"/>
                    </a:lnTo>
                    <a:lnTo>
                      <a:pt x="820" y="59"/>
                    </a:lnTo>
                    <a:lnTo>
                      <a:pt x="816" y="69"/>
                    </a:lnTo>
                    <a:lnTo>
                      <a:pt x="814" y="80"/>
                    </a:lnTo>
                    <a:lnTo>
                      <a:pt x="814" y="90"/>
                    </a:lnTo>
                    <a:lnTo>
                      <a:pt x="812" y="101"/>
                    </a:lnTo>
                    <a:lnTo>
                      <a:pt x="810" y="112"/>
                    </a:lnTo>
                    <a:lnTo>
                      <a:pt x="808" y="122"/>
                    </a:lnTo>
                    <a:lnTo>
                      <a:pt x="806" y="133"/>
                    </a:lnTo>
                    <a:lnTo>
                      <a:pt x="797" y="128"/>
                    </a:lnTo>
                    <a:lnTo>
                      <a:pt x="791" y="124"/>
                    </a:lnTo>
                    <a:lnTo>
                      <a:pt x="784" y="122"/>
                    </a:lnTo>
                    <a:lnTo>
                      <a:pt x="776" y="120"/>
                    </a:lnTo>
                    <a:lnTo>
                      <a:pt x="761" y="116"/>
                    </a:lnTo>
                    <a:lnTo>
                      <a:pt x="747" y="116"/>
                    </a:lnTo>
                    <a:lnTo>
                      <a:pt x="740" y="114"/>
                    </a:lnTo>
                    <a:lnTo>
                      <a:pt x="734" y="112"/>
                    </a:lnTo>
                    <a:lnTo>
                      <a:pt x="725" y="112"/>
                    </a:lnTo>
                    <a:lnTo>
                      <a:pt x="719" y="110"/>
                    </a:lnTo>
                    <a:lnTo>
                      <a:pt x="704" y="105"/>
                    </a:lnTo>
                    <a:lnTo>
                      <a:pt x="692" y="99"/>
                    </a:lnTo>
                    <a:lnTo>
                      <a:pt x="688" y="112"/>
                    </a:lnTo>
                    <a:lnTo>
                      <a:pt x="690" y="126"/>
                    </a:lnTo>
                    <a:lnTo>
                      <a:pt x="692" y="135"/>
                    </a:lnTo>
                    <a:lnTo>
                      <a:pt x="700" y="148"/>
                    </a:lnTo>
                    <a:lnTo>
                      <a:pt x="707" y="156"/>
                    </a:lnTo>
                    <a:lnTo>
                      <a:pt x="713" y="167"/>
                    </a:lnTo>
                    <a:lnTo>
                      <a:pt x="719" y="177"/>
                    </a:lnTo>
                    <a:lnTo>
                      <a:pt x="725" y="188"/>
                    </a:lnTo>
                    <a:lnTo>
                      <a:pt x="711" y="185"/>
                    </a:lnTo>
                    <a:lnTo>
                      <a:pt x="702" y="175"/>
                    </a:lnTo>
                    <a:lnTo>
                      <a:pt x="694" y="169"/>
                    </a:lnTo>
                    <a:lnTo>
                      <a:pt x="690" y="166"/>
                    </a:lnTo>
                    <a:lnTo>
                      <a:pt x="683" y="162"/>
                    </a:lnTo>
                    <a:lnTo>
                      <a:pt x="677" y="162"/>
                    </a:lnTo>
                    <a:lnTo>
                      <a:pt x="681" y="175"/>
                    </a:lnTo>
                    <a:lnTo>
                      <a:pt x="685" y="190"/>
                    </a:lnTo>
                    <a:lnTo>
                      <a:pt x="688" y="196"/>
                    </a:lnTo>
                    <a:lnTo>
                      <a:pt x="690" y="202"/>
                    </a:lnTo>
                    <a:lnTo>
                      <a:pt x="692" y="211"/>
                    </a:lnTo>
                    <a:lnTo>
                      <a:pt x="694" y="219"/>
                    </a:lnTo>
                    <a:lnTo>
                      <a:pt x="681" y="211"/>
                    </a:lnTo>
                    <a:lnTo>
                      <a:pt x="669" y="202"/>
                    </a:lnTo>
                    <a:lnTo>
                      <a:pt x="658" y="192"/>
                    </a:lnTo>
                    <a:lnTo>
                      <a:pt x="650" y="181"/>
                    </a:lnTo>
                    <a:lnTo>
                      <a:pt x="641" y="169"/>
                    </a:lnTo>
                    <a:lnTo>
                      <a:pt x="630" y="160"/>
                    </a:lnTo>
                    <a:lnTo>
                      <a:pt x="618" y="152"/>
                    </a:lnTo>
                    <a:lnTo>
                      <a:pt x="607" y="150"/>
                    </a:lnTo>
                    <a:lnTo>
                      <a:pt x="611" y="162"/>
                    </a:lnTo>
                    <a:lnTo>
                      <a:pt x="616" y="175"/>
                    </a:lnTo>
                    <a:lnTo>
                      <a:pt x="618" y="188"/>
                    </a:lnTo>
                    <a:lnTo>
                      <a:pt x="622" y="202"/>
                    </a:lnTo>
                    <a:lnTo>
                      <a:pt x="622" y="215"/>
                    </a:lnTo>
                    <a:lnTo>
                      <a:pt x="624" y="228"/>
                    </a:lnTo>
                    <a:lnTo>
                      <a:pt x="624" y="236"/>
                    </a:lnTo>
                    <a:lnTo>
                      <a:pt x="626" y="244"/>
                    </a:lnTo>
                    <a:lnTo>
                      <a:pt x="626" y="251"/>
                    </a:lnTo>
                    <a:lnTo>
                      <a:pt x="628" y="261"/>
                    </a:lnTo>
                    <a:lnTo>
                      <a:pt x="616" y="259"/>
                    </a:lnTo>
                    <a:lnTo>
                      <a:pt x="609" y="253"/>
                    </a:lnTo>
                    <a:lnTo>
                      <a:pt x="601" y="247"/>
                    </a:lnTo>
                    <a:lnTo>
                      <a:pt x="595" y="244"/>
                    </a:lnTo>
                    <a:lnTo>
                      <a:pt x="591" y="253"/>
                    </a:lnTo>
                    <a:lnTo>
                      <a:pt x="590" y="264"/>
                    </a:lnTo>
                    <a:lnTo>
                      <a:pt x="590" y="276"/>
                    </a:lnTo>
                    <a:lnTo>
                      <a:pt x="591" y="287"/>
                    </a:lnTo>
                    <a:lnTo>
                      <a:pt x="593" y="299"/>
                    </a:lnTo>
                    <a:lnTo>
                      <a:pt x="597" y="310"/>
                    </a:lnTo>
                    <a:lnTo>
                      <a:pt x="601" y="318"/>
                    </a:lnTo>
                    <a:lnTo>
                      <a:pt x="607" y="329"/>
                    </a:lnTo>
                    <a:lnTo>
                      <a:pt x="595" y="321"/>
                    </a:lnTo>
                    <a:lnTo>
                      <a:pt x="588" y="314"/>
                    </a:lnTo>
                    <a:lnTo>
                      <a:pt x="578" y="308"/>
                    </a:lnTo>
                    <a:lnTo>
                      <a:pt x="572" y="301"/>
                    </a:lnTo>
                    <a:lnTo>
                      <a:pt x="565" y="293"/>
                    </a:lnTo>
                    <a:lnTo>
                      <a:pt x="557" y="287"/>
                    </a:lnTo>
                    <a:lnTo>
                      <a:pt x="552" y="280"/>
                    </a:lnTo>
                    <a:lnTo>
                      <a:pt x="546" y="274"/>
                    </a:lnTo>
                    <a:lnTo>
                      <a:pt x="538" y="264"/>
                    </a:lnTo>
                    <a:lnTo>
                      <a:pt x="534" y="259"/>
                    </a:lnTo>
                    <a:lnTo>
                      <a:pt x="527" y="251"/>
                    </a:lnTo>
                    <a:lnTo>
                      <a:pt x="523" y="244"/>
                    </a:lnTo>
                    <a:lnTo>
                      <a:pt x="517" y="236"/>
                    </a:lnTo>
                    <a:lnTo>
                      <a:pt x="512" y="228"/>
                    </a:lnTo>
                    <a:lnTo>
                      <a:pt x="508" y="221"/>
                    </a:lnTo>
                    <a:lnTo>
                      <a:pt x="502" y="215"/>
                    </a:lnTo>
                    <a:lnTo>
                      <a:pt x="502" y="223"/>
                    </a:lnTo>
                    <a:lnTo>
                      <a:pt x="502" y="230"/>
                    </a:lnTo>
                    <a:lnTo>
                      <a:pt x="504" y="240"/>
                    </a:lnTo>
                    <a:lnTo>
                      <a:pt x="508" y="251"/>
                    </a:lnTo>
                    <a:lnTo>
                      <a:pt x="508" y="261"/>
                    </a:lnTo>
                    <a:lnTo>
                      <a:pt x="512" y="270"/>
                    </a:lnTo>
                    <a:lnTo>
                      <a:pt x="512" y="280"/>
                    </a:lnTo>
                    <a:lnTo>
                      <a:pt x="515" y="291"/>
                    </a:lnTo>
                    <a:lnTo>
                      <a:pt x="519" y="301"/>
                    </a:lnTo>
                    <a:lnTo>
                      <a:pt x="521" y="310"/>
                    </a:lnTo>
                    <a:lnTo>
                      <a:pt x="525" y="318"/>
                    </a:lnTo>
                    <a:lnTo>
                      <a:pt x="529" y="329"/>
                    </a:lnTo>
                    <a:lnTo>
                      <a:pt x="531" y="337"/>
                    </a:lnTo>
                    <a:lnTo>
                      <a:pt x="534" y="346"/>
                    </a:lnTo>
                    <a:lnTo>
                      <a:pt x="536" y="354"/>
                    </a:lnTo>
                    <a:lnTo>
                      <a:pt x="538" y="363"/>
                    </a:lnTo>
                    <a:lnTo>
                      <a:pt x="527" y="358"/>
                    </a:lnTo>
                    <a:lnTo>
                      <a:pt x="517" y="354"/>
                    </a:lnTo>
                    <a:lnTo>
                      <a:pt x="508" y="350"/>
                    </a:lnTo>
                    <a:lnTo>
                      <a:pt x="498" y="342"/>
                    </a:lnTo>
                    <a:lnTo>
                      <a:pt x="489" y="333"/>
                    </a:lnTo>
                    <a:lnTo>
                      <a:pt x="479" y="325"/>
                    </a:lnTo>
                    <a:lnTo>
                      <a:pt x="472" y="316"/>
                    </a:lnTo>
                    <a:lnTo>
                      <a:pt x="466" y="306"/>
                    </a:lnTo>
                    <a:lnTo>
                      <a:pt x="458" y="295"/>
                    </a:lnTo>
                    <a:lnTo>
                      <a:pt x="451" y="283"/>
                    </a:lnTo>
                    <a:lnTo>
                      <a:pt x="445" y="272"/>
                    </a:lnTo>
                    <a:lnTo>
                      <a:pt x="439" y="261"/>
                    </a:lnTo>
                    <a:lnTo>
                      <a:pt x="434" y="249"/>
                    </a:lnTo>
                    <a:lnTo>
                      <a:pt x="430" y="240"/>
                    </a:lnTo>
                    <a:lnTo>
                      <a:pt x="426" y="228"/>
                    </a:lnTo>
                    <a:lnTo>
                      <a:pt x="422" y="221"/>
                    </a:lnTo>
                    <a:lnTo>
                      <a:pt x="415" y="236"/>
                    </a:lnTo>
                    <a:lnTo>
                      <a:pt x="413" y="251"/>
                    </a:lnTo>
                    <a:lnTo>
                      <a:pt x="411" y="264"/>
                    </a:lnTo>
                    <a:lnTo>
                      <a:pt x="413" y="280"/>
                    </a:lnTo>
                    <a:lnTo>
                      <a:pt x="417" y="293"/>
                    </a:lnTo>
                    <a:lnTo>
                      <a:pt x="422" y="308"/>
                    </a:lnTo>
                    <a:lnTo>
                      <a:pt x="426" y="321"/>
                    </a:lnTo>
                    <a:lnTo>
                      <a:pt x="436" y="337"/>
                    </a:lnTo>
                    <a:lnTo>
                      <a:pt x="441" y="348"/>
                    </a:lnTo>
                    <a:lnTo>
                      <a:pt x="449" y="363"/>
                    </a:lnTo>
                    <a:lnTo>
                      <a:pt x="456" y="377"/>
                    </a:lnTo>
                    <a:lnTo>
                      <a:pt x="464" y="390"/>
                    </a:lnTo>
                    <a:lnTo>
                      <a:pt x="470" y="403"/>
                    </a:lnTo>
                    <a:lnTo>
                      <a:pt x="476" y="418"/>
                    </a:lnTo>
                    <a:lnTo>
                      <a:pt x="479" y="434"/>
                    </a:lnTo>
                    <a:lnTo>
                      <a:pt x="485" y="449"/>
                    </a:lnTo>
                    <a:lnTo>
                      <a:pt x="476" y="441"/>
                    </a:lnTo>
                    <a:lnTo>
                      <a:pt x="468" y="434"/>
                    </a:lnTo>
                    <a:lnTo>
                      <a:pt x="460" y="426"/>
                    </a:lnTo>
                    <a:lnTo>
                      <a:pt x="453" y="418"/>
                    </a:lnTo>
                    <a:lnTo>
                      <a:pt x="443" y="411"/>
                    </a:lnTo>
                    <a:lnTo>
                      <a:pt x="436" y="403"/>
                    </a:lnTo>
                    <a:lnTo>
                      <a:pt x="426" y="394"/>
                    </a:lnTo>
                    <a:lnTo>
                      <a:pt x="418" y="388"/>
                    </a:lnTo>
                    <a:lnTo>
                      <a:pt x="409" y="380"/>
                    </a:lnTo>
                    <a:lnTo>
                      <a:pt x="401" y="373"/>
                    </a:lnTo>
                    <a:lnTo>
                      <a:pt x="394" y="363"/>
                    </a:lnTo>
                    <a:lnTo>
                      <a:pt x="388" y="356"/>
                    </a:lnTo>
                    <a:lnTo>
                      <a:pt x="382" y="346"/>
                    </a:lnTo>
                    <a:lnTo>
                      <a:pt x="377" y="337"/>
                    </a:lnTo>
                    <a:lnTo>
                      <a:pt x="373" y="327"/>
                    </a:lnTo>
                    <a:lnTo>
                      <a:pt x="369" y="318"/>
                    </a:lnTo>
                    <a:lnTo>
                      <a:pt x="363" y="327"/>
                    </a:lnTo>
                    <a:lnTo>
                      <a:pt x="360" y="337"/>
                    </a:lnTo>
                    <a:lnTo>
                      <a:pt x="358" y="344"/>
                    </a:lnTo>
                    <a:lnTo>
                      <a:pt x="358" y="354"/>
                    </a:lnTo>
                    <a:lnTo>
                      <a:pt x="358" y="363"/>
                    </a:lnTo>
                    <a:lnTo>
                      <a:pt x="361" y="371"/>
                    </a:lnTo>
                    <a:lnTo>
                      <a:pt x="365" y="379"/>
                    </a:lnTo>
                    <a:lnTo>
                      <a:pt x="369" y="386"/>
                    </a:lnTo>
                    <a:lnTo>
                      <a:pt x="380" y="399"/>
                    </a:lnTo>
                    <a:lnTo>
                      <a:pt x="392" y="415"/>
                    </a:lnTo>
                    <a:lnTo>
                      <a:pt x="405" y="428"/>
                    </a:lnTo>
                    <a:lnTo>
                      <a:pt x="417" y="443"/>
                    </a:lnTo>
                    <a:lnTo>
                      <a:pt x="426" y="456"/>
                    </a:lnTo>
                    <a:lnTo>
                      <a:pt x="436" y="470"/>
                    </a:lnTo>
                    <a:lnTo>
                      <a:pt x="436" y="479"/>
                    </a:lnTo>
                    <a:lnTo>
                      <a:pt x="437" y="487"/>
                    </a:lnTo>
                    <a:lnTo>
                      <a:pt x="437" y="494"/>
                    </a:lnTo>
                    <a:lnTo>
                      <a:pt x="437" y="504"/>
                    </a:lnTo>
                    <a:lnTo>
                      <a:pt x="426" y="496"/>
                    </a:lnTo>
                    <a:lnTo>
                      <a:pt x="415" y="493"/>
                    </a:lnTo>
                    <a:lnTo>
                      <a:pt x="405" y="485"/>
                    </a:lnTo>
                    <a:lnTo>
                      <a:pt x="394" y="477"/>
                    </a:lnTo>
                    <a:lnTo>
                      <a:pt x="382" y="468"/>
                    </a:lnTo>
                    <a:lnTo>
                      <a:pt x="373" y="460"/>
                    </a:lnTo>
                    <a:lnTo>
                      <a:pt x="363" y="451"/>
                    </a:lnTo>
                    <a:lnTo>
                      <a:pt x="356" y="441"/>
                    </a:lnTo>
                    <a:lnTo>
                      <a:pt x="346" y="430"/>
                    </a:lnTo>
                    <a:lnTo>
                      <a:pt x="337" y="422"/>
                    </a:lnTo>
                    <a:lnTo>
                      <a:pt x="329" y="411"/>
                    </a:lnTo>
                    <a:lnTo>
                      <a:pt x="322" y="401"/>
                    </a:lnTo>
                    <a:lnTo>
                      <a:pt x="314" y="390"/>
                    </a:lnTo>
                    <a:lnTo>
                      <a:pt x="308" y="380"/>
                    </a:lnTo>
                    <a:lnTo>
                      <a:pt x="302" y="373"/>
                    </a:lnTo>
                    <a:lnTo>
                      <a:pt x="297" y="363"/>
                    </a:lnTo>
                    <a:lnTo>
                      <a:pt x="293" y="371"/>
                    </a:lnTo>
                    <a:lnTo>
                      <a:pt x="291" y="379"/>
                    </a:lnTo>
                    <a:lnTo>
                      <a:pt x="289" y="386"/>
                    </a:lnTo>
                    <a:lnTo>
                      <a:pt x="289" y="394"/>
                    </a:lnTo>
                    <a:lnTo>
                      <a:pt x="289" y="403"/>
                    </a:lnTo>
                    <a:lnTo>
                      <a:pt x="293" y="411"/>
                    </a:lnTo>
                    <a:lnTo>
                      <a:pt x="297" y="418"/>
                    </a:lnTo>
                    <a:lnTo>
                      <a:pt x="301" y="426"/>
                    </a:lnTo>
                    <a:lnTo>
                      <a:pt x="302" y="434"/>
                    </a:lnTo>
                    <a:lnTo>
                      <a:pt x="306" y="441"/>
                    </a:lnTo>
                    <a:lnTo>
                      <a:pt x="312" y="449"/>
                    </a:lnTo>
                    <a:lnTo>
                      <a:pt x="318" y="456"/>
                    </a:lnTo>
                    <a:lnTo>
                      <a:pt x="322" y="462"/>
                    </a:lnTo>
                    <a:lnTo>
                      <a:pt x="327" y="470"/>
                    </a:lnTo>
                    <a:lnTo>
                      <a:pt x="333" y="477"/>
                    </a:lnTo>
                    <a:lnTo>
                      <a:pt x="337" y="485"/>
                    </a:lnTo>
                    <a:lnTo>
                      <a:pt x="341" y="493"/>
                    </a:lnTo>
                    <a:lnTo>
                      <a:pt x="342" y="500"/>
                    </a:lnTo>
                    <a:lnTo>
                      <a:pt x="344" y="508"/>
                    </a:lnTo>
                    <a:lnTo>
                      <a:pt x="346" y="515"/>
                    </a:lnTo>
                    <a:lnTo>
                      <a:pt x="346" y="523"/>
                    </a:lnTo>
                    <a:lnTo>
                      <a:pt x="346" y="531"/>
                    </a:lnTo>
                    <a:lnTo>
                      <a:pt x="342" y="538"/>
                    </a:lnTo>
                    <a:lnTo>
                      <a:pt x="341" y="546"/>
                    </a:lnTo>
                    <a:lnTo>
                      <a:pt x="350" y="555"/>
                    </a:lnTo>
                    <a:lnTo>
                      <a:pt x="358" y="567"/>
                    </a:lnTo>
                    <a:lnTo>
                      <a:pt x="360" y="571"/>
                    </a:lnTo>
                    <a:lnTo>
                      <a:pt x="361" y="578"/>
                    </a:lnTo>
                    <a:lnTo>
                      <a:pt x="361" y="584"/>
                    </a:lnTo>
                    <a:lnTo>
                      <a:pt x="363" y="591"/>
                    </a:lnTo>
                    <a:lnTo>
                      <a:pt x="354" y="584"/>
                    </a:lnTo>
                    <a:lnTo>
                      <a:pt x="344" y="578"/>
                    </a:lnTo>
                    <a:lnTo>
                      <a:pt x="335" y="569"/>
                    </a:lnTo>
                    <a:lnTo>
                      <a:pt x="325" y="563"/>
                    </a:lnTo>
                    <a:lnTo>
                      <a:pt x="316" y="555"/>
                    </a:lnTo>
                    <a:lnTo>
                      <a:pt x="306" y="548"/>
                    </a:lnTo>
                    <a:lnTo>
                      <a:pt x="297" y="540"/>
                    </a:lnTo>
                    <a:lnTo>
                      <a:pt x="289" y="533"/>
                    </a:lnTo>
                    <a:lnTo>
                      <a:pt x="280" y="525"/>
                    </a:lnTo>
                    <a:lnTo>
                      <a:pt x="270" y="515"/>
                    </a:lnTo>
                    <a:lnTo>
                      <a:pt x="263" y="506"/>
                    </a:lnTo>
                    <a:lnTo>
                      <a:pt x="255" y="498"/>
                    </a:lnTo>
                    <a:lnTo>
                      <a:pt x="247" y="489"/>
                    </a:lnTo>
                    <a:lnTo>
                      <a:pt x="240" y="479"/>
                    </a:lnTo>
                    <a:lnTo>
                      <a:pt x="234" y="470"/>
                    </a:lnTo>
                    <a:lnTo>
                      <a:pt x="230" y="462"/>
                    </a:lnTo>
                    <a:lnTo>
                      <a:pt x="217" y="462"/>
                    </a:lnTo>
                    <a:lnTo>
                      <a:pt x="207" y="462"/>
                    </a:lnTo>
                    <a:lnTo>
                      <a:pt x="209" y="472"/>
                    </a:lnTo>
                    <a:lnTo>
                      <a:pt x="213" y="481"/>
                    </a:lnTo>
                    <a:lnTo>
                      <a:pt x="215" y="491"/>
                    </a:lnTo>
                    <a:lnTo>
                      <a:pt x="219" y="502"/>
                    </a:lnTo>
                    <a:lnTo>
                      <a:pt x="221" y="510"/>
                    </a:lnTo>
                    <a:lnTo>
                      <a:pt x="226" y="519"/>
                    </a:lnTo>
                    <a:lnTo>
                      <a:pt x="230" y="527"/>
                    </a:lnTo>
                    <a:lnTo>
                      <a:pt x="234" y="536"/>
                    </a:lnTo>
                    <a:lnTo>
                      <a:pt x="240" y="542"/>
                    </a:lnTo>
                    <a:lnTo>
                      <a:pt x="244" y="552"/>
                    </a:lnTo>
                    <a:lnTo>
                      <a:pt x="247" y="559"/>
                    </a:lnTo>
                    <a:lnTo>
                      <a:pt x="253" y="567"/>
                    </a:lnTo>
                    <a:lnTo>
                      <a:pt x="259" y="574"/>
                    </a:lnTo>
                    <a:lnTo>
                      <a:pt x="266" y="582"/>
                    </a:lnTo>
                    <a:lnTo>
                      <a:pt x="270" y="588"/>
                    </a:lnTo>
                    <a:lnTo>
                      <a:pt x="280" y="595"/>
                    </a:lnTo>
                    <a:lnTo>
                      <a:pt x="285" y="601"/>
                    </a:lnTo>
                    <a:lnTo>
                      <a:pt x="293" y="605"/>
                    </a:lnTo>
                    <a:lnTo>
                      <a:pt x="301" y="610"/>
                    </a:lnTo>
                    <a:lnTo>
                      <a:pt x="310" y="616"/>
                    </a:lnTo>
                    <a:lnTo>
                      <a:pt x="318" y="620"/>
                    </a:lnTo>
                    <a:lnTo>
                      <a:pt x="329" y="626"/>
                    </a:lnTo>
                    <a:lnTo>
                      <a:pt x="337" y="629"/>
                    </a:lnTo>
                    <a:lnTo>
                      <a:pt x="350" y="635"/>
                    </a:lnTo>
                    <a:lnTo>
                      <a:pt x="342" y="641"/>
                    </a:lnTo>
                    <a:lnTo>
                      <a:pt x="333" y="647"/>
                    </a:lnTo>
                    <a:lnTo>
                      <a:pt x="323" y="650"/>
                    </a:lnTo>
                    <a:lnTo>
                      <a:pt x="316" y="652"/>
                    </a:lnTo>
                    <a:lnTo>
                      <a:pt x="304" y="650"/>
                    </a:lnTo>
                    <a:lnTo>
                      <a:pt x="295" y="648"/>
                    </a:lnTo>
                    <a:lnTo>
                      <a:pt x="283" y="643"/>
                    </a:lnTo>
                    <a:lnTo>
                      <a:pt x="274" y="637"/>
                    </a:lnTo>
                    <a:lnTo>
                      <a:pt x="261" y="628"/>
                    </a:lnTo>
                    <a:lnTo>
                      <a:pt x="247" y="618"/>
                    </a:lnTo>
                    <a:lnTo>
                      <a:pt x="234" y="607"/>
                    </a:lnTo>
                    <a:lnTo>
                      <a:pt x="223" y="597"/>
                    </a:lnTo>
                    <a:lnTo>
                      <a:pt x="211" y="582"/>
                    </a:lnTo>
                    <a:lnTo>
                      <a:pt x="200" y="571"/>
                    </a:lnTo>
                    <a:lnTo>
                      <a:pt x="190" y="559"/>
                    </a:lnTo>
                    <a:lnTo>
                      <a:pt x="185" y="546"/>
                    </a:lnTo>
                    <a:lnTo>
                      <a:pt x="181" y="565"/>
                    </a:lnTo>
                    <a:lnTo>
                      <a:pt x="181" y="584"/>
                    </a:lnTo>
                    <a:lnTo>
                      <a:pt x="183" y="601"/>
                    </a:lnTo>
                    <a:lnTo>
                      <a:pt x="190" y="618"/>
                    </a:lnTo>
                    <a:lnTo>
                      <a:pt x="196" y="633"/>
                    </a:lnTo>
                    <a:lnTo>
                      <a:pt x="207" y="650"/>
                    </a:lnTo>
                    <a:lnTo>
                      <a:pt x="219" y="666"/>
                    </a:lnTo>
                    <a:lnTo>
                      <a:pt x="234" y="681"/>
                    </a:lnTo>
                    <a:lnTo>
                      <a:pt x="245" y="694"/>
                    </a:lnTo>
                    <a:lnTo>
                      <a:pt x="261" y="711"/>
                    </a:lnTo>
                    <a:lnTo>
                      <a:pt x="274" y="725"/>
                    </a:lnTo>
                    <a:lnTo>
                      <a:pt x="287" y="740"/>
                    </a:lnTo>
                    <a:lnTo>
                      <a:pt x="301" y="755"/>
                    </a:lnTo>
                    <a:lnTo>
                      <a:pt x="312" y="770"/>
                    </a:lnTo>
                    <a:lnTo>
                      <a:pt x="322" y="785"/>
                    </a:lnTo>
                    <a:lnTo>
                      <a:pt x="331" y="802"/>
                    </a:lnTo>
                    <a:lnTo>
                      <a:pt x="316" y="795"/>
                    </a:lnTo>
                    <a:lnTo>
                      <a:pt x="302" y="789"/>
                    </a:lnTo>
                    <a:lnTo>
                      <a:pt x="287" y="780"/>
                    </a:lnTo>
                    <a:lnTo>
                      <a:pt x="274" y="770"/>
                    </a:lnTo>
                    <a:lnTo>
                      <a:pt x="259" y="761"/>
                    </a:lnTo>
                    <a:lnTo>
                      <a:pt x="245" y="751"/>
                    </a:lnTo>
                    <a:lnTo>
                      <a:pt x="230" y="740"/>
                    </a:lnTo>
                    <a:lnTo>
                      <a:pt x="219" y="728"/>
                    </a:lnTo>
                    <a:lnTo>
                      <a:pt x="204" y="715"/>
                    </a:lnTo>
                    <a:lnTo>
                      <a:pt x="190" y="704"/>
                    </a:lnTo>
                    <a:lnTo>
                      <a:pt x="179" y="690"/>
                    </a:lnTo>
                    <a:lnTo>
                      <a:pt x="167" y="677"/>
                    </a:lnTo>
                    <a:lnTo>
                      <a:pt x="154" y="662"/>
                    </a:lnTo>
                    <a:lnTo>
                      <a:pt x="145" y="647"/>
                    </a:lnTo>
                    <a:lnTo>
                      <a:pt x="133" y="631"/>
                    </a:lnTo>
                    <a:lnTo>
                      <a:pt x="126" y="618"/>
                    </a:lnTo>
                    <a:lnTo>
                      <a:pt x="126" y="641"/>
                    </a:lnTo>
                    <a:lnTo>
                      <a:pt x="131" y="664"/>
                    </a:lnTo>
                    <a:lnTo>
                      <a:pt x="137" y="686"/>
                    </a:lnTo>
                    <a:lnTo>
                      <a:pt x="148" y="707"/>
                    </a:lnTo>
                    <a:lnTo>
                      <a:pt x="160" y="726"/>
                    </a:lnTo>
                    <a:lnTo>
                      <a:pt x="173" y="747"/>
                    </a:lnTo>
                    <a:lnTo>
                      <a:pt x="187" y="766"/>
                    </a:lnTo>
                    <a:lnTo>
                      <a:pt x="204" y="785"/>
                    </a:lnTo>
                    <a:lnTo>
                      <a:pt x="217" y="802"/>
                    </a:lnTo>
                    <a:lnTo>
                      <a:pt x="232" y="823"/>
                    </a:lnTo>
                    <a:lnTo>
                      <a:pt x="245" y="840"/>
                    </a:lnTo>
                    <a:lnTo>
                      <a:pt x="261" y="861"/>
                    </a:lnTo>
                    <a:lnTo>
                      <a:pt x="270" y="879"/>
                    </a:lnTo>
                    <a:lnTo>
                      <a:pt x="283" y="899"/>
                    </a:lnTo>
                    <a:lnTo>
                      <a:pt x="289" y="918"/>
                    </a:lnTo>
                    <a:lnTo>
                      <a:pt x="297" y="941"/>
                    </a:lnTo>
                    <a:lnTo>
                      <a:pt x="285" y="932"/>
                    </a:lnTo>
                    <a:lnTo>
                      <a:pt x="276" y="926"/>
                    </a:lnTo>
                    <a:lnTo>
                      <a:pt x="266" y="918"/>
                    </a:lnTo>
                    <a:lnTo>
                      <a:pt x="257" y="911"/>
                    </a:lnTo>
                    <a:lnTo>
                      <a:pt x="247" y="903"/>
                    </a:lnTo>
                    <a:lnTo>
                      <a:pt x="238" y="896"/>
                    </a:lnTo>
                    <a:lnTo>
                      <a:pt x="230" y="888"/>
                    </a:lnTo>
                    <a:lnTo>
                      <a:pt x="221" y="880"/>
                    </a:lnTo>
                    <a:lnTo>
                      <a:pt x="213" y="871"/>
                    </a:lnTo>
                    <a:lnTo>
                      <a:pt x="204" y="863"/>
                    </a:lnTo>
                    <a:lnTo>
                      <a:pt x="194" y="854"/>
                    </a:lnTo>
                    <a:lnTo>
                      <a:pt x="187" y="846"/>
                    </a:lnTo>
                    <a:lnTo>
                      <a:pt x="177" y="837"/>
                    </a:lnTo>
                    <a:lnTo>
                      <a:pt x="167" y="827"/>
                    </a:lnTo>
                    <a:lnTo>
                      <a:pt x="158" y="818"/>
                    </a:lnTo>
                    <a:lnTo>
                      <a:pt x="148" y="810"/>
                    </a:lnTo>
                    <a:lnTo>
                      <a:pt x="145" y="829"/>
                    </a:lnTo>
                    <a:lnTo>
                      <a:pt x="147" y="846"/>
                    </a:lnTo>
                    <a:lnTo>
                      <a:pt x="152" y="865"/>
                    </a:lnTo>
                    <a:lnTo>
                      <a:pt x="162" y="882"/>
                    </a:lnTo>
                    <a:lnTo>
                      <a:pt x="171" y="898"/>
                    </a:lnTo>
                    <a:lnTo>
                      <a:pt x="185" y="915"/>
                    </a:lnTo>
                    <a:lnTo>
                      <a:pt x="200" y="928"/>
                    </a:lnTo>
                    <a:lnTo>
                      <a:pt x="215" y="945"/>
                    </a:lnTo>
                    <a:lnTo>
                      <a:pt x="230" y="958"/>
                    </a:lnTo>
                    <a:lnTo>
                      <a:pt x="247" y="972"/>
                    </a:lnTo>
                    <a:lnTo>
                      <a:pt x="263" y="985"/>
                    </a:lnTo>
                    <a:lnTo>
                      <a:pt x="280" y="1002"/>
                    </a:lnTo>
                    <a:lnTo>
                      <a:pt x="295" y="1017"/>
                    </a:lnTo>
                    <a:lnTo>
                      <a:pt x="310" y="1033"/>
                    </a:lnTo>
                    <a:lnTo>
                      <a:pt x="322" y="1048"/>
                    </a:lnTo>
                    <a:lnTo>
                      <a:pt x="333" y="1067"/>
                    </a:lnTo>
                    <a:lnTo>
                      <a:pt x="341" y="1072"/>
                    </a:lnTo>
                    <a:lnTo>
                      <a:pt x="346" y="1080"/>
                    </a:lnTo>
                    <a:lnTo>
                      <a:pt x="350" y="1091"/>
                    </a:lnTo>
                    <a:lnTo>
                      <a:pt x="350" y="1103"/>
                    </a:lnTo>
                    <a:lnTo>
                      <a:pt x="341" y="1099"/>
                    </a:lnTo>
                    <a:lnTo>
                      <a:pt x="331" y="1097"/>
                    </a:lnTo>
                    <a:lnTo>
                      <a:pt x="322" y="1093"/>
                    </a:lnTo>
                    <a:lnTo>
                      <a:pt x="314" y="1090"/>
                    </a:lnTo>
                    <a:lnTo>
                      <a:pt x="304" y="1084"/>
                    </a:lnTo>
                    <a:lnTo>
                      <a:pt x="295" y="1078"/>
                    </a:lnTo>
                    <a:lnTo>
                      <a:pt x="285" y="1072"/>
                    </a:lnTo>
                    <a:lnTo>
                      <a:pt x="278" y="1067"/>
                    </a:lnTo>
                    <a:lnTo>
                      <a:pt x="266" y="1061"/>
                    </a:lnTo>
                    <a:lnTo>
                      <a:pt x="259" y="1055"/>
                    </a:lnTo>
                    <a:lnTo>
                      <a:pt x="247" y="1048"/>
                    </a:lnTo>
                    <a:lnTo>
                      <a:pt x="240" y="1044"/>
                    </a:lnTo>
                    <a:lnTo>
                      <a:pt x="230" y="1040"/>
                    </a:lnTo>
                    <a:lnTo>
                      <a:pt x="221" y="1034"/>
                    </a:lnTo>
                    <a:lnTo>
                      <a:pt x="209" y="1031"/>
                    </a:lnTo>
                    <a:lnTo>
                      <a:pt x="200" y="1031"/>
                    </a:lnTo>
                    <a:lnTo>
                      <a:pt x="200" y="1034"/>
                    </a:lnTo>
                    <a:lnTo>
                      <a:pt x="204" y="1040"/>
                    </a:lnTo>
                    <a:lnTo>
                      <a:pt x="206" y="1044"/>
                    </a:lnTo>
                    <a:lnTo>
                      <a:pt x="207" y="1052"/>
                    </a:lnTo>
                    <a:lnTo>
                      <a:pt x="200" y="1052"/>
                    </a:lnTo>
                    <a:lnTo>
                      <a:pt x="194" y="1053"/>
                    </a:lnTo>
                    <a:lnTo>
                      <a:pt x="202" y="1063"/>
                    </a:lnTo>
                    <a:lnTo>
                      <a:pt x="209" y="1072"/>
                    </a:lnTo>
                    <a:lnTo>
                      <a:pt x="219" y="1082"/>
                    </a:lnTo>
                    <a:lnTo>
                      <a:pt x="228" y="1091"/>
                    </a:lnTo>
                    <a:lnTo>
                      <a:pt x="236" y="1099"/>
                    </a:lnTo>
                    <a:lnTo>
                      <a:pt x="247" y="1107"/>
                    </a:lnTo>
                    <a:lnTo>
                      <a:pt x="257" y="1116"/>
                    </a:lnTo>
                    <a:lnTo>
                      <a:pt x="266" y="1124"/>
                    </a:lnTo>
                    <a:lnTo>
                      <a:pt x="276" y="1133"/>
                    </a:lnTo>
                    <a:lnTo>
                      <a:pt x="285" y="1141"/>
                    </a:lnTo>
                    <a:lnTo>
                      <a:pt x="295" y="1148"/>
                    </a:lnTo>
                    <a:lnTo>
                      <a:pt x="304" y="1156"/>
                    </a:lnTo>
                    <a:lnTo>
                      <a:pt x="312" y="1166"/>
                    </a:lnTo>
                    <a:lnTo>
                      <a:pt x="322" y="1175"/>
                    </a:lnTo>
                    <a:lnTo>
                      <a:pt x="329" y="1185"/>
                    </a:lnTo>
                    <a:lnTo>
                      <a:pt x="337" y="1196"/>
                    </a:lnTo>
                    <a:lnTo>
                      <a:pt x="295" y="1179"/>
                    </a:lnTo>
                    <a:lnTo>
                      <a:pt x="257" y="1160"/>
                    </a:lnTo>
                    <a:lnTo>
                      <a:pt x="223" y="1135"/>
                    </a:lnTo>
                    <a:lnTo>
                      <a:pt x="194" y="1109"/>
                    </a:lnTo>
                    <a:lnTo>
                      <a:pt x="167" y="1076"/>
                    </a:lnTo>
                    <a:lnTo>
                      <a:pt x="145" y="1044"/>
                    </a:lnTo>
                    <a:lnTo>
                      <a:pt x="128" y="1008"/>
                    </a:lnTo>
                    <a:lnTo>
                      <a:pt x="112" y="970"/>
                    </a:lnTo>
                    <a:lnTo>
                      <a:pt x="97" y="928"/>
                    </a:lnTo>
                    <a:lnTo>
                      <a:pt x="88" y="888"/>
                    </a:lnTo>
                    <a:lnTo>
                      <a:pt x="80" y="846"/>
                    </a:lnTo>
                    <a:lnTo>
                      <a:pt x="76" y="802"/>
                    </a:lnTo>
                    <a:lnTo>
                      <a:pt x="74" y="761"/>
                    </a:lnTo>
                    <a:lnTo>
                      <a:pt x="74" y="717"/>
                    </a:lnTo>
                    <a:lnTo>
                      <a:pt x="74" y="677"/>
                    </a:lnTo>
                    <a:lnTo>
                      <a:pt x="80" y="637"/>
                    </a:lnTo>
                    <a:lnTo>
                      <a:pt x="82" y="629"/>
                    </a:lnTo>
                    <a:lnTo>
                      <a:pt x="84" y="624"/>
                    </a:lnTo>
                    <a:lnTo>
                      <a:pt x="86" y="614"/>
                    </a:lnTo>
                    <a:lnTo>
                      <a:pt x="88" y="607"/>
                    </a:lnTo>
                    <a:lnTo>
                      <a:pt x="86" y="597"/>
                    </a:lnTo>
                    <a:lnTo>
                      <a:pt x="84" y="590"/>
                    </a:lnTo>
                    <a:lnTo>
                      <a:pt x="80" y="582"/>
                    </a:lnTo>
                    <a:lnTo>
                      <a:pt x="76" y="576"/>
                    </a:lnTo>
                    <a:lnTo>
                      <a:pt x="48" y="631"/>
                    </a:lnTo>
                    <a:lnTo>
                      <a:pt x="31" y="686"/>
                    </a:lnTo>
                    <a:lnTo>
                      <a:pt x="21" y="742"/>
                    </a:lnTo>
                    <a:lnTo>
                      <a:pt x="23" y="799"/>
                    </a:lnTo>
                    <a:lnTo>
                      <a:pt x="29" y="852"/>
                    </a:lnTo>
                    <a:lnTo>
                      <a:pt x="42" y="905"/>
                    </a:lnTo>
                    <a:lnTo>
                      <a:pt x="59" y="960"/>
                    </a:lnTo>
                    <a:lnTo>
                      <a:pt x="82" y="1015"/>
                    </a:lnTo>
                    <a:lnTo>
                      <a:pt x="105" y="1069"/>
                    </a:lnTo>
                    <a:lnTo>
                      <a:pt x="131" y="1122"/>
                    </a:lnTo>
                    <a:lnTo>
                      <a:pt x="158" y="1175"/>
                    </a:lnTo>
                    <a:lnTo>
                      <a:pt x="185" y="1228"/>
                    </a:lnTo>
                    <a:lnTo>
                      <a:pt x="207" y="1282"/>
                    </a:lnTo>
                    <a:lnTo>
                      <a:pt x="230" y="1335"/>
                    </a:lnTo>
                    <a:lnTo>
                      <a:pt x="247" y="1388"/>
                    </a:lnTo>
                    <a:lnTo>
                      <a:pt x="263" y="1441"/>
                    </a:lnTo>
                    <a:lnTo>
                      <a:pt x="247" y="1432"/>
                    </a:lnTo>
                    <a:lnTo>
                      <a:pt x="234" y="1422"/>
                    </a:lnTo>
                    <a:lnTo>
                      <a:pt x="223" y="1411"/>
                    </a:lnTo>
                    <a:lnTo>
                      <a:pt x="213" y="1398"/>
                    </a:lnTo>
                    <a:lnTo>
                      <a:pt x="204" y="1384"/>
                    </a:lnTo>
                    <a:lnTo>
                      <a:pt x="194" y="1369"/>
                    </a:lnTo>
                    <a:lnTo>
                      <a:pt x="187" y="1354"/>
                    </a:lnTo>
                    <a:lnTo>
                      <a:pt x="181" y="1339"/>
                    </a:lnTo>
                    <a:lnTo>
                      <a:pt x="173" y="1321"/>
                    </a:lnTo>
                    <a:lnTo>
                      <a:pt x="167" y="1304"/>
                    </a:lnTo>
                    <a:lnTo>
                      <a:pt x="162" y="1285"/>
                    </a:lnTo>
                    <a:lnTo>
                      <a:pt x="156" y="1270"/>
                    </a:lnTo>
                    <a:lnTo>
                      <a:pt x="150" y="1253"/>
                    </a:lnTo>
                    <a:lnTo>
                      <a:pt x="145" y="1236"/>
                    </a:lnTo>
                    <a:lnTo>
                      <a:pt x="141" y="1221"/>
                    </a:lnTo>
                    <a:lnTo>
                      <a:pt x="135" y="1207"/>
                    </a:lnTo>
                    <a:lnTo>
                      <a:pt x="124" y="1186"/>
                    </a:lnTo>
                    <a:lnTo>
                      <a:pt x="112" y="1169"/>
                    </a:lnTo>
                    <a:lnTo>
                      <a:pt x="101" y="1150"/>
                    </a:lnTo>
                    <a:lnTo>
                      <a:pt x="93" y="1131"/>
                    </a:lnTo>
                    <a:lnTo>
                      <a:pt x="84" y="1110"/>
                    </a:lnTo>
                    <a:lnTo>
                      <a:pt x="76" y="1093"/>
                    </a:lnTo>
                    <a:lnTo>
                      <a:pt x="69" y="1072"/>
                    </a:lnTo>
                    <a:lnTo>
                      <a:pt x="61" y="1053"/>
                    </a:lnTo>
                    <a:lnTo>
                      <a:pt x="53" y="1033"/>
                    </a:lnTo>
                    <a:lnTo>
                      <a:pt x="48" y="1013"/>
                    </a:lnTo>
                    <a:lnTo>
                      <a:pt x="42" y="993"/>
                    </a:lnTo>
                    <a:lnTo>
                      <a:pt x="38" y="972"/>
                    </a:lnTo>
                    <a:lnTo>
                      <a:pt x="33" y="951"/>
                    </a:lnTo>
                    <a:lnTo>
                      <a:pt x="29" y="932"/>
                    </a:lnTo>
                    <a:lnTo>
                      <a:pt x="25" y="911"/>
                    </a:lnTo>
                    <a:lnTo>
                      <a:pt x="21" y="892"/>
                    </a:lnTo>
                    <a:lnTo>
                      <a:pt x="15" y="890"/>
                    </a:lnTo>
                    <a:lnTo>
                      <a:pt x="8" y="892"/>
                    </a:lnTo>
                    <a:lnTo>
                      <a:pt x="0" y="818"/>
                    </a:lnTo>
                    <a:lnTo>
                      <a:pt x="2" y="745"/>
                    </a:lnTo>
                    <a:lnTo>
                      <a:pt x="8" y="673"/>
                    </a:lnTo>
                    <a:lnTo>
                      <a:pt x="23" y="603"/>
                    </a:lnTo>
                    <a:lnTo>
                      <a:pt x="42" y="531"/>
                    </a:lnTo>
                    <a:lnTo>
                      <a:pt x="69" y="462"/>
                    </a:lnTo>
                    <a:lnTo>
                      <a:pt x="99" y="396"/>
                    </a:lnTo>
                    <a:lnTo>
                      <a:pt x="137" y="335"/>
                    </a:lnTo>
                    <a:lnTo>
                      <a:pt x="177" y="274"/>
                    </a:lnTo>
                    <a:lnTo>
                      <a:pt x="225" y="217"/>
                    </a:lnTo>
                    <a:lnTo>
                      <a:pt x="276" y="166"/>
                    </a:lnTo>
                    <a:lnTo>
                      <a:pt x="333" y="122"/>
                    </a:lnTo>
                    <a:lnTo>
                      <a:pt x="390" y="80"/>
                    </a:lnTo>
                    <a:lnTo>
                      <a:pt x="455" y="46"/>
                    </a:lnTo>
                    <a:lnTo>
                      <a:pt x="523" y="19"/>
                    </a:lnTo>
                    <a:lnTo>
                      <a:pt x="595" y="0"/>
                    </a:lnTo>
                    <a:close/>
                  </a:path>
                </a:pathLst>
              </a:custGeom>
              <a:solidFill>
                <a:srgbClr val="F59E9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4" name="Freeform 483"/>
              <p:cNvSpPr>
                <a:spLocks/>
              </p:cNvSpPr>
              <p:nvPr/>
            </p:nvSpPr>
            <p:spPr bwMode="auto">
              <a:xfrm>
                <a:off x="2429" y="1441"/>
                <a:ext cx="147" cy="190"/>
              </a:xfrm>
              <a:custGeom>
                <a:avLst/>
                <a:gdLst>
                  <a:gd name="T0" fmla="*/ 17 w 293"/>
                  <a:gd name="T1" fmla="*/ 3 h 378"/>
                  <a:gd name="T2" fmla="*/ 21 w 293"/>
                  <a:gd name="T3" fmla="*/ 12 h 378"/>
                  <a:gd name="T4" fmla="*/ 24 w 293"/>
                  <a:gd name="T5" fmla="*/ 25 h 378"/>
                  <a:gd name="T6" fmla="*/ 25 w 293"/>
                  <a:gd name="T7" fmla="*/ 37 h 378"/>
                  <a:gd name="T8" fmla="*/ 27 w 293"/>
                  <a:gd name="T9" fmla="*/ 50 h 378"/>
                  <a:gd name="T10" fmla="*/ 31 w 293"/>
                  <a:gd name="T11" fmla="*/ 62 h 378"/>
                  <a:gd name="T12" fmla="*/ 37 w 293"/>
                  <a:gd name="T13" fmla="*/ 71 h 378"/>
                  <a:gd name="T14" fmla="*/ 51 w 293"/>
                  <a:gd name="T15" fmla="*/ 78 h 378"/>
                  <a:gd name="T16" fmla="*/ 64 w 293"/>
                  <a:gd name="T17" fmla="*/ 85 h 378"/>
                  <a:gd name="T18" fmla="*/ 74 w 293"/>
                  <a:gd name="T19" fmla="*/ 91 h 378"/>
                  <a:gd name="T20" fmla="*/ 85 w 293"/>
                  <a:gd name="T21" fmla="*/ 98 h 378"/>
                  <a:gd name="T22" fmla="*/ 95 w 293"/>
                  <a:gd name="T23" fmla="*/ 103 h 378"/>
                  <a:gd name="T24" fmla="*/ 107 w 293"/>
                  <a:gd name="T25" fmla="*/ 108 h 378"/>
                  <a:gd name="T26" fmla="*/ 117 w 293"/>
                  <a:gd name="T27" fmla="*/ 113 h 378"/>
                  <a:gd name="T28" fmla="*/ 128 w 293"/>
                  <a:gd name="T29" fmla="*/ 118 h 378"/>
                  <a:gd name="T30" fmla="*/ 141 w 293"/>
                  <a:gd name="T31" fmla="*/ 122 h 378"/>
                  <a:gd name="T32" fmla="*/ 147 w 293"/>
                  <a:gd name="T33" fmla="*/ 130 h 378"/>
                  <a:gd name="T34" fmla="*/ 143 w 293"/>
                  <a:gd name="T35" fmla="*/ 142 h 378"/>
                  <a:gd name="T36" fmla="*/ 137 w 293"/>
                  <a:gd name="T37" fmla="*/ 156 h 378"/>
                  <a:gd name="T38" fmla="*/ 131 w 293"/>
                  <a:gd name="T39" fmla="*/ 169 h 378"/>
                  <a:gd name="T40" fmla="*/ 122 w 293"/>
                  <a:gd name="T41" fmla="*/ 180 h 378"/>
                  <a:gd name="T42" fmla="*/ 112 w 293"/>
                  <a:gd name="T43" fmla="*/ 188 h 378"/>
                  <a:gd name="T44" fmla="*/ 101 w 293"/>
                  <a:gd name="T45" fmla="*/ 190 h 378"/>
                  <a:gd name="T46" fmla="*/ 91 w 293"/>
                  <a:gd name="T47" fmla="*/ 185 h 378"/>
                  <a:gd name="T48" fmla="*/ 86 w 293"/>
                  <a:gd name="T49" fmla="*/ 180 h 378"/>
                  <a:gd name="T50" fmla="*/ 75 w 293"/>
                  <a:gd name="T51" fmla="*/ 166 h 378"/>
                  <a:gd name="T52" fmla="*/ 57 w 293"/>
                  <a:gd name="T53" fmla="*/ 146 h 378"/>
                  <a:gd name="T54" fmla="*/ 39 w 293"/>
                  <a:gd name="T55" fmla="*/ 125 h 378"/>
                  <a:gd name="T56" fmla="*/ 24 w 293"/>
                  <a:gd name="T57" fmla="*/ 103 h 378"/>
                  <a:gd name="T58" fmla="*/ 11 w 293"/>
                  <a:gd name="T59" fmla="*/ 81 h 378"/>
                  <a:gd name="T60" fmla="*/ 2 w 293"/>
                  <a:gd name="T61" fmla="*/ 58 h 378"/>
                  <a:gd name="T62" fmla="*/ 0 w 293"/>
                  <a:gd name="T63" fmla="*/ 35 h 378"/>
                  <a:gd name="T64" fmla="*/ 6 w 293"/>
                  <a:gd name="T65" fmla="*/ 12 h 378"/>
                  <a:gd name="T66" fmla="*/ 13 w 293"/>
                  <a:gd name="T67" fmla="*/ 0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3" h="378">
                    <a:moveTo>
                      <a:pt x="26" y="0"/>
                    </a:moveTo>
                    <a:lnTo>
                      <a:pt x="34" y="5"/>
                    </a:lnTo>
                    <a:lnTo>
                      <a:pt x="38" y="13"/>
                    </a:lnTo>
                    <a:lnTo>
                      <a:pt x="42" y="24"/>
                    </a:lnTo>
                    <a:lnTo>
                      <a:pt x="45" y="36"/>
                    </a:lnTo>
                    <a:lnTo>
                      <a:pt x="47" y="49"/>
                    </a:lnTo>
                    <a:lnTo>
                      <a:pt x="47" y="62"/>
                    </a:lnTo>
                    <a:lnTo>
                      <a:pt x="49" y="74"/>
                    </a:lnTo>
                    <a:lnTo>
                      <a:pt x="51" y="89"/>
                    </a:lnTo>
                    <a:lnTo>
                      <a:pt x="53" y="100"/>
                    </a:lnTo>
                    <a:lnTo>
                      <a:pt x="57" y="112"/>
                    </a:lnTo>
                    <a:lnTo>
                      <a:pt x="61" y="123"/>
                    </a:lnTo>
                    <a:lnTo>
                      <a:pt x="68" y="135"/>
                    </a:lnTo>
                    <a:lnTo>
                      <a:pt x="74" y="142"/>
                    </a:lnTo>
                    <a:lnTo>
                      <a:pt x="87" y="152"/>
                    </a:lnTo>
                    <a:lnTo>
                      <a:pt x="101" y="156"/>
                    </a:lnTo>
                    <a:lnTo>
                      <a:pt x="118" y="161"/>
                    </a:lnTo>
                    <a:lnTo>
                      <a:pt x="127" y="169"/>
                    </a:lnTo>
                    <a:lnTo>
                      <a:pt x="137" y="175"/>
                    </a:lnTo>
                    <a:lnTo>
                      <a:pt x="148" y="182"/>
                    </a:lnTo>
                    <a:lnTo>
                      <a:pt x="159" y="188"/>
                    </a:lnTo>
                    <a:lnTo>
                      <a:pt x="169" y="194"/>
                    </a:lnTo>
                    <a:lnTo>
                      <a:pt x="180" y="199"/>
                    </a:lnTo>
                    <a:lnTo>
                      <a:pt x="190" y="205"/>
                    </a:lnTo>
                    <a:lnTo>
                      <a:pt x="203" y="211"/>
                    </a:lnTo>
                    <a:lnTo>
                      <a:pt x="213" y="215"/>
                    </a:lnTo>
                    <a:lnTo>
                      <a:pt x="224" y="220"/>
                    </a:lnTo>
                    <a:lnTo>
                      <a:pt x="234" y="224"/>
                    </a:lnTo>
                    <a:lnTo>
                      <a:pt x="247" y="230"/>
                    </a:lnTo>
                    <a:lnTo>
                      <a:pt x="256" y="234"/>
                    </a:lnTo>
                    <a:lnTo>
                      <a:pt x="270" y="239"/>
                    </a:lnTo>
                    <a:lnTo>
                      <a:pt x="281" y="243"/>
                    </a:lnTo>
                    <a:lnTo>
                      <a:pt x="293" y="249"/>
                    </a:lnTo>
                    <a:lnTo>
                      <a:pt x="293" y="258"/>
                    </a:lnTo>
                    <a:lnTo>
                      <a:pt x="289" y="270"/>
                    </a:lnTo>
                    <a:lnTo>
                      <a:pt x="285" y="283"/>
                    </a:lnTo>
                    <a:lnTo>
                      <a:pt x="281" y="296"/>
                    </a:lnTo>
                    <a:lnTo>
                      <a:pt x="274" y="310"/>
                    </a:lnTo>
                    <a:lnTo>
                      <a:pt x="270" y="323"/>
                    </a:lnTo>
                    <a:lnTo>
                      <a:pt x="262" y="336"/>
                    </a:lnTo>
                    <a:lnTo>
                      <a:pt x="255" y="350"/>
                    </a:lnTo>
                    <a:lnTo>
                      <a:pt x="243" y="359"/>
                    </a:lnTo>
                    <a:lnTo>
                      <a:pt x="234" y="367"/>
                    </a:lnTo>
                    <a:lnTo>
                      <a:pt x="224" y="374"/>
                    </a:lnTo>
                    <a:lnTo>
                      <a:pt x="213" y="378"/>
                    </a:lnTo>
                    <a:lnTo>
                      <a:pt x="201" y="378"/>
                    </a:lnTo>
                    <a:lnTo>
                      <a:pt x="190" y="374"/>
                    </a:lnTo>
                    <a:lnTo>
                      <a:pt x="182" y="369"/>
                    </a:lnTo>
                    <a:lnTo>
                      <a:pt x="177" y="365"/>
                    </a:lnTo>
                    <a:lnTo>
                      <a:pt x="171" y="359"/>
                    </a:lnTo>
                    <a:lnTo>
                      <a:pt x="167" y="353"/>
                    </a:lnTo>
                    <a:lnTo>
                      <a:pt x="150" y="331"/>
                    </a:lnTo>
                    <a:lnTo>
                      <a:pt x="131" y="312"/>
                    </a:lnTo>
                    <a:lnTo>
                      <a:pt x="114" y="291"/>
                    </a:lnTo>
                    <a:lnTo>
                      <a:pt x="97" y="272"/>
                    </a:lnTo>
                    <a:lnTo>
                      <a:pt x="78" y="249"/>
                    </a:lnTo>
                    <a:lnTo>
                      <a:pt x="63" y="228"/>
                    </a:lnTo>
                    <a:lnTo>
                      <a:pt x="47" y="205"/>
                    </a:lnTo>
                    <a:lnTo>
                      <a:pt x="34" y="184"/>
                    </a:lnTo>
                    <a:lnTo>
                      <a:pt x="21" y="161"/>
                    </a:lnTo>
                    <a:lnTo>
                      <a:pt x="11" y="139"/>
                    </a:lnTo>
                    <a:lnTo>
                      <a:pt x="4" y="116"/>
                    </a:lnTo>
                    <a:lnTo>
                      <a:pt x="2" y="93"/>
                    </a:lnTo>
                    <a:lnTo>
                      <a:pt x="0" y="70"/>
                    </a:lnTo>
                    <a:lnTo>
                      <a:pt x="4" y="45"/>
                    </a:lnTo>
                    <a:lnTo>
                      <a:pt x="11" y="23"/>
                    </a:lnTo>
                    <a:lnTo>
                      <a:pt x="26"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5" name="Freeform 484"/>
              <p:cNvSpPr>
                <a:spLocks/>
              </p:cNvSpPr>
              <p:nvPr/>
            </p:nvSpPr>
            <p:spPr bwMode="auto">
              <a:xfrm>
                <a:off x="2497" y="1448"/>
                <a:ext cx="101" cy="81"/>
              </a:xfrm>
              <a:custGeom>
                <a:avLst/>
                <a:gdLst>
                  <a:gd name="T0" fmla="*/ 6 w 201"/>
                  <a:gd name="T1" fmla="*/ 0 h 162"/>
                  <a:gd name="T2" fmla="*/ 12 w 201"/>
                  <a:gd name="T3" fmla="*/ 3 h 162"/>
                  <a:gd name="T4" fmla="*/ 17 w 201"/>
                  <a:gd name="T5" fmla="*/ 7 h 162"/>
                  <a:gd name="T6" fmla="*/ 23 w 201"/>
                  <a:gd name="T7" fmla="*/ 11 h 162"/>
                  <a:gd name="T8" fmla="*/ 29 w 201"/>
                  <a:gd name="T9" fmla="*/ 14 h 162"/>
                  <a:gd name="T10" fmla="*/ 34 w 201"/>
                  <a:gd name="T11" fmla="*/ 16 h 162"/>
                  <a:gd name="T12" fmla="*/ 41 w 201"/>
                  <a:gd name="T13" fmla="*/ 19 h 162"/>
                  <a:gd name="T14" fmla="*/ 47 w 201"/>
                  <a:gd name="T15" fmla="*/ 22 h 162"/>
                  <a:gd name="T16" fmla="*/ 52 w 201"/>
                  <a:gd name="T17" fmla="*/ 25 h 162"/>
                  <a:gd name="T18" fmla="*/ 58 w 201"/>
                  <a:gd name="T19" fmla="*/ 27 h 162"/>
                  <a:gd name="T20" fmla="*/ 64 w 201"/>
                  <a:gd name="T21" fmla="*/ 29 h 162"/>
                  <a:gd name="T22" fmla="*/ 70 w 201"/>
                  <a:gd name="T23" fmla="*/ 32 h 162"/>
                  <a:gd name="T24" fmla="*/ 76 w 201"/>
                  <a:gd name="T25" fmla="*/ 34 h 162"/>
                  <a:gd name="T26" fmla="*/ 82 w 201"/>
                  <a:gd name="T27" fmla="*/ 36 h 162"/>
                  <a:gd name="T28" fmla="*/ 88 w 201"/>
                  <a:gd name="T29" fmla="*/ 38 h 162"/>
                  <a:gd name="T30" fmla="*/ 94 w 201"/>
                  <a:gd name="T31" fmla="*/ 40 h 162"/>
                  <a:gd name="T32" fmla="*/ 101 w 201"/>
                  <a:gd name="T33" fmla="*/ 43 h 162"/>
                  <a:gd name="T34" fmla="*/ 99 w 201"/>
                  <a:gd name="T35" fmla="*/ 47 h 162"/>
                  <a:gd name="T36" fmla="*/ 99 w 201"/>
                  <a:gd name="T37" fmla="*/ 52 h 162"/>
                  <a:gd name="T38" fmla="*/ 97 w 201"/>
                  <a:gd name="T39" fmla="*/ 56 h 162"/>
                  <a:gd name="T40" fmla="*/ 97 w 201"/>
                  <a:gd name="T41" fmla="*/ 60 h 162"/>
                  <a:gd name="T42" fmla="*/ 94 w 201"/>
                  <a:gd name="T43" fmla="*/ 63 h 162"/>
                  <a:gd name="T44" fmla="*/ 93 w 201"/>
                  <a:gd name="T45" fmla="*/ 67 h 162"/>
                  <a:gd name="T46" fmla="*/ 91 w 201"/>
                  <a:gd name="T47" fmla="*/ 70 h 162"/>
                  <a:gd name="T48" fmla="*/ 89 w 201"/>
                  <a:gd name="T49" fmla="*/ 73 h 162"/>
                  <a:gd name="T50" fmla="*/ 86 w 201"/>
                  <a:gd name="T51" fmla="*/ 75 h 162"/>
                  <a:gd name="T52" fmla="*/ 82 w 201"/>
                  <a:gd name="T53" fmla="*/ 78 h 162"/>
                  <a:gd name="T54" fmla="*/ 77 w 201"/>
                  <a:gd name="T55" fmla="*/ 79 h 162"/>
                  <a:gd name="T56" fmla="*/ 72 w 201"/>
                  <a:gd name="T57" fmla="*/ 81 h 162"/>
                  <a:gd name="T58" fmla="*/ 68 w 201"/>
                  <a:gd name="T59" fmla="*/ 81 h 162"/>
                  <a:gd name="T60" fmla="*/ 63 w 201"/>
                  <a:gd name="T61" fmla="*/ 81 h 162"/>
                  <a:gd name="T62" fmla="*/ 57 w 201"/>
                  <a:gd name="T63" fmla="*/ 80 h 162"/>
                  <a:gd name="T64" fmla="*/ 52 w 201"/>
                  <a:gd name="T65" fmla="*/ 79 h 162"/>
                  <a:gd name="T66" fmla="*/ 47 w 201"/>
                  <a:gd name="T67" fmla="*/ 77 h 162"/>
                  <a:gd name="T68" fmla="*/ 42 w 201"/>
                  <a:gd name="T69" fmla="*/ 75 h 162"/>
                  <a:gd name="T70" fmla="*/ 37 w 201"/>
                  <a:gd name="T71" fmla="*/ 73 h 162"/>
                  <a:gd name="T72" fmla="*/ 33 w 201"/>
                  <a:gd name="T73" fmla="*/ 71 h 162"/>
                  <a:gd name="T74" fmla="*/ 29 w 201"/>
                  <a:gd name="T75" fmla="*/ 67 h 162"/>
                  <a:gd name="T76" fmla="*/ 25 w 201"/>
                  <a:gd name="T77" fmla="*/ 65 h 162"/>
                  <a:gd name="T78" fmla="*/ 21 w 201"/>
                  <a:gd name="T79" fmla="*/ 61 h 162"/>
                  <a:gd name="T80" fmla="*/ 17 w 201"/>
                  <a:gd name="T81" fmla="*/ 58 h 162"/>
                  <a:gd name="T82" fmla="*/ 12 w 201"/>
                  <a:gd name="T83" fmla="*/ 52 h 162"/>
                  <a:gd name="T84" fmla="*/ 8 w 201"/>
                  <a:gd name="T85" fmla="*/ 45 h 162"/>
                  <a:gd name="T86" fmla="*/ 5 w 201"/>
                  <a:gd name="T87" fmla="*/ 41 h 162"/>
                  <a:gd name="T88" fmla="*/ 3 w 201"/>
                  <a:gd name="T89" fmla="*/ 38 h 162"/>
                  <a:gd name="T90" fmla="*/ 2 w 201"/>
                  <a:gd name="T91" fmla="*/ 34 h 162"/>
                  <a:gd name="T92" fmla="*/ 1 w 201"/>
                  <a:gd name="T93" fmla="*/ 31 h 162"/>
                  <a:gd name="T94" fmla="*/ 0 w 201"/>
                  <a:gd name="T95" fmla="*/ 27 h 162"/>
                  <a:gd name="T96" fmla="*/ 0 w 201"/>
                  <a:gd name="T97" fmla="*/ 22 h 162"/>
                  <a:gd name="T98" fmla="*/ 0 w 201"/>
                  <a:gd name="T99" fmla="*/ 18 h 162"/>
                  <a:gd name="T100" fmla="*/ 1 w 201"/>
                  <a:gd name="T101" fmla="*/ 15 h 162"/>
                  <a:gd name="T102" fmla="*/ 1 w 201"/>
                  <a:gd name="T103" fmla="*/ 12 h 162"/>
                  <a:gd name="T104" fmla="*/ 2 w 201"/>
                  <a:gd name="T105" fmla="*/ 7 h 162"/>
                  <a:gd name="T106" fmla="*/ 3 w 201"/>
                  <a:gd name="T107" fmla="*/ 3 h 162"/>
                  <a:gd name="T108" fmla="*/ 6 w 201"/>
                  <a:gd name="T109" fmla="*/ 0 h 162"/>
                  <a:gd name="T110" fmla="*/ 6 w 201"/>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162">
                    <a:moveTo>
                      <a:pt x="11" y="0"/>
                    </a:moveTo>
                    <a:lnTo>
                      <a:pt x="23" y="6"/>
                    </a:lnTo>
                    <a:lnTo>
                      <a:pt x="34" y="13"/>
                    </a:lnTo>
                    <a:lnTo>
                      <a:pt x="45" y="21"/>
                    </a:lnTo>
                    <a:lnTo>
                      <a:pt x="57" y="27"/>
                    </a:lnTo>
                    <a:lnTo>
                      <a:pt x="68" y="32"/>
                    </a:lnTo>
                    <a:lnTo>
                      <a:pt x="82" y="38"/>
                    </a:lnTo>
                    <a:lnTo>
                      <a:pt x="93" y="44"/>
                    </a:lnTo>
                    <a:lnTo>
                      <a:pt x="104" y="49"/>
                    </a:lnTo>
                    <a:lnTo>
                      <a:pt x="116" y="53"/>
                    </a:lnTo>
                    <a:lnTo>
                      <a:pt x="127" y="57"/>
                    </a:lnTo>
                    <a:lnTo>
                      <a:pt x="139" y="63"/>
                    </a:lnTo>
                    <a:lnTo>
                      <a:pt x="152" y="67"/>
                    </a:lnTo>
                    <a:lnTo>
                      <a:pt x="163" y="72"/>
                    </a:lnTo>
                    <a:lnTo>
                      <a:pt x="175" y="76"/>
                    </a:lnTo>
                    <a:lnTo>
                      <a:pt x="188" y="80"/>
                    </a:lnTo>
                    <a:lnTo>
                      <a:pt x="201" y="86"/>
                    </a:lnTo>
                    <a:lnTo>
                      <a:pt x="198" y="93"/>
                    </a:lnTo>
                    <a:lnTo>
                      <a:pt x="198" y="103"/>
                    </a:lnTo>
                    <a:lnTo>
                      <a:pt x="194" y="112"/>
                    </a:lnTo>
                    <a:lnTo>
                      <a:pt x="194" y="120"/>
                    </a:lnTo>
                    <a:lnTo>
                      <a:pt x="188" y="126"/>
                    </a:lnTo>
                    <a:lnTo>
                      <a:pt x="186" y="133"/>
                    </a:lnTo>
                    <a:lnTo>
                      <a:pt x="182" y="139"/>
                    </a:lnTo>
                    <a:lnTo>
                      <a:pt x="178" y="145"/>
                    </a:lnTo>
                    <a:lnTo>
                      <a:pt x="171" y="150"/>
                    </a:lnTo>
                    <a:lnTo>
                      <a:pt x="163" y="156"/>
                    </a:lnTo>
                    <a:lnTo>
                      <a:pt x="154" y="158"/>
                    </a:lnTo>
                    <a:lnTo>
                      <a:pt x="144" y="162"/>
                    </a:lnTo>
                    <a:lnTo>
                      <a:pt x="135" y="162"/>
                    </a:lnTo>
                    <a:lnTo>
                      <a:pt x="125" y="162"/>
                    </a:lnTo>
                    <a:lnTo>
                      <a:pt x="114" y="160"/>
                    </a:lnTo>
                    <a:lnTo>
                      <a:pt x="104" y="158"/>
                    </a:lnTo>
                    <a:lnTo>
                      <a:pt x="93" y="154"/>
                    </a:lnTo>
                    <a:lnTo>
                      <a:pt x="83" y="150"/>
                    </a:lnTo>
                    <a:lnTo>
                      <a:pt x="74" y="145"/>
                    </a:lnTo>
                    <a:lnTo>
                      <a:pt x="66" y="141"/>
                    </a:lnTo>
                    <a:lnTo>
                      <a:pt x="57" y="133"/>
                    </a:lnTo>
                    <a:lnTo>
                      <a:pt x="49" y="129"/>
                    </a:lnTo>
                    <a:lnTo>
                      <a:pt x="42" y="122"/>
                    </a:lnTo>
                    <a:lnTo>
                      <a:pt x="34" y="116"/>
                    </a:lnTo>
                    <a:lnTo>
                      <a:pt x="23" y="103"/>
                    </a:lnTo>
                    <a:lnTo>
                      <a:pt x="15" y="89"/>
                    </a:lnTo>
                    <a:lnTo>
                      <a:pt x="9" y="82"/>
                    </a:lnTo>
                    <a:lnTo>
                      <a:pt x="5" y="76"/>
                    </a:lnTo>
                    <a:lnTo>
                      <a:pt x="4" y="67"/>
                    </a:lnTo>
                    <a:lnTo>
                      <a:pt x="2" y="61"/>
                    </a:lnTo>
                    <a:lnTo>
                      <a:pt x="0" y="53"/>
                    </a:lnTo>
                    <a:lnTo>
                      <a:pt x="0" y="44"/>
                    </a:lnTo>
                    <a:lnTo>
                      <a:pt x="0" y="36"/>
                    </a:lnTo>
                    <a:lnTo>
                      <a:pt x="2" y="30"/>
                    </a:lnTo>
                    <a:lnTo>
                      <a:pt x="2" y="23"/>
                    </a:lnTo>
                    <a:lnTo>
                      <a:pt x="4" y="13"/>
                    </a:lnTo>
                    <a:lnTo>
                      <a:pt x="5" y="6"/>
                    </a:lnTo>
                    <a:lnTo>
                      <a:pt x="11" y="0"/>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6" name="Freeform 485"/>
              <p:cNvSpPr>
                <a:spLocks/>
              </p:cNvSpPr>
              <p:nvPr/>
            </p:nvSpPr>
            <p:spPr bwMode="auto">
              <a:xfrm>
                <a:off x="2630" y="1461"/>
                <a:ext cx="70" cy="121"/>
              </a:xfrm>
              <a:custGeom>
                <a:avLst/>
                <a:gdLst>
                  <a:gd name="T0" fmla="*/ 11 w 141"/>
                  <a:gd name="T1" fmla="*/ 0 h 241"/>
                  <a:gd name="T2" fmla="*/ 17 w 141"/>
                  <a:gd name="T3" fmla="*/ 2 h 241"/>
                  <a:gd name="T4" fmla="*/ 22 w 141"/>
                  <a:gd name="T5" fmla="*/ 5 h 241"/>
                  <a:gd name="T6" fmla="*/ 26 w 141"/>
                  <a:gd name="T7" fmla="*/ 7 h 241"/>
                  <a:gd name="T8" fmla="*/ 32 w 141"/>
                  <a:gd name="T9" fmla="*/ 11 h 241"/>
                  <a:gd name="T10" fmla="*/ 36 w 141"/>
                  <a:gd name="T11" fmla="*/ 13 h 241"/>
                  <a:gd name="T12" fmla="*/ 40 w 141"/>
                  <a:gd name="T13" fmla="*/ 16 h 241"/>
                  <a:gd name="T14" fmla="*/ 43 w 141"/>
                  <a:gd name="T15" fmla="*/ 20 h 241"/>
                  <a:gd name="T16" fmla="*/ 47 w 141"/>
                  <a:gd name="T17" fmla="*/ 25 h 241"/>
                  <a:gd name="T18" fmla="*/ 50 w 141"/>
                  <a:gd name="T19" fmla="*/ 30 h 241"/>
                  <a:gd name="T20" fmla="*/ 53 w 141"/>
                  <a:gd name="T21" fmla="*/ 34 h 241"/>
                  <a:gd name="T22" fmla="*/ 56 w 141"/>
                  <a:gd name="T23" fmla="*/ 40 h 241"/>
                  <a:gd name="T24" fmla="*/ 59 w 141"/>
                  <a:gd name="T25" fmla="*/ 47 h 241"/>
                  <a:gd name="T26" fmla="*/ 62 w 141"/>
                  <a:gd name="T27" fmla="*/ 52 h 241"/>
                  <a:gd name="T28" fmla="*/ 63 w 141"/>
                  <a:gd name="T29" fmla="*/ 58 h 241"/>
                  <a:gd name="T30" fmla="*/ 66 w 141"/>
                  <a:gd name="T31" fmla="*/ 65 h 241"/>
                  <a:gd name="T32" fmla="*/ 68 w 141"/>
                  <a:gd name="T33" fmla="*/ 71 h 241"/>
                  <a:gd name="T34" fmla="*/ 68 w 141"/>
                  <a:gd name="T35" fmla="*/ 78 h 241"/>
                  <a:gd name="T36" fmla="*/ 69 w 141"/>
                  <a:gd name="T37" fmla="*/ 84 h 241"/>
                  <a:gd name="T38" fmla="*/ 70 w 141"/>
                  <a:gd name="T39" fmla="*/ 90 h 241"/>
                  <a:gd name="T40" fmla="*/ 70 w 141"/>
                  <a:gd name="T41" fmla="*/ 97 h 241"/>
                  <a:gd name="T42" fmla="*/ 70 w 141"/>
                  <a:gd name="T43" fmla="*/ 103 h 241"/>
                  <a:gd name="T44" fmla="*/ 70 w 141"/>
                  <a:gd name="T45" fmla="*/ 109 h 241"/>
                  <a:gd name="T46" fmla="*/ 70 w 141"/>
                  <a:gd name="T47" fmla="*/ 115 h 241"/>
                  <a:gd name="T48" fmla="*/ 70 w 141"/>
                  <a:gd name="T49" fmla="*/ 121 h 241"/>
                  <a:gd name="T50" fmla="*/ 63 w 141"/>
                  <a:gd name="T51" fmla="*/ 119 h 241"/>
                  <a:gd name="T52" fmla="*/ 59 w 141"/>
                  <a:gd name="T53" fmla="*/ 117 h 241"/>
                  <a:gd name="T54" fmla="*/ 54 w 141"/>
                  <a:gd name="T55" fmla="*/ 114 h 241"/>
                  <a:gd name="T56" fmla="*/ 49 w 141"/>
                  <a:gd name="T57" fmla="*/ 111 h 241"/>
                  <a:gd name="T58" fmla="*/ 44 w 141"/>
                  <a:gd name="T59" fmla="*/ 107 h 241"/>
                  <a:gd name="T60" fmla="*/ 40 w 141"/>
                  <a:gd name="T61" fmla="*/ 105 h 241"/>
                  <a:gd name="T62" fmla="*/ 36 w 141"/>
                  <a:gd name="T63" fmla="*/ 101 h 241"/>
                  <a:gd name="T64" fmla="*/ 32 w 141"/>
                  <a:gd name="T65" fmla="*/ 98 h 241"/>
                  <a:gd name="T66" fmla="*/ 28 w 141"/>
                  <a:gd name="T67" fmla="*/ 94 h 241"/>
                  <a:gd name="T68" fmla="*/ 23 w 141"/>
                  <a:gd name="T69" fmla="*/ 89 h 241"/>
                  <a:gd name="T70" fmla="*/ 20 w 141"/>
                  <a:gd name="T71" fmla="*/ 86 h 241"/>
                  <a:gd name="T72" fmla="*/ 16 w 141"/>
                  <a:gd name="T73" fmla="*/ 83 h 241"/>
                  <a:gd name="T74" fmla="*/ 12 w 141"/>
                  <a:gd name="T75" fmla="*/ 79 h 241"/>
                  <a:gd name="T76" fmla="*/ 7 w 141"/>
                  <a:gd name="T77" fmla="*/ 76 h 241"/>
                  <a:gd name="T78" fmla="*/ 4 w 141"/>
                  <a:gd name="T79" fmla="*/ 72 h 241"/>
                  <a:gd name="T80" fmla="*/ 0 w 141"/>
                  <a:gd name="T81" fmla="*/ 70 h 241"/>
                  <a:gd name="T82" fmla="*/ 1 w 141"/>
                  <a:gd name="T83" fmla="*/ 66 h 241"/>
                  <a:gd name="T84" fmla="*/ 2 w 141"/>
                  <a:gd name="T85" fmla="*/ 62 h 241"/>
                  <a:gd name="T86" fmla="*/ 2 w 141"/>
                  <a:gd name="T87" fmla="*/ 57 h 241"/>
                  <a:gd name="T88" fmla="*/ 2 w 141"/>
                  <a:gd name="T89" fmla="*/ 52 h 241"/>
                  <a:gd name="T90" fmla="*/ 2 w 141"/>
                  <a:gd name="T91" fmla="*/ 48 h 241"/>
                  <a:gd name="T92" fmla="*/ 2 w 141"/>
                  <a:gd name="T93" fmla="*/ 43 h 241"/>
                  <a:gd name="T94" fmla="*/ 2 w 141"/>
                  <a:gd name="T95" fmla="*/ 38 h 241"/>
                  <a:gd name="T96" fmla="*/ 2 w 141"/>
                  <a:gd name="T97" fmla="*/ 33 h 241"/>
                  <a:gd name="T98" fmla="*/ 2 w 141"/>
                  <a:gd name="T99" fmla="*/ 29 h 241"/>
                  <a:gd name="T100" fmla="*/ 2 w 141"/>
                  <a:gd name="T101" fmla="*/ 24 h 241"/>
                  <a:gd name="T102" fmla="*/ 2 w 141"/>
                  <a:gd name="T103" fmla="*/ 19 h 241"/>
                  <a:gd name="T104" fmla="*/ 3 w 141"/>
                  <a:gd name="T105" fmla="*/ 15 h 241"/>
                  <a:gd name="T106" fmla="*/ 4 w 141"/>
                  <a:gd name="T107" fmla="*/ 11 h 241"/>
                  <a:gd name="T108" fmla="*/ 5 w 141"/>
                  <a:gd name="T109" fmla="*/ 7 h 241"/>
                  <a:gd name="T110" fmla="*/ 7 w 141"/>
                  <a:gd name="T111" fmla="*/ 3 h 241"/>
                  <a:gd name="T112" fmla="*/ 11 w 141"/>
                  <a:gd name="T113" fmla="*/ 0 h 241"/>
                  <a:gd name="T114" fmla="*/ 11 w 141"/>
                  <a:gd name="T115" fmla="*/ 0 h 2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1" h="241">
                    <a:moveTo>
                      <a:pt x="23" y="0"/>
                    </a:moveTo>
                    <a:lnTo>
                      <a:pt x="34" y="3"/>
                    </a:lnTo>
                    <a:lnTo>
                      <a:pt x="44" y="9"/>
                    </a:lnTo>
                    <a:lnTo>
                      <a:pt x="53" y="13"/>
                    </a:lnTo>
                    <a:lnTo>
                      <a:pt x="65" y="21"/>
                    </a:lnTo>
                    <a:lnTo>
                      <a:pt x="72" y="26"/>
                    </a:lnTo>
                    <a:lnTo>
                      <a:pt x="80" y="32"/>
                    </a:lnTo>
                    <a:lnTo>
                      <a:pt x="87" y="40"/>
                    </a:lnTo>
                    <a:lnTo>
                      <a:pt x="95" y="49"/>
                    </a:lnTo>
                    <a:lnTo>
                      <a:pt x="101" y="59"/>
                    </a:lnTo>
                    <a:lnTo>
                      <a:pt x="106" y="68"/>
                    </a:lnTo>
                    <a:lnTo>
                      <a:pt x="112" y="80"/>
                    </a:lnTo>
                    <a:lnTo>
                      <a:pt x="118" y="93"/>
                    </a:lnTo>
                    <a:lnTo>
                      <a:pt x="124" y="104"/>
                    </a:lnTo>
                    <a:lnTo>
                      <a:pt x="127" y="116"/>
                    </a:lnTo>
                    <a:lnTo>
                      <a:pt x="133" y="129"/>
                    </a:lnTo>
                    <a:lnTo>
                      <a:pt x="137" y="142"/>
                    </a:lnTo>
                    <a:lnTo>
                      <a:pt x="137" y="156"/>
                    </a:lnTo>
                    <a:lnTo>
                      <a:pt x="139" y="167"/>
                    </a:lnTo>
                    <a:lnTo>
                      <a:pt x="141" y="180"/>
                    </a:lnTo>
                    <a:lnTo>
                      <a:pt x="141" y="194"/>
                    </a:lnTo>
                    <a:lnTo>
                      <a:pt x="141" y="205"/>
                    </a:lnTo>
                    <a:lnTo>
                      <a:pt x="141" y="218"/>
                    </a:lnTo>
                    <a:lnTo>
                      <a:pt x="141" y="230"/>
                    </a:lnTo>
                    <a:lnTo>
                      <a:pt x="141" y="241"/>
                    </a:lnTo>
                    <a:lnTo>
                      <a:pt x="127" y="237"/>
                    </a:lnTo>
                    <a:lnTo>
                      <a:pt x="118" y="233"/>
                    </a:lnTo>
                    <a:lnTo>
                      <a:pt x="108" y="228"/>
                    </a:lnTo>
                    <a:lnTo>
                      <a:pt x="99" y="222"/>
                    </a:lnTo>
                    <a:lnTo>
                      <a:pt x="89" y="214"/>
                    </a:lnTo>
                    <a:lnTo>
                      <a:pt x="80" y="209"/>
                    </a:lnTo>
                    <a:lnTo>
                      <a:pt x="72" y="201"/>
                    </a:lnTo>
                    <a:lnTo>
                      <a:pt x="65" y="195"/>
                    </a:lnTo>
                    <a:lnTo>
                      <a:pt x="57" y="188"/>
                    </a:lnTo>
                    <a:lnTo>
                      <a:pt x="47" y="178"/>
                    </a:lnTo>
                    <a:lnTo>
                      <a:pt x="40" y="171"/>
                    </a:lnTo>
                    <a:lnTo>
                      <a:pt x="32" y="165"/>
                    </a:lnTo>
                    <a:lnTo>
                      <a:pt x="25" y="157"/>
                    </a:lnTo>
                    <a:lnTo>
                      <a:pt x="15" y="152"/>
                    </a:lnTo>
                    <a:lnTo>
                      <a:pt x="8" y="144"/>
                    </a:lnTo>
                    <a:lnTo>
                      <a:pt x="0" y="140"/>
                    </a:lnTo>
                    <a:lnTo>
                      <a:pt x="2" y="131"/>
                    </a:lnTo>
                    <a:lnTo>
                      <a:pt x="4" y="123"/>
                    </a:lnTo>
                    <a:lnTo>
                      <a:pt x="4" y="114"/>
                    </a:lnTo>
                    <a:lnTo>
                      <a:pt x="4" y="104"/>
                    </a:lnTo>
                    <a:lnTo>
                      <a:pt x="4" y="95"/>
                    </a:lnTo>
                    <a:lnTo>
                      <a:pt x="4" y="85"/>
                    </a:lnTo>
                    <a:lnTo>
                      <a:pt x="4" y="76"/>
                    </a:lnTo>
                    <a:lnTo>
                      <a:pt x="4" y="66"/>
                    </a:lnTo>
                    <a:lnTo>
                      <a:pt x="4" y="57"/>
                    </a:lnTo>
                    <a:lnTo>
                      <a:pt x="4" y="47"/>
                    </a:lnTo>
                    <a:lnTo>
                      <a:pt x="4" y="38"/>
                    </a:lnTo>
                    <a:lnTo>
                      <a:pt x="6" y="30"/>
                    </a:lnTo>
                    <a:lnTo>
                      <a:pt x="8" y="21"/>
                    </a:lnTo>
                    <a:lnTo>
                      <a:pt x="11" y="13"/>
                    </a:lnTo>
                    <a:lnTo>
                      <a:pt x="15" y="5"/>
                    </a:lnTo>
                    <a:lnTo>
                      <a:pt x="23"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7" name="Freeform 486"/>
              <p:cNvSpPr>
                <a:spLocks/>
              </p:cNvSpPr>
              <p:nvPr/>
            </p:nvSpPr>
            <p:spPr bwMode="auto">
              <a:xfrm>
                <a:off x="2642" y="1483"/>
                <a:ext cx="385" cy="431"/>
              </a:xfrm>
              <a:custGeom>
                <a:avLst/>
                <a:gdLst>
                  <a:gd name="T0" fmla="*/ 189 w 770"/>
                  <a:gd name="T1" fmla="*/ 76 h 862"/>
                  <a:gd name="T2" fmla="*/ 266 w 770"/>
                  <a:gd name="T3" fmla="*/ 223 h 862"/>
                  <a:gd name="T4" fmla="*/ 308 w 770"/>
                  <a:gd name="T5" fmla="*/ 263 h 862"/>
                  <a:gd name="T6" fmla="*/ 354 w 770"/>
                  <a:gd name="T7" fmla="*/ 303 h 862"/>
                  <a:gd name="T8" fmla="*/ 379 w 770"/>
                  <a:gd name="T9" fmla="*/ 368 h 862"/>
                  <a:gd name="T10" fmla="*/ 378 w 770"/>
                  <a:gd name="T11" fmla="*/ 408 h 862"/>
                  <a:gd name="T12" fmla="*/ 342 w 770"/>
                  <a:gd name="T13" fmla="*/ 426 h 862"/>
                  <a:gd name="T14" fmla="*/ 326 w 770"/>
                  <a:gd name="T15" fmla="*/ 416 h 862"/>
                  <a:gd name="T16" fmla="*/ 333 w 770"/>
                  <a:gd name="T17" fmla="*/ 397 h 862"/>
                  <a:gd name="T18" fmla="*/ 304 w 770"/>
                  <a:gd name="T19" fmla="*/ 417 h 862"/>
                  <a:gd name="T20" fmla="*/ 292 w 770"/>
                  <a:gd name="T21" fmla="*/ 397 h 862"/>
                  <a:gd name="T22" fmla="*/ 309 w 770"/>
                  <a:gd name="T23" fmla="*/ 362 h 862"/>
                  <a:gd name="T24" fmla="*/ 285 w 770"/>
                  <a:gd name="T25" fmla="*/ 362 h 862"/>
                  <a:gd name="T26" fmla="*/ 249 w 770"/>
                  <a:gd name="T27" fmla="*/ 382 h 862"/>
                  <a:gd name="T28" fmla="*/ 238 w 770"/>
                  <a:gd name="T29" fmla="*/ 370 h 862"/>
                  <a:gd name="T30" fmla="*/ 268 w 770"/>
                  <a:gd name="T31" fmla="*/ 341 h 862"/>
                  <a:gd name="T32" fmla="*/ 264 w 770"/>
                  <a:gd name="T33" fmla="*/ 304 h 862"/>
                  <a:gd name="T34" fmla="*/ 232 w 770"/>
                  <a:gd name="T35" fmla="*/ 328 h 862"/>
                  <a:gd name="T36" fmla="*/ 201 w 770"/>
                  <a:gd name="T37" fmla="*/ 355 h 862"/>
                  <a:gd name="T38" fmla="*/ 187 w 770"/>
                  <a:gd name="T39" fmla="*/ 342 h 862"/>
                  <a:gd name="T40" fmla="*/ 215 w 770"/>
                  <a:gd name="T41" fmla="*/ 316 h 862"/>
                  <a:gd name="T42" fmla="*/ 230 w 770"/>
                  <a:gd name="T43" fmla="*/ 292 h 862"/>
                  <a:gd name="T44" fmla="*/ 204 w 770"/>
                  <a:gd name="T45" fmla="*/ 307 h 862"/>
                  <a:gd name="T46" fmla="*/ 173 w 770"/>
                  <a:gd name="T47" fmla="*/ 324 h 862"/>
                  <a:gd name="T48" fmla="*/ 151 w 770"/>
                  <a:gd name="T49" fmla="*/ 319 h 862"/>
                  <a:gd name="T50" fmla="*/ 175 w 770"/>
                  <a:gd name="T51" fmla="*/ 291 h 862"/>
                  <a:gd name="T52" fmla="*/ 221 w 770"/>
                  <a:gd name="T53" fmla="*/ 249 h 862"/>
                  <a:gd name="T54" fmla="*/ 222 w 770"/>
                  <a:gd name="T55" fmla="*/ 195 h 862"/>
                  <a:gd name="T56" fmla="*/ 210 w 770"/>
                  <a:gd name="T57" fmla="*/ 218 h 862"/>
                  <a:gd name="T58" fmla="*/ 200 w 770"/>
                  <a:gd name="T59" fmla="*/ 249 h 862"/>
                  <a:gd name="T60" fmla="*/ 186 w 770"/>
                  <a:gd name="T61" fmla="*/ 256 h 862"/>
                  <a:gd name="T62" fmla="*/ 194 w 770"/>
                  <a:gd name="T63" fmla="*/ 228 h 862"/>
                  <a:gd name="T64" fmla="*/ 190 w 770"/>
                  <a:gd name="T65" fmla="*/ 211 h 862"/>
                  <a:gd name="T66" fmla="*/ 181 w 770"/>
                  <a:gd name="T67" fmla="*/ 238 h 862"/>
                  <a:gd name="T68" fmla="*/ 165 w 770"/>
                  <a:gd name="T69" fmla="*/ 261 h 862"/>
                  <a:gd name="T70" fmla="*/ 170 w 770"/>
                  <a:gd name="T71" fmla="*/ 200 h 862"/>
                  <a:gd name="T72" fmla="*/ 177 w 770"/>
                  <a:gd name="T73" fmla="*/ 139 h 862"/>
                  <a:gd name="T74" fmla="*/ 164 w 770"/>
                  <a:gd name="T75" fmla="*/ 143 h 862"/>
                  <a:gd name="T76" fmla="*/ 141 w 770"/>
                  <a:gd name="T77" fmla="*/ 175 h 862"/>
                  <a:gd name="T78" fmla="*/ 134 w 770"/>
                  <a:gd name="T79" fmla="*/ 144 h 862"/>
                  <a:gd name="T80" fmla="*/ 136 w 770"/>
                  <a:gd name="T81" fmla="*/ 92 h 862"/>
                  <a:gd name="T82" fmla="*/ 132 w 770"/>
                  <a:gd name="T83" fmla="*/ 62 h 862"/>
                  <a:gd name="T84" fmla="*/ 108 w 770"/>
                  <a:gd name="T85" fmla="*/ 37 h 862"/>
                  <a:gd name="T86" fmla="*/ 108 w 770"/>
                  <a:gd name="T87" fmla="*/ 93 h 862"/>
                  <a:gd name="T88" fmla="*/ 96 w 770"/>
                  <a:gd name="T89" fmla="*/ 148 h 862"/>
                  <a:gd name="T90" fmla="*/ 108 w 770"/>
                  <a:gd name="T91" fmla="*/ 226 h 862"/>
                  <a:gd name="T92" fmla="*/ 103 w 770"/>
                  <a:gd name="T93" fmla="*/ 311 h 862"/>
                  <a:gd name="T94" fmla="*/ 58 w 770"/>
                  <a:gd name="T95" fmla="*/ 307 h 862"/>
                  <a:gd name="T96" fmla="*/ 29 w 770"/>
                  <a:gd name="T97" fmla="*/ 212 h 862"/>
                  <a:gd name="T98" fmla="*/ 4 w 770"/>
                  <a:gd name="T99" fmla="*/ 131 h 862"/>
                  <a:gd name="T100" fmla="*/ 41 w 770"/>
                  <a:gd name="T101" fmla="*/ 146 h 862"/>
                  <a:gd name="T102" fmla="*/ 73 w 770"/>
                  <a:gd name="T103" fmla="*/ 139 h 862"/>
                  <a:gd name="T104" fmla="*/ 78 w 770"/>
                  <a:gd name="T105" fmla="*/ 81 h 862"/>
                  <a:gd name="T106" fmla="*/ 70 w 770"/>
                  <a:gd name="T107" fmla="*/ 23 h 8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0" h="862">
                    <a:moveTo>
                      <a:pt x="154" y="0"/>
                    </a:moveTo>
                    <a:lnTo>
                      <a:pt x="203" y="10"/>
                    </a:lnTo>
                    <a:lnTo>
                      <a:pt x="249" y="31"/>
                    </a:lnTo>
                    <a:lnTo>
                      <a:pt x="287" y="56"/>
                    </a:lnTo>
                    <a:lnTo>
                      <a:pt x="321" y="84"/>
                    </a:lnTo>
                    <a:lnTo>
                      <a:pt x="351" y="116"/>
                    </a:lnTo>
                    <a:lnTo>
                      <a:pt x="378" y="152"/>
                    </a:lnTo>
                    <a:lnTo>
                      <a:pt x="401" y="190"/>
                    </a:lnTo>
                    <a:lnTo>
                      <a:pt x="426" y="234"/>
                    </a:lnTo>
                    <a:lnTo>
                      <a:pt x="446" y="274"/>
                    </a:lnTo>
                    <a:lnTo>
                      <a:pt x="465" y="320"/>
                    </a:lnTo>
                    <a:lnTo>
                      <a:pt x="486" y="362"/>
                    </a:lnTo>
                    <a:lnTo>
                      <a:pt x="509" y="405"/>
                    </a:lnTo>
                    <a:lnTo>
                      <a:pt x="532" y="445"/>
                    </a:lnTo>
                    <a:lnTo>
                      <a:pt x="559" y="485"/>
                    </a:lnTo>
                    <a:lnTo>
                      <a:pt x="589" y="523"/>
                    </a:lnTo>
                    <a:lnTo>
                      <a:pt x="623" y="559"/>
                    </a:lnTo>
                    <a:lnTo>
                      <a:pt x="627" y="548"/>
                    </a:lnTo>
                    <a:lnTo>
                      <a:pt x="625" y="540"/>
                    </a:lnTo>
                    <a:lnTo>
                      <a:pt x="620" y="531"/>
                    </a:lnTo>
                    <a:lnTo>
                      <a:pt x="616" y="525"/>
                    </a:lnTo>
                    <a:lnTo>
                      <a:pt x="631" y="529"/>
                    </a:lnTo>
                    <a:lnTo>
                      <a:pt x="648" y="537"/>
                    </a:lnTo>
                    <a:lnTo>
                      <a:pt x="661" y="546"/>
                    </a:lnTo>
                    <a:lnTo>
                      <a:pt x="675" y="559"/>
                    </a:lnTo>
                    <a:lnTo>
                      <a:pt x="686" y="573"/>
                    </a:lnTo>
                    <a:lnTo>
                      <a:pt x="697" y="588"/>
                    </a:lnTo>
                    <a:lnTo>
                      <a:pt x="707" y="605"/>
                    </a:lnTo>
                    <a:lnTo>
                      <a:pt x="718" y="624"/>
                    </a:lnTo>
                    <a:lnTo>
                      <a:pt x="726" y="641"/>
                    </a:lnTo>
                    <a:lnTo>
                      <a:pt x="734" y="660"/>
                    </a:lnTo>
                    <a:lnTo>
                      <a:pt x="741" y="677"/>
                    </a:lnTo>
                    <a:lnTo>
                      <a:pt x="747" y="698"/>
                    </a:lnTo>
                    <a:lnTo>
                      <a:pt x="753" y="717"/>
                    </a:lnTo>
                    <a:lnTo>
                      <a:pt x="758" y="736"/>
                    </a:lnTo>
                    <a:lnTo>
                      <a:pt x="762" y="753"/>
                    </a:lnTo>
                    <a:lnTo>
                      <a:pt x="768" y="772"/>
                    </a:lnTo>
                    <a:lnTo>
                      <a:pt x="768" y="782"/>
                    </a:lnTo>
                    <a:lnTo>
                      <a:pt x="770" y="791"/>
                    </a:lnTo>
                    <a:lnTo>
                      <a:pt x="766" y="799"/>
                    </a:lnTo>
                    <a:lnTo>
                      <a:pt x="762" y="808"/>
                    </a:lnTo>
                    <a:lnTo>
                      <a:pt x="756" y="816"/>
                    </a:lnTo>
                    <a:lnTo>
                      <a:pt x="749" y="822"/>
                    </a:lnTo>
                    <a:lnTo>
                      <a:pt x="739" y="829"/>
                    </a:lnTo>
                    <a:lnTo>
                      <a:pt x="732" y="835"/>
                    </a:lnTo>
                    <a:lnTo>
                      <a:pt x="718" y="839"/>
                    </a:lnTo>
                    <a:lnTo>
                      <a:pt x="707" y="844"/>
                    </a:lnTo>
                    <a:lnTo>
                      <a:pt x="696" y="848"/>
                    </a:lnTo>
                    <a:lnTo>
                      <a:pt x="684" y="852"/>
                    </a:lnTo>
                    <a:lnTo>
                      <a:pt x="673" y="854"/>
                    </a:lnTo>
                    <a:lnTo>
                      <a:pt x="661" y="858"/>
                    </a:lnTo>
                    <a:lnTo>
                      <a:pt x="650" y="860"/>
                    </a:lnTo>
                    <a:lnTo>
                      <a:pt x="642" y="862"/>
                    </a:lnTo>
                    <a:lnTo>
                      <a:pt x="640" y="850"/>
                    </a:lnTo>
                    <a:lnTo>
                      <a:pt x="646" y="841"/>
                    </a:lnTo>
                    <a:lnTo>
                      <a:pt x="652" y="831"/>
                    </a:lnTo>
                    <a:lnTo>
                      <a:pt x="663" y="824"/>
                    </a:lnTo>
                    <a:lnTo>
                      <a:pt x="671" y="814"/>
                    </a:lnTo>
                    <a:lnTo>
                      <a:pt x="678" y="805"/>
                    </a:lnTo>
                    <a:lnTo>
                      <a:pt x="684" y="795"/>
                    </a:lnTo>
                    <a:lnTo>
                      <a:pt x="688" y="786"/>
                    </a:lnTo>
                    <a:lnTo>
                      <a:pt x="675" y="787"/>
                    </a:lnTo>
                    <a:lnTo>
                      <a:pt x="665" y="793"/>
                    </a:lnTo>
                    <a:lnTo>
                      <a:pt x="658" y="799"/>
                    </a:lnTo>
                    <a:lnTo>
                      <a:pt x="650" y="808"/>
                    </a:lnTo>
                    <a:lnTo>
                      <a:pt x="642" y="816"/>
                    </a:lnTo>
                    <a:lnTo>
                      <a:pt x="633" y="825"/>
                    </a:lnTo>
                    <a:lnTo>
                      <a:pt x="625" y="833"/>
                    </a:lnTo>
                    <a:lnTo>
                      <a:pt x="620" y="843"/>
                    </a:lnTo>
                    <a:lnTo>
                      <a:pt x="608" y="833"/>
                    </a:lnTo>
                    <a:lnTo>
                      <a:pt x="599" y="824"/>
                    </a:lnTo>
                    <a:lnTo>
                      <a:pt x="585" y="820"/>
                    </a:lnTo>
                    <a:lnTo>
                      <a:pt x="576" y="825"/>
                    </a:lnTo>
                    <a:lnTo>
                      <a:pt x="574" y="818"/>
                    </a:lnTo>
                    <a:lnTo>
                      <a:pt x="576" y="812"/>
                    </a:lnTo>
                    <a:lnTo>
                      <a:pt x="578" y="803"/>
                    </a:lnTo>
                    <a:lnTo>
                      <a:pt x="583" y="793"/>
                    </a:lnTo>
                    <a:lnTo>
                      <a:pt x="589" y="782"/>
                    </a:lnTo>
                    <a:lnTo>
                      <a:pt x="595" y="772"/>
                    </a:lnTo>
                    <a:lnTo>
                      <a:pt x="602" y="761"/>
                    </a:lnTo>
                    <a:lnTo>
                      <a:pt x="608" y="751"/>
                    </a:lnTo>
                    <a:lnTo>
                      <a:pt x="612" y="740"/>
                    </a:lnTo>
                    <a:lnTo>
                      <a:pt x="616" y="732"/>
                    </a:lnTo>
                    <a:lnTo>
                      <a:pt x="618" y="723"/>
                    </a:lnTo>
                    <a:lnTo>
                      <a:pt x="618" y="715"/>
                    </a:lnTo>
                    <a:lnTo>
                      <a:pt x="614" y="710"/>
                    </a:lnTo>
                    <a:lnTo>
                      <a:pt x="606" y="706"/>
                    </a:lnTo>
                    <a:lnTo>
                      <a:pt x="595" y="704"/>
                    </a:lnTo>
                    <a:lnTo>
                      <a:pt x="580" y="706"/>
                    </a:lnTo>
                    <a:lnTo>
                      <a:pt x="576" y="713"/>
                    </a:lnTo>
                    <a:lnTo>
                      <a:pt x="570" y="723"/>
                    </a:lnTo>
                    <a:lnTo>
                      <a:pt x="562" y="732"/>
                    </a:lnTo>
                    <a:lnTo>
                      <a:pt x="553" y="740"/>
                    </a:lnTo>
                    <a:lnTo>
                      <a:pt x="542" y="746"/>
                    </a:lnTo>
                    <a:lnTo>
                      <a:pt x="530" y="751"/>
                    </a:lnTo>
                    <a:lnTo>
                      <a:pt x="521" y="757"/>
                    </a:lnTo>
                    <a:lnTo>
                      <a:pt x="509" y="763"/>
                    </a:lnTo>
                    <a:lnTo>
                      <a:pt x="498" y="763"/>
                    </a:lnTo>
                    <a:lnTo>
                      <a:pt x="486" y="767"/>
                    </a:lnTo>
                    <a:lnTo>
                      <a:pt x="477" y="767"/>
                    </a:lnTo>
                    <a:lnTo>
                      <a:pt x="469" y="767"/>
                    </a:lnTo>
                    <a:lnTo>
                      <a:pt x="458" y="763"/>
                    </a:lnTo>
                    <a:lnTo>
                      <a:pt x="456" y="755"/>
                    </a:lnTo>
                    <a:lnTo>
                      <a:pt x="464" y="748"/>
                    </a:lnTo>
                    <a:lnTo>
                      <a:pt x="475" y="740"/>
                    </a:lnTo>
                    <a:lnTo>
                      <a:pt x="486" y="732"/>
                    </a:lnTo>
                    <a:lnTo>
                      <a:pt x="496" y="723"/>
                    </a:lnTo>
                    <a:lnTo>
                      <a:pt x="505" y="713"/>
                    </a:lnTo>
                    <a:lnTo>
                      <a:pt x="515" y="706"/>
                    </a:lnTo>
                    <a:lnTo>
                      <a:pt x="523" y="698"/>
                    </a:lnTo>
                    <a:lnTo>
                      <a:pt x="532" y="690"/>
                    </a:lnTo>
                    <a:lnTo>
                      <a:pt x="536" y="681"/>
                    </a:lnTo>
                    <a:lnTo>
                      <a:pt x="542" y="671"/>
                    </a:lnTo>
                    <a:lnTo>
                      <a:pt x="545" y="660"/>
                    </a:lnTo>
                    <a:lnTo>
                      <a:pt x="545" y="651"/>
                    </a:lnTo>
                    <a:lnTo>
                      <a:pt x="545" y="639"/>
                    </a:lnTo>
                    <a:lnTo>
                      <a:pt x="542" y="630"/>
                    </a:lnTo>
                    <a:lnTo>
                      <a:pt x="536" y="616"/>
                    </a:lnTo>
                    <a:lnTo>
                      <a:pt x="528" y="607"/>
                    </a:lnTo>
                    <a:lnTo>
                      <a:pt x="521" y="607"/>
                    </a:lnTo>
                    <a:lnTo>
                      <a:pt x="513" y="611"/>
                    </a:lnTo>
                    <a:lnTo>
                      <a:pt x="505" y="614"/>
                    </a:lnTo>
                    <a:lnTo>
                      <a:pt x="500" y="620"/>
                    </a:lnTo>
                    <a:lnTo>
                      <a:pt x="488" y="630"/>
                    </a:lnTo>
                    <a:lnTo>
                      <a:pt x="477" y="645"/>
                    </a:lnTo>
                    <a:lnTo>
                      <a:pt x="464" y="656"/>
                    </a:lnTo>
                    <a:lnTo>
                      <a:pt x="454" y="671"/>
                    </a:lnTo>
                    <a:lnTo>
                      <a:pt x="443" y="685"/>
                    </a:lnTo>
                    <a:lnTo>
                      <a:pt x="429" y="696"/>
                    </a:lnTo>
                    <a:lnTo>
                      <a:pt x="424" y="700"/>
                    </a:lnTo>
                    <a:lnTo>
                      <a:pt x="416" y="704"/>
                    </a:lnTo>
                    <a:lnTo>
                      <a:pt x="408" y="706"/>
                    </a:lnTo>
                    <a:lnTo>
                      <a:pt x="401" y="710"/>
                    </a:lnTo>
                    <a:lnTo>
                      <a:pt x="393" y="710"/>
                    </a:lnTo>
                    <a:lnTo>
                      <a:pt x="386" y="710"/>
                    </a:lnTo>
                    <a:lnTo>
                      <a:pt x="374" y="708"/>
                    </a:lnTo>
                    <a:lnTo>
                      <a:pt x="367" y="706"/>
                    </a:lnTo>
                    <a:lnTo>
                      <a:pt x="367" y="698"/>
                    </a:lnTo>
                    <a:lnTo>
                      <a:pt x="370" y="690"/>
                    </a:lnTo>
                    <a:lnTo>
                      <a:pt x="374" y="683"/>
                    </a:lnTo>
                    <a:lnTo>
                      <a:pt x="384" y="675"/>
                    </a:lnTo>
                    <a:lnTo>
                      <a:pt x="388" y="668"/>
                    </a:lnTo>
                    <a:lnTo>
                      <a:pt x="397" y="660"/>
                    </a:lnTo>
                    <a:lnTo>
                      <a:pt x="405" y="654"/>
                    </a:lnTo>
                    <a:lnTo>
                      <a:pt x="414" y="647"/>
                    </a:lnTo>
                    <a:lnTo>
                      <a:pt x="422" y="639"/>
                    </a:lnTo>
                    <a:lnTo>
                      <a:pt x="429" y="632"/>
                    </a:lnTo>
                    <a:lnTo>
                      <a:pt x="437" y="624"/>
                    </a:lnTo>
                    <a:lnTo>
                      <a:pt x="446" y="616"/>
                    </a:lnTo>
                    <a:lnTo>
                      <a:pt x="450" y="607"/>
                    </a:lnTo>
                    <a:lnTo>
                      <a:pt x="458" y="599"/>
                    </a:lnTo>
                    <a:lnTo>
                      <a:pt x="462" y="590"/>
                    </a:lnTo>
                    <a:lnTo>
                      <a:pt x="465" y="582"/>
                    </a:lnTo>
                    <a:lnTo>
                      <a:pt x="460" y="584"/>
                    </a:lnTo>
                    <a:lnTo>
                      <a:pt x="452" y="586"/>
                    </a:lnTo>
                    <a:lnTo>
                      <a:pt x="445" y="590"/>
                    </a:lnTo>
                    <a:lnTo>
                      <a:pt x="437" y="594"/>
                    </a:lnTo>
                    <a:lnTo>
                      <a:pt x="429" y="597"/>
                    </a:lnTo>
                    <a:lnTo>
                      <a:pt x="422" y="603"/>
                    </a:lnTo>
                    <a:lnTo>
                      <a:pt x="414" y="609"/>
                    </a:lnTo>
                    <a:lnTo>
                      <a:pt x="407" y="614"/>
                    </a:lnTo>
                    <a:lnTo>
                      <a:pt x="397" y="620"/>
                    </a:lnTo>
                    <a:lnTo>
                      <a:pt x="388" y="624"/>
                    </a:lnTo>
                    <a:lnTo>
                      <a:pt x="378" y="630"/>
                    </a:lnTo>
                    <a:lnTo>
                      <a:pt x="370" y="635"/>
                    </a:lnTo>
                    <a:lnTo>
                      <a:pt x="361" y="639"/>
                    </a:lnTo>
                    <a:lnTo>
                      <a:pt x="353" y="643"/>
                    </a:lnTo>
                    <a:lnTo>
                      <a:pt x="346" y="647"/>
                    </a:lnTo>
                    <a:lnTo>
                      <a:pt x="340" y="651"/>
                    </a:lnTo>
                    <a:lnTo>
                      <a:pt x="329" y="652"/>
                    </a:lnTo>
                    <a:lnTo>
                      <a:pt x="321" y="654"/>
                    </a:lnTo>
                    <a:lnTo>
                      <a:pt x="313" y="652"/>
                    </a:lnTo>
                    <a:lnTo>
                      <a:pt x="308" y="651"/>
                    </a:lnTo>
                    <a:lnTo>
                      <a:pt x="304" y="643"/>
                    </a:lnTo>
                    <a:lnTo>
                      <a:pt x="302" y="637"/>
                    </a:lnTo>
                    <a:lnTo>
                      <a:pt x="300" y="630"/>
                    </a:lnTo>
                    <a:lnTo>
                      <a:pt x="300" y="624"/>
                    </a:lnTo>
                    <a:lnTo>
                      <a:pt x="300" y="618"/>
                    </a:lnTo>
                    <a:lnTo>
                      <a:pt x="304" y="611"/>
                    </a:lnTo>
                    <a:lnTo>
                      <a:pt x="317" y="601"/>
                    </a:lnTo>
                    <a:lnTo>
                      <a:pt x="334" y="592"/>
                    </a:lnTo>
                    <a:lnTo>
                      <a:pt x="350" y="582"/>
                    </a:lnTo>
                    <a:lnTo>
                      <a:pt x="367" y="573"/>
                    </a:lnTo>
                    <a:lnTo>
                      <a:pt x="380" y="561"/>
                    </a:lnTo>
                    <a:lnTo>
                      <a:pt x="395" y="550"/>
                    </a:lnTo>
                    <a:lnTo>
                      <a:pt x="408" y="538"/>
                    </a:lnTo>
                    <a:lnTo>
                      <a:pt x="422" y="525"/>
                    </a:lnTo>
                    <a:lnTo>
                      <a:pt x="431" y="512"/>
                    </a:lnTo>
                    <a:lnTo>
                      <a:pt x="441" y="498"/>
                    </a:lnTo>
                    <a:lnTo>
                      <a:pt x="446" y="483"/>
                    </a:lnTo>
                    <a:lnTo>
                      <a:pt x="450" y="468"/>
                    </a:lnTo>
                    <a:lnTo>
                      <a:pt x="452" y="451"/>
                    </a:lnTo>
                    <a:lnTo>
                      <a:pt x="452" y="436"/>
                    </a:lnTo>
                    <a:lnTo>
                      <a:pt x="448" y="417"/>
                    </a:lnTo>
                    <a:lnTo>
                      <a:pt x="443" y="398"/>
                    </a:lnTo>
                    <a:lnTo>
                      <a:pt x="443" y="390"/>
                    </a:lnTo>
                    <a:lnTo>
                      <a:pt x="443" y="386"/>
                    </a:lnTo>
                    <a:lnTo>
                      <a:pt x="439" y="396"/>
                    </a:lnTo>
                    <a:lnTo>
                      <a:pt x="435" y="403"/>
                    </a:lnTo>
                    <a:lnTo>
                      <a:pt x="431" y="411"/>
                    </a:lnTo>
                    <a:lnTo>
                      <a:pt x="427" y="419"/>
                    </a:lnTo>
                    <a:lnTo>
                      <a:pt x="424" y="428"/>
                    </a:lnTo>
                    <a:lnTo>
                      <a:pt x="420" y="436"/>
                    </a:lnTo>
                    <a:lnTo>
                      <a:pt x="416" y="443"/>
                    </a:lnTo>
                    <a:lnTo>
                      <a:pt x="414" y="453"/>
                    </a:lnTo>
                    <a:lnTo>
                      <a:pt x="410" y="460"/>
                    </a:lnTo>
                    <a:lnTo>
                      <a:pt x="407" y="470"/>
                    </a:lnTo>
                    <a:lnTo>
                      <a:pt x="405" y="479"/>
                    </a:lnTo>
                    <a:lnTo>
                      <a:pt x="401" y="489"/>
                    </a:lnTo>
                    <a:lnTo>
                      <a:pt x="399" y="497"/>
                    </a:lnTo>
                    <a:lnTo>
                      <a:pt x="397" y="508"/>
                    </a:lnTo>
                    <a:lnTo>
                      <a:pt x="395" y="517"/>
                    </a:lnTo>
                    <a:lnTo>
                      <a:pt x="395" y="527"/>
                    </a:lnTo>
                    <a:lnTo>
                      <a:pt x="384" y="523"/>
                    </a:lnTo>
                    <a:lnTo>
                      <a:pt x="380" y="521"/>
                    </a:lnTo>
                    <a:lnTo>
                      <a:pt x="374" y="516"/>
                    </a:lnTo>
                    <a:lnTo>
                      <a:pt x="372" y="512"/>
                    </a:lnTo>
                    <a:lnTo>
                      <a:pt x="370" y="502"/>
                    </a:lnTo>
                    <a:lnTo>
                      <a:pt x="374" y="497"/>
                    </a:lnTo>
                    <a:lnTo>
                      <a:pt x="374" y="489"/>
                    </a:lnTo>
                    <a:lnTo>
                      <a:pt x="380" y="481"/>
                    </a:lnTo>
                    <a:lnTo>
                      <a:pt x="382" y="472"/>
                    </a:lnTo>
                    <a:lnTo>
                      <a:pt x="386" y="462"/>
                    </a:lnTo>
                    <a:lnTo>
                      <a:pt x="388" y="455"/>
                    </a:lnTo>
                    <a:lnTo>
                      <a:pt x="393" y="445"/>
                    </a:lnTo>
                    <a:lnTo>
                      <a:pt x="393" y="436"/>
                    </a:lnTo>
                    <a:lnTo>
                      <a:pt x="397" y="428"/>
                    </a:lnTo>
                    <a:lnTo>
                      <a:pt x="395" y="421"/>
                    </a:lnTo>
                    <a:lnTo>
                      <a:pt x="395" y="413"/>
                    </a:lnTo>
                    <a:lnTo>
                      <a:pt x="386" y="419"/>
                    </a:lnTo>
                    <a:lnTo>
                      <a:pt x="380" y="422"/>
                    </a:lnTo>
                    <a:lnTo>
                      <a:pt x="374" y="428"/>
                    </a:lnTo>
                    <a:lnTo>
                      <a:pt x="370" y="436"/>
                    </a:lnTo>
                    <a:lnTo>
                      <a:pt x="367" y="443"/>
                    </a:lnTo>
                    <a:lnTo>
                      <a:pt x="367" y="451"/>
                    </a:lnTo>
                    <a:lnTo>
                      <a:pt x="365" y="459"/>
                    </a:lnTo>
                    <a:lnTo>
                      <a:pt x="365" y="468"/>
                    </a:lnTo>
                    <a:lnTo>
                      <a:pt x="361" y="476"/>
                    </a:lnTo>
                    <a:lnTo>
                      <a:pt x="359" y="483"/>
                    </a:lnTo>
                    <a:lnTo>
                      <a:pt x="357" y="491"/>
                    </a:lnTo>
                    <a:lnTo>
                      <a:pt x="355" y="498"/>
                    </a:lnTo>
                    <a:lnTo>
                      <a:pt x="350" y="504"/>
                    </a:lnTo>
                    <a:lnTo>
                      <a:pt x="344" y="512"/>
                    </a:lnTo>
                    <a:lnTo>
                      <a:pt x="336" y="516"/>
                    </a:lnTo>
                    <a:lnTo>
                      <a:pt x="330" y="521"/>
                    </a:lnTo>
                    <a:lnTo>
                      <a:pt x="330" y="502"/>
                    </a:lnTo>
                    <a:lnTo>
                      <a:pt x="330" y="485"/>
                    </a:lnTo>
                    <a:lnTo>
                      <a:pt x="330" y="468"/>
                    </a:lnTo>
                    <a:lnTo>
                      <a:pt x="334" y="453"/>
                    </a:lnTo>
                    <a:lnTo>
                      <a:pt x="334" y="434"/>
                    </a:lnTo>
                    <a:lnTo>
                      <a:pt x="338" y="419"/>
                    </a:lnTo>
                    <a:lnTo>
                      <a:pt x="340" y="400"/>
                    </a:lnTo>
                    <a:lnTo>
                      <a:pt x="344" y="383"/>
                    </a:lnTo>
                    <a:lnTo>
                      <a:pt x="344" y="364"/>
                    </a:lnTo>
                    <a:lnTo>
                      <a:pt x="348" y="346"/>
                    </a:lnTo>
                    <a:lnTo>
                      <a:pt x="348" y="329"/>
                    </a:lnTo>
                    <a:lnTo>
                      <a:pt x="351" y="312"/>
                    </a:lnTo>
                    <a:lnTo>
                      <a:pt x="351" y="295"/>
                    </a:lnTo>
                    <a:lnTo>
                      <a:pt x="353" y="278"/>
                    </a:lnTo>
                    <a:lnTo>
                      <a:pt x="353" y="261"/>
                    </a:lnTo>
                    <a:lnTo>
                      <a:pt x="353" y="244"/>
                    </a:lnTo>
                    <a:lnTo>
                      <a:pt x="342" y="253"/>
                    </a:lnTo>
                    <a:lnTo>
                      <a:pt x="334" y="265"/>
                    </a:lnTo>
                    <a:lnTo>
                      <a:pt x="330" y="270"/>
                    </a:lnTo>
                    <a:lnTo>
                      <a:pt x="330" y="280"/>
                    </a:lnTo>
                    <a:lnTo>
                      <a:pt x="327" y="286"/>
                    </a:lnTo>
                    <a:lnTo>
                      <a:pt x="325" y="293"/>
                    </a:lnTo>
                    <a:lnTo>
                      <a:pt x="321" y="306"/>
                    </a:lnTo>
                    <a:lnTo>
                      <a:pt x="313" y="318"/>
                    </a:lnTo>
                    <a:lnTo>
                      <a:pt x="306" y="324"/>
                    </a:lnTo>
                    <a:lnTo>
                      <a:pt x="294" y="327"/>
                    </a:lnTo>
                    <a:lnTo>
                      <a:pt x="287" y="341"/>
                    </a:lnTo>
                    <a:lnTo>
                      <a:pt x="281" y="350"/>
                    </a:lnTo>
                    <a:lnTo>
                      <a:pt x="277" y="352"/>
                    </a:lnTo>
                    <a:lnTo>
                      <a:pt x="275" y="350"/>
                    </a:lnTo>
                    <a:lnTo>
                      <a:pt x="273" y="343"/>
                    </a:lnTo>
                    <a:lnTo>
                      <a:pt x="272" y="333"/>
                    </a:lnTo>
                    <a:lnTo>
                      <a:pt x="270" y="320"/>
                    </a:lnTo>
                    <a:lnTo>
                      <a:pt x="270" y="306"/>
                    </a:lnTo>
                    <a:lnTo>
                      <a:pt x="268" y="287"/>
                    </a:lnTo>
                    <a:lnTo>
                      <a:pt x="268" y="270"/>
                    </a:lnTo>
                    <a:lnTo>
                      <a:pt x="268" y="251"/>
                    </a:lnTo>
                    <a:lnTo>
                      <a:pt x="270" y="234"/>
                    </a:lnTo>
                    <a:lnTo>
                      <a:pt x="270" y="217"/>
                    </a:lnTo>
                    <a:lnTo>
                      <a:pt x="270" y="204"/>
                    </a:lnTo>
                    <a:lnTo>
                      <a:pt x="270" y="190"/>
                    </a:lnTo>
                    <a:lnTo>
                      <a:pt x="272" y="183"/>
                    </a:lnTo>
                    <a:lnTo>
                      <a:pt x="272" y="173"/>
                    </a:lnTo>
                    <a:lnTo>
                      <a:pt x="272" y="166"/>
                    </a:lnTo>
                    <a:lnTo>
                      <a:pt x="270" y="158"/>
                    </a:lnTo>
                    <a:lnTo>
                      <a:pt x="270" y="149"/>
                    </a:lnTo>
                    <a:lnTo>
                      <a:pt x="268" y="141"/>
                    </a:lnTo>
                    <a:lnTo>
                      <a:pt x="266" y="132"/>
                    </a:lnTo>
                    <a:lnTo>
                      <a:pt x="264" y="124"/>
                    </a:lnTo>
                    <a:lnTo>
                      <a:pt x="260" y="118"/>
                    </a:lnTo>
                    <a:lnTo>
                      <a:pt x="254" y="109"/>
                    </a:lnTo>
                    <a:lnTo>
                      <a:pt x="251" y="101"/>
                    </a:lnTo>
                    <a:lnTo>
                      <a:pt x="245" y="95"/>
                    </a:lnTo>
                    <a:lnTo>
                      <a:pt x="241" y="92"/>
                    </a:lnTo>
                    <a:lnTo>
                      <a:pt x="228" y="78"/>
                    </a:lnTo>
                    <a:lnTo>
                      <a:pt x="215" y="73"/>
                    </a:lnTo>
                    <a:lnTo>
                      <a:pt x="220" y="88"/>
                    </a:lnTo>
                    <a:lnTo>
                      <a:pt x="224" y="105"/>
                    </a:lnTo>
                    <a:lnTo>
                      <a:pt x="224" y="120"/>
                    </a:lnTo>
                    <a:lnTo>
                      <a:pt x="226" y="137"/>
                    </a:lnTo>
                    <a:lnTo>
                      <a:pt x="222" y="152"/>
                    </a:lnTo>
                    <a:lnTo>
                      <a:pt x="218" y="168"/>
                    </a:lnTo>
                    <a:lnTo>
                      <a:pt x="215" y="185"/>
                    </a:lnTo>
                    <a:lnTo>
                      <a:pt x="211" y="200"/>
                    </a:lnTo>
                    <a:lnTo>
                      <a:pt x="205" y="215"/>
                    </a:lnTo>
                    <a:lnTo>
                      <a:pt x="201" y="230"/>
                    </a:lnTo>
                    <a:lnTo>
                      <a:pt x="196" y="248"/>
                    </a:lnTo>
                    <a:lnTo>
                      <a:pt x="194" y="263"/>
                    </a:lnTo>
                    <a:lnTo>
                      <a:pt x="192" y="280"/>
                    </a:lnTo>
                    <a:lnTo>
                      <a:pt x="192" y="295"/>
                    </a:lnTo>
                    <a:lnTo>
                      <a:pt x="194" y="312"/>
                    </a:lnTo>
                    <a:lnTo>
                      <a:pt x="199" y="333"/>
                    </a:lnTo>
                    <a:lnTo>
                      <a:pt x="201" y="354"/>
                    </a:lnTo>
                    <a:lnTo>
                      <a:pt x="205" y="377"/>
                    </a:lnTo>
                    <a:lnTo>
                      <a:pt x="209" y="402"/>
                    </a:lnTo>
                    <a:lnTo>
                      <a:pt x="213" y="428"/>
                    </a:lnTo>
                    <a:lnTo>
                      <a:pt x="215" y="451"/>
                    </a:lnTo>
                    <a:lnTo>
                      <a:pt x="218" y="478"/>
                    </a:lnTo>
                    <a:lnTo>
                      <a:pt x="220" y="502"/>
                    </a:lnTo>
                    <a:lnTo>
                      <a:pt x="222" y="529"/>
                    </a:lnTo>
                    <a:lnTo>
                      <a:pt x="220" y="552"/>
                    </a:lnTo>
                    <a:lnTo>
                      <a:pt x="218" y="576"/>
                    </a:lnTo>
                    <a:lnTo>
                      <a:pt x="213" y="599"/>
                    </a:lnTo>
                    <a:lnTo>
                      <a:pt x="205" y="622"/>
                    </a:lnTo>
                    <a:lnTo>
                      <a:pt x="196" y="641"/>
                    </a:lnTo>
                    <a:lnTo>
                      <a:pt x="182" y="662"/>
                    </a:lnTo>
                    <a:lnTo>
                      <a:pt x="167" y="679"/>
                    </a:lnTo>
                    <a:lnTo>
                      <a:pt x="148" y="696"/>
                    </a:lnTo>
                    <a:lnTo>
                      <a:pt x="137" y="670"/>
                    </a:lnTo>
                    <a:lnTo>
                      <a:pt x="127" y="641"/>
                    </a:lnTo>
                    <a:lnTo>
                      <a:pt x="116" y="613"/>
                    </a:lnTo>
                    <a:lnTo>
                      <a:pt x="108" y="586"/>
                    </a:lnTo>
                    <a:lnTo>
                      <a:pt x="99" y="557"/>
                    </a:lnTo>
                    <a:lnTo>
                      <a:pt x="91" y="531"/>
                    </a:lnTo>
                    <a:lnTo>
                      <a:pt x="83" y="504"/>
                    </a:lnTo>
                    <a:lnTo>
                      <a:pt x="76" y="479"/>
                    </a:lnTo>
                    <a:lnTo>
                      <a:pt x="66" y="451"/>
                    </a:lnTo>
                    <a:lnTo>
                      <a:pt x="57" y="424"/>
                    </a:lnTo>
                    <a:lnTo>
                      <a:pt x="47" y="398"/>
                    </a:lnTo>
                    <a:lnTo>
                      <a:pt x="40" y="371"/>
                    </a:lnTo>
                    <a:lnTo>
                      <a:pt x="28" y="344"/>
                    </a:lnTo>
                    <a:lnTo>
                      <a:pt x="19" y="320"/>
                    </a:lnTo>
                    <a:lnTo>
                      <a:pt x="9" y="293"/>
                    </a:lnTo>
                    <a:lnTo>
                      <a:pt x="0" y="267"/>
                    </a:lnTo>
                    <a:lnTo>
                      <a:pt x="7" y="261"/>
                    </a:lnTo>
                    <a:lnTo>
                      <a:pt x="15" y="259"/>
                    </a:lnTo>
                    <a:lnTo>
                      <a:pt x="24" y="259"/>
                    </a:lnTo>
                    <a:lnTo>
                      <a:pt x="36" y="263"/>
                    </a:lnTo>
                    <a:lnTo>
                      <a:pt x="45" y="268"/>
                    </a:lnTo>
                    <a:lnTo>
                      <a:pt x="59" y="274"/>
                    </a:lnTo>
                    <a:lnTo>
                      <a:pt x="70" y="284"/>
                    </a:lnTo>
                    <a:lnTo>
                      <a:pt x="81" y="291"/>
                    </a:lnTo>
                    <a:lnTo>
                      <a:pt x="93" y="297"/>
                    </a:lnTo>
                    <a:lnTo>
                      <a:pt x="102" y="301"/>
                    </a:lnTo>
                    <a:lnTo>
                      <a:pt x="112" y="305"/>
                    </a:lnTo>
                    <a:lnTo>
                      <a:pt x="123" y="305"/>
                    </a:lnTo>
                    <a:lnTo>
                      <a:pt x="131" y="301"/>
                    </a:lnTo>
                    <a:lnTo>
                      <a:pt x="138" y="293"/>
                    </a:lnTo>
                    <a:lnTo>
                      <a:pt x="146" y="278"/>
                    </a:lnTo>
                    <a:lnTo>
                      <a:pt x="152" y="261"/>
                    </a:lnTo>
                    <a:lnTo>
                      <a:pt x="156" y="244"/>
                    </a:lnTo>
                    <a:lnTo>
                      <a:pt x="157" y="229"/>
                    </a:lnTo>
                    <a:lnTo>
                      <a:pt x="159" y="211"/>
                    </a:lnTo>
                    <a:lnTo>
                      <a:pt x="161" y="196"/>
                    </a:lnTo>
                    <a:lnTo>
                      <a:pt x="157" y="179"/>
                    </a:lnTo>
                    <a:lnTo>
                      <a:pt x="156" y="162"/>
                    </a:lnTo>
                    <a:lnTo>
                      <a:pt x="154" y="145"/>
                    </a:lnTo>
                    <a:lnTo>
                      <a:pt x="152" y="128"/>
                    </a:lnTo>
                    <a:lnTo>
                      <a:pt x="148" y="111"/>
                    </a:lnTo>
                    <a:lnTo>
                      <a:pt x="146" y="94"/>
                    </a:lnTo>
                    <a:lnTo>
                      <a:pt x="142" y="78"/>
                    </a:lnTo>
                    <a:lnTo>
                      <a:pt x="142" y="61"/>
                    </a:lnTo>
                    <a:lnTo>
                      <a:pt x="140" y="46"/>
                    </a:lnTo>
                    <a:lnTo>
                      <a:pt x="140" y="33"/>
                    </a:lnTo>
                    <a:lnTo>
                      <a:pt x="142" y="19"/>
                    </a:lnTo>
                    <a:lnTo>
                      <a:pt x="148" y="6"/>
                    </a:lnTo>
                    <a:lnTo>
                      <a:pt x="150" y="4"/>
                    </a:lnTo>
                    <a:lnTo>
                      <a:pt x="154"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8" name="Freeform 487"/>
              <p:cNvSpPr>
                <a:spLocks/>
              </p:cNvSpPr>
              <p:nvPr/>
            </p:nvSpPr>
            <p:spPr bwMode="auto">
              <a:xfrm>
                <a:off x="2194" y="1513"/>
                <a:ext cx="514" cy="586"/>
              </a:xfrm>
              <a:custGeom>
                <a:avLst/>
                <a:gdLst>
                  <a:gd name="T0" fmla="*/ 205 w 1029"/>
                  <a:gd name="T1" fmla="*/ 18 h 1173"/>
                  <a:gd name="T2" fmla="*/ 224 w 1029"/>
                  <a:gd name="T3" fmla="*/ 54 h 1173"/>
                  <a:gd name="T4" fmla="*/ 262 w 1029"/>
                  <a:gd name="T5" fmla="*/ 79 h 1173"/>
                  <a:gd name="T6" fmla="*/ 295 w 1029"/>
                  <a:gd name="T7" fmla="*/ 107 h 1173"/>
                  <a:gd name="T8" fmla="*/ 329 w 1029"/>
                  <a:gd name="T9" fmla="*/ 137 h 1173"/>
                  <a:gd name="T10" fmla="*/ 367 w 1029"/>
                  <a:gd name="T11" fmla="*/ 130 h 1173"/>
                  <a:gd name="T12" fmla="*/ 402 w 1029"/>
                  <a:gd name="T13" fmla="*/ 137 h 1173"/>
                  <a:gd name="T14" fmla="*/ 412 w 1029"/>
                  <a:gd name="T15" fmla="*/ 180 h 1173"/>
                  <a:gd name="T16" fmla="*/ 420 w 1029"/>
                  <a:gd name="T17" fmla="*/ 249 h 1173"/>
                  <a:gd name="T18" fmla="*/ 438 w 1029"/>
                  <a:gd name="T19" fmla="*/ 319 h 1173"/>
                  <a:gd name="T20" fmla="*/ 429 w 1029"/>
                  <a:gd name="T21" fmla="*/ 378 h 1173"/>
                  <a:gd name="T22" fmla="*/ 402 w 1029"/>
                  <a:gd name="T23" fmla="*/ 394 h 1173"/>
                  <a:gd name="T24" fmla="*/ 364 w 1029"/>
                  <a:gd name="T25" fmla="*/ 380 h 1173"/>
                  <a:gd name="T26" fmla="*/ 332 w 1029"/>
                  <a:gd name="T27" fmla="*/ 348 h 1173"/>
                  <a:gd name="T28" fmla="*/ 302 w 1029"/>
                  <a:gd name="T29" fmla="*/ 266 h 1173"/>
                  <a:gd name="T30" fmla="*/ 266 w 1029"/>
                  <a:gd name="T31" fmla="*/ 177 h 1173"/>
                  <a:gd name="T32" fmla="*/ 219 w 1029"/>
                  <a:gd name="T33" fmla="*/ 114 h 1173"/>
                  <a:gd name="T34" fmla="*/ 252 w 1029"/>
                  <a:gd name="T35" fmla="*/ 196 h 1173"/>
                  <a:gd name="T36" fmla="*/ 267 w 1029"/>
                  <a:gd name="T37" fmla="*/ 304 h 1173"/>
                  <a:gd name="T38" fmla="*/ 301 w 1029"/>
                  <a:gd name="T39" fmla="*/ 394 h 1173"/>
                  <a:gd name="T40" fmla="*/ 317 w 1029"/>
                  <a:gd name="T41" fmla="*/ 420 h 1173"/>
                  <a:gd name="T42" fmla="*/ 339 w 1029"/>
                  <a:gd name="T43" fmla="*/ 434 h 1173"/>
                  <a:gd name="T44" fmla="*/ 352 w 1029"/>
                  <a:gd name="T45" fmla="*/ 446 h 1173"/>
                  <a:gd name="T46" fmla="*/ 326 w 1029"/>
                  <a:gd name="T47" fmla="*/ 453 h 1173"/>
                  <a:gd name="T48" fmla="*/ 329 w 1029"/>
                  <a:gd name="T49" fmla="*/ 470 h 1173"/>
                  <a:gd name="T50" fmla="*/ 410 w 1029"/>
                  <a:gd name="T51" fmla="*/ 479 h 1173"/>
                  <a:gd name="T52" fmla="*/ 481 w 1029"/>
                  <a:gd name="T53" fmla="*/ 523 h 1173"/>
                  <a:gd name="T54" fmla="*/ 491 w 1029"/>
                  <a:gd name="T55" fmla="*/ 570 h 1173"/>
                  <a:gd name="T56" fmla="*/ 428 w 1029"/>
                  <a:gd name="T57" fmla="*/ 585 h 1173"/>
                  <a:gd name="T58" fmla="*/ 361 w 1029"/>
                  <a:gd name="T59" fmla="*/ 569 h 1173"/>
                  <a:gd name="T60" fmla="*/ 318 w 1029"/>
                  <a:gd name="T61" fmla="*/ 542 h 1173"/>
                  <a:gd name="T62" fmla="*/ 287 w 1029"/>
                  <a:gd name="T63" fmla="*/ 507 h 1173"/>
                  <a:gd name="T64" fmla="*/ 257 w 1029"/>
                  <a:gd name="T65" fmla="*/ 510 h 1173"/>
                  <a:gd name="T66" fmla="*/ 258 w 1029"/>
                  <a:gd name="T67" fmla="*/ 484 h 1173"/>
                  <a:gd name="T68" fmla="*/ 270 w 1029"/>
                  <a:gd name="T69" fmla="*/ 455 h 1173"/>
                  <a:gd name="T70" fmla="*/ 270 w 1029"/>
                  <a:gd name="T71" fmla="*/ 443 h 1173"/>
                  <a:gd name="T72" fmla="*/ 252 w 1029"/>
                  <a:gd name="T73" fmla="*/ 448 h 1173"/>
                  <a:gd name="T74" fmla="*/ 226 w 1029"/>
                  <a:gd name="T75" fmla="*/ 464 h 1173"/>
                  <a:gd name="T76" fmla="*/ 197 w 1029"/>
                  <a:gd name="T77" fmla="*/ 469 h 1173"/>
                  <a:gd name="T78" fmla="*/ 188 w 1029"/>
                  <a:gd name="T79" fmla="*/ 455 h 1173"/>
                  <a:gd name="T80" fmla="*/ 211 w 1029"/>
                  <a:gd name="T81" fmla="*/ 431 h 1173"/>
                  <a:gd name="T82" fmla="*/ 238 w 1029"/>
                  <a:gd name="T83" fmla="*/ 414 h 1173"/>
                  <a:gd name="T84" fmla="*/ 233 w 1029"/>
                  <a:gd name="T85" fmla="*/ 398 h 1173"/>
                  <a:gd name="T86" fmla="*/ 208 w 1029"/>
                  <a:gd name="T87" fmla="*/ 391 h 1173"/>
                  <a:gd name="T88" fmla="*/ 184 w 1029"/>
                  <a:gd name="T89" fmla="*/ 390 h 1173"/>
                  <a:gd name="T90" fmla="*/ 168 w 1029"/>
                  <a:gd name="T91" fmla="*/ 412 h 1173"/>
                  <a:gd name="T92" fmla="*/ 99 w 1029"/>
                  <a:gd name="T93" fmla="*/ 351 h 1173"/>
                  <a:gd name="T94" fmla="*/ 66 w 1029"/>
                  <a:gd name="T95" fmla="*/ 266 h 1173"/>
                  <a:gd name="T96" fmla="*/ 84 w 1029"/>
                  <a:gd name="T97" fmla="*/ 245 h 1173"/>
                  <a:gd name="T98" fmla="*/ 102 w 1029"/>
                  <a:gd name="T99" fmla="*/ 289 h 1173"/>
                  <a:gd name="T100" fmla="*/ 125 w 1029"/>
                  <a:gd name="T101" fmla="*/ 329 h 1173"/>
                  <a:gd name="T102" fmla="*/ 147 w 1029"/>
                  <a:gd name="T103" fmla="*/ 345 h 1173"/>
                  <a:gd name="T104" fmla="*/ 147 w 1029"/>
                  <a:gd name="T105" fmla="*/ 309 h 1173"/>
                  <a:gd name="T106" fmla="*/ 123 w 1029"/>
                  <a:gd name="T107" fmla="*/ 226 h 1173"/>
                  <a:gd name="T108" fmla="*/ 114 w 1029"/>
                  <a:gd name="T109" fmla="*/ 140 h 1173"/>
                  <a:gd name="T110" fmla="*/ 52 w 1029"/>
                  <a:gd name="T111" fmla="*/ 219 h 1173"/>
                  <a:gd name="T112" fmla="*/ 21 w 1029"/>
                  <a:gd name="T113" fmla="*/ 352 h 1173"/>
                  <a:gd name="T114" fmla="*/ 38 w 1029"/>
                  <a:gd name="T115" fmla="*/ 465 h 1173"/>
                  <a:gd name="T116" fmla="*/ 2 w 1029"/>
                  <a:gd name="T117" fmla="*/ 368 h 1173"/>
                  <a:gd name="T118" fmla="*/ 35 w 1029"/>
                  <a:gd name="T119" fmla="*/ 181 h 1173"/>
                  <a:gd name="T120" fmla="*/ 154 w 1029"/>
                  <a:gd name="T121" fmla="*/ 21 h 1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29" h="1173">
                    <a:moveTo>
                      <a:pt x="361" y="0"/>
                    </a:moveTo>
                    <a:lnTo>
                      <a:pt x="375" y="2"/>
                    </a:lnTo>
                    <a:lnTo>
                      <a:pt x="388" y="10"/>
                    </a:lnTo>
                    <a:lnTo>
                      <a:pt x="398" y="16"/>
                    </a:lnTo>
                    <a:lnTo>
                      <a:pt x="407" y="27"/>
                    </a:lnTo>
                    <a:lnTo>
                      <a:pt x="411" y="36"/>
                    </a:lnTo>
                    <a:lnTo>
                      <a:pt x="419" y="50"/>
                    </a:lnTo>
                    <a:lnTo>
                      <a:pt x="426" y="61"/>
                    </a:lnTo>
                    <a:lnTo>
                      <a:pt x="432" y="74"/>
                    </a:lnTo>
                    <a:lnTo>
                      <a:pt x="436" y="86"/>
                    </a:lnTo>
                    <a:lnTo>
                      <a:pt x="443" y="99"/>
                    </a:lnTo>
                    <a:lnTo>
                      <a:pt x="449" y="109"/>
                    </a:lnTo>
                    <a:lnTo>
                      <a:pt x="458" y="122"/>
                    </a:lnTo>
                    <a:lnTo>
                      <a:pt x="468" y="130"/>
                    </a:lnTo>
                    <a:lnTo>
                      <a:pt x="481" y="139"/>
                    </a:lnTo>
                    <a:lnTo>
                      <a:pt x="496" y="147"/>
                    </a:lnTo>
                    <a:lnTo>
                      <a:pt x="514" y="152"/>
                    </a:lnTo>
                    <a:lnTo>
                      <a:pt x="525" y="158"/>
                    </a:lnTo>
                    <a:lnTo>
                      <a:pt x="536" y="166"/>
                    </a:lnTo>
                    <a:lnTo>
                      <a:pt x="546" y="173"/>
                    </a:lnTo>
                    <a:lnTo>
                      <a:pt x="559" y="185"/>
                    </a:lnTo>
                    <a:lnTo>
                      <a:pt x="569" y="194"/>
                    </a:lnTo>
                    <a:lnTo>
                      <a:pt x="580" y="204"/>
                    </a:lnTo>
                    <a:lnTo>
                      <a:pt x="590" y="215"/>
                    </a:lnTo>
                    <a:lnTo>
                      <a:pt x="603" y="227"/>
                    </a:lnTo>
                    <a:lnTo>
                      <a:pt x="612" y="236"/>
                    </a:lnTo>
                    <a:lnTo>
                      <a:pt x="624" y="247"/>
                    </a:lnTo>
                    <a:lnTo>
                      <a:pt x="635" y="257"/>
                    </a:lnTo>
                    <a:lnTo>
                      <a:pt x="647" y="266"/>
                    </a:lnTo>
                    <a:lnTo>
                      <a:pt x="658" y="274"/>
                    </a:lnTo>
                    <a:lnTo>
                      <a:pt x="670" y="284"/>
                    </a:lnTo>
                    <a:lnTo>
                      <a:pt x="681" y="289"/>
                    </a:lnTo>
                    <a:lnTo>
                      <a:pt x="692" y="297"/>
                    </a:lnTo>
                    <a:lnTo>
                      <a:pt x="706" y="280"/>
                    </a:lnTo>
                    <a:lnTo>
                      <a:pt x="719" y="268"/>
                    </a:lnTo>
                    <a:lnTo>
                      <a:pt x="734" y="261"/>
                    </a:lnTo>
                    <a:lnTo>
                      <a:pt x="747" y="257"/>
                    </a:lnTo>
                    <a:lnTo>
                      <a:pt x="761" y="253"/>
                    </a:lnTo>
                    <a:lnTo>
                      <a:pt x="774" y="255"/>
                    </a:lnTo>
                    <a:lnTo>
                      <a:pt x="784" y="259"/>
                    </a:lnTo>
                    <a:lnTo>
                      <a:pt x="795" y="266"/>
                    </a:lnTo>
                    <a:lnTo>
                      <a:pt x="805" y="274"/>
                    </a:lnTo>
                    <a:lnTo>
                      <a:pt x="812" y="285"/>
                    </a:lnTo>
                    <a:lnTo>
                      <a:pt x="818" y="297"/>
                    </a:lnTo>
                    <a:lnTo>
                      <a:pt x="824" y="312"/>
                    </a:lnTo>
                    <a:lnTo>
                      <a:pt x="827" y="327"/>
                    </a:lnTo>
                    <a:lnTo>
                      <a:pt x="827" y="344"/>
                    </a:lnTo>
                    <a:lnTo>
                      <a:pt x="825" y="360"/>
                    </a:lnTo>
                    <a:lnTo>
                      <a:pt x="822" y="381"/>
                    </a:lnTo>
                    <a:lnTo>
                      <a:pt x="822" y="403"/>
                    </a:lnTo>
                    <a:lnTo>
                      <a:pt x="825" y="426"/>
                    </a:lnTo>
                    <a:lnTo>
                      <a:pt x="829" y="451"/>
                    </a:lnTo>
                    <a:lnTo>
                      <a:pt x="835" y="476"/>
                    </a:lnTo>
                    <a:lnTo>
                      <a:pt x="841" y="498"/>
                    </a:lnTo>
                    <a:lnTo>
                      <a:pt x="848" y="521"/>
                    </a:lnTo>
                    <a:lnTo>
                      <a:pt x="854" y="546"/>
                    </a:lnTo>
                    <a:lnTo>
                      <a:pt x="863" y="571"/>
                    </a:lnTo>
                    <a:lnTo>
                      <a:pt x="867" y="592"/>
                    </a:lnTo>
                    <a:lnTo>
                      <a:pt x="873" y="616"/>
                    </a:lnTo>
                    <a:lnTo>
                      <a:pt x="877" y="639"/>
                    </a:lnTo>
                    <a:lnTo>
                      <a:pt x="881" y="664"/>
                    </a:lnTo>
                    <a:lnTo>
                      <a:pt x="879" y="687"/>
                    </a:lnTo>
                    <a:lnTo>
                      <a:pt x="877" y="709"/>
                    </a:lnTo>
                    <a:lnTo>
                      <a:pt x="873" y="734"/>
                    </a:lnTo>
                    <a:lnTo>
                      <a:pt x="867" y="757"/>
                    </a:lnTo>
                    <a:lnTo>
                      <a:pt x="858" y="757"/>
                    </a:lnTo>
                    <a:lnTo>
                      <a:pt x="850" y="757"/>
                    </a:lnTo>
                    <a:lnTo>
                      <a:pt x="844" y="757"/>
                    </a:lnTo>
                    <a:lnTo>
                      <a:pt x="841" y="755"/>
                    </a:lnTo>
                    <a:lnTo>
                      <a:pt x="827" y="770"/>
                    </a:lnTo>
                    <a:lnTo>
                      <a:pt x="818" y="782"/>
                    </a:lnTo>
                    <a:lnTo>
                      <a:pt x="805" y="789"/>
                    </a:lnTo>
                    <a:lnTo>
                      <a:pt x="793" y="793"/>
                    </a:lnTo>
                    <a:lnTo>
                      <a:pt x="780" y="791"/>
                    </a:lnTo>
                    <a:lnTo>
                      <a:pt x="766" y="787"/>
                    </a:lnTo>
                    <a:lnTo>
                      <a:pt x="753" y="780"/>
                    </a:lnTo>
                    <a:lnTo>
                      <a:pt x="742" y="772"/>
                    </a:lnTo>
                    <a:lnTo>
                      <a:pt x="728" y="761"/>
                    </a:lnTo>
                    <a:lnTo>
                      <a:pt x="715" y="749"/>
                    </a:lnTo>
                    <a:lnTo>
                      <a:pt x="702" y="738"/>
                    </a:lnTo>
                    <a:lnTo>
                      <a:pt x="692" y="727"/>
                    </a:lnTo>
                    <a:lnTo>
                      <a:pt x="681" y="715"/>
                    </a:lnTo>
                    <a:lnTo>
                      <a:pt x="673" y="704"/>
                    </a:lnTo>
                    <a:lnTo>
                      <a:pt x="664" y="696"/>
                    </a:lnTo>
                    <a:lnTo>
                      <a:pt x="658" y="690"/>
                    </a:lnTo>
                    <a:lnTo>
                      <a:pt x="647" y="660"/>
                    </a:lnTo>
                    <a:lnTo>
                      <a:pt x="637" y="628"/>
                    </a:lnTo>
                    <a:lnTo>
                      <a:pt x="626" y="597"/>
                    </a:lnTo>
                    <a:lnTo>
                      <a:pt x="616" y="565"/>
                    </a:lnTo>
                    <a:lnTo>
                      <a:pt x="605" y="533"/>
                    </a:lnTo>
                    <a:lnTo>
                      <a:pt x="595" y="502"/>
                    </a:lnTo>
                    <a:lnTo>
                      <a:pt x="584" y="472"/>
                    </a:lnTo>
                    <a:lnTo>
                      <a:pt x="573" y="443"/>
                    </a:lnTo>
                    <a:lnTo>
                      <a:pt x="559" y="413"/>
                    </a:lnTo>
                    <a:lnTo>
                      <a:pt x="546" y="382"/>
                    </a:lnTo>
                    <a:lnTo>
                      <a:pt x="533" y="354"/>
                    </a:lnTo>
                    <a:lnTo>
                      <a:pt x="519" y="327"/>
                    </a:lnTo>
                    <a:lnTo>
                      <a:pt x="500" y="299"/>
                    </a:lnTo>
                    <a:lnTo>
                      <a:pt x="483" y="274"/>
                    </a:lnTo>
                    <a:lnTo>
                      <a:pt x="466" y="249"/>
                    </a:lnTo>
                    <a:lnTo>
                      <a:pt x="447" y="228"/>
                    </a:lnTo>
                    <a:lnTo>
                      <a:pt x="439" y="228"/>
                    </a:lnTo>
                    <a:lnTo>
                      <a:pt x="438" y="228"/>
                    </a:lnTo>
                    <a:lnTo>
                      <a:pt x="457" y="257"/>
                    </a:lnTo>
                    <a:lnTo>
                      <a:pt x="474" y="291"/>
                    </a:lnTo>
                    <a:lnTo>
                      <a:pt x="485" y="324"/>
                    </a:lnTo>
                    <a:lnTo>
                      <a:pt x="496" y="360"/>
                    </a:lnTo>
                    <a:lnTo>
                      <a:pt x="504" y="392"/>
                    </a:lnTo>
                    <a:lnTo>
                      <a:pt x="510" y="428"/>
                    </a:lnTo>
                    <a:lnTo>
                      <a:pt x="516" y="464"/>
                    </a:lnTo>
                    <a:lnTo>
                      <a:pt x="521" y="502"/>
                    </a:lnTo>
                    <a:lnTo>
                      <a:pt x="525" y="536"/>
                    </a:lnTo>
                    <a:lnTo>
                      <a:pt x="529" y="573"/>
                    </a:lnTo>
                    <a:lnTo>
                      <a:pt x="535" y="609"/>
                    </a:lnTo>
                    <a:lnTo>
                      <a:pt x="544" y="645"/>
                    </a:lnTo>
                    <a:lnTo>
                      <a:pt x="552" y="679"/>
                    </a:lnTo>
                    <a:lnTo>
                      <a:pt x="565" y="713"/>
                    </a:lnTo>
                    <a:lnTo>
                      <a:pt x="580" y="747"/>
                    </a:lnTo>
                    <a:lnTo>
                      <a:pt x="599" y="780"/>
                    </a:lnTo>
                    <a:lnTo>
                      <a:pt x="603" y="789"/>
                    </a:lnTo>
                    <a:lnTo>
                      <a:pt x="609" y="797"/>
                    </a:lnTo>
                    <a:lnTo>
                      <a:pt x="614" y="806"/>
                    </a:lnTo>
                    <a:lnTo>
                      <a:pt x="620" y="816"/>
                    </a:lnTo>
                    <a:lnTo>
                      <a:pt x="626" y="824"/>
                    </a:lnTo>
                    <a:lnTo>
                      <a:pt x="631" y="833"/>
                    </a:lnTo>
                    <a:lnTo>
                      <a:pt x="635" y="841"/>
                    </a:lnTo>
                    <a:lnTo>
                      <a:pt x="643" y="848"/>
                    </a:lnTo>
                    <a:lnTo>
                      <a:pt x="649" y="854"/>
                    </a:lnTo>
                    <a:lnTo>
                      <a:pt x="656" y="862"/>
                    </a:lnTo>
                    <a:lnTo>
                      <a:pt x="664" y="865"/>
                    </a:lnTo>
                    <a:lnTo>
                      <a:pt x="671" y="869"/>
                    </a:lnTo>
                    <a:lnTo>
                      <a:pt x="679" y="869"/>
                    </a:lnTo>
                    <a:lnTo>
                      <a:pt x="689" y="871"/>
                    </a:lnTo>
                    <a:lnTo>
                      <a:pt x="698" y="869"/>
                    </a:lnTo>
                    <a:lnTo>
                      <a:pt x="711" y="869"/>
                    </a:lnTo>
                    <a:lnTo>
                      <a:pt x="713" y="879"/>
                    </a:lnTo>
                    <a:lnTo>
                      <a:pt x="713" y="892"/>
                    </a:lnTo>
                    <a:lnTo>
                      <a:pt x="704" y="892"/>
                    </a:lnTo>
                    <a:lnTo>
                      <a:pt x="696" y="892"/>
                    </a:lnTo>
                    <a:lnTo>
                      <a:pt x="687" y="892"/>
                    </a:lnTo>
                    <a:lnTo>
                      <a:pt x="679" y="896"/>
                    </a:lnTo>
                    <a:lnTo>
                      <a:pt x="670" y="900"/>
                    </a:lnTo>
                    <a:lnTo>
                      <a:pt x="662" y="903"/>
                    </a:lnTo>
                    <a:lnTo>
                      <a:pt x="652" y="907"/>
                    </a:lnTo>
                    <a:lnTo>
                      <a:pt x="645" y="911"/>
                    </a:lnTo>
                    <a:lnTo>
                      <a:pt x="643" y="922"/>
                    </a:lnTo>
                    <a:lnTo>
                      <a:pt x="639" y="932"/>
                    </a:lnTo>
                    <a:lnTo>
                      <a:pt x="633" y="941"/>
                    </a:lnTo>
                    <a:lnTo>
                      <a:pt x="631" y="953"/>
                    </a:lnTo>
                    <a:lnTo>
                      <a:pt x="658" y="941"/>
                    </a:lnTo>
                    <a:lnTo>
                      <a:pt x="687" y="934"/>
                    </a:lnTo>
                    <a:lnTo>
                      <a:pt x="715" y="932"/>
                    </a:lnTo>
                    <a:lnTo>
                      <a:pt x="742" y="936"/>
                    </a:lnTo>
                    <a:lnTo>
                      <a:pt x="768" y="939"/>
                    </a:lnTo>
                    <a:lnTo>
                      <a:pt x="795" y="947"/>
                    </a:lnTo>
                    <a:lnTo>
                      <a:pt x="820" y="958"/>
                    </a:lnTo>
                    <a:lnTo>
                      <a:pt x="846" y="972"/>
                    </a:lnTo>
                    <a:lnTo>
                      <a:pt x="869" y="983"/>
                    </a:lnTo>
                    <a:lnTo>
                      <a:pt x="894" y="1000"/>
                    </a:lnTo>
                    <a:lnTo>
                      <a:pt x="917" y="1016"/>
                    </a:lnTo>
                    <a:lnTo>
                      <a:pt x="941" y="1031"/>
                    </a:lnTo>
                    <a:lnTo>
                      <a:pt x="962" y="1046"/>
                    </a:lnTo>
                    <a:lnTo>
                      <a:pt x="985" y="1061"/>
                    </a:lnTo>
                    <a:lnTo>
                      <a:pt x="1006" y="1073"/>
                    </a:lnTo>
                    <a:lnTo>
                      <a:pt x="1029" y="1086"/>
                    </a:lnTo>
                    <a:lnTo>
                      <a:pt x="1016" y="1107"/>
                    </a:lnTo>
                    <a:lnTo>
                      <a:pt x="1000" y="1126"/>
                    </a:lnTo>
                    <a:lnTo>
                      <a:pt x="983" y="1141"/>
                    </a:lnTo>
                    <a:lnTo>
                      <a:pt x="966" y="1152"/>
                    </a:lnTo>
                    <a:lnTo>
                      <a:pt x="943" y="1160"/>
                    </a:lnTo>
                    <a:lnTo>
                      <a:pt x="924" y="1168"/>
                    </a:lnTo>
                    <a:lnTo>
                      <a:pt x="901" y="1171"/>
                    </a:lnTo>
                    <a:lnTo>
                      <a:pt x="881" y="1173"/>
                    </a:lnTo>
                    <a:lnTo>
                      <a:pt x="856" y="1171"/>
                    </a:lnTo>
                    <a:lnTo>
                      <a:pt x="833" y="1170"/>
                    </a:lnTo>
                    <a:lnTo>
                      <a:pt x="808" y="1164"/>
                    </a:lnTo>
                    <a:lnTo>
                      <a:pt x="787" y="1160"/>
                    </a:lnTo>
                    <a:lnTo>
                      <a:pt x="765" y="1152"/>
                    </a:lnTo>
                    <a:lnTo>
                      <a:pt x="742" y="1147"/>
                    </a:lnTo>
                    <a:lnTo>
                      <a:pt x="723" y="1139"/>
                    </a:lnTo>
                    <a:lnTo>
                      <a:pt x="704" y="1132"/>
                    </a:lnTo>
                    <a:lnTo>
                      <a:pt x="689" y="1126"/>
                    </a:lnTo>
                    <a:lnTo>
                      <a:pt x="675" y="1118"/>
                    </a:lnTo>
                    <a:lnTo>
                      <a:pt x="662" y="1107"/>
                    </a:lnTo>
                    <a:lnTo>
                      <a:pt x="649" y="1097"/>
                    </a:lnTo>
                    <a:lnTo>
                      <a:pt x="637" y="1084"/>
                    </a:lnTo>
                    <a:lnTo>
                      <a:pt x="626" y="1071"/>
                    </a:lnTo>
                    <a:lnTo>
                      <a:pt x="616" y="1057"/>
                    </a:lnTo>
                    <a:lnTo>
                      <a:pt x="607" y="1044"/>
                    </a:lnTo>
                    <a:lnTo>
                      <a:pt x="595" y="1033"/>
                    </a:lnTo>
                    <a:lnTo>
                      <a:pt x="586" y="1023"/>
                    </a:lnTo>
                    <a:lnTo>
                      <a:pt x="574" y="1014"/>
                    </a:lnTo>
                    <a:lnTo>
                      <a:pt x="565" y="1010"/>
                    </a:lnTo>
                    <a:lnTo>
                      <a:pt x="554" y="1008"/>
                    </a:lnTo>
                    <a:lnTo>
                      <a:pt x="542" y="1012"/>
                    </a:lnTo>
                    <a:lnTo>
                      <a:pt x="531" y="1017"/>
                    </a:lnTo>
                    <a:lnTo>
                      <a:pt x="519" y="1031"/>
                    </a:lnTo>
                    <a:lnTo>
                      <a:pt x="514" y="1021"/>
                    </a:lnTo>
                    <a:lnTo>
                      <a:pt x="510" y="1014"/>
                    </a:lnTo>
                    <a:lnTo>
                      <a:pt x="510" y="1004"/>
                    </a:lnTo>
                    <a:lnTo>
                      <a:pt x="510" y="995"/>
                    </a:lnTo>
                    <a:lnTo>
                      <a:pt x="510" y="987"/>
                    </a:lnTo>
                    <a:lnTo>
                      <a:pt x="514" y="978"/>
                    </a:lnTo>
                    <a:lnTo>
                      <a:pt x="517" y="968"/>
                    </a:lnTo>
                    <a:lnTo>
                      <a:pt x="521" y="958"/>
                    </a:lnTo>
                    <a:lnTo>
                      <a:pt x="525" y="949"/>
                    </a:lnTo>
                    <a:lnTo>
                      <a:pt x="529" y="939"/>
                    </a:lnTo>
                    <a:lnTo>
                      <a:pt x="533" y="930"/>
                    </a:lnTo>
                    <a:lnTo>
                      <a:pt x="538" y="920"/>
                    </a:lnTo>
                    <a:lnTo>
                      <a:pt x="540" y="911"/>
                    </a:lnTo>
                    <a:lnTo>
                      <a:pt x="546" y="901"/>
                    </a:lnTo>
                    <a:lnTo>
                      <a:pt x="550" y="892"/>
                    </a:lnTo>
                    <a:lnTo>
                      <a:pt x="554" y="884"/>
                    </a:lnTo>
                    <a:lnTo>
                      <a:pt x="548" y="879"/>
                    </a:lnTo>
                    <a:lnTo>
                      <a:pt x="542" y="882"/>
                    </a:lnTo>
                    <a:lnTo>
                      <a:pt x="540" y="886"/>
                    </a:lnTo>
                    <a:lnTo>
                      <a:pt x="540" y="894"/>
                    </a:lnTo>
                    <a:lnTo>
                      <a:pt x="533" y="894"/>
                    </a:lnTo>
                    <a:lnTo>
                      <a:pt x="523" y="894"/>
                    </a:lnTo>
                    <a:lnTo>
                      <a:pt x="517" y="894"/>
                    </a:lnTo>
                    <a:lnTo>
                      <a:pt x="512" y="892"/>
                    </a:lnTo>
                    <a:lnTo>
                      <a:pt x="504" y="896"/>
                    </a:lnTo>
                    <a:lnTo>
                      <a:pt x="496" y="903"/>
                    </a:lnTo>
                    <a:lnTo>
                      <a:pt x="487" y="909"/>
                    </a:lnTo>
                    <a:lnTo>
                      <a:pt x="481" y="915"/>
                    </a:lnTo>
                    <a:lnTo>
                      <a:pt x="472" y="919"/>
                    </a:lnTo>
                    <a:lnTo>
                      <a:pt x="462" y="924"/>
                    </a:lnTo>
                    <a:lnTo>
                      <a:pt x="453" y="928"/>
                    </a:lnTo>
                    <a:lnTo>
                      <a:pt x="445" y="932"/>
                    </a:lnTo>
                    <a:lnTo>
                      <a:pt x="434" y="932"/>
                    </a:lnTo>
                    <a:lnTo>
                      <a:pt x="424" y="934"/>
                    </a:lnTo>
                    <a:lnTo>
                      <a:pt x="413" y="936"/>
                    </a:lnTo>
                    <a:lnTo>
                      <a:pt x="403" y="938"/>
                    </a:lnTo>
                    <a:lnTo>
                      <a:pt x="394" y="938"/>
                    </a:lnTo>
                    <a:lnTo>
                      <a:pt x="384" y="938"/>
                    </a:lnTo>
                    <a:lnTo>
                      <a:pt x="373" y="938"/>
                    </a:lnTo>
                    <a:lnTo>
                      <a:pt x="365" y="939"/>
                    </a:lnTo>
                    <a:lnTo>
                      <a:pt x="367" y="930"/>
                    </a:lnTo>
                    <a:lnTo>
                      <a:pt x="371" y="920"/>
                    </a:lnTo>
                    <a:lnTo>
                      <a:pt x="377" y="911"/>
                    </a:lnTo>
                    <a:lnTo>
                      <a:pt x="384" y="903"/>
                    </a:lnTo>
                    <a:lnTo>
                      <a:pt x="390" y="894"/>
                    </a:lnTo>
                    <a:lnTo>
                      <a:pt x="398" y="886"/>
                    </a:lnTo>
                    <a:lnTo>
                      <a:pt x="405" y="879"/>
                    </a:lnTo>
                    <a:lnTo>
                      <a:pt x="415" y="871"/>
                    </a:lnTo>
                    <a:lnTo>
                      <a:pt x="422" y="863"/>
                    </a:lnTo>
                    <a:lnTo>
                      <a:pt x="430" y="856"/>
                    </a:lnTo>
                    <a:lnTo>
                      <a:pt x="439" y="848"/>
                    </a:lnTo>
                    <a:lnTo>
                      <a:pt x="449" y="843"/>
                    </a:lnTo>
                    <a:lnTo>
                      <a:pt x="458" y="837"/>
                    </a:lnTo>
                    <a:lnTo>
                      <a:pt x="468" y="833"/>
                    </a:lnTo>
                    <a:lnTo>
                      <a:pt x="476" y="829"/>
                    </a:lnTo>
                    <a:lnTo>
                      <a:pt x="485" y="825"/>
                    </a:lnTo>
                    <a:lnTo>
                      <a:pt x="483" y="816"/>
                    </a:lnTo>
                    <a:lnTo>
                      <a:pt x="481" y="810"/>
                    </a:lnTo>
                    <a:lnTo>
                      <a:pt x="477" y="805"/>
                    </a:lnTo>
                    <a:lnTo>
                      <a:pt x="474" y="801"/>
                    </a:lnTo>
                    <a:lnTo>
                      <a:pt x="466" y="797"/>
                    </a:lnTo>
                    <a:lnTo>
                      <a:pt x="458" y="793"/>
                    </a:lnTo>
                    <a:lnTo>
                      <a:pt x="451" y="791"/>
                    </a:lnTo>
                    <a:lnTo>
                      <a:pt x="443" y="789"/>
                    </a:lnTo>
                    <a:lnTo>
                      <a:pt x="434" y="787"/>
                    </a:lnTo>
                    <a:lnTo>
                      <a:pt x="426" y="785"/>
                    </a:lnTo>
                    <a:lnTo>
                      <a:pt x="417" y="782"/>
                    </a:lnTo>
                    <a:lnTo>
                      <a:pt x="411" y="780"/>
                    </a:lnTo>
                    <a:lnTo>
                      <a:pt x="398" y="772"/>
                    </a:lnTo>
                    <a:lnTo>
                      <a:pt x="390" y="761"/>
                    </a:lnTo>
                    <a:lnTo>
                      <a:pt x="379" y="763"/>
                    </a:lnTo>
                    <a:lnTo>
                      <a:pt x="373" y="772"/>
                    </a:lnTo>
                    <a:lnTo>
                      <a:pt x="369" y="780"/>
                    </a:lnTo>
                    <a:lnTo>
                      <a:pt x="369" y="791"/>
                    </a:lnTo>
                    <a:lnTo>
                      <a:pt x="367" y="803"/>
                    </a:lnTo>
                    <a:lnTo>
                      <a:pt x="367" y="816"/>
                    </a:lnTo>
                    <a:lnTo>
                      <a:pt x="365" y="827"/>
                    </a:lnTo>
                    <a:lnTo>
                      <a:pt x="361" y="839"/>
                    </a:lnTo>
                    <a:lnTo>
                      <a:pt x="337" y="825"/>
                    </a:lnTo>
                    <a:lnTo>
                      <a:pt x="310" y="810"/>
                    </a:lnTo>
                    <a:lnTo>
                      <a:pt x="287" y="791"/>
                    </a:lnTo>
                    <a:lnTo>
                      <a:pt x="263" y="772"/>
                    </a:lnTo>
                    <a:lnTo>
                      <a:pt x="238" y="749"/>
                    </a:lnTo>
                    <a:lnTo>
                      <a:pt x="219" y="727"/>
                    </a:lnTo>
                    <a:lnTo>
                      <a:pt x="198" y="702"/>
                    </a:lnTo>
                    <a:lnTo>
                      <a:pt x="181" y="677"/>
                    </a:lnTo>
                    <a:lnTo>
                      <a:pt x="164" y="651"/>
                    </a:lnTo>
                    <a:lnTo>
                      <a:pt x="152" y="622"/>
                    </a:lnTo>
                    <a:lnTo>
                      <a:pt x="141" y="592"/>
                    </a:lnTo>
                    <a:lnTo>
                      <a:pt x="135" y="565"/>
                    </a:lnTo>
                    <a:lnTo>
                      <a:pt x="133" y="533"/>
                    </a:lnTo>
                    <a:lnTo>
                      <a:pt x="135" y="506"/>
                    </a:lnTo>
                    <a:lnTo>
                      <a:pt x="141" y="476"/>
                    </a:lnTo>
                    <a:lnTo>
                      <a:pt x="152" y="449"/>
                    </a:lnTo>
                    <a:lnTo>
                      <a:pt x="158" y="462"/>
                    </a:lnTo>
                    <a:lnTo>
                      <a:pt x="164" y="476"/>
                    </a:lnTo>
                    <a:lnTo>
                      <a:pt x="169" y="491"/>
                    </a:lnTo>
                    <a:lnTo>
                      <a:pt x="175" y="506"/>
                    </a:lnTo>
                    <a:lnTo>
                      <a:pt x="179" y="521"/>
                    </a:lnTo>
                    <a:lnTo>
                      <a:pt x="187" y="536"/>
                    </a:lnTo>
                    <a:lnTo>
                      <a:pt x="192" y="552"/>
                    </a:lnTo>
                    <a:lnTo>
                      <a:pt x="198" y="565"/>
                    </a:lnTo>
                    <a:lnTo>
                      <a:pt x="204" y="578"/>
                    </a:lnTo>
                    <a:lnTo>
                      <a:pt x="211" y="592"/>
                    </a:lnTo>
                    <a:lnTo>
                      <a:pt x="217" y="605"/>
                    </a:lnTo>
                    <a:lnTo>
                      <a:pt x="225" y="620"/>
                    </a:lnTo>
                    <a:lnTo>
                      <a:pt x="234" y="633"/>
                    </a:lnTo>
                    <a:lnTo>
                      <a:pt x="242" y="645"/>
                    </a:lnTo>
                    <a:lnTo>
                      <a:pt x="251" y="658"/>
                    </a:lnTo>
                    <a:lnTo>
                      <a:pt x="265" y="670"/>
                    </a:lnTo>
                    <a:lnTo>
                      <a:pt x="272" y="670"/>
                    </a:lnTo>
                    <a:lnTo>
                      <a:pt x="278" y="673"/>
                    </a:lnTo>
                    <a:lnTo>
                      <a:pt x="284" y="677"/>
                    </a:lnTo>
                    <a:lnTo>
                      <a:pt x="291" y="687"/>
                    </a:lnTo>
                    <a:lnTo>
                      <a:pt x="295" y="690"/>
                    </a:lnTo>
                    <a:lnTo>
                      <a:pt x="301" y="698"/>
                    </a:lnTo>
                    <a:lnTo>
                      <a:pt x="306" y="702"/>
                    </a:lnTo>
                    <a:lnTo>
                      <a:pt x="316" y="704"/>
                    </a:lnTo>
                    <a:lnTo>
                      <a:pt x="308" y="673"/>
                    </a:lnTo>
                    <a:lnTo>
                      <a:pt x="303" y="645"/>
                    </a:lnTo>
                    <a:lnTo>
                      <a:pt x="295" y="618"/>
                    </a:lnTo>
                    <a:lnTo>
                      <a:pt x="287" y="592"/>
                    </a:lnTo>
                    <a:lnTo>
                      <a:pt x="278" y="563"/>
                    </a:lnTo>
                    <a:lnTo>
                      <a:pt x="270" y="535"/>
                    </a:lnTo>
                    <a:lnTo>
                      <a:pt x="263" y="508"/>
                    </a:lnTo>
                    <a:lnTo>
                      <a:pt x="255" y="481"/>
                    </a:lnTo>
                    <a:lnTo>
                      <a:pt x="247" y="453"/>
                    </a:lnTo>
                    <a:lnTo>
                      <a:pt x="242" y="426"/>
                    </a:lnTo>
                    <a:lnTo>
                      <a:pt x="238" y="398"/>
                    </a:lnTo>
                    <a:lnTo>
                      <a:pt x="234" y="369"/>
                    </a:lnTo>
                    <a:lnTo>
                      <a:pt x="228" y="341"/>
                    </a:lnTo>
                    <a:lnTo>
                      <a:pt x="228" y="310"/>
                    </a:lnTo>
                    <a:lnTo>
                      <a:pt x="228" y="280"/>
                    </a:lnTo>
                    <a:lnTo>
                      <a:pt x="232" y="251"/>
                    </a:lnTo>
                    <a:lnTo>
                      <a:pt x="202" y="284"/>
                    </a:lnTo>
                    <a:lnTo>
                      <a:pt x="173" y="322"/>
                    </a:lnTo>
                    <a:lnTo>
                      <a:pt x="149" y="360"/>
                    </a:lnTo>
                    <a:lnTo>
                      <a:pt x="126" y="400"/>
                    </a:lnTo>
                    <a:lnTo>
                      <a:pt x="105" y="439"/>
                    </a:lnTo>
                    <a:lnTo>
                      <a:pt x="88" y="483"/>
                    </a:lnTo>
                    <a:lnTo>
                      <a:pt x="72" y="525"/>
                    </a:lnTo>
                    <a:lnTo>
                      <a:pt x="61" y="571"/>
                    </a:lnTo>
                    <a:lnTo>
                      <a:pt x="52" y="614"/>
                    </a:lnTo>
                    <a:lnTo>
                      <a:pt x="46" y="658"/>
                    </a:lnTo>
                    <a:lnTo>
                      <a:pt x="42" y="704"/>
                    </a:lnTo>
                    <a:lnTo>
                      <a:pt x="44" y="749"/>
                    </a:lnTo>
                    <a:lnTo>
                      <a:pt x="48" y="793"/>
                    </a:lnTo>
                    <a:lnTo>
                      <a:pt x="55" y="839"/>
                    </a:lnTo>
                    <a:lnTo>
                      <a:pt x="69" y="882"/>
                    </a:lnTo>
                    <a:lnTo>
                      <a:pt x="86" y="928"/>
                    </a:lnTo>
                    <a:lnTo>
                      <a:pt x="76" y="930"/>
                    </a:lnTo>
                    <a:lnTo>
                      <a:pt x="71" y="932"/>
                    </a:lnTo>
                    <a:lnTo>
                      <a:pt x="63" y="932"/>
                    </a:lnTo>
                    <a:lnTo>
                      <a:pt x="59" y="934"/>
                    </a:lnTo>
                    <a:lnTo>
                      <a:pt x="33" y="867"/>
                    </a:lnTo>
                    <a:lnTo>
                      <a:pt x="15" y="803"/>
                    </a:lnTo>
                    <a:lnTo>
                      <a:pt x="4" y="736"/>
                    </a:lnTo>
                    <a:lnTo>
                      <a:pt x="0" y="673"/>
                    </a:lnTo>
                    <a:lnTo>
                      <a:pt x="2" y="609"/>
                    </a:lnTo>
                    <a:lnTo>
                      <a:pt x="12" y="546"/>
                    </a:lnTo>
                    <a:lnTo>
                      <a:pt x="25" y="483"/>
                    </a:lnTo>
                    <a:lnTo>
                      <a:pt x="46" y="422"/>
                    </a:lnTo>
                    <a:lnTo>
                      <a:pt x="71" y="362"/>
                    </a:lnTo>
                    <a:lnTo>
                      <a:pt x="99" y="305"/>
                    </a:lnTo>
                    <a:lnTo>
                      <a:pt x="133" y="247"/>
                    </a:lnTo>
                    <a:lnTo>
                      <a:pt x="171" y="194"/>
                    </a:lnTo>
                    <a:lnTo>
                      <a:pt x="213" y="139"/>
                    </a:lnTo>
                    <a:lnTo>
                      <a:pt x="261" y="90"/>
                    </a:lnTo>
                    <a:lnTo>
                      <a:pt x="308" y="42"/>
                    </a:lnTo>
                    <a:lnTo>
                      <a:pt x="361"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09" name="Freeform 488"/>
              <p:cNvSpPr>
                <a:spLocks/>
              </p:cNvSpPr>
              <p:nvPr/>
            </p:nvSpPr>
            <p:spPr bwMode="auto">
              <a:xfrm>
                <a:off x="2033" y="1705"/>
                <a:ext cx="1338" cy="715"/>
              </a:xfrm>
              <a:custGeom>
                <a:avLst/>
                <a:gdLst>
                  <a:gd name="T0" fmla="*/ 1022 w 2675"/>
                  <a:gd name="T1" fmla="*/ 21 h 1432"/>
                  <a:gd name="T2" fmla="*/ 1121 w 2675"/>
                  <a:gd name="T3" fmla="*/ 52 h 1432"/>
                  <a:gd name="T4" fmla="*/ 1218 w 2675"/>
                  <a:gd name="T5" fmla="*/ 88 h 1432"/>
                  <a:gd name="T6" fmla="*/ 1314 w 2675"/>
                  <a:gd name="T7" fmla="*/ 130 h 1432"/>
                  <a:gd name="T8" fmla="*/ 1313 w 2675"/>
                  <a:gd name="T9" fmla="*/ 171 h 1432"/>
                  <a:gd name="T10" fmla="*/ 1272 w 2675"/>
                  <a:gd name="T11" fmla="*/ 204 h 1432"/>
                  <a:gd name="T12" fmla="*/ 1227 w 2675"/>
                  <a:gd name="T13" fmla="*/ 234 h 1432"/>
                  <a:gd name="T14" fmla="*/ 1182 w 2675"/>
                  <a:gd name="T15" fmla="*/ 265 h 1432"/>
                  <a:gd name="T16" fmla="*/ 1075 w 2675"/>
                  <a:gd name="T17" fmla="*/ 337 h 1432"/>
                  <a:gd name="T18" fmla="*/ 946 w 2675"/>
                  <a:gd name="T19" fmla="*/ 418 h 1432"/>
                  <a:gd name="T20" fmla="*/ 815 w 2675"/>
                  <a:gd name="T21" fmla="*/ 498 h 1432"/>
                  <a:gd name="T22" fmla="*/ 685 w 2675"/>
                  <a:gd name="T23" fmla="*/ 579 h 1432"/>
                  <a:gd name="T24" fmla="*/ 619 w 2675"/>
                  <a:gd name="T25" fmla="*/ 623 h 1432"/>
                  <a:gd name="T26" fmla="*/ 577 w 2675"/>
                  <a:gd name="T27" fmla="*/ 654 h 1432"/>
                  <a:gd name="T28" fmla="*/ 534 w 2675"/>
                  <a:gd name="T29" fmla="*/ 683 h 1432"/>
                  <a:gd name="T30" fmla="*/ 491 w 2675"/>
                  <a:gd name="T31" fmla="*/ 709 h 1432"/>
                  <a:gd name="T32" fmla="*/ 434 w 2675"/>
                  <a:gd name="T33" fmla="*/ 694 h 1432"/>
                  <a:gd name="T34" fmla="*/ 374 w 2675"/>
                  <a:gd name="T35" fmla="*/ 670 h 1432"/>
                  <a:gd name="T36" fmla="*/ 314 w 2675"/>
                  <a:gd name="T37" fmla="*/ 645 h 1432"/>
                  <a:gd name="T38" fmla="*/ 255 w 2675"/>
                  <a:gd name="T39" fmla="*/ 616 h 1432"/>
                  <a:gd name="T40" fmla="*/ 196 w 2675"/>
                  <a:gd name="T41" fmla="*/ 583 h 1432"/>
                  <a:gd name="T42" fmla="*/ 134 w 2675"/>
                  <a:gd name="T43" fmla="*/ 560 h 1432"/>
                  <a:gd name="T44" fmla="*/ 72 w 2675"/>
                  <a:gd name="T45" fmla="*/ 537 h 1432"/>
                  <a:gd name="T46" fmla="*/ 14 w 2675"/>
                  <a:gd name="T47" fmla="*/ 511 h 1432"/>
                  <a:gd name="T48" fmla="*/ 1 w 2675"/>
                  <a:gd name="T49" fmla="*/ 489 h 1432"/>
                  <a:gd name="T50" fmla="*/ 15 w 2675"/>
                  <a:gd name="T51" fmla="*/ 479 h 1432"/>
                  <a:gd name="T52" fmla="*/ 36 w 2675"/>
                  <a:gd name="T53" fmla="*/ 468 h 1432"/>
                  <a:gd name="T54" fmla="*/ 55 w 2675"/>
                  <a:gd name="T55" fmla="*/ 453 h 1432"/>
                  <a:gd name="T56" fmla="*/ 98 w 2675"/>
                  <a:gd name="T57" fmla="*/ 425 h 1432"/>
                  <a:gd name="T58" fmla="*/ 150 w 2675"/>
                  <a:gd name="T59" fmla="*/ 393 h 1432"/>
                  <a:gd name="T60" fmla="*/ 202 w 2675"/>
                  <a:gd name="T61" fmla="*/ 362 h 1432"/>
                  <a:gd name="T62" fmla="*/ 255 w 2675"/>
                  <a:gd name="T63" fmla="*/ 339 h 1432"/>
                  <a:gd name="T64" fmla="*/ 295 w 2675"/>
                  <a:gd name="T65" fmla="*/ 352 h 1432"/>
                  <a:gd name="T66" fmla="*/ 336 w 2675"/>
                  <a:gd name="T67" fmla="*/ 367 h 1432"/>
                  <a:gd name="T68" fmla="*/ 378 w 2675"/>
                  <a:gd name="T69" fmla="*/ 380 h 1432"/>
                  <a:gd name="T70" fmla="*/ 420 w 2675"/>
                  <a:gd name="T71" fmla="*/ 396 h 1432"/>
                  <a:gd name="T72" fmla="*/ 491 w 2675"/>
                  <a:gd name="T73" fmla="*/ 412 h 1432"/>
                  <a:gd name="T74" fmla="*/ 572 w 2675"/>
                  <a:gd name="T75" fmla="*/ 422 h 1432"/>
                  <a:gd name="T76" fmla="*/ 653 w 2675"/>
                  <a:gd name="T77" fmla="*/ 435 h 1432"/>
                  <a:gd name="T78" fmla="*/ 731 w 2675"/>
                  <a:gd name="T79" fmla="*/ 460 h 1432"/>
                  <a:gd name="T80" fmla="*/ 795 w 2675"/>
                  <a:gd name="T81" fmla="*/ 436 h 1432"/>
                  <a:gd name="T82" fmla="*/ 858 w 2675"/>
                  <a:gd name="T83" fmla="*/ 392 h 1432"/>
                  <a:gd name="T84" fmla="*/ 920 w 2675"/>
                  <a:gd name="T85" fmla="*/ 353 h 1432"/>
                  <a:gd name="T86" fmla="*/ 983 w 2675"/>
                  <a:gd name="T87" fmla="*/ 315 h 1432"/>
                  <a:gd name="T88" fmla="*/ 1011 w 2675"/>
                  <a:gd name="T89" fmla="*/ 315 h 1432"/>
                  <a:gd name="T90" fmla="*/ 1012 w 2675"/>
                  <a:gd name="T91" fmla="*/ 335 h 1432"/>
                  <a:gd name="T92" fmla="*/ 1035 w 2675"/>
                  <a:gd name="T93" fmla="*/ 324 h 1432"/>
                  <a:gd name="T94" fmla="*/ 1074 w 2675"/>
                  <a:gd name="T95" fmla="*/ 301 h 1432"/>
                  <a:gd name="T96" fmla="*/ 1100 w 2675"/>
                  <a:gd name="T97" fmla="*/ 274 h 1432"/>
                  <a:gd name="T98" fmla="*/ 1102 w 2675"/>
                  <a:gd name="T99" fmla="*/ 239 h 1432"/>
                  <a:gd name="T100" fmla="*/ 1077 w 2675"/>
                  <a:gd name="T101" fmla="*/ 198 h 1432"/>
                  <a:gd name="T102" fmla="*/ 1049 w 2675"/>
                  <a:gd name="T103" fmla="*/ 166 h 1432"/>
                  <a:gd name="T104" fmla="*/ 1020 w 2675"/>
                  <a:gd name="T105" fmla="*/ 133 h 1432"/>
                  <a:gd name="T106" fmla="*/ 999 w 2675"/>
                  <a:gd name="T107" fmla="*/ 94 h 1432"/>
                  <a:gd name="T108" fmla="*/ 990 w 2675"/>
                  <a:gd name="T109" fmla="*/ 64 h 1432"/>
                  <a:gd name="T110" fmla="*/ 971 w 2675"/>
                  <a:gd name="T111" fmla="*/ 42 h 1432"/>
                  <a:gd name="T112" fmla="*/ 949 w 2675"/>
                  <a:gd name="T113" fmla="*/ 24 h 1432"/>
                  <a:gd name="T114" fmla="*/ 944 w 2675"/>
                  <a:gd name="T115" fmla="*/ 5 h 1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75" h="1432">
                    <a:moveTo>
                      <a:pt x="1894" y="0"/>
                    </a:moveTo>
                    <a:lnTo>
                      <a:pt x="1943" y="14"/>
                    </a:lnTo>
                    <a:lnTo>
                      <a:pt x="1994" y="29"/>
                    </a:lnTo>
                    <a:lnTo>
                      <a:pt x="2044" y="42"/>
                    </a:lnTo>
                    <a:lnTo>
                      <a:pt x="2093" y="59"/>
                    </a:lnTo>
                    <a:lnTo>
                      <a:pt x="2143" y="74"/>
                    </a:lnTo>
                    <a:lnTo>
                      <a:pt x="2192" y="90"/>
                    </a:lnTo>
                    <a:lnTo>
                      <a:pt x="2242" y="105"/>
                    </a:lnTo>
                    <a:lnTo>
                      <a:pt x="2291" y="124"/>
                    </a:lnTo>
                    <a:lnTo>
                      <a:pt x="2339" y="141"/>
                    </a:lnTo>
                    <a:lnTo>
                      <a:pt x="2388" y="158"/>
                    </a:lnTo>
                    <a:lnTo>
                      <a:pt x="2436" y="177"/>
                    </a:lnTo>
                    <a:lnTo>
                      <a:pt x="2485" y="198"/>
                    </a:lnTo>
                    <a:lnTo>
                      <a:pt x="2531" y="217"/>
                    </a:lnTo>
                    <a:lnTo>
                      <a:pt x="2580" y="240"/>
                    </a:lnTo>
                    <a:lnTo>
                      <a:pt x="2628" y="261"/>
                    </a:lnTo>
                    <a:lnTo>
                      <a:pt x="2675" y="286"/>
                    </a:lnTo>
                    <a:lnTo>
                      <a:pt x="2660" y="305"/>
                    </a:lnTo>
                    <a:lnTo>
                      <a:pt x="2645" y="324"/>
                    </a:lnTo>
                    <a:lnTo>
                      <a:pt x="2626" y="343"/>
                    </a:lnTo>
                    <a:lnTo>
                      <a:pt x="2609" y="360"/>
                    </a:lnTo>
                    <a:lnTo>
                      <a:pt x="2588" y="377"/>
                    </a:lnTo>
                    <a:lnTo>
                      <a:pt x="2567" y="392"/>
                    </a:lnTo>
                    <a:lnTo>
                      <a:pt x="2544" y="409"/>
                    </a:lnTo>
                    <a:lnTo>
                      <a:pt x="2523" y="426"/>
                    </a:lnTo>
                    <a:lnTo>
                      <a:pt x="2500" y="440"/>
                    </a:lnTo>
                    <a:lnTo>
                      <a:pt x="2477" y="455"/>
                    </a:lnTo>
                    <a:lnTo>
                      <a:pt x="2453" y="468"/>
                    </a:lnTo>
                    <a:lnTo>
                      <a:pt x="2430" y="485"/>
                    </a:lnTo>
                    <a:lnTo>
                      <a:pt x="2405" y="498"/>
                    </a:lnTo>
                    <a:lnTo>
                      <a:pt x="2384" y="516"/>
                    </a:lnTo>
                    <a:lnTo>
                      <a:pt x="2363" y="531"/>
                    </a:lnTo>
                    <a:lnTo>
                      <a:pt x="2344" y="550"/>
                    </a:lnTo>
                    <a:lnTo>
                      <a:pt x="2278" y="592"/>
                    </a:lnTo>
                    <a:lnTo>
                      <a:pt x="2215" y="633"/>
                    </a:lnTo>
                    <a:lnTo>
                      <a:pt x="2150" y="675"/>
                    </a:lnTo>
                    <a:lnTo>
                      <a:pt x="2086" y="717"/>
                    </a:lnTo>
                    <a:lnTo>
                      <a:pt x="2021" y="757"/>
                    </a:lnTo>
                    <a:lnTo>
                      <a:pt x="1956" y="797"/>
                    </a:lnTo>
                    <a:lnTo>
                      <a:pt x="1892" y="837"/>
                    </a:lnTo>
                    <a:lnTo>
                      <a:pt x="1827" y="877"/>
                    </a:lnTo>
                    <a:lnTo>
                      <a:pt x="1761" y="917"/>
                    </a:lnTo>
                    <a:lnTo>
                      <a:pt x="1696" y="957"/>
                    </a:lnTo>
                    <a:lnTo>
                      <a:pt x="1629" y="997"/>
                    </a:lnTo>
                    <a:lnTo>
                      <a:pt x="1565" y="1036"/>
                    </a:lnTo>
                    <a:lnTo>
                      <a:pt x="1500" y="1076"/>
                    </a:lnTo>
                    <a:lnTo>
                      <a:pt x="1434" y="1118"/>
                    </a:lnTo>
                    <a:lnTo>
                      <a:pt x="1369" y="1160"/>
                    </a:lnTo>
                    <a:lnTo>
                      <a:pt x="1304" y="1204"/>
                    </a:lnTo>
                    <a:lnTo>
                      <a:pt x="1281" y="1217"/>
                    </a:lnTo>
                    <a:lnTo>
                      <a:pt x="1260" y="1232"/>
                    </a:lnTo>
                    <a:lnTo>
                      <a:pt x="1238" y="1248"/>
                    </a:lnTo>
                    <a:lnTo>
                      <a:pt x="1219" y="1265"/>
                    </a:lnTo>
                    <a:lnTo>
                      <a:pt x="1198" y="1278"/>
                    </a:lnTo>
                    <a:lnTo>
                      <a:pt x="1175" y="1295"/>
                    </a:lnTo>
                    <a:lnTo>
                      <a:pt x="1154" y="1310"/>
                    </a:lnTo>
                    <a:lnTo>
                      <a:pt x="1135" y="1325"/>
                    </a:lnTo>
                    <a:lnTo>
                      <a:pt x="1112" y="1339"/>
                    </a:lnTo>
                    <a:lnTo>
                      <a:pt x="1091" y="1354"/>
                    </a:lnTo>
                    <a:lnTo>
                      <a:pt x="1068" y="1367"/>
                    </a:lnTo>
                    <a:lnTo>
                      <a:pt x="1049" y="1382"/>
                    </a:lnTo>
                    <a:lnTo>
                      <a:pt x="1027" y="1394"/>
                    </a:lnTo>
                    <a:lnTo>
                      <a:pt x="1004" y="1407"/>
                    </a:lnTo>
                    <a:lnTo>
                      <a:pt x="981" y="1419"/>
                    </a:lnTo>
                    <a:lnTo>
                      <a:pt x="960" y="1432"/>
                    </a:lnTo>
                    <a:lnTo>
                      <a:pt x="930" y="1417"/>
                    </a:lnTo>
                    <a:lnTo>
                      <a:pt x="897" y="1403"/>
                    </a:lnTo>
                    <a:lnTo>
                      <a:pt x="867" y="1390"/>
                    </a:lnTo>
                    <a:lnTo>
                      <a:pt x="838" y="1377"/>
                    </a:lnTo>
                    <a:lnTo>
                      <a:pt x="808" y="1365"/>
                    </a:lnTo>
                    <a:lnTo>
                      <a:pt x="778" y="1354"/>
                    </a:lnTo>
                    <a:lnTo>
                      <a:pt x="747" y="1341"/>
                    </a:lnTo>
                    <a:lnTo>
                      <a:pt x="719" y="1329"/>
                    </a:lnTo>
                    <a:lnTo>
                      <a:pt x="688" y="1316"/>
                    </a:lnTo>
                    <a:lnTo>
                      <a:pt x="658" y="1305"/>
                    </a:lnTo>
                    <a:lnTo>
                      <a:pt x="627" y="1291"/>
                    </a:lnTo>
                    <a:lnTo>
                      <a:pt x="599" y="1278"/>
                    </a:lnTo>
                    <a:lnTo>
                      <a:pt x="568" y="1265"/>
                    </a:lnTo>
                    <a:lnTo>
                      <a:pt x="538" y="1251"/>
                    </a:lnTo>
                    <a:lnTo>
                      <a:pt x="509" y="1234"/>
                    </a:lnTo>
                    <a:lnTo>
                      <a:pt x="481" y="1221"/>
                    </a:lnTo>
                    <a:lnTo>
                      <a:pt x="452" y="1200"/>
                    </a:lnTo>
                    <a:lnTo>
                      <a:pt x="422" y="1185"/>
                    </a:lnTo>
                    <a:lnTo>
                      <a:pt x="392" y="1168"/>
                    </a:lnTo>
                    <a:lnTo>
                      <a:pt x="363" y="1156"/>
                    </a:lnTo>
                    <a:lnTo>
                      <a:pt x="331" y="1145"/>
                    </a:lnTo>
                    <a:lnTo>
                      <a:pt x="300" y="1132"/>
                    </a:lnTo>
                    <a:lnTo>
                      <a:pt x="268" y="1122"/>
                    </a:lnTo>
                    <a:lnTo>
                      <a:pt x="238" y="1113"/>
                    </a:lnTo>
                    <a:lnTo>
                      <a:pt x="205" y="1099"/>
                    </a:lnTo>
                    <a:lnTo>
                      <a:pt x="175" y="1090"/>
                    </a:lnTo>
                    <a:lnTo>
                      <a:pt x="144" y="1076"/>
                    </a:lnTo>
                    <a:lnTo>
                      <a:pt x="114" y="1067"/>
                    </a:lnTo>
                    <a:lnTo>
                      <a:pt x="84" y="1054"/>
                    </a:lnTo>
                    <a:lnTo>
                      <a:pt x="55" y="1038"/>
                    </a:lnTo>
                    <a:lnTo>
                      <a:pt x="28" y="1023"/>
                    </a:lnTo>
                    <a:lnTo>
                      <a:pt x="2" y="1006"/>
                    </a:lnTo>
                    <a:lnTo>
                      <a:pt x="0" y="995"/>
                    </a:lnTo>
                    <a:lnTo>
                      <a:pt x="2" y="987"/>
                    </a:lnTo>
                    <a:lnTo>
                      <a:pt x="2" y="979"/>
                    </a:lnTo>
                    <a:lnTo>
                      <a:pt x="8" y="974"/>
                    </a:lnTo>
                    <a:lnTo>
                      <a:pt x="13" y="968"/>
                    </a:lnTo>
                    <a:lnTo>
                      <a:pt x="23" y="964"/>
                    </a:lnTo>
                    <a:lnTo>
                      <a:pt x="30" y="959"/>
                    </a:lnTo>
                    <a:lnTo>
                      <a:pt x="42" y="955"/>
                    </a:lnTo>
                    <a:lnTo>
                      <a:pt x="49" y="949"/>
                    </a:lnTo>
                    <a:lnTo>
                      <a:pt x="61" y="943"/>
                    </a:lnTo>
                    <a:lnTo>
                      <a:pt x="72" y="938"/>
                    </a:lnTo>
                    <a:lnTo>
                      <a:pt x="82" y="932"/>
                    </a:lnTo>
                    <a:lnTo>
                      <a:pt x="91" y="924"/>
                    </a:lnTo>
                    <a:lnTo>
                      <a:pt x="103" y="917"/>
                    </a:lnTo>
                    <a:lnTo>
                      <a:pt x="110" y="907"/>
                    </a:lnTo>
                    <a:lnTo>
                      <a:pt x="120" y="898"/>
                    </a:lnTo>
                    <a:lnTo>
                      <a:pt x="144" y="882"/>
                    </a:lnTo>
                    <a:lnTo>
                      <a:pt x="171" y="867"/>
                    </a:lnTo>
                    <a:lnTo>
                      <a:pt x="196" y="852"/>
                    </a:lnTo>
                    <a:lnTo>
                      <a:pt x="222" y="837"/>
                    </a:lnTo>
                    <a:lnTo>
                      <a:pt x="247" y="820"/>
                    </a:lnTo>
                    <a:lnTo>
                      <a:pt x="274" y="805"/>
                    </a:lnTo>
                    <a:lnTo>
                      <a:pt x="300" y="787"/>
                    </a:lnTo>
                    <a:lnTo>
                      <a:pt x="327" y="772"/>
                    </a:lnTo>
                    <a:lnTo>
                      <a:pt x="352" y="757"/>
                    </a:lnTo>
                    <a:lnTo>
                      <a:pt x="378" y="742"/>
                    </a:lnTo>
                    <a:lnTo>
                      <a:pt x="403" y="725"/>
                    </a:lnTo>
                    <a:lnTo>
                      <a:pt x="430" y="713"/>
                    </a:lnTo>
                    <a:lnTo>
                      <a:pt x="456" y="700"/>
                    </a:lnTo>
                    <a:lnTo>
                      <a:pt x="483" y="689"/>
                    </a:lnTo>
                    <a:lnTo>
                      <a:pt x="509" y="679"/>
                    </a:lnTo>
                    <a:lnTo>
                      <a:pt x="536" y="673"/>
                    </a:lnTo>
                    <a:lnTo>
                      <a:pt x="553" y="683"/>
                    </a:lnTo>
                    <a:lnTo>
                      <a:pt x="572" y="694"/>
                    </a:lnTo>
                    <a:lnTo>
                      <a:pt x="589" y="704"/>
                    </a:lnTo>
                    <a:lnTo>
                      <a:pt x="610" y="715"/>
                    </a:lnTo>
                    <a:lnTo>
                      <a:pt x="629" y="721"/>
                    </a:lnTo>
                    <a:lnTo>
                      <a:pt x="648" y="728"/>
                    </a:lnTo>
                    <a:lnTo>
                      <a:pt x="671" y="736"/>
                    </a:lnTo>
                    <a:lnTo>
                      <a:pt x="692" y="744"/>
                    </a:lnTo>
                    <a:lnTo>
                      <a:pt x="713" y="749"/>
                    </a:lnTo>
                    <a:lnTo>
                      <a:pt x="734" y="755"/>
                    </a:lnTo>
                    <a:lnTo>
                      <a:pt x="755" y="761"/>
                    </a:lnTo>
                    <a:lnTo>
                      <a:pt x="778" y="768"/>
                    </a:lnTo>
                    <a:lnTo>
                      <a:pt x="798" y="776"/>
                    </a:lnTo>
                    <a:lnTo>
                      <a:pt x="819" y="786"/>
                    </a:lnTo>
                    <a:lnTo>
                      <a:pt x="840" y="793"/>
                    </a:lnTo>
                    <a:lnTo>
                      <a:pt x="861" y="805"/>
                    </a:lnTo>
                    <a:lnTo>
                      <a:pt x="901" y="812"/>
                    </a:lnTo>
                    <a:lnTo>
                      <a:pt x="941" y="820"/>
                    </a:lnTo>
                    <a:lnTo>
                      <a:pt x="981" y="825"/>
                    </a:lnTo>
                    <a:lnTo>
                      <a:pt x="1023" y="831"/>
                    </a:lnTo>
                    <a:lnTo>
                      <a:pt x="1063" y="835"/>
                    </a:lnTo>
                    <a:lnTo>
                      <a:pt x="1103" y="841"/>
                    </a:lnTo>
                    <a:lnTo>
                      <a:pt x="1143" y="846"/>
                    </a:lnTo>
                    <a:lnTo>
                      <a:pt x="1186" y="852"/>
                    </a:lnTo>
                    <a:lnTo>
                      <a:pt x="1226" y="856"/>
                    </a:lnTo>
                    <a:lnTo>
                      <a:pt x="1266" y="862"/>
                    </a:lnTo>
                    <a:lnTo>
                      <a:pt x="1306" y="871"/>
                    </a:lnTo>
                    <a:lnTo>
                      <a:pt x="1348" y="881"/>
                    </a:lnTo>
                    <a:lnTo>
                      <a:pt x="1386" y="890"/>
                    </a:lnTo>
                    <a:lnTo>
                      <a:pt x="1424" y="905"/>
                    </a:lnTo>
                    <a:lnTo>
                      <a:pt x="1462" y="921"/>
                    </a:lnTo>
                    <a:lnTo>
                      <a:pt x="1500" y="940"/>
                    </a:lnTo>
                    <a:lnTo>
                      <a:pt x="1529" y="917"/>
                    </a:lnTo>
                    <a:lnTo>
                      <a:pt x="1559" y="896"/>
                    </a:lnTo>
                    <a:lnTo>
                      <a:pt x="1589" y="873"/>
                    </a:lnTo>
                    <a:lnTo>
                      <a:pt x="1620" y="852"/>
                    </a:lnTo>
                    <a:lnTo>
                      <a:pt x="1652" y="829"/>
                    </a:lnTo>
                    <a:lnTo>
                      <a:pt x="1683" y="808"/>
                    </a:lnTo>
                    <a:lnTo>
                      <a:pt x="1715" y="786"/>
                    </a:lnTo>
                    <a:lnTo>
                      <a:pt x="1745" y="767"/>
                    </a:lnTo>
                    <a:lnTo>
                      <a:pt x="1778" y="746"/>
                    </a:lnTo>
                    <a:lnTo>
                      <a:pt x="1808" y="725"/>
                    </a:lnTo>
                    <a:lnTo>
                      <a:pt x="1839" y="706"/>
                    </a:lnTo>
                    <a:lnTo>
                      <a:pt x="1871" y="687"/>
                    </a:lnTo>
                    <a:lnTo>
                      <a:pt x="1901" y="666"/>
                    </a:lnTo>
                    <a:lnTo>
                      <a:pt x="1934" y="649"/>
                    </a:lnTo>
                    <a:lnTo>
                      <a:pt x="1966" y="630"/>
                    </a:lnTo>
                    <a:lnTo>
                      <a:pt x="1998" y="614"/>
                    </a:lnTo>
                    <a:lnTo>
                      <a:pt x="2010" y="616"/>
                    </a:lnTo>
                    <a:lnTo>
                      <a:pt x="2017" y="622"/>
                    </a:lnTo>
                    <a:lnTo>
                      <a:pt x="2021" y="630"/>
                    </a:lnTo>
                    <a:lnTo>
                      <a:pt x="2025" y="639"/>
                    </a:lnTo>
                    <a:lnTo>
                      <a:pt x="2025" y="649"/>
                    </a:lnTo>
                    <a:lnTo>
                      <a:pt x="2025" y="660"/>
                    </a:lnTo>
                    <a:lnTo>
                      <a:pt x="2023" y="671"/>
                    </a:lnTo>
                    <a:lnTo>
                      <a:pt x="2021" y="683"/>
                    </a:lnTo>
                    <a:lnTo>
                      <a:pt x="2036" y="671"/>
                    </a:lnTo>
                    <a:lnTo>
                      <a:pt x="2053" y="660"/>
                    </a:lnTo>
                    <a:lnTo>
                      <a:pt x="2070" y="649"/>
                    </a:lnTo>
                    <a:lnTo>
                      <a:pt x="2089" y="637"/>
                    </a:lnTo>
                    <a:lnTo>
                      <a:pt x="2108" y="626"/>
                    </a:lnTo>
                    <a:lnTo>
                      <a:pt x="2128" y="616"/>
                    </a:lnTo>
                    <a:lnTo>
                      <a:pt x="2147" y="603"/>
                    </a:lnTo>
                    <a:lnTo>
                      <a:pt x="2164" y="594"/>
                    </a:lnTo>
                    <a:lnTo>
                      <a:pt x="2179" y="578"/>
                    </a:lnTo>
                    <a:lnTo>
                      <a:pt x="2190" y="565"/>
                    </a:lnTo>
                    <a:lnTo>
                      <a:pt x="2200" y="548"/>
                    </a:lnTo>
                    <a:lnTo>
                      <a:pt x="2207" y="535"/>
                    </a:lnTo>
                    <a:lnTo>
                      <a:pt x="2209" y="517"/>
                    </a:lnTo>
                    <a:lnTo>
                      <a:pt x="2209" y="498"/>
                    </a:lnTo>
                    <a:lnTo>
                      <a:pt x="2204" y="478"/>
                    </a:lnTo>
                    <a:lnTo>
                      <a:pt x="2192" y="455"/>
                    </a:lnTo>
                    <a:lnTo>
                      <a:pt x="2179" y="434"/>
                    </a:lnTo>
                    <a:lnTo>
                      <a:pt x="2167" y="415"/>
                    </a:lnTo>
                    <a:lnTo>
                      <a:pt x="2154" y="396"/>
                    </a:lnTo>
                    <a:lnTo>
                      <a:pt x="2141" y="381"/>
                    </a:lnTo>
                    <a:lnTo>
                      <a:pt x="2126" y="363"/>
                    </a:lnTo>
                    <a:lnTo>
                      <a:pt x="2112" y="346"/>
                    </a:lnTo>
                    <a:lnTo>
                      <a:pt x="2097" y="333"/>
                    </a:lnTo>
                    <a:lnTo>
                      <a:pt x="2084" y="318"/>
                    </a:lnTo>
                    <a:lnTo>
                      <a:pt x="2067" y="301"/>
                    </a:lnTo>
                    <a:lnTo>
                      <a:pt x="2053" y="284"/>
                    </a:lnTo>
                    <a:lnTo>
                      <a:pt x="2040" y="267"/>
                    </a:lnTo>
                    <a:lnTo>
                      <a:pt x="2029" y="251"/>
                    </a:lnTo>
                    <a:lnTo>
                      <a:pt x="2017" y="230"/>
                    </a:lnTo>
                    <a:lnTo>
                      <a:pt x="2006" y="211"/>
                    </a:lnTo>
                    <a:lnTo>
                      <a:pt x="1998" y="189"/>
                    </a:lnTo>
                    <a:lnTo>
                      <a:pt x="1991" y="166"/>
                    </a:lnTo>
                    <a:lnTo>
                      <a:pt x="1991" y="151"/>
                    </a:lnTo>
                    <a:lnTo>
                      <a:pt x="1987" y="139"/>
                    </a:lnTo>
                    <a:lnTo>
                      <a:pt x="1979" y="128"/>
                    </a:lnTo>
                    <a:lnTo>
                      <a:pt x="1973" y="116"/>
                    </a:lnTo>
                    <a:lnTo>
                      <a:pt x="1962" y="105"/>
                    </a:lnTo>
                    <a:lnTo>
                      <a:pt x="1951" y="95"/>
                    </a:lnTo>
                    <a:lnTo>
                      <a:pt x="1941" y="84"/>
                    </a:lnTo>
                    <a:lnTo>
                      <a:pt x="1930" y="76"/>
                    </a:lnTo>
                    <a:lnTo>
                      <a:pt x="1918" y="67"/>
                    </a:lnTo>
                    <a:lnTo>
                      <a:pt x="1907" y="57"/>
                    </a:lnTo>
                    <a:lnTo>
                      <a:pt x="1897" y="48"/>
                    </a:lnTo>
                    <a:lnTo>
                      <a:pt x="1892" y="40"/>
                    </a:lnTo>
                    <a:lnTo>
                      <a:pt x="1886" y="29"/>
                    </a:lnTo>
                    <a:lnTo>
                      <a:pt x="1886" y="19"/>
                    </a:lnTo>
                    <a:lnTo>
                      <a:pt x="1888" y="10"/>
                    </a:lnTo>
                    <a:lnTo>
                      <a:pt x="1894" y="0"/>
                    </a:lnTo>
                    <a:close/>
                  </a:path>
                </a:pathLst>
              </a:custGeom>
              <a:solidFill>
                <a:srgbClr val="FFF2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0" name="Freeform 489"/>
              <p:cNvSpPr>
                <a:spLocks/>
              </p:cNvSpPr>
              <p:nvPr/>
            </p:nvSpPr>
            <p:spPr bwMode="auto">
              <a:xfrm>
                <a:off x="2509" y="1737"/>
                <a:ext cx="37" cy="37"/>
              </a:xfrm>
              <a:custGeom>
                <a:avLst/>
                <a:gdLst>
                  <a:gd name="T0" fmla="*/ 0 w 75"/>
                  <a:gd name="T1" fmla="*/ 0 h 74"/>
                  <a:gd name="T2" fmla="*/ 6 w 75"/>
                  <a:gd name="T3" fmla="*/ 5 h 74"/>
                  <a:gd name="T4" fmla="*/ 13 w 75"/>
                  <a:gd name="T5" fmla="*/ 11 h 74"/>
                  <a:gd name="T6" fmla="*/ 17 w 75"/>
                  <a:gd name="T7" fmla="*/ 13 h 74"/>
                  <a:gd name="T8" fmla="*/ 21 w 75"/>
                  <a:gd name="T9" fmla="*/ 15 h 74"/>
                  <a:gd name="T10" fmla="*/ 24 w 75"/>
                  <a:gd name="T11" fmla="*/ 17 h 74"/>
                  <a:gd name="T12" fmla="*/ 29 w 75"/>
                  <a:gd name="T13" fmla="*/ 20 h 74"/>
                  <a:gd name="T14" fmla="*/ 30 w 75"/>
                  <a:gd name="T15" fmla="*/ 23 h 74"/>
                  <a:gd name="T16" fmla="*/ 33 w 75"/>
                  <a:gd name="T17" fmla="*/ 28 h 74"/>
                  <a:gd name="T18" fmla="*/ 35 w 75"/>
                  <a:gd name="T19" fmla="*/ 32 h 74"/>
                  <a:gd name="T20" fmla="*/ 37 w 75"/>
                  <a:gd name="T21" fmla="*/ 37 h 74"/>
                  <a:gd name="T22" fmla="*/ 31 w 75"/>
                  <a:gd name="T23" fmla="*/ 34 h 74"/>
                  <a:gd name="T24" fmla="*/ 26 w 75"/>
                  <a:gd name="T25" fmla="*/ 31 h 74"/>
                  <a:gd name="T26" fmla="*/ 20 w 75"/>
                  <a:gd name="T27" fmla="*/ 27 h 74"/>
                  <a:gd name="T28" fmla="*/ 15 w 75"/>
                  <a:gd name="T29" fmla="*/ 25 h 74"/>
                  <a:gd name="T30" fmla="*/ 9 w 75"/>
                  <a:gd name="T31" fmla="*/ 18 h 74"/>
                  <a:gd name="T32" fmla="*/ 4 w 75"/>
                  <a:gd name="T33" fmla="*/ 14 h 74"/>
                  <a:gd name="T34" fmla="*/ 1 w 75"/>
                  <a:gd name="T35" fmla="*/ 7 h 74"/>
                  <a:gd name="T36" fmla="*/ 0 w 75"/>
                  <a:gd name="T37" fmla="*/ 0 h 74"/>
                  <a:gd name="T38" fmla="*/ 0 w 75"/>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5" h="74">
                    <a:moveTo>
                      <a:pt x="0" y="0"/>
                    </a:moveTo>
                    <a:lnTo>
                      <a:pt x="12" y="9"/>
                    </a:lnTo>
                    <a:lnTo>
                      <a:pt x="27" y="21"/>
                    </a:lnTo>
                    <a:lnTo>
                      <a:pt x="35" y="25"/>
                    </a:lnTo>
                    <a:lnTo>
                      <a:pt x="42" y="29"/>
                    </a:lnTo>
                    <a:lnTo>
                      <a:pt x="48" y="34"/>
                    </a:lnTo>
                    <a:lnTo>
                      <a:pt x="58" y="40"/>
                    </a:lnTo>
                    <a:lnTo>
                      <a:pt x="61" y="46"/>
                    </a:lnTo>
                    <a:lnTo>
                      <a:pt x="67" y="55"/>
                    </a:lnTo>
                    <a:lnTo>
                      <a:pt x="71" y="63"/>
                    </a:lnTo>
                    <a:lnTo>
                      <a:pt x="75" y="74"/>
                    </a:lnTo>
                    <a:lnTo>
                      <a:pt x="63" y="67"/>
                    </a:lnTo>
                    <a:lnTo>
                      <a:pt x="52" y="61"/>
                    </a:lnTo>
                    <a:lnTo>
                      <a:pt x="40" y="53"/>
                    </a:lnTo>
                    <a:lnTo>
                      <a:pt x="31" y="49"/>
                    </a:lnTo>
                    <a:lnTo>
                      <a:pt x="18" y="36"/>
                    </a:lnTo>
                    <a:lnTo>
                      <a:pt x="8" y="27"/>
                    </a:lnTo>
                    <a:lnTo>
                      <a:pt x="2" y="13"/>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1" name="Freeform 490"/>
              <p:cNvSpPr>
                <a:spLocks/>
              </p:cNvSpPr>
              <p:nvPr/>
            </p:nvSpPr>
            <p:spPr bwMode="auto">
              <a:xfrm>
                <a:off x="2359" y="1776"/>
                <a:ext cx="24" cy="30"/>
              </a:xfrm>
              <a:custGeom>
                <a:avLst/>
                <a:gdLst>
                  <a:gd name="T0" fmla="*/ 6 w 48"/>
                  <a:gd name="T1" fmla="*/ 0 h 61"/>
                  <a:gd name="T2" fmla="*/ 7 w 48"/>
                  <a:gd name="T3" fmla="*/ 4 h 61"/>
                  <a:gd name="T4" fmla="*/ 11 w 48"/>
                  <a:gd name="T5" fmla="*/ 8 h 61"/>
                  <a:gd name="T6" fmla="*/ 15 w 48"/>
                  <a:gd name="T7" fmla="*/ 12 h 61"/>
                  <a:gd name="T8" fmla="*/ 18 w 48"/>
                  <a:gd name="T9" fmla="*/ 18 h 61"/>
                  <a:gd name="T10" fmla="*/ 23 w 48"/>
                  <a:gd name="T11" fmla="*/ 23 h 61"/>
                  <a:gd name="T12" fmla="*/ 24 w 48"/>
                  <a:gd name="T13" fmla="*/ 30 h 61"/>
                  <a:gd name="T14" fmla="*/ 20 w 48"/>
                  <a:gd name="T15" fmla="*/ 30 h 61"/>
                  <a:gd name="T16" fmla="*/ 16 w 48"/>
                  <a:gd name="T17" fmla="*/ 30 h 61"/>
                  <a:gd name="T18" fmla="*/ 14 w 48"/>
                  <a:gd name="T19" fmla="*/ 30 h 61"/>
                  <a:gd name="T20" fmla="*/ 12 w 48"/>
                  <a:gd name="T21" fmla="*/ 30 h 61"/>
                  <a:gd name="T22" fmla="*/ 7 w 48"/>
                  <a:gd name="T23" fmla="*/ 27 h 61"/>
                  <a:gd name="T24" fmla="*/ 4 w 48"/>
                  <a:gd name="T25" fmla="*/ 23 h 61"/>
                  <a:gd name="T26" fmla="*/ 0 w 48"/>
                  <a:gd name="T27" fmla="*/ 18 h 61"/>
                  <a:gd name="T28" fmla="*/ 0 w 48"/>
                  <a:gd name="T29" fmla="*/ 12 h 61"/>
                  <a:gd name="T30" fmla="*/ 2 w 48"/>
                  <a:gd name="T31" fmla="*/ 5 h 61"/>
                  <a:gd name="T32" fmla="*/ 6 w 48"/>
                  <a:gd name="T33" fmla="*/ 0 h 61"/>
                  <a:gd name="T34" fmla="*/ 6 w 48"/>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61">
                    <a:moveTo>
                      <a:pt x="11" y="0"/>
                    </a:moveTo>
                    <a:lnTo>
                      <a:pt x="13" y="8"/>
                    </a:lnTo>
                    <a:lnTo>
                      <a:pt x="21" y="17"/>
                    </a:lnTo>
                    <a:lnTo>
                      <a:pt x="29" y="25"/>
                    </a:lnTo>
                    <a:lnTo>
                      <a:pt x="36" y="36"/>
                    </a:lnTo>
                    <a:lnTo>
                      <a:pt x="46" y="47"/>
                    </a:lnTo>
                    <a:lnTo>
                      <a:pt x="48" y="61"/>
                    </a:lnTo>
                    <a:lnTo>
                      <a:pt x="40" y="61"/>
                    </a:lnTo>
                    <a:lnTo>
                      <a:pt x="32" y="61"/>
                    </a:lnTo>
                    <a:lnTo>
                      <a:pt x="27" y="61"/>
                    </a:lnTo>
                    <a:lnTo>
                      <a:pt x="23" y="61"/>
                    </a:lnTo>
                    <a:lnTo>
                      <a:pt x="13" y="55"/>
                    </a:lnTo>
                    <a:lnTo>
                      <a:pt x="8" y="47"/>
                    </a:lnTo>
                    <a:lnTo>
                      <a:pt x="0" y="36"/>
                    </a:lnTo>
                    <a:lnTo>
                      <a:pt x="0" y="25"/>
                    </a:lnTo>
                    <a:lnTo>
                      <a:pt x="4" y="11"/>
                    </a:lnTo>
                    <a:lnTo>
                      <a:pt x="1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2" name="Freeform 491"/>
              <p:cNvSpPr>
                <a:spLocks/>
              </p:cNvSpPr>
              <p:nvPr/>
            </p:nvSpPr>
            <p:spPr bwMode="auto">
              <a:xfrm>
                <a:off x="2535" y="1794"/>
                <a:ext cx="47" cy="44"/>
              </a:xfrm>
              <a:custGeom>
                <a:avLst/>
                <a:gdLst>
                  <a:gd name="T0" fmla="*/ 0 w 95"/>
                  <a:gd name="T1" fmla="*/ 0 h 88"/>
                  <a:gd name="T2" fmla="*/ 7 w 95"/>
                  <a:gd name="T3" fmla="*/ 4 h 88"/>
                  <a:gd name="T4" fmla="*/ 14 w 95"/>
                  <a:gd name="T5" fmla="*/ 8 h 88"/>
                  <a:gd name="T6" fmla="*/ 21 w 95"/>
                  <a:gd name="T7" fmla="*/ 12 h 88"/>
                  <a:gd name="T8" fmla="*/ 28 w 95"/>
                  <a:gd name="T9" fmla="*/ 18 h 88"/>
                  <a:gd name="T10" fmla="*/ 34 w 95"/>
                  <a:gd name="T11" fmla="*/ 22 h 88"/>
                  <a:gd name="T12" fmla="*/ 40 w 95"/>
                  <a:gd name="T13" fmla="*/ 29 h 88"/>
                  <a:gd name="T14" fmla="*/ 41 w 95"/>
                  <a:gd name="T15" fmla="*/ 32 h 88"/>
                  <a:gd name="T16" fmla="*/ 43 w 95"/>
                  <a:gd name="T17" fmla="*/ 35 h 88"/>
                  <a:gd name="T18" fmla="*/ 45 w 95"/>
                  <a:gd name="T19" fmla="*/ 39 h 88"/>
                  <a:gd name="T20" fmla="*/ 47 w 95"/>
                  <a:gd name="T21" fmla="*/ 44 h 88"/>
                  <a:gd name="T22" fmla="*/ 41 w 95"/>
                  <a:gd name="T23" fmla="*/ 44 h 88"/>
                  <a:gd name="T24" fmla="*/ 36 w 95"/>
                  <a:gd name="T25" fmla="*/ 44 h 88"/>
                  <a:gd name="T26" fmla="*/ 29 w 95"/>
                  <a:gd name="T27" fmla="*/ 41 h 88"/>
                  <a:gd name="T28" fmla="*/ 25 w 95"/>
                  <a:gd name="T29" fmla="*/ 40 h 88"/>
                  <a:gd name="T30" fmla="*/ 21 w 95"/>
                  <a:gd name="T31" fmla="*/ 37 h 88"/>
                  <a:gd name="T32" fmla="*/ 18 w 95"/>
                  <a:gd name="T33" fmla="*/ 35 h 88"/>
                  <a:gd name="T34" fmla="*/ 14 w 95"/>
                  <a:gd name="T35" fmla="*/ 31 h 88"/>
                  <a:gd name="T36" fmla="*/ 11 w 95"/>
                  <a:gd name="T37" fmla="*/ 28 h 88"/>
                  <a:gd name="T38" fmla="*/ 7 w 95"/>
                  <a:gd name="T39" fmla="*/ 21 h 88"/>
                  <a:gd name="T40" fmla="*/ 3 w 95"/>
                  <a:gd name="T41" fmla="*/ 15 h 88"/>
                  <a:gd name="T42" fmla="*/ 3 w 95"/>
                  <a:gd name="T43" fmla="*/ 11 h 88"/>
                  <a:gd name="T44" fmla="*/ 2 w 95"/>
                  <a:gd name="T45" fmla="*/ 7 h 88"/>
                  <a:gd name="T46" fmla="*/ 0 w 95"/>
                  <a:gd name="T47" fmla="*/ 4 h 88"/>
                  <a:gd name="T48" fmla="*/ 0 w 95"/>
                  <a:gd name="T49" fmla="*/ 0 h 88"/>
                  <a:gd name="T50" fmla="*/ 0 w 95"/>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5" h="88">
                    <a:moveTo>
                      <a:pt x="0" y="0"/>
                    </a:moveTo>
                    <a:lnTo>
                      <a:pt x="15" y="8"/>
                    </a:lnTo>
                    <a:lnTo>
                      <a:pt x="28" y="15"/>
                    </a:lnTo>
                    <a:lnTo>
                      <a:pt x="42" y="23"/>
                    </a:lnTo>
                    <a:lnTo>
                      <a:pt x="57" y="36"/>
                    </a:lnTo>
                    <a:lnTo>
                      <a:pt x="68" y="44"/>
                    </a:lnTo>
                    <a:lnTo>
                      <a:pt x="80" y="57"/>
                    </a:lnTo>
                    <a:lnTo>
                      <a:pt x="83" y="63"/>
                    </a:lnTo>
                    <a:lnTo>
                      <a:pt x="87" y="70"/>
                    </a:lnTo>
                    <a:lnTo>
                      <a:pt x="91" y="78"/>
                    </a:lnTo>
                    <a:lnTo>
                      <a:pt x="95" y="88"/>
                    </a:lnTo>
                    <a:lnTo>
                      <a:pt x="82" y="88"/>
                    </a:lnTo>
                    <a:lnTo>
                      <a:pt x="72" y="88"/>
                    </a:lnTo>
                    <a:lnTo>
                      <a:pt x="59" y="82"/>
                    </a:lnTo>
                    <a:lnTo>
                      <a:pt x="51" y="80"/>
                    </a:lnTo>
                    <a:lnTo>
                      <a:pt x="42" y="74"/>
                    </a:lnTo>
                    <a:lnTo>
                      <a:pt x="36" y="70"/>
                    </a:lnTo>
                    <a:lnTo>
                      <a:pt x="28" y="61"/>
                    </a:lnTo>
                    <a:lnTo>
                      <a:pt x="23" y="55"/>
                    </a:lnTo>
                    <a:lnTo>
                      <a:pt x="15" y="42"/>
                    </a:lnTo>
                    <a:lnTo>
                      <a:pt x="7" y="29"/>
                    </a:lnTo>
                    <a:lnTo>
                      <a:pt x="6" y="21"/>
                    </a:lnTo>
                    <a:lnTo>
                      <a:pt x="4" y="13"/>
                    </a:lnTo>
                    <a:lnTo>
                      <a:pt x="0" y="8"/>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3" name="Freeform 492"/>
              <p:cNvSpPr>
                <a:spLocks/>
              </p:cNvSpPr>
              <p:nvPr/>
            </p:nvSpPr>
            <p:spPr bwMode="auto">
              <a:xfrm>
                <a:off x="3080" y="1808"/>
                <a:ext cx="22" cy="35"/>
              </a:xfrm>
              <a:custGeom>
                <a:avLst/>
                <a:gdLst>
                  <a:gd name="T0" fmla="*/ 5 w 46"/>
                  <a:gd name="T1" fmla="*/ 0 h 68"/>
                  <a:gd name="T2" fmla="*/ 7 w 46"/>
                  <a:gd name="T3" fmla="*/ 4 h 68"/>
                  <a:gd name="T4" fmla="*/ 9 w 46"/>
                  <a:gd name="T5" fmla="*/ 9 h 68"/>
                  <a:gd name="T6" fmla="*/ 11 w 46"/>
                  <a:gd name="T7" fmla="*/ 12 h 68"/>
                  <a:gd name="T8" fmla="*/ 15 w 46"/>
                  <a:gd name="T9" fmla="*/ 16 h 68"/>
                  <a:gd name="T10" fmla="*/ 17 w 46"/>
                  <a:gd name="T11" fmla="*/ 20 h 68"/>
                  <a:gd name="T12" fmla="*/ 18 w 46"/>
                  <a:gd name="T13" fmla="*/ 25 h 68"/>
                  <a:gd name="T14" fmla="*/ 19 w 46"/>
                  <a:gd name="T15" fmla="*/ 30 h 68"/>
                  <a:gd name="T16" fmla="*/ 22 w 46"/>
                  <a:gd name="T17" fmla="*/ 35 h 68"/>
                  <a:gd name="T18" fmla="*/ 16 w 46"/>
                  <a:gd name="T19" fmla="*/ 31 h 68"/>
                  <a:gd name="T20" fmla="*/ 10 w 46"/>
                  <a:gd name="T21" fmla="*/ 25 h 68"/>
                  <a:gd name="T22" fmla="*/ 5 w 46"/>
                  <a:gd name="T23" fmla="*/ 20 h 68"/>
                  <a:gd name="T24" fmla="*/ 1 w 46"/>
                  <a:gd name="T25" fmla="*/ 13 h 68"/>
                  <a:gd name="T26" fmla="*/ 0 w 46"/>
                  <a:gd name="T27" fmla="*/ 6 h 68"/>
                  <a:gd name="T28" fmla="*/ 5 w 46"/>
                  <a:gd name="T29" fmla="*/ 0 h 68"/>
                  <a:gd name="T30" fmla="*/ 5 w 46"/>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68">
                    <a:moveTo>
                      <a:pt x="10" y="0"/>
                    </a:moveTo>
                    <a:lnTo>
                      <a:pt x="14" y="7"/>
                    </a:lnTo>
                    <a:lnTo>
                      <a:pt x="19" y="17"/>
                    </a:lnTo>
                    <a:lnTo>
                      <a:pt x="23" y="24"/>
                    </a:lnTo>
                    <a:lnTo>
                      <a:pt x="31" y="32"/>
                    </a:lnTo>
                    <a:lnTo>
                      <a:pt x="35" y="39"/>
                    </a:lnTo>
                    <a:lnTo>
                      <a:pt x="38" y="49"/>
                    </a:lnTo>
                    <a:lnTo>
                      <a:pt x="40" y="59"/>
                    </a:lnTo>
                    <a:lnTo>
                      <a:pt x="46" y="68"/>
                    </a:lnTo>
                    <a:lnTo>
                      <a:pt x="33" y="60"/>
                    </a:lnTo>
                    <a:lnTo>
                      <a:pt x="21" y="49"/>
                    </a:lnTo>
                    <a:lnTo>
                      <a:pt x="10" y="38"/>
                    </a:lnTo>
                    <a:lnTo>
                      <a:pt x="2" y="26"/>
                    </a:lnTo>
                    <a:lnTo>
                      <a:pt x="0" y="11"/>
                    </a:lnTo>
                    <a:lnTo>
                      <a:pt x="1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4" name="Freeform 493"/>
              <p:cNvSpPr>
                <a:spLocks/>
              </p:cNvSpPr>
              <p:nvPr/>
            </p:nvSpPr>
            <p:spPr bwMode="auto">
              <a:xfrm>
                <a:off x="2380" y="1822"/>
                <a:ext cx="19" cy="16"/>
              </a:xfrm>
              <a:custGeom>
                <a:avLst/>
                <a:gdLst>
                  <a:gd name="T0" fmla="*/ 1 w 38"/>
                  <a:gd name="T1" fmla="*/ 0 h 33"/>
                  <a:gd name="T2" fmla="*/ 6 w 38"/>
                  <a:gd name="T3" fmla="*/ 3 h 33"/>
                  <a:gd name="T4" fmla="*/ 11 w 38"/>
                  <a:gd name="T5" fmla="*/ 6 h 33"/>
                  <a:gd name="T6" fmla="*/ 14 w 38"/>
                  <a:gd name="T7" fmla="*/ 10 h 33"/>
                  <a:gd name="T8" fmla="*/ 19 w 38"/>
                  <a:gd name="T9" fmla="*/ 14 h 33"/>
                  <a:gd name="T10" fmla="*/ 19 w 38"/>
                  <a:gd name="T11" fmla="*/ 16 h 33"/>
                  <a:gd name="T12" fmla="*/ 15 w 38"/>
                  <a:gd name="T13" fmla="*/ 13 h 33"/>
                  <a:gd name="T14" fmla="*/ 11 w 38"/>
                  <a:gd name="T15" fmla="*/ 11 h 33"/>
                  <a:gd name="T16" fmla="*/ 6 w 38"/>
                  <a:gd name="T17" fmla="*/ 9 h 33"/>
                  <a:gd name="T18" fmla="*/ 3 w 38"/>
                  <a:gd name="T19" fmla="*/ 7 h 33"/>
                  <a:gd name="T20" fmla="*/ 0 w 38"/>
                  <a:gd name="T21" fmla="*/ 5 h 33"/>
                  <a:gd name="T22" fmla="*/ 1 w 38"/>
                  <a:gd name="T23" fmla="*/ 0 h 33"/>
                  <a:gd name="T24" fmla="*/ 1 w 38"/>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3">
                    <a:moveTo>
                      <a:pt x="2" y="0"/>
                    </a:moveTo>
                    <a:lnTo>
                      <a:pt x="11" y="6"/>
                    </a:lnTo>
                    <a:lnTo>
                      <a:pt x="21" y="13"/>
                    </a:lnTo>
                    <a:lnTo>
                      <a:pt x="28" y="21"/>
                    </a:lnTo>
                    <a:lnTo>
                      <a:pt x="38" y="29"/>
                    </a:lnTo>
                    <a:lnTo>
                      <a:pt x="38" y="33"/>
                    </a:lnTo>
                    <a:lnTo>
                      <a:pt x="30" y="27"/>
                    </a:lnTo>
                    <a:lnTo>
                      <a:pt x="21" y="23"/>
                    </a:lnTo>
                    <a:lnTo>
                      <a:pt x="11" y="19"/>
                    </a:lnTo>
                    <a:lnTo>
                      <a:pt x="6" y="15"/>
                    </a:lnTo>
                    <a:lnTo>
                      <a:pt x="0" y="1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5" name="Freeform 494"/>
              <p:cNvSpPr>
                <a:spLocks/>
              </p:cNvSpPr>
              <p:nvPr/>
            </p:nvSpPr>
            <p:spPr bwMode="auto">
              <a:xfrm>
                <a:off x="2589" y="1836"/>
                <a:ext cx="38" cy="29"/>
              </a:xfrm>
              <a:custGeom>
                <a:avLst/>
                <a:gdLst>
                  <a:gd name="T0" fmla="*/ 10 w 76"/>
                  <a:gd name="T1" fmla="*/ 0 h 59"/>
                  <a:gd name="T2" fmla="*/ 13 w 76"/>
                  <a:gd name="T3" fmla="*/ 2 h 59"/>
                  <a:gd name="T4" fmla="*/ 17 w 76"/>
                  <a:gd name="T5" fmla="*/ 6 h 59"/>
                  <a:gd name="T6" fmla="*/ 20 w 76"/>
                  <a:gd name="T7" fmla="*/ 8 h 59"/>
                  <a:gd name="T8" fmla="*/ 24 w 76"/>
                  <a:gd name="T9" fmla="*/ 12 h 59"/>
                  <a:gd name="T10" fmla="*/ 27 w 76"/>
                  <a:gd name="T11" fmla="*/ 15 h 59"/>
                  <a:gd name="T12" fmla="*/ 31 w 76"/>
                  <a:gd name="T13" fmla="*/ 18 h 59"/>
                  <a:gd name="T14" fmla="*/ 34 w 76"/>
                  <a:gd name="T15" fmla="*/ 21 h 59"/>
                  <a:gd name="T16" fmla="*/ 38 w 76"/>
                  <a:gd name="T17" fmla="*/ 26 h 59"/>
                  <a:gd name="T18" fmla="*/ 32 w 76"/>
                  <a:gd name="T19" fmla="*/ 28 h 59"/>
                  <a:gd name="T20" fmla="*/ 25 w 76"/>
                  <a:gd name="T21" fmla="*/ 29 h 59"/>
                  <a:gd name="T22" fmla="*/ 18 w 76"/>
                  <a:gd name="T23" fmla="*/ 29 h 59"/>
                  <a:gd name="T24" fmla="*/ 12 w 76"/>
                  <a:gd name="T25" fmla="*/ 28 h 59"/>
                  <a:gd name="T26" fmla="*/ 7 w 76"/>
                  <a:gd name="T27" fmla="*/ 25 h 59"/>
                  <a:gd name="T28" fmla="*/ 4 w 76"/>
                  <a:gd name="T29" fmla="*/ 22 h 59"/>
                  <a:gd name="T30" fmla="*/ 1 w 76"/>
                  <a:gd name="T31" fmla="*/ 20 h 59"/>
                  <a:gd name="T32" fmla="*/ 0 w 76"/>
                  <a:gd name="T33" fmla="*/ 16 h 59"/>
                  <a:gd name="T34" fmla="*/ 0 w 76"/>
                  <a:gd name="T35" fmla="*/ 12 h 59"/>
                  <a:gd name="T36" fmla="*/ 1 w 76"/>
                  <a:gd name="T37" fmla="*/ 8 h 59"/>
                  <a:gd name="T38" fmla="*/ 5 w 76"/>
                  <a:gd name="T39" fmla="*/ 3 h 59"/>
                  <a:gd name="T40" fmla="*/ 10 w 76"/>
                  <a:gd name="T41" fmla="*/ 0 h 59"/>
                  <a:gd name="T42" fmla="*/ 10 w 76"/>
                  <a:gd name="T43" fmla="*/ 0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 h="59">
                    <a:moveTo>
                      <a:pt x="19" y="0"/>
                    </a:moveTo>
                    <a:lnTo>
                      <a:pt x="25" y="5"/>
                    </a:lnTo>
                    <a:lnTo>
                      <a:pt x="33" y="13"/>
                    </a:lnTo>
                    <a:lnTo>
                      <a:pt x="40" y="17"/>
                    </a:lnTo>
                    <a:lnTo>
                      <a:pt x="48" y="24"/>
                    </a:lnTo>
                    <a:lnTo>
                      <a:pt x="53" y="30"/>
                    </a:lnTo>
                    <a:lnTo>
                      <a:pt x="61" y="36"/>
                    </a:lnTo>
                    <a:lnTo>
                      <a:pt x="67" y="43"/>
                    </a:lnTo>
                    <a:lnTo>
                      <a:pt x="76" y="53"/>
                    </a:lnTo>
                    <a:lnTo>
                      <a:pt x="63" y="57"/>
                    </a:lnTo>
                    <a:lnTo>
                      <a:pt x="50" y="59"/>
                    </a:lnTo>
                    <a:lnTo>
                      <a:pt x="36" y="59"/>
                    </a:lnTo>
                    <a:lnTo>
                      <a:pt x="23" y="57"/>
                    </a:lnTo>
                    <a:lnTo>
                      <a:pt x="14" y="51"/>
                    </a:lnTo>
                    <a:lnTo>
                      <a:pt x="8" y="45"/>
                    </a:lnTo>
                    <a:lnTo>
                      <a:pt x="2" y="40"/>
                    </a:lnTo>
                    <a:lnTo>
                      <a:pt x="0" y="32"/>
                    </a:lnTo>
                    <a:lnTo>
                      <a:pt x="0" y="24"/>
                    </a:lnTo>
                    <a:lnTo>
                      <a:pt x="2" y="17"/>
                    </a:lnTo>
                    <a:lnTo>
                      <a:pt x="10" y="7"/>
                    </a:lnTo>
                    <a:lnTo>
                      <a:pt x="1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6" name="Freeform 495"/>
              <p:cNvSpPr>
                <a:spLocks/>
              </p:cNvSpPr>
              <p:nvPr/>
            </p:nvSpPr>
            <p:spPr bwMode="auto">
              <a:xfrm>
                <a:off x="3169" y="1840"/>
                <a:ext cx="17" cy="36"/>
              </a:xfrm>
              <a:custGeom>
                <a:avLst/>
                <a:gdLst>
                  <a:gd name="T0" fmla="*/ 8 w 34"/>
                  <a:gd name="T1" fmla="*/ 0 h 73"/>
                  <a:gd name="T2" fmla="*/ 14 w 34"/>
                  <a:gd name="T3" fmla="*/ 0 h 73"/>
                  <a:gd name="T4" fmla="*/ 16 w 34"/>
                  <a:gd name="T5" fmla="*/ 3 h 73"/>
                  <a:gd name="T6" fmla="*/ 17 w 34"/>
                  <a:gd name="T7" fmla="*/ 7 h 73"/>
                  <a:gd name="T8" fmla="*/ 15 w 34"/>
                  <a:gd name="T9" fmla="*/ 11 h 73"/>
                  <a:gd name="T10" fmla="*/ 14 w 34"/>
                  <a:gd name="T11" fmla="*/ 17 h 73"/>
                  <a:gd name="T12" fmla="*/ 12 w 34"/>
                  <a:gd name="T13" fmla="*/ 24 h 73"/>
                  <a:gd name="T14" fmla="*/ 9 w 34"/>
                  <a:gd name="T15" fmla="*/ 29 h 73"/>
                  <a:gd name="T16" fmla="*/ 8 w 34"/>
                  <a:gd name="T17" fmla="*/ 36 h 73"/>
                  <a:gd name="T18" fmla="*/ 7 w 34"/>
                  <a:gd name="T19" fmla="*/ 36 h 73"/>
                  <a:gd name="T20" fmla="*/ 7 w 34"/>
                  <a:gd name="T21" fmla="*/ 36 h 73"/>
                  <a:gd name="T22" fmla="*/ 2 w 34"/>
                  <a:gd name="T23" fmla="*/ 31 h 73"/>
                  <a:gd name="T24" fmla="*/ 1 w 34"/>
                  <a:gd name="T25" fmla="*/ 28 h 73"/>
                  <a:gd name="T26" fmla="*/ 0 w 34"/>
                  <a:gd name="T27" fmla="*/ 24 h 73"/>
                  <a:gd name="T28" fmla="*/ 0 w 34"/>
                  <a:gd name="T29" fmla="*/ 19 h 73"/>
                  <a:gd name="T30" fmla="*/ 0 w 34"/>
                  <a:gd name="T31" fmla="*/ 13 h 73"/>
                  <a:gd name="T32" fmla="*/ 1 w 34"/>
                  <a:gd name="T33" fmla="*/ 8 h 73"/>
                  <a:gd name="T34" fmla="*/ 3 w 34"/>
                  <a:gd name="T35" fmla="*/ 3 h 73"/>
                  <a:gd name="T36" fmla="*/ 8 w 34"/>
                  <a:gd name="T37" fmla="*/ 0 h 73"/>
                  <a:gd name="T38" fmla="*/ 8 w 34"/>
                  <a:gd name="T39" fmla="*/ 0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73">
                    <a:moveTo>
                      <a:pt x="15" y="0"/>
                    </a:moveTo>
                    <a:lnTo>
                      <a:pt x="27" y="0"/>
                    </a:lnTo>
                    <a:lnTo>
                      <a:pt x="32" y="6"/>
                    </a:lnTo>
                    <a:lnTo>
                      <a:pt x="34" y="14"/>
                    </a:lnTo>
                    <a:lnTo>
                      <a:pt x="30" y="23"/>
                    </a:lnTo>
                    <a:lnTo>
                      <a:pt x="27" y="35"/>
                    </a:lnTo>
                    <a:lnTo>
                      <a:pt x="23" y="48"/>
                    </a:lnTo>
                    <a:lnTo>
                      <a:pt x="17" y="59"/>
                    </a:lnTo>
                    <a:lnTo>
                      <a:pt x="15" y="73"/>
                    </a:lnTo>
                    <a:lnTo>
                      <a:pt x="13" y="73"/>
                    </a:lnTo>
                    <a:lnTo>
                      <a:pt x="4" y="63"/>
                    </a:lnTo>
                    <a:lnTo>
                      <a:pt x="2" y="57"/>
                    </a:lnTo>
                    <a:lnTo>
                      <a:pt x="0" y="48"/>
                    </a:lnTo>
                    <a:lnTo>
                      <a:pt x="0" y="38"/>
                    </a:lnTo>
                    <a:lnTo>
                      <a:pt x="0" y="27"/>
                    </a:lnTo>
                    <a:lnTo>
                      <a:pt x="2" y="17"/>
                    </a:lnTo>
                    <a:lnTo>
                      <a:pt x="6" y="6"/>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7" name="Freeform 496"/>
              <p:cNvSpPr>
                <a:spLocks/>
              </p:cNvSpPr>
              <p:nvPr/>
            </p:nvSpPr>
            <p:spPr bwMode="auto">
              <a:xfrm>
                <a:off x="2549" y="1844"/>
                <a:ext cx="42" cy="37"/>
              </a:xfrm>
              <a:custGeom>
                <a:avLst/>
                <a:gdLst>
                  <a:gd name="T0" fmla="*/ 0 w 84"/>
                  <a:gd name="T1" fmla="*/ 0 h 72"/>
                  <a:gd name="T2" fmla="*/ 5 w 84"/>
                  <a:gd name="T3" fmla="*/ 2 h 72"/>
                  <a:gd name="T4" fmla="*/ 12 w 84"/>
                  <a:gd name="T5" fmla="*/ 7 h 72"/>
                  <a:gd name="T6" fmla="*/ 17 w 84"/>
                  <a:gd name="T7" fmla="*/ 12 h 72"/>
                  <a:gd name="T8" fmla="*/ 22 w 84"/>
                  <a:gd name="T9" fmla="*/ 16 h 72"/>
                  <a:gd name="T10" fmla="*/ 27 w 84"/>
                  <a:gd name="T11" fmla="*/ 21 h 72"/>
                  <a:gd name="T12" fmla="*/ 32 w 84"/>
                  <a:gd name="T13" fmla="*/ 26 h 72"/>
                  <a:gd name="T14" fmla="*/ 37 w 84"/>
                  <a:gd name="T15" fmla="*/ 31 h 72"/>
                  <a:gd name="T16" fmla="*/ 42 w 84"/>
                  <a:gd name="T17" fmla="*/ 36 h 72"/>
                  <a:gd name="T18" fmla="*/ 36 w 84"/>
                  <a:gd name="T19" fmla="*/ 37 h 72"/>
                  <a:gd name="T20" fmla="*/ 30 w 84"/>
                  <a:gd name="T21" fmla="*/ 36 h 72"/>
                  <a:gd name="T22" fmla="*/ 23 w 84"/>
                  <a:gd name="T23" fmla="*/ 31 h 72"/>
                  <a:gd name="T24" fmla="*/ 18 w 84"/>
                  <a:gd name="T25" fmla="*/ 25 h 72"/>
                  <a:gd name="T26" fmla="*/ 14 w 84"/>
                  <a:gd name="T27" fmla="*/ 22 h 72"/>
                  <a:gd name="T28" fmla="*/ 12 w 84"/>
                  <a:gd name="T29" fmla="*/ 19 h 72"/>
                  <a:gd name="T30" fmla="*/ 8 w 84"/>
                  <a:gd name="T31" fmla="*/ 13 h 72"/>
                  <a:gd name="T32" fmla="*/ 6 w 84"/>
                  <a:gd name="T33" fmla="*/ 12 h 72"/>
                  <a:gd name="T34" fmla="*/ 2 w 84"/>
                  <a:gd name="T35" fmla="*/ 5 h 72"/>
                  <a:gd name="T36" fmla="*/ 0 w 84"/>
                  <a:gd name="T37" fmla="*/ 0 h 72"/>
                  <a:gd name="T38" fmla="*/ 0 w 84"/>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72">
                    <a:moveTo>
                      <a:pt x="0" y="0"/>
                    </a:moveTo>
                    <a:lnTo>
                      <a:pt x="10" y="4"/>
                    </a:lnTo>
                    <a:lnTo>
                      <a:pt x="23" y="13"/>
                    </a:lnTo>
                    <a:lnTo>
                      <a:pt x="33" y="23"/>
                    </a:lnTo>
                    <a:lnTo>
                      <a:pt x="44" y="32"/>
                    </a:lnTo>
                    <a:lnTo>
                      <a:pt x="54" y="40"/>
                    </a:lnTo>
                    <a:lnTo>
                      <a:pt x="63" y="51"/>
                    </a:lnTo>
                    <a:lnTo>
                      <a:pt x="73" y="61"/>
                    </a:lnTo>
                    <a:lnTo>
                      <a:pt x="84" y="70"/>
                    </a:lnTo>
                    <a:lnTo>
                      <a:pt x="71" y="72"/>
                    </a:lnTo>
                    <a:lnTo>
                      <a:pt x="59" y="70"/>
                    </a:lnTo>
                    <a:lnTo>
                      <a:pt x="46" y="61"/>
                    </a:lnTo>
                    <a:lnTo>
                      <a:pt x="35" y="49"/>
                    </a:lnTo>
                    <a:lnTo>
                      <a:pt x="27" y="42"/>
                    </a:lnTo>
                    <a:lnTo>
                      <a:pt x="23" y="36"/>
                    </a:lnTo>
                    <a:lnTo>
                      <a:pt x="16" y="26"/>
                    </a:lnTo>
                    <a:lnTo>
                      <a:pt x="12" y="23"/>
                    </a:lnTo>
                    <a:lnTo>
                      <a:pt x="4" y="9"/>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8" name="Freeform 497"/>
              <p:cNvSpPr>
                <a:spLocks/>
              </p:cNvSpPr>
              <p:nvPr/>
            </p:nvSpPr>
            <p:spPr bwMode="auto">
              <a:xfrm>
                <a:off x="2243" y="1854"/>
                <a:ext cx="119" cy="179"/>
              </a:xfrm>
              <a:custGeom>
                <a:avLst/>
                <a:gdLst>
                  <a:gd name="T0" fmla="*/ 0 w 238"/>
                  <a:gd name="T1" fmla="*/ 0 h 357"/>
                  <a:gd name="T2" fmla="*/ 4 w 238"/>
                  <a:gd name="T3" fmla="*/ 4 h 357"/>
                  <a:gd name="T4" fmla="*/ 8 w 238"/>
                  <a:gd name="T5" fmla="*/ 9 h 357"/>
                  <a:gd name="T6" fmla="*/ 12 w 238"/>
                  <a:gd name="T7" fmla="*/ 13 h 357"/>
                  <a:gd name="T8" fmla="*/ 16 w 238"/>
                  <a:gd name="T9" fmla="*/ 19 h 357"/>
                  <a:gd name="T10" fmla="*/ 18 w 238"/>
                  <a:gd name="T11" fmla="*/ 24 h 357"/>
                  <a:gd name="T12" fmla="*/ 22 w 238"/>
                  <a:gd name="T13" fmla="*/ 31 h 357"/>
                  <a:gd name="T14" fmla="*/ 25 w 238"/>
                  <a:gd name="T15" fmla="*/ 37 h 357"/>
                  <a:gd name="T16" fmla="*/ 29 w 238"/>
                  <a:gd name="T17" fmla="*/ 45 h 357"/>
                  <a:gd name="T18" fmla="*/ 32 w 238"/>
                  <a:gd name="T19" fmla="*/ 51 h 357"/>
                  <a:gd name="T20" fmla="*/ 35 w 238"/>
                  <a:gd name="T21" fmla="*/ 58 h 357"/>
                  <a:gd name="T22" fmla="*/ 37 w 238"/>
                  <a:gd name="T23" fmla="*/ 65 h 357"/>
                  <a:gd name="T24" fmla="*/ 41 w 238"/>
                  <a:gd name="T25" fmla="*/ 71 h 357"/>
                  <a:gd name="T26" fmla="*/ 45 w 238"/>
                  <a:gd name="T27" fmla="*/ 78 h 357"/>
                  <a:gd name="T28" fmla="*/ 48 w 238"/>
                  <a:gd name="T29" fmla="*/ 85 h 357"/>
                  <a:gd name="T30" fmla="*/ 52 w 238"/>
                  <a:gd name="T31" fmla="*/ 91 h 357"/>
                  <a:gd name="T32" fmla="*/ 56 w 238"/>
                  <a:gd name="T33" fmla="*/ 98 h 357"/>
                  <a:gd name="T34" fmla="*/ 54 w 238"/>
                  <a:gd name="T35" fmla="*/ 99 h 357"/>
                  <a:gd name="T36" fmla="*/ 52 w 238"/>
                  <a:gd name="T37" fmla="*/ 100 h 357"/>
                  <a:gd name="T38" fmla="*/ 54 w 238"/>
                  <a:gd name="T39" fmla="*/ 105 h 357"/>
                  <a:gd name="T40" fmla="*/ 61 w 238"/>
                  <a:gd name="T41" fmla="*/ 107 h 357"/>
                  <a:gd name="T42" fmla="*/ 63 w 238"/>
                  <a:gd name="T43" fmla="*/ 108 h 357"/>
                  <a:gd name="T44" fmla="*/ 66 w 238"/>
                  <a:gd name="T45" fmla="*/ 109 h 357"/>
                  <a:gd name="T46" fmla="*/ 67 w 238"/>
                  <a:gd name="T47" fmla="*/ 111 h 357"/>
                  <a:gd name="T48" fmla="*/ 67 w 238"/>
                  <a:gd name="T49" fmla="*/ 116 h 357"/>
                  <a:gd name="T50" fmla="*/ 71 w 238"/>
                  <a:gd name="T51" fmla="*/ 118 h 357"/>
                  <a:gd name="T52" fmla="*/ 74 w 238"/>
                  <a:gd name="T53" fmla="*/ 121 h 357"/>
                  <a:gd name="T54" fmla="*/ 78 w 238"/>
                  <a:gd name="T55" fmla="*/ 123 h 357"/>
                  <a:gd name="T56" fmla="*/ 83 w 238"/>
                  <a:gd name="T57" fmla="*/ 128 h 357"/>
                  <a:gd name="T58" fmla="*/ 86 w 238"/>
                  <a:gd name="T59" fmla="*/ 129 h 357"/>
                  <a:gd name="T60" fmla="*/ 90 w 238"/>
                  <a:gd name="T61" fmla="*/ 134 h 357"/>
                  <a:gd name="T62" fmla="*/ 94 w 238"/>
                  <a:gd name="T63" fmla="*/ 138 h 357"/>
                  <a:gd name="T64" fmla="*/ 98 w 238"/>
                  <a:gd name="T65" fmla="*/ 143 h 357"/>
                  <a:gd name="T66" fmla="*/ 101 w 238"/>
                  <a:gd name="T67" fmla="*/ 147 h 357"/>
                  <a:gd name="T68" fmla="*/ 104 w 238"/>
                  <a:gd name="T69" fmla="*/ 150 h 357"/>
                  <a:gd name="T70" fmla="*/ 107 w 238"/>
                  <a:gd name="T71" fmla="*/ 154 h 357"/>
                  <a:gd name="T72" fmla="*/ 110 w 238"/>
                  <a:gd name="T73" fmla="*/ 160 h 357"/>
                  <a:gd name="T74" fmla="*/ 112 w 238"/>
                  <a:gd name="T75" fmla="*/ 164 h 357"/>
                  <a:gd name="T76" fmla="*/ 114 w 238"/>
                  <a:gd name="T77" fmla="*/ 169 h 357"/>
                  <a:gd name="T78" fmla="*/ 116 w 238"/>
                  <a:gd name="T79" fmla="*/ 174 h 357"/>
                  <a:gd name="T80" fmla="*/ 119 w 238"/>
                  <a:gd name="T81" fmla="*/ 179 h 357"/>
                  <a:gd name="T82" fmla="*/ 106 w 238"/>
                  <a:gd name="T83" fmla="*/ 171 h 357"/>
                  <a:gd name="T84" fmla="*/ 94 w 238"/>
                  <a:gd name="T85" fmla="*/ 163 h 357"/>
                  <a:gd name="T86" fmla="*/ 82 w 238"/>
                  <a:gd name="T87" fmla="*/ 154 h 357"/>
                  <a:gd name="T88" fmla="*/ 72 w 238"/>
                  <a:gd name="T89" fmla="*/ 145 h 357"/>
                  <a:gd name="T90" fmla="*/ 62 w 238"/>
                  <a:gd name="T91" fmla="*/ 134 h 357"/>
                  <a:gd name="T92" fmla="*/ 53 w 238"/>
                  <a:gd name="T93" fmla="*/ 123 h 357"/>
                  <a:gd name="T94" fmla="*/ 43 w 238"/>
                  <a:gd name="T95" fmla="*/ 111 h 357"/>
                  <a:gd name="T96" fmla="*/ 36 w 238"/>
                  <a:gd name="T97" fmla="*/ 100 h 357"/>
                  <a:gd name="T98" fmla="*/ 28 w 238"/>
                  <a:gd name="T99" fmla="*/ 88 h 357"/>
                  <a:gd name="T100" fmla="*/ 21 w 238"/>
                  <a:gd name="T101" fmla="*/ 75 h 357"/>
                  <a:gd name="T102" fmla="*/ 16 w 238"/>
                  <a:gd name="T103" fmla="*/ 62 h 357"/>
                  <a:gd name="T104" fmla="*/ 11 w 238"/>
                  <a:gd name="T105" fmla="*/ 51 h 357"/>
                  <a:gd name="T106" fmla="*/ 6 w 238"/>
                  <a:gd name="T107" fmla="*/ 37 h 357"/>
                  <a:gd name="T108" fmla="*/ 3 w 238"/>
                  <a:gd name="T109" fmla="*/ 24 h 357"/>
                  <a:gd name="T110" fmla="*/ 0 w 238"/>
                  <a:gd name="T111" fmla="*/ 13 h 357"/>
                  <a:gd name="T112" fmla="*/ 0 w 238"/>
                  <a:gd name="T113" fmla="*/ 0 h 357"/>
                  <a:gd name="T114" fmla="*/ 0 w 238"/>
                  <a:gd name="T115" fmla="*/ 0 h 3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8" h="357">
                    <a:moveTo>
                      <a:pt x="0" y="0"/>
                    </a:moveTo>
                    <a:lnTo>
                      <a:pt x="8" y="7"/>
                    </a:lnTo>
                    <a:lnTo>
                      <a:pt x="15" y="17"/>
                    </a:lnTo>
                    <a:lnTo>
                      <a:pt x="23" y="25"/>
                    </a:lnTo>
                    <a:lnTo>
                      <a:pt x="31" y="38"/>
                    </a:lnTo>
                    <a:lnTo>
                      <a:pt x="36" y="47"/>
                    </a:lnTo>
                    <a:lnTo>
                      <a:pt x="44" y="61"/>
                    </a:lnTo>
                    <a:lnTo>
                      <a:pt x="50" y="74"/>
                    </a:lnTo>
                    <a:lnTo>
                      <a:pt x="57" y="89"/>
                    </a:lnTo>
                    <a:lnTo>
                      <a:pt x="63" y="101"/>
                    </a:lnTo>
                    <a:lnTo>
                      <a:pt x="69" y="116"/>
                    </a:lnTo>
                    <a:lnTo>
                      <a:pt x="74" y="129"/>
                    </a:lnTo>
                    <a:lnTo>
                      <a:pt x="82" y="142"/>
                    </a:lnTo>
                    <a:lnTo>
                      <a:pt x="89" y="156"/>
                    </a:lnTo>
                    <a:lnTo>
                      <a:pt x="95" y="169"/>
                    </a:lnTo>
                    <a:lnTo>
                      <a:pt x="103" y="182"/>
                    </a:lnTo>
                    <a:lnTo>
                      <a:pt x="112" y="196"/>
                    </a:lnTo>
                    <a:lnTo>
                      <a:pt x="107" y="198"/>
                    </a:lnTo>
                    <a:lnTo>
                      <a:pt x="103" y="199"/>
                    </a:lnTo>
                    <a:lnTo>
                      <a:pt x="108" y="209"/>
                    </a:lnTo>
                    <a:lnTo>
                      <a:pt x="122" y="213"/>
                    </a:lnTo>
                    <a:lnTo>
                      <a:pt x="126" y="215"/>
                    </a:lnTo>
                    <a:lnTo>
                      <a:pt x="131" y="218"/>
                    </a:lnTo>
                    <a:lnTo>
                      <a:pt x="133" y="222"/>
                    </a:lnTo>
                    <a:lnTo>
                      <a:pt x="133" y="232"/>
                    </a:lnTo>
                    <a:lnTo>
                      <a:pt x="141" y="236"/>
                    </a:lnTo>
                    <a:lnTo>
                      <a:pt x="148" y="241"/>
                    </a:lnTo>
                    <a:lnTo>
                      <a:pt x="156" y="245"/>
                    </a:lnTo>
                    <a:lnTo>
                      <a:pt x="166" y="255"/>
                    </a:lnTo>
                    <a:lnTo>
                      <a:pt x="171" y="258"/>
                    </a:lnTo>
                    <a:lnTo>
                      <a:pt x="179" y="268"/>
                    </a:lnTo>
                    <a:lnTo>
                      <a:pt x="188" y="275"/>
                    </a:lnTo>
                    <a:lnTo>
                      <a:pt x="196" y="285"/>
                    </a:lnTo>
                    <a:lnTo>
                      <a:pt x="202" y="293"/>
                    </a:lnTo>
                    <a:lnTo>
                      <a:pt x="207" y="300"/>
                    </a:lnTo>
                    <a:lnTo>
                      <a:pt x="213" y="308"/>
                    </a:lnTo>
                    <a:lnTo>
                      <a:pt x="219" y="319"/>
                    </a:lnTo>
                    <a:lnTo>
                      <a:pt x="224" y="327"/>
                    </a:lnTo>
                    <a:lnTo>
                      <a:pt x="228" y="338"/>
                    </a:lnTo>
                    <a:lnTo>
                      <a:pt x="232" y="348"/>
                    </a:lnTo>
                    <a:lnTo>
                      <a:pt x="238" y="357"/>
                    </a:lnTo>
                    <a:lnTo>
                      <a:pt x="211" y="342"/>
                    </a:lnTo>
                    <a:lnTo>
                      <a:pt x="188" y="325"/>
                    </a:lnTo>
                    <a:lnTo>
                      <a:pt x="164" y="308"/>
                    </a:lnTo>
                    <a:lnTo>
                      <a:pt x="143" y="289"/>
                    </a:lnTo>
                    <a:lnTo>
                      <a:pt x="124" y="268"/>
                    </a:lnTo>
                    <a:lnTo>
                      <a:pt x="105" y="245"/>
                    </a:lnTo>
                    <a:lnTo>
                      <a:pt x="86" y="222"/>
                    </a:lnTo>
                    <a:lnTo>
                      <a:pt x="72" y="199"/>
                    </a:lnTo>
                    <a:lnTo>
                      <a:pt x="55" y="175"/>
                    </a:lnTo>
                    <a:lnTo>
                      <a:pt x="42" y="150"/>
                    </a:lnTo>
                    <a:lnTo>
                      <a:pt x="31" y="123"/>
                    </a:lnTo>
                    <a:lnTo>
                      <a:pt x="21" y="101"/>
                    </a:lnTo>
                    <a:lnTo>
                      <a:pt x="12" y="74"/>
                    </a:lnTo>
                    <a:lnTo>
                      <a:pt x="6" y="47"/>
                    </a:lnTo>
                    <a:lnTo>
                      <a:pt x="0" y="2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19" name="Freeform 498"/>
              <p:cNvSpPr>
                <a:spLocks/>
              </p:cNvSpPr>
              <p:nvPr/>
            </p:nvSpPr>
            <p:spPr bwMode="auto">
              <a:xfrm>
                <a:off x="3218" y="1861"/>
                <a:ext cx="37" cy="64"/>
              </a:xfrm>
              <a:custGeom>
                <a:avLst/>
                <a:gdLst>
                  <a:gd name="T0" fmla="*/ 37 w 72"/>
                  <a:gd name="T1" fmla="*/ 0 h 129"/>
                  <a:gd name="T2" fmla="*/ 37 w 72"/>
                  <a:gd name="T3" fmla="*/ 4 h 129"/>
                  <a:gd name="T4" fmla="*/ 37 w 72"/>
                  <a:gd name="T5" fmla="*/ 7 h 129"/>
                  <a:gd name="T6" fmla="*/ 35 w 72"/>
                  <a:gd name="T7" fmla="*/ 12 h 129"/>
                  <a:gd name="T8" fmla="*/ 34 w 72"/>
                  <a:gd name="T9" fmla="*/ 17 h 129"/>
                  <a:gd name="T10" fmla="*/ 30 w 72"/>
                  <a:gd name="T11" fmla="*/ 22 h 129"/>
                  <a:gd name="T12" fmla="*/ 27 w 72"/>
                  <a:gd name="T13" fmla="*/ 27 h 129"/>
                  <a:gd name="T14" fmla="*/ 24 w 72"/>
                  <a:gd name="T15" fmla="*/ 33 h 129"/>
                  <a:gd name="T16" fmla="*/ 21 w 72"/>
                  <a:gd name="T17" fmla="*/ 39 h 129"/>
                  <a:gd name="T18" fmla="*/ 14 w 72"/>
                  <a:gd name="T19" fmla="*/ 44 h 129"/>
                  <a:gd name="T20" fmla="*/ 9 w 72"/>
                  <a:gd name="T21" fmla="*/ 51 h 129"/>
                  <a:gd name="T22" fmla="*/ 4 w 72"/>
                  <a:gd name="T23" fmla="*/ 58 h 129"/>
                  <a:gd name="T24" fmla="*/ 0 w 72"/>
                  <a:gd name="T25" fmla="*/ 64 h 129"/>
                  <a:gd name="T26" fmla="*/ 2 w 72"/>
                  <a:gd name="T27" fmla="*/ 58 h 129"/>
                  <a:gd name="T28" fmla="*/ 4 w 72"/>
                  <a:gd name="T29" fmla="*/ 51 h 129"/>
                  <a:gd name="T30" fmla="*/ 7 w 72"/>
                  <a:gd name="T31" fmla="*/ 45 h 129"/>
                  <a:gd name="T32" fmla="*/ 11 w 72"/>
                  <a:gd name="T33" fmla="*/ 41 h 129"/>
                  <a:gd name="T34" fmla="*/ 13 w 72"/>
                  <a:gd name="T35" fmla="*/ 35 h 129"/>
                  <a:gd name="T36" fmla="*/ 17 w 72"/>
                  <a:gd name="T37" fmla="*/ 30 h 129"/>
                  <a:gd name="T38" fmla="*/ 21 w 72"/>
                  <a:gd name="T39" fmla="*/ 25 h 129"/>
                  <a:gd name="T40" fmla="*/ 25 w 72"/>
                  <a:gd name="T41" fmla="*/ 22 h 129"/>
                  <a:gd name="T42" fmla="*/ 28 w 72"/>
                  <a:gd name="T43" fmla="*/ 16 h 129"/>
                  <a:gd name="T44" fmla="*/ 31 w 72"/>
                  <a:gd name="T45" fmla="*/ 10 h 129"/>
                  <a:gd name="T46" fmla="*/ 34 w 72"/>
                  <a:gd name="T47" fmla="*/ 6 h 129"/>
                  <a:gd name="T48" fmla="*/ 37 w 72"/>
                  <a:gd name="T49" fmla="*/ 0 h 129"/>
                  <a:gd name="T50" fmla="*/ 37 w 72"/>
                  <a:gd name="T51" fmla="*/ 0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129">
                    <a:moveTo>
                      <a:pt x="72" y="0"/>
                    </a:moveTo>
                    <a:lnTo>
                      <a:pt x="72" y="8"/>
                    </a:lnTo>
                    <a:lnTo>
                      <a:pt x="72" y="15"/>
                    </a:lnTo>
                    <a:lnTo>
                      <a:pt x="68" y="25"/>
                    </a:lnTo>
                    <a:lnTo>
                      <a:pt x="66" y="34"/>
                    </a:lnTo>
                    <a:lnTo>
                      <a:pt x="59" y="44"/>
                    </a:lnTo>
                    <a:lnTo>
                      <a:pt x="53" y="55"/>
                    </a:lnTo>
                    <a:lnTo>
                      <a:pt x="47" y="67"/>
                    </a:lnTo>
                    <a:lnTo>
                      <a:pt x="40" y="78"/>
                    </a:lnTo>
                    <a:lnTo>
                      <a:pt x="28" y="89"/>
                    </a:lnTo>
                    <a:lnTo>
                      <a:pt x="17" y="103"/>
                    </a:lnTo>
                    <a:lnTo>
                      <a:pt x="7" y="116"/>
                    </a:lnTo>
                    <a:lnTo>
                      <a:pt x="0" y="129"/>
                    </a:lnTo>
                    <a:lnTo>
                      <a:pt x="4" y="116"/>
                    </a:lnTo>
                    <a:lnTo>
                      <a:pt x="7" y="103"/>
                    </a:lnTo>
                    <a:lnTo>
                      <a:pt x="13" y="91"/>
                    </a:lnTo>
                    <a:lnTo>
                      <a:pt x="21" y="82"/>
                    </a:lnTo>
                    <a:lnTo>
                      <a:pt x="26" y="70"/>
                    </a:lnTo>
                    <a:lnTo>
                      <a:pt x="34" y="61"/>
                    </a:lnTo>
                    <a:lnTo>
                      <a:pt x="40" y="51"/>
                    </a:lnTo>
                    <a:lnTo>
                      <a:pt x="49" y="44"/>
                    </a:lnTo>
                    <a:lnTo>
                      <a:pt x="55" y="32"/>
                    </a:lnTo>
                    <a:lnTo>
                      <a:pt x="61" y="21"/>
                    </a:lnTo>
                    <a:lnTo>
                      <a:pt x="66" y="12"/>
                    </a:lnTo>
                    <a:lnTo>
                      <a:pt x="7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0" name="Freeform 499"/>
              <p:cNvSpPr>
                <a:spLocks/>
              </p:cNvSpPr>
              <p:nvPr/>
            </p:nvSpPr>
            <p:spPr bwMode="auto">
              <a:xfrm>
                <a:off x="3193" y="1872"/>
                <a:ext cx="22" cy="48"/>
              </a:xfrm>
              <a:custGeom>
                <a:avLst/>
                <a:gdLst>
                  <a:gd name="T0" fmla="*/ 12 w 43"/>
                  <a:gd name="T1" fmla="*/ 0 h 97"/>
                  <a:gd name="T2" fmla="*/ 15 w 43"/>
                  <a:gd name="T3" fmla="*/ 0 h 97"/>
                  <a:gd name="T4" fmla="*/ 19 w 43"/>
                  <a:gd name="T5" fmla="*/ 2 h 97"/>
                  <a:gd name="T6" fmla="*/ 21 w 43"/>
                  <a:gd name="T7" fmla="*/ 3 h 97"/>
                  <a:gd name="T8" fmla="*/ 22 w 43"/>
                  <a:gd name="T9" fmla="*/ 5 h 97"/>
                  <a:gd name="T10" fmla="*/ 22 w 43"/>
                  <a:gd name="T11" fmla="*/ 7 h 97"/>
                  <a:gd name="T12" fmla="*/ 22 w 43"/>
                  <a:gd name="T13" fmla="*/ 12 h 97"/>
                  <a:gd name="T14" fmla="*/ 21 w 43"/>
                  <a:gd name="T15" fmla="*/ 16 h 97"/>
                  <a:gd name="T16" fmla="*/ 20 w 43"/>
                  <a:gd name="T17" fmla="*/ 21 h 97"/>
                  <a:gd name="T18" fmla="*/ 16 w 43"/>
                  <a:gd name="T19" fmla="*/ 24 h 97"/>
                  <a:gd name="T20" fmla="*/ 14 w 43"/>
                  <a:gd name="T21" fmla="*/ 29 h 97"/>
                  <a:gd name="T22" fmla="*/ 10 w 43"/>
                  <a:gd name="T23" fmla="*/ 33 h 97"/>
                  <a:gd name="T24" fmla="*/ 9 w 43"/>
                  <a:gd name="T25" fmla="*/ 38 h 97"/>
                  <a:gd name="T26" fmla="*/ 5 w 43"/>
                  <a:gd name="T27" fmla="*/ 42 h 97"/>
                  <a:gd name="T28" fmla="*/ 3 w 43"/>
                  <a:gd name="T29" fmla="*/ 44 h 97"/>
                  <a:gd name="T30" fmla="*/ 1 w 43"/>
                  <a:gd name="T31" fmla="*/ 46 h 97"/>
                  <a:gd name="T32" fmla="*/ 0 w 43"/>
                  <a:gd name="T33" fmla="*/ 48 h 97"/>
                  <a:gd name="T34" fmla="*/ 1 w 43"/>
                  <a:gd name="T35" fmla="*/ 42 h 97"/>
                  <a:gd name="T36" fmla="*/ 3 w 43"/>
                  <a:gd name="T37" fmla="*/ 35 h 97"/>
                  <a:gd name="T38" fmla="*/ 4 w 43"/>
                  <a:gd name="T39" fmla="*/ 31 h 97"/>
                  <a:gd name="T40" fmla="*/ 5 w 43"/>
                  <a:gd name="T41" fmla="*/ 28 h 97"/>
                  <a:gd name="T42" fmla="*/ 5 w 43"/>
                  <a:gd name="T43" fmla="*/ 23 h 97"/>
                  <a:gd name="T44" fmla="*/ 7 w 43"/>
                  <a:gd name="T45" fmla="*/ 21 h 97"/>
                  <a:gd name="T46" fmla="*/ 8 w 43"/>
                  <a:gd name="T47" fmla="*/ 15 h 97"/>
                  <a:gd name="T48" fmla="*/ 10 w 43"/>
                  <a:gd name="T49" fmla="*/ 9 h 97"/>
                  <a:gd name="T50" fmla="*/ 10 w 43"/>
                  <a:gd name="T51" fmla="*/ 4 h 97"/>
                  <a:gd name="T52" fmla="*/ 12 w 43"/>
                  <a:gd name="T53" fmla="*/ 0 h 97"/>
                  <a:gd name="T54" fmla="*/ 12 w 43"/>
                  <a:gd name="T55" fmla="*/ 0 h 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 h="97">
                    <a:moveTo>
                      <a:pt x="24" y="0"/>
                    </a:moveTo>
                    <a:lnTo>
                      <a:pt x="30" y="0"/>
                    </a:lnTo>
                    <a:lnTo>
                      <a:pt x="38" y="4"/>
                    </a:lnTo>
                    <a:lnTo>
                      <a:pt x="41" y="6"/>
                    </a:lnTo>
                    <a:lnTo>
                      <a:pt x="43" y="11"/>
                    </a:lnTo>
                    <a:lnTo>
                      <a:pt x="43" y="15"/>
                    </a:lnTo>
                    <a:lnTo>
                      <a:pt x="43" y="25"/>
                    </a:lnTo>
                    <a:lnTo>
                      <a:pt x="41" y="32"/>
                    </a:lnTo>
                    <a:lnTo>
                      <a:pt x="39" y="42"/>
                    </a:lnTo>
                    <a:lnTo>
                      <a:pt x="32" y="49"/>
                    </a:lnTo>
                    <a:lnTo>
                      <a:pt x="28" y="59"/>
                    </a:lnTo>
                    <a:lnTo>
                      <a:pt x="20" y="66"/>
                    </a:lnTo>
                    <a:lnTo>
                      <a:pt x="17" y="76"/>
                    </a:lnTo>
                    <a:lnTo>
                      <a:pt x="9" y="84"/>
                    </a:lnTo>
                    <a:lnTo>
                      <a:pt x="5" y="89"/>
                    </a:lnTo>
                    <a:lnTo>
                      <a:pt x="1" y="93"/>
                    </a:lnTo>
                    <a:lnTo>
                      <a:pt x="0" y="97"/>
                    </a:lnTo>
                    <a:lnTo>
                      <a:pt x="1" y="84"/>
                    </a:lnTo>
                    <a:lnTo>
                      <a:pt x="5" y="70"/>
                    </a:lnTo>
                    <a:lnTo>
                      <a:pt x="7" y="63"/>
                    </a:lnTo>
                    <a:lnTo>
                      <a:pt x="9" y="57"/>
                    </a:lnTo>
                    <a:lnTo>
                      <a:pt x="9" y="47"/>
                    </a:lnTo>
                    <a:lnTo>
                      <a:pt x="13" y="42"/>
                    </a:lnTo>
                    <a:lnTo>
                      <a:pt x="15" y="30"/>
                    </a:lnTo>
                    <a:lnTo>
                      <a:pt x="19" y="19"/>
                    </a:lnTo>
                    <a:lnTo>
                      <a:pt x="19" y="8"/>
                    </a:lnTo>
                    <a:lnTo>
                      <a:pt x="2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1" name="Freeform 500"/>
              <p:cNvSpPr>
                <a:spLocks/>
              </p:cNvSpPr>
              <p:nvPr/>
            </p:nvSpPr>
            <p:spPr bwMode="auto">
              <a:xfrm>
                <a:off x="3256" y="1876"/>
                <a:ext cx="32" cy="30"/>
              </a:xfrm>
              <a:custGeom>
                <a:avLst/>
                <a:gdLst>
                  <a:gd name="T0" fmla="*/ 20 w 63"/>
                  <a:gd name="T1" fmla="*/ 0 h 60"/>
                  <a:gd name="T2" fmla="*/ 24 w 63"/>
                  <a:gd name="T3" fmla="*/ 0 h 60"/>
                  <a:gd name="T4" fmla="*/ 28 w 63"/>
                  <a:gd name="T5" fmla="*/ 2 h 60"/>
                  <a:gd name="T6" fmla="*/ 30 w 63"/>
                  <a:gd name="T7" fmla="*/ 4 h 60"/>
                  <a:gd name="T8" fmla="*/ 32 w 63"/>
                  <a:gd name="T9" fmla="*/ 6 h 60"/>
                  <a:gd name="T10" fmla="*/ 32 w 63"/>
                  <a:gd name="T11" fmla="*/ 10 h 60"/>
                  <a:gd name="T12" fmla="*/ 30 w 63"/>
                  <a:gd name="T13" fmla="*/ 15 h 60"/>
                  <a:gd name="T14" fmla="*/ 27 w 63"/>
                  <a:gd name="T15" fmla="*/ 18 h 60"/>
                  <a:gd name="T16" fmla="*/ 23 w 63"/>
                  <a:gd name="T17" fmla="*/ 20 h 60"/>
                  <a:gd name="T18" fmla="*/ 20 w 63"/>
                  <a:gd name="T19" fmla="*/ 22 h 60"/>
                  <a:gd name="T20" fmla="*/ 16 w 63"/>
                  <a:gd name="T21" fmla="*/ 24 h 60"/>
                  <a:gd name="T22" fmla="*/ 11 w 63"/>
                  <a:gd name="T23" fmla="*/ 26 h 60"/>
                  <a:gd name="T24" fmla="*/ 7 w 63"/>
                  <a:gd name="T25" fmla="*/ 28 h 60"/>
                  <a:gd name="T26" fmla="*/ 4 w 63"/>
                  <a:gd name="T27" fmla="*/ 29 h 60"/>
                  <a:gd name="T28" fmla="*/ 0 w 63"/>
                  <a:gd name="T29" fmla="*/ 30 h 60"/>
                  <a:gd name="T30" fmla="*/ 2 w 63"/>
                  <a:gd name="T31" fmla="*/ 27 h 60"/>
                  <a:gd name="T32" fmla="*/ 4 w 63"/>
                  <a:gd name="T33" fmla="*/ 23 h 60"/>
                  <a:gd name="T34" fmla="*/ 7 w 63"/>
                  <a:gd name="T35" fmla="*/ 18 h 60"/>
                  <a:gd name="T36" fmla="*/ 10 w 63"/>
                  <a:gd name="T37" fmla="*/ 15 h 60"/>
                  <a:gd name="T38" fmla="*/ 12 w 63"/>
                  <a:gd name="T39" fmla="*/ 11 h 60"/>
                  <a:gd name="T40" fmla="*/ 14 w 63"/>
                  <a:gd name="T41" fmla="*/ 7 h 60"/>
                  <a:gd name="T42" fmla="*/ 17 w 63"/>
                  <a:gd name="T43" fmla="*/ 3 h 60"/>
                  <a:gd name="T44" fmla="*/ 20 w 63"/>
                  <a:gd name="T45" fmla="*/ 0 h 60"/>
                  <a:gd name="T46" fmla="*/ 20 w 63"/>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60">
                    <a:moveTo>
                      <a:pt x="40" y="0"/>
                    </a:moveTo>
                    <a:lnTo>
                      <a:pt x="47" y="0"/>
                    </a:lnTo>
                    <a:lnTo>
                      <a:pt x="55" y="3"/>
                    </a:lnTo>
                    <a:lnTo>
                      <a:pt x="59" y="7"/>
                    </a:lnTo>
                    <a:lnTo>
                      <a:pt x="63" y="11"/>
                    </a:lnTo>
                    <a:lnTo>
                      <a:pt x="63" y="20"/>
                    </a:lnTo>
                    <a:lnTo>
                      <a:pt x="59" y="30"/>
                    </a:lnTo>
                    <a:lnTo>
                      <a:pt x="53" y="36"/>
                    </a:lnTo>
                    <a:lnTo>
                      <a:pt x="46" y="39"/>
                    </a:lnTo>
                    <a:lnTo>
                      <a:pt x="40" y="43"/>
                    </a:lnTo>
                    <a:lnTo>
                      <a:pt x="32" y="47"/>
                    </a:lnTo>
                    <a:lnTo>
                      <a:pt x="21" y="51"/>
                    </a:lnTo>
                    <a:lnTo>
                      <a:pt x="13" y="55"/>
                    </a:lnTo>
                    <a:lnTo>
                      <a:pt x="8" y="58"/>
                    </a:lnTo>
                    <a:lnTo>
                      <a:pt x="0" y="60"/>
                    </a:lnTo>
                    <a:lnTo>
                      <a:pt x="4" y="53"/>
                    </a:lnTo>
                    <a:lnTo>
                      <a:pt x="8" y="45"/>
                    </a:lnTo>
                    <a:lnTo>
                      <a:pt x="13" y="36"/>
                    </a:lnTo>
                    <a:lnTo>
                      <a:pt x="19" y="30"/>
                    </a:lnTo>
                    <a:lnTo>
                      <a:pt x="23" y="22"/>
                    </a:lnTo>
                    <a:lnTo>
                      <a:pt x="28" y="13"/>
                    </a:lnTo>
                    <a:lnTo>
                      <a:pt x="34" y="5"/>
                    </a:lnTo>
                    <a:lnTo>
                      <a:pt x="4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2" name="Freeform 501"/>
              <p:cNvSpPr>
                <a:spLocks/>
              </p:cNvSpPr>
              <p:nvPr/>
            </p:nvSpPr>
            <p:spPr bwMode="auto">
              <a:xfrm>
                <a:off x="2604" y="1878"/>
                <a:ext cx="381" cy="206"/>
              </a:xfrm>
              <a:custGeom>
                <a:avLst/>
                <a:gdLst>
                  <a:gd name="T0" fmla="*/ 154 w 760"/>
                  <a:gd name="T1" fmla="*/ 3 h 413"/>
                  <a:gd name="T2" fmla="*/ 175 w 760"/>
                  <a:gd name="T3" fmla="*/ 11 h 413"/>
                  <a:gd name="T4" fmla="*/ 196 w 760"/>
                  <a:gd name="T5" fmla="*/ 22 h 413"/>
                  <a:gd name="T6" fmla="*/ 217 w 760"/>
                  <a:gd name="T7" fmla="*/ 33 h 413"/>
                  <a:gd name="T8" fmla="*/ 237 w 760"/>
                  <a:gd name="T9" fmla="*/ 45 h 413"/>
                  <a:gd name="T10" fmla="*/ 258 w 760"/>
                  <a:gd name="T11" fmla="*/ 55 h 413"/>
                  <a:gd name="T12" fmla="*/ 280 w 760"/>
                  <a:gd name="T13" fmla="*/ 65 h 413"/>
                  <a:gd name="T14" fmla="*/ 304 w 760"/>
                  <a:gd name="T15" fmla="*/ 72 h 413"/>
                  <a:gd name="T16" fmla="*/ 322 w 760"/>
                  <a:gd name="T17" fmla="*/ 77 h 413"/>
                  <a:gd name="T18" fmla="*/ 338 w 760"/>
                  <a:gd name="T19" fmla="*/ 83 h 413"/>
                  <a:gd name="T20" fmla="*/ 353 w 760"/>
                  <a:gd name="T21" fmla="*/ 89 h 413"/>
                  <a:gd name="T22" fmla="*/ 367 w 760"/>
                  <a:gd name="T23" fmla="*/ 99 h 413"/>
                  <a:gd name="T24" fmla="*/ 377 w 760"/>
                  <a:gd name="T25" fmla="*/ 109 h 413"/>
                  <a:gd name="T26" fmla="*/ 381 w 760"/>
                  <a:gd name="T27" fmla="*/ 120 h 413"/>
                  <a:gd name="T28" fmla="*/ 378 w 760"/>
                  <a:gd name="T29" fmla="*/ 131 h 413"/>
                  <a:gd name="T30" fmla="*/ 365 w 760"/>
                  <a:gd name="T31" fmla="*/ 142 h 413"/>
                  <a:gd name="T32" fmla="*/ 347 w 760"/>
                  <a:gd name="T33" fmla="*/ 153 h 413"/>
                  <a:gd name="T34" fmla="*/ 329 w 760"/>
                  <a:gd name="T35" fmla="*/ 166 h 413"/>
                  <a:gd name="T36" fmla="*/ 312 w 760"/>
                  <a:gd name="T37" fmla="*/ 180 h 413"/>
                  <a:gd name="T38" fmla="*/ 295 w 760"/>
                  <a:gd name="T39" fmla="*/ 192 h 413"/>
                  <a:gd name="T40" fmla="*/ 277 w 760"/>
                  <a:gd name="T41" fmla="*/ 201 h 413"/>
                  <a:gd name="T42" fmla="*/ 260 w 760"/>
                  <a:gd name="T43" fmla="*/ 205 h 413"/>
                  <a:gd name="T44" fmla="*/ 242 w 760"/>
                  <a:gd name="T45" fmla="*/ 204 h 413"/>
                  <a:gd name="T46" fmla="*/ 222 w 760"/>
                  <a:gd name="T47" fmla="*/ 198 h 413"/>
                  <a:gd name="T48" fmla="*/ 199 w 760"/>
                  <a:gd name="T49" fmla="*/ 185 h 413"/>
                  <a:gd name="T50" fmla="*/ 172 w 760"/>
                  <a:gd name="T51" fmla="*/ 173 h 413"/>
                  <a:gd name="T52" fmla="*/ 146 w 760"/>
                  <a:gd name="T53" fmla="*/ 162 h 413"/>
                  <a:gd name="T54" fmla="*/ 119 w 760"/>
                  <a:gd name="T55" fmla="*/ 151 h 413"/>
                  <a:gd name="T56" fmla="*/ 92 w 760"/>
                  <a:gd name="T57" fmla="*/ 140 h 413"/>
                  <a:gd name="T58" fmla="*/ 66 w 760"/>
                  <a:gd name="T59" fmla="*/ 128 h 413"/>
                  <a:gd name="T60" fmla="*/ 40 w 760"/>
                  <a:gd name="T61" fmla="*/ 115 h 413"/>
                  <a:gd name="T62" fmla="*/ 16 w 760"/>
                  <a:gd name="T63" fmla="*/ 103 h 413"/>
                  <a:gd name="T64" fmla="*/ 4 w 760"/>
                  <a:gd name="T65" fmla="*/ 91 h 413"/>
                  <a:gd name="T66" fmla="*/ 1 w 760"/>
                  <a:gd name="T67" fmla="*/ 81 h 413"/>
                  <a:gd name="T68" fmla="*/ 0 w 760"/>
                  <a:gd name="T69" fmla="*/ 69 h 413"/>
                  <a:gd name="T70" fmla="*/ 5 w 760"/>
                  <a:gd name="T71" fmla="*/ 63 h 413"/>
                  <a:gd name="T72" fmla="*/ 12 w 760"/>
                  <a:gd name="T73" fmla="*/ 59 h 413"/>
                  <a:gd name="T74" fmla="*/ 27 w 760"/>
                  <a:gd name="T75" fmla="*/ 54 h 413"/>
                  <a:gd name="T76" fmla="*/ 41 w 760"/>
                  <a:gd name="T77" fmla="*/ 46 h 413"/>
                  <a:gd name="T78" fmla="*/ 56 w 760"/>
                  <a:gd name="T79" fmla="*/ 38 h 413"/>
                  <a:gd name="T80" fmla="*/ 72 w 760"/>
                  <a:gd name="T81" fmla="*/ 30 h 413"/>
                  <a:gd name="T82" fmla="*/ 88 w 760"/>
                  <a:gd name="T83" fmla="*/ 23 h 413"/>
                  <a:gd name="T84" fmla="*/ 105 w 760"/>
                  <a:gd name="T85" fmla="*/ 16 h 413"/>
                  <a:gd name="T86" fmla="*/ 121 w 760"/>
                  <a:gd name="T87" fmla="*/ 9 h 413"/>
                  <a:gd name="T88" fmla="*/ 136 w 760"/>
                  <a:gd name="T89" fmla="*/ 3 h 413"/>
                  <a:gd name="T90" fmla="*/ 145 w 760"/>
                  <a:gd name="T91" fmla="*/ 0 h 4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60" h="413">
                    <a:moveTo>
                      <a:pt x="289" y="0"/>
                    </a:moveTo>
                    <a:lnTo>
                      <a:pt x="308" y="6"/>
                    </a:lnTo>
                    <a:lnTo>
                      <a:pt x="330" y="14"/>
                    </a:lnTo>
                    <a:lnTo>
                      <a:pt x="349" y="23"/>
                    </a:lnTo>
                    <a:lnTo>
                      <a:pt x="370" y="33"/>
                    </a:lnTo>
                    <a:lnTo>
                      <a:pt x="391" y="44"/>
                    </a:lnTo>
                    <a:lnTo>
                      <a:pt x="410" y="55"/>
                    </a:lnTo>
                    <a:lnTo>
                      <a:pt x="433" y="67"/>
                    </a:lnTo>
                    <a:lnTo>
                      <a:pt x="454" y="78"/>
                    </a:lnTo>
                    <a:lnTo>
                      <a:pt x="473" y="90"/>
                    </a:lnTo>
                    <a:lnTo>
                      <a:pt x="494" y="99"/>
                    </a:lnTo>
                    <a:lnTo>
                      <a:pt x="515" y="111"/>
                    </a:lnTo>
                    <a:lnTo>
                      <a:pt x="538" y="122"/>
                    </a:lnTo>
                    <a:lnTo>
                      <a:pt x="559" y="130"/>
                    </a:lnTo>
                    <a:lnTo>
                      <a:pt x="581" y="139"/>
                    </a:lnTo>
                    <a:lnTo>
                      <a:pt x="606" y="145"/>
                    </a:lnTo>
                    <a:lnTo>
                      <a:pt x="629" y="152"/>
                    </a:lnTo>
                    <a:lnTo>
                      <a:pt x="642" y="154"/>
                    </a:lnTo>
                    <a:lnTo>
                      <a:pt x="657" y="160"/>
                    </a:lnTo>
                    <a:lnTo>
                      <a:pt x="675" y="166"/>
                    </a:lnTo>
                    <a:lnTo>
                      <a:pt x="690" y="173"/>
                    </a:lnTo>
                    <a:lnTo>
                      <a:pt x="705" y="179"/>
                    </a:lnTo>
                    <a:lnTo>
                      <a:pt x="718" y="189"/>
                    </a:lnTo>
                    <a:lnTo>
                      <a:pt x="732" y="198"/>
                    </a:lnTo>
                    <a:lnTo>
                      <a:pt x="745" y="209"/>
                    </a:lnTo>
                    <a:lnTo>
                      <a:pt x="753" y="219"/>
                    </a:lnTo>
                    <a:lnTo>
                      <a:pt x="758" y="228"/>
                    </a:lnTo>
                    <a:lnTo>
                      <a:pt x="760" y="240"/>
                    </a:lnTo>
                    <a:lnTo>
                      <a:pt x="760" y="251"/>
                    </a:lnTo>
                    <a:lnTo>
                      <a:pt x="754" y="263"/>
                    </a:lnTo>
                    <a:lnTo>
                      <a:pt x="745" y="274"/>
                    </a:lnTo>
                    <a:lnTo>
                      <a:pt x="728" y="284"/>
                    </a:lnTo>
                    <a:lnTo>
                      <a:pt x="709" y="295"/>
                    </a:lnTo>
                    <a:lnTo>
                      <a:pt x="692" y="306"/>
                    </a:lnTo>
                    <a:lnTo>
                      <a:pt x="675" y="322"/>
                    </a:lnTo>
                    <a:lnTo>
                      <a:pt x="656" y="333"/>
                    </a:lnTo>
                    <a:lnTo>
                      <a:pt x="640" y="348"/>
                    </a:lnTo>
                    <a:lnTo>
                      <a:pt x="623" y="360"/>
                    </a:lnTo>
                    <a:lnTo>
                      <a:pt x="606" y="373"/>
                    </a:lnTo>
                    <a:lnTo>
                      <a:pt x="589" y="384"/>
                    </a:lnTo>
                    <a:lnTo>
                      <a:pt x="572" y="396"/>
                    </a:lnTo>
                    <a:lnTo>
                      <a:pt x="553" y="402"/>
                    </a:lnTo>
                    <a:lnTo>
                      <a:pt x="536" y="409"/>
                    </a:lnTo>
                    <a:lnTo>
                      <a:pt x="519" y="411"/>
                    </a:lnTo>
                    <a:lnTo>
                      <a:pt x="500" y="413"/>
                    </a:lnTo>
                    <a:lnTo>
                      <a:pt x="483" y="409"/>
                    </a:lnTo>
                    <a:lnTo>
                      <a:pt x="464" y="403"/>
                    </a:lnTo>
                    <a:lnTo>
                      <a:pt x="443" y="396"/>
                    </a:lnTo>
                    <a:lnTo>
                      <a:pt x="424" y="382"/>
                    </a:lnTo>
                    <a:lnTo>
                      <a:pt x="397" y="371"/>
                    </a:lnTo>
                    <a:lnTo>
                      <a:pt x="370" y="360"/>
                    </a:lnTo>
                    <a:lnTo>
                      <a:pt x="344" y="346"/>
                    </a:lnTo>
                    <a:lnTo>
                      <a:pt x="319" y="337"/>
                    </a:lnTo>
                    <a:lnTo>
                      <a:pt x="291" y="324"/>
                    </a:lnTo>
                    <a:lnTo>
                      <a:pt x="264" y="314"/>
                    </a:lnTo>
                    <a:lnTo>
                      <a:pt x="237" y="303"/>
                    </a:lnTo>
                    <a:lnTo>
                      <a:pt x="211" y="291"/>
                    </a:lnTo>
                    <a:lnTo>
                      <a:pt x="184" y="280"/>
                    </a:lnTo>
                    <a:lnTo>
                      <a:pt x="157" y="268"/>
                    </a:lnTo>
                    <a:lnTo>
                      <a:pt x="131" y="257"/>
                    </a:lnTo>
                    <a:lnTo>
                      <a:pt x="106" y="244"/>
                    </a:lnTo>
                    <a:lnTo>
                      <a:pt x="79" y="230"/>
                    </a:lnTo>
                    <a:lnTo>
                      <a:pt x="55" y="219"/>
                    </a:lnTo>
                    <a:lnTo>
                      <a:pt x="32" y="206"/>
                    </a:lnTo>
                    <a:lnTo>
                      <a:pt x="9" y="194"/>
                    </a:lnTo>
                    <a:lnTo>
                      <a:pt x="7" y="183"/>
                    </a:lnTo>
                    <a:lnTo>
                      <a:pt x="5" y="171"/>
                    </a:lnTo>
                    <a:lnTo>
                      <a:pt x="2" y="162"/>
                    </a:lnTo>
                    <a:lnTo>
                      <a:pt x="0" y="152"/>
                    </a:lnTo>
                    <a:lnTo>
                      <a:pt x="0" y="139"/>
                    </a:lnTo>
                    <a:lnTo>
                      <a:pt x="5" y="132"/>
                    </a:lnTo>
                    <a:lnTo>
                      <a:pt x="9" y="126"/>
                    </a:lnTo>
                    <a:lnTo>
                      <a:pt x="17" y="122"/>
                    </a:lnTo>
                    <a:lnTo>
                      <a:pt x="24" y="118"/>
                    </a:lnTo>
                    <a:lnTo>
                      <a:pt x="38" y="116"/>
                    </a:lnTo>
                    <a:lnTo>
                      <a:pt x="53" y="109"/>
                    </a:lnTo>
                    <a:lnTo>
                      <a:pt x="66" y="99"/>
                    </a:lnTo>
                    <a:lnTo>
                      <a:pt x="81" y="92"/>
                    </a:lnTo>
                    <a:lnTo>
                      <a:pt x="98" y="84"/>
                    </a:lnTo>
                    <a:lnTo>
                      <a:pt x="112" y="76"/>
                    </a:lnTo>
                    <a:lnTo>
                      <a:pt x="129" y="69"/>
                    </a:lnTo>
                    <a:lnTo>
                      <a:pt x="144" y="61"/>
                    </a:lnTo>
                    <a:lnTo>
                      <a:pt x="161" y="55"/>
                    </a:lnTo>
                    <a:lnTo>
                      <a:pt x="176" y="46"/>
                    </a:lnTo>
                    <a:lnTo>
                      <a:pt x="192" y="40"/>
                    </a:lnTo>
                    <a:lnTo>
                      <a:pt x="209" y="33"/>
                    </a:lnTo>
                    <a:lnTo>
                      <a:pt x="224" y="27"/>
                    </a:lnTo>
                    <a:lnTo>
                      <a:pt x="241" y="19"/>
                    </a:lnTo>
                    <a:lnTo>
                      <a:pt x="256" y="14"/>
                    </a:lnTo>
                    <a:lnTo>
                      <a:pt x="272" y="6"/>
                    </a:lnTo>
                    <a:lnTo>
                      <a:pt x="28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3" name="Freeform 502"/>
              <p:cNvSpPr>
                <a:spLocks/>
              </p:cNvSpPr>
              <p:nvPr/>
            </p:nvSpPr>
            <p:spPr bwMode="auto">
              <a:xfrm>
                <a:off x="2532" y="1881"/>
                <a:ext cx="862" cy="599"/>
              </a:xfrm>
              <a:custGeom>
                <a:avLst/>
                <a:gdLst>
                  <a:gd name="T0" fmla="*/ 856 w 1725"/>
                  <a:gd name="T1" fmla="*/ 9 h 1198"/>
                  <a:gd name="T2" fmla="*/ 862 w 1725"/>
                  <a:gd name="T3" fmla="*/ 27 h 1198"/>
                  <a:gd name="T4" fmla="*/ 856 w 1725"/>
                  <a:gd name="T5" fmla="*/ 44 h 1198"/>
                  <a:gd name="T6" fmla="*/ 842 w 1725"/>
                  <a:gd name="T7" fmla="*/ 59 h 1198"/>
                  <a:gd name="T8" fmla="*/ 820 w 1725"/>
                  <a:gd name="T9" fmla="*/ 75 h 1198"/>
                  <a:gd name="T10" fmla="*/ 797 w 1725"/>
                  <a:gd name="T11" fmla="*/ 90 h 1198"/>
                  <a:gd name="T12" fmla="*/ 774 w 1725"/>
                  <a:gd name="T13" fmla="*/ 104 h 1198"/>
                  <a:gd name="T14" fmla="*/ 755 w 1725"/>
                  <a:gd name="T15" fmla="*/ 118 h 1198"/>
                  <a:gd name="T16" fmla="*/ 711 w 1725"/>
                  <a:gd name="T17" fmla="*/ 146 h 1198"/>
                  <a:gd name="T18" fmla="*/ 642 w 1725"/>
                  <a:gd name="T19" fmla="*/ 188 h 1198"/>
                  <a:gd name="T20" fmla="*/ 572 w 1725"/>
                  <a:gd name="T21" fmla="*/ 232 h 1198"/>
                  <a:gd name="T22" fmla="*/ 504 w 1725"/>
                  <a:gd name="T23" fmla="*/ 277 h 1198"/>
                  <a:gd name="T24" fmla="*/ 435 w 1725"/>
                  <a:gd name="T25" fmla="*/ 322 h 1198"/>
                  <a:gd name="T26" fmla="*/ 367 w 1725"/>
                  <a:gd name="T27" fmla="*/ 366 h 1198"/>
                  <a:gd name="T28" fmla="*/ 299 w 1725"/>
                  <a:gd name="T29" fmla="*/ 410 h 1198"/>
                  <a:gd name="T30" fmla="*/ 231 w 1725"/>
                  <a:gd name="T31" fmla="*/ 453 h 1198"/>
                  <a:gd name="T32" fmla="*/ 187 w 1725"/>
                  <a:gd name="T33" fmla="*/ 482 h 1198"/>
                  <a:gd name="T34" fmla="*/ 167 w 1725"/>
                  <a:gd name="T35" fmla="*/ 497 h 1198"/>
                  <a:gd name="T36" fmla="*/ 146 w 1725"/>
                  <a:gd name="T37" fmla="*/ 513 h 1198"/>
                  <a:gd name="T38" fmla="*/ 124 w 1725"/>
                  <a:gd name="T39" fmla="*/ 528 h 1198"/>
                  <a:gd name="T40" fmla="*/ 102 w 1725"/>
                  <a:gd name="T41" fmla="*/ 542 h 1198"/>
                  <a:gd name="T42" fmla="*/ 79 w 1725"/>
                  <a:gd name="T43" fmla="*/ 556 h 1198"/>
                  <a:gd name="T44" fmla="*/ 56 w 1725"/>
                  <a:gd name="T45" fmla="*/ 571 h 1198"/>
                  <a:gd name="T46" fmla="*/ 34 w 1725"/>
                  <a:gd name="T47" fmla="*/ 586 h 1198"/>
                  <a:gd name="T48" fmla="*/ 19 w 1725"/>
                  <a:gd name="T49" fmla="*/ 592 h 1198"/>
                  <a:gd name="T50" fmla="*/ 9 w 1725"/>
                  <a:gd name="T51" fmla="*/ 597 h 1198"/>
                  <a:gd name="T52" fmla="*/ 1 w 1725"/>
                  <a:gd name="T53" fmla="*/ 589 h 1198"/>
                  <a:gd name="T54" fmla="*/ 1 w 1725"/>
                  <a:gd name="T55" fmla="*/ 572 h 1198"/>
                  <a:gd name="T56" fmla="*/ 10 w 1725"/>
                  <a:gd name="T57" fmla="*/ 557 h 1198"/>
                  <a:gd name="T58" fmla="*/ 25 w 1725"/>
                  <a:gd name="T59" fmla="*/ 545 h 1198"/>
                  <a:gd name="T60" fmla="*/ 44 w 1725"/>
                  <a:gd name="T61" fmla="*/ 533 h 1198"/>
                  <a:gd name="T62" fmla="*/ 63 w 1725"/>
                  <a:gd name="T63" fmla="*/ 520 h 1198"/>
                  <a:gd name="T64" fmla="*/ 82 w 1725"/>
                  <a:gd name="T65" fmla="*/ 510 h 1198"/>
                  <a:gd name="T66" fmla="*/ 97 w 1725"/>
                  <a:gd name="T67" fmla="*/ 498 h 1198"/>
                  <a:gd name="T68" fmla="*/ 123 w 1725"/>
                  <a:gd name="T69" fmla="*/ 478 h 1198"/>
                  <a:gd name="T70" fmla="*/ 165 w 1725"/>
                  <a:gd name="T71" fmla="*/ 449 h 1198"/>
                  <a:gd name="T72" fmla="*/ 207 w 1725"/>
                  <a:gd name="T73" fmla="*/ 421 h 1198"/>
                  <a:gd name="T74" fmla="*/ 249 w 1725"/>
                  <a:gd name="T75" fmla="*/ 393 h 1198"/>
                  <a:gd name="T76" fmla="*/ 292 w 1725"/>
                  <a:gd name="T77" fmla="*/ 365 h 1198"/>
                  <a:gd name="T78" fmla="*/ 334 w 1725"/>
                  <a:gd name="T79" fmla="*/ 338 h 1198"/>
                  <a:gd name="T80" fmla="*/ 376 w 1725"/>
                  <a:gd name="T81" fmla="*/ 309 h 1198"/>
                  <a:gd name="T82" fmla="*/ 419 w 1725"/>
                  <a:gd name="T83" fmla="*/ 283 h 1198"/>
                  <a:gd name="T84" fmla="*/ 468 w 1725"/>
                  <a:gd name="T85" fmla="*/ 254 h 1198"/>
                  <a:gd name="T86" fmla="*/ 519 w 1725"/>
                  <a:gd name="T87" fmla="*/ 224 h 1198"/>
                  <a:gd name="T88" fmla="*/ 570 w 1725"/>
                  <a:gd name="T89" fmla="*/ 191 h 1198"/>
                  <a:gd name="T90" fmla="*/ 622 w 1725"/>
                  <a:gd name="T91" fmla="*/ 159 h 1198"/>
                  <a:gd name="T92" fmla="*/ 673 w 1725"/>
                  <a:gd name="T93" fmla="*/ 125 h 1198"/>
                  <a:gd name="T94" fmla="*/ 724 w 1725"/>
                  <a:gd name="T95" fmla="*/ 89 h 1198"/>
                  <a:gd name="T96" fmla="*/ 774 w 1725"/>
                  <a:gd name="T97" fmla="*/ 53 h 1198"/>
                  <a:gd name="T98" fmla="*/ 823 w 1725"/>
                  <a:gd name="T99" fmla="*/ 17 h 1198"/>
                  <a:gd name="T100" fmla="*/ 848 w 1725"/>
                  <a:gd name="T101" fmla="*/ 0 h 1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5" h="1198">
                    <a:moveTo>
                      <a:pt x="1696" y="0"/>
                    </a:moveTo>
                    <a:lnTo>
                      <a:pt x="1713" y="17"/>
                    </a:lnTo>
                    <a:lnTo>
                      <a:pt x="1723" y="36"/>
                    </a:lnTo>
                    <a:lnTo>
                      <a:pt x="1725" y="53"/>
                    </a:lnTo>
                    <a:lnTo>
                      <a:pt x="1723" y="70"/>
                    </a:lnTo>
                    <a:lnTo>
                      <a:pt x="1713" y="87"/>
                    </a:lnTo>
                    <a:lnTo>
                      <a:pt x="1702" y="103"/>
                    </a:lnTo>
                    <a:lnTo>
                      <a:pt x="1685" y="118"/>
                    </a:lnTo>
                    <a:lnTo>
                      <a:pt x="1666" y="135"/>
                    </a:lnTo>
                    <a:lnTo>
                      <a:pt x="1641" y="150"/>
                    </a:lnTo>
                    <a:lnTo>
                      <a:pt x="1618" y="163"/>
                    </a:lnTo>
                    <a:lnTo>
                      <a:pt x="1595" y="179"/>
                    </a:lnTo>
                    <a:lnTo>
                      <a:pt x="1573" y="194"/>
                    </a:lnTo>
                    <a:lnTo>
                      <a:pt x="1548" y="207"/>
                    </a:lnTo>
                    <a:lnTo>
                      <a:pt x="1529" y="220"/>
                    </a:lnTo>
                    <a:lnTo>
                      <a:pt x="1510" y="236"/>
                    </a:lnTo>
                    <a:lnTo>
                      <a:pt x="1495" y="251"/>
                    </a:lnTo>
                    <a:lnTo>
                      <a:pt x="1422" y="291"/>
                    </a:lnTo>
                    <a:lnTo>
                      <a:pt x="1354" y="333"/>
                    </a:lnTo>
                    <a:lnTo>
                      <a:pt x="1284" y="376"/>
                    </a:lnTo>
                    <a:lnTo>
                      <a:pt x="1215" y="420"/>
                    </a:lnTo>
                    <a:lnTo>
                      <a:pt x="1145" y="464"/>
                    </a:lnTo>
                    <a:lnTo>
                      <a:pt x="1076" y="508"/>
                    </a:lnTo>
                    <a:lnTo>
                      <a:pt x="1008" y="553"/>
                    </a:lnTo>
                    <a:lnTo>
                      <a:pt x="939" y="599"/>
                    </a:lnTo>
                    <a:lnTo>
                      <a:pt x="871" y="643"/>
                    </a:lnTo>
                    <a:lnTo>
                      <a:pt x="802" y="688"/>
                    </a:lnTo>
                    <a:lnTo>
                      <a:pt x="734" y="732"/>
                    </a:lnTo>
                    <a:lnTo>
                      <a:pt x="667" y="776"/>
                    </a:lnTo>
                    <a:lnTo>
                      <a:pt x="599" y="819"/>
                    </a:lnTo>
                    <a:lnTo>
                      <a:pt x="531" y="863"/>
                    </a:lnTo>
                    <a:lnTo>
                      <a:pt x="462" y="905"/>
                    </a:lnTo>
                    <a:lnTo>
                      <a:pt x="396" y="947"/>
                    </a:lnTo>
                    <a:lnTo>
                      <a:pt x="375" y="964"/>
                    </a:lnTo>
                    <a:lnTo>
                      <a:pt x="356" y="979"/>
                    </a:lnTo>
                    <a:lnTo>
                      <a:pt x="335" y="994"/>
                    </a:lnTo>
                    <a:lnTo>
                      <a:pt x="314" y="1009"/>
                    </a:lnTo>
                    <a:lnTo>
                      <a:pt x="293" y="1025"/>
                    </a:lnTo>
                    <a:lnTo>
                      <a:pt x="270" y="1040"/>
                    </a:lnTo>
                    <a:lnTo>
                      <a:pt x="249" y="1055"/>
                    </a:lnTo>
                    <a:lnTo>
                      <a:pt x="228" y="1070"/>
                    </a:lnTo>
                    <a:lnTo>
                      <a:pt x="204" y="1084"/>
                    </a:lnTo>
                    <a:lnTo>
                      <a:pt x="181" y="1099"/>
                    </a:lnTo>
                    <a:lnTo>
                      <a:pt x="158" y="1112"/>
                    </a:lnTo>
                    <a:lnTo>
                      <a:pt x="137" y="1127"/>
                    </a:lnTo>
                    <a:lnTo>
                      <a:pt x="112" y="1141"/>
                    </a:lnTo>
                    <a:lnTo>
                      <a:pt x="91" y="1156"/>
                    </a:lnTo>
                    <a:lnTo>
                      <a:pt x="69" y="1171"/>
                    </a:lnTo>
                    <a:lnTo>
                      <a:pt x="50" y="1188"/>
                    </a:lnTo>
                    <a:lnTo>
                      <a:pt x="38" y="1184"/>
                    </a:lnTo>
                    <a:lnTo>
                      <a:pt x="29" y="1188"/>
                    </a:lnTo>
                    <a:lnTo>
                      <a:pt x="19" y="1194"/>
                    </a:lnTo>
                    <a:lnTo>
                      <a:pt x="12" y="1198"/>
                    </a:lnTo>
                    <a:lnTo>
                      <a:pt x="2" y="1177"/>
                    </a:lnTo>
                    <a:lnTo>
                      <a:pt x="0" y="1162"/>
                    </a:lnTo>
                    <a:lnTo>
                      <a:pt x="2" y="1144"/>
                    </a:lnTo>
                    <a:lnTo>
                      <a:pt x="12" y="1131"/>
                    </a:lnTo>
                    <a:lnTo>
                      <a:pt x="21" y="1114"/>
                    </a:lnTo>
                    <a:lnTo>
                      <a:pt x="34" y="1101"/>
                    </a:lnTo>
                    <a:lnTo>
                      <a:pt x="50" y="1089"/>
                    </a:lnTo>
                    <a:lnTo>
                      <a:pt x="69" y="1078"/>
                    </a:lnTo>
                    <a:lnTo>
                      <a:pt x="88" y="1065"/>
                    </a:lnTo>
                    <a:lnTo>
                      <a:pt x="107" y="1053"/>
                    </a:lnTo>
                    <a:lnTo>
                      <a:pt x="126" y="1040"/>
                    </a:lnTo>
                    <a:lnTo>
                      <a:pt x="145" y="1030"/>
                    </a:lnTo>
                    <a:lnTo>
                      <a:pt x="164" y="1019"/>
                    </a:lnTo>
                    <a:lnTo>
                      <a:pt x="179" y="1008"/>
                    </a:lnTo>
                    <a:lnTo>
                      <a:pt x="194" y="996"/>
                    </a:lnTo>
                    <a:lnTo>
                      <a:pt x="205" y="987"/>
                    </a:lnTo>
                    <a:lnTo>
                      <a:pt x="247" y="956"/>
                    </a:lnTo>
                    <a:lnTo>
                      <a:pt x="289" y="928"/>
                    </a:lnTo>
                    <a:lnTo>
                      <a:pt x="331" y="897"/>
                    </a:lnTo>
                    <a:lnTo>
                      <a:pt x="373" y="871"/>
                    </a:lnTo>
                    <a:lnTo>
                      <a:pt x="415" y="842"/>
                    </a:lnTo>
                    <a:lnTo>
                      <a:pt x="458" y="814"/>
                    </a:lnTo>
                    <a:lnTo>
                      <a:pt x="498" y="785"/>
                    </a:lnTo>
                    <a:lnTo>
                      <a:pt x="542" y="759"/>
                    </a:lnTo>
                    <a:lnTo>
                      <a:pt x="584" y="730"/>
                    </a:lnTo>
                    <a:lnTo>
                      <a:pt x="628" y="701"/>
                    </a:lnTo>
                    <a:lnTo>
                      <a:pt x="669" y="675"/>
                    </a:lnTo>
                    <a:lnTo>
                      <a:pt x="711" y="646"/>
                    </a:lnTo>
                    <a:lnTo>
                      <a:pt x="753" y="618"/>
                    </a:lnTo>
                    <a:lnTo>
                      <a:pt x="797" y="591"/>
                    </a:lnTo>
                    <a:lnTo>
                      <a:pt x="839" y="565"/>
                    </a:lnTo>
                    <a:lnTo>
                      <a:pt x="882" y="538"/>
                    </a:lnTo>
                    <a:lnTo>
                      <a:pt x="936" y="508"/>
                    </a:lnTo>
                    <a:lnTo>
                      <a:pt x="987" y="477"/>
                    </a:lnTo>
                    <a:lnTo>
                      <a:pt x="1038" y="447"/>
                    </a:lnTo>
                    <a:lnTo>
                      <a:pt x="1091" y="416"/>
                    </a:lnTo>
                    <a:lnTo>
                      <a:pt x="1141" y="382"/>
                    </a:lnTo>
                    <a:lnTo>
                      <a:pt x="1194" y="352"/>
                    </a:lnTo>
                    <a:lnTo>
                      <a:pt x="1245" y="317"/>
                    </a:lnTo>
                    <a:lnTo>
                      <a:pt x="1297" y="283"/>
                    </a:lnTo>
                    <a:lnTo>
                      <a:pt x="1346" y="249"/>
                    </a:lnTo>
                    <a:lnTo>
                      <a:pt x="1398" y="213"/>
                    </a:lnTo>
                    <a:lnTo>
                      <a:pt x="1449" y="177"/>
                    </a:lnTo>
                    <a:lnTo>
                      <a:pt x="1498" y="143"/>
                    </a:lnTo>
                    <a:lnTo>
                      <a:pt x="1548" y="106"/>
                    </a:lnTo>
                    <a:lnTo>
                      <a:pt x="1597" y="70"/>
                    </a:lnTo>
                    <a:lnTo>
                      <a:pt x="1647" y="34"/>
                    </a:lnTo>
                    <a:lnTo>
                      <a:pt x="1696" y="0"/>
                    </a:lnTo>
                    <a:close/>
                  </a:path>
                </a:pathLst>
              </a:custGeom>
              <a:solidFill>
                <a:srgbClr val="FFFF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4" name="Freeform 503"/>
              <p:cNvSpPr>
                <a:spLocks/>
              </p:cNvSpPr>
              <p:nvPr/>
            </p:nvSpPr>
            <p:spPr bwMode="auto">
              <a:xfrm>
                <a:off x="3013" y="1902"/>
                <a:ext cx="107" cy="83"/>
              </a:xfrm>
              <a:custGeom>
                <a:avLst/>
                <a:gdLst>
                  <a:gd name="T0" fmla="*/ 55 w 213"/>
                  <a:gd name="T1" fmla="*/ 0 h 165"/>
                  <a:gd name="T2" fmla="*/ 67 w 213"/>
                  <a:gd name="T3" fmla="*/ 1 h 165"/>
                  <a:gd name="T4" fmla="*/ 80 w 213"/>
                  <a:gd name="T5" fmla="*/ 8 h 165"/>
                  <a:gd name="T6" fmla="*/ 92 w 213"/>
                  <a:gd name="T7" fmla="*/ 17 h 165"/>
                  <a:gd name="T8" fmla="*/ 100 w 213"/>
                  <a:gd name="T9" fmla="*/ 29 h 165"/>
                  <a:gd name="T10" fmla="*/ 105 w 213"/>
                  <a:gd name="T11" fmla="*/ 40 h 165"/>
                  <a:gd name="T12" fmla="*/ 105 w 213"/>
                  <a:gd name="T13" fmla="*/ 51 h 165"/>
                  <a:gd name="T14" fmla="*/ 97 w 213"/>
                  <a:gd name="T15" fmla="*/ 59 h 165"/>
                  <a:gd name="T16" fmla="*/ 92 w 213"/>
                  <a:gd name="T17" fmla="*/ 58 h 165"/>
                  <a:gd name="T18" fmla="*/ 92 w 213"/>
                  <a:gd name="T19" fmla="*/ 53 h 165"/>
                  <a:gd name="T20" fmla="*/ 89 w 213"/>
                  <a:gd name="T21" fmla="*/ 48 h 165"/>
                  <a:gd name="T22" fmla="*/ 84 w 213"/>
                  <a:gd name="T23" fmla="*/ 41 h 165"/>
                  <a:gd name="T24" fmla="*/ 76 w 213"/>
                  <a:gd name="T25" fmla="*/ 32 h 165"/>
                  <a:gd name="T26" fmla="*/ 72 w 213"/>
                  <a:gd name="T27" fmla="*/ 29 h 165"/>
                  <a:gd name="T28" fmla="*/ 74 w 213"/>
                  <a:gd name="T29" fmla="*/ 36 h 165"/>
                  <a:gd name="T30" fmla="*/ 77 w 213"/>
                  <a:gd name="T31" fmla="*/ 43 h 165"/>
                  <a:gd name="T32" fmla="*/ 80 w 213"/>
                  <a:gd name="T33" fmla="*/ 51 h 165"/>
                  <a:gd name="T34" fmla="*/ 83 w 213"/>
                  <a:gd name="T35" fmla="*/ 62 h 165"/>
                  <a:gd name="T36" fmla="*/ 78 w 213"/>
                  <a:gd name="T37" fmla="*/ 71 h 165"/>
                  <a:gd name="T38" fmla="*/ 72 w 213"/>
                  <a:gd name="T39" fmla="*/ 75 h 165"/>
                  <a:gd name="T40" fmla="*/ 66 w 213"/>
                  <a:gd name="T41" fmla="*/ 71 h 165"/>
                  <a:gd name="T42" fmla="*/ 60 w 213"/>
                  <a:gd name="T43" fmla="*/ 59 h 165"/>
                  <a:gd name="T44" fmla="*/ 51 w 213"/>
                  <a:gd name="T45" fmla="*/ 50 h 165"/>
                  <a:gd name="T46" fmla="*/ 39 w 213"/>
                  <a:gd name="T47" fmla="*/ 47 h 165"/>
                  <a:gd name="T48" fmla="*/ 36 w 213"/>
                  <a:gd name="T49" fmla="*/ 51 h 165"/>
                  <a:gd name="T50" fmla="*/ 40 w 213"/>
                  <a:gd name="T51" fmla="*/ 62 h 165"/>
                  <a:gd name="T52" fmla="*/ 37 w 213"/>
                  <a:gd name="T53" fmla="*/ 71 h 165"/>
                  <a:gd name="T54" fmla="*/ 29 w 213"/>
                  <a:gd name="T55" fmla="*/ 79 h 165"/>
                  <a:gd name="T56" fmla="*/ 17 w 213"/>
                  <a:gd name="T57" fmla="*/ 76 h 165"/>
                  <a:gd name="T58" fmla="*/ 9 w 213"/>
                  <a:gd name="T59" fmla="*/ 64 h 165"/>
                  <a:gd name="T60" fmla="*/ 2 w 213"/>
                  <a:gd name="T61" fmla="*/ 51 h 165"/>
                  <a:gd name="T62" fmla="*/ 0 w 213"/>
                  <a:gd name="T63" fmla="*/ 38 h 165"/>
                  <a:gd name="T64" fmla="*/ 1 w 213"/>
                  <a:gd name="T65" fmla="*/ 28 h 165"/>
                  <a:gd name="T66" fmla="*/ 7 w 213"/>
                  <a:gd name="T67" fmla="*/ 20 h 165"/>
                  <a:gd name="T68" fmla="*/ 16 w 213"/>
                  <a:gd name="T69" fmla="*/ 14 h 165"/>
                  <a:gd name="T70" fmla="*/ 26 w 213"/>
                  <a:gd name="T71" fmla="*/ 13 h 165"/>
                  <a:gd name="T72" fmla="*/ 35 w 213"/>
                  <a:gd name="T73" fmla="*/ 13 h 165"/>
                  <a:gd name="T74" fmla="*/ 37 w 213"/>
                  <a:gd name="T75" fmla="*/ 10 h 165"/>
                  <a:gd name="T76" fmla="*/ 45 w 213"/>
                  <a:gd name="T77" fmla="*/ 4 h 165"/>
                  <a:gd name="T78" fmla="*/ 50 w 213"/>
                  <a:gd name="T79" fmla="*/ 2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3" h="165">
                    <a:moveTo>
                      <a:pt x="99" y="4"/>
                    </a:moveTo>
                    <a:lnTo>
                      <a:pt x="109" y="0"/>
                    </a:lnTo>
                    <a:lnTo>
                      <a:pt x="120" y="0"/>
                    </a:lnTo>
                    <a:lnTo>
                      <a:pt x="133" y="2"/>
                    </a:lnTo>
                    <a:lnTo>
                      <a:pt x="147" y="9"/>
                    </a:lnTo>
                    <a:lnTo>
                      <a:pt x="160" y="15"/>
                    </a:lnTo>
                    <a:lnTo>
                      <a:pt x="171" y="25"/>
                    </a:lnTo>
                    <a:lnTo>
                      <a:pt x="183" y="34"/>
                    </a:lnTo>
                    <a:lnTo>
                      <a:pt x="194" y="45"/>
                    </a:lnTo>
                    <a:lnTo>
                      <a:pt x="200" y="57"/>
                    </a:lnTo>
                    <a:lnTo>
                      <a:pt x="207" y="68"/>
                    </a:lnTo>
                    <a:lnTo>
                      <a:pt x="209" y="80"/>
                    </a:lnTo>
                    <a:lnTo>
                      <a:pt x="213" y="91"/>
                    </a:lnTo>
                    <a:lnTo>
                      <a:pt x="209" y="101"/>
                    </a:lnTo>
                    <a:lnTo>
                      <a:pt x="204" y="110"/>
                    </a:lnTo>
                    <a:lnTo>
                      <a:pt x="194" y="118"/>
                    </a:lnTo>
                    <a:lnTo>
                      <a:pt x="181" y="125"/>
                    </a:lnTo>
                    <a:lnTo>
                      <a:pt x="183" y="116"/>
                    </a:lnTo>
                    <a:lnTo>
                      <a:pt x="183" y="112"/>
                    </a:lnTo>
                    <a:lnTo>
                      <a:pt x="183" y="106"/>
                    </a:lnTo>
                    <a:lnTo>
                      <a:pt x="181" y="102"/>
                    </a:lnTo>
                    <a:lnTo>
                      <a:pt x="177" y="95"/>
                    </a:lnTo>
                    <a:lnTo>
                      <a:pt x="173" y="87"/>
                    </a:lnTo>
                    <a:lnTo>
                      <a:pt x="168" y="82"/>
                    </a:lnTo>
                    <a:lnTo>
                      <a:pt x="164" y="76"/>
                    </a:lnTo>
                    <a:lnTo>
                      <a:pt x="152" y="63"/>
                    </a:lnTo>
                    <a:lnTo>
                      <a:pt x="143" y="53"/>
                    </a:lnTo>
                    <a:lnTo>
                      <a:pt x="143" y="57"/>
                    </a:lnTo>
                    <a:lnTo>
                      <a:pt x="145" y="63"/>
                    </a:lnTo>
                    <a:lnTo>
                      <a:pt x="147" y="72"/>
                    </a:lnTo>
                    <a:lnTo>
                      <a:pt x="152" y="80"/>
                    </a:lnTo>
                    <a:lnTo>
                      <a:pt x="154" y="85"/>
                    </a:lnTo>
                    <a:lnTo>
                      <a:pt x="158" y="95"/>
                    </a:lnTo>
                    <a:lnTo>
                      <a:pt x="160" y="102"/>
                    </a:lnTo>
                    <a:lnTo>
                      <a:pt x="164" y="110"/>
                    </a:lnTo>
                    <a:lnTo>
                      <a:pt x="166" y="123"/>
                    </a:lnTo>
                    <a:lnTo>
                      <a:pt x="162" y="137"/>
                    </a:lnTo>
                    <a:lnTo>
                      <a:pt x="156" y="142"/>
                    </a:lnTo>
                    <a:lnTo>
                      <a:pt x="152" y="148"/>
                    </a:lnTo>
                    <a:lnTo>
                      <a:pt x="143" y="150"/>
                    </a:lnTo>
                    <a:lnTo>
                      <a:pt x="133" y="154"/>
                    </a:lnTo>
                    <a:lnTo>
                      <a:pt x="131" y="142"/>
                    </a:lnTo>
                    <a:lnTo>
                      <a:pt x="128" y="129"/>
                    </a:lnTo>
                    <a:lnTo>
                      <a:pt x="120" y="118"/>
                    </a:lnTo>
                    <a:lnTo>
                      <a:pt x="112" y="108"/>
                    </a:lnTo>
                    <a:lnTo>
                      <a:pt x="101" y="99"/>
                    </a:lnTo>
                    <a:lnTo>
                      <a:pt x="90" y="95"/>
                    </a:lnTo>
                    <a:lnTo>
                      <a:pt x="78" y="93"/>
                    </a:lnTo>
                    <a:lnTo>
                      <a:pt x="67" y="95"/>
                    </a:lnTo>
                    <a:lnTo>
                      <a:pt x="72" y="102"/>
                    </a:lnTo>
                    <a:lnTo>
                      <a:pt x="78" y="114"/>
                    </a:lnTo>
                    <a:lnTo>
                      <a:pt x="80" y="123"/>
                    </a:lnTo>
                    <a:lnTo>
                      <a:pt x="80" y="135"/>
                    </a:lnTo>
                    <a:lnTo>
                      <a:pt x="74" y="142"/>
                    </a:lnTo>
                    <a:lnTo>
                      <a:pt x="67" y="152"/>
                    </a:lnTo>
                    <a:lnTo>
                      <a:pt x="57" y="158"/>
                    </a:lnTo>
                    <a:lnTo>
                      <a:pt x="48" y="165"/>
                    </a:lnTo>
                    <a:lnTo>
                      <a:pt x="34" y="152"/>
                    </a:lnTo>
                    <a:lnTo>
                      <a:pt x="27" y="140"/>
                    </a:lnTo>
                    <a:lnTo>
                      <a:pt x="17" y="127"/>
                    </a:lnTo>
                    <a:lnTo>
                      <a:pt x="12" y="116"/>
                    </a:lnTo>
                    <a:lnTo>
                      <a:pt x="4" y="102"/>
                    </a:lnTo>
                    <a:lnTo>
                      <a:pt x="2" y="89"/>
                    </a:lnTo>
                    <a:lnTo>
                      <a:pt x="0" y="76"/>
                    </a:lnTo>
                    <a:lnTo>
                      <a:pt x="2" y="66"/>
                    </a:lnTo>
                    <a:lnTo>
                      <a:pt x="2" y="55"/>
                    </a:lnTo>
                    <a:lnTo>
                      <a:pt x="8" y="47"/>
                    </a:lnTo>
                    <a:lnTo>
                      <a:pt x="13" y="40"/>
                    </a:lnTo>
                    <a:lnTo>
                      <a:pt x="21" y="34"/>
                    </a:lnTo>
                    <a:lnTo>
                      <a:pt x="31" y="28"/>
                    </a:lnTo>
                    <a:lnTo>
                      <a:pt x="44" y="26"/>
                    </a:lnTo>
                    <a:lnTo>
                      <a:pt x="52" y="26"/>
                    </a:lnTo>
                    <a:lnTo>
                      <a:pt x="59" y="26"/>
                    </a:lnTo>
                    <a:lnTo>
                      <a:pt x="69" y="26"/>
                    </a:lnTo>
                    <a:lnTo>
                      <a:pt x="80" y="30"/>
                    </a:lnTo>
                    <a:lnTo>
                      <a:pt x="74" y="19"/>
                    </a:lnTo>
                    <a:lnTo>
                      <a:pt x="80" y="13"/>
                    </a:lnTo>
                    <a:lnTo>
                      <a:pt x="90" y="7"/>
                    </a:lnTo>
                    <a:lnTo>
                      <a:pt x="99" y="4"/>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5" name="Freeform 504"/>
              <p:cNvSpPr>
                <a:spLocks/>
              </p:cNvSpPr>
              <p:nvPr/>
            </p:nvSpPr>
            <p:spPr bwMode="auto">
              <a:xfrm>
                <a:off x="2690" y="1911"/>
                <a:ext cx="101" cy="63"/>
              </a:xfrm>
              <a:custGeom>
                <a:avLst/>
                <a:gdLst>
                  <a:gd name="T0" fmla="*/ 89 w 201"/>
                  <a:gd name="T1" fmla="*/ 0 h 125"/>
                  <a:gd name="T2" fmla="*/ 93 w 201"/>
                  <a:gd name="T3" fmla="*/ 2 h 125"/>
                  <a:gd name="T4" fmla="*/ 97 w 201"/>
                  <a:gd name="T5" fmla="*/ 4 h 125"/>
                  <a:gd name="T6" fmla="*/ 99 w 201"/>
                  <a:gd name="T7" fmla="*/ 6 h 125"/>
                  <a:gd name="T8" fmla="*/ 101 w 201"/>
                  <a:gd name="T9" fmla="*/ 8 h 125"/>
                  <a:gd name="T10" fmla="*/ 100 w 201"/>
                  <a:gd name="T11" fmla="*/ 13 h 125"/>
                  <a:gd name="T12" fmla="*/ 95 w 201"/>
                  <a:gd name="T13" fmla="*/ 18 h 125"/>
                  <a:gd name="T14" fmla="*/ 91 w 201"/>
                  <a:gd name="T15" fmla="*/ 20 h 125"/>
                  <a:gd name="T16" fmla="*/ 89 w 201"/>
                  <a:gd name="T17" fmla="*/ 22 h 125"/>
                  <a:gd name="T18" fmla="*/ 85 w 201"/>
                  <a:gd name="T19" fmla="*/ 24 h 125"/>
                  <a:gd name="T20" fmla="*/ 81 w 201"/>
                  <a:gd name="T21" fmla="*/ 26 h 125"/>
                  <a:gd name="T22" fmla="*/ 76 w 201"/>
                  <a:gd name="T23" fmla="*/ 28 h 125"/>
                  <a:gd name="T24" fmla="*/ 72 w 201"/>
                  <a:gd name="T25" fmla="*/ 30 h 125"/>
                  <a:gd name="T26" fmla="*/ 68 w 201"/>
                  <a:gd name="T27" fmla="*/ 33 h 125"/>
                  <a:gd name="T28" fmla="*/ 64 w 201"/>
                  <a:gd name="T29" fmla="*/ 34 h 125"/>
                  <a:gd name="T30" fmla="*/ 59 w 201"/>
                  <a:gd name="T31" fmla="*/ 35 h 125"/>
                  <a:gd name="T32" fmla="*/ 55 w 201"/>
                  <a:gd name="T33" fmla="*/ 37 h 125"/>
                  <a:gd name="T34" fmla="*/ 51 w 201"/>
                  <a:gd name="T35" fmla="*/ 39 h 125"/>
                  <a:gd name="T36" fmla="*/ 47 w 201"/>
                  <a:gd name="T37" fmla="*/ 41 h 125"/>
                  <a:gd name="T38" fmla="*/ 40 w 201"/>
                  <a:gd name="T39" fmla="*/ 45 h 125"/>
                  <a:gd name="T40" fmla="*/ 36 w 201"/>
                  <a:gd name="T41" fmla="*/ 49 h 125"/>
                  <a:gd name="T42" fmla="*/ 31 w 201"/>
                  <a:gd name="T43" fmla="*/ 50 h 125"/>
                  <a:gd name="T44" fmla="*/ 27 w 201"/>
                  <a:gd name="T45" fmla="*/ 52 h 125"/>
                  <a:gd name="T46" fmla="*/ 22 w 201"/>
                  <a:gd name="T47" fmla="*/ 56 h 125"/>
                  <a:gd name="T48" fmla="*/ 18 w 201"/>
                  <a:gd name="T49" fmla="*/ 59 h 125"/>
                  <a:gd name="T50" fmla="*/ 13 w 201"/>
                  <a:gd name="T51" fmla="*/ 61 h 125"/>
                  <a:gd name="T52" fmla="*/ 9 w 201"/>
                  <a:gd name="T53" fmla="*/ 63 h 125"/>
                  <a:gd name="T54" fmla="*/ 4 w 201"/>
                  <a:gd name="T55" fmla="*/ 61 h 125"/>
                  <a:gd name="T56" fmla="*/ 0 w 201"/>
                  <a:gd name="T57" fmla="*/ 59 h 125"/>
                  <a:gd name="T58" fmla="*/ 6 w 201"/>
                  <a:gd name="T59" fmla="*/ 55 h 125"/>
                  <a:gd name="T60" fmla="*/ 11 w 201"/>
                  <a:gd name="T61" fmla="*/ 52 h 125"/>
                  <a:gd name="T62" fmla="*/ 17 w 201"/>
                  <a:gd name="T63" fmla="*/ 49 h 125"/>
                  <a:gd name="T64" fmla="*/ 23 w 201"/>
                  <a:gd name="T65" fmla="*/ 46 h 125"/>
                  <a:gd name="T66" fmla="*/ 29 w 201"/>
                  <a:gd name="T67" fmla="*/ 41 h 125"/>
                  <a:gd name="T68" fmla="*/ 35 w 201"/>
                  <a:gd name="T69" fmla="*/ 37 h 125"/>
                  <a:gd name="T70" fmla="*/ 41 w 201"/>
                  <a:gd name="T71" fmla="*/ 33 h 125"/>
                  <a:gd name="T72" fmla="*/ 47 w 201"/>
                  <a:gd name="T73" fmla="*/ 30 h 125"/>
                  <a:gd name="T74" fmla="*/ 52 w 201"/>
                  <a:gd name="T75" fmla="*/ 26 h 125"/>
                  <a:gd name="T76" fmla="*/ 58 w 201"/>
                  <a:gd name="T77" fmla="*/ 22 h 125"/>
                  <a:gd name="T78" fmla="*/ 64 w 201"/>
                  <a:gd name="T79" fmla="*/ 18 h 125"/>
                  <a:gd name="T80" fmla="*/ 70 w 201"/>
                  <a:gd name="T81" fmla="*/ 14 h 125"/>
                  <a:gd name="T82" fmla="*/ 74 w 201"/>
                  <a:gd name="T83" fmla="*/ 11 h 125"/>
                  <a:gd name="T84" fmla="*/ 79 w 201"/>
                  <a:gd name="T85" fmla="*/ 7 h 125"/>
                  <a:gd name="T86" fmla="*/ 84 w 201"/>
                  <a:gd name="T87" fmla="*/ 3 h 125"/>
                  <a:gd name="T88" fmla="*/ 89 w 201"/>
                  <a:gd name="T89" fmla="*/ 0 h 125"/>
                  <a:gd name="T90" fmla="*/ 89 w 201"/>
                  <a:gd name="T91" fmla="*/ 0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125">
                    <a:moveTo>
                      <a:pt x="177" y="0"/>
                    </a:moveTo>
                    <a:lnTo>
                      <a:pt x="186" y="4"/>
                    </a:lnTo>
                    <a:lnTo>
                      <a:pt x="194" y="8"/>
                    </a:lnTo>
                    <a:lnTo>
                      <a:pt x="197" y="11"/>
                    </a:lnTo>
                    <a:lnTo>
                      <a:pt x="201" y="15"/>
                    </a:lnTo>
                    <a:lnTo>
                      <a:pt x="199" y="25"/>
                    </a:lnTo>
                    <a:lnTo>
                      <a:pt x="190" y="36"/>
                    </a:lnTo>
                    <a:lnTo>
                      <a:pt x="182" y="40"/>
                    </a:lnTo>
                    <a:lnTo>
                      <a:pt x="177" y="44"/>
                    </a:lnTo>
                    <a:lnTo>
                      <a:pt x="169" y="47"/>
                    </a:lnTo>
                    <a:lnTo>
                      <a:pt x="161" y="51"/>
                    </a:lnTo>
                    <a:lnTo>
                      <a:pt x="152" y="55"/>
                    </a:lnTo>
                    <a:lnTo>
                      <a:pt x="144" y="59"/>
                    </a:lnTo>
                    <a:lnTo>
                      <a:pt x="135" y="65"/>
                    </a:lnTo>
                    <a:lnTo>
                      <a:pt x="127" y="68"/>
                    </a:lnTo>
                    <a:lnTo>
                      <a:pt x="118" y="70"/>
                    </a:lnTo>
                    <a:lnTo>
                      <a:pt x="110" y="74"/>
                    </a:lnTo>
                    <a:lnTo>
                      <a:pt x="101" y="78"/>
                    </a:lnTo>
                    <a:lnTo>
                      <a:pt x="93" y="82"/>
                    </a:lnTo>
                    <a:lnTo>
                      <a:pt x="80" y="89"/>
                    </a:lnTo>
                    <a:lnTo>
                      <a:pt x="72" y="97"/>
                    </a:lnTo>
                    <a:lnTo>
                      <a:pt x="62" y="99"/>
                    </a:lnTo>
                    <a:lnTo>
                      <a:pt x="53" y="104"/>
                    </a:lnTo>
                    <a:lnTo>
                      <a:pt x="43" y="112"/>
                    </a:lnTo>
                    <a:lnTo>
                      <a:pt x="36" y="118"/>
                    </a:lnTo>
                    <a:lnTo>
                      <a:pt x="26" y="122"/>
                    </a:lnTo>
                    <a:lnTo>
                      <a:pt x="17" y="125"/>
                    </a:lnTo>
                    <a:lnTo>
                      <a:pt x="7" y="122"/>
                    </a:lnTo>
                    <a:lnTo>
                      <a:pt x="0" y="118"/>
                    </a:lnTo>
                    <a:lnTo>
                      <a:pt x="11" y="110"/>
                    </a:lnTo>
                    <a:lnTo>
                      <a:pt x="21" y="104"/>
                    </a:lnTo>
                    <a:lnTo>
                      <a:pt x="34" y="97"/>
                    </a:lnTo>
                    <a:lnTo>
                      <a:pt x="45" y="91"/>
                    </a:lnTo>
                    <a:lnTo>
                      <a:pt x="57" y="82"/>
                    </a:lnTo>
                    <a:lnTo>
                      <a:pt x="70" y="74"/>
                    </a:lnTo>
                    <a:lnTo>
                      <a:pt x="81" y="66"/>
                    </a:lnTo>
                    <a:lnTo>
                      <a:pt x="93" y="59"/>
                    </a:lnTo>
                    <a:lnTo>
                      <a:pt x="104" y="51"/>
                    </a:lnTo>
                    <a:lnTo>
                      <a:pt x="116" y="44"/>
                    </a:lnTo>
                    <a:lnTo>
                      <a:pt x="127" y="36"/>
                    </a:lnTo>
                    <a:lnTo>
                      <a:pt x="139" y="28"/>
                    </a:lnTo>
                    <a:lnTo>
                      <a:pt x="148" y="21"/>
                    </a:lnTo>
                    <a:lnTo>
                      <a:pt x="158" y="13"/>
                    </a:lnTo>
                    <a:lnTo>
                      <a:pt x="167" y="6"/>
                    </a:lnTo>
                    <a:lnTo>
                      <a:pt x="17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6" name="Freeform 505"/>
              <p:cNvSpPr>
                <a:spLocks/>
              </p:cNvSpPr>
              <p:nvPr/>
            </p:nvSpPr>
            <p:spPr bwMode="auto">
              <a:xfrm>
                <a:off x="2687" y="1918"/>
                <a:ext cx="32" cy="19"/>
              </a:xfrm>
              <a:custGeom>
                <a:avLst/>
                <a:gdLst>
                  <a:gd name="T0" fmla="*/ 25 w 65"/>
                  <a:gd name="T1" fmla="*/ 0 h 38"/>
                  <a:gd name="T2" fmla="*/ 29 w 65"/>
                  <a:gd name="T3" fmla="*/ 1 h 38"/>
                  <a:gd name="T4" fmla="*/ 31 w 65"/>
                  <a:gd name="T5" fmla="*/ 2 h 38"/>
                  <a:gd name="T6" fmla="*/ 32 w 65"/>
                  <a:gd name="T7" fmla="*/ 4 h 38"/>
                  <a:gd name="T8" fmla="*/ 32 w 65"/>
                  <a:gd name="T9" fmla="*/ 7 h 38"/>
                  <a:gd name="T10" fmla="*/ 29 w 65"/>
                  <a:gd name="T11" fmla="*/ 8 h 38"/>
                  <a:gd name="T12" fmla="*/ 25 w 65"/>
                  <a:gd name="T13" fmla="*/ 10 h 38"/>
                  <a:gd name="T14" fmla="*/ 21 w 65"/>
                  <a:gd name="T15" fmla="*/ 13 h 38"/>
                  <a:gd name="T16" fmla="*/ 17 w 65"/>
                  <a:gd name="T17" fmla="*/ 15 h 38"/>
                  <a:gd name="T18" fmla="*/ 11 w 65"/>
                  <a:gd name="T19" fmla="*/ 16 h 38"/>
                  <a:gd name="T20" fmla="*/ 6 w 65"/>
                  <a:gd name="T21" fmla="*/ 17 h 38"/>
                  <a:gd name="T22" fmla="*/ 3 w 65"/>
                  <a:gd name="T23" fmla="*/ 18 h 38"/>
                  <a:gd name="T24" fmla="*/ 2 w 65"/>
                  <a:gd name="T25" fmla="*/ 19 h 38"/>
                  <a:gd name="T26" fmla="*/ 0 w 65"/>
                  <a:gd name="T27" fmla="*/ 19 h 38"/>
                  <a:gd name="T28" fmla="*/ 5 w 65"/>
                  <a:gd name="T29" fmla="*/ 14 h 38"/>
                  <a:gd name="T30" fmla="*/ 12 w 65"/>
                  <a:gd name="T31" fmla="*/ 10 h 38"/>
                  <a:gd name="T32" fmla="*/ 19 w 65"/>
                  <a:gd name="T33" fmla="*/ 5 h 38"/>
                  <a:gd name="T34" fmla="*/ 25 w 65"/>
                  <a:gd name="T35" fmla="*/ 0 h 38"/>
                  <a:gd name="T36" fmla="*/ 25 w 65"/>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38">
                    <a:moveTo>
                      <a:pt x="51" y="0"/>
                    </a:moveTo>
                    <a:lnTo>
                      <a:pt x="59" y="2"/>
                    </a:lnTo>
                    <a:lnTo>
                      <a:pt x="63" y="4"/>
                    </a:lnTo>
                    <a:lnTo>
                      <a:pt x="65" y="8"/>
                    </a:lnTo>
                    <a:lnTo>
                      <a:pt x="65" y="14"/>
                    </a:lnTo>
                    <a:lnTo>
                      <a:pt x="59" y="15"/>
                    </a:lnTo>
                    <a:lnTo>
                      <a:pt x="51" y="19"/>
                    </a:lnTo>
                    <a:lnTo>
                      <a:pt x="42" y="25"/>
                    </a:lnTo>
                    <a:lnTo>
                      <a:pt x="34" y="29"/>
                    </a:lnTo>
                    <a:lnTo>
                      <a:pt x="23" y="31"/>
                    </a:lnTo>
                    <a:lnTo>
                      <a:pt x="13" y="34"/>
                    </a:lnTo>
                    <a:lnTo>
                      <a:pt x="6" y="36"/>
                    </a:lnTo>
                    <a:lnTo>
                      <a:pt x="4" y="38"/>
                    </a:lnTo>
                    <a:lnTo>
                      <a:pt x="0" y="38"/>
                    </a:lnTo>
                    <a:lnTo>
                      <a:pt x="11" y="27"/>
                    </a:lnTo>
                    <a:lnTo>
                      <a:pt x="25" y="19"/>
                    </a:lnTo>
                    <a:lnTo>
                      <a:pt x="38" y="10"/>
                    </a:lnTo>
                    <a:lnTo>
                      <a:pt x="5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7" name="Freeform 506"/>
              <p:cNvSpPr>
                <a:spLocks/>
              </p:cNvSpPr>
              <p:nvPr/>
            </p:nvSpPr>
            <p:spPr bwMode="auto">
              <a:xfrm>
                <a:off x="2733" y="1929"/>
                <a:ext cx="90" cy="60"/>
              </a:xfrm>
              <a:custGeom>
                <a:avLst/>
                <a:gdLst>
                  <a:gd name="T0" fmla="*/ 76 w 181"/>
                  <a:gd name="T1" fmla="*/ 0 h 120"/>
                  <a:gd name="T2" fmla="*/ 82 w 181"/>
                  <a:gd name="T3" fmla="*/ 2 h 120"/>
                  <a:gd name="T4" fmla="*/ 85 w 181"/>
                  <a:gd name="T5" fmla="*/ 5 h 120"/>
                  <a:gd name="T6" fmla="*/ 88 w 181"/>
                  <a:gd name="T7" fmla="*/ 7 h 120"/>
                  <a:gd name="T8" fmla="*/ 90 w 181"/>
                  <a:gd name="T9" fmla="*/ 10 h 120"/>
                  <a:gd name="T10" fmla="*/ 88 w 181"/>
                  <a:gd name="T11" fmla="*/ 15 h 120"/>
                  <a:gd name="T12" fmla="*/ 84 w 181"/>
                  <a:gd name="T13" fmla="*/ 19 h 120"/>
                  <a:gd name="T14" fmla="*/ 81 w 181"/>
                  <a:gd name="T15" fmla="*/ 21 h 120"/>
                  <a:gd name="T16" fmla="*/ 77 w 181"/>
                  <a:gd name="T17" fmla="*/ 23 h 120"/>
                  <a:gd name="T18" fmla="*/ 73 w 181"/>
                  <a:gd name="T19" fmla="*/ 25 h 120"/>
                  <a:gd name="T20" fmla="*/ 69 w 181"/>
                  <a:gd name="T21" fmla="*/ 28 h 120"/>
                  <a:gd name="T22" fmla="*/ 65 w 181"/>
                  <a:gd name="T23" fmla="*/ 30 h 120"/>
                  <a:gd name="T24" fmla="*/ 61 w 181"/>
                  <a:gd name="T25" fmla="*/ 32 h 120"/>
                  <a:gd name="T26" fmla="*/ 56 w 181"/>
                  <a:gd name="T27" fmla="*/ 34 h 120"/>
                  <a:gd name="T28" fmla="*/ 52 w 181"/>
                  <a:gd name="T29" fmla="*/ 36 h 120"/>
                  <a:gd name="T30" fmla="*/ 47 w 181"/>
                  <a:gd name="T31" fmla="*/ 38 h 120"/>
                  <a:gd name="T32" fmla="*/ 43 w 181"/>
                  <a:gd name="T33" fmla="*/ 40 h 120"/>
                  <a:gd name="T34" fmla="*/ 39 w 181"/>
                  <a:gd name="T35" fmla="*/ 43 h 120"/>
                  <a:gd name="T36" fmla="*/ 35 w 181"/>
                  <a:gd name="T37" fmla="*/ 46 h 120"/>
                  <a:gd name="T38" fmla="*/ 28 w 181"/>
                  <a:gd name="T39" fmla="*/ 50 h 120"/>
                  <a:gd name="T40" fmla="*/ 24 w 181"/>
                  <a:gd name="T41" fmla="*/ 55 h 120"/>
                  <a:gd name="T42" fmla="*/ 19 w 181"/>
                  <a:gd name="T43" fmla="*/ 59 h 120"/>
                  <a:gd name="T44" fmla="*/ 12 w 181"/>
                  <a:gd name="T45" fmla="*/ 60 h 120"/>
                  <a:gd name="T46" fmla="*/ 5 w 181"/>
                  <a:gd name="T47" fmla="*/ 59 h 120"/>
                  <a:gd name="T48" fmla="*/ 0 w 181"/>
                  <a:gd name="T49" fmla="*/ 55 h 120"/>
                  <a:gd name="T50" fmla="*/ 4 w 181"/>
                  <a:gd name="T51" fmla="*/ 52 h 120"/>
                  <a:gd name="T52" fmla="*/ 9 w 181"/>
                  <a:gd name="T53" fmla="*/ 48 h 120"/>
                  <a:gd name="T54" fmla="*/ 15 w 181"/>
                  <a:gd name="T55" fmla="*/ 44 h 120"/>
                  <a:gd name="T56" fmla="*/ 21 w 181"/>
                  <a:gd name="T57" fmla="*/ 41 h 120"/>
                  <a:gd name="T58" fmla="*/ 26 w 181"/>
                  <a:gd name="T59" fmla="*/ 37 h 120"/>
                  <a:gd name="T60" fmla="*/ 32 w 181"/>
                  <a:gd name="T61" fmla="*/ 34 h 120"/>
                  <a:gd name="T62" fmla="*/ 37 w 181"/>
                  <a:gd name="T63" fmla="*/ 32 h 120"/>
                  <a:gd name="T64" fmla="*/ 44 w 181"/>
                  <a:gd name="T65" fmla="*/ 30 h 120"/>
                  <a:gd name="T66" fmla="*/ 48 w 181"/>
                  <a:gd name="T67" fmla="*/ 26 h 120"/>
                  <a:gd name="T68" fmla="*/ 53 w 181"/>
                  <a:gd name="T69" fmla="*/ 23 h 120"/>
                  <a:gd name="T70" fmla="*/ 58 w 181"/>
                  <a:gd name="T71" fmla="*/ 19 h 120"/>
                  <a:gd name="T72" fmla="*/ 64 w 181"/>
                  <a:gd name="T73" fmla="*/ 16 h 120"/>
                  <a:gd name="T74" fmla="*/ 66 w 181"/>
                  <a:gd name="T75" fmla="*/ 13 h 120"/>
                  <a:gd name="T76" fmla="*/ 70 w 181"/>
                  <a:gd name="T77" fmla="*/ 9 h 120"/>
                  <a:gd name="T78" fmla="*/ 73 w 181"/>
                  <a:gd name="T79" fmla="*/ 4 h 120"/>
                  <a:gd name="T80" fmla="*/ 76 w 181"/>
                  <a:gd name="T81" fmla="*/ 0 h 120"/>
                  <a:gd name="T82" fmla="*/ 76 w 18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 h="120">
                    <a:moveTo>
                      <a:pt x="152" y="0"/>
                    </a:moveTo>
                    <a:lnTo>
                      <a:pt x="164" y="4"/>
                    </a:lnTo>
                    <a:lnTo>
                      <a:pt x="171" y="10"/>
                    </a:lnTo>
                    <a:lnTo>
                      <a:pt x="177" y="13"/>
                    </a:lnTo>
                    <a:lnTo>
                      <a:pt x="181" y="19"/>
                    </a:lnTo>
                    <a:lnTo>
                      <a:pt x="177" y="29"/>
                    </a:lnTo>
                    <a:lnTo>
                      <a:pt x="168" y="38"/>
                    </a:lnTo>
                    <a:lnTo>
                      <a:pt x="162" y="42"/>
                    </a:lnTo>
                    <a:lnTo>
                      <a:pt x="154" y="46"/>
                    </a:lnTo>
                    <a:lnTo>
                      <a:pt x="147" y="49"/>
                    </a:lnTo>
                    <a:lnTo>
                      <a:pt x="139" y="55"/>
                    </a:lnTo>
                    <a:lnTo>
                      <a:pt x="130" y="59"/>
                    </a:lnTo>
                    <a:lnTo>
                      <a:pt x="122" y="63"/>
                    </a:lnTo>
                    <a:lnTo>
                      <a:pt x="112" y="67"/>
                    </a:lnTo>
                    <a:lnTo>
                      <a:pt x="105" y="72"/>
                    </a:lnTo>
                    <a:lnTo>
                      <a:pt x="95" y="76"/>
                    </a:lnTo>
                    <a:lnTo>
                      <a:pt x="86" y="80"/>
                    </a:lnTo>
                    <a:lnTo>
                      <a:pt x="78" y="86"/>
                    </a:lnTo>
                    <a:lnTo>
                      <a:pt x="71" y="91"/>
                    </a:lnTo>
                    <a:lnTo>
                      <a:pt x="57" y="99"/>
                    </a:lnTo>
                    <a:lnTo>
                      <a:pt x="48" y="110"/>
                    </a:lnTo>
                    <a:lnTo>
                      <a:pt x="38" y="118"/>
                    </a:lnTo>
                    <a:lnTo>
                      <a:pt x="25" y="120"/>
                    </a:lnTo>
                    <a:lnTo>
                      <a:pt x="10" y="118"/>
                    </a:lnTo>
                    <a:lnTo>
                      <a:pt x="0" y="110"/>
                    </a:lnTo>
                    <a:lnTo>
                      <a:pt x="8" y="103"/>
                    </a:lnTo>
                    <a:lnTo>
                      <a:pt x="19" y="95"/>
                    </a:lnTo>
                    <a:lnTo>
                      <a:pt x="31" y="87"/>
                    </a:lnTo>
                    <a:lnTo>
                      <a:pt x="42" y="82"/>
                    </a:lnTo>
                    <a:lnTo>
                      <a:pt x="52" y="74"/>
                    </a:lnTo>
                    <a:lnTo>
                      <a:pt x="65" y="68"/>
                    </a:lnTo>
                    <a:lnTo>
                      <a:pt x="74" y="63"/>
                    </a:lnTo>
                    <a:lnTo>
                      <a:pt x="88" y="59"/>
                    </a:lnTo>
                    <a:lnTo>
                      <a:pt x="97" y="51"/>
                    </a:lnTo>
                    <a:lnTo>
                      <a:pt x="107" y="46"/>
                    </a:lnTo>
                    <a:lnTo>
                      <a:pt x="116" y="38"/>
                    </a:lnTo>
                    <a:lnTo>
                      <a:pt x="128" y="32"/>
                    </a:lnTo>
                    <a:lnTo>
                      <a:pt x="133" y="25"/>
                    </a:lnTo>
                    <a:lnTo>
                      <a:pt x="141" y="17"/>
                    </a:lnTo>
                    <a:lnTo>
                      <a:pt x="147" y="8"/>
                    </a:lnTo>
                    <a:lnTo>
                      <a:pt x="15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8" name="Freeform 507"/>
              <p:cNvSpPr>
                <a:spLocks/>
              </p:cNvSpPr>
              <p:nvPr/>
            </p:nvSpPr>
            <p:spPr bwMode="auto">
              <a:xfrm>
                <a:off x="3176" y="1929"/>
                <a:ext cx="19" cy="24"/>
              </a:xfrm>
              <a:custGeom>
                <a:avLst/>
                <a:gdLst>
                  <a:gd name="T0" fmla="*/ 13 w 38"/>
                  <a:gd name="T1" fmla="*/ 0 h 48"/>
                  <a:gd name="T2" fmla="*/ 14 w 38"/>
                  <a:gd name="T3" fmla="*/ 0 h 48"/>
                  <a:gd name="T4" fmla="*/ 17 w 38"/>
                  <a:gd name="T5" fmla="*/ 0 h 48"/>
                  <a:gd name="T6" fmla="*/ 14 w 38"/>
                  <a:gd name="T7" fmla="*/ 4 h 48"/>
                  <a:gd name="T8" fmla="*/ 13 w 38"/>
                  <a:gd name="T9" fmla="*/ 10 h 48"/>
                  <a:gd name="T10" fmla="*/ 13 w 38"/>
                  <a:gd name="T11" fmla="*/ 12 h 48"/>
                  <a:gd name="T12" fmla="*/ 14 w 38"/>
                  <a:gd name="T13" fmla="*/ 14 h 48"/>
                  <a:gd name="T14" fmla="*/ 16 w 38"/>
                  <a:gd name="T15" fmla="*/ 15 h 48"/>
                  <a:gd name="T16" fmla="*/ 19 w 38"/>
                  <a:gd name="T17" fmla="*/ 15 h 48"/>
                  <a:gd name="T18" fmla="*/ 16 w 38"/>
                  <a:gd name="T19" fmla="*/ 18 h 48"/>
                  <a:gd name="T20" fmla="*/ 12 w 38"/>
                  <a:gd name="T21" fmla="*/ 21 h 48"/>
                  <a:gd name="T22" fmla="*/ 9 w 38"/>
                  <a:gd name="T23" fmla="*/ 22 h 48"/>
                  <a:gd name="T24" fmla="*/ 7 w 38"/>
                  <a:gd name="T25" fmla="*/ 24 h 48"/>
                  <a:gd name="T26" fmla="*/ 3 w 38"/>
                  <a:gd name="T27" fmla="*/ 23 h 48"/>
                  <a:gd name="T28" fmla="*/ 1 w 38"/>
                  <a:gd name="T29" fmla="*/ 21 h 48"/>
                  <a:gd name="T30" fmla="*/ 0 w 38"/>
                  <a:gd name="T31" fmla="*/ 16 h 48"/>
                  <a:gd name="T32" fmla="*/ 2 w 38"/>
                  <a:gd name="T33" fmla="*/ 11 h 48"/>
                  <a:gd name="T34" fmla="*/ 3 w 38"/>
                  <a:gd name="T35" fmla="*/ 7 h 48"/>
                  <a:gd name="T36" fmla="*/ 6 w 38"/>
                  <a:gd name="T37" fmla="*/ 5 h 48"/>
                  <a:gd name="T38" fmla="*/ 9 w 38"/>
                  <a:gd name="T39" fmla="*/ 2 h 48"/>
                  <a:gd name="T40" fmla="*/ 13 w 38"/>
                  <a:gd name="T41" fmla="*/ 0 h 48"/>
                  <a:gd name="T42" fmla="*/ 13 w 38"/>
                  <a:gd name="T43" fmla="*/ 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48">
                    <a:moveTo>
                      <a:pt x="25" y="0"/>
                    </a:moveTo>
                    <a:lnTo>
                      <a:pt x="27" y="0"/>
                    </a:lnTo>
                    <a:lnTo>
                      <a:pt x="33" y="0"/>
                    </a:lnTo>
                    <a:lnTo>
                      <a:pt x="27" y="8"/>
                    </a:lnTo>
                    <a:lnTo>
                      <a:pt x="25" y="19"/>
                    </a:lnTo>
                    <a:lnTo>
                      <a:pt x="25" y="23"/>
                    </a:lnTo>
                    <a:lnTo>
                      <a:pt x="27" y="27"/>
                    </a:lnTo>
                    <a:lnTo>
                      <a:pt x="31" y="29"/>
                    </a:lnTo>
                    <a:lnTo>
                      <a:pt x="38" y="29"/>
                    </a:lnTo>
                    <a:lnTo>
                      <a:pt x="31" y="36"/>
                    </a:lnTo>
                    <a:lnTo>
                      <a:pt x="23" y="42"/>
                    </a:lnTo>
                    <a:lnTo>
                      <a:pt x="17" y="44"/>
                    </a:lnTo>
                    <a:lnTo>
                      <a:pt x="14" y="48"/>
                    </a:lnTo>
                    <a:lnTo>
                      <a:pt x="6" y="46"/>
                    </a:lnTo>
                    <a:lnTo>
                      <a:pt x="2" y="42"/>
                    </a:lnTo>
                    <a:lnTo>
                      <a:pt x="0" y="32"/>
                    </a:lnTo>
                    <a:lnTo>
                      <a:pt x="4" y="21"/>
                    </a:lnTo>
                    <a:lnTo>
                      <a:pt x="6" y="13"/>
                    </a:lnTo>
                    <a:lnTo>
                      <a:pt x="12" y="10"/>
                    </a:lnTo>
                    <a:lnTo>
                      <a:pt x="17" y="4"/>
                    </a:lnTo>
                    <a:lnTo>
                      <a:pt x="2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29" name="Freeform 508"/>
              <p:cNvSpPr>
                <a:spLocks/>
              </p:cNvSpPr>
              <p:nvPr/>
            </p:nvSpPr>
            <p:spPr bwMode="auto">
              <a:xfrm>
                <a:off x="2765" y="1947"/>
                <a:ext cx="93" cy="65"/>
              </a:xfrm>
              <a:custGeom>
                <a:avLst/>
                <a:gdLst>
                  <a:gd name="T0" fmla="*/ 80 w 186"/>
                  <a:gd name="T1" fmla="*/ 0 h 129"/>
                  <a:gd name="T2" fmla="*/ 83 w 186"/>
                  <a:gd name="T3" fmla="*/ 1 h 129"/>
                  <a:gd name="T4" fmla="*/ 86 w 186"/>
                  <a:gd name="T5" fmla="*/ 3 h 129"/>
                  <a:gd name="T6" fmla="*/ 88 w 186"/>
                  <a:gd name="T7" fmla="*/ 5 h 129"/>
                  <a:gd name="T8" fmla="*/ 91 w 186"/>
                  <a:gd name="T9" fmla="*/ 7 h 129"/>
                  <a:gd name="T10" fmla="*/ 92 w 186"/>
                  <a:gd name="T11" fmla="*/ 10 h 129"/>
                  <a:gd name="T12" fmla="*/ 93 w 186"/>
                  <a:gd name="T13" fmla="*/ 14 h 129"/>
                  <a:gd name="T14" fmla="*/ 91 w 186"/>
                  <a:gd name="T15" fmla="*/ 16 h 129"/>
                  <a:gd name="T16" fmla="*/ 90 w 186"/>
                  <a:gd name="T17" fmla="*/ 19 h 129"/>
                  <a:gd name="T18" fmla="*/ 86 w 186"/>
                  <a:gd name="T19" fmla="*/ 23 h 129"/>
                  <a:gd name="T20" fmla="*/ 81 w 186"/>
                  <a:gd name="T21" fmla="*/ 26 h 129"/>
                  <a:gd name="T22" fmla="*/ 77 w 186"/>
                  <a:gd name="T23" fmla="*/ 28 h 129"/>
                  <a:gd name="T24" fmla="*/ 73 w 186"/>
                  <a:gd name="T25" fmla="*/ 30 h 129"/>
                  <a:gd name="T26" fmla="*/ 70 w 186"/>
                  <a:gd name="T27" fmla="*/ 31 h 129"/>
                  <a:gd name="T28" fmla="*/ 66 w 186"/>
                  <a:gd name="T29" fmla="*/ 33 h 129"/>
                  <a:gd name="T30" fmla="*/ 62 w 186"/>
                  <a:gd name="T31" fmla="*/ 35 h 129"/>
                  <a:gd name="T32" fmla="*/ 58 w 186"/>
                  <a:gd name="T33" fmla="*/ 36 h 129"/>
                  <a:gd name="T34" fmla="*/ 54 w 186"/>
                  <a:gd name="T35" fmla="*/ 38 h 129"/>
                  <a:gd name="T36" fmla="*/ 50 w 186"/>
                  <a:gd name="T37" fmla="*/ 41 h 129"/>
                  <a:gd name="T38" fmla="*/ 46 w 186"/>
                  <a:gd name="T39" fmla="*/ 43 h 129"/>
                  <a:gd name="T40" fmla="*/ 42 w 186"/>
                  <a:gd name="T41" fmla="*/ 45 h 129"/>
                  <a:gd name="T42" fmla="*/ 38 w 186"/>
                  <a:gd name="T43" fmla="*/ 47 h 129"/>
                  <a:gd name="T44" fmla="*/ 35 w 186"/>
                  <a:gd name="T45" fmla="*/ 50 h 129"/>
                  <a:gd name="T46" fmla="*/ 30 w 186"/>
                  <a:gd name="T47" fmla="*/ 55 h 129"/>
                  <a:gd name="T48" fmla="*/ 26 w 186"/>
                  <a:gd name="T49" fmla="*/ 60 h 129"/>
                  <a:gd name="T50" fmla="*/ 19 w 186"/>
                  <a:gd name="T51" fmla="*/ 62 h 129"/>
                  <a:gd name="T52" fmla="*/ 13 w 186"/>
                  <a:gd name="T53" fmla="*/ 65 h 129"/>
                  <a:gd name="T54" fmla="*/ 6 w 186"/>
                  <a:gd name="T55" fmla="*/ 65 h 129"/>
                  <a:gd name="T56" fmla="*/ 0 w 186"/>
                  <a:gd name="T57" fmla="*/ 63 h 129"/>
                  <a:gd name="T58" fmla="*/ 4 w 186"/>
                  <a:gd name="T59" fmla="*/ 57 h 129"/>
                  <a:gd name="T60" fmla="*/ 8 w 186"/>
                  <a:gd name="T61" fmla="*/ 53 h 129"/>
                  <a:gd name="T62" fmla="*/ 13 w 186"/>
                  <a:gd name="T63" fmla="*/ 48 h 129"/>
                  <a:gd name="T64" fmla="*/ 17 w 186"/>
                  <a:gd name="T65" fmla="*/ 44 h 129"/>
                  <a:gd name="T66" fmla="*/ 22 w 186"/>
                  <a:gd name="T67" fmla="*/ 39 h 129"/>
                  <a:gd name="T68" fmla="*/ 27 w 186"/>
                  <a:gd name="T69" fmla="*/ 35 h 129"/>
                  <a:gd name="T70" fmla="*/ 33 w 186"/>
                  <a:gd name="T71" fmla="*/ 32 h 129"/>
                  <a:gd name="T72" fmla="*/ 38 w 186"/>
                  <a:gd name="T73" fmla="*/ 29 h 129"/>
                  <a:gd name="T74" fmla="*/ 43 w 186"/>
                  <a:gd name="T75" fmla="*/ 25 h 129"/>
                  <a:gd name="T76" fmla="*/ 49 w 186"/>
                  <a:gd name="T77" fmla="*/ 21 h 129"/>
                  <a:gd name="T78" fmla="*/ 54 w 186"/>
                  <a:gd name="T79" fmla="*/ 18 h 129"/>
                  <a:gd name="T80" fmla="*/ 59 w 186"/>
                  <a:gd name="T81" fmla="*/ 15 h 129"/>
                  <a:gd name="T82" fmla="*/ 64 w 186"/>
                  <a:gd name="T83" fmla="*/ 11 h 129"/>
                  <a:gd name="T84" fmla="*/ 70 w 186"/>
                  <a:gd name="T85" fmla="*/ 7 h 129"/>
                  <a:gd name="T86" fmla="*/ 74 w 186"/>
                  <a:gd name="T87" fmla="*/ 3 h 129"/>
                  <a:gd name="T88" fmla="*/ 80 w 186"/>
                  <a:gd name="T89" fmla="*/ 0 h 129"/>
                  <a:gd name="T90" fmla="*/ 80 w 186"/>
                  <a:gd name="T91" fmla="*/ 0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6" h="129">
                    <a:moveTo>
                      <a:pt x="160" y="0"/>
                    </a:moveTo>
                    <a:lnTo>
                      <a:pt x="165" y="2"/>
                    </a:lnTo>
                    <a:lnTo>
                      <a:pt x="171" y="6"/>
                    </a:lnTo>
                    <a:lnTo>
                      <a:pt x="175" y="10"/>
                    </a:lnTo>
                    <a:lnTo>
                      <a:pt x="181" y="13"/>
                    </a:lnTo>
                    <a:lnTo>
                      <a:pt x="184" y="19"/>
                    </a:lnTo>
                    <a:lnTo>
                      <a:pt x="186" y="27"/>
                    </a:lnTo>
                    <a:lnTo>
                      <a:pt x="182" y="32"/>
                    </a:lnTo>
                    <a:lnTo>
                      <a:pt x="179" y="38"/>
                    </a:lnTo>
                    <a:lnTo>
                      <a:pt x="171" y="46"/>
                    </a:lnTo>
                    <a:lnTo>
                      <a:pt x="162" y="51"/>
                    </a:lnTo>
                    <a:lnTo>
                      <a:pt x="154" y="55"/>
                    </a:lnTo>
                    <a:lnTo>
                      <a:pt x="146" y="59"/>
                    </a:lnTo>
                    <a:lnTo>
                      <a:pt x="139" y="61"/>
                    </a:lnTo>
                    <a:lnTo>
                      <a:pt x="131" y="65"/>
                    </a:lnTo>
                    <a:lnTo>
                      <a:pt x="124" y="69"/>
                    </a:lnTo>
                    <a:lnTo>
                      <a:pt x="116" y="72"/>
                    </a:lnTo>
                    <a:lnTo>
                      <a:pt x="108" y="76"/>
                    </a:lnTo>
                    <a:lnTo>
                      <a:pt x="99" y="82"/>
                    </a:lnTo>
                    <a:lnTo>
                      <a:pt x="91" y="86"/>
                    </a:lnTo>
                    <a:lnTo>
                      <a:pt x="84" y="89"/>
                    </a:lnTo>
                    <a:lnTo>
                      <a:pt x="76" y="93"/>
                    </a:lnTo>
                    <a:lnTo>
                      <a:pt x="70" y="99"/>
                    </a:lnTo>
                    <a:lnTo>
                      <a:pt x="59" y="109"/>
                    </a:lnTo>
                    <a:lnTo>
                      <a:pt x="51" y="120"/>
                    </a:lnTo>
                    <a:lnTo>
                      <a:pt x="38" y="124"/>
                    </a:lnTo>
                    <a:lnTo>
                      <a:pt x="25" y="129"/>
                    </a:lnTo>
                    <a:lnTo>
                      <a:pt x="11" y="129"/>
                    </a:lnTo>
                    <a:lnTo>
                      <a:pt x="0" y="126"/>
                    </a:lnTo>
                    <a:lnTo>
                      <a:pt x="8" y="114"/>
                    </a:lnTo>
                    <a:lnTo>
                      <a:pt x="15" y="105"/>
                    </a:lnTo>
                    <a:lnTo>
                      <a:pt x="25" y="95"/>
                    </a:lnTo>
                    <a:lnTo>
                      <a:pt x="34" y="88"/>
                    </a:lnTo>
                    <a:lnTo>
                      <a:pt x="44" y="78"/>
                    </a:lnTo>
                    <a:lnTo>
                      <a:pt x="53" y="70"/>
                    </a:lnTo>
                    <a:lnTo>
                      <a:pt x="65" y="63"/>
                    </a:lnTo>
                    <a:lnTo>
                      <a:pt x="76" y="57"/>
                    </a:lnTo>
                    <a:lnTo>
                      <a:pt x="85" y="50"/>
                    </a:lnTo>
                    <a:lnTo>
                      <a:pt x="97" y="42"/>
                    </a:lnTo>
                    <a:lnTo>
                      <a:pt x="108" y="36"/>
                    </a:lnTo>
                    <a:lnTo>
                      <a:pt x="118" y="29"/>
                    </a:lnTo>
                    <a:lnTo>
                      <a:pt x="127" y="21"/>
                    </a:lnTo>
                    <a:lnTo>
                      <a:pt x="139" y="13"/>
                    </a:lnTo>
                    <a:lnTo>
                      <a:pt x="148" y="6"/>
                    </a:lnTo>
                    <a:lnTo>
                      <a:pt x="16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0" name="Freeform 509"/>
              <p:cNvSpPr>
                <a:spLocks/>
              </p:cNvSpPr>
              <p:nvPr/>
            </p:nvSpPr>
            <p:spPr bwMode="auto">
              <a:xfrm>
                <a:off x="2801" y="1965"/>
                <a:ext cx="101" cy="70"/>
              </a:xfrm>
              <a:custGeom>
                <a:avLst/>
                <a:gdLst>
                  <a:gd name="T0" fmla="*/ 80 w 202"/>
                  <a:gd name="T1" fmla="*/ 0 h 139"/>
                  <a:gd name="T2" fmla="*/ 85 w 202"/>
                  <a:gd name="T3" fmla="*/ 0 h 139"/>
                  <a:gd name="T4" fmla="*/ 90 w 202"/>
                  <a:gd name="T5" fmla="*/ 1 h 139"/>
                  <a:gd name="T6" fmla="*/ 93 w 202"/>
                  <a:gd name="T7" fmla="*/ 2 h 139"/>
                  <a:gd name="T8" fmla="*/ 96 w 202"/>
                  <a:gd name="T9" fmla="*/ 3 h 139"/>
                  <a:gd name="T10" fmla="*/ 99 w 202"/>
                  <a:gd name="T11" fmla="*/ 6 h 139"/>
                  <a:gd name="T12" fmla="*/ 101 w 202"/>
                  <a:gd name="T13" fmla="*/ 10 h 139"/>
                  <a:gd name="T14" fmla="*/ 98 w 202"/>
                  <a:gd name="T15" fmla="*/ 12 h 139"/>
                  <a:gd name="T16" fmla="*/ 96 w 202"/>
                  <a:gd name="T17" fmla="*/ 16 h 139"/>
                  <a:gd name="T18" fmla="*/ 92 w 202"/>
                  <a:gd name="T19" fmla="*/ 19 h 139"/>
                  <a:gd name="T20" fmla="*/ 86 w 202"/>
                  <a:gd name="T21" fmla="*/ 24 h 139"/>
                  <a:gd name="T22" fmla="*/ 83 w 202"/>
                  <a:gd name="T23" fmla="*/ 26 h 139"/>
                  <a:gd name="T24" fmla="*/ 79 w 202"/>
                  <a:gd name="T25" fmla="*/ 28 h 139"/>
                  <a:gd name="T26" fmla="*/ 75 w 202"/>
                  <a:gd name="T27" fmla="*/ 30 h 139"/>
                  <a:gd name="T28" fmla="*/ 72 w 202"/>
                  <a:gd name="T29" fmla="*/ 32 h 139"/>
                  <a:gd name="T30" fmla="*/ 65 w 202"/>
                  <a:gd name="T31" fmla="*/ 37 h 139"/>
                  <a:gd name="T32" fmla="*/ 58 w 202"/>
                  <a:gd name="T33" fmla="*/ 41 h 139"/>
                  <a:gd name="T34" fmla="*/ 54 w 202"/>
                  <a:gd name="T35" fmla="*/ 43 h 139"/>
                  <a:gd name="T36" fmla="*/ 50 w 202"/>
                  <a:gd name="T37" fmla="*/ 45 h 139"/>
                  <a:gd name="T38" fmla="*/ 47 w 202"/>
                  <a:gd name="T39" fmla="*/ 48 h 139"/>
                  <a:gd name="T40" fmla="*/ 45 w 202"/>
                  <a:gd name="T41" fmla="*/ 50 h 139"/>
                  <a:gd name="T42" fmla="*/ 39 w 202"/>
                  <a:gd name="T43" fmla="*/ 55 h 139"/>
                  <a:gd name="T44" fmla="*/ 36 w 202"/>
                  <a:gd name="T45" fmla="*/ 60 h 139"/>
                  <a:gd name="T46" fmla="*/ 32 w 202"/>
                  <a:gd name="T47" fmla="*/ 62 h 139"/>
                  <a:gd name="T48" fmla="*/ 27 w 202"/>
                  <a:gd name="T49" fmla="*/ 65 h 139"/>
                  <a:gd name="T50" fmla="*/ 22 w 202"/>
                  <a:gd name="T51" fmla="*/ 67 h 139"/>
                  <a:gd name="T52" fmla="*/ 18 w 202"/>
                  <a:gd name="T53" fmla="*/ 69 h 139"/>
                  <a:gd name="T54" fmla="*/ 14 w 202"/>
                  <a:gd name="T55" fmla="*/ 69 h 139"/>
                  <a:gd name="T56" fmla="*/ 9 w 202"/>
                  <a:gd name="T57" fmla="*/ 70 h 139"/>
                  <a:gd name="T58" fmla="*/ 4 w 202"/>
                  <a:gd name="T59" fmla="*/ 69 h 139"/>
                  <a:gd name="T60" fmla="*/ 0 w 202"/>
                  <a:gd name="T61" fmla="*/ 68 h 139"/>
                  <a:gd name="T62" fmla="*/ 1 w 202"/>
                  <a:gd name="T63" fmla="*/ 63 h 139"/>
                  <a:gd name="T64" fmla="*/ 4 w 202"/>
                  <a:gd name="T65" fmla="*/ 59 h 139"/>
                  <a:gd name="T66" fmla="*/ 7 w 202"/>
                  <a:gd name="T67" fmla="*/ 56 h 139"/>
                  <a:gd name="T68" fmla="*/ 10 w 202"/>
                  <a:gd name="T69" fmla="*/ 52 h 139"/>
                  <a:gd name="T70" fmla="*/ 14 w 202"/>
                  <a:gd name="T71" fmla="*/ 48 h 139"/>
                  <a:gd name="T72" fmla="*/ 17 w 202"/>
                  <a:gd name="T73" fmla="*/ 45 h 139"/>
                  <a:gd name="T74" fmla="*/ 20 w 202"/>
                  <a:gd name="T75" fmla="*/ 43 h 139"/>
                  <a:gd name="T76" fmla="*/ 25 w 202"/>
                  <a:gd name="T77" fmla="*/ 41 h 139"/>
                  <a:gd name="T78" fmla="*/ 28 w 202"/>
                  <a:gd name="T79" fmla="*/ 37 h 139"/>
                  <a:gd name="T80" fmla="*/ 32 w 202"/>
                  <a:gd name="T81" fmla="*/ 35 h 139"/>
                  <a:gd name="T82" fmla="*/ 36 w 202"/>
                  <a:gd name="T83" fmla="*/ 32 h 139"/>
                  <a:gd name="T84" fmla="*/ 40 w 202"/>
                  <a:gd name="T85" fmla="*/ 30 h 139"/>
                  <a:gd name="T86" fmla="*/ 44 w 202"/>
                  <a:gd name="T87" fmla="*/ 27 h 139"/>
                  <a:gd name="T88" fmla="*/ 48 w 202"/>
                  <a:gd name="T89" fmla="*/ 25 h 139"/>
                  <a:gd name="T90" fmla="*/ 52 w 202"/>
                  <a:gd name="T91" fmla="*/ 23 h 139"/>
                  <a:gd name="T92" fmla="*/ 55 w 202"/>
                  <a:gd name="T93" fmla="*/ 20 h 139"/>
                  <a:gd name="T94" fmla="*/ 63 w 202"/>
                  <a:gd name="T95" fmla="*/ 16 h 139"/>
                  <a:gd name="T96" fmla="*/ 70 w 202"/>
                  <a:gd name="T97" fmla="*/ 11 h 139"/>
                  <a:gd name="T98" fmla="*/ 74 w 202"/>
                  <a:gd name="T99" fmla="*/ 5 h 139"/>
                  <a:gd name="T100" fmla="*/ 80 w 202"/>
                  <a:gd name="T101" fmla="*/ 0 h 139"/>
                  <a:gd name="T102" fmla="*/ 80 w 202"/>
                  <a:gd name="T103" fmla="*/ 0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 h="139">
                    <a:moveTo>
                      <a:pt x="160" y="0"/>
                    </a:moveTo>
                    <a:lnTo>
                      <a:pt x="169" y="0"/>
                    </a:lnTo>
                    <a:lnTo>
                      <a:pt x="179" y="2"/>
                    </a:lnTo>
                    <a:lnTo>
                      <a:pt x="185" y="4"/>
                    </a:lnTo>
                    <a:lnTo>
                      <a:pt x="192" y="6"/>
                    </a:lnTo>
                    <a:lnTo>
                      <a:pt x="198" y="12"/>
                    </a:lnTo>
                    <a:lnTo>
                      <a:pt x="202" y="19"/>
                    </a:lnTo>
                    <a:lnTo>
                      <a:pt x="196" y="23"/>
                    </a:lnTo>
                    <a:lnTo>
                      <a:pt x="192" y="31"/>
                    </a:lnTo>
                    <a:lnTo>
                      <a:pt x="183" y="38"/>
                    </a:lnTo>
                    <a:lnTo>
                      <a:pt x="171" y="48"/>
                    </a:lnTo>
                    <a:lnTo>
                      <a:pt x="166" y="52"/>
                    </a:lnTo>
                    <a:lnTo>
                      <a:pt x="158" y="55"/>
                    </a:lnTo>
                    <a:lnTo>
                      <a:pt x="150" y="59"/>
                    </a:lnTo>
                    <a:lnTo>
                      <a:pt x="143" y="63"/>
                    </a:lnTo>
                    <a:lnTo>
                      <a:pt x="129" y="73"/>
                    </a:lnTo>
                    <a:lnTo>
                      <a:pt x="116" y="82"/>
                    </a:lnTo>
                    <a:lnTo>
                      <a:pt x="107" y="86"/>
                    </a:lnTo>
                    <a:lnTo>
                      <a:pt x="99" y="90"/>
                    </a:lnTo>
                    <a:lnTo>
                      <a:pt x="93" y="95"/>
                    </a:lnTo>
                    <a:lnTo>
                      <a:pt x="90" y="99"/>
                    </a:lnTo>
                    <a:lnTo>
                      <a:pt x="78" y="109"/>
                    </a:lnTo>
                    <a:lnTo>
                      <a:pt x="71" y="120"/>
                    </a:lnTo>
                    <a:lnTo>
                      <a:pt x="63" y="124"/>
                    </a:lnTo>
                    <a:lnTo>
                      <a:pt x="53" y="130"/>
                    </a:lnTo>
                    <a:lnTo>
                      <a:pt x="44" y="133"/>
                    </a:lnTo>
                    <a:lnTo>
                      <a:pt x="36" y="137"/>
                    </a:lnTo>
                    <a:lnTo>
                      <a:pt x="27" y="137"/>
                    </a:lnTo>
                    <a:lnTo>
                      <a:pt x="17" y="139"/>
                    </a:lnTo>
                    <a:lnTo>
                      <a:pt x="8" y="137"/>
                    </a:lnTo>
                    <a:lnTo>
                      <a:pt x="0" y="135"/>
                    </a:lnTo>
                    <a:lnTo>
                      <a:pt x="2" y="126"/>
                    </a:lnTo>
                    <a:lnTo>
                      <a:pt x="8" y="118"/>
                    </a:lnTo>
                    <a:lnTo>
                      <a:pt x="13" y="111"/>
                    </a:lnTo>
                    <a:lnTo>
                      <a:pt x="19" y="103"/>
                    </a:lnTo>
                    <a:lnTo>
                      <a:pt x="27" y="95"/>
                    </a:lnTo>
                    <a:lnTo>
                      <a:pt x="33" y="90"/>
                    </a:lnTo>
                    <a:lnTo>
                      <a:pt x="40" y="86"/>
                    </a:lnTo>
                    <a:lnTo>
                      <a:pt x="50" y="82"/>
                    </a:lnTo>
                    <a:lnTo>
                      <a:pt x="55" y="74"/>
                    </a:lnTo>
                    <a:lnTo>
                      <a:pt x="63" y="69"/>
                    </a:lnTo>
                    <a:lnTo>
                      <a:pt x="71" y="63"/>
                    </a:lnTo>
                    <a:lnTo>
                      <a:pt x="80" y="59"/>
                    </a:lnTo>
                    <a:lnTo>
                      <a:pt x="88" y="53"/>
                    </a:lnTo>
                    <a:lnTo>
                      <a:pt x="95" y="50"/>
                    </a:lnTo>
                    <a:lnTo>
                      <a:pt x="103" y="46"/>
                    </a:lnTo>
                    <a:lnTo>
                      <a:pt x="110" y="40"/>
                    </a:lnTo>
                    <a:lnTo>
                      <a:pt x="126" y="31"/>
                    </a:lnTo>
                    <a:lnTo>
                      <a:pt x="139" y="21"/>
                    </a:lnTo>
                    <a:lnTo>
                      <a:pt x="148" y="10"/>
                    </a:lnTo>
                    <a:lnTo>
                      <a:pt x="16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1" name="Freeform 510"/>
              <p:cNvSpPr>
                <a:spLocks/>
              </p:cNvSpPr>
              <p:nvPr/>
            </p:nvSpPr>
            <p:spPr bwMode="auto">
              <a:xfrm>
                <a:off x="2846" y="1979"/>
                <a:ext cx="91" cy="78"/>
              </a:xfrm>
              <a:custGeom>
                <a:avLst/>
                <a:gdLst>
                  <a:gd name="T0" fmla="*/ 70 w 182"/>
                  <a:gd name="T1" fmla="*/ 0 h 156"/>
                  <a:gd name="T2" fmla="*/ 74 w 182"/>
                  <a:gd name="T3" fmla="*/ 1 h 156"/>
                  <a:gd name="T4" fmla="*/ 78 w 182"/>
                  <a:gd name="T5" fmla="*/ 2 h 156"/>
                  <a:gd name="T6" fmla="*/ 81 w 182"/>
                  <a:gd name="T7" fmla="*/ 3 h 156"/>
                  <a:gd name="T8" fmla="*/ 85 w 182"/>
                  <a:gd name="T9" fmla="*/ 5 h 156"/>
                  <a:gd name="T10" fmla="*/ 88 w 182"/>
                  <a:gd name="T11" fmla="*/ 8 h 156"/>
                  <a:gd name="T12" fmla="*/ 91 w 182"/>
                  <a:gd name="T13" fmla="*/ 12 h 156"/>
                  <a:gd name="T14" fmla="*/ 91 w 182"/>
                  <a:gd name="T15" fmla="*/ 15 h 156"/>
                  <a:gd name="T16" fmla="*/ 89 w 182"/>
                  <a:gd name="T17" fmla="*/ 19 h 156"/>
                  <a:gd name="T18" fmla="*/ 87 w 182"/>
                  <a:gd name="T19" fmla="*/ 23 h 156"/>
                  <a:gd name="T20" fmla="*/ 84 w 182"/>
                  <a:gd name="T21" fmla="*/ 28 h 156"/>
                  <a:gd name="T22" fmla="*/ 80 w 182"/>
                  <a:gd name="T23" fmla="*/ 31 h 156"/>
                  <a:gd name="T24" fmla="*/ 76 w 182"/>
                  <a:gd name="T25" fmla="*/ 33 h 156"/>
                  <a:gd name="T26" fmla="*/ 71 w 182"/>
                  <a:gd name="T27" fmla="*/ 36 h 156"/>
                  <a:gd name="T28" fmla="*/ 67 w 182"/>
                  <a:gd name="T29" fmla="*/ 40 h 156"/>
                  <a:gd name="T30" fmla="*/ 61 w 182"/>
                  <a:gd name="T31" fmla="*/ 42 h 156"/>
                  <a:gd name="T32" fmla="*/ 56 w 182"/>
                  <a:gd name="T33" fmla="*/ 46 h 156"/>
                  <a:gd name="T34" fmla="*/ 51 w 182"/>
                  <a:gd name="T35" fmla="*/ 49 h 156"/>
                  <a:gd name="T36" fmla="*/ 47 w 182"/>
                  <a:gd name="T37" fmla="*/ 52 h 156"/>
                  <a:gd name="T38" fmla="*/ 41 w 182"/>
                  <a:gd name="T39" fmla="*/ 55 h 156"/>
                  <a:gd name="T40" fmla="*/ 36 w 182"/>
                  <a:gd name="T41" fmla="*/ 58 h 156"/>
                  <a:gd name="T42" fmla="*/ 31 w 182"/>
                  <a:gd name="T43" fmla="*/ 62 h 156"/>
                  <a:gd name="T44" fmla="*/ 27 w 182"/>
                  <a:gd name="T45" fmla="*/ 65 h 156"/>
                  <a:gd name="T46" fmla="*/ 22 w 182"/>
                  <a:gd name="T47" fmla="*/ 68 h 156"/>
                  <a:gd name="T48" fmla="*/ 19 w 182"/>
                  <a:gd name="T49" fmla="*/ 71 h 156"/>
                  <a:gd name="T50" fmla="*/ 15 w 182"/>
                  <a:gd name="T51" fmla="*/ 74 h 156"/>
                  <a:gd name="T52" fmla="*/ 13 w 182"/>
                  <a:gd name="T53" fmla="*/ 78 h 156"/>
                  <a:gd name="T54" fmla="*/ 10 w 182"/>
                  <a:gd name="T55" fmla="*/ 75 h 156"/>
                  <a:gd name="T56" fmla="*/ 8 w 182"/>
                  <a:gd name="T57" fmla="*/ 74 h 156"/>
                  <a:gd name="T58" fmla="*/ 4 w 182"/>
                  <a:gd name="T59" fmla="*/ 73 h 156"/>
                  <a:gd name="T60" fmla="*/ 0 w 182"/>
                  <a:gd name="T61" fmla="*/ 73 h 156"/>
                  <a:gd name="T62" fmla="*/ 1 w 182"/>
                  <a:gd name="T63" fmla="*/ 69 h 156"/>
                  <a:gd name="T64" fmla="*/ 4 w 182"/>
                  <a:gd name="T65" fmla="*/ 65 h 156"/>
                  <a:gd name="T66" fmla="*/ 6 w 182"/>
                  <a:gd name="T67" fmla="*/ 60 h 156"/>
                  <a:gd name="T68" fmla="*/ 10 w 182"/>
                  <a:gd name="T69" fmla="*/ 57 h 156"/>
                  <a:gd name="T70" fmla="*/ 13 w 182"/>
                  <a:gd name="T71" fmla="*/ 53 h 156"/>
                  <a:gd name="T72" fmla="*/ 17 w 182"/>
                  <a:gd name="T73" fmla="*/ 51 h 156"/>
                  <a:gd name="T74" fmla="*/ 22 w 182"/>
                  <a:gd name="T75" fmla="*/ 48 h 156"/>
                  <a:gd name="T76" fmla="*/ 27 w 182"/>
                  <a:gd name="T77" fmla="*/ 46 h 156"/>
                  <a:gd name="T78" fmla="*/ 30 w 182"/>
                  <a:gd name="T79" fmla="*/ 42 h 156"/>
                  <a:gd name="T80" fmla="*/ 35 w 182"/>
                  <a:gd name="T81" fmla="*/ 40 h 156"/>
                  <a:gd name="T82" fmla="*/ 40 w 182"/>
                  <a:gd name="T83" fmla="*/ 37 h 156"/>
                  <a:gd name="T84" fmla="*/ 45 w 182"/>
                  <a:gd name="T85" fmla="*/ 35 h 156"/>
                  <a:gd name="T86" fmla="*/ 49 w 182"/>
                  <a:gd name="T87" fmla="*/ 32 h 156"/>
                  <a:gd name="T88" fmla="*/ 53 w 182"/>
                  <a:gd name="T89" fmla="*/ 30 h 156"/>
                  <a:gd name="T90" fmla="*/ 57 w 182"/>
                  <a:gd name="T91" fmla="*/ 27 h 156"/>
                  <a:gd name="T92" fmla="*/ 61 w 182"/>
                  <a:gd name="T93" fmla="*/ 24 h 156"/>
                  <a:gd name="T94" fmla="*/ 65 w 182"/>
                  <a:gd name="T95" fmla="*/ 18 h 156"/>
                  <a:gd name="T96" fmla="*/ 68 w 182"/>
                  <a:gd name="T97" fmla="*/ 12 h 156"/>
                  <a:gd name="T98" fmla="*/ 70 w 182"/>
                  <a:gd name="T99" fmla="*/ 6 h 156"/>
                  <a:gd name="T100" fmla="*/ 70 w 182"/>
                  <a:gd name="T101" fmla="*/ 0 h 156"/>
                  <a:gd name="T102" fmla="*/ 70 w 182"/>
                  <a:gd name="T103" fmla="*/ 0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2" h="156">
                    <a:moveTo>
                      <a:pt x="140" y="0"/>
                    </a:moveTo>
                    <a:lnTo>
                      <a:pt x="148" y="2"/>
                    </a:lnTo>
                    <a:lnTo>
                      <a:pt x="155" y="4"/>
                    </a:lnTo>
                    <a:lnTo>
                      <a:pt x="161" y="5"/>
                    </a:lnTo>
                    <a:lnTo>
                      <a:pt x="169" y="9"/>
                    </a:lnTo>
                    <a:lnTo>
                      <a:pt x="176" y="15"/>
                    </a:lnTo>
                    <a:lnTo>
                      <a:pt x="182" y="23"/>
                    </a:lnTo>
                    <a:lnTo>
                      <a:pt x="182" y="30"/>
                    </a:lnTo>
                    <a:lnTo>
                      <a:pt x="178" y="38"/>
                    </a:lnTo>
                    <a:lnTo>
                      <a:pt x="173" y="45"/>
                    </a:lnTo>
                    <a:lnTo>
                      <a:pt x="167" y="55"/>
                    </a:lnTo>
                    <a:lnTo>
                      <a:pt x="159" y="61"/>
                    </a:lnTo>
                    <a:lnTo>
                      <a:pt x="152" y="66"/>
                    </a:lnTo>
                    <a:lnTo>
                      <a:pt x="142" y="72"/>
                    </a:lnTo>
                    <a:lnTo>
                      <a:pt x="133" y="80"/>
                    </a:lnTo>
                    <a:lnTo>
                      <a:pt x="121" y="83"/>
                    </a:lnTo>
                    <a:lnTo>
                      <a:pt x="112" y="91"/>
                    </a:lnTo>
                    <a:lnTo>
                      <a:pt x="102" y="97"/>
                    </a:lnTo>
                    <a:lnTo>
                      <a:pt x="93" y="104"/>
                    </a:lnTo>
                    <a:lnTo>
                      <a:pt x="81" y="110"/>
                    </a:lnTo>
                    <a:lnTo>
                      <a:pt x="72" y="116"/>
                    </a:lnTo>
                    <a:lnTo>
                      <a:pt x="62" y="123"/>
                    </a:lnTo>
                    <a:lnTo>
                      <a:pt x="53" y="129"/>
                    </a:lnTo>
                    <a:lnTo>
                      <a:pt x="43" y="135"/>
                    </a:lnTo>
                    <a:lnTo>
                      <a:pt x="38" y="142"/>
                    </a:lnTo>
                    <a:lnTo>
                      <a:pt x="30" y="148"/>
                    </a:lnTo>
                    <a:lnTo>
                      <a:pt x="26" y="156"/>
                    </a:lnTo>
                    <a:lnTo>
                      <a:pt x="20" y="150"/>
                    </a:lnTo>
                    <a:lnTo>
                      <a:pt x="15" y="148"/>
                    </a:lnTo>
                    <a:lnTo>
                      <a:pt x="7" y="146"/>
                    </a:lnTo>
                    <a:lnTo>
                      <a:pt x="0" y="146"/>
                    </a:lnTo>
                    <a:lnTo>
                      <a:pt x="1" y="137"/>
                    </a:lnTo>
                    <a:lnTo>
                      <a:pt x="7" y="129"/>
                    </a:lnTo>
                    <a:lnTo>
                      <a:pt x="11" y="120"/>
                    </a:lnTo>
                    <a:lnTo>
                      <a:pt x="19" y="114"/>
                    </a:lnTo>
                    <a:lnTo>
                      <a:pt x="26" y="106"/>
                    </a:lnTo>
                    <a:lnTo>
                      <a:pt x="34" y="102"/>
                    </a:lnTo>
                    <a:lnTo>
                      <a:pt x="43" y="95"/>
                    </a:lnTo>
                    <a:lnTo>
                      <a:pt x="53" y="91"/>
                    </a:lnTo>
                    <a:lnTo>
                      <a:pt x="60" y="83"/>
                    </a:lnTo>
                    <a:lnTo>
                      <a:pt x="70" y="80"/>
                    </a:lnTo>
                    <a:lnTo>
                      <a:pt x="79" y="74"/>
                    </a:lnTo>
                    <a:lnTo>
                      <a:pt x="89" y="70"/>
                    </a:lnTo>
                    <a:lnTo>
                      <a:pt x="97" y="64"/>
                    </a:lnTo>
                    <a:lnTo>
                      <a:pt x="106" y="59"/>
                    </a:lnTo>
                    <a:lnTo>
                      <a:pt x="114" y="53"/>
                    </a:lnTo>
                    <a:lnTo>
                      <a:pt x="121" y="47"/>
                    </a:lnTo>
                    <a:lnTo>
                      <a:pt x="129" y="36"/>
                    </a:lnTo>
                    <a:lnTo>
                      <a:pt x="136" y="24"/>
                    </a:lnTo>
                    <a:lnTo>
                      <a:pt x="140" y="11"/>
                    </a:lnTo>
                    <a:lnTo>
                      <a:pt x="14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2" name="Freeform 511"/>
              <p:cNvSpPr>
                <a:spLocks/>
              </p:cNvSpPr>
              <p:nvPr/>
            </p:nvSpPr>
            <p:spPr bwMode="auto">
              <a:xfrm>
                <a:off x="2563" y="2025"/>
                <a:ext cx="26" cy="24"/>
              </a:xfrm>
              <a:custGeom>
                <a:avLst/>
                <a:gdLst>
                  <a:gd name="T0" fmla="*/ 0 w 51"/>
                  <a:gd name="T1" fmla="*/ 0 h 48"/>
                  <a:gd name="T2" fmla="*/ 4 w 51"/>
                  <a:gd name="T3" fmla="*/ 1 h 48"/>
                  <a:gd name="T4" fmla="*/ 9 w 51"/>
                  <a:gd name="T5" fmla="*/ 4 h 48"/>
                  <a:gd name="T6" fmla="*/ 13 w 51"/>
                  <a:gd name="T7" fmla="*/ 8 h 48"/>
                  <a:gd name="T8" fmla="*/ 17 w 51"/>
                  <a:gd name="T9" fmla="*/ 12 h 48"/>
                  <a:gd name="T10" fmla="*/ 22 w 51"/>
                  <a:gd name="T11" fmla="*/ 16 h 48"/>
                  <a:gd name="T12" fmla="*/ 26 w 51"/>
                  <a:gd name="T13" fmla="*/ 24 h 48"/>
                  <a:gd name="T14" fmla="*/ 21 w 51"/>
                  <a:gd name="T15" fmla="*/ 21 h 48"/>
                  <a:gd name="T16" fmla="*/ 15 w 51"/>
                  <a:gd name="T17" fmla="*/ 18 h 48"/>
                  <a:gd name="T18" fmla="*/ 11 w 51"/>
                  <a:gd name="T19" fmla="*/ 15 h 48"/>
                  <a:gd name="T20" fmla="*/ 5 w 51"/>
                  <a:gd name="T21" fmla="*/ 12 h 48"/>
                  <a:gd name="T22" fmla="*/ 0 w 51"/>
                  <a:gd name="T23" fmla="*/ 6 h 48"/>
                  <a:gd name="T24" fmla="*/ 0 w 51"/>
                  <a:gd name="T25" fmla="*/ 0 h 48"/>
                  <a:gd name="T26" fmla="*/ 0 w 51"/>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48">
                    <a:moveTo>
                      <a:pt x="0" y="0"/>
                    </a:moveTo>
                    <a:lnTo>
                      <a:pt x="7" y="2"/>
                    </a:lnTo>
                    <a:lnTo>
                      <a:pt x="17" y="8"/>
                    </a:lnTo>
                    <a:lnTo>
                      <a:pt x="25" y="15"/>
                    </a:lnTo>
                    <a:lnTo>
                      <a:pt x="34" y="23"/>
                    </a:lnTo>
                    <a:lnTo>
                      <a:pt x="44" y="32"/>
                    </a:lnTo>
                    <a:lnTo>
                      <a:pt x="51" y="48"/>
                    </a:lnTo>
                    <a:lnTo>
                      <a:pt x="42" y="42"/>
                    </a:lnTo>
                    <a:lnTo>
                      <a:pt x="30" y="36"/>
                    </a:lnTo>
                    <a:lnTo>
                      <a:pt x="21" y="29"/>
                    </a:lnTo>
                    <a:lnTo>
                      <a:pt x="9" y="23"/>
                    </a:lnTo>
                    <a:lnTo>
                      <a:pt x="0" y="1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3" name="Freeform 512"/>
              <p:cNvSpPr>
                <a:spLocks/>
              </p:cNvSpPr>
              <p:nvPr/>
            </p:nvSpPr>
            <p:spPr bwMode="auto">
              <a:xfrm>
                <a:off x="2526" y="2025"/>
                <a:ext cx="808" cy="1065"/>
              </a:xfrm>
              <a:custGeom>
                <a:avLst/>
                <a:gdLst>
                  <a:gd name="T0" fmla="*/ 792 w 1616"/>
                  <a:gd name="T1" fmla="*/ 72 h 2129"/>
                  <a:gd name="T2" fmla="*/ 798 w 1616"/>
                  <a:gd name="T3" fmla="*/ 169 h 2129"/>
                  <a:gd name="T4" fmla="*/ 799 w 1616"/>
                  <a:gd name="T5" fmla="*/ 269 h 2129"/>
                  <a:gd name="T6" fmla="*/ 804 w 1616"/>
                  <a:gd name="T7" fmla="*/ 368 h 2129"/>
                  <a:gd name="T8" fmla="*/ 807 w 1616"/>
                  <a:gd name="T9" fmla="*/ 406 h 2129"/>
                  <a:gd name="T10" fmla="*/ 804 w 1616"/>
                  <a:gd name="T11" fmla="*/ 422 h 2129"/>
                  <a:gd name="T12" fmla="*/ 774 w 1616"/>
                  <a:gd name="T13" fmla="*/ 416 h 2129"/>
                  <a:gd name="T14" fmla="*/ 734 w 1616"/>
                  <a:gd name="T15" fmla="*/ 392 h 2129"/>
                  <a:gd name="T16" fmla="*/ 697 w 1616"/>
                  <a:gd name="T17" fmla="*/ 361 h 2129"/>
                  <a:gd name="T18" fmla="*/ 667 w 1616"/>
                  <a:gd name="T19" fmla="*/ 327 h 2129"/>
                  <a:gd name="T20" fmla="*/ 658 w 1616"/>
                  <a:gd name="T21" fmla="*/ 284 h 2129"/>
                  <a:gd name="T22" fmla="*/ 636 w 1616"/>
                  <a:gd name="T23" fmla="*/ 251 h 2129"/>
                  <a:gd name="T24" fmla="*/ 600 w 1616"/>
                  <a:gd name="T25" fmla="*/ 234 h 2129"/>
                  <a:gd name="T26" fmla="*/ 560 w 1616"/>
                  <a:gd name="T27" fmla="*/ 241 h 2129"/>
                  <a:gd name="T28" fmla="*/ 458 w 1616"/>
                  <a:gd name="T29" fmla="*/ 267 h 2129"/>
                  <a:gd name="T30" fmla="*/ 359 w 1616"/>
                  <a:gd name="T31" fmla="*/ 342 h 2129"/>
                  <a:gd name="T32" fmla="*/ 296 w 1616"/>
                  <a:gd name="T33" fmla="*/ 447 h 2129"/>
                  <a:gd name="T34" fmla="*/ 277 w 1616"/>
                  <a:gd name="T35" fmla="*/ 572 h 2129"/>
                  <a:gd name="T36" fmla="*/ 281 w 1616"/>
                  <a:gd name="T37" fmla="*/ 655 h 2129"/>
                  <a:gd name="T38" fmla="*/ 287 w 1616"/>
                  <a:gd name="T39" fmla="*/ 725 h 2129"/>
                  <a:gd name="T40" fmla="*/ 292 w 1616"/>
                  <a:gd name="T41" fmla="*/ 792 h 2129"/>
                  <a:gd name="T42" fmla="*/ 287 w 1616"/>
                  <a:gd name="T43" fmla="*/ 857 h 2129"/>
                  <a:gd name="T44" fmla="*/ 237 w 1616"/>
                  <a:gd name="T45" fmla="*/ 906 h 2129"/>
                  <a:gd name="T46" fmla="*/ 172 w 1616"/>
                  <a:gd name="T47" fmla="*/ 952 h 2129"/>
                  <a:gd name="T48" fmla="*/ 108 w 1616"/>
                  <a:gd name="T49" fmla="*/ 999 h 2129"/>
                  <a:gd name="T50" fmla="*/ 51 w 1616"/>
                  <a:gd name="T51" fmla="*/ 1052 h 2129"/>
                  <a:gd name="T52" fmla="*/ 29 w 1616"/>
                  <a:gd name="T53" fmla="*/ 1051 h 2129"/>
                  <a:gd name="T54" fmla="*/ 25 w 1616"/>
                  <a:gd name="T55" fmla="*/ 1030 h 2129"/>
                  <a:gd name="T56" fmla="*/ 25 w 1616"/>
                  <a:gd name="T57" fmla="*/ 1007 h 2129"/>
                  <a:gd name="T58" fmla="*/ 20 w 1616"/>
                  <a:gd name="T59" fmla="*/ 983 h 2129"/>
                  <a:gd name="T60" fmla="*/ 12 w 1616"/>
                  <a:gd name="T61" fmla="*/ 890 h 2129"/>
                  <a:gd name="T62" fmla="*/ 7 w 1616"/>
                  <a:gd name="T63" fmla="*/ 774 h 2129"/>
                  <a:gd name="T64" fmla="*/ 1 w 1616"/>
                  <a:gd name="T65" fmla="*/ 658 h 2129"/>
                  <a:gd name="T66" fmla="*/ 3 w 1616"/>
                  <a:gd name="T67" fmla="*/ 545 h 2129"/>
                  <a:gd name="T68" fmla="*/ 40 w 1616"/>
                  <a:gd name="T69" fmla="*/ 489 h 2129"/>
                  <a:gd name="T70" fmla="*/ 91 w 1616"/>
                  <a:gd name="T71" fmla="*/ 456 h 2129"/>
                  <a:gd name="T72" fmla="*/ 142 w 1616"/>
                  <a:gd name="T73" fmla="*/ 424 h 2129"/>
                  <a:gd name="T74" fmla="*/ 193 w 1616"/>
                  <a:gd name="T75" fmla="*/ 391 h 2129"/>
                  <a:gd name="T76" fmla="*/ 262 w 1616"/>
                  <a:gd name="T77" fmla="*/ 345 h 2129"/>
                  <a:gd name="T78" fmla="*/ 339 w 1616"/>
                  <a:gd name="T79" fmla="*/ 293 h 2129"/>
                  <a:gd name="T80" fmla="*/ 414 w 1616"/>
                  <a:gd name="T81" fmla="*/ 242 h 2129"/>
                  <a:gd name="T82" fmla="*/ 490 w 1616"/>
                  <a:gd name="T83" fmla="*/ 196 h 2129"/>
                  <a:gd name="T84" fmla="*/ 545 w 1616"/>
                  <a:gd name="T85" fmla="*/ 155 h 2129"/>
                  <a:gd name="T86" fmla="*/ 599 w 1616"/>
                  <a:gd name="T87" fmla="*/ 121 h 2129"/>
                  <a:gd name="T88" fmla="*/ 654 w 1616"/>
                  <a:gd name="T89" fmla="*/ 89 h 2129"/>
                  <a:gd name="T90" fmla="*/ 707 w 1616"/>
                  <a:gd name="T91" fmla="*/ 54 h 2129"/>
                  <a:gd name="T92" fmla="*/ 719 w 1616"/>
                  <a:gd name="T93" fmla="*/ 54 h 2129"/>
                  <a:gd name="T94" fmla="*/ 705 w 1616"/>
                  <a:gd name="T95" fmla="*/ 71 h 2129"/>
                  <a:gd name="T96" fmla="*/ 686 w 1616"/>
                  <a:gd name="T97" fmla="*/ 84 h 2129"/>
                  <a:gd name="T98" fmla="*/ 669 w 1616"/>
                  <a:gd name="T99" fmla="*/ 95 h 2129"/>
                  <a:gd name="T100" fmla="*/ 672 w 1616"/>
                  <a:gd name="T101" fmla="*/ 101 h 2129"/>
                  <a:gd name="T102" fmla="*/ 687 w 1616"/>
                  <a:gd name="T103" fmla="*/ 99 h 2129"/>
                  <a:gd name="T104" fmla="*/ 712 w 1616"/>
                  <a:gd name="T105" fmla="*/ 90 h 2129"/>
                  <a:gd name="T106" fmla="*/ 737 w 1616"/>
                  <a:gd name="T107" fmla="*/ 75 h 2129"/>
                  <a:gd name="T108" fmla="*/ 753 w 1616"/>
                  <a:gd name="T109" fmla="*/ 55 h 2129"/>
                  <a:gd name="T110" fmla="*/ 759 w 1616"/>
                  <a:gd name="T111" fmla="*/ 28 h 2129"/>
                  <a:gd name="T112" fmla="*/ 776 w 1616"/>
                  <a:gd name="T113" fmla="*/ 4 h 21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16" h="2129">
                    <a:moveTo>
                      <a:pt x="1564" y="0"/>
                    </a:moveTo>
                    <a:lnTo>
                      <a:pt x="1572" y="46"/>
                    </a:lnTo>
                    <a:lnTo>
                      <a:pt x="1580" y="95"/>
                    </a:lnTo>
                    <a:lnTo>
                      <a:pt x="1584" y="143"/>
                    </a:lnTo>
                    <a:lnTo>
                      <a:pt x="1589" y="192"/>
                    </a:lnTo>
                    <a:lnTo>
                      <a:pt x="1591" y="240"/>
                    </a:lnTo>
                    <a:lnTo>
                      <a:pt x="1593" y="289"/>
                    </a:lnTo>
                    <a:lnTo>
                      <a:pt x="1595" y="338"/>
                    </a:lnTo>
                    <a:lnTo>
                      <a:pt x="1597" y="390"/>
                    </a:lnTo>
                    <a:lnTo>
                      <a:pt x="1597" y="437"/>
                    </a:lnTo>
                    <a:lnTo>
                      <a:pt x="1597" y="489"/>
                    </a:lnTo>
                    <a:lnTo>
                      <a:pt x="1597" y="538"/>
                    </a:lnTo>
                    <a:lnTo>
                      <a:pt x="1601" y="589"/>
                    </a:lnTo>
                    <a:lnTo>
                      <a:pt x="1601" y="637"/>
                    </a:lnTo>
                    <a:lnTo>
                      <a:pt x="1604" y="686"/>
                    </a:lnTo>
                    <a:lnTo>
                      <a:pt x="1608" y="736"/>
                    </a:lnTo>
                    <a:lnTo>
                      <a:pt x="1616" y="787"/>
                    </a:lnTo>
                    <a:lnTo>
                      <a:pt x="1616" y="795"/>
                    </a:lnTo>
                    <a:lnTo>
                      <a:pt x="1616" y="804"/>
                    </a:lnTo>
                    <a:lnTo>
                      <a:pt x="1614" y="812"/>
                    </a:lnTo>
                    <a:lnTo>
                      <a:pt x="1612" y="821"/>
                    </a:lnTo>
                    <a:lnTo>
                      <a:pt x="1610" y="829"/>
                    </a:lnTo>
                    <a:lnTo>
                      <a:pt x="1608" y="837"/>
                    </a:lnTo>
                    <a:lnTo>
                      <a:pt x="1608" y="844"/>
                    </a:lnTo>
                    <a:lnTo>
                      <a:pt x="1610" y="856"/>
                    </a:lnTo>
                    <a:lnTo>
                      <a:pt x="1589" y="848"/>
                    </a:lnTo>
                    <a:lnTo>
                      <a:pt x="1568" y="840"/>
                    </a:lnTo>
                    <a:lnTo>
                      <a:pt x="1547" y="831"/>
                    </a:lnTo>
                    <a:lnTo>
                      <a:pt x="1528" y="821"/>
                    </a:lnTo>
                    <a:lnTo>
                      <a:pt x="1507" y="810"/>
                    </a:lnTo>
                    <a:lnTo>
                      <a:pt x="1488" y="799"/>
                    </a:lnTo>
                    <a:lnTo>
                      <a:pt x="1468" y="783"/>
                    </a:lnTo>
                    <a:lnTo>
                      <a:pt x="1450" y="770"/>
                    </a:lnTo>
                    <a:lnTo>
                      <a:pt x="1430" y="753"/>
                    </a:lnTo>
                    <a:lnTo>
                      <a:pt x="1412" y="738"/>
                    </a:lnTo>
                    <a:lnTo>
                      <a:pt x="1393" y="722"/>
                    </a:lnTo>
                    <a:lnTo>
                      <a:pt x="1378" y="705"/>
                    </a:lnTo>
                    <a:lnTo>
                      <a:pt x="1361" y="688"/>
                    </a:lnTo>
                    <a:lnTo>
                      <a:pt x="1348" y="671"/>
                    </a:lnTo>
                    <a:lnTo>
                      <a:pt x="1334" y="654"/>
                    </a:lnTo>
                    <a:lnTo>
                      <a:pt x="1323" y="637"/>
                    </a:lnTo>
                    <a:lnTo>
                      <a:pt x="1323" y="612"/>
                    </a:lnTo>
                    <a:lnTo>
                      <a:pt x="1321" y="589"/>
                    </a:lnTo>
                    <a:lnTo>
                      <a:pt x="1315" y="568"/>
                    </a:lnTo>
                    <a:lnTo>
                      <a:pt x="1310" y="549"/>
                    </a:lnTo>
                    <a:lnTo>
                      <a:pt x="1298" y="530"/>
                    </a:lnTo>
                    <a:lnTo>
                      <a:pt x="1287" y="515"/>
                    </a:lnTo>
                    <a:lnTo>
                      <a:pt x="1272" y="502"/>
                    </a:lnTo>
                    <a:lnTo>
                      <a:pt x="1258" y="491"/>
                    </a:lnTo>
                    <a:lnTo>
                      <a:pt x="1239" y="481"/>
                    </a:lnTo>
                    <a:lnTo>
                      <a:pt x="1220" y="473"/>
                    </a:lnTo>
                    <a:lnTo>
                      <a:pt x="1199" y="468"/>
                    </a:lnTo>
                    <a:lnTo>
                      <a:pt x="1180" y="468"/>
                    </a:lnTo>
                    <a:lnTo>
                      <a:pt x="1160" y="468"/>
                    </a:lnTo>
                    <a:lnTo>
                      <a:pt x="1139" y="473"/>
                    </a:lnTo>
                    <a:lnTo>
                      <a:pt x="1120" y="481"/>
                    </a:lnTo>
                    <a:lnTo>
                      <a:pt x="1099" y="491"/>
                    </a:lnTo>
                    <a:lnTo>
                      <a:pt x="1036" y="498"/>
                    </a:lnTo>
                    <a:lnTo>
                      <a:pt x="975" y="513"/>
                    </a:lnTo>
                    <a:lnTo>
                      <a:pt x="916" y="534"/>
                    </a:lnTo>
                    <a:lnTo>
                      <a:pt x="863" y="565"/>
                    </a:lnTo>
                    <a:lnTo>
                      <a:pt x="812" y="597"/>
                    </a:lnTo>
                    <a:lnTo>
                      <a:pt x="762" y="637"/>
                    </a:lnTo>
                    <a:lnTo>
                      <a:pt x="718" y="683"/>
                    </a:lnTo>
                    <a:lnTo>
                      <a:pt x="680" y="732"/>
                    </a:lnTo>
                    <a:lnTo>
                      <a:pt x="644" y="781"/>
                    </a:lnTo>
                    <a:lnTo>
                      <a:pt x="616" y="837"/>
                    </a:lnTo>
                    <a:lnTo>
                      <a:pt x="591" y="894"/>
                    </a:lnTo>
                    <a:lnTo>
                      <a:pt x="572" y="954"/>
                    </a:lnTo>
                    <a:lnTo>
                      <a:pt x="559" y="1013"/>
                    </a:lnTo>
                    <a:lnTo>
                      <a:pt x="553" y="1078"/>
                    </a:lnTo>
                    <a:lnTo>
                      <a:pt x="553" y="1143"/>
                    </a:lnTo>
                    <a:lnTo>
                      <a:pt x="562" y="1207"/>
                    </a:lnTo>
                    <a:lnTo>
                      <a:pt x="559" y="1241"/>
                    </a:lnTo>
                    <a:lnTo>
                      <a:pt x="561" y="1276"/>
                    </a:lnTo>
                    <a:lnTo>
                      <a:pt x="561" y="1310"/>
                    </a:lnTo>
                    <a:lnTo>
                      <a:pt x="562" y="1346"/>
                    </a:lnTo>
                    <a:lnTo>
                      <a:pt x="566" y="1380"/>
                    </a:lnTo>
                    <a:lnTo>
                      <a:pt x="570" y="1414"/>
                    </a:lnTo>
                    <a:lnTo>
                      <a:pt x="574" y="1449"/>
                    </a:lnTo>
                    <a:lnTo>
                      <a:pt x="578" y="1485"/>
                    </a:lnTo>
                    <a:lnTo>
                      <a:pt x="580" y="1517"/>
                    </a:lnTo>
                    <a:lnTo>
                      <a:pt x="582" y="1551"/>
                    </a:lnTo>
                    <a:lnTo>
                      <a:pt x="583" y="1584"/>
                    </a:lnTo>
                    <a:lnTo>
                      <a:pt x="585" y="1618"/>
                    </a:lnTo>
                    <a:lnTo>
                      <a:pt x="582" y="1650"/>
                    </a:lnTo>
                    <a:lnTo>
                      <a:pt x="580" y="1681"/>
                    </a:lnTo>
                    <a:lnTo>
                      <a:pt x="574" y="1713"/>
                    </a:lnTo>
                    <a:lnTo>
                      <a:pt x="568" y="1747"/>
                    </a:lnTo>
                    <a:lnTo>
                      <a:pt x="536" y="1768"/>
                    </a:lnTo>
                    <a:lnTo>
                      <a:pt x="505" y="1791"/>
                    </a:lnTo>
                    <a:lnTo>
                      <a:pt x="473" y="1812"/>
                    </a:lnTo>
                    <a:lnTo>
                      <a:pt x="443" y="1835"/>
                    </a:lnTo>
                    <a:lnTo>
                      <a:pt x="408" y="1856"/>
                    </a:lnTo>
                    <a:lnTo>
                      <a:pt x="376" y="1880"/>
                    </a:lnTo>
                    <a:lnTo>
                      <a:pt x="344" y="1903"/>
                    </a:lnTo>
                    <a:lnTo>
                      <a:pt x="312" y="1928"/>
                    </a:lnTo>
                    <a:lnTo>
                      <a:pt x="281" y="1951"/>
                    </a:lnTo>
                    <a:lnTo>
                      <a:pt x="249" y="1973"/>
                    </a:lnTo>
                    <a:lnTo>
                      <a:pt x="216" y="1998"/>
                    </a:lnTo>
                    <a:lnTo>
                      <a:pt x="188" y="2023"/>
                    </a:lnTo>
                    <a:lnTo>
                      <a:pt x="158" y="2048"/>
                    </a:lnTo>
                    <a:lnTo>
                      <a:pt x="131" y="2074"/>
                    </a:lnTo>
                    <a:lnTo>
                      <a:pt x="102" y="2103"/>
                    </a:lnTo>
                    <a:lnTo>
                      <a:pt x="80" y="2129"/>
                    </a:lnTo>
                    <a:lnTo>
                      <a:pt x="68" y="2120"/>
                    </a:lnTo>
                    <a:lnTo>
                      <a:pt x="62" y="2110"/>
                    </a:lnTo>
                    <a:lnTo>
                      <a:pt x="57" y="2101"/>
                    </a:lnTo>
                    <a:lnTo>
                      <a:pt x="53" y="2091"/>
                    </a:lnTo>
                    <a:lnTo>
                      <a:pt x="49" y="2080"/>
                    </a:lnTo>
                    <a:lnTo>
                      <a:pt x="49" y="2070"/>
                    </a:lnTo>
                    <a:lnTo>
                      <a:pt x="49" y="2059"/>
                    </a:lnTo>
                    <a:lnTo>
                      <a:pt x="49" y="2049"/>
                    </a:lnTo>
                    <a:lnTo>
                      <a:pt x="49" y="2038"/>
                    </a:lnTo>
                    <a:lnTo>
                      <a:pt x="49" y="2027"/>
                    </a:lnTo>
                    <a:lnTo>
                      <a:pt x="49" y="2013"/>
                    </a:lnTo>
                    <a:lnTo>
                      <a:pt x="49" y="2002"/>
                    </a:lnTo>
                    <a:lnTo>
                      <a:pt x="45" y="1991"/>
                    </a:lnTo>
                    <a:lnTo>
                      <a:pt x="43" y="1977"/>
                    </a:lnTo>
                    <a:lnTo>
                      <a:pt x="40" y="1966"/>
                    </a:lnTo>
                    <a:lnTo>
                      <a:pt x="34" y="1954"/>
                    </a:lnTo>
                    <a:lnTo>
                      <a:pt x="32" y="1897"/>
                    </a:lnTo>
                    <a:lnTo>
                      <a:pt x="28" y="1838"/>
                    </a:lnTo>
                    <a:lnTo>
                      <a:pt x="24" y="1780"/>
                    </a:lnTo>
                    <a:lnTo>
                      <a:pt x="23" y="1722"/>
                    </a:lnTo>
                    <a:lnTo>
                      <a:pt x="17" y="1664"/>
                    </a:lnTo>
                    <a:lnTo>
                      <a:pt x="15" y="1607"/>
                    </a:lnTo>
                    <a:lnTo>
                      <a:pt x="13" y="1548"/>
                    </a:lnTo>
                    <a:lnTo>
                      <a:pt x="9" y="1491"/>
                    </a:lnTo>
                    <a:lnTo>
                      <a:pt x="5" y="1432"/>
                    </a:lnTo>
                    <a:lnTo>
                      <a:pt x="4" y="1375"/>
                    </a:lnTo>
                    <a:lnTo>
                      <a:pt x="2" y="1316"/>
                    </a:lnTo>
                    <a:lnTo>
                      <a:pt x="2" y="1260"/>
                    </a:lnTo>
                    <a:lnTo>
                      <a:pt x="0" y="1202"/>
                    </a:lnTo>
                    <a:lnTo>
                      <a:pt x="2" y="1145"/>
                    </a:lnTo>
                    <a:lnTo>
                      <a:pt x="5" y="1089"/>
                    </a:lnTo>
                    <a:lnTo>
                      <a:pt x="9" y="1034"/>
                    </a:lnTo>
                    <a:lnTo>
                      <a:pt x="32" y="1013"/>
                    </a:lnTo>
                    <a:lnTo>
                      <a:pt x="57" y="996"/>
                    </a:lnTo>
                    <a:lnTo>
                      <a:pt x="80" y="977"/>
                    </a:lnTo>
                    <a:lnTo>
                      <a:pt x="106" y="960"/>
                    </a:lnTo>
                    <a:lnTo>
                      <a:pt x="131" y="943"/>
                    </a:lnTo>
                    <a:lnTo>
                      <a:pt x="156" y="928"/>
                    </a:lnTo>
                    <a:lnTo>
                      <a:pt x="182" y="911"/>
                    </a:lnTo>
                    <a:lnTo>
                      <a:pt x="209" y="897"/>
                    </a:lnTo>
                    <a:lnTo>
                      <a:pt x="232" y="880"/>
                    </a:lnTo>
                    <a:lnTo>
                      <a:pt x="258" y="865"/>
                    </a:lnTo>
                    <a:lnTo>
                      <a:pt x="283" y="848"/>
                    </a:lnTo>
                    <a:lnTo>
                      <a:pt x="310" y="833"/>
                    </a:lnTo>
                    <a:lnTo>
                      <a:pt x="334" y="816"/>
                    </a:lnTo>
                    <a:lnTo>
                      <a:pt x="361" y="799"/>
                    </a:lnTo>
                    <a:lnTo>
                      <a:pt x="386" y="781"/>
                    </a:lnTo>
                    <a:lnTo>
                      <a:pt x="412" y="764"/>
                    </a:lnTo>
                    <a:lnTo>
                      <a:pt x="450" y="740"/>
                    </a:lnTo>
                    <a:lnTo>
                      <a:pt x="486" y="715"/>
                    </a:lnTo>
                    <a:lnTo>
                      <a:pt x="524" y="690"/>
                    </a:lnTo>
                    <a:lnTo>
                      <a:pt x="562" y="664"/>
                    </a:lnTo>
                    <a:lnTo>
                      <a:pt x="601" y="637"/>
                    </a:lnTo>
                    <a:lnTo>
                      <a:pt x="639" y="612"/>
                    </a:lnTo>
                    <a:lnTo>
                      <a:pt x="677" y="586"/>
                    </a:lnTo>
                    <a:lnTo>
                      <a:pt x="715" y="561"/>
                    </a:lnTo>
                    <a:lnTo>
                      <a:pt x="751" y="534"/>
                    </a:lnTo>
                    <a:lnTo>
                      <a:pt x="791" y="508"/>
                    </a:lnTo>
                    <a:lnTo>
                      <a:pt x="827" y="483"/>
                    </a:lnTo>
                    <a:lnTo>
                      <a:pt x="865" y="458"/>
                    </a:lnTo>
                    <a:lnTo>
                      <a:pt x="903" y="435"/>
                    </a:lnTo>
                    <a:lnTo>
                      <a:pt x="941" y="414"/>
                    </a:lnTo>
                    <a:lnTo>
                      <a:pt x="979" y="392"/>
                    </a:lnTo>
                    <a:lnTo>
                      <a:pt x="1017" y="373"/>
                    </a:lnTo>
                    <a:lnTo>
                      <a:pt x="1040" y="350"/>
                    </a:lnTo>
                    <a:lnTo>
                      <a:pt x="1066" y="329"/>
                    </a:lnTo>
                    <a:lnTo>
                      <a:pt x="1089" y="310"/>
                    </a:lnTo>
                    <a:lnTo>
                      <a:pt x="1118" y="293"/>
                    </a:lnTo>
                    <a:lnTo>
                      <a:pt x="1142" y="274"/>
                    </a:lnTo>
                    <a:lnTo>
                      <a:pt x="1169" y="257"/>
                    </a:lnTo>
                    <a:lnTo>
                      <a:pt x="1198" y="241"/>
                    </a:lnTo>
                    <a:lnTo>
                      <a:pt x="1226" y="226"/>
                    </a:lnTo>
                    <a:lnTo>
                      <a:pt x="1253" y="207"/>
                    </a:lnTo>
                    <a:lnTo>
                      <a:pt x="1281" y="192"/>
                    </a:lnTo>
                    <a:lnTo>
                      <a:pt x="1308" y="177"/>
                    </a:lnTo>
                    <a:lnTo>
                      <a:pt x="1334" y="160"/>
                    </a:lnTo>
                    <a:lnTo>
                      <a:pt x="1361" y="143"/>
                    </a:lnTo>
                    <a:lnTo>
                      <a:pt x="1388" y="126"/>
                    </a:lnTo>
                    <a:lnTo>
                      <a:pt x="1414" y="107"/>
                    </a:lnTo>
                    <a:lnTo>
                      <a:pt x="1441" y="87"/>
                    </a:lnTo>
                    <a:lnTo>
                      <a:pt x="1441" y="95"/>
                    </a:lnTo>
                    <a:lnTo>
                      <a:pt x="1441" y="101"/>
                    </a:lnTo>
                    <a:lnTo>
                      <a:pt x="1437" y="108"/>
                    </a:lnTo>
                    <a:lnTo>
                      <a:pt x="1433" y="118"/>
                    </a:lnTo>
                    <a:lnTo>
                      <a:pt x="1426" y="124"/>
                    </a:lnTo>
                    <a:lnTo>
                      <a:pt x="1418" y="131"/>
                    </a:lnTo>
                    <a:lnTo>
                      <a:pt x="1410" y="141"/>
                    </a:lnTo>
                    <a:lnTo>
                      <a:pt x="1401" y="148"/>
                    </a:lnTo>
                    <a:lnTo>
                      <a:pt x="1391" y="154"/>
                    </a:lnTo>
                    <a:lnTo>
                      <a:pt x="1382" y="160"/>
                    </a:lnTo>
                    <a:lnTo>
                      <a:pt x="1371" y="167"/>
                    </a:lnTo>
                    <a:lnTo>
                      <a:pt x="1363" y="173"/>
                    </a:lnTo>
                    <a:lnTo>
                      <a:pt x="1353" y="179"/>
                    </a:lnTo>
                    <a:lnTo>
                      <a:pt x="1346" y="184"/>
                    </a:lnTo>
                    <a:lnTo>
                      <a:pt x="1338" y="190"/>
                    </a:lnTo>
                    <a:lnTo>
                      <a:pt x="1336" y="194"/>
                    </a:lnTo>
                    <a:lnTo>
                      <a:pt x="1334" y="200"/>
                    </a:lnTo>
                    <a:lnTo>
                      <a:pt x="1338" y="202"/>
                    </a:lnTo>
                    <a:lnTo>
                      <a:pt x="1344" y="202"/>
                    </a:lnTo>
                    <a:lnTo>
                      <a:pt x="1355" y="202"/>
                    </a:lnTo>
                    <a:lnTo>
                      <a:pt x="1361" y="200"/>
                    </a:lnTo>
                    <a:lnTo>
                      <a:pt x="1367" y="200"/>
                    </a:lnTo>
                    <a:lnTo>
                      <a:pt x="1374" y="198"/>
                    </a:lnTo>
                    <a:lnTo>
                      <a:pt x="1384" y="198"/>
                    </a:lnTo>
                    <a:lnTo>
                      <a:pt x="1397" y="192"/>
                    </a:lnTo>
                    <a:lnTo>
                      <a:pt x="1410" y="184"/>
                    </a:lnTo>
                    <a:lnTo>
                      <a:pt x="1424" y="179"/>
                    </a:lnTo>
                    <a:lnTo>
                      <a:pt x="1437" y="173"/>
                    </a:lnTo>
                    <a:lnTo>
                      <a:pt x="1450" y="165"/>
                    </a:lnTo>
                    <a:lnTo>
                      <a:pt x="1462" y="158"/>
                    </a:lnTo>
                    <a:lnTo>
                      <a:pt x="1473" y="150"/>
                    </a:lnTo>
                    <a:lnTo>
                      <a:pt x="1483" y="143"/>
                    </a:lnTo>
                    <a:lnTo>
                      <a:pt x="1490" y="131"/>
                    </a:lnTo>
                    <a:lnTo>
                      <a:pt x="1500" y="122"/>
                    </a:lnTo>
                    <a:lnTo>
                      <a:pt x="1506" y="110"/>
                    </a:lnTo>
                    <a:lnTo>
                      <a:pt x="1511" y="99"/>
                    </a:lnTo>
                    <a:lnTo>
                      <a:pt x="1513" y="84"/>
                    </a:lnTo>
                    <a:lnTo>
                      <a:pt x="1517" y="70"/>
                    </a:lnTo>
                    <a:lnTo>
                      <a:pt x="1517" y="55"/>
                    </a:lnTo>
                    <a:lnTo>
                      <a:pt x="1519" y="38"/>
                    </a:lnTo>
                    <a:lnTo>
                      <a:pt x="1528" y="27"/>
                    </a:lnTo>
                    <a:lnTo>
                      <a:pt x="1540" y="17"/>
                    </a:lnTo>
                    <a:lnTo>
                      <a:pt x="1551" y="8"/>
                    </a:lnTo>
                    <a:lnTo>
                      <a:pt x="1564" y="0"/>
                    </a:lnTo>
                    <a:close/>
                  </a:path>
                </a:pathLst>
              </a:custGeom>
              <a:solidFill>
                <a:srgbClr val="FFE6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4" name="Freeform 513"/>
              <p:cNvSpPr>
                <a:spLocks/>
              </p:cNvSpPr>
              <p:nvPr/>
            </p:nvSpPr>
            <p:spPr bwMode="auto">
              <a:xfrm>
                <a:off x="2081" y="2028"/>
                <a:ext cx="46" cy="36"/>
              </a:xfrm>
              <a:custGeom>
                <a:avLst/>
                <a:gdLst>
                  <a:gd name="T0" fmla="*/ 1 w 91"/>
                  <a:gd name="T1" fmla="*/ 0 h 72"/>
                  <a:gd name="T2" fmla="*/ 4 w 91"/>
                  <a:gd name="T3" fmla="*/ 3 h 72"/>
                  <a:gd name="T4" fmla="*/ 8 w 91"/>
                  <a:gd name="T5" fmla="*/ 5 h 72"/>
                  <a:gd name="T6" fmla="*/ 13 w 91"/>
                  <a:gd name="T7" fmla="*/ 7 h 72"/>
                  <a:gd name="T8" fmla="*/ 17 w 91"/>
                  <a:gd name="T9" fmla="*/ 9 h 72"/>
                  <a:gd name="T10" fmla="*/ 21 w 91"/>
                  <a:gd name="T11" fmla="*/ 12 h 72"/>
                  <a:gd name="T12" fmla="*/ 26 w 91"/>
                  <a:gd name="T13" fmla="*/ 13 h 72"/>
                  <a:gd name="T14" fmla="*/ 31 w 91"/>
                  <a:gd name="T15" fmla="*/ 16 h 72"/>
                  <a:gd name="T16" fmla="*/ 34 w 91"/>
                  <a:gd name="T17" fmla="*/ 20 h 72"/>
                  <a:gd name="T18" fmla="*/ 37 w 91"/>
                  <a:gd name="T19" fmla="*/ 23 h 72"/>
                  <a:gd name="T20" fmla="*/ 41 w 91"/>
                  <a:gd name="T21" fmla="*/ 27 h 72"/>
                  <a:gd name="T22" fmla="*/ 44 w 91"/>
                  <a:gd name="T23" fmla="*/ 31 h 72"/>
                  <a:gd name="T24" fmla="*/ 46 w 91"/>
                  <a:gd name="T25" fmla="*/ 36 h 72"/>
                  <a:gd name="T26" fmla="*/ 40 w 91"/>
                  <a:gd name="T27" fmla="*/ 34 h 72"/>
                  <a:gd name="T28" fmla="*/ 35 w 91"/>
                  <a:gd name="T29" fmla="*/ 34 h 72"/>
                  <a:gd name="T30" fmla="*/ 31 w 91"/>
                  <a:gd name="T31" fmla="*/ 32 h 72"/>
                  <a:gd name="T32" fmla="*/ 26 w 91"/>
                  <a:gd name="T33" fmla="*/ 31 h 72"/>
                  <a:gd name="T34" fmla="*/ 21 w 91"/>
                  <a:gd name="T35" fmla="*/ 29 h 72"/>
                  <a:gd name="T36" fmla="*/ 17 w 91"/>
                  <a:gd name="T37" fmla="*/ 27 h 72"/>
                  <a:gd name="T38" fmla="*/ 13 w 91"/>
                  <a:gd name="T39" fmla="*/ 24 h 72"/>
                  <a:gd name="T40" fmla="*/ 11 w 91"/>
                  <a:gd name="T41" fmla="*/ 21 h 72"/>
                  <a:gd name="T42" fmla="*/ 5 w 91"/>
                  <a:gd name="T43" fmla="*/ 16 h 72"/>
                  <a:gd name="T44" fmla="*/ 2 w 91"/>
                  <a:gd name="T45" fmla="*/ 12 h 72"/>
                  <a:gd name="T46" fmla="*/ 0 w 91"/>
                  <a:gd name="T47" fmla="*/ 6 h 72"/>
                  <a:gd name="T48" fmla="*/ 1 w 91"/>
                  <a:gd name="T49" fmla="*/ 0 h 72"/>
                  <a:gd name="T50" fmla="*/ 1 w 91"/>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72">
                    <a:moveTo>
                      <a:pt x="2" y="0"/>
                    </a:moveTo>
                    <a:lnTo>
                      <a:pt x="7" y="5"/>
                    </a:lnTo>
                    <a:lnTo>
                      <a:pt x="15" y="9"/>
                    </a:lnTo>
                    <a:lnTo>
                      <a:pt x="25" y="13"/>
                    </a:lnTo>
                    <a:lnTo>
                      <a:pt x="34" y="17"/>
                    </a:lnTo>
                    <a:lnTo>
                      <a:pt x="42" y="23"/>
                    </a:lnTo>
                    <a:lnTo>
                      <a:pt x="51" y="26"/>
                    </a:lnTo>
                    <a:lnTo>
                      <a:pt x="61" y="32"/>
                    </a:lnTo>
                    <a:lnTo>
                      <a:pt x="68" y="40"/>
                    </a:lnTo>
                    <a:lnTo>
                      <a:pt x="74" y="45"/>
                    </a:lnTo>
                    <a:lnTo>
                      <a:pt x="82" y="53"/>
                    </a:lnTo>
                    <a:lnTo>
                      <a:pt x="87" y="62"/>
                    </a:lnTo>
                    <a:lnTo>
                      <a:pt x="91" y="72"/>
                    </a:lnTo>
                    <a:lnTo>
                      <a:pt x="80" y="68"/>
                    </a:lnTo>
                    <a:lnTo>
                      <a:pt x="70" y="68"/>
                    </a:lnTo>
                    <a:lnTo>
                      <a:pt x="61" y="64"/>
                    </a:lnTo>
                    <a:lnTo>
                      <a:pt x="51" y="62"/>
                    </a:lnTo>
                    <a:lnTo>
                      <a:pt x="42" y="57"/>
                    </a:lnTo>
                    <a:lnTo>
                      <a:pt x="34" y="53"/>
                    </a:lnTo>
                    <a:lnTo>
                      <a:pt x="25" y="47"/>
                    </a:lnTo>
                    <a:lnTo>
                      <a:pt x="21" y="42"/>
                    </a:lnTo>
                    <a:lnTo>
                      <a:pt x="9" y="32"/>
                    </a:lnTo>
                    <a:lnTo>
                      <a:pt x="4" y="23"/>
                    </a:lnTo>
                    <a:lnTo>
                      <a:pt x="0" y="11"/>
                    </a:lnTo>
                    <a:lnTo>
                      <a:pt x="2" y="0"/>
                    </a:lnTo>
                    <a:close/>
                  </a:path>
                </a:pathLst>
              </a:custGeom>
              <a:solidFill>
                <a:srgbClr val="E0847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5" name="Freeform 514"/>
              <p:cNvSpPr>
                <a:spLocks/>
              </p:cNvSpPr>
              <p:nvPr/>
            </p:nvSpPr>
            <p:spPr bwMode="auto">
              <a:xfrm>
                <a:off x="2697" y="2057"/>
                <a:ext cx="43" cy="50"/>
              </a:xfrm>
              <a:custGeom>
                <a:avLst/>
                <a:gdLst>
                  <a:gd name="T0" fmla="*/ 22 w 88"/>
                  <a:gd name="T1" fmla="*/ 0 h 99"/>
                  <a:gd name="T2" fmla="*/ 28 w 88"/>
                  <a:gd name="T3" fmla="*/ 1 h 99"/>
                  <a:gd name="T4" fmla="*/ 33 w 88"/>
                  <a:gd name="T5" fmla="*/ 2 h 99"/>
                  <a:gd name="T6" fmla="*/ 35 w 88"/>
                  <a:gd name="T7" fmla="*/ 5 h 99"/>
                  <a:gd name="T8" fmla="*/ 39 w 88"/>
                  <a:gd name="T9" fmla="*/ 7 h 99"/>
                  <a:gd name="T10" fmla="*/ 42 w 88"/>
                  <a:gd name="T11" fmla="*/ 11 h 99"/>
                  <a:gd name="T12" fmla="*/ 43 w 88"/>
                  <a:gd name="T13" fmla="*/ 18 h 99"/>
                  <a:gd name="T14" fmla="*/ 42 w 88"/>
                  <a:gd name="T15" fmla="*/ 22 h 99"/>
                  <a:gd name="T16" fmla="*/ 39 w 88"/>
                  <a:gd name="T17" fmla="*/ 27 h 99"/>
                  <a:gd name="T18" fmla="*/ 35 w 88"/>
                  <a:gd name="T19" fmla="*/ 31 h 99"/>
                  <a:gd name="T20" fmla="*/ 32 w 88"/>
                  <a:gd name="T21" fmla="*/ 37 h 99"/>
                  <a:gd name="T22" fmla="*/ 26 w 88"/>
                  <a:gd name="T23" fmla="*/ 40 h 99"/>
                  <a:gd name="T24" fmla="*/ 22 w 88"/>
                  <a:gd name="T25" fmla="*/ 44 h 99"/>
                  <a:gd name="T26" fmla="*/ 15 w 88"/>
                  <a:gd name="T27" fmla="*/ 47 h 99"/>
                  <a:gd name="T28" fmla="*/ 11 w 88"/>
                  <a:gd name="T29" fmla="*/ 50 h 99"/>
                  <a:gd name="T30" fmla="*/ 6 w 88"/>
                  <a:gd name="T31" fmla="*/ 49 h 99"/>
                  <a:gd name="T32" fmla="*/ 4 w 88"/>
                  <a:gd name="T33" fmla="*/ 49 h 99"/>
                  <a:gd name="T34" fmla="*/ 2 w 88"/>
                  <a:gd name="T35" fmla="*/ 47 h 99"/>
                  <a:gd name="T36" fmla="*/ 0 w 88"/>
                  <a:gd name="T37" fmla="*/ 45 h 99"/>
                  <a:gd name="T38" fmla="*/ 0 w 88"/>
                  <a:gd name="T39" fmla="*/ 40 h 99"/>
                  <a:gd name="T40" fmla="*/ 1 w 88"/>
                  <a:gd name="T41" fmla="*/ 36 h 99"/>
                  <a:gd name="T42" fmla="*/ 4 w 88"/>
                  <a:gd name="T43" fmla="*/ 31 h 99"/>
                  <a:gd name="T44" fmla="*/ 8 w 88"/>
                  <a:gd name="T45" fmla="*/ 25 h 99"/>
                  <a:gd name="T46" fmla="*/ 10 w 88"/>
                  <a:gd name="T47" fmla="*/ 21 h 99"/>
                  <a:gd name="T48" fmla="*/ 13 w 88"/>
                  <a:gd name="T49" fmla="*/ 18 h 99"/>
                  <a:gd name="T50" fmla="*/ 14 w 88"/>
                  <a:gd name="T51" fmla="*/ 13 h 99"/>
                  <a:gd name="T52" fmla="*/ 16 w 88"/>
                  <a:gd name="T53" fmla="*/ 11 h 99"/>
                  <a:gd name="T54" fmla="*/ 20 w 88"/>
                  <a:gd name="T55" fmla="*/ 5 h 99"/>
                  <a:gd name="T56" fmla="*/ 22 w 88"/>
                  <a:gd name="T57" fmla="*/ 0 h 99"/>
                  <a:gd name="T58" fmla="*/ 22 w 88"/>
                  <a:gd name="T59" fmla="*/ 0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 h="99">
                    <a:moveTo>
                      <a:pt x="46" y="0"/>
                    </a:moveTo>
                    <a:lnTo>
                      <a:pt x="57" y="2"/>
                    </a:lnTo>
                    <a:lnTo>
                      <a:pt x="67" y="3"/>
                    </a:lnTo>
                    <a:lnTo>
                      <a:pt x="72" y="9"/>
                    </a:lnTo>
                    <a:lnTo>
                      <a:pt x="80" y="13"/>
                    </a:lnTo>
                    <a:lnTo>
                      <a:pt x="86" y="22"/>
                    </a:lnTo>
                    <a:lnTo>
                      <a:pt x="88" y="36"/>
                    </a:lnTo>
                    <a:lnTo>
                      <a:pt x="86" y="43"/>
                    </a:lnTo>
                    <a:lnTo>
                      <a:pt x="80" y="53"/>
                    </a:lnTo>
                    <a:lnTo>
                      <a:pt x="72" y="62"/>
                    </a:lnTo>
                    <a:lnTo>
                      <a:pt x="65" y="74"/>
                    </a:lnTo>
                    <a:lnTo>
                      <a:pt x="53" y="80"/>
                    </a:lnTo>
                    <a:lnTo>
                      <a:pt x="44" y="87"/>
                    </a:lnTo>
                    <a:lnTo>
                      <a:pt x="30" y="93"/>
                    </a:lnTo>
                    <a:lnTo>
                      <a:pt x="23" y="99"/>
                    </a:lnTo>
                    <a:lnTo>
                      <a:pt x="13" y="97"/>
                    </a:lnTo>
                    <a:lnTo>
                      <a:pt x="8" y="97"/>
                    </a:lnTo>
                    <a:lnTo>
                      <a:pt x="4" y="93"/>
                    </a:lnTo>
                    <a:lnTo>
                      <a:pt x="0" y="89"/>
                    </a:lnTo>
                    <a:lnTo>
                      <a:pt x="0" y="80"/>
                    </a:lnTo>
                    <a:lnTo>
                      <a:pt x="2" y="72"/>
                    </a:lnTo>
                    <a:lnTo>
                      <a:pt x="8" y="61"/>
                    </a:lnTo>
                    <a:lnTo>
                      <a:pt x="17" y="49"/>
                    </a:lnTo>
                    <a:lnTo>
                      <a:pt x="21" y="42"/>
                    </a:lnTo>
                    <a:lnTo>
                      <a:pt x="27" y="36"/>
                    </a:lnTo>
                    <a:lnTo>
                      <a:pt x="29" y="26"/>
                    </a:lnTo>
                    <a:lnTo>
                      <a:pt x="32" y="21"/>
                    </a:lnTo>
                    <a:lnTo>
                      <a:pt x="40" y="9"/>
                    </a:lnTo>
                    <a:lnTo>
                      <a:pt x="46"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6" name="Freeform 515"/>
              <p:cNvSpPr>
                <a:spLocks/>
              </p:cNvSpPr>
              <p:nvPr/>
            </p:nvSpPr>
            <p:spPr bwMode="auto">
              <a:xfrm>
                <a:off x="2194" y="2071"/>
                <a:ext cx="114" cy="50"/>
              </a:xfrm>
              <a:custGeom>
                <a:avLst/>
                <a:gdLst>
                  <a:gd name="T0" fmla="*/ 94 w 228"/>
                  <a:gd name="T1" fmla="*/ 0 h 101"/>
                  <a:gd name="T2" fmla="*/ 99 w 228"/>
                  <a:gd name="T3" fmla="*/ 0 h 101"/>
                  <a:gd name="T4" fmla="*/ 104 w 228"/>
                  <a:gd name="T5" fmla="*/ 0 h 101"/>
                  <a:gd name="T6" fmla="*/ 109 w 228"/>
                  <a:gd name="T7" fmla="*/ 0 h 101"/>
                  <a:gd name="T8" fmla="*/ 114 w 228"/>
                  <a:gd name="T9" fmla="*/ 0 h 101"/>
                  <a:gd name="T10" fmla="*/ 114 w 228"/>
                  <a:gd name="T11" fmla="*/ 1 h 101"/>
                  <a:gd name="T12" fmla="*/ 114 w 228"/>
                  <a:gd name="T13" fmla="*/ 3 h 101"/>
                  <a:gd name="T14" fmla="*/ 111 w 228"/>
                  <a:gd name="T15" fmla="*/ 5 h 101"/>
                  <a:gd name="T16" fmla="*/ 106 w 228"/>
                  <a:gd name="T17" fmla="*/ 6 h 101"/>
                  <a:gd name="T18" fmla="*/ 102 w 228"/>
                  <a:gd name="T19" fmla="*/ 7 h 101"/>
                  <a:gd name="T20" fmla="*/ 98 w 228"/>
                  <a:gd name="T21" fmla="*/ 8 h 101"/>
                  <a:gd name="T22" fmla="*/ 94 w 228"/>
                  <a:gd name="T23" fmla="*/ 10 h 101"/>
                  <a:gd name="T24" fmla="*/ 91 w 228"/>
                  <a:gd name="T25" fmla="*/ 12 h 101"/>
                  <a:gd name="T26" fmla="*/ 87 w 228"/>
                  <a:gd name="T27" fmla="*/ 14 h 101"/>
                  <a:gd name="T28" fmla="*/ 83 w 228"/>
                  <a:gd name="T29" fmla="*/ 16 h 101"/>
                  <a:gd name="T30" fmla="*/ 79 w 228"/>
                  <a:gd name="T31" fmla="*/ 18 h 101"/>
                  <a:gd name="T32" fmla="*/ 75 w 228"/>
                  <a:gd name="T33" fmla="*/ 20 h 101"/>
                  <a:gd name="T34" fmla="*/ 72 w 228"/>
                  <a:gd name="T35" fmla="*/ 21 h 101"/>
                  <a:gd name="T36" fmla="*/ 68 w 228"/>
                  <a:gd name="T37" fmla="*/ 23 h 101"/>
                  <a:gd name="T38" fmla="*/ 63 w 228"/>
                  <a:gd name="T39" fmla="*/ 25 h 101"/>
                  <a:gd name="T40" fmla="*/ 60 w 228"/>
                  <a:gd name="T41" fmla="*/ 27 h 101"/>
                  <a:gd name="T42" fmla="*/ 56 w 228"/>
                  <a:gd name="T43" fmla="*/ 28 h 101"/>
                  <a:gd name="T44" fmla="*/ 53 w 228"/>
                  <a:gd name="T45" fmla="*/ 30 h 101"/>
                  <a:gd name="T46" fmla="*/ 46 w 228"/>
                  <a:gd name="T47" fmla="*/ 33 h 101"/>
                  <a:gd name="T48" fmla="*/ 39 w 228"/>
                  <a:gd name="T49" fmla="*/ 36 h 101"/>
                  <a:gd name="T50" fmla="*/ 33 w 228"/>
                  <a:gd name="T51" fmla="*/ 38 h 101"/>
                  <a:gd name="T52" fmla="*/ 27 w 228"/>
                  <a:gd name="T53" fmla="*/ 41 h 101"/>
                  <a:gd name="T54" fmla="*/ 19 w 228"/>
                  <a:gd name="T55" fmla="*/ 43 h 101"/>
                  <a:gd name="T56" fmla="*/ 14 w 228"/>
                  <a:gd name="T57" fmla="*/ 46 h 101"/>
                  <a:gd name="T58" fmla="*/ 6 w 228"/>
                  <a:gd name="T59" fmla="*/ 47 h 101"/>
                  <a:gd name="T60" fmla="*/ 0 w 228"/>
                  <a:gd name="T61" fmla="*/ 50 h 101"/>
                  <a:gd name="T62" fmla="*/ 4 w 228"/>
                  <a:gd name="T63" fmla="*/ 46 h 101"/>
                  <a:gd name="T64" fmla="*/ 9 w 228"/>
                  <a:gd name="T65" fmla="*/ 43 h 101"/>
                  <a:gd name="T66" fmla="*/ 14 w 228"/>
                  <a:gd name="T67" fmla="*/ 40 h 101"/>
                  <a:gd name="T68" fmla="*/ 18 w 228"/>
                  <a:gd name="T69" fmla="*/ 37 h 101"/>
                  <a:gd name="T70" fmla="*/ 23 w 228"/>
                  <a:gd name="T71" fmla="*/ 34 h 101"/>
                  <a:gd name="T72" fmla="*/ 29 w 228"/>
                  <a:gd name="T73" fmla="*/ 31 h 101"/>
                  <a:gd name="T74" fmla="*/ 35 w 228"/>
                  <a:gd name="T75" fmla="*/ 29 h 101"/>
                  <a:gd name="T76" fmla="*/ 39 w 228"/>
                  <a:gd name="T77" fmla="*/ 27 h 101"/>
                  <a:gd name="T78" fmla="*/ 46 w 228"/>
                  <a:gd name="T79" fmla="*/ 24 h 101"/>
                  <a:gd name="T80" fmla="*/ 53 w 228"/>
                  <a:gd name="T81" fmla="*/ 21 h 101"/>
                  <a:gd name="T82" fmla="*/ 56 w 228"/>
                  <a:gd name="T83" fmla="*/ 19 h 101"/>
                  <a:gd name="T84" fmla="*/ 60 w 228"/>
                  <a:gd name="T85" fmla="*/ 18 h 101"/>
                  <a:gd name="T86" fmla="*/ 63 w 228"/>
                  <a:gd name="T87" fmla="*/ 16 h 101"/>
                  <a:gd name="T88" fmla="*/ 68 w 228"/>
                  <a:gd name="T89" fmla="*/ 15 h 101"/>
                  <a:gd name="T90" fmla="*/ 75 w 228"/>
                  <a:gd name="T91" fmla="*/ 11 h 101"/>
                  <a:gd name="T92" fmla="*/ 81 w 228"/>
                  <a:gd name="T93" fmla="*/ 8 h 101"/>
                  <a:gd name="T94" fmla="*/ 88 w 228"/>
                  <a:gd name="T95" fmla="*/ 4 h 101"/>
                  <a:gd name="T96" fmla="*/ 94 w 228"/>
                  <a:gd name="T97" fmla="*/ 0 h 101"/>
                  <a:gd name="T98" fmla="*/ 94 w 228"/>
                  <a:gd name="T99" fmla="*/ 0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8" h="101">
                    <a:moveTo>
                      <a:pt x="188" y="0"/>
                    </a:moveTo>
                    <a:lnTo>
                      <a:pt x="198" y="0"/>
                    </a:lnTo>
                    <a:lnTo>
                      <a:pt x="207" y="0"/>
                    </a:lnTo>
                    <a:lnTo>
                      <a:pt x="217" y="0"/>
                    </a:lnTo>
                    <a:lnTo>
                      <a:pt x="228" y="0"/>
                    </a:lnTo>
                    <a:lnTo>
                      <a:pt x="228" y="2"/>
                    </a:lnTo>
                    <a:lnTo>
                      <a:pt x="228" y="6"/>
                    </a:lnTo>
                    <a:lnTo>
                      <a:pt x="221" y="10"/>
                    </a:lnTo>
                    <a:lnTo>
                      <a:pt x="211" y="12"/>
                    </a:lnTo>
                    <a:lnTo>
                      <a:pt x="204" y="14"/>
                    </a:lnTo>
                    <a:lnTo>
                      <a:pt x="196" y="17"/>
                    </a:lnTo>
                    <a:lnTo>
                      <a:pt x="188" y="21"/>
                    </a:lnTo>
                    <a:lnTo>
                      <a:pt x="181" y="25"/>
                    </a:lnTo>
                    <a:lnTo>
                      <a:pt x="173" y="29"/>
                    </a:lnTo>
                    <a:lnTo>
                      <a:pt x="166" y="33"/>
                    </a:lnTo>
                    <a:lnTo>
                      <a:pt x="158" y="36"/>
                    </a:lnTo>
                    <a:lnTo>
                      <a:pt x="150" y="40"/>
                    </a:lnTo>
                    <a:lnTo>
                      <a:pt x="143" y="42"/>
                    </a:lnTo>
                    <a:lnTo>
                      <a:pt x="135" y="46"/>
                    </a:lnTo>
                    <a:lnTo>
                      <a:pt x="126" y="50"/>
                    </a:lnTo>
                    <a:lnTo>
                      <a:pt x="120" y="54"/>
                    </a:lnTo>
                    <a:lnTo>
                      <a:pt x="112" y="57"/>
                    </a:lnTo>
                    <a:lnTo>
                      <a:pt x="105" y="61"/>
                    </a:lnTo>
                    <a:lnTo>
                      <a:pt x="92" y="67"/>
                    </a:lnTo>
                    <a:lnTo>
                      <a:pt x="78" y="73"/>
                    </a:lnTo>
                    <a:lnTo>
                      <a:pt x="65" y="76"/>
                    </a:lnTo>
                    <a:lnTo>
                      <a:pt x="53" y="82"/>
                    </a:lnTo>
                    <a:lnTo>
                      <a:pt x="38" y="86"/>
                    </a:lnTo>
                    <a:lnTo>
                      <a:pt x="27" y="92"/>
                    </a:lnTo>
                    <a:lnTo>
                      <a:pt x="12" y="95"/>
                    </a:lnTo>
                    <a:lnTo>
                      <a:pt x="0" y="101"/>
                    </a:lnTo>
                    <a:lnTo>
                      <a:pt x="8" y="93"/>
                    </a:lnTo>
                    <a:lnTo>
                      <a:pt x="17" y="86"/>
                    </a:lnTo>
                    <a:lnTo>
                      <a:pt x="27" y="80"/>
                    </a:lnTo>
                    <a:lnTo>
                      <a:pt x="36" y="74"/>
                    </a:lnTo>
                    <a:lnTo>
                      <a:pt x="46" y="69"/>
                    </a:lnTo>
                    <a:lnTo>
                      <a:pt x="57" y="63"/>
                    </a:lnTo>
                    <a:lnTo>
                      <a:pt x="69" y="59"/>
                    </a:lnTo>
                    <a:lnTo>
                      <a:pt x="78" y="55"/>
                    </a:lnTo>
                    <a:lnTo>
                      <a:pt x="92" y="48"/>
                    </a:lnTo>
                    <a:lnTo>
                      <a:pt x="105" y="42"/>
                    </a:lnTo>
                    <a:lnTo>
                      <a:pt x="112" y="38"/>
                    </a:lnTo>
                    <a:lnTo>
                      <a:pt x="120" y="36"/>
                    </a:lnTo>
                    <a:lnTo>
                      <a:pt x="126" y="33"/>
                    </a:lnTo>
                    <a:lnTo>
                      <a:pt x="135" y="31"/>
                    </a:lnTo>
                    <a:lnTo>
                      <a:pt x="149" y="23"/>
                    </a:lnTo>
                    <a:lnTo>
                      <a:pt x="162" y="17"/>
                    </a:lnTo>
                    <a:lnTo>
                      <a:pt x="175" y="8"/>
                    </a:lnTo>
                    <a:lnTo>
                      <a:pt x="18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7" name="Freeform 516"/>
              <p:cNvSpPr>
                <a:spLocks/>
              </p:cNvSpPr>
              <p:nvPr/>
            </p:nvSpPr>
            <p:spPr bwMode="auto">
              <a:xfrm>
                <a:off x="2726" y="2085"/>
                <a:ext cx="100" cy="70"/>
              </a:xfrm>
              <a:custGeom>
                <a:avLst/>
                <a:gdLst>
                  <a:gd name="T0" fmla="*/ 44 w 200"/>
                  <a:gd name="T1" fmla="*/ 0 h 140"/>
                  <a:gd name="T2" fmla="*/ 50 w 200"/>
                  <a:gd name="T3" fmla="*/ 1 h 140"/>
                  <a:gd name="T4" fmla="*/ 55 w 200"/>
                  <a:gd name="T5" fmla="*/ 4 h 140"/>
                  <a:gd name="T6" fmla="*/ 59 w 200"/>
                  <a:gd name="T7" fmla="*/ 8 h 140"/>
                  <a:gd name="T8" fmla="*/ 65 w 200"/>
                  <a:gd name="T9" fmla="*/ 12 h 140"/>
                  <a:gd name="T10" fmla="*/ 69 w 200"/>
                  <a:gd name="T11" fmla="*/ 15 h 140"/>
                  <a:gd name="T12" fmla="*/ 73 w 200"/>
                  <a:gd name="T13" fmla="*/ 20 h 140"/>
                  <a:gd name="T14" fmla="*/ 77 w 200"/>
                  <a:gd name="T15" fmla="*/ 26 h 140"/>
                  <a:gd name="T16" fmla="*/ 81 w 200"/>
                  <a:gd name="T17" fmla="*/ 31 h 140"/>
                  <a:gd name="T18" fmla="*/ 85 w 200"/>
                  <a:gd name="T19" fmla="*/ 35 h 140"/>
                  <a:gd name="T20" fmla="*/ 89 w 200"/>
                  <a:gd name="T21" fmla="*/ 41 h 140"/>
                  <a:gd name="T22" fmla="*/ 93 w 200"/>
                  <a:gd name="T23" fmla="*/ 45 h 140"/>
                  <a:gd name="T24" fmla="*/ 100 w 200"/>
                  <a:gd name="T25" fmla="*/ 49 h 140"/>
                  <a:gd name="T26" fmla="*/ 92 w 200"/>
                  <a:gd name="T27" fmla="*/ 49 h 140"/>
                  <a:gd name="T28" fmla="*/ 87 w 200"/>
                  <a:gd name="T29" fmla="*/ 48 h 140"/>
                  <a:gd name="T30" fmla="*/ 79 w 200"/>
                  <a:gd name="T31" fmla="*/ 45 h 140"/>
                  <a:gd name="T32" fmla="*/ 73 w 200"/>
                  <a:gd name="T33" fmla="*/ 43 h 140"/>
                  <a:gd name="T34" fmla="*/ 67 w 200"/>
                  <a:gd name="T35" fmla="*/ 40 h 140"/>
                  <a:gd name="T36" fmla="*/ 60 w 200"/>
                  <a:gd name="T37" fmla="*/ 39 h 140"/>
                  <a:gd name="T38" fmla="*/ 56 w 200"/>
                  <a:gd name="T39" fmla="*/ 38 h 140"/>
                  <a:gd name="T40" fmla="*/ 53 w 200"/>
                  <a:gd name="T41" fmla="*/ 38 h 140"/>
                  <a:gd name="T42" fmla="*/ 49 w 200"/>
                  <a:gd name="T43" fmla="*/ 38 h 140"/>
                  <a:gd name="T44" fmla="*/ 46 w 200"/>
                  <a:gd name="T45" fmla="*/ 39 h 140"/>
                  <a:gd name="T46" fmla="*/ 50 w 200"/>
                  <a:gd name="T47" fmla="*/ 42 h 140"/>
                  <a:gd name="T48" fmla="*/ 53 w 200"/>
                  <a:gd name="T49" fmla="*/ 46 h 140"/>
                  <a:gd name="T50" fmla="*/ 53 w 200"/>
                  <a:gd name="T51" fmla="*/ 49 h 140"/>
                  <a:gd name="T52" fmla="*/ 55 w 200"/>
                  <a:gd name="T53" fmla="*/ 53 h 140"/>
                  <a:gd name="T54" fmla="*/ 56 w 200"/>
                  <a:gd name="T55" fmla="*/ 57 h 140"/>
                  <a:gd name="T56" fmla="*/ 57 w 200"/>
                  <a:gd name="T57" fmla="*/ 62 h 140"/>
                  <a:gd name="T58" fmla="*/ 59 w 200"/>
                  <a:gd name="T59" fmla="*/ 67 h 140"/>
                  <a:gd name="T60" fmla="*/ 64 w 200"/>
                  <a:gd name="T61" fmla="*/ 70 h 140"/>
                  <a:gd name="T62" fmla="*/ 59 w 200"/>
                  <a:gd name="T63" fmla="*/ 70 h 140"/>
                  <a:gd name="T64" fmla="*/ 55 w 200"/>
                  <a:gd name="T65" fmla="*/ 69 h 140"/>
                  <a:gd name="T66" fmla="*/ 52 w 200"/>
                  <a:gd name="T67" fmla="*/ 68 h 140"/>
                  <a:gd name="T68" fmla="*/ 48 w 200"/>
                  <a:gd name="T69" fmla="*/ 67 h 140"/>
                  <a:gd name="T70" fmla="*/ 44 w 200"/>
                  <a:gd name="T71" fmla="*/ 65 h 140"/>
                  <a:gd name="T72" fmla="*/ 39 w 200"/>
                  <a:gd name="T73" fmla="*/ 63 h 140"/>
                  <a:gd name="T74" fmla="*/ 35 w 200"/>
                  <a:gd name="T75" fmla="*/ 60 h 140"/>
                  <a:gd name="T76" fmla="*/ 32 w 200"/>
                  <a:gd name="T77" fmla="*/ 58 h 140"/>
                  <a:gd name="T78" fmla="*/ 27 w 200"/>
                  <a:gd name="T79" fmla="*/ 55 h 140"/>
                  <a:gd name="T80" fmla="*/ 23 w 200"/>
                  <a:gd name="T81" fmla="*/ 52 h 140"/>
                  <a:gd name="T82" fmla="*/ 19 w 200"/>
                  <a:gd name="T83" fmla="*/ 50 h 140"/>
                  <a:gd name="T84" fmla="*/ 15 w 200"/>
                  <a:gd name="T85" fmla="*/ 47 h 140"/>
                  <a:gd name="T86" fmla="*/ 11 w 200"/>
                  <a:gd name="T87" fmla="*/ 44 h 140"/>
                  <a:gd name="T88" fmla="*/ 7 w 200"/>
                  <a:gd name="T89" fmla="*/ 42 h 140"/>
                  <a:gd name="T90" fmla="*/ 4 w 200"/>
                  <a:gd name="T91" fmla="*/ 39 h 140"/>
                  <a:gd name="T92" fmla="*/ 0 w 200"/>
                  <a:gd name="T93" fmla="*/ 37 h 140"/>
                  <a:gd name="T94" fmla="*/ 4 w 200"/>
                  <a:gd name="T95" fmla="*/ 32 h 140"/>
                  <a:gd name="T96" fmla="*/ 8 w 200"/>
                  <a:gd name="T97" fmla="*/ 30 h 140"/>
                  <a:gd name="T98" fmla="*/ 14 w 200"/>
                  <a:gd name="T99" fmla="*/ 28 h 140"/>
                  <a:gd name="T100" fmla="*/ 19 w 200"/>
                  <a:gd name="T101" fmla="*/ 28 h 140"/>
                  <a:gd name="T102" fmla="*/ 19 w 200"/>
                  <a:gd name="T103" fmla="*/ 25 h 140"/>
                  <a:gd name="T104" fmla="*/ 18 w 200"/>
                  <a:gd name="T105" fmla="*/ 23 h 140"/>
                  <a:gd name="T106" fmla="*/ 22 w 200"/>
                  <a:gd name="T107" fmla="*/ 20 h 140"/>
                  <a:gd name="T108" fmla="*/ 25 w 200"/>
                  <a:gd name="T109" fmla="*/ 18 h 140"/>
                  <a:gd name="T110" fmla="*/ 28 w 200"/>
                  <a:gd name="T111" fmla="*/ 14 h 140"/>
                  <a:gd name="T112" fmla="*/ 31 w 200"/>
                  <a:gd name="T113" fmla="*/ 12 h 140"/>
                  <a:gd name="T114" fmla="*/ 34 w 200"/>
                  <a:gd name="T115" fmla="*/ 8 h 140"/>
                  <a:gd name="T116" fmla="*/ 36 w 200"/>
                  <a:gd name="T117" fmla="*/ 4 h 140"/>
                  <a:gd name="T118" fmla="*/ 39 w 200"/>
                  <a:gd name="T119" fmla="*/ 1 h 140"/>
                  <a:gd name="T120" fmla="*/ 44 w 200"/>
                  <a:gd name="T121" fmla="*/ 0 h 140"/>
                  <a:gd name="T122" fmla="*/ 44 w 200"/>
                  <a:gd name="T123" fmla="*/ 0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0" h="140">
                    <a:moveTo>
                      <a:pt x="87" y="0"/>
                    </a:moveTo>
                    <a:lnTo>
                      <a:pt x="99" y="2"/>
                    </a:lnTo>
                    <a:lnTo>
                      <a:pt x="110" y="7"/>
                    </a:lnTo>
                    <a:lnTo>
                      <a:pt x="118" y="15"/>
                    </a:lnTo>
                    <a:lnTo>
                      <a:pt x="129" y="23"/>
                    </a:lnTo>
                    <a:lnTo>
                      <a:pt x="137" y="30"/>
                    </a:lnTo>
                    <a:lnTo>
                      <a:pt x="146" y="40"/>
                    </a:lnTo>
                    <a:lnTo>
                      <a:pt x="154" y="51"/>
                    </a:lnTo>
                    <a:lnTo>
                      <a:pt x="162" y="61"/>
                    </a:lnTo>
                    <a:lnTo>
                      <a:pt x="169" y="70"/>
                    </a:lnTo>
                    <a:lnTo>
                      <a:pt x="177" y="82"/>
                    </a:lnTo>
                    <a:lnTo>
                      <a:pt x="186" y="89"/>
                    </a:lnTo>
                    <a:lnTo>
                      <a:pt x="200" y="97"/>
                    </a:lnTo>
                    <a:lnTo>
                      <a:pt x="184" y="97"/>
                    </a:lnTo>
                    <a:lnTo>
                      <a:pt x="173" y="95"/>
                    </a:lnTo>
                    <a:lnTo>
                      <a:pt x="158" y="89"/>
                    </a:lnTo>
                    <a:lnTo>
                      <a:pt x="146" y="85"/>
                    </a:lnTo>
                    <a:lnTo>
                      <a:pt x="133" y="80"/>
                    </a:lnTo>
                    <a:lnTo>
                      <a:pt x="120" y="78"/>
                    </a:lnTo>
                    <a:lnTo>
                      <a:pt x="112" y="76"/>
                    </a:lnTo>
                    <a:lnTo>
                      <a:pt x="106" y="76"/>
                    </a:lnTo>
                    <a:lnTo>
                      <a:pt x="97" y="76"/>
                    </a:lnTo>
                    <a:lnTo>
                      <a:pt x="91" y="78"/>
                    </a:lnTo>
                    <a:lnTo>
                      <a:pt x="99" y="83"/>
                    </a:lnTo>
                    <a:lnTo>
                      <a:pt x="105" y="91"/>
                    </a:lnTo>
                    <a:lnTo>
                      <a:pt x="106" y="97"/>
                    </a:lnTo>
                    <a:lnTo>
                      <a:pt x="110" y="106"/>
                    </a:lnTo>
                    <a:lnTo>
                      <a:pt x="112" y="114"/>
                    </a:lnTo>
                    <a:lnTo>
                      <a:pt x="114" y="123"/>
                    </a:lnTo>
                    <a:lnTo>
                      <a:pt x="118" y="133"/>
                    </a:lnTo>
                    <a:lnTo>
                      <a:pt x="127" y="140"/>
                    </a:lnTo>
                    <a:lnTo>
                      <a:pt x="118" y="139"/>
                    </a:lnTo>
                    <a:lnTo>
                      <a:pt x="110" y="137"/>
                    </a:lnTo>
                    <a:lnTo>
                      <a:pt x="103" y="135"/>
                    </a:lnTo>
                    <a:lnTo>
                      <a:pt x="95" y="133"/>
                    </a:lnTo>
                    <a:lnTo>
                      <a:pt x="87" y="129"/>
                    </a:lnTo>
                    <a:lnTo>
                      <a:pt x="78" y="125"/>
                    </a:lnTo>
                    <a:lnTo>
                      <a:pt x="70" y="120"/>
                    </a:lnTo>
                    <a:lnTo>
                      <a:pt x="63" y="116"/>
                    </a:lnTo>
                    <a:lnTo>
                      <a:pt x="53" y="110"/>
                    </a:lnTo>
                    <a:lnTo>
                      <a:pt x="46" y="104"/>
                    </a:lnTo>
                    <a:lnTo>
                      <a:pt x="38" y="99"/>
                    </a:lnTo>
                    <a:lnTo>
                      <a:pt x="29" y="93"/>
                    </a:lnTo>
                    <a:lnTo>
                      <a:pt x="21" y="87"/>
                    </a:lnTo>
                    <a:lnTo>
                      <a:pt x="13" y="83"/>
                    </a:lnTo>
                    <a:lnTo>
                      <a:pt x="8" y="78"/>
                    </a:lnTo>
                    <a:lnTo>
                      <a:pt x="0" y="74"/>
                    </a:lnTo>
                    <a:lnTo>
                      <a:pt x="8" y="64"/>
                    </a:lnTo>
                    <a:lnTo>
                      <a:pt x="15" y="59"/>
                    </a:lnTo>
                    <a:lnTo>
                      <a:pt x="27" y="55"/>
                    </a:lnTo>
                    <a:lnTo>
                      <a:pt x="38" y="55"/>
                    </a:lnTo>
                    <a:lnTo>
                      <a:pt x="38" y="49"/>
                    </a:lnTo>
                    <a:lnTo>
                      <a:pt x="36" y="45"/>
                    </a:lnTo>
                    <a:lnTo>
                      <a:pt x="44" y="40"/>
                    </a:lnTo>
                    <a:lnTo>
                      <a:pt x="49" y="36"/>
                    </a:lnTo>
                    <a:lnTo>
                      <a:pt x="55" y="28"/>
                    </a:lnTo>
                    <a:lnTo>
                      <a:pt x="61" y="23"/>
                    </a:lnTo>
                    <a:lnTo>
                      <a:pt x="67" y="15"/>
                    </a:lnTo>
                    <a:lnTo>
                      <a:pt x="72" y="7"/>
                    </a:lnTo>
                    <a:lnTo>
                      <a:pt x="78" y="2"/>
                    </a:lnTo>
                    <a:lnTo>
                      <a:pt x="87" y="0"/>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8" name="Freeform 517"/>
              <p:cNvSpPr>
                <a:spLocks/>
              </p:cNvSpPr>
              <p:nvPr/>
            </p:nvSpPr>
            <p:spPr bwMode="auto">
              <a:xfrm>
                <a:off x="2134" y="2096"/>
                <a:ext cx="190" cy="129"/>
              </a:xfrm>
              <a:custGeom>
                <a:avLst/>
                <a:gdLst>
                  <a:gd name="T0" fmla="*/ 188 w 381"/>
                  <a:gd name="T1" fmla="*/ 3 h 256"/>
                  <a:gd name="T2" fmla="*/ 183 w 381"/>
                  <a:gd name="T3" fmla="*/ 10 h 256"/>
                  <a:gd name="T4" fmla="*/ 174 w 381"/>
                  <a:gd name="T5" fmla="*/ 15 h 256"/>
                  <a:gd name="T6" fmla="*/ 163 w 381"/>
                  <a:gd name="T7" fmla="*/ 21 h 256"/>
                  <a:gd name="T8" fmla="*/ 152 w 381"/>
                  <a:gd name="T9" fmla="*/ 26 h 256"/>
                  <a:gd name="T10" fmla="*/ 140 w 381"/>
                  <a:gd name="T11" fmla="*/ 31 h 256"/>
                  <a:gd name="T12" fmla="*/ 127 w 381"/>
                  <a:gd name="T13" fmla="*/ 37 h 256"/>
                  <a:gd name="T14" fmla="*/ 118 w 381"/>
                  <a:gd name="T15" fmla="*/ 44 h 256"/>
                  <a:gd name="T16" fmla="*/ 109 w 381"/>
                  <a:gd name="T17" fmla="*/ 49 h 256"/>
                  <a:gd name="T18" fmla="*/ 102 w 381"/>
                  <a:gd name="T19" fmla="*/ 54 h 256"/>
                  <a:gd name="T20" fmla="*/ 94 w 381"/>
                  <a:gd name="T21" fmla="*/ 59 h 256"/>
                  <a:gd name="T22" fmla="*/ 86 w 381"/>
                  <a:gd name="T23" fmla="*/ 65 h 256"/>
                  <a:gd name="T24" fmla="*/ 78 w 381"/>
                  <a:gd name="T25" fmla="*/ 71 h 256"/>
                  <a:gd name="T26" fmla="*/ 71 w 381"/>
                  <a:gd name="T27" fmla="*/ 77 h 256"/>
                  <a:gd name="T28" fmla="*/ 60 w 381"/>
                  <a:gd name="T29" fmla="*/ 86 h 256"/>
                  <a:gd name="T30" fmla="*/ 47 w 381"/>
                  <a:gd name="T31" fmla="*/ 97 h 256"/>
                  <a:gd name="T32" fmla="*/ 34 w 381"/>
                  <a:gd name="T33" fmla="*/ 107 h 256"/>
                  <a:gd name="T34" fmla="*/ 20 w 381"/>
                  <a:gd name="T35" fmla="*/ 116 h 256"/>
                  <a:gd name="T36" fmla="*/ 7 w 381"/>
                  <a:gd name="T37" fmla="*/ 125 h 256"/>
                  <a:gd name="T38" fmla="*/ 4 w 381"/>
                  <a:gd name="T39" fmla="*/ 122 h 256"/>
                  <a:gd name="T40" fmla="*/ 12 w 381"/>
                  <a:gd name="T41" fmla="*/ 110 h 256"/>
                  <a:gd name="T42" fmla="*/ 22 w 381"/>
                  <a:gd name="T43" fmla="*/ 98 h 256"/>
                  <a:gd name="T44" fmla="*/ 31 w 381"/>
                  <a:gd name="T45" fmla="*/ 88 h 256"/>
                  <a:gd name="T46" fmla="*/ 45 w 381"/>
                  <a:gd name="T47" fmla="*/ 76 h 256"/>
                  <a:gd name="T48" fmla="*/ 63 w 381"/>
                  <a:gd name="T49" fmla="*/ 62 h 256"/>
                  <a:gd name="T50" fmla="*/ 82 w 381"/>
                  <a:gd name="T51" fmla="*/ 49 h 256"/>
                  <a:gd name="T52" fmla="*/ 102 w 381"/>
                  <a:gd name="T53" fmla="*/ 39 h 256"/>
                  <a:gd name="T54" fmla="*/ 122 w 381"/>
                  <a:gd name="T55" fmla="*/ 29 h 256"/>
                  <a:gd name="T56" fmla="*/ 142 w 381"/>
                  <a:gd name="T57" fmla="*/ 20 h 256"/>
                  <a:gd name="T58" fmla="*/ 161 w 381"/>
                  <a:gd name="T59" fmla="*/ 12 h 256"/>
                  <a:gd name="T60" fmla="*/ 181 w 381"/>
                  <a:gd name="T61" fmla="*/ 4 h 256"/>
                  <a:gd name="T62" fmla="*/ 190 w 381"/>
                  <a:gd name="T63" fmla="*/ 0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256">
                    <a:moveTo>
                      <a:pt x="381" y="0"/>
                    </a:moveTo>
                    <a:lnTo>
                      <a:pt x="377" y="5"/>
                    </a:lnTo>
                    <a:lnTo>
                      <a:pt x="371" y="11"/>
                    </a:lnTo>
                    <a:lnTo>
                      <a:pt x="366" y="19"/>
                    </a:lnTo>
                    <a:lnTo>
                      <a:pt x="358" y="24"/>
                    </a:lnTo>
                    <a:lnTo>
                      <a:pt x="348" y="30"/>
                    </a:lnTo>
                    <a:lnTo>
                      <a:pt x="339" y="36"/>
                    </a:lnTo>
                    <a:lnTo>
                      <a:pt x="327" y="41"/>
                    </a:lnTo>
                    <a:lnTo>
                      <a:pt x="318" y="47"/>
                    </a:lnTo>
                    <a:lnTo>
                      <a:pt x="305" y="51"/>
                    </a:lnTo>
                    <a:lnTo>
                      <a:pt x="291" y="57"/>
                    </a:lnTo>
                    <a:lnTo>
                      <a:pt x="280" y="62"/>
                    </a:lnTo>
                    <a:lnTo>
                      <a:pt x="269" y="70"/>
                    </a:lnTo>
                    <a:lnTo>
                      <a:pt x="255" y="74"/>
                    </a:lnTo>
                    <a:lnTo>
                      <a:pt x="246" y="81"/>
                    </a:lnTo>
                    <a:lnTo>
                      <a:pt x="236" y="87"/>
                    </a:lnTo>
                    <a:lnTo>
                      <a:pt x="229" y="95"/>
                    </a:lnTo>
                    <a:lnTo>
                      <a:pt x="219" y="98"/>
                    </a:lnTo>
                    <a:lnTo>
                      <a:pt x="212" y="102"/>
                    </a:lnTo>
                    <a:lnTo>
                      <a:pt x="204" y="108"/>
                    </a:lnTo>
                    <a:lnTo>
                      <a:pt x="196" y="114"/>
                    </a:lnTo>
                    <a:lnTo>
                      <a:pt x="189" y="117"/>
                    </a:lnTo>
                    <a:lnTo>
                      <a:pt x="179" y="123"/>
                    </a:lnTo>
                    <a:lnTo>
                      <a:pt x="172" y="129"/>
                    </a:lnTo>
                    <a:lnTo>
                      <a:pt x="166" y="137"/>
                    </a:lnTo>
                    <a:lnTo>
                      <a:pt x="156" y="140"/>
                    </a:lnTo>
                    <a:lnTo>
                      <a:pt x="151" y="146"/>
                    </a:lnTo>
                    <a:lnTo>
                      <a:pt x="143" y="152"/>
                    </a:lnTo>
                    <a:lnTo>
                      <a:pt x="135" y="159"/>
                    </a:lnTo>
                    <a:lnTo>
                      <a:pt x="120" y="171"/>
                    </a:lnTo>
                    <a:lnTo>
                      <a:pt x="109" y="182"/>
                    </a:lnTo>
                    <a:lnTo>
                      <a:pt x="94" y="192"/>
                    </a:lnTo>
                    <a:lnTo>
                      <a:pt x="80" y="203"/>
                    </a:lnTo>
                    <a:lnTo>
                      <a:pt x="69" y="213"/>
                    </a:lnTo>
                    <a:lnTo>
                      <a:pt x="56" y="222"/>
                    </a:lnTo>
                    <a:lnTo>
                      <a:pt x="40" y="230"/>
                    </a:lnTo>
                    <a:lnTo>
                      <a:pt x="27" y="239"/>
                    </a:lnTo>
                    <a:lnTo>
                      <a:pt x="14" y="249"/>
                    </a:lnTo>
                    <a:lnTo>
                      <a:pt x="0" y="256"/>
                    </a:lnTo>
                    <a:lnTo>
                      <a:pt x="8" y="243"/>
                    </a:lnTo>
                    <a:lnTo>
                      <a:pt x="16" y="230"/>
                    </a:lnTo>
                    <a:lnTo>
                      <a:pt x="25" y="218"/>
                    </a:lnTo>
                    <a:lnTo>
                      <a:pt x="37" y="207"/>
                    </a:lnTo>
                    <a:lnTo>
                      <a:pt x="44" y="194"/>
                    </a:lnTo>
                    <a:lnTo>
                      <a:pt x="54" y="186"/>
                    </a:lnTo>
                    <a:lnTo>
                      <a:pt x="63" y="175"/>
                    </a:lnTo>
                    <a:lnTo>
                      <a:pt x="75" y="165"/>
                    </a:lnTo>
                    <a:lnTo>
                      <a:pt x="90" y="150"/>
                    </a:lnTo>
                    <a:lnTo>
                      <a:pt x="109" y="137"/>
                    </a:lnTo>
                    <a:lnTo>
                      <a:pt x="126" y="123"/>
                    </a:lnTo>
                    <a:lnTo>
                      <a:pt x="145" y="110"/>
                    </a:lnTo>
                    <a:lnTo>
                      <a:pt x="164" y="98"/>
                    </a:lnTo>
                    <a:lnTo>
                      <a:pt x="183" y="87"/>
                    </a:lnTo>
                    <a:lnTo>
                      <a:pt x="204" y="78"/>
                    </a:lnTo>
                    <a:lnTo>
                      <a:pt x="223" y="68"/>
                    </a:lnTo>
                    <a:lnTo>
                      <a:pt x="244" y="57"/>
                    </a:lnTo>
                    <a:lnTo>
                      <a:pt x="265" y="49"/>
                    </a:lnTo>
                    <a:lnTo>
                      <a:pt x="284" y="40"/>
                    </a:lnTo>
                    <a:lnTo>
                      <a:pt x="305" y="32"/>
                    </a:lnTo>
                    <a:lnTo>
                      <a:pt x="322" y="24"/>
                    </a:lnTo>
                    <a:lnTo>
                      <a:pt x="343" y="15"/>
                    </a:lnTo>
                    <a:lnTo>
                      <a:pt x="362" y="7"/>
                    </a:lnTo>
                    <a:lnTo>
                      <a:pt x="38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39" name="Freeform 518"/>
              <p:cNvSpPr>
                <a:spLocks/>
              </p:cNvSpPr>
              <p:nvPr/>
            </p:nvSpPr>
            <p:spPr bwMode="auto">
              <a:xfrm>
                <a:off x="2843" y="2103"/>
                <a:ext cx="105" cy="62"/>
              </a:xfrm>
              <a:custGeom>
                <a:avLst/>
                <a:gdLst>
                  <a:gd name="T0" fmla="*/ 100 w 211"/>
                  <a:gd name="T1" fmla="*/ 0 h 124"/>
                  <a:gd name="T2" fmla="*/ 103 w 211"/>
                  <a:gd name="T3" fmla="*/ 0 h 124"/>
                  <a:gd name="T4" fmla="*/ 105 w 211"/>
                  <a:gd name="T5" fmla="*/ 0 h 124"/>
                  <a:gd name="T6" fmla="*/ 99 w 211"/>
                  <a:gd name="T7" fmla="*/ 4 h 124"/>
                  <a:gd name="T8" fmla="*/ 93 w 211"/>
                  <a:gd name="T9" fmla="*/ 9 h 124"/>
                  <a:gd name="T10" fmla="*/ 87 w 211"/>
                  <a:gd name="T11" fmla="*/ 13 h 124"/>
                  <a:gd name="T12" fmla="*/ 80 w 211"/>
                  <a:gd name="T13" fmla="*/ 17 h 124"/>
                  <a:gd name="T14" fmla="*/ 74 w 211"/>
                  <a:gd name="T15" fmla="*/ 21 h 124"/>
                  <a:gd name="T16" fmla="*/ 67 w 211"/>
                  <a:gd name="T17" fmla="*/ 25 h 124"/>
                  <a:gd name="T18" fmla="*/ 61 w 211"/>
                  <a:gd name="T19" fmla="*/ 29 h 124"/>
                  <a:gd name="T20" fmla="*/ 54 w 211"/>
                  <a:gd name="T21" fmla="*/ 33 h 124"/>
                  <a:gd name="T22" fmla="*/ 47 w 211"/>
                  <a:gd name="T23" fmla="*/ 35 h 124"/>
                  <a:gd name="T24" fmla="*/ 41 w 211"/>
                  <a:gd name="T25" fmla="*/ 39 h 124"/>
                  <a:gd name="T26" fmla="*/ 33 w 211"/>
                  <a:gd name="T27" fmla="*/ 42 h 124"/>
                  <a:gd name="T28" fmla="*/ 27 w 211"/>
                  <a:gd name="T29" fmla="*/ 46 h 124"/>
                  <a:gd name="T30" fmla="*/ 20 w 211"/>
                  <a:gd name="T31" fmla="*/ 50 h 124"/>
                  <a:gd name="T32" fmla="*/ 13 w 211"/>
                  <a:gd name="T33" fmla="*/ 53 h 124"/>
                  <a:gd name="T34" fmla="*/ 6 w 211"/>
                  <a:gd name="T35" fmla="*/ 57 h 124"/>
                  <a:gd name="T36" fmla="*/ 0 w 211"/>
                  <a:gd name="T37" fmla="*/ 62 h 124"/>
                  <a:gd name="T38" fmla="*/ 4 w 211"/>
                  <a:gd name="T39" fmla="*/ 55 h 124"/>
                  <a:gd name="T40" fmla="*/ 10 w 211"/>
                  <a:gd name="T41" fmla="*/ 51 h 124"/>
                  <a:gd name="T42" fmla="*/ 16 w 211"/>
                  <a:gd name="T43" fmla="*/ 45 h 124"/>
                  <a:gd name="T44" fmla="*/ 22 w 211"/>
                  <a:gd name="T45" fmla="*/ 41 h 124"/>
                  <a:gd name="T46" fmla="*/ 28 w 211"/>
                  <a:gd name="T47" fmla="*/ 36 h 124"/>
                  <a:gd name="T48" fmla="*/ 35 w 211"/>
                  <a:gd name="T49" fmla="*/ 33 h 124"/>
                  <a:gd name="T50" fmla="*/ 42 w 211"/>
                  <a:gd name="T51" fmla="*/ 29 h 124"/>
                  <a:gd name="T52" fmla="*/ 48 w 211"/>
                  <a:gd name="T53" fmla="*/ 26 h 124"/>
                  <a:gd name="T54" fmla="*/ 54 w 211"/>
                  <a:gd name="T55" fmla="*/ 21 h 124"/>
                  <a:gd name="T56" fmla="*/ 61 w 211"/>
                  <a:gd name="T57" fmla="*/ 19 h 124"/>
                  <a:gd name="T58" fmla="*/ 67 w 211"/>
                  <a:gd name="T59" fmla="*/ 15 h 124"/>
                  <a:gd name="T60" fmla="*/ 75 w 211"/>
                  <a:gd name="T61" fmla="*/ 13 h 124"/>
                  <a:gd name="T62" fmla="*/ 80 w 211"/>
                  <a:gd name="T63" fmla="*/ 10 h 124"/>
                  <a:gd name="T64" fmla="*/ 87 w 211"/>
                  <a:gd name="T65" fmla="*/ 6 h 124"/>
                  <a:gd name="T66" fmla="*/ 94 w 211"/>
                  <a:gd name="T67" fmla="*/ 3 h 124"/>
                  <a:gd name="T68" fmla="*/ 100 w 211"/>
                  <a:gd name="T69" fmla="*/ 0 h 124"/>
                  <a:gd name="T70" fmla="*/ 100 w 211"/>
                  <a:gd name="T71" fmla="*/ 0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1" h="124">
                    <a:moveTo>
                      <a:pt x="201" y="0"/>
                    </a:moveTo>
                    <a:lnTo>
                      <a:pt x="207" y="0"/>
                    </a:lnTo>
                    <a:lnTo>
                      <a:pt x="211" y="0"/>
                    </a:lnTo>
                    <a:lnTo>
                      <a:pt x="198" y="8"/>
                    </a:lnTo>
                    <a:lnTo>
                      <a:pt x="186" y="17"/>
                    </a:lnTo>
                    <a:lnTo>
                      <a:pt x="175" y="25"/>
                    </a:lnTo>
                    <a:lnTo>
                      <a:pt x="161" y="34"/>
                    </a:lnTo>
                    <a:lnTo>
                      <a:pt x="148" y="42"/>
                    </a:lnTo>
                    <a:lnTo>
                      <a:pt x="135" y="49"/>
                    </a:lnTo>
                    <a:lnTo>
                      <a:pt x="122" y="57"/>
                    </a:lnTo>
                    <a:lnTo>
                      <a:pt x="108" y="65"/>
                    </a:lnTo>
                    <a:lnTo>
                      <a:pt x="95" y="70"/>
                    </a:lnTo>
                    <a:lnTo>
                      <a:pt x="82" y="78"/>
                    </a:lnTo>
                    <a:lnTo>
                      <a:pt x="66" y="84"/>
                    </a:lnTo>
                    <a:lnTo>
                      <a:pt x="55" y="91"/>
                    </a:lnTo>
                    <a:lnTo>
                      <a:pt x="40" y="99"/>
                    </a:lnTo>
                    <a:lnTo>
                      <a:pt x="26" y="106"/>
                    </a:lnTo>
                    <a:lnTo>
                      <a:pt x="13" y="114"/>
                    </a:lnTo>
                    <a:lnTo>
                      <a:pt x="0" y="124"/>
                    </a:lnTo>
                    <a:lnTo>
                      <a:pt x="9" y="110"/>
                    </a:lnTo>
                    <a:lnTo>
                      <a:pt x="21" y="101"/>
                    </a:lnTo>
                    <a:lnTo>
                      <a:pt x="32" y="89"/>
                    </a:lnTo>
                    <a:lnTo>
                      <a:pt x="45" y="82"/>
                    </a:lnTo>
                    <a:lnTo>
                      <a:pt x="57" y="72"/>
                    </a:lnTo>
                    <a:lnTo>
                      <a:pt x="70" y="65"/>
                    </a:lnTo>
                    <a:lnTo>
                      <a:pt x="84" y="57"/>
                    </a:lnTo>
                    <a:lnTo>
                      <a:pt x="97" y="51"/>
                    </a:lnTo>
                    <a:lnTo>
                      <a:pt x="108" y="42"/>
                    </a:lnTo>
                    <a:lnTo>
                      <a:pt x="123" y="38"/>
                    </a:lnTo>
                    <a:lnTo>
                      <a:pt x="135" y="30"/>
                    </a:lnTo>
                    <a:lnTo>
                      <a:pt x="150" y="25"/>
                    </a:lnTo>
                    <a:lnTo>
                      <a:pt x="161" y="19"/>
                    </a:lnTo>
                    <a:lnTo>
                      <a:pt x="175" y="11"/>
                    </a:lnTo>
                    <a:lnTo>
                      <a:pt x="188" y="6"/>
                    </a:lnTo>
                    <a:lnTo>
                      <a:pt x="20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0" name="Freeform 519"/>
              <p:cNvSpPr>
                <a:spLocks/>
              </p:cNvSpPr>
              <p:nvPr/>
            </p:nvSpPr>
            <p:spPr bwMode="auto">
              <a:xfrm>
                <a:off x="3211" y="2124"/>
                <a:ext cx="69" cy="36"/>
              </a:xfrm>
              <a:custGeom>
                <a:avLst/>
                <a:gdLst>
                  <a:gd name="T0" fmla="*/ 62 w 138"/>
                  <a:gd name="T1" fmla="*/ 0 h 72"/>
                  <a:gd name="T2" fmla="*/ 66 w 138"/>
                  <a:gd name="T3" fmla="*/ 1 h 72"/>
                  <a:gd name="T4" fmla="*/ 69 w 138"/>
                  <a:gd name="T5" fmla="*/ 5 h 72"/>
                  <a:gd name="T6" fmla="*/ 69 w 138"/>
                  <a:gd name="T7" fmla="*/ 9 h 72"/>
                  <a:gd name="T8" fmla="*/ 69 w 138"/>
                  <a:gd name="T9" fmla="*/ 13 h 72"/>
                  <a:gd name="T10" fmla="*/ 69 w 138"/>
                  <a:gd name="T11" fmla="*/ 17 h 72"/>
                  <a:gd name="T12" fmla="*/ 69 w 138"/>
                  <a:gd name="T13" fmla="*/ 21 h 72"/>
                  <a:gd name="T14" fmla="*/ 66 w 138"/>
                  <a:gd name="T15" fmla="*/ 22 h 72"/>
                  <a:gd name="T16" fmla="*/ 61 w 138"/>
                  <a:gd name="T17" fmla="*/ 23 h 72"/>
                  <a:gd name="T18" fmla="*/ 56 w 138"/>
                  <a:gd name="T19" fmla="*/ 24 h 72"/>
                  <a:gd name="T20" fmla="*/ 52 w 138"/>
                  <a:gd name="T21" fmla="*/ 25 h 72"/>
                  <a:gd name="T22" fmla="*/ 48 w 138"/>
                  <a:gd name="T23" fmla="*/ 26 h 72"/>
                  <a:gd name="T24" fmla="*/ 43 w 138"/>
                  <a:gd name="T25" fmla="*/ 28 h 72"/>
                  <a:gd name="T26" fmla="*/ 38 w 138"/>
                  <a:gd name="T27" fmla="*/ 28 h 72"/>
                  <a:gd name="T28" fmla="*/ 34 w 138"/>
                  <a:gd name="T29" fmla="*/ 30 h 72"/>
                  <a:gd name="T30" fmla="*/ 30 w 138"/>
                  <a:gd name="T31" fmla="*/ 30 h 72"/>
                  <a:gd name="T32" fmla="*/ 25 w 138"/>
                  <a:gd name="T33" fmla="*/ 31 h 72"/>
                  <a:gd name="T34" fmla="*/ 21 w 138"/>
                  <a:gd name="T35" fmla="*/ 31 h 72"/>
                  <a:gd name="T36" fmla="*/ 16 w 138"/>
                  <a:gd name="T37" fmla="*/ 32 h 72"/>
                  <a:gd name="T38" fmla="*/ 11 w 138"/>
                  <a:gd name="T39" fmla="*/ 33 h 72"/>
                  <a:gd name="T40" fmla="*/ 8 w 138"/>
                  <a:gd name="T41" fmla="*/ 34 h 72"/>
                  <a:gd name="T42" fmla="*/ 4 w 138"/>
                  <a:gd name="T43" fmla="*/ 34 h 72"/>
                  <a:gd name="T44" fmla="*/ 0 w 138"/>
                  <a:gd name="T45" fmla="*/ 36 h 72"/>
                  <a:gd name="T46" fmla="*/ 3 w 138"/>
                  <a:gd name="T47" fmla="*/ 33 h 72"/>
                  <a:gd name="T48" fmla="*/ 6 w 138"/>
                  <a:gd name="T49" fmla="*/ 31 h 72"/>
                  <a:gd name="T50" fmla="*/ 10 w 138"/>
                  <a:gd name="T51" fmla="*/ 29 h 72"/>
                  <a:gd name="T52" fmla="*/ 14 w 138"/>
                  <a:gd name="T53" fmla="*/ 27 h 72"/>
                  <a:gd name="T54" fmla="*/ 18 w 138"/>
                  <a:gd name="T55" fmla="*/ 25 h 72"/>
                  <a:gd name="T56" fmla="*/ 22 w 138"/>
                  <a:gd name="T57" fmla="*/ 23 h 72"/>
                  <a:gd name="T58" fmla="*/ 26 w 138"/>
                  <a:gd name="T59" fmla="*/ 21 h 72"/>
                  <a:gd name="T60" fmla="*/ 30 w 138"/>
                  <a:gd name="T61" fmla="*/ 19 h 72"/>
                  <a:gd name="T62" fmla="*/ 34 w 138"/>
                  <a:gd name="T63" fmla="*/ 16 h 72"/>
                  <a:gd name="T64" fmla="*/ 38 w 138"/>
                  <a:gd name="T65" fmla="*/ 14 h 72"/>
                  <a:gd name="T66" fmla="*/ 42 w 138"/>
                  <a:gd name="T67" fmla="*/ 12 h 72"/>
                  <a:gd name="T68" fmla="*/ 46 w 138"/>
                  <a:gd name="T69" fmla="*/ 11 h 72"/>
                  <a:gd name="T70" fmla="*/ 50 w 138"/>
                  <a:gd name="T71" fmla="*/ 8 h 72"/>
                  <a:gd name="T72" fmla="*/ 54 w 138"/>
                  <a:gd name="T73" fmla="*/ 6 h 72"/>
                  <a:gd name="T74" fmla="*/ 58 w 138"/>
                  <a:gd name="T75" fmla="*/ 3 h 72"/>
                  <a:gd name="T76" fmla="*/ 62 w 138"/>
                  <a:gd name="T77" fmla="*/ 0 h 72"/>
                  <a:gd name="T78" fmla="*/ 62 w 138"/>
                  <a:gd name="T79" fmla="*/ 0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8" h="72">
                    <a:moveTo>
                      <a:pt x="123" y="0"/>
                    </a:moveTo>
                    <a:lnTo>
                      <a:pt x="131" y="2"/>
                    </a:lnTo>
                    <a:lnTo>
                      <a:pt x="137" y="9"/>
                    </a:lnTo>
                    <a:lnTo>
                      <a:pt x="137" y="17"/>
                    </a:lnTo>
                    <a:lnTo>
                      <a:pt x="138" y="26"/>
                    </a:lnTo>
                    <a:lnTo>
                      <a:pt x="138" y="34"/>
                    </a:lnTo>
                    <a:lnTo>
                      <a:pt x="138" y="42"/>
                    </a:lnTo>
                    <a:lnTo>
                      <a:pt x="131" y="43"/>
                    </a:lnTo>
                    <a:lnTo>
                      <a:pt x="121" y="45"/>
                    </a:lnTo>
                    <a:lnTo>
                      <a:pt x="112" y="47"/>
                    </a:lnTo>
                    <a:lnTo>
                      <a:pt x="104" y="49"/>
                    </a:lnTo>
                    <a:lnTo>
                      <a:pt x="95" y="51"/>
                    </a:lnTo>
                    <a:lnTo>
                      <a:pt x="85" y="55"/>
                    </a:lnTo>
                    <a:lnTo>
                      <a:pt x="76" y="55"/>
                    </a:lnTo>
                    <a:lnTo>
                      <a:pt x="68" y="59"/>
                    </a:lnTo>
                    <a:lnTo>
                      <a:pt x="59" y="59"/>
                    </a:lnTo>
                    <a:lnTo>
                      <a:pt x="49" y="61"/>
                    </a:lnTo>
                    <a:lnTo>
                      <a:pt x="41" y="62"/>
                    </a:lnTo>
                    <a:lnTo>
                      <a:pt x="32" y="64"/>
                    </a:lnTo>
                    <a:lnTo>
                      <a:pt x="22" y="66"/>
                    </a:lnTo>
                    <a:lnTo>
                      <a:pt x="15" y="68"/>
                    </a:lnTo>
                    <a:lnTo>
                      <a:pt x="7" y="68"/>
                    </a:lnTo>
                    <a:lnTo>
                      <a:pt x="0" y="72"/>
                    </a:lnTo>
                    <a:lnTo>
                      <a:pt x="5" y="66"/>
                    </a:lnTo>
                    <a:lnTo>
                      <a:pt x="11" y="61"/>
                    </a:lnTo>
                    <a:lnTo>
                      <a:pt x="19" y="57"/>
                    </a:lnTo>
                    <a:lnTo>
                      <a:pt x="28" y="53"/>
                    </a:lnTo>
                    <a:lnTo>
                      <a:pt x="36" y="49"/>
                    </a:lnTo>
                    <a:lnTo>
                      <a:pt x="43" y="45"/>
                    </a:lnTo>
                    <a:lnTo>
                      <a:pt x="51" y="42"/>
                    </a:lnTo>
                    <a:lnTo>
                      <a:pt x="59" y="38"/>
                    </a:lnTo>
                    <a:lnTo>
                      <a:pt x="68" y="32"/>
                    </a:lnTo>
                    <a:lnTo>
                      <a:pt x="76" y="28"/>
                    </a:lnTo>
                    <a:lnTo>
                      <a:pt x="83" y="24"/>
                    </a:lnTo>
                    <a:lnTo>
                      <a:pt x="91" y="21"/>
                    </a:lnTo>
                    <a:lnTo>
                      <a:pt x="99" y="15"/>
                    </a:lnTo>
                    <a:lnTo>
                      <a:pt x="108" y="11"/>
                    </a:lnTo>
                    <a:lnTo>
                      <a:pt x="116" y="5"/>
                    </a:lnTo>
                    <a:lnTo>
                      <a:pt x="1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1" name="Freeform 520"/>
              <p:cNvSpPr>
                <a:spLocks/>
              </p:cNvSpPr>
              <p:nvPr/>
            </p:nvSpPr>
            <p:spPr bwMode="auto">
              <a:xfrm>
                <a:off x="2376" y="2129"/>
                <a:ext cx="16" cy="11"/>
              </a:xfrm>
              <a:custGeom>
                <a:avLst/>
                <a:gdLst>
                  <a:gd name="T0" fmla="*/ 16 w 33"/>
                  <a:gd name="T1" fmla="*/ 0 h 23"/>
                  <a:gd name="T2" fmla="*/ 14 w 33"/>
                  <a:gd name="T3" fmla="*/ 6 h 23"/>
                  <a:gd name="T4" fmla="*/ 11 w 33"/>
                  <a:gd name="T5" fmla="*/ 9 h 23"/>
                  <a:gd name="T6" fmla="*/ 8 w 33"/>
                  <a:gd name="T7" fmla="*/ 11 h 23"/>
                  <a:gd name="T8" fmla="*/ 5 w 33"/>
                  <a:gd name="T9" fmla="*/ 9 h 23"/>
                  <a:gd name="T10" fmla="*/ 0 w 33"/>
                  <a:gd name="T11" fmla="*/ 7 h 23"/>
                  <a:gd name="T12" fmla="*/ 1 w 33"/>
                  <a:gd name="T13" fmla="*/ 4 h 23"/>
                  <a:gd name="T14" fmla="*/ 3 w 33"/>
                  <a:gd name="T15" fmla="*/ 2 h 23"/>
                  <a:gd name="T16" fmla="*/ 6 w 33"/>
                  <a:gd name="T17" fmla="*/ 1 h 23"/>
                  <a:gd name="T18" fmla="*/ 9 w 33"/>
                  <a:gd name="T19" fmla="*/ 0 h 23"/>
                  <a:gd name="T20" fmla="*/ 16 w 33"/>
                  <a:gd name="T21" fmla="*/ 0 h 23"/>
                  <a:gd name="T22" fmla="*/ 16 w 33"/>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0"/>
                    </a:moveTo>
                    <a:lnTo>
                      <a:pt x="29" y="12"/>
                    </a:lnTo>
                    <a:lnTo>
                      <a:pt x="23" y="19"/>
                    </a:lnTo>
                    <a:lnTo>
                      <a:pt x="16" y="23"/>
                    </a:lnTo>
                    <a:lnTo>
                      <a:pt x="10" y="19"/>
                    </a:lnTo>
                    <a:lnTo>
                      <a:pt x="0" y="15"/>
                    </a:lnTo>
                    <a:lnTo>
                      <a:pt x="2" y="8"/>
                    </a:lnTo>
                    <a:lnTo>
                      <a:pt x="6" y="4"/>
                    </a:lnTo>
                    <a:lnTo>
                      <a:pt x="12" y="2"/>
                    </a:lnTo>
                    <a:lnTo>
                      <a:pt x="19" y="0"/>
                    </a:lnTo>
                    <a:lnTo>
                      <a:pt x="3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2" name="Freeform 521"/>
              <p:cNvSpPr>
                <a:spLocks/>
              </p:cNvSpPr>
              <p:nvPr/>
            </p:nvSpPr>
            <p:spPr bwMode="auto">
              <a:xfrm>
                <a:off x="2343" y="2147"/>
                <a:ext cx="10" cy="13"/>
              </a:xfrm>
              <a:custGeom>
                <a:avLst/>
                <a:gdLst>
                  <a:gd name="T0" fmla="*/ 10 w 21"/>
                  <a:gd name="T1" fmla="*/ 0 h 27"/>
                  <a:gd name="T2" fmla="*/ 9 w 21"/>
                  <a:gd name="T3" fmla="*/ 5 h 27"/>
                  <a:gd name="T4" fmla="*/ 8 w 21"/>
                  <a:gd name="T5" fmla="*/ 8 h 27"/>
                  <a:gd name="T6" fmla="*/ 6 w 21"/>
                  <a:gd name="T7" fmla="*/ 10 h 27"/>
                  <a:gd name="T8" fmla="*/ 4 w 21"/>
                  <a:gd name="T9" fmla="*/ 12 h 27"/>
                  <a:gd name="T10" fmla="*/ 2 w 21"/>
                  <a:gd name="T11" fmla="*/ 12 h 27"/>
                  <a:gd name="T12" fmla="*/ 1 w 21"/>
                  <a:gd name="T13" fmla="*/ 13 h 27"/>
                  <a:gd name="T14" fmla="*/ 0 w 21"/>
                  <a:gd name="T15" fmla="*/ 10 h 27"/>
                  <a:gd name="T16" fmla="*/ 2 w 21"/>
                  <a:gd name="T17" fmla="*/ 7 h 27"/>
                  <a:gd name="T18" fmla="*/ 2 w 21"/>
                  <a:gd name="T19" fmla="*/ 5 h 27"/>
                  <a:gd name="T20" fmla="*/ 4 w 21"/>
                  <a:gd name="T21" fmla="*/ 2 h 27"/>
                  <a:gd name="T22" fmla="*/ 6 w 21"/>
                  <a:gd name="T23" fmla="*/ 1 h 27"/>
                  <a:gd name="T24" fmla="*/ 10 w 21"/>
                  <a:gd name="T25" fmla="*/ 0 h 27"/>
                  <a:gd name="T26" fmla="*/ 10 w 21"/>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27">
                    <a:moveTo>
                      <a:pt x="21" y="0"/>
                    </a:moveTo>
                    <a:lnTo>
                      <a:pt x="19" y="10"/>
                    </a:lnTo>
                    <a:lnTo>
                      <a:pt x="17" y="17"/>
                    </a:lnTo>
                    <a:lnTo>
                      <a:pt x="13" y="21"/>
                    </a:lnTo>
                    <a:lnTo>
                      <a:pt x="9" y="25"/>
                    </a:lnTo>
                    <a:lnTo>
                      <a:pt x="4" y="25"/>
                    </a:lnTo>
                    <a:lnTo>
                      <a:pt x="2" y="27"/>
                    </a:lnTo>
                    <a:lnTo>
                      <a:pt x="0" y="21"/>
                    </a:lnTo>
                    <a:lnTo>
                      <a:pt x="4" y="14"/>
                    </a:lnTo>
                    <a:lnTo>
                      <a:pt x="5" y="10"/>
                    </a:lnTo>
                    <a:lnTo>
                      <a:pt x="9" y="4"/>
                    </a:lnTo>
                    <a:lnTo>
                      <a:pt x="13" y="2"/>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3" name="Freeform 522"/>
              <p:cNvSpPr>
                <a:spLocks/>
              </p:cNvSpPr>
              <p:nvPr/>
            </p:nvSpPr>
            <p:spPr bwMode="auto">
              <a:xfrm>
                <a:off x="2412" y="2156"/>
                <a:ext cx="23" cy="17"/>
              </a:xfrm>
              <a:custGeom>
                <a:avLst/>
                <a:gdLst>
                  <a:gd name="T0" fmla="*/ 16 w 45"/>
                  <a:gd name="T1" fmla="*/ 0 h 35"/>
                  <a:gd name="T2" fmla="*/ 21 w 45"/>
                  <a:gd name="T3" fmla="*/ 0 h 35"/>
                  <a:gd name="T4" fmla="*/ 23 w 45"/>
                  <a:gd name="T5" fmla="*/ 2 h 35"/>
                  <a:gd name="T6" fmla="*/ 22 w 45"/>
                  <a:gd name="T7" fmla="*/ 4 h 35"/>
                  <a:gd name="T8" fmla="*/ 19 w 45"/>
                  <a:gd name="T9" fmla="*/ 7 h 35"/>
                  <a:gd name="T10" fmla="*/ 14 w 45"/>
                  <a:gd name="T11" fmla="*/ 9 h 35"/>
                  <a:gd name="T12" fmla="*/ 10 w 45"/>
                  <a:gd name="T13" fmla="*/ 12 h 35"/>
                  <a:gd name="T14" fmla="*/ 4 w 45"/>
                  <a:gd name="T15" fmla="*/ 15 h 35"/>
                  <a:gd name="T16" fmla="*/ 1 w 45"/>
                  <a:gd name="T17" fmla="*/ 17 h 35"/>
                  <a:gd name="T18" fmla="*/ 0 w 45"/>
                  <a:gd name="T19" fmla="*/ 15 h 35"/>
                  <a:gd name="T20" fmla="*/ 4 w 45"/>
                  <a:gd name="T21" fmla="*/ 9 h 35"/>
                  <a:gd name="T22" fmla="*/ 10 w 45"/>
                  <a:gd name="T23" fmla="*/ 6 h 35"/>
                  <a:gd name="T24" fmla="*/ 12 w 45"/>
                  <a:gd name="T25" fmla="*/ 3 h 35"/>
                  <a:gd name="T26" fmla="*/ 16 w 45"/>
                  <a:gd name="T27" fmla="*/ 0 h 35"/>
                  <a:gd name="T28" fmla="*/ 16 w 45"/>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 h="35">
                    <a:moveTo>
                      <a:pt x="32" y="0"/>
                    </a:moveTo>
                    <a:lnTo>
                      <a:pt x="41" y="0"/>
                    </a:lnTo>
                    <a:lnTo>
                      <a:pt x="45" y="4"/>
                    </a:lnTo>
                    <a:lnTo>
                      <a:pt x="43" y="8"/>
                    </a:lnTo>
                    <a:lnTo>
                      <a:pt x="38" y="14"/>
                    </a:lnTo>
                    <a:lnTo>
                      <a:pt x="28" y="19"/>
                    </a:lnTo>
                    <a:lnTo>
                      <a:pt x="19" y="25"/>
                    </a:lnTo>
                    <a:lnTo>
                      <a:pt x="7" y="31"/>
                    </a:lnTo>
                    <a:lnTo>
                      <a:pt x="1" y="35"/>
                    </a:lnTo>
                    <a:lnTo>
                      <a:pt x="0" y="31"/>
                    </a:lnTo>
                    <a:lnTo>
                      <a:pt x="7" y="19"/>
                    </a:lnTo>
                    <a:lnTo>
                      <a:pt x="19" y="12"/>
                    </a:lnTo>
                    <a:lnTo>
                      <a:pt x="24" y="6"/>
                    </a:lnTo>
                    <a:lnTo>
                      <a:pt x="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4" name="Freeform 523"/>
              <p:cNvSpPr>
                <a:spLocks/>
              </p:cNvSpPr>
              <p:nvPr/>
            </p:nvSpPr>
            <p:spPr bwMode="auto">
              <a:xfrm>
                <a:off x="3178" y="2168"/>
                <a:ext cx="114" cy="24"/>
              </a:xfrm>
              <a:custGeom>
                <a:avLst/>
                <a:gdLst>
                  <a:gd name="T0" fmla="*/ 95 w 228"/>
                  <a:gd name="T1" fmla="*/ 0 h 50"/>
                  <a:gd name="T2" fmla="*/ 98 w 228"/>
                  <a:gd name="T3" fmla="*/ 1 h 50"/>
                  <a:gd name="T4" fmla="*/ 103 w 228"/>
                  <a:gd name="T5" fmla="*/ 6 h 50"/>
                  <a:gd name="T6" fmla="*/ 106 w 228"/>
                  <a:gd name="T7" fmla="*/ 8 h 50"/>
                  <a:gd name="T8" fmla="*/ 108 w 228"/>
                  <a:gd name="T9" fmla="*/ 12 h 50"/>
                  <a:gd name="T10" fmla="*/ 111 w 228"/>
                  <a:gd name="T11" fmla="*/ 16 h 50"/>
                  <a:gd name="T12" fmla="*/ 113 w 228"/>
                  <a:gd name="T13" fmla="*/ 19 h 50"/>
                  <a:gd name="T14" fmla="*/ 114 w 228"/>
                  <a:gd name="T15" fmla="*/ 23 h 50"/>
                  <a:gd name="T16" fmla="*/ 114 w 228"/>
                  <a:gd name="T17" fmla="*/ 24 h 50"/>
                  <a:gd name="T18" fmla="*/ 112 w 228"/>
                  <a:gd name="T19" fmla="*/ 23 h 50"/>
                  <a:gd name="T20" fmla="*/ 110 w 228"/>
                  <a:gd name="T21" fmla="*/ 22 h 50"/>
                  <a:gd name="T22" fmla="*/ 106 w 228"/>
                  <a:gd name="T23" fmla="*/ 19 h 50"/>
                  <a:gd name="T24" fmla="*/ 102 w 228"/>
                  <a:gd name="T25" fmla="*/ 16 h 50"/>
                  <a:gd name="T26" fmla="*/ 97 w 228"/>
                  <a:gd name="T27" fmla="*/ 14 h 50"/>
                  <a:gd name="T28" fmla="*/ 93 w 228"/>
                  <a:gd name="T29" fmla="*/ 12 h 50"/>
                  <a:gd name="T30" fmla="*/ 88 w 228"/>
                  <a:gd name="T31" fmla="*/ 11 h 50"/>
                  <a:gd name="T32" fmla="*/ 83 w 228"/>
                  <a:gd name="T33" fmla="*/ 11 h 50"/>
                  <a:gd name="T34" fmla="*/ 76 w 228"/>
                  <a:gd name="T35" fmla="*/ 11 h 50"/>
                  <a:gd name="T36" fmla="*/ 70 w 228"/>
                  <a:gd name="T37" fmla="*/ 11 h 50"/>
                  <a:gd name="T38" fmla="*/ 63 w 228"/>
                  <a:gd name="T39" fmla="*/ 12 h 50"/>
                  <a:gd name="T40" fmla="*/ 56 w 228"/>
                  <a:gd name="T41" fmla="*/ 14 h 50"/>
                  <a:gd name="T42" fmla="*/ 48 w 228"/>
                  <a:gd name="T43" fmla="*/ 15 h 50"/>
                  <a:gd name="T44" fmla="*/ 41 w 228"/>
                  <a:gd name="T45" fmla="*/ 16 h 50"/>
                  <a:gd name="T46" fmla="*/ 33 w 228"/>
                  <a:gd name="T47" fmla="*/ 16 h 50"/>
                  <a:gd name="T48" fmla="*/ 26 w 228"/>
                  <a:gd name="T49" fmla="*/ 18 h 50"/>
                  <a:gd name="T50" fmla="*/ 18 w 228"/>
                  <a:gd name="T51" fmla="*/ 18 h 50"/>
                  <a:gd name="T52" fmla="*/ 12 w 228"/>
                  <a:gd name="T53" fmla="*/ 19 h 50"/>
                  <a:gd name="T54" fmla="*/ 6 w 228"/>
                  <a:gd name="T55" fmla="*/ 20 h 50"/>
                  <a:gd name="T56" fmla="*/ 0 w 228"/>
                  <a:gd name="T57" fmla="*/ 21 h 50"/>
                  <a:gd name="T58" fmla="*/ 5 w 228"/>
                  <a:gd name="T59" fmla="*/ 17 h 50"/>
                  <a:gd name="T60" fmla="*/ 11 w 228"/>
                  <a:gd name="T61" fmla="*/ 16 h 50"/>
                  <a:gd name="T62" fmla="*/ 16 w 228"/>
                  <a:gd name="T63" fmla="*/ 15 h 50"/>
                  <a:gd name="T64" fmla="*/ 22 w 228"/>
                  <a:gd name="T65" fmla="*/ 13 h 50"/>
                  <a:gd name="T66" fmla="*/ 28 w 228"/>
                  <a:gd name="T67" fmla="*/ 12 h 50"/>
                  <a:gd name="T68" fmla="*/ 35 w 228"/>
                  <a:gd name="T69" fmla="*/ 11 h 50"/>
                  <a:gd name="T70" fmla="*/ 40 w 228"/>
                  <a:gd name="T71" fmla="*/ 10 h 50"/>
                  <a:gd name="T72" fmla="*/ 47 w 228"/>
                  <a:gd name="T73" fmla="*/ 10 h 50"/>
                  <a:gd name="T74" fmla="*/ 53 w 228"/>
                  <a:gd name="T75" fmla="*/ 9 h 50"/>
                  <a:gd name="T76" fmla="*/ 58 w 228"/>
                  <a:gd name="T77" fmla="*/ 8 h 50"/>
                  <a:gd name="T78" fmla="*/ 65 w 228"/>
                  <a:gd name="T79" fmla="*/ 8 h 50"/>
                  <a:gd name="T80" fmla="*/ 72 w 228"/>
                  <a:gd name="T81" fmla="*/ 7 h 50"/>
                  <a:gd name="T82" fmla="*/ 77 w 228"/>
                  <a:gd name="T83" fmla="*/ 6 h 50"/>
                  <a:gd name="T84" fmla="*/ 83 w 228"/>
                  <a:gd name="T85" fmla="*/ 4 h 50"/>
                  <a:gd name="T86" fmla="*/ 90 w 228"/>
                  <a:gd name="T87" fmla="*/ 2 h 50"/>
                  <a:gd name="T88" fmla="*/ 95 w 228"/>
                  <a:gd name="T89" fmla="*/ 0 h 50"/>
                  <a:gd name="T90" fmla="*/ 95 w 228"/>
                  <a:gd name="T91" fmla="*/ 0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8" h="50">
                    <a:moveTo>
                      <a:pt x="190" y="0"/>
                    </a:moveTo>
                    <a:lnTo>
                      <a:pt x="196" y="2"/>
                    </a:lnTo>
                    <a:lnTo>
                      <a:pt x="205" y="12"/>
                    </a:lnTo>
                    <a:lnTo>
                      <a:pt x="211" y="17"/>
                    </a:lnTo>
                    <a:lnTo>
                      <a:pt x="215" y="25"/>
                    </a:lnTo>
                    <a:lnTo>
                      <a:pt x="221" y="33"/>
                    </a:lnTo>
                    <a:lnTo>
                      <a:pt x="226" y="40"/>
                    </a:lnTo>
                    <a:lnTo>
                      <a:pt x="228" y="48"/>
                    </a:lnTo>
                    <a:lnTo>
                      <a:pt x="228" y="50"/>
                    </a:lnTo>
                    <a:lnTo>
                      <a:pt x="224" y="48"/>
                    </a:lnTo>
                    <a:lnTo>
                      <a:pt x="219" y="46"/>
                    </a:lnTo>
                    <a:lnTo>
                      <a:pt x="211" y="40"/>
                    </a:lnTo>
                    <a:lnTo>
                      <a:pt x="204" y="34"/>
                    </a:lnTo>
                    <a:lnTo>
                      <a:pt x="194" y="29"/>
                    </a:lnTo>
                    <a:lnTo>
                      <a:pt x="186" y="25"/>
                    </a:lnTo>
                    <a:lnTo>
                      <a:pt x="175" y="23"/>
                    </a:lnTo>
                    <a:lnTo>
                      <a:pt x="166" y="23"/>
                    </a:lnTo>
                    <a:lnTo>
                      <a:pt x="152" y="23"/>
                    </a:lnTo>
                    <a:lnTo>
                      <a:pt x="139" y="23"/>
                    </a:lnTo>
                    <a:lnTo>
                      <a:pt x="126" y="25"/>
                    </a:lnTo>
                    <a:lnTo>
                      <a:pt x="112" y="29"/>
                    </a:lnTo>
                    <a:lnTo>
                      <a:pt x="95" y="31"/>
                    </a:lnTo>
                    <a:lnTo>
                      <a:pt x="82" y="33"/>
                    </a:lnTo>
                    <a:lnTo>
                      <a:pt x="65" y="34"/>
                    </a:lnTo>
                    <a:lnTo>
                      <a:pt x="51" y="38"/>
                    </a:lnTo>
                    <a:lnTo>
                      <a:pt x="36" y="38"/>
                    </a:lnTo>
                    <a:lnTo>
                      <a:pt x="23" y="40"/>
                    </a:lnTo>
                    <a:lnTo>
                      <a:pt x="12" y="42"/>
                    </a:lnTo>
                    <a:lnTo>
                      <a:pt x="0" y="44"/>
                    </a:lnTo>
                    <a:lnTo>
                      <a:pt x="10" y="36"/>
                    </a:lnTo>
                    <a:lnTo>
                      <a:pt x="21" y="33"/>
                    </a:lnTo>
                    <a:lnTo>
                      <a:pt x="32" y="31"/>
                    </a:lnTo>
                    <a:lnTo>
                      <a:pt x="44" y="27"/>
                    </a:lnTo>
                    <a:lnTo>
                      <a:pt x="55" y="25"/>
                    </a:lnTo>
                    <a:lnTo>
                      <a:pt x="69" y="23"/>
                    </a:lnTo>
                    <a:lnTo>
                      <a:pt x="80" y="21"/>
                    </a:lnTo>
                    <a:lnTo>
                      <a:pt x="93" y="21"/>
                    </a:lnTo>
                    <a:lnTo>
                      <a:pt x="105" y="19"/>
                    </a:lnTo>
                    <a:lnTo>
                      <a:pt x="116" y="17"/>
                    </a:lnTo>
                    <a:lnTo>
                      <a:pt x="129" y="17"/>
                    </a:lnTo>
                    <a:lnTo>
                      <a:pt x="143" y="15"/>
                    </a:lnTo>
                    <a:lnTo>
                      <a:pt x="154" y="12"/>
                    </a:lnTo>
                    <a:lnTo>
                      <a:pt x="166" y="8"/>
                    </a:lnTo>
                    <a:lnTo>
                      <a:pt x="179" y="4"/>
                    </a:lnTo>
                    <a:lnTo>
                      <a:pt x="19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5" name="Freeform 524"/>
              <p:cNvSpPr>
                <a:spLocks/>
              </p:cNvSpPr>
              <p:nvPr/>
            </p:nvSpPr>
            <p:spPr bwMode="auto">
              <a:xfrm>
                <a:off x="2075" y="2171"/>
                <a:ext cx="68" cy="39"/>
              </a:xfrm>
              <a:custGeom>
                <a:avLst/>
                <a:gdLst>
                  <a:gd name="T0" fmla="*/ 68 w 136"/>
                  <a:gd name="T1" fmla="*/ 0 h 78"/>
                  <a:gd name="T2" fmla="*/ 66 w 136"/>
                  <a:gd name="T3" fmla="*/ 2 h 78"/>
                  <a:gd name="T4" fmla="*/ 63 w 136"/>
                  <a:gd name="T5" fmla="*/ 7 h 78"/>
                  <a:gd name="T6" fmla="*/ 59 w 136"/>
                  <a:gd name="T7" fmla="*/ 11 h 78"/>
                  <a:gd name="T8" fmla="*/ 56 w 136"/>
                  <a:gd name="T9" fmla="*/ 14 h 78"/>
                  <a:gd name="T10" fmla="*/ 52 w 136"/>
                  <a:gd name="T11" fmla="*/ 18 h 78"/>
                  <a:gd name="T12" fmla="*/ 48 w 136"/>
                  <a:gd name="T13" fmla="*/ 22 h 78"/>
                  <a:gd name="T14" fmla="*/ 44 w 136"/>
                  <a:gd name="T15" fmla="*/ 25 h 78"/>
                  <a:gd name="T16" fmla="*/ 41 w 136"/>
                  <a:gd name="T17" fmla="*/ 29 h 78"/>
                  <a:gd name="T18" fmla="*/ 35 w 136"/>
                  <a:gd name="T19" fmla="*/ 32 h 78"/>
                  <a:gd name="T20" fmla="*/ 30 w 136"/>
                  <a:gd name="T21" fmla="*/ 36 h 78"/>
                  <a:gd name="T22" fmla="*/ 25 w 136"/>
                  <a:gd name="T23" fmla="*/ 37 h 78"/>
                  <a:gd name="T24" fmla="*/ 19 w 136"/>
                  <a:gd name="T25" fmla="*/ 39 h 78"/>
                  <a:gd name="T26" fmla="*/ 14 w 136"/>
                  <a:gd name="T27" fmla="*/ 38 h 78"/>
                  <a:gd name="T28" fmla="*/ 9 w 136"/>
                  <a:gd name="T29" fmla="*/ 37 h 78"/>
                  <a:gd name="T30" fmla="*/ 4 w 136"/>
                  <a:gd name="T31" fmla="*/ 33 h 78"/>
                  <a:gd name="T32" fmla="*/ 0 w 136"/>
                  <a:gd name="T33" fmla="*/ 29 h 78"/>
                  <a:gd name="T34" fmla="*/ 4 w 136"/>
                  <a:gd name="T35" fmla="*/ 27 h 78"/>
                  <a:gd name="T36" fmla="*/ 10 w 136"/>
                  <a:gd name="T37" fmla="*/ 28 h 78"/>
                  <a:gd name="T38" fmla="*/ 11 w 136"/>
                  <a:gd name="T39" fmla="*/ 24 h 78"/>
                  <a:gd name="T40" fmla="*/ 14 w 136"/>
                  <a:gd name="T41" fmla="*/ 21 h 78"/>
                  <a:gd name="T42" fmla="*/ 18 w 136"/>
                  <a:gd name="T43" fmla="*/ 18 h 78"/>
                  <a:gd name="T44" fmla="*/ 23 w 136"/>
                  <a:gd name="T45" fmla="*/ 16 h 78"/>
                  <a:gd name="T46" fmla="*/ 28 w 136"/>
                  <a:gd name="T47" fmla="*/ 13 h 78"/>
                  <a:gd name="T48" fmla="*/ 33 w 136"/>
                  <a:gd name="T49" fmla="*/ 12 h 78"/>
                  <a:gd name="T50" fmla="*/ 39 w 136"/>
                  <a:gd name="T51" fmla="*/ 11 h 78"/>
                  <a:gd name="T52" fmla="*/ 46 w 136"/>
                  <a:gd name="T53" fmla="*/ 9 h 78"/>
                  <a:gd name="T54" fmla="*/ 52 w 136"/>
                  <a:gd name="T55" fmla="*/ 7 h 78"/>
                  <a:gd name="T56" fmla="*/ 58 w 136"/>
                  <a:gd name="T57" fmla="*/ 5 h 78"/>
                  <a:gd name="T58" fmla="*/ 64 w 136"/>
                  <a:gd name="T59" fmla="*/ 2 h 78"/>
                  <a:gd name="T60" fmla="*/ 68 w 136"/>
                  <a:gd name="T61" fmla="*/ 0 h 78"/>
                  <a:gd name="T62" fmla="*/ 68 w 136"/>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78">
                    <a:moveTo>
                      <a:pt x="136" y="0"/>
                    </a:moveTo>
                    <a:lnTo>
                      <a:pt x="131" y="4"/>
                    </a:lnTo>
                    <a:lnTo>
                      <a:pt x="125" y="13"/>
                    </a:lnTo>
                    <a:lnTo>
                      <a:pt x="117" y="21"/>
                    </a:lnTo>
                    <a:lnTo>
                      <a:pt x="112" y="28"/>
                    </a:lnTo>
                    <a:lnTo>
                      <a:pt x="104" y="36"/>
                    </a:lnTo>
                    <a:lnTo>
                      <a:pt x="95" y="44"/>
                    </a:lnTo>
                    <a:lnTo>
                      <a:pt x="87" y="49"/>
                    </a:lnTo>
                    <a:lnTo>
                      <a:pt x="81" y="57"/>
                    </a:lnTo>
                    <a:lnTo>
                      <a:pt x="70" y="64"/>
                    </a:lnTo>
                    <a:lnTo>
                      <a:pt x="60" y="72"/>
                    </a:lnTo>
                    <a:lnTo>
                      <a:pt x="49" y="74"/>
                    </a:lnTo>
                    <a:lnTo>
                      <a:pt x="38" y="78"/>
                    </a:lnTo>
                    <a:lnTo>
                      <a:pt x="28" y="76"/>
                    </a:lnTo>
                    <a:lnTo>
                      <a:pt x="17" y="74"/>
                    </a:lnTo>
                    <a:lnTo>
                      <a:pt x="7" y="66"/>
                    </a:lnTo>
                    <a:lnTo>
                      <a:pt x="0" y="57"/>
                    </a:lnTo>
                    <a:lnTo>
                      <a:pt x="7" y="53"/>
                    </a:lnTo>
                    <a:lnTo>
                      <a:pt x="20" y="55"/>
                    </a:lnTo>
                    <a:lnTo>
                      <a:pt x="22" y="47"/>
                    </a:lnTo>
                    <a:lnTo>
                      <a:pt x="28" y="42"/>
                    </a:lnTo>
                    <a:lnTo>
                      <a:pt x="36" y="36"/>
                    </a:lnTo>
                    <a:lnTo>
                      <a:pt x="45" y="32"/>
                    </a:lnTo>
                    <a:lnTo>
                      <a:pt x="55" y="26"/>
                    </a:lnTo>
                    <a:lnTo>
                      <a:pt x="66" y="23"/>
                    </a:lnTo>
                    <a:lnTo>
                      <a:pt x="78" y="21"/>
                    </a:lnTo>
                    <a:lnTo>
                      <a:pt x="91" y="17"/>
                    </a:lnTo>
                    <a:lnTo>
                      <a:pt x="104" y="13"/>
                    </a:lnTo>
                    <a:lnTo>
                      <a:pt x="116" y="9"/>
                    </a:lnTo>
                    <a:lnTo>
                      <a:pt x="127" y="4"/>
                    </a:lnTo>
                    <a:lnTo>
                      <a:pt x="13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6" name="Freeform 525"/>
              <p:cNvSpPr>
                <a:spLocks/>
              </p:cNvSpPr>
              <p:nvPr/>
            </p:nvSpPr>
            <p:spPr bwMode="auto">
              <a:xfrm>
                <a:off x="2270" y="2171"/>
                <a:ext cx="51" cy="58"/>
              </a:xfrm>
              <a:custGeom>
                <a:avLst/>
                <a:gdLst>
                  <a:gd name="T0" fmla="*/ 51 w 103"/>
                  <a:gd name="T1" fmla="*/ 0 h 116"/>
                  <a:gd name="T2" fmla="*/ 49 w 103"/>
                  <a:gd name="T3" fmla="*/ 3 h 116"/>
                  <a:gd name="T4" fmla="*/ 47 w 103"/>
                  <a:gd name="T5" fmla="*/ 9 h 116"/>
                  <a:gd name="T6" fmla="*/ 43 w 103"/>
                  <a:gd name="T7" fmla="*/ 14 h 116"/>
                  <a:gd name="T8" fmla="*/ 38 w 103"/>
                  <a:gd name="T9" fmla="*/ 21 h 116"/>
                  <a:gd name="T10" fmla="*/ 32 w 103"/>
                  <a:gd name="T11" fmla="*/ 27 h 116"/>
                  <a:gd name="T12" fmla="*/ 27 w 103"/>
                  <a:gd name="T13" fmla="*/ 33 h 116"/>
                  <a:gd name="T14" fmla="*/ 22 w 103"/>
                  <a:gd name="T15" fmla="*/ 40 h 116"/>
                  <a:gd name="T16" fmla="*/ 16 w 103"/>
                  <a:gd name="T17" fmla="*/ 47 h 116"/>
                  <a:gd name="T18" fmla="*/ 10 w 103"/>
                  <a:gd name="T19" fmla="*/ 51 h 116"/>
                  <a:gd name="T20" fmla="*/ 7 w 103"/>
                  <a:gd name="T21" fmla="*/ 54 h 116"/>
                  <a:gd name="T22" fmla="*/ 3 w 103"/>
                  <a:gd name="T23" fmla="*/ 56 h 116"/>
                  <a:gd name="T24" fmla="*/ 1 w 103"/>
                  <a:gd name="T25" fmla="*/ 58 h 116"/>
                  <a:gd name="T26" fmla="*/ 0 w 103"/>
                  <a:gd name="T27" fmla="*/ 56 h 116"/>
                  <a:gd name="T28" fmla="*/ 0 w 103"/>
                  <a:gd name="T29" fmla="*/ 53 h 116"/>
                  <a:gd name="T30" fmla="*/ 3 w 103"/>
                  <a:gd name="T31" fmla="*/ 48 h 116"/>
                  <a:gd name="T32" fmla="*/ 8 w 103"/>
                  <a:gd name="T33" fmla="*/ 39 h 116"/>
                  <a:gd name="T34" fmla="*/ 13 w 103"/>
                  <a:gd name="T35" fmla="*/ 33 h 116"/>
                  <a:gd name="T36" fmla="*/ 18 w 103"/>
                  <a:gd name="T37" fmla="*/ 29 h 116"/>
                  <a:gd name="T38" fmla="*/ 22 w 103"/>
                  <a:gd name="T39" fmla="*/ 23 h 116"/>
                  <a:gd name="T40" fmla="*/ 27 w 103"/>
                  <a:gd name="T41" fmla="*/ 18 h 116"/>
                  <a:gd name="T42" fmla="*/ 31 w 103"/>
                  <a:gd name="T43" fmla="*/ 12 h 116"/>
                  <a:gd name="T44" fmla="*/ 38 w 103"/>
                  <a:gd name="T45" fmla="*/ 7 h 116"/>
                  <a:gd name="T46" fmla="*/ 41 w 103"/>
                  <a:gd name="T47" fmla="*/ 5 h 116"/>
                  <a:gd name="T48" fmla="*/ 44 w 103"/>
                  <a:gd name="T49" fmla="*/ 3 h 116"/>
                  <a:gd name="T50" fmla="*/ 47 w 103"/>
                  <a:gd name="T51" fmla="*/ 1 h 116"/>
                  <a:gd name="T52" fmla="*/ 51 w 103"/>
                  <a:gd name="T53" fmla="*/ 0 h 116"/>
                  <a:gd name="T54" fmla="*/ 51 w 103"/>
                  <a:gd name="T55" fmla="*/ 0 h 1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 h="116">
                    <a:moveTo>
                      <a:pt x="103" y="0"/>
                    </a:moveTo>
                    <a:lnTo>
                      <a:pt x="99" y="6"/>
                    </a:lnTo>
                    <a:lnTo>
                      <a:pt x="94" y="17"/>
                    </a:lnTo>
                    <a:lnTo>
                      <a:pt x="86" y="28"/>
                    </a:lnTo>
                    <a:lnTo>
                      <a:pt x="76" y="42"/>
                    </a:lnTo>
                    <a:lnTo>
                      <a:pt x="65" y="53"/>
                    </a:lnTo>
                    <a:lnTo>
                      <a:pt x="54" y="66"/>
                    </a:lnTo>
                    <a:lnTo>
                      <a:pt x="44" y="80"/>
                    </a:lnTo>
                    <a:lnTo>
                      <a:pt x="33" y="93"/>
                    </a:lnTo>
                    <a:lnTo>
                      <a:pt x="21" y="101"/>
                    </a:lnTo>
                    <a:lnTo>
                      <a:pt x="14" y="108"/>
                    </a:lnTo>
                    <a:lnTo>
                      <a:pt x="6" y="112"/>
                    </a:lnTo>
                    <a:lnTo>
                      <a:pt x="2" y="116"/>
                    </a:lnTo>
                    <a:lnTo>
                      <a:pt x="0" y="112"/>
                    </a:lnTo>
                    <a:lnTo>
                      <a:pt x="0" y="106"/>
                    </a:lnTo>
                    <a:lnTo>
                      <a:pt x="6" y="95"/>
                    </a:lnTo>
                    <a:lnTo>
                      <a:pt x="17" y="78"/>
                    </a:lnTo>
                    <a:lnTo>
                      <a:pt x="27" y="66"/>
                    </a:lnTo>
                    <a:lnTo>
                      <a:pt x="36" y="57"/>
                    </a:lnTo>
                    <a:lnTo>
                      <a:pt x="44" y="45"/>
                    </a:lnTo>
                    <a:lnTo>
                      <a:pt x="54" y="36"/>
                    </a:lnTo>
                    <a:lnTo>
                      <a:pt x="63" y="23"/>
                    </a:lnTo>
                    <a:lnTo>
                      <a:pt x="76" y="13"/>
                    </a:lnTo>
                    <a:lnTo>
                      <a:pt x="82" y="9"/>
                    </a:lnTo>
                    <a:lnTo>
                      <a:pt x="88" y="6"/>
                    </a:lnTo>
                    <a:lnTo>
                      <a:pt x="95" y="2"/>
                    </a:lnTo>
                    <a:lnTo>
                      <a:pt x="10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7" name="Freeform 526"/>
              <p:cNvSpPr>
                <a:spLocks/>
              </p:cNvSpPr>
              <p:nvPr/>
            </p:nvSpPr>
            <p:spPr bwMode="auto">
              <a:xfrm>
                <a:off x="2500" y="2171"/>
                <a:ext cx="18" cy="12"/>
              </a:xfrm>
              <a:custGeom>
                <a:avLst/>
                <a:gdLst>
                  <a:gd name="T0" fmla="*/ 3 w 37"/>
                  <a:gd name="T1" fmla="*/ 0 h 23"/>
                  <a:gd name="T2" fmla="*/ 7 w 37"/>
                  <a:gd name="T3" fmla="*/ 0 h 23"/>
                  <a:gd name="T4" fmla="*/ 9 w 37"/>
                  <a:gd name="T5" fmla="*/ 2 h 23"/>
                  <a:gd name="T6" fmla="*/ 13 w 37"/>
                  <a:gd name="T7" fmla="*/ 2 h 23"/>
                  <a:gd name="T8" fmla="*/ 18 w 37"/>
                  <a:gd name="T9" fmla="*/ 3 h 23"/>
                  <a:gd name="T10" fmla="*/ 15 w 37"/>
                  <a:gd name="T11" fmla="*/ 8 h 23"/>
                  <a:gd name="T12" fmla="*/ 11 w 37"/>
                  <a:gd name="T13" fmla="*/ 11 h 23"/>
                  <a:gd name="T14" fmla="*/ 7 w 37"/>
                  <a:gd name="T15" fmla="*/ 12 h 23"/>
                  <a:gd name="T16" fmla="*/ 3 w 37"/>
                  <a:gd name="T17" fmla="*/ 10 h 23"/>
                  <a:gd name="T18" fmla="*/ 0 w 37"/>
                  <a:gd name="T19" fmla="*/ 8 h 23"/>
                  <a:gd name="T20" fmla="*/ 0 w 37"/>
                  <a:gd name="T21" fmla="*/ 6 h 23"/>
                  <a:gd name="T22" fmla="*/ 0 w 37"/>
                  <a:gd name="T23" fmla="*/ 3 h 23"/>
                  <a:gd name="T24" fmla="*/ 3 w 37"/>
                  <a:gd name="T25" fmla="*/ 0 h 23"/>
                  <a:gd name="T26" fmla="*/ 3 w 37"/>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23">
                    <a:moveTo>
                      <a:pt x="6" y="0"/>
                    </a:moveTo>
                    <a:lnTo>
                      <a:pt x="14" y="0"/>
                    </a:lnTo>
                    <a:lnTo>
                      <a:pt x="19" y="4"/>
                    </a:lnTo>
                    <a:lnTo>
                      <a:pt x="27" y="4"/>
                    </a:lnTo>
                    <a:lnTo>
                      <a:pt x="37" y="6"/>
                    </a:lnTo>
                    <a:lnTo>
                      <a:pt x="31" y="15"/>
                    </a:lnTo>
                    <a:lnTo>
                      <a:pt x="23" y="21"/>
                    </a:lnTo>
                    <a:lnTo>
                      <a:pt x="14" y="23"/>
                    </a:lnTo>
                    <a:lnTo>
                      <a:pt x="6" y="19"/>
                    </a:lnTo>
                    <a:lnTo>
                      <a:pt x="0" y="15"/>
                    </a:lnTo>
                    <a:lnTo>
                      <a:pt x="0" y="11"/>
                    </a:lnTo>
                    <a:lnTo>
                      <a:pt x="0" y="6"/>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8" name="Freeform 527"/>
              <p:cNvSpPr>
                <a:spLocks/>
              </p:cNvSpPr>
              <p:nvPr/>
            </p:nvSpPr>
            <p:spPr bwMode="auto">
              <a:xfrm>
                <a:off x="2503" y="2189"/>
                <a:ext cx="139" cy="96"/>
              </a:xfrm>
              <a:custGeom>
                <a:avLst/>
                <a:gdLst>
                  <a:gd name="T0" fmla="*/ 129 w 280"/>
                  <a:gd name="T1" fmla="*/ 0 h 192"/>
                  <a:gd name="T2" fmla="*/ 133 w 280"/>
                  <a:gd name="T3" fmla="*/ 0 h 192"/>
                  <a:gd name="T4" fmla="*/ 139 w 280"/>
                  <a:gd name="T5" fmla="*/ 0 h 192"/>
                  <a:gd name="T6" fmla="*/ 139 w 280"/>
                  <a:gd name="T7" fmla="*/ 1 h 192"/>
                  <a:gd name="T8" fmla="*/ 131 w 280"/>
                  <a:gd name="T9" fmla="*/ 7 h 192"/>
                  <a:gd name="T10" fmla="*/ 122 w 280"/>
                  <a:gd name="T11" fmla="*/ 14 h 192"/>
                  <a:gd name="T12" fmla="*/ 112 w 280"/>
                  <a:gd name="T13" fmla="*/ 19 h 192"/>
                  <a:gd name="T14" fmla="*/ 104 w 280"/>
                  <a:gd name="T15" fmla="*/ 26 h 192"/>
                  <a:gd name="T16" fmla="*/ 94 w 280"/>
                  <a:gd name="T17" fmla="*/ 32 h 192"/>
                  <a:gd name="T18" fmla="*/ 86 w 280"/>
                  <a:gd name="T19" fmla="*/ 37 h 192"/>
                  <a:gd name="T20" fmla="*/ 77 w 280"/>
                  <a:gd name="T21" fmla="*/ 43 h 192"/>
                  <a:gd name="T22" fmla="*/ 69 w 280"/>
                  <a:gd name="T23" fmla="*/ 50 h 192"/>
                  <a:gd name="T24" fmla="*/ 60 w 280"/>
                  <a:gd name="T25" fmla="*/ 54 h 192"/>
                  <a:gd name="T26" fmla="*/ 51 w 280"/>
                  <a:gd name="T27" fmla="*/ 60 h 192"/>
                  <a:gd name="T28" fmla="*/ 43 w 280"/>
                  <a:gd name="T29" fmla="*/ 66 h 192"/>
                  <a:gd name="T30" fmla="*/ 34 w 280"/>
                  <a:gd name="T31" fmla="*/ 72 h 192"/>
                  <a:gd name="T32" fmla="*/ 26 w 280"/>
                  <a:gd name="T33" fmla="*/ 77 h 192"/>
                  <a:gd name="T34" fmla="*/ 17 w 280"/>
                  <a:gd name="T35" fmla="*/ 83 h 192"/>
                  <a:gd name="T36" fmla="*/ 8 w 280"/>
                  <a:gd name="T37" fmla="*/ 90 h 192"/>
                  <a:gd name="T38" fmla="*/ 0 w 280"/>
                  <a:gd name="T39" fmla="*/ 96 h 192"/>
                  <a:gd name="T40" fmla="*/ 6 w 280"/>
                  <a:gd name="T41" fmla="*/ 88 h 192"/>
                  <a:gd name="T42" fmla="*/ 13 w 280"/>
                  <a:gd name="T43" fmla="*/ 80 h 192"/>
                  <a:gd name="T44" fmla="*/ 20 w 280"/>
                  <a:gd name="T45" fmla="*/ 73 h 192"/>
                  <a:gd name="T46" fmla="*/ 27 w 280"/>
                  <a:gd name="T47" fmla="*/ 66 h 192"/>
                  <a:gd name="T48" fmla="*/ 35 w 280"/>
                  <a:gd name="T49" fmla="*/ 58 h 192"/>
                  <a:gd name="T50" fmla="*/ 43 w 280"/>
                  <a:gd name="T51" fmla="*/ 52 h 192"/>
                  <a:gd name="T52" fmla="*/ 50 w 280"/>
                  <a:gd name="T53" fmla="*/ 45 h 192"/>
                  <a:gd name="T54" fmla="*/ 60 w 280"/>
                  <a:gd name="T55" fmla="*/ 38 h 192"/>
                  <a:gd name="T56" fmla="*/ 67 w 280"/>
                  <a:gd name="T57" fmla="*/ 32 h 192"/>
                  <a:gd name="T58" fmla="*/ 74 w 280"/>
                  <a:gd name="T59" fmla="*/ 26 h 192"/>
                  <a:gd name="T60" fmla="*/ 83 w 280"/>
                  <a:gd name="T61" fmla="*/ 20 h 192"/>
                  <a:gd name="T62" fmla="*/ 93 w 280"/>
                  <a:gd name="T63" fmla="*/ 15 h 192"/>
                  <a:gd name="T64" fmla="*/ 101 w 280"/>
                  <a:gd name="T65" fmla="*/ 11 h 192"/>
                  <a:gd name="T66" fmla="*/ 111 w 280"/>
                  <a:gd name="T67" fmla="*/ 7 h 192"/>
                  <a:gd name="T68" fmla="*/ 119 w 280"/>
                  <a:gd name="T69" fmla="*/ 2 h 192"/>
                  <a:gd name="T70" fmla="*/ 129 w 280"/>
                  <a:gd name="T71" fmla="*/ 0 h 192"/>
                  <a:gd name="T72" fmla="*/ 129 w 280"/>
                  <a:gd name="T73" fmla="*/ 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0" h="192">
                    <a:moveTo>
                      <a:pt x="259" y="0"/>
                    </a:moveTo>
                    <a:lnTo>
                      <a:pt x="268" y="0"/>
                    </a:lnTo>
                    <a:lnTo>
                      <a:pt x="280" y="0"/>
                    </a:lnTo>
                    <a:lnTo>
                      <a:pt x="280" y="2"/>
                    </a:lnTo>
                    <a:lnTo>
                      <a:pt x="263" y="13"/>
                    </a:lnTo>
                    <a:lnTo>
                      <a:pt x="245" y="27"/>
                    </a:lnTo>
                    <a:lnTo>
                      <a:pt x="226" y="38"/>
                    </a:lnTo>
                    <a:lnTo>
                      <a:pt x="209" y="51"/>
                    </a:lnTo>
                    <a:lnTo>
                      <a:pt x="190" y="63"/>
                    </a:lnTo>
                    <a:lnTo>
                      <a:pt x="173" y="74"/>
                    </a:lnTo>
                    <a:lnTo>
                      <a:pt x="156" y="85"/>
                    </a:lnTo>
                    <a:lnTo>
                      <a:pt x="139" y="99"/>
                    </a:lnTo>
                    <a:lnTo>
                      <a:pt x="120" y="108"/>
                    </a:lnTo>
                    <a:lnTo>
                      <a:pt x="103" y="120"/>
                    </a:lnTo>
                    <a:lnTo>
                      <a:pt x="86" y="131"/>
                    </a:lnTo>
                    <a:lnTo>
                      <a:pt x="69" y="143"/>
                    </a:lnTo>
                    <a:lnTo>
                      <a:pt x="52" y="154"/>
                    </a:lnTo>
                    <a:lnTo>
                      <a:pt x="34" y="165"/>
                    </a:lnTo>
                    <a:lnTo>
                      <a:pt x="17" y="179"/>
                    </a:lnTo>
                    <a:lnTo>
                      <a:pt x="0" y="192"/>
                    </a:lnTo>
                    <a:lnTo>
                      <a:pt x="13" y="175"/>
                    </a:lnTo>
                    <a:lnTo>
                      <a:pt x="27" y="160"/>
                    </a:lnTo>
                    <a:lnTo>
                      <a:pt x="40" y="146"/>
                    </a:lnTo>
                    <a:lnTo>
                      <a:pt x="55" y="131"/>
                    </a:lnTo>
                    <a:lnTo>
                      <a:pt x="71" y="116"/>
                    </a:lnTo>
                    <a:lnTo>
                      <a:pt x="86" y="103"/>
                    </a:lnTo>
                    <a:lnTo>
                      <a:pt x="101" y="89"/>
                    </a:lnTo>
                    <a:lnTo>
                      <a:pt x="120" y="76"/>
                    </a:lnTo>
                    <a:lnTo>
                      <a:pt x="135" y="63"/>
                    </a:lnTo>
                    <a:lnTo>
                      <a:pt x="150" y="51"/>
                    </a:lnTo>
                    <a:lnTo>
                      <a:pt x="167" y="40"/>
                    </a:lnTo>
                    <a:lnTo>
                      <a:pt x="187" y="30"/>
                    </a:lnTo>
                    <a:lnTo>
                      <a:pt x="204" y="21"/>
                    </a:lnTo>
                    <a:lnTo>
                      <a:pt x="223" y="13"/>
                    </a:lnTo>
                    <a:lnTo>
                      <a:pt x="240" y="4"/>
                    </a:lnTo>
                    <a:lnTo>
                      <a:pt x="2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49" name="Freeform 528"/>
              <p:cNvSpPr>
                <a:spLocks/>
              </p:cNvSpPr>
              <p:nvPr/>
            </p:nvSpPr>
            <p:spPr bwMode="auto">
              <a:xfrm>
                <a:off x="2342" y="2199"/>
                <a:ext cx="57" cy="65"/>
              </a:xfrm>
              <a:custGeom>
                <a:avLst/>
                <a:gdLst>
                  <a:gd name="T0" fmla="*/ 57 w 114"/>
                  <a:gd name="T1" fmla="*/ 0 h 129"/>
                  <a:gd name="T2" fmla="*/ 54 w 114"/>
                  <a:gd name="T3" fmla="*/ 4 h 129"/>
                  <a:gd name="T4" fmla="*/ 52 w 114"/>
                  <a:gd name="T5" fmla="*/ 9 h 129"/>
                  <a:gd name="T6" fmla="*/ 49 w 114"/>
                  <a:gd name="T7" fmla="*/ 13 h 129"/>
                  <a:gd name="T8" fmla="*/ 46 w 114"/>
                  <a:gd name="T9" fmla="*/ 16 h 129"/>
                  <a:gd name="T10" fmla="*/ 42 w 114"/>
                  <a:gd name="T11" fmla="*/ 20 h 129"/>
                  <a:gd name="T12" fmla="*/ 37 w 114"/>
                  <a:gd name="T13" fmla="*/ 24 h 129"/>
                  <a:gd name="T14" fmla="*/ 33 w 114"/>
                  <a:gd name="T15" fmla="*/ 29 h 129"/>
                  <a:gd name="T16" fmla="*/ 31 w 114"/>
                  <a:gd name="T17" fmla="*/ 33 h 129"/>
                  <a:gd name="T18" fmla="*/ 26 w 114"/>
                  <a:gd name="T19" fmla="*/ 36 h 129"/>
                  <a:gd name="T20" fmla="*/ 22 w 114"/>
                  <a:gd name="T21" fmla="*/ 40 h 129"/>
                  <a:gd name="T22" fmla="*/ 17 w 114"/>
                  <a:gd name="T23" fmla="*/ 44 h 129"/>
                  <a:gd name="T24" fmla="*/ 14 w 114"/>
                  <a:gd name="T25" fmla="*/ 49 h 129"/>
                  <a:gd name="T26" fmla="*/ 11 w 114"/>
                  <a:gd name="T27" fmla="*/ 53 h 129"/>
                  <a:gd name="T28" fmla="*/ 6 w 114"/>
                  <a:gd name="T29" fmla="*/ 56 h 129"/>
                  <a:gd name="T30" fmla="*/ 3 w 114"/>
                  <a:gd name="T31" fmla="*/ 60 h 129"/>
                  <a:gd name="T32" fmla="*/ 0 w 114"/>
                  <a:gd name="T33" fmla="*/ 65 h 129"/>
                  <a:gd name="T34" fmla="*/ 2 w 114"/>
                  <a:gd name="T35" fmla="*/ 60 h 129"/>
                  <a:gd name="T36" fmla="*/ 4 w 114"/>
                  <a:gd name="T37" fmla="*/ 55 h 129"/>
                  <a:gd name="T38" fmla="*/ 6 w 114"/>
                  <a:gd name="T39" fmla="*/ 51 h 129"/>
                  <a:gd name="T40" fmla="*/ 9 w 114"/>
                  <a:gd name="T41" fmla="*/ 47 h 129"/>
                  <a:gd name="T42" fmla="*/ 12 w 114"/>
                  <a:gd name="T43" fmla="*/ 42 h 129"/>
                  <a:gd name="T44" fmla="*/ 15 w 114"/>
                  <a:gd name="T45" fmla="*/ 37 h 129"/>
                  <a:gd name="T46" fmla="*/ 19 w 114"/>
                  <a:gd name="T47" fmla="*/ 33 h 129"/>
                  <a:gd name="T48" fmla="*/ 23 w 114"/>
                  <a:gd name="T49" fmla="*/ 30 h 129"/>
                  <a:gd name="T50" fmla="*/ 27 w 114"/>
                  <a:gd name="T51" fmla="*/ 25 h 129"/>
                  <a:gd name="T52" fmla="*/ 31 w 114"/>
                  <a:gd name="T53" fmla="*/ 20 h 129"/>
                  <a:gd name="T54" fmla="*/ 34 w 114"/>
                  <a:gd name="T55" fmla="*/ 16 h 129"/>
                  <a:gd name="T56" fmla="*/ 39 w 114"/>
                  <a:gd name="T57" fmla="*/ 13 h 129"/>
                  <a:gd name="T58" fmla="*/ 43 w 114"/>
                  <a:gd name="T59" fmla="*/ 9 h 129"/>
                  <a:gd name="T60" fmla="*/ 48 w 114"/>
                  <a:gd name="T61" fmla="*/ 6 h 129"/>
                  <a:gd name="T62" fmla="*/ 52 w 114"/>
                  <a:gd name="T63" fmla="*/ 2 h 129"/>
                  <a:gd name="T64" fmla="*/ 57 w 114"/>
                  <a:gd name="T65" fmla="*/ 0 h 129"/>
                  <a:gd name="T66" fmla="*/ 57 w 114"/>
                  <a:gd name="T67" fmla="*/ 0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4" h="129">
                    <a:moveTo>
                      <a:pt x="114" y="0"/>
                    </a:moveTo>
                    <a:lnTo>
                      <a:pt x="108" y="8"/>
                    </a:lnTo>
                    <a:lnTo>
                      <a:pt x="103" y="17"/>
                    </a:lnTo>
                    <a:lnTo>
                      <a:pt x="97" y="25"/>
                    </a:lnTo>
                    <a:lnTo>
                      <a:pt x="91" y="32"/>
                    </a:lnTo>
                    <a:lnTo>
                      <a:pt x="84" y="40"/>
                    </a:lnTo>
                    <a:lnTo>
                      <a:pt x="74" y="47"/>
                    </a:lnTo>
                    <a:lnTo>
                      <a:pt x="66" y="57"/>
                    </a:lnTo>
                    <a:lnTo>
                      <a:pt x="61" y="65"/>
                    </a:lnTo>
                    <a:lnTo>
                      <a:pt x="51" y="72"/>
                    </a:lnTo>
                    <a:lnTo>
                      <a:pt x="44" y="80"/>
                    </a:lnTo>
                    <a:lnTo>
                      <a:pt x="34" y="87"/>
                    </a:lnTo>
                    <a:lnTo>
                      <a:pt x="28" y="97"/>
                    </a:lnTo>
                    <a:lnTo>
                      <a:pt x="21" y="105"/>
                    </a:lnTo>
                    <a:lnTo>
                      <a:pt x="11" y="112"/>
                    </a:lnTo>
                    <a:lnTo>
                      <a:pt x="6" y="120"/>
                    </a:lnTo>
                    <a:lnTo>
                      <a:pt x="0" y="129"/>
                    </a:lnTo>
                    <a:lnTo>
                      <a:pt x="4" y="120"/>
                    </a:lnTo>
                    <a:lnTo>
                      <a:pt x="7" y="110"/>
                    </a:lnTo>
                    <a:lnTo>
                      <a:pt x="11" y="101"/>
                    </a:lnTo>
                    <a:lnTo>
                      <a:pt x="17" y="93"/>
                    </a:lnTo>
                    <a:lnTo>
                      <a:pt x="23" y="84"/>
                    </a:lnTo>
                    <a:lnTo>
                      <a:pt x="30" y="74"/>
                    </a:lnTo>
                    <a:lnTo>
                      <a:pt x="38" y="66"/>
                    </a:lnTo>
                    <a:lnTo>
                      <a:pt x="45" y="59"/>
                    </a:lnTo>
                    <a:lnTo>
                      <a:pt x="53" y="49"/>
                    </a:lnTo>
                    <a:lnTo>
                      <a:pt x="61" y="40"/>
                    </a:lnTo>
                    <a:lnTo>
                      <a:pt x="68" y="32"/>
                    </a:lnTo>
                    <a:lnTo>
                      <a:pt x="78" y="25"/>
                    </a:lnTo>
                    <a:lnTo>
                      <a:pt x="85" y="17"/>
                    </a:lnTo>
                    <a:lnTo>
                      <a:pt x="95" y="11"/>
                    </a:lnTo>
                    <a:lnTo>
                      <a:pt x="104" y="4"/>
                    </a:lnTo>
                    <a:lnTo>
                      <a:pt x="11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0" name="Freeform 529"/>
              <p:cNvSpPr>
                <a:spLocks/>
              </p:cNvSpPr>
              <p:nvPr/>
            </p:nvSpPr>
            <p:spPr bwMode="auto">
              <a:xfrm>
                <a:off x="2672" y="2199"/>
                <a:ext cx="20" cy="12"/>
              </a:xfrm>
              <a:custGeom>
                <a:avLst/>
                <a:gdLst>
                  <a:gd name="T0" fmla="*/ 17 w 40"/>
                  <a:gd name="T1" fmla="*/ 0 h 25"/>
                  <a:gd name="T2" fmla="*/ 18 w 40"/>
                  <a:gd name="T3" fmla="*/ 0 h 25"/>
                  <a:gd name="T4" fmla="*/ 20 w 40"/>
                  <a:gd name="T5" fmla="*/ 0 h 25"/>
                  <a:gd name="T6" fmla="*/ 20 w 40"/>
                  <a:gd name="T7" fmla="*/ 1 h 25"/>
                  <a:gd name="T8" fmla="*/ 20 w 40"/>
                  <a:gd name="T9" fmla="*/ 4 h 25"/>
                  <a:gd name="T10" fmla="*/ 15 w 40"/>
                  <a:gd name="T11" fmla="*/ 4 h 25"/>
                  <a:gd name="T12" fmla="*/ 11 w 40"/>
                  <a:gd name="T13" fmla="*/ 8 h 25"/>
                  <a:gd name="T14" fmla="*/ 7 w 40"/>
                  <a:gd name="T15" fmla="*/ 10 h 25"/>
                  <a:gd name="T16" fmla="*/ 2 w 40"/>
                  <a:gd name="T17" fmla="*/ 12 h 25"/>
                  <a:gd name="T18" fmla="*/ 0 w 40"/>
                  <a:gd name="T19" fmla="*/ 12 h 25"/>
                  <a:gd name="T20" fmla="*/ 3 w 40"/>
                  <a:gd name="T21" fmla="*/ 7 h 25"/>
                  <a:gd name="T22" fmla="*/ 7 w 40"/>
                  <a:gd name="T23" fmla="*/ 4 h 25"/>
                  <a:gd name="T24" fmla="*/ 11 w 40"/>
                  <a:gd name="T25" fmla="*/ 2 h 25"/>
                  <a:gd name="T26" fmla="*/ 17 w 40"/>
                  <a:gd name="T27" fmla="*/ 0 h 25"/>
                  <a:gd name="T28" fmla="*/ 17 w 40"/>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25">
                    <a:moveTo>
                      <a:pt x="34" y="0"/>
                    </a:moveTo>
                    <a:lnTo>
                      <a:pt x="36" y="0"/>
                    </a:lnTo>
                    <a:lnTo>
                      <a:pt x="40" y="0"/>
                    </a:lnTo>
                    <a:lnTo>
                      <a:pt x="40" y="2"/>
                    </a:lnTo>
                    <a:lnTo>
                      <a:pt x="40" y="8"/>
                    </a:lnTo>
                    <a:lnTo>
                      <a:pt x="30" y="9"/>
                    </a:lnTo>
                    <a:lnTo>
                      <a:pt x="21" y="17"/>
                    </a:lnTo>
                    <a:lnTo>
                      <a:pt x="13" y="21"/>
                    </a:lnTo>
                    <a:lnTo>
                      <a:pt x="3" y="25"/>
                    </a:lnTo>
                    <a:lnTo>
                      <a:pt x="0" y="25"/>
                    </a:lnTo>
                    <a:lnTo>
                      <a:pt x="5" y="15"/>
                    </a:lnTo>
                    <a:lnTo>
                      <a:pt x="13" y="9"/>
                    </a:lnTo>
                    <a:lnTo>
                      <a:pt x="22" y="4"/>
                    </a:lnTo>
                    <a:lnTo>
                      <a:pt x="3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1" name="Freeform 530"/>
              <p:cNvSpPr>
                <a:spLocks/>
              </p:cNvSpPr>
              <p:nvPr/>
            </p:nvSpPr>
            <p:spPr bwMode="auto">
              <a:xfrm>
                <a:off x="3200" y="2203"/>
                <a:ext cx="27" cy="13"/>
              </a:xfrm>
              <a:custGeom>
                <a:avLst/>
                <a:gdLst>
                  <a:gd name="T0" fmla="*/ 1 w 53"/>
                  <a:gd name="T1" fmla="*/ 1 h 26"/>
                  <a:gd name="T2" fmla="*/ 5 w 53"/>
                  <a:gd name="T3" fmla="*/ 0 h 26"/>
                  <a:gd name="T4" fmla="*/ 11 w 53"/>
                  <a:gd name="T5" fmla="*/ 0 h 26"/>
                  <a:gd name="T6" fmla="*/ 15 w 53"/>
                  <a:gd name="T7" fmla="*/ 0 h 26"/>
                  <a:gd name="T8" fmla="*/ 20 w 53"/>
                  <a:gd name="T9" fmla="*/ 2 h 26"/>
                  <a:gd name="T10" fmla="*/ 25 w 53"/>
                  <a:gd name="T11" fmla="*/ 7 h 26"/>
                  <a:gd name="T12" fmla="*/ 27 w 53"/>
                  <a:gd name="T13" fmla="*/ 13 h 26"/>
                  <a:gd name="T14" fmla="*/ 24 w 53"/>
                  <a:gd name="T15" fmla="*/ 13 h 26"/>
                  <a:gd name="T16" fmla="*/ 20 w 53"/>
                  <a:gd name="T17" fmla="*/ 13 h 26"/>
                  <a:gd name="T18" fmla="*/ 17 w 53"/>
                  <a:gd name="T19" fmla="*/ 12 h 26"/>
                  <a:gd name="T20" fmla="*/ 13 w 53"/>
                  <a:gd name="T21" fmla="*/ 12 h 26"/>
                  <a:gd name="T22" fmla="*/ 8 w 53"/>
                  <a:gd name="T23" fmla="*/ 10 h 26"/>
                  <a:gd name="T24" fmla="*/ 3 w 53"/>
                  <a:gd name="T25" fmla="*/ 9 h 26"/>
                  <a:gd name="T26" fmla="*/ 0 w 53"/>
                  <a:gd name="T27" fmla="*/ 5 h 26"/>
                  <a:gd name="T28" fmla="*/ 1 w 53"/>
                  <a:gd name="T29" fmla="*/ 1 h 26"/>
                  <a:gd name="T30" fmla="*/ 1 w 53"/>
                  <a:gd name="T31" fmla="*/ 1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6">
                    <a:moveTo>
                      <a:pt x="2" y="1"/>
                    </a:moveTo>
                    <a:lnTo>
                      <a:pt x="9" y="0"/>
                    </a:lnTo>
                    <a:lnTo>
                      <a:pt x="21" y="0"/>
                    </a:lnTo>
                    <a:lnTo>
                      <a:pt x="30" y="0"/>
                    </a:lnTo>
                    <a:lnTo>
                      <a:pt x="40" y="3"/>
                    </a:lnTo>
                    <a:lnTo>
                      <a:pt x="49" y="13"/>
                    </a:lnTo>
                    <a:lnTo>
                      <a:pt x="53" y="26"/>
                    </a:lnTo>
                    <a:lnTo>
                      <a:pt x="47" y="26"/>
                    </a:lnTo>
                    <a:lnTo>
                      <a:pt x="40" y="26"/>
                    </a:lnTo>
                    <a:lnTo>
                      <a:pt x="34" y="24"/>
                    </a:lnTo>
                    <a:lnTo>
                      <a:pt x="26" y="24"/>
                    </a:lnTo>
                    <a:lnTo>
                      <a:pt x="15" y="20"/>
                    </a:lnTo>
                    <a:lnTo>
                      <a:pt x="5" y="17"/>
                    </a:lnTo>
                    <a:lnTo>
                      <a:pt x="0" y="9"/>
                    </a:lnTo>
                    <a:lnTo>
                      <a:pt x="2"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2" name="Freeform 531"/>
              <p:cNvSpPr>
                <a:spLocks/>
              </p:cNvSpPr>
              <p:nvPr/>
            </p:nvSpPr>
            <p:spPr bwMode="auto">
              <a:xfrm>
                <a:off x="2162" y="2208"/>
                <a:ext cx="32" cy="24"/>
              </a:xfrm>
              <a:custGeom>
                <a:avLst/>
                <a:gdLst>
                  <a:gd name="T0" fmla="*/ 30 w 63"/>
                  <a:gd name="T1" fmla="*/ 0 h 49"/>
                  <a:gd name="T2" fmla="*/ 32 w 63"/>
                  <a:gd name="T3" fmla="*/ 4 h 49"/>
                  <a:gd name="T4" fmla="*/ 32 w 63"/>
                  <a:gd name="T5" fmla="*/ 8 h 49"/>
                  <a:gd name="T6" fmla="*/ 30 w 63"/>
                  <a:gd name="T7" fmla="*/ 11 h 49"/>
                  <a:gd name="T8" fmla="*/ 29 w 63"/>
                  <a:gd name="T9" fmla="*/ 15 h 49"/>
                  <a:gd name="T10" fmla="*/ 25 w 63"/>
                  <a:gd name="T11" fmla="*/ 17 h 49"/>
                  <a:gd name="T12" fmla="*/ 21 w 63"/>
                  <a:gd name="T13" fmla="*/ 20 h 49"/>
                  <a:gd name="T14" fmla="*/ 17 w 63"/>
                  <a:gd name="T15" fmla="*/ 22 h 49"/>
                  <a:gd name="T16" fmla="*/ 13 w 63"/>
                  <a:gd name="T17" fmla="*/ 24 h 49"/>
                  <a:gd name="T18" fmla="*/ 8 w 63"/>
                  <a:gd name="T19" fmla="*/ 24 h 49"/>
                  <a:gd name="T20" fmla="*/ 5 w 63"/>
                  <a:gd name="T21" fmla="*/ 24 h 49"/>
                  <a:gd name="T22" fmla="*/ 2 w 63"/>
                  <a:gd name="T23" fmla="*/ 24 h 49"/>
                  <a:gd name="T24" fmla="*/ 1 w 63"/>
                  <a:gd name="T25" fmla="*/ 24 h 49"/>
                  <a:gd name="T26" fmla="*/ 0 w 63"/>
                  <a:gd name="T27" fmla="*/ 21 h 49"/>
                  <a:gd name="T28" fmla="*/ 3 w 63"/>
                  <a:gd name="T29" fmla="*/ 17 h 49"/>
                  <a:gd name="T30" fmla="*/ 5 w 63"/>
                  <a:gd name="T31" fmla="*/ 14 h 49"/>
                  <a:gd name="T32" fmla="*/ 8 w 63"/>
                  <a:gd name="T33" fmla="*/ 12 h 49"/>
                  <a:gd name="T34" fmla="*/ 12 w 63"/>
                  <a:gd name="T35" fmla="*/ 8 h 49"/>
                  <a:gd name="T36" fmla="*/ 19 w 63"/>
                  <a:gd name="T37" fmla="*/ 6 h 49"/>
                  <a:gd name="T38" fmla="*/ 21 w 63"/>
                  <a:gd name="T39" fmla="*/ 3 h 49"/>
                  <a:gd name="T40" fmla="*/ 25 w 63"/>
                  <a:gd name="T41" fmla="*/ 2 h 49"/>
                  <a:gd name="T42" fmla="*/ 28 w 63"/>
                  <a:gd name="T43" fmla="*/ 2 h 49"/>
                  <a:gd name="T44" fmla="*/ 30 w 63"/>
                  <a:gd name="T45" fmla="*/ 0 h 49"/>
                  <a:gd name="T46" fmla="*/ 30 w 63"/>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 h="49">
                    <a:moveTo>
                      <a:pt x="59" y="0"/>
                    </a:moveTo>
                    <a:lnTo>
                      <a:pt x="63" y="8"/>
                    </a:lnTo>
                    <a:lnTo>
                      <a:pt x="63" y="17"/>
                    </a:lnTo>
                    <a:lnTo>
                      <a:pt x="59" y="23"/>
                    </a:lnTo>
                    <a:lnTo>
                      <a:pt x="58" y="30"/>
                    </a:lnTo>
                    <a:lnTo>
                      <a:pt x="50" y="34"/>
                    </a:lnTo>
                    <a:lnTo>
                      <a:pt x="42" y="40"/>
                    </a:lnTo>
                    <a:lnTo>
                      <a:pt x="33" y="44"/>
                    </a:lnTo>
                    <a:lnTo>
                      <a:pt x="25" y="48"/>
                    </a:lnTo>
                    <a:lnTo>
                      <a:pt x="16" y="48"/>
                    </a:lnTo>
                    <a:lnTo>
                      <a:pt x="10" y="49"/>
                    </a:lnTo>
                    <a:lnTo>
                      <a:pt x="4" y="48"/>
                    </a:lnTo>
                    <a:lnTo>
                      <a:pt x="2" y="48"/>
                    </a:lnTo>
                    <a:lnTo>
                      <a:pt x="0" y="42"/>
                    </a:lnTo>
                    <a:lnTo>
                      <a:pt x="6" y="34"/>
                    </a:lnTo>
                    <a:lnTo>
                      <a:pt x="10" y="29"/>
                    </a:lnTo>
                    <a:lnTo>
                      <a:pt x="16" y="25"/>
                    </a:lnTo>
                    <a:lnTo>
                      <a:pt x="23" y="17"/>
                    </a:lnTo>
                    <a:lnTo>
                      <a:pt x="37" y="13"/>
                    </a:lnTo>
                    <a:lnTo>
                      <a:pt x="42" y="6"/>
                    </a:lnTo>
                    <a:lnTo>
                      <a:pt x="50" y="4"/>
                    </a:lnTo>
                    <a:lnTo>
                      <a:pt x="56" y="4"/>
                    </a:lnTo>
                    <a:lnTo>
                      <a:pt x="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3" name="Freeform 532"/>
              <p:cNvSpPr>
                <a:spLocks/>
              </p:cNvSpPr>
              <p:nvPr/>
            </p:nvSpPr>
            <p:spPr bwMode="auto">
              <a:xfrm>
                <a:off x="3254" y="2207"/>
                <a:ext cx="12" cy="8"/>
              </a:xfrm>
              <a:custGeom>
                <a:avLst/>
                <a:gdLst>
                  <a:gd name="T0" fmla="*/ 1 w 25"/>
                  <a:gd name="T1" fmla="*/ 1 h 17"/>
                  <a:gd name="T2" fmla="*/ 4 w 25"/>
                  <a:gd name="T3" fmla="*/ 0 h 17"/>
                  <a:gd name="T4" fmla="*/ 7 w 25"/>
                  <a:gd name="T5" fmla="*/ 2 h 17"/>
                  <a:gd name="T6" fmla="*/ 8 w 25"/>
                  <a:gd name="T7" fmla="*/ 5 h 17"/>
                  <a:gd name="T8" fmla="*/ 12 w 25"/>
                  <a:gd name="T9" fmla="*/ 8 h 17"/>
                  <a:gd name="T10" fmla="*/ 11 w 25"/>
                  <a:gd name="T11" fmla="*/ 8 h 17"/>
                  <a:gd name="T12" fmla="*/ 8 w 25"/>
                  <a:gd name="T13" fmla="*/ 6 h 17"/>
                  <a:gd name="T14" fmla="*/ 6 w 25"/>
                  <a:gd name="T15" fmla="*/ 5 h 17"/>
                  <a:gd name="T16" fmla="*/ 3 w 25"/>
                  <a:gd name="T17" fmla="*/ 3 h 17"/>
                  <a:gd name="T18" fmla="*/ 0 w 25"/>
                  <a:gd name="T19" fmla="*/ 2 h 17"/>
                  <a:gd name="T20" fmla="*/ 0 w 25"/>
                  <a:gd name="T21" fmla="*/ 1 h 17"/>
                  <a:gd name="T22" fmla="*/ 1 w 25"/>
                  <a:gd name="T23" fmla="*/ 1 h 17"/>
                  <a:gd name="T24" fmla="*/ 1 w 2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17">
                    <a:moveTo>
                      <a:pt x="2" y="2"/>
                    </a:moveTo>
                    <a:lnTo>
                      <a:pt x="8" y="0"/>
                    </a:lnTo>
                    <a:lnTo>
                      <a:pt x="14" y="4"/>
                    </a:lnTo>
                    <a:lnTo>
                      <a:pt x="17" y="10"/>
                    </a:lnTo>
                    <a:lnTo>
                      <a:pt x="25" y="17"/>
                    </a:lnTo>
                    <a:lnTo>
                      <a:pt x="23" y="17"/>
                    </a:lnTo>
                    <a:lnTo>
                      <a:pt x="17" y="13"/>
                    </a:lnTo>
                    <a:lnTo>
                      <a:pt x="12" y="10"/>
                    </a:lnTo>
                    <a:lnTo>
                      <a:pt x="6" y="6"/>
                    </a:lnTo>
                    <a:lnTo>
                      <a:pt x="0" y="4"/>
                    </a:lnTo>
                    <a:lnTo>
                      <a:pt x="0" y="2"/>
                    </a:lnTo>
                    <a:lnTo>
                      <a:pt x="2"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4" name="Freeform 533"/>
              <p:cNvSpPr>
                <a:spLocks/>
              </p:cNvSpPr>
              <p:nvPr/>
            </p:nvSpPr>
            <p:spPr bwMode="auto">
              <a:xfrm>
                <a:off x="2634" y="2214"/>
                <a:ext cx="33" cy="22"/>
              </a:xfrm>
              <a:custGeom>
                <a:avLst/>
                <a:gdLst>
                  <a:gd name="T0" fmla="*/ 33 w 66"/>
                  <a:gd name="T1" fmla="*/ 0 h 44"/>
                  <a:gd name="T2" fmla="*/ 29 w 66"/>
                  <a:gd name="T3" fmla="*/ 3 h 44"/>
                  <a:gd name="T4" fmla="*/ 27 w 66"/>
                  <a:gd name="T5" fmla="*/ 7 h 44"/>
                  <a:gd name="T6" fmla="*/ 21 w 66"/>
                  <a:gd name="T7" fmla="*/ 11 h 44"/>
                  <a:gd name="T8" fmla="*/ 15 w 66"/>
                  <a:gd name="T9" fmla="*/ 15 h 44"/>
                  <a:gd name="T10" fmla="*/ 11 w 66"/>
                  <a:gd name="T11" fmla="*/ 16 h 44"/>
                  <a:gd name="T12" fmla="*/ 8 w 66"/>
                  <a:gd name="T13" fmla="*/ 18 h 44"/>
                  <a:gd name="T14" fmla="*/ 4 w 66"/>
                  <a:gd name="T15" fmla="*/ 20 h 44"/>
                  <a:gd name="T16" fmla="*/ 1 w 66"/>
                  <a:gd name="T17" fmla="*/ 22 h 44"/>
                  <a:gd name="T18" fmla="*/ 0 w 66"/>
                  <a:gd name="T19" fmla="*/ 22 h 44"/>
                  <a:gd name="T20" fmla="*/ 3 w 66"/>
                  <a:gd name="T21" fmla="*/ 18 h 44"/>
                  <a:gd name="T22" fmla="*/ 7 w 66"/>
                  <a:gd name="T23" fmla="*/ 16 h 44"/>
                  <a:gd name="T24" fmla="*/ 11 w 66"/>
                  <a:gd name="T25" fmla="*/ 12 h 44"/>
                  <a:gd name="T26" fmla="*/ 15 w 66"/>
                  <a:gd name="T27" fmla="*/ 10 h 44"/>
                  <a:gd name="T28" fmla="*/ 20 w 66"/>
                  <a:gd name="T29" fmla="*/ 7 h 44"/>
                  <a:gd name="T30" fmla="*/ 25 w 66"/>
                  <a:gd name="T31" fmla="*/ 5 h 44"/>
                  <a:gd name="T32" fmla="*/ 29 w 66"/>
                  <a:gd name="T33" fmla="*/ 2 h 44"/>
                  <a:gd name="T34" fmla="*/ 33 w 66"/>
                  <a:gd name="T35" fmla="*/ 0 h 44"/>
                  <a:gd name="T36" fmla="*/ 33 w 66"/>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44">
                    <a:moveTo>
                      <a:pt x="66" y="0"/>
                    </a:moveTo>
                    <a:lnTo>
                      <a:pt x="58" y="6"/>
                    </a:lnTo>
                    <a:lnTo>
                      <a:pt x="53" y="14"/>
                    </a:lnTo>
                    <a:lnTo>
                      <a:pt x="41" y="21"/>
                    </a:lnTo>
                    <a:lnTo>
                      <a:pt x="30" y="29"/>
                    </a:lnTo>
                    <a:lnTo>
                      <a:pt x="22" y="31"/>
                    </a:lnTo>
                    <a:lnTo>
                      <a:pt x="15" y="36"/>
                    </a:lnTo>
                    <a:lnTo>
                      <a:pt x="7" y="40"/>
                    </a:lnTo>
                    <a:lnTo>
                      <a:pt x="1" y="44"/>
                    </a:lnTo>
                    <a:lnTo>
                      <a:pt x="0" y="44"/>
                    </a:lnTo>
                    <a:lnTo>
                      <a:pt x="5" y="36"/>
                    </a:lnTo>
                    <a:lnTo>
                      <a:pt x="13" y="31"/>
                    </a:lnTo>
                    <a:lnTo>
                      <a:pt x="22" y="23"/>
                    </a:lnTo>
                    <a:lnTo>
                      <a:pt x="30" y="19"/>
                    </a:lnTo>
                    <a:lnTo>
                      <a:pt x="39" y="14"/>
                    </a:lnTo>
                    <a:lnTo>
                      <a:pt x="49" y="10"/>
                    </a:lnTo>
                    <a:lnTo>
                      <a:pt x="57" y="4"/>
                    </a:lnTo>
                    <a:lnTo>
                      <a:pt x="6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5" name="Freeform 534"/>
              <p:cNvSpPr>
                <a:spLocks/>
              </p:cNvSpPr>
              <p:nvPr/>
            </p:nvSpPr>
            <p:spPr bwMode="auto">
              <a:xfrm>
                <a:off x="2480" y="2214"/>
                <a:ext cx="263" cy="161"/>
              </a:xfrm>
              <a:custGeom>
                <a:avLst/>
                <a:gdLst>
                  <a:gd name="T0" fmla="*/ 251 w 526"/>
                  <a:gd name="T1" fmla="*/ 0 h 322"/>
                  <a:gd name="T2" fmla="*/ 257 w 526"/>
                  <a:gd name="T3" fmla="*/ 1 h 322"/>
                  <a:gd name="T4" fmla="*/ 261 w 526"/>
                  <a:gd name="T5" fmla="*/ 5 h 322"/>
                  <a:gd name="T6" fmla="*/ 261 w 526"/>
                  <a:gd name="T7" fmla="*/ 10 h 322"/>
                  <a:gd name="T8" fmla="*/ 257 w 526"/>
                  <a:gd name="T9" fmla="*/ 17 h 322"/>
                  <a:gd name="T10" fmla="*/ 249 w 526"/>
                  <a:gd name="T11" fmla="*/ 22 h 322"/>
                  <a:gd name="T12" fmla="*/ 241 w 526"/>
                  <a:gd name="T13" fmla="*/ 28 h 322"/>
                  <a:gd name="T14" fmla="*/ 232 w 526"/>
                  <a:gd name="T15" fmla="*/ 34 h 322"/>
                  <a:gd name="T16" fmla="*/ 223 w 526"/>
                  <a:gd name="T17" fmla="*/ 38 h 322"/>
                  <a:gd name="T18" fmla="*/ 215 w 526"/>
                  <a:gd name="T19" fmla="*/ 44 h 322"/>
                  <a:gd name="T20" fmla="*/ 207 w 526"/>
                  <a:gd name="T21" fmla="*/ 50 h 322"/>
                  <a:gd name="T22" fmla="*/ 197 w 526"/>
                  <a:gd name="T23" fmla="*/ 58 h 322"/>
                  <a:gd name="T24" fmla="*/ 181 w 526"/>
                  <a:gd name="T25" fmla="*/ 67 h 322"/>
                  <a:gd name="T26" fmla="*/ 160 w 526"/>
                  <a:gd name="T27" fmla="*/ 78 h 322"/>
                  <a:gd name="T28" fmla="*/ 140 w 526"/>
                  <a:gd name="T29" fmla="*/ 92 h 322"/>
                  <a:gd name="T30" fmla="*/ 120 w 526"/>
                  <a:gd name="T31" fmla="*/ 106 h 322"/>
                  <a:gd name="T32" fmla="*/ 101 w 526"/>
                  <a:gd name="T33" fmla="*/ 121 h 322"/>
                  <a:gd name="T34" fmla="*/ 81 w 526"/>
                  <a:gd name="T35" fmla="*/ 134 h 322"/>
                  <a:gd name="T36" fmla="*/ 60 w 526"/>
                  <a:gd name="T37" fmla="*/ 147 h 322"/>
                  <a:gd name="T38" fmla="*/ 40 w 526"/>
                  <a:gd name="T39" fmla="*/ 157 h 322"/>
                  <a:gd name="T40" fmla="*/ 25 w 526"/>
                  <a:gd name="T41" fmla="*/ 159 h 322"/>
                  <a:gd name="T42" fmla="*/ 18 w 526"/>
                  <a:gd name="T43" fmla="*/ 154 h 322"/>
                  <a:gd name="T44" fmla="*/ 11 w 526"/>
                  <a:gd name="T45" fmla="*/ 151 h 322"/>
                  <a:gd name="T46" fmla="*/ 4 w 526"/>
                  <a:gd name="T47" fmla="*/ 148 h 322"/>
                  <a:gd name="T48" fmla="*/ 2 w 526"/>
                  <a:gd name="T49" fmla="*/ 145 h 322"/>
                  <a:gd name="T50" fmla="*/ 10 w 526"/>
                  <a:gd name="T51" fmla="*/ 140 h 322"/>
                  <a:gd name="T52" fmla="*/ 18 w 526"/>
                  <a:gd name="T53" fmla="*/ 136 h 322"/>
                  <a:gd name="T54" fmla="*/ 29 w 526"/>
                  <a:gd name="T55" fmla="*/ 136 h 322"/>
                  <a:gd name="T56" fmla="*/ 40 w 526"/>
                  <a:gd name="T57" fmla="*/ 134 h 322"/>
                  <a:gd name="T58" fmla="*/ 50 w 526"/>
                  <a:gd name="T59" fmla="*/ 133 h 322"/>
                  <a:gd name="T60" fmla="*/ 60 w 526"/>
                  <a:gd name="T61" fmla="*/ 129 h 322"/>
                  <a:gd name="T62" fmla="*/ 70 w 526"/>
                  <a:gd name="T63" fmla="*/ 121 h 322"/>
                  <a:gd name="T64" fmla="*/ 85 w 526"/>
                  <a:gd name="T65" fmla="*/ 109 h 322"/>
                  <a:gd name="T66" fmla="*/ 106 w 526"/>
                  <a:gd name="T67" fmla="*/ 93 h 322"/>
                  <a:gd name="T68" fmla="*/ 127 w 526"/>
                  <a:gd name="T69" fmla="*/ 78 h 322"/>
                  <a:gd name="T70" fmla="*/ 148 w 526"/>
                  <a:gd name="T71" fmla="*/ 63 h 322"/>
                  <a:gd name="T72" fmla="*/ 169 w 526"/>
                  <a:gd name="T73" fmla="*/ 50 h 322"/>
                  <a:gd name="T74" fmla="*/ 190 w 526"/>
                  <a:gd name="T75" fmla="*/ 35 h 322"/>
                  <a:gd name="T76" fmla="*/ 212 w 526"/>
                  <a:gd name="T77" fmla="*/ 20 h 322"/>
                  <a:gd name="T78" fmla="*/ 236 w 526"/>
                  <a:gd name="T79" fmla="*/ 7 h 322"/>
                  <a:gd name="T80" fmla="*/ 248 w 526"/>
                  <a:gd name="T81" fmla="*/ 0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6" h="322">
                    <a:moveTo>
                      <a:pt x="496" y="0"/>
                    </a:moveTo>
                    <a:lnTo>
                      <a:pt x="501" y="0"/>
                    </a:lnTo>
                    <a:lnTo>
                      <a:pt x="507" y="0"/>
                    </a:lnTo>
                    <a:lnTo>
                      <a:pt x="513" y="2"/>
                    </a:lnTo>
                    <a:lnTo>
                      <a:pt x="517" y="4"/>
                    </a:lnTo>
                    <a:lnTo>
                      <a:pt x="521" y="10"/>
                    </a:lnTo>
                    <a:lnTo>
                      <a:pt x="526" y="14"/>
                    </a:lnTo>
                    <a:lnTo>
                      <a:pt x="522" y="19"/>
                    </a:lnTo>
                    <a:lnTo>
                      <a:pt x="519" y="27"/>
                    </a:lnTo>
                    <a:lnTo>
                      <a:pt x="513" y="33"/>
                    </a:lnTo>
                    <a:lnTo>
                      <a:pt x="505" y="40"/>
                    </a:lnTo>
                    <a:lnTo>
                      <a:pt x="498" y="44"/>
                    </a:lnTo>
                    <a:lnTo>
                      <a:pt x="490" y="50"/>
                    </a:lnTo>
                    <a:lnTo>
                      <a:pt x="481" y="55"/>
                    </a:lnTo>
                    <a:lnTo>
                      <a:pt x="473" y="61"/>
                    </a:lnTo>
                    <a:lnTo>
                      <a:pt x="463" y="67"/>
                    </a:lnTo>
                    <a:lnTo>
                      <a:pt x="456" y="71"/>
                    </a:lnTo>
                    <a:lnTo>
                      <a:pt x="446" y="76"/>
                    </a:lnTo>
                    <a:lnTo>
                      <a:pt x="439" y="84"/>
                    </a:lnTo>
                    <a:lnTo>
                      <a:pt x="429" y="88"/>
                    </a:lnTo>
                    <a:lnTo>
                      <a:pt x="422" y="94"/>
                    </a:lnTo>
                    <a:lnTo>
                      <a:pt x="414" y="99"/>
                    </a:lnTo>
                    <a:lnTo>
                      <a:pt x="405" y="105"/>
                    </a:lnTo>
                    <a:lnTo>
                      <a:pt x="393" y="116"/>
                    </a:lnTo>
                    <a:lnTo>
                      <a:pt x="384" y="126"/>
                    </a:lnTo>
                    <a:lnTo>
                      <a:pt x="361" y="133"/>
                    </a:lnTo>
                    <a:lnTo>
                      <a:pt x="338" y="145"/>
                    </a:lnTo>
                    <a:lnTo>
                      <a:pt x="319" y="156"/>
                    </a:lnTo>
                    <a:lnTo>
                      <a:pt x="298" y="170"/>
                    </a:lnTo>
                    <a:lnTo>
                      <a:pt x="279" y="183"/>
                    </a:lnTo>
                    <a:lnTo>
                      <a:pt x="258" y="196"/>
                    </a:lnTo>
                    <a:lnTo>
                      <a:pt x="239" y="211"/>
                    </a:lnTo>
                    <a:lnTo>
                      <a:pt x="220" y="229"/>
                    </a:lnTo>
                    <a:lnTo>
                      <a:pt x="201" y="242"/>
                    </a:lnTo>
                    <a:lnTo>
                      <a:pt x="180" y="255"/>
                    </a:lnTo>
                    <a:lnTo>
                      <a:pt x="161" y="268"/>
                    </a:lnTo>
                    <a:lnTo>
                      <a:pt x="142" y="282"/>
                    </a:lnTo>
                    <a:lnTo>
                      <a:pt x="119" y="293"/>
                    </a:lnTo>
                    <a:lnTo>
                      <a:pt x="100" y="305"/>
                    </a:lnTo>
                    <a:lnTo>
                      <a:pt x="79" y="314"/>
                    </a:lnTo>
                    <a:lnTo>
                      <a:pt x="58" y="322"/>
                    </a:lnTo>
                    <a:lnTo>
                      <a:pt x="49" y="318"/>
                    </a:lnTo>
                    <a:lnTo>
                      <a:pt x="41" y="314"/>
                    </a:lnTo>
                    <a:lnTo>
                      <a:pt x="36" y="308"/>
                    </a:lnTo>
                    <a:lnTo>
                      <a:pt x="30" y="305"/>
                    </a:lnTo>
                    <a:lnTo>
                      <a:pt x="22" y="301"/>
                    </a:lnTo>
                    <a:lnTo>
                      <a:pt x="15" y="297"/>
                    </a:lnTo>
                    <a:lnTo>
                      <a:pt x="7" y="295"/>
                    </a:lnTo>
                    <a:lnTo>
                      <a:pt x="0" y="299"/>
                    </a:lnTo>
                    <a:lnTo>
                      <a:pt x="3" y="289"/>
                    </a:lnTo>
                    <a:lnTo>
                      <a:pt x="13" y="284"/>
                    </a:lnTo>
                    <a:lnTo>
                      <a:pt x="19" y="280"/>
                    </a:lnTo>
                    <a:lnTo>
                      <a:pt x="28" y="278"/>
                    </a:lnTo>
                    <a:lnTo>
                      <a:pt x="36" y="272"/>
                    </a:lnTo>
                    <a:lnTo>
                      <a:pt x="47" y="272"/>
                    </a:lnTo>
                    <a:lnTo>
                      <a:pt x="57" y="272"/>
                    </a:lnTo>
                    <a:lnTo>
                      <a:pt x="68" y="272"/>
                    </a:lnTo>
                    <a:lnTo>
                      <a:pt x="79" y="268"/>
                    </a:lnTo>
                    <a:lnTo>
                      <a:pt x="89" y="268"/>
                    </a:lnTo>
                    <a:lnTo>
                      <a:pt x="100" y="265"/>
                    </a:lnTo>
                    <a:lnTo>
                      <a:pt x="110" y="263"/>
                    </a:lnTo>
                    <a:lnTo>
                      <a:pt x="119" y="257"/>
                    </a:lnTo>
                    <a:lnTo>
                      <a:pt x="131" y="251"/>
                    </a:lnTo>
                    <a:lnTo>
                      <a:pt x="140" y="242"/>
                    </a:lnTo>
                    <a:lnTo>
                      <a:pt x="150" y="232"/>
                    </a:lnTo>
                    <a:lnTo>
                      <a:pt x="169" y="217"/>
                    </a:lnTo>
                    <a:lnTo>
                      <a:pt x="192" y="202"/>
                    </a:lnTo>
                    <a:lnTo>
                      <a:pt x="212" y="185"/>
                    </a:lnTo>
                    <a:lnTo>
                      <a:pt x="233" y="170"/>
                    </a:lnTo>
                    <a:lnTo>
                      <a:pt x="254" y="156"/>
                    </a:lnTo>
                    <a:lnTo>
                      <a:pt x="275" y="141"/>
                    </a:lnTo>
                    <a:lnTo>
                      <a:pt x="296" y="126"/>
                    </a:lnTo>
                    <a:lnTo>
                      <a:pt x="317" y="113"/>
                    </a:lnTo>
                    <a:lnTo>
                      <a:pt x="338" y="99"/>
                    </a:lnTo>
                    <a:lnTo>
                      <a:pt x="359" y="84"/>
                    </a:lnTo>
                    <a:lnTo>
                      <a:pt x="380" y="69"/>
                    </a:lnTo>
                    <a:lnTo>
                      <a:pt x="403" y="55"/>
                    </a:lnTo>
                    <a:lnTo>
                      <a:pt x="424" y="40"/>
                    </a:lnTo>
                    <a:lnTo>
                      <a:pt x="446" y="27"/>
                    </a:lnTo>
                    <a:lnTo>
                      <a:pt x="471" y="14"/>
                    </a:lnTo>
                    <a:lnTo>
                      <a:pt x="49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6" name="Freeform 535"/>
              <p:cNvSpPr>
                <a:spLocks/>
              </p:cNvSpPr>
              <p:nvPr/>
            </p:nvSpPr>
            <p:spPr bwMode="auto">
              <a:xfrm>
                <a:off x="1991" y="2228"/>
                <a:ext cx="502" cy="237"/>
              </a:xfrm>
              <a:custGeom>
                <a:avLst/>
                <a:gdLst>
                  <a:gd name="T0" fmla="*/ 47 w 1004"/>
                  <a:gd name="T1" fmla="*/ 12 h 473"/>
                  <a:gd name="T2" fmla="*/ 110 w 1004"/>
                  <a:gd name="T3" fmla="*/ 35 h 473"/>
                  <a:gd name="T4" fmla="*/ 171 w 1004"/>
                  <a:gd name="T5" fmla="*/ 60 h 473"/>
                  <a:gd name="T6" fmla="*/ 233 w 1004"/>
                  <a:gd name="T7" fmla="*/ 87 h 473"/>
                  <a:gd name="T8" fmla="*/ 295 w 1004"/>
                  <a:gd name="T9" fmla="*/ 114 h 473"/>
                  <a:gd name="T10" fmla="*/ 355 w 1004"/>
                  <a:gd name="T11" fmla="*/ 143 h 473"/>
                  <a:gd name="T12" fmla="*/ 415 w 1004"/>
                  <a:gd name="T13" fmla="*/ 173 h 473"/>
                  <a:gd name="T14" fmla="*/ 473 w 1004"/>
                  <a:gd name="T15" fmla="*/ 207 h 473"/>
                  <a:gd name="T16" fmla="*/ 499 w 1004"/>
                  <a:gd name="T17" fmla="*/ 229 h 473"/>
                  <a:gd name="T18" fmla="*/ 492 w 1004"/>
                  <a:gd name="T19" fmla="*/ 234 h 473"/>
                  <a:gd name="T20" fmla="*/ 481 w 1004"/>
                  <a:gd name="T21" fmla="*/ 237 h 473"/>
                  <a:gd name="T22" fmla="*/ 470 w 1004"/>
                  <a:gd name="T23" fmla="*/ 234 h 473"/>
                  <a:gd name="T24" fmla="*/ 462 w 1004"/>
                  <a:gd name="T25" fmla="*/ 229 h 473"/>
                  <a:gd name="T26" fmla="*/ 453 w 1004"/>
                  <a:gd name="T27" fmla="*/ 224 h 473"/>
                  <a:gd name="T28" fmla="*/ 445 w 1004"/>
                  <a:gd name="T29" fmla="*/ 219 h 473"/>
                  <a:gd name="T30" fmla="*/ 437 w 1004"/>
                  <a:gd name="T31" fmla="*/ 213 h 473"/>
                  <a:gd name="T32" fmla="*/ 429 w 1004"/>
                  <a:gd name="T33" fmla="*/ 207 h 473"/>
                  <a:gd name="T34" fmla="*/ 421 w 1004"/>
                  <a:gd name="T35" fmla="*/ 203 h 473"/>
                  <a:gd name="T36" fmla="*/ 413 w 1004"/>
                  <a:gd name="T37" fmla="*/ 200 h 473"/>
                  <a:gd name="T38" fmla="*/ 385 w 1004"/>
                  <a:gd name="T39" fmla="*/ 187 h 473"/>
                  <a:gd name="T40" fmla="*/ 337 w 1004"/>
                  <a:gd name="T41" fmla="*/ 163 h 473"/>
                  <a:gd name="T42" fmla="*/ 288 w 1004"/>
                  <a:gd name="T43" fmla="*/ 143 h 473"/>
                  <a:gd name="T44" fmla="*/ 239 w 1004"/>
                  <a:gd name="T45" fmla="*/ 127 h 473"/>
                  <a:gd name="T46" fmla="*/ 189 w 1004"/>
                  <a:gd name="T47" fmla="*/ 110 h 473"/>
                  <a:gd name="T48" fmla="*/ 138 w 1004"/>
                  <a:gd name="T49" fmla="*/ 95 h 473"/>
                  <a:gd name="T50" fmla="*/ 90 w 1004"/>
                  <a:gd name="T51" fmla="*/ 80 h 473"/>
                  <a:gd name="T52" fmla="*/ 41 w 1004"/>
                  <a:gd name="T53" fmla="*/ 65 h 473"/>
                  <a:gd name="T54" fmla="*/ 17 w 1004"/>
                  <a:gd name="T55" fmla="*/ 52 h 473"/>
                  <a:gd name="T56" fmla="*/ 13 w 1004"/>
                  <a:gd name="T57" fmla="*/ 44 h 473"/>
                  <a:gd name="T58" fmla="*/ 8 w 1004"/>
                  <a:gd name="T59" fmla="*/ 36 h 473"/>
                  <a:gd name="T60" fmla="*/ 4 w 1004"/>
                  <a:gd name="T61" fmla="*/ 28 h 473"/>
                  <a:gd name="T62" fmla="*/ 0 w 1004"/>
                  <a:gd name="T63" fmla="*/ 21 h 473"/>
                  <a:gd name="T64" fmla="*/ 0 w 1004"/>
                  <a:gd name="T65" fmla="*/ 13 h 473"/>
                  <a:gd name="T66" fmla="*/ 3 w 1004"/>
                  <a:gd name="T67" fmla="*/ 8 h 473"/>
                  <a:gd name="T68" fmla="*/ 11 w 1004"/>
                  <a:gd name="T69" fmla="*/ 2 h 473"/>
                  <a:gd name="T70" fmla="*/ 17 w 1004"/>
                  <a:gd name="T71" fmla="*/ 0 h 4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4" h="473">
                    <a:moveTo>
                      <a:pt x="34" y="0"/>
                    </a:moveTo>
                    <a:lnTo>
                      <a:pt x="93" y="23"/>
                    </a:lnTo>
                    <a:lnTo>
                      <a:pt x="156" y="47"/>
                    </a:lnTo>
                    <a:lnTo>
                      <a:pt x="219" y="70"/>
                    </a:lnTo>
                    <a:lnTo>
                      <a:pt x="282" y="97"/>
                    </a:lnTo>
                    <a:lnTo>
                      <a:pt x="342" y="120"/>
                    </a:lnTo>
                    <a:lnTo>
                      <a:pt x="405" y="146"/>
                    </a:lnTo>
                    <a:lnTo>
                      <a:pt x="466" y="173"/>
                    </a:lnTo>
                    <a:lnTo>
                      <a:pt x="529" y="201"/>
                    </a:lnTo>
                    <a:lnTo>
                      <a:pt x="590" y="228"/>
                    </a:lnTo>
                    <a:lnTo>
                      <a:pt x="651" y="257"/>
                    </a:lnTo>
                    <a:lnTo>
                      <a:pt x="709" y="285"/>
                    </a:lnTo>
                    <a:lnTo>
                      <a:pt x="770" y="315"/>
                    </a:lnTo>
                    <a:lnTo>
                      <a:pt x="829" y="346"/>
                    </a:lnTo>
                    <a:lnTo>
                      <a:pt x="888" y="380"/>
                    </a:lnTo>
                    <a:lnTo>
                      <a:pt x="945" y="414"/>
                    </a:lnTo>
                    <a:lnTo>
                      <a:pt x="1004" y="450"/>
                    </a:lnTo>
                    <a:lnTo>
                      <a:pt x="997" y="458"/>
                    </a:lnTo>
                    <a:lnTo>
                      <a:pt x="991" y="464"/>
                    </a:lnTo>
                    <a:lnTo>
                      <a:pt x="983" y="468"/>
                    </a:lnTo>
                    <a:lnTo>
                      <a:pt x="978" y="471"/>
                    </a:lnTo>
                    <a:lnTo>
                      <a:pt x="962" y="473"/>
                    </a:lnTo>
                    <a:lnTo>
                      <a:pt x="949" y="471"/>
                    </a:lnTo>
                    <a:lnTo>
                      <a:pt x="940" y="468"/>
                    </a:lnTo>
                    <a:lnTo>
                      <a:pt x="932" y="464"/>
                    </a:lnTo>
                    <a:lnTo>
                      <a:pt x="924" y="458"/>
                    </a:lnTo>
                    <a:lnTo>
                      <a:pt x="915" y="454"/>
                    </a:lnTo>
                    <a:lnTo>
                      <a:pt x="905" y="447"/>
                    </a:lnTo>
                    <a:lnTo>
                      <a:pt x="898" y="443"/>
                    </a:lnTo>
                    <a:lnTo>
                      <a:pt x="890" y="437"/>
                    </a:lnTo>
                    <a:lnTo>
                      <a:pt x="882" y="431"/>
                    </a:lnTo>
                    <a:lnTo>
                      <a:pt x="873" y="426"/>
                    </a:lnTo>
                    <a:lnTo>
                      <a:pt x="865" y="420"/>
                    </a:lnTo>
                    <a:lnTo>
                      <a:pt x="858" y="414"/>
                    </a:lnTo>
                    <a:lnTo>
                      <a:pt x="848" y="411"/>
                    </a:lnTo>
                    <a:lnTo>
                      <a:pt x="841" y="405"/>
                    </a:lnTo>
                    <a:lnTo>
                      <a:pt x="833" y="401"/>
                    </a:lnTo>
                    <a:lnTo>
                      <a:pt x="825" y="399"/>
                    </a:lnTo>
                    <a:lnTo>
                      <a:pt x="818" y="399"/>
                    </a:lnTo>
                    <a:lnTo>
                      <a:pt x="770" y="373"/>
                    </a:lnTo>
                    <a:lnTo>
                      <a:pt x="723" y="348"/>
                    </a:lnTo>
                    <a:lnTo>
                      <a:pt x="673" y="325"/>
                    </a:lnTo>
                    <a:lnTo>
                      <a:pt x="626" y="306"/>
                    </a:lnTo>
                    <a:lnTo>
                      <a:pt x="576" y="285"/>
                    </a:lnTo>
                    <a:lnTo>
                      <a:pt x="527" y="268"/>
                    </a:lnTo>
                    <a:lnTo>
                      <a:pt x="477" y="253"/>
                    </a:lnTo>
                    <a:lnTo>
                      <a:pt x="428" y="236"/>
                    </a:lnTo>
                    <a:lnTo>
                      <a:pt x="377" y="220"/>
                    </a:lnTo>
                    <a:lnTo>
                      <a:pt x="325" y="203"/>
                    </a:lnTo>
                    <a:lnTo>
                      <a:pt x="276" y="190"/>
                    </a:lnTo>
                    <a:lnTo>
                      <a:pt x="228" y="175"/>
                    </a:lnTo>
                    <a:lnTo>
                      <a:pt x="179" y="160"/>
                    </a:lnTo>
                    <a:lnTo>
                      <a:pt x="130" y="144"/>
                    </a:lnTo>
                    <a:lnTo>
                      <a:pt x="82" y="129"/>
                    </a:lnTo>
                    <a:lnTo>
                      <a:pt x="38" y="114"/>
                    </a:lnTo>
                    <a:lnTo>
                      <a:pt x="34" y="104"/>
                    </a:lnTo>
                    <a:lnTo>
                      <a:pt x="31" y="97"/>
                    </a:lnTo>
                    <a:lnTo>
                      <a:pt x="25" y="87"/>
                    </a:lnTo>
                    <a:lnTo>
                      <a:pt x="21" y="80"/>
                    </a:lnTo>
                    <a:lnTo>
                      <a:pt x="15" y="72"/>
                    </a:lnTo>
                    <a:lnTo>
                      <a:pt x="12" y="65"/>
                    </a:lnTo>
                    <a:lnTo>
                      <a:pt x="8" y="55"/>
                    </a:lnTo>
                    <a:lnTo>
                      <a:pt x="4" y="49"/>
                    </a:lnTo>
                    <a:lnTo>
                      <a:pt x="0" y="42"/>
                    </a:lnTo>
                    <a:lnTo>
                      <a:pt x="0" y="34"/>
                    </a:lnTo>
                    <a:lnTo>
                      <a:pt x="0" y="26"/>
                    </a:lnTo>
                    <a:lnTo>
                      <a:pt x="4" y="21"/>
                    </a:lnTo>
                    <a:lnTo>
                      <a:pt x="6" y="15"/>
                    </a:lnTo>
                    <a:lnTo>
                      <a:pt x="14" y="9"/>
                    </a:lnTo>
                    <a:lnTo>
                      <a:pt x="21" y="4"/>
                    </a:lnTo>
                    <a:lnTo>
                      <a:pt x="34" y="0"/>
                    </a:lnTo>
                    <a:close/>
                  </a:path>
                </a:pathLst>
              </a:custGeom>
              <a:solidFill>
                <a:srgbClr val="FFFF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7" name="Freeform 536"/>
              <p:cNvSpPr>
                <a:spLocks/>
              </p:cNvSpPr>
              <p:nvPr/>
            </p:nvSpPr>
            <p:spPr bwMode="auto">
              <a:xfrm>
                <a:off x="3028" y="2228"/>
                <a:ext cx="56" cy="13"/>
              </a:xfrm>
              <a:custGeom>
                <a:avLst/>
                <a:gdLst>
                  <a:gd name="T0" fmla="*/ 49 w 112"/>
                  <a:gd name="T1" fmla="*/ 0 h 25"/>
                  <a:gd name="T2" fmla="*/ 52 w 112"/>
                  <a:gd name="T3" fmla="*/ 1 h 25"/>
                  <a:gd name="T4" fmla="*/ 56 w 112"/>
                  <a:gd name="T5" fmla="*/ 3 h 25"/>
                  <a:gd name="T6" fmla="*/ 56 w 112"/>
                  <a:gd name="T7" fmla="*/ 5 h 25"/>
                  <a:gd name="T8" fmla="*/ 49 w 112"/>
                  <a:gd name="T9" fmla="*/ 6 h 25"/>
                  <a:gd name="T10" fmla="*/ 42 w 112"/>
                  <a:gd name="T11" fmla="*/ 7 h 25"/>
                  <a:gd name="T12" fmla="*/ 34 w 112"/>
                  <a:gd name="T13" fmla="*/ 8 h 25"/>
                  <a:gd name="T14" fmla="*/ 28 w 112"/>
                  <a:gd name="T15" fmla="*/ 9 h 25"/>
                  <a:gd name="T16" fmla="*/ 20 w 112"/>
                  <a:gd name="T17" fmla="*/ 9 h 25"/>
                  <a:gd name="T18" fmla="*/ 13 w 112"/>
                  <a:gd name="T19" fmla="*/ 11 h 25"/>
                  <a:gd name="T20" fmla="*/ 7 w 112"/>
                  <a:gd name="T21" fmla="*/ 11 h 25"/>
                  <a:gd name="T22" fmla="*/ 0 w 112"/>
                  <a:gd name="T23" fmla="*/ 13 h 25"/>
                  <a:gd name="T24" fmla="*/ 0 w 112"/>
                  <a:gd name="T25" fmla="*/ 13 h 25"/>
                  <a:gd name="T26" fmla="*/ 0 w 112"/>
                  <a:gd name="T27" fmla="*/ 12 h 25"/>
                  <a:gd name="T28" fmla="*/ 6 w 112"/>
                  <a:gd name="T29" fmla="*/ 8 h 25"/>
                  <a:gd name="T30" fmla="*/ 11 w 112"/>
                  <a:gd name="T31" fmla="*/ 6 h 25"/>
                  <a:gd name="T32" fmla="*/ 18 w 112"/>
                  <a:gd name="T33" fmla="*/ 5 h 25"/>
                  <a:gd name="T34" fmla="*/ 24 w 112"/>
                  <a:gd name="T35" fmla="*/ 4 h 25"/>
                  <a:gd name="T36" fmla="*/ 30 w 112"/>
                  <a:gd name="T37" fmla="*/ 3 h 25"/>
                  <a:gd name="T38" fmla="*/ 36 w 112"/>
                  <a:gd name="T39" fmla="*/ 2 h 25"/>
                  <a:gd name="T40" fmla="*/ 43 w 112"/>
                  <a:gd name="T41" fmla="*/ 1 h 25"/>
                  <a:gd name="T42" fmla="*/ 49 w 112"/>
                  <a:gd name="T43" fmla="*/ 0 h 25"/>
                  <a:gd name="T44" fmla="*/ 49 w 112"/>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2" h="25">
                    <a:moveTo>
                      <a:pt x="98" y="0"/>
                    </a:moveTo>
                    <a:lnTo>
                      <a:pt x="104" y="2"/>
                    </a:lnTo>
                    <a:lnTo>
                      <a:pt x="112" y="6"/>
                    </a:lnTo>
                    <a:lnTo>
                      <a:pt x="112" y="9"/>
                    </a:lnTo>
                    <a:lnTo>
                      <a:pt x="97" y="11"/>
                    </a:lnTo>
                    <a:lnTo>
                      <a:pt x="83" y="13"/>
                    </a:lnTo>
                    <a:lnTo>
                      <a:pt x="68" y="15"/>
                    </a:lnTo>
                    <a:lnTo>
                      <a:pt x="55" y="17"/>
                    </a:lnTo>
                    <a:lnTo>
                      <a:pt x="40" y="17"/>
                    </a:lnTo>
                    <a:lnTo>
                      <a:pt x="26" y="21"/>
                    </a:lnTo>
                    <a:lnTo>
                      <a:pt x="13" y="21"/>
                    </a:lnTo>
                    <a:lnTo>
                      <a:pt x="0" y="25"/>
                    </a:lnTo>
                    <a:lnTo>
                      <a:pt x="0" y="23"/>
                    </a:lnTo>
                    <a:lnTo>
                      <a:pt x="11" y="15"/>
                    </a:lnTo>
                    <a:lnTo>
                      <a:pt x="22" y="11"/>
                    </a:lnTo>
                    <a:lnTo>
                      <a:pt x="36" y="9"/>
                    </a:lnTo>
                    <a:lnTo>
                      <a:pt x="47" y="7"/>
                    </a:lnTo>
                    <a:lnTo>
                      <a:pt x="59" y="6"/>
                    </a:lnTo>
                    <a:lnTo>
                      <a:pt x="72" y="4"/>
                    </a:lnTo>
                    <a:lnTo>
                      <a:pt x="85" y="2"/>
                    </a:lnTo>
                    <a:lnTo>
                      <a:pt x="9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8" name="Freeform 537"/>
              <p:cNvSpPr>
                <a:spLocks/>
              </p:cNvSpPr>
              <p:nvPr/>
            </p:nvSpPr>
            <p:spPr bwMode="auto">
              <a:xfrm>
                <a:off x="3256" y="2231"/>
                <a:ext cx="10" cy="7"/>
              </a:xfrm>
              <a:custGeom>
                <a:avLst/>
                <a:gdLst>
                  <a:gd name="T0" fmla="*/ 2 w 19"/>
                  <a:gd name="T1" fmla="*/ 0 h 13"/>
                  <a:gd name="T2" fmla="*/ 5 w 19"/>
                  <a:gd name="T3" fmla="*/ 2 h 13"/>
                  <a:gd name="T4" fmla="*/ 10 w 19"/>
                  <a:gd name="T5" fmla="*/ 3 h 13"/>
                  <a:gd name="T6" fmla="*/ 10 w 19"/>
                  <a:gd name="T7" fmla="*/ 5 h 13"/>
                  <a:gd name="T8" fmla="*/ 9 w 19"/>
                  <a:gd name="T9" fmla="*/ 6 h 13"/>
                  <a:gd name="T10" fmla="*/ 7 w 19"/>
                  <a:gd name="T11" fmla="*/ 7 h 13"/>
                  <a:gd name="T12" fmla="*/ 4 w 19"/>
                  <a:gd name="T13" fmla="*/ 5 h 13"/>
                  <a:gd name="T14" fmla="*/ 2 w 19"/>
                  <a:gd name="T15" fmla="*/ 4 h 13"/>
                  <a:gd name="T16" fmla="*/ 0 w 19"/>
                  <a:gd name="T17" fmla="*/ 1 h 13"/>
                  <a:gd name="T18" fmla="*/ 2 w 19"/>
                  <a:gd name="T19" fmla="*/ 0 h 13"/>
                  <a:gd name="T20" fmla="*/ 2 w 19"/>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13">
                    <a:moveTo>
                      <a:pt x="4" y="0"/>
                    </a:moveTo>
                    <a:lnTo>
                      <a:pt x="9" y="3"/>
                    </a:lnTo>
                    <a:lnTo>
                      <a:pt x="19" y="5"/>
                    </a:lnTo>
                    <a:lnTo>
                      <a:pt x="19" y="9"/>
                    </a:lnTo>
                    <a:lnTo>
                      <a:pt x="17" y="11"/>
                    </a:lnTo>
                    <a:lnTo>
                      <a:pt x="13" y="13"/>
                    </a:lnTo>
                    <a:lnTo>
                      <a:pt x="8" y="9"/>
                    </a:lnTo>
                    <a:lnTo>
                      <a:pt x="4" y="7"/>
                    </a:lnTo>
                    <a:lnTo>
                      <a:pt x="0" y="1"/>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59" name="Freeform 538"/>
              <p:cNvSpPr>
                <a:spLocks/>
              </p:cNvSpPr>
              <p:nvPr/>
            </p:nvSpPr>
            <p:spPr bwMode="auto">
              <a:xfrm>
                <a:off x="2495" y="2234"/>
                <a:ext cx="13" cy="11"/>
              </a:xfrm>
              <a:custGeom>
                <a:avLst/>
                <a:gdLst>
                  <a:gd name="T0" fmla="*/ 7 w 27"/>
                  <a:gd name="T1" fmla="*/ 0 h 21"/>
                  <a:gd name="T2" fmla="*/ 8 w 27"/>
                  <a:gd name="T3" fmla="*/ 0 h 21"/>
                  <a:gd name="T4" fmla="*/ 10 w 27"/>
                  <a:gd name="T5" fmla="*/ 0 h 21"/>
                  <a:gd name="T6" fmla="*/ 11 w 27"/>
                  <a:gd name="T7" fmla="*/ 0 h 21"/>
                  <a:gd name="T8" fmla="*/ 13 w 27"/>
                  <a:gd name="T9" fmla="*/ 0 h 21"/>
                  <a:gd name="T10" fmla="*/ 13 w 27"/>
                  <a:gd name="T11" fmla="*/ 2 h 21"/>
                  <a:gd name="T12" fmla="*/ 13 w 27"/>
                  <a:gd name="T13" fmla="*/ 2 h 21"/>
                  <a:gd name="T14" fmla="*/ 9 w 27"/>
                  <a:gd name="T15" fmla="*/ 4 h 21"/>
                  <a:gd name="T16" fmla="*/ 5 w 27"/>
                  <a:gd name="T17" fmla="*/ 6 h 21"/>
                  <a:gd name="T18" fmla="*/ 3 w 27"/>
                  <a:gd name="T19" fmla="*/ 8 h 21"/>
                  <a:gd name="T20" fmla="*/ 0 w 27"/>
                  <a:gd name="T21" fmla="*/ 11 h 21"/>
                  <a:gd name="T22" fmla="*/ 0 w 27"/>
                  <a:gd name="T23" fmla="*/ 9 h 21"/>
                  <a:gd name="T24" fmla="*/ 3 w 27"/>
                  <a:gd name="T25" fmla="*/ 5 h 21"/>
                  <a:gd name="T26" fmla="*/ 7 w 27"/>
                  <a:gd name="T27" fmla="*/ 0 h 21"/>
                  <a:gd name="T28" fmla="*/ 7 w 27"/>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1">
                    <a:moveTo>
                      <a:pt x="15" y="0"/>
                    </a:moveTo>
                    <a:lnTo>
                      <a:pt x="17" y="0"/>
                    </a:lnTo>
                    <a:lnTo>
                      <a:pt x="21" y="0"/>
                    </a:lnTo>
                    <a:lnTo>
                      <a:pt x="23" y="0"/>
                    </a:lnTo>
                    <a:lnTo>
                      <a:pt x="27" y="0"/>
                    </a:lnTo>
                    <a:lnTo>
                      <a:pt x="27" y="4"/>
                    </a:lnTo>
                    <a:lnTo>
                      <a:pt x="19" y="8"/>
                    </a:lnTo>
                    <a:lnTo>
                      <a:pt x="11" y="12"/>
                    </a:lnTo>
                    <a:lnTo>
                      <a:pt x="6" y="15"/>
                    </a:lnTo>
                    <a:lnTo>
                      <a:pt x="0" y="21"/>
                    </a:lnTo>
                    <a:lnTo>
                      <a:pt x="0" y="17"/>
                    </a:lnTo>
                    <a:lnTo>
                      <a:pt x="6" y="10"/>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0" name="Freeform 539"/>
              <p:cNvSpPr>
                <a:spLocks/>
              </p:cNvSpPr>
              <p:nvPr/>
            </p:nvSpPr>
            <p:spPr bwMode="auto">
              <a:xfrm>
                <a:off x="2415" y="2243"/>
                <a:ext cx="75" cy="54"/>
              </a:xfrm>
              <a:custGeom>
                <a:avLst/>
                <a:gdLst>
                  <a:gd name="T0" fmla="*/ 53 w 150"/>
                  <a:gd name="T1" fmla="*/ 0 h 109"/>
                  <a:gd name="T2" fmla="*/ 57 w 150"/>
                  <a:gd name="T3" fmla="*/ 3 h 109"/>
                  <a:gd name="T4" fmla="*/ 63 w 150"/>
                  <a:gd name="T5" fmla="*/ 3 h 109"/>
                  <a:gd name="T6" fmla="*/ 65 w 150"/>
                  <a:gd name="T7" fmla="*/ 2 h 109"/>
                  <a:gd name="T8" fmla="*/ 68 w 150"/>
                  <a:gd name="T9" fmla="*/ 0 h 109"/>
                  <a:gd name="T10" fmla="*/ 72 w 150"/>
                  <a:gd name="T11" fmla="*/ 0 h 109"/>
                  <a:gd name="T12" fmla="*/ 75 w 150"/>
                  <a:gd name="T13" fmla="*/ 0 h 109"/>
                  <a:gd name="T14" fmla="*/ 75 w 150"/>
                  <a:gd name="T15" fmla="*/ 2 h 109"/>
                  <a:gd name="T16" fmla="*/ 72 w 150"/>
                  <a:gd name="T17" fmla="*/ 5 h 109"/>
                  <a:gd name="T18" fmla="*/ 67 w 150"/>
                  <a:gd name="T19" fmla="*/ 7 h 109"/>
                  <a:gd name="T20" fmla="*/ 63 w 150"/>
                  <a:gd name="T21" fmla="*/ 9 h 109"/>
                  <a:gd name="T22" fmla="*/ 60 w 150"/>
                  <a:gd name="T23" fmla="*/ 12 h 109"/>
                  <a:gd name="T24" fmla="*/ 54 w 150"/>
                  <a:gd name="T25" fmla="*/ 18 h 109"/>
                  <a:gd name="T26" fmla="*/ 47 w 150"/>
                  <a:gd name="T27" fmla="*/ 23 h 109"/>
                  <a:gd name="T28" fmla="*/ 41 w 150"/>
                  <a:gd name="T29" fmla="*/ 27 h 109"/>
                  <a:gd name="T30" fmla="*/ 36 w 150"/>
                  <a:gd name="T31" fmla="*/ 31 h 109"/>
                  <a:gd name="T32" fmla="*/ 29 w 150"/>
                  <a:gd name="T33" fmla="*/ 35 h 109"/>
                  <a:gd name="T34" fmla="*/ 23 w 150"/>
                  <a:gd name="T35" fmla="*/ 39 h 109"/>
                  <a:gd name="T36" fmla="*/ 17 w 150"/>
                  <a:gd name="T37" fmla="*/ 43 h 109"/>
                  <a:gd name="T38" fmla="*/ 12 w 150"/>
                  <a:gd name="T39" fmla="*/ 47 h 109"/>
                  <a:gd name="T40" fmla="*/ 5 w 150"/>
                  <a:gd name="T41" fmla="*/ 49 h 109"/>
                  <a:gd name="T42" fmla="*/ 0 w 150"/>
                  <a:gd name="T43" fmla="*/ 54 h 109"/>
                  <a:gd name="T44" fmla="*/ 2 w 150"/>
                  <a:gd name="T45" fmla="*/ 49 h 109"/>
                  <a:gd name="T46" fmla="*/ 6 w 150"/>
                  <a:gd name="T47" fmla="*/ 46 h 109"/>
                  <a:gd name="T48" fmla="*/ 9 w 150"/>
                  <a:gd name="T49" fmla="*/ 42 h 109"/>
                  <a:gd name="T50" fmla="*/ 14 w 150"/>
                  <a:gd name="T51" fmla="*/ 38 h 109"/>
                  <a:gd name="T52" fmla="*/ 19 w 150"/>
                  <a:gd name="T53" fmla="*/ 31 h 109"/>
                  <a:gd name="T54" fmla="*/ 27 w 150"/>
                  <a:gd name="T55" fmla="*/ 25 h 109"/>
                  <a:gd name="T56" fmla="*/ 33 w 150"/>
                  <a:gd name="T57" fmla="*/ 18 h 109"/>
                  <a:gd name="T58" fmla="*/ 39 w 150"/>
                  <a:gd name="T59" fmla="*/ 11 h 109"/>
                  <a:gd name="T60" fmla="*/ 46 w 150"/>
                  <a:gd name="T61" fmla="*/ 5 h 109"/>
                  <a:gd name="T62" fmla="*/ 53 w 150"/>
                  <a:gd name="T63" fmla="*/ 0 h 109"/>
                  <a:gd name="T64" fmla="*/ 53 w 150"/>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09">
                    <a:moveTo>
                      <a:pt x="105" y="0"/>
                    </a:moveTo>
                    <a:lnTo>
                      <a:pt x="114" y="6"/>
                    </a:lnTo>
                    <a:lnTo>
                      <a:pt x="126" y="6"/>
                    </a:lnTo>
                    <a:lnTo>
                      <a:pt x="130" y="4"/>
                    </a:lnTo>
                    <a:lnTo>
                      <a:pt x="135" y="0"/>
                    </a:lnTo>
                    <a:lnTo>
                      <a:pt x="143" y="0"/>
                    </a:lnTo>
                    <a:lnTo>
                      <a:pt x="150" y="0"/>
                    </a:lnTo>
                    <a:lnTo>
                      <a:pt x="150" y="4"/>
                    </a:lnTo>
                    <a:lnTo>
                      <a:pt x="143" y="10"/>
                    </a:lnTo>
                    <a:lnTo>
                      <a:pt x="133" y="14"/>
                    </a:lnTo>
                    <a:lnTo>
                      <a:pt x="126" y="19"/>
                    </a:lnTo>
                    <a:lnTo>
                      <a:pt x="120" y="25"/>
                    </a:lnTo>
                    <a:lnTo>
                      <a:pt x="107" y="37"/>
                    </a:lnTo>
                    <a:lnTo>
                      <a:pt x="93" y="46"/>
                    </a:lnTo>
                    <a:lnTo>
                      <a:pt x="82" y="54"/>
                    </a:lnTo>
                    <a:lnTo>
                      <a:pt x="71" y="63"/>
                    </a:lnTo>
                    <a:lnTo>
                      <a:pt x="57" y="71"/>
                    </a:lnTo>
                    <a:lnTo>
                      <a:pt x="46" y="78"/>
                    </a:lnTo>
                    <a:lnTo>
                      <a:pt x="34" y="86"/>
                    </a:lnTo>
                    <a:lnTo>
                      <a:pt x="23" y="94"/>
                    </a:lnTo>
                    <a:lnTo>
                      <a:pt x="10" y="99"/>
                    </a:lnTo>
                    <a:lnTo>
                      <a:pt x="0" y="109"/>
                    </a:lnTo>
                    <a:lnTo>
                      <a:pt x="4" y="99"/>
                    </a:lnTo>
                    <a:lnTo>
                      <a:pt x="12" y="92"/>
                    </a:lnTo>
                    <a:lnTo>
                      <a:pt x="17" y="84"/>
                    </a:lnTo>
                    <a:lnTo>
                      <a:pt x="27" y="76"/>
                    </a:lnTo>
                    <a:lnTo>
                      <a:pt x="38" y="63"/>
                    </a:lnTo>
                    <a:lnTo>
                      <a:pt x="53" y="50"/>
                    </a:lnTo>
                    <a:lnTo>
                      <a:pt x="65" y="37"/>
                    </a:lnTo>
                    <a:lnTo>
                      <a:pt x="78" y="23"/>
                    </a:lnTo>
                    <a:lnTo>
                      <a:pt x="92" y="10"/>
                    </a:lnTo>
                    <a:lnTo>
                      <a:pt x="10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1" name="Freeform 540"/>
              <p:cNvSpPr>
                <a:spLocks/>
              </p:cNvSpPr>
              <p:nvPr/>
            </p:nvSpPr>
            <p:spPr bwMode="auto">
              <a:xfrm>
                <a:off x="2982" y="2257"/>
                <a:ext cx="24" cy="13"/>
              </a:xfrm>
              <a:custGeom>
                <a:avLst/>
                <a:gdLst>
                  <a:gd name="T0" fmla="*/ 18 w 50"/>
                  <a:gd name="T1" fmla="*/ 0 h 27"/>
                  <a:gd name="T2" fmla="*/ 21 w 50"/>
                  <a:gd name="T3" fmla="*/ 0 h 27"/>
                  <a:gd name="T4" fmla="*/ 24 w 50"/>
                  <a:gd name="T5" fmla="*/ 0 h 27"/>
                  <a:gd name="T6" fmla="*/ 18 w 50"/>
                  <a:gd name="T7" fmla="*/ 4 h 27"/>
                  <a:gd name="T8" fmla="*/ 13 w 50"/>
                  <a:gd name="T9" fmla="*/ 8 h 27"/>
                  <a:gd name="T10" fmla="*/ 7 w 50"/>
                  <a:gd name="T11" fmla="*/ 10 h 27"/>
                  <a:gd name="T12" fmla="*/ 0 w 50"/>
                  <a:gd name="T13" fmla="*/ 13 h 27"/>
                  <a:gd name="T14" fmla="*/ 0 w 50"/>
                  <a:gd name="T15" fmla="*/ 11 h 27"/>
                  <a:gd name="T16" fmla="*/ 5 w 50"/>
                  <a:gd name="T17" fmla="*/ 7 h 27"/>
                  <a:gd name="T18" fmla="*/ 9 w 50"/>
                  <a:gd name="T19" fmla="*/ 4 h 27"/>
                  <a:gd name="T20" fmla="*/ 13 w 50"/>
                  <a:gd name="T21" fmla="*/ 2 h 27"/>
                  <a:gd name="T22" fmla="*/ 18 w 50"/>
                  <a:gd name="T23" fmla="*/ 0 h 27"/>
                  <a:gd name="T24" fmla="*/ 18 w 50"/>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7">
                    <a:moveTo>
                      <a:pt x="38" y="0"/>
                    </a:moveTo>
                    <a:lnTo>
                      <a:pt x="44" y="0"/>
                    </a:lnTo>
                    <a:lnTo>
                      <a:pt x="50" y="0"/>
                    </a:lnTo>
                    <a:lnTo>
                      <a:pt x="38" y="8"/>
                    </a:lnTo>
                    <a:lnTo>
                      <a:pt x="27" y="17"/>
                    </a:lnTo>
                    <a:lnTo>
                      <a:pt x="14" y="21"/>
                    </a:lnTo>
                    <a:lnTo>
                      <a:pt x="0" y="27"/>
                    </a:lnTo>
                    <a:lnTo>
                      <a:pt x="0" y="23"/>
                    </a:lnTo>
                    <a:lnTo>
                      <a:pt x="10" y="15"/>
                    </a:lnTo>
                    <a:lnTo>
                      <a:pt x="18" y="9"/>
                    </a:lnTo>
                    <a:lnTo>
                      <a:pt x="27" y="4"/>
                    </a:lnTo>
                    <a:lnTo>
                      <a:pt x="3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2" name="Freeform 541"/>
              <p:cNvSpPr>
                <a:spLocks/>
              </p:cNvSpPr>
              <p:nvPr/>
            </p:nvSpPr>
            <p:spPr bwMode="auto">
              <a:xfrm>
                <a:off x="2237" y="2259"/>
                <a:ext cx="9" cy="8"/>
              </a:xfrm>
              <a:custGeom>
                <a:avLst/>
                <a:gdLst>
                  <a:gd name="T0" fmla="*/ 2 w 17"/>
                  <a:gd name="T1" fmla="*/ 2 h 17"/>
                  <a:gd name="T2" fmla="*/ 4 w 17"/>
                  <a:gd name="T3" fmla="*/ 0 h 17"/>
                  <a:gd name="T4" fmla="*/ 6 w 17"/>
                  <a:gd name="T5" fmla="*/ 1 h 17"/>
                  <a:gd name="T6" fmla="*/ 7 w 17"/>
                  <a:gd name="T7" fmla="*/ 2 h 17"/>
                  <a:gd name="T8" fmla="*/ 9 w 17"/>
                  <a:gd name="T9" fmla="*/ 4 h 17"/>
                  <a:gd name="T10" fmla="*/ 9 w 17"/>
                  <a:gd name="T11" fmla="*/ 6 h 17"/>
                  <a:gd name="T12" fmla="*/ 9 w 17"/>
                  <a:gd name="T13" fmla="*/ 8 h 17"/>
                  <a:gd name="T14" fmla="*/ 6 w 17"/>
                  <a:gd name="T15" fmla="*/ 6 h 17"/>
                  <a:gd name="T16" fmla="*/ 2 w 17"/>
                  <a:gd name="T17" fmla="*/ 5 h 17"/>
                  <a:gd name="T18" fmla="*/ 0 w 17"/>
                  <a:gd name="T19" fmla="*/ 2 h 17"/>
                  <a:gd name="T20" fmla="*/ 2 w 17"/>
                  <a:gd name="T21" fmla="*/ 2 h 17"/>
                  <a:gd name="T22" fmla="*/ 2 w 17"/>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4" y="4"/>
                    </a:moveTo>
                    <a:lnTo>
                      <a:pt x="7" y="0"/>
                    </a:lnTo>
                    <a:lnTo>
                      <a:pt x="11" y="2"/>
                    </a:lnTo>
                    <a:lnTo>
                      <a:pt x="13" y="5"/>
                    </a:lnTo>
                    <a:lnTo>
                      <a:pt x="17" y="9"/>
                    </a:lnTo>
                    <a:lnTo>
                      <a:pt x="17" y="13"/>
                    </a:lnTo>
                    <a:lnTo>
                      <a:pt x="17" y="17"/>
                    </a:lnTo>
                    <a:lnTo>
                      <a:pt x="11" y="13"/>
                    </a:lnTo>
                    <a:lnTo>
                      <a:pt x="4" y="11"/>
                    </a:lnTo>
                    <a:lnTo>
                      <a:pt x="0" y="5"/>
                    </a:lnTo>
                    <a:lnTo>
                      <a:pt x="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3" name="Freeform 542"/>
              <p:cNvSpPr>
                <a:spLocks/>
              </p:cNvSpPr>
              <p:nvPr/>
            </p:nvSpPr>
            <p:spPr bwMode="auto">
              <a:xfrm>
                <a:off x="2457" y="2292"/>
                <a:ext cx="93" cy="68"/>
              </a:xfrm>
              <a:custGeom>
                <a:avLst/>
                <a:gdLst>
                  <a:gd name="T0" fmla="*/ 89 w 186"/>
                  <a:gd name="T1" fmla="*/ 0 h 135"/>
                  <a:gd name="T2" fmla="*/ 91 w 186"/>
                  <a:gd name="T3" fmla="*/ 0 h 135"/>
                  <a:gd name="T4" fmla="*/ 93 w 186"/>
                  <a:gd name="T5" fmla="*/ 0 h 135"/>
                  <a:gd name="T6" fmla="*/ 89 w 186"/>
                  <a:gd name="T7" fmla="*/ 5 h 135"/>
                  <a:gd name="T8" fmla="*/ 84 w 186"/>
                  <a:gd name="T9" fmla="*/ 9 h 135"/>
                  <a:gd name="T10" fmla="*/ 78 w 186"/>
                  <a:gd name="T11" fmla="*/ 14 h 135"/>
                  <a:gd name="T12" fmla="*/ 74 w 186"/>
                  <a:gd name="T13" fmla="*/ 18 h 135"/>
                  <a:gd name="T14" fmla="*/ 68 w 186"/>
                  <a:gd name="T15" fmla="*/ 21 h 135"/>
                  <a:gd name="T16" fmla="*/ 63 w 186"/>
                  <a:gd name="T17" fmla="*/ 25 h 135"/>
                  <a:gd name="T18" fmla="*/ 56 w 186"/>
                  <a:gd name="T19" fmla="*/ 29 h 135"/>
                  <a:gd name="T20" fmla="*/ 52 w 186"/>
                  <a:gd name="T21" fmla="*/ 33 h 135"/>
                  <a:gd name="T22" fmla="*/ 45 w 186"/>
                  <a:gd name="T23" fmla="*/ 37 h 135"/>
                  <a:gd name="T24" fmla="*/ 40 w 186"/>
                  <a:gd name="T25" fmla="*/ 40 h 135"/>
                  <a:gd name="T26" fmla="*/ 34 w 186"/>
                  <a:gd name="T27" fmla="*/ 44 h 135"/>
                  <a:gd name="T28" fmla="*/ 30 w 186"/>
                  <a:gd name="T29" fmla="*/ 48 h 135"/>
                  <a:gd name="T30" fmla="*/ 24 w 186"/>
                  <a:gd name="T31" fmla="*/ 52 h 135"/>
                  <a:gd name="T32" fmla="*/ 19 w 186"/>
                  <a:gd name="T33" fmla="*/ 56 h 135"/>
                  <a:gd name="T34" fmla="*/ 15 w 186"/>
                  <a:gd name="T35" fmla="*/ 62 h 135"/>
                  <a:gd name="T36" fmla="*/ 12 w 186"/>
                  <a:gd name="T37" fmla="*/ 68 h 135"/>
                  <a:gd name="T38" fmla="*/ 8 w 186"/>
                  <a:gd name="T39" fmla="*/ 66 h 135"/>
                  <a:gd name="T40" fmla="*/ 5 w 186"/>
                  <a:gd name="T41" fmla="*/ 64 h 135"/>
                  <a:gd name="T42" fmla="*/ 3 w 186"/>
                  <a:gd name="T43" fmla="*/ 62 h 135"/>
                  <a:gd name="T44" fmla="*/ 2 w 186"/>
                  <a:gd name="T45" fmla="*/ 60 h 135"/>
                  <a:gd name="T46" fmla="*/ 0 w 186"/>
                  <a:gd name="T47" fmla="*/ 56 h 135"/>
                  <a:gd name="T48" fmla="*/ 1 w 186"/>
                  <a:gd name="T49" fmla="*/ 54 h 135"/>
                  <a:gd name="T50" fmla="*/ 2 w 186"/>
                  <a:gd name="T51" fmla="*/ 50 h 135"/>
                  <a:gd name="T52" fmla="*/ 5 w 186"/>
                  <a:gd name="T53" fmla="*/ 47 h 135"/>
                  <a:gd name="T54" fmla="*/ 10 w 186"/>
                  <a:gd name="T55" fmla="*/ 43 h 135"/>
                  <a:gd name="T56" fmla="*/ 15 w 186"/>
                  <a:gd name="T57" fmla="*/ 41 h 135"/>
                  <a:gd name="T58" fmla="*/ 21 w 186"/>
                  <a:gd name="T59" fmla="*/ 37 h 135"/>
                  <a:gd name="T60" fmla="*/ 28 w 186"/>
                  <a:gd name="T61" fmla="*/ 32 h 135"/>
                  <a:gd name="T62" fmla="*/ 34 w 186"/>
                  <a:gd name="T63" fmla="*/ 28 h 135"/>
                  <a:gd name="T64" fmla="*/ 42 w 186"/>
                  <a:gd name="T65" fmla="*/ 24 h 135"/>
                  <a:gd name="T66" fmla="*/ 48 w 186"/>
                  <a:gd name="T67" fmla="*/ 20 h 135"/>
                  <a:gd name="T68" fmla="*/ 53 w 186"/>
                  <a:gd name="T69" fmla="*/ 17 h 135"/>
                  <a:gd name="T70" fmla="*/ 57 w 186"/>
                  <a:gd name="T71" fmla="*/ 12 h 135"/>
                  <a:gd name="T72" fmla="*/ 61 w 186"/>
                  <a:gd name="T73" fmla="*/ 8 h 135"/>
                  <a:gd name="T74" fmla="*/ 64 w 186"/>
                  <a:gd name="T75" fmla="*/ 7 h 135"/>
                  <a:gd name="T76" fmla="*/ 68 w 186"/>
                  <a:gd name="T77" fmla="*/ 6 h 135"/>
                  <a:gd name="T78" fmla="*/ 72 w 186"/>
                  <a:gd name="T79" fmla="*/ 5 h 135"/>
                  <a:gd name="T80" fmla="*/ 75 w 186"/>
                  <a:gd name="T81" fmla="*/ 5 h 135"/>
                  <a:gd name="T82" fmla="*/ 82 w 186"/>
                  <a:gd name="T83" fmla="*/ 2 h 135"/>
                  <a:gd name="T84" fmla="*/ 89 w 186"/>
                  <a:gd name="T85" fmla="*/ 0 h 135"/>
                  <a:gd name="T86" fmla="*/ 89 w 186"/>
                  <a:gd name="T87" fmla="*/ 0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6" h="135">
                    <a:moveTo>
                      <a:pt x="177" y="0"/>
                    </a:moveTo>
                    <a:lnTo>
                      <a:pt x="182" y="0"/>
                    </a:lnTo>
                    <a:lnTo>
                      <a:pt x="186" y="0"/>
                    </a:lnTo>
                    <a:lnTo>
                      <a:pt x="177" y="10"/>
                    </a:lnTo>
                    <a:lnTo>
                      <a:pt x="167" y="17"/>
                    </a:lnTo>
                    <a:lnTo>
                      <a:pt x="156" y="27"/>
                    </a:lnTo>
                    <a:lnTo>
                      <a:pt x="148" y="36"/>
                    </a:lnTo>
                    <a:lnTo>
                      <a:pt x="135" y="42"/>
                    </a:lnTo>
                    <a:lnTo>
                      <a:pt x="125" y="50"/>
                    </a:lnTo>
                    <a:lnTo>
                      <a:pt x="112" y="57"/>
                    </a:lnTo>
                    <a:lnTo>
                      <a:pt x="103" y="65"/>
                    </a:lnTo>
                    <a:lnTo>
                      <a:pt x="89" y="73"/>
                    </a:lnTo>
                    <a:lnTo>
                      <a:pt x="80" y="80"/>
                    </a:lnTo>
                    <a:lnTo>
                      <a:pt x="68" y="88"/>
                    </a:lnTo>
                    <a:lnTo>
                      <a:pt x="59" y="95"/>
                    </a:lnTo>
                    <a:lnTo>
                      <a:pt x="47" y="103"/>
                    </a:lnTo>
                    <a:lnTo>
                      <a:pt x="38" y="112"/>
                    </a:lnTo>
                    <a:lnTo>
                      <a:pt x="30" y="124"/>
                    </a:lnTo>
                    <a:lnTo>
                      <a:pt x="23" y="135"/>
                    </a:lnTo>
                    <a:lnTo>
                      <a:pt x="15" y="131"/>
                    </a:lnTo>
                    <a:lnTo>
                      <a:pt x="9" y="128"/>
                    </a:lnTo>
                    <a:lnTo>
                      <a:pt x="6" y="124"/>
                    </a:lnTo>
                    <a:lnTo>
                      <a:pt x="4" y="120"/>
                    </a:lnTo>
                    <a:lnTo>
                      <a:pt x="0" y="112"/>
                    </a:lnTo>
                    <a:lnTo>
                      <a:pt x="2" y="107"/>
                    </a:lnTo>
                    <a:lnTo>
                      <a:pt x="4" y="99"/>
                    </a:lnTo>
                    <a:lnTo>
                      <a:pt x="9" y="93"/>
                    </a:lnTo>
                    <a:lnTo>
                      <a:pt x="19" y="86"/>
                    </a:lnTo>
                    <a:lnTo>
                      <a:pt x="30" y="82"/>
                    </a:lnTo>
                    <a:lnTo>
                      <a:pt x="42" y="73"/>
                    </a:lnTo>
                    <a:lnTo>
                      <a:pt x="55" y="63"/>
                    </a:lnTo>
                    <a:lnTo>
                      <a:pt x="68" y="55"/>
                    </a:lnTo>
                    <a:lnTo>
                      <a:pt x="84" y="48"/>
                    </a:lnTo>
                    <a:lnTo>
                      <a:pt x="95" y="40"/>
                    </a:lnTo>
                    <a:lnTo>
                      <a:pt x="106" y="33"/>
                    </a:lnTo>
                    <a:lnTo>
                      <a:pt x="114" y="23"/>
                    </a:lnTo>
                    <a:lnTo>
                      <a:pt x="122" y="15"/>
                    </a:lnTo>
                    <a:lnTo>
                      <a:pt x="127" y="14"/>
                    </a:lnTo>
                    <a:lnTo>
                      <a:pt x="135" y="12"/>
                    </a:lnTo>
                    <a:lnTo>
                      <a:pt x="143" y="10"/>
                    </a:lnTo>
                    <a:lnTo>
                      <a:pt x="150" y="10"/>
                    </a:lnTo>
                    <a:lnTo>
                      <a:pt x="163" y="4"/>
                    </a:lnTo>
                    <a:lnTo>
                      <a:pt x="17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4" name="Freeform 543"/>
              <p:cNvSpPr>
                <a:spLocks/>
              </p:cNvSpPr>
              <p:nvPr/>
            </p:nvSpPr>
            <p:spPr bwMode="auto">
              <a:xfrm>
                <a:off x="3026" y="2292"/>
                <a:ext cx="69" cy="99"/>
              </a:xfrm>
              <a:custGeom>
                <a:avLst/>
                <a:gdLst>
                  <a:gd name="T0" fmla="*/ 51 w 137"/>
                  <a:gd name="T1" fmla="*/ 0 h 198"/>
                  <a:gd name="T2" fmla="*/ 55 w 137"/>
                  <a:gd name="T3" fmla="*/ 0 h 198"/>
                  <a:gd name="T4" fmla="*/ 60 w 137"/>
                  <a:gd name="T5" fmla="*/ 2 h 198"/>
                  <a:gd name="T6" fmla="*/ 64 w 137"/>
                  <a:gd name="T7" fmla="*/ 4 h 198"/>
                  <a:gd name="T8" fmla="*/ 69 w 137"/>
                  <a:gd name="T9" fmla="*/ 8 h 198"/>
                  <a:gd name="T10" fmla="*/ 63 w 137"/>
                  <a:gd name="T11" fmla="*/ 10 h 198"/>
                  <a:gd name="T12" fmla="*/ 58 w 137"/>
                  <a:gd name="T13" fmla="*/ 13 h 198"/>
                  <a:gd name="T14" fmla="*/ 53 w 137"/>
                  <a:gd name="T15" fmla="*/ 16 h 198"/>
                  <a:gd name="T16" fmla="*/ 49 w 137"/>
                  <a:gd name="T17" fmla="*/ 19 h 198"/>
                  <a:gd name="T18" fmla="*/ 43 w 137"/>
                  <a:gd name="T19" fmla="*/ 23 h 198"/>
                  <a:gd name="T20" fmla="*/ 39 w 137"/>
                  <a:gd name="T21" fmla="*/ 28 h 198"/>
                  <a:gd name="T22" fmla="*/ 35 w 137"/>
                  <a:gd name="T23" fmla="*/ 32 h 198"/>
                  <a:gd name="T24" fmla="*/ 32 w 137"/>
                  <a:gd name="T25" fmla="*/ 37 h 198"/>
                  <a:gd name="T26" fmla="*/ 28 w 137"/>
                  <a:gd name="T27" fmla="*/ 41 h 198"/>
                  <a:gd name="T28" fmla="*/ 25 w 137"/>
                  <a:gd name="T29" fmla="*/ 47 h 198"/>
                  <a:gd name="T30" fmla="*/ 22 w 137"/>
                  <a:gd name="T31" fmla="*/ 52 h 198"/>
                  <a:gd name="T32" fmla="*/ 21 w 137"/>
                  <a:gd name="T33" fmla="*/ 57 h 198"/>
                  <a:gd name="T34" fmla="*/ 19 w 137"/>
                  <a:gd name="T35" fmla="*/ 62 h 198"/>
                  <a:gd name="T36" fmla="*/ 19 w 137"/>
                  <a:gd name="T37" fmla="*/ 68 h 198"/>
                  <a:gd name="T38" fmla="*/ 19 w 137"/>
                  <a:gd name="T39" fmla="*/ 73 h 198"/>
                  <a:gd name="T40" fmla="*/ 20 w 137"/>
                  <a:gd name="T41" fmla="*/ 78 h 198"/>
                  <a:gd name="T42" fmla="*/ 16 w 137"/>
                  <a:gd name="T43" fmla="*/ 78 h 198"/>
                  <a:gd name="T44" fmla="*/ 15 w 137"/>
                  <a:gd name="T45" fmla="*/ 80 h 198"/>
                  <a:gd name="T46" fmla="*/ 13 w 137"/>
                  <a:gd name="T47" fmla="*/ 82 h 198"/>
                  <a:gd name="T48" fmla="*/ 13 w 137"/>
                  <a:gd name="T49" fmla="*/ 86 h 198"/>
                  <a:gd name="T50" fmla="*/ 13 w 137"/>
                  <a:gd name="T51" fmla="*/ 88 h 198"/>
                  <a:gd name="T52" fmla="*/ 14 w 137"/>
                  <a:gd name="T53" fmla="*/ 93 h 198"/>
                  <a:gd name="T54" fmla="*/ 14 w 137"/>
                  <a:gd name="T55" fmla="*/ 95 h 198"/>
                  <a:gd name="T56" fmla="*/ 15 w 137"/>
                  <a:gd name="T57" fmla="*/ 99 h 198"/>
                  <a:gd name="T58" fmla="*/ 9 w 137"/>
                  <a:gd name="T59" fmla="*/ 93 h 198"/>
                  <a:gd name="T60" fmla="*/ 6 w 137"/>
                  <a:gd name="T61" fmla="*/ 87 h 198"/>
                  <a:gd name="T62" fmla="*/ 2 w 137"/>
                  <a:gd name="T63" fmla="*/ 79 h 198"/>
                  <a:gd name="T64" fmla="*/ 1 w 137"/>
                  <a:gd name="T65" fmla="*/ 73 h 198"/>
                  <a:gd name="T66" fmla="*/ 0 w 137"/>
                  <a:gd name="T67" fmla="*/ 65 h 198"/>
                  <a:gd name="T68" fmla="*/ 1 w 137"/>
                  <a:gd name="T69" fmla="*/ 56 h 198"/>
                  <a:gd name="T70" fmla="*/ 2 w 137"/>
                  <a:gd name="T71" fmla="*/ 49 h 198"/>
                  <a:gd name="T72" fmla="*/ 6 w 137"/>
                  <a:gd name="T73" fmla="*/ 41 h 198"/>
                  <a:gd name="T74" fmla="*/ 9 w 137"/>
                  <a:gd name="T75" fmla="*/ 34 h 198"/>
                  <a:gd name="T76" fmla="*/ 13 w 137"/>
                  <a:gd name="T77" fmla="*/ 26 h 198"/>
                  <a:gd name="T78" fmla="*/ 17 w 137"/>
                  <a:gd name="T79" fmla="*/ 19 h 198"/>
                  <a:gd name="T80" fmla="*/ 23 w 137"/>
                  <a:gd name="T81" fmla="*/ 14 h 198"/>
                  <a:gd name="T82" fmla="*/ 29 w 137"/>
                  <a:gd name="T83" fmla="*/ 8 h 198"/>
                  <a:gd name="T84" fmla="*/ 35 w 137"/>
                  <a:gd name="T85" fmla="*/ 4 h 198"/>
                  <a:gd name="T86" fmla="*/ 43 w 137"/>
                  <a:gd name="T87" fmla="*/ 1 h 198"/>
                  <a:gd name="T88" fmla="*/ 51 w 137"/>
                  <a:gd name="T89" fmla="*/ 0 h 198"/>
                  <a:gd name="T90" fmla="*/ 51 w 137"/>
                  <a:gd name="T91" fmla="*/ 0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198">
                    <a:moveTo>
                      <a:pt x="102" y="0"/>
                    </a:moveTo>
                    <a:lnTo>
                      <a:pt x="110" y="0"/>
                    </a:lnTo>
                    <a:lnTo>
                      <a:pt x="120" y="4"/>
                    </a:lnTo>
                    <a:lnTo>
                      <a:pt x="127" y="8"/>
                    </a:lnTo>
                    <a:lnTo>
                      <a:pt x="137" y="15"/>
                    </a:lnTo>
                    <a:lnTo>
                      <a:pt x="125" y="19"/>
                    </a:lnTo>
                    <a:lnTo>
                      <a:pt x="116" y="25"/>
                    </a:lnTo>
                    <a:lnTo>
                      <a:pt x="106" y="31"/>
                    </a:lnTo>
                    <a:lnTo>
                      <a:pt x="97" y="38"/>
                    </a:lnTo>
                    <a:lnTo>
                      <a:pt x="85" y="46"/>
                    </a:lnTo>
                    <a:lnTo>
                      <a:pt x="78" y="55"/>
                    </a:lnTo>
                    <a:lnTo>
                      <a:pt x="70" y="63"/>
                    </a:lnTo>
                    <a:lnTo>
                      <a:pt x="63" y="74"/>
                    </a:lnTo>
                    <a:lnTo>
                      <a:pt x="55" y="82"/>
                    </a:lnTo>
                    <a:lnTo>
                      <a:pt x="49" y="93"/>
                    </a:lnTo>
                    <a:lnTo>
                      <a:pt x="44" y="103"/>
                    </a:lnTo>
                    <a:lnTo>
                      <a:pt x="42" y="114"/>
                    </a:lnTo>
                    <a:lnTo>
                      <a:pt x="38" y="124"/>
                    </a:lnTo>
                    <a:lnTo>
                      <a:pt x="38" y="135"/>
                    </a:lnTo>
                    <a:lnTo>
                      <a:pt x="38" y="145"/>
                    </a:lnTo>
                    <a:lnTo>
                      <a:pt x="40" y="156"/>
                    </a:lnTo>
                    <a:lnTo>
                      <a:pt x="32" y="156"/>
                    </a:lnTo>
                    <a:lnTo>
                      <a:pt x="30" y="160"/>
                    </a:lnTo>
                    <a:lnTo>
                      <a:pt x="26" y="164"/>
                    </a:lnTo>
                    <a:lnTo>
                      <a:pt x="26" y="171"/>
                    </a:lnTo>
                    <a:lnTo>
                      <a:pt x="26" y="175"/>
                    </a:lnTo>
                    <a:lnTo>
                      <a:pt x="28" y="185"/>
                    </a:lnTo>
                    <a:lnTo>
                      <a:pt x="28" y="190"/>
                    </a:lnTo>
                    <a:lnTo>
                      <a:pt x="30" y="198"/>
                    </a:lnTo>
                    <a:lnTo>
                      <a:pt x="17" y="185"/>
                    </a:lnTo>
                    <a:lnTo>
                      <a:pt x="11" y="173"/>
                    </a:lnTo>
                    <a:lnTo>
                      <a:pt x="4" y="158"/>
                    </a:lnTo>
                    <a:lnTo>
                      <a:pt x="2" y="145"/>
                    </a:lnTo>
                    <a:lnTo>
                      <a:pt x="0" y="130"/>
                    </a:lnTo>
                    <a:lnTo>
                      <a:pt x="2" y="112"/>
                    </a:lnTo>
                    <a:lnTo>
                      <a:pt x="4" y="97"/>
                    </a:lnTo>
                    <a:lnTo>
                      <a:pt x="11" y="82"/>
                    </a:lnTo>
                    <a:lnTo>
                      <a:pt x="17" y="67"/>
                    </a:lnTo>
                    <a:lnTo>
                      <a:pt x="25" y="52"/>
                    </a:lnTo>
                    <a:lnTo>
                      <a:pt x="34" y="38"/>
                    </a:lnTo>
                    <a:lnTo>
                      <a:pt x="45" y="27"/>
                    </a:lnTo>
                    <a:lnTo>
                      <a:pt x="57" y="15"/>
                    </a:lnTo>
                    <a:lnTo>
                      <a:pt x="70" y="8"/>
                    </a:lnTo>
                    <a:lnTo>
                      <a:pt x="85" y="2"/>
                    </a:lnTo>
                    <a:lnTo>
                      <a:pt x="102" y="0"/>
                    </a:lnTo>
                    <a:close/>
                  </a:path>
                </a:pathLst>
              </a:custGeom>
              <a:solidFill>
                <a:srgbClr val="D999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5" name="Freeform 544"/>
              <p:cNvSpPr>
                <a:spLocks/>
              </p:cNvSpPr>
              <p:nvPr/>
            </p:nvSpPr>
            <p:spPr bwMode="auto">
              <a:xfrm>
                <a:off x="3272" y="2297"/>
                <a:ext cx="8" cy="40"/>
              </a:xfrm>
              <a:custGeom>
                <a:avLst/>
                <a:gdLst>
                  <a:gd name="T0" fmla="*/ 1 w 17"/>
                  <a:gd name="T1" fmla="*/ 0 h 80"/>
                  <a:gd name="T2" fmla="*/ 4 w 17"/>
                  <a:gd name="T3" fmla="*/ 1 h 80"/>
                  <a:gd name="T4" fmla="*/ 6 w 17"/>
                  <a:gd name="T5" fmla="*/ 4 h 80"/>
                  <a:gd name="T6" fmla="*/ 7 w 17"/>
                  <a:gd name="T7" fmla="*/ 8 h 80"/>
                  <a:gd name="T8" fmla="*/ 8 w 17"/>
                  <a:gd name="T9" fmla="*/ 12 h 80"/>
                  <a:gd name="T10" fmla="*/ 8 w 17"/>
                  <a:gd name="T11" fmla="*/ 15 h 80"/>
                  <a:gd name="T12" fmla="*/ 8 w 17"/>
                  <a:gd name="T13" fmla="*/ 20 h 80"/>
                  <a:gd name="T14" fmla="*/ 8 w 17"/>
                  <a:gd name="T15" fmla="*/ 23 h 80"/>
                  <a:gd name="T16" fmla="*/ 8 w 17"/>
                  <a:gd name="T17" fmla="*/ 27 h 80"/>
                  <a:gd name="T18" fmla="*/ 8 w 17"/>
                  <a:gd name="T19" fmla="*/ 33 h 80"/>
                  <a:gd name="T20" fmla="*/ 8 w 17"/>
                  <a:gd name="T21" fmla="*/ 40 h 80"/>
                  <a:gd name="T22" fmla="*/ 8 w 17"/>
                  <a:gd name="T23" fmla="*/ 40 h 80"/>
                  <a:gd name="T24" fmla="*/ 5 w 17"/>
                  <a:gd name="T25" fmla="*/ 33 h 80"/>
                  <a:gd name="T26" fmla="*/ 3 w 17"/>
                  <a:gd name="T27" fmla="*/ 27 h 80"/>
                  <a:gd name="T28" fmla="*/ 2 w 17"/>
                  <a:gd name="T29" fmla="*/ 23 h 80"/>
                  <a:gd name="T30" fmla="*/ 1 w 17"/>
                  <a:gd name="T31" fmla="*/ 20 h 80"/>
                  <a:gd name="T32" fmla="*/ 0 w 17"/>
                  <a:gd name="T33" fmla="*/ 15 h 80"/>
                  <a:gd name="T34" fmla="*/ 0 w 17"/>
                  <a:gd name="T35" fmla="*/ 12 h 80"/>
                  <a:gd name="T36" fmla="*/ 0 w 17"/>
                  <a:gd name="T37" fmla="*/ 5 h 80"/>
                  <a:gd name="T38" fmla="*/ 1 w 17"/>
                  <a:gd name="T39" fmla="*/ 0 h 80"/>
                  <a:gd name="T40" fmla="*/ 1 w 17"/>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80">
                    <a:moveTo>
                      <a:pt x="2" y="0"/>
                    </a:moveTo>
                    <a:lnTo>
                      <a:pt x="8" y="2"/>
                    </a:lnTo>
                    <a:lnTo>
                      <a:pt x="12" y="7"/>
                    </a:lnTo>
                    <a:lnTo>
                      <a:pt x="14" y="15"/>
                    </a:lnTo>
                    <a:lnTo>
                      <a:pt x="17" y="24"/>
                    </a:lnTo>
                    <a:lnTo>
                      <a:pt x="17" y="30"/>
                    </a:lnTo>
                    <a:lnTo>
                      <a:pt x="17" y="40"/>
                    </a:lnTo>
                    <a:lnTo>
                      <a:pt x="17" y="45"/>
                    </a:lnTo>
                    <a:lnTo>
                      <a:pt x="17" y="53"/>
                    </a:lnTo>
                    <a:lnTo>
                      <a:pt x="17" y="66"/>
                    </a:lnTo>
                    <a:lnTo>
                      <a:pt x="17" y="80"/>
                    </a:lnTo>
                    <a:lnTo>
                      <a:pt x="16" y="80"/>
                    </a:lnTo>
                    <a:lnTo>
                      <a:pt x="10" y="66"/>
                    </a:lnTo>
                    <a:lnTo>
                      <a:pt x="6" y="53"/>
                    </a:lnTo>
                    <a:lnTo>
                      <a:pt x="4" y="45"/>
                    </a:lnTo>
                    <a:lnTo>
                      <a:pt x="2" y="40"/>
                    </a:lnTo>
                    <a:lnTo>
                      <a:pt x="0" y="30"/>
                    </a:lnTo>
                    <a:lnTo>
                      <a:pt x="0" y="24"/>
                    </a:lnTo>
                    <a:lnTo>
                      <a:pt x="0" y="9"/>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6" name="Freeform 545"/>
              <p:cNvSpPr>
                <a:spLocks/>
              </p:cNvSpPr>
              <p:nvPr/>
            </p:nvSpPr>
            <p:spPr bwMode="auto">
              <a:xfrm>
                <a:off x="3246" y="2304"/>
                <a:ext cx="6" cy="12"/>
              </a:xfrm>
              <a:custGeom>
                <a:avLst/>
                <a:gdLst>
                  <a:gd name="T0" fmla="*/ 2 w 11"/>
                  <a:gd name="T1" fmla="*/ 0 h 25"/>
                  <a:gd name="T2" fmla="*/ 6 w 11"/>
                  <a:gd name="T3" fmla="*/ 5 h 25"/>
                  <a:gd name="T4" fmla="*/ 6 w 11"/>
                  <a:gd name="T5" fmla="*/ 12 h 25"/>
                  <a:gd name="T6" fmla="*/ 5 w 11"/>
                  <a:gd name="T7" fmla="*/ 12 h 25"/>
                  <a:gd name="T8" fmla="*/ 4 w 11"/>
                  <a:gd name="T9" fmla="*/ 12 h 25"/>
                  <a:gd name="T10" fmla="*/ 3 w 11"/>
                  <a:gd name="T11" fmla="*/ 9 h 25"/>
                  <a:gd name="T12" fmla="*/ 2 w 11"/>
                  <a:gd name="T13" fmla="*/ 7 h 25"/>
                  <a:gd name="T14" fmla="*/ 0 w 11"/>
                  <a:gd name="T15" fmla="*/ 2 h 25"/>
                  <a:gd name="T16" fmla="*/ 2 w 11"/>
                  <a:gd name="T17" fmla="*/ 0 h 25"/>
                  <a:gd name="T18" fmla="*/ 2 w 1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25">
                    <a:moveTo>
                      <a:pt x="4" y="0"/>
                    </a:moveTo>
                    <a:lnTo>
                      <a:pt x="11" y="10"/>
                    </a:lnTo>
                    <a:lnTo>
                      <a:pt x="11" y="25"/>
                    </a:lnTo>
                    <a:lnTo>
                      <a:pt x="10" y="25"/>
                    </a:lnTo>
                    <a:lnTo>
                      <a:pt x="8" y="25"/>
                    </a:lnTo>
                    <a:lnTo>
                      <a:pt x="6" y="19"/>
                    </a:lnTo>
                    <a:lnTo>
                      <a:pt x="4" y="15"/>
                    </a:lnTo>
                    <a:lnTo>
                      <a:pt x="0" y="4"/>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7" name="Freeform 546"/>
              <p:cNvSpPr>
                <a:spLocks/>
              </p:cNvSpPr>
              <p:nvPr/>
            </p:nvSpPr>
            <p:spPr bwMode="auto">
              <a:xfrm>
                <a:off x="2390" y="2309"/>
                <a:ext cx="45" cy="25"/>
              </a:xfrm>
              <a:custGeom>
                <a:avLst/>
                <a:gdLst>
                  <a:gd name="T0" fmla="*/ 45 w 89"/>
                  <a:gd name="T1" fmla="*/ 0 h 50"/>
                  <a:gd name="T2" fmla="*/ 42 w 89"/>
                  <a:gd name="T3" fmla="*/ 7 h 50"/>
                  <a:gd name="T4" fmla="*/ 38 w 89"/>
                  <a:gd name="T5" fmla="*/ 14 h 50"/>
                  <a:gd name="T6" fmla="*/ 33 w 89"/>
                  <a:gd name="T7" fmla="*/ 20 h 50"/>
                  <a:gd name="T8" fmla="*/ 30 w 89"/>
                  <a:gd name="T9" fmla="*/ 24 h 50"/>
                  <a:gd name="T10" fmla="*/ 27 w 89"/>
                  <a:gd name="T11" fmla="*/ 24 h 50"/>
                  <a:gd name="T12" fmla="*/ 23 w 89"/>
                  <a:gd name="T13" fmla="*/ 25 h 50"/>
                  <a:gd name="T14" fmla="*/ 19 w 89"/>
                  <a:gd name="T15" fmla="*/ 25 h 50"/>
                  <a:gd name="T16" fmla="*/ 16 w 89"/>
                  <a:gd name="T17" fmla="*/ 25 h 50"/>
                  <a:gd name="T18" fmla="*/ 12 w 89"/>
                  <a:gd name="T19" fmla="*/ 24 h 50"/>
                  <a:gd name="T20" fmla="*/ 8 w 89"/>
                  <a:gd name="T21" fmla="*/ 24 h 50"/>
                  <a:gd name="T22" fmla="*/ 4 w 89"/>
                  <a:gd name="T23" fmla="*/ 22 h 50"/>
                  <a:gd name="T24" fmla="*/ 0 w 89"/>
                  <a:gd name="T25" fmla="*/ 21 h 50"/>
                  <a:gd name="T26" fmla="*/ 0 w 89"/>
                  <a:gd name="T27" fmla="*/ 20 h 50"/>
                  <a:gd name="T28" fmla="*/ 6 w 89"/>
                  <a:gd name="T29" fmla="*/ 18 h 50"/>
                  <a:gd name="T30" fmla="*/ 12 w 89"/>
                  <a:gd name="T31" fmla="*/ 16 h 50"/>
                  <a:gd name="T32" fmla="*/ 17 w 89"/>
                  <a:gd name="T33" fmla="*/ 14 h 50"/>
                  <a:gd name="T34" fmla="*/ 23 w 89"/>
                  <a:gd name="T35" fmla="*/ 13 h 50"/>
                  <a:gd name="T36" fmla="*/ 29 w 89"/>
                  <a:gd name="T37" fmla="*/ 10 h 50"/>
                  <a:gd name="T38" fmla="*/ 34 w 89"/>
                  <a:gd name="T39" fmla="*/ 8 h 50"/>
                  <a:gd name="T40" fmla="*/ 39 w 89"/>
                  <a:gd name="T41" fmla="*/ 4 h 50"/>
                  <a:gd name="T42" fmla="*/ 45 w 89"/>
                  <a:gd name="T43" fmla="*/ 0 h 50"/>
                  <a:gd name="T44" fmla="*/ 45 w 89"/>
                  <a:gd name="T45" fmla="*/ 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50">
                    <a:moveTo>
                      <a:pt x="89" y="0"/>
                    </a:moveTo>
                    <a:lnTo>
                      <a:pt x="83" y="14"/>
                    </a:lnTo>
                    <a:lnTo>
                      <a:pt x="76" y="27"/>
                    </a:lnTo>
                    <a:lnTo>
                      <a:pt x="66" y="39"/>
                    </a:lnTo>
                    <a:lnTo>
                      <a:pt x="59" y="48"/>
                    </a:lnTo>
                    <a:lnTo>
                      <a:pt x="53" y="48"/>
                    </a:lnTo>
                    <a:lnTo>
                      <a:pt x="45" y="50"/>
                    </a:lnTo>
                    <a:lnTo>
                      <a:pt x="38" y="50"/>
                    </a:lnTo>
                    <a:lnTo>
                      <a:pt x="32" y="50"/>
                    </a:lnTo>
                    <a:lnTo>
                      <a:pt x="23" y="48"/>
                    </a:lnTo>
                    <a:lnTo>
                      <a:pt x="15" y="48"/>
                    </a:lnTo>
                    <a:lnTo>
                      <a:pt x="7" y="44"/>
                    </a:lnTo>
                    <a:lnTo>
                      <a:pt x="0" y="42"/>
                    </a:lnTo>
                    <a:lnTo>
                      <a:pt x="0" y="40"/>
                    </a:lnTo>
                    <a:lnTo>
                      <a:pt x="11" y="35"/>
                    </a:lnTo>
                    <a:lnTo>
                      <a:pt x="23" y="31"/>
                    </a:lnTo>
                    <a:lnTo>
                      <a:pt x="34" y="27"/>
                    </a:lnTo>
                    <a:lnTo>
                      <a:pt x="45" y="25"/>
                    </a:lnTo>
                    <a:lnTo>
                      <a:pt x="57" y="19"/>
                    </a:lnTo>
                    <a:lnTo>
                      <a:pt x="68" y="16"/>
                    </a:lnTo>
                    <a:lnTo>
                      <a:pt x="78" y="8"/>
                    </a:lnTo>
                    <a:lnTo>
                      <a:pt x="8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8" name="Freeform 547"/>
              <p:cNvSpPr>
                <a:spLocks/>
              </p:cNvSpPr>
              <p:nvPr/>
            </p:nvSpPr>
            <p:spPr bwMode="auto">
              <a:xfrm>
                <a:off x="3249" y="2327"/>
                <a:ext cx="21" cy="46"/>
              </a:xfrm>
              <a:custGeom>
                <a:avLst/>
                <a:gdLst>
                  <a:gd name="T0" fmla="*/ 6 w 42"/>
                  <a:gd name="T1" fmla="*/ 0 h 91"/>
                  <a:gd name="T2" fmla="*/ 9 w 42"/>
                  <a:gd name="T3" fmla="*/ 6 h 91"/>
                  <a:gd name="T4" fmla="*/ 12 w 42"/>
                  <a:gd name="T5" fmla="*/ 11 h 91"/>
                  <a:gd name="T6" fmla="*/ 13 w 42"/>
                  <a:gd name="T7" fmla="*/ 16 h 91"/>
                  <a:gd name="T8" fmla="*/ 15 w 42"/>
                  <a:gd name="T9" fmla="*/ 22 h 91"/>
                  <a:gd name="T10" fmla="*/ 16 w 42"/>
                  <a:gd name="T11" fmla="*/ 28 h 91"/>
                  <a:gd name="T12" fmla="*/ 18 w 42"/>
                  <a:gd name="T13" fmla="*/ 33 h 91"/>
                  <a:gd name="T14" fmla="*/ 19 w 42"/>
                  <a:gd name="T15" fmla="*/ 39 h 91"/>
                  <a:gd name="T16" fmla="*/ 21 w 42"/>
                  <a:gd name="T17" fmla="*/ 46 h 91"/>
                  <a:gd name="T18" fmla="*/ 16 w 42"/>
                  <a:gd name="T19" fmla="*/ 44 h 91"/>
                  <a:gd name="T20" fmla="*/ 12 w 42"/>
                  <a:gd name="T21" fmla="*/ 41 h 91"/>
                  <a:gd name="T22" fmla="*/ 9 w 42"/>
                  <a:gd name="T23" fmla="*/ 37 h 91"/>
                  <a:gd name="T24" fmla="*/ 6 w 42"/>
                  <a:gd name="T25" fmla="*/ 32 h 91"/>
                  <a:gd name="T26" fmla="*/ 4 w 42"/>
                  <a:gd name="T27" fmla="*/ 28 h 91"/>
                  <a:gd name="T28" fmla="*/ 2 w 42"/>
                  <a:gd name="T29" fmla="*/ 24 h 91"/>
                  <a:gd name="T30" fmla="*/ 0 w 42"/>
                  <a:gd name="T31" fmla="*/ 19 h 91"/>
                  <a:gd name="T32" fmla="*/ 0 w 42"/>
                  <a:gd name="T33" fmla="*/ 15 h 91"/>
                  <a:gd name="T34" fmla="*/ 0 w 42"/>
                  <a:gd name="T35" fmla="*/ 11 h 91"/>
                  <a:gd name="T36" fmla="*/ 1 w 42"/>
                  <a:gd name="T37" fmla="*/ 7 h 91"/>
                  <a:gd name="T38" fmla="*/ 3 w 42"/>
                  <a:gd name="T39" fmla="*/ 3 h 91"/>
                  <a:gd name="T40" fmla="*/ 6 w 42"/>
                  <a:gd name="T41" fmla="*/ 0 h 91"/>
                  <a:gd name="T42" fmla="*/ 6 w 42"/>
                  <a:gd name="T43" fmla="*/ 0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91">
                    <a:moveTo>
                      <a:pt x="11" y="0"/>
                    </a:moveTo>
                    <a:lnTo>
                      <a:pt x="17" y="11"/>
                    </a:lnTo>
                    <a:lnTo>
                      <a:pt x="23" y="21"/>
                    </a:lnTo>
                    <a:lnTo>
                      <a:pt x="26" y="32"/>
                    </a:lnTo>
                    <a:lnTo>
                      <a:pt x="30" y="43"/>
                    </a:lnTo>
                    <a:lnTo>
                      <a:pt x="32" y="55"/>
                    </a:lnTo>
                    <a:lnTo>
                      <a:pt x="36" y="66"/>
                    </a:lnTo>
                    <a:lnTo>
                      <a:pt x="38" y="78"/>
                    </a:lnTo>
                    <a:lnTo>
                      <a:pt x="42" y="91"/>
                    </a:lnTo>
                    <a:lnTo>
                      <a:pt x="32" y="87"/>
                    </a:lnTo>
                    <a:lnTo>
                      <a:pt x="24" y="81"/>
                    </a:lnTo>
                    <a:lnTo>
                      <a:pt x="17" y="74"/>
                    </a:lnTo>
                    <a:lnTo>
                      <a:pt x="11" y="64"/>
                    </a:lnTo>
                    <a:lnTo>
                      <a:pt x="7" y="55"/>
                    </a:lnTo>
                    <a:lnTo>
                      <a:pt x="4" y="47"/>
                    </a:lnTo>
                    <a:lnTo>
                      <a:pt x="0" y="38"/>
                    </a:lnTo>
                    <a:lnTo>
                      <a:pt x="0" y="30"/>
                    </a:lnTo>
                    <a:lnTo>
                      <a:pt x="0" y="21"/>
                    </a:lnTo>
                    <a:lnTo>
                      <a:pt x="2" y="13"/>
                    </a:lnTo>
                    <a:lnTo>
                      <a:pt x="5" y="5"/>
                    </a:lnTo>
                    <a:lnTo>
                      <a:pt x="1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69" name="Freeform 548"/>
              <p:cNvSpPr>
                <a:spLocks/>
              </p:cNvSpPr>
              <p:nvPr/>
            </p:nvSpPr>
            <p:spPr bwMode="auto">
              <a:xfrm>
                <a:off x="3071" y="2343"/>
                <a:ext cx="105" cy="92"/>
              </a:xfrm>
              <a:custGeom>
                <a:avLst/>
                <a:gdLst>
                  <a:gd name="T0" fmla="*/ 55 w 209"/>
                  <a:gd name="T1" fmla="*/ 0 h 182"/>
                  <a:gd name="T2" fmla="*/ 65 w 209"/>
                  <a:gd name="T3" fmla="*/ 0 h 182"/>
                  <a:gd name="T4" fmla="*/ 74 w 209"/>
                  <a:gd name="T5" fmla="*/ 3 h 182"/>
                  <a:gd name="T6" fmla="*/ 82 w 209"/>
                  <a:gd name="T7" fmla="*/ 7 h 182"/>
                  <a:gd name="T8" fmla="*/ 88 w 209"/>
                  <a:gd name="T9" fmla="*/ 14 h 182"/>
                  <a:gd name="T10" fmla="*/ 82 w 209"/>
                  <a:gd name="T11" fmla="*/ 21 h 182"/>
                  <a:gd name="T12" fmla="*/ 72 w 209"/>
                  <a:gd name="T13" fmla="*/ 25 h 182"/>
                  <a:gd name="T14" fmla="*/ 59 w 209"/>
                  <a:gd name="T15" fmla="*/ 29 h 182"/>
                  <a:gd name="T16" fmla="*/ 52 w 209"/>
                  <a:gd name="T17" fmla="*/ 33 h 182"/>
                  <a:gd name="T18" fmla="*/ 44 w 209"/>
                  <a:gd name="T19" fmla="*/ 36 h 182"/>
                  <a:gd name="T20" fmla="*/ 36 w 209"/>
                  <a:gd name="T21" fmla="*/ 39 h 182"/>
                  <a:gd name="T22" fmla="*/ 36 w 209"/>
                  <a:gd name="T23" fmla="*/ 45 h 182"/>
                  <a:gd name="T24" fmla="*/ 43 w 209"/>
                  <a:gd name="T25" fmla="*/ 53 h 182"/>
                  <a:gd name="T26" fmla="*/ 51 w 209"/>
                  <a:gd name="T27" fmla="*/ 56 h 182"/>
                  <a:gd name="T28" fmla="*/ 58 w 209"/>
                  <a:gd name="T29" fmla="*/ 57 h 182"/>
                  <a:gd name="T30" fmla="*/ 70 w 209"/>
                  <a:gd name="T31" fmla="*/ 55 h 182"/>
                  <a:gd name="T32" fmla="*/ 80 w 209"/>
                  <a:gd name="T33" fmla="*/ 47 h 182"/>
                  <a:gd name="T34" fmla="*/ 87 w 209"/>
                  <a:gd name="T35" fmla="*/ 41 h 182"/>
                  <a:gd name="T36" fmla="*/ 96 w 209"/>
                  <a:gd name="T37" fmla="*/ 37 h 182"/>
                  <a:gd name="T38" fmla="*/ 103 w 209"/>
                  <a:gd name="T39" fmla="*/ 38 h 182"/>
                  <a:gd name="T40" fmla="*/ 104 w 209"/>
                  <a:gd name="T41" fmla="*/ 49 h 182"/>
                  <a:gd name="T42" fmla="*/ 103 w 209"/>
                  <a:gd name="T43" fmla="*/ 60 h 182"/>
                  <a:gd name="T44" fmla="*/ 97 w 209"/>
                  <a:gd name="T45" fmla="*/ 68 h 182"/>
                  <a:gd name="T46" fmla="*/ 93 w 209"/>
                  <a:gd name="T47" fmla="*/ 76 h 182"/>
                  <a:gd name="T48" fmla="*/ 88 w 209"/>
                  <a:gd name="T49" fmla="*/ 86 h 182"/>
                  <a:gd name="T50" fmla="*/ 79 w 209"/>
                  <a:gd name="T51" fmla="*/ 89 h 182"/>
                  <a:gd name="T52" fmla="*/ 70 w 209"/>
                  <a:gd name="T53" fmla="*/ 84 h 182"/>
                  <a:gd name="T54" fmla="*/ 58 w 209"/>
                  <a:gd name="T55" fmla="*/ 81 h 182"/>
                  <a:gd name="T56" fmla="*/ 48 w 209"/>
                  <a:gd name="T57" fmla="*/ 77 h 182"/>
                  <a:gd name="T58" fmla="*/ 36 w 209"/>
                  <a:gd name="T59" fmla="*/ 73 h 182"/>
                  <a:gd name="T60" fmla="*/ 26 w 209"/>
                  <a:gd name="T61" fmla="*/ 68 h 182"/>
                  <a:gd name="T62" fmla="*/ 16 w 209"/>
                  <a:gd name="T63" fmla="*/ 64 h 182"/>
                  <a:gd name="T64" fmla="*/ 6 w 209"/>
                  <a:gd name="T65" fmla="*/ 61 h 182"/>
                  <a:gd name="T66" fmla="*/ 0 w 209"/>
                  <a:gd name="T67" fmla="*/ 53 h 182"/>
                  <a:gd name="T68" fmla="*/ 0 w 209"/>
                  <a:gd name="T69" fmla="*/ 41 h 182"/>
                  <a:gd name="T70" fmla="*/ 5 w 209"/>
                  <a:gd name="T71" fmla="*/ 34 h 182"/>
                  <a:gd name="T72" fmla="*/ 15 w 209"/>
                  <a:gd name="T73" fmla="*/ 37 h 182"/>
                  <a:gd name="T74" fmla="*/ 20 w 209"/>
                  <a:gd name="T75" fmla="*/ 33 h 182"/>
                  <a:gd name="T76" fmla="*/ 25 w 209"/>
                  <a:gd name="T77" fmla="*/ 23 h 182"/>
                  <a:gd name="T78" fmla="*/ 34 w 209"/>
                  <a:gd name="T79" fmla="*/ 13 h 182"/>
                  <a:gd name="T80" fmla="*/ 44 w 209"/>
                  <a:gd name="T81" fmla="*/ 5 h 182"/>
                  <a:gd name="T82" fmla="*/ 50 w 209"/>
                  <a:gd name="T83" fmla="*/ 2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9" h="182">
                    <a:moveTo>
                      <a:pt x="99" y="4"/>
                    </a:moveTo>
                    <a:lnTo>
                      <a:pt x="109" y="0"/>
                    </a:lnTo>
                    <a:lnTo>
                      <a:pt x="120" y="0"/>
                    </a:lnTo>
                    <a:lnTo>
                      <a:pt x="129" y="0"/>
                    </a:lnTo>
                    <a:lnTo>
                      <a:pt x="139" y="4"/>
                    </a:lnTo>
                    <a:lnTo>
                      <a:pt x="147" y="6"/>
                    </a:lnTo>
                    <a:lnTo>
                      <a:pt x="156" y="9"/>
                    </a:lnTo>
                    <a:lnTo>
                      <a:pt x="164" y="13"/>
                    </a:lnTo>
                    <a:lnTo>
                      <a:pt x="169" y="19"/>
                    </a:lnTo>
                    <a:lnTo>
                      <a:pt x="175" y="27"/>
                    </a:lnTo>
                    <a:lnTo>
                      <a:pt x="171" y="36"/>
                    </a:lnTo>
                    <a:lnTo>
                      <a:pt x="164" y="42"/>
                    </a:lnTo>
                    <a:lnTo>
                      <a:pt x="156" y="46"/>
                    </a:lnTo>
                    <a:lnTo>
                      <a:pt x="143" y="49"/>
                    </a:lnTo>
                    <a:lnTo>
                      <a:pt x="128" y="55"/>
                    </a:lnTo>
                    <a:lnTo>
                      <a:pt x="118" y="57"/>
                    </a:lnTo>
                    <a:lnTo>
                      <a:pt x="110" y="61"/>
                    </a:lnTo>
                    <a:lnTo>
                      <a:pt x="103" y="65"/>
                    </a:lnTo>
                    <a:lnTo>
                      <a:pt x="95" y="68"/>
                    </a:lnTo>
                    <a:lnTo>
                      <a:pt x="88" y="72"/>
                    </a:lnTo>
                    <a:lnTo>
                      <a:pt x="80" y="76"/>
                    </a:lnTo>
                    <a:lnTo>
                      <a:pt x="71" y="78"/>
                    </a:lnTo>
                    <a:lnTo>
                      <a:pt x="65" y="82"/>
                    </a:lnTo>
                    <a:lnTo>
                      <a:pt x="71" y="89"/>
                    </a:lnTo>
                    <a:lnTo>
                      <a:pt x="80" y="99"/>
                    </a:lnTo>
                    <a:lnTo>
                      <a:pt x="86" y="104"/>
                    </a:lnTo>
                    <a:lnTo>
                      <a:pt x="93" y="108"/>
                    </a:lnTo>
                    <a:lnTo>
                      <a:pt x="101" y="110"/>
                    </a:lnTo>
                    <a:lnTo>
                      <a:pt x="109" y="112"/>
                    </a:lnTo>
                    <a:lnTo>
                      <a:pt x="116" y="112"/>
                    </a:lnTo>
                    <a:lnTo>
                      <a:pt x="124" y="112"/>
                    </a:lnTo>
                    <a:lnTo>
                      <a:pt x="139" y="108"/>
                    </a:lnTo>
                    <a:lnTo>
                      <a:pt x="152" y="99"/>
                    </a:lnTo>
                    <a:lnTo>
                      <a:pt x="160" y="93"/>
                    </a:lnTo>
                    <a:lnTo>
                      <a:pt x="166" y="87"/>
                    </a:lnTo>
                    <a:lnTo>
                      <a:pt x="173" y="82"/>
                    </a:lnTo>
                    <a:lnTo>
                      <a:pt x="183" y="76"/>
                    </a:lnTo>
                    <a:lnTo>
                      <a:pt x="192" y="74"/>
                    </a:lnTo>
                    <a:lnTo>
                      <a:pt x="206" y="68"/>
                    </a:lnTo>
                    <a:lnTo>
                      <a:pt x="206" y="76"/>
                    </a:lnTo>
                    <a:lnTo>
                      <a:pt x="207" y="85"/>
                    </a:lnTo>
                    <a:lnTo>
                      <a:pt x="207" y="97"/>
                    </a:lnTo>
                    <a:lnTo>
                      <a:pt x="209" y="108"/>
                    </a:lnTo>
                    <a:lnTo>
                      <a:pt x="206" y="118"/>
                    </a:lnTo>
                    <a:lnTo>
                      <a:pt x="202" y="127"/>
                    </a:lnTo>
                    <a:lnTo>
                      <a:pt x="194" y="135"/>
                    </a:lnTo>
                    <a:lnTo>
                      <a:pt x="185" y="139"/>
                    </a:lnTo>
                    <a:lnTo>
                      <a:pt x="185" y="150"/>
                    </a:lnTo>
                    <a:lnTo>
                      <a:pt x="183" y="162"/>
                    </a:lnTo>
                    <a:lnTo>
                      <a:pt x="175" y="171"/>
                    </a:lnTo>
                    <a:lnTo>
                      <a:pt x="169" y="182"/>
                    </a:lnTo>
                    <a:lnTo>
                      <a:pt x="158" y="177"/>
                    </a:lnTo>
                    <a:lnTo>
                      <a:pt x="148" y="171"/>
                    </a:lnTo>
                    <a:lnTo>
                      <a:pt x="139" y="167"/>
                    </a:lnTo>
                    <a:lnTo>
                      <a:pt x="129" y="163"/>
                    </a:lnTo>
                    <a:lnTo>
                      <a:pt x="116" y="160"/>
                    </a:lnTo>
                    <a:lnTo>
                      <a:pt x="107" y="156"/>
                    </a:lnTo>
                    <a:lnTo>
                      <a:pt x="95" y="152"/>
                    </a:lnTo>
                    <a:lnTo>
                      <a:pt x="84" y="148"/>
                    </a:lnTo>
                    <a:lnTo>
                      <a:pt x="72" y="144"/>
                    </a:lnTo>
                    <a:lnTo>
                      <a:pt x="63" y="139"/>
                    </a:lnTo>
                    <a:lnTo>
                      <a:pt x="52" y="135"/>
                    </a:lnTo>
                    <a:lnTo>
                      <a:pt x="40" y="131"/>
                    </a:lnTo>
                    <a:lnTo>
                      <a:pt x="31" y="127"/>
                    </a:lnTo>
                    <a:lnTo>
                      <a:pt x="21" y="123"/>
                    </a:lnTo>
                    <a:lnTo>
                      <a:pt x="12" y="120"/>
                    </a:lnTo>
                    <a:lnTo>
                      <a:pt x="4" y="116"/>
                    </a:lnTo>
                    <a:lnTo>
                      <a:pt x="0" y="104"/>
                    </a:lnTo>
                    <a:lnTo>
                      <a:pt x="0" y="93"/>
                    </a:lnTo>
                    <a:lnTo>
                      <a:pt x="0" y="82"/>
                    </a:lnTo>
                    <a:lnTo>
                      <a:pt x="0" y="68"/>
                    </a:lnTo>
                    <a:lnTo>
                      <a:pt x="10" y="68"/>
                    </a:lnTo>
                    <a:lnTo>
                      <a:pt x="21" y="70"/>
                    </a:lnTo>
                    <a:lnTo>
                      <a:pt x="29" y="74"/>
                    </a:lnTo>
                    <a:lnTo>
                      <a:pt x="40" y="78"/>
                    </a:lnTo>
                    <a:lnTo>
                      <a:pt x="40" y="66"/>
                    </a:lnTo>
                    <a:lnTo>
                      <a:pt x="44" y="55"/>
                    </a:lnTo>
                    <a:lnTo>
                      <a:pt x="50" y="46"/>
                    </a:lnTo>
                    <a:lnTo>
                      <a:pt x="57" y="36"/>
                    </a:lnTo>
                    <a:lnTo>
                      <a:pt x="67" y="25"/>
                    </a:lnTo>
                    <a:lnTo>
                      <a:pt x="76" y="17"/>
                    </a:lnTo>
                    <a:lnTo>
                      <a:pt x="88" y="9"/>
                    </a:lnTo>
                    <a:lnTo>
                      <a:pt x="99" y="4"/>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0" name="Freeform 549"/>
              <p:cNvSpPr>
                <a:spLocks/>
              </p:cNvSpPr>
              <p:nvPr/>
            </p:nvSpPr>
            <p:spPr bwMode="auto">
              <a:xfrm>
                <a:off x="3228" y="2345"/>
                <a:ext cx="8" cy="10"/>
              </a:xfrm>
              <a:custGeom>
                <a:avLst/>
                <a:gdLst>
                  <a:gd name="T0" fmla="*/ 3 w 15"/>
                  <a:gd name="T1" fmla="*/ 0 h 19"/>
                  <a:gd name="T2" fmla="*/ 5 w 15"/>
                  <a:gd name="T3" fmla="*/ 0 h 19"/>
                  <a:gd name="T4" fmla="*/ 8 w 15"/>
                  <a:gd name="T5" fmla="*/ 3 h 19"/>
                  <a:gd name="T6" fmla="*/ 6 w 15"/>
                  <a:gd name="T7" fmla="*/ 6 h 19"/>
                  <a:gd name="T8" fmla="*/ 6 w 15"/>
                  <a:gd name="T9" fmla="*/ 10 h 19"/>
                  <a:gd name="T10" fmla="*/ 5 w 15"/>
                  <a:gd name="T11" fmla="*/ 10 h 19"/>
                  <a:gd name="T12" fmla="*/ 4 w 15"/>
                  <a:gd name="T13" fmla="*/ 10 h 19"/>
                  <a:gd name="T14" fmla="*/ 3 w 15"/>
                  <a:gd name="T15" fmla="*/ 8 h 19"/>
                  <a:gd name="T16" fmla="*/ 1 w 15"/>
                  <a:gd name="T17" fmla="*/ 5 h 19"/>
                  <a:gd name="T18" fmla="*/ 0 w 15"/>
                  <a:gd name="T19" fmla="*/ 2 h 19"/>
                  <a:gd name="T20" fmla="*/ 3 w 15"/>
                  <a:gd name="T21" fmla="*/ 0 h 19"/>
                  <a:gd name="T22" fmla="*/ 3 w 15"/>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19">
                    <a:moveTo>
                      <a:pt x="6" y="0"/>
                    </a:moveTo>
                    <a:lnTo>
                      <a:pt x="9" y="0"/>
                    </a:lnTo>
                    <a:lnTo>
                      <a:pt x="15" y="5"/>
                    </a:lnTo>
                    <a:lnTo>
                      <a:pt x="11" y="11"/>
                    </a:lnTo>
                    <a:lnTo>
                      <a:pt x="11" y="19"/>
                    </a:lnTo>
                    <a:lnTo>
                      <a:pt x="9" y="19"/>
                    </a:lnTo>
                    <a:lnTo>
                      <a:pt x="7" y="19"/>
                    </a:lnTo>
                    <a:lnTo>
                      <a:pt x="6" y="15"/>
                    </a:lnTo>
                    <a:lnTo>
                      <a:pt x="2" y="9"/>
                    </a:lnTo>
                    <a:lnTo>
                      <a:pt x="0" y="4"/>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1" name="Freeform 550"/>
              <p:cNvSpPr>
                <a:spLocks/>
              </p:cNvSpPr>
              <p:nvPr/>
            </p:nvSpPr>
            <p:spPr bwMode="auto">
              <a:xfrm>
                <a:off x="2061" y="2357"/>
                <a:ext cx="432" cy="696"/>
              </a:xfrm>
              <a:custGeom>
                <a:avLst/>
                <a:gdLst>
                  <a:gd name="T0" fmla="*/ 145 w 865"/>
                  <a:gd name="T1" fmla="*/ 35 h 1391"/>
                  <a:gd name="T2" fmla="*/ 308 w 865"/>
                  <a:gd name="T3" fmla="*/ 100 h 1391"/>
                  <a:gd name="T4" fmla="*/ 312 w 865"/>
                  <a:gd name="T5" fmla="*/ 117 h 1391"/>
                  <a:gd name="T6" fmla="*/ 198 w 865"/>
                  <a:gd name="T7" fmla="*/ 81 h 1391"/>
                  <a:gd name="T8" fmla="*/ 144 w 865"/>
                  <a:gd name="T9" fmla="*/ 90 h 1391"/>
                  <a:gd name="T10" fmla="*/ 256 w 865"/>
                  <a:gd name="T11" fmla="*/ 135 h 1391"/>
                  <a:gd name="T12" fmla="*/ 369 w 865"/>
                  <a:gd name="T13" fmla="*/ 182 h 1391"/>
                  <a:gd name="T14" fmla="*/ 260 w 865"/>
                  <a:gd name="T15" fmla="*/ 157 h 1391"/>
                  <a:gd name="T16" fmla="*/ 151 w 865"/>
                  <a:gd name="T17" fmla="*/ 130 h 1391"/>
                  <a:gd name="T18" fmla="*/ 169 w 865"/>
                  <a:gd name="T19" fmla="*/ 162 h 1391"/>
                  <a:gd name="T20" fmla="*/ 258 w 865"/>
                  <a:gd name="T21" fmla="*/ 189 h 1391"/>
                  <a:gd name="T22" fmla="*/ 319 w 865"/>
                  <a:gd name="T23" fmla="*/ 209 h 1391"/>
                  <a:gd name="T24" fmla="*/ 346 w 865"/>
                  <a:gd name="T25" fmla="*/ 222 h 1391"/>
                  <a:gd name="T26" fmla="*/ 352 w 865"/>
                  <a:gd name="T27" fmla="*/ 229 h 1391"/>
                  <a:gd name="T28" fmla="*/ 242 w 865"/>
                  <a:gd name="T29" fmla="*/ 205 h 1391"/>
                  <a:gd name="T30" fmla="*/ 129 w 865"/>
                  <a:gd name="T31" fmla="*/ 179 h 1391"/>
                  <a:gd name="T32" fmla="*/ 212 w 865"/>
                  <a:gd name="T33" fmla="*/ 226 h 1391"/>
                  <a:gd name="T34" fmla="*/ 340 w 865"/>
                  <a:gd name="T35" fmla="*/ 269 h 1391"/>
                  <a:gd name="T36" fmla="*/ 352 w 865"/>
                  <a:gd name="T37" fmla="*/ 291 h 1391"/>
                  <a:gd name="T38" fmla="*/ 232 w 865"/>
                  <a:gd name="T39" fmla="*/ 258 h 1391"/>
                  <a:gd name="T40" fmla="*/ 109 w 865"/>
                  <a:gd name="T41" fmla="*/ 234 h 1391"/>
                  <a:gd name="T42" fmla="*/ 222 w 865"/>
                  <a:gd name="T43" fmla="*/ 284 h 1391"/>
                  <a:gd name="T44" fmla="*/ 341 w 865"/>
                  <a:gd name="T45" fmla="*/ 333 h 1391"/>
                  <a:gd name="T46" fmla="*/ 301 w 865"/>
                  <a:gd name="T47" fmla="*/ 338 h 1391"/>
                  <a:gd name="T48" fmla="*/ 181 w 865"/>
                  <a:gd name="T49" fmla="*/ 300 h 1391"/>
                  <a:gd name="T50" fmla="*/ 128 w 865"/>
                  <a:gd name="T51" fmla="*/ 297 h 1391"/>
                  <a:gd name="T52" fmla="*/ 241 w 865"/>
                  <a:gd name="T53" fmla="*/ 351 h 1391"/>
                  <a:gd name="T54" fmla="*/ 356 w 865"/>
                  <a:gd name="T55" fmla="*/ 406 h 1391"/>
                  <a:gd name="T56" fmla="*/ 274 w 865"/>
                  <a:gd name="T57" fmla="*/ 389 h 1391"/>
                  <a:gd name="T58" fmla="*/ 164 w 865"/>
                  <a:gd name="T59" fmla="*/ 348 h 1391"/>
                  <a:gd name="T60" fmla="*/ 138 w 865"/>
                  <a:gd name="T61" fmla="*/ 366 h 1391"/>
                  <a:gd name="T62" fmla="*/ 251 w 865"/>
                  <a:gd name="T63" fmla="*/ 415 h 1391"/>
                  <a:gd name="T64" fmla="*/ 352 w 865"/>
                  <a:gd name="T65" fmla="*/ 461 h 1391"/>
                  <a:gd name="T66" fmla="*/ 381 w 865"/>
                  <a:gd name="T67" fmla="*/ 473 h 1391"/>
                  <a:gd name="T68" fmla="*/ 405 w 865"/>
                  <a:gd name="T69" fmla="*/ 491 h 1391"/>
                  <a:gd name="T70" fmla="*/ 301 w 865"/>
                  <a:gd name="T71" fmla="*/ 452 h 1391"/>
                  <a:gd name="T72" fmla="*/ 178 w 865"/>
                  <a:gd name="T73" fmla="*/ 411 h 1391"/>
                  <a:gd name="T74" fmla="*/ 198 w 865"/>
                  <a:gd name="T75" fmla="*/ 441 h 1391"/>
                  <a:gd name="T76" fmla="*/ 325 w 865"/>
                  <a:gd name="T77" fmla="*/ 495 h 1391"/>
                  <a:gd name="T78" fmla="*/ 382 w 865"/>
                  <a:gd name="T79" fmla="*/ 535 h 1391"/>
                  <a:gd name="T80" fmla="*/ 267 w 865"/>
                  <a:gd name="T81" fmla="*/ 495 h 1391"/>
                  <a:gd name="T82" fmla="*/ 151 w 865"/>
                  <a:gd name="T83" fmla="*/ 467 h 1391"/>
                  <a:gd name="T84" fmla="*/ 275 w 865"/>
                  <a:gd name="T85" fmla="*/ 530 h 1391"/>
                  <a:gd name="T86" fmla="*/ 400 w 865"/>
                  <a:gd name="T87" fmla="*/ 591 h 1391"/>
                  <a:gd name="T88" fmla="*/ 332 w 865"/>
                  <a:gd name="T89" fmla="*/ 578 h 1391"/>
                  <a:gd name="T90" fmla="*/ 193 w 865"/>
                  <a:gd name="T91" fmla="*/ 524 h 1391"/>
                  <a:gd name="T92" fmla="*/ 160 w 865"/>
                  <a:gd name="T93" fmla="*/ 524 h 1391"/>
                  <a:gd name="T94" fmla="*/ 279 w 865"/>
                  <a:gd name="T95" fmla="*/ 580 h 1391"/>
                  <a:gd name="T96" fmla="*/ 364 w 865"/>
                  <a:gd name="T97" fmla="*/ 627 h 1391"/>
                  <a:gd name="T98" fmla="*/ 250 w 865"/>
                  <a:gd name="T99" fmla="*/ 588 h 1391"/>
                  <a:gd name="T100" fmla="*/ 140 w 865"/>
                  <a:gd name="T101" fmla="*/ 543 h 1391"/>
                  <a:gd name="T102" fmla="*/ 123 w 865"/>
                  <a:gd name="T103" fmla="*/ 563 h 1391"/>
                  <a:gd name="T104" fmla="*/ 252 w 865"/>
                  <a:gd name="T105" fmla="*/ 612 h 1391"/>
                  <a:gd name="T106" fmla="*/ 379 w 865"/>
                  <a:gd name="T107" fmla="*/ 672 h 1391"/>
                  <a:gd name="T108" fmla="*/ 332 w 865"/>
                  <a:gd name="T109" fmla="*/ 670 h 1391"/>
                  <a:gd name="T110" fmla="*/ 187 w 865"/>
                  <a:gd name="T111" fmla="*/ 622 h 1391"/>
                  <a:gd name="T112" fmla="*/ 76 w 865"/>
                  <a:gd name="T113" fmla="*/ 512 h 1391"/>
                  <a:gd name="T114" fmla="*/ 40 w 865"/>
                  <a:gd name="T115" fmla="*/ 254 h 1391"/>
                  <a:gd name="T116" fmla="*/ 0 w 865"/>
                  <a:gd name="T117" fmla="*/ 0 h 1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5" h="1391">
                    <a:moveTo>
                      <a:pt x="0" y="0"/>
                    </a:moveTo>
                    <a:lnTo>
                      <a:pt x="49" y="7"/>
                    </a:lnTo>
                    <a:lnTo>
                      <a:pt x="97" y="19"/>
                    </a:lnTo>
                    <a:lnTo>
                      <a:pt x="146" y="28"/>
                    </a:lnTo>
                    <a:lnTo>
                      <a:pt x="196" y="41"/>
                    </a:lnTo>
                    <a:lnTo>
                      <a:pt x="243" y="55"/>
                    </a:lnTo>
                    <a:lnTo>
                      <a:pt x="291" y="70"/>
                    </a:lnTo>
                    <a:lnTo>
                      <a:pt x="338" y="85"/>
                    </a:lnTo>
                    <a:lnTo>
                      <a:pt x="388" y="102"/>
                    </a:lnTo>
                    <a:lnTo>
                      <a:pt x="432" y="117"/>
                    </a:lnTo>
                    <a:lnTo>
                      <a:pt x="479" y="138"/>
                    </a:lnTo>
                    <a:lnTo>
                      <a:pt x="525" y="157"/>
                    </a:lnTo>
                    <a:lnTo>
                      <a:pt x="570" y="180"/>
                    </a:lnTo>
                    <a:lnTo>
                      <a:pt x="616" y="199"/>
                    </a:lnTo>
                    <a:lnTo>
                      <a:pt x="662" y="224"/>
                    </a:lnTo>
                    <a:lnTo>
                      <a:pt x="705" y="247"/>
                    </a:lnTo>
                    <a:lnTo>
                      <a:pt x="751" y="273"/>
                    </a:lnTo>
                    <a:lnTo>
                      <a:pt x="719" y="262"/>
                    </a:lnTo>
                    <a:lnTo>
                      <a:pt x="686" y="252"/>
                    </a:lnTo>
                    <a:lnTo>
                      <a:pt x="656" y="243"/>
                    </a:lnTo>
                    <a:lnTo>
                      <a:pt x="624" y="233"/>
                    </a:lnTo>
                    <a:lnTo>
                      <a:pt x="593" y="220"/>
                    </a:lnTo>
                    <a:lnTo>
                      <a:pt x="561" y="211"/>
                    </a:lnTo>
                    <a:lnTo>
                      <a:pt x="529" y="199"/>
                    </a:lnTo>
                    <a:lnTo>
                      <a:pt x="496" y="190"/>
                    </a:lnTo>
                    <a:lnTo>
                      <a:pt x="464" y="180"/>
                    </a:lnTo>
                    <a:lnTo>
                      <a:pt x="430" y="171"/>
                    </a:lnTo>
                    <a:lnTo>
                      <a:pt x="397" y="161"/>
                    </a:lnTo>
                    <a:lnTo>
                      <a:pt x="365" y="157"/>
                    </a:lnTo>
                    <a:lnTo>
                      <a:pt x="331" y="152"/>
                    </a:lnTo>
                    <a:lnTo>
                      <a:pt x="299" y="148"/>
                    </a:lnTo>
                    <a:lnTo>
                      <a:pt x="264" y="148"/>
                    </a:lnTo>
                    <a:lnTo>
                      <a:pt x="232" y="148"/>
                    </a:lnTo>
                    <a:lnTo>
                      <a:pt x="259" y="165"/>
                    </a:lnTo>
                    <a:lnTo>
                      <a:pt x="289" y="180"/>
                    </a:lnTo>
                    <a:lnTo>
                      <a:pt x="318" y="193"/>
                    </a:lnTo>
                    <a:lnTo>
                      <a:pt x="350" y="209"/>
                    </a:lnTo>
                    <a:lnTo>
                      <a:pt x="380" y="220"/>
                    </a:lnTo>
                    <a:lnTo>
                      <a:pt x="413" y="233"/>
                    </a:lnTo>
                    <a:lnTo>
                      <a:pt x="445" y="245"/>
                    </a:lnTo>
                    <a:lnTo>
                      <a:pt x="479" y="258"/>
                    </a:lnTo>
                    <a:lnTo>
                      <a:pt x="512" y="270"/>
                    </a:lnTo>
                    <a:lnTo>
                      <a:pt x="544" y="281"/>
                    </a:lnTo>
                    <a:lnTo>
                      <a:pt x="576" y="292"/>
                    </a:lnTo>
                    <a:lnTo>
                      <a:pt x="610" y="306"/>
                    </a:lnTo>
                    <a:lnTo>
                      <a:pt x="643" y="317"/>
                    </a:lnTo>
                    <a:lnTo>
                      <a:pt x="673" y="332"/>
                    </a:lnTo>
                    <a:lnTo>
                      <a:pt x="705" y="346"/>
                    </a:lnTo>
                    <a:lnTo>
                      <a:pt x="738" y="363"/>
                    </a:lnTo>
                    <a:lnTo>
                      <a:pt x="707" y="359"/>
                    </a:lnTo>
                    <a:lnTo>
                      <a:pt x="677" y="353"/>
                    </a:lnTo>
                    <a:lnTo>
                      <a:pt x="647" y="346"/>
                    </a:lnTo>
                    <a:lnTo>
                      <a:pt x="616" y="340"/>
                    </a:lnTo>
                    <a:lnTo>
                      <a:pt x="584" y="330"/>
                    </a:lnTo>
                    <a:lnTo>
                      <a:pt x="553" y="323"/>
                    </a:lnTo>
                    <a:lnTo>
                      <a:pt x="521" y="313"/>
                    </a:lnTo>
                    <a:lnTo>
                      <a:pt x="491" y="306"/>
                    </a:lnTo>
                    <a:lnTo>
                      <a:pt x="460" y="296"/>
                    </a:lnTo>
                    <a:lnTo>
                      <a:pt x="428" y="287"/>
                    </a:lnTo>
                    <a:lnTo>
                      <a:pt x="396" y="279"/>
                    </a:lnTo>
                    <a:lnTo>
                      <a:pt x="365" y="271"/>
                    </a:lnTo>
                    <a:lnTo>
                      <a:pt x="333" y="264"/>
                    </a:lnTo>
                    <a:lnTo>
                      <a:pt x="302" y="260"/>
                    </a:lnTo>
                    <a:lnTo>
                      <a:pt x="272" y="256"/>
                    </a:lnTo>
                    <a:lnTo>
                      <a:pt x="240" y="256"/>
                    </a:lnTo>
                    <a:lnTo>
                      <a:pt x="255" y="273"/>
                    </a:lnTo>
                    <a:lnTo>
                      <a:pt x="274" y="289"/>
                    </a:lnTo>
                    <a:lnTo>
                      <a:pt x="295" y="300"/>
                    </a:lnTo>
                    <a:lnTo>
                      <a:pt x="318" y="313"/>
                    </a:lnTo>
                    <a:lnTo>
                      <a:pt x="338" y="323"/>
                    </a:lnTo>
                    <a:lnTo>
                      <a:pt x="363" y="334"/>
                    </a:lnTo>
                    <a:lnTo>
                      <a:pt x="388" y="342"/>
                    </a:lnTo>
                    <a:lnTo>
                      <a:pt x="415" y="351"/>
                    </a:lnTo>
                    <a:lnTo>
                      <a:pt x="437" y="359"/>
                    </a:lnTo>
                    <a:lnTo>
                      <a:pt x="464" y="365"/>
                    </a:lnTo>
                    <a:lnTo>
                      <a:pt x="491" y="372"/>
                    </a:lnTo>
                    <a:lnTo>
                      <a:pt x="517" y="378"/>
                    </a:lnTo>
                    <a:lnTo>
                      <a:pt x="544" y="385"/>
                    </a:lnTo>
                    <a:lnTo>
                      <a:pt x="569" y="391"/>
                    </a:lnTo>
                    <a:lnTo>
                      <a:pt x="593" y="399"/>
                    </a:lnTo>
                    <a:lnTo>
                      <a:pt x="618" y="408"/>
                    </a:lnTo>
                    <a:lnTo>
                      <a:pt x="624" y="412"/>
                    </a:lnTo>
                    <a:lnTo>
                      <a:pt x="633" y="416"/>
                    </a:lnTo>
                    <a:lnTo>
                      <a:pt x="639" y="418"/>
                    </a:lnTo>
                    <a:lnTo>
                      <a:pt x="647" y="422"/>
                    </a:lnTo>
                    <a:lnTo>
                      <a:pt x="654" y="425"/>
                    </a:lnTo>
                    <a:lnTo>
                      <a:pt x="662" y="429"/>
                    </a:lnTo>
                    <a:lnTo>
                      <a:pt x="669" y="433"/>
                    </a:lnTo>
                    <a:lnTo>
                      <a:pt x="677" y="437"/>
                    </a:lnTo>
                    <a:lnTo>
                      <a:pt x="685" y="439"/>
                    </a:lnTo>
                    <a:lnTo>
                      <a:pt x="692" y="443"/>
                    </a:lnTo>
                    <a:lnTo>
                      <a:pt x="700" y="444"/>
                    </a:lnTo>
                    <a:lnTo>
                      <a:pt x="707" y="448"/>
                    </a:lnTo>
                    <a:lnTo>
                      <a:pt x="713" y="452"/>
                    </a:lnTo>
                    <a:lnTo>
                      <a:pt x="723" y="454"/>
                    </a:lnTo>
                    <a:lnTo>
                      <a:pt x="730" y="458"/>
                    </a:lnTo>
                    <a:lnTo>
                      <a:pt x="738" y="462"/>
                    </a:lnTo>
                    <a:lnTo>
                      <a:pt x="704" y="458"/>
                    </a:lnTo>
                    <a:lnTo>
                      <a:pt x="673" y="454"/>
                    </a:lnTo>
                    <a:lnTo>
                      <a:pt x="641" y="448"/>
                    </a:lnTo>
                    <a:lnTo>
                      <a:pt x="610" y="443"/>
                    </a:lnTo>
                    <a:lnTo>
                      <a:pt x="578" y="435"/>
                    </a:lnTo>
                    <a:lnTo>
                      <a:pt x="546" y="425"/>
                    </a:lnTo>
                    <a:lnTo>
                      <a:pt x="515" y="418"/>
                    </a:lnTo>
                    <a:lnTo>
                      <a:pt x="485" y="410"/>
                    </a:lnTo>
                    <a:lnTo>
                      <a:pt x="453" y="401"/>
                    </a:lnTo>
                    <a:lnTo>
                      <a:pt x="420" y="391"/>
                    </a:lnTo>
                    <a:lnTo>
                      <a:pt x="388" y="384"/>
                    </a:lnTo>
                    <a:lnTo>
                      <a:pt x="358" y="376"/>
                    </a:lnTo>
                    <a:lnTo>
                      <a:pt x="323" y="368"/>
                    </a:lnTo>
                    <a:lnTo>
                      <a:pt x="291" y="363"/>
                    </a:lnTo>
                    <a:lnTo>
                      <a:pt x="259" y="357"/>
                    </a:lnTo>
                    <a:lnTo>
                      <a:pt x="224" y="355"/>
                    </a:lnTo>
                    <a:lnTo>
                      <a:pt x="255" y="372"/>
                    </a:lnTo>
                    <a:lnTo>
                      <a:pt x="285" y="391"/>
                    </a:lnTo>
                    <a:lnTo>
                      <a:pt x="318" y="408"/>
                    </a:lnTo>
                    <a:lnTo>
                      <a:pt x="354" y="423"/>
                    </a:lnTo>
                    <a:lnTo>
                      <a:pt x="388" y="437"/>
                    </a:lnTo>
                    <a:lnTo>
                      <a:pt x="424" y="452"/>
                    </a:lnTo>
                    <a:lnTo>
                      <a:pt x="462" y="463"/>
                    </a:lnTo>
                    <a:lnTo>
                      <a:pt x="500" y="477"/>
                    </a:lnTo>
                    <a:lnTo>
                      <a:pt x="534" y="488"/>
                    </a:lnTo>
                    <a:lnTo>
                      <a:pt x="572" y="501"/>
                    </a:lnTo>
                    <a:lnTo>
                      <a:pt x="608" y="513"/>
                    </a:lnTo>
                    <a:lnTo>
                      <a:pt x="647" y="526"/>
                    </a:lnTo>
                    <a:lnTo>
                      <a:pt x="681" y="538"/>
                    </a:lnTo>
                    <a:lnTo>
                      <a:pt x="715" y="553"/>
                    </a:lnTo>
                    <a:lnTo>
                      <a:pt x="747" y="568"/>
                    </a:lnTo>
                    <a:lnTo>
                      <a:pt x="780" y="585"/>
                    </a:lnTo>
                    <a:lnTo>
                      <a:pt x="780" y="591"/>
                    </a:lnTo>
                    <a:lnTo>
                      <a:pt x="780" y="595"/>
                    </a:lnTo>
                    <a:lnTo>
                      <a:pt x="742" y="587"/>
                    </a:lnTo>
                    <a:lnTo>
                      <a:pt x="705" y="581"/>
                    </a:lnTo>
                    <a:lnTo>
                      <a:pt x="669" y="574"/>
                    </a:lnTo>
                    <a:lnTo>
                      <a:pt x="635" y="564"/>
                    </a:lnTo>
                    <a:lnTo>
                      <a:pt x="601" y="555"/>
                    </a:lnTo>
                    <a:lnTo>
                      <a:pt x="567" y="545"/>
                    </a:lnTo>
                    <a:lnTo>
                      <a:pt x="532" y="536"/>
                    </a:lnTo>
                    <a:lnTo>
                      <a:pt x="500" y="526"/>
                    </a:lnTo>
                    <a:lnTo>
                      <a:pt x="464" y="515"/>
                    </a:lnTo>
                    <a:lnTo>
                      <a:pt x="430" y="507"/>
                    </a:lnTo>
                    <a:lnTo>
                      <a:pt x="396" y="498"/>
                    </a:lnTo>
                    <a:lnTo>
                      <a:pt x="361" y="488"/>
                    </a:lnTo>
                    <a:lnTo>
                      <a:pt x="325" y="481"/>
                    </a:lnTo>
                    <a:lnTo>
                      <a:pt x="289" y="475"/>
                    </a:lnTo>
                    <a:lnTo>
                      <a:pt x="255" y="471"/>
                    </a:lnTo>
                    <a:lnTo>
                      <a:pt x="219" y="467"/>
                    </a:lnTo>
                    <a:lnTo>
                      <a:pt x="249" y="482"/>
                    </a:lnTo>
                    <a:lnTo>
                      <a:pt x="281" y="498"/>
                    </a:lnTo>
                    <a:lnTo>
                      <a:pt x="314" y="513"/>
                    </a:lnTo>
                    <a:lnTo>
                      <a:pt x="348" y="528"/>
                    </a:lnTo>
                    <a:lnTo>
                      <a:pt x="378" y="541"/>
                    </a:lnTo>
                    <a:lnTo>
                      <a:pt x="413" y="555"/>
                    </a:lnTo>
                    <a:lnTo>
                      <a:pt x="445" y="568"/>
                    </a:lnTo>
                    <a:lnTo>
                      <a:pt x="481" y="581"/>
                    </a:lnTo>
                    <a:lnTo>
                      <a:pt x="513" y="593"/>
                    </a:lnTo>
                    <a:lnTo>
                      <a:pt x="548" y="608"/>
                    </a:lnTo>
                    <a:lnTo>
                      <a:pt x="580" y="621"/>
                    </a:lnTo>
                    <a:lnTo>
                      <a:pt x="616" y="636"/>
                    </a:lnTo>
                    <a:lnTo>
                      <a:pt x="648" y="650"/>
                    </a:lnTo>
                    <a:lnTo>
                      <a:pt x="683" y="665"/>
                    </a:lnTo>
                    <a:lnTo>
                      <a:pt x="715" y="682"/>
                    </a:lnTo>
                    <a:lnTo>
                      <a:pt x="749" y="699"/>
                    </a:lnTo>
                    <a:lnTo>
                      <a:pt x="749" y="703"/>
                    </a:lnTo>
                    <a:lnTo>
                      <a:pt x="711" y="697"/>
                    </a:lnTo>
                    <a:lnTo>
                      <a:pt x="675" y="692"/>
                    </a:lnTo>
                    <a:lnTo>
                      <a:pt x="639" y="684"/>
                    </a:lnTo>
                    <a:lnTo>
                      <a:pt x="603" y="676"/>
                    </a:lnTo>
                    <a:lnTo>
                      <a:pt x="567" y="667"/>
                    </a:lnTo>
                    <a:lnTo>
                      <a:pt x="534" y="659"/>
                    </a:lnTo>
                    <a:lnTo>
                      <a:pt x="500" y="648"/>
                    </a:lnTo>
                    <a:lnTo>
                      <a:pt x="466" y="636"/>
                    </a:lnTo>
                    <a:lnTo>
                      <a:pt x="432" y="625"/>
                    </a:lnTo>
                    <a:lnTo>
                      <a:pt x="397" y="614"/>
                    </a:lnTo>
                    <a:lnTo>
                      <a:pt x="363" y="600"/>
                    </a:lnTo>
                    <a:lnTo>
                      <a:pt x="331" y="591"/>
                    </a:lnTo>
                    <a:lnTo>
                      <a:pt x="299" y="577"/>
                    </a:lnTo>
                    <a:lnTo>
                      <a:pt x="266" y="568"/>
                    </a:lnTo>
                    <a:lnTo>
                      <a:pt x="234" y="557"/>
                    </a:lnTo>
                    <a:lnTo>
                      <a:pt x="202" y="549"/>
                    </a:lnTo>
                    <a:lnTo>
                      <a:pt x="228" y="572"/>
                    </a:lnTo>
                    <a:lnTo>
                      <a:pt x="257" y="593"/>
                    </a:lnTo>
                    <a:lnTo>
                      <a:pt x="285" y="612"/>
                    </a:lnTo>
                    <a:lnTo>
                      <a:pt x="318" y="631"/>
                    </a:lnTo>
                    <a:lnTo>
                      <a:pt x="350" y="646"/>
                    </a:lnTo>
                    <a:lnTo>
                      <a:pt x="382" y="659"/>
                    </a:lnTo>
                    <a:lnTo>
                      <a:pt x="415" y="674"/>
                    </a:lnTo>
                    <a:lnTo>
                      <a:pt x="451" y="690"/>
                    </a:lnTo>
                    <a:lnTo>
                      <a:pt x="483" y="701"/>
                    </a:lnTo>
                    <a:lnTo>
                      <a:pt x="517" y="714"/>
                    </a:lnTo>
                    <a:lnTo>
                      <a:pt x="550" y="726"/>
                    </a:lnTo>
                    <a:lnTo>
                      <a:pt x="584" y="743"/>
                    </a:lnTo>
                    <a:lnTo>
                      <a:pt x="616" y="758"/>
                    </a:lnTo>
                    <a:lnTo>
                      <a:pt x="650" y="773"/>
                    </a:lnTo>
                    <a:lnTo>
                      <a:pt x="681" y="790"/>
                    </a:lnTo>
                    <a:lnTo>
                      <a:pt x="713" y="811"/>
                    </a:lnTo>
                    <a:lnTo>
                      <a:pt x="713" y="815"/>
                    </a:lnTo>
                    <a:lnTo>
                      <a:pt x="677" y="811"/>
                    </a:lnTo>
                    <a:lnTo>
                      <a:pt x="643" y="806"/>
                    </a:lnTo>
                    <a:lnTo>
                      <a:pt x="610" y="798"/>
                    </a:lnTo>
                    <a:lnTo>
                      <a:pt x="580" y="789"/>
                    </a:lnTo>
                    <a:lnTo>
                      <a:pt x="548" y="777"/>
                    </a:lnTo>
                    <a:lnTo>
                      <a:pt x="515" y="768"/>
                    </a:lnTo>
                    <a:lnTo>
                      <a:pt x="485" y="754"/>
                    </a:lnTo>
                    <a:lnTo>
                      <a:pt x="454" y="743"/>
                    </a:lnTo>
                    <a:lnTo>
                      <a:pt x="422" y="730"/>
                    </a:lnTo>
                    <a:lnTo>
                      <a:pt x="392" y="716"/>
                    </a:lnTo>
                    <a:lnTo>
                      <a:pt x="359" y="705"/>
                    </a:lnTo>
                    <a:lnTo>
                      <a:pt x="329" y="695"/>
                    </a:lnTo>
                    <a:lnTo>
                      <a:pt x="295" y="686"/>
                    </a:lnTo>
                    <a:lnTo>
                      <a:pt x="262" y="678"/>
                    </a:lnTo>
                    <a:lnTo>
                      <a:pt x="230" y="673"/>
                    </a:lnTo>
                    <a:lnTo>
                      <a:pt x="198" y="669"/>
                    </a:lnTo>
                    <a:lnTo>
                      <a:pt x="221" y="692"/>
                    </a:lnTo>
                    <a:lnTo>
                      <a:pt x="247" y="712"/>
                    </a:lnTo>
                    <a:lnTo>
                      <a:pt x="276" y="731"/>
                    </a:lnTo>
                    <a:lnTo>
                      <a:pt x="306" y="749"/>
                    </a:lnTo>
                    <a:lnTo>
                      <a:pt x="335" y="764"/>
                    </a:lnTo>
                    <a:lnTo>
                      <a:pt x="369" y="779"/>
                    </a:lnTo>
                    <a:lnTo>
                      <a:pt x="401" y="794"/>
                    </a:lnTo>
                    <a:lnTo>
                      <a:pt x="435" y="808"/>
                    </a:lnTo>
                    <a:lnTo>
                      <a:pt x="468" y="819"/>
                    </a:lnTo>
                    <a:lnTo>
                      <a:pt x="502" y="830"/>
                    </a:lnTo>
                    <a:lnTo>
                      <a:pt x="534" y="842"/>
                    </a:lnTo>
                    <a:lnTo>
                      <a:pt x="570" y="857"/>
                    </a:lnTo>
                    <a:lnTo>
                      <a:pt x="603" y="868"/>
                    </a:lnTo>
                    <a:lnTo>
                      <a:pt x="637" y="885"/>
                    </a:lnTo>
                    <a:lnTo>
                      <a:pt x="667" y="901"/>
                    </a:lnTo>
                    <a:lnTo>
                      <a:pt x="700" y="920"/>
                    </a:lnTo>
                    <a:lnTo>
                      <a:pt x="705" y="922"/>
                    </a:lnTo>
                    <a:lnTo>
                      <a:pt x="713" y="925"/>
                    </a:lnTo>
                    <a:lnTo>
                      <a:pt x="723" y="927"/>
                    </a:lnTo>
                    <a:lnTo>
                      <a:pt x="730" y="931"/>
                    </a:lnTo>
                    <a:lnTo>
                      <a:pt x="738" y="933"/>
                    </a:lnTo>
                    <a:lnTo>
                      <a:pt x="745" y="937"/>
                    </a:lnTo>
                    <a:lnTo>
                      <a:pt x="753" y="941"/>
                    </a:lnTo>
                    <a:lnTo>
                      <a:pt x="762" y="946"/>
                    </a:lnTo>
                    <a:lnTo>
                      <a:pt x="770" y="948"/>
                    </a:lnTo>
                    <a:lnTo>
                      <a:pt x="778" y="952"/>
                    </a:lnTo>
                    <a:lnTo>
                      <a:pt x="785" y="956"/>
                    </a:lnTo>
                    <a:lnTo>
                      <a:pt x="793" y="963"/>
                    </a:lnTo>
                    <a:lnTo>
                      <a:pt x="799" y="967"/>
                    </a:lnTo>
                    <a:lnTo>
                      <a:pt x="804" y="973"/>
                    </a:lnTo>
                    <a:lnTo>
                      <a:pt x="810" y="981"/>
                    </a:lnTo>
                    <a:lnTo>
                      <a:pt x="816" y="988"/>
                    </a:lnTo>
                    <a:lnTo>
                      <a:pt x="780" y="977"/>
                    </a:lnTo>
                    <a:lnTo>
                      <a:pt x="745" y="963"/>
                    </a:lnTo>
                    <a:lnTo>
                      <a:pt x="709" y="950"/>
                    </a:lnTo>
                    <a:lnTo>
                      <a:pt x="673" y="937"/>
                    </a:lnTo>
                    <a:lnTo>
                      <a:pt x="637" y="920"/>
                    </a:lnTo>
                    <a:lnTo>
                      <a:pt x="603" y="904"/>
                    </a:lnTo>
                    <a:lnTo>
                      <a:pt x="567" y="891"/>
                    </a:lnTo>
                    <a:lnTo>
                      <a:pt x="531" y="878"/>
                    </a:lnTo>
                    <a:lnTo>
                      <a:pt x="494" y="861"/>
                    </a:lnTo>
                    <a:lnTo>
                      <a:pt x="460" y="849"/>
                    </a:lnTo>
                    <a:lnTo>
                      <a:pt x="426" y="838"/>
                    </a:lnTo>
                    <a:lnTo>
                      <a:pt x="392" y="828"/>
                    </a:lnTo>
                    <a:lnTo>
                      <a:pt x="356" y="821"/>
                    </a:lnTo>
                    <a:lnTo>
                      <a:pt x="321" y="815"/>
                    </a:lnTo>
                    <a:lnTo>
                      <a:pt x="287" y="813"/>
                    </a:lnTo>
                    <a:lnTo>
                      <a:pt x="255" y="815"/>
                    </a:lnTo>
                    <a:lnTo>
                      <a:pt x="287" y="832"/>
                    </a:lnTo>
                    <a:lnTo>
                      <a:pt x="323" y="847"/>
                    </a:lnTo>
                    <a:lnTo>
                      <a:pt x="359" y="865"/>
                    </a:lnTo>
                    <a:lnTo>
                      <a:pt x="396" y="882"/>
                    </a:lnTo>
                    <a:lnTo>
                      <a:pt x="432" y="897"/>
                    </a:lnTo>
                    <a:lnTo>
                      <a:pt x="468" y="912"/>
                    </a:lnTo>
                    <a:lnTo>
                      <a:pt x="504" y="927"/>
                    </a:lnTo>
                    <a:lnTo>
                      <a:pt x="542" y="944"/>
                    </a:lnTo>
                    <a:lnTo>
                      <a:pt x="578" y="960"/>
                    </a:lnTo>
                    <a:lnTo>
                      <a:pt x="614" y="975"/>
                    </a:lnTo>
                    <a:lnTo>
                      <a:pt x="650" y="990"/>
                    </a:lnTo>
                    <a:lnTo>
                      <a:pt x="686" y="1009"/>
                    </a:lnTo>
                    <a:lnTo>
                      <a:pt x="723" y="1026"/>
                    </a:lnTo>
                    <a:lnTo>
                      <a:pt x="759" y="1047"/>
                    </a:lnTo>
                    <a:lnTo>
                      <a:pt x="795" y="1066"/>
                    </a:lnTo>
                    <a:lnTo>
                      <a:pt x="829" y="1089"/>
                    </a:lnTo>
                    <a:lnTo>
                      <a:pt x="797" y="1079"/>
                    </a:lnTo>
                    <a:lnTo>
                      <a:pt x="764" y="1070"/>
                    </a:lnTo>
                    <a:lnTo>
                      <a:pt x="732" y="1058"/>
                    </a:lnTo>
                    <a:lnTo>
                      <a:pt x="700" y="1049"/>
                    </a:lnTo>
                    <a:lnTo>
                      <a:pt x="667" y="1036"/>
                    </a:lnTo>
                    <a:lnTo>
                      <a:pt x="635" y="1026"/>
                    </a:lnTo>
                    <a:lnTo>
                      <a:pt x="603" y="1013"/>
                    </a:lnTo>
                    <a:lnTo>
                      <a:pt x="570" y="1003"/>
                    </a:lnTo>
                    <a:lnTo>
                      <a:pt x="534" y="990"/>
                    </a:lnTo>
                    <a:lnTo>
                      <a:pt x="504" y="981"/>
                    </a:lnTo>
                    <a:lnTo>
                      <a:pt x="468" y="969"/>
                    </a:lnTo>
                    <a:lnTo>
                      <a:pt x="437" y="962"/>
                    </a:lnTo>
                    <a:lnTo>
                      <a:pt x="401" y="952"/>
                    </a:lnTo>
                    <a:lnTo>
                      <a:pt x="369" y="944"/>
                    </a:lnTo>
                    <a:lnTo>
                      <a:pt x="335" y="937"/>
                    </a:lnTo>
                    <a:lnTo>
                      <a:pt x="302" y="933"/>
                    </a:lnTo>
                    <a:lnTo>
                      <a:pt x="335" y="954"/>
                    </a:lnTo>
                    <a:lnTo>
                      <a:pt x="369" y="973"/>
                    </a:lnTo>
                    <a:lnTo>
                      <a:pt x="405" y="992"/>
                    </a:lnTo>
                    <a:lnTo>
                      <a:pt x="441" y="1011"/>
                    </a:lnTo>
                    <a:lnTo>
                      <a:pt x="477" y="1026"/>
                    </a:lnTo>
                    <a:lnTo>
                      <a:pt x="513" y="1043"/>
                    </a:lnTo>
                    <a:lnTo>
                      <a:pt x="550" y="1060"/>
                    </a:lnTo>
                    <a:lnTo>
                      <a:pt x="589" y="1077"/>
                    </a:lnTo>
                    <a:lnTo>
                      <a:pt x="624" y="1093"/>
                    </a:lnTo>
                    <a:lnTo>
                      <a:pt x="660" y="1110"/>
                    </a:lnTo>
                    <a:lnTo>
                      <a:pt x="696" y="1125"/>
                    </a:lnTo>
                    <a:lnTo>
                      <a:pt x="732" y="1144"/>
                    </a:lnTo>
                    <a:lnTo>
                      <a:pt x="766" y="1161"/>
                    </a:lnTo>
                    <a:lnTo>
                      <a:pt x="801" y="1182"/>
                    </a:lnTo>
                    <a:lnTo>
                      <a:pt x="833" y="1205"/>
                    </a:lnTo>
                    <a:lnTo>
                      <a:pt x="865" y="1228"/>
                    </a:lnTo>
                    <a:lnTo>
                      <a:pt x="823" y="1214"/>
                    </a:lnTo>
                    <a:lnTo>
                      <a:pt x="783" y="1201"/>
                    </a:lnTo>
                    <a:lnTo>
                      <a:pt x="743" y="1188"/>
                    </a:lnTo>
                    <a:lnTo>
                      <a:pt x="704" y="1173"/>
                    </a:lnTo>
                    <a:lnTo>
                      <a:pt x="664" y="1155"/>
                    </a:lnTo>
                    <a:lnTo>
                      <a:pt x="624" y="1140"/>
                    </a:lnTo>
                    <a:lnTo>
                      <a:pt x="584" y="1125"/>
                    </a:lnTo>
                    <a:lnTo>
                      <a:pt x="544" y="1110"/>
                    </a:lnTo>
                    <a:lnTo>
                      <a:pt x="504" y="1093"/>
                    </a:lnTo>
                    <a:lnTo>
                      <a:pt x="464" y="1077"/>
                    </a:lnTo>
                    <a:lnTo>
                      <a:pt x="424" y="1062"/>
                    </a:lnTo>
                    <a:lnTo>
                      <a:pt x="386" y="1047"/>
                    </a:lnTo>
                    <a:lnTo>
                      <a:pt x="344" y="1032"/>
                    </a:lnTo>
                    <a:lnTo>
                      <a:pt x="304" y="1020"/>
                    </a:lnTo>
                    <a:lnTo>
                      <a:pt x="264" y="1007"/>
                    </a:lnTo>
                    <a:lnTo>
                      <a:pt x="224" y="998"/>
                    </a:lnTo>
                    <a:lnTo>
                      <a:pt x="257" y="1013"/>
                    </a:lnTo>
                    <a:lnTo>
                      <a:pt x="289" y="1030"/>
                    </a:lnTo>
                    <a:lnTo>
                      <a:pt x="321" y="1047"/>
                    </a:lnTo>
                    <a:lnTo>
                      <a:pt x="356" y="1064"/>
                    </a:lnTo>
                    <a:lnTo>
                      <a:pt x="388" y="1079"/>
                    </a:lnTo>
                    <a:lnTo>
                      <a:pt x="424" y="1096"/>
                    </a:lnTo>
                    <a:lnTo>
                      <a:pt x="456" y="1112"/>
                    </a:lnTo>
                    <a:lnTo>
                      <a:pt x="491" y="1129"/>
                    </a:lnTo>
                    <a:lnTo>
                      <a:pt x="525" y="1142"/>
                    </a:lnTo>
                    <a:lnTo>
                      <a:pt x="559" y="1159"/>
                    </a:lnTo>
                    <a:lnTo>
                      <a:pt x="593" y="1174"/>
                    </a:lnTo>
                    <a:lnTo>
                      <a:pt x="629" y="1192"/>
                    </a:lnTo>
                    <a:lnTo>
                      <a:pt x="662" y="1207"/>
                    </a:lnTo>
                    <a:lnTo>
                      <a:pt x="696" y="1224"/>
                    </a:lnTo>
                    <a:lnTo>
                      <a:pt x="730" y="1241"/>
                    </a:lnTo>
                    <a:lnTo>
                      <a:pt x="764" y="1262"/>
                    </a:lnTo>
                    <a:lnTo>
                      <a:pt x="728" y="1254"/>
                    </a:lnTo>
                    <a:lnTo>
                      <a:pt x="694" y="1247"/>
                    </a:lnTo>
                    <a:lnTo>
                      <a:pt x="660" y="1237"/>
                    </a:lnTo>
                    <a:lnTo>
                      <a:pt x="629" y="1228"/>
                    </a:lnTo>
                    <a:lnTo>
                      <a:pt x="595" y="1214"/>
                    </a:lnTo>
                    <a:lnTo>
                      <a:pt x="563" y="1203"/>
                    </a:lnTo>
                    <a:lnTo>
                      <a:pt x="531" y="1190"/>
                    </a:lnTo>
                    <a:lnTo>
                      <a:pt x="500" y="1176"/>
                    </a:lnTo>
                    <a:lnTo>
                      <a:pt x="468" y="1161"/>
                    </a:lnTo>
                    <a:lnTo>
                      <a:pt x="437" y="1148"/>
                    </a:lnTo>
                    <a:lnTo>
                      <a:pt x="405" y="1133"/>
                    </a:lnTo>
                    <a:lnTo>
                      <a:pt x="375" y="1121"/>
                    </a:lnTo>
                    <a:lnTo>
                      <a:pt x="342" y="1106"/>
                    </a:lnTo>
                    <a:lnTo>
                      <a:pt x="312" y="1095"/>
                    </a:lnTo>
                    <a:lnTo>
                      <a:pt x="280" y="1085"/>
                    </a:lnTo>
                    <a:lnTo>
                      <a:pt x="247" y="1076"/>
                    </a:lnTo>
                    <a:lnTo>
                      <a:pt x="245" y="1087"/>
                    </a:lnTo>
                    <a:lnTo>
                      <a:pt x="249" y="1098"/>
                    </a:lnTo>
                    <a:lnTo>
                      <a:pt x="245" y="1102"/>
                    </a:lnTo>
                    <a:lnTo>
                      <a:pt x="240" y="1102"/>
                    </a:lnTo>
                    <a:lnTo>
                      <a:pt x="243" y="1112"/>
                    </a:lnTo>
                    <a:lnTo>
                      <a:pt x="247" y="1125"/>
                    </a:lnTo>
                    <a:lnTo>
                      <a:pt x="283" y="1138"/>
                    </a:lnTo>
                    <a:lnTo>
                      <a:pt x="319" y="1152"/>
                    </a:lnTo>
                    <a:lnTo>
                      <a:pt x="358" y="1167"/>
                    </a:lnTo>
                    <a:lnTo>
                      <a:pt x="394" y="1182"/>
                    </a:lnTo>
                    <a:lnTo>
                      <a:pt x="430" y="1195"/>
                    </a:lnTo>
                    <a:lnTo>
                      <a:pt x="468" y="1211"/>
                    </a:lnTo>
                    <a:lnTo>
                      <a:pt x="504" y="1224"/>
                    </a:lnTo>
                    <a:lnTo>
                      <a:pt x="542" y="1241"/>
                    </a:lnTo>
                    <a:lnTo>
                      <a:pt x="578" y="1254"/>
                    </a:lnTo>
                    <a:lnTo>
                      <a:pt x="614" y="1271"/>
                    </a:lnTo>
                    <a:lnTo>
                      <a:pt x="650" y="1287"/>
                    </a:lnTo>
                    <a:lnTo>
                      <a:pt x="686" y="1306"/>
                    </a:lnTo>
                    <a:lnTo>
                      <a:pt x="723" y="1323"/>
                    </a:lnTo>
                    <a:lnTo>
                      <a:pt x="759" y="1344"/>
                    </a:lnTo>
                    <a:lnTo>
                      <a:pt x="795" y="1365"/>
                    </a:lnTo>
                    <a:lnTo>
                      <a:pt x="829" y="1389"/>
                    </a:lnTo>
                    <a:lnTo>
                      <a:pt x="829" y="1391"/>
                    </a:lnTo>
                    <a:lnTo>
                      <a:pt x="787" y="1378"/>
                    </a:lnTo>
                    <a:lnTo>
                      <a:pt x="745" y="1366"/>
                    </a:lnTo>
                    <a:lnTo>
                      <a:pt x="704" y="1353"/>
                    </a:lnTo>
                    <a:lnTo>
                      <a:pt x="664" y="1340"/>
                    </a:lnTo>
                    <a:lnTo>
                      <a:pt x="622" y="1327"/>
                    </a:lnTo>
                    <a:lnTo>
                      <a:pt x="580" y="1313"/>
                    </a:lnTo>
                    <a:lnTo>
                      <a:pt x="540" y="1300"/>
                    </a:lnTo>
                    <a:lnTo>
                      <a:pt x="500" y="1287"/>
                    </a:lnTo>
                    <a:lnTo>
                      <a:pt x="456" y="1271"/>
                    </a:lnTo>
                    <a:lnTo>
                      <a:pt x="415" y="1258"/>
                    </a:lnTo>
                    <a:lnTo>
                      <a:pt x="375" y="1243"/>
                    </a:lnTo>
                    <a:lnTo>
                      <a:pt x="335" y="1230"/>
                    </a:lnTo>
                    <a:lnTo>
                      <a:pt x="291" y="1214"/>
                    </a:lnTo>
                    <a:lnTo>
                      <a:pt x="249" y="1201"/>
                    </a:lnTo>
                    <a:lnTo>
                      <a:pt x="209" y="1188"/>
                    </a:lnTo>
                    <a:lnTo>
                      <a:pt x="169" y="1176"/>
                    </a:lnTo>
                    <a:lnTo>
                      <a:pt x="160" y="1100"/>
                    </a:lnTo>
                    <a:lnTo>
                      <a:pt x="152" y="1024"/>
                    </a:lnTo>
                    <a:lnTo>
                      <a:pt x="143" y="950"/>
                    </a:lnTo>
                    <a:lnTo>
                      <a:pt x="133" y="876"/>
                    </a:lnTo>
                    <a:lnTo>
                      <a:pt x="122" y="802"/>
                    </a:lnTo>
                    <a:lnTo>
                      <a:pt x="112" y="728"/>
                    </a:lnTo>
                    <a:lnTo>
                      <a:pt x="101" y="654"/>
                    </a:lnTo>
                    <a:lnTo>
                      <a:pt x="91" y="581"/>
                    </a:lnTo>
                    <a:lnTo>
                      <a:pt x="80" y="507"/>
                    </a:lnTo>
                    <a:lnTo>
                      <a:pt x="67" y="435"/>
                    </a:lnTo>
                    <a:lnTo>
                      <a:pt x="55" y="361"/>
                    </a:lnTo>
                    <a:lnTo>
                      <a:pt x="44" y="289"/>
                    </a:lnTo>
                    <a:lnTo>
                      <a:pt x="32" y="216"/>
                    </a:lnTo>
                    <a:lnTo>
                      <a:pt x="21" y="144"/>
                    </a:lnTo>
                    <a:lnTo>
                      <a:pt x="10" y="72"/>
                    </a:lnTo>
                    <a:lnTo>
                      <a:pt x="0" y="0"/>
                    </a:lnTo>
                    <a:close/>
                  </a:path>
                </a:pathLst>
              </a:custGeom>
              <a:solidFill>
                <a:srgbClr val="E6B3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2" name="Freeform 551"/>
              <p:cNvSpPr>
                <a:spLocks/>
              </p:cNvSpPr>
              <p:nvPr/>
            </p:nvSpPr>
            <p:spPr bwMode="auto">
              <a:xfrm>
                <a:off x="2706" y="2393"/>
                <a:ext cx="79" cy="84"/>
              </a:xfrm>
              <a:custGeom>
                <a:avLst/>
                <a:gdLst>
                  <a:gd name="T0" fmla="*/ 75 w 158"/>
                  <a:gd name="T1" fmla="*/ 0 h 167"/>
                  <a:gd name="T2" fmla="*/ 77 w 158"/>
                  <a:gd name="T3" fmla="*/ 0 h 167"/>
                  <a:gd name="T4" fmla="*/ 79 w 158"/>
                  <a:gd name="T5" fmla="*/ 0 h 167"/>
                  <a:gd name="T6" fmla="*/ 73 w 158"/>
                  <a:gd name="T7" fmla="*/ 6 h 167"/>
                  <a:gd name="T8" fmla="*/ 69 w 158"/>
                  <a:gd name="T9" fmla="*/ 12 h 167"/>
                  <a:gd name="T10" fmla="*/ 64 w 158"/>
                  <a:gd name="T11" fmla="*/ 18 h 167"/>
                  <a:gd name="T12" fmla="*/ 59 w 158"/>
                  <a:gd name="T13" fmla="*/ 25 h 167"/>
                  <a:gd name="T14" fmla="*/ 54 w 158"/>
                  <a:gd name="T15" fmla="*/ 32 h 167"/>
                  <a:gd name="T16" fmla="*/ 50 w 158"/>
                  <a:gd name="T17" fmla="*/ 38 h 167"/>
                  <a:gd name="T18" fmla="*/ 44 w 158"/>
                  <a:gd name="T19" fmla="*/ 45 h 167"/>
                  <a:gd name="T20" fmla="*/ 39 w 158"/>
                  <a:gd name="T21" fmla="*/ 51 h 167"/>
                  <a:gd name="T22" fmla="*/ 35 w 158"/>
                  <a:gd name="T23" fmla="*/ 56 h 167"/>
                  <a:gd name="T24" fmla="*/ 31 w 158"/>
                  <a:gd name="T25" fmla="*/ 61 h 167"/>
                  <a:gd name="T26" fmla="*/ 26 w 158"/>
                  <a:gd name="T27" fmla="*/ 65 h 167"/>
                  <a:gd name="T28" fmla="*/ 21 w 158"/>
                  <a:gd name="T29" fmla="*/ 70 h 167"/>
                  <a:gd name="T30" fmla="*/ 15 w 158"/>
                  <a:gd name="T31" fmla="*/ 72 h 167"/>
                  <a:gd name="T32" fmla="*/ 11 w 158"/>
                  <a:gd name="T33" fmla="*/ 76 h 167"/>
                  <a:gd name="T34" fmla="*/ 5 w 158"/>
                  <a:gd name="T35" fmla="*/ 80 h 167"/>
                  <a:gd name="T36" fmla="*/ 0 w 158"/>
                  <a:gd name="T37" fmla="*/ 84 h 167"/>
                  <a:gd name="T38" fmla="*/ 0 w 158"/>
                  <a:gd name="T39" fmla="*/ 79 h 167"/>
                  <a:gd name="T40" fmla="*/ 2 w 158"/>
                  <a:gd name="T41" fmla="*/ 74 h 167"/>
                  <a:gd name="T42" fmla="*/ 4 w 158"/>
                  <a:gd name="T43" fmla="*/ 69 h 167"/>
                  <a:gd name="T44" fmla="*/ 7 w 158"/>
                  <a:gd name="T45" fmla="*/ 65 h 167"/>
                  <a:gd name="T46" fmla="*/ 9 w 158"/>
                  <a:gd name="T47" fmla="*/ 59 h 167"/>
                  <a:gd name="T48" fmla="*/ 13 w 158"/>
                  <a:gd name="T49" fmla="*/ 54 h 167"/>
                  <a:gd name="T50" fmla="*/ 16 w 158"/>
                  <a:gd name="T51" fmla="*/ 51 h 167"/>
                  <a:gd name="T52" fmla="*/ 20 w 158"/>
                  <a:gd name="T53" fmla="*/ 47 h 167"/>
                  <a:gd name="T54" fmla="*/ 22 w 158"/>
                  <a:gd name="T55" fmla="*/ 43 h 167"/>
                  <a:gd name="T56" fmla="*/ 26 w 158"/>
                  <a:gd name="T57" fmla="*/ 38 h 167"/>
                  <a:gd name="T58" fmla="*/ 28 w 158"/>
                  <a:gd name="T59" fmla="*/ 35 h 167"/>
                  <a:gd name="T60" fmla="*/ 32 w 158"/>
                  <a:gd name="T61" fmla="*/ 32 h 167"/>
                  <a:gd name="T62" fmla="*/ 38 w 158"/>
                  <a:gd name="T63" fmla="*/ 26 h 167"/>
                  <a:gd name="T64" fmla="*/ 46 w 158"/>
                  <a:gd name="T65" fmla="*/ 20 h 167"/>
                  <a:gd name="T66" fmla="*/ 49 w 158"/>
                  <a:gd name="T67" fmla="*/ 17 h 167"/>
                  <a:gd name="T68" fmla="*/ 53 w 158"/>
                  <a:gd name="T69" fmla="*/ 14 h 167"/>
                  <a:gd name="T70" fmla="*/ 56 w 158"/>
                  <a:gd name="T71" fmla="*/ 12 h 167"/>
                  <a:gd name="T72" fmla="*/ 60 w 158"/>
                  <a:gd name="T73" fmla="*/ 9 h 167"/>
                  <a:gd name="T74" fmla="*/ 64 w 158"/>
                  <a:gd name="T75" fmla="*/ 7 h 167"/>
                  <a:gd name="T76" fmla="*/ 68 w 158"/>
                  <a:gd name="T77" fmla="*/ 4 h 167"/>
                  <a:gd name="T78" fmla="*/ 72 w 158"/>
                  <a:gd name="T79" fmla="*/ 2 h 167"/>
                  <a:gd name="T80" fmla="*/ 75 w 158"/>
                  <a:gd name="T81" fmla="*/ 0 h 167"/>
                  <a:gd name="T82" fmla="*/ 75 w 158"/>
                  <a:gd name="T83" fmla="*/ 0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8" h="167">
                    <a:moveTo>
                      <a:pt x="150" y="0"/>
                    </a:moveTo>
                    <a:lnTo>
                      <a:pt x="154" y="0"/>
                    </a:lnTo>
                    <a:lnTo>
                      <a:pt x="158" y="0"/>
                    </a:lnTo>
                    <a:lnTo>
                      <a:pt x="146" y="11"/>
                    </a:lnTo>
                    <a:lnTo>
                      <a:pt x="137" y="23"/>
                    </a:lnTo>
                    <a:lnTo>
                      <a:pt x="127" y="36"/>
                    </a:lnTo>
                    <a:lnTo>
                      <a:pt x="118" y="49"/>
                    </a:lnTo>
                    <a:lnTo>
                      <a:pt x="108" y="63"/>
                    </a:lnTo>
                    <a:lnTo>
                      <a:pt x="99" y="76"/>
                    </a:lnTo>
                    <a:lnTo>
                      <a:pt x="88" y="89"/>
                    </a:lnTo>
                    <a:lnTo>
                      <a:pt x="78" y="102"/>
                    </a:lnTo>
                    <a:lnTo>
                      <a:pt x="69" y="112"/>
                    </a:lnTo>
                    <a:lnTo>
                      <a:pt x="61" y="121"/>
                    </a:lnTo>
                    <a:lnTo>
                      <a:pt x="51" y="129"/>
                    </a:lnTo>
                    <a:lnTo>
                      <a:pt x="42" y="139"/>
                    </a:lnTo>
                    <a:lnTo>
                      <a:pt x="30" y="144"/>
                    </a:lnTo>
                    <a:lnTo>
                      <a:pt x="21" y="152"/>
                    </a:lnTo>
                    <a:lnTo>
                      <a:pt x="10" y="159"/>
                    </a:lnTo>
                    <a:lnTo>
                      <a:pt x="0" y="167"/>
                    </a:lnTo>
                    <a:lnTo>
                      <a:pt x="0" y="158"/>
                    </a:lnTo>
                    <a:lnTo>
                      <a:pt x="4" y="148"/>
                    </a:lnTo>
                    <a:lnTo>
                      <a:pt x="8" y="137"/>
                    </a:lnTo>
                    <a:lnTo>
                      <a:pt x="13" y="129"/>
                    </a:lnTo>
                    <a:lnTo>
                      <a:pt x="17" y="118"/>
                    </a:lnTo>
                    <a:lnTo>
                      <a:pt x="25" y="108"/>
                    </a:lnTo>
                    <a:lnTo>
                      <a:pt x="32" y="101"/>
                    </a:lnTo>
                    <a:lnTo>
                      <a:pt x="40" y="93"/>
                    </a:lnTo>
                    <a:lnTo>
                      <a:pt x="44" y="85"/>
                    </a:lnTo>
                    <a:lnTo>
                      <a:pt x="51" y="76"/>
                    </a:lnTo>
                    <a:lnTo>
                      <a:pt x="55" y="70"/>
                    </a:lnTo>
                    <a:lnTo>
                      <a:pt x="63" y="64"/>
                    </a:lnTo>
                    <a:lnTo>
                      <a:pt x="76" y="51"/>
                    </a:lnTo>
                    <a:lnTo>
                      <a:pt x="91" y="40"/>
                    </a:lnTo>
                    <a:lnTo>
                      <a:pt x="97" y="34"/>
                    </a:lnTo>
                    <a:lnTo>
                      <a:pt x="105" y="28"/>
                    </a:lnTo>
                    <a:lnTo>
                      <a:pt x="112" y="23"/>
                    </a:lnTo>
                    <a:lnTo>
                      <a:pt x="120" y="17"/>
                    </a:lnTo>
                    <a:lnTo>
                      <a:pt x="127" y="13"/>
                    </a:lnTo>
                    <a:lnTo>
                      <a:pt x="135" y="7"/>
                    </a:lnTo>
                    <a:lnTo>
                      <a:pt x="143" y="4"/>
                    </a:lnTo>
                    <a:lnTo>
                      <a:pt x="1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3" name="Freeform 552"/>
              <p:cNvSpPr>
                <a:spLocks/>
              </p:cNvSpPr>
              <p:nvPr/>
            </p:nvSpPr>
            <p:spPr bwMode="auto">
              <a:xfrm>
                <a:off x="2873" y="2401"/>
                <a:ext cx="128" cy="263"/>
              </a:xfrm>
              <a:custGeom>
                <a:avLst/>
                <a:gdLst>
                  <a:gd name="T0" fmla="*/ 114 w 254"/>
                  <a:gd name="T1" fmla="*/ 5 h 525"/>
                  <a:gd name="T2" fmla="*/ 126 w 254"/>
                  <a:gd name="T3" fmla="*/ 14 h 525"/>
                  <a:gd name="T4" fmla="*/ 127 w 254"/>
                  <a:gd name="T5" fmla="*/ 26 h 525"/>
                  <a:gd name="T6" fmla="*/ 120 w 254"/>
                  <a:gd name="T7" fmla="*/ 36 h 525"/>
                  <a:gd name="T8" fmla="*/ 109 w 254"/>
                  <a:gd name="T9" fmla="*/ 48 h 525"/>
                  <a:gd name="T10" fmla="*/ 98 w 254"/>
                  <a:gd name="T11" fmla="*/ 60 h 525"/>
                  <a:gd name="T12" fmla="*/ 85 w 254"/>
                  <a:gd name="T13" fmla="*/ 72 h 525"/>
                  <a:gd name="T14" fmla="*/ 79 w 254"/>
                  <a:gd name="T15" fmla="*/ 86 h 525"/>
                  <a:gd name="T16" fmla="*/ 71 w 254"/>
                  <a:gd name="T17" fmla="*/ 102 h 525"/>
                  <a:gd name="T18" fmla="*/ 62 w 254"/>
                  <a:gd name="T19" fmla="*/ 122 h 525"/>
                  <a:gd name="T20" fmla="*/ 56 w 254"/>
                  <a:gd name="T21" fmla="*/ 144 h 525"/>
                  <a:gd name="T22" fmla="*/ 54 w 254"/>
                  <a:gd name="T23" fmla="*/ 165 h 525"/>
                  <a:gd name="T24" fmla="*/ 54 w 254"/>
                  <a:gd name="T25" fmla="*/ 187 h 525"/>
                  <a:gd name="T26" fmla="*/ 55 w 254"/>
                  <a:gd name="T27" fmla="*/ 208 h 525"/>
                  <a:gd name="T28" fmla="*/ 58 w 254"/>
                  <a:gd name="T29" fmla="*/ 230 h 525"/>
                  <a:gd name="T30" fmla="*/ 59 w 254"/>
                  <a:gd name="T31" fmla="*/ 252 h 525"/>
                  <a:gd name="T32" fmla="*/ 55 w 254"/>
                  <a:gd name="T33" fmla="*/ 259 h 525"/>
                  <a:gd name="T34" fmla="*/ 45 w 254"/>
                  <a:gd name="T35" fmla="*/ 250 h 525"/>
                  <a:gd name="T36" fmla="*/ 36 w 254"/>
                  <a:gd name="T37" fmla="*/ 240 h 525"/>
                  <a:gd name="T38" fmla="*/ 29 w 254"/>
                  <a:gd name="T39" fmla="*/ 227 h 525"/>
                  <a:gd name="T40" fmla="*/ 23 w 254"/>
                  <a:gd name="T41" fmla="*/ 213 h 525"/>
                  <a:gd name="T42" fmla="*/ 17 w 254"/>
                  <a:gd name="T43" fmla="*/ 199 h 525"/>
                  <a:gd name="T44" fmla="*/ 11 w 254"/>
                  <a:gd name="T45" fmla="*/ 185 h 525"/>
                  <a:gd name="T46" fmla="*/ 5 w 254"/>
                  <a:gd name="T47" fmla="*/ 172 h 525"/>
                  <a:gd name="T48" fmla="*/ 0 w 254"/>
                  <a:gd name="T49" fmla="*/ 153 h 525"/>
                  <a:gd name="T50" fmla="*/ 2 w 254"/>
                  <a:gd name="T51" fmla="*/ 126 h 525"/>
                  <a:gd name="T52" fmla="*/ 8 w 254"/>
                  <a:gd name="T53" fmla="*/ 102 h 525"/>
                  <a:gd name="T54" fmla="*/ 18 w 254"/>
                  <a:gd name="T55" fmla="*/ 79 h 525"/>
                  <a:gd name="T56" fmla="*/ 32 w 254"/>
                  <a:gd name="T57" fmla="*/ 58 h 525"/>
                  <a:gd name="T58" fmla="*/ 50 w 254"/>
                  <a:gd name="T59" fmla="*/ 39 h 525"/>
                  <a:gd name="T60" fmla="*/ 70 w 254"/>
                  <a:gd name="T61" fmla="*/ 22 h 525"/>
                  <a:gd name="T62" fmla="*/ 92 w 254"/>
                  <a:gd name="T63" fmla="*/ 7 h 525"/>
                  <a:gd name="T64" fmla="*/ 104 w 254"/>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 h="525">
                    <a:moveTo>
                      <a:pt x="207" y="0"/>
                    </a:moveTo>
                    <a:lnTo>
                      <a:pt x="226" y="9"/>
                    </a:lnTo>
                    <a:lnTo>
                      <a:pt x="243" y="19"/>
                    </a:lnTo>
                    <a:lnTo>
                      <a:pt x="251" y="28"/>
                    </a:lnTo>
                    <a:lnTo>
                      <a:pt x="254" y="40"/>
                    </a:lnTo>
                    <a:lnTo>
                      <a:pt x="253" y="51"/>
                    </a:lnTo>
                    <a:lnTo>
                      <a:pt x="247" y="61"/>
                    </a:lnTo>
                    <a:lnTo>
                      <a:pt x="239" y="72"/>
                    </a:lnTo>
                    <a:lnTo>
                      <a:pt x="230" y="85"/>
                    </a:lnTo>
                    <a:lnTo>
                      <a:pt x="216" y="95"/>
                    </a:lnTo>
                    <a:lnTo>
                      <a:pt x="205" y="108"/>
                    </a:lnTo>
                    <a:lnTo>
                      <a:pt x="194" y="120"/>
                    </a:lnTo>
                    <a:lnTo>
                      <a:pt x="180" y="131"/>
                    </a:lnTo>
                    <a:lnTo>
                      <a:pt x="169" y="144"/>
                    </a:lnTo>
                    <a:lnTo>
                      <a:pt x="161" y="158"/>
                    </a:lnTo>
                    <a:lnTo>
                      <a:pt x="156" y="171"/>
                    </a:lnTo>
                    <a:lnTo>
                      <a:pt x="154" y="184"/>
                    </a:lnTo>
                    <a:lnTo>
                      <a:pt x="140" y="203"/>
                    </a:lnTo>
                    <a:lnTo>
                      <a:pt x="131" y="224"/>
                    </a:lnTo>
                    <a:lnTo>
                      <a:pt x="123" y="243"/>
                    </a:lnTo>
                    <a:lnTo>
                      <a:pt x="118" y="266"/>
                    </a:lnTo>
                    <a:lnTo>
                      <a:pt x="112" y="287"/>
                    </a:lnTo>
                    <a:lnTo>
                      <a:pt x="110" y="308"/>
                    </a:lnTo>
                    <a:lnTo>
                      <a:pt x="108" y="329"/>
                    </a:lnTo>
                    <a:lnTo>
                      <a:pt x="108" y="352"/>
                    </a:lnTo>
                    <a:lnTo>
                      <a:pt x="108" y="373"/>
                    </a:lnTo>
                    <a:lnTo>
                      <a:pt x="110" y="395"/>
                    </a:lnTo>
                    <a:lnTo>
                      <a:pt x="110" y="416"/>
                    </a:lnTo>
                    <a:lnTo>
                      <a:pt x="114" y="439"/>
                    </a:lnTo>
                    <a:lnTo>
                      <a:pt x="116" y="460"/>
                    </a:lnTo>
                    <a:lnTo>
                      <a:pt x="118" y="481"/>
                    </a:lnTo>
                    <a:lnTo>
                      <a:pt x="118" y="504"/>
                    </a:lnTo>
                    <a:lnTo>
                      <a:pt x="121" y="525"/>
                    </a:lnTo>
                    <a:lnTo>
                      <a:pt x="110" y="517"/>
                    </a:lnTo>
                    <a:lnTo>
                      <a:pt x="99" y="509"/>
                    </a:lnTo>
                    <a:lnTo>
                      <a:pt x="89" y="500"/>
                    </a:lnTo>
                    <a:lnTo>
                      <a:pt x="81" y="490"/>
                    </a:lnTo>
                    <a:lnTo>
                      <a:pt x="72" y="479"/>
                    </a:lnTo>
                    <a:lnTo>
                      <a:pt x="64" y="468"/>
                    </a:lnTo>
                    <a:lnTo>
                      <a:pt x="57" y="454"/>
                    </a:lnTo>
                    <a:lnTo>
                      <a:pt x="51" y="441"/>
                    </a:lnTo>
                    <a:lnTo>
                      <a:pt x="45" y="426"/>
                    </a:lnTo>
                    <a:lnTo>
                      <a:pt x="40" y="412"/>
                    </a:lnTo>
                    <a:lnTo>
                      <a:pt x="34" y="397"/>
                    </a:lnTo>
                    <a:lnTo>
                      <a:pt x="28" y="384"/>
                    </a:lnTo>
                    <a:lnTo>
                      <a:pt x="21" y="369"/>
                    </a:lnTo>
                    <a:lnTo>
                      <a:pt x="15" y="355"/>
                    </a:lnTo>
                    <a:lnTo>
                      <a:pt x="9" y="344"/>
                    </a:lnTo>
                    <a:lnTo>
                      <a:pt x="3" y="333"/>
                    </a:lnTo>
                    <a:lnTo>
                      <a:pt x="0" y="306"/>
                    </a:lnTo>
                    <a:lnTo>
                      <a:pt x="2" y="277"/>
                    </a:lnTo>
                    <a:lnTo>
                      <a:pt x="3" y="251"/>
                    </a:lnTo>
                    <a:lnTo>
                      <a:pt x="9" y="226"/>
                    </a:lnTo>
                    <a:lnTo>
                      <a:pt x="15" y="203"/>
                    </a:lnTo>
                    <a:lnTo>
                      <a:pt x="24" y="181"/>
                    </a:lnTo>
                    <a:lnTo>
                      <a:pt x="36" y="158"/>
                    </a:lnTo>
                    <a:lnTo>
                      <a:pt x="51" y="137"/>
                    </a:lnTo>
                    <a:lnTo>
                      <a:pt x="64" y="116"/>
                    </a:lnTo>
                    <a:lnTo>
                      <a:pt x="81" y="97"/>
                    </a:lnTo>
                    <a:lnTo>
                      <a:pt x="99" y="78"/>
                    </a:lnTo>
                    <a:lnTo>
                      <a:pt x="118" y="61"/>
                    </a:lnTo>
                    <a:lnTo>
                      <a:pt x="138" y="44"/>
                    </a:lnTo>
                    <a:lnTo>
                      <a:pt x="159" y="28"/>
                    </a:lnTo>
                    <a:lnTo>
                      <a:pt x="182" y="13"/>
                    </a:lnTo>
                    <a:lnTo>
                      <a:pt x="207" y="0"/>
                    </a:lnTo>
                    <a:close/>
                  </a:path>
                </a:pathLst>
              </a:custGeom>
              <a:solidFill>
                <a:srgbClr val="F59E9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4" name="Freeform 553"/>
              <p:cNvSpPr>
                <a:spLocks/>
              </p:cNvSpPr>
              <p:nvPr/>
            </p:nvSpPr>
            <p:spPr bwMode="auto">
              <a:xfrm>
                <a:off x="3205" y="2420"/>
                <a:ext cx="147" cy="174"/>
              </a:xfrm>
              <a:custGeom>
                <a:avLst/>
                <a:gdLst>
                  <a:gd name="T0" fmla="*/ 44 w 295"/>
                  <a:gd name="T1" fmla="*/ 8 h 348"/>
                  <a:gd name="T2" fmla="*/ 65 w 295"/>
                  <a:gd name="T3" fmla="*/ 24 h 348"/>
                  <a:gd name="T4" fmla="*/ 84 w 295"/>
                  <a:gd name="T5" fmla="*/ 43 h 348"/>
                  <a:gd name="T6" fmla="*/ 102 w 295"/>
                  <a:gd name="T7" fmla="*/ 63 h 348"/>
                  <a:gd name="T8" fmla="*/ 117 w 295"/>
                  <a:gd name="T9" fmla="*/ 85 h 348"/>
                  <a:gd name="T10" fmla="*/ 129 w 295"/>
                  <a:gd name="T11" fmla="*/ 108 h 348"/>
                  <a:gd name="T12" fmla="*/ 140 w 295"/>
                  <a:gd name="T13" fmla="*/ 131 h 348"/>
                  <a:gd name="T14" fmla="*/ 145 w 295"/>
                  <a:gd name="T15" fmla="*/ 156 h 348"/>
                  <a:gd name="T16" fmla="*/ 142 w 295"/>
                  <a:gd name="T17" fmla="*/ 173 h 348"/>
                  <a:gd name="T18" fmla="*/ 129 w 295"/>
                  <a:gd name="T19" fmla="*/ 172 h 348"/>
                  <a:gd name="T20" fmla="*/ 118 w 295"/>
                  <a:gd name="T21" fmla="*/ 166 h 348"/>
                  <a:gd name="T22" fmla="*/ 115 w 295"/>
                  <a:gd name="T23" fmla="*/ 160 h 348"/>
                  <a:gd name="T24" fmla="*/ 118 w 295"/>
                  <a:gd name="T25" fmla="*/ 156 h 348"/>
                  <a:gd name="T26" fmla="*/ 122 w 295"/>
                  <a:gd name="T27" fmla="*/ 155 h 348"/>
                  <a:gd name="T28" fmla="*/ 116 w 295"/>
                  <a:gd name="T29" fmla="*/ 152 h 348"/>
                  <a:gd name="T30" fmla="*/ 106 w 295"/>
                  <a:gd name="T31" fmla="*/ 148 h 348"/>
                  <a:gd name="T32" fmla="*/ 98 w 295"/>
                  <a:gd name="T33" fmla="*/ 145 h 348"/>
                  <a:gd name="T34" fmla="*/ 91 w 295"/>
                  <a:gd name="T35" fmla="*/ 141 h 348"/>
                  <a:gd name="T36" fmla="*/ 86 w 295"/>
                  <a:gd name="T37" fmla="*/ 135 h 348"/>
                  <a:gd name="T38" fmla="*/ 83 w 295"/>
                  <a:gd name="T39" fmla="*/ 128 h 348"/>
                  <a:gd name="T40" fmla="*/ 82 w 295"/>
                  <a:gd name="T41" fmla="*/ 118 h 348"/>
                  <a:gd name="T42" fmla="*/ 82 w 295"/>
                  <a:gd name="T43" fmla="*/ 107 h 348"/>
                  <a:gd name="T44" fmla="*/ 82 w 295"/>
                  <a:gd name="T45" fmla="*/ 96 h 348"/>
                  <a:gd name="T46" fmla="*/ 80 w 295"/>
                  <a:gd name="T47" fmla="*/ 89 h 348"/>
                  <a:gd name="T48" fmla="*/ 73 w 295"/>
                  <a:gd name="T49" fmla="*/ 78 h 348"/>
                  <a:gd name="T50" fmla="*/ 64 w 295"/>
                  <a:gd name="T51" fmla="*/ 66 h 348"/>
                  <a:gd name="T52" fmla="*/ 53 w 295"/>
                  <a:gd name="T53" fmla="*/ 53 h 348"/>
                  <a:gd name="T54" fmla="*/ 46 w 295"/>
                  <a:gd name="T55" fmla="*/ 52 h 348"/>
                  <a:gd name="T56" fmla="*/ 46 w 295"/>
                  <a:gd name="T57" fmla="*/ 61 h 348"/>
                  <a:gd name="T58" fmla="*/ 50 w 295"/>
                  <a:gd name="T59" fmla="*/ 72 h 348"/>
                  <a:gd name="T60" fmla="*/ 53 w 295"/>
                  <a:gd name="T61" fmla="*/ 83 h 348"/>
                  <a:gd name="T62" fmla="*/ 50 w 295"/>
                  <a:gd name="T63" fmla="*/ 90 h 348"/>
                  <a:gd name="T64" fmla="*/ 49 w 295"/>
                  <a:gd name="T65" fmla="*/ 98 h 348"/>
                  <a:gd name="T66" fmla="*/ 53 w 295"/>
                  <a:gd name="T67" fmla="*/ 110 h 348"/>
                  <a:gd name="T68" fmla="*/ 55 w 295"/>
                  <a:gd name="T69" fmla="*/ 123 h 348"/>
                  <a:gd name="T70" fmla="*/ 50 w 295"/>
                  <a:gd name="T71" fmla="*/ 129 h 348"/>
                  <a:gd name="T72" fmla="*/ 42 w 295"/>
                  <a:gd name="T73" fmla="*/ 132 h 348"/>
                  <a:gd name="T74" fmla="*/ 33 w 295"/>
                  <a:gd name="T75" fmla="*/ 134 h 348"/>
                  <a:gd name="T76" fmla="*/ 24 w 295"/>
                  <a:gd name="T77" fmla="*/ 136 h 348"/>
                  <a:gd name="T78" fmla="*/ 17 w 295"/>
                  <a:gd name="T79" fmla="*/ 130 h 348"/>
                  <a:gd name="T80" fmla="*/ 12 w 295"/>
                  <a:gd name="T81" fmla="*/ 120 h 348"/>
                  <a:gd name="T82" fmla="*/ 7 w 295"/>
                  <a:gd name="T83" fmla="*/ 110 h 348"/>
                  <a:gd name="T84" fmla="*/ 3 w 295"/>
                  <a:gd name="T85" fmla="*/ 99 h 348"/>
                  <a:gd name="T86" fmla="*/ 0 w 295"/>
                  <a:gd name="T87" fmla="*/ 90 h 348"/>
                  <a:gd name="T88" fmla="*/ 0 w 295"/>
                  <a:gd name="T89" fmla="*/ 80 h 348"/>
                  <a:gd name="T90" fmla="*/ 4 w 295"/>
                  <a:gd name="T91" fmla="*/ 73 h 348"/>
                  <a:gd name="T92" fmla="*/ 12 w 295"/>
                  <a:gd name="T93" fmla="*/ 67 h 348"/>
                  <a:gd name="T94" fmla="*/ 19 w 295"/>
                  <a:gd name="T95" fmla="*/ 61 h 348"/>
                  <a:gd name="T96" fmla="*/ 19 w 295"/>
                  <a:gd name="T97" fmla="*/ 53 h 348"/>
                  <a:gd name="T98" fmla="*/ 20 w 295"/>
                  <a:gd name="T99" fmla="*/ 46 h 348"/>
                  <a:gd name="T100" fmla="*/ 21 w 295"/>
                  <a:gd name="T101" fmla="*/ 38 h 348"/>
                  <a:gd name="T102" fmla="*/ 24 w 295"/>
                  <a:gd name="T103" fmla="*/ 28 h 348"/>
                  <a:gd name="T104" fmla="*/ 26 w 295"/>
                  <a:gd name="T105" fmla="*/ 15 h 348"/>
                  <a:gd name="T106" fmla="*/ 23 w 295"/>
                  <a:gd name="T107" fmla="*/ 9 h 348"/>
                  <a:gd name="T108" fmla="*/ 22 w 295"/>
                  <a:gd name="T109" fmla="*/ 6 h 348"/>
                  <a:gd name="T110" fmla="*/ 26 w 295"/>
                  <a:gd name="T111" fmla="*/ 2 h 348"/>
                  <a:gd name="T112" fmla="*/ 31 w 295"/>
                  <a:gd name="T113" fmla="*/ 0 h 348"/>
                  <a:gd name="T114" fmla="*/ 35 w 295"/>
                  <a:gd name="T115" fmla="*/ 0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348">
                    <a:moveTo>
                      <a:pt x="71" y="0"/>
                    </a:moveTo>
                    <a:lnTo>
                      <a:pt x="88" y="15"/>
                    </a:lnTo>
                    <a:lnTo>
                      <a:pt x="109" y="30"/>
                    </a:lnTo>
                    <a:lnTo>
                      <a:pt x="130" y="47"/>
                    </a:lnTo>
                    <a:lnTo>
                      <a:pt x="149" y="66"/>
                    </a:lnTo>
                    <a:lnTo>
                      <a:pt x="168" y="85"/>
                    </a:lnTo>
                    <a:lnTo>
                      <a:pt x="187" y="106"/>
                    </a:lnTo>
                    <a:lnTo>
                      <a:pt x="204" y="125"/>
                    </a:lnTo>
                    <a:lnTo>
                      <a:pt x="221" y="148"/>
                    </a:lnTo>
                    <a:lnTo>
                      <a:pt x="234" y="169"/>
                    </a:lnTo>
                    <a:lnTo>
                      <a:pt x="247" y="192"/>
                    </a:lnTo>
                    <a:lnTo>
                      <a:pt x="259" y="215"/>
                    </a:lnTo>
                    <a:lnTo>
                      <a:pt x="272" y="238"/>
                    </a:lnTo>
                    <a:lnTo>
                      <a:pt x="280" y="262"/>
                    </a:lnTo>
                    <a:lnTo>
                      <a:pt x="287" y="285"/>
                    </a:lnTo>
                    <a:lnTo>
                      <a:pt x="291" y="312"/>
                    </a:lnTo>
                    <a:lnTo>
                      <a:pt x="295" y="338"/>
                    </a:lnTo>
                    <a:lnTo>
                      <a:pt x="285" y="346"/>
                    </a:lnTo>
                    <a:lnTo>
                      <a:pt x="272" y="348"/>
                    </a:lnTo>
                    <a:lnTo>
                      <a:pt x="259" y="344"/>
                    </a:lnTo>
                    <a:lnTo>
                      <a:pt x="246" y="338"/>
                    </a:lnTo>
                    <a:lnTo>
                      <a:pt x="236" y="331"/>
                    </a:lnTo>
                    <a:lnTo>
                      <a:pt x="232" y="323"/>
                    </a:lnTo>
                    <a:lnTo>
                      <a:pt x="230" y="319"/>
                    </a:lnTo>
                    <a:lnTo>
                      <a:pt x="232" y="316"/>
                    </a:lnTo>
                    <a:lnTo>
                      <a:pt x="236" y="312"/>
                    </a:lnTo>
                    <a:lnTo>
                      <a:pt x="244" y="312"/>
                    </a:lnTo>
                    <a:lnTo>
                      <a:pt x="244" y="310"/>
                    </a:lnTo>
                    <a:lnTo>
                      <a:pt x="244" y="308"/>
                    </a:lnTo>
                    <a:lnTo>
                      <a:pt x="232" y="304"/>
                    </a:lnTo>
                    <a:lnTo>
                      <a:pt x="223" y="300"/>
                    </a:lnTo>
                    <a:lnTo>
                      <a:pt x="213" y="296"/>
                    </a:lnTo>
                    <a:lnTo>
                      <a:pt x="206" y="295"/>
                    </a:lnTo>
                    <a:lnTo>
                      <a:pt x="196" y="289"/>
                    </a:lnTo>
                    <a:lnTo>
                      <a:pt x="190" y="285"/>
                    </a:lnTo>
                    <a:lnTo>
                      <a:pt x="183" y="281"/>
                    </a:lnTo>
                    <a:lnTo>
                      <a:pt x="179" y="276"/>
                    </a:lnTo>
                    <a:lnTo>
                      <a:pt x="173" y="270"/>
                    </a:lnTo>
                    <a:lnTo>
                      <a:pt x="169" y="264"/>
                    </a:lnTo>
                    <a:lnTo>
                      <a:pt x="166" y="255"/>
                    </a:lnTo>
                    <a:lnTo>
                      <a:pt x="166" y="247"/>
                    </a:lnTo>
                    <a:lnTo>
                      <a:pt x="164" y="236"/>
                    </a:lnTo>
                    <a:lnTo>
                      <a:pt x="164" y="226"/>
                    </a:lnTo>
                    <a:lnTo>
                      <a:pt x="164" y="213"/>
                    </a:lnTo>
                    <a:lnTo>
                      <a:pt x="168" y="200"/>
                    </a:lnTo>
                    <a:lnTo>
                      <a:pt x="164" y="192"/>
                    </a:lnTo>
                    <a:lnTo>
                      <a:pt x="164" y="184"/>
                    </a:lnTo>
                    <a:lnTo>
                      <a:pt x="160" y="177"/>
                    </a:lnTo>
                    <a:lnTo>
                      <a:pt x="156" y="169"/>
                    </a:lnTo>
                    <a:lnTo>
                      <a:pt x="147" y="156"/>
                    </a:lnTo>
                    <a:lnTo>
                      <a:pt x="137" y="144"/>
                    </a:lnTo>
                    <a:lnTo>
                      <a:pt x="128" y="131"/>
                    </a:lnTo>
                    <a:lnTo>
                      <a:pt x="116" y="120"/>
                    </a:lnTo>
                    <a:lnTo>
                      <a:pt x="107" y="106"/>
                    </a:lnTo>
                    <a:lnTo>
                      <a:pt x="99" y="93"/>
                    </a:lnTo>
                    <a:lnTo>
                      <a:pt x="93" y="103"/>
                    </a:lnTo>
                    <a:lnTo>
                      <a:pt x="93" y="112"/>
                    </a:lnTo>
                    <a:lnTo>
                      <a:pt x="93" y="122"/>
                    </a:lnTo>
                    <a:lnTo>
                      <a:pt x="97" y="133"/>
                    </a:lnTo>
                    <a:lnTo>
                      <a:pt x="101" y="143"/>
                    </a:lnTo>
                    <a:lnTo>
                      <a:pt x="103" y="154"/>
                    </a:lnTo>
                    <a:lnTo>
                      <a:pt x="107" y="165"/>
                    </a:lnTo>
                    <a:lnTo>
                      <a:pt x="111" y="175"/>
                    </a:lnTo>
                    <a:lnTo>
                      <a:pt x="101" y="179"/>
                    </a:lnTo>
                    <a:lnTo>
                      <a:pt x="97" y="186"/>
                    </a:lnTo>
                    <a:lnTo>
                      <a:pt x="99" y="196"/>
                    </a:lnTo>
                    <a:lnTo>
                      <a:pt x="103" y="209"/>
                    </a:lnTo>
                    <a:lnTo>
                      <a:pt x="107" y="220"/>
                    </a:lnTo>
                    <a:lnTo>
                      <a:pt x="111" y="232"/>
                    </a:lnTo>
                    <a:lnTo>
                      <a:pt x="111" y="245"/>
                    </a:lnTo>
                    <a:lnTo>
                      <a:pt x="111" y="257"/>
                    </a:lnTo>
                    <a:lnTo>
                      <a:pt x="101" y="258"/>
                    </a:lnTo>
                    <a:lnTo>
                      <a:pt x="93" y="260"/>
                    </a:lnTo>
                    <a:lnTo>
                      <a:pt x="84" y="264"/>
                    </a:lnTo>
                    <a:lnTo>
                      <a:pt x="76" y="266"/>
                    </a:lnTo>
                    <a:lnTo>
                      <a:pt x="67" y="268"/>
                    </a:lnTo>
                    <a:lnTo>
                      <a:pt x="57" y="270"/>
                    </a:lnTo>
                    <a:lnTo>
                      <a:pt x="48" y="272"/>
                    </a:lnTo>
                    <a:lnTo>
                      <a:pt x="38" y="272"/>
                    </a:lnTo>
                    <a:lnTo>
                      <a:pt x="34" y="260"/>
                    </a:lnTo>
                    <a:lnTo>
                      <a:pt x="31" y="249"/>
                    </a:lnTo>
                    <a:lnTo>
                      <a:pt x="25" y="239"/>
                    </a:lnTo>
                    <a:lnTo>
                      <a:pt x="21" y="230"/>
                    </a:lnTo>
                    <a:lnTo>
                      <a:pt x="15" y="219"/>
                    </a:lnTo>
                    <a:lnTo>
                      <a:pt x="10" y="209"/>
                    </a:lnTo>
                    <a:lnTo>
                      <a:pt x="6" y="198"/>
                    </a:lnTo>
                    <a:lnTo>
                      <a:pt x="4" y="188"/>
                    </a:lnTo>
                    <a:lnTo>
                      <a:pt x="0" y="179"/>
                    </a:lnTo>
                    <a:lnTo>
                      <a:pt x="0" y="169"/>
                    </a:lnTo>
                    <a:lnTo>
                      <a:pt x="0" y="160"/>
                    </a:lnTo>
                    <a:lnTo>
                      <a:pt x="4" y="154"/>
                    </a:lnTo>
                    <a:lnTo>
                      <a:pt x="8" y="146"/>
                    </a:lnTo>
                    <a:lnTo>
                      <a:pt x="15" y="139"/>
                    </a:lnTo>
                    <a:lnTo>
                      <a:pt x="25" y="133"/>
                    </a:lnTo>
                    <a:lnTo>
                      <a:pt x="38" y="129"/>
                    </a:lnTo>
                    <a:lnTo>
                      <a:pt x="38" y="122"/>
                    </a:lnTo>
                    <a:lnTo>
                      <a:pt x="38" y="114"/>
                    </a:lnTo>
                    <a:lnTo>
                      <a:pt x="38" y="106"/>
                    </a:lnTo>
                    <a:lnTo>
                      <a:pt x="40" y="99"/>
                    </a:lnTo>
                    <a:lnTo>
                      <a:pt x="40" y="91"/>
                    </a:lnTo>
                    <a:lnTo>
                      <a:pt x="40" y="84"/>
                    </a:lnTo>
                    <a:lnTo>
                      <a:pt x="42" y="76"/>
                    </a:lnTo>
                    <a:lnTo>
                      <a:pt x="44" y="70"/>
                    </a:lnTo>
                    <a:lnTo>
                      <a:pt x="48" y="55"/>
                    </a:lnTo>
                    <a:lnTo>
                      <a:pt x="50" y="42"/>
                    </a:lnTo>
                    <a:lnTo>
                      <a:pt x="52" y="30"/>
                    </a:lnTo>
                    <a:lnTo>
                      <a:pt x="53" y="21"/>
                    </a:lnTo>
                    <a:lnTo>
                      <a:pt x="46" y="17"/>
                    </a:lnTo>
                    <a:lnTo>
                      <a:pt x="44" y="13"/>
                    </a:lnTo>
                    <a:lnTo>
                      <a:pt x="44" y="11"/>
                    </a:lnTo>
                    <a:lnTo>
                      <a:pt x="48" y="8"/>
                    </a:lnTo>
                    <a:lnTo>
                      <a:pt x="52" y="4"/>
                    </a:lnTo>
                    <a:lnTo>
                      <a:pt x="57" y="2"/>
                    </a:lnTo>
                    <a:lnTo>
                      <a:pt x="63" y="0"/>
                    </a:lnTo>
                    <a:lnTo>
                      <a:pt x="71"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5" name="Freeform 554"/>
              <p:cNvSpPr>
                <a:spLocks/>
              </p:cNvSpPr>
              <p:nvPr/>
            </p:nvSpPr>
            <p:spPr bwMode="auto">
              <a:xfrm>
                <a:off x="3174" y="2422"/>
                <a:ext cx="32" cy="47"/>
              </a:xfrm>
              <a:custGeom>
                <a:avLst/>
                <a:gdLst>
                  <a:gd name="T0" fmla="*/ 14 w 64"/>
                  <a:gd name="T1" fmla="*/ 1 h 93"/>
                  <a:gd name="T2" fmla="*/ 18 w 64"/>
                  <a:gd name="T3" fmla="*/ 0 h 93"/>
                  <a:gd name="T4" fmla="*/ 22 w 64"/>
                  <a:gd name="T5" fmla="*/ 1 h 93"/>
                  <a:gd name="T6" fmla="*/ 26 w 64"/>
                  <a:gd name="T7" fmla="*/ 3 h 93"/>
                  <a:gd name="T8" fmla="*/ 29 w 64"/>
                  <a:gd name="T9" fmla="*/ 7 h 93"/>
                  <a:gd name="T10" fmla="*/ 29 w 64"/>
                  <a:gd name="T11" fmla="*/ 12 h 93"/>
                  <a:gd name="T12" fmla="*/ 31 w 64"/>
                  <a:gd name="T13" fmla="*/ 16 h 93"/>
                  <a:gd name="T14" fmla="*/ 31 w 64"/>
                  <a:gd name="T15" fmla="*/ 22 h 93"/>
                  <a:gd name="T16" fmla="*/ 32 w 64"/>
                  <a:gd name="T17" fmla="*/ 27 h 93"/>
                  <a:gd name="T18" fmla="*/ 31 w 64"/>
                  <a:gd name="T19" fmla="*/ 31 h 93"/>
                  <a:gd name="T20" fmla="*/ 30 w 64"/>
                  <a:gd name="T21" fmla="*/ 37 h 93"/>
                  <a:gd name="T22" fmla="*/ 29 w 64"/>
                  <a:gd name="T23" fmla="*/ 40 h 93"/>
                  <a:gd name="T24" fmla="*/ 27 w 64"/>
                  <a:gd name="T25" fmla="*/ 45 h 93"/>
                  <a:gd name="T26" fmla="*/ 23 w 64"/>
                  <a:gd name="T27" fmla="*/ 46 h 93"/>
                  <a:gd name="T28" fmla="*/ 20 w 64"/>
                  <a:gd name="T29" fmla="*/ 47 h 93"/>
                  <a:gd name="T30" fmla="*/ 17 w 64"/>
                  <a:gd name="T31" fmla="*/ 45 h 93"/>
                  <a:gd name="T32" fmla="*/ 14 w 64"/>
                  <a:gd name="T33" fmla="*/ 42 h 93"/>
                  <a:gd name="T34" fmla="*/ 10 w 64"/>
                  <a:gd name="T35" fmla="*/ 43 h 93"/>
                  <a:gd name="T36" fmla="*/ 7 w 64"/>
                  <a:gd name="T37" fmla="*/ 43 h 93"/>
                  <a:gd name="T38" fmla="*/ 4 w 64"/>
                  <a:gd name="T39" fmla="*/ 43 h 93"/>
                  <a:gd name="T40" fmla="*/ 2 w 64"/>
                  <a:gd name="T41" fmla="*/ 41 h 93"/>
                  <a:gd name="T42" fmla="*/ 0 w 64"/>
                  <a:gd name="T43" fmla="*/ 36 h 93"/>
                  <a:gd name="T44" fmla="*/ 0 w 64"/>
                  <a:gd name="T45" fmla="*/ 31 h 93"/>
                  <a:gd name="T46" fmla="*/ 0 w 64"/>
                  <a:gd name="T47" fmla="*/ 26 h 93"/>
                  <a:gd name="T48" fmla="*/ 0 w 64"/>
                  <a:gd name="T49" fmla="*/ 22 h 93"/>
                  <a:gd name="T50" fmla="*/ 2 w 64"/>
                  <a:gd name="T51" fmla="*/ 18 h 93"/>
                  <a:gd name="T52" fmla="*/ 4 w 64"/>
                  <a:gd name="T53" fmla="*/ 13 h 93"/>
                  <a:gd name="T54" fmla="*/ 6 w 64"/>
                  <a:gd name="T55" fmla="*/ 9 h 93"/>
                  <a:gd name="T56" fmla="*/ 9 w 64"/>
                  <a:gd name="T57" fmla="*/ 6 h 93"/>
                  <a:gd name="T58" fmla="*/ 10 w 64"/>
                  <a:gd name="T59" fmla="*/ 2 h 93"/>
                  <a:gd name="T60" fmla="*/ 14 w 64"/>
                  <a:gd name="T61" fmla="*/ 1 h 93"/>
                  <a:gd name="T62" fmla="*/ 14 w 64"/>
                  <a:gd name="T63" fmla="*/ 1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93">
                    <a:moveTo>
                      <a:pt x="28" y="2"/>
                    </a:moveTo>
                    <a:lnTo>
                      <a:pt x="36" y="0"/>
                    </a:lnTo>
                    <a:lnTo>
                      <a:pt x="43" y="2"/>
                    </a:lnTo>
                    <a:lnTo>
                      <a:pt x="51" y="5"/>
                    </a:lnTo>
                    <a:lnTo>
                      <a:pt x="57" y="13"/>
                    </a:lnTo>
                    <a:lnTo>
                      <a:pt x="58" y="23"/>
                    </a:lnTo>
                    <a:lnTo>
                      <a:pt x="62" y="32"/>
                    </a:lnTo>
                    <a:lnTo>
                      <a:pt x="62" y="43"/>
                    </a:lnTo>
                    <a:lnTo>
                      <a:pt x="64" y="53"/>
                    </a:lnTo>
                    <a:lnTo>
                      <a:pt x="62" y="62"/>
                    </a:lnTo>
                    <a:lnTo>
                      <a:pt x="60" y="74"/>
                    </a:lnTo>
                    <a:lnTo>
                      <a:pt x="57" y="80"/>
                    </a:lnTo>
                    <a:lnTo>
                      <a:pt x="53" y="89"/>
                    </a:lnTo>
                    <a:lnTo>
                      <a:pt x="45" y="91"/>
                    </a:lnTo>
                    <a:lnTo>
                      <a:pt x="39" y="93"/>
                    </a:lnTo>
                    <a:lnTo>
                      <a:pt x="34" y="89"/>
                    </a:lnTo>
                    <a:lnTo>
                      <a:pt x="28" y="83"/>
                    </a:lnTo>
                    <a:lnTo>
                      <a:pt x="19" y="85"/>
                    </a:lnTo>
                    <a:lnTo>
                      <a:pt x="13" y="85"/>
                    </a:lnTo>
                    <a:lnTo>
                      <a:pt x="7" y="85"/>
                    </a:lnTo>
                    <a:lnTo>
                      <a:pt x="3" y="81"/>
                    </a:lnTo>
                    <a:lnTo>
                      <a:pt x="0" y="72"/>
                    </a:lnTo>
                    <a:lnTo>
                      <a:pt x="0" y="61"/>
                    </a:lnTo>
                    <a:lnTo>
                      <a:pt x="0" y="51"/>
                    </a:lnTo>
                    <a:lnTo>
                      <a:pt x="0" y="43"/>
                    </a:lnTo>
                    <a:lnTo>
                      <a:pt x="3" y="36"/>
                    </a:lnTo>
                    <a:lnTo>
                      <a:pt x="7" y="26"/>
                    </a:lnTo>
                    <a:lnTo>
                      <a:pt x="11" y="17"/>
                    </a:lnTo>
                    <a:lnTo>
                      <a:pt x="17" y="11"/>
                    </a:lnTo>
                    <a:lnTo>
                      <a:pt x="20" y="4"/>
                    </a:lnTo>
                    <a:lnTo>
                      <a:pt x="28" y="2"/>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6" name="Freeform 555"/>
              <p:cNvSpPr>
                <a:spLocks/>
              </p:cNvSpPr>
              <p:nvPr/>
            </p:nvSpPr>
            <p:spPr bwMode="auto">
              <a:xfrm>
                <a:off x="2788" y="2428"/>
                <a:ext cx="8" cy="23"/>
              </a:xfrm>
              <a:custGeom>
                <a:avLst/>
                <a:gdLst>
                  <a:gd name="T0" fmla="*/ 6 w 17"/>
                  <a:gd name="T1" fmla="*/ 0 h 46"/>
                  <a:gd name="T2" fmla="*/ 8 w 17"/>
                  <a:gd name="T3" fmla="*/ 5 h 46"/>
                  <a:gd name="T4" fmla="*/ 6 w 17"/>
                  <a:gd name="T5" fmla="*/ 12 h 46"/>
                  <a:gd name="T6" fmla="*/ 4 w 17"/>
                  <a:gd name="T7" fmla="*/ 14 h 46"/>
                  <a:gd name="T8" fmla="*/ 3 w 17"/>
                  <a:gd name="T9" fmla="*/ 16 h 46"/>
                  <a:gd name="T10" fmla="*/ 3 w 17"/>
                  <a:gd name="T11" fmla="*/ 20 h 46"/>
                  <a:gd name="T12" fmla="*/ 4 w 17"/>
                  <a:gd name="T13" fmla="*/ 23 h 46"/>
                  <a:gd name="T14" fmla="*/ 2 w 17"/>
                  <a:gd name="T15" fmla="*/ 23 h 46"/>
                  <a:gd name="T16" fmla="*/ 0 w 17"/>
                  <a:gd name="T17" fmla="*/ 20 h 46"/>
                  <a:gd name="T18" fmla="*/ 0 w 17"/>
                  <a:gd name="T19" fmla="*/ 16 h 46"/>
                  <a:gd name="T20" fmla="*/ 0 w 17"/>
                  <a:gd name="T21" fmla="*/ 14 h 46"/>
                  <a:gd name="T22" fmla="*/ 0 w 17"/>
                  <a:gd name="T23" fmla="*/ 12 h 46"/>
                  <a:gd name="T24" fmla="*/ 0 w 17"/>
                  <a:gd name="T25" fmla="*/ 5 h 46"/>
                  <a:gd name="T26" fmla="*/ 6 w 17"/>
                  <a:gd name="T27" fmla="*/ 0 h 46"/>
                  <a:gd name="T28" fmla="*/ 6 w 17"/>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46">
                    <a:moveTo>
                      <a:pt x="13" y="0"/>
                    </a:moveTo>
                    <a:lnTo>
                      <a:pt x="17" y="10"/>
                    </a:lnTo>
                    <a:lnTo>
                      <a:pt x="13" y="23"/>
                    </a:lnTo>
                    <a:lnTo>
                      <a:pt x="9" y="27"/>
                    </a:lnTo>
                    <a:lnTo>
                      <a:pt x="7" y="32"/>
                    </a:lnTo>
                    <a:lnTo>
                      <a:pt x="7" y="40"/>
                    </a:lnTo>
                    <a:lnTo>
                      <a:pt x="9" y="46"/>
                    </a:lnTo>
                    <a:lnTo>
                      <a:pt x="5" y="46"/>
                    </a:lnTo>
                    <a:lnTo>
                      <a:pt x="1" y="40"/>
                    </a:lnTo>
                    <a:lnTo>
                      <a:pt x="0" y="32"/>
                    </a:lnTo>
                    <a:lnTo>
                      <a:pt x="0" y="27"/>
                    </a:lnTo>
                    <a:lnTo>
                      <a:pt x="0" y="23"/>
                    </a:lnTo>
                    <a:lnTo>
                      <a:pt x="1" y="10"/>
                    </a:lnTo>
                    <a:lnTo>
                      <a:pt x="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7" name="Freeform 556"/>
              <p:cNvSpPr>
                <a:spLocks/>
              </p:cNvSpPr>
              <p:nvPr/>
            </p:nvSpPr>
            <p:spPr bwMode="auto">
              <a:xfrm>
                <a:off x="3060" y="2435"/>
                <a:ext cx="82" cy="70"/>
              </a:xfrm>
              <a:custGeom>
                <a:avLst/>
                <a:gdLst>
                  <a:gd name="T0" fmla="*/ 21 w 166"/>
                  <a:gd name="T1" fmla="*/ 0 h 141"/>
                  <a:gd name="T2" fmla="*/ 26 w 166"/>
                  <a:gd name="T3" fmla="*/ 2 h 141"/>
                  <a:gd name="T4" fmla="*/ 31 w 166"/>
                  <a:gd name="T5" fmla="*/ 7 h 141"/>
                  <a:gd name="T6" fmla="*/ 34 w 166"/>
                  <a:gd name="T7" fmla="*/ 11 h 141"/>
                  <a:gd name="T8" fmla="*/ 37 w 166"/>
                  <a:gd name="T9" fmla="*/ 16 h 141"/>
                  <a:gd name="T10" fmla="*/ 41 w 166"/>
                  <a:gd name="T11" fmla="*/ 13 h 141"/>
                  <a:gd name="T12" fmla="*/ 46 w 166"/>
                  <a:gd name="T13" fmla="*/ 13 h 141"/>
                  <a:gd name="T14" fmla="*/ 52 w 166"/>
                  <a:gd name="T15" fmla="*/ 14 h 141"/>
                  <a:gd name="T16" fmla="*/ 57 w 166"/>
                  <a:gd name="T17" fmla="*/ 19 h 141"/>
                  <a:gd name="T18" fmla="*/ 64 w 166"/>
                  <a:gd name="T19" fmla="*/ 21 h 141"/>
                  <a:gd name="T20" fmla="*/ 70 w 166"/>
                  <a:gd name="T21" fmla="*/ 25 h 141"/>
                  <a:gd name="T22" fmla="*/ 75 w 166"/>
                  <a:gd name="T23" fmla="*/ 28 h 141"/>
                  <a:gd name="T24" fmla="*/ 82 w 166"/>
                  <a:gd name="T25" fmla="*/ 29 h 141"/>
                  <a:gd name="T26" fmla="*/ 80 w 166"/>
                  <a:gd name="T27" fmla="*/ 35 h 141"/>
                  <a:gd name="T28" fmla="*/ 76 w 166"/>
                  <a:gd name="T29" fmla="*/ 42 h 141"/>
                  <a:gd name="T30" fmla="*/ 71 w 166"/>
                  <a:gd name="T31" fmla="*/ 47 h 141"/>
                  <a:gd name="T32" fmla="*/ 64 w 166"/>
                  <a:gd name="T33" fmla="*/ 50 h 141"/>
                  <a:gd name="T34" fmla="*/ 64 w 166"/>
                  <a:gd name="T35" fmla="*/ 54 h 141"/>
                  <a:gd name="T36" fmla="*/ 64 w 166"/>
                  <a:gd name="T37" fmla="*/ 60 h 141"/>
                  <a:gd name="T38" fmla="*/ 64 w 166"/>
                  <a:gd name="T39" fmla="*/ 65 h 141"/>
                  <a:gd name="T40" fmla="*/ 64 w 166"/>
                  <a:gd name="T41" fmla="*/ 70 h 141"/>
                  <a:gd name="T42" fmla="*/ 60 w 166"/>
                  <a:gd name="T43" fmla="*/ 68 h 141"/>
                  <a:gd name="T44" fmla="*/ 57 w 166"/>
                  <a:gd name="T45" fmla="*/ 67 h 141"/>
                  <a:gd name="T46" fmla="*/ 53 w 166"/>
                  <a:gd name="T47" fmla="*/ 66 h 141"/>
                  <a:gd name="T48" fmla="*/ 50 w 166"/>
                  <a:gd name="T49" fmla="*/ 65 h 141"/>
                  <a:gd name="T50" fmla="*/ 46 w 166"/>
                  <a:gd name="T51" fmla="*/ 62 h 141"/>
                  <a:gd name="T52" fmla="*/ 42 w 166"/>
                  <a:gd name="T53" fmla="*/ 60 h 141"/>
                  <a:gd name="T54" fmla="*/ 38 w 166"/>
                  <a:gd name="T55" fmla="*/ 58 h 141"/>
                  <a:gd name="T56" fmla="*/ 35 w 166"/>
                  <a:gd name="T57" fmla="*/ 56 h 141"/>
                  <a:gd name="T58" fmla="*/ 31 w 166"/>
                  <a:gd name="T59" fmla="*/ 52 h 141"/>
                  <a:gd name="T60" fmla="*/ 27 w 166"/>
                  <a:gd name="T61" fmla="*/ 50 h 141"/>
                  <a:gd name="T62" fmla="*/ 23 w 166"/>
                  <a:gd name="T63" fmla="*/ 47 h 141"/>
                  <a:gd name="T64" fmla="*/ 20 w 166"/>
                  <a:gd name="T65" fmla="*/ 44 h 141"/>
                  <a:gd name="T66" fmla="*/ 13 w 166"/>
                  <a:gd name="T67" fmla="*/ 38 h 141"/>
                  <a:gd name="T68" fmla="*/ 8 w 166"/>
                  <a:gd name="T69" fmla="*/ 32 h 141"/>
                  <a:gd name="T70" fmla="*/ 4 w 166"/>
                  <a:gd name="T71" fmla="*/ 27 h 141"/>
                  <a:gd name="T72" fmla="*/ 2 w 166"/>
                  <a:gd name="T73" fmla="*/ 22 h 141"/>
                  <a:gd name="T74" fmla="*/ 0 w 166"/>
                  <a:gd name="T75" fmla="*/ 17 h 141"/>
                  <a:gd name="T76" fmla="*/ 1 w 166"/>
                  <a:gd name="T77" fmla="*/ 13 h 141"/>
                  <a:gd name="T78" fmla="*/ 3 w 166"/>
                  <a:gd name="T79" fmla="*/ 9 h 141"/>
                  <a:gd name="T80" fmla="*/ 7 w 166"/>
                  <a:gd name="T81" fmla="*/ 6 h 141"/>
                  <a:gd name="T82" fmla="*/ 9 w 166"/>
                  <a:gd name="T83" fmla="*/ 3 h 141"/>
                  <a:gd name="T84" fmla="*/ 12 w 166"/>
                  <a:gd name="T85" fmla="*/ 2 h 141"/>
                  <a:gd name="T86" fmla="*/ 15 w 166"/>
                  <a:gd name="T87" fmla="*/ 1 h 141"/>
                  <a:gd name="T88" fmla="*/ 21 w 166"/>
                  <a:gd name="T89" fmla="*/ 0 h 141"/>
                  <a:gd name="T90" fmla="*/ 21 w 166"/>
                  <a:gd name="T91" fmla="*/ 0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6" h="141">
                    <a:moveTo>
                      <a:pt x="42" y="0"/>
                    </a:moveTo>
                    <a:lnTo>
                      <a:pt x="52" y="4"/>
                    </a:lnTo>
                    <a:lnTo>
                      <a:pt x="63" y="14"/>
                    </a:lnTo>
                    <a:lnTo>
                      <a:pt x="69" y="23"/>
                    </a:lnTo>
                    <a:lnTo>
                      <a:pt x="75" y="33"/>
                    </a:lnTo>
                    <a:lnTo>
                      <a:pt x="84" y="27"/>
                    </a:lnTo>
                    <a:lnTo>
                      <a:pt x="94" y="27"/>
                    </a:lnTo>
                    <a:lnTo>
                      <a:pt x="105" y="29"/>
                    </a:lnTo>
                    <a:lnTo>
                      <a:pt x="116" y="38"/>
                    </a:lnTo>
                    <a:lnTo>
                      <a:pt x="130" y="42"/>
                    </a:lnTo>
                    <a:lnTo>
                      <a:pt x="141" y="50"/>
                    </a:lnTo>
                    <a:lnTo>
                      <a:pt x="152" y="56"/>
                    </a:lnTo>
                    <a:lnTo>
                      <a:pt x="166" y="59"/>
                    </a:lnTo>
                    <a:lnTo>
                      <a:pt x="162" y="71"/>
                    </a:lnTo>
                    <a:lnTo>
                      <a:pt x="154" y="84"/>
                    </a:lnTo>
                    <a:lnTo>
                      <a:pt x="143" y="95"/>
                    </a:lnTo>
                    <a:lnTo>
                      <a:pt x="130" y="101"/>
                    </a:lnTo>
                    <a:lnTo>
                      <a:pt x="130" y="109"/>
                    </a:lnTo>
                    <a:lnTo>
                      <a:pt x="130" y="120"/>
                    </a:lnTo>
                    <a:lnTo>
                      <a:pt x="130" y="130"/>
                    </a:lnTo>
                    <a:lnTo>
                      <a:pt x="130" y="141"/>
                    </a:lnTo>
                    <a:lnTo>
                      <a:pt x="122" y="137"/>
                    </a:lnTo>
                    <a:lnTo>
                      <a:pt x="116" y="135"/>
                    </a:lnTo>
                    <a:lnTo>
                      <a:pt x="107" y="132"/>
                    </a:lnTo>
                    <a:lnTo>
                      <a:pt x="101" y="130"/>
                    </a:lnTo>
                    <a:lnTo>
                      <a:pt x="94" y="124"/>
                    </a:lnTo>
                    <a:lnTo>
                      <a:pt x="86" y="120"/>
                    </a:lnTo>
                    <a:lnTo>
                      <a:pt x="76" y="116"/>
                    </a:lnTo>
                    <a:lnTo>
                      <a:pt x="71" y="113"/>
                    </a:lnTo>
                    <a:lnTo>
                      <a:pt x="63" y="105"/>
                    </a:lnTo>
                    <a:lnTo>
                      <a:pt x="54" y="101"/>
                    </a:lnTo>
                    <a:lnTo>
                      <a:pt x="46" y="94"/>
                    </a:lnTo>
                    <a:lnTo>
                      <a:pt x="40" y="88"/>
                    </a:lnTo>
                    <a:lnTo>
                      <a:pt x="27" y="76"/>
                    </a:lnTo>
                    <a:lnTo>
                      <a:pt x="16" y="65"/>
                    </a:lnTo>
                    <a:lnTo>
                      <a:pt x="8" y="54"/>
                    </a:lnTo>
                    <a:lnTo>
                      <a:pt x="4" y="44"/>
                    </a:lnTo>
                    <a:lnTo>
                      <a:pt x="0" y="35"/>
                    </a:lnTo>
                    <a:lnTo>
                      <a:pt x="2" y="27"/>
                    </a:lnTo>
                    <a:lnTo>
                      <a:pt x="6" y="18"/>
                    </a:lnTo>
                    <a:lnTo>
                      <a:pt x="14" y="12"/>
                    </a:lnTo>
                    <a:lnTo>
                      <a:pt x="19" y="6"/>
                    </a:lnTo>
                    <a:lnTo>
                      <a:pt x="25" y="4"/>
                    </a:lnTo>
                    <a:lnTo>
                      <a:pt x="31" y="2"/>
                    </a:lnTo>
                    <a:lnTo>
                      <a:pt x="42"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8" name="Freeform 557"/>
              <p:cNvSpPr>
                <a:spLocks/>
              </p:cNvSpPr>
              <p:nvPr/>
            </p:nvSpPr>
            <p:spPr bwMode="auto">
              <a:xfrm>
                <a:off x="2970" y="2467"/>
                <a:ext cx="200" cy="228"/>
              </a:xfrm>
              <a:custGeom>
                <a:avLst/>
                <a:gdLst>
                  <a:gd name="T0" fmla="*/ 69 w 399"/>
                  <a:gd name="T1" fmla="*/ 2 h 456"/>
                  <a:gd name="T2" fmla="*/ 88 w 399"/>
                  <a:gd name="T3" fmla="*/ 12 h 456"/>
                  <a:gd name="T4" fmla="*/ 104 w 399"/>
                  <a:gd name="T5" fmla="*/ 27 h 456"/>
                  <a:gd name="T6" fmla="*/ 119 w 399"/>
                  <a:gd name="T7" fmla="*/ 44 h 456"/>
                  <a:gd name="T8" fmla="*/ 134 w 399"/>
                  <a:gd name="T9" fmla="*/ 59 h 456"/>
                  <a:gd name="T10" fmla="*/ 146 w 399"/>
                  <a:gd name="T11" fmla="*/ 64 h 456"/>
                  <a:gd name="T12" fmla="*/ 163 w 399"/>
                  <a:gd name="T13" fmla="*/ 52 h 456"/>
                  <a:gd name="T14" fmla="*/ 184 w 399"/>
                  <a:gd name="T15" fmla="*/ 59 h 456"/>
                  <a:gd name="T16" fmla="*/ 197 w 399"/>
                  <a:gd name="T17" fmla="*/ 83 h 456"/>
                  <a:gd name="T18" fmla="*/ 199 w 399"/>
                  <a:gd name="T19" fmla="*/ 112 h 456"/>
                  <a:gd name="T20" fmla="*/ 193 w 399"/>
                  <a:gd name="T21" fmla="*/ 137 h 456"/>
                  <a:gd name="T22" fmla="*/ 179 w 399"/>
                  <a:gd name="T23" fmla="*/ 140 h 456"/>
                  <a:gd name="T24" fmla="*/ 165 w 399"/>
                  <a:gd name="T25" fmla="*/ 122 h 456"/>
                  <a:gd name="T26" fmla="*/ 152 w 399"/>
                  <a:gd name="T27" fmla="*/ 105 h 456"/>
                  <a:gd name="T28" fmla="*/ 138 w 399"/>
                  <a:gd name="T29" fmla="*/ 89 h 456"/>
                  <a:gd name="T30" fmla="*/ 122 w 399"/>
                  <a:gd name="T31" fmla="*/ 74 h 456"/>
                  <a:gd name="T32" fmla="*/ 104 w 399"/>
                  <a:gd name="T33" fmla="*/ 64 h 456"/>
                  <a:gd name="T34" fmla="*/ 112 w 399"/>
                  <a:gd name="T35" fmla="*/ 94 h 456"/>
                  <a:gd name="T36" fmla="*/ 125 w 399"/>
                  <a:gd name="T37" fmla="*/ 123 h 456"/>
                  <a:gd name="T38" fmla="*/ 141 w 399"/>
                  <a:gd name="T39" fmla="*/ 150 h 456"/>
                  <a:gd name="T40" fmla="*/ 159 w 399"/>
                  <a:gd name="T41" fmla="*/ 179 h 456"/>
                  <a:gd name="T42" fmla="*/ 179 w 399"/>
                  <a:gd name="T43" fmla="*/ 206 h 456"/>
                  <a:gd name="T44" fmla="*/ 185 w 399"/>
                  <a:gd name="T45" fmla="*/ 217 h 456"/>
                  <a:gd name="T46" fmla="*/ 173 w 399"/>
                  <a:gd name="T47" fmla="*/ 222 h 456"/>
                  <a:gd name="T48" fmla="*/ 161 w 399"/>
                  <a:gd name="T49" fmla="*/ 227 h 456"/>
                  <a:gd name="T50" fmla="*/ 149 w 399"/>
                  <a:gd name="T51" fmla="*/ 228 h 456"/>
                  <a:gd name="T52" fmla="*/ 137 w 399"/>
                  <a:gd name="T53" fmla="*/ 227 h 456"/>
                  <a:gd name="T54" fmla="*/ 125 w 399"/>
                  <a:gd name="T55" fmla="*/ 220 h 456"/>
                  <a:gd name="T56" fmla="*/ 105 w 399"/>
                  <a:gd name="T57" fmla="*/ 212 h 456"/>
                  <a:gd name="T58" fmla="*/ 90 w 399"/>
                  <a:gd name="T59" fmla="*/ 197 h 456"/>
                  <a:gd name="T60" fmla="*/ 85 w 399"/>
                  <a:gd name="T61" fmla="*/ 179 h 456"/>
                  <a:gd name="T62" fmla="*/ 77 w 399"/>
                  <a:gd name="T63" fmla="*/ 160 h 456"/>
                  <a:gd name="T64" fmla="*/ 64 w 399"/>
                  <a:gd name="T65" fmla="*/ 148 h 456"/>
                  <a:gd name="T66" fmla="*/ 46 w 399"/>
                  <a:gd name="T67" fmla="*/ 139 h 456"/>
                  <a:gd name="T68" fmla="*/ 43 w 399"/>
                  <a:gd name="T69" fmla="*/ 123 h 456"/>
                  <a:gd name="T70" fmla="*/ 41 w 399"/>
                  <a:gd name="T71" fmla="*/ 106 h 456"/>
                  <a:gd name="T72" fmla="*/ 42 w 399"/>
                  <a:gd name="T73" fmla="*/ 88 h 456"/>
                  <a:gd name="T74" fmla="*/ 43 w 399"/>
                  <a:gd name="T75" fmla="*/ 71 h 456"/>
                  <a:gd name="T76" fmla="*/ 44 w 399"/>
                  <a:gd name="T77" fmla="*/ 54 h 456"/>
                  <a:gd name="T78" fmla="*/ 31 w 399"/>
                  <a:gd name="T79" fmla="*/ 65 h 456"/>
                  <a:gd name="T80" fmla="*/ 20 w 399"/>
                  <a:gd name="T81" fmla="*/ 80 h 456"/>
                  <a:gd name="T82" fmla="*/ 6 w 399"/>
                  <a:gd name="T83" fmla="*/ 92 h 456"/>
                  <a:gd name="T84" fmla="*/ 0 w 399"/>
                  <a:gd name="T85" fmla="*/ 84 h 456"/>
                  <a:gd name="T86" fmla="*/ 4 w 399"/>
                  <a:gd name="T87" fmla="*/ 63 h 456"/>
                  <a:gd name="T88" fmla="*/ 11 w 399"/>
                  <a:gd name="T89" fmla="*/ 50 h 456"/>
                  <a:gd name="T90" fmla="*/ 18 w 399"/>
                  <a:gd name="T91" fmla="*/ 36 h 456"/>
                  <a:gd name="T92" fmla="*/ 30 w 399"/>
                  <a:gd name="T93" fmla="*/ 24 h 456"/>
                  <a:gd name="T94" fmla="*/ 41 w 399"/>
                  <a:gd name="T95" fmla="*/ 12 h 456"/>
                  <a:gd name="T96" fmla="*/ 53 w 399"/>
                  <a:gd name="T97" fmla="*/ 0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9" h="456">
                    <a:moveTo>
                      <a:pt x="106" y="0"/>
                    </a:moveTo>
                    <a:lnTo>
                      <a:pt x="121" y="0"/>
                    </a:lnTo>
                    <a:lnTo>
                      <a:pt x="137" y="4"/>
                    </a:lnTo>
                    <a:lnTo>
                      <a:pt x="150" y="8"/>
                    </a:lnTo>
                    <a:lnTo>
                      <a:pt x="163" y="15"/>
                    </a:lnTo>
                    <a:lnTo>
                      <a:pt x="175" y="23"/>
                    </a:lnTo>
                    <a:lnTo>
                      <a:pt x="186" y="32"/>
                    </a:lnTo>
                    <a:lnTo>
                      <a:pt x="197" y="42"/>
                    </a:lnTo>
                    <a:lnTo>
                      <a:pt x="207" y="53"/>
                    </a:lnTo>
                    <a:lnTo>
                      <a:pt x="216" y="65"/>
                    </a:lnTo>
                    <a:lnTo>
                      <a:pt x="228" y="76"/>
                    </a:lnTo>
                    <a:lnTo>
                      <a:pt x="237" y="88"/>
                    </a:lnTo>
                    <a:lnTo>
                      <a:pt x="247" y="99"/>
                    </a:lnTo>
                    <a:lnTo>
                      <a:pt x="256" y="108"/>
                    </a:lnTo>
                    <a:lnTo>
                      <a:pt x="268" y="118"/>
                    </a:lnTo>
                    <a:lnTo>
                      <a:pt x="279" y="126"/>
                    </a:lnTo>
                    <a:lnTo>
                      <a:pt x="292" y="135"/>
                    </a:lnTo>
                    <a:lnTo>
                      <a:pt x="291" y="127"/>
                    </a:lnTo>
                    <a:lnTo>
                      <a:pt x="289" y="124"/>
                    </a:lnTo>
                    <a:lnTo>
                      <a:pt x="308" y="108"/>
                    </a:lnTo>
                    <a:lnTo>
                      <a:pt x="325" y="103"/>
                    </a:lnTo>
                    <a:lnTo>
                      <a:pt x="340" y="103"/>
                    </a:lnTo>
                    <a:lnTo>
                      <a:pt x="355" y="108"/>
                    </a:lnTo>
                    <a:lnTo>
                      <a:pt x="367" y="118"/>
                    </a:lnTo>
                    <a:lnTo>
                      <a:pt x="378" y="131"/>
                    </a:lnTo>
                    <a:lnTo>
                      <a:pt x="386" y="146"/>
                    </a:lnTo>
                    <a:lnTo>
                      <a:pt x="393" y="165"/>
                    </a:lnTo>
                    <a:lnTo>
                      <a:pt x="397" y="184"/>
                    </a:lnTo>
                    <a:lnTo>
                      <a:pt x="399" y="205"/>
                    </a:lnTo>
                    <a:lnTo>
                      <a:pt x="397" y="224"/>
                    </a:lnTo>
                    <a:lnTo>
                      <a:pt x="397" y="243"/>
                    </a:lnTo>
                    <a:lnTo>
                      <a:pt x="391" y="261"/>
                    </a:lnTo>
                    <a:lnTo>
                      <a:pt x="386" y="274"/>
                    </a:lnTo>
                    <a:lnTo>
                      <a:pt x="376" y="285"/>
                    </a:lnTo>
                    <a:lnTo>
                      <a:pt x="367" y="293"/>
                    </a:lnTo>
                    <a:lnTo>
                      <a:pt x="357" y="280"/>
                    </a:lnTo>
                    <a:lnTo>
                      <a:pt x="348" y="268"/>
                    </a:lnTo>
                    <a:lnTo>
                      <a:pt x="340" y="255"/>
                    </a:lnTo>
                    <a:lnTo>
                      <a:pt x="330" y="243"/>
                    </a:lnTo>
                    <a:lnTo>
                      <a:pt x="321" y="232"/>
                    </a:lnTo>
                    <a:lnTo>
                      <a:pt x="313" y="219"/>
                    </a:lnTo>
                    <a:lnTo>
                      <a:pt x="304" y="209"/>
                    </a:lnTo>
                    <a:lnTo>
                      <a:pt x="296" y="198"/>
                    </a:lnTo>
                    <a:lnTo>
                      <a:pt x="285" y="186"/>
                    </a:lnTo>
                    <a:lnTo>
                      <a:pt x="275" y="177"/>
                    </a:lnTo>
                    <a:lnTo>
                      <a:pt x="264" y="165"/>
                    </a:lnTo>
                    <a:lnTo>
                      <a:pt x="254" y="158"/>
                    </a:lnTo>
                    <a:lnTo>
                      <a:pt x="243" y="148"/>
                    </a:lnTo>
                    <a:lnTo>
                      <a:pt x="232" y="141"/>
                    </a:lnTo>
                    <a:lnTo>
                      <a:pt x="218" y="133"/>
                    </a:lnTo>
                    <a:lnTo>
                      <a:pt x="207" y="127"/>
                    </a:lnTo>
                    <a:lnTo>
                      <a:pt x="211" y="148"/>
                    </a:lnTo>
                    <a:lnTo>
                      <a:pt x="218" y="167"/>
                    </a:lnTo>
                    <a:lnTo>
                      <a:pt x="224" y="188"/>
                    </a:lnTo>
                    <a:lnTo>
                      <a:pt x="232" y="207"/>
                    </a:lnTo>
                    <a:lnTo>
                      <a:pt x="241" y="226"/>
                    </a:lnTo>
                    <a:lnTo>
                      <a:pt x="249" y="245"/>
                    </a:lnTo>
                    <a:lnTo>
                      <a:pt x="258" y="264"/>
                    </a:lnTo>
                    <a:lnTo>
                      <a:pt x="270" y="283"/>
                    </a:lnTo>
                    <a:lnTo>
                      <a:pt x="281" y="300"/>
                    </a:lnTo>
                    <a:lnTo>
                      <a:pt x="292" y="319"/>
                    </a:lnTo>
                    <a:lnTo>
                      <a:pt x="304" y="337"/>
                    </a:lnTo>
                    <a:lnTo>
                      <a:pt x="317" y="357"/>
                    </a:lnTo>
                    <a:lnTo>
                      <a:pt x="330" y="375"/>
                    </a:lnTo>
                    <a:lnTo>
                      <a:pt x="344" y="394"/>
                    </a:lnTo>
                    <a:lnTo>
                      <a:pt x="357" y="411"/>
                    </a:lnTo>
                    <a:lnTo>
                      <a:pt x="374" y="430"/>
                    </a:lnTo>
                    <a:lnTo>
                      <a:pt x="370" y="432"/>
                    </a:lnTo>
                    <a:lnTo>
                      <a:pt x="370" y="434"/>
                    </a:lnTo>
                    <a:lnTo>
                      <a:pt x="361" y="435"/>
                    </a:lnTo>
                    <a:lnTo>
                      <a:pt x="353" y="439"/>
                    </a:lnTo>
                    <a:lnTo>
                      <a:pt x="346" y="443"/>
                    </a:lnTo>
                    <a:lnTo>
                      <a:pt x="338" y="447"/>
                    </a:lnTo>
                    <a:lnTo>
                      <a:pt x="330" y="451"/>
                    </a:lnTo>
                    <a:lnTo>
                      <a:pt x="321" y="453"/>
                    </a:lnTo>
                    <a:lnTo>
                      <a:pt x="313" y="454"/>
                    </a:lnTo>
                    <a:lnTo>
                      <a:pt x="308" y="456"/>
                    </a:lnTo>
                    <a:lnTo>
                      <a:pt x="298" y="456"/>
                    </a:lnTo>
                    <a:lnTo>
                      <a:pt x="291" y="456"/>
                    </a:lnTo>
                    <a:lnTo>
                      <a:pt x="281" y="454"/>
                    </a:lnTo>
                    <a:lnTo>
                      <a:pt x="273" y="453"/>
                    </a:lnTo>
                    <a:lnTo>
                      <a:pt x="264" y="449"/>
                    </a:lnTo>
                    <a:lnTo>
                      <a:pt x="256" y="445"/>
                    </a:lnTo>
                    <a:lnTo>
                      <a:pt x="249" y="439"/>
                    </a:lnTo>
                    <a:lnTo>
                      <a:pt x="241" y="434"/>
                    </a:lnTo>
                    <a:lnTo>
                      <a:pt x="222" y="430"/>
                    </a:lnTo>
                    <a:lnTo>
                      <a:pt x="209" y="424"/>
                    </a:lnTo>
                    <a:lnTo>
                      <a:pt x="197" y="416"/>
                    </a:lnTo>
                    <a:lnTo>
                      <a:pt x="188" y="407"/>
                    </a:lnTo>
                    <a:lnTo>
                      <a:pt x="180" y="394"/>
                    </a:lnTo>
                    <a:lnTo>
                      <a:pt x="176" y="384"/>
                    </a:lnTo>
                    <a:lnTo>
                      <a:pt x="173" y="371"/>
                    </a:lnTo>
                    <a:lnTo>
                      <a:pt x="169" y="357"/>
                    </a:lnTo>
                    <a:lnTo>
                      <a:pt x="163" y="344"/>
                    </a:lnTo>
                    <a:lnTo>
                      <a:pt x="159" y="331"/>
                    </a:lnTo>
                    <a:lnTo>
                      <a:pt x="154" y="319"/>
                    </a:lnTo>
                    <a:lnTo>
                      <a:pt x="148" y="310"/>
                    </a:lnTo>
                    <a:lnTo>
                      <a:pt x="138" y="300"/>
                    </a:lnTo>
                    <a:lnTo>
                      <a:pt x="127" y="295"/>
                    </a:lnTo>
                    <a:lnTo>
                      <a:pt x="112" y="291"/>
                    </a:lnTo>
                    <a:lnTo>
                      <a:pt x="97" y="291"/>
                    </a:lnTo>
                    <a:lnTo>
                      <a:pt x="91" y="278"/>
                    </a:lnTo>
                    <a:lnTo>
                      <a:pt x="89" y="268"/>
                    </a:lnTo>
                    <a:lnTo>
                      <a:pt x="85" y="255"/>
                    </a:lnTo>
                    <a:lnTo>
                      <a:pt x="85" y="245"/>
                    </a:lnTo>
                    <a:lnTo>
                      <a:pt x="81" y="234"/>
                    </a:lnTo>
                    <a:lnTo>
                      <a:pt x="81" y="223"/>
                    </a:lnTo>
                    <a:lnTo>
                      <a:pt x="81" y="211"/>
                    </a:lnTo>
                    <a:lnTo>
                      <a:pt x="83" y="200"/>
                    </a:lnTo>
                    <a:lnTo>
                      <a:pt x="83" y="188"/>
                    </a:lnTo>
                    <a:lnTo>
                      <a:pt x="83" y="175"/>
                    </a:lnTo>
                    <a:lnTo>
                      <a:pt x="83" y="164"/>
                    </a:lnTo>
                    <a:lnTo>
                      <a:pt x="85" y="152"/>
                    </a:lnTo>
                    <a:lnTo>
                      <a:pt x="85" y="141"/>
                    </a:lnTo>
                    <a:lnTo>
                      <a:pt x="85" y="129"/>
                    </a:lnTo>
                    <a:lnTo>
                      <a:pt x="85" y="118"/>
                    </a:lnTo>
                    <a:lnTo>
                      <a:pt x="87" y="107"/>
                    </a:lnTo>
                    <a:lnTo>
                      <a:pt x="79" y="114"/>
                    </a:lnTo>
                    <a:lnTo>
                      <a:pt x="72" y="122"/>
                    </a:lnTo>
                    <a:lnTo>
                      <a:pt x="62" y="129"/>
                    </a:lnTo>
                    <a:lnTo>
                      <a:pt x="57" y="141"/>
                    </a:lnTo>
                    <a:lnTo>
                      <a:pt x="47" y="150"/>
                    </a:lnTo>
                    <a:lnTo>
                      <a:pt x="40" y="160"/>
                    </a:lnTo>
                    <a:lnTo>
                      <a:pt x="32" y="167"/>
                    </a:lnTo>
                    <a:lnTo>
                      <a:pt x="24" y="175"/>
                    </a:lnTo>
                    <a:lnTo>
                      <a:pt x="11" y="183"/>
                    </a:lnTo>
                    <a:lnTo>
                      <a:pt x="3" y="183"/>
                    </a:lnTo>
                    <a:lnTo>
                      <a:pt x="0" y="175"/>
                    </a:lnTo>
                    <a:lnTo>
                      <a:pt x="0" y="167"/>
                    </a:lnTo>
                    <a:lnTo>
                      <a:pt x="0" y="154"/>
                    </a:lnTo>
                    <a:lnTo>
                      <a:pt x="5" y="137"/>
                    </a:lnTo>
                    <a:lnTo>
                      <a:pt x="7" y="126"/>
                    </a:lnTo>
                    <a:lnTo>
                      <a:pt x="11" y="116"/>
                    </a:lnTo>
                    <a:lnTo>
                      <a:pt x="15" y="107"/>
                    </a:lnTo>
                    <a:lnTo>
                      <a:pt x="21" y="99"/>
                    </a:lnTo>
                    <a:lnTo>
                      <a:pt x="24" y="89"/>
                    </a:lnTo>
                    <a:lnTo>
                      <a:pt x="32" y="80"/>
                    </a:lnTo>
                    <a:lnTo>
                      <a:pt x="36" y="72"/>
                    </a:lnTo>
                    <a:lnTo>
                      <a:pt x="45" y="63"/>
                    </a:lnTo>
                    <a:lnTo>
                      <a:pt x="51" y="55"/>
                    </a:lnTo>
                    <a:lnTo>
                      <a:pt x="59" y="48"/>
                    </a:lnTo>
                    <a:lnTo>
                      <a:pt x="66" y="40"/>
                    </a:lnTo>
                    <a:lnTo>
                      <a:pt x="74" y="30"/>
                    </a:lnTo>
                    <a:lnTo>
                      <a:pt x="81" y="23"/>
                    </a:lnTo>
                    <a:lnTo>
                      <a:pt x="89" y="15"/>
                    </a:lnTo>
                    <a:lnTo>
                      <a:pt x="98" y="8"/>
                    </a:lnTo>
                    <a:lnTo>
                      <a:pt x="106"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79" name="Freeform 558"/>
              <p:cNvSpPr>
                <a:spLocks/>
              </p:cNvSpPr>
              <p:nvPr/>
            </p:nvSpPr>
            <p:spPr bwMode="auto">
              <a:xfrm>
                <a:off x="2986" y="2471"/>
                <a:ext cx="567" cy="302"/>
              </a:xfrm>
              <a:custGeom>
                <a:avLst/>
                <a:gdLst>
                  <a:gd name="T0" fmla="*/ 438 w 1133"/>
                  <a:gd name="T1" fmla="*/ 16 h 604"/>
                  <a:gd name="T2" fmla="*/ 488 w 1133"/>
                  <a:gd name="T3" fmla="*/ 39 h 604"/>
                  <a:gd name="T4" fmla="*/ 542 w 1133"/>
                  <a:gd name="T5" fmla="*/ 56 h 604"/>
                  <a:gd name="T6" fmla="*/ 562 w 1133"/>
                  <a:gd name="T7" fmla="*/ 72 h 604"/>
                  <a:gd name="T8" fmla="*/ 555 w 1133"/>
                  <a:gd name="T9" fmla="*/ 92 h 604"/>
                  <a:gd name="T10" fmla="*/ 522 w 1133"/>
                  <a:gd name="T11" fmla="*/ 95 h 604"/>
                  <a:gd name="T12" fmla="*/ 489 w 1133"/>
                  <a:gd name="T13" fmla="*/ 119 h 604"/>
                  <a:gd name="T14" fmla="*/ 459 w 1133"/>
                  <a:gd name="T15" fmla="*/ 148 h 604"/>
                  <a:gd name="T16" fmla="*/ 435 w 1133"/>
                  <a:gd name="T17" fmla="*/ 174 h 604"/>
                  <a:gd name="T18" fmla="*/ 408 w 1133"/>
                  <a:gd name="T19" fmla="*/ 190 h 604"/>
                  <a:gd name="T20" fmla="*/ 379 w 1133"/>
                  <a:gd name="T21" fmla="*/ 204 h 604"/>
                  <a:gd name="T22" fmla="*/ 338 w 1133"/>
                  <a:gd name="T23" fmla="*/ 229 h 604"/>
                  <a:gd name="T24" fmla="*/ 290 w 1133"/>
                  <a:gd name="T25" fmla="*/ 261 h 604"/>
                  <a:gd name="T26" fmla="*/ 243 w 1133"/>
                  <a:gd name="T27" fmla="*/ 288 h 604"/>
                  <a:gd name="T28" fmla="*/ 188 w 1133"/>
                  <a:gd name="T29" fmla="*/ 295 h 604"/>
                  <a:gd name="T30" fmla="*/ 120 w 1133"/>
                  <a:gd name="T31" fmla="*/ 279 h 604"/>
                  <a:gd name="T32" fmla="*/ 53 w 1133"/>
                  <a:gd name="T33" fmla="*/ 261 h 604"/>
                  <a:gd name="T34" fmla="*/ 3 w 1133"/>
                  <a:gd name="T35" fmla="*/ 240 h 604"/>
                  <a:gd name="T36" fmla="*/ 33 w 1133"/>
                  <a:gd name="T37" fmla="*/ 233 h 604"/>
                  <a:gd name="T38" fmla="*/ 72 w 1133"/>
                  <a:gd name="T39" fmla="*/ 242 h 604"/>
                  <a:gd name="T40" fmla="*/ 111 w 1133"/>
                  <a:gd name="T41" fmla="*/ 249 h 604"/>
                  <a:gd name="T42" fmla="*/ 160 w 1133"/>
                  <a:gd name="T43" fmla="*/ 263 h 604"/>
                  <a:gd name="T44" fmla="*/ 213 w 1133"/>
                  <a:gd name="T45" fmla="*/ 273 h 604"/>
                  <a:gd name="T46" fmla="*/ 253 w 1133"/>
                  <a:gd name="T47" fmla="*/ 248 h 604"/>
                  <a:gd name="T48" fmla="*/ 264 w 1133"/>
                  <a:gd name="T49" fmla="*/ 216 h 604"/>
                  <a:gd name="T50" fmla="*/ 236 w 1133"/>
                  <a:gd name="T51" fmla="*/ 202 h 604"/>
                  <a:gd name="T52" fmla="*/ 209 w 1133"/>
                  <a:gd name="T53" fmla="*/ 189 h 604"/>
                  <a:gd name="T54" fmla="*/ 190 w 1133"/>
                  <a:gd name="T55" fmla="*/ 173 h 604"/>
                  <a:gd name="T56" fmla="*/ 218 w 1133"/>
                  <a:gd name="T57" fmla="*/ 146 h 604"/>
                  <a:gd name="T58" fmla="*/ 254 w 1133"/>
                  <a:gd name="T59" fmla="*/ 122 h 604"/>
                  <a:gd name="T60" fmla="*/ 292 w 1133"/>
                  <a:gd name="T61" fmla="*/ 123 h 604"/>
                  <a:gd name="T62" fmla="*/ 331 w 1133"/>
                  <a:gd name="T63" fmla="*/ 144 h 604"/>
                  <a:gd name="T64" fmla="*/ 376 w 1133"/>
                  <a:gd name="T65" fmla="*/ 166 h 604"/>
                  <a:gd name="T66" fmla="*/ 415 w 1133"/>
                  <a:gd name="T67" fmla="*/ 169 h 604"/>
                  <a:gd name="T68" fmla="*/ 439 w 1133"/>
                  <a:gd name="T69" fmla="*/ 142 h 604"/>
                  <a:gd name="T70" fmla="*/ 455 w 1133"/>
                  <a:gd name="T71" fmla="*/ 119 h 604"/>
                  <a:gd name="T72" fmla="*/ 468 w 1133"/>
                  <a:gd name="T73" fmla="*/ 96 h 604"/>
                  <a:gd name="T74" fmla="*/ 471 w 1133"/>
                  <a:gd name="T75" fmla="*/ 82 h 604"/>
                  <a:gd name="T76" fmla="*/ 438 w 1133"/>
                  <a:gd name="T77" fmla="*/ 100 h 604"/>
                  <a:gd name="T78" fmla="*/ 423 w 1133"/>
                  <a:gd name="T79" fmla="*/ 100 h 604"/>
                  <a:gd name="T80" fmla="*/ 435 w 1133"/>
                  <a:gd name="T81" fmla="*/ 77 h 604"/>
                  <a:gd name="T82" fmla="*/ 450 w 1133"/>
                  <a:gd name="T83" fmla="*/ 53 h 604"/>
                  <a:gd name="T84" fmla="*/ 428 w 1133"/>
                  <a:gd name="T85" fmla="*/ 61 h 604"/>
                  <a:gd name="T86" fmla="*/ 406 w 1133"/>
                  <a:gd name="T87" fmla="*/ 72 h 604"/>
                  <a:gd name="T88" fmla="*/ 391 w 1133"/>
                  <a:gd name="T89" fmla="*/ 70 h 604"/>
                  <a:gd name="T90" fmla="*/ 401 w 1133"/>
                  <a:gd name="T91" fmla="*/ 47 h 604"/>
                  <a:gd name="T92" fmla="*/ 410 w 1133"/>
                  <a:gd name="T93" fmla="*/ 28 h 604"/>
                  <a:gd name="T94" fmla="*/ 388 w 1133"/>
                  <a:gd name="T95" fmla="*/ 35 h 604"/>
                  <a:gd name="T96" fmla="*/ 364 w 1133"/>
                  <a:gd name="T97" fmla="*/ 40 h 604"/>
                  <a:gd name="T98" fmla="*/ 362 w 1133"/>
                  <a:gd name="T99" fmla="*/ 27 h 604"/>
                  <a:gd name="T100" fmla="*/ 383 w 1133"/>
                  <a:gd name="T101" fmla="*/ 8 h 604"/>
                  <a:gd name="T102" fmla="*/ 397 w 1133"/>
                  <a:gd name="T103" fmla="*/ 0 h 6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3" h="604">
                    <a:moveTo>
                      <a:pt x="793" y="0"/>
                    </a:moveTo>
                    <a:lnTo>
                      <a:pt x="814" y="5"/>
                    </a:lnTo>
                    <a:lnTo>
                      <a:pt x="833" y="15"/>
                    </a:lnTo>
                    <a:lnTo>
                      <a:pt x="854" y="22"/>
                    </a:lnTo>
                    <a:lnTo>
                      <a:pt x="875" y="32"/>
                    </a:lnTo>
                    <a:lnTo>
                      <a:pt x="894" y="42"/>
                    </a:lnTo>
                    <a:lnTo>
                      <a:pt x="914" y="51"/>
                    </a:lnTo>
                    <a:lnTo>
                      <a:pt x="934" y="61"/>
                    </a:lnTo>
                    <a:lnTo>
                      <a:pt x="954" y="72"/>
                    </a:lnTo>
                    <a:lnTo>
                      <a:pt x="975" y="78"/>
                    </a:lnTo>
                    <a:lnTo>
                      <a:pt x="994" y="85"/>
                    </a:lnTo>
                    <a:lnTo>
                      <a:pt x="1017" y="93"/>
                    </a:lnTo>
                    <a:lnTo>
                      <a:pt x="1038" y="100"/>
                    </a:lnTo>
                    <a:lnTo>
                      <a:pt x="1061" y="106"/>
                    </a:lnTo>
                    <a:lnTo>
                      <a:pt x="1084" y="112"/>
                    </a:lnTo>
                    <a:lnTo>
                      <a:pt x="1107" y="116"/>
                    </a:lnTo>
                    <a:lnTo>
                      <a:pt x="1133" y="119"/>
                    </a:lnTo>
                    <a:lnTo>
                      <a:pt x="1131" y="127"/>
                    </a:lnTo>
                    <a:lnTo>
                      <a:pt x="1127" y="135"/>
                    </a:lnTo>
                    <a:lnTo>
                      <a:pt x="1124" y="144"/>
                    </a:lnTo>
                    <a:lnTo>
                      <a:pt x="1122" y="152"/>
                    </a:lnTo>
                    <a:lnTo>
                      <a:pt x="1118" y="157"/>
                    </a:lnTo>
                    <a:lnTo>
                      <a:pt x="1114" y="167"/>
                    </a:lnTo>
                    <a:lnTo>
                      <a:pt x="1110" y="175"/>
                    </a:lnTo>
                    <a:lnTo>
                      <a:pt x="1110" y="184"/>
                    </a:lnTo>
                    <a:lnTo>
                      <a:pt x="1097" y="180"/>
                    </a:lnTo>
                    <a:lnTo>
                      <a:pt x="1086" y="180"/>
                    </a:lnTo>
                    <a:lnTo>
                      <a:pt x="1072" y="180"/>
                    </a:lnTo>
                    <a:lnTo>
                      <a:pt x="1059" y="184"/>
                    </a:lnTo>
                    <a:lnTo>
                      <a:pt x="1044" y="190"/>
                    </a:lnTo>
                    <a:lnTo>
                      <a:pt x="1030" y="197"/>
                    </a:lnTo>
                    <a:lnTo>
                      <a:pt x="1017" y="205"/>
                    </a:lnTo>
                    <a:lnTo>
                      <a:pt x="1004" y="216"/>
                    </a:lnTo>
                    <a:lnTo>
                      <a:pt x="991" y="226"/>
                    </a:lnTo>
                    <a:lnTo>
                      <a:pt x="977" y="237"/>
                    </a:lnTo>
                    <a:lnTo>
                      <a:pt x="964" y="249"/>
                    </a:lnTo>
                    <a:lnTo>
                      <a:pt x="953" y="260"/>
                    </a:lnTo>
                    <a:lnTo>
                      <a:pt x="941" y="273"/>
                    </a:lnTo>
                    <a:lnTo>
                      <a:pt x="930" y="285"/>
                    </a:lnTo>
                    <a:lnTo>
                      <a:pt x="918" y="296"/>
                    </a:lnTo>
                    <a:lnTo>
                      <a:pt x="911" y="308"/>
                    </a:lnTo>
                    <a:lnTo>
                      <a:pt x="899" y="319"/>
                    </a:lnTo>
                    <a:lnTo>
                      <a:pt x="890" y="329"/>
                    </a:lnTo>
                    <a:lnTo>
                      <a:pt x="878" y="338"/>
                    </a:lnTo>
                    <a:lnTo>
                      <a:pt x="869" y="348"/>
                    </a:lnTo>
                    <a:lnTo>
                      <a:pt x="857" y="355"/>
                    </a:lnTo>
                    <a:lnTo>
                      <a:pt x="848" y="363"/>
                    </a:lnTo>
                    <a:lnTo>
                      <a:pt x="837" y="368"/>
                    </a:lnTo>
                    <a:lnTo>
                      <a:pt x="827" y="376"/>
                    </a:lnTo>
                    <a:lnTo>
                      <a:pt x="816" y="380"/>
                    </a:lnTo>
                    <a:lnTo>
                      <a:pt x="802" y="386"/>
                    </a:lnTo>
                    <a:lnTo>
                      <a:pt x="791" y="391"/>
                    </a:lnTo>
                    <a:lnTo>
                      <a:pt x="779" y="397"/>
                    </a:lnTo>
                    <a:lnTo>
                      <a:pt x="768" y="403"/>
                    </a:lnTo>
                    <a:lnTo>
                      <a:pt x="757" y="408"/>
                    </a:lnTo>
                    <a:lnTo>
                      <a:pt x="745" y="418"/>
                    </a:lnTo>
                    <a:lnTo>
                      <a:pt x="736" y="426"/>
                    </a:lnTo>
                    <a:lnTo>
                      <a:pt x="715" y="433"/>
                    </a:lnTo>
                    <a:lnTo>
                      <a:pt x="696" y="445"/>
                    </a:lnTo>
                    <a:lnTo>
                      <a:pt x="675" y="458"/>
                    </a:lnTo>
                    <a:lnTo>
                      <a:pt x="656" y="469"/>
                    </a:lnTo>
                    <a:lnTo>
                      <a:pt x="637" y="481"/>
                    </a:lnTo>
                    <a:lnTo>
                      <a:pt x="618" y="494"/>
                    </a:lnTo>
                    <a:lnTo>
                      <a:pt x="599" y="507"/>
                    </a:lnTo>
                    <a:lnTo>
                      <a:pt x="580" y="521"/>
                    </a:lnTo>
                    <a:lnTo>
                      <a:pt x="561" y="530"/>
                    </a:lnTo>
                    <a:lnTo>
                      <a:pt x="542" y="543"/>
                    </a:lnTo>
                    <a:lnTo>
                      <a:pt x="523" y="555"/>
                    </a:lnTo>
                    <a:lnTo>
                      <a:pt x="504" y="566"/>
                    </a:lnTo>
                    <a:lnTo>
                      <a:pt x="485" y="576"/>
                    </a:lnTo>
                    <a:lnTo>
                      <a:pt x="466" y="587"/>
                    </a:lnTo>
                    <a:lnTo>
                      <a:pt x="447" y="595"/>
                    </a:lnTo>
                    <a:lnTo>
                      <a:pt x="430" y="604"/>
                    </a:lnTo>
                    <a:lnTo>
                      <a:pt x="401" y="597"/>
                    </a:lnTo>
                    <a:lnTo>
                      <a:pt x="375" y="589"/>
                    </a:lnTo>
                    <a:lnTo>
                      <a:pt x="348" y="583"/>
                    </a:lnTo>
                    <a:lnTo>
                      <a:pt x="319" y="578"/>
                    </a:lnTo>
                    <a:lnTo>
                      <a:pt x="293" y="570"/>
                    </a:lnTo>
                    <a:lnTo>
                      <a:pt x="266" y="564"/>
                    </a:lnTo>
                    <a:lnTo>
                      <a:pt x="240" y="557"/>
                    </a:lnTo>
                    <a:lnTo>
                      <a:pt x="213" y="551"/>
                    </a:lnTo>
                    <a:lnTo>
                      <a:pt x="184" y="543"/>
                    </a:lnTo>
                    <a:lnTo>
                      <a:pt x="160" y="536"/>
                    </a:lnTo>
                    <a:lnTo>
                      <a:pt x="131" y="530"/>
                    </a:lnTo>
                    <a:lnTo>
                      <a:pt x="106" y="522"/>
                    </a:lnTo>
                    <a:lnTo>
                      <a:pt x="78" y="515"/>
                    </a:lnTo>
                    <a:lnTo>
                      <a:pt x="53" y="507"/>
                    </a:lnTo>
                    <a:lnTo>
                      <a:pt x="25" y="498"/>
                    </a:lnTo>
                    <a:lnTo>
                      <a:pt x="0" y="490"/>
                    </a:lnTo>
                    <a:lnTo>
                      <a:pt x="6" y="479"/>
                    </a:lnTo>
                    <a:lnTo>
                      <a:pt x="15" y="471"/>
                    </a:lnTo>
                    <a:lnTo>
                      <a:pt x="27" y="465"/>
                    </a:lnTo>
                    <a:lnTo>
                      <a:pt x="38" y="464"/>
                    </a:lnTo>
                    <a:lnTo>
                      <a:pt x="49" y="462"/>
                    </a:lnTo>
                    <a:lnTo>
                      <a:pt x="66" y="465"/>
                    </a:lnTo>
                    <a:lnTo>
                      <a:pt x="82" y="467"/>
                    </a:lnTo>
                    <a:lnTo>
                      <a:pt x="97" y="471"/>
                    </a:lnTo>
                    <a:lnTo>
                      <a:pt x="112" y="475"/>
                    </a:lnTo>
                    <a:lnTo>
                      <a:pt x="129" y="481"/>
                    </a:lnTo>
                    <a:lnTo>
                      <a:pt x="144" y="484"/>
                    </a:lnTo>
                    <a:lnTo>
                      <a:pt x="160" y="488"/>
                    </a:lnTo>
                    <a:lnTo>
                      <a:pt x="175" y="492"/>
                    </a:lnTo>
                    <a:lnTo>
                      <a:pt x="190" y="494"/>
                    </a:lnTo>
                    <a:lnTo>
                      <a:pt x="205" y="496"/>
                    </a:lnTo>
                    <a:lnTo>
                      <a:pt x="221" y="498"/>
                    </a:lnTo>
                    <a:lnTo>
                      <a:pt x="238" y="500"/>
                    </a:lnTo>
                    <a:lnTo>
                      <a:pt x="259" y="507"/>
                    </a:lnTo>
                    <a:lnTo>
                      <a:pt x="278" y="511"/>
                    </a:lnTo>
                    <a:lnTo>
                      <a:pt x="298" y="521"/>
                    </a:lnTo>
                    <a:lnTo>
                      <a:pt x="319" y="526"/>
                    </a:lnTo>
                    <a:lnTo>
                      <a:pt x="342" y="534"/>
                    </a:lnTo>
                    <a:lnTo>
                      <a:pt x="363" y="540"/>
                    </a:lnTo>
                    <a:lnTo>
                      <a:pt x="386" y="543"/>
                    </a:lnTo>
                    <a:lnTo>
                      <a:pt x="405" y="545"/>
                    </a:lnTo>
                    <a:lnTo>
                      <a:pt x="426" y="545"/>
                    </a:lnTo>
                    <a:lnTo>
                      <a:pt x="445" y="542"/>
                    </a:lnTo>
                    <a:lnTo>
                      <a:pt x="464" y="538"/>
                    </a:lnTo>
                    <a:lnTo>
                      <a:pt x="477" y="528"/>
                    </a:lnTo>
                    <a:lnTo>
                      <a:pt x="494" y="515"/>
                    </a:lnTo>
                    <a:lnTo>
                      <a:pt x="506" y="496"/>
                    </a:lnTo>
                    <a:lnTo>
                      <a:pt x="517" y="475"/>
                    </a:lnTo>
                    <a:lnTo>
                      <a:pt x="511" y="462"/>
                    </a:lnTo>
                    <a:lnTo>
                      <a:pt x="515" y="452"/>
                    </a:lnTo>
                    <a:lnTo>
                      <a:pt x="523" y="441"/>
                    </a:lnTo>
                    <a:lnTo>
                      <a:pt x="527" y="431"/>
                    </a:lnTo>
                    <a:lnTo>
                      <a:pt x="517" y="424"/>
                    </a:lnTo>
                    <a:lnTo>
                      <a:pt x="506" y="418"/>
                    </a:lnTo>
                    <a:lnTo>
                      <a:pt x="494" y="412"/>
                    </a:lnTo>
                    <a:lnTo>
                      <a:pt x="485" y="408"/>
                    </a:lnTo>
                    <a:lnTo>
                      <a:pt x="471" y="403"/>
                    </a:lnTo>
                    <a:lnTo>
                      <a:pt x="462" y="399"/>
                    </a:lnTo>
                    <a:lnTo>
                      <a:pt x="451" y="393"/>
                    </a:lnTo>
                    <a:lnTo>
                      <a:pt x="441" y="389"/>
                    </a:lnTo>
                    <a:lnTo>
                      <a:pt x="428" y="382"/>
                    </a:lnTo>
                    <a:lnTo>
                      <a:pt x="418" y="378"/>
                    </a:lnTo>
                    <a:lnTo>
                      <a:pt x="409" y="372"/>
                    </a:lnTo>
                    <a:lnTo>
                      <a:pt x="401" y="367"/>
                    </a:lnTo>
                    <a:lnTo>
                      <a:pt x="392" y="359"/>
                    </a:lnTo>
                    <a:lnTo>
                      <a:pt x="386" y="353"/>
                    </a:lnTo>
                    <a:lnTo>
                      <a:pt x="380" y="346"/>
                    </a:lnTo>
                    <a:lnTo>
                      <a:pt x="378" y="336"/>
                    </a:lnTo>
                    <a:lnTo>
                      <a:pt x="392" y="325"/>
                    </a:lnTo>
                    <a:lnTo>
                      <a:pt x="405" y="313"/>
                    </a:lnTo>
                    <a:lnTo>
                      <a:pt x="420" y="300"/>
                    </a:lnTo>
                    <a:lnTo>
                      <a:pt x="435" y="291"/>
                    </a:lnTo>
                    <a:lnTo>
                      <a:pt x="449" y="279"/>
                    </a:lnTo>
                    <a:lnTo>
                      <a:pt x="464" y="270"/>
                    </a:lnTo>
                    <a:lnTo>
                      <a:pt x="477" y="258"/>
                    </a:lnTo>
                    <a:lnTo>
                      <a:pt x="494" y="253"/>
                    </a:lnTo>
                    <a:lnTo>
                      <a:pt x="508" y="243"/>
                    </a:lnTo>
                    <a:lnTo>
                      <a:pt x="523" y="239"/>
                    </a:lnTo>
                    <a:lnTo>
                      <a:pt x="538" y="235"/>
                    </a:lnTo>
                    <a:lnTo>
                      <a:pt x="553" y="237"/>
                    </a:lnTo>
                    <a:lnTo>
                      <a:pt x="568" y="237"/>
                    </a:lnTo>
                    <a:lnTo>
                      <a:pt x="584" y="245"/>
                    </a:lnTo>
                    <a:lnTo>
                      <a:pt x="599" y="254"/>
                    </a:lnTo>
                    <a:lnTo>
                      <a:pt x="614" y="270"/>
                    </a:lnTo>
                    <a:lnTo>
                      <a:pt x="629" y="272"/>
                    </a:lnTo>
                    <a:lnTo>
                      <a:pt x="646" y="279"/>
                    </a:lnTo>
                    <a:lnTo>
                      <a:pt x="662" y="287"/>
                    </a:lnTo>
                    <a:lnTo>
                      <a:pt x="681" y="296"/>
                    </a:lnTo>
                    <a:lnTo>
                      <a:pt x="696" y="304"/>
                    </a:lnTo>
                    <a:lnTo>
                      <a:pt x="715" y="313"/>
                    </a:lnTo>
                    <a:lnTo>
                      <a:pt x="732" y="323"/>
                    </a:lnTo>
                    <a:lnTo>
                      <a:pt x="751" y="332"/>
                    </a:lnTo>
                    <a:lnTo>
                      <a:pt x="766" y="336"/>
                    </a:lnTo>
                    <a:lnTo>
                      <a:pt x="783" y="342"/>
                    </a:lnTo>
                    <a:lnTo>
                      <a:pt x="799" y="344"/>
                    </a:lnTo>
                    <a:lnTo>
                      <a:pt x="816" y="344"/>
                    </a:lnTo>
                    <a:lnTo>
                      <a:pt x="829" y="338"/>
                    </a:lnTo>
                    <a:lnTo>
                      <a:pt x="842" y="330"/>
                    </a:lnTo>
                    <a:lnTo>
                      <a:pt x="854" y="317"/>
                    </a:lnTo>
                    <a:lnTo>
                      <a:pt x="865" y="300"/>
                    </a:lnTo>
                    <a:lnTo>
                      <a:pt x="871" y="292"/>
                    </a:lnTo>
                    <a:lnTo>
                      <a:pt x="878" y="283"/>
                    </a:lnTo>
                    <a:lnTo>
                      <a:pt x="882" y="273"/>
                    </a:lnTo>
                    <a:lnTo>
                      <a:pt x="890" y="266"/>
                    </a:lnTo>
                    <a:lnTo>
                      <a:pt x="895" y="256"/>
                    </a:lnTo>
                    <a:lnTo>
                      <a:pt x="901" y="247"/>
                    </a:lnTo>
                    <a:lnTo>
                      <a:pt x="909" y="237"/>
                    </a:lnTo>
                    <a:lnTo>
                      <a:pt x="914" y="230"/>
                    </a:lnTo>
                    <a:lnTo>
                      <a:pt x="920" y="220"/>
                    </a:lnTo>
                    <a:lnTo>
                      <a:pt x="926" y="211"/>
                    </a:lnTo>
                    <a:lnTo>
                      <a:pt x="932" y="201"/>
                    </a:lnTo>
                    <a:lnTo>
                      <a:pt x="935" y="192"/>
                    </a:lnTo>
                    <a:lnTo>
                      <a:pt x="941" y="182"/>
                    </a:lnTo>
                    <a:lnTo>
                      <a:pt x="945" y="173"/>
                    </a:lnTo>
                    <a:lnTo>
                      <a:pt x="949" y="163"/>
                    </a:lnTo>
                    <a:lnTo>
                      <a:pt x="954" y="156"/>
                    </a:lnTo>
                    <a:lnTo>
                      <a:pt x="941" y="163"/>
                    </a:lnTo>
                    <a:lnTo>
                      <a:pt x="928" y="173"/>
                    </a:lnTo>
                    <a:lnTo>
                      <a:pt x="914" y="180"/>
                    </a:lnTo>
                    <a:lnTo>
                      <a:pt x="903" y="190"/>
                    </a:lnTo>
                    <a:lnTo>
                      <a:pt x="888" y="194"/>
                    </a:lnTo>
                    <a:lnTo>
                      <a:pt x="875" y="199"/>
                    </a:lnTo>
                    <a:lnTo>
                      <a:pt x="867" y="201"/>
                    </a:lnTo>
                    <a:lnTo>
                      <a:pt x="859" y="203"/>
                    </a:lnTo>
                    <a:lnTo>
                      <a:pt x="852" y="205"/>
                    </a:lnTo>
                    <a:lnTo>
                      <a:pt x="846" y="207"/>
                    </a:lnTo>
                    <a:lnTo>
                      <a:pt x="846" y="199"/>
                    </a:lnTo>
                    <a:lnTo>
                      <a:pt x="848" y="192"/>
                    </a:lnTo>
                    <a:lnTo>
                      <a:pt x="848" y="184"/>
                    </a:lnTo>
                    <a:lnTo>
                      <a:pt x="852" y="178"/>
                    </a:lnTo>
                    <a:lnTo>
                      <a:pt x="859" y="165"/>
                    </a:lnTo>
                    <a:lnTo>
                      <a:pt x="869" y="154"/>
                    </a:lnTo>
                    <a:lnTo>
                      <a:pt x="878" y="140"/>
                    </a:lnTo>
                    <a:lnTo>
                      <a:pt x="888" y="127"/>
                    </a:lnTo>
                    <a:lnTo>
                      <a:pt x="892" y="121"/>
                    </a:lnTo>
                    <a:lnTo>
                      <a:pt x="895" y="114"/>
                    </a:lnTo>
                    <a:lnTo>
                      <a:pt x="899" y="106"/>
                    </a:lnTo>
                    <a:lnTo>
                      <a:pt x="905" y="99"/>
                    </a:lnTo>
                    <a:lnTo>
                      <a:pt x="894" y="100"/>
                    </a:lnTo>
                    <a:lnTo>
                      <a:pt x="882" y="106"/>
                    </a:lnTo>
                    <a:lnTo>
                      <a:pt x="869" y="114"/>
                    </a:lnTo>
                    <a:lnTo>
                      <a:pt x="856" y="121"/>
                    </a:lnTo>
                    <a:lnTo>
                      <a:pt x="848" y="127"/>
                    </a:lnTo>
                    <a:lnTo>
                      <a:pt x="838" y="131"/>
                    </a:lnTo>
                    <a:lnTo>
                      <a:pt x="833" y="135"/>
                    </a:lnTo>
                    <a:lnTo>
                      <a:pt x="825" y="138"/>
                    </a:lnTo>
                    <a:lnTo>
                      <a:pt x="812" y="144"/>
                    </a:lnTo>
                    <a:lnTo>
                      <a:pt x="800" y="148"/>
                    </a:lnTo>
                    <a:lnTo>
                      <a:pt x="793" y="148"/>
                    </a:lnTo>
                    <a:lnTo>
                      <a:pt x="787" y="148"/>
                    </a:lnTo>
                    <a:lnTo>
                      <a:pt x="783" y="144"/>
                    </a:lnTo>
                    <a:lnTo>
                      <a:pt x="781" y="140"/>
                    </a:lnTo>
                    <a:lnTo>
                      <a:pt x="779" y="135"/>
                    </a:lnTo>
                    <a:lnTo>
                      <a:pt x="781" y="127"/>
                    </a:lnTo>
                    <a:lnTo>
                      <a:pt x="785" y="116"/>
                    </a:lnTo>
                    <a:lnTo>
                      <a:pt x="791" y="104"/>
                    </a:lnTo>
                    <a:lnTo>
                      <a:pt x="802" y="93"/>
                    </a:lnTo>
                    <a:lnTo>
                      <a:pt x="812" y="83"/>
                    </a:lnTo>
                    <a:lnTo>
                      <a:pt x="812" y="78"/>
                    </a:lnTo>
                    <a:lnTo>
                      <a:pt x="816" y="70"/>
                    </a:lnTo>
                    <a:lnTo>
                      <a:pt x="818" y="62"/>
                    </a:lnTo>
                    <a:lnTo>
                      <a:pt x="819" y="55"/>
                    </a:lnTo>
                    <a:lnTo>
                      <a:pt x="812" y="57"/>
                    </a:lnTo>
                    <a:lnTo>
                      <a:pt x="804" y="61"/>
                    </a:lnTo>
                    <a:lnTo>
                      <a:pt x="795" y="64"/>
                    </a:lnTo>
                    <a:lnTo>
                      <a:pt x="785" y="68"/>
                    </a:lnTo>
                    <a:lnTo>
                      <a:pt x="776" y="70"/>
                    </a:lnTo>
                    <a:lnTo>
                      <a:pt x="766" y="74"/>
                    </a:lnTo>
                    <a:lnTo>
                      <a:pt x="757" y="78"/>
                    </a:lnTo>
                    <a:lnTo>
                      <a:pt x="749" y="81"/>
                    </a:lnTo>
                    <a:lnTo>
                      <a:pt x="736" y="80"/>
                    </a:lnTo>
                    <a:lnTo>
                      <a:pt x="728" y="80"/>
                    </a:lnTo>
                    <a:lnTo>
                      <a:pt x="722" y="78"/>
                    </a:lnTo>
                    <a:lnTo>
                      <a:pt x="719" y="74"/>
                    </a:lnTo>
                    <a:lnTo>
                      <a:pt x="717" y="68"/>
                    </a:lnTo>
                    <a:lnTo>
                      <a:pt x="722" y="59"/>
                    </a:lnTo>
                    <a:lnTo>
                      <a:pt x="724" y="53"/>
                    </a:lnTo>
                    <a:lnTo>
                      <a:pt x="730" y="47"/>
                    </a:lnTo>
                    <a:lnTo>
                      <a:pt x="736" y="42"/>
                    </a:lnTo>
                    <a:lnTo>
                      <a:pt x="745" y="36"/>
                    </a:lnTo>
                    <a:lnTo>
                      <a:pt x="755" y="24"/>
                    </a:lnTo>
                    <a:lnTo>
                      <a:pt x="766" y="15"/>
                    </a:lnTo>
                    <a:lnTo>
                      <a:pt x="772" y="9"/>
                    </a:lnTo>
                    <a:lnTo>
                      <a:pt x="779" y="5"/>
                    </a:lnTo>
                    <a:lnTo>
                      <a:pt x="785" y="2"/>
                    </a:lnTo>
                    <a:lnTo>
                      <a:pt x="793" y="0"/>
                    </a:lnTo>
                    <a:close/>
                  </a:path>
                </a:pathLst>
              </a:custGeom>
              <a:solidFill>
                <a:srgbClr val="FFF2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0" name="Freeform 559"/>
              <p:cNvSpPr>
                <a:spLocks/>
              </p:cNvSpPr>
              <p:nvPr/>
            </p:nvSpPr>
            <p:spPr bwMode="auto">
              <a:xfrm>
                <a:off x="2708" y="2489"/>
                <a:ext cx="37" cy="164"/>
              </a:xfrm>
              <a:custGeom>
                <a:avLst/>
                <a:gdLst>
                  <a:gd name="T0" fmla="*/ 37 w 74"/>
                  <a:gd name="T1" fmla="*/ 0 h 329"/>
                  <a:gd name="T2" fmla="*/ 35 w 74"/>
                  <a:gd name="T3" fmla="*/ 9 h 329"/>
                  <a:gd name="T4" fmla="*/ 33 w 74"/>
                  <a:gd name="T5" fmla="*/ 19 h 329"/>
                  <a:gd name="T6" fmla="*/ 31 w 74"/>
                  <a:gd name="T7" fmla="*/ 29 h 329"/>
                  <a:gd name="T8" fmla="*/ 29 w 74"/>
                  <a:gd name="T9" fmla="*/ 39 h 329"/>
                  <a:gd name="T10" fmla="*/ 27 w 74"/>
                  <a:gd name="T11" fmla="*/ 49 h 329"/>
                  <a:gd name="T12" fmla="*/ 25 w 74"/>
                  <a:gd name="T13" fmla="*/ 59 h 329"/>
                  <a:gd name="T14" fmla="*/ 23 w 74"/>
                  <a:gd name="T15" fmla="*/ 69 h 329"/>
                  <a:gd name="T16" fmla="*/ 21 w 74"/>
                  <a:gd name="T17" fmla="*/ 80 h 329"/>
                  <a:gd name="T18" fmla="*/ 19 w 74"/>
                  <a:gd name="T19" fmla="*/ 90 h 329"/>
                  <a:gd name="T20" fmla="*/ 17 w 74"/>
                  <a:gd name="T21" fmla="*/ 100 h 329"/>
                  <a:gd name="T22" fmla="*/ 15 w 74"/>
                  <a:gd name="T23" fmla="*/ 111 h 329"/>
                  <a:gd name="T24" fmla="*/ 13 w 74"/>
                  <a:gd name="T25" fmla="*/ 121 h 329"/>
                  <a:gd name="T26" fmla="*/ 11 w 74"/>
                  <a:gd name="T27" fmla="*/ 132 h 329"/>
                  <a:gd name="T28" fmla="*/ 10 w 74"/>
                  <a:gd name="T29" fmla="*/ 142 h 329"/>
                  <a:gd name="T30" fmla="*/ 9 w 74"/>
                  <a:gd name="T31" fmla="*/ 153 h 329"/>
                  <a:gd name="T32" fmla="*/ 7 w 74"/>
                  <a:gd name="T33" fmla="*/ 164 h 329"/>
                  <a:gd name="T34" fmla="*/ 5 w 74"/>
                  <a:gd name="T35" fmla="*/ 159 h 329"/>
                  <a:gd name="T36" fmla="*/ 4 w 74"/>
                  <a:gd name="T37" fmla="*/ 156 h 329"/>
                  <a:gd name="T38" fmla="*/ 3 w 74"/>
                  <a:gd name="T39" fmla="*/ 153 h 329"/>
                  <a:gd name="T40" fmla="*/ 2 w 74"/>
                  <a:gd name="T41" fmla="*/ 149 h 329"/>
                  <a:gd name="T42" fmla="*/ 2 w 74"/>
                  <a:gd name="T43" fmla="*/ 144 h 329"/>
                  <a:gd name="T44" fmla="*/ 1 w 74"/>
                  <a:gd name="T45" fmla="*/ 139 h 329"/>
                  <a:gd name="T46" fmla="*/ 0 w 74"/>
                  <a:gd name="T47" fmla="*/ 135 h 329"/>
                  <a:gd name="T48" fmla="*/ 0 w 74"/>
                  <a:gd name="T49" fmla="*/ 131 h 329"/>
                  <a:gd name="T50" fmla="*/ 0 w 74"/>
                  <a:gd name="T51" fmla="*/ 125 h 329"/>
                  <a:gd name="T52" fmla="*/ 0 w 74"/>
                  <a:gd name="T53" fmla="*/ 120 h 329"/>
                  <a:gd name="T54" fmla="*/ 0 w 74"/>
                  <a:gd name="T55" fmla="*/ 115 h 329"/>
                  <a:gd name="T56" fmla="*/ 0 w 74"/>
                  <a:gd name="T57" fmla="*/ 110 h 329"/>
                  <a:gd name="T58" fmla="*/ 0 w 74"/>
                  <a:gd name="T59" fmla="*/ 104 h 329"/>
                  <a:gd name="T60" fmla="*/ 1 w 74"/>
                  <a:gd name="T61" fmla="*/ 99 h 329"/>
                  <a:gd name="T62" fmla="*/ 2 w 74"/>
                  <a:gd name="T63" fmla="*/ 94 h 329"/>
                  <a:gd name="T64" fmla="*/ 2 w 74"/>
                  <a:gd name="T65" fmla="*/ 89 h 329"/>
                  <a:gd name="T66" fmla="*/ 2 w 74"/>
                  <a:gd name="T67" fmla="*/ 83 h 329"/>
                  <a:gd name="T68" fmla="*/ 3 w 74"/>
                  <a:gd name="T69" fmla="*/ 79 h 329"/>
                  <a:gd name="T70" fmla="*/ 3 w 74"/>
                  <a:gd name="T71" fmla="*/ 73 h 329"/>
                  <a:gd name="T72" fmla="*/ 4 w 74"/>
                  <a:gd name="T73" fmla="*/ 68 h 329"/>
                  <a:gd name="T74" fmla="*/ 4 w 74"/>
                  <a:gd name="T75" fmla="*/ 63 h 329"/>
                  <a:gd name="T76" fmla="*/ 4 w 74"/>
                  <a:gd name="T77" fmla="*/ 59 h 329"/>
                  <a:gd name="T78" fmla="*/ 4 w 74"/>
                  <a:gd name="T79" fmla="*/ 55 h 329"/>
                  <a:gd name="T80" fmla="*/ 5 w 74"/>
                  <a:gd name="T81" fmla="*/ 52 h 329"/>
                  <a:gd name="T82" fmla="*/ 5 w 74"/>
                  <a:gd name="T83" fmla="*/ 47 h 329"/>
                  <a:gd name="T84" fmla="*/ 6 w 74"/>
                  <a:gd name="T85" fmla="*/ 42 h 329"/>
                  <a:gd name="T86" fmla="*/ 7 w 74"/>
                  <a:gd name="T87" fmla="*/ 39 h 329"/>
                  <a:gd name="T88" fmla="*/ 9 w 74"/>
                  <a:gd name="T89" fmla="*/ 36 h 329"/>
                  <a:gd name="T90" fmla="*/ 13 w 74"/>
                  <a:gd name="T91" fmla="*/ 29 h 329"/>
                  <a:gd name="T92" fmla="*/ 18 w 74"/>
                  <a:gd name="T93" fmla="*/ 22 h 329"/>
                  <a:gd name="T94" fmla="*/ 23 w 74"/>
                  <a:gd name="T95" fmla="*/ 17 h 329"/>
                  <a:gd name="T96" fmla="*/ 29 w 74"/>
                  <a:gd name="T97" fmla="*/ 11 h 329"/>
                  <a:gd name="T98" fmla="*/ 33 w 74"/>
                  <a:gd name="T99" fmla="*/ 4 h 329"/>
                  <a:gd name="T100" fmla="*/ 37 w 74"/>
                  <a:gd name="T101" fmla="*/ 0 h 329"/>
                  <a:gd name="T102" fmla="*/ 37 w 74"/>
                  <a:gd name="T103" fmla="*/ 0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 h="329">
                    <a:moveTo>
                      <a:pt x="74" y="0"/>
                    </a:moveTo>
                    <a:lnTo>
                      <a:pt x="70" y="19"/>
                    </a:lnTo>
                    <a:lnTo>
                      <a:pt x="65" y="38"/>
                    </a:lnTo>
                    <a:lnTo>
                      <a:pt x="61" y="59"/>
                    </a:lnTo>
                    <a:lnTo>
                      <a:pt x="57" y="78"/>
                    </a:lnTo>
                    <a:lnTo>
                      <a:pt x="53" y="99"/>
                    </a:lnTo>
                    <a:lnTo>
                      <a:pt x="49" y="118"/>
                    </a:lnTo>
                    <a:lnTo>
                      <a:pt x="45" y="139"/>
                    </a:lnTo>
                    <a:lnTo>
                      <a:pt x="42" y="161"/>
                    </a:lnTo>
                    <a:lnTo>
                      <a:pt x="38" y="180"/>
                    </a:lnTo>
                    <a:lnTo>
                      <a:pt x="34" y="201"/>
                    </a:lnTo>
                    <a:lnTo>
                      <a:pt x="30" y="222"/>
                    </a:lnTo>
                    <a:lnTo>
                      <a:pt x="25" y="243"/>
                    </a:lnTo>
                    <a:lnTo>
                      <a:pt x="21" y="264"/>
                    </a:lnTo>
                    <a:lnTo>
                      <a:pt x="19" y="285"/>
                    </a:lnTo>
                    <a:lnTo>
                      <a:pt x="17" y="306"/>
                    </a:lnTo>
                    <a:lnTo>
                      <a:pt x="13" y="329"/>
                    </a:lnTo>
                    <a:lnTo>
                      <a:pt x="9" y="319"/>
                    </a:lnTo>
                    <a:lnTo>
                      <a:pt x="7" y="313"/>
                    </a:lnTo>
                    <a:lnTo>
                      <a:pt x="6" y="306"/>
                    </a:lnTo>
                    <a:lnTo>
                      <a:pt x="4" y="298"/>
                    </a:lnTo>
                    <a:lnTo>
                      <a:pt x="4" y="289"/>
                    </a:lnTo>
                    <a:lnTo>
                      <a:pt x="2" y="279"/>
                    </a:lnTo>
                    <a:lnTo>
                      <a:pt x="0" y="270"/>
                    </a:lnTo>
                    <a:lnTo>
                      <a:pt x="0" y="262"/>
                    </a:lnTo>
                    <a:lnTo>
                      <a:pt x="0" y="251"/>
                    </a:lnTo>
                    <a:lnTo>
                      <a:pt x="0" y="241"/>
                    </a:lnTo>
                    <a:lnTo>
                      <a:pt x="0" y="230"/>
                    </a:lnTo>
                    <a:lnTo>
                      <a:pt x="0" y="220"/>
                    </a:lnTo>
                    <a:lnTo>
                      <a:pt x="0" y="209"/>
                    </a:lnTo>
                    <a:lnTo>
                      <a:pt x="2" y="198"/>
                    </a:lnTo>
                    <a:lnTo>
                      <a:pt x="4" y="188"/>
                    </a:lnTo>
                    <a:lnTo>
                      <a:pt x="4" y="179"/>
                    </a:lnTo>
                    <a:lnTo>
                      <a:pt x="4" y="167"/>
                    </a:lnTo>
                    <a:lnTo>
                      <a:pt x="6" y="158"/>
                    </a:lnTo>
                    <a:lnTo>
                      <a:pt x="6" y="146"/>
                    </a:lnTo>
                    <a:lnTo>
                      <a:pt x="7" y="137"/>
                    </a:lnTo>
                    <a:lnTo>
                      <a:pt x="7" y="127"/>
                    </a:lnTo>
                    <a:lnTo>
                      <a:pt x="7" y="118"/>
                    </a:lnTo>
                    <a:lnTo>
                      <a:pt x="7" y="110"/>
                    </a:lnTo>
                    <a:lnTo>
                      <a:pt x="9" y="104"/>
                    </a:lnTo>
                    <a:lnTo>
                      <a:pt x="9" y="95"/>
                    </a:lnTo>
                    <a:lnTo>
                      <a:pt x="11" y="85"/>
                    </a:lnTo>
                    <a:lnTo>
                      <a:pt x="13" y="78"/>
                    </a:lnTo>
                    <a:lnTo>
                      <a:pt x="17" y="72"/>
                    </a:lnTo>
                    <a:lnTo>
                      <a:pt x="25" y="59"/>
                    </a:lnTo>
                    <a:lnTo>
                      <a:pt x="36" y="45"/>
                    </a:lnTo>
                    <a:lnTo>
                      <a:pt x="45" y="34"/>
                    </a:lnTo>
                    <a:lnTo>
                      <a:pt x="57" y="23"/>
                    </a:lnTo>
                    <a:lnTo>
                      <a:pt x="65" y="9"/>
                    </a:lnTo>
                    <a:lnTo>
                      <a:pt x="7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1" name="Freeform 560"/>
              <p:cNvSpPr>
                <a:spLocks/>
              </p:cNvSpPr>
              <p:nvPr/>
            </p:nvSpPr>
            <p:spPr bwMode="auto">
              <a:xfrm>
                <a:off x="2563" y="2524"/>
                <a:ext cx="15" cy="11"/>
              </a:xfrm>
              <a:custGeom>
                <a:avLst/>
                <a:gdLst>
                  <a:gd name="T0" fmla="*/ 12 w 28"/>
                  <a:gd name="T1" fmla="*/ 0 h 23"/>
                  <a:gd name="T2" fmla="*/ 13 w 28"/>
                  <a:gd name="T3" fmla="*/ 0 h 23"/>
                  <a:gd name="T4" fmla="*/ 15 w 28"/>
                  <a:gd name="T5" fmla="*/ 0 h 23"/>
                  <a:gd name="T6" fmla="*/ 12 w 28"/>
                  <a:gd name="T7" fmla="*/ 4 h 23"/>
                  <a:gd name="T8" fmla="*/ 8 w 28"/>
                  <a:gd name="T9" fmla="*/ 6 h 23"/>
                  <a:gd name="T10" fmla="*/ 3 w 28"/>
                  <a:gd name="T11" fmla="*/ 8 h 23"/>
                  <a:gd name="T12" fmla="*/ 0 w 28"/>
                  <a:gd name="T13" fmla="*/ 11 h 23"/>
                  <a:gd name="T14" fmla="*/ 1 w 28"/>
                  <a:gd name="T15" fmla="*/ 7 h 23"/>
                  <a:gd name="T16" fmla="*/ 5 w 28"/>
                  <a:gd name="T17" fmla="*/ 5 h 23"/>
                  <a:gd name="T18" fmla="*/ 8 w 28"/>
                  <a:gd name="T19" fmla="*/ 2 h 23"/>
                  <a:gd name="T20" fmla="*/ 12 w 28"/>
                  <a:gd name="T21" fmla="*/ 0 h 23"/>
                  <a:gd name="T22" fmla="*/ 12 w 28"/>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23">
                    <a:moveTo>
                      <a:pt x="23" y="0"/>
                    </a:moveTo>
                    <a:lnTo>
                      <a:pt x="25" y="0"/>
                    </a:lnTo>
                    <a:lnTo>
                      <a:pt x="28" y="0"/>
                    </a:lnTo>
                    <a:lnTo>
                      <a:pt x="23" y="8"/>
                    </a:lnTo>
                    <a:lnTo>
                      <a:pt x="15" y="13"/>
                    </a:lnTo>
                    <a:lnTo>
                      <a:pt x="6" y="17"/>
                    </a:lnTo>
                    <a:lnTo>
                      <a:pt x="0" y="23"/>
                    </a:lnTo>
                    <a:lnTo>
                      <a:pt x="2" y="15"/>
                    </a:lnTo>
                    <a:lnTo>
                      <a:pt x="9" y="10"/>
                    </a:lnTo>
                    <a:lnTo>
                      <a:pt x="15" y="4"/>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2" name="Freeform 561"/>
              <p:cNvSpPr>
                <a:spLocks/>
              </p:cNvSpPr>
              <p:nvPr/>
            </p:nvSpPr>
            <p:spPr bwMode="auto">
              <a:xfrm>
                <a:off x="2566" y="2524"/>
                <a:ext cx="51" cy="93"/>
              </a:xfrm>
              <a:custGeom>
                <a:avLst/>
                <a:gdLst>
                  <a:gd name="T0" fmla="*/ 51 w 100"/>
                  <a:gd name="T1" fmla="*/ 0 h 186"/>
                  <a:gd name="T2" fmla="*/ 48 w 100"/>
                  <a:gd name="T3" fmla="*/ 6 h 186"/>
                  <a:gd name="T4" fmla="*/ 44 w 100"/>
                  <a:gd name="T5" fmla="*/ 12 h 186"/>
                  <a:gd name="T6" fmla="*/ 41 w 100"/>
                  <a:gd name="T7" fmla="*/ 17 h 186"/>
                  <a:gd name="T8" fmla="*/ 38 w 100"/>
                  <a:gd name="T9" fmla="*/ 24 h 186"/>
                  <a:gd name="T10" fmla="*/ 34 w 100"/>
                  <a:gd name="T11" fmla="*/ 30 h 186"/>
                  <a:gd name="T12" fmla="*/ 30 w 100"/>
                  <a:gd name="T13" fmla="*/ 36 h 186"/>
                  <a:gd name="T14" fmla="*/ 27 w 100"/>
                  <a:gd name="T15" fmla="*/ 42 h 186"/>
                  <a:gd name="T16" fmla="*/ 23 w 100"/>
                  <a:gd name="T17" fmla="*/ 49 h 186"/>
                  <a:gd name="T18" fmla="*/ 20 w 100"/>
                  <a:gd name="T19" fmla="*/ 53 h 186"/>
                  <a:gd name="T20" fmla="*/ 18 w 100"/>
                  <a:gd name="T21" fmla="*/ 57 h 186"/>
                  <a:gd name="T22" fmla="*/ 15 w 100"/>
                  <a:gd name="T23" fmla="*/ 62 h 186"/>
                  <a:gd name="T24" fmla="*/ 13 w 100"/>
                  <a:gd name="T25" fmla="*/ 67 h 186"/>
                  <a:gd name="T26" fmla="*/ 10 w 100"/>
                  <a:gd name="T27" fmla="*/ 74 h 186"/>
                  <a:gd name="T28" fmla="*/ 6 w 100"/>
                  <a:gd name="T29" fmla="*/ 80 h 186"/>
                  <a:gd name="T30" fmla="*/ 2 w 100"/>
                  <a:gd name="T31" fmla="*/ 87 h 186"/>
                  <a:gd name="T32" fmla="*/ 0 w 100"/>
                  <a:gd name="T33" fmla="*/ 93 h 186"/>
                  <a:gd name="T34" fmla="*/ 0 w 100"/>
                  <a:gd name="T35" fmla="*/ 87 h 186"/>
                  <a:gd name="T36" fmla="*/ 0 w 100"/>
                  <a:gd name="T37" fmla="*/ 81 h 186"/>
                  <a:gd name="T38" fmla="*/ 2 w 100"/>
                  <a:gd name="T39" fmla="*/ 75 h 186"/>
                  <a:gd name="T40" fmla="*/ 4 w 100"/>
                  <a:gd name="T41" fmla="*/ 70 h 186"/>
                  <a:gd name="T42" fmla="*/ 6 w 100"/>
                  <a:gd name="T43" fmla="*/ 64 h 186"/>
                  <a:gd name="T44" fmla="*/ 10 w 100"/>
                  <a:gd name="T45" fmla="*/ 58 h 186"/>
                  <a:gd name="T46" fmla="*/ 12 w 100"/>
                  <a:gd name="T47" fmla="*/ 53 h 186"/>
                  <a:gd name="T48" fmla="*/ 16 w 100"/>
                  <a:gd name="T49" fmla="*/ 48 h 186"/>
                  <a:gd name="T50" fmla="*/ 20 w 100"/>
                  <a:gd name="T51" fmla="*/ 41 h 186"/>
                  <a:gd name="T52" fmla="*/ 24 w 100"/>
                  <a:gd name="T53" fmla="*/ 35 h 186"/>
                  <a:gd name="T54" fmla="*/ 29 w 100"/>
                  <a:gd name="T55" fmla="*/ 29 h 186"/>
                  <a:gd name="T56" fmla="*/ 34 w 100"/>
                  <a:gd name="T57" fmla="*/ 24 h 186"/>
                  <a:gd name="T58" fmla="*/ 39 w 100"/>
                  <a:gd name="T59" fmla="*/ 17 h 186"/>
                  <a:gd name="T60" fmla="*/ 43 w 100"/>
                  <a:gd name="T61" fmla="*/ 12 h 186"/>
                  <a:gd name="T62" fmla="*/ 47 w 100"/>
                  <a:gd name="T63" fmla="*/ 6 h 186"/>
                  <a:gd name="T64" fmla="*/ 51 w 100"/>
                  <a:gd name="T65" fmla="*/ 0 h 186"/>
                  <a:gd name="T66" fmla="*/ 51 w 100"/>
                  <a:gd name="T67" fmla="*/ 0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 h="186">
                    <a:moveTo>
                      <a:pt x="100" y="0"/>
                    </a:moveTo>
                    <a:lnTo>
                      <a:pt x="95" y="12"/>
                    </a:lnTo>
                    <a:lnTo>
                      <a:pt x="87" y="23"/>
                    </a:lnTo>
                    <a:lnTo>
                      <a:pt x="81" y="34"/>
                    </a:lnTo>
                    <a:lnTo>
                      <a:pt x="74" y="48"/>
                    </a:lnTo>
                    <a:lnTo>
                      <a:pt x="66" y="59"/>
                    </a:lnTo>
                    <a:lnTo>
                      <a:pt x="59" y="72"/>
                    </a:lnTo>
                    <a:lnTo>
                      <a:pt x="53" y="84"/>
                    </a:lnTo>
                    <a:lnTo>
                      <a:pt x="45" y="97"/>
                    </a:lnTo>
                    <a:lnTo>
                      <a:pt x="39" y="105"/>
                    </a:lnTo>
                    <a:lnTo>
                      <a:pt x="36" y="114"/>
                    </a:lnTo>
                    <a:lnTo>
                      <a:pt x="30" y="124"/>
                    </a:lnTo>
                    <a:lnTo>
                      <a:pt x="26" y="133"/>
                    </a:lnTo>
                    <a:lnTo>
                      <a:pt x="19" y="147"/>
                    </a:lnTo>
                    <a:lnTo>
                      <a:pt x="11" y="160"/>
                    </a:lnTo>
                    <a:lnTo>
                      <a:pt x="3" y="173"/>
                    </a:lnTo>
                    <a:lnTo>
                      <a:pt x="0" y="186"/>
                    </a:lnTo>
                    <a:lnTo>
                      <a:pt x="0" y="173"/>
                    </a:lnTo>
                    <a:lnTo>
                      <a:pt x="0" y="162"/>
                    </a:lnTo>
                    <a:lnTo>
                      <a:pt x="3" y="150"/>
                    </a:lnTo>
                    <a:lnTo>
                      <a:pt x="7" y="139"/>
                    </a:lnTo>
                    <a:lnTo>
                      <a:pt x="11" y="128"/>
                    </a:lnTo>
                    <a:lnTo>
                      <a:pt x="19" y="116"/>
                    </a:lnTo>
                    <a:lnTo>
                      <a:pt x="24" y="105"/>
                    </a:lnTo>
                    <a:lnTo>
                      <a:pt x="32" y="95"/>
                    </a:lnTo>
                    <a:lnTo>
                      <a:pt x="39" y="82"/>
                    </a:lnTo>
                    <a:lnTo>
                      <a:pt x="47" y="69"/>
                    </a:lnTo>
                    <a:lnTo>
                      <a:pt x="57" y="57"/>
                    </a:lnTo>
                    <a:lnTo>
                      <a:pt x="66" y="48"/>
                    </a:lnTo>
                    <a:lnTo>
                      <a:pt x="76" y="34"/>
                    </a:lnTo>
                    <a:lnTo>
                      <a:pt x="85" y="23"/>
                    </a:lnTo>
                    <a:lnTo>
                      <a:pt x="93" y="12"/>
                    </a:lnTo>
                    <a:lnTo>
                      <a:pt x="10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3" name="Freeform 562"/>
              <p:cNvSpPr>
                <a:spLocks/>
              </p:cNvSpPr>
              <p:nvPr/>
            </p:nvSpPr>
            <p:spPr bwMode="auto">
              <a:xfrm>
                <a:off x="2562" y="2531"/>
                <a:ext cx="31" cy="42"/>
              </a:xfrm>
              <a:custGeom>
                <a:avLst/>
                <a:gdLst>
                  <a:gd name="T0" fmla="*/ 25 w 61"/>
                  <a:gd name="T1" fmla="*/ 0 h 84"/>
                  <a:gd name="T2" fmla="*/ 29 w 61"/>
                  <a:gd name="T3" fmla="*/ 0 h 84"/>
                  <a:gd name="T4" fmla="*/ 31 w 61"/>
                  <a:gd name="T5" fmla="*/ 0 h 84"/>
                  <a:gd name="T6" fmla="*/ 27 w 61"/>
                  <a:gd name="T7" fmla="*/ 6 h 84"/>
                  <a:gd name="T8" fmla="*/ 24 w 61"/>
                  <a:gd name="T9" fmla="*/ 11 h 84"/>
                  <a:gd name="T10" fmla="*/ 20 w 61"/>
                  <a:gd name="T11" fmla="*/ 17 h 84"/>
                  <a:gd name="T12" fmla="*/ 17 w 61"/>
                  <a:gd name="T13" fmla="*/ 22 h 84"/>
                  <a:gd name="T14" fmla="*/ 14 w 61"/>
                  <a:gd name="T15" fmla="*/ 26 h 84"/>
                  <a:gd name="T16" fmla="*/ 11 w 61"/>
                  <a:gd name="T17" fmla="*/ 32 h 84"/>
                  <a:gd name="T18" fmla="*/ 7 w 61"/>
                  <a:gd name="T19" fmla="*/ 37 h 84"/>
                  <a:gd name="T20" fmla="*/ 6 w 61"/>
                  <a:gd name="T21" fmla="*/ 42 h 84"/>
                  <a:gd name="T22" fmla="*/ 4 w 61"/>
                  <a:gd name="T23" fmla="*/ 42 h 84"/>
                  <a:gd name="T24" fmla="*/ 2 w 61"/>
                  <a:gd name="T25" fmla="*/ 38 h 84"/>
                  <a:gd name="T26" fmla="*/ 1 w 61"/>
                  <a:gd name="T27" fmla="*/ 35 h 84"/>
                  <a:gd name="T28" fmla="*/ 0 w 61"/>
                  <a:gd name="T29" fmla="*/ 31 h 84"/>
                  <a:gd name="T30" fmla="*/ 1 w 61"/>
                  <a:gd name="T31" fmla="*/ 28 h 84"/>
                  <a:gd name="T32" fmla="*/ 2 w 61"/>
                  <a:gd name="T33" fmla="*/ 21 h 84"/>
                  <a:gd name="T34" fmla="*/ 4 w 61"/>
                  <a:gd name="T35" fmla="*/ 16 h 84"/>
                  <a:gd name="T36" fmla="*/ 8 w 61"/>
                  <a:gd name="T37" fmla="*/ 10 h 84"/>
                  <a:gd name="T38" fmla="*/ 13 w 61"/>
                  <a:gd name="T39" fmla="*/ 6 h 84"/>
                  <a:gd name="T40" fmla="*/ 18 w 61"/>
                  <a:gd name="T41" fmla="*/ 1 h 84"/>
                  <a:gd name="T42" fmla="*/ 25 w 61"/>
                  <a:gd name="T43" fmla="*/ 0 h 84"/>
                  <a:gd name="T44" fmla="*/ 25 w 61"/>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84">
                    <a:moveTo>
                      <a:pt x="49" y="0"/>
                    </a:moveTo>
                    <a:lnTo>
                      <a:pt x="57" y="0"/>
                    </a:lnTo>
                    <a:lnTo>
                      <a:pt x="61" y="0"/>
                    </a:lnTo>
                    <a:lnTo>
                      <a:pt x="53" y="12"/>
                    </a:lnTo>
                    <a:lnTo>
                      <a:pt x="47" y="21"/>
                    </a:lnTo>
                    <a:lnTo>
                      <a:pt x="40" y="33"/>
                    </a:lnTo>
                    <a:lnTo>
                      <a:pt x="34" y="44"/>
                    </a:lnTo>
                    <a:lnTo>
                      <a:pt x="27" y="52"/>
                    </a:lnTo>
                    <a:lnTo>
                      <a:pt x="21" y="63"/>
                    </a:lnTo>
                    <a:lnTo>
                      <a:pt x="13" y="73"/>
                    </a:lnTo>
                    <a:lnTo>
                      <a:pt x="11" y="84"/>
                    </a:lnTo>
                    <a:lnTo>
                      <a:pt x="8" y="84"/>
                    </a:lnTo>
                    <a:lnTo>
                      <a:pt x="4" y="76"/>
                    </a:lnTo>
                    <a:lnTo>
                      <a:pt x="2" y="69"/>
                    </a:lnTo>
                    <a:lnTo>
                      <a:pt x="0" y="61"/>
                    </a:lnTo>
                    <a:lnTo>
                      <a:pt x="2" y="56"/>
                    </a:lnTo>
                    <a:lnTo>
                      <a:pt x="4" y="42"/>
                    </a:lnTo>
                    <a:lnTo>
                      <a:pt x="8" y="31"/>
                    </a:lnTo>
                    <a:lnTo>
                      <a:pt x="15" y="19"/>
                    </a:lnTo>
                    <a:lnTo>
                      <a:pt x="25" y="12"/>
                    </a:lnTo>
                    <a:lnTo>
                      <a:pt x="36" y="2"/>
                    </a:lnTo>
                    <a:lnTo>
                      <a:pt x="4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4" name="Freeform 563"/>
              <p:cNvSpPr>
                <a:spLocks/>
              </p:cNvSpPr>
              <p:nvPr/>
            </p:nvSpPr>
            <p:spPr bwMode="auto">
              <a:xfrm>
                <a:off x="3236" y="2531"/>
                <a:ext cx="364" cy="284"/>
              </a:xfrm>
              <a:custGeom>
                <a:avLst/>
                <a:gdLst>
                  <a:gd name="T0" fmla="*/ 359 w 726"/>
                  <a:gd name="T1" fmla="*/ 6 h 569"/>
                  <a:gd name="T2" fmla="*/ 364 w 726"/>
                  <a:gd name="T3" fmla="*/ 17 h 569"/>
                  <a:gd name="T4" fmla="*/ 360 w 726"/>
                  <a:gd name="T5" fmla="*/ 28 h 569"/>
                  <a:gd name="T6" fmla="*/ 351 w 726"/>
                  <a:gd name="T7" fmla="*/ 41 h 569"/>
                  <a:gd name="T8" fmla="*/ 337 w 726"/>
                  <a:gd name="T9" fmla="*/ 52 h 569"/>
                  <a:gd name="T10" fmla="*/ 322 w 726"/>
                  <a:gd name="T11" fmla="*/ 63 h 569"/>
                  <a:gd name="T12" fmla="*/ 307 w 726"/>
                  <a:gd name="T13" fmla="*/ 73 h 569"/>
                  <a:gd name="T14" fmla="*/ 295 w 726"/>
                  <a:gd name="T15" fmla="*/ 84 h 569"/>
                  <a:gd name="T16" fmla="*/ 273 w 726"/>
                  <a:gd name="T17" fmla="*/ 102 h 569"/>
                  <a:gd name="T18" fmla="*/ 239 w 726"/>
                  <a:gd name="T19" fmla="*/ 126 h 569"/>
                  <a:gd name="T20" fmla="*/ 205 w 726"/>
                  <a:gd name="T21" fmla="*/ 150 h 569"/>
                  <a:gd name="T22" fmla="*/ 171 w 726"/>
                  <a:gd name="T23" fmla="*/ 173 h 569"/>
                  <a:gd name="T24" fmla="*/ 138 w 726"/>
                  <a:gd name="T25" fmla="*/ 196 h 569"/>
                  <a:gd name="T26" fmla="*/ 105 w 726"/>
                  <a:gd name="T27" fmla="*/ 219 h 569"/>
                  <a:gd name="T28" fmla="*/ 72 w 726"/>
                  <a:gd name="T29" fmla="*/ 243 h 569"/>
                  <a:gd name="T30" fmla="*/ 41 w 726"/>
                  <a:gd name="T31" fmla="*/ 270 h 569"/>
                  <a:gd name="T32" fmla="*/ 17 w 726"/>
                  <a:gd name="T33" fmla="*/ 281 h 569"/>
                  <a:gd name="T34" fmla="*/ 5 w 726"/>
                  <a:gd name="T35" fmla="*/ 277 h 569"/>
                  <a:gd name="T36" fmla="*/ 0 w 726"/>
                  <a:gd name="T37" fmla="*/ 270 h 569"/>
                  <a:gd name="T38" fmla="*/ 2 w 726"/>
                  <a:gd name="T39" fmla="*/ 262 h 569"/>
                  <a:gd name="T40" fmla="*/ 7 w 726"/>
                  <a:gd name="T41" fmla="*/ 255 h 569"/>
                  <a:gd name="T42" fmla="*/ 15 w 726"/>
                  <a:gd name="T43" fmla="*/ 247 h 569"/>
                  <a:gd name="T44" fmla="*/ 26 w 726"/>
                  <a:gd name="T45" fmla="*/ 239 h 569"/>
                  <a:gd name="T46" fmla="*/ 35 w 726"/>
                  <a:gd name="T47" fmla="*/ 232 h 569"/>
                  <a:gd name="T48" fmla="*/ 60 w 726"/>
                  <a:gd name="T49" fmla="*/ 214 h 569"/>
                  <a:gd name="T50" fmla="*/ 100 w 726"/>
                  <a:gd name="T51" fmla="*/ 186 h 569"/>
                  <a:gd name="T52" fmla="*/ 140 w 726"/>
                  <a:gd name="T53" fmla="*/ 158 h 569"/>
                  <a:gd name="T54" fmla="*/ 180 w 726"/>
                  <a:gd name="T55" fmla="*/ 130 h 569"/>
                  <a:gd name="T56" fmla="*/ 220 w 726"/>
                  <a:gd name="T57" fmla="*/ 102 h 569"/>
                  <a:gd name="T58" fmla="*/ 259 w 726"/>
                  <a:gd name="T59" fmla="*/ 74 h 569"/>
                  <a:gd name="T60" fmla="*/ 298 w 726"/>
                  <a:gd name="T61" fmla="*/ 45 h 569"/>
                  <a:gd name="T62" fmla="*/ 335 w 726"/>
                  <a:gd name="T63" fmla="*/ 14 h 569"/>
                  <a:gd name="T64" fmla="*/ 354 w 726"/>
                  <a:gd name="T65" fmla="*/ 0 h 5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6" h="569">
                    <a:moveTo>
                      <a:pt x="707" y="0"/>
                    </a:moveTo>
                    <a:lnTo>
                      <a:pt x="717" y="12"/>
                    </a:lnTo>
                    <a:lnTo>
                      <a:pt x="724" y="23"/>
                    </a:lnTo>
                    <a:lnTo>
                      <a:pt x="726" y="35"/>
                    </a:lnTo>
                    <a:lnTo>
                      <a:pt x="724" y="48"/>
                    </a:lnTo>
                    <a:lnTo>
                      <a:pt x="719" y="57"/>
                    </a:lnTo>
                    <a:lnTo>
                      <a:pt x="711" y="71"/>
                    </a:lnTo>
                    <a:lnTo>
                      <a:pt x="700" y="82"/>
                    </a:lnTo>
                    <a:lnTo>
                      <a:pt x="690" y="94"/>
                    </a:lnTo>
                    <a:lnTo>
                      <a:pt x="673" y="105"/>
                    </a:lnTo>
                    <a:lnTo>
                      <a:pt x="660" y="115"/>
                    </a:lnTo>
                    <a:lnTo>
                      <a:pt x="643" y="126"/>
                    </a:lnTo>
                    <a:lnTo>
                      <a:pt x="627" y="137"/>
                    </a:lnTo>
                    <a:lnTo>
                      <a:pt x="612" y="147"/>
                    </a:lnTo>
                    <a:lnTo>
                      <a:pt x="599" y="158"/>
                    </a:lnTo>
                    <a:lnTo>
                      <a:pt x="588" y="168"/>
                    </a:lnTo>
                    <a:lnTo>
                      <a:pt x="576" y="179"/>
                    </a:lnTo>
                    <a:lnTo>
                      <a:pt x="544" y="204"/>
                    </a:lnTo>
                    <a:lnTo>
                      <a:pt x="510" y="230"/>
                    </a:lnTo>
                    <a:lnTo>
                      <a:pt x="477" y="253"/>
                    </a:lnTo>
                    <a:lnTo>
                      <a:pt x="443" y="278"/>
                    </a:lnTo>
                    <a:lnTo>
                      <a:pt x="409" y="301"/>
                    </a:lnTo>
                    <a:lnTo>
                      <a:pt x="376" y="324"/>
                    </a:lnTo>
                    <a:lnTo>
                      <a:pt x="342" y="346"/>
                    </a:lnTo>
                    <a:lnTo>
                      <a:pt x="310" y="369"/>
                    </a:lnTo>
                    <a:lnTo>
                      <a:pt x="276" y="392"/>
                    </a:lnTo>
                    <a:lnTo>
                      <a:pt x="241" y="415"/>
                    </a:lnTo>
                    <a:lnTo>
                      <a:pt x="209" y="438"/>
                    </a:lnTo>
                    <a:lnTo>
                      <a:pt x="177" y="464"/>
                    </a:lnTo>
                    <a:lnTo>
                      <a:pt x="144" y="487"/>
                    </a:lnTo>
                    <a:lnTo>
                      <a:pt x="112" y="514"/>
                    </a:lnTo>
                    <a:lnTo>
                      <a:pt x="82" y="540"/>
                    </a:lnTo>
                    <a:lnTo>
                      <a:pt x="53" y="569"/>
                    </a:lnTo>
                    <a:lnTo>
                      <a:pt x="34" y="563"/>
                    </a:lnTo>
                    <a:lnTo>
                      <a:pt x="21" y="559"/>
                    </a:lnTo>
                    <a:lnTo>
                      <a:pt x="10" y="554"/>
                    </a:lnTo>
                    <a:lnTo>
                      <a:pt x="4" y="548"/>
                    </a:lnTo>
                    <a:lnTo>
                      <a:pt x="0" y="540"/>
                    </a:lnTo>
                    <a:lnTo>
                      <a:pt x="0" y="533"/>
                    </a:lnTo>
                    <a:lnTo>
                      <a:pt x="4" y="525"/>
                    </a:lnTo>
                    <a:lnTo>
                      <a:pt x="8" y="518"/>
                    </a:lnTo>
                    <a:lnTo>
                      <a:pt x="13" y="510"/>
                    </a:lnTo>
                    <a:lnTo>
                      <a:pt x="21" y="502"/>
                    </a:lnTo>
                    <a:lnTo>
                      <a:pt x="30" y="495"/>
                    </a:lnTo>
                    <a:lnTo>
                      <a:pt x="40" y="487"/>
                    </a:lnTo>
                    <a:lnTo>
                      <a:pt x="51" y="478"/>
                    </a:lnTo>
                    <a:lnTo>
                      <a:pt x="61" y="472"/>
                    </a:lnTo>
                    <a:lnTo>
                      <a:pt x="70" y="464"/>
                    </a:lnTo>
                    <a:lnTo>
                      <a:pt x="82" y="461"/>
                    </a:lnTo>
                    <a:lnTo>
                      <a:pt x="120" y="428"/>
                    </a:lnTo>
                    <a:lnTo>
                      <a:pt x="160" y="402"/>
                    </a:lnTo>
                    <a:lnTo>
                      <a:pt x="200" y="373"/>
                    </a:lnTo>
                    <a:lnTo>
                      <a:pt x="240" y="345"/>
                    </a:lnTo>
                    <a:lnTo>
                      <a:pt x="279" y="316"/>
                    </a:lnTo>
                    <a:lnTo>
                      <a:pt x="319" y="289"/>
                    </a:lnTo>
                    <a:lnTo>
                      <a:pt x="359" y="261"/>
                    </a:lnTo>
                    <a:lnTo>
                      <a:pt x="399" y="234"/>
                    </a:lnTo>
                    <a:lnTo>
                      <a:pt x="439" y="204"/>
                    </a:lnTo>
                    <a:lnTo>
                      <a:pt x="479" y="177"/>
                    </a:lnTo>
                    <a:lnTo>
                      <a:pt x="517" y="149"/>
                    </a:lnTo>
                    <a:lnTo>
                      <a:pt x="557" y="120"/>
                    </a:lnTo>
                    <a:lnTo>
                      <a:pt x="595" y="90"/>
                    </a:lnTo>
                    <a:lnTo>
                      <a:pt x="633" y="61"/>
                    </a:lnTo>
                    <a:lnTo>
                      <a:pt x="669" y="29"/>
                    </a:lnTo>
                    <a:lnTo>
                      <a:pt x="707" y="0"/>
                    </a:lnTo>
                    <a:close/>
                  </a:path>
                </a:pathLst>
              </a:custGeom>
              <a:solidFill>
                <a:srgbClr val="FFFF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5" name="Freeform 564"/>
              <p:cNvSpPr>
                <a:spLocks/>
              </p:cNvSpPr>
              <p:nvPr/>
            </p:nvSpPr>
            <p:spPr bwMode="auto">
              <a:xfrm>
                <a:off x="2974" y="2574"/>
                <a:ext cx="51" cy="106"/>
              </a:xfrm>
              <a:custGeom>
                <a:avLst/>
                <a:gdLst>
                  <a:gd name="T0" fmla="*/ 3 w 103"/>
                  <a:gd name="T1" fmla="*/ 0 h 211"/>
                  <a:gd name="T2" fmla="*/ 6 w 103"/>
                  <a:gd name="T3" fmla="*/ 6 h 211"/>
                  <a:gd name="T4" fmla="*/ 9 w 103"/>
                  <a:gd name="T5" fmla="*/ 12 h 211"/>
                  <a:gd name="T6" fmla="*/ 12 w 103"/>
                  <a:gd name="T7" fmla="*/ 18 h 211"/>
                  <a:gd name="T8" fmla="*/ 16 w 103"/>
                  <a:gd name="T9" fmla="*/ 24 h 211"/>
                  <a:gd name="T10" fmla="*/ 19 w 103"/>
                  <a:gd name="T11" fmla="*/ 30 h 211"/>
                  <a:gd name="T12" fmla="*/ 22 w 103"/>
                  <a:gd name="T13" fmla="*/ 37 h 211"/>
                  <a:gd name="T14" fmla="*/ 26 w 103"/>
                  <a:gd name="T15" fmla="*/ 44 h 211"/>
                  <a:gd name="T16" fmla="*/ 28 w 103"/>
                  <a:gd name="T17" fmla="*/ 52 h 211"/>
                  <a:gd name="T18" fmla="*/ 30 w 103"/>
                  <a:gd name="T19" fmla="*/ 58 h 211"/>
                  <a:gd name="T20" fmla="*/ 34 w 103"/>
                  <a:gd name="T21" fmla="*/ 65 h 211"/>
                  <a:gd name="T22" fmla="*/ 36 w 103"/>
                  <a:gd name="T23" fmla="*/ 71 h 211"/>
                  <a:gd name="T24" fmla="*/ 39 w 103"/>
                  <a:gd name="T25" fmla="*/ 79 h 211"/>
                  <a:gd name="T26" fmla="*/ 42 w 103"/>
                  <a:gd name="T27" fmla="*/ 86 h 211"/>
                  <a:gd name="T28" fmla="*/ 45 w 103"/>
                  <a:gd name="T29" fmla="*/ 92 h 211"/>
                  <a:gd name="T30" fmla="*/ 47 w 103"/>
                  <a:gd name="T31" fmla="*/ 99 h 211"/>
                  <a:gd name="T32" fmla="*/ 51 w 103"/>
                  <a:gd name="T33" fmla="*/ 106 h 211"/>
                  <a:gd name="T34" fmla="*/ 47 w 103"/>
                  <a:gd name="T35" fmla="*/ 99 h 211"/>
                  <a:gd name="T36" fmla="*/ 44 w 103"/>
                  <a:gd name="T37" fmla="*/ 93 h 211"/>
                  <a:gd name="T38" fmla="*/ 39 w 103"/>
                  <a:gd name="T39" fmla="*/ 88 h 211"/>
                  <a:gd name="T40" fmla="*/ 34 w 103"/>
                  <a:gd name="T41" fmla="*/ 81 h 211"/>
                  <a:gd name="T42" fmla="*/ 29 w 103"/>
                  <a:gd name="T43" fmla="*/ 74 h 211"/>
                  <a:gd name="T44" fmla="*/ 25 w 103"/>
                  <a:gd name="T45" fmla="*/ 68 h 211"/>
                  <a:gd name="T46" fmla="*/ 20 w 103"/>
                  <a:gd name="T47" fmla="*/ 61 h 211"/>
                  <a:gd name="T48" fmla="*/ 16 w 103"/>
                  <a:gd name="T49" fmla="*/ 55 h 211"/>
                  <a:gd name="T50" fmla="*/ 11 w 103"/>
                  <a:gd name="T51" fmla="*/ 48 h 211"/>
                  <a:gd name="T52" fmla="*/ 7 w 103"/>
                  <a:gd name="T53" fmla="*/ 41 h 211"/>
                  <a:gd name="T54" fmla="*/ 4 w 103"/>
                  <a:gd name="T55" fmla="*/ 34 h 211"/>
                  <a:gd name="T56" fmla="*/ 2 w 103"/>
                  <a:gd name="T57" fmla="*/ 28 h 211"/>
                  <a:gd name="T58" fmla="*/ 0 w 103"/>
                  <a:gd name="T59" fmla="*/ 20 h 211"/>
                  <a:gd name="T60" fmla="*/ 0 w 103"/>
                  <a:gd name="T61" fmla="*/ 14 h 211"/>
                  <a:gd name="T62" fmla="*/ 0 w 103"/>
                  <a:gd name="T63" fmla="*/ 7 h 211"/>
                  <a:gd name="T64" fmla="*/ 3 w 103"/>
                  <a:gd name="T65" fmla="*/ 0 h 211"/>
                  <a:gd name="T66" fmla="*/ 3 w 103"/>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211">
                    <a:moveTo>
                      <a:pt x="6" y="0"/>
                    </a:moveTo>
                    <a:lnTo>
                      <a:pt x="12" y="11"/>
                    </a:lnTo>
                    <a:lnTo>
                      <a:pt x="19" y="23"/>
                    </a:lnTo>
                    <a:lnTo>
                      <a:pt x="25" y="36"/>
                    </a:lnTo>
                    <a:lnTo>
                      <a:pt x="33" y="47"/>
                    </a:lnTo>
                    <a:lnTo>
                      <a:pt x="38" y="59"/>
                    </a:lnTo>
                    <a:lnTo>
                      <a:pt x="44" y="74"/>
                    </a:lnTo>
                    <a:lnTo>
                      <a:pt x="52" y="87"/>
                    </a:lnTo>
                    <a:lnTo>
                      <a:pt x="57" y="103"/>
                    </a:lnTo>
                    <a:lnTo>
                      <a:pt x="61" y="116"/>
                    </a:lnTo>
                    <a:lnTo>
                      <a:pt x="69" y="129"/>
                    </a:lnTo>
                    <a:lnTo>
                      <a:pt x="72" y="142"/>
                    </a:lnTo>
                    <a:lnTo>
                      <a:pt x="78" y="158"/>
                    </a:lnTo>
                    <a:lnTo>
                      <a:pt x="84" y="171"/>
                    </a:lnTo>
                    <a:lnTo>
                      <a:pt x="91" y="184"/>
                    </a:lnTo>
                    <a:lnTo>
                      <a:pt x="95" y="198"/>
                    </a:lnTo>
                    <a:lnTo>
                      <a:pt x="103" y="211"/>
                    </a:lnTo>
                    <a:lnTo>
                      <a:pt x="95" y="198"/>
                    </a:lnTo>
                    <a:lnTo>
                      <a:pt x="88" y="186"/>
                    </a:lnTo>
                    <a:lnTo>
                      <a:pt x="78" y="175"/>
                    </a:lnTo>
                    <a:lnTo>
                      <a:pt x="69" y="161"/>
                    </a:lnTo>
                    <a:lnTo>
                      <a:pt x="59" y="148"/>
                    </a:lnTo>
                    <a:lnTo>
                      <a:pt x="50" y="135"/>
                    </a:lnTo>
                    <a:lnTo>
                      <a:pt x="40" y="122"/>
                    </a:lnTo>
                    <a:lnTo>
                      <a:pt x="33" y="110"/>
                    </a:lnTo>
                    <a:lnTo>
                      <a:pt x="23" y="95"/>
                    </a:lnTo>
                    <a:lnTo>
                      <a:pt x="15" y="82"/>
                    </a:lnTo>
                    <a:lnTo>
                      <a:pt x="8" y="68"/>
                    </a:lnTo>
                    <a:lnTo>
                      <a:pt x="4" y="55"/>
                    </a:lnTo>
                    <a:lnTo>
                      <a:pt x="0" y="40"/>
                    </a:lnTo>
                    <a:lnTo>
                      <a:pt x="0" y="27"/>
                    </a:lnTo>
                    <a:lnTo>
                      <a:pt x="0" y="13"/>
                    </a:lnTo>
                    <a:lnTo>
                      <a:pt x="6" y="0"/>
                    </a:lnTo>
                    <a:close/>
                  </a:path>
                </a:pathLst>
              </a:custGeom>
              <a:solidFill>
                <a:srgbClr val="BFC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6" name="Freeform 565"/>
              <p:cNvSpPr>
                <a:spLocks/>
              </p:cNvSpPr>
              <p:nvPr/>
            </p:nvSpPr>
            <p:spPr bwMode="auto">
              <a:xfrm>
                <a:off x="3366" y="2574"/>
                <a:ext cx="32" cy="50"/>
              </a:xfrm>
              <a:custGeom>
                <a:avLst/>
                <a:gdLst>
                  <a:gd name="T0" fmla="*/ 29 w 64"/>
                  <a:gd name="T1" fmla="*/ 0 h 99"/>
                  <a:gd name="T2" fmla="*/ 29 w 64"/>
                  <a:gd name="T3" fmla="*/ 2 h 99"/>
                  <a:gd name="T4" fmla="*/ 30 w 64"/>
                  <a:gd name="T5" fmla="*/ 7 h 99"/>
                  <a:gd name="T6" fmla="*/ 30 w 64"/>
                  <a:gd name="T7" fmla="*/ 11 h 99"/>
                  <a:gd name="T8" fmla="*/ 31 w 64"/>
                  <a:gd name="T9" fmla="*/ 15 h 99"/>
                  <a:gd name="T10" fmla="*/ 31 w 64"/>
                  <a:gd name="T11" fmla="*/ 21 h 99"/>
                  <a:gd name="T12" fmla="*/ 32 w 64"/>
                  <a:gd name="T13" fmla="*/ 27 h 99"/>
                  <a:gd name="T14" fmla="*/ 32 w 64"/>
                  <a:gd name="T15" fmla="*/ 32 h 99"/>
                  <a:gd name="T16" fmla="*/ 32 w 64"/>
                  <a:gd name="T17" fmla="*/ 38 h 99"/>
                  <a:gd name="T18" fmla="*/ 30 w 64"/>
                  <a:gd name="T19" fmla="*/ 41 h 99"/>
                  <a:gd name="T20" fmla="*/ 30 w 64"/>
                  <a:gd name="T21" fmla="*/ 45 h 99"/>
                  <a:gd name="T22" fmla="*/ 28 w 64"/>
                  <a:gd name="T23" fmla="*/ 47 h 99"/>
                  <a:gd name="T24" fmla="*/ 26 w 64"/>
                  <a:gd name="T25" fmla="*/ 50 h 99"/>
                  <a:gd name="T26" fmla="*/ 22 w 64"/>
                  <a:gd name="T27" fmla="*/ 49 h 99"/>
                  <a:gd name="T28" fmla="*/ 17 w 64"/>
                  <a:gd name="T29" fmla="*/ 47 h 99"/>
                  <a:gd name="T30" fmla="*/ 13 w 64"/>
                  <a:gd name="T31" fmla="*/ 44 h 99"/>
                  <a:gd name="T32" fmla="*/ 8 w 64"/>
                  <a:gd name="T33" fmla="*/ 39 h 99"/>
                  <a:gd name="T34" fmla="*/ 2 w 64"/>
                  <a:gd name="T35" fmla="*/ 33 h 99"/>
                  <a:gd name="T36" fmla="*/ 0 w 64"/>
                  <a:gd name="T37" fmla="*/ 27 h 99"/>
                  <a:gd name="T38" fmla="*/ 2 w 64"/>
                  <a:gd name="T39" fmla="*/ 21 h 99"/>
                  <a:gd name="T40" fmla="*/ 5 w 64"/>
                  <a:gd name="T41" fmla="*/ 16 h 99"/>
                  <a:gd name="T42" fmla="*/ 9 w 64"/>
                  <a:gd name="T43" fmla="*/ 12 h 99"/>
                  <a:gd name="T44" fmla="*/ 15 w 64"/>
                  <a:gd name="T45" fmla="*/ 7 h 99"/>
                  <a:gd name="T46" fmla="*/ 18 w 64"/>
                  <a:gd name="T47" fmla="*/ 5 h 99"/>
                  <a:gd name="T48" fmla="*/ 22 w 64"/>
                  <a:gd name="T49" fmla="*/ 3 h 99"/>
                  <a:gd name="T50" fmla="*/ 26 w 64"/>
                  <a:gd name="T51" fmla="*/ 1 h 99"/>
                  <a:gd name="T52" fmla="*/ 29 w 64"/>
                  <a:gd name="T53" fmla="*/ 0 h 99"/>
                  <a:gd name="T54" fmla="*/ 29 w 64"/>
                  <a:gd name="T55" fmla="*/ 0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4" h="99">
                    <a:moveTo>
                      <a:pt x="57" y="0"/>
                    </a:moveTo>
                    <a:lnTo>
                      <a:pt x="57" y="4"/>
                    </a:lnTo>
                    <a:lnTo>
                      <a:pt x="60" y="13"/>
                    </a:lnTo>
                    <a:lnTo>
                      <a:pt x="60" y="21"/>
                    </a:lnTo>
                    <a:lnTo>
                      <a:pt x="62" y="30"/>
                    </a:lnTo>
                    <a:lnTo>
                      <a:pt x="62" y="42"/>
                    </a:lnTo>
                    <a:lnTo>
                      <a:pt x="64" y="53"/>
                    </a:lnTo>
                    <a:lnTo>
                      <a:pt x="64" y="63"/>
                    </a:lnTo>
                    <a:lnTo>
                      <a:pt x="64" y="76"/>
                    </a:lnTo>
                    <a:lnTo>
                      <a:pt x="60" y="82"/>
                    </a:lnTo>
                    <a:lnTo>
                      <a:pt x="59" y="89"/>
                    </a:lnTo>
                    <a:lnTo>
                      <a:pt x="55" y="93"/>
                    </a:lnTo>
                    <a:lnTo>
                      <a:pt x="51" y="99"/>
                    </a:lnTo>
                    <a:lnTo>
                      <a:pt x="43" y="97"/>
                    </a:lnTo>
                    <a:lnTo>
                      <a:pt x="34" y="93"/>
                    </a:lnTo>
                    <a:lnTo>
                      <a:pt x="26" y="87"/>
                    </a:lnTo>
                    <a:lnTo>
                      <a:pt x="15" y="78"/>
                    </a:lnTo>
                    <a:lnTo>
                      <a:pt x="3" y="66"/>
                    </a:lnTo>
                    <a:lnTo>
                      <a:pt x="0" y="53"/>
                    </a:lnTo>
                    <a:lnTo>
                      <a:pt x="3" y="42"/>
                    </a:lnTo>
                    <a:lnTo>
                      <a:pt x="9" y="32"/>
                    </a:lnTo>
                    <a:lnTo>
                      <a:pt x="17" y="23"/>
                    </a:lnTo>
                    <a:lnTo>
                      <a:pt x="30" y="13"/>
                    </a:lnTo>
                    <a:lnTo>
                      <a:pt x="36" y="9"/>
                    </a:lnTo>
                    <a:lnTo>
                      <a:pt x="43" y="6"/>
                    </a:lnTo>
                    <a:lnTo>
                      <a:pt x="51" y="2"/>
                    </a:lnTo>
                    <a:lnTo>
                      <a:pt x="57" y="0"/>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7" name="Freeform 566"/>
              <p:cNvSpPr>
                <a:spLocks/>
              </p:cNvSpPr>
              <p:nvPr/>
            </p:nvSpPr>
            <p:spPr bwMode="auto">
              <a:xfrm>
                <a:off x="2752" y="2588"/>
                <a:ext cx="8" cy="29"/>
              </a:xfrm>
              <a:custGeom>
                <a:avLst/>
                <a:gdLst>
                  <a:gd name="T0" fmla="*/ 8 w 17"/>
                  <a:gd name="T1" fmla="*/ 0 h 58"/>
                  <a:gd name="T2" fmla="*/ 8 w 17"/>
                  <a:gd name="T3" fmla="*/ 3 h 58"/>
                  <a:gd name="T4" fmla="*/ 8 w 17"/>
                  <a:gd name="T5" fmla="*/ 7 h 58"/>
                  <a:gd name="T6" fmla="*/ 8 w 17"/>
                  <a:gd name="T7" fmla="*/ 10 h 58"/>
                  <a:gd name="T8" fmla="*/ 8 w 17"/>
                  <a:gd name="T9" fmla="*/ 13 h 58"/>
                  <a:gd name="T10" fmla="*/ 7 w 17"/>
                  <a:gd name="T11" fmla="*/ 20 h 58"/>
                  <a:gd name="T12" fmla="*/ 7 w 17"/>
                  <a:gd name="T13" fmla="*/ 25 h 58"/>
                  <a:gd name="T14" fmla="*/ 5 w 17"/>
                  <a:gd name="T15" fmla="*/ 28 h 58"/>
                  <a:gd name="T16" fmla="*/ 4 w 17"/>
                  <a:gd name="T17" fmla="*/ 29 h 58"/>
                  <a:gd name="T18" fmla="*/ 2 w 17"/>
                  <a:gd name="T19" fmla="*/ 29 h 58"/>
                  <a:gd name="T20" fmla="*/ 1 w 17"/>
                  <a:gd name="T21" fmla="*/ 29 h 58"/>
                  <a:gd name="T22" fmla="*/ 0 w 17"/>
                  <a:gd name="T23" fmla="*/ 26 h 58"/>
                  <a:gd name="T24" fmla="*/ 0 w 17"/>
                  <a:gd name="T25" fmla="*/ 23 h 58"/>
                  <a:gd name="T26" fmla="*/ 0 w 17"/>
                  <a:gd name="T27" fmla="*/ 18 h 58"/>
                  <a:gd name="T28" fmla="*/ 1 w 17"/>
                  <a:gd name="T29" fmla="*/ 13 h 58"/>
                  <a:gd name="T30" fmla="*/ 2 w 17"/>
                  <a:gd name="T31" fmla="*/ 8 h 58"/>
                  <a:gd name="T32" fmla="*/ 5 w 17"/>
                  <a:gd name="T33" fmla="*/ 2 h 58"/>
                  <a:gd name="T34" fmla="*/ 7 w 17"/>
                  <a:gd name="T35" fmla="*/ 1 h 58"/>
                  <a:gd name="T36" fmla="*/ 8 w 17"/>
                  <a:gd name="T37" fmla="*/ 0 h 58"/>
                  <a:gd name="T38" fmla="*/ 8 w 17"/>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58">
                    <a:moveTo>
                      <a:pt x="17" y="0"/>
                    </a:moveTo>
                    <a:lnTo>
                      <a:pt x="16" y="5"/>
                    </a:lnTo>
                    <a:lnTo>
                      <a:pt x="16" y="13"/>
                    </a:lnTo>
                    <a:lnTo>
                      <a:pt x="16" y="20"/>
                    </a:lnTo>
                    <a:lnTo>
                      <a:pt x="16" y="26"/>
                    </a:lnTo>
                    <a:lnTo>
                      <a:pt x="14" y="39"/>
                    </a:lnTo>
                    <a:lnTo>
                      <a:pt x="14" y="49"/>
                    </a:lnTo>
                    <a:lnTo>
                      <a:pt x="10" y="55"/>
                    </a:lnTo>
                    <a:lnTo>
                      <a:pt x="8" y="58"/>
                    </a:lnTo>
                    <a:lnTo>
                      <a:pt x="4" y="58"/>
                    </a:lnTo>
                    <a:lnTo>
                      <a:pt x="2" y="57"/>
                    </a:lnTo>
                    <a:lnTo>
                      <a:pt x="0" y="51"/>
                    </a:lnTo>
                    <a:lnTo>
                      <a:pt x="0" y="45"/>
                    </a:lnTo>
                    <a:lnTo>
                      <a:pt x="0" y="36"/>
                    </a:lnTo>
                    <a:lnTo>
                      <a:pt x="2" y="26"/>
                    </a:lnTo>
                    <a:lnTo>
                      <a:pt x="4" y="15"/>
                    </a:lnTo>
                    <a:lnTo>
                      <a:pt x="10" y="3"/>
                    </a:lnTo>
                    <a:lnTo>
                      <a:pt x="14" y="1"/>
                    </a:lnTo>
                    <a:lnTo>
                      <a:pt x="1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8" name="Freeform 567"/>
              <p:cNvSpPr>
                <a:spLocks/>
              </p:cNvSpPr>
              <p:nvPr/>
            </p:nvSpPr>
            <p:spPr bwMode="auto">
              <a:xfrm>
                <a:off x="3263" y="2617"/>
                <a:ext cx="21" cy="14"/>
              </a:xfrm>
              <a:custGeom>
                <a:avLst/>
                <a:gdLst>
                  <a:gd name="T0" fmla="*/ 21 w 42"/>
                  <a:gd name="T1" fmla="*/ 0 h 27"/>
                  <a:gd name="T2" fmla="*/ 21 w 42"/>
                  <a:gd name="T3" fmla="*/ 3 h 27"/>
                  <a:gd name="T4" fmla="*/ 20 w 42"/>
                  <a:gd name="T5" fmla="*/ 7 h 27"/>
                  <a:gd name="T6" fmla="*/ 17 w 42"/>
                  <a:gd name="T7" fmla="*/ 9 h 27"/>
                  <a:gd name="T8" fmla="*/ 15 w 42"/>
                  <a:gd name="T9" fmla="*/ 12 h 27"/>
                  <a:gd name="T10" fmla="*/ 9 w 42"/>
                  <a:gd name="T11" fmla="*/ 13 h 27"/>
                  <a:gd name="T12" fmla="*/ 5 w 42"/>
                  <a:gd name="T13" fmla="*/ 14 h 27"/>
                  <a:gd name="T14" fmla="*/ 1 w 42"/>
                  <a:gd name="T15" fmla="*/ 14 h 27"/>
                  <a:gd name="T16" fmla="*/ 0 w 42"/>
                  <a:gd name="T17" fmla="*/ 14 h 27"/>
                  <a:gd name="T18" fmla="*/ 0 w 42"/>
                  <a:gd name="T19" fmla="*/ 12 h 27"/>
                  <a:gd name="T20" fmla="*/ 2 w 42"/>
                  <a:gd name="T21" fmla="*/ 9 h 27"/>
                  <a:gd name="T22" fmla="*/ 6 w 42"/>
                  <a:gd name="T23" fmla="*/ 7 h 27"/>
                  <a:gd name="T24" fmla="*/ 11 w 42"/>
                  <a:gd name="T25" fmla="*/ 4 h 27"/>
                  <a:gd name="T26" fmla="*/ 16 w 42"/>
                  <a:gd name="T27" fmla="*/ 2 h 27"/>
                  <a:gd name="T28" fmla="*/ 21 w 42"/>
                  <a:gd name="T29" fmla="*/ 0 h 27"/>
                  <a:gd name="T30" fmla="*/ 21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27">
                    <a:moveTo>
                      <a:pt x="42" y="0"/>
                    </a:moveTo>
                    <a:lnTo>
                      <a:pt x="42" y="6"/>
                    </a:lnTo>
                    <a:lnTo>
                      <a:pt x="40" y="14"/>
                    </a:lnTo>
                    <a:lnTo>
                      <a:pt x="33" y="18"/>
                    </a:lnTo>
                    <a:lnTo>
                      <a:pt x="29" y="23"/>
                    </a:lnTo>
                    <a:lnTo>
                      <a:pt x="17" y="25"/>
                    </a:lnTo>
                    <a:lnTo>
                      <a:pt x="10" y="27"/>
                    </a:lnTo>
                    <a:lnTo>
                      <a:pt x="2" y="27"/>
                    </a:lnTo>
                    <a:lnTo>
                      <a:pt x="0" y="27"/>
                    </a:lnTo>
                    <a:lnTo>
                      <a:pt x="0" y="23"/>
                    </a:lnTo>
                    <a:lnTo>
                      <a:pt x="4" y="18"/>
                    </a:lnTo>
                    <a:lnTo>
                      <a:pt x="12" y="14"/>
                    </a:lnTo>
                    <a:lnTo>
                      <a:pt x="21" y="8"/>
                    </a:lnTo>
                    <a:lnTo>
                      <a:pt x="31" y="4"/>
                    </a:lnTo>
                    <a:lnTo>
                      <a:pt x="4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89" name="Freeform 568"/>
              <p:cNvSpPr>
                <a:spLocks/>
              </p:cNvSpPr>
              <p:nvPr/>
            </p:nvSpPr>
            <p:spPr bwMode="auto">
              <a:xfrm>
                <a:off x="3220" y="2617"/>
                <a:ext cx="384" cy="486"/>
              </a:xfrm>
              <a:custGeom>
                <a:avLst/>
                <a:gdLst>
                  <a:gd name="T0" fmla="*/ 366 w 768"/>
                  <a:gd name="T1" fmla="*/ 9 h 972"/>
                  <a:gd name="T2" fmla="*/ 375 w 768"/>
                  <a:gd name="T3" fmla="*/ 31 h 972"/>
                  <a:gd name="T4" fmla="*/ 378 w 768"/>
                  <a:gd name="T5" fmla="*/ 57 h 972"/>
                  <a:gd name="T6" fmla="*/ 379 w 768"/>
                  <a:gd name="T7" fmla="*/ 84 h 972"/>
                  <a:gd name="T8" fmla="*/ 381 w 768"/>
                  <a:gd name="T9" fmla="*/ 112 h 972"/>
                  <a:gd name="T10" fmla="*/ 384 w 768"/>
                  <a:gd name="T11" fmla="*/ 133 h 972"/>
                  <a:gd name="T12" fmla="*/ 379 w 768"/>
                  <a:gd name="T13" fmla="*/ 146 h 972"/>
                  <a:gd name="T14" fmla="*/ 373 w 768"/>
                  <a:gd name="T15" fmla="*/ 146 h 972"/>
                  <a:gd name="T16" fmla="*/ 372 w 768"/>
                  <a:gd name="T17" fmla="*/ 138 h 972"/>
                  <a:gd name="T18" fmla="*/ 363 w 768"/>
                  <a:gd name="T19" fmla="*/ 149 h 972"/>
                  <a:gd name="T20" fmla="*/ 361 w 768"/>
                  <a:gd name="T21" fmla="*/ 163 h 972"/>
                  <a:gd name="T22" fmla="*/ 354 w 768"/>
                  <a:gd name="T23" fmla="*/ 161 h 972"/>
                  <a:gd name="T24" fmla="*/ 347 w 768"/>
                  <a:gd name="T25" fmla="*/ 136 h 972"/>
                  <a:gd name="T26" fmla="*/ 333 w 768"/>
                  <a:gd name="T27" fmla="*/ 115 h 972"/>
                  <a:gd name="T28" fmla="*/ 315 w 768"/>
                  <a:gd name="T29" fmla="*/ 103 h 972"/>
                  <a:gd name="T30" fmla="*/ 292 w 768"/>
                  <a:gd name="T31" fmla="*/ 103 h 972"/>
                  <a:gd name="T32" fmla="*/ 270 w 768"/>
                  <a:gd name="T33" fmla="*/ 124 h 972"/>
                  <a:gd name="T34" fmla="*/ 266 w 768"/>
                  <a:gd name="T35" fmla="*/ 132 h 972"/>
                  <a:gd name="T36" fmla="*/ 256 w 768"/>
                  <a:gd name="T37" fmla="*/ 139 h 972"/>
                  <a:gd name="T38" fmla="*/ 242 w 768"/>
                  <a:gd name="T39" fmla="*/ 144 h 972"/>
                  <a:gd name="T40" fmla="*/ 210 w 768"/>
                  <a:gd name="T41" fmla="*/ 161 h 972"/>
                  <a:gd name="T42" fmla="*/ 178 w 768"/>
                  <a:gd name="T43" fmla="*/ 195 h 972"/>
                  <a:gd name="T44" fmla="*/ 159 w 768"/>
                  <a:gd name="T45" fmla="*/ 239 h 972"/>
                  <a:gd name="T46" fmla="*/ 147 w 768"/>
                  <a:gd name="T47" fmla="*/ 287 h 972"/>
                  <a:gd name="T48" fmla="*/ 143 w 768"/>
                  <a:gd name="T49" fmla="*/ 337 h 972"/>
                  <a:gd name="T50" fmla="*/ 139 w 768"/>
                  <a:gd name="T51" fmla="*/ 373 h 972"/>
                  <a:gd name="T52" fmla="*/ 145 w 768"/>
                  <a:gd name="T53" fmla="*/ 390 h 972"/>
                  <a:gd name="T54" fmla="*/ 152 w 768"/>
                  <a:gd name="T55" fmla="*/ 405 h 972"/>
                  <a:gd name="T56" fmla="*/ 143 w 768"/>
                  <a:gd name="T57" fmla="*/ 416 h 972"/>
                  <a:gd name="T58" fmla="*/ 127 w 768"/>
                  <a:gd name="T59" fmla="*/ 435 h 972"/>
                  <a:gd name="T60" fmla="*/ 113 w 768"/>
                  <a:gd name="T61" fmla="*/ 446 h 972"/>
                  <a:gd name="T62" fmla="*/ 96 w 768"/>
                  <a:gd name="T63" fmla="*/ 453 h 972"/>
                  <a:gd name="T64" fmla="*/ 73 w 768"/>
                  <a:gd name="T65" fmla="*/ 467 h 972"/>
                  <a:gd name="T66" fmla="*/ 50 w 768"/>
                  <a:gd name="T67" fmla="*/ 480 h 972"/>
                  <a:gd name="T68" fmla="*/ 27 w 768"/>
                  <a:gd name="T69" fmla="*/ 486 h 972"/>
                  <a:gd name="T70" fmla="*/ 11 w 768"/>
                  <a:gd name="T71" fmla="*/ 478 h 972"/>
                  <a:gd name="T72" fmla="*/ 9 w 768"/>
                  <a:gd name="T73" fmla="*/ 449 h 972"/>
                  <a:gd name="T74" fmla="*/ 8 w 768"/>
                  <a:gd name="T75" fmla="*/ 410 h 972"/>
                  <a:gd name="T76" fmla="*/ 5 w 768"/>
                  <a:gd name="T77" fmla="*/ 372 h 972"/>
                  <a:gd name="T78" fmla="*/ 2 w 768"/>
                  <a:gd name="T79" fmla="*/ 332 h 972"/>
                  <a:gd name="T80" fmla="*/ 0 w 768"/>
                  <a:gd name="T81" fmla="*/ 294 h 972"/>
                  <a:gd name="T82" fmla="*/ 2 w 768"/>
                  <a:gd name="T83" fmla="*/ 259 h 972"/>
                  <a:gd name="T84" fmla="*/ 23 w 768"/>
                  <a:gd name="T85" fmla="*/ 241 h 972"/>
                  <a:gd name="T86" fmla="*/ 50 w 768"/>
                  <a:gd name="T87" fmla="*/ 224 h 972"/>
                  <a:gd name="T88" fmla="*/ 76 w 768"/>
                  <a:gd name="T89" fmla="*/ 203 h 972"/>
                  <a:gd name="T90" fmla="*/ 102 w 768"/>
                  <a:gd name="T91" fmla="*/ 179 h 972"/>
                  <a:gd name="T92" fmla="*/ 129 w 768"/>
                  <a:gd name="T93" fmla="*/ 158 h 972"/>
                  <a:gd name="T94" fmla="*/ 156 w 768"/>
                  <a:gd name="T95" fmla="*/ 141 h 972"/>
                  <a:gd name="T96" fmla="*/ 176 w 768"/>
                  <a:gd name="T97" fmla="*/ 125 h 972"/>
                  <a:gd name="T98" fmla="*/ 195 w 768"/>
                  <a:gd name="T99" fmla="*/ 105 h 972"/>
                  <a:gd name="T100" fmla="*/ 215 w 768"/>
                  <a:gd name="T101" fmla="*/ 88 h 972"/>
                  <a:gd name="T102" fmla="*/ 234 w 768"/>
                  <a:gd name="T103" fmla="*/ 75 h 972"/>
                  <a:gd name="T104" fmla="*/ 255 w 768"/>
                  <a:gd name="T105" fmla="*/ 74 h 972"/>
                  <a:gd name="T106" fmla="*/ 272 w 768"/>
                  <a:gd name="T107" fmla="*/ 58 h 972"/>
                  <a:gd name="T108" fmla="*/ 292 w 768"/>
                  <a:gd name="T109" fmla="*/ 43 h 972"/>
                  <a:gd name="T110" fmla="*/ 310 w 768"/>
                  <a:gd name="T111" fmla="*/ 28 h 972"/>
                  <a:gd name="T112" fmla="*/ 329 w 768"/>
                  <a:gd name="T113" fmla="*/ 14 h 972"/>
                  <a:gd name="T114" fmla="*/ 348 w 768"/>
                  <a:gd name="T115" fmla="*/ 2 h 9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68" h="972">
                    <a:moveTo>
                      <a:pt x="709" y="0"/>
                    </a:moveTo>
                    <a:lnTo>
                      <a:pt x="720" y="8"/>
                    </a:lnTo>
                    <a:lnTo>
                      <a:pt x="732" y="18"/>
                    </a:lnTo>
                    <a:lnTo>
                      <a:pt x="737" y="31"/>
                    </a:lnTo>
                    <a:lnTo>
                      <a:pt x="745" y="46"/>
                    </a:lnTo>
                    <a:lnTo>
                      <a:pt x="749" y="61"/>
                    </a:lnTo>
                    <a:lnTo>
                      <a:pt x="753" y="76"/>
                    </a:lnTo>
                    <a:lnTo>
                      <a:pt x="755" y="94"/>
                    </a:lnTo>
                    <a:lnTo>
                      <a:pt x="756" y="113"/>
                    </a:lnTo>
                    <a:lnTo>
                      <a:pt x="756" y="130"/>
                    </a:lnTo>
                    <a:lnTo>
                      <a:pt x="758" y="149"/>
                    </a:lnTo>
                    <a:lnTo>
                      <a:pt x="758" y="168"/>
                    </a:lnTo>
                    <a:lnTo>
                      <a:pt x="758" y="189"/>
                    </a:lnTo>
                    <a:lnTo>
                      <a:pt x="758" y="206"/>
                    </a:lnTo>
                    <a:lnTo>
                      <a:pt x="762" y="223"/>
                    </a:lnTo>
                    <a:lnTo>
                      <a:pt x="762" y="240"/>
                    </a:lnTo>
                    <a:lnTo>
                      <a:pt x="768" y="257"/>
                    </a:lnTo>
                    <a:lnTo>
                      <a:pt x="768" y="265"/>
                    </a:lnTo>
                    <a:lnTo>
                      <a:pt x="766" y="276"/>
                    </a:lnTo>
                    <a:lnTo>
                      <a:pt x="762" y="284"/>
                    </a:lnTo>
                    <a:lnTo>
                      <a:pt x="758" y="291"/>
                    </a:lnTo>
                    <a:lnTo>
                      <a:pt x="753" y="295"/>
                    </a:lnTo>
                    <a:lnTo>
                      <a:pt x="749" y="295"/>
                    </a:lnTo>
                    <a:lnTo>
                      <a:pt x="745" y="291"/>
                    </a:lnTo>
                    <a:lnTo>
                      <a:pt x="745" y="288"/>
                    </a:lnTo>
                    <a:lnTo>
                      <a:pt x="743" y="282"/>
                    </a:lnTo>
                    <a:lnTo>
                      <a:pt x="743" y="276"/>
                    </a:lnTo>
                    <a:lnTo>
                      <a:pt x="734" y="282"/>
                    </a:lnTo>
                    <a:lnTo>
                      <a:pt x="730" y="289"/>
                    </a:lnTo>
                    <a:lnTo>
                      <a:pt x="726" y="297"/>
                    </a:lnTo>
                    <a:lnTo>
                      <a:pt x="726" y="307"/>
                    </a:lnTo>
                    <a:lnTo>
                      <a:pt x="722" y="316"/>
                    </a:lnTo>
                    <a:lnTo>
                      <a:pt x="722" y="326"/>
                    </a:lnTo>
                    <a:lnTo>
                      <a:pt x="716" y="333"/>
                    </a:lnTo>
                    <a:lnTo>
                      <a:pt x="709" y="341"/>
                    </a:lnTo>
                    <a:lnTo>
                      <a:pt x="707" y="322"/>
                    </a:lnTo>
                    <a:lnTo>
                      <a:pt x="705" y="307"/>
                    </a:lnTo>
                    <a:lnTo>
                      <a:pt x="699" y="288"/>
                    </a:lnTo>
                    <a:lnTo>
                      <a:pt x="694" y="272"/>
                    </a:lnTo>
                    <a:lnTo>
                      <a:pt x="684" y="255"/>
                    </a:lnTo>
                    <a:lnTo>
                      <a:pt x="677" y="242"/>
                    </a:lnTo>
                    <a:lnTo>
                      <a:pt x="665" y="229"/>
                    </a:lnTo>
                    <a:lnTo>
                      <a:pt x="656" y="219"/>
                    </a:lnTo>
                    <a:lnTo>
                      <a:pt x="642" y="210"/>
                    </a:lnTo>
                    <a:lnTo>
                      <a:pt x="629" y="206"/>
                    </a:lnTo>
                    <a:lnTo>
                      <a:pt x="614" y="202"/>
                    </a:lnTo>
                    <a:lnTo>
                      <a:pt x="600" y="202"/>
                    </a:lnTo>
                    <a:lnTo>
                      <a:pt x="583" y="206"/>
                    </a:lnTo>
                    <a:lnTo>
                      <a:pt x="570" y="215"/>
                    </a:lnTo>
                    <a:lnTo>
                      <a:pt x="555" y="229"/>
                    </a:lnTo>
                    <a:lnTo>
                      <a:pt x="540" y="248"/>
                    </a:lnTo>
                    <a:lnTo>
                      <a:pt x="538" y="253"/>
                    </a:lnTo>
                    <a:lnTo>
                      <a:pt x="536" y="259"/>
                    </a:lnTo>
                    <a:lnTo>
                      <a:pt x="532" y="263"/>
                    </a:lnTo>
                    <a:lnTo>
                      <a:pt x="530" y="269"/>
                    </a:lnTo>
                    <a:lnTo>
                      <a:pt x="521" y="274"/>
                    </a:lnTo>
                    <a:lnTo>
                      <a:pt x="511" y="278"/>
                    </a:lnTo>
                    <a:lnTo>
                      <a:pt x="500" y="278"/>
                    </a:lnTo>
                    <a:lnTo>
                      <a:pt x="490" y="282"/>
                    </a:lnTo>
                    <a:lnTo>
                      <a:pt x="483" y="288"/>
                    </a:lnTo>
                    <a:lnTo>
                      <a:pt x="479" y="295"/>
                    </a:lnTo>
                    <a:lnTo>
                      <a:pt x="446" y="307"/>
                    </a:lnTo>
                    <a:lnTo>
                      <a:pt x="420" y="322"/>
                    </a:lnTo>
                    <a:lnTo>
                      <a:pt x="393" y="341"/>
                    </a:lnTo>
                    <a:lnTo>
                      <a:pt x="374" y="365"/>
                    </a:lnTo>
                    <a:lnTo>
                      <a:pt x="355" y="390"/>
                    </a:lnTo>
                    <a:lnTo>
                      <a:pt x="340" y="417"/>
                    </a:lnTo>
                    <a:lnTo>
                      <a:pt x="327" y="445"/>
                    </a:lnTo>
                    <a:lnTo>
                      <a:pt x="317" y="478"/>
                    </a:lnTo>
                    <a:lnTo>
                      <a:pt x="308" y="508"/>
                    </a:lnTo>
                    <a:lnTo>
                      <a:pt x="300" y="542"/>
                    </a:lnTo>
                    <a:lnTo>
                      <a:pt x="294" y="573"/>
                    </a:lnTo>
                    <a:lnTo>
                      <a:pt x="291" y="609"/>
                    </a:lnTo>
                    <a:lnTo>
                      <a:pt x="287" y="641"/>
                    </a:lnTo>
                    <a:lnTo>
                      <a:pt x="285" y="673"/>
                    </a:lnTo>
                    <a:lnTo>
                      <a:pt x="281" y="704"/>
                    </a:lnTo>
                    <a:lnTo>
                      <a:pt x="281" y="734"/>
                    </a:lnTo>
                    <a:lnTo>
                      <a:pt x="277" y="746"/>
                    </a:lnTo>
                    <a:lnTo>
                      <a:pt x="281" y="757"/>
                    </a:lnTo>
                    <a:lnTo>
                      <a:pt x="285" y="769"/>
                    </a:lnTo>
                    <a:lnTo>
                      <a:pt x="289" y="780"/>
                    </a:lnTo>
                    <a:lnTo>
                      <a:pt x="294" y="788"/>
                    </a:lnTo>
                    <a:lnTo>
                      <a:pt x="300" y="799"/>
                    </a:lnTo>
                    <a:lnTo>
                      <a:pt x="304" y="810"/>
                    </a:lnTo>
                    <a:lnTo>
                      <a:pt x="306" y="824"/>
                    </a:lnTo>
                    <a:lnTo>
                      <a:pt x="294" y="824"/>
                    </a:lnTo>
                    <a:lnTo>
                      <a:pt x="285" y="831"/>
                    </a:lnTo>
                    <a:lnTo>
                      <a:pt x="275" y="843"/>
                    </a:lnTo>
                    <a:lnTo>
                      <a:pt x="266" y="856"/>
                    </a:lnTo>
                    <a:lnTo>
                      <a:pt x="254" y="869"/>
                    </a:lnTo>
                    <a:lnTo>
                      <a:pt x="241" y="883"/>
                    </a:lnTo>
                    <a:lnTo>
                      <a:pt x="234" y="886"/>
                    </a:lnTo>
                    <a:lnTo>
                      <a:pt x="226" y="892"/>
                    </a:lnTo>
                    <a:lnTo>
                      <a:pt x="215" y="894"/>
                    </a:lnTo>
                    <a:lnTo>
                      <a:pt x="205" y="898"/>
                    </a:lnTo>
                    <a:lnTo>
                      <a:pt x="192" y="905"/>
                    </a:lnTo>
                    <a:lnTo>
                      <a:pt x="178" y="915"/>
                    </a:lnTo>
                    <a:lnTo>
                      <a:pt x="161" y="923"/>
                    </a:lnTo>
                    <a:lnTo>
                      <a:pt x="146" y="934"/>
                    </a:lnTo>
                    <a:lnTo>
                      <a:pt x="129" y="943"/>
                    </a:lnTo>
                    <a:lnTo>
                      <a:pt x="114" y="953"/>
                    </a:lnTo>
                    <a:lnTo>
                      <a:pt x="99" y="959"/>
                    </a:lnTo>
                    <a:lnTo>
                      <a:pt x="83" y="968"/>
                    </a:lnTo>
                    <a:lnTo>
                      <a:pt x="66" y="970"/>
                    </a:lnTo>
                    <a:lnTo>
                      <a:pt x="53" y="972"/>
                    </a:lnTo>
                    <a:lnTo>
                      <a:pt x="40" y="968"/>
                    </a:lnTo>
                    <a:lnTo>
                      <a:pt x="30" y="964"/>
                    </a:lnTo>
                    <a:lnTo>
                      <a:pt x="22" y="955"/>
                    </a:lnTo>
                    <a:lnTo>
                      <a:pt x="17" y="942"/>
                    </a:lnTo>
                    <a:lnTo>
                      <a:pt x="15" y="921"/>
                    </a:lnTo>
                    <a:lnTo>
                      <a:pt x="17" y="898"/>
                    </a:lnTo>
                    <a:lnTo>
                      <a:pt x="17" y="871"/>
                    </a:lnTo>
                    <a:lnTo>
                      <a:pt x="17" y="846"/>
                    </a:lnTo>
                    <a:lnTo>
                      <a:pt x="15" y="820"/>
                    </a:lnTo>
                    <a:lnTo>
                      <a:pt x="13" y="795"/>
                    </a:lnTo>
                    <a:lnTo>
                      <a:pt x="11" y="769"/>
                    </a:lnTo>
                    <a:lnTo>
                      <a:pt x="9" y="744"/>
                    </a:lnTo>
                    <a:lnTo>
                      <a:pt x="7" y="717"/>
                    </a:lnTo>
                    <a:lnTo>
                      <a:pt x="5" y="691"/>
                    </a:lnTo>
                    <a:lnTo>
                      <a:pt x="3" y="664"/>
                    </a:lnTo>
                    <a:lnTo>
                      <a:pt x="2" y="639"/>
                    </a:lnTo>
                    <a:lnTo>
                      <a:pt x="0" y="613"/>
                    </a:lnTo>
                    <a:lnTo>
                      <a:pt x="0" y="588"/>
                    </a:lnTo>
                    <a:lnTo>
                      <a:pt x="0" y="565"/>
                    </a:lnTo>
                    <a:lnTo>
                      <a:pt x="2" y="540"/>
                    </a:lnTo>
                    <a:lnTo>
                      <a:pt x="3" y="518"/>
                    </a:lnTo>
                    <a:lnTo>
                      <a:pt x="9" y="497"/>
                    </a:lnTo>
                    <a:lnTo>
                      <a:pt x="26" y="489"/>
                    </a:lnTo>
                    <a:lnTo>
                      <a:pt x="45" y="481"/>
                    </a:lnTo>
                    <a:lnTo>
                      <a:pt x="64" y="470"/>
                    </a:lnTo>
                    <a:lnTo>
                      <a:pt x="83" y="461"/>
                    </a:lnTo>
                    <a:lnTo>
                      <a:pt x="99" y="447"/>
                    </a:lnTo>
                    <a:lnTo>
                      <a:pt x="116" y="434"/>
                    </a:lnTo>
                    <a:lnTo>
                      <a:pt x="133" y="419"/>
                    </a:lnTo>
                    <a:lnTo>
                      <a:pt x="152" y="405"/>
                    </a:lnTo>
                    <a:lnTo>
                      <a:pt x="169" y="390"/>
                    </a:lnTo>
                    <a:lnTo>
                      <a:pt x="186" y="375"/>
                    </a:lnTo>
                    <a:lnTo>
                      <a:pt x="203" y="358"/>
                    </a:lnTo>
                    <a:lnTo>
                      <a:pt x="222" y="345"/>
                    </a:lnTo>
                    <a:lnTo>
                      <a:pt x="239" y="327"/>
                    </a:lnTo>
                    <a:lnTo>
                      <a:pt x="258" y="316"/>
                    </a:lnTo>
                    <a:lnTo>
                      <a:pt x="279" y="303"/>
                    </a:lnTo>
                    <a:lnTo>
                      <a:pt x="300" y="291"/>
                    </a:lnTo>
                    <a:lnTo>
                      <a:pt x="311" y="282"/>
                    </a:lnTo>
                    <a:lnTo>
                      <a:pt x="325" y="272"/>
                    </a:lnTo>
                    <a:lnTo>
                      <a:pt x="338" y="259"/>
                    </a:lnTo>
                    <a:lnTo>
                      <a:pt x="351" y="250"/>
                    </a:lnTo>
                    <a:lnTo>
                      <a:pt x="363" y="236"/>
                    </a:lnTo>
                    <a:lnTo>
                      <a:pt x="378" y="223"/>
                    </a:lnTo>
                    <a:lnTo>
                      <a:pt x="389" y="210"/>
                    </a:lnTo>
                    <a:lnTo>
                      <a:pt x="405" y="198"/>
                    </a:lnTo>
                    <a:lnTo>
                      <a:pt x="416" y="185"/>
                    </a:lnTo>
                    <a:lnTo>
                      <a:pt x="429" y="175"/>
                    </a:lnTo>
                    <a:lnTo>
                      <a:pt x="443" y="164"/>
                    </a:lnTo>
                    <a:lnTo>
                      <a:pt x="456" y="156"/>
                    </a:lnTo>
                    <a:lnTo>
                      <a:pt x="467" y="149"/>
                    </a:lnTo>
                    <a:lnTo>
                      <a:pt x="483" y="147"/>
                    </a:lnTo>
                    <a:lnTo>
                      <a:pt x="494" y="143"/>
                    </a:lnTo>
                    <a:lnTo>
                      <a:pt x="509" y="147"/>
                    </a:lnTo>
                    <a:lnTo>
                      <a:pt x="521" y="135"/>
                    </a:lnTo>
                    <a:lnTo>
                      <a:pt x="532" y="126"/>
                    </a:lnTo>
                    <a:lnTo>
                      <a:pt x="543" y="116"/>
                    </a:lnTo>
                    <a:lnTo>
                      <a:pt x="557" y="107"/>
                    </a:lnTo>
                    <a:lnTo>
                      <a:pt x="570" y="97"/>
                    </a:lnTo>
                    <a:lnTo>
                      <a:pt x="583" y="86"/>
                    </a:lnTo>
                    <a:lnTo>
                      <a:pt x="595" y="76"/>
                    </a:lnTo>
                    <a:lnTo>
                      <a:pt x="608" y="67"/>
                    </a:lnTo>
                    <a:lnTo>
                      <a:pt x="620" y="56"/>
                    </a:lnTo>
                    <a:lnTo>
                      <a:pt x="633" y="46"/>
                    </a:lnTo>
                    <a:lnTo>
                      <a:pt x="644" y="37"/>
                    </a:lnTo>
                    <a:lnTo>
                      <a:pt x="658" y="27"/>
                    </a:lnTo>
                    <a:lnTo>
                      <a:pt x="669" y="19"/>
                    </a:lnTo>
                    <a:lnTo>
                      <a:pt x="682" y="12"/>
                    </a:lnTo>
                    <a:lnTo>
                      <a:pt x="696" y="4"/>
                    </a:lnTo>
                    <a:lnTo>
                      <a:pt x="709" y="0"/>
                    </a:lnTo>
                    <a:close/>
                  </a:path>
                </a:pathLst>
              </a:custGeom>
              <a:solidFill>
                <a:srgbClr val="F2C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0" name="Freeform 569"/>
              <p:cNvSpPr>
                <a:spLocks/>
              </p:cNvSpPr>
              <p:nvPr/>
            </p:nvSpPr>
            <p:spPr bwMode="auto">
              <a:xfrm>
                <a:off x="2566" y="2635"/>
                <a:ext cx="21" cy="45"/>
              </a:xfrm>
              <a:custGeom>
                <a:avLst/>
                <a:gdLst>
                  <a:gd name="T0" fmla="*/ 21 w 41"/>
                  <a:gd name="T1" fmla="*/ 0 h 89"/>
                  <a:gd name="T2" fmla="*/ 20 w 41"/>
                  <a:gd name="T3" fmla="*/ 2 h 89"/>
                  <a:gd name="T4" fmla="*/ 20 w 41"/>
                  <a:gd name="T5" fmla="*/ 6 h 89"/>
                  <a:gd name="T6" fmla="*/ 19 w 41"/>
                  <a:gd name="T7" fmla="*/ 10 h 89"/>
                  <a:gd name="T8" fmla="*/ 18 w 41"/>
                  <a:gd name="T9" fmla="*/ 13 h 89"/>
                  <a:gd name="T10" fmla="*/ 17 w 41"/>
                  <a:gd name="T11" fmla="*/ 18 h 89"/>
                  <a:gd name="T12" fmla="*/ 16 w 41"/>
                  <a:gd name="T13" fmla="*/ 22 h 89"/>
                  <a:gd name="T14" fmla="*/ 14 w 41"/>
                  <a:gd name="T15" fmla="*/ 27 h 89"/>
                  <a:gd name="T16" fmla="*/ 13 w 41"/>
                  <a:gd name="T17" fmla="*/ 30 h 89"/>
                  <a:gd name="T18" fmla="*/ 11 w 41"/>
                  <a:gd name="T19" fmla="*/ 35 h 89"/>
                  <a:gd name="T20" fmla="*/ 10 w 41"/>
                  <a:gd name="T21" fmla="*/ 40 h 89"/>
                  <a:gd name="T22" fmla="*/ 8 w 41"/>
                  <a:gd name="T23" fmla="*/ 43 h 89"/>
                  <a:gd name="T24" fmla="*/ 5 w 41"/>
                  <a:gd name="T25" fmla="*/ 45 h 89"/>
                  <a:gd name="T26" fmla="*/ 3 w 41"/>
                  <a:gd name="T27" fmla="*/ 45 h 89"/>
                  <a:gd name="T28" fmla="*/ 1 w 41"/>
                  <a:gd name="T29" fmla="*/ 41 h 89"/>
                  <a:gd name="T30" fmla="*/ 0 w 41"/>
                  <a:gd name="T31" fmla="*/ 37 h 89"/>
                  <a:gd name="T32" fmla="*/ 0 w 41"/>
                  <a:gd name="T33" fmla="*/ 33 h 89"/>
                  <a:gd name="T34" fmla="*/ 0 w 41"/>
                  <a:gd name="T35" fmla="*/ 28 h 89"/>
                  <a:gd name="T36" fmla="*/ 2 w 41"/>
                  <a:gd name="T37" fmla="*/ 22 h 89"/>
                  <a:gd name="T38" fmla="*/ 3 w 41"/>
                  <a:gd name="T39" fmla="*/ 18 h 89"/>
                  <a:gd name="T40" fmla="*/ 6 w 41"/>
                  <a:gd name="T41" fmla="*/ 15 h 89"/>
                  <a:gd name="T42" fmla="*/ 9 w 41"/>
                  <a:gd name="T43" fmla="*/ 11 h 89"/>
                  <a:gd name="T44" fmla="*/ 11 w 41"/>
                  <a:gd name="T45" fmla="*/ 10 h 89"/>
                  <a:gd name="T46" fmla="*/ 17 w 41"/>
                  <a:gd name="T47" fmla="*/ 4 h 89"/>
                  <a:gd name="T48" fmla="*/ 21 w 41"/>
                  <a:gd name="T49" fmla="*/ 0 h 89"/>
                  <a:gd name="T50" fmla="*/ 21 w 41"/>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1" h="89">
                    <a:moveTo>
                      <a:pt x="41" y="0"/>
                    </a:moveTo>
                    <a:lnTo>
                      <a:pt x="39" y="3"/>
                    </a:lnTo>
                    <a:lnTo>
                      <a:pt x="39" y="11"/>
                    </a:lnTo>
                    <a:lnTo>
                      <a:pt x="38" y="19"/>
                    </a:lnTo>
                    <a:lnTo>
                      <a:pt x="36" y="26"/>
                    </a:lnTo>
                    <a:lnTo>
                      <a:pt x="34" y="36"/>
                    </a:lnTo>
                    <a:lnTo>
                      <a:pt x="32" y="43"/>
                    </a:lnTo>
                    <a:lnTo>
                      <a:pt x="28" y="53"/>
                    </a:lnTo>
                    <a:lnTo>
                      <a:pt x="26" y="60"/>
                    </a:lnTo>
                    <a:lnTo>
                      <a:pt x="22" y="70"/>
                    </a:lnTo>
                    <a:lnTo>
                      <a:pt x="19" y="79"/>
                    </a:lnTo>
                    <a:lnTo>
                      <a:pt x="15" y="85"/>
                    </a:lnTo>
                    <a:lnTo>
                      <a:pt x="9" y="89"/>
                    </a:lnTo>
                    <a:lnTo>
                      <a:pt x="5" y="89"/>
                    </a:lnTo>
                    <a:lnTo>
                      <a:pt x="1" y="81"/>
                    </a:lnTo>
                    <a:lnTo>
                      <a:pt x="0" y="74"/>
                    </a:lnTo>
                    <a:lnTo>
                      <a:pt x="0" y="66"/>
                    </a:lnTo>
                    <a:lnTo>
                      <a:pt x="0" y="55"/>
                    </a:lnTo>
                    <a:lnTo>
                      <a:pt x="3" y="43"/>
                    </a:lnTo>
                    <a:lnTo>
                      <a:pt x="5" y="36"/>
                    </a:lnTo>
                    <a:lnTo>
                      <a:pt x="11" y="30"/>
                    </a:lnTo>
                    <a:lnTo>
                      <a:pt x="17" y="22"/>
                    </a:lnTo>
                    <a:lnTo>
                      <a:pt x="22" y="19"/>
                    </a:lnTo>
                    <a:lnTo>
                      <a:pt x="34" y="7"/>
                    </a:lnTo>
                    <a:lnTo>
                      <a:pt x="4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1" name="Freeform 570"/>
              <p:cNvSpPr>
                <a:spLocks/>
              </p:cNvSpPr>
              <p:nvPr/>
            </p:nvSpPr>
            <p:spPr bwMode="auto">
              <a:xfrm>
                <a:off x="3280" y="2635"/>
                <a:ext cx="36" cy="24"/>
              </a:xfrm>
              <a:custGeom>
                <a:avLst/>
                <a:gdLst>
                  <a:gd name="T0" fmla="*/ 31 w 73"/>
                  <a:gd name="T1" fmla="*/ 0 h 47"/>
                  <a:gd name="T2" fmla="*/ 34 w 73"/>
                  <a:gd name="T3" fmla="*/ 0 h 47"/>
                  <a:gd name="T4" fmla="*/ 36 w 73"/>
                  <a:gd name="T5" fmla="*/ 0 h 47"/>
                  <a:gd name="T6" fmla="*/ 30 w 73"/>
                  <a:gd name="T7" fmla="*/ 6 h 47"/>
                  <a:gd name="T8" fmla="*/ 25 w 73"/>
                  <a:gd name="T9" fmla="*/ 10 h 47"/>
                  <a:gd name="T10" fmla="*/ 18 w 73"/>
                  <a:gd name="T11" fmla="*/ 14 h 47"/>
                  <a:gd name="T12" fmla="*/ 12 w 73"/>
                  <a:gd name="T13" fmla="*/ 18 h 47"/>
                  <a:gd name="T14" fmla="*/ 7 w 73"/>
                  <a:gd name="T15" fmla="*/ 21 h 47"/>
                  <a:gd name="T16" fmla="*/ 0 w 73"/>
                  <a:gd name="T17" fmla="*/ 24 h 47"/>
                  <a:gd name="T18" fmla="*/ 4 w 73"/>
                  <a:gd name="T19" fmla="*/ 19 h 47"/>
                  <a:gd name="T20" fmla="*/ 8 w 73"/>
                  <a:gd name="T21" fmla="*/ 15 h 47"/>
                  <a:gd name="T22" fmla="*/ 11 w 73"/>
                  <a:gd name="T23" fmla="*/ 10 h 47"/>
                  <a:gd name="T24" fmla="*/ 15 w 73"/>
                  <a:gd name="T25" fmla="*/ 8 h 47"/>
                  <a:gd name="T26" fmla="*/ 18 w 73"/>
                  <a:gd name="T27" fmla="*/ 5 h 47"/>
                  <a:gd name="T28" fmla="*/ 23 w 73"/>
                  <a:gd name="T29" fmla="*/ 2 h 47"/>
                  <a:gd name="T30" fmla="*/ 27 w 73"/>
                  <a:gd name="T31" fmla="*/ 0 h 47"/>
                  <a:gd name="T32" fmla="*/ 31 w 73"/>
                  <a:gd name="T33" fmla="*/ 0 h 47"/>
                  <a:gd name="T34" fmla="*/ 31 w 73"/>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47">
                    <a:moveTo>
                      <a:pt x="63" y="0"/>
                    </a:moveTo>
                    <a:lnTo>
                      <a:pt x="69" y="0"/>
                    </a:lnTo>
                    <a:lnTo>
                      <a:pt x="73" y="0"/>
                    </a:lnTo>
                    <a:lnTo>
                      <a:pt x="61" y="11"/>
                    </a:lnTo>
                    <a:lnTo>
                      <a:pt x="50" y="20"/>
                    </a:lnTo>
                    <a:lnTo>
                      <a:pt x="37" y="28"/>
                    </a:lnTo>
                    <a:lnTo>
                      <a:pt x="25" y="36"/>
                    </a:lnTo>
                    <a:lnTo>
                      <a:pt x="14" y="41"/>
                    </a:lnTo>
                    <a:lnTo>
                      <a:pt x="0" y="47"/>
                    </a:lnTo>
                    <a:lnTo>
                      <a:pt x="8" y="38"/>
                    </a:lnTo>
                    <a:lnTo>
                      <a:pt x="16" y="30"/>
                    </a:lnTo>
                    <a:lnTo>
                      <a:pt x="23" y="20"/>
                    </a:lnTo>
                    <a:lnTo>
                      <a:pt x="31" y="15"/>
                    </a:lnTo>
                    <a:lnTo>
                      <a:pt x="37" y="9"/>
                    </a:lnTo>
                    <a:lnTo>
                      <a:pt x="46" y="3"/>
                    </a:lnTo>
                    <a:lnTo>
                      <a:pt x="54" y="0"/>
                    </a:lnTo>
                    <a:lnTo>
                      <a:pt x="6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2" name="Freeform 571"/>
              <p:cNvSpPr>
                <a:spLocks/>
              </p:cNvSpPr>
              <p:nvPr/>
            </p:nvSpPr>
            <p:spPr bwMode="auto">
              <a:xfrm>
                <a:off x="3314" y="2645"/>
                <a:ext cx="38" cy="32"/>
              </a:xfrm>
              <a:custGeom>
                <a:avLst/>
                <a:gdLst>
                  <a:gd name="T0" fmla="*/ 19 w 76"/>
                  <a:gd name="T1" fmla="*/ 0 h 64"/>
                  <a:gd name="T2" fmla="*/ 27 w 76"/>
                  <a:gd name="T3" fmla="*/ 1 h 64"/>
                  <a:gd name="T4" fmla="*/ 32 w 76"/>
                  <a:gd name="T5" fmla="*/ 4 h 64"/>
                  <a:gd name="T6" fmla="*/ 36 w 76"/>
                  <a:gd name="T7" fmla="*/ 6 h 64"/>
                  <a:gd name="T8" fmla="*/ 38 w 76"/>
                  <a:gd name="T9" fmla="*/ 8 h 64"/>
                  <a:gd name="T10" fmla="*/ 38 w 76"/>
                  <a:gd name="T11" fmla="*/ 11 h 64"/>
                  <a:gd name="T12" fmla="*/ 34 w 76"/>
                  <a:gd name="T13" fmla="*/ 16 h 64"/>
                  <a:gd name="T14" fmla="*/ 31 w 76"/>
                  <a:gd name="T15" fmla="*/ 18 h 64"/>
                  <a:gd name="T16" fmla="*/ 27 w 76"/>
                  <a:gd name="T17" fmla="*/ 20 h 64"/>
                  <a:gd name="T18" fmla="*/ 22 w 76"/>
                  <a:gd name="T19" fmla="*/ 22 h 64"/>
                  <a:gd name="T20" fmla="*/ 17 w 76"/>
                  <a:gd name="T21" fmla="*/ 24 h 64"/>
                  <a:gd name="T22" fmla="*/ 12 w 76"/>
                  <a:gd name="T23" fmla="*/ 26 h 64"/>
                  <a:gd name="T24" fmla="*/ 8 w 76"/>
                  <a:gd name="T25" fmla="*/ 29 h 64"/>
                  <a:gd name="T26" fmla="*/ 3 w 76"/>
                  <a:gd name="T27" fmla="*/ 30 h 64"/>
                  <a:gd name="T28" fmla="*/ 0 w 76"/>
                  <a:gd name="T29" fmla="*/ 32 h 64"/>
                  <a:gd name="T30" fmla="*/ 0 w 76"/>
                  <a:gd name="T31" fmla="*/ 26 h 64"/>
                  <a:gd name="T32" fmla="*/ 3 w 76"/>
                  <a:gd name="T33" fmla="*/ 22 h 64"/>
                  <a:gd name="T34" fmla="*/ 6 w 76"/>
                  <a:gd name="T35" fmla="*/ 17 h 64"/>
                  <a:gd name="T36" fmla="*/ 12 w 76"/>
                  <a:gd name="T37" fmla="*/ 14 h 64"/>
                  <a:gd name="T38" fmla="*/ 14 w 76"/>
                  <a:gd name="T39" fmla="*/ 10 h 64"/>
                  <a:gd name="T40" fmla="*/ 16 w 76"/>
                  <a:gd name="T41" fmla="*/ 8 h 64"/>
                  <a:gd name="T42" fmla="*/ 18 w 76"/>
                  <a:gd name="T43" fmla="*/ 4 h 64"/>
                  <a:gd name="T44" fmla="*/ 19 w 76"/>
                  <a:gd name="T45" fmla="*/ 0 h 64"/>
                  <a:gd name="T46" fmla="*/ 19 w 76"/>
                  <a:gd name="T47" fmla="*/ 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 h="64">
                    <a:moveTo>
                      <a:pt x="38" y="0"/>
                    </a:moveTo>
                    <a:lnTo>
                      <a:pt x="53" y="1"/>
                    </a:lnTo>
                    <a:lnTo>
                      <a:pt x="63" y="7"/>
                    </a:lnTo>
                    <a:lnTo>
                      <a:pt x="72" y="11"/>
                    </a:lnTo>
                    <a:lnTo>
                      <a:pt x="76" y="15"/>
                    </a:lnTo>
                    <a:lnTo>
                      <a:pt x="76" y="22"/>
                    </a:lnTo>
                    <a:lnTo>
                      <a:pt x="68" y="32"/>
                    </a:lnTo>
                    <a:lnTo>
                      <a:pt x="61" y="36"/>
                    </a:lnTo>
                    <a:lnTo>
                      <a:pt x="53" y="40"/>
                    </a:lnTo>
                    <a:lnTo>
                      <a:pt x="44" y="43"/>
                    </a:lnTo>
                    <a:lnTo>
                      <a:pt x="34" y="47"/>
                    </a:lnTo>
                    <a:lnTo>
                      <a:pt x="23" y="51"/>
                    </a:lnTo>
                    <a:lnTo>
                      <a:pt x="15" y="57"/>
                    </a:lnTo>
                    <a:lnTo>
                      <a:pt x="6" y="60"/>
                    </a:lnTo>
                    <a:lnTo>
                      <a:pt x="0" y="64"/>
                    </a:lnTo>
                    <a:lnTo>
                      <a:pt x="0" y="51"/>
                    </a:lnTo>
                    <a:lnTo>
                      <a:pt x="6" y="43"/>
                    </a:lnTo>
                    <a:lnTo>
                      <a:pt x="11" y="34"/>
                    </a:lnTo>
                    <a:lnTo>
                      <a:pt x="23" y="28"/>
                    </a:lnTo>
                    <a:lnTo>
                      <a:pt x="27" y="20"/>
                    </a:lnTo>
                    <a:lnTo>
                      <a:pt x="32" y="15"/>
                    </a:lnTo>
                    <a:lnTo>
                      <a:pt x="36" y="7"/>
                    </a:lnTo>
                    <a:lnTo>
                      <a:pt x="3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3" name="Freeform 572"/>
              <p:cNvSpPr>
                <a:spLocks/>
              </p:cNvSpPr>
              <p:nvPr/>
            </p:nvSpPr>
            <p:spPr bwMode="auto">
              <a:xfrm>
                <a:off x="2667" y="2650"/>
                <a:ext cx="15" cy="61"/>
              </a:xfrm>
              <a:custGeom>
                <a:avLst/>
                <a:gdLst>
                  <a:gd name="T0" fmla="*/ 10 w 31"/>
                  <a:gd name="T1" fmla="*/ 0 h 124"/>
                  <a:gd name="T2" fmla="*/ 10 w 31"/>
                  <a:gd name="T3" fmla="*/ 4 h 124"/>
                  <a:gd name="T4" fmla="*/ 10 w 31"/>
                  <a:gd name="T5" fmla="*/ 7 h 124"/>
                  <a:gd name="T6" fmla="*/ 11 w 31"/>
                  <a:gd name="T7" fmla="*/ 12 h 124"/>
                  <a:gd name="T8" fmla="*/ 11 w 31"/>
                  <a:gd name="T9" fmla="*/ 17 h 124"/>
                  <a:gd name="T10" fmla="*/ 11 w 31"/>
                  <a:gd name="T11" fmla="*/ 22 h 124"/>
                  <a:gd name="T12" fmla="*/ 12 w 31"/>
                  <a:gd name="T13" fmla="*/ 27 h 124"/>
                  <a:gd name="T14" fmla="*/ 12 w 31"/>
                  <a:gd name="T15" fmla="*/ 32 h 124"/>
                  <a:gd name="T16" fmla="*/ 13 w 31"/>
                  <a:gd name="T17" fmla="*/ 36 h 124"/>
                  <a:gd name="T18" fmla="*/ 13 w 31"/>
                  <a:gd name="T19" fmla="*/ 43 h 124"/>
                  <a:gd name="T20" fmla="*/ 14 w 31"/>
                  <a:gd name="T21" fmla="*/ 49 h 124"/>
                  <a:gd name="T22" fmla="*/ 14 w 31"/>
                  <a:gd name="T23" fmla="*/ 54 h 124"/>
                  <a:gd name="T24" fmla="*/ 15 w 31"/>
                  <a:gd name="T25" fmla="*/ 61 h 124"/>
                  <a:gd name="T26" fmla="*/ 10 w 31"/>
                  <a:gd name="T27" fmla="*/ 58 h 124"/>
                  <a:gd name="T28" fmla="*/ 6 w 31"/>
                  <a:gd name="T29" fmla="*/ 57 h 124"/>
                  <a:gd name="T30" fmla="*/ 5 w 31"/>
                  <a:gd name="T31" fmla="*/ 54 h 124"/>
                  <a:gd name="T32" fmla="*/ 4 w 31"/>
                  <a:gd name="T33" fmla="*/ 53 h 124"/>
                  <a:gd name="T34" fmla="*/ 0 w 31"/>
                  <a:gd name="T35" fmla="*/ 46 h 124"/>
                  <a:gd name="T36" fmla="*/ 0 w 31"/>
                  <a:gd name="T37" fmla="*/ 40 h 124"/>
                  <a:gd name="T38" fmla="*/ 0 w 31"/>
                  <a:gd name="T39" fmla="*/ 33 h 124"/>
                  <a:gd name="T40" fmla="*/ 2 w 31"/>
                  <a:gd name="T41" fmla="*/ 26 h 124"/>
                  <a:gd name="T42" fmla="*/ 5 w 31"/>
                  <a:gd name="T43" fmla="*/ 19 h 124"/>
                  <a:gd name="T44" fmla="*/ 6 w 31"/>
                  <a:gd name="T45" fmla="*/ 12 h 124"/>
                  <a:gd name="T46" fmla="*/ 8 w 31"/>
                  <a:gd name="T47" fmla="*/ 5 h 124"/>
                  <a:gd name="T48" fmla="*/ 10 w 31"/>
                  <a:gd name="T49" fmla="*/ 0 h 124"/>
                  <a:gd name="T50" fmla="*/ 10 w 31"/>
                  <a:gd name="T51" fmla="*/ 0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24">
                    <a:moveTo>
                      <a:pt x="21" y="0"/>
                    </a:moveTo>
                    <a:lnTo>
                      <a:pt x="21" y="8"/>
                    </a:lnTo>
                    <a:lnTo>
                      <a:pt x="21" y="15"/>
                    </a:lnTo>
                    <a:lnTo>
                      <a:pt x="23" y="25"/>
                    </a:lnTo>
                    <a:lnTo>
                      <a:pt x="23" y="34"/>
                    </a:lnTo>
                    <a:lnTo>
                      <a:pt x="23" y="44"/>
                    </a:lnTo>
                    <a:lnTo>
                      <a:pt x="25" y="55"/>
                    </a:lnTo>
                    <a:lnTo>
                      <a:pt x="25" y="65"/>
                    </a:lnTo>
                    <a:lnTo>
                      <a:pt x="27" y="74"/>
                    </a:lnTo>
                    <a:lnTo>
                      <a:pt x="27" y="88"/>
                    </a:lnTo>
                    <a:lnTo>
                      <a:pt x="29" y="99"/>
                    </a:lnTo>
                    <a:lnTo>
                      <a:pt x="29" y="110"/>
                    </a:lnTo>
                    <a:lnTo>
                      <a:pt x="31" y="124"/>
                    </a:lnTo>
                    <a:lnTo>
                      <a:pt x="21" y="118"/>
                    </a:lnTo>
                    <a:lnTo>
                      <a:pt x="13" y="116"/>
                    </a:lnTo>
                    <a:lnTo>
                      <a:pt x="10" y="110"/>
                    </a:lnTo>
                    <a:lnTo>
                      <a:pt x="8" y="107"/>
                    </a:lnTo>
                    <a:lnTo>
                      <a:pt x="0" y="93"/>
                    </a:lnTo>
                    <a:lnTo>
                      <a:pt x="0" y="82"/>
                    </a:lnTo>
                    <a:lnTo>
                      <a:pt x="0" y="67"/>
                    </a:lnTo>
                    <a:lnTo>
                      <a:pt x="4" y="53"/>
                    </a:lnTo>
                    <a:lnTo>
                      <a:pt x="10" y="38"/>
                    </a:lnTo>
                    <a:lnTo>
                      <a:pt x="13" y="25"/>
                    </a:lnTo>
                    <a:lnTo>
                      <a:pt x="17" y="11"/>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4" name="Freeform 573"/>
              <p:cNvSpPr>
                <a:spLocks/>
              </p:cNvSpPr>
              <p:nvPr/>
            </p:nvSpPr>
            <p:spPr bwMode="auto">
              <a:xfrm>
                <a:off x="3542" y="2653"/>
                <a:ext cx="10" cy="11"/>
              </a:xfrm>
              <a:custGeom>
                <a:avLst/>
                <a:gdLst>
                  <a:gd name="T0" fmla="*/ 9 w 21"/>
                  <a:gd name="T1" fmla="*/ 0 h 21"/>
                  <a:gd name="T2" fmla="*/ 10 w 21"/>
                  <a:gd name="T3" fmla="*/ 4 h 21"/>
                  <a:gd name="T4" fmla="*/ 8 w 21"/>
                  <a:gd name="T5" fmla="*/ 8 h 21"/>
                  <a:gd name="T6" fmla="*/ 5 w 21"/>
                  <a:gd name="T7" fmla="*/ 11 h 21"/>
                  <a:gd name="T8" fmla="*/ 0 w 21"/>
                  <a:gd name="T9" fmla="*/ 11 h 21"/>
                  <a:gd name="T10" fmla="*/ 0 w 21"/>
                  <a:gd name="T11" fmla="*/ 7 h 21"/>
                  <a:gd name="T12" fmla="*/ 3 w 21"/>
                  <a:gd name="T13" fmla="*/ 4 h 21"/>
                  <a:gd name="T14" fmla="*/ 7 w 21"/>
                  <a:gd name="T15" fmla="*/ 2 h 21"/>
                  <a:gd name="T16" fmla="*/ 9 w 21"/>
                  <a:gd name="T17" fmla="*/ 0 h 21"/>
                  <a:gd name="T18" fmla="*/ 9 w 21"/>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1">
                    <a:moveTo>
                      <a:pt x="19" y="0"/>
                    </a:moveTo>
                    <a:lnTo>
                      <a:pt x="21" y="7"/>
                    </a:lnTo>
                    <a:lnTo>
                      <a:pt x="17" y="15"/>
                    </a:lnTo>
                    <a:lnTo>
                      <a:pt x="10" y="21"/>
                    </a:lnTo>
                    <a:lnTo>
                      <a:pt x="0" y="21"/>
                    </a:lnTo>
                    <a:lnTo>
                      <a:pt x="0" y="13"/>
                    </a:lnTo>
                    <a:lnTo>
                      <a:pt x="6" y="7"/>
                    </a:lnTo>
                    <a:lnTo>
                      <a:pt x="14" y="3"/>
                    </a:lnTo>
                    <a:lnTo>
                      <a:pt x="1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5" name="Freeform 574"/>
              <p:cNvSpPr>
                <a:spLocks/>
              </p:cNvSpPr>
              <p:nvPr/>
            </p:nvSpPr>
            <p:spPr bwMode="auto">
              <a:xfrm>
                <a:off x="3566" y="2659"/>
                <a:ext cx="8" cy="36"/>
              </a:xfrm>
              <a:custGeom>
                <a:avLst/>
                <a:gdLst>
                  <a:gd name="T0" fmla="*/ 2 w 15"/>
                  <a:gd name="T1" fmla="*/ 0 h 72"/>
                  <a:gd name="T2" fmla="*/ 2 w 15"/>
                  <a:gd name="T3" fmla="*/ 4 h 72"/>
                  <a:gd name="T4" fmla="*/ 3 w 15"/>
                  <a:gd name="T5" fmla="*/ 9 h 72"/>
                  <a:gd name="T6" fmla="*/ 4 w 15"/>
                  <a:gd name="T7" fmla="*/ 13 h 72"/>
                  <a:gd name="T8" fmla="*/ 5 w 15"/>
                  <a:gd name="T9" fmla="*/ 17 h 72"/>
                  <a:gd name="T10" fmla="*/ 6 w 15"/>
                  <a:gd name="T11" fmla="*/ 21 h 72"/>
                  <a:gd name="T12" fmla="*/ 7 w 15"/>
                  <a:gd name="T13" fmla="*/ 26 h 72"/>
                  <a:gd name="T14" fmla="*/ 7 w 15"/>
                  <a:gd name="T15" fmla="*/ 31 h 72"/>
                  <a:gd name="T16" fmla="*/ 8 w 15"/>
                  <a:gd name="T17" fmla="*/ 36 h 72"/>
                  <a:gd name="T18" fmla="*/ 6 w 15"/>
                  <a:gd name="T19" fmla="*/ 36 h 72"/>
                  <a:gd name="T20" fmla="*/ 4 w 15"/>
                  <a:gd name="T21" fmla="*/ 36 h 72"/>
                  <a:gd name="T22" fmla="*/ 2 w 15"/>
                  <a:gd name="T23" fmla="*/ 32 h 72"/>
                  <a:gd name="T24" fmla="*/ 2 w 15"/>
                  <a:gd name="T25" fmla="*/ 27 h 72"/>
                  <a:gd name="T26" fmla="*/ 0 w 15"/>
                  <a:gd name="T27" fmla="*/ 22 h 72"/>
                  <a:gd name="T28" fmla="*/ 0 w 15"/>
                  <a:gd name="T29" fmla="*/ 18 h 72"/>
                  <a:gd name="T30" fmla="*/ 0 w 15"/>
                  <a:gd name="T31" fmla="*/ 14 h 72"/>
                  <a:gd name="T32" fmla="*/ 0 w 15"/>
                  <a:gd name="T33" fmla="*/ 9 h 72"/>
                  <a:gd name="T34" fmla="*/ 0 w 15"/>
                  <a:gd name="T35" fmla="*/ 4 h 72"/>
                  <a:gd name="T36" fmla="*/ 2 w 15"/>
                  <a:gd name="T37" fmla="*/ 0 h 72"/>
                  <a:gd name="T38" fmla="*/ 2 w 15"/>
                  <a:gd name="T39" fmla="*/ 0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72">
                    <a:moveTo>
                      <a:pt x="4" y="0"/>
                    </a:moveTo>
                    <a:lnTo>
                      <a:pt x="4" y="8"/>
                    </a:lnTo>
                    <a:lnTo>
                      <a:pt x="5" y="17"/>
                    </a:lnTo>
                    <a:lnTo>
                      <a:pt x="7" y="25"/>
                    </a:lnTo>
                    <a:lnTo>
                      <a:pt x="9" y="34"/>
                    </a:lnTo>
                    <a:lnTo>
                      <a:pt x="11" y="42"/>
                    </a:lnTo>
                    <a:lnTo>
                      <a:pt x="13" y="51"/>
                    </a:lnTo>
                    <a:lnTo>
                      <a:pt x="13" y="61"/>
                    </a:lnTo>
                    <a:lnTo>
                      <a:pt x="15" y="72"/>
                    </a:lnTo>
                    <a:lnTo>
                      <a:pt x="11" y="72"/>
                    </a:lnTo>
                    <a:lnTo>
                      <a:pt x="7" y="72"/>
                    </a:lnTo>
                    <a:lnTo>
                      <a:pt x="4" y="63"/>
                    </a:lnTo>
                    <a:lnTo>
                      <a:pt x="4" y="53"/>
                    </a:lnTo>
                    <a:lnTo>
                      <a:pt x="0" y="44"/>
                    </a:lnTo>
                    <a:lnTo>
                      <a:pt x="0" y="36"/>
                    </a:lnTo>
                    <a:lnTo>
                      <a:pt x="0" y="27"/>
                    </a:lnTo>
                    <a:lnTo>
                      <a:pt x="0" y="17"/>
                    </a:lnTo>
                    <a:lnTo>
                      <a:pt x="0"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6" name="Freeform 575"/>
              <p:cNvSpPr>
                <a:spLocks/>
              </p:cNvSpPr>
              <p:nvPr/>
            </p:nvSpPr>
            <p:spPr bwMode="auto">
              <a:xfrm>
                <a:off x="2720" y="2662"/>
                <a:ext cx="24" cy="123"/>
              </a:xfrm>
              <a:custGeom>
                <a:avLst/>
                <a:gdLst>
                  <a:gd name="T0" fmla="*/ 10 w 47"/>
                  <a:gd name="T1" fmla="*/ 0 h 245"/>
                  <a:gd name="T2" fmla="*/ 10 w 47"/>
                  <a:gd name="T3" fmla="*/ 6 h 245"/>
                  <a:gd name="T4" fmla="*/ 11 w 47"/>
                  <a:gd name="T5" fmla="*/ 12 h 245"/>
                  <a:gd name="T6" fmla="*/ 11 w 47"/>
                  <a:gd name="T7" fmla="*/ 16 h 245"/>
                  <a:gd name="T8" fmla="*/ 12 w 47"/>
                  <a:gd name="T9" fmla="*/ 23 h 245"/>
                  <a:gd name="T10" fmla="*/ 13 w 47"/>
                  <a:gd name="T11" fmla="*/ 28 h 245"/>
                  <a:gd name="T12" fmla="*/ 13 w 47"/>
                  <a:gd name="T13" fmla="*/ 33 h 245"/>
                  <a:gd name="T14" fmla="*/ 14 w 47"/>
                  <a:gd name="T15" fmla="*/ 38 h 245"/>
                  <a:gd name="T16" fmla="*/ 15 w 47"/>
                  <a:gd name="T17" fmla="*/ 45 h 245"/>
                  <a:gd name="T18" fmla="*/ 15 w 47"/>
                  <a:gd name="T19" fmla="*/ 49 h 245"/>
                  <a:gd name="T20" fmla="*/ 16 w 47"/>
                  <a:gd name="T21" fmla="*/ 53 h 245"/>
                  <a:gd name="T22" fmla="*/ 16 w 47"/>
                  <a:gd name="T23" fmla="*/ 58 h 245"/>
                  <a:gd name="T24" fmla="*/ 17 w 47"/>
                  <a:gd name="T25" fmla="*/ 64 h 245"/>
                  <a:gd name="T26" fmla="*/ 17 w 47"/>
                  <a:gd name="T27" fmla="*/ 68 h 245"/>
                  <a:gd name="T28" fmla="*/ 18 w 47"/>
                  <a:gd name="T29" fmla="*/ 73 h 245"/>
                  <a:gd name="T30" fmla="*/ 18 w 47"/>
                  <a:gd name="T31" fmla="*/ 78 h 245"/>
                  <a:gd name="T32" fmla="*/ 20 w 47"/>
                  <a:gd name="T33" fmla="*/ 83 h 245"/>
                  <a:gd name="T34" fmla="*/ 20 w 47"/>
                  <a:gd name="T35" fmla="*/ 88 h 245"/>
                  <a:gd name="T36" fmla="*/ 20 w 47"/>
                  <a:gd name="T37" fmla="*/ 92 h 245"/>
                  <a:gd name="T38" fmla="*/ 21 w 47"/>
                  <a:gd name="T39" fmla="*/ 97 h 245"/>
                  <a:gd name="T40" fmla="*/ 22 w 47"/>
                  <a:gd name="T41" fmla="*/ 103 h 245"/>
                  <a:gd name="T42" fmla="*/ 22 w 47"/>
                  <a:gd name="T43" fmla="*/ 108 h 245"/>
                  <a:gd name="T44" fmla="*/ 23 w 47"/>
                  <a:gd name="T45" fmla="*/ 112 h 245"/>
                  <a:gd name="T46" fmla="*/ 23 w 47"/>
                  <a:gd name="T47" fmla="*/ 117 h 245"/>
                  <a:gd name="T48" fmla="*/ 24 w 47"/>
                  <a:gd name="T49" fmla="*/ 123 h 245"/>
                  <a:gd name="T50" fmla="*/ 20 w 47"/>
                  <a:gd name="T51" fmla="*/ 116 h 245"/>
                  <a:gd name="T52" fmla="*/ 17 w 47"/>
                  <a:gd name="T53" fmla="*/ 111 h 245"/>
                  <a:gd name="T54" fmla="*/ 14 w 47"/>
                  <a:gd name="T55" fmla="*/ 106 h 245"/>
                  <a:gd name="T56" fmla="*/ 12 w 47"/>
                  <a:gd name="T57" fmla="*/ 100 h 245"/>
                  <a:gd name="T58" fmla="*/ 10 w 47"/>
                  <a:gd name="T59" fmla="*/ 94 h 245"/>
                  <a:gd name="T60" fmla="*/ 9 w 47"/>
                  <a:gd name="T61" fmla="*/ 89 h 245"/>
                  <a:gd name="T62" fmla="*/ 7 w 47"/>
                  <a:gd name="T63" fmla="*/ 83 h 245"/>
                  <a:gd name="T64" fmla="*/ 6 w 47"/>
                  <a:gd name="T65" fmla="*/ 77 h 245"/>
                  <a:gd name="T66" fmla="*/ 4 w 47"/>
                  <a:gd name="T67" fmla="*/ 71 h 245"/>
                  <a:gd name="T68" fmla="*/ 3 w 47"/>
                  <a:gd name="T69" fmla="*/ 68 h 245"/>
                  <a:gd name="T70" fmla="*/ 2 w 47"/>
                  <a:gd name="T71" fmla="*/ 62 h 245"/>
                  <a:gd name="T72" fmla="*/ 2 w 47"/>
                  <a:gd name="T73" fmla="*/ 57 h 245"/>
                  <a:gd name="T74" fmla="*/ 1 w 47"/>
                  <a:gd name="T75" fmla="*/ 51 h 245"/>
                  <a:gd name="T76" fmla="*/ 0 w 47"/>
                  <a:gd name="T77" fmla="*/ 47 h 245"/>
                  <a:gd name="T78" fmla="*/ 0 w 47"/>
                  <a:gd name="T79" fmla="*/ 43 h 245"/>
                  <a:gd name="T80" fmla="*/ 1 w 47"/>
                  <a:gd name="T81" fmla="*/ 38 h 245"/>
                  <a:gd name="T82" fmla="*/ 1 w 47"/>
                  <a:gd name="T83" fmla="*/ 32 h 245"/>
                  <a:gd name="T84" fmla="*/ 1 w 47"/>
                  <a:gd name="T85" fmla="*/ 28 h 245"/>
                  <a:gd name="T86" fmla="*/ 2 w 47"/>
                  <a:gd name="T87" fmla="*/ 23 h 245"/>
                  <a:gd name="T88" fmla="*/ 4 w 47"/>
                  <a:gd name="T89" fmla="*/ 18 h 245"/>
                  <a:gd name="T90" fmla="*/ 5 w 47"/>
                  <a:gd name="T91" fmla="*/ 13 h 245"/>
                  <a:gd name="T92" fmla="*/ 6 w 47"/>
                  <a:gd name="T93" fmla="*/ 9 h 245"/>
                  <a:gd name="T94" fmla="*/ 8 w 47"/>
                  <a:gd name="T95" fmla="*/ 5 h 245"/>
                  <a:gd name="T96" fmla="*/ 10 w 47"/>
                  <a:gd name="T97" fmla="*/ 0 h 245"/>
                  <a:gd name="T98" fmla="*/ 10 w 47"/>
                  <a:gd name="T99" fmla="*/ 0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 h="245">
                    <a:moveTo>
                      <a:pt x="20" y="0"/>
                    </a:moveTo>
                    <a:lnTo>
                      <a:pt x="20" y="11"/>
                    </a:lnTo>
                    <a:lnTo>
                      <a:pt x="22" y="23"/>
                    </a:lnTo>
                    <a:lnTo>
                      <a:pt x="22" y="32"/>
                    </a:lnTo>
                    <a:lnTo>
                      <a:pt x="24" y="45"/>
                    </a:lnTo>
                    <a:lnTo>
                      <a:pt x="26" y="55"/>
                    </a:lnTo>
                    <a:lnTo>
                      <a:pt x="26" y="66"/>
                    </a:lnTo>
                    <a:lnTo>
                      <a:pt x="28" y="76"/>
                    </a:lnTo>
                    <a:lnTo>
                      <a:pt x="30" y="89"/>
                    </a:lnTo>
                    <a:lnTo>
                      <a:pt x="30" y="97"/>
                    </a:lnTo>
                    <a:lnTo>
                      <a:pt x="32" y="106"/>
                    </a:lnTo>
                    <a:lnTo>
                      <a:pt x="32" y="116"/>
                    </a:lnTo>
                    <a:lnTo>
                      <a:pt x="34" y="127"/>
                    </a:lnTo>
                    <a:lnTo>
                      <a:pt x="34" y="135"/>
                    </a:lnTo>
                    <a:lnTo>
                      <a:pt x="36" y="146"/>
                    </a:lnTo>
                    <a:lnTo>
                      <a:pt x="36" y="156"/>
                    </a:lnTo>
                    <a:lnTo>
                      <a:pt x="40" y="165"/>
                    </a:lnTo>
                    <a:lnTo>
                      <a:pt x="40" y="175"/>
                    </a:lnTo>
                    <a:lnTo>
                      <a:pt x="40" y="184"/>
                    </a:lnTo>
                    <a:lnTo>
                      <a:pt x="41" y="194"/>
                    </a:lnTo>
                    <a:lnTo>
                      <a:pt x="43" y="205"/>
                    </a:lnTo>
                    <a:lnTo>
                      <a:pt x="43" y="215"/>
                    </a:lnTo>
                    <a:lnTo>
                      <a:pt x="45" y="224"/>
                    </a:lnTo>
                    <a:lnTo>
                      <a:pt x="45" y="234"/>
                    </a:lnTo>
                    <a:lnTo>
                      <a:pt x="47" y="245"/>
                    </a:lnTo>
                    <a:lnTo>
                      <a:pt x="40" y="232"/>
                    </a:lnTo>
                    <a:lnTo>
                      <a:pt x="34" y="222"/>
                    </a:lnTo>
                    <a:lnTo>
                      <a:pt x="28" y="211"/>
                    </a:lnTo>
                    <a:lnTo>
                      <a:pt x="24" y="199"/>
                    </a:lnTo>
                    <a:lnTo>
                      <a:pt x="20" y="188"/>
                    </a:lnTo>
                    <a:lnTo>
                      <a:pt x="17" y="177"/>
                    </a:lnTo>
                    <a:lnTo>
                      <a:pt x="13" y="165"/>
                    </a:lnTo>
                    <a:lnTo>
                      <a:pt x="11" y="154"/>
                    </a:lnTo>
                    <a:lnTo>
                      <a:pt x="7" y="142"/>
                    </a:lnTo>
                    <a:lnTo>
                      <a:pt x="5" y="135"/>
                    </a:lnTo>
                    <a:lnTo>
                      <a:pt x="3" y="123"/>
                    </a:lnTo>
                    <a:lnTo>
                      <a:pt x="3" y="114"/>
                    </a:lnTo>
                    <a:lnTo>
                      <a:pt x="1" y="102"/>
                    </a:lnTo>
                    <a:lnTo>
                      <a:pt x="0" y="93"/>
                    </a:lnTo>
                    <a:lnTo>
                      <a:pt x="0" y="85"/>
                    </a:lnTo>
                    <a:lnTo>
                      <a:pt x="1" y="76"/>
                    </a:lnTo>
                    <a:lnTo>
                      <a:pt x="1" y="64"/>
                    </a:lnTo>
                    <a:lnTo>
                      <a:pt x="1" y="55"/>
                    </a:lnTo>
                    <a:lnTo>
                      <a:pt x="3" y="45"/>
                    </a:lnTo>
                    <a:lnTo>
                      <a:pt x="7" y="36"/>
                    </a:lnTo>
                    <a:lnTo>
                      <a:pt x="9" y="26"/>
                    </a:lnTo>
                    <a:lnTo>
                      <a:pt x="11" y="17"/>
                    </a:lnTo>
                    <a:lnTo>
                      <a:pt x="15" y="9"/>
                    </a:lnTo>
                    <a:lnTo>
                      <a:pt x="2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7" name="Freeform 576"/>
              <p:cNvSpPr>
                <a:spLocks/>
              </p:cNvSpPr>
              <p:nvPr/>
            </p:nvSpPr>
            <p:spPr bwMode="auto">
              <a:xfrm>
                <a:off x="3156" y="2693"/>
                <a:ext cx="45" cy="39"/>
              </a:xfrm>
              <a:custGeom>
                <a:avLst/>
                <a:gdLst>
                  <a:gd name="T0" fmla="*/ 14 w 92"/>
                  <a:gd name="T1" fmla="*/ 2 h 77"/>
                  <a:gd name="T2" fmla="*/ 20 w 92"/>
                  <a:gd name="T3" fmla="*/ 0 h 77"/>
                  <a:gd name="T4" fmla="*/ 24 w 92"/>
                  <a:gd name="T5" fmla="*/ 0 h 77"/>
                  <a:gd name="T6" fmla="*/ 28 w 92"/>
                  <a:gd name="T7" fmla="*/ 0 h 77"/>
                  <a:gd name="T8" fmla="*/ 33 w 92"/>
                  <a:gd name="T9" fmla="*/ 2 h 77"/>
                  <a:gd name="T10" fmla="*/ 39 w 92"/>
                  <a:gd name="T11" fmla="*/ 5 h 77"/>
                  <a:gd name="T12" fmla="*/ 43 w 92"/>
                  <a:gd name="T13" fmla="*/ 10 h 77"/>
                  <a:gd name="T14" fmla="*/ 44 w 92"/>
                  <a:gd name="T15" fmla="*/ 13 h 77"/>
                  <a:gd name="T16" fmla="*/ 45 w 92"/>
                  <a:gd name="T17" fmla="*/ 17 h 77"/>
                  <a:gd name="T18" fmla="*/ 44 w 92"/>
                  <a:gd name="T19" fmla="*/ 22 h 77"/>
                  <a:gd name="T20" fmla="*/ 43 w 92"/>
                  <a:gd name="T21" fmla="*/ 27 h 77"/>
                  <a:gd name="T22" fmla="*/ 40 w 92"/>
                  <a:gd name="T23" fmla="*/ 29 h 77"/>
                  <a:gd name="T24" fmla="*/ 38 w 92"/>
                  <a:gd name="T25" fmla="*/ 33 h 77"/>
                  <a:gd name="T26" fmla="*/ 36 w 92"/>
                  <a:gd name="T27" fmla="*/ 36 h 77"/>
                  <a:gd name="T28" fmla="*/ 32 w 92"/>
                  <a:gd name="T29" fmla="*/ 39 h 77"/>
                  <a:gd name="T30" fmla="*/ 26 w 92"/>
                  <a:gd name="T31" fmla="*/ 39 h 77"/>
                  <a:gd name="T32" fmla="*/ 20 w 92"/>
                  <a:gd name="T33" fmla="*/ 38 h 77"/>
                  <a:gd name="T34" fmla="*/ 16 w 92"/>
                  <a:gd name="T35" fmla="*/ 36 h 77"/>
                  <a:gd name="T36" fmla="*/ 12 w 92"/>
                  <a:gd name="T37" fmla="*/ 35 h 77"/>
                  <a:gd name="T38" fmla="*/ 8 w 92"/>
                  <a:gd name="T39" fmla="*/ 32 h 77"/>
                  <a:gd name="T40" fmla="*/ 5 w 92"/>
                  <a:gd name="T41" fmla="*/ 29 h 77"/>
                  <a:gd name="T42" fmla="*/ 1 w 92"/>
                  <a:gd name="T43" fmla="*/ 27 h 77"/>
                  <a:gd name="T44" fmla="*/ 0 w 92"/>
                  <a:gd name="T45" fmla="*/ 25 h 77"/>
                  <a:gd name="T46" fmla="*/ 0 w 92"/>
                  <a:gd name="T47" fmla="*/ 20 h 77"/>
                  <a:gd name="T48" fmla="*/ 2 w 92"/>
                  <a:gd name="T49" fmla="*/ 16 h 77"/>
                  <a:gd name="T50" fmla="*/ 4 w 92"/>
                  <a:gd name="T51" fmla="*/ 11 h 77"/>
                  <a:gd name="T52" fmla="*/ 7 w 92"/>
                  <a:gd name="T53" fmla="*/ 8 h 77"/>
                  <a:gd name="T54" fmla="*/ 10 w 92"/>
                  <a:gd name="T55" fmla="*/ 5 h 77"/>
                  <a:gd name="T56" fmla="*/ 14 w 92"/>
                  <a:gd name="T57" fmla="*/ 2 h 77"/>
                  <a:gd name="T58" fmla="*/ 14 w 92"/>
                  <a:gd name="T59" fmla="*/ 2 h 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2" h="77">
                    <a:moveTo>
                      <a:pt x="29" y="3"/>
                    </a:moveTo>
                    <a:lnTo>
                      <a:pt x="40" y="0"/>
                    </a:lnTo>
                    <a:lnTo>
                      <a:pt x="50" y="0"/>
                    </a:lnTo>
                    <a:lnTo>
                      <a:pt x="57" y="0"/>
                    </a:lnTo>
                    <a:lnTo>
                      <a:pt x="67" y="3"/>
                    </a:lnTo>
                    <a:lnTo>
                      <a:pt x="80" y="9"/>
                    </a:lnTo>
                    <a:lnTo>
                      <a:pt x="88" y="19"/>
                    </a:lnTo>
                    <a:lnTo>
                      <a:pt x="90" y="26"/>
                    </a:lnTo>
                    <a:lnTo>
                      <a:pt x="92" y="34"/>
                    </a:lnTo>
                    <a:lnTo>
                      <a:pt x="90" y="43"/>
                    </a:lnTo>
                    <a:lnTo>
                      <a:pt x="88" y="53"/>
                    </a:lnTo>
                    <a:lnTo>
                      <a:pt x="82" y="58"/>
                    </a:lnTo>
                    <a:lnTo>
                      <a:pt x="78" y="66"/>
                    </a:lnTo>
                    <a:lnTo>
                      <a:pt x="73" y="72"/>
                    </a:lnTo>
                    <a:lnTo>
                      <a:pt x="65" y="77"/>
                    </a:lnTo>
                    <a:lnTo>
                      <a:pt x="54" y="77"/>
                    </a:lnTo>
                    <a:lnTo>
                      <a:pt x="40" y="76"/>
                    </a:lnTo>
                    <a:lnTo>
                      <a:pt x="33" y="72"/>
                    </a:lnTo>
                    <a:lnTo>
                      <a:pt x="25" y="70"/>
                    </a:lnTo>
                    <a:lnTo>
                      <a:pt x="17" y="64"/>
                    </a:lnTo>
                    <a:lnTo>
                      <a:pt x="10" y="58"/>
                    </a:lnTo>
                    <a:lnTo>
                      <a:pt x="2" y="53"/>
                    </a:lnTo>
                    <a:lnTo>
                      <a:pt x="0" y="49"/>
                    </a:lnTo>
                    <a:lnTo>
                      <a:pt x="0" y="39"/>
                    </a:lnTo>
                    <a:lnTo>
                      <a:pt x="4" y="32"/>
                    </a:lnTo>
                    <a:lnTo>
                      <a:pt x="8" y="22"/>
                    </a:lnTo>
                    <a:lnTo>
                      <a:pt x="14" y="15"/>
                    </a:lnTo>
                    <a:lnTo>
                      <a:pt x="21" y="9"/>
                    </a:lnTo>
                    <a:lnTo>
                      <a:pt x="29" y="3"/>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8" name="Freeform 577"/>
              <p:cNvSpPr>
                <a:spLocks/>
              </p:cNvSpPr>
              <p:nvPr/>
            </p:nvSpPr>
            <p:spPr bwMode="auto">
              <a:xfrm>
                <a:off x="2574" y="2698"/>
                <a:ext cx="13" cy="114"/>
              </a:xfrm>
              <a:custGeom>
                <a:avLst/>
                <a:gdLst>
                  <a:gd name="T0" fmla="*/ 13 w 26"/>
                  <a:gd name="T1" fmla="*/ 0 h 228"/>
                  <a:gd name="T2" fmla="*/ 12 w 26"/>
                  <a:gd name="T3" fmla="*/ 7 h 228"/>
                  <a:gd name="T4" fmla="*/ 12 w 26"/>
                  <a:gd name="T5" fmla="*/ 15 h 228"/>
                  <a:gd name="T6" fmla="*/ 12 w 26"/>
                  <a:gd name="T7" fmla="*/ 17 h 228"/>
                  <a:gd name="T8" fmla="*/ 12 w 26"/>
                  <a:gd name="T9" fmla="*/ 22 h 228"/>
                  <a:gd name="T10" fmla="*/ 12 w 26"/>
                  <a:gd name="T11" fmla="*/ 25 h 228"/>
                  <a:gd name="T12" fmla="*/ 12 w 26"/>
                  <a:gd name="T13" fmla="*/ 29 h 228"/>
                  <a:gd name="T14" fmla="*/ 12 w 26"/>
                  <a:gd name="T15" fmla="*/ 33 h 228"/>
                  <a:gd name="T16" fmla="*/ 12 w 26"/>
                  <a:gd name="T17" fmla="*/ 36 h 228"/>
                  <a:gd name="T18" fmla="*/ 11 w 26"/>
                  <a:gd name="T19" fmla="*/ 40 h 228"/>
                  <a:gd name="T20" fmla="*/ 11 w 26"/>
                  <a:gd name="T21" fmla="*/ 45 h 228"/>
                  <a:gd name="T22" fmla="*/ 11 w 26"/>
                  <a:gd name="T23" fmla="*/ 49 h 228"/>
                  <a:gd name="T24" fmla="*/ 11 w 26"/>
                  <a:gd name="T25" fmla="*/ 53 h 228"/>
                  <a:gd name="T26" fmla="*/ 11 w 26"/>
                  <a:gd name="T27" fmla="*/ 56 h 228"/>
                  <a:gd name="T28" fmla="*/ 11 w 26"/>
                  <a:gd name="T29" fmla="*/ 60 h 228"/>
                  <a:gd name="T30" fmla="*/ 9 w 26"/>
                  <a:gd name="T31" fmla="*/ 67 h 228"/>
                  <a:gd name="T32" fmla="*/ 8 w 26"/>
                  <a:gd name="T33" fmla="*/ 73 h 228"/>
                  <a:gd name="T34" fmla="*/ 7 w 26"/>
                  <a:gd name="T35" fmla="*/ 80 h 228"/>
                  <a:gd name="T36" fmla="*/ 7 w 26"/>
                  <a:gd name="T37" fmla="*/ 88 h 228"/>
                  <a:gd name="T38" fmla="*/ 6 w 26"/>
                  <a:gd name="T39" fmla="*/ 93 h 228"/>
                  <a:gd name="T40" fmla="*/ 6 w 26"/>
                  <a:gd name="T41" fmla="*/ 101 h 228"/>
                  <a:gd name="T42" fmla="*/ 6 w 26"/>
                  <a:gd name="T43" fmla="*/ 108 h 228"/>
                  <a:gd name="T44" fmla="*/ 6 w 26"/>
                  <a:gd name="T45" fmla="*/ 114 h 228"/>
                  <a:gd name="T46" fmla="*/ 4 w 26"/>
                  <a:gd name="T47" fmla="*/ 108 h 228"/>
                  <a:gd name="T48" fmla="*/ 2 w 26"/>
                  <a:gd name="T49" fmla="*/ 101 h 228"/>
                  <a:gd name="T50" fmla="*/ 1 w 26"/>
                  <a:gd name="T51" fmla="*/ 94 h 228"/>
                  <a:gd name="T52" fmla="*/ 0 w 26"/>
                  <a:gd name="T53" fmla="*/ 89 h 228"/>
                  <a:gd name="T54" fmla="*/ 0 w 26"/>
                  <a:gd name="T55" fmla="*/ 82 h 228"/>
                  <a:gd name="T56" fmla="*/ 0 w 26"/>
                  <a:gd name="T57" fmla="*/ 75 h 228"/>
                  <a:gd name="T58" fmla="*/ 0 w 26"/>
                  <a:gd name="T59" fmla="*/ 69 h 228"/>
                  <a:gd name="T60" fmla="*/ 1 w 26"/>
                  <a:gd name="T61" fmla="*/ 63 h 228"/>
                  <a:gd name="T62" fmla="*/ 1 w 26"/>
                  <a:gd name="T63" fmla="*/ 58 h 228"/>
                  <a:gd name="T64" fmla="*/ 1 w 26"/>
                  <a:gd name="T65" fmla="*/ 54 h 228"/>
                  <a:gd name="T66" fmla="*/ 2 w 26"/>
                  <a:gd name="T67" fmla="*/ 51 h 228"/>
                  <a:gd name="T68" fmla="*/ 2 w 26"/>
                  <a:gd name="T69" fmla="*/ 47 h 228"/>
                  <a:gd name="T70" fmla="*/ 2 w 26"/>
                  <a:gd name="T71" fmla="*/ 43 h 228"/>
                  <a:gd name="T72" fmla="*/ 3 w 26"/>
                  <a:gd name="T73" fmla="*/ 38 h 228"/>
                  <a:gd name="T74" fmla="*/ 4 w 26"/>
                  <a:gd name="T75" fmla="*/ 34 h 228"/>
                  <a:gd name="T76" fmla="*/ 5 w 26"/>
                  <a:gd name="T77" fmla="*/ 31 h 228"/>
                  <a:gd name="T78" fmla="*/ 5 w 26"/>
                  <a:gd name="T79" fmla="*/ 27 h 228"/>
                  <a:gd name="T80" fmla="*/ 7 w 26"/>
                  <a:gd name="T81" fmla="*/ 22 h 228"/>
                  <a:gd name="T82" fmla="*/ 7 w 26"/>
                  <a:gd name="T83" fmla="*/ 18 h 228"/>
                  <a:gd name="T84" fmla="*/ 9 w 26"/>
                  <a:gd name="T85" fmla="*/ 15 h 228"/>
                  <a:gd name="T86" fmla="*/ 11 w 26"/>
                  <a:gd name="T87" fmla="*/ 7 h 228"/>
                  <a:gd name="T88" fmla="*/ 13 w 26"/>
                  <a:gd name="T89" fmla="*/ 0 h 228"/>
                  <a:gd name="T90" fmla="*/ 13 w 26"/>
                  <a:gd name="T91" fmla="*/ 0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 h="228">
                    <a:moveTo>
                      <a:pt x="26" y="0"/>
                    </a:moveTo>
                    <a:lnTo>
                      <a:pt x="24" y="13"/>
                    </a:lnTo>
                    <a:lnTo>
                      <a:pt x="24" y="29"/>
                    </a:lnTo>
                    <a:lnTo>
                      <a:pt x="24" y="34"/>
                    </a:lnTo>
                    <a:lnTo>
                      <a:pt x="24" y="44"/>
                    </a:lnTo>
                    <a:lnTo>
                      <a:pt x="24" y="49"/>
                    </a:lnTo>
                    <a:lnTo>
                      <a:pt x="24" y="57"/>
                    </a:lnTo>
                    <a:lnTo>
                      <a:pt x="23" y="65"/>
                    </a:lnTo>
                    <a:lnTo>
                      <a:pt x="23" y="72"/>
                    </a:lnTo>
                    <a:lnTo>
                      <a:pt x="21" y="80"/>
                    </a:lnTo>
                    <a:lnTo>
                      <a:pt x="21" y="89"/>
                    </a:lnTo>
                    <a:lnTo>
                      <a:pt x="21" y="97"/>
                    </a:lnTo>
                    <a:lnTo>
                      <a:pt x="21" y="105"/>
                    </a:lnTo>
                    <a:lnTo>
                      <a:pt x="21" y="112"/>
                    </a:lnTo>
                    <a:lnTo>
                      <a:pt x="21" y="120"/>
                    </a:lnTo>
                    <a:lnTo>
                      <a:pt x="17" y="133"/>
                    </a:lnTo>
                    <a:lnTo>
                      <a:pt x="15" y="146"/>
                    </a:lnTo>
                    <a:lnTo>
                      <a:pt x="13" y="160"/>
                    </a:lnTo>
                    <a:lnTo>
                      <a:pt x="13" y="175"/>
                    </a:lnTo>
                    <a:lnTo>
                      <a:pt x="11" y="186"/>
                    </a:lnTo>
                    <a:lnTo>
                      <a:pt x="11" y="202"/>
                    </a:lnTo>
                    <a:lnTo>
                      <a:pt x="11" y="215"/>
                    </a:lnTo>
                    <a:lnTo>
                      <a:pt x="11" y="228"/>
                    </a:lnTo>
                    <a:lnTo>
                      <a:pt x="7" y="215"/>
                    </a:lnTo>
                    <a:lnTo>
                      <a:pt x="4" y="202"/>
                    </a:lnTo>
                    <a:lnTo>
                      <a:pt x="2" y="188"/>
                    </a:lnTo>
                    <a:lnTo>
                      <a:pt x="0" y="177"/>
                    </a:lnTo>
                    <a:lnTo>
                      <a:pt x="0" y="164"/>
                    </a:lnTo>
                    <a:lnTo>
                      <a:pt x="0" y="150"/>
                    </a:lnTo>
                    <a:lnTo>
                      <a:pt x="0" y="137"/>
                    </a:lnTo>
                    <a:lnTo>
                      <a:pt x="2" y="126"/>
                    </a:lnTo>
                    <a:lnTo>
                      <a:pt x="2" y="116"/>
                    </a:lnTo>
                    <a:lnTo>
                      <a:pt x="2" y="108"/>
                    </a:lnTo>
                    <a:lnTo>
                      <a:pt x="4" y="101"/>
                    </a:lnTo>
                    <a:lnTo>
                      <a:pt x="4" y="93"/>
                    </a:lnTo>
                    <a:lnTo>
                      <a:pt x="4" y="86"/>
                    </a:lnTo>
                    <a:lnTo>
                      <a:pt x="5" y="76"/>
                    </a:lnTo>
                    <a:lnTo>
                      <a:pt x="7" y="68"/>
                    </a:lnTo>
                    <a:lnTo>
                      <a:pt x="9" y="61"/>
                    </a:lnTo>
                    <a:lnTo>
                      <a:pt x="9" y="53"/>
                    </a:lnTo>
                    <a:lnTo>
                      <a:pt x="13" y="44"/>
                    </a:lnTo>
                    <a:lnTo>
                      <a:pt x="13" y="36"/>
                    </a:lnTo>
                    <a:lnTo>
                      <a:pt x="17" y="29"/>
                    </a:lnTo>
                    <a:lnTo>
                      <a:pt x="21" y="13"/>
                    </a:lnTo>
                    <a:lnTo>
                      <a:pt x="2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399" name="Freeform 578"/>
              <p:cNvSpPr>
                <a:spLocks/>
              </p:cNvSpPr>
              <p:nvPr/>
            </p:nvSpPr>
            <p:spPr bwMode="auto">
              <a:xfrm>
                <a:off x="2888" y="2720"/>
                <a:ext cx="336" cy="123"/>
              </a:xfrm>
              <a:custGeom>
                <a:avLst/>
                <a:gdLst>
                  <a:gd name="T0" fmla="*/ 29 w 673"/>
                  <a:gd name="T1" fmla="*/ 0 h 247"/>
                  <a:gd name="T2" fmla="*/ 47 w 673"/>
                  <a:gd name="T3" fmla="*/ 2 h 247"/>
                  <a:gd name="T4" fmla="*/ 65 w 673"/>
                  <a:gd name="T5" fmla="*/ 5 h 247"/>
                  <a:gd name="T6" fmla="*/ 83 w 673"/>
                  <a:gd name="T7" fmla="*/ 9 h 247"/>
                  <a:gd name="T8" fmla="*/ 101 w 673"/>
                  <a:gd name="T9" fmla="*/ 14 h 247"/>
                  <a:gd name="T10" fmla="*/ 118 w 673"/>
                  <a:gd name="T11" fmla="*/ 20 h 247"/>
                  <a:gd name="T12" fmla="*/ 134 w 673"/>
                  <a:gd name="T13" fmla="*/ 25 h 247"/>
                  <a:gd name="T14" fmla="*/ 149 w 673"/>
                  <a:gd name="T15" fmla="*/ 33 h 247"/>
                  <a:gd name="T16" fmla="*/ 167 w 673"/>
                  <a:gd name="T17" fmla="*/ 38 h 247"/>
                  <a:gd name="T18" fmla="*/ 188 w 673"/>
                  <a:gd name="T19" fmla="*/ 42 h 247"/>
                  <a:gd name="T20" fmla="*/ 210 w 673"/>
                  <a:gd name="T21" fmla="*/ 49 h 247"/>
                  <a:gd name="T22" fmla="*/ 231 w 673"/>
                  <a:gd name="T23" fmla="*/ 56 h 247"/>
                  <a:gd name="T24" fmla="*/ 252 w 673"/>
                  <a:gd name="T25" fmla="*/ 61 h 247"/>
                  <a:gd name="T26" fmla="*/ 273 w 673"/>
                  <a:gd name="T27" fmla="*/ 67 h 247"/>
                  <a:gd name="T28" fmla="*/ 294 w 673"/>
                  <a:gd name="T29" fmla="*/ 72 h 247"/>
                  <a:gd name="T30" fmla="*/ 315 w 673"/>
                  <a:gd name="T31" fmla="*/ 76 h 247"/>
                  <a:gd name="T32" fmla="*/ 330 w 673"/>
                  <a:gd name="T33" fmla="*/ 80 h 247"/>
                  <a:gd name="T34" fmla="*/ 334 w 673"/>
                  <a:gd name="T35" fmla="*/ 87 h 247"/>
                  <a:gd name="T36" fmla="*/ 336 w 673"/>
                  <a:gd name="T37" fmla="*/ 98 h 247"/>
                  <a:gd name="T38" fmla="*/ 331 w 673"/>
                  <a:gd name="T39" fmla="*/ 110 h 247"/>
                  <a:gd name="T40" fmla="*/ 321 w 673"/>
                  <a:gd name="T41" fmla="*/ 119 h 247"/>
                  <a:gd name="T42" fmla="*/ 296 w 673"/>
                  <a:gd name="T43" fmla="*/ 115 h 247"/>
                  <a:gd name="T44" fmla="*/ 257 w 673"/>
                  <a:gd name="T45" fmla="*/ 101 h 247"/>
                  <a:gd name="T46" fmla="*/ 219 w 673"/>
                  <a:gd name="T47" fmla="*/ 89 h 247"/>
                  <a:gd name="T48" fmla="*/ 180 w 673"/>
                  <a:gd name="T49" fmla="*/ 79 h 247"/>
                  <a:gd name="T50" fmla="*/ 141 w 673"/>
                  <a:gd name="T51" fmla="*/ 67 h 247"/>
                  <a:gd name="T52" fmla="*/ 102 w 673"/>
                  <a:gd name="T53" fmla="*/ 55 h 247"/>
                  <a:gd name="T54" fmla="*/ 65 w 673"/>
                  <a:gd name="T55" fmla="*/ 41 h 247"/>
                  <a:gd name="T56" fmla="*/ 28 w 673"/>
                  <a:gd name="T57" fmla="*/ 26 h 247"/>
                  <a:gd name="T58" fmla="*/ 7 w 673"/>
                  <a:gd name="T59" fmla="*/ 22 h 247"/>
                  <a:gd name="T60" fmla="*/ 3 w 673"/>
                  <a:gd name="T61" fmla="*/ 25 h 247"/>
                  <a:gd name="T62" fmla="*/ 0 w 673"/>
                  <a:gd name="T63" fmla="*/ 23 h 247"/>
                  <a:gd name="T64" fmla="*/ 3 w 673"/>
                  <a:gd name="T65" fmla="*/ 12 h 247"/>
                  <a:gd name="T66" fmla="*/ 13 w 673"/>
                  <a:gd name="T67" fmla="*/ 2 h 247"/>
                  <a:gd name="T68" fmla="*/ 20 w 673"/>
                  <a:gd name="T69" fmla="*/ 0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3" h="247">
                    <a:moveTo>
                      <a:pt x="40" y="0"/>
                    </a:moveTo>
                    <a:lnTo>
                      <a:pt x="59" y="0"/>
                    </a:lnTo>
                    <a:lnTo>
                      <a:pt x="76" y="2"/>
                    </a:lnTo>
                    <a:lnTo>
                      <a:pt x="95" y="4"/>
                    </a:lnTo>
                    <a:lnTo>
                      <a:pt x="112" y="9"/>
                    </a:lnTo>
                    <a:lnTo>
                      <a:pt x="130" y="11"/>
                    </a:lnTo>
                    <a:lnTo>
                      <a:pt x="149" y="15"/>
                    </a:lnTo>
                    <a:lnTo>
                      <a:pt x="166" y="19"/>
                    </a:lnTo>
                    <a:lnTo>
                      <a:pt x="185" y="24"/>
                    </a:lnTo>
                    <a:lnTo>
                      <a:pt x="202" y="28"/>
                    </a:lnTo>
                    <a:lnTo>
                      <a:pt x="219" y="34"/>
                    </a:lnTo>
                    <a:lnTo>
                      <a:pt x="236" y="40"/>
                    </a:lnTo>
                    <a:lnTo>
                      <a:pt x="253" y="45"/>
                    </a:lnTo>
                    <a:lnTo>
                      <a:pt x="268" y="51"/>
                    </a:lnTo>
                    <a:lnTo>
                      <a:pt x="284" y="59"/>
                    </a:lnTo>
                    <a:lnTo>
                      <a:pt x="299" y="66"/>
                    </a:lnTo>
                    <a:lnTo>
                      <a:pt x="314" y="74"/>
                    </a:lnTo>
                    <a:lnTo>
                      <a:pt x="335" y="76"/>
                    </a:lnTo>
                    <a:lnTo>
                      <a:pt x="356" y="82"/>
                    </a:lnTo>
                    <a:lnTo>
                      <a:pt x="377" y="85"/>
                    </a:lnTo>
                    <a:lnTo>
                      <a:pt x="398" y="93"/>
                    </a:lnTo>
                    <a:lnTo>
                      <a:pt x="420" y="99"/>
                    </a:lnTo>
                    <a:lnTo>
                      <a:pt x="441" y="104"/>
                    </a:lnTo>
                    <a:lnTo>
                      <a:pt x="462" y="112"/>
                    </a:lnTo>
                    <a:lnTo>
                      <a:pt x="483" y="118"/>
                    </a:lnTo>
                    <a:lnTo>
                      <a:pt x="504" y="123"/>
                    </a:lnTo>
                    <a:lnTo>
                      <a:pt x="525" y="129"/>
                    </a:lnTo>
                    <a:lnTo>
                      <a:pt x="546" y="135"/>
                    </a:lnTo>
                    <a:lnTo>
                      <a:pt x="567" y="140"/>
                    </a:lnTo>
                    <a:lnTo>
                      <a:pt x="588" y="144"/>
                    </a:lnTo>
                    <a:lnTo>
                      <a:pt x="609" y="148"/>
                    </a:lnTo>
                    <a:lnTo>
                      <a:pt x="630" y="152"/>
                    </a:lnTo>
                    <a:lnTo>
                      <a:pt x="652" y="156"/>
                    </a:lnTo>
                    <a:lnTo>
                      <a:pt x="660" y="161"/>
                    </a:lnTo>
                    <a:lnTo>
                      <a:pt x="666" y="167"/>
                    </a:lnTo>
                    <a:lnTo>
                      <a:pt x="668" y="175"/>
                    </a:lnTo>
                    <a:lnTo>
                      <a:pt x="671" y="182"/>
                    </a:lnTo>
                    <a:lnTo>
                      <a:pt x="673" y="196"/>
                    </a:lnTo>
                    <a:lnTo>
                      <a:pt x="669" y="211"/>
                    </a:lnTo>
                    <a:lnTo>
                      <a:pt x="662" y="220"/>
                    </a:lnTo>
                    <a:lnTo>
                      <a:pt x="654" y="232"/>
                    </a:lnTo>
                    <a:lnTo>
                      <a:pt x="643" y="239"/>
                    </a:lnTo>
                    <a:lnTo>
                      <a:pt x="630" y="247"/>
                    </a:lnTo>
                    <a:lnTo>
                      <a:pt x="592" y="230"/>
                    </a:lnTo>
                    <a:lnTo>
                      <a:pt x="553" y="217"/>
                    </a:lnTo>
                    <a:lnTo>
                      <a:pt x="515" y="203"/>
                    </a:lnTo>
                    <a:lnTo>
                      <a:pt x="477" y="192"/>
                    </a:lnTo>
                    <a:lnTo>
                      <a:pt x="438" y="178"/>
                    </a:lnTo>
                    <a:lnTo>
                      <a:pt x="399" y="167"/>
                    </a:lnTo>
                    <a:lnTo>
                      <a:pt x="360" y="158"/>
                    </a:lnTo>
                    <a:lnTo>
                      <a:pt x="322" y="146"/>
                    </a:lnTo>
                    <a:lnTo>
                      <a:pt x="282" y="135"/>
                    </a:lnTo>
                    <a:lnTo>
                      <a:pt x="242" y="121"/>
                    </a:lnTo>
                    <a:lnTo>
                      <a:pt x="204" y="110"/>
                    </a:lnTo>
                    <a:lnTo>
                      <a:pt x="166" y="99"/>
                    </a:lnTo>
                    <a:lnTo>
                      <a:pt x="130" y="83"/>
                    </a:lnTo>
                    <a:lnTo>
                      <a:pt x="93" y="70"/>
                    </a:lnTo>
                    <a:lnTo>
                      <a:pt x="57" y="53"/>
                    </a:lnTo>
                    <a:lnTo>
                      <a:pt x="25" y="38"/>
                    </a:lnTo>
                    <a:lnTo>
                      <a:pt x="15" y="45"/>
                    </a:lnTo>
                    <a:lnTo>
                      <a:pt x="10" y="49"/>
                    </a:lnTo>
                    <a:lnTo>
                      <a:pt x="6" y="51"/>
                    </a:lnTo>
                    <a:lnTo>
                      <a:pt x="2" y="53"/>
                    </a:lnTo>
                    <a:lnTo>
                      <a:pt x="0" y="47"/>
                    </a:lnTo>
                    <a:lnTo>
                      <a:pt x="2" y="38"/>
                    </a:lnTo>
                    <a:lnTo>
                      <a:pt x="6" y="24"/>
                    </a:lnTo>
                    <a:lnTo>
                      <a:pt x="15" y="13"/>
                    </a:lnTo>
                    <a:lnTo>
                      <a:pt x="27" y="4"/>
                    </a:lnTo>
                    <a:lnTo>
                      <a:pt x="40" y="0"/>
                    </a:lnTo>
                    <a:close/>
                  </a:path>
                </a:pathLst>
              </a:custGeom>
              <a:solidFill>
                <a:srgbClr val="FFFF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0" name="Freeform 579"/>
              <p:cNvSpPr>
                <a:spLocks/>
              </p:cNvSpPr>
              <p:nvPr/>
            </p:nvSpPr>
            <p:spPr bwMode="auto">
              <a:xfrm>
                <a:off x="2707" y="2737"/>
                <a:ext cx="11" cy="31"/>
              </a:xfrm>
              <a:custGeom>
                <a:avLst/>
                <a:gdLst>
                  <a:gd name="T0" fmla="*/ 3 w 23"/>
                  <a:gd name="T1" fmla="*/ 0 h 63"/>
                  <a:gd name="T2" fmla="*/ 4 w 23"/>
                  <a:gd name="T3" fmla="*/ 4 h 63"/>
                  <a:gd name="T4" fmla="*/ 5 w 23"/>
                  <a:gd name="T5" fmla="*/ 7 h 63"/>
                  <a:gd name="T6" fmla="*/ 6 w 23"/>
                  <a:gd name="T7" fmla="*/ 11 h 63"/>
                  <a:gd name="T8" fmla="*/ 6 w 23"/>
                  <a:gd name="T9" fmla="*/ 15 h 63"/>
                  <a:gd name="T10" fmla="*/ 6 w 23"/>
                  <a:gd name="T11" fmla="*/ 19 h 63"/>
                  <a:gd name="T12" fmla="*/ 7 w 23"/>
                  <a:gd name="T13" fmla="*/ 24 h 63"/>
                  <a:gd name="T14" fmla="*/ 9 w 23"/>
                  <a:gd name="T15" fmla="*/ 27 h 63"/>
                  <a:gd name="T16" fmla="*/ 11 w 23"/>
                  <a:gd name="T17" fmla="*/ 31 h 63"/>
                  <a:gd name="T18" fmla="*/ 6 w 23"/>
                  <a:gd name="T19" fmla="*/ 30 h 63"/>
                  <a:gd name="T20" fmla="*/ 3 w 23"/>
                  <a:gd name="T21" fmla="*/ 28 h 63"/>
                  <a:gd name="T22" fmla="*/ 1 w 23"/>
                  <a:gd name="T23" fmla="*/ 26 h 63"/>
                  <a:gd name="T24" fmla="*/ 1 w 23"/>
                  <a:gd name="T25" fmla="*/ 24 h 63"/>
                  <a:gd name="T26" fmla="*/ 0 w 23"/>
                  <a:gd name="T27" fmla="*/ 18 h 63"/>
                  <a:gd name="T28" fmla="*/ 0 w 23"/>
                  <a:gd name="T29" fmla="*/ 11 h 63"/>
                  <a:gd name="T30" fmla="*/ 1 w 23"/>
                  <a:gd name="T31" fmla="*/ 5 h 63"/>
                  <a:gd name="T32" fmla="*/ 3 w 23"/>
                  <a:gd name="T33" fmla="*/ 0 h 63"/>
                  <a:gd name="T34" fmla="*/ 3 w 23"/>
                  <a:gd name="T35" fmla="*/ 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63">
                    <a:moveTo>
                      <a:pt x="6" y="0"/>
                    </a:moveTo>
                    <a:lnTo>
                      <a:pt x="8" y="8"/>
                    </a:lnTo>
                    <a:lnTo>
                      <a:pt x="11" y="15"/>
                    </a:lnTo>
                    <a:lnTo>
                      <a:pt x="13" y="23"/>
                    </a:lnTo>
                    <a:lnTo>
                      <a:pt x="13" y="30"/>
                    </a:lnTo>
                    <a:lnTo>
                      <a:pt x="13" y="38"/>
                    </a:lnTo>
                    <a:lnTo>
                      <a:pt x="15" y="48"/>
                    </a:lnTo>
                    <a:lnTo>
                      <a:pt x="19" y="55"/>
                    </a:lnTo>
                    <a:lnTo>
                      <a:pt x="23" y="63"/>
                    </a:lnTo>
                    <a:lnTo>
                      <a:pt x="13" y="61"/>
                    </a:lnTo>
                    <a:lnTo>
                      <a:pt x="6" y="57"/>
                    </a:lnTo>
                    <a:lnTo>
                      <a:pt x="2" y="53"/>
                    </a:lnTo>
                    <a:lnTo>
                      <a:pt x="2" y="49"/>
                    </a:lnTo>
                    <a:lnTo>
                      <a:pt x="0" y="36"/>
                    </a:lnTo>
                    <a:lnTo>
                      <a:pt x="0" y="23"/>
                    </a:lnTo>
                    <a:lnTo>
                      <a:pt x="2" y="11"/>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1" name="Freeform 580"/>
              <p:cNvSpPr>
                <a:spLocks/>
              </p:cNvSpPr>
              <p:nvPr/>
            </p:nvSpPr>
            <p:spPr bwMode="auto">
              <a:xfrm>
                <a:off x="3439" y="2746"/>
                <a:ext cx="9" cy="8"/>
              </a:xfrm>
              <a:custGeom>
                <a:avLst/>
                <a:gdLst>
                  <a:gd name="T0" fmla="*/ 8 w 17"/>
                  <a:gd name="T1" fmla="*/ 0 h 17"/>
                  <a:gd name="T2" fmla="*/ 9 w 17"/>
                  <a:gd name="T3" fmla="*/ 1 h 17"/>
                  <a:gd name="T4" fmla="*/ 7 w 17"/>
                  <a:gd name="T5" fmla="*/ 3 h 17"/>
                  <a:gd name="T6" fmla="*/ 4 w 17"/>
                  <a:gd name="T7" fmla="*/ 6 h 17"/>
                  <a:gd name="T8" fmla="*/ 2 w 17"/>
                  <a:gd name="T9" fmla="*/ 8 h 17"/>
                  <a:gd name="T10" fmla="*/ 0 w 17"/>
                  <a:gd name="T11" fmla="*/ 8 h 17"/>
                  <a:gd name="T12" fmla="*/ 5 w 17"/>
                  <a:gd name="T13" fmla="*/ 3 h 17"/>
                  <a:gd name="T14" fmla="*/ 8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5" y="0"/>
                    </a:moveTo>
                    <a:lnTo>
                      <a:pt x="17" y="2"/>
                    </a:lnTo>
                    <a:lnTo>
                      <a:pt x="13" y="6"/>
                    </a:lnTo>
                    <a:lnTo>
                      <a:pt x="8" y="12"/>
                    </a:lnTo>
                    <a:lnTo>
                      <a:pt x="4" y="17"/>
                    </a:lnTo>
                    <a:lnTo>
                      <a:pt x="0" y="17"/>
                    </a:lnTo>
                    <a:lnTo>
                      <a:pt x="9" y="6"/>
                    </a:lnTo>
                    <a:lnTo>
                      <a:pt x="1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2" name="Freeform 581"/>
              <p:cNvSpPr>
                <a:spLocks/>
              </p:cNvSpPr>
              <p:nvPr/>
            </p:nvSpPr>
            <p:spPr bwMode="auto">
              <a:xfrm>
                <a:off x="3508" y="2745"/>
                <a:ext cx="48" cy="53"/>
              </a:xfrm>
              <a:custGeom>
                <a:avLst/>
                <a:gdLst>
                  <a:gd name="T0" fmla="*/ 11 w 95"/>
                  <a:gd name="T1" fmla="*/ 1 h 107"/>
                  <a:gd name="T2" fmla="*/ 13 w 95"/>
                  <a:gd name="T3" fmla="*/ 0 h 107"/>
                  <a:gd name="T4" fmla="*/ 18 w 95"/>
                  <a:gd name="T5" fmla="*/ 1 h 107"/>
                  <a:gd name="T6" fmla="*/ 21 w 95"/>
                  <a:gd name="T7" fmla="*/ 1 h 107"/>
                  <a:gd name="T8" fmla="*/ 25 w 95"/>
                  <a:gd name="T9" fmla="*/ 3 h 107"/>
                  <a:gd name="T10" fmla="*/ 29 w 95"/>
                  <a:gd name="T11" fmla="*/ 7 h 107"/>
                  <a:gd name="T12" fmla="*/ 32 w 95"/>
                  <a:gd name="T13" fmla="*/ 11 h 107"/>
                  <a:gd name="T14" fmla="*/ 31 w 95"/>
                  <a:gd name="T15" fmla="*/ 15 h 107"/>
                  <a:gd name="T16" fmla="*/ 29 w 95"/>
                  <a:gd name="T17" fmla="*/ 19 h 107"/>
                  <a:gd name="T18" fmla="*/ 27 w 95"/>
                  <a:gd name="T19" fmla="*/ 20 h 107"/>
                  <a:gd name="T20" fmla="*/ 23 w 95"/>
                  <a:gd name="T21" fmla="*/ 23 h 107"/>
                  <a:gd name="T22" fmla="*/ 19 w 95"/>
                  <a:gd name="T23" fmla="*/ 24 h 107"/>
                  <a:gd name="T24" fmla="*/ 15 w 95"/>
                  <a:gd name="T25" fmla="*/ 25 h 107"/>
                  <a:gd name="T26" fmla="*/ 18 w 95"/>
                  <a:gd name="T27" fmla="*/ 29 h 107"/>
                  <a:gd name="T28" fmla="*/ 22 w 95"/>
                  <a:gd name="T29" fmla="*/ 31 h 107"/>
                  <a:gd name="T30" fmla="*/ 26 w 95"/>
                  <a:gd name="T31" fmla="*/ 32 h 107"/>
                  <a:gd name="T32" fmla="*/ 30 w 95"/>
                  <a:gd name="T33" fmla="*/ 32 h 107"/>
                  <a:gd name="T34" fmla="*/ 33 w 95"/>
                  <a:gd name="T35" fmla="*/ 31 h 107"/>
                  <a:gd name="T36" fmla="*/ 38 w 95"/>
                  <a:gd name="T37" fmla="*/ 30 h 107"/>
                  <a:gd name="T38" fmla="*/ 42 w 95"/>
                  <a:gd name="T39" fmla="*/ 28 h 107"/>
                  <a:gd name="T40" fmla="*/ 48 w 95"/>
                  <a:gd name="T41" fmla="*/ 28 h 107"/>
                  <a:gd name="T42" fmla="*/ 47 w 95"/>
                  <a:gd name="T43" fmla="*/ 34 h 107"/>
                  <a:gd name="T44" fmla="*/ 45 w 95"/>
                  <a:gd name="T45" fmla="*/ 41 h 107"/>
                  <a:gd name="T46" fmla="*/ 42 w 95"/>
                  <a:gd name="T47" fmla="*/ 43 h 107"/>
                  <a:gd name="T48" fmla="*/ 42 w 95"/>
                  <a:gd name="T49" fmla="*/ 45 h 107"/>
                  <a:gd name="T50" fmla="*/ 40 w 95"/>
                  <a:gd name="T51" fmla="*/ 49 h 107"/>
                  <a:gd name="T52" fmla="*/ 41 w 95"/>
                  <a:gd name="T53" fmla="*/ 53 h 107"/>
                  <a:gd name="T54" fmla="*/ 35 w 95"/>
                  <a:gd name="T55" fmla="*/ 53 h 107"/>
                  <a:gd name="T56" fmla="*/ 30 w 95"/>
                  <a:gd name="T57" fmla="*/ 53 h 107"/>
                  <a:gd name="T58" fmla="*/ 25 w 95"/>
                  <a:gd name="T59" fmla="*/ 51 h 107"/>
                  <a:gd name="T60" fmla="*/ 20 w 95"/>
                  <a:gd name="T61" fmla="*/ 49 h 107"/>
                  <a:gd name="T62" fmla="*/ 15 w 95"/>
                  <a:gd name="T63" fmla="*/ 46 h 107"/>
                  <a:gd name="T64" fmla="*/ 11 w 95"/>
                  <a:gd name="T65" fmla="*/ 44 h 107"/>
                  <a:gd name="T66" fmla="*/ 7 w 95"/>
                  <a:gd name="T67" fmla="*/ 40 h 107"/>
                  <a:gd name="T68" fmla="*/ 5 w 95"/>
                  <a:gd name="T69" fmla="*/ 36 h 107"/>
                  <a:gd name="T70" fmla="*/ 2 w 95"/>
                  <a:gd name="T71" fmla="*/ 31 h 107"/>
                  <a:gd name="T72" fmla="*/ 1 w 95"/>
                  <a:gd name="T73" fmla="*/ 26 h 107"/>
                  <a:gd name="T74" fmla="*/ 0 w 95"/>
                  <a:gd name="T75" fmla="*/ 22 h 107"/>
                  <a:gd name="T76" fmla="*/ 0 w 95"/>
                  <a:gd name="T77" fmla="*/ 18 h 107"/>
                  <a:gd name="T78" fmla="*/ 0 w 95"/>
                  <a:gd name="T79" fmla="*/ 13 h 107"/>
                  <a:gd name="T80" fmla="*/ 3 w 95"/>
                  <a:gd name="T81" fmla="*/ 8 h 107"/>
                  <a:gd name="T82" fmla="*/ 6 w 95"/>
                  <a:gd name="T83" fmla="*/ 5 h 107"/>
                  <a:gd name="T84" fmla="*/ 11 w 95"/>
                  <a:gd name="T85" fmla="*/ 1 h 107"/>
                  <a:gd name="T86" fmla="*/ 11 w 95"/>
                  <a:gd name="T87" fmla="*/ 1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5" h="107">
                    <a:moveTo>
                      <a:pt x="21" y="2"/>
                    </a:moveTo>
                    <a:lnTo>
                      <a:pt x="26" y="0"/>
                    </a:lnTo>
                    <a:lnTo>
                      <a:pt x="36" y="2"/>
                    </a:lnTo>
                    <a:lnTo>
                      <a:pt x="42" y="2"/>
                    </a:lnTo>
                    <a:lnTo>
                      <a:pt x="49" y="6"/>
                    </a:lnTo>
                    <a:lnTo>
                      <a:pt x="57" y="14"/>
                    </a:lnTo>
                    <a:lnTo>
                      <a:pt x="63" y="23"/>
                    </a:lnTo>
                    <a:lnTo>
                      <a:pt x="61" y="31"/>
                    </a:lnTo>
                    <a:lnTo>
                      <a:pt x="57" y="38"/>
                    </a:lnTo>
                    <a:lnTo>
                      <a:pt x="53" y="40"/>
                    </a:lnTo>
                    <a:lnTo>
                      <a:pt x="45" y="46"/>
                    </a:lnTo>
                    <a:lnTo>
                      <a:pt x="38" y="48"/>
                    </a:lnTo>
                    <a:lnTo>
                      <a:pt x="30" y="50"/>
                    </a:lnTo>
                    <a:lnTo>
                      <a:pt x="36" y="59"/>
                    </a:lnTo>
                    <a:lnTo>
                      <a:pt x="44" y="63"/>
                    </a:lnTo>
                    <a:lnTo>
                      <a:pt x="51" y="65"/>
                    </a:lnTo>
                    <a:lnTo>
                      <a:pt x="59" y="65"/>
                    </a:lnTo>
                    <a:lnTo>
                      <a:pt x="66" y="63"/>
                    </a:lnTo>
                    <a:lnTo>
                      <a:pt x="76" y="61"/>
                    </a:lnTo>
                    <a:lnTo>
                      <a:pt x="83" y="57"/>
                    </a:lnTo>
                    <a:lnTo>
                      <a:pt x="95" y="57"/>
                    </a:lnTo>
                    <a:lnTo>
                      <a:pt x="93" y="69"/>
                    </a:lnTo>
                    <a:lnTo>
                      <a:pt x="89" y="82"/>
                    </a:lnTo>
                    <a:lnTo>
                      <a:pt x="83" y="86"/>
                    </a:lnTo>
                    <a:lnTo>
                      <a:pt x="83" y="91"/>
                    </a:lnTo>
                    <a:lnTo>
                      <a:pt x="80" y="99"/>
                    </a:lnTo>
                    <a:lnTo>
                      <a:pt x="82" y="107"/>
                    </a:lnTo>
                    <a:lnTo>
                      <a:pt x="70" y="107"/>
                    </a:lnTo>
                    <a:lnTo>
                      <a:pt x="59" y="107"/>
                    </a:lnTo>
                    <a:lnTo>
                      <a:pt x="49" y="103"/>
                    </a:lnTo>
                    <a:lnTo>
                      <a:pt x="40" y="99"/>
                    </a:lnTo>
                    <a:lnTo>
                      <a:pt x="30" y="93"/>
                    </a:lnTo>
                    <a:lnTo>
                      <a:pt x="21" y="88"/>
                    </a:lnTo>
                    <a:lnTo>
                      <a:pt x="13" y="80"/>
                    </a:lnTo>
                    <a:lnTo>
                      <a:pt x="9" y="72"/>
                    </a:lnTo>
                    <a:lnTo>
                      <a:pt x="4" y="63"/>
                    </a:lnTo>
                    <a:lnTo>
                      <a:pt x="2" y="53"/>
                    </a:lnTo>
                    <a:lnTo>
                      <a:pt x="0" y="44"/>
                    </a:lnTo>
                    <a:lnTo>
                      <a:pt x="0" y="36"/>
                    </a:lnTo>
                    <a:lnTo>
                      <a:pt x="0" y="27"/>
                    </a:lnTo>
                    <a:lnTo>
                      <a:pt x="5" y="17"/>
                    </a:lnTo>
                    <a:lnTo>
                      <a:pt x="11" y="10"/>
                    </a:lnTo>
                    <a:lnTo>
                      <a:pt x="21" y="2"/>
                    </a:lnTo>
                    <a:close/>
                  </a:path>
                </a:pathLst>
              </a:custGeom>
              <a:solidFill>
                <a:srgbClr val="FFD6C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3" name="Freeform 582"/>
              <p:cNvSpPr>
                <a:spLocks/>
              </p:cNvSpPr>
              <p:nvPr/>
            </p:nvSpPr>
            <p:spPr bwMode="auto">
              <a:xfrm>
                <a:off x="2673" y="2763"/>
                <a:ext cx="19" cy="49"/>
              </a:xfrm>
              <a:custGeom>
                <a:avLst/>
                <a:gdLst>
                  <a:gd name="T0" fmla="*/ 5 w 38"/>
                  <a:gd name="T1" fmla="*/ 0 h 99"/>
                  <a:gd name="T2" fmla="*/ 8 w 38"/>
                  <a:gd name="T3" fmla="*/ 0 h 99"/>
                  <a:gd name="T4" fmla="*/ 10 w 38"/>
                  <a:gd name="T5" fmla="*/ 0 h 99"/>
                  <a:gd name="T6" fmla="*/ 12 w 38"/>
                  <a:gd name="T7" fmla="*/ 2 h 99"/>
                  <a:gd name="T8" fmla="*/ 15 w 38"/>
                  <a:gd name="T9" fmla="*/ 4 h 99"/>
                  <a:gd name="T10" fmla="*/ 18 w 38"/>
                  <a:gd name="T11" fmla="*/ 8 h 99"/>
                  <a:gd name="T12" fmla="*/ 19 w 38"/>
                  <a:gd name="T13" fmla="*/ 15 h 99"/>
                  <a:gd name="T14" fmla="*/ 18 w 38"/>
                  <a:gd name="T15" fmla="*/ 19 h 99"/>
                  <a:gd name="T16" fmla="*/ 17 w 38"/>
                  <a:gd name="T17" fmla="*/ 24 h 99"/>
                  <a:gd name="T18" fmla="*/ 16 w 38"/>
                  <a:gd name="T19" fmla="*/ 27 h 99"/>
                  <a:gd name="T20" fmla="*/ 16 w 38"/>
                  <a:gd name="T21" fmla="*/ 33 h 99"/>
                  <a:gd name="T22" fmla="*/ 14 w 38"/>
                  <a:gd name="T23" fmla="*/ 37 h 99"/>
                  <a:gd name="T24" fmla="*/ 14 w 38"/>
                  <a:gd name="T25" fmla="*/ 42 h 99"/>
                  <a:gd name="T26" fmla="*/ 12 w 38"/>
                  <a:gd name="T27" fmla="*/ 46 h 99"/>
                  <a:gd name="T28" fmla="*/ 12 w 38"/>
                  <a:gd name="T29" fmla="*/ 49 h 99"/>
                  <a:gd name="T30" fmla="*/ 8 w 38"/>
                  <a:gd name="T31" fmla="*/ 44 h 99"/>
                  <a:gd name="T32" fmla="*/ 5 w 38"/>
                  <a:gd name="T33" fmla="*/ 38 h 99"/>
                  <a:gd name="T34" fmla="*/ 2 w 38"/>
                  <a:gd name="T35" fmla="*/ 30 h 99"/>
                  <a:gd name="T36" fmla="*/ 1 w 38"/>
                  <a:gd name="T37" fmla="*/ 24 h 99"/>
                  <a:gd name="T38" fmla="*/ 0 w 38"/>
                  <a:gd name="T39" fmla="*/ 16 h 99"/>
                  <a:gd name="T40" fmla="*/ 1 w 38"/>
                  <a:gd name="T41" fmla="*/ 10 h 99"/>
                  <a:gd name="T42" fmla="*/ 2 w 38"/>
                  <a:gd name="T43" fmla="*/ 5 h 99"/>
                  <a:gd name="T44" fmla="*/ 5 w 38"/>
                  <a:gd name="T45" fmla="*/ 0 h 99"/>
                  <a:gd name="T46" fmla="*/ 5 w 38"/>
                  <a:gd name="T47" fmla="*/ 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 h="99">
                    <a:moveTo>
                      <a:pt x="9" y="0"/>
                    </a:moveTo>
                    <a:lnTo>
                      <a:pt x="15" y="0"/>
                    </a:lnTo>
                    <a:lnTo>
                      <a:pt x="20" y="0"/>
                    </a:lnTo>
                    <a:lnTo>
                      <a:pt x="24" y="4"/>
                    </a:lnTo>
                    <a:lnTo>
                      <a:pt x="30" y="8"/>
                    </a:lnTo>
                    <a:lnTo>
                      <a:pt x="36" y="17"/>
                    </a:lnTo>
                    <a:lnTo>
                      <a:pt x="38" y="31"/>
                    </a:lnTo>
                    <a:lnTo>
                      <a:pt x="36" y="38"/>
                    </a:lnTo>
                    <a:lnTo>
                      <a:pt x="34" y="48"/>
                    </a:lnTo>
                    <a:lnTo>
                      <a:pt x="32" y="55"/>
                    </a:lnTo>
                    <a:lnTo>
                      <a:pt x="32" y="67"/>
                    </a:lnTo>
                    <a:lnTo>
                      <a:pt x="28" y="74"/>
                    </a:lnTo>
                    <a:lnTo>
                      <a:pt x="28" y="84"/>
                    </a:lnTo>
                    <a:lnTo>
                      <a:pt x="24" y="92"/>
                    </a:lnTo>
                    <a:lnTo>
                      <a:pt x="24" y="99"/>
                    </a:lnTo>
                    <a:lnTo>
                      <a:pt x="15" y="88"/>
                    </a:lnTo>
                    <a:lnTo>
                      <a:pt x="9" y="76"/>
                    </a:lnTo>
                    <a:lnTo>
                      <a:pt x="3" y="61"/>
                    </a:lnTo>
                    <a:lnTo>
                      <a:pt x="1" y="48"/>
                    </a:lnTo>
                    <a:lnTo>
                      <a:pt x="0" y="33"/>
                    </a:lnTo>
                    <a:lnTo>
                      <a:pt x="1" y="21"/>
                    </a:lnTo>
                    <a:lnTo>
                      <a:pt x="3" y="10"/>
                    </a:lnTo>
                    <a:lnTo>
                      <a:pt x="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4" name="Freeform 583"/>
              <p:cNvSpPr>
                <a:spLocks/>
              </p:cNvSpPr>
              <p:nvPr/>
            </p:nvSpPr>
            <p:spPr bwMode="auto">
              <a:xfrm>
                <a:off x="2916" y="2773"/>
                <a:ext cx="247" cy="315"/>
              </a:xfrm>
              <a:custGeom>
                <a:avLst/>
                <a:gdLst>
                  <a:gd name="T0" fmla="*/ 28 w 495"/>
                  <a:gd name="T1" fmla="*/ 10 h 630"/>
                  <a:gd name="T2" fmla="*/ 65 w 495"/>
                  <a:gd name="T3" fmla="*/ 27 h 630"/>
                  <a:gd name="T4" fmla="*/ 103 w 495"/>
                  <a:gd name="T5" fmla="*/ 45 h 630"/>
                  <a:gd name="T6" fmla="*/ 142 w 495"/>
                  <a:gd name="T7" fmla="*/ 61 h 630"/>
                  <a:gd name="T8" fmla="*/ 132 w 495"/>
                  <a:gd name="T9" fmla="*/ 66 h 630"/>
                  <a:gd name="T10" fmla="*/ 107 w 495"/>
                  <a:gd name="T11" fmla="*/ 63 h 630"/>
                  <a:gd name="T12" fmla="*/ 83 w 495"/>
                  <a:gd name="T13" fmla="*/ 56 h 630"/>
                  <a:gd name="T14" fmla="*/ 59 w 495"/>
                  <a:gd name="T15" fmla="*/ 54 h 630"/>
                  <a:gd name="T16" fmla="*/ 81 w 495"/>
                  <a:gd name="T17" fmla="*/ 75 h 630"/>
                  <a:gd name="T18" fmla="*/ 125 w 495"/>
                  <a:gd name="T19" fmla="*/ 93 h 630"/>
                  <a:gd name="T20" fmla="*/ 171 w 495"/>
                  <a:gd name="T21" fmla="*/ 108 h 630"/>
                  <a:gd name="T22" fmla="*/ 215 w 495"/>
                  <a:gd name="T23" fmla="*/ 133 h 630"/>
                  <a:gd name="T24" fmla="*/ 212 w 495"/>
                  <a:gd name="T25" fmla="*/ 141 h 630"/>
                  <a:gd name="T26" fmla="*/ 168 w 495"/>
                  <a:gd name="T27" fmla="*/ 126 h 630"/>
                  <a:gd name="T28" fmla="*/ 123 w 495"/>
                  <a:gd name="T29" fmla="*/ 111 h 630"/>
                  <a:gd name="T30" fmla="*/ 79 w 495"/>
                  <a:gd name="T31" fmla="*/ 96 h 630"/>
                  <a:gd name="T32" fmla="*/ 47 w 495"/>
                  <a:gd name="T33" fmla="*/ 97 h 630"/>
                  <a:gd name="T34" fmla="*/ 72 w 495"/>
                  <a:gd name="T35" fmla="*/ 121 h 630"/>
                  <a:gd name="T36" fmla="*/ 110 w 495"/>
                  <a:gd name="T37" fmla="*/ 135 h 630"/>
                  <a:gd name="T38" fmla="*/ 149 w 495"/>
                  <a:gd name="T39" fmla="*/ 147 h 630"/>
                  <a:gd name="T40" fmla="*/ 181 w 495"/>
                  <a:gd name="T41" fmla="*/ 164 h 630"/>
                  <a:gd name="T42" fmla="*/ 204 w 495"/>
                  <a:gd name="T43" fmla="*/ 178 h 630"/>
                  <a:gd name="T44" fmla="*/ 211 w 495"/>
                  <a:gd name="T45" fmla="*/ 190 h 630"/>
                  <a:gd name="T46" fmla="*/ 173 w 495"/>
                  <a:gd name="T47" fmla="*/ 180 h 630"/>
                  <a:gd name="T48" fmla="*/ 134 w 495"/>
                  <a:gd name="T49" fmla="*/ 167 h 630"/>
                  <a:gd name="T50" fmla="*/ 97 w 495"/>
                  <a:gd name="T51" fmla="*/ 154 h 630"/>
                  <a:gd name="T52" fmla="*/ 74 w 495"/>
                  <a:gd name="T53" fmla="*/ 161 h 630"/>
                  <a:gd name="T54" fmla="*/ 94 w 495"/>
                  <a:gd name="T55" fmla="*/ 176 h 630"/>
                  <a:gd name="T56" fmla="*/ 122 w 495"/>
                  <a:gd name="T57" fmla="*/ 187 h 630"/>
                  <a:gd name="T58" fmla="*/ 151 w 495"/>
                  <a:gd name="T59" fmla="*/ 196 h 630"/>
                  <a:gd name="T60" fmla="*/ 175 w 495"/>
                  <a:gd name="T61" fmla="*/ 209 h 630"/>
                  <a:gd name="T62" fmla="*/ 193 w 495"/>
                  <a:gd name="T63" fmla="*/ 219 h 630"/>
                  <a:gd name="T64" fmla="*/ 213 w 495"/>
                  <a:gd name="T65" fmla="*/ 229 h 630"/>
                  <a:gd name="T66" fmla="*/ 232 w 495"/>
                  <a:gd name="T67" fmla="*/ 236 h 630"/>
                  <a:gd name="T68" fmla="*/ 236 w 495"/>
                  <a:gd name="T69" fmla="*/ 240 h 630"/>
                  <a:gd name="T70" fmla="*/ 190 w 495"/>
                  <a:gd name="T71" fmla="*/ 228 h 630"/>
                  <a:gd name="T72" fmla="*/ 145 w 495"/>
                  <a:gd name="T73" fmla="*/ 212 h 630"/>
                  <a:gd name="T74" fmla="*/ 99 w 495"/>
                  <a:gd name="T75" fmla="*/ 198 h 630"/>
                  <a:gd name="T76" fmla="*/ 74 w 495"/>
                  <a:gd name="T77" fmla="*/ 200 h 630"/>
                  <a:gd name="T78" fmla="*/ 117 w 495"/>
                  <a:gd name="T79" fmla="*/ 221 h 630"/>
                  <a:gd name="T80" fmla="*/ 161 w 495"/>
                  <a:gd name="T81" fmla="*/ 237 h 630"/>
                  <a:gd name="T82" fmla="*/ 204 w 495"/>
                  <a:gd name="T83" fmla="*/ 254 h 630"/>
                  <a:gd name="T84" fmla="*/ 226 w 495"/>
                  <a:gd name="T85" fmla="*/ 269 h 630"/>
                  <a:gd name="T86" fmla="*/ 190 w 495"/>
                  <a:gd name="T87" fmla="*/ 261 h 630"/>
                  <a:gd name="T88" fmla="*/ 153 w 495"/>
                  <a:gd name="T89" fmla="*/ 249 h 630"/>
                  <a:gd name="T90" fmla="*/ 114 w 495"/>
                  <a:gd name="T91" fmla="*/ 236 h 630"/>
                  <a:gd name="T92" fmla="*/ 94 w 495"/>
                  <a:gd name="T93" fmla="*/ 235 h 630"/>
                  <a:gd name="T94" fmla="*/ 130 w 495"/>
                  <a:gd name="T95" fmla="*/ 259 h 630"/>
                  <a:gd name="T96" fmla="*/ 170 w 495"/>
                  <a:gd name="T97" fmla="*/ 274 h 630"/>
                  <a:gd name="T98" fmla="*/ 208 w 495"/>
                  <a:gd name="T99" fmla="*/ 292 h 630"/>
                  <a:gd name="T100" fmla="*/ 221 w 495"/>
                  <a:gd name="T101" fmla="*/ 309 h 630"/>
                  <a:gd name="T102" fmla="*/ 168 w 495"/>
                  <a:gd name="T103" fmla="*/ 294 h 630"/>
                  <a:gd name="T104" fmla="*/ 114 w 495"/>
                  <a:gd name="T105" fmla="*/ 279 h 630"/>
                  <a:gd name="T106" fmla="*/ 63 w 495"/>
                  <a:gd name="T107" fmla="*/ 259 h 630"/>
                  <a:gd name="T108" fmla="*/ 27 w 495"/>
                  <a:gd name="T109" fmla="*/ 222 h 630"/>
                  <a:gd name="T110" fmla="*/ 19 w 495"/>
                  <a:gd name="T111" fmla="*/ 162 h 630"/>
                  <a:gd name="T112" fmla="*/ 13 w 495"/>
                  <a:gd name="T113" fmla="*/ 102 h 630"/>
                  <a:gd name="T114" fmla="*/ 7 w 495"/>
                  <a:gd name="T115" fmla="*/ 43 h 630"/>
                  <a:gd name="T116" fmla="*/ 0 w 495"/>
                  <a:gd name="T117" fmla="*/ 0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5" h="630">
                    <a:moveTo>
                      <a:pt x="0" y="0"/>
                    </a:moveTo>
                    <a:lnTo>
                      <a:pt x="19" y="4"/>
                    </a:lnTo>
                    <a:lnTo>
                      <a:pt x="38" y="10"/>
                    </a:lnTo>
                    <a:lnTo>
                      <a:pt x="57" y="19"/>
                    </a:lnTo>
                    <a:lnTo>
                      <a:pt x="78" y="27"/>
                    </a:lnTo>
                    <a:lnTo>
                      <a:pt x="95" y="34"/>
                    </a:lnTo>
                    <a:lnTo>
                      <a:pt x="114" y="44"/>
                    </a:lnTo>
                    <a:lnTo>
                      <a:pt x="131" y="53"/>
                    </a:lnTo>
                    <a:lnTo>
                      <a:pt x="152" y="63"/>
                    </a:lnTo>
                    <a:lnTo>
                      <a:pt x="169" y="71"/>
                    </a:lnTo>
                    <a:lnTo>
                      <a:pt x="188" y="80"/>
                    </a:lnTo>
                    <a:lnTo>
                      <a:pt x="207" y="90"/>
                    </a:lnTo>
                    <a:lnTo>
                      <a:pt x="225" y="99"/>
                    </a:lnTo>
                    <a:lnTo>
                      <a:pt x="244" y="107"/>
                    </a:lnTo>
                    <a:lnTo>
                      <a:pt x="263" y="114"/>
                    </a:lnTo>
                    <a:lnTo>
                      <a:pt x="284" y="122"/>
                    </a:lnTo>
                    <a:lnTo>
                      <a:pt x="303" y="131"/>
                    </a:lnTo>
                    <a:lnTo>
                      <a:pt x="289" y="131"/>
                    </a:lnTo>
                    <a:lnTo>
                      <a:pt x="278" y="133"/>
                    </a:lnTo>
                    <a:lnTo>
                      <a:pt x="265" y="131"/>
                    </a:lnTo>
                    <a:lnTo>
                      <a:pt x="253" y="131"/>
                    </a:lnTo>
                    <a:lnTo>
                      <a:pt x="240" y="130"/>
                    </a:lnTo>
                    <a:lnTo>
                      <a:pt x="228" y="128"/>
                    </a:lnTo>
                    <a:lnTo>
                      <a:pt x="215" y="126"/>
                    </a:lnTo>
                    <a:lnTo>
                      <a:pt x="204" y="122"/>
                    </a:lnTo>
                    <a:lnTo>
                      <a:pt x="190" y="118"/>
                    </a:lnTo>
                    <a:lnTo>
                      <a:pt x="179" y="116"/>
                    </a:lnTo>
                    <a:lnTo>
                      <a:pt x="166" y="112"/>
                    </a:lnTo>
                    <a:lnTo>
                      <a:pt x="154" y="111"/>
                    </a:lnTo>
                    <a:lnTo>
                      <a:pt x="141" y="109"/>
                    </a:lnTo>
                    <a:lnTo>
                      <a:pt x="130" y="107"/>
                    </a:lnTo>
                    <a:lnTo>
                      <a:pt x="118" y="107"/>
                    </a:lnTo>
                    <a:lnTo>
                      <a:pt x="105" y="109"/>
                    </a:lnTo>
                    <a:lnTo>
                      <a:pt x="122" y="124"/>
                    </a:lnTo>
                    <a:lnTo>
                      <a:pt x="141" y="137"/>
                    </a:lnTo>
                    <a:lnTo>
                      <a:pt x="162" y="149"/>
                    </a:lnTo>
                    <a:lnTo>
                      <a:pt x="183" y="160"/>
                    </a:lnTo>
                    <a:lnTo>
                      <a:pt x="204" y="168"/>
                    </a:lnTo>
                    <a:lnTo>
                      <a:pt x="227" y="177"/>
                    </a:lnTo>
                    <a:lnTo>
                      <a:pt x="251" y="185"/>
                    </a:lnTo>
                    <a:lnTo>
                      <a:pt x="274" y="192"/>
                    </a:lnTo>
                    <a:lnTo>
                      <a:pt x="297" y="198"/>
                    </a:lnTo>
                    <a:lnTo>
                      <a:pt x="320" y="207"/>
                    </a:lnTo>
                    <a:lnTo>
                      <a:pt x="342" y="215"/>
                    </a:lnTo>
                    <a:lnTo>
                      <a:pt x="367" y="226"/>
                    </a:lnTo>
                    <a:lnTo>
                      <a:pt x="388" y="236"/>
                    </a:lnTo>
                    <a:lnTo>
                      <a:pt x="409" y="249"/>
                    </a:lnTo>
                    <a:lnTo>
                      <a:pt x="430" y="266"/>
                    </a:lnTo>
                    <a:lnTo>
                      <a:pt x="449" y="287"/>
                    </a:lnTo>
                    <a:lnTo>
                      <a:pt x="449" y="289"/>
                    </a:lnTo>
                    <a:lnTo>
                      <a:pt x="447" y="289"/>
                    </a:lnTo>
                    <a:lnTo>
                      <a:pt x="424" y="282"/>
                    </a:lnTo>
                    <a:lnTo>
                      <a:pt x="403" y="274"/>
                    </a:lnTo>
                    <a:lnTo>
                      <a:pt x="381" y="266"/>
                    </a:lnTo>
                    <a:lnTo>
                      <a:pt x="358" y="259"/>
                    </a:lnTo>
                    <a:lnTo>
                      <a:pt x="337" y="251"/>
                    </a:lnTo>
                    <a:lnTo>
                      <a:pt x="314" y="244"/>
                    </a:lnTo>
                    <a:lnTo>
                      <a:pt x="291" y="234"/>
                    </a:lnTo>
                    <a:lnTo>
                      <a:pt x="270" y="228"/>
                    </a:lnTo>
                    <a:lnTo>
                      <a:pt x="247" y="221"/>
                    </a:lnTo>
                    <a:lnTo>
                      <a:pt x="225" y="211"/>
                    </a:lnTo>
                    <a:lnTo>
                      <a:pt x="204" y="206"/>
                    </a:lnTo>
                    <a:lnTo>
                      <a:pt x="181" y="198"/>
                    </a:lnTo>
                    <a:lnTo>
                      <a:pt x="158" y="192"/>
                    </a:lnTo>
                    <a:lnTo>
                      <a:pt x="135" y="187"/>
                    </a:lnTo>
                    <a:lnTo>
                      <a:pt x="111" y="183"/>
                    </a:lnTo>
                    <a:lnTo>
                      <a:pt x="88" y="179"/>
                    </a:lnTo>
                    <a:lnTo>
                      <a:pt x="95" y="194"/>
                    </a:lnTo>
                    <a:lnTo>
                      <a:pt x="105" y="209"/>
                    </a:lnTo>
                    <a:lnTo>
                      <a:pt x="116" y="221"/>
                    </a:lnTo>
                    <a:lnTo>
                      <a:pt x="131" y="234"/>
                    </a:lnTo>
                    <a:lnTo>
                      <a:pt x="145" y="242"/>
                    </a:lnTo>
                    <a:lnTo>
                      <a:pt x="162" y="251"/>
                    </a:lnTo>
                    <a:lnTo>
                      <a:pt x="181" y="257"/>
                    </a:lnTo>
                    <a:lnTo>
                      <a:pt x="202" y="264"/>
                    </a:lnTo>
                    <a:lnTo>
                      <a:pt x="221" y="270"/>
                    </a:lnTo>
                    <a:lnTo>
                      <a:pt x="240" y="274"/>
                    </a:lnTo>
                    <a:lnTo>
                      <a:pt x="261" y="280"/>
                    </a:lnTo>
                    <a:lnTo>
                      <a:pt x="280" y="289"/>
                    </a:lnTo>
                    <a:lnTo>
                      <a:pt x="299" y="293"/>
                    </a:lnTo>
                    <a:lnTo>
                      <a:pt x="318" y="301"/>
                    </a:lnTo>
                    <a:lnTo>
                      <a:pt x="335" y="310"/>
                    </a:lnTo>
                    <a:lnTo>
                      <a:pt x="352" y="322"/>
                    </a:lnTo>
                    <a:lnTo>
                      <a:pt x="363" y="327"/>
                    </a:lnTo>
                    <a:lnTo>
                      <a:pt x="377" y="333"/>
                    </a:lnTo>
                    <a:lnTo>
                      <a:pt x="386" y="341"/>
                    </a:lnTo>
                    <a:lnTo>
                      <a:pt x="400" y="348"/>
                    </a:lnTo>
                    <a:lnTo>
                      <a:pt x="409" y="356"/>
                    </a:lnTo>
                    <a:lnTo>
                      <a:pt x="419" y="363"/>
                    </a:lnTo>
                    <a:lnTo>
                      <a:pt x="430" y="371"/>
                    </a:lnTo>
                    <a:lnTo>
                      <a:pt x="443" y="380"/>
                    </a:lnTo>
                    <a:lnTo>
                      <a:pt x="422" y="379"/>
                    </a:lnTo>
                    <a:lnTo>
                      <a:pt x="403" y="379"/>
                    </a:lnTo>
                    <a:lnTo>
                      <a:pt x="384" y="373"/>
                    </a:lnTo>
                    <a:lnTo>
                      <a:pt x="365" y="369"/>
                    </a:lnTo>
                    <a:lnTo>
                      <a:pt x="346" y="360"/>
                    </a:lnTo>
                    <a:lnTo>
                      <a:pt x="327" y="354"/>
                    </a:lnTo>
                    <a:lnTo>
                      <a:pt x="306" y="346"/>
                    </a:lnTo>
                    <a:lnTo>
                      <a:pt x="287" y="341"/>
                    </a:lnTo>
                    <a:lnTo>
                      <a:pt x="268" y="333"/>
                    </a:lnTo>
                    <a:lnTo>
                      <a:pt x="249" y="323"/>
                    </a:lnTo>
                    <a:lnTo>
                      <a:pt x="230" y="318"/>
                    </a:lnTo>
                    <a:lnTo>
                      <a:pt x="213" y="314"/>
                    </a:lnTo>
                    <a:lnTo>
                      <a:pt x="194" y="308"/>
                    </a:lnTo>
                    <a:lnTo>
                      <a:pt x="177" y="306"/>
                    </a:lnTo>
                    <a:lnTo>
                      <a:pt x="160" y="306"/>
                    </a:lnTo>
                    <a:lnTo>
                      <a:pt x="145" y="312"/>
                    </a:lnTo>
                    <a:lnTo>
                      <a:pt x="149" y="322"/>
                    </a:lnTo>
                    <a:lnTo>
                      <a:pt x="156" y="331"/>
                    </a:lnTo>
                    <a:lnTo>
                      <a:pt x="164" y="339"/>
                    </a:lnTo>
                    <a:lnTo>
                      <a:pt x="175" y="346"/>
                    </a:lnTo>
                    <a:lnTo>
                      <a:pt x="188" y="352"/>
                    </a:lnTo>
                    <a:lnTo>
                      <a:pt x="202" y="360"/>
                    </a:lnTo>
                    <a:lnTo>
                      <a:pt x="215" y="365"/>
                    </a:lnTo>
                    <a:lnTo>
                      <a:pt x="230" y="369"/>
                    </a:lnTo>
                    <a:lnTo>
                      <a:pt x="244" y="373"/>
                    </a:lnTo>
                    <a:lnTo>
                      <a:pt x="261" y="379"/>
                    </a:lnTo>
                    <a:lnTo>
                      <a:pt x="274" y="382"/>
                    </a:lnTo>
                    <a:lnTo>
                      <a:pt x="289" y="386"/>
                    </a:lnTo>
                    <a:lnTo>
                      <a:pt x="303" y="392"/>
                    </a:lnTo>
                    <a:lnTo>
                      <a:pt x="318" y="399"/>
                    </a:lnTo>
                    <a:lnTo>
                      <a:pt x="329" y="405"/>
                    </a:lnTo>
                    <a:lnTo>
                      <a:pt x="342" y="413"/>
                    </a:lnTo>
                    <a:lnTo>
                      <a:pt x="350" y="418"/>
                    </a:lnTo>
                    <a:lnTo>
                      <a:pt x="360" y="422"/>
                    </a:lnTo>
                    <a:lnTo>
                      <a:pt x="369" y="428"/>
                    </a:lnTo>
                    <a:lnTo>
                      <a:pt x="379" y="434"/>
                    </a:lnTo>
                    <a:lnTo>
                      <a:pt x="386" y="438"/>
                    </a:lnTo>
                    <a:lnTo>
                      <a:pt x="396" y="443"/>
                    </a:lnTo>
                    <a:lnTo>
                      <a:pt x="405" y="447"/>
                    </a:lnTo>
                    <a:lnTo>
                      <a:pt x="417" y="453"/>
                    </a:lnTo>
                    <a:lnTo>
                      <a:pt x="426" y="457"/>
                    </a:lnTo>
                    <a:lnTo>
                      <a:pt x="434" y="460"/>
                    </a:lnTo>
                    <a:lnTo>
                      <a:pt x="443" y="464"/>
                    </a:lnTo>
                    <a:lnTo>
                      <a:pt x="455" y="468"/>
                    </a:lnTo>
                    <a:lnTo>
                      <a:pt x="464" y="472"/>
                    </a:lnTo>
                    <a:lnTo>
                      <a:pt x="476" y="476"/>
                    </a:lnTo>
                    <a:lnTo>
                      <a:pt x="483" y="481"/>
                    </a:lnTo>
                    <a:lnTo>
                      <a:pt x="495" y="485"/>
                    </a:lnTo>
                    <a:lnTo>
                      <a:pt x="472" y="479"/>
                    </a:lnTo>
                    <a:lnTo>
                      <a:pt x="449" y="476"/>
                    </a:lnTo>
                    <a:lnTo>
                      <a:pt x="426" y="468"/>
                    </a:lnTo>
                    <a:lnTo>
                      <a:pt x="405" y="462"/>
                    </a:lnTo>
                    <a:lnTo>
                      <a:pt x="381" y="455"/>
                    </a:lnTo>
                    <a:lnTo>
                      <a:pt x="360" y="447"/>
                    </a:lnTo>
                    <a:lnTo>
                      <a:pt x="337" y="439"/>
                    </a:lnTo>
                    <a:lnTo>
                      <a:pt x="314" y="432"/>
                    </a:lnTo>
                    <a:lnTo>
                      <a:pt x="291" y="424"/>
                    </a:lnTo>
                    <a:lnTo>
                      <a:pt x="268" y="417"/>
                    </a:lnTo>
                    <a:lnTo>
                      <a:pt x="246" y="409"/>
                    </a:lnTo>
                    <a:lnTo>
                      <a:pt x="223" y="403"/>
                    </a:lnTo>
                    <a:lnTo>
                      <a:pt x="198" y="396"/>
                    </a:lnTo>
                    <a:lnTo>
                      <a:pt x="175" y="392"/>
                    </a:lnTo>
                    <a:lnTo>
                      <a:pt x="154" y="388"/>
                    </a:lnTo>
                    <a:lnTo>
                      <a:pt x="131" y="386"/>
                    </a:lnTo>
                    <a:lnTo>
                      <a:pt x="149" y="399"/>
                    </a:lnTo>
                    <a:lnTo>
                      <a:pt x="169" y="411"/>
                    </a:lnTo>
                    <a:lnTo>
                      <a:pt x="190" y="422"/>
                    </a:lnTo>
                    <a:lnTo>
                      <a:pt x="211" y="432"/>
                    </a:lnTo>
                    <a:lnTo>
                      <a:pt x="234" y="441"/>
                    </a:lnTo>
                    <a:lnTo>
                      <a:pt x="257" y="449"/>
                    </a:lnTo>
                    <a:lnTo>
                      <a:pt x="278" y="458"/>
                    </a:lnTo>
                    <a:lnTo>
                      <a:pt x="301" y="468"/>
                    </a:lnTo>
                    <a:lnTo>
                      <a:pt x="322" y="474"/>
                    </a:lnTo>
                    <a:lnTo>
                      <a:pt x="344" y="481"/>
                    </a:lnTo>
                    <a:lnTo>
                      <a:pt x="365" y="491"/>
                    </a:lnTo>
                    <a:lnTo>
                      <a:pt x="388" y="498"/>
                    </a:lnTo>
                    <a:lnTo>
                      <a:pt x="409" y="508"/>
                    </a:lnTo>
                    <a:lnTo>
                      <a:pt x="430" y="519"/>
                    </a:lnTo>
                    <a:lnTo>
                      <a:pt x="451" y="531"/>
                    </a:lnTo>
                    <a:lnTo>
                      <a:pt x="472" y="544"/>
                    </a:lnTo>
                    <a:lnTo>
                      <a:pt x="453" y="538"/>
                    </a:lnTo>
                    <a:lnTo>
                      <a:pt x="434" y="534"/>
                    </a:lnTo>
                    <a:lnTo>
                      <a:pt x="417" y="531"/>
                    </a:lnTo>
                    <a:lnTo>
                      <a:pt x="400" y="527"/>
                    </a:lnTo>
                    <a:lnTo>
                      <a:pt x="381" y="521"/>
                    </a:lnTo>
                    <a:lnTo>
                      <a:pt x="362" y="515"/>
                    </a:lnTo>
                    <a:lnTo>
                      <a:pt x="342" y="510"/>
                    </a:lnTo>
                    <a:lnTo>
                      <a:pt x="325" y="504"/>
                    </a:lnTo>
                    <a:lnTo>
                      <a:pt x="306" y="498"/>
                    </a:lnTo>
                    <a:lnTo>
                      <a:pt x="287" y="491"/>
                    </a:lnTo>
                    <a:lnTo>
                      <a:pt x="268" y="485"/>
                    </a:lnTo>
                    <a:lnTo>
                      <a:pt x="249" y="479"/>
                    </a:lnTo>
                    <a:lnTo>
                      <a:pt x="228" y="472"/>
                    </a:lnTo>
                    <a:lnTo>
                      <a:pt x="211" y="466"/>
                    </a:lnTo>
                    <a:lnTo>
                      <a:pt x="194" y="458"/>
                    </a:lnTo>
                    <a:lnTo>
                      <a:pt x="175" y="455"/>
                    </a:lnTo>
                    <a:lnTo>
                      <a:pt x="188" y="470"/>
                    </a:lnTo>
                    <a:lnTo>
                      <a:pt x="207" y="485"/>
                    </a:lnTo>
                    <a:lnTo>
                      <a:pt x="223" y="496"/>
                    </a:lnTo>
                    <a:lnTo>
                      <a:pt x="244" y="508"/>
                    </a:lnTo>
                    <a:lnTo>
                      <a:pt x="261" y="517"/>
                    </a:lnTo>
                    <a:lnTo>
                      <a:pt x="282" y="525"/>
                    </a:lnTo>
                    <a:lnTo>
                      <a:pt x="301" y="534"/>
                    </a:lnTo>
                    <a:lnTo>
                      <a:pt x="323" y="542"/>
                    </a:lnTo>
                    <a:lnTo>
                      <a:pt x="341" y="548"/>
                    </a:lnTo>
                    <a:lnTo>
                      <a:pt x="362" y="557"/>
                    </a:lnTo>
                    <a:lnTo>
                      <a:pt x="381" y="565"/>
                    </a:lnTo>
                    <a:lnTo>
                      <a:pt x="400" y="574"/>
                    </a:lnTo>
                    <a:lnTo>
                      <a:pt x="417" y="584"/>
                    </a:lnTo>
                    <a:lnTo>
                      <a:pt x="436" y="597"/>
                    </a:lnTo>
                    <a:lnTo>
                      <a:pt x="453" y="611"/>
                    </a:lnTo>
                    <a:lnTo>
                      <a:pt x="470" y="630"/>
                    </a:lnTo>
                    <a:lnTo>
                      <a:pt x="443" y="618"/>
                    </a:lnTo>
                    <a:lnTo>
                      <a:pt x="419" y="611"/>
                    </a:lnTo>
                    <a:lnTo>
                      <a:pt x="392" y="603"/>
                    </a:lnTo>
                    <a:lnTo>
                      <a:pt x="365" y="595"/>
                    </a:lnTo>
                    <a:lnTo>
                      <a:pt x="337" y="588"/>
                    </a:lnTo>
                    <a:lnTo>
                      <a:pt x="310" y="580"/>
                    </a:lnTo>
                    <a:lnTo>
                      <a:pt x="284" y="574"/>
                    </a:lnTo>
                    <a:lnTo>
                      <a:pt x="257" y="567"/>
                    </a:lnTo>
                    <a:lnTo>
                      <a:pt x="228" y="557"/>
                    </a:lnTo>
                    <a:lnTo>
                      <a:pt x="200" y="550"/>
                    </a:lnTo>
                    <a:lnTo>
                      <a:pt x="173" y="538"/>
                    </a:lnTo>
                    <a:lnTo>
                      <a:pt x="149" y="531"/>
                    </a:lnTo>
                    <a:lnTo>
                      <a:pt x="126" y="517"/>
                    </a:lnTo>
                    <a:lnTo>
                      <a:pt x="103" y="504"/>
                    </a:lnTo>
                    <a:lnTo>
                      <a:pt x="82" y="489"/>
                    </a:lnTo>
                    <a:lnTo>
                      <a:pt x="63" y="472"/>
                    </a:lnTo>
                    <a:lnTo>
                      <a:pt x="55" y="443"/>
                    </a:lnTo>
                    <a:lnTo>
                      <a:pt x="52" y="413"/>
                    </a:lnTo>
                    <a:lnTo>
                      <a:pt x="46" y="384"/>
                    </a:lnTo>
                    <a:lnTo>
                      <a:pt x="42" y="356"/>
                    </a:lnTo>
                    <a:lnTo>
                      <a:pt x="38" y="323"/>
                    </a:lnTo>
                    <a:lnTo>
                      <a:pt x="36" y="295"/>
                    </a:lnTo>
                    <a:lnTo>
                      <a:pt x="33" y="264"/>
                    </a:lnTo>
                    <a:lnTo>
                      <a:pt x="31" y="234"/>
                    </a:lnTo>
                    <a:lnTo>
                      <a:pt x="27" y="204"/>
                    </a:lnTo>
                    <a:lnTo>
                      <a:pt x="25" y="175"/>
                    </a:lnTo>
                    <a:lnTo>
                      <a:pt x="21" y="145"/>
                    </a:lnTo>
                    <a:lnTo>
                      <a:pt x="19" y="114"/>
                    </a:lnTo>
                    <a:lnTo>
                      <a:pt x="14" y="86"/>
                    </a:lnTo>
                    <a:lnTo>
                      <a:pt x="10" y="55"/>
                    </a:lnTo>
                    <a:lnTo>
                      <a:pt x="4" y="29"/>
                    </a:lnTo>
                    <a:lnTo>
                      <a:pt x="0" y="0"/>
                    </a:lnTo>
                    <a:close/>
                  </a:path>
                </a:pathLst>
              </a:custGeom>
              <a:solidFill>
                <a:srgbClr val="E6B3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5" name="Freeform 584"/>
              <p:cNvSpPr>
                <a:spLocks/>
              </p:cNvSpPr>
              <p:nvPr/>
            </p:nvSpPr>
            <p:spPr bwMode="auto">
              <a:xfrm>
                <a:off x="2607" y="2787"/>
                <a:ext cx="10" cy="14"/>
              </a:xfrm>
              <a:custGeom>
                <a:avLst/>
                <a:gdLst>
                  <a:gd name="T0" fmla="*/ 2 w 19"/>
                  <a:gd name="T1" fmla="*/ 0 h 26"/>
                  <a:gd name="T2" fmla="*/ 7 w 19"/>
                  <a:gd name="T3" fmla="*/ 0 h 26"/>
                  <a:gd name="T4" fmla="*/ 9 w 19"/>
                  <a:gd name="T5" fmla="*/ 5 h 26"/>
                  <a:gd name="T6" fmla="*/ 9 w 19"/>
                  <a:gd name="T7" fmla="*/ 9 h 26"/>
                  <a:gd name="T8" fmla="*/ 10 w 19"/>
                  <a:gd name="T9" fmla="*/ 12 h 26"/>
                  <a:gd name="T10" fmla="*/ 9 w 19"/>
                  <a:gd name="T11" fmla="*/ 14 h 26"/>
                  <a:gd name="T12" fmla="*/ 9 w 19"/>
                  <a:gd name="T13" fmla="*/ 14 h 26"/>
                  <a:gd name="T14" fmla="*/ 4 w 19"/>
                  <a:gd name="T15" fmla="*/ 12 h 26"/>
                  <a:gd name="T16" fmla="*/ 2 w 19"/>
                  <a:gd name="T17" fmla="*/ 7 h 26"/>
                  <a:gd name="T18" fmla="*/ 0 w 19"/>
                  <a:gd name="T19" fmla="*/ 2 h 26"/>
                  <a:gd name="T20" fmla="*/ 2 w 19"/>
                  <a:gd name="T21" fmla="*/ 0 h 26"/>
                  <a:gd name="T22" fmla="*/ 2 w 19"/>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26">
                    <a:moveTo>
                      <a:pt x="4" y="0"/>
                    </a:moveTo>
                    <a:lnTo>
                      <a:pt x="14" y="0"/>
                    </a:lnTo>
                    <a:lnTo>
                      <a:pt x="17" y="9"/>
                    </a:lnTo>
                    <a:lnTo>
                      <a:pt x="17" y="17"/>
                    </a:lnTo>
                    <a:lnTo>
                      <a:pt x="19" y="23"/>
                    </a:lnTo>
                    <a:lnTo>
                      <a:pt x="17" y="26"/>
                    </a:lnTo>
                    <a:lnTo>
                      <a:pt x="8" y="23"/>
                    </a:lnTo>
                    <a:lnTo>
                      <a:pt x="4" y="13"/>
                    </a:lnTo>
                    <a:lnTo>
                      <a:pt x="0" y="4"/>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6" name="Freeform 585"/>
              <p:cNvSpPr>
                <a:spLocks/>
              </p:cNvSpPr>
              <p:nvPr/>
            </p:nvSpPr>
            <p:spPr bwMode="auto">
              <a:xfrm>
                <a:off x="2708" y="2794"/>
                <a:ext cx="39" cy="109"/>
              </a:xfrm>
              <a:custGeom>
                <a:avLst/>
                <a:gdLst>
                  <a:gd name="T0" fmla="*/ 9 w 78"/>
                  <a:gd name="T1" fmla="*/ 0 h 219"/>
                  <a:gd name="T2" fmla="*/ 11 w 78"/>
                  <a:gd name="T3" fmla="*/ 5 h 219"/>
                  <a:gd name="T4" fmla="*/ 13 w 78"/>
                  <a:gd name="T5" fmla="*/ 11 h 219"/>
                  <a:gd name="T6" fmla="*/ 15 w 78"/>
                  <a:gd name="T7" fmla="*/ 18 h 219"/>
                  <a:gd name="T8" fmla="*/ 17 w 78"/>
                  <a:gd name="T9" fmla="*/ 24 h 219"/>
                  <a:gd name="T10" fmla="*/ 19 w 78"/>
                  <a:gd name="T11" fmla="*/ 31 h 219"/>
                  <a:gd name="T12" fmla="*/ 20 w 78"/>
                  <a:gd name="T13" fmla="*/ 38 h 219"/>
                  <a:gd name="T14" fmla="*/ 22 w 78"/>
                  <a:gd name="T15" fmla="*/ 44 h 219"/>
                  <a:gd name="T16" fmla="*/ 24 w 78"/>
                  <a:gd name="T17" fmla="*/ 53 h 219"/>
                  <a:gd name="T18" fmla="*/ 24 w 78"/>
                  <a:gd name="T19" fmla="*/ 60 h 219"/>
                  <a:gd name="T20" fmla="*/ 26 w 78"/>
                  <a:gd name="T21" fmla="*/ 67 h 219"/>
                  <a:gd name="T22" fmla="*/ 26 w 78"/>
                  <a:gd name="T23" fmla="*/ 74 h 219"/>
                  <a:gd name="T24" fmla="*/ 29 w 78"/>
                  <a:gd name="T25" fmla="*/ 82 h 219"/>
                  <a:gd name="T26" fmla="*/ 30 w 78"/>
                  <a:gd name="T27" fmla="*/ 88 h 219"/>
                  <a:gd name="T28" fmla="*/ 33 w 78"/>
                  <a:gd name="T29" fmla="*/ 95 h 219"/>
                  <a:gd name="T30" fmla="*/ 35 w 78"/>
                  <a:gd name="T31" fmla="*/ 101 h 219"/>
                  <a:gd name="T32" fmla="*/ 39 w 78"/>
                  <a:gd name="T33" fmla="*/ 109 h 219"/>
                  <a:gd name="T34" fmla="*/ 33 w 78"/>
                  <a:gd name="T35" fmla="*/ 108 h 219"/>
                  <a:gd name="T36" fmla="*/ 30 w 78"/>
                  <a:gd name="T37" fmla="*/ 107 h 219"/>
                  <a:gd name="T38" fmla="*/ 26 w 78"/>
                  <a:gd name="T39" fmla="*/ 104 h 219"/>
                  <a:gd name="T40" fmla="*/ 24 w 78"/>
                  <a:gd name="T41" fmla="*/ 101 h 219"/>
                  <a:gd name="T42" fmla="*/ 21 w 78"/>
                  <a:gd name="T43" fmla="*/ 96 h 219"/>
                  <a:gd name="T44" fmla="*/ 19 w 78"/>
                  <a:gd name="T45" fmla="*/ 92 h 219"/>
                  <a:gd name="T46" fmla="*/ 17 w 78"/>
                  <a:gd name="T47" fmla="*/ 86 h 219"/>
                  <a:gd name="T48" fmla="*/ 16 w 78"/>
                  <a:gd name="T49" fmla="*/ 81 h 219"/>
                  <a:gd name="T50" fmla="*/ 14 w 78"/>
                  <a:gd name="T51" fmla="*/ 74 h 219"/>
                  <a:gd name="T52" fmla="*/ 13 w 78"/>
                  <a:gd name="T53" fmla="*/ 68 h 219"/>
                  <a:gd name="T54" fmla="*/ 12 w 78"/>
                  <a:gd name="T55" fmla="*/ 63 h 219"/>
                  <a:gd name="T56" fmla="*/ 11 w 78"/>
                  <a:gd name="T57" fmla="*/ 56 h 219"/>
                  <a:gd name="T58" fmla="*/ 8 w 78"/>
                  <a:gd name="T59" fmla="*/ 50 h 219"/>
                  <a:gd name="T60" fmla="*/ 6 w 78"/>
                  <a:gd name="T61" fmla="*/ 44 h 219"/>
                  <a:gd name="T62" fmla="*/ 3 w 78"/>
                  <a:gd name="T63" fmla="*/ 41 h 219"/>
                  <a:gd name="T64" fmla="*/ 0 w 78"/>
                  <a:gd name="T65" fmla="*/ 38 h 219"/>
                  <a:gd name="T66" fmla="*/ 0 w 78"/>
                  <a:gd name="T67" fmla="*/ 32 h 219"/>
                  <a:gd name="T68" fmla="*/ 1 w 78"/>
                  <a:gd name="T69" fmla="*/ 27 h 219"/>
                  <a:gd name="T70" fmla="*/ 2 w 78"/>
                  <a:gd name="T71" fmla="*/ 23 h 219"/>
                  <a:gd name="T72" fmla="*/ 3 w 78"/>
                  <a:gd name="T73" fmla="*/ 18 h 219"/>
                  <a:gd name="T74" fmla="*/ 4 w 78"/>
                  <a:gd name="T75" fmla="*/ 12 h 219"/>
                  <a:gd name="T76" fmla="*/ 6 w 78"/>
                  <a:gd name="T77" fmla="*/ 7 h 219"/>
                  <a:gd name="T78" fmla="*/ 6 w 78"/>
                  <a:gd name="T79" fmla="*/ 4 h 219"/>
                  <a:gd name="T80" fmla="*/ 9 w 78"/>
                  <a:gd name="T81" fmla="*/ 0 h 219"/>
                  <a:gd name="T82" fmla="*/ 9 w 78"/>
                  <a:gd name="T83" fmla="*/ 0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219">
                    <a:moveTo>
                      <a:pt x="17" y="0"/>
                    </a:moveTo>
                    <a:lnTo>
                      <a:pt x="21" y="11"/>
                    </a:lnTo>
                    <a:lnTo>
                      <a:pt x="26" y="23"/>
                    </a:lnTo>
                    <a:lnTo>
                      <a:pt x="30" y="36"/>
                    </a:lnTo>
                    <a:lnTo>
                      <a:pt x="34" y="49"/>
                    </a:lnTo>
                    <a:lnTo>
                      <a:pt x="38" y="63"/>
                    </a:lnTo>
                    <a:lnTo>
                      <a:pt x="40" y="76"/>
                    </a:lnTo>
                    <a:lnTo>
                      <a:pt x="44" y="89"/>
                    </a:lnTo>
                    <a:lnTo>
                      <a:pt x="47" y="107"/>
                    </a:lnTo>
                    <a:lnTo>
                      <a:pt x="47" y="120"/>
                    </a:lnTo>
                    <a:lnTo>
                      <a:pt x="51" y="135"/>
                    </a:lnTo>
                    <a:lnTo>
                      <a:pt x="51" y="148"/>
                    </a:lnTo>
                    <a:lnTo>
                      <a:pt x="57" y="164"/>
                    </a:lnTo>
                    <a:lnTo>
                      <a:pt x="59" y="177"/>
                    </a:lnTo>
                    <a:lnTo>
                      <a:pt x="65" y="190"/>
                    </a:lnTo>
                    <a:lnTo>
                      <a:pt x="70" y="203"/>
                    </a:lnTo>
                    <a:lnTo>
                      <a:pt x="78" y="219"/>
                    </a:lnTo>
                    <a:lnTo>
                      <a:pt x="66" y="217"/>
                    </a:lnTo>
                    <a:lnTo>
                      <a:pt x="59" y="215"/>
                    </a:lnTo>
                    <a:lnTo>
                      <a:pt x="51" y="209"/>
                    </a:lnTo>
                    <a:lnTo>
                      <a:pt x="47" y="202"/>
                    </a:lnTo>
                    <a:lnTo>
                      <a:pt x="42" y="192"/>
                    </a:lnTo>
                    <a:lnTo>
                      <a:pt x="38" y="184"/>
                    </a:lnTo>
                    <a:lnTo>
                      <a:pt x="34" y="173"/>
                    </a:lnTo>
                    <a:lnTo>
                      <a:pt x="32" y="162"/>
                    </a:lnTo>
                    <a:lnTo>
                      <a:pt x="28" y="148"/>
                    </a:lnTo>
                    <a:lnTo>
                      <a:pt x="25" y="137"/>
                    </a:lnTo>
                    <a:lnTo>
                      <a:pt x="23" y="126"/>
                    </a:lnTo>
                    <a:lnTo>
                      <a:pt x="21" y="112"/>
                    </a:lnTo>
                    <a:lnTo>
                      <a:pt x="15" y="101"/>
                    </a:lnTo>
                    <a:lnTo>
                      <a:pt x="11" y="89"/>
                    </a:lnTo>
                    <a:lnTo>
                      <a:pt x="6" y="82"/>
                    </a:lnTo>
                    <a:lnTo>
                      <a:pt x="0" y="76"/>
                    </a:lnTo>
                    <a:lnTo>
                      <a:pt x="0" y="65"/>
                    </a:lnTo>
                    <a:lnTo>
                      <a:pt x="2" y="55"/>
                    </a:lnTo>
                    <a:lnTo>
                      <a:pt x="4" y="46"/>
                    </a:lnTo>
                    <a:lnTo>
                      <a:pt x="6" y="36"/>
                    </a:lnTo>
                    <a:lnTo>
                      <a:pt x="7" y="25"/>
                    </a:lnTo>
                    <a:lnTo>
                      <a:pt x="11" y="15"/>
                    </a:lnTo>
                    <a:lnTo>
                      <a:pt x="11" y="8"/>
                    </a:lnTo>
                    <a:lnTo>
                      <a:pt x="1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7" name="Freeform 586"/>
              <p:cNvSpPr>
                <a:spLocks/>
              </p:cNvSpPr>
              <p:nvPr/>
            </p:nvSpPr>
            <p:spPr bwMode="auto">
              <a:xfrm>
                <a:off x="2744" y="2798"/>
                <a:ext cx="3" cy="21"/>
              </a:xfrm>
              <a:custGeom>
                <a:avLst/>
                <a:gdLst>
                  <a:gd name="T0" fmla="*/ 1 w 6"/>
                  <a:gd name="T1" fmla="*/ 0 h 41"/>
                  <a:gd name="T2" fmla="*/ 2 w 6"/>
                  <a:gd name="T3" fmla="*/ 5 h 41"/>
                  <a:gd name="T4" fmla="*/ 3 w 6"/>
                  <a:gd name="T5" fmla="*/ 10 h 41"/>
                  <a:gd name="T6" fmla="*/ 1 w 6"/>
                  <a:gd name="T7" fmla="*/ 14 h 41"/>
                  <a:gd name="T8" fmla="*/ 1 w 6"/>
                  <a:gd name="T9" fmla="*/ 21 h 41"/>
                  <a:gd name="T10" fmla="*/ 1 w 6"/>
                  <a:gd name="T11" fmla="*/ 21 h 41"/>
                  <a:gd name="T12" fmla="*/ 0 w 6"/>
                  <a:gd name="T13" fmla="*/ 21 h 41"/>
                  <a:gd name="T14" fmla="*/ 0 w 6"/>
                  <a:gd name="T15" fmla="*/ 18 h 41"/>
                  <a:gd name="T16" fmla="*/ 0 w 6"/>
                  <a:gd name="T17" fmla="*/ 15 h 41"/>
                  <a:gd name="T18" fmla="*/ 0 w 6"/>
                  <a:gd name="T19" fmla="*/ 12 h 41"/>
                  <a:gd name="T20" fmla="*/ 0 w 6"/>
                  <a:gd name="T21" fmla="*/ 10 h 41"/>
                  <a:gd name="T22" fmla="*/ 0 w 6"/>
                  <a:gd name="T23" fmla="*/ 5 h 41"/>
                  <a:gd name="T24" fmla="*/ 1 w 6"/>
                  <a:gd name="T25" fmla="*/ 0 h 41"/>
                  <a:gd name="T26" fmla="*/ 1 w 6"/>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41">
                    <a:moveTo>
                      <a:pt x="2" y="0"/>
                    </a:moveTo>
                    <a:lnTo>
                      <a:pt x="4" y="9"/>
                    </a:lnTo>
                    <a:lnTo>
                      <a:pt x="6" y="19"/>
                    </a:lnTo>
                    <a:lnTo>
                      <a:pt x="2" y="28"/>
                    </a:lnTo>
                    <a:lnTo>
                      <a:pt x="2" y="41"/>
                    </a:lnTo>
                    <a:lnTo>
                      <a:pt x="0" y="41"/>
                    </a:lnTo>
                    <a:lnTo>
                      <a:pt x="0" y="36"/>
                    </a:lnTo>
                    <a:lnTo>
                      <a:pt x="0" y="30"/>
                    </a:lnTo>
                    <a:lnTo>
                      <a:pt x="0" y="24"/>
                    </a:lnTo>
                    <a:lnTo>
                      <a:pt x="0" y="19"/>
                    </a:lnTo>
                    <a:lnTo>
                      <a:pt x="0" y="9"/>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8" name="Freeform 587"/>
              <p:cNvSpPr>
                <a:spLocks/>
              </p:cNvSpPr>
              <p:nvPr/>
            </p:nvSpPr>
            <p:spPr bwMode="auto">
              <a:xfrm>
                <a:off x="3297" y="2798"/>
                <a:ext cx="57" cy="78"/>
              </a:xfrm>
              <a:custGeom>
                <a:avLst/>
                <a:gdLst>
                  <a:gd name="T0" fmla="*/ 57 w 114"/>
                  <a:gd name="T1" fmla="*/ 0 h 156"/>
                  <a:gd name="T2" fmla="*/ 54 w 114"/>
                  <a:gd name="T3" fmla="*/ 7 h 156"/>
                  <a:gd name="T4" fmla="*/ 53 w 114"/>
                  <a:gd name="T5" fmla="*/ 14 h 156"/>
                  <a:gd name="T6" fmla="*/ 51 w 114"/>
                  <a:gd name="T7" fmla="*/ 17 h 156"/>
                  <a:gd name="T8" fmla="*/ 50 w 114"/>
                  <a:gd name="T9" fmla="*/ 21 h 156"/>
                  <a:gd name="T10" fmla="*/ 48 w 114"/>
                  <a:gd name="T11" fmla="*/ 25 h 156"/>
                  <a:gd name="T12" fmla="*/ 47 w 114"/>
                  <a:gd name="T13" fmla="*/ 29 h 156"/>
                  <a:gd name="T14" fmla="*/ 42 w 114"/>
                  <a:gd name="T15" fmla="*/ 35 h 156"/>
                  <a:gd name="T16" fmla="*/ 37 w 114"/>
                  <a:gd name="T17" fmla="*/ 42 h 156"/>
                  <a:gd name="T18" fmla="*/ 32 w 114"/>
                  <a:gd name="T19" fmla="*/ 49 h 156"/>
                  <a:gd name="T20" fmla="*/ 28 w 114"/>
                  <a:gd name="T21" fmla="*/ 55 h 156"/>
                  <a:gd name="T22" fmla="*/ 24 w 114"/>
                  <a:gd name="T23" fmla="*/ 58 h 156"/>
                  <a:gd name="T24" fmla="*/ 20 w 114"/>
                  <a:gd name="T25" fmla="*/ 61 h 156"/>
                  <a:gd name="T26" fmla="*/ 16 w 114"/>
                  <a:gd name="T27" fmla="*/ 64 h 156"/>
                  <a:gd name="T28" fmla="*/ 12 w 114"/>
                  <a:gd name="T29" fmla="*/ 67 h 156"/>
                  <a:gd name="T30" fmla="*/ 6 w 114"/>
                  <a:gd name="T31" fmla="*/ 72 h 156"/>
                  <a:gd name="T32" fmla="*/ 0 w 114"/>
                  <a:gd name="T33" fmla="*/ 78 h 156"/>
                  <a:gd name="T34" fmla="*/ 1 w 114"/>
                  <a:gd name="T35" fmla="*/ 74 h 156"/>
                  <a:gd name="T36" fmla="*/ 2 w 114"/>
                  <a:gd name="T37" fmla="*/ 70 h 156"/>
                  <a:gd name="T38" fmla="*/ 4 w 114"/>
                  <a:gd name="T39" fmla="*/ 67 h 156"/>
                  <a:gd name="T40" fmla="*/ 6 w 114"/>
                  <a:gd name="T41" fmla="*/ 64 h 156"/>
                  <a:gd name="T42" fmla="*/ 10 w 114"/>
                  <a:gd name="T43" fmla="*/ 57 h 156"/>
                  <a:gd name="T44" fmla="*/ 14 w 114"/>
                  <a:gd name="T45" fmla="*/ 52 h 156"/>
                  <a:gd name="T46" fmla="*/ 19 w 114"/>
                  <a:gd name="T47" fmla="*/ 45 h 156"/>
                  <a:gd name="T48" fmla="*/ 25 w 114"/>
                  <a:gd name="T49" fmla="*/ 39 h 156"/>
                  <a:gd name="T50" fmla="*/ 31 w 114"/>
                  <a:gd name="T51" fmla="*/ 32 h 156"/>
                  <a:gd name="T52" fmla="*/ 36 w 114"/>
                  <a:gd name="T53" fmla="*/ 27 h 156"/>
                  <a:gd name="T54" fmla="*/ 41 w 114"/>
                  <a:gd name="T55" fmla="*/ 20 h 156"/>
                  <a:gd name="T56" fmla="*/ 47 w 114"/>
                  <a:gd name="T57" fmla="*/ 14 h 156"/>
                  <a:gd name="T58" fmla="*/ 51 w 114"/>
                  <a:gd name="T59" fmla="*/ 7 h 156"/>
                  <a:gd name="T60" fmla="*/ 57 w 114"/>
                  <a:gd name="T61" fmla="*/ 0 h 156"/>
                  <a:gd name="T62" fmla="*/ 57 w 114"/>
                  <a:gd name="T63" fmla="*/ 0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4" h="156">
                    <a:moveTo>
                      <a:pt x="114" y="0"/>
                    </a:moveTo>
                    <a:lnTo>
                      <a:pt x="108" y="13"/>
                    </a:lnTo>
                    <a:lnTo>
                      <a:pt x="106" y="28"/>
                    </a:lnTo>
                    <a:lnTo>
                      <a:pt x="102" y="34"/>
                    </a:lnTo>
                    <a:lnTo>
                      <a:pt x="100" y="41"/>
                    </a:lnTo>
                    <a:lnTo>
                      <a:pt x="95" y="49"/>
                    </a:lnTo>
                    <a:lnTo>
                      <a:pt x="93" y="57"/>
                    </a:lnTo>
                    <a:lnTo>
                      <a:pt x="83" y="70"/>
                    </a:lnTo>
                    <a:lnTo>
                      <a:pt x="74" y="83"/>
                    </a:lnTo>
                    <a:lnTo>
                      <a:pt x="64" y="97"/>
                    </a:lnTo>
                    <a:lnTo>
                      <a:pt x="55" y="110"/>
                    </a:lnTo>
                    <a:lnTo>
                      <a:pt x="47" y="116"/>
                    </a:lnTo>
                    <a:lnTo>
                      <a:pt x="40" y="121"/>
                    </a:lnTo>
                    <a:lnTo>
                      <a:pt x="32" y="127"/>
                    </a:lnTo>
                    <a:lnTo>
                      <a:pt x="24" y="133"/>
                    </a:lnTo>
                    <a:lnTo>
                      <a:pt x="11" y="144"/>
                    </a:lnTo>
                    <a:lnTo>
                      <a:pt x="0" y="156"/>
                    </a:lnTo>
                    <a:lnTo>
                      <a:pt x="2" y="148"/>
                    </a:lnTo>
                    <a:lnTo>
                      <a:pt x="3" y="140"/>
                    </a:lnTo>
                    <a:lnTo>
                      <a:pt x="7" y="133"/>
                    </a:lnTo>
                    <a:lnTo>
                      <a:pt x="11" y="127"/>
                    </a:lnTo>
                    <a:lnTo>
                      <a:pt x="19" y="114"/>
                    </a:lnTo>
                    <a:lnTo>
                      <a:pt x="28" y="104"/>
                    </a:lnTo>
                    <a:lnTo>
                      <a:pt x="38" y="89"/>
                    </a:lnTo>
                    <a:lnTo>
                      <a:pt x="49" y="78"/>
                    </a:lnTo>
                    <a:lnTo>
                      <a:pt x="61" y="64"/>
                    </a:lnTo>
                    <a:lnTo>
                      <a:pt x="72" y="53"/>
                    </a:lnTo>
                    <a:lnTo>
                      <a:pt x="81" y="40"/>
                    </a:lnTo>
                    <a:lnTo>
                      <a:pt x="93" y="28"/>
                    </a:lnTo>
                    <a:lnTo>
                      <a:pt x="102" y="13"/>
                    </a:lnTo>
                    <a:lnTo>
                      <a:pt x="11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09" name="Freeform 588"/>
              <p:cNvSpPr>
                <a:spLocks/>
              </p:cNvSpPr>
              <p:nvPr/>
            </p:nvSpPr>
            <p:spPr bwMode="auto">
              <a:xfrm>
                <a:off x="3566" y="2798"/>
                <a:ext cx="125" cy="99"/>
              </a:xfrm>
              <a:custGeom>
                <a:avLst/>
                <a:gdLst>
                  <a:gd name="T0" fmla="*/ 9 w 249"/>
                  <a:gd name="T1" fmla="*/ 0 h 197"/>
                  <a:gd name="T2" fmla="*/ 19 w 249"/>
                  <a:gd name="T3" fmla="*/ 0 h 197"/>
                  <a:gd name="T4" fmla="*/ 29 w 249"/>
                  <a:gd name="T5" fmla="*/ 2 h 197"/>
                  <a:gd name="T6" fmla="*/ 37 w 249"/>
                  <a:gd name="T7" fmla="*/ 5 h 197"/>
                  <a:gd name="T8" fmla="*/ 46 w 249"/>
                  <a:gd name="T9" fmla="*/ 10 h 197"/>
                  <a:gd name="T10" fmla="*/ 52 w 249"/>
                  <a:gd name="T11" fmla="*/ 14 h 197"/>
                  <a:gd name="T12" fmla="*/ 60 w 249"/>
                  <a:gd name="T13" fmla="*/ 21 h 197"/>
                  <a:gd name="T14" fmla="*/ 66 w 249"/>
                  <a:gd name="T15" fmla="*/ 28 h 197"/>
                  <a:gd name="T16" fmla="*/ 72 w 249"/>
                  <a:gd name="T17" fmla="*/ 36 h 197"/>
                  <a:gd name="T18" fmla="*/ 78 w 249"/>
                  <a:gd name="T19" fmla="*/ 44 h 197"/>
                  <a:gd name="T20" fmla="*/ 85 w 249"/>
                  <a:gd name="T21" fmla="*/ 51 h 197"/>
                  <a:gd name="T22" fmla="*/ 90 w 249"/>
                  <a:gd name="T23" fmla="*/ 59 h 197"/>
                  <a:gd name="T24" fmla="*/ 96 w 249"/>
                  <a:gd name="T25" fmla="*/ 68 h 197"/>
                  <a:gd name="T26" fmla="*/ 103 w 249"/>
                  <a:gd name="T27" fmla="*/ 75 h 197"/>
                  <a:gd name="T28" fmla="*/ 109 w 249"/>
                  <a:gd name="T29" fmla="*/ 84 h 197"/>
                  <a:gd name="T30" fmla="*/ 116 w 249"/>
                  <a:gd name="T31" fmla="*/ 90 h 197"/>
                  <a:gd name="T32" fmla="*/ 125 w 249"/>
                  <a:gd name="T33" fmla="*/ 99 h 197"/>
                  <a:gd name="T34" fmla="*/ 118 w 249"/>
                  <a:gd name="T35" fmla="*/ 99 h 197"/>
                  <a:gd name="T36" fmla="*/ 112 w 249"/>
                  <a:gd name="T37" fmla="*/ 99 h 197"/>
                  <a:gd name="T38" fmla="*/ 107 w 249"/>
                  <a:gd name="T39" fmla="*/ 99 h 197"/>
                  <a:gd name="T40" fmla="*/ 102 w 249"/>
                  <a:gd name="T41" fmla="*/ 98 h 197"/>
                  <a:gd name="T42" fmla="*/ 96 w 249"/>
                  <a:gd name="T43" fmla="*/ 96 h 197"/>
                  <a:gd name="T44" fmla="*/ 91 w 249"/>
                  <a:gd name="T45" fmla="*/ 94 h 197"/>
                  <a:gd name="T46" fmla="*/ 86 w 249"/>
                  <a:gd name="T47" fmla="*/ 90 h 197"/>
                  <a:gd name="T48" fmla="*/ 81 w 249"/>
                  <a:gd name="T49" fmla="*/ 88 h 197"/>
                  <a:gd name="T50" fmla="*/ 75 w 249"/>
                  <a:gd name="T51" fmla="*/ 84 h 197"/>
                  <a:gd name="T52" fmla="*/ 71 w 249"/>
                  <a:gd name="T53" fmla="*/ 80 h 197"/>
                  <a:gd name="T54" fmla="*/ 66 w 249"/>
                  <a:gd name="T55" fmla="*/ 75 h 197"/>
                  <a:gd name="T56" fmla="*/ 61 w 249"/>
                  <a:gd name="T57" fmla="*/ 71 h 197"/>
                  <a:gd name="T58" fmla="*/ 55 w 249"/>
                  <a:gd name="T59" fmla="*/ 67 h 197"/>
                  <a:gd name="T60" fmla="*/ 51 w 249"/>
                  <a:gd name="T61" fmla="*/ 63 h 197"/>
                  <a:gd name="T62" fmla="*/ 46 w 249"/>
                  <a:gd name="T63" fmla="*/ 59 h 197"/>
                  <a:gd name="T64" fmla="*/ 42 w 249"/>
                  <a:gd name="T65" fmla="*/ 55 h 197"/>
                  <a:gd name="T66" fmla="*/ 40 w 249"/>
                  <a:gd name="T67" fmla="*/ 59 h 197"/>
                  <a:gd name="T68" fmla="*/ 38 w 249"/>
                  <a:gd name="T69" fmla="*/ 64 h 197"/>
                  <a:gd name="T70" fmla="*/ 35 w 249"/>
                  <a:gd name="T71" fmla="*/ 68 h 197"/>
                  <a:gd name="T72" fmla="*/ 34 w 249"/>
                  <a:gd name="T73" fmla="*/ 70 h 197"/>
                  <a:gd name="T74" fmla="*/ 31 w 249"/>
                  <a:gd name="T75" fmla="*/ 74 h 197"/>
                  <a:gd name="T76" fmla="*/ 27 w 249"/>
                  <a:gd name="T77" fmla="*/ 77 h 197"/>
                  <a:gd name="T78" fmla="*/ 23 w 249"/>
                  <a:gd name="T79" fmla="*/ 77 h 197"/>
                  <a:gd name="T80" fmla="*/ 19 w 249"/>
                  <a:gd name="T81" fmla="*/ 76 h 197"/>
                  <a:gd name="T82" fmla="*/ 15 w 249"/>
                  <a:gd name="T83" fmla="*/ 72 h 197"/>
                  <a:gd name="T84" fmla="*/ 12 w 249"/>
                  <a:gd name="T85" fmla="*/ 68 h 197"/>
                  <a:gd name="T86" fmla="*/ 10 w 249"/>
                  <a:gd name="T87" fmla="*/ 64 h 197"/>
                  <a:gd name="T88" fmla="*/ 8 w 249"/>
                  <a:gd name="T89" fmla="*/ 60 h 197"/>
                  <a:gd name="T90" fmla="*/ 6 w 249"/>
                  <a:gd name="T91" fmla="*/ 55 h 197"/>
                  <a:gd name="T92" fmla="*/ 4 w 249"/>
                  <a:gd name="T93" fmla="*/ 51 h 197"/>
                  <a:gd name="T94" fmla="*/ 2 w 249"/>
                  <a:gd name="T95" fmla="*/ 46 h 197"/>
                  <a:gd name="T96" fmla="*/ 2 w 249"/>
                  <a:gd name="T97" fmla="*/ 42 h 197"/>
                  <a:gd name="T98" fmla="*/ 0 w 249"/>
                  <a:gd name="T99" fmla="*/ 36 h 197"/>
                  <a:gd name="T100" fmla="*/ 0 w 249"/>
                  <a:gd name="T101" fmla="*/ 32 h 197"/>
                  <a:gd name="T102" fmla="*/ 0 w 249"/>
                  <a:gd name="T103" fmla="*/ 28 h 197"/>
                  <a:gd name="T104" fmla="*/ 0 w 249"/>
                  <a:gd name="T105" fmla="*/ 23 h 197"/>
                  <a:gd name="T106" fmla="*/ 0 w 249"/>
                  <a:gd name="T107" fmla="*/ 18 h 197"/>
                  <a:gd name="T108" fmla="*/ 1 w 249"/>
                  <a:gd name="T109" fmla="*/ 14 h 197"/>
                  <a:gd name="T110" fmla="*/ 2 w 249"/>
                  <a:gd name="T111" fmla="*/ 10 h 197"/>
                  <a:gd name="T112" fmla="*/ 4 w 249"/>
                  <a:gd name="T113" fmla="*/ 6 h 197"/>
                  <a:gd name="T114" fmla="*/ 6 w 249"/>
                  <a:gd name="T115" fmla="*/ 2 h 197"/>
                  <a:gd name="T116" fmla="*/ 9 w 249"/>
                  <a:gd name="T117" fmla="*/ 0 h 197"/>
                  <a:gd name="T118" fmla="*/ 9 w 249"/>
                  <a:gd name="T119" fmla="*/ 0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9" h="197">
                    <a:moveTo>
                      <a:pt x="17" y="0"/>
                    </a:moveTo>
                    <a:lnTo>
                      <a:pt x="38" y="0"/>
                    </a:lnTo>
                    <a:lnTo>
                      <a:pt x="57" y="3"/>
                    </a:lnTo>
                    <a:lnTo>
                      <a:pt x="74" y="9"/>
                    </a:lnTo>
                    <a:lnTo>
                      <a:pt x="91" y="19"/>
                    </a:lnTo>
                    <a:lnTo>
                      <a:pt x="104" y="28"/>
                    </a:lnTo>
                    <a:lnTo>
                      <a:pt x="120" y="41"/>
                    </a:lnTo>
                    <a:lnTo>
                      <a:pt x="131" y="55"/>
                    </a:lnTo>
                    <a:lnTo>
                      <a:pt x="144" y="72"/>
                    </a:lnTo>
                    <a:lnTo>
                      <a:pt x="156" y="87"/>
                    </a:lnTo>
                    <a:lnTo>
                      <a:pt x="169" y="102"/>
                    </a:lnTo>
                    <a:lnTo>
                      <a:pt x="180" y="118"/>
                    </a:lnTo>
                    <a:lnTo>
                      <a:pt x="192" y="135"/>
                    </a:lnTo>
                    <a:lnTo>
                      <a:pt x="205" y="150"/>
                    </a:lnTo>
                    <a:lnTo>
                      <a:pt x="218" y="167"/>
                    </a:lnTo>
                    <a:lnTo>
                      <a:pt x="232" y="180"/>
                    </a:lnTo>
                    <a:lnTo>
                      <a:pt x="249" y="197"/>
                    </a:lnTo>
                    <a:lnTo>
                      <a:pt x="236" y="197"/>
                    </a:lnTo>
                    <a:lnTo>
                      <a:pt x="224" y="197"/>
                    </a:lnTo>
                    <a:lnTo>
                      <a:pt x="213" y="197"/>
                    </a:lnTo>
                    <a:lnTo>
                      <a:pt x="203" y="195"/>
                    </a:lnTo>
                    <a:lnTo>
                      <a:pt x="192" y="192"/>
                    </a:lnTo>
                    <a:lnTo>
                      <a:pt x="182" y="188"/>
                    </a:lnTo>
                    <a:lnTo>
                      <a:pt x="171" y="180"/>
                    </a:lnTo>
                    <a:lnTo>
                      <a:pt x="161" y="176"/>
                    </a:lnTo>
                    <a:lnTo>
                      <a:pt x="150" y="167"/>
                    </a:lnTo>
                    <a:lnTo>
                      <a:pt x="142" y="159"/>
                    </a:lnTo>
                    <a:lnTo>
                      <a:pt x="131" y="150"/>
                    </a:lnTo>
                    <a:lnTo>
                      <a:pt x="121" y="142"/>
                    </a:lnTo>
                    <a:lnTo>
                      <a:pt x="110" y="133"/>
                    </a:lnTo>
                    <a:lnTo>
                      <a:pt x="102" y="125"/>
                    </a:lnTo>
                    <a:lnTo>
                      <a:pt x="91" y="118"/>
                    </a:lnTo>
                    <a:lnTo>
                      <a:pt x="83" y="110"/>
                    </a:lnTo>
                    <a:lnTo>
                      <a:pt x="80" y="118"/>
                    </a:lnTo>
                    <a:lnTo>
                      <a:pt x="76" y="127"/>
                    </a:lnTo>
                    <a:lnTo>
                      <a:pt x="70" y="135"/>
                    </a:lnTo>
                    <a:lnTo>
                      <a:pt x="68" y="140"/>
                    </a:lnTo>
                    <a:lnTo>
                      <a:pt x="61" y="148"/>
                    </a:lnTo>
                    <a:lnTo>
                      <a:pt x="53" y="154"/>
                    </a:lnTo>
                    <a:lnTo>
                      <a:pt x="45" y="154"/>
                    </a:lnTo>
                    <a:lnTo>
                      <a:pt x="38" y="152"/>
                    </a:lnTo>
                    <a:lnTo>
                      <a:pt x="30" y="144"/>
                    </a:lnTo>
                    <a:lnTo>
                      <a:pt x="24" y="135"/>
                    </a:lnTo>
                    <a:lnTo>
                      <a:pt x="19" y="127"/>
                    </a:lnTo>
                    <a:lnTo>
                      <a:pt x="15" y="119"/>
                    </a:lnTo>
                    <a:lnTo>
                      <a:pt x="11" y="110"/>
                    </a:lnTo>
                    <a:lnTo>
                      <a:pt x="7" y="102"/>
                    </a:lnTo>
                    <a:lnTo>
                      <a:pt x="4" y="91"/>
                    </a:lnTo>
                    <a:lnTo>
                      <a:pt x="4" y="83"/>
                    </a:lnTo>
                    <a:lnTo>
                      <a:pt x="0" y="72"/>
                    </a:lnTo>
                    <a:lnTo>
                      <a:pt x="0" y="64"/>
                    </a:lnTo>
                    <a:lnTo>
                      <a:pt x="0" y="55"/>
                    </a:lnTo>
                    <a:lnTo>
                      <a:pt x="0" y="45"/>
                    </a:lnTo>
                    <a:lnTo>
                      <a:pt x="0" y="36"/>
                    </a:lnTo>
                    <a:lnTo>
                      <a:pt x="2" y="28"/>
                    </a:lnTo>
                    <a:lnTo>
                      <a:pt x="4" y="19"/>
                    </a:lnTo>
                    <a:lnTo>
                      <a:pt x="7" y="11"/>
                    </a:lnTo>
                    <a:lnTo>
                      <a:pt x="11" y="3"/>
                    </a:lnTo>
                    <a:lnTo>
                      <a:pt x="17"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0" name="Freeform 589"/>
              <p:cNvSpPr>
                <a:spLocks/>
              </p:cNvSpPr>
              <p:nvPr/>
            </p:nvSpPr>
            <p:spPr bwMode="auto">
              <a:xfrm>
                <a:off x="3439" y="2809"/>
                <a:ext cx="121" cy="166"/>
              </a:xfrm>
              <a:custGeom>
                <a:avLst/>
                <a:gdLst>
                  <a:gd name="T0" fmla="*/ 58 w 241"/>
                  <a:gd name="T1" fmla="*/ 0 h 331"/>
                  <a:gd name="T2" fmla="*/ 67 w 241"/>
                  <a:gd name="T3" fmla="*/ 0 h 331"/>
                  <a:gd name="T4" fmla="*/ 75 w 241"/>
                  <a:gd name="T5" fmla="*/ 1 h 331"/>
                  <a:gd name="T6" fmla="*/ 85 w 241"/>
                  <a:gd name="T7" fmla="*/ 4 h 331"/>
                  <a:gd name="T8" fmla="*/ 92 w 241"/>
                  <a:gd name="T9" fmla="*/ 8 h 331"/>
                  <a:gd name="T10" fmla="*/ 99 w 241"/>
                  <a:gd name="T11" fmla="*/ 12 h 331"/>
                  <a:gd name="T12" fmla="*/ 103 w 241"/>
                  <a:gd name="T13" fmla="*/ 18 h 331"/>
                  <a:gd name="T14" fmla="*/ 105 w 241"/>
                  <a:gd name="T15" fmla="*/ 25 h 331"/>
                  <a:gd name="T16" fmla="*/ 101 w 241"/>
                  <a:gd name="T17" fmla="*/ 30 h 331"/>
                  <a:gd name="T18" fmla="*/ 94 w 241"/>
                  <a:gd name="T19" fmla="*/ 30 h 331"/>
                  <a:gd name="T20" fmla="*/ 85 w 241"/>
                  <a:gd name="T21" fmla="*/ 28 h 331"/>
                  <a:gd name="T22" fmla="*/ 83 w 241"/>
                  <a:gd name="T23" fmla="*/ 34 h 331"/>
                  <a:gd name="T24" fmla="*/ 94 w 241"/>
                  <a:gd name="T25" fmla="*/ 46 h 331"/>
                  <a:gd name="T26" fmla="*/ 103 w 241"/>
                  <a:gd name="T27" fmla="*/ 46 h 331"/>
                  <a:gd name="T28" fmla="*/ 107 w 241"/>
                  <a:gd name="T29" fmla="*/ 39 h 331"/>
                  <a:gd name="T30" fmla="*/ 111 w 241"/>
                  <a:gd name="T31" fmla="*/ 37 h 331"/>
                  <a:gd name="T32" fmla="*/ 116 w 241"/>
                  <a:gd name="T33" fmla="*/ 43 h 331"/>
                  <a:gd name="T34" fmla="*/ 118 w 241"/>
                  <a:gd name="T35" fmla="*/ 49 h 331"/>
                  <a:gd name="T36" fmla="*/ 121 w 241"/>
                  <a:gd name="T37" fmla="*/ 57 h 331"/>
                  <a:gd name="T38" fmla="*/ 121 w 241"/>
                  <a:gd name="T39" fmla="*/ 66 h 331"/>
                  <a:gd name="T40" fmla="*/ 120 w 241"/>
                  <a:gd name="T41" fmla="*/ 75 h 331"/>
                  <a:gd name="T42" fmla="*/ 117 w 241"/>
                  <a:gd name="T43" fmla="*/ 83 h 331"/>
                  <a:gd name="T44" fmla="*/ 113 w 241"/>
                  <a:gd name="T45" fmla="*/ 91 h 331"/>
                  <a:gd name="T46" fmla="*/ 108 w 241"/>
                  <a:gd name="T47" fmla="*/ 96 h 331"/>
                  <a:gd name="T48" fmla="*/ 100 w 241"/>
                  <a:gd name="T49" fmla="*/ 98 h 331"/>
                  <a:gd name="T50" fmla="*/ 92 w 241"/>
                  <a:gd name="T51" fmla="*/ 95 h 331"/>
                  <a:gd name="T52" fmla="*/ 85 w 241"/>
                  <a:gd name="T53" fmla="*/ 89 h 331"/>
                  <a:gd name="T54" fmla="*/ 76 w 241"/>
                  <a:gd name="T55" fmla="*/ 81 h 331"/>
                  <a:gd name="T56" fmla="*/ 67 w 241"/>
                  <a:gd name="T57" fmla="*/ 75 h 331"/>
                  <a:gd name="T58" fmla="*/ 59 w 241"/>
                  <a:gd name="T59" fmla="*/ 77 h 331"/>
                  <a:gd name="T60" fmla="*/ 57 w 241"/>
                  <a:gd name="T61" fmla="*/ 88 h 331"/>
                  <a:gd name="T62" fmla="*/ 57 w 241"/>
                  <a:gd name="T63" fmla="*/ 101 h 331"/>
                  <a:gd name="T64" fmla="*/ 60 w 241"/>
                  <a:gd name="T65" fmla="*/ 110 h 331"/>
                  <a:gd name="T66" fmla="*/ 66 w 241"/>
                  <a:gd name="T67" fmla="*/ 117 h 331"/>
                  <a:gd name="T68" fmla="*/ 73 w 241"/>
                  <a:gd name="T69" fmla="*/ 124 h 331"/>
                  <a:gd name="T70" fmla="*/ 80 w 241"/>
                  <a:gd name="T71" fmla="*/ 131 h 331"/>
                  <a:gd name="T72" fmla="*/ 88 w 241"/>
                  <a:gd name="T73" fmla="*/ 137 h 331"/>
                  <a:gd name="T74" fmla="*/ 94 w 241"/>
                  <a:gd name="T75" fmla="*/ 145 h 331"/>
                  <a:gd name="T76" fmla="*/ 100 w 241"/>
                  <a:gd name="T77" fmla="*/ 154 h 331"/>
                  <a:gd name="T78" fmla="*/ 108 w 241"/>
                  <a:gd name="T79" fmla="*/ 157 h 331"/>
                  <a:gd name="T80" fmla="*/ 116 w 241"/>
                  <a:gd name="T81" fmla="*/ 161 h 331"/>
                  <a:gd name="T82" fmla="*/ 104 w 241"/>
                  <a:gd name="T83" fmla="*/ 166 h 331"/>
                  <a:gd name="T84" fmla="*/ 77 w 241"/>
                  <a:gd name="T85" fmla="*/ 164 h 331"/>
                  <a:gd name="T86" fmla="*/ 53 w 241"/>
                  <a:gd name="T87" fmla="*/ 156 h 331"/>
                  <a:gd name="T88" fmla="*/ 32 w 241"/>
                  <a:gd name="T89" fmla="*/ 145 h 331"/>
                  <a:gd name="T90" fmla="*/ 14 w 241"/>
                  <a:gd name="T91" fmla="*/ 129 h 331"/>
                  <a:gd name="T92" fmla="*/ 3 w 241"/>
                  <a:gd name="T93" fmla="*/ 110 h 331"/>
                  <a:gd name="T94" fmla="*/ 0 w 241"/>
                  <a:gd name="T95" fmla="*/ 87 h 331"/>
                  <a:gd name="T96" fmla="*/ 7 w 241"/>
                  <a:gd name="T97" fmla="*/ 61 h 331"/>
                  <a:gd name="T98" fmla="*/ 15 w 241"/>
                  <a:gd name="T99" fmla="*/ 45 h 331"/>
                  <a:gd name="T100" fmla="*/ 19 w 241"/>
                  <a:gd name="T101" fmla="*/ 37 h 331"/>
                  <a:gd name="T102" fmla="*/ 23 w 241"/>
                  <a:gd name="T103" fmla="*/ 29 h 331"/>
                  <a:gd name="T104" fmla="*/ 27 w 241"/>
                  <a:gd name="T105" fmla="*/ 21 h 331"/>
                  <a:gd name="T106" fmla="*/ 34 w 241"/>
                  <a:gd name="T107" fmla="*/ 11 h 331"/>
                  <a:gd name="T108" fmla="*/ 43 w 241"/>
                  <a:gd name="T109" fmla="*/ 3 h 331"/>
                  <a:gd name="T110" fmla="*/ 50 w 241"/>
                  <a:gd name="T111" fmla="*/ 0 h 331"/>
                  <a:gd name="T112" fmla="*/ 55 w 241"/>
                  <a:gd name="T113" fmla="*/ 0 h 3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331">
                    <a:moveTo>
                      <a:pt x="110" y="0"/>
                    </a:moveTo>
                    <a:lnTo>
                      <a:pt x="116" y="0"/>
                    </a:lnTo>
                    <a:lnTo>
                      <a:pt x="125" y="0"/>
                    </a:lnTo>
                    <a:lnTo>
                      <a:pt x="133" y="0"/>
                    </a:lnTo>
                    <a:lnTo>
                      <a:pt x="143" y="2"/>
                    </a:lnTo>
                    <a:lnTo>
                      <a:pt x="150" y="2"/>
                    </a:lnTo>
                    <a:lnTo>
                      <a:pt x="160" y="6"/>
                    </a:lnTo>
                    <a:lnTo>
                      <a:pt x="169" y="8"/>
                    </a:lnTo>
                    <a:lnTo>
                      <a:pt x="179" y="12"/>
                    </a:lnTo>
                    <a:lnTo>
                      <a:pt x="184" y="16"/>
                    </a:lnTo>
                    <a:lnTo>
                      <a:pt x="192" y="19"/>
                    </a:lnTo>
                    <a:lnTo>
                      <a:pt x="198" y="23"/>
                    </a:lnTo>
                    <a:lnTo>
                      <a:pt x="203" y="29"/>
                    </a:lnTo>
                    <a:lnTo>
                      <a:pt x="205" y="35"/>
                    </a:lnTo>
                    <a:lnTo>
                      <a:pt x="209" y="42"/>
                    </a:lnTo>
                    <a:lnTo>
                      <a:pt x="209" y="50"/>
                    </a:lnTo>
                    <a:lnTo>
                      <a:pt x="211" y="61"/>
                    </a:lnTo>
                    <a:lnTo>
                      <a:pt x="202" y="59"/>
                    </a:lnTo>
                    <a:lnTo>
                      <a:pt x="194" y="59"/>
                    </a:lnTo>
                    <a:lnTo>
                      <a:pt x="188" y="59"/>
                    </a:lnTo>
                    <a:lnTo>
                      <a:pt x="183" y="59"/>
                    </a:lnTo>
                    <a:lnTo>
                      <a:pt x="169" y="56"/>
                    </a:lnTo>
                    <a:lnTo>
                      <a:pt x="156" y="59"/>
                    </a:lnTo>
                    <a:lnTo>
                      <a:pt x="165" y="67"/>
                    </a:lnTo>
                    <a:lnTo>
                      <a:pt x="177" y="78"/>
                    </a:lnTo>
                    <a:lnTo>
                      <a:pt x="188" y="92"/>
                    </a:lnTo>
                    <a:lnTo>
                      <a:pt x="200" y="105"/>
                    </a:lnTo>
                    <a:lnTo>
                      <a:pt x="205" y="92"/>
                    </a:lnTo>
                    <a:lnTo>
                      <a:pt x="209" y="82"/>
                    </a:lnTo>
                    <a:lnTo>
                      <a:pt x="213" y="77"/>
                    </a:lnTo>
                    <a:lnTo>
                      <a:pt x="217" y="75"/>
                    </a:lnTo>
                    <a:lnTo>
                      <a:pt x="222" y="73"/>
                    </a:lnTo>
                    <a:lnTo>
                      <a:pt x="230" y="82"/>
                    </a:lnTo>
                    <a:lnTo>
                      <a:pt x="232" y="86"/>
                    </a:lnTo>
                    <a:lnTo>
                      <a:pt x="236" y="92"/>
                    </a:lnTo>
                    <a:lnTo>
                      <a:pt x="236" y="97"/>
                    </a:lnTo>
                    <a:lnTo>
                      <a:pt x="240" y="105"/>
                    </a:lnTo>
                    <a:lnTo>
                      <a:pt x="241" y="113"/>
                    </a:lnTo>
                    <a:lnTo>
                      <a:pt x="241" y="122"/>
                    </a:lnTo>
                    <a:lnTo>
                      <a:pt x="241" y="132"/>
                    </a:lnTo>
                    <a:lnTo>
                      <a:pt x="241" y="139"/>
                    </a:lnTo>
                    <a:lnTo>
                      <a:pt x="240" y="149"/>
                    </a:lnTo>
                    <a:lnTo>
                      <a:pt x="238" y="158"/>
                    </a:lnTo>
                    <a:lnTo>
                      <a:pt x="234" y="166"/>
                    </a:lnTo>
                    <a:lnTo>
                      <a:pt x="232" y="173"/>
                    </a:lnTo>
                    <a:lnTo>
                      <a:pt x="226" y="181"/>
                    </a:lnTo>
                    <a:lnTo>
                      <a:pt x="221" y="187"/>
                    </a:lnTo>
                    <a:lnTo>
                      <a:pt x="215" y="192"/>
                    </a:lnTo>
                    <a:lnTo>
                      <a:pt x="207" y="198"/>
                    </a:lnTo>
                    <a:lnTo>
                      <a:pt x="200" y="196"/>
                    </a:lnTo>
                    <a:lnTo>
                      <a:pt x="192" y="194"/>
                    </a:lnTo>
                    <a:lnTo>
                      <a:pt x="183" y="189"/>
                    </a:lnTo>
                    <a:lnTo>
                      <a:pt x="177" y="185"/>
                    </a:lnTo>
                    <a:lnTo>
                      <a:pt x="169" y="177"/>
                    </a:lnTo>
                    <a:lnTo>
                      <a:pt x="160" y="172"/>
                    </a:lnTo>
                    <a:lnTo>
                      <a:pt x="152" y="162"/>
                    </a:lnTo>
                    <a:lnTo>
                      <a:pt x="146" y="158"/>
                    </a:lnTo>
                    <a:lnTo>
                      <a:pt x="133" y="149"/>
                    </a:lnTo>
                    <a:lnTo>
                      <a:pt x="122" y="151"/>
                    </a:lnTo>
                    <a:lnTo>
                      <a:pt x="118" y="154"/>
                    </a:lnTo>
                    <a:lnTo>
                      <a:pt x="116" y="164"/>
                    </a:lnTo>
                    <a:lnTo>
                      <a:pt x="114" y="175"/>
                    </a:lnTo>
                    <a:lnTo>
                      <a:pt x="114" y="194"/>
                    </a:lnTo>
                    <a:lnTo>
                      <a:pt x="114" y="202"/>
                    </a:lnTo>
                    <a:lnTo>
                      <a:pt x="116" y="212"/>
                    </a:lnTo>
                    <a:lnTo>
                      <a:pt x="120" y="219"/>
                    </a:lnTo>
                    <a:lnTo>
                      <a:pt x="125" y="229"/>
                    </a:lnTo>
                    <a:lnTo>
                      <a:pt x="131" y="234"/>
                    </a:lnTo>
                    <a:lnTo>
                      <a:pt x="139" y="242"/>
                    </a:lnTo>
                    <a:lnTo>
                      <a:pt x="146" y="248"/>
                    </a:lnTo>
                    <a:lnTo>
                      <a:pt x="154" y="257"/>
                    </a:lnTo>
                    <a:lnTo>
                      <a:pt x="160" y="261"/>
                    </a:lnTo>
                    <a:lnTo>
                      <a:pt x="169" y="269"/>
                    </a:lnTo>
                    <a:lnTo>
                      <a:pt x="175" y="274"/>
                    </a:lnTo>
                    <a:lnTo>
                      <a:pt x="183" y="284"/>
                    </a:lnTo>
                    <a:lnTo>
                      <a:pt x="188" y="289"/>
                    </a:lnTo>
                    <a:lnTo>
                      <a:pt x="196" y="297"/>
                    </a:lnTo>
                    <a:lnTo>
                      <a:pt x="200" y="307"/>
                    </a:lnTo>
                    <a:lnTo>
                      <a:pt x="205" y="314"/>
                    </a:lnTo>
                    <a:lnTo>
                      <a:pt x="215" y="314"/>
                    </a:lnTo>
                    <a:lnTo>
                      <a:pt x="224" y="316"/>
                    </a:lnTo>
                    <a:lnTo>
                      <a:pt x="232" y="322"/>
                    </a:lnTo>
                    <a:lnTo>
                      <a:pt x="234" y="331"/>
                    </a:lnTo>
                    <a:lnTo>
                      <a:pt x="207" y="331"/>
                    </a:lnTo>
                    <a:lnTo>
                      <a:pt x="181" y="331"/>
                    </a:lnTo>
                    <a:lnTo>
                      <a:pt x="154" y="327"/>
                    </a:lnTo>
                    <a:lnTo>
                      <a:pt x="129" y="322"/>
                    </a:lnTo>
                    <a:lnTo>
                      <a:pt x="106" y="312"/>
                    </a:lnTo>
                    <a:lnTo>
                      <a:pt x="84" y="301"/>
                    </a:lnTo>
                    <a:lnTo>
                      <a:pt x="63" y="289"/>
                    </a:lnTo>
                    <a:lnTo>
                      <a:pt x="46" y="274"/>
                    </a:lnTo>
                    <a:lnTo>
                      <a:pt x="27" y="257"/>
                    </a:lnTo>
                    <a:lnTo>
                      <a:pt x="15" y="238"/>
                    </a:lnTo>
                    <a:lnTo>
                      <a:pt x="6" y="219"/>
                    </a:lnTo>
                    <a:lnTo>
                      <a:pt x="2" y="198"/>
                    </a:lnTo>
                    <a:lnTo>
                      <a:pt x="0" y="173"/>
                    </a:lnTo>
                    <a:lnTo>
                      <a:pt x="4" y="149"/>
                    </a:lnTo>
                    <a:lnTo>
                      <a:pt x="13" y="122"/>
                    </a:lnTo>
                    <a:lnTo>
                      <a:pt x="29" y="97"/>
                    </a:lnTo>
                    <a:lnTo>
                      <a:pt x="30" y="90"/>
                    </a:lnTo>
                    <a:lnTo>
                      <a:pt x="34" y="82"/>
                    </a:lnTo>
                    <a:lnTo>
                      <a:pt x="38" y="73"/>
                    </a:lnTo>
                    <a:lnTo>
                      <a:pt x="42" y="65"/>
                    </a:lnTo>
                    <a:lnTo>
                      <a:pt x="46" y="58"/>
                    </a:lnTo>
                    <a:lnTo>
                      <a:pt x="49" y="50"/>
                    </a:lnTo>
                    <a:lnTo>
                      <a:pt x="53" y="42"/>
                    </a:lnTo>
                    <a:lnTo>
                      <a:pt x="57" y="37"/>
                    </a:lnTo>
                    <a:lnTo>
                      <a:pt x="67" y="21"/>
                    </a:lnTo>
                    <a:lnTo>
                      <a:pt x="78" y="12"/>
                    </a:lnTo>
                    <a:lnTo>
                      <a:pt x="86" y="6"/>
                    </a:lnTo>
                    <a:lnTo>
                      <a:pt x="91" y="4"/>
                    </a:lnTo>
                    <a:lnTo>
                      <a:pt x="99" y="0"/>
                    </a:lnTo>
                    <a:lnTo>
                      <a:pt x="110" y="0"/>
                    </a:lnTo>
                    <a:close/>
                  </a:path>
                </a:pathLst>
              </a:custGeom>
              <a:solidFill>
                <a:srgbClr val="E6E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1" name="Freeform 590"/>
              <p:cNvSpPr>
                <a:spLocks/>
              </p:cNvSpPr>
              <p:nvPr/>
            </p:nvSpPr>
            <p:spPr bwMode="auto">
              <a:xfrm>
                <a:off x="3393" y="2815"/>
                <a:ext cx="46" cy="68"/>
              </a:xfrm>
              <a:custGeom>
                <a:avLst/>
                <a:gdLst>
                  <a:gd name="T0" fmla="*/ 30 w 91"/>
                  <a:gd name="T1" fmla="*/ 0 h 137"/>
                  <a:gd name="T2" fmla="*/ 34 w 91"/>
                  <a:gd name="T3" fmla="*/ 1 h 137"/>
                  <a:gd name="T4" fmla="*/ 38 w 91"/>
                  <a:gd name="T5" fmla="*/ 2 h 137"/>
                  <a:gd name="T6" fmla="*/ 41 w 91"/>
                  <a:gd name="T7" fmla="*/ 3 h 137"/>
                  <a:gd name="T8" fmla="*/ 44 w 91"/>
                  <a:gd name="T9" fmla="*/ 5 h 137"/>
                  <a:gd name="T10" fmla="*/ 46 w 91"/>
                  <a:gd name="T11" fmla="*/ 10 h 137"/>
                  <a:gd name="T12" fmla="*/ 46 w 91"/>
                  <a:gd name="T13" fmla="*/ 17 h 137"/>
                  <a:gd name="T14" fmla="*/ 42 w 91"/>
                  <a:gd name="T15" fmla="*/ 22 h 137"/>
                  <a:gd name="T16" fmla="*/ 38 w 91"/>
                  <a:gd name="T17" fmla="*/ 28 h 137"/>
                  <a:gd name="T18" fmla="*/ 32 w 91"/>
                  <a:gd name="T19" fmla="*/ 35 h 137"/>
                  <a:gd name="T20" fmla="*/ 28 w 91"/>
                  <a:gd name="T21" fmla="*/ 42 h 137"/>
                  <a:gd name="T22" fmla="*/ 21 w 91"/>
                  <a:gd name="T23" fmla="*/ 48 h 137"/>
                  <a:gd name="T24" fmla="*/ 17 w 91"/>
                  <a:gd name="T25" fmla="*/ 55 h 137"/>
                  <a:gd name="T26" fmla="*/ 13 w 91"/>
                  <a:gd name="T27" fmla="*/ 61 h 137"/>
                  <a:gd name="T28" fmla="*/ 12 w 91"/>
                  <a:gd name="T29" fmla="*/ 68 h 137"/>
                  <a:gd name="T30" fmla="*/ 7 w 91"/>
                  <a:gd name="T31" fmla="*/ 66 h 137"/>
                  <a:gd name="T32" fmla="*/ 3 w 91"/>
                  <a:gd name="T33" fmla="*/ 63 h 137"/>
                  <a:gd name="T34" fmla="*/ 1 w 91"/>
                  <a:gd name="T35" fmla="*/ 59 h 137"/>
                  <a:gd name="T36" fmla="*/ 0 w 91"/>
                  <a:gd name="T37" fmla="*/ 54 h 137"/>
                  <a:gd name="T38" fmla="*/ 0 w 91"/>
                  <a:gd name="T39" fmla="*/ 50 h 137"/>
                  <a:gd name="T40" fmla="*/ 0 w 91"/>
                  <a:gd name="T41" fmla="*/ 46 h 137"/>
                  <a:gd name="T42" fmla="*/ 1 w 91"/>
                  <a:gd name="T43" fmla="*/ 43 h 137"/>
                  <a:gd name="T44" fmla="*/ 2 w 91"/>
                  <a:gd name="T45" fmla="*/ 40 h 137"/>
                  <a:gd name="T46" fmla="*/ 3 w 91"/>
                  <a:gd name="T47" fmla="*/ 36 h 137"/>
                  <a:gd name="T48" fmla="*/ 4 w 91"/>
                  <a:gd name="T49" fmla="*/ 32 h 137"/>
                  <a:gd name="T50" fmla="*/ 6 w 91"/>
                  <a:gd name="T51" fmla="*/ 28 h 137"/>
                  <a:gd name="T52" fmla="*/ 8 w 91"/>
                  <a:gd name="T53" fmla="*/ 26 h 137"/>
                  <a:gd name="T54" fmla="*/ 10 w 91"/>
                  <a:gd name="T55" fmla="*/ 22 h 137"/>
                  <a:gd name="T56" fmla="*/ 12 w 91"/>
                  <a:gd name="T57" fmla="*/ 17 h 137"/>
                  <a:gd name="T58" fmla="*/ 15 w 91"/>
                  <a:gd name="T59" fmla="*/ 13 h 137"/>
                  <a:gd name="T60" fmla="*/ 19 w 91"/>
                  <a:gd name="T61" fmla="*/ 10 h 137"/>
                  <a:gd name="T62" fmla="*/ 24 w 91"/>
                  <a:gd name="T63" fmla="*/ 3 h 137"/>
                  <a:gd name="T64" fmla="*/ 30 w 91"/>
                  <a:gd name="T65" fmla="*/ 0 h 137"/>
                  <a:gd name="T66" fmla="*/ 30 w 91"/>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1" h="137">
                    <a:moveTo>
                      <a:pt x="59" y="0"/>
                    </a:moveTo>
                    <a:lnTo>
                      <a:pt x="68" y="2"/>
                    </a:lnTo>
                    <a:lnTo>
                      <a:pt x="76" y="4"/>
                    </a:lnTo>
                    <a:lnTo>
                      <a:pt x="81" y="7"/>
                    </a:lnTo>
                    <a:lnTo>
                      <a:pt x="87" y="11"/>
                    </a:lnTo>
                    <a:lnTo>
                      <a:pt x="91" y="21"/>
                    </a:lnTo>
                    <a:lnTo>
                      <a:pt x="91" y="34"/>
                    </a:lnTo>
                    <a:lnTo>
                      <a:pt x="83" y="44"/>
                    </a:lnTo>
                    <a:lnTo>
                      <a:pt x="76" y="57"/>
                    </a:lnTo>
                    <a:lnTo>
                      <a:pt x="64" y="70"/>
                    </a:lnTo>
                    <a:lnTo>
                      <a:pt x="55" y="84"/>
                    </a:lnTo>
                    <a:lnTo>
                      <a:pt x="42" y="97"/>
                    </a:lnTo>
                    <a:lnTo>
                      <a:pt x="34" y="110"/>
                    </a:lnTo>
                    <a:lnTo>
                      <a:pt x="26" y="123"/>
                    </a:lnTo>
                    <a:lnTo>
                      <a:pt x="24" y="137"/>
                    </a:lnTo>
                    <a:lnTo>
                      <a:pt x="13" y="133"/>
                    </a:lnTo>
                    <a:lnTo>
                      <a:pt x="5" y="127"/>
                    </a:lnTo>
                    <a:lnTo>
                      <a:pt x="2" y="118"/>
                    </a:lnTo>
                    <a:lnTo>
                      <a:pt x="0" y="108"/>
                    </a:lnTo>
                    <a:lnTo>
                      <a:pt x="0" y="101"/>
                    </a:lnTo>
                    <a:lnTo>
                      <a:pt x="0" y="93"/>
                    </a:lnTo>
                    <a:lnTo>
                      <a:pt x="2" y="87"/>
                    </a:lnTo>
                    <a:lnTo>
                      <a:pt x="4" y="80"/>
                    </a:lnTo>
                    <a:lnTo>
                      <a:pt x="5" y="72"/>
                    </a:lnTo>
                    <a:lnTo>
                      <a:pt x="7" y="65"/>
                    </a:lnTo>
                    <a:lnTo>
                      <a:pt x="11" y="57"/>
                    </a:lnTo>
                    <a:lnTo>
                      <a:pt x="15" y="53"/>
                    </a:lnTo>
                    <a:lnTo>
                      <a:pt x="19" y="44"/>
                    </a:lnTo>
                    <a:lnTo>
                      <a:pt x="24" y="34"/>
                    </a:lnTo>
                    <a:lnTo>
                      <a:pt x="30" y="27"/>
                    </a:lnTo>
                    <a:lnTo>
                      <a:pt x="38" y="21"/>
                    </a:lnTo>
                    <a:lnTo>
                      <a:pt x="47" y="7"/>
                    </a:lnTo>
                    <a:lnTo>
                      <a:pt x="59" y="0"/>
                    </a:lnTo>
                    <a:close/>
                  </a:path>
                </a:pathLst>
              </a:custGeom>
              <a:solidFill>
                <a:srgbClr val="F59E9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2" name="Freeform 591"/>
              <p:cNvSpPr>
                <a:spLocks/>
              </p:cNvSpPr>
              <p:nvPr/>
            </p:nvSpPr>
            <p:spPr bwMode="auto">
              <a:xfrm>
                <a:off x="2744" y="2833"/>
                <a:ext cx="29" cy="66"/>
              </a:xfrm>
              <a:custGeom>
                <a:avLst/>
                <a:gdLst>
                  <a:gd name="T0" fmla="*/ 19 w 57"/>
                  <a:gd name="T1" fmla="*/ 0 h 131"/>
                  <a:gd name="T2" fmla="*/ 21 w 57"/>
                  <a:gd name="T3" fmla="*/ 4 h 131"/>
                  <a:gd name="T4" fmla="*/ 22 w 57"/>
                  <a:gd name="T5" fmla="*/ 9 h 131"/>
                  <a:gd name="T6" fmla="*/ 24 w 57"/>
                  <a:gd name="T7" fmla="*/ 13 h 131"/>
                  <a:gd name="T8" fmla="*/ 26 w 57"/>
                  <a:gd name="T9" fmla="*/ 18 h 131"/>
                  <a:gd name="T10" fmla="*/ 26 w 57"/>
                  <a:gd name="T11" fmla="*/ 23 h 131"/>
                  <a:gd name="T12" fmla="*/ 28 w 57"/>
                  <a:gd name="T13" fmla="*/ 29 h 131"/>
                  <a:gd name="T14" fmla="*/ 28 w 57"/>
                  <a:gd name="T15" fmla="*/ 33 h 131"/>
                  <a:gd name="T16" fmla="*/ 29 w 57"/>
                  <a:gd name="T17" fmla="*/ 38 h 131"/>
                  <a:gd name="T18" fmla="*/ 28 w 57"/>
                  <a:gd name="T19" fmla="*/ 42 h 131"/>
                  <a:gd name="T20" fmla="*/ 28 w 57"/>
                  <a:gd name="T21" fmla="*/ 47 h 131"/>
                  <a:gd name="T22" fmla="*/ 26 w 57"/>
                  <a:gd name="T23" fmla="*/ 51 h 131"/>
                  <a:gd name="T24" fmla="*/ 24 w 57"/>
                  <a:gd name="T25" fmla="*/ 55 h 131"/>
                  <a:gd name="T26" fmla="*/ 20 w 57"/>
                  <a:gd name="T27" fmla="*/ 57 h 131"/>
                  <a:gd name="T28" fmla="*/ 17 w 57"/>
                  <a:gd name="T29" fmla="*/ 61 h 131"/>
                  <a:gd name="T30" fmla="*/ 12 w 57"/>
                  <a:gd name="T31" fmla="*/ 63 h 131"/>
                  <a:gd name="T32" fmla="*/ 6 w 57"/>
                  <a:gd name="T33" fmla="*/ 66 h 131"/>
                  <a:gd name="T34" fmla="*/ 5 w 57"/>
                  <a:gd name="T35" fmla="*/ 60 h 131"/>
                  <a:gd name="T36" fmla="*/ 4 w 57"/>
                  <a:gd name="T37" fmla="*/ 54 h 131"/>
                  <a:gd name="T38" fmla="*/ 4 w 57"/>
                  <a:gd name="T39" fmla="*/ 49 h 131"/>
                  <a:gd name="T40" fmla="*/ 3 w 57"/>
                  <a:gd name="T41" fmla="*/ 44 h 131"/>
                  <a:gd name="T42" fmla="*/ 1 w 57"/>
                  <a:gd name="T43" fmla="*/ 37 h 131"/>
                  <a:gd name="T44" fmla="*/ 1 w 57"/>
                  <a:gd name="T45" fmla="*/ 33 h 131"/>
                  <a:gd name="T46" fmla="*/ 0 w 57"/>
                  <a:gd name="T47" fmla="*/ 28 h 131"/>
                  <a:gd name="T48" fmla="*/ 0 w 57"/>
                  <a:gd name="T49" fmla="*/ 23 h 131"/>
                  <a:gd name="T50" fmla="*/ 1 w 57"/>
                  <a:gd name="T51" fmla="*/ 23 h 131"/>
                  <a:gd name="T52" fmla="*/ 3 w 57"/>
                  <a:gd name="T53" fmla="*/ 27 h 131"/>
                  <a:gd name="T54" fmla="*/ 4 w 57"/>
                  <a:gd name="T55" fmla="*/ 31 h 131"/>
                  <a:gd name="T56" fmla="*/ 6 w 57"/>
                  <a:gd name="T57" fmla="*/ 33 h 131"/>
                  <a:gd name="T58" fmla="*/ 8 w 57"/>
                  <a:gd name="T59" fmla="*/ 34 h 131"/>
                  <a:gd name="T60" fmla="*/ 12 w 57"/>
                  <a:gd name="T61" fmla="*/ 33 h 131"/>
                  <a:gd name="T62" fmla="*/ 15 w 57"/>
                  <a:gd name="T63" fmla="*/ 29 h 131"/>
                  <a:gd name="T64" fmla="*/ 16 w 57"/>
                  <a:gd name="T65" fmla="*/ 24 h 131"/>
                  <a:gd name="T66" fmla="*/ 17 w 57"/>
                  <a:gd name="T67" fmla="*/ 21 h 131"/>
                  <a:gd name="T68" fmla="*/ 17 w 57"/>
                  <a:gd name="T69" fmla="*/ 17 h 131"/>
                  <a:gd name="T70" fmla="*/ 19 w 57"/>
                  <a:gd name="T71" fmla="*/ 15 h 131"/>
                  <a:gd name="T72" fmla="*/ 19 w 57"/>
                  <a:gd name="T73" fmla="*/ 11 h 131"/>
                  <a:gd name="T74" fmla="*/ 19 w 57"/>
                  <a:gd name="T75" fmla="*/ 6 h 131"/>
                  <a:gd name="T76" fmla="*/ 19 w 57"/>
                  <a:gd name="T77" fmla="*/ 2 h 131"/>
                  <a:gd name="T78" fmla="*/ 19 w 57"/>
                  <a:gd name="T79" fmla="*/ 0 h 131"/>
                  <a:gd name="T80" fmla="*/ 19 w 57"/>
                  <a:gd name="T81" fmla="*/ 0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 h="131">
                    <a:moveTo>
                      <a:pt x="38" y="0"/>
                    </a:moveTo>
                    <a:lnTo>
                      <a:pt x="42" y="8"/>
                    </a:lnTo>
                    <a:lnTo>
                      <a:pt x="44" y="17"/>
                    </a:lnTo>
                    <a:lnTo>
                      <a:pt x="48" y="25"/>
                    </a:lnTo>
                    <a:lnTo>
                      <a:pt x="51" y="36"/>
                    </a:lnTo>
                    <a:lnTo>
                      <a:pt x="51" y="46"/>
                    </a:lnTo>
                    <a:lnTo>
                      <a:pt x="55" y="57"/>
                    </a:lnTo>
                    <a:lnTo>
                      <a:pt x="55" y="65"/>
                    </a:lnTo>
                    <a:lnTo>
                      <a:pt x="57" y="76"/>
                    </a:lnTo>
                    <a:lnTo>
                      <a:pt x="55" y="84"/>
                    </a:lnTo>
                    <a:lnTo>
                      <a:pt x="55" y="93"/>
                    </a:lnTo>
                    <a:lnTo>
                      <a:pt x="51" y="101"/>
                    </a:lnTo>
                    <a:lnTo>
                      <a:pt x="48" y="110"/>
                    </a:lnTo>
                    <a:lnTo>
                      <a:pt x="40" y="114"/>
                    </a:lnTo>
                    <a:lnTo>
                      <a:pt x="34" y="122"/>
                    </a:lnTo>
                    <a:lnTo>
                      <a:pt x="23" y="125"/>
                    </a:lnTo>
                    <a:lnTo>
                      <a:pt x="12" y="131"/>
                    </a:lnTo>
                    <a:lnTo>
                      <a:pt x="10" y="120"/>
                    </a:lnTo>
                    <a:lnTo>
                      <a:pt x="8" y="108"/>
                    </a:lnTo>
                    <a:lnTo>
                      <a:pt x="8" y="97"/>
                    </a:lnTo>
                    <a:lnTo>
                      <a:pt x="6" y="87"/>
                    </a:lnTo>
                    <a:lnTo>
                      <a:pt x="2" y="74"/>
                    </a:lnTo>
                    <a:lnTo>
                      <a:pt x="2" y="65"/>
                    </a:lnTo>
                    <a:lnTo>
                      <a:pt x="0" y="55"/>
                    </a:lnTo>
                    <a:lnTo>
                      <a:pt x="0" y="46"/>
                    </a:lnTo>
                    <a:lnTo>
                      <a:pt x="2" y="46"/>
                    </a:lnTo>
                    <a:lnTo>
                      <a:pt x="6" y="53"/>
                    </a:lnTo>
                    <a:lnTo>
                      <a:pt x="8" y="61"/>
                    </a:lnTo>
                    <a:lnTo>
                      <a:pt x="12" y="65"/>
                    </a:lnTo>
                    <a:lnTo>
                      <a:pt x="15" y="68"/>
                    </a:lnTo>
                    <a:lnTo>
                      <a:pt x="23" y="65"/>
                    </a:lnTo>
                    <a:lnTo>
                      <a:pt x="29" y="57"/>
                    </a:lnTo>
                    <a:lnTo>
                      <a:pt x="31" y="48"/>
                    </a:lnTo>
                    <a:lnTo>
                      <a:pt x="34" y="42"/>
                    </a:lnTo>
                    <a:lnTo>
                      <a:pt x="34" y="34"/>
                    </a:lnTo>
                    <a:lnTo>
                      <a:pt x="38" y="29"/>
                    </a:lnTo>
                    <a:lnTo>
                      <a:pt x="38" y="21"/>
                    </a:lnTo>
                    <a:lnTo>
                      <a:pt x="38" y="11"/>
                    </a:lnTo>
                    <a:lnTo>
                      <a:pt x="38" y="4"/>
                    </a:lnTo>
                    <a:lnTo>
                      <a:pt x="3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3" name="Freeform 592"/>
              <p:cNvSpPr>
                <a:spLocks/>
              </p:cNvSpPr>
              <p:nvPr/>
            </p:nvSpPr>
            <p:spPr bwMode="auto">
              <a:xfrm>
                <a:off x="3569" y="2839"/>
                <a:ext cx="233" cy="177"/>
              </a:xfrm>
              <a:custGeom>
                <a:avLst/>
                <a:gdLst>
                  <a:gd name="T0" fmla="*/ 132 w 466"/>
                  <a:gd name="T1" fmla="*/ 1 h 354"/>
                  <a:gd name="T2" fmla="*/ 145 w 466"/>
                  <a:gd name="T3" fmla="*/ 6 h 354"/>
                  <a:gd name="T4" fmla="*/ 159 w 466"/>
                  <a:gd name="T5" fmla="*/ 12 h 354"/>
                  <a:gd name="T6" fmla="*/ 173 w 466"/>
                  <a:gd name="T7" fmla="*/ 19 h 354"/>
                  <a:gd name="T8" fmla="*/ 186 w 466"/>
                  <a:gd name="T9" fmla="*/ 26 h 354"/>
                  <a:gd name="T10" fmla="*/ 199 w 466"/>
                  <a:gd name="T11" fmla="*/ 33 h 354"/>
                  <a:gd name="T12" fmla="*/ 212 w 466"/>
                  <a:gd name="T13" fmla="*/ 39 h 354"/>
                  <a:gd name="T14" fmla="*/ 226 w 466"/>
                  <a:gd name="T15" fmla="*/ 45 h 354"/>
                  <a:gd name="T16" fmla="*/ 230 w 466"/>
                  <a:gd name="T17" fmla="*/ 56 h 354"/>
                  <a:gd name="T18" fmla="*/ 221 w 466"/>
                  <a:gd name="T19" fmla="*/ 69 h 354"/>
                  <a:gd name="T20" fmla="*/ 210 w 466"/>
                  <a:gd name="T21" fmla="*/ 82 h 354"/>
                  <a:gd name="T22" fmla="*/ 197 w 466"/>
                  <a:gd name="T23" fmla="*/ 96 h 354"/>
                  <a:gd name="T24" fmla="*/ 183 w 466"/>
                  <a:gd name="T25" fmla="*/ 109 h 354"/>
                  <a:gd name="T26" fmla="*/ 168 w 466"/>
                  <a:gd name="T27" fmla="*/ 122 h 354"/>
                  <a:gd name="T28" fmla="*/ 154 w 466"/>
                  <a:gd name="T29" fmla="*/ 135 h 354"/>
                  <a:gd name="T30" fmla="*/ 140 w 466"/>
                  <a:gd name="T31" fmla="*/ 149 h 354"/>
                  <a:gd name="T32" fmla="*/ 128 w 466"/>
                  <a:gd name="T33" fmla="*/ 164 h 354"/>
                  <a:gd name="T34" fmla="*/ 113 w 466"/>
                  <a:gd name="T35" fmla="*/ 173 h 354"/>
                  <a:gd name="T36" fmla="*/ 96 w 466"/>
                  <a:gd name="T37" fmla="*/ 176 h 354"/>
                  <a:gd name="T38" fmla="*/ 78 w 466"/>
                  <a:gd name="T39" fmla="*/ 175 h 354"/>
                  <a:gd name="T40" fmla="*/ 60 w 466"/>
                  <a:gd name="T41" fmla="*/ 171 h 354"/>
                  <a:gd name="T42" fmla="*/ 42 w 466"/>
                  <a:gd name="T43" fmla="*/ 164 h 354"/>
                  <a:gd name="T44" fmla="*/ 25 w 466"/>
                  <a:gd name="T45" fmla="*/ 157 h 354"/>
                  <a:gd name="T46" fmla="*/ 9 w 466"/>
                  <a:gd name="T47" fmla="*/ 150 h 354"/>
                  <a:gd name="T48" fmla="*/ 4 w 466"/>
                  <a:gd name="T49" fmla="*/ 141 h 354"/>
                  <a:gd name="T50" fmla="*/ 6 w 466"/>
                  <a:gd name="T51" fmla="*/ 131 h 354"/>
                  <a:gd name="T52" fmla="*/ 5 w 466"/>
                  <a:gd name="T53" fmla="*/ 121 h 354"/>
                  <a:gd name="T54" fmla="*/ 2 w 466"/>
                  <a:gd name="T55" fmla="*/ 111 h 354"/>
                  <a:gd name="T56" fmla="*/ 0 w 466"/>
                  <a:gd name="T57" fmla="*/ 101 h 354"/>
                  <a:gd name="T58" fmla="*/ 0 w 466"/>
                  <a:gd name="T59" fmla="*/ 91 h 354"/>
                  <a:gd name="T60" fmla="*/ 5 w 466"/>
                  <a:gd name="T61" fmla="*/ 83 h 354"/>
                  <a:gd name="T62" fmla="*/ 17 w 466"/>
                  <a:gd name="T63" fmla="*/ 75 h 354"/>
                  <a:gd name="T64" fmla="*/ 31 w 466"/>
                  <a:gd name="T65" fmla="*/ 66 h 354"/>
                  <a:gd name="T66" fmla="*/ 40 w 466"/>
                  <a:gd name="T67" fmla="*/ 61 h 354"/>
                  <a:gd name="T68" fmla="*/ 51 w 466"/>
                  <a:gd name="T69" fmla="*/ 61 h 354"/>
                  <a:gd name="T70" fmla="*/ 60 w 466"/>
                  <a:gd name="T71" fmla="*/ 65 h 354"/>
                  <a:gd name="T72" fmla="*/ 69 w 466"/>
                  <a:gd name="T73" fmla="*/ 70 h 354"/>
                  <a:gd name="T74" fmla="*/ 79 w 466"/>
                  <a:gd name="T75" fmla="*/ 75 h 354"/>
                  <a:gd name="T76" fmla="*/ 89 w 466"/>
                  <a:gd name="T77" fmla="*/ 79 h 354"/>
                  <a:gd name="T78" fmla="*/ 100 w 466"/>
                  <a:gd name="T79" fmla="*/ 81 h 354"/>
                  <a:gd name="T80" fmla="*/ 109 w 466"/>
                  <a:gd name="T81" fmla="*/ 88 h 354"/>
                  <a:gd name="T82" fmla="*/ 116 w 466"/>
                  <a:gd name="T83" fmla="*/ 96 h 354"/>
                  <a:gd name="T84" fmla="*/ 123 w 466"/>
                  <a:gd name="T85" fmla="*/ 96 h 354"/>
                  <a:gd name="T86" fmla="*/ 132 w 466"/>
                  <a:gd name="T87" fmla="*/ 94 h 354"/>
                  <a:gd name="T88" fmla="*/ 139 w 466"/>
                  <a:gd name="T89" fmla="*/ 86 h 354"/>
                  <a:gd name="T90" fmla="*/ 147 w 466"/>
                  <a:gd name="T91" fmla="*/ 78 h 354"/>
                  <a:gd name="T92" fmla="*/ 156 w 466"/>
                  <a:gd name="T93" fmla="*/ 70 h 354"/>
                  <a:gd name="T94" fmla="*/ 167 w 466"/>
                  <a:gd name="T95" fmla="*/ 64 h 354"/>
                  <a:gd name="T96" fmla="*/ 169 w 466"/>
                  <a:gd name="T97" fmla="*/ 59 h 354"/>
                  <a:gd name="T98" fmla="*/ 158 w 466"/>
                  <a:gd name="T99" fmla="*/ 53 h 354"/>
                  <a:gd name="T100" fmla="*/ 145 w 466"/>
                  <a:gd name="T101" fmla="*/ 45 h 354"/>
                  <a:gd name="T102" fmla="*/ 132 w 466"/>
                  <a:gd name="T103" fmla="*/ 38 h 354"/>
                  <a:gd name="T104" fmla="*/ 121 w 466"/>
                  <a:gd name="T105" fmla="*/ 33 h 354"/>
                  <a:gd name="T106" fmla="*/ 115 w 466"/>
                  <a:gd name="T107" fmla="*/ 28 h 354"/>
                  <a:gd name="T108" fmla="*/ 109 w 466"/>
                  <a:gd name="T109" fmla="*/ 21 h 354"/>
                  <a:gd name="T110" fmla="*/ 107 w 466"/>
                  <a:gd name="T111" fmla="*/ 13 h 354"/>
                  <a:gd name="T112" fmla="*/ 112 w 466"/>
                  <a:gd name="T113" fmla="*/ 6 h 354"/>
                  <a:gd name="T114" fmla="*/ 119 w 466"/>
                  <a:gd name="T115" fmla="*/ 2 h 354"/>
                  <a:gd name="T116" fmla="*/ 125 w 466"/>
                  <a:gd name="T117" fmla="*/ 0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6" h="354">
                    <a:moveTo>
                      <a:pt x="250" y="0"/>
                    </a:moveTo>
                    <a:lnTo>
                      <a:pt x="263" y="2"/>
                    </a:lnTo>
                    <a:lnTo>
                      <a:pt x="276" y="6"/>
                    </a:lnTo>
                    <a:lnTo>
                      <a:pt x="289" y="12"/>
                    </a:lnTo>
                    <a:lnTo>
                      <a:pt x="305" y="18"/>
                    </a:lnTo>
                    <a:lnTo>
                      <a:pt x="318" y="23"/>
                    </a:lnTo>
                    <a:lnTo>
                      <a:pt x="331" y="31"/>
                    </a:lnTo>
                    <a:lnTo>
                      <a:pt x="345" y="37"/>
                    </a:lnTo>
                    <a:lnTo>
                      <a:pt x="360" y="46"/>
                    </a:lnTo>
                    <a:lnTo>
                      <a:pt x="371" y="52"/>
                    </a:lnTo>
                    <a:lnTo>
                      <a:pt x="386" y="59"/>
                    </a:lnTo>
                    <a:lnTo>
                      <a:pt x="398" y="65"/>
                    </a:lnTo>
                    <a:lnTo>
                      <a:pt x="413" y="73"/>
                    </a:lnTo>
                    <a:lnTo>
                      <a:pt x="424" y="78"/>
                    </a:lnTo>
                    <a:lnTo>
                      <a:pt x="440" y="86"/>
                    </a:lnTo>
                    <a:lnTo>
                      <a:pt x="451" y="90"/>
                    </a:lnTo>
                    <a:lnTo>
                      <a:pt x="466" y="97"/>
                    </a:lnTo>
                    <a:lnTo>
                      <a:pt x="459" y="111"/>
                    </a:lnTo>
                    <a:lnTo>
                      <a:pt x="451" y="124"/>
                    </a:lnTo>
                    <a:lnTo>
                      <a:pt x="442" y="137"/>
                    </a:lnTo>
                    <a:lnTo>
                      <a:pt x="432" y="151"/>
                    </a:lnTo>
                    <a:lnTo>
                      <a:pt x="419" y="164"/>
                    </a:lnTo>
                    <a:lnTo>
                      <a:pt x="407" y="177"/>
                    </a:lnTo>
                    <a:lnTo>
                      <a:pt x="394" y="191"/>
                    </a:lnTo>
                    <a:lnTo>
                      <a:pt x="381" y="206"/>
                    </a:lnTo>
                    <a:lnTo>
                      <a:pt x="366" y="217"/>
                    </a:lnTo>
                    <a:lnTo>
                      <a:pt x="350" y="230"/>
                    </a:lnTo>
                    <a:lnTo>
                      <a:pt x="335" y="244"/>
                    </a:lnTo>
                    <a:lnTo>
                      <a:pt x="322" y="257"/>
                    </a:lnTo>
                    <a:lnTo>
                      <a:pt x="307" y="270"/>
                    </a:lnTo>
                    <a:lnTo>
                      <a:pt x="293" y="284"/>
                    </a:lnTo>
                    <a:lnTo>
                      <a:pt x="280" y="297"/>
                    </a:lnTo>
                    <a:lnTo>
                      <a:pt x="270" y="312"/>
                    </a:lnTo>
                    <a:lnTo>
                      <a:pt x="255" y="327"/>
                    </a:lnTo>
                    <a:lnTo>
                      <a:pt x="240" y="337"/>
                    </a:lnTo>
                    <a:lnTo>
                      <a:pt x="225" y="345"/>
                    </a:lnTo>
                    <a:lnTo>
                      <a:pt x="208" y="352"/>
                    </a:lnTo>
                    <a:lnTo>
                      <a:pt x="191" y="352"/>
                    </a:lnTo>
                    <a:lnTo>
                      <a:pt x="173" y="354"/>
                    </a:lnTo>
                    <a:lnTo>
                      <a:pt x="156" y="350"/>
                    </a:lnTo>
                    <a:lnTo>
                      <a:pt x="139" y="348"/>
                    </a:lnTo>
                    <a:lnTo>
                      <a:pt x="120" y="341"/>
                    </a:lnTo>
                    <a:lnTo>
                      <a:pt x="103" y="335"/>
                    </a:lnTo>
                    <a:lnTo>
                      <a:pt x="84" y="327"/>
                    </a:lnTo>
                    <a:lnTo>
                      <a:pt x="69" y="322"/>
                    </a:lnTo>
                    <a:lnTo>
                      <a:pt x="50" y="314"/>
                    </a:lnTo>
                    <a:lnTo>
                      <a:pt x="35" y="305"/>
                    </a:lnTo>
                    <a:lnTo>
                      <a:pt x="18" y="299"/>
                    </a:lnTo>
                    <a:lnTo>
                      <a:pt x="2" y="295"/>
                    </a:lnTo>
                    <a:lnTo>
                      <a:pt x="8" y="282"/>
                    </a:lnTo>
                    <a:lnTo>
                      <a:pt x="12" y="274"/>
                    </a:lnTo>
                    <a:lnTo>
                      <a:pt x="12" y="261"/>
                    </a:lnTo>
                    <a:lnTo>
                      <a:pt x="12" y="251"/>
                    </a:lnTo>
                    <a:lnTo>
                      <a:pt x="10" y="242"/>
                    </a:lnTo>
                    <a:lnTo>
                      <a:pt x="8" y="232"/>
                    </a:lnTo>
                    <a:lnTo>
                      <a:pt x="4" y="221"/>
                    </a:lnTo>
                    <a:lnTo>
                      <a:pt x="2" y="211"/>
                    </a:lnTo>
                    <a:lnTo>
                      <a:pt x="0" y="202"/>
                    </a:lnTo>
                    <a:lnTo>
                      <a:pt x="0" y="192"/>
                    </a:lnTo>
                    <a:lnTo>
                      <a:pt x="0" y="181"/>
                    </a:lnTo>
                    <a:lnTo>
                      <a:pt x="4" y="173"/>
                    </a:lnTo>
                    <a:lnTo>
                      <a:pt x="10" y="166"/>
                    </a:lnTo>
                    <a:lnTo>
                      <a:pt x="19" y="158"/>
                    </a:lnTo>
                    <a:lnTo>
                      <a:pt x="33" y="149"/>
                    </a:lnTo>
                    <a:lnTo>
                      <a:pt x="52" y="143"/>
                    </a:lnTo>
                    <a:lnTo>
                      <a:pt x="61" y="132"/>
                    </a:lnTo>
                    <a:lnTo>
                      <a:pt x="71" y="126"/>
                    </a:lnTo>
                    <a:lnTo>
                      <a:pt x="80" y="122"/>
                    </a:lnTo>
                    <a:lnTo>
                      <a:pt x="92" y="122"/>
                    </a:lnTo>
                    <a:lnTo>
                      <a:pt x="101" y="122"/>
                    </a:lnTo>
                    <a:lnTo>
                      <a:pt x="111" y="126"/>
                    </a:lnTo>
                    <a:lnTo>
                      <a:pt x="120" y="130"/>
                    </a:lnTo>
                    <a:lnTo>
                      <a:pt x="130" y="135"/>
                    </a:lnTo>
                    <a:lnTo>
                      <a:pt x="137" y="139"/>
                    </a:lnTo>
                    <a:lnTo>
                      <a:pt x="149" y="143"/>
                    </a:lnTo>
                    <a:lnTo>
                      <a:pt x="158" y="149"/>
                    </a:lnTo>
                    <a:lnTo>
                      <a:pt x="168" y="154"/>
                    </a:lnTo>
                    <a:lnTo>
                      <a:pt x="177" y="158"/>
                    </a:lnTo>
                    <a:lnTo>
                      <a:pt x="189" y="162"/>
                    </a:lnTo>
                    <a:lnTo>
                      <a:pt x="200" y="162"/>
                    </a:lnTo>
                    <a:lnTo>
                      <a:pt x="212" y="162"/>
                    </a:lnTo>
                    <a:lnTo>
                      <a:pt x="217" y="175"/>
                    </a:lnTo>
                    <a:lnTo>
                      <a:pt x="225" y="185"/>
                    </a:lnTo>
                    <a:lnTo>
                      <a:pt x="231" y="191"/>
                    </a:lnTo>
                    <a:lnTo>
                      <a:pt x="240" y="194"/>
                    </a:lnTo>
                    <a:lnTo>
                      <a:pt x="246" y="192"/>
                    </a:lnTo>
                    <a:lnTo>
                      <a:pt x="253" y="192"/>
                    </a:lnTo>
                    <a:lnTo>
                      <a:pt x="263" y="187"/>
                    </a:lnTo>
                    <a:lnTo>
                      <a:pt x="270" y="181"/>
                    </a:lnTo>
                    <a:lnTo>
                      <a:pt x="278" y="172"/>
                    </a:lnTo>
                    <a:lnTo>
                      <a:pt x="286" y="164"/>
                    </a:lnTo>
                    <a:lnTo>
                      <a:pt x="293" y="156"/>
                    </a:lnTo>
                    <a:lnTo>
                      <a:pt x="303" y="149"/>
                    </a:lnTo>
                    <a:lnTo>
                      <a:pt x="312" y="139"/>
                    </a:lnTo>
                    <a:lnTo>
                      <a:pt x="324" y="133"/>
                    </a:lnTo>
                    <a:lnTo>
                      <a:pt x="333" y="128"/>
                    </a:lnTo>
                    <a:lnTo>
                      <a:pt x="345" y="126"/>
                    </a:lnTo>
                    <a:lnTo>
                      <a:pt x="337" y="118"/>
                    </a:lnTo>
                    <a:lnTo>
                      <a:pt x="327" y="113"/>
                    </a:lnTo>
                    <a:lnTo>
                      <a:pt x="316" y="105"/>
                    </a:lnTo>
                    <a:lnTo>
                      <a:pt x="303" y="99"/>
                    </a:lnTo>
                    <a:lnTo>
                      <a:pt x="289" y="90"/>
                    </a:lnTo>
                    <a:lnTo>
                      <a:pt x="274" y="84"/>
                    </a:lnTo>
                    <a:lnTo>
                      <a:pt x="263" y="76"/>
                    </a:lnTo>
                    <a:lnTo>
                      <a:pt x="250" y="71"/>
                    </a:lnTo>
                    <a:lnTo>
                      <a:pt x="242" y="65"/>
                    </a:lnTo>
                    <a:lnTo>
                      <a:pt x="234" y="61"/>
                    </a:lnTo>
                    <a:lnTo>
                      <a:pt x="229" y="56"/>
                    </a:lnTo>
                    <a:lnTo>
                      <a:pt x="225" y="52"/>
                    </a:lnTo>
                    <a:lnTo>
                      <a:pt x="217" y="42"/>
                    </a:lnTo>
                    <a:lnTo>
                      <a:pt x="213" y="35"/>
                    </a:lnTo>
                    <a:lnTo>
                      <a:pt x="213" y="25"/>
                    </a:lnTo>
                    <a:lnTo>
                      <a:pt x="219" y="16"/>
                    </a:lnTo>
                    <a:lnTo>
                      <a:pt x="223" y="12"/>
                    </a:lnTo>
                    <a:lnTo>
                      <a:pt x="231" y="8"/>
                    </a:lnTo>
                    <a:lnTo>
                      <a:pt x="238" y="4"/>
                    </a:lnTo>
                    <a:lnTo>
                      <a:pt x="250" y="0"/>
                    </a:lnTo>
                    <a:close/>
                  </a:path>
                </a:pathLst>
              </a:custGeom>
              <a:solidFill>
                <a:srgbClr val="FFFF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4" name="Freeform 593"/>
              <p:cNvSpPr>
                <a:spLocks/>
              </p:cNvSpPr>
              <p:nvPr/>
            </p:nvSpPr>
            <p:spPr bwMode="auto">
              <a:xfrm>
                <a:off x="2574" y="2842"/>
                <a:ext cx="14" cy="80"/>
              </a:xfrm>
              <a:custGeom>
                <a:avLst/>
                <a:gdLst>
                  <a:gd name="T0" fmla="*/ 13 w 28"/>
                  <a:gd name="T1" fmla="*/ 0 h 162"/>
                  <a:gd name="T2" fmla="*/ 13 w 28"/>
                  <a:gd name="T3" fmla="*/ 4 h 162"/>
                  <a:gd name="T4" fmla="*/ 14 w 28"/>
                  <a:gd name="T5" fmla="*/ 10 h 162"/>
                  <a:gd name="T6" fmla="*/ 14 w 28"/>
                  <a:gd name="T7" fmla="*/ 15 h 162"/>
                  <a:gd name="T8" fmla="*/ 14 w 28"/>
                  <a:gd name="T9" fmla="*/ 21 h 162"/>
                  <a:gd name="T10" fmla="*/ 12 w 28"/>
                  <a:gd name="T11" fmla="*/ 25 h 162"/>
                  <a:gd name="T12" fmla="*/ 12 w 28"/>
                  <a:gd name="T13" fmla="*/ 30 h 162"/>
                  <a:gd name="T14" fmla="*/ 11 w 28"/>
                  <a:gd name="T15" fmla="*/ 36 h 162"/>
                  <a:gd name="T16" fmla="*/ 11 w 28"/>
                  <a:gd name="T17" fmla="*/ 41 h 162"/>
                  <a:gd name="T18" fmla="*/ 9 w 28"/>
                  <a:gd name="T19" fmla="*/ 46 h 162"/>
                  <a:gd name="T20" fmla="*/ 8 w 28"/>
                  <a:gd name="T21" fmla="*/ 51 h 162"/>
                  <a:gd name="T22" fmla="*/ 7 w 28"/>
                  <a:gd name="T23" fmla="*/ 55 h 162"/>
                  <a:gd name="T24" fmla="*/ 6 w 28"/>
                  <a:gd name="T25" fmla="*/ 61 h 162"/>
                  <a:gd name="T26" fmla="*/ 5 w 28"/>
                  <a:gd name="T27" fmla="*/ 65 h 162"/>
                  <a:gd name="T28" fmla="*/ 5 w 28"/>
                  <a:gd name="T29" fmla="*/ 71 h 162"/>
                  <a:gd name="T30" fmla="*/ 5 w 28"/>
                  <a:gd name="T31" fmla="*/ 75 h 162"/>
                  <a:gd name="T32" fmla="*/ 6 w 28"/>
                  <a:gd name="T33" fmla="*/ 80 h 162"/>
                  <a:gd name="T34" fmla="*/ 4 w 28"/>
                  <a:gd name="T35" fmla="*/ 75 h 162"/>
                  <a:gd name="T36" fmla="*/ 2 w 28"/>
                  <a:gd name="T37" fmla="*/ 71 h 162"/>
                  <a:gd name="T38" fmla="*/ 1 w 28"/>
                  <a:gd name="T39" fmla="*/ 66 h 162"/>
                  <a:gd name="T40" fmla="*/ 1 w 28"/>
                  <a:gd name="T41" fmla="*/ 61 h 162"/>
                  <a:gd name="T42" fmla="*/ 0 w 28"/>
                  <a:gd name="T43" fmla="*/ 56 h 162"/>
                  <a:gd name="T44" fmla="*/ 0 w 28"/>
                  <a:gd name="T45" fmla="*/ 52 h 162"/>
                  <a:gd name="T46" fmla="*/ 0 w 28"/>
                  <a:gd name="T47" fmla="*/ 46 h 162"/>
                  <a:gd name="T48" fmla="*/ 2 w 28"/>
                  <a:gd name="T49" fmla="*/ 41 h 162"/>
                  <a:gd name="T50" fmla="*/ 2 w 28"/>
                  <a:gd name="T51" fmla="*/ 36 h 162"/>
                  <a:gd name="T52" fmla="*/ 4 w 28"/>
                  <a:gd name="T53" fmla="*/ 30 h 162"/>
                  <a:gd name="T54" fmla="*/ 5 w 28"/>
                  <a:gd name="T55" fmla="*/ 25 h 162"/>
                  <a:gd name="T56" fmla="*/ 7 w 28"/>
                  <a:gd name="T57" fmla="*/ 20 h 162"/>
                  <a:gd name="T58" fmla="*/ 9 w 28"/>
                  <a:gd name="T59" fmla="*/ 13 h 162"/>
                  <a:gd name="T60" fmla="*/ 10 w 28"/>
                  <a:gd name="T61" fmla="*/ 8 h 162"/>
                  <a:gd name="T62" fmla="*/ 12 w 28"/>
                  <a:gd name="T63" fmla="*/ 4 h 162"/>
                  <a:gd name="T64" fmla="*/ 13 w 28"/>
                  <a:gd name="T65" fmla="*/ 0 h 162"/>
                  <a:gd name="T66" fmla="*/ 13 w 28"/>
                  <a:gd name="T67" fmla="*/ 0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162">
                    <a:moveTo>
                      <a:pt x="26" y="0"/>
                    </a:moveTo>
                    <a:lnTo>
                      <a:pt x="26" y="8"/>
                    </a:lnTo>
                    <a:lnTo>
                      <a:pt x="28" y="21"/>
                    </a:lnTo>
                    <a:lnTo>
                      <a:pt x="28" y="31"/>
                    </a:lnTo>
                    <a:lnTo>
                      <a:pt x="28" y="42"/>
                    </a:lnTo>
                    <a:lnTo>
                      <a:pt x="24" y="51"/>
                    </a:lnTo>
                    <a:lnTo>
                      <a:pt x="24" y="61"/>
                    </a:lnTo>
                    <a:lnTo>
                      <a:pt x="21" y="72"/>
                    </a:lnTo>
                    <a:lnTo>
                      <a:pt x="21" y="84"/>
                    </a:lnTo>
                    <a:lnTo>
                      <a:pt x="17" y="93"/>
                    </a:lnTo>
                    <a:lnTo>
                      <a:pt x="15" y="103"/>
                    </a:lnTo>
                    <a:lnTo>
                      <a:pt x="13" y="112"/>
                    </a:lnTo>
                    <a:lnTo>
                      <a:pt x="11" y="124"/>
                    </a:lnTo>
                    <a:lnTo>
                      <a:pt x="9" y="131"/>
                    </a:lnTo>
                    <a:lnTo>
                      <a:pt x="9" y="143"/>
                    </a:lnTo>
                    <a:lnTo>
                      <a:pt x="9" y="152"/>
                    </a:lnTo>
                    <a:lnTo>
                      <a:pt x="11" y="162"/>
                    </a:lnTo>
                    <a:lnTo>
                      <a:pt x="7" y="152"/>
                    </a:lnTo>
                    <a:lnTo>
                      <a:pt x="4" y="143"/>
                    </a:lnTo>
                    <a:lnTo>
                      <a:pt x="2" y="133"/>
                    </a:lnTo>
                    <a:lnTo>
                      <a:pt x="2" y="124"/>
                    </a:lnTo>
                    <a:lnTo>
                      <a:pt x="0" y="114"/>
                    </a:lnTo>
                    <a:lnTo>
                      <a:pt x="0" y="105"/>
                    </a:lnTo>
                    <a:lnTo>
                      <a:pt x="0" y="93"/>
                    </a:lnTo>
                    <a:lnTo>
                      <a:pt x="4" y="84"/>
                    </a:lnTo>
                    <a:lnTo>
                      <a:pt x="4" y="72"/>
                    </a:lnTo>
                    <a:lnTo>
                      <a:pt x="7" y="61"/>
                    </a:lnTo>
                    <a:lnTo>
                      <a:pt x="9" y="50"/>
                    </a:lnTo>
                    <a:lnTo>
                      <a:pt x="13" y="40"/>
                    </a:lnTo>
                    <a:lnTo>
                      <a:pt x="17" y="27"/>
                    </a:lnTo>
                    <a:lnTo>
                      <a:pt x="19" y="17"/>
                    </a:lnTo>
                    <a:lnTo>
                      <a:pt x="23" y="8"/>
                    </a:lnTo>
                    <a:lnTo>
                      <a:pt x="2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5" name="Freeform 594"/>
              <p:cNvSpPr>
                <a:spLocks/>
              </p:cNvSpPr>
              <p:nvPr/>
            </p:nvSpPr>
            <p:spPr bwMode="auto">
              <a:xfrm>
                <a:off x="2612" y="2859"/>
                <a:ext cx="15" cy="115"/>
              </a:xfrm>
              <a:custGeom>
                <a:avLst/>
                <a:gdLst>
                  <a:gd name="T0" fmla="*/ 5 w 30"/>
                  <a:gd name="T1" fmla="*/ 0 h 230"/>
                  <a:gd name="T2" fmla="*/ 6 w 30"/>
                  <a:gd name="T3" fmla="*/ 5 h 230"/>
                  <a:gd name="T4" fmla="*/ 6 w 30"/>
                  <a:gd name="T5" fmla="*/ 9 h 230"/>
                  <a:gd name="T6" fmla="*/ 7 w 30"/>
                  <a:gd name="T7" fmla="*/ 14 h 230"/>
                  <a:gd name="T8" fmla="*/ 9 w 30"/>
                  <a:gd name="T9" fmla="*/ 18 h 230"/>
                  <a:gd name="T10" fmla="*/ 9 w 30"/>
                  <a:gd name="T11" fmla="*/ 23 h 230"/>
                  <a:gd name="T12" fmla="*/ 9 w 30"/>
                  <a:gd name="T13" fmla="*/ 29 h 230"/>
                  <a:gd name="T14" fmla="*/ 9 w 30"/>
                  <a:gd name="T15" fmla="*/ 35 h 230"/>
                  <a:gd name="T16" fmla="*/ 10 w 30"/>
                  <a:gd name="T17" fmla="*/ 40 h 230"/>
                  <a:gd name="T18" fmla="*/ 10 w 30"/>
                  <a:gd name="T19" fmla="*/ 44 h 230"/>
                  <a:gd name="T20" fmla="*/ 10 w 30"/>
                  <a:gd name="T21" fmla="*/ 49 h 230"/>
                  <a:gd name="T22" fmla="*/ 10 w 30"/>
                  <a:gd name="T23" fmla="*/ 54 h 230"/>
                  <a:gd name="T24" fmla="*/ 10 w 30"/>
                  <a:gd name="T25" fmla="*/ 58 h 230"/>
                  <a:gd name="T26" fmla="*/ 10 w 30"/>
                  <a:gd name="T27" fmla="*/ 63 h 230"/>
                  <a:gd name="T28" fmla="*/ 10 w 30"/>
                  <a:gd name="T29" fmla="*/ 68 h 230"/>
                  <a:gd name="T30" fmla="*/ 10 w 30"/>
                  <a:gd name="T31" fmla="*/ 73 h 230"/>
                  <a:gd name="T32" fmla="*/ 11 w 30"/>
                  <a:gd name="T33" fmla="*/ 77 h 230"/>
                  <a:gd name="T34" fmla="*/ 11 w 30"/>
                  <a:gd name="T35" fmla="*/ 82 h 230"/>
                  <a:gd name="T36" fmla="*/ 11 w 30"/>
                  <a:gd name="T37" fmla="*/ 87 h 230"/>
                  <a:gd name="T38" fmla="*/ 11 w 30"/>
                  <a:gd name="T39" fmla="*/ 92 h 230"/>
                  <a:gd name="T40" fmla="*/ 12 w 30"/>
                  <a:gd name="T41" fmla="*/ 97 h 230"/>
                  <a:gd name="T42" fmla="*/ 12 w 30"/>
                  <a:gd name="T43" fmla="*/ 101 h 230"/>
                  <a:gd name="T44" fmla="*/ 13 w 30"/>
                  <a:gd name="T45" fmla="*/ 106 h 230"/>
                  <a:gd name="T46" fmla="*/ 13 w 30"/>
                  <a:gd name="T47" fmla="*/ 111 h 230"/>
                  <a:gd name="T48" fmla="*/ 15 w 30"/>
                  <a:gd name="T49" fmla="*/ 115 h 230"/>
                  <a:gd name="T50" fmla="*/ 13 w 30"/>
                  <a:gd name="T51" fmla="*/ 111 h 230"/>
                  <a:gd name="T52" fmla="*/ 13 w 30"/>
                  <a:gd name="T53" fmla="*/ 107 h 230"/>
                  <a:gd name="T54" fmla="*/ 11 w 30"/>
                  <a:gd name="T55" fmla="*/ 103 h 230"/>
                  <a:gd name="T56" fmla="*/ 11 w 30"/>
                  <a:gd name="T57" fmla="*/ 99 h 230"/>
                  <a:gd name="T58" fmla="*/ 9 w 30"/>
                  <a:gd name="T59" fmla="*/ 95 h 230"/>
                  <a:gd name="T60" fmla="*/ 8 w 30"/>
                  <a:gd name="T61" fmla="*/ 90 h 230"/>
                  <a:gd name="T62" fmla="*/ 6 w 30"/>
                  <a:gd name="T63" fmla="*/ 86 h 230"/>
                  <a:gd name="T64" fmla="*/ 6 w 30"/>
                  <a:gd name="T65" fmla="*/ 81 h 230"/>
                  <a:gd name="T66" fmla="*/ 4 w 30"/>
                  <a:gd name="T67" fmla="*/ 76 h 230"/>
                  <a:gd name="T68" fmla="*/ 4 w 30"/>
                  <a:gd name="T69" fmla="*/ 72 h 230"/>
                  <a:gd name="T70" fmla="*/ 2 w 30"/>
                  <a:gd name="T71" fmla="*/ 67 h 230"/>
                  <a:gd name="T72" fmla="*/ 2 w 30"/>
                  <a:gd name="T73" fmla="*/ 62 h 230"/>
                  <a:gd name="T74" fmla="*/ 1 w 30"/>
                  <a:gd name="T75" fmla="*/ 57 h 230"/>
                  <a:gd name="T76" fmla="*/ 0 w 30"/>
                  <a:gd name="T77" fmla="*/ 53 h 230"/>
                  <a:gd name="T78" fmla="*/ 0 w 30"/>
                  <a:gd name="T79" fmla="*/ 48 h 230"/>
                  <a:gd name="T80" fmla="*/ 0 w 30"/>
                  <a:gd name="T81" fmla="*/ 43 h 230"/>
                  <a:gd name="T82" fmla="*/ 0 w 30"/>
                  <a:gd name="T83" fmla="*/ 37 h 230"/>
                  <a:gd name="T84" fmla="*/ 0 w 30"/>
                  <a:gd name="T85" fmla="*/ 32 h 230"/>
                  <a:gd name="T86" fmla="*/ 0 w 30"/>
                  <a:gd name="T87" fmla="*/ 27 h 230"/>
                  <a:gd name="T88" fmla="*/ 0 w 30"/>
                  <a:gd name="T89" fmla="*/ 21 h 230"/>
                  <a:gd name="T90" fmla="*/ 0 w 30"/>
                  <a:gd name="T91" fmla="*/ 16 h 230"/>
                  <a:gd name="T92" fmla="*/ 2 w 30"/>
                  <a:gd name="T93" fmla="*/ 11 h 230"/>
                  <a:gd name="T94" fmla="*/ 3 w 30"/>
                  <a:gd name="T95" fmla="*/ 5 h 230"/>
                  <a:gd name="T96" fmla="*/ 5 w 30"/>
                  <a:gd name="T97" fmla="*/ 0 h 230"/>
                  <a:gd name="T98" fmla="*/ 5 w 30"/>
                  <a:gd name="T99" fmla="*/ 0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 h="230">
                    <a:moveTo>
                      <a:pt x="9" y="0"/>
                    </a:moveTo>
                    <a:lnTo>
                      <a:pt x="11" y="10"/>
                    </a:lnTo>
                    <a:lnTo>
                      <a:pt x="11" y="17"/>
                    </a:lnTo>
                    <a:lnTo>
                      <a:pt x="13" y="27"/>
                    </a:lnTo>
                    <a:lnTo>
                      <a:pt x="17" y="36"/>
                    </a:lnTo>
                    <a:lnTo>
                      <a:pt x="17" y="46"/>
                    </a:lnTo>
                    <a:lnTo>
                      <a:pt x="17" y="57"/>
                    </a:lnTo>
                    <a:lnTo>
                      <a:pt x="17" y="69"/>
                    </a:lnTo>
                    <a:lnTo>
                      <a:pt x="19" y="80"/>
                    </a:lnTo>
                    <a:lnTo>
                      <a:pt x="19" y="88"/>
                    </a:lnTo>
                    <a:lnTo>
                      <a:pt x="19" y="97"/>
                    </a:lnTo>
                    <a:lnTo>
                      <a:pt x="19" y="107"/>
                    </a:lnTo>
                    <a:lnTo>
                      <a:pt x="19" y="116"/>
                    </a:lnTo>
                    <a:lnTo>
                      <a:pt x="19" y="126"/>
                    </a:lnTo>
                    <a:lnTo>
                      <a:pt x="19" y="135"/>
                    </a:lnTo>
                    <a:lnTo>
                      <a:pt x="19" y="145"/>
                    </a:lnTo>
                    <a:lnTo>
                      <a:pt x="21" y="154"/>
                    </a:lnTo>
                    <a:lnTo>
                      <a:pt x="21" y="164"/>
                    </a:lnTo>
                    <a:lnTo>
                      <a:pt x="21" y="173"/>
                    </a:lnTo>
                    <a:lnTo>
                      <a:pt x="21" y="183"/>
                    </a:lnTo>
                    <a:lnTo>
                      <a:pt x="23" y="194"/>
                    </a:lnTo>
                    <a:lnTo>
                      <a:pt x="23" y="202"/>
                    </a:lnTo>
                    <a:lnTo>
                      <a:pt x="26" y="211"/>
                    </a:lnTo>
                    <a:lnTo>
                      <a:pt x="26" y="221"/>
                    </a:lnTo>
                    <a:lnTo>
                      <a:pt x="30" y="230"/>
                    </a:lnTo>
                    <a:lnTo>
                      <a:pt x="26" y="221"/>
                    </a:lnTo>
                    <a:lnTo>
                      <a:pt x="25" y="213"/>
                    </a:lnTo>
                    <a:lnTo>
                      <a:pt x="21" y="206"/>
                    </a:lnTo>
                    <a:lnTo>
                      <a:pt x="21" y="198"/>
                    </a:lnTo>
                    <a:lnTo>
                      <a:pt x="17" y="189"/>
                    </a:lnTo>
                    <a:lnTo>
                      <a:pt x="15" y="179"/>
                    </a:lnTo>
                    <a:lnTo>
                      <a:pt x="11" y="171"/>
                    </a:lnTo>
                    <a:lnTo>
                      <a:pt x="11" y="162"/>
                    </a:lnTo>
                    <a:lnTo>
                      <a:pt x="7" y="152"/>
                    </a:lnTo>
                    <a:lnTo>
                      <a:pt x="7" y="143"/>
                    </a:lnTo>
                    <a:lnTo>
                      <a:pt x="4" y="133"/>
                    </a:lnTo>
                    <a:lnTo>
                      <a:pt x="4" y="124"/>
                    </a:lnTo>
                    <a:lnTo>
                      <a:pt x="2" y="113"/>
                    </a:lnTo>
                    <a:lnTo>
                      <a:pt x="0" y="105"/>
                    </a:lnTo>
                    <a:lnTo>
                      <a:pt x="0" y="95"/>
                    </a:lnTo>
                    <a:lnTo>
                      <a:pt x="0" y="86"/>
                    </a:lnTo>
                    <a:lnTo>
                      <a:pt x="0" y="74"/>
                    </a:lnTo>
                    <a:lnTo>
                      <a:pt x="0" y="63"/>
                    </a:lnTo>
                    <a:lnTo>
                      <a:pt x="0" y="54"/>
                    </a:lnTo>
                    <a:lnTo>
                      <a:pt x="0" y="42"/>
                    </a:lnTo>
                    <a:lnTo>
                      <a:pt x="0" y="31"/>
                    </a:lnTo>
                    <a:lnTo>
                      <a:pt x="4" y="21"/>
                    </a:lnTo>
                    <a:lnTo>
                      <a:pt x="6" y="10"/>
                    </a:lnTo>
                    <a:lnTo>
                      <a:pt x="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6" name="Freeform 595"/>
              <p:cNvSpPr>
                <a:spLocks/>
              </p:cNvSpPr>
              <p:nvPr/>
            </p:nvSpPr>
            <p:spPr bwMode="auto">
              <a:xfrm>
                <a:off x="2645" y="2859"/>
                <a:ext cx="23" cy="112"/>
              </a:xfrm>
              <a:custGeom>
                <a:avLst/>
                <a:gdLst>
                  <a:gd name="T0" fmla="*/ 11 w 46"/>
                  <a:gd name="T1" fmla="*/ 0 h 225"/>
                  <a:gd name="T2" fmla="*/ 14 w 46"/>
                  <a:gd name="T3" fmla="*/ 7 h 225"/>
                  <a:gd name="T4" fmla="*/ 16 w 46"/>
                  <a:gd name="T5" fmla="*/ 12 h 225"/>
                  <a:gd name="T6" fmla="*/ 16 w 46"/>
                  <a:gd name="T7" fmla="*/ 18 h 225"/>
                  <a:gd name="T8" fmla="*/ 18 w 46"/>
                  <a:gd name="T9" fmla="*/ 25 h 225"/>
                  <a:gd name="T10" fmla="*/ 18 w 46"/>
                  <a:gd name="T11" fmla="*/ 31 h 225"/>
                  <a:gd name="T12" fmla="*/ 18 w 46"/>
                  <a:gd name="T13" fmla="*/ 37 h 225"/>
                  <a:gd name="T14" fmla="*/ 18 w 46"/>
                  <a:gd name="T15" fmla="*/ 43 h 225"/>
                  <a:gd name="T16" fmla="*/ 18 w 46"/>
                  <a:gd name="T17" fmla="*/ 49 h 225"/>
                  <a:gd name="T18" fmla="*/ 17 w 46"/>
                  <a:gd name="T19" fmla="*/ 56 h 225"/>
                  <a:gd name="T20" fmla="*/ 16 w 46"/>
                  <a:gd name="T21" fmla="*/ 62 h 225"/>
                  <a:gd name="T22" fmla="*/ 16 w 46"/>
                  <a:gd name="T23" fmla="*/ 67 h 225"/>
                  <a:gd name="T24" fmla="*/ 16 w 46"/>
                  <a:gd name="T25" fmla="*/ 74 h 225"/>
                  <a:gd name="T26" fmla="*/ 16 w 46"/>
                  <a:gd name="T27" fmla="*/ 81 h 225"/>
                  <a:gd name="T28" fmla="*/ 17 w 46"/>
                  <a:gd name="T29" fmla="*/ 86 h 225"/>
                  <a:gd name="T30" fmla="*/ 18 w 46"/>
                  <a:gd name="T31" fmla="*/ 93 h 225"/>
                  <a:gd name="T32" fmla="*/ 19 w 46"/>
                  <a:gd name="T33" fmla="*/ 100 h 225"/>
                  <a:gd name="T34" fmla="*/ 22 w 46"/>
                  <a:gd name="T35" fmla="*/ 104 h 225"/>
                  <a:gd name="T36" fmla="*/ 23 w 46"/>
                  <a:gd name="T37" fmla="*/ 107 h 225"/>
                  <a:gd name="T38" fmla="*/ 22 w 46"/>
                  <a:gd name="T39" fmla="*/ 110 h 225"/>
                  <a:gd name="T40" fmla="*/ 20 w 46"/>
                  <a:gd name="T41" fmla="*/ 112 h 225"/>
                  <a:gd name="T42" fmla="*/ 16 w 46"/>
                  <a:gd name="T43" fmla="*/ 112 h 225"/>
                  <a:gd name="T44" fmla="*/ 12 w 46"/>
                  <a:gd name="T45" fmla="*/ 111 h 225"/>
                  <a:gd name="T46" fmla="*/ 8 w 46"/>
                  <a:gd name="T47" fmla="*/ 109 h 225"/>
                  <a:gd name="T48" fmla="*/ 4 w 46"/>
                  <a:gd name="T49" fmla="*/ 106 h 225"/>
                  <a:gd name="T50" fmla="*/ 1 w 46"/>
                  <a:gd name="T51" fmla="*/ 102 h 225"/>
                  <a:gd name="T52" fmla="*/ 0 w 46"/>
                  <a:gd name="T53" fmla="*/ 97 h 225"/>
                  <a:gd name="T54" fmla="*/ 0 w 46"/>
                  <a:gd name="T55" fmla="*/ 89 h 225"/>
                  <a:gd name="T56" fmla="*/ 4 w 46"/>
                  <a:gd name="T57" fmla="*/ 84 h 225"/>
                  <a:gd name="T58" fmla="*/ 5 w 46"/>
                  <a:gd name="T59" fmla="*/ 77 h 225"/>
                  <a:gd name="T60" fmla="*/ 6 w 46"/>
                  <a:gd name="T61" fmla="*/ 71 h 225"/>
                  <a:gd name="T62" fmla="*/ 5 w 46"/>
                  <a:gd name="T63" fmla="*/ 65 h 225"/>
                  <a:gd name="T64" fmla="*/ 5 w 46"/>
                  <a:gd name="T65" fmla="*/ 59 h 225"/>
                  <a:gd name="T66" fmla="*/ 4 w 46"/>
                  <a:gd name="T67" fmla="*/ 53 h 225"/>
                  <a:gd name="T68" fmla="*/ 3 w 46"/>
                  <a:gd name="T69" fmla="*/ 47 h 225"/>
                  <a:gd name="T70" fmla="*/ 2 w 46"/>
                  <a:gd name="T71" fmla="*/ 42 h 225"/>
                  <a:gd name="T72" fmla="*/ 2 w 46"/>
                  <a:gd name="T73" fmla="*/ 36 h 225"/>
                  <a:gd name="T74" fmla="*/ 0 w 46"/>
                  <a:gd name="T75" fmla="*/ 30 h 225"/>
                  <a:gd name="T76" fmla="*/ 0 w 46"/>
                  <a:gd name="T77" fmla="*/ 25 h 225"/>
                  <a:gd name="T78" fmla="*/ 0 w 46"/>
                  <a:gd name="T79" fmla="*/ 20 h 225"/>
                  <a:gd name="T80" fmla="*/ 1 w 46"/>
                  <a:gd name="T81" fmla="*/ 16 h 225"/>
                  <a:gd name="T82" fmla="*/ 2 w 46"/>
                  <a:gd name="T83" fmla="*/ 11 h 225"/>
                  <a:gd name="T84" fmla="*/ 4 w 46"/>
                  <a:gd name="T85" fmla="*/ 7 h 225"/>
                  <a:gd name="T86" fmla="*/ 7 w 46"/>
                  <a:gd name="T87" fmla="*/ 3 h 225"/>
                  <a:gd name="T88" fmla="*/ 11 w 46"/>
                  <a:gd name="T89" fmla="*/ 0 h 225"/>
                  <a:gd name="T90" fmla="*/ 11 w 46"/>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225">
                    <a:moveTo>
                      <a:pt x="21" y="0"/>
                    </a:moveTo>
                    <a:lnTo>
                      <a:pt x="27" y="14"/>
                    </a:lnTo>
                    <a:lnTo>
                      <a:pt x="31" y="25"/>
                    </a:lnTo>
                    <a:lnTo>
                      <a:pt x="31" y="36"/>
                    </a:lnTo>
                    <a:lnTo>
                      <a:pt x="35" y="50"/>
                    </a:lnTo>
                    <a:lnTo>
                      <a:pt x="35" y="63"/>
                    </a:lnTo>
                    <a:lnTo>
                      <a:pt x="35" y="74"/>
                    </a:lnTo>
                    <a:lnTo>
                      <a:pt x="35" y="86"/>
                    </a:lnTo>
                    <a:lnTo>
                      <a:pt x="35" y="99"/>
                    </a:lnTo>
                    <a:lnTo>
                      <a:pt x="33" y="113"/>
                    </a:lnTo>
                    <a:lnTo>
                      <a:pt x="31" y="124"/>
                    </a:lnTo>
                    <a:lnTo>
                      <a:pt x="31" y="135"/>
                    </a:lnTo>
                    <a:lnTo>
                      <a:pt x="31" y="149"/>
                    </a:lnTo>
                    <a:lnTo>
                      <a:pt x="31" y="162"/>
                    </a:lnTo>
                    <a:lnTo>
                      <a:pt x="33" y="173"/>
                    </a:lnTo>
                    <a:lnTo>
                      <a:pt x="35" y="187"/>
                    </a:lnTo>
                    <a:lnTo>
                      <a:pt x="38" y="200"/>
                    </a:lnTo>
                    <a:lnTo>
                      <a:pt x="44" y="208"/>
                    </a:lnTo>
                    <a:lnTo>
                      <a:pt x="46" y="215"/>
                    </a:lnTo>
                    <a:lnTo>
                      <a:pt x="44" y="221"/>
                    </a:lnTo>
                    <a:lnTo>
                      <a:pt x="40" y="225"/>
                    </a:lnTo>
                    <a:lnTo>
                      <a:pt x="31" y="225"/>
                    </a:lnTo>
                    <a:lnTo>
                      <a:pt x="23" y="223"/>
                    </a:lnTo>
                    <a:lnTo>
                      <a:pt x="16" y="219"/>
                    </a:lnTo>
                    <a:lnTo>
                      <a:pt x="8" y="213"/>
                    </a:lnTo>
                    <a:lnTo>
                      <a:pt x="2" y="204"/>
                    </a:lnTo>
                    <a:lnTo>
                      <a:pt x="0" y="194"/>
                    </a:lnTo>
                    <a:lnTo>
                      <a:pt x="0" y="179"/>
                    </a:lnTo>
                    <a:lnTo>
                      <a:pt x="8" y="168"/>
                    </a:lnTo>
                    <a:lnTo>
                      <a:pt x="10" y="154"/>
                    </a:lnTo>
                    <a:lnTo>
                      <a:pt x="12" y="143"/>
                    </a:lnTo>
                    <a:lnTo>
                      <a:pt x="10" y="130"/>
                    </a:lnTo>
                    <a:lnTo>
                      <a:pt x="10" y="118"/>
                    </a:lnTo>
                    <a:lnTo>
                      <a:pt x="8" y="107"/>
                    </a:lnTo>
                    <a:lnTo>
                      <a:pt x="6" y="95"/>
                    </a:lnTo>
                    <a:lnTo>
                      <a:pt x="4" y="84"/>
                    </a:lnTo>
                    <a:lnTo>
                      <a:pt x="4" y="73"/>
                    </a:lnTo>
                    <a:lnTo>
                      <a:pt x="0" y="61"/>
                    </a:lnTo>
                    <a:lnTo>
                      <a:pt x="0" y="50"/>
                    </a:lnTo>
                    <a:lnTo>
                      <a:pt x="0" y="40"/>
                    </a:lnTo>
                    <a:lnTo>
                      <a:pt x="2" y="33"/>
                    </a:lnTo>
                    <a:lnTo>
                      <a:pt x="4" y="23"/>
                    </a:lnTo>
                    <a:lnTo>
                      <a:pt x="8" y="14"/>
                    </a:lnTo>
                    <a:lnTo>
                      <a:pt x="14" y="6"/>
                    </a:lnTo>
                    <a:lnTo>
                      <a:pt x="2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7" name="Freeform 596"/>
              <p:cNvSpPr>
                <a:spLocks/>
              </p:cNvSpPr>
              <p:nvPr/>
            </p:nvSpPr>
            <p:spPr bwMode="auto">
              <a:xfrm>
                <a:off x="3250" y="2874"/>
                <a:ext cx="26" cy="37"/>
              </a:xfrm>
              <a:custGeom>
                <a:avLst/>
                <a:gdLst>
                  <a:gd name="T0" fmla="*/ 26 w 53"/>
                  <a:gd name="T1" fmla="*/ 0 h 74"/>
                  <a:gd name="T2" fmla="*/ 24 w 53"/>
                  <a:gd name="T3" fmla="*/ 6 h 74"/>
                  <a:gd name="T4" fmla="*/ 21 w 53"/>
                  <a:gd name="T5" fmla="*/ 12 h 74"/>
                  <a:gd name="T6" fmla="*/ 20 w 53"/>
                  <a:gd name="T7" fmla="*/ 16 h 74"/>
                  <a:gd name="T8" fmla="*/ 19 w 53"/>
                  <a:gd name="T9" fmla="*/ 20 h 74"/>
                  <a:gd name="T10" fmla="*/ 17 w 53"/>
                  <a:gd name="T11" fmla="*/ 24 h 74"/>
                  <a:gd name="T12" fmla="*/ 16 w 53"/>
                  <a:gd name="T13" fmla="*/ 28 h 74"/>
                  <a:gd name="T14" fmla="*/ 13 w 53"/>
                  <a:gd name="T15" fmla="*/ 32 h 74"/>
                  <a:gd name="T16" fmla="*/ 13 w 53"/>
                  <a:gd name="T17" fmla="*/ 37 h 74"/>
                  <a:gd name="T18" fmla="*/ 6 w 53"/>
                  <a:gd name="T19" fmla="*/ 33 h 74"/>
                  <a:gd name="T20" fmla="*/ 2 w 53"/>
                  <a:gd name="T21" fmla="*/ 30 h 74"/>
                  <a:gd name="T22" fmla="*/ 0 w 53"/>
                  <a:gd name="T23" fmla="*/ 25 h 74"/>
                  <a:gd name="T24" fmla="*/ 0 w 53"/>
                  <a:gd name="T25" fmla="*/ 21 h 74"/>
                  <a:gd name="T26" fmla="*/ 1 w 53"/>
                  <a:gd name="T27" fmla="*/ 17 h 74"/>
                  <a:gd name="T28" fmla="*/ 2 w 53"/>
                  <a:gd name="T29" fmla="*/ 13 h 74"/>
                  <a:gd name="T30" fmla="*/ 4 w 53"/>
                  <a:gd name="T31" fmla="*/ 10 h 74"/>
                  <a:gd name="T32" fmla="*/ 8 w 53"/>
                  <a:gd name="T33" fmla="*/ 8 h 74"/>
                  <a:gd name="T34" fmla="*/ 13 w 53"/>
                  <a:gd name="T35" fmla="*/ 5 h 74"/>
                  <a:gd name="T36" fmla="*/ 17 w 53"/>
                  <a:gd name="T37" fmla="*/ 3 h 74"/>
                  <a:gd name="T38" fmla="*/ 21 w 53"/>
                  <a:gd name="T39" fmla="*/ 1 h 74"/>
                  <a:gd name="T40" fmla="*/ 26 w 53"/>
                  <a:gd name="T41" fmla="*/ 0 h 74"/>
                  <a:gd name="T42" fmla="*/ 26 w 53"/>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3" h="74">
                    <a:moveTo>
                      <a:pt x="53" y="0"/>
                    </a:moveTo>
                    <a:lnTo>
                      <a:pt x="49" y="11"/>
                    </a:lnTo>
                    <a:lnTo>
                      <a:pt x="43" y="24"/>
                    </a:lnTo>
                    <a:lnTo>
                      <a:pt x="40" y="32"/>
                    </a:lnTo>
                    <a:lnTo>
                      <a:pt x="38" y="40"/>
                    </a:lnTo>
                    <a:lnTo>
                      <a:pt x="34" y="47"/>
                    </a:lnTo>
                    <a:lnTo>
                      <a:pt x="32" y="55"/>
                    </a:lnTo>
                    <a:lnTo>
                      <a:pt x="26" y="64"/>
                    </a:lnTo>
                    <a:lnTo>
                      <a:pt x="26" y="74"/>
                    </a:lnTo>
                    <a:lnTo>
                      <a:pt x="13" y="66"/>
                    </a:lnTo>
                    <a:lnTo>
                      <a:pt x="5" y="59"/>
                    </a:lnTo>
                    <a:lnTo>
                      <a:pt x="0" y="49"/>
                    </a:lnTo>
                    <a:lnTo>
                      <a:pt x="0" y="42"/>
                    </a:lnTo>
                    <a:lnTo>
                      <a:pt x="2" y="34"/>
                    </a:lnTo>
                    <a:lnTo>
                      <a:pt x="5" y="26"/>
                    </a:lnTo>
                    <a:lnTo>
                      <a:pt x="9" y="19"/>
                    </a:lnTo>
                    <a:lnTo>
                      <a:pt x="17" y="15"/>
                    </a:lnTo>
                    <a:lnTo>
                      <a:pt x="26" y="9"/>
                    </a:lnTo>
                    <a:lnTo>
                      <a:pt x="34" y="5"/>
                    </a:lnTo>
                    <a:lnTo>
                      <a:pt x="43" y="2"/>
                    </a:lnTo>
                    <a:lnTo>
                      <a:pt x="5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8" name="Freeform 597"/>
              <p:cNvSpPr>
                <a:spLocks/>
              </p:cNvSpPr>
              <p:nvPr/>
            </p:nvSpPr>
            <p:spPr bwMode="auto">
              <a:xfrm>
                <a:off x="3272" y="2890"/>
                <a:ext cx="15" cy="25"/>
              </a:xfrm>
              <a:custGeom>
                <a:avLst/>
                <a:gdLst>
                  <a:gd name="T0" fmla="*/ 15 w 31"/>
                  <a:gd name="T1" fmla="*/ 0 h 50"/>
                  <a:gd name="T2" fmla="*/ 12 w 31"/>
                  <a:gd name="T3" fmla="*/ 5 h 50"/>
                  <a:gd name="T4" fmla="*/ 8 w 31"/>
                  <a:gd name="T5" fmla="*/ 12 h 50"/>
                  <a:gd name="T6" fmla="*/ 5 w 31"/>
                  <a:gd name="T7" fmla="*/ 18 h 50"/>
                  <a:gd name="T8" fmla="*/ 0 w 31"/>
                  <a:gd name="T9" fmla="*/ 25 h 50"/>
                  <a:gd name="T10" fmla="*/ 0 w 31"/>
                  <a:gd name="T11" fmla="*/ 23 h 50"/>
                  <a:gd name="T12" fmla="*/ 2 w 31"/>
                  <a:gd name="T13" fmla="*/ 17 h 50"/>
                  <a:gd name="T14" fmla="*/ 6 w 31"/>
                  <a:gd name="T15" fmla="*/ 12 h 50"/>
                  <a:gd name="T16" fmla="*/ 9 w 31"/>
                  <a:gd name="T17" fmla="*/ 6 h 50"/>
                  <a:gd name="T18" fmla="*/ 15 w 31"/>
                  <a:gd name="T19" fmla="*/ 0 h 50"/>
                  <a:gd name="T20" fmla="*/ 15 w 3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50">
                    <a:moveTo>
                      <a:pt x="31" y="0"/>
                    </a:moveTo>
                    <a:lnTo>
                      <a:pt x="25" y="10"/>
                    </a:lnTo>
                    <a:lnTo>
                      <a:pt x="17" y="23"/>
                    </a:lnTo>
                    <a:lnTo>
                      <a:pt x="10" y="36"/>
                    </a:lnTo>
                    <a:lnTo>
                      <a:pt x="0" y="50"/>
                    </a:lnTo>
                    <a:lnTo>
                      <a:pt x="0" y="46"/>
                    </a:lnTo>
                    <a:lnTo>
                      <a:pt x="4" y="34"/>
                    </a:lnTo>
                    <a:lnTo>
                      <a:pt x="12" y="23"/>
                    </a:lnTo>
                    <a:lnTo>
                      <a:pt x="19" y="11"/>
                    </a:lnTo>
                    <a:lnTo>
                      <a:pt x="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19" name="Freeform 598"/>
              <p:cNvSpPr>
                <a:spLocks/>
              </p:cNvSpPr>
              <p:nvPr/>
            </p:nvSpPr>
            <p:spPr bwMode="auto">
              <a:xfrm>
                <a:off x="3329" y="2899"/>
                <a:ext cx="18" cy="118"/>
              </a:xfrm>
              <a:custGeom>
                <a:avLst/>
                <a:gdLst>
                  <a:gd name="T0" fmla="*/ 8 w 37"/>
                  <a:gd name="T1" fmla="*/ 0 h 238"/>
                  <a:gd name="T2" fmla="*/ 9 w 37"/>
                  <a:gd name="T3" fmla="*/ 6 h 238"/>
                  <a:gd name="T4" fmla="*/ 9 w 37"/>
                  <a:gd name="T5" fmla="*/ 13 h 238"/>
                  <a:gd name="T6" fmla="*/ 11 w 37"/>
                  <a:gd name="T7" fmla="*/ 20 h 238"/>
                  <a:gd name="T8" fmla="*/ 13 w 37"/>
                  <a:gd name="T9" fmla="*/ 27 h 238"/>
                  <a:gd name="T10" fmla="*/ 14 w 37"/>
                  <a:gd name="T11" fmla="*/ 35 h 238"/>
                  <a:gd name="T12" fmla="*/ 15 w 37"/>
                  <a:gd name="T13" fmla="*/ 43 h 238"/>
                  <a:gd name="T14" fmla="*/ 16 w 37"/>
                  <a:gd name="T15" fmla="*/ 50 h 238"/>
                  <a:gd name="T16" fmla="*/ 18 w 37"/>
                  <a:gd name="T17" fmla="*/ 59 h 238"/>
                  <a:gd name="T18" fmla="*/ 18 w 37"/>
                  <a:gd name="T19" fmla="*/ 65 h 238"/>
                  <a:gd name="T20" fmla="*/ 18 w 37"/>
                  <a:gd name="T21" fmla="*/ 73 h 238"/>
                  <a:gd name="T22" fmla="*/ 17 w 37"/>
                  <a:gd name="T23" fmla="*/ 80 h 238"/>
                  <a:gd name="T24" fmla="*/ 17 w 37"/>
                  <a:gd name="T25" fmla="*/ 89 h 238"/>
                  <a:gd name="T26" fmla="*/ 16 w 37"/>
                  <a:gd name="T27" fmla="*/ 96 h 238"/>
                  <a:gd name="T28" fmla="*/ 15 w 37"/>
                  <a:gd name="T29" fmla="*/ 103 h 238"/>
                  <a:gd name="T30" fmla="*/ 14 w 37"/>
                  <a:gd name="T31" fmla="*/ 111 h 238"/>
                  <a:gd name="T32" fmla="*/ 12 w 37"/>
                  <a:gd name="T33" fmla="*/ 118 h 238"/>
                  <a:gd name="T34" fmla="*/ 8 w 37"/>
                  <a:gd name="T35" fmla="*/ 114 h 238"/>
                  <a:gd name="T36" fmla="*/ 4 w 37"/>
                  <a:gd name="T37" fmla="*/ 111 h 238"/>
                  <a:gd name="T38" fmla="*/ 1 w 37"/>
                  <a:gd name="T39" fmla="*/ 106 h 238"/>
                  <a:gd name="T40" fmla="*/ 1 w 37"/>
                  <a:gd name="T41" fmla="*/ 101 h 238"/>
                  <a:gd name="T42" fmla="*/ 0 w 37"/>
                  <a:gd name="T43" fmla="*/ 94 h 238"/>
                  <a:gd name="T44" fmla="*/ 1 w 37"/>
                  <a:gd name="T45" fmla="*/ 88 h 238"/>
                  <a:gd name="T46" fmla="*/ 1 w 37"/>
                  <a:gd name="T47" fmla="*/ 80 h 238"/>
                  <a:gd name="T48" fmla="*/ 3 w 37"/>
                  <a:gd name="T49" fmla="*/ 73 h 238"/>
                  <a:gd name="T50" fmla="*/ 4 w 37"/>
                  <a:gd name="T51" fmla="*/ 65 h 238"/>
                  <a:gd name="T52" fmla="*/ 6 w 37"/>
                  <a:gd name="T53" fmla="*/ 57 h 238"/>
                  <a:gd name="T54" fmla="*/ 6 w 37"/>
                  <a:gd name="T55" fmla="*/ 49 h 238"/>
                  <a:gd name="T56" fmla="*/ 8 w 37"/>
                  <a:gd name="T57" fmla="*/ 42 h 238"/>
                  <a:gd name="T58" fmla="*/ 7 w 37"/>
                  <a:gd name="T59" fmla="*/ 34 h 238"/>
                  <a:gd name="T60" fmla="*/ 7 w 37"/>
                  <a:gd name="T61" fmla="*/ 27 h 238"/>
                  <a:gd name="T62" fmla="*/ 5 w 37"/>
                  <a:gd name="T63" fmla="*/ 21 h 238"/>
                  <a:gd name="T64" fmla="*/ 3 w 37"/>
                  <a:gd name="T65" fmla="*/ 16 h 238"/>
                  <a:gd name="T66" fmla="*/ 4 w 37"/>
                  <a:gd name="T67" fmla="*/ 11 h 238"/>
                  <a:gd name="T68" fmla="*/ 5 w 37"/>
                  <a:gd name="T69" fmla="*/ 7 h 238"/>
                  <a:gd name="T70" fmla="*/ 5 w 37"/>
                  <a:gd name="T71" fmla="*/ 3 h 238"/>
                  <a:gd name="T72" fmla="*/ 8 w 37"/>
                  <a:gd name="T73" fmla="*/ 0 h 238"/>
                  <a:gd name="T74" fmla="*/ 8 w 37"/>
                  <a:gd name="T75" fmla="*/ 0 h 2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 h="238">
                    <a:moveTo>
                      <a:pt x="16" y="0"/>
                    </a:moveTo>
                    <a:lnTo>
                      <a:pt x="18" y="12"/>
                    </a:lnTo>
                    <a:lnTo>
                      <a:pt x="19" y="27"/>
                    </a:lnTo>
                    <a:lnTo>
                      <a:pt x="23" y="40"/>
                    </a:lnTo>
                    <a:lnTo>
                      <a:pt x="27" y="55"/>
                    </a:lnTo>
                    <a:lnTo>
                      <a:pt x="29" y="71"/>
                    </a:lnTo>
                    <a:lnTo>
                      <a:pt x="31" y="86"/>
                    </a:lnTo>
                    <a:lnTo>
                      <a:pt x="33" y="101"/>
                    </a:lnTo>
                    <a:lnTo>
                      <a:pt x="37" y="118"/>
                    </a:lnTo>
                    <a:lnTo>
                      <a:pt x="37" y="131"/>
                    </a:lnTo>
                    <a:lnTo>
                      <a:pt x="37" y="148"/>
                    </a:lnTo>
                    <a:lnTo>
                      <a:pt x="35" y="162"/>
                    </a:lnTo>
                    <a:lnTo>
                      <a:pt x="35" y="179"/>
                    </a:lnTo>
                    <a:lnTo>
                      <a:pt x="33" y="194"/>
                    </a:lnTo>
                    <a:lnTo>
                      <a:pt x="31" y="207"/>
                    </a:lnTo>
                    <a:lnTo>
                      <a:pt x="29" y="223"/>
                    </a:lnTo>
                    <a:lnTo>
                      <a:pt x="25" y="238"/>
                    </a:lnTo>
                    <a:lnTo>
                      <a:pt x="16" y="230"/>
                    </a:lnTo>
                    <a:lnTo>
                      <a:pt x="8" y="223"/>
                    </a:lnTo>
                    <a:lnTo>
                      <a:pt x="2" y="213"/>
                    </a:lnTo>
                    <a:lnTo>
                      <a:pt x="2" y="204"/>
                    </a:lnTo>
                    <a:lnTo>
                      <a:pt x="0" y="190"/>
                    </a:lnTo>
                    <a:lnTo>
                      <a:pt x="2" y="177"/>
                    </a:lnTo>
                    <a:lnTo>
                      <a:pt x="2" y="162"/>
                    </a:lnTo>
                    <a:lnTo>
                      <a:pt x="6" y="147"/>
                    </a:lnTo>
                    <a:lnTo>
                      <a:pt x="8" y="131"/>
                    </a:lnTo>
                    <a:lnTo>
                      <a:pt x="12" y="114"/>
                    </a:lnTo>
                    <a:lnTo>
                      <a:pt x="12" y="99"/>
                    </a:lnTo>
                    <a:lnTo>
                      <a:pt x="16" y="84"/>
                    </a:lnTo>
                    <a:lnTo>
                      <a:pt x="14" y="69"/>
                    </a:lnTo>
                    <a:lnTo>
                      <a:pt x="14" y="55"/>
                    </a:lnTo>
                    <a:lnTo>
                      <a:pt x="10" y="42"/>
                    </a:lnTo>
                    <a:lnTo>
                      <a:pt x="6" y="33"/>
                    </a:lnTo>
                    <a:lnTo>
                      <a:pt x="8" y="23"/>
                    </a:lnTo>
                    <a:lnTo>
                      <a:pt x="10" y="15"/>
                    </a:lnTo>
                    <a:lnTo>
                      <a:pt x="10" y="6"/>
                    </a:lnTo>
                    <a:lnTo>
                      <a:pt x="1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0" name="Freeform 599"/>
              <p:cNvSpPr>
                <a:spLocks/>
              </p:cNvSpPr>
              <p:nvPr/>
            </p:nvSpPr>
            <p:spPr bwMode="auto">
              <a:xfrm>
                <a:off x="2566" y="2926"/>
                <a:ext cx="33" cy="122"/>
              </a:xfrm>
              <a:custGeom>
                <a:avLst/>
                <a:gdLst>
                  <a:gd name="T0" fmla="*/ 25 w 64"/>
                  <a:gd name="T1" fmla="*/ 0 h 244"/>
                  <a:gd name="T2" fmla="*/ 27 w 64"/>
                  <a:gd name="T3" fmla="*/ 8 h 244"/>
                  <a:gd name="T4" fmla="*/ 29 w 64"/>
                  <a:gd name="T5" fmla="*/ 17 h 244"/>
                  <a:gd name="T6" fmla="*/ 30 w 64"/>
                  <a:gd name="T7" fmla="*/ 25 h 244"/>
                  <a:gd name="T8" fmla="*/ 32 w 64"/>
                  <a:gd name="T9" fmla="*/ 34 h 244"/>
                  <a:gd name="T10" fmla="*/ 32 w 64"/>
                  <a:gd name="T11" fmla="*/ 41 h 244"/>
                  <a:gd name="T12" fmla="*/ 33 w 64"/>
                  <a:gd name="T13" fmla="*/ 50 h 244"/>
                  <a:gd name="T14" fmla="*/ 33 w 64"/>
                  <a:gd name="T15" fmla="*/ 57 h 244"/>
                  <a:gd name="T16" fmla="*/ 33 w 64"/>
                  <a:gd name="T17" fmla="*/ 65 h 244"/>
                  <a:gd name="T18" fmla="*/ 31 w 64"/>
                  <a:gd name="T19" fmla="*/ 73 h 244"/>
                  <a:gd name="T20" fmla="*/ 30 w 64"/>
                  <a:gd name="T21" fmla="*/ 80 h 244"/>
                  <a:gd name="T22" fmla="*/ 27 w 64"/>
                  <a:gd name="T23" fmla="*/ 88 h 244"/>
                  <a:gd name="T24" fmla="*/ 25 w 64"/>
                  <a:gd name="T25" fmla="*/ 95 h 244"/>
                  <a:gd name="T26" fmla="*/ 20 w 64"/>
                  <a:gd name="T27" fmla="*/ 101 h 244"/>
                  <a:gd name="T28" fmla="*/ 17 w 64"/>
                  <a:gd name="T29" fmla="*/ 109 h 244"/>
                  <a:gd name="T30" fmla="*/ 11 w 64"/>
                  <a:gd name="T31" fmla="*/ 115 h 244"/>
                  <a:gd name="T32" fmla="*/ 7 w 64"/>
                  <a:gd name="T33" fmla="*/ 122 h 244"/>
                  <a:gd name="T34" fmla="*/ 1 w 64"/>
                  <a:gd name="T35" fmla="*/ 115 h 244"/>
                  <a:gd name="T36" fmla="*/ 0 w 64"/>
                  <a:gd name="T37" fmla="*/ 110 h 244"/>
                  <a:gd name="T38" fmla="*/ 2 w 64"/>
                  <a:gd name="T39" fmla="*/ 103 h 244"/>
                  <a:gd name="T40" fmla="*/ 7 w 64"/>
                  <a:gd name="T41" fmla="*/ 96 h 244"/>
                  <a:gd name="T42" fmla="*/ 10 w 64"/>
                  <a:gd name="T43" fmla="*/ 91 h 244"/>
                  <a:gd name="T44" fmla="*/ 12 w 64"/>
                  <a:gd name="T45" fmla="*/ 86 h 244"/>
                  <a:gd name="T46" fmla="*/ 15 w 64"/>
                  <a:gd name="T47" fmla="*/ 81 h 244"/>
                  <a:gd name="T48" fmla="*/ 19 w 64"/>
                  <a:gd name="T49" fmla="*/ 76 h 244"/>
                  <a:gd name="T50" fmla="*/ 20 w 64"/>
                  <a:gd name="T51" fmla="*/ 70 h 244"/>
                  <a:gd name="T52" fmla="*/ 20 w 64"/>
                  <a:gd name="T53" fmla="*/ 64 h 244"/>
                  <a:gd name="T54" fmla="*/ 19 w 64"/>
                  <a:gd name="T55" fmla="*/ 57 h 244"/>
                  <a:gd name="T56" fmla="*/ 17 w 64"/>
                  <a:gd name="T57" fmla="*/ 51 h 244"/>
                  <a:gd name="T58" fmla="*/ 18 w 64"/>
                  <a:gd name="T59" fmla="*/ 47 h 244"/>
                  <a:gd name="T60" fmla="*/ 19 w 64"/>
                  <a:gd name="T61" fmla="*/ 43 h 244"/>
                  <a:gd name="T62" fmla="*/ 19 w 64"/>
                  <a:gd name="T63" fmla="*/ 40 h 244"/>
                  <a:gd name="T64" fmla="*/ 19 w 64"/>
                  <a:gd name="T65" fmla="*/ 37 h 244"/>
                  <a:gd name="T66" fmla="*/ 19 w 64"/>
                  <a:gd name="T67" fmla="*/ 33 h 244"/>
                  <a:gd name="T68" fmla="*/ 19 w 64"/>
                  <a:gd name="T69" fmla="*/ 29 h 244"/>
                  <a:gd name="T70" fmla="*/ 19 w 64"/>
                  <a:gd name="T71" fmla="*/ 25 h 244"/>
                  <a:gd name="T72" fmla="*/ 19 w 64"/>
                  <a:gd name="T73" fmla="*/ 21 h 244"/>
                  <a:gd name="T74" fmla="*/ 19 w 64"/>
                  <a:gd name="T75" fmla="*/ 16 h 244"/>
                  <a:gd name="T76" fmla="*/ 20 w 64"/>
                  <a:gd name="T77" fmla="*/ 10 h 244"/>
                  <a:gd name="T78" fmla="*/ 21 w 64"/>
                  <a:gd name="T79" fmla="*/ 5 h 244"/>
                  <a:gd name="T80" fmla="*/ 25 w 64"/>
                  <a:gd name="T81" fmla="*/ 0 h 244"/>
                  <a:gd name="T82" fmla="*/ 25 w 64"/>
                  <a:gd name="T83" fmla="*/ 0 h 2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244">
                    <a:moveTo>
                      <a:pt x="49" y="0"/>
                    </a:moveTo>
                    <a:lnTo>
                      <a:pt x="53" y="16"/>
                    </a:lnTo>
                    <a:lnTo>
                      <a:pt x="57" y="33"/>
                    </a:lnTo>
                    <a:lnTo>
                      <a:pt x="59" y="50"/>
                    </a:lnTo>
                    <a:lnTo>
                      <a:pt x="62" y="67"/>
                    </a:lnTo>
                    <a:lnTo>
                      <a:pt x="62" y="82"/>
                    </a:lnTo>
                    <a:lnTo>
                      <a:pt x="64" y="99"/>
                    </a:lnTo>
                    <a:lnTo>
                      <a:pt x="64" y="114"/>
                    </a:lnTo>
                    <a:lnTo>
                      <a:pt x="64" y="130"/>
                    </a:lnTo>
                    <a:lnTo>
                      <a:pt x="60" y="145"/>
                    </a:lnTo>
                    <a:lnTo>
                      <a:pt x="59" y="160"/>
                    </a:lnTo>
                    <a:lnTo>
                      <a:pt x="53" y="175"/>
                    </a:lnTo>
                    <a:lnTo>
                      <a:pt x="49" y="189"/>
                    </a:lnTo>
                    <a:lnTo>
                      <a:pt x="39" y="202"/>
                    </a:lnTo>
                    <a:lnTo>
                      <a:pt x="32" y="217"/>
                    </a:lnTo>
                    <a:lnTo>
                      <a:pt x="22" y="230"/>
                    </a:lnTo>
                    <a:lnTo>
                      <a:pt x="13" y="244"/>
                    </a:lnTo>
                    <a:lnTo>
                      <a:pt x="1" y="230"/>
                    </a:lnTo>
                    <a:lnTo>
                      <a:pt x="0" y="219"/>
                    </a:lnTo>
                    <a:lnTo>
                      <a:pt x="3" y="206"/>
                    </a:lnTo>
                    <a:lnTo>
                      <a:pt x="13" y="192"/>
                    </a:lnTo>
                    <a:lnTo>
                      <a:pt x="19" y="181"/>
                    </a:lnTo>
                    <a:lnTo>
                      <a:pt x="24" y="171"/>
                    </a:lnTo>
                    <a:lnTo>
                      <a:pt x="30" y="162"/>
                    </a:lnTo>
                    <a:lnTo>
                      <a:pt x="36" y="152"/>
                    </a:lnTo>
                    <a:lnTo>
                      <a:pt x="38" y="139"/>
                    </a:lnTo>
                    <a:lnTo>
                      <a:pt x="39" y="128"/>
                    </a:lnTo>
                    <a:lnTo>
                      <a:pt x="36" y="114"/>
                    </a:lnTo>
                    <a:lnTo>
                      <a:pt x="32" y="101"/>
                    </a:lnTo>
                    <a:lnTo>
                      <a:pt x="34" y="93"/>
                    </a:lnTo>
                    <a:lnTo>
                      <a:pt x="36" y="86"/>
                    </a:lnTo>
                    <a:lnTo>
                      <a:pt x="36" y="80"/>
                    </a:lnTo>
                    <a:lnTo>
                      <a:pt x="36" y="73"/>
                    </a:lnTo>
                    <a:lnTo>
                      <a:pt x="36" y="65"/>
                    </a:lnTo>
                    <a:lnTo>
                      <a:pt x="36" y="57"/>
                    </a:lnTo>
                    <a:lnTo>
                      <a:pt x="36" y="50"/>
                    </a:lnTo>
                    <a:lnTo>
                      <a:pt x="36" y="42"/>
                    </a:lnTo>
                    <a:lnTo>
                      <a:pt x="36" y="31"/>
                    </a:lnTo>
                    <a:lnTo>
                      <a:pt x="38" y="19"/>
                    </a:lnTo>
                    <a:lnTo>
                      <a:pt x="41" y="10"/>
                    </a:lnTo>
                    <a:lnTo>
                      <a:pt x="4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1" name="Freeform 600"/>
              <p:cNvSpPr>
                <a:spLocks/>
              </p:cNvSpPr>
              <p:nvPr/>
            </p:nvSpPr>
            <p:spPr bwMode="auto">
              <a:xfrm>
                <a:off x="2700" y="2926"/>
                <a:ext cx="6" cy="12"/>
              </a:xfrm>
              <a:custGeom>
                <a:avLst/>
                <a:gdLst>
                  <a:gd name="T0" fmla="*/ 1 w 11"/>
                  <a:gd name="T1" fmla="*/ 0 h 23"/>
                  <a:gd name="T2" fmla="*/ 5 w 11"/>
                  <a:gd name="T3" fmla="*/ 0 h 23"/>
                  <a:gd name="T4" fmla="*/ 6 w 11"/>
                  <a:gd name="T5" fmla="*/ 5 h 23"/>
                  <a:gd name="T6" fmla="*/ 6 w 11"/>
                  <a:gd name="T7" fmla="*/ 8 h 23"/>
                  <a:gd name="T8" fmla="*/ 6 w 11"/>
                  <a:gd name="T9" fmla="*/ 10 h 23"/>
                  <a:gd name="T10" fmla="*/ 2 w 11"/>
                  <a:gd name="T11" fmla="*/ 12 h 23"/>
                  <a:gd name="T12" fmla="*/ 0 w 11"/>
                  <a:gd name="T13" fmla="*/ 8 h 23"/>
                  <a:gd name="T14" fmla="*/ 0 w 11"/>
                  <a:gd name="T15" fmla="*/ 3 h 23"/>
                  <a:gd name="T16" fmla="*/ 1 w 11"/>
                  <a:gd name="T17" fmla="*/ 0 h 23"/>
                  <a:gd name="T18" fmla="*/ 1 w 11"/>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23">
                    <a:moveTo>
                      <a:pt x="2" y="0"/>
                    </a:moveTo>
                    <a:lnTo>
                      <a:pt x="9" y="0"/>
                    </a:lnTo>
                    <a:lnTo>
                      <a:pt x="11" y="10"/>
                    </a:lnTo>
                    <a:lnTo>
                      <a:pt x="11" y="16"/>
                    </a:lnTo>
                    <a:lnTo>
                      <a:pt x="11" y="19"/>
                    </a:lnTo>
                    <a:lnTo>
                      <a:pt x="3" y="23"/>
                    </a:lnTo>
                    <a:lnTo>
                      <a:pt x="0" y="16"/>
                    </a:lnTo>
                    <a:lnTo>
                      <a:pt x="0" y="6"/>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2" name="Freeform 601"/>
              <p:cNvSpPr>
                <a:spLocks/>
              </p:cNvSpPr>
              <p:nvPr/>
            </p:nvSpPr>
            <p:spPr bwMode="auto">
              <a:xfrm>
                <a:off x="3270" y="2926"/>
                <a:ext cx="25" cy="78"/>
              </a:xfrm>
              <a:custGeom>
                <a:avLst/>
                <a:gdLst>
                  <a:gd name="T0" fmla="*/ 20 w 51"/>
                  <a:gd name="T1" fmla="*/ 0 h 156"/>
                  <a:gd name="T2" fmla="*/ 22 w 51"/>
                  <a:gd name="T3" fmla="*/ 0 h 156"/>
                  <a:gd name="T4" fmla="*/ 25 w 51"/>
                  <a:gd name="T5" fmla="*/ 0 h 156"/>
                  <a:gd name="T6" fmla="*/ 23 w 51"/>
                  <a:gd name="T7" fmla="*/ 5 h 156"/>
                  <a:gd name="T8" fmla="*/ 22 w 51"/>
                  <a:gd name="T9" fmla="*/ 10 h 156"/>
                  <a:gd name="T10" fmla="*/ 20 w 51"/>
                  <a:gd name="T11" fmla="*/ 15 h 156"/>
                  <a:gd name="T12" fmla="*/ 19 w 51"/>
                  <a:gd name="T13" fmla="*/ 20 h 156"/>
                  <a:gd name="T14" fmla="*/ 19 w 51"/>
                  <a:gd name="T15" fmla="*/ 25 h 156"/>
                  <a:gd name="T16" fmla="*/ 18 w 51"/>
                  <a:gd name="T17" fmla="*/ 30 h 156"/>
                  <a:gd name="T18" fmla="*/ 17 w 51"/>
                  <a:gd name="T19" fmla="*/ 34 h 156"/>
                  <a:gd name="T20" fmla="*/ 16 w 51"/>
                  <a:gd name="T21" fmla="*/ 39 h 156"/>
                  <a:gd name="T22" fmla="*/ 15 w 51"/>
                  <a:gd name="T23" fmla="*/ 43 h 156"/>
                  <a:gd name="T24" fmla="*/ 13 w 51"/>
                  <a:gd name="T25" fmla="*/ 49 h 156"/>
                  <a:gd name="T26" fmla="*/ 12 w 51"/>
                  <a:gd name="T27" fmla="*/ 53 h 156"/>
                  <a:gd name="T28" fmla="*/ 11 w 51"/>
                  <a:gd name="T29" fmla="*/ 58 h 156"/>
                  <a:gd name="T30" fmla="*/ 10 w 51"/>
                  <a:gd name="T31" fmla="*/ 63 h 156"/>
                  <a:gd name="T32" fmla="*/ 9 w 51"/>
                  <a:gd name="T33" fmla="*/ 68 h 156"/>
                  <a:gd name="T34" fmla="*/ 8 w 51"/>
                  <a:gd name="T35" fmla="*/ 73 h 156"/>
                  <a:gd name="T36" fmla="*/ 7 w 51"/>
                  <a:gd name="T37" fmla="*/ 78 h 156"/>
                  <a:gd name="T38" fmla="*/ 5 w 51"/>
                  <a:gd name="T39" fmla="*/ 74 h 156"/>
                  <a:gd name="T40" fmla="*/ 3 w 51"/>
                  <a:gd name="T41" fmla="*/ 69 h 156"/>
                  <a:gd name="T42" fmla="*/ 2 w 51"/>
                  <a:gd name="T43" fmla="*/ 64 h 156"/>
                  <a:gd name="T44" fmla="*/ 1 w 51"/>
                  <a:gd name="T45" fmla="*/ 59 h 156"/>
                  <a:gd name="T46" fmla="*/ 0 w 51"/>
                  <a:gd name="T47" fmla="*/ 54 h 156"/>
                  <a:gd name="T48" fmla="*/ 0 w 51"/>
                  <a:gd name="T49" fmla="*/ 49 h 156"/>
                  <a:gd name="T50" fmla="*/ 0 w 51"/>
                  <a:gd name="T51" fmla="*/ 43 h 156"/>
                  <a:gd name="T52" fmla="*/ 0 w 51"/>
                  <a:gd name="T53" fmla="*/ 38 h 156"/>
                  <a:gd name="T54" fmla="*/ 0 w 51"/>
                  <a:gd name="T55" fmla="*/ 32 h 156"/>
                  <a:gd name="T56" fmla="*/ 0 w 51"/>
                  <a:gd name="T57" fmla="*/ 27 h 156"/>
                  <a:gd name="T58" fmla="*/ 1 w 51"/>
                  <a:gd name="T59" fmla="*/ 21 h 156"/>
                  <a:gd name="T60" fmla="*/ 3 w 51"/>
                  <a:gd name="T61" fmla="*/ 17 h 156"/>
                  <a:gd name="T62" fmla="*/ 6 w 51"/>
                  <a:gd name="T63" fmla="*/ 12 h 156"/>
                  <a:gd name="T64" fmla="*/ 10 w 51"/>
                  <a:gd name="T65" fmla="*/ 7 h 156"/>
                  <a:gd name="T66" fmla="*/ 15 w 51"/>
                  <a:gd name="T67" fmla="*/ 3 h 156"/>
                  <a:gd name="T68" fmla="*/ 20 w 51"/>
                  <a:gd name="T69" fmla="*/ 0 h 156"/>
                  <a:gd name="T70" fmla="*/ 20 w 51"/>
                  <a:gd name="T71" fmla="*/ 0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 h="156">
                    <a:moveTo>
                      <a:pt x="41" y="0"/>
                    </a:moveTo>
                    <a:lnTo>
                      <a:pt x="45" y="0"/>
                    </a:lnTo>
                    <a:lnTo>
                      <a:pt x="51" y="0"/>
                    </a:lnTo>
                    <a:lnTo>
                      <a:pt x="47" y="10"/>
                    </a:lnTo>
                    <a:lnTo>
                      <a:pt x="45" y="19"/>
                    </a:lnTo>
                    <a:lnTo>
                      <a:pt x="41" y="29"/>
                    </a:lnTo>
                    <a:lnTo>
                      <a:pt x="39" y="40"/>
                    </a:lnTo>
                    <a:lnTo>
                      <a:pt x="38" y="50"/>
                    </a:lnTo>
                    <a:lnTo>
                      <a:pt x="36" y="59"/>
                    </a:lnTo>
                    <a:lnTo>
                      <a:pt x="34" y="67"/>
                    </a:lnTo>
                    <a:lnTo>
                      <a:pt x="32" y="78"/>
                    </a:lnTo>
                    <a:lnTo>
                      <a:pt x="30" y="86"/>
                    </a:lnTo>
                    <a:lnTo>
                      <a:pt x="26" y="97"/>
                    </a:lnTo>
                    <a:lnTo>
                      <a:pt x="24" y="105"/>
                    </a:lnTo>
                    <a:lnTo>
                      <a:pt x="22" y="116"/>
                    </a:lnTo>
                    <a:lnTo>
                      <a:pt x="20" y="126"/>
                    </a:lnTo>
                    <a:lnTo>
                      <a:pt x="19" y="135"/>
                    </a:lnTo>
                    <a:lnTo>
                      <a:pt x="17" y="145"/>
                    </a:lnTo>
                    <a:lnTo>
                      <a:pt x="15" y="156"/>
                    </a:lnTo>
                    <a:lnTo>
                      <a:pt x="11" y="147"/>
                    </a:lnTo>
                    <a:lnTo>
                      <a:pt x="7" y="137"/>
                    </a:lnTo>
                    <a:lnTo>
                      <a:pt x="5" y="128"/>
                    </a:lnTo>
                    <a:lnTo>
                      <a:pt x="3" y="118"/>
                    </a:lnTo>
                    <a:lnTo>
                      <a:pt x="1" y="107"/>
                    </a:lnTo>
                    <a:lnTo>
                      <a:pt x="0" y="97"/>
                    </a:lnTo>
                    <a:lnTo>
                      <a:pt x="0" y="86"/>
                    </a:lnTo>
                    <a:lnTo>
                      <a:pt x="0" y="76"/>
                    </a:lnTo>
                    <a:lnTo>
                      <a:pt x="0" y="63"/>
                    </a:lnTo>
                    <a:lnTo>
                      <a:pt x="1" y="54"/>
                    </a:lnTo>
                    <a:lnTo>
                      <a:pt x="3" y="42"/>
                    </a:lnTo>
                    <a:lnTo>
                      <a:pt x="7" y="33"/>
                    </a:lnTo>
                    <a:lnTo>
                      <a:pt x="13" y="23"/>
                    </a:lnTo>
                    <a:lnTo>
                      <a:pt x="20" y="14"/>
                    </a:lnTo>
                    <a:lnTo>
                      <a:pt x="30" y="6"/>
                    </a:lnTo>
                    <a:lnTo>
                      <a:pt x="4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3" name="Freeform 602"/>
              <p:cNvSpPr>
                <a:spLocks/>
              </p:cNvSpPr>
              <p:nvPr/>
            </p:nvSpPr>
            <p:spPr bwMode="auto">
              <a:xfrm>
                <a:off x="3662" y="2939"/>
                <a:ext cx="172" cy="242"/>
              </a:xfrm>
              <a:custGeom>
                <a:avLst/>
                <a:gdLst>
                  <a:gd name="T0" fmla="*/ 139 w 342"/>
                  <a:gd name="T1" fmla="*/ 0 h 485"/>
                  <a:gd name="T2" fmla="*/ 156 w 342"/>
                  <a:gd name="T3" fmla="*/ 4 h 485"/>
                  <a:gd name="T4" fmla="*/ 164 w 342"/>
                  <a:gd name="T5" fmla="*/ 14 h 485"/>
                  <a:gd name="T6" fmla="*/ 168 w 342"/>
                  <a:gd name="T7" fmla="*/ 31 h 485"/>
                  <a:gd name="T8" fmla="*/ 168 w 342"/>
                  <a:gd name="T9" fmla="*/ 51 h 485"/>
                  <a:gd name="T10" fmla="*/ 165 w 342"/>
                  <a:gd name="T11" fmla="*/ 72 h 485"/>
                  <a:gd name="T12" fmla="*/ 165 w 342"/>
                  <a:gd name="T13" fmla="*/ 93 h 485"/>
                  <a:gd name="T14" fmla="*/ 168 w 342"/>
                  <a:gd name="T15" fmla="*/ 111 h 485"/>
                  <a:gd name="T16" fmla="*/ 172 w 342"/>
                  <a:gd name="T17" fmla="*/ 126 h 485"/>
                  <a:gd name="T18" fmla="*/ 170 w 342"/>
                  <a:gd name="T19" fmla="*/ 137 h 485"/>
                  <a:gd name="T20" fmla="*/ 169 w 342"/>
                  <a:gd name="T21" fmla="*/ 144 h 485"/>
                  <a:gd name="T22" fmla="*/ 165 w 342"/>
                  <a:gd name="T23" fmla="*/ 148 h 485"/>
                  <a:gd name="T24" fmla="*/ 157 w 342"/>
                  <a:gd name="T25" fmla="*/ 147 h 485"/>
                  <a:gd name="T26" fmla="*/ 149 w 342"/>
                  <a:gd name="T27" fmla="*/ 147 h 485"/>
                  <a:gd name="T28" fmla="*/ 147 w 342"/>
                  <a:gd name="T29" fmla="*/ 153 h 485"/>
                  <a:gd name="T30" fmla="*/ 141 w 342"/>
                  <a:gd name="T31" fmla="*/ 157 h 485"/>
                  <a:gd name="T32" fmla="*/ 132 w 342"/>
                  <a:gd name="T33" fmla="*/ 152 h 485"/>
                  <a:gd name="T34" fmla="*/ 125 w 342"/>
                  <a:gd name="T35" fmla="*/ 144 h 485"/>
                  <a:gd name="T36" fmla="*/ 122 w 342"/>
                  <a:gd name="T37" fmla="*/ 133 h 485"/>
                  <a:gd name="T38" fmla="*/ 120 w 342"/>
                  <a:gd name="T39" fmla="*/ 120 h 485"/>
                  <a:gd name="T40" fmla="*/ 120 w 342"/>
                  <a:gd name="T41" fmla="*/ 106 h 485"/>
                  <a:gd name="T42" fmla="*/ 119 w 342"/>
                  <a:gd name="T43" fmla="*/ 94 h 485"/>
                  <a:gd name="T44" fmla="*/ 119 w 342"/>
                  <a:gd name="T45" fmla="*/ 82 h 485"/>
                  <a:gd name="T46" fmla="*/ 110 w 342"/>
                  <a:gd name="T47" fmla="*/ 81 h 485"/>
                  <a:gd name="T48" fmla="*/ 94 w 342"/>
                  <a:gd name="T49" fmla="*/ 91 h 485"/>
                  <a:gd name="T50" fmla="*/ 78 w 342"/>
                  <a:gd name="T51" fmla="*/ 104 h 485"/>
                  <a:gd name="T52" fmla="*/ 66 w 342"/>
                  <a:gd name="T53" fmla="*/ 120 h 485"/>
                  <a:gd name="T54" fmla="*/ 55 w 342"/>
                  <a:gd name="T55" fmla="*/ 136 h 485"/>
                  <a:gd name="T56" fmla="*/ 49 w 342"/>
                  <a:gd name="T57" fmla="*/ 153 h 485"/>
                  <a:gd name="T58" fmla="*/ 46 w 342"/>
                  <a:gd name="T59" fmla="*/ 170 h 485"/>
                  <a:gd name="T60" fmla="*/ 48 w 342"/>
                  <a:gd name="T61" fmla="*/ 188 h 485"/>
                  <a:gd name="T62" fmla="*/ 52 w 342"/>
                  <a:gd name="T63" fmla="*/ 203 h 485"/>
                  <a:gd name="T64" fmla="*/ 52 w 342"/>
                  <a:gd name="T65" fmla="*/ 216 h 485"/>
                  <a:gd name="T66" fmla="*/ 51 w 342"/>
                  <a:gd name="T67" fmla="*/ 225 h 485"/>
                  <a:gd name="T68" fmla="*/ 48 w 342"/>
                  <a:gd name="T69" fmla="*/ 233 h 485"/>
                  <a:gd name="T70" fmla="*/ 40 w 342"/>
                  <a:gd name="T71" fmla="*/ 240 h 485"/>
                  <a:gd name="T72" fmla="*/ 29 w 342"/>
                  <a:gd name="T73" fmla="*/ 242 h 485"/>
                  <a:gd name="T74" fmla="*/ 18 w 342"/>
                  <a:gd name="T75" fmla="*/ 237 h 485"/>
                  <a:gd name="T76" fmla="*/ 10 w 342"/>
                  <a:gd name="T77" fmla="*/ 229 h 485"/>
                  <a:gd name="T78" fmla="*/ 7 w 342"/>
                  <a:gd name="T79" fmla="*/ 220 h 485"/>
                  <a:gd name="T80" fmla="*/ 5 w 342"/>
                  <a:gd name="T81" fmla="*/ 213 h 485"/>
                  <a:gd name="T82" fmla="*/ 5 w 342"/>
                  <a:gd name="T83" fmla="*/ 204 h 485"/>
                  <a:gd name="T84" fmla="*/ 6 w 342"/>
                  <a:gd name="T85" fmla="*/ 196 h 485"/>
                  <a:gd name="T86" fmla="*/ 7 w 342"/>
                  <a:gd name="T87" fmla="*/ 185 h 485"/>
                  <a:gd name="T88" fmla="*/ 5 w 342"/>
                  <a:gd name="T89" fmla="*/ 173 h 485"/>
                  <a:gd name="T90" fmla="*/ 2 w 342"/>
                  <a:gd name="T91" fmla="*/ 158 h 485"/>
                  <a:gd name="T92" fmla="*/ 0 w 342"/>
                  <a:gd name="T93" fmla="*/ 144 h 485"/>
                  <a:gd name="T94" fmla="*/ 0 w 342"/>
                  <a:gd name="T95" fmla="*/ 131 h 485"/>
                  <a:gd name="T96" fmla="*/ 2 w 342"/>
                  <a:gd name="T97" fmla="*/ 119 h 485"/>
                  <a:gd name="T98" fmla="*/ 8 w 342"/>
                  <a:gd name="T99" fmla="*/ 111 h 485"/>
                  <a:gd name="T100" fmla="*/ 18 w 342"/>
                  <a:gd name="T101" fmla="*/ 106 h 485"/>
                  <a:gd name="T102" fmla="*/ 32 w 342"/>
                  <a:gd name="T103" fmla="*/ 99 h 485"/>
                  <a:gd name="T104" fmla="*/ 45 w 342"/>
                  <a:gd name="T105" fmla="*/ 84 h 485"/>
                  <a:gd name="T106" fmla="*/ 59 w 342"/>
                  <a:gd name="T107" fmla="*/ 70 h 485"/>
                  <a:gd name="T108" fmla="*/ 73 w 342"/>
                  <a:gd name="T109" fmla="*/ 57 h 485"/>
                  <a:gd name="T110" fmla="*/ 87 w 342"/>
                  <a:gd name="T111" fmla="*/ 44 h 485"/>
                  <a:gd name="T112" fmla="*/ 100 w 342"/>
                  <a:gd name="T113" fmla="*/ 31 h 485"/>
                  <a:gd name="T114" fmla="*/ 112 w 342"/>
                  <a:gd name="T115" fmla="*/ 19 h 485"/>
                  <a:gd name="T116" fmla="*/ 123 w 342"/>
                  <a:gd name="T117" fmla="*/ 7 h 485"/>
                  <a:gd name="T118" fmla="*/ 128 w 342"/>
                  <a:gd name="T119" fmla="*/ 2 h 4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 h="485">
                    <a:moveTo>
                      <a:pt x="255" y="4"/>
                    </a:moveTo>
                    <a:lnTo>
                      <a:pt x="277" y="0"/>
                    </a:lnTo>
                    <a:lnTo>
                      <a:pt x="296" y="2"/>
                    </a:lnTo>
                    <a:lnTo>
                      <a:pt x="310" y="8"/>
                    </a:lnTo>
                    <a:lnTo>
                      <a:pt x="321" y="17"/>
                    </a:lnTo>
                    <a:lnTo>
                      <a:pt x="327" y="29"/>
                    </a:lnTo>
                    <a:lnTo>
                      <a:pt x="333" y="46"/>
                    </a:lnTo>
                    <a:lnTo>
                      <a:pt x="334" y="63"/>
                    </a:lnTo>
                    <a:lnTo>
                      <a:pt x="336" y="82"/>
                    </a:lnTo>
                    <a:lnTo>
                      <a:pt x="334" y="103"/>
                    </a:lnTo>
                    <a:lnTo>
                      <a:pt x="333" y="124"/>
                    </a:lnTo>
                    <a:lnTo>
                      <a:pt x="329" y="145"/>
                    </a:lnTo>
                    <a:lnTo>
                      <a:pt x="329" y="167"/>
                    </a:lnTo>
                    <a:lnTo>
                      <a:pt x="329" y="186"/>
                    </a:lnTo>
                    <a:lnTo>
                      <a:pt x="331" y="205"/>
                    </a:lnTo>
                    <a:lnTo>
                      <a:pt x="334" y="222"/>
                    </a:lnTo>
                    <a:lnTo>
                      <a:pt x="340" y="240"/>
                    </a:lnTo>
                    <a:lnTo>
                      <a:pt x="342" y="253"/>
                    </a:lnTo>
                    <a:lnTo>
                      <a:pt x="340" y="266"/>
                    </a:lnTo>
                    <a:lnTo>
                      <a:pt x="338" y="274"/>
                    </a:lnTo>
                    <a:lnTo>
                      <a:pt x="338" y="281"/>
                    </a:lnTo>
                    <a:lnTo>
                      <a:pt x="336" y="289"/>
                    </a:lnTo>
                    <a:lnTo>
                      <a:pt x="336" y="299"/>
                    </a:lnTo>
                    <a:lnTo>
                      <a:pt x="329" y="297"/>
                    </a:lnTo>
                    <a:lnTo>
                      <a:pt x="321" y="297"/>
                    </a:lnTo>
                    <a:lnTo>
                      <a:pt x="312" y="295"/>
                    </a:lnTo>
                    <a:lnTo>
                      <a:pt x="304" y="295"/>
                    </a:lnTo>
                    <a:lnTo>
                      <a:pt x="296" y="295"/>
                    </a:lnTo>
                    <a:lnTo>
                      <a:pt x="293" y="300"/>
                    </a:lnTo>
                    <a:lnTo>
                      <a:pt x="293" y="306"/>
                    </a:lnTo>
                    <a:lnTo>
                      <a:pt x="294" y="316"/>
                    </a:lnTo>
                    <a:lnTo>
                      <a:pt x="281" y="314"/>
                    </a:lnTo>
                    <a:lnTo>
                      <a:pt x="272" y="312"/>
                    </a:lnTo>
                    <a:lnTo>
                      <a:pt x="262" y="304"/>
                    </a:lnTo>
                    <a:lnTo>
                      <a:pt x="256" y="299"/>
                    </a:lnTo>
                    <a:lnTo>
                      <a:pt x="249" y="289"/>
                    </a:lnTo>
                    <a:lnTo>
                      <a:pt x="247" y="278"/>
                    </a:lnTo>
                    <a:lnTo>
                      <a:pt x="243" y="266"/>
                    </a:lnTo>
                    <a:lnTo>
                      <a:pt x="243" y="255"/>
                    </a:lnTo>
                    <a:lnTo>
                      <a:pt x="239" y="240"/>
                    </a:lnTo>
                    <a:lnTo>
                      <a:pt x="239" y="228"/>
                    </a:lnTo>
                    <a:lnTo>
                      <a:pt x="239" y="213"/>
                    </a:lnTo>
                    <a:lnTo>
                      <a:pt x="239" y="202"/>
                    </a:lnTo>
                    <a:lnTo>
                      <a:pt x="237" y="188"/>
                    </a:lnTo>
                    <a:lnTo>
                      <a:pt x="237" y="175"/>
                    </a:lnTo>
                    <a:lnTo>
                      <a:pt x="236" y="164"/>
                    </a:lnTo>
                    <a:lnTo>
                      <a:pt x="236" y="154"/>
                    </a:lnTo>
                    <a:lnTo>
                      <a:pt x="218" y="162"/>
                    </a:lnTo>
                    <a:lnTo>
                      <a:pt x="203" y="173"/>
                    </a:lnTo>
                    <a:lnTo>
                      <a:pt x="186" y="183"/>
                    </a:lnTo>
                    <a:lnTo>
                      <a:pt x="173" y="196"/>
                    </a:lnTo>
                    <a:lnTo>
                      <a:pt x="156" y="209"/>
                    </a:lnTo>
                    <a:lnTo>
                      <a:pt x="144" y="224"/>
                    </a:lnTo>
                    <a:lnTo>
                      <a:pt x="131" y="240"/>
                    </a:lnTo>
                    <a:lnTo>
                      <a:pt x="121" y="257"/>
                    </a:lnTo>
                    <a:lnTo>
                      <a:pt x="110" y="272"/>
                    </a:lnTo>
                    <a:lnTo>
                      <a:pt x="102" y="289"/>
                    </a:lnTo>
                    <a:lnTo>
                      <a:pt x="97" y="306"/>
                    </a:lnTo>
                    <a:lnTo>
                      <a:pt x="93" y="323"/>
                    </a:lnTo>
                    <a:lnTo>
                      <a:pt x="91" y="340"/>
                    </a:lnTo>
                    <a:lnTo>
                      <a:pt x="93" y="359"/>
                    </a:lnTo>
                    <a:lnTo>
                      <a:pt x="95" y="376"/>
                    </a:lnTo>
                    <a:lnTo>
                      <a:pt x="102" y="395"/>
                    </a:lnTo>
                    <a:lnTo>
                      <a:pt x="104" y="407"/>
                    </a:lnTo>
                    <a:lnTo>
                      <a:pt x="106" y="420"/>
                    </a:lnTo>
                    <a:lnTo>
                      <a:pt x="104" y="432"/>
                    </a:lnTo>
                    <a:lnTo>
                      <a:pt x="104" y="441"/>
                    </a:lnTo>
                    <a:lnTo>
                      <a:pt x="102" y="451"/>
                    </a:lnTo>
                    <a:lnTo>
                      <a:pt x="99" y="458"/>
                    </a:lnTo>
                    <a:lnTo>
                      <a:pt x="95" y="466"/>
                    </a:lnTo>
                    <a:lnTo>
                      <a:pt x="91" y="473"/>
                    </a:lnTo>
                    <a:lnTo>
                      <a:pt x="80" y="481"/>
                    </a:lnTo>
                    <a:lnTo>
                      <a:pt x="68" y="485"/>
                    </a:lnTo>
                    <a:lnTo>
                      <a:pt x="57" y="485"/>
                    </a:lnTo>
                    <a:lnTo>
                      <a:pt x="44" y="481"/>
                    </a:lnTo>
                    <a:lnTo>
                      <a:pt x="36" y="475"/>
                    </a:lnTo>
                    <a:lnTo>
                      <a:pt x="26" y="468"/>
                    </a:lnTo>
                    <a:lnTo>
                      <a:pt x="19" y="458"/>
                    </a:lnTo>
                    <a:lnTo>
                      <a:pt x="15" y="447"/>
                    </a:lnTo>
                    <a:lnTo>
                      <a:pt x="13" y="441"/>
                    </a:lnTo>
                    <a:lnTo>
                      <a:pt x="11" y="434"/>
                    </a:lnTo>
                    <a:lnTo>
                      <a:pt x="9" y="426"/>
                    </a:lnTo>
                    <a:lnTo>
                      <a:pt x="9" y="418"/>
                    </a:lnTo>
                    <a:lnTo>
                      <a:pt x="9" y="409"/>
                    </a:lnTo>
                    <a:lnTo>
                      <a:pt x="9" y="401"/>
                    </a:lnTo>
                    <a:lnTo>
                      <a:pt x="11" y="392"/>
                    </a:lnTo>
                    <a:lnTo>
                      <a:pt x="15" y="384"/>
                    </a:lnTo>
                    <a:lnTo>
                      <a:pt x="13" y="371"/>
                    </a:lnTo>
                    <a:lnTo>
                      <a:pt x="13" y="359"/>
                    </a:lnTo>
                    <a:lnTo>
                      <a:pt x="9" y="346"/>
                    </a:lnTo>
                    <a:lnTo>
                      <a:pt x="7" y="333"/>
                    </a:lnTo>
                    <a:lnTo>
                      <a:pt x="4" y="316"/>
                    </a:lnTo>
                    <a:lnTo>
                      <a:pt x="2" y="302"/>
                    </a:lnTo>
                    <a:lnTo>
                      <a:pt x="0" y="289"/>
                    </a:lnTo>
                    <a:lnTo>
                      <a:pt x="0" y="276"/>
                    </a:lnTo>
                    <a:lnTo>
                      <a:pt x="0" y="262"/>
                    </a:lnTo>
                    <a:lnTo>
                      <a:pt x="0" y="249"/>
                    </a:lnTo>
                    <a:lnTo>
                      <a:pt x="4" y="238"/>
                    </a:lnTo>
                    <a:lnTo>
                      <a:pt x="7" y="230"/>
                    </a:lnTo>
                    <a:lnTo>
                      <a:pt x="15" y="222"/>
                    </a:lnTo>
                    <a:lnTo>
                      <a:pt x="25" y="217"/>
                    </a:lnTo>
                    <a:lnTo>
                      <a:pt x="36" y="213"/>
                    </a:lnTo>
                    <a:lnTo>
                      <a:pt x="51" y="213"/>
                    </a:lnTo>
                    <a:lnTo>
                      <a:pt x="63" y="198"/>
                    </a:lnTo>
                    <a:lnTo>
                      <a:pt x="76" y="184"/>
                    </a:lnTo>
                    <a:lnTo>
                      <a:pt x="89" y="169"/>
                    </a:lnTo>
                    <a:lnTo>
                      <a:pt x="104" y="156"/>
                    </a:lnTo>
                    <a:lnTo>
                      <a:pt x="118" y="141"/>
                    </a:lnTo>
                    <a:lnTo>
                      <a:pt x="133" y="127"/>
                    </a:lnTo>
                    <a:lnTo>
                      <a:pt x="146" y="114"/>
                    </a:lnTo>
                    <a:lnTo>
                      <a:pt x="160" y="103"/>
                    </a:lnTo>
                    <a:lnTo>
                      <a:pt x="173" y="89"/>
                    </a:lnTo>
                    <a:lnTo>
                      <a:pt x="186" y="76"/>
                    </a:lnTo>
                    <a:lnTo>
                      <a:pt x="199" y="63"/>
                    </a:lnTo>
                    <a:lnTo>
                      <a:pt x="213" y="51"/>
                    </a:lnTo>
                    <a:lnTo>
                      <a:pt x="222" y="38"/>
                    </a:lnTo>
                    <a:lnTo>
                      <a:pt x="236" y="27"/>
                    </a:lnTo>
                    <a:lnTo>
                      <a:pt x="245" y="15"/>
                    </a:lnTo>
                    <a:lnTo>
                      <a:pt x="255" y="4"/>
                    </a:lnTo>
                    <a:close/>
                  </a:path>
                </a:pathLst>
              </a:custGeom>
              <a:solidFill>
                <a:srgbClr val="E6B3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4" name="Freeform 603"/>
              <p:cNvSpPr>
                <a:spLocks/>
              </p:cNvSpPr>
              <p:nvPr/>
            </p:nvSpPr>
            <p:spPr bwMode="auto">
              <a:xfrm>
                <a:off x="3469" y="2988"/>
                <a:ext cx="180" cy="179"/>
              </a:xfrm>
              <a:custGeom>
                <a:avLst/>
                <a:gdLst>
                  <a:gd name="T0" fmla="*/ 37 w 359"/>
                  <a:gd name="T1" fmla="*/ 5 h 357"/>
                  <a:gd name="T2" fmla="*/ 85 w 359"/>
                  <a:gd name="T3" fmla="*/ 15 h 357"/>
                  <a:gd name="T4" fmla="*/ 129 w 359"/>
                  <a:gd name="T5" fmla="*/ 31 h 357"/>
                  <a:gd name="T6" fmla="*/ 170 w 359"/>
                  <a:gd name="T7" fmla="*/ 52 h 357"/>
                  <a:gd name="T8" fmla="*/ 175 w 359"/>
                  <a:gd name="T9" fmla="*/ 71 h 357"/>
                  <a:gd name="T10" fmla="*/ 148 w 359"/>
                  <a:gd name="T11" fmla="*/ 64 h 357"/>
                  <a:gd name="T12" fmla="*/ 114 w 359"/>
                  <a:gd name="T13" fmla="*/ 50 h 357"/>
                  <a:gd name="T14" fmla="*/ 79 w 359"/>
                  <a:gd name="T15" fmla="*/ 38 h 357"/>
                  <a:gd name="T16" fmla="*/ 42 w 359"/>
                  <a:gd name="T17" fmla="*/ 31 h 357"/>
                  <a:gd name="T18" fmla="*/ 48 w 359"/>
                  <a:gd name="T19" fmla="*/ 45 h 357"/>
                  <a:gd name="T20" fmla="*/ 75 w 359"/>
                  <a:gd name="T21" fmla="*/ 59 h 357"/>
                  <a:gd name="T22" fmla="*/ 108 w 359"/>
                  <a:gd name="T23" fmla="*/ 69 h 357"/>
                  <a:gd name="T24" fmla="*/ 139 w 359"/>
                  <a:gd name="T25" fmla="*/ 79 h 357"/>
                  <a:gd name="T26" fmla="*/ 128 w 359"/>
                  <a:gd name="T27" fmla="*/ 83 h 357"/>
                  <a:gd name="T28" fmla="*/ 102 w 359"/>
                  <a:gd name="T29" fmla="*/ 79 h 357"/>
                  <a:gd name="T30" fmla="*/ 76 w 359"/>
                  <a:gd name="T31" fmla="*/ 72 h 357"/>
                  <a:gd name="T32" fmla="*/ 50 w 359"/>
                  <a:gd name="T33" fmla="*/ 67 h 357"/>
                  <a:gd name="T34" fmla="*/ 60 w 359"/>
                  <a:gd name="T35" fmla="*/ 74 h 357"/>
                  <a:gd name="T36" fmla="*/ 87 w 359"/>
                  <a:gd name="T37" fmla="*/ 81 h 357"/>
                  <a:gd name="T38" fmla="*/ 112 w 359"/>
                  <a:gd name="T39" fmla="*/ 88 h 357"/>
                  <a:gd name="T40" fmla="*/ 135 w 359"/>
                  <a:gd name="T41" fmla="*/ 100 h 357"/>
                  <a:gd name="T42" fmla="*/ 119 w 359"/>
                  <a:gd name="T43" fmla="*/ 102 h 357"/>
                  <a:gd name="T44" fmla="*/ 91 w 359"/>
                  <a:gd name="T45" fmla="*/ 99 h 357"/>
                  <a:gd name="T46" fmla="*/ 66 w 359"/>
                  <a:gd name="T47" fmla="*/ 94 h 357"/>
                  <a:gd name="T48" fmla="*/ 39 w 359"/>
                  <a:gd name="T49" fmla="*/ 89 h 357"/>
                  <a:gd name="T50" fmla="*/ 49 w 359"/>
                  <a:gd name="T51" fmla="*/ 97 h 357"/>
                  <a:gd name="T52" fmla="*/ 76 w 359"/>
                  <a:gd name="T53" fmla="*/ 107 h 357"/>
                  <a:gd name="T54" fmla="*/ 106 w 359"/>
                  <a:gd name="T55" fmla="*/ 115 h 357"/>
                  <a:gd name="T56" fmla="*/ 133 w 359"/>
                  <a:gd name="T57" fmla="*/ 129 h 357"/>
                  <a:gd name="T58" fmla="*/ 126 w 359"/>
                  <a:gd name="T59" fmla="*/ 133 h 357"/>
                  <a:gd name="T60" fmla="*/ 108 w 359"/>
                  <a:gd name="T61" fmla="*/ 129 h 357"/>
                  <a:gd name="T62" fmla="*/ 89 w 359"/>
                  <a:gd name="T63" fmla="*/ 124 h 357"/>
                  <a:gd name="T64" fmla="*/ 70 w 359"/>
                  <a:gd name="T65" fmla="*/ 120 h 357"/>
                  <a:gd name="T66" fmla="*/ 81 w 359"/>
                  <a:gd name="T67" fmla="*/ 129 h 357"/>
                  <a:gd name="T68" fmla="*/ 105 w 359"/>
                  <a:gd name="T69" fmla="*/ 141 h 357"/>
                  <a:gd name="T70" fmla="*/ 97 w 359"/>
                  <a:gd name="T71" fmla="*/ 145 h 357"/>
                  <a:gd name="T72" fmla="*/ 79 w 359"/>
                  <a:gd name="T73" fmla="*/ 142 h 357"/>
                  <a:gd name="T74" fmla="*/ 58 w 359"/>
                  <a:gd name="T75" fmla="*/ 133 h 357"/>
                  <a:gd name="T76" fmla="*/ 37 w 359"/>
                  <a:gd name="T77" fmla="*/ 130 h 357"/>
                  <a:gd name="T78" fmla="*/ 47 w 359"/>
                  <a:gd name="T79" fmla="*/ 139 h 357"/>
                  <a:gd name="T80" fmla="*/ 68 w 359"/>
                  <a:gd name="T81" fmla="*/ 148 h 357"/>
                  <a:gd name="T82" fmla="*/ 90 w 359"/>
                  <a:gd name="T83" fmla="*/ 160 h 357"/>
                  <a:gd name="T84" fmla="*/ 110 w 359"/>
                  <a:gd name="T85" fmla="*/ 174 h 357"/>
                  <a:gd name="T86" fmla="*/ 88 w 359"/>
                  <a:gd name="T87" fmla="*/ 170 h 357"/>
                  <a:gd name="T88" fmla="*/ 46 w 359"/>
                  <a:gd name="T89" fmla="*/ 158 h 357"/>
                  <a:gd name="T90" fmla="*/ 14 w 359"/>
                  <a:gd name="T91" fmla="*/ 137 h 357"/>
                  <a:gd name="T92" fmla="*/ 6 w 359"/>
                  <a:gd name="T93" fmla="*/ 102 h 357"/>
                  <a:gd name="T94" fmla="*/ 8 w 359"/>
                  <a:gd name="T95" fmla="*/ 72 h 357"/>
                  <a:gd name="T96" fmla="*/ 9 w 359"/>
                  <a:gd name="T97" fmla="*/ 49 h 357"/>
                  <a:gd name="T98" fmla="*/ 8 w 359"/>
                  <a:gd name="T99" fmla="*/ 24 h 357"/>
                  <a:gd name="T100" fmla="*/ 2 w 359"/>
                  <a:gd name="T101" fmla="*/ 4 h 357"/>
                  <a:gd name="T102" fmla="*/ 3 w 359"/>
                  <a:gd name="T103" fmla="*/ 0 h 3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9" h="357">
                    <a:moveTo>
                      <a:pt x="6" y="0"/>
                    </a:moveTo>
                    <a:lnTo>
                      <a:pt x="28" y="2"/>
                    </a:lnTo>
                    <a:lnTo>
                      <a:pt x="51" y="6"/>
                    </a:lnTo>
                    <a:lnTo>
                      <a:pt x="74" y="9"/>
                    </a:lnTo>
                    <a:lnTo>
                      <a:pt x="99" y="15"/>
                    </a:lnTo>
                    <a:lnTo>
                      <a:pt x="122" y="19"/>
                    </a:lnTo>
                    <a:lnTo>
                      <a:pt x="144" y="25"/>
                    </a:lnTo>
                    <a:lnTo>
                      <a:pt x="169" y="30"/>
                    </a:lnTo>
                    <a:lnTo>
                      <a:pt x="194" y="38"/>
                    </a:lnTo>
                    <a:lnTo>
                      <a:pt x="215" y="46"/>
                    </a:lnTo>
                    <a:lnTo>
                      <a:pt x="237" y="53"/>
                    </a:lnTo>
                    <a:lnTo>
                      <a:pt x="258" y="61"/>
                    </a:lnTo>
                    <a:lnTo>
                      <a:pt x="281" y="72"/>
                    </a:lnTo>
                    <a:lnTo>
                      <a:pt x="300" y="82"/>
                    </a:lnTo>
                    <a:lnTo>
                      <a:pt x="321" y="93"/>
                    </a:lnTo>
                    <a:lnTo>
                      <a:pt x="340" y="104"/>
                    </a:lnTo>
                    <a:lnTo>
                      <a:pt x="359" y="120"/>
                    </a:lnTo>
                    <a:lnTo>
                      <a:pt x="355" y="127"/>
                    </a:lnTo>
                    <a:lnTo>
                      <a:pt x="353" y="135"/>
                    </a:lnTo>
                    <a:lnTo>
                      <a:pt x="350" y="141"/>
                    </a:lnTo>
                    <a:lnTo>
                      <a:pt x="352" y="150"/>
                    </a:lnTo>
                    <a:lnTo>
                      <a:pt x="333" y="141"/>
                    </a:lnTo>
                    <a:lnTo>
                      <a:pt x="315" y="135"/>
                    </a:lnTo>
                    <a:lnTo>
                      <a:pt x="296" y="127"/>
                    </a:lnTo>
                    <a:lnTo>
                      <a:pt x="281" y="120"/>
                    </a:lnTo>
                    <a:lnTo>
                      <a:pt x="262" y="112"/>
                    </a:lnTo>
                    <a:lnTo>
                      <a:pt x="245" y="104"/>
                    </a:lnTo>
                    <a:lnTo>
                      <a:pt x="228" y="99"/>
                    </a:lnTo>
                    <a:lnTo>
                      <a:pt x="211" y="93"/>
                    </a:lnTo>
                    <a:lnTo>
                      <a:pt x="194" y="87"/>
                    </a:lnTo>
                    <a:lnTo>
                      <a:pt x="175" y="82"/>
                    </a:lnTo>
                    <a:lnTo>
                      <a:pt x="158" y="76"/>
                    </a:lnTo>
                    <a:lnTo>
                      <a:pt x="139" y="72"/>
                    </a:lnTo>
                    <a:lnTo>
                      <a:pt x="122" y="68"/>
                    </a:lnTo>
                    <a:lnTo>
                      <a:pt x="102" y="65"/>
                    </a:lnTo>
                    <a:lnTo>
                      <a:pt x="83" y="61"/>
                    </a:lnTo>
                    <a:lnTo>
                      <a:pt x="64" y="61"/>
                    </a:lnTo>
                    <a:lnTo>
                      <a:pt x="72" y="70"/>
                    </a:lnTo>
                    <a:lnTo>
                      <a:pt x="83" y="82"/>
                    </a:lnTo>
                    <a:lnTo>
                      <a:pt x="95" y="89"/>
                    </a:lnTo>
                    <a:lnTo>
                      <a:pt x="108" y="97"/>
                    </a:lnTo>
                    <a:lnTo>
                      <a:pt x="120" y="104"/>
                    </a:lnTo>
                    <a:lnTo>
                      <a:pt x="135" y="110"/>
                    </a:lnTo>
                    <a:lnTo>
                      <a:pt x="150" y="118"/>
                    </a:lnTo>
                    <a:lnTo>
                      <a:pt x="167" y="123"/>
                    </a:lnTo>
                    <a:lnTo>
                      <a:pt x="182" y="127"/>
                    </a:lnTo>
                    <a:lnTo>
                      <a:pt x="198" y="133"/>
                    </a:lnTo>
                    <a:lnTo>
                      <a:pt x="215" y="137"/>
                    </a:lnTo>
                    <a:lnTo>
                      <a:pt x="232" y="142"/>
                    </a:lnTo>
                    <a:lnTo>
                      <a:pt x="247" y="146"/>
                    </a:lnTo>
                    <a:lnTo>
                      <a:pt x="262" y="152"/>
                    </a:lnTo>
                    <a:lnTo>
                      <a:pt x="277" y="158"/>
                    </a:lnTo>
                    <a:lnTo>
                      <a:pt x="293" y="163"/>
                    </a:lnTo>
                    <a:lnTo>
                      <a:pt x="279" y="163"/>
                    </a:lnTo>
                    <a:lnTo>
                      <a:pt x="268" y="165"/>
                    </a:lnTo>
                    <a:lnTo>
                      <a:pt x="255" y="165"/>
                    </a:lnTo>
                    <a:lnTo>
                      <a:pt x="241" y="165"/>
                    </a:lnTo>
                    <a:lnTo>
                      <a:pt x="230" y="163"/>
                    </a:lnTo>
                    <a:lnTo>
                      <a:pt x="217" y="160"/>
                    </a:lnTo>
                    <a:lnTo>
                      <a:pt x="203" y="158"/>
                    </a:lnTo>
                    <a:lnTo>
                      <a:pt x="192" y="156"/>
                    </a:lnTo>
                    <a:lnTo>
                      <a:pt x="179" y="152"/>
                    </a:lnTo>
                    <a:lnTo>
                      <a:pt x="165" y="150"/>
                    </a:lnTo>
                    <a:lnTo>
                      <a:pt x="152" y="144"/>
                    </a:lnTo>
                    <a:lnTo>
                      <a:pt x="139" y="142"/>
                    </a:lnTo>
                    <a:lnTo>
                      <a:pt x="127" y="139"/>
                    </a:lnTo>
                    <a:lnTo>
                      <a:pt x="114" y="137"/>
                    </a:lnTo>
                    <a:lnTo>
                      <a:pt x="99" y="133"/>
                    </a:lnTo>
                    <a:lnTo>
                      <a:pt x="87" y="133"/>
                    </a:lnTo>
                    <a:lnTo>
                      <a:pt x="95" y="139"/>
                    </a:lnTo>
                    <a:lnTo>
                      <a:pt x="108" y="144"/>
                    </a:lnTo>
                    <a:lnTo>
                      <a:pt x="120" y="148"/>
                    </a:lnTo>
                    <a:lnTo>
                      <a:pt x="133" y="154"/>
                    </a:lnTo>
                    <a:lnTo>
                      <a:pt x="144" y="156"/>
                    </a:lnTo>
                    <a:lnTo>
                      <a:pt x="160" y="158"/>
                    </a:lnTo>
                    <a:lnTo>
                      <a:pt x="173" y="161"/>
                    </a:lnTo>
                    <a:lnTo>
                      <a:pt x="188" y="165"/>
                    </a:lnTo>
                    <a:lnTo>
                      <a:pt x="199" y="167"/>
                    </a:lnTo>
                    <a:lnTo>
                      <a:pt x="213" y="171"/>
                    </a:lnTo>
                    <a:lnTo>
                      <a:pt x="224" y="175"/>
                    </a:lnTo>
                    <a:lnTo>
                      <a:pt x="237" y="181"/>
                    </a:lnTo>
                    <a:lnTo>
                      <a:pt x="249" y="184"/>
                    </a:lnTo>
                    <a:lnTo>
                      <a:pt x="260" y="192"/>
                    </a:lnTo>
                    <a:lnTo>
                      <a:pt x="270" y="200"/>
                    </a:lnTo>
                    <a:lnTo>
                      <a:pt x="279" y="211"/>
                    </a:lnTo>
                    <a:lnTo>
                      <a:pt x="264" y="207"/>
                    </a:lnTo>
                    <a:lnTo>
                      <a:pt x="251" y="207"/>
                    </a:lnTo>
                    <a:lnTo>
                      <a:pt x="237" y="203"/>
                    </a:lnTo>
                    <a:lnTo>
                      <a:pt x="224" y="203"/>
                    </a:lnTo>
                    <a:lnTo>
                      <a:pt x="209" y="200"/>
                    </a:lnTo>
                    <a:lnTo>
                      <a:pt x="198" y="200"/>
                    </a:lnTo>
                    <a:lnTo>
                      <a:pt x="182" y="198"/>
                    </a:lnTo>
                    <a:lnTo>
                      <a:pt x="171" y="196"/>
                    </a:lnTo>
                    <a:lnTo>
                      <a:pt x="158" y="194"/>
                    </a:lnTo>
                    <a:lnTo>
                      <a:pt x="144" y="190"/>
                    </a:lnTo>
                    <a:lnTo>
                      <a:pt x="131" y="188"/>
                    </a:lnTo>
                    <a:lnTo>
                      <a:pt x="118" y="186"/>
                    </a:lnTo>
                    <a:lnTo>
                      <a:pt x="104" y="182"/>
                    </a:lnTo>
                    <a:lnTo>
                      <a:pt x="91" y="181"/>
                    </a:lnTo>
                    <a:lnTo>
                      <a:pt x="78" y="177"/>
                    </a:lnTo>
                    <a:lnTo>
                      <a:pt x="64" y="175"/>
                    </a:lnTo>
                    <a:lnTo>
                      <a:pt x="72" y="181"/>
                    </a:lnTo>
                    <a:lnTo>
                      <a:pt x="85" y="188"/>
                    </a:lnTo>
                    <a:lnTo>
                      <a:pt x="97" y="194"/>
                    </a:lnTo>
                    <a:lnTo>
                      <a:pt x="110" y="200"/>
                    </a:lnTo>
                    <a:lnTo>
                      <a:pt x="123" y="203"/>
                    </a:lnTo>
                    <a:lnTo>
                      <a:pt x="139" y="209"/>
                    </a:lnTo>
                    <a:lnTo>
                      <a:pt x="152" y="213"/>
                    </a:lnTo>
                    <a:lnTo>
                      <a:pt x="167" y="219"/>
                    </a:lnTo>
                    <a:lnTo>
                      <a:pt x="182" y="222"/>
                    </a:lnTo>
                    <a:lnTo>
                      <a:pt x="198" y="226"/>
                    </a:lnTo>
                    <a:lnTo>
                      <a:pt x="211" y="230"/>
                    </a:lnTo>
                    <a:lnTo>
                      <a:pt x="226" y="236"/>
                    </a:lnTo>
                    <a:lnTo>
                      <a:pt x="239" y="241"/>
                    </a:lnTo>
                    <a:lnTo>
                      <a:pt x="255" y="249"/>
                    </a:lnTo>
                    <a:lnTo>
                      <a:pt x="266" y="257"/>
                    </a:lnTo>
                    <a:lnTo>
                      <a:pt x="279" y="266"/>
                    </a:lnTo>
                    <a:lnTo>
                      <a:pt x="270" y="266"/>
                    </a:lnTo>
                    <a:lnTo>
                      <a:pt x="260" y="266"/>
                    </a:lnTo>
                    <a:lnTo>
                      <a:pt x="251" y="266"/>
                    </a:lnTo>
                    <a:lnTo>
                      <a:pt x="241" y="266"/>
                    </a:lnTo>
                    <a:lnTo>
                      <a:pt x="234" y="262"/>
                    </a:lnTo>
                    <a:lnTo>
                      <a:pt x="224" y="262"/>
                    </a:lnTo>
                    <a:lnTo>
                      <a:pt x="215" y="258"/>
                    </a:lnTo>
                    <a:lnTo>
                      <a:pt x="207" y="257"/>
                    </a:lnTo>
                    <a:lnTo>
                      <a:pt x="196" y="253"/>
                    </a:lnTo>
                    <a:lnTo>
                      <a:pt x="186" y="251"/>
                    </a:lnTo>
                    <a:lnTo>
                      <a:pt x="177" y="247"/>
                    </a:lnTo>
                    <a:lnTo>
                      <a:pt x="167" y="245"/>
                    </a:lnTo>
                    <a:lnTo>
                      <a:pt x="158" y="243"/>
                    </a:lnTo>
                    <a:lnTo>
                      <a:pt x="148" y="241"/>
                    </a:lnTo>
                    <a:lnTo>
                      <a:pt x="139" y="239"/>
                    </a:lnTo>
                    <a:lnTo>
                      <a:pt x="131" y="239"/>
                    </a:lnTo>
                    <a:lnTo>
                      <a:pt x="141" y="243"/>
                    </a:lnTo>
                    <a:lnTo>
                      <a:pt x="152" y="249"/>
                    </a:lnTo>
                    <a:lnTo>
                      <a:pt x="161" y="257"/>
                    </a:lnTo>
                    <a:lnTo>
                      <a:pt x="175" y="264"/>
                    </a:lnTo>
                    <a:lnTo>
                      <a:pt x="184" y="270"/>
                    </a:lnTo>
                    <a:lnTo>
                      <a:pt x="198" y="277"/>
                    </a:lnTo>
                    <a:lnTo>
                      <a:pt x="209" y="281"/>
                    </a:lnTo>
                    <a:lnTo>
                      <a:pt x="220" y="283"/>
                    </a:lnTo>
                    <a:lnTo>
                      <a:pt x="211" y="285"/>
                    </a:lnTo>
                    <a:lnTo>
                      <a:pt x="203" y="289"/>
                    </a:lnTo>
                    <a:lnTo>
                      <a:pt x="194" y="289"/>
                    </a:lnTo>
                    <a:lnTo>
                      <a:pt x="186" y="289"/>
                    </a:lnTo>
                    <a:lnTo>
                      <a:pt x="175" y="287"/>
                    </a:lnTo>
                    <a:lnTo>
                      <a:pt x="167" y="285"/>
                    </a:lnTo>
                    <a:lnTo>
                      <a:pt x="158" y="283"/>
                    </a:lnTo>
                    <a:lnTo>
                      <a:pt x="148" y="279"/>
                    </a:lnTo>
                    <a:lnTo>
                      <a:pt x="137" y="276"/>
                    </a:lnTo>
                    <a:lnTo>
                      <a:pt x="127" y="270"/>
                    </a:lnTo>
                    <a:lnTo>
                      <a:pt x="116" y="266"/>
                    </a:lnTo>
                    <a:lnTo>
                      <a:pt x="106" y="266"/>
                    </a:lnTo>
                    <a:lnTo>
                      <a:pt x="95" y="262"/>
                    </a:lnTo>
                    <a:lnTo>
                      <a:pt x="85" y="262"/>
                    </a:lnTo>
                    <a:lnTo>
                      <a:pt x="74" y="260"/>
                    </a:lnTo>
                    <a:lnTo>
                      <a:pt x="64" y="262"/>
                    </a:lnTo>
                    <a:lnTo>
                      <a:pt x="72" y="266"/>
                    </a:lnTo>
                    <a:lnTo>
                      <a:pt x="83" y="272"/>
                    </a:lnTo>
                    <a:lnTo>
                      <a:pt x="93" y="277"/>
                    </a:lnTo>
                    <a:lnTo>
                      <a:pt x="104" y="283"/>
                    </a:lnTo>
                    <a:lnTo>
                      <a:pt x="114" y="287"/>
                    </a:lnTo>
                    <a:lnTo>
                      <a:pt x="125" y="293"/>
                    </a:lnTo>
                    <a:lnTo>
                      <a:pt x="135" y="296"/>
                    </a:lnTo>
                    <a:lnTo>
                      <a:pt x="148" y="304"/>
                    </a:lnTo>
                    <a:lnTo>
                      <a:pt x="158" y="308"/>
                    </a:lnTo>
                    <a:lnTo>
                      <a:pt x="169" y="314"/>
                    </a:lnTo>
                    <a:lnTo>
                      <a:pt x="179" y="319"/>
                    </a:lnTo>
                    <a:lnTo>
                      <a:pt x="190" y="327"/>
                    </a:lnTo>
                    <a:lnTo>
                      <a:pt x="199" y="333"/>
                    </a:lnTo>
                    <a:lnTo>
                      <a:pt x="211" y="340"/>
                    </a:lnTo>
                    <a:lnTo>
                      <a:pt x="220" y="348"/>
                    </a:lnTo>
                    <a:lnTo>
                      <a:pt x="232" y="357"/>
                    </a:lnTo>
                    <a:lnTo>
                      <a:pt x="213" y="352"/>
                    </a:lnTo>
                    <a:lnTo>
                      <a:pt x="194" y="346"/>
                    </a:lnTo>
                    <a:lnTo>
                      <a:pt x="175" y="340"/>
                    </a:lnTo>
                    <a:lnTo>
                      <a:pt x="154" y="335"/>
                    </a:lnTo>
                    <a:lnTo>
                      <a:pt x="133" y="329"/>
                    </a:lnTo>
                    <a:lnTo>
                      <a:pt x="112" y="321"/>
                    </a:lnTo>
                    <a:lnTo>
                      <a:pt x="91" y="315"/>
                    </a:lnTo>
                    <a:lnTo>
                      <a:pt x="74" y="308"/>
                    </a:lnTo>
                    <a:lnTo>
                      <a:pt x="55" y="296"/>
                    </a:lnTo>
                    <a:lnTo>
                      <a:pt x="42" y="287"/>
                    </a:lnTo>
                    <a:lnTo>
                      <a:pt x="28" y="274"/>
                    </a:lnTo>
                    <a:lnTo>
                      <a:pt x="19" y="260"/>
                    </a:lnTo>
                    <a:lnTo>
                      <a:pt x="11" y="243"/>
                    </a:lnTo>
                    <a:lnTo>
                      <a:pt x="9" y="224"/>
                    </a:lnTo>
                    <a:lnTo>
                      <a:pt x="11" y="203"/>
                    </a:lnTo>
                    <a:lnTo>
                      <a:pt x="17" y="179"/>
                    </a:lnTo>
                    <a:lnTo>
                      <a:pt x="15" y="167"/>
                    </a:lnTo>
                    <a:lnTo>
                      <a:pt x="15" y="158"/>
                    </a:lnTo>
                    <a:lnTo>
                      <a:pt x="15" y="144"/>
                    </a:lnTo>
                    <a:lnTo>
                      <a:pt x="15" y="135"/>
                    </a:lnTo>
                    <a:lnTo>
                      <a:pt x="15" y="122"/>
                    </a:lnTo>
                    <a:lnTo>
                      <a:pt x="15" y="108"/>
                    </a:lnTo>
                    <a:lnTo>
                      <a:pt x="17" y="97"/>
                    </a:lnTo>
                    <a:lnTo>
                      <a:pt x="19" y="85"/>
                    </a:lnTo>
                    <a:lnTo>
                      <a:pt x="17" y="72"/>
                    </a:lnTo>
                    <a:lnTo>
                      <a:pt x="17" y="61"/>
                    </a:lnTo>
                    <a:lnTo>
                      <a:pt x="15" y="47"/>
                    </a:lnTo>
                    <a:lnTo>
                      <a:pt x="15" y="38"/>
                    </a:lnTo>
                    <a:lnTo>
                      <a:pt x="11" y="25"/>
                    </a:lnTo>
                    <a:lnTo>
                      <a:pt x="9" y="17"/>
                    </a:lnTo>
                    <a:lnTo>
                      <a:pt x="4" y="8"/>
                    </a:lnTo>
                    <a:lnTo>
                      <a:pt x="0" y="2"/>
                    </a:lnTo>
                    <a:lnTo>
                      <a:pt x="2" y="2"/>
                    </a:lnTo>
                    <a:lnTo>
                      <a:pt x="6" y="0"/>
                    </a:lnTo>
                    <a:close/>
                  </a:path>
                </a:pathLst>
              </a:custGeom>
              <a:solidFill>
                <a:srgbClr val="FFE6B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5" name="Freeform 604"/>
              <p:cNvSpPr>
                <a:spLocks/>
              </p:cNvSpPr>
              <p:nvPr/>
            </p:nvSpPr>
            <p:spPr bwMode="auto">
              <a:xfrm>
                <a:off x="3294" y="2995"/>
                <a:ext cx="20" cy="43"/>
              </a:xfrm>
              <a:custGeom>
                <a:avLst/>
                <a:gdLst>
                  <a:gd name="T0" fmla="*/ 14 w 42"/>
                  <a:gd name="T1" fmla="*/ 0 h 88"/>
                  <a:gd name="T2" fmla="*/ 17 w 42"/>
                  <a:gd name="T3" fmla="*/ 5 h 88"/>
                  <a:gd name="T4" fmla="*/ 19 w 42"/>
                  <a:gd name="T5" fmla="*/ 10 h 88"/>
                  <a:gd name="T6" fmla="*/ 20 w 42"/>
                  <a:gd name="T7" fmla="*/ 16 h 88"/>
                  <a:gd name="T8" fmla="*/ 20 w 42"/>
                  <a:gd name="T9" fmla="*/ 22 h 88"/>
                  <a:gd name="T10" fmla="*/ 19 w 42"/>
                  <a:gd name="T11" fmla="*/ 26 h 88"/>
                  <a:gd name="T12" fmla="*/ 17 w 42"/>
                  <a:gd name="T13" fmla="*/ 32 h 88"/>
                  <a:gd name="T14" fmla="*/ 15 w 42"/>
                  <a:gd name="T15" fmla="*/ 36 h 88"/>
                  <a:gd name="T16" fmla="*/ 14 w 42"/>
                  <a:gd name="T17" fmla="*/ 40 h 88"/>
                  <a:gd name="T18" fmla="*/ 7 w 42"/>
                  <a:gd name="T19" fmla="*/ 43 h 88"/>
                  <a:gd name="T20" fmla="*/ 3 w 42"/>
                  <a:gd name="T21" fmla="*/ 42 h 88"/>
                  <a:gd name="T22" fmla="*/ 1 w 42"/>
                  <a:gd name="T23" fmla="*/ 38 h 88"/>
                  <a:gd name="T24" fmla="*/ 0 w 42"/>
                  <a:gd name="T25" fmla="*/ 34 h 88"/>
                  <a:gd name="T26" fmla="*/ 0 w 42"/>
                  <a:gd name="T27" fmla="*/ 26 h 88"/>
                  <a:gd name="T28" fmla="*/ 2 w 42"/>
                  <a:gd name="T29" fmla="*/ 17 h 88"/>
                  <a:gd name="T30" fmla="*/ 3 w 42"/>
                  <a:gd name="T31" fmla="*/ 11 h 88"/>
                  <a:gd name="T32" fmla="*/ 6 w 42"/>
                  <a:gd name="T33" fmla="*/ 7 h 88"/>
                  <a:gd name="T34" fmla="*/ 11 w 42"/>
                  <a:gd name="T35" fmla="*/ 3 h 88"/>
                  <a:gd name="T36" fmla="*/ 14 w 42"/>
                  <a:gd name="T37" fmla="*/ 0 h 88"/>
                  <a:gd name="T38" fmla="*/ 14 w 42"/>
                  <a:gd name="T39" fmla="*/ 0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88">
                    <a:moveTo>
                      <a:pt x="30" y="0"/>
                    </a:moveTo>
                    <a:lnTo>
                      <a:pt x="36" y="10"/>
                    </a:lnTo>
                    <a:lnTo>
                      <a:pt x="40" y="21"/>
                    </a:lnTo>
                    <a:lnTo>
                      <a:pt x="42" y="33"/>
                    </a:lnTo>
                    <a:lnTo>
                      <a:pt x="42" y="44"/>
                    </a:lnTo>
                    <a:lnTo>
                      <a:pt x="40" y="53"/>
                    </a:lnTo>
                    <a:lnTo>
                      <a:pt x="36" y="65"/>
                    </a:lnTo>
                    <a:lnTo>
                      <a:pt x="32" y="74"/>
                    </a:lnTo>
                    <a:lnTo>
                      <a:pt x="29" y="82"/>
                    </a:lnTo>
                    <a:lnTo>
                      <a:pt x="15" y="88"/>
                    </a:lnTo>
                    <a:lnTo>
                      <a:pt x="6" y="86"/>
                    </a:lnTo>
                    <a:lnTo>
                      <a:pt x="2" y="78"/>
                    </a:lnTo>
                    <a:lnTo>
                      <a:pt x="0" y="69"/>
                    </a:lnTo>
                    <a:lnTo>
                      <a:pt x="0" y="53"/>
                    </a:lnTo>
                    <a:lnTo>
                      <a:pt x="4" y="34"/>
                    </a:lnTo>
                    <a:lnTo>
                      <a:pt x="6" y="23"/>
                    </a:lnTo>
                    <a:lnTo>
                      <a:pt x="13" y="15"/>
                    </a:lnTo>
                    <a:lnTo>
                      <a:pt x="23" y="6"/>
                    </a:lnTo>
                    <a:lnTo>
                      <a:pt x="3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6" name="Freeform 605"/>
              <p:cNvSpPr>
                <a:spLocks/>
              </p:cNvSpPr>
              <p:nvPr/>
            </p:nvSpPr>
            <p:spPr bwMode="auto">
              <a:xfrm>
                <a:off x="3254" y="3000"/>
                <a:ext cx="14" cy="71"/>
              </a:xfrm>
              <a:custGeom>
                <a:avLst/>
                <a:gdLst>
                  <a:gd name="T0" fmla="*/ 1 w 29"/>
                  <a:gd name="T1" fmla="*/ 0 h 140"/>
                  <a:gd name="T2" fmla="*/ 3 w 29"/>
                  <a:gd name="T3" fmla="*/ 2 h 140"/>
                  <a:gd name="T4" fmla="*/ 4 w 29"/>
                  <a:gd name="T5" fmla="*/ 6 h 140"/>
                  <a:gd name="T6" fmla="*/ 6 w 29"/>
                  <a:gd name="T7" fmla="*/ 10 h 140"/>
                  <a:gd name="T8" fmla="*/ 7 w 29"/>
                  <a:gd name="T9" fmla="*/ 14 h 140"/>
                  <a:gd name="T10" fmla="*/ 9 w 29"/>
                  <a:gd name="T11" fmla="*/ 19 h 140"/>
                  <a:gd name="T12" fmla="*/ 10 w 29"/>
                  <a:gd name="T13" fmla="*/ 25 h 140"/>
                  <a:gd name="T14" fmla="*/ 11 w 29"/>
                  <a:gd name="T15" fmla="*/ 31 h 140"/>
                  <a:gd name="T16" fmla="*/ 13 w 29"/>
                  <a:gd name="T17" fmla="*/ 38 h 140"/>
                  <a:gd name="T18" fmla="*/ 13 w 29"/>
                  <a:gd name="T19" fmla="*/ 42 h 140"/>
                  <a:gd name="T20" fmla="*/ 14 w 29"/>
                  <a:gd name="T21" fmla="*/ 48 h 140"/>
                  <a:gd name="T22" fmla="*/ 13 w 29"/>
                  <a:gd name="T23" fmla="*/ 53 h 140"/>
                  <a:gd name="T24" fmla="*/ 13 w 29"/>
                  <a:gd name="T25" fmla="*/ 59 h 140"/>
                  <a:gd name="T26" fmla="*/ 11 w 29"/>
                  <a:gd name="T27" fmla="*/ 61 h 140"/>
                  <a:gd name="T28" fmla="*/ 9 w 29"/>
                  <a:gd name="T29" fmla="*/ 65 h 140"/>
                  <a:gd name="T30" fmla="*/ 7 w 29"/>
                  <a:gd name="T31" fmla="*/ 68 h 140"/>
                  <a:gd name="T32" fmla="*/ 3 w 29"/>
                  <a:gd name="T33" fmla="*/ 71 h 140"/>
                  <a:gd name="T34" fmla="*/ 4 w 29"/>
                  <a:gd name="T35" fmla="*/ 66 h 140"/>
                  <a:gd name="T36" fmla="*/ 5 w 29"/>
                  <a:gd name="T37" fmla="*/ 61 h 140"/>
                  <a:gd name="T38" fmla="*/ 5 w 29"/>
                  <a:gd name="T39" fmla="*/ 57 h 140"/>
                  <a:gd name="T40" fmla="*/ 6 w 29"/>
                  <a:gd name="T41" fmla="*/ 53 h 140"/>
                  <a:gd name="T42" fmla="*/ 5 w 29"/>
                  <a:gd name="T43" fmla="*/ 48 h 140"/>
                  <a:gd name="T44" fmla="*/ 5 w 29"/>
                  <a:gd name="T45" fmla="*/ 43 h 140"/>
                  <a:gd name="T46" fmla="*/ 5 w 29"/>
                  <a:gd name="T47" fmla="*/ 39 h 140"/>
                  <a:gd name="T48" fmla="*/ 4 w 29"/>
                  <a:gd name="T49" fmla="*/ 34 h 140"/>
                  <a:gd name="T50" fmla="*/ 3 w 29"/>
                  <a:gd name="T51" fmla="*/ 29 h 140"/>
                  <a:gd name="T52" fmla="*/ 2 w 29"/>
                  <a:gd name="T53" fmla="*/ 25 h 140"/>
                  <a:gd name="T54" fmla="*/ 0 w 29"/>
                  <a:gd name="T55" fmla="*/ 20 h 140"/>
                  <a:gd name="T56" fmla="*/ 0 w 29"/>
                  <a:gd name="T57" fmla="*/ 16 h 140"/>
                  <a:gd name="T58" fmla="*/ 0 w 29"/>
                  <a:gd name="T59" fmla="*/ 11 h 140"/>
                  <a:gd name="T60" fmla="*/ 0 w 29"/>
                  <a:gd name="T61" fmla="*/ 8 h 140"/>
                  <a:gd name="T62" fmla="*/ 0 w 29"/>
                  <a:gd name="T63" fmla="*/ 4 h 140"/>
                  <a:gd name="T64" fmla="*/ 1 w 29"/>
                  <a:gd name="T65" fmla="*/ 0 h 140"/>
                  <a:gd name="T66" fmla="*/ 1 w 29"/>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 h="140">
                    <a:moveTo>
                      <a:pt x="2" y="0"/>
                    </a:moveTo>
                    <a:lnTo>
                      <a:pt x="6" y="3"/>
                    </a:lnTo>
                    <a:lnTo>
                      <a:pt x="8" y="11"/>
                    </a:lnTo>
                    <a:lnTo>
                      <a:pt x="12" y="19"/>
                    </a:lnTo>
                    <a:lnTo>
                      <a:pt x="15" y="28"/>
                    </a:lnTo>
                    <a:lnTo>
                      <a:pt x="19" y="38"/>
                    </a:lnTo>
                    <a:lnTo>
                      <a:pt x="21" y="49"/>
                    </a:lnTo>
                    <a:lnTo>
                      <a:pt x="23" y="62"/>
                    </a:lnTo>
                    <a:lnTo>
                      <a:pt x="27" y="74"/>
                    </a:lnTo>
                    <a:lnTo>
                      <a:pt x="27" y="83"/>
                    </a:lnTo>
                    <a:lnTo>
                      <a:pt x="29" y="95"/>
                    </a:lnTo>
                    <a:lnTo>
                      <a:pt x="27" y="104"/>
                    </a:lnTo>
                    <a:lnTo>
                      <a:pt x="27" y="116"/>
                    </a:lnTo>
                    <a:lnTo>
                      <a:pt x="23" y="121"/>
                    </a:lnTo>
                    <a:lnTo>
                      <a:pt x="19" y="129"/>
                    </a:lnTo>
                    <a:lnTo>
                      <a:pt x="14" y="135"/>
                    </a:lnTo>
                    <a:lnTo>
                      <a:pt x="6" y="140"/>
                    </a:lnTo>
                    <a:lnTo>
                      <a:pt x="8" y="131"/>
                    </a:lnTo>
                    <a:lnTo>
                      <a:pt x="10" y="121"/>
                    </a:lnTo>
                    <a:lnTo>
                      <a:pt x="10" y="112"/>
                    </a:lnTo>
                    <a:lnTo>
                      <a:pt x="12" y="104"/>
                    </a:lnTo>
                    <a:lnTo>
                      <a:pt x="10" y="95"/>
                    </a:lnTo>
                    <a:lnTo>
                      <a:pt x="10" y="85"/>
                    </a:lnTo>
                    <a:lnTo>
                      <a:pt x="10" y="76"/>
                    </a:lnTo>
                    <a:lnTo>
                      <a:pt x="8" y="68"/>
                    </a:lnTo>
                    <a:lnTo>
                      <a:pt x="6" y="57"/>
                    </a:lnTo>
                    <a:lnTo>
                      <a:pt x="4" y="49"/>
                    </a:lnTo>
                    <a:lnTo>
                      <a:pt x="0" y="40"/>
                    </a:lnTo>
                    <a:lnTo>
                      <a:pt x="0" y="32"/>
                    </a:lnTo>
                    <a:lnTo>
                      <a:pt x="0" y="22"/>
                    </a:lnTo>
                    <a:lnTo>
                      <a:pt x="0" y="15"/>
                    </a:lnTo>
                    <a:lnTo>
                      <a:pt x="0" y="7"/>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7" name="Freeform 606"/>
              <p:cNvSpPr>
                <a:spLocks/>
              </p:cNvSpPr>
              <p:nvPr/>
            </p:nvSpPr>
            <p:spPr bwMode="auto">
              <a:xfrm>
                <a:off x="2138" y="3004"/>
                <a:ext cx="14" cy="10"/>
              </a:xfrm>
              <a:custGeom>
                <a:avLst/>
                <a:gdLst>
                  <a:gd name="T0" fmla="*/ 2 w 27"/>
                  <a:gd name="T1" fmla="*/ 0 h 19"/>
                  <a:gd name="T2" fmla="*/ 4 w 27"/>
                  <a:gd name="T3" fmla="*/ 0 h 19"/>
                  <a:gd name="T4" fmla="*/ 7 w 27"/>
                  <a:gd name="T5" fmla="*/ 3 h 19"/>
                  <a:gd name="T6" fmla="*/ 9 w 27"/>
                  <a:gd name="T7" fmla="*/ 4 h 19"/>
                  <a:gd name="T8" fmla="*/ 14 w 27"/>
                  <a:gd name="T9" fmla="*/ 5 h 19"/>
                  <a:gd name="T10" fmla="*/ 11 w 27"/>
                  <a:gd name="T11" fmla="*/ 8 h 19"/>
                  <a:gd name="T12" fmla="*/ 9 w 27"/>
                  <a:gd name="T13" fmla="*/ 10 h 19"/>
                  <a:gd name="T14" fmla="*/ 7 w 27"/>
                  <a:gd name="T15" fmla="*/ 10 h 19"/>
                  <a:gd name="T16" fmla="*/ 4 w 27"/>
                  <a:gd name="T17" fmla="*/ 10 h 19"/>
                  <a:gd name="T18" fmla="*/ 0 w 27"/>
                  <a:gd name="T19" fmla="*/ 5 h 19"/>
                  <a:gd name="T20" fmla="*/ 2 w 27"/>
                  <a:gd name="T21" fmla="*/ 0 h 19"/>
                  <a:gd name="T22" fmla="*/ 2 w 27"/>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9">
                    <a:moveTo>
                      <a:pt x="4" y="0"/>
                    </a:moveTo>
                    <a:lnTo>
                      <a:pt x="8" y="0"/>
                    </a:lnTo>
                    <a:lnTo>
                      <a:pt x="13" y="6"/>
                    </a:lnTo>
                    <a:lnTo>
                      <a:pt x="17" y="8"/>
                    </a:lnTo>
                    <a:lnTo>
                      <a:pt x="27" y="10"/>
                    </a:lnTo>
                    <a:lnTo>
                      <a:pt x="21" y="15"/>
                    </a:lnTo>
                    <a:lnTo>
                      <a:pt x="17" y="19"/>
                    </a:lnTo>
                    <a:lnTo>
                      <a:pt x="13" y="19"/>
                    </a:lnTo>
                    <a:lnTo>
                      <a:pt x="8" y="19"/>
                    </a:lnTo>
                    <a:lnTo>
                      <a:pt x="0" y="10"/>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8" name="Freeform 607"/>
              <p:cNvSpPr>
                <a:spLocks/>
              </p:cNvSpPr>
              <p:nvPr/>
            </p:nvSpPr>
            <p:spPr bwMode="auto">
              <a:xfrm>
                <a:off x="3274" y="3009"/>
                <a:ext cx="15" cy="41"/>
              </a:xfrm>
              <a:custGeom>
                <a:avLst/>
                <a:gdLst>
                  <a:gd name="T0" fmla="*/ 13 w 31"/>
                  <a:gd name="T1" fmla="*/ 0 h 81"/>
                  <a:gd name="T2" fmla="*/ 14 w 31"/>
                  <a:gd name="T3" fmla="*/ 5 h 81"/>
                  <a:gd name="T4" fmla="*/ 15 w 31"/>
                  <a:gd name="T5" fmla="*/ 11 h 81"/>
                  <a:gd name="T6" fmla="*/ 15 w 31"/>
                  <a:gd name="T7" fmla="*/ 16 h 81"/>
                  <a:gd name="T8" fmla="*/ 15 w 31"/>
                  <a:gd name="T9" fmla="*/ 21 h 81"/>
                  <a:gd name="T10" fmla="*/ 13 w 31"/>
                  <a:gd name="T11" fmla="*/ 26 h 81"/>
                  <a:gd name="T12" fmla="*/ 13 w 31"/>
                  <a:gd name="T13" fmla="*/ 31 h 81"/>
                  <a:gd name="T14" fmla="*/ 11 w 31"/>
                  <a:gd name="T15" fmla="*/ 34 h 81"/>
                  <a:gd name="T16" fmla="*/ 9 w 31"/>
                  <a:gd name="T17" fmla="*/ 38 h 81"/>
                  <a:gd name="T18" fmla="*/ 6 w 31"/>
                  <a:gd name="T19" fmla="*/ 41 h 81"/>
                  <a:gd name="T20" fmla="*/ 3 w 31"/>
                  <a:gd name="T21" fmla="*/ 38 h 81"/>
                  <a:gd name="T22" fmla="*/ 1 w 31"/>
                  <a:gd name="T23" fmla="*/ 34 h 81"/>
                  <a:gd name="T24" fmla="*/ 0 w 31"/>
                  <a:gd name="T25" fmla="*/ 30 h 81"/>
                  <a:gd name="T26" fmla="*/ 0 w 31"/>
                  <a:gd name="T27" fmla="*/ 23 h 81"/>
                  <a:gd name="T28" fmla="*/ 0 w 31"/>
                  <a:gd name="T29" fmla="*/ 14 h 81"/>
                  <a:gd name="T30" fmla="*/ 3 w 31"/>
                  <a:gd name="T31" fmla="*/ 10 h 81"/>
                  <a:gd name="T32" fmla="*/ 6 w 31"/>
                  <a:gd name="T33" fmla="*/ 7 h 81"/>
                  <a:gd name="T34" fmla="*/ 11 w 31"/>
                  <a:gd name="T35" fmla="*/ 5 h 81"/>
                  <a:gd name="T36" fmla="*/ 13 w 31"/>
                  <a:gd name="T37" fmla="*/ 0 h 81"/>
                  <a:gd name="T38" fmla="*/ 13 w 31"/>
                  <a:gd name="T39" fmla="*/ 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81">
                    <a:moveTo>
                      <a:pt x="27" y="0"/>
                    </a:moveTo>
                    <a:lnTo>
                      <a:pt x="29" y="9"/>
                    </a:lnTo>
                    <a:lnTo>
                      <a:pt x="31" y="21"/>
                    </a:lnTo>
                    <a:lnTo>
                      <a:pt x="31" y="32"/>
                    </a:lnTo>
                    <a:lnTo>
                      <a:pt x="31" y="42"/>
                    </a:lnTo>
                    <a:lnTo>
                      <a:pt x="27" y="51"/>
                    </a:lnTo>
                    <a:lnTo>
                      <a:pt x="27" y="61"/>
                    </a:lnTo>
                    <a:lnTo>
                      <a:pt x="23" y="68"/>
                    </a:lnTo>
                    <a:lnTo>
                      <a:pt x="19" y="76"/>
                    </a:lnTo>
                    <a:lnTo>
                      <a:pt x="12" y="81"/>
                    </a:lnTo>
                    <a:lnTo>
                      <a:pt x="6" y="76"/>
                    </a:lnTo>
                    <a:lnTo>
                      <a:pt x="2" y="68"/>
                    </a:lnTo>
                    <a:lnTo>
                      <a:pt x="0" y="59"/>
                    </a:lnTo>
                    <a:lnTo>
                      <a:pt x="0" y="45"/>
                    </a:lnTo>
                    <a:lnTo>
                      <a:pt x="0" y="28"/>
                    </a:lnTo>
                    <a:lnTo>
                      <a:pt x="6" y="19"/>
                    </a:lnTo>
                    <a:lnTo>
                      <a:pt x="13" y="13"/>
                    </a:lnTo>
                    <a:lnTo>
                      <a:pt x="23" y="9"/>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29" name="Freeform 608"/>
              <p:cNvSpPr>
                <a:spLocks/>
              </p:cNvSpPr>
              <p:nvPr/>
            </p:nvSpPr>
            <p:spPr bwMode="auto">
              <a:xfrm>
                <a:off x="2170" y="3016"/>
                <a:ext cx="71" cy="31"/>
              </a:xfrm>
              <a:custGeom>
                <a:avLst/>
                <a:gdLst>
                  <a:gd name="T0" fmla="*/ 4 w 142"/>
                  <a:gd name="T1" fmla="*/ 0 h 63"/>
                  <a:gd name="T2" fmla="*/ 9 w 142"/>
                  <a:gd name="T3" fmla="*/ 1 h 63"/>
                  <a:gd name="T4" fmla="*/ 12 w 142"/>
                  <a:gd name="T5" fmla="*/ 3 h 63"/>
                  <a:gd name="T6" fmla="*/ 17 w 142"/>
                  <a:gd name="T7" fmla="*/ 5 h 63"/>
                  <a:gd name="T8" fmla="*/ 22 w 142"/>
                  <a:gd name="T9" fmla="*/ 5 h 63"/>
                  <a:gd name="T10" fmla="*/ 26 w 142"/>
                  <a:gd name="T11" fmla="*/ 6 h 63"/>
                  <a:gd name="T12" fmla="*/ 31 w 142"/>
                  <a:gd name="T13" fmla="*/ 8 h 63"/>
                  <a:gd name="T14" fmla="*/ 35 w 142"/>
                  <a:gd name="T15" fmla="*/ 9 h 63"/>
                  <a:gd name="T16" fmla="*/ 40 w 142"/>
                  <a:gd name="T17" fmla="*/ 11 h 63"/>
                  <a:gd name="T18" fmla="*/ 45 w 142"/>
                  <a:gd name="T19" fmla="*/ 12 h 63"/>
                  <a:gd name="T20" fmla="*/ 50 w 142"/>
                  <a:gd name="T21" fmla="*/ 13 h 63"/>
                  <a:gd name="T22" fmla="*/ 53 w 142"/>
                  <a:gd name="T23" fmla="*/ 16 h 63"/>
                  <a:gd name="T24" fmla="*/ 58 w 142"/>
                  <a:gd name="T25" fmla="*/ 18 h 63"/>
                  <a:gd name="T26" fmla="*/ 61 w 142"/>
                  <a:gd name="T27" fmla="*/ 20 h 63"/>
                  <a:gd name="T28" fmla="*/ 65 w 142"/>
                  <a:gd name="T29" fmla="*/ 24 h 63"/>
                  <a:gd name="T30" fmla="*/ 68 w 142"/>
                  <a:gd name="T31" fmla="*/ 26 h 63"/>
                  <a:gd name="T32" fmla="*/ 71 w 142"/>
                  <a:gd name="T33" fmla="*/ 31 h 63"/>
                  <a:gd name="T34" fmla="*/ 67 w 142"/>
                  <a:gd name="T35" fmla="*/ 29 h 63"/>
                  <a:gd name="T36" fmla="*/ 62 w 142"/>
                  <a:gd name="T37" fmla="*/ 28 h 63"/>
                  <a:gd name="T38" fmla="*/ 56 w 142"/>
                  <a:gd name="T39" fmla="*/ 26 h 63"/>
                  <a:gd name="T40" fmla="*/ 51 w 142"/>
                  <a:gd name="T41" fmla="*/ 26 h 63"/>
                  <a:gd name="T42" fmla="*/ 44 w 142"/>
                  <a:gd name="T43" fmla="*/ 24 h 63"/>
                  <a:gd name="T44" fmla="*/ 37 w 142"/>
                  <a:gd name="T45" fmla="*/ 23 h 63"/>
                  <a:gd name="T46" fmla="*/ 30 w 142"/>
                  <a:gd name="T47" fmla="*/ 22 h 63"/>
                  <a:gd name="T48" fmla="*/ 24 w 142"/>
                  <a:gd name="T49" fmla="*/ 20 h 63"/>
                  <a:gd name="T50" fmla="*/ 17 w 142"/>
                  <a:gd name="T51" fmla="*/ 18 h 63"/>
                  <a:gd name="T52" fmla="*/ 11 w 142"/>
                  <a:gd name="T53" fmla="*/ 16 h 63"/>
                  <a:gd name="T54" fmla="*/ 7 w 142"/>
                  <a:gd name="T55" fmla="*/ 13 h 63"/>
                  <a:gd name="T56" fmla="*/ 3 w 142"/>
                  <a:gd name="T57" fmla="*/ 11 h 63"/>
                  <a:gd name="T58" fmla="*/ 0 w 142"/>
                  <a:gd name="T59" fmla="*/ 8 h 63"/>
                  <a:gd name="T60" fmla="*/ 0 w 142"/>
                  <a:gd name="T61" fmla="*/ 5 h 63"/>
                  <a:gd name="T62" fmla="*/ 1 w 142"/>
                  <a:gd name="T63" fmla="*/ 3 h 63"/>
                  <a:gd name="T64" fmla="*/ 4 w 142"/>
                  <a:gd name="T65" fmla="*/ 0 h 63"/>
                  <a:gd name="T66" fmla="*/ 4 w 142"/>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2" h="63">
                    <a:moveTo>
                      <a:pt x="7" y="0"/>
                    </a:moveTo>
                    <a:lnTo>
                      <a:pt x="17" y="2"/>
                    </a:lnTo>
                    <a:lnTo>
                      <a:pt x="24" y="6"/>
                    </a:lnTo>
                    <a:lnTo>
                      <a:pt x="34" y="10"/>
                    </a:lnTo>
                    <a:lnTo>
                      <a:pt x="43" y="11"/>
                    </a:lnTo>
                    <a:lnTo>
                      <a:pt x="51" y="13"/>
                    </a:lnTo>
                    <a:lnTo>
                      <a:pt x="62" y="17"/>
                    </a:lnTo>
                    <a:lnTo>
                      <a:pt x="70" y="19"/>
                    </a:lnTo>
                    <a:lnTo>
                      <a:pt x="80" y="23"/>
                    </a:lnTo>
                    <a:lnTo>
                      <a:pt x="89" y="25"/>
                    </a:lnTo>
                    <a:lnTo>
                      <a:pt x="99" y="27"/>
                    </a:lnTo>
                    <a:lnTo>
                      <a:pt x="106" y="32"/>
                    </a:lnTo>
                    <a:lnTo>
                      <a:pt x="116" y="36"/>
                    </a:lnTo>
                    <a:lnTo>
                      <a:pt x="121" y="40"/>
                    </a:lnTo>
                    <a:lnTo>
                      <a:pt x="129" y="48"/>
                    </a:lnTo>
                    <a:lnTo>
                      <a:pt x="135" y="53"/>
                    </a:lnTo>
                    <a:lnTo>
                      <a:pt x="142" y="63"/>
                    </a:lnTo>
                    <a:lnTo>
                      <a:pt x="133" y="59"/>
                    </a:lnTo>
                    <a:lnTo>
                      <a:pt x="123" y="57"/>
                    </a:lnTo>
                    <a:lnTo>
                      <a:pt x="112" y="53"/>
                    </a:lnTo>
                    <a:lnTo>
                      <a:pt x="102" y="53"/>
                    </a:lnTo>
                    <a:lnTo>
                      <a:pt x="87" y="49"/>
                    </a:lnTo>
                    <a:lnTo>
                      <a:pt x="74" y="46"/>
                    </a:lnTo>
                    <a:lnTo>
                      <a:pt x="59" y="44"/>
                    </a:lnTo>
                    <a:lnTo>
                      <a:pt x="47" y="40"/>
                    </a:lnTo>
                    <a:lnTo>
                      <a:pt x="34" y="36"/>
                    </a:lnTo>
                    <a:lnTo>
                      <a:pt x="21" y="32"/>
                    </a:lnTo>
                    <a:lnTo>
                      <a:pt x="13" y="27"/>
                    </a:lnTo>
                    <a:lnTo>
                      <a:pt x="5" y="23"/>
                    </a:lnTo>
                    <a:lnTo>
                      <a:pt x="0" y="17"/>
                    </a:lnTo>
                    <a:lnTo>
                      <a:pt x="0" y="11"/>
                    </a:lnTo>
                    <a:lnTo>
                      <a:pt x="2" y="6"/>
                    </a:ln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2430" name="Freeform 609"/>
              <p:cNvSpPr>
                <a:spLocks/>
              </p:cNvSpPr>
              <p:nvPr/>
            </p:nvSpPr>
            <p:spPr bwMode="auto">
              <a:xfrm>
                <a:off x="2243" y="3040"/>
                <a:ext cx="14" cy="11"/>
              </a:xfrm>
              <a:custGeom>
                <a:avLst/>
                <a:gdLst>
                  <a:gd name="T0" fmla="*/ 6 w 29"/>
                  <a:gd name="T1" fmla="*/ 0 h 21"/>
                  <a:gd name="T2" fmla="*/ 10 w 29"/>
                  <a:gd name="T3" fmla="*/ 5 h 21"/>
                  <a:gd name="T4" fmla="*/ 14 w 29"/>
                  <a:gd name="T5" fmla="*/ 8 h 21"/>
                  <a:gd name="T6" fmla="*/ 6 w 29"/>
                  <a:gd name="T7" fmla="*/ 11 h 21"/>
                  <a:gd name="T8" fmla="*/ 2 w 29"/>
                  <a:gd name="T9" fmla="*/ 10 h 21"/>
                  <a:gd name="T10" fmla="*/ 0 w 29"/>
                  <a:gd name="T11" fmla="*/ 7 h 21"/>
                  <a:gd name="T12" fmla="*/ 0 w 29"/>
                  <a:gd name="T13" fmla="*/ 5 h 21"/>
                  <a:gd name="T14" fmla="*/ 2 w 29"/>
                  <a:gd name="T15" fmla="*/ 2 h 21"/>
                  <a:gd name="T16" fmla="*/ 6 w 29"/>
                  <a:gd name="T17" fmla="*/ 0 h 21"/>
                  <a:gd name="T18" fmla="*/ 6 w 29"/>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1">
                    <a:moveTo>
                      <a:pt x="12" y="0"/>
                    </a:moveTo>
                    <a:lnTo>
                      <a:pt x="21" y="10"/>
                    </a:lnTo>
                    <a:lnTo>
                      <a:pt x="29" y="16"/>
                    </a:lnTo>
                    <a:lnTo>
                      <a:pt x="13" y="21"/>
                    </a:lnTo>
                    <a:lnTo>
                      <a:pt x="4" y="19"/>
                    </a:lnTo>
                    <a:lnTo>
                      <a:pt x="0" y="14"/>
                    </a:lnTo>
                    <a:lnTo>
                      <a:pt x="0" y="10"/>
                    </a:lnTo>
                    <a:lnTo>
                      <a:pt x="4" y="4"/>
                    </a:lnTo>
                    <a:lnTo>
                      <a:pt x="1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5</a:t>
            </a:fld>
            <a:endParaRPr lang="it-IT">
              <a:latin typeface="Calibri"/>
            </a:endParaRPr>
          </a:p>
        </p:txBody>
      </p:sp>
    </p:spTree>
    <p:extLst>
      <p:ext uri="{BB962C8B-B14F-4D97-AF65-F5344CB8AC3E}">
        <p14:creationId xmlns:p14="http://schemas.microsoft.com/office/powerpoint/2010/main" val="4226069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struttura organizzativa</a:t>
            </a:r>
            <a:endParaRPr lang="it-IT" dirty="0"/>
          </a:p>
        </p:txBody>
      </p:sp>
      <p:sp>
        <p:nvSpPr>
          <p:cNvPr id="172035" name="Text Box 3"/>
          <p:cNvSpPr txBox="1">
            <a:spLocks noChangeArrowheads="1"/>
          </p:cNvSpPr>
          <p:nvPr/>
        </p:nvSpPr>
        <p:spPr bwMode="auto">
          <a:xfrm>
            <a:off x="457200" y="1844675"/>
            <a:ext cx="76213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400" i="1" dirty="0">
                <a:solidFill>
                  <a:prstClr val="black"/>
                </a:solidFill>
                <a:latin typeface="Calibri"/>
              </a:rPr>
              <a:t>Riguarda i criteri di divisione del lavoro fra le diverse persone che operano nell’impresa</a:t>
            </a:r>
          </a:p>
        </p:txBody>
      </p:sp>
      <p:grpSp>
        <p:nvGrpSpPr>
          <p:cNvPr id="172673" name="Group 641"/>
          <p:cNvGrpSpPr>
            <a:grpSpLocks/>
          </p:cNvGrpSpPr>
          <p:nvPr/>
        </p:nvGrpSpPr>
        <p:grpSpPr bwMode="auto">
          <a:xfrm>
            <a:off x="611188" y="3277126"/>
            <a:ext cx="1731962" cy="2305050"/>
            <a:chOff x="385" y="2205"/>
            <a:chExt cx="1091" cy="1452"/>
          </a:xfrm>
        </p:grpSpPr>
        <p:sp>
          <p:nvSpPr>
            <p:cNvPr id="172040" name="Text Box 8"/>
            <p:cNvSpPr txBox="1">
              <a:spLocks noChangeArrowheads="1"/>
            </p:cNvSpPr>
            <p:nvPr/>
          </p:nvSpPr>
          <p:spPr bwMode="auto">
            <a:xfrm>
              <a:off x="476" y="2205"/>
              <a:ext cx="1000"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2800" i="1" dirty="0">
                  <a:solidFill>
                    <a:prstClr val="black"/>
                  </a:solidFill>
                  <a:latin typeface="Calibri"/>
                </a:rPr>
                <a:t>organi</a:t>
              </a:r>
            </a:p>
          </p:txBody>
        </p:sp>
        <p:pic>
          <p:nvPicPr>
            <p:cNvPr id="14973" name="Picture 15" descr="j02871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704"/>
              <a:ext cx="812" cy="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2674" name="Group 642"/>
          <p:cNvGrpSpPr>
            <a:grpSpLocks/>
          </p:cNvGrpSpPr>
          <p:nvPr/>
        </p:nvGrpSpPr>
        <p:grpSpPr bwMode="auto">
          <a:xfrm>
            <a:off x="3648603" y="3277126"/>
            <a:ext cx="1571625" cy="2398712"/>
            <a:chOff x="2365" y="2205"/>
            <a:chExt cx="990" cy="1511"/>
          </a:xfrm>
        </p:grpSpPr>
        <p:sp>
          <p:nvSpPr>
            <p:cNvPr id="172045" name="Rectangle 13"/>
            <p:cNvSpPr>
              <a:spLocks noChangeArrowheads="1"/>
            </p:cNvSpPr>
            <p:nvPr/>
          </p:nvSpPr>
          <p:spPr bwMode="auto">
            <a:xfrm>
              <a:off x="2365" y="2205"/>
              <a:ext cx="871"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i="1">
                  <a:solidFill>
                    <a:prstClr val="black"/>
                  </a:solidFill>
                  <a:latin typeface="Calibri"/>
                </a:rPr>
                <a:t>funzioni</a:t>
              </a:r>
            </a:p>
          </p:txBody>
        </p:sp>
        <p:grpSp>
          <p:nvGrpSpPr>
            <p:cNvPr id="14534" name="Group 17"/>
            <p:cNvGrpSpPr>
              <a:grpSpLocks noChangeAspect="1"/>
            </p:cNvGrpSpPr>
            <p:nvPr/>
          </p:nvGrpSpPr>
          <p:grpSpPr bwMode="auto">
            <a:xfrm>
              <a:off x="2381" y="2840"/>
              <a:ext cx="974" cy="876"/>
              <a:chOff x="2290" y="2931"/>
              <a:chExt cx="974" cy="876"/>
            </a:xfrm>
          </p:grpSpPr>
          <p:sp>
            <p:nvSpPr>
              <p:cNvPr id="14535" name="AutoShape 16"/>
              <p:cNvSpPr>
                <a:spLocks noChangeAspect="1" noChangeArrowheads="1" noTextEdit="1"/>
              </p:cNvSpPr>
              <p:nvPr/>
            </p:nvSpPr>
            <p:spPr bwMode="auto">
              <a:xfrm>
                <a:off x="2290" y="2931"/>
                <a:ext cx="974" cy="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grpSp>
            <p:nvGrpSpPr>
              <p:cNvPr id="14536" name="Group 218"/>
              <p:cNvGrpSpPr>
                <a:grpSpLocks/>
              </p:cNvGrpSpPr>
              <p:nvPr/>
            </p:nvGrpSpPr>
            <p:grpSpPr bwMode="auto">
              <a:xfrm>
                <a:off x="2499" y="3056"/>
                <a:ext cx="611" cy="742"/>
                <a:chOff x="2499" y="3056"/>
                <a:chExt cx="611" cy="742"/>
              </a:xfrm>
            </p:grpSpPr>
            <p:sp>
              <p:nvSpPr>
                <p:cNvPr id="14772" name="Freeform 18"/>
                <p:cNvSpPr>
                  <a:spLocks/>
                </p:cNvSpPr>
                <p:nvPr/>
              </p:nvSpPr>
              <p:spPr bwMode="auto">
                <a:xfrm>
                  <a:off x="2577" y="3698"/>
                  <a:ext cx="275" cy="97"/>
                </a:xfrm>
                <a:custGeom>
                  <a:avLst/>
                  <a:gdLst>
                    <a:gd name="T0" fmla="*/ 275 w 551"/>
                    <a:gd name="T1" fmla="*/ 67 h 194"/>
                    <a:gd name="T2" fmla="*/ 275 w 551"/>
                    <a:gd name="T3" fmla="*/ 77 h 194"/>
                    <a:gd name="T4" fmla="*/ 269 w 551"/>
                    <a:gd name="T5" fmla="*/ 85 h 194"/>
                    <a:gd name="T6" fmla="*/ 257 w 551"/>
                    <a:gd name="T7" fmla="*/ 91 h 194"/>
                    <a:gd name="T8" fmla="*/ 239 w 551"/>
                    <a:gd name="T9" fmla="*/ 93 h 194"/>
                    <a:gd name="T10" fmla="*/ 218 w 551"/>
                    <a:gd name="T11" fmla="*/ 94 h 194"/>
                    <a:gd name="T12" fmla="*/ 194 w 551"/>
                    <a:gd name="T13" fmla="*/ 96 h 194"/>
                    <a:gd name="T14" fmla="*/ 169 w 551"/>
                    <a:gd name="T15" fmla="*/ 97 h 194"/>
                    <a:gd name="T16" fmla="*/ 143 w 551"/>
                    <a:gd name="T17" fmla="*/ 97 h 194"/>
                    <a:gd name="T18" fmla="*/ 120 w 551"/>
                    <a:gd name="T19" fmla="*/ 95 h 194"/>
                    <a:gd name="T20" fmla="*/ 101 w 551"/>
                    <a:gd name="T21" fmla="*/ 91 h 194"/>
                    <a:gd name="T22" fmla="*/ 88 w 551"/>
                    <a:gd name="T23" fmla="*/ 83 h 194"/>
                    <a:gd name="T24" fmla="*/ 84 w 551"/>
                    <a:gd name="T25" fmla="*/ 82 h 194"/>
                    <a:gd name="T26" fmla="*/ 84 w 551"/>
                    <a:gd name="T27" fmla="*/ 90 h 194"/>
                    <a:gd name="T28" fmla="*/ 78 w 551"/>
                    <a:gd name="T29" fmla="*/ 91 h 194"/>
                    <a:gd name="T30" fmla="*/ 55 w 551"/>
                    <a:gd name="T31" fmla="*/ 92 h 194"/>
                    <a:gd name="T32" fmla="*/ 30 w 551"/>
                    <a:gd name="T33" fmla="*/ 93 h 194"/>
                    <a:gd name="T34" fmla="*/ 11 w 551"/>
                    <a:gd name="T35" fmla="*/ 94 h 194"/>
                    <a:gd name="T36" fmla="*/ 5 w 551"/>
                    <a:gd name="T37" fmla="*/ 85 h 194"/>
                    <a:gd name="T38" fmla="*/ 1 w 551"/>
                    <a:gd name="T39" fmla="*/ 69 h 194"/>
                    <a:gd name="T40" fmla="*/ 1 w 551"/>
                    <a:gd name="T41" fmla="*/ 46 h 194"/>
                    <a:gd name="T42" fmla="*/ 7 w 551"/>
                    <a:gd name="T43" fmla="*/ 27 h 194"/>
                    <a:gd name="T44" fmla="*/ 14 w 551"/>
                    <a:gd name="T45" fmla="*/ 15 h 194"/>
                    <a:gd name="T46" fmla="*/ 19 w 551"/>
                    <a:gd name="T47" fmla="*/ 10 h 194"/>
                    <a:gd name="T48" fmla="*/ 22 w 551"/>
                    <a:gd name="T49" fmla="*/ 9 h 194"/>
                    <a:gd name="T50" fmla="*/ 32 w 551"/>
                    <a:gd name="T51" fmla="*/ 8 h 194"/>
                    <a:gd name="T52" fmla="*/ 46 w 551"/>
                    <a:gd name="T53" fmla="*/ 7 h 194"/>
                    <a:gd name="T54" fmla="*/ 65 w 551"/>
                    <a:gd name="T55" fmla="*/ 7 h 194"/>
                    <a:gd name="T56" fmla="*/ 85 w 551"/>
                    <a:gd name="T57" fmla="*/ 6 h 194"/>
                    <a:gd name="T58" fmla="*/ 106 w 551"/>
                    <a:gd name="T59" fmla="*/ 5 h 194"/>
                    <a:gd name="T60" fmla="*/ 128 w 551"/>
                    <a:gd name="T61" fmla="*/ 4 h 194"/>
                    <a:gd name="T62" fmla="*/ 148 w 551"/>
                    <a:gd name="T63" fmla="*/ 2 h 194"/>
                    <a:gd name="T64" fmla="*/ 166 w 551"/>
                    <a:gd name="T65" fmla="*/ 8 h 194"/>
                    <a:gd name="T66" fmla="*/ 183 w 551"/>
                    <a:gd name="T67" fmla="*/ 20 h 194"/>
                    <a:gd name="T68" fmla="*/ 200 w 551"/>
                    <a:gd name="T69" fmla="*/ 29 h 194"/>
                    <a:gd name="T70" fmla="*/ 217 w 551"/>
                    <a:gd name="T71" fmla="*/ 36 h 194"/>
                    <a:gd name="T72" fmla="*/ 232 w 551"/>
                    <a:gd name="T73" fmla="*/ 42 h 194"/>
                    <a:gd name="T74" fmla="*/ 244 w 551"/>
                    <a:gd name="T75" fmla="*/ 45 h 194"/>
                    <a:gd name="T76" fmla="*/ 254 w 551"/>
                    <a:gd name="T77" fmla="*/ 46 h 194"/>
                    <a:gd name="T78" fmla="*/ 260 w 551"/>
                    <a:gd name="T79" fmla="*/ 47 h 194"/>
                    <a:gd name="T80" fmla="*/ 264 w 551"/>
                    <a:gd name="T81" fmla="*/ 49 h 194"/>
                    <a:gd name="T82" fmla="*/ 271 w 551"/>
                    <a:gd name="T83" fmla="*/ 56 h 1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1" h="194">
                      <a:moveTo>
                        <a:pt x="547" y="123"/>
                      </a:moveTo>
                      <a:lnTo>
                        <a:pt x="550" y="133"/>
                      </a:lnTo>
                      <a:lnTo>
                        <a:pt x="551" y="143"/>
                      </a:lnTo>
                      <a:lnTo>
                        <a:pt x="550" y="153"/>
                      </a:lnTo>
                      <a:lnTo>
                        <a:pt x="546" y="162"/>
                      </a:lnTo>
                      <a:lnTo>
                        <a:pt x="539" y="170"/>
                      </a:lnTo>
                      <a:lnTo>
                        <a:pt x="529" y="178"/>
                      </a:lnTo>
                      <a:lnTo>
                        <a:pt x="515" y="182"/>
                      </a:lnTo>
                      <a:lnTo>
                        <a:pt x="497" y="184"/>
                      </a:lnTo>
                      <a:lnTo>
                        <a:pt x="479" y="185"/>
                      </a:lnTo>
                      <a:lnTo>
                        <a:pt x="459" y="186"/>
                      </a:lnTo>
                      <a:lnTo>
                        <a:pt x="437" y="188"/>
                      </a:lnTo>
                      <a:lnTo>
                        <a:pt x="414" y="189"/>
                      </a:lnTo>
                      <a:lnTo>
                        <a:pt x="388" y="191"/>
                      </a:lnTo>
                      <a:lnTo>
                        <a:pt x="363" y="192"/>
                      </a:lnTo>
                      <a:lnTo>
                        <a:pt x="338" y="193"/>
                      </a:lnTo>
                      <a:lnTo>
                        <a:pt x="312" y="194"/>
                      </a:lnTo>
                      <a:lnTo>
                        <a:pt x="287" y="194"/>
                      </a:lnTo>
                      <a:lnTo>
                        <a:pt x="263" y="192"/>
                      </a:lnTo>
                      <a:lnTo>
                        <a:pt x="241" y="190"/>
                      </a:lnTo>
                      <a:lnTo>
                        <a:pt x="221" y="186"/>
                      </a:lnTo>
                      <a:lnTo>
                        <a:pt x="203" y="181"/>
                      </a:lnTo>
                      <a:lnTo>
                        <a:pt x="188" y="174"/>
                      </a:lnTo>
                      <a:lnTo>
                        <a:pt x="177" y="165"/>
                      </a:lnTo>
                      <a:lnTo>
                        <a:pt x="169" y="154"/>
                      </a:lnTo>
                      <a:lnTo>
                        <a:pt x="169" y="164"/>
                      </a:lnTo>
                      <a:lnTo>
                        <a:pt x="169" y="174"/>
                      </a:lnTo>
                      <a:lnTo>
                        <a:pt x="169" y="179"/>
                      </a:lnTo>
                      <a:lnTo>
                        <a:pt x="169" y="181"/>
                      </a:lnTo>
                      <a:lnTo>
                        <a:pt x="156" y="182"/>
                      </a:lnTo>
                      <a:lnTo>
                        <a:pt x="136" y="183"/>
                      </a:lnTo>
                      <a:lnTo>
                        <a:pt x="110" y="184"/>
                      </a:lnTo>
                      <a:lnTo>
                        <a:pt x="85" y="185"/>
                      </a:lnTo>
                      <a:lnTo>
                        <a:pt x="60" y="186"/>
                      </a:lnTo>
                      <a:lnTo>
                        <a:pt x="39" y="186"/>
                      </a:lnTo>
                      <a:lnTo>
                        <a:pt x="23" y="187"/>
                      </a:lnTo>
                      <a:lnTo>
                        <a:pt x="18" y="187"/>
                      </a:lnTo>
                      <a:lnTo>
                        <a:pt x="11" y="169"/>
                      </a:lnTo>
                      <a:lnTo>
                        <a:pt x="6" y="153"/>
                      </a:lnTo>
                      <a:lnTo>
                        <a:pt x="2" y="137"/>
                      </a:lnTo>
                      <a:lnTo>
                        <a:pt x="0" y="118"/>
                      </a:lnTo>
                      <a:lnTo>
                        <a:pt x="3" y="92"/>
                      </a:lnTo>
                      <a:lnTo>
                        <a:pt x="9" y="70"/>
                      </a:lnTo>
                      <a:lnTo>
                        <a:pt x="15" y="53"/>
                      </a:lnTo>
                      <a:lnTo>
                        <a:pt x="22" y="39"/>
                      </a:lnTo>
                      <a:lnTo>
                        <a:pt x="28" y="30"/>
                      </a:lnTo>
                      <a:lnTo>
                        <a:pt x="35" y="23"/>
                      </a:lnTo>
                      <a:lnTo>
                        <a:pt x="39" y="19"/>
                      </a:lnTo>
                      <a:lnTo>
                        <a:pt x="40" y="18"/>
                      </a:lnTo>
                      <a:lnTo>
                        <a:pt x="45" y="17"/>
                      </a:lnTo>
                      <a:lnTo>
                        <a:pt x="53" y="16"/>
                      </a:lnTo>
                      <a:lnTo>
                        <a:pt x="64" y="15"/>
                      </a:lnTo>
                      <a:lnTo>
                        <a:pt x="77" y="15"/>
                      </a:lnTo>
                      <a:lnTo>
                        <a:pt x="93" y="14"/>
                      </a:lnTo>
                      <a:lnTo>
                        <a:pt x="110" y="14"/>
                      </a:lnTo>
                      <a:lnTo>
                        <a:pt x="130" y="13"/>
                      </a:lnTo>
                      <a:lnTo>
                        <a:pt x="150" y="12"/>
                      </a:lnTo>
                      <a:lnTo>
                        <a:pt x="170" y="12"/>
                      </a:lnTo>
                      <a:lnTo>
                        <a:pt x="192" y="11"/>
                      </a:lnTo>
                      <a:lnTo>
                        <a:pt x="213" y="10"/>
                      </a:lnTo>
                      <a:lnTo>
                        <a:pt x="236" y="8"/>
                      </a:lnTo>
                      <a:lnTo>
                        <a:pt x="257" y="7"/>
                      </a:lnTo>
                      <a:lnTo>
                        <a:pt x="278" y="5"/>
                      </a:lnTo>
                      <a:lnTo>
                        <a:pt x="297" y="3"/>
                      </a:lnTo>
                      <a:lnTo>
                        <a:pt x="317" y="0"/>
                      </a:lnTo>
                      <a:lnTo>
                        <a:pt x="333" y="15"/>
                      </a:lnTo>
                      <a:lnTo>
                        <a:pt x="349" y="28"/>
                      </a:lnTo>
                      <a:lnTo>
                        <a:pt x="366" y="39"/>
                      </a:lnTo>
                      <a:lnTo>
                        <a:pt x="383" y="49"/>
                      </a:lnTo>
                      <a:lnTo>
                        <a:pt x="400" y="58"/>
                      </a:lnTo>
                      <a:lnTo>
                        <a:pt x="418" y="65"/>
                      </a:lnTo>
                      <a:lnTo>
                        <a:pt x="434" y="72"/>
                      </a:lnTo>
                      <a:lnTo>
                        <a:pt x="449" y="77"/>
                      </a:lnTo>
                      <a:lnTo>
                        <a:pt x="464" y="83"/>
                      </a:lnTo>
                      <a:lnTo>
                        <a:pt x="477" y="86"/>
                      </a:lnTo>
                      <a:lnTo>
                        <a:pt x="489" y="89"/>
                      </a:lnTo>
                      <a:lnTo>
                        <a:pt x="501" y="91"/>
                      </a:lnTo>
                      <a:lnTo>
                        <a:pt x="509" y="92"/>
                      </a:lnTo>
                      <a:lnTo>
                        <a:pt x="516" y="93"/>
                      </a:lnTo>
                      <a:lnTo>
                        <a:pt x="520" y="94"/>
                      </a:lnTo>
                      <a:lnTo>
                        <a:pt x="521" y="94"/>
                      </a:lnTo>
                      <a:lnTo>
                        <a:pt x="528" y="97"/>
                      </a:lnTo>
                      <a:lnTo>
                        <a:pt x="535" y="103"/>
                      </a:lnTo>
                      <a:lnTo>
                        <a:pt x="542" y="112"/>
                      </a:lnTo>
                      <a:lnTo>
                        <a:pt x="547" y="123"/>
                      </a:lnTo>
                      <a:close/>
                    </a:path>
                  </a:pathLst>
                </a:custGeom>
                <a:solidFill>
                  <a:srgbClr val="0C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3" name="Freeform 19"/>
                <p:cNvSpPr>
                  <a:spLocks/>
                </p:cNvSpPr>
                <p:nvPr/>
              </p:nvSpPr>
              <p:spPr bwMode="auto">
                <a:xfrm>
                  <a:off x="2825" y="3759"/>
                  <a:ext cx="30" cy="33"/>
                </a:xfrm>
                <a:custGeom>
                  <a:avLst/>
                  <a:gdLst>
                    <a:gd name="T0" fmla="*/ 0 w 59"/>
                    <a:gd name="T1" fmla="*/ 33 h 66"/>
                    <a:gd name="T2" fmla="*/ 0 w 59"/>
                    <a:gd name="T3" fmla="*/ 33 h 66"/>
                    <a:gd name="T4" fmla="*/ 9 w 59"/>
                    <a:gd name="T5" fmla="*/ 32 h 66"/>
                    <a:gd name="T6" fmla="*/ 17 w 59"/>
                    <a:gd name="T7" fmla="*/ 30 h 66"/>
                    <a:gd name="T8" fmla="*/ 23 w 59"/>
                    <a:gd name="T9" fmla="*/ 26 h 66"/>
                    <a:gd name="T10" fmla="*/ 27 w 59"/>
                    <a:gd name="T11" fmla="*/ 21 h 66"/>
                    <a:gd name="T12" fmla="*/ 29 w 59"/>
                    <a:gd name="T13" fmla="*/ 16 h 66"/>
                    <a:gd name="T14" fmla="*/ 30 w 59"/>
                    <a:gd name="T15" fmla="*/ 11 h 66"/>
                    <a:gd name="T16" fmla="*/ 29 w 59"/>
                    <a:gd name="T17" fmla="*/ 6 h 66"/>
                    <a:gd name="T18" fmla="*/ 27 w 59"/>
                    <a:gd name="T19" fmla="*/ 0 h 66"/>
                    <a:gd name="T20" fmla="*/ 23 w 59"/>
                    <a:gd name="T21" fmla="*/ 1 h 66"/>
                    <a:gd name="T22" fmla="*/ 25 w 59"/>
                    <a:gd name="T23" fmla="*/ 6 h 66"/>
                    <a:gd name="T24" fmla="*/ 25 w 59"/>
                    <a:gd name="T25" fmla="*/ 11 h 66"/>
                    <a:gd name="T26" fmla="*/ 25 w 59"/>
                    <a:gd name="T27" fmla="*/ 15 h 66"/>
                    <a:gd name="T28" fmla="*/ 23 w 59"/>
                    <a:gd name="T29" fmla="*/ 19 h 66"/>
                    <a:gd name="T30" fmla="*/ 20 w 59"/>
                    <a:gd name="T31" fmla="*/ 23 h 66"/>
                    <a:gd name="T32" fmla="*/ 15 w 59"/>
                    <a:gd name="T33" fmla="*/ 26 h 66"/>
                    <a:gd name="T34" fmla="*/ 9 w 59"/>
                    <a:gd name="T35" fmla="*/ 28 h 66"/>
                    <a:gd name="T36" fmla="*/ 0 w 59"/>
                    <a:gd name="T37" fmla="*/ 29 h 66"/>
                    <a:gd name="T38" fmla="*/ 0 w 59"/>
                    <a:gd name="T39" fmla="*/ 29 h 66"/>
                    <a:gd name="T40" fmla="*/ 0 w 59"/>
                    <a:gd name="T41" fmla="*/ 33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66">
                      <a:moveTo>
                        <a:pt x="0" y="66"/>
                      </a:moveTo>
                      <a:lnTo>
                        <a:pt x="0" y="66"/>
                      </a:lnTo>
                      <a:lnTo>
                        <a:pt x="18" y="64"/>
                      </a:lnTo>
                      <a:lnTo>
                        <a:pt x="34" y="60"/>
                      </a:lnTo>
                      <a:lnTo>
                        <a:pt x="45" y="52"/>
                      </a:lnTo>
                      <a:lnTo>
                        <a:pt x="53" y="42"/>
                      </a:lnTo>
                      <a:lnTo>
                        <a:pt x="57" y="32"/>
                      </a:lnTo>
                      <a:lnTo>
                        <a:pt x="59" y="21"/>
                      </a:lnTo>
                      <a:lnTo>
                        <a:pt x="57" y="11"/>
                      </a:lnTo>
                      <a:lnTo>
                        <a:pt x="54" y="0"/>
                      </a:lnTo>
                      <a:lnTo>
                        <a:pt x="46" y="2"/>
                      </a:lnTo>
                      <a:lnTo>
                        <a:pt x="49" y="11"/>
                      </a:lnTo>
                      <a:lnTo>
                        <a:pt x="49" y="21"/>
                      </a:lnTo>
                      <a:lnTo>
                        <a:pt x="49" y="30"/>
                      </a:lnTo>
                      <a:lnTo>
                        <a:pt x="45" y="38"/>
                      </a:lnTo>
                      <a:lnTo>
                        <a:pt x="39" y="45"/>
                      </a:lnTo>
                      <a:lnTo>
                        <a:pt x="30" y="52"/>
                      </a:lnTo>
                      <a:lnTo>
                        <a:pt x="18" y="56"/>
                      </a:lnTo>
                      <a:lnTo>
                        <a:pt x="0" y="58"/>
                      </a:lnTo>
                      <a:lnTo>
                        <a:pt x="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4" name="Freeform 20"/>
                <p:cNvSpPr>
                  <a:spLocks/>
                </p:cNvSpPr>
                <p:nvPr/>
              </p:nvSpPr>
              <p:spPr bwMode="auto">
                <a:xfrm>
                  <a:off x="2658" y="3774"/>
                  <a:ext cx="167" cy="24"/>
                </a:xfrm>
                <a:custGeom>
                  <a:avLst/>
                  <a:gdLst>
                    <a:gd name="T0" fmla="*/ 5 w 333"/>
                    <a:gd name="T1" fmla="*/ 2 h 49"/>
                    <a:gd name="T2" fmla="*/ 1 w 333"/>
                    <a:gd name="T3" fmla="*/ 3 h 49"/>
                    <a:gd name="T4" fmla="*/ 5 w 333"/>
                    <a:gd name="T5" fmla="*/ 9 h 49"/>
                    <a:gd name="T6" fmla="*/ 11 w 333"/>
                    <a:gd name="T7" fmla="*/ 14 h 49"/>
                    <a:gd name="T8" fmla="*/ 19 w 333"/>
                    <a:gd name="T9" fmla="*/ 17 h 49"/>
                    <a:gd name="T10" fmla="*/ 28 w 333"/>
                    <a:gd name="T11" fmla="*/ 20 h 49"/>
                    <a:gd name="T12" fmla="*/ 39 w 333"/>
                    <a:gd name="T13" fmla="*/ 22 h 49"/>
                    <a:gd name="T14" fmla="*/ 50 w 333"/>
                    <a:gd name="T15" fmla="*/ 23 h 49"/>
                    <a:gd name="T16" fmla="*/ 62 w 333"/>
                    <a:gd name="T17" fmla="*/ 24 h 49"/>
                    <a:gd name="T18" fmla="*/ 74 w 333"/>
                    <a:gd name="T19" fmla="*/ 24 h 49"/>
                    <a:gd name="T20" fmla="*/ 87 w 333"/>
                    <a:gd name="T21" fmla="*/ 23 h 49"/>
                    <a:gd name="T22" fmla="*/ 100 w 333"/>
                    <a:gd name="T23" fmla="*/ 23 h 49"/>
                    <a:gd name="T24" fmla="*/ 112 w 333"/>
                    <a:gd name="T25" fmla="*/ 22 h 49"/>
                    <a:gd name="T26" fmla="*/ 125 w 333"/>
                    <a:gd name="T27" fmla="*/ 21 h 49"/>
                    <a:gd name="T28" fmla="*/ 137 w 333"/>
                    <a:gd name="T29" fmla="*/ 21 h 49"/>
                    <a:gd name="T30" fmla="*/ 148 w 333"/>
                    <a:gd name="T31" fmla="*/ 20 h 49"/>
                    <a:gd name="T32" fmla="*/ 158 w 333"/>
                    <a:gd name="T33" fmla="*/ 19 h 49"/>
                    <a:gd name="T34" fmla="*/ 167 w 333"/>
                    <a:gd name="T35" fmla="*/ 19 h 49"/>
                    <a:gd name="T36" fmla="*/ 167 w 333"/>
                    <a:gd name="T37" fmla="*/ 15 h 49"/>
                    <a:gd name="T38" fmla="*/ 158 w 333"/>
                    <a:gd name="T39" fmla="*/ 15 h 49"/>
                    <a:gd name="T40" fmla="*/ 148 w 333"/>
                    <a:gd name="T41" fmla="*/ 16 h 49"/>
                    <a:gd name="T42" fmla="*/ 137 w 333"/>
                    <a:gd name="T43" fmla="*/ 17 h 49"/>
                    <a:gd name="T44" fmla="*/ 125 w 333"/>
                    <a:gd name="T45" fmla="*/ 17 h 49"/>
                    <a:gd name="T46" fmla="*/ 112 w 333"/>
                    <a:gd name="T47" fmla="*/ 18 h 49"/>
                    <a:gd name="T48" fmla="*/ 100 w 333"/>
                    <a:gd name="T49" fmla="*/ 19 h 49"/>
                    <a:gd name="T50" fmla="*/ 87 w 333"/>
                    <a:gd name="T51" fmla="*/ 19 h 49"/>
                    <a:gd name="T52" fmla="*/ 74 w 333"/>
                    <a:gd name="T53" fmla="*/ 19 h 49"/>
                    <a:gd name="T54" fmla="*/ 62 w 333"/>
                    <a:gd name="T55" fmla="*/ 20 h 49"/>
                    <a:gd name="T56" fmla="*/ 50 w 333"/>
                    <a:gd name="T57" fmla="*/ 19 h 49"/>
                    <a:gd name="T58" fmla="*/ 39 w 333"/>
                    <a:gd name="T59" fmla="*/ 18 h 49"/>
                    <a:gd name="T60" fmla="*/ 29 w 333"/>
                    <a:gd name="T61" fmla="*/ 16 h 49"/>
                    <a:gd name="T62" fmla="*/ 20 w 333"/>
                    <a:gd name="T63" fmla="*/ 13 h 49"/>
                    <a:gd name="T64" fmla="*/ 13 w 333"/>
                    <a:gd name="T65" fmla="*/ 9 h 49"/>
                    <a:gd name="T66" fmla="*/ 8 w 333"/>
                    <a:gd name="T67" fmla="*/ 6 h 49"/>
                    <a:gd name="T68" fmla="*/ 5 w 333"/>
                    <a:gd name="T69" fmla="*/ 1 h 49"/>
                    <a:gd name="T70" fmla="*/ 0 w 333"/>
                    <a:gd name="T71" fmla="*/ 2 h 49"/>
                    <a:gd name="T72" fmla="*/ 5 w 333"/>
                    <a:gd name="T73" fmla="*/ 1 h 49"/>
                    <a:gd name="T74" fmla="*/ 4 w 333"/>
                    <a:gd name="T75" fmla="*/ 0 h 49"/>
                    <a:gd name="T76" fmla="*/ 2 w 333"/>
                    <a:gd name="T77" fmla="*/ 0 h 49"/>
                    <a:gd name="T78" fmla="*/ 1 w 333"/>
                    <a:gd name="T79" fmla="*/ 1 h 49"/>
                    <a:gd name="T80" fmla="*/ 1 w 333"/>
                    <a:gd name="T81" fmla="*/ 3 h 49"/>
                    <a:gd name="T82" fmla="*/ 5 w 333"/>
                    <a:gd name="T83" fmla="*/ 2 h 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3" h="49">
                      <a:moveTo>
                        <a:pt x="10" y="4"/>
                      </a:moveTo>
                      <a:lnTo>
                        <a:pt x="1" y="6"/>
                      </a:lnTo>
                      <a:lnTo>
                        <a:pt x="10" y="18"/>
                      </a:lnTo>
                      <a:lnTo>
                        <a:pt x="22" y="28"/>
                      </a:lnTo>
                      <a:lnTo>
                        <a:pt x="38" y="35"/>
                      </a:lnTo>
                      <a:lnTo>
                        <a:pt x="56" y="40"/>
                      </a:lnTo>
                      <a:lnTo>
                        <a:pt x="77" y="44"/>
                      </a:lnTo>
                      <a:lnTo>
                        <a:pt x="99" y="46"/>
                      </a:lnTo>
                      <a:lnTo>
                        <a:pt x="123" y="48"/>
                      </a:lnTo>
                      <a:lnTo>
                        <a:pt x="148" y="49"/>
                      </a:lnTo>
                      <a:lnTo>
                        <a:pt x="174" y="47"/>
                      </a:lnTo>
                      <a:lnTo>
                        <a:pt x="199" y="46"/>
                      </a:lnTo>
                      <a:lnTo>
                        <a:pt x="224" y="45"/>
                      </a:lnTo>
                      <a:lnTo>
                        <a:pt x="250" y="43"/>
                      </a:lnTo>
                      <a:lnTo>
                        <a:pt x="273" y="42"/>
                      </a:lnTo>
                      <a:lnTo>
                        <a:pt x="295" y="40"/>
                      </a:lnTo>
                      <a:lnTo>
                        <a:pt x="315" y="39"/>
                      </a:lnTo>
                      <a:lnTo>
                        <a:pt x="333" y="38"/>
                      </a:lnTo>
                      <a:lnTo>
                        <a:pt x="333" y="30"/>
                      </a:lnTo>
                      <a:lnTo>
                        <a:pt x="315" y="31"/>
                      </a:lnTo>
                      <a:lnTo>
                        <a:pt x="295" y="32"/>
                      </a:lnTo>
                      <a:lnTo>
                        <a:pt x="273" y="34"/>
                      </a:lnTo>
                      <a:lnTo>
                        <a:pt x="250" y="35"/>
                      </a:lnTo>
                      <a:lnTo>
                        <a:pt x="224" y="37"/>
                      </a:lnTo>
                      <a:lnTo>
                        <a:pt x="199" y="38"/>
                      </a:lnTo>
                      <a:lnTo>
                        <a:pt x="174" y="39"/>
                      </a:lnTo>
                      <a:lnTo>
                        <a:pt x="148" y="39"/>
                      </a:lnTo>
                      <a:lnTo>
                        <a:pt x="123" y="40"/>
                      </a:lnTo>
                      <a:lnTo>
                        <a:pt x="99" y="38"/>
                      </a:lnTo>
                      <a:lnTo>
                        <a:pt x="77" y="36"/>
                      </a:lnTo>
                      <a:lnTo>
                        <a:pt x="58" y="32"/>
                      </a:lnTo>
                      <a:lnTo>
                        <a:pt x="40" y="27"/>
                      </a:lnTo>
                      <a:lnTo>
                        <a:pt x="26" y="19"/>
                      </a:lnTo>
                      <a:lnTo>
                        <a:pt x="16" y="12"/>
                      </a:lnTo>
                      <a:lnTo>
                        <a:pt x="9" y="2"/>
                      </a:lnTo>
                      <a:lnTo>
                        <a:pt x="0" y="4"/>
                      </a:lnTo>
                      <a:lnTo>
                        <a:pt x="9" y="2"/>
                      </a:lnTo>
                      <a:lnTo>
                        <a:pt x="7" y="0"/>
                      </a:lnTo>
                      <a:lnTo>
                        <a:pt x="4" y="0"/>
                      </a:lnTo>
                      <a:lnTo>
                        <a:pt x="1" y="3"/>
                      </a:lnTo>
                      <a:lnTo>
                        <a:pt x="1" y="6"/>
                      </a:lnTo>
                      <a:lnTo>
                        <a:pt x="1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5" name="Freeform 21"/>
                <p:cNvSpPr>
                  <a:spLocks/>
                </p:cNvSpPr>
                <p:nvPr/>
              </p:nvSpPr>
              <p:spPr bwMode="auto">
                <a:xfrm>
                  <a:off x="2658" y="3776"/>
                  <a:ext cx="6" cy="15"/>
                </a:xfrm>
                <a:custGeom>
                  <a:avLst/>
                  <a:gdLst>
                    <a:gd name="T0" fmla="*/ 3 w 10"/>
                    <a:gd name="T1" fmla="*/ 15 h 31"/>
                    <a:gd name="T2" fmla="*/ 6 w 10"/>
                    <a:gd name="T3" fmla="*/ 13 h 31"/>
                    <a:gd name="T4" fmla="*/ 6 w 10"/>
                    <a:gd name="T5" fmla="*/ 12 h 31"/>
                    <a:gd name="T6" fmla="*/ 6 w 10"/>
                    <a:gd name="T7" fmla="*/ 10 h 31"/>
                    <a:gd name="T8" fmla="*/ 6 w 10"/>
                    <a:gd name="T9" fmla="*/ 5 h 31"/>
                    <a:gd name="T10" fmla="*/ 6 w 10"/>
                    <a:gd name="T11" fmla="*/ 0 h 31"/>
                    <a:gd name="T12" fmla="*/ 0 w 10"/>
                    <a:gd name="T13" fmla="*/ 0 h 31"/>
                    <a:gd name="T14" fmla="*/ 0 w 10"/>
                    <a:gd name="T15" fmla="*/ 5 h 31"/>
                    <a:gd name="T16" fmla="*/ 0 w 10"/>
                    <a:gd name="T17" fmla="*/ 10 h 31"/>
                    <a:gd name="T18" fmla="*/ 0 w 10"/>
                    <a:gd name="T19" fmla="*/ 12 h 31"/>
                    <a:gd name="T20" fmla="*/ 0 w 10"/>
                    <a:gd name="T21" fmla="*/ 13 h 31"/>
                    <a:gd name="T22" fmla="*/ 3 w 10"/>
                    <a:gd name="T23" fmla="*/ 11 h 31"/>
                    <a:gd name="T24" fmla="*/ 0 w 10"/>
                    <a:gd name="T25" fmla="*/ 13 h 31"/>
                    <a:gd name="T26" fmla="*/ 1 w 10"/>
                    <a:gd name="T27" fmla="*/ 15 h 31"/>
                    <a:gd name="T28" fmla="*/ 3 w 10"/>
                    <a:gd name="T29" fmla="*/ 15 h 31"/>
                    <a:gd name="T30" fmla="*/ 5 w 10"/>
                    <a:gd name="T31" fmla="*/ 15 h 31"/>
                    <a:gd name="T32" fmla="*/ 6 w 10"/>
                    <a:gd name="T33" fmla="*/ 13 h 31"/>
                    <a:gd name="T34" fmla="*/ 3 w 10"/>
                    <a:gd name="T35" fmla="*/ 15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31">
                      <a:moveTo>
                        <a:pt x="5" y="31"/>
                      </a:moveTo>
                      <a:lnTo>
                        <a:pt x="10" y="27"/>
                      </a:lnTo>
                      <a:lnTo>
                        <a:pt x="10" y="25"/>
                      </a:lnTo>
                      <a:lnTo>
                        <a:pt x="10" y="20"/>
                      </a:lnTo>
                      <a:lnTo>
                        <a:pt x="10" y="10"/>
                      </a:lnTo>
                      <a:lnTo>
                        <a:pt x="10" y="0"/>
                      </a:lnTo>
                      <a:lnTo>
                        <a:pt x="0" y="0"/>
                      </a:lnTo>
                      <a:lnTo>
                        <a:pt x="0" y="10"/>
                      </a:lnTo>
                      <a:lnTo>
                        <a:pt x="0" y="20"/>
                      </a:lnTo>
                      <a:lnTo>
                        <a:pt x="0" y="25"/>
                      </a:lnTo>
                      <a:lnTo>
                        <a:pt x="0" y="27"/>
                      </a:lnTo>
                      <a:lnTo>
                        <a:pt x="5" y="23"/>
                      </a:lnTo>
                      <a:lnTo>
                        <a:pt x="0" y="27"/>
                      </a:lnTo>
                      <a:lnTo>
                        <a:pt x="2" y="30"/>
                      </a:lnTo>
                      <a:lnTo>
                        <a:pt x="5" y="31"/>
                      </a:lnTo>
                      <a:lnTo>
                        <a:pt x="8" y="30"/>
                      </a:lnTo>
                      <a:lnTo>
                        <a:pt x="10" y="27"/>
                      </a:lnTo>
                      <a:lnTo>
                        <a:pt x="5"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6" name="Freeform 22"/>
                <p:cNvSpPr>
                  <a:spLocks/>
                </p:cNvSpPr>
                <p:nvPr/>
              </p:nvSpPr>
              <p:spPr bwMode="auto">
                <a:xfrm>
                  <a:off x="2584" y="3787"/>
                  <a:ext cx="77" cy="7"/>
                </a:xfrm>
                <a:custGeom>
                  <a:avLst/>
                  <a:gdLst>
                    <a:gd name="T0" fmla="*/ 0 w 155"/>
                    <a:gd name="T1" fmla="*/ 5 h 15"/>
                    <a:gd name="T2" fmla="*/ 2 w 155"/>
                    <a:gd name="T3" fmla="*/ 7 h 15"/>
                    <a:gd name="T4" fmla="*/ 4 w 155"/>
                    <a:gd name="T5" fmla="*/ 7 h 15"/>
                    <a:gd name="T6" fmla="*/ 12 w 155"/>
                    <a:gd name="T7" fmla="*/ 7 h 15"/>
                    <a:gd name="T8" fmla="*/ 23 w 155"/>
                    <a:gd name="T9" fmla="*/ 7 h 15"/>
                    <a:gd name="T10" fmla="*/ 35 w 155"/>
                    <a:gd name="T11" fmla="*/ 6 h 15"/>
                    <a:gd name="T12" fmla="*/ 48 w 155"/>
                    <a:gd name="T13" fmla="*/ 5 h 15"/>
                    <a:gd name="T14" fmla="*/ 61 w 155"/>
                    <a:gd name="T15" fmla="*/ 5 h 15"/>
                    <a:gd name="T16" fmla="*/ 71 w 155"/>
                    <a:gd name="T17" fmla="*/ 4 h 15"/>
                    <a:gd name="T18" fmla="*/ 77 w 155"/>
                    <a:gd name="T19" fmla="*/ 4 h 15"/>
                    <a:gd name="T20" fmla="*/ 77 w 155"/>
                    <a:gd name="T21" fmla="*/ 0 h 15"/>
                    <a:gd name="T22" fmla="*/ 71 w 155"/>
                    <a:gd name="T23" fmla="*/ 0 h 15"/>
                    <a:gd name="T24" fmla="*/ 61 w 155"/>
                    <a:gd name="T25" fmla="*/ 1 h 15"/>
                    <a:gd name="T26" fmla="*/ 48 w 155"/>
                    <a:gd name="T27" fmla="*/ 1 h 15"/>
                    <a:gd name="T28" fmla="*/ 35 w 155"/>
                    <a:gd name="T29" fmla="*/ 2 h 15"/>
                    <a:gd name="T30" fmla="*/ 23 w 155"/>
                    <a:gd name="T31" fmla="*/ 2 h 15"/>
                    <a:gd name="T32" fmla="*/ 12 w 155"/>
                    <a:gd name="T33" fmla="*/ 2 h 15"/>
                    <a:gd name="T34" fmla="*/ 4 w 155"/>
                    <a:gd name="T35" fmla="*/ 2 h 15"/>
                    <a:gd name="T36" fmla="*/ 2 w 155"/>
                    <a:gd name="T37" fmla="*/ 3 h 15"/>
                    <a:gd name="T38" fmla="*/ 4 w 155"/>
                    <a:gd name="T39" fmla="*/ 4 h 15"/>
                    <a:gd name="T40" fmla="*/ 2 w 155"/>
                    <a:gd name="T41" fmla="*/ 3 h 15"/>
                    <a:gd name="T42" fmla="*/ 0 w 155"/>
                    <a:gd name="T43" fmla="*/ 3 h 15"/>
                    <a:gd name="T44" fmla="*/ 0 w 155"/>
                    <a:gd name="T45" fmla="*/ 5 h 15"/>
                    <a:gd name="T46" fmla="*/ 0 w 155"/>
                    <a:gd name="T47" fmla="*/ 6 h 15"/>
                    <a:gd name="T48" fmla="*/ 2 w 155"/>
                    <a:gd name="T49" fmla="*/ 7 h 15"/>
                    <a:gd name="T50" fmla="*/ 0 w 155"/>
                    <a:gd name="T51" fmla="*/ 5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15">
                      <a:moveTo>
                        <a:pt x="0" y="11"/>
                      </a:moveTo>
                      <a:lnTo>
                        <a:pt x="4" y="14"/>
                      </a:lnTo>
                      <a:lnTo>
                        <a:pt x="9" y="15"/>
                      </a:lnTo>
                      <a:lnTo>
                        <a:pt x="25" y="14"/>
                      </a:lnTo>
                      <a:lnTo>
                        <a:pt x="46" y="14"/>
                      </a:lnTo>
                      <a:lnTo>
                        <a:pt x="71" y="12"/>
                      </a:lnTo>
                      <a:lnTo>
                        <a:pt x="96" y="11"/>
                      </a:lnTo>
                      <a:lnTo>
                        <a:pt x="122" y="10"/>
                      </a:lnTo>
                      <a:lnTo>
                        <a:pt x="142" y="9"/>
                      </a:lnTo>
                      <a:lnTo>
                        <a:pt x="155" y="8"/>
                      </a:lnTo>
                      <a:lnTo>
                        <a:pt x="155" y="0"/>
                      </a:lnTo>
                      <a:lnTo>
                        <a:pt x="142" y="1"/>
                      </a:lnTo>
                      <a:lnTo>
                        <a:pt x="122" y="2"/>
                      </a:lnTo>
                      <a:lnTo>
                        <a:pt x="96" y="3"/>
                      </a:lnTo>
                      <a:lnTo>
                        <a:pt x="71" y="4"/>
                      </a:lnTo>
                      <a:lnTo>
                        <a:pt x="46" y="4"/>
                      </a:lnTo>
                      <a:lnTo>
                        <a:pt x="25" y="4"/>
                      </a:lnTo>
                      <a:lnTo>
                        <a:pt x="9" y="5"/>
                      </a:lnTo>
                      <a:lnTo>
                        <a:pt x="4" y="6"/>
                      </a:lnTo>
                      <a:lnTo>
                        <a:pt x="8" y="9"/>
                      </a:lnTo>
                      <a:lnTo>
                        <a:pt x="4" y="6"/>
                      </a:lnTo>
                      <a:lnTo>
                        <a:pt x="1" y="7"/>
                      </a:lnTo>
                      <a:lnTo>
                        <a:pt x="0" y="10"/>
                      </a:lnTo>
                      <a:lnTo>
                        <a:pt x="1" y="13"/>
                      </a:lnTo>
                      <a:lnTo>
                        <a:pt x="4" y="14"/>
                      </a:lnTo>
                      <a:lnTo>
                        <a:pt x="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7" name="Freeform 23"/>
                <p:cNvSpPr>
                  <a:spLocks/>
                </p:cNvSpPr>
                <p:nvPr/>
              </p:nvSpPr>
              <p:spPr bwMode="auto">
                <a:xfrm>
                  <a:off x="2574" y="3755"/>
                  <a:ext cx="14" cy="37"/>
                </a:xfrm>
                <a:custGeom>
                  <a:avLst/>
                  <a:gdLst>
                    <a:gd name="T0" fmla="*/ 1 w 27"/>
                    <a:gd name="T1" fmla="*/ 2 h 75"/>
                    <a:gd name="T2" fmla="*/ 0 w 27"/>
                    <a:gd name="T3" fmla="*/ 2 h 75"/>
                    <a:gd name="T4" fmla="*/ 2 w 27"/>
                    <a:gd name="T5" fmla="*/ 12 h 75"/>
                    <a:gd name="T6" fmla="*/ 4 w 27"/>
                    <a:gd name="T7" fmla="*/ 20 h 75"/>
                    <a:gd name="T8" fmla="*/ 6 w 27"/>
                    <a:gd name="T9" fmla="*/ 28 h 75"/>
                    <a:gd name="T10" fmla="*/ 10 w 27"/>
                    <a:gd name="T11" fmla="*/ 37 h 75"/>
                    <a:gd name="T12" fmla="*/ 14 w 27"/>
                    <a:gd name="T13" fmla="*/ 36 h 75"/>
                    <a:gd name="T14" fmla="*/ 10 w 27"/>
                    <a:gd name="T15" fmla="*/ 27 h 75"/>
                    <a:gd name="T16" fmla="*/ 8 w 27"/>
                    <a:gd name="T17" fmla="*/ 19 h 75"/>
                    <a:gd name="T18" fmla="*/ 6 w 27"/>
                    <a:gd name="T19" fmla="*/ 12 h 75"/>
                    <a:gd name="T20" fmla="*/ 5 w 27"/>
                    <a:gd name="T21" fmla="*/ 2 h 75"/>
                    <a:gd name="T22" fmla="*/ 5 w 27"/>
                    <a:gd name="T23" fmla="*/ 2 h 75"/>
                    <a:gd name="T24" fmla="*/ 5 w 27"/>
                    <a:gd name="T25" fmla="*/ 2 h 75"/>
                    <a:gd name="T26" fmla="*/ 4 w 27"/>
                    <a:gd name="T27" fmla="*/ 1 h 75"/>
                    <a:gd name="T28" fmla="*/ 3 w 27"/>
                    <a:gd name="T29" fmla="*/ 0 h 75"/>
                    <a:gd name="T30" fmla="*/ 1 w 27"/>
                    <a:gd name="T31" fmla="*/ 1 h 75"/>
                    <a:gd name="T32" fmla="*/ 0 w 27"/>
                    <a:gd name="T33" fmla="*/ 2 h 75"/>
                    <a:gd name="T34" fmla="*/ 1 w 27"/>
                    <a:gd name="T35" fmla="*/ 2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75">
                      <a:moveTo>
                        <a:pt x="1" y="5"/>
                      </a:moveTo>
                      <a:lnTo>
                        <a:pt x="0" y="5"/>
                      </a:lnTo>
                      <a:lnTo>
                        <a:pt x="3" y="24"/>
                      </a:lnTo>
                      <a:lnTo>
                        <a:pt x="7" y="41"/>
                      </a:lnTo>
                      <a:lnTo>
                        <a:pt x="12" y="57"/>
                      </a:lnTo>
                      <a:lnTo>
                        <a:pt x="19" y="75"/>
                      </a:lnTo>
                      <a:lnTo>
                        <a:pt x="27" y="73"/>
                      </a:lnTo>
                      <a:lnTo>
                        <a:pt x="20" y="55"/>
                      </a:lnTo>
                      <a:lnTo>
                        <a:pt x="15" y="39"/>
                      </a:lnTo>
                      <a:lnTo>
                        <a:pt x="11" y="24"/>
                      </a:lnTo>
                      <a:lnTo>
                        <a:pt x="10" y="5"/>
                      </a:lnTo>
                      <a:lnTo>
                        <a:pt x="9" y="5"/>
                      </a:lnTo>
                      <a:lnTo>
                        <a:pt x="10" y="5"/>
                      </a:lnTo>
                      <a:lnTo>
                        <a:pt x="8" y="2"/>
                      </a:lnTo>
                      <a:lnTo>
                        <a:pt x="5" y="0"/>
                      </a:lnTo>
                      <a:lnTo>
                        <a:pt x="2" y="2"/>
                      </a:lnTo>
                      <a:lnTo>
                        <a:pt x="0" y="5"/>
                      </a:lnTo>
                      <a:lnTo>
                        <a:pt x="1"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8" name="Freeform 24"/>
                <p:cNvSpPr>
                  <a:spLocks/>
                </p:cNvSpPr>
                <p:nvPr/>
              </p:nvSpPr>
              <p:spPr bwMode="auto">
                <a:xfrm>
                  <a:off x="2575" y="3705"/>
                  <a:ext cx="23" cy="52"/>
                </a:xfrm>
                <a:custGeom>
                  <a:avLst/>
                  <a:gdLst>
                    <a:gd name="T0" fmla="*/ 21 w 48"/>
                    <a:gd name="T1" fmla="*/ 0 h 104"/>
                    <a:gd name="T2" fmla="*/ 20 w 48"/>
                    <a:gd name="T3" fmla="*/ 0 h 104"/>
                    <a:gd name="T4" fmla="*/ 19 w 48"/>
                    <a:gd name="T5" fmla="*/ 1 h 104"/>
                    <a:gd name="T6" fmla="*/ 17 w 48"/>
                    <a:gd name="T7" fmla="*/ 3 h 104"/>
                    <a:gd name="T8" fmla="*/ 14 w 48"/>
                    <a:gd name="T9" fmla="*/ 7 h 104"/>
                    <a:gd name="T10" fmla="*/ 11 w 48"/>
                    <a:gd name="T11" fmla="*/ 12 h 104"/>
                    <a:gd name="T12" fmla="*/ 7 w 48"/>
                    <a:gd name="T13" fmla="*/ 19 h 104"/>
                    <a:gd name="T14" fmla="*/ 4 w 48"/>
                    <a:gd name="T15" fmla="*/ 28 h 104"/>
                    <a:gd name="T16" fmla="*/ 1 w 48"/>
                    <a:gd name="T17" fmla="*/ 39 h 104"/>
                    <a:gd name="T18" fmla="*/ 0 w 48"/>
                    <a:gd name="T19" fmla="*/ 52 h 104"/>
                    <a:gd name="T20" fmla="*/ 4 w 48"/>
                    <a:gd name="T21" fmla="*/ 52 h 104"/>
                    <a:gd name="T22" fmla="*/ 5 w 48"/>
                    <a:gd name="T23" fmla="*/ 39 h 104"/>
                    <a:gd name="T24" fmla="*/ 8 w 48"/>
                    <a:gd name="T25" fmla="*/ 29 h 104"/>
                    <a:gd name="T26" fmla="*/ 11 w 48"/>
                    <a:gd name="T27" fmla="*/ 20 h 104"/>
                    <a:gd name="T28" fmla="*/ 14 w 48"/>
                    <a:gd name="T29" fmla="*/ 14 h 104"/>
                    <a:gd name="T30" fmla="*/ 17 w 48"/>
                    <a:gd name="T31" fmla="*/ 9 h 104"/>
                    <a:gd name="T32" fmla="*/ 20 w 48"/>
                    <a:gd name="T33" fmla="*/ 6 h 104"/>
                    <a:gd name="T34" fmla="*/ 22 w 48"/>
                    <a:gd name="T35" fmla="*/ 4 h 104"/>
                    <a:gd name="T36" fmla="*/ 22 w 48"/>
                    <a:gd name="T37" fmla="*/ 4 h 104"/>
                    <a:gd name="T38" fmla="*/ 22 w 48"/>
                    <a:gd name="T39" fmla="*/ 4 h 104"/>
                    <a:gd name="T40" fmla="*/ 22 w 48"/>
                    <a:gd name="T41" fmla="*/ 4 h 104"/>
                    <a:gd name="T42" fmla="*/ 23 w 48"/>
                    <a:gd name="T43" fmla="*/ 3 h 104"/>
                    <a:gd name="T44" fmla="*/ 23 w 48"/>
                    <a:gd name="T45" fmla="*/ 1 h 104"/>
                    <a:gd name="T46" fmla="*/ 22 w 48"/>
                    <a:gd name="T47" fmla="*/ 0 h 104"/>
                    <a:gd name="T48" fmla="*/ 20 w 48"/>
                    <a:gd name="T49" fmla="*/ 0 h 104"/>
                    <a:gd name="T50" fmla="*/ 21 w 48"/>
                    <a:gd name="T51" fmla="*/ 0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104">
                      <a:moveTo>
                        <a:pt x="43" y="0"/>
                      </a:moveTo>
                      <a:lnTo>
                        <a:pt x="42" y="0"/>
                      </a:lnTo>
                      <a:lnTo>
                        <a:pt x="40" y="2"/>
                      </a:lnTo>
                      <a:lnTo>
                        <a:pt x="36" y="6"/>
                      </a:lnTo>
                      <a:lnTo>
                        <a:pt x="29" y="14"/>
                      </a:lnTo>
                      <a:lnTo>
                        <a:pt x="22" y="23"/>
                      </a:lnTo>
                      <a:lnTo>
                        <a:pt x="15" y="38"/>
                      </a:lnTo>
                      <a:lnTo>
                        <a:pt x="9" y="55"/>
                      </a:lnTo>
                      <a:lnTo>
                        <a:pt x="3" y="78"/>
                      </a:lnTo>
                      <a:lnTo>
                        <a:pt x="0" y="104"/>
                      </a:lnTo>
                      <a:lnTo>
                        <a:pt x="8" y="104"/>
                      </a:lnTo>
                      <a:lnTo>
                        <a:pt x="11" y="78"/>
                      </a:lnTo>
                      <a:lnTo>
                        <a:pt x="17" y="57"/>
                      </a:lnTo>
                      <a:lnTo>
                        <a:pt x="23" y="40"/>
                      </a:lnTo>
                      <a:lnTo>
                        <a:pt x="30" y="27"/>
                      </a:lnTo>
                      <a:lnTo>
                        <a:pt x="36" y="18"/>
                      </a:lnTo>
                      <a:lnTo>
                        <a:pt x="42" y="12"/>
                      </a:lnTo>
                      <a:lnTo>
                        <a:pt x="46" y="8"/>
                      </a:lnTo>
                      <a:lnTo>
                        <a:pt x="45" y="8"/>
                      </a:lnTo>
                      <a:lnTo>
                        <a:pt x="46" y="8"/>
                      </a:lnTo>
                      <a:lnTo>
                        <a:pt x="48" y="6"/>
                      </a:lnTo>
                      <a:lnTo>
                        <a:pt x="48" y="2"/>
                      </a:lnTo>
                      <a:lnTo>
                        <a:pt x="45" y="0"/>
                      </a:lnTo>
                      <a:lnTo>
                        <a:pt x="42" y="0"/>
                      </a:lnTo>
                      <a:lnTo>
                        <a:pt x="4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9" name="Freeform 25"/>
                <p:cNvSpPr>
                  <a:spLocks/>
                </p:cNvSpPr>
                <p:nvPr/>
              </p:nvSpPr>
              <p:spPr bwMode="auto">
                <a:xfrm>
                  <a:off x="2596" y="3696"/>
                  <a:ext cx="141" cy="13"/>
                </a:xfrm>
                <a:custGeom>
                  <a:avLst/>
                  <a:gdLst>
                    <a:gd name="T0" fmla="*/ 141 w 282"/>
                    <a:gd name="T1" fmla="*/ 1 h 26"/>
                    <a:gd name="T2" fmla="*/ 139 w 282"/>
                    <a:gd name="T3" fmla="*/ 0 h 26"/>
                    <a:gd name="T4" fmla="*/ 129 w 282"/>
                    <a:gd name="T5" fmla="*/ 2 h 26"/>
                    <a:gd name="T6" fmla="*/ 120 w 282"/>
                    <a:gd name="T7" fmla="*/ 3 h 26"/>
                    <a:gd name="T8" fmla="*/ 109 w 282"/>
                    <a:gd name="T9" fmla="*/ 4 h 26"/>
                    <a:gd name="T10" fmla="*/ 99 w 282"/>
                    <a:gd name="T11" fmla="*/ 4 h 26"/>
                    <a:gd name="T12" fmla="*/ 87 w 282"/>
                    <a:gd name="T13" fmla="*/ 5 h 26"/>
                    <a:gd name="T14" fmla="*/ 77 w 282"/>
                    <a:gd name="T15" fmla="*/ 6 h 26"/>
                    <a:gd name="T16" fmla="*/ 66 w 282"/>
                    <a:gd name="T17" fmla="*/ 6 h 26"/>
                    <a:gd name="T18" fmla="*/ 56 w 282"/>
                    <a:gd name="T19" fmla="*/ 6 h 26"/>
                    <a:gd name="T20" fmla="*/ 46 w 282"/>
                    <a:gd name="T21" fmla="*/ 7 h 26"/>
                    <a:gd name="T22" fmla="*/ 36 w 282"/>
                    <a:gd name="T23" fmla="*/ 7 h 26"/>
                    <a:gd name="T24" fmla="*/ 27 w 282"/>
                    <a:gd name="T25" fmla="*/ 7 h 26"/>
                    <a:gd name="T26" fmla="*/ 19 w 282"/>
                    <a:gd name="T27" fmla="*/ 7 h 26"/>
                    <a:gd name="T28" fmla="*/ 13 w 282"/>
                    <a:gd name="T29" fmla="*/ 7 h 26"/>
                    <a:gd name="T30" fmla="*/ 7 w 282"/>
                    <a:gd name="T31" fmla="*/ 8 h 26"/>
                    <a:gd name="T32" fmla="*/ 3 w 282"/>
                    <a:gd name="T33" fmla="*/ 9 h 26"/>
                    <a:gd name="T34" fmla="*/ 0 w 282"/>
                    <a:gd name="T35" fmla="*/ 9 h 26"/>
                    <a:gd name="T36" fmla="*/ 1 w 282"/>
                    <a:gd name="T37" fmla="*/ 13 h 26"/>
                    <a:gd name="T38" fmla="*/ 3 w 282"/>
                    <a:gd name="T39" fmla="*/ 13 h 26"/>
                    <a:gd name="T40" fmla="*/ 7 w 282"/>
                    <a:gd name="T41" fmla="*/ 12 h 26"/>
                    <a:gd name="T42" fmla="*/ 13 w 282"/>
                    <a:gd name="T43" fmla="*/ 12 h 26"/>
                    <a:gd name="T44" fmla="*/ 19 w 282"/>
                    <a:gd name="T45" fmla="*/ 12 h 26"/>
                    <a:gd name="T46" fmla="*/ 27 w 282"/>
                    <a:gd name="T47" fmla="*/ 12 h 26"/>
                    <a:gd name="T48" fmla="*/ 36 w 282"/>
                    <a:gd name="T49" fmla="*/ 12 h 26"/>
                    <a:gd name="T50" fmla="*/ 46 w 282"/>
                    <a:gd name="T51" fmla="*/ 11 h 26"/>
                    <a:gd name="T52" fmla="*/ 56 w 282"/>
                    <a:gd name="T53" fmla="*/ 11 h 26"/>
                    <a:gd name="T54" fmla="*/ 66 w 282"/>
                    <a:gd name="T55" fmla="*/ 11 h 26"/>
                    <a:gd name="T56" fmla="*/ 77 w 282"/>
                    <a:gd name="T57" fmla="*/ 10 h 26"/>
                    <a:gd name="T58" fmla="*/ 87 w 282"/>
                    <a:gd name="T59" fmla="*/ 9 h 26"/>
                    <a:gd name="T60" fmla="*/ 99 w 282"/>
                    <a:gd name="T61" fmla="*/ 8 h 26"/>
                    <a:gd name="T62" fmla="*/ 109 w 282"/>
                    <a:gd name="T63" fmla="*/ 8 h 26"/>
                    <a:gd name="T64" fmla="*/ 120 w 282"/>
                    <a:gd name="T65" fmla="*/ 7 h 26"/>
                    <a:gd name="T66" fmla="*/ 129 w 282"/>
                    <a:gd name="T67" fmla="*/ 6 h 26"/>
                    <a:gd name="T68" fmla="*/ 139 w 282"/>
                    <a:gd name="T69" fmla="*/ 4 h 26"/>
                    <a:gd name="T70" fmla="*/ 138 w 282"/>
                    <a:gd name="T71" fmla="*/ 4 h 26"/>
                    <a:gd name="T72" fmla="*/ 139 w 282"/>
                    <a:gd name="T73" fmla="*/ 4 h 26"/>
                    <a:gd name="T74" fmla="*/ 141 w 282"/>
                    <a:gd name="T75" fmla="*/ 4 h 26"/>
                    <a:gd name="T76" fmla="*/ 141 w 282"/>
                    <a:gd name="T77" fmla="*/ 2 h 26"/>
                    <a:gd name="T78" fmla="*/ 141 w 282"/>
                    <a:gd name="T79" fmla="*/ 1 h 26"/>
                    <a:gd name="T80" fmla="*/ 139 w 282"/>
                    <a:gd name="T81" fmla="*/ 0 h 26"/>
                    <a:gd name="T82" fmla="*/ 141 w 282"/>
                    <a:gd name="T83" fmla="*/ 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2" h="26">
                      <a:moveTo>
                        <a:pt x="281" y="1"/>
                      </a:moveTo>
                      <a:lnTo>
                        <a:pt x="278" y="0"/>
                      </a:lnTo>
                      <a:lnTo>
                        <a:pt x="258" y="3"/>
                      </a:lnTo>
                      <a:lnTo>
                        <a:pt x="239" y="5"/>
                      </a:lnTo>
                      <a:lnTo>
                        <a:pt x="218" y="7"/>
                      </a:lnTo>
                      <a:lnTo>
                        <a:pt x="197" y="8"/>
                      </a:lnTo>
                      <a:lnTo>
                        <a:pt x="174" y="10"/>
                      </a:lnTo>
                      <a:lnTo>
                        <a:pt x="153" y="11"/>
                      </a:lnTo>
                      <a:lnTo>
                        <a:pt x="131" y="11"/>
                      </a:lnTo>
                      <a:lnTo>
                        <a:pt x="111" y="11"/>
                      </a:lnTo>
                      <a:lnTo>
                        <a:pt x="91" y="13"/>
                      </a:lnTo>
                      <a:lnTo>
                        <a:pt x="71" y="13"/>
                      </a:lnTo>
                      <a:lnTo>
                        <a:pt x="54" y="13"/>
                      </a:lnTo>
                      <a:lnTo>
                        <a:pt x="38" y="14"/>
                      </a:lnTo>
                      <a:lnTo>
                        <a:pt x="25" y="14"/>
                      </a:lnTo>
                      <a:lnTo>
                        <a:pt x="14" y="16"/>
                      </a:lnTo>
                      <a:lnTo>
                        <a:pt x="6" y="17"/>
                      </a:lnTo>
                      <a:lnTo>
                        <a:pt x="0" y="18"/>
                      </a:lnTo>
                      <a:lnTo>
                        <a:pt x="2" y="26"/>
                      </a:lnTo>
                      <a:lnTo>
                        <a:pt x="6" y="25"/>
                      </a:lnTo>
                      <a:lnTo>
                        <a:pt x="14" y="24"/>
                      </a:lnTo>
                      <a:lnTo>
                        <a:pt x="25" y="24"/>
                      </a:lnTo>
                      <a:lnTo>
                        <a:pt x="38" y="24"/>
                      </a:lnTo>
                      <a:lnTo>
                        <a:pt x="54" y="23"/>
                      </a:lnTo>
                      <a:lnTo>
                        <a:pt x="71" y="23"/>
                      </a:lnTo>
                      <a:lnTo>
                        <a:pt x="91" y="21"/>
                      </a:lnTo>
                      <a:lnTo>
                        <a:pt x="111" y="21"/>
                      </a:lnTo>
                      <a:lnTo>
                        <a:pt x="131" y="21"/>
                      </a:lnTo>
                      <a:lnTo>
                        <a:pt x="153" y="19"/>
                      </a:lnTo>
                      <a:lnTo>
                        <a:pt x="174" y="18"/>
                      </a:lnTo>
                      <a:lnTo>
                        <a:pt x="197" y="16"/>
                      </a:lnTo>
                      <a:lnTo>
                        <a:pt x="218" y="15"/>
                      </a:lnTo>
                      <a:lnTo>
                        <a:pt x="239" y="13"/>
                      </a:lnTo>
                      <a:lnTo>
                        <a:pt x="258" y="11"/>
                      </a:lnTo>
                      <a:lnTo>
                        <a:pt x="278" y="8"/>
                      </a:lnTo>
                      <a:lnTo>
                        <a:pt x="275" y="7"/>
                      </a:lnTo>
                      <a:lnTo>
                        <a:pt x="278" y="8"/>
                      </a:lnTo>
                      <a:lnTo>
                        <a:pt x="281" y="7"/>
                      </a:lnTo>
                      <a:lnTo>
                        <a:pt x="282" y="4"/>
                      </a:lnTo>
                      <a:lnTo>
                        <a:pt x="281" y="1"/>
                      </a:lnTo>
                      <a:lnTo>
                        <a:pt x="278" y="0"/>
                      </a:lnTo>
                      <a:lnTo>
                        <a:pt x="28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0" name="Freeform 26"/>
                <p:cNvSpPr>
                  <a:spLocks/>
                </p:cNvSpPr>
                <p:nvPr/>
              </p:nvSpPr>
              <p:spPr bwMode="auto">
                <a:xfrm>
                  <a:off x="2733" y="3697"/>
                  <a:ext cx="106" cy="50"/>
                </a:xfrm>
                <a:custGeom>
                  <a:avLst/>
                  <a:gdLst>
                    <a:gd name="T0" fmla="*/ 104 w 211"/>
                    <a:gd name="T1" fmla="*/ 46 h 101"/>
                    <a:gd name="T2" fmla="*/ 104 w 211"/>
                    <a:gd name="T3" fmla="*/ 46 h 101"/>
                    <a:gd name="T4" fmla="*/ 103 w 211"/>
                    <a:gd name="T5" fmla="*/ 46 h 101"/>
                    <a:gd name="T6" fmla="*/ 101 w 211"/>
                    <a:gd name="T7" fmla="*/ 46 h 101"/>
                    <a:gd name="T8" fmla="*/ 98 w 211"/>
                    <a:gd name="T9" fmla="*/ 45 h 101"/>
                    <a:gd name="T10" fmla="*/ 94 w 211"/>
                    <a:gd name="T11" fmla="*/ 45 h 101"/>
                    <a:gd name="T12" fmla="*/ 88 w 211"/>
                    <a:gd name="T13" fmla="*/ 44 h 101"/>
                    <a:gd name="T14" fmla="*/ 82 w 211"/>
                    <a:gd name="T15" fmla="*/ 42 h 101"/>
                    <a:gd name="T16" fmla="*/ 76 w 211"/>
                    <a:gd name="T17" fmla="*/ 40 h 101"/>
                    <a:gd name="T18" fmla="*/ 68 w 211"/>
                    <a:gd name="T19" fmla="*/ 38 h 101"/>
                    <a:gd name="T20" fmla="*/ 61 w 211"/>
                    <a:gd name="T21" fmla="*/ 35 h 101"/>
                    <a:gd name="T22" fmla="*/ 53 w 211"/>
                    <a:gd name="T23" fmla="*/ 32 h 101"/>
                    <a:gd name="T24" fmla="*/ 45 w 211"/>
                    <a:gd name="T25" fmla="*/ 28 h 101"/>
                    <a:gd name="T26" fmla="*/ 36 w 211"/>
                    <a:gd name="T27" fmla="*/ 24 h 101"/>
                    <a:gd name="T28" fmla="*/ 27 w 211"/>
                    <a:gd name="T29" fmla="*/ 19 h 101"/>
                    <a:gd name="T30" fmla="*/ 19 w 211"/>
                    <a:gd name="T31" fmla="*/ 13 h 101"/>
                    <a:gd name="T32" fmla="*/ 11 w 211"/>
                    <a:gd name="T33" fmla="*/ 7 h 101"/>
                    <a:gd name="T34" fmla="*/ 3 w 211"/>
                    <a:gd name="T35" fmla="*/ 0 h 101"/>
                    <a:gd name="T36" fmla="*/ 0 w 211"/>
                    <a:gd name="T37" fmla="*/ 3 h 101"/>
                    <a:gd name="T38" fmla="*/ 8 w 211"/>
                    <a:gd name="T39" fmla="*/ 10 h 101"/>
                    <a:gd name="T40" fmla="*/ 17 w 211"/>
                    <a:gd name="T41" fmla="*/ 17 h 101"/>
                    <a:gd name="T42" fmla="*/ 25 w 211"/>
                    <a:gd name="T43" fmla="*/ 23 h 101"/>
                    <a:gd name="T44" fmla="*/ 34 w 211"/>
                    <a:gd name="T45" fmla="*/ 28 h 101"/>
                    <a:gd name="T46" fmla="*/ 42 w 211"/>
                    <a:gd name="T47" fmla="*/ 32 h 101"/>
                    <a:gd name="T48" fmla="*/ 52 w 211"/>
                    <a:gd name="T49" fmla="*/ 36 h 101"/>
                    <a:gd name="T50" fmla="*/ 60 w 211"/>
                    <a:gd name="T51" fmla="*/ 39 h 101"/>
                    <a:gd name="T52" fmla="*/ 67 w 211"/>
                    <a:gd name="T53" fmla="*/ 42 h 101"/>
                    <a:gd name="T54" fmla="*/ 75 w 211"/>
                    <a:gd name="T55" fmla="*/ 45 h 101"/>
                    <a:gd name="T56" fmla="*/ 81 w 211"/>
                    <a:gd name="T57" fmla="*/ 46 h 101"/>
                    <a:gd name="T58" fmla="*/ 87 w 211"/>
                    <a:gd name="T59" fmla="*/ 48 h 101"/>
                    <a:gd name="T60" fmla="*/ 94 w 211"/>
                    <a:gd name="T61" fmla="*/ 49 h 101"/>
                    <a:gd name="T62" fmla="*/ 98 w 211"/>
                    <a:gd name="T63" fmla="*/ 49 h 101"/>
                    <a:gd name="T64" fmla="*/ 101 w 211"/>
                    <a:gd name="T65" fmla="*/ 50 h 101"/>
                    <a:gd name="T66" fmla="*/ 103 w 211"/>
                    <a:gd name="T67" fmla="*/ 50 h 101"/>
                    <a:gd name="T68" fmla="*/ 104 w 211"/>
                    <a:gd name="T69" fmla="*/ 50 h 101"/>
                    <a:gd name="T70" fmla="*/ 104 w 211"/>
                    <a:gd name="T71" fmla="*/ 50 h 101"/>
                    <a:gd name="T72" fmla="*/ 104 w 211"/>
                    <a:gd name="T73" fmla="*/ 50 h 101"/>
                    <a:gd name="T74" fmla="*/ 105 w 211"/>
                    <a:gd name="T75" fmla="*/ 50 h 101"/>
                    <a:gd name="T76" fmla="*/ 106 w 211"/>
                    <a:gd name="T77" fmla="*/ 48 h 101"/>
                    <a:gd name="T78" fmla="*/ 105 w 211"/>
                    <a:gd name="T79" fmla="*/ 47 h 101"/>
                    <a:gd name="T80" fmla="*/ 104 w 211"/>
                    <a:gd name="T81" fmla="*/ 46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101">
                      <a:moveTo>
                        <a:pt x="207" y="93"/>
                      </a:moveTo>
                      <a:lnTo>
                        <a:pt x="207" y="93"/>
                      </a:lnTo>
                      <a:lnTo>
                        <a:pt x="206" y="93"/>
                      </a:lnTo>
                      <a:lnTo>
                        <a:pt x="202" y="92"/>
                      </a:lnTo>
                      <a:lnTo>
                        <a:pt x="195" y="91"/>
                      </a:lnTo>
                      <a:lnTo>
                        <a:pt x="187" y="90"/>
                      </a:lnTo>
                      <a:lnTo>
                        <a:pt x="176" y="88"/>
                      </a:lnTo>
                      <a:lnTo>
                        <a:pt x="164" y="85"/>
                      </a:lnTo>
                      <a:lnTo>
                        <a:pt x="151" y="81"/>
                      </a:lnTo>
                      <a:lnTo>
                        <a:pt x="136" y="76"/>
                      </a:lnTo>
                      <a:lnTo>
                        <a:pt x="121" y="71"/>
                      </a:lnTo>
                      <a:lnTo>
                        <a:pt x="105" y="64"/>
                      </a:lnTo>
                      <a:lnTo>
                        <a:pt x="89" y="57"/>
                      </a:lnTo>
                      <a:lnTo>
                        <a:pt x="71" y="48"/>
                      </a:lnTo>
                      <a:lnTo>
                        <a:pt x="54" y="38"/>
                      </a:lnTo>
                      <a:lnTo>
                        <a:pt x="37" y="27"/>
                      </a:lnTo>
                      <a:lnTo>
                        <a:pt x="22" y="15"/>
                      </a:lnTo>
                      <a:lnTo>
                        <a:pt x="6" y="0"/>
                      </a:lnTo>
                      <a:lnTo>
                        <a:pt x="0" y="6"/>
                      </a:lnTo>
                      <a:lnTo>
                        <a:pt x="16" y="21"/>
                      </a:lnTo>
                      <a:lnTo>
                        <a:pt x="33" y="35"/>
                      </a:lnTo>
                      <a:lnTo>
                        <a:pt x="50" y="46"/>
                      </a:lnTo>
                      <a:lnTo>
                        <a:pt x="67" y="56"/>
                      </a:lnTo>
                      <a:lnTo>
                        <a:pt x="84" y="65"/>
                      </a:lnTo>
                      <a:lnTo>
                        <a:pt x="103" y="72"/>
                      </a:lnTo>
                      <a:lnTo>
                        <a:pt x="119" y="79"/>
                      </a:lnTo>
                      <a:lnTo>
                        <a:pt x="134" y="85"/>
                      </a:lnTo>
                      <a:lnTo>
                        <a:pt x="149" y="90"/>
                      </a:lnTo>
                      <a:lnTo>
                        <a:pt x="162" y="93"/>
                      </a:lnTo>
                      <a:lnTo>
                        <a:pt x="174" y="96"/>
                      </a:lnTo>
                      <a:lnTo>
                        <a:pt x="187" y="98"/>
                      </a:lnTo>
                      <a:lnTo>
                        <a:pt x="195" y="99"/>
                      </a:lnTo>
                      <a:lnTo>
                        <a:pt x="202" y="100"/>
                      </a:lnTo>
                      <a:lnTo>
                        <a:pt x="206" y="101"/>
                      </a:lnTo>
                      <a:lnTo>
                        <a:pt x="207" y="101"/>
                      </a:lnTo>
                      <a:lnTo>
                        <a:pt x="210" y="100"/>
                      </a:lnTo>
                      <a:lnTo>
                        <a:pt x="211" y="97"/>
                      </a:lnTo>
                      <a:lnTo>
                        <a:pt x="210" y="94"/>
                      </a:lnTo>
                      <a:lnTo>
                        <a:pt x="207" y="9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1" name="Freeform 27"/>
                <p:cNvSpPr>
                  <a:spLocks/>
                </p:cNvSpPr>
                <p:nvPr/>
              </p:nvSpPr>
              <p:spPr bwMode="auto">
                <a:xfrm>
                  <a:off x="2837" y="3743"/>
                  <a:ext cx="15" cy="17"/>
                </a:xfrm>
                <a:custGeom>
                  <a:avLst/>
                  <a:gdLst>
                    <a:gd name="T0" fmla="*/ 15 w 30"/>
                    <a:gd name="T1" fmla="*/ 16 h 34"/>
                    <a:gd name="T2" fmla="*/ 15 w 30"/>
                    <a:gd name="T3" fmla="*/ 16 h 34"/>
                    <a:gd name="T4" fmla="*/ 13 w 30"/>
                    <a:gd name="T5" fmla="*/ 10 h 34"/>
                    <a:gd name="T6" fmla="*/ 9 w 30"/>
                    <a:gd name="T7" fmla="*/ 5 h 34"/>
                    <a:gd name="T8" fmla="*/ 5 w 30"/>
                    <a:gd name="T9" fmla="*/ 2 h 34"/>
                    <a:gd name="T10" fmla="*/ 0 w 30"/>
                    <a:gd name="T11" fmla="*/ 0 h 34"/>
                    <a:gd name="T12" fmla="*/ 0 w 30"/>
                    <a:gd name="T13" fmla="*/ 4 h 34"/>
                    <a:gd name="T14" fmla="*/ 3 w 30"/>
                    <a:gd name="T15" fmla="*/ 6 h 34"/>
                    <a:gd name="T16" fmla="*/ 6 w 30"/>
                    <a:gd name="T17" fmla="*/ 8 h 34"/>
                    <a:gd name="T18" fmla="*/ 9 w 30"/>
                    <a:gd name="T19" fmla="*/ 12 h 34"/>
                    <a:gd name="T20" fmla="*/ 11 w 30"/>
                    <a:gd name="T21" fmla="*/ 17 h 34"/>
                    <a:gd name="T22" fmla="*/ 11 w 30"/>
                    <a:gd name="T23" fmla="*/ 17 h 34"/>
                    <a:gd name="T24" fmla="*/ 15 w 30"/>
                    <a:gd name="T25" fmla="*/ 1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4">
                      <a:moveTo>
                        <a:pt x="30" y="32"/>
                      </a:moveTo>
                      <a:lnTo>
                        <a:pt x="30" y="32"/>
                      </a:lnTo>
                      <a:lnTo>
                        <a:pt x="25" y="20"/>
                      </a:lnTo>
                      <a:lnTo>
                        <a:pt x="17" y="10"/>
                      </a:lnTo>
                      <a:lnTo>
                        <a:pt x="9" y="3"/>
                      </a:lnTo>
                      <a:lnTo>
                        <a:pt x="0" y="0"/>
                      </a:lnTo>
                      <a:lnTo>
                        <a:pt x="0" y="8"/>
                      </a:lnTo>
                      <a:lnTo>
                        <a:pt x="5" y="11"/>
                      </a:lnTo>
                      <a:lnTo>
                        <a:pt x="11" y="16"/>
                      </a:lnTo>
                      <a:lnTo>
                        <a:pt x="17" y="24"/>
                      </a:lnTo>
                      <a:lnTo>
                        <a:pt x="22" y="34"/>
                      </a:lnTo>
                      <a:lnTo>
                        <a:pt x="30" y="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2" name="Freeform 28"/>
                <p:cNvSpPr>
                  <a:spLocks/>
                </p:cNvSpPr>
                <p:nvPr/>
              </p:nvSpPr>
              <p:spPr bwMode="auto">
                <a:xfrm>
                  <a:off x="2502" y="3429"/>
                  <a:ext cx="285" cy="278"/>
                </a:xfrm>
                <a:custGeom>
                  <a:avLst/>
                  <a:gdLst>
                    <a:gd name="T0" fmla="*/ 115 w 571"/>
                    <a:gd name="T1" fmla="*/ 192 h 556"/>
                    <a:gd name="T2" fmla="*/ 127 w 571"/>
                    <a:gd name="T3" fmla="*/ 167 h 556"/>
                    <a:gd name="T4" fmla="*/ 140 w 571"/>
                    <a:gd name="T5" fmla="*/ 147 h 556"/>
                    <a:gd name="T6" fmla="*/ 150 w 571"/>
                    <a:gd name="T7" fmla="*/ 132 h 556"/>
                    <a:gd name="T8" fmla="*/ 148 w 571"/>
                    <a:gd name="T9" fmla="*/ 127 h 556"/>
                    <a:gd name="T10" fmla="*/ 145 w 571"/>
                    <a:gd name="T11" fmla="*/ 119 h 556"/>
                    <a:gd name="T12" fmla="*/ 144 w 571"/>
                    <a:gd name="T13" fmla="*/ 116 h 556"/>
                    <a:gd name="T14" fmla="*/ 137 w 571"/>
                    <a:gd name="T15" fmla="*/ 117 h 556"/>
                    <a:gd name="T16" fmla="*/ 126 w 571"/>
                    <a:gd name="T17" fmla="*/ 118 h 556"/>
                    <a:gd name="T18" fmla="*/ 117 w 571"/>
                    <a:gd name="T19" fmla="*/ 119 h 556"/>
                    <a:gd name="T20" fmla="*/ 109 w 571"/>
                    <a:gd name="T21" fmla="*/ 120 h 556"/>
                    <a:gd name="T22" fmla="*/ 95 w 571"/>
                    <a:gd name="T23" fmla="*/ 122 h 556"/>
                    <a:gd name="T24" fmla="*/ 79 w 571"/>
                    <a:gd name="T25" fmla="*/ 123 h 556"/>
                    <a:gd name="T26" fmla="*/ 64 w 571"/>
                    <a:gd name="T27" fmla="*/ 125 h 556"/>
                    <a:gd name="T28" fmla="*/ 55 w 571"/>
                    <a:gd name="T29" fmla="*/ 125 h 556"/>
                    <a:gd name="T30" fmla="*/ 44 w 571"/>
                    <a:gd name="T31" fmla="*/ 123 h 556"/>
                    <a:gd name="T32" fmla="*/ 31 w 571"/>
                    <a:gd name="T33" fmla="*/ 118 h 556"/>
                    <a:gd name="T34" fmla="*/ 19 w 571"/>
                    <a:gd name="T35" fmla="*/ 110 h 556"/>
                    <a:gd name="T36" fmla="*/ 9 w 571"/>
                    <a:gd name="T37" fmla="*/ 98 h 556"/>
                    <a:gd name="T38" fmla="*/ 2 w 571"/>
                    <a:gd name="T39" fmla="*/ 82 h 556"/>
                    <a:gd name="T40" fmla="*/ 0 w 571"/>
                    <a:gd name="T41" fmla="*/ 60 h 556"/>
                    <a:gd name="T42" fmla="*/ 3 w 571"/>
                    <a:gd name="T43" fmla="*/ 32 h 556"/>
                    <a:gd name="T44" fmla="*/ 13 w 571"/>
                    <a:gd name="T45" fmla="*/ 14 h 556"/>
                    <a:gd name="T46" fmla="*/ 28 w 571"/>
                    <a:gd name="T47" fmla="*/ 12 h 556"/>
                    <a:gd name="T48" fmla="*/ 46 w 571"/>
                    <a:gd name="T49" fmla="*/ 8 h 556"/>
                    <a:gd name="T50" fmla="*/ 60 w 571"/>
                    <a:gd name="T51" fmla="*/ 6 h 556"/>
                    <a:gd name="T52" fmla="*/ 70 w 571"/>
                    <a:gd name="T53" fmla="*/ 5 h 556"/>
                    <a:gd name="T54" fmla="*/ 81 w 571"/>
                    <a:gd name="T55" fmla="*/ 4 h 556"/>
                    <a:gd name="T56" fmla="*/ 96 w 571"/>
                    <a:gd name="T57" fmla="*/ 2 h 556"/>
                    <a:gd name="T58" fmla="*/ 114 w 571"/>
                    <a:gd name="T59" fmla="*/ 1 h 556"/>
                    <a:gd name="T60" fmla="*/ 134 w 571"/>
                    <a:gd name="T61" fmla="*/ 0 h 556"/>
                    <a:gd name="T62" fmla="*/ 155 w 571"/>
                    <a:gd name="T63" fmla="*/ 0 h 556"/>
                    <a:gd name="T64" fmla="*/ 177 w 571"/>
                    <a:gd name="T65" fmla="*/ 1 h 556"/>
                    <a:gd name="T66" fmla="*/ 199 w 571"/>
                    <a:gd name="T67" fmla="*/ 4 h 556"/>
                    <a:gd name="T68" fmla="*/ 216 w 571"/>
                    <a:gd name="T69" fmla="*/ 6 h 556"/>
                    <a:gd name="T70" fmla="*/ 232 w 571"/>
                    <a:gd name="T71" fmla="*/ 8 h 556"/>
                    <a:gd name="T72" fmla="*/ 249 w 571"/>
                    <a:gd name="T73" fmla="*/ 12 h 556"/>
                    <a:gd name="T74" fmla="*/ 265 w 571"/>
                    <a:gd name="T75" fmla="*/ 21 h 556"/>
                    <a:gd name="T76" fmla="*/ 278 w 571"/>
                    <a:gd name="T77" fmla="*/ 35 h 556"/>
                    <a:gd name="T78" fmla="*/ 284 w 571"/>
                    <a:gd name="T79" fmla="*/ 47 h 556"/>
                    <a:gd name="T80" fmla="*/ 285 w 571"/>
                    <a:gd name="T81" fmla="*/ 59 h 556"/>
                    <a:gd name="T82" fmla="*/ 280 w 571"/>
                    <a:gd name="T83" fmla="*/ 72 h 556"/>
                    <a:gd name="T84" fmla="*/ 269 w 571"/>
                    <a:gd name="T85" fmla="*/ 92 h 556"/>
                    <a:gd name="T86" fmla="*/ 257 w 571"/>
                    <a:gd name="T87" fmla="*/ 125 h 556"/>
                    <a:gd name="T88" fmla="*/ 244 w 571"/>
                    <a:gd name="T89" fmla="*/ 161 h 556"/>
                    <a:gd name="T90" fmla="*/ 235 w 571"/>
                    <a:gd name="T91" fmla="*/ 192 h 556"/>
                    <a:gd name="T92" fmla="*/ 232 w 571"/>
                    <a:gd name="T93" fmla="*/ 218 h 556"/>
                    <a:gd name="T94" fmla="*/ 235 w 571"/>
                    <a:gd name="T95" fmla="*/ 256 h 556"/>
                    <a:gd name="T96" fmla="*/ 224 w 571"/>
                    <a:gd name="T97" fmla="*/ 271 h 556"/>
                    <a:gd name="T98" fmla="*/ 204 w 571"/>
                    <a:gd name="T99" fmla="*/ 273 h 556"/>
                    <a:gd name="T100" fmla="*/ 183 w 571"/>
                    <a:gd name="T101" fmla="*/ 274 h 556"/>
                    <a:gd name="T102" fmla="*/ 161 w 571"/>
                    <a:gd name="T103" fmla="*/ 275 h 556"/>
                    <a:gd name="T104" fmla="*/ 141 w 571"/>
                    <a:gd name="T105" fmla="*/ 276 h 556"/>
                    <a:gd name="T106" fmla="*/ 122 w 571"/>
                    <a:gd name="T107" fmla="*/ 276 h 556"/>
                    <a:gd name="T108" fmla="*/ 107 w 571"/>
                    <a:gd name="T109" fmla="*/ 277 h 556"/>
                    <a:gd name="T110" fmla="*/ 97 w 571"/>
                    <a:gd name="T111" fmla="*/ 278 h 556"/>
                    <a:gd name="T112" fmla="*/ 88 w 571"/>
                    <a:gd name="T113" fmla="*/ 278 h 556"/>
                    <a:gd name="T114" fmla="*/ 85 w 571"/>
                    <a:gd name="T115" fmla="*/ 268 h 556"/>
                    <a:gd name="T116" fmla="*/ 91 w 571"/>
                    <a:gd name="T117" fmla="*/ 247 h 556"/>
                    <a:gd name="T118" fmla="*/ 102 w 571"/>
                    <a:gd name="T119" fmla="*/ 220 h 5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1" h="556">
                      <a:moveTo>
                        <a:pt x="217" y="409"/>
                      </a:moveTo>
                      <a:lnTo>
                        <a:pt x="230" y="384"/>
                      </a:lnTo>
                      <a:lnTo>
                        <a:pt x="243" y="359"/>
                      </a:lnTo>
                      <a:lnTo>
                        <a:pt x="255" y="334"/>
                      </a:lnTo>
                      <a:lnTo>
                        <a:pt x="268" y="312"/>
                      </a:lnTo>
                      <a:lnTo>
                        <a:pt x="281" y="293"/>
                      </a:lnTo>
                      <a:lnTo>
                        <a:pt x="291" y="277"/>
                      </a:lnTo>
                      <a:lnTo>
                        <a:pt x="300" y="264"/>
                      </a:lnTo>
                      <a:lnTo>
                        <a:pt x="307" y="256"/>
                      </a:lnTo>
                      <a:lnTo>
                        <a:pt x="297" y="253"/>
                      </a:lnTo>
                      <a:lnTo>
                        <a:pt x="292" y="246"/>
                      </a:lnTo>
                      <a:lnTo>
                        <a:pt x="290" y="238"/>
                      </a:lnTo>
                      <a:lnTo>
                        <a:pt x="291" y="231"/>
                      </a:lnTo>
                      <a:lnTo>
                        <a:pt x="289" y="231"/>
                      </a:lnTo>
                      <a:lnTo>
                        <a:pt x="283" y="232"/>
                      </a:lnTo>
                      <a:lnTo>
                        <a:pt x="275" y="233"/>
                      </a:lnTo>
                      <a:lnTo>
                        <a:pt x="264" y="235"/>
                      </a:lnTo>
                      <a:lnTo>
                        <a:pt x="253" y="236"/>
                      </a:lnTo>
                      <a:lnTo>
                        <a:pt x="243" y="237"/>
                      </a:lnTo>
                      <a:lnTo>
                        <a:pt x="234" y="238"/>
                      </a:lnTo>
                      <a:lnTo>
                        <a:pt x="228" y="239"/>
                      </a:lnTo>
                      <a:lnTo>
                        <a:pt x="218" y="240"/>
                      </a:lnTo>
                      <a:lnTo>
                        <a:pt x="206" y="241"/>
                      </a:lnTo>
                      <a:lnTo>
                        <a:pt x="191" y="243"/>
                      </a:lnTo>
                      <a:lnTo>
                        <a:pt x="174" y="244"/>
                      </a:lnTo>
                      <a:lnTo>
                        <a:pt x="158" y="246"/>
                      </a:lnTo>
                      <a:lnTo>
                        <a:pt x="143" y="247"/>
                      </a:lnTo>
                      <a:lnTo>
                        <a:pt x="129" y="249"/>
                      </a:lnTo>
                      <a:lnTo>
                        <a:pt x="119" y="249"/>
                      </a:lnTo>
                      <a:lnTo>
                        <a:pt x="110" y="249"/>
                      </a:lnTo>
                      <a:lnTo>
                        <a:pt x="100" y="247"/>
                      </a:lnTo>
                      <a:lnTo>
                        <a:pt x="88" y="245"/>
                      </a:lnTo>
                      <a:lnTo>
                        <a:pt x="75" y="241"/>
                      </a:lnTo>
                      <a:lnTo>
                        <a:pt x="63" y="236"/>
                      </a:lnTo>
                      <a:lnTo>
                        <a:pt x="51" y="229"/>
                      </a:lnTo>
                      <a:lnTo>
                        <a:pt x="39" y="220"/>
                      </a:lnTo>
                      <a:lnTo>
                        <a:pt x="28" y="209"/>
                      </a:lnTo>
                      <a:lnTo>
                        <a:pt x="19" y="196"/>
                      </a:lnTo>
                      <a:lnTo>
                        <a:pt x="11" y="181"/>
                      </a:lnTo>
                      <a:lnTo>
                        <a:pt x="5" y="163"/>
                      </a:lnTo>
                      <a:lnTo>
                        <a:pt x="1" y="142"/>
                      </a:lnTo>
                      <a:lnTo>
                        <a:pt x="0" y="119"/>
                      </a:lnTo>
                      <a:lnTo>
                        <a:pt x="2" y="93"/>
                      </a:lnTo>
                      <a:lnTo>
                        <a:pt x="7" y="64"/>
                      </a:lnTo>
                      <a:lnTo>
                        <a:pt x="16" y="31"/>
                      </a:lnTo>
                      <a:lnTo>
                        <a:pt x="27" y="28"/>
                      </a:lnTo>
                      <a:lnTo>
                        <a:pt x="41" y="26"/>
                      </a:lnTo>
                      <a:lnTo>
                        <a:pt x="57" y="23"/>
                      </a:lnTo>
                      <a:lnTo>
                        <a:pt x="74" y="19"/>
                      </a:lnTo>
                      <a:lnTo>
                        <a:pt x="92" y="16"/>
                      </a:lnTo>
                      <a:lnTo>
                        <a:pt x="108" y="14"/>
                      </a:lnTo>
                      <a:lnTo>
                        <a:pt x="121" y="12"/>
                      </a:lnTo>
                      <a:lnTo>
                        <a:pt x="132" y="10"/>
                      </a:lnTo>
                      <a:lnTo>
                        <a:pt x="140" y="9"/>
                      </a:lnTo>
                      <a:lnTo>
                        <a:pt x="150" y="8"/>
                      </a:lnTo>
                      <a:lnTo>
                        <a:pt x="162" y="7"/>
                      </a:lnTo>
                      <a:lnTo>
                        <a:pt x="176" y="6"/>
                      </a:lnTo>
                      <a:lnTo>
                        <a:pt x="192" y="4"/>
                      </a:lnTo>
                      <a:lnTo>
                        <a:pt x="210" y="3"/>
                      </a:lnTo>
                      <a:lnTo>
                        <a:pt x="228" y="2"/>
                      </a:lnTo>
                      <a:lnTo>
                        <a:pt x="247" y="1"/>
                      </a:lnTo>
                      <a:lnTo>
                        <a:pt x="268" y="0"/>
                      </a:lnTo>
                      <a:lnTo>
                        <a:pt x="290" y="0"/>
                      </a:lnTo>
                      <a:lnTo>
                        <a:pt x="311" y="0"/>
                      </a:lnTo>
                      <a:lnTo>
                        <a:pt x="333" y="1"/>
                      </a:lnTo>
                      <a:lnTo>
                        <a:pt x="355" y="2"/>
                      </a:lnTo>
                      <a:lnTo>
                        <a:pt x="378" y="4"/>
                      </a:lnTo>
                      <a:lnTo>
                        <a:pt x="399" y="7"/>
                      </a:lnTo>
                      <a:lnTo>
                        <a:pt x="420" y="10"/>
                      </a:lnTo>
                      <a:lnTo>
                        <a:pt x="432" y="11"/>
                      </a:lnTo>
                      <a:lnTo>
                        <a:pt x="446" y="13"/>
                      </a:lnTo>
                      <a:lnTo>
                        <a:pt x="464" y="15"/>
                      </a:lnTo>
                      <a:lnTo>
                        <a:pt x="481" y="19"/>
                      </a:lnTo>
                      <a:lnTo>
                        <a:pt x="499" y="24"/>
                      </a:lnTo>
                      <a:lnTo>
                        <a:pt x="516" y="32"/>
                      </a:lnTo>
                      <a:lnTo>
                        <a:pt x="531" y="42"/>
                      </a:lnTo>
                      <a:lnTo>
                        <a:pt x="544" y="55"/>
                      </a:lnTo>
                      <a:lnTo>
                        <a:pt x="556" y="70"/>
                      </a:lnTo>
                      <a:lnTo>
                        <a:pt x="564" y="83"/>
                      </a:lnTo>
                      <a:lnTo>
                        <a:pt x="569" y="94"/>
                      </a:lnTo>
                      <a:lnTo>
                        <a:pt x="571" y="105"/>
                      </a:lnTo>
                      <a:lnTo>
                        <a:pt x="570" y="117"/>
                      </a:lnTo>
                      <a:lnTo>
                        <a:pt x="566" y="129"/>
                      </a:lnTo>
                      <a:lnTo>
                        <a:pt x="560" y="143"/>
                      </a:lnTo>
                      <a:lnTo>
                        <a:pt x="551" y="161"/>
                      </a:lnTo>
                      <a:lnTo>
                        <a:pt x="539" y="184"/>
                      </a:lnTo>
                      <a:lnTo>
                        <a:pt x="527" y="214"/>
                      </a:lnTo>
                      <a:lnTo>
                        <a:pt x="514" y="249"/>
                      </a:lnTo>
                      <a:lnTo>
                        <a:pt x="501" y="286"/>
                      </a:lnTo>
                      <a:lnTo>
                        <a:pt x="489" y="322"/>
                      </a:lnTo>
                      <a:lnTo>
                        <a:pt x="479" y="356"/>
                      </a:lnTo>
                      <a:lnTo>
                        <a:pt x="471" y="383"/>
                      </a:lnTo>
                      <a:lnTo>
                        <a:pt x="466" y="402"/>
                      </a:lnTo>
                      <a:lnTo>
                        <a:pt x="464" y="436"/>
                      </a:lnTo>
                      <a:lnTo>
                        <a:pt x="467" y="475"/>
                      </a:lnTo>
                      <a:lnTo>
                        <a:pt x="470" y="512"/>
                      </a:lnTo>
                      <a:lnTo>
                        <a:pt x="466" y="538"/>
                      </a:lnTo>
                      <a:lnTo>
                        <a:pt x="448" y="541"/>
                      </a:lnTo>
                      <a:lnTo>
                        <a:pt x="429" y="543"/>
                      </a:lnTo>
                      <a:lnTo>
                        <a:pt x="409" y="545"/>
                      </a:lnTo>
                      <a:lnTo>
                        <a:pt x="389" y="546"/>
                      </a:lnTo>
                      <a:lnTo>
                        <a:pt x="367" y="548"/>
                      </a:lnTo>
                      <a:lnTo>
                        <a:pt x="345" y="549"/>
                      </a:lnTo>
                      <a:lnTo>
                        <a:pt x="323" y="550"/>
                      </a:lnTo>
                      <a:lnTo>
                        <a:pt x="302" y="550"/>
                      </a:lnTo>
                      <a:lnTo>
                        <a:pt x="282" y="551"/>
                      </a:lnTo>
                      <a:lnTo>
                        <a:pt x="261" y="552"/>
                      </a:lnTo>
                      <a:lnTo>
                        <a:pt x="244" y="552"/>
                      </a:lnTo>
                      <a:lnTo>
                        <a:pt x="228" y="553"/>
                      </a:lnTo>
                      <a:lnTo>
                        <a:pt x="214" y="553"/>
                      </a:lnTo>
                      <a:lnTo>
                        <a:pt x="203" y="554"/>
                      </a:lnTo>
                      <a:lnTo>
                        <a:pt x="194" y="555"/>
                      </a:lnTo>
                      <a:lnTo>
                        <a:pt x="189" y="556"/>
                      </a:lnTo>
                      <a:lnTo>
                        <a:pt x="177" y="556"/>
                      </a:lnTo>
                      <a:lnTo>
                        <a:pt x="172" y="550"/>
                      </a:lnTo>
                      <a:lnTo>
                        <a:pt x="171" y="536"/>
                      </a:lnTo>
                      <a:lnTo>
                        <a:pt x="175" y="517"/>
                      </a:lnTo>
                      <a:lnTo>
                        <a:pt x="182" y="494"/>
                      </a:lnTo>
                      <a:lnTo>
                        <a:pt x="192" y="468"/>
                      </a:lnTo>
                      <a:lnTo>
                        <a:pt x="204" y="439"/>
                      </a:lnTo>
                      <a:lnTo>
                        <a:pt x="217" y="409"/>
                      </a:lnTo>
                      <a:close/>
                    </a:path>
                  </a:pathLst>
                </a:custGeom>
                <a:solidFill>
                  <a:srgbClr val="D1843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3" name="Freeform 29"/>
                <p:cNvSpPr>
                  <a:spLocks/>
                </p:cNvSpPr>
                <p:nvPr/>
              </p:nvSpPr>
              <p:spPr bwMode="auto">
                <a:xfrm>
                  <a:off x="2608" y="3555"/>
                  <a:ext cx="49" cy="80"/>
                </a:xfrm>
                <a:custGeom>
                  <a:avLst/>
                  <a:gdLst>
                    <a:gd name="T0" fmla="*/ 47 w 98"/>
                    <a:gd name="T1" fmla="*/ 5 h 160"/>
                    <a:gd name="T2" fmla="*/ 46 w 98"/>
                    <a:gd name="T3" fmla="*/ 1 h 160"/>
                    <a:gd name="T4" fmla="*/ 42 w 98"/>
                    <a:gd name="T5" fmla="*/ 5 h 160"/>
                    <a:gd name="T6" fmla="*/ 37 w 98"/>
                    <a:gd name="T7" fmla="*/ 12 h 160"/>
                    <a:gd name="T8" fmla="*/ 32 w 98"/>
                    <a:gd name="T9" fmla="*/ 20 h 160"/>
                    <a:gd name="T10" fmla="*/ 26 w 98"/>
                    <a:gd name="T11" fmla="*/ 30 h 160"/>
                    <a:gd name="T12" fmla="*/ 19 w 98"/>
                    <a:gd name="T13" fmla="*/ 41 h 160"/>
                    <a:gd name="T14" fmla="*/ 13 w 98"/>
                    <a:gd name="T15" fmla="*/ 53 h 160"/>
                    <a:gd name="T16" fmla="*/ 7 w 98"/>
                    <a:gd name="T17" fmla="*/ 66 h 160"/>
                    <a:gd name="T18" fmla="*/ 0 w 98"/>
                    <a:gd name="T19" fmla="*/ 78 h 160"/>
                    <a:gd name="T20" fmla="*/ 4 w 98"/>
                    <a:gd name="T21" fmla="*/ 80 h 160"/>
                    <a:gd name="T22" fmla="*/ 11 w 98"/>
                    <a:gd name="T23" fmla="*/ 68 h 160"/>
                    <a:gd name="T24" fmla="*/ 17 w 98"/>
                    <a:gd name="T25" fmla="*/ 55 h 160"/>
                    <a:gd name="T26" fmla="*/ 23 w 98"/>
                    <a:gd name="T27" fmla="*/ 43 h 160"/>
                    <a:gd name="T28" fmla="*/ 30 w 98"/>
                    <a:gd name="T29" fmla="*/ 32 h 160"/>
                    <a:gd name="T30" fmla="*/ 36 w 98"/>
                    <a:gd name="T31" fmla="*/ 22 h 160"/>
                    <a:gd name="T32" fmla="*/ 41 w 98"/>
                    <a:gd name="T33" fmla="*/ 14 h 160"/>
                    <a:gd name="T34" fmla="*/ 45 w 98"/>
                    <a:gd name="T35" fmla="*/ 8 h 160"/>
                    <a:gd name="T36" fmla="*/ 49 w 98"/>
                    <a:gd name="T37" fmla="*/ 4 h 160"/>
                    <a:gd name="T38" fmla="*/ 47 w 98"/>
                    <a:gd name="T39" fmla="*/ 0 h 160"/>
                    <a:gd name="T40" fmla="*/ 49 w 98"/>
                    <a:gd name="T41" fmla="*/ 4 h 160"/>
                    <a:gd name="T42" fmla="*/ 49 w 98"/>
                    <a:gd name="T43" fmla="*/ 3 h 160"/>
                    <a:gd name="T44" fmla="*/ 49 w 98"/>
                    <a:gd name="T45" fmla="*/ 1 h 160"/>
                    <a:gd name="T46" fmla="*/ 47 w 98"/>
                    <a:gd name="T47" fmla="*/ 1 h 160"/>
                    <a:gd name="T48" fmla="*/ 46 w 98"/>
                    <a:gd name="T49" fmla="*/ 1 h 160"/>
                    <a:gd name="T50" fmla="*/ 47 w 98"/>
                    <a:gd name="T51" fmla="*/ 5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 h="160">
                      <a:moveTo>
                        <a:pt x="94" y="10"/>
                      </a:moveTo>
                      <a:lnTo>
                        <a:pt x="91" y="2"/>
                      </a:lnTo>
                      <a:lnTo>
                        <a:pt x="84" y="10"/>
                      </a:lnTo>
                      <a:lnTo>
                        <a:pt x="74" y="24"/>
                      </a:lnTo>
                      <a:lnTo>
                        <a:pt x="64" y="40"/>
                      </a:lnTo>
                      <a:lnTo>
                        <a:pt x="51" y="59"/>
                      </a:lnTo>
                      <a:lnTo>
                        <a:pt x="38" y="81"/>
                      </a:lnTo>
                      <a:lnTo>
                        <a:pt x="26" y="106"/>
                      </a:lnTo>
                      <a:lnTo>
                        <a:pt x="13" y="131"/>
                      </a:lnTo>
                      <a:lnTo>
                        <a:pt x="0" y="156"/>
                      </a:lnTo>
                      <a:lnTo>
                        <a:pt x="8" y="160"/>
                      </a:lnTo>
                      <a:lnTo>
                        <a:pt x="21" y="135"/>
                      </a:lnTo>
                      <a:lnTo>
                        <a:pt x="34" y="110"/>
                      </a:lnTo>
                      <a:lnTo>
                        <a:pt x="46" y="85"/>
                      </a:lnTo>
                      <a:lnTo>
                        <a:pt x="60" y="63"/>
                      </a:lnTo>
                      <a:lnTo>
                        <a:pt x="72" y="44"/>
                      </a:lnTo>
                      <a:lnTo>
                        <a:pt x="82" y="28"/>
                      </a:lnTo>
                      <a:lnTo>
                        <a:pt x="90" y="16"/>
                      </a:lnTo>
                      <a:lnTo>
                        <a:pt x="97" y="8"/>
                      </a:lnTo>
                      <a:lnTo>
                        <a:pt x="94" y="0"/>
                      </a:lnTo>
                      <a:lnTo>
                        <a:pt x="97" y="8"/>
                      </a:lnTo>
                      <a:lnTo>
                        <a:pt x="98" y="5"/>
                      </a:lnTo>
                      <a:lnTo>
                        <a:pt x="97" y="2"/>
                      </a:lnTo>
                      <a:lnTo>
                        <a:pt x="94" y="1"/>
                      </a:lnTo>
                      <a:lnTo>
                        <a:pt x="91" y="2"/>
                      </a:lnTo>
                      <a:lnTo>
                        <a:pt x="94"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4" name="Freeform 30"/>
                <p:cNvSpPr>
                  <a:spLocks/>
                </p:cNvSpPr>
                <p:nvPr/>
              </p:nvSpPr>
              <p:spPr bwMode="auto">
                <a:xfrm>
                  <a:off x="2645" y="3543"/>
                  <a:ext cx="10" cy="17"/>
                </a:xfrm>
                <a:custGeom>
                  <a:avLst/>
                  <a:gdLst>
                    <a:gd name="T0" fmla="*/ 2 w 21"/>
                    <a:gd name="T1" fmla="*/ 4 h 34"/>
                    <a:gd name="T2" fmla="*/ 0 w 21"/>
                    <a:gd name="T3" fmla="*/ 1 h 34"/>
                    <a:gd name="T4" fmla="*/ 0 w 21"/>
                    <a:gd name="T5" fmla="*/ 6 h 34"/>
                    <a:gd name="T6" fmla="*/ 1 w 21"/>
                    <a:gd name="T7" fmla="*/ 11 h 34"/>
                    <a:gd name="T8" fmla="*/ 4 w 21"/>
                    <a:gd name="T9" fmla="*/ 15 h 34"/>
                    <a:gd name="T10" fmla="*/ 10 w 21"/>
                    <a:gd name="T11" fmla="*/ 17 h 34"/>
                    <a:gd name="T12" fmla="*/ 10 w 21"/>
                    <a:gd name="T13" fmla="*/ 12 h 34"/>
                    <a:gd name="T14" fmla="*/ 6 w 21"/>
                    <a:gd name="T15" fmla="*/ 11 h 34"/>
                    <a:gd name="T16" fmla="*/ 5 w 21"/>
                    <a:gd name="T17" fmla="*/ 9 h 34"/>
                    <a:gd name="T18" fmla="*/ 4 w 21"/>
                    <a:gd name="T19" fmla="*/ 6 h 34"/>
                    <a:gd name="T20" fmla="*/ 4 w 21"/>
                    <a:gd name="T21" fmla="*/ 3 h 34"/>
                    <a:gd name="T22" fmla="*/ 2 w 21"/>
                    <a:gd name="T23" fmla="*/ 0 h 34"/>
                    <a:gd name="T24" fmla="*/ 4 w 21"/>
                    <a:gd name="T25" fmla="*/ 3 h 34"/>
                    <a:gd name="T26" fmla="*/ 4 w 21"/>
                    <a:gd name="T27" fmla="*/ 2 h 34"/>
                    <a:gd name="T28" fmla="*/ 3 w 21"/>
                    <a:gd name="T29" fmla="*/ 0 h 34"/>
                    <a:gd name="T30" fmla="*/ 1 w 21"/>
                    <a:gd name="T31" fmla="*/ 0 h 34"/>
                    <a:gd name="T32" fmla="*/ 0 w 21"/>
                    <a:gd name="T33" fmla="*/ 1 h 34"/>
                    <a:gd name="T34" fmla="*/ 2 w 21"/>
                    <a:gd name="T35" fmla="*/ 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34">
                      <a:moveTo>
                        <a:pt x="5" y="8"/>
                      </a:moveTo>
                      <a:lnTo>
                        <a:pt x="1" y="2"/>
                      </a:lnTo>
                      <a:lnTo>
                        <a:pt x="0" y="11"/>
                      </a:lnTo>
                      <a:lnTo>
                        <a:pt x="2" y="22"/>
                      </a:lnTo>
                      <a:lnTo>
                        <a:pt x="9" y="30"/>
                      </a:lnTo>
                      <a:lnTo>
                        <a:pt x="21" y="34"/>
                      </a:lnTo>
                      <a:lnTo>
                        <a:pt x="21" y="24"/>
                      </a:lnTo>
                      <a:lnTo>
                        <a:pt x="13" y="22"/>
                      </a:lnTo>
                      <a:lnTo>
                        <a:pt x="10" y="17"/>
                      </a:lnTo>
                      <a:lnTo>
                        <a:pt x="8" y="11"/>
                      </a:lnTo>
                      <a:lnTo>
                        <a:pt x="9" y="6"/>
                      </a:lnTo>
                      <a:lnTo>
                        <a:pt x="5" y="0"/>
                      </a:lnTo>
                      <a:lnTo>
                        <a:pt x="9" y="6"/>
                      </a:lnTo>
                      <a:lnTo>
                        <a:pt x="9" y="3"/>
                      </a:lnTo>
                      <a:lnTo>
                        <a:pt x="7" y="0"/>
                      </a:lnTo>
                      <a:lnTo>
                        <a:pt x="3" y="0"/>
                      </a:lnTo>
                      <a:lnTo>
                        <a:pt x="1" y="2"/>
                      </a:lnTo>
                      <a:lnTo>
                        <a:pt x="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5" name="Freeform 31"/>
                <p:cNvSpPr>
                  <a:spLocks/>
                </p:cNvSpPr>
                <p:nvPr/>
              </p:nvSpPr>
              <p:spPr bwMode="auto">
                <a:xfrm>
                  <a:off x="2616" y="3543"/>
                  <a:ext cx="31" cy="8"/>
                </a:xfrm>
                <a:custGeom>
                  <a:avLst/>
                  <a:gdLst>
                    <a:gd name="T0" fmla="*/ 0 w 63"/>
                    <a:gd name="T1" fmla="*/ 8 h 16"/>
                    <a:gd name="T2" fmla="*/ 0 w 63"/>
                    <a:gd name="T3" fmla="*/ 8 h 16"/>
                    <a:gd name="T4" fmla="*/ 3 w 63"/>
                    <a:gd name="T5" fmla="*/ 8 h 16"/>
                    <a:gd name="T6" fmla="*/ 7 w 63"/>
                    <a:gd name="T7" fmla="*/ 7 h 16"/>
                    <a:gd name="T8" fmla="*/ 12 w 63"/>
                    <a:gd name="T9" fmla="*/ 7 h 16"/>
                    <a:gd name="T10" fmla="*/ 18 w 63"/>
                    <a:gd name="T11" fmla="*/ 6 h 16"/>
                    <a:gd name="T12" fmla="*/ 23 w 63"/>
                    <a:gd name="T13" fmla="*/ 5 h 16"/>
                    <a:gd name="T14" fmla="*/ 27 w 63"/>
                    <a:gd name="T15" fmla="*/ 5 h 16"/>
                    <a:gd name="T16" fmla="*/ 30 w 63"/>
                    <a:gd name="T17" fmla="*/ 4 h 16"/>
                    <a:gd name="T18" fmla="*/ 31 w 63"/>
                    <a:gd name="T19" fmla="*/ 4 h 16"/>
                    <a:gd name="T20" fmla="*/ 31 w 63"/>
                    <a:gd name="T21" fmla="*/ 0 h 16"/>
                    <a:gd name="T22" fmla="*/ 30 w 63"/>
                    <a:gd name="T23" fmla="*/ 0 h 16"/>
                    <a:gd name="T24" fmla="*/ 27 w 63"/>
                    <a:gd name="T25" fmla="*/ 1 h 16"/>
                    <a:gd name="T26" fmla="*/ 23 w 63"/>
                    <a:gd name="T27" fmla="*/ 1 h 16"/>
                    <a:gd name="T28" fmla="*/ 18 w 63"/>
                    <a:gd name="T29" fmla="*/ 2 h 16"/>
                    <a:gd name="T30" fmla="*/ 12 w 63"/>
                    <a:gd name="T31" fmla="*/ 3 h 16"/>
                    <a:gd name="T32" fmla="*/ 7 w 63"/>
                    <a:gd name="T33" fmla="*/ 3 h 16"/>
                    <a:gd name="T34" fmla="*/ 3 w 63"/>
                    <a:gd name="T35" fmla="*/ 4 h 16"/>
                    <a:gd name="T36" fmla="*/ 0 w 63"/>
                    <a:gd name="T37" fmla="*/ 4 h 16"/>
                    <a:gd name="T38" fmla="*/ 0 w 63"/>
                    <a:gd name="T39" fmla="*/ 4 h 16"/>
                    <a:gd name="T40" fmla="*/ 0 w 63"/>
                    <a:gd name="T41" fmla="*/ 8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6">
                      <a:moveTo>
                        <a:pt x="0" y="16"/>
                      </a:moveTo>
                      <a:lnTo>
                        <a:pt x="0" y="16"/>
                      </a:lnTo>
                      <a:lnTo>
                        <a:pt x="6" y="15"/>
                      </a:lnTo>
                      <a:lnTo>
                        <a:pt x="15" y="14"/>
                      </a:lnTo>
                      <a:lnTo>
                        <a:pt x="25" y="13"/>
                      </a:lnTo>
                      <a:lnTo>
                        <a:pt x="36" y="12"/>
                      </a:lnTo>
                      <a:lnTo>
                        <a:pt x="47" y="10"/>
                      </a:lnTo>
                      <a:lnTo>
                        <a:pt x="55" y="9"/>
                      </a:lnTo>
                      <a:lnTo>
                        <a:pt x="61" y="8"/>
                      </a:lnTo>
                      <a:lnTo>
                        <a:pt x="63" y="8"/>
                      </a:lnTo>
                      <a:lnTo>
                        <a:pt x="63" y="0"/>
                      </a:lnTo>
                      <a:lnTo>
                        <a:pt x="61" y="0"/>
                      </a:lnTo>
                      <a:lnTo>
                        <a:pt x="55" y="1"/>
                      </a:lnTo>
                      <a:lnTo>
                        <a:pt x="47" y="2"/>
                      </a:lnTo>
                      <a:lnTo>
                        <a:pt x="36" y="4"/>
                      </a:lnTo>
                      <a:lnTo>
                        <a:pt x="25" y="5"/>
                      </a:lnTo>
                      <a:lnTo>
                        <a:pt x="15" y="6"/>
                      </a:lnTo>
                      <a:lnTo>
                        <a:pt x="6" y="7"/>
                      </a:lnTo>
                      <a:lnTo>
                        <a:pt x="0" y="8"/>
                      </a:lnTo>
                      <a:lnTo>
                        <a:pt x="0"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6" name="Freeform 32"/>
                <p:cNvSpPr>
                  <a:spLocks/>
                </p:cNvSpPr>
                <p:nvPr/>
              </p:nvSpPr>
              <p:spPr bwMode="auto">
                <a:xfrm>
                  <a:off x="2559" y="3547"/>
                  <a:ext cx="57" cy="9"/>
                </a:xfrm>
                <a:custGeom>
                  <a:avLst/>
                  <a:gdLst>
                    <a:gd name="T0" fmla="*/ 2 w 113"/>
                    <a:gd name="T1" fmla="*/ 9 h 19"/>
                    <a:gd name="T2" fmla="*/ 2 w 113"/>
                    <a:gd name="T3" fmla="*/ 9 h 19"/>
                    <a:gd name="T4" fmla="*/ 7 w 113"/>
                    <a:gd name="T5" fmla="*/ 9 h 19"/>
                    <a:gd name="T6" fmla="*/ 14 w 113"/>
                    <a:gd name="T7" fmla="*/ 8 h 19"/>
                    <a:gd name="T8" fmla="*/ 22 w 113"/>
                    <a:gd name="T9" fmla="*/ 8 h 19"/>
                    <a:gd name="T10" fmla="*/ 30 w 113"/>
                    <a:gd name="T11" fmla="*/ 7 h 19"/>
                    <a:gd name="T12" fmla="*/ 38 w 113"/>
                    <a:gd name="T13" fmla="*/ 6 h 19"/>
                    <a:gd name="T14" fmla="*/ 46 w 113"/>
                    <a:gd name="T15" fmla="*/ 5 h 19"/>
                    <a:gd name="T16" fmla="*/ 52 w 113"/>
                    <a:gd name="T17" fmla="*/ 4 h 19"/>
                    <a:gd name="T18" fmla="*/ 57 w 113"/>
                    <a:gd name="T19" fmla="*/ 4 h 19"/>
                    <a:gd name="T20" fmla="*/ 57 w 113"/>
                    <a:gd name="T21" fmla="*/ 0 h 19"/>
                    <a:gd name="T22" fmla="*/ 52 w 113"/>
                    <a:gd name="T23" fmla="*/ 0 h 19"/>
                    <a:gd name="T24" fmla="*/ 46 w 113"/>
                    <a:gd name="T25" fmla="*/ 1 h 19"/>
                    <a:gd name="T26" fmla="*/ 38 w 113"/>
                    <a:gd name="T27" fmla="*/ 2 h 19"/>
                    <a:gd name="T28" fmla="*/ 30 w 113"/>
                    <a:gd name="T29" fmla="*/ 2 h 19"/>
                    <a:gd name="T30" fmla="*/ 22 w 113"/>
                    <a:gd name="T31" fmla="*/ 3 h 19"/>
                    <a:gd name="T32" fmla="*/ 14 w 113"/>
                    <a:gd name="T33" fmla="*/ 4 h 19"/>
                    <a:gd name="T34" fmla="*/ 7 w 113"/>
                    <a:gd name="T35" fmla="*/ 4 h 19"/>
                    <a:gd name="T36" fmla="*/ 2 w 113"/>
                    <a:gd name="T37" fmla="*/ 4 h 19"/>
                    <a:gd name="T38" fmla="*/ 2 w 113"/>
                    <a:gd name="T39" fmla="*/ 4 h 19"/>
                    <a:gd name="T40" fmla="*/ 2 w 113"/>
                    <a:gd name="T41" fmla="*/ 4 h 19"/>
                    <a:gd name="T42" fmla="*/ 1 w 113"/>
                    <a:gd name="T43" fmla="*/ 5 h 19"/>
                    <a:gd name="T44" fmla="*/ 0 w 113"/>
                    <a:gd name="T45" fmla="*/ 7 h 19"/>
                    <a:gd name="T46" fmla="*/ 1 w 113"/>
                    <a:gd name="T47" fmla="*/ 8 h 19"/>
                    <a:gd name="T48" fmla="*/ 2 w 113"/>
                    <a:gd name="T49" fmla="*/ 9 h 19"/>
                    <a:gd name="T50" fmla="*/ 2 w 113"/>
                    <a:gd name="T51" fmla="*/ 9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19">
                      <a:moveTo>
                        <a:pt x="4" y="18"/>
                      </a:moveTo>
                      <a:lnTo>
                        <a:pt x="4" y="18"/>
                      </a:lnTo>
                      <a:lnTo>
                        <a:pt x="14" y="19"/>
                      </a:lnTo>
                      <a:lnTo>
                        <a:pt x="28" y="17"/>
                      </a:lnTo>
                      <a:lnTo>
                        <a:pt x="43" y="16"/>
                      </a:lnTo>
                      <a:lnTo>
                        <a:pt x="59" y="14"/>
                      </a:lnTo>
                      <a:lnTo>
                        <a:pt x="76" y="12"/>
                      </a:lnTo>
                      <a:lnTo>
                        <a:pt x="91" y="10"/>
                      </a:lnTo>
                      <a:lnTo>
                        <a:pt x="103" y="9"/>
                      </a:lnTo>
                      <a:lnTo>
                        <a:pt x="113" y="8"/>
                      </a:lnTo>
                      <a:lnTo>
                        <a:pt x="113" y="0"/>
                      </a:lnTo>
                      <a:lnTo>
                        <a:pt x="103" y="1"/>
                      </a:lnTo>
                      <a:lnTo>
                        <a:pt x="91" y="2"/>
                      </a:lnTo>
                      <a:lnTo>
                        <a:pt x="76" y="4"/>
                      </a:lnTo>
                      <a:lnTo>
                        <a:pt x="59" y="5"/>
                      </a:lnTo>
                      <a:lnTo>
                        <a:pt x="43" y="7"/>
                      </a:lnTo>
                      <a:lnTo>
                        <a:pt x="28" y="8"/>
                      </a:lnTo>
                      <a:lnTo>
                        <a:pt x="14" y="8"/>
                      </a:lnTo>
                      <a:lnTo>
                        <a:pt x="4" y="9"/>
                      </a:lnTo>
                      <a:lnTo>
                        <a:pt x="4" y="8"/>
                      </a:lnTo>
                      <a:lnTo>
                        <a:pt x="1" y="10"/>
                      </a:lnTo>
                      <a:lnTo>
                        <a:pt x="0" y="14"/>
                      </a:lnTo>
                      <a:lnTo>
                        <a:pt x="1" y="17"/>
                      </a:lnTo>
                      <a:lnTo>
                        <a:pt x="4" y="19"/>
                      </a:lnTo>
                      <a:lnTo>
                        <a:pt x="4"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7" name="Freeform 33"/>
                <p:cNvSpPr>
                  <a:spLocks/>
                </p:cNvSpPr>
                <p:nvPr/>
              </p:nvSpPr>
              <p:spPr bwMode="auto">
                <a:xfrm>
                  <a:off x="2499" y="3443"/>
                  <a:ext cx="62" cy="113"/>
                </a:xfrm>
                <a:custGeom>
                  <a:avLst/>
                  <a:gdLst>
                    <a:gd name="T0" fmla="*/ 10 w 124"/>
                    <a:gd name="T1" fmla="*/ 0 h 227"/>
                    <a:gd name="T2" fmla="*/ 9 w 124"/>
                    <a:gd name="T3" fmla="*/ 1 h 227"/>
                    <a:gd name="T4" fmla="*/ 4 w 124"/>
                    <a:gd name="T5" fmla="*/ 17 h 227"/>
                    <a:gd name="T6" fmla="*/ 2 w 124"/>
                    <a:gd name="T7" fmla="*/ 33 h 227"/>
                    <a:gd name="T8" fmla="*/ 0 w 124"/>
                    <a:gd name="T9" fmla="*/ 46 h 227"/>
                    <a:gd name="T10" fmla="*/ 1 w 124"/>
                    <a:gd name="T11" fmla="*/ 57 h 227"/>
                    <a:gd name="T12" fmla="*/ 3 w 124"/>
                    <a:gd name="T13" fmla="*/ 68 h 227"/>
                    <a:gd name="T14" fmla="*/ 6 w 124"/>
                    <a:gd name="T15" fmla="*/ 77 h 227"/>
                    <a:gd name="T16" fmla="*/ 10 w 124"/>
                    <a:gd name="T17" fmla="*/ 85 h 227"/>
                    <a:gd name="T18" fmla="*/ 15 w 124"/>
                    <a:gd name="T19" fmla="*/ 92 h 227"/>
                    <a:gd name="T20" fmla="*/ 21 w 124"/>
                    <a:gd name="T21" fmla="*/ 98 h 227"/>
                    <a:gd name="T22" fmla="*/ 27 w 124"/>
                    <a:gd name="T23" fmla="*/ 103 h 227"/>
                    <a:gd name="T24" fmla="*/ 33 w 124"/>
                    <a:gd name="T25" fmla="*/ 106 h 227"/>
                    <a:gd name="T26" fmla="*/ 40 w 124"/>
                    <a:gd name="T27" fmla="*/ 109 h 227"/>
                    <a:gd name="T28" fmla="*/ 46 w 124"/>
                    <a:gd name="T29" fmla="*/ 111 h 227"/>
                    <a:gd name="T30" fmla="*/ 53 w 124"/>
                    <a:gd name="T31" fmla="*/ 112 h 227"/>
                    <a:gd name="T32" fmla="*/ 58 w 124"/>
                    <a:gd name="T33" fmla="*/ 113 h 227"/>
                    <a:gd name="T34" fmla="*/ 62 w 124"/>
                    <a:gd name="T35" fmla="*/ 113 h 227"/>
                    <a:gd name="T36" fmla="*/ 62 w 124"/>
                    <a:gd name="T37" fmla="*/ 108 h 227"/>
                    <a:gd name="T38" fmla="*/ 58 w 124"/>
                    <a:gd name="T39" fmla="*/ 108 h 227"/>
                    <a:gd name="T40" fmla="*/ 53 w 124"/>
                    <a:gd name="T41" fmla="*/ 108 h 227"/>
                    <a:gd name="T42" fmla="*/ 47 w 124"/>
                    <a:gd name="T43" fmla="*/ 107 h 227"/>
                    <a:gd name="T44" fmla="*/ 41 w 124"/>
                    <a:gd name="T45" fmla="*/ 105 h 227"/>
                    <a:gd name="T46" fmla="*/ 35 w 124"/>
                    <a:gd name="T47" fmla="*/ 102 h 227"/>
                    <a:gd name="T48" fmla="*/ 29 w 124"/>
                    <a:gd name="T49" fmla="*/ 99 h 227"/>
                    <a:gd name="T50" fmla="*/ 24 w 124"/>
                    <a:gd name="T51" fmla="*/ 95 h 227"/>
                    <a:gd name="T52" fmla="*/ 18 w 124"/>
                    <a:gd name="T53" fmla="*/ 89 h 227"/>
                    <a:gd name="T54" fmla="*/ 14 w 124"/>
                    <a:gd name="T55" fmla="*/ 83 h 227"/>
                    <a:gd name="T56" fmla="*/ 10 w 124"/>
                    <a:gd name="T57" fmla="*/ 76 h 227"/>
                    <a:gd name="T58" fmla="*/ 7 w 124"/>
                    <a:gd name="T59" fmla="*/ 67 h 227"/>
                    <a:gd name="T60" fmla="*/ 5 w 124"/>
                    <a:gd name="T61" fmla="*/ 57 h 227"/>
                    <a:gd name="T62" fmla="*/ 5 w 124"/>
                    <a:gd name="T63" fmla="*/ 46 h 227"/>
                    <a:gd name="T64" fmla="*/ 6 w 124"/>
                    <a:gd name="T65" fmla="*/ 33 h 227"/>
                    <a:gd name="T66" fmla="*/ 8 w 124"/>
                    <a:gd name="T67" fmla="*/ 19 h 227"/>
                    <a:gd name="T68" fmla="*/ 13 w 124"/>
                    <a:gd name="T69" fmla="*/ 2 h 227"/>
                    <a:gd name="T70" fmla="*/ 11 w 124"/>
                    <a:gd name="T71" fmla="*/ 4 h 227"/>
                    <a:gd name="T72" fmla="*/ 13 w 124"/>
                    <a:gd name="T73" fmla="*/ 2 h 227"/>
                    <a:gd name="T74" fmla="*/ 12 w 124"/>
                    <a:gd name="T75" fmla="*/ 1 h 227"/>
                    <a:gd name="T76" fmla="*/ 11 w 124"/>
                    <a:gd name="T77" fmla="*/ 0 h 227"/>
                    <a:gd name="T78" fmla="*/ 10 w 124"/>
                    <a:gd name="T79" fmla="*/ 0 h 227"/>
                    <a:gd name="T80" fmla="*/ 9 w 124"/>
                    <a:gd name="T81" fmla="*/ 1 h 227"/>
                    <a:gd name="T82" fmla="*/ 10 w 124"/>
                    <a:gd name="T83" fmla="*/ 0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4" h="227">
                      <a:moveTo>
                        <a:pt x="20" y="0"/>
                      </a:moveTo>
                      <a:lnTo>
                        <a:pt x="17" y="3"/>
                      </a:lnTo>
                      <a:lnTo>
                        <a:pt x="8" y="35"/>
                      </a:lnTo>
                      <a:lnTo>
                        <a:pt x="3" y="66"/>
                      </a:lnTo>
                      <a:lnTo>
                        <a:pt x="0" y="92"/>
                      </a:lnTo>
                      <a:lnTo>
                        <a:pt x="2" y="115"/>
                      </a:lnTo>
                      <a:lnTo>
                        <a:pt x="6" y="137"/>
                      </a:lnTo>
                      <a:lnTo>
                        <a:pt x="12" y="155"/>
                      </a:lnTo>
                      <a:lnTo>
                        <a:pt x="20" y="171"/>
                      </a:lnTo>
                      <a:lnTo>
                        <a:pt x="30" y="185"/>
                      </a:lnTo>
                      <a:lnTo>
                        <a:pt x="41" y="196"/>
                      </a:lnTo>
                      <a:lnTo>
                        <a:pt x="54" y="206"/>
                      </a:lnTo>
                      <a:lnTo>
                        <a:pt x="66" y="213"/>
                      </a:lnTo>
                      <a:lnTo>
                        <a:pt x="79" y="218"/>
                      </a:lnTo>
                      <a:lnTo>
                        <a:pt x="92" y="223"/>
                      </a:lnTo>
                      <a:lnTo>
                        <a:pt x="105" y="225"/>
                      </a:lnTo>
                      <a:lnTo>
                        <a:pt x="115" y="227"/>
                      </a:lnTo>
                      <a:lnTo>
                        <a:pt x="124" y="226"/>
                      </a:lnTo>
                      <a:lnTo>
                        <a:pt x="124" y="217"/>
                      </a:lnTo>
                      <a:lnTo>
                        <a:pt x="115" y="216"/>
                      </a:lnTo>
                      <a:lnTo>
                        <a:pt x="105" y="216"/>
                      </a:lnTo>
                      <a:lnTo>
                        <a:pt x="94" y="214"/>
                      </a:lnTo>
                      <a:lnTo>
                        <a:pt x="81" y="210"/>
                      </a:lnTo>
                      <a:lnTo>
                        <a:pt x="70" y="205"/>
                      </a:lnTo>
                      <a:lnTo>
                        <a:pt x="58" y="198"/>
                      </a:lnTo>
                      <a:lnTo>
                        <a:pt x="47" y="190"/>
                      </a:lnTo>
                      <a:lnTo>
                        <a:pt x="36" y="179"/>
                      </a:lnTo>
                      <a:lnTo>
                        <a:pt x="28" y="167"/>
                      </a:lnTo>
                      <a:lnTo>
                        <a:pt x="20" y="153"/>
                      </a:lnTo>
                      <a:lnTo>
                        <a:pt x="14" y="135"/>
                      </a:lnTo>
                      <a:lnTo>
                        <a:pt x="10" y="115"/>
                      </a:lnTo>
                      <a:lnTo>
                        <a:pt x="10" y="92"/>
                      </a:lnTo>
                      <a:lnTo>
                        <a:pt x="11" y="66"/>
                      </a:lnTo>
                      <a:lnTo>
                        <a:pt x="16" y="38"/>
                      </a:lnTo>
                      <a:lnTo>
                        <a:pt x="25" y="5"/>
                      </a:lnTo>
                      <a:lnTo>
                        <a:pt x="22" y="8"/>
                      </a:lnTo>
                      <a:lnTo>
                        <a:pt x="25" y="5"/>
                      </a:lnTo>
                      <a:lnTo>
                        <a:pt x="24" y="2"/>
                      </a:lnTo>
                      <a:lnTo>
                        <a:pt x="22" y="0"/>
                      </a:lnTo>
                      <a:lnTo>
                        <a:pt x="19" y="0"/>
                      </a:lnTo>
                      <a:lnTo>
                        <a:pt x="17" y="3"/>
                      </a:lnTo>
                      <a:lnTo>
                        <a:pt x="2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8" name="Freeform 34"/>
                <p:cNvSpPr>
                  <a:spLocks/>
                </p:cNvSpPr>
                <p:nvPr/>
              </p:nvSpPr>
              <p:spPr bwMode="auto">
                <a:xfrm>
                  <a:off x="2509" y="3432"/>
                  <a:ext cx="61" cy="15"/>
                </a:xfrm>
                <a:custGeom>
                  <a:avLst/>
                  <a:gdLst>
                    <a:gd name="T0" fmla="*/ 59 w 121"/>
                    <a:gd name="T1" fmla="*/ 0 h 29"/>
                    <a:gd name="T2" fmla="*/ 59 w 121"/>
                    <a:gd name="T3" fmla="*/ 0 h 29"/>
                    <a:gd name="T4" fmla="*/ 53 w 121"/>
                    <a:gd name="T5" fmla="*/ 1 h 29"/>
                    <a:gd name="T6" fmla="*/ 47 w 121"/>
                    <a:gd name="T7" fmla="*/ 2 h 29"/>
                    <a:gd name="T8" fmla="*/ 39 w 121"/>
                    <a:gd name="T9" fmla="*/ 3 h 29"/>
                    <a:gd name="T10" fmla="*/ 30 w 121"/>
                    <a:gd name="T11" fmla="*/ 5 h 29"/>
                    <a:gd name="T12" fmla="*/ 21 w 121"/>
                    <a:gd name="T13" fmla="*/ 7 h 29"/>
                    <a:gd name="T14" fmla="*/ 13 w 121"/>
                    <a:gd name="T15" fmla="*/ 8 h 29"/>
                    <a:gd name="T16" fmla="*/ 6 w 121"/>
                    <a:gd name="T17" fmla="*/ 9 h 29"/>
                    <a:gd name="T18" fmla="*/ 0 w 121"/>
                    <a:gd name="T19" fmla="*/ 11 h 29"/>
                    <a:gd name="T20" fmla="*/ 1 w 121"/>
                    <a:gd name="T21" fmla="*/ 15 h 29"/>
                    <a:gd name="T22" fmla="*/ 6 w 121"/>
                    <a:gd name="T23" fmla="*/ 13 h 29"/>
                    <a:gd name="T24" fmla="*/ 13 w 121"/>
                    <a:gd name="T25" fmla="*/ 12 h 29"/>
                    <a:gd name="T26" fmla="*/ 22 w 121"/>
                    <a:gd name="T27" fmla="*/ 11 h 29"/>
                    <a:gd name="T28" fmla="*/ 30 w 121"/>
                    <a:gd name="T29" fmla="*/ 9 h 29"/>
                    <a:gd name="T30" fmla="*/ 39 w 121"/>
                    <a:gd name="T31" fmla="*/ 7 h 29"/>
                    <a:gd name="T32" fmla="*/ 47 w 121"/>
                    <a:gd name="T33" fmla="*/ 6 h 29"/>
                    <a:gd name="T34" fmla="*/ 53 w 121"/>
                    <a:gd name="T35" fmla="*/ 5 h 29"/>
                    <a:gd name="T36" fmla="*/ 59 w 121"/>
                    <a:gd name="T37" fmla="*/ 4 h 29"/>
                    <a:gd name="T38" fmla="*/ 59 w 121"/>
                    <a:gd name="T39" fmla="*/ 4 h 29"/>
                    <a:gd name="T40" fmla="*/ 59 w 121"/>
                    <a:gd name="T41" fmla="*/ 4 h 29"/>
                    <a:gd name="T42" fmla="*/ 60 w 121"/>
                    <a:gd name="T43" fmla="*/ 4 h 29"/>
                    <a:gd name="T44" fmla="*/ 61 w 121"/>
                    <a:gd name="T45" fmla="*/ 2 h 29"/>
                    <a:gd name="T46" fmla="*/ 60 w 121"/>
                    <a:gd name="T47" fmla="*/ 1 h 29"/>
                    <a:gd name="T48" fmla="*/ 59 w 12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29">
                      <a:moveTo>
                        <a:pt x="117" y="0"/>
                      </a:moveTo>
                      <a:lnTo>
                        <a:pt x="117" y="0"/>
                      </a:lnTo>
                      <a:lnTo>
                        <a:pt x="106" y="2"/>
                      </a:lnTo>
                      <a:lnTo>
                        <a:pt x="93" y="4"/>
                      </a:lnTo>
                      <a:lnTo>
                        <a:pt x="77" y="6"/>
                      </a:lnTo>
                      <a:lnTo>
                        <a:pt x="59" y="9"/>
                      </a:lnTo>
                      <a:lnTo>
                        <a:pt x="41" y="13"/>
                      </a:lnTo>
                      <a:lnTo>
                        <a:pt x="26" y="16"/>
                      </a:lnTo>
                      <a:lnTo>
                        <a:pt x="12" y="18"/>
                      </a:lnTo>
                      <a:lnTo>
                        <a:pt x="0" y="21"/>
                      </a:lnTo>
                      <a:lnTo>
                        <a:pt x="2" y="29"/>
                      </a:lnTo>
                      <a:lnTo>
                        <a:pt x="12" y="26"/>
                      </a:lnTo>
                      <a:lnTo>
                        <a:pt x="26" y="24"/>
                      </a:lnTo>
                      <a:lnTo>
                        <a:pt x="43" y="21"/>
                      </a:lnTo>
                      <a:lnTo>
                        <a:pt x="59" y="17"/>
                      </a:lnTo>
                      <a:lnTo>
                        <a:pt x="77" y="14"/>
                      </a:lnTo>
                      <a:lnTo>
                        <a:pt x="93" y="12"/>
                      </a:lnTo>
                      <a:lnTo>
                        <a:pt x="106" y="10"/>
                      </a:lnTo>
                      <a:lnTo>
                        <a:pt x="117" y="8"/>
                      </a:lnTo>
                      <a:lnTo>
                        <a:pt x="120" y="7"/>
                      </a:lnTo>
                      <a:lnTo>
                        <a:pt x="121" y="4"/>
                      </a:lnTo>
                      <a:lnTo>
                        <a:pt x="120" y="1"/>
                      </a:lnTo>
                      <a:lnTo>
                        <a:pt x="11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89" name="Freeform 35"/>
                <p:cNvSpPr>
                  <a:spLocks/>
                </p:cNvSpPr>
                <p:nvPr/>
              </p:nvSpPr>
              <p:spPr bwMode="auto">
                <a:xfrm>
                  <a:off x="2568" y="3427"/>
                  <a:ext cx="146" cy="9"/>
                </a:xfrm>
                <a:custGeom>
                  <a:avLst/>
                  <a:gdLst>
                    <a:gd name="T0" fmla="*/ 144 w 292"/>
                    <a:gd name="T1" fmla="*/ 5 h 19"/>
                    <a:gd name="T2" fmla="*/ 144 w 292"/>
                    <a:gd name="T3" fmla="*/ 5 h 19"/>
                    <a:gd name="T4" fmla="*/ 134 w 292"/>
                    <a:gd name="T5" fmla="*/ 4 h 19"/>
                    <a:gd name="T6" fmla="*/ 123 w 292"/>
                    <a:gd name="T7" fmla="*/ 2 h 19"/>
                    <a:gd name="T8" fmla="*/ 112 w 292"/>
                    <a:gd name="T9" fmla="*/ 1 h 19"/>
                    <a:gd name="T10" fmla="*/ 101 w 292"/>
                    <a:gd name="T11" fmla="*/ 1 h 19"/>
                    <a:gd name="T12" fmla="*/ 90 w 292"/>
                    <a:gd name="T13" fmla="*/ 0 h 19"/>
                    <a:gd name="T14" fmla="*/ 79 w 292"/>
                    <a:gd name="T15" fmla="*/ 0 h 19"/>
                    <a:gd name="T16" fmla="*/ 68 w 292"/>
                    <a:gd name="T17" fmla="*/ 0 h 19"/>
                    <a:gd name="T18" fmla="*/ 58 w 292"/>
                    <a:gd name="T19" fmla="*/ 1 h 19"/>
                    <a:gd name="T20" fmla="*/ 48 w 292"/>
                    <a:gd name="T21" fmla="*/ 1 h 19"/>
                    <a:gd name="T22" fmla="*/ 39 w 292"/>
                    <a:gd name="T23" fmla="*/ 2 h 19"/>
                    <a:gd name="T24" fmla="*/ 30 w 292"/>
                    <a:gd name="T25" fmla="*/ 2 h 19"/>
                    <a:gd name="T26" fmla="*/ 22 w 292"/>
                    <a:gd name="T27" fmla="*/ 3 h 19"/>
                    <a:gd name="T28" fmla="*/ 15 w 292"/>
                    <a:gd name="T29" fmla="*/ 4 h 19"/>
                    <a:gd name="T30" fmla="*/ 9 w 292"/>
                    <a:gd name="T31" fmla="*/ 4 h 19"/>
                    <a:gd name="T32" fmla="*/ 4 w 292"/>
                    <a:gd name="T33" fmla="*/ 5 h 19"/>
                    <a:gd name="T34" fmla="*/ 0 w 292"/>
                    <a:gd name="T35" fmla="*/ 5 h 19"/>
                    <a:gd name="T36" fmla="*/ 0 w 292"/>
                    <a:gd name="T37" fmla="*/ 9 h 19"/>
                    <a:gd name="T38" fmla="*/ 4 w 292"/>
                    <a:gd name="T39" fmla="*/ 9 h 19"/>
                    <a:gd name="T40" fmla="*/ 9 w 292"/>
                    <a:gd name="T41" fmla="*/ 8 h 19"/>
                    <a:gd name="T42" fmla="*/ 15 w 292"/>
                    <a:gd name="T43" fmla="*/ 8 h 19"/>
                    <a:gd name="T44" fmla="*/ 22 w 292"/>
                    <a:gd name="T45" fmla="*/ 7 h 19"/>
                    <a:gd name="T46" fmla="*/ 30 w 292"/>
                    <a:gd name="T47" fmla="*/ 6 h 19"/>
                    <a:gd name="T48" fmla="*/ 39 w 292"/>
                    <a:gd name="T49" fmla="*/ 6 h 19"/>
                    <a:gd name="T50" fmla="*/ 48 w 292"/>
                    <a:gd name="T51" fmla="*/ 5 h 19"/>
                    <a:gd name="T52" fmla="*/ 58 w 292"/>
                    <a:gd name="T53" fmla="*/ 5 h 19"/>
                    <a:gd name="T54" fmla="*/ 68 w 292"/>
                    <a:gd name="T55" fmla="*/ 5 h 19"/>
                    <a:gd name="T56" fmla="*/ 79 w 292"/>
                    <a:gd name="T57" fmla="*/ 5 h 19"/>
                    <a:gd name="T58" fmla="*/ 90 w 292"/>
                    <a:gd name="T59" fmla="*/ 5 h 19"/>
                    <a:gd name="T60" fmla="*/ 101 w 292"/>
                    <a:gd name="T61" fmla="*/ 5 h 19"/>
                    <a:gd name="T62" fmla="*/ 112 w 292"/>
                    <a:gd name="T63" fmla="*/ 5 h 19"/>
                    <a:gd name="T64" fmla="*/ 123 w 292"/>
                    <a:gd name="T65" fmla="*/ 6 h 19"/>
                    <a:gd name="T66" fmla="*/ 134 w 292"/>
                    <a:gd name="T67" fmla="*/ 8 h 19"/>
                    <a:gd name="T68" fmla="*/ 144 w 292"/>
                    <a:gd name="T69" fmla="*/ 9 h 19"/>
                    <a:gd name="T70" fmla="*/ 144 w 292"/>
                    <a:gd name="T71" fmla="*/ 9 h 19"/>
                    <a:gd name="T72" fmla="*/ 144 w 292"/>
                    <a:gd name="T73" fmla="*/ 9 h 19"/>
                    <a:gd name="T74" fmla="*/ 146 w 292"/>
                    <a:gd name="T75" fmla="*/ 9 h 19"/>
                    <a:gd name="T76" fmla="*/ 146 w 292"/>
                    <a:gd name="T77" fmla="*/ 7 h 19"/>
                    <a:gd name="T78" fmla="*/ 146 w 292"/>
                    <a:gd name="T79" fmla="*/ 6 h 19"/>
                    <a:gd name="T80" fmla="*/ 144 w 292"/>
                    <a:gd name="T81" fmla="*/ 5 h 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2" h="19">
                      <a:moveTo>
                        <a:pt x="288" y="11"/>
                      </a:moveTo>
                      <a:lnTo>
                        <a:pt x="288" y="11"/>
                      </a:lnTo>
                      <a:lnTo>
                        <a:pt x="267" y="8"/>
                      </a:lnTo>
                      <a:lnTo>
                        <a:pt x="246" y="5"/>
                      </a:lnTo>
                      <a:lnTo>
                        <a:pt x="223" y="3"/>
                      </a:lnTo>
                      <a:lnTo>
                        <a:pt x="201" y="2"/>
                      </a:lnTo>
                      <a:lnTo>
                        <a:pt x="179" y="0"/>
                      </a:lnTo>
                      <a:lnTo>
                        <a:pt x="158" y="0"/>
                      </a:lnTo>
                      <a:lnTo>
                        <a:pt x="136" y="0"/>
                      </a:lnTo>
                      <a:lnTo>
                        <a:pt x="115" y="2"/>
                      </a:lnTo>
                      <a:lnTo>
                        <a:pt x="96" y="3"/>
                      </a:lnTo>
                      <a:lnTo>
                        <a:pt x="78" y="4"/>
                      </a:lnTo>
                      <a:lnTo>
                        <a:pt x="60" y="5"/>
                      </a:lnTo>
                      <a:lnTo>
                        <a:pt x="44" y="7"/>
                      </a:lnTo>
                      <a:lnTo>
                        <a:pt x="30" y="8"/>
                      </a:lnTo>
                      <a:lnTo>
                        <a:pt x="18" y="9"/>
                      </a:lnTo>
                      <a:lnTo>
                        <a:pt x="8" y="10"/>
                      </a:lnTo>
                      <a:lnTo>
                        <a:pt x="0" y="11"/>
                      </a:lnTo>
                      <a:lnTo>
                        <a:pt x="0" y="19"/>
                      </a:lnTo>
                      <a:lnTo>
                        <a:pt x="8" y="18"/>
                      </a:lnTo>
                      <a:lnTo>
                        <a:pt x="18" y="17"/>
                      </a:lnTo>
                      <a:lnTo>
                        <a:pt x="30" y="16"/>
                      </a:lnTo>
                      <a:lnTo>
                        <a:pt x="44" y="15"/>
                      </a:lnTo>
                      <a:lnTo>
                        <a:pt x="60" y="13"/>
                      </a:lnTo>
                      <a:lnTo>
                        <a:pt x="78" y="12"/>
                      </a:lnTo>
                      <a:lnTo>
                        <a:pt x="96" y="11"/>
                      </a:lnTo>
                      <a:lnTo>
                        <a:pt x="115" y="10"/>
                      </a:lnTo>
                      <a:lnTo>
                        <a:pt x="136" y="10"/>
                      </a:lnTo>
                      <a:lnTo>
                        <a:pt x="158" y="10"/>
                      </a:lnTo>
                      <a:lnTo>
                        <a:pt x="179" y="10"/>
                      </a:lnTo>
                      <a:lnTo>
                        <a:pt x="201" y="10"/>
                      </a:lnTo>
                      <a:lnTo>
                        <a:pt x="223" y="11"/>
                      </a:lnTo>
                      <a:lnTo>
                        <a:pt x="246" y="13"/>
                      </a:lnTo>
                      <a:lnTo>
                        <a:pt x="267" y="16"/>
                      </a:lnTo>
                      <a:lnTo>
                        <a:pt x="288" y="19"/>
                      </a:lnTo>
                      <a:lnTo>
                        <a:pt x="291" y="18"/>
                      </a:lnTo>
                      <a:lnTo>
                        <a:pt x="292" y="15"/>
                      </a:lnTo>
                      <a:lnTo>
                        <a:pt x="291" y="12"/>
                      </a:lnTo>
                      <a:lnTo>
                        <a:pt x="288"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0" name="Freeform 36"/>
                <p:cNvSpPr>
                  <a:spLocks/>
                </p:cNvSpPr>
                <p:nvPr/>
              </p:nvSpPr>
              <p:spPr bwMode="auto">
                <a:xfrm>
                  <a:off x="2712" y="3432"/>
                  <a:ext cx="64" cy="27"/>
                </a:xfrm>
                <a:custGeom>
                  <a:avLst/>
                  <a:gdLst>
                    <a:gd name="T0" fmla="*/ 64 w 127"/>
                    <a:gd name="T1" fmla="*/ 24 h 52"/>
                    <a:gd name="T2" fmla="*/ 64 w 127"/>
                    <a:gd name="T3" fmla="*/ 24 h 52"/>
                    <a:gd name="T4" fmla="*/ 57 w 127"/>
                    <a:gd name="T5" fmla="*/ 17 h 52"/>
                    <a:gd name="T6" fmla="*/ 49 w 127"/>
                    <a:gd name="T7" fmla="*/ 11 h 52"/>
                    <a:gd name="T8" fmla="*/ 40 w 127"/>
                    <a:gd name="T9" fmla="*/ 7 h 52"/>
                    <a:gd name="T10" fmla="*/ 31 w 127"/>
                    <a:gd name="T11" fmla="*/ 5 h 52"/>
                    <a:gd name="T12" fmla="*/ 22 w 127"/>
                    <a:gd name="T13" fmla="*/ 3 h 52"/>
                    <a:gd name="T14" fmla="*/ 13 w 127"/>
                    <a:gd name="T15" fmla="*/ 2 h 52"/>
                    <a:gd name="T16" fmla="*/ 6 w 127"/>
                    <a:gd name="T17" fmla="*/ 1 h 52"/>
                    <a:gd name="T18" fmla="*/ 0 w 127"/>
                    <a:gd name="T19" fmla="*/ 0 h 52"/>
                    <a:gd name="T20" fmla="*/ 0 w 127"/>
                    <a:gd name="T21" fmla="*/ 4 h 52"/>
                    <a:gd name="T22" fmla="*/ 6 w 127"/>
                    <a:gd name="T23" fmla="*/ 5 h 52"/>
                    <a:gd name="T24" fmla="*/ 13 w 127"/>
                    <a:gd name="T25" fmla="*/ 6 h 52"/>
                    <a:gd name="T26" fmla="*/ 22 w 127"/>
                    <a:gd name="T27" fmla="*/ 7 h 52"/>
                    <a:gd name="T28" fmla="*/ 30 w 127"/>
                    <a:gd name="T29" fmla="*/ 9 h 52"/>
                    <a:gd name="T30" fmla="*/ 39 w 127"/>
                    <a:gd name="T31" fmla="*/ 11 h 52"/>
                    <a:gd name="T32" fmla="*/ 47 w 127"/>
                    <a:gd name="T33" fmla="*/ 16 h 52"/>
                    <a:gd name="T34" fmla="*/ 54 w 127"/>
                    <a:gd name="T35" fmla="*/ 20 h 52"/>
                    <a:gd name="T36" fmla="*/ 61 w 127"/>
                    <a:gd name="T37" fmla="*/ 27 h 52"/>
                    <a:gd name="T38" fmla="*/ 61 w 127"/>
                    <a:gd name="T39" fmla="*/ 27 h 52"/>
                    <a:gd name="T40" fmla="*/ 64 w 127"/>
                    <a:gd name="T41" fmla="*/ 2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52">
                      <a:moveTo>
                        <a:pt x="127" y="46"/>
                      </a:moveTo>
                      <a:lnTo>
                        <a:pt x="127" y="46"/>
                      </a:lnTo>
                      <a:lnTo>
                        <a:pt x="114" y="33"/>
                      </a:lnTo>
                      <a:lnTo>
                        <a:pt x="98" y="22"/>
                      </a:lnTo>
                      <a:lnTo>
                        <a:pt x="80" y="14"/>
                      </a:lnTo>
                      <a:lnTo>
                        <a:pt x="62" y="9"/>
                      </a:lnTo>
                      <a:lnTo>
                        <a:pt x="44" y="5"/>
                      </a:lnTo>
                      <a:lnTo>
                        <a:pt x="26" y="3"/>
                      </a:lnTo>
                      <a:lnTo>
                        <a:pt x="12" y="1"/>
                      </a:lnTo>
                      <a:lnTo>
                        <a:pt x="0" y="0"/>
                      </a:lnTo>
                      <a:lnTo>
                        <a:pt x="0" y="8"/>
                      </a:lnTo>
                      <a:lnTo>
                        <a:pt x="12" y="9"/>
                      </a:lnTo>
                      <a:lnTo>
                        <a:pt x="26" y="11"/>
                      </a:lnTo>
                      <a:lnTo>
                        <a:pt x="44" y="13"/>
                      </a:lnTo>
                      <a:lnTo>
                        <a:pt x="60" y="17"/>
                      </a:lnTo>
                      <a:lnTo>
                        <a:pt x="78" y="22"/>
                      </a:lnTo>
                      <a:lnTo>
                        <a:pt x="94" y="30"/>
                      </a:lnTo>
                      <a:lnTo>
                        <a:pt x="108" y="39"/>
                      </a:lnTo>
                      <a:lnTo>
                        <a:pt x="121" y="52"/>
                      </a:lnTo>
                      <a:lnTo>
                        <a:pt x="127"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1" name="Freeform 37"/>
                <p:cNvSpPr>
                  <a:spLocks/>
                </p:cNvSpPr>
                <p:nvPr/>
              </p:nvSpPr>
              <p:spPr bwMode="auto">
                <a:xfrm>
                  <a:off x="2773" y="3456"/>
                  <a:ext cx="17" cy="55"/>
                </a:xfrm>
                <a:custGeom>
                  <a:avLst/>
                  <a:gdLst>
                    <a:gd name="T0" fmla="*/ 7 w 35"/>
                    <a:gd name="T1" fmla="*/ 55 h 111"/>
                    <a:gd name="T2" fmla="*/ 7 w 35"/>
                    <a:gd name="T3" fmla="*/ 55 h 111"/>
                    <a:gd name="T4" fmla="*/ 11 w 35"/>
                    <a:gd name="T5" fmla="*/ 46 h 111"/>
                    <a:gd name="T6" fmla="*/ 14 w 35"/>
                    <a:gd name="T7" fmla="*/ 39 h 111"/>
                    <a:gd name="T8" fmla="*/ 16 w 35"/>
                    <a:gd name="T9" fmla="*/ 33 h 111"/>
                    <a:gd name="T10" fmla="*/ 17 w 35"/>
                    <a:gd name="T11" fmla="*/ 26 h 111"/>
                    <a:gd name="T12" fmla="*/ 16 w 35"/>
                    <a:gd name="T13" fmla="*/ 20 h 111"/>
                    <a:gd name="T14" fmla="*/ 13 w 35"/>
                    <a:gd name="T15" fmla="*/ 14 h 111"/>
                    <a:gd name="T16" fmla="*/ 9 w 35"/>
                    <a:gd name="T17" fmla="*/ 8 h 111"/>
                    <a:gd name="T18" fmla="*/ 3 w 35"/>
                    <a:gd name="T19" fmla="*/ 0 h 111"/>
                    <a:gd name="T20" fmla="*/ 0 w 35"/>
                    <a:gd name="T21" fmla="*/ 3 h 111"/>
                    <a:gd name="T22" fmla="*/ 5 w 35"/>
                    <a:gd name="T23" fmla="*/ 10 h 111"/>
                    <a:gd name="T24" fmla="*/ 9 w 35"/>
                    <a:gd name="T25" fmla="*/ 16 h 111"/>
                    <a:gd name="T26" fmla="*/ 12 w 35"/>
                    <a:gd name="T27" fmla="*/ 21 h 111"/>
                    <a:gd name="T28" fmla="*/ 12 w 35"/>
                    <a:gd name="T29" fmla="*/ 26 h 111"/>
                    <a:gd name="T30" fmla="*/ 12 w 35"/>
                    <a:gd name="T31" fmla="*/ 32 h 111"/>
                    <a:gd name="T32" fmla="*/ 10 w 35"/>
                    <a:gd name="T33" fmla="*/ 38 h 111"/>
                    <a:gd name="T34" fmla="*/ 7 w 35"/>
                    <a:gd name="T35" fmla="*/ 44 h 111"/>
                    <a:gd name="T36" fmla="*/ 2 w 35"/>
                    <a:gd name="T37" fmla="*/ 53 h 111"/>
                    <a:gd name="T38" fmla="*/ 2 w 35"/>
                    <a:gd name="T39" fmla="*/ 53 h 111"/>
                    <a:gd name="T40" fmla="*/ 7 w 35"/>
                    <a:gd name="T41" fmla="*/ 55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111">
                      <a:moveTo>
                        <a:pt x="14" y="111"/>
                      </a:moveTo>
                      <a:lnTo>
                        <a:pt x="14" y="111"/>
                      </a:lnTo>
                      <a:lnTo>
                        <a:pt x="23" y="93"/>
                      </a:lnTo>
                      <a:lnTo>
                        <a:pt x="29" y="78"/>
                      </a:lnTo>
                      <a:lnTo>
                        <a:pt x="33" y="66"/>
                      </a:lnTo>
                      <a:lnTo>
                        <a:pt x="35" y="53"/>
                      </a:lnTo>
                      <a:lnTo>
                        <a:pt x="32" y="41"/>
                      </a:lnTo>
                      <a:lnTo>
                        <a:pt x="27" y="29"/>
                      </a:lnTo>
                      <a:lnTo>
                        <a:pt x="19" y="16"/>
                      </a:lnTo>
                      <a:lnTo>
                        <a:pt x="6" y="0"/>
                      </a:lnTo>
                      <a:lnTo>
                        <a:pt x="0" y="6"/>
                      </a:lnTo>
                      <a:lnTo>
                        <a:pt x="11" y="20"/>
                      </a:lnTo>
                      <a:lnTo>
                        <a:pt x="19" y="33"/>
                      </a:lnTo>
                      <a:lnTo>
                        <a:pt x="24" y="43"/>
                      </a:lnTo>
                      <a:lnTo>
                        <a:pt x="25" y="53"/>
                      </a:lnTo>
                      <a:lnTo>
                        <a:pt x="25" y="64"/>
                      </a:lnTo>
                      <a:lnTo>
                        <a:pt x="21" y="76"/>
                      </a:lnTo>
                      <a:lnTo>
                        <a:pt x="15" y="89"/>
                      </a:lnTo>
                      <a:lnTo>
                        <a:pt x="5" y="107"/>
                      </a:lnTo>
                      <a:lnTo>
                        <a:pt x="14" y="1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2" name="Freeform 38"/>
                <p:cNvSpPr>
                  <a:spLocks/>
                </p:cNvSpPr>
                <p:nvPr/>
              </p:nvSpPr>
              <p:spPr bwMode="auto">
                <a:xfrm>
                  <a:off x="2733" y="3509"/>
                  <a:ext cx="46" cy="122"/>
                </a:xfrm>
                <a:custGeom>
                  <a:avLst/>
                  <a:gdLst>
                    <a:gd name="T0" fmla="*/ 4 w 93"/>
                    <a:gd name="T1" fmla="*/ 122 h 244"/>
                    <a:gd name="T2" fmla="*/ 4 w 93"/>
                    <a:gd name="T3" fmla="*/ 122 h 244"/>
                    <a:gd name="T4" fmla="*/ 6 w 93"/>
                    <a:gd name="T5" fmla="*/ 113 h 244"/>
                    <a:gd name="T6" fmla="*/ 10 w 93"/>
                    <a:gd name="T7" fmla="*/ 99 h 244"/>
                    <a:gd name="T8" fmla="*/ 15 w 93"/>
                    <a:gd name="T9" fmla="*/ 82 h 244"/>
                    <a:gd name="T10" fmla="*/ 21 w 93"/>
                    <a:gd name="T11" fmla="*/ 64 h 244"/>
                    <a:gd name="T12" fmla="*/ 28 w 93"/>
                    <a:gd name="T13" fmla="*/ 46 h 244"/>
                    <a:gd name="T14" fmla="*/ 34 w 93"/>
                    <a:gd name="T15" fmla="*/ 28 h 244"/>
                    <a:gd name="T16" fmla="*/ 40 w 93"/>
                    <a:gd name="T17" fmla="*/ 13 h 244"/>
                    <a:gd name="T18" fmla="*/ 46 w 93"/>
                    <a:gd name="T19" fmla="*/ 2 h 244"/>
                    <a:gd name="T20" fmla="*/ 42 w 93"/>
                    <a:gd name="T21" fmla="*/ 0 h 244"/>
                    <a:gd name="T22" fmla="*/ 36 w 93"/>
                    <a:gd name="T23" fmla="*/ 12 h 244"/>
                    <a:gd name="T24" fmla="*/ 30 w 93"/>
                    <a:gd name="T25" fmla="*/ 27 h 244"/>
                    <a:gd name="T26" fmla="*/ 24 w 93"/>
                    <a:gd name="T27" fmla="*/ 44 h 244"/>
                    <a:gd name="T28" fmla="*/ 17 w 93"/>
                    <a:gd name="T29" fmla="*/ 63 h 244"/>
                    <a:gd name="T30" fmla="*/ 11 w 93"/>
                    <a:gd name="T31" fmla="*/ 81 h 244"/>
                    <a:gd name="T32" fmla="*/ 6 w 93"/>
                    <a:gd name="T33" fmla="*/ 98 h 244"/>
                    <a:gd name="T34" fmla="*/ 2 w 93"/>
                    <a:gd name="T35" fmla="*/ 112 h 244"/>
                    <a:gd name="T36" fmla="*/ 0 w 93"/>
                    <a:gd name="T37" fmla="*/ 121 h 244"/>
                    <a:gd name="T38" fmla="*/ 0 w 93"/>
                    <a:gd name="T39" fmla="*/ 121 h 244"/>
                    <a:gd name="T40" fmla="*/ 4 w 93"/>
                    <a:gd name="T41" fmla="*/ 122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244">
                      <a:moveTo>
                        <a:pt x="8" y="244"/>
                      </a:moveTo>
                      <a:lnTo>
                        <a:pt x="8" y="244"/>
                      </a:lnTo>
                      <a:lnTo>
                        <a:pt x="13" y="225"/>
                      </a:lnTo>
                      <a:lnTo>
                        <a:pt x="21" y="198"/>
                      </a:lnTo>
                      <a:lnTo>
                        <a:pt x="31" y="164"/>
                      </a:lnTo>
                      <a:lnTo>
                        <a:pt x="43" y="128"/>
                      </a:lnTo>
                      <a:lnTo>
                        <a:pt x="56" y="91"/>
                      </a:lnTo>
                      <a:lnTo>
                        <a:pt x="69" y="56"/>
                      </a:lnTo>
                      <a:lnTo>
                        <a:pt x="81" y="26"/>
                      </a:lnTo>
                      <a:lnTo>
                        <a:pt x="93" y="4"/>
                      </a:lnTo>
                      <a:lnTo>
                        <a:pt x="84" y="0"/>
                      </a:lnTo>
                      <a:lnTo>
                        <a:pt x="73" y="24"/>
                      </a:lnTo>
                      <a:lnTo>
                        <a:pt x="61" y="54"/>
                      </a:lnTo>
                      <a:lnTo>
                        <a:pt x="48" y="88"/>
                      </a:lnTo>
                      <a:lnTo>
                        <a:pt x="35" y="126"/>
                      </a:lnTo>
                      <a:lnTo>
                        <a:pt x="23" y="162"/>
                      </a:lnTo>
                      <a:lnTo>
                        <a:pt x="13" y="196"/>
                      </a:lnTo>
                      <a:lnTo>
                        <a:pt x="5" y="223"/>
                      </a:lnTo>
                      <a:lnTo>
                        <a:pt x="0" y="242"/>
                      </a:lnTo>
                      <a:lnTo>
                        <a:pt x="8" y="2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3" name="Freeform 39"/>
                <p:cNvSpPr>
                  <a:spLocks/>
                </p:cNvSpPr>
                <p:nvPr/>
              </p:nvSpPr>
              <p:spPr bwMode="auto">
                <a:xfrm>
                  <a:off x="2731" y="3630"/>
                  <a:ext cx="8" cy="70"/>
                </a:xfrm>
                <a:custGeom>
                  <a:avLst/>
                  <a:gdLst>
                    <a:gd name="T0" fmla="*/ 4 w 16"/>
                    <a:gd name="T1" fmla="*/ 70 h 141"/>
                    <a:gd name="T2" fmla="*/ 6 w 16"/>
                    <a:gd name="T3" fmla="*/ 69 h 141"/>
                    <a:gd name="T4" fmla="*/ 8 w 16"/>
                    <a:gd name="T5" fmla="*/ 55 h 141"/>
                    <a:gd name="T6" fmla="*/ 6 w 16"/>
                    <a:gd name="T7" fmla="*/ 37 h 141"/>
                    <a:gd name="T8" fmla="*/ 5 w 16"/>
                    <a:gd name="T9" fmla="*/ 17 h 141"/>
                    <a:gd name="T10" fmla="*/ 6 w 16"/>
                    <a:gd name="T11" fmla="*/ 1 h 141"/>
                    <a:gd name="T12" fmla="*/ 2 w 16"/>
                    <a:gd name="T13" fmla="*/ 0 h 141"/>
                    <a:gd name="T14" fmla="*/ 0 w 16"/>
                    <a:gd name="T15" fmla="*/ 17 h 141"/>
                    <a:gd name="T16" fmla="*/ 2 w 16"/>
                    <a:gd name="T17" fmla="*/ 37 h 141"/>
                    <a:gd name="T18" fmla="*/ 3 w 16"/>
                    <a:gd name="T19" fmla="*/ 55 h 141"/>
                    <a:gd name="T20" fmla="*/ 2 w 16"/>
                    <a:gd name="T21" fmla="*/ 67 h 141"/>
                    <a:gd name="T22" fmla="*/ 4 w 16"/>
                    <a:gd name="T23" fmla="*/ 66 h 141"/>
                    <a:gd name="T24" fmla="*/ 2 w 16"/>
                    <a:gd name="T25" fmla="*/ 67 h 141"/>
                    <a:gd name="T26" fmla="*/ 2 w 16"/>
                    <a:gd name="T27" fmla="*/ 69 h 141"/>
                    <a:gd name="T28" fmla="*/ 3 w 16"/>
                    <a:gd name="T29" fmla="*/ 70 h 141"/>
                    <a:gd name="T30" fmla="*/ 5 w 16"/>
                    <a:gd name="T31" fmla="*/ 70 h 141"/>
                    <a:gd name="T32" fmla="*/ 6 w 16"/>
                    <a:gd name="T33" fmla="*/ 69 h 141"/>
                    <a:gd name="T34" fmla="*/ 4 w 16"/>
                    <a:gd name="T35" fmla="*/ 7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141">
                      <a:moveTo>
                        <a:pt x="7" y="141"/>
                      </a:moveTo>
                      <a:lnTo>
                        <a:pt x="11" y="139"/>
                      </a:lnTo>
                      <a:lnTo>
                        <a:pt x="16" y="111"/>
                      </a:lnTo>
                      <a:lnTo>
                        <a:pt x="12" y="74"/>
                      </a:lnTo>
                      <a:lnTo>
                        <a:pt x="10" y="35"/>
                      </a:lnTo>
                      <a:lnTo>
                        <a:pt x="11" y="2"/>
                      </a:lnTo>
                      <a:lnTo>
                        <a:pt x="3" y="0"/>
                      </a:lnTo>
                      <a:lnTo>
                        <a:pt x="0" y="35"/>
                      </a:lnTo>
                      <a:lnTo>
                        <a:pt x="4" y="74"/>
                      </a:lnTo>
                      <a:lnTo>
                        <a:pt x="6" y="111"/>
                      </a:lnTo>
                      <a:lnTo>
                        <a:pt x="3" y="135"/>
                      </a:lnTo>
                      <a:lnTo>
                        <a:pt x="7" y="133"/>
                      </a:lnTo>
                      <a:lnTo>
                        <a:pt x="3" y="135"/>
                      </a:lnTo>
                      <a:lnTo>
                        <a:pt x="3" y="138"/>
                      </a:lnTo>
                      <a:lnTo>
                        <a:pt x="6" y="141"/>
                      </a:lnTo>
                      <a:lnTo>
                        <a:pt x="9" y="141"/>
                      </a:lnTo>
                      <a:lnTo>
                        <a:pt x="11" y="139"/>
                      </a:lnTo>
                      <a:lnTo>
                        <a:pt x="7" y="1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4" name="Freeform 40"/>
                <p:cNvSpPr>
                  <a:spLocks/>
                </p:cNvSpPr>
                <p:nvPr/>
              </p:nvSpPr>
              <p:spPr bwMode="auto">
                <a:xfrm>
                  <a:off x="2594" y="3696"/>
                  <a:ext cx="141" cy="13"/>
                </a:xfrm>
                <a:custGeom>
                  <a:avLst/>
                  <a:gdLst>
                    <a:gd name="T0" fmla="*/ 3 w 281"/>
                    <a:gd name="T1" fmla="*/ 13 h 26"/>
                    <a:gd name="T2" fmla="*/ 3 w 281"/>
                    <a:gd name="T3" fmla="*/ 13 h 26"/>
                    <a:gd name="T4" fmla="*/ 5 w 281"/>
                    <a:gd name="T5" fmla="*/ 13 h 26"/>
                    <a:gd name="T6" fmla="*/ 9 w 281"/>
                    <a:gd name="T7" fmla="*/ 12 h 26"/>
                    <a:gd name="T8" fmla="*/ 15 w 281"/>
                    <a:gd name="T9" fmla="*/ 12 h 26"/>
                    <a:gd name="T10" fmla="*/ 22 w 281"/>
                    <a:gd name="T11" fmla="*/ 12 h 26"/>
                    <a:gd name="T12" fmla="*/ 30 w 281"/>
                    <a:gd name="T13" fmla="*/ 12 h 26"/>
                    <a:gd name="T14" fmla="*/ 38 w 281"/>
                    <a:gd name="T15" fmla="*/ 12 h 26"/>
                    <a:gd name="T16" fmla="*/ 49 w 281"/>
                    <a:gd name="T17" fmla="*/ 11 h 26"/>
                    <a:gd name="T18" fmla="*/ 59 w 281"/>
                    <a:gd name="T19" fmla="*/ 11 h 26"/>
                    <a:gd name="T20" fmla="*/ 69 w 281"/>
                    <a:gd name="T21" fmla="*/ 11 h 26"/>
                    <a:gd name="T22" fmla="*/ 80 w 281"/>
                    <a:gd name="T23" fmla="*/ 10 h 26"/>
                    <a:gd name="T24" fmla="*/ 91 w 281"/>
                    <a:gd name="T25" fmla="*/ 9 h 26"/>
                    <a:gd name="T26" fmla="*/ 102 w 281"/>
                    <a:gd name="T27" fmla="*/ 8 h 26"/>
                    <a:gd name="T28" fmla="*/ 112 w 281"/>
                    <a:gd name="T29" fmla="*/ 8 h 26"/>
                    <a:gd name="T30" fmla="*/ 122 w 281"/>
                    <a:gd name="T31" fmla="*/ 7 h 26"/>
                    <a:gd name="T32" fmla="*/ 132 w 281"/>
                    <a:gd name="T33" fmla="*/ 6 h 26"/>
                    <a:gd name="T34" fmla="*/ 141 w 281"/>
                    <a:gd name="T35" fmla="*/ 4 h 26"/>
                    <a:gd name="T36" fmla="*/ 141 w 281"/>
                    <a:gd name="T37" fmla="*/ 0 h 26"/>
                    <a:gd name="T38" fmla="*/ 132 w 281"/>
                    <a:gd name="T39" fmla="*/ 2 h 26"/>
                    <a:gd name="T40" fmla="*/ 122 w 281"/>
                    <a:gd name="T41" fmla="*/ 3 h 26"/>
                    <a:gd name="T42" fmla="*/ 112 w 281"/>
                    <a:gd name="T43" fmla="*/ 4 h 26"/>
                    <a:gd name="T44" fmla="*/ 102 w 281"/>
                    <a:gd name="T45" fmla="*/ 4 h 26"/>
                    <a:gd name="T46" fmla="*/ 91 w 281"/>
                    <a:gd name="T47" fmla="*/ 5 h 26"/>
                    <a:gd name="T48" fmla="*/ 80 w 281"/>
                    <a:gd name="T49" fmla="*/ 6 h 26"/>
                    <a:gd name="T50" fmla="*/ 69 w 281"/>
                    <a:gd name="T51" fmla="*/ 6 h 26"/>
                    <a:gd name="T52" fmla="*/ 59 w 281"/>
                    <a:gd name="T53" fmla="*/ 6 h 26"/>
                    <a:gd name="T54" fmla="*/ 49 w 281"/>
                    <a:gd name="T55" fmla="*/ 7 h 26"/>
                    <a:gd name="T56" fmla="*/ 38 w 281"/>
                    <a:gd name="T57" fmla="*/ 7 h 26"/>
                    <a:gd name="T58" fmla="*/ 30 w 281"/>
                    <a:gd name="T59" fmla="*/ 7 h 26"/>
                    <a:gd name="T60" fmla="*/ 22 w 281"/>
                    <a:gd name="T61" fmla="*/ 7 h 26"/>
                    <a:gd name="T62" fmla="*/ 15 w 281"/>
                    <a:gd name="T63" fmla="*/ 7 h 26"/>
                    <a:gd name="T64" fmla="*/ 9 w 281"/>
                    <a:gd name="T65" fmla="*/ 8 h 26"/>
                    <a:gd name="T66" fmla="*/ 5 w 281"/>
                    <a:gd name="T67" fmla="*/ 9 h 26"/>
                    <a:gd name="T68" fmla="*/ 2 w 281"/>
                    <a:gd name="T69" fmla="*/ 9 h 26"/>
                    <a:gd name="T70" fmla="*/ 2 w 281"/>
                    <a:gd name="T71" fmla="*/ 9 h 26"/>
                    <a:gd name="T72" fmla="*/ 2 w 281"/>
                    <a:gd name="T73" fmla="*/ 9 h 26"/>
                    <a:gd name="T74" fmla="*/ 1 w 281"/>
                    <a:gd name="T75" fmla="*/ 10 h 26"/>
                    <a:gd name="T76" fmla="*/ 0 w 281"/>
                    <a:gd name="T77" fmla="*/ 12 h 26"/>
                    <a:gd name="T78" fmla="*/ 1 w 281"/>
                    <a:gd name="T79" fmla="*/ 13 h 26"/>
                    <a:gd name="T80" fmla="*/ 3 w 281"/>
                    <a:gd name="T81" fmla="*/ 13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1" h="26">
                      <a:moveTo>
                        <a:pt x="5" y="26"/>
                      </a:moveTo>
                      <a:lnTo>
                        <a:pt x="5" y="26"/>
                      </a:lnTo>
                      <a:lnTo>
                        <a:pt x="9" y="25"/>
                      </a:lnTo>
                      <a:lnTo>
                        <a:pt x="18" y="24"/>
                      </a:lnTo>
                      <a:lnTo>
                        <a:pt x="29" y="24"/>
                      </a:lnTo>
                      <a:lnTo>
                        <a:pt x="43" y="24"/>
                      </a:lnTo>
                      <a:lnTo>
                        <a:pt x="59" y="23"/>
                      </a:lnTo>
                      <a:lnTo>
                        <a:pt x="76" y="23"/>
                      </a:lnTo>
                      <a:lnTo>
                        <a:pt x="97" y="21"/>
                      </a:lnTo>
                      <a:lnTo>
                        <a:pt x="117" y="21"/>
                      </a:lnTo>
                      <a:lnTo>
                        <a:pt x="138" y="21"/>
                      </a:lnTo>
                      <a:lnTo>
                        <a:pt x="160" y="19"/>
                      </a:lnTo>
                      <a:lnTo>
                        <a:pt x="182" y="18"/>
                      </a:lnTo>
                      <a:lnTo>
                        <a:pt x="204" y="16"/>
                      </a:lnTo>
                      <a:lnTo>
                        <a:pt x="224" y="15"/>
                      </a:lnTo>
                      <a:lnTo>
                        <a:pt x="244" y="13"/>
                      </a:lnTo>
                      <a:lnTo>
                        <a:pt x="263" y="11"/>
                      </a:lnTo>
                      <a:lnTo>
                        <a:pt x="281" y="8"/>
                      </a:lnTo>
                      <a:lnTo>
                        <a:pt x="281" y="0"/>
                      </a:lnTo>
                      <a:lnTo>
                        <a:pt x="263" y="3"/>
                      </a:lnTo>
                      <a:lnTo>
                        <a:pt x="244" y="5"/>
                      </a:lnTo>
                      <a:lnTo>
                        <a:pt x="224" y="7"/>
                      </a:lnTo>
                      <a:lnTo>
                        <a:pt x="204" y="8"/>
                      </a:lnTo>
                      <a:lnTo>
                        <a:pt x="182" y="10"/>
                      </a:lnTo>
                      <a:lnTo>
                        <a:pt x="160" y="11"/>
                      </a:lnTo>
                      <a:lnTo>
                        <a:pt x="138" y="11"/>
                      </a:lnTo>
                      <a:lnTo>
                        <a:pt x="117" y="11"/>
                      </a:lnTo>
                      <a:lnTo>
                        <a:pt x="97" y="13"/>
                      </a:lnTo>
                      <a:lnTo>
                        <a:pt x="76" y="13"/>
                      </a:lnTo>
                      <a:lnTo>
                        <a:pt x="59" y="13"/>
                      </a:lnTo>
                      <a:lnTo>
                        <a:pt x="43" y="14"/>
                      </a:lnTo>
                      <a:lnTo>
                        <a:pt x="29" y="14"/>
                      </a:lnTo>
                      <a:lnTo>
                        <a:pt x="18" y="16"/>
                      </a:lnTo>
                      <a:lnTo>
                        <a:pt x="9" y="17"/>
                      </a:lnTo>
                      <a:lnTo>
                        <a:pt x="3" y="18"/>
                      </a:lnTo>
                      <a:lnTo>
                        <a:pt x="1" y="20"/>
                      </a:lnTo>
                      <a:lnTo>
                        <a:pt x="0" y="23"/>
                      </a:lnTo>
                      <a:lnTo>
                        <a:pt x="2" y="25"/>
                      </a:lnTo>
                      <a:lnTo>
                        <a:pt x="5"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5" name="Freeform 41"/>
                <p:cNvSpPr>
                  <a:spLocks/>
                </p:cNvSpPr>
                <p:nvPr/>
              </p:nvSpPr>
              <p:spPr bwMode="auto">
                <a:xfrm>
                  <a:off x="2586" y="3632"/>
                  <a:ext cx="26" cy="77"/>
                </a:xfrm>
                <a:custGeom>
                  <a:avLst/>
                  <a:gdLst>
                    <a:gd name="T0" fmla="*/ 22 w 54"/>
                    <a:gd name="T1" fmla="*/ 1 h 155"/>
                    <a:gd name="T2" fmla="*/ 22 w 54"/>
                    <a:gd name="T3" fmla="*/ 1 h 155"/>
                    <a:gd name="T4" fmla="*/ 16 w 54"/>
                    <a:gd name="T5" fmla="*/ 16 h 155"/>
                    <a:gd name="T6" fmla="*/ 10 w 54"/>
                    <a:gd name="T7" fmla="*/ 31 h 155"/>
                    <a:gd name="T8" fmla="*/ 5 w 54"/>
                    <a:gd name="T9" fmla="*/ 44 h 155"/>
                    <a:gd name="T10" fmla="*/ 2 w 54"/>
                    <a:gd name="T11" fmla="*/ 55 h 155"/>
                    <a:gd name="T12" fmla="*/ 0 w 54"/>
                    <a:gd name="T13" fmla="*/ 65 h 155"/>
                    <a:gd name="T14" fmla="*/ 0 w 54"/>
                    <a:gd name="T15" fmla="*/ 73 h 155"/>
                    <a:gd name="T16" fmla="*/ 4 w 54"/>
                    <a:gd name="T17" fmla="*/ 77 h 155"/>
                    <a:gd name="T18" fmla="*/ 11 w 54"/>
                    <a:gd name="T19" fmla="*/ 77 h 155"/>
                    <a:gd name="T20" fmla="*/ 10 w 54"/>
                    <a:gd name="T21" fmla="*/ 73 h 155"/>
                    <a:gd name="T22" fmla="*/ 5 w 54"/>
                    <a:gd name="T23" fmla="*/ 73 h 155"/>
                    <a:gd name="T24" fmla="*/ 4 w 54"/>
                    <a:gd name="T25" fmla="*/ 72 h 155"/>
                    <a:gd name="T26" fmla="*/ 4 w 54"/>
                    <a:gd name="T27" fmla="*/ 65 h 155"/>
                    <a:gd name="T28" fmla="*/ 6 w 54"/>
                    <a:gd name="T29" fmla="*/ 56 h 155"/>
                    <a:gd name="T30" fmla="*/ 9 w 54"/>
                    <a:gd name="T31" fmla="*/ 45 h 155"/>
                    <a:gd name="T32" fmla="*/ 14 w 54"/>
                    <a:gd name="T33" fmla="*/ 32 h 155"/>
                    <a:gd name="T34" fmla="*/ 20 w 54"/>
                    <a:gd name="T35" fmla="*/ 17 h 155"/>
                    <a:gd name="T36" fmla="*/ 26 w 54"/>
                    <a:gd name="T37" fmla="*/ 3 h 155"/>
                    <a:gd name="T38" fmla="*/ 26 w 54"/>
                    <a:gd name="T39" fmla="*/ 3 h 155"/>
                    <a:gd name="T40" fmla="*/ 26 w 54"/>
                    <a:gd name="T41" fmla="*/ 3 h 155"/>
                    <a:gd name="T42" fmla="*/ 26 w 54"/>
                    <a:gd name="T43" fmla="*/ 1 h 155"/>
                    <a:gd name="T44" fmla="*/ 25 w 54"/>
                    <a:gd name="T45" fmla="*/ 0 h 155"/>
                    <a:gd name="T46" fmla="*/ 23 w 54"/>
                    <a:gd name="T47" fmla="*/ 0 h 155"/>
                    <a:gd name="T48" fmla="*/ 22 w 54"/>
                    <a:gd name="T49" fmla="*/ 1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155">
                      <a:moveTo>
                        <a:pt x="46" y="2"/>
                      </a:moveTo>
                      <a:lnTo>
                        <a:pt x="46" y="2"/>
                      </a:lnTo>
                      <a:lnTo>
                        <a:pt x="33" y="33"/>
                      </a:lnTo>
                      <a:lnTo>
                        <a:pt x="21" y="62"/>
                      </a:lnTo>
                      <a:lnTo>
                        <a:pt x="10" y="88"/>
                      </a:lnTo>
                      <a:lnTo>
                        <a:pt x="4" y="111"/>
                      </a:lnTo>
                      <a:lnTo>
                        <a:pt x="0" y="131"/>
                      </a:lnTo>
                      <a:lnTo>
                        <a:pt x="1" y="146"/>
                      </a:lnTo>
                      <a:lnTo>
                        <a:pt x="9" y="155"/>
                      </a:lnTo>
                      <a:lnTo>
                        <a:pt x="23" y="155"/>
                      </a:lnTo>
                      <a:lnTo>
                        <a:pt x="21" y="147"/>
                      </a:lnTo>
                      <a:lnTo>
                        <a:pt x="11" y="147"/>
                      </a:lnTo>
                      <a:lnTo>
                        <a:pt x="9" y="144"/>
                      </a:lnTo>
                      <a:lnTo>
                        <a:pt x="8" y="131"/>
                      </a:lnTo>
                      <a:lnTo>
                        <a:pt x="13" y="113"/>
                      </a:lnTo>
                      <a:lnTo>
                        <a:pt x="19" y="90"/>
                      </a:lnTo>
                      <a:lnTo>
                        <a:pt x="29" y="64"/>
                      </a:lnTo>
                      <a:lnTo>
                        <a:pt x="41" y="35"/>
                      </a:lnTo>
                      <a:lnTo>
                        <a:pt x="54" y="6"/>
                      </a:lnTo>
                      <a:lnTo>
                        <a:pt x="54" y="3"/>
                      </a:lnTo>
                      <a:lnTo>
                        <a:pt x="52" y="0"/>
                      </a:lnTo>
                      <a:lnTo>
                        <a:pt x="48" y="0"/>
                      </a:lnTo>
                      <a:lnTo>
                        <a:pt x="46"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6" name="Freeform 42"/>
                <p:cNvSpPr>
                  <a:spLocks/>
                </p:cNvSpPr>
                <p:nvPr/>
              </p:nvSpPr>
              <p:spPr bwMode="auto">
                <a:xfrm>
                  <a:off x="2618" y="3195"/>
                  <a:ext cx="40" cy="44"/>
                </a:xfrm>
                <a:custGeom>
                  <a:avLst/>
                  <a:gdLst>
                    <a:gd name="T0" fmla="*/ 30 w 81"/>
                    <a:gd name="T1" fmla="*/ 1 h 88"/>
                    <a:gd name="T2" fmla="*/ 26 w 81"/>
                    <a:gd name="T3" fmla="*/ 0 h 88"/>
                    <a:gd name="T4" fmla="*/ 23 w 81"/>
                    <a:gd name="T5" fmla="*/ 1 h 88"/>
                    <a:gd name="T6" fmla="*/ 18 w 81"/>
                    <a:gd name="T7" fmla="*/ 3 h 88"/>
                    <a:gd name="T8" fmla="*/ 15 w 81"/>
                    <a:gd name="T9" fmla="*/ 5 h 88"/>
                    <a:gd name="T10" fmla="*/ 12 w 81"/>
                    <a:gd name="T11" fmla="*/ 8 h 88"/>
                    <a:gd name="T12" fmla="*/ 9 w 81"/>
                    <a:gd name="T13" fmla="*/ 11 h 88"/>
                    <a:gd name="T14" fmla="*/ 7 w 81"/>
                    <a:gd name="T15" fmla="*/ 13 h 88"/>
                    <a:gd name="T16" fmla="*/ 6 w 81"/>
                    <a:gd name="T17" fmla="*/ 15 h 88"/>
                    <a:gd name="T18" fmla="*/ 3 w 81"/>
                    <a:gd name="T19" fmla="*/ 20 h 88"/>
                    <a:gd name="T20" fmla="*/ 1 w 81"/>
                    <a:gd name="T21" fmla="*/ 26 h 88"/>
                    <a:gd name="T22" fmla="*/ 0 w 81"/>
                    <a:gd name="T23" fmla="*/ 33 h 88"/>
                    <a:gd name="T24" fmla="*/ 3 w 81"/>
                    <a:gd name="T25" fmla="*/ 40 h 88"/>
                    <a:gd name="T26" fmla="*/ 6 w 81"/>
                    <a:gd name="T27" fmla="*/ 42 h 88"/>
                    <a:gd name="T28" fmla="*/ 9 w 81"/>
                    <a:gd name="T29" fmla="*/ 43 h 88"/>
                    <a:gd name="T30" fmla="*/ 14 w 81"/>
                    <a:gd name="T31" fmla="*/ 44 h 88"/>
                    <a:gd name="T32" fmla="*/ 18 w 81"/>
                    <a:gd name="T33" fmla="*/ 44 h 88"/>
                    <a:gd name="T34" fmla="*/ 23 w 81"/>
                    <a:gd name="T35" fmla="*/ 43 h 88"/>
                    <a:gd name="T36" fmla="*/ 28 w 81"/>
                    <a:gd name="T37" fmla="*/ 41 h 88"/>
                    <a:gd name="T38" fmla="*/ 32 w 81"/>
                    <a:gd name="T39" fmla="*/ 37 h 88"/>
                    <a:gd name="T40" fmla="*/ 36 w 81"/>
                    <a:gd name="T41" fmla="*/ 32 h 88"/>
                    <a:gd name="T42" fmla="*/ 40 w 81"/>
                    <a:gd name="T43" fmla="*/ 22 h 88"/>
                    <a:gd name="T44" fmla="*/ 40 w 81"/>
                    <a:gd name="T45" fmla="*/ 13 h 88"/>
                    <a:gd name="T46" fmla="*/ 37 w 81"/>
                    <a:gd name="T47" fmla="*/ 6 h 88"/>
                    <a:gd name="T48" fmla="*/ 30 w 81"/>
                    <a:gd name="T49" fmla="*/ 1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 h="88">
                      <a:moveTo>
                        <a:pt x="61" y="2"/>
                      </a:moveTo>
                      <a:lnTo>
                        <a:pt x="53" y="0"/>
                      </a:lnTo>
                      <a:lnTo>
                        <a:pt x="46" y="1"/>
                      </a:lnTo>
                      <a:lnTo>
                        <a:pt x="37" y="5"/>
                      </a:lnTo>
                      <a:lnTo>
                        <a:pt x="30" y="10"/>
                      </a:lnTo>
                      <a:lnTo>
                        <a:pt x="24" y="15"/>
                      </a:lnTo>
                      <a:lnTo>
                        <a:pt x="18" y="21"/>
                      </a:lnTo>
                      <a:lnTo>
                        <a:pt x="14" y="26"/>
                      </a:lnTo>
                      <a:lnTo>
                        <a:pt x="12" y="30"/>
                      </a:lnTo>
                      <a:lnTo>
                        <a:pt x="7" y="39"/>
                      </a:lnTo>
                      <a:lnTo>
                        <a:pt x="2" y="52"/>
                      </a:lnTo>
                      <a:lnTo>
                        <a:pt x="0" y="66"/>
                      </a:lnTo>
                      <a:lnTo>
                        <a:pt x="6" y="79"/>
                      </a:lnTo>
                      <a:lnTo>
                        <a:pt x="12" y="83"/>
                      </a:lnTo>
                      <a:lnTo>
                        <a:pt x="19" y="86"/>
                      </a:lnTo>
                      <a:lnTo>
                        <a:pt x="28" y="88"/>
                      </a:lnTo>
                      <a:lnTo>
                        <a:pt x="37" y="88"/>
                      </a:lnTo>
                      <a:lnTo>
                        <a:pt x="47" y="86"/>
                      </a:lnTo>
                      <a:lnTo>
                        <a:pt x="57" y="81"/>
                      </a:lnTo>
                      <a:lnTo>
                        <a:pt x="65" y="74"/>
                      </a:lnTo>
                      <a:lnTo>
                        <a:pt x="72" y="64"/>
                      </a:lnTo>
                      <a:lnTo>
                        <a:pt x="81" y="44"/>
                      </a:lnTo>
                      <a:lnTo>
                        <a:pt x="81" y="26"/>
                      </a:lnTo>
                      <a:lnTo>
                        <a:pt x="74" y="12"/>
                      </a:lnTo>
                      <a:lnTo>
                        <a:pt x="61" y="2"/>
                      </a:lnTo>
                      <a:close/>
                    </a:path>
                  </a:pathLst>
                </a:custGeom>
                <a:solidFill>
                  <a:srgbClr val="EFEFE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7" name="Freeform 43"/>
                <p:cNvSpPr>
                  <a:spLocks/>
                </p:cNvSpPr>
                <p:nvPr/>
              </p:nvSpPr>
              <p:spPr bwMode="auto">
                <a:xfrm>
                  <a:off x="2622" y="3193"/>
                  <a:ext cx="27" cy="18"/>
                </a:xfrm>
                <a:custGeom>
                  <a:avLst/>
                  <a:gdLst>
                    <a:gd name="T0" fmla="*/ 4 w 55"/>
                    <a:gd name="T1" fmla="*/ 18 h 36"/>
                    <a:gd name="T2" fmla="*/ 4 w 55"/>
                    <a:gd name="T3" fmla="*/ 18 h 36"/>
                    <a:gd name="T4" fmla="*/ 5 w 55"/>
                    <a:gd name="T5" fmla="*/ 16 h 36"/>
                    <a:gd name="T6" fmla="*/ 6 w 55"/>
                    <a:gd name="T7" fmla="*/ 14 h 36"/>
                    <a:gd name="T8" fmla="*/ 9 w 55"/>
                    <a:gd name="T9" fmla="*/ 11 h 36"/>
                    <a:gd name="T10" fmla="*/ 12 w 55"/>
                    <a:gd name="T11" fmla="*/ 9 h 36"/>
                    <a:gd name="T12" fmla="*/ 15 w 55"/>
                    <a:gd name="T13" fmla="*/ 7 h 36"/>
                    <a:gd name="T14" fmla="*/ 19 w 55"/>
                    <a:gd name="T15" fmla="*/ 5 h 36"/>
                    <a:gd name="T16" fmla="*/ 22 w 55"/>
                    <a:gd name="T17" fmla="*/ 4 h 36"/>
                    <a:gd name="T18" fmla="*/ 25 w 55"/>
                    <a:gd name="T19" fmla="*/ 5 h 36"/>
                    <a:gd name="T20" fmla="*/ 27 w 55"/>
                    <a:gd name="T21" fmla="*/ 1 h 36"/>
                    <a:gd name="T22" fmla="*/ 22 w 55"/>
                    <a:gd name="T23" fmla="*/ 0 h 36"/>
                    <a:gd name="T24" fmla="*/ 18 w 55"/>
                    <a:gd name="T25" fmla="*/ 1 h 36"/>
                    <a:gd name="T26" fmla="*/ 13 w 55"/>
                    <a:gd name="T27" fmla="*/ 3 h 36"/>
                    <a:gd name="T28" fmla="*/ 9 w 55"/>
                    <a:gd name="T29" fmla="*/ 6 h 36"/>
                    <a:gd name="T30" fmla="*/ 6 w 55"/>
                    <a:gd name="T31" fmla="*/ 8 h 36"/>
                    <a:gd name="T32" fmla="*/ 3 w 55"/>
                    <a:gd name="T33" fmla="*/ 11 h 36"/>
                    <a:gd name="T34" fmla="*/ 1 w 55"/>
                    <a:gd name="T35" fmla="*/ 14 h 36"/>
                    <a:gd name="T36" fmla="*/ 0 w 55"/>
                    <a:gd name="T37" fmla="*/ 16 h 36"/>
                    <a:gd name="T38" fmla="*/ 0 w 55"/>
                    <a:gd name="T39" fmla="*/ 16 h 36"/>
                    <a:gd name="T40" fmla="*/ 4 w 55"/>
                    <a:gd name="T41" fmla="*/ 18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6">
                      <a:moveTo>
                        <a:pt x="8" y="36"/>
                      </a:moveTo>
                      <a:lnTo>
                        <a:pt x="8" y="36"/>
                      </a:lnTo>
                      <a:lnTo>
                        <a:pt x="10" y="32"/>
                      </a:lnTo>
                      <a:lnTo>
                        <a:pt x="13" y="28"/>
                      </a:lnTo>
                      <a:lnTo>
                        <a:pt x="19" y="22"/>
                      </a:lnTo>
                      <a:lnTo>
                        <a:pt x="25" y="17"/>
                      </a:lnTo>
                      <a:lnTo>
                        <a:pt x="31" y="13"/>
                      </a:lnTo>
                      <a:lnTo>
                        <a:pt x="39" y="9"/>
                      </a:lnTo>
                      <a:lnTo>
                        <a:pt x="45" y="8"/>
                      </a:lnTo>
                      <a:lnTo>
                        <a:pt x="51" y="10"/>
                      </a:lnTo>
                      <a:lnTo>
                        <a:pt x="55" y="2"/>
                      </a:lnTo>
                      <a:lnTo>
                        <a:pt x="45" y="0"/>
                      </a:lnTo>
                      <a:lnTo>
                        <a:pt x="37" y="1"/>
                      </a:lnTo>
                      <a:lnTo>
                        <a:pt x="27" y="5"/>
                      </a:lnTo>
                      <a:lnTo>
                        <a:pt x="19" y="11"/>
                      </a:lnTo>
                      <a:lnTo>
                        <a:pt x="13" y="16"/>
                      </a:lnTo>
                      <a:lnTo>
                        <a:pt x="7" y="22"/>
                      </a:lnTo>
                      <a:lnTo>
                        <a:pt x="2" y="28"/>
                      </a:lnTo>
                      <a:lnTo>
                        <a:pt x="0" y="32"/>
                      </a:lnTo>
                      <a:lnTo>
                        <a:pt x="8"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8" name="Freeform 44"/>
                <p:cNvSpPr>
                  <a:spLocks/>
                </p:cNvSpPr>
                <p:nvPr/>
              </p:nvSpPr>
              <p:spPr bwMode="auto">
                <a:xfrm>
                  <a:off x="2616" y="3209"/>
                  <a:ext cx="10" cy="27"/>
                </a:xfrm>
                <a:custGeom>
                  <a:avLst/>
                  <a:gdLst>
                    <a:gd name="T0" fmla="*/ 7 w 20"/>
                    <a:gd name="T1" fmla="*/ 24 h 54"/>
                    <a:gd name="T2" fmla="*/ 7 w 20"/>
                    <a:gd name="T3" fmla="*/ 24 h 54"/>
                    <a:gd name="T4" fmla="*/ 4 w 20"/>
                    <a:gd name="T5" fmla="*/ 19 h 54"/>
                    <a:gd name="T6" fmla="*/ 5 w 20"/>
                    <a:gd name="T7" fmla="*/ 13 h 54"/>
                    <a:gd name="T8" fmla="*/ 8 w 20"/>
                    <a:gd name="T9" fmla="*/ 7 h 54"/>
                    <a:gd name="T10" fmla="*/ 10 w 20"/>
                    <a:gd name="T11" fmla="*/ 2 h 54"/>
                    <a:gd name="T12" fmla="*/ 6 w 20"/>
                    <a:gd name="T13" fmla="*/ 0 h 54"/>
                    <a:gd name="T14" fmla="*/ 4 w 20"/>
                    <a:gd name="T15" fmla="*/ 5 h 54"/>
                    <a:gd name="T16" fmla="*/ 1 w 20"/>
                    <a:gd name="T17" fmla="*/ 12 h 54"/>
                    <a:gd name="T18" fmla="*/ 0 w 20"/>
                    <a:gd name="T19" fmla="*/ 19 h 54"/>
                    <a:gd name="T20" fmla="*/ 4 w 20"/>
                    <a:gd name="T21" fmla="*/ 27 h 54"/>
                    <a:gd name="T22" fmla="*/ 4 w 20"/>
                    <a:gd name="T23" fmla="*/ 27 h 54"/>
                    <a:gd name="T24" fmla="*/ 7 w 20"/>
                    <a:gd name="T25" fmla="*/ 2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54">
                      <a:moveTo>
                        <a:pt x="13" y="48"/>
                      </a:moveTo>
                      <a:lnTo>
                        <a:pt x="13" y="48"/>
                      </a:lnTo>
                      <a:lnTo>
                        <a:pt x="8" y="38"/>
                      </a:lnTo>
                      <a:lnTo>
                        <a:pt x="10" y="25"/>
                      </a:lnTo>
                      <a:lnTo>
                        <a:pt x="15" y="13"/>
                      </a:lnTo>
                      <a:lnTo>
                        <a:pt x="20" y="4"/>
                      </a:lnTo>
                      <a:lnTo>
                        <a:pt x="12" y="0"/>
                      </a:lnTo>
                      <a:lnTo>
                        <a:pt x="7" y="9"/>
                      </a:lnTo>
                      <a:lnTo>
                        <a:pt x="2" y="23"/>
                      </a:lnTo>
                      <a:lnTo>
                        <a:pt x="0" y="38"/>
                      </a:lnTo>
                      <a:lnTo>
                        <a:pt x="7" y="54"/>
                      </a:lnTo>
                      <a:lnTo>
                        <a:pt x="13"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99" name="Freeform 45"/>
                <p:cNvSpPr>
                  <a:spLocks/>
                </p:cNvSpPr>
                <p:nvPr/>
              </p:nvSpPr>
              <p:spPr bwMode="auto">
                <a:xfrm>
                  <a:off x="2620" y="3226"/>
                  <a:ext cx="36" cy="15"/>
                </a:xfrm>
                <a:custGeom>
                  <a:avLst/>
                  <a:gdLst>
                    <a:gd name="T0" fmla="*/ 32 w 73"/>
                    <a:gd name="T1" fmla="*/ 0 h 30"/>
                    <a:gd name="T2" fmla="*/ 32 w 73"/>
                    <a:gd name="T3" fmla="*/ 0 h 30"/>
                    <a:gd name="T4" fmla="*/ 29 w 73"/>
                    <a:gd name="T5" fmla="*/ 4 h 30"/>
                    <a:gd name="T6" fmla="*/ 26 w 73"/>
                    <a:gd name="T7" fmla="*/ 8 h 30"/>
                    <a:gd name="T8" fmla="*/ 21 w 73"/>
                    <a:gd name="T9" fmla="*/ 10 h 30"/>
                    <a:gd name="T10" fmla="*/ 17 w 73"/>
                    <a:gd name="T11" fmla="*/ 11 h 30"/>
                    <a:gd name="T12" fmla="*/ 12 w 73"/>
                    <a:gd name="T13" fmla="*/ 11 h 30"/>
                    <a:gd name="T14" fmla="*/ 8 w 73"/>
                    <a:gd name="T15" fmla="*/ 10 h 30"/>
                    <a:gd name="T16" fmla="*/ 5 w 73"/>
                    <a:gd name="T17" fmla="*/ 9 h 30"/>
                    <a:gd name="T18" fmla="*/ 3 w 73"/>
                    <a:gd name="T19" fmla="*/ 7 h 30"/>
                    <a:gd name="T20" fmla="*/ 0 w 73"/>
                    <a:gd name="T21" fmla="*/ 10 h 30"/>
                    <a:gd name="T22" fmla="*/ 3 w 73"/>
                    <a:gd name="T23" fmla="*/ 13 h 30"/>
                    <a:gd name="T24" fmla="*/ 7 w 73"/>
                    <a:gd name="T25" fmla="*/ 14 h 30"/>
                    <a:gd name="T26" fmla="*/ 12 w 73"/>
                    <a:gd name="T27" fmla="*/ 15 h 30"/>
                    <a:gd name="T28" fmla="*/ 17 w 73"/>
                    <a:gd name="T29" fmla="*/ 15 h 30"/>
                    <a:gd name="T30" fmla="*/ 22 w 73"/>
                    <a:gd name="T31" fmla="*/ 14 h 30"/>
                    <a:gd name="T32" fmla="*/ 28 w 73"/>
                    <a:gd name="T33" fmla="*/ 12 h 30"/>
                    <a:gd name="T34" fmla="*/ 32 w 73"/>
                    <a:gd name="T35" fmla="*/ 8 h 30"/>
                    <a:gd name="T36" fmla="*/ 36 w 73"/>
                    <a:gd name="T37" fmla="*/ 2 h 30"/>
                    <a:gd name="T38" fmla="*/ 36 w 73"/>
                    <a:gd name="T39" fmla="*/ 2 h 30"/>
                    <a:gd name="T40" fmla="*/ 32 w 7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30">
                      <a:moveTo>
                        <a:pt x="65" y="0"/>
                      </a:moveTo>
                      <a:lnTo>
                        <a:pt x="65" y="0"/>
                      </a:lnTo>
                      <a:lnTo>
                        <a:pt x="59" y="8"/>
                      </a:lnTo>
                      <a:lnTo>
                        <a:pt x="52" y="15"/>
                      </a:lnTo>
                      <a:lnTo>
                        <a:pt x="43" y="20"/>
                      </a:lnTo>
                      <a:lnTo>
                        <a:pt x="34" y="22"/>
                      </a:lnTo>
                      <a:lnTo>
                        <a:pt x="25" y="22"/>
                      </a:lnTo>
                      <a:lnTo>
                        <a:pt x="17" y="20"/>
                      </a:lnTo>
                      <a:lnTo>
                        <a:pt x="11" y="17"/>
                      </a:lnTo>
                      <a:lnTo>
                        <a:pt x="6" y="14"/>
                      </a:lnTo>
                      <a:lnTo>
                        <a:pt x="0" y="20"/>
                      </a:lnTo>
                      <a:lnTo>
                        <a:pt x="7" y="25"/>
                      </a:lnTo>
                      <a:lnTo>
                        <a:pt x="15" y="28"/>
                      </a:lnTo>
                      <a:lnTo>
                        <a:pt x="25" y="30"/>
                      </a:lnTo>
                      <a:lnTo>
                        <a:pt x="34" y="30"/>
                      </a:lnTo>
                      <a:lnTo>
                        <a:pt x="45" y="28"/>
                      </a:lnTo>
                      <a:lnTo>
                        <a:pt x="56" y="23"/>
                      </a:lnTo>
                      <a:lnTo>
                        <a:pt x="65" y="15"/>
                      </a:lnTo>
                      <a:lnTo>
                        <a:pt x="73" y="4"/>
                      </a:lnTo>
                      <a:lnTo>
                        <a:pt x="6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0" name="Freeform 46"/>
                <p:cNvSpPr>
                  <a:spLocks/>
                </p:cNvSpPr>
                <p:nvPr/>
              </p:nvSpPr>
              <p:spPr bwMode="auto">
                <a:xfrm>
                  <a:off x="2647" y="3194"/>
                  <a:ext cx="13" cy="34"/>
                </a:xfrm>
                <a:custGeom>
                  <a:avLst/>
                  <a:gdLst>
                    <a:gd name="T0" fmla="*/ 0 w 26"/>
                    <a:gd name="T1" fmla="*/ 4 h 68"/>
                    <a:gd name="T2" fmla="*/ 0 w 26"/>
                    <a:gd name="T3" fmla="*/ 4 h 68"/>
                    <a:gd name="T4" fmla="*/ 6 w 26"/>
                    <a:gd name="T5" fmla="*/ 9 h 68"/>
                    <a:gd name="T6" fmla="*/ 9 w 26"/>
                    <a:gd name="T7" fmla="*/ 15 h 68"/>
                    <a:gd name="T8" fmla="*/ 9 w 26"/>
                    <a:gd name="T9" fmla="*/ 23 h 68"/>
                    <a:gd name="T10" fmla="*/ 5 w 26"/>
                    <a:gd name="T11" fmla="*/ 32 h 68"/>
                    <a:gd name="T12" fmla="*/ 9 w 26"/>
                    <a:gd name="T13" fmla="*/ 34 h 68"/>
                    <a:gd name="T14" fmla="*/ 13 w 26"/>
                    <a:gd name="T15" fmla="*/ 24 h 68"/>
                    <a:gd name="T16" fmla="*/ 13 w 26"/>
                    <a:gd name="T17" fmla="*/ 14 h 68"/>
                    <a:gd name="T18" fmla="*/ 9 w 26"/>
                    <a:gd name="T19" fmla="*/ 6 h 68"/>
                    <a:gd name="T20" fmla="*/ 2 w 26"/>
                    <a:gd name="T21" fmla="*/ 0 h 68"/>
                    <a:gd name="T22" fmla="*/ 2 w 26"/>
                    <a:gd name="T23" fmla="*/ 0 h 68"/>
                    <a:gd name="T24" fmla="*/ 0 w 26"/>
                    <a:gd name="T25" fmla="*/ 4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68">
                      <a:moveTo>
                        <a:pt x="0" y="8"/>
                      </a:moveTo>
                      <a:lnTo>
                        <a:pt x="0" y="8"/>
                      </a:lnTo>
                      <a:lnTo>
                        <a:pt x="12" y="17"/>
                      </a:lnTo>
                      <a:lnTo>
                        <a:pt x="18" y="29"/>
                      </a:lnTo>
                      <a:lnTo>
                        <a:pt x="18" y="45"/>
                      </a:lnTo>
                      <a:lnTo>
                        <a:pt x="9" y="64"/>
                      </a:lnTo>
                      <a:lnTo>
                        <a:pt x="17" y="68"/>
                      </a:lnTo>
                      <a:lnTo>
                        <a:pt x="26" y="47"/>
                      </a:lnTo>
                      <a:lnTo>
                        <a:pt x="26" y="27"/>
                      </a:lnTo>
                      <a:lnTo>
                        <a:pt x="18" y="11"/>
                      </a:lnTo>
                      <a:lnTo>
                        <a:pt x="4" y="0"/>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1" name="Freeform 47"/>
                <p:cNvSpPr>
                  <a:spLocks/>
                </p:cNvSpPr>
                <p:nvPr/>
              </p:nvSpPr>
              <p:spPr bwMode="auto">
                <a:xfrm>
                  <a:off x="2621" y="3196"/>
                  <a:ext cx="50" cy="54"/>
                </a:xfrm>
                <a:custGeom>
                  <a:avLst/>
                  <a:gdLst>
                    <a:gd name="T0" fmla="*/ 6 w 100"/>
                    <a:gd name="T1" fmla="*/ 51 h 108"/>
                    <a:gd name="T2" fmla="*/ 8 w 100"/>
                    <a:gd name="T3" fmla="*/ 52 h 108"/>
                    <a:gd name="T4" fmla="*/ 10 w 100"/>
                    <a:gd name="T5" fmla="*/ 53 h 108"/>
                    <a:gd name="T6" fmla="*/ 12 w 100"/>
                    <a:gd name="T7" fmla="*/ 53 h 108"/>
                    <a:gd name="T8" fmla="*/ 14 w 100"/>
                    <a:gd name="T9" fmla="*/ 54 h 108"/>
                    <a:gd name="T10" fmla="*/ 17 w 100"/>
                    <a:gd name="T11" fmla="*/ 54 h 108"/>
                    <a:gd name="T12" fmla="*/ 20 w 100"/>
                    <a:gd name="T13" fmla="*/ 54 h 108"/>
                    <a:gd name="T14" fmla="*/ 23 w 100"/>
                    <a:gd name="T15" fmla="*/ 54 h 108"/>
                    <a:gd name="T16" fmla="*/ 26 w 100"/>
                    <a:gd name="T17" fmla="*/ 54 h 108"/>
                    <a:gd name="T18" fmla="*/ 30 w 100"/>
                    <a:gd name="T19" fmla="*/ 53 h 108"/>
                    <a:gd name="T20" fmla="*/ 34 w 100"/>
                    <a:gd name="T21" fmla="*/ 51 h 108"/>
                    <a:gd name="T22" fmla="*/ 38 w 100"/>
                    <a:gd name="T23" fmla="*/ 48 h 108"/>
                    <a:gd name="T24" fmla="*/ 41 w 100"/>
                    <a:gd name="T25" fmla="*/ 45 h 108"/>
                    <a:gd name="T26" fmla="*/ 44 w 100"/>
                    <a:gd name="T27" fmla="*/ 42 h 108"/>
                    <a:gd name="T28" fmla="*/ 46 w 100"/>
                    <a:gd name="T29" fmla="*/ 38 h 108"/>
                    <a:gd name="T30" fmla="*/ 48 w 100"/>
                    <a:gd name="T31" fmla="*/ 35 h 108"/>
                    <a:gd name="T32" fmla="*/ 49 w 100"/>
                    <a:gd name="T33" fmla="*/ 31 h 108"/>
                    <a:gd name="T34" fmla="*/ 50 w 100"/>
                    <a:gd name="T35" fmla="*/ 28 h 108"/>
                    <a:gd name="T36" fmla="*/ 50 w 100"/>
                    <a:gd name="T37" fmla="*/ 23 h 108"/>
                    <a:gd name="T38" fmla="*/ 50 w 100"/>
                    <a:gd name="T39" fmla="*/ 17 h 108"/>
                    <a:gd name="T40" fmla="*/ 48 w 100"/>
                    <a:gd name="T41" fmla="*/ 12 h 108"/>
                    <a:gd name="T42" fmla="*/ 46 w 100"/>
                    <a:gd name="T43" fmla="*/ 7 h 108"/>
                    <a:gd name="T44" fmla="*/ 42 w 100"/>
                    <a:gd name="T45" fmla="*/ 3 h 108"/>
                    <a:gd name="T46" fmla="*/ 36 w 100"/>
                    <a:gd name="T47" fmla="*/ 0 h 108"/>
                    <a:gd name="T48" fmla="*/ 28 w 100"/>
                    <a:gd name="T49" fmla="*/ 0 h 108"/>
                    <a:gd name="T50" fmla="*/ 34 w 100"/>
                    <a:gd name="T51" fmla="*/ 5 h 108"/>
                    <a:gd name="T52" fmla="*/ 38 w 100"/>
                    <a:gd name="T53" fmla="*/ 12 h 108"/>
                    <a:gd name="T54" fmla="*/ 38 w 100"/>
                    <a:gd name="T55" fmla="*/ 21 h 108"/>
                    <a:gd name="T56" fmla="*/ 33 w 100"/>
                    <a:gd name="T57" fmla="*/ 31 h 108"/>
                    <a:gd name="T58" fmla="*/ 30 w 100"/>
                    <a:gd name="T59" fmla="*/ 36 h 108"/>
                    <a:gd name="T60" fmla="*/ 26 w 100"/>
                    <a:gd name="T61" fmla="*/ 40 h 108"/>
                    <a:gd name="T62" fmla="*/ 21 w 100"/>
                    <a:gd name="T63" fmla="*/ 42 h 108"/>
                    <a:gd name="T64" fmla="*/ 16 w 100"/>
                    <a:gd name="T65" fmla="*/ 43 h 108"/>
                    <a:gd name="T66" fmla="*/ 11 w 100"/>
                    <a:gd name="T67" fmla="*/ 43 h 108"/>
                    <a:gd name="T68" fmla="*/ 7 w 100"/>
                    <a:gd name="T69" fmla="*/ 42 h 108"/>
                    <a:gd name="T70" fmla="*/ 3 w 100"/>
                    <a:gd name="T71" fmla="*/ 41 h 108"/>
                    <a:gd name="T72" fmla="*/ 0 w 100"/>
                    <a:gd name="T73" fmla="*/ 39 h 108"/>
                    <a:gd name="T74" fmla="*/ 0 w 100"/>
                    <a:gd name="T75" fmla="*/ 42 h 108"/>
                    <a:gd name="T76" fmla="*/ 1 w 100"/>
                    <a:gd name="T77" fmla="*/ 46 h 108"/>
                    <a:gd name="T78" fmla="*/ 3 w 100"/>
                    <a:gd name="T79" fmla="*/ 49 h 108"/>
                    <a:gd name="T80" fmla="*/ 6 w 100"/>
                    <a:gd name="T81" fmla="*/ 5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 h="108">
                      <a:moveTo>
                        <a:pt x="11" y="101"/>
                      </a:moveTo>
                      <a:lnTo>
                        <a:pt x="15" y="103"/>
                      </a:lnTo>
                      <a:lnTo>
                        <a:pt x="19" y="105"/>
                      </a:lnTo>
                      <a:lnTo>
                        <a:pt x="23" y="106"/>
                      </a:lnTo>
                      <a:lnTo>
                        <a:pt x="28" y="107"/>
                      </a:lnTo>
                      <a:lnTo>
                        <a:pt x="33" y="108"/>
                      </a:lnTo>
                      <a:lnTo>
                        <a:pt x="39" y="108"/>
                      </a:lnTo>
                      <a:lnTo>
                        <a:pt x="45" y="108"/>
                      </a:lnTo>
                      <a:lnTo>
                        <a:pt x="52" y="107"/>
                      </a:lnTo>
                      <a:lnTo>
                        <a:pt x="60" y="105"/>
                      </a:lnTo>
                      <a:lnTo>
                        <a:pt x="68" y="101"/>
                      </a:lnTo>
                      <a:lnTo>
                        <a:pt x="75" y="96"/>
                      </a:lnTo>
                      <a:lnTo>
                        <a:pt x="82" y="90"/>
                      </a:lnTo>
                      <a:lnTo>
                        <a:pt x="87" y="83"/>
                      </a:lnTo>
                      <a:lnTo>
                        <a:pt x="92" y="76"/>
                      </a:lnTo>
                      <a:lnTo>
                        <a:pt x="96" y="70"/>
                      </a:lnTo>
                      <a:lnTo>
                        <a:pt x="98" y="62"/>
                      </a:lnTo>
                      <a:lnTo>
                        <a:pt x="99" y="55"/>
                      </a:lnTo>
                      <a:lnTo>
                        <a:pt x="100" y="45"/>
                      </a:lnTo>
                      <a:lnTo>
                        <a:pt x="99" y="34"/>
                      </a:lnTo>
                      <a:lnTo>
                        <a:pt x="96" y="23"/>
                      </a:lnTo>
                      <a:lnTo>
                        <a:pt x="91" y="13"/>
                      </a:lnTo>
                      <a:lnTo>
                        <a:pt x="83" y="5"/>
                      </a:lnTo>
                      <a:lnTo>
                        <a:pt x="71" y="0"/>
                      </a:lnTo>
                      <a:lnTo>
                        <a:pt x="55" y="0"/>
                      </a:lnTo>
                      <a:lnTo>
                        <a:pt x="68" y="10"/>
                      </a:lnTo>
                      <a:lnTo>
                        <a:pt x="75" y="24"/>
                      </a:lnTo>
                      <a:lnTo>
                        <a:pt x="75" y="42"/>
                      </a:lnTo>
                      <a:lnTo>
                        <a:pt x="66" y="62"/>
                      </a:lnTo>
                      <a:lnTo>
                        <a:pt x="59" y="72"/>
                      </a:lnTo>
                      <a:lnTo>
                        <a:pt x="51" y="79"/>
                      </a:lnTo>
                      <a:lnTo>
                        <a:pt x="41" y="84"/>
                      </a:lnTo>
                      <a:lnTo>
                        <a:pt x="31" y="86"/>
                      </a:lnTo>
                      <a:lnTo>
                        <a:pt x="22" y="86"/>
                      </a:lnTo>
                      <a:lnTo>
                        <a:pt x="13" y="84"/>
                      </a:lnTo>
                      <a:lnTo>
                        <a:pt x="6" y="81"/>
                      </a:lnTo>
                      <a:lnTo>
                        <a:pt x="0" y="77"/>
                      </a:lnTo>
                      <a:lnTo>
                        <a:pt x="0" y="84"/>
                      </a:lnTo>
                      <a:lnTo>
                        <a:pt x="1" y="91"/>
                      </a:lnTo>
                      <a:lnTo>
                        <a:pt x="5" y="97"/>
                      </a:lnTo>
                      <a:lnTo>
                        <a:pt x="11" y="101"/>
                      </a:lnTo>
                      <a:close/>
                    </a:path>
                  </a:pathLst>
                </a:custGeom>
                <a:solidFill>
                  <a:srgbClr val="BCA5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2" name="Freeform 48"/>
                <p:cNvSpPr>
                  <a:spLocks/>
                </p:cNvSpPr>
                <p:nvPr/>
              </p:nvSpPr>
              <p:spPr bwMode="auto">
                <a:xfrm>
                  <a:off x="2626" y="3244"/>
                  <a:ext cx="21" cy="8"/>
                </a:xfrm>
                <a:custGeom>
                  <a:avLst/>
                  <a:gdLst>
                    <a:gd name="T0" fmla="*/ 21 w 43"/>
                    <a:gd name="T1" fmla="*/ 3 h 16"/>
                    <a:gd name="T2" fmla="*/ 21 w 43"/>
                    <a:gd name="T3" fmla="*/ 3 h 16"/>
                    <a:gd name="T4" fmla="*/ 18 w 43"/>
                    <a:gd name="T5" fmla="*/ 4 h 16"/>
                    <a:gd name="T6" fmla="*/ 15 w 43"/>
                    <a:gd name="T7" fmla="*/ 3 h 16"/>
                    <a:gd name="T8" fmla="*/ 12 w 43"/>
                    <a:gd name="T9" fmla="*/ 4 h 16"/>
                    <a:gd name="T10" fmla="*/ 9 w 43"/>
                    <a:gd name="T11" fmla="*/ 3 h 16"/>
                    <a:gd name="T12" fmla="*/ 7 w 43"/>
                    <a:gd name="T13" fmla="*/ 3 h 16"/>
                    <a:gd name="T14" fmla="*/ 5 w 43"/>
                    <a:gd name="T15" fmla="*/ 2 h 16"/>
                    <a:gd name="T16" fmla="*/ 4 w 43"/>
                    <a:gd name="T17" fmla="*/ 1 h 16"/>
                    <a:gd name="T18" fmla="*/ 2 w 43"/>
                    <a:gd name="T19" fmla="*/ 0 h 16"/>
                    <a:gd name="T20" fmla="*/ 0 w 43"/>
                    <a:gd name="T21" fmla="*/ 4 h 16"/>
                    <a:gd name="T22" fmla="*/ 2 w 43"/>
                    <a:gd name="T23" fmla="*/ 5 h 16"/>
                    <a:gd name="T24" fmla="*/ 4 w 43"/>
                    <a:gd name="T25" fmla="*/ 6 h 16"/>
                    <a:gd name="T26" fmla="*/ 6 w 43"/>
                    <a:gd name="T27" fmla="*/ 7 h 16"/>
                    <a:gd name="T28" fmla="*/ 9 w 43"/>
                    <a:gd name="T29" fmla="*/ 7 h 16"/>
                    <a:gd name="T30" fmla="*/ 12 w 43"/>
                    <a:gd name="T31" fmla="*/ 8 h 16"/>
                    <a:gd name="T32" fmla="*/ 15 w 43"/>
                    <a:gd name="T33" fmla="*/ 8 h 16"/>
                    <a:gd name="T34" fmla="*/ 18 w 43"/>
                    <a:gd name="T35" fmla="*/ 8 h 16"/>
                    <a:gd name="T36" fmla="*/ 21 w 43"/>
                    <a:gd name="T37" fmla="*/ 7 h 16"/>
                    <a:gd name="T38" fmla="*/ 21 w 43"/>
                    <a:gd name="T39" fmla="*/ 7 h 16"/>
                    <a:gd name="T40" fmla="*/ 21 w 43"/>
                    <a:gd name="T41" fmla="*/ 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 h="16">
                      <a:moveTo>
                        <a:pt x="43" y="6"/>
                      </a:moveTo>
                      <a:lnTo>
                        <a:pt x="43" y="6"/>
                      </a:lnTo>
                      <a:lnTo>
                        <a:pt x="36" y="7"/>
                      </a:lnTo>
                      <a:lnTo>
                        <a:pt x="30" y="6"/>
                      </a:lnTo>
                      <a:lnTo>
                        <a:pt x="24" y="7"/>
                      </a:lnTo>
                      <a:lnTo>
                        <a:pt x="19" y="6"/>
                      </a:lnTo>
                      <a:lnTo>
                        <a:pt x="15" y="5"/>
                      </a:lnTo>
                      <a:lnTo>
                        <a:pt x="11" y="4"/>
                      </a:lnTo>
                      <a:lnTo>
                        <a:pt x="8" y="2"/>
                      </a:lnTo>
                      <a:lnTo>
                        <a:pt x="4" y="0"/>
                      </a:lnTo>
                      <a:lnTo>
                        <a:pt x="0" y="8"/>
                      </a:lnTo>
                      <a:lnTo>
                        <a:pt x="4" y="10"/>
                      </a:lnTo>
                      <a:lnTo>
                        <a:pt x="9" y="12"/>
                      </a:lnTo>
                      <a:lnTo>
                        <a:pt x="13" y="13"/>
                      </a:lnTo>
                      <a:lnTo>
                        <a:pt x="19" y="14"/>
                      </a:lnTo>
                      <a:lnTo>
                        <a:pt x="24" y="15"/>
                      </a:lnTo>
                      <a:lnTo>
                        <a:pt x="30" y="16"/>
                      </a:lnTo>
                      <a:lnTo>
                        <a:pt x="36" y="15"/>
                      </a:lnTo>
                      <a:lnTo>
                        <a:pt x="43" y="14"/>
                      </a:lnTo>
                      <a:lnTo>
                        <a:pt x="4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3" name="Freeform 49"/>
                <p:cNvSpPr>
                  <a:spLocks/>
                </p:cNvSpPr>
                <p:nvPr/>
              </p:nvSpPr>
              <p:spPr bwMode="auto">
                <a:xfrm>
                  <a:off x="2647" y="3227"/>
                  <a:ext cx="25" cy="24"/>
                </a:xfrm>
                <a:custGeom>
                  <a:avLst/>
                  <a:gdLst>
                    <a:gd name="T0" fmla="*/ 21 w 50"/>
                    <a:gd name="T1" fmla="*/ 0 h 50"/>
                    <a:gd name="T2" fmla="*/ 21 w 50"/>
                    <a:gd name="T3" fmla="*/ 0 h 50"/>
                    <a:gd name="T4" fmla="*/ 20 w 50"/>
                    <a:gd name="T5" fmla="*/ 3 h 50"/>
                    <a:gd name="T6" fmla="*/ 18 w 50"/>
                    <a:gd name="T7" fmla="*/ 6 h 50"/>
                    <a:gd name="T8" fmla="*/ 16 w 50"/>
                    <a:gd name="T9" fmla="*/ 10 h 50"/>
                    <a:gd name="T10" fmla="*/ 14 w 50"/>
                    <a:gd name="T11" fmla="*/ 12 h 50"/>
                    <a:gd name="T12" fmla="*/ 10 w 50"/>
                    <a:gd name="T13" fmla="*/ 15 h 50"/>
                    <a:gd name="T14" fmla="*/ 7 w 50"/>
                    <a:gd name="T15" fmla="*/ 17 h 50"/>
                    <a:gd name="T16" fmla="*/ 4 w 50"/>
                    <a:gd name="T17" fmla="*/ 19 h 50"/>
                    <a:gd name="T18" fmla="*/ 0 w 50"/>
                    <a:gd name="T19" fmla="*/ 20 h 50"/>
                    <a:gd name="T20" fmla="*/ 0 w 50"/>
                    <a:gd name="T21" fmla="*/ 24 h 50"/>
                    <a:gd name="T22" fmla="*/ 5 w 50"/>
                    <a:gd name="T23" fmla="*/ 23 h 50"/>
                    <a:gd name="T24" fmla="*/ 9 w 50"/>
                    <a:gd name="T25" fmla="*/ 21 h 50"/>
                    <a:gd name="T26" fmla="*/ 13 w 50"/>
                    <a:gd name="T27" fmla="*/ 18 h 50"/>
                    <a:gd name="T28" fmla="*/ 17 w 50"/>
                    <a:gd name="T29" fmla="*/ 15 h 50"/>
                    <a:gd name="T30" fmla="*/ 20 w 50"/>
                    <a:gd name="T31" fmla="*/ 12 h 50"/>
                    <a:gd name="T32" fmla="*/ 22 w 50"/>
                    <a:gd name="T33" fmla="*/ 8 h 50"/>
                    <a:gd name="T34" fmla="*/ 24 w 50"/>
                    <a:gd name="T35" fmla="*/ 5 h 50"/>
                    <a:gd name="T36" fmla="*/ 25 w 50"/>
                    <a:gd name="T37" fmla="*/ 1 h 50"/>
                    <a:gd name="T38" fmla="*/ 25 w 50"/>
                    <a:gd name="T39" fmla="*/ 1 h 50"/>
                    <a:gd name="T40" fmla="*/ 21 w 50"/>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50">
                      <a:moveTo>
                        <a:pt x="42" y="0"/>
                      </a:moveTo>
                      <a:lnTo>
                        <a:pt x="42" y="0"/>
                      </a:lnTo>
                      <a:lnTo>
                        <a:pt x="40" y="6"/>
                      </a:lnTo>
                      <a:lnTo>
                        <a:pt x="36" y="13"/>
                      </a:lnTo>
                      <a:lnTo>
                        <a:pt x="31" y="20"/>
                      </a:lnTo>
                      <a:lnTo>
                        <a:pt x="27" y="26"/>
                      </a:lnTo>
                      <a:lnTo>
                        <a:pt x="20" y="32"/>
                      </a:lnTo>
                      <a:lnTo>
                        <a:pt x="14" y="36"/>
                      </a:lnTo>
                      <a:lnTo>
                        <a:pt x="7" y="40"/>
                      </a:lnTo>
                      <a:lnTo>
                        <a:pt x="0" y="42"/>
                      </a:lnTo>
                      <a:lnTo>
                        <a:pt x="0" y="50"/>
                      </a:lnTo>
                      <a:lnTo>
                        <a:pt x="9" y="48"/>
                      </a:lnTo>
                      <a:lnTo>
                        <a:pt x="18" y="44"/>
                      </a:lnTo>
                      <a:lnTo>
                        <a:pt x="26" y="38"/>
                      </a:lnTo>
                      <a:lnTo>
                        <a:pt x="33" y="32"/>
                      </a:lnTo>
                      <a:lnTo>
                        <a:pt x="39" y="24"/>
                      </a:lnTo>
                      <a:lnTo>
                        <a:pt x="44" y="17"/>
                      </a:lnTo>
                      <a:lnTo>
                        <a:pt x="48" y="11"/>
                      </a:lnTo>
                      <a:lnTo>
                        <a:pt x="50" y="2"/>
                      </a:lnTo>
                      <a:lnTo>
                        <a:pt x="4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4" name="Freeform 50"/>
                <p:cNvSpPr>
                  <a:spLocks/>
                </p:cNvSpPr>
                <p:nvPr/>
              </p:nvSpPr>
              <p:spPr bwMode="auto">
                <a:xfrm>
                  <a:off x="2646" y="3194"/>
                  <a:ext cx="28" cy="34"/>
                </a:xfrm>
                <a:custGeom>
                  <a:avLst/>
                  <a:gdLst>
                    <a:gd name="T0" fmla="*/ 3 w 54"/>
                    <a:gd name="T1" fmla="*/ 0 h 67"/>
                    <a:gd name="T2" fmla="*/ 2 w 54"/>
                    <a:gd name="T3" fmla="*/ 4 h 67"/>
                    <a:gd name="T4" fmla="*/ 10 w 54"/>
                    <a:gd name="T5" fmla="*/ 4 h 67"/>
                    <a:gd name="T6" fmla="*/ 16 w 54"/>
                    <a:gd name="T7" fmla="*/ 7 h 67"/>
                    <a:gd name="T8" fmla="*/ 19 w 54"/>
                    <a:gd name="T9" fmla="*/ 10 h 67"/>
                    <a:gd name="T10" fmla="*/ 21 w 54"/>
                    <a:gd name="T11" fmla="*/ 14 h 67"/>
                    <a:gd name="T12" fmla="*/ 23 w 54"/>
                    <a:gd name="T13" fmla="*/ 19 h 67"/>
                    <a:gd name="T14" fmla="*/ 23 w 54"/>
                    <a:gd name="T15" fmla="*/ 25 h 67"/>
                    <a:gd name="T16" fmla="*/ 23 w 54"/>
                    <a:gd name="T17" fmla="*/ 30 h 67"/>
                    <a:gd name="T18" fmla="*/ 22 w 54"/>
                    <a:gd name="T19" fmla="*/ 33 h 67"/>
                    <a:gd name="T20" fmla="*/ 26 w 54"/>
                    <a:gd name="T21" fmla="*/ 34 h 67"/>
                    <a:gd name="T22" fmla="*/ 27 w 54"/>
                    <a:gd name="T23" fmla="*/ 30 h 67"/>
                    <a:gd name="T24" fmla="*/ 28 w 54"/>
                    <a:gd name="T25" fmla="*/ 25 h 67"/>
                    <a:gd name="T26" fmla="*/ 27 w 54"/>
                    <a:gd name="T27" fmla="*/ 19 h 67"/>
                    <a:gd name="T28" fmla="*/ 25 w 54"/>
                    <a:gd name="T29" fmla="*/ 13 h 67"/>
                    <a:gd name="T30" fmla="*/ 23 w 54"/>
                    <a:gd name="T31" fmla="*/ 8 h 67"/>
                    <a:gd name="T32" fmla="*/ 18 w 54"/>
                    <a:gd name="T33" fmla="*/ 3 h 67"/>
                    <a:gd name="T34" fmla="*/ 10 w 54"/>
                    <a:gd name="T35" fmla="*/ 0 h 67"/>
                    <a:gd name="T36" fmla="*/ 2 w 54"/>
                    <a:gd name="T37" fmla="*/ 0 h 67"/>
                    <a:gd name="T38" fmla="*/ 1 w 54"/>
                    <a:gd name="T39" fmla="*/ 4 h 67"/>
                    <a:gd name="T40" fmla="*/ 2 w 54"/>
                    <a:gd name="T41" fmla="*/ 0 h 67"/>
                    <a:gd name="T42" fmla="*/ 1 w 54"/>
                    <a:gd name="T43" fmla="*/ 1 h 67"/>
                    <a:gd name="T44" fmla="*/ 0 w 54"/>
                    <a:gd name="T45" fmla="*/ 2 h 67"/>
                    <a:gd name="T46" fmla="*/ 1 w 54"/>
                    <a:gd name="T47" fmla="*/ 4 h 67"/>
                    <a:gd name="T48" fmla="*/ 2 w 54"/>
                    <a:gd name="T49" fmla="*/ 4 h 67"/>
                    <a:gd name="T50" fmla="*/ 3 w 54"/>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67">
                      <a:moveTo>
                        <a:pt x="6" y="0"/>
                      </a:moveTo>
                      <a:lnTo>
                        <a:pt x="4" y="8"/>
                      </a:lnTo>
                      <a:lnTo>
                        <a:pt x="20" y="8"/>
                      </a:lnTo>
                      <a:lnTo>
                        <a:pt x="30" y="13"/>
                      </a:lnTo>
                      <a:lnTo>
                        <a:pt x="36" y="19"/>
                      </a:lnTo>
                      <a:lnTo>
                        <a:pt x="41" y="28"/>
                      </a:lnTo>
                      <a:lnTo>
                        <a:pt x="44" y="38"/>
                      </a:lnTo>
                      <a:lnTo>
                        <a:pt x="44" y="49"/>
                      </a:lnTo>
                      <a:lnTo>
                        <a:pt x="44" y="59"/>
                      </a:lnTo>
                      <a:lnTo>
                        <a:pt x="43" y="65"/>
                      </a:lnTo>
                      <a:lnTo>
                        <a:pt x="51" y="67"/>
                      </a:lnTo>
                      <a:lnTo>
                        <a:pt x="52" y="59"/>
                      </a:lnTo>
                      <a:lnTo>
                        <a:pt x="54" y="49"/>
                      </a:lnTo>
                      <a:lnTo>
                        <a:pt x="52" y="38"/>
                      </a:lnTo>
                      <a:lnTo>
                        <a:pt x="49" y="26"/>
                      </a:lnTo>
                      <a:lnTo>
                        <a:pt x="44" y="15"/>
                      </a:lnTo>
                      <a:lnTo>
                        <a:pt x="34" y="5"/>
                      </a:lnTo>
                      <a:lnTo>
                        <a:pt x="20" y="0"/>
                      </a:lnTo>
                      <a:lnTo>
                        <a:pt x="4" y="0"/>
                      </a:lnTo>
                      <a:lnTo>
                        <a:pt x="2" y="8"/>
                      </a:lnTo>
                      <a:lnTo>
                        <a:pt x="4" y="0"/>
                      </a:lnTo>
                      <a:lnTo>
                        <a:pt x="1" y="1"/>
                      </a:lnTo>
                      <a:lnTo>
                        <a:pt x="0" y="4"/>
                      </a:lnTo>
                      <a:lnTo>
                        <a:pt x="1" y="7"/>
                      </a:lnTo>
                      <a:lnTo>
                        <a:pt x="4" y="8"/>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5" name="Freeform 51"/>
                <p:cNvSpPr>
                  <a:spLocks/>
                </p:cNvSpPr>
                <p:nvPr/>
              </p:nvSpPr>
              <p:spPr bwMode="auto">
                <a:xfrm>
                  <a:off x="2647" y="3194"/>
                  <a:ext cx="13" cy="34"/>
                </a:xfrm>
                <a:custGeom>
                  <a:avLst/>
                  <a:gdLst>
                    <a:gd name="T0" fmla="*/ 9 w 26"/>
                    <a:gd name="T1" fmla="*/ 34 h 68"/>
                    <a:gd name="T2" fmla="*/ 9 w 26"/>
                    <a:gd name="T3" fmla="*/ 34 h 68"/>
                    <a:gd name="T4" fmla="*/ 13 w 26"/>
                    <a:gd name="T5" fmla="*/ 24 h 68"/>
                    <a:gd name="T6" fmla="*/ 13 w 26"/>
                    <a:gd name="T7" fmla="*/ 14 h 68"/>
                    <a:gd name="T8" fmla="*/ 9 w 26"/>
                    <a:gd name="T9" fmla="*/ 6 h 68"/>
                    <a:gd name="T10" fmla="*/ 2 w 26"/>
                    <a:gd name="T11" fmla="*/ 0 h 68"/>
                    <a:gd name="T12" fmla="*/ 0 w 26"/>
                    <a:gd name="T13" fmla="*/ 4 h 68"/>
                    <a:gd name="T14" fmla="*/ 6 w 26"/>
                    <a:gd name="T15" fmla="*/ 9 h 68"/>
                    <a:gd name="T16" fmla="*/ 9 w 26"/>
                    <a:gd name="T17" fmla="*/ 15 h 68"/>
                    <a:gd name="T18" fmla="*/ 9 w 26"/>
                    <a:gd name="T19" fmla="*/ 23 h 68"/>
                    <a:gd name="T20" fmla="*/ 5 w 26"/>
                    <a:gd name="T21" fmla="*/ 32 h 68"/>
                    <a:gd name="T22" fmla="*/ 5 w 26"/>
                    <a:gd name="T23" fmla="*/ 32 h 68"/>
                    <a:gd name="T24" fmla="*/ 9 w 26"/>
                    <a:gd name="T25" fmla="*/ 34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68">
                      <a:moveTo>
                        <a:pt x="17" y="68"/>
                      </a:moveTo>
                      <a:lnTo>
                        <a:pt x="17" y="68"/>
                      </a:lnTo>
                      <a:lnTo>
                        <a:pt x="26" y="47"/>
                      </a:lnTo>
                      <a:lnTo>
                        <a:pt x="26" y="27"/>
                      </a:lnTo>
                      <a:lnTo>
                        <a:pt x="18" y="11"/>
                      </a:lnTo>
                      <a:lnTo>
                        <a:pt x="4" y="0"/>
                      </a:lnTo>
                      <a:lnTo>
                        <a:pt x="0" y="8"/>
                      </a:lnTo>
                      <a:lnTo>
                        <a:pt x="12" y="17"/>
                      </a:lnTo>
                      <a:lnTo>
                        <a:pt x="18" y="29"/>
                      </a:lnTo>
                      <a:lnTo>
                        <a:pt x="18" y="45"/>
                      </a:lnTo>
                      <a:lnTo>
                        <a:pt x="9" y="64"/>
                      </a:lnTo>
                      <a:lnTo>
                        <a:pt x="17" y="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6" name="Freeform 52"/>
                <p:cNvSpPr>
                  <a:spLocks/>
                </p:cNvSpPr>
                <p:nvPr/>
              </p:nvSpPr>
              <p:spPr bwMode="auto">
                <a:xfrm>
                  <a:off x="2619" y="3226"/>
                  <a:ext cx="37" cy="15"/>
                </a:xfrm>
                <a:custGeom>
                  <a:avLst/>
                  <a:gdLst>
                    <a:gd name="T0" fmla="*/ 4 w 74"/>
                    <a:gd name="T1" fmla="*/ 9 h 30"/>
                    <a:gd name="T2" fmla="*/ 1 w 74"/>
                    <a:gd name="T3" fmla="*/ 10 h 30"/>
                    <a:gd name="T4" fmla="*/ 4 w 74"/>
                    <a:gd name="T5" fmla="*/ 13 h 30"/>
                    <a:gd name="T6" fmla="*/ 8 w 74"/>
                    <a:gd name="T7" fmla="*/ 14 h 30"/>
                    <a:gd name="T8" fmla="*/ 13 w 74"/>
                    <a:gd name="T9" fmla="*/ 15 h 30"/>
                    <a:gd name="T10" fmla="*/ 18 w 74"/>
                    <a:gd name="T11" fmla="*/ 15 h 30"/>
                    <a:gd name="T12" fmla="*/ 23 w 74"/>
                    <a:gd name="T13" fmla="*/ 14 h 30"/>
                    <a:gd name="T14" fmla="*/ 29 w 74"/>
                    <a:gd name="T15" fmla="*/ 12 h 30"/>
                    <a:gd name="T16" fmla="*/ 33 w 74"/>
                    <a:gd name="T17" fmla="*/ 8 h 30"/>
                    <a:gd name="T18" fmla="*/ 37 w 74"/>
                    <a:gd name="T19" fmla="*/ 2 h 30"/>
                    <a:gd name="T20" fmla="*/ 33 w 74"/>
                    <a:gd name="T21" fmla="*/ 0 h 30"/>
                    <a:gd name="T22" fmla="*/ 30 w 74"/>
                    <a:gd name="T23" fmla="*/ 4 h 30"/>
                    <a:gd name="T24" fmla="*/ 27 w 74"/>
                    <a:gd name="T25" fmla="*/ 8 h 30"/>
                    <a:gd name="T26" fmla="*/ 22 w 74"/>
                    <a:gd name="T27" fmla="*/ 10 h 30"/>
                    <a:gd name="T28" fmla="*/ 18 w 74"/>
                    <a:gd name="T29" fmla="*/ 11 h 30"/>
                    <a:gd name="T30" fmla="*/ 13 w 74"/>
                    <a:gd name="T31" fmla="*/ 11 h 30"/>
                    <a:gd name="T32" fmla="*/ 9 w 74"/>
                    <a:gd name="T33" fmla="*/ 10 h 30"/>
                    <a:gd name="T34" fmla="*/ 6 w 74"/>
                    <a:gd name="T35" fmla="*/ 9 h 30"/>
                    <a:gd name="T36" fmla="*/ 4 w 74"/>
                    <a:gd name="T37" fmla="*/ 7 h 30"/>
                    <a:gd name="T38" fmla="*/ 0 w 74"/>
                    <a:gd name="T39" fmla="*/ 9 h 30"/>
                    <a:gd name="T40" fmla="*/ 4 w 74"/>
                    <a:gd name="T41" fmla="*/ 7 h 30"/>
                    <a:gd name="T42" fmla="*/ 2 w 74"/>
                    <a:gd name="T43" fmla="*/ 7 h 30"/>
                    <a:gd name="T44" fmla="*/ 1 w 74"/>
                    <a:gd name="T45" fmla="*/ 7 h 30"/>
                    <a:gd name="T46" fmla="*/ 0 w 74"/>
                    <a:gd name="T47" fmla="*/ 9 h 30"/>
                    <a:gd name="T48" fmla="*/ 1 w 74"/>
                    <a:gd name="T49" fmla="*/ 10 h 30"/>
                    <a:gd name="T50" fmla="*/ 4 w 74"/>
                    <a:gd name="T51" fmla="*/ 9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4" h="30">
                      <a:moveTo>
                        <a:pt x="8" y="17"/>
                      </a:moveTo>
                      <a:lnTo>
                        <a:pt x="1" y="20"/>
                      </a:lnTo>
                      <a:lnTo>
                        <a:pt x="8" y="25"/>
                      </a:lnTo>
                      <a:lnTo>
                        <a:pt x="16" y="28"/>
                      </a:lnTo>
                      <a:lnTo>
                        <a:pt x="26" y="30"/>
                      </a:lnTo>
                      <a:lnTo>
                        <a:pt x="35" y="30"/>
                      </a:lnTo>
                      <a:lnTo>
                        <a:pt x="46" y="28"/>
                      </a:lnTo>
                      <a:lnTo>
                        <a:pt x="57" y="23"/>
                      </a:lnTo>
                      <a:lnTo>
                        <a:pt x="66" y="15"/>
                      </a:lnTo>
                      <a:lnTo>
                        <a:pt x="74" y="4"/>
                      </a:lnTo>
                      <a:lnTo>
                        <a:pt x="66" y="0"/>
                      </a:lnTo>
                      <a:lnTo>
                        <a:pt x="60" y="8"/>
                      </a:lnTo>
                      <a:lnTo>
                        <a:pt x="53" y="15"/>
                      </a:lnTo>
                      <a:lnTo>
                        <a:pt x="44" y="20"/>
                      </a:lnTo>
                      <a:lnTo>
                        <a:pt x="35" y="22"/>
                      </a:lnTo>
                      <a:lnTo>
                        <a:pt x="26" y="22"/>
                      </a:lnTo>
                      <a:lnTo>
                        <a:pt x="18" y="20"/>
                      </a:lnTo>
                      <a:lnTo>
                        <a:pt x="12" y="17"/>
                      </a:lnTo>
                      <a:lnTo>
                        <a:pt x="7" y="14"/>
                      </a:lnTo>
                      <a:lnTo>
                        <a:pt x="0" y="17"/>
                      </a:lnTo>
                      <a:lnTo>
                        <a:pt x="7" y="14"/>
                      </a:lnTo>
                      <a:lnTo>
                        <a:pt x="4" y="13"/>
                      </a:lnTo>
                      <a:lnTo>
                        <a:pt x="1" y="14"/>
                      </a:lnTo>
                      <a:lnTo>
                        <a:pt x="0" y="17"/>
                      </a:lnTo>
                      <a:lnTo>
                        <a:pt x="1" y="20"/>
                      </a:lnTo>
                      <a:lnTo>
                        <a:pt x="8"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7" name="Freeform 53"/>
                <p:cNvSpPr>
                  <a:spLocks/>
                </p:cNvSpPr>
                <p:nvPr/>
              </p:nvSpPr>
              <p:spPr bwMode="auto">
                <a:xfrm>
                  <a:off x="2619" y="3234"/>
                  <a:ext cx="9" cy="14"/>
                </a:xfrm>
                <a:custGeom>
                  <a:avLst/>
                  <a:gdLst>
                    <a:gd name="T0" fmla="*/ 9 w 17"/>
                    <a:gd name="T1" fmla="*/ 10 h 28"/>
                    <a:gd name="T2" fmla="*/ 9 w 17"/>
                    <a:gd name="T3" fmla="*/ 10 h 28"/>
                    <a:gd name="T4" fmla="*/ 6 w 17"/>
                    <a:gd name="T5" fmla="*/ 9 h 28"/>
                    <a:gd name="T6" fmla="*/ 5 w 17"/>
                    <a:gd name="T7" fmla="*/ 7 h 28"/>
                    <a:gd name="T8" fmla="*/ 4 w 17"/>
                    <a:gd name="T9" fmla="*/ 4 h 28"/>
                    <a:gd name="T10" fmla="*/ 4 w 17"/>
                    <a:gd name="T11" fmla="*/ 0 h 28"/>
                    <a:gd name="T12" fmla="*/ 0 w 17"/>
                    <a:gd name="T13" fmla="*/ 0 h 28"/>
                    <a:gd name="T14" fmla="*/ 0 w 17"/>
                    <a:gd name="T15" fmla="*/ 4 h 28"/>
                    <a:gd name="T16" fmla="*/ 1 w 17"/>
                    <a:gd name="T17" fmla="*/ 8 h 28"/>
                    <a:gd name="T18" fmla="*/ 3 w 17"/>
                    <a:gd name="T19" fmla="*/ 12 h 28"/>
                    <a:gd name="T20" fmla="*/ 7 w 17"/>
                    <a:gd name="T21" fmla="*/ 14 h 28"/>
                    <a:gd name="T22" fmla="*/ 7 w 17"/>
                    <a:gd name="T23" fmla="*/ 14 h 28"/>
                    <a:gd name="T24" fmla="*/ 9 w 17"/>
                    <a:gd name="T25" fmla="*/ 1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17" y="20"/>
                      </a:moveTo>
                      <a:lnTo>
                        <a:pt x="17" y="20"/>
                      </a:lnTo>
                      <a:lnTo>
                        <a:pt x="12" y="17"/>
                      </a:lnTo>
                      <a:lnTo>
                        <a:pt x="9" y="13"/>
                      </a:lnTo>
                      <a:lnTo>
                        <a:pt x="8" y="7"/>
                      </a:lnTo>
                      <a:lnTo>
                        <a:pt x="8" y="0"/>
                      </a:lnTo>
                      <a:lnTo>
                        <a:pt x="0" y="0"/>
                      </a:lnTo>
                      <a:lnTo>
                        <a:pt x="0" y="7"/>
                      </a:lnTo>
                      <a:lnTo>
                        <a:pt x="1" y="15"/>
                      </a:lnTo>
                      <a:lnTo>
                        <a:pt x="6" y="23"/>
                      </a:lnTo>
                      <a:lnTo>
                        <a:pt x="13" y="28"/>
                      </a:lnTo>
                      <a:lnTo>
                        <a:pt x="17"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8" name="Freeform 54"/>
                <p:cNvSpPr>
                  <a:spLocks/>
                </p:cNvSpPr>
                <p:nvPr/>
              </p:nvSpPr>
              <p:spPr bwMode="auto">
                <a:xfrm>
                  <a:off x="2647" y="3227"/>
                  <a:ext cx="53" cy="44"/>
                </a:xfrm>
                <a:custGeom>
                  <a:avLst/>
                  <a:gdLst>
                    <a:gd name="T0" fmla="*/ 23 w 107"/>
                    <a:gd name="T1" fmla="*/ 0 h 88"/>
                    <a:gd name="T2" fmla="*/ 22 w 107"/>
                    <a:gd name="T3" fmla="*/ 4 h 88"/>
                    <a:gd name="T4" fmla="*/ 20 w 107"/>
                    <a:gd name="T5" fmla="*/ 7 h 88"/>
                    <a:gd name="T6" fmla="*/ 17 w 107"/>
                    <a:gd name="T7" fmla="*/ 11 h 88"/>
                    <a:gd name="T8" fmla="*/ 15 w 107"/>
                    <a:gd name="T9" fmla="*/ 14 h 88"/>
                    <a:gd name="T10" fmla="*/ 11 w 107"/>
                    <a:gd name="T11" fmla="*/ 17 h 88"/>
                    <a:gd name="T12" fmla="*/ 8 w 107"/>
                    <a:gd name="T13" fmla="*/ 20 h 88"/>
                    <a:gd name="T14" fmla="*/ 4 w 107"/>
                    <a:gd name="T15" fmla="*/ 22 h 88"/>
                    <a:gd name="T16" fmla="*/ 0 w 107"/>
                    <a:gd name="T17" fmla="*/ 23 h 88"/>
                    <a:gd name="T18" fmla="*/ 1 w 107"/>
                    <a:gd name="T19" fmla="*/ 28 h 88"/>
                    <a:gd name="T20" fmla="*/ 3 w 107"/>
                    <a:gd name="T21" fmla="*/ 32 h 88"/>
                    <a:gd name="T22" fmla="*/ 6 w 107"/>
                    <a:gd name="T23" fmla="*/ 35 h 88"/>
                    <a:gd name="T24" fmla="*/ 10 w 107"/>
                    <a:gd name="T25" fmla="*/ 38 h 88"/>
                    <a:gd name="T26" fmla="*/ 14 w 107"/>
                    <a:gd name="T27" fmla="*/ 41 h 88"/>
                    <a:gd name="T28" fmla="*/ 18 w 107"/>
                    <a:gd name="T29" fmla="*/ 43 h 88"/>
                    <a:gd name="T30" fmla="*/ 21 w 107"/>
                    <a:gd name="T31" fmla="*/ 44 h 88"/>
                    <a:gd name="T32" fmla="*/ 24 w 107"/>
                    <a:gd name="T33" fmla="*/ 44 h 88"/>
                    <a:gd name="T34" fmla="*/ 29 w 107"/>
                    <a:gd name="T35" fmla="*/ 43 h 88"/>
                    <a:gd name="T36" fmla="*/ 34 w 107"/>
                    <a:gd name="T37" fmla="*/ 41 h 88"/>
                    <a:gd name="T38" fmla="*/ 40 w 107"/>
                    <a:gd name="T39" fmla="*/ 37 h 88"/>
                    <a:gd name="T40" fmla="*/ 44 w 107"/>
                    <a:gd name="T41" fmla="*/ 33 h 88"/>
                    <a:gd name="T42" fmla="*/ 48 w 107"/>
                    <a:gd name="T43" fmla="*/ 29 h 88"/>
                    <a:gd name="T44" fmla="*/ 51 w 107"/>
                    <a:gd name="T45" fmla="*/ 24 h 88"/>
                    <a:gd name="T46" fmla="*/ 53 w 107"/>
                    <a:gd name="T47" fmla="*/ 20 h 88"/>
                    <a:gd name="T48" fmla="*/ 53 w 107"/>
                    <a:gd name="T49" fmla="*/ 17 h 88"/>
                    <a:gd name="T50" fmla="*/ 49 w 107"/>
                    <a:gd name="T51" fmla="*/ 17 h 88"/>
                    <a:gd name="T52" fmla="*/ 44 w 107"/>
                    <a:gd name="T53" fmla="*/ 16 h 88"/>
                    <a:gd name="T54" fmla="*/ 40 w 107"/>
                    <a:gd name="T55" fmla="*/ 14 h 88"/>
                    <a:gd name="T56" fmla="*/ 34 w 107"/>
                    <a:gd name="T57" fmla="*/ 11 h 88"/>
                    <a:gd name="T58" fmla="*/ 30 w 107"/>
                    <a:gd name="T59" fmla="*/ 8 h 88"/>
                    <a:gd name="T60" fmla="*/ 27 w 107"/>
                    <a:gd name="T61" fmla="*/ 5 h 88"/>
                    <a:gd name="T62" fmla="*/ 24 w 107"/>
                    <a:gd name="T63" fmla="*/ 2 h 88"/>
                    <a:gd name="T64" fmla="*/ 23 w 107"/>
                    <a:gd name="T65" fmla="*/ 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88">
                      <a:moveTo>
                        <a:pt x="46" y="0"/>
                      </a:moveTo>
                      <a:lnTo>
                        <a:pt x="44" y="8"/>
                      </a:lnTo>
                      <a:lnTo>
                        <a:pt x="40" y="14"/>
                      </a:lnTo>
                      <a:lnTo>
                        <a:pt x="35" y="21"/>
                      </a:lnTo>
                      <a:lnTo>
                        <a:pt x="30" y="28"/>
                      </a:lnTo>
                      <a:lnTo>
                        <a:pt x="23" y="34"/>
                      </a:lnTo>
                      <a:lnTo>
                        <a:pt x="16" y="39"/>
                      </a:lnTo>
                      <a:lnTo>
                        <a:pt x="8" y="43"/>
                      </a:lnTo>
                      <a:lnTo>
                        <a:pt x="0" y="45"/>
                      </a:lnTo>
                      <a:lnTo>
                        <a:pt x="2" y="55"/>
                      </a:lnTo>
                      <a:lnTo>
                        <a:pt x="6" y="63"/>
                      </a:lnTo>
                      <a:lnTo>
                        <a:pt x="12" y="70"/>
                      </a:lnTo>
                      <a:lnTo>
                        <a:pt x="20" y="76"/>
                      </a:lnTo>
                      <a:lnTo>
                        <a:pt x="28" y="81"/>
                      </a:lnTo>
                      <a:lnTo>
                        <a:pt x="36" y="85"/>
                      </a:lnTo>
                      <a:lnTo>
                        <a:pt x="43" y="87"/>
                      </a:lnTo>
                      <a:lnTo>
                        <a:pt x="49" y="88"/>
                      </a:lnTo>
                      <a:lnTo>
                        <a:pt x="59" y="86"/>
                      </a:lnTo>
                      <a:lnTo>
                        <a:pt x="69" y="81"/>
                      </a:lnTo>
                      <a:lnTo>
                        <a:pt x="80" y="74"/>
                      </a:lnTo>
                      <a:lnTo>
                        <a:pt x="89" y="66"/>
                      </a:lnTo>
                      <a:lnTo>
                        <a:pt x="97" y="57"/>
                      </a:lnTo>
                      <a:lnTo>
                        <a:pt x="103" y="48"/>
                      </a:lnTo>
                      <a:lnTo>
                        <a:pt x="107" y="40"/>
                      </a:lnTo>
                      <a:lnTo>
                        <a:pt x="107" y="34"/>
                      </a:lnTo>
                      <a:lnTo>
                        <a:pt x="99" y="34"/>
                      </a:lnTo>
                      <a:lnTo>
                        <a:pt x="89" y="31"/>
                      </a:lnTo>
                      <a:lnTo>
                        <a:pt x="80" y="27"/>
                      </a:lnTo>
                      <a:lnTo>
                        <a:pt x="69" y="22"/>
                      </a:lnTo>
                      <a:lnTo>
                        <a:pt x="61" y="16"/>
                      </a:lnTo>
                      <a:lnTo>
                        <a:pt x="54" y="10"/>
                      </a:lnTo>
                      <a:lnTo>
                        <a:pt x="49" y="4"/>
                      </a:lnTo>
                      <a:lnTo>
                        <a:pt x="46" y="0"/>
                      </a:lnTo>
                      <a:close/>
                    </a:path>
                  </a:pathLst>
                </a:custGeom>
                <a:solidFill>
                  <a:srgbClr val="BCA5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09" name="Freeform 55"/>
                <p:cNvSpPr>
                  <a:spLocks/>
                </p:cNvSpPr>
                <p:nvPr/>
              </p:nvSpPr>
              <p:spPr bwMode="auto">
                <a:xfrm>
                  <a:off x="2644" y="3227"/>
                  <a:ext cx="28" cy="24"/>
                </a:xfrm>
                <a:custGeom>
                  <a:avLst/>
                  <a:gdLst>
                    <a:gd name="T0" fmla="*/ 5 w 55"/>
                    <a:gd name="T1" fmla="*/ 22 h 50"/>
                    <a:gd name="T2" fmla="*/ 3 w 55"/>
                    <a:gd name="T3" fmla="*/ 24 h 50"/>
                    <a:gd name="T4" fmla="*/ 7 w 55"/>
                    <a:gd name="T5" fmla="*/ 23 h 50"/>
                    <a:gd name="T6" fmla="*/ 12 w 55"/>
                    <a:gd name="T7" fmla="*/ 21 h 50"/>
                    <a:gd name="T8" fmla="*/ 16 w 55"/>
                    <a:gd name="T9" fmla="*/ 18 h 50"/>
                    <a:gd name="T10" fmla="*/ 19 w 55"/>
                    <a:gd name="T11" fmla="*/ 15 h 50"/>
                    <a:gd name="T12" fmla="*/ 22 w 55"/>
                    <a:gd name="T13" fmla="*/ 12 h 50"/>
                    <a:gd name="T14" fmla="*/ 25 w 55"/>
                    <a:gd name="T15" fmla="*/ 8 h 50"/>
                    <a:gd name="T16" fmla="*/ 27 w 55"/>
                    <a:gd name="T17" fmla="*/ 5 h 50"/>
                    <a:gd name="T18" fmla="*/ 28 w 55"/>
                    <a:gd name="T19" fmla="*/ 1 h 50"/>
                    <a:gd name="T20" fmla="*/ 24 w 55"/>
                    <a:gd name="T21" fmla="*/ 0 h 50"/>
                    <a:gd name="T22" fmla="*/ 23 w 55"/>
                    <a:gd name="T23" fmla="*/ 3 h 50"/>
                    <a:gd name="T24" fmla="*/ 21 w 55"/>
                    <a:gd name="T25" fmla="*/ 6 h 50"/>
                    <a:gd name="T26" fmla="*/ 18 w 55"/>
                    <a:gd name="T27" fmla="*/ 10 h 50"/>
                    <a:gd name="T28" fmla="*/ 16 w 55"/>
                    <a:gd name="T29" fmla="*/ 12 h 50"/>
                    <a:gd name="T30" fmla="*/ 13 w 55"/>
                    <a:gd name="T31" fmla="*/ 15 h 50"/>
                    <a:gd name="T32" fmla="*/ 10 w 55"/>
                    <a:gd name="T33" fmla="*/ 17 h 50"/>
                    <a:gd name="T34" fmla="*/ 6 w 55"/>
                    <a:gd name="T35" fmla="*/ 19 h 50"/>
                    <a:gd name="T36" fmla="*/ 3 w 55"/>
                    <a:gd name="T37" fmla="*/ 20 h 50"/>
                    <a:gd name="T38" fmla="*/ 0 w 55"/>
                    <a:gd name="T39" fmla="*/ 22 h 50"/>
                    <a:gd name="T40" fmla="*/ 3 w 55"/>
                    <a:gd name="T41" fmla="*/ 20 h 50"/>
                    <a:gd name="T42" fmla="*/ 1 w 55"/>
                    <a:gd name="T43" fmla="*/ 21 h 50"/>
                    <a:gd name="T44" fmla="*/ 1 w 55"/>
                    <a:gd name="T45" fmla="*/ 22 h 50"/>
                    <a:gd name="T46" fmla="*/ 1 w 55"/>
                    <a:gd name="T47" fmla="*/ 24 h 50"/>
                    <a:gd name="T48" fmla="*/ 3 w 55"/>
                    <a:gd name="T49" fmla="*/ 24 h 50"/>
                    <a:gd name="T50" fmla="*/ 5 w 55"/>
                    <a:gd name="T51" fmla="*/ 2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50">
                      <a:moveTo>
                        <a:pt x="10" y="46"/>
                      </a:moveTo>
                      <a:lnTo>
                        <a:pt x="5" y="50"/>
                      </a:lnTo>
                      <a:lnTo>
                        <a:pt x="14" y="48"/>
                      </a:lnTo>
                      <a:lnTo>
                        <a:pt x="23" y="44"/>
                      </a:lnTo>
                      <a:lnTo>
                        <a:pt x="31" y="38"/>
                      </a:lnTo>
                      <a:lnTo>
                        <a:pt x="38" y="32"/>
                      </a:lnTo>
                      <a:lnTo>
                        <a:pt x="44" y="24"/>
                      </a:lnTo>
                      <a:lnTo>
                        <a:pt x="49" y="17"/>
                      </a:lnTo>
                      <a:lnTo>
                        <a:pt x="53" y="11"/>
                      </a:lnTo>
                      <a:lnTo>
                        <a:pt x="55" y="2"/>
                      </a:lnTo>
                      <a:lnTo>
                        <a:pt x="47" y="0"/>
                      </a:lnTo>
                      <a:lnTo>
                        <a:pt x="45" y="6"/>
                      </a:lnTo>
                      <a:lnTo>
                        <a:pt x="41" y="13"/>
                      </a:lnTo>
                      <a:lnTo>
                        <a:pt x="36" y="20"/>
                      </a:lnTo>
                      <a:lnTo>
                        <a:pt x="32" y="26"/>
                      </a:lnTo>
                      <a:lnTo>
                        <a:pt x="25" y="32"/>
                      </a:lnTo>
                      <a:lnTo>
                        <a:pt x="19" y="36"/>
                      </a:lnTo>
                      <a:lnTo>
                        <a:pt x="12" y="40"/>
                      </a:lnTo>
                      <a:lnTo>
                        <a:pt x="5" y="42"/>
                      </a:lnTo>
                      <a:lnTo>
                        <a:pt x="0" y="46"/>
                      </a:lnTo>
                      <a:lnTo>
                        <a:pt x="5" y="42"/>
                      </a:lnTo>
                      <a:lnTo>
                        <a:pt x="2" y="43"/>
                      </a:lnTo>
                      <a:lnTo>
                        <a:pt x="1" y="46"/>
                      </a:lnTo>
                      <a:lnTo>
                        <a:pt x="2" y="49"/>
                      </a:lnTo>
                      <a:lnTo>
                        <a:pt x="5" y="50"/>
                      </a:lnTo>
                      <a:lnTo>
                        <a:pt x="1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0" name="Freeform 56"/>
                <p:cNvSpPr>
                  <a:spLocks/>
                </p:cNvSpPr>
                <p:nvPr/>
              </p:nvSpPr>
              <p:spPr bwMode="auto">
                <a:xfrm>
                  <a:off x="2644" y="3249"/>
                  <a:ext cx="30" cy="24"/>
                </a:xfrm>
                <a:custGeom>
                  <a:avLst/>
                  <a:gdLst>
                    <a:gd name="T0" fmla="*/ 28 w 58"/>
                    <a:gd name="T1" fmla="*/ 20 h 47"/>
                    <a:gd name="T2" fmla="*/ 28 w 58"/>
                    <a:gd name="T3" fmla="*/ 20 h 47"/>
                    <a:gd name="T4" fmla="*/ 25 w 58"/>
                    <a:gd name="T5" fmla="*/ 19 h 47"/>
                    <a:gd name="T6" fmla="*/ 22 w 58"/>
                    <a:gd name="T7" fmla="*/ 18 h 47"/>
                    <a:gd name="T8" fmla="*/ 18 w 58"/>
                    <a:gd name="T9" fmla="*/ 16 h 47"/>
                    <a:gd name="T10" fmla="*/ 14 w 58"/>
                    <a:gd name="T11" fmla="*/ 14 h 47"/>
                    <a:gd name="T12" fmla="*/ 10 w 58"/>
                    <a:gd name="T13" fmla="*/ 11 h 47"/>
                    <a:gd name="T14" fmla="*/ 8 w 58"/>
                    <a:gd name="T15" fmla="*/ 8 h 47"/>
                    <a:gd name="T16" fmla="*/ 6 w 58"/>
                    <a:gd name="T17" fmla="*/ 5 h 47"/>
                    <a:gd name="T18" fmla="*/ 5 w 58"/>
                    <a:gd name="T19" fmla="*/ 0 h 47"/>
                    <a:gd name="T20" fmla="*/ 0 w 58"/>
                    <a:gd name="T21" fmla="*/ 0 h 47"/>
                    <a:gd name="T22" fmla="*/ 2 w 58"/>
                    <a:gd name="T23" fmla="*/ 6 h 47"/>
                    <a:gd name="T24" fmla="*/ 4 w 58"/>
                    <a:gd name="T25" fmla="*/ 10 h 47"/>
                    <a:gd name="T26" fmla="*/ 7 w 58"/>
                    <a:gd name="T27" fmla="*/ 14 h 47"/>
                    <a:gd name="T28" fmla="*/ 12 w 58"/>
                    <a:gd name="T29" fmla="*/ 18 h 47"/>
                    <a:gd name="T30" fmla="*/ 16 w 58"/>
                    <a:gd name="T31" fmla="*/ 20 h 47"/>
                    <a:gd name="T32" fmla="*/ 21 w 58"/>
                    <a:gd name="T33" fmla="*/ 22 h 47"/>
                    <a:gd name="T34" fmla="*/ 24 w 58"/>
                    <a:gd name="T35" fmla="*/ 23 h 47"/>
                    <a:gd name="T36" fmla="*/ 28 w 58"/>
                    <a:gd name="T37" fmla="*/ 24 h 47"/>
                    <a:gd name="T38" fmla="*/ 28 w 58"/>
                    <a:gd name="T39" fmla="*/ 24 h 47"/>
                    <a:gd name="T40" fmla="*/ 28 w 58"/>
                    <a:gd name="T41" fmla="*/ 24 h 47"/>
                    <a:gd name="T42" fmla="*/ 29 w 58"/>
                    <a:gd name="T43" fmla="*/ 23 h 47"/>
                    <a:gd name="T44" fmla="*/ 30 w 58"/>
                    <a:gd name="T45" fmla="*/ 22 h 47"/>
                    <a:gd name="T46" fmla="*/ 29 w 58"/>
                    <a:gd name="T47" fmla="*/ 20 h 47"/>
                    <a:gd name="T48" fmla="*/ 28 w 58"/>
                    <a:gd name="T49" fmla="*/ 2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47">
                      <a:moveTo>
                        <a:pt x="54" y="39"/>
                      </a:moveTo>
                      <a:lnTo>
                        <a:pt x="54" y="39"/>
                      </a:lnTo>
                      <a:lnTo>
                        <a:pt x="49" y="38"/>
                      </a:lnTo>
                      <a:lnTo>
                        <a:pt x="42" y="36"/>
                      </a:lnTo>
                      <a:lnTo>
                        <a:pt x="35" y="32"/>
                      </a:lnTo>
                      <a:lnTo>
                        <a:pt x="27" y="27"/>
                      </a:lnTo>
                      <a:lnTo>
                        <a:pt x="20" y="22"/>
                      </a:lnTo>
                      <a:lnTo>
                        <a:pt x="15" y="16"/>
                      </a:lnTo>
                      <a:lnTo>
                        <a:pt x="11" y="9"/>
                      </a:lnTo>
                      <a:lnTo>
                        <a:pt x="10" y="0"/>
                      </a:lnTo>
                      <a:lnTo>
                        <a:pt x="0" y="0"/>
                      </a:lnTo>
                      <a:lnTo>
                        <a:pt x="3" y="11"/>
                      </a:lnTo>
                      <a:lnTo>
                        <a:pt x="7" y="20"/>
                      </a:lnTo>
                      <a:lnTo>
                        <a:pt x="14" y="28"/>
                      </a:lnTo>
                      <a:lnTo>
                        <a:pt x="23" y="35"/>
                      </a:lnTo>
                      <a:lnTo>
                        <a:pt x="31" y="40"/>
                      </a:lnTo>
                      <a:lnTo>
                        <a:pt x="40" y="44"/>
                      </a:lnTo>
                      <a:lnTo>
                        <a:pt x="47" y="46"/>
                      </a:lnTo>
                      <a:lnTo>
                        <a:pt x="54" y="47"/>
                      </a:lnTo>
                      <a:lnTo>
                        <a:pt x="57" y="46"/>
                      </a:lnTo>
                      <a:lnTo>
                        <a:pt x="58" y="43"/>
                      </a:lnTo>
                      <a:lnTo>
                        <a:pt x="57" y="40"/>
                      </a:lnTo>
                      <a:lnTo>
                        <a:pt x="54"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1" name="Freeform 57"/>
                <p:cNvSpPr>
                  <a:spLocks/>
                </p:cNvSpPr>
                <p:nvPr/>
              </p:nvSpPr>
              <p:spPr bwMode="auto">
                <a:xfrm>
                  <a:off x="2672" y="3242"/>
                  <a:ext cx="30" cy="31"/>
                </a:xfrm>
                <a:custGeom>
                  <a:avLst/>
                  <a:gdLst>
                    <a:gd name="T0" fmla="*/ 28 w 62"/>
                    <a:gd name="T1" fmla="*/ 4 h 62"/>
                    <a:gd name="T2" fmla="*/ 26 w 62"/>
                    <a:gd name="T3" fmla="*/ 3 h 62"/>
                    <a:gd name="T4" fmla="*/ 26 w 62"/>
                    <a:gd name="T5" fmla="*/ 5 h 62"/>
                    <a:gd name="T6" fmla="*/ 24 w 62"/>
                    <a:gd name="T7" fmla="*/ 8 h 62"/>
                    <a:gd name="T8" fmla="*/ 22 w 62"/>
                    <a:gd name="T9" fmla="*/ 12 h 62"/>
                    <a:gd name="T10" fmla="*/ 18 w 62"/>
                    <a:gd name="T11" fmla="*/ 17 h 62"/>
                    <a:gd name="T12" fmla="*/ 14 w 62"/>
                    <a:gd name="T13" fmla="*/ 21 h 62"/>
                    <a:gd name="T14" fmla="*/ 9 w 62"/>
                    <a:gd name="T15" fmla="*/ 24 h 62"/>
                    <a:gd name="T16" fmla="*/ 4 w 62"/>
                    <a:gd name="T17" fmla="*/ 26 h 62"/>
                    <a:gd name="T18" fmla="*/ 0 w 62"/>
                    <a:gd name="T19" fmla="*/ 27 h 62"/>
                    <a:gd name="T20" fmla="*/ 0 w 62"/>
                    <a:gd name="T21" fmla="*/ 31 h 62"/>
                    <a:gd name="T22" fmla="*/ 5 w 62"/>
                    <a:gd name="T23" fmla="*/ 30 h 62"/>
                    <a:gd name="T24" fmla="*/ 11 w 62"/>
                    <a:gd name="T25" fmla="*/ 28 h 62"/>
                    <a:gd name="T26" fmla="*/ 16 w 62"/>
                    <a:gd name="T27" fmla="*/ 24 h 62"/>
                    <a:gd name="T28" fmla="*/ 21 w 62"/>
                    <a:gd name="T29" fmla="*/ 20 h 62"/>
                    <a:gd name="T30" fmla="*/ 25 w 62"/>
                    <a:gd name="T31" fmla="*/ 15 h 62"/>
                    <a:gd name="T32" fmla="*/ 28 w 62"/>
                    <a:gd name="T33" fmla="*/ 10 h 62"/>
                    <a:gd name="T34" fmla="*/ 30 w 62"/>
                    <a:gd name="T35" fmla="*/ 6 h 62"/>
                    <a:gd name="T36" fmla="*/ 30 w 62"/>
                    <a:gd name="T37" fmla="*/ 2 h 62"/>
                    <a:gd name="T38" fmla="*/ 28 w 62"/>
                    <a:gd name="T39" fmla="*/ 0 h 62"/>
                    <a:gd name="T40" fmla="*/ 30 w 62"/>
                    <a:gd name="T41" fmla="*/ 2 h 62"/>
                    <a:gd name="T42" fmla="*/ 29 w 62"/>
                    <a:gd name="T43" fmla="*/ 0 h 62"/>
                    <a:gd name="T44" fmla="*/ 28 w 62"/>
                    <a:gd name="T45" fmla="*/ 0 h 62"/>
                    <a:gd name="T46" fmla="*/ 27 w 62"/>
                    <a:gd name="T47" fmla="*/ 1 h 62"/>
                    <a:gd name="T48" fmla="*/ 26 w 62"/>
                    <a:gd name="T49" fmla="*/ 3 h 62"/>
                    <a:gd name="T50" fmla="*/ 28 w 62"/>
                    <a:gd name="T51" fmla="*/ 4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62">
                      <a:moveTo>
                        <a:pt x="58" y="8"/>
                      </a:moveTo>
                      <a:lnTo>
                        <a:pt x="54" y="5"/>
                      </a:lnTo>
                      <a:lnTo>
                        <a:pt x="54" y="9"/>
                      </a:lnTo>
                      <a:lnTo>
                        <a:pt x="50" y="16"/>
                      </a:lnTo>
                      <a:lnTo>
                        <a:pt x="45" y="24"/>
                      </a:lnTo>
                      <a:lnTo>
                        <a:pt x="37" y="33"/>
                      </a:lnTo>
                      <a:lnTo>
                        <a:pt x="28" y="41"/>
                      </a:lnTo>
                      <a:lnTo>
                        <a:pt x="18" y="47"/>
                      </a:lnTo>
                      <a:lnTo>
                        <a:pt x="9" y="52"/>
                      </a:lnTo>
                      <a:lnTo>
                        <a:pt x="0" y="54"/>
                      </a:lnTo>
                      <a:lnTo>
                        <a:pt x="0" y="62"/>
                      </a:lnTo>
                      <a:lnTo>
                        <a:pt x="11" y="60"/>
                      </a:lnTo>
                      <a:lnTo>
                        <a:pt x="22" y="55"/>
                      </a:lnTo>
                      <a:lnTo>
                        <a:pt x="34" y="47"/>
                      </a:lnTo>
                      <a:lnTo>
                        <a:pt x="43" y="39"/>
                      </a:lnTo>
                      <a:lnTo>
                        <a:pt x="51" y="30"/>
                      </a:lnTo>
                      <a:lnTo>
                        <a:pt x="58" y="20"/>
                      </a:lnTo>
                      <a:lnTo>
                        <a:pt x="62" y="11"/>
                      </a:lnTo>
                      <a:lnTo>
                        <a:pt x="62" y="3"/>
                      </a:lnTo>
                      <a:lnTo>
                        <a:pt x="58" y="0"/>
                      </a:lnTo>
                      <a:lnTo>
                        <a:pt x="62" y="3"/>
                      </a:lnTo>
                      <a:lnTo>
                        <a:pt x="60" y="0"/>
                      </a:lnTo>
                      <a:lnTo>
                        <a:pt x="57" y="0"/>
                      </a:lnTo>
                      <a:lnTo>
                        <a:pt x="55" y="2"/>
                      </a:lnTo>
                      <a:lnTo>
                        <a:pt x="54" y="5"/>
                      </a:lnTo>
                      <a:lnTo>
                        <a:pt x="58"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2" name="Freeform 58"/>
                <p:cNvSpPr>
                  <a:spLocks/>
                </p:cNvSpPr>
                <p:nvPr/>
              </p:nvSpPr>
              <p:spPr bwMode="auto">
                <a:xfrm>
                  <a:off x="2668" y="3225"/>
                  <a:ext cx="32" cy="21"/>
                </a:xfrm>
                <a:custGeom>
                  <a:avLst/>
                  <a:gdLst>
                    <a:gd name="T0" fmla="*/ 4 w 65"/>
                    <a:gd name="T1" fmla="*/ 3 h 42"/>
                    <a:gd name="T2" fmla="*/ 0 w 65"/>
                    <a:gd name="T3" fmla="*/ 3 h 42"/>
                    <a:gd name="T4" fmla="*/ 2 w 65"/>
                    <a:gd name="T5" fmla="*/ 6 h 42"/>
                    <a:gd name="T6" fmla="*/ 4 w 65"/>
                    <a:gd name="T7" fmla="*/ 9 h 42"/>
                    <a:gd name="T8" fmla="*/ 8 w 65"/>
                    <a:gd name="T9" fmla="*/ 12 h 42"/>
                    <a:gd name="T10" fmla="*/ 12 w 65"/>
                    <a:gd name="T11" fmla="*/ 15 h 42"/>
                    <a:gd name="T12" fmla="*/ 18 w 65"/>
                    <a:gd name="T13" fmla="*/ 18 h 42"/>
                    <a:gd name="T14" fmla="*/ 23 w 65"/>
                    <a:gd name="T15" fmla="*/ 20 h 42"/>
                    <a:gd name="T16" fmla="*/ 28 w 65"/>
                    <a:gd name="T17" fmla="*/ 21 h 42"/>
                    <a:gd name="T18" fmla="*/ 32 w 65"/>
                    <a:gd name="T19" fmla="*/ 21 h 42"/>
                    <a:gd name="T20" fmla="*/ 32 w 65"/>
                    <a:gd name="T21" fmla="*/ 17 h 42"/>
                    <a:gd name="T22" fmla="*/ 28 w 65"/>
                    <a:gd name="T23" fmla="*/ 17 h 42"/>
                    <a:gd name="T24" fmla="*/ 24 w 65"/>
                    <a:gd name="T25" fmla="*/ 16 h 42"/>
                    <a:gd name="T26" fmla="*/ 20 w 65"/>
                    <a:gd name="T27" fmla="*/ 14 h 42"/>
                    <a:gd name="T28" fmla="*/ 14 w 65"/>
                    <a:gd name="T29" fmla="*/ 11 h 42"/>
                    <a:gd name="T30" fmla="*/ 11 w 65"/>
                    <a:gd name="T31" fmla="*/ 9 h 42"/>
                    <a:gd name="T32" fmla="*/ 7 w 65"/>
                    <a:gd name="T33" fmla="*/ 5 h 42"/>
                    <a:gd name="T34" fmla="*/ 5 w 65"/>
                    <a:gd name="T35" fmla="*/ 3 h 42"/>
                    <a:gd name="T36" fmla="*/ 4 w 65"/>
                    <a:gd name="T37" fmla="*/ 2 h 42"/>
                    <a:gd name="T38" fmla="*/ 0 w 65"/>
                    <a:gd name="T39" fmla="*/ 2 h 42"/>
                    <a:gd name="T40" fmla="*/ 4 w 65"/>
                    <a:gd name="T41" fmla="*/ 2 h 42"/>
                    <a:gd name="T42" fmla="*/ 3 w 65"/>
                    <a:gd name="T43" fmla="*/ 0 h 42"/>
                    <a:gd name="T44" fmla="*/ 1 w 65"/>
                    <a:gd name="T45" fmla="*/ 0 h 42"/>
                    <a:gd name="T46" fmla="*/ 0 w 65"/>
                    <a:gd name="T47" fmla="*/ 1 h 42"/>
                    <a:gd name="T48" fmla="*/ 0 w 65"/>
                    <a:gd name="T49" fmla="*/ 3 h 42"/>
                    <a:gd name="T50" fmla="*/ 4 w 65"/>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42">
                      <a:moveTo>
                        <a:pt x="8" y="5"/>
                      </a:moveTo>
                      <a:lnTo>
                        <a:pt x="0" y="5"/>
                      </a:lnTo>
                      <a:lnTo>
                        <a:pt x="4" y="12"/>
                      </a:lnTo>
                      <a:lnTo>
                        <a:pt x="9" y="17"/>
                      </a:lnTo>
                      <a:lnTo>
                        <a:pt x="16" y="23"/>
                      </a:lnTo>
                      <a:lnTo>
                        <a:pt x="25" y="30"/>
                      </a:lnTo>
                      <a:lnTo>
                        <a:pt x="36" y="35"/>
                      </a:lnTo>
                      <a:lnTo>
                        <a:pt x="46" y="39"/>
                      </a:lnTo>
                      <a:lnTo>
                        <a:pt x="57" y="42"/>
                      </a:lnTo>
                      <a:lnTo>
                        <a:pt x="65" y="42"/>
                      </a:lnTo>
                      <a:lnTo>
                        <a:pt x="65" y="34"/>
                      </a:lnTo>
                      <a:lnTo>
                        <a:pt x="57" y="34"/>
                      </a:lnTo>
                      <a:lnTo>
                        <a:pt x="48" y="31"/>
                      </a:lnTo>
                      <a:lnTo>
                        <a:pt x="40" y="27"/>
                      </a:lnTo>
                      <a:lnTo>
                        <a:pt x="29" y="22"/>
                      </a:lnTo>
                      <a:lnTo>
                        <a:pt x="22" y="17"/>
                      </a:lnTo>
                      <a:lnTo>
                        <a:pt x="15" y="10"/>
                      </a:lnTo>
                      <a:lnTo>
                        <a:pt x="10" y="5"/>
                      </a:lnTo>
                      <a:lnTo>
                        <a:pt x="8" y="3"/>
                      </a:lnTo>
                      <a:lnTo>
                        <a:pt x="0" y="3"/>
                      </a:lnTo>
                      <a:lnTo>
                        <a:pt x="8" y="3"/>
                      </a:lnTo>
                      <a:lnTo>
                        <a:pt x="6" y="0"/>
                      </a:lnTo>
                      <a:lnTo>
                        <a:pt x="3" y="0"/>
                      </a:lnTo>
                      <a:lnTo>
                        <a:pt x="1" y="2"/>
                      </a:lnTo>
                      <a:lnTo>
                        <a:pt x="0" y="5"/>
                      </a:lnTo>
                      <a:lnTo>
                        <a:pt x="8"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3" name="Freeform 59"/>
                <p:cNvSpPr>
                  <a:spLocks/>
                </p:cNvSpPr>
                <p:nvPr/>
              </p:nvSpPr>
              <p:spPr bwMode="auto">
                <a:xfrm>
                  <a:off x="2891" y="3058"/>
                  <a:ext cx="163" cy="227"/>
                </a:xfrm>
                <a:custGeom>
                  <a:avLst/>
                  <a:gdLst>
                    <a:gd name="T0" fmla="*/ 161 w 324"/>
                    <a:gd name="T1" fmla="*/ 32 h 454"/>
                    <a:gd name="T2" fmla="*/ 163 w 324"/>
                    <a:gd name="T3" fmla="*/ 54 h 454"/>
                    <a:gd name="T4" fmla="*/ 157 w 324"/>
                    <a:gd name="T5" fmla="*/ 66 h 454"/>
                    <a:gd name="T6" fmla="*/ 149 w 324"/>
                    <a:gd name="T7" fmla="*/ 71 h 454"/>
                    <a:gd name="T8" fmla="*/ 142 w 324"/>
                    <a:gd name="T9" fmla="*/ 75 h 454"/>
                    <a:gd name="T10" fmla="*/ 137 w 324"/>
                    <a:gd name="T11" fmla="*/ 79 h 454"/>
                    <a:gd name="T12" fmla="*/ 130 w 324"/>
                    <a:gd name="T13" fmla="*/ 87 h 454"/>
                    <a:gd name="T14" fmla="*/ 128 w 324"/>
                    <a:gd name="T15" fmla="*/ 101 h 454"/>
                    <a:gd name="T16" fmla="*/ 132 w 324"/>
                    <a:gd name="T17" fmla="*/ 107 h 454"/>
                    <a:gd name="T18" fmla="*/ 126 w 324"/>
                    <a:gd name="T19" fmla="*/ 112 h 454"/>
                    <a:gd name="T20" fmla="*/ 123 w 324"/>
                    <a:gd name="T21" fmla="*/ 120 h 454"/>
                    <a:gd name="T22" fmla="*/ 125 w 324"/>
                    <a:gd name="T23" fmla="*/ 128 h 454"/>
                    <a:gd name="T24" fmla="*/ 124 w 324"/>
                    <a:gd name="T25" fmla="*/ 134 h 454"/>
                    <a:gd name="T26" fmla="*/ 120 w 324"/>
                    <a:gd name="T27" fmla="*/ 148 h 454"/>
                    <a:gd name="T28" fmla="*/ 122 w 324"/>
                    <a:gd name="T29" fmla="*/ 155 h 454"/>
                    <a:gd name="T30" fmla="*/ 117 w 324"/>
                    <a:gd name="T31" fmla="*/ 164 h 454"/>
                    <a:gd name="T32" fmla="*/ 119 w 324"/>
                    <a:gd name="T33" fmla="*/ 173 h 454"/>
                    <a:gd name="T34" fmla="*/ 130 w 324"/>
                    <a:gd name="T35" fmla="*/ 178 h 454"/>
                    <a:gd name="T36" fmla="*/ 139 w 324"/>
                    <a:gd name="T37" fmla="*/ 181 h 454"/>
                    <a:gd name="T38" fmla="*/ 132 w 324"/>
                    <a:gd name="T39" fmla="*/ 195 h 454"/>
                    <a:gd name="T40" fmla="*/ 124 w 324"/>
                    <a:gd name="T41" fmla="*/ 211 h 454"/>
                    <a:gd name="T42" fmla="*/ 117 w 324"/>
                    <a:gd name="T43" fmla="*/ 223 h 454"/>
                    <a:gd name="T44" fmla="*/ 113 w 324"/>
                    <a:gd name="T45" fmla="*/ 226 h 454"/>
                    <a:gd name="T46" fmla="*/ 106 w 324"/>
                    <a:gd name="T47" fmla="*/ 227 h 454"/>
                    <a:gd name="T48" fmla="*/ 96 w 324"/>
                    <a:gd name="T49" fmla="*/ 227 h 454"/>
                    <a:gd name="T50" fmla="*/ 84 w 324"/>
                    <a:gd name="T51" fmla="*/ 227 h 454"/>
                    <a:gd name="T52" fmla="*/ 65 w 324"/>
                    <a:gd name="T53" fmla="*/ 227 h 454"/>
                    <a:gd name="T54" fmla="*/ 41 w 324"/>
                    <a:gd name="T55" fmla="*/ 227 h 454"/>
                    <a:gd name="T56" fmla="*/ 19 w 324"/>
                    <a:gd name="T57" fmla="*/ 227 h 454"/>
                    <a:gd name="T58" fmla="*/ 4 w 324"/>
                    <a:gd name="T59" fmla="*/ 225 h 454"/>
                    <a:gd name="T60" fmla="*/ 11 w 324"/>
                    <a:gd name="T61" fmla="*/ 212 h 454"/>
                    <a:gd name="T62" fmla="*/ 32 w 324"/>
                    <a:gd name="T63" fmla="*/ 164 h 454"/>
                    <a:gd name="T64" fmla="*/ 46 w 324"/>
                    <a:gd name="T65" fmla="*/ 99 h 454"/>
                    <a:gd name="T66" fmla="*/ 45 w 324"/>
                    <a:gd name="T67" fmla="*/ 30 h 454"/>
                    <a:gd name="T68" fmla="*/ 41 w 324"/>
                    <a:gd name="T69" fmla="*/ 0 h 454"/>
                    <a:gd name="T70" fmla="*/ 50 w 324"/>
                    <a:gd name="T71" fmla="*/ 1 h 454"/>
                    <a:gd name="T72" fmla="*/ 62 w 324"/>
                    <a:gd name="T73" fmla="*/ 2 h 454"/>
                    <a:gd name="T74" fmla="*/ 78 w 324"/>
                    <a:gd name="T75" fmla="*/ 3 h 454"/>
                    <a:gd name="T76" fmla="*/ 94 w 324"/>
                    <a:gd name="T77" fmla="*/ 4 h 454"/>
                    <a:gd name="T78" fmla="*/ 107 w 324"/>
                    <a:gd name="T79" fmla="*/ 5 h 454"/>
                    <a:gd name="T80" fmla="*/ 121 w 324"/>
                    <a:gd name="T81" fmla="*/ 6 h 454"/>
                    <a:gd name="T82" fmla="*/ 132 w 324"/>
                    <a:gd name="T83" fmla="*/ 7 h 454"/>
                    <a:gd name="T84" fmla="*/ 141 w 324"/>
                    <a:gd name="T85" fmla="*/ 8 h 454"/>
                    <a:gd name="T86" fmla="*/ 146 w 324"/>
                    <a:gd name="T87" fmla="*/ 9 h 454"/>
                    <a:gd name="T88" fmla="*/ 150 w 324"/>
                    <a:gd name="T89" fmla="*/ 10 h 454"/>
                    <a:gd name="T90" fmla="*/ 153 w 324"/>
                    <a:gd name="T91" fmla="*/ 10 h 454"/>
                    <a:gd name="T92" fmla="*/ 156 w 324"/>
                    <a:gd name="T93" fmla="*/ 13 h 454"/>
                    <a:gd name="T94" fmla="*/ 158 w 324"/>
                    <a:gd name="T95" fmla="*/ 19 h 4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4" h="454">
                      <a:moveTo>
                        <a:pt x="317" y="44"/>
                      </a:moveTo>
                      <a:lnTo>
                        <a:pt x="321" y="64"/>
                      </a:lnTo>
                      <a:lnTo>
                        <a:pt x="324" y="87"/>
                      </a:lnTo>
                      <a:lnTo>
                        <a:pt x="324" y="108"/>
                      </a:lnTo>
                      <a:lnTo>
                        <a:pt x="322" y="126"/>
                      </a:lnTo>
                      <a:lnTo>
                        <a:pt x="312" y="132"/>
                      </a:lnTo>
                      <a:lnTo>
                        <a:pt x="304" y="138"/>
                      </a:lnTo>
                      <a:lnTo>
                        <a:pt x="296" y="142"/>
                      </a:lnTo>
                      <a:lnTo>
                        <a:pt x="289" y="146"/>
                      </a:lnTo>
                      <a:lnTo>
                        <a:pt x="283" y="150"/>
                      </a:lnTo>
                      <a:lnTo>
                        <a:pt x="278" y="154"/>
                      </a:lnTo>
                      <a:lnTo>
                        <a:pt x="273" y="158"/>
                      </a:lnTo>
                      <a:lnTo>
                        <a:pt x="268" y="163"/>
                      </a:lnTo>
                      <a:lnTo>
                        <a:pt x="259" y="174"/>
                      </a:lnTo>
                      <a:lnTo>
                        <a:pt x="253" y="188"/>
                      </a:lnTo>
                      <a:lnTo>
                        <a:pt x="254" y="201"/>
                      </a:lnTo>
                      <a:lnTo>
                        <a:pt x="268" y="211"/>
                      </a:lnTo>
                      <a:lnTo>
                        <a:pt x="262" y="213"/>
                      </a:lnTo>
                      <a:lnTo>
                        <a:pt x="256" y="217"/>
                      </a:lnTo>
                      <a:lnTo>
                        <a:pt x="251" y="224"/>
                      </a:lnTo>
                      <a:lnTo>
                        <a:pt x="247" y="232"/>
                      </a:lnTo>
                      <a:lnTo>
                        <a:pt x="245" y="240"/>
                      </a:lnTo>
                      <a:lnTo>
                        <a:pt x="245" y="248"/>
                      </a:lnTo>
                      <a:lnTo>
                        <a:pt x="249" y="255"/>
                      </a:lnTo>
                      <a:lnTo>
                        <a:pt x="256" y="259"/>
                      </a:lnTo>
                      <a:lnTo>
                        <a:pt x="246" y="267"/>
                      </a:lnTo>
                      <a:lnTo>
                        <a:pt x="239" y="281"/>
                      </a:lnTo>
                      <a:lnTo>
                        <a:pt x="238" y="296"/>
                      </a:lnTo>
                      <a:lnTo>
                        <a:pt x="247" y="304"/>
                      </a:lnTo>
                      <a:lnTo>
                        <a:pt x="242" y="309"/>
                      </a:lnTo>
                      <a:lnTo>
                        <a:pt x="237" y="317"/>
                      </a:lnTo>
                      <a:lnTo>
                        <a:pt x="233" y="327"/>
                      </a:lnTo>
                      <a:lnTo>
                        <a:pt x="233" y="336"/>
                      </a:lnTo>
                      <a:lnTo>
                        <a:pt x="237" y="346"/>
                      </a:lnTo>
                      <a:lnTo>
                        <a:pt x="245" y="352"/>
                      </a:lnTo>
                      <a:lnTo>
                        <a:pt x="259" y="355"/>
                      </a:lnTo>
                      <a:lnTo>
                        <a:pt x="280" y="352"/>
                      </a:lnTo>
                      <a:lnTo>
                        <a:pt x="276" y="361"/>
                      </a:lnTo>
                      <a:lnTo>
                        <a:pt x="270" y="373"/>
                      </a:lnTo>
                      <a:lnTo>
                        <a:pt x="263" y="389"/>
                      </a:lnTo>
                      <a:lnTo>
                        <a:pt x="255" y="405"/>
                      </a:lnTo>
                      <a:lnTo>
                        <a:pt x="247" y="421"/>
                      </a:lnTo>
                      <a:lnTo>
                        <a:pt x="240" y="435"/>
                      </a:lnTo>
                      <a:lnTo>
                        <a:pt x="233" y="446"/>
                      </a:lnTo>
                      <a:lnTo>
                        <a:pt x="230" y="452"/>
                      </a:lnTo>
                      <a:lnTo>
                        <a:pt x="225" y="452"/>
                      </a:lnTo>
                      <a:lnTo>
                        <a:pt x="219" y="453"/>
                      </a:lnTo>
                      <a:lnTo>
                        <a:pt x="211" y="453"/>
                      </a:lnTo>
                      <a:lnTo>
                        <a:pt x="201" y="453"/>
                      </a:lnTo>
                      <a:lnTo>
                        <a:pt x="191" y="454"/>
                      </a:lnTo>
                      <a:lnTo>
                        <a:pt x="179" y="454"/>
                      </a:lnTo>
                      <a:lnTo>
                        <a:pt x="167" y="454"/>
                      </a:lnTo>
                      <a:lnTo>
                        <a:pt x="154" y="454"/>
                      </a:lnTo>
                      <a:lnTo>
                        <a:pt x="130" y="454"/>
                      </a:lnTo>
                      <a:lnTo>
                        <a:pt x="105" y="454"/>
                      </a:lnTo>
                      <a:lnTo>
                        <a:pt x="82" y="454"/>
                      </a:lnTo>
                      <a:lnTo>
                        <a:pt x="59" y="453"/>
                      </a:lnTo>
                      <a:lnTo>
                        <a:pt x="38" y="453"/>
                      </a:lnTo>
                      <a:lnTo>
                        <a:pt x="21" y="451"/>
                      </a:lnTo>
                      <a:lnTo>
                        <a:pt x="8" y="450"/>
                      </a:lnTo>
                      <a:lnTo>
                        <a:pt x="0" y="448"/>
                      </a:lnTo>
                      <a:lnTo>
                        <a:pt x="21" y="423"/>
                      </a:lnTo>
                      <a:lnTo>
                        <a:pt x="43" y="382"/>
                      </a:lnTo>
                      <a:lnTo>
                        <a:pt x="63" y="328"/>
                      </a:lnTo>
                      <a:lnTo>
                        <a:pt x="80" y="265"/>
                      </a:lnTo>
                      <a:lnTo>
                        <a:pt x="91" y="197"/>
                      </a:lnTo>
                      <a:lnTo>
                        <a:pt x="95" y="127"/>
                      </a:lnTo>
                      <a:lnTo>
                        <a:pt x="90" y="60"/>
                      </a:lnTo>
                      <a:lnTo>
                        <a:pt x="75" y="0"/>
                      </a:lnTo>
                      <a:lnTo>
                        <a:pt x="81" y="0"/>
                      </a:lnTo>
                      <a:lnTo>
                        <a:pt x="89" y="1"/>
                      </a:lnTo>
                      <a:lnTo>
                        <a:pt x="99" y="2"/>
                      </a:lnTo>
                      <a:lnTo>
                        <a:pt x="111" y="2"/>
                      </a:lnTo>
                      <a:lnTo>
                        <a:pt x="124" y="3"/>
                      </a:lnTo>
                      <a:lnTo>
                        <a:pt x="139" y="4"/>
                      </a:lnTo>
                      <a:lnTo>
                        <a:pt x="156" y="5"/>
                      </a:lnTo>
                      <a:lnTo>
                        <a:pt x="172" y="6"/>
                      </a:lnTo>
                      <a:lnTo>
                        <a:pt x="186" y="7"/>
                      </a:lnTo>
                      <a:lnTo>
                        <a:pt x="199" y="8"/>
                      </a:lnTo>
                      <a:lnTo>
                        <a:pt x="213" y="9"/>
                      </a:lnTo>
                      <a:lnTo>
                        <a:pt x="226" y="10"/>
                      </a:lnTo>
                      <a:lnTo>
                        <a:pt x="240" y="12"/>
                      </a:lnTo>
                      <a:lnTo>
                        <a:pt x="252" y="13"/>
                      </a:lnTo>
                      <a:lnTo>
                        <a:pt x="263" y="14"/>
                      </a:lnTo>
                      <a:lnTo>
                        <a:pt x="274" y="15"/>
                      </a:lnTo>
                      <a:lnTo>
                        <a:pt x="280" y="16"/>
                      </a:lnTo>
                      <a:lnTo>
                        <a:pt x="285" y="16"/>
                      </a:lnTo>
                      <a:lnTo>
                        <a:pt x="290" y="17"/>
                      </a:lnTo>
                      <a:lnTo>
                        <a:pt x="295" y="18"/>
                      </a:lnTo>
                      <a:lnTo>
                        <a:pt x="299" y="19"/>
                      </a:lnTo>
                      <a:lnTo>
                        <a:pt x="302" y="19"/>
                      </a:lnTo>
                      <a:lnTo>
                        <a:pt x="305" y="20"/>
                      </a:lnTo>
                      <a:lnTo>
                        <a:pt x="307" y="20"/>
                      </a:lnTo>
                      <a:lnTo>
                        <a:pt x="310" y="25"/>
                      </a:lnTo>
                      <a:lnTo>
                        <a:pt x="313" y="30"/>
                      </a:lnTo>
                      <a:lnTo>
                        <a:pt x="315" y="37"/>
                      </a:lnTo>
                      <a:lnTo>
                        <a:pt x="317" y="4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4" name="Freeform 60"/>
                <p:cNvSpPr>
                  <a:spLocks/>
                </p:cNvSpPr>
                <p:nvPr/>
              </p:nvSpPr>
              <p:spPr bwMode="auto">
                <a:xfrm>
                  <a:off x="3048" y="3080"/>
                  <a:ext cx="8" cy="43"/>
                </a:xfrm>
                <a:custGeom>
                  <a:avLst/>
                  <a:gdLst>
                    <a:gd name="T0" fmla="*/ 6 w 16"/>
                    <a:gd name="T1" fmla="*/ 43 h 87"/>
                    <a:gd name="T2" fmla="*/ 7 w 16"/>
                    <a:gd name="T3" fmla="*/ 41 h 87"/>
                    <a:gd name="T4" fmla="*/ 8 w 16"/>
                    <a:gd name="T5" fmla="*/ 32 h 87"/>
                    <a:gd name="T6" fmla="*/ 8 w 16"/>
                    <a:gd name="T7" fmla="*/ 22 h 87"/>
                    <a:gd name="T8" fmla="*/ 6 w 16"/>
                    <a:gd name="T9" fmla="*/ 10 h 87"/>
                    <a:gd name="T10" fmla="*/ 4 w 16"/>
                    <a:gd name="T11" fmla="*/ 0 h 87"/>
                    <a:gd name="T12" fmla="*/ 0 w 16"/>
                    <a:gd name="T13" fmla="*/ 1 h 87"/>
                    <a:gd name="T14" fmla="*/ 2 w 16"/>
                    <a:gd name="T15" fmla="*/ 10 h 87"/>
                    <a:gd name="T16" fmla="*/ 4 w 16"/>
                    <a:gd name="T17" fmla="*/ 22 h 87"/>
                    <a:gd name="T18" fmla="*/ 4 w 16"/>
                    <a:gd name="T19" fmla="*/ 32 h 87"/>
                    <a:gd name="T20" fmla="*/ 3 w 16"/>
                    <a:gd name="T21" fmla="*/ 41 h 87"/>
                    <a:gd name="T22" fmla="*/ 4 w 16"/>
                    <a:gd name="T23" fmla="*/ 39 h 87"/>
                    <a:gd name="T24" fmla="*/ 3 w 16"/>
                    <a:gd name="T25" fmla="*/ 41 h 87"/>
                    <a:gd name="T26" fmla="*/ 3 w 16"/>
                    <a:gd name="T27" fmla="*/ 43 h 87"/>
                    <a:gd name="T28" fmla="*/ 5 w 16"/>
                    <a:gd name="T29" fmla="*/ 43 h 87"/>
                    <a:gd name="T30" fmla="*/ 6 w 16"/>
                    <a:gd name="T31" fmla="*/ 43 h 87"/>
                    <a:gd name="T32" fmla="*/ 7 w 16"/>
                    <a:gd name="T33" fmla="*/ 41 h 87"/>
                    <a:gd name="T34" fmla="*/ 6 w 16"/>
                    <a:gd name="T35" fmla="*/ 43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87">
                      <a:moveTo>
                        <a:pt x="11" y="87"/>
                      </a:moveTo>
                      <a:lnTo>
                        <a:pt x="13" y="83"/>
                      </a:lnTo>
                      <a:lnTo>
                        <a:pt x="16" y="65"/>
                      </a:lnTo>
                      <a:lnTo>
                        <a:pt x="16" y="44"/>
                      </a:lnTo>
                      <a:lnTo>
                        <a:pt x="12" y="21"/>
                      </a:lnTo>
                      <a:lnTo>
                        <a:pt x="8" y="0"/>
                      </a:lnTo>
                      <a:lnTo>
                        <a:pt x="0" y="2"/>
                      </a:lnTo>
                      <a:lnTo>
                        <a:pt x="4" y="21"/>
                      </a:lnTo>
                      <a:lnTo>
                        <a:pt x="7" y="44"/>
                      </a:lnTo>
                      <a:lnTo>
                        <a:pt x="7" y="65"/>
                      </a:lnTo>
                      <a:lnTo>
                        <a:pt x="5" y="83"/>
                      </a:lnTo>
                      <a:lnTo>
                        <a:pt x="7" y="79"/>
                      </a:lnTo>
                      <a:lnTo>
                        <a:pt x="5" y="83"/>
                      </a:lnTo>
                      <a:lnTo>
                        <a:pt x="6" y="86"/>
                      </a:lnTo>
                      <a:lnTo>
                        <a:pt x="9" y="87"/>
                      </a:lnTo>
                      <a:lnTo>
                        <a:pt x="12" y="86"/>
                      </a:lnTo>
                      <a:lnTo>
                        <a:pt x="13" y="83"/>
                      </a:lnTo>
                      <a:lnTo>
                        <a:pt x="11" y="8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5" name="Freeform 61"/>
                <p:cNvSpPr>
                  <a:spLocks/>
                </p:cNvSpPr>
                <p:nvPr/>
              </p:nvSpPr>
              <p:spPr bwMode="auto">
                <a:xfrm>
                  <a:off x="3024" y="3119"/>
                  <a:ext cx="30" cy="22"/>
                </a:xfrm>
                <a:custGeom>
                  <a:avLst/>
                  <a:gdLst>
                    <a:gd name="T0" fmla="*/ 3 w 59"/>
                    <a:gd name="T1" fmla="*/ 22 h 44"/>
                    <a:gd name="T2" fmla="*/ 3 w 59"/>
                    <a:gd name="T3" fmla="*/ 22 h 44"/>
                    <a:gd name="T4" fmla="*/ 6 w 59"/>
                    <a:gd name="T5" fmla="*/ 20 h 44"/>
                    <a:gd name="T6" fmla="*/ 8 w 59"/>
                    <a:gd name="T7" fmla="*/ 18 h 44"/>
                    <a:gd name="T8" fmla="*/ 10 w 59"/>
                    <a:gd name="T9" fmla="*/ 16 h 44"/>
                    <a:gd name="T10" fmla="*/ 13 w 59"/>
                    <a:gd name="T11" fmla="*/ 14 h 44"/>
                    <a:gd name="T12" fmla="*/ 17 w 59"/>
                    <a:gd name="T13" fmla="*/ 12 h 44"/>
                    <a:gd name="T14" fmla="*/ 21 w 59"/>
                    <a:gd name="T15" fmla="*/ 10 h 44"/>
                    <a:gd name="T16" fmla="*/ 25 w 59"/>
                    <a:gd name="T17" fmla="*/ 7 h 44"/>
                    <a:gd name="T18" fmla="*/ 30 w 59"/>
                    <a:gd name="T19" fmla="*/ 4 h 44"/>
                    <a:gd name="T20" fmla="*/ 28 w 59"/>
                    <a:gd name="T21" fmla="*/ 0 h 44"/>
                    <a:gd name="T22" fmla="*/ 23 w 59"/>
                    <a:gd name="T23" fmla="*/ 3 h 44"/>
                    <a:gd name="T24" fmla="*/ 19 w 59"/>
                    <a:gd name="T25" fmla="*/ 6 h 44"/>
                    <a:gd name="T26" fmla="*/ 15 w 59"/>
                    <a:gd name="T27" fmla="*/ 8 h 44"/>
                    <a:gd name="T28" fmla="*/ 11 w 59"/>
                    <a:gd name="T29" fmla="*/ 10 h 44"/>
                    <a:gd name="T30" fmla="*/ 8 w 59"/>
                    <a:gd name="T31" fmla="*/ 12 h 44"/>
                    <a:gd name="T32" fmla="*/ 5 w 59"/>
                    <a:gd name="T33" fmla="*/ 15 h 44"/>
                    <a:gd name="T34" fmla="*/ 3 w 59"/>
                    <a:gd name="T35" fmla="*/ 17 h 44"/>
                    <a:gd name="T36" fmla="*/ 0 w 59"/>
                    <a:gd name="T37" fmla="*/ 19 h 44"/>
                    <a:gd name="T38" fmla="*/ 0 w 59"/>
                    <a:gd name="T39" fmla="*/ 19 h 44"/>
                    <a:gd name="T40" fmla="*/ 3 w 59"/>
                    <a:gd name="T41" fmla="*/ 22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44">
                      <a:moveTo>
                        <a:pt x="6" y="44"/>
                      </a:moveTo>
                      <a:lnTo>
                        <a:pt x="6" y="44"/>
                      </a:lnTo>
                      <a:lnTo>
                        <a:pt x="11" y="40"/>
                      </a:lnTo>
                      <a:lnTo>
                        <a:pt x="16" y="35"/>
                      </a:lnTo>
                      <a:lnTo>
                        <a:pt x="20" y="32"/>
                      </a:lnTo>
                      <a:lnTo>
                        <a:pt x="26" y="28"/>
                      </a:lnTo>
                      <a:lnTo>
                        <a:pt x="33" y="24"/>
                      </a:lnTo>
                      <a:lnTo>
                        <a:pt x="41" y="20"/>
                      </a:lnTo>
                      <a:lnTo>
                        <a:pt x="49" y="14"/>
                      </a:lnTo>
                      <a:lnTo>
                        <a:pt x="59" y="8"/>
                      </a:lnTo>
                      <a:lnTo>
                        <a:pt x="55" y="0"/>
                      </a:lnTo>
                      <a:lnTo>
                        <a:pt x="45" y="6"/>
                      </a:lnTo>
                      <a:lnTo>
                        <a:pt x="37" y="12"/>
                      </a:lnTo>
                      <a:lnTo>
                        <a:pt x="29" y="16"/>
                      </a:lnTo>
                      <a:lnTo>
                        <a:pt x="22" y="20"/>
                      </a:lnTo>
                      <a:lnTo>
                        <a:pt x="16" y="24"/>
                      </a:lnTo>
                      <a:lnTo>
                        <a:pt x="10" y="29"/>
                      </a:lnTo>
                      <a:lnTo>
                        <a:pt x="5" y="33"/>
                      </a:lnTo>
                      <a:lnTo>
                        <a:pt x="0" y="37"/>
                      </a:lnTo>
                      <a:lnTo>
                        <a:pt x="6" y="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6" name="Freeform 62"/>
                <p:cNvSpPr>
                  <a:spLocks/>
                </p:cNvSpPr>
                <p:nvPr/>
              </p:nvSpPr>
              <p:spPr bwMode="auto">
                <a:xfrm>
                  <a:off x="3016" y="3138"/>
                  <a:ext cx="11" cy="28"/>
                </a:xfrm>
                <a:custGeom>
                  <a:avLst/>
                  <a:gdLst>
                    <a:gd name="T0" fmla="*/ 9 w 23"/>
                    <a:gd name="T1" fmla="*/ 28 h 57"/>
                    <a:gd name="T2" fmla="*/ 10 w 23"/>
                    <a:gd name="T3" fmla="*/ 24 h 57"/>
                    <a:gd name="T4" fmla="*/ 4 w 23"/>
                    <a:gd name="T5" fmla="*/ 20 h 57"/>
                    <a:gd name="T6" fmla="*/ 4 w 23"/>
                    <a:gd name="T7" fmla="*/ 14 h 57"/>
                    <a:gd name="T8" fmla="*/ 7 w 23"/>
                    <a:gd name="T9" fmla="*/ 8 h 57"/>
                    <a:gd name="T10" fmla="*/ 11 w 23"/>
                    <a:gd name="T11" fmla="*/ 3 h 57"/>
                    <a:gd name="T12" fmla="*/ 8 w 23"/>
                    <a:gd name="T13" fmla="*/ 0 h 57"/>
                    <a:gd name="T14" fmla="*/ 3 w 23"/>
                    <a:gd name="T15" fmla="*/ 6 h 57"/>
                    <a:gd name="T16" fmla="*/ 0 w 23"/>
                    <a:gd name="T17" fmla="*/ 14 h 57"/>
                    <a:gd name="T18" fmla="*/ 0 w 23"/>
                    <a:gd name="T19" fmla="*/ 22 h 57"/>
                    <a:gd name="T20" fmla="*/ 9 w 23"/>
                    <a:gd name="T21" fmla="*/ 28 h 57"/>
                    <a:gd name="T22" fmla="*/ 9 w 23"/>
                    <a:gd name="T23" fmla="*/ 23 h 57"/>
                    <a:gd name="T24" fmla="*/ 9 w 23"/>
                    <a:gd name="T25" fmla="*/ 28 h 57"/>
                    <a:gd name="T26" fmla="*/ 10 w 23"/>
                    <a:gd name="T27" fmla="*/ 27 h 57"/>
                    <a:gd name="T28" fmla="*/ 11 w 23"/>
                    <a:gd name="T29" fmla="*/ 26 h 57"/>
                    <a:gd name="T30" fmla="*/ 11 w 23"/>
                    <a:gd name="T31" fmla="*/ 25 h 57"/>
                    <a:gd name="T32" fmla="*/ 10 w 23"/>
                    <a:gd name="T33" fmla="*/ 24 h 57"/>
                    <a:gd name="T34" fmla="*/ 9 w 23"/>
                    <a:gd name="T35" fmla="*/ 28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57">
                      <a:moveTo>
                        <a:pt x="19" y="57"/>
                      </a:moveTo>
                      <a:lnTo>
                        <a:pt x="20" y="48"/>
                      </a:lnTo>
                      <a:lnTo>
                        <a:pt x="9" y="40"/>
                      </a:lnTo>
                      <a:lnTo>
                        <a:pt x="8" y="29"/>
                      </a:lnTo>
                      <a:lnTo>
                        <a:pt x="14" y="17"/>
                      </a:lnTo>
                      <a:lnTo>
                        <a:pt x="22" y="7"/>
                      </a:lnTo>
                      <a:lnTo>
                        <a:pt x="16" y="0"/>
                      </a:lnTo>
                      <a:lnTo>
                        <a:pt x="6" y="13"/>
                      </a:lnTo>
                      <a:lnTo>
                        <a:pt x="0" y="29"/>
                      </a:lnTo>
                      <a:lnTo>
                        <a:pt x="1" y="44"/>
                      </a:lnTo>
                      <a:lnTo>
                        <a:pt x="18" y="56"/>
                      </a:lnTo>
                      <a:lnTo>
                        <a:pt x="19" y="47"/>
                      </a:lnTo>
                      <a:lnTo>
                        <a:pt x="18" y="56"/>
                      </a:lnTo>
                      <a:lnTo>
                        <a:pt x="21" y="55"/>
                      </a:lnTo>
                      <a:lnTo>
                        <a:pt x="23" y="53"/>
                      </a:lnTo>
                      <a:lnTo>
                        <a:pt x="23" y="50"/>
                      </a:lnTo>
                      <a:lnTo>
                        <a:pt x="20" y="48"/>
                      </a:lnTo>
                      <a:lnTo>
                        <a:pt x="19"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7" name="Freeform 63"/>
                <p:cNvSpPr>
                  <a:spLocks/>
                </p:cNvSpPr>
                <p:nvPr/>
              </p:nvSpPr>
              <p:spPr bwMode="auto">
                <a:xfrm>
                  <a:off x="3012" y="3161"/>
                  <a:ext cx="13" cy="28"/>
                </a:xfrm>
                <a:custGeom>
                  <a:avLst/>
                  <a:gdLst>
                    <a:gd name="T0" fmla="*/ 8 w 27"/>
                    <a:gd name="T1" fmla="*/ 28 h 57"/>
                    <a:gd name="T2" fmla="*/ 8 w 27"/>
                    <a:gd name="T3" fmla="*/ 24 h 57"/>
                    <a:gd name="T4" fmla="*/ 5 w 27"/>
                    <a:gd name="T5" fmla="*/ 22 h 57"/>
                    <a:gd name="T6" fmla="*/ 4 w 27"/>
                    <a:gd name="T7" fmla="*/ 20 h 57"/>
                    <a:gd name="T8" fmla="*/ 4 w 27"/>
                    <a:gd name="T9" fmla="*/ 17 h 57"/>
                    <a:gd name="T10" fmla="*/ 5 w 27"/>
                    <a:gd name="T11" fmla="*/ 13 h 57"/>
                    <a:gd name="T12" fmla="*/ 7 w 27"/>
                    <a:gd name="T13" fmla="*/ 10 h 57"/>
                    <a:gd name="T14" fmla="*/ 9 w 27"/>
                    <a:gd name="T15" fmla="*/ 7 h 57"/>
                    <a:gd name="T16" fmla="*/ 11 w 27"/>
                    <a:gd name="T17" fmla="*/ 5 h 57"/>
                    <a:gd name="T18" fmla="*/ 13 w 27"/>
                    <a:gd name="T19" fmla="*/ 5 h 57"/>
                    <a:gd name="T20" fmla="*/ 13 w 27"/>
                    <a:gd name="T21" fmla="*/ 0 h 57"/>
                    <a:gd name="T22" fmla="*/ 9 w 27"/>
                    <a:gd name="T23" fmla="*/ 1 h 57"/>
                    <a:gd name="T24" fmla="*/ 6 w 27"/>
                    <a:gd name="T25" fmla="*/ 4 h 57"/>
                    <a:gd name="T26" fmla="*/ 3 w 27"/>
                    <a:gd name="T27" fmla="*/ 8 h 57"/>
                    <a:gd name="T28" fmla="*/ 1 w 27"/>
                    <a:gd name="T29" fmla="*/ 12 h 57"/>
                    <a:gd name="T30" fmla="*/ 0 w 27"/>
                    <a:gd name="T31" fmla="*/ 17 h 57"/>
                    <a:gd name="T32" fmla="*/ 0 w 27"/>
                    <a:gd name="T33" fmla="*/ 21 h 57"/>
                    <a:gd name="T34" fmla="*/ 2 w 27"/>
                    <a:gd name="T35" fmla="*/ 26 h 57"/>
                    <a:gd name="T36" fmla="*/ 7 w 27"/>
                    <a:gd name="T37" fmla="*/ 28 h 57"/>
                    <a:gd name="T38" fmla="*/ 7 w 27"/>
                    <a:gd name="T39" fmla="*/ 24 h 57"/>
                    <a:gd name="T40" fmla="*/ 7 w 27"/>
                    <a:gd name="T41" fmla="*/ 28 h 57"/>
                    <a:gd name="T42" fmla="*/ 8 w 27"/>
                    <a:gd name="T43" fmla="*/ 28 h 57"/>
                    <a:gd name="T44" fmla="*/ 9 w 27"/>
                    <a:gd name="T45" fmla="*/ 27 h 57"/>
                    <a:gd name="T46" fmla="*/ 9 w 27"/>
                    <a:gd name="T47" fmla="*/ 25 h 57"/>
                    <a:gd name="T48" fmla="*/ 8 w 27"/>
                    <a:gd name="T49" fmla="*/ 24 h 57"/>
                    <a:gd name="T50" fmla="*/ 8 w 27"/>
                    <a:gd name="T51" fmla="*/ 28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57">
                      <a:moveTo>
                        <a:pt x="16" y="57"/>
                      </a:moveTo>
                      <a:lnTo>
                        <a:pt x="16" y="49"/>
                      </a:lnTo>
                      <a:lnTo>
                        <a:pt x="11" y="45"/>
                      </a:lnTo>
                      <a:lnTo>
                        <a:pt x="8" y="41"/>
                      </a:lnTo>
                      <a:lnTo>
                        <a:pt x="8" y="34"/>
                      </a:lnTo>
                      <a:lnTo>
                        <a:pt x="10" y="27"/>
                      </a:lnTo>
                      <a:lnTo>
                        <a:pt x="14" y="20"/>
                      </a:lnTo>
                      <a:lnTo>
                        <a:pt x="18" y="14"/>
                      </a:lnTo>
                      <a:lnTo>
                        <a:pt x="23" y="11"/>
                      </a:lnTo>
                      <a:lnTo>
                        <a:pt x="27" y="10"/>
                      </a:lnTo>
                      <a:lnTo>
                        <a:pt x="27" y="0"/>
                      </a:lnTo>
                      <a:lnTo>
                        <a:pt x="19" y="3"/>
                      </a:lnTo>
                      <a:lnTo>
                        <a:pt x="12" y="8"/>
                      </a:lnTo>
                      <a:lnTo>
                        <a:pt x="6" y="16"/>
                      </a:lnTo>
                      <a:lnTo>
                        <a:pt x="2" y="25"/>
                      </a:lnTo>
                      <a:lnTo>
                        <a:pt x="0" y="34"/>
                      </a:lnTo>
                      <a:lnTo>
                        <a:pt x="0" y="43"/>
                      </a:lnTo>
                      <a:lnTo>
                        <a:pt x="5" y="52"/>
                      </a:lnTo>
                      <a:lnTo>
                        <a:pt x="14" y="57"/>
                      </a:lnTo>
                      <a:lnTo>
                        <a:pt x="14" y="49"/>
                      </a:lnTo>
                      <a:lnTo>
                        <a:pt x="14" y="57"/>
                      </a:lnTo>
                      <a:lnTo>
                        <a:pt x="17" y="56"/>
                      </a:lnTo>
                      <a:lnTo>
                        <a:pt x="19" y="54"/>
                      </a:lnTo>
                      <a:lnTo>
                        <a:pt x="19" y="51"/>
                      </a:lnTo>
                      <a:lnTo>
                        <a:pt x="16" y="49"/>
                      </a:lnTo>
                      <a:lnTo>
                        <a:pt x="16"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8" name="Freeform 64"/>
                <p:cNvSpPr>
                  <a:spLocks/>
                </p:cNvSpPr>
                <p:nvPr/>
              </p:nvSpPr>
              <p:spPr bwMode="auto">
                <a:xfrm>
                  <a:off x="3008" y="3185"/>
                  <a:ext cx="12" cy="27"/>
                </a:xfrm>
                <a:custGeom>
                  <a:avLst/>
                  <a:gdLst>
                    <a:gd name="T0" fmla="*/ 8 w 24"/>
                    <a:gd name="T1" fmla="*/ 27 h 53"/>
                    <a:gd name="T2" fmla="*/ 7 w 24"/>
                    <a:gd name="T3" fmla="*/ 23 h 53"/>
                    <a:gd name="T4" fmla="*/ 5 w 24"/>
                    <a:gd name="T5" fmla="*/ 20 h 53"/>
                    <a:gd name="T6" fmla="*/ 5 w 24"/>
                    <a:gd name="T7" fmla="*/ 14 h 53"/>
                    <a:gd name="T8" fmla="*/ 8 w 24"/>
                    <a:gd name="T9" fmla="*/ 8 h 53"/>
                    <a:gd name="T10" fmla="*/ 12 w 24"/>
                    <a:gd name="T11" fmla="*/ 4 h 53"/>
                    <a:gd name="T12" fmla="*/ 11 w 24"/>
                    <a:gd name="T13" fmla="*/ 0 h 53"/>
                    <a:gd name="T14" fmla="*/ 5 w 24"/>
                    <a:gd name="T15" fmla="*/ 5 h 53"/>
                    <a:gd name="T16" fmla="*/ 1 w 24"/>
                    <a:gd name="T17" fmla="*/ 13 h 53"/>
                    <a:gd name="T18" fmla="*/ 0 w 24"/>
                    <a:gd name="T19" fmla="*/ 21 h 53"/>
                    <a:gd name="T20" fmla="*/ 7 w 24"/>
                    <a:gd name="T21" fmla="*/ 27 h 53"/>
                    <a:gd name="T22" fmla="*/ 6 w 24"/>
                    <a:gd name="T23" fmla="*/ 23 h 53"/>
                    <a:gd name="T24" fmla="*/ 7 w 24"/>
                    <a:gd name="T25" fmla="*/ 27 h 53"/>
                    <a:gd name="T26" fmla="*/ 9 w 24"/>
                    <a:gd name="T27" fmla="*/ 26 h 53"/>
                    <a:gd name="T28" fmla="*/ 9 w 24"/>
                    <a:gd name="T29" fmla="*/ 25 h 53"/>
                    <a:gd name="T30" fmla="*/ 9 w 24"/>
                    <a:gd name="T31" fmla="*/ 23 h 53"/>
                    <a:gd name="T32" fmla="*/ 7 w 24"/>
                    <a:gd name="T33" fmla="*/ 23 h 53"/>
                    <a:gd name="T34" fmla="*/ 8 w 24"/>
                    <a:gd name="T35" fmla="*/ 27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53">
                      <a:moveTo>
                        <a:pt x="16" y="53"/>
                      </a:moveTo>
                      <a:lnTo>
                        <a:pt x="14" y="45"/>
                      </a:lnTo>
                      <a:lnTo>
                        <a:pt x="9" y="40"/>
                      </a:lnTo>
                      <a:lnTo>
                        <a:pt x="10" y="27"/>
                      </a:lnTo>
                      <a:lnTo>
                        <a:pt x="16" y="15"/>
                      </a:lnTo>
                      <a:lnTo>
                        <a:pt x="24" y="8"/>
                      </a:lnTo>
                      <a:lnTo>
                        <a:pt x="22" y="0"/>
                      </a:lnTo>
                      <a:lnTo>
                        <a:pt x="10" y="9"/>
                      </a:lnTo>
                      <a:lnTo>
                        <a:pt x="1" y="25"/>
                      </a:lnTo>
                      <a:lnTo>
                        <a:pt x="0" y="42"/>
                      </a:lnTo>
                      <a:lnTo>
                        <a:pt x="14" y="53"/>
                      </a:lnTo>
                      <a:lnTo>
                        <a:pt x="12" y="45"/>
                      </a:lnTo>
                      <a:lnTo>
                        <a:pt x="14" y="53"/>
                      </a:lnTo>
                      <a:lnTo>
                        <a:pt x="17" y="52"/>
                      </a:lnTo>
                      <a:lnTo>
                        <a:pt x="18" y="49"/>
                      </a:lnTo>
                      <a:lnTo>
                        <a:pt x="17" y="46"/>
                      </a:lnTo>
                      <a:lnTo>
                        <a:pt x="14" y="45"/>
                      </a:lnTo>
                      <a:lnTo>
                        <a:pt x="16"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19" name="Freeform 65"/>
                <p:cNvSpPr>
                  <a:spLocks/>
                </p:cNvSpPr>
                <p:nvPr/>
              </p:nvSpPr>
              <p:spPr bwMode="auto">
                <a:xfrm>
                  <a:off x="3006" y="3208"/>
                  <a:ext cx="28" cy="30"/>
                </a:xfrm>
                <a:custGeom>
                  <a:avLst/>
                  <a:gdLst>
                    <a:gd name="T0" fmla="*/ 28 w 55"/>
                    <a:gd name="T1" fmla="*/ 27 h 60"/>
                    <a:gd name="T2" fmla="*/ 25 w 55"/>
                    <a:gd name="T3" fmla="*/ 24 h 60"/>
                    <a:gd name="T4" fmla="*/ 15 w 55"/>
                    <a:gd name="T5" fmla="*/ 25 h 60"/>
                    <a:gd name="T6" fmla="*/ 9 w 55"/>
                    <a:gd name="T7" fmla="*/ 24 h 60"/>
                    <a:gd name="T8" fmla="*/ 6 w 55"/>
                    <a:gd name="T9" fmla="*/ 22 h 60"/>
                    <a:gd name="T10" fmla="*/ 5 w 55"/>
                    <a:gd name="T11" fmla="*/ 18 h 60"/>
                    <a:gd name="T12" fmla="*/ 5 w 55"/>
                    <a:gd name="T13" fmla="*/ 14 h 60"/>
                    <a:gd name="T14" fmla="*/ 6 w 55"/>
                    <a:gd name="T15" fmla="*/ 10 h 60"/>
                    <a:gd name="T16" fmla="*/ 8 w 55"/>
                    <a:gd name="T17" fmla="*/ 6 h 60"/>
                    <a:gd name="T18" fmla="*/ 10 w 55"/>
                    <a:gd name="T19" fmla="*/ 4 h 60"/>
                    <a:gd name="T20" fmla="*/ 8 w 55"/>
                    <a:gd name="T21" fmla="*/ 0 h 60"/>
                    <a:gd name="T22" fmla="*/ 5 w 55"/>
                    <a:gd name="T23" fmla="*/ 3 h 60"/>
                    <a:gd name="T24" fmla="*/ 2 w 55"/>
                    <a:gd name="T25" fmla="*/ 8 h 60"/>
                    <a:gd name="T26" fmla="*/ 0 w 55"/>
                    <a:gd name="T27" fmla="*/ 14 h 60"/>
                    <a:gd name="T28" fmla="*/ 0 w 55"/>
                    <a:gd name="T29" fmla="*/ 18 h 60"/>
                    <a:gd name="T30" fmla="*/ 2 w 55"/>
                    <a:gd name="T31" fmla="*/ 24 h 60"/>
                    <a:gd name="T32" fmla="*/ 8 w 55"/>
                    <a:gd name="T33" fmla="*/ 28 h 60"/>
                    <a:gd name="T34" fmla="*/ 15 w 55"/>
                    <a:gd name="T35" fmla="*/ 30 h 60"/>
                    <a:gd name="T36" fmla="*/ 26 w 55"/>
                    <a:gd name="T37" fmla="*/ 28 h 60"/>
                    <a:gd name="T38" fmla="*/ 24 w 55"/>
                    <a:gd name="T39" fmla="*/ 26 h 60"/>
                    <a:gd name="T40" fmla="*/ 26 w 55"/>
                    <a:gd name="T41" fmla="*/ 28 h 60"/>
                    <a:gd name="T42" fmla="*/ 28 w 55"/>
                    <a:gd name="T43" fmla="*/ 27 h 60"/>
                    <a:gd name="T44" fmla="*/ 28 w 55"/>
                    <a:gd name="T45" fmla="*/ 26 h 60"/>
                    <a:gd name="T46" fmla="*/ 27 w 55"/>
                    <a:gd name="T47" fmla="*/ 25 h 60"/>
                    <a:gd name="T48" fmla="*/ 25 w 55"/>
                    <a:gd name="T49" fmla="*/ 24 h 60"/>
                    <a:gd name="T50" fmla="*/ 28 w 55"/>
                    <a:gd name="T51" fmla="*/ 27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0">
                      <a:moveTo>
                        <a:pt x="55" y="53"/>
                      </a:moveTo>
                      <a:lnTo>
                        <a:pt x="50" y="48"/>
                      </a:lnTo>
                      <a:lnTo>
                        <a:pt x="30" y="50"/>
                      </a:lnTo>
                      <a:lnTo>
                        <a:pt x="17" y="48"/>
                      </a:lnTo>
                      <a:lnTo>
                        <a:pt x="12" y="43"/>
                      </a:lnTo>
                      <a:lnTo>
                        <a:pt x="9" y="36"/>
                      </a:lnTo>
                      <a:lnTo>
                        <a:pt x="9" y="27"/>
                      </a:lnTo>
                      <a:lnTo>
                        <a:pt x="12" y="19"/>
                      </a:lnTo>
                      <a:lnTo>
                        <a:pt x="16" y="12"/>
                      </a:lnTo>
                      <a:lnTo>
                        <a:pt x="20" y="8"/>
                      </a:lnTo>
                      <a:lnTo>
                        <a:pt x="16" y="0"/>
                      </a:lnTo>
                      <a:lnTo>
                        <a:pt x="10" y="6"/>
                      </a:lnTo>
                      <a:lnTo>
                        <a:pt x="3" y="15"/>
                      </a:lnTo>
                      <a:lnTo>
                        <a:pt x="0" y="27"/>
                      </a:lnTo>
                      <a:lnTo>
                        <a:pt x="0" y="36"/>
                      </a:lnTo>
                      <a:lnTo>
                        <a:pt x="3" y="48"/>
                      </a:lnTo>
                      <a:lnTo>
                        <a:pt x="15" y="56"/>
                      </a:lnTo>
                      <a:lnTo>
                        <a:pt x="30" y="60"/>
                      </a:lnTo>
                      <a:lnTo>
                        <a:pt x="52" y="56"/>
                      </a:lnTo>
                      <a:lnTo>
                        <a:pt x="47" y="51"/>
                      </a:lnTo>
                      <a:lnTo>
                        <a:pt x="52" y="56"/>
                      </a:lnTo>
                      <a:lnTo>
                        <a:pt x="55" y="54"/>
                      </a:lnTo>
                      <a:lnTo>
                        <a:pt x="55" y="51"/>
                      </a:lnTo>
                      <a:lnTo>
                        <a:pt x="53" y="49"/>
                      </a:lnTo>
                      <a:lnTo>
                        <a:pt x="50" y="48"/>
                      </a:lnTo>
                      <a:lnTo>
                        <a:pt x="55"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0" name="Freeform 66"/>
                <p:cNvSpPr>
                  <a:spLocks/>
                </p:cNvSpPr>
                <p:nvPr/>
              </p:nvSpPr>
              <p:spPr bwMode="auto">
                <a:xfrm>
                  <a:off x="3005" y="3233"/>
                  <a:ext cx="29" cy="53"/>
                </a:xfrm>
                <a:custGeom>
                  <a:avLst/>
                  <a:gdLst>
                    <a:gd name="T0" fmla="*/ 2 w 58"/>
                    <a:gd name="T1" fmla="*/ 53 h 105"/>
                    <a:gd name="T2" fmla="*/ 4 w 58"/>
                    <a:gd name="T3" fmla="*/ 52 h 105"/>
                    <a:gd name="T4" fmla="*/ 6 w 58"/>
                    <a:gd name="T5" fmla="*/ 49 h 105"/>
                    <a:gd name="T6" fmla="*/ 9 w 58"/>
                    <a:gd name="T7" fmla="*/ 43 h 105"/>
                    <a:gd name="T8" fmla="*/ 13 w 58"/>
                    <a:gd name="T9" fmla="*/ 36 h 105"/>
                    <a:gd name="T10" fmla="*/ 17 w 58"/>
                    <a:gd name="T11" fmla="*/ 28 h 105"/>
                    <a:gd name="T12" fmla="*/ 21 w 58"/>
                    <a:gd name="T13" fmla="*/ 20 h 105"/>
                    <a:gd name="T14" fmla="*/ 24 w 58"/>
                    <a:gd name="T15" fmla="*/ 12 h 105"/>
                    <a:gd name="T16" fmla="*/ 27 w 58"/>
                    <a:gd name="T17" fmla="*/ 6 h 105"/>
                    <a:gd name="T18" fmla="*/ 29 w 58"/>
                    <a:gd name="T19" fmla="*/ 1 h 105"/>
                    <a:gd name="T20" fmla="*/ 25 w 58"/>
                    <a:gd name="T21" fmla="*/ 0 h 105"/>
                    <a:gd name="T22" fmla="*/ 23 w 58"/>
                    <a:gd name="T23" fmla="*/ 4 h 105"/>
                    <a:gd name="T24" fmla="*/ 20 w 58"/>
                    <a:gd name="T25" fmla="*/ 10 h 105"/>
                    <a:gd name="T26" fmla="*/ 17 w 58"/>
                    <a:gd name="T27" fmla="*/ 18 h 105"/>
                    <a:gd name="T28" fmla="*/ 13 w 58"/>
                    <a:gd name="T29" fmla="*/ 26 h 105"/>
                    <a:gd name="T30" fmla="*/ 9 w 58"/>
                    <a:gd name="T31" fmla="*/ 34 h 105"/>
                    <a:gd name="T32" fmla="*/ 5 w 58"/>
                    <a:gd name="T33" fmla="*/ 41 h 105"/>
                    <a:gd name="T34" fmla="*/ 2 w 58"/>
                    <a:gd name="T35" fmla="*/ 47 h 105"/>
                    <a:gd name="T36" fmla="*/ 0 w 58"/>
                    <a:gd name="T37" fmla="*/ 50 h 105"/>
                    <a:gd name="T38" fmla="*/ 2 w 58"/>
                    <a:gd name="T39" fmla="*/ 49 h 105"/>
                    <a:gd name="T40" fmla="*/ 0 w 58"/>
                    <a:gd name="T41" fmla="*/ 50 h 105"/>
                    <a:gd name="T42" fmla="*/ 0 w 58"/>
                    <a:gd name="T43" fmla="*/ 51 h 105"/>
                    <a:gd name="T44" fmla="*/ 2 w 58"/>
                    <a:gd name="T45" fmla="*/ 53 h 105"/>
                    <a:gd name="T46" fmla="*/ 3 w 58"/>
                    <a:gd name="T47" fmla="*/ 53 h 105"/>
                    <a:gd name="T48" fmla="*/ 4 w 58"/>
                    <a:gd name="T49" fmla="*/ 52 h 105"/>
                    <a:gd name="T50" fmla="*/ 2 w 58"/>
                    <a:gd name="T51" fmla="*/ 53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105">
                      <a:moveTo>
                        <a:pt x="4" y="105"/>
                      </a:moveTo>
                      <a:lnTo>
                        <a:pt x="8" y="103"/>
                      </a:lnTo>
                      <a:lnTo>
                        <a:pt x="12" y="97"/>
                      </a:lnTo>
                      <a:lnTo>
                        <a:pt x="18" y="86"/>
                      </a:lnTo>
                      <a:lnTo>
                        <a:pt x="25" y="72"/>
                      </a:lnTo>
                      <a:lnTo>
                        <a:pt x="33" y="56"/>
                      </a:lnTo>
                      <a:lnTo>
                        <a:pt x="41" y="40"/>
                      </a:lnTo>
                      <a:lnTo>
                        <a:pt x="48" y="24"/>
                      </a:lnTo>
                      <a:lnTo>
                        <a:pt x="54" y="12"/>
                      </a:lnTo>
                      <a:lnTo>
                        <a:pt x="58" y="2"/>
                      </a:lnTo>
                      <a:lnTo>
                        <a:pt x="50" y="0"/>
                      </a:lnTo>
                      <a:lnTo>
                        <a:pt x="46" y="8"/>
                      </a:lnTo>
                      <a:lnTo>
                        <a:pt x="40" y="20"/>
                      </a:lnTo>
                      <a:lnTo>
                        <a:pt x="33" y="36"/>
                      </a:lnTo>
                      <a:lnTo>
                        <a:pt x="25" y="52"/>
                      </a:lnTo>
                      <a:lnTo>
                        <a:pt x="17" y="68"/>
                      </a:lnTo>
                      <a:lnTo>
                        <a:pt x="10" y="82"/>
                      </a:lnTo>
                      <a:lnTo>
                        <a:pt x="3" y="93"/>
                      </a:lnTo>
                      <a:lnTo>
                        <a:pt x="0" y="99"/>
                      </a:lnTo>
                      <a:lnTo>
                        <a:pt x="4" y="97"/>
                      </a:lnTo>
                      <a:lnTo>
                        <a:pt x="0" y="99"/>
                      </a:lnTo>
                      <a:lnTo>
                        <a:pt x="0" y="102"/>
                      </a:lnTo>
                      <a:lnTo>
                        <a:pt x="3" y="105"/>
                      </a:lnTo>
                      <a:lnTo>
                        <a:pt x="6" y="105"/>
                      </a:lnTo>
                      <a:lnTo>
                        <a:pt x="8" y="103"/>
                      </a:lnTo>
                      <a:lnTo>
                        <a:pt x="4" y="10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1" name="Freeform 67"/>
                <p:cNvSpPr>
                  <a:spLocks/>
                </p:cNvSpPr>
                <p:nvPr/>
              </p:nvSpPr>
              <p:spPr bwMode="auto">
                <a:xfrm>
                  <a:off x="2966" y="3282"/>
                  <a:ext cx="41" cy="5"/>
                </a:xfrm>
                <a:custGeom>
                  <a:avLst/>
                  <a:gdLst>
                    <a:gd name="T0" fmla="*/ 2 w 80"/>
                    <a:gd name="T1" fmla="*/ 5 h 11"/>
                    <a:gd name="T2" fmla="*/ 2 w 80"/>
                    <a:gd name="T3" fmla="*/ 5 h 11"/>
                    <a:gd name="T4" fmla="*/ 9 w 80"/>
                    <a:gd name="T5" fmla="*/ 5 h 11"/>
                    <a:gd name="T6" fmla="*/ 15 w 80"/>
                    <a:gd name="T7" fmla="*/ 5 h 11"/>
                    <a:gd name="T8" fmla="*/ 21 w 80"/>
                    <a:gd name="T9" fmla="*/ 5 h 11"/>
                    <a:gd name="T10" fmla="*/ 26 w 80"/>
                    <a:gd name="T11" fmla="*/ 5 h 11"/>
                    <a:gd name="T12" fmla="*/ 31 w 80"/>
                    <a:gd name="T13" fmla="*/ 5 h 11"/>
                    <a:gd name="T14" fmla="*/ 35 w 80"/>
                    <a:gd name="T15" fmla="*/ 4 h 11"/>
                    <a:gd name="T16" fmla="*/ 38 w 80"/>
                    <a:gd name="T17" fmla="*/ 4 h 11"/>
                    <a:gd name="T18" fmla="*/ 41 w 80"/>
                    <a:gd name="T19" fmla="*/ 4 h 11"/>
                    <a:gd name="T20" fmla="*/ 41 w 80"/>
                    <a:gd name="T21" fmla="*/ 0 h 11"/>
                    <a:gd name="T22" fmla="*/ 38 w 80"/>
                    <a:gd name="T23" fmla="*/ 0 h 11"/>
                    <a:gd name="T24" fmla="*/ 35 w 80"/>
                    <a:gd name="T25" fmla="*/ 0 h 11"/>
                    <a:gd name="T26" fmla="*/ 31 w 80"/>
                    <a:gd name="T27" fmla="*/ 0 h 11"/>
                    <a:gd name="T28" fmla="*/ 26 w 80"/>
                    <a:gd name="T29" fmla="*/ 0 h 11"/>
                    <a:gd name="T30" fmla="*/ 21 w 80"/>
                    <a:gd name="T31" fmla="*/ 0 h 11"/>
                    <a:gd name="T32" fmla="*/ 15 w 80"/>
                    <a:gd name="T33" fmla="*/ 0 h 11"/>
                    <a:gd name="T34" fmla="*/ 9 w 80"/>
                    <a:gd name="T35" fmla="*/ 0 h 11"/>
                    <a:gd name="T36" fmla="*/ 2 w 80"/>
                    <a:gd name="T37" fmla="*/ 0 h 11"/>
                    <a:gd name="T38" fmla="*/ 2 w 80"/>
                    <a:gd name="T39" fmla="*/ 0 h 11"/>
                    <a:gd name="T40" fmla="*/ 2 w 80"/>
                    <a:gd name="T41" fmla="*/ 0 h 11"/>
                    <a:gd name="T42" fmla="*/ 1 w 80"/>
                    <a:gd name="T43" fmla="*/ 1 h 11"/>
                    <a:gd name="T44" fmla="*/ 0 w 80"/>
                    <a:gd name="T45" fmla="*/ 3 h 11"/>
                    <a:gd name="T46" fmla="*/ 1 w 80"/>
                    <a:gd name="T47" fmla="*/ 4 h 11"/>
                    <a:gd name="T48" fmla="*/ 2 w 80"/>
                    <a:gd name="T49" fmla="*/ 5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11">
                      <a:moveTo>
                        <a:pt x="4" y="11"/>
                      </a:moveTo>
                      <a:lnTo>
                        <a:pt x="4" y="11"/>
                      </a:lnTo>
                      <a:lnTo>
                        <a:pt x="17" y="11"/>
                      </a:lnTo>
                      <a:lnTo>
                        <a:pt x="29" y="11"/>
                      </a:lnTo>
                      <a:lnTo>
                        <a:pt x="41" y="11"/>
                      </a:lnTo>
                      <a:lnTo>
                        <a:pt x="51" y="10"/>
                      </a:lnTo>
                      <a:lnTo>
                        <a:pt x="61" y="10"/>
                      </a:lnTo>
                      <a:lnTo>
                        <a:pt x="69" y="9"/>
                      </a:lnTo>
                      <a:lnTo>
                        <a:pt x="75" y="8"/>
                      </a:lnTo>
                      <a:lnTo>
                        <a:pt x="80" y="8"/>
                      </a:lnTo>
                      <a:lnTo>
                        <a:pt x="80" y="0"/>
                      </a:lnTo>
                      <a:lnTo>
                        <a:pt x="75" y="0"/>
                      </a:lnTo>
                      <a:lnTo>
                        <a:pt x="69" y="1"/>
                      </a:lnTo>
                      <a:lnTo>
                        <a:pt x="61" y="0"/>
                      </a:lnTo>
                      <a:lnTo>
                        <a:pt x="51" y="0"/>
                      </a:lnTo>
                      <a:lnTo>
                        <a:pt x="41" y="1"/>
                      </a:lnTo>
                      <a:lnTo>
                        <a:pt x="29" y="1"/>
                      </a:lnTo>
                      <a:lnTo>
                        <a:pt x="17" y="1"/>
                      </a:lnTo>
                      <a:lnTo>
                        <a:pt x="4" y="1"/>
                      </a:lnTo>
                      <a:lnTo>
                        <a:pt x="1" y="3"/>
                      </a:lnTo>
                      <a:lnTo>
                        <a:pt x="0" y="6"/>
                      </a:lnTo>
                      <a:lnTo>
                        <a:pt x="1" y="9"/>
                      </a:lnTo>
                      <a:lnTo>
                        <a:pt x="4"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2" name="Freeform 68"/>
                <p:cNvSpPr>
                  <a:spLocks/>
                </p:cNvSpPr>
                <p:nvPr/>
              </p:nvSpPr>
              <p:spPr bwMode="auto">
                <a:xfrm>
                  <a:off x="2889" y="3280"/>
                  <a:ext cx="79" cy="7"/>
                </a:xfrm>
                <a:custGeom>
                  <a:avLst/>
                  <a:gdLst>
                    <a:gd name="T0" fmla="*/ 1 w 158"/>
                    <a:gd name="T1" fmla="*/ 0 h 15"/>
                    <a:gd name="T2" fmla="*/ 2 w 158"/>
                    <a:gd name="T3" fmla="*/ 4 h 15"/>
                    <a:gd name="T4" fmla="*/ 6 w 158"/>
                    <a:gd name="T5" fmla="*/ 5 h 15"/>
                    <a:gd name="T6" fmla="*/ 13 w 158"/>
                    <a:gd name="T7" fmla="*/ 5 h 15"/>
                    <a:gd name="T8" fmla="*/ 21 w 158"/>
                    <a:gd name="T9" fmla="*/ 6 h 15"/>
                    <a:gd name="T10" fmla="*/ 32 w 158"/>
                    <a:gd name="T11" fmla="*/ 7 h 15"/>
                    <a:gd name="T12" fmla="*/ 43 w 158"/>
                    <a:gd name="T13" fmla="*/ 7 h 15"/>
                    <a:gd name="T14" fmla="*/ 55 w 158"/>
                    <a:gd name="T15" fmla="*/ 7 h 15"/>
                    <a:gd name="T16" fmla="*/ 67 w 158"/>
                    <a:gd name="T17" fmla="*/ 7 h 15"/>
                    <a:gd name="T18" fmla="*/ 79 w 158"/>
                    <a:gd name="T19" fmla="*/ 7 h 15"/>
                    <a:gd name="T20" fmla="*/ 79 w 158"/>
                    <a:gd name="T21" fmla="*/ 2 h 15"/>
                    <a:gd name="T22" fmla="*/ 67 w 158"/>
                    <a:gd name="T23" fmla="*/ 2 h 15"/>
                    <a:gd name="T24" fmla="*/ 55 w 158"/>
                    <a:gd name="T25" fmla="*/ 2 h 15"/>
                    <a:gd name="T26" fmla="*/ 43 w 158"/>
                    <a:gd name="T27" fmla="*/ 2 h 15"/>
                    <a:gd name="T28" fmla="*/ 32 w 158"/>
                    <a:gd name="T29" fmla="*/ 2 h 15"/>
                    <a:gd name="T30" fmla="*/ 21 w 158"/>
                    <a:gd name="T31" fmla="*/ 2 h 15"/>
                    <a:gd name="T32" fmla="*/ 13 w 158"/>
                    <a:gd name="T33" fmla="*/ 1 h 15"/>
                    <a:gd name="T34" fmla="*/ 6 w 158"/>
                    <a:gd name="T35" fmla="*/ 1 h 15"/>
                    <a:gd name="T36" fmla="*/ 3 w 158"/>
                    <a:gd name="T37" fmla="*/ 0 h 15"/>
                    <a:gd name="T38" fmla="*/ 3 w 158"/>
                    <a:gd name="T39" fmla="*/ 4 h 15"/>
                    <a:gd name="T40" fmla="*/ 3 w 158"/>
                    <a:gd name="T41" fmla="*/ 0 h 15"/>
                    <a:gd name="T42" fmla="*/ 1 w 158"/>
                    <a:gd name="T43" fmla="*/ 0 h 15"/>
                    <a:gd name="T44" fmla="*/ 0 w 158"/>
                    <a:gd name="T45" fmla="*/ 1 h 15"/>
                    <a:gd name="T46" fmla="*/ 1 w 158"/>
                    <a:gd name="T47" fmla="*/ 3 h 15"/>
                    <a:gd name="T48" fmla="*/ 2 w 158"/>
                    <a:gd name="T49" fmla="*/ 4 h 15"/>
                    <a:gd name="T50" fmla="*/ 1 w 158"/>
                    <a:gd name="T51" fmla="*/ 0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15">
                      <a:moveTo>
                        <a:pt x="2" y="0"/>
                      </a:moveTo>
                      <a:lnTo>
                        <a:pt x="3" y="8"/>
                      </a:lnTo>
                      <a:lnTo>
                        <a:pt x="12" y="10"/>
                      </a:lnTo>
                      <a:lnTo>
                        <a:pt x="25" y="11"/>
                      </a:lnTo>
                      <a:lnTo>
                        <a:pt x="42" y="13"/>
                      </a:lnTo>
                      <a:lnTo>
                        <a:pt x="63" y="14"/>
                      </a:lnTo>
                      <a:lnTo>
                        <a:pt x="86" y="15"/>
                      </a:lnTo>
                      <a:lnTo>
                        <a:pt x="109" y="15"/>
                      </a:lnTo>
                      <a:lnTo>
                        <a:pt x="134" y="15"/>
                      </a:lnTo>
                      <a:lnTo>
                        <a:pt x="158" y="15"/>
                      </a:lnTo>
                      <a:lnTo>
                        <a:pt x="158" y="5"/>
                      </a:lnTo>
                      <a:lnTo>
                        <a:pt x="134" y="5"/>
                      </a:lnTo>
                      <a:lnTo>
                        <a:pt x="109" y="5"/>
                      </a:lnTo>
                      <a:lnTo>
                        <a:pt x="86" y="5"/>
                      </a:lnTo>
                      <a:lnTo>
                        <a:pt x="63" y="4"/>
                      </a:lnTo>
                      <a:lnTo>
                        <a:pt x="42" y="5"/>
                      </a:lnTo>
                      <a:lnTo>
                        <a:pt x="25" y="3"/>
                      </a:lnTo>
                      <a:lnTo>
                        <a:pt x="12" y="2"/>
                      </a:lnTo>
                      <a:lnTo>
                        <a:pt x="5" y="0"/>
                      </a:lnTo>
                      <a:lnTo>
                        <a:pt x="6" y="8"/>
                      </a:lnTo>
                      <a:lnTo>
                        <a:pt x="5" y="0"/>
                      </a:lnTo>
                      <a:lnTo>
                        <a:pt x="2" y="1"/>
                      </a:lnTo>
                      <a:lnTo>
                        <a:pt x="0" y="3"/>
                      </a:lnTo>
                      <a:lnTo>
                        <a:pt x="1" y="6"/>
                      </a:lnTo>
                      <a:lnTo>
                        <a:pt x="3" y="8"/>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3" name="Freeform 69"/>
                <p:cNvSpPr>
                  <a:spLocks/>
                </p:cNvSpPr>
                <p:nvPr/>
              </p:nvSpPr>
              <p:spPr bwMode="auto">
                <a:xfrm>
                  <a:off x="2890" y="3056"/>
                  <a:ext cx="52" cy="228"/>
                </a:xfrm>
                <a:custGeom>
                  <a:avLst/>
                  <a:gdLst>
                    <a:gd name="T0" fmla="*/ 39 w 102"/>
                    <a:gd name="T1" fmla="*/ 0 h 456"/>
                    <a:gd name="T2" fmla="*/ 37 w 102"/>
                    <a:gd name="T3" fmla="*/ 3 h 456"/>
                    <a:gd name="T4" fmla="*/ 45 w 102"/>
                    <a:gd name="T5" fmla="*/ 32 h 456"/>
                    <a:gd name="T6" fmla="*/ 47 w 102"/>
                    <a:gd name="T7" fmla="*/ 66 h 456"/>
                    <a:gd name="T8" fmla="*/ 45 w 102"/>
                    <a:gd name="T9" fmla="*/ 101 h 456"/>
                    <a:gd name="T10" fmla="*/ 40 w 102"/>
                    <a:gd name="T11" fmla="*/ 134 h 456"/>
                    <a:gd name="T12" fmla="*/ 31 w 102"/>
                    <a:gd name="T13" fmla="*/ 166 h 456"/>
                    <a:gd name="T14" fmla="*/ 21 w 102"/>
                    <a:gd name="T15" fmla="*/ 193 h 456"/>
                    <a:gd name="T16" fmla="*/ 10 w 102"/>
                    <a:gd name="T17" fmla="*/ 213 h 456"/>
                    <a:gd name="T18" fmla="*/ 0 w 102"/>
                    <a:gd name="T19" fmla="*/ 224 h 456"/>
                    <a:gd name="T20" fmla="*/ 2 w 102"/>
                    <a:gd name="T21" fmla="*/ 228 h 456"/>
                    <a:gd name="T22" fmla="*/ 14 w 102"/>
                    <a:gd name="T23" fmla="*/ 215 h 456"/>
                    <a:gd name="T24" fmla="*/ 25 w 102"/>
                    <a:gd name="T25" fmla="*/ 194 h 456"/>
                    <a:gd name="T26" fmla="*/ 35 w 102"/>
                    <a:gd name="T27" fmla="*/ 167 h 456"/>
                    <a:gd name="T28" fmla="*/ 44 w 102"/>
                    <a:gd name="T29" fmla="*/ 135 h 456"/>
                    <a:gd name="T30" fmla="*/ 49 w 102"/>
                    <a:gd name="T31" fmla="*/ 101 h 456"/>
                    <a:gd name="T32" fmla="*/ 52 w 102"/>
                    <a:gd name="T33" fmla="*/ 66 h 456"/>
                    <a:gd name="T34" fmla="*/ 49 w 102"/>
                    <a:gd name="T35" fmla="*/ 32 h 456"/>
                    <a:gd name="T36" fmla="*/ 41 w 102"/>
                    <a:gd name="T37" fmla="*/ 2 h 456"/>
                    <a:gd name="T38" fmla="*/ 39 w 102"/>
                    <a:gd name="T39" fmla="*/ 4 h 456"/>
                    <a:gd name="T40" fmla="*/ 41 w 102"/>
                    <a:gd name="T41" fmla="*/ 2 h 456"/>
                    <a:gd name="T42" fmla="*/ 40 w 102"/>
                    <a:gd name="T43" fmla="*/ 0 h 456"/>
                    <a:gd name="T44" fmla="*/ 39 w 102"/>
                    <a:gd name="T45" fmla="*/ 0 h 456"/>
                    <a:gd name="T46" fmla="*/ 38 w 102"/>
                    <a:gd name="T47" fmla="*/ 1 h 456"/>
                    <a:gd name="T48" fmla="*/ 37 w 102"/>
                    <a:gd name="T49" fmla="*/ 3 h 456"/>
                    <a:gd name="T50" fmla="*/ 39 w 102"/>
                    <a:gd name="T51" fmla="*/ 0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2" h="456">
                      <a:moveTo>
                        <a:pt x="77" y="0"/>
                      </a:moveTo>
                      <a:lnTo>
                        <a:pt x="73" y="5"/>
                      </a:lnTo>
                      <a:lnTo>
                        <a:pt x="88" y="64"/>
                      </a:lnTo>
                      <a:lnTo>
                        <a:pt x="92" y="131"/>
                      </a:lnTo>
                      <a:lnTo>
                        <a:pt x="89" y="201"/>
                      </a:lnTo>
                      <a:lnTo>
                        <a:pt x="78" y="268"/>
                      </a:lnTo>
                      <a:lnTo>
                        <a:pt x="61" y="331"/>
                      </a:lnTo>
                      <a:lnTo>
                        <a:pt x="41" y="385"/>
                      </a:lnTo>
                      <a:lnTo>
                        <a:pt x="19" y="425"/>
                      </a:lnTo>
                      <a:lnTo>
                        <a:pt x="0" y="448"/>
                      </a:lnTo>
                      <a:lnTo>
                        <a:pt x="4" y="456"/>
                      </a:lnTo>
                      <a:lnTo>
                        <a:pt x="27" y="429"/>
                      </a:lnTo>
                      <a:lnTo>
                        <a:pt x="49" y="387"/>
                      </a:lnTo>
                      <a:lnTo>
                        <a:pt x="69" y="333"/>
                      </a:lnTo>
                      <a:lnTo>
                        <a:pt x="86" y="270"/>
                      </a:lnTo>
                      <a:lnTo>
                        <a:pt x="97" y="201"/>
                      </a:lnTo>
                      <a:lnTo>
                        <a:pt x="102" y="131"/>
                      </a:lnTo>
                      <a:lnTo>
                        <a:pt x="96" y="64"/>
                      </a:lnTo>
                      <a:lnTo>
                        <a:pt x="81" y="3"/>
                      </a:lnTo>
                      <a:lnTo>
                        <a:pt x="77" y="8"/>
                      </a:lnTo>
                      <a:lnTo>
                        <a:pt x="81" y="3"/>
                      </a:lnTo>
                      <a:lnTo>
                        <a:pt x="79" y="0"/>
                      </a:lnTo>
                      <a:lnTo>
                        <a:pt x="76" y="0"/>
                      </a:lnTo>
                      <a:lnTo>
                        <a:pt x="74" y="2"/>
                      </a:lnTo>
                      <a:lnTo>
                        <a:pt x="73" y="5"/>
                      </a:lnTo>
                      <a:lnTo>
                        <a:pt x="7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4" name="Freeform 70"/>
                <p:cNvSpPr>
                  <a:spLocks/>
                </p:cNvSpPr>
                <p:nvPr/>
              </p:nvSpPr>
              <p:spPr bwMode="auto">
                <a:xfrm>
                  <a:off x="2929" y="3056"/>
                  <a:ext cx="50" cy="7"/>
                </a:xfrm>
                <a:custGeom>
                  <a:avLst/>
                  <a:gdLst>
                    <a:gd name="T0" fmla="*/ 48 w 101"/>
                    <a:gd name="T1" fmla="*/ 3 h 14"/>
                    <a:gd name="T2" fmla="*/ 48 w 101"/>
                    <a:gd name="T3" fmla="*/ 3 h 14"/>
                    <a:gd name="T4" fmla="*/ 40 w 101"/>
                    <a:gd name="T5" fmla="*/ 3 h 14"/>
                    <a:gd name="T6" fmla="*/ 32 w 101"/>
                    <a:gd name="T7" fmla="*/ 2 h 14"/>
                    <a:gd name="T8" fmla="*/ 24 w 101"/>
                    <a:gd name="T9" fmla="*/ 2 h 14"/>
                    <a:gd name="T10" fmla="*/ 18 w 101"/>
                    <a:gd name="T11" fmla="*/ 1 h 14"/>
                    <a:gd name="T12" fmla="*/ 12 w 101"/>
                    <a:gd name="T13" fmla="*/ 1 h 14"/>
                    <a:gd name="T14" fmla="*/ 7 w 101"/>
                    <a:gd name="T15" fmla="*/ 1 h 14"/>
                    <a:gd name="T16" fmla="*/ 3 w 101"/>
                    <a:gd name="T17" fmla="*/ 0 h 14"/>
                    <a:gd name="T18" fmla="*/ 0 w 101"/>
                    <a:gd name="T19" fmla="*/ 0 h 14"/>
                    <a:gd name="T20" fmla="*/ 0 w 101"/>
                    <a:gd name="T21" fmla="*/ 4 h 14"/>
                    <a:gd name="T22" fmla="*/ 3 w 101"/>
                    <a:gd name="T23" fmla="*/ 4 h 14"/>
                    <a:gd name="T24" fmla="*/ 7 w 101"/>
                    <a:gd name="T25" fmla="*/ 5 h 14"/>
                    <a:gd name="T26" fmla="*/ 12 w 101"/>
                    <a:gd name="T27" fmla="*/ 6 h 14"/>
                    <a:gd name="T28" fmla="*/ 18 w 101"/>
                    <a:gd name="T29" fmla="*/ 6 h 14"/>
                    <a:gd name="T30" fmla="*/ 24 w 101"/>
                    <a:gd name="T31" fmla="*/ 6 h 14"/>
                    <a:gd name="T32" fmla="*/ 32 w 101"/>
                    <a:gd name="T33" fmla="*/ 6 h 14"/>
                    <a:gd name="T34" fmla="*/ 40 w 101"/>
                    <a:gd name="T35" fmla="*/ 7 h 14"/>
                    <a:gd name="T36" fmla="*/ 48 w 101"/>
                    <a:gd name="T37" fmla="*/ 7 h 14"/>
                    <a:gd name="T38" fmla="*/ 48 w 101"/>
                    <a:gd name="T39" fmla="*/ 7 h 14"/>
                    <a:gd name="T40" fmla="*/ 48 w 101"/>
                    <a:gd name="T41" fmla="*/ 7 h 14"/>
                    <a:gd name="T42" fmla="*/ 50 w 101"/>
                    <a:gd name="T43" fmla="*/ 7 h 14"/>
                    <a:gd name="T44" fmla="*/ 50 w 101"/>
                    <a:gd name="T45" fmla="*/ 5 h 14"/>
                    <a:gd name="T46" fmla="*/ 50 w 101"/>
                    <a:gd name="T47" fmla="*/ 4 h 14"/>
                    <a:gd name="T48" fmla="*/ 48 w 101"/>
                    <a:gd name="T49" fmla="*/ 3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4">
                      <a:moveTo>
                        <a:pt x="97" y="6"/>
                      </a:moveTo>
                      <a:lnTo>
                        <a:pt x="97" y="6"/>
                      </a:lnTo>
                      <a:lnTo>
                        <a:pt x="81" y="5"/>
                      </a:lnTo>
                      <a:lnTo>
                        <a:pt x="64" y="4"/>
                      </a:lnTo>
                      <a:lnTo>
                        <a:pt x="49" y="3"/>
                      </a:lnTo>
                      <a:lnTo>
                        <a:pt x="36" y="1"/>
                      </a:lnTo>
                      <a:lnTo>
                        <a:pt x="24" y="1"/>
                      </a:lnTo>
                      <a:lnTo>
                        <a:pt x="14" y="1"/>
                      </a:lnTo>
                      <a:lnTo>
                        <a:pt x="6" y="0"/>
                      </a:lnTo>
                      <a:lnTo>
                        <a:pt x="0" y="0"/>
                      </a:lnTo>
                      <a:lnTo>
                        <a:pt x="0" y="8"/>
                      </a:lnTo>
                      <a:lnTo>
                        <a:pt x="6" y="8"/>
                      </a:lnTo>
                      <a:lnTo>
                        <a:pt x="14" y="9"/>
                      </a:lnTo>
                      <a:lnTo>
                        <a:pt x="24" y="11"/>
                      </a:lnTo>
                      <a:lnTo>
                        <a:pt x="36" y="11"/>
                      </a:lnTo>
                      <a:lnTo>
                        <a:pt x="49" y="11"/>
                      </a:lnTo>
                      <a:lnTo>
                        <a:pt x="64" y="12"/>
                      </a:lnTo>
                      <a:lnTo>
                        <a:pt x="81" y="13"/>
                      </a:lnTo>
                      <a:lnTo>
                        <a:pt x="97" y="14"/>
                      </a:lnTo>
                      <a:lnTo>
                        <a:pt x="100" y="13"/>
                      </a:lnTo>
                      <a:lnTo>
                        <a:pt x="101" y="10"/>
                      </a:lnTo>
                      <a:lnTo>
                        <a:pt x="100" y="7"/>
                      </a:lnTo>
                      <a:lnTo>
                        <a:pt x="97"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5" name="Freeform 71"/>
                <p:cNvSpPr>
                  <a:spLocks/>
                </p:cNvSpPr>
                <p:nvPr/>
              </p:nvSpPr>
              <p:spPr bwMode="auto">
                <a:xfrm>
                  <a:off x="2977" y="3059"/>
                  <a:ext cx="53" cy="8"/>
                </a:xfrm>
                <a:custGeom>
                  <a:avLst/>
                  <a:gdLst>
                    <a:gd name="T0" fmla="*/ 51 w 106"/>
                    <a:gd name="T1" fmla="*/ 4 h 17"/>
                    <a:gd name="T2" fmla="*/ 51 w 106"/>
                    <a:gd name="T3" fmla="*/ 4 h 17"/>
                    <a:gd name="T4" fmla="*/ 46 w 106"/>
                    <a:gd name="T5" fmla="*/ 4 h 17"/>
                    <a:gd name="T6" fmla="*/ 40 w 106"/>
                    <a:gd name="T7" fmla="*/ 3 h 17"/>
                    <a:gd name="T8" fmla="*/ 34 w 106"/>
                    <a:gd name="T9" fmla="*/ 3 h 17"/>
                    <a:gd name="T10" fmla="*/ 27 w 106"/>
                    <a:gd name="T11" fmla="*/ 2 h 17"/>
                    <a:gd name="T12" fmla="*/ 21 w 106"/>
                    <a:gd name="T13" fmla="*/ 1 h 17"/>
                    <a:gd name="T14" fmla="*/ 14 w 106"/>
                    <a:gd name="T15" fmla="*/ 1 h 17"/>
                    <a:gd name="T16" fmla="*/ 7 w 106"/>
                    <a:gd name="T17" fmla="*/ 0 h 17"/>
                    <a:gd name="T18" fmla="*/ 0 w 106"/>
                    <a:gd name="T19" fmla="*/ 0 h 17"/>
                    <a:gd name="T20" fmla="*/ 0 w 106"/>
                    <a:gd name="T21" fmla="*/ 4 h 17"/>
                    <a:gd name="T22" fmla="*/ 7 w 106"/>
                    <a:gd name="T23" fmla="*/ 4 h 17"/>
                    <a:gd name="T24" fmla="*/ 14 w 106"/>
                    <a:gd name="T25" fmla="*/ 5 h 17"/>
                    <a:gd name="T26" fmla="*/ 21 w 106"/>
                    <a:gd name="T27" fmla="*/ 5 h 17"/>
                    <a:gd name="T28" fmla="*/ 27 w 106"/>
                    <a:gd name="T29" fmla="*/ 6 h 17"/>
                    <a:gd name="T30" fmla="*/ 34 w 106"/>
                    <a:gd name="T31" fmla="*/ 7 h 17"/>
                    <a:gd name="T32" fmla="*/ 40 w 106"/>
                    <a:gd name="T33" fmla="*/ 7 h 17"/>
                    <a:gd name="T34" fmla="*/ 46 w 106"/>
                    <a:gd name="T35" fmla="*/ 8 h 17"/>
                    <a:gd name="T36" fmla="*/ 51 w 106"/>
                    <a:gd name="T37" fmla="*/ 8 h 17"/>
                    <a:gd name="T38" fmla="*/ 51 w 106"/>
                    <a:gd name="T39" fmla="*/ 8 h 17"/>
                    <a:gd name="T40" fmla="*/ 51 w 106"/>
                    <a:gd name="T41" fmla="*/ 8 h 17"/>
                    <a:gd name="T42" fmla="*/ 53 w 106"/>
                    <a:gd name="T43" fmla="*/ 8 h 17"/>
                    <a:gd name="T44" fmla="*/ 53 w 106"/>
                    <a:gd name="T45" fmla="*/ 6 h 17"/>
                    <a:gd name="T46" fmla="*/ 53 w 106"/>
                    <a:gd name="T47" fmla="*/ 5 h 17"/>
                    <a:gd name="T48" fmla="*/ 51 w 106"/>
                    <a:gd name="T49" fmla="*/ 4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 h="17">
                      <a:moveTo>
                        <a:pt x="102" y="9"/>
                      </a:moveTo>
                      <a:lnTo>
                        <a:pt x="102" y="9"/>
                      </a:lnTo>
                      <a:lnTo>
                        <a:pt x="91" y="8"/>
                      </a:lnTo>
                      <a:lnTo>
                        <a:pt x="80" y="7"/>
                      </a:lnTo>
                      <a:lnTo>
                        <a:pt x="68" y="6"/>
                      </a:lnTo>
                      <a:lnTo>
                        <a:pt x="54" y="4"/>
                      </a:lnTo>
                      <a:lnTo>
                        <a:pt x="41" y="3"/>
                      </a:lnTo>
                      <a:lnTo>
                        <a:pt x="27" y="2"/>
                      </a:lnTo>
                      <a:lnTo>
                        <a:pt x="14" y="1"/>
                      </a:lnTo>
                      <a:lnTo>
                        <a:pt x="0" y="0"/>
                      </a:lnTo>
                      <a:lnTo>
                        <a:pt x="0" y="8"/>
                      </a:lnTo>
                      <a:lnTo>
                        <a:pt x="14" y="9"/>
                      </a:lnTo>
                      <a:lnTo>
                        <a:pt x="27" y="10"/>
                      </a:lnTo>
                      <a:lnTo>
                        <a:pt x="41" y="11"/>
                      </a:lnTo>
                      <a:lnTo>
                        <a:pt x="54" y="12"/>
                      </a:lnTo>
                      <a:lnTo>
                        <a:pt x="68" y="14"/>
                      </a:lnTo>
                      <a:lnTo>
                        <a:pt x="80" y="15"/>
                      </a:lnTo>
                      <a:lnTo>
                        <a:pt x="91" y="16"/>
                      </a:lnTo>
                      <a:lnTo>
                        <a:pt x="102" y="17"/>
                      </a:lnTo>
                      <a:lnTo>
                        <a:pt x="105" y="16"/>
                      </a:lnTo>
                      <a:lnTo>
                        <a:pt x="106" y="13"/>
                      </a:lnTo>
                      <a:lnTo>
                        <a:pt x="105" y="10"/>
                      </a:lnTo>
                      <a:lnTo>
                        <a:pt x="10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6" name="Freeform 72"/>
                <p:cNvSpPr>
                  <a:spLocks/>
                </p:cNvSpPr>
                <p:nvPr/>
              </p:nvSpPr>
              <p:spPr bwMode="auto">
                <a:xfrm>
                  <a:off x="3028" y="3063"/>
                  <a:ext cx="19" cy="7"/>
                </a:xfrm>
                <a:custGeom>
                  <a:avLst/>
                  <a:gdLst>
                    <a:gd name="T0" fmla="*/ 19 w 37"/>
                    <a:gd name="T1" fmla="*/ 4 h 13"/>
                    <a:gd name="T2" fmla="*/ 17 w 37"/>
                    <a:gd name="T3" fmla="*/ 3 h 13"/>
                    <a:gd name="T4" fmla="*/ 16 w 37"/>
                    <a:gd name="T5" fmla="*/ 3 h 13"/>
                    <a:gd name="T6" fmla="*/ 14 w 37"/>
                    <a:gd name="T7" fmla="*/ 2 h 13"/>
                    <a:gd name="T8" fmla="*/ 13 w 37"/>
                    <a:gd name="T9" fmla="*/ 2 h 13"/>
                    <a:gd name="T10" fmla="*/ 11 w 37"/>
                    <a:gd name="T11" fmla="*/ 2 h 13"/>
                    <a:gd name="T12" fmla="*/ 8 w 37"/>
                    <a:gd name="T13" fmla="*/ 1 h 13"/>
                    <a:gd name="T14" fmla="*/ 6 w 37"/>
                    <a:gd name="T15" fmla="*/ 1 h 13"/>
                    <a:gd name="T16" fmla="*/ 3 w 37"/>
                    <a:gd name="T17" fmla="*/ 1 h 13"/>
                    <a:gd name="T18" fmla="*/ 0 w 37"/>
                    <a:gd name="T19" fmla="*/ 0 h 13"/>
                    <a:gd name="T20" fmla="*/ 0 w 37"/>
                    <a:gd name="T21" fmla="*/ 4 h 13"/>
                    <a:gd name="T22" fmla="*/ 3 w 37"/>
                    <a:gd name="T23" fmla="*/ 5 h 13"/>
                    <a:gd name="T24" fmla="*/ 6 w 37"/>
                    <a:gd name="T25" fmla="*/ 5 h 13"/>
                    <a:gd name="T26" fmla="*/ 8 w 37"/>
                    <a:gd name="T27" fmla="*/ 5 h 13"/>
                    <a:gd name="T28" fmla="*/ 10 w 37"/>
                    <a:gd name="T29" fmla="*/ 6 h 13"/>
                    <a:gd name="T30" fmla="*/ 13 w 37"/>
                    <a:gd name="T31" fmla="*/ 6 h 13"/>
                    <a:gd name="T32" fmla="*/ 14 w 37"/>
                    <a:gd name="T33" fmla="*/ 6 h 13"/>
                    <a:gd name="T34" fmla="*/ 16 w 37"/>
                    <a:gd name="T35" fmla="*/ 7 h 13"/>
                    <a:gd name="T36" fmla="*/ 17 w 37"/>
                    <a:gd name="T37" fmla="*/ 7 h 13"/>
                    <a:gd name="T38" fmla="*/ 15 w 37"/>
                    <a:gd name="T39" fmla="*/ 6 h 13"/>
                    <a:gd name="T40" fmla="*/ 17 w 37"/>
                    <a:gd name="T41" fmla="*/ 7 h 13"/>
                    <a:gd name="T42" fmla="*/ 18 w 37"/>
                    <a:gd name="T43" fmla="*/ 6 h 13"/>
                    <a:gd name="T44" fmla="*/ 19 w 37"/>
                    <a:gd name="T45" fmla="*/ 5 h 13"/>
                    <a:gd name="T46" fmla="*/ 18 w 37"/>
                    <a:gd name="T47" fmla="*/ 3 h 13"/>
                    <a:gd name="T48" fmla="*/ 17 w 37"/>
                    <a:gd name="T49" fmla="*/ 3 h 13"/>
                    <a:gd name="T50" fmla="*/ 19 w 37"/>
                    <a:gd name="T51" fmla="*/ 4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13">
                      <a:moveTo>
                        <a:pt x="37" y="7"/>
                      </a:moveTo>
                      <a:lnTo>
                        <a:pt x="33" y="5"/>
                      </a:lnTo>
                      <a:lnTo>
                        <a:pt x="31" y="5"/>
                      </a:lnTo>
                      <a:lnTo>
                        <a:pt x="28" y="4"/>
                      </a:lnTo>
                      <a:lnTo>
                        <a:pt x="25" y="4"/>
                      </a:lnTo>
                      <a:lnTo>
                        <a:pt x="22" y="3"/>
                      </a:lnTo>
                      <a:lnTo>
                        <a:pt x="16" y="2"/>
                      </a:lnTo>
                      <a:lnTo>
                        <a:pt x="11" y="1"/>
                      </a:lnTo>
                      <a:lnTo>
                        <a:pt x="6" y="1"/>
                      </a:lnTo>
                      <a:lnTo>
                        <a:pt x="0" y="0"/>
                      </a:lnTo>
                      <a:lnTo>
                        <a:pt x="0" y="8"/>
                      </a:lnTo>
                      <a:lnTo>
                        <a:pt x="6" y="9"/>
                      </a:lnTo>
                      <a:lnTo>
                        <a:pt x="11" y="9"/>
                      </a:lnTo>
                      <a:lnTo>
                        <a:pt x="16" y="10"/>
                      </a:lnTo>
                      <a:lnTo>
                        <a:pt x="20" y="11"/>
                      </a:lnTo>
                      <a:lnTo>
                        <a:pt x="25" y="12"/>
                      </a:lnTo>
                      <a:lnTo>
                        <a:pt x="28" y="12"/>
                      </a:lnTo>
                      <a:lnTo>
                        <a:pt x="31" y="13"/>
                      </a:lnTo>
                      <a:lnTo>
                        <a:pt x="33" y="13"/>
                      </a:lnTo>
                      <a:lnTo>
                        <a:pt x="29" y="11"/>
                      </a:lnTo>
                      <a:lnTo>
                        <a:pt x="33" y="13"/>
                      </a:lnTo>
                      <a:lnTo>
                        <a:pt x="36" y="12"/>
                      </a:lnTo>
                      <a:lnTo>
                        <a:pt x="37" y="9"/>
                      </a:lnTo>
                      <a:lnTo>
                        <a:pt x="36" y="6"/>
                      </a:lnTo>
                      <a:lnTo>
                        <a:pt x="33" y="5"/>
                      </a:lnTo>
                      <a:lnTo>
                        <a:pt x="37"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7" name="Freeform 73"/>
                <p:cNvSpPr>
                  <a:spLocks/>
                </p:cNvSpPr>
                <p:nvPr/>
              </p:nvSpPr>
              <p:spPr bwMode="auto">
                <a:xfrm>
                  <a:off x="3043" y="3067"/>
                  <a:ext cx="9" cy="14"/>
                </a:xfrm>
                <a:custGeom>
                  <a:avLst/>
                  <a:gdLst>
                    <a:gd name="T0" fmla="*/ 9 w 18"/>
                    <a:gd name="T1" fmla="*/ 13 h 27"/>
                    <a:gd name="T2" fmla="*/ 9 w 18"/>
                    <a:gd name="T3" fmla="*/ 13 h 27"/>
                    <a:gd name="T4" fmla="*/ 8 w 18"/>
                    <a:gd name="T5" fmla="*/ 9 h 27"/>
                    <a:gd name="T6" fmla="*/ 7 w 18"/>
                    <a:gd name="T7" fmla="*/ 6 h 27"/>
                    <a:gd name="T8" fmla="*/ 6 w 18"/>
                    <a:gd name="T9" fmla="*/ 3 h 27"/>
                    <a:gd name="T10" fmla="*/ 4 w 18"/>
                    <a:gd name="T11" fmla="*/ 0 h 27"/>
                    <a:gd name="T12" fmla="*/ 0 w 18"/>
                    <a:gd name="T13" fmla="*/ 2 h 27"/>
                    <a:gd name="T14" fmla="*/ 2 w 18"/>
                    <a:gd name="T15" fmla="*/ 5 h 27"/>
                    <a:gd name="T16" fmla="*/ 3 w 18"/>
                    <a:gd name="T17" fmla="*/ 7 h 27"/>
                    <a:gd name="T18" fmla="*/ 4 w 18"/>
                    <a:gd name="T19" fmla="*/ 10 h 27"/>
                    <a:gd name="T20" fmla="*/ 5 w 18"/>
                    <a:gd name="T21" fmla="*/ 13 h 27"/>
                    <a:gd name="T22" fmla="*/ 5 w 18"/>
                    <a:gd name="T23" fmla="*/ 14 h 27"/>
                    <a:gd name="T24" fmla="*/ 9 w 18"/>
                    <a:gd name="T25" fmla="*/ 13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18" y="25"/>
                      </a:moveTo>
                      <a:lnTo>
                        <a:pt x="18" y="26"/>
                      </a:lnTo>
                      <a:lnTo>
                        <a:pt x="16" y="18"/>
                      </a:lnTo>
                      <a:lnTo>
                        <a:pt x="14" y="11"/>
                      </a:lnTo>
                      <a:lnTo>
                        <a:pt x="11" y="5"/>
                      </a:lnTo>
                      <a:lnTo>
                        <a:pt x="8" y="0"/>
                      </a:lnTo>
                      <a:lnTo>
                        <a:pt x="0" y="4"/>
                      </a:lnTo>
                      <a:lnTo>
                        <a:pt x="3" y="9"/>
                      </a:lnTo>
                      <a:lnTo>
                        <a:pt x="6" y="13"/>
                      </a:lnTo>
                      <a:lnTo>
                        <a:pt x="8" y="20"/>
                      </a:lnTo>
                      <a:lnTo>
                        <a:pt x="10" y="26"/>
                      </a:lnTo>
                      <a:lnTo>
                        <a:pt x="10" y="27"/>
                      </a:lnTo>
                      <a:lnTo>
                        <a:pt x="18" y="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8" name="Freeform 74"/>
                <p:cNvSpPr>
                  <a:spLocks/>
                </p:cNvSpPr>
                <p:nvPr/>
              </p:nvSpPr>
              <p:spPr bwMode="auto">
                <a:xfrm>
                  <a:off x="2510" y="3234"/>
                  <a:ext cx="338" cy="211"/>
                </a:xfrm>
                <a:custGeom>
                  <a:avLst/>
                  <a:gdLst>
                    <a:gd name="T0" fmla="*/ 13 w 675"/>
                    <a:gd name="T1" fmla="*/ 209 h 422"/>
                    <a:gd name="T2" fmla="*/ 38 w 675"/>
                    <a:gd name="T3" fmla="*/ 204 h 422"/>
                    <a:gd name="T4" fmla="*/ 58 w 675"/>
                    <a:gd name="T5" fmla="*/ 201 h 422"/>
                    <a:gd name="T6" fmla="*/ 73 w 675"/>
                    <a:gd name="T7" fmla="*/ 199 h 422"/>
                    <a:gd name="T8" fmla="*/ 97 w 675"/>
                    <a:gd name="T9" fmla="*/ 197 h 422"/>
                    <a:gd name="T10" fmla="*/ 126 w 675"/>
                    <a:gd name="T11" fmla="*/ 196 h 422"/>
                    <a:gd name="T12" fmla="*/ 159 w 675"/>
                    <a:gd name="T13" fmla="*/ 196 h 422"/>
                    <a:gd name="T14" fmla="*/ 192 w 675"/>
                    <a:gd name="T15" fmla="*/ 199 h 422"/>
                    <a:gd name="T16" fmla="*/ 201 w 675"/>
                    <a:gd name="T17" fmla="*/ 189 h 422"/>
                    <a:gd name="T18" fmla="*/ 193 w 675"/>
                    <a:gd name="T19" fmla="*/ 189 h 422"/>
                    <a:gd name="T20" fmla="*/ 188 w 675"/>
                    <a:gd name="T21" fmla="*/ 189 h 422"/>
                    <a:gd name="T22" fmla="*/ 185 w 675"/>
                    <a:gd name="T23" fmla="*/ 173 h 422"/>
                    <a:gd name="T24" fmla="*/ 188 w 675"/>
                    <a:gd name="T25" fmla="*/ 152 h 422"/>
                    <a:gd name="T26" fmla="*/ 201 w 675"/>
                    <a:gd name="T27" fmla="*/ 152 h 422"/>
                    <a:gd name="T28" fmla="*/ 224 w 675"/>
                    <a:gd name="T29" fmla="*/ 153 h 422"/>
                    <a:gd name="T30" fmla="*/ 256 w 675"/>
                    <a:gd name="T31" fmla="*/ 153 h 422"/>
                    <a:gd name="T32" fmla="*/ 294 w 675"/>
                    <a:gd name="T33" fmla="*/ 153 h 422"/>
                    <a:gd name="T34" fmla="*/ 338 w 675"/>
                    <a:gd name="T35" fmla="*/ 153 h 422"/>
                    <a:gd name="T36" fmla="*/ 338 w 675"/>
                    <a:gd name="T37" fmla="*/ 140 h 422"/>
                    <a:gd name="T38" fmla="*/ 328 w 675"/>
                    <a:gd name="T39" fmla="*/ 139 h 422"/>
                    <a:gd name="T40" fmla="*/ 319 w 675"/>
                    <a:gd name="T41" fmla="*/ 137 h 422"/>
                    <a:gd name="T42" fmla="*/ 315 w 675"/>
                    <a:gd name="T43" fmla="*/ 127 h 422"/>
                    <a:gd name="T44" fmla="*/ 293 w 675"/>
                    <a:gd name="T45" fmla="*/ 126 h 422"/>
                    <a:gd name="T46" fmla="*/ 284 w 675"/>
                    <a:gd name="T47" fmla="*/ 115 h 422"/>
                    <a:gd name="T48" fmla="*/ 277 w 675"/>
                    <a:gd name="T49" fmla="*/ 106 h 422"/>
                    <a:gd name="T50" fmla="*/ 254 w 675"/>
                    <a:gd name="T51" fmla="*/ 99 h 422"/>
                    <a:gd name="T52" fmla="*/ 244 w 675"/>
                    <a:gd name="T53" fmla="*/ 83 h 422"/>
                    <a:gd name="T54" fmla="*/ 235 w 675"/>
                    <a:gd name="T55" fmla="*/ 71 h 422"/>
                    <a:gd name="T56" fmla="*/ 220 w 675"/>
                    <a:gd name="T57" fmla="*/ 53 h 422"/>
                    <a:gd name="T58" fmla="*/ 231 w 675"/>
                    <a:gd name="T59" fmla="*/ 22 h 422"/>
                    <a:gd name="T60" fmla="*/ 221 w 675"/>
                    <a:gd name="T61" fmla="*/ 16 h 422"/>
                    <a:gd name="T62" fmla="*/ 211 w 675"/>
                    <a:gd name="T63" fmla="*/ 7 h 422"/>
                    <a:gd name="T64" fmla="*/ 205 w 675"/>
                    <a:gd name="T65" fmla="*/ 2 h 422"/>
                    <a:gd name="T66" fmla="*/ 199 w 675"/>
                    <a:gd name="T67" fmla="*/ 7 h 422"/>
                    <a:gd name="T68" fmla="*/ 193 w 675"/>
                    <a:gd name="T69" fmla="*/ 10 h 422"/>
                    <a:gd name="T70" fmla="*/ 189 w 675"/>
                    <a:gd name="T71" fmla="*/ 17 h 422"/>
                    <a:gd name="T72" fmla="*/ 177 w 675"/>
                    <a:gd name="T73" fmla="*/ 30 h 422"/>
                    <a:gd name="T74" fmla="*/ 162 w 675"/>
                    <a:gd name="T75" fmla="*/ 37 h 422"/>
                    <a:gd name="T76" fmla="*/ 144 w 675"/>
                    <a:gd name="T77" fmla="*/ 60 h 422"/>
                    <a:gd name="T78" fmla="*/ 124 w 675"/>
                    <a:gd name="T79" fmla="*/ 91 h 422"/>
                    <a:gd name="T80" fmla="*/ 105 w 675"/>
                    <a:gd name="T81" fmla="*/ 123 h 422"/>
                    <a:gd name="T82" fmla="*/ 86 w 675"/>
                    <a:gd name="T83" fmla="*/ 152 h 422"/>
                    <a:gd name="T84" fmla="*/ 66 w 675"/>
                    <a:gd name="T85" fmla="*/ 168 h 422"/>
                    <a:gd name="T86" fmla="*/ 51 w 675"/>
                    <a:gd name="T87" fmla="*/ 171 h 422"/>
                    <a:gd name="T88" fmla="*/ 34 w 675"/>
                    <a:gd name="T89" fmla="*/ 173 h 422"/>
                    <a:gd name="T90" fmla="*/ 14 w 675"/>
                    <a:gd name="T91" fmla="*/ 175 h 422"/>
                    <a:gd name="T92" fmla="*/ 1 w 675"/>
                    <a:gd name="T93" fmla="*/ 202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75" h="422">
                      <a:moveTo>
                        <a:pt x="0" y="422"/>
                      </a:moveTo>
                      <a:lnTo>
                        <a:pt x="11" y="419"/>
                      </a:lnTo>
                      <a:lnTo>
                        <a:pt x="25" y="417"/>
                      </a:lnTo>
                      <a:lnTo>
                        <a:pt x="41" y="414"/>
                      </a:lnTo>
                      <a:lnTo>
                        <a:pt x="58" y="410"/>
                      </a:lnTo>
                      <a:lnTo>
                        <a:pt x="76" y="407"/>
                      </a:lnTo>
                      <a:lnTo>
                        <a:pt x="92" y="405"/>
                      </a:lnTo>
                      <a:lnTo>
                        <a:pt x="105" y="403"/>
                      </a:lnTo>
                      <a:lnTo>
                        <a:pt x="116" y="401"/>
                      </a:lnTo>
                      <a:lnTo>
                        <a:pt x="124" y="400"/>
                      </a:lnTo>
                      <a:lnTo>
                        <a:pt x="134" y="399"/>
                      </a:lnTo>
                      <a:lnTo>
                        <a:pt x="146" y="398"/>
                      </a:lnTo>
                      <a:lnTo>
                        <a:pt x="160" y="397"/>
                      </a:lnTo>
                      <a:lnTo>
                        <a:pt x="176" y="395"/>
                      </a:lnTo>
                      <a:lnTo>
                        <a:pt x="194" y="394"/>
                      </a:lnTo>
                      <a:lnTo>
                        <a:pt x="212" y="393"/>
                      </a:lnTo>
                      <a:lnTo>
                        <a:pt x="231" y="392"/>
                      </a:lnTo>
                      <a:lnTo>
                        <a:pt x="252" y="391"/>
                      </a:lnTo>
                      <a:lnTo>
                        <a:pt x="274" y="391"/>
                      </a:lnTo>
                      <a:lnTo>
                        <a:pt x="295" y="391"/>
                      </a:lnTo>
                      <a:lnTo>
                        <a:pt x="317" y="392"/>
                      </a:lnTo>
                      <a:lnTo>
                        <a:pt x="339" y="393"/>
                      </a:lnTo>
                      <a:lnTo>
                        <a:pt x="362" y="395"/>
                      </a:lnTo>
                      <a:lnTo>
                        <a:pt x="383" y="398"/>
                      </a:lnTo>
                      <a:lnTo>
                        <a:pt x="404" y="401"/>
                      </a:lnTo>
                      <a:lnTo>
                        <a:pt x="407" y="378"/>
                      </a:lnTo>
                      <a:lnTo>
                        <a:pt x="401" y="378"/>
                      </a:lnTo>
                      <a:lnTo>
                        <a:pt x="395" y="378"/>
                      </a:lnTo>
                      <a:lnTo>
                        <a:pt x="390" y="378"/>
                      </a:lnTo>
                      <a:lnTo>
                        <a:pt x="385" y="377"/>
                      </a:lnTo>
                      <a:lnTo>
                        <a:pt x="381" y="377"/>
                      </a:lnTo>
                      <a:lnTo>
                        <a:pt x="378" y="377"/>
                      </a:lnTo>
                      <a:lnTo>
                        <a:pt x="375" y="377"/>
                      </a:lnTo>
                      <a:lnTo>
                        <a:pt x="372" y="377"/>
                      </a:lnTo>
                      <a:lnTo>
                        <a:pt x="370" y="365"/>
                      </a:lnTo>
                      <a:lnTo>
                        <a:pt x="370" y="346"/>
                      </a:lnTo>
                      <a:lnTo>
                        <a:pt x="370" y="325"/>
                      </a:lnTo>
                      <a:lnTo>
                        <a:pt x="372" y="302"/>
                      </a:lnTo>
                      <a:lnTo>
                        <a:pt x="375" y="303"/>
                      </a:lnTo>
                      <a:lnTo>
                        <a:pt x="382" y="303"/>
                      </a:lnTo>
                      <a:lnTo>
                        <a:pt x="390" y="304"/>
                      </a:lnTo>
                      <a:lnTo>
                        <a:pt x="401" y="304"/>
                      </a:lnTo>
                      <a:lnTo>
                        <a:pt x="414" y="305"/>
                      </a:lnTo>
                      <a:lnTo>
                        <a:pt x="430" y="305"/>
                      </a:lnTo>
                      <a:lnTo>
                        <a:pt x="448" y="306"/>
                      </a:lnTo>
                      <a:lnTo>
                        <a:pt x="468" y="306"/>
                      </a:lnTo>
                      <a:lnTo>
                        <a:pt x="489" y="306"/>
                      </a:lnTo>
                      <a:lnTo>
                        <a:pt x="511" y="306"/>
                      </a:lnTo>
                      <a:lnTo>
                        <a:pt x="536" y="306"/>
                      </a:lnTo>
                      <a:lnTo>
                        <a:pt x="562" y="306"/>
                      </a:lnTo>
                      <a:lnTo>
                        <a:pt x="588" y="306"/>
                      </a:lnTo>
                      <a:lnTo>
                        <a:pt x="616" y="306"/>
                      </a:lnTo>
                      <a:lnTo>
                        <a:pt x="646" y="306"/>
                      </a:lnTo>
                      <a:lnTo>
                        <a:pt x="675" y="306"/>
                      </a:lnTo>
                      <a:lnTo>
                        <a:pt x="674" y="296"/>
                      </a:lnTo>
                      <a:lnTo>
                        <a:pt x="674" y="286"/>
                      </a:lnTo>
                      <a:lnTo>
                        <a:pt x="675" y="279"/>
                      </a:lnTo>
                      <a:lnTo>
                        <a:pt x="675" y="276"/>
                      </a:lnTo>
                      <a:lnTo>
                        <a:pt x="665" y="277"/>
                      </a:lnTo>
                      <a:lnTo>
                        <a:pt x="656" y="277"/>
                      </a:lnTo>
                      <a:lnTo>
                        <a:pt x="648" y="277"/>
                      </a:lnTo>
                      <a:lnTo>
                        <a:pt x="642" y="276"/>
                      </a:lnTo>
                      <a:lnTo>
                        <a:pt x="638" y="273"/>
                      </a:lnTo>
                      <a:lnTo>
                        <a:pt x="634" y="268"/>
                      </a:lnTo>
                      <a:lnTo>
                        <a:pt x="632" y="262"/>
                      </a:lnTo>
                      <a:lnTo>
                        <a:pt x="630" y="254"/>
                      </a:lnTo>
                      <a:lnTo>
                        <a:pt x="611" y="256"/>
                      </a:lnTo>
                      <a:lnTo>
                        <a:pt x="596" y="255"/>
                      </a:lnTo>
                      <a:lnTo>
                        <a:pt x="585" y="251"/>
                      </a:lnTo>
                      <a:lnTo>
                        <a:pt x="576" y="245"/>
                      </a:lnTo>
                      <a:lnTo>
                        <a:pt x="571" y="238"/>
                      </a:lnTo>
                      <a:lnTo>
                        <a:pt x="568" y="230"/>
                      </a:lnTo>
                      <a:lnTo>
                        <a:pt x="567" y="221"/>
                      </a:lnTo>
                      <a:lnTo>
                        <a:pt x="568" y="212"/>
                      </a:lnTo>
                      <a:lnTo>
                        <a:pt x="554" y="212"/>
                      </a:lnTo>
                      <a:lnTo>
                        <a:pt x="538" y="209"/>
                      </a:lnTo>
                      <a:lnTo>
                        <a:pt x="522" y="205"/>
                      </a:lnTo>
                      <a:lnTo>
                        <a:pt x="508" y="198"/>
                      </a:lnTo>
                      <a:lnTo>
                        <a:pt x="497" y="189"/>
                      </a:lnTo>
                      <a:lnTo>
                        <a:pt x="490" y="177"/>
                      </a:lnTo>
                      <a:lnTo>
                        <a:pt x="488" y="165"/>
                      </a:lnTo>
                      <a:lnTo>
                        <a:pt x="492" y="151"/>
                      </a:lnTo>
                      <a:lnTo>
                        <a:pt x="481" y="147"/>
                      </a:lnTo>
                      <a:lnTo>
                        <a:pt x="469" y="141"/>
                      </a:lnTo>
                      <a:lnTo>
                        <a:pt x="457" y="132"/>
                      </a:lnTo>
                      <a:lnTo>
                        <a:pt x="447" y="121"/>
                      </a:lnTo>
                      <a:lnTo>
                        <a:pt x="439" y="106"/>
                      </a:lnTo>
                      <a:lnTo>
                        <a:pt x="438" y="89"/>
                      </a:lnTo>
                      <a:lnTo>
                        <a:pt x="446" y="67"/>
                      </a:lnTo>
                      <a:lnTo>
                        <a:pt x="462" y="43"/>
                      </a:lnTo>
                      <a:lnTo>
                        <a:pt x="456" y="40"/>
                      </a:lnTo>
                      <a:lnTo>
                        <a:pt x="449" y="36"/>
                      </a:lnTo>
                      <a:lnTo>
                        <a:pt x="442" y="31"/>
                      </a:lnTo>
                      <a:lnTo>
                        <a:pt x="434" y="26"/>
                      </a:lnTo>
                      <a:lnTo>
                        <a:pt x="428" y="19"/>
                      </a:lnTo>
                      <a:lnTo>
                        <a:pt x="422" y="13"/>
                      </a:lnTo>
                      <a:lnTo>
                        <a:pt x="417" y="6"/>
                      </a:lnTo>
                      <a:lnTo>
                        <a:pt x="413" y="0"/>
                      </a:lnTo>
                      <a:lnTo>
                        <a:pt x="410" y="4"/>
                      </a:lnTo>
                      <a:lnTo>
                        <a:pt x="406" y="7"/>
                      </a:lnTo>
                      <a:lnTo>
                        <a:pt x="402" y="10"/>
                      </a:lnTo>
                      <a:lnTo>
                        <a:pt x="398" y="13"/>
                      </a:lnTo>
                      <a:lnTo>
                        <a:pt x="394" y="15"/>
                      </a:lnTo>
                      <a:lnTo>
                        <a:pt x="390" y="17"/>
                      </a:lnTo>
                      <a:lnTo>
                        <a:pt x="385" y="19"/>
                      </a:lnTo>
                      <a:lnTo>
                        <a:pt x="381" y="20"/>
                      </a:lnTo>
                      <a:lnTo>
                        <a:pt x="381" y="26"/>
                      </a:lnTo>
                      <a:lnTo>
                        <a:pt x="377" y="34"/>
                      </a:lnTo>
                      <a:lnTo>
                        <a:pt x="371" y="43"/>
                      </a:lnTo>
                      <a:lnTo>
                        <a:pt x="363" y="52"/>
                      </a:lnTo>
                      <a:lnTo>
                        <a:pt x="354" y="60"/>
                      </a:lnTo>
                      <a:lnTo>
                        <a:pt x="343" y="67"/>
                      </a:lnTo>
                      <a:lnTo>
                        <a:pt x="333" y="72"/>
                      </a:lnTo>
                      <a:lnTo>
                        <a:pt x="323" y="74"/>
                      </a:lnTo>
                      <a:lnTo>
                        <a:pt x="311" y="87"/>
                      </a:lnTo>
                      <a:lnTo>
                        <a:pt x="299" y="102"/>
                      </a:lnTo>
                      <a:lnTo>
                        <a:pt x="287" y="120"/>
                      </a:lnTo>
                      <a:lnTo>
                        <a:pt x="274" y="139"/>
                      </a:lnTo>
                      <a:lnTo>
                        <a:pt x="262" y="159"/>
                      </a:lnTo>
                      <a:lnTo>
                        <a:pt x="248" y="182"/>
                      </a:lnTo>
                      <a:lnTo>
                        <a:pt x="236" y="203"/>
                      </a:lnTo>
                      <a:lnTo>
                        <a:pt x="223" y="225"/>
                      </a:lnTo>
                      <a:lnTo>
                        <a:pt x="210" y="246"/>
                      </a:lnTo>
                      <a:lnTo>
                        <a:pt x="197" y="266"/>
                      </a:lnTo>
                      <a:lnTo>
                        <a:pt x="185" y="286"/>
                      </a:lnTo>
                      <a:lnTo>
                        <a:pt x="172" y="303"/>
                      </a:lnTo>
                      <a:lnTo>
                        <a:pt x="158" y="317"/>
                      </a:lnTo>
                      <a:lnTo>
                        <a:pt x="145" y="328"/>
                      </a:lnTo>
                      <a:lnTo>
                        <a:pt x="132" y="336"/>
                      </a:lnTo>
                      <a:lnTo>
                        <a:pt x="119" y="340"/>
                      </a:lnTo>
                      <a:lnTo>
                        <a:pt x="111" y="341"/>
                      </a:lnTo>
                      <a:lnTo>
                        <a:pt x="102" y="342"/>
                      </a:lnTo>
                      <a:lnTo>
                        <a:pt x="91" y="343"/>
                      </a:lnTo>
                      <a:lnTo>
                        <a:pt x="80" y="344"/>
                      </a:lnTo>
                      <a:lnTo>
                        <a:pt x="67" y="346"/>
                      </a:lnTo>
                      <a:lnTo>
                        <a:pt x="54" y="347"/>
                      </a:lnTo>
                      <a:lnTo>
                        <a:pt x="40" y="348"/>
                      </a:lnTo>
                      <a:lnTo>
                        <a:pt x="27" y="349"/>
                      </a:lnTo>
                      <a:lnTo>
                        <a:pt x="15" y="365"/>
                      </a:lnTo>
                      <a:lnTo>
                        <a:pt x="7" y="384"/>
                      </a:lnTo>
                      <a:lnTo>
                        <a:pt x="2" y="404"/>
                      </a:lnTo>
                      <a:lnTo>
                        <a:pt x="0" y="4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29" name="Freeform 75"/>
                <p:cNvSpPr>
                  <a:spLocks/>
                </p:cNvSpPr>
                <p:nvPr/>
              </p:nvSpPr>
              <p:spPr bwMode="auto">
                <a:xfrm>
                  <a:off x="2509" y="3432"/>
                  <a:ext cx="61" cy="15"/>
                </a:xfrm>
                <a:custGeom>
                  <a:avLst/>
                  <a:gdLst>
                    <a:gd name="T0" fmla="*/ 59 w 121"/>
                    <a:gd name="T1" fmla="*/ 0 h 29"/>
                    <a:gd name="T2" fmla="*/ 59 w 121"/>
                    <a:gd name="T3" fmla="*/ 0 h 29"/>
                    <a:gd name="T4" fmla="*/ 53 w 121"/>
                    <a:gd name="T5" fmla="*/ 1 h 29"/>
                    <a:gd name="T6" fmla="*/ 47 w 121"/>
                    <a:gd name="T7" fmla="*/ 2 h 29"/>
                    <a:gd name="T8" fmla="*/ 39 w 121"/>
                    <a:gd name="T9" fmla="*/ 3 h 29"/>
                    <a:gd name="T10" fmla="*/ 30 w 121"/>
                    <a:gd name="T11" fmla="*/ 5 h 29"/>
                    <a:gd name="T12" fmla="*/ 21 w 121"/>
                    <a:gd name="T13" fmla="*/ 7 h 29"/>
                    <a:gd name="T14" fmla="*/ 13 w 121"/>
                    <a:gd name="T15" fmla="*/ 8 h 29"/>
                    <a:gd name="T16" fmla="*/ 6 w 121"/>
                    <a:gd name="T17" fmla="*/ 9 h 29"/>
                    <a:gd name="T18" fmla="*/ 0 w 121"/>
                    <a:gd name="T19" fmla="*/ 11 h 29"/>
                    <a:gd name="T20" fmla="*/ 1 w 121"/>
                    <a:gd name="T21" fmla="*/ 15 h 29"/>
                    <a:gd name="T22" fmla="*/ 6 w 121"/>
                    <a:gd name="T23" fmla="*/ 13 h 29"/>
                    <a:gd name="T24" fmla="*/ 13 w 121"/>
                    <a:gd name="T25" fmla="*/ 12 h 29"/>
                    <a:gd name="T26" fmla="*/ 22 w 121"/>
                    <a:gd name="T27" fmla="*/ 11 h 29"/>
                    <a:gd name="T28" fmla="*/ 30 w 121"/>
                    <a:gd name="T29" fmla="*/ 9 h 29"/>
                    <a:gd name="T30" fmla="*/ 39 w 121"/>
                    <a:gd name="T31" fmla="*/ 7 h 29"/>
                    <a:gd name="T32" fmla="*/ 47 w 121"/>
                    <a:gd name="T33" fmla="*/ 6 h 29"/>
                    <a:gd name="T34" fmla="*/ 53 w 121"/>
                    <a:gd name="T35" fmla="*/ 5 h 29"/>
                    <a:gd name="T36" fmla="*/ 59 w 121"/>
                    <a:gd name="T37" fmla="*/ 4 h 29"/>
                    <a:gd name="T38" fmla="*/ 59 w 121"/>
                    <a:gd name="T39" fmla="*/ 4 h 29"/>
                    <a:gd name="T40" fmla="*/ 59 w 121"/>
                    <a:gd name="T41" fmla="*/ 4 h 29"/>
                    <a:gd name="T42" fmla="*/ 60 w 121"/>
                    <a:gd name="T43" fmla="*/ 4 h 29"/>
                    <a:gd name="T44" fmla="*/ 61 w 121"/>
                    <a:gd name="T45" fmla="*/ 2 h 29"/>
                    <a:gd name="T46" fmla="*/ 60 w 121"/>
                    <a:gd name="T47" fmla="*/ 1 h 29"/>
                    <a:gd name="T48" fmla="*/ 59 w 12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29">
                      <a:moveTo>
                        <a:pt x="117" y="0"/>
                      </a:moveTo>
                      <a:lnTo>
                        <a:pt x="117" y="0"/>
                      </a:lnTo>
                      <a:lnTo>
                        <a:pt x="106" y="2"/>
                      </a:lnTo>
                      <a:lnTo>
                        <a:pt x="93" y="4"/>
                      </a:lnTo>
                      <a:lnTo>
                        <a:pt x="77" y="6"/>
                      </a:lnTo>
                      <a:lnTo>
                        <a:pt x="59" y="9"/>
                      </a:lnTo>
                      <a:lnTo>
                        <a:pt x="41" y="13"/>
                      </a:lnTo>
                      <a:lnTo>
                        <a:pt x="26" y="16"/>
                      </a:lnTo>
                      <a:lnTo>
                        <a:pt x="12" y="18"/>
                      </a:lnTo>
                      <a:lnTo>
                        <a:pt x="0" y="21"/>
                      </a:lnTo>
                      <a:lnTo>
                        <a:pt x="2" y="29"/>
                      </a:lnTo>
                      <a:lnTo>
                        <a:pt x="12" y="26"/>
                      </a:lnTo>
                      <a:lnTo>
                        <a:pt x="26" y="24"/>
                      </a:lnTo>
                      <a:lnTo>
                        <a:pt x="43" y="21"/>
                      </a:lnTo>
                      <a:lnTo>
                        <a:pt x="59" y="17"/>
                      </a:lnTo>
                      <a:lnTo>
                        <a:pt x="77" y="14"/>
                      </a:lnTo>
                      <a:lnTo>
                        <a:pt x="93" y="12"/>
                      </a:lnTo>
                      <a:lnTo>
                        <a:pt x="106" y="10"/>
                      </a:lnTo>
                      <a:lnTo>
                        <a:pt x="117" y="8"/>
                      </a:lnTo>
                      <a:lnTo>
                        <a:pt x="120" y="7"/>
                      </a:lnTo>
                      <a:lnTo>
                        <a:pt x="121" y="4"/>
                      </a:lnTo>
                      <a:lnTo>
                        <a:pt x="120" y="1"/>
                      </a:lnTo>
                      <a:lnTo>
                        <a:pt x="11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0" name="Freeform 76"/>
                <p:cNvSpPr>
                  <a:spLocks/>
                </p:cNvSpPr>
                <p:nvPr/>
              </p:nvSpPr>
              <p:spPr bwMode="auto">
                <a:xfrm>
                  <a:off x="2568" y="3427"/>
                  <a:ext cx="146" cy="9"/>
                </a:xfrm>
                <a:custGeom>
                  <a:avLst/>
                  <a:gdLst>
                    <a:gd name="T0" fmla="*/ 142 w 292"/>
                    <a:gd name="T1" fmla="*/ 7 h 19"/>
                    <a:gd name="T2" fmla="*/ 144 w 292"/>
                    <a:gd name="T3" fmla="*/ 5 h 19"/>
                    <a:gd name="T4" fmla="*/ 134 w 292"/>
                    <a:gd name="T5" fmla="*/ 4 h 19"/>
                    <a:gd name="T6" fmla="*/ 123 w 292"/>
                    <a:gd name="T7" fmla="*/ 2 h 19"/>
                    <a:gd name="T8" fmla="*/ 112 w 292"/>
                    <a:gd name="T9" fmla="*/ 1 h 19"/>
                    <a:gd name="T10" fmla="*/ 101 w 292"/>
                    <a:gd name="T11" fmla="*/ 1 h 19"/>
                    <a:gd name="T12" fmla="*/ 90 w 292"/>
                    <a:gd name="T13" fmla="*/ 0 h 19"/>
                    <a:gd name="T14" fmla="*/ 79 w 292"/>
                    <a:gd name="T15" fmla="*/ 0 h 19"/>
                    <a:gd name="T16" fmla="*/ 68 w 292"/>
                    <a:gd name="T17" fmla="*/ 0 h 19"/>
                    <a:gd name="T18" fmla="*/ 58 w 292"/>
                    <a:gd name="T19" fmla="*/ 1 h 19"/>
                    <a:gd name="T20" fmla="*/ 48 w 292"/>
                    <a:gd name="T21" fmla="*/ 1 h 19"/>
                    <a:gd name="T22" fmla="*/ 39 w 292"/>
                    <a:gd name="T23" fmla="*/ 2 h 19"/>
                    <a:gd name="T24" fmla="*/ 30 w 292"/>
                    <a:gd name="T25" fmla="*/ 2 h 19"/>
                    <a:gd name="T26" fmla="*/ 22 w 292"/>
                    <a:gd name="T27" fmla="*/ 3 h 19"/>
                    <a:gd name="T28" fmla="*/ 15 w 292"/>
                    <a:gd name="T29" fmla="*/ 4 h 19"/>
                    <a:gd name="T30" fmla="*/ 9 w 292"/>
                    <a:gd name="T31" fmla="*/ 4 h 19"/>
                    <a:gd name="T32" fmla="*/ 4 w 292"/>
                    <a:gd name="T33" fmla="*/ 5 h 19"/>
                    <a:gd name="T34" fmla="*/ 0 w 292"/>
                    <a:gd name="T35" fmla="*/ 5 h 19"/>
                    <a:gd name="T36" fmla="*/ 0 w 292"/>
                    <a:gd name="T37" fmla="*/ 9 h 19"/>
                    <a:gd name="T38" fmla="*/ 4 w 292"/>
                    <a:gd name="T39" fmla="*/ 9 h 19"/>
                    <a:gd name="T40" fmla="*/ 9 w 292"/>
                    <a:gd name="T41" fmla="*/ 8 h 19"/>
                    <a:gd name="T42" fmla="*/ 15 w 292"/>
                    <a:gd name="T43" fmla="*/ 8 h 19"/>
                    <a:gd name="T44" fmla="*/ 22 w 292"/>
                    <a:gd name="T45" fmla="*/ 7 h 19"/>
                    <a:gd name="T46" fmla="*/ 30 w 292"/>
                    <a:gd name="T47" fmla="*/ 6 h 19"/>
                    <a:gd name="T48" fmla="*/ 39 w 292"/>
                    <a:gd name="T49" fmla="*/ 6 h 19"/>
                    <a:gd name="T50" fmla="*/ 48 w 292"/>
                    <a:gd name="T51" fmla="*/ 5 h 19"/>
                    <a:gd name="T52" fmla="*/ 58 w 292"/>
                    <a:gd name="T53" fmla="*/ 5 h 19"/>
                    <a:gd name="T54" fmla="*/ 68 w 292"/>
                    <a:gd name="T55" fmla="*/ 5 h 19"/>
                    <a:gd name="T56" fmla="*/ 79 w 292"/>
                    <a:gd name="T57" fmla="*/ 5 h 19"/>
                    <a:gd name="T58" fmla="*/ 90 w 292"/>
                    <a:gd name="T59" fmla="*/ 5 h 19"/>
                    <a:gd name="T60" fmla="*/ 101 w 292"/>
                    <a:gd name="T61" fmla="*/ 5 h 19"/>
                    <a:gd name="T62" fmla="*/ 112 w 292"/>
                    <a:gd name="T63" fmla="*/ 5 h 19"/>
                    <a:gd name="T64" fmla="*/ 123 w 292"/>
                    <a:gd name="T65" fmla="*/ 6 h 19"/>
                    <a:gd name="T66" fmla="*/ 134 w 292"/>
                    <a:gd name="T67" fmla="*/ 8 h 19"/>
                    <a:gd name="T68" fmla="*/ 144 w 292"/>
                    <a:gd name="T69" fmla="*/ 9 h 19"/>
                    <a:gd name="T70" fmla="*/ 146 w 292"/>
                    <a:gd name="T71" fmla="*/ 7 h 19"/>
                    <a:gd name="T72" fmla="*/ 144 w 292"/>
                    <a:gd name="T73" fmla="*/ 9 h 19"/>
                    <a:gd name="T74" fmla="*/ 146 w 292"/>
                    <a:gd name="T75" fmla="*/ 9 h 19"/>
                    <a:gd name="T76" fmla="*/ 146 w 292"/>
                    <a:gd name="T77" fmla="*/ 7 h 19"/>
                    <a:gd name="T78" fmla="*/ 146 w 292"/>
                    <a:gd name="T79" fmla="*/ 6 h 19"/>
                    <a:gd name="T80" fmla="*/ 144 w 292"/>
                    <a:gd name="T81" fmla="*/ 5 h 19"/>
                    <a:gd name="T82" fmla="*/ 142 w 292"/>
                    <a:gd name="T83" fmla="*/ 7 h 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2" h="19">
                      <a:moveTo>
                        <a:pt x="284" y="15"/>
                      </a:moveTo>
                      <a:lnTo>
                        <a:pt x="288" y="11"/>
                      </a:lnTo>
                      <a:lnTo>
                        <a:pt x="267" y="8"/>
                      </a:lnTo>
                      <a:lnTo>
                        <a:pt x="246" y="5"/>
                      </a:lnTo>
                      <a:lnTo>
                        <a:pt x="223" y="3"/>
                      </a:lnTo>
                      <a:lnTo>
                        <a:pt x="201" y="2"/>
                      </a:lnTo>
                      <a:lnTo>
                        <a:pt x="179" y="0"/>
                      </a:lnTo>
                      <a:lnTo>
                        <a:pt x="158" y="0"/>
                      </a:lnTo>
                      <a:lnTo>
                        <a:pt x="136" y="0"/>
                      </a:lnTo>
                      <a:lnTo>
                        <a:pt x="115" y="2"/>
                      </a:lnTo>
                      <a:lnTo>
                        <a:pt x="96" y="3"/>
                      </a:lnTo>
                      <a:lnTo>
                        <a:pt x="78" y="4"/>
                      </a:lnTo>
                      <a:lnTo>
                        <a:pt x="60" y="5"/>
                      </a:lnTo>
                      <a:lnTo>
                        <a:pt x="44" y="7"/>
                      </a:lnTo>
                      <a:lnTo>
                        <a:pt x="30" y="8"/>
                      </a:lnTo>
                      <a:lnTo>
                        <a:pt x="18" y="9"/>
                      </a:lnTo>
                      <a:lnTo>
                        <a:pt x="8" y="10"/>
                      </a:lnTo>
                      <a:lnTo>
                        <a:pt x="0" y="11"/>
                      </a:lnTo>
                      <a:lnTo>
                        <a:pt x="0" y="19"/>
                      </a:lnTo>
                      <a:lnTo>
                        <a:pt x="8" y="18"/>
                      </a:lnTo>
                      <a:lnTo>
                        <a:pt x="18" y="17"/>
                      </a:lnTo>
                      <a:lnTo>
                        <a:pt x="30" y="16"/>
                      </a:lnTo>
                      <a:lnTo>
                        <a:pt x="44" y="15"/>
                      </a:lnTo>
                      <a:lnTo>
                        <a:pt x="60" y="13"/>
                      </a:lnTo>
                      <a:lnTo>
                        <a:pt x="78" y="12"/>
                      </a:lnTo>
                      <a:lnTo>
                        <a:pt x="96" y="11"/>
                      </a:lnTo>
                      <a:lnTo>
                        <a:pt x="115" y="10"/>
                      </a:lnTo>
                      <a:lnTo>
                        <a:pt x="136" y="10"/>
                      </a:lnTo>
                      <a:lnTo>
                        <a:pt x="158" y="10"/>
                      </a:lnTo>
                      <a:lnTo>
                        <a:pt x="179" y="10"/>
                      </a:lnTo>
                      <a:lnTo>
                        <a:pt x="201" y="10"/>
                      </a:lnTo>
                      <a:lnTo>
                        <a:pt x="223" y="11"/>
                      </a:lnTo>
                      <a:lnTo>
                        <a:pt x="246" y="13"/>
                      </a:lnTo>
                      <a:lnTo>
                        <a:pt x="267" y="16"/>
                      </a:lnTo>
                      <a:lnTo>
                        <a:pt x="288" y="19"/>
                      </a:lnTo>
                      <a:lnTo>
                        <a:pt x="292" y="15"/>
                      </a:lnTo>
                      <a:lnTo>
                        <a:pt x="288" y="19"/>
                      </a:lnTo>
                      <a:lnTo>
                        <a:pt x="291" y="18"/>
                      </a:lnTo>
                      <a:lnTo>
                        <a:pt x="292" y="15"/>
                      </a:lnTo>
                      <a:lnTo>
                        <a:pt x="291" y="12"/>
                      </a:lnTo>
                      <a:lnTo>
                        <a:pt x="288" y="11"/>
                      </a:lnTo>
                      <a:lnTo>
                        <a:pt x="284"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1" name="Freeform 77"/>
                <p:cNvSpPr>
                  <a:spLocks/>
                </p:cNvSpPr>
                <p:nvPr/>
              </p:nvSpPr>
              <p:spPr bwMode="auto">
                <a:xfrm>
                  <a:off x="2710" y="3420"/>
                  <a:ext cx="6" cy="14"/>
                </a:xfrm>
                <a:custGeom>
                  <a:avLst/>
                  <a:gdLst>
                    <a:gd name="T0" fmla="*/ 4 w 11"/>
                    <a:gd name="T1" fmla="*/ 5 h 28"/>
                    <a:gd name="T2" fmla="*/ 2 w 11"/>
                    <a:gd name="T3" fmla="*/ 3 h 28"/>
                    <a:gd name="T4" fmla="*/ 0 w 11"/>
                    <a:gd name="T5" fmla="*/ 14 h 28"/>
                    <a:gd name="T6" fmla="*/ 4 w 11"/>
                    <a:gd name="T7" fmla="*/ 14 h 28"/>
                    <a:gd name="T8" fmla="*/ 6 w 11"/>
                    <a:gd name="T9" fmla="*/ 3 h 28"/>
                    <a:gd name="T10" fmla="*/ 4 w 11"/>
                    <a:gd name="T11" fmla="*/ 0 h 28"/>
                    <a:gd name="T12" fmla="*/ 6 w 11"/>
                    <a:gd name="T13" fmla="*/ 3 h 28"/>
                    <a:gd name="T14" fmla="*/ 5 w 11"/>
                    <a:gd name="T15" fmla="*/ 1 h 28"/>
                    <a:gd name="T16" fmla="*/ 4 w 11"/>
                    <a:gd name="T17" fmla="*/ 1 h 28"/>
                    <a:gd name="T18" fmla="*/ 2 w 11"/>
                    <a:gd name="T19" fmla="*/ 1 h 28"/>
                    <a:gd name="T20" fmla="*/ 2 w 11"/>
                    <a:gd name="T21" fmla="*/ 3 h 28"/>
                    <a:gd name="T22" fmla="*/ 4 w 11"/>
                    <a:gd name="T23" fmla="*/ 5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8">
                      <a:moveTo>
                        <a:pt x="7" y="10"/>
                      </a:moveTo>
                      <a:lnTo>
                        <a:pt x="3" y="5"/>
                      </a:lnTo>
                      <a:lnTo>
                        <a:pt x="0" y="28"/>
                      </a:lnTo>
                      <a:lnTo>
                        <a:pt x="8" y="28"/>
                      </a:lnTo>
                      <a:lnTo>
                        <a:pt x="11" y="5"/>
                      </a:lnTo>
                      <a:lnTo>
                        <a:pt x="7" y="0"/>
                      </a:lnTo>
                      <a:lnTo>
                        <a:pt x="11" y="5"/>
                      </a:lnTo>
                      <a:lnTo>
                        <a:pt x="10" y="2"/>
                      </a:lnTo>
                      <a:lnTo>
                        <a:pt x="7" y="1"/>
                      </a:lnTo>
                      <a:lnTo>
                        <a:pt x="4" y="2"/>
                      </a:lnTo>
                      <a:lnTo>
                        <a:pt x="3" y="5"/>
                      </a:lnTo>
                      <a:lnTo>
                        <a:pt x="7"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2" name="Freeform 78"/>
                <p:cNvSpPr>
                  <a:spLocks/>
                </p:cNvSpPr>
                <p:nvPr/>
              </p:nvSpPr>
              <p:spPr bwMode="auto">
                <a:xfrm>
                  <a:off x="2694" y="3420"/>
                  <a:ext cx="20" cy="5"/>
                </a:xfrm>
                <a:custGeom>
                  <a:avLst/>
                  <a:gdLst>
                    <a:gd name="T0" fmla="*/ 0 w 39"/>
                    <a:gd name="T1" fmla="*/ 3 h 11"/>
                    <a:gd name="T2" fmla="*/ 2 w 39"/>
                    <a:gd name="T3" fmla="*/ 5 h 11"/>
                    <a:gd name="T4" fmla="*/ 4 w 39"/>
                    <a:gd name="T5" fmla="*/ 5 h 11"/>
                    <a:gd name="T6" fmla="*/ 5 w 39"/>
                    <a:gd name="T7" fmla="*/ 5 h 11"/>
                    <a:gd name="T8" fmla="*/ 7 w 39"/>
                    <a:gd name="T9" fmla="*/ 5 h 11"/>
                    <a:gd name="T10" fmla="*/ 9 w 39"/>
                    <a:gd name="T11" fmla="*/ 4 h 11"/>
                    <a:gd name="T12" fmla="*/ 11 w 39"/>
                    <a:gd name="T13" fmla="*/ 5 h 11"/>
                    <a:gd name="T14" fmla="*/ 14 w 39"/>
                    <a:gd name="T15" fmla="*/ 5 h 11"/>
                    <a:gd name="T16" fmla="*/ 17 w 39"/>
                    <a:gd name="T17" fmla="*/ 5 h 11"/>
                    <a:gd name="T18" fmla="*/ 20 w 39"/>
                    <a:gd name="T19" fmla="*/ 5 h 11"/>
                    <a:gd name="T20" fmla="*/ 20 w 39"/>
                    <a:gd name="T21" fmla="*/ 0 h 11"/>
                    <a:gd name="T22" fmla="*/ 17 w 39"/>
                    <a:gd name="T23" fmla="*/ 0 h 11"/>
                    <a:gd name="T24" fmla="*/ 14 w 39"/>
                    <a:gd name="T25" fmla="*/ 0 h 11"/>
                    <a:gd name="T26" fmla="*/ 11 w 39"/>
                    <a:gd name="T27" fmla="*/ 1 h 11"/>
                    <a:gd name="T28" fmla="*/ 9 w 39"/>
                    <a:gd name="T29" fmla="*/ 0 h 11"/>
                    <a:gd name="T30" fmla="*/ 7 w 39"/>
                    <a:gd name="T31" fmla="*/ 0 h 11"/>
                    <a:gd name="T32" fmla="*/ 5 w 39"/>
                    <a:gd name="T33" fmla="*/ 0 h 11"/>
                    <a:gd name="T34" fmla="*/ 4 w 39"/>
                    <a:gd name="T35" fmla="*/ 0 h 11"/>
                    <a:gd name="T36" fmla="*/ 2 w 39"/>
                    <a:gd name="T37" fmla="*/ 0 h 11"/>
                    <a:gd name="T38" fmla="*/ 4 w 39"/>
                    <a:gd name="T39" fmla="*/ 2 h 11"/>
                    <a:gd name="T40" fmla="*/ 2 w 39"/>
                    <a:gd name="T41" fmla="*/ 0 h 11"/>
                    <a:gd name="T42" fmla="*/ 1 w 39"/>
                    <a:gd name="T43" fmla="*/ 1 h 11"/>
                    <a:gd name="T44" fmla="*/ 0 w 39"/>
                    <a:gd name="T45" fmla="*/ 2 h 11"/>
                    <a:gd name="T46" fmla="*/ 1 w 39"/>
                    <a:gd name="T47" fmla="*/ 4 h 11"/>
                    <a:gd name="T48" fmla="*/ 2 w 39"/>
                    <a:gd name="T49" fmla="*/ 5 h 11"/>
                    <a:gd name="T50" fmla="*/ 0 w 39"/>
                    <a:gd name="T51" fmla="*/ 3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11">
                      <a:moveTo>
                        <a:pt x="0" y="6"/>
                      </a:moveTo>
                      <a:lnTo>
                        <a:pt x="4" y="10"/>
                      </a:lnTo>
                      <a:lnTo>
                        <a:pt x="7" y="10"/>
                      </a:lnTo>
                      <a:lnTo>
                        <a:pt x="10" y="10"/>
                      </a:lnTo>
                      <a:lnTo>
                        <a:pt x="13" y="10"/>
                      </a:lnTo>
                      <a:lnTo>
                        <a:pt x="17" y="9"/>
                      </a:lnTo>
                      <a:lnTo>
                        <a:pt x="22" y="10"/>
                      </a:lnTo>
                      <a:lnTo>
                        <a:pt x="27" y="11"/>
                      </a:lnTo>
                      <a:lnTo>
                        <a:pt x="33" y="11"/>
                      </a:lnTo>
                      <a:lnTo>
                        <a:pt x="39" y="11"/>
                      </a:lnTo>
                      <a:lnTo>
                        <a:pt x="39" y="1"/>
                      </a:lnTo>
                      <a:lnTo>
                        <a:pt x="33" y="1"/>
                      </a:lnTo>
                      <a:lnTo>
                        <a:pt x="27" y="1"/>
                      </a:lnTo>
                      <a:lnTo>
                        <a:pt x="22" y="2"/>
                      </a:lnTo>
                      <a:lnTo>
                        <a:pt x="17" y="1"/>
                      </a:lnTo>
                      <a:lnTo>
                        <a:pt x="13" y="0"/>
                      </a:lnTo>
                      <a:lnTo>
                        <a:pt x="10" y="0"/>
                      </a:lnTo>
                      <a:lnTo>
                        <a:pt x="7" y="0"/>
                      </a:lnTo>
                      <a:lnTo>
                        <a:pt x="4" y="0"/>
                      </a:lnTo>
                      <a:lnTo>
                        <a:pt x="8" y="4"/>
                      </a:lnTo>
                      <a:lnTo>
                        <a:pt x="4" y="0"/>
                      </a:lnTo>
                      <a:lnTo>
                        <a:pt x="1" y="2"/>
                      </a:lnTo>
                      <a:lnTo>
                        <a:pt x="0" y="5"/>
                      </a:lnTo>
                      <a:lnTo>
                        <a:pt x="1" y="8"/>
                      </a:lnTo>
                      <a:lnTo>
                        <a:pt x="4" y="10"/>
                      </a:lnTo>
                      <a:lnTo>
                        <a:pt x="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3" name="Freeform 79"/>
                <p:cNvSpPr>
                  <a:spLocks/>
                </p:cNvSpPr>
                <p:nvPr/>
              </p:nvSpPr>
              <p:spPr bwMode="auto">
                <a:xfrm>
                  <a:off x="2692" y="3383"/>
                  <a:ext cx="6" cy="40"/>
                </a:xfrm>
                <a:custGeom>
                  <a:avLst/>
                  <a:gdLst>
                    <a:gd name="T0" fmla="*/ 4 w 11"/>
                    <a:gd name="T1" fmla="*/ 0 h 80"/>
                    <a:gd name="T2" fmla="*/ 2 w 11"/>
                    <a:gd name="T3" fmla="*/ 2 h 80"/>
                    <a:gd name="T4" fmla="*/ 1 w 11"/>
                    <a:gd name="T5" fmla="*/ 14 h 80"/>
                    <a:gd name="T6" fmla="*/ 0 w 11"/>
                    <a:gd name="T7" fmla="*/ 24 h 80"/>
                    <a:gd name="T8" fmla="*/ 1 w 11"/>
                    <a:gd name="T9" fmla="*/ 34 h 80"/>
                    <a:gd name="T10" fmla="*/ 2 w 11"/>
                    <a:gd name="T11" fmla="*/ 40 h 80"/>
                    <a:gd name="T12" fmla="*/ 6 w 11"/>
                    <a:gd name="T13" fmla="*/ 39 h 80"/>
                    <a:gd name="T14" fmla="*/ 5 w 11"/>
                    <a:gd name="T15" fmla="*/ 34 h 80"/>
                    <a:gd name="T16" fmla="*/ 5 w 11"/>
                    <a:gd name="T17" fmla="*/ 24 h 80"/>
                    <a:gd name="T18" fmla="*/ 5 w 11"/>
                    <a:gd name="T19" fmla="*/ 14 h 80"/>
                    <a:gd name="T20" fmla="*/ 6 w 11"/>
                    <a:gd name="T21" fmla="*/ 2 h 80"/>
                    <a:gd name="T22" fmla="*/ 3 w 11"/>
                    <a:gd name="T23" fmla="*/ 4 h 80"/>
                    <a:gd name="T24" fmla="*/ 6 w 11"/>
                    <a:gd name="T25" fmla="*/ 2 h 80"/>
                    <a:gd name="T26" fmla="*/ 5 w 11"/>
                    <a:gd name="T27" fmla="*/ 1 h 80"/>
                    <a:gd name="T28" fmla="*/ 4 w 11"/>
                    <a:gd name="T29" fmla="*/ 0 h 80"/>
                    <a:gd name="T30" fmla="*/ 2 w 11"/>
                    <a:gd name="T31" fmla="*/ 1 h 80"/>
                    <a:gd name="T32" fmla="*/ 2 w 11"/>
                    <a:gd name="T33" fmla="*/ 2 h 80"/>
                    <a:gd name="T34" fmla="*/ 4 w 11"/>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80">
                      <a:moveTo>
                        <a:pt x="8" y="0"/>
                      </a:moveTo>
                      <a:lnTo>
                        <a:pt x="3" y="4"/>
                      </a:lnTo>
                      <a:lnTo>
                        <a:pt x="1" y="27"/>
                      </a:lnTo>
                      <a:lnTo>
                        <a:pt x="0" y="48"/>
                      </a:lnTo>
                      <a:lnTo>
                        <a:pt x="1" y="67"/>
                      </a:lnTo>
                      <a:lnTo>
                        <a:pt x="3" y="80"/>
                      </a:lnTo>
                      <a:lnTo>
                        <a:pt x="11" y="78"/>
                      </a:lnTo>
                      <a:lnTo>
                        <a:pt x="9" y="67"/>
                      </a:lnTo>
                      <a:lnTo>
                        <a:pt x="10" y="48"/>
                      </a:lnTo>
                      <a:lnTo>
                        <a:pt x="9" y="27"/>
                      </a:lnTo>
                      <a:lnTo>
                        <a:pt x="11" y="4"/>
                      </a:lnTo>
                      <a:lnTo>
                        <a:pt x="6" y="8"/>
                      </a:lnTo>
                      <a:lnTo>
                        <a:pt x="11" y="4"/>
                      </a:lnTo>
                      <a:lnTo>
                        <a:pt x="10" y="1"/>
                      </a:lnTo>
                      <a:lnTo>
                        <a:pt x="7" y="0"/>
                      </a:lnTo>
                      <a:lnTo>
                        <a:pt x="4" y="1"/>
                      </a:lnTo>
                      <a:lnTo>
                        <a:pt x="3" y="4"/>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4" name="Freeform 80"/>
                <p:cNvSpPr>
                  <a:spLocks/>
                </p:cNvSpPr>
                <p:nvPr/>
              </p:nvSpPr>
              <p:spPr bwMode="auto">
                <a:xfrm>
                  <a:off x="2695" y="3383"/>
                  <a:ext cx="155" cy="6"/>
                </a:xfrm>
                <a:custGeom>
                  <a:avLst/>
                  <a:gdLst>
                    <a:gd name="T0" fmla="*/ 150 w 309"/>
                    <a:gd name="T1" fmla="*/ 4 h 13"/>
                    <a:gd name="T2" fmla="*/ 152 w 309"/>
                    <a:gd name="T3" fmla="*/ 1 h 13"/>
                    <a:gd name="T4" fmla="*/ 138 w 309"/>
                    <a:gd name="T5" fmla="*/ 1 h 13"/>
                    <a:gd name="T6" fmla="*/ 123 w 309"/>
                    <a:gd name="T7" fmla="*/ 1 h 13"/>
                    <a:gd name="T8" fmla="*/ 109 w 309"/>
                    <a:gd name="T9" fmla="*/ 1 h 13"/>
                    <a:gd name="T10" fmla="*/ 96 w 309"/>
                    <a:gd name="T11" fmla="*/ 1 h 13"/>
                    <a:gd name="T12" fmla="*/ 83 w 309"/>
                    <a:gd name="T13" fmla="*/ 1 h 13"/>
                    <a:gd name="T14" fmla="*/ 70 w 309"/>
                    <a:gd name="T15" fmla="*/ 1 h 13"/>
                    <a:gd name="T16" fmla="*/ 59 w 309"/>
                    <a:gd name="T17" fmla="*/ 1 h 13"/>
                    <a:gd name="T18" fmla="*/ 49 w 309"/>
                    <a:gd name="T19" fmla="*/ 1 h 13"/>
                    <a:gd name="T20" fmla="*/ 39 w 309"/>
                    <a:gd name="T21" fmla="*/ 1 h 13"/>
                    <a:gd name="T22" fmla="*/ 30 w 309"/>
                    <a:gd name="T23" fmla="*/ 1 h 13"/>
                    <a:gd name="T24" fmla="*/ 22 w 309"/>
                    <a:gd name="T25" fmla="*/ 1 h 13"/>
                    <a:gd name="T26" fmla="*/ 15 w 309"/>
                    <a:gd name="T27" fmla="*/ 0 h 13"/>
                    <a:gd name="T28" fmla="*/ 10 w 309"/>
                    <a:gd name="T29" fmla="*/ 0 h 13"/>
                    <a:gd name="T30" fmla="*/ 6 w 309"/>
                    <a:gd name="T31" fmla="*/ 0 h 13"/>
                    <a:gd name="T32" fmla="*/ 2 w 309"/>
                    <a:gd name="T33" fmla="*/ 0 h 13"/>
                    <a:gd name="T34" fmla="*/ 1 w 309"/>
                    <a:gd name="T35" fmla="*/ 0 h 13"/>
                    <a:gd name="T36" fmla="*/ 0 w 309"/>
                    <a:gd name="T37" fmla="*/ 4 h 13"/>
                    <a:gd name="T38" fmla="*/ 2 w 309"/>
                    <a:gd name="T39" fmla="*/ 4 h 13"/>
                    <a:gd name="T40" fmla="*/ 6 w 309"/>
                    <a:gd name="T41" fmla="*/ 4 h 13"/>
                    <a:gd name="T42" fmla="*/ 10 w 309"/>
                    <a:gd name="T43" fmla="*/ 5 h 13"/>
                    <a:gd name="T44" fmla="*/ 15 w 309"/>
                    <a:gd name="T45" fmla="*/ 5 h 13"/>
                    <a:gd name="T46" fmla="*/ 22 w 309"/>
                    <a:gd name="T47" fmla="*/ 6 h 13"/>
                    <a:gd name="T48" fmla="*/ 30 w 309"/>
                    <a:gd name="T49" fmla="*/ 6 h 13"/>
                    <a:gd name="T50" fmla="*/ 39 w 309"/>
                    <a:gd name="T51" fmla="*/ 6 h 13"/>
                    <a:gd name="T52" fmla="*/ 49 w 309"/>
                    <a:gd name="T53" fmla="*/ 6 h 13"/>
                    <a:gd name="T54" fmla="*/ 59 w 309"/>
                    <a:gd name="T55" fmla="*/ 6 h 13"/>
                    <a:gd name="T56" fmla="*/ 70 w 309"/>
                    <a:gd name="T57" fmla="*/ 6 h 13"/>
                    <a:gd name="T58" fmla="*/ 83 w 309"/>
                    <a:gd name="T59" fmla="*/ 6 h 13"/>
                    <a:gd name="T60" fmla="*/ 96 w 309"/>
                    <a:gd name="T61" fmla="*/ 6 h 13"/>
                    <a:gd name="T62" fmla="*/ 109 w 309"/>
                    <a:gd name="T63" fmla="*/ 6 h 13"/>
                    <a:gd name="T64" fmla="*/ 123 w 309"/>
                    <a:gd name="T65" fmla="*/ 6 h 13"/>
                    <a:gd name="T66" fmla="*/ 138 w 309"/>
                    <a:gd name="T67" fmla="*/ 6 h 13"/>
                    <a:gd name="T68" fmla="*/ 152 w 309"/>
                    <a:gd name="T69" fmla="*/ 6 h 13"/>
                    <a:gd name="T70" fmla="*/ 154 w 309"/>
                    <a:gd name="T71" fmla="*/ 3 h 13"/>
                    <a:gd name="T72" fmla="*/ 152 w 309"/>
                    <a:gd name="T73" fmla="*/ 6 h 13"/>
                    <a:gd name="T74" fmla="*/ 154 w 309"/>
                    <a:gd name="T75" fmla="*/ 5 h 13"/>
                    <a:gd name="T76" fmla="*/ 155 w 309"/>
                    <a:gd name="T77" fmla="*/ 4 h 13"/>
                    <a:gd name="T78" fmla="*/ 154 w 309"/>
                    <a:gd name="T79" fmla="*/ 2 h 13"/>
                    <a:gd name="T80" fmla="*/ 152 w 309"/>
                    <a:gd name="T81" fmla="*/ 1 h 13"/>
                    <a:gd name="T82" fmla="*/ 150 w 309"/>
                    <a:gd name="T83" fmla="*/ 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9" h="13">
                      <a:moveTo>
                        <a:pt x="300" y="9"/>
                      </a:moveTo>
                      <a:lnTo>
                        <a:pt x="304" y="3"/>
                      </a:lnTo>
                      <a:lnTo>
                        <a:pt x="275" y="3"/>
                      </a:lnTo>
                      <a:lnTo>
                        <a:pt x="245" y="3"/>
                      </a:lnTo>
                      <a:lnTo>
                        <a:pt x="217" y="3"/>
                      </a:lnTo>
                      <a:lnTo>
                        <a:pt x="191" y="3"/>
                      </a:lnTo>
                      <a:lnTo>
                        <a:pt x="165" y="3"/>
                      </a:lnTo>
                      <a:lnTo>
                        <a:pt x="140" y="3"/>
                      </a:lnTo>
                      <a:lnTo>
                        <a:pt x="118" y="3"/>
                      </a:lnTo>
                      <a:lnTo>
                        <a:pt x="97" y="3"/>
                      </a:lnTo>
                      <a:lnTo>
                        <a:pt x="77" y="3"/>
                      </a:lnTo>
                      <a:lnTo>
                        <a:pt x="59" y="2"/>
                      </a:lnTo>
                      <a:lnTo>
                        <a:pt x="43" y="2"/>
                      </a:lnTo>
                      <a:lnTo>
                        <a:pt x="30" y="1"/>
                      </a:lnTo>
                      <a:lnTo>
                        <a:pt x="19" y="1"/>
                      </a:lnTo>
                      <a:lnTo>
                        <a:pt x="11" y="1"/>
                      </a:lnTo>
                      <a:lnTo>
                        <a:pt x="4" y="1"/>
                      </a:lnTo>
                      <a:lnTo>
                        <a:pt x="2" y="0"/>
                      </a:lnTo>
                      <a:lnTo>
                        <a:pt x="0" y="8"/>
                      </a:lnTo>
                      <a:lnTo>
                        <a:pt x="4" y="9"/>
                      </a:lnTo>
                      <a:lnTo>
                        <a:pt x="11" y="9"/>
                      </a:lnTo>
                      <a:lnTo>
                        <a:pt x="19" y="11"/>
                      </a:lnTo>
                      <a:lnTo>
                        <a:pt x="30" y="11"/>
                      </a:lnTo>
                      <a:lnTo>
                        <a:pt x="43" y="12"/>
                      </a:lnTo>
                      <a:lnTo>
                        <a:pt x="59" y="12"/>
                      </a:lnTo>
                      <a:lnTo>
                        <a:pt x="77" y="13"/>
                      </a:lnTo>
                      <a:lnTo>
                        <a:pt x="97" y="13"/>
                      </a:lnTo>
                      <a:lnTo>
                        <a:pt x="118" y="13"/>
                      </a:lnTo>
                      <a:lnTo>
                        <a:pt x="140" y="13"/>
                      </a:lnTo>
                      <a:lnTo>
                        <a:pt x="165" y="13"/>
                      </a:lnTo>
                      <a:lnTo>
                        <a:pt x="191" y="13"/>
                      </a:lnTo>
                      <a:lnTo>
                        <a:pt x="217" y="13"/>
                      </a:lnTo>
                      <a:lnTo>
                        <a:pt x="245" y="13"/>
                      </a:lnTo>
                      <a:lnTo>
                        <a:pt x="275" y="13"/>
                      </a:lnTo>
                      <a:lnTo>
                        <a:pt x="304" y="13"/>
                      </a:lnTo>
                      <a:lnTo>
                        <a:pt x="308" y="7"/>
                      </a:lnTo>
                      <a:lnTo>
                        <a:pt x="304" y="13"/>
                      </a:lnTo>
                      <a:lnTo>
                        <a:pt x="307" y="11"/>
                      </a:lnTo>
                      <a:lnTo>
                        <a:pt x="309" y="8"/>
                      </a:lnTo>
                      <a:lnTo>
                        <a:pt x="307" y="5"/>
                      </a:lnTo>
                      <a:lnTo>
                        <a:pt x="304" y="3"/>
                      </a:lnTo>
                      <a:lnTo>
                        <a:pt x="30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5" name="Freeform 81"/>
                <p:cNvSpPr>
                  <a:spLocks/>
                </p:cNvSpPr>
                <p:nvPr/>
              </p:nvSpPr>
              <p:spPr bwMode="auto">
                <a:xfrm>
                  <a:off x="2844" y="3370"/>
                  <a:ext cx="6" cy="17"/>
                </a:xfrm>
                <a:custGeom>
                  <a:avLst/>
                  <a:gdLst>
                    <a:gd name="T0" fmla="*/ 4 w 10"/>
                    <a:gd name="T1" fmla="*/ 4 h 35"/>
                    <a:gd name="T2" fmla="*/ 1 w 10"/>
                    <a:gd name="T3" fmla="*/ 2 h 35"/>
                    <a:gd name="T4" fmla="*/ 1 w 10"/>
                    <a:gd name="T5" fmla="*/ 3 h 35"/>
                    <a:gd name="T6" fmla="*/ 0 w 10"/>
                    <a:gd name="T7" fmla="*/ 7 h 35"/>
                    <a:gd name="T8" fmla="*/ 0 w 10"/>
                    <a:gd name="T9" fmla="*/ 12 h 35"/>
                    <a:gd name="T10" fmla="*/ 1 w 10"/>
                    <a:gd name="T11" fmla="*/ 17 h 35"/>
                    <a:gd name="T12" fmla="*/ 6 w 10"/>
                    <a:gd name="T13" fmla="*/ 16 h 35"/>
                    <a:gd name="T14" fmla="*/ 6 w 10"/>
                    <a:gd name="T15" fmla="*/ 12 h 35"/>
                    <a:gd name="T16" fmla="*/ 6 w 10"/>
                    <a:gd name="T17" fmla="*/ 7 h 35"/>
                    <a:gd name="T18" fmla="*/ 6 w 10"/>
                    <a:gd name="T19" fmla="*/ 3 h 35"/>
                    <a:gd name="T20" fmla="*/ 6 w 10"/>
                    <a:gd name="T21" fmla="*/ 2 h 35"/>
                    <a:gd name="T22" fmla="*/ 4 w 10"/>
                    <a:gd name="T23" fmla="*/ 0 h 35"/>
                    <a:gd name="T24" fmla="*/ 6 w 10"/>
                    <a:gd name="T25" fmla="*/ 2 h 35"/>
                    <a:gd name="T26" fmla="*/ 5 w 10"/>
                    <a:gd name="T27" fmla="*/ 0 h 35"/>
                    <a:gd name="T28" fmla="*/ 4 w 10"/>
                    <a:gd name="T29" fmla="*/ 0 h 35"/>
                    <a:gd name="T30" fmla="*/ 2 w 10"/>
                    <a:gd name="T31" fmla="*/ 0 h 35"/>
                    <a:gd name="T32" fmla="*/ 1 w 10"/>
                    <a:gd name="T33" fmla="*/ 2 h 35"/>
                    <a:gd name="T34" fmla="*/ 4 w 10"/>
                    <a:gd name="T35" fmla="*/ 4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35">
                      <a:moveTo>
                        <a:pt x="6" y="8"/>
                      </a:moveTo>
                      <a:lnTo>
                        <a:pt x="2" y="4"/>
                      </a:lnTo>
                      <a:lnTo>
                        <a:pt x="2" y="7"/>
                      </a:lnTo>
                      <a:lnTo>
                        <a:pt x="0" y="14"/>
                      </a:lnTo>
                      <a:lnTo>
                        <a:pt x="0" y="24"/>
                      </a:lnTo>
                      <a:lnTo>
                        <a:pt x="2" y="35"/>
                      </a:lnTo>
                      <a:lnTo>
                        <a:pt x="10" y="33"/>
                      </a:lnTo>
                      <a:lnTo>
                        <a:pt x="10" y="24"/>
                      </a:lnTo>
                      <a:lnTo>
                        <a:pt x="10" y="14"/>
                      </a:lnTo>
                      <a:lnTo>
                        <a:pt x="10" y="7"/>
                      </a:lnTo>
                      <a:lnTo>
                        <a:pt x="10" y="4"/>
                      </a:lnTo>
                      <a:lnTo>
                        <a:pt x="6" y="0"/>
                      </a:lnTo>
                      <a:lnTo>
                        <a:pt x="10" y="4"/>
                      </a:lnTo>
                      <a:lnTo>
                        <a:pt x="9" y="1"/>
                      </a:lnTo>
                      <a:lnTo>
                        <a:pt x="6" y="0"/>
                      </a:lnTo>
                      <a:lnTo>
                        <a:pt x="3" y="1"/>
                      </a:lnTo>
                      <a:lnTo>
                        <a:pt x="2" y="4"/>
                      </a:lnTo>
                      <a:lnTo>
                        <a:pt x="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6" name="Freeform 82"/>
                <p:cNvSpPr>
                  <a:spLocks/>
                </p:cNvSpPr>
                <p:nvPr/>
              </p:nvSpPr>
              <p:spPr bwMode="auto">
                <a:xfrm>
                  <a:off x="2823" y="3359"/>
                  <a:ext cx="25" cy="16"/>
                </a:xfrm>
                <a:custGeom>
                  <a:avLst/>
                  <a:gdLst>
                    <a:gd name="T0" fmla="*/ 3 w 50"/>
                    <a:gd name="T1" fmla="*/ 4 h 32"/>
                    <a:gd name="T2" fmla="*/ 0 w 50"/>
                    <a:gd name="T3" fmla="*/ 2 h 32"/>
                    <a:gd name="T4" fmla="*/ 2 w 50"/>
                    <a:gd name="T5" fmla="*/ 7 h 32"/>
                    <a:gd name="T6" fmla="*/ 3 w 50"/>
                    <a:gd name="T7" fmla="*/ 11 h 32"/>
                    <a:gd name="T8" fmla="*/ 5 w 50"/>
                    <a:gd name="T9" fmla="*/ 13 h 32"/>
                    <a:gd name="T10" fmla="*/ 8 w 50"/>
                    <a:gd name="T11" fmla="*/ 15 h 32"/>
                    <a:gd name="T12" fmla="*/ 12 w 50"/>
                    <a:gd name="T13" fmla="*/ 16 h 32"/>
                    <a:gd name="T14" fmla="*/ 16 w 50"/>
                    <a:gd name="T15" fmla="*/ 16 h 32"/>
                    <a:gd name="T16" fmla="*/ 20 w 50"/>
                    <a:gd name="T17" fmla="*/ 16 h 32"/>
                    <a:gd name="T18" fmla="*/ 25 w 50"/>
                    <a:gd name="T19" fmla="*/ 15 h 32"/>
                    <a:gd name="T20" fmla="*/ 25 w 50"/>
                    <a:gd name="T21" fmla="*/ 11 h 32"/>
                    <a:gd name="T22" fmla="*/ 20 w 50"/>
                    <a:gd name="T23" fmla="*/ 11 h 32"/>
                    <a:gd name="T24" fmla="*/ 16 w 50"/>
                    <a:gd name="T25" fmla="*/ 11 h 32"/>
                    <a:gd name="T26" fmla="*/ 12 w 50"/>
                    <a:gd name="T27" fmla="*/ 12 h 32"/>
                    <a:gd name="T28" fmla="*/ 9 w 50"/>
                    <a:gd name="T29" fmla="*/ 11 h 32"/>
                    <a:gd name="T30" fmla="*/ 8 w 50"/>
                    <a:gd name="T31" fmla="*/ 10 h 32"/>
                    <a:gd name="T32" fmla="*/ 7 w 50"/>
                    <a:gd name="T33" fmla="*/ 8 h 32"/>
                    <a:gd name="T34" fmla="*/ 6 w 50"/>
                    <a:gd name="T35" fmla="*/ 6 h 32"/>
                    <a:gd name="T36" fmla="*/ 5 w 50"/>
                    <a:gd name="T37" fmla="*/ 2 h 32"/>
                    <a:gd name="T38" fmla="*/ 3 w 50"/>
                    <a:gd name="T39" fmla="*/ 0 h 32"/>
                    <a:gd name="T40" fmla="*/ 5 w 50"/>
                    <a:gd name="T41" fmla="*/ 2 h 32"/>
                    <a:gd name="T42" fmla="*/ 4 w 50"/>
                    <a:gd name="T43" fmla="*/ 1 h 32"/>
                    <a:gd name="T44" fmla="*/ 3 w 50"/>
                    <a:gd name="T45" fmla="*/ 0 h 32"/>
                    <a:gd name="T46" fmla="*/ 1 w 50"/>
                    <a:gd name="T47" fmla="*/ 1 h 32"/>
                    <a:gd name="T48" fmla="*/ 0 w 50"/>
                    <a:gd name="T49" fmla="*/ 2 h 32"/>
                    <a:gd name="T50" fmla="*/ 3 w 50"/>
                    <a:gd name="T51" fmla="*/ 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32">
                      <a:moveTo>
                        <a:pt x="5" y="8"/>
                      </a:moveTo>
                      <a:lnTo>
                        <a:pt x="0" y="4"/>
                      </a:lnTo>
                      <a:lnTo>
                        <a:pt x="3" y="13"/>
                      </a:lnTo>
                      <a:lnTo>
                        <a:pt x="5" y="21"/>
                      </a:lnTo>
                      <a:lnTo>
                        <a:pt x="10" y="26"/>
                      </a:lnTo>
                      <a:lnTo>
                        <a:pt x="16" y="30"/>
                      </a:lnTo>
                      <a:lnTo>
                        <a:pt x="23" y="31"/>
                      </a:lnTo>
                      <a:lnTo>
                        <a:pt x="31" y="32"/>
                      </a:lnTo>
                      <a:lnTo>
                        <a:pt x="40" y="32"/>
                      </a:lnTo>
                      <a:lnTo>
                        <a:pt x="50" y="30"/>
                      </a:lnTo>
                      <a:lnTo>
                        <a:pt x="50" y="22"/>
                      </a:lnTo>
                      <a:lnTo>
                        <a:pt x="40" y="22"/>
                      </a:lnTo>
                      <a:lnTo>
                        <a:pt x="31" y="22"/>
                      </a:lnTo>
                      <a:lnTo>
                        <a:pt x="23" y="23"/>
                      </a:lnTo>
                      <a:lnTo>
                        <a:pt x="18" y="22"/>
                      </a:lnTo>
                      <a:lnTo>
                        <a:pt x="16" y="19"/>
                      </a:lnTo>
                      <a:lnTo>
                        <a:pt x="13" y="16"/>
                      </a:lnTo>
                      <a:lnTo>
                        <a:pt x="11" y="11"/>
                      </a:lnTo>
                      <a:lnTo>
                        <a:pt x="9" y="4"/>
                      </a:lnTo>
                      <a:lnTo>
                        <a:pt x="5" y="0"/>
                      </a:lnTo>
                      <a:lnTo>
                        <a:pt x="9" y="4"/>
                      </a:lnTo>
                      <a:lnTo>
                        <a:pt x="8" y="1"/>
                      </a:lnTo>
                      <a:lnTo>
                        <a:pt x="5" y="0"/>
                      </a:lnTo>
                      <a:lnTo>
                        <a:pt x="1" y="1"/>
                      </a:lnTo>
                      <a:lnTo>
                        <a:pt x="0" y="4"/>
                      </a:lnTo>
                      <a:lnTo>
                        <a:pt x="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7" name="Freeform 83"/>
                <p:cNvSpPr>
                  <a:spLocks/>
                </p:cNvSpPr>
                <p:nvPr/>
              </p:nvSpPr>
              <p:spPr bwMode="auto">
                <a:xfrm>
                  <a:off x="2791" y="3338"/>
                  <a:ext cx="34" cy="27"/>
                </a:xfrm>
                <a:custGeom>
                  <a:avLst/>
                  <a:gdLst>
                    <a:gd name="T0" fmla="*/ 3 w 68"/>
                    <a:gd name="T1" fmla="*/ 4 h 53"/>
                    <a:gd name="T2" fmla="*/ 1 w 68"/>
                    <a:gd name="T3" fmla="*/ 2 h 53"/>
                    <a:gd name="T4" fmla="*/ 0 w 68"/>
                    <a:gd name="T5" fmla="*/ 7 h 53"/>
                    <a:gd name="T6" fmla="*/ 1 w 68"/>
                    <a:gd name="T7" fmla="*/ 12 h 53"/>
                    <a:gd name="T8" fmla="*/ 3 w 68"/>
                    <a:gd name="T9" fmla="*/ 16 h 53"/>
                    <a:gd name="T10" fmla="*/ 6 w 68"/>
                    <a:gd name="T11" fmla="*/ 20 h 53"/>
                    <a:gd name="T12" fmla="*/ 11 w 68"/>
                    <a:gd name="T13" fmla="*/ 24 h 53"/>
                    <a:gd name="T14" fmla="*/ 17 w 68"/>
                    <a:gd name="T15" fmla="*/ 26 h 53"/>
                    <a:gd name="T16" fmla="*/ 25 w 68"/>
                    <a:gd name="T17" fmla="*/ 27 h 53"/>
                    <a:gd name="T18" fmla="*/ 34 w 68"/>
                    <a:gd name="T19" fmla="*/ 25 h 53"/>
                    <a:gd name="T20" fmla="*/ 34 w 68"/>
                    <a:gd name="T21" fmla="*/ 21 h 53"/>
                    <a:gd name="T22" fmla="*/ 25 w 68"/>
                    <a:gd name="T23" fmla="*/ 22 h 53"/>
                    <a:gd name="T24" fmla="*/ 17 w 68"/>
                    <a:gd name="T25" fmla="*/ 22 h 53"/>
                    <a:gd name="T26" fmla="*/ 13 w 68"/>
                    <a:gd name="T27" fmla="*/ 20 h 53"/>
                    <a:gd name="T28" fmla="*/ 9 w 68"/>
                    <a:gd name="T29" fmla="*/ 17 h 53"/>
                    <a:gd name="T30" fmla="*/ 7 w 68"/>
                    <a:gd name="T31" fmla="*/ 14 h 53"/>
                    <a:gd name="T32" fmla="*/ 5 w 68"/>
                    <a:gd name="T33" fmla="*/ 11 h 53"/>
                    <a:gd name="T34" fmla="*/ 5 w 68"/>
                    <a:gd name="T35" fmla="*/ 7 h 53"/>
                    <a:gd name="T36" fmla="*/ 5 w 68"/>
                    <a:gd name="T37" fmla="*/ 3 h 53"/>
                    <a:gd name="T38" fmla="*/ 3 w 68"/>
                    <a:gd name="T39" fmla="*/ 0 h 53"/>
                    <a:gd name="T40" fmla="*/ 5 w 68"/>
                    <a:gd name="T41" fmla="*/ 3 h 53"/>
                    <a:gd name="T42" fmla="*/ 5 w 68"/>
                    <a:gd name="T43" fmla="*/ 1 h 53"/>
                    <a:gd name="T44" fmla="*/ 4 w 68"/>
                    <a:gd name="T45" fmla="*/ 0 h 53"/>
                    <a:gd name="T46" fmla="*/ 2 w 68"/>
                    <a:gd name="T47" fmla="*/ 0 h 53"/>
                    <a:gd name="T48" fmla="*/ 1 w 68"/>
                    <a:gd name="T49" fmla="*/ 2 h 53"/>
                    <a:gd name="T50" fmla="*/ 3 w 68"/>
                    <a:gd name="T51" fmla="*/ 4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53">
                      <a:moveTo>
                        <a:pt x="6" y="8"/>
                      </a:moveTo>
                      <a:lnTo>
                        <a:pt x="2" y="3"/>
                      </a:lnTo>
                      <a:lnTo>
                        <a:pt x="0" y="13"/>
                      </a:lnTo>
                      <a:lnTo>
                        <a:pt x="2" y="23"/>
                      </a:lnTo>
                      <a:lnTo>
                        <a:pt x="5" y="32"/>
                      </a:lnTo>
                      <a:lnTo>
                        <a:pt x="11" y="40"/>
                      </a:lnTo>
                      <a:lnTo>
                        <a:pt x="21" y="47"/>
                      </a:lnTo>
                      <a:lnTo>
                        <a:pt x="34" y="51"/>
                      </a:lnTo>
                      <a:lnTo>
                        <a:pt x="49" y="53"/>
                      </a:lnTo>
                      <a:lnTo>
                        <a:pt x="68" y="50"/>
                      </a:lnTo>
                      <a:lnTo>
                        <a:pt x="68" y="42"/>
                      </a:lnTo>
                      <a:lnTo>
                        <a:pt x="49" y="43"/>
                      </a:lnTo>
                      <a:lnTo>
                        <a:pt x="34" y="43"/>
                      </a:lnTo>
                      <a:lnTo>
                        <a:pt x="25" y="39"/>
                      </a:lnTo>
                      <a:lnTo>
                        <a:pt x="17" y="34"/>
                      </a:lnTo>
                      <a:lnTo>
                        <a:pt x="13" y="28"/>
                      </a:lnTo>
                      <a:lnTo>
                        <a:pt x="10" y="21"/>
                      </a:lnTo>
                      <a:lnTo>
                        <a:pt x="10" y="13"/>
                      </a:lnTo>
                      <a:lnTo>
                        <a:pt x="10" y="5"/>
                      </a:lnTo>
                      <a:lnTo>
                        <a:pt x="6" y="0"/>
                      </a:lnTo>
                      <a:lnTo>
                        <a:pt x="10" y="5"/>
                      </a:lnTo>
                      <a:lnTo>
                        <a:pt x="9" y="2"/>
                      </a:lnTo>
                      <a:lnTo>
                        <a:pt x="7" y="0"/>
                      </a:lnTo>
                      <a:lnTo>
                        <a:pt x="4" y="0"/>
                      </a:lnTo>
                      <a:lnTo>
                        <a:pt x="2" y="3"/>
                      </a:lnTo>
                      <a:lnTo>
                        <a:pt x="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8" name="Freeform 84"/>
                <p:cNvSpPr>
                  <a:spLocks/>
                </p:cNvSpPr>
                <p:nvPr/>
              </p:nvSpPr>
              <p:spPr bwMode="auto">
                <a:xfrm>
                  <a:off x="2752" y="3308"/>
                  <a:ext cx="42" cy="34"/>
                </a:xfrm>
                <a:custGeom>
                  <a:avLst/>
                  <a:gdLst>
                    <a:gd name="T0" fmla="*/ 4 w 84"/>
                    <a:gd name="T1" fmla="*/ 4 h 69"/>
                    <a:gd name="T2" fmla="*/ 2 w 84"/>
                    <a:gd name="T3" fmla="*/ 1 h 69"/>
                    <a:gd name="T4" fmla="*/ 0 w 84"/>
                    <a:gd name="T5" fmla="*/ 9 h 69"/>
                    <a:gd name="T6" fmla="*/ 1 w 84"/>
                    <a:gd name="T7" fmla="*/ 16 h 69"/>
                    <a:gd name="T8" fmla="*/ 5 w 84"/>
                    <a:gd name="T9" fmla="*/ 22 h 69"/>
                    <a:gd name="T10" fmla="*/ 11 w 84"/>
                    <a:gd name="T11" fmla="*/ 27 h 69"/>
                    <a:gd name="T12" fmla="*/ 19 w 84"/>
                    <a:gd name="T13" fmla="*/ 31 h 69"/>
                    <a:gd name="T14" fmla="*/ 27 w 84"/>
                    <a:gd name="T15" fmla="*/ 33 h 69"/>
                    <a:gd name="T16" fmla="*/ 35 w 84"/>
                    <a:gd name="T17" fmla="*/ 34 h 69"/>
                    <a:gd name="T18" fmla="*/ 42 w 84"/>
                    <a:gd name="T19" fmla="*/ 34 h 69"/>
                    <a:gd name="T20" fmla="*/ 42 w 84"/>
                    <a:gd name="T21" fmla="*/ 30 h 69"/>
                    <a:gd name="T22" fmla="*/ 35 w 84"/>
                    <a:gd name="T23" fmla="*/ 30 h 69"/>
                    <a:gd name="T24" fmla="*/ 28 w 84"/>
                    <a:gd name="T25" fmla="*/ 29 h 69"/>
                    <a:gd name="T26" fmla="*/ 20 w 84"/>
                    <a:gd name="T27" fmla="*/ 27 h 69"/>
                    <a:gd name="T28" fmla="*/ 13 w 84"/>
                    <a:gd name="T29" fmla="*/ 23 h 69"/>
                    <a:gd name="T30" fmla="*/ 8 w 84"/>
                    <a:gd name="T31" fmla="*/ 19 h 69"/>
                    <a:gd name="T32" fmla="*/ 5 w 84"/>
                    <a:gd name="T33" fmla="*/ 14 h 69"/>
                    <a:gd name="T34" fmla="*/ 4 w 84"/>
                    <a:gd name="T35" fmla="*/ 9 h 69"/>
                    <a:gd name="T36" fmla="*/ 6 w 84"/>
                    <a:gd name="T37" fmla="*/ 3 h 69"/>
                    <a:gd name="T38" fmla="*/ 5 w 84"/>
                    <a:gd name="T39" fmla="*/ 0 h 69"/>
                    <a:gd name="T40" fmla="*/ 6 w 84"/>
                    <a:gd name="T41" fmla="*/ 3 h 69"/>
                    <a:gd name="T42" fmla="*/ 6 w 84"/>
                    <a:gd name="T43" fmla="*/ 1 h 69"/>
                    <a:gd name="T44" fmla="*/ 5 w 84"/>
                    <a:gd name="T45" fmla="*/ 0 h 69"/>
                    <a:gd name="T46" fmla="*/ 3 w 84"/>
                    <a:gd name="T47" fmla="*/ 0 h 69"/>
                    <a:gd name="T48" fmla="*/ 2 w 84"/>
                    <a:gd name="T49" fmla="*/ 1 h 69"/>
                    <a:gd name="T50" fmla="*/ 4 w 84"/>
                    <a:gd name="T51" fmla="*/ 4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69">
                      <a:moveTo>
                        <a:pt x="7" y="8"/>
                      </a:moveTo>
                      <a:lnTo>
                        <a:pt x="4" y="2"/>
                      </a:lnTo>
                      <a:lnTo>
                        <a:pt x="0" y="18"/>
                      </a:lnTo>
                      <a:lnTo>
                        <a:pt x="2" y="32"/>
                      </a:lnTo>
                      <a:lnTo>
                        <a:pt x="10" y="45"/>
                      </a:lnTo>
                      <a:lnTo>
                        <a:pt x="22" y="55"/>
                      </a:lnTo>
                      <a:lnTo>
                        <a:pt x="37" y="62"/>
                      </a:lnTo>
                      <a:lnTo>
                        <a:pt x="53" y="66"/>
                      </a:lnTo>
                      <a:lnTo>
                        <a:pt x="70" y="69"/>
                      </a:lnTo>
                      <a:lnTo>
                        <a:pt x="84" y="69"/>
                      </a:lnTo>
                      <a:lnTo>
                        <a:pt x="84" y="61"/>
                      </a:lnTo>
                      <a:lnTo>
                        <a:pt x="70" y="61"/>
                      </a:lnTo>
                      <a:lnTo>
                        <a:pt x="55" y="58"/>
                      </a:lnTo>
                      <a:lnTo>
                        <a:pt x="39" y="54"/>
                      </a:lnTo>
                      <a:lnTo>
                        <a:pt x="26" y="47"/>
                      </a:lnTo>
                      <a:lnTo>
                        <a:pt x="16" y="39"/>
                      </a:lnTo>
                      <a:lnTo>
                        <a:pt x="10" y="29"/>
                      </a:lnTo>
                      <a:lnTo>
                        <a:pt x="8" y="18"/>
                      </a:lnTo>
                      <a:lnTo>
                        <a:pt x="12" y="6"/>
                      </a:lnTo>
                      <a:lnTo>
                        <a:pt x="9" y="0"/>
                      </a:lnTo>
                      <a:lnTo>
                        <a:pt x="12" y="6"/>
                      </a:lnTo>
                      <a:lnTo>
                        <a:pt x="12" y="3"/>
                      </a:lnTo>
                      <a:lnTo>
                        <a:pt x="10" y="0"/>
                      </a:lnTo>
                      <a:lnTo>
                        <a:pt x="6" y="0"/>
                      </a:lnTo>
                      <a:lnTo>
                        <a:pt x="4" y="2"/>
                      </a:lnTo>
                      <a:lnTo>
                        <a:pt x="7"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39" name="Freeform 85"/>
                <p:cNvSpPr>
                  <a:spLocks/>
                </p:cNvSpPr>
                <p:nvPr/>
              </p:nvSpPr>
              <p:spPr bwMode="auto">
                <a:xfrm>
                  <a:off x="2727" y="3253"/>
                  <a:ext cx="30" cy="59"/>
                </a:xfrm>
                <a:custGeom>
                  <a:avLst/>
                  <a:gdLst>
                    <a:gd name="T0" fmla="*/ 14 w 59"/>
                    <a:gd name="T1" fmla="*/ 4 h 116"/>
                    <a:gd name="T2" fmla="*/ 13 w 59"/>
                    <a:gd name="T3" fmla="*/ 1 h 116"/>
                    <a:gd name="T4" fmla="*/ 4 w 59"/>
                    <a:gd name="T5" fmla="*/ 13 h 116"/>
                    <a:gd name="T6" fmla="*/ 0 w 59"/>
                    <a:gd name="T7" fmla="*/ 25 h 116"/>
                    <a:gd name="T8" fmla="*/ 1 w 59"/>
                    <a:gd name="T9" fmla="*/ 35 h 116"/>
                    <a:gd name="T10" fmla="*/ 5 w 59"/>
                    <a:gd name="T11" fmla="*/ 43 h 116"/>
                    <a:gd name="T12" fmla="*/ 10 w 59"/>
                    <a:gd name="T13" fmla="*/ 49 h 116"/>
                    <a:gd name="T14" fmla="*/ 17 w 59"/>
                    <a:gd name="T15" fmla="*/ 54 h 116"/>
                    <a:gd name="T16" fmla="*/ 23 w 59"/>
                    <a:gd name="T17" fmla="*/ 57 h 116"/>
                    <a:gd name="T18" fmla="*/ 29 w 59"/>
                    <a:gd name="T19" fmla="*/ 59 h 116"/>
                    <a:gd name="T20" fmla="*/ 30 w 59"/>
                    <a:gd name="T21" fmla="*/ 55 h 116"/>
                    <a:gd name="T22" fmla="*/ 24 w 59"/>
                    <a:gd name="T23" fmla="*/ 53 h 116"/>
                    <a:gd name="T24" fmla="*/ 19 w 59"/>
                    <a:gd name="T25" fmla="*/ 50 h 116"/>
                    <a:gd name="T26" fmla="*/ 13 w 59"/>
                    <a:gd name="T27" fmla="*/ 46 h 116"/>
                    <a:gd name="T28" fmla="*/ 9 w 59"/>
                    <a:gd name="T29" fmla="*/ 41 h 116"/>
                    <a:gd name="T30" fmla="*/ 5 w 59"/>
                    <a:gd name="T31" fmla="*/ 34 h 116"/>
                    <a:gd name="T32" fmla="*/ 5 w 59"/>
                    <a:gd name="T33" fmla="*/ 25 h 116"/>
                    <a:gd name="T34" fmla="*/ 8 w 59"/>
                    <a:gd name="T35" fmla="*/ 15 h 116"/>
                    <a:gd name="T36" fmla="*/ 16 w 59"/>
                    <a:gd name="T37" fmla="*/ 4 h 116"/>
                    <a:gd name="T38" fmla="*/ 15 w 59"/>
                    <a:gd name="T39" fmla="*/ 0 h 116"/>
                    <a:gd name="T40" fmla="*/ 16 w 59"/>
                    <a:gd name="T41" fmla="*/ 4 h 116"/>
                    <a:gd name="T42" fmla="*/ 16 w 59"/>
                    <a:gd name="T43" fmla="*/ 2 h 116"/>
                    <a:gd name="T44" fmla="*/ 16 w 59"/>
                    <a:gd name="T45" fmla="*/ 1 h 116"/>
                    <a:gd name="T46" fmla="*/ 14 w 59"/>
                    <a:gd name="T47" fmla="*/ 0 h 116"/>
                    <a:gd name="T48" fmla="*/ 13 w 59"/>
                    <a:gd name="T49" fmla="*/ 1 h 116"/>
                    <a:gd name="T50" fmla="*/ 14 w 59"/>
                    <a:gd name="T51" fmla="*/ 4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16">
                      <a:moveTo>
                        <a:pt x="27" y="8"/>
                      </a:moveTo>
                      <a:lnTo>
                        <a:pt x="25" y="1"/>
                      </a:lnTo>
                      <a:lnTo>
                        <a:pt x="8" y="26"/>
                      </a:lnTo>
                      <a:lnTo>
                        <a:pt x="0" y="50"/>
                      </a:lnTo>
                      <a:lnTo>
                        <a:pt x="1" y="68"/>
                      </a:lnTo>
                      <a:lnTo>
                        <a:pt x="9" y="84"/>
                      </a:lnTo>
                      <a:lnTo>
                        <a:pt x="20" y="96"/>
                      </a:lnTo>
                      <a:lnTo>
                        <a:pt x="33" y="106"/>
                      </a:lnTo>
                      <a:lnTo>
                        <a:pt x="46" y="112"/>
                      </a:lnTo>
                      <a:lnTo>
                        <a:pt x="57" y="116"/>
                      </a:lnTo>
                      <a:lnTo>
                        <a:pt x="59" y="108"/>
                      </a:lnTo>
                      <a:lnTo>
                        <a:pt x="48" y="104"/>
                      </a:lnTo>
                      <a:lnTo>
                        <a:pt x="37" y="98"/>
                      </a:lnTo>
                      <a:lnTo>
                        <a:pt x="26" y="90"/>
                      </a:lnTo>
                      <a:lnTo>
                        <a:pt x="17" y="80"/>
                      </a:lnTo>
                      <a:lnTo>
                        <a:pt x="10" y="66"/>
                      </a:lnTo>
                      <a:lnTo>
                        <a:pt x="9" y="50"/>
                      </a:lnTo>
                      <a:lnTo>
                        <a:pt x="16" y="30"/>
                      </a:lnTo>
                      <a:lnTo>
                        <a:pt x="31" y="7"/>
                      </a:lnTo>
                      <a:lnTo>
                        <a:pt x="29" y="0"/>
                      </a:lnTo>
                      <a:lnTo>
                        <a:pt x="31" y="7"/>
                      </a:lnTo>
                      <a:lnTo>
                        <a:pt x="32" y="4"/>
                      </a:lnTo>
                      <a:lnTo>
                        <a:pt x="31" y="1"/>
                      </a:lnTo>
                      <a:lnTo>
                        <a:pt x="28" y="0"/>
                      </a:lnTo>
                      <a:lnTo>
                        <a:pt x="25" y="1"/>
                      </a:lnTo>
                      <a:lnTo>
                        <a:pt x="27"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0" name="Freeform 86"/>
                <p:cNvSpPr>
                  <a:spLocks/>
                </p:cNvSpPr>
                <p:nvPr/>
              </p:nvSpPr>
              <p:spPr bwMode="auto">
                <a:xfrm>
                  <a:off x="2715" y="3232"/>
                  <a:ext cx="26" cy="26"/>
                </a:xfrm>
                <a:custGeom>
                  <a:avLst/>
                  <a:gdLst>
                    <a:gd name="T0" fmla="*/ 3 w 54"/>
                    <a:gd name="T1" fmla="*/ 4 h 51"/>
                    <a:gd name="T2" fmla="*/ 0 w 54"/>
                    <a:gd name="T3" fmla="*/ 3 h 51"/>
                    <a:gd name="T4" fmla="*/ 2 w 54"/>
                    <a:gd name="T5" fmla="*/ 6 h 51"/>
                    <a:gd name="T6" fmla="*/ 5 w 54"/>
                    <a:gd name="T7" fmla="*/ 10 h 51"/>
                    <a:gd name="T8" fmla="*/ 8 w 54"/>
                    <a:gd name="T9" fmla="*/ 13 h 51"/>
                    <a:gd name="T10" fmla="*/ 11 w 54"/>
                    <a:gd name="T11" fmla="*/ 17 h 51"/>
                    <a:gd name="T12" fmla="*/ 14 w 54"/>
                    <a:gd name="T13" fmla="*/ 20 h 51"/>
                    <a:gd name="T14" fmla="*/ 18 w 54"/>
                    <a:gd name="T15" fmla="*/ 22 h 51"/>
                    <a:gd name="T16" fmla="*/ 22 w 54"/>
                    <a:gd name="T17" fmla="*/ 24 h 51"/>
                    <a:gd name="T18" fmla="*/ 25 w 54"/>
                    <a:gd name="T19" fmla="*/ 26 h 51"/>
                    <a:gd name="T20" fmla="*/ 26 w 54"/>
                    <a:gd name="T21" fmla="*/ 22 h 51"/>
                    <a:gd name="T22" fmla="*/ 24 w 54"/>
                    <a:gd name="T23" fmla="*/ 20 h 51"/>
                    <a:gd name="T24" fmla="*/ 20 w 54"/>
                    <a:gd name="T25" fmla="*/ 18 h 51"/>
                    <a:gd name="T26" fmla="*/ 17 w 54"/>
                    <a:gd name="T27" fmla="*/ 16 h 51"/>
                    <a:gd name="T28" fmla="*/ 13 w 54"/>
                    <a:gd name="T29" fmla="*/ 14 h 51"/>
                    <a:gd name="T30" fmla="*/ 11 w 54"/>
                    <a:gd name="T31" fmla="*/ 10 h 51"/>
                    <a:gd name="T32" fmla="*/ 8 w 54"/>
                    <a:gd name="T33" fmla="*/ 7 h 51"/>
                    <a:gd name="T34" fmla="*/ 6 w 54"/>
                    <a:gd name="T35" fmla="*/ 4 h 51"/>
                    <a:gd name="T36" fmla="*/ 4 w 54"/>
                    <a:gd name="T37" fmla="*/ 1 h 51"/>
                    <a:gd name="T38" fmla="*/ 0 w 54"/>
                    <a:gd name="T39" fmla="*/ 1 h 51"/>
                    <a:gd name="T40" fmla="*/ 4 w 54"/>
                    <a:gd name="T41" fmla="*/ 1 h 51"/>
                    <a:gd name="T42" fmla="*/ 3 w 54"/>
                    <a:gd name="T43" fmla="*/ 0 h 51"/>
                    <a:gd name="T44" fmla="*/ 1 w 54"/>
                    <a:gd name="T45" fmla="*/ 0 h 51"/>
                    <a:gd name="T46" fmla="*/ 0 w 54"/>
                    <a:gd name="T47" fmla="*/ 2 h 51"/>
                    <a:gd name="T48" fmla="*/ 0 w 54"/>
                    <a:gd name="T49" fmla="*/ 3 h 51"/>
                    <a:gd name="T50" fmla="*/ 3 w 54"/>
                    <a:gd name="T51" fmla="*/ 4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51">
                      <a:moveTo>
                        <a:pt x="7" y="7"/>
                      </a:moveTo>
                      <a:lnTo>
                        <a:pt x="0" y="6"/>
                      </a:lnTo>
                      <a:lnTo>
                        <a:pt x="4" y="12"/>
                      </a:lnTo>
                      <a:lnTo>
                        <a:pt x="10" y="20"/>
                      </a:lnTo>
                      <a:lnTo>
                        <a:pt x="16" y="26"/>
                      </a:lnTo>
                      <a:lnTo>
                        <a:pt x="22" y="33"/>
                      </a:lnTo>
                      <a:lnTo>
                        <a:pt x="30" y="39"/>
                      </a:lnTo>
                      <a:lnTo>
                        <a:pt x="38" y="44"/>
                      </a:lnTo>
                      <a:lnTo>
                        <a:pt x="45" y="48"/>
                      </a:lnTo>
                      <a:lnTo>
                        <a:pt x="52" y="51"/>
                      </a:lnTo>
                      <a:lnTo>
                        <a:pt x="54" y="43"/>
                      </a:lnTo>
                      <a:lnTo>
                        <a:pt x="49" y="40"/>
                      </a:lnTo>
                      <a:lnTo>
                        <a:pt x="42" y="36"/>
                      </a:lnTo>
                      <a:lnTo>
                        <a:pt x="35" y="31"/>
                      </a:lnTo>
                      <a:lnTo>
                        <a:pt x="28" y="27"/>
                      </a:lnTo>
                      <a:lnTo>
                        <a:pt x="22" y="20"/>
                      </a:lnTo>
                      <a:lnTo>
                        <a:pt x="16" y="14"/>
                      </a:lnTo>
                      <a:lnTo>
                        <a:pt x="12" y="8"/>
                      </a:lnTo>
                      <a:lnTo>
                        <a:pt x="8" y="2"/>
                      </a:lnTo>
                      <a:lnTo>
                        <a:pt x="1" y="1"/>
                      </a:lnTo>
                      <a:lnTo>
                        <a:pt x="8" y="2"/>
                      </a:lnTo>
                      <a:lnTo>
                        <a:pt x="6" y="0"/>
                      </a:lnTo>
                      <a:lnTo>
                        <a:pt x="3" y="0"/>
                      </a:lnTo>
                      <a:lnTo>
                        <a:pt x="0" y="3"/>
                      </a:lnTo>
                      <a:lnTo>
                        <a:pt x="0" y="6"/>
                      </a:lnTo>
                      <a:lnTo>
                        <a:pt x="7"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1" name="Freeform 87"/>
                <p:cNvSpPr>
                  <a:spLocks/>
                </p:cNvSpPr>
                <p:nvPr/>
              </p:nvSpPr>
              <p:spPr bwMode="auto">
                <a:xfrm>
                  <a:off x="2698" y="3232"/>
                  <a:ext cx="20" cy="14"/>
                </a:xfrm>
                <a:custGeom>
                  <a:avLst/>
                  <a:gdLst>
                    <a:gd name="T0" fmla="*/ 4 w 39"/>
                    <a:gd name="T1" fmla="*/ 11 h 27"/>
                    <a:gd name="T2" fmla="*/ 3 w 39"/>
                    <a:gd name="T3" fmla="*/ 14 h 27"/>
                    <a:gd name="T4" fmla="*/ 5 w 39"/>
                    <a:gd name="T5" fmla="*/ 13 h 27"/>
                    <a:gd name="T6" fmla="*/ 8 w 39"/>
                    <a:gd name="T7" fmla="*/ 12 h 27"/>
                    <a:gd name="T8" fmla="*/ 10 w 39"/>
                    <a:gd name="T9" fmla="*/ 11 h 27"/>
                    <a:gd name="T10" fmla="*/ 12 w 39"/>
                    <a:gd name="T11" fmla="*/ 10 h 27"/>
                    <a:gd name="T12" fmla="*/ 14 w 39"/>
                    <a:gd name="T13" fmla="*/ 8 h 27"/>
                    <a:gd name="T14" fmla="*/ 16 w 39"/>
                    <a:gd name="T15" fmla="*/ 7 h 27"/>
                    <a:gd name="T16" fmla="*/ 18 w 39"/>
                    <a:gd name="T17" fmla="*/ 5 h 27"/>
                    <a:gd name="T18" fmla="*/ 20 w 39"/>
                    <a:gd name="T19" fmla="*/ 3 h 27"/>
                    <a:gd name="T20" fmla="*/ 17 w 39"/>
                    <a:gd name="T21" fmla="*/ 0 h 27"/>
                    <a:gd name="T22" fmla="*/ 15 w 39"/>
                    <a:gd name="T23" fmla="*/ 2 h 27"/>
                    <a:gd name="T24" fmla="*/ 14 w 39"/>
                    <a:gd name="T25" fmla="*/ 4 h 27"/>
                    <a:gd name="T26" fmla="*/ 12 w 39"/>
                    <a:gd name="T27" fmla="*/ 5 h 27"/>
                    <a:gd name="T28" fmla="*/ 10 w 39"/>
                    <a:gd name="T29" fmla="*/ 6 h 27"/>
                    <a:gd name="T30" fmla="*/ 8 w 39"/>
                    <a:gd name="T31" fmla="*/ 7 h 27"/>
                    <a:gd name="T32" fmla="*/ 6 w 39"/>
                    <a:gd name="T33" fmla="*/ 8 h 27"/>
                    <a:gd name="T34" fmla="*/ 4 w 39"/>
                    <a:gd name="T35" fmla="*/ 9 h 27"/>
                    <a:gd name="T36" fmla="*/ 2 w 39"/>
                    <a:gd name="T37" fmla="*/ 10 h 27"/>
                    <a:gd name="T38" fmla="*/ 0 w 39"/>
                    <a:gd name="T39" fmla="*/ 12 h 27"/>
                    <a:gd name="T40" fmla="*/ 2 w 39"/>
                    <a:gd name="T41" fmla="*/ 10 h 27"/>
                    <a:gd name="T42" fmla="*/ 1 w 39"/>
                    <a:gd name="T43" fmla="*/ 11 h 27"/>
                    <a:gd name="T44" fmla="*/ 0 w 39"/>
                    <a:gd name="T45" fmla="*/ 12 h 27"/>
                    <a:gd name="T46" fmla="*/ 1 w 39"/>
                    <a:gd name="T47" fmla="*/ 13 h 27"/>
                    <a:gd name="T48" fmla="*/ 3 w 39"/>
                    <a:gd name="T49" fmla="*/ 14 h 27"/>
                    <a:gd name="T50" fmla="*/ 4 w 39"/>
                    <a:gd name="T51" fmla="*/ 11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27">
                      <a:moveTo>
                        <a:pt x="8" y="22"/>
                      </a:moveTo>
                      <a:lnTo>
                        <a:pt x="5" y="27"/>
                      </a:lnTo>
                      <a:lnTo>
                        <a:pt x="9" y="26"/>
                      </a:lnTo>
                      <a:lnTo>
                        <a:pt x="15" y="24"/>
                      </a:lnTo>
                      <a:lnTo>
                        <a:pt x="19" y="22"/>
                      </a:lnTo>
                      <a:lnTo>
                        <a:pt x="23" y="20"/>
                      </a:lnTo>
                      <a:lnTo>
                        <a:pt x="27" y="16"/>
                      </a:lnTo>
                      <a:lnTo>
                        <a:pt x="31" y="13"/>
                      </a:lnTo>
                      <a:lnTo>
                        <a:pt x="36" y="10"/>
                      </a:lnTo>
                      <a:lnTo>
                        <a:pt x="39" y="6"/>
                      </a:lnTo>
                      <a:lnTo>
                        <a:pt x="33" y="0"/>
                      </a:lnTo>
                      <a:lnTo>
                        <a:pt x="30" y="4"/>
                      </a:lnTo>
                      <a:lnTo>
                        <a:pt x="27" y="7"/>
                      </a:lnTo>
                      <a:lnTo>
                        <a:pt x="23" y="10"/>
                      </a:lnTo>
                      <a:lnTo>
                        <a:pt x="19" y="12"/>
                      </a:lnTo>
                      <a:lnTo>
                        <a:pt x="15" y="14"/>
                      </a:lnTo>
                      <a:lnTo>
                        <a:pt x="11" y="16"/>
                      </a:lnTo>
                      <a:lnTo>
                        <a:pt x="7" y="18"/>
                      </a:lnTo>
                      <a:lnTo>
                        <a:pt x="3" y="19"/>
                      </a:lnTo>
                      <a:lnTo>
                        <a:pt x="0" y="24"/>
                      </a:lnTo>
                      <a:lnTo>
                        <a:pt x="3" y="19"/>
                      </a:lnTo>
                      <a:lnTo>
                        <a:pt x="1" y="21"/>
                      </a:lnTo>
                      <a:lnTo>
                        <a:pt x="0" y="24"/>
                      </a:lnTo>
                      <a:lnTo>
                        <a:pt x="2" y="26"/>
                      </a:lnTo>
                      <a:lnTo>
                        <a:pt x="5" y="27"/>
                      </a:lnTo>
                      <a:lnTo>
                        <a:pt x="8"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2" name="Freeform 88"/>
                <p:cNvSpPr>
                  <a:spLocks/>
                </p:cNvSpPr>
                <p:nvPr/>
              </p:nvSpPr>
              <p:spPr bwMode="auto">
                <a:xfrm>
                  <a:off x="2670" y="3243"/>
                  <a:ext cx="32" cy="31"/>
                </a:xfrm>
                <a:custGeom>
                  <a:avLst/>
                  <a:gdLst>
                    <a:gd name="T0" fmla="*/ 3 w 66"/>
                    <a:gd name="T1" fmla="*/ 30 h 60"/>
                    <a:gd name="T2" fmla="*/ 2 w 66"/>
                    <a:gd name="T3" fmla="*/ 30 h 60"/>
                    <a:gd name="T4" fmla="*/ 7 w 66"/>
                    <a:gd name="T5" fmla="*/ 29 h 60"/>
                    <a:gd name="T6" fmla="*/ 13 w 66"/>
                    <a:gd name="T7" fmla="*/ 27 h 60"/>
                    <a:gd name="T8" fmla="*/ 18 w 66"/>
                    <a:gd name="T9" fmla="*/ 23 h 60"/>
                    <a:gd name="T10" fmla="*/ 23 w 66"/>
                    <a:gd name="T11" fmla="*/ 19 h 60"/>
                    <a:gd name="T12" fmla="*/ 27 w 66"/>
                    <a:gd name="T13" fmla="*/ 14 h 60"/>
                    <a:gd name="T14" fmla="*/ 30 w 66"/>
                    <a:gd name="T15" fmla="*/ 9 h 60"/>
                    <a:gd name="T16" fmla="*/ 32 w 66"/>
                    <a:gd name="T17" fmla="*/ 4 h 60"/>
                    <a:gd name="T18" fmla="*/ 32 w 66"/>
                    <a:gd name="T19" fmla="*/ 0 h 60"/>
                    <a:gd name="T20" fmla="*/ 28 w 66"/>
                    <a:gd name="T21" fmla="*/ 1 h 60"/>
                    <a:gd name="T22" fmla="*/ 28 w 66"/>
                    <a:gd name="T23" fmla="*/ 3 h 60"/>
                    <a:gd name="T24" fmla="*/ 26 w 66"/>
                    <a:gd name="T25" fmla="*/ 7 h 60"/>
                    <a:gd name="T26" fmla="*/ 24 w 66"/>
                    <a:gd name="T27" fmla="*/ 11 h 60"/>
                    <a:gd name="T28" fmla="*/ 20 w 66"/>
                    <a:gd name="T29" fmla="*/ 16 h 60"/>
                    <a:gd name="T30" fmla="*/ 16 w 66"/>
                    <a:gd name="T31" fmla="*/ 20 h 60"/>
                    <a:gd name="T32" fmla="*/ 11 w 66"/>
                    <a:gd name="T33" fmla="*/ 23 h 60"/>
                    <a:gd name="T34" fmla="*/ 6 w 66"/>
                    <a:gd name="T35" fmla="*/ 25 h 60"/>
                    <a:gd name="T36" fmla="*/ 2 w 66"/>
                    <a:gd name="T37" fmla="*/ 26 h 60"/>
                    <a:gd name="T38" fmla="*/ 0 w 66"/>
                    <a:gd name="T39" fmla="*/ 27 h 60"/>
                    <a:gd name="T40" fmla="*/ 2 w 66"/>
                    <a:gd name="T41" fmla="*/ 26 h 60"/>
                    <a:gd name="T42" fmla="*/ 0 w 66"/>
                    <a:gd name="T43" fmla="*/ 27 h 60"/>
                    <a:gd name="T44" fmla="*/ 0 w 66"/>
                    <a:gd name="T45" fmla="*/ 28 h 60"/>
                    <a:gd name="T46" fmla="*/ 0 w 66"/>
                    <a:gd name="T47" fmla="*/ 30 h 60"/>
                    <a:gd name="T48" fmla="*/ 2 w 66"/>
                    <a:gd name="T49" fmla="*/ 31 h 60"/>
                    <a:gd name="T50" fmla="*/ 3 w 66"/>
                    <a:gd name="T51" fmla="*/ 3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6" h="60">
                      <a:moveTo>
                        <a:pt x="7" y="58"/>
                      </a:moveTo>
                      <a:lnTo>
                        <a:pt x="4" y="59"/>
                      </a:lnTo>
                      <a:lnTo>
                        <a:pt x="15" y="57"/>
                      </a:lnTo>
                      <a:lnTo>
                        <a:pt x="26" y="52"/>
                      </a:lnTo>
                      <a:lnTo>
                        <a:pt x="38" y="44"/>
                      </a:lnTo>
                      <a:lnTo>
                        <a:pt x="47" y="36"/>
                      </a:lnTo>
                      <a:lnTo>
                        <a:pt x="55" y="27"/>
                      </a:lnTo>
                      <a:lnTo>
                        <a:pt x="62" y="17"/>
                      </a:lnTo>
                      <a:lnTo>
                        <a:pt x="66" y="8"/>
                      </a:lnTo>
                      <a:lnTo>
                        <a:pt x="66" y="0"/>
                      </a:lnTo>
                      <a:lnTo>
                        <a:pt x="58" y="2"/>
                      </a:lnTo>
                      <a:lnTo>
                        <a:pt x="58" y="6"/>
                      </a:lnTo>
                      <a:lnTo>
                        <a:pt x="54" y="13"/>
                      </a:lnTo>
                      <a:lnTo>
                        <a:pt x="49" y="21"/>
                      </a:lnTo>
                      <a:lnTo>
                        <a:pt x="41" y="30"/>
                      </a:lnTo>
                      <a:lnTo>
                        <a:pt x="32" y="38"/>
                      </a:lnTo>
                      <a:lnTo>
                        <a:pt x="22" y="44"/>
                      </a:lnTo>
                      <a:lnTo>
                        <a:pt x="13" y="49"/>
                      </a:lnTo>
                      <a:lnTo>
                        <a:pt x="4" y="51"/>
                      </a:lnTo>
                      <a:lnTo>
                        <a:pt x="1" y="52"/>
                      </a:lnTo>
                      <a:lnTo>
                        <a:pt x="4" y="50"/>
                      </a:lnTo>
                      <a:lnTo>
                        <a:pt x="1" y="52"/>
                      </a:lnTo>
                      <a:lnTo>
                        <a:pt x="0" y="55"/>
                      </a:lnTo>
                      <a:lnTo>
                        <a:pt x="1" y="58"/>
                      </a:lnTo>
                      <a:lnTo>
                        <a:pt x="4" y="60"/>
                      </a:lnTo>
                      <a:lnTo>
                        <a:pt x="7" y="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3" name="Freeform 89"/>
                <p:cNvSpPr>
                  <a:spLocks/>
                </p:cNvSpPr>
                <p:nvPr/>
              </p:nvSpPr>
              <p:spPr bwMode="auto">
                <a:xfrm>
                  <a:off x="2570" y="3270"/>
                  <a:ext cx="103" cy="136"/>
                </a:xfrm>
                <a:custGeom>
                  <a:avLst/>
                  <a:gdLst>
                    <a:gd name="T0" fmla="*/ 0 w 207"/>
                    <a:gd name="T1" fmla="*/ 136 h 273"/>
                    <a:gd name="T2" fmla="*/ 0 w 207"/>
                    <a:gd name="T3" fmla="*/ 136 h 273"/>
                    <a:gd name="T4" fmla="*/ 7 w 207"/>
                    <a:gd name="T5" fmla="*/ 134 h 273"/>
                    <a:gd name="T6" fmla="*/ 14 w 207"/>
                    <a:gd name="T7" fmla="*/ 130 h 273"/>
                    <a:gd name="T8" fmla="*/ 21 w 207"/>
                    <a:gd name="T9" fmla="*/ 124 h 273"/>
                    <a:gd name="T10" fmla="*/ 28 w 207"/>
                    <a:gd name="T11" fmla="*/ 117 h 273"/>
                    <a:gd name="T12" fmla="*/ 35 w 207"/>
                    <a:gd name="T13" fmla="*/ 108 h 273"/>
                    <a:gd name="T14" fmla="*/ 41 w 207"/>
                    <a:gd name="T15" fmla="*/ 98 h 273"/>
                    <a:gd name="T16" fmla="*/ 47 w 207"/>
                    <a:gd name="T17" fmla="*/ 88 h 273"/>
                    <a:gd name="T18" fmla="*/ 54 w 207"/>
                    <a:gd name="T19" fmla="*/ 78 h 273"/>
                    <a:gd name="T20" fmla="*/ 60 w 207"/>
                    <a:gd name="T21" fmla="*/ 67 h 273"/>
                    <a:gd name="T22" fmla="*/ 66 w 207"/>
                    <a:gd name="T23" fmla="*/ 56 h 273"/>
                    <a:gd name="T24" fmla="*/ 73 w 207"/>
                    <a:gd name="T25" fmla="*/ 45 h 273"/>
                    <a:gd name="T26" fmla="*/ 79 w 207"/>
                    <a:gd name="T27" fmla="*/ 35 h 273"/>
                    <a:gd name="T28" fmla="*/ 86 w 207"/>
                    <a:gd name="T29" fmla="*/ 25 h 273"/>
                    <a:gd name="T30" fmla="*/ 92 w 207"/>
                    <a:gd name="T31" fmla="*/ 16 h 273"/>
                    <a:gd name="T32" fmla="*/ 97 w 207"/>
                    <a:gd name="T33" fmla="*/ 9 h 273"/>
                    <a:gd name="T34" fmla="*/ 103 w 207"/>
                    <a:gd name="T35" fmla="*/ 3 h 273"/>
                    <a:gd name="T36" fmla="*/ 100 w 207"/>
                    <a:gd name="T37" fmla="*/ 0 h 273"/>
                    <a:gd name="T38" fmla="*/ 94 w 207"/>
                    <a:gd name="T39" fmla="*/ 6 h 273"/>
                    <a:gd name="T40" fmla="*/ 88 w 207"/>
                    <a:gd name="T41" fmla="*/ 14 h 273"/>
                    <a:gd name="T42" fmla="*/ 82 w 207"/>
                    <a:gd name="T43" fmla="*/ 23 h 273"/>
                    <a:gd name="T44" fmla="*/ 75 w 207"/>
                    <a:gd name="T45" fmla="*/ 33 h 273"/>
                    <a:gd name="T46" fmla="*/ 69 w 207"/>
                    <a:gd name="T47" fmla="*/ 43 h 273"/>
                    <a:gd name="T48" fmla="*/ 62 w 207"/>
                    <a:gd name="T49" fmla="*/ 54 h 273"/>
                    <a:gd name="T50" fmla="*/ 56 w 207"/>
                    <a:gd name="T51" fmla="*/ 65 h 273"/>
                    <a:gd name="T52" fmla="*/ 50 w 207"/>
                    <a:gd name="T53" fmla="*/ 76 h 273"/>
                    <a:gd name="T54" fmla="*/ 43 w 207"/>
                    <a:gd name="T55" fmla="*/ 86 h 273"/>
                    <a:gd name="T56" fmla="*/ 37 w 207"/>
                    <a:gd name="T57" fmla="*/ 96 h 273"/>
                    <a:gd name="T58" fmla="*/ 31 w 207"/>
                    <a:gd name="T59" fmla="*/ 106 h 273"/>
                    <a:gd name="T60" fmla="*/ 25 w 207"/>
                    <a:gd name="T61" fmla="*/ 114 h 273"/>
                    <a:gd name="T62" fmla="*/ 18 w 207"/>
                    <a:gd name="T63" fmla="*/ 121 h 273"/>
                    <a:gd name="T64" fmla="*/ 12 w 207"/>
                    <a:gd name="T65" fmla="*/ 126 h 273"/>
                    <a:gd name="T66" fmla="*/ 5 w 207"/>
                    <a:gd name="T67" fmla="*/ 130 h 273"/>
                    <a:gd name="T68" fmla="*/ 0 w 207"/>
                    <a:gd name="T69" fmla="*/ 132 h 273"/>
                    <a:gd name="T70" fmla="*/ 0 w 207"/>
                    <a:gd name="T71" fmla="*/ 132 h 273"/>
                    <a:gd name="T72" fmla="*/ 0 w 207"/>
                    <a:gd name="T73" fmla="*/ 136 h 2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273">
                      <a:moveTo>
                        <a:pt x="0" y="273"/>
                      </a:moveTo>
                      <a:lnTo>
                        <a:pt x="0" y="273"/>
                      </a:lnTo>
                      <a:lnTo>
                        <a:pt x="15" y="269"/>
                      </a:lnTo>
                      <a:lnTo>
                        <a:pt x="28" y="261"/>
                      </a:lnTo>
                      <a:lnTo>
                        <a:pt x="42" y="249"/>
                      </a:lnTo>
                      <a:lnTo>
                        <a:pt x="56" y="235"/>
                      </a:lnTo>
                      <a:lnTo>
                        <a:pt x="70" y="217"/>
                      </a:lnTo>
                      <a:lnTo>
                        <a:pt x="82" y="197"/>
                      </a:lnTo>
                      <a:lnTo>
                        <a:pt x="95" y="177"/>
                      </a:lnTo>
                      <a:lnTo>
                        <a:pt x="108" y="156"/>
                      </a:lnTo>
                      <a:lnTo>
                        <a:pt x="121" y="134"/>
                      </a:lnTo>
                      <a:lnTo>
                        <a:pt x="133" y="113"/>
                      </a:lnTo>
                      <a:lnTo>
                        <a:pt x="147" y="90"/>
                      </a:lnTo>
                      <a:lnTo>
                        <a:pt x="159" y="70"/>
                      </a:lnTo>
                      <a:lnTo>
                        <a:pt x="172" y="51"/>
                      </a:lnTo>
                      <a:lnTo>
                        <a:pt x="184" y="33"/>
                      </a:lnTo>
                      <a:lnTo>
                        <a:pt x="195" y="19"/>
                      </a:lnTo>
                      <a:lnTo>
                        <a:pt x="207" y="6"/>
                      </a:lnTo>
                      <a:lnTo>
                        <a:pt x="201" y="0"/>
                      </a:lnTo>
                      <a:lnTo>
                        <a:pt x="189" y="12"/>
                      </a:lnTo>
                      <a:lnTo>
                        <a:pt x="176" y="29"/>
                      </a:lnTo>
                      <a:lnTo>
                        <a:pt x="164" y="47"/>
                      </a:lnTo>
                      <a:lnTo>
                        <a:pt x="151" y="66"/>
                      </a:lnTo>
                      <a:lnTo>
                        <a:pt x="139" y="86"/>
                      </a:lnTo>
                      <a:lnTo>
                        <a:pt x="125" y="109"/>
                      </a:lnTo>
                      <a:lnTo>
                        <a:pt x="113" y="130"/>
                      </a:lnTo>
                      <a:lnTo>
                        <a:pt x="100" y="152"/>
                      </a:lnTo>
                      <a:lnTo>
                        <a:pt x="87" y="173"/>
                      </a:lnTo>
                      <a:lnTo>
                        <a:pt x="74" y="193"/>
                      </a:lnTo>
                      <a:lnTo>
                        <a:pt x="62" y="213"/>
                      </a:lnTo>
                      <a:lnTo>
                        <a:pt x="50" y="229"/>
                      </a:lnTo>
                      <a:lnTo>
                        <a:pt x="36" y="243"/>
                      </a:lnTo>
                      <a:lnTo>
                        <a:pt x="24" y="253"/>
                      </a:lnTo>
                      <a:lnTo>
                        <a:pt x="11" y="261"/>
                      </a:lnTo>
                      <a:lnTo>
                        <a:pt x="0" y="265"/>
                      </a:lnTo>
                      <a:lnTo>
                        <a:pt x="0" y="2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4" name="Freeform 90"/>
                <p:cNvSpPr>
                  <a:spLocks/>
                </p:cNvSpPr>
                <p:nvPr/>
              </p:nvSpPr>
              <p:spPr bwMode="auto">
                <a:xfrm>
                  <a:off x="2521" y="3402"/>
                  <a:ext cx="49" cy="9"/>
                </a:xfrm>
                <a:custGeom>
                  <a:avLst/>
                  <a:gdLst>
                    <a:gd name="T0" fmla="*/ 4 w 96"/>
                    <a:gd name="T1" fmla="*/ 8 h 17"/>
                    <a:gd name="T2" fmla="*/ 2 w 96"/>
                    <a:gd name="T3" fmla="*/ 9 h 17"/>
                    <a:gd name="T4" fmla="*/ 9 w 96"/>
                    <a:gd name="T5" fmla="*/ 8 h 17"/>
                    <a:gd name="T6" fmla="*/ 16 w 96"/>
                    <a:gd name="T7" fmla="*/ 8 h 17"/>
                    <a:gd name="T8" fmla="*/ 22 w 96"/>
                    <a:gd name="T9" fmla="*/ 7 h 17"/>
                    <a:gd name="T10" fmla="*/ 29 w 96"/>
                    <a:gd name="T11" fmla="*/ 6 h 17"/>
                    <a:gd name="T12" fmla="*/ 35 w 96"/>
                    <a:gd name="T13" fmla="*/ 6 h 17"/>
                    <a:gd name="T14" fmla="*/ 40 w 96"/>
                    <a:gd name="T15" fmla="*/ 5 h 17"/>
                    <a:gd name="T16" fmla="*/ 45 w 96"/>
                    <a:gd name="T17" fmla="*/ 5 h 17"/>
                    <a:gd name="T18" fmla="*/ 49 w 96"/>
                    <a:gd name="T19" fmla="*/ 4 h 17"/>
                    <a:gd name="T20" fmla="*/ 49 w 96"/>
                    <a:gd name="T21" fmla="*/ 0 h 17"/>
                    <a:gd name="T22" fmla="*/ 45 w 96"/>
                    <a:gd name="T23" fmla="*/ 1 h 17"/>
                    <a:gd name="T24" fmla="*/ 40 w 96"/>
                    <a:gd name="T25" fmla="*/ 1 h 17"/>
                    <a:gd name="T26" fmla="*/ 35 w 96"/>
                    <a:gd name="T27" fmla="*/ 2 h 17"/>
                    <a:gd name="T28" fmla="*/ 29 w 96"/>
                    <a:gd name="T29" fmla="*/ 2 h 17"/>
                    <a:gd name="T30" fmla="*/ 22 w 96"/>
                    <a:gd name="T31" fmla="*/ 3 h 17"/>
                    <a:gd name="T32" fmla="*/ 16 w 96"/>
                    <a:gd name="T33" fmla="*/ 4 h 17"/>
                    <a:gd name="T34" fmla="*/ 9 w 96"/>
                    <a:gd name="T35" fmla="*/ 4 h 17"/>
                    <a:gd name="T36" fmla="*/ 2 w 96"/>
                    <a:gd name="T37" fmla="*/ 5 h 17"/>
                    <a:gd name="T38" fmla="*/ 1 w 96"/>
                    <a:gd name="T39" fmla="*/ 5 h 17"/>
                    <a:gd name="T40" fmla="*/ 2 w 96"/>
                    <a:gd name="T41" fmla="*/ 5 h 17"/>
                    <a:gd name="T42" fmla="*/ 1 w 96"/>
                    <a:gd name="T43" fmla="*/ 5 h 17"/>
                    <a:gd name="T44" fmla="*/ 0 w 96"/>
                    <a:gd name="T45" fmla="*/ 7 h 17"/>
                    <a:gd name="T46" fmla="*/ 1 w 96"/>
                    <a:gd name="T47" fmla="*/ 8 h 17"/>
                    <a:gd name="T48" fmla="*/ 2 w 96"/>
                    <a:gd name="T49" fmla="*/ 9 h 17"/>
                    <a:gd name="T50" fmla="*/ 4 w 96"/>
                    <a:gd name="T51" fmla="*/ 8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17">
                      <a:moveTo>
                        <a:pt x="7" y="16"/>
                      </a:moveTo>
                      <a:lnTo>
                        <a:pt x="4" y="17"/>
                      </a:lnTo>
                      <a:lnTo>
                        <a:pt x="17" y="16"/>
                      </a:lnTo>
                      <a:lnTo>
                        <a:pt x="31" y="15"/>
                      </a:lnTo>
                      <a:lnTo>
                        <a:pt x="44" y="14"/>
                      </a:lnTo>
                      <a:lnTo>
                        <a:pt x="57" y="12"/>
                      </a:lnTo>
                      <a:lnTo>
                        <a:pt x="68" y="11"/>
                      </a:lnTo>
                      <a:lnTo>
                        <a:pt x="79" y="10"/>
                      </a:lnTo>
                      <a:lnTo>
                        <a:pt x="88" y="9"/>
                      </a:lnTo>
                      <a:lnTo>
                        <a:pt x="96" y="8"/>
                      </a:lnTo>
                      <a:lnTo>
                        <a:pt x="96" y="0"/>
                      </a:lnTo>
                      <a:lnTo>
                        <a:pt x="88" y="1"/>
                      </a:lnTo>
                      <a:lnTo>
                        <a:pt x="79" y="2"/>
                      </a:lnTo>
                      <a:lnTo>
                        <a:pt x="68" y="3"/>
                      </a:lnTo>
                      <a:lnTo>
                        <a:pt x="57" y="4"/>
                      </a:lnTo>
                      <a:lnTo>
                        <a:pt x="44" y="6"/>
                      </a:lnTo>
                      <a:lnTo>
                        <a:pt x="31" y="7"/>
                      </a:lnTo>
                      <a:lnTo>
                        <a:pt x="17" y="8"/>
                      </a:lnTo>
                      <a:lnTo>
                        <a:pt x="4" y="9"/>
                      </a:lnTo>
                      <a:lnTo>
                        <a:pt x="1" y="10"/>
                      </a:lnTo>
                      <a:lnTo>
                        <a:pt x="4" y="9"/>
                      </a:lnTo>
                      <a:lnTo>
                        <a:pt x="1" y="10"/>
                      </a:lnTo>
                      <a:lnTo>
                        <a:pt x="0" y="13"/>
                      </a:lnTo>
                      <a:lnTo>
                        <a:pt x="1" y="16"/>
                      </a:lnTo>
                      <a:lnTo>
                        <a:pt x="4" y="17"/>
                      </a:lnTo>
                      <a:lnTo>
                        <a:pt x="7"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5" name="Freeform 91"/>
                <p:cNvSpPr>
                  <a:spLocks/>
                </p:cNvSpPr>
                <p:nvPr/>
              </p:nvSpPr>
              <p:spPr bwMode="auto">
                <a:xfrm>
                  <a:off x="2507" y="3407"/>
                  <a:ext cx="18" cy="40"/>
                </a:xfrm>
                <a:custGeom>
                  <a:avLst/>
                  <a:gdLst>
                    <a:gd name="T0" fmla="*/ 2 w 35"/>
                    <a:gd name="T1" fmla="*/ 36 h 80"/>
                    <a:gd name="T2" fmla="*/ 5 w 35"/>
                    <a:gd name="T3" fmla="*/ 38 h 80"/>
                    <a:gd name="T4" fmla="*/ 6 w 35"/>
                    <a:gd name="T5" fmla="*/ 29 h 80"/>
                    <a:gd name="T6" fmla="*/ 8 w 35"/>
                    <a:gd name="T7" fmla="*/ 20 h 80"/>
                    <a:gd name="T8" fmla="*/ 12 w 35"/>
                    <a:gd name="T9" fmla="*/ 11 h 80"/>
                    <a:gd name="T10" fmla="*/ 18 w 35"/>
                    <a:gd name="T11" fmla="*/ 3 h 80"/>
                    <a:gd name="T12" fmla="*/ 15 w 35"/>
                    <a:gd name="T13" fmla="*/ 0 h 80"/>
                    <a:gd name="T14" fmla="*/ 8 w 35"/>
                    <a:gd name="T15" fmla="*/ 9 h 80"/>
                    <a:gd name="T16" fmla="*/ 4 w 35"/>
                    <a:gd name="T17" fmla="*/ 19 h 80"/>
                    <a:gd name="T18" fmla="*/ 2 w 35"/>
                    <a:gd name="T19" fmla="*/ 29 h 80"/>
                    <a:gd name="T20" fmla="*/ 0 w 35"/>
                    <a:gd name="T21" fmla="*/ 38 h 80"/>
                    <a:gd name="T22" fmla="*/ 3 w 35"/>
                    <a:gd name="T23" fmla="*/ 40 h 80"/>
                    <a:gd name="T24" fmla="*/ 0 w 35"/>
                    <a:gd name="T25" fmla="*/ 38 h 80"/>
                    <a:gd name="T26" fmla="*/ 1 w 35"/>
                    <a:gd name="T27" fmla="*/ 40 h 80"/>
                    <a:gd name="T28" fmla="*/ 3 w 35"/>
                    <a:gd name="T29" fmla="*/ 40 h 80"/>
                    <a:gd name="T30" fmla="*/ 4 w 35"/>
                    <a:gd name="T31" fmla="*/ 40 h 80"/>
                    <a:gd name="T32" fmla="*/ 5 w 35"/>
                    <a:gd name="T33" fmla="*/ 38 h 80"/>
                    <a:gd name="T34" fmla="*/ 2 w 35"/>
                    <a:gd name="T35" fmla="*/ 3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80">
                      <a:moveTo>
                        <a:pt x="4" y="72"/>
                      </a:moveTo>
                      <a:lnTo>
                        <a:pt x="10" y="76"/>
                      </a:lnTo>
                      <a:lnTo>
                        <a:pt x="11" y="58"/>
                      </a:lnTo>
                      <a:lnTo>
                        <a:pt x="16" y="39"/>
                      </a:lnTo>
                      <a:lnTo>
                        <a:pt x="24" y="21"/>
                      </a:lnTo>
                      <a:lnTo>
                        <a:pt x="35" y="6"/>
                      </a:lnTo>
                      <a:lnTo>
                        <a:pt x="29" y="0"/>
                      </a:lnTo>
                      <a:lnTo>
                        <a:pt x="16" y="17"/>
                      </a:lnTo>
                      <a:lnTo>
                        <a:pt x="8" y="37"/>
                      </a:lnTo>
                      <a:lnTo>
                        <a:pt x="3" y="58"/>
                      </a:lnTo>
                      <a:lnTo>
                        <a:pt x="0" y="76"/>
                      </a:lnTo>
                      <a:lnTo>
                        <a:pt x="6" y="80"/>
                      </a:lnTo>
                      <a:lnTo>
                        <a:pt x="0" y="76"/>
                      </a:lnTo>
                      <a:lnTo>
                        <a:pt x="2" y="79"/>
                      </a:lnTo>
                      <a:lnTo>
                        <a:pt x="5" y="80"/>
                      </a:lnTo>
                      <a:lnTo>
                        <a:pt x="8" y="79"/>
                      </a:lnTo>
                      <a:lnTo>
                        <a:pt x="10" y="76"/>
                      </a:lnTo>
                      <a:lnTo>
                        <a:pt x="4" y="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6" name="Freeform 92"/>
                <p:cNvSpPr>
                  <a:spLocks/>
                </p:cNvSpPr>
                <p:nvPr/>
              </p:nvSpPr>
              <p:spPr bwMode="auto">
                <a:xfrm>
                  <a:off x="2507" y="3166"/>
                  <a:ext cx="156" cy="160"/>
                </a:xfrm>
                <a:custGeom>
                  <a:avLst/>
                  <a:gdLst>
                    <a:gd name="T0" fmla="*/ 11 w 311"/>
                    <a:gd name="T1" fmla="*/ 157 h 321"/>
                    <a:gd name="T2" fmla="*/ 16 w 311"/>
                    <a:gd name="T3" fmla="*/ 152 h 321"/>
                    <a:gd name="T4" fmla="*/ 21 w 311"/>
                    <a:gd name="T5" fmla="*/ 148 h 321"/>
                    <a:gd name="T6" fmla="*/ 26 w 311"/>
                    <a:gd name="T7" fmla="*/ 145 h 321"/>
                    <a:gd name="T8" fmla="*/ 31 w 311"/>
                    <a:gd name="T9" fmla="*/ 142 h 321"/>
                    <a:gd name="T10" fmla="*/ 39 w 311"/>
                    <a:gd name="T11" fmla="*/ 138 h 321"/>
                    <a:gd name="T12" fmla="*/ 50 w 311"/>
                    <a:gd name="T13" fmla="*/ 132 h 321"/>
                    <a:gd name="T14" fmla="*/ 62 w 311"/>
                    <a:gd name="T15" fmla="*/ 125 h 321"/>
                    <a:gd name="T16" fmla="*/ 76 w 311"/>
                    <a:gd name="T17" fmla="*/ 117 h 321"/>
                    <a:gd name="T18" fmla="*/ 90 w 311"/>
                    <a:gd name="T19" fmla="*/ 107 h 321"/>
                    <a:gd name="T20" fmla="*/ 103 w 311"/>
                    <a:gd name="T21" fmla="*/ 97 h 321"/>
                    <a:gd name="T22" fmla="*/ 115 w 311"/>
                    <a:gd name="T23" fmla="*/ 86 h 321"/>
                    <a:gd name="T24" fmla="*/ 117 w 311"/>
                    <a:gd name="T25" fmla="*/ 78 h 321"/>
                    <a:gd name="T26" fmla="*/ 114 w 311"/>
                    <a:gd name="T27" fmla="*/ 72 h 321"/>
                    <a:gd name="T28" fmla="*/ 111 w 311"/>
                    <a:gd name="T29" fmla="*/ 62 h 321"/>
                    <a:gd name="T30" fmla="*/ 115 w 311"/>
                    <a:gd name="T31" fmla="*/ 48 h 321"/>
                    <a:gd name="T32" fmla="*/ 118 w 311"/>
                    <a:gd name="T33" fmla="*/ 42 h 321"/>
                    <a:gd name="T34" fmla="*/ 123 w 311"/>
                    <a:gd name="T35" fmla="*/ 36 h 321"/>
                    <a:gd name="T36" fmla="*/ 130 w 311"/>
                    <a:gd name="T37" fmla="*/ 31 h 321"/>
                    <a:gd name="T38" fmla="*/ 138 w 311"/>
                    <a:gd name="T39" fmla="*/ 29 h 321"/>
                    <a:gd name="T40" fmla="*/ 145 w 311"/>
                    <a:gd name="T41" fmla="*/ 25 h 321"/>
                    <a:gd name="T42" fmla="*/ 152 w 311"/>
                    <a:gd name="T43" fmla="*/ 9 h 321"/>
                    <a:gd name="T44" fmla="*/ 150 w 311"/>
                    <a:gd name="T45" fmla="*/ 0 h 321"/>
                    <a:gd name="T46" fmla="*/ 139 w 311"/>
                    <a:gd name="T47" fmla="*/ 1 h 321"/>
                    <a:gd name="T48" fmla="*/ 129 w 311"/>
                    <a:gd name="T49" fmla="*/ 3 h 321"/>
                    <a:gd name="T50" fmla="*/ 119 w 311"/>
                    <a:gd name="T51" fmla="*/ 7 h 321"/>
                    <a:gd name="T52" fmla="*/ 103 w 311"/>
                    <a:gd name="T53" fmla="*/ 17 h 321"/>
                    <a:gd name="T54" fmla="*/ 82 w 311"/>
                    <a:gd name="T55" fmla="*/ 38 h 321"/>
                    <a:gd name="T56" fmla="*/ 67 w 311"/>
                    <a:gd name="T57" fmla="*/ 60 h 321"/>
                    <a:gd name="T58" fmla="*/ 57 w 311"/>
                    <a:gd name="T59" fmla="*/ 80 h 321"/>
                    <a:gd name="T60" fmla="*/ 48 w 311"/>
                    <a:gd name="T61" fmla="*/ 87 h 321"/>
                    <a:gd name="T62" fmla="*/ 35 w 311"/>
                    <a:gd name="T63" fmla="*/ 99 h 321"/>
                    <a:gd name="T64" fmla="*/ 22 w 311"/>
                    <a:gd name="T65" fmla="*/ 119 h 321"/>
                    <a:gd name="T66" fmla="*/ 10 w 311"/>
                    <a:gd name="T67" fmla="*/ 137 h 321"/>
                    <a:gd name="T68" fmla="*/ 2 w 311"/>
                    <a:gd name="T69" fmla="*/ 148 h 321"/>
                    <a:gd name="T70" fmla="*/ 3 w 311"/>
                    <a:gd name="T71" fmla="*/ 156 h 3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1" h="321">
                      <a:moveTo>
                        <a:pt x="18" y="321"/>
                      </a:moveTo>
                      <a:lnTo>
                        <a:pt x="22" y="315"/>
                      </a:lnTo>
                      <a:lnTo>
                        <a:pt x="26" y="309"/>
                      </a:lnTo>
                      <a:lnTo>
                        <a:pt x="31" y="304"/>
                      </a:lnTo>
                      <a:lnTo>
                        <a:pt x="36" y="300"/>
                      </a:lnTo>
                      <a:lnTo>
                        <a:pt x="41" y="297"/>
                      </a:lnTo>
                      <a:lnTo>
                        <a:pt x="46" y="294"/>
                      </a:lnTo>
                      <a:lnTo>
                        <a:pt x="51" y="291"/>
                      </a:lnTo>
                      <a:lnTo>
                        <a:pt x="56" y="288"/>
                      </a:lnTo>
                      <a:lnTo>
                        <a:pt x="61" y="285"/>
                      </a:lnTo>
                      <a:lnTo>
                        <a:pt x="69" y="281"/>
                      </a:lnTo>
                      <a:lnTo>
                        <a:pt x="78" y="276"/>
                      </a:lnTo>
                      <a:lnTo>
                        <a:pt x="88" y="271"/>
                      </a:lnTo>
                      <a:lnTo>
                        <a:pt x="100" y="264"/>
                      </a:lnTo>
                      <a:lnTo>
                        <a:pt x="112" y="258"/>
                      </a:lnTo>
                      <a:lnTo>
                        <a:pt x="124" y="250"/>
                      </a:lnTo>
                      <a:lnTo>
                        <a:pt x="138" y="242"/>
                      </a:lnTo>
                      <a:lnTo>
                        <a:pt x="151" y="234"/>
                      </a:lnTo>
                      <a:lnTo>
                        <a:pt x="165" y="225"/>
                      </a:lnTo>
                      <a:lnTo>
                        <a:pt x="180" y="214"/>
                      </a:lnTo>
                      <a:lnTo>
                        <a:pt x="193" y="204"/>
                      </a:lnTo>
                      <a:lnTo>
                        <a:pt x="206" y="194"/>
                      </a:lnTo>
                      <a:lnTo>
                        <a:pt x="218" y="183"/>
                      </a:lnTo>
                      <a:lnTo>
                        <a:pt x="229" y="172"/>
                      </a:lnTo>
                      <a:lnTo>
                        <a:pt x="239" y="161"/>
                      </a:lnTo>
                      <a:lnTo>
                        <a:pt x="233" y="157"/>
                      </a:lnTo>
                      <a:lnTo>
                        <a:pt x="229" y="151"/>
                      </a:lnTo>
                      <a:lnTo>
                        <a:pt x="228" y="144"/>
                      </a:lnTo>
                      <a:lnTo>
                        <a:pt x="228" y="137"/>
                      </a:lnTo>
                      <a:lnTo>
                        <a:pt x="222" y="124"/>
                      </a:lnTo>
                      <a:lnTo>
                        <a:pt x="224" y="110"/>
                      </a:lnTo>
                      <a:lnTo>
                        <a:pt x="229" y="97"/>
                      </a:lnTo>
                      <a:lnTo>
                        <a:pt x="234" y="88"/>
                      </a:lnTo>
                      <a:lnTo>
                        <a:pt x="236" y="84"/>
                      </a:lnTo>
                      <a:lnTo>
                        <a:pt x="240" y="79"/>
                      </a:lnTo>
                      <a:lnTo>
                        <a:pt x="246" y="73"/>
                      </a:lnTo>
                      <a:lnTo>
                        <a:pt x="252" y="68"/>
                      </a:lnTo>
                      <a:lnTo>
                        <a:pt x="259" y="63"/>
                      </a:lnTo>
                      <a:lnTo>
                        <a:pt x="268" y="59"/>
                      </a:lnTo>
                      <a:lnTo>
                        <a:pt x="275" y="58"/>
                      </a:lnTo>
                      <a:lnTo>
                        <a:pt x="283" y="60"/>
                      </a:lnTo>
                      <a:lnTo>
                        <a:pt x="289" y="50"/>
                      </a:lnTo>
                      <a:lnTo>
                        <a:pt x="296" y="35"/>
                      </a:lnTo>
                      <a:lnTo>
                        <a:pt x="303" y="18"/>
                      </a:lnTo>
                      <a:lnTo>
                        <a:pt x="311" y="0"/>
                      </a:lnTo>
                      <a:lnTo>
                        <a:pt x="300" y="0"/>
                      </a:lnTo>
                      <a:lnTo>
                        <a:pt x="289" y="1"/>
                      </a:lnTo>
                      <a:lnTo>
                        <a:pt x="278" y="2"/>
                      </a:lnTo>
                      <a:lnTo>
                        <a:pt x="268" y="4"/>
                      </a:lnTo>
                      <a:lnTo>
                        <a:pt x="257" y="7"/>
                      </a:lnTo>
                      <a:lnTo>
                        <a:pt x="247" y="10"/>
                      </a:lnTo>
                      <a:lnTo>
                        <a:pt x="238" y="14"/>
                      </a:lnTo>
                      <a:lnTo>
                        <a:pt x="229" y="19"/>
                      </a:lnTo>
                      <a:lnTo>
                        <a:pt x="205" y="35"/>
                      </a:lnTo>
                      <a:lnTo>
                        <a:pt x="183" y="56"/>
                      </a:lnTo>
                      <a:lnTo>
                        <a:pt x="163" y="77"/>
                      </a:lnTo>
                      <a:lnTo>
                        <a:pt x="147" y="99"/>
                      </a:lnTo>
                      <a:lnTo>
                        <a:pt x="133" y="121"/>
                      </a:lnTo>
                      <a:lnTo>
                        <a:pt x="122" y="142"/>
                      </a:lnTo>
                      <a:lnTo>
                        <a:pt x="113" y="160"/>
                      </a:lnTo>
                      <a:lnTo>
                        <a:pt x="106" y="173"/>
                      </a:lnTo>
                      <a:lnTo>
                        <a:pt x="96" y="174"/>
                      </a:lnTo>
                      <a:lnTo>
                        <a:pt x="84" y="183"/>
                      </a:lnTo>
                      <a:lnTo>
                        <a:pt x="70" y="198"/>
                      </a:lnTo>
                      <a:lnTo>
                        <a:pt x="56" y="217"/>
                      </a:lnTo>
                      <a:lnTo>
                        <a:pt x="43" y="238"/>
                      </a:lnTo>
                      <a:lnTo>
                        <a:pt x="31" y="258"/>
                      </a:lnTo>
                      <a:lnTo>
                        <a:pt x="20" y="274"/>
                      </a:lnTo>
                      <a:lnTo>
                        <a:pt x="12" y="284"/>
                      </a:lnTo>
                      <a:lnTo>
                        <a:pt x="3" y="296"/>
                      </a:lnTo>
                      <a:lnTo>
                        <a:pt x="0" y="305"/>
                      </a:lnTo>
                      <a:lnTo>
                        <a:pt x="5" y="313"/>
                      </a:lnTo>
                      <a:lnTo>
                        <a:pt x="18" y="3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7" name="Freeform 93"/>
                <p:cNvSpPr>
                  <a:spLocks/>
                </p:cNvSpPr>
                <p:nvPr/>
              </p:nvSpPr>
              <p:spPr bwMode="auto">
                <a:xfrm>
                  <a:off x="2514" y="3308"/>
                  <a:ext cx="22" cy="19"/>
                </a:xfrm>
                <a:custGeom>
                  <a:avLst/>
                  <a:gdLst>
                    <a:gd name="T0" fmla="*/ 20 w 44"/>
                    <a:gd name="T1" fmla="*/ 0 h 39"/>
                    <a:gd name="T2" fmla="*/ 20 w 44"/>
                    <a:gd name="T3" fmla="*/ 0 h 39"/>
                    <a:gd name="T4" fmla="*/ 18 w 44"/>
                    <a:gd name="T5" fmla="*/ 1 h 39"/>
                    <a:gd name="T6" fmla="*/ 15 w 44"/>
                    <a:gd name="T7" fmla="*/ 3 h 39"/>
                    <a:gd name="T8" fmla="*/ 13 w 44"/>
                    <a:gd name="T9" fmla="*/ 4 h 39"/>
                    <a:gd name="T10" fmla="*/ 10 w 44"/>
                    <a:gd name="T11" fmla="*/ 6 h 39"/>
                    <a:gd name="T12" fmla="*/ 7 w 44"/>
                    <a:gd name="T13" fmla="*/ 8 h 39"/>
                    <a:gd name="T14" fmla="*/ 5 w 44"/>
                    <a:gd name="T15" fmla="*/ 11 h 39"/>
                    <a:gd name="T16" fmla="*/ 2 w 44"/>
                    <a:gd name="T17" fmla="*/ 14 h 39"/>
                    <a:gd name="T18" fmla="*/ 0 w 44"/>
                    <a:gd name="T19" fmla="*/ 17 h 39"/>
                    <a:gd name="T20" fmla="*/ 4 w 44"/>
                    <a:gd name="T21" fmla="*/ 19 h 39"/>
                    <a:gd name="T22" fmla="*/ 6 w 44"/>
                    <a:gd name="T23" fmla="*/ 16 h 39"/>
                    <a:gd name="T24" fmla="*/ 8 w 44"/>
                    <a:gd name="T25" fmla="*/ 14 h 39"/>
                    <a:gd name="T26" fmla="*/ 10 w 44"/>
                    <a:gd name="T27" fmla="*/ 11 h 39"/>
                    <a:gd name="T28" fmla="*/ 12 w 44"/>
                    <a:gd name="T29" fmla="*/ 10 h 39"/>
                    <a:gd name="T30" fmla="*/ 15 w 44"/>
                    <a:gd name="T31" fmla="*/ 8 h 39"/>
                    <a:gd name="T32" fmla="*/ 17 w 44"/>
                    <a:gd name="T33" fmla="*/ 7 h 39"/>
                    <a:gd name="T34" fmla="*/ 20 w 44"/>
                    <a:gd name="T35" fmla="*/ 5 h 39"/>
                    <a:gd name="T36" fmla="*/ 22 w 44"/>
                    <a:gd name="T37" fmla="*/ 4 h 39"/>
                    <a:gd name="T38" fmla="*/ 22 w 44"/>
                    <a:gd name="T39" fmla="*/ 4 h 39"/>
                    <a:gd name="T40" fmla="*/ 20 w 4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39">
                      <a:moveTo>
                        <a:pt x="40" y="0"/>
                      </a:moveTo>
                      <a:lnTo>
                        <a:pt x="40" y="0"/>
                      </a:lnTo>
                      <a:lnTo>
                        <a:pt x="35" y="3"/>
                      </a:lnTo>
                      <a:lnTo>
                        <a:pt x="30" y="6"/>
                      </a:lnTo>
                      <a:lnTo>
                        <a:pt x="25" y="9"/>
                      </a:lnTo>
                      <a:lnTo>
                        <a:pt x="20" y="12"/>
                      </a:lnTo>
                      <a:lnTo>
                        <a:pt x="14" y="17"/>
                      </a:lnTo>
                      <a:lnTo>
                        <a:pt x="9" y="22"/>
                      </a:lnTo>
                      <a:lnTo>
                        <a:pt x="4" y="28"/>
                      </a:lnTo>
                      <a:lnTo>
                        <a:pt x="0" y="35"/>
                      </a:lnTo>
                      <a:lnTo>
                        <a:pt x="8" y="39"/>
                      </a:lnTo>
                      <a:lnTo>
                        <a:pt x="12" y="33"/>
                      </a:lnTo>
                      <a:lnTo>
                        <a:pt x="15" y="28"/>
                      </a:lnTo>
                      <a:lnTo>
                        <a:pt x="20" y="23"/>
                      </a:lnTo>
                      <a:lnTo>
                        <a:pt x="24" y="20"/>
                      </a:lnTo>
                      <a:lnTo>
                        <a:pt x="29" y="17"/>
                      </a:lnTo>
                      <a:lnTo>
                        <a:pt x="34" y="14"/>
                      </a:lnTo>
                      <a:lnTo>
                        <a:pt x="39" y="11"/>
                      </a:lnTo>
                      <a:lnTo>
                        <a:pt x="44" y="8"/>
                      </a:lnTo>
                      <a:lnTo>
                        <a:pt x="4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8" name="Freeform 94"/>
                <p:cNvSpPr>
                  <a:spLocks/>
                </p:cNvSpPr>
                <p:nvPr/>
              </p:nvSpPr>
              <p:spPr bwMode="auto">
                <a:xfrm>
                  <a:off x="2534" y="3244"/>
                  <a:ext cx="95" cy="68"/>
                </a:xfrm>
                <a:custGeom>
                  <a:avLst/>
                  <a:gdLst>
                    <a:gd name="T0" fmla="*/ 92 w 189"/>
                    <a:gd name="T1" fmla="*/ 4 h 135"/>
                    <a:gd name="T2" fmla="*/ 91 w 189"/>
                    <a:gd name="T3" fmla="*/ 1 h 135"/>
                    <a:gd name="T4" fmla="*/ 86 w 189"/>
                    <a:gd name="T5" fmla="*/ 6 h 135"/>
                    <a:gd name="T6" fmla="*/ 81 w 189"/>
                    <a:gd name="T7" fmla="*/ 12 h 135"/>
                    <a:gd name="T8" fmla="*/ 75 w 189"/>
                    <a:gd name="T9" fmla="*/ 17 h 135"/>
                    <a:gd name="T10" fmla="*/ 68 w 189"/>
                    <a:gd name="T11" fmla="*/ 22 h 135"/>
                    <a:gd name="T12" fmla="*/ 62 w 189"/>
                    <a:gd name="T13" fmla="*/ 27 h 135"/>
                    <a:gd name="T14" fmla="*/ 55 w 189"/>
                    <a:gd name="T15" fmla="*/ 32 h 135"/>
                    <a:gd name="T16" fmla="*/ 48 w 189"/>
                    <a:gd name="T17" fmla="*/ 37 h 135"/>
                    <a:gd name="T18" fmla="*/ 41 w 189"/>
                    <a:gd name="T19" fmla="*/ 41 h 135"/>
                    <a:gd name="T20" fmla="*/ 34 w 189"/>
                    <a:gd name="T21" fmla="*/ 45 h 135"/>
                    <a:gd name="T22" fmla="*/ 28 w 189"/>
                    <a:gd name="T23" fmla="*/ 49 h 135"/>
                    <a:gd name="T24" fmla="*/ 22 w 189"/>
                    <a:gd name="T25" fmla="*/ 52 h 135"/>
                    <a:gd name="T26" fmla="*/ 16 w 189"/>
                    <a:gd name="T27" fmla="*/ 55 h 135"/>
                    <a:gd name="T28" fmla="*/ 11 w 189"/>
                    <a:gd name="T29" fmla="*/ 58 h 135"/>
                    <a:gd name="T30" fmla="*/ 7 w 189"/>
                    <a:gd name="T31" fmla="*/ 60 h 135"/>
                    <a:gd name="T32" fmla="*/ 3 w 189"/>
                    <a:gd name="T33" fmla="*/ 62 h 135"/>
                    <a:gd name="T34" fmla="*/ 0 w 189"/>
                    <a:gd name="T35" fmla="*/ 64 h 135"/>
                    <a:gd name="T36" fmla="*/ 2 w 189"/>
                    <a:gd name="T37" fmla="*/ 68 h 135"/>
                    <a:gd name="T38" fmla="*/ 5 w 189"/>
                    <a:gd name="T39" fmla="*/ 66 h 135"/>
                    <a:gd name="T40" fmla="*/ 9 w 189"/>
                    <a:gd name="T41" fmla="*/ 64 h 135"/>
                    <a:gd name="T42" fmla="*/ 13 w 189"/>
                    <a:gd name="T43" fmla="*/ 62 h 135"/>
                    <a:gd name="T44" fmla="*/ 18 w 189"/>
                    <a:gd name="T45" fmla="*/ 59 h 135"/>
                    <a:gd name="T46" fmla="*/ 24 w 189"/>
                    <a:gd name="T47" fmla="*/ 56 h 135"/>
                    <a:gd name="T48" fmla="*/ 30 w 189"/>
                    <a:gd name="T49" fmla="*/ 53 h 135"/>
                    <a:gd name="T50" fmla="*/ 36 w 189"/>
                    <a:gd name="T51" fmla="*/ 49 h 135"/>
                    <a:gd name="T52" fmla="*/ 43 w 189"/>
                    <a:gd name="T53" fmla="*/ 45 h 135"/>
                    <a:gd name="T54" fmla="*/ 50 w 189"/>
                    <a:gd name="T55" fmla="*/ 41 h 135"/>
                    <a:gd name="T56" fmla="*/ 57 w 189"/>
                    <a:gd name="T57" fmla="*/ 36 h 135"/>
                    <a:gd name="T58" fmla="*/ 64 w 189"/>
                    <a:gd name="T59" fmla="*/ 31 h 135"/>
                    <a:gd name="T60" fmla="*/ 71 w 189"/>
                    <a:gd name="T61" fmla="*/ 25 h 135"/>
                    <a:gd name="T62" fmla="*/ 78 w 189"/>
                    <a:gd name="T63" fmla="*/ 20 h 135"/>
                    <a:gd name="T64" fmla="*/ 84 w 189"/>
                    <a:gd name="T65" fmla="*/ 15 h 135"/>
                    <a:gd name="T66" fmla="*/ 89 w 189"/>
                    <a:gd name="T67" fmla="*/ 9 h 135"/>
                    <a:gd name="T68" fmla="*/ 94 w 189"/>
                    <a:gd name="T69" fmla="*/ 4 h 135"/>
                    <a:gd name="T70" fmla="*/ 94 w 189"/>
                    <a:gd name="T71" fmla="*/ 0 h 135"/>
                    <a:gd name="T72" fmla="*/ 94 w 189"/>
                    <a:gd name="T73" fmla="*/ 4 h 135"/>
                    <a:gd name="T74" fmla="*/ 95 w 189"/>
                    <a:gd name="T75" fmla="*/ 2 h 135"/>
                    <a:gd name="T76" fmla="*/ 94 w 189"/>
                    <a:gd name="T77" fmla="*/ 1 h 135"/>
                    <a:gd name="T78" fmla="*/ 93 w 189"/>
                    <a:gd name="T79" fmla="*/ 0 h 135"/>
                    <a:gd name="T80" fmla="*/ 91 w 189"/>
                    <a:gd name="T81" fmla="*/ 1 h 135"/>
                    <a:gd name="T82" fmla="*/ 92 w 189"/>
                    <a:gd name="T83" fmla="*/ 4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35">
                      <a:moveTo>
                        <a:pt x="183" y="8"/>
                      </a:moveTo>
                      <a:lnTo>
                        <a:pt x="182" y="1"/>
                      </a:lnTo>
                      <a:lnTo>
                        <a:pt x="172" y="12"/>
                      </a:lnTo>
                      <a:lnTo>
                        <a:pt x="161" y="23"/>
                      </a:lnTo>
                      <a:lnTo>
                        <a:pt x="149" y="34"/>
                      </a:lnTo>
                      <a:lnTo>
                        <a:pt x="136" y="44"/>
                      </a:lnTo>
                      <a:lnTo>
                        <a:pt x="124" y="53"/>
                      </a:lnTo>
                      <a:lnTo>
                        <a:pt x="109" y="63"/>
                      </a:lnTo>
                      <a:lnTo>
                        <a:pt x="95" y="73"/>
                      </a:lnTo>
                      <a:lnTo>
                        <a:pt x="82" y="81"/>
                      </a:lnTo>
                      <a:lnTo>
                        <a:pt x="68" y="89"/>
                      </a:lnTo>
                      <a:lnTo>
                        <a:pt x="56" y="97"/>
                      </a:lnTo>
                      <a:lnTo>
                        <a:pt x="44" y="103"/>
                      </a:lnTo>
                      <a:lnTo>
                        <a:pt x="32" y="110"/>
                      </a:lnTo>
                      <a:lnTo>
                        <a:pt x="21" y="115"/>
                      </a:lnTo>
                      <a:lnTo>
                        <a:pt x="13" y="120"/>
                      </a:lnTo>
                      <a:lnTo>
                        <a:pt x="5" y="124"/>
                      </a:lnTo>
                      <a:lnTo>
                        <a:pt x="0" y="127"/>
                      </a:lnTo>
                      <a:lnTo>
                        <a:pt x="4" y="135"/>
                      </a:lnTo>
                      <a:lnTo>
                        <a:pt x="9" y="132"/>
                      </a:lnTo>
                      <a:lnTo>
                        <a:pt x="17" y="128"/>
                      </a:lnTo>
                      <a:lnTo>
                        <a:pt x="26" y="123"/>
                      </a:lnTo>
                      <a:lnTo>
                        <a:pt x="36" y="118"/>
                      </a:lnTo>
                      <a:lnTo>
                        <a:pt x="48" y="111"/>
                      </a:lnTo>
                      <a:lnTo>
                        <a:pt x="60" y="105"/>
                      </a:lnTo>
                      <a:lnTo>
                        <a:pt x="72" y="97"/>
                      </a:lnTo>
                      <a:lnTo>
                        <a:pt x="86" y="89"/>
                      </a:lnTo>
                      <a:lnTo>
                        <a:pt x="99" y="81"/>
                      </a:lnTo>
                      <a:lnTo>
                        <a:pt x="113" y="72"/>
                      </a:lnTo>
                      <a:lnTo>
                        <a:pt x="128" y="61"/>
                      </a:lnTo>
                      <a:lnTo>
                        <a:pt x="142" y="50"/>
                      </a:lnTo>
                      <a:lnTo>
                        <a:pt x="155" y="40"/>
                      </a:lnTo>
                      <a:lnTo>
                        <a:pt x="167" y="29"/>
                      </a:lnTo>
                      <a:lnTo>
                        <a:pt x="178" y="18"/>
                      </a:lnTo>
                      <a:lnTo>
                        <a:pt x="188" y="7"/>
                      </a:lnTo>
                      <a:lnTo>
                        <a:pt x="187" y="0"/>
                      </a:lnTo>
                      <a:lnTo>
                        <a:pt x="188" y="7"/>
                      </a:lnTo>
                      <a:lnTo>
                        <a:pt x="189" y="4"/>
                      </a:lnTo>
                      <a:lnTo>
                        <a:pt x="188" y="1"/>
                      </a:lnTo>
                      <a:lnTo>
                        <a:pt x="185" y="0"/>
                      </a:lnTo>
                      <a:lnTo>
                        <a:pt x="182" y="1"/>
                      </a:lnTo>
                      <a:lnTo>
                        <a:pt x="18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49" name="Freeform 95"/>
                <p:cNvSpPr>
                  <a:spLocks/>
                </p:cNvSpPr>
                <p:nvPr/>
              </p:nvSpPr>
              <p:spPr bwMode="auto">
                <a:xfrm>
                  <a:off x="2619" y="3232"/>
                  <a:ext cx="9" cy="16"/>
                </a:xfrm>
                <a:custGeom>
                  <a:avLst/>
                  <a:gdLst>
                    <a:gd name="T0" fmla="*/ 1 w 17"/>
                    <a:gd name="T1" fmla="*/ 4 h 32"/>
                    <a:gd name="T2" fmla="*/ 0 w 17"/>
                    <a:gd name="T3" fmla="*/ 2 h 32"/>
                    <a:gd name="T4" fmla="*/ 0 w 17"/>
                    <a:gd name="T5" fmla="*/ 6 h 32"/>
                    <a:gd name="T6" fmla="*/ 1 w 17"/>
                    <a:gd name="T7" fmla="*/ 10 h 32"/>
                    <a:gd name="T8" fmla="*/ 3 w 17"/>
                    <a:gd name="T9" fmla="*/ 14 h 32"/>
                    <a:gd name="T10" fmla="*/ 7 w 17"/>
                    <a:gd name="T11" fmla="*/ 16 h 32"/>
                    <a:gd name="T12" fmla="*/ 9 w 17"/>
                    <a:gd name="T13" fmla="*/ 12 h 32"/>
                    <a:gd name="T14" fmla="*/ 6 w 17"/>
                    <a:gd name="T15" fmla="*/ 11 h 32"/>
                    <a:gd name="T16" fmla="*/ 5 w 17"/>
                    <a:gd name="T17" fmla="*/ 9 h 32"/>
                    <a:gd name="T18" fmla="*/ 4 w 17"/>
                    <a:gd name="T19" fmla="*/ 6 h 32"/>
                    <a:gd name="T20" fmla="*/ 4 w 17"/>
                    <a:gd name="T21" fmla="*/ 2 h 32"/>
                    <a:gd name="T22" fmla="*/ 4 w 17"/>
                    <a:gd name="T23" fmla="*/ 1 h 32"/>
                    <a:gd name="T24" fmla="*/ 4 w 17"/>
                    <a:gd name="T25" fmla="*/ 2 h 32"/>
                    <a:gd name="T26" fmla="*/ 4 w 17"/>
                    <a:gd name="T27" fmla="*/ 1 h 32"/>
                    <a:gd name="T28" fmla="*/ 2 w 17"/>
                    <a:gd name="T29" fmla="*/ 0 h 32"/>
                    <a:gd name="T30" fmla="*/ 1 w 17"/>
                    <a:gd name="T31" fmla="*/ 1 h 32"/>
                    <a:gd name="T32" fmla="*/ 0 w 17"/>
                    <a:gd name="T33" fmla="*/ 2 h 32"/>
                    <a:gd name="T34" fmla="*/ 1 w 17"/>
                    <a:gd name="T35" fmla="*/ 4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32">
                      <a:moveTo>
                        <a:pt x="1" y="7"/>
                      </a:moveTo>
                      <a:lnTo>
                        <a:pt x="0" y="4"/>
                      </a:lnTo>
                      <a:lnTo>
                        <a:pt x="0" y="11"/>
                      </a:lnTo>
                      <a:lnTo>
                        <a:pt x="1" y="19"/>
                      </a:lnTo>
                      <a:lnTo>
                        <a:pt x="6" y="27"/>
                      </a:lnTo>
                      <a:lnTo>
                        <a:pt x="13" y="32"/>
                      </a:lnTo>
                      <a:lnTo>
                        <a:pt x="17" y="24"/>
                      </a:lnTo>
                      <a:lnTo>
                        <a:pt x="12" y="21"/>
                      </a:lnTo>
                      <a:lnTo>
                        <a:pt x="9" y="17"/>
                      </a:lnTo>
                      <a:lnTo>
                        <a:pt x="8" y="11"/>
                      </a:lnTo>
                      <a:lnTo>
                        <a:pt x="8" y="4"/>
                      </a:lnTo>
                      <a:lnTo>
                        <a:pt x="7" y="1"/>
                      </a:lnTo>
                      <a:lnTo>
                        <a:pt x="8" y="4"/>
                      </a:lnTo>
                      <a:lnTo>
                        <a:pt x="7" y="1"/>
                      </a:lnTo>
                      <a:lnTo>
                        <a:pt x="4" y="0"/>
                      </a:lnTo>
                      <a:lnTo>
                        <a:pt x="1" y="1"/>
                      </a:lnTo>
                      <a:lnTo>
                        <a:pt x="0" y="4"/>
                      </a:lnTo>
                      <a:lnTo>
                        <a:pt x="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0" name="Freeform 96"/>
                <p:cNvSpPr>
                  <a:spLocks/>
                </p:cNvSpPr>
                <p:nvPr/>
              </p:nvSpPr>
              <p:spPr bwMode="auto">
                <a:xfrm>
                  <a:off x="2616" y="3209"/>
                  <a:ext cx="10" cy="27"/>
                </a:xfrm>
                <a:custGeom>
                  <a:avLst/>
                  <a:gdLst>
                    <a:gd name="T0" fmla="*/ 6 w 20"/>
                    <a:gd name="T1" fmla="*/ 0 h 54"/>
                    <a:gd name="T2" fmla="*/ 6 w 20"/>
                    <a:gd name="T3" fmla="*/ 0 h 54"/>
                    <a:gd name="T4" fmla="*/ 4 w 20"/>
                    <a:gd name="T5" fmla="*/ 5 h 54"/>
                    <a:gd name="T6" fmla="*/ 1 w 20"/>
                    <a:gd name="T7" fmla="*/ 12 h 54"/>
                    <a:gd name="T8" fmla="*/ 0 w 20"/>
                    <a:gd name="T9" fmla="*/ 19 h 54"/>
                    <a:gd name="T10" fmla="*/ 4 w 20"/>
                    <a:gd name="T11" fmla="*/ 27 h 54"/>
                    <a:gd name="T12" fmla="*/ 7 w 20"/>
                    <a:gd name="T13" fmla="*/ 24 h 54"/>
                    <a:gd name="T14" fmla="*/ 4 w 20"/>
                    <a:gd name="T15" fmla="*/ 19 h 54"/>
                    <a:gd name="T16" fmla="*/ 5 w 20"/>
                    <a:gd name="T17" fmla="*/ 13 h 54"/>
                    <a:gd name="T18" fmla="*/ 8 w 20"/>
                    <a:gd name="T19" fmla="*/ 7 h 54"/>
                    <a:gd name="T20" fmla="*/ 10 w 20"/>
                    <a:gd name="T21" fmla="*/ 2 h 54"/>
                    <a:gd name="T22" fmla="*/ 10 w 20"/>
                    <a:gd name="T23" fmla="*/ 2 h 54"/>
                    <a:gd name="T24" fmla="*/ 6 w 20"/>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54">
                      <a:moveTo>
                        <a:pt x="12" y="0"/>
                      </a:moveTo>
                      <a:lnTo>
                        <a:pt x="12" y="0"/>
                      </a:lnTo>
                      <a:lnTo>
                        <a:pt x="7" y="9"/>
                      </a:lnTo>
                      <a:lnTo>
                        <a:pt x="2" y="23"/>
                      </a:lnTo>
                      <a:lnTo>
                        <a:pt x="0" y="38"/>
                      </a:lnTo>
                      <a:lnTo>
                        <a:pt x="7" y="54"/>
                      </a:lnTo>
                      <a:lnTo>
                        <a:pt x="13" y="48"/>
                      </a:lnTo>
                      <a:lnTo>
                        <a:pt x="8" y="38"/>
                      </a:lnTo>
                      <a:lnTo>
                        <a:pt x="10" y="25"/>
                      </a:lnTo>
                      <a:lnTo>
                        <a:pt x="15" y="13"/>
                      </a:lnTo>
                      <a:lnTo>
                        <a:pt x="20" y="4"/>
                      </a:lnTo>
                      <a:lnTo>
                        <a:pt x="1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1" name="Freeform 97"/>
                <p:cNvSpPr>
                  <a:spLocks/>
                </p:cNvSpPr>
                <p:nvPr/>
              </p:nvSpPr>
              <p:spPr bwMode="auto">
                <a:xfrm>
                  <a:off x="2622" y="3193"/>
                  <a:ext cx="28" cy="18"/>
                </a:xfrm>
                <a:custGeom>
                  <a:avLst/>
                  <a:gdLst>
                    <a:gd name="T0" fmla="*/ 24 w 57"/>
                    <a:gd name="T1" fmla="*/ 2 h 36"/>
                    <a:gd name="T2" fmla="*/ 27 w 57"/>
                    <a:gd name="T3" fmla="*/ 1 h 36"/>
                    <a:gd name="T4" fmla="*/ 22 w 57"/>
                    <a:gd name="T5" fmla="*/ 0 h 36"/>
                    <a:gd name="T6" fmla="*/ 18 w 57"/>
                    <a:gd name="T7" fmla="*/ 1 h 36"/>
                    <a:gd name="T8" fmla="*/ 13 w 57"/>
                    <a:gd name="T9" fmla="*/ 3 h 36"/>
                    <a:gd name="T10" fmla="*/ 9 w 57"/>
                    <a:gd name="T11" fmla="*/ 6 h 36"/>
                    <a:gd name="T12" fmla="*/ 6 w 57"/>
                    <a:gd name="T13" fmla="*/ 8 h 36"/>
                    <a:gd name="T14" fmla="*/ 3 w 57"/>
                    <a:gd name="T15" fmla="*/ 11 h 36"/>
                    <a:gd name="T16" fmla="*/ 1 w 57"/>
                    <a:gd name="T17" fmla="*/ 14 h 36"/>
                    <a:gd name="T18" fmla="*/ 0 w 57"/>
                    <a:gd name="T19" fmla="*/ 16 h 36"/>
                    <a:gd name="T20" fmla="*/ 4 w 57"/>
                    <a:gd name="T21" fmla="*/ 18 h 36"/>
                    <a:gd name="T22" fmla="*/ 5 w 57"/>
                    <a:gd name="T23" fmla="*/ 16 h 36"/>
                    <a:gd name="T24" fmla="*/ 6 w 57"/>
                    <a:gd name="T25" fmla="*/ 14 h 36"/>
                    <a:gd name="T26" fmla="*/ 9 w 57"/>
                    <a:gd name="T27" fmla="*/ 11 h 36"/>
                    <a:gd name="T28" fmla="*/ 12 w 57"/>
                    <a:gd name="T29" fmla="*/ 9 h 36"/>
                    <a:gd name="T30" fmla="*/ 15 w 57"/>
                    <a:gd name="T31" fmla="*/ 7 h 36"/>
                    <a:gd name="T32" fmla="*/ 19 w 57"/>
                    <a:gd name="T33" fmla="*/ 5 h 36"/>
                    <a:gd name="T34" fmla="*/ 22 w 57"/>
                    <a:gd name="T35" fmla="*/ 4 h 36"/>
                    <a:gd name="T36" fmla="*/ 25 w 57"/>
                    <a:gd name="T37" fmla="*/ 5 h 36"/>
                    <a:gd name="T38" fmla="*/ 28 w 57"/>
                    <a:gd name="T39" fmla="*/ 4 h 36"/>
                    <a:gd name="T40" fmla="*/ 25 w 57"/>
                    <a:gd name="T41" fmla="*/ 5 h 36"/>
                    <a:gd name="T42" fmla="*/ 27 w 57"/>
                    <a:gd name="T43" fmla="*/ 5 h 36"/>
                    <a:gd name="T44" fmla="*/ 28 w 57"/>
                    <a:gd name="T45" fmla="*/ 4 h 36"/>
                    <a:gd name="T46" fmla="*/ 28 w 57"/>
                    <a:gd name="T47" fmla="*/ 2 h 36"/>
                    <a:gd name="T48" fmla="*/ 27 w 57"/>
                    <a:gd name="T49" fmla="*/ 1 h 36"/>
                    <a:gd name="T50" fmla="*/ 24 w 57"/>
                    <a:gd name="T51" fmla="*/ 2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36">
                      <a:moveTo>
                        <a:pt x="49" y="4"/>
                      </a:moveTo>
                      <a:lnTo>
                        <a:pt x="55" y="2"/>
                      </a:lnTo>
                      <a:lnTo>
                        <a:pt x="45" y="0"/>
                      </a:lnTo>
                      <a:lnTo>
                        <a:pt x="37" y="1"/>
                      </a:lnTo>
                      <a:lnTo>
                        <a:pt x="27" y="5"/>
                      </a:lnTo>
                      <a:lnTo>
                        <a:pt x="19" y="11"/>
                      </a:lnTo>
                      <a:lnTo>
                        <a:pt x="13" y="16"/>
                      </a:lnTo>
                      <a:lnTo>
                        <a:pt x="7" y="22"/>
                      </a:lnTo>
                      <a:lnTo>
                        <a:pt x="2" y="28"/>
                      </a:lnTo>
                      <a:lnTo>
                        <a:pt x="0" y="32"/>
                      </a:lnTo>
                      <a:lnTo>
                        <a:pt x="8" y="36"/>
                      </a:lnTo>
                      <a:lnTo>
                        <a:pt x="10" y="32"/>
                      </a:lnTo>
                      <a:lnTo>
                        <a:pt x="13" y="28"/>
                      </a:lnTo>
                      <a:lnTo>
                        <a:pt x="19" y="22"/>
                      </a:lnTo>
                      <a:lnTo>
                        <a:pt x="25" y="17"/>
                      </a:lnTo>
                      <a:lnTo>
                        <a:pt x="31" y="13"/>
                      </a:lnTo>
                      <a:lnTo>
                        <a:pt x="39" y="9"/>
                      </a:lnTo>
                      <a:lnTo>
                        <a:pt x="45" y="8"/>
                      </a:lnTo>
                      <a:lnTo>
                        <a:pt x="51" y="10"/>
                      </a:lnTo>
                      <a:lnTo>
                        <a:pt x="57" y="8"/>
                      </a:lnTo>
                      <a:lnTo>
                        <a:pt x="51" y="10"/>
                      </a:lnTo>
                      <a:lnTo>
                        <a:pt x="54" y="10"/>
                      </a:lnTo>
                      <a:lnTo>
                        <a:pt x="57" y="7"/>
                      </a:lnTo>
                      <a:lnTo>
                        <a:pt x="57" y="4"/>
                      </a:lnTo>
                      <a:lnTo>
                        <a:pt x="55" y="2"/>
                      </a:lnTo>
                      <a:lnTo>
                        <a:pt x="49"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2" name="Freeform 98"/>
                <p:cNvSpPr>
                  <a:spLocks/>
                </p:cNvSpPr>
                <p:nvPr/>
              </p:nvSpPr>
              <p:spPr bwMode="auto">
                <a:xfrm>
                  <a:off x="2646" y="3164"/>
                  <a:ext cx="19" cy="33"/>
                </a:xfrm>
                <a:custGeom>
                  <a:avLst/>
                  <a:gdLst>
                    <a:gd name="T0" fmla="*/ 17 w 36"/>
                    <a:gd name="T1" fmla="*/ 4 h 66"/>
                    <a:gd name="T2" fmla="*/ 15 w 36"/>
                    <a:gd name="T3" fmla="*/ 2 h 66"/>
                    <a:gd name="T4" fmla="*/ 11 w 36"/>
                    <a:gd name="T5" fmla="*/ 11 h 66"/>
                    <a:gd name="T6" fmla="*/ 7 w 36"/>
                    <a:gd name="T7" fmla="*/ 19 h 66"/>
                    <a:gd name="T8" fmla="*/ 3 w 36"/>
                    <a:gd name="T9" fmla="*/ 26 h 66"/>
                    <a:gd name="T10" fmla="*/ 0 w 36"/>
                    <a:gd name="T11" fmla="*/ 31 h 66"/>
                    <a:gd name="T12" fmla="*/ 4 w 36"/>
                    <a:gd name="T13" fmla="*/ 33 h 66"/>
                    <a:gd name="T14" fmla="*/ 7 w 36"/>
                    <a:gd name="T15" fmla="*/ 28 h 66"/>
                    <a:gd name="T16" fmla="*/ 11 w 36"/>
                    <a:gd name="T17" fmla="*/ 21 h 66"/>
                    <a:gd name="T18" fmla="*/ 15 w 36"/>
                    <a:gd name="T19" fmla="*/ 12 h 66"/>
                    <a:gd name="T20" fmla="*/ 19 w 36"/>
                    <a:gd name="T21" fmla="*/ 3 h 66"/>
                    <a:gd name="T22" fmla="*/ 17 w 36"/>
                    <a:gd name="T23" fmla="*/ 0 h 66"/>
                    <a:gd name="T24" fmla="*/ 19 w 36"/>
                    <a:gd name="T25" fmla="*/ 3 h 66"/>
                    <a:gd name="T26" fmla="*/ 18 w 36"/>
                    <a:gd name="T27" fmla="*/ 1 h 66"/>
                    <a:gd name="T28" fmla="*/ 17 w 36"/>
                    <a:gd name="T29" fmla="*/ 0 h 66"/>
                    <a:gd name="T30" fmla="*/ 16 w 36"/>
                    <a:gd name="T31" fmla="*/ 0 h 66"/>
                    <a:gd name="T32" fmla="*/ 15 w 36"/>
                    <a:gd name="T33" fmla="*/ 2 h 66"/>
                    <a:gd name="T34" fmla="*/ 17 w 36"/>
                    <a:gd name="T35" fmla="*/ 4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66">
                      <a:moveTo>
                        <a:pt x="32" y="8"/>
                      </a:moveTo>
                      <a:lnTo>
                        <a:pt x="28" y="3"/>
                      </a:lnTo>
                      <a:lnTo>
                        <a:pt x="20" y="21"/>
                      </a:lnTo>
                      <a:lnTo>
                        <a:pt x="13" y="37"/>
                      </a:lnTo>
                      <a:lnTo>
                        <a:pt x="6" y="52"/>
                      </a:lnTo>
                      <a:lnTo>
                        <a:pt x="0" y="62"/>
                      </a:lnTo>
                      <a:lnTo>
                        <a:pt x="8" y="66"/>
                      </a:lnTo>
                      <a:lnTo>
                        <a:pt x="14" y="56"/>
                      </a:lnTo>
                      <a:lnTo>
                        <a:pt x="21" y="42"/>
                      </a:lnTo>
                      <a:lnTo>
                        <a:pt x="28" y="23"/>
                      </a:lnTo>
                      <a:lnTo>
                        <a:pt x="36" y="5"/>
                      </a:lnTo>
                      <a:lnTo>
                        <a:pt x="32" y="0"/>
                      </a:lnTo>
                      <a:lnTo>
                        <a:pt x="36" y="5"/>
                      </a:lnTo>
                      <a:lnTo>
                        <a:pt x="35" y="2"/>
                      </a:lnTo>
                      <a:lnTo>
                        <a:pt x="33" y="0"/>
                      </a:lnTo>
                      <a:lnTo>
                        <a:pt x="30" y="0"/>
                      </a:lnTo>
                      <a:lnTo>
                        <a:pt x="28" y="3"/>
                      </a:lnTo>
                      <a:lnTo>
                        <a:pt x="3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3" name="Freeform 99"/>
                <p:cNvSpPr>
                  <a:spLocks/>
                </p:cNvSpPr>
                <p:nvPr/>
              </p:nvSpPr>
              <p:spPr bwMode="auto">
                <a:xfrm>
                  <a:off x="2621" y="3164"/>
                  <a:ext cx="42" cy="14"/>
                </a:xfrm>
                <a:custGeom>
                  <a:avLst/>
                  <a:gdLst>
                    <a:gd name="T0" fmla="*/ 2 w 84"/>
                    <a:gd name="T1" fmla="*/ 14 h 28"/>
                    <a:gd name="T2" fmla="*/ 2 w 84"/>
                    <a:gd name="T3" fmla="*/ 14 h 28"/>
                    <a:gd name="T4" fmla="*/ 7 w 84"/>
                    <a:gd name="T5" fmla="*/ 12 h 28"/>
                    <a:gd name="T6" fmla="*/ 11 w 84"/>
                    <a:gd name="T7" fmla="*/ 10 h 28"/>
                    <a:gd name="T8" fmla="*/ 16 w 84"/>
                    <a:gd name="T9" fmla="*/ 8 h 28"/>
                    <a:gd name="T10" fmla="*/ 21 w 84"/>
                    <a:gd name="T11" fmla="*/ 7 h 28"/>
                    <a:gd name="T12" fmla="*/ 26 w 84"/>
                    <a:gd name="T13" fmla="*/ 6 h 28"/>
                    <a:gd name="T14" fmla="*/ 31 w 84"/>
                    <a:gd name="T15" fmla="*/ 5 h 28"/>
                    <a:gd name="T16" fmla="*/ 37 w 84"/>
                    <a:gd name="T17" fmla="*/ 5 h 28"/>
                    <a:gd name="T18" fmla="*/ 42 w 84"/>
                    <a:gd name="T19" fmla="*/ 5 h 28"/>
                    <a:gd name="T20" fmla="*/ 42 w 84"/>
                    <a:gd name="T21" fmla="*/ 1 h 28"/>
                    <a:gd name="T22" fmla="*/ 37 w 84"/>
                    <a:gd name="T23" fmla="*/ 0 h 28"/>
                    <a:gd name="T24" fmla="*/ 31 w 84"/>
                    <a:gd name="T25" fmla="*/ 1 h 28"/>
                    <a:gd name="T26" fmla="*/ 26 w 84"/>
                    <a:gd name="T27" fmla="*/ 2 h 28"/>
                    <a:gd name="T28" fmla="*/ 20 w 84"/>
                    <a:gd name="T29" fmla="*/ 3 h 28"/>
                    <a:gd name="T30" fmla="*/ 15 w 84"/>
                    <a:gd name="T31" fmla="*/ 4 h 28"/>
                    <a:gd name="T32" fmla="*/ 10 w 84"/>
                    <a:gd name="T33" fmla="*/ 6 h 28"/>
                    <a:gd name="T34" fmla="*/ 5 w 84"/>
                    <a:gd name="T35" fmla="*/ 8 h 28"/>
                    <a:gd name="T36" fmla="*/ 0 w 84"/>
                    <a:gd name="T37" fmla="*/ 10 h 28"/>
                    <a:gd name="T38" fmla="*/ 0 w 84"/>
                    <a:gd name="T39" fmla="*/ 10 h 28"/>
                    <a:gd name="T40" fmla="*/ 2 w 84"/>
                    <a:gd name="T41" fmla="*/ 14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28">
                      <a:moveTo>
                        <a:pt x="4" y="28"/>
                      </a:moveTo>
                      <a:lnTo>
                        <a:pt x="4" y="28"/>
                      </a:lnTo>
                      <a:lnTo>
                        <a:pt x="13" y="23"/>
                      </a:lnTo>
                      <a:lnTo>
                        <a:pt x="21" y="19"/>
                      </a:lnTo>
                      <a:lnTo>
                        <a:pt x="31" y="16"/>
                      </a:lnTo>
                      <a:lnTo>
                        <a:pt x="42" y="13"/>
                      </a:lnTo>
                      <a:lnTo>
                        <a:pt x="51" y="11"/>
                      </a:lnTo>
                      <a:lnTo>
                        <a:pt x="62" y="10"/>
                      </a:lnTo>
                      <a:lnTo>
                        <a:pt x="73" y="10"/>
                      </a:lnTo>
                      <a:lnTo>
                        <a:pt x="84" y="9"/>
                      </a:lnTo>
                      <a:lnTo>
                        <a:pt x="84" y="1"/>
                      </a:lnTo>
                      <a:lnTo>
                        <a:pt x="73" y="0"/>
                      </a:lnTo>
                      <a:lnTo>
                        <a:pt x="62" y="2"/>
                      </a:lnTo>
                      <a:lnTo>
                        <a:pt x="51" y="3"/>
                      </a:lnTo>
                      <a:lnTo>
                        <a:pt x="40" y="5"/>
                      </a:lnTo>
                      <a:lnTo>
                        <a:pt x="29" y="8"/>
                      </a:lnTo>
                      <a:lnTo>
                        <a:pt x="19" y="11"/>
                      </a:lnTo>
                      <a:lnTo>
                        <a:pt x="9" y="15"/>
                      </a:lnTo>
                      <a:lnTo>
                        <a:pt x="0" y="20"/>
                      </a:lnTo>
                      <a:lnTo>
                        <a:pt x="4" y="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4" name="Freeform 100"/>
                <p:cNvSpPr>
                  <a:spLocks/>
                </p:cNvSpPr>
                <p:nvPr/>
              </p:nvSpPr>
              <p:spPr bwMode="auto">
                <a:xfrm>
                  <a:off x="2558" y="3174"/>
                  <a:ext cx="65" cy="81"/>
                </a:xfrm>
                <a:custGeom>
                  <a:avLst/>
                  <a:gdLst>
                    <a:gd name="T0" fmla="*/ 1 w 129"/>
                    <a:gd name="T1" fmla="*/ 81 h 162"/>
                    <a:gd name="T2" fmla="*/ 4 w 129"/>
                    <a:gd name="T3" fmla="*/ 80 h 162"/>
                    <a:gd name="T4" fmla="*/ 8 w 129"/>
                    <a:gd name="T5" fmla="*/ 74 h 162"/>
                    <a:gd name="T6" fmla="*/ 12 w 129"/>
                    <a:gd name="T7" fmla="*/ 65 h 162"/>
                    <a:gd name="T8" fmla="*/ 18 w 129"/>
                    <a:gd name="T9" fmla="*/ 54 h 162"/>
                    <a:gd name="T10" fmla="*/ 25 w 129"/>
                    <a:gd name="T11" fmla="*/ 43 h 162"/>
                    <a:gd name="T12" fmla="*/ 32 w 129"/>
                    <a:gd name="T13" fmla="*/ 33 h 162"/>
                    <a:gd name="T14" fmla="*/ 42 w 129"/>
                    <a:gd name="T15" fmla="*/ 22 h 162"/>
                    <a:gd name="T16" fmla="*/ 53 w 129"/>
                    <a:gd name="T17" fmla="*/ 12 h 162"/>
                    <a:gd name="T18" fmla="*/ 65 w 129"/>
                    <a:gd name="T19" fmla="*/ 4 h 162"/>
                    <a:gd name="T20" fmla="*/ 63 w 129"/>
                    <a:gd name="T21" fmla="*/ 0 h 162"/>
                    <a:gd name="T22" fmla="*/ 50 w 129"/>
                    <a:gd name="T23" fmla="*/ 9 h 162"/>
                    <a:gd name="T24" fmla="*/ 39 w 129"/>
                    <a:gd name="T25" fmla="*/ 19 h 162"/>
                    <a:gd name="T26" fmla="*/ 29 w 129"/>
                    <a:gd name="T27" fmla="*/ 30 h 162"/>
                    <a:gd name="T28" fmla="*/ 21 w 129"/>
                    <a:gd name="T29" fmla="*/ 41 h 162"/>
                    <a:gd name="T30" fmla="*/ 14 w 129"/>
                    <a:gd name="T31" fmla="*/ 52 h 162"/>
                    <a:gd name="T32" fmla="*/ 8 w 129"/>
                    <a:gd name="T33" fmla="*/ 63 h 162"/>
                    <a:gd name="T34" fmla="*/ 4 w 129"/>
                    <a:gd name="T35" fmla="*/ 72 h 162"/>
                    <a:gd name="T36" fmla="*/ 0 w 129"/>
                    <a:gd name="T37" fmla="*/ 78 h 162"/>
                    <a:gd name="T38" fmla="*/ 3 w 129"/>
                    <a:gd name="T39" fmla="*/ 77 h 162"/>
                    <a:gd name="T40" fmla="*/ 0 w 129"/>
                    <a:gd name="T41" fmla="*/ 78 h 162"/>
                    <a:gd name="T42" fmla="*/ 0 w 129"/>
                    <a:gd name="T43" fmla="*/ 80 h 162"/>
                    <a:gd name="T44" fmla="*/ 2 w 129"/>
                    <a:gd name="T45" fmla="*/ 81 h 162"/>
                    <a:gd name="T46" fmla="*/ 3 w 129"/>
                    <a:gd name="T47" fmla="*/ 81 h 162"/>
                    <a:gd name="T48" fmla="*/ 4 w 129"/>
                    <a:gd name="T49" fmla="*/ 80 h 162"/>
                    <a:gd name="T50" fmla="*/ 1 w 129"/>
                    <a:gd name="T51" fmla="*/ 81 h 1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 h="162">
                      <a:moveTo>
                        <a:pt x="2" y="162"/>
                      </a:moveTo>
                      <a:lnTo>
                        <a:pt x="8" y="160"/>
                      </a:lnTo>
                      <a:lnTo>
                        <a:pt x="15" y="147"/>
                      </a:lnTo>
                      <a:lnTo>
                        <a:pt x="24" y="129"/>
                      </a:lnTo>
                      <a:lnTo>
                        <a:pt x="35" y="108"/>
                      </a:lnTo>
                      <a:lnTo>
                        <a:pt x="49" y="86"/>
                      </a:lnTo>
                      <a:lnTo>
                        <a:pt x="64" y="65"/>
                      </a:lnTo>
                      <a:lnTo>
                        <a:pt x="84" y="44"/>
                      </a:lnTo>
                      <a:lnTo>
                        <a:pt x="106" y="24"/>
                      </a:lnTo>
                      <a:lnTo>
                        <a:pt x="129" y="8"/>
                      </a:lnTo>
                      <a:lnTo>
                        <a:pt x="125" y="0"/>
                      </a:lnTo>
                      <a:lnTo>
                        <a:pt x="100" y="17"/>
                      </a:lnTo>
                      <a:lnTo>
                        <a:pt x="78" y="38"/>
                      </a:lnTo>
                      <a:lnTo>
                        <a:pt x="58" y="59"/>
                      </a:lnTo>
                      <a:lnTo>
                        <a:pt x="41" y="82"/>
                      </a:lnTo>
                      <a:lnTo>
                        <a:pt x="27" y="104"/>
                      </a:lnTo>
                      <a:lnTo>
                        <a:pt x="16" y="125"/>
                      </a:lnTo>
                      <a:lnTo>
                        <a:pt x="7" y="143"/>
                      </a:lnTo>
                      <a:lnTo>
                        <a:pt x="0" y="156"/>
                      </a:lnTo>
                      <a:lnTo>
                        <a:pt x="6" y="154"/>
                      </a:lnTo>
                      <a:lnTo>
                        <a:pt x="0" y="156"/>
                      </a:lnTo>
                      <a:lnTo>
                        <a:pt x="0" y="159"/>
                      </a:lnTo>
                      <a:lnTo>
                        <a:pt x="3" y="162"/>
                      </a:lnTo>
                      <a:lnTo>
                        <a:pt x="6" y="162"/>
                      </a:lnTo>
                      <a:lnTo>
                        <a:pt x="8" y="160"/>
                      </a:lnTo>
                      <a:lnTo>
                        <a:pt x="2" y="1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5" name="Freeform 101"/>
                <p:cNvSpPr>
                  <a:spLocks/>
                </p:cNvSpPr>
                <p:nvPr/>
              </p:nvSpPr>
              <p:spPr bwMode="auto">
                <a:xfrm>
                  <a:off x="2511" y="3250"/>
                  <a:ext cx="50" cy="60"/>
                </a:xfrm>
                <a:custGeom>
                  <a:avLst/>
                  <a:gdLst>
                    <a:gd name="T0" fmla="*/ 4 w 100"/>
                    <a:gd name="T1" fmla="*/ 59 h 119"/>
                    <a:gd name="T2" fmla="*/ 4 w 100"/>
                    <a:gd name="T3" fmla="*/ 59 h 119"/>
                    <a:gd name="T4" fmla="*/ 8 w 100"/>
                    <a:gd name="T5" fmla="*/ 54 h 119"/>
                    <a:gd name="T6" fmla="*/ 14 w 100"/>
                    <a:gd name="T7" fmla="*/ 46 h 119"/>
                    <a:gd name="T8" fmla="*/ 20 w 100"/>
                    <a:gd name="T9" fmla="*/ 36 h 119"/>
                    <a:gd name="T10" fmla="*/ 26 w 100"/>
                    <a:gd name="T11" fmla="*/ 25 h 119"/>
                    <a:gd name="T12" fmla="*/ 33 w 100"/>
                    <a:gd name="T13" fmla="*/ 16 h 119"/>
                    <a:gd name="T14" fmla="*/ 40 w 100"/>
                    <a:gd name="T15" fmla="*/ 9 h 119"/>
                    <a:gd name="T16" fmla="*/ 45 w 100"/>
                    <a:gd name="T17" fmla="*/ 5 h 119"/>
                    <a:gd name="T18" fmla="*/ 48 w 100"/>
                    <a:gd name="T19" fmla="*/ 4 h 119"/>
                    <a:gd name="T20" fmla="*/ 50 w 100"/>
                    <a:gd name="T21" fmla="*/ 0 h 119"/>
                    <a:gd name="T22" fmla="*/ 43 w 100"/>
                    <a:gd name="T23" fmla="*/ 1 h 119"/>
                    <a:gd name="T24" fmla="*/ 37 w 100"/>
                    <a:gd name="T25" fmla="*/ 6 h 119"/>
                    <a:gd name="T26" fmla="*/ 30 w 100"/>
                    <a:gd name="T27" fmla="*/ 13 h 119"/>
                    <a:gd name="T28" fmla="*/ 22 w 100"/>
                    <a:gd name="T29" fmla="*/ 23 h 119"/>
                    <a:gd name="T30" fmla="*/ 16 w 100"/>
                    <a:gd name="T31" fmla="*/ 34 h 119"/>
                    <a:gd name="T32" fmla="*/ 10 w 100"/>
                    <a:gd name="T33" fmla="*/ 44 h 119"/>
                    <a:gd name="T34" fmla="*/ 4 w 100"/>
                    <a:gd name="T35" fmla="*/ 52 h 119"/>
                    <a:gd name="T36" fmla="*/ 1 w 100"/>
                    <a:gd name="T37" fmla="*/ 56 h 119"/>
                    <a:gd name="T38" fmla="*/ 1 w 100"/>
                    <a:gd name="T39" fmla="*/ 56 h 119"/>
                    <a:gd name="T40" fmla="*/ 1 w 100"/>
                    <a:gd name="T41" fmla="*/ 56 h 119"/>
                    <a:gd name="T42" fmla="*/ 0 w 100"/>
                    <a:gd name="T43" fmla="*/ 58 h 119"/>
                    <a:gd name="T44" fmla="*/ 1 w 100"/>
                    <a:gd name="T45" fmla="*/ 59 h 119"/>
                    <a:gd name="T46" fmla="*/ 2 w 100"/>
                    <a:gd name="T47" fmla="*/ 60 h 119"/>
                    <a:gd name="T48" fmla="*/ 4 w 100"/>
                    <a:gd name="T49" fmla="*/ 59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19">
                      <a:moveTo>
                        <a:pt x="7" y="118"/>
                      </a:moveTo>
                      <a:lnTo>
                        <a:pt x="7" y="118"/>
                      </a:lnTo>
                      <a:lnTo>
                        <a:pt x="16" y="107"/>
                      </a:lnTo>
                      <a:lnTo>
                        <a:pt x="27" y="91"/>
                      </a:lnTo>
                      <a:lnTo>
                        <a:pt x="39" y="71"/>
                      </a:lnTo>
                      <a:lnTo>
                        <a:pt x="52" y="50"/>
                      </a:lnTo>
                      <a:lnTo>
                        <a:pt x="65" y="32"/>
                      </a:lnTo>
                      <a:lnTo>
                        <a:pt x="79" y="17"/>
                      </a:lnTo>
                      <a:lnTo>
                        <a:pt x="90" y="9"/>
                      </a:lnTo>
                      <a:lnTo>
                        <a:pt x="96" y="8"/>
                      </a:lnTo>
                      <a:lnTo>
                        <a:pt x="100" y="0"/>
                      </a:lnTo>
                      <a:lnTo>
                        <a:pt x="86" y="1"/>
                      </a:lnTo>
                      <a:lnTo>
                        <a:pt x="73" y="11"/>
                      </a:lnTo>
                      <a:lnTo>
                        <a:pt x="59" y="26"/>
                      </a:lnTo>
                      <a:lnTo>
                        <a:pt x="44" y="46"/>
                      </a:lnTo>
                      <a:lnTo>
                        <a:pt x="31" y="67"/>
                      </a:lnTo>
                      <a:lnTo>
                        <a:pt x="19" y="87"/>
                      </a:lnTo>
                      <a:lnTo>
                        <a:pt x="8" y="103"/>
                      </a:lnTo>
                      <a:lnTo>
                        <a:pt x="1" y="112"/>
                      </a:lnTo>
                      <a:lnTo>
                        <a:pt x="0" y="115"/>
                      </a:lnTo>
                      <a:lnTo>
                        <a:pt x="1" y="118"/>
                      </a:lnTo>
                      <a:lnTo>
                        <a:pt x="4" y="119"/>
                      </a:lnTo>
                      <a:lnTo>
                        <a:pt x="7"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6" name="Freeform 102"/>
                <p:cNvSpPr>
                  <a:spLocks/>
                </p:cNvSpPr>
                <p:nvPr/>
              </p:nvSpPr>
              <p:spPr bwMode="auto">
                <a:xfrm>
                  <a:off x="2505" y="3307"/>
                  <a:ext cx="13" cy="21"/>
                </a:xfrm>
                <a:custGeom>
                  <a:avLst/>
                  <a:gdLst>
                    <a:gd name="T0" fmla="*/ 9 w 26"/>
                    <a:gd name="T1" fmla="*/ 18 h 44"/>
                    <a:gd name="T2" fmla="*/ 12 w 26"/>
                    <a:gd name="T3" fmla="*/ 17 h 44"/>
                    <a:gd name="T4" fmla="*/ 6 w 26"/>
                    <a:gd name="T5" fmla="*/ 14 h 44"/>
                    <a:gd name="T6" fmla="*/ 4 w 26"/>
                    <a:gd name="T7" fmla="*/ 11 h 44"/>
                    <a:gd name="T8" fmla="*/ 6 w 26"/>
                    <a:gd name="T9" fmla="*/ 8 h 44"/>
                    <a:gd name="T10" fmla="*/ 10 w 26"/>
                    <a:gd name="T11" fmla="*/ 3 h 44"/>
                    <a:gd name="T12" fmla="*/ 7 w 26"/>
                    <a:gd name="T13" fmla="*/ 0 h 44"/>
                    <a:gd name="T14" fmla="*/ 2 w 26"/>
                    <a:gd name="T15" fmla="*/ 6 h 44"/>
                    <a:gd name="T16" fmla="*/ 0 w 26"/>
                    <a:gd name="T17" fmla="*/ 11 h 44"/>
                    <a:gd name="T18" fmla="*/ 3 w 26"/>
                    <a:gd name="T19" fmla="*/ 17 h 44"/>
                    <a:gd name="T20" fmla="*/ 11 w 26"/>
                    <a:gd name="T21" fmla="*/ 21 h 44"/>
                    <a:gd name="T22" fmla="*/ 13 w 26"/>
                    <a:gd name="T23" fmla="*/ 20 h 44"/>
                    <a:gd name="T24" fmla="*/ 11 w 26"/>
                    <a:gd name="T25" fmla="*/ 21 h 44"/>
                    <a:gd name="T26" fmla="*/ 12 w 26"/>
                    <a:gd name="T27" fmla="*/ 21 h 44"/>
                    <a:gd name="T28" fmla="*/ 13 w 26"/>
                    <a:gd name="T29" fmla="*/ 20 h 44"/>
                    <a:gd name="T30" fmla="*/ 13 w 26"/>
                    <a:gd name="T31" fmla="*/ 18 h 44"/>
                    <a:gd name="T32" fmla="*/ 12 w 26"/>
                    <a:gd name="T33" fmla="*/ 17 h 44"/>
                    <a:gd name="T34" fmla="*/ 9 w 26"/>
                    <a:gd name="T35" fmla="*/ 18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44">
                      <a:moveTo>
                        <a:pt x="18" y="38"/>
                      </a:moveTo>
                      <a:lnTo>
                        <a:pt x="23" y="36"/>
                      </a:lnTo>
                      <a:lnTo>
                        <a:pt x="12" y="29"/>
                      </a:lnTo>
                      <a:lnTo>
                        <a:pt x="8" y="24"/>
                      </a:lnTo>
                      <a:lnTo>
                        <a:pt x="11" y="17"/>
                      </a:lnTo>
                      <a:lnTo>
                        <a:pt x="19" y="6"/>
                      </a:lnTo>
                      <a:lnTo>
                        <a:pt x="13" y="0"/>
                      </a:lnTo>
                      <a:lnTo>
                        <a:pt x="3" y="13"/>
                      </a:lnTo>
                      <a:lnTo>
                        <a:pt x="0" y="24"/>
                      </a:lnTo>
                      <a:lnTo>
                        <a:pt x="6" y="36"/>
                      </a:lnTo>
                      <a:lnTo>
                        <a:pt x="21" y="44"/>
                      </a:lnTo>
                      <a:lnTo>
                        <a:pt x="26" y="42"/>
                      </a:lnTo>
                      <a:lnTo>
                        <a:pt x="21" y="44"/>
                      </a:lnTo>
                      <a:lnTo>
                        <a:pt x="24" y="43"/>
                      </a:lnTo>
                      <a:lnTo>
                        <a:pt x="26" y="41"/>
                      </a:lnTo>
                      <a:lnTo>
                        <a:pt x="26" y="38"/>
                      </a:lnTo>
                      <a:lnTo>
                        <a:pt x="23" y="36"/>
                      </a:lnTo>
                      <a:lnTo>
                        <a:pt x="18"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7" name="Freeform 103"/>
                <p:cNvSpPr>
                  <a:spLocks/>
                </p:cNvSpPr>
                <p:nvPr/>
              </p:nvSpPr>
              <p:spPr bwMode="auto">
                <a:xfrm>
                  <a:off x="2771" y="3225"/>
                  <a:ext cx="141" cy="137"/>
                </a:xfrm>
                <a:custGeom>
                  <a:avLst/>
                  <a:gdLst>
                    <a:gd name="T0" fmla="*/ 131 w 283"/>
                    <a:gd name="T1" fmla="*/ 105 h 275"/>
                    <a:gd name="T2" fmla="*/ 112 w 283"/>
                    <a:gd name="T3" fmla="*/ 115 h 275"/>
                    <a:gd name="T4" fmla="*/ 95 w 283"/>
                    <a:gd name="T5" fmla="*/ 124 h 275"/>
                    <a:gd name="T6" fmla="*/ 83 w 283"/>
                    <a:gd name="T7" fmla="*/ 132 h 275"/>
                    <a:gd name="T8" fmla="*/ 76 w 283"/>
                    <a:gd name="T9" fmla="*/ 136 h 275"/>
                    <a:gd name="T10" fmla="*/ 69 w 283"/>
                    <a:gd name="T11" fmla="*/ 137 h 275"/>
                    <a:gd name="T12" fmla="*/ 72 w 283"/>
                    <a:gd name="T13" fmla="*/ 131 h 275"/>
                    <a:gd name="T14" fmla="*/ 80 w 283"/>
                    <a:gd name="T15" fmla="*/ 122 h 275"/>
                    <a:gd name="T16" fmla="*/ 87 w 283"/>
                    <a:gd name="T17" fmla="*/ 111 h 275"/>
                    <a:gd name="T18" fmla="*/ 88 w 283"/>
                    <a:gd name="T19" fmla="*/ 101 h 275"/>
                    <a:gd name="T20" fmla="*/ 81 w 283"/>
                    <a:gd name="T21" fmla="*/ 95 h 275"/>
                    <a:gd name="T22" fmla="*/ 71 w 283"/>
                    <a:gd name="T23" fmla="*/ 95 h 275"/>
                    <a:gd name="T24" fmla="*/ 61 w 283"/>
                    <a:gd name="T25" fmla="*/ 101 h 275"/>
                    <a:gd name="T26" fmla="*/ 55 w 283"/>
                    <a:gd name="T27" fmla="*/ 114 h 275"/>
                    <a:gd name="T28" fmla="*/ 50 w 283"/>
                    <a:gd name="T29" fmla="*/ 124 h 275"/>
                    <a:gd name="T30" fmla="*/ 43 w 283"/>
                    <a:gd name="T31" fmla="*/ 126 h 275"/>
                    <a:gd name="T32" fmla="*/ 38 w 283"/>
                    <a:gd name="T33" fmla="*/ 125 h 275"/>
                    <a:gd name="T34" fmla="*/ 35 w 283"/>
                    <a:gd name="T35" fmla="*/ 119 h 275"/>
                    <a:gd name="T36" fmla="*/ 42 w 283"/>
                    <a:gd name="T37" fmla="*/ 110 h 275"/>
                    <a:gd name="T38" fmla="*/ 52 w 283"/>
                    <a:gd name="T39" fmla="*/ 101 h 275"/>
                    <a:gd name="T40" fmla="*/ 60 w 283"/>
                    <a:gd name="T41" fmla="*/ 89 h 275"/>
                    <a:gd name="T42" fmla="*/ 59 w 283"/>
                    <a:gd name="T43" fmla="*/ 78 h 275"/>
                    <a:gd name="T44" fmla="*/ 48 w 283"/>
                    <a:gd name="T45" fmla="*/ 70 h 275"/>
                    <a:gd name="T46" fmla="*/ 37 w 283"/>
                    <a:gd name="T47" fmla="*/ 72 h 275"/>
                    <a:gd name="T48" fmla="*/ 29 w 283"/>
                    <a:gd name="T49" fmla="*/ 80 h 275"/>
                    <a:gd name="T50" fmla="*/ 24 w 283"/>
                    <a:gd name="T51" fmla="*/ 91 h 275"/>
                    <a:gd name="T52" fmla="*/ 20 w 283"/>
                    <a:gd name="T53" fmla="*/ 97 h 275"/>
                    <a:gd name="T54" fmla="*/ 11 w 283"/>
                    <a:gd name="T55" fmla="*/ 99 h 275"/>
                    <a:gd name="T56" fmla="*/ 4 w 283"/>
                    <a:gd name="T57" fmla="*/ 96 h 275"/>
                    <a:gd name="T58" fmla="*/ 0 w 283"/>
                    <a:gd name="T59" fmla="*/ 89 h 275"/>
                    <a:gd name="T60" fmla="*/ 7 w 283"/>
                    <a:gd name="T61" fmla="*/ 82 h 275"/>
                    <a:gd name="T62" fmla="*/ 18 w 283"/>
                    <a:gd name="T63" fmla="*/ 77 h 275"/>
                    <a:gd name="T64" fmla="*/ 26 w 283"/>
                    <a:gd name="T65" fmla="*/ 68 h 275"/>
                    <a:gd name="T66" fmla="*/ 26 w 283"/>
                    <a:gd name="T67" fmla="*/ 57 h 275"/>
                    <a:gd name="T68" fmla="*/ 28 w 283"/>
                    <a:gd name="T69" fmla="*/ 37 h 275"/>
                    <a:gd name="T70" fmla="*/ 32 w 283"/>
                    <a:gd name="T71" fmla="*/ 36 h 275"/>
                    <a:gd name="T72" fmla="*/ 36 w 283"/>
                    <a:gd name="T73" fmla="*/ 34 h 275"/>
                    <a:gd name="T74" fmla="*/ 40 w 283"/>
                    <a:gd name="T75" fmla="*/ 32 h 275"/>
                    <a:gd name="T76" fmla="*/ 43 w 283"/>
                    <a:gd name="T77" fmla="*/ 29 h 275"/>
                    <a:gd name="T78" fmla="*/ 51 w 283"/>
                    <a:gd name="T79" fmla="*/ 23 h 275"/>
                    <a:gd name="T80" fmla="*/ 57 w 283"/>
                    <a:gd name="T81" fmla="*/ 16 h 275"/>
                    <a:gd name="T82" fmla="*/ 59 w 283"/>
                    <a:gd name="T83" fmla="*/ 8 h 275"/>
                    <a:gd name="T84" fmla="*/ 58 w 283"/>
                    <a:gd name="T85" fmla="*/ 0 h 275"/>
                    <a:gd name="T86" fmla="*/ 64 w 283"/>
                    <a:gd name="T87" fmla="*/ 1 h 275"/>
                    <a:gd name="T88" fmla="*/ 69 w 283"/>
                    <a:gd name="T89" fmla="*/ 1 h 275"/>
                    <a:gd name="T90" fmla="*/ 73 w 283"/>
                    <a:gd name="T91" fmla="*/ 0 h 275"/>
                    <a:gd name="T92" fmla="*/ 77 w 283"/>
                    <a:gd name="T93" fmla="*/ 0 h 275"/>
                    <a:gd name="T94" fmla="*/ 86 w 283"/>
                    <a:gd name="T95" fmla="*/ 13 h 275"/>
                    <a:gd name="T96" fmla="*/ 99 w 283"/>
                    <a:gd name="T97" fmla="*/ 33 h 275"/>
                    <a:gd name="T98" fmla="*/ 110 w 283"/>
                    <a:gd name="T99" fmla="*/ 53 h 275"/>
                    <a:gd name="T100" fmla="*/ 116 w 283"/>
                    <a:gd name="T101" fmla="*/ 68 h 275"/>
                    <a:gd name="T102" fmla="*/ 123 w 283"/>
                    <a:gd name="T103" fmla="*/ 68 h 275"/>
                    <a:gd name="T104" fmla="*/ 130 w 283"/>
                    <a:gd name="T105" fmla="*/ 74 h 275"/>
                    <a:gd name="T106" fmla="*/ 136 w 283"/>
                    <a:gd name="T107" fmla="*/ 86 h 275"/>
                    <a:gd name="T108" fmla="*/ 141 w 283"/>
                    <a:gd name="T109" fmla="*/ 101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3" h="275">
                      <a:moveTo>
                        <a:pt x="283" y="202"/>
                      </a:moveTo>
                      <a:lnTo>
                        <a:pt x="263" y="210"/>
                      </a:lnTo>
                      <a:lnTo>
                        <a:pt x="243" y="220"/>
                      </a:lnTo>
                      <a:lnTo>
                        <a:pt x="224" y="230"/>
                      </a:lnTo>
                      <a:lnTo>
                        <a:pt x="207" y="239"/>
                      </a:lnTo>
                      <a:lnTo>
                        <a:pt x="190" y="249"/>
                      </a:lnTo>
                      <a:lnTo>
                        <a:pt x="177" y="257"/>
                      </a:lnTo>
                      <a:lnTo>
                        <a:pt x="167" y="264"/>
                      </a:lnTo>
                      <a:lnTo>
                        <a:pt x="160" y="270"/>
                      </a:lnTo>
                      <a:lnTo>
                        <a:pt x="152" y="273"/>
                      </a:lnTo>
                      <a:lnTo>
                        <a:pt x="145" y="275"/>
                      </a:lnTo>
                      <a:lnTo>
                        <a:pt x="138" y="274"/>
                      </a:lnTo>
                      <a:lnTo>
                        <a:pt x="136" y="267"/>
                      </a:lnTo>
                      <a:lnTo>
                        <a:pt x="144" y="262"/>
                      </a:lnTo>
                      <a:lnTo>
                        <a:pt x="152" y="254"/>
                      </a:lnTo>
                      <a:lnTo>
                        <a:pt x="161" y="244"/>
                      </a:lnTo>
                      <a:lnTo>
                        <a:pt x="169" y="233"/>
                      </a:lnTo>
                      <a:lnTo>
                        <a:pt x="175" y="222"/>
                      </a:lnTo>
                      <a:lnTo>
                        <a:pt x="178" y="211"/>
                      </a:lnTo>
                      <a:lnTo>
                        <a:pt x="177" y="202"/>
                      </a:lnTo>
                      <a:lnTo>
                        <a:pt x="172" y="194"/>
                      </a:lnTo>
                      <a:lnTo>
                        <a:pt x="163" y="190"/>
                      </a:lnTo>
                      <a:lnTo>
                        <a:pt x="153" y="188"/>
                      </a:lnTo>
                      <a:lnTo>
                        <a:pt x="142" y="190"/>
                      </a:lnTo>
                      <a:lnTo>
                        <a:pt x="132" y="195"/>
                      </a:lnTo>
                      <a:lnTo>
                        <a:pt x="122" y="203"/>
                      </a:lnTo>
                      <a:lnTo>
                        <a:pt x="115" y="214"/>
                      </a:lnTo>
                      <a:lnTo>
                        <a:pt x="110" y="229"/>
                      </a:lnTo>
                      <a:lnTo>
                        <a:pt x="109" y="246"/>
                      </a:lnTo>
                      <a:lnTo>
                        <a:pt x="101" y="248"/>
                      </a:lnTo>
                      <a:lnTo>
                        <a:pt x="94" y="250"/>
                      </a:lnTo>
                      <a:lnTo>
                        <a:pt x="87" y="252"/>
                      </a:lnTo>
                      <a:lnTo>
                        <a:pt x="81" y="252"/>
                      </a:lnTo>
                      <a:lnTo>
                        <a:pt x="76" y="251"/>
                      </a:lnTo>
                      <a:lnTo>
                        <a:pt x="73" y="246"/>
                      </a:lnTo>
                      <a:lnTo>
                        <a:pt x="71" y="238"/>
                      </a:lnTo>
                      <a:lnTo>
                        <a:pt x="72" y="225"/>
                      </a:lnTo>
                      <a:lnTo>
                        <a:pt x="84" y="220"/>
                      </a:lnTo>
                      <a:lnTo>
                        <a:pt x="95" y="212"/>
                      </a:lnTo>
                      <a:lnTo>
                        <a:pt x="105" y="203"/>
                      </a:lnTo>
                      <a:lnTo>
                        <a:pt x="115" y="191"/>
                      </a:lnTo>
                      <a:lnTo>
                        <a:pt x="120" y="179"/>
                      </a:lnTo>
                      <a:lnTo>
                        <a:pt x="122" y="167"/>
                      </a:lnTo>
                      <a:lnTo>
                        <a:pt x="118" y="156"/>
                      </a:lnTo>
                      <a:lnTo>
                        <a:pt x="109" y="146"/>
                      </a:lnTo>
                      <a:lnTo>
                        <a:pt x="96" y="140"/>
                      </a:lnTo>
                      <a:lnTo>
                        <a:pt x="85" y="140"/>
                      </a:lnTo>
                      <a:lnTo>
                        <a:pt x="74" y="144"/>
                      </a:lnTo>
                      <a:lnTo>
                        <a:pt x="65" y="151"/>
                      </a:lnTo>
                      <a:lnTo>
                        <a:pt x="58" y="161"/>
                      </a:lnTo>
                      <a:lnTo>
                        <a:pt x="52" y="172"/>
                      </a:lnTo>
                      <a:lnTo>
                        <a:pt x="48" y="183"/>
                      </a:lnTo>
                      <a:lnTo>
                        <a:pt x="47" y="194"/>
                      </a:lnTo>
                      <a:lnTo>
                        <a:pt x="40" y="195"/>
                      </a:lnTo>
                      <a:lnTo>
                        <a:pt x="32" y="198"/>
                      </a:lnTo>
                      <a:lnTo>
                        <a:pt x="23" y="198"/>
                      </a:lnTo>
                      <a:lnTo>
                        <a:pt x="16" y="196"/>
                      </a:lnTo>
                      <a:lnTo>
                        <a:pt x="8" y="193"/>
                      </a:lnTo>
                      <a:lnTo>
                        <a:pt x="3" y="188"/>
                      </a:lnTo>
                      <a:lnTo>
                        <a:pt x="0" y="179"/>
                      </a:lnTo>
                      <a:lnTo>
                        <a:pt x="1" y="167"/>
                      </a:lnTo>
                      <a:lnTo>
                        <a:pt x="14" y="165"/>
                      </a:lnTo>
                      <a:lnTo>
                        <a:pt x="26" y="160"/>
                      </a:lnTo>
                      <a:lnTo>
                        <a:pt x="37" y="154"/>
                      </a:lnTo>
                      <a:lnTo>
                        <a:pt x="46" y="146"/>
                      </a:lnTo>
                      <a:lnTo>
                        <a:pt x="52" y="136"/>
                      </a:lnTo>
                      <a:lnTo>
                        <a:pt x="54" y="126"/>
                      </a:lnTo>
                      <a:lnTo>
                        <a:pt x="53" y="115"/>
                      </a:lnTo>
                      <a:lnTo>
                        <a:pt x="47" y="103"/>
                      </a:lnTo>
                      <a:lnTo>
                        <a:pt x="57" y="75"/>
                      </a:lnTo>
                      <a:lnTo>
                        <a:pt x="61" y="73"/>
                      </a:lnTo>
                      <a:lnTo>
                        <a:pt x="65" y="72"/>
                      </a:lnTo>
                      <a:lnTo>
                        <a:pt x="68" y="70"/>
                      </a:lnTo>
                      <a:lnTo>
                        <a:pt x="72" y="68"/>
                      </a:lnTo>
                      <a:lnTo>
                        <a:pt x="76" y="66"/>
                      </a:lnTo>
                      <a:lnTo>
                        <a:pt x="80" y="64"/>
                      </a:lnTo>
                      <a:lnTo>
                        <a:pt x="83" y="62"/>
                      </a:lnTo>
                      <a:lnTo>
                        <a:pt x="87" y="59"/>
                      </a:lnTo>
                      <a:lnTo>
                        <a:pt x="96" y="53"/>
                      </a:lnTo>
                      <a:lnTo>
                        <a:pt x="103" y="46"/>
                      </a:lnTo>
                      <a:lnTo>
                        <a:pt x="110" y="39"/>
                      </a:lnTo>
                      <a:lnTo>
                        <a:pt x="114" y="32"/>
                      </a:lnTo>
                      <a:lnTo>
                        <a:pt x="116" y="24"/>
                      </a:lnTo>
                      <a:lnTo>
                        <a:pt x="118" y="17"/>
                      </a:lnTo>
                      <a:lnTo>
                        <a:pt x="117" y="8"/>
                      </a:lnTo>
                      <a:lnTo>
                        <a:pt x="116" y="0"/>
                      </a:lnTo>
                      <a:lnTo>
                        <a:pt x="123" y="1"/>
                      </a:lnTo>
                      <a:lnTo>
                        <a:pt x="129" y="2"/>
                      </a:lnTo>
                      <a:lnTo>
                        <a:pt x="134" y="2"/>
                      </a:lnTo>
                      <a:lnTo>
                        <a:pt x="138" y="2"/>
                      </a:lnTo>
                      <a:lnTo>
                        <a:pt x="142" y="2"/>
                      </a:lnTo>
                      <a:lnTo>
                        <a:pt x="146" y="1"/>
                      </a:lnTo>
                      <a:lnTo>
                        <a:pt x="150" y="1"/>
                      </a:lnTo>
                      <a:lnTo>
                        <a:pt x="154" y="1"/>
                      </a:lnTo>
                      <a:lnTo>
                        <a:pt x="162" y="11"/>
                      </a:lnTo>
                      <a:lnTo>
                        <a:pt x="173" y="27"/>
                      </a:lnTo>
                      <a:lnTo>
                        <a:pt x="185" y="45"/>
                      </a:lnTo>
                      <a:lnTo>
                        <a:pt x="198" y="66"/>
                      </a:lnTo>
                      <a:lnTo>
                        <a:pt x="210" y="86"/>
                      </a:lnTo>
                      <a:lnTo>
                        <a:pt x="221" y="107"/>
                      </a:lnTo>
                      <a:lnTo>
                        <a:pt x="229" y="124"/>
                      </a:lnTo>
                      <a:lnTo>
                        <a:pt x="233" y="137"/>
                      </a:lnTo>
                      <a:lnTo>
                        <a:pt x="240" y="135"/>
                      </a:lnTo>
                      <a:lnTo>
                        <a:pt x="247" y="137"/>
                      </a:lnTo>
                      <a:lnTo>
                        <a:pt x="253" y="142"/>
                      </a:lnTo>
                      <a:lnTo>
                        <a:pt x="260" y="149"/>
                      </a:lnTo>
                      <a:lnTo>
                        <a:pt x="266" y="159"/>
                      </a:lnTo>
                      <a:lnTo>
                        <a:pt x="272" y="172"/>
                      </a:lnTo>
                      <a:lnTo>
                        <a:pt x="278" y="186"/>
                      </a:lnTo>
                      <a:lnTo>
                        <a:pt x="283" y="20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8" name="Freeform 104"/>
                <p:cNvSpPr>
                  <a:spLocks/>
                </p:cNvSpPr>
                <p:nvPr/>
              </p:nvSpPr>
              <p:spPr bwMode="auto">
                <a:xfrm>
                  <a:off x="2849" y="3323"/>
                  <a:ext cx="64" cy="39"/>
                </a:xfrm>
                <a:custGeom>
                  <a:avLst/>
                  <a:gdLst>
                    <a:gd name="T0" fmla="*/ 3 w 128"/>
                    <a:gd name="T1" fmla="*/ 39 h 76"/>
                    <a:gd name="T2" fmla="*/ 4 w 128"/>
                    <a:gd name="T3" fmla="*/ 38 h 76"/>
                    <a:gd name="T4" fmla="*/ 7 w 128"/>
                    <a:gd name="T5" fmla="*/ 35 h 76"/>
                    <a:gd name="T6" fmla="*/ 12 w 128"/>
                    <a:gd name="T7" fmla="*/ 32 h 76"/>
                    <a:gd name="T8" fmla="*/ 18 w 128"/>
                    <a:gd name="T9" fmla="*/ 28 h 76"/>
                    <a:gd name="T10" fmla="*/ 27 w 128"/>
                    <a:gd name="T11" fmla="*/ 23 h 76"/>
                    <a:gd name="T12" fmla="*/ 35 w 128"/>
                    <a:gd name="T13" fmla="*/ 18 h 76"/>
                    <a:gd name="T14" fmla="*/ 45 w 128"/>
                    <a:gd name="T15" fmla="*/ 13 h 76"/>
                    <a:gd name="T16" fmla="*/ 55 w 128"/>
                    <a:gd name="T17" fmla="*/ 8 h 76"/>
                    <a:gd name="T18" fmla="*/ 64 w 128"/>
                    <a:gd name="T19" fmla="*/ 4 h 76"/>
                    <a:gd name="T20" fmla="*/ 63 w 128"/>
                    <a:gd name="T21" fmla="*/ 0 h 76"/>
                    <a:gd name="T22" fmla="*/ 53 w 128"/>
                    <a:gd name="T23" fmla="*/ 4 h 76"/>
                    <a:gd name="T24" fmla="*/ 43 w 128"/>
                    <a:gd name="T25" fmla="*/ 9 h 76"/>
                    <a:gd name="T26" fmla="*/ 33 w 128"/>
                    <a:gd name="T27" fmla="*/ 14 h 76"/>
                    <a:gd name="T28" fmla="*/ 25 w 128"/>
                    <a:gd name="T29" fmla="*/ 19 h 76"/>
                    <a:gd name="T30" fmla="*/ 16 w 128"/>
                    <a:gd name="T31" fmla="*/ 24 h 76"/>
                    <a:gd name="T32" fmla="*/ 10 w 128"/>
                    <a:gd name="T33" fmla="*/ 28 h 76"/>
                    <a:gd name="T34" fmla="*/ 4 w 128"/>
                    <a:gd name="T35" fmla="*/ 32 h 76"/>
                    <a:gd name="T36" fmla="*/ 1 w 128"/>
                    <a:gd name="T37" fmla="*/ 35 h 76"/>
                    <a:gd name="T38" fmla="*/ 2 w 128"/>
                    <a:gd name="T39" fmla="*/ 35 h 76"/>
                    <a:gd name="T40" fmla="*/ 1 w 128"/>
                    <a:gd name="T41" fmla="*/ 35 h 76"/>
                    <a:gd name="T42" fmla="*/ 0 w 128"/>
                    <a:gd name="T43" fmla="*/ 37 h 76"/>
                    <a:gd name="T44" fmla="*/ 1 w 128"/>
                    <a:gd name="T45" fmla="*/ 38 h 76"/>
                    <a:gd name="T46" fmla="*/ 2 w 128"/>
                    <a:gd name="T47" fmla="*/ 39 h 76"/>
                    <a:gd name="T48" fmla="*/ 4 w 128"/>
                    <a:gd name="T49" fmla="*/ 38 h 76"/>
                    <a:gd name="T50" fmla="*/ 3 w 128"/>
                    <a:gd name="T51" fmla="*/ 39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8" h="76">
                      <a:moveTo>
                        <a:pt x="5" y="76"/>
                      </a:moveTo>
                      <a:lnTo>
                        <a:pt x="7" y="75"/>
                      </a:lnTo>
                      <a:lnTo>
                        <a:pt x="14" y="69"/>
                      </a:lnTo>
                      <a:lnTo>
                        <a:pt x="23" y="63"/>
                      </a:lnTo>
                      <a:lnTo>
                        <a:pt x="36" y="55"/>
                      </a:lnTo>
                      <a:lnTo>
                        <a:pt x="53" y="45"/>
                      </a:lnTo>
                      <a:lnTo>
                        <a:pt x="70" y="36"/>
                      </a:lnTo>
                      <a:lnTo>
                        <a:pt x="89" y="26"/>
                      </a:lnTo>
                      <a:lnTo>
                        <a:pt x="109" y="16"/>
                      </a:lnTo>
                      <a:lnTo>
                        <a:pt x="128" y="8"/>
                      </a:lnTo>
                      <a:lnTo>
                        <a:pt x="126" y="0"/>
                      </a:lnTo>
                      <a:lnTo>
                        <a:pt x="105" y="8"/>
                      </a:lnTo>
                      <a:lnTo>
                        <a:pt x="85" y="18"/>
                      </a:lnTo>
                      <a:lnTo>
                        <a:pt x="66" y="28"/>
                      </a:lnTo>
                      <a:lnTo>
                        <a:pt x="49" y="37"/>
                      </a:lnTo>
                      <a:lnTo>
                        <a:pt x="32" y="47"/>
                      </a:lnTo>
                      <a:lnTo>
                        <a:pt x="19" y="55"/>
                      </a:lnTo>
                      <a:lnTo>
                        <a:pt x="8" y="63"/>
                      </a:lnTo>
                      <a:lnTo>
                        <a:pt x="1" y="69"/>
                      </a:lnTo>
                      <a:lnTo>
                        <a:pt x="3" y="68"/>
                      </a:lnTo>
                      <a:lnTo>
                        <a:pt x="1" y="69"/>
                      </a:lnTo>
                      <a:lnTo>
                        <a:pt x="0" y="72"/>
                      </a:lnTo>
                      <a:lnTo>
                        <a:pt x="1" y="75"/>
                      </a:lnTo>
                      <a:lnTo>
                        <a:pt x="4" y="76"/>
                      </a:lnTo>
                      <a:lnTo>
                        <a:pt x="7" y="75"/>
                      </a:lnTo>
                      <a:lnTo>
                        <a:pt x="5"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59" name="Freeform 105"/>
                <p:cNvSpPr>
                  <a:spLocks/>
                </p:cNvSpPr>
                <p:nvPr/>
              </p:nvSpPr>
              <p:spPr bwMode="auto">
                <a:xfrm>
                  <a:off x="2836" y="3356"/>
                  <a:ext cx="15" cy="8"/>
                </a:xfrm>
                <a:custGeom>
                  <a:avLst/>
                  <a:gdLst>
                    <a:gd name="T0" fmla="*/ 2 w 30"/>
                    <a:gd name="T1" fmla="*/ 0 h 17"/>
                    <a:gd name="T2" fmla="*/ 0 w 30"/>
                    <a:gd name="T3" fmla="*/ 2 h 17"/>
                    <a:gd name="T4" fmla="*/ 2 w 30"/>
                    <a:gd name="T5" fmla="*/ 7 h 17"/>
                    <a:gd name="T6" fmla="*/ 7 w 30"/>
                    <a:gd name="T7" fmla="*/ 8 h 17"/>
                    <a:gd name="T8" fmla="*/ 11 w 30"/>
                    <a:gd name="T9" fmla="*/ 7 h 17"/>
                    <a:gd name="T10" fmla="*/ 15 w 30"/>
                    <a:gd name="T11" fmla="*/ 6 h 17"/>
                    <a:gd name="T12" fmla="*/ 14 w 30"/>
                    <a:gd name="T13" fmla="*/ 2 h 17"/>
                    <a:gd name="T14" fmla="*/ 10 w 30"/>
                    <a:gd name="T15" fmla="*/ 3 h 17"/>
                    <a:gd name="T16" fmla="*/ 7 w 30"/>
                    <a:gd name="T17" fmla="*/ 4 h 17"/>
                    <a:gd name="T18" fmla="*/ 5 w 30"/>
                    <a:gd name="T19" fmla="*/ 4 h 17"/>
                    <a:gd name="T20" fmla="*/ 5 w 30"/>
                    <a:gd name="T21" fmla="*/ 2 h 17"/>
                    <a:gd name="T22" fmla="*/ 4 w 30"/>
                    <a:gd name="T23" fmla="*/ 4 h 17"/>
                    <a:gd name="T24" fmla="*/ 5 w 30"/>
                    <a:gd name="T25" fmla="*/ 2 h 17"/>
                    <a:gd name="T26" fmla="*/ 4 w 30"/>
                    <a:gd name="T27" fmla="*/ 1 h 17"/>
                    <a:gd name="T28" fmla="*/ 3 w 30"/>
                    <a:gd name="T29" fmla="*/ 0 h 17"/>
                    <a:gd name="T30" fmla="*/ 1 w 30"/>
                    <a:gd name="T31" fmla="*/ 1 h 17"/>
                    <a:gd name="T32" fmla="*/ 0 w 30"/>
                    <a:gd name="T33" fmla="*/ 2 h 17"/>
                    <a:gd name="T34" fmla="*/ 2 w 3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7">
                      <a:moveTo>
                        <a:pt x="3" y="1"/>
                      </a:moveTo>
                      <a:lnTo>
                        <a:pt x="0" y="5"/>
                      </a:lnTo>
                      <a:lnTo>
                        <a:pt x="4" y="15"/>
                      </a:lnTo>
                      <a:lnTo>
                        <a:pt x="14" y="17"/>
                      </a:lnTo>
                      <a:lnTo>
                        <a:pt x="22" y="15"/>
                      </a:lnTo>
                      <a:lnTo>
                        <a:pt x="30" y="12"/>
                      </a:lnTo>
                      <a:lnTo>
                        <a:pt x="28" y="4"/>
                      </a:lnTo>
                      <a:lnTo>
                        <a:pt x="20" y="7"/>
                      </a:lnTo>
                      <a:lnTo>
                        <a:pt x="14" y="9"/>
                      </a:lnTo>
                      <a:lnTo>
                        <a:pt x="10" y="9"/>
                      </a:lnTo>
                      <a:lnTo>
                        <a:pt x="10" y="5"/>
                      </a:lnTo>
                      <a:lnTo>
                        <a:pt x="7" y="9"/>
                      </a:lnTo>
                      <a:lnTo>
                        <a:pt x="10" y="5"/>
                      </a:lnTo>
                      <a:lnTo>
                        <a:pt x="8" y="2"/>
                      </a:lnTo>
                      <a:lnTo>
                        <a:pt x="5" y="0"/>
                      </a:lnTo>
                      <a:lnTo>
                        <a:pt x="2" y="2"/>
                      </a:lnTo>
                      <a:lnTo>
                        <a:pt x="0" y="5"/>
                      </a:lnTo>
                      <a:lnTo>
                        <a:pt x="3"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0" name="Freeform 106"/>
                <p:cNvSpPr>
                  <a:spLocks/>
                </p:cNvSpPr>
                <p:nvPr/>
              </p:nvSpPr>
              <p:spPr bwMode="auto">
                <a:xfrm>
                  <a:off x="2837" y="3320"/>
                  <a:ext cx="25" cy="40"/>
                </a:xfrm>
                <a:custGeom>
                  <a:avLst/>
                  <a:gdLst>
                    <a:gd name="T0" fmla="*/ 19 w 48"/>
                    <a:gd name="T1" fmla="*/ 4 h 81"/>
                    <a:gd name="T2" fmla="*/ 19 w 48"/>
                    <a:gd name="T3" fmla="*/ 4 h 81"/>
                    <a:gd name="T4" fmla="*/ 20 w 48"/>
                    <a:gd name="T5" fmla="*/ 6 h 81"/>
                    <a:gd name="T6" fmla="*/ 21 w 48"/>
                    <a:gd name="T7" fmla="*/ 10 h 81"/>
                    <a:gd name="T8" fmla="*/ 19 w 48"/>
                    <a:gd name="T9" fmla="*/ 15 h 81"/>
                    <a:gd name="T10" fmla="*/ 16 w 48"/>
                    <a:gd name="T11" fmla="*/ 20 h 81"/>
                    <a:gd name="T12" fmla="*/ 13 w 48"/>
                    <a:gd name="T13" fmla="*/ 25 h 81"/>
                    <a:gd name="T14" fmla="*/ 8 w 48"/>
                    <a:gd name="T15" fmla="*/ 30 h 81"/>
                    <a:gd name="T16" fmla="*/ 4 w 48"/>
                    <a:gd name="T17" fmla="*/ 34 h 81"/>
                    <a:gd name="T18" fmla="*/ 0 w 48"/>
                    <a:gd name="T19" fmla="*/ 36 h 81"/>
                    <a:gd name="T20" fmla="*/ 2 w 48"/>
                    <a:gd name="T21" fmla="*/ 40 h 81"/>
                    <a:gd name="T22" fmla="*/ 7 w 48"/>
                    <a:gd name="T23" fmla="*/ 37 h 81"/>
                    <a:gd name="T24" fmla="*/ 11 w 48"/>
                    <a:gd name="T25" fmla="*/ 33 h 81"/>
                    <a:gd name="T26" fmla="*/ 16 w 48"/>
                    <a:gd name="T27" fmla="*/ 28 h 81"/>
                    <a:gd name="T28" fmla="*/ 20 w 48"/>
                    <a:gd name="T29" fmla="*/ 22 h 81"/>
                    <a:gd name="T30" fmla="*/ 23 w 48"/>
                    <a:gd name="T31" fmla="*/ 16 h 81"/>
                    <a:gd name="T32" fmla="*/ 25 w 48"/>
                    <a:gd name="T33" fmla="*/ 10 h 81"/>
                    <a:gd name="T34" fmla="*/ 24 w 48"/>
                    <a:gd name="T35" fmla="*/ 5 h 81"/>
                    <a:gd name="T36" fmla="*/ 21 w 48"/>
                    <a:gd name="T37" fmla="*/ 0 h 81"/>
                    <a:gd name="T38" fmla="*/ 21 w 48"/>
                    <a:gd name="T39" fmla="*/ 0 h 81"/>
                    <a:gd name="T40" fmla="*/ 19 w 48"/>
                    <a:gd name="T41" fmla="*/ 4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81">
                      <a:moveTo>
                        <a:pt x="36" y="9"/>
                      </a:moveTo>
                      <a:lnTo>
                        <a:pt x="36" y="9"/>
                      </a:lnTo>
                      <a:lnTo>
                        <a:pt x="39" y="13"/>
                      </a:lnTo>
                      <a:lnTo>
                        <a:pt x="40" y="21"/>
                      </a:lnTo>
                      <a:lnTo>
                        <a:pt x="37" y="31"/>
                      </a:lnTo>
                      <a:lnTo>
                        <a:pt x="31" y="41"/>
                      </a:lnTo>
                      <a:lnTo>
                        <a:pt x="24" y="51"/>
                      </a:lnTo>
                      <a:lnTo>
                        <a:pt x="15" y="61"/>
                      </a:lnTo>
                      <a:lnTo>
                        <a:pt x="7" y="69"/>
                      </a:lnTo>
                      <a:lnTo>
                        <a:pt x="0" y="73"/>
                      </a:lnTo>
                      <a:lnTo>
                        <a:pt x="4" y="81"/>
                      </a:lnTo>
                      <a:lnTo>
                        <a:pt x="13" y="75"/>
                      </a:lnTo>
                      <a:lnTo>
                        <a:pt x="21" y="67"/>
                      </a:lnTo>
                      <a:lnTo>
                        <a:pt x="30" y="57"/>
                      </a:lnTo>
                      <a:lnTo>
                        <a:pt x="39" y="45"/>
                      </a:lnTo>
                      <a:lnTo>
                        <a:pt x="45" y="33"/>
                      </a:lnTo>
                      <a:lnTo>
                        <a:pt x="48" y="21"/>
                      </a:lnTo>
                      <a:lnTo>
                        <a:pt x="47" y="11"/>
                      </a:lnTo>
                      <a:lnTo>
                        <a:pt x="40" y="0"/>
                      </a:lnTo>
                      <a:lnTo>
                        <a:pt x="3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1" name="Freeform 107"/>
                <p:cNvSpPr>
                  <a:spLocks/>
                </p:cNvSpPr>
                <p:nvPr/>
              </p:nvSpPr>
              <p:spPr bwMode="auto">
                <a:xfrm>
                  <a:off x="2823" y="3316"/>
                  <a:ext cx="35" cy="34"/>
                </a:xfrm>
                <a:custGeom>
                  <a:avLst/>
                  <a:gdLst>
                    <a:gd name="T0" fmla="*/ 3 w 70"/>
                    <a:gd name="T1" fmla="*/ 34 h 67"/>
                    <a:gd name="T2" fmla="*/ 5 w 70"/>
                    <a:gd name="T3" fmla="*/ 32 h 67"/>
                    <a:gd name="T4" fmla="*/ 5 w 70"/>
                    <a:gd name="T5" fmla="*/ 23 h 67"/>
                    <a:gd name="T6" fmla="*/ 8 w 70"/>
                    <a:gd name="T7" fmla="*/ 17 h 67"/>
                    <a:gd name="T8" fmla="*/ 11 w 70"/>
                    <a:gd name="T9" fmla="*/ 12 h 67"/>
                    <a:gd name="T10" fmla="*/ 15 w 70"/>
                    <a:gd name="T11" fmla="*/ 9 h 67"/>
                    <a:gd name="T12" fmla="*/ 20 w 70"/>
                    <a:gd name="T13" fmla="*/ 6 h 67"/>
                    <a:gd name="T14" fmla="*/ 25 w 70"/>
                    <a:gd name="T15" fmla="*/ 5 h 67"/>
                    <a:gd name="T16" fmla="*/ 29 w 70"/>
                    <a:gd name="T17" fmla="*/ 6 h 67"/>
                    <a:gd name="T18" fmla="*/ 33 w 70"/>
                    <a:gd name="T19" fmla="*/ 8 h 67"/>
                    <a:gd name="T20" fmla="*/ 35 w 70"/>
                    <a:gd name="T21" fmla="*/ 4 h 67"/>
                    <a:gd name="T22" fmla="*/ 30 w 70"/>
                    <a:gd name="T23" fmla="*/ 2 h 67"/>
                    <a:gd name="T24" fmla="*/ 25 w 70"/>
                    <a:gd name="T25" fmla="*/ 0 h 67"/>
                    <a:gd name="T26" fmla="*/ 19 w 70"/>
                    <a:gd name="T27" fmla="*/ 2 h 67"/>
                    <a:gd name="T28" fmla="*/ 13 w 70"/>
                    <a:gd name="T29" fmla="*/ 4 h 67"/>
                    <a:gd name="T30" fmla="*/ 8 w 70"/>
                    <a:gd name="T31" fmla="*/ 9 h 67"/>
                    <a:gd name="T32" fmla="*/ 4 w 70"/>
                    <a:gd name="T33" fmla="*/ 15 h 67"/>
                    <a:gd name="T34" fmla="*/ 1 w 70"/>
                    <a:gd name="T35" fmla="*/ 23 h 67"/>
                    <a:gd name="T36" fmla="*/ 0 w 70"/>
                    <a:gd name="T37" fmla="*/ 32 h 67"/>
                    <a:gd name="T38" fmla="*/ 3 w 70"/>
                    <a:gd name="T39" fmla="*/ 30 h 67"/>
                    <a:gd name="T40" fmla="*/ 0 w 70"/>
                    <a:gd name="T41" fmla="*/ 32 h 67"/>
                    <a:gd name="T42" fmla="*/ 1 w 70"/>
                    <a:gd name="T43" fmla="*/ 33 h 67"/>
                    <a:gd name="T44" fmla="*/ 3 w 70"/>
                    <a:gd name="T45" fmla="*/ 34 h 67"/>
                    <a:gd name="T46" fmla="*/ 4 w 70"/>
                    <a:gd name="T47" fmla="*/ 33 h 67"/>
                    <a:gd name="T48" fmla="*/ 5 w 70"/>
                    <a:gd name="T49" fmla="*/ 32 h 67"/>
                    <a:gd name="T50" fmla="*/ 3 w 70"/>
                    <a:gd name="T51" fmla="*/ 34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67">
                      <a:moveTo>
                        <a:pt x="5" y="67"/>
                      </a:moveTo>
                      <a:lnTo>
                        <a:pt x="9" y="63"/>
                      </a:lnTo>
                      <a:lnTo>
                        <a:pt x="10" y="46"/>
                      </a:lnTo>
                      <a:lnTo>
                        <a:pt x="15" y="33"/>
                      </a:lnTo>
                      <a:lnTo>
                        <a:pt x="21" y="23"/>
                      </a:lnTo>
                      <a:lnTo>
                        <a:pt x="30" y="17"/>
                      </a:lnTo>
                      <a:lnTo>
                        <a:pt x="39" y="11"/>
                      </a:lnTo>
                      <a:lnTo>
                        <a:pt x="49" y="10"/>
                      </a:lnTo>
                      <a:lnTo>
                        <a:pt x="58" y="11"/>
                      </a:lnTo>
                      <a:lnTo>
                        <a:pt x="66" y="16"/>
                      </a:lnTo>
                      <a:lnTo>
                        <a:pt x="70" y="7"/>
                      </a:lnTo>
                      <a:lnTo>
                        <a:pt x="60" y="3"/>
                      </a:lnTo>
                      <a:lnTo>
                        <a:pt x="49" y="0"/>
                      </a:lnTo>
                      <a:lnTo>
                        <a:pt x="37" y="3"/>
                      </a:lnTo>
                      <a:lnTo>
                        <a:pt x="26" y="8"/>
                      </a:lnTo>
                      <a:lnTo>
                        <a:pt x="15" y="17"/>
                      </a:lnTo>
                      <a:lnTo>
                        <a:pt x="7" y="29"/>
                      </a:lnTo>
                      <a:lnTo>
                        <a:pt x="1" y="46"/>
                      </a:lnTo>
                      <a:lnTo>
                        <a:pt x="0" y="63"/>
                      </a:lnTo>
                      <a:lnTo>
                        <a:pt x="5" y="59"/>
                      </a:lnTo>
                      <a:lnTo>
                        <a:pt x="0" y="63"/>
                      </a:lnTo>
                      <a:lnTo>
                        <a:pt x="1" y="66"/>
                      </a:lnTo>
                      <a:lnTo>
                        <a:pt x="5" y="67"/>
                      </a:lnTo>
                      <a:lnTo>
                        <a:pt x="8" y="66"/>
                      </a:lnTo>
                      <a:lnTo>
                        <a:pt x="9" y="63"/>
                      </a:lnTo>
                      <a:lnTo>
                        <a:pt x="5"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2" name="Freeform 108"/>
                <p:cNvSpPr>
                  <a:spLocks/>
                </p:cNvSpPr>
                <p:nvPr/>
              </p:nvSpPr>
              <p:spPr bwMode="auto">
                <a:xfrm>
                  <a:off x="2804" y="3335"/>
                  <a:ext cx="21" cy="18"/>
                </a:xfrm>
                <a:custGeom>
                  <a:avLst/>
                  <a:gdLst>
                    <a:gd name="T0" fmla="*/ 2 w 43"/>
                    <a:gd name="T1" fmla="*/ 0 h 35"/>
                    <a:gd name="T2" fmla="*/ 1 w 43"/>
                    <a:gd name="T3" fmla="*/ 2 h 35"/>
                    <a:gd name="T4" fmla="*/ 0 w 43"/>
                    <a:gd name="T5" fmla="*/ 9 h 35"/>
                    <a:gd name="T6" fmla="*/ 1 w 43"/>
                    <a:gd name="T7" fmla="*/ 13 h 35"/>
                    <a:gd name="T8" fmla="*/ 4 w 43"/>
                    <a:gd name="T9" fmla="*/ 17 h 35"/>
                    <a:gd name="T10" fmla="*/ 7 w 43"/>
                    <a:gd name="T11" fmla="*/ 18 h 35"/>
                    <a:gd name="T12" fmla="*/ 10 w 43"/>
                    <a:gd name="T13" fmla="*/ 18 h 35"/>
                    <a:gd name="T14" fmla="*/ 14 w 43"/>
                    <a:gd name="T15" fmla="*/ 17 h 35"/>
                    <a:gd name="T16" fmla="*/ 18 w 43"/>
                    <a:gd name="T17" fmla="*/ 16 h 35"/>
                    <a:gd name="T18" fmla="*/ 21 w 43"/>
                    <a:gd name="T19" fmla="*/ 15 h 35"/>
                    <a:gd name="T20" fmla="*/ 21 w 43"/>
                    <a:gd name="T21" fmla="*/ 11 h 35"/>
                    <a:gd name="T22" fmla="*/ 17 w 43"/>
                    <a:gd name="T23" fmla="*/ 12 h 35"/>
                    <a:gd name="T24" fmla="*/ 13 w 43"/>
                    <a:gd name="T25" fmla="*/ 13 h 35"/>
                    <a:gd name="T26" fmla="*/ 10 w 43"/>
                    <a:gd name="T27" fmla="*/ 14 h 35"/>
                    <a:gd name="T28" fmla="*/ 7 w 43"/>
                    <a:gd name="T29" fmla="*/ 14 h 35"/>
                    <a:gd name="T30" fmla="*/ 6 w 43"/>
                    <a:gd name="T31" fmla="*/ 14 h 35"/>
                    <a:gd name="T32" fmla="*/ 5 w 43"/>
                    <a:gd name="T33" fmla="*/ 12 h 35"/>
                    <a:gd name="T34" fmla="*/ 5 w 43"/>
                    <a:gd name="T35" fmla="*/ 9 h 35"/>
                    <a:gd name="T36" fmla="*/ 5 w 43"/>
                    <a:gd name="T37" fmla="*/ 2 h 35"/>
                    <a:gd name="T38" fmla="*/ 3 w 43"/>
                    <a:gd name="T39" fmla="*/ 4 h 35"/>
                    <a:gd name="T40" fmla="*/ 5 w 43"/>
                    <a:gd name="T41" fmla="*/ 2 h 35"/>
                    <a:gd name="T42" fmla="*/ 4 w 43"/>
                    <a:gd name="T43" fmla="*/ 1 h 35"/>
                    <a:gd name="T44" fmla="*/ 3 w 43"/>
                    <a:gd name="T45" fmla="*/ 0 h 35"/>
                    <a:gd name="T46" fmla="*/ 1 w 43"/>
                    <a:gd name="T47" fmla="*/ 1 h 35"/>
                    <a:gd name="T48" fmla="*/ 1 w 43"/>
                    <a:gd name="T49" fmla="*/ 2 h 35"/>
                    <a:gd name="T50" fmla="*/ 2 w 43"/>
                    <a:gd name="T51" fmla="*/ 0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 h="35">
                      <a:moveTo>
                        <a:pt x="5" y="0"/>
                      </a:moveTo>
                      <a:lnTo>
                        <a:pt x="2" y="4"/>
                      </a:lnTo>
                      <a:lnTo>
                        <a:pt x="0" y="17"/>
                      </a:lnTo>
                      <a:lnTo>
                        <a:pt x="3" y="26"/>
                      </a:lnTo>
                      <a:lnTo>
                        <a:pt x="8" y="33"/>
                      </a:lnTo>
                      <a:lnTo>
                        <a:pt x="15" y="35"/>
                      </a:lnTo>
                      <a:lnTo>
                        <a:pt x="21" y="35"/>
                      </a:lnTo>
                      <a:lnTo>
                        <a:pt x="29" y="33"/>
                      </a:lnTo>
                      <a:lnTo>
                        <a:pt x="36" y="31"/>
                      </a:lnTo>
                      <a:lnTo>
                        <a:pt x="43" y="29"/>
                      </a:lnTo>
                      <a:lnTo>
                        <a:pt x="43" y="21"/>
                      </a:lnTo>
                      <a:lnTo>
                        <a:pt x="34" y="23"/>
                      </a:lnTo>
                      <a:lnTo>
                        <a:pt x="27" y="25"/>
                      </a:lnTo>
                      <a:lnTo>
                        <a:pt x="21" y="27"/>
                      </a:lnTo>
                      <a:lnTo>
                        <a:pt x="15" y="27"/>
                      </a:lnTo>
                      <a:lnTo>
                        <a:pt x="12" y="27"/>
                      </a:lnTo>
                      <a:lnTo>
                        <a:pt x="11" y="24"/>
                      </a:lnTo>
                      <a:lnTo>
                        <a:pt x="10" y="17"/>
                      </a:lnTo>
                      <a:lnTo>
                        <a:pt x="10" y="4"/>
                      </a:lnTo>
                      <a:lnTo>
                        <a:pt x="7" y="8"/>
                      </a:lnTo>
                      <a:lnTo>
                        <a:pt x="10" y="4"/>
                      </a:lnTo>
                      <a:lnTo>
                        <a:pt x="9" y="1"/>
                      </a:lnTo>
                      <a:lnTo>
                        <a:pt x="6" y="0"/>
                      </a:lnTo>
                      <a:lnTo>
                        <a:pt x="3" y="1"/>
                      </a:lnTo>
                      <a:lnTo>
                        <a:pt x="2" y="4"/>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3" name="Freeform 109"/>
                <p:cNvSpPr>
                  <a:spLocks/>
                </p:cNvSpPr>
                <p:nvPr/>
              </p:nvSpPr>
              <p:spPr bwMode="auto">
                <a:xfrm>
                  <a:off x="2806" y="3295"/>
                  <a:ext cx="27" cy="44"/>
                </a:xfrm>
                <a:custGeom>
                  <a:avLst/>
                  <a:gdLst>
                    <a:gd name="T0" fmla="*/ 18 w 55"/>
                    <a:gd name="T1" fmla="*/ 4 h 87"/>
                    <a:gd name="T2" fmla="*/ 18 w 55"/>
                    <a:gd name="T3" fmla="*/ 4 h 87"/>
                    <a:gd name="T4" fmla="*/ 21 w 55"/>
                    <a:gd name="T5" fmla="*/ 8 h 87"/>
                    <a:gd name="T6" fmla="*/ 23 w 55"/>
                    <a:gd name="T7" fmla="*/ 13 h 87"/>
                    <a:gd name="T8" fmla="*/ 22 w 55"/>
                    <a:gd name="T9" fmla="*/ 18 h 87"/>
                    <a:gd name="T10" fmla="*/ 20 w 55"/>
                    <a:gd name="T11" fmla="*/ 24 h 87"/>
                    <a:gd name="T12" fmla="*/ 15 w 55"/>
                    <a:gd name="T13" fmla="*/ 29 h 87"/>
                    <a:gd name="T14" fmla="*/ 10 w 55"/>
                    <a:gd name="T15" fmla="*/ 34 h 87"/>
                    <a:gd name="T16" fmla="*/ 5 w 55"/>
                    <a:gd name="T17" fmla="*/ 37 h 87"/>
                    <a:gd name="T18" fmla="*/ 0 w 55"/>
                    <a:gd name="T19" fmla="*/ 40 h 87"/>
                    <a:gd name="T20" fmla="*/ 1 w 55"/>
                    <a:gd name="T21" fmla="*/ 44 h 87"/>
                    <a:gd name="T22" fmla="*/ 7 w 55"/>
                    <a:gd name="T23" fmla="*/ 41 h 87"/>
                    <a:gd name="T24" fmla="*/ 13 w 55"/>
                    <a:gd name="T25" fmla="*/ 37 h 87"/>
                    <a:gd name="T26" fmla="*/ 19 w 55"/>
                    <a:gd name="T27" fmla="*/ 32 h 87"/>
                    <a:gd name="T28" fmla="*/ 24 w 55"/>
                    <a:gd name="T29" fmla="*/ 26 h 87"/>
                    <a:gd name="T30" fmla="*/ 26 w 55"/>
                    <a:gd name="T31" fmla="*/ 19 h 87"/>
                    <a:gd name="T32" fmla="*/ 27 w 55"/>
                    <a:gd name="T33" fmla="*/ 13 h 87"/>
                    <a:gd name="T34" fmla="*/ 25 w 55"/>
                    <a:gd name="T35" fmla="*/ 6 h 87"/>
                    <a:gd name="T36" fmla="*/ 20 w 55"/>
                    <a:gd name="T37" fmla="*/ 0 h 87"/>
                    <a:gd name="T38" fmla="*/ 20 w 55"/>
                    <a:gd name="T39" fmla="*/ 0 h 87"/>
                    <a:gd name="T40" fmla="*/ 18 w 55"/>
                    <a:gd name="T41" fmla="*/ 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87">
                      <a:moveTo>
                        <a:pt x="36" y="8"/>
                      </a:moveTo>
                      <a:lnTo>
                        <a:pt x="36" y="8"/>
                      </a:lnTo>
                      <a:lnTo>
                        <a:pt x="43" y="16"/>
                      </a:lnTo>
                      <a:lnTo>
                        <a:pt x="47" y="25"/>
                      </a:lnTo>
                      <a:lnTo>
                        <a:pt x="45" y="36"/>
                      </a:lnTo>
                      <a:lnTo>
                        <a:pt x="40" y="47"/>
                      </a:lnTo>
                      <a:lnTo>
                        <a:pt x="31" y="58"/>
                      </a:lnTo>
                      <a:lnTo>
                        <a:pt x="21" y="67"/>
                      </a:lnTo>
                      <a:lnTo>
                        <a:pt x="11" y="74"/>
                      </a:lnTo>
                      <a:lnTo>
                        <a:pt x="0" y="79"/>
                      </a:lnTo>
                      <a:lnTo>
                        <a:pt x="2" y="87"/>
                      </a:lnTo>
                      <a:lnTo>
                        <a:pt x="15" y="82"/>
                      </a:lnTo>
                      <a:lnTo>
                        <a:pt x="27" y="73"/>
                      </a:lnTo>
                      <a:lnTo>
                        <a:pt x="38" y="64"/>
                      </a:lnTo>
                      <a:lnTo>
                        <a:pt x="48" y="51"/>
                      </a:lnTo>
                      <a:lnTo>
                        <a:pt x="53" y="38"/>
                      </a:lnTo>
                      <a:lnTo>
                        <a:pt x="55" y="25"/>
                      </a:lnTo>
                      <a:lnTo>
                        <a:pt x="51" y="12"/>
                      </a:lnTo>
                      <a:lnTo>
                        <a:pt x="40" y="0"/>
                      </a:lnTo>
                      <a:lnTo>
                        <a:pt x="3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4" name="Freeform 110"/>
                <p:cNvSpPr>
                  <a:spLocks/>
                </p:cNvSpPr>
                <p:nvPr/>
              </p:nvSpPr>
              <p:spPr bwMode="auto">
                <a:xfrm>
                  <a:off x="2791" y="3292"/>
                  <a:ext cx="35" cy="32"/>
                </a:xfrm>
                <a:custGeom>
                  <a:avLst/>
                  <a:gdLst>
                    <a:gd name="T0" fmla="*/ 3 w 69"/>
                    <a:gd name="T1" fmla="*/ 32 h 63"/>
                    <a:gd name="T2" fmla="*/ 5 w 69"/>
                    <a:gd name="T3" fmla="*/ 29 h 63"/>
                    <a:gd name="T4" fmla="*/ 5 w 69"/>
                    <a:gd name="T5" fmla="*/ 24 h 63"/>
                    <a:gd name="T6" fmla="*/ 7 w 69"/>
                    <a:gd name="T7" fmla="*/ 19 h 63"/>
                    <a:gd name="T8" fmla="*/ 10 w 69"/>
                    <a:gd name="T9" fmla="*/ 14 h 63"/>
                    <a:gd name="T10" fmla="*/ 13 w 69"/>
                    <a:gd name="T11" fmla="*/ 9 h 63"/>
                    <a:gd name="T12" fmla="*/ 17 w 69"/>
                    <a:gd name="T13" fmla="*/ 6 h 63"/>
                    <a:gd name="T14" fmla="*/ 22 w 69"/>
                    <a:gd name="T15" fmla="*/ 4 h 63"/>
                    <a:gd name="T16" fmla="*/ 27 w 69"/>
                    <a:gd name="T17" fmla="*/ 4 h 63"/>
                    <a:gd name="T18" fmla="*/ 33 w 69"/>
                    <a:gd name="T19" fmla="*/ 7 h 63"/>
                    <a:gd name="T20" fmla="*/ 35 w 69"/>
                    <a:gd name="T21" fmla="*/ 3 h 63"/>
                    <a:gd name="T22" fmla="*/ 28 w 69"/>
                    <a:gd name="T23" fmla="*/ 0 h 63"/>
                    <a:gd name="T24" fmla="*/ 22 w 69"/>
                    <a:gd name="T25" fmla="*/ 0 h 63"/>
                    <a:gd name="T26" fmla="*/ 15 w 69"/>
                    <a:gd name="T27" fmla="*/ 2 h 63"/>
                    <a:gd name="T28" fmla="*/ 10 w 69"/>
                    <a:gd name="T29" fmla="*/ 6 h 63"/>
                    <a:gd name="T30" fmla="*/ 6 w 69"/>
                    <a:gd name="T31" fmla="*/ 12 h 63"/>
                    <a:gd name="T32" fmla="*/ 3 w 69"/>
                    <a:gd name="T33" fmla="*/ 17 h 63"/>
                    <a:gd name="T34" fmla="*/ 1 w 69"/>
                    <a:gd name="T35" fmla="*/ 23 h 63"/>
                    <a:gd name="T36" fmla="*/ 0 w 69"/>
                    <a:gd name="T37" fmla="*/ 29 h 63"/>
                    <a:gd name="T38" fmla="*/ 3 w 69"/>
                    <a:gd name="T39" fmla="*/ 27 h 63"/>
                    <a:gd name="T40" fmla="*/ 0 w 69"/>
                    <a:gd name="T41" fmla="*/ 29 h 63"/>
                    <a:gd name="T42" fmla="*/ 1 w 69"/>
                    <a:gd name="T43" fmla="*/ 31 h 63"/>
                    <a:gd name="T44" fmla="*/ 3 w 69"/>
                    <a:gd name="T45" fmla="*/ 32 h 63"/>
                    <a:gd name="T46" fmla="*/ 4 w 69"/>
                    <a:gd name="T47" fmla="*/ 31 h 63"/>
                    <a:gd name="T48" fmla="*/ 5 w 69"/>
                    <a:gd name="T49" fmla="*/ 29 h 63"/>
                    <a:gd name="T50" fmla="*/ 3 w 69"/>
                    <a:gd name="T51" fmla="*/ 3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 h="63">
                      <a:moveTo>
                        <a:pt x="5" y="63"/>
                      </a:moveTo>
                      <a:lnTo>
                        <a:pt x="10" y="58"/>
                      </a:lnTo>
                      <a:lnTo>
                        <a:pt x="10" y="48"/>
                      </a:lnTo>
                      <a:lnTo>
                        <a:pt x="14" y="38"/>
                      </a:lnTo>
                      <a:lnTo>
                        <a:pt x="20" y="27"/>
                      </a:lnTo>
                      <a:lnTo>
                        <a:pt x="26" y="18"/>
                      </a:lnTo>
                      <a:lnTo>
                        <a:pt x="34" y="12"/>
                      </a:lnTo>
                      <a:lnTo>
                        <a:pt x="43" y="8"/>
                      </a:lnTo>
                      <a:lnTo>
                        <a:pt x="53" y="8"/>
                      </a:lnTo>
                      <a:lnTo>
                        <a:pt x="65" y="14"/>
                      </a:lnTo>
                      <a:lnTo>
                        <a:pt x="69" y="6"/>
                      </a:lnTo>
                      <a:lnTo>
                        <a:pt x="55" y="0"/>
                      </a:lnTo>
                      <a:lnTo>
                        <a:pt x="43" y="0"/>
                      </a:lnTo>
                      <a:lnTo>
                        <a:pt x="30" y="4"/>
                      </a:lnTo>
                      <a:lnTo>
                        <a:pt x="20" y="12"/>
                      </a:lnTo>
                      <a:lnTo>
                        <a:pt x="12" y="23"/>
                      </a:lnTo>
                      <a:lnTo>
                        <a:pt x="6" y="34"/>
                      </a:lnTo>
                      <a:lnTo>
                        <a:pt x="2" y="46"/>
                      </a:lnTo>
                      <a:lnTo>
                        <a:pt x="0" y="58"/>
                      </a:lnTo>
                      <a:lnTo>
                        <a:pt x="5" y="54"/>
                      </a:lnTo>
                      <a:lnTo>
                        <a:pt x="0" y="58"/>
                      </a:lnTo>
                      <a:lnTo>
                        <a:pt x="2" y="62"/>
                      </a:lnTo>
                      <a:lnTo>
                        <a:pt x="5" y="63"/>
                      </a:lnTo>
                      <a:lnTo>
                        <a:pt x="8" y="62"/>
                      </a:lnTo>
                      <a:lnTo>
                        <a:pt x="10" y="58"/>
                      </a:lnTo>
                      <a:lnTo>
                        <a:pt x="5"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5" name="Freeform 111"/>
                <p:cNvSpPr>
                  <a:spLocks/>
                </p:cNvSpPr>
                <p:nvPr/>
              </p:nvSpPr>
              <p:spPr bwMode="auto">
                <a:xfrm>
                  <a:off x="2769" y="3306"/>
                  <a:ext cx="25" cy="19"/>
                </a:xfrm>
                <a:custGeom>
                  <a:avLst/>
                  <a:gdLst>
                    <a:gd name="T0" fmla="*/ 2 w 51"/>
                    <a:gd name="T1" fmla="*/ 0 h 39"/>
                    <a:gd name="T2" fmla="*/ 0 w 51"/>
                    <a:gd name="T3" fmla="*/ 2 h 39"/>
                    <a:gd name="T4" fmla="*/ 0 w 51"/>
                    <a:gd name="T5" fmla="*/ 8 h 39"/>
                    <a:gd name="T6" fmla="*/ 1 w 51"/>
                    <a:gd name="T7" fmla="*/ 13 h 39"/>
                    <a:gd name="T8" fmla="*/ 5 w 51"/>
                    <a:gd name="T9" fmla="*/ 17 h 39"/>
                    <a:gd name="T10" fmla="*/ 9 w 51"/>
                    <a:gd name="T11" fmla="*/ 19 h 39"/>
                    <a:gd name="T12" fmla="*/ 13 w 51"/>
                    <a:gd name="T13" fmla="*/ 19 h 39"/>
                    <a:gd name="T14" fmla="*/ 18 w 51"/>
                    <a:gd name="T15" fmla="*/ 19 h 39"/>
                    <a:gd name="T16" fmla="*/ 22 w 51"/>
                    <a:gd name="T17" fmla="*/ 18 h 39"/>
                    <a:gd name="T18" fmla="*/ 25 w 51"/>
                    <a:gd name="T19" fmla="*/ 18 h 39"/>
                    <a:gd name="T20" fmla="*/ 25 w 51"/>
                    <a:gd name="T21" fmla="*/ 13 h 39"/>
                    <a:gd name="T22" fmla="*/ 22 w 51"/>
                    <a:gd name="T23" fmla="*/ 14 h 39"/>
                    <a:gd name="T24" fmla="*/ 18 w 51"/>
                    <a:gd name="T25" fmla="*/ 15 h 39"/>
                    <a:gd name="T26" fmla="*/ 13 w 51"/>
                    <a:gd name="T27" fmla="*/ 15 h 39"/>
                    <a:gd name="T28" fmla="*/ 10 w 51"/>
                    <a:gd name="T29" fmla="*/ 14 h 39"/>
                    <a:gd name="T30" fmla="*/ 7 w 51"/>
                    <a:gd name="T31" fmla="*/ 13 h 39"/>
                    <a:gd name="T32" fmla="*/ 5 w 51"/>
                    <a:gd name="T33" fmla="*/ 11 h 39"/>
                    <a:gd name="T34" fmla="*/ 4 w 51"/>
                    <a:gd name="T35" fmla="*/ 8 h 39"/>
                    <a:gd name="T36" fmla="*/ 4 w 51"/>
                    <a:gd name="T37" fmla="*/ 2 h 39"/>
                    <a:gd name="T38" fmla="*/ 2 w 51"/>
                    <a:gd name="T39" fmla="*/ 4 h 39"/>
                    <a:gd name="T40" fmla="*/ 4 w 51"/>
                    <a:gd name="T41" fmla="*/ 2 h 39"/>
                    <a:gd name="T42" fmla="*/ 4 w 51"/>
                    <a:gd name="T43" fmla="*/ 0 h 39"/>
                    <a:gd name="T44" fmla="*/ 2 w 51"/>
                    <a:gd name="T45" fmla="*/ 0 h 39"/>
                    <a:gd name="T46" fmla="*/ 1 w 51"/>
                    <a:gd name="T47" fmla="*/ 0 h 39"/>
                    <a:gd name="T48" fmla="*/ 0 w 51"/>
                    <a:gd name="T49" fmla="*/ 2 h 39"/>
                    <a:gd name="T50" fmla="*/ 2 w 51"/>
                    <a:gd name="T51" fmla="*/ 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39">
                      <a:moveTo>
                        <a:pt x="5" y="0"/>
                      </a:moveTo>
                      <a:lnTo>
                        <a:pt x="1" y="4"/>
                      </a:lnTo>
                      <a:lnTo>
                        <a:pt x="0" y="16"/>
                      </a:lnTo>
                      <a:lnTo>
                        <a:pt x="3" y="27"/>
                      </a:lnTo>
                      <a:lnTo>
                        <a:pt x="10" y="35"/>
                      </a:lnTo>
                      <a:lnTo>
                        <a:pt x="19" y="38"/>
                      </a:lnTo>
                      <a:lnTo>
                        <a:pt x="27" y="39"/>
                      </a:lnTo>
                      <a:lnTo>
                        <a:pt x="36" y="39"/>
                      </a:lnTo>
                      <a:lnTo>
                        <a:pt x="44" y="37"/>
                      </a:lnTo>
                      <a:lnTo>
                        <a:pt x="51" y="36"/>
                      </a:lnTo>
                      <a:lnTo>
                        <a:pt x="51" y="27"/>
                      </a:lnTo>
                      <a:lnTo>
                        <a:pt x="44" y="28"/>
                      </a:lnTo>
                      <a:lnTo>
                        <a:pt x="36" y="30"/>
                      </a:lnTo>
                      <a:lnTo>
                        <a:pt x="27" y="30"/>
                      </a:lnTo>
                      <a:lnTo>
                        <a:pt x="21" y="29"/>
                      </a:lnTo>
                      <a:lnTo>
                        <a:pt x="14" y="26"/>
                      </a:lnTo>
                      <a:lnTo>
                        <a:pt x="11" y="23"/>
                      </a:lnTo>
                      <a:lnTo>
                        <a:pt x="8" y="16"/>
                      </a:lnTo>
                      <a:lnTo>
                        <a:pt x="9" y="4"/>
                      </a:lnTo>
                      <a:lnTo>
                        <a:pt x="5" y="8"/>
                      </a:lnTo>
                      <a:lnTo>
                        <a:pt x="9" y="4"/>
                      </a:lnTo>
                      <a:lnTo>
                        <a:pt x="8" y="1"/>
                      </a:lnTo>
                      <a:lnTo>
                        <a:pt x="5" y="0"/>
                      </a:lnTo>
                      <a:lnTo>
                        <a:pt x="2" y="1"/>
                      </a:lnTo>
                      <a:lnTo>
                        <a:pt x="1" y="4"/>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6" name="Freeform 112"/>
                <p:cNvSpPr>
                  <a:spLocks/>
                </p:cNvSpPr>
                <p:nvPr/>
              </p:nvSpPr>
              <p:spPr bwMode="auto">
                <a:xfrm>
                  <a:off x="2771" y="3274"/>
                  <a:ext cx="29" cy="36"/>
                </a:xfrm>
                <a:custGeom>
                  <a:avLst/>
                  <a:gdLst>
                    <a:gd name="T0" fmla="*/ 21 w 58"/>
                    <a:gd name="T1" fmla="*/ 2 h 72"/>
                    <a:gd name="T2" fmla="*/ 22 w 58"/>
                    <a:gd name="T3" fmla="*/ 4 h 72"/>
                    <a:gd name="T4" fmla="*/ 24 w 58"/>
                    <a:gd name="T5" fmla="*/ 9 h 72"/>
                    <a:gd name="T6" fmla="*/ 24 w 58"/>
                    <a:gd name="T7" fmla="*/ 14 h 72"/>
                    <a:gd name="T8" fmla="*/ 24 w 58"/>
                    <a:gd name="T9" fmla="*/ 18 h 72"/>
                    <a:gd name="T10" fmla="*/ 21 w 58"/>
                    <a:gd name="T11" fmla="*/ 22 h 72"/>
                    <a:gd name="T12" fmla="*/ 17 w 58"/>
                    <a:gd name="T13" fmla="*/ 26 h 72"/>
                    <a:gd name="T14" fmla="*/ 12 w 58"/>
                    <a:gd name="T15" fmla="*/ 29 h 72"/>
                    <a:gd name="T16" fmla="*/ 6 w 58"/>
                    <a:gd name="T17" fmla="*/ 31 h 72"/>
                    <a:gd name="T18" fmla="*/ 0 w 58"/>
                    <a:gd name="T19" fmla="*/ 32 h 72"/>
                    <a:gd name="T20" fmla="*/ 0 w 58"/>
                    <a:gd name="T21" fmla="*/ 36 h 72"/>
                    <a:gd name="T22" fmla="*/ 7 w 58"/>
                    <a:gd name="T23" fmla="*/ 35 h 72"/>
                    <a:gd name="T24" fmla="*/ 14 w 58"/>
                    <a:gd name="T25" fmla="*/ 33 h 72"/>
                    <a:gd name="T26" fmla="*/ 19 w 58"/>
                    <a:gd name="T27" fmla="*/ 30 h 72"/>
                    <a:gd name="T28" fmla="*/ 24 w 58"/>
                    <a:gd name="T29" fmla="*/ 25 h 72"/>
                    <a:gd name="T30" fmla="*/ 28 w 58"/>
                    <a:gd name="T31" fmla="*/ 19 h 72"/>
                    <a:gd name="T32" fmla="*/ 29 w 58"/>
                    <a:gd name="T33" fmla="*/ 14 h 72"/>
                    <a:gd name="T34" fmla="*/ 28 w 58"/>
                    <a:gd name="T35" fmla="*/ 8 h 72"/>
                    <a:gd name="T36" fmla="*/ 25 w 58"/>
                    <a:gd name="T37" fmla="*/ 1 h 72"/>
                    <a:gd name="T38" fmla="*/ 25 w 58"/>
                    <a:gd name="T39" fmla="*/ 3 h 72"/>
                    <a:gd name="T40" fmla="*/ 25 w 58"/>
                    <a:gd name="T41" fmla="*/ 1 h 72"/>
                    <a:gd name="T42" fmla="*/ 23 w 58"/>
                    <a:gd name="T43" fmla="*/ 0 h 72"/>
                    <a:gd name="T44" fmla="*/ 22 w 58"/>
                    <a:gd name="T45" fmla="*/ 1 h 72"/>
                    <a:gd name="T46" fmla="*/ 21 w 58"/>
                    <a:gd name="T47" fmla="*/ 2 h 72"/>
                    <a:gd name="T48" fmla="*/ 22 w 58"/>
                    <a:gd name="T49" fmla="*/ 4 h 72"/>
                    <a:gd name="T50" fmla="*/ 21 w 58"/>
                    <a:gd name="T51" fmla="*/ 2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72">
                      <a:moveTo>
                        <a:pt x="42" y="3"/>
                      </a:moveTo>
                      <a:lnTo>
                        <a:pt x="43" y="8"/>
                      </a:lnTo>
                      <a:lnTo>
                        <a:pt x="48" y="17"/>
                      </a:lnTo>
                      <a:lnTo>
                        <a:pt x="48" y="27"/>
                      </a:lnTo>
                      <a:lnTo>
                        <a:pt x="47" y="36"/>
                      </a:lnTo>
                      <a:lnTo>
                        <a:pt x="42" y="44"/>
                      </a:lnTo>
                      <a:lnTo>
                        <a:pt x="34" y="51"/>
                      </a:lnTo>
                      <a:lnTo>
                        <a:pt x="23" y="57"/>
                      </a:lnTo>
                      <a:lnTo>
                        <a:pt x="11" y="62"/>
                      </a:lnTo>
                      <a:lnTo>
                        <a:pt x="0" y="64"/>
                      </a:lnTo>
                      <a:lnTo>
                        <a:pt x="0" y="72"/>
                      </a:lnTo>
                      <a:lnTo>
                        <a:pt x="14" y="70"/>
                      </a:lnTo>
                      <a:lnTo>
                        <a:pt x="27" y="65"/>
                      </a:lnTo>
                      <a:lnTo>
                        <a:pt x="38" y="59"/>
                      </a:lnTo>
                      <a:lnTo>
                        <a:pt x="48" y="50"/>
                      </a:lnTo>
                      <a:lnTo>
                        <a:pt x="55" y="38"/>
                      </a:lnTo>
                      <a:lnTo>
                        <a:pt x="58" y="27"/>
                      </a:lnTo>
                      <a:lnTo>
                        <a:pt x="56" y="15"/>
                      </a:lnTo>
                      <a:lnTo>
                        <a:pt x="49" y="1"/>
                      </a:lnTo>
                      <a:lnTo>
                        <a:pt x="50" y="5"/>
                      </a:lnTo>
                      <a:lnTo>
                        <a:pt x="49" y="1"/>
                      </a:lnTo>
                      <a:lnTo>
                        <a:pt x="46" y="0"/>
                      </a:lnTo>
                      <a:lnTo>
                        <a:pt x="43" y="1"/>
                      </a:lnTo>
                      <a:lnTo>
                        <a:pt x="42" y="4"/>
                      </a:lnTo>
                      <a:lnTo>
                        <a:pt x="43" y="8"/>
                      </a:lnTo>
                      <a:lnTo>
                        <a:pt x="4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7" name="Freeform 113"/>
                <p:cNvSpPr>
                  <a:spLocks/>
                </p:cNvSpPr>
                <p:nvPr/>
              </p:nvSpPr>
              <p:spPr bwMode="auto">
                <a:xfrm>
                  <a:off x="2792" y="3260"/>
                  <a:ext cx="9" cy="17"/>
                </a:xfrm>
                <a:custGeom>
                  <a:avLst/>
                  <a:gdLst>
                    <a:gd name="T0" fmla="*/ 7 w 18"/>
                    <a:gd name="T1" fmla="*/ 0 h 33"/>
                    <a:gd name="T2" fmla="*/ 5 w 18"/>
                    <a:gd name="T3" fmla="*/ 2 h 33"/>
                    <a:gd name="T4" fmla="*/ 0 w 18"/>
                    <a:gd name="T5" fmla="*/ 16 h 33"/>
                    <a:gd name="T6" fmla="*/ 4 w 18"/>
                    <a:gd name="T7" fmla="*/ 17 h 33"/>
                    <a:gd name="T8" fmla="*/ 9 w 18"/>
                    <a:gd name="T9" fmla="*/ 3 h 33"/>
                    <a:gd name="T10" fmla="*/ 8 w 18"/>
                    <a:gd name="T11" fmla="*/ 4 h 33"/>
                    <a:gd name="T12" fmla="*/ 9 w 18"/>
                    <a:gd name="T13" fmla="*/ 3 h 33"/>
                    <a:gd name="T14" fmla="*/ 9 w 18"/>
                    <a:gd name="T15" fmla="*/ 1 h 33"/>
                    <a:gd name="T16" fmla="*/ 8 w 18"/>
                    <a:gd name="T17" fmla="*/ 0 h 33"/>
                    <a:gd name="T18" fmla="*/ 6 w 18"/>
                    <a:gd name="T19" fmla="*/ 0 h 33"/>
                    <a:gd name="T20" fmla="*/ 5 w 18"/>
                    <a:gd name="T21" fmla="*/ 2 h 33"/>
                    <a:gd name="T22" fmla="*/ 7 w 18"/>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3">
                      <a:moveTo>
                        <a:pt x="13" y="0"/>
                      </a:moveTo>
                      <a:lnTo>
                        <a:pt x="10" y="3"/>
                      </a:lnTo>
                      <a:lnTo>
                        <a:pt x="0" y="31"/>
                      </a:lnTo>
                      <a:lnTo>
                        <a:pt x="8" y="33"/>
                      </a:lnTo>
                      <a:lnTo>
                        <a:pt x="18" y="5"/>
                      </a:lnTo>
                      <a:lnTo>
                        <a:pt x="15" y="8"/>
                      </a:lnTo>
                      <a:lnTo>
                        <a:pt x="18" y="5"/>
                      </a:lnTo>
                      <a:lnTo>
                        <a:pt x="17" y="2"/>
                      </a:lnTo>
                      <a:lnTo>
                        <a:pt x="15" y="0"/>
                      </a:lnTo>
                      <a:lnTo>
                        <a:pt x="12" y="0"/>
                      </a:lnTo>
                      <a:lnTo>
                        <a:pt x="10" y="3"/>
                      </a:lnTo>
                      <a:lnTo>
                        <a:pt x="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8" name="Freeform 114"/>
                <p:cNvSpPr>
                  <a:spLocks/>
                </p:cNvSpPr>
                <p:nvPr/>
              </p:nvSpPr>
              <p:spPr bwMode="auto">
                <a:xfrm>
                  <a:off x="2798" y="3252"/>
                  <a:ext cx="18" cy="12"/>
                </a:xfrm>
                <a:custGeom>
                  <a:avLst/>
                  <a:gdLst>
                    <a:gd name="T0" fmla="*/ 15 w 35"/>
                    <a:gd name="T1" fmla="*/ 0 h 24"/>
                    <a:gd name="T2" fmla="*/ 15 w 35"/>
                    <a:gd name="T3" fmla="*/ 0 h 24"/>
                    <a:gd name="T4" fmla="*/ 13 w 35"/>
                    <a:gd name="T5" fmla="*/ 2 h 24"/>
                    <a:gd name="T6" fmla="*/ 11 w 35"/>
                    <a:gd name="T7" fmla="*/ 3 h 24"/>
                    <a:gd name="T8" fmla="*/ 9 w 35"/>
                    <a:gd name="T9" fmla="*/ 4 h 24"/>
                    <a:gd name="T10" fmla="*/ 7 w 35"/>
                    <a:gd name="T11" fmla="*/ 5 h 24"/>
                    <a:gd name="T12" fmla="*/ 5 w 35"/>
                    <a:gd name="T13" fmla="*/ 6 h 24"/>
                    <a:gd name="T14" fmla="*/ 4 w 35"/>
                    <a:gd name="T15" fmla="*/ 7 h 24"/>
                    <a:gd name="T16" fmla="*/ 2 w 35"/>
                    <a:gd name="T17" fmla="*/ 7 h 24"/>
                    <a:gd name="T18" fmla="*/ 0 w 35"/>
                    <a:gd name="T19" fmla="*/ 8 h 24"/>
                    <a:gd name="T20" fmla="*/ 1 w 35"/>
                    <a:gd name="T21" fmla="*/ 12 h 24"/>
                    <a:gd name="T22" fmla="*/ 3 w 35"/>
                    <a:gd name="T23" fmla="*/ 11 h 24"/>
                    <a:gd name="T24" fmla="*/ 5 w 35"/>
                    <a:gd name="T25" fmla="*/ 11 h 24"/>
                    <a:gd name="T26" fmla="*/ 7 w 35"/>
                    <a:gd name="T27" fmla="*/ 10 h 24"/>
                    <a:gd name="T28" fmla="*/ 9 w 35"/>
                    <a:gd name="T29" fmla="*/ 9 h 24"/>
                    <a:gd name="T30" fmla="*/ 11 w 35"/>
                    <a:gd name="T31" fmla="*/ 8 h 24"/>
                    <a:gd name="T32" fmla="*/ 13 w 35"/>
                    <a:gd name="T33" fmla="*/ 7 h 24"/>
                    <a:gd name="T34" fmla="*/ 15 w 35"/>
                    <a:gd name="T35" fmla="*/ 6 h 24"/>
                    <a:gd name="T36" fmla="*/ 17 w 35"/>
                    <a:gd name="T37" fmla="*/ 4 h 24"/>
                    <a:gd name="T38" fmla="*/ 17 w 35"/>
                    <a:gd name="T39" fmla="*/ 4 h 24"/>
                    <a:gd name="T40" fmla="*/ 17 w 35"/>
                    <a:gd name="T41" fmla="*/ 4 h 24"/>
                    <a:gd name="T42" fmla="*/ 18 w 35"/>
                    <a:gd name="T43" fmla="*/ 3 h 24"/>
                    <a:gd name="T44" fmla="*/ 18 w 35"/>
                    <a:gd name="T45" fmla="*/ 1 h 24"/>
                    <a:gd name="T46" fmla="*/ 16 w 35"/>
                    <a:gd name="T47" fmla="*/ 0 h 24"/>
                    <a:gd name="T48" fmla="*/ 15 w 35"/>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24">
                      <a:moveTo>
                        <a:pt x="29" y="0"/>
                      </a:moveTo>
                      <a:lnTo>
                        <a:pt x="29" y="0"/>
                      </a:lnTo>
                      <a:lnTo>
                        <a:pt x="25" y="3"/>
                      </a:lnTo>
                      <a:lnTo>
                        <a:pt x="22" y="5"/>
                      </a:lnTo>
                      <a:lnTo>
                        <a:pt x="18" y="7"/>
                      </a:lnTo>
                      <a:lnTo>
                        <a:pt x="14" y="9"/>
                      </a:lnTo>
                      <a:lnTo>
                        <a:pt x="10" y="11"/>
                      </a:lnTo>
                      <a:lnTo>
                        <a:pt x="8" y="13"/>
                      </a:lnTo>
                      <a:lnTo>
                        <a:pt x="4" y="14"/>
                      </a:lnTo>
                      <a:lnTo>
                        <a:pt x="0" y="16"/>
                      </a:lnTo>
                      <a:lnTo>
                        <a:pt x="2" y="24"/>
                      </a:lnTo>
                      <a:lnTo>
                        <a:pt x="6" y="22"/>
                      </a:lnTo>
                      <a:lnTo>
                        <a:pt x="10" y="21"/>
                      </a:lnTo>
                      <a:lnTo>
                        <a:pt x="14" y="19"/>
                      </a:lnTo>
                      <a:lnTo>
                        <a:pt x="18" y="17"/>
                      </a:lnTo>
                      <a:lnTo>
                        <a:pt x="22" y="15"/>
                      </a:lnTo>
                      <a:lnTo>
                        <a:pt x="26" y="13"/>
                      </a:lnTo>
                      <a:lnTo>
                        <a:pt x="29" y="11"/>
                      </a:lnTo>
                      <a:lnTo>
                        <a:pt x="33" y="8"/>
                      </a:lnTo>
                      <a:lnTo>
                        <a:pt x="35" y="6"/>
                      </a:lnTo>
                      <a:lnTo>
                        <a:pt x="35" y="2"/>
                      </a:lnTo>
                      <a:lnTo>
                        <a:pt x="32" y="0"/>
                      </a:lnTo>
                      <a:lnTo>
                        <a:pt x="2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69" name="Freeform 115"/>
                <p:cNvSpPr>
                  <a:spLocks/>
                </p:cNvSpPr>
                <p:nvPr/>
              </p:nvSpPr>
              <p:spPr bwMode="auto">
                <a:xfrm>
                  <a:off x="2813" y="3223"/>
                  <a:ext cx="18" cy="33"/>
                </a:xfrm>
                <a:custGeom>
                  <a:avLst/>
                  <a:gdLst>
                    <a:gd name="T0" fmla="*/ 15 w 37"/>
                    <a:gd name="T1" fmla="*/ 0 h 67"/>
                    <a:gd name="T2" fmla="*/ 13 w 37"/>
                    <a:gd name="T3" fmla="*/ 2 h 67"/>
                    <a:gd name="T4" fmla="*/ 14 w 37"/>
                    <a:gd name="T5" fmla="*/ 6 h 67"/>
                    <a:gd name="T6" fmla="*/ 14 w 37"/>
                    <a:gd name="T7" fmla="*/ 10 h 67"/>
                    <a:gd name="T8" fmla="*/ 13 w 37"/>
                    <a:gd name="T9" fmla="*/ 13 h 67"/>
                    <a:gd name="T10" fmla="*/ 12 w 37"/>
                    <a:gd name="T11" fmla="*/ 17 h 67"/>
                    <a:gd name="T12" fmla="*/ 10 w 37"/>
                    <a:gd name="T13" fmla="*/ 20 h 67"/>
                    <a:gd name="T14" fmla="*/ 7 w 37"/>
                    <a:gd name="T15" fmla="*/ 23 h 67"/>
                    <a:gd name="T16" fmla="*/ 4 w 37"/>
                    <a:gd name="T17" fmla="*/ 27 h 67"/>
                    <a:gd name="T18" fmla="*/ 0 w 37"/>
                    <a:gd name="T19" fmla="*/ 29 h 67"/>
                    <a:gd name="T20" fmla="*/ 2 w 37"/>
                    <a:gd name="T21" fmla="*/ 33 h 67"/>
                    <a:gd name="T22" fmla="*/ 7 w 37"/>
                    <a:gd name="T23" fmla="*/ 30 h 67"/>
                    <a:gd name="T24" fmla="*/ 11 w 37"/>
                    <a:gd name="T25" fmla="*/ 26 h 67"/>
                    <a:gd name="T26" fmla="*/ 14 w 37"/>
                    <a:gd name="T27" fmla="*/ 22 h 67"/>
                    <a:gd name="T28" fmla="*/ 16 w 37"/>
                    <a:gd name="T29" fmla="*/ 18 h 67"/>
                    <a:gd name="T30" fmla="*/ 17 w 37"/>
                    <a:gd name="T31" fmla="*/ 14 h 67"/>
                    <a:gd name="T32" fmla="*/ 18 w 37"/>
                    <a:gd name="T33" fmla="*/ 10 h 67"/>
                    <a:gd name="T34" fmla="*/ 18 w 37"/>
                    <a:gd name="T35" fmla="*/ 6 h 67"/>
                    <a:gd name="T36" fmla="*/ 17 w 37"/>
                    <a:gd name="T37" fmla="*/ 1 h 67"/>
                    <a:gd name="T38" fmla="*/ 15 w 37"/>
                    <a:gd name="T39" fmla="*/ 4 h 67"/>
                    <a:gd name="T40" fmla="*/ 17 w 37"/>
                    <a:gd name="T41" fmla="*/ 1 h 67"/>
                    <a:gd name="T42" fmla="*/ 16 w 37"/>
                    <a:gd name="T43" fmla="*/ 0 h 67"/>
                    <a:gd name="T44" fmla="*/ 15 w 37"/>
                    <a:gd name="T45" fmla="*/ 0 h 67"/>
                    <a:gd name="T46" fmla="*/ 14 w 37"/>
                    <a:gd name="T47" fmla="*/ 1 h 67"/>
                    <a:gd name="T48" fmla="*/ 13 w 37"/>
                    <a:gd name="T49" fmla="*/ 2 h 67"/>
                    <a:gd name="T50" fmla="*/ 15 w 37"/>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67">
                      <a:moveTo>
                        <a:pt x="31" y="0"/>
                      </a:moveTo>
                      <a:lnTo>
                        <a:pt x="27" y="5"/>
                      </a:lnTo>
                      <a:lnTo>
                        <a:pt x="28" y="12"/>
                      </a:lnTo>
                      <a:lnTo>
                        <a:pt x="29" y="21"/>
                      </a:lnTo>
                      <a:lnTo>
                        <a:pt x="27" y="27"/>
                      </a:lnTo>
                      <a:lnTo>
                        <a:pt x="25" y="35"/>
                      </a:lnTo>
                      <a:lnTo>
                        <a:pt x="20" y="41"/>
                      </a:lnTo>
                      <a:lnTo>
                        <a:pt x="15" y="47"/>
                      </a:lnTo>
                      <a:lnTo>
                        <a:pt x="8" y="54"/>
                      </a:lnTo>
                      <a:lnTo>
                        <a:pt x="0" y="59"/>
                      </a:lnTo>
                      <a:lnTo>
                        <a:pt x="4" y="67"/>
                      </a:lnTo>
                      <a:lnTo>
                        <a:pt x="14" y="60"/>
                      </a:lnTo>
                      <a:lnTo>
                        <a:pt x="22" y="53"/>
                      </a:lnTo>
                      <a:lnTo>
                        <a:pt x="29" y="45"/>
                      </a:lnTo>
                      <a:lnTo>
                        <a:pt x="33" y="37"/>
                      </a:lnTo>
                      <a:lnTo>
                        <a:pt x="35" y="29"/>
                      </a:lnTo>
                      <a:lnTo>
                        <a:pt x="37" y="21"/>
                      </a:lnTo>
                      <a:lnTo>
                        <a:pt x="36" y="12"/>
                      </a:lnTo>
                      <a:lnTo>
                        <a:pt x="35" y="3"/>
                      </a:lnTo>
                      <a:lnTo>
                        <a:pt x="31" y="8"/>
                      </a:lnTo>
                      <a:lnTo>
                        <a:pt x="35" y="3"/>
                      </a:lnTo>
                      <a:lnTo>
                        <a:pt x="33" y="0"/>
                      </a:lnTo>
                      <a:lnTo>
                        <a:pt x="30" y="0"/>
                      </a:lnTo>
                      <a:lnTo>
                        <a:pt x="28" y="2"/>
                      </a:lnTo>
                      <a:lnTo>
                        <a:pt x="27" y="5"/>
                      </a:lnTo>
                      <a:lnTo>
                        <a:pt x="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0" name="Freeform 116"/>
                <p:cNvSpPr>
                  <a:spLocks/>
                </p:cNvSpPr>
                <p:nvPr/>
              </p:nvSpPr>
              <p:spPr bwMode="auto">
                <a:xfrm>
                  <a:off x="2828" y="3223"/>
                  <a:ext cx="22" cy="5"/>
                </a:xfrm>
                <a:custGeom>
                  <a:avLst/>
                  <a:gdLst>
                    <a:gd name="T0" fmla="*/ 21 w 43"/>
                    <a:gd name="T1" fmla="*/ 1 h 11"/>
                    <a:gd name="T2" fmla="*/ 19 w 43"/>
                    <a:gd name="T3" fmla="*/ 0 h 11"/>
                    <a:gd name="T4" fmla="*/ 17 w 43"/>
                    <a:gd name="T5" fmla="*/ 0 h 11"/>
                    <a:gd name="T6" fmla="*/ 15 w 43"/>
                    <a:gd name="T7" fmla="*/ 0 h 11"/>
                    <a:gd name="T8" fmla="*/ 13 w 43"/>
                    <a:gd name="T9" fmla="*/ 1 h 11"/>
                    <a:gd name="T10" fmla="*/ 11 w 43"/>
                    <a:gd name="T11" fmla="*/ 0 h 11"/>
                    <a:gd name="T12" fmla="*/ 9 w 43"/>
                    <a:gd name="T13" fmla="*/ 0 h 11"/>
                    <a:gd name="T14" fmla="*/ 7 w 43"/>
                    <a:gd name="T15" fmla="*/ 1 h 11"/>
                    <a:gd name="T16" fmla="*/ 4 w 43"/>
                    <a:gd name="T17" fmla="*/ 0 h 11"/>
                    <a:gd name="T18" fmla="*/ 0 w 43"/>
                    <a:gd name="T19" fmla="*/ 0 h 11"/>
                    <a:gd name="T20" fmla="*/ 0 w 43"/>
                    <a:gd name="T21" fmla="*/ 4 h 11"/>
                    <a:gd name="T22" fmla="*/ 4 w 43"/>
                    <a:gd name="T23" fmla="*/ 4 h 11"/>
                    <a:gd name="T24" fmla="*/ 7 w 43"/>
                    <a:gd name="T25" fmla="*/ 5 h 11"/>
                    <a:gd name="T26" fmla="*/ 9 w 43"/>
                    <a:gd name="T27" fmla="*/ 5 h 11"/>
                    <a:gd name="T28" fmla="*/ 11 w 43"/>
                    <a:gd name="T29" fmla="*/ 5 h 11"/>
                    <a:gd name="T30" fmla="*/ 13 w 43"/>
                    <a:gd name="T31" fmla="*/ 5 h 11"/>
                    <a:gd name="T32" fmla="*/ 15 w 43"/>
                    <a:gd name="T33" fmla="*/ 4 h 11"/>
                    <a:gd name="T34" fmla="*/ 17 w 43"/>
                    <a:gd name="T35" fmla="*/ 5 h 11"/>
                    <a:gd name="T36" fmla="*/ 19 w 43"/>
                    <a:gd name="T37" fmla="*/ 5 h 11"/>
                    <a:gd name="T38" fmla="*/ 18 w 43"/>
                    <a:gd name="T39" fmla="*/ 4 h 11"/>
                    <a:gd name="T40" fmla="*/ 19 w 43"/>
                    <a:gd name="T41" fmla="*/ 5 h 11"/>
                    <a:gd name="T42" fmla="*/ 21 w 43"/>
                    <a:gd name="T43" fmla="*/ 4 h 11"/>
                    <a:gd name="T44" fmla="*/ 22 w 43"/>
                    <a:gd name="T45" fmla="*/ 2 h 11"/>
                    <a:gd name="T46" fmla="*/ 21 w 43"/>
                    <a:gd name="T47" fmla="*/ 1 h 11"/>
                    <a:gd name="T48" fmla="*/ 19 w 43"/>
                    <a:gd name="T49" fmla="*/ 0 h 11"/>
                    <a:gd name="T50" fmla="*/ 21 w 43"/>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 h="11">
                      <a:moveTo>
                        <a:pt x="41" y="2"/>
                      </a:moveTo>
                      <a:lnTo>
                        <a:pt x="38" y="0"/>
                      </a:lnTo>
                      <a:lnTo>
                        <a:pt x="34" y="0"/>
                      </a:lnTo>
                      <a:lnTo>
                        <a:pt x="30" y="1"/>
                      </a:lnTo>
                      <a:lnTo>
                        <a:pt x="26" y="2"/>
                      </a:lnTo>
                      <a:lnTo>
                        <a:pt x="22" y="1"/>
                      </a:lnTo>
                      <a:lnTo>
                        <a:pt x="18" y="1"/>
                      </a:lnTo>
                      <a:lnTo>
                        <a:pt x="13" y="2"/>
                      </a:lnTo>
                      <a:lnTo>
                        <a:pt x="7" y="1"/>
                      </a:lnTo>
                      <a:lnTo>
                        <a:pt x="0" y="0"/>
                      </a:lnTo>
                      <a:lnTo>
                        <a:pt x="0" y="8"/>
                      </a:lnTo>
                      <a:lnTo>
                        <a:pt x="7" y="9"/>
                      </a:lnTo>
                      <a:lnTo>
                        <a:pt x="13" y="10"/>
                      </a:lnTo>
                      <a:lnTo>
                        <a:pt x="18" y="11"/>
                      </a:lnTo>
                      <a:lnTo>
                        <a:pt x="22" y="11"/>
                      </a:lnTo>
                      <a:lnTo>
                        <a:pt x="26" y="10"/>
                      </a:lnTo>
                      <a:lnTo>
                        <a:pt x="30" y="9"/>
                      </a:lnTo>
                      <a:lnTo>
                        <a:pt x="34" y="10"/>
                      </a:lnTo>
                      <a:lnTo>
                        <a:pt x="38" y="10"/>
                      </a:lnTo>
                      <a:lnTo>
                        <a:pt x="35" y="8"/>
                      </a:lnTo>
                      <a:lnTo>
                        <a:pt x="38" y="10"/>
                      </a:lnTo>
                      <a:lnTo>
                        <a:pt x="41" y="8"/>
                      </a:lnTo>
                      <a:lnTo>
                        <a:pt x="43" y="5"/>
                      </a:lnTo>
                      <a:lnTo>
                        <a:pt x="41" y="2"/>
                      </a:lnTo>
                      <a:lnTo>
                        <a:pt x="38" y="0"/>
                      </a:lnTo>
                      <a:lnTo>
                        <a:pt x="41"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1" name="Freeform 117"/>
                <p:cNvSpPr>
                  <a:spLocks/>
                </p:cNvSpPr>
                <p:nvPr/>
              </p:nvSpPr>
              <p:spPr bwMode="auto">
                <a:xfrm>
                  <a:off x="2846" y="3224"/>
                  <a:ext cx="43" cy="71"/>
                </a:xfrm>
                <a:custGeom>
                  <a:avLst/>
                  <a:gdLst>
                    <a:gd name="T0" fmla="*/ 40 w 86"/>
                    <a:gd name="T1" fmla="*/ 67 h 143"/>
                    <a:gd name="T2" fmla="*/ 43 w 86"/>
                    <a:gd name="T3" fmla="*/ 69 h 143"/>
                    <a:gd name="T4" fmla="*/ 41 w 86"/>
                    <a:gd name="T5" fmla="*/ 62 h 143"/>
                    <a:gd name="T6" fmla="*/ 37 w 86"/>
                    <a:gd name="T7" fmla="*/ 53 h 143"/>
                    <a:gd name="T8" fmla="*/ 32 w 86"/>
                    <a:gd name="T9" fmla="*/ 43 h 143"/>
                    <a:gd name="T10" fmla="*/ 26 w 86"/>
                    <a:gd name="T11" fmla="*/ 33 h 143"/>
                    <a:gd name="T12" fmla="*/ 19 w 86"/>
                    <a:gd name="T13" fmla="*/ 22 h 143"/>
                    <a:gd name="T14" fmla="*/ 13 w 86"/>
                    <a:gd name="T15" fmla="*/ 13 h 143"/>
                    <a:gd name="T16" fmla="*/ 7 w 86"/>
                    <a:gd name="T17" fmla="*/ 5 h 143"/>
                    <a:gd name="T18" fmla="*/ 3 w 86"/>
                    <a:gd name="T19" fmla="*/ 0 h 143"/>
                    <a:gd name="T20" fmla="*/ 0 w 86"/>
                    <a:gd name="T21" fmla="*/ 3 h 143"/>
                    <a:gd name="T22" fmla="*/ 4 w 86"/>
                    <a:gd name="T23" fmla="*/ 8 h 143"/>
                    <a:gd name="T24" fmla="*/ 9 w 86"/>
                    <a:gd name="T25" fmla="*/ 15 h 143"/>
                    <a:gd name="T26" fmla="*/ 15 w 86"/>
                    <a:gd name="T27" fmla="*/ 24 h 143"/>
                    <a:gd name="T28" fmla="*/ 22 w 86"/>
                    <a:gd name="T29" fmla="*/ 35 h 143"/>
                    <a:gd name="T30" fmla="*/ 28 w 86"/>
                    <a:gd name="T31" fmla="*/ 45 h 143"/>
                    <a:gd name="T32" fmla="*/ 33 w 86"/>
                    <a:gd name="T33" fmla="*/ 55 h 143"/>
                    <a:gd name="T34" fmla="*/ 37 w 86"/>
                    <a:gd name="T35" fmla="*/ 63 h 143"/>
                    <a:gd name="T36" fmla="*/ 39 w 86"/>
                    <a:gd name="T37" fmla="*/ 70 h 143"/>
                    <a:gd name="T38" fmla="*/ 42 w 86"/>
                    <a:gd name="T39" fmla="*/ 71 h 143"/>
                    <a:gd name="T40" fmla="*/ 39 w 86"/>
                    <a:gd name="T41" fmla="*/ 70 h 143"/>
                    <a:gd name="T42" fmla="*/ 40 w 86"/>
                    <a:gd name="T43" fmla="*/ 71 h 143"/>
                    <a:gd name="T44" fmla="*/ 42 w 86"/>
                    <a:gd name="T45" fmla="*/ 71 h 143"/>
                    <a:gd name="T46" fmla="*/ 43 w 86"/>
                    <a:gd name="T47" fmla="*/ 70 h 143"/>
                    <a:gd name="T48" fmla="*/ 43 w 86"/>
                    <a:gd name="T49" fmla="*/ 69 h 143"/>
                    <a:gd name="T50" fmla="*/ 40 w 86"/>
                    <a:gd name="T51" fmla="*/ 6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143">
                      <a:moveTo>
                        <a:pt x="80" y="135"/>
                      </a:moveTo>
                      <a:lnTo>
                        <a:pt x="86" y="138"/>
                      </a:lnTo>
                      <a:lnTo>
                        <a:pt x="82" y="125"/>
                      </a:lnTo>
                      <a:lnTo>
                        <a:pt x="74" y="106"/>
                      </a:lnTo>
                      <a:lnTo>
                        <a:pt x="63" y="86"/>
                      </a:lnTo>
                      <a:lnTo>
                        <a:pt x="52" y="66"/>
                      </a:lnTo>
                      <a:lnTo>
                        <a:pt x="38" y="45"/>
                      </a:lnTo>
                      <a:lnTo>
                        <a:pt x="26" y="27"/>
                      </a:lnTo>
                      <a:lnTo>
                        <a:pt x="14" y="10"/>
                      </a:lnTo>
                      <a:lnTo>
                        <a:pt x="6" y="0"/>
                      </a:lnTo>
                      <a:lnTo>
                        <a:pt x="0" y="6"/>
                      </a:lnTo>
                      <a:lnTo>
                        <a:pt x="8" y="17"/>
                      </a:lnTo>
                      <a:lnTo>
                        <a:pt x="18" y="31"/>
                      </a:lnTo>
                      <a:lnTo>
                        <a:pt x="30" y="49"/>
                      </a:lnTo>
                      <a:lnTo>
                        <a:pt x="43" y="70"/>
                      </a:lnTo>
                      <a:lnTo>
                        <a:pt x="55" y="90"/>
                      </a:lnTo>
                      <a:lnTo>
                        <a:pt x="66" y="111"/>
                      </a:lnTo>
                      <a:lnTo>
                        <a:pt x="74" y="127"/>
                      </a:lnTo>
                      <a:lnTo>
                        <a:pt x="78" y="140"/>
                      </a:lnTo>
                      <a:lnTo>
                        <a:pt x="84" y="143"/>
                      </a:lnTo>
                      <a:lnTo>
                        <a:pt x="78" y="140"/>
                      </a:lnTo>
                      <a:lnTo>
                        <a:pt x="80" y="142"/>
                      </a:lnTo>
                      <a:lnTo>
                        <a:pt x="83" y="143"/>
                      </a:lnTo>
                      <a:lnTo>
                        <a:pt x="85" y="141"/>
                      </a:lnTo>
                      <a:lnTo>
                        <a:pt x="86" y="138"/>
                      </a:lnTo>
                      <a:lnTo>
                        <a:pt x="80" y="1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2" name="Freeform 118"/>
                <p:cNvSpPr>
                  <a:spLocks/>
                </p:cNvSpPr>
                <p:nvPr/>
              </p:nvSpPr>
              <p:spPr bwMode="auto">
                <a:xfrm>
                  <a:off x="2886" y="3289"/>
                  <a:ext cx="28" cy="38"/>
                </a:xfrm>
                <a:custGeom>
                  <a:avLst/>
                  <a:gdLst>
                    <a:gd name="T0" fmla="*/ 27 w 56"/>
                    <a:gd name="T1" fmla="*/ 38 h 76"/>
                    <a:gd name="T2" fmla="*/ 28 w 56"/>
                    <a:gd name="T3" fmla="*/ 36 h 76"/>
                    <a:gd name="T4" fmla="*/ 26 w 56"/>
                    <a:gd name="T5" fmla="*/ 28 h 76"/>
                    <a:gd name="T6" fmla="*/ 23 w 56"/>
                    <a:gd name="T7" fmla="*/ 20 h 76"/>
                    <a:gd name="T8" fmla="*/ 20 w 56"/>
                    <a:gd name="T9" fmla="*/ 14 h 76"/>
                    <a:gd name="T10" fmla="*/ 16 w 56"/>
                    <a:gd name="T11" fmla="*/ 8 h 76"/>
                    <a:gd name="T12" fmla="*/ 13 w 56"/>
                    <a:gd name="T13" fmla="*/ 5 h 76"/>
                    <a:gd name="T14" fmla="*/ 9 w 56"/>
                    <a:gd name="T15" fmla="*/ 2 h 76"/>
                    <a:gd name="T16" fmla="*/ 5 w 56"/>
                    <a:gd name="T17" fmla="*/ 0 h 76"/>
                    <a:gd name="T18" fmla="*/ 0 w 56"/>
                    <a:gd name="T19" fmla="*/ 2 h 76"/>
                    <a:gd name="T20" fmla="*/ 2 w 56"/>
                    <a:gd name="T21" fmla="*/ 6 h 76"/>
                    <a:gd name="T22" fmla="*/ 5 w 56"/>
                    <a:gd name="T23" fmla="*/ 5 h 76"/>
                    <a:gd name="T24" fmla="*/ 7 w 56"/>
                    <a:gd name="T25" fmla="*/ 6 h 76"/>
                    <a:gd name="T26" fmla="*/ 10 w 56"/>
                    <a:gd name="T27" fmla="*/ 8 h 76"/>
                    <a:gd name="T28" fmla="*/ 13 w 56"/>
                    <a:gd name="T29" fmla="*/ 11 h 76"/>
                    <a:gd name="T30" fmla="*/ 16 w 56"/>
                    <a:gd name="T31" fmla="*/ 16 h 76"/>
                    <a:gd name="T32" fmla="*/ 19 w 56"/>
                    <a:gd name="T33" fmla="*/ 22 h 76"/>
                    <a:gd name="T34" fmla="*/ 22 w 56"/>
                    <a:gd name="T35" fmla="*/ 29 h 76"/>
                    <a:gd name="T36" fmla="*/ 24 w 56"/>
                    <a:gd name="T37" fmla="*/ 37 h 76"/>
                    <a:gd name="T38" fmla="*/ 26 w 56"/>
                    <a:gd name="T39" fmla="*/ 34 h 76"/>
                    <a:gd name="T40" fmla="*/ 24 w 56"/>
                    <a:gd name="T41" fmla="*/ 37 h 76"/>
                    <a:gd name="T42" fmla="*/ 25 w 56"/>
                    <a:gd name="T43" fmla="*/ 38 h 76"/>
                    <a:gd name="T44" fmla="*/ 27 w 56"/>
                    <a:gd name="T45" fmla="*/ 38 h 76"/>
                    <a:gd name="T46" fmla="*/ 28 w 56"/>
                    <a:gd name="T47" fmla="*/ 37 h 76"/>
                    <a:gd name="T48" fmla="*/ 28 w 56"/>
                    <a:gd name="T49" fmla="*/ 36 h 76"/>
                    <a:gd name="T50" fmla="*/ 27 w 56"/>
                    <a:gd name="T51" fmla="*/ 38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76">
                      <a:moveTo>
                        <a:pt x="53" y="76"/>
                      </a:moveTo>
                      <a:lnTo>
                        <a:pt x="56" y="71"/>
                      </a:lnTo>
                      <a:lnTo>
                        <a:pt x="51" y="55"/>
                      </a:lnTo>
                      <a:lnTo>
                        <a:pt x="45" y="40"/>
                      </a:lnTo>
                      <a:lnTo>
                        <a:pt x="39" y="27"/>
                      </a:lnTo>
                      <a:lnTo>
                        <a:pt x="32" y="16"/>
                      </a:lnTo>
                      <a:lnTo>
                        <a:pt x="25" y="9"/>
                      </a:lnTo>
                      <a:lnTo>
                        <a:pt x="18" y="3"/>
                      </a:lnTo>
                      <a:lnTo>
                        <a:pt x="9" y="0"/>
                      </a:lnTo>
                      <a:lnTo>
                        <a:pt x="0" y="3"/>
                      </a:lnTo>
                      <a:lnTo>
                        <a:pt x="4" y="11"/>
                      </a:lnTo>
                      <a:lnTo>
                        <a:pt x="9" y="10"/>
                      </a:lnTo>
                      <a:lnTo>
                        <a:pt x="14" y="11"/>
                      </a:lnTo>
                      <a:lnTo>
                        <a:pt x="19" y="15"/>
                      </a:lnTo>
                      <a:lnTo>
                        <a:pt x="26" y="22"/>
                      </a:lnTo>
                      <a:lnTo>
                        <a:pt x="31" y="31"/>
                      </a:lnTo>
                      <a:lnTo>
                        <a:pt x="37" y="44"/>
                      </a:lnTo>
                      <a:lnTo>
                        <a:pt x="43" y="57"/>
                      </a:lnTo>
                      <a:lnTo>
                        <a:pt x="48" y="73"/>
                      </a:lnTo>
                      <a:lnTo>
                        <a:pt x="51" y="68"/>
                      </a:lnTo>
                      <a:lnTo>
                        <a:pt x="48" y="73"/>
                      </a:lnTo>
                      <a:lnTo>
                        <a:pt x="50" y="75"/>
                      </a:lnTo>
                      <a:lnTo>
                        <a:pt x="53" y="76"/>
                      </a:lnTo>
                      <a:lnTo>
                        <a:pt x="55" y="74"/>
                      </a:lnTo>
                      <a:lnTo>
                        <a:pt x="56" y="71"/>
                      </a:lnTo>
                      <a:lnTo>
                        <a:pt x="53" y="7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3" name="Freeform 119"/>
                <p:cNvSpPr>
                  <a:spLocks/>
                </p:cNvSpPr>
                <p:nvPr/>
              </p:nvSpPr>
              <p:spPr bwMode="auto">
                <a:xfrm>
                  <a:off x="2717" y="3179"/>
                  <a:ext cx="342" cy="208"/>
                </a:xfrm>
                <a:custGeom>
                  <a:avLst/>
                  <a:gdLst>
                    <a:gd name="T0" fmla="*/ 206 w 685"/>
                    <a:gd name="T1" fmla="*/ 143 h 416"/>
                    <a:gd name="T2" fmla="*/ 215 w 685"/>
                    <a:gd name="T3" fmla="*/ 138 h 416"/>
                    <a:gd name="T4" fmla="*/ 217 w 685"/>
                    <a:gd name="T5" fmla="*/ 124 h 416"/>
                    <a:gd name="T6" fmla="*/ 233 w 685"/>
                    <a:gd name="T7" fmla="*/ 122 h 416"/>
                    <a:gd name="T8" fmla="*/ 285 w 685"/>
                    <a:gd name="T9" fmla="*/ 121 h 416"/>
                    <a:gd name="T10" fmla="*/ 303 w 685"/>
                    <a:gd name="T11" fmla="*/ 121 h 416"/>
                    <a:gd name="T12" fmla="*/ 323 w 685"/>
                    <a:gd name="T13" fmla="*/ 122 h 416"/>
                    <a:gd name="T14" fmla="*/ 320 w 685"/>
                    <a:gd name="T15" fmla="*/ 143 h 416"/>
                    <a:gd name="T16" fmla="*/ 333 w 685"/>
                    <a:gd name="T17" fmla="*/ 169 h 416"/>
                    <a:gd name="T18" fmla="*/ 330 w 685"/>
                    <a:gd name="T19" fmla="*/ 207 h 416"/>
                    <a:gd name="T20" fmla="*/ 266 w 685"/>
                    <a:gd name="T21" fmla="*/ 207 h 416"/>
                    <a:gd name="T22" fmla="*/ 198 w 685"/>
                    <a:gd name="T23" fmla="*/ 208 h 416"/>
                    <a:gd name="T24" fmla="*/ 131 w 685"/>
                    <a:gd name="T25" fmla="*/ 208 h 416"/>
                    <a:gd name="T26" fmla="*/ 126 w 685"/>
                    <a:gd name="T27" fmla="*/ 194 h 416"/>
                    <a:gd name="T28" fmla="*/ 110 w 685"/>
                    <a:gd name="T29" fmla="*/ 189 h 416"/>
                    <a:gd name="T30" fmla="*/ 86 w 685"/>
                    <a:gd name="T31" fmla="*/ 181 h 416"/>
                    <a:gd name="T32" fmla="*/ 77 w 685"/>
                    <a:gd name="T33" fmla="*/ 161 h 416"/>
                    <a:gd name="T34" fmla="*/ 42 w 685"/>
                    <a:gd name="T35" fmla="*/ 150 h 416"/>
                    <a:gd name="T36" fmla="*/ 28 w 685"/>
                    <a:gd name="T37" fmla="*/ 126 h 416"/>
                    <a:gd name="T38" fmla="*/ 16 w 685"/>
                    <a:gd name="T39" fmla="*/ 89 h 416"/>
                    <a:gd name="T40" fmla="*/ 10 w 685"/>
                    <a:gd name="T41" fmla="*/ 68 h 416"/>
                    <a:gd name="T42" fmla="*/ 5 w 685"/>
                    <a:gd name="T43" fmla="*/ 49 h 416"/>
                    <a:gd name="T44" fmla="*/ 22 w 685"/>
                    <a:gd name="T45" fmla="*/ 18 h 416"/>
                    <a:gd name="T46" fmla="*/ 28 w 685"/>
                    <a:gd name="T47" fmla="*/ 9 h 416"/>
                    <a:gd name="T48" fmla="*/ 41 w 685"/>
                    <a:gd name="T49" fmla="*/ 7 h 416"/>
                    <a:gd name="T50" fmla="*/ 50 w 685"/>
                    <a:gd name="T51" fmla="*/ 9 h 416"/>
                    <a:gd name="T52" fmla="*/ 65 w 685"/>
                    <a:gd name="T53" fmla="*/ 1 h 416"/>
                    <a:gd name="T54" fmla="*/ 89 w 685"/>
                    <a:gd name="T55" fmla="*/ 11 h 416"/>
                    <a:gd name="T56" fmla="*/ 105 w 685"/>
                    <a:gd name="T57" fmla="*/ 31 h 416"/>
                    <a:gd name="T58" fmla="*/ 112 w 685"/>
                    <a:gd name="T59" fmla="*/ 50 h 416"/>
                    <a:gd name="T60" fmla="*/ 105 w 685"/>
                    <a:gd name="T61" fmla="*/ 69 h 416"/>
                    <a:gd name="T62" fmla="*/ 92 w 685"/>
                    <a:gd name="T63" fmla="*/ 79 h 416"/>
                    <a:gd name="T64" fmla="*/ 82 w 685"/>
                    <a:gd name="T65" fmla="*/ 83 h 416"/>
                    <a:gd name="T66" fmla="*/ 49 w 685"/>
                    <a:gd name="T67" fmla="*/ 87 h 416"/>
                    <a:gd name="T68" fmla="*/ 27 w 685"/>
                    <a:gd name="T69" fmla="*/ 94 h 416"/>
                    <a:gd name="T70" fmla="*/ 34 w 685"/>
                    <a:gd name="T71" fmla="*/ 114 h 416"/>
                    <a:gd name="T72" fmla="*/ 51 w 685"/>
                    <a:gd name="T73" fmla="*/ 96 h 416"/>
                    <a:gd name="T74" fmla="*/ 80 w 685"/>
                    <a:gd name="T75" fmla="*/ 103 h 416"/>
                    <a:gd name="T76" fmla="*/ 67 w 685"/>
                    <a:gd name="T77" fmla="*/ 126 h 416"/>
                    <a:gd name="T78" fmla="*/ 58 w 685"/>
                    <a:gd name="T79" fmla="*/ 142 h 416"/>
                    <a:gd name="T80" fmla="*/ 77 w 685"/>
                    <a:gd name="T81" fmla="*/ 143 h 416"/>
                    <a:gd name="T82" fmla="*/ 91 w 685"/>
                    <a:gd name="T83" fmla="*/ 118 h 416"/>
                    <a:gd name="T84" fmla="*/ 115 w 685"/>
                    <a:gd name="T85" fmla="*/ 129 h 416"/>
                    <a:gd name="T86" fmla="*/ 96 w 685"/>
                    <a:gd name="T87" fmla="*/ 156 h 416"/>
                    <a:gd name="T88" fmla="*/ 94 w 685"/>
                    <a:gd name="T89" fmla="*/ 172 h 416"/>
                    <a:gd name="T90" fmla="*/ 109 w 685"/>
                    <a:gd name="T91" fmla="*/ 160 h 416"/>
                    <a:gd name="T92" fmla="*/ 130 w 685"/>
                    <a:gd name="T93" fmla="*/ 140 h 416"/>
                    <a:gd name="T94" fmla="*/ 141 w 685"/>
                    <a:gd name="T95" fmla="*/ 157 h 416"/>
                    <a:gd name="T96" fmla="*/ 122 w 685"/>
                    <a:gd name="T97" fmla="*/ 179 h 416"/>
                    <a:gd name="T98" fmla="*/ 137 w 685"/>
                    <a:gd name="T99" fmla="*/ 178 h 416"/>
                    <a:gd name="T100" fmla="*/ 175 w 685"/>
                    <a:gd name="T101" fmla="*/ 156 h 4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5" h="416">
                      <a:moveTo>
                        <a:pt x="391" y="293"/>
                      </a:moveTo>
                      <a:lnTo>
                        <a:pt x="396" y="291"/>
                      </a:lnTo>
                      <a:lnTo>
                        <a:pt x="402" y="289"/>
                      </a:lnTo>
                      <a:lnTo>
                        <a:pt x="407" y="286"/>
                      </a:lnTo>
                      <a:lnTo>
                        <a:pt x="412" y="285"/>
                      </a:lnTo>
                      <a:lnTo>
                        <a:pt x="417" y="283"/>
                      </a:lnTo>
                      <a:lnTo>
                        <a:pt x="422" y="282"/>
                      </a:lnTo>
                      <a:lnTo>
                        <a:pt x="426" y="280"/>
                      </a:lnTo>
                      <a:lnTo>
                        <a:pt x="431" y="279"/>
                      </a:lnTo>
                      <a:lnTo>
                        <a:pt x="431" y="276"/>
                      </a:lnTo>
                      <a:lnTo>
                        <a:pt x="431" y="270"/>
                      </a:lnTo>
                      <a:lnTo>
                        <a:pt x="431" y="260"/>
                      </a:lnTo>
                      <a:lnTo>
                        <a:pt x="431" y="249"/>
                      </a:lnTo>
                      <a:lnTo>
                        <a:pt x="432" y="249"/>
                      </a:lnTo>
                      <a:lnTo>
                        <a:pt x="435" y="248"/>
                      </a:lnTo>
                      <a:lnTo>
                        <a:pt x="440" y="247"/>
                      </a:lnTo>
                      <a:lnTo>
                        <a:pt x="446" y="246"/>
                      </a:lnTo>
                      <a:lnTo>
                        <a:pt x="453" y="245"/>
                      </a:lnTo>
                      <a:lnTo>
                        <a:pt x="460" y="244"/>
                      </a:lnTo>
                      <a:lnTo>
                        <a:pt x="467" y="243"/>
                      </a:lnTo>
                      <a:lnTo>
                        <a:pt x="473" y="242"/>
                      </a:lnTo>
                      <a:lnTo>
                        <a:pt x="511" y="246"/>
                      </a:lnTo>
                      <a:lnTo>
                        <a:pt x="514" y="279"/>
                      </a:lnTo>
                      <a:lnTo>
                        <a:pt x="565" y="281"/>
                      </a:lnTo>
                      <a:lnTo>
                        <a:pt x="571" y="242"/>
                      </a:lnTo>
                      <a:lnTo>
                        <a:pt x="573" y="242"/>
                      </a:lnTo>
                      <a:lnTo>
                        <a:pt x="578" y="242"/>
                      </a:lnTo>
                      <a:lnTo>
                        <a:pt x="587" y="242"/>
                      </a:lnTo>
                      <a:lnTo>
                        <a:pt x="596" y="242"/>
                      </a:lnTo>
                      <a:lnTo>
                        <a:pt x="606" y="242"/>
                      </a:lnTo>
                      <a:lnTo>
                        <a:pt x="615" y="241"/>
                      </a:lnTo>
                      <a:lnTo>
                        <a:pt x="623" y="241"/>
                      </a:lnTo>
                      <a:lnTo>
                        <a:pt x="629" y="240"/>
                      </a:lnTo>
                      <a:lnTo>
                        <a:pt x="639" y="242"/>
                      </a:lnTo>
                      <a:lnTo>
                        <a:pt x="646" y="243"/>
                      </a:lnTo>
                      <a:lnTo>
                        <a:pt x="650" y="243"/>
                      </a:lnTo>
                      <a:lnTo>
                        <a:pt x="651" y="243"/>
                      </a:lnTo>
                      <a:lnTo>
                        <a:pt x="649" y="256"/>
                      </a:lnTo>
                      <a:lnTo>
                        <a:pt x="645" y="271"/>
                      </a:lnTo>
                      <a:lnTo>
                        <a:pt x="641" y="285"/>
                      </a:lnTo>
                      <a:lnTo>
                        <a:pt x="639" y="292"/>
                      </a:lnTo>
                      <a:lnTo>
                        <a:pt x="646" y="299"/>
                      </a:lnTo>
                      <a:lnTo>
                        <a:pt x="653" y="309"/>
                      </a:lnTo>
                      <a:lnTo>
                        <a:pt x="660" y="322"/>
                      </a:lnTo>
                      <a:lnTo>
                        <a:pt x="667" y="337"/>
                      </a:lnTo>
                      <a:lnTo>
                        <a:pt x="673" y="353"/>
                      </a:lnTo>
                      <a:lnTo>
                        <a:pt x="679" y="372"/>
                      </a:lnTo>
                      <a:lnTo>
                        <a:pt x="683" y="392"/>
                      </a:lnTo>
                      <a:lnTo>
                        <a:pt x="685" y="413"/>
                      </a:lnTo>
                      <a:lnTo>
                        <a:pt x="661" y="413"/>
                      </a:lnTo>
                      <a:lnTo>
                        <a:pt x="636" y="413"/>
                      </a:lnTo>
                      <a:lnTo>
                        <a:pt x="611" y="414"/>
                      </a:lnTo>
                      <a:lnTo>
                        <a:pt x="586" y="414"/>
                      </a:lnTo>
                      <a:lnTo>
                        <a:pt x="559" y="414"/>
                      </a:lnTo>
                      <a:lnTo>
                        <a:pt x="533" y="414"/>
                      </a:lnTo>
                      <a:lnTo>
                        <a:pt x="506" y="415"/>
                      </a:lnTo>
                      <a:lnTo>
                        <a:pt x="478" y="415"/>
                      </a:lnTo>
                      <a:lnTo>
                        <a:pt x="451" y="415"/>
                      </a:lnTo>
                      <a:lnTo>
                        <a:pt x="424" y="415"/>
                      </a:lnTo>
                      <a:lnTo>
                        <a:pt x="396" y="416"/>
                      </a:lnTo>
                      <a:lnTo>
                        <a:pt x="369" y="416"/>
                      </a:lnTo>
                      <a:lnTo>
                        <a:pt x="342" y="416"/>
                      </a:lnTo>
                      <a:lnTo>
                        <a:pt x="315" y="416"/>
                      </a:lnTo>
                      <a:lnTo>
                        <a:pt x="288" y="416"/>
                      </a:lnTo>
                      <a:lnTo>
                        <a:pt x="262" y="416"/>
                      </a:lnTo>
                      <a:lnTo>
                        <a:pt x="261" y="406"/>
                      </a:lnTo>
                      <a:lnTo>
                        <a:pt x="261" y="396"/>
                      </a:lnTo>
                      <a:lnTo>
                        <a:pt x="262" y="389"/>
                      </a:lnTo>
                      <a:lnTo>
                        <a:pt x="262" y="386"/>
                      </a:lnTo>
                      <a:lnTo>
                        <a:pt x="252" y="387"/>
                      </a:lnTo>
                      <a:lnTo>
                        <a:pt x="243" y="387"/>
                      </a:lnTo>
                      <a:lnTo>
                        <a:pt x="235" y="387"/>
                      </a:lnTo>
                      <a:lnTo>
                        <a:pt x="229" y="386"/>
                      </a:lnTo>
                      <a:lnTo>
                        <a:pt x="225" y="383"/>
                      </a:lnTo>
                      <a:lnTo>
                        <a:pt x="221" y="378"/>
                      </a:lnTo>
                      <a:lnTo>
                        <a:pt x="219" y="372"/>
                      </a:lnTo>
                      <a:lnTo>
                        <a:pt x="217" y="364"/>
                      </a:lnTo>
                      <a:lnTo>
                        <a:pt x="198" y="366"/>
                      </a:lnTo>
                      <a:lnTo>
                        <a:pt x="183" y="365"/>
                      </a:lnTo>
                      <a:lnTo>
                        <a:pt x="172" y="361"/>
                      </a:lnTo>
                      <a:lnTo>
                        <a:pt x="163" y="355"/>
                      </a:lnTo>
                      <a:lnTo>
                        <a:pt x="158" y="348"/>
                      </a:lnTo>
                      <a:lnTo>
                        <a:pt x="155" y="340"/>
                      </a:lnTo>
                      <a:lnTo>
                        <a:pt x="154" y="331"/>
                      </a:lnTo>
                      <a:lnTo>
                        <a:pt x="155" y="322"/>
                      </a:lnTo>
                      <a:lnTo>
                        <a:pt x="141" y="322"/>
                      </a:lnTo>
                      <a:lnTo>
                        <a:pt x="125" y="319"/>
                      </a:lnTo>
                      <a:lnTo>
                        <a:pt x="109" y="315"/>
                      </a:lnTo>
                      <a:lnTo>
                        <a:pt x="95" y="308"/>
                      </a:lnTo>
                      <a:lnTo>
                        <a:pt x="84" y="299"/>
                      </a:lnTo>
                      <a:lnTo>
                        <a:pt x="77" y="287"/>
                      </a:lnTo>
                      <a:lnTo>
                        <a:pt x="75" y="275"/>
                      </a:lnTo>
                      <a:lnTo>
                        <a:pt x="79" y="261"/>
                      </a:lnTo>
                      <a:lnTo>
                        <a:pt x="68" y="257"/>
                      </a:lnTo>
                      <a:lnTo>
                        <a:pt x="56" y="251"/>
                      </a:lnTo>
                      <a:lnTo>
                        <a:pt x="44" y="242"/>
                      </a:lnTo>
                      <a:lnTo>
                        <a:pt x="34" y="231"/>
                      </a:lnTo>
                      <a:lnTo>
                        <a:pt x="26" y="216"/>
                      </a:lnTo>
                      <a:lnTo>
                        <a:pt x="25" y="199"/>
                      </a:lnTo>
                      <a:lnTo>
                        <a:pt x="33" y="177"/>
                      </a:lnTo>
                      <a:lnTo>
                        <a:pt x="49" y="153"/>
                      </a:lnTo>
                      <a:lnTo>
                        <a:pt x="43" y="150"/>
                      </a:lnTo>
                      <a:lnTo>
                        <a:pt x="36" y="146"/>
                      </a:lnTo>
                      <a:lnTo>
                        <a:pt x="29" y="141"/>
                      </a:lnTo>
                      <a:lnTo>
                        <a:pt x="21" y="136"/>
                      </a:lnTo>
                      <a:lnTo>
                        <a:pt x="15" y="129"/>
                      </a:lnTo>
                      <a:lnTo>
                        <a:pt x="9" y="123"/>
                      </a:lnTo>
                      <a:lnTo>
                        <a:pt x="4" y="116"/>
                      </a:lnTo>
                      <a:lnTo>
                        <a:pt x="0" y="110"/>
                      </a:lnTo>
                      <a:lnTo>
                        <a:pt x="10" y="98"/>
                      </a:lnTo>
                      <a:lnTo>
                        <a:pt x="19" y="86"/>
                      </a:lnTo>
                      <a:lnTo>
                        <a:pt x="27" y="73"/>
                      </a:lnTo>
                      <a:lnTo>
                        <a:pt x="35" y="60"/>
                      </a:lnTo>
                      <a:lnTo>
                        <a:pt x="41" y="48"/>
                      </a:lnTo>
                      <a:lnTo>
                        <a:pt x="45" y="36"/>
                      </a:lnTo>
                      <a:lnTo>
                        <a:pt x="48" y="27"/>
                      </a:lnTo>
                      <a:lnTo>
                        <a:pt x="49" y="19"/>
                      </a:lnTo>
                      <a:lnTo>
                        <a:pt x="50" y="19"/>
                      </a:lnTo>
                      <a:lnTo>
                        <a:pt x="52" y="18"/>
                      </a:lnTo>
                      <a:lnTo>
                        <a:pt x="56" y="18"/>
                      </a:lnTo>
                      <a:lnTo>
                        <a:pt x="61" y="17"/>
                      </a:lnTo>
                      <a:lnTo>
                        <a:pt x="67" y="16"/>
                      </a:lnTo>
                      <a:lnTo>
                        <a:pt x="72" y="16"/>
                      </a:lnTo>
                      <a:lnTo>
                        <a:pt x="78" y="15"/>
                      </a:lnTo>
                      <a:lnTo>
                        <a:pt x="83" y="14"/>
                      </a:lnTo>
                      <a:lnTo>
                        <a:pt x="85" y="16"/>
                      </a:lnTo>
                      <a:lnTo>
                        <a:pt x="89" y="20"/>
                      </a:lnTo>
                      <a:lnTo>
                        <a:pt x="94" y="24"/>
                      </a:lnTo>
                      <a:lnTo>
                        <a:pt x="98" y="26"/>
                      </a:lnTo>
                      <a:lnTo>
                        <a:pt x="100" y="17"/>
                      </a:lnTo>
                      <a:lnTo>
                        <a:pt x="105" y="10"/>
                      </a:lnTo>
                      <a:lnTo>
                        <a:pt x="112" y="6"/>
                      </a:lnTo>
                      <a:lnTo>
                        <a:pt x="118" y="3"/>
                      </a:lnTo>
                      <a:lnTo>
                        <a:pt x="124" y="2"/>
                      </a:lnTo>
                      <a:lnTo>
                        <a:pt x="131" y="1"/>
                      </a:lnTo>
                      <a:lnTo>
                        <a:pt x="139" y="0"/>
                      </a:lnTo>
                      <a:lnTo>
                        <a:pt x="148" y="1"/>
                      </a:lnTo>
                      <a:lnTo>
                        <a:pt x="157" y="5"/>
                      </a:lnTo>
                      <a:lnTo>
                        <a:pt x="168" y="12"/>
                      </a:lnTo>
                      <a:lnTo>
                        <a:pt x="179" y="21"/>
                      </a:lnTo>
                      <a:lnTo>
                        <a:pt x="191" y="34"/>
                      </a:lnTo>
                      <a:lnTo>
                        <a:pt x="197" y="41"/>
                      </a:lnTo>
                      <a:lnTo>
                        <a:pt x="202" y="48"/>
                      </a:lnTo>
                      <a:lnTo>
                        <a:pt x="207" y="55"/>
                      </a:lnTo>
                      <a:lnTo>
                        <a:pt x="211" y="62"/>
                      </a:lnTo>
                      <a:lnTo>
                        <a:pt x="216" y="69"/>
                      </a:lnTo>
                      <a:lnTo>
                        <a:pt x="219" y="77"/>
                      </a:lnTo>
                      <a:lnTo>
                        <a:pt x="222" y="84"/>
                      </a:lnTo>
                      <a:lnTo>
                        <a:pt x="224" y="91"/>
                      </a:lnTo>
                      <a:lnTo>
                        <a:pt x="225" y="99"/>
                      </a:lnTo>
                      <a:lnTo>
                        <a:pt x="226" y="108"/>
                      </a:lnTo>
                      <a:lnTo>
                        <a:pt x="224" y="115"/>
                      </a:lnTo>
                      <a:lnTo>
                        <a:pt x="222" y="123"/>
                      </a:lnTo>
                      <a:lnTo>
                        <a:pt x="218" y="130"/>
                      </a:lnTo>
                      <a:lnTo>
                        <a:pt x="211" y="137"/>
                      </a:lnTo>
                      <a:lnTo>
                        <a:pt x="204" y="144"/>
                      </a:lnTo>
                      <a:lnTo>
                        <a:pt x="195" y="150"/>
                      </a:lnTo>
                      <a:lnTo>
                        <a:pt x="191" y="153"/>
                      </a:lnTo>
                      <a:lnTo>
                        <a:pt x="188" y="155"/>
                      </a:lnTo>
                      <a:lnTo>
                        <a:pt x="184" y="157"/>
                      </a:lnTo>
                      <a:lnTo>
                        <a:pt x="180" y="159"/>
                      </a:lnTo>
                      <a:lnTo>
                        <a:pt x="176" y="161"/>
                      </a:lnTo>
                      <a:lnTo>
                        <a:pt x="173" y="163"/>
                      </a:lnTo>
                      <a:lnTo>
                        <a:pt x="169" y="164"/>
                      </a:lnTo>
                      <a:lnTo>
                        <a:pt x="165" y="166"/>
                      </a:lnTo>
                      <a:lnTo>
                        <a:pt x="151" y="171"/>
                      </a:lnTo>
                      <a:lnTo>
                        <a:pt x="137" y="173"/>
                      </a:lnTo>
                      <a:lnTo>
                        <a:pt x="124" y="174"/>
                      </a:lnTo>
                      <a:lnTo>
                        <a:pt x="111" y="174"/>
                      </a:lnTo>
                      <a:lnTo>
                        <a:pt x="99" y="173"/>
                      </a:lnTo>
                      <a:lnTo>
                        <a:pt x="88" y="171"/>
                      </a:lnTo>
                      <a:lnTo>
                        <a:pt x="79" y="170"/>
                      </a:lnTo>
                      <a:lnTo>
                        <a:pt x="70" y="168"/>
                      </a:lnTo>
                      <a:lnTo>
                        <a:pt x="60" y="178"/>
                      </a:lnTo>
                      <a:lnTo>
                        <a:pt x="55" y="188"/>
                      </a:lnTo>
                      <a:lnTo>
                        <a:pt x="53" y="199"/>
                      </a:lnTo>
                      <a:lnTo>
                        <a:pt x="55" y="208"/>
                      </a:lnTo>
                      <a:lnTo>
                        <a:pt x="58" y="216"/>
                      </a:lnTo>
                      <a:lnTo>
                        <a:pt x="63" y="222"/>
                      </a:lnTo>
                      <a:lnTo>
                        <a:pt x="68" y="227"/>
                      </a:lnTo>
                      <a:lnTo>
                        <a:pt x="73" y="228"/>
                      </a:lnTo>
                      <a:lnTo>
                        <a:pt x="75" y="219"/>
                      </a:lnTo>
                      <a:lnTo>
                        <a:pt x="81" y="209"/>
                      </a:lnTo>
                      <a:lnTo>
                        <a:pt x="91" y="199"/>
                      </a:lnTo>
                      <a:lnTo>
                        <a:pt x="103" y="191"/>
                      </a:lnTo>
                      <a:lnTo>
                        <a:pt x="117" y="185"/>
                      </a:lnTo>
                      <a:lnTo>
                        <a:pt x="132" y="184"/>
                      </a:lnTo>
                      <a:lnTo>
                        <a:pt x="145" y="186"/>
                      </a:lnTo>
                      <a:lnTo>
                        <a:pt x="155" y="194"/>
                      </a:lnTo>
                      <a:lnTo>
                        <a:pt x="161" y="206"/>
                      </a:lnTo>
                      <a:lnTo>
                        <a:pt x="162" y="217"/>
                      </a:lnTo>
                      <a:lnTo>
                        <a:pt x="160" y="227"/>
                      </a:lnTo>
                      <a:lnTo>
                        <a:pt x="154" y="237"/>
                      </a:lnTo>
                      <a:lnTo>
                        <a:pt x="145" y="245"/>
                      </a:lnTo>
                      <a:lnTo>
                        <a:pt x="134" y="251"/>
                      </a:lnTo>
                      <a:lnTo>
                        <a:pt x="122" y="256"/>
                      </a:lnTo>
                      <a:lnTo>
                        <a:pt x="109" y="258"/>
                      </a:lnTo>
                      <a:lnTo>
                        <a:pt x="108" y="270"/>
                      </a:lnTo>
                      <a:lnTo>
                        <a:pt x="111" y="279"/>
                      </a:lnTo>
                      <a:lnTo>
                        <a:pt x="116" y="284"/>
                      </a:lnTo>
                      <a:lnTo>
                        <a:pt x="124" y="287"/>
                      </a:lnTo>
                      <a:lnTo>
                        <a:pt x="131" y="289"/>
                      </a:lnTo>
                      <a:lnTo>
                        <a:pt x="140" y="289"/>
                      </a:lnTo>
                      <a:lnTo>
                        <a:pt x="148" y="286"/>
                      </a:lnTo>
                      <a:lnTo>
                        <a:pt x="155" y="285"/>
                      </a:lnTo>
                      <a:lnTo>
                        <a:pt x="156" y="274"/>
                      </a:lnTo>
                      <a:lnTo>
                        <a:pt x="160" y="263"/>
                      </a:lnTo>
                      <a:lnTo>
                        <a:pt x="166" y="252"/>
                      </a:lnTo>
                      <a:lnTo>
                        <a:pt x="173" y="242"/>
                      </a:lnTo>
                      <a:lnTo>
                        <a:pt x="182" y="235"/>
                      </a:lnTo>
                      <a:lnTo>
                        <a:pt x="193" y="231"/>
                      </a:lnTo>
                      <a:lnTo>
                        <a:pt x="204" y="231"/>
                      </a:lnTo>
                      <a:lnTo>
                        <a:pt x="217" y="237"/>
                      </a:lnTo>
                      <a:lnTo>
                        <a:pt x="226" y="247"/>
                      </a:lnTo>
                      <a:lnTo>
                        <a:pt x="230" y="258"/>
                      </a:lnTo>
                      <a:lnTo>
                        <a:pt x="228" y="270"/>
                      </a:lnTo>
                      <a:lnTo>
                        <a:pt x="223" y="282"/>
                      </a:lnTo>
                      <a:lnTo>
                        <a:pt x="213" y="294"/>
                      </a:lnTo>
                      <a:lnTo>
                        <a:pt x="203" y="303"/>
                      </a:lnTo>
                      <a:lnTo>
                        <a:pt x="192" y="311"/>
                      </a:lnTo>
                      <a:lnTo>
                        <a:pt x="180" y="316"/>
                      </a:lnTo>
                      <a:lnTo>
                        <a:pt x="179" y="329"/>
                      </a:lnTo>
                      <a:lnTo>
                        <a:pt x="181" y="337"/>
                      </a:lnTo>
                      <a:lnTo>
                        <a:pt x="184" y="342"/>
                      </a:lnTo>
                      <a:lnTo>
                        <a:pt x="189" y="343"/>
                      </a:lnTo>
                      <a:lnTo>
                        <a:pt x="195" y="343"/>
                      </a:lnTo>
                      <a:lnTo>
                        <a:pt x="202" y="341"/>
                      </a:lnTo>
                      <a:lnTo>
                        <a:pt x="209" y="339"/>
                      </a:lnTo>
                      <a:lnTo>
                        <a:pt x="217" y="337"/>
                      </a:lnTo>
                      <a:lnTo>
                        <a:pt x="218" y="320"/>
                      </a:lnTo>
                      <a:lnTo>
                        <a:pt x="223" y="305"/>
                      </a:lnTo>
                      <a:lnTo>
                        <a:pt x="230" y="294"/>
                      </a:lnTo>
                      <a:lnTo>
                        <a:pt x="240" y="286"/>
                      </a:lnTo>
                      <a:lnTo>
                        <a:pt x="250" y="281"/>
                      </a:lnTo>
                      <a:lnTo>
                        <a:pt x="261" y="279"/>
                      </a:lnTo>
                      <a:lnTo>
                        <a:pt x="271" y="281"/>
                      </a:lnTo>
                      <a:lnTo>
                        <a:pt x="280" y="285"/>
                      </a:lnTo>
                      <a:lnTo>
                        <a:pt x="285" y="293"/>
                      </a:lnTo>
                      <a:lnTo>
                        <a:pt x="286" y="302"/>
                      </a:lnTo>
                      <a:lnTo>
                        <a:pt x="283" y="313"/>
                      </a:lnTo>
                      <a:lnTo>
                        <a:pt x="277" y="324"/>
                      </a:lnTo>
                      <a:lnTo>
                        <a:pt x="269" y="335"/>
                      </a:lnTo>
                      <a:lnTo>
                        <a:pt x="260" y="345"/>
                      </a:lnTo>
                      <a:lnTo>
                        <a:pt x="252" y="353"/>
                      </a:lnTo>
                      <a:lnTo>
                        <a:pt x="244" y="358"/>
                      </a:lnTo>
                      <a:lnTo>
                        <a:pt x="246" y="365"/>
                      </a:lnTo>
                      <a:lnTo>
                        <a:pt x="253" y="366"/>
                      </a:lnTo>
                      <a:lnTo>
                        <a:pt x="260" y="364"/>
                      </a:lnTo>
                      <a:lnTo>
                        <a:pt x="268" y="361"/>
                      </a:lnTo>
                      <a:lnTo>
                        <a:pt x="275" y="355"/>
                      </a:lnTo>
                      <a:lnTo>
                        <a:pt x="285" y="348"/>
                      </a:lnTo>
                      <a:lnTo>
                        <a:pt x="298" y="340"/>
                      </a:lnTo>
                      <a:lnTo>
                        <a:pt x="315" y="330"/>
                      </a:lnTo>
                      <a:lnTo>
                        <a:pt x="332" y="321"/>
                      </a:lnTo>
                      <a:lnTo>
                        <a:pt x="351" y="311"/>
                      </a:lnTo>
                      <a:lnTo>
                        <a:pt x="371" y="301"/>
                      </a:lnTo>
                      <a:lnTo>
                        <a:pt x="391" y="293"/>
                      </a:lnTo>
                      <a:close/>
                    </a:path>
                  </a:pathLst>
                </a:custGeom>
                <a:solidFill>
                  <a:srgbClr val="A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4" name="Freeform 120"/>
                <p:cNvSpPr>
                  <a:spLocks/>
                </p:cNvSpPr>
                <p:nvPr/>
              </p:nvSpPr>
              <p:spPr bwMode="auto">
                <a:xfrm>
                  <a:off x="2912" y="3317"/>
                  <a:ext cx="22" cy="10"/>
                </a:xfrm>
                <a:custGeom>
                  <a:avLst/>
                  <a:gdLst>
                    <a:gd name="T0" fmla="*/ 17 w 46"/>
                    <a:gd name="T1" fmla="*/ 2 h 22"/>
                    <a:gd name="T2" fmla="*/ 19 w 46"/>
                    <a:gd name="T3" fmla="*/ 0 h 22"/>
                    <a:gd name="T4" fmla="*/ 17 w 46"/>
                    <a:gd name="T5" fmla="*/ 0 h 22"/>
                    <a:gd name="T6" fmla="*/ 15 w 46"/>
                    <a:gd name="T7" fmla="*/ 1 h 22"/>
                    <a:gd name="T8" fmla="*/ 12 w 46"/>
                    <a:gd name="T9" fmla="*/ 2 h 22"/>
                    <a:gd name="T10" fmla="*/ 10 w 46"/>
                    <a:gd name="T11" fmla="*/ 3 h 22"/>
                    <a:gd name="T12" fmla="*/ 8 w 46"/>
                    <a:gd name="T13" fmla="*/ 3 h 22"/>
                    <a:gd name="T14" fmla="*/ 5 w 46"/>
                    <a:gd name="T15" fmla="*/ 4 h 22"/>
                    <a:gd name="T16" fmla="*/ 2 w 46"/>
                    <a:gd name="T17" fmla="*/ 5 h 22"/>
                    <a:gd name="T18" fmla="*/ 0 w 46"/>
                    <a:gd name="T19" fmla="*/ 6 h 22"/>
                    <a:gd name="T20" fmla="*/ 1 w 46"/>
                    <a:gd name="T21" fmla="*/ 10 h 22"/>
                    <a:gd name="T22" fmla="*/ 3 w 46"/>
                    <a:gd name="T23" fmla="*/ 9 h 22"/>
                    <a:gd name="T24" fmla="*/ 6 w 46"/>
                    <a:gd name="T25" fmla="*/ 8 h 22"/>
                    <a:gd name="T26" fmla="*/ 9 w 46"/>
                    <a:gd name="T27" fmla="*/ 7 h 22"/>
                    <a:gd name="T28" fmla="*/ 11 w 46"/>
                    <a:gd name="T29" fmla="*/ 7 h 22"/>
                    <a:gd name="T30" fmla="*/ 13 w 46"/>
                    <a:gd name="T31" fmla="*/ 5 h 22"/>
                    <a:gd name="T32" fmla="*/ 16 w 46"/>
                    <a:gd name="T33" fmla="*/ 5 h 22"/>
                    <a:gd name="T34" fmla="*/ 18 w 46"/>
                    <a:gd name="T35" fmla="*/ 4 h 22"/>
                    <a:gd name="T36" fmla="*/ 20 w 46"/>
                    <a:gd name="T37" fmla="*/ 4 h 22"/>
                    <a:gd name="T38" fmla="*/ 22 w 46"/>
                    <a:gd name="T39" fmla="*/ 2 h 22"/>
                    <a:gd name="T40" fmla="*/ 20 w 46"/>
                    <a:gd name="T41" fmla="*/ 4 h 22"/>
                    <a:gd name="T42" fmla="*/ 22 w 46"/>
                    <a:gd name="T43" fmla="*/ 3 h 22"/>
                    <a:gd name="T44" fmla="*/ 22 w 46"/>
                    <a:gd name="T45" fmla="*/ 1 h 22"/>
                    <a:gd name="T46" fmla="*/ 21 w 46"/>
                    <a:gd name="T47" fmla="*/ 0 h 22"/>
                    <a:gd name="T48" fmla="*/ 19 w 46"/>
                    <a:gd name="T49" fmla="*/ 0 h 22"/>
                    <a:gd name="T50" fmla="*/ 17 w 46"/>
                    <a:gd name="T51" fmla="*/ 2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22">
                      <a:moveTo>
                        <a:pt x="36" y="4"/>
                      </a:moveTo>
                      <a:lnTo>
                        <a:pt x="40" y="0"/>
                      </a:lnTo>
                      <a:lnTo>
                        <a:pt x="35" y="1"/>
                      </a:lnTo>
                      <a:lnTo>
                        <a:pt x="31" y="3"/>
                      </a:lnTo>
                      <a:lnTo>
                        <a:pt x="26" y="4"/>
                      </a:lnTo>
                      <a:lnTo>
                        <a:pt x="21" y="6"/>
                      </a:lnTo>
                      <a:lnTo>
                        <a:pt x="16" y="7"/>
                      </a:lnTo>
                      <a:lnTo>
                        <a:pt x="11" y="9"/>
                      </a:lnTo>
                      <a:lnTo>
                        <a:pt x="5" y="11"/>
                      </a:lnTo>
                      <a:lnTo>
                        <a:pt x="0" y="14"/>
                      </a:lnTo>
                      <a:lnTo>
                        <a:pt x="2" y="22"/>
                      </a:lnTo>
                      <a:lnTo>
                        <a:pt x="7" y="20"/>
                      </a:lnTo>
                      <a:lnTo>
                        <a:pt x="13" y="18"/>
                      </a:lnTo>
                      <a:lnTo>
                        <a:pt x="18" y="16"/>
                      </a:lnTo>
                      <a:lnTo>
                        <a:pt x="23" y="15"/>
                      </a:lnTo>
                      <a:lnTo>
                        <a:pt x="28" y="12"/>
                      </a:lnTo>
                      <a:lnTo>
                        <a:pt x="33" y="11"/>
                      </a:lnTo>
                      <a:lnTo>
                        <a:pt x="37" y="9"/>
                      </a:lnTo>
                      <a:lnTo>
                        <a:pt x="42" y="8"/>
                      </a:lnTo>
                      <a:lnTo>
                        <a:pt x="46" y="4"/>
                      </a:lnTo>
                      <a:lnTo>
                        <a:pt x="42" y="8"/>
                      </a:lnTo>
                      <a:lnTo>
                        <a:pt x="45" y="6"/>
                      </a:lnTo>
                      <a:lnTo>
                        <a:pt x="45" y="3"/>
                      </a:lnTo>
                      <a:lnTo>
                        <a:pt x="43" y="1"/>
                      </a:lnTo>
                      <a:lnTo>
                        <a:pt x="40" y="0"/>
                      </a:lnTo>
                      <a:lnTo>
                        <a:pt x="36"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5" name="Freeform 121"/>
                <p:cNvSpPr>
                  <a:spLocks/>
                </p:cNvSpPr>
                <p:nvPr/>
              </p:nvSpPr>
              <p:spPr bwMode="auto">
                <a:xfrm>
                  <a:off x="2929" y="3301"/>
                  <a:ext cx="5" cy="18"/>
                </a:xfrm>
                <a:custGeom>
                  <a:avLst/>
                  <a:gdLst>
                    <a:gd name="T0" fmla="*/ 2 w 10"/>
                    <a:gd name="T1" fmla="*/ 1 h 35"/>
                    <a:gd name="T2" fmla="*/ 0 w 10"/>
                    <a:gd name="T3" fmla="*/ 3 h 35"/>
                    <a:gd name="T4" fmla="*/ 0 w 10"/>
                    <a:gd name="T5" fmla="*/ 8 h 35"/>
                    <a:gd name="T6" fmla="*/ 0 w 10"/>
                    <a:gd name="T7" fmla="*/ 13 h 35"/>
                    <a:gd name="T8" fmla="*/ 0 w 10"/>
                    <a:gd name="T9" fmla="*/ 16 h 35"/>
                    <a:gd name="T10" fmla="*/ 0 w 10"/>
                    <a:gd name="T11" fmla="*/ 18 h 35"/>
                    <a:gd name="T12" fmla="*/ 5 w 10"/>
                    <a:gd name="T13" fmla="*/ 18 h 35"/>
                    <a:gd name="T14" fmla="*/ 5 w 10"/>
                    <a:gd name="T15" fmla="*/ 16 h 35"/>
                    <a:gd name="T16" fmla="*/ 5 w 10"/>
                    <a:gd name="T17" fmla="*/ 13 h 35"/>
                    <a:gd name="T18" fmla="*/ 5 w 10"/>
                    <a:gd name="T19" fmla="*/ 8 h 35"/>
                    <a:gd name="T20" fmla="*/ 5 w 10"/>
                    <a:gd name="T21" fmla="*/ 3 h 35"/>
                    <a:gd name="T22" fmla="*/ 3 w 10"/>
                    <a:gd name="T23" fmla="*/ 5 h 35"/>
                    <a:gd name="T24" fmla="*/ 5 w 10"/>
                    <a:gd name="T25" fmla="*/ 3 h 35"/>
                    <a:gd name="T26" fmla="*/ 4 w 10"/>
                    <a:gd name="T27" fmla="*/ 1 h 35"/>
                    <a:gd name="T28" fmla="*/ 3 w 10"/>
                    <a:gd name="T29" fmla="*/ 0 h 35"/>
                    <a:gd name="T30" fmla="*/ 1 w 10"/>
                    <a:gd name="T31" fmla="*/ 1 h 35"/>
                    <a:gd name="T32" fmla="*/ 0 w 10"/>
                    <a:gd name="T33" fmla="*/ 3 h 35"/>
                    <a:gd name="T34" fmla="*/ 2 w 10"/>
                    <a:gd name="T35" fmla="*/ 1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35">
                      <a:moveTo>
                        <a:pt x="4" y="1"/>
                      </a:moveTo>
                      <a:lnTo>
                        <a:pt x="0" y="5"/>
                      </a:lnTo>
                      <a:lnTo>
                        <a:pt x="0" y="16"/>
                      </a:lnTo>
                      <a:lnTo>
                        <a:pt x="0" y="26"/>
                      </a:lnTo>
                      <a:lnTo>
                        <a:pt x="0" y="32"/>
                      </a:lnTo>
                      <a:lnTo>
                        <a:pt x="0" y="35"/>
                      </a:lnTo>
                      <a:lnTo>
                        <a:pt x="10" y="35"/>
                      </a:lnTo>
                      <a:lnTo>
                        <a:pt x="10" y="32"/>
                      </a:lnTo>
                      <a:lnTo>
                        <a:pt x="10" y="26"/>
                      </a:lnTo>
                      <a:lnTo>
                        <a:pt x="10" y="16"/>
                      </a:lnTo>
                      <a:lnTo>
                        <a:pt x="10" y="5"/>
                      </a:lnTo>
                      <a:lnTo>
                        <a:pt x="6" y="9"/>
                      </a:lnTo>
                      <a:lnTo>
                        <a:pt x="10" y="5"/>
                      </a:lnTo>
                      <a:lnTo>
                        <a:pt x="8" y="2"/>
                      </a:lnTo>
                      <a:lnTo>
                        <a:pt x="5" y="0"/>
                      </a:lnTo>
                      <a:lnTo>
                        <a:pt x="2" y="2"/>
                      </a:lnTo>
                      <a:lnTo>
                        <a:pt x="0" y="5"/>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6" name="Freeform 122"/>
                <p:cNvSpPr>
                  <a:spLocks/>
                </p:cNvSpPr>
                <p:nvPr/>
              </p:nvSpPr>
              <p:spPr bwMode="auto">
                <a:xfrm>
                  <a:off x="2931" y="3298"/>
                  <a:ext cx="24" cy="8"/>
                </a:xfrm>
                <a:custGeom>
                  <a:avLst/>
                  <a:gdLst>
                    <a:gd name="T0" fmla="*/ 22 w 47"/>
                    <a:gd name="T1" fmla="*/ 0 h 15"/>
                    <a:gd name="T2" fmla="*/ 22 w 47"/>
                    <a:gd name="T3" fmla="*/ 0 h 15"/>
                    <a:gd name="T4" fmla="*/ 19 w 47"/>
                    <a:gd name="T5" fmla="*/ 1 h 15"/>
                    <a:gd name="T6" fmla="*/ 15 w 47"/>
                    <a:gd name="T7" fmla="*/ 1 h 15"/>
                    <a:gd name="T8" fmla="*/ 12 w 47"/>
                    <a:gd name="T9" fmla="*/ 2 h 15"/>
                    <a:gd name="T10" fmla="*/ 8 w 47"/>
                    <a:gd name="T11" fmla="*/ 2 h 15"/>
                    <a:gd name="T12" fmla="*/ 5 w 47"/>
                    <a:gd name="T13" fmla="*/ 3 h 15"/>
                    <a:gd name="T14" fmla="*/ 2 w 47"/>
                    <a:gd name="T15" fmla="*/ 3 h 15"/>
                    <a:gd name="T16" fmla="*/ 1 w 47"/>
                    <a:gd name="T17" fmla="*/ 4 h 15"/>
                    <a:gd name="T18" fmla="*/ 0 w 47"/>
                    <a:gd name="T19" fmla="*/ 4 h 15"/>
                    <a:gd name="T20" fmla="*/ 1 w 47"/>
                    <a:gd name="T21" fmla="*/ 8 h 15"/>
                    <a:gd name="T22" fmla="*/ 2 w 47"/>
                    <a:gd name="T23" fmla="*/ 8 h 15"/>
                    <a:gd name="T24" fmla="*/ 3 w 47"/>
                    <a:gd name="T25" fmla="*/ 7 h 15"/>
                    <a:gd name="T26" fmla="*/ 5 w 47"/>
                    <a:gd name="T27" fmla="*/ 7 h 15"/>
                    <a:gd name="T28" fmla="*/ 8 w 47"/>
                    <a:gd name="T29" fmla="*/ 6 h 15"/>
                    <a:gd name="T30" fmla="*/ 12 w 47"/>
                    <a:gd name="T31" fmla="*/ 6 h 15"/>
                    <a:gd name="T32" fmla="*/ 15 w 47"/>
                    <a:gd name="T33" fmla="*/ 5 h 15"/>
                    <a:gd name="T34" fmla="*/ 19 w 47"/>
                    <a:gd name="T35" fmla="*/ 5 h 15"/>
                    <a:gd name="T36" fmla="*/ 22 w 47"/>
                    <a:gd name="T37" fmla="*/ 4 h 15"/>
                    <a:gd name="T38" fmla="*/ 22 w 47"/>
                    <a:gd name="T39" fmla="*/ 4 h 15"/>
                    <a:gd name="T40" fmla="*/ 22 w 47"/>
                    <a:gd name="T41" fmla="*/ 4 h 15"/>
                    <a:gd name="T42" fmla="*/ 23 w 47"/>
                    <a:gd name="T43" fmla="*/ 4 h 15"/>
                    <a:gd name="T44" fmla="*/ 24 w 47"/>
                    <a:gd name="T45" fmla="*/ 2 h 15"/>
                    <a:gd name="T46" fmla="*/ 23 w 47"/>
                    <a:gd name="T47" fmla="*/ 1 h 15"/>
                    <a:gd name="T48" fmla="*/ 22 w 47"/>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15">
                      <a:moveTo>
                        <a:pt x="43" y="0"/>
                      </a:moveTo>
                      <a:lnTo>
                        <a:pt x="43" y="0"/>
                      </a:lnTo>
                      <a:lnTo>
                        <a:pt x="37" y="1"/>
                      </a:lnTo>
                      <a:lnTo>
                        <a:pt x="30" y="2"/>
                      </a:lnTo>
                      <a:lnTo>
                        <a:pt x="23" y="3"/>
                      </a:lnTo>
                      <a:lnTo>
                        <a:pt x="16" y="4"/>
                      </a:lnTo>
                      <a:lnTo>
                        <a:pt x="10" y="5"/>
                      </a:lnTo>
                      <a:lnTo>
                        <a:pt x="4" y="6"/>
                      </a:lnTo>
                      <a:lnTo>
                        <a:pt x="1" y="7"/>
                      </a:lnTo>
                      <a:lnTo>
                        <a:pt x="0" y="7"/>
                      </a:lnTo>
                      <a:lnTo>
                        <a:pt x="2" y="15"/>
                      </a:lnTo>
                      <a:lnTo>
                        <a:pt x="3" y="15"/>
                      </a:lnTo>
                      <a:lnTo>
                        <a:pt x="6" y="14"/>
                      </a:lnTo>
                      <a:lnTo>
                        <a:pt x="10" y="13"/>
                      </a:lnTo>
                      <a:lnTo>
                        <a:pt x="16" y="12"/>
                      </a:lnTo>
                      <a:lnTo>
                        <a:pt x="23" y="11"/>
                      </a:lnTo>
                      <a:lnTo>
                        <a:pt x="30" y="10"/>
                      </a:lnTo>
                      <a:lnTo>
                        <a:pt x="37" y="9"/>
                      </a:lnTo>
                      <a:lnTo>
                        <a:pt x="43" y="8"/>
                      </a:lnTo>
                      <a:lnTo>
                        <a:pt x="46" y="7"/>
                      </a:lnTo>
                      <a:lnTo>
                        <a:pt x="47" y="4"/>
                      </a:lnTo>
                      <a:lnTo>
                        <a:pt x="46" y="1"/>
                      </a:lnTo>
                      <a:lnTo>
                        <a:pt x="4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7" name="Freeform 123"/>
                <p:cNvSpPr>
                  <a:spLocks/>
                </p:cNvSpPr>
                <p:nvPr/>
              </p:nvSpPr>
              <p:spPr bwMode="auto">
                <a:xfrm>
                  <a:off x="2953" y="3298"/>
                  <a:ext cx="21" cy="6"/>
                </a:xfrm>
                <a:custGeom>
                  <a:avLst/>
                  <a:gdLst>
                    <a:gd name="T0" fmla="*/ 21 w 42"/>
                    <a:gd name="T1" fmla="*/ 4 h 12"/>
                    <a:gd name="T2" fmla="*/ 19 w 42"/>
                    <a:gd name="T3" fmla="*/ 2 h 12"/>
                    <a:gd name="T4" fmla="*/ 0 w 42"/>
                    <a:gd name="T5" fmla="*/ 0 h 12"/>
                    <a:gd name="T6" fmla="*/ 0 w 42"/>
                    <a:gd name="T7" fmla="*/ 4 h 12"/>
                    <a:gd name="T8" fmla="*/ 19 w 42"/>
                    <a:gd name="T9" fmla="*/ 6 h 12"/>
                    <a:gd name="T10" fmla="*/ 17 w 42"/>
                    <a:gd name="T11" fmla="*/ 4 h 12"/>
                    <a:gd name="T12" fmla="*/ 19 w 42"/>
                    <a:gd name="T13" fmla="*/ 6 h 12"/>
                    <a:gd name="T14" fmla="*/ 21 w 42"/>
                    <a:gd name="T15" fmla="*/ 6 h 12"/>
                    <a:gd name="T16" fmla="*/ 21 w 42"/>
                    <a:gd name="T17" fmla="*/ 4 h 12"/>
                    <a:gd name="T18" fmla="*/ 21 w 42"/>
                    <a:gd name="T19" fmla="*/ 3 h 12"/>
                    <a:gd name="T20" fmla="*/ 19 w 42"/>
                    <a:gd name="T21" fmla="*/ 2 h 12"/>
                    <a:gd name="T22" fmla="*/ 21 w 42"/>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2">
                      <a:moveTo>
                        <a:pt x="42" y="8"/>
                      </a:moveTo>
                      <a:lnTo>
                        <a:pt x="38" y="4"/>
                      </a:lnTo>
                      <a:lnTo>
                        <a:pt x="0" y="0"/>
                      </a:lnTo>
                      <a:lnTo>
                        <a:pt x="0" y="8"/>
                      </a:lnTo>
                      <a:lnTo>
                        <a:pt x="38" y="12"/>
                      </a:lnTo>
                      <a:lnTo>
                        <a:pt x="34" y="8"/>
                      </a:lnTo>
                      <a:lnTo>
                        <a:pt x="38" y="12"/>
                      </a:lnTo>
                      <a:lnTo>
                        <a:pt x="41" y="11"/>
                      </a:lnTo>
                      <a:lnTo>
                        <a:pt x="42" y="8"/>
                      </a:lnTo>
                      <a:lnTo>
                        <a:pt x="41" y="5"/>
                      </a:lnTo>
                      <a:lnTo>
                        <a:pt x="38" y="4"/>
                      </a:lnTo>
                      <a:lnTo>
                        <a:pt x="4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8" name="Freeform 124"/>
                <p:cNvSpPr>
                  <a:spLocks/>
                </p:cNvSpPr>
                <p:nvPr/>
              </p:nvSpPr>
              <p:spPr bwMode="auto">
                <a:xfrm>
                  <a:off x="2970" y="3302"/>
                  <a:ext cx="5" cy="19"/>
                </a:xfrm>
                <a:custGeom>
                  <a:avLst/>
                  <a:gdLst>
                    <a:gd name="T0" fmla="*/ 3 w 11"/>
                    <a:gd name="T1" fmla="*/ 15 h 37"/>
                    <a:gd name="T2" fmla="*/ 5 w 11"/>
                    <a:gd name="T3" fmla="*/ 17 h 37"/>
                    <a:gd name="T4" fmla="*/ 4 w 11"/>
                    <a:gd name="T5" fmla="*/ 0 h 37"/>
                    <a:gd name="T6" fmla="*/ 0 w 11"/>
                    <a:gd name="T7" fmla="*/ 0 h 37"/>
                    <a:gd name="T8" fmla="*/ 1 w 11"/>
                    <a:gd name="T9" fmla="*/ 17 h 37"/>
                    <a:gd name="T10" fmla="*/ 3 w 11"/>
                    <a:gd name="T11" fmla="*/ 19 h 37"/>
                    <a:gd name="T12" fmla="*/ 1 w 11"/>
                    <a:gd name="T13" fmla="*/ 17 h 37"/>
                    <a:gd name="T14" fmla="*/ 2 w 11"/>
                    <a:gd name="T15" fmla="*/ 18 h 37"/>
                    <a:gd name="T16" fmla="*/ 3 w 11"/>
                    <a:gd name="T17" fmla="*/ 19 h 37"/>
                    <a:gd name="T18" fmla="*/ 5 w 11"/>
                    <a:gd name="T19" fmla="*/ 18 h 37"/>
                    <a:gd name="T20" fmla="*/ 5 w 11"/>
                    <a:gd name="T21" fmla="*/ 17 h 37"/>
                    <a:gd name="T22" fmla="*/ 3 w 11"/>
                    <a:gd name="T23" fmla="*/ 15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37">
                      <a:moveTo>
                        <a:pt x="7" y="29"/>
                      </a:moveTo>
                      <a:lnTo>
                        <a:pt x="11" y="33"/>
                      </a:lnTo>
                      <a:lnTo>
                        <a:pt x="8" y="0"/>
                      </a:lnTo>
                      <a:lnTo>
                        <a:pt x="0" y="0"/>
                      </a:lnTo>
                      <a:lnTo>
                        <a:pt x="3" y="33"/>
                      </a:lnTo>
                      <a:lnTo>
                        <a:pt x="7" y="37"/>
                      </a:lnTo>
                      <a:lnTo>
                        <a:pt x="3" y="33"/>
                      </a:lnTo>
                      <a:lnTo>
                        <a:pt x="4" y="36"/>
                      </a:lnTo>
                      <a:lnTo>
                        <a:pt x="7" y="37"/>
                      </a:lnTo>
                      <a:lnTo>
                        <a:pt x="10" y="36"/>
                      </a:lnTo>
                      <a:lnTo>
                        <a:pt x="11" y="33"/>
                      </a:lnTo>
                      <a:lnTo>
                        <a:pt x="7"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79" name="Freeform 125"/>
                <p:cNvSpPr>
                  <a:spLocks/>
                </p:cNvSpPr>
                <p:nvPr/>
              </p:nvSpPr>
              <p:spPr bwMode="auto">
                <a:xfrm>
                  <a:off x="2973" y="3317"/>
                  <a:ext cx="28" cy="5"/>
                </a:xfrm>
                <a:custGeom>
                  <a:avLst/>
                  <a:gdLst>
                    <a:gd name="T0" fmla="*/ 24 w 55"/>
                    <a:gd name="T1" fmla="*/ 3 h 10"/>
                    <a:gd name="T2" fmla="*/ 26 w 55"/>
                    <a:gd name="T3" fmla="*/ 1 h 10"/>
                    <a:gd name="T4" fmla="*/ 0 w 55"/>
                    <a:gd name="T5" fmla="*/ 0 h 10"/>
                    <a:gd name="T6" fmla="*/ 0 w 55"/>
                    <a:gd name="T7" fmla="*/ 4 h 10"/>
                    <a:gd name="T8" fmla="*/ 26 w 55"/>
                    <a:gd name="T9" fmla="*/ 5 h 10"/>
                    <a:gd name="T10" fmla="*/ 28 w 55"/>
                    <a:gd name="T11" fmla="*/ 3 h 10"/>
                    <a:gd name="T12" fmla="*/ 26 w 55"/>
                    <a:gd name="T13" fmla="*/ 5 h 10"/>
                    <a:gd name="T14" fmla="*/ 27 w 55"/>
                    <a:gd name="T15" fmla="*/ 5 h 10"/>
                    <a:gd name="T16" fmla="*/ 28 w 55"/>
                    <a:gd name="T17" fmla="*/ 3 h 10"/>
                    <a:gd name="T18" fmla="*/ 27 w 55"/>
                    <a:gd name="T19" fmla="*/ 2 h 10"/>
                    <a:gd name="T20" fmla="*/ 26 w 55"/>
                    <a:gd name="T21" fmla="*/ 1 h 10"/>
                    <a:gd name="T22" fmla="*/ 24 w 55"/>
                    <a:gd name="T23" fmla="*/ 3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
                      <a:moveTo>
                        <a:pt x="47" y="6"/>
                      </a:moveTo>
                      <a:lnTo>
                        <a:pt x="51" y="2"/>
                      </a:lnTo>
                      <a:lnTo>
                        <a:pt x="0" y="0"/>
                      </a:lnTo>
                      <a:lnTo>
                        <a:pt x="0" y="8"/>
                      </a:lnTo>
                      <a:lnTo>
                        <a:pt x="51" y="10"/>
                      </a:lnTo>
                      <a:lnTo>
                        <a:pt x="55" y="6"/>
                      </a:lnTo>
                      <a:lnTo>
                        <a:pt x="51" y="10"/>
                      </a:lnTo>
                      <a:lnTo>
                        <a:pt x="54" y="9"/>
                      </a:lnTo>
                      <a:lnTo>
                        <a:pt x="55" y="6"/>
                      </a:lnTo>
                      <a:lnTo>
                        <a:pt x="54" y="3"/>
                      </a:lnTo>
                      <a:lnTo>
                        <a:pt x="51" y="2"/>
                      </a:lnTo>
                      <a:lnTo>
                        <a:pt x="47"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0" name="Freeform 126"/>
                <p:cNvSpPr>
                  <a:spLocks/>
                </p:cNvSpPr>
                <p:nvPr/>
              </p:nvSpPr>
              <p:spPr bwMode="auto">
                <a:xfrm>
                  <a:off x="2997" y="3297"/>
                  <a:ext cx="7" cy="23"/>
                </a:xfrm>
                <a:custGeom>
                  <a:avLst/>
                  <a:gdLst>
                    <a:gd name="T0" fmla="*/ 5 w 14"/>
                    <a:gd name="T1" fmla="*/ 0 h 44"/>
                    <a:gd name="T2" fmla="*/ 3 w 14"/>
                    <a:gd name="T3" fmla="*/ 3 h 44"/>
                    <a:gd name="T4" fmla="*/ 0 w 14"/>
                    <a:gd name="T5" fmla="*/ 23 h 44"/>
                    <a:gd name="T6" fmla="*/ 4 w 14"/>
                    <a:gd name="T7" fmla="*/ 23 h 44"/>
                    <a:gd name="T8" fmla="*/ 7 w 14"/>
                    <a:gd name="T9" fmla="*/ 3 h 44"/>
                    <a:gd name="T10" fmla="*/ 5 w 14"/>
                    <a:gd name="T11" fmla="*/ 5 h 44"/>
                    <a:gd name="T12" fmla="*/ 7 w 14"/>
                    <a:gd name="T13" fmla="*/ 3 h 44"/>
                    <a:gd name="T14" fmla="*/ 7 w 14"/>
                    <a:gd name="T15" fmla="*/ 1 h 44"/>
                    <a:gd name="T16" fmla="*/ 5 w 14"/>
                    <a:gd name="T17" fmla="*/ 1 h 44"/>
                    <a:gd name="T18" fmla="*/ 4 w 14"/>
                    <a:gd name="T19" fmla="*/ 1 h 44"/>
                    <a:gd name="T20" fmla="*/ 3 w 14"/>
                    <a:gd name="T21" fmla="*/ 3 h 44"/>
                    <a:gd name="T22" fmla="*/ 5 w 14"/>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44">
                      <a:moveTo>
                        <a:pt x="10" y="0"/>
                      </a:moveTo>
                      <a:lnTo>
                        <a:pt x="6" y="5"/>
                      </a:lnTo>
                      <a:lnTo>
                        <a:pt x="0" y="44"/>
                      </a:lnTo>
                      <a:lnTo>
                        <a:pt x="8" y="44"/>
                      </a:lnTo>
                      <a:lnTo>
                        <a:pt x="14" y="5"/>
                      </a:lnTo>
                      <a:lnTo>
                        <a:pt x="10" y="10"/>
                      </a:lnTo>
                      <a:lnTo>
                        <a:pt x="14" y="5"/>
                      </a:lnTo>
                      <a:lnTo>
                        <a:pt x="13" y="2"/>
                      </a:lnTo>
                      <a:lnTo>
                        <a:pt x="10" y="1"/>
                      </a:lnTo>
                      <a:lnTo>
                        <a:pt x="7" y="2"/>
                      </a:lnTo>
                      <a:lnTo>
                        <a:pt x="6" y="5"/>
                      </a:lnTo>
                      <a:lnTo>
                        <a:pt x="1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1" name="Freeform 127"/>
                <p:cNvSpPr>
                  <a:spLocks/>
                </p:cNvSpPr>
                <p:nvPr/>
              </p:nvSpPr>
              <p:spPr bwMode="auto">
                <a:xfrm>
                  <a:off x="3002" y="3297"/>
                  <a:ext cx="31" cy="6"/>
                </a:xfrm>
                <a:custGeom>
                  <a:avLst/>
                  <a:gdLst>
                    <a:gd name="T0" fmla="*/ 29 w 62"/>
                    <a:gd name="T1" fmla="*/ 0 h 11"/>
                    <a:gd name="T2" fmla="*/ 29 w 62"/>
                    <a:gd name="T3" fmla="*/ 0 h 11"/>
                    <a:gd name="T4" fmla="*/ 26 w 62"/>
                    <a:gd name="T5" fmla="*/ 1 h 11"/>
                    <a:gd name="T6" fmla="*/ 22 w 62"/>
                    <a:gd name="T7" fmla="*/ 0 h 11"/>
                    <a:gd name="T8" fmla="*/ 18 w 62"/>
                    <a:gd name="T9" fmla="*/ 1 h 11"/>
                    <a:gd name="T10" fmla="*/ 13 w 62"/>
                    <a:gd name="T11" fmla="*/ 1 h 11"/>
                    <a:gd name="T12" fmla="*/ 8 w 62"/>
                    <a:gd name="T13" fmla="*/ 1 h 11"/>
                    <a:gd name="T14" fmla="*/ 4 w 62"/>
                    <a:gd name="T15" fmla="*/ 1 h 11"/>
                    <a:gd name="T16" fmla="*/ 1 w 62"/>
                    <a:gd name="T17" fmla="*/ 1 h 11"/>
                    <a:gd name="T18" fmla="*/ 0 w 62"/>
                    <a:gd name="T19" fmla="*/ 1 h 11"/>
                    <a:gd name="T20" fmla="*/ 0 w 62"/>
                    <a:gd name="T21" fmla="*/ 6 h 11"/>
                    <a:gd name="T22" fmla="*/ 1 w 62"/>
                    <a:gd name="T23" fmla="*/ 6 h 11"/>
                    <a:gd name="T24" fmla="*/ 4 w 62"/>
                    <a:gd name="T25" fmla="*/ 6 h 11"/>
                    <a:gd name="T26" fmla="*/ 8 w 62"/>
                    <a:gd name="T27" fmla="*/ 6 h 11"/>
                    <a:gd name="T28" fmla="*/ 13 w 62"/>
                    <a:gd name="T29" fmla="*/ 6 h 11"/>
                    <a:gd name="T30" fmla="*/ 18 w 62"/>
                    <a:gd name="T31" fmla="*/ 6 h 11"/>
                    <a:gd name="T32" fmla="*/ 22 w 62"/>
                    <a:gd name="T33" fmla="*/ 5 h 11"/>
                    <a:gd name="T34" fmla="*/ 26 w 62"/>
                    <a:gd name="T35" fmla="*/ 5 h 11"/>
                    <a:gd name="T36" fmla="*/ 29 w 62"/>
                    <a:gd name="T37" fmla="*/ 4 h 11"/>
                    <a:gd name="T38" fmla="*/ 29 w 62"/>
                    <a:gd name="T39" fmla="*/ 4 h 11"/>
                    <a:gd name="T40" fmla="*/ 29 w 62"/>
                    <a:gd name="T41" fmla="*/ 4 h 11"/>
                    <a:gd name="T42" fmla="*/ 31 w 62"/>
                    <a:gd name="T43" fmla="*/ 4 h 11"/>
                    <a:gd name="T44" fmla="*/ 31 w 62"/>
                    <a:gd name="T45" fmla="*/ 2 h 11"/>
                    <a:gd name="T46" fmla="*/ 31 w 62"/>
                    <a:gd name="T47" fmla="*/ 1 h 11"/>
                    <a:gd name="T48" fmla="*/ 29 w 62"/>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1">
                      <a:moveTo>
                        <a:pt x="58" y="0"/>
                      </a:moveTo>
                      <a:lnTo>
                        <a:pt x="58" y="0"/>
                      </a:lnTo>
                      <a:lnTo>
                        <a:pt x="52" y="1"/>
                      </a:lnTo>
                      <a:lnTo>
                        <a:pt x="44" y="0"/>
                      </a:lnTo>
                      <a:lnTo>
                        <a:pt x="35" y="1"/>
                      </a:lnTo>
                      <a:lnTo>
                        <a:pt x="25" y="1"/>
                      </a:lnTo>
                      <a:lnTo>
                        <a:pt x="16" y="1"/>
                      </a:lnTo>
                      <a:lnTo>
                        <a:pt x="7" y="1"/>
                      </a:lnTo>
                      <a:lnTo>
                        <a:pt x="2" y="1"/>
                      </a:lnTo>
                      <a:lnTo>
                        <a:pt x="0" y="1"/>
                      </a:lnTo>
                      <a:lnTo>
                        <a:pt x="0" y="11"/>
                      </a:lnTo>
                      <a:lnTo>
                        <a:pt x="2" y="11"/>
                      </a:lnTo>
                      <a:lnTo>
                        <a:pt x="7" y="11"/>
                      </a:lnTo>
                      <a:lnTo>
                        <a:pt x="16" y="11"/>
                      </a:lnTo>
                      <a:lnTo>
                        <a:pt x="25" y="11"/>
                      </a:lnTo>
                      <a:lnTo>
                        <a:pt x="35" y="11"/>
                      </a:lnTo>
                      <a:lnTo>
                        <a:pt x="44" y="10"/>
                      </a:lnTo>
                      <a:lnTo>
                        <a:pt x="52" y="9"/>
                      </a:lnTo>
                      <a:lnTo>
                        <a:pt x="58" y="8"/>
                      </a:lnTo>
                      <a:lnTo>
                        <a:pt x="61" y="7"/>
                      </a:lnTo>
                      <a:lnTo>
                        <a:pt x="62" y="4"/>
                      </a:lnTo>
                      <a:lnTo>
                        <a:pt x="61" y="1"/>
                      </a:lnTo>
                      <a:lnTo>
                        <a:pt x="5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2" name="Freeform 128"/>
                <p:cNvSpPr>
                  <a:spLocks/>
                </p:cNvSpPr>
                <p:nvPr/>
              </p:nvSpPr>
              <p:spPr bwMode="auto">
                <a:xfrm>
                  <a:off x="3031" y="3297"/>
                  <a:ext cx="14" cy="6"/>
                </a:xfrm>
                <a:custGeom>
                  <a:avLst/>
                  <a:gdLst>
                    <a:gd name="T0" fmla="*/ 14 w 27"/>
                    <a:gd name="T1" fmla="*/ 4 h 12"/>
                    <a:gd name="T2" fmla="*/ 11 w 27"/>
                    <a:gd name="T3" fmla="*/ 1 h 12"/>
                    <a:gd name="T4" fmla="*/ 11 w 27"/>
                    <a:gd name="T5" fmla="*/ 1 h 12"/>
                    <a:gd name="T6" fmla="*/ 9 w 27"/>
                    <a:gd name="T7" fmla="*/ 2 h 12"/>
                    <a:gd name="T8" fmla="*/ 5 w 27"/>
                    <a:gd name="T9" fmla="*/ 1 h 12"/>
                    <a:gd name="T10" fmla="*/ 0 w 27"/>
                    <a:gd name="T11" fmla="*/ 0 h 12"/>
                    <a:gd name="T12" fmla="*/ 0 w 27"/>
                    <a:gd name="T13" fmla="*/ 4 h 12"/>
                    <a:gd name="T14" fmla="*/ 5 w 27"/>
                    <a:gd name="T15" fmla="*/ 5 h 12"/>
                    <a:gd name="T16" fmla="*/ 9 w 27"/>
                    <a:gd name="T17" fmla="*/ 6 h 12"/>
                    <a:gd name="T18" fmla="*/ 11 w 27"/>
                    <a:gd name="T19" fmla="*/ 6 h 12"/>
                    <a:gd name="T20" fmla="*/ 11 w 27"/>
                    <a:gd name="T21" fmla="*/ 6 h 12"/>
                    <a:gd name="T22" fmla="*/ 9 w 27"/>
                    <a:gd name="T23" fmla="*/ 4 h 12"/>
                    <a:gd name="T24" fmla="*/ 11 w 27"/>
                    <a:gd name="T25" fmla="*/ 6 h 12"/>
                    <a:gd name="T26" fmla="*/ 13 w 27"/>
                    <a:gd name="T27" fmla="*/ 5 h 12"/>
                    <a:gd name="T28" fmla="*/ 14 w 27"/>
                    <a:gd name="T29" fmla="*/ 4 h 12"/>
                    <a:gd name="T30" fmla="*/ 13 w 27"/>
                    <a:gd name="T31" fmla="*/ 2 h 12"/>
                    <a:gd name="T32" fmla="*/ 11 w 27"/>
                    <a:gd name="T33" fmla="*/ 1 h 12"/>
                    <a:gd name="T34" fmla="*/ 14 w 27"/>
                    <a:gd name="T35" fmla="*/ 4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12">
                      <a:moveTo>
                        <a:pt x="27" y="7"/>
                      </a:moveTo>
                      <a:lnTo>
                        <a:pt x="22" y="2"/>
                      </a:lnTo>
                      <a:lnTo>
                        <a:pt x="21" y="2"/>
                      </a:lnTo>
                      <a:lnTo>
                        <a:pt x="17" y="3"/>
                      </a:lnTo>
                      <a:lnTo>
                        <a:pt x="10" y="2"/>
                      </a:lnTo>
                      <a:lnTo>
                        <a:pt x="0" y="0"/>
                      </a:lnTo>
                      <a:lnTo>
                        <a:pt x="0" y="8"/>
                      </a:lnTo>
                      <a:lnTo>
                        <a:pt x="10" y="10"/>
                      </a:lnTo>
                      <a:lnTo>
                        <a:pt x="17" y="11"/>
                      </a:lnTo>
                      <a:lnTo>
                        <a:pt x="21" y="12"/>
                      </a:lnTo>
                      <a:lnTo>
                        <a:pt x="22" y="12"/>
                      </a:lnTo>
                      <a:lnTo>
                        <a:pt x="17" y="7"/>
                      </a:lnTo>
                      <a:lnTo>
                        <a:pt x="22" y="12"/>
                      </a:lnTo>
                      <a:lnTo>
                        <a:pt x="25" y="10"/>
                      </a:lnTo>
                      <a:lnTo>
                        <a:pt x="27" y="7"/>
                      </a:lnTo>
                      <a:lnTo>
                        <a:pt x="25" y="4"/>
                      </a:lnTo>
                      <a:lnTo>
                        <a:pt x="22" y="2"/>
                      </a:lnTo>
                      <a:lnTo>
                        <a:pt x="27"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3" name="Freeform 129"/>
                <p:cNvSpPr>
                  <a:spLocks/>
                </p:cNvSpPr>
                <p:nvPr/>
              </p:nvSpPr>
              <p:spPr bwMode="auto">
                <a:xfrm>
                  <a:off x="3034" y="3301"/>
                  <a:ext cx="11" cy="26"/>
                </a:xfrm>
                <a:custGeom>
                  <a:avLst/>
                  <a:gdLst>
                    <a:gd name="T0" fmla="*/ 4 w 21"/>
                    <a:gd name="T1" fmla="*/ 23 h 53"/>
                    <a:gd name="T2" fmla="*/ 4 w 21"/>
                    <a:gd name="T3" fmla="*/ 25 h 53"/>
                    <a:gd name="T4" fmla="*/ 5 w 21"/>
                    <a:gd name="T5" fmla="*/ 21 h 53"/>
                    <a:gd name="T6" fmla="*/ 7 w 21"/>
                    <a:gd name="T7" fmla="*/ 14 h 53"/>
                    <a:gd name="T8" fmla="*/ 9 w 21"/>
                    <a:gd name="T9" fmla="*/ 7 h 53"/>
                    <a:gd name="T10" fmla="*/ 11 w 21"/>
                    <a:gd name="T11" fmla="*/ 0 h 53"/>
                    <a:gd name="T12" fmla="*/ 6 w 21"/>
                    <a:gd name="T13" fmla="*/ 0 h 53"/>
                    <a:gd name="T14" fmla="*/ 5 w 21"/>
                    <a:gd name="T15" fmla="*/ 6 h 53"/>
                    <a:gd name="T16" fmla="*/ 3 w 21"/>
                    <a:gd name="T17" fmla="*/ 13 h 53"/>
                    <a:gd name="T18" fmla="*/ 1 w 21"/>
                    <a:gd name="T19" fmla="*/ 20 h 53"/>
                    <a:gd name="T20" fmla="*/ 0 w 21"/>
                    <a:gd name="T21" fmla="*/ 24 h 53"/>
                    <a:gd name="T22" fmla="*/ 1 w 21"/>
                    <a:gd name="T23" fmla="*/ 26 h 53"/>
                    <a:gd name="T24" fmla="*/ 0 w 21"/>
                    <a:gd name="T25" fmla="*/ 24 h 53"/>
                    <a:gd name="T26" fmla="*/ 1 w 21"/>
                    <a:gd name="T27" fmla="*/ 25 h 53"/>
                    <a:gd name="T28" fmla="*/ 2 w 21"/>
                    <a:gd name="T29" fmla="*/ 26 h 53"/>
                    <a:gd name="T30" fmla="*/ 3 w 21"/>
                    <a:gd name="T31" fmla="*/ 26 h 53"/>
                    <a:gd name="T32" fmla="*/ 4 w 21"/>
                    <a:gd name="T33" fmla="*/ 25 h 53"/>
                    <a:gd name="T34" fmla="*/ 4 w 21"/>
                    <a:gd name="T35" fmla="*/ 23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53">
                      <a:moveTo>
                        <a:pt x="7" y="46"/>
                      </a:moveTo>
                      <a:lnTo>
                        <a:pt x="8" y="50"/>
                      </a:lnTo>
                      <a:lnTo>
                        <a:pt x="10" y="43"/>
                      </a:lnTo>
                      <a:lnTo>
                        <a:pt x="14" y="29"/>
                      </a:lnTo>
                      <a:lnTo>
                        <a:pt x="18" y="14"/>
                      </a:lnTo>
                      <a:lnTo>
                        <a:pt x="21" y="0"/>
                      </a:lnTo>
                      <a:lnTo>
                        <a:pt x="11" y="0"/>
                      </a:lnTo>
                      <a:lnTo>
                        <a:pt x="10" y="12"/>
                      </a:lnTo>
                      <a:lnTo>
                        <a:pt x="6" y="27"/>
                      </a:lnTo>
                      <a:lnTo>
                        <a:pt x="2" y="41"/>
                      </a:lnTo>
                      <a:lnTo>
                        <a:pt x="0" y="48"/>
                      </a:lnTo>
                      <a:lnTo>
                        <a:pt x="1" y="52"/>
                      </a:lnTo>
                      <a:lnTo>
                        <a:pt x="0" y="48"/>
                      </a:lnTo>
                      <a:lnTo>
                        <a:pt x="1" y="51"/>
                      </a:lnTo>
                      <a:lnTo>
                        <a:pt x="3" y="53"/>
                      </a:lnTo>
                      <a:lnTo>
                        <a:pt x="6" y="52"/>
                      </a:lnTo>
                      <a:lnTo>
                        <a:pt x="8" y="50"/>
                      </a:lnTo>
                      <a:lnTo>
                        <a:pt x="7"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4" name="Freeform 130"/>
                <p:cNvSpPr>
                  <a:spLocks/>
                </p:cNvSpPr>
                <p:nvPr/>
              </p:nvSpPr>
              <p:spPr bwMode="auto">
                <a:xfrm>
                  <a:off x="3035" y="3323"/>
                  <a:ext cx="26" cy="65"/>
                </a:xfrm>
                <a:custGeom>
                  <a:avLst/>
                  <a:gdLst>
                    <a:gd name="T0" fmla="*/ 24 w 53"/>
                    <a:gd name="T1" fmla="*/ 65 h 129"/>
                    <a:gd name="T2" fmla="*/ 26 w 53"/>
                    <a:gd name="T3" fmla="*/ 62 h 129"/>
                    <a:gd name="T4" fmla="*/ 25 w 53"/>
                    <a:gd name="T5" fmla="*/ 52 h 129"/>
                    <a:gd name="T6" fmla="*/ 23 w 53"/>
                    <a:gd name="T7" fmla="*/ 41 h 129"/>
                    <a:gd name="T8" fmla="*/ 20 w 53"/>
                    <a:gd name="T9" fmla="*/ 32 h 129"/>
                    <a:gd name="T10" fmla="*/ 17 w 53"/>
                    <a:gd name="T11" fmla="*/ 24 h 129"/>
                    <a:gd name="T12" fmla="*/ 14 w 53"/>
                    <a:gd name="T13" fmla="*/ 16 h 129"/>
                    <a:gd name="T14" fmla="*/ 10 w 53"/>
                    <a:gd name="T15" fmla="*/ 9 h 129"/>
                    <a:gd name="T16" fmla="*/ 6 w 53"/>
                    <a:gd name="T17" fmla="*/ 4 h 129"/>
                    <a:gd name="T18" fmla="*/ 3 w 53"/>
                    <a:gd name="T19" fmla="*/ 0 h 129"/>
                    <a:gd name="T20" fmla="*/ 0 w 53"/>
                    <a:gd name="T21" fmla="*/ 3 h 129"/>
                    <a:gd name="T22" fmla="*/ 3 w 53"/>
                    <a:gd name="T23" fmla="*/ 7 h 129"/>
                    <a:gd name="T24" fmla="*/ 6 w 53"/>
                    <a:gd name="T25" fmla="*/ 11 h 129"/>
                    <a:gd name="T26" fmla="*/ 10 w 53"/>
                    <a:gd name="T27" fmla="*/ 18 h 129"/>
                    <a:gd name="T28" fmla="*/ 13 w 53"/>
                    <a:gd name="T29" fmla="*/ 25 h 129"/>
                    <a:gd name="T30" fmla="*/ 16 w 53"/>
                    <a:gd name="T31" fmla="*/ 33 h 129"/>
                    <a:gd name="T32" fmla="*/ 19 w 53"/>
                    <a:gd name="T33" fmla="*/ 42 h 129"/>
                    <a:gd name="T34" fmla="*/ 21 w 53"/>
                    <a:gd name="T35" fmla="*/ 52 h 129"/>
                    <a:gd name="T36" fmla="*/ 22 w 53"/>
                    <a:gd name="T37" fmla="*/ 62 h 129"/>
                    <a:gd name="T38" fmla="*/ 24 w 53"/>
                    <a:gd name="T39" fmla="*/ 60 h 129"/>
                    <a:gd name="T40" fmla="*/ 22 w 53"/>
                    <a:gd name="T41" fmla="*/ 62 h 129"/>
                    <a:gd name="T42" fmla="*/ 23 w 53"/>
                    <a:gd name="T43" fmla="*/ 64 h 129"/>
                    <a:gd name="T44" fmla="*/ 24 w 53"/>
                    <a:gd name="T45" fmla="*/ 64 h 129"/>
                    <a:gd name="T46" fmla="*/ 26 w 53"/>
                    <a:gd name="T47" fmla="*/ 64 h 129"/>
                    <a:gd name="T48" fmla="*/ 26 w 53"/>
                    <a:gd name="T49" fmla="*/ 62 h 129"/>
                    <a:gd name="T50" fmla="*/ 24 w 53"/>
                    <a:gd name="T51" fmla="*/ 65 h 1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29">
                      <a:moveTo>
                        <a:pt x="49" y="129"/>
                      </a:moveTo>
                      <a:lnTo>
                        <a:pt x="53" y="124"/>
                      </a:lnTo>
                      <a:lnTo>
                        <a:pt x="51" y="103"/>
                      </a:lnTo>
                      <a:lnTo>
                        <a:pt x="47" y="82"/>
                      </a:lnTo>
                      <a:lnTo>
                        <a:pt x="41" y="63"/>
                      </a:lnTo>
                      <a:lnTo>
                        <a:pt x="35" y="47"/>
                      </a:lnTo>
                      <a:lnTo>
                        <a:pt x="28" y="31"/>
                      </a:lnTo>
                      <a:lnTo>
                        <a:pt x="21" y="18"/>
                      </a:lnTo>
                      <a:lnTo>
                        <a:pt x="13" y="7"/>
                      </a:lnTo>
                      <a:lnTo>
                        <a:pt x="6" y="0"/>
                      </a:lnTo>
                      <a:lnTo>
                        <a:pt x="0" y="6"/>
                      </a:lnTo>
                      <a:lnTo>
                        <a:pt x="7" y="13"/>
                      </a:lnTo>
                      <a:lnTo>
                        <a:pt x="13" y="22"/>
                      </a:lnTo>
                      <a:lnTo>
                        <a:pt x="20" y="35"/>
                      </a:lnTo>
                      <a:lnTo>
                        <a:pt x="27" y="49"/>
                      </a:lnTo>
                      <a:lnTo>
                        <a:pt x="33" y="65"/>
                      </a:lnTo>
                      <a:lnTo>
                        <a:pt x="38" y="84"/>
                      </a:lnTo>
                      <a:lnTo>
                        <a:pt x="43" y="103"/>
                      </a:lnTo>
                      <a:lnTo>
                        <a:pt x="45" y="124"/>
                      </a:lnTo>
                      <a:lnTo>
                        <a:pt x="49" y="119"/>
                      </a:lnTo>
                      <a:lnTo>
                        <a:pt x="45" y="124"/>
                      </a:lnTo>
                      <a:lnTo>
                        <a:pt x="46" y="127"/>
                      </a:lnTo>
                      <a:lnTo>
                        <a:pt x="49" y="128"/>
                      </a:lnTo>
                      <a:lnTo>
                        <a:pt x="52" y="127"/>
                      </a:lnTo>
                      <a:lnTo>
                        <a:pt x="53" y="124"/>
                      </a:lnTo>
                      <a:lnTo>
                        <a:pt x="49" y="1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5" name="Freeform 131"/>
                <p:cNvSpPr>
                  <a:spLocks/>
                </p:cNvSpPr>
                <p:nvPr/>
              </p:nvSpPr>
              <p:spPr bwMode="auto">
                <a:xfrm>
                  <a:off x="2845" y="3383"/>
                  <a:ext cx="214" cy="6"/>
                </a:xfrm>
                <a:custGeom>
                  <a:avLst/>
                  <a:gdLst>
                    <a:gd name="T0" fmla="*/ 0 w 427"/>
                    <a:gd name="T1" fmla="*/ 4 h 13"/>
                    <a:gd name="T2" fmla="*/ 2 w 427"/>
                    <a:gd name="T3" fmla="*/ 6 h 13"/>
                    <a:gd name="T4" fmla="*/ 15 w 427"/>
                    <a:gd name="T5" fmla="*/ 6 h 13"/>
                    <a:gd name="T6" fmla="*/ 29 w 427"/>
                    <a:gd name="T7" fmla="*/ 6 h 13"/>
                    <a:gd name="T8" fmla="*/ 42 w 427"/>
                    <a:gd name="T9" fmla="*/ 6 h 13"/>
                    <a:gd name="T10" fmla="*/ 56 w 427"/>
                    <a:gd name="T11" fmla="*/ 6 h 13"/>
                    <a:gd name="T12" fmla="*/ 69 w 427"/>
                    <a:gd name="T13" fmla="*/ 6 h 13"/>
                    <a:gd name="T14" fmla="*/ 83 w 427"/>
                    <a:gd name="T15" fmla="*/ 6 h 13"/>
                    <a:gd name="T16" fmla="*/ 97 w 427"/>
                    <a:gd name="T17" fmla="*/ 6 h 13"/>
                    <a:gd name="T18" fmla="*/ 110 w 427"/>
                    <a:gd name="T19" fmla="*/ 6 h 13"/>
                    <a:gd name="T20" fmla="*/ 124 w 427"/>
                    <a:gd name="T21" fmla="*/ 6 h 13"/>
                    <a:gd name="T22" fmla="*/ 138 w 427"/>
                    <a:gd name="T23" fmla="*/ 5 h 13"/>
                    <a:gd name="T24" fmla="*/ 151 w 427"/>
                    <a:gd name="T25" fmla="*/ 5 h 13"/>
                    <a:gd name="T26" fmla="*/ 164 w 427"/>
                    <a:gd name="T27" fmla="*/ 5 h 13"/>
                    <a:gd name="T28" fmla="*/ 177 w 427"/>
                    <a:gd name="T29" fmla="*/ 5 h 13"/>
                    <a:gd name="T30" fmla="*/ 189 w 427"/>
                    <a:gd name="T31" fmla="*/ 5 h 13"/>
                    <a:gd name="T32" fmla="*/ 202 w 427"/>
                    <a:gd name="T33" fmla="*/ 5 h 13"/>
                    <a:gd name="T34" fmla="*/ 214 w 427"/>
                    <a:gd name="T35" fmla="*/ 5 h 13"/>
                    <a:gd name="T36" fmla="*/ 214 w 427"/>
                    <a:gd name="T37" fmla="*/ 0 h 13"/>
                    <a:gd name="T38" fmla="*/ 202 w 427"/>
                    <a:gd name="T39" fmla="*/ 0 h 13"/>
                    <a:gd name="T40" fmla="*/ 189 w 427"/>
                    <a:gd name="T41" fmla="*/ 0 h 13"/>
                    <a:gd name="T42" fmla="*/ 177 w 427"/>
                    <a:gd name="T43" fmla="*/ 0 h 13"/>
                    <a:gd name="T44" fmla="*/ 164 w 427"/>
                    <a:gd name="T45" fmla="*/ 0 h 13"/>
                    <a:gd name="T46" fmla="*/ 151 w 427"/>
                    <a:gd name="T47" fmla="*/ 0 h 13"/>
                    <a:gd name="T48" fmla="*/ 138 w 427"/>
                    <a:gd name="T49" fmla="*/ 0 h 13"/>
                    <a:gd name="T50" fmla="*/ 124 w 427"/>
                    <a:gd name="T51" fmla="*/ 1 h 13"/>
                    <a:gd name="T52" fmla="*/ 110 w 427"/>
                    <a:gd name="T53" fmla="*/ 1 h 13"/>
                    <a:gd name="T54" fmla="*/ 97 w 427"/>
                    <a:gd name="T55" fmla="*/ 1 h 13"/>
                    <a:gd name="T56" fmla="*/ 83 w 427"/>
                    <a:gd name="T57" fmla="*/ 1 h 13"/>
                    <a:gd name="T58" fmla="*/ 69 w 427"/>
                    <a:gd name="T59" fmla="*/ 1 h 13"/>
                    <a:gd name="T60" fmla="*/ 56 w 427"/>
                    <a:gd name="T61" fmla="*/ 1 h 13"/>
                    <a:gd name="T62" fmla="*/ 42 w 427"/>
                    <a:gd name="T63" fmla="*/ 1 h 13"/>
                    <a:gd name="T64" fmla="*/ 29 w 427"/>
                    <a:gd name="T65" fmla="*/ 1 h 13"/>
                    <a:gd name="T66" fmla="*/ 15 w 427"/>
                    <a:gd name="T67" fmla="*/ 1 h 13"/>
                    <a:gd name="T68" fmla="*/ 2 w 427"/>
                    <a:gd name="T69" fmla="*/ 1 h 13"/>
                    <a:gd name="T70" fmla="*/ 4 w 427"/>
                    <a:gd name="T71" fmla="*/ 3 h 13"/>
                    <a:gd name="T72" fmla="*/ 2 w 427"/>
                    <a:gd name="T73" fmla="*/ 1 h 13"/>
                    <a:gd name="T74" fmla="*/ 1 w 427"/>
                    <a:gd name="T75" fmla="*/ 2 h 13"/>
                    <a:gd name="T76" fmla="*/ 0 w 427"/>
                    <a:gd name="T77" fmla="*/ 4 h 13"/>
                    <a:gd name="T78" fmla="*/ 1 w 427"/>
                    <a:gd name="T79" fmla="*/ 5 h 13"/>
                    <a:gd name="T80" fmla="*/ 2 w 427"/>
                    <a:gd name="T81" fmla="*/ 6 h 13"/>
                    <a:gd name="T82" fmla="*/ 0 w 427"/>
                    <a:gd name="T83" fmla="*/ 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7" h="13">
                      <a:moveTo>
                        <a:pt x="0" y="9"/>
                      </a:moveTo>
                      <a:lnTo>
                        <a:pt x="4" y="13"/>
                      </a:lnTo>
                      <a:lnTo>
                        <a:pt x="30" y="13"/>
                      </a:lnTo>
                      <a:lnTo>
                        <a:pt x="57" y="13"/>
                      </a:lnTo>
                      <a:lnTo>
                        <a:pt x="84" y="13"/>
                      </a:lnTo>
                      <a:lnTo>
                        <a:pt x="111" y="13"/>
                      </a:lnTo>
                      <a:lnTo>
                        <a:pt x="138" y="13"/>
                      </a:lnTo>
                      <a:lnTo>
                        <a:pt x="166" y="12"/>
                      </a:lnTo>
                      <a:lnTo>
                        <a:pt x="193" y="12"/>
                      </a:lnTo>
                      <a:lnTo>
                        <a:pt x="220" y="12"/>
                      </a:lnTo>
                      <a:lnTo>
                        <a:pt x="248" y="12"/>
                      </a:lnTo>
                      <a:lnTo>
                        <a:pt x="275" y="11"/>
                      </a:lnTo>
                      <a:lnTo>
                        <a:pt x="301" y="11"/>
                      </a:lnTo>
                      <a:lnTo>
                        <a:pt x="328" y="11"/>
                      </a:lnTo>
                      <a:lnTo>
                        <a:pt x="353" y="11"/>
                      </a:lnTo>
                      <a:lnTo>
                        <a:pt x="378" y="10"/>
                      </a:lnTo>
                      <a:lnTo>
                        <a:pt x="403" y="10"/>
                      </a:lnTo>
                      <a:lnTo>
                        <a:pt x="427" y="10"/>
                      </a:lnTo>
                      <a:lnTo>
                        <a:pt x="427" y="0"/>
                      </a:lnTo>
                      <a:lnTo>
                        <a:pt x="403" y="0"/>
                      </a:lnTo>
                      <a:lnTo>
                        <a:pt x="378" y="0"/>
                      </a:lnTo>
                      <a:lnTo>
                        <a:pt x="353" y="1"/>
                      </a:lnTo>
                      <a:lnTo>
                        <a:pt x="328" y="1"/>
                      </a:lnTo>
                      <a:lnTo>
                        <a:pt x="301" y="1"/>
                      </a:lnTo>
                      <a:lnTo>
                        <a:pt x="275" y="1"/>
                      </a:lnTo>
                      <a:lnTo>
                        <a:pt x="248" y="2"/>
                      </a:lnTo>
                      <a:lnTo>
                        <a:pt x="220" y="2"/>
                      </a:lnTo>
                      <a:lnTo>
                        <a:pt x="193" y="2"/>
                      </a:lnTo>
                      <a:lnTo>
                        <a:pt x="166" y="2"/>
                      </a:lnTo>
                      <a:lnTo>
                        <a:pt x="138" y="3"/>
                      </a:lnTo>
                      <a:lnTo>
                        <a:pt x="111" y="3"/>
                      </a:lnTo>
                      <a:lnTo>
                        <a:pt x="84" y="3"/>
                      </a:lnTo>
                      <a:lnTo>
                        <a:pt x="57" y="3"/>
                      </a:lnTo>
                      <a:lnTo>
                        <a:pt x="30" y="3"/>
                      </a:lnTo>
                      <a:lnTo>
                        <a:pt x="4" y="3"/>
                      </a:lnTo>
                      <a:lnTo>
                        <a:pt x="8" y="7"/>
                      </a:lnTo>
                      <a:lnTo>
                        <a:pt x="4" y="3"/>
                      </a:lnTo>
                      <a:lnTo>
                        <a:pt x="1" y="5"/>
                      </a:lnTo>
                      <a:lnTo>
                        <a:pt x="0" y="8"/>
                      </a:lnTo>
                      <a:lnTo>
                        <a:pt x="1" y="11"/>
                      </a:lnTo>
                      <a:lnTo>
                        <a:pt x="4" y="13"/>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6" name="Freeform 132"/>
                <p:cNvSpPr>
                  <a:spLocks/>
                </p:cNvSpPr>
                <p:nvPr/>
              </p:nvSpPr>
              <p:spPr bwMode="auto">
                <a:xfrm>
                  <a:off x="2844" y="3370"/>
                  <a:ext cx="6" cy="17"/>
                </a:xfrm>
                <a:custGeom>
                  <a:avLst/>
                  <a:gdLst>
                    <a:gd name="T0" fmla="*/ 4 w 10"/>
                    <a:gd name="T1" fmla="*/ 4 h 35"/>
                    <a:gd name="T2" fmla="*/ 1 w 10"/>
                    <a:gd name="T3" fmla="*/ 2 h 35"/>
                    <a:gd name="T4" fmla="*/ 1 w 10"/>
                    <a:gd name="T5" fmla="*/ 3 h 35"/>
                    <a:gd name="T6" fmla="*/ 0 w 10"/>
                    <a:gd name="T7" fmla="*/ 7 h 35"/>
                    <a:gd name="T8" fmla="*/ 0 w 10"/>
                    <a:gd name="T9" fmla="*/ 12 h 35"/>
                    <a:gd name="T10" fmla="*/ 1 w 10"/>
                    <a:gd name="T11" fmla="*/ 17 h 35"/>
                    <a:gd name="T12" fmla="*/ 6 w 10"/>
                    <a:gd name="T13" fmla="*/ 16 h 35"/>
                    <a:gd name="T14" fmla="*/ 6 w 10"/>
                    <a:gd name="T15" fmla="*/ 12 h 35"/>
                    <a:gd name="T16" fmla="*/ 6 w 10"/>
                    <a:gd name="T17" fmla="*/ 7 h 35"/>
                    <a:gd name="T18" fmla="*/ 6 w 10"/>
                    <a:gd name="T19" fmla="*/ 3 h 35"/>
                    <a:gd name="T20" fmla="*/ 6 w 10"/>
                    <a:gd name="T21" fmla="*/ 2 h 35"/>
                    <a:gd name="T22" fmla="*/ 4 w 10"/>
                    <a:gd name="T23" fmla="*/ 0 h 35"/>
                    <a:gd name="T24" fmla="*/ 6 w 10"/>
                    <a:gd name="T25" fmla="*/ 2 h 35"/>
                    <a:gd name="T26" fmla="*/ 5 w 10"/>
                    <a:gd name="T27" fmla="*/ 0 h 35"/>
                    <a:gd name="T28" fmla="*/ 4 w 10"/>
                    <a:gd name="T29" fmla="*/ 0 h 35"/>
                    <a:gd name="T30" fmla="*/ 2 w 10"/>
                    <a:gd name="T31" fmla="*/ 0 h 35"/>
                    <a:gd name="T32" fmla="*/ 1 w 10"/>
                    <a:gd name="T33" fmla="*/ 2 h 35"/>
                    <a:gd name="T34" fmla="*/ 4 w 10"/>
                    <a:gd name="T35" fmla="*/ 4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35">
                      <a:moveTo>
                        <a:pt x="6" y="8"/>
                      </a:moveTo>
                      <a:lnTo>
                        <a:pt x="2" y="4"/>
                      </a:lnTo>
                      <a:lnTo>
                        <a:pt x="2" y="7"/>
                      </a:lnTo>
                      <a:lnTo>
                        <a:pt x="0" y="14"/>
                      </a:lnTo>
                      <a:lnTo>
                        <a:pt x="0" y="24"/>
                      </a:lnTo>
                      <a:lnTo>
                        <a:pt x="2" y="35"/>
                      </a:lnTo>
                      <a:lnTo>
                        <a:pt x="10" y="33"/>
                      </a:lnTo>
                      <a:lnTo>
                        <a:pt x="10" y="24"/>
                      </a:lnTo>
                      <a:lnTo>
                        <a:pt x="10" y="14"/>
                      </a:lnTo>
                      <a:lnTo>
                        <a:pt x="10" y="7"/>
                      </a:lnTo>
                      <a:lnTo>
                        <a:pt x="10" y="4"/>
                      </a:lnTo>
                      <a:lnTo>
                        <a:pt x="6" y="0"/>
                      </a:lnTo>
                      <a:lnTo>
                        <a:pt x="10" y="4"/>
                      </a:lnTo>
                      <a:lnTo>
                        <a:pt x="9" y="1"/>
                      </a:lnTo>
                      <a:lnTo>
                        <a:pt x="6" y="0"/>
                      </a:lnTo>
                      <a:lnTo>
                        <a:pt x="3" y="1"/>
                      </a:lnTo>
                      <a:lnTo>
                        <a:pt x="2" y="4"/>
                      </a:lnTo>
                      <a:lnTo>
                        <a:pt x="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7" name="Freeform 133"/>
                <p:cNvSpPr>
                  <a:spLocks/>
                </p:cNvSpPr>
                <p:nvPr/>
              </p:nvSpPr>
              <p:spPr bwMode="auto">
                <a:xfrm>
                  <a:off x="2823" y="3359"/>
                  <a:ext cx="25" cy="16"/>
                </a:xfrm>
                <a:custGeom>
                  <a:avLst/>
                  <a:gdLst>
                    <a:gd name="T0" fmla="*/ 3 w 50"/>
                    <a:gd name="T1" fmla="*/ 4 h 32"/>
                    <a:gd name="T2" fmla="*/ 0 w 50"/>
                    <a:gd name="T3" fmla="*/ 2 h 32"/>
                    <a:gd name="T4" fmla="*/ 2 w 50"/>
                    <a:gd name="T5" fmla="*/ 7 h 32"/>
                    <a:gd name="T6" fmla="*/ 3 w 50"/>
                    <a:gd name="T7" fmla="*/ 11 h 32"/>
                    <a:gd name="T8" fmla="*/ 5 w 50"/>
                    <a:gd name="T9" fmla="*/ 13 h 32"/>
                    <a:gd name="T10" fmla="*/ 8 w 50"/>
                    <a:gd name="T11" fmla="*/ 15 h 32"/>
                    <a:gd name="T12" fmla="*/ 12 w 50"/>
                    <a:gd name="T13" fmla="*/ 16 h 32"/>
                    <a:gd name="T14" fmla="*/ 16 w 50"/>
                    <a:gd name="T15" fmla="*/ 16 h 32"/>
                    <a:gd name="T16" fmla="*/ 20 w 50"/>
                    <a:gd name="T17" fmla="*/ 16 h 32"/>
                    <a:gd name="T18" fmla="*/ 25 w 50"/>
                    <a:gd name="T19" fmla="*/ 15 h 32"/>
                    <a:gd name="T20" fmla="*/ 25 w 50"/>
                    <a:gd name="T21" fmla="*/ 11 h 32"/>
                    <a:gd name="T22" fmla="*/ 20 w 50"/>
                    <a:gd name="T23" fmla="*/ 11 h 32"/>
                    <a:gd name="T24" fmla="*/ 16 w 50"/>
                    <a:gd name="T25" fmla="*/ 11 h 32"/>
                    <a:gd name="T26" fmla="*/ 12 w 50"/>
                    <a:gd name="T27" fmla="*/ 12 h 32"/>
                    <a:gd name="T28" fmla="*/ 9 w 50"/>
                    <a:gd name="T29" fmla="*/ 11 h 32"/>
                    <a:gd name="T30" fmla="*/ 8 w 50"/>
                    <a:gd name="T31" fmla="*/ 10 h 32"/>
                    <a:gd name="T32" fmla="*/ 7 w 50"/>
                    <a:gd name="T33" fmla="*/ 8 h 32"/>
                    <a:gd name="T34" fmla="*/ 6 w 50"/>
                    <a:gd name="T35" fmla="*/ 6 h 32"/>
                    <a:gd name="T36" fmla="*/ 5 w 50"/>
                    <a:gd name="T37" fmla="*/ 2 h 32"/>
                    <a:gd name="T38" fmla="*/ 3 w 50"/>
                    <a:gd name="T39" fmla="*/ 0 h 32"/>
                    <a:gd name="T40" fmla="*/ 5 w 50"/>
                    <a:gd name="T41" fmla="*/ 2 h 32"/>
                    <a:gd name="T42" fmla="*/ 4 w 50"/>
                    <a:gd name="T43" fmla="*/ 1 h 32"/>
                    <a:gd name="T44" fmla="*/ 3 w 50"/>
                    <a:gd name="T45" fmla="*/ 0 h 32"/>
                    <a:gd name="T46" fmla="*/ 1 w 50"/>
                    <a:gd name="T47" fmla="*/ 1 h 32"/>
                    <a:gd name="T48" fmla="*/ 0 w 50"/>
                    <a:gd name="T49" fmla="*/ 2 h 32"/>
                    <a:gd name="T50" fmla="*/ 3 w 50"/>
                    <a:gd name="T51" fmla="*/ 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32">
                      <a:moveTo>
                        <a:pt x="5" y="8"/>
                      </a:moveTo>
                      <a:lnTo>
                        <a:pt x="0" y="4"/>
                      </a:lnTo>
                      <a:lnTo>
                        <a:pt x="3" y="13"/>
                      </a:lnTo>
                      <a:lnTo>
                        <a:pt x="5" y="21"/>
                      </a:lnTo>
                      <a:lnTo>
                        <a:pt x="10" y="26"/>
                      </a:lnTo>
                      <a:lnTo>
                        <a:pt x="16" y="30"/>
                      </a:lnTo>
                      <a:lnTo>
                        <a:pt x="23" y="31"/>
                      </a:lnTo>
                      <a:lnTo>
                        <a:pt x="31" y="32"/>
                      </a:lnTo>
                      <a:lnTo>
                        <a:pt x="40" y="32"/>
                      </a:lnTo>
                      <a:lnTo>
                        <a:pt x="50" y="30"/>
                      </a:lnTo>
                      <a:lnTo>
                        <a:pt x="50" y="22"/>
                      </a:lnTo>
                      <a:lnTo>
                        <a:pt x="40" y="22"/>
                      </a:lnTo>
                      <a:lnTo>
                        <a:pt x="31" y="22"/>
                      </a:lnTo>
                      <a:lnTo>
                        <a:pt x="23" y="23"/>
                      </a:lnTo>
                      <a:lnTo>
                        <a:pt x="18" y="22"/>
                      </a:lnTo>
                      <a:lnTo>
                        <a:pt x="16" y="19"/>
                      </a:lnTo>
                      <a:lnTo>
                        <a:pt x="13" y="16"/>
                      </a:lnTo>
                      <a:lnTo>
                        <a:pt x="11" y="11"/>
                      </a:lnTo>
                      <a:lnTo>
                        <a:pt x="9" y="4"/>
                      </a:lnTo>
                      <a:lnTo>
                        <a:pt x="5" y="0"/>
                      </a:lnTo>
                      <a:lnTo>
                        <a:pt x="9" y="4"/>
                      </a:lnTo>
                      <a:lnTo>
                        <a:pt x="8" y="1"/>
                      </a:lnTo>
                      <a:lnTo>
                        <a:pt x="5" y="0"/>
                      </a:lnTo>
                      <a:lnTo>
                        <a:pt x="1" y="1"/>
                      </a:lnTo>
                      <a:lnTo>
                        <a:pt x="0" y="4"/>
                      </a:lnTo>
                      <a:lnTo>
                        <a:pt x="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8" name="Freeform 134"/>
                <p:cNvSpPr>
                  <a:spLocks/>
                </p:cNvSpPr>
                <p:nvPr/>
              </p:nvSpPr>
              <p:spPr bwMode="auto">
                <a:xfrm>
                  <a:off x="2791" y="3338"/>
                  <a:ext cx="34" cy="27"/>
                </a:xfrm>
                <a:custGeom>
                  <a:avLst/>
                  <a:gdLst>
                    <a:gd name="T0" fmla="*/ 3 w 68"/>
                    <a:gd name="T1" fmla="*/ 4 h 53"/>
                    <a:gd name="T2" fmla="*/ 1 w 68"/>
                    <a:gd name="T3" fmla="*/ 2 h 53"/>
                    <a:gd name="T4" fmla="*/ 0 w 68"/>
                    <a:gd name="T5" fmla="*/ 7 h 53"/>
                    <a:gd name="T6" fmla="*/ 1 w 68"/>
                    <a:gd name="T7" fmla="*/ 12 h 53"/>
                    <a:gd name="T8" fmla="*/ 3 w 68"/>
                    <a:gd name="T9" fmla="*/ 16 h 53"/>
                    <a:gd name="T10" fmla="*/ 6 w 68"/>
                    <a:gd name="T11" fmla="*/ 20 h 53"/>
                    <a:gd name="T12" fmla="*/ 11 w 68"/>
                    <a:gd name="T13" fmla="*/ 24 h 53"/>
                    <a:gd name="T14" fmla="*/ 17 w 68"/>
                    <a:gd name="T15" fmla="*/ 26 h 53"/>
                    <a:gd name="T16" fmla="*/ 25 w 68"/>
                    <a:gd name="T17" fmla="*/ 27 h 53"/>
                    <a:gd name="T18" fmla="*/ 34 w 68"/>
                    <a:gd name="T19" fmla="*/ 25 h 53"/>
                    <a:gd name="T20" fmla="*/ 34 w 68"/>
                    <a:gd name="T21" fmla="*/ 21 h 53"/>
                    <a:gd name="T22" fmla="*/ 25 w 68"/>
                    <a:gd name="T23" fmla="*/ 22 h 53"/>
                    <a:gd name="T24" fmla="*/ 17 w 68"/>
                    <a:gd name="T25" fmla="*/ 22 h 53"/>
                    <a:gd name="T26" fmla="*/ 13 w 68"/>
                    <a:gd name="T27" fmla="*/ 20 h 53"/>
                    <a:gd name="T28" fmla="*/ 9 w 68"/>
                    <a:gd name="T29" fmla="*/ 17 h 53"/>
                    <a:gd name="T30" fmla="*/ 7 w 68"/>
                    <a:gd name="T31" fmla="*/ 14 h 53"/>
                    <a:gd name="T32" fmla="*/ 5 w 68"/>
                    <a:gd name="T33" fmla="*/ 11 h 53"/>
                    <a:gd name="T34" fmla="*/ 5 w 68"/>
                    <a:gd name="T35" fmla="*/ 7 h 53"/>
                    <a:gd name="T36" fmla="*/ 5 w 68"/>
                    <a:gd name="T37" fmla="*/ 3 h 53"/>
                    <a:gd name="T38" fmla="*/ 3 w 68"/>
                    <a:gd name="T39" fmla="*/ 0 h 53"/>
                    <a:gd name="T40" fmla="*/ 5 w 68"/>
                    <a:gd name="T41" fmla="*/ 3 h 53"/>
                    <a:gd name="T42" fmla="*/ 5 w 68"/>
                    <a:gd name="T43" fmla="*/ 1 h 53"/>
                    <a:gd name="T44" fmla="*/ 4 w 68"/>
                    <a:gd name="T45" fmla="*/ 0 h 53"/>
                    <a:gd name="T46" fmla="*/ 2 w 68"/>
                    <a:gd name="T47" fmla="*/ 0 h 53"/>
                    <a:gd name="T48" fmla="*/ 1 w 68"/>
                    <a:gd name="T49" fmla="*/ 2 h 53"/>
                    <a:gd name="T50" fmla="*/ 3 w 68"/>
                    <a:gd name="T51" fmla="*/ 4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53">
                      <a:moveTo>
                        <a:pt x="6" y="8"/>
                      </a:moveTo>
                      <a:lnTo>
                        <a:pt x="2" y="3"/>
                      </a:lnTo>
                      <a:lnTo>
                        <a:pt x="0" y="13"/>
                      </a:lnTo>
                      <a:lnTo>
                        <a:pt x="2" y="23"/>
                      </a:lnTo>
                      <a:lnTo>
                        <a:pt x="5" y="32"/>
                      </a:lnTo>
                      <a:lnTo>
                        <a:pt x="11" y="40"/>
                      </a:lnTo>
                      <a:lnTo>
                        <a:pt x="21" y="47"/>
                      </a:lnTo>
                      <a:lnTo>
                        <a:pt x="34" y="51"/>
                      </a:lnTo>
                      <a:lnTo>
                        <a:pt x="49" y="53"/>
                      </a:lnTo>
                      <a:lnTo>
                        <a:pt x="68" y="50"/>
                      </a:lnTo>
                      <a:lnTo>
                        <a:pt x="68" y="42"/>
                      </a:lnTo>
                      <a:lnTo>
                        <a:pt x="49" y="43"/>
                      </a:lnTo>
                      <a:lnTo>
                        <a:pt x="34" y="43"/>
                      </a:lnTo>
                      <a:lnTo>
                        <a:pt x="25" y="39"/>
                      </a:lnTo>
                      <a:lnTo>
                        <a:pt x="17" y="34"/>
                      </a:lnTo>
                      <a:lnTo>
                        <a:pt x="13" y="28"/>
                      </a:lnTo>
                      <a:lnTo>
                        <a:pt x="10" y="21"/>
                      </a:lnTo>
                      <a:lnTo>
                        <a:pt x="10" y="13"/>
                      </a:lnTo>
                      <a:lnTo>
                        <a:pt x="10" y="5"/>
                      </a:lnTo>
                      <a:lnTo>
                        <a:pt x="6" y="0"/>
                      </a:lnTo>
                      <a:lnTo>
                        <a:pt x="10" y="5"/>
                      </a:lnTo>
                      <a:lnTo>
                        <a:pt x="9" y="2"/>
                      </a:lnTo>
                      <a:lnTo>
                        <a:pt x="7" y="0"/>
                      </a:lnTo>
                      <a:lnTo>
                        <a:pt x="4" y="0"/>
                      </a:lnTo>
                      <a:lnTo>
                        <a:pt x="2" y="3"/>
                      </a:lnTo>
                      <a:lnTo>
                        <a:pt x="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89" name="Freeform 135"/>
                <p:cNvSpPr>
                  <a:spLocks/>
                </p:cNvSpPr>
                <p:nvPr/>
              </p:nvSpPr>
              <p:spPr bwMode="auto">
                <a:xfrm>
                  <a:off x="2752" y="3308"/>
                  <a:ext cx="42" cy="34"/>
                </a:xfrm>
                <a:custGeom>
                  <a:avLst/>
                  <a:gdLst>
                    <a:gd name="T0" fmla="*/ 4 w 84"/>
                    <a:gd name="T1" fmla="*/ 4 h 69"/>
                    <a:gd name="T2" fmla="*/ 2 w 84"/>
                    <a:gd name="T3" fmla="*/ 1 h 69"/>
                    <a:gd name="T4" fmla="*/ 0 w 84"/>
                    <a:gd name="T5" fmla="*/ 9 h 69"/>
                    <a:gd name="T6" fmla="*/ 1 w 84"/>
                    <a:gd name="T7" fmla="*/ 16 h 69"/>
                    <a:gd name="T8" fmla="*/ 5 w 84"/>
                    <a:gd name="T9" fmla="*/ 22 h 69"/>
                    <a:gd name="T10" fmla="*/ 11 w 84"/>
                    <a:gd name="T11" fmla="*/ 27 h 69"/>
                    <a:gd name="T12" fmla="*/ 19 w 84"/>
                    <a:gd name="T13" fmla="*/ 31 h 69"/>
                    <a:gd name="T14" fmla="*/ 27 w 84"/>
                    <a:gd name="T15" fmla="*/ 33 h 69"/>
                    <a:gd name="T16" fmla="*/ 35 w 84"/>
                    <a:gd name="T17" fmla="*/ 34 h 69"/>
                    <a:gd name="T18" fmla="*/ 42 w 84"/>
                    <a:gd name="T19" fmla="*/ 34 h 69"/>
                    <a:gd name="T20" fmla="*/ 42 w 84"/>
                    <a:gd name="T21" fmla="*/ 30 h 69"/>
                    <a:gd name="T22" fmla="*/ 35 w 84"/>
                    <a:gd name="T23" fmla="*/ 30 h 69"/>
                    <a:gd name="T24" fmla="*/ 28 w 84"/>
                    <a:gd name="T25" fmla="*/ 29 h 69"/>
                    <a:gd name="T26" fmla="*/ 20 w 84"/>
                    <a:gd name="T27" fmla="*/ 27 h 69"/>
                    <a:gd name="T28" fmla="*/ 13 w 84"/>
                    <a:gd name="T29" fmla="*/ 23 h 69"/>
                    <a:gd name="T30" fmla="*/ 8 w 84"/>
                    <a:gd name="T31" fmla="*/ 19 h 69"/>
                    <a:gd name="T32" fmla="*/ 5 w 84"/>
                    <a:gd name="T33" fmla="*/ 14 h 69"/>
                    <a:gd name="T34" fmla="*/ 4 w 84"/>
                    <a:gd name="T35" fmla="*/ 9 h 69"/>
                    <a:gd name="T36" fmla="*/ 6 w 84"/>
                    <a:gd name="T37" fmla="*/ 3 h 69"/>
                    <a:gd name="T38" fmla="*/ 5 w 84"/>
                    <a:gd name="T39" fmla="*/ 0 h 69"/>
                    <a:gd name="T40" fmla="*/ 6 w 84"/>
                    <a:gd name="T41" fmla="*/ 3 h 69"/>
                    <a:gd name="T42" fmla="*/ 6 w 84"/>
                    <a:gd name="T43" fmla="*/ 1 h 69"/>
                    <a:gd name="T44" fmla="*/ 5 w 84"/>
                    <a:gd name="T45" fmla="*/ 0 h 69"/>
                    <a:gd name="T46" fmla="*/ 3 w 84"/>
                    <a:gd name="T47" fmla="*/ 0 h 69"/>
                    <a:gd name="T48" fmla="*/ 2 w 84"/>
                    <a:gd name="T49" fmla="*/ 1 h 69"/>
                    <a:gd name="T50" fmla="*/ 4 w 84"/>
                    <a:gd name="T51" fmla="*/ 4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69">
                      <a:moveTo>
                        <a:pt x="7" y="8"/>
                      </a:moveTo>
                      <a:lnTo>
                        <a:pt x="4" y="2"/>
                      </a:lnTo>
                      <a:lnTo>
                        <a:pt x="0" y="18"/>
                      </a:lnTo>
                      <a:lnTo>
                        <a:pt x="2" y="32"/>
                      </a:lnTo>
                      <a:lnTo>
                        <a:pt x="10" y="45"/>
                      </a:lnTo>
                      <a:lnTo>
                        <a:pt x="22" y="55"/>
                      </a:lnTo>
                      <a:lnTo>
                        <a:pt x="37" y="62"/>
                      </a:lnTo>
                      <a:lnTo>
                        <a:pt x="53" y="66"/>
                      </a:lnTo>
                      <a:lnTo>
                        <a:pt x="70" y="69"/>
                      </a:lnTo>
                      <a:lnTo>
                        <a:pt x="84" y="69"/>
                      </a:lnTo>
                      <a:lnTo>
                        <a:pt x="84" y="61"/>
                      </a:lnTo>
                      <a:lnTo>
                        <a:pt x="70" y="61"/>
                      </a:lnTo>
                      <a:lnTo>
                        <a:pt x="55" y="58"/>
                      </a:lnTo>
                      <a:lnTo>
                        <a:pt x="39" y="54"/>
                      </a:lnTo>
                      <a:lnTo>
                        <a:pt x="26" y="47"/>
                      </a:lnTo>
                      <a:lnTo>
                        <a:pt x="16" y="39"/>
                      </a:lnTo>
                      <a:lnTo>
                        <a:pt x="10" y="29"/>
                      </a:lnTo>
                      <a:lnTo>
                        <a:pt x="8" y="18"/>
                      </a:lnTo>
                      <a:lnTo>
                        <a:pt x="12" y="6"/>
                      </a:lnTo>
                      <a:lnTo>
                        <a:pt x="9" y="0"/>
                      </a:lnTo>
                      <a:lnTo>
                        <a:pt x="12" y="6"/>
                      </a:lnTo>
                      <a:lnTo>
                        <a:pt x="12" y="3"/>
                      </a:lnTo>
                      <a:lnTo>
                        <a:pt x="10" y="0"/>
                      </a:lnTo>
                      <a:lnTo>
                        <a:pt x="6" y="0"/>
                      </a:lnTo>
                      <a:lnTo>
                        <a:pt x="4" y="2"/>
                      </a:lnTo>
                      <a:lnTo>
                        <a:pt x="7"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0" name="Freeform 136"/>
                <p:cNvSpPr>
                  <a:spLocks/>
                </p:cNvSpPr>
                <p:nvPr/>
              </p:nvSpPr>
              <p:spPr bwMode="auto">
                <a:xfrm>
                  <a:off x="2727" y="3253"/>
                  <a:ext cx="30" cy="59"/>
                </a:xfrm>
                <a:custGeom>
                  <a:avLst/>
                  <a:gdLst>
                    <a:gd name="T0" fmla="*/ 14 w 59"/>
                    <a:gd name="T1" fmla="*/ 4 h 116"/>
                    <a:gd name="T2" fmla="*/ 13 w 59"/>
                    <a:gd name="T3" fmla="*/ 1 h 116"/>
                    <a:gd name="T4" fmla="*/ 4 w 59"/>
                    <a:gd name="T5" fmla="*/ 13 h 116"/>
                    <a:gd name="T6" fmla="*/ 0 w 59"/>
                    <a:gd name="T7" fmla="*/ 25 h 116"/>
                    <a:gd name="T8" fmla="*/ 1 w 59"/>
                    <a:gd name="T9" fmla="*/ 35 h 116"/>
                    <a:gd name="T10" fmla="*/ 5 w 59"/>
                    <a:gd name="T11" fmla="*/ 43 h 116"/>
                    <a:gd name="T12" fmla="*/ 10 w 59"/>
                    <a:gd name="T13" fmla="*/ 49 h 116"/>
                    <a:gd name="T14" fmla="*/ 17 w 59"/>
                    <a:gd name="T15" fmla="*/ 54 h 116"/>
                    <a:gd name="T16" fmla="*/ 23 w 59"/>
                    <a:gd name="T17" fmla="*/ 57 h 116"/>
                    <a:gd name="T18" fmla="*/ 29 w 59"/>
                    <a:gd name="T19" fmla="*/ 59 h 116"/>
                    <a:gd name="T20" fmla="*/ 30 w 59"/>
                    <a:gd name="T21" fmla="*/ 55 h 116"/>
                    <a:gd name="T22" fmla="*/ 24 w 59"/>
                    <a:gd name="T23" fmla="*/ 53 h 116"/>
                    <a:gd name="T24" fmla="*/ 19 w 59"/>
                    <a:gd name="T25" fmla="*/ 50 h 116"/>
                    <a:gd name="T26" fmla="*/ 13 w 59"/>
                    <a:gd name="T27" fmla="*/ 46 h 116"/>
                    <a:gd name="T28" fmla="*/ 9 w 59"/>
                    <a:gd name="T29" fmla="*/ 41 h 116"/>
                    <a:gd name="T30" fmla="*/ 5 w 59"/>
                    <a:gd name="T31" fmla="*/ 34 h 116"/>
                    <a:gd name="T32" fmla="*/ 5 w 59"/>
                    <a:gd name="T33" fmla="*/ 25 h 116"/>
                    <a:gd name="T34" fmla="*/ 8 w 59"/>
                    <a:gd name="T35" fmla="*/ 15 h 116"/>
                    <a:gd name="T36" fmla="*/ 16 w 59"/>
                    <a:gd name="T37" fmla="*/ 4 h 116"/>
                    <a:gd name="T38" fmla="*/ 15 w 59"/>
                    <a:gd name="T39" fmla="*/ 0 h 116"/>
                    <a:gd name="T40" fmla="*/ 16 w 59"/>
                    <a:gd name="T41" fmla="*/ 4 h 116"/>
                    <a:gd name="T42" fmla="*/ 16 w 59"/>
                    <a:gd name="T43" fmla="*/ 2 h 116"/>
                    <a:gd name="T44" fmla="*/ 16 w 59"/>
                    <a:gd name="T45" fmla="*/ 1 h 116"/>
                    <a:gd name="T46" fmla="*/ 14 w 59"/>
                    <a:gd name="T47" fmla="*/ 0 h 116"/>
                    <a:gd name="T48" fmla="*/ 13 w 59"/>
                    <a:gd name="T49" fmla="*/ 1 h 116"/>
                    <a:gd name="T50" fmla="*/ 14 w 59"/>
                    <a:gd name="T51" fmla="*/ 4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 h="116">
                      <a:moveTo>
                        <a:pt x="27" y="8"/>
                      </a:moveTo>
                      <a:lnTo>
                        <a:pt x="25" y="1"/>
                      </a:lnTo>
                      <a:lnTo>
                        <a:pt x="8" y="26"/>
                      </a:lnTo>
                      <a:lnTo>
                        <a:pt x="0" y="50"/>
                      </a:lnTo>
                      <a:lnTo>
                        <a:pt x="1" y="68"/>
                      </a:lnTo>
                      <a:lnTo>
                        <a:pt x="9" y="84"/>
                      </a:lnTo>
                      <a:lnTo>
                        <a:pt x="20" y="96"/>
                      </a:lnTo>
                      <a:lnTo>
                        <a:pt x="33" y="106"/>
                      </a:lnTo>
                      <a:lnTo>
                        <a:pt x="46" y="112"/>
                      </a:lnTo>
                      <a:lnTo>
                        <a:pt x="57" y="116"/>
                      </a:lnTo>
                      <a:lnTo>
                        <a:pt x="59" y="108"/>
                      </a:lnTo>
                      <a:lnTo>
                        <a:pt x="48" y="104"/>
                      </a:lnTo>
                      <a:lnTo>
                        <a:pt x="37" y="98"/>
                      </a:lnTo>
                      <a:lnTo>
                        <a:pt x="26" y="90"/>
                      </a:lnTo>
                      <a:lnTo>
                        <a:pt x="17" y="80"/>
                      </a:lnTo>
                      <a:lnTo>
                        <a:pt x="10" y="66"/>
                      </a:lnTo>
                      <a:lnTo>
                        <a:pt x="9" y="50"/>
                      </a:lnTo>
                      <a:lnTo>
                        <a:pt x="16" y="30"/>
                      </a:lnTo>
                      <a:lnTo>
                        <a:pt x="31" y="7"/>
                      </a:lnTo>
                      <a:lnTo>
                        <a:pt x="29" y="0"/>
                      </a:lnTo>
                      <a:lnTo>
                        <a:pt x="31" y="7"/>
                      </a:lnTo>
                      <a:lnTo>
                        <a:pt x="32" y="4"/>
                      </a:lnTo>
                      <a:lnTo>
                        <a:pt x="31" y="1"/>
                      </a:lnTo>
                      <a:lnTo>
                        <a:pt x="28" y="0"/>
                      </a:lnTo>
                      <a:lnTo>
                        <a:pt x="25" y="1"/>
                      </a:lnTo>
                      <a:lnTo>
                        <a:pt x="27"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1" name="Freeform 137"/>
                <p:cNvSpPr>
                  <a:spLocks/>
                </p:cNvSpPr>
                <p:nvPr/>
              </p:nvSpPr>
              <p:spPr bwMode="auto">
                <a:xfrm>
                  <a:off x="2715" y="3232"/>
                  <a:ext cx="26" cy="26"/>
                </a:xfrm>
                <a:custGeom>
                  <a:avLst/>
                  <a:gdLst>
                    <a:gd name="T0" fmla="*/ 0 w 54"/>
                    <a:gd name="T1" fmla="*/ 1 h 51"/>
                    <a:gd name="T2" fmla="*/ 0 w 54"/>
                    <a:gd name="T3" fmla="*/ 3 h 51"/>
                    <a:gd name="T4" fmla="*/ 2 w 54"/>
                    <a:gd name="T5" fmla="*/ 6 h 51"/>
                    <a:gd name="T6" fmla="*/ 5 w 54"/>
                    <a:gd name="T7" fmla="*/ 10 h 51"/>
                    <a:gd name="T8" fmla="*/ 8 w 54"/>
                    <a:gd name="T9" fmla="*/ 13 h 51"/>
                    <a:gd name="T10" fmla="*/ 11 w 54"/>
                    <a:gd name="T11" fmla="*/ 17 h 51"/>
                    <a:gd name="T12" fmla="*/ 14 w 54"/>
                    <a:gd name="T13" fmla="*/ 20 h 51"/>
                    <a:gd name="T14" fmla="*/ 18 w 54"/>
                    <a:gd name="T15" fmla="*/ 22 h 51"/>
                    <a:gd name="T16" fmla="*/ 22 w 54"/>
                    <a:gd name="T17" fmla="*/ 24 h 51"/>
                    <a:gd name="T18" fmla="*/ 25 w 54"/>
                    <a:gd name="T19" fmla="*/ 26 h 51"/>
                    <a:gd name="T20" fmla="*/ 26 w 54"/>
                    <a:gd name="T21" fmla="*/ 22 h 51"/>
                    <a:gd name="T22" fmla="*/ 24 w 54"/>
                    <a:gd name="T23" fmla="*/ 20 h 51"/>
                    <a:gd name="T24" fmla="*/ 20 w 54"/>
                    <a:gd name="T25" fmla="*/ 18 h 51"/>
                    <a:gd name="T26" fmla="*/ 17 w 54"/>
                    <a:gd name="T27" fmla="*/ 16 h 51"/>
                    <a:gd name="T28" fmla="*/ 13 w 54"/>
                    <a:gd name="T29" fmla="*/ 14 h 51"/>
                    <a:gd name="T30" fmla="*/ 11 w 54"/>
                    <a:gd name="T31" fmla="*/ 10 h 51"/>
                    <a:gd name="T32" fmla="*/ 8 w 54"/>
                    <a:gd name="T33" fmla="*/ 7 h 51"/>
                    <a:gd name="T34" fmla="*/ 6 w 54"/>
                    <a:gd name="T35" fmla="*/ 4 h 51"/>
                    <a:gd name="T36" fmla="*/ 4 w 54"/>
                    <a:gd name="T37" fmla="*/ 1 h 51"/>
                    <a:gd name="T38" fmla="*/ 3 w 54"/>
                    <a:gd name="T39" fmla="*/ 4 h 51"/>
                    <a:gd name="T40" fmla="*/ 4 w 54"/>
                    <a:gd name="T41" fmla="*/ 1 h 51"/>
                    <a:gd name="T42" fmla="*/ 3 w 54"/>
                    <a:gd name="T43" fmla="*/ 0 h 51"/>
                    <a:gd name="T44" fmla="*/ 1 w 54"/>
                    <a:gd name="T45" fmla="*/ 0 h 51"/>
                    <a:gd name="T46" fmla="*/ 0 w 54"/>
                    <a:gd name="T47" fmla="*/ 2 h 51"/>
                    <a:gd name="T48" fmla="*/ 0 w 54"/>
                    <a:gd name="T49" fmla="*/ 3 h 51"/>
                    <a:gd name="T50" fmla="*/ 0 w 54"/>
                    <a:gd name="T51" fmla="*/ 1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51">
                      <a:moveTo>
                        <a:pt x="1" y="1"/>
                      </a:moveTo>
                      <a:lnTo>
                        <a:pt x="0" y="6"/>
                      </a:lnTo>
                      <a:lnTo>
                        <a:pt x="4" y="12"/>
                      </a:lnTo>
                      <a:lnTo>
                        <a:pt x="10" y="20"/>
                      </a:lnTo>
                      <a:lnTo>
                        <a:pt x="16" y="26"/>
                      </a:lnTo>
                      <a:lnTo>
                        <a:pt x="22" y="33"/>
                      </a:lnTo>
                      <a:lnTo>
                        <a:pt x="30" y="39"/>
                      </a:lnTo>
                      <a:lnTo>
                        <a:pt x="38" y="44"/>
                      </a:lnTo>
                      <a:lnTo>
                        <a:pt x="45" y="48"/>
                      </a:lnTo>
                      <a:lnTo>
                        <a:pt x="52" y="51"/>
                      </a:lnTo>
                      <a:lnTo>
                        <a:pt x="54" y="43"/>
                      </a:lnTo>
                      <a:lnTo>
                        <a:pt x="49" y="40"/>
                      </a:lnTo>
                      <a:lnTo>
                        <a:pt x="42" y="36"/>
                      </a:lnTo>
                      <a:lnTo>
                        <a:pt x="35" y="31"/>
                      </a:lnTo>
                      <a:lnTo>
                        <a:pt x="28" y="27"/>
                      </a:lnTo>
                      <a:lnTo>
                        <a:pt x="22" y="20"/>
                      </a:lnTo>
                      <a:lnTo>
                        <a:pt x="16" y="14"/>
                      </a:lnTo>
                      <a:lnTo>
                        <a:pt x="12" y="8"/>
                      </a:lnTo>
                      <a:lnTo>
                        <a:pt x="8" y="2"/>
                      </a:lnTo>
                      <a:lnTo>
                        <a:pt x="7" y="7"/>
                      </a:lnTo>
                      <a:lnTo>
                        <a:pt x="8" y="2"/>
                      </a:lnTo>
                      <a:lnTo>
                        <a:pt x="6" y="0"/>
                      </a:lnTo>
                      <a:lnTo>
                        <a:pt x="3" y="0"/>
                      </a:lnTo>
                      <a:lnTo>
                        <a:pt x="0" y="3"/>
                      </a:lnTo>
                      <a:lnTo>
                        <a:pt x="0" y="6"/>
                      </a:lnTo>
                      <a:lnTo>
                        <a:pt x="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2" name="Freeform 138"/>
                <p:cNvSpPr>
                  <a:spLocks/>
                </p:cNvSpPr>
                <p:nvPr/>
              </p:nvSpPr>
              <p:spPr bwMode="auto">
                <a:xfrm>
                  <a:off x="2715" y="3186"/>
                  <a:ext cx="28" cy="49"/>
                </a:xfrm>
                <a:custGeom>
                  <a:avLst/>
                  <a:gdLst>
                    <a:gd name="T0" fmla="*/ 26 w 56"/>
                    <a:gd name="T1" fmla="*/ 0 h 98"/>
                    <a:gd name="T2" fmla="*/ 24 w 56"/>
                    <a:gd name="T3" fmla="*/ 2 h 98"/>
                    <a:gd name="T4" fmla="*/ 24 w 56"/>
                    <a:gd name="T5" fmla="*/ 6 h 98"/>
                    <a:gd name="T6" fmla="*/ 22 w 56"/>
                    <a:gd name="T7" fmla="*/ 10 h 98"/>
                    <a:gd name="T8" fmla="*/ 20 w 56"/>
                    <a:gd name="T9" fmla="*/ 16 h 98"/>
                    <a:gd name="T10" fmla="*/ 17 w 56"/>
                    <a:gd name="T11" fmla="*/ 22 h 98"/>
                    <a:gd name="T12" fmla="*/ 13 w 56"/>
                    <a:gd name="T13" fmla="*/ 28 h 98"/>
                    <a:gd name="T14" fmla="*/ 9 w 56"/>
                    <a:gd name="T15" fmla="*/ 35 h 98"/>
                    <a:gd name="T16" fmla="*/ 5 w 56"/>
                    <a:gd name="T17" fmla="*/ 40 h 98"/>
                    <a:gd name="T18" fmla="*/ 0 w 56"/>
                    <a:gd name="T19" fmla="*/ 46 h 98"/>
                    <a:gd name="T20" fmla="*/ 3 w 56"/>
                    <a:gd name="T21" fmla="*/ 49 h 98"/>
                    <a:gd name="T22" fmla="*/ 8 w 56"/>
                    <a:gd name="T23" fmla="*/ 43 h 98"/>
                    <a:gd name="T24" fmla="*/ 13 w 56"/>
                    <a:gd name="T25" fmla="*/ 37 h 98"/>
                    <a:gd name="T26" fmla="*/ 18 w 56"/>
                    <a:gd name="T27" fmla="*/ 30 h 98"/>
                    <a:gd name="T28" fmla="*/ 21 w 56"/>
                    <a:gd name="T29" fmla="*/ 24 h 98"/>
                    <a:gd name="T30" fmla="*/ 24 w 56"/>
                    <a:gd name="T31" fmla="*/ 17 h 98"/>
                    <a:gd name="T32" fmla="*/ 26 w 56"/>
                    <a:gd name="T33" fmla="*/ 11 h 98"/>
                    <a:gd name="T34" fmla="*/ 28 w 56"/>
                    <a:gd name="T35" fmla="*/ 7 h 98"/>
                    <a:gd name="T36" fmla="*/ 28 w 56"/>
                    <a:gd name="T37" fmla="*/ 2 h 98"/>
                    <a:gd name="T38" fmla="*/ 26 w 56"/>
                    <a:gd name="T39" fmla="*/ 4 h 98"/>
                    <a:gd name="T40" fmla="*/ 28 w 56"/>
                    <a:gd name="T41" fmla="*/ 2 h 98"/>
                    <a:gd name="T42" fmla="*/ 28 w 56"/>
                    <a:gd name="T43" fmla="*/ 1 h 98"/>
                    <a:gd name="T44" fmla="*/ 26 w 56"/>
                    <a:gd name="T45" fmla="*/ 0 h 98"/>
                    <a:gd name="T46" fmla="*/ 25 w 56"/>
                    <a:gd name="T47" fmla="*/ 1 h 98"/>
                    <a:gd name="T48" fmla="*/ 24 w 56"/>
                    <a:gd name="T49" fmla="*/ 2 h 98"/>
                    <a:gd name="T50" fmla="*/ 26 w 56"/>
                    <a:gd name="T51" fmla="*/ 0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98">
                      <a:moveTo>
                        <a:pt x="52" y="0"/>
                      </a:moveTo>
                      <a:lnTo>
                        <a:pt x="48" y="4"/>
                      </a:lnTo>
                      <a:lnTo>
                        <a:pt x="47" y="11"/>
                      </a:lnTo>
                      <a:lnTo>
                        <a:pt x="44" y="20"/>
                      </a:lnTo>
                      <a:lnTo>
                        <a:pt x="40" y="32"/>
                      </a:lnTo>
                      <a:lnTo>
                        <a:pt x="34" y="43"/>
                      </a:lnTo>
                      <a:lnTo>
                        <a:pt x="26" y="56"/>
                      </a:lnTo>
                      <a:lnTo>
                        <a:pt x="18" y="69"/>
                      </a:lnTo>
                      <a:lnTo>
                        <a:pt x="10" y="80"/>
                      </a:lnTo>
                      <a:lnTo>
                        <a:pt x="0" y="92"/>
                      </a:lnTo>
                      <a:lnTo>
                        <a:pt x="6" y="98"/>
                      </a:lnTo>
                      <a:lnTo>
                        <a:pt x="16" y="86"/>
                      </a:lnTo>
                      <a:lnTo>
                        <a:pt x="26" y="73"/>
                      </a:lnTo>
                      <a:lnTo>
                        <a:pt x="35" y="60"/>
                      </a:lnTo>
                      <a:lnTo>
                        <a:pt x="42" y="47"/>
                      </a:lnTo>
                      <a:lnTo>
                        <a:pt x="48" y="34"/>
                      </a:lnTo>
                      <a:lnTo>
                        <a:pt x="52" y="22"/>
                      </a:lnTo>
                      <a:lnTo>
                        <a:pt x="55" y="13"/>
                      </a:lnTo>
                      <a:lnTo>
                        <a:pt x="56" y="4"/>
                      </a:lnTo>
                      <a:lnTo>
                        <a:pt x="52" y="8"/>
                      </a:lnTo>
                      <a:lnTo>
                        <a:pt x="56" y="4"/>
                      </a:lnTo>
                      <a:lnTo>
                        <a:pt x="55" y="1"/>
                      </a:lnTo>
                      <a:lnTo>
                        <a:pt x="52" y="0"/>
                      </a:lnTo>
                      <a:lnTo>
                        <a:pt x="49" y="1"/>
                      </a:lnTo>
                      <a:lnTo>
                        <a:pt x="48" y="4"/>
                      </a:lnTo>
                      <a:lnTo>
                        <a:pt x="5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3" name="Freeform 139"/>
                <p:cNvSpPr>
                  <a:spLocks/>
                </p:cNvSpPr>
                <p:nvPr/>
              </p:nvSpPr>
              <p:spPr bwMode="auto">
                <a:xfrm>
                  <a:off x="2741" y="3184"/>
                  <a:ext cx="19" cy="6"/>
                </a:xfrm>
                <a:custGeom>
                  <a:avLst/>
                  <a:gdLst>
                    <a:gd name="T0" fmla="*/ 19 w 38"/>
                    <a:gd name="T1" fmla="*/ 0 h 14"/>
                    <a:gd name="T2" fmla="*/ 17 w 38"/>
                    <a:gd name="T3" fmla="*/ 0 h 14"/>
                    <a:gd name="T4" fmla="*/ 15 w 38"/>
                    <a:gd name="T5" fmla="*/ 0 h 14"/>
                    <a:gd name="T6" fmla="*/ 12 w 38"/>
                    <a:gd name="T7" fmla="*/ 1 h 14"/>
                    <a:gd name="T8" fmla="*/ 9 w 38"/>
                    <a:gd name="T9" fmla="*/ 1 h 14"/>
                    <a:gd name="T10" fmla="*/ 6 w 38"/>
                    <a:gd name="T11" fmla="*/ 2 h 14"/>
                    <a:gd name="T12" fmla="*/ 4 w 38"/>
                    <a:gd name="T13" fmla="*/ 2 h 14"/>
                    <a:gd name="T14" fmla="*/ 2 w 38"/>
                    <a:gd name="T15" fmla="*/ 2 h 14"/>
                    <a:gd name="T16" fmla="*/ 0 w 38"/>
                    <a:gd name="T17" fmla="*/ 3 h 14"/>
                    <a:gd name="T18" fmla="*/ 0 w 38"/>
                    <a:gd name="T19" fmla="*/ 3 h 14"/>
                    <a:gd name="T20" fmla="*/ 0 w 38"/>
                    <a:gd name="T21" fmla="*/ 6 h 14"/>
                    <a:gd name="T22" fmla="*/ 1 w 38"/>
                    <a:gd name="T23" fmla="*/ 6 h 14"/>
                    <a:gd name="T24" fmla="*/ 2 w 38"/>
                    <a:gd name="T25" fmla="*/ 6 h 14"/>
                    <a:gd name="T26" fmla="*/ 4 w 38"/>
                    <a:gd name="T27" fmla="*/ 6 h 14"/>
                    <a:gd name="T28" fmla="*/ 6 w 38"/>
                    <a:gd name="T29" fmla="*/ 5 h 14"/>
                    <a:gd name="T30" fmla="*/ 9 w 38"/>
                    <a:gd name="T31" fmla="*/ 5 h 14"/>
                    <a:gd name="T32" fmla="*/ 12 w 38"/>
                    <a:gd name="T33" fmla="*/ 5 h 14"/>
                    <a:gd name="T34" fmla="*/ 15 w 38"/>
                    <a:gd name="T35" fmla="*/ 4 h 14"/>
                    <a:gd name="T36" fmla="*/ 17 w 38"/>
                    <a:gd name="T37" fmla="*/ 4 h 14"/>
                    <a:gd name="T38" fmla="*/ 16 w 38"/>
                    <a:gd name="T39" fmla="*/ 3 h 14"/>
                    <a:gd name="T40" fmla="*/ 17 w 38"/>
                    <a:gd name="T41" fmla="*/ 4 h 14"/>
                    <a:gd name="T42" fmla="*/ 19 w 38"/>
                    <a:gd name="T43" fmla="*/ 3 h 14"/>
                    <a:gd name="T44" fmla="*/ 19 w 38"/>
                    <a:gd name="T45" fmla="*/ 2 h 14"/>
                    <a:gd name="T46" fmla="*/ 19 w 38"/>
                    <a:gd name="T47" fmla="*/ 0 h 14"/>
                    <a:gd name="T48" fmla="*/ 17 w 38"/>
                    <a:gd name="T49" fmla="*/ 0 h 14"/>
                    <a:gd name="T50" fmla="*/ 19 w 38"/>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14">
                      <a:moveTo>
                        <a:pt x="37" y="1"/>
                      </a:moveTo>
                      <a:lnTo>
                        <a:pt x="34" y="0"/>
                      </a:lnTo>
                      <a:lnTo>
                        <a:pt x="29" y="1"/>
                      </a:lnTo>
                      <a:lnTo>
                        <a:pt x="23" y="3"/>
                      </a:lnTo>
                      <a:lnTo>
                        <a:pt x="18" y="3"/>
                      </a:lnTo>
                      <a:lnTo>
                        <a:pt x="12" y="4"/>
                      </a:lnTo>
                      <a:lnTo>
                        <a:pt x="7" y="5"/>
                      </a:lnTo>
                      <a:lnTo>
                        <a:pt x="3" y="5"/>
                      </a:lnTo>
                      <a:lnTo>
                        <a:pt x="0" y="6"/>
                      </a:lnTo>
                      <a:lnTo>
                        <a:pt x="0" y="14"/>
                      </a:lnTo>
                      <a:lnTo>
                        <a:pt x="2" y="14"/>
                      </a:lnTo>
                      <a:lnTo>
                        <a:pt x="3" y="13"/>
                      </a:lnTo>
                      <a:lnTo>
                        <a:pt x="7" y="13"/>
                      </a:lnTo>
                      <a:lnTo>
                        <a:pt x="12" y="12"/>
                      </a:lnTo>
                      <a:lnTo>
                        <a:pt x="18" y="11"/>
                      </a:lnTo>
                      <a:lnTo>
                        <a:pt x="23" y="11"/>
                      </a:lnTo>
                      <a:lnTo>
                        <a:pt x="29" y="10"/>
                      </a:lnTo>
                      <a:lnTo>
                        <a:pt x="34" y="9"/>
                      </a:lnTo>
                      <a:lnTo>
                        <a:pt x="31" y="8"/>
                      </a:lnTo>
                      <a:lnTo>
                        <a:pt x="34" y="9"/>
                      </a:lnTo>
                      <a:lnTo>
                        <a:pt x="37" y="8"/>
                      </a:lnTo>
                      <a:lnTo>
                        <a:pt x="38" y="5"/>
                      </a:lnTo>
                      <a:lnTo>
                        <a:pt x="37" y="1"/>
                      </a:lnTo>
                      <a:lnTo>
                        <a:pt x="34" y="0"/>
                      </a:lnTo>
                      <a:lnTo>
                        <a:pt x="37"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4" name="Freeform 140"/>
                <p:cNvSpPr>
                  <a:spLocks/>
                </p:cNvSpPr>
                <p:nvPr/>
              </p:nvSpPr>
              <p:spPr bwMode="auto">
                <a:xfrm>
                  <a:off x="2757" y="3184"/>
                  <a:ext cx="11" cy="10"/>
                </a:xfrm>
                <a:custGeom>
                  <a:avLst/>
                  <a:gdLst>
                    <a:gd name="T0" fmla="*/ 6 w 23"/>
                    <a:gd name="T1" fmla="*/ 8 h 20"/>
                    <a:gd name="T2" fmla="*/ 9 w 23"/>
                    <a:gd name="T3" fmla="*/ 6 h 20"/>
                    <a:gd name="T4" fmla="*/ 8 w 23"/>
                    <a:gd name="T5" fmla="*/ 5 h 20"/>
                    <a:gd name="T6" fmla="*/ 6 w 23"/>
                    <a:gd name="T7" fmla="*/ 4 h 20"/>
                    <a:gd name="T8" fmla="*/ 4 w 23"/>
                    <a:gd name="T9" fmla="*/ 2 h 20"/>
                    <a:gd name="T10" fmla="*/ 3 w 23"/>
                    <a:gd name="T11" fmla="*/ 0 h 20"/>
                    <a:gd name="T12" fmla="*/ 0 w 23"/>
                    <a:gd name="T13" fmla="*/ 4 h 20"/>
                    <a:gd name="T14" fmla="*/ 1 w 23"/>
                    <a:gd name="T15" fmla="*/ 5 h 20"/>
                    <a:gd name="T16" fmla="*/ 3 w 23"/>
                    <a:gd name="T17" fmla="*/ 7 h 20"/>
                    <a:gd name="T18" fmla="*/ 6 w 23"/>
                    <a:gd name="T19" fmla="*/ 9 h 20"/>
                    <a:gd name="T20" fmla="*/ 8 w 23"/>
                    <a:gd name="T21" fmla="*/ 10 h 20"/>
                    <a:gd name="T22" fmla="*/ 11 w 23"/>
                    <a:gd name="T23" fmla="*/ 8 h 20"/>
                    <a:gd name="T24" fmla="*/ 8 w 23"/>
                    <a:gd name="T25" fmla="*/ 10 h 20"/>
                    <a:gd name="T26" fmla="*/ 10 w 23"/>
                    <a:gd name="T27" fmla="*/ 10 h 20"/>
                    <a:gd name="T28" fmla="*/ 11 w 23"/>
                    <a:gd name="T29" fmla="*/ 9 h 20"/>
                    <a:gd name="T30" fmla="*/ 11 w 23"/>
                    <a:gd name="T31" fmla="*/ 7 h 20"/>
                    <a:gd name="T32" fmla="*/ 9 w 23"/>
                    <a:gd name="T33" fmla="*/ 6 h 20"/>
                    <a:gd name="T34" fmla="*/ 6 w 23"/>
                    <a:gd name="T35" fmla="*/ 8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20">
                      <a:moveTo>
                        <a:pt x="13" y="16"/>
                      </a:moveTo>
                      <a:lnTo>
                        <a:pt x="19" y="12"/>
                      </a:lnTo>
                      <a:lnTo>
                        <a:pt x="16" y="10"/>
                      </a:lnTo>
                      <a:lnTo>
                        <a:pt x="12" y="7"/>
                      </a:lnTo>
                      <a:lnTo>
                        <a:pt x="8" y="3"/>
                      </a:lnTo>
                      <a:lnTo>
                        <a:pt x="6" y="0"/>
                      </a:lnTo>
                      <a:lnTo>
                        <a:pt x="0" y="7"/>
                      </a:lnTo>
                      <a:lnTo>
                        <a:pt x="2" y="9"/>
                      </a:lnTo>
                      <a:lnTo>
                        <a:pt x="6" y="13"/>
                      </a:lnTo>
                      <a:lnTo>
                        <a:pt x="12" y="18"/>
                      </a:lnTo>
                      <a:lnTo>
                        <a:pt x="17" y="20"/>
                      </a:lnTo>
                      <a:lnTo>
                        <a:pt x="23" y="16"/>
                      </a:lnTo>
                      <a:lnTo>
                        <a:pt x="17" y="20"/>
                      </a:lnTo>
                      <a:lnTo>
                        <a:pt x="20" y="19"/>
                      </a:lnTo>
                      <a:lnTo>
                        <a:pt x="22" y="17"/>
                      </a:lnTo>
                      <a:lnTo>
                        <a:pt x="22" y="14"/>
                      </a:lnTo>
                      <a:lnTo>
                        <a:pt x="19" y="12"/>
                      </a:lnTo>
                      <a:lnTo>
                        <a:pt x="13"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5" name="Freeform 141"/>
                <p:cNvSpPr>
                  <a:spLocks/>
                </p:cNvSpPr>
                <p:nvPr/>
              </p:nvSpPr>
              <p:spPr bwMode="auto">
                <a:xfrm>
                  <a:off x="2763" y="3179"/>
                  <a:ext cx="15" cy="13"/>
                </a:xfrm>
                <a:custGeom>
                  <a:avLst/>
                  <a:gdLst>
                    <a:gd name="T0" fmla="*/ 12 w 30"/>
                    <a:gd name="T1" fmla="*/ 0 h 27"/>
                    <a:gd name="T2" fmla="*/ 12 w 30"/>
                    <a:gd name="T3" fmla="*/ 0 h 27"/>
                    <a:gd name="T4" fmla="*/ 9 w 30"/>
                    <a:gd name="T5" fmla="*/ 1 h 27"/>
                    <a:gd name="T6" fmla="*/ 5 w 30"/>
                    <a:gd name="T7" fmla="*/ 4 h 27"/>
                    <a:gd name="T8" fmla="*/ 2 w 30"/>
                    <a:gd name="T9" fmla="*/ 8 h 27"/>
                    <a:gd name="T10" fmla="*/ 0 w 30"/>
                    <a:gd name="T11" fmla="*/ 13 h 27"/>
                    <a:gd name="T12" fmla="*/ 5 w 30"/>
                    <a:gd name="T13" fmla="*/ 13 h 27"/>
                    <a:gd name="T14" fmla="*/ 6 w 30"/>
                    <a:gd name="T15" fmla="*/ 10 h 27"/>
                    <a:gd name="T16" fmla="*/ 8 w 30"/>
                    <a:gd name="T17" fmla="*/ 7 h 27"/>
                    <a:gd name="T18" fmla="*/ 11 w 30"/>
                    <a:gd name="T19" fmla="*/ 5 h 27"/>
                    <a:gd name="T20" fmla="*/ 14 w 30"/>
                    <a:gd name="T21" fmla="*/ 4 h 27"/>
                    <a:gd name="T22" fmla="*/ 13 w 30"/>
                    <a:gd name="T23" fmla="*/ 4 h 27"/>
                    <a:gd name="T24" fmla="*/ 14 w 30"/>
                    <a:gd name="T25" fmla="*/ 4 h 27"/>
                    <a:gd name="T26" fmla="*/ 15 w 30"/>
                    <a:gd name="T27" fmla="*/ 3 h 27"/>
                    <a:gd name="T28" fmla="*/ 15 w 30"/>
                    <a:gd name="T29" fmla="*/ 1 h 27"/>
                    <a:gd name="T30" fmla="*/ 13 w 30"/>
                    <a:gd name="T31" fmla="*/ 0 h 27"/>
                    <a:gd name="T32" fmla="*/ 12 w 30"/>
                    <a:gd name="T33" fmla="*/ 0 h 27"/>
                    <a:gd name="T34" fmla="*/ 12 w 30"/>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27">
                      <a:moveTo>
                        <a:pt x="24" y="0"/>
                      </a:moveTo>
                      <a:lnTo>
                        <a:pt x="23" y="0"/>
                      </a:lnTo>
                      <a:lnTo>
                        <a:pt x="17" y="3"/>
                      </a:lnTo>
                      <a:lnTo>
                        <a:pt x="9" y="8"/>
                      </a:lnTo>
                      <a:lnTo>
                        <a:pt x="3" y="16"/>
                      </a:lnTo>
                      <a:lnTo>
                        <a:pt x="0" y="27"/>
                      </a:lnTo>
                      <a:lnTo>
                        <a:pt x="10" y="27"/>
                      </a:lnTo>
                      <a:lnTo>
                        <a:pt x="11" y="20"/>
                      </a:lnTo>
                      <a:lnTo>
                        <a:pt x="15" y="15"/>
                      </a:lnTo>
                      <a:lnTo>
                        <a:pt x="21" y="11"/>
                      </a:lnTo>
                      <a:lnTo>
                        <a:pt x="27" y="8"/>
                      </a:lnTo>
                      <a:lnTo>
                        <a:pt x="26" y="8"/>
                      </a:lnTo>
                      <a:lnTo>
                        <a:pt x="27" y="8"/>
                      </a:lnTo>
                      <a:lnTo>
                        <a:pt x="30" y="6"/>
                      </a:lnTo>
                      <a:lnTo>
                        <a:pt x="30" y="2"/>
                      </a:lnTo>
                      <a:lnTo>
                        <a:pt x="26" y="0"/>
                      </a:lnTo>
                      <a:lnTo>
                        <a:pt x="23" y="0"/>
                      </a:lnTo>
                      <a:lnTo>
                        <a:pt x="2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6" name="Freeform 142"/>
                <p:cNvSpPr>
                  <a:spLocks/>
                </p:cNvSpPr>
                <p:nvPr/>
              </p:nvSpPr>
              <p:spPr bwMode="auto">
                <a:xfrm>
                  <a:off x="2775" y="3177"/>
                  <a:ext cx="39" cy="20"/>
                </a:xfrm>
                <a:custGeom>
                  <a:avLst/>
                  <a:gdLst>
                    <a:gd name="T0" fmla="*/ 39 w 77"/>
                    <a:gd name="T1" fmla="*/ 17 h 42"/>
                    <a:gd name="T2" fmla="*/ 39 w 77"/>
                    <a:gd name="T3" fmla="*/ 17 h 42"/>
                    <a:gd name="T4" fmla="*/ 33 w 77"/>
                    <a:gd name="T5" fmla="*/ 11 h 42"/>
                    <a:gd name="T6" fmla="*/ 27 w 77"/>
                    <a:gd name="T7" fmla="*/ 6 h 42"/>
                    <a:gd name="T8" fmla="*/ 21 w 77"/>
                    <a:gd name="T9" fmla="*/ 3 h 42"/>
                    <a:gd name="T10" fmla="*/ 16 w 77"/>
                    <a:gd name="T11" fmla="*/ 1 h 42"/>
                    <a:gd name="T12" fmla="*/ 11 w 77"/>
                    <a:gd name="T13" fmla="*/ 0 h 42"/>
                    <a:gd name="T14" fmla="*/ 7 w 77"/>
                    <a:gd name="T15" fmla="*/ 1 h 42"/>
                    <a:gd name="T16" fmla="*/ 4 w 77"/>
                    <a:gd name="T17" fmla="*/ 1 h 42"/>
                    <a:gd name="T18" fmla="*/ 0 w 77"/>
                    <a:gd name="T19" fmla="*/ 2 h 42"/>
                    <a:gd name="T20" fmla="*/ 1 w 77"/>
                    <a:gd name="T21" fmla="*/ 6 h 42"/>
                    <a:gd name="T22" fmla="*/ 4 w 77"/>
                    <a:gd name="T23" fmla="*/ 5 h 42"/>
                    <a:gd name="T24" fmla="*/ 7 w 77"/>
                    <a:gd name="T25" fmla="*/ 5 h 42"/>
                    <a:gd name="T26" fmla="*/ 11 w 77"/>
                    <a:gd name="T27" fmla="*/ 5 h 42"/>
                    <a:gd name="T28" fmla="*/ 15 w 77"/>
                    <a:gd name="T29" fmla="*/ 5 h 42"/>
                    <a:gd name="T30" fmla="*/ 19 w 77"/>
                    <a:gd name="T31" fmla="*/ 7 h 42"/>
                    <a:gd name="T32" fmla="*/ 25 w 77"/>
                    <a:gd name="T33" fmla="*/ 10 h 42"/>
                    <a:gd name="T34" fmla="*/ 30 w 77"/>
                    <a:gd name="T35" fmla="*/ 14 h 42"/>
                    <a:gd name="T36" fmla="*/ 36 w 77"/>
                    <a:gd name="T37" fmla="*/ 20 h 42"/>
                    <a:gd name="T38" fmla="*/ 36 w 77"/>
                    <a:gd name="T39" fmla="*/ 20 h 42"/>
                    <a:gd name="T40" fmla="*/ 39 w 77"/>
                    <a:gd name="T41" fmla="*/ 1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42">
                      <a:moveTo>
                        <a:pt x="77" y="36"/>
                      </a:moveTo>
                      <a:lnTo>
                        <a:pt x="77" y="36"/>
                      </a:lnTo>
                      <a:lnTo>
                        <a:pt x="65" y="23"/>
                      </a:lnTo>
                      <a:lnTo>
                        <a:pt x="53" y="12"/>
                      </a:lnTo>
                      <a:lnTo>
                        <a:pt x="42" y="6"/>
                      </a:lnTo>
                      <a:lnTo>
                        <a:pt x="32" y="2"/>
                      </a:lnTo>
                      <a:lnTo>
                        <a:pt x="22" y="0"/>
                      </a:lnTo>
                      <a:lnTo>
                        <a:pt x="14" y="2"/>
                      </a:lnTo>
                      <a:lnTo>
                        <a:pt x="7" y="3"/>
                      </a:lnTo>
                      <a:lnTo>
                        <a:pt x="0" y="4"/>
                      </a:lnTo>
                      <a:lnTo>
                        <a:pt x="2" y="12"/>
                      </a:lnTo>
                      <a:lnTo>
                        <a:pt x="7" y="11"/>
                      </a:lnTo>
                      <a:lnTo>
                        <a:pt x="14" y="10"/>
                      </a:lnTo>
                      <a:lnTo>
                        <a:pt x="22" y="10"/>
                      </a:lnTo>
                      <a:lnTo>
                        <a:pt x="30" y="10"/>
                      </a:lnTo>
                      <a:lnTo>
                        <a:pt x="38" y="14"/>
                      </a:lnTo>
                      <a:lnTo>
                        <a:pt x="49" y="21"/>
                      </a:lnTo>
                      <a:lnTo>
                        <a:pt x="59" y="29"/>
                      </a:lnTo>
                      <a:lnTo>
                        <a:pt x="71" y="42"/>
                      </a:lnTo>
                      <a:lnTo>
                        <a:pt x="77"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7" name="Freeform 143"/>
                <p:cNvSpPr>
                  <a:spLocks/>
                </p:cNvSpPr>
                <p:nvPr/>
              </p:nvSpPr>
              <p:spPr bwMode="auto">
                <a:xfrm>
                  <a:off x="2811" y="3194"/>
                  <a:ext cx="19" cy="33"/>
                </a:xfrm>
                <a:custGeom>
                  <a:avLst/>
                  <a:gdLst>
                    <a:gd name="T0" fmla="*/ 19 w 40"/>
                    <a:gd name="T1" fmla="*/ 30 h 64"/>
                    <a:gd name="T2" fmla="*/ 19 w 40"/>
                    <a:gd name="T3" fmla="*/ 30 h 64"/>
                    <a:gd name="T4" fmla="*/ 18 w 40"/>
                    <a:gd name="T5" fmla="*/ 27 h 64"/>
                    <a:gd name="T6" fmla="*/ 17 w 40"/>
                    <a:gd name="T7" fmla="*/ 23 h 64"/>
                    <a:gd name="T8" fmla="*/ 15 w 40"/>
                    <a:gd name="T9" fmla="*/ 19 h 64"/>
                    <a:gd name="T10" fmla="*/ 13 w 40"/>
                    <a:gd name="T11" fmla="*/ 15 h 64"/>
                    <a:gd name="T12" fmla="*/ 11 w 40"/>
                    <a:gd name="T13" fmla="*/ 11 h 64"/>
                    <a:gd name="T14" fmla="*/ 9 w 40"/>
                    <a:gd name="T15" fmla="*/ 8 h 64"/>
                    <a:gd name="T16" fmla="*/ 6 w 40"/>
                    <a:gd name="T17" fmla="*/ 4 h 64"/>
                    <a:gd name="T18" fmla="*/ 3 w 40"/>
                    <a:gd name="T19" fmla="*/ 0 h 64"/>
                    <a:gd name="T20" fmla="*/ 0 w 40"/>
                    <a:gd name="T21" fmla="*/ 3 h 64"/>
                    <a:gd name="T22" fmla="*/ 3 w 40"/>
                    <a:gd name="T23" fmla="*/ 7 h 64"/>
                    <a:gd name="T24" fmla="*/ 5 w 40"/>
                    <a:gd name="T25" fmla="*/ 10 h 64"/>
                    <a:gd name="T26" fmla="*/ 7 w 40"/>
                    <a:gd name="T27" fmla="*/ 13 h 64"/>
                    <a:gd name="T28" fmla="*/ 9 w 40"/>
                    <a:gd name="T29" fmla="*/ 17 h 64"/>
                    <a:gd name="T30" fmla="*/ 11 w 40"/>
                    <a:gd name="T31" fmla="*/ 21 h 64"/>
                    <a:gd name="T32" fmla="*/ 13 w 40"/>
                    <a:gd name="T33" fmla="*/ 24 h 64"/>
                    <a:gd name="T34" fmla="*/ 14 w 40"/>
                    <a:gd name="T35" fmla="*/ 28 h 64"/>
                    <a:gd name="T36" fmla="*/ 15 w 40"/>
                    <a:gd name="T37" fmla="*/ 31 h 64"/>
                    <a:gd name="T38" fmla="*/ 15 w 40"/>
                    <a:gd name="T39" fmla="*/ 31 h 64"/>
                    <a:gd name="T40" fmla="*/ 15 w 40"/>
                    <a:gd name="T41" fmla="*/ 31 h 64"/>
                    <a:gd name="T42" fmla="*/ 16 w 40"/>
                    <a:gd name="T43" fmla="*/ 32 h 64"/>
                    <a:gd name="T44" fmla="*/ 18 w 40"/>
                    <a:gd name="T45" fmla="*/ 33 h 64"/>
                    <a:gd name="T46" fmla="*/ 19 w 40"/>
                    <a:gd name="T47" fmla="*/ 32 h 64"/>
                    <a:gd name="T48" fmla="*/ 19 w 40"/>
                    <a:gd name="T49" fmla="*/ 3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64">
                      <a:moveTo>
                        <a:pt x="40" y="59"/>
                      </a:moveTo>
                      <a:lnTo>
                        <a:pt x="40" y="59"/>
                      </a:lnTo>
                      <a:lnTo>
                        <a:pt x="38" y="52"/>
                      </a:lnTo>
                      <a:lnTo>
                        <a:pt x="35" y="45"/>
                      </a:lnTo>
                      <a:lnTo>
                        <a:pt x="32" y="36"/>
                      </a:lnTo>
                      <a:lnTo>
                        <a:pt x="28" y="29"/>
                      </a:lnTo>
                      <a:lnTo>
                        <a:pt x="23" y="22"/>
                      </a:lnTo>
                      <a:lnTo>
                        <a:pt x="18" y="15"/>
                      </a:lnTo>
                      <a:lnTo>
                        <a:pt x="12" y="7"/>
                      </a:lnTo>
                      <a:lnTo>
                        <a:pt x="6" y="0"/>
                      </a:lnTo>
                      <a:lnTo>
                        <a:pt x="0" y="6"/>
                      </a:lnTo>
                      <a:lnTo>
                        <a:pt x="6" y="13"/>
                      </a:lnTo>
                      <a:lnTo>
                        <a:pt x="10" y="19"/>
                      </a:lnTo>
                      <a:lnTo>
                        <a:pt x="15" y="26"/>
                      </a:lnTo>
                      <a:lnTo>
                        <a:pt x="19" y="33"/>
                      </a:lnTo>
                      <a:lnTo>
                        <a:pt x="23" y="40"/>
                      </a:lnTo>
                      <a:lnTo>
                        <a:pt x="27" y="47"/>
                      </a:lnTo>
                      <a:lnTo>
                        <a:pt x="30" y="54"/>
                      </a:lnTo>
                      <a:lnTo>
                        <a:pt x="32" y="61"/>
                      </a:lnTo>
                      <a:lnTo>
                        <a:pt x="34" y="63"/>
                      </a:lnTo>
                      <a:lnTo>
                        <a:pt x="37" y="64"/>
                      </a:lnTo>
                      <a:lnTo>
                        <a:pt x="39" y="62"/>
                      </a:lnTo>
                      <a:lnTo>
                        <a:pt x="40"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8" name="Freeform 144"/>
                <p:cNvSpPr>
                  <a:spLocks/>
                </p:cNvSpPr>
                <p:nvPr/>
              </p:nvSpPr>
              <p:spPr bwMode="auto">
                <a:xfrm>
                  <a:off x="2812" y="3224"/>
                  <a:ext cx="19" cy="32"/>
                </a:xfrm>
                <a:custGeom>
                  <a:avLst/>
                  <a:gdLst>
                    <a:gd name="T0" fmla="*/ 3 w 39"/>
                    <a:gd name="T1" fmla="*/ 32 h 64"/>
                    <a:gd name="T2" fmla="*/ 3 w 39"/>
                    <a:gd name="T3" fmla="*/ 32 h 64"/>
                    <a:gd name="T4" fmla="*/ 8 w 39"/>
                    <a:gd name="T5" fmla="*/ 29 h 64"/>
                    <a:gd name="T6" fmla="*/ 12 w 39"/>
                    <a:gd name="T7" fmla="*/ 25 h 64"/>
                    <a:gd name="T8" fmla="*/ 15 w 39"/>
                    <a:gd name="T9" fmla="*/ 21 h 64"/>
                    <a:gd name="T10" fmla="*/ 17 w 39"/>
                    <a:gd name="T11" fmla="*/ 17 h 64"/>
                    <a:gd name="T12" fmla="*/ 18 w 39"/>
                    <a:gd name="T13" fmla="*/ 13 h 64"/>
                    <a:gd name="T14" fmla="*/ 19 w 39"/>
                    <a:gd name="T15" fmla="*/ 9 h 64"/>
                    <a:gd name="T16" fmla="*/ 19 w 39"/>
                    <a:gd name="T17" fmla="*/ 5 h 64"/>
                    <a:gd name="T18" fmla="*/ 18 w 39"/>
                    <a:gd name="T19" fmla="*/ 0 h 64"/>
                    <a:gd name="T20" fmla="*/ 14 w 39"/>
                    <a:gd name="T21" fmla="*/ 1 h 64"/>
                    <a:gd name="T22" fmla="*/ 15 w 39"/>
                    <a:gd name="T23" fmla="*/ 5 h 64"/>
                    <a:gd name="T24" fmla="*/ 15 w 39"/>
                    <a:gd name="T25" fmla="*/ 9 h 64"/>
                    <a:gd name="T26" fmla="*/ 14 w 39"/>
                    <a:gd name="T27" fmla="*/ 12 h 64"/>
                    <a:gd name="T28" fmla="*/ 13 w 39"/>
                    <a:gd name="T29" fmla="*/ 16 h 64"/>
                    <a:gd name="T30" fmla="*/ 11 w 39"/>
                    <a:gd name="T31" fmla="*/ 19 h 64"/>
                    <a:gd name="T32" fmla="*/ 8 w 39"/>
                    <a:gd name="T33" fmla="*/ 22 h 64"/>
                    <a:gd name="T34" fmla="*/ 5 w 39"/>
                    <a:gd name="T35" fmla="*/ 26 h 64"/>
                    <a:gd name="T36" fmla="*/ 1 w 39"/>
                    <a:gd name="T37" fmla="*/ 28 h 64"/>
                    <a:gd name="T38" fmla="*/ 1 w 39"/>
                    <a:gd name="T39" fmla="*/ 28 h 64"/>
                    <a:gd name="T40" fmla="*/ 1 w 39"/>
                    <a:gd name="T41" fmla="*/ 28 h 64"/>
                    <a:gd name="T42" fmla="*/ 0 w 39"/>
                    <a:gd name="T43" fmla="*/ 29 h 64"/>
                    <a:gd name="T44" fmla="*/ 0 w 39"/>
                    <a:gd name="T45" fmla="*/ 31 h 64"/>
                    <a:gd name="T46" fmla="*/ 1 w 39"/>
                    <a:gd name="T47" fmla="*/ 32 h 64"/>
                    <a:gd name="T48" fmla="*/ 3 w 39"/>
                    <a:gd name="T49" fmla="*/ 32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64">
                      <a:moveTo>
                        <a:pt x="6" y="64"/>
                      </a:moveTo>
                      <a:lnTo>
                        <a:pt x="6" y="64"/>
                      </a:lnTo>
                      <a:lnTo>
                        <a:pt x="16" y="57"/>
                      </a:lnTo>
                      <a:lnTo>
                        <a:pt x="24" y="50"/>
                      </a:lnTo>
                      <a:lnTo>
                        <a:pt x="31" y="42"/>
                      </a:lnTo>
                      <a:lnTo>
                        <a:pt x="35" y="34"/>
                      </a:lnTo>
                      <a:lnTo>
                        <a:pt x="37" y="26"/>
                      </a:lnTo>
                      <a:lnTo>
                        <a:pt x="39" y="18"/>
                      </a:lnTo>
                      <a:lnTo>
                        <a:pt x="38" y="9"/>
                      </a:lnTo>
                      <a:lnTo>
                        <a:pt x="37" y="0"/>
                      </a:lnTo>
                      <a:lnTo>
                        <a:pt x="29" y="2"/>
                      </a:lnTo>
                      <a:lnTo>
                        <a:pt x="30" y="9"/>
                      </a:lnTo>
                      <a:lnTo>
                        <a:pt x="31" y="18"/>
                      </a:lnTo>
                      <a:lnTo>
                        <a:pt x="29" y="24"/>
                      </a:lnTo>
                      <a:lnTo>
                        <a:pt x="27" y="32"/>
                      </a:lnTo>
                      <a:lnTo>
                        <a:pt x="22" y="38"/>
                      </a:lnTo>
                      <a:lnTo>
                        <a:pt x="17" y="44"/>
                      </a:lnTo>
                      <a:lnTo>
                        <a:pt x="10" y="51"/>
                      </a:lnTo>
                      <a:lnTo>
                        <a:pt x="2" y="56"/>
                      </a:lnTo>
                      <a:lnTo>
                        <a:pt x="0" y="58"/>
                      </a:lnTo>
                      <a:lnTo>
                        <a:pt x="0" y="61"/>
                      </a:lnTo>
                      <a:lnTo>
                        <a:pt x="3" y="64"/>
                      </a:lnTo>
                      <a:lnTo>
                        <a:pt x="6" y="6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899" name="Freeform 145"/>
                <p:cNvSpPr>
                  <a:spLocks/>
                </p:cNvSpPr>
                <p:nvPr/>
              </p:nvSpPr>
              <p:spPr bwMode="auto">
                <a:xfrm>
                  <a:off x="2798" y="3252"/>
                  <a:ext cx="17" cy="12"/>
                </a:xfrm>
                <a:custGeom>
                  <a:avLst/>
                  <a:gdLst>
                    <a:gd name="T0" fmla="*/ 1 w 33"/>
                    <a:gd name="T1" fmla="*/ 12 h 24"/>
                    <a:gd name="T2" fmla="*/ 1 w 33"/>
                    <a:gd name="T3" fmla="*/ 12 h 24"/>
                    <a:gd name="T4" fmla="*/ 3 w 33"/>
                    <a:gd name="T5" fmla="*/ 11 h 24"/>
                    <a:gd name="T6" fmla="*/ 5 w 33"/>
                    <a:gd name="T7" fmla="*/ 11 h 24"/>
                    <a:gd name="T8" fmla="*/ 7 w 33"/>
                    <a:gd name="T9" fmla="*/ 10 h 24"/>
                    <a:gd name="T10" fmla="*/ 9 w 33"/>
                    <a:gd name="T11" fmla="*/ 9 h 24"/>
                    <a:gd name="T12" fmla="*/ 11 w 33"/>
                    <a:gd name="T13" fmla="*/ 8 h 24"/>
                    <a:gd name="T14" fmla="*/ 13 w 33"/>
                    <a:gd name="T15" fmla="*/ 7 h 24"/>
                    <a:gd name="T16" fmla="*/ 15 w 33"/>
                    <a:gd name="T17" fmla="*/ 6 h 24"/>
                    <a:gd name="T18" fmla="*/ 17 w 33"/>
                    <a:gd name="T19" fmla="*/ 4 h 24"/>
                    <a:gd name="T20" fmla="*/ 15 w 33"/>
                    <a:gd name="T21" fmla="*/ 0 h 24"/>
                    <a:gd name="T22" fmla="*/ 13 w 33"/>
                    <a:gd name="T23" fmla="*/ 2 h 24"/>
                    <a:gd name="T24" fmla="*/ 11 w 33"/>
                    <a:gd name="T25" fmla="*/ 3 h 24"/>
                    <a:gd name="T26" fmla="*/ 9 w 33"/>
                    <a:gd name="T27" fmla="*/ 4 h 24"/>
                    <a:gd name="T28" fmla="*/ 7 w 33"/>
                    <a:gd name="T29" fmla="*/ 5 h 24"/>
                    <a:gd name="T30" fmla="*/ 5 w 33"/>
                    <a:gd name="T31" fmla="*/ 6 h 24"/>
                    <a:gd name="T32" fmla="*/ 4 w 33"/>
                    <a:gd name="T33" fmla="*/ 7 h 24"/>
                    <a:gd name="T34" fmla="*/ 2 w 33"/>
                    <a:gd name="T35" fmla="*/ 7 h 24"/>
                    <a:gd name="T36" fmla="*/ 0 w 33"/>
                    <a:gd name="T37" fmla="*/ 8 h 24"/>
                    <a:gd name="T38" fmla="*/ 0 w 33"/>
                    <a:gd name="T39" fmla="*/ 8 h 24"/>
                    <a:gd name="T40" fmla="*/ 1 w 33"/>
                    <a:gd name="T41" fmla="*/ 1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24">
                      <a:moveTo>
                        <a:pt x="2" y="24"/>
                      </a:moveTo>
                      <a:lnTo>
                        <a:pt x="2" y="24"/>
                      </a:lnTo>
                      <a:lnTo>
                        <a:pt x="6" y="22"/>
                      </a:lnTo>
                      <a:lnTo>
                        <a:pt x="10" y="21"/>
                      </a:lnTo>
                      <a:lnTo>
                        <a:pt x="14" y="19"/>
                      </a:lnTo>
                      <a:lnTo>
                        <a:pt x="18" y="17"/>
                      </a:lnTo>
                      <a:lnTo>
                        <a:pt x="22" y="15"/>
                      </a:lnTo>
                      <a:lnTo>
                        <a:pt x="26" y="13"/>
                      </a:lnTo>
                      <a:lnTo>
                        <a:pt x="29" y="11"/>
                      </a:lnTo>
                      <a:lnTo>
                        <a:pt x="33" y="8"/>
                      </a:lnTo>
                      <a:lnTo>
                        <a:pt x="29" y="0"/>
                      </a:lnTo>
                      <a:lnTo>
                        <a:pt x="25" y="3"/>
                      </a:lnTo>
                      <a:lnTo>
                        <a:pt x="22" y="5"/>
                      </a:lnTo>
                      <a:lnTo>
                        <a:pt x="18" y="7"/>
                      </a:lnTo>
                      <a:lnTo>
                        <a:pt x="14" y="9"/>
                      </a:lnTo>
                      <a:lnTo>
                        <a:pt x="10" y="11"/>
                      </a:lnTo>
                      <a:lnTo>
                        <a:pt x="8" y="13"/>
                      </a:lnTo>
                      <a:lnTo>
                        <a:pt x="4" y="14"/>
                      </a:lnTo>
                      <a:lnTo>
                        <a:pt x="0" y="16"/>
                      </a:lnTo>
                      <a:lnTo>
                        <a:pt x="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0" name="Freeform 146"/>
                <p:cNvSpPr>
                  <a:spLocks/>
                </p:cNvSpPr>
                <p:nvPr/>
              </p:nvSpPr>
              <p:spPr bwMode="auto">
                <a:xfrm>
                  <a:off x="2749" y="3260"/>
                  <a:ext cx="50" cy="9"/>
                </a:xfrm>
                <a:custGeom>
                  <a:avLst/>
                  <a:gdLst>
                    <a:gd name="T0" fmla="*/ 4 w 100"/>
                    <a:gd name="T1" fmla="*/ 5 h 17"/>
                    <a:gd name="T2" fmla="*/ 2 w 100"/>
                    <a:gd name="T3" fmla="*/ 5 h 17"/>
                    <a:gd name="T4" fmla="*/ 7 w 100"/>
                    <a:gd name="T5" fmla="*/ 6 h 17"/>
                    <a:gd name="T6" fmla="*/ 11 w 100"/>
                    <a:gd name="T7" fmla="*/ 7 h 17"/>
                    <a:gd name="T8" fmla="*/ 17 w 100"/>
                    <a:gd name="T9" fmla="*/ 8 h 17"/>
                    <a:gd name="T10" fmla="*/ 23 w 100"/>
                    <a:gd name="T11" fmla="*/ 9 h 17"/>
                    <a:gd name="T12" fmla="*/ 29 w 100"/>
                    <a:gd name="T13" fmla="*/ 9 h 17"/>
                    <a:gd name="T14" fmla="*/ 36 w 100"/>
                    <a:gd name="T15" fmla="*/ 8 h 17"/>
                    <a:gd name="T16" fmla="*/ 43 w 100"/>
                    <a:gd name="T17" fmla="*/ 7 h 17"/>
                    <a:gd name="T18" fmla="*/ 50 w 100"/>
                    <a:gd name="T19" fmla="*/ 4 h 17"/>
                    <a:gd name="T20" fmla="*/ 49 w 100"/>
                    <a:gd name="T21" fmla="*/ 0 h 17"/>
                    <a:gd name="T22" fmla="*/ 42 w 100"/>
                    <a:gd name="T23" fmla="*/ 3 h 17"/>
                    <a:gd name="T24" fmla="*/ 36 w 100"/>
                    <a:gd name="T25" fmla="*/ 4 h 17"/>
                    <a:gd name="T26" fmla="*/ 29 w 100"/>
                    <a:gd name="T27" fmla="*/ 4 h 17"/>
                    <a:gd name="T28" fmla="*/ 23 w 100"/>
                    <a:gd name="T29" fmla="*/ 4 h 17"/>
                    <a:gd name="T30" fmla="*/ 17 w 100"/>
                    <a:gd name="T31" fmla="*/ 4 h 17"/>
                    <a:gd name="T32" fmla="*/ 11 w 100"/>
                    <a:gd name="T33" fmla="*/ 3 h 17"/>
                    <a:gd name="T34" fmla="*/ 7 w 100"/>
                    <a:gd name="T35" fmla="*/ 2 h 17"/>
                    <a:gd name="T36" fmla="*/ 2 w 100"/>
                    <a:gd name="T37" fmla="*/ 1 h 17"/>
                    <a:gd name="T38" fmla="*/ 1 w 100"/>
                    <a:gd name="T39" fmla="*/ 2 h 17"/>
                    <a:gd name="T40" fmla="*/ 2 w 100"/>
                    <a:gd name="T41" fmla="*/ 1 h 17"/>
                    <a:gd name="T42" fmla="*/ 1 w 100"/>
                    <a:gd name="T43" fmla="*/ 2 h 17"/>
                    <a:gd name="T44" fmla="*/ 0 w 100"/>
                    <a:gd name="T45" fmla="*/ 3 h 17"/>
                    <a:gd name="T46" fmla="*/ 1 w 100"/>
                    <a:gd name="T47" fmla="*/ 5 h 17"/>
                    <a:gd name="T48" fmla="*/ 2 w 100"/>
                    <a:gd name="T49" fmla="*/ 5 h 17"/>
                    <a:gd name="T50" fmla="*/ 4 w 100"/>
                    <a:gd name="T51" fmla="*/ 5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17">
                      <a:moveTo>
                        <a:pt x="7" y="9"/>
                      </a:moveTo>
                      <a:lnTo>
                        <a:pt x="4" y="10"/>
                      </a:lnTo>
                      <a:lnTo>
                        <a:pt x="13" y="12"/>
                      </a:lnTo>
                      <a:lnTo>
                        <a:pt x="22" y="13"/>
                      </a:lnTo>
                      <a:lnTo>
                        <a:pt x="33" y="15"/>
                      </a:lnTo>
                      <a:lnTo>
                        <a:pt x="45" y="17"/>
                      </a:lnTo>
                      <a:lnTo>
                        <a:pt x="58" y="17"/>
                      </a:lnTo>
                      <a:lnTo>
                        <a:pt x="71" y="15"/>
                      </a:lnTo>
                      <a:lnTo>
                        <a:pt x="86" y="13"/>
                      </a:lnTo>
                      <a:lnTo>
                        <a:pt x="100" y="8"/>
                      </a:lnTo>
                      <a:lnTo>
                        <a:pt x="98" y="0"/>
                      </a:lnTo>
                      <a:lnTo>
                        <a:pt x="84" y="5"/>
                      </a:lnTo>
                      <a:lnTo>
                        <a:pt x="71" y="7"/>
                      </a:lnTo>
                      <a:lnTo>
                        <a:pt x="58" y="7"/>
                      </a:lnTo>
                      <a:lnTo>
                        <a:pt x="45" y="7"/>
                      </a:lnTo>
                      <a:lnTo>
                        <a:pt x="33" y="7"/>
                      </a:lnTo>
                      <a:lnTo>
                        <a:pt x="22" y="5"/>
                      </a:lnTo>
                      <a:lnTo>
                        <a:pt x="13" y="4"/>
                      </a:lnTo>
                      <a:lnTo>
                        <a:pt x="4" y="2"/>
                      </a:lnTo>
                      <a:lnTo>
                        <a:pt x="1" y="3"/>
                      </a:lnTo>
                      <a:lnTo>
                        <a:pt x="4" y="2"/>
                      </a:lnTo>
                      <a:lnTo>
                        <a:pt x="1" y="3"/>
                      </a:lnTo>
                      <a:lnTo>
                        <a:pt x="0" y="6"/>
                      </a:lnTo>
                      <a:lnTo>
                        <a:pt x="1" y="9"/>
                      </a:lnTo>
                      <a:lnTo>
                        <a:pt x="4" y="10"/>
                      </a:lnTo>
                      <a:lnTo>
                        <a:pt x="7"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1" name="Freeform 147"/>
                <p:cNvSpPr>
                  <a:spLocks/>
                </p:cNvSpPr>
                <p:nvPr/>
              </p:nvSpPr>
              <p:spPr bwMode="auto">
                <a:xfrm>
                  <a:off x="2740" y="3262"/>
                  <a:ext cx="16" cy="33"/>
                </a:xfrm>
                <a:custGeom>
                  <a:avLst/>
                  <a:gdLst>
                    <a:gd name="T0" fmla="*/ 11 w 30"/>
                    <a:gd name="T1" fmla="*/ 31 h 68"/>
                    <a:gd name="T2" fmla="*/ 13 w 30"/>
                    <a:gd name="T3" fmla="*/ 28 h 68"/>
                    <a:gd name="T4" fmla="*/ 12 w 30"/>
                    <a:gd name="T5" fmla="*/ 28 h 68"/>
                    <a:gd name="T6" fmla="*/ 10 w 30"/>
                    <a:gd name="T7" fmla="*/ 26 h 68"/>
                    <a:gd name="T8" fmla="*/ 7 w 30"/>
                    <a:gd name="T9" fmla="*/ 24 h 68"/>
                    <a:gd name="T10" fmla="*/ 6 w 30"/>
                    <a:gd name="T11" fmla="*/ 20 h 68"/>
                    <a:gd name="T12" fmla="*/ 5 w 30"/>
                    <a:gd name="T13" fmla="*/ 17 h 68"/>
                    <a:gd name="T14" fmla="*/ 6 w 30"/>
                    <a:gd name="T15" fmla="*/ 12 h 68"/>
                    <a:gd name="T16" fmla="*/ 8 w 30"/>
                    <a:gd name="T17" fmla="*/ 7 h 68"/>
                    <a:gd name="T18" fmla="*/ 13 w 30"/>
                    <a:gd name="T19" fmla="*/ 3 h 68"/>
                    <a:gd name="T20" fmla="*/ 10 w 30"/>
                    <a:gd name="T21" fmla="*/ 0 h 68"/>
                    <a:gd name="T22" fmla="*/ 5 w 30"/>
                    <a:gd name="T23" fmla="*/ 5 h 68"/>
                    <a:gd name="T24" fmla="*/ 2 w 30"/>
                    <a:gd name="T25" fmla="*/ 11 h 68"/>
                    <a:gd name="T26" fmla="*/ 0 w 30"/>
                    <a:gd name="T27" fmla="*/ 17 h 68"/>
                    <a:gd name="T28" fmla="*/ 2 w 30"/>
                    <a:gd name="T29" fmla="*/ 21 h 68"/>
                    <a:gd name="T30" fmla="*/ 3 w 30"/>
                    <a:gd name="T31" fmla="*/ 26 h 68"/>
                    <a:gd name="T32" fmla="*/ 6 w 30"/>
                    <a:gd name="T33" fmla="*/ 29 h 68"/>
                    <a:gd name="T34" fmla="*/ 10 w 30"/>
                    <a:gd name="T35" fmla="*/ 32 h 68"/>
                    <a:gd name="T36" fmla="*/ 13 w 30"/>
                    <a:gd name="T37" fmla="*/ 33 h 68"/>
                    <a:gd name="T38" fmla="*/ 15 w 30"/>
                    <a:gd name="T39" fmla="*/ 31 h 68"/>
                    <a:gd name="T40" fmla="*/ 13 w 30"/>
                    <a:gd name="T41" fmla="*/ 33 h 68"/>
                    <a:gd name="T42" fmla="*/ 15 w 30"/>
                    <a:gd name="T43" fmla="*/ 32 h 68"/>
                    <a:gd name="T44" fmla="*/ 16 w 30"/>
                    <a:gd name="T45" fmla="*/ 31 h 68"/>
                    <a:gd name="T46" fmla="*/ 15 w 30"/>
                    <a:gd name="T47" fmla="*/ 29 h 68"/>
                    <a:gd name="T48" fmla="*/ 13 w 30"/>
                    <a:gd name="T49" fmla="*/ 28 h 68"/>
                    <a:gd name="T50" fmla="*/ 11 w 30"/>
                    <a:gd name="T51" fmla="*/ 3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 h="68">
                      <a:moveTo>
                        <a:pt x="21" y="63"/>
                      </a:moveTo>
                      <a:lnTo>
                        <a:pt x="25" y="58"/>
                      </a:lnTo>
                      <a:lnTo>
                        <a:pt x="22" y="58"/>
                      </a:lnTo>
                      <a:lnTo>
                        <a:pt x="18" y="54"/>
                      </a:lnTo>
                      <a:lnTo>
                        <a:pt x="14" y="49"/>
                      </a:lnTo>
                      <a:lnTo>
                        <a:pt x="11" y="42"/>
                      </a:lnTo>
                      <a:lnTo>
                        <a:pt x="10" y="34"/>
                      </a:lnTo>
                      <a:lnTo>
                        <a:pt x="11" y="24"/>
                      </a:lnTo>
                      <a:lnTo>
                        <a:pt x="15" y="15"/>
                      </a:lnTo>
                      <a:lnTo>
                        <a:pt x="25" y="6"/>
                      </a:lnTo>
                      <a:lnTo>
                        <a:pt x="19" y="0"/>
                      </a:lnTo>
                      <a:lnTo>
                        <a:pt x="9" y="11"/>
                      </a:lnTo>
                      <a:lnTo>
                        <a:pt x="3" y="22"/>
                      </a:lnTo>
                      <a:lnTo>
                        <a:pt x="0" y="34"/>
                      </a:lnTo>
                      <a:lnTo>
                        <a:pt x="3" y="44"/>
                      </a:lnTo>
                      <a:lnTo>
                        <a:pt x="6" y="53"/>
                      </a:lnTo>
                      <a:lnTo>
                        <a:pt x="12" y="60"/>
                      </a:lnTo>
                      <a:lnTo>
                        <a:pt x="18" y="66"/>
                      </a:lnTo>
                      <a:lnTo>
                        <a:pt x="25" y="68"/>
                      </a:lnTo>
                      <a:lnTo>
                        <a:pt x="29" y="63"/>
                      </a:lnTo>
                      <a:lnTo>
                        <a:pt x="25" y="68"/>
                      </a:lnTo>
                      <a:lnTo>
                        <a:pt x="28" y="66"/>
                      </a:lnTo>
                      <a:lnTo>
                        <a:pt x="30" y="63"/>
                      </a:lnTo>
                      <a:lnTo>
                        <a:pt x="28" y="60"/>
                      </a:lnTo>
                      <a:lnTo>
                        <a:pt x="25" y="58"/>
                      </a:lnTo>
                      <a:lnTo>
                        <a:pt x="21"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2" name="Freeform 148"/>
                <p:cNvSpPr>
                  <a:spLocks/>
                </p:cNvSpPr>
                <p:nvPr/>
              </p:nvSpPr>
              <p:spPr bwMode="auto">
                <a:xfrm>
                  <a:off x="2751" y="3269"/>
                  <a:ext cx="44" cy="24"/>
                </a:xfrm>
                <a:custGeom>
                  <a:avLst/>
                  <a:gdLst>
                    <a:gd name="T0" fmla="*/ 44 w 89"/>
                    <a:gd name="T1" fmla="*/ 6 h 49"/>
                    <a:gd name="T2" fmla="*/ 44 w 89"/>
                    <a:gd name="T3" fmla="*/ 6 h 49"/>
                    <a:gd name="T4" fmla="*/ 38 w 89"/>
                    <a:gd name="T5" fmla="*/ 1 h 49"/>
                    <a:gd name="T6" fmla="*/ 31 w 89"/>
                    <a:gd name="T7" fmla="*/ 0 h 49"/>
                    <a:gd name="T8" fmla="*/ 23 w 89"/>
                    <a:gd name="T9" fmla="*/ 1 h 49"/>
                    <a:gd name="T10" fmla="*/ 16 w 89"/>
                    <a:gd name="T11" fmla="*/ 4 h 49"/>
                    <a:gd name="T12" fmla="*/ 9 w 89"/>
                    <a:gd name="T13" fmla="*/ 8 h 49"/>
                    <a:gd name="T14" fmla="*/ 4 w 89"/>
                    <a:gd name="T15" fmla="*/ 13 h 49"/>
                    <a:gd name="T16" fmla="*/ 1 w 89"/>
                    <a:gd name="T17" fmla="*/ 19 h 49"/>
                    <a:gd name="T18" fmla="*/ 0 w 89"/>
                    <a:gd name="T19" fmla="*/ 24 h 49"/>
                    <a:gd name="T20" fmla="*/ 4 w 89"/>
                    <a:gd name="T21" fmla="*/ 24 h 49"/>
                    <a:gd name="T22" fmla="*/ 5 w 89"/>
                    <a:gd name="T23" fmla="*/ 20 h 49"/>
                    <a:gd name="T24" fmla="*/ 7 w 89"/>
                    <a:gd name="T25" fmla="*/ 16 h 49"/>
                    <a:gd name="T26" fmla="*/ 12 w 89"/>
                    <a:gd name="T27" fmla="*/ 11 h 49"/>
                    <a:gd name="T28" fmla="*/ 18 w 89"/>
                    <a:gd name="T29" fmla="*/ 8 h 49"/>
                    <a:gd name="T30" fmla="*/ 24 w 89"/>
                    <a:gd name="T31" fmla="*/ 5 h 49"/>
                    <a:gd name="T32" fmla="*/ 31 w 89"/>
                    <a:gd name="T33" fmla="*/ 5 h 49"/>
                    <a:gd name="T34" fmla="*/ 37 w 89"/>
                    <a:gd name="T35" fmla="*/ 5 h 49"/>
                    <a:gd name="T36" fmla="*/ 41 w 89"/>
                    <a:gd name="T37" fmla="*/ 9 h 49"/>
                    <a:gd name="T38" fmla="*/ 41 w 89"/>
                    <a:gd name="T39" fmla="*/ 9 h 49"/>
                    <a:gd name="T40" fmla="*/ 44 w 89"/>
                    <a:gd name="T41" fmla="*/ 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49">
                      <a:moveTo>
                        <a:pt x="89" y="12"/>
                      </a:moveTo>
                      <a:lnTo>
                        <a:pt x="89" y="12"/>
                      </a:lnTo>
                      <a:lnTo>
                        <a:pt x="77" y="3"/>
                      </a:lnTo>
                      <a:lnTo>
                        <a:pt x="63" y="0"/>
                      </a:lnTo>
                      <a:lnTo>
                        <a:pt x="47" y="2"/>
                      </a:lnTo>
                      <a:lnTo>
                        <a:pt x="32" y="8"/>
                      </a:lnTo>
                      <a:lnTo>
                        <a:pt x="19" y="16"/>
                      </a:lnTo>
                      <a:lnTo>
                        <a:pt x="9" y="27"/>
                      </a:lnTo>
                      <a:lnTo>
                        <a:pt x="2" y="39"/>
                      </a:lnTo>
                      <a:lnTo>
                        <a:pt x="0" y="49"/>
                      </a:lnTo>
                      <a:lnTo>
                        <a:pt x="8" y="49"/>
                      </a:lnTo>
                      <a:lnTo>
                        <a:pt x="10" y="41"/>
                      </a:lnTo>
                      <a:lnTo>
                        <a:pt x="15" y="33"/>
                      </a:lnTo>
                      <a:lnTo>
                        <a:pt x="25" y="23"/>
                      </a:lnTo>
                      <a:lnTo>
                        <a:pt x="36" y="16"/>
                      </a:lnTo>
                      <a:lnTo>
                        <a:pt x="49" y="10"/>
                      </a:lnTo>
                      <a:lnTo>
                        <a:pt x="63" y="10"/>
                      </a:lnTo>
                      <a:lnTo>
                        <a:pt x="75" y="11"/>
                      </a:lnTo>
                      <a:lnTo>
                        <a:pt x="83" y="19"/>
                      </a:lnTo>
                      <a:lnTo>
                        <a:pt x="89"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3" name="Freeform 149"/>
                <p:cNvSpPr>
                  <a:spLocks/>
                </p:cNvSpPr>
                <p:nvPr/>
              </p:nvSpPr>
              <p:spPr bwMode="auto">
                <a:xfrm>
                  <a:off x="2769" y="3275"/>
                  <a:ext cx="31" cy="35"/>
                </a:xfrm>
                <a:custGeom>
                  <a:avLst/>
                  <a:gdLst>
                    <a:gd name="T0" fmla="*/ 4 w 62"/>
                    <a:gd name="T1" fmla="*/ 33 h 71"/>
                    <a:gd name="T2" fmla="*/ 2 w 62"/>
                    <a:gd name="T3" fmla="*/ 35 h 71"/>
                    <a:gd name="T4" fmla="*/ 9 w 62"/>
                    <a:gd name="T5" fmla="*/ 34 h 71"/>
                    <a:gd name="T6" fmla="*/ 16 w 62"/>
                    <a:gd name="T7" fmla="*/ 32 h 71"/>
                    <a:gd name="T8" fmla="*/ 21 w 62"/>
                    <a:gd name="T9" fmla="*/ 29 h 71"/>
                    <a:gd name="T10" fmla="*/ 26 w 62"/>
                    <a:gd name="T11" fmla="*/ 24 h 71"/>
                    <a:gd name="T12" fmla="*/ 30 w 62"/>
                    <a:gd name="T13" fmla="*/ 18 h 71"/>
                    <a:gd name="T14" fmla="*/ 31 w 62"/>
                    <a:gd name="T15" fmla="*/ 13 h 71"/>
                    <a:gd name="T16" fmla="*/ 30 w 62"/>
                    <a:gd name="T17" fmla="*/ 7 h 71"/>
                    <a:gd name="T18" fmla="*/ 27 w 62"/>
                    <a:gd name="T19" fmla="*/ 0 h 71"/>
                    <a:gd name="T20" fmla="*/ 24 w 62"/>
                    <a:gd name="T21" fmla="*/ 3 h 71"/>
                    <a:gd name="T22" fmla="*/ 26 w 62"/>
                    <a:gd name="T23" fmla="*/ 8 h 71"/>
                    <a:gd name="T24" fmla="*/ 26 w 62"/>
                    <a:gd name="T25" fmla="*/ 13 h 71"/>
                    <a:gd name="T26" fmla="*/ 26 w 62"/>
                    <a:gd name="T27" fmla="*/ 17 h 71"/>
                    <a:gd name="T28" fmla="*/ 23 w 62"/>
                    <a:gd name="T29" fmla="*/ 21 h 71"/>
                    <a:gd name="T30" fmla="*/ 19 w 62"/>
                    <a:gd name="T31" fmla="*/ 25 h 71"/>
                    <a:gd name="T32" fmla="*/ 14 w 62"/>
                    <a:gd name="T33" fmla="*/ 28 h 71"/>
                    <a:gd name="T34" fmla="*/ 8 w 62"/>
                    <a:gd name="T35" fmla="*/ 30 h 71"/>
                    <a:gd name="T36" fmla="*/ 2 w 62"/>
                    <a:gd name="T37" fmla="*/ 31 h 71"/>
                    <a:gd name="T38" fmla="*/ 0 w 62"/>
                    <a:gd name="T39" fmla="*/ 33 h 71"/>
                    <a:gd name="T40" fmla="*/ 2 w 62"/>
                    <a:gd name="T41" fmla="*/ 31 h 71"/>
                    <a:gd name="T42" fmla="*/ 1 w 62"/>
                    <a:gd name="T43" fmla="*/ 32 h 71"/>
                    <a:gd name="T44" fmla="*/ 0 w 62"/>
                    <a:gd name="T45" fmla="*/ 33 h 71"/>
                    <a:gd name="T46" fmla="*/ 1 w 62"/>
                    <a:gd name="T47" fmla="*/ 35 h 71"/>
                    <a:gd name="T48" fmla="*/ 2 w 62"/>
                    <a:gd name="T49" fmla="*/ 35 h 71"/>
                    <a:gd name="T50" fmla="*/ 4 w 62"/>
                    <a:gd name="T51" fmla="*/ 33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71">
                      <a:moveTo>
                        <a:pt x="8" y="67"/>
                      </a:moveTo>
                      <a:lnTo>
                        <a:pt x="4" y="71"/>
                      </a:lnTo>
                      <a:lnTo>
                        <a:pt x="18" y="69"/>
                      </a:lnTo>
                      <a:lnTo>
                        <a:pt x="31" y="64"/>
                      </a:lnTo>
                      <a:lnTo>
                        <a:pt x="42" y="58"/>
                      </a:lnTo>
                      <a:lnTo>
                        <a:pt x="52" y="49"/>
                      </a:lnTo>
                      <a:lnTo>
                        <a:pt x="59" y="37"/>
                      </a:lnTo>
                      <a:lnTo>
                        <a:pt x="62" y="26"/>
                      </a:lnTo>
                      <a:lnTo>
                        <a:pt x="60" y="14"/>
                      </a:lnTo>
                      <a:lnTo>
                        <a:pt x="53" y="0"/>
                      </a:lnTo>
                      <a:lnTo>
                        <a:pt x="47" y="7"/>
                      </a:lnTo>
                      <a:lnTo>
                        <a:pt x="52" y="16"/>
                      </a:lnTo>
                      <a:lnTo>
                        <a:pt x="52" y="26"/>
                      </a:lnTo>
                      <a:lnTo>
                        <a:pt x="51" y="35"/>
                      </a:lnTo>
                      <a:lnTo>
                        <a:pt x="46" y="43"/>
                      </a:lnTo>
                      <a:lnTo>
                        <a:pt x="38" y="50"/>
                      </a:lnTo>
                      <a:lnTo>
                        <a:pt x="27" y="56"/>
                      </a:lnTo>
                      <a:lnTo>
                        <a:pt x="15" y="61"/>
                      </a:lnTo>
                      <a:lnTo>
                        <a:pt x="4" y="63"/>
                      </a:lnTo>
                      <a:lnTo>
                        <a:pt x="0" y="67"/>
                      </a:lnTo>
                      <a:lnTo>
                        <a:pt x="4" y="63"/>
                      </a:lnTo>
                      <a:lnTo>
                        <a:pt x="1" y="64"/>
                      </a:lnTo>
                      <a:lnTo>
                        <a:pt x="0" y="67"/>
                      </a:lnTo>
                      <a:lnTo>
                        <a:pt x="1" y="70"/>
                      </a:lnTo>
                      <a:lnTo>
                        <a:pt x="4" y="71"/>
                      </a:lnTo>
                      <a:lnTo>
                        <a:pt x="8"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4" name="Freeform 150"/>
                <p:cNvSpPr>
                  <a:spLocks/>
                </p:cNvSpPr>
                <p:nvPr/>
              </p:nvSpPr>
              <p:spPr bwMode="auto">
                <a:xfrm>
                  <a:off x="2769" y="3308"/>
                  <a:ext cx="27" cy="17"/>
                </a:xfrm>
                <a:custGeom>
                  <a:avLst/>
                  <a:gdLst>
                    <a:gd name="T0" fmla="*/ 22 w 56"/>
                    <a:gd name="T1" fmla="*/ 13 h 35"/>
                    <a:gd name="T2" fmla="*/ 25 w 56"/>
                    <a:gd name="T3" fmla="*/ 11 h 35"/>
                    <a:gd name="T4" fmla="*/ 21 w 56"/>
                    <a:gd name="T5" fmla="*/ 12 h 35"/>
                    <a:gd name="T6" fmla="*/ 17 w 56"/>
                    <a:gd name="T7" fmla="*/ 13 h 35"/>
                    <a:gd name="T8" fmla="*/ 13 w 56"/>
                    <a:gd name="T9" fmla="*/ 13 h 35"/>
                    <a:gd name="T10" fmla="*/ 10 w 56"/>
                    <a:gd name="T11" fmla="*/ 12 h 35"/>
                    <a:gd name="T12" fmla="*/ 7 w 56"/>
                    <a:gd name="T13" fmla="*/ 11 h 35"/>
                    <a:gd name="T14" fmla="*/ 5 w 56"/>
                    <a:gd name="T15" fmla="*/ 9 h 35"/>
                    <a:gd name="T16" fmla="*/ 4 w 56"/>
                    <a:gd name="T17" fmla="*/ 6 h 35"/>
                    <a:gd name="T18" fmla="*/ 4 w 56"/>
                    <a:gd name="T19" fmla="*/ 0 h 35"/>
                    <a:gd name="T20" fmla="*/ 0 w 56"/>
                    <a:gd name="T21" fmla="*/ 0 h 35"/>
                    <a:gd name="T22" fmla="*/ 0 w 56"/>
                    <a:gd name="T23" fmla="*/ 6 h 35"/>
                    <a:gd name="T24" fmla="*/ 1 w 56"/>
                    <a:gd name="T25" fmla="*/ 11 h 35"/>
                    <a:gd name="T26" fmla="*/ 5 w 56"/>
                    <a:gd name="T27" fmla="*/ 15 h 35"/>
                    <a:gd name="T28" fmla="*/ 9 w 56"/>
                    <a:gd name="T29" fmla="*/ 17 h 35"/>
                    <a:gd name="T30" fmla="*/ 13 w 56"/>
                    <a:gd name="T31" fmla="*/ 17 h 35"/>
                    <a:gd name="T32" fmla="*/ 17 w 56"/>
                    <a:gd name="T33" fmla="*/ 17 h 35"/>
                    <a:gd name="T34" fmla="*/ 21 w 56"/>
                    <a:gd name="T35" fmla="*/ 16 h 35"/>
                    <a:gd name="T36" fmla="*/ 25 w 56"/>
                    <a:gd name="T37" fmla="*/ 16 h 35"/>
                    <a:gd name="T38" fmla="*/ 27 w 56"/>
                    <a:gd name="T39" fmla="*/ 13 h 35"/>
                    <a:gd name="T40" fmla="*/ 25 w 56"/>
                    <a:gd name="T41" fmla="*/ 16 h 35"/>
                    <a:gd name="T42" fmla="*/ 26 w 56"/>
                    <a:gd name="T43" fmla="*/ 15 h 35"/>
                    <a:gd name="T44" fmla="*/ 27 w 56"/>
                    <a:gd name="T45" fmla="*/ 13 h 35"/>
                    <a:gd name="T46" fmla="*/ 26 w 56"/>
                    <a:gd name="T47" fmla="*/ 12 h 35"/>
                    <a:gd name="T48" fmla="*/ 25 w 56"/>
                    <a:gd name="T49" fmla="*/ 11 h 35"/>
                    <a:gd name="T50" fmla="*/ 22 w 56"/>
                    <a:gd name="T51" fmla="*/ 13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35">
                      <a:moveTo>
                        <a:pt x="46" y="27"/>
                      </a:moveTo>
                      <a:lnTo>
                        <a:pt x="51" y="23"/>
                      </a:lnTo>
                      <a:lnTo>
                        <a:pt x="44" y="24"/>
                      </a:lnTo>
                      <a:lnTo>
                        <a:pt x="36" y="26"/>
                      </a:lnTo>
                      <a:lnTo>
                        <a:pt x="27" y="26"/>
                      </a:lnTo>
                      <a:lnTo>
                        <a:pt x="21" y="25"/>
                      </a:lnTo>
                      <a:lnTo>
                        <a:pt x="14" y="22"/>
                      </a:lnTo>
                      <a:lnTo>
                        <a:pt x="11" y="19"/>
                      </a:lnTo>
                      <a:lnTo>
                        <a:pt x="8" y="12"/>
                      </a:lnTo>
                      <a:lnTo>
                        <a:pt x="9" y="0"/>
                      </a:lnTo>
                      <a:lnTo>
                        <a:pt x="1" y="0"/>
                      </a:lnTo>
                      <a:lnTo>
                        <a:pt x="0" y="12"/>
                      </a:lnTo>
                      <a:lnTo>
                        <a:pt x="3" y="23"/>
                      </a:lnTo>
                      <a:lnTo>
                        <a:pt x="10" y="31"/>
                      </a:lnTo>
                      <a:lnTo>
                        <a:pt x="19" y="34"/>
                      </a:lnTo>
                      <a:lnTo>
                        <a:pt x="27" y="35"/>
                      </a:lnTo>
                      <a:lnTo>
                        <a:pt x="36" y="35"/>
                      </a:lnTo>
                      <a:lnTo>
                        <a:pt x="44" y="33"/>
                      </a:lnTo>
                      <a:lnTo>
                        <a:pt x="51" y="32"/>
                      </a:lnTo>
                      <a:lnTo>
                        <a:pt x="56" y="27"/>
                      </a:lnTo>
                      <a:lnTo>
                        <a:pt x="51" y="32"/>
                      </a:lnTo>
                      <a:lnTo>
                        <a:pt x="54" y="31"/>
                      </a:lnTo>
                      <a:lnTo>
                        <a:pt x="55" y="27"/>
                      </a:lnTo>
                      <a:lnTo>
                        <a:pt x="54" y="24"/>
                      </a:lnTo>
                      <a:lnTo>
                        <a:pt x="51" y="23"/>
                      </a:lnTo>
                      <a:lnTo>
                        <a:pt x="46"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5" name="Freeform 151"/>
                <p:cNvSpPr>
                  <a:spLocks/>
                </p:cNvSpPr>
                <p:nvPr/>
              </p:nvSpPr>
              <p:spPr bwMode="auto">
                <a:xfrm>
                  <a:off x="2791" y="3292"/>
                  <a:ext cx="35" cy="30"/>
                </a:xfrm>
                <a:custGeom>
                  <a:avLst/>
                  <a:gdLst>
                    <a:gd name="T0" fmla="*/ 35 w 69"/>
                    <a:gd name="T1" fmla="*/ 3 h 58"/>
                    <a:gd name="T2" fmla="*/ 35 w 69"/>
                    <a:gd name="T3" fmla="*/ 3 h 58"/>
                    <a:gd name="T4" fmla="*/ 28 w 69"/>
                    <a:gd name="T5" fmla="*/ 0 h 58"/>
                    <a:gd name="T6" fmla="*/ 22 w 69"/>
                    <a:gd name="T7" fmla="*/ 0 h 58"/>
                    <a:gd name="T8" fmla="*/ 15 w 69"/>
                    <a:gd name="T9" fmla="*/ 2 h 58"/>
                    <a:gd name="T10" fmla="*/ 10 w 69"/>
                    <a:gd name="T11" fmla="*/ 6 h 58"/>
                    <a:gd name="T12" fmla="*/ 6 w 69"/>
                    <a:gd name="T13" fmla="*/ 12 h 58"/>
                    <a:gd name="T14" fmla="*/ 3 w 69"/>
                    <a:gd name="T15" fmla="*/ 18 h 58"/>
                    <a:gd name="T16" fmla="*/ 1 w 69"/>
                    <a:gd name="T17" fmla="*/ 24 h 58"/>
                    <a:gd name="T18" fmla="*/ 0 w 69"/>
                    <a:gd name="T19" fmla="*/ 30 h 58"/>
                    <a:gd name="T20" fmla="*/ 5 w 69"/>
                    <a:gd name="T21" fmla="*/ 30 h 58"/>
                    <a:gd name="T22" fmla="*/ 5 w 69"/>
                    <a:gd name="T23" fmla="*/ 25 h 58"/>
                    <a:gd name="T24" fmla="*/ 7 w 69"/>
                    <a:gd name="T25" fmla="*/ 20 h 58"/>
                    <a:gd name="T26" fmla="*/ 10 w 69"/>
                    <a:gd name="T27" fmla="*/ 14 h 58"/>
                    <a:gd name="T28" fmla="*/ 13 w 69"/>
                    <a:gd name="T29" fmla="*/ 9 h 58"/>
                    <a:gd name="T30" fmla="*/ 17 w 69"/>
                    <a:gd name="T31" fmla="*/ 6 h 58"/>
                    <a:gd name="T32" fmla="*/ 22 w 69"/>
                    <a:gd name="T33" fmla="*/ 4 h 58"/>
                    <a:gd name="T34" fmla="*/ 27 w 69"/>
                    <a:gd name="T35" fmla="*/ 4 h 58"/>
                    <a:gd name="T36" fmla="*/ 33 w 69"/>
                    <a:gd name="T37" fmla="*/ 7 h 58"/>
                    <a:gd name="T38" fmla="*/ 33 w 69"/>
                    <a:gd name="T39" fmla="*/ 7 h 58"/>
                    <a:gd name="T40" fmla="*/ 35 w 69"/>
                    <a:gd name="T41" fmla="*/ 3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58">
                      <a:moveTo>
                        <a:pt x="69" y="6"/>
                      </a:moveTo>
                      <a:lnTo>
                        <a:pt x="69" y="6"/>
                      </a:lnTo>
                      <a:lnTo>
                        <a:pt x="55" y="0"/>
                      </a:lnTo>
                      <a:lnTo>
                        <a:pt x="43" y="0"/>
                      </a:lnTo>
                      <a:lnTo>
                        <a:pt x="30" y="4"/>
                      </a:lnTo>
                      <a:lnTo>
                        <a:pt x="20" y="12"/>
                      </a:lnTo>
                      <a:lnTo>
                        <a:pt x="12" y="23"/>
                      </a:lnTo>
                      <a:lnTo>
                        <a:pt x="6" y="34"/>
                      </a:lnTo>
                      <a:lnTo>
                        <a:pt x="2" y="46"/>
                      </a:lnTo>
                      <a:lnTo>
                        <a:pt x="0" y="58"/>
                      </a:lnTo>
                      <a:lnTo>
                        <a:pt x="10" y="58"/>
                      </a:lnTo>
                      <a:lnTo>
                        <a:pt x="10" y="48"/>
                      </a:lnTo>
                      <a:lnTo>
                        <a:pt x="14" y="38"/>
                      </a:lnTo>
                      <a:lnTo>
                        <a:pt x="20" y="27"/>
                      </a:lnTo>
                      <a:lnTo>
                        <a:pt x="26" y="18"/>
                      </a:lnTo>
                      <a:lnTo>
                        <a:pt x="34" y="12"/>
                      </a:lnTo>
                      <a:lnTo>
                        <a:pt x="43" y="8"/>
                      </a:lnTo>
                      <a:lnTo>
                        <a:pt x="53" y="8"/>
                      </a:lnTo>
                      <a:lnTo>
                        <a:pt x="65" y="14"/>
                      </a:lnTo>
                      <a:lnTo>
                        <a:pt x="69"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6" name="Freeform 152"/>
                <p:cNvSpPr>
                  <a:spLocks/>
                </p:cNvSpPr>
                <p:nvPr/>
              </p:nvSpPr>
              <p:spPr bwMode="auto">
                <a:xfrm>
                  <a:off x="2805" y="3295"/>
                  <a:ext cx="28" cy="44"/>
                </a:xfrm>
                <a:custGeom>
                  <a:avLst/>
                  <a:gdLst>
                    <a:gd name="T0" fmla="*/ 4 w 58"/>
                    <a:gd name="T1" fmla="*/ 42 h 87"/>
                    <a:gd name="T2" fmla="*/ 2 w 58"/>
                    <a:gd name="T3" fmla="*/ 44 h 87"/>
                    <a:gd name="T4" fmla="*/ 9 w 58"/>
                    <a:gd name="T5" fmla="*/ 41 h 87"/>
                    <a:gd name="T6" fmla="*/ 14 w 58"/>
                    <a:gd name="T7" fmla="*/ 37 h 87"/>
                    <a:gd name="T8" fmla="*/ 20 w 58"/>
                    <a:gd name="T9" fmla="*/ 32 h 87"/>
                    <a:gd name="T10" fmla="*/ 25 w 58"/>
                    <a:gd name="T11" fmla="*/ 26 h 87"/>
                    <a:gd name="T12" fmla="*/ 27 w 58"/>
                    <a:gd name="T13" fmla="*/ 19 h 87"/>
                    <a:gd name="T14" fmla="*/ 28 w 58"/>
                    <a:gd name="T15" fmla="*/ 13 h 87"/>
                    <a:gd name="T16" fmla="*/ 26 w 58"/>
                    <a:gd name="T17" fmla="*/ 6 h 87"/>
                    <a:gd name="T18" fmla="*/ 21 w 58"/>
                    <a:gd name="T19" fmla="*/ 0 h 87"/>
                    <a:gd name="T20" fmla="*/ 19 w 58"/>
                    <a:gd name="T21" fmla="*/ 4 h 87"/>
                    <a:gd name="T22" fmla="*/ 22 w 58"/>
                    <a:gd name="T23" fmla="*/ 8 h 87"/>
                    <a:gd name="T24" fmla="*/ 24 w 58"/>
                    <a:gd name="T25" fmla="*/ 13 h 87"/>
                    <a:gd name="T26" fmla="*/ 23 w 58"/>
                    <a:gd name="T27" fmla="*/ 18 h 87"/>
                    <a:gd name="T28" fmla="*/ 21 w 58"/>
                    <a:gd name="T29" fmla="*/ 24 h 87"/>
                    <a:gd name="T30" fmla="*/ 16 w 58"/>
                    <a:gd name="T31" fmla="*/ 29 h 87"/>
                    <a:gd name="T32" fmla="*/ 12 w 58"/>
                    <a:gd name="T33" fmla="*/ 34 h 87"/>
                    <a:gd name="T34" fmla="*/ 7 w 58"/>
                    <a:gd name="T35" fmla="*/ 37 h 87"/>
                    <a:gd name="T36" fmla="*/ 1 w 58"/>
                    <a:gd name="T37" fmla="*/ 40 h 87"/>
                    <a:gd name="T38" fmla="*/ 0 w 58"/>
                    <a:gd name="T39" fmla="*/ 42 h 87"/>
                    <a:gd name="T40" fmla="*/ 1 w 58"/>
                    <a:gd name="T41" fmla="*/ 40 h 87"/>
                    <a:gd name="T42" fmla="*/ 0 w 58"/>
                    <a:gd name="T43" fmla="*/ 41 h 87"/>
                    <a:gd name="T44" fmla="*/ 0 w 58"/>
                    <a:gd name="T45" fmla="*/ 42 h 87"/>
                    <a:gd name="T46" fmla="*/ 1 w 58"/>
                    <a:gd name="T47" fmla="*/ 43 h 87"/>
                    <a:gd name="T48" fmla="*/ 2 w 58"/>
                    <a:gd name="T49" fmla="*/ 44 h 87"/>
                    <a:gd name="T50" fmla="*/ 4 w 58"/>
                    <a:gd name="T51" fmla="*/ 42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87">
                      <a:moveTo>
                        <a:pt x="8" y="83"/>
                      </a:moveTo>
                      <a:lnTo>
                        <a:pt x="5" y="87"/>
                      </a:lnTo>
                      <a:lnTo>
                        <a:pt x="18" y="82"/>
                      </a:lnTo>
                      <a:lnTo>
                        <a:pt x="30" y="73"/>
                      </a:lnTo>
                      <a:lnTo>
                        <a:pt x="41" y="64"/>
                      </a:lnTo>
                      <a:lnTo>
                        <a:pt x="51" y="51"/>
                      </a:lnTo>
                      <a:lnTo>
                        <a:pt x="56" y="38"/>
                      </a:lnTo>
                      <a:lnTo>
                        <a:pt x="58" y="25"/>
                      </a:lnTo>
                      <a:lnTo>
                        <a:pt x="54" y="12"/>
                      </a:lnTo>
                      <a:lnTo>
                        <a:pt x="43" y="0"/>
                      </a:lnTo>
                      <a:lnTo>
                        <a:pt x="39" y="8"/>
                      </a:lnTo>
                      <a:lnTo>
                        <a:pt x="46" y="16"/>
                      </a:lnTo>
                      <a:lnTo>
                        <a:pt x="50" y="25"/>
                      </a:lnTo>
                      <a:lnTo>
                        <a:pt x="48" y="36"/>
                      </a:lnTo>
                      <a:lnTo>
                        <a:pt x="43" y="47"/>
                      </a:lnTo>
                      <a:lnTo>
                        <a:pt x="34" y="58"/>
                      </a:lnTo>
                      <a:lnTo>
                        <a:pt x="24" y="67"/>
                      </a:lnTo>
                      <a:lnTo>
                        <a:pt x="14" y="74"/>
                      </a:lnTo>
                      <a:lnTo>
                        <a:pt x="3" y="79"/>
                      </a:lnTo>
                      <a:lnTo>
                        <a:pt x="0" y="83"/>
                      </a:lnTo>
                      <a:lnTo>
                        <a:pt x="3" y="79"/>
                      </a:lnTo>
                      <a:lnTo>
                        <a:pt x="1" y="81"/>
                      </a:lnTo>
                      <a:lnTo>
                        <a:pt x="0" y="84"/>
                      </a:lnTo>
                      <a:lnTo>
                        <a:pt x="2" y="86"/>
                      </a:lnTo>
                      <a:lnTo>
                        <a:pt x="5" y="87"/>
                      </a:lnTo>
                      <a:lnTo>
                        <a:pt x="8" y="8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7" name="Freeform 153"/>
                <p:cNvSpPr>
                  <a:spLocks/>
                </p:cNvSpPr>
                <p:nvPr/>
              </p:nvSpPr>
              <p:spPr bwMode="auto">
                <a:xfrm>
                  <a:off x="2804" y="3337"/>
                  <a:ext cx="23" cy="16"/>
                </a:xfrm>
                <a:custGeom>
                  <a:avLst/>
                  <a:gdLst>
                    <a:gd name="T0" fmla="*/ 19 w 47"/>
                    <a:gd name="T1" fmla="*/ 11 h 31"/>
                    <a:gd name="T2" fmla="*/ 21 w 47"/>
                    <a:gd name="T3" fmla="*/ 9 h 31"/>
                    <a:gd name="T4" fmla="*/ 17 w 47"/>
                    <a:gd name="T5" fmla="*/ 10 h 31"/>
                    <a:gd name="T6" fmla="*/ 13 w 47"/>
                    <a:gd name="T7" fmla="*/ 11 h 31"/>
                    <a:gd name="T8" fmla="*/ 10 w 47"/>
                    <a:gd name="T9" fmla="*/ 12 h 31"/>
                    <a:gd name="T10" fmla="*/ 7 w 47"/>
                    <a:gd name="T11" fmla="*/ 12 h 31"/>
                    <a:gd name="T12" fmla="*/ 6 w 47"/>
                    <a:gd name="T13" fmla="*/ 12 h 31"/>
                    <a:gd name="T14" fmla="*/ 5 w 47"/>
                    <a:gd name="T15" fmla="*/ 10 h 31"/>
                    <a:gd name="T16" fmla="*/ 5 w 47"/>
                    <a:gd name="T17" fmla="*/ 7 h 31"/>
                    <a:gd name="T18" fmla="*/ 5 w 47"/>
                    <a:gd name="T19" fmla="*/ 0 h 31"/>
                    <a:gd name="T20" fmla="*/ 1 w 47"/>
                    <a:gd name="T21" fmla="*/ 0 h 31"/>
                    <a:gd name="T22" fmla="*/ 0 w 47"/>
                    <a:gd name="T23" fmla="*/ 7 h 31"/>
                    <a:gd name="T24" fmla="*/ 1 w 47"/>
                    <a:gd name="T25" fmla="*/ 11 h 31"/>
                    <a:gd name="T26" fmla="*/ 4 w 47"/>
                    <a:gd name="T27" fmla="*/ 15 h 31"/>
                    <a:gd name="T28" fmla="*/ 7 w 47"/>
                    <a:gd name="T29" fmla="*/ 16 h 31"/>
                    <a:gd name="T30" fmla="*/ 10 w 47"/>
                    <a:gd name="T31" fmla="*/ 16 h 31"/>
                    <a:gd name="T32" fmla="*/ 14 w 47"/>
                    <a:gd name="T33" fmla="*/ 15 h 31"/>
                    <a:gd name="T34" fmla="*/ 18 w 47"/>
                    <a:gd name="T35" fmla="*/ 14 h 31"/>
                    <a:gd name="T36" fmla="*/ 21 w 47"/>
                    <a:gd name="T37" fmla="*/ 13 h 31"/>
                    <a:gd name="T38" fmla="*/ 23 w 47"/>
                    <a:gd name="T39" fmla="*/ 11 h 31"/>
                    <a:gd name="T40" fmla="*/ 21 w 47"/>
                    <a:gd name="T41" fmla="*/ 13 h 31"/>
                    <a:gd name="T42" fmla="*/ 23 w 47"/>
                    <a:gd name="T43" fmla="*/ 12 h 31"/>
                    <a:gd name="T44" fmla="*/ 23 w 47"/>
                    <a:gd name="T45" fmla="*/ 11 h 31"/>
                    <a:gd name="T46" fmla="*/ 23 w 47"/>
                    <a:gd name="T47" fmla="*/ 9 h 31"/>
                    <a:gd name="T48" fmla="*/ 21 w 47"/>
                    <a:gd name="T49" fmla="*/ 9 h 31"/>
                    <a:gd name="T50" fmla="*/ 19 w 47"/>
                    <a:gd name="T51" fmla="*/ 1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 h="31">
                      <a:moveTo>
                        <a:pt x="38" y="21"/>
                      </a:moveTo>
                      <a:lnTo>
                        <a:pt x="43" y="17"/>
                      </a:lnTo>
                      <a:lnTo>
                        <a:pt x="34" y="19"/>
                      </a:lnTo>
                      <a:lnTo>
                        <a:pt x="27" y="21"/>
                      </a:lnTo>
                      <a:lnTo>
                        <a:pt x="21" y="23"/>
                      </a:lnTo>
                      <a:lnTo>
                        <a:pt x="15" y="23"/>
                      </a:lnTo>
                      <a:lnTo>
                        <a:pt x="12" y="23"/>
                      </a:lnTo>
                      <a:lnTo>
                        <a:pt x="11" y="20"/>
                      </a:lnTo>
                      <a:lnTo>
                        <a:pt x="10" y="13"/>
                      </a:lnTo>
                      <a:lnTo>
                        <a:pt x="10" y="0"/>
                      </a:lnTo>
                      <a:lnTo>
                        <a:pt x="2" y="0"/>
                      </a:lnTo>
                      <a:lnTo>
                        <a:pt x="0" y="13"/>
                      </a:lnTo>
                      <a:lnTo>
                        <a:pt x="3" y="22"/>
                      </a:lnTo>
                      <a:lnTo>
                        <a:pt x="8" y="29"/>
                      </a:lnTo>
                      <a:lnTo>
                        <a:pt x="15" y="31"/>
                      </a:lnTo>
                      <a:lnTo>
                        <a:pt x="21" y="31"/>
                      </a:lnTo>
                      <a:lnTo>
                        <a:pt x="29" y="29"/>
                      </a:lnTo>
                      <a:lnTo>
                        <a:pt x="36" y="27"/>
                      </a:lnTo>
                      <a:lnTo>
                        <a:pt x="43" y="25"/>
                      </a:lnTo>
                      <a:lnTo>
                        <a:pt x="47" y="21"/>
                      </a:lnTo>
                      <a:lnTo>
                        <a:pt x="43" y="25"/>
                      </a:lnTo>
                      <a:lnTo>
                        <a:pt x="46" y="24"/>
                      </a:lnTo>
                      <a:lnTo>
                        <a:pt x="47" y="21"/>
                      </a:lnTo>
                      <a:lnTo>
                        <a:pt x="46" y="18"/>
                      </a:lnTo>
                      <a:lnTo>
                        <a:pt x="43" y="17"/>
                      </a:lnTo>
                      <a:lnTo>
                        <a:pt x="38"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8" name="Freeform 154"/>
                <p:cNvSpPr>
                  <a:spLocks/>
                </p:cNvSpPr>
                <p:nvPr/>
              </p:nvSpPr>
              <p:spPr bwMode="auto">
                <a:xfrm>
                  <a:off x="2823" y="3316"/>
                  <a:ext cx="35" cy="32"/>
                </a:xfrm>
                <a:custGeom>
                  <a:avLst/>
                  <a:gdLst>
                    <a:gd name="T0" fmla="*/ 35 w 70"/>
                    <a:gd name="T1" fmla="*/ 4 h 63"/>
                    <a:gd name="T2" fmla="*/ 35 w 70"/>
                    <a:gd name="T3" fmla="*/ 4 h 63"/>
                    <a:gd name="T4" fmla="*/ 30 w 70"/>
                    <a:gd name="T5" fmla="*/ 2 h 63"/>
                    <a:gd name="T6" fmla="*/ 25 w 70"/>
                    <a:gd name="T7" fmla="*/ 0 h 63"/>
                    <a:gd name="T8" fmla="*/ 19 w 70"/>
                    <a:gd name="T9" fmla="*/ 2 h 63"/>
                    <a:gd name="T10" fmla="*/ 13 w 70"/>
                    <a:gd name="T11" fmla="*/ 4 h 63"/>
                    <a:gd name="T12" fmla="*/ 8 w 70"/>
                    <a:gd name="T13" fmla="*/ 9 h 63"/>
                    <a:gd name="T14" fmla="*/ 4 w 70"/>
                    <a:gd name="T15" fmla="*/ 15 h 63"/>
                    <a:gd name="T16" fmla="*/ 1 w 70"/>
                    <a:gd name="T17" fmla="*/ 23 h 63"/>
                    <a:gd name="T18" fmla="*/ 0 w 70"/>
                    <a:gd name="T19" fmla="*/ 32 h 63"/>
                    <a:gd name="T20" fmla="*/ 5 w 70"/>
                    <a:gd name="T21" fmla="*/ 32 h 63"/>
                    <a:gd name="T22" fmla="*/ 5 w 70"/>
                    <a:gd name="T23" fmla="*/ 23 h 63"/>
                    <a:gd name="T24" fmla="*/ 8 w 70"/>
                    <a:gd name="T25" fmla="*/ 17 h 63"/>
                    <a:gd name="T26" fmla="*/ 11 w 70"/>
                    <a:gd name="T27" fmla="*/ 12 h 63"/>
                    <a:gd name="T28" fmla="*/ 15 w 70"/>
                    <a:gd name="T29" fmla="*/ 9 h 63"/>
                    <a:gd name="T30" fmla="*/ 20 w 70"/>
                    <a:gd name="T31" fmla="*/ 6 h 63"/>
                    <a:gd name="T32" fmla="*/ 25 w 70"/>
                    <a:gd name="T33" fmla="*/ 5 h 63"/>
                    <a:gd name="T34" fmla="*/ 29 w 70"/>
                    <a:gd name="T35" fmla="*/ 6 h 63"/>
                    <a:gd name="T36" fmla="*/ 33 w 70"/>
                    <a:gd name="T37" fmla="*/ 8 h 63"/>
                    <a:gd name="T38" fmla="*/ 33 w 70"/>
                    <a:gd name="T39" fmla="*/ 8 h 63"/>
                    <a:gd name="T40" fmla="*/ 35 w 70"/>
                    <a:gd name="T41" fmla="*/ 4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63">
                      <a:moveTo>
                        <a:pt x="70" y="7"/>
                      </a:moveTo>
                      <a:lnTo>
                        <a:pt x="70" y="7"/>
                      </a:lnTo>
                      <a:lnTo>
                        <a:pt x="60" y="3"/>
                      </a:lnTo>
                      <a:lnTo>
                        <a:pt x="49" y="0"/>
                      </a:lnTo>
                      <a:lnTo>
                        <a:pt x="37" y="3"/>
                      </a:lnTo>
                      <a:lnTo>
                        <a:pt x="26" y="8"/>
                      </a:lnTo>
                      <a:lnTo>
                        <a:pt x="15" y="17"/>
                      </a:lnTo>
                      <a:lnTo>
                        <a:pt x="7" y="29"/>
                      </a:lnTo>
                      <a:lnTo>
                        <a:pt x="1" y="46"/>
                      </a:lnTo>
                      <a:lnTo>
                        <a:pt x="0" y="63"/>
                      </a:lnTo>
                      <a:lnTo>
                        <a:pt x="9" y="63"/>
                      </a:lnTo>
                      <a:lnTo>
                        <a:pt x="10" y="46"/>
                      </a:lnTo>
                      <a:lnTo>
                        <a:pt x="15" y="33"/>
                      </a:lnTo>
                      <a:lnTo>
                        <a:pt x="21" y="23"/>
                      </a:lnTo>
                      <a:lnTo>
                        <a:pt x="30" y="17"/>
                      </a:lnTo>
                      <a:lnTo>
                        <a:pt x="39" y="11"/>
                      </a:lnTo>
                      <a:lnTo>
                        <a:pt x="49" y="10"/>
                      </a:lnTo>
                      <a:lnTo>
                        <a:pt x="58" y="11"/>
                      </a:lnTo>
                      <a:lnTo>
                        <a:pt x="66" y="16"/>
                      </a:lnTo>
                      <a:lnTo>
                        <a:pt x="7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09" name="Freeform 155"/>
                <p:cNvSpPr>
                  <a:spLocks/>
                </p:cNvSpPr>
                <p:nvPr/>
              </p:nvSpPr>
              <p:spPr bwMode="auto">
                <a:xfrm>
                  <a:off x="2836" y="3320"/>
                  <a:ext cx="26" cy="40"/>
                </a:xfrm>
                <a:custGeom>
                  <a:avLst/>
                  <a:gdLst>
                    <a:gd name="T0" fmla="*/ 5 w 51"/>
                    <a:gd name="T1" fmla="*/ 38 h 81"/>
                    <a:gd name="T2" fmla="*/ 4 w 51"/>
                    <a:gd name="T3" fmla="*/ 40 h 81"/>
                    <a:gd name="T4" fmla="*/ 8 w 51"/>
                    <a:gd name="T5" fmla="*/ 37 h 81"/>
                    <a:gd name="T6" fmla="*/ 12 w 51"/>
                    <a:gd name="T7" fmla="*/ 33 h 81"/>
                    <a:gd name="T8" fmla="*/ 17 w 51"/>
                    <a:gd name="T9" fmla="*/ 28 h 81"/>
                    <a:gd name="T10" fmla="*/ 21 w 51"/>
                    <a:gd name="T11" fmla="*/ 22 h 81"/>
                    <a:gd name="T12" fmla="*/ 24 w 51"/>
                    <a:gd name="T13" fmla="*/ 16 h 81"/>
                    <a:gd name="T14" fmla="*/ 26 w 51"/>
                    <a:gd name="T15" fmla="*/ 10 h 81"/>
                    <a:gd name="T16" fmla="*/ 25 w 51"/>
                    <a:gd name="T17" fmla="*/ 5 h 81"/>
                    <a:gd name="T18" fmla="*/ 22 w 51"/>
                    <a:gd name="T19" fmla="*/ 0 h 81"/>
                    <a:gd name="T20" fmla="*/ 20 w 51"/>
                    <a:gd name="T21" fmla="*/ 4 h 81"/>
                    <a:gd name="T22" fmla="*/ 21 w 51"/>
                    <a:gd name="T23" fmla="*/ 6 h 81"/>
                    <a:gd name="T24" fmla="*/ 22 w 51"/>
                    <a:gd name="T25" fmla="*/ 10 h 81"/>
                    <a:gd name="T26" fmla="*/ 20 w 51"/>
                    <a:gd name="T27" fmla="*/ 15 h 81"/>
                    <a:gd name="T28" fmla="*/ 17 w 51"/>
                    <a:gd name="T29" fmla="*/ 20 h 81"/>
                    <a:gd name="T30" fmla="*/ 14 w 51"/>
                    <a:gd name="T31" fmla="*/ 25 h 81"/>
                    <a:gd name="T32" fmla="*/ 9 w 51"/>
                    <a:gd name="T33" fmla="*/ 30 h 81"/>
                    <a:gd name="T34" fmla="*/ 5 w 51"/>
                    <a:gd name="T35" fmla="*/ 34 h 81"/>
                    <a:gd name="T36" fmla="*/ 2 w 51"/>
                    <a:gd name="T37" fmla="*/ 36 h 81"/>
                    <a:gd name="T38" fmla="*/ 0 w 51"/>
                    <a:gd name="T39" fmla="*/ 38 h 81"/>
                    <a:gd name="T40" fmla="*/ 2 w 51"/>
                    <a:gd name="T41" fmla="*/ 36 h 81"/>
                    <a:gd name="T42" fmla="*/ 1 w 51"/>
                    <a:gd name="T43" fmla="*/ 37 h 81"/>
                    <a:gd name="T44" fmla="*/ 1 w 51"/>
                    <a:gd name="T45" fmla="*/ 39 h 81"/>
                    <a:gd name="T46" fmla="*/ 2 w 51"/>
                    <a:gd name="T47" fmla="*/ 40 h 81"/>
                    <a:gd name="T48" fmla="*/ 4 w 51"/>
                    <a:gd name="T49" fmla="*/ 40 h 81"/>
                    <a:gd name="T50" fmla="*/ 5 w 51"/>
                    <a:gd name="T51" fmla="*/ 38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81">
                      <a:moveTo>
                        <a:pt x="10" y="77"/>
                      </a:moveTo>
                      <a:lnTo>
                        <a:pt x="7" y="81"/>
                      </a:lnTo>
                      <a:lnTo>
                        <a:pt x="16" y="75"/>
                      </a:lnTo>
                      <a:lnTo>
                        <a:pt x="24" y="67"/>
                      </a:lnTo>
                      <a:lnTo>
                        <a:pt x="33" y="57"/>
                      </a:lnTo>
                      <a:lnTo>
                        <a:pt x="42" y="45"/>
                      </a:lnTo>
                      <a:lnTo>
                        <a:pt x="48" y="33"/>
                      </a:lnTo>
                      <a:lnTo>
                        <a:pt x="51" y="21"/>
                      </a:lnTo>
                      <a:lnTo>
                        <a:pt x="50" y="11"/>
                      </a:lnTo>
                      <a:lnTo>
                        <a:pt x="43" y="0"/>
                      </a:lnTo>
                      <a:lnTo>
                        <a:pt x="39" y="9"/>
                      </a:lnTo>
                      <a:lnTo>
                        <a:pt x="42" y="13"/>
                      </a:lnTo>
                      <a:lnTo>
                        <a:pt x="43" y="21"/>
                      </a:lnTo>
                      <a:lnTo>
                        <a:pt x="40" y="31"/>
                      </a:lnTo>
                      <a:lnTo>
                        <a:pt x="34" y="41"/>
                      </a:lnTo>
                      <a:lnTo>
                        <a:pt x="27" y="51"/>
                      </a:lnTo>
                      <a:lnTo>
                        <a:pt x="18" y="61"/>
                      </a:lnTo>
                      <a:lnTo>
                        <a:pt x="10" y="69"/>
                      </a:lnTo>
                      <a:lnTo>
                        <a:pt x="3" y="73"/>
                      </a:lnTo>
                      <a:lnTo>
                        <a:pt x="0" y="77"/>
                      </a:lnTo>
                      <a:lnTo>
                        <a:pt x="3" y="73"/>
                      </a:lnTo>
                      <a:lnTo>
                        <a:pt x="1" y="75"/>
                      </a:lnTo>
                      <a:lnTo>
                        <a:pt x="1" y="78"/>
                      </a:lnTo>
                      <a:lnTo>
                        <a:pt x="4" y="81"/>
                      </a:lnTo>
                      <a:lnTo>
                        <a:pt x="7" y="81"/>
                      </a:lnTo>
                      <a:lnTo>
                        <a:pt x="10"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0" name="Freeform 156"/>
                <p:cNvSpPr>
                  <a:spLocks/>
                </p:cNvSpPr>
                <p:nvPr/>
              </p:nvSpPr>
              <p:spPr bwMode="auto">
                <a:xfrm>
                  <a:off x="2836" y="3358"/>
                  <a:ext cx="17" cy="6"/>
                </a:xfrm>
                <a:custGeom>
                  <a:avLst/>
                  <a:gdLst>
                    <a:gd name="T0" fmla="*/ 13 w 33"/>
                    <a:gd name="T1" fmla="*/ 0 h 13"/>
                    <a:gd name="T2" fmla="*/ 14 w 33"/>
                    <a:gd name="T3" fmla="*/ 0 h 13"/>
                    <a:gd name="T4" fmla="*/ 10 w 33"/>
                    <a:gd name="T5" fmla="*/ 1 h 13"/>
                    <a:gd name="T6" fmla="*/ 7 w 33"/>
                    <a:gd name="T7" fmla="*/ 2 h 13"/>
                    <a:gd name="T8" fmla="*/ 5 w 33"/>
                    <a:gd name="T9" fmla="*/ 2 h 13"/>
                    <a:gd name="T10" fmla="*/ 5 w 33"/>
                    <a:gd name="T11" fmla="*/ 0 h 13"/>
                    <a:gd name="T12" fmla="*/ 0 w 33"/>
                    <a:gd name="T13" fmla="*/ 0 h 13"/>
                    <a:gd name="T14" fmla="*/ 2 w 33"/>
                    <a:gd name="T15" fmla="*/ 5 h 13"/>
                    <a:gd name="T16" fmla="*/ 7 w 33"/>
                    <a:gd name="T17" fmla="*/ 6 h 13"/>
                    <a:gd name="T18" fmla="*/ 11 w 33"/>
                    <a:gd name="T19" fmla="*/ 5 h 13"/>
                    <a:gd name="T20" fmla="*/ 15 w 33"/>
                    <a:gd name="T21" fmla="*/ 4 h 13"/>
                    <a:gd name="T22" fmla="*/ 16 w 33"/>
                    <a:gd name="T23" fmla="*/ 3 h 13"/>
                    <a:gd name="T24" fmla="*/ 15 w 33"/>
                    <a:gd name="T25" fmla="*/ 4 h 13"/>
                    <a:gd name="T26" fmla="*/ 17 w 33"/>
                    <a:gd name="T27" fmla="*/ 3 h 13"/>
                    <a:gd name="T28" fmla="*/ 17 w 33"/>
                    <a:gd name="T29" fmla="*/ 1 h 13"/>
                    <a:gd name="T30" fmla="*/ 16 w 33"/>
                    <a:gd name="T31" fmla="*/ 0 h 13"/>
                    <a:gd name="T32" fmla="*/ 14 w 33"/>
                    <a:gd name="T33" fmla="*/ 0 h 13"/>
                    <a:gd name="T34" fmla="*/ 13 w 33"/>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3">
                      <a:moveTo>
                        <a:pt x="26" y="1"/>
                      </a:moveTo>
                      <a:lnTo>
                        <a:pt x="28" y="0"/>
                      </a:lnTo>
                      <a:lnTo>
                        <a:pt x="20" y="3"/>
                      </a:lnTo>
                      <a:lnTo>
                        <a:pt x="14" y="5"/>
                      </a:lnTo>
                      <a:lnTo>
                        <a:pt x="10" y="5"/>
                      </a:lnTo>
                      <a:lnTo>
                        <a:pt x="10" y="1"/>
                      </a:lnTo>
                      <a:lnTo>
                        <a:pt x="0" y="1"/>
                      </a:lnTo>
                      <a:lnTo>
                        <a:pt x="4" y="11"/>
                      </a:lnTo>
                      <a:lnTo>
                        <a:pt x="14" y="13"/>
                      </a:lnTo>
                      <a:lnTo>
                        <a:pt x="22" y="11"/>
                      </a:lnTo>
                      <a:lnTo>
                        <a:pt x="30" y="8"/>
                      </a:lnTo>
                      <a:lnTo>
                        <a:pt x="32" y="7"/>
                      </a:lnTo>
                      <a:lnTo>
                        <a:pt x="30" y="8"/>
                      </a:lnTo>
                      <a:lnTo>
                        <a:pt x="33" y="6"/>
                      </a:lnTo>
                      <a:lnTo>
                        <a:pt x="33" y="3"/>
                      </a:lnTo>
                      <a:lnTo>
                        <a:pt x="31" y="1"/>
                      </a:lnTo>
                      <a:lnTo>
                        <a:pt x="28" y="0"/>
                      </a:lnTo>
                      <a:lnTo>
                        <a:pt x="26"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1" name="Freeform 157"/>
                <p:cNvSpPr>
                  <a:spLocks/>
                </p:cNvSpPr>
                <p:nvPr/>
              </p:nvSpPr>
              <p:spPr bwMode="auto">
                <a:xfrm>
                  <a:off x="2849" y="3323"/>
                  <a:ext cx="65" cy="38"/>
                </a:xfrm>
                <a:custGeom>
                  <a:avLst/>
                  <a:gdLst>
                    <a:gd name="T0" fmla="*/ 63 w 130"/>
                    <a:gd name="T1" fmla="*/ 0 h 75"/>
                    <a:gd name="T2" fmla="*/ 63 w 130"/>
                    <a:gd name="T3" fmla="*/ 0 h 75"/>
                    <a:gd name="T4" fmla="*/ 52 w 130"/>
                    <a:gd name="T5" fmla="*/ 4 h 75"/>
                    <a:gd name="T6" fmla="*/ 42 w 130"/>
                    <a:gd name="T7" fmla="*/ 9 h 75"/>
                    <a:gd name="T8" fmla="*/ 33 w 130"/>
                    <a:gd name="T9" fmla="*/ 14 h 75"/>
                    <a:gd name="T10" fmla="*/ 24 w 130"/>
                    <a:gd name="T11" fmla="*/ 19 h 75"/>
                    <a:gd name="T12" fmla="*/ 16 w 130"/>
                    <a:gd name="T13" fmla="*/ 24 h 75"/>
                    <a:gd name="T14" fmla="*/ 9 w 130"/>
                    <a:gd name="T15" fmla="*/ 28 h 75"/>
                    <a:gd name="T16" fmla="*/ 4 w 130"/>
                    <a:gd name="T17" fmla="*/ 32 h 75"/>
                    <a:gd name="T18" fmla="*/ 0 w 130"/>
                    <a:gd name="T19" fmla="*/ 35 h 75"/>
                    <a:gd name="T20" fmla="*/ 3 w 130"/>
                    <a:gd name="T21" fmla="*/ 38 h 75"/>
                    <a:gd name="T22" fmla="*/ 7 w 130"/>
                    <a:gd name="T23" fmla="*/ 35 h 75"/>
                    <a:gd name="T24" fmla="*/ 11 w 130"/>
                    <a:gd name="T25" fmla="*/ 32 h 75"/>
                    <a:gd name="T26" fmla="*/ 18 w 130"/>
                    <a:gd name="T27" fmla="*/ 28 h 75"/>
                    <a:gd name="T28" fmla="*/ 26 w 130"/>
                    <a:gd name="T29" fmla="*/ 23 h 75"/>
                    <a:gd name="T30" fmla="*/ 35 w 130"/>
                    <a:gd name="T31" fmla="*/ 18 h 75"/>
                    <a:gd name="T32" fmla="*/ 44 w 130"/>
                    <a:gd name="T33" fmla="*/ 13 h 75"/>
                    <a:gd name="T34" fmla="*/ 54 w 130"/>
                    <a:gd name="T35" fmla="*/ 8 h 75"/>
                    <a:gd name="T36" fmla="*/ 64 w 130"/>
                    <a:gd name="T37" fmla="*/ 4 h 75"/>
                    <a:gd name="T38" fmla="*/ 64 w 130"/>
                    <a:gd name="T39" fmla="*/ 4 h 75"/>
                    <a:gd name="T40" fmla="*/ 64 w 130"/>
                    <a:gd name="T41" fmla="*/ 4 h 75"/>
                    <a:gd name="T42" fmla="*/ 65 w 130"/>
                    <a:gd name="T43" fmla="*/ 3 h 75"/>
                    <a:gd name="T44" fmla="*/ 65 w 130"/>
                    <a:gd name="T45" fmla="*/ 2 h 75"/>
                    <a:gd name="T46" fmla="*/ 64 w 130"/>
                    <a:gd name="T47" fmla="*/ 1 h 75"/>
                    <a:gd name="T48" fmla="*/ 63 w 130"/>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75">
                      <a:moveTo>
                        <a:pt x="125" y="0"/>
                      </a:moveTo>
                      <a:lnTo>
                        <a:pt x="125" y="0"/>
                      </a:lnTo>
                      <a:lnTo>
                        <a:pt x="104" y="8"/>
                      </a:lnTo>
                      <a:lnTo>
                        <a:pt x="84" y="18"/>
                      </a:lnTo>
                      <a:lnTo>
                        <a:pt x="65" y="28"/>
                      </a:lnTo>
                      <a:lnTo>
                        <a:pt x="48" y="37"/>
                      </a:lnTo>
                      <a:lnTo>
                        <a:pt x="31" y="47"/>
                      </a:lnTo>
                      <a:lnTo>
                        <a:pt x="18" y="55"/>
                      </a:lnTo>
                      <a:lnTo>
                        <a:pt x="7" y="63"/>
                      </a:lnTo>
                      <a:lnTo>
                        <a:pt x="0" y="69"/>
                      </a:lnTo>
                      <a:lnTo>
                        <a:pt x="6" y="75"/>
                      </a:lnTo>
                      <a:lnTo>
                        <a:pt x="13" y="69"/>
                      </a:lnTo>
                      <a:lnTo>
                        <a:pt x="22" y="63"/>
                      </a:lnTo>
                      <a:lnTo>
                        <a:pt x="35" y="55"/>
                      </a:lnTo>
                      <a:lnTo>
                        <a:pt x="52" y="45"/>
                      </a:lnTo>
                      <a:lnTo>
                        <a:pt x="69" y="36"/>
                      </a:lnTo>
                      <a:lnTo>
                        <a:pt x="88" y="26"/>
                      </a:lnTo>
                      <a:lnTo>
                        <a:pt x="108" y="16"/>
                      </a:lnTo>
                      <a:lnTo>
                        <a:pt x="127" y="8"/>
                      </a:lnTo>
                      <a:lnTo>
                        <a:pt x="130" y="6"/>
                      </a:lnTo>
                      <a:lnTo>
                        <a:pt x="130" y="3"/>
                      </a:lnTo>
                      <a:lnTo>
                        <a:pt x="128" y="1"/>
                      </a:lnTo>
                      <a:lnTo>
                        <a:pt x="12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2" name="Freeform 158"/>
                <p:cNvSpPr>
                  <a:spLocks/>
                </p:cNvSpPr>
                <p:nvPr/>
              </p:nvSpPr>
              <p:spPr bwMode="auto">
                <a:xfrm>
                  <a:off x="2635" y="3065"/>
                  <a:ext cx="75" cy="104"/>
                </a:xfrm>
                <a:custGeom>
                  <a:avLst/>
                  <a:gdLst>
                    <a:gd name="T0" fmla="*/ 28 w 149"/>
                    <a:gd name="T1" fmla="*/ 101 h 207"/>
                    <a:gd name="T2" fmla="*/ 31 w 149"/>
                    <a:gd name="T3" fmla="*/ 93 h 207"/>
                    <a:gd name="T4" fmla="*/ 34 w 149"/>
                    <a:gd name="T5" fmla="*/ 85 h 207"/>
                    <a:gd name="T6" fmla="*/ 36 w 149"/>
                    <a:gd name="T7" fmla="*/ 79 h 207"/>
                    <a:gd name="T8" fmla="*/ 37 w 149"/>
                    <a:gd name="T9" fmla="*/ 75 h 207"/>
                    <a:gd name="T10" fmla="*/ 38 w 149"/>
                    <a:gd name="T11" fmla="*/ 71 h 207"/>
                    <a:gd name="T12" fmla="*/ 39 w 149"/>
                    <a:gd name="T13" fmla="*/ 67 h 207"/>
                    <a:gd name="T14" fmla="*/ 42 w 149"/>
                    <a:gd name="T15" fmla="*/ 63 h 207"/>
                    <a:gd name="T16" fmla="*/ 45 w 149"/>
                    <a:gd name="T17" fmla="*/ 59 h 207"/>
                    <a:gd name="T18" fmla="*/ 48 w 149"/>
                    <a:gd name="T19" fmla="*/ 56 h 207"/>
                    <a:gd name="T20" fmla="*/ 52 w 149"/>
                    <a:gd name="T21" fmla="*/ 52 h 207"/>
                    <a:gd name="T22" fmla="*/ 56 w 149"/>
                    <a:gd name="T23" fmla="*/ 49 h 207"/>
                    <a:gd name="T24" fmla="*/ 59 w 149"/>
                    <a:gd name="T25" fmla="*/ 47 h 207"/>
                    <a:gd name="T26" fmla="*/ 61 w 149"/>
                    <a:gd name="T27" fmla="*/ 45 h 207"/>
                    <a:gd name="T28" fmla="*/ 63 w 149"/>
                    <a:gd name="T29" fmla="*/ 43 h 207"/>
                    <a:gd name="T30" fmla="*/ 64 w 149"/>
                    <a:gd name="T31" fmla="*/ 41 h 207"/>
                    <a:gd name="T32" fmla="*/ 66 w 149"/>
                    <a:gd name="T33" fmla="*/ 39 h 207"/>
                    <a:gd name="T34" fmla="*/ 68 w 149"/>
                    <a:gd name="T35" fmla="*/ 37 h 207"/>
                    <a:gd name="T36" fmla="*/ 70 w 149"/>
                    <a:gd name="T37" fmla="*/ 36 h 207"/>
                    <a:gd name="T38" fmla="*/ 72 w 149"/>
                    <a:gd name="T39" fmla="*/ 35 h 207"/>
                    <a:gd name="T40" fmla="*/ 75 w 149"/>
                    <a:gd name="T41" fmla="*/ 35 h 207"/>
                    <a:gd name="T42" fmla="*/ 73 w 149"/>
                    <a:gd name="T43" fmla="*/ 30 h 207"/>
                    <a:gd name="T44" fmla="*/ 70 w 149"/>
                    <a:gd name="T45" fmla="*/ 24 h 207"/>
                    <a:gd name="T46" fmla="*/ 66 w 149"/>
                    <a:gd name="T47" fmla="*/ 18 h 207"/>
                    <a:gd name="T48" fmla="*/ 61 w 149"/>
                    <a:gd name="T49" fmla="*/ 12 h 207"/>
                    <a:gd name="T50" fmla="*/ 55 w 149"/>
                    <a:gd name="T51" fmla="*/ 7 h 207"/>
                    <a:gd name="T52" fmla="*/ 48 w 149"/>
                    <a:gd name="T53" fmla="*/ 3 h 207"/>
                    <a:gd name="T54" fmla="*/ 42 w 149"/>
                    <a:gd name="T55" fmla="*/ 0 h 207"/>
                    <a:gd name="T56" fmla="*/ 35 w 149"/>
                    <a:gd name="T57" fmla="*/ 0 h 207"/>
                    <a:gd name="T58" fmla="*/ 31 w 149"/>
                    <a:gd name="T59" fmla="*/ 2 h 207"/>
                    <a:gd name="T60" fmla="*/ 28 w 149"/>
                    <a:gd name="T61" fmla="*/ 3 h 207"/>
                    <a:gd name="T62" fmla="*/ 25 w 149"/>
                    <a:gd name="T63" fmla="*/ 5 h 207"/>
                    <a:gd name="T64" fmla="*/ 22 w 149"/>
                    <a:gd name="T65" fmla="*/ 7 h 207"/>
                    <a:gd name="T66" fmla="*/ 20 w 149"/>
                    <a:gd name="T67" fmla="*/ 9 h 207"/>
                    <a:gd name="T68" fmla="*/ 19 w 149"/>
                    <a:gd name="T69" fmla="*/ 11 h 207"/>
                    <a:gd name="T70" fmla="*/ 18 w 149"/>
                    <a:gd name="T71" fmla="*/ 13 h 207"/>
                    <a:gd name="T72" fmla="*/ 17 w 149"/>
                    <a:gd name="T73" fmla="*/ 15 h 207"/>
                    <a:gd name="T74" fmla="*/ 11 w 149"/>
                    <a:gd name="T75" fmla="*/ 20 h 207"/>
                    <a:gd name="T76" fmla="*/ 5 w 149"/>
                    <a:gd name="T77" fmla="*/ 26 h 207"/>
                    <a:gd name="T78" fmla="*/ 1 w 149"/>
                    <a:gd name="T79" fmla="*/ 35 h 207"/>
                    <a:gd name="T80" fmla="*/ 0 w 149"/>
                    <a:gd name="T81" fmla="*/ 45 h 207"/>
                    <a:gd name="T82" fmla="*/ 2 w 149"/>
                    <a:gd name="T83" fmla="*/ 57 h 207"/>
                    <a:gd name="T84" fmla="*/ 7 w 149"/>
                    <a:gd name="T85" fmla="*/ 71 h 207"/>
                    <a:gd name="T86" fmla="*/ 15 w 149"/>
                    <a:gd name="T87" fmla="*/ 87 h 207"/>
                    <a:gd name="T88" fmla="*/ 28 w 149"/>
                    <a:gd name="T89" fmla="*/ 104 h 207"/>
                    <a:gd name="T90" fmla="*/ 28 w 149"/>
                    <a:gd name="T91" fmla="*/ 101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9" h="207">
                      <a:moveTo>
                        <a:pt x="55" y="201"/>
                      </a:moveTo>
                      <a:lnTo>
                        <a:pt x="61" y="185"/>
                      </a:lnTo>
                      <a:lnTo>
                        <a:pt x="67" y="170"/>
                      </a:lnTo>
                      <a:lnTo>
                        <a:pt x="71" y="158"/>
                      </a:lnTo>
                      <a:lnTo>
                        <a:pt x="73" y="149"/>
                      </a:lnTo>
                      <a:lnTo>
                        <a:pt x="75" y="141"/>
                      </a:lnTo>
                      <a:lnTo>
                        <a:pt x="78" y="133"/>
                      </a:lnTo>
                      <a:lnTo>
                        <a:pt x="83" y="126"/>
                      </a:lnTo>
                      <a:lnTo>
                        <a:pt x="89" y="118"/>
                      </a:lnTo>
                      <a:lnTo>
                        <a:pt x="96" y="111"/>
                      </a:lnTo>
                      <a:lnTo>
                        <a:pt x="104" y="104"/>
                      </a:lnTo>
                      <a:lnTo>
                        <a:pt x="111" y="98"/>
                      </a:lnTo>
                      <a:lnTo>
                        <a:pt x="117" y="93"/>
                      </a:lnTo>
                      <a:lnTo>
                        <a:pt x="121" y="89"/>
                      </a:lnTo>
                      <a:lnTo>
                        <a:pt x="125" y="85"/>
                      </a:lnTo>
                      <a:lnTo>
                        <a:pt x="128" y="82"/>
                      </a:lnTo>
                      <a:lnTo>
                        <a:pt x="131" y="78"/>
                      </a:lnTo>
                      <a:lnTo>
                        <a:pt x="135" y="74"/>
                      </a:lnTo>
                      <a:lnTo>
                        <a:pt x="139" y="72"/>
                      </a:lnTo>
                      <a:lnTo>
                        <a:pt x="143" y="70"/>
                      </a:lnTo>
                      <a:lnTo>
                        <a:pt x="149" y="70"/>
                      </a:lnTo>
                      <a:lnTo>
                        <a:pt x="145" y="60"/>
                      </a:lnTo>
                      <a:lnTo>
                        <a:pt x="139" y="48"/>
                      </a:lnTo>
                      <a:lnTo>
                        <a:pt x="131" y="36"/>
                      </a:lnTo>
                      <a:lnTo>
                        <a:pt x="121" y="24"/>
                      </a:lnTo>
                      <a:lnTo>
                        <a:pt x="110" y="13"/>
                      </a:lnTo>
                      <a:lnTo>
                        <a:pt x="96" y="5"/>
                      </a:lnTo>
                      <a:lnTo>
                        <a:pt x="83" y="0"/>
                      </a:lnTo>
                      <a:lnTo>
                        <a:pt x="70" y="0"/>
                      </a:lnTo>
                      <a:lnTo>
                        <a:pt x="62" y="3"/>
                      </a:lnTo>
                      <a:lnTo>
                        <a:pt x="56" y="6"/>
                      </a:lnTo>
                      <a:lnTo>
                        <a:pt x="49" y="10"/>
                      </a:lnTo>
                      <a:lnTo>
                        <a:pt x="44" y="13"/>
                      </a:lnTo>
                      <a:lnTo>
                        <a:pt x="40" y="17"/>
                      </a:lnTo>
                      <a:lnTo>
                        <a:pt x="37" y="21"/>
                      </a:lnTo>
                      <a:lnTo>
                        <a:pt x="35" y="25"/>
                      </a:lnTo>
                      <a:lnTo>
                        <a:pt x="34" y="29"/>
                      </a:lnTo>
                      <a:lnTo>
                        <a:pt x="21" y="39"/>
                      </a:lnTo>
                      <a:lnTo>
                        <a:pt x="10" y="52"/>
                      </a:lnTo>
                      <a:lnTo>
                        <a:pt x="2" y="70"/>
                      </a:lnTo>
                      <a:lnTo>
                        <a:pt x="0" y="90"/>
                      </a:lnTo>
                      <a:lnTo>
                        <a:pt x="3" y="114"/>
                      </a:lnTo>
                      <a:lnTo>
                        <a:pt x="13" y="141"/>
                      </a:lnTo>
                      <a:lnTo>
                        <a:pt x="30" y="173"/>
                      </a:lnTo>
                      <a:lnTo>
                        <a:pt x="55" y="207"/>
                      </a:lnTo>
                      <a:lnTo>
                        <a:pt x="55" y="201"/>
                      </a:lnTo>
                      <a:close/>
                    </a:path>
                  </a:pathLst>
                </a:custGeom>
                <a:solidFill>
                  <a:srgbClr val="A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3" name="Freeform 159"/>
                <p:cNvSpPr>
                  <a:spLocks/>
                </p:cNvSpPr>
                <p:nvPr/>
              </p:nvSpPr>
              <p:spPr bwMode="auto">
                <a:xfrm>
                  <a:off x="2660" y="3166"/>
                  <a:ext cx="5" cy="2"/>
                </a:xfrm>
                <a:custGeom>
                  <a:avLst/>
                  <a:gdLst>
                    <a:gd name="T0" fmla="*/ 0 w 8"/>
                    <a:gd name="T1" fmla="*/ 0 h 5"/>
                    <a:gd name="T2" fmla="*/ 1 w 8"/>
                    <a:gd name="T3" fmla="*/ 1 h 5"/>
                    <a:gd name="T4" fmla="*/ 2 w 8"/>
                    <a:gd name="T5" fmla="*/ 2 h 5"/>
                    <a:gd name="T6" fmla="*/ 4 w 8"/>
                    <a:gd name="T7" fmla="*/ 2 h 5"/>
                    <a:gd name="T8" fmla="*/ 5 w 8"/>
                    <a:gd name="T9" fmla="*/ 1 h 5"/>
                    <a:gd name="T10" fmla="*/ 0 w 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0" y="0"/>
                      </a:moveTo>
                      <a:lnTo>
                        <a:pt x="1" y="3"/>
                      </a:lnTo>
                      <a:lnTo>
                        <a:pt x="3" y="5"/>
                      </a:lnTo>
                      <a:lnTo>
                        <a:pt x="6" y="4"/>
                      </a:lnTo>
                      <a:lnTo>
                        <a:pt x="8"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4" name="Freeform 160"/>
                <p:cNvSpPr>
                  <a:spLocks/>
                </p:cNvSpPr>
                <p:nvPr/>
              </p:nvSpPr>
              <p:spPr bwMode="auto">
                <a:xfrm>
                  <a:off x="2660" y="3140"/>
                  <a:ext cx="14" cy="27"/>
                </a:xfrm>
                <a:custGeom>
                  <a:avLst/>
                  <a:gdLst>
                    <a:gd name="T0" fmla="*/ 10 w 26"/>
                    <a:gd name="T1" fmla="*/ 0 h 53"/>
                    <a:gd name="T2" fmla="*/ 10 w 26"/>
                    <a:gd name="T3" fmla="*/ 0 h 53"/>
                    <a:gd name="T4" fmla="*/ 9 w 26"/>
                    <a:gd name="T5" fmla="*/ 4 h 53"/>
                    <a:gd name="T6" fmla="*/ 6 w 26"/>
                    <a:gd name="T7" fmla="*/ 10 h 53"/>
                    <a:gd name="T8" fmla="*/ 3 w 26"/>
                    <a:gd name="T9" fmla="*/ 18 h 53"/>
                    <a:gd name="T10" fmla="*/ 0 w 26"/>
                    <a:gd name="T11" fmla="*/ 26 h 53"/>
                    <a:gd name="T12" fmla="*/ 4 w 26"/>
                    <a:gd name="T13" fmla="*/ 27 h 53"/>
                    <a:gd name="T14" fmla="*/ 8 w 26"/>
                    <a:gd name="T15" fmla="*/ 19 h 53"/>
                    <a:gd name="T16" fmla="*/ 11 w 26"/>
                    <a:gd name="T17" fmla="*/ 11 h 53"/>
                    <a:gd name="T18" fmla="*/ 13 w 26"/>
                    <a:gd name="T19" fmla="*/ 5 h 53"/>
                    <a:gd name="T20" fmla="*/ 14 w 26"/>
                    <a:gd name="T21" fmla="*/ 0 h 53"/>
                    <a:gd name="T22" fmla="*/ 14 w 26"/>
                    <a:gd name="T23" fmla="*/ 0 h 53"/>
                    <a:gd name="T24" fmla="*/ 10 w 26"/>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3">
                      <a:moveTo>
                        <a:pt x="18" y="0"/>
                      </a:moveTo>
                      <a:lnTo>
                        <a:pt x="18" y="0"/>
                      </a:lnTo>
                      <a:lnTo>
                        <a:pt x="16" y="8"/>
                      </a:lnTo>
                      <a:lnTo>
                        <a:pt x="12" y="20"/>
                      </a:lnTo>
                      <a:lnTo>
                        <a:pt x="6" y="35"/>
                      </a:lnTo>
                      <a:lnTo>
                        <a:pt x="0" y="51"/>
                      </a:lnTo>
                      <a:lnTo>
                        <a:pt x="8" y="53"/>
                      </a:lnTo>
                      <a:lnTo>
                        <a:pt x="14" y="37"/>
                      </a:lnTo>
                      <a:lnTo>
                        <a:pt x="20" y="22"/>
                      </a:lnTo>
                      <a:lnTo>
                        <a:pt x="24" y="10"/>
                      </a:lnTo>
                      <a:lnTo>
                        <a:pt x="26" y="0"/>
                      </a:lnTo>
                      <a:lnTo>
                        <a:pt x="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5" name="Freeform 161"/>
                <p:cNvSpPr>
                  <a:spLocks/>
                </p:cNvSpPr>
                <p:nvPr/>
              </p:nvSpPr>
              <p:spPr bwMode="auto">
                <a:xfrm>
                  <a:off x="2670" y="3110"/>
                  <a:ext cx="25" cy="30"/>
                </a:xfrm>
                <a:custGeom>
                  <a:avLst/>
                  <a:gdLst>
                    <a:gd name="T0" fmla="*/ 23 w 51"/>
                    <a:gd name="T1" fmla="*/ 0 h 59"/>
                    <a:gd name="T2" fmla="*/ 22 w 51"/>
                    <a:gd name="T3" fmla="*/ 0 h 59"/>
                    <a:gd name="T4" fmla="*/ 19 w 51"/>
                    <a:gd name="T5" fmla="*/ 3 h 59"/>
                    <a:gd name="T6" fmla="*/ 16 w 51"/>
                    <a:gd name="T7" fmla="*/ 6 h 59"/>
                    <a:gd name="T8" fmla="*/ 12 w 51"/>
                    <a:gd name="T9" fmla="*/ 9 h 59"/>
                    <a:gd name="T10" fmla="*/ 8 w 51"/>
                    <a:gd name="T11" fmla="*/ 13 h 59"/>
                    <a:gd name="T12" fmla="*/ 5 w 51"/>
                    <a:gd name="T13" fmla="*/ 17 h 59"/>
                    <a:gd name="T14" fmla="*/ 2 w 51"/>
                    <a:gd name="T15" fmla="*/ 21 h 59"/>
                    <a:gd name="T16" fmla="*/ 1 w 51"/>
                    <a:gd name="T17" fmla="*/ 25 h 59"/>
                    <a:gd name="T18" fmla="*/ 0 w 51"/>
                    <a:gd name="T19" fmla="*/ 30 h 59"/>
                    <a:gd name="T20" fmla="*/ 4 w 51"/>
                    <a:gd name="T21" fmla="*/ 30 h 59"/>
                    <a:gd name="T22" fmla="*/ 5 w 51"/>
                    <a:gd name="T23" fmla="*/ 26 h 59"/>
                    <a:gd name="T24" fmla="*/ 6 w 51"/>
                    <a:gd name="T25" fmla="*/ 23 h 59"/>
                    <a:gd name="T26" fmla="*/ 9 w 51"/>
                    <a:gd name="T27" fmla="*/ 19 h 59"/>
                    <a:gd name="T28" fmla="*/ 11 w 51"/>
                    <a:gd name="T29" fmla="*/ 16 h 59"/>
                    <a:gd name="T30" fmla="*/ 15 w 51"/>
                    <a:gd name="T31" fmla="*/ 12 h 59"/>
                    <a:gd name="T32" fmla="*/ 19 w 51"/>
                    <a:gd name="T33" fmla="*/ 9 h 59"/>
                    <a:gd name="T34" fmla="*/ 22 w 51"/>
                    <a:gd name="T35" fmla="*/ 6 h 59"/>
                    <a:gd name="T36" fmla="*/ 25 w 51"/>
                    <a:gd name="T37" fmla="*/ 3 h 59"/>
                    <a:gd name="T38" fmla="*/ 25 w 51"/>
                    <a:gd name="T39" fmla="*/ 3 h 59"/>
                    <a:gd name="T40" fmla="*/ 23 w 51"/>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9">
                      <a:moveTo>
                        <a:pt x="46" y="0"/>
                      </a:moveTo>
                      <a:lnTo>
                        <a:pt x="45" y="0"/>
                      </a:lnTo>
                      <a:lnTo>
                        <a:pt x="39" y="5"/>
                      </a:lnTo>
                      <a:lnTo>
                        <a:pt x="32" y="11"/>
                      </a:lnTo>
                      <a:lnTo>
                        <a:pt x="24" y="18"/>
                      </a:lnTo>
                      <a:lnTo>
                        <a:pt x="17" y="25"/>
                      </a:lnTo>
                      <a:lnTo>
                        <a:pt x="10" y="34"/>
                      </a:lnTo>
                      <a:lnTo>
                        <a:pt x="5" y="41"/>
                      </a:lnTo>
                      <a:lnTo>
                        <a:pt x="2" y="50"/>
                      </a:lnTo>
                      <a:lnTo>
                        <a:pt x="0" y="59"/>
                      </a:lnTo>
                      <a:lnTo>
                        <a:pt x="8" y="59"/>
                      </a:lnTo>
                      <a:lnTo>
                        <a:pt x="10" y="52"/>
                      </a:lnTo>
                      <a:lnTo>
                        <a:pt x="13" y="45"/>
                      </a:lnTo>
                      <a:lnTo>
                        <a:pt x="18" y="38"/>
                      </a:lnTo>
                      <a:lnTo>
                        <a:pt x="23" y="31"/>
                      </a:lnTo>
                      <a:lnTo>
                        <a:pt x="31" y="24"/>
                      </a:lnTo>
                      <a:lnTo>
                        <a:pt x="38" y="17"/>
                      </a:lnTo>
                      <a:lnTo>
                        <a:pt x="45" y="11"/>
                      </a:lnTo>
                      <a:lnTo>
                        <a:pt x="51" y="6"/>
                      </a:lnTo>
                      <a:lnTo>
                        <a:pt x="50" y="6"/>
                      </a:lnTo>
                      <a:lnTo>
                        <a:pt x="4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6" name="Freeform 162"/>
                <p:cNvSpPr>
                  <a:spLocks/>
                </p:cNvSpPr>
                <p:nvPr/>
              </p:nvSpPr>
              <p:spPr bwMode="auto">
                <a:xfrm>
                  <a:off x="2692" y="3098"/>
                  <a:ext cx="20" cy="15"/>
                </a:xfrm>
                <a:custGeom>
                  <a:avLst/>
                  <a:gdLst>
                    <a:gd name="T0" fmla="*/ 15 w 39"/>
                    <a:gd name="T1" fmla="*/ 3 h 31"/>
                    <a:gd name="T2" fmla="*/ 17 w 39"/>
                    <a:gd name="T3" fmla="*/ 0 h 31"/>
                    <a:gd name="T4" fmla="*/ 14 w 39"/>
                    <a:gd name="T5" fmla="*/ 0 h 31"/>
                    <a:gd name="T6" fmla="*/ 11 w 39"/>
                    <a:gd name="T7" fmla="*/ 1 h 31"/>
                    <a:gd name="T8" fmla="*/ 9 w 39"/>
                    <a:gd name="T9" fmla="*/ 3 h 31"/>
                    <a:gd name="T10" fmla="*/ 7 w 39"/>
                    <a:gd name="T11" fmla="*/ 5 h 31"/>
                    <a:gd name="T12" fmla="*/ 5 w 39"/>
                    <a:gd name="T13" fmla="*/ 7 h 31"/>
                    <a:gd name="T14" fmla="*/ 4 w 39"/>
                    <a:gd name="T15" fmla="*/ 8 h 31"/>
                    <a:gd name="T16" fmla="*/ 2 w 39"/>
                    <a:gd name="T17" fmla="*/ 10 h 31"/>
                    <a:gd name="T18" fmla="*/ 0 w 39"/>
                    <a:gd name="T19" fmla="*/ 12 h 31"/>
                    <a:gd name="T20" fmla="*/ 2 w 39"/>
                    <a:gd name="T21" fmla="*/ 15 h 31"/>
                    <a:gd name="T22" fmla="*/ 5 w 39"/>
                    <a:gd name="T23" fmla="*/ 13 h 31"/>
                    <a:gd name="T24" fmla="*/ 7 w 39"/>
                    <a:gd name="T25" fmla="*/ 11 h 31"/>
                    <a:gd name="T26" fmla="*/ 8 w 39"/>
                    <a:gd name="T27" fmla="*/ 10 h 31"/>
                    <a:gd name="T28" fmla="*/ 10 w 39"/>
                    <a:gd name="T29" fmla="*/ 8 h 31"/>
                    <a:gd name="T30" fmla="*/ 11 w 39"/>
                    <a:gd name="T31" fmla="*/ 6 h 31"/>
                    <a:gd name="T32" fmla="*/ 13 w 39"/>
                    <a:gd name="T33" fmla="*/ 5 h 31"/>
                    <a:gd name="T34" fmla="*/ 14 w 39"/>
                    <a:gd name="T35" fmla="*/ 4 h 31"/>
                    <a:gd name="T36" fmla="*/ 17 w 39"/>
                    <a:gd name="T37" fmla="*/ 4 h 31"/>
                    <a:gd name="T38" fmla="*/ 19 w 39"/>
                    <a:gd name="T39" fmla="*/ 2 h 31"/>
                    <a:gd name="T40" fmla="*/ 17 w 39"/>
                    <a:gd name="T41" fmla="*/ 5 h 31"/>
                    <a:gd name="T42" fmla="*/ 19 w 39"/>
                    <a:gd name="T43" fmla="*/ 4 h 31"/>
                    <a:gd name="T44" fmla="*/ 20 w 39"/>
                    <a:gd name="T45" fmla="*/ 2 h 31"/>
                    <a:gd name="T46" fmla="*/ 19 w 39"/>
                    <a:gd name="T47" fmla="*/ 1 h 31"/>
                    <a:gd name="T48" fmla="*/ 17 w 39"/>
                    <a:gd name="T49" fmla="*/ 0 h 31"/>
                    <a:gd name="T50" fmla="*/ 15 w 39"/>
                    <a:gd name="T51" fmla="*/ 3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31">
                      <a:moveTo>
                        <a:pt x="30" y="6"/>
                      </a:moveTo>
                      <a:lnTo>
                        <a:pt x="34" y="1"/>
                      </a:lnTo>
                      <a:lnTo>
                        <a:pt x="28" y="1"/>
                      </a:lnTo>
                      <a:lnTo>
                        <a:pt x="22" y="3"/>
                      </a:lnTo>
                      <a:lnTo>
                        <a:pt x="18" y="6"/>
                      </a:lnTo>
                      <a:lnTo>
                        <a:pt x="13" y="10"/>
                      </a:lnTo>
                      <a:lnTo>
                        <a:pt x="10" y="14"/>
                      </a:lnTo>
                      <a:lnTo>
                        <a:pt x="7" y="17"/>
                      </a:lnTo>
                      <a:lnTo>
                        <a:pt x="3" y="21"/>
                      </a:lnTo>
                      <a:lnTo>
                        <a:pt x="0" y="25"/>
                      </a:lnTo>
                      <a:lnTo>
                        <a:pt x="4" y="31"/>
                      </a:lnTo>
                      <a:lnTo>
                        <a:pt x="9" y="27"/>
                      </a:lnTo>
                      <a:lnTo>
                        <a:pt x="13" y="23"/>
                      </a:lnTo>
                      <a:lnTo>
                        <a:pt x="16" y="20"/>
                      </a:lnTo>
                      <a:lnTo>
                        <a:pt x="19" y="16"/>
                      </a:lnTo>
                      <a:lnTo>
                        <a:pt x="22" y="12"/>
                      </a:lnTo>
                      <a:lnTo>
                        <a:pt x="26" y="11"/>
                      </a:lnTo>
                      <a:lnTo>
                        <a:pt x="28" y="9"/>
                      </a:lnTo>
                      <a:lnTo>
                        <a:pt x="34" y="9"/>
                      </a:lnTo>
                      <a:lnTo>
                        <a:pt x="38" y="4"/>
                      </a:lnTo>
                      <a:lnTo>
                        <a:pt x="34" y="10"/>
                      </a:lnTo>
                      <a:lnTo>
                        <a:pt x="37" y="8"/>
                      </a:lnTo>
                      <a:lnTo>
                        <a:pt x="39" y="5"/>
                      </a:lnTo>
                      <a:lnTo>
                        <a:pt x="37" y="2"/>
                      </a:lnTo>
                      <a:lnTo>
                        <a:pt x="34" y="0"/>
                      </a:lnTo>
                      <a:lnTo>
                        <a:pt x="3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7" name="Freeform 163"/>
                <p:cNvSpPr>
                  <a:spLocks/>
                </p:cNvSpPr>
                <p:nvPr/>
              </p:nvSpPr>
              <p:spPr bwMode="auto">
                <a:xfrm>
                  <a:off x="2668" y="3063"/>
                  <a:ext cx="44" cy="38"/>
                </a:xfrm>
                <a:custGeom>
                  <a:avLst/>
                  <a:gdLst>
                    <a:gd name="T0" fmla="*/ 3 w 87"/>
                    <a:gd name="T1" fmla="*/ 4 h 75"/>
                    <a:gd name="T2" fmla="*/ 2 w 87"/>
                    <a:gd name="T3" fmla="*/ 4 h 75"/>
                    <a:gd name="T4" fmla="*/ 9 w 87"/>
                    <a:gd name="T5" fmla="*/ 4 h 75"/>
                    <a:gd name="T6" fmla="*/ 14 w 87"/>
                    <a:gd name="T7" fmla="*/ 7 h 75"/>
                    <a:gd name="T8" fmla="*/ 21 w 87"/>
                    <a:gd name="T9" fmla="*/ 10 h 75"/>
                    <a:gd name="T10" fmla="*/ 26 w 87"/>
                    <a:gd name="T11" fmla="*/ 16 h 75"/>
                    <a:gd name="T12" fmla="*/ 31 w 87"/>
                    <a:gd name="T13" fmla="*/ 21 h 75"/>
                    <a:gd name="T14" fmla="*/ 35 w 87"/>
                    <a:gd name="T15" fmla="*/ 27 h 75"/>
                    <a:gd name="T16" fmla="*/ 38 w 87"/>
                    <a:gd name="T17" fmla="*/ 33 h 75"/>
                    <a:gd name="T18" fmla="*/ 40 w 87"/>
                    <a:gd name="T19" fmla="*/ 38 h 75"/>
                    <a:gd name="T20" fmla="*/ 44 w 87"/>
                    <a:gd name="T21" fmla="*/ 37 h 75"/>
                    <a:gd name="T22" fmla="*/ 42 w 87"/>
                    <a:gd name="T23" fmla="*/ 31 h 75"/>
                    <a:gd name="T24" fmla="*/ 39 w 87"/>
                    <a:gd name="T25" fmla="*/ 25 h 75"/>
                    <a:gd name="T26" fmla="*/ 34 w 87"/>
                    <a:gd name="T27" fmla="*/ 19 h 75"/>
                    <a:gd name="T28" fmla="*/ 29 w 87"/>
                    <a:gd name="T29" fmla="*/ 13 h 75"/>
                    <a:gd name="T30" fmla="*/ 24 w 87"/>
                    <a:gd name="T31" fmla="*/ 7 h 75"/>
                    <a:gd name="T32" fmla="*/ 17 w 87"/>
                    <a:gd name="T33" fmla="*/ 3 h 75"/>
                    <a:gd name="T34" fmla="*/ 9 w 87"/>
                    <a:gd name="T35" fmla="*/ 0 h 75"/>
                    <a:gd name="T36" fmla="*/ 2 w 87"/>
                    <a:gd name="T37" fmla="*/ 0 h 75"/>
                    <a:gd name="T38" fmla="*/ 2 w 87"/>
                    <a:gd name="T39" fmla="*/ 0 h 75"/>
                    <a:gd name="T40" fmla="*/ 2 w 87"/>
                    <a:gd name="T41" fmla="*/ 0 h 75"/>
                    <a:gd name="T42" fmla="*/ 1 w 87"/>
                    <a:gd name="T43" fmla="*/ 1 h 75"/>
                    <a:gd name="T44" fmla="*/ 0 w 87"/>
                    <a:gd name="T45" fmla="*/ 2 h 75"/>
                    <a:gd name="T46" fmla="*/ 1 w 87"/>
                    <a:gd name="T47" fmla="*/ 4 h 75"/>
                    <a:gd name="T48" fmla="*/ 2 w 87"/>
                    <a:gd name="T49" fmla="*/ 4 h 75"/>
                    <a:gd name="T50" fmla="*/ 3 w 87"/>
                    <a:gd name="T51" fmla="*/ 4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 h="75">
                      <a:moveTo>
                        <a:pt x="5" y="8"/>
                      </a:moveTo>
                      <a:lnTo>
                        <a:pt x="4" y="8"/>
                      </a:lnTo>
                      <a:lnTo>
                        <a:pt x="17" y="8"/>
                      </a:lnTo>
                      <a:lnTo>
                        <a:pt x="28" y="13"/>
                      </a:lnTo>
                      <a:lnTo>
                        <a:pt x="41" y="20"/>
                      </a:lnTo>
                      <a:lnTo>
                        <a:pt x="52" y="31"/>
                      </a:lnTo>
                      <a:lnTo>
                        <a:pt x="62" y="42"/>
                      </a:lnTo>
                      <a:lnTo>
                        <a:pt x="69" y="54"/>
                      </a:lnTo>
                      <a:lnTo>
                        <a:pt x="75" y="66"/>
                      </a:lnTo>
                      <a:lnTo>
                        <a:pt x="79" y="75"/>
                      </a:lnTo>
                      <a:lnTo>
                        <a:pt x="87" y="73"/>
                      </a:lnTo>
                      <a:lnTo>
                        <a:pt x="83" y="62"/>
                      </a:lnTo>
                      <a:lnTo>
                        <a:pt x="77" y="50"/>
                      </a:lnTo>
                      <a:lnTo>
                        <a:pt x="68" y="38"/>
                      </a:lnTo>
                      <a:lnTo>
                        <a:pt x="58" y="25"/>
                      </a:lnTo>
                      <a:lnTo>
                        <a:pt x="47" y="14"/>
                      </a:lnTo>
                      <a:lnTo>
                        <a:pt x="33" y="5"/>
                      </a:lnTo>
                      <a:lnTo>
                        <a:pt x="17" y="0"/>
                      </a:lnTo>
                      <a:lnTo>
                        <a:pt x="4" y="0"/>
                      </a:lnTo>
                      <a:lnTo>
                        <a:pt x="3" y="0"/>
                      </a:lnTo>
                      <a:lnTo>
                        <a:pt x="4" y="0"/>
                      </a:lnTo>
                      <a:lnTo>
                        <a:pt x="1" y="1"/>
                      </a:lnTo>
                      <a:lnTo>
                        <a:pt x="0" y="4"/>
                      </a:lnTo>
                      <a:lnTo>
                        <a:pt x="1" y="7"/>
                      </a:lnTo>
                      <a:lnTo>
                        <a:pt x="4" y="8"/>
                      </a:lnTo>
                      <a:lnTo>
                        <a:pt x="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8" name="Freeform 164"/>
                <p:cNvSpPr>
                  <a:spLocks/>
                </p:cNvSpPr>
                <p:nvPr/>
              </p:nvSpPr>
              <p:spPr bwMode="auto">
                <a:xfrm>
                  <a:off x="2649" y="3063"/>
                  <a:ext cx="22" cy="19"/>
                </a:xfrm>
                <a:custGeom>
                  <a:avLst/>
                  <a:gdLst>
                    <a:gd name="T0" fmla="*/ 4 w 42"/>
                    <a:gd name="T1" fmla="*/ 19 h 37"/>
                    <a:gd name="T2" fmla="*/ 5 w 42"/>
                    <a:gd name="T3" fmla="*/ 17 h 37"/>
                    <a:gd name="T4" fmla="*/ 5 w 42"/>
                    <a:gd name="T5" fmla="*/ 15 h 37"/>
                    <a:gd name="T6" fmla="*/ 6 w 42"/>
                    <a:gd name="T7" fmla="*/ 14 h 37"/>
                    <a:gd name="T8" fmla="*/ 7 w 42"/>
                    <a:gd name="T9" fmla="*/ 12 h 37"/>
                    <a:gd name="T10" fmla="*/ 9 w 42"/>
                    <a:gd name="T11" fmla="*/ 10 h 37"/>
                    <a:gd name="T12" fmla="*/ 12 w 42"/>
                    <a:gd name="T13" fmla="*/ 9 h 37"/>
                    <a:gd name="T14" fmla="*/ 15 w 42"/>
                    <a:gd name="T15" fmla="*/ 7 h 37"/>
                    <a:gd name="T16" fmla="*/ 18 w 42"/>
                    <a:gd name="T17" fmla="*/ 6 h 37"/>
                    <a:gd name="T18" fmla="*/ 22 w 42"/>
                    <a:gd name="T19" fmla="*/ 4 h 37"/>
                    <a:gd name="T20" fmla="*/ 21 w 42"/>
                    <a:gd name="T21" fmla="*/ 0 h 37"/>
                    <a:gd name="T22" fmla="*/ 17 w 42"/>
                    <a:gd name="T23" fmla="*/ 2 h 37"/>
                    <a:gd name="T24" fmla="*/ 13 w 42"/>
                    <a:gd name="T25" fmla="*/ 3 h 37"/>
                    <a:gd name="T26" fmla="*/ 9 w 42"/>
                    <a:gd name="T27" fmla="*/ 5 h 37"/>
                    <a:gd name="T28" fmla="*/ 6 w 42"/>
                    <a:gd name="T29" fmla="*/ 7 h 37"/>
                    <a:gd name="T30" fmla="*/ 4 w 42"/>
                    <a:gd name="T31" fmla="*/ 9 h 37"/>
                    <a:gd name="T32" fmla="*/ 2 w 42"/>
                    <a:gd name="T33" fmla="*/ 12 h 37"/>
                    <a:gd name="T34" fmla="*/ 1 w 42"/>
                    <a:gd name="T35" fmla="*/ 14 h 37"/>
                    <a:gd name="T36" fmla="*/ 0 w 42"/>
                    <a:gd name="T37" fmla="*/ 17 h 37"/>
                    <a:gd name="T38" fmla="*/ 2 w 42"/>
                    <a:gd name="T39" fmla="*/ 15 h 37"/>
                    <a:gd name="T40" fmla="*/ 0 w 42"/>
                    <a:gd name="T41" fmla="*/ 17 h 37"/>
                    <a:gd name="T42" fmla="*/ 1 w 42"/>
                    <a:gd name="T43" fmla="*/ 18 h 37"/>
                    <a:gd name="T44" fmla="*/ 3 w 42"/>
                    <a:gd name="T45" fmla="*/ 19 h 37"/>
                    <a:gd name="T46" fmla="*/ 4 w 42"/>
                    <a:gd name="T47" fmla="*/ 18 h 37"/>
                    <a:gd name="T48" fmla="*/ 5 w 42"/>
                    <a:gd name="T49" fmla="*/ 17 h 37"/>
                    <a:gd name="T50" fmla="*/ 4 w 42"/>
                    <a:gd name="T51" fmla="*/ 19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 h="37">
                      <a:moveTo>
                        <a:pt x="7" y="37"/>
                      </a:moveTo>
                      <a:lnTo>
                        <a:pt x="10" y="33"/>
                      </a:lnTo>
                      <a:lnTo>
                        <a:pt x="10" y="30"/>
                      </a:lnTo>
                      <a:lnTo>
                        <a:pt x="12" y="27"/>
                      </a:lnTo>
                      <a:lnTo>
                        <a:pt x="14" y="24"/>
                      </a:lnTo>
                      <a:lnTo>
                        <a:pt x="18" y="20"/>
                      </a:lnTo>
                      <a:lnTo>
                        <a:pt x="22" y="18"/>
                      </a:lnTo>
                      <a:lnTo>
                        <a:pt x="29" y="14"/>
                      </a:lnTo>
                      <a:lnTo>
                        <a:pt x="34" y="11"/>
                      </a:lnTo>
                      <a:lnTo>
                        <a:pt x="42" y="8"/>
                      </a:lnTo>
                      <a:lnTo>
                        <a:pt x="40" y="0"/>
                      </a:lnTo>
                      <a:lnTo>
                        <a:pt x="32" y="3"/>
                      </a:lnTo>
                      <a:lnTo>
                        <a:pt x="25" y="6"/>
                      </a:lnTo>
                      <a:lnTo>
                        <a:pt x="18" y="10"/>
                      </a:lnTo>
                      <a:lnTo>
                        <a:pt x="12" y="14"/>
                      </a:lnTo>
                      <a:lnTo>
                        <a:pt x="8" y="18"/>
                      </a:lnTo>
                      <a:lnTo>
                        <a:pt x="4" y="23"/>
                      </a:lnTo>
                      <a:lnTo>
                        <a:pt x="2" y="28"/>
                      </a:lnTo>
                      <a:lnTo>
                        <a:pt x="0" y="33"/>
                      </a:lnTo>
                      <a:lnTo>
                        <a:pt x="3" y="29"/>
                      </a:lnTo>
                      <a:lnTo>
                        <a:pt x="0" y="33"/>
                      </a:lnTo>
                      <a:lnTo>
                        <a:pt x="2" y="36"/>
                      </a:lnTo>
                      <a:lnTo>
                        <a:pt x="5" y="37"/>
                      </a:lnTo>
                      <a:lnTo>
                        <a:pt x="8" y="36"/>
                      </a:lnTo>
                      <a:lnTo>
                        <a:pt x="10" y="33"/>
                      </a:lnTo>
                      <a:lnTo>
                        <a:pt x="7" y="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19" name="Freeform 165"/>
                <p:cNvSpPr>
                  <a:spLocks/>
                </p:cNvSpPr>
                <p:nvPr/>
              </p:nvSpPr>
              <p:spPr bwMode="auto">
                <a:xfrm>
                  <a:off x="2633" y="3078"/>
                  <a:ext cx="31" cy="93"/>
                </a:xfrm>
                <a:custGeom>
                  <a:avLst/>
                  <a:gdLst>
                    <a:gd name="T0" fmla="*/ 31 w 63"/>
                    <a:gd name="T1" fmla="*/ 90 h 185"/>
                    <a:gd name="T2" fmla="*/ 19 w 63"/>
                    <a:gd name="T3" fmla="*/ 73 h 185"/>
                    <a:gd name="T4" fmla="*/ 11 w 63"/>
                    <a:gd name="T5" fmla="*/ 57 h 185"/>
                    <a:gd name="T6" fmla="*/ 6 w 63"/>
                    <a:gd name="T7" fmla="*/ 44 h 185"/>
                    <a:gd name="T8" fmla="*/ 5 w 63"/>
                    <a:gd name="T9" fmla="*/ 33 h 185"/>
                    <a:gd name="T10" fmla="*/ 6 w 63"/>
                    <a:gd name="T11" fmla="*/ 23 h 185"/>
                    <a:gd name="T12" fmla="*/ 9 w 63"/>
                    <a:gd name="T13" fmla="*/ 15 h 185"/>
                    <a:gd name="T14" fmla="*/ 14 w 63"/>
                    <a:gd name="T15" fmla="*/ 9 h 185"/>
                    <a:gd name="T16" fmla="*/ 20 w 63"/>
                    <a:gd name="T17" fmla="*/ 4 h 185"/>
                    <a:gd name="T18" fmla="*/ 18 w 63"/>
                    <a:gd name="T19" fmla="*/ 0 h 185"/>
                    <a:gd name="T20" fmla="*/ 11 w 63"/>
                    <a:gd name="T21" fmla="*/ 6 h 185"/>
                    <a:gd name="T22" fmla="*/ 5 w 63"/>
                    <a:gd name="T23" fmla="*/ 13 h 185"/>
                    <a:gd name="T24" fmla="*/ 1 w 63"/>
                    <a:gd name="T25" fmla="*/ 22 h 185"/>
                    <a:gd name="T26" fmla="*/ 0 w 63"/>
                    <a:gd name="T27" fmla="*/ 33 h 185"/>
                    <a:gd name="T28" fmla="*/ 2 w 63"/>
                    <a:gd name="T29" fmla="*/ 45 h 185"/>
                    <a:gd name="T30" fmla="*/ 7 w 63"/>
                    <a:gd name="T31" fmla="*/ 59 h 185"/>
                    <a:gd name="T32" fmla="*/ 15 w 63"/>
                    <a:gd name="T33" fmla="*/ 75 h 185"/>
                    <a:gd name="T34" fmla="*/ 28 w 63"/>
                    <a:gd name="T35" fmla="*/ 93 h 185"/>
                    <a:gd name="T36" fmla="*/ 31 w 63"/>
                    <a:gd name="T37" fmla="*/ 9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 h="185">
                      <a:moveTo>
                        <a:pt x="63" y="179"/>
                      </a:moveTo>
                      <a:lnTo>
                        <a:pt x="39" y="146"/>
                      </a:lnTo>
                      <a:lnTo>
                        <a:pt x="22" y="114"/>
                      </a:lnTo>
                      <a:lnTo>
                        <a:pt x="13" y="88"/>
                      </a:lnTo>
                      <a:lnTo>
                        <a:pt x="10" y="65"/>
                      </a:lnTo>
                      <a:lnTo>
                        <a:pt x="12" y="46"/>
                      </a:lnTo>
                      <a:lnTo>
                        <a:pt x="19" y="30"/>
                      </a:lnTo>
                      <a:lnTo>
                        <a:pt x="29" y="17"/>
                      </a:lnTo>
                      <a:lnTo>
                        <a:pt x="41" y="8"/>
                      </a:lnTo>
                      <a:lnTo>
                        <a:pt x="37" y="0"/>
                      </a:lnTo>
                      <a:lnTo>
                        <a:pt x="23" y="11"/>
                      </a:lnTo>
                      <a:lnTo>
                        <a:pt x="10" y="25"/>
                      </a:lnTo>
                      <a:lnTo>
                        <a:pt x="3" y="44"/>
                      </a:lnTo>
                      <a:lnTo>
                        <a:pt x="0" y="65"/>
                      </a:lnTo>
                      <a:lnTo>
                        <a:pt x="4" y="90"/>
                      </a:lnTo>
                      <a:lnTo>
                        <a:pt x="14" y="118"/>
                      </a:lnTo>
                      <a:lnTo>
                        <a:pt x="31" y="150"/>
                      </a:lnTo>
                      <a:lnTo>
                        <a:pt x="57" y="185"/>
                      </a:lnTo>
                      <a:lnTo>
                        <a:pt x="63" y="17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0" name="Freeform 166"/>
                <p:cNvSpPr>
                  <a:spLocks/>
                </p:cNvSpPr>
                <p:nvPr/>
              </p:nvSpPr>
              <p:spPr bwMode="auto">
                <a:xfrm>
                  <a:off x="2661" y="3168"/>
                  <a:ext cx="4" cy="3"/>
                </a:xfrm>
                <a:custGeom>
                  <a:avLst/>
                  <a:gdLst>
                    <a:gd name="T0" fmla="*/ 0 w 7"/>
                    <a:gd name="T1" fmla="*/ 3 h 7"/>
                    <a:gd name="T2" fmla="*/ 2 w 7"/>
                    <a:gd name="T3" fmla="*/ 3 h 7"/>
                    <a:gd name="T4" fmla="*/ 3 w 7"/>
                    <a:gd name="T5" fmla="*/ 3 h 7"/>
                    <a:gd name="T6" fmla="*/ 4 w 7"/>
                    <a:gd name="T7" fmla="*/ 1 h 7"/>
                    <a:gd name="T8" fmla="*/ 3 w 7"/>
                    <a:gd name="T9" fmla="*/ 0 h 7"/>
                    <a:gd name="T10" fmla="*/ 0 w 7"/>
                    <a:gd name="T11" fmla="*/ 3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0" y="6"/>
                      </a:moveTo>
                      <a:lnTo>
                        <a:pt x="3" y="7"/>
                      </a:lnTo>
                      <a:lnTo>
                        <a:pt x="6" y="6"/>
                      </a:lnTo>
                      <a:lnTo>
                        <a:pt x="7" y="3"/>
                      </a:lnTo>
                      <a:lnTo>
                        <a:pt x="6" y="0"/>
                      </a:lnTo>
                      <a:lnTo>
                        <a:pt x="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1" name="Freeform 167"/>
                <p:cNvSpPr>
                  <a:spLocks/>
                </p:cNvSpPr>
                <p:nvPr/>
              </p:nvSpPr>
              <p:spPr bwMode="auto">
                <a:xfrm>
                  <a:off x="2650" y="3078"/>
                  <a:ext cx="2" cy="4"/>
                </a:xfrm>
                <a:custGeom>
                  <a:avLst/>
                  <a:gdLst>
                    <a:gd name="T0" fmla="*/ 2 w 4"/>
                    <a:gd name="T1" fmla="*/ 0 h 8"/>
                    <a:gd name="T2" fmla="*/ 1 w 4"/>
                    <a:gd name="T3" fmla="*/ 1 h 8"/>
                    <a:gd name="T4" fmla="*/ 0 w 4"/>
                    <a:gd name="T5" fmla="*/ 2 h 8"/>
                    <a:gd name="T6" fmla="*/ 1 w 4"/>
                    <a:gd name="T7" fmla="*/ 4 h 8"/>
                    <a:gd name="T8" fmla="*/ 2 w 4"/>
                    <a:gd name="T9" fmla="*/ 4 h 8"/>
                    <a:gd name="T10" fmla="*/ 2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lnTo>
                        <a:pt x="1" y="1"/>
                      </a:lnTo>
                      <a:lnTo>
                        <a:pt x="0" y="4"/>
                      </a:lnTo>
                      <a:lnTo>
                        <a:pt x="1" y="7"/>
                      </a:lnTo>
                      <a:lnTo>
                        <a:pt x="4"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2" name="Freeform 168"/>
                <p:cNvSpPr>
                  <a:spLocks/>
                </p:cNvSpPr>
                <p:nvPr/>
              </p:nvSpPr>
              <p:spPr bwMode="auto">
                <a:xfrm>
                  <a:off x="2652" y="3078"/>
                  <a:ext cx="43" cy="34"/>
                </a:xfrm>
                <a:custGeom>
                  <a:avLst/>
                  <a:gdLst>
                    <a:gd name="T0" fmla="*/ 43 w 87"/>
                    <a:gd name="T1" fmla="*/ 33 h 69"/>
                    <a:gd name="T2" fmla="*/ 40 w 87"/>
                    <a:gd name="T3" fmla="*/ 26 h 69"/>
                    <a:gd name="T4" fmla="*/ 35 w 87"/>
                    <a:gd name="T5" fmla="*/ 20 h 69"/>
                    <a:gd name="T6" fmla="*/ 29 w 87"/>
                    <a:gd name="T7" fmla="*/ 14 h 69"/>
                    <a:gd name="T8" fmla="*/ 22 w 87"/>
                    <a:gd name="T9" fmla="*/ 9 h 69"/>
                    <a:gd name="T10" fmla="*/ 16 w 87"/>
                    <a:gd name="T11" fmla="*/ 5 h 69"/>
                    <a:gd name="T12" fmla="*/ 9 w 87"/>
                    <a:gd name="T13" fmla="*/ 2 h 69"/>
                    <a:gd name="T14" fmla="*/ 4 w 87"/>
                    <a:gd name="T15" fmla="*/ 1 h 69"/>
                    <a:gd name="T16" fmla="*/ 0 w 87"/>
                    <a:gd name="T17" fmla="*/ 0 h 69"/>
                    <a:gd name="T18" fmla="*/ 0 w 87"/>
                    <a:gd name="T19" fmla="*/ 4 h 69"/>
                    <a:gd name="T20" fmla="*/ 3 w 87"/>
                    <a:gd name="T21" fmla="*/ 5 h 69"/>
                    <a:gd name="T22" fmla="*/ 8 w 87"/>
                    <a:gd name="T23" fmla="*/ 6 h 69"/>
                    <a:gd name="T24" fmla="*/ 14 w 87"/>
                    <a:gd name="T25" fmla="*/ 9 h 69"/>
                    <a:gd name="T26" fmla="*/ 20 w 87"/>
                    <a:gd name="T27" fmla="*/ 13 h 69"/>
                    <a:gd name="T28" fmla="*/ 26 w 87"/>
                    <a:gd name="T29" fmla="*/ 17 h 69"/>
                    <a:gd name="T30" fmla="*/ 31 w 87"/>
                    <a:gd name="T31" fmla="*/ 23 h 69"/>
                    <a:gd name="T32" fmla="*/ 36 w 87"/>
                    <a:gd name="T33" fmla="*/ 28 h 69"/>
                    <a:gd name="T34" fmla="*/ 39 w 87"/>
                    <a:gd name="T35" fmla="*/ 34 h 69"/>
                    <a:gd name="T36" fmla="*/ 43 w 87"/>
                    <a:gd name="T37" fmla="*/ 33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69">
                      <a:moveTo>
                        <a:pt x="87" y="67"/>
                      </a:moveTo>
                      <a:lnTo>
                        <a:pt x="81" y="53"/>
                      </a:lnTo>
                      <a:lnTo>
                        <a:pt x="70" y="40"/>
                      </a:lnTo>
                      <a:lnTo>
                        <a:pt x="58" y="28"/>
                      </a:lnTo>
                      <a:lnTo>
                        <a:pt x="45" y="18"/>
                      </a:lnTo>
                      <a:lnTo>
                        <a:pt x="32" y="11"/>
                      </a:lnTo>
                      <a:lnTo>
                        <a:pt x="19" y="5"/>
                      </a:lnTo>
                      <a:lnTo>
                        <a:pt x="9" y="2"/>
                      </a:lnTo>
                      <a:lnTo>
                        <a:pt x="0" y="0"/>
                      </a:lnTo>
                      <a:lnTo>
                        <a:pt x="0" y="8"/>
                      </a:lnTo>
                      <a:lnTo>
                        <a:pt x="7" y="10"/>
                      </a:lnTo>
                      <a:lnTo>
                        <a:pt x="17" y="13"/>
                      </a:lnTo>
                      <a:lnTo>
                        <a:pt x="28" y="19"/>
                      </a:lnTo>
                      <a:lnTo>
                        <a:pt x="41" y="26"/>
                      </a:lnTo>
                      <a:lnTo>
                        <a:pt x="52" y="35"/>
                      </a:lnTo>
                      <a:lnTo>
                        <a:pt x="63" y="46"/>
                      </a:lnTo>
                      <a:lnTo>
                        <a:pt x="73" y="57"/>
                      </a:lnTo>
                      <a:lnTo>
                        <a:pt x="79" y="69"/>
                      </a:lnTo>
                      <a:lnTo>
                        <a:pt x="87" y="6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3" name="Freeform 169"/>
                <p:cNvSpPr>
                  <a:spLocks/>
                </p:cNvSpPr>
                <p:nvPr/>
              </p:nvSpPr>
              <p:spPr bwMode="auto">
                <a:xfrm>
                  <a:off x="2691" y="3111"/>
                  <a:ext cx="4" cy="3"/>
                </a:xfrm>
                <a:custGeom>
                  <a:avLst/>
                  <a:gdLst>
                    <a:gd name="T0" fmla="*/ 0 w 8"/>
                    <a:gd name="T1" fmla="*/ 1 h 5"/>
                    <a:gd name="T2" fmla="*/ 1 w 8"/>
                    <a:gd name="T3" fmla="*/ 2 h 5"/>
                    <a:gd name="T4" fmla="*/ 3 w 8"/>
                    <a:gd name="T5" fmla="*/ 3 h 5"/>
                    <a:gd name="T6" fmla="*/ 4 w 8"/>
                    <a:gd name="T7" fmla="*/ 2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0" y="2"/>
                      </a:moveTo>
                      <a:lnTo>
                        <a:pt x="2" y="4"/>
                      </a:lnTo>
                      <a:lnTo>
                        <a:pt x="5" y="5"/>
                      </a:lnTo>
                      <a:lnTo>
                        <a:pt x="7" y="3"/>
                      </a:lnTo>
                      <a:lnTo>
                        <a:pt x="8" y="0"/>
                      </a:lnTo>
                      <a:lnTo>
                        <a:pt x="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4" name="Freeform 170"/>
                <p:cNvSpPr>
                  <a:spLocks/>
                </p:cNvSpPr>
                <p:nvPr/>
              </p:nvSpPr>
              <p:spPr bwMode="auto">
                <a:xfrm>
                  <a:off x="2764" y="3190"/>
                  <a:ext cx="2" cy="4"/>
                </a:xfrm>
                <a:custGeom>
                  <a:avLst/>
                  <a:gdLst>
                    <a:gd name="T0" fmla="*/ 2 w 4"/>
                    <a:gd name="T1" fmla="*/ 0 h 8"/>
                    <a:gd name="T2" fmla="*/ 1 w 4"/>
                    <a:gd name="T3" fmla="*/ 1 h 8"/>
                    <a:gd name="T4" fmla="*/ 0 w 4"/>
                    <a:gd name="T5" fmla="*/ 2 h 8"/>
                    <a:gd name="T6" fmla="*/ 1 w 4"/>
                    <a:gd name="T7" fmla="*/ 4 h 8"/>
                    <a:gd name="T8" fmla="*/ 2 w 4"/>
                    <a:gd name="T9" fmla="*/ 4 h 8"/>
                    <a:gd name="T10" fmla="*/ 2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lnTo>
                        <a:pt x="1" y="1"/>
                      </a:lnTo>
                      <a:lnTo>
                        <a:pt x="0" y="4"/>
                      </a:lnTo>
                      <a:lnTo>
                        <a:pt x="1" y="7"/>
                      </a:lnTo>
                      <a:lnTo>
                        <a:pt x="4"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5" name="Freeform 171"/>
                <p:cNvSpPr>
                  <a:spLocks/>
                </p:cNvSpPr>
                <p:nvPr/>
              </p:nvSpPr>
              <p:spPr bwMode="auto">
                <a:xfrm>
                  <a:off x="2766" y="3190"/>
                  <a:ext cx="48" cy="67"/>
                </a:xfrm>
                <a:custGeom>
                  <a:avLst/>
                  <a:gdLst>
                    <a:gd name="T0" fmla="*/ 46 w 96"/>
                    <a:gd name="T1" fmla="*/ 67 h 134"/>
                    <a:gd name="T2" fmla="*/ 48 w 96"/>
                    <a:gd name="T3" fmla="*/ 57 h 134"/>
                    <a:gd name="T4" fmla="*/ 46 w 96"/>
                    <a:gd name="T5" fmla="*/ 47 h 134"/>
                    <a:gd name="T6" fmla="*/ 40 w 96"/>
                    <a:gd name="T7" fmla="*/ 35 h 134"/>
                    <a:gd name="T8" fmla="*/ 32 w 96"/>
                    <a:gd name="T9" fmla="*/ 25 h 134"/>
                    <a:gd name="T10" fmla="*/ 24 w 96"/>
                    <a:gd name="T11" fmla="*/ 16 h 134"/>
                    <a:gd name="T12" fmla="*/ 15 w 96"/>
                    <a:gd name="T13" fmla="*/ 8 h 134"/>
                    <a:gd name="T14" fmla="*/ 7 w 96"/>
                    <a:gd name="T15" fmla="*/ 2 h 134"/>
                    <a:gd name="T16" fmla="*/ 0 w 96"/>
                    <a:gd name="T17" fmla="*/ 0 h 134"/>
                    <a:gd name="T18" fmla="*/ 0 w 96"/>
                    <a:gd name="T19" fmla="*/ 4 h 134"/>
                    <a:gd name="T20" fmla="*/ 5 w 96"/>
                    <a:gd name="T21" fmla="*/ 6 h 134"/>
                    <a:gd name="T22" fmla="*/ 12 w 96"/>
                    <a:gd name="T23" fmla="*/ 11 h 134"/>
                    <a:gd name="T24" fmla="*/ 21 w 96"/>
                    <a:gd name="T25" fmla="*/ 19 h 134"/>
                    <a:gd name="T26" fmla="*/ 29 w 96"/>
                    <a:gd name="T27" fmla="*/ 28 h 134"/>
                    <a:gd name="T28" fmla="*/ 36 w 96"/>
                    <a:gd name="T29" fmla="*/ 37 h 134"/>
                    <a:gd name="T30" fmla="*/ 42 w 96"/>
                    <a:gd name="T31" fmla="*/ 48 h 134"/>
                    <a:gd name="T32" fmla="*/ 43 w 96"/>
                    <a:gd name="T33" fmla="*/ 57 h 134"/>
                    <a:gd name="T34" fmla="*/ 42 w 96"/>
                    <a:gd name="T35" fmla="*/ 65 h 134"/>
                    <a:gd name="T36" fmla="*/ 46 w 96"/>
                    <a:gd name="T37" fmla="*/ 67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 h="134">
                      <a:moveTo>
                        <a:pt x="92" y="134"/>
                      </a:moveTo>
                      <a:lnTo>
                        <a:pt x="96" y="114"/>
                      </a:lnTo>
                      <a:lnTo>
                        <a:pt x="91" y="93"/>
                      </a:lnTo>
                      <a:lnTo>
                        <a:pt x="80" y="70"/>
                      </a:lnTo>
                      <a:lnTo>
                        <a:pt x="64" y="49"/>
                      </a:lnTo>
                      <a:lnTo>
                        <a:pt x="47" y="31"/>
                      </a:lnTo>
                      <a:lnTo>
                        <a:pt x="30" y="16"/>
                      </a:lnTo>
                      <a:lnTo>
                        <a:pt x="13" y="4"/>
                      </a:lnTo>
                      <a:lnTo>
                        <a:pt x="0" y="0"/>
                      </a:lnTo>
                      <a:lnTo>
                        <a:pt x="0" y="8"/>
                      </a:lnTo>
                      <a:lnTo>
                        <a:pt x="9" y="12"/>
                      </a:lnTo>
                      <a:lnTo>
                        <a:pt x="24" y="22"/>
                      </a:lnTo>
                      <a:lnTo>
                        <a:pt x="41" y="37"/>
                      </a:lnTo>
                      <a:lnTo>
                        <a:pt x="58" y="55"/>
                      </a:lnTo>
                      <a:lnTo>
                        <a:pt x="72" y="74"/>
                      </a:lnTo>
                      <a:lnTo>
                        <a:pt x="83" y="95"/>
                      </a:lnTo>
                      <a:lnTo>
                        <a:pt x="86" y="114"/>
                      </a:lnTo>
                      <a:lnTo>
                        <a:pt x="84" y="130"/>
                      </a:lnTo>
                      <a:lnTo>
                        <a:pt x="92" y="1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6" name="Freeform 172"/>
                <p:cNvSpPr>
                  <a:spLocks/>
                </p:cNvSpPr>
                <p:nvPr/>
              </p:nvSpPr>
              <p:spPr bwMode="auto">
                <a:xfrm>
                  <a:off x="2808" y="3255"/>
                  <a:ext cx="4" cy="3"/>
                </a:xfrm>
                <a:custGeom>
                  <a:avLst/>
                  <a:gdLst>
                    <a:gd name="T0" fmla="*/ 0 w 8"/>
                    <a:gd name="T1" fmla="*/ 0 h 6"/>
                    <a:gd name="T2" fmla="*/ 0 w 8"/>
                    <a:gd name="T3" fmla="*/ 2 h 6"/>
                    <a:gd name="T4" fmla="*/ 2 w 8"/>
                    <a:gd name="T5" fmla="*/ 3 h 6"/>
                    <a:gd name="T6" fmla="*/ 3 w 8"/>
                    <a:gd name="T7" fmla="*/ 3 h 6"/>
                    <a:gd name="T8" fmla="*/ 4 w 8"/>
                    <a:gd name="T9" fmla="*/ 2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3"/>
                      </a:lnTo>
                      <a:lnTo>
                        <a:pt x="3" y="6"/>
                      </a:lnTo>
                      <a:lnTo>
                        <a:pt x="6" y="6"/>
                      </a:lnTo>
                      <a:lnTo>
                        <a:pt x="8" y="4"/>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7" name="Freeform 173"/>
                <p:cNvSpPr>
                  <a:spLocks/>
                </p:cNvSpPr>
                <p:nvPr/>
              </p:nvSpPr>
              <p:spPr bwMode="auto">
                <a:xfrm>
                  <a:off x="2751" y="3291"/>
                  <a:ext cx="3" cy="4"/>
                </a:xfrm>
                <a:custGeom>
                  <a:avLst/>
                  <a:gdLst>
                    <a:gd name="T0" fmla="*/ 3 w 6"/>
                    <a:gd name="T1" fmla="*/ 0 h 8"/>
                    <a:gd name="T2" fmla="*/ 2 w 6"/>
                    <a:gd name="T3" fmla="*/ 0 h 8"/>
                    <a:gd name="T4" fmla="*/ 0 w 6"/>
                    <a:gd name="T5" fmla="*/ 1 h 8"/>
                    <a:gd name="T6" fmla="*/ 0 w 6"/>
                    <a:gd name="T7" fmla="*/ 3 h 8"/>
                    <a:gd name="T8" fmla="*/ 1 w 6"/>
                    <a:gd name="T9" fmla="*/ 4 h 8"/>
                    <a:gd name="T10" fmla="*/ 3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0"/>
                      </a:moveTo>
                      <a:lnTo>
                        <a:pt x="3" y="0"/>
                      </a:lnTo>
                      <a:lnTo>
                        <a:pt x="0" y="2"/>
                      </a:lnTo>
                      <a:lnTo>
                        <a:pt x="0" y="6"/>
                      </a:lnTo>
                      <a:lnTo>
                        <a:pt x="2" y="8"/>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8" name="Freeform 174"/>
                <p:cNvSpPr>
                  <a:spLocks/>
                </p:cNvSpPr>
                <p:nvPr/>
              </p:nvSpPr>
              <p:spPr bwMode="auto">
                <a:xfrm>
                  <a:off x="2752" y="3287"/>
                  <a:ext cx="33" cy="11"/>
                </a:xfrm>
                <a:custGeom>
                  <a:avLst/>
                  <a:gdLst>
                    <a:gd name="T0" fmla="*/ 30 w 66"/>
                    <a:gd name="T1" fmla="*/ 0 h 22"/>
                    <a:gd name="T2" fmla="*/ 30 w 66"/>
                    <a:gd name="T3" fmla="*/ 0 h 22"/>
                    <a:gd name="T4" fmla="*/ 28 w 66"/>
                    <a:gd name="T5" fmla="*/ 3 h 22"/>
                    <a:gd name="T6" fmla="*/ 25 w 66"/>
                    <a:gd name="T7" fmla="*/ 4 h 22"/>
                    <a:gd name="T8" fmla="*/ 21 w 66"/>
                    <a:gd name="T9" fmla="*/ 5 h 22"/>
                    <a:gd name="T10" fmla="*/ 17 w 66"/>
                    <a:gd name="T11" fmla="*/ 6 h 22"/>
                    <a:gd name="T12" fmla="*/ 13 w 66"/>
                    <a:gd name="T13" fmla="*/ 6 h 22"/>
                    <a:gd name="T14" fmla="*/ 9 w 66"/>
                    <a:gd name="T15" fmla="*/ 6 h 22"/>
                    <a:gd name="T16" fmla="*/ 5 w 66"/>
                    <a:gd name="T17" fmla="*/ 6 h 22"/>
                    <a:gd name="T18" fmla="*/ 2 w 66"/>
                    <a:gd name="T19" fmla="*/ 4 h 22"/>
                    <a:gd name="T20" fmla="*/ 0 w 66"/>
                    <a:gd name="T21" fmla="*/ 8 h 22"/>
                    <a:gd name="T22" fmla="*/ 4 w 66"/>
                    <a:gd name="T23" fmla="*/ 10 h 22"/>
                    <a:gd name="T24" fmla="*/ 9 w 66"/>
                    <a:gd name="T25" fmla="*/ 10 h 22"/>
                    <a:gd name="T26" fmla="*/ 13 w 66"/>
                    <a:gd name="T27" fmla="*/ 11 h 22"/>
                    <a:gd name="T28" fmla="*/ 17 w 66"/>
                    <a:gd name="T29" fmla="*/ 10 h 22"/>
                    <a:gd name="T30" fmla="*/ 22 w 66"/>
                    <a:gd name="T31" fmla="*/ 9 h 22"/>
                    <a:gd name="T32" fmla="*/ 26 w 66"/>
                    <a:gd name="T33" fmla="*/ 8 h 22"/>
                    <a:gd name="T34" fmla="*/ 30 w 66"/>
                    <a:gd name="T35" fmla="*/ 6 h 22"/>
                    <a:gd name="T36" fmla="*/ 33 w 66"/>
                    <a:gd name="T37" fmla="*/ 3 h 22"/>
                    <a:gd name="T38" fmla="*/ 33 w 66"/>
                    <a:gd name="T39" fmla="*/ 3 h 22"/>
                    <a:gd name="T40" fmla="*/ 30 w 66"/>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2">
                      <a:moveTo>
                        <a:pt x="60" y="0"/>
                      </a:moveTo>
                      <a:lnTo>
                        <a:pt x="60" y="0"/>
                      </a:lnTo>
                      <a:lnTo>
                        <a:pt x="56" y="5"/>
                      </a:lnTo>
                      <a:lnTo>
                        <a:pt x="49" y="8"/>
                      </a:lnTo>
                      <a:lnTo>
                        <a:pt x="41" y="10"/>
                      </a:lnTo>
                      <a:lnTo>
                        <a:pt x="34" y="12"/>
                      </a:lnTo>
                      <a:lnTo>
                        <a:pt x="25" y="12"/>
                      </a:lnTo>
                      <a:lnTo>
                        <a:pt x="17" y="12"/>
                      </a:lnTo>
                      <a:lnTo>
                        <a:pt x="10" y="11"/>
                      </a:lnTo>
                      <a:lnTo>
                        <a:pt x="4" y="8"/>
                      </a:lnTo>
                      <a:lnTo>
                        <a:pt x="0" y="16"/>
                      </a:lnTo>
                      <a:lnTo>
                        <a:pt x="8" y="19"/>
                      </a:lnTo>
                      <a:lnTo>
                        <a:pt x="17" y="20"/>
                      </a:lnTo>
                      <a:lnTo>
                        <a:pt x="25" y="22"/>
                      </a:lnTo>
                      <a:lnTo>
                        <a:pt x="34" y="20"/>
                      </a:lnTo>
                      <a:lnTo>
                        <a:pt x="43" y="18"/>
                      </a:lnTo>
                      <a:lnTo>
                        <a:pt x="52" y="16"/>
                      </a:lnTo>
                      <a:lnTo>
                        <a:pt x="60" y="11"/>
                      </a:lnTo>
                      <a:lnTo>
                        <a:pt x="66" y="6"/>
                      </a:lnTo>
                      <a:lnTo>
                        <a:pt x="6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29" name="Freeform 175"/>
                <p:cNvSpPr>
                  <a:spLocks/>
                </p:cNvSpPr>
                <p:nvPr/>
              </p:nvSpPr>
              <p:spPr bwMode="auto">
                <a:xfrm>
                  <a:off x="2769" y="3282"/>
                  <a:ext cx="17" cy="12"/>
                </a:xfrm>
                <a:custGeom>
                  <a:avLst/>
                  <a:gdLst>
                    <a:gd name="T0" fmla="*/ 5 w 35"/>
                    <a:gd name="T1" fmla="*/ 12 h 23"/>
                    <a:gd name="T2" fmla="*/ 5 w 35"/>
                    <a:gd name="T3" fmla="*/ 8 h 23"/>
                    <a:gd name="T4" fmla="*/ 6 w 35"/>
                    <a:gd name="T5" fmla="*/ 7 h 23"/>
                    <a:gd name="T6" fmla="*/ 9 w 35"/>
                    <a:gd name="T7" fmla="*/ 5 h 23"/>
                    <a:gd name="T8" fmla="*/ 10 w 35"/>
                    <a:gd name="T9" fmla="*/ 4 h 23"/>
                    <a:gd name="T10" fmla="*/ 13 w 35"/>
                    <a:gd name="T11" fmla="*/ 4 h 23"/>
                    <a:gd name="T12" fmla="*/ 13 w 35"/>
                    <a:gd name="T13" fmla="*/ 4 h 23"/>
                    <a:gd name="T14" fmla="*/ 13 w 35"/>
                    <a:gd name="T15" fmla="*/ 4 h 23"/>
                    <a:gd name="T16" fmla="*/ 13 w 35"/>
                    <a:gd name="T17" fmla="*/ 5 h 23"/>
                    <a:gd name="T18" fmla="*/ 16 w 35"/>
                    <a:gd name="T19" fmla="*/ 8 h 23"/>
                    <a:gd name="T20" fmla="*/ 17 w 35"/>
                    <a:gd name="T21" fmla="*/ 4 h 23"/>
                    <a:gd name="T22" fmla="*/ 16 w 35"/>
                    <a:gd name="T23" fmla="*/ 1 h 23"/>
                    <a:gd name="T24" fmla="*/ 13 w 35"/>
                    <a:gd name="T25" fmla="*/ 0 h 23"/>
                    <a:gd name="T26" fmla="*/ 10 w 35"/>
                    <a:gd name="T27" fmla="*/ 0 h 23"/>
                    <a:gd name="T28" fmla="*/ 6 w 35"/>
                    <a:gd name="T29" fmla="*/ 1 h 23"/>
                    <a:gd name="T30" fmla="*/ 3 w 35"/>
                    <a:gd name="T31" fmla="*/ 4 h 23"/>
                    <a:gd name="T32" fmla="*/ 1 w 35"/>
                    <a:gd name="T33" fmla="*/ 7 h 23"/>
                    <a:gd name="T34" fmla="*/ 0 w 35"/>
                    <a:gd name="T35" fmla="*/ 12 h 23"/>
                    <a:gd name="T36" fmla="*/ 5 w 35"/>
                    <a:gd name="T37" fmla="*/ 1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23">
                      <a:moveTo>
                        <a:pt x="10" y="23"/>
                      </a:moveTo>
                      <a:lnTo>
                        <a:pt x="10" y="16"/>
                      </a:lnTo>
                      <a:lnTo>
                        <a:pt x="13" y="13"/>
                      </a:lnTo>
                      <a:lnTo>
                        <a:pt x="18" y="10"/>
                      </a:lnTo>
                      <a:lnTo>
                        <a:pt x="21" y="8"/>
                      </a:lnTo>
                      <a:lnTo>
                        <a:pt x="26" y="8"/>
                      </a:lnTo>
                      <a:lnTo>
                        <a:pt x="27" y="8"/>
                      </a:lnTo>
                      <a:lnTo>
                        <a:pt x="26" y="9"/>
                      </a:lnTo>
                      <a:lnTo>
                        <a:pt x="32" y="15"/>
                      </a:lnTo>
                      <a:lnTo>
                        <a:pt x="35" y="8"/>
                      </a:lnTo>
                      <a:lnTo>
                        <a:pt x="33" y="2"/>
                      </a:lnTo>
                      <a:lnTo>
                        <a:pt x="26" y="0"/>
                      </a:lnTo>
                      <a:lnTo>
                        <a:pt x="21" y="0"/>
                      </a:lnTo>
                      <a:lnTo>
                        <a:pt x="13" y="2"/>
                      </a:lnTo>
                      <a:lnTo>
                        <a:pt x="7" y="7"/>
                      </a:lnTo>
                      <a:lnTo>
                        <a:pt x="2" y="14"/>
                      </a:lnTo>
                      <a:lnTo>
                        <a:pt x="0" y="23"/>
                      </a:lnTo>
                      <a:lnTo>
                        <a:pt x="10"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0" name="Freeform 176"/>
                <p:cNvSpPr>
                  <a:spLocks/>
                </p:cNvSpPr>
                <p:nvPr/>
              </p:nvSpPr>
              <p:spPr bwMode="auto">
                <a:xfrm>
                  <a:off x="2769" y="3294"/>
                  <a:ext cx="5" cy="2"/>
                </a:xfrm>
                <a:custGeom>
                  <a:avLst/>
                  <a:gdLst>
                    <a:gd name="T0" fmla="*/ 0 w 10"/>
                    <a:gd name="T1" fmla="*/ 0 h 4"/>
                    <a:gd name="T2" fmla="*/ 1 w 10"/>
                    <a:gd name="T3" fmla="*/ 2 h 4"/>
                    <a:gd name="T4" fmla="*/ 3 w 10"/>
                    <a:gd name="T5" fmla="*/ 2 h 4"/>
                    <a:gd name="T6" fmla="*/ 4 w 10"/>
                    <a:gd name="T7" fmla="*/ 2 h 4"/>
                    <a:gd name="T8" fmla="*/ 5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2" y="3"/>
                      </a:lnTo>
                      <a:lnTo>
                        <a:pt x="5" y="4"/>
                      </a:lnTo>
                      <a:lnTo>
                        <a:pt x="8" y="3"/>
                      </a:lnTo>
                      <a:lnTo>
                        <a:pt x="10"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1" name="Freeform 177"/>
                <p:cNvSpPr>
                  <a:spLocks/>
                </p:cNvSpPr>
                <p:nvPr/>
              </p:nvSpPr>
              <p:spPr bwMode="auto">
                <a:xfrm>
                  <a:off x="2754" y="3308"/>
                  <a:ext cx="3" cy="4"/>
                </a:xfrm>
                <a:custGeom>
                  <a:avLst/>
                  <a:gdLst>
                    <a:gd name="T0" fmla="*/ 3 w 5"/>
                    <a:gd name="T1" fmla="*/ 0 h 8"/>
                    <a:gd name="T2" fmla="*/ 1 w 5"/>
                    <a:gd name="T3" fmla="*/ 1 h 8"/>
                    <a:gd name="T4" fmla="*/ 0 w 5"/>
                    <a:gd name="T5" fmla="*/ 2 h 8"/>
                    <a:gd name="T6" fmla="*/ 1 w 5"/>
                    <a:gd name="T7" fmla="*/ 3 h 8"/>
                    <a:gd name="T8" fmla="*/ 2 w 5"/>
                    <a:gd name="T9" fmla="*/ 4 h 8"/>
                    <a:gd name="T10" fmla="*/ 3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5" y="0"/>
                      </a:moveTo>
                      <a:lnTo>
                        <a:pt x="2" y="1"/>
                      </a:lnTo>
                      <a:lnTo>
                        <a:pt x="0" y="3"/>
                      </a:lnTo>
                      <a:lnTo>
                        <a:pt x="1" y="6"/>
                      </a:lnTo>
                      <a:lnTo>
                        <a:pt x="3" y="8"/>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2" name="Freeform 178"/>
                <p:cNvSpPr>
                  <a:spLocks/>
                </p:cNvSpPr>
                <p:nvPr/>
              </p:nvSpPr>
              <p:spPr bwMode="auto">
                <a:xfrm>
                  <a:off x="2756" y="3306"/>
                  <a:ext cx="16" cy="7"/>
                </a:xfrm>
                <a:custGeom>
                  <a:avLst/>
                  <a:gdLst>
                    <a:gd name="T0" fmla="*/ 14 w 33"/>
                    <a:gd name="T1" fmla="*/ 0 h 13"/>
                    <a:gd name="T2" fmla="*/ 13 w 33"/>
                    <a:gd name="T3" fmla="*/ 1 h 13"/>
                    <a:gd name="T4" fmla="*/ 11 w 33"/>
                    <a:gd name="T5" fmla="*/ 2 h 13"/>
                    <a:gd name="T6" fmla="*/ 10 w 33"/>
                    <a:gd name="T7" fmla="*/ 2 h 13"/>
                    <a:gd name="T8" fmla="*/ 8 w 33"/>
                    <a:gd name="T9" fmla="*/ 2 h 13"/>
                    <a:gd name="T10" fmla="*/ 6 w 33"/>
                    <a:gd name="T11" fmla="*/ 2 h 13"/>
                    <a:gd name="T12" fmla="*/ 4 w 33"/>
                    <a:gd name="T13" fmla="*/ 2 h 13"/>
                    <a:gd name="T14" fmla="*/ 2 w 33"/>
                    <a:gd name="T15" fmla="*/ 2 h 13"/>
                    <a:gd name="T16" fmla="*/ 1 w 33"/>
                    <a:gd name="T17" fmla="*/ 2 h 13"/>
                    <a:gd name="T18" fmla="*/ 0 w 33"/>
                    <a:gd name="T19" fmla="*/ 6 h 13"/>
                    <a:gd name="T20" fmla="*/ 2 w 33"/>
                    <a:gd name="T21" fmla="*/ 6 h 13"/>
                    <a:gd name="T22" fmla="*/ 4 w 33"/>
                    <a:gd name="T23" fmla="*/ 7 h 13"/>
                    <a:gd name="T24" fmla="*/ 6 w 33"/>
                    <a:gd name="T25" fmla="*/ 7 h 13"/>
                    <a:gd name="T26" fmla="*/ 8 w 33"/>
                    <a:gd name="T27" fmla="*/ 7 h 13"/>
                    <a:gd name="T28" fmla="*/ 10 w 33"/>
                    <a:gd name="T29" fmla="*/ 6 h 13"/>
                    <a:gd name="T30" fmla="*/ 12 w 33"/>
                    <a:gd name="T31" fmla="*/ 6 h 13"/>
                    <a:gd name="T32" fmla="*/ 14 w 33"/>
                    <a:gd name="T33" fmla="*/ 5 h 13"/>
                    <a:gd name="T34" fmla="*/ 16 w 33"/>
                    <a:gd name="T35" fmla="*/ 4 h 13"/>
                    <a:gd name="T36" fmla="*/ 14 w 33"/>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13">
                      <a:moveTo>
                        <a:pt x="29" y="0"/>
                      </a:moveTo>
                      <a:lnTo>
                        <a:pt x="26" y="2"/>
                      </a:lnTo>
                      <a:lnTo>
                        <a:pt x="23" y="3"/>
                      </a:lnTo>
                      <a:lnTo>
                        <a:pt x="20" y="4"/>
                      </a:lnTo>
                      <a:lnTo>
                        <a:pt x="16" y="3"/>
                      </a:lnTo>
                      <a:lnTo>
                        <a:pt x="12" y="3"/>
                      </a:lnTo>
                      <a:lnTo>
                        <a:pt x="8" y="3"/>
                      </a:lnTo>
                      <a:lnTo>
                        <a:pt x="5" y="4"/>
                      </a:lnTo>
                      <a:lnTo>
                        <a:pt x="2" y="3"/>
                      </a:lnTo>
                      <a:lnTo>
                        <a:pt x="0" y="11"/>
                      </a:lnTo>
                      <a:lnTo>
                        <a:pt x="5" y="12"/>
                      </a:lnTo>
                      <a:lnTo>
                        <a:pt x="8" y="13"/>
                      </a:lnTo>
                      <a:lnTo>
                        <a:pt x="12" y="13"/>
                      </a:lnTo>
                      <a:lnTo>
                        <a:pt x="16" y="13"/>
                      </a:lnTo>
                      <a:lnTo>
                        <a:pt x="20" y="12"/>
                      </a:lnTo>
                      <a:lnTo>
                        <a:pt x="25" y="11"/>
                      </a:lnTo>
                      <a:lnTo>
                        <a:pt x="28" y="10"/>
                      </a:lnTo>
                      <a:lnTo>
                        <a:pt x="33" y="8"/>
                      </a:lnTo>
                      <a:lnTo>
                        <a:pt x="2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3" name="Freeform 179"/>
                <p:cNvSpPr>
                  <a:spLocks/>
                </p:cNvSpPr>
                <p:nvPr/>
              </p:nvSpPr>
              <p:spPr bwMode="auto">
                <a:xfrm>
                  <a:off x="2770" y="3306"/>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4" name="Freeform 180"/>
                <p:cNvSpPr>
                  <a:spLocks/>
                </p:cNvSpPr>
                <p:nvPr/>
              </p:nvSpPr>
              <p:spPr bwMode="auto">
                <a:xfrm>
                  <a:off x="2792" y="3337"/>
                  <a:ext cx="2" cy="5"/>
                </a:xfrm>
                <a:custGeom>
                  <a:avLst/>
                  <a:gdLst>
                    <a:gd name="T0" fmla="*/ 2 w 4"/>
                    <a:gd name="T1" fmla="*/ 0 h 10"/>
                    <a:gd name="T2" fmla="*/ 1 w 4"/>
                    <a:gd name="T3" fmla="*/ 1 h 10"/>
                    <a:gd name="T4" fmla="*/ 0 w 4"/>
                    <a:gd name="T5" fmla="*/ 3 h 10"/>
                    <a:gd name="T6" fmla="*/ 1 w 4"/>
                    <a:gd name="T7" fmla="*/ 4 h 10"/>
                    <a:gd name="T8" fmla="*/ 2 w 4"/>
                    <a:gd name="T9" fmla="*/ 5 h 10"/>
                    <a:gd name="T10" fmla="*/ 2 w 4"/>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0">
                      <a:moveTo>
                        <a:pt x="4" y="0"/>
                      </a:moveTo>
                      <a:lnTo>
                        <a:pt x="1" y="2"/>
                      </a:lnTo>
                      <a:lnTo>
                        <a:pt x="0" y="5"/>
                      </a:lnTo>
                      <a:lnTo>
                        <a:pt x="1" y="8"/>
                      </a:lnTo>
                      <a:lnTo>
                        <a:pt x="4" y="10"/>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5" name="Freeform 181"/>
                <p:cNvSpPr>
                  <a:spLocks/>
                </p:cNvSpPr>
                <p:nvPr/>
              </p:nvSpPr>
              <p:spPr bwMode="auto">
                <a:xfrm>
                  <a:off x="2794" y="3335"/>
                  <a:ext cx="14" cy="7"/>
                </a:xfrm>
                <a:custGeom>
                  <a:avLst/>
                  <a:gdLst>
                    <a:gd name="T0" fmla="*/ 12 w 27"/>
                    <a:gd name="T1" fmla="*/ 0 h 15"/>
                    <a:gd name="T2" fmla="*/ 9 w 27"/>
                    <a:gd name="T3" fmla="*/ 1 h 15"/>
                    <a:gd name="T4" fmla="*/ 6 w 27"/>
                    <a:gd name="T5" fmla="*/ 2 h 15"/>
                    <a:gd name="T6" fmla="*/ 3 w 27"/>
                    <a:gd name="T7" fmla="*/ 3 h 15"/>
                    <a:gd name="T8" fmla="*/ 0 w 27"/>
                    <a:gd name="T9" fmla="*/ 2 h 15"/>
                    <a:gd name="T10" fmla="*/ 0 w 27"/>
                    <a:gd name="T11" fmla="*/ 7 h 15"/>
                    <a:gd name="T12" fmla="*/ 3 w 27"/>
                    <a:gd name="T13" fmla="*/ 7 h 15"/>
                    <a:gd name="T14" fmla="*/ 7 w 27"/>
                    <a:gd name="T15" fmla="*/ 6 h 15"/>
                    <a:gd name="T16" fmla="*/ 10 w 27"/>
                    <a:gd name="T17" fmla="*/ 5 h 15"/>
                    <a:gd name="T18" fmla="*/ 14 w 27"/>
                    <a:gd name="T19" fmla="*/ 4 h 15"/>
                    <a:gd name="T20" fmla="*/ 12 w 2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5">
                      <a:moveTo>
                        <a:pt x="23" y="0"/>
                      </a:moveTo>
                      <a:lnTo>
                        <a:pt x="18" y="3"/>
                      </a:lnTo>
                      <a:lnTo>
                        <a:pt x="12" y="4"/>
                      </a:lnTo>
                      <a:lnTo>
                        <a:pt x="6" y="6"/>
                      </a:lnTo>
                      <a:lnTo>
                        <a:pt x="0" y="5"/>
                      </a:lnTo>
                      <a:lnTo>
                        <a:pt x="0" y="15"/>
                      </a:lnTo>
                      <a:lnTo>
                        <a:pt x="6" y="14"/>
                      </a:lnTo>
                      <a:lnTo>
                        <a:pt x="14" y="12"/>
                      </a:lnTo>
                      <a:lnTo>
                        <a:pt x="20" y="11"/>
                      </a:lnTo>
                      <a:lnTo>
                        <a:pt x="27" y="8"/>
                      </a:lnTo>
                      <a:lnTo>
                        <a:pt x="2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6" name="Freeform 182"/>
                <p:cNvSpPr>
                  <a:spLocks/>
                </p:cNvSpPr>
                <p:nvPr/>
              </p:nvSpPr>
              <p:spPr bwMode="auto">
                <a:xfrm>
                  <a:off x="2806" y="3335"/>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7" name="Freeform 183"/>
                <p:cNvSpPr>
                  <a:spLocks/>
                </p:cNvSpPr>
                <p:nvPr/>
              </p:nvSpPr>
              <p:spPr bwMode="auto">
                <a:xfrm>
                  <a:off x="2792" y="3320"/>
                  <a:ext cx="2" cy="4"/>
                </a:xfrm>
                <a:custGeom>
                  <a:avLst/>
                  <a:gdLst>
                    <a:gd name="T0" fmla="*/ 1 w 5"/>
                    <a:gd name="T1" fmla="*/ 0 h 9"/>
                    <a:gd name="T2" fmla="*/ 0 w 5"/>
                    <a:gd name="T3" fmla="*/ 1 h 9"/>
                    <a:gd name="T4" fmla="*/ 0 w 5"/>
                    <a:gd name="T5" fmla="*/ 2 h 9"/>
                    <a:gd name="T6" fmla="*/ 1 w 5"/>
                    <a:gd name="T7" fmla="*/ 4 h 9"/>
                    <a:gd name="T8" fmla="*/ 2 w 5"/>
                    <a:gd name="T9" fmla="*/ 4 h 9"/>
                    <a:gd name="T10" fmla="*/ 1 w 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3" y="0"/>
                      </a:moveTo>
                      <a:lnTo>
                        <a:pt x="1" y="2"/>
                      </a:lnTo>
                      <a:lnTo>
                        <a:pt x="0" y="5"/>
                      </a:lnTo>
                      <a:lnTo>
                        <a:pt x="2" y="8"/>
                      </a:lnTo>
                      <a:lnTo>
                        <a:pt x="5" y="9"/>
                      </a:lnTo>
                      <a:lnTo>
                        <a:pt x="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8" name="Freeform 184"/>
                <p:cNvSpPr>
                  <a:spLocks/>
                </p:cNvSpPr>
                <p:nvPr/>
              </p:nvSpPr>
              <p:spPr bwMode="auto">
                <a:xfrm>
                  <a:off x="2793" y="3312"/>
                  <a:ext cx="23" cy="12"/>
                </a:xfrm>
                <a:custGeom>
                  <a:avLst/>
                  <a:gdLst>
                    <a:gd name="T0" fmla="*/ 19 w 45"/>
                    <a:gd name="T1" fmla="*/ 0 h 24"/>
                    <a:gd name="T2" fmla="*/ 19 w 45"/>
                    <a:gd name="T3" fmla="*/ 0 h 24"/>
                    <a:gd name="T4" fmla="*/ 18 w 45"/>
                    <a:gd name="T5" fmla="*/ 2 h 24"/>
                    <a:gd name="T6" fmla="*/ 17 w 45"/>
                    <a:gd name="T7" fmla="*/ 3 h 24"/>
                    <a:gd name="T8" fmla="*/ 14 w 45"/>
                    <a:gd name="T9" fmla="*/ 4 h 24"/>
                    <a:gd name="T10" fmla="*/ 12 w 45"/>
                    <a:gd name="T11" fmla="*/ 5 h 24"/>
                    <a:gd name="T12" fmla="*/ 9 w 45"/>
                    <a:gd name="T13" fmla="*/ 6 h 24"/>
                    <a:gd name="T14" fmla="*/ 7 w 45"/>
                    <a:gd name="T15" fmla="*/ 7 h 24"/>
                    <a:gd name="T16" fmla="*/ 4 w 45"/>
                    <a:gd name="T17" fmla="*/ 7 h 24"/>
                    <a:gd name="T18" fmla="*/ 0 w 45"/>
                    <a:gd name="T19" fmla="*/ 8 h 24"/>
                    <a:gd name="T20" fmla="*/ 1 w 45"/>
                    <a:gd name="T21" fmla="*/ 12 h 24"/>
                    <a:gd name="T22" fmla="*/ 4 w 45"/>
                    <a:gd name="T23" fmla="*/ 12 h 24"/>
                    <a:gd name="T24" fmla="*/ 7 w 45"/>
                    <a:gd name="T25" fmla="*/ 11 h 24"/>
                    <a:gd name="T26" fmla="*/ 10 w 45"/>
                    <a:gd name="T27" fmla="*/ 10 h 24"/>
                    <a:gd name="T28" fmla="*/ 13 w 45"/>
                    <a:gd name="T29" fmla="*/ 9 h 24"/>
                    <a:gd name="T30" fmla="*/ 16 w 45"/>
                    <a:gd name="T31" fmla="*/ 8 h 24"/>
                    <a:gd name="T32" fmla="*/ 19 w 45"/>
                    <a:gd name="T33" fmla="*/ 7 h 24"/>
                    <a:gd name="T34" fmla="*/ 21 w 45"/>
                    <a:gd name="T35" fmla="*/ 4 h 24"/>
                    <a:gd name="T36" fmla="*/ 23 w 45"/>
                    <a:gd name="T37" fmla="*/ 1 h 24"/>
                    <a:gd name="T38" fmla="*/ 23 w 45"/>
                    <a:gd name="T39" fmla="*/ 1 h 24"/>
                    <a:gd name="T40" fmla="*/ 19 w 45"/>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4">
                      <a:moveTo>
                        <a:pt x="37" y="0"/>
                      </a:moveTo>
                      <a:lnTo>
                        <a:pt x="37" y="0"/>
                      </a:lnTo>
                      <a:lnTo>
                        <a:pt x="36" y="4"/>
                      </a:lnTo>
                      <a:lnTo>
                        <a:pt x="33" y="5"/>
                      </a:lnTo>
                      <a:lnTo>
                        <a:pt x="28" y="8"/>
                      </a:lnTo>
                      <a:lnTo>
                        <a:pt x="24" y="10"/>
                      </a:lnTo>
                      <a:lnTo>
                        <a:pt x="18" y="12"/>
                      </a:lnTo>
                      <a:lnTo>
                        <a:pt x="13" y="13"/>
                      </a:lnTo>
                      <a:lnTo>
                        <a:pt x="7" y="14"/>
                      </a:lnTo>
                      <a:lnTo>
                        <a:pt x="0" y="15"/>
                      </a:lnTo>
                      <a:lnTo>
                        <a:pt x="2" y="24"/>
                      </a:lnTo>
                      <a:lnTo>
                        <a:pt x="7" y="23"/>
                      </a:lnTo>
                      <a:lnTo>
                        <a:pt x="13" y="21"/>
                      </a:lnTo>
                      <a:lnTo>
                        <a:pt x="20" y="20"/>
                      </a:lnTo>
                      <a:lnTo>
                        <a:pt x="26" y="18"/>
                      </a:lnTo>
                      <a:lnTo>
                        <a:pt x="32" y="16"/>
                      </a:lnTo>
                      <a:lnTo>
                        <a:pt x="37" y="13"/>
                      </a:lnTo>
                      <a:lnTo>
                        <a:pt x="42" y="8"/>
                      </a:lnTo>
                      <a:lnTo>
                        <a:pt x="45" y="2"/>
                      </a:lnTo>
                      <a:lnTo>
                        <a:pt x="3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39" name="Freeform 185"/>
                <p:cNvSpPr>
                  <a:spLocks/>
                </p:cNvSpPr>
                <p:nvPr/>
              </p:nvSpPr>
              <p:spPr bwMode="auto">
                <a:xfrm>
                  <a:off x="2806" y="3307"/>
                  <a:ext cx="11" cy="11"/>
                </a:xfrm>
                <a:custGeom>
                  <a:avLst/>
                  <a:gdLst>
                    <a:gd name="T0" fmla="*/ 4 w 21"/>
                    <a:gd name="T1" fmla="*/ 11 h 22"/>
                    <a:gd name="T2" fmla="*/ 6 w 21"/>
                    <a:gd name="T3" fmla="*/ 6 h 22"/>
                    <a:gd name="T4" fmla="*/ 8 w 21"/>
                    <a:gd name="T5" fmla="*/ 4 h 22"/>
                    <a:gd name="T6" fmla="*/ 7 w 21"/>
                    <a:gd name="T7" fmla="*/ 3 h 22"/>
                    <a:gd name="T8" fmla="*/ 6 w 21"/>
                    <a:gd name="T9" fmla="*/ 5 h 22"/>
                    <a:gd name="T10" fmla="*/ 10 w 21"/>
                    <a:gd name="T11" fmla="*/ 6 h 22"/>
                    <a:gd name="T12" fmla="*/ 11 w 21"/>
                    <a:gd name="T13" fmla="*/ 2 h 22"/>
                    <a:gd name="T14" fmla="*/ 6 w 21"/>
                    <a:gd name="T15" fmla="*/ 0 h 22"/>
                    <a:gd name="T16" fmla="*/ 2 w 21"/>
                    <a:gd name="T17" fmla="*/ 4 h 22"/>
                    <a:gd name="T18" fmla="*/ 0 w 21"/>
                    <a:gd name="T19" fmla="*/ 11 h 22"/>
                    <a:gd name="T20" fmla="*/ 4 w 21"/>
                    <a:gd name="T21" fmla="*/ 1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2">
                      <a:moveTo>
                        <a:pt x="8" y="22"/>
                      </a:moveTo>
                      <a:lnTo>
                        <a:pt x="11" y="12"/>
                      </a:lnTo>
                      <a:lnTo>
                        <a:pt x="15" y="8"/>
                      </a:lnTo>
                      <a:lnTo>
                        <a:pt x="13" y="5"/>
                      </a:lnTo>
                      <a:lnTo>
                        <a:pt x="12" y="10"/>
                      </a:lnTo>
                      <a:lnTo>
                        <a:pt x="20" y="12"/>
                      </a:lnTo>
                      <a:lnTo>
                        <a:pt x="21" y="3"/>
                      </a:lnTo>
                      <a:lnTo>
                        <a:pt x="11" y="0"/>
                      </a:lnTo>
                      <a:lnTo>
                        <a:pt x="3" y="8"/>
                      </a:lnTo>
                      <a:lnTo>
                        <a:pt x="0" y="22"/>
                      </a:lnTo>
                      <a:lnTo>
                        <a:pt x="8"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0" name="Freeform 186"/>
                <p:cNvSpPr>
                  <a:spLocks/>
                </p:cNvSpPr>
                <p:nvPr/>
              </p:nvSpPr>
              <p:spPr bwMode="auto">
                <a:xfrm>
                  <a:off x="2806" y="3318"/>
                  <a:ext cx="4" cy="2"/>
                </a:xfrm>
                <a:custGeom>
                  <a:avLst/>
                  <a:gdLst>
                    <a:gd name="T0" fmla="*/ 0 w 8"/>
                    <a:gd name="T1" fmla="*/ 0 h 4"/>
                    <a:gd name="T2" fmla="*/ 1 w 8"/>
                    <a:gd name="T3" fmla="*/ 2 h 4"/>
                    <a:gd name="T4" fmla="*/ 2 w 8"/>
                    <a:gd name="T5" fmla="*/ 2 h 4"/>
                    <a:gd name="T6" fmla="*/ 4 w 8"/>
                    <a:gd name="T7" fmla="*/ 2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1" y="3"/>
                      </a:lnTo>
                      <a:lnTo>
                        <a:pt x="4" y="4"/>
                      </a:lnTo>
                      <a:lnTo>
                        <a:pt x="7" y="3"/>
                      </a:lnTo>
                      <a:lnTo>
                        <a:pt x="8"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1" name="Freeform 187"/>
                <p:cNvSpPr>
                  <a:spLocks/>
                </p:cNvSpPr>
                <p:nvPr/>
              </p:nvSpPr>
              <p:spPr bwMode="auto">
                <a:xfrm>
                  <a:off x="2823" y="3359"/>
                  <a:ext cx="2" cy="5"/>
                </a:xfrm>
                <a:custGeom>
                  <a:avLst/>
                  <a:gdLst>
                    <a:gd name="T0" fmla="*/ 2 w 5"/>
                    <a:gd name="T1" fmla="*/ 0 h 10"/>
                    <a:gd name="T2" fmla="*/ 0 w 5"/>
                    <a:gd name="T3" fmla="*/ 1 h 10"/>
                    <a:gd name="T4" fmla="*/ 0 w 5"/>
                    <a:gd name="T5" fmla="*/ 3 h 10"/>
                    <a:gd name="T6" fmla="*/ 0 w 5"/>
                    <a:gd name="T7" fmla="*/ 4 h 10"/>
                    <a:gd name="T8" fmla="*/ 2 w 5"/>
                    <a:gd name="T9" fmla="*/ 5 h 10"/>
                    <a:gd name="T10" fmla="*/ 2 w 5"/>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
                      <a:moveTo>
                        <a:pt x="5" y="0"/>
                      </a:moveTo>
                      <a:lnTo>
                        <a:pt x="1" y="2"/>
                      </a:lnTo>
                      <a:lnTo>
                        <a:pt x="0" y="5"/>
                      </a:lnTo>
                      <a:lnTo>
                        <a:pt x="1" y="8"/>
                      </a:lnTo>
                      <a:lnTo>
                        <a:pt x="5" y="10"/>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2" name="Freeform 188"/>
                <p:cNvSpPr>
                  <a:spLocks/>
                </p:cNvSpPr>
                <p:nvPr/>
              </p:nvSpPr>
              <p:spPr bwMode="auto">
                <a:xfrm>
                  <a:off x="2825" y="3356"/>
                  <a:ext cx="14" cy="8"/>
                </a:xfrm>
                <a:custGeom>
                  <a:avLst/>
                  <a:gdLst>
                    <a:gd name="T0" fmla="*/ 12 w 29"/>
                    <a:gd name="T1" fmla="*/ 0 h 15"/>
                    <a:gd name="T2" fmla="*/ 10 w 29"/>
                    <a:gd name="T3" fmla="*/ 2 h 15"/>
                    <a:gd name="T4" fmla="*/ 7 w 29"/>
                    <a:gd name="T5" fmla="*/ 2 h 15"/>
                    <a:gd name="T6" fmla="*/ 3 w 29"/>
                    <a:gd name="T7" fmla="*/ 3 h 15"/>
                    <a:gd name="T8" fmla="*/ 0 w 29"/>
                    <a:gd name="T9" fmla="*/ 3 h 15"/>
                    <a:gd name="T10" fmla="*/ 0 w 29"/>
                    <a:gd name="T11" fmla="*/ 8 h 15"/>
                    <a:gd name="T12" fmla="*/ 3 w 29"/>
                    <a:gd name="T13" fmla="*/ 7 h 15"/>
                    <a:gd name="T14" fmla="*/ 7 w 29"/>
                    <a:gd name="T15" fmla="*/ 6 h 15"/>
                    <a:gd name="T16" fmla="*/ 11 w 29"/>
                    <a:gd name="T17" fmla="*/ 6 h 15"/>
                    <a:gd name="T18" fmla="*/ 14 w 29"/>
                    <a:gd name="T19" fmla="*/ 4 h 15"/>
                    <a:gd name="T20" fmla="*/ 12 w 29"/>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15">
                      <a:moveTo>
                        <a:pt x="25" y="0"/>
                      </a:moveTo>
                      <a:lnTo>
                        <a:pt x="21" y="3"/>
                      </a:lnTo>
                      <a:lnTo>
                        <a:pt x="15" y="4"/>
                      </a:lnTo>
                      <a:lnTo>
                        <a:pt x="7" y="6"/>
                      </a:lnTo>
                      <a:lnTo>
                        <a:pt x="0" y="5"/>
                      </a:lnTo>
                      <a:lnTo>
                        <a:pt x="0" y="15"/>
                      </a:lnTo>
                      <a:lnTo>
                        <a:pt x="7" y="14"/>
                      </a:lnTo>
                      <a:lnTo>
                        <a:pt x="15" y="12"/>
                      </a:lnTo>
                      <a:lnTo>
                        <a:pt x="23" y="11"/>
                      </a:lnTo>
                      <a:lnTo>
                        <a:pt x="29" y="8"/>
                      </a:lnTo>
                      <a:lnTo>
                        <a:pt x="2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3" name="Freeform 189"/>
                <p:cNvSpPr>
                  <a:spLocks/>
                </p:cNvSpPr>
                <p:nvPr/>
              </p:nvSpPr>
              <p:spPr bwMode="auto">
                <a:xfrm>
                  <a:off x="2837" y="3356"/>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4" name="Freeform 190"/>
                <p:cNvSpPr>
                  <a:spLocks/>
                </p:cNvSpPr>
                <p:nvPr/>
              </p:nvSpPr>
              <p:spPr bwMode="auto">
                <a:xfrm>
                  <a:off x="2823" y="3345"/>
                  <a:ext cx="2" cy="5"/>
                </a:xfrm>
                <a:custGeom>
                  <a:avLst/>
                  <a:gdLst>
                    <a:gd name="T0" fmla="*/ 1 w 6"/>
                    <a:gd name="T1" fmla="*/ 0 h 8"/>
                    <a:gd name="T2" fmla="*/ 0 w 6"/>
                    <a:gd name="T3" fmla="*/ 1 h 8"/>
                    <a:gd name="T4" fmla="*/ 0 w 6"/>
                    <a:gd name="T5" fmla="*/ 3 h 8"/>
                    <a:gd name="T6" fmla="*/ 1 w 6"/>
                    <a:gd name="T7" fmla="*/ 4 h 8"/>
                    <a:gd name="T8" fmla="*/ 2 w 6"/>
                    <a:gd name="T9" fmla="*/ 5 h 8"/>
                    <a:gd name="T10" fmla="*/ 1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0"/>
                      </a:moveTo>
                      <a:lnTo>
                        <a:pt x="1" y="2"/>
                      </a:lnTo>
                      <a:lnTo>
                        <a:pt x="0" y="5"/>
                      </a:lnTo>
                      <a:lnTo>
                        <a:pt x="3" y="7"/>
                      </a:lnTo>
                      <a:lnTo>
                        <a:pt x="6"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5" name="Freeform 191"/>
                <p:cNvSpPr>
                  <a:spLocks/>
                </p:cNvSpPr>
                <p:nvPr/>
              </p:nvSpPr>
              <p:spPr bwMode="auto">
                <a:xfrm>
                  <a:off x="2824" y="3339"/>
                  <a:ext cx="20" cy="11"/>
                </a:xfrm>
                <a:custGeom>
                  <a:avLst/>
                  <a:gdLst>
                    <a:gd name="T0" fmla="*/ 16 w 40"/>
                    <a:gd name="T1" fmla="*/ 0 h 21"/>
                    <a:gd name="T2" fmla="*/ 16 w 40"/>
                    <a:gd name="T3" fmla="*/ 0 h 21"/>
                    <a:gd name="T4" fmla="*/ 15 w 40"/>
                    <a:gd name="T5" fmla="*/ 2 h 21"/>
                    <a:gd name="T6" fmla="*/ 14 w 40"/>
                    <a:gd name="T7" fmla="*/ 2 h 21"/>
                    <a:gd name="T8" fmla="*/ 12 w 40"/>
                    <a:gd name="T9" fmla="*/ 3 h 21"/>
                    <a:gd name="T10" fmla="*/ 11 w 40"/>
                    <a:gd name="T11" fmla="*/ 4 h 21"/>
                    <a:gd name="T12" fmla="*/ 9 w 40"/>
                    <a:gd name="T13" fmla="*/ 5 h 21"/>
                    <a:gd name="T14" fmla="*/ 7 w 40"/>
                    <a:gd name="T15" fmla="*/ 5 h 21"/>
                    <a:gd name="T16" fmla="*/ 3 w 40"/>
                    <a:gd name="T17" fmla="*/ 6 h 21"/>
                    <a:gd name="T18" fmla="*/ 0 w 40"/>
                    <a:gd name="T19" fmla="*/ 7 h 21"/>
                    <a:gd name="T20" fmla="*/ 1 w 40"/>
                    <a:gd name="T21" fmla="*/ 11 h 21"/>
                    <a:gd name="T22" fmla="*/ 4 w 40"/>
                    <a:gd name="T23" fmla="*/ 10 h 21"/>
                    <a:gd name="T24" fmla="*/ 7 w 40"/>
                    <a:gd name="T25" fmla="*/ 9 h 21"/>
                    <a:gd name="T26" fmla="*/ 10 w 40"/>
                    <a:gd name="T27" fmla="*/ 9 h 21"/>
                    <a:gd name="T28" fmla="*/ 12 w 40"/>
                    <a:gd name="T29" fmla="*/ 8 h 21"/>
                    <a:gd name="T30" fmla="*/ 14 w 40"/>
                    <a:gd name="T31" fmla="*/ 7 h 21"/>
                    <a:gd name="T32" fmla="*/ 16 w 40"/>
                    <a:gd name="T33" fmla="*/ 6 h 21"/>
                    <a:gd name="T34" fmla="*/ 18 w 40"/>
                    <a:gd name="T35" fmla="*/ 5 h 21"/>
                    <a:gd name="T36" fmla="*/ 20 w 40"/>
                    <a:gd name="T37" fmla="*/ 2 h 21"/>
                    <a:gd name="T38" fmla="*/ 20 w 40"/>
                    <a:gd name="T39" fmla="*/ 2 h 21"/>
                    <a:gd name="T40" fmla="*/ 16 w 40"/>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1">
                      <a:moveTo>
                        <a:pt x="32" y="0"/>
                      </a:moveTo>
                      <a:lnTo>
                        <a:pt x="32" y="0"/>
                      </a:lnTo>
                      <a:lnTo>
                        <a:pt x="30" y="3"/>
                      </a:lnTo>
                      <a:lnTo>
                        <a:pt x="28" y="4"/>
                      </a:lnTo>
                      <a:lnTo>
                        <a:pt x="24" y="6"/>
                      </a:lnTo>
                      <a:lnTo>
                        <a:pt x="21" y="8"/>
                      </a:lnTo>
                      <a:lnTo>
                        <a:pt x="17" y="9"/>
                      </a:lnTo>
                      <a:lnTo>
                        <a:pt x="13" y="10"/>
                      </a:lnTo>
                      <a:lnTo>
                        <a:pt x="6" y="11"/>
                      </a:lnTo>
                      <a:lnTo>
                        <a:pt x="0" y="13"/>
                      </a:lnTo>
                      <a:lnTo>
                        <a:pt x="2" y="21"/>
                      </a:lnTo>
                      <a:lnTo>
                        <a:pt x="8" y="19"/>
                      </a:lnTo>
                      <a:lnTo>
                        <a:pt x="13" y="18"/>
                      </a:lnTo>
                      <a:lnTo>
                        <a:pt x="19" y="17"/>
                      </a:lnTo>
                      <a:lnTo>
                        <a:pt x="23" y="16"/>
                      </a:lnTo>
                      <a:lnTo>
                        <a:pt x="28" y="14"/>
                      </a:lnTo>
                      <a:lnTo>
                        <a:pt x="32" y="12"/>
                      </a:lnTo>
                      <a:lnTo>
                        <a:pt x="36" y="9"/>
                      </a:lnTo>
                      <a:lnTo>
                        <a:pt x="40" y="4"/>
                      </a:lnTo>
                      <a:lnTo>
                        <a:pt x="3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6" name="Freeform 192"/>
                <p:cNvSpPr>
                  <a:spLocks/>
                </p:cNvSpPr>
                <p:nvPr/>
              </p:nvSpPr>
              <p:spPr bwMode="auto">
                <a:xfrm>
                  <a:off x="2836" y="3330"/>
                  <a:ext cx="10" cy="13"/>
                </a:xfrm>
                <a:custGeom>
                  <a:avLst/>
                  <a:gdLst>
                    <a:gd name="T0" fmla="*/ 4 w 20"/>
                    <a:gd name="T1" fmla="*/ 13 h 26"/>
                    <a:gd name="T2" fmla="*/ 6 w 20"/>
                    <a:gd name="T3" fmla="*/ 6 h 26"/>
                    <a:gd name="T4" fmla="*/ 7 w 20"/>
                    <a:gd name="T5" fmla="*/ 4 h 26"/>
                    <a:gd name="T6" fmla="*/ 6 w 20"/>
                    <a:gd name="T7" fmla="*/ 4 h 26"/>
                    <a:gd name="T8" fmla="*/ 4 w 20"/>
                    <a:gd name="T9" fmla="*/ 9 h 26"/>
                    <a:gd name="T10" fmla="*/ 8 w 20"/>
                    <a:gd name="T11" fmla="*/ 11 h 26"/>
                    <a:gd name="T12" fmla="*/ 10 w 20"/>
                    <a:gd name="T13" fmla="*/ 4 h 26"/>
                    <a:gd name="T14" fmla="*/ 7 w 20"/>
                    <a:gd name="T15" fmla="*/ 0 h 26"/>
                    <a:gd name="T16" fmla="*/ 2 w 20"/>
                    <a:gd name="T17" fmla="*/ 4 h 26"/>
                    <a:gd name="T18" fmla="*/ 0 w 20"/>
                    <a:gd name="T19" fmla="*/ 13 h 26"/>
                    <a:gd name="T20" fmla="*/ 4 w 20"/>
                    <a:gd name="T21" fmla="*/ 1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6">
                      <a:moveTo>
                        <a:pt x="8" y="26"/>
                      </a:moveTo>
                      <a:lnTo>
                        <a:pt x="12" y="11"/>
                      </a:lnTo>
                      <a:lnTo>
                        <a:pt x="14" y="8"/>
                      </a:lnTo>
                      <a:lnTo>
                        <a:pt x="12" y="8"/>
                      </a:lnTo>
                      <a:lnTo>
                        <a:pt x="8" y="18"/>
                      </a:lnTo>
                      <a:lnTo>
                        <a:pt x="16" y="22"/>
                      </a:lnTo>
                      <a:lnTo>
                        <a:pt x="20" y="8"/>
                      </a:lnTo>
                      <a:lnTo>
                        <a:pt x="14" y="0"/>
                      </a:lnTo>
                      <a:lnTo>
                        <a:pt x="4" y="7"/>
                      </a:lnTo>
                      <a:lnTo>
                        <a:pt x="0" y="26"/>
                      </a:lnTo>
                      <a:lnTo>
                        <a:pt x="8"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7" name="Freeform 193"/>
                <p:cNvSpPr>
                  <a:spLocks/>
                </p:cNvSpPr>
                <p:nvPr/>
              </p:nvSpPr>
              <p:spPr bwMode="auto">
                <a:xfrm>
                  <a:off x="2836" y="3343"/>
                  <a:ext cx="4" cy="2"/>
                </a:xfrm>
                <a:custGeom>
                  <a:avLst/>
                  <a:gdLst>
                    <a:gd name="T0" fmla="*/ 0 w 8"/>
                    <a:gd name="T1" fmla="*/ 0 h 4"/>
                    <a:gd name="T2" fmla="*/ 1 w 8"/>
                    <a:gd name="T3" fmla="*/ 2 h 4"/>
                    <a:gd name="T4" fmla="*/ 2 w 8"/>
                    <a:gd name="T5" fmla="*/ 2 h 4"/>
                    <a:gd name="T6" fmla="*/ 4 w 8"/>
                    <a:gd name="T7" fmla="*/ 2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1" y="3"/>
                      </a:lnTo>
                      <a:lnTo>
                        <a:pt x="4" y="4"/>
                      </a:lnTo>
                      <a:lnTo>
                        <a:pt x="7" y="3"/>
                      </a:lnTo>
                      <a:lnTo>
                        <a:pt x="8"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8" name="Freeform 194"/>
                <p:cNvSpPr>
                  <a:spLocks/>
                </p:cNvSpPr>
                <p:nvPr/>
              </p:nvSpPr>
              <p:spPr bwMode="auto">
                <a:xfrm>
                  <a:off x="2951" y="3298"/>
                  <a:ext cx="4" cy="2"/>
                </a:xfrm>
                <a:custGeom>
                  <a:avLst/>
                  <a:gdLst>
                    <a:gd name="T0" fmla="*/ 4 w 8"/>
                    <a:gd name="T1" fmla="*/ 2 h 4"/>
                    <a:gd name="T2" fmla="*/ 4 w 8"/>
                    <a:gd name="T3" fmla="*/ 1 h 4"/>
                    <a:gd name="T4" fmla="*/ 2 w 8"/>
                    <a:gd name="T5" fmla="*/ 0 h 4"/>
                    <a:gd name="T6" fmla="*/ 1 w 8"/>
                    <a:gd name="T7" fmla="*/ 1 h 4"/>
                    <a:gd name="T8" fmla="*/ 0 w 8"/>
                    <a:gd name="T9" fmla="*/ 2 h 4"/>
                    <a:gd name="T10" fmla="*/ 4 w 8"/>
                    <a:gd name="T11" fmla="*/ 2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8" y="4"/>
                      </a:moveTo>
                      <a:lnTo>
                        <a:pt x="7" y="1"/>
                      </a:lnTo>
                      <a:lnTo>
                        <a:pt x="4" y="0"/>
                      </a:lnTo>
                      <a:lnTo>
                        <a:pt x="1" y="1"/>
                      </a:lnTo>
                      <a:lnTo>
                        <a:pt x="0" y="4"/>
                      </a:lnTo>
                      <a:lnTo>
                        <a:pt x="8"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49" name="Freeform 195"/>
                <p:cNvSpPr>
                  <a:spLocks/>
                </p:cNvSpPr>
                <p:nvPr/>
              </p:nvSpPr>
              <p:spPr bwMode="auto">
                <a:xfrm>
                  <a:off x="2951" y="3300"/>
                  <a:ext cx="5" cy="20"/>
                </a:xfrm>
                <a:custGeom>
                  <a:avLst/>
                  <a:gdLst>
                    <a:gd name="T0" fmla="*/ 4 w 10"/>
                    <a:gd name="T1" fmla="*/ 18 h 40"/>
                    <a:gd name="T2" fmla="*/ 4 w 10"/>
                    <a:gd name="T3" fmla="*/ 18 h 40"/>
                    <a:gd name="T4" fmla="*/ 4 w 10"/>
                    <a:gd name="T5" fmla="*/ 16 h 40"/>
                    <a:gd name="T6" fmla="*/ 5 w 10"/>
                    <a:gd name="T7" fmla="*/ 12 h 40"/>
                    <a:gd name="T8" fmla="*/ 5 w 10"/>
                    <a:gd name="T9" fmla="*/ 6 h 40"/>
                    <a:gd name="T10" fmla="*/ 4 w 10"/>
                    <a:gd name="T11" fmla="*/ 0 h 40"/>
                    <a:gd name="T12" fmla="*/ 0 w 10"/>
                    <a:gd name="T13" fmla="*/ 0 h 40"/>
                    <a:gd name="T14" fmla="*/ 0 w 10"/>
                    <a:gd name="T15" fmla="*/ 6 h 40"/>
                    <a:gd name="T16" fmla="*/ 0 w 10"/>
                    <a:gd name="T17" fmla="*/ 12 h 40"/>
                    <a:gd name="T18" fmla="*/ 0 w 10"/>
                    <a:gd name="T19" fmla="*/ 16 h 40"/>
                    <a:gd name="T20" fmla="*/ 0 w 10"/>
                    <a:gd name="T21" fmla="*/ 18 h 40"/>
                    <a:gd name="T22" fmla="*/ 0 w 10"/>
                    <a:gd name="T23" fmla="*/ 18 h 40"/>
                    <a:gd name="T24" fmla="*/ 0 w 10"/>
                    <a:gd name="T25" fmla="*/ 18 h 40"/>
                    <a:gd name="T26" fmla="*/ 1 w 10"/>
                    <a:gd name="T27" fmla="*/ 20 h 40"/>
                    <a:gd name="T28" fmla="*/ 2 w 10"/>
                    <a:gd name="T29" fmla="*/ 20 h 40"/>
                    <a:gd name="T30" fmla="*/ 4 w 10"/>
                    <a:gd name="T31" fmla="*/ 20 h 40"/>
                    <a:gd name="T32" fmla="*/ 4 w 10"/>
                    <a:gd name="T33" fmla="*/ 18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0">
                      <a:moveTo>
                        <a:pt x="8" y="36"/>
                      </a:moveTo>
                      <a:lnTo>
                        <a:pt x="8" y="36"/>
                      </a:lnTo>
                      <a:lnTo>
                        <a:pt x="8" y="32"/>
                      </a:lnTo>
                      <a:lnTo>
                        <a:pt x="10" y="24"/>
                      </a:lnTo>
                      <a:lnTo>
                        <a:pt x="10" y="12"/>
                      </a:lnTo>
                      <a:lnTo>
                        <a:pt x="8" y="0"/>
                      </a:lnTo>
                      <a:lnTo>
                        <a:pt x="0" y="0"/>
                      </a:lnTo>
                      <a:lnTo>
                        <a:pt x="0" y="12"/>
                      </a:lnTo>
                      <a:lnTo>
                        <a:pt x="0" y="24"/>
                      </a:lnTo>
                      <a:lnTo>
                        <a:pt x="0" y="32"/>
                      </a:lnTo>
                      <a:lnTo>
                        <a:pt x="0" y="36"/>
                      </a:lnTo>
                      <a:lnTo>
                        <a:pt x="1" y="39"/>
                      </a:lnTo>
                      <a:lnTo>
                        <a:pt x="4" y="40"/>
                      </a:lnTo>
                      <a:lnTo>
                        <a:pt x="7" y="39"/>
                      </a:lnTo>
                      <a:lnTo>
                        <a:pt x="8"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0" name="Freeform 196"/>
                <p:cNvSpPr>
                  <a:spLocks/>
                </p:cNvSpPr>
                <p:nvPr/>
              </p:nvSpPr>
              <p:spPr bwMode="auto">
                <a:xfrm>
                  <a:off x="2951" y="3318"/>
                  <a:ext cx="7" cy="69"/>
                </a:xfrm>
                <a:custGeom>
                  <a:avLst/>
                  <a:gdLst>
                    <a:gd name="T0" fmla="*/ 7 w 15"/>
                    <a:gd name="T1" fmla="*/ 67 h 138"/>
                    <a:gd name="T2" fmla="*/ 6 w 15"/>
                    <a:gd name="T3" fmla="*/ 57 h 138"/>
                    <a:gd name="T4" fmla="*/ 5 w 15"/>
                    <a:gd name="T5" fmla="*/ 36 h 138"/>
                    <a:gd name="T6" fmla="*/ 5 w 15"/>
                    <a:gd name="T7" fmla="*/ 14 h 138"/>
                    <a:gd name="T8" fmla="*/ 4 w 15"/>
                    <a:gd name="T9" fmla="*/ 0 h 138"/>
                    <a:gd name="T10" fmla="*/ 0 w 15"/>
                    <a:gd name="T11" fmla="*/ 0 h 138"/>
                    <a:gd name="T12" fmla="*/ 0 w 15"/>
                    <a:gd name="T13" fmla="*/ 14 h 138"/>
                    <a:gd name="T14" fmla="*/ 1 w 15"/>
                    <a:gd name="T15" fmla="*/ 36 h 138"/>
                    <a:gd name="T16" fmla="*/ 2 w 15"/>
                    <a:gd name="T17" fmla="*/ 57 h 138"/>
                    <a:gd name="T18" fmla="*/ 3 w 15"/>
                    <a:gd name="T19" fmla="*/ 69 h 138"/>
                    <a:gd name="T20" fmla="*/ 7 w 15"/>
                    <a:gd name="T21" fmla="*/ 6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38">
                      <a:moveTo>
                        <a:pt x="15" y="134"/>
                      </a:moveTo>
                      <a:lnTo>
                        <a:pt x="12" y="114"/>
                      </a:lnTo>
                      <a:lnTo>
                        <a:pt x="10" y="71"/>
                      </a:lnTo>
                      <a:lnTo>
                        <a:pt x="10" y="27"/>
                      </a:lnTo>
                      <a:lnTo>
                        <a:pt x="9" y="0"/>
                      </a:lnTo>
                      <a:lnTo>
                        <a:pt x="1" y="0"/>
                      </a:lnTo>
                      <a:lnTo>
                        <a:pt x="0" y="27"/>
                      </a:lnTo>
                      <a:lnTo>
                        <a:pt x="2" y="71"/>
                      </a:lnTo>
                      <a:lnTo>
                        <a:pt x="4" y="114"/>
                      </a:lnTo>
                      <a:lnTo>
                        <a:pt x="7" y="138"/>
                      </a:lnTo>
                      <a:lnTo>
                        <a:pt x="15" y="1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1" name="Freeform 197"/>
                <p:cNvSpPr>
                  <a:spLocks/>
                </p:cNvSpPr>
                <p:nvPr/>
              </p:nvSpPr>
              <p:spPr bwMode="auto">
                <a:xfrm>
                  <a:off x="2954" y="3385"/>
                  <a:ext cx="4" cy="3"/>
                </a:xfrm>
                <a:custGeom>
                  <a:avLst/>
                  <a:gdLst>
                    <a:gd name="T0" fmla="*/ 0 w 8"/>
                    <a:gd name="T1" fmla="*/ 2 h 6"/>
                    <a:gd name="T2" fmla="*/ 1 w 8"/>
                    <a:gd name="T3" fmla="*/ 3 h 6"/>
                    <a:gd name="T4" fmla="*/ 3 w 8"/>
                    <a:gd name="T5" fmla="*/ 3 h 6"/>
                    <a:gd name="T6" fmla="*/ 4 w 8"/>
                    <a:gd name="T7" fmla="*/ 2 h 6"/>
                    <a:gd name="T8" fmla="*/ 4 w 8"/>
                    <a:gd name="T9" fmla="*/ 0 h 6"/>
                    <a:gd name="T10" fmla="*/ 0 w 8"/>
                    <a:gd name="T11" fmla="*/ 2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4"/>
                      </a:moveTo>
                      <a:lnTo>
                        <a:pt x="2" y="6"/>
                      </a:lnTo>
                      <a:lnTo>
                        <a:pt x="6" y="6"/>
                      </a:lnTo>
                      <a:lnTo>
                        <a:pt x="8" y="3"/>
                      </a:lnTo>
                      <a:lnTo>
                        <a:pt x="8" y="0"/>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2" name="Freeform 198"/>
                <p:cNvSpPr>
                  <a:spLocks/>
                </p:cNvSpPr>
                <p:nvPr/>
              </p:nvSpPr>
              <p:spPr bwMode="auto">
                <a:xfrm>
                  <a:off x="2997" y="3317"/>
                  <a:ext cx="2" cy="5"/>
                </a:xfrm>
                <a:custGeom>
                  <a:avLst/>
                  <a:gdLst>
                    <a:gd name="T0" fmla="*/ 2 w 4"/>
                    <a:gd name="T1" fmla="*/ 0 h 10"/>
                    <a:gd name="T2" fmla="*/ 1 w 4"/>
                    <a:gd name="T3" fmla="*/ 1 h 10"/>
                    <a:gd name="T4" fmla="*/ 0 w 4"/>
                    <a:gd name="T5" fmla="*/ 3 h 10"/>
                    <a:gd name="T6" fmla="*/ 1 w 4"/>
                    <a:gd name="T7" fmla="*/ 4 h 10"/>
                    <a:gd name="T8" fmla="*/ 2 w 4"/>
                    <a:gd name="T9" fmla="*/ 5 h 10"/>
                    <a:gd name="T10" fmla="*/ 2 w 4"/>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0">
                      <a:moveTo>
                        <a:pt x="4" y="0"/>
                      </a:moveTo>
                      <a:lnTo>
                        <a:pt x="1" y="2"/>
                      </a:lnTo>
                      <a:lnTo>
                        <a:pt x="0" y="5"/>
                      </a:lnTo>
                      <a:lnTo>
                        <a:pt x="1" y="8"/>
                      </a:lnTo>
                      <a:lnTo>
                        <a:pt x="4" y="10"/>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3" name="Freeform 199"/>
                <p:cNvSpPr>
                  <a:spLocks/>
                </p:cNvSpPr>
                <p:nvPr/>
              </p:nvSpPr>
              <p:spPr bwMode="auto">
                <a:xfrm>
                  <a:off x="2999" y="3316"/>
                  <a:ext cx="21" cy="6"/>
                </a:xfrm>
                <a:custGeom>
                  <a:avLst/>
                  <a:gdLst>
                    <a:gd name="T0" fmla="*/ 17 w 42"/>
                    <a:gd name="T1" fmla="*/ 3 h 12"/>
                    <a:gd name="T2" fmla="*/ 19 w 42"/>
                    <a:gd name="T3" fmla="*/ 1 h 12"/>
                    <a:gd name="T4" fmla="*/ 19 w 42"/>
                    <a:gd name="T5" fmla="*/ 0 h 12"/>
                    <a:gd name="T6" fmla="*/ 17 w 42"/>
                    <a:gd name="T7" fmla="*/ 1 h 12"/>
                    <a:gd name="T8" fmla="*/ 15 w 42"/>
                    <a:gd name="T9" fmla="*/ 1 h 12"/>
                    <a:gd name="T10" fmla="*/ 12 w 42"/>
                    <a:gd name="T11" fmla="*/ 1 h 12"/>
                    <a:gd name="T12" fmla="*/ 8 w 42"/>
                    <a:gd name="T13" fmla="*/ 1 h 12"/>
                    <a:gd name="T14" fmla="*/ 5 w 42"/>
                    <a:gd name="T15" fmla="*/ 2 h 12"/>
                    <a:gd name="T16" fmla="*/ 2 w 42"/>
                    <a:gd name="T17" fmla="*/ 1 h 12"/>
                    <a:gd name="T18" fmla="*/ 0 w 42"/>
                    <a:gd name="T19" fmla="*/ 1 h 12"/>
                    <a:gd name="T20" fmla="*/ 0 w 42"/>
                    <a:gd name="T21" fmla="*/ 6 h 12"/>
                    <a:gd name="T22" fmla="*/ 2 w 42"/>
                    <a:gd name="T23" fmla="*/ 6 h 12"/>
                    <a:gd name="T24" fmla="*/ 5 w 42"/>
                    <a:gd name="T25" fmla="*/ 6 h 12"/>
                    <a:gd name="T26" fmla="*/ 8 w 42"/>
                    <a:gd name="T27" fmla="*/ 5 h 12"/>
                    <a:gd name="T28" fmla="*/ 12 w 42"/>
                    <a:gd name="T29" fmla="*/ 6 h 12"/>
                    <a:gd name="T30" fmla="*/ 15 w 42"/>
                    <a:gd name="T31" fmla="*/ 5 h 12"/>
                    <a:gd name="T32" fmla="*/ 17 w 42"/>
                    <a:gd name="T33" fmla="*/ 5 h 12"/>
                    <a:gd name="T34" fmla="*/ 19 w 42"/>
                    <a:gd name="T35" fmla="*/ 5 h 12"/>
                    <a:gd name="T36" fmla="*/ 19 w 42"/>
                    <a:gd name="T37" fmla="*/ 5 h 12"/>
                    <a:gd name="T38" fmla="*/ 21 w 42"/>
                    <a:gd name="T39" fmla="*/ 3 h 12"/>
                    <a:gd name="T40" fmla="*/ 19 w 42"/>
                    <a:gd name="T41" fmla="*/ 5 h 12"/>
                    <a:gd name="T42" fmla="*/ 21 w 42"/>
                    <a:gd name="T43" fmla="*/ 4 h 12"/>
                    <a:gd name="T44" fmla="*/ 21 w 42"/>
                    <a:gd name="T45" fmla="*/ 3 h 12"/>
                    <a:gd name="T46" fmla="*/ 21 w 42"/>
                    <a:gd name="T47" fmla="*/ 1 h 12"/>
                    <a:gd name="T48" fmla="*/ 19 w 42"/>
                    <a:gd name="T49" fmla="*/ 1 h 12"/>
                    <a:gd name="T50" fmla="*/ 17 w 42"/>
                    <a:gd name="T51" fmla="*/ 3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 h="12">
                      <a:moveTo>
                        <a:pt x="34" y="5"/>
                      </a:moveTo>
                      <a:lnTo>
                        <a:pt x="38" y="1"/>
                      </a:lnTo>
                      <a:lnTo>
                        <a:pt x="37" y="0"/>
                      </a:lnTo>
                      <a:lnTo>
                        <a:pt x="33" y="1"/>
                      </a:lnTo>
                      <a:lnTo>
                        <a:pt x="29" y="2"/>
                      </a:lnTo>
                      <a:lnTo>
                        <a:pt x="23" y="1"/>
                      </a:lnTo>
                      <a:lnTo>
                        <a:pt x="16" y="2"/>
                      </a:lnTo>
                      <a:lnTo>
                        <a:pt x="10" y="3"/>
                      </a:lnTo>
                      <a:lnTo>
                        <a:pt x="4" y="2"/>
                      </a:lnTo>
                      <a:lnTo>
                        <a:pt x="0" y="2"/>
                      </a:lnTo>
                      <a:lnTo>
                        <a:pt x="0" y="12"/>
                      </a:lnTo>
                      <a:lnTo>
                        <a:pt x="4" y="12"/>
                      </a:lnTo>
                      <a:lnTo>
                        <a:pt x="10" y="11"/>
                      </a:lnTo>
                      <a:lnTo>
                        <a:pt x="16" y="10"/>
                      </a:lnTo>
                      <a:lnTo>
                        <a:pt x="23" y="11"/>
                      </a:lnTo>
                      <a:lnTo>
                        <a:pt x="29" y="10"/>
                      </a:lnTo>
                      <a:lnTo>
                        <a:pt x="33" y="9"/>
                      </a:lnTo>
                      <a:lnTo>
                        <a:pt x="37" y="10"/>
                      </a:lnTo>
                      <a:lnTo>
                        <a:pt x="38" y="9"/>
                      </a:lnTo>
                      <a:lnTo>
                        <a:pt x="42" y="5"/>
                      </a:lnTo>
                      <a:lnTo>
                        <a:pt x="38" y="9"/>
                      </a:lnTo>
                      <a:lnTo>
                        <a:pt x="41" y="8"/>
                      </a:lnTo>
                      <a:lnTo>
                        <a:pt x="42" y="5"/>
                      </a:lnTo>
                      <a:lnTo>
                        <a:pt x="41" y="2"/>
                      </a:lnTo>
                      <a:lnTo>
                        <a:pt x="38" y="1"/>
                      </a:lnTo>
                      <a:lnTo>
                        <a:pt x="34"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4" name="Freeform 200"/>
                <p:cNvSpPr>
                  <a:spLocks/>
                </p:cNvSpPr>
                <p:nvPr/>
              </p:nvSpPr>
              <p:spPr bwMode="auto">
                <a:xfrm>
                  <a:off x="3016" y="3298"/>
                  <a:ext cx="6" cy="21"/>
                </a:xfrm>
                <a:custGeom>
                  <a:avLst/>
                  <a:gdLst>
                    <a:gd name="T0" fmla="*/ 3 w 13"/>
                    <a:gd name="T1" fmla="*/ 0 h 40"/>
                    <a:gd name="T2" fmla="*/ 1 w 13"/>
                    <a:gd name="T3" fmla="*/ 5 h 40"/>
                    <a:gd name="T4" fmla="*/ 1 w 13"/>
                    <a:gd name="T5" fmla="*/ 12 h 40"/>
                    <a:gd name="T6" fmla="*/ 0 w 13"/>
                    <a:gd name="T7" fmla="*/ 18 h 40"/>
                    <a:gd name="T8" fmla="*/ 0 w 13"/>
                    <a:gd name="T9" fmla="*/ 21 h 40"/>
                    <a:gd name="T10" fmla="*/ 4 w 13"/>
                    <a:gd name="T11" fmla="*/ 21 h 40"/>
                    <a:gd name="T12" fmla="*/ 4 w 13"/>
                    <a:gd name="T13" fmla="*/ 18 h 40"/>
                    <a:gd name="T14" fmla="*/ 5 w 13"/>
                    <a:gd name="T15" fmla="*/ 12 h 40"/>
                    <a:gd name="T16" fmla="*/ 5 w 13"/>
                    <a:gd name="T17" fmla="*/ 5 h 40"/>
                    <a:gd name="T18" fmla="*/ 6 w 13"/>
                    <a:gd name="T19" fmla="*/ 3 h 40"/>
                    <a:gd name="T20" fmla="*/ 3 w 13"/>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40">
                      <a:moveTo>
                        <a:pt x="7" y="0"/>
                      </a:moveTo>
                      <a:lnTo>
                        <a:pt x="3" y="10"/>
                      </a:lnTo>
                      <a:lnTo>
                        <a:pt x="2" y="23"/>
                      </a:lnTo>
                      <a:lnTo>
                        <a:pt x="0" y="35"/>
                      </a:lnTo>
                      <a:lnTo>
                        <a:pt x="0" y="40"/>
                      </a:lnTo>
                      <a:lnTo>
                        <a:pt x="8" y="40"/>
                      </a:lnTo>
                      <a:lnTo>
                        <a:pt x="8" y="35"/>
                      </a:lnTo>
                      <a:lnTo>
                        <a:pt x="10" y="23"/>
                      </a:lnTo>
                      <a:lnTo>
                        <a:pt x="11" y="10"/>
                      </a:lnTo>
                      <a:lnTo>
                        <a:pt x="13" y="6"/>
                      </a:ln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5" name="Freeform 201"/>
                <p:cNvSpPr>
                  <a:spLocks/>
                </p:cNvSpPr>
                <p:nvPr/>
              </p:nvSpPr>
              <p:spPr bwMode="auto">
                <a:xfrm>
                  <a:off x="3019" y="3298"/>
                  <a:ext cx="4" cy="4"/>
                </a:xfrm>
                <a:custGeom>
                  <a:avLst/>
                  <a:gdLst>
                    <a:gd name="T0" fmla="*/ 3 w 7"/>
                    <a:gd name="T1" fmla="*/ 4 h 7"/>
                    <a:gd name="T2" fmla="*/ 4 w 7"/>
                    <a:gd name="T3" fmla="*/ 2 h 7"/>
                    <a:gd name="T4" fmla="*/ 3 w 7"/>
                    <a:gd name="T5" fmla="*/ 1 h 7"/>
                    <a:gd name="T6" fmla="*/ 2 w 7"/>
                    <a:gd name="T7" fmla="*/ 0 h 7"/>
                    <a:gd name="T8" fmla="*/ 0 w 7"/>
                    <a:gd name="T9" fmla="*/ 1 h 7"/>
                    <a:gd name="T10" fmla="*/ 3 w 7"/>
                    <a:gd name="T11" fmla="*/ 4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6" name="Freeform 202"/>
                <p:cNvSpPr>
                  <a:spLocks/>
                </p:cNvSpPr>
                <p:nvPr/>
              </p:nvSpPr>
              <p:spPr bwMode="auto">
                <a:xfrm>
                  <a:off x="2695" y="3385"/>
                  <a:ext cx="412" cy="41"/>
                </a:xfrm>
                <a:custGeom>
                  <a:avLst/>
                  <a:gdLst>
                    <a:gd name="T0" fmla="*/ 388 w 825"/>
                    <a:gd name="T1" fmla="*/ 41 h 83"/>
                    <a:gd name="T2" fmla="*/ 395 w 825"/>
                    <a:gd name="T3" fmla="*/ 41 h 83"/>
                    <a:gd name="T4" fmla="*/ 402 w 825"/>
                    <a:gd name="T5" fmla="*/ 41 h 83"/>
                    <a:gd name="T6" fmla="*/ 409 w 825"/>
                    <a:gd name="T7" fmla="*/ 41 h 83"/>
                    <a:gd name="T8" fmla="*/ 412 w 825"/>
                    <a:gd name="T9" fmla="*/ 0 h 83"/>
                    <a:gd name="T10" fmla="*/ 401 w 825"/>
                    <a:gd name="T11" fmla="*/ 0 h 83"/>
                    <a:gd name="T12" fmla="*/ 389 w 825"/>
                    <a:gd name="T13" fmla="*/ 0 h 83"/>
                    <a:gd name="T14" fmla="*/ 377 w 825"/>
                    <a:gd name="T15" fmla="*/ 0 h 83"/>
                    <a:gd name="T16" fmla="*/ 364 w 825"/>
                    <a:gd name="T17" fmla="*/ 0 h 83"/>
                    <a:gd name="T18" fmla="*/ 339 w 825"/>
                    <a:gd name="T19" fmla="*/ 0 h 83"/>
                    <a:gd name="T20" fmla="*/ 314 w 825"/>
                    <a:gd name="T21" fmla="*/ 1 h 83"/>
                    <a:gd name="T22" fmla="*/ 288 w 825"/>
                    <a:gd name="T23" fmla="*/ 1 h 83"/>
                    <a:gd name="T24" fmla="*/ 260 w 825"/>
                    <a:gd name="T25" fmla="*/ 1 h 83"/>
                    <a:gd name="T26" fmla="*/ 233 w 825"/>
                    <a:gd name="T27" fmla="*/ 1 h 83"/>
                    <a:gd name="T28" fmla="*/ 206 w 825"/>
                    <a:gd name="T29" fmla="*/ 2 h 83"/>
                    <a:gd name="T30" fmla="*/ 179 w 825"/>
                    <a:gd name="T31" fmla="*/ 2 h 83"/>
                    <a:gd name="T32" fmla="*/ 152 w 825"/>
                    <a:gd name="T33" fmla="*/ 2 h 83"/>
                    <a:gd name="T34" fmla="*/ 123 w 825"/>
                    <a:gd name="T35" fmla="*/ 2 h 83"/>
                    <a:gd name="T36" fmla="*/ 96 w 825"/>
                    <a:gd name="T37" fmla="*/ 2 h 83"/>
                    <a:gd name="T38" fmla="*/ 70 w 825"/>
                    <a:gd name="T39" fmla="*/ 2 h 83"/>
                    <a:gd name="T40" fmla="*/ 49 w 825"/>
                    <a:gd name="T41" fmla="*/ 2 h 83"/>
                    <a:gd name="T42" fmla="*/ 30 w 825"/>
                    <a:gd name="T43" fmla="*/ 1 h 83"/>
                    <a:gd name="T44" fmla="*/ 15 w 825"/>
                    <a:gd name="T45" fmla="*/ 1 h 83"/>
                    <a:gd name="T46" fmla="*/ 6 w 825"/>
                    <a:gd name="T47" fmla="*/ 0 h 83"/>
                    <a:gd name="T48" fmla="*/ 1 w 825"/>
                    <a:gd name="T49" fmla="*/ 0 h 83"/>
                    <a:gd name="T50" fmla="*/ 0 w 825"/>
                    <a:gd name="T51" fmla="*/ 22 h 83"/>
                    <a:gd name="T52" fmla="*/ 1 w 825"/>
                    <a:gd name="T53" fmla="*/ 37 h 83"/>
                    <a:gd name="T54" fmla="*/ 4 w 825"/>
                    <a:gd name="T55" fmla="*/ 37 h 83"/>
                    <a:gd name="T56" fmla="*/ 7 w 825"/>
                    <a:gd name="T57" fmla="*/ 37 h 83"/>
                    <a:gd name="T58" fmla="*/ 12 w 825"/>
                    <a:gd name="T59" fmla="*/ 38 h 83"/>
                    <a:gd name="T60" fmla="*/ 18 w 825"/>
                    <a:gd name="T61" fmla="*/ 38 h 83"/>
                    <a:gd name="T62" fmla="*/ 31 w 825"/>
                    <a:gd name="T63" fmla="*/ 38 h 83"/>
                    <a:gd name="T64" fmla="*/ 48 w 825"/>
                    <a:gd name="T65" fmla="*/ 38 h 83"/>
                    <a:gd name="T66" fmla="*/ 66 w 825"/>
                    <a:gd name="T67" fmla="*/ 38 h 83"/>
                    <a:gd name="T68" fmla="*/ 86 w 825"/>
                    <a:gd name="T69" fmla="*/ 39 h 83"/>
                    <a:gd name="T70" fmla="*/ 108 w 825"/>
                    <a:gd name="T71" fmla="*/ 39 h 83"/>
                    <a:gd name="T72" fmla="*/ 132 w 825"/>
                    <a:gd name="T73" fmla="*/ 39 h 83"/>
                    <a:gd name="T74" fmla="*/ 157 w 825"/>
                    <a:gd name="T75" fmla="*/ 40 h 83"/>
                    <a:gd name="T76" fmla="*/ 183 w 825"/>
                    <a:gd name="T77" fmla="*/ 40 h 83"/>
                    <a:gd name="T78" fmla="*/ 209 w 825"/>
                    <a:gd name="T79" fmla="*/ 40 h 83"/>
                    <a:gd name="T80" fmla="*/ 235 w 825"/>
                    <a:gd name="T81" fmla="*/ 40 h 83"/>
                    <a:gd name="T82" fmla="*/ 262 w 825"/>
                    <a:gd name="T83" fmla="*/ 41 h 83"/>
                    <a:gd name="T84" fmla="*/ 288 w 825"/>
                    <a:gd name="T85" fmla="*/ 41 h 83"/>
                    <a:gd name="T86" fmla="*/ 314 w 825"/>
                    <a:gd name="T87" fmla="*/ 41 h 83"/>
                    <a:gd name="T88" fmla="*/ 339 w 825"/>
                    <a:gd name="T89" fmla="*/ 41 h 83"/>
                    <a:gd name="T90" fmla="*/ 363 w 825"/>
                    <a:gd name="T91" fmla="*/ 41 h 83"/>
                    <a:gd name="T92" fmla="*/ 385 w 825"/>
                    <a:gd name="T93" fmla="*/ 41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25" h="83">
                      <a:moveTo>
                        <a:pt x="770" y="83"/>
                      </a:moveTo>
                      <a:lnTo>
                        <a:pt x="777" y="83"/>
                      </a:lnTo>
                      <a:lnTo>
                        <a:pt x="784" y="83"/>
                      </a:lnTo>
                      <a:lnTo>
                        <a:pt x="791" y="83"/>
                      </a:lnTo>
                      <a:lnTo>
                        <a:pt x="798" y="83"/>
                      </a:lnTo>
                      <a:lnTo>
                        <a:pt x="804" y="83"/>
                      </a:lnTo>
                      <a:lnTo>
                        <a:pt x="811" y="83"/>
                      </a:lnTo>
                      <a:lnTo>
                        <a:pt x="819" y="83"/>
                      </a:lnTo>
                      <a:lnTo>
                        <a:pt x="825" y="83"/>
                      </a:lnTo>
                      <a:lnTo>
                        <a:pt x="825" y="0"/>
                      </a:lnTo>
                      <a:lnTo>
                        <a:pt x="814" y="0"/>
                      </a:lnTo>
                      <a:lnTo>
                        <a:pt x="802" y="0"/>
                      </a:lnTo>
                      <a:lnTo>
                        <a:pt x="790" y="0"/>
                      </a:lnTo>
                      <a:lnTo>
                        <a:pt x="778" y="0"/>
                      </a:lnTo>
                      <a:lnTo>
                        <a:pt x="766" y="1"/>
                      </a:lnTo>
                      <a:lnTo>
                        <a:pt x="754" y="1"/>
                      </a:lnTo>
                      <a:lnTo>
                        <a:pt x="741" y="1"/>
                      </a:lnTo>
                      <a:lnTo>
                        <a:pt x="728" y="1"/>
                      </a:lnTo>
                      <a:lnTo>
                        <a:pt x="704" y="1"/>
                      </a:lnTo>
                      <a:lnTo>
                        <a:pt x="679" y="1"/>
                      </a:lnTo>
                      <a:lnTo>
                        <a:pt x="654" y="2"/>
                      </a:lnTo>
                      <a:lnTo>
                        <a:pt x="629" y="2"/>
                      </a:lnTo>
                      <a:lnTo>
                        <a:pt x="602" y="2"/>
                      </a:lnTo>
                      <a:lnTo>
                        <a:pt x="576" y="2"/>
                      </a:lnTo>
                      <a:lnTo>
                        <a:pt x="549" y="3"/>
                      </a:lnTo>
                      <a:lnTo>
                        <a:pt x="521" y="3"/>
                      </a:lnTo>
                      <a:lnTo>
                        <a:pt x="494" y="3"/>
                      </a:lnTo>
                      <a:lnTo>
                        <a:pt x="467" y="3"/>
                      </a:lnTo>
                      <a:lnTo>
                        <a:pt x="439" y="4"/>
                      </a:lnTo>
                      <a:lnTo>
                        <a:pt x="412" y="4"/>
                      </a:lnTo>
                      <a:lnTo>
                        <a:pt x="385" y="4"/>
                      </a:lnTo>
                      <a:lnTo>
                        <a:pt x="358" y="4"/>
                      </a:lnTo>
                      <a:lnTo>
                        <a:pt x="331" y="4"/>
                      </a:lnTo>
                      <a:lnTo>
                        <a:pt x="305" y="4"/>
                      </a:lnTo>
                      <a:lnTo>
                        <a:pt x="276" y="4"/>
                      </a:lnTo>
                      <a:lnTo>
                        <a:pt x="246" y="4"/>
                      </a:lnTo>
                      <a:lnTo>
                        <a:pt x="218" y="4"/>
                      </a:lnTo>
                      <a:lnTo>
                        <a:pt x="192" y="4"/>
                      </a:lnTo>
                      <a:lnTo>
                        <a:pt x="166" y="4"/>
                      </a:lnTo>
                      <a:lnTo>
                        <a:pt x="141" y="4"/>
                      </a:lnTo>
                      <a:lnTo>
                        <a:pt x="119" y="4"/>
                      </a:lnTo>
                      <a:lnTo>
                        <a:pt x="98" y="4"/>
                      </a:lnTo>
                      <a:lnTo>
                        <a:pt x="78" y="4"/>
                      </a:lnTo>
                      <a:lnTo>
                        <a:pt x="60" y="3"/>
                      </a:lnTo>
                      <a:lnTo>
                        <a:pt x="44" y="3"/>
                      </a:lnTo>
                      <a:lnTo>
                        <a:pt x="31" y="2"/>
                      </a:lnTo>
                      <a:lnTo>
                        <a:pt x="20" y="2"/>
                      </a:lnTo>
                      <a:lnTo>
                        <a:pt x="12" y="1"/>
                      </a:lnTo>
                      <a:lnTo>
                        <a:pt x="5" y="1"/>
                      </a:lnTo>
                      <a:lnTo>
                        <a:pt x="2" y="0"/>
                      </a:lnTo>
                      <a:lnTo>
                        <a:pt x="0" y="23"/>
                      </a:lnTo>
                      <a:lnTo>
                        <a:pt x="0" y="44"/>
                      </a:lnTo>
                      <a:lnTo>
                        <a:pt x="0" y="63"/>
                      </a:lnTo>
                      <a:lnTo>
                        <a:pt x="2" y="75"/>
                      </a:lnTo>
                      <a:lnTo>
                        <a:pt x="5" y="75"/>
                      </a:lnTo>
                      <a:lnTo>
                        <a:pt x="8" y="75"/>
                      </a:lnTo>
                      <a:lnTo>
                        <a:pt x="11" y="75"/>
                      </a:lnTo>
                      <a:lnTo>
                        <a:pt x="15" y="75"/>
                      </a:lnTo>
                      <a:lnTo>
                        <a:pt x="20" y="76"/>
                      </a:lnTo>
                      <a:lnTo>
                        <a:pt x="25" y="76"/>
                      </a:lnTo>
                      <a:lnTo>
                        <a:pt x="31" y="76"/>
                      </a:lnTo>
                      <a:lnTo>
                        <a:pt x="37" y="76"/>
                      </a:lnTo>
                      <a:lnTo>
                        <a:pt x="49" y="76"/>
                      </a:lnTo>
                      <a:lnTo>
                        <a:pt x="63" y="76"/>
                      </a:lnTo>
                      <a:lnTo>
                        <a:pt x="79" y="77"/>
                      </a:lnTo>
                      <a:lnTo>
                        <a:pt x="96" y="77"/>
                      </a:lnTo>
                      <a:lnTo>
                        <a:pt x="113" y="77"/>
                      </a:lnTo>
                      <a:lnTo>
                        <a:pt x="132" y="77"/>
                      </a:lnTo>
                      <a:lnTo>
                        <a:pt x="151" y="78"/>
                      </a:lnTo>
                      <a:lnTo>
                        <a:pt x="173" y="78"/>
                      </a:lnTo>
                      <a:lnTo>
                        <a:pt x="194" y="78"/>
                      </a:lnTo>
                      <a:lnTo>
                        <a:pt x="217" y="79"/>
                      </a:lnTo>
                      <a:lnTo>
                        <a:pt x="240" y="79"/>
                      </a:lnTo>
                      <a:lnTo>
                        <a:pt x="265" y="79"/>
                      </a:lnTo>
                      <a:lnTo>
                        <a:pt x="289" y="79"/>
                      </a:lnTo>
                      <a:lnTo>
                        <a:pt x="314" y="80"/>
                      </a:lnTo>
                      <a:lnTo>
                        <a:pt x="339" y="80"/>
                      </a:lnTo>
                      <a:lnTo>
                        <a:pt x="366" y="80"/>
                      </a:lnTo>
                      <a:lnTo>
                        <a:pt x="392" y="81"/>
                      </a:lnTo>
                      <a:lnTo>
                        <a:pt x="418" y="81"/>
                      </a:lnTo>
                      <a:lnTo>
                        <a:pt x="445" y="81"/>
                      </a:lnTo>
                      <a:lnTo>
                        <a:pt x="471" y="81"/>
                      </a:lnTo>
                      <a:lnTo>
                        <a:pt x="498" y="82"/>
                      </a:lnTo>
                      <a:lnTo>
                        <a:pt x="524" y="82"/>
                      </a:lnTo>
                      <a:lnTo>
                        <a:pt x="551" y="82"/>
                      </a:lnTo>
                      <a:lnTo>
                        <a:pt x="577" y="82"/>
                      </a:lnTo>
                      <a:lnTo>
                        <a:pt x="603" y="82"/>
                      </a:lnTo>
                      <a:lnTo>
                        <a:pt x="629" y="83"/>
                      </a:lnTo>
                      <a:lnTo>
                        <a:pt x="654" y="83"/>
                      </a:lnTo>
                      <a:lnTo>
                        <a:pt x="678" y="83"/>
                      </a:lnTo>
                      <a:lnTo>
                        <a:pt x="702" y="83"/>
                      </a:lnTo>
                      <a:lnTo>
                        <a:pt x="726" y="83"/>
                      </a:lnTo>
                      <a:lnTo>
                        <a:pt x="748" y="83"/>
                      </a:lnTo>
                      <a:lnTo>
                        <a:pt x="770" y="83"/>
                      </a:lnTo>
                      <a:close/>
                    </a:path>
                  </a:pathLst>
                </a:custGeom>
                <a:solidFill>
                  <a:srgbClr val="7C38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7" name="Freeform 203"/>
                <p:cNvSpPr>
                  <a:spLocks/>
                </p:cNvSpPr>
                <p:nvPr/>
              </p:nvSpPr>
              <p:spPr bwMode="auto">
                <a:xfrm>
                  <a:off x="3080" y="3424"/>
                  <a:ext cx="30" cy="5"/>
                </a:xfrm>
                <a:custGeom>
                  <a:avLst/>
                  <a:gdLst>
                    <a:gd name="T0" fmla="*/ 25 w 60"/>
                    <a:gd name="T1" fmla="*/ 3 h 10"/>
                    <a:gd name="T2" fmla="*/ 28 w 60"/>
                    <a:gd name="T3" fmla="*/ 0 h 10"/>
                    <a:gd name="T4" fmla="*/ 25 w 60"/>
                    <a:gd name="T5" fmla="*/ 0 h 10"/>
                    <a:gd name="T6" fmla="*/ 21 w 60"/>
                    <a:gd name="T7" fmla="*/ 0 h 10"/>
                    <a:gd name="T8" fmla="*/ 17 w 60"/>
                    <a:gd name="T9" fmla="*/ 0 h 10"/>
                    <a:gd name="T10" fmla="*/ 14 w 60"/>
                    <a:gd name="T11" fmla="*/ 0 h 10"/>
                    <a:gd name="T12" fmla="*/ 11 w 60"/>
                    <a:gd name="T13" fmla="*/ 0 h 10"/>
                    <a:gd name="T14" fmla="*/ 7 w 60"/>
                    <a:gd name="T15" fmla="*/ 0 h 10"/>
                    <a:gd name="T16" fmla="*/ 4 w 60"/>
                    <a:gd name="T17" fmla="*/ 0 h 10"/>
                    <a:gd name="T18" fmla="*/ 0 w 60"/>
                    <a:gd name="T19" fmla="*/ 0 h 10"/>
                    <a:gd name="T20" fmla="*/ 0 w 60"/>
                    <a:gd name="T21" fmla="*/ 5 h 10"/>
                    <a:gd name="T22" fmla="*/ 4 w 60"/>
                    <a:gd name="T23" fmla="*/ 5 h 10"/>
                    <a:gd name="T24" fmla="*/ 7 w 60"/>
                    <a:gd name="T25" fmla="*/ 5 h 10"/>
                    <a:gd name="T26" fmla="*/ 11 w 60"/>
                    <a:gd name="T27" fmla="*/ 5 h 10"/>
                    <a:gd name="T28" fmla="*/ 14 w 60"/>
                    <a:gd name="T29" fmla="*/ 5 h 10"/>
                    <a:gd name="T30" fmla="*/ 17 w 60"/>
                    <a:gd name="T31" fmla="*/ 5 h 10"/>
                    <a:gd name="T32" fmla="*/ 21 w 60"/>
                    <a:gd name="T33" fmla="*/ 5 h 10"/>
                    <a:gd name="T34" fmla="*/ 25 w 60"/>
                    <a:gd name="T35" fmla="*/ 5 h 10"/>
                    <a:gd name="T36" fmla="*/ 28 w 60"/>
                    <a:gd name="T37" fmla="*/ 5 h 10"/>
                    <a:gd name="T38" fmla="*/ 30 w 60"/>
                    <a:gd name="T39" fmla="*/ 3 h 10"/>
                    <a:gd name="T40" fmla="*/ 28 w 60"/>
                    <a:gd name="T41" fmla="*/ 5 h 10"/>
                    <a:gd name="T42" fmla="*/ 29 w 60"/>
                    <a:gd name="T43" fmla="*/ 4 h 10"/>
                    <a:gd name="T44" fmla="*/ 30 w 60"/>
                    <a:gd name="T45" fmla="*/ 3 h 10"/>
                    <a:gd name="T46" fmla="*/ 29 w 60"/>
                    <a:gd name="T47" fmla="*/ 1 h 10"/>
                    <a:gd name="T48" fmla="*/ 28 w 60"/>
                    <a:gd name="T49" fmla="*/ 0 h 10"/>
                    <a:gd name="T50" fmla="*/ 25 w 60"/>
                    <a:gd name="T51" fmla="*/ 3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10">
                      <a:moveTo>
                        <a:pt x="50" y="5"/>
                      </a:moveTo>
                      <a:lnTo>
                        <a:pt x="55" y="0"/>
                      </a:lnTo>
                      <a:lnTo>
                        <a:pt x="49" y="0"/>
                      </a:lnTo>
                      <a:lnTo>
                        <a:pt x="41" y="0"/>
                      </a:lnTo>
                      <a:lnTo>
                        <a:pt x="34" y="0"/>
                      </a:lnTo>
                      <a:lnTo>
                        <a:pt x="28" y="0"/>
                      </a:lnTo>
                      <a:lnTo>
                        <a:pt x="21" y="0"/>
                      </a:lnTo>
                      <a:lnTo>
                        <a:pt x="14" y="0"/>
                      </a:lnTo>
                      <a:lnTo>
                        <a:pt x="7" y="0"/>
                      </a:lnTo>
                      <a:lnTo>
                        <a:pt x="0" y="0"/>
                      </a:lnTo>
                      <a:lnTo>
                        <a:pt x="0" y="10"/>
                      </a:lnTo>
                      <a:lnTo>
                        <a:pt x="7" y="10"/>
                      </a:lnTo>
                      <a:lnTo>
                        <a:pt x="14" y="10"/>
                      </a:lnTo>
                      <a:lnTo>
                        <a:pt x="21" y="10"/>
                      </a:lnTo>
                      <a:lnTo>
                        <a:pt x="28" y="10"/>
                      </a:lnTo>
                      <a:lnTo>
                        <a:pt x="34" y="10"/>
                      </a:lnTo>
                      <a:lnTo>
                        <a:pt x="41" y="10"/>
                      </a:lnTo>
                      <a:lnTo>
                        <a:pt x="49" y="10"/>
                      </a:lnTo>
                      <a:lnTo>
                        <a:pt x="55" y="10"/>
                      </a:lnTo>
                      <a:lnTo>
                        <a:pt x="60" y="5"/>
                      </a:lnTo>
                      <a:lnTo>
                        <a:pt x="55" y="10"/>
                      </a:lnTo>
                      <a:lnTo>
                        <a:pt x="58" y="8"/>
                      </a:lnTo>
                      <a:lnTo>
                        <a:pt x="60" y="5"/>
                      </a:lnTo>
                      <a:lnTo>
                        <a:pt x="58" y="2"/>
                      </a:lnTo>
                      <a:lnTo>
                        <a:pt x="55" y="0"/>
                      </a:lnTo>
                      <a:lnTo>
                        <a:pt x="5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8" name="Freeform 204"/>
                <p:cNvSpPr>
                  <a:spLocks/>
                </p:cNvSpPr>
                <p:nvPr/>
              </p:nvSpPr>
              <p:spPr bwMode="auto">
                <a:xfrm>
                  <a:off x="3105" y="3382"/>
                  <a:ext cx="5" cy="44"/>
                </a:xfrm>
                <a:custGeom>
                  <a:avLst/>
                  <a:gdLst>
                    <a:gd name="T0" fmla="*/ 3 w 10"/>
                    <a:gd name="T1" fmla="*/ 5 h 88"/>
                    <a:gd name="T2" fmla="*/ 0 w 10"/>
                    <a:gd name="T3" fmla="*/ 3 h 88"/>
                    <a:gd name="T4" fmla="*/ 0 w 10"/>
                    <a:gd name="T5" fmla="*/ 44 h 88"/>
                    <a:gd name="T6" fmla="*/ 5 w 10"/>
                    <a:gd name="T7" fmla="*/ 44 h 88"/>
                    <a:gd name="T8" fmla="*/ 5 w 10"/>
                    <a:gd name="T9" fmla="*/ 3 h 88"/>
                    <a:gd name="T10" fmla="*/ 3 w 10"/>
                    <a:gd name="T11" fmla="*/ 0 h 88"/>
                    <a:gd name="T12" fmla="*/ 5 w 10"/>
                    <a:gd name="T13" fmla="*/ 3 h 88"/>
                    <a:gd name="T14" fmla="*/ 4 w 10"/>
                    <a:gd name="T15" fmla="*/ 1 h 88"/>
                    <a:gd name="T16" fmla="*/ 3 w 10"/>
                    <a:gd name="T17" fmla="*/ 0 h 88"/>
                    <a:gd name="T18" fmla="*/ 1 w 10"/>
                    <a:gd name="T19" fmla="*/ 1 h 88"/>
                    <a:gd name="T20" fmla="*/ 0 w 10"/>
                    <a:gd name="T21" fmla="*/ 3 h 88"/>
                    <a:gd name="T22" fmla="*/ 3 w 10"/>
                    <a:gd name="T23" fmla="*/ 5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8">
                      <a:moveTo>
                        <a:pt x="5" y="10"/>
                      </a:moveTo>
                      <a:lnTo>
                        <a:pt x="0" y="5"/>
                      </a:lnTo>
                      <a:lnTo>
                        <a:pt x="0" y="88"/>
                      </a:lnTo>
                      <a:lnTo>
                        <a:pt x="10" y="88"/>
                      </a:lnTo>
                      <a:lnTo>
                        <a:pt x="10" y="5"/>
                      </a:lnTo>
                      <a:lnTo>
                        <a:pt x="5" y="0"/>
                      </a:lnTo>
                      <a:lnTo>
                        <a:pt x="10" y="5"/>
                      </a:lnTo>
                      <a:lnTo>
                        <a:pt x="8" y="2"/>
                      </a:lnTo>
                      <a:lnTo>
                        <a:pt x="5" y="0"/>
                      </a:lnTo>
                      <a:lnTo>
                        <a:pt x="2" y="2"/>
                      </a:lnTo>
                      <a:lnTo>
                        <a:pt x="0" y="5"/>
                      </a:lnTo>
                      <a:lnTo>
                        <a:pt x="5"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59" name="Freeform 205"/>
                <p:cNvSpPr>
                  <a:spLocks/>
                </p:cNvSpPr>
                <p:nvPr/>
              </p:nvSpPr>
              <p:spPr bwMode="auto">
                <a:xfrm>
                  <a:off x="3059" y="3382"/>
                  <a:ext cx="48" cy="6"/>
                </a:xfrm>
                <a:custGeom>
                  <a:avLst/>
                  <a:gdLst>
                    <a:gd name="T0" fmla="*/ 0 w 97"/>
                    <a:gd name="T1" fmla="*/ 6 h 11"/>
                    <a:gd name="T2" fmla="*/ 0 w 97"/>
                    <a:gd name="T3" fmla="*/ 6 h 11"/>
                    <a:gd name="T4" fmla="*/ 6 w 97"/>
                    <a:gd name="T5" fmla="*/ 6 h 11"/>
                    <a:gd name="T6" fmla="*/ 13 w 97"/>
                    <a:gd name="T7" fmla="*/ 6 h 11"/>
                    <a:gd name="T8" fmla="*/ 19 w 97"/>
                    <a:gd name="T9" fmla="*/ 6 h 11"/>
                    <a:gd name="T10" fmla="*/ 25 w 97"/>
                    <a:gd name="T11" fmla="*/ 5 h 11"/>
                    <a:gd name="T12" fmla="*/ 31 w 97"/>
                    <a:gd name="T13" fmla="*/ 5 h 11"/>
                    <a:gd name="T14" fmla="*/ 37 w 97"/>
                    <a:gd name="T15" fmla="*/ 5 h 11"/>
                    <a:gd name="T16" fmla="*/ 43 w 97"/>
                    <a:gd name="T17" fmla="*/ 5 h 11"/>
                    <a:gd name="T18" fmla="*/ 48 w 97"/>
                    <a:gd name="T19" fmla="*/ 5 h 11"/>
                    <a:gd name="T20" fmla="*/ 48 w 97"/>
                    <a:gd name="T21" fmla="*/ 0 h 11"/>
                    <a:gd name="T22" fmla="*/ 43 w 97"/>
                    <a:gd name="T23" fmla="*/ 0 h 11"/>
                    <a:gd name="T24" fmla="*/ 37 w 97"/>
                    <a:gd name="T25" fmla="*/ 0 h 11"/>
                    <a:gd name="T26" fmla="*/ 31 w 97"/>
                    <a:gd name="T27" fmla="*/ 0 h 11"/>
                    <a:gd name="T28" fmla="*/ 25 w 97"/>
                    <a:gd name="T29" fmla="*/ 0 h 11"/>
                    <a:gd name="T30" fmla="*/ 19 w 97"/>
                    <a:gd name="T31" fmla="*/ 1 h 11"/>
                    <a:gd name="T32" fmla="*/ 13 w 97"/>
                    <a:gd name="T33" fmla="*/ 1 h 11"/>
                    <a:gd name="T34" fmla="*/ 6 w 97"/>
                    <a:gd name="T35" fmla="*/ 1 h 11"/>
                    <a:gd name="T36" fmla="*/ 0 w 97"/>
                    <a:gd name="T37" fmla="*/ 1 h 11"/>
                    <a:gd name="T38" fmla="*/ 0 w 97"/>
                    <a:gd name="T39" fmla="*/ 1 h 11"/>
                    <a:gd name="T40" fmla="*/ 0 w 97"/>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1">
                      <a:moveTo>
                        <a:pt x="0" y="11"/>
                      </a:moveTo>
                      <a:lnTo>
                        <a:pt x="0" y="11"/>
                      </a:lnTo>
                      <a:lnTo>
                        <a:pt x="13" y="11"/>
                      </a:lnTo>
                      <a:lnTo>
                        <a:pt x="26" y="11"/>
                      </a:lnTo>
                      <a:lnTo>
                        <a:pt x="38" y="11"/>
                      </a:lnTo>
                      <a:lnTo>
                        <a:pt x="50" y="10"/>
                      </a:lnTo>
                      <a:lnTo>
                        <a:pt x="62" y="10"/>
                      </a:lnTo>
                      <a:lnTo>
                        <a:pt x="74" y="10"/>
                      </a:lnTo>
                      <a:lnTo>
                        <a:pt x="86" y="10"/>
                      </a:lnTo>
                      <a:lnTo>
                        <a:pt x="97" y="10"/>
                      </a:lnTo>
                      <a:lnTo>
                        <a:pt x="97" y="0"/>
                      </a:lnTo>
                      <a:lnTo>
                        <a:pt x="86" y="0"/>
                      </a:lnTo>
                      <a:lnTo>
                        <a:pt x="74" y="0"/>
                      </a:lnTo>
                      <a:lnTo>
                        <a:pt x="62" y="0"/>
                      </a:lnTo>
                      <a:lnTo>
                        <a:pt x="50" y="0"/>
                      </a:lnTo>
                      <a:lnTo>
                        <a:pt x="38" y="1"/>
                      </a:lnTo>
                      <a:lnTo>
                        <a:pt x="26" y="1"/>
                      </a:lnTo>
                      <a:lnTo>
                        <a:pt x="13" y="1"/>
                      </a:lnTo>
                      <a:lnTo>
                        <a:pt x="0" y="1"/>
                      </a:lnTo>
                      <a:lnTo>
                        <a:pt x="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0" name="Freeform 206"/>
                <p:cNvSpPr>
                  <a:spLocks/>
                </p:cNvSpPr>
                <p:nvPr/>
              </p:nvSpPr>
              <p:spPr bwMode="auto">
                <a:xfrm>
                  <a:off x="2848" y="3383"/>
                  <a:ext cx="211" cy="6"/>
                </a:xfrm>
                <a:custGeom>
                  <a:avLst/>
                  <a:gdLst>
                    <a:gd name="T0" fmla="*/ 0 w 423"/>
                    <a:gd name="T1" fmla="*/ 6 h 13"/>
                    <a:gd name="T2" fmla="*/ 0 w 423"/>
                    <a:gd name="T3" fmla="*/ 6 h 13"/>
                    <a:gd name="T4" fmla="*/ 13 w 423"/>
                    <a:gd name="T5" fmla="*/ 6 h 13"/>
                    <a:gd name="T6" fmla="*/ 26 w 423"/>
                    <a:gd name="T7" fmla="*/ 6 h 13"/>
                    <a:gd name="T8" fmla="*/ 40 w 423"/>
                    <a:gd name="T9" fmla="*/ 6 h 13"/>
                    <a:gd name="T10" fmla="*/ 53 w 423"/>
                    <a:gd name="T11" fmla="*/ 6 h 13"/>
                    <a:gd name="T12" fmla="*/ 67 w 423"/>
                    <a:gd name="T13" fmla="*/ 6 h 13"/>
                    <a:gd name="T14" fmla="*/ 81 w 423"/>
                    <a:gd name="T15" fmla="*/ 6 h 13"/>
                    <a:gd name="T16" fmla="*/ 94 w 423"/>
                    <a:gd name="T17" fmla="*/ 6 h 13"/>
                    <a:gd name="T18" fmla="*/ 108 w 423"/>
                    <a:gd name="T19" fmla="*/ 6 h 13"/>
                    <a:gd name="T20" fmla="*/ 122 w 423"/>
                    <a:gd name="T21" fmla="*/ 6 h 13"/>
                    <a:gd name="T22" fmla="*/ 135 w 423"/>
                    <a:gd name="T23" fmla="*/ 5 h 13"/>
                    <a:gd name="T24" fmla="*/ 148 w 423"/>
                    <a:gd name="T25" fmla="*/ 5 h 13"/>
                    <a:gd name="T26" fmla="*/ 162 w 423"/>
                    <a:gd name="T27" fmla="*/ 5 h 13"/>
                    <a:gd name="T28" fmla="*/ 174 w 423"/>
                    <a:gd name="T29" fmla="*/ 5 h 13"/>
                    <a:gd name="T30" fmla="*/ 187 w 423"/>
                    <a:gd name="T31" fmla="*/ 5 h 13"/>
                    <a:gd name="T32" fmla="*/ 199 w 423"/>
                    <a:gd name="T33" fmla="*/ 5 h 13"/>
                    <a:gd name="T34" fmla="*/ 211 w 423"/>
                    <a:gd name="T35" fmla="*/ 5 h 13"/>
                    <a:gd name="T36" fmla="*/ 211 w 423"/>
                    <a:gd name="T37" fmla="*/ 0 h 13"/>
                    <a:gd name="T38" fmla="*/ 199 w 423"/>
                    <a:gd name="T39" fmla="*/ 0 h 13"/>
                    <a:gd name="T40" fmla="*/ 187 w 423"/>
                    <a:gd name="T41" fmla="*/ 0 h 13"/>
                    <a:gd name="T42" fmla="*/ 174 w 423"/>
                    <a:gd name="T43" fmla="*/ 0 h 13"/>
                    <a:gd name="T44" fmla="*/ 162 w 423"/>
                    <a:gd name="T45" fmla="*/ 0 h 13"/>
                    <a:gd name="T46" fmla="*/ 148 w 423"/>
                    <a:gd name="T47" fmla="*/ 0 h 13"/>
                    <a:gd name="T48" fmla="*/ 135 w 423"/>
                    <a:gd name="T49" fmla="*/ 0 h 13"/>
                    <a:gd name="T50" fmla="*/ 122 w 423"/>
                    <a:gd name="T51" fmla="*/ 1 h 13"/>
                    <a:gd name="T52" fmla="*/ 108 w 423"/>
                    <a:gd name="T53" fmla="*/ 1 h 13"/>
                    <a:gd name="T54" fmla="*/ 94 w 423"/>
                    <a:gd name="T55" fmla="*/ 1 h 13"/>
                    <a:gd name="T56" fmla="*/ 81 w 423"/>
                    <a:gd name="T57" fmla="*/ 1 h 13"/>
                    <a:gd name="T58" fmla="*/ 67 w 423"/>
                    <a:gd name="T59" fmla="*/ 1 h 13"/>
                    <a:gd name="T60" fmla="*/ 53 w 423"/>
                    <a:gd name="T61" fmla="*/ 1 h 13"/>
                    <a:gd name="T62" fmla="*/ 40 w 423"/>
                    <a:gd name="T63" fmla="*/ 1 h 13"/>
                    <a:gd name="T64" fmla="*/ 26 w 423"/>
                    <a:gd name="T65" fmla="*/ 1 h 13"/>
                    <a:gd name="T66" fmla="*/ 13 w 423"/>
                    <a:gd name="T67" fmla="*/ 1 h 13"/>
                    <a:gd name="T68" fmla="*/ 0 w 423"/>
                    <a:gd name="T69" fmla="*/ 1 h 13"/>
                    <a:gd name="T70" fmla="*/ 0 w 423"/>
                    <a:gd name="T71" fmla="*/ 1 h 13"/>
                    <a:gd name="T72" fmla="*/ 0 w 423"/>
                    <a:gd name="T73" fmla="*/ 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3" h="13">
                      <a:moveTo>
                        <a:pt x="0" y="13"/>
                      </a:moveTo>
                      <a:lnTo>
                        <a:pt x="0" y="13"/>
                      </a:lnTo>
                      <a:lnTo>
                        <a:pt x="26" y="13"/>
                      </a:lnTo>
                      <a:lnTo>
                        <a:pt x="53" y="13"/>
                      </a:lnTo>
                      <a:lnTo>
                        <a:pt x="80" y="13"/>
                      </a:lnTo>
                      <a:lnTo>
                        <a:pt x="107" y="13"/>
                      </a:lnTo>
                      <a:lnTo>
                        <a:pt x="134" y="13"/>
                      </a:lnTo>
                      <a:lnTo>
                        <a:pt x="162" y="12"/>
                      </a:lnTo>
                      <a:lnTo>
                        <a:pt x="189" y="12"/>
                      </a:lnTo>
                      <a:lnTo>
                        <a:pt x="216" y="12"/>
                      </a:lnTo>
                      <a:lnTo>
                        <a:pt x="244" y="12"/>
                      </a:lnTo>
                      <a:lnTo>
                        <a:pt x="271" y="11"/>
                      </a:lnTo>
                      <a:lnTo>
                        <a:pt x="297" y="11"/>
                      </a:lnTo>
                      <a:lnTo>
                        <a:pt x="324" y="11"/>
                      </a:lnTo>
                      <a:lnTo>
                        <a:pt x="349" y="11"/>
                      </a:lnTo>
                      <a:lnTo>
                        <a:pt x="374" y="10"/>
                      </a:lnTo>
                      <a:lnTo>
                        <a:pt x="399" y="10"/>
                      </a:lnTo>
                      <a:lnTo>
                        <a:pt x="423" y="10"/>
                      </a:lnTo>
                      <a:lnTo>
                        <a:pt x="423" y="0"/>
                      </a:lnTo>
                      <a:lnTo>
                        <a:pt x="399" y="0"/>
                      </a:lnTo>
                      <a:lnTo>
                        <a:pt x="374" y="0"/>
                      </a:lnTo>
                      <a:lnTo>
                        <a:pt x="349" y="1"/>
                      </a:lnTo>
                      <a:lnTo>
                        <a:pt x="324" y="1"/>
                      </a:lnTo>
                      <a:lnTo>
                        <a:pt x="297" y="1"/>
                      </a:lnTo>
                      <a:lnTo>
                        <a:pt x="271" y="1"/>
                      </a:lnTo>
                      <a:lnTo>
                        <a:pt x="244" y="2"/>
                      </a:lnTo>
                      <a:lnTo>
                        <a:pt x="216" y="2"/>
                      </a:lnTo>
                      <a:lnTo>
                        <a:pt x="189" y="2"/>
                      </a:lnTo>
                      <a:lnTo>
                        <a:pt x="162" y="2"/>
                      </a:lnTo>
                      <a:lnTo>
                        <a:pt x="134" y="3"/>
                      </a:lnTo>
                      <a:lnTo>
                        <a:pt x="107" y="3"/>
                      </a:lnTo>
                      <a:lnTo>
                        <a:pt x="80" y="3"/>
                      </a:lnTo>
                      <a:lnTo>
                        <a:pt x="53" y="3"/>
                      </a:lnTo>
                      <a:lnTo>
                        <a:pt x="26" y="3"/>
                      </a:lnTo>
                      <a:lnTo>
                        <a:pt x="0" y="3"/>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1" name="Freeform 207"/>
                <p:cNvSpPr>
                  <a:spLocks/>
                </p:cNvSpPr>
                <p:nvPr/>
              </p:nvSpPr>
              <p:spPr bwMode="auto">
                <a:xfrm>
                  <a:off x="2694" y="3383"/>
                  <a:ext cx="154" cy="6"/>
                </a:xfrm>
                <a:custGeom>
                  <a:avLst/>
                  <a:gdLst>
                    <a:gd name="T0" fmla="*/ 4 w 307"/>
                    <a:gd name="T1" fmla="*/ 2 h 13"/>
                    <a:gd name="T2" fmla="*/ 2 w 307"/>
                    <a:gd name="T3" fmla="*/ 4 h 13"/>
                    <a:gd name="T4" fmla="*/ 4 w 307"/>
                    <a:gd name="T5" fmla="*/ 4 h 13"/>
                    <a:gd name="T6" fmla="*/ 7 w 307"/>
                    <a:gd name="T7" fmla="*/ 4 h 13"/>
                    <a:gd name="T8" fmla="*/ 11 w 307"/>
                    <a:gd name="T9" fmla="*/ 5 h 13"/>
                    <a:gd name="T10" fmla="*/ 17 w 307"/>
                    <a:gd name="T11" fmla="*/ 5 h 13"/>
                    <a:gd name="T12" fmla="*/ 23 w 307"/>
                    <a:gd name="T13" fmla="*/ 6 h 13"/>
                    <a:gd name="T14" fmla="*/ 31 w 307"/>
                    <a:gd name="T15" fmla="*/ 6 h 13"/>
                    <a:gd name="T16" fmla="*/ 40 w 307"/>
                    <a:gd name="T17" fmla="*/ 6 h 13"/>
                    <a:gd name="T18" fmla="*/ 50 w 307"/>
                    <a:gd name="T19" fmla="*/ 6 h 13"/>
                    <a:gd name="T20" fmla="*/ 61 w 307"/>
                    <a:gd name="T21" fmla="*/ 6 h 13"/>
                    <a:gd name="T22" fmla="*/ 72 w 307"/>
                    <a:gd name="T23" fmla="*/ 6 h 13"/>
                    <a:gd name="T24" fmla="*/ 84 w 307"/>
                    <a:gd name="T25" fmla="*/ 6 h 13"/>
                    <a:gd name="T26" fmla="*/ 97 w 307"/>
                    <a:gd name="T27" fmla="*/ 6 h 13"/>
                    <a:gd name="T28" fmla="*/ 110 w 307"/>
                    <a:gd name="T29" fmla="*/ 6 h 13"/>
                    <a:gd name="T30" fmla="*/ 124 w 307"/>
                    <a:gd name="T31" fmla="*/ 6 h 13"/>
                    <a:gd name="T32" fmla="*/ 139 w 307"/>
                    <a:gd name="T33" fmla="*/ 6 h 13"/>
                    <a:gd name="T34" fmla="*/ 154 w 307"/>
                    <a:gd name="T35" fmla="*/ 6 h 13"/>
                    <a:gd name="T36" fmla="*/ 154 w 307"/>
                    <a:gd name="T37" fmla="*/ 1 h 13"/>
                    <a:gd name="T38" fmla="*/ 139 w 307"/>
                    <a:gd name="T39" fmla="*/ 1 h 13"/>
                    <a:gd name="T40" fmla="*/ 124 w 307"/>
                    <a:gd name="T41" fmla="*/ 1 h 13"/>
                    <a:gd name="T42" fmla="*/ 110 w 307"/>
                    <a:gd name="T43" fmla="*/ 1 h 13"/>
                    <a:gd name="T44" fmla="*/ 97 w 307"/>
                    <a:gd name="T45" fmla="*/ 1 h 13"/>
                    <a:gd name="T46" fmla="*/ 84 w 307"/>
                    <a:gd name="T47" fmla="*/ 1 h 13"/>
                    <a:gd name="T48" fmla="*/ 72 w 307"/>
                    <a:gd name="T49" fmla="*/ 1 h 13"/>
                    <a:gd name="T50" fmla="*/ 61 w 307"/>
                    <a:gd name="T51" fmla="*/ 1 h 13"/>
                    <a:gd name="T52" fmla="*/ 50 w 307"/>
                    <a:gd name="T53" fmla="*/ 1 h 13"/>
                    <a:gd name="T54" fmla="*/ 40 w 307"/>
                    <a:gd name="T55" fmla="*/ 1 h 13"/>
                    <a:gd name="T56" fmla="*/ 31 w 307"/>
                    <a:gd name="T57" fmla="*/ 1 h 13"/>
                    <a:gd name="T58" fmla="*/ 23 w 307"/>
                    <a:gd name="T59" fmla="*/ 1 h 13"/>
                    <a:gd name="T60" fmla="*/ 17 w 307"/>
                    <a:gd name="T61" fmla="*/ 0 h 13"/>
                    <a:gd name="T62" fmla="*/ 11 w 307"/>
                    <a:gd name="T63" fmla="*/ 0 h 13"/>
                    <a:gd name="T64" fmla="*/ 7 w 307"/>
                    <a:gd name="T65" fmla="*/ 0 h 13"/>
                    <a:gd name="T66" fmla="*/ 4 w 307"/>
                    <a:gd name="T67" fmla="*/ 0 h 13"/>
                    <a:gd name="T68" fmla="*/ 3 w 307"/>
                    <a:gd name="T69" fmla="*/ 0 h 13"/>
                    <a:gd name="T70" fmla="*/ 0 w 307"/>
                    <a:gd name="T71" fmla="*/ 2 h 13"/>
                    <a:gd name="T72" fmla="*/ 3 w 307"/>
                    <a:gd name="T73" fmla="*/ 0 h 13"/>
                    <a:gd name="T74" fmla="*/ 1 w 307"/>
                    <a:gd name="T75" fmla="*/ 0 h 13"/>
                    <a:gd name="T76" fmla="*/ 0 w 307"/>
                    <a:gd name="T77" fmla="*/ 1 h 13"/>
                    <a:gd name="T78" fmla="*/ 1 w 307"/>
                    <a:gd name="T79" fmla="*/ 3 h 13"/>
                    <a:gd name="T80" fmla="*/ 2 w 307"/>
                    <a:gd name="T81" fmla="*/ 4 h 13"/>
                    <a:gd name="T82" fmla="*/ 4 w 307"/>
                    <a:gd name="T83" fmla="*/ 2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7" h="13">
                      <a:moveTo>
                        <a:pt x="8" y="4"/>
                      </a:moveTo>
                      <a:lnTo>
                        <a:pt x="3" y="8"/>
                      </a:lnTo>
                      <a:lnTo>
                        <a:pt x="7" y="9"/>
                      </a:lnTo>
                      <a:lnTo>
                        <a:pt x="14" y="9"/>
                      </a:lnTo>
                      <a:lnTo>
                        <a:pt x="22" y="11"/>
                      </a:lnTo>
                      <a:lnTo>
                        <a:pt x="33" y="11"/>
                      </a:lnTo>
                      <a:lnTo>
                        <a:pt x="46" y="12"/>
                      </a:lnTo>
                      <a:lnTo>
                        <a:pt x="62" y="12"/>
                      </a:lnTo>
                      <a:lnTo>
                        <a:pt x="80" y="13"/>
                      </a:lnTo>
                      <a:lnTo>
                        <a:pt x="100" y="13"/>
                      </a:lnTo>
                      <a:lnTo>
                        <a:pt x="121" y="13"/>
                      </a:lnTo>
                      <a:lnTo>
                        <a:pt x="143" y="13"/>
                      </a:lnTo>
                      <a:lnTo>
                        <a:pt x="168" y="13"/>
                      </a:lnTo>
                      <a:lnTo>
                        <a:pt x="194" y="13"/>
                      </a:lnTo>
                      <a:lnTo>
                        <a:pt x="220" y="13"/>
                      </a:lnTo>
                      <a:lnTo>
                        <a:pt x="248" y="13"/>
                      </a:lnTo>
                      <a:lnTo>
                        <a:pt x="278" y="13"/>
                      </a:lnTo>
                      <a:lnTo>
                        <a:pt x="307" y="13"/>
                      </a:lnTo>
                      <a:lnTo>
                        <a:pt x="307" y="3"/>
                      </a:lnTo>
                      <a:lnTo>
                        <a:pt x="278" y="3"/>
                      </a:lnTo>
                      <a:lnTo>
                        <a:pt x="248" y="3"/>
                      </a:lnTo>
                      <a:lnTo>
                        <a:pt x="220" y="3"/>
                      </a:lnTo>
                      <a:lnTo>
                        <a:pt x="194" y="3"/>
                      </a:lnTo>
                      <a:lnTo>
                        <a:pt x="168" y="3"/>
                      </a:lnTo>
                      <a:lnTo>
                        <a:pt x="143" y="3"/>
                      </a:lnTo>
                      <a:lnTo>
                        <a:pt x="121" y="3"/>
                      </a:lnTo>
                      <a:lnTo>
                        <a:pt x="100" y="3"/>
                      </a:lnTo>
                      <a:lnTo>
                        <a:pt x="80" y="3"/>
                      </a:lnTo>
                      <a:lnTo>
                        <a:pt x="62" y="2"/>
                      </a:lnTo>
                      <a:lnTo>
                        <a:pt x="46" y="2"/>
                      </a:lnTo>
                      <a:lnTo>
                        <a:pt x="33" y="1"/>
                      </a:lnTo>
                      <a:lnTo>
                        <a:pt x="22" y="1"/>
                      </a:lnTo>
                      <a:lnTo>
                        <a:pt x="14" y="1"/>
                      </a:lnTo>
                      <a:lnTo>
                        <a:pt x="7" y="1"/>
                      </a:lnTo>
                      <a:lnTo>
                        <a:pt x="5" y="0"/>
                      </a:lnTo>
                      <a:lnTo>
                        <a:pt x="0" y="4"/>
                      </a:lnTo>
                      <a:lnTo>
                        <a:pt x="5" y="0"/>
                      </a:lnTo>
                      <a:lnTo>
                        <a:pt x="2" y="1"/>
                      </a:lnTo>
                      <a:lnTo>
                        <a:pt x="0" y="3"/>
                      </a:lnTo>
                      <a:lnTo>
                        <a:pt x="1" y="6"/>
                      </a:lnTo>
                      <a:lnTo>
                        <a:pt x="3" y="8"/>
                      </a:lnTo>
                      <a:lnTo>
                        <a:pt x="8"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2" name="Freeform 208"/>
                <p:cNvSpPr>
                  <a:spLocks/>
                </p:cNvSpPr>
                <p:nvPr/>
              </p:nvSpPr>
              <p:spPr bwMode="auto">
                <a:xfrm>
                  <a:off x="2692" y="3385"/>
                  <a:ext cx="6" cy="40"/>
                </a:xfrm>
                <a:custGeom>
                  <a:avLst/>
                  <a:gdLst>
                    <a:gd name="T0" fmla="*/ 4 w 11"/>
                    <a:gd name="T1" fmla="*/ 35 h 80"/>
                    <a:gd name="T2" fmla="*/ 6 w 11"/>
                    <a:gd name="T3" fmla="*/ 37 h 80"/>
                    <a:gd name="T4" fmla="*/ 5 w 11"/>
                    <a:gd name="T5" fmla="*/ 32 h 80"/>
                    <a:gd name="T6" fmla="*/ 5 w 11"/>
                    <a:gd name="T7" fmla="*/ 22 h 80"/>
                    <a:gd name="T8" fmla="*/ 5 w 11"/>
                    <a:gd name="T9" fmla="*/ 12 h 80"/>
                    <a:gd name="T10" fmla="*/ 6 w 11"/>
                    <a:gd name="T11" fmla="*/ 0 h 80"/>
                    <a:gd name="T12" fmla="*/ 2 w 11"/>
                    <a:gd name="T13" fmla="*/ 0 h 80"/>
                    <a:gd name="T14" fmla="*/ 1 w 11"/>
                    <a:gd name="T15" fmla="*/ 12 h 80"/>
                    <a:gd name="T16" fmla="*/ 0 w 11"/>
                    <a:gd name="T17" fmla="*/ 22 h 80"/>
                    <a:gd name="T18" fmla="*/ 1 w 11"/>
                    <a:gd name="T19" fmla="*/ 32 h 80"/>
                    <a:gd name="T20" fmla="*/ 2 w 11"/>
                    <a:gd name="T21" fmla="*/ 38 h 80"/>
                    <a:gd name="T22" fmla="*/ 4 w 11"/>
                    <a:gd name="T23" fmla="*/ 40 h 80"/>
                    <a:gd name="T24" fmla="*/ 2 w 11"/>
                    <a:gd name="T25" fmla="*/ 38 h 80"/>
                    <a:gd name="T26" fmla="*/ 3 w 11"/>
                    <a:gd name="T27" fmla="*/ 39 h 80"/>
                    <a:gd name="T28" fmla="*/ 4 w 11"/>
                    <a:gd name="T29" fmla="*/ 40 h 80"/>
                    <a:gd name="T30" fmla="*/ 5 w 11"/>
                    <a:gd name="T31" fmla="*/ 39 h 80"/>
                    <a:gd name="T32" fmla="*/ 6 w 11"/>
                    <a:gd name="T33" fmla="*/ 37 h 80"/>
                    <a:gd name="T34" fmla="*/ 4 w 11"/>
                    <a:gd name="T35" fmla="*/ 35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80">
                      <a:moveTo>
                        <a:pt x="7" y="70"/>
                      </a:moveTo>
                      <a:lnTo>
                        <a:pt x="11" y="74"/>
                      </a:lnTo>
                      <a:lnTo>
                        <a:pt x="9" y="63"/>
                      </a:lnTo>
                      <a:lnTo>
                        <a:pt x="10" y="44"/>
                      </a:lnTo>
                      <a:lnTo>
                        <a:pt x="9" y="23"/>
                      </a:lnTo>
                      <a:lnTo>
                        <a:pt x="11" y="0"/>
                      </a:lnTo>
                      <a:lnTo>
                        <a:pt x="3" y="0"/>
                      </a:lnTo>
                      <a:lnTo>
                        <a:pt x="1" y="23"/>
                      </a:lnTo>
                      <a:lnTo>
                        <a:pt x="0" y="44"/>
                      </a:lnTo>
                      <a:lnTo>
                        <a:pt x="1" y="63"/>
                      </a:lnTo>
                      <a:lnTo>
                        <a:pt x="3" y="76"/>
                      </a:lnTo>
                      <a:lnTo>
                        <a:pt x="7" y="80"/>
                      </a:lnTo>
                      <a:lnTo>
                        <a:pt x="3" y="76"/>
                      </a:lnTo>
                      <a:lnTo>
                        <a:pt x="5" y="78"/>
                      </a:lnTo>
                      <a:lnTo>
                        <a:pt x="8" y="79"/>
                      </a:lnTo>
                      <a:lnTo>
                        <a:pt x="10" y="77"/>
                      </a:lnTo>
                      <a:lnTo>
                        <a:pt x="11" y="74"/>
                      </a:lnTo>
                      <a:lnTo>
                        <a:pt x="7"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3" name="Freeform 209"/>
                <p:cNvSpPr>
                  <a:spLocks/>
                </p:cNvSpPr>
                <p:nvPr/>
              </p:nvSpPr>
              <p:spPr bwMode="auto">
                <a:xfrm>
                  <a:off x="2696" y="3420"/>
                  <a:ext cx="18" cy="5"/>
                </a:xfrm>
                <a:custGeom>
                  <a:avLst/>
                  <a:gdLst>
                    <a:gd name="T0" fmla="*/ 18 w 35"/>
                    <a:gd name="T1" fmla="*/ 1 h 11"/>
                    <a:gd name="T2" fmla="*/ 18 w 35"/>
                    <a:gd name="T3" fmla="*/ 0 h 11"/>
                    <a:gd name="T4" fmla="*/ 15 w 35"/>
                    <a:gd name="T5" fmla="*/ 0 h 11"/>
                    <a:gd name="T6" fmla="*/ 12 w 35"/>
                    <a:gd name="T7" fmla="*/ 0 h 11"/>
                    <a:gd name="T8" fmla="*/ 9 w 35"/>
                    <a:gd name="T9" fmla="*/ 1 h 11"/>
                    <a:gd name="T10" fmla="*/ 7 w 35"/>
                    <a:gd name="T11" fmla="*/ 0 h 11"/>
                    <a:gd name="T12" fmla="*/ 5 w 35"/>
                    <a:gd name="T13" fmla="*/ 0 h 11"/>
                    <a:gd name="T14" fmla="*/ 3 w 35"/>
                    <a:gd name="T15" fmla="*/ 0 h 11"/>
                    <a:gd name="T16" fmla="*/ 2 w 35"/>
                    <a:gd name="T17" fmla="*/ 0 h 11"/>
                    <a:gd name="T18" fmla="*/ 0 w 35"/>
                    <a:gd name="T19" fmla="*/ 0 h 11"/>
                    <a:gd name="T20" fmla="*/ 0 w 35"/>
                    <a:gd name="T21" fmla="*/ 5 h 11"/>
                    <a:gd name="T22" fmla="*/ 2 w 35"/>
                    <a:gd name="T23" fmla="*/ 5 h 11"/>
                    <a:gd name="T24" fmla="*/ 3 w 35"/>
                    <a:gd name="T25" fmla="*/ 5 h 11"/>
                    <a:gd name="T26" fmla="*/ 5 w 35"/>
                    <a:gd name="T27" fmla="*/ 5 h 11"/>
                    <a:gd name="T28" fmla="*/ 7 w 35"/>
                    <a:gd name="T29" fmla="*/ 4 h 11"/>
                    <a:gd name="T30" fmla="*/ 9 w 35"/>
                    <a:gd name="T31" fmla="*/ 5 h 11"/>
                    <a:gd name="T32" fmla="*/ 12 w 35"/>
                    <a:gd name="T33" fmla="*/ 5 h 11"/>
                    <a:gd name="T34" fmla="*/ 15 w 35"/>
                    <a:gd name="T35" fmla="*/ 5 h 11"/>
                    <a:gd name="T36" fmla="*/ 18 w 35"/>
                    <a:gd name="T37" fmla="*/ 5 h 11"/>
                    <a:gd name="T38" fmla="*/ 18 w 35"/>
                    <a:gd name="T39" fmla="*/ 5 h 11"/>
                    <a:gd name="T40" fmla="*/ 18 w 35"/>
                    <a:gd name="T41" fmla="*/ 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11">
                      <a:moveTo>
                        <a:pt x="35" y="2"/>
                      </a:moveTo>
                      <a:lnTo>
                        <a:pt x="35" y="1"/>
                      </a:lnTo>
                      <a:lnTo>
                        <a:pt x="29" y="1"/>
                      </a:lnTo>
                      <a:lnTo>
                        <a:pt x="23" y="1"/>
                      </a:lnTo>
                      <a:lnTo>
                        <a:pt x="18" y="2"/>
                      </a:lnTo>
                      <a:lnTo>
                        <a:pt x="13" y="1"/>
                      </a:lnTo>
                      <a:lnTo>
                        <a:pt x="9" y="0"/>
                      </a:lnTo>
                      <a:lnTo>
                        <a:pt x="6" y="0"/>
                      </a:lnTo>
                      <a:lnTo>
                        <a:pt x="3" y="0"/>
                      </a:lnTo>
                      <a:lnTo>
                        <a:pt x="0" y="0"/>
                      </a:lnTo>
                      <a:lnTo>
                        <a:pt x="0" y="10"/>
                      </a:lnTo>
                      <a:lnTo>
                        <a:pt x="3" y="10"/>
                      </a:lnTo>
                      <a:lnTo>
                        <a:pt x="6" y="10"/>
                      </a:lnTo>
                      <a:lnTo>
                        <a:pt x="9" y="10"/>
                      </a:lnTo>
                      <a:lnTo>
                        <a:pt x="13" y="9"/>
                      </a:lnTo>
                      <a:lnTo>
                        <a:pt x="18" y="10"/>
                      </a:lnTo>
                      <a:lnTo>
                        <a:pt x="23" y="11"/>
                      </a:lnTo>
                      <a:lnTo>
                        <a:pt x="29" y="11"/>
                      </a:lnTo>
                      <a:lnTo>
                        <a:pt x="35" y="11"/>
                      </a:lnTo>
                      <a:lnTo>
                        <a:pt x="35" y="10"/>
                      </a:lnTo>
                      <a:lnTo>
                        <a:pt x="35"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4" name="Freeform 210"/>
                <p:cNvSpPr>
                  <a:spLocks/>
                </p:cNvSpPr>
                <p:nvPr/>
              </p:nvSpPr>
              <p:spPr bwMode="auto">
                <a:xfrm>
                  <a:off x="2714" y="3420"/>
                  <a:ext cx="369" cy="9"/>
                </a:xfrm>
                <a:custGeom>
                  <a:avLst/>
                  <a:gdLst>
                    <a:gd name="T0" fmla="*/ 367 w 738"/>
                    <a:gd name="T1" fmla="*/ 4 h 17"/>
                    <a:gd name="T2" fmla="*/ 345 w 738"/>
                    <a:gd name="T3" fmla="*/ 4 h 17"/>
                    <a:gd name="T4" fmla="*/ 321 w 738"/>
                    <a:gd name="T5" fmla="*/ 4 h 17"/>
                    <a:gd name="T6" fmla="*/ 296 w 738"/>
                    <a:gd name="T7" fmla="*/ 4 h 17"/>
                    <a:gd name="T8" fmla="*/ 270 w 738"/>
                    <a:gd name="T9" fmla="*/ 3 h 17"/>
                    <a:gd name="T10" fmla="*/ 244 w 738"/>
                    <a:gd name="T11" fmla="*/ 3 h 17"/>
                    <a:gd name="T12" fmla="*/ 217 w 738"/>
                    <a:gd name="T13" fmla="*/ 3 h 17"/>
                    <a:gd name="T14" fmla="*/ 191 w 738"/>
                    <a:gd name="T15" fmla="*/ 3 h 17"/>
                    <a:gd name="T16" fmla="*/ 165 w 738"/>
                    <a:gd name="T17" fmla="*/ 2 h 17"/>
                    <a:gd name="T18" fmla="*/ 139 w 738"/>
                    <a:gd name="T19" fmla="*/ 2 h 17"/>
                    <a:gd name="T20" fmla="*/ 114 w 738"/>
                    <a:gd name="T21" fmla="*/ 2 h 17"/>
                    <a:gd name="T22" fmla="*/ 90 w 738"/>
                    <a:gd name="T23" fmla="*/ 2 h 17"/>
                    <a:gd name="T24" fmla="*/ 68 w 738"/>
                    <a:gd name="T25" fmla="*/ 1 h 17"/>
                    <a:gd name="T26" fmla="*/ 48 w 738"/>
                    <a:gd name="T27" fmla="*/ 1 h 17"/>
                    <a:gd name="T28" fmla="*/ 30 w 738"/>
                    <a:gd name="T29" fmla="*/ 1 h 17"/>
                    <a:gd name="T30" fmla="*/ 13 w 738"/>
                    <a:gd name="T31" fmla="*/ 0 h 17"/>
                    <a:gd name="T32" fmla="*/ 0 w 738"/>
                    <a:gd name="T33" fmla="*/ 1 h 17"/>
                    <a:gd name="T34" fmla="*/ 6 w 738"/>
                    <a:gd name="T35" fmla="*/ 5 h 17"/>
                    <a:gd name="T36" fmla="*/ 21 w 738"/>
                    <a:gd name="T37" fmla="*/ 6 h 17"/>
                    <a:gd name="T38" fmla="*/ 38 w 738"/>
                    <a:gd name="T39" fmla="*/ 6 h 17"/>
                    <a:gd name="T40" fmla="*/ 57 w 738"/>
                    <a:gd name="T41" fmla="*/ 6 h 17"/>
                    <a:gd name="T42" fmla="*/ 79 w 738"/>
                    <a:gd name="T43" fmla="*/ 6 h 17"/>
                    <a:gd name="T44" fmla="*/ 102 w 738"/>
                    <a:gd name="T45" fmla="*/ 7 h 17"/>
                    <a:gd name="T46" fmla="*/ 126 w 738"/>
                    <a:gd name="T47" fmla="*/ 7 h 17"/>
                    <a:gd name="T48" fmla="*/ 151 w 738"/>
                    <a:gd name="T49" fmla="*/ 7 h 17"/>
                    <a:gd name="T50" fmla="*/ 178 w 738"/>
                    <a:gd name="T51" fmla="*/ 8 h 17"/>
                    <a:gd name="T52" fmla="*/ 204 w 738"/>
                    <a:gd name="T53" fmla="*/ 8 h 17"/>
                    <a:gd name="T54" fmla="*/ 231 w 738"/>
                    <a:gd name="T55" fmla="*/ 8 h 17"/>
                    <a:gd name="T56" fmla="*/ 257 w 738"/>
                    <a:gd name="T57" fmla="*/ 8 h 17"/>
                    <a:gd name="T58" fmla="*/ 283 w 738"/>
                    <a:gd name="T59" fmla="*/ 8 h 17"/>
                    <a:gd name="T60" fmla="*/ 309 w 738"/>
                    <a:gd name="T61" fmla="*/ 9 h 17"/>
                    <a:gd name="T62" fmla="*/ 333 w 738"/>
                    <a:gd name="T63" fmla="*/ 9 h 17"/>
                    <a:gd name="T64" fmla="*/ 356 w 738"/>
                    <a:gd name="T65" fmla="*/ 9 h 17"/>
                    <a:gd name="T66" fmla="*/ 367 w 738"/>
                    <a:gd name="T67" fmla="*/ 9 h 17"/>
                    <a:gd name="T68" fmla="*/ 368 w 738"/>
                    <a:gd name="T69" fmla="*/ 8 h 17"/>
                    <a:gd name="T70" fmla="*/ 368 w 738"/>
                    <a:gd name="T71" fmla="*/ 5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8" h="17">
                      <a:moveTo>
                        <a:pt x="733" y="7"/>
                      </a:moveTo>
                      <a:lnTo>
                        <a:pt x="733" y="7"/>
                      </a:lnTo>
                      <a:lnTo>
                        <a:pt x="711" y="7"/>
                      </a:lnTo>
                      <a:lnTo>
                        <a:pt x="689" y="7"/>
                      </a:lnTo>
                      <a:lnTo>
                        <a:pt x="665" y="7"/>
                      </a:lnTo>
                      <a:lnTo>
                        <a:pt x="641" y="7"/>
                      </a:lnTo>
                      <a:lnTo>
                        <a:pt x="617" y="7"/>
                      </a:lnTo>
                      <a:lnTo>
                        <a:pt x="592" y="7"/>
                      </a:lnTo>
                      <a:lnTo>
                        <a:pt x="566" y="6"/>
                      </a:lnTo>
                      <a:lnTo>
                        <a:pt x="540" y="6"/>
                      </a:lnTo>
                      <a:lnTo>
                        <a:pt x="514" y="6"/>
                      </a:lnTo>
                      <a:lnTo>
                        <a:pt x="487" y="6"/>
                      </a:lnTo>
                      <a:lnTo>
                        <a:pt x="461" y="6"/>
                      </a:lnTo>
                      <a:lnTo>
                        <a:pt x="434" y="5"/>
                      </a:lnTo>
                      <a:lnTo>
                        <a:pt x="408" y="5"/>
                      </a:lnTo>
                      <a:lnTo>
                        <a:pt x="381" y="5"/>
                      </a:lnTo>
                      <a:lnTo>
                        <a:pt x="355" y="5"/>
                      </a:lnTo>
                      <a:lnTo>
                        <a:pt x="329" y="4"/>
                      </a:lnTo>
                      <a:lnTo>
                        <a:pt x="302" y="4"/>
                      </a:lnTo>
                      <a:lnTo>
                        <a:pt x="277" y="4"/>
                      </a:lnTo>
                      <a:lnTo>
                        <a:pt x="252" y="3"/>
                      </a:lnTo>
                      <a:lnTo>
                        <a:pt x="228" y="3"/>
                      </a:lnTo>
                      <a:lnTo>
                        <a:pt x="203" y="3"/>
                      </a:lnTo>
                      <a:lnTo>
                        <a:pt x="180" y="3"/>
                      </a:lnTo>
                      <a:lnTo>
                        <a:pt x="157" y="2"/>
                      </a:lnTo>
                      <a:lnTo>
                        <a:pt x="136" y="2"/>
                      </a:lnTo>
                      <a:lnTo>
                        <a:pt x="114" y="2"/>
                      </a:lnTo>
                      <a:lnTo>
                        <a:pt x="95" y="1"/>
                      </a:lnTo>
                      <a:lnTo>
                        <a:pt x="76" y="1"/>
                      </a:lnTo>
                      <a:lnTo>
                        <a:pt x="59" y="1"/>
                      </a:lnTo>
                      <a:lnTo>
                        <a:pt x="42" y="1"/>
                      </a:lnTo>
                      <a:lnTo>
                        <a:pt x="26" y="0"/>
                      </a:lnTo>
                      <a:lnTo>
                        <a:pt x="12" y="0"/>
                      </a:lnTo>
                      <a:lnTo>
                        <a:pt x="0" y="1"/>
                      </a:lnTo>
                      <a:lnTo>
                        <a:pt x="0" y="9"/>
                      </a:lnTo>
                      <a:lnTo>
                        <a:pt x="12" y="10"/>
                      </a:lnTo>
                      <a:lnTo>
                        <a:pt x="26" y="10"/>
                      </a:lnTo>
                      <a:lnTo>
                        <a:pt x="42" y="11"/>
                      </a:lnTo>
                      <a:lnTo>
                        <a:pt x="59" y="11"/>
                      </a:lnTo>
                      <a:lnTo>
                        <a:pt x="76" y="11"/>
                      </a:lnTo>
                      <a:lnTo>
                        <a:pt x="95" y="11"/>
                      </a:lnTo>
                      <a:lnTo>
                        <a:pt x="114" y="12"/>
                      </a:lnTo>
                      <a:lnTo>
                        <a:pt x="136" y="12"/>
                      </a:lnTo>
                      <a:lnTo>
                        <a:pt x="157" y="12"/>
                      </a:lnTo>
                      <a:lnTo>
                        <a:pt x="180" y="13"/>
                      </a:lnTo>
                      <a:lnTo>
                        <a:pt x="203" y="13"/>
                      </a:lnTo>
                      <a:lnTo>
                        <a:pt x="228" y="13"/>
                      </a:lnTo>
                      <a:lnTo>
                        <a:pt x="252" y="13"/>
                      </a:lnTo>
                      <a:lnTo>
                        <a:pt x="277" y="14"/>
                      </a:lnTo>
                      <a:lnTo>
                        <a:pt x="302" y="14"/>
                      </a:lnTo>
                      <a:lnTo>
                        <a:pt x="329" y="14"/>
                      </a:lnTo>
                      <a:lnTo>
                        <a:pt x="355" y="15"/>
                      </a:lnTo>
                      <a:lnTo>
                        <a:pt x="381" y="15"/>
                      </a:lnTo>
                      <a:lnTo>
                        <a:pt x="408" y="15"/>
                      </a:lnTo>
                      <a:lnTo>
                        <a:pt x="434" y="15"/>
                      </a:lnTo>
                      <a:lnTo>
                        <a:pt x="461" y="16"/>
                      </a:lnTo>
                      <a:lnTo>
                        <a:pt x="487" y="16"/>
                      </a:lnTo>
                      <a:lnTo>
                        <a:pt x="514" y="16"/>
                      </a:lnTo>
                      <a:lnTo>
                        <a:pt x="540" y="16"/>
                      </a:lnTo>
                      <a:lnTo>
                        <a:pt x="566" y="16"/>
                      </a:lnTo>
                      <a:lnTo>
                        <a:pt x="592" y="17"/>
                      </a:lnTo>
                      <a:lnTo>
                        <a:pt x="617" y="17"/>
                      </a:lnTo>
                      <a:lnTo>
                        <a:pt x="641" y="17"/>
                      </a:lnTo>
                      <a:lnTo>
                        <a:pt x="665" y="17"/>
                      </a:lnTo>
                      <a:lnTo>
                        <a:pt x="689" y="17"/>
                      </a:lnTo>
                      <a:lnTo>
                        <a:pt x="711" y="17"/>
                      </a:lnTo>
                      <a:lnTo>
                        <a:pt x="733" y="17"/>
                      </a:lnTo>
                      <a:lnTo>
                        <a:pt x="736" y="15"/>
                      </a:lnTo>
                      <a:lnTo>
                        <a:pt x="738" y="12"/>
                      </a:lnTo>
                      <a:lnTo>
                        <a:pt x="736" y="9"/>
                      </a:lnTo>
                      <a:lnTo>
                        <a:pt x="733"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5" name="Freeform 211"/>
                <p:cNvSpPr>
                  <a:spLocks/>
                </p:cNvSpPr>
                <p:nvPr/>
              </p:nvSpPr>
              <p:spPr bwMode="auto">
                <a:xfrm>
                  <a:off x="2712" y="3423"/>
                  <a:ext cx="370" cy="366"/>
                </a:xfrm>
                <a:custGeom>
                  <a:avLst/>
                  <a:gdLst>
                    <a:gd name="T0" fmla="*/ 368 w 739"/>
                    <a:gd name="T1" fmla="*/ 3 h 733"/>
                    <a:gd name="T2" fmla="*/ 346 w 739"/>
                    <a:gd name="T3" fmla="*/ 3 h 733"/>
                    <a:gd name="T4" fmla="*/ 322 w 739"/>
                    <a:gd name="T5" fmla="*/ 3 h 733"/>
                    <a:gd name="T6" fmla="*/ 298 w 739"/>
                    <a:gd name="T7" fmla="*/ 3 h 733"/>
                    <a:gd name="T8" fmla="*/ 272 w 739"/>
                    <a:gd name="T9" fmla="*/ 3 h 733"/>
                    <a:gd name="T10" fmla="*/ 245 w 739"/>
                    <a:gd name="T11" fmla="*/ 3 h 733"/>
                    <a:gd name="T12" fmla="*/ 219 w 739"/>
                    <a:gd name="T13" fmla="*/ 2 h 733"/>
                    <a:gd name="T14" fmla="*/ 192 w 739"/>
                    <a:gd name="T15" fmla="*/ 2 h 733"/>
                    <a:gd name="T16" fmla="*/ 166 w 739"/>
                    <a:gd name="T17" fmla="*/ 2 h 733"/>
                    <a:gd name="T18" fmla="*/ 140 w 739"/>
                    <a:gd name="T19" fmla="*/ 2 h 733"/>
                    <a:gd name="T20" fmla="*/ 116 w 739"/>
                    <a:gd name="T21" fmla="*/ 1 h 733"/>
                    <a:gd name="T22" fmla="*/ 92 w 739"/>
                    <a:gd name="T23" fmla="*/ 1 h 733"/>
                    <a:gd name="T24" fmla="*/ 70 w 739"/>
                    <a:gd name="T25" fmla="*/ 1 h 733"/>
                    <a:gd name="T26" fmla="*/ 49 w 739"/>
                    <a:gd name="T27" fmla="*/ 0 h 733"/>
                    <a:gd name="T28" fmla="*/ 31 w 739"/>
                    <a:gd name="T29" fmla="*/ 0 h 733"/>
                    <a:gd name="T30" fmla="*/ 15 w 739"/>
                    <a:gd name="T31" fmla="*/ 0 h 733"/>
                    <a:gd name="T32" fmla="*/ 2 w 739"/>
                    <a:gd name="T33" fmla="*/ 0 h 733"/>
                    <a:gd name="T34" fmla="*/ 6 w 739"/>
                    <a:gd name="T35" fmla="*/ 12 h 733"/>
                    <a:gd name="T36" fmla="*/ 22 w 739"/>
                    <a:gd name="T37" fmla="*/ 14 h 733"/>
                    <a:gd name="T38" fmla="*/ 40 w 739"/>
                    <a:gd name="T39" fmla="*/ 18 h 733"/>
                    <a:gd name="T40" fmla="*/ 56 w 739"/>
                    <a:gd name="T41" fmla="*/ 27 h 733"/>
                    <a:gd name="T42" fmla="*/ 68 w 739"/>
                    <a:gd name="T43" fmla="*/ 41 h 733"/>
                    <a:gd name="T44" fmla="*/ 75 w 739"/>
                    <a:gd name="T45" fmla="*/ 53 h 733"/>
                    <a:gd name="T46" fmla="*/ 75 w 739"/>
                    <a:gd name="T47" fmla="*/ 65 h 733"/>
                    <a:gd name="T48" fmla="*/ 70 w 739"/>
                    <a:gd name="T49" fmla="*/ 78 h 733"/>
                    <a:gd name="T50" fmla="*/ 60 w 739"/>
                    <a:gd name="T51" fmla="*/ 98 h 733"/>
                    <a:gd name="T52" fmla="*/ 47 w 739"/>
                    <a:gd name="T53" fmla="*/ 131 h 733"/>
                    <a:gd name="T54" fmla="*/ 35 w 739"/>
                    <a:gd name="T55" fmla="*/ 167 h 733"/>
                    <a:gd name="T56" fmla="*/ 26 w 739"/>
                    <a:gd name="T57" fmla="*/ 198 h 733"/>
                    <a:gd name="T58" fmla="*/ 22 w 739"/>
                    <a:gd name="T59" fmla="*/ 224 h 733"/>
                    <a:gd name="T60" fmla="*/ 25 w 739"/>
                    <a:gd name="T61" fmla="*/ 262 h 733"/>
                    <a:gd name="T62" fmla="*/ 31 w 739"/>
                    <a:gd name="T63" fmla="*/ 283 h 733"/>
                    <a:gd name="T64" fmla="*/ 48 w 739"/>
                    <a:gd name="T65" fmla="*/ 295 h 733"/>
                    <a:gd name="T66" fmla="*/ 65 w 739"/>
                    <a:gd name="T67" fmla="*/ 304 h 733"/>
                    <a:gd name="T68" fmla="*/ 82 w 739"/>
                    <a:gd name="T69" fmla="*/ 311 h 733"/>
                    <a:gd name="T70" fmla="*/ 97 w 739"/>
                    <a:gd name="T71" fmla="*/ 317 h 733"/>
                    <a:gd name="T72" fmla="*/ 109 w 739"/>
                    <a:gd name="T73" fmla="*/ 320 h 733"/>
                    <a:gd name="T74" fmla="*/ 119 w 739"/>
                    <a:gd name="T75" fmla="*/ 321 h 733"/>
                    <a:gd name="T76" fmla="*/ 125 w 739"/>
                    <a:gd name="T77" fmla="*/ 322 h 733"/>
                    <a:gd name="T78" fmla="*/ 129 w 739"/>
                    <a:gd name="T79" fmla="*/ 324 h 733"/>
                    <a:gd name="T80" fmla="*/ 136 w 739"/>
                    <a:gd name="T81" fmla="*/ 331 h 733"/>
                    <a:gd name="T82" fmla="*/ 144 w 739"/>
                    <a:gd name="T83" fmla="*/ 337 h 733"/>
                    <a:gd name="T84" fmla="*/ 164 w 739"/>
                    <a:gd name="T85" fmla="*/ 338 h 733"/>
                    <a:gd name="T86" fmla="*/ 189 w 739"/>
                    <a:gd name="T87" fmla="*/ 339 h 733"/>
                    <a:gd name="T88" fmla="*/ 219 w 739"/>
                    <a:gd name="T89" fmla="*/ 340 h 733"/>
                    <a:gd name="T90" fmla="*/ 249 w 739"/>
                    <a:gd name="T91" fmla="*/ 342 h 733"/>
                    <a:gd name="T92" fmla="*/ 277 w 739"/>
                    <a:gd name="T93" fmla="*/ 343 h 733"/>
                    <a:gd name="T94" fmla="*/ 301 w 739"/>
                    <a:gd name="T95" fmla="*/ 344 h 733"/>
                    <a:gd name="T96" fmla="*/ 317 w 739"/>
                    <a:gd name="T97" fmla="*/ 345 h 733"/>
                    <a:gd name="T98" fmla="*/ 321 w 739"/>
                    <a:gd name="T99" fmla="*/ 352 h 733"/>
                    <a:gd name="T100" fmla="*/ 322 w 739"/>
                    <a:gd name="T101" fmla="*/ 364 h 733"/>
                    <a:gd name="T102" fmla="*/ 328 w 739"/>
                    <a:gd name="T103" fmla="*/ 366 h 733"/>
                    <a:gd name="T104" fmla="*/ 343 w 739"/>
                    <a:gd name="T105" fmla="*/ 366 h 733"/>
                    <a:gd name="T106" fmla="*/ 358 w 739"/>
                    <a:gd name="T107" fmla="*/ 366 h 733"/>
                    <a:gd name="T108" fmla="*/ 368 w 739"/>
                    <a:gd name="T109" fmla="*/ 366 h 7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9" h="733">
                      <a:moveTo>
                        <a:pt x="739" y="732"/>
                      </a:moveTo>
                      <a:lnTo>
                        <a:pt x="736" y="7"/>
                      </a:lnTo>
                      <a:lnTo>
                        <a:pt x="714" y="7"/>
                      </a:lnTo>
                      <a:lnTo>
                        <a:pt x="692" y="7"/>
                      </a:lnTo>
                      <a:lnTo>
                        <a:pt x="668" y="7"/>
                      </a:lnTo>
                      <a:lnTo>
                        <a:pt x="644" y="7"/>
                      </a:lnTo>
                      <a:lnTo>
                        <a:pt x="620" y="7"/>
                      </a:lnTo>
                      <a:lnTo>
                        <a:pt x="595" y="7"/>
                      </a:lnTo>
                      <a:lnTo>
                        <a:pt x="569" y="6"/>
                      </a:lnTo>
                      <a:lnTo>
                        <a:pt x="543" y="6"/>
                      </a:lnTo>
                      <a:lnTo>
                        <a:pt x="517" y="6"/>
                      </a:lnTo>
                      <a:lnTo>
                        <a:pt x="490" y="6"/>
                      </a:lnTo>
                      <a:lnTo>
                        <a:pt x="464" y="6"/>
                      </a:lnTo>
                      <a:lnTo>
                        <a:pt x="437" y="5"/>
                      </a:lnTo>
                      <a:lnTo>
                        <a:pt x="411" y="5"/>
                      </a:lnTo>
                      <a:lnTo>
                        <a:pt x="384" y="5"/>
                      </a:lnTo>
                      <a:lnTo>
                        <a:pt x="358" y="5"/>
                      </a:lnTo>
                      <a:lnTo>
                        <a:pt x="332" y="4"/>
                      </a:lnTo>
                      <a:lnTo>
                        <a:pt x="305" y="4"/>
                      </a:lnTo>
                      <a:lnTo>
                        <a:pt x="280" y="4"/>
                      </a:lnTo>
                      <a:lnTo>
                        <a:pt x="255" y="3"/>
                      </a:lnTo>
                      <a:lnTo>
                        <a:pt x="231" y="3"/>
                      </a:lnTo>
                      <a:lnTo>
                        <a:pt x="206" y="3"/>
                      </a:lnTo>
                      <a:lnTo>
                        <a:pt x="183" y="3"/>
                      </a:lnTo>
                      <a:lnTo>
                        <a:pt x="160" y="2"/>
                      </a:lnTo>
                      <a:lnTo>
                        <a:pt x="139" y="2"/>
                      </a:lnTo>
                      <a:lnTo>
                        <a:pt x="117" y="2"/>
                      </a:lnTo>
                      <a:lnTo>
                        <a:pt x="98" y="1"/>
                      </a:lnTo>
                      <a:lnTo>
                        <a:pt x="79" y="1"/>
                      </a:lnTo>
                      <a:lnTo>
                        <a:pt x="62" y="1"/>
                      </a:lnTo>
                      <a:lnTo>
                        <a:pt x="45" y="1"/>
                      </a:lnTo>
                      <a:lnTo>
                        <a:pt x="29" y="0"/>
                      </a:lnTo>
                      <a:lnTo>
                        <a:pt x="15" y="0"/>
                      </a:lnTo>
                      <a:lnTo>
                        <a:pt x="3" y="0"/>
                      </a:lnTo>
                      <a:lnTo>
                        <a:pt x="0" y="23"/>
                      </a:lnTo>
                      <a:lnTo>
                        <a:pt x="12" y="24"/>
                      </a:lnTo>
                      <a:lnTo>
                        <a:pt x="26" y="26"/>
                      </a:lnTo>
                      <a:lnTo>
                        <a:pt x="44" y="28"/>
                      </a:lnTo>
                      <a:lnTo>
                        <a:pt x="61" y="32"/>
                      </a:lnTo>
                      <a:lnTo>
                        <a:pt x="79" y="37"/>
                      </a:lnTo>
                      <a:lnTo>
                        <a:pt x="96" y="45"/>
                      </a:lnTo>
                      <a:lnTo>
                        <a:pt x="111" y="55"/>
                      </a:lnTo>
                      <a:lnTo>
                        <a:pt x="124" y="68"/>
                      </a:lnTo>
                      <a:lnTo>
                        <a:pt x="136" y="83"/>
                      </a:lnTo>
                      <a:lnTo>
                        <a:pt x="144" y="96"/>
                      </a:lnTo>
                      <a:lnTo>
                        <a:pt x="149" y="107"/>
                      </a:lnTo>
                      <a:lnTo>
                        <a:pt x="151" y="118"/>
                      </a:lnTo>
                      <a:lnTo>
                        <a:pt x="150" y="130"/>
                      </a:lnTo>
                      <a:lnTo>
                        <a:pt x="146" y="142"/>
                      </a:lnTo>
                      <a:lnTo>
                        <a:pt x="140" y="156"/>
                      </a:lnTo>
                      <a:lnTo>
                        <a:pt x="131" y="174"/>
                      </a:lnTo>
                      <a:lnTo>
                        <a:pt x="119" y="197"/>
                      </a:lnTo>
                      <a:lnTo>
                        <a:pt x="107" y="227"/>
                      </a:lnTo>
                      <a:lnTo>
                        <a:pt x="94" y="262"/>
                      </a:lnTo>
                      <a:lnTo>
                        <a:pt x="81" y="299"/>
                      </a:lnTo>
                      <a:lnTo>
                        <a:pt x="69" y="335"/>
                      </a:lnTo>
                      <a:lnTo>
                        <a:pt x="59" y="369"/>
                      </a:lnTo>
                      <a:lnTo>
                        <a:pt x="51" y="396"/>
                      </a:lnTo>
                      <a:lnTo>
                        <a:pt x="46" y="415"/>
                      </a:lnTo>
                      <a:lnTo>
                        <a:pt x="44" y="449"/>
                      </a:lnTo>
                      <a:lnTo>
                        <a:pt x="47" y="488"/>
                      </a:lnTo>
                      <a:lnTo>
                        <a:pt x="50" y="525"/>
                      </a:lnTo>
                      <a:lnTo>
                        <a:pt x="46" y="551"/>
                      </a:lnTo>
                      <a:lnTo>
                        <a:pt x="62" y="566"/>
                      </a:lnTo>
                      <a:lnTo>
                        <a:pt x="78" y="579"/>
                      </a:lnTo>
                      <a:lnTo>
                        <a:pt x="95" y="590"/>
                      </a:lnTo>
                      <a:lnTo>
                        <a:pt x="112" y="600"/>
                      </a:lnTo>
                      <a:lnTo>
                        <a:pt x="129" y="609"/>
                      </a:lnTo>
                      <a:lnTo>
                        <a:pt x="147" y="616"/>
                      </a:lnTo>
                      <a:lnTo>
                        <a:pt x="163" y="623"/>
                      </a:lnTo>
                      <a:lnTo>
                        <a:pt x="178" y="628"/>
                      </a:lnTo>
                      <a:lnTo>
                        <a:pt x="193" y="634"/>
                      </a:lnTo>
                      <a:lnTo>
                        <a:pt x="206" y="637"/>
                      </a:lnTo>
                      <a:lnTo>
                        <a:pt x="218" y="640"/>
                      </a:lnTo>
                      <a:lnTo>
                        <a:pt x="230" y="642"/>
                      </a:lnTo>
                      <a:lnTo>
                        <a:pt x="238" y="643"/>
                      </a:lnTo>
                      <a:lnTo>
                        <a:pt x="245" y="644"/>
                      </a:lnTo>
                      <a:lnTo>
                        <a:pt x="249" y="645"/>
                      </a:lnTo>
                      <a:lnTo>
                        <a:pt x="250" y="645"/>
                      </a:lnTo>
                      <a:lnTo>
                        <a:pt x="257" y="648"/>
                      </a:lnTo>
                      <a:lnTo>
                        <a:pt x="264" y="654"/>
                      </a:lnTo>
                      <a:lnTo>
                        <a:pt x="271" y="663"/>
                      </a:lnTo>
                      <a:lnTo>
                        <a:pt x="276" y="674"/>
                      </a:lnTo>
                      <a:lnTo>
                        <a:pt x="288" y="674"/>
                      </a:lnTo>
                      <a:lnTo>
                        <a:pt x="305" y="675"/>
                      </a:lnTo>
                      <a:lnTo>
                        <a:pt x="327" y="676"/>
                      </a:lnTo>
                      <a:lnTo>
                        <a:pt x="351" y="677"/>
                      </a:lnTo>
                      <a:lnTo>
                        <a:pt x="378" y="678"/>
                      </a:lnTo>
                      <a:lnTo>
                        <a:pt x="406" y="680"/>
                      </a:lnTo>
                      <a:lnTo>
                        <a:pt x="437" y="681"/>
                      </a:lnTo>
                      <a:lnTo>
                        <a:pt x="467" y="682"/>
                      </a:lnTo>
                      <a:lnTo>
                        <a:pt x="497" y="684"/>
                      </a:lnTo>
                      <a:lnTo>
                        <a:pt x="527" y="685"/>
                      </a:lnTo>
                      <a:lnTo>
                        <a:pt x="554" y="686"/>
                      </a:lnTo>
                      <a:lnTo>
                        <a:pt x="579" y="688"/>
                      </a:lnTo>
                      <a:lnTo>
                        <a:pt x="602" y="689"/>
                      </a:lnTo>
                      <a:lnTo>
                        <a:pt x="620" y="689"/>
                      </a:lnTo>
                      <a:lnTo>
                        <a:pt x="634" y="690"/>
                      </a:lnTo>
                      <a:lnTo>
                        <a:pt x="642" y="690"/>
                      </a:lnTo>
                      <a:lnTo>
                        <a:pt x="641" y="704"/>
                      </a:lnTo>
                      <a:lnTo>
                        <a:pt x="642" y="717"/>
                      </a:lnTo>
                      <a:lnTo>
                        <a:pt x="644" y="728"/>
                      </a:lnTo>
                      <a:lnTo>
                        <a:pt x="645" y="732"/>
                      </a:lnTo>
                      <a:lnTo>
                        <a:pt x="656" y="733"/>
                      </a:lnTo>
                      <a:lnTo>
                        <a:pt x="670" y="733"/>
                      </a:lnTo>
                      <a:lnTo>
                        <a:pt x="685" y="733"/>
                      </a:lnTo>
                      <a:lnTo>
                        <a:pt x="702" y="733"/>
                      </a:lnTo>
                      <a:lnTo>
                        <a:pt x="716" y="733"/>
                      </a:lnTo>
                      <a:lnTo>
                        <a:pt x="728" y="732"/>
                      </a:lnTo>
                      <a:lnTo>
                        <a:pt x="736" y="732"/>
                      </a:lnTo>
                      <a:lnTo>
                        <a:pt x="739" y="732"/>
                      </a:lnTo>
                      <a:close/>
                    </a:path>
                  </a:pathLst>
                </a:custGeom>
                <a:solidFill>
                  <a:srgbClr val="7C38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6" name="Freeform 212"/>
                <p:cNvSpPr>
                  <a:spLocks/>
                </p:cNvSpPr>
                <p:nvPr/>
              </p:nvSpPr>
              <p:spPr bwMode="auto">
                <a:xfrm>
                  <a:off x="3077" y="3424"/>
                  <a:ext cx="7" cy="365"/>
                </a:xfrm>
                <a:custGeom>
                  <a:avLst/>
                  <a:gdLst>
                    <a:gd name="T0" fmla="*/ 3 w 13"/>
                    <a:gd name="T1" fmla="*/ 5 h 730"/>
                    <a:gd name="T2" fmla="*/ 0 w 13"/>
                    <a:gd name="T3" fmla="*/ 3 h 730"/>
                    <a:gd name="T4" fmla="*/ 2 w 13"/>
                    <a:gd name="T5" fmla="*/ 365 h 730"/>
                    <a:gd name="T6" fmla="*/ 7 w 13"/>
                    <a:gd name="T7" fmla="*/ 365 h 730"/>
                    <a:gd name="T8" fmla="*/ 5 w 13"/>
                    <a:gd name="T9" fmla="*/ 3 h 730"/>
                    <a:gd name="T10" fmla="*/ 3 w 13"/>
                    <a:gd name="T11" fmla="*/ 0 h 730"/>
                    <a:gd name="T12" fmla="*/ 5 w 13"/>
                    <a:gd name="T13" fmla="*/ 3 h 730"/>
                    <a:gd name="T14" fmla="*/ 4 w 13"/>
                    <a:gd name="T15" fmla="*/ 1 h 730"/>
                    <a:gd name="T16" fmla="*/ 3 w 13"/>
                    <a:gd name="T17" fmla="*/ 0 h 730"/>
                    <a:gd name="T18" fmla="*/ 1 w 13"/>
                    <a:gd name="T19" fmla="*/ 1 h 730"/>
                    <a:gd name="T20" fmla="*/ 0 w 13"/>
                    <a:gd name="T21" fmla="*/ 3 h 730"/>
                    <a:gd name="T22" fmla="*/ 3 w 13"/>
                    <a:gd name="T23" fmla="*/ 5 h 7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730">
                      <a:moveTo>
                        <a:pt x="5" y="10"/>
                      </a:moveTo>
                      <a:lnTo>
                        <a:pt x="0" y="5"/>
                      </a:lnTo>
                      <a:lnTo>
                        <a:pt x="3" y="730"/>
                      </a:lnTo>
                      <a:lnTo>
                        <a:pt x="13" y="730"/>
                      </a:lnTo>
                      <a:lnTo>
                        <a:pt x="10" y="5"/>
                      </a:lnTo>
                      <a:lnTo>
                        <a:pt x="5" y="0"/>
                      </a:lnTo>
                      <a:lnTo>
                        <a:pt x="10" y="5"/>
                      </a:lnTo>
                      <a:lnTo>
                        <a:pt x="8" y="2"/>
                      </a:lnTo>
                      <a:lnTo>
                        <a:pt x="5" y="0"/>
                      </a:lnTo>
                      <a:lnTo>
                        <a:pt x="2" y="2"/>
                      </a:lnTo>
                      <a:lnTo>
                        <a:pt x="0" y="5"/>
                      </a:lnTo>
                      <a:lnTo>
                        <a:pt x="5"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7" name="Freeform 213"/>
                <p:cNvSpPr>
                  <a:spLocks/>
                </p:cNvSpPr>
                <p:nvPr/>
              </p:nvSpPr>
              <p:spPr bwMode="auto">
                <a:xfrm>
                  <a:off x="2712" y="3420"/>
                  <a:ext cx="368" cy="9"/>
                </a:xfrm>
                <a:custGeom>
                  <a:avLst/>
                  <a:gdLst>
                    <a:gd name="T0" fmla="*/ 2 w 737"/>
                    <a:gd name="T1" fmla="*/ 5 h 17"/>
                    <a:gd name="T2" fmla="*/ 15 w 737"/>
                    <a:gd name="T3" fmla="*/ 5 h 17"/>
                    <a:gd name="T4" fmla="*/ 31 w 737"/>
                    <a:gd name="T5" fmla="*/ 6 h 17"/>
                    <a:gd name="T6" fmla="*/ 49 w 737"/>
                    <a:gd name="T7" fmla="*/ 6 h 17"/>
                    <a:gd name="T8" fmla="*/ 70 w 737"/>
                    <a:gd name="T9" fmla="*/ 6 h 17"/>
                    <a:gd name="T10" fmla="*/ 92 w 737"/>
                    <a:gd name="T11" fmla="*/ 7 h 17"/>
                    <a:gd name="T12" fmla="*/ 116 w 737"/>
                    <a:gd name="T13" fmla="*/ 7 h 17"/>
                    <a:gd name="T14" fmla="*/ 140 w 737"/>
                    <a:gd name="T15" fmla="*/ 7 h 17"/>
                    <a:gd name="T16" fmla="*/ 166 w 737"/>
                    <a:gd name="T17" fmla="*/ 7 h 17"/>
                    <a:gd name="T18" fmla="*/ 192 w 737"/>
                    <a:gd name="T19" fmla="*/ 8 h 17"/>
                    <a:gd name="T20" fmla="*/ 219 w 737"/>
                    <a:gd name="T21" fmla="*/ 8 h 17"/>
                    <a:gd name="T22" fmla="*/ 245 w 737"/>
                    <a:gd name="T23" fmla="*/ 8 h 17"/>
                    <a:gd name="T24" fmla="*/ 272 w 737"/>
                    <a:gd name="T25" fmla="*/ 8 h 17"/>
                    <a:gd name="T26" fmla="*/ 298 w 737"/>
                    <a:gd name="T27" fmla="*/ 9 h 17"/>
                    <a:gd name="T28" fmla="*/ 322 w 737"/>
                    <a:gd name="T29" fmla="*/ 9 h 17"/>
                    <a:gd name="T30" fmla="*/ 346 w 737"/>
                    <a:gd name="T31" fmla="*/ 9 h 17"/>
                    <a:gd name="T32" fmla="*/ 368 w 737"/>
                    <a:gd name="T33" fmla="*/ 9 h 17"/>
                    <a:gd name="T34" fmla="*/ 357 w 737"/>
                    <a:gd name="T35" fmla="*/ 4 h 17"/>
                    <a:gd name="T36" fmla="*/ 334 w 737"/>
                    <a:gd name="T37" fmla="*/ 4 h 17"/>
                    <a:gd name="T38" fmla="*/ 310 w 737"/>
                    <a:gd name="T39" fmla="*/ 4 h 17"/>
                    <a:gd name="T40" fmla="*/ 285 w 737"/>
                    <a:gd name="T41" fmla="*/ 3 h 17"/>
                    <a:gd name="T42" fmla="*/ 259 w 737"/>
                    <a:gd name="T43" fmla="*/ 3 h 17"/>
                    <a:gd name="T44" fmla="*/ 232 w 737"/>
                    <a:gd name="T45" fmla="*/ 3 h 17"/>
                    <a:gd name="T46" fmla="*/ 206 w 737"/>
                    <a:gd name="T47" fmla="*/ 3 h 17"/>
                    <a:gd name="T48" fmla="*/ 179 w 737"/>
                    <a:gd name="T49" fmla="*/ 3 h 17"/>
                    <a:gd name="T50" fmla="*/ 153 w 737"/>
                    <a:gd name="T51" fmla="*/ 2 h 17"/>
                    <a:gd name="T52" fmla="*/ 128 w 737"/>
                    <a:gd name="T53" fmla="*/ 2 h 17"/>
                    <a:gd name="T54" fmla="*/ 103 w 737"/>
                    <a:gd name="T55" fmla="*/ 2 h 17"/>
                    <a:gd name="T56" fmla="*/ 80 w 737"/>
                    <a:gd name="T57" fmla="*/ 1 h 17"/>
                    <a:gd name="T58" fmla="*/ 59 w 737"/>
                    <a:gd name="T59" fmla="*/ 1 h 17"/>
                    <a:gd name="T60" fmla="*/ 40 w 737"/>
                    <a:gd name="T61" fmla="*/ 1 h 17"/>
                    <a:gd name="T62" fmla="*/ 23 w 737"/>
                    <a:gd name="T63" fmla="*/ 1 h 17"/>
                    <a:gd name="T64" fmla="*/ 8 w 737"/>
                    <a:gd name="T65" fmla="*/ 0 h 17"/>
                    <a:gd name="T66" fmla="*/ 0 w 737"/>
                    <a:gd name="T67" fmla="*/ 3 h 17"/>
                    <a:gd name="T68" fmla="*/ 0 w 737"/>
                    <a:gd name="T69" fmla="*/ 1 h 17"/>
                    <a:gd name="T70" fmla="*/ 0 w 737"/>
                    <a:gd name="T71" fmla="*/ 4 h 17"/>
                    <a:gd name="T72" fmla="*/ 4 w 737"/>
                    <a:gd name="T73" fmla="*/ 3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37" h="17">
                      <a:moveTo>
                        <a:pt x="8" y="5"/>
                      </a:moveTo>
                      <a:lnTo>
                        <a:pt x="4" y="9"/>
                      </a:lnTo>
                      <a:lnTo>
                        <a:pt x="16" y="10"/>
                      </a:lnTo>
                      <a:lnTo>
                        <a:pt x="30" y="10"/>
                      </a:lnTo>
                      <a:lnTo>
                        <a:pt x="46" y="11"/>
                      </a:lnTo>
                      <a:lnTo>
                        <a:pt x="63" y="11"/>
                      </a:lnTo>
                      <a:lnTo>
                        <a:pt x="80" y="11"/>
                      </a:lnTo>
                      <a:lnTo>
                        <a:pt x="99" y="11"/>
                      </a:lnTo>
                      <a:lnTo>
                        <a:pt x="118" y="12"/>
                      </a:lnTo>
                      <a:lnTo>
                        <a:pt x="140" y="12"/>
                      </a:lnTo>
                      <a:lnTo>
                        <a:pt x="161" y="12"/>
                      </a:lnTo>
                      <a:lnTo>
                        <a:pt x="184" y="13"/>
                      </a:lnTo>
                      <a:lnTo>
                        <a:pt x="207" y="13"/>
                      </a:lnTo>
                      <a:lnTo>
                        <a:pt x="232" y="13"/>
                      </a:lnTo>
                      <a:lnTo>
                        <a:pt x="256" y="13"/>
                      </a:lnTo>
                      <a:lnTo>
                        <a:pt x="281" y="14"/>
                      </a:lnTo>
                      <a:lnTo>
                        <a:pt x="306" y="14"/>
                      </a:lnTo>
                      <a:lnTo>
                        <a:pt x="333" y="14"/>
                      </a:lnTo>
                      <a:lnTo>
                        <a:pt x="359" y="15"/>
                      </a:lnTo>
                      <a:lnTo>
                        <a:pt x="385" y="15"/>
                      </a:lnTo>
                      <a:lnTo>
                        <a:pt x="412" y="15"/>
                      </a:lnTo>
                      <a:lnTo>
                        <a:pt x="438" y="15"/>
                      </a:lnTo>
                      <a:lnTo>
                        <a:pt x="465" y="16"/>
                      </a:lnTo>
                      <a:lnTo>
                        <a:pt x="491" y="16"/>
                      </a:lnTo>
                      <a:lnTo>
                        <a:pt x="518" y="16"/>
                      </a:lnTo>
                      <a:lnTo>
                        <a:pt x="544" y="16"/>
                      </a:lnTo>
                      <a:lnTo>
                        <a:pt x="570" y="16"/>
                      </a:lnTo>
                      <a:lnTo>
                        <a:pt x="596" y="17"/>
                      </a:lnTo>
                      <a:lnTo>
                        <a:pt x="621" y="17"/>
                      </a:lnTo>
                      <a:lnTo>
                        <a:pt x="645" y="17"/>
                      </a:lnTo>
                      <a:lnTo>
                        <a:pt x="669" y="17"/>
                      </a:lnTo>
                      <a:lnTo>
                        <a:pt x="693" y="17"/>
                      </a:lnTo>
                      <a:lnTo>
                        <a:pt x="715" y="17"/>
                      </a:lnTo>
                      <a:lnTo>
                        <a:pt x="737" y="17"/>
                      </a:lnTo>
                      <a:lnTo>
                        <a:pt x="737" y="7"/>
                      </a:lnTo>
                      <a:lnTo>
                        <a:pt x="715" y="7"/>
                      </a:lnTo>
                      <a:lnTo>
                        <a:pt x="693" y="7"/>
                      </a:lnTo>
                      <a:lnTo>
                        <a:pt x="669" y="7"/>
                      </a:lnTo>
                      <a:lnTo>
                        <a:pt x="645" y="7"/>
                      </a:lnTo>
                      <a:lnTo>
                        <a:pt x="621" y="7"/>
                      </a:lnTo>
                      <a:lnTo>
                        <a:pt x="596" y="7"/>
                      </a:lnTo>
                      <a:lnTo>
                        <a:pt x="570" y="6"/>
                      </a:lnTo>
                      <a:lnTo>
                        <a:pt x="544" y="6"/>
                      </a:lnTo>
                      <a:lnTo>
                        <a:pt x="518" y="6"/>
                      </a:lnTo>
                      <a:lnTo>
                        <a:pt x="491" y="6"/>
                      </a:lnTo>
                      <a:lnTo>
                        <a:pt x="465" y="6"/>
                      </a:lnTo>
                      <a:lnTo>
                        <a:pt x="438" y="5"/>
                      </a:lnTo>
                      <a:lnTo>
                        <a:pt x="412" y="5"/>
                      </a:lnTo>
                      <a:lnTo>
                        <a:pt x="385" y="5"/>
                      </a:lnTo>
                      <a:lnTo>
                        <a:pt x="359" y="5"/>
                      </a:lnTo>
                      <a:lnTo>
                        <a:pt x="333" y="4"/>
                      </a:lnTo>
                      <a:lnTo>
                        <a:pt x="306" y="4"/>
                      </a:lnTo>
                      <a:lnTo>
                        <a:pt x="281" y="4"/>
                      </a:lnTo>
                      <a:lnTo>
                        <a:pt x="256" y="3"/>
                      </a:lnTo>
                      <a:lnTo>
                        <a:pt x="232" y="3"/>
                      </a:lnTo>
                      <a:lnTo>
                        <a:pt x="207" y="3"/>
                      </a:lnTo>
                      <a:lnTo>
                        <a:pt x="184" y="3"/>
                      </a:lnTo>
                      <a:lnTo>
                        <a:pt x="161" y="2"/>
                      </a:lnTo>
                      <a:lnTo>
                        <a:pt x="140" y="2"/>
                      </a:lnTo>
                      <a:lnTo>
                        <a:pt x="118" y="2"/>
                      </a:lnTo>
                      <a:lnTo>
                        <a:pt x="99" y="1"/>
                      </a:lnTo>
                      <a:lnTo>
                        <a:pt x="80" y="1"/>
                      </a:lnTo>
                      <a:lnTo>
                        <a:pt x="63" y="1"/>
                      </a:lnTo>
                      <a:lnTo>
                        <a:pt x="46" y="1"/>
                      </a:lnTo>
                      <a:lnTo>
                        <a:pt x="30" y="0"/>
                      </a:lnTo>
                      <a:lnTo>
                        <a:pt x="16" y="0"/>
                      </a:lnTo>
                      <a:lnTo>
                        <a:pt x="4" y="1"/>
                      </a:lnTo>
                      <a:lnTo>
                        <a:pt x="0" y="5"/>
                      </a:lnTo>
                      <a:lnTo>
                        <a:pt x="4" y="0"/>
                      </a:lnTo>
                      <a:lnTo>
                        <a:pt x="1" y="2"/>
                      </a:lnTo>
                      <a:lnTo>
                        <a:pt x="0" y="5"/>
                      </a:lnTo>
                      <a:lnTo>
                        <a:pt x="1" y="8"/>
                      </a:lnTo>
                      <a:lnTo>
                        <a:pt x="4" y="10"/>
                      </a:lnTo>
                      <a:lnTo>
                        <a:pt x="8"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8" name="Freeform 214"/>
                <p:cNvSpPr>
                  <a:spLocks/>
                </p:cNvSpPr>
                <p:nvPr/>
              </p:nvSpPr>
              <p:spPr bwMode="auto">
                <a:xfrm>
                  <a:off x="2710" y="3423"/>
                  <a:ext cx="6" cy="13"/>
                </a:xfrm>
                <a:custGeom>
                  <a:avLst/>
                  <a:gdLst>
                    <a:gd name="T0" fmla="*/ 2 w 11"/>
                    <a:gd name="T1" fmla="*/ 9 h 27"/>
                    <a:gd name="T2" fmla="*/ 4 w 11"/>
                    <a:gd name="T3" fmla="*/ 11 h 27"/>
                    <a:gd name="T4" fmla="*/ 6 w 11"/>
                    <a:gd name="T5" fmla="*/ 0 h 27"/>
                    <a:gd name="T6" fmla="*/ 2 w 11"/>
                    <a:gd name="T7" fmla="*/ 0 h 27"/>
                    <a:gd name="T8" fmla="*/ 0 w 11"/>
                    <a:gd name="T9" fmla="*/ 11 h 27"/>
                    <a:gd name="T10" fmla="*/ 2 w 11"/>
                    <a:gd name="T11" fmla="*/ 13 h 27"/>
                    <a:gd name="T12" fmla="*/ 0 w 11"/>
                    <a:gd name="T13" fmla="*/ 11 h 27"/>
                    <a:gd name="T14" fmla="*/ 1 w 11"/>
                    <a:gd name="T15" fmla="*/ 13 h 27"/>
                    <a:gd name="T16" fmla="*/ 2 w 11"/>
                    <a:gd name="T17" fmla="*/ 13 h 27"/>
                    <a:gd name="T18" fmla="*/ 4 w 11"/>
                    <a:gd name="T19" fmla="*/ 13 h 27"/>
                    <a:gd name="T20" fmla="*/ 4 w 11"/>
                    <a:gd name="T21" fmla="*/ 11 h 27"/>
                    <a:gd name="T22" fmla="*/ 2 w 11"/>
                    <a:gd name="T23" fmla="*/ 9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7">
                      <a:moveTo>
                        <a:pt x="4" y="19"/>
                      </a:moveTo>
                      <a:lnTo>
                        <a:pt x="8" y="23"/>
                      </a:lnTo>
                      <a:lnTo>
                        <a:pt x="11" y="0"/>
                      </a:lnTo>
                      <a:lnTo>
                        <a:pt x="3" y="0"/>
                      </a:lnTo>
                      <a:lnTo>
                        <a:pt x="0" y="23"/>
                      </a:lnTo>
                      <a:lnTo>
                        <a:pt x="4" y="27"/>
                      </a:lnTo>
                      <a:lnTo>
                        <a:pt x="0" y="23"/>
                      </a:lnTo>
                      <a:lnTo>
                        <a:pt x="1" y="26"/>
                      </a:lnTo>
                      <a:lnTo>
                        <a:pt x="4" y="27"/>
                      </a:lnTo>
                      <a:lnTo>
                        <a:pt x="7" y="26"/>
                      </a:lnTo>
                      <a:lnTo>
                        <a:pt x="8" y="23"/>
                      </a:lnTo>
                      <a:lnTo>
                        <a:pt x="4"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69" name="Freeform 215"/>
                <p:cNvSpPr>
                  <a:spLocks/>
                </p:cNvSpPr>
                <p:nvPr/>
              </p:nvSpPr>
              <p:spPr bwMode="auto">
                <a:xfrm>
                  <a:off x="2712" y="3432"/>
                  <a:ext cx="64" cy="27"/>
                </a:xfrm>
                <a:custGeom>
                  <a:avLst/>
                  <a:gdLst>
                    <a:gd name="T0" fmla="*/ 64 w 127"/>
                    <a:gd name="T1" fmla="*/ 24 h 52"/>
                    <a:gd name="T2" fmla="*/ 64 w 127"/>
                    <a:gd name="T3" fmla="*/ 24 h 52"/>
                    <a:gd name="T4" fmla="*/ 57 w 127"/>
                    <a:gd name="T5" fmla="*/ 17 h 52"/>
                    <a:gd name="T6" fmla="*/ 49 w 127"/>
                    <a:gd name="T7" fmla="*/ 11 h 52"/>
                    <a:gd name="T8" fmla="*/ 40 w 127"/>
                    <a:gd name="T9" fmla="*/ 7 h 52"/>
                    <a:gd name="T10" fmla="*/ 31 w 127"/>
                    <a:gd name="T11" fmla="*/ 5 h 52"/>
                    <a:gd name="T12" fmla="*/ 22 w 127"/>
                    <a:gd name="T13" fmla="*/ 3 h 52"/>
                    <a:gd name="T14" fmla="*/ 13 w 127"/>
                    <a:gd name="T15" fmla="*/ 2 h 52"/>
                    <a:gd name="T16" fmla="*/ 6 w 127"/>
                    <a:gd name="T17" fmla="*/ 1 h 52"/>
                    <a:gd name="T18" fmla="*/ 0 w 127"/>
                    <a:gd name="T19" fmla="*/ 0 h 52"/>
                    <a:gd name="T20" fmla="*/ 0 w 127"/>
                    <a:gd name="T21" fmla="*/ 4 h 52"/>
                    <a:gd name="T22" fmla="*/ 6 w 127"/>
                    <a:gd name="T23" fmla="*/ 5 h 52"/>
                    <a:gd name="T24" fmla="*/ 13 w 127"/>
                    <a:gd name="T25" fmla="*/ 6 h 52"/>
                    <a:gd name="T26" fmla="*/ 22 w 127"/>
                    <a:gd name="T27" fmla="*/ 7 h 52"/>
                    <a:gd name="T28" fmla="*/ 30 w 127"/>
                    <a:gd name="T29" fmla="*/ 9 h 52"/>
                    <a:gd name="T30" fmla="*/ 39 w 127"/>
                    <a:gd name="T31" fmla="*/ 11 h 52"/>
                    <a:gd name="T32" fmla="*/ 47 w 127"/>
                    <a:gd name="T33" fmla="*/ 16 h 52"/>
                    <a:gd name="T34" fmla="*/ 54 w 127"/>
                    <a:gd name="T35" fmla="*/ 20 h 52"/>
                    <a:gd name="T36" fmla="*/ 61 w 127"/>
                    <a:gd name="T37" fmla="*/ 27 h 52"/>
                    <a:gd name="T38" fmla="*/ 61 w 127"/>
                    <a:gd name="T39" fmla="*/ 27 h 52"/>
                    <a:gd name="T40" fmla="*/ 64 w 127"/>
                    <a:gd name="T41" fmla="*/ 24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52">
                      <a:moveTo>
                        <a:pt x="127" y="46"/>
                      </a:moveTo>
                      <a:lnTo>
                        <a:pt x="127" y="46"/>
                      </a:lnTo>
                      <a:lnTo>
                        <a:pt x="114" y="33"/>
                      </a:lnTo>
                      <a:lnTo>
                        <a:pt x="98" y="22"/>
                      </a:lnTo>
                      <a:lnTo>
                        <a:pt x="80" y="14"/>
                      </a:lnTo>
                      <a:lnTo>
                        <a:pt x="62" y="9"/>
                      </a:lnTo>
                      <a:lnTo>
                        <a:pt x="44" y="5"/>
                      </a:lnTo>
                      <a:lnTo>
                        <a:pt x="26" y="3"/>
                      </a:lnTo>
                      <a:lnTo>
                        <a:pt x="12" y="1"/>
                      </a:lnTo>
                      <a:lnTo>
                        <a:pt x="0" y="0"/>
                      </a:lnTo>
                      <a:lnTo>
                        <a:pt x="0" y="8"/>
                      </a:lnTo>
                      <a:lnTo>
                        <a:pt x="12" y="9"/>
                      </a:lnTo>
                      <a:lnTo>
                        <a:pt x="26" y="11"/>
                      </a:lnTo>
                      <a:lnTo>
                        <a:pt x="44" y="13"/>
                      </a:lnTo>
                      <a:lnTo>
                        <a:pt x="60" y="17"/>
                      </a:lnTo>
                      <a:lnTo>
                        <a:pt x="78" y="22"/>
                      </a:lnTo>
                      <a:lnTo>
                        <a:pt x="94" y="30"/>
                      </a:lnTo>
                      <a:lnTo>
                        <a:pt x="108" y="39"/>
                      </a:lnTo>
                      <a:lnTo>
                        <a:pt x="121" y="52"/>
                      </a:lnTo>
                      <a:lnTo>
                        <a:pt x="127"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70" name="Freeform 216"/>
                <p:cNvSpPr>
                  <a:spLocks/>
                </p:cNvSpPr>
                <p:nvPr/>
              </p:nvSpPr>
              <p:spPr bwMode="auto">
                <a:xfrm>
                  <a:off x="2773" y="3456"/>
                  <a:ext cx="17" cy="55"/>
                </a:xfrm>
                <a:custGeom>
                  <a:avLst/>
                  <a:gdLst>
                    <a:gd name="T0" fmla="*/ 7 w 35"/>
                    <a:gd name="T1" fmla="*/ 55 h 111"/>
                    <a:gd name="T2" fmla="*/ 7 w 35"/>
                    <a:gd name="T3" fmla="*/ 55 h 111"/>
                    <a:gd name="T4" fmla="*/ 11 w 35"/>
                    <a:gd name="T5" fmla="*/ 46 h 111"/>
                    <a:gd name="T6" fmla="*/ 14 w 35"/>
                    <a:gd name="T7" fmla="*/ 39 h 111"/>
                    <a:gd name="T8" fmla="*/ 16 w 35"/>
                    <a:gd name="T9" fmla="*/ 33 h 111"/>
                    <a:gd name="T10" fmla="*/ 17 w 35"/>
                    <a:gd name="T11" fmla="*/ 26 h 111"/>
                    <a:gd name="T12" fmla="*/ 16 w 35"/>
                    <a:gd name="T13" fmla="*/ 20 h 111"/>
                    <a:gd name="T14" fmla="*/ 13 w 35"/>
                    <a:gd name="T15" fmla="*/ 14 h 111"/>
                    <a:gd name="T16" fmla="*/ 9 w 35"/>
                    <a:gd name="T17" fmla="*/ 8 h 111"/>
                    <a:gd name="T18" fmla="*/ 3 w 35"/>
                    <a:gd name="T19" fmla="*/ 0 h 111"/>
                    <a:gd name="T20" fmla="*/ 0 w 35"/>
                    <a:gd name="T21" fmla="*/ 3 h 111"/>
                    <a:gd name="T22" fmla="*/ 5 w 35"/>
                    <a:gd name="T23" fmla="*/ 10 h 111"/>
                    <a:gd name="T24" fmla="*/ 9 w 35"/>
                    <a:gd name="T25" fmla="*/ 16 h 111"/>
                    <a:gd name="T26" fmla="*/ 12 w 35"/>
                    <a:gd name="T27" fmla="*/ 21 h 111"/>
                    <a:gd name="T28" fmla="*/ 12 w 35"/>
                    <a:gd name="T29" fmla="*/ 26 h 111"/>
                    <a:gd name="T30" fmla="*/ 12 w 35"/>
                    <a:gd name="T31" fmla="*/ 32 h 111"/>
                    <a:gd name="T32" fmla="*/ 10 w 35"/>
                    <a:gd name="T33" fmla="*/ 38 h 111"/>
                    <a:gd name="T34" fmla="*/ 7 w 35"/>
                    <a:gd name="T35" fmla="*/ 44 h 111"/>
                    <a:gd name="T36" fmla="*/ 2 w 35"/>
                    <a:gd name="T37" fmla="*/ 53 h 111"/>
                    <a:gd name="T38" fmla="*/ 2 w 35"/>
                    <a:gd name="T39" fmla="*/ 53 h 111"/>
                    <a:gd name="T40" fmla="*/ 7 w 35"/>
                    <a:gd name="T41" fmla="*/ 55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111">
                      <a:moveTo>
                        <a:pt x="14" y="111"/>
                      </a:moveTo>
                      <a:lnTo>
                        <a:pt x="14" y="111"/>
                      </a:lnTo>
                      <a:lnTo>
                        <a:pt x="23" y="93"/>
                      </a:lnTo>
                      <a:lnTo>
                        <a:pt x="29" y="78"/>
                      </a:lnTo>
                      <a:lnTo>
                        <a:pt x="33" y="66"/>
                      </a:lnTo>
                      <a:lnTo>
                        <a:pt x="35" y="53"/>
                      </a:lnTo>
                      <a:lnTo>
                        <a:pt x="32" y="41"/>
                      </a:lnTo>
                      <a:lnTo>
                        <a:pt x="27" y="29"/>
                      </a:lnTo>
                      <a:lnTo>
                        <a:pt x="19" y="16"/>
                      </a:lnTo>
                      <a:lnTo>
                        <a:pt x="6" y="0"/>
                      </a:lnTo>
                      <a:lnTo>
                        <a:pt x="0" y="6"/>
                      </a:lnTo>
                      <a:lnTo>
                        <a:pt x="11" y="20"/>
                      </a:lnTo>
                      <a:lnTo>
                        <a:pt x="19" y="33"/>
                      </a:lnTo>
                      <a:lnTo>
                        <a:pt x="24" y="43"/>
                      </a:lnTo>
                      <a:lnTo>
                        <a:pt x="25" y="53"/>
                      </a:lnTo>
                      <a:lnTo>
                        <a:pt x="25" y="64"/>
                      </a:lnTo>
                      <a:lnTo>
                        <a:pt x="21" y="76"/>
                      </a:lnTo>
                      <a:lnTo>
                        <a:pt x="15" y="89"/>
                      </a:lnTo>
                      <a:lnTo>
                        <a:pt x="5" y="107"/>
                      </a:lnTo>
                      <a:lnTo>
                        <a:pt x="14" y="1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971" name="Freeform 217"/>
                <p:cNvSpPr>
                  <a:spLocks/>
                </p:cNvSpPr>
                <p:nvPr/>
              </p:nvSpPr>
              <p:spPr bwMode="auto">
                <a:xfrm>
                  <a:off x="2733" y="3509"/>
                  <a:ext cx="46" cy="122"/>
                </a:xfrm>
                <a:custGeom>
                  <a:avLst/>
                  <a:gdLst>
                    <a:gd name="T0" fmla="*/ 4 w 93"/>
                    <a:gd name="T1" fmla="*/ 122 h 244"/>
                    <a:gd name="T2" fmla="*/ 4 w 93"/>
                    <a:gd name="T3" fmla="*/ 122 h 244"/>
                    <a:gd name="T4" fmla="*/ 6 w 93"/>
                    <a:gd name="T5" fmla="*/ 113 h 244"/>
                    <a:gd name="T6" fmla="*/ 10 w 93"/>
                    <a:gd name="T7" fmla="*/ 99 h 244"/>
                    <a:gd name="T8" fmla="*/ 15 w 93"/>
                    <a:gd name="T9" fmla="*/ 82 h 244"/>
                    <a:gd name="T10" fmla="*/ 21 w 93"/>
                    <a:gd name="T11" fmla="*/ 64 h 244"/>
                    <a:gd name="T12" fmla="*/ 28 w 93"/>
                    <a:gd name="T13" fmla="*/ 46 h 244"/>
                    <a:gd name="T14" fmla="*/ 34 w 93"/>
                    <a:gd name="T15" fmla="*/ 28 h 244"/>
                    <a:gd name="T16" fmla="*/ 40 w 93"/>
                    <a:gd name="T17" fmla="*/ 13 h 244"/>
                    <a:gd name="T18" fmla="*/ 46 w 93"/>
                    <a:gd name="T19" fmla="*/ 2 h 244"/>
                    <a:gd name="T20" fmla="*/ 42 w 93"/>
                    <a:gd name="T21" fmla="*/ 0 h 244"/>
                    <a:gd name="T22" fmla="*/ 36 w 93"/>
                    <a:gd name="T23" fmla="*/ 12 h 244"/>
                    <a:gd name="T24" fmla="*/ 30 w 93"/>
                    <a:gd name="T25" fmla="*/ 27 h 244"/>
                    <a:gd name="T26" fmla="*/ 24 w 93"/>
                    <a:gd name="T27" fmla="*/ 44 h 244"/>
                    <a:gd name="T28" fmla="*/ 17 w 93"/>
                    <a:gd name="T29" fmla="*/ 63 h 244"/>
                    <a:gd name="T30" fmla="*/ 11 w 93"/>
                    <a:gd name="T31" fmla="*/ 81 h 244"/>
                    <a:gd name="T32" fmla="*/ 6 w 93"/>
                    <a:gd name="T33" fmla="*/ 98 h 244"/>
                    <a:gd name="T34" fmla="*/ 2 w 93"/>
                    <a:gd name="T35" fmla="*/ 112 h 244"/>
                    <a:gd name="T36" fmla="*/ 0 w 93"/>
                    <a:gd name="T37" fmla="*/ 121 h 244"/>
                    <a:gd name="T38" fmla="*/ 0 w 93"/>
                    <a:gd name="T39" fmla="*/ 121 h 244"/>
                    <a:gd name="T40" fmla="*/ 4 w 93"/>
                    <a:gd name="T41" fmla="*/ 122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244">
                      <a:moveTo>
                        <a:pt x="8" y="244"/>
                      </a:moveTo>
                      <a:lnTo>
                        <a:pt x="8" y="244"/>
                      </a:lnTo>
                      <a:lnTo>
                        <a:pt x="13" y="225"/>
                      </a:lnTo>
                      <a:lnTo>
                        <a:pt x="21" y="198"/>
                      </a:lnTo>
                      <a:lnTo>
                        <a:pt x="31" y="164"/>
                      </a:lnTo>
                      <a:lnTo>
                        <a:pt x="43" y="128"/>
                      </a:lnTo>
                      <a:lnTo>
                        <a:pt x="56" y="91"/>
                      </a:lnTo>
                      <a:lnTo>
                        <a:pt x="69" y="56"/>
                      </a:lnTo>
                      <a:lnTo>
                        <a:pt x="81" y="26"/>
                      </a:lnTo>
                      <a:lnTo>
                        <a:pt x="93" y="4"/>
                      </a:lnTo>
                      <a:lnTo>
                        <a:pt x="84" y="0"/>
                      </a:lnTo>
                      <a:lnTo>
                        <a:pt x="73" y="24"/>
                      </a:lnTo>
                      <a:lnTo>
                        <a:pt x="61" y="54"/>
                      </a:lnTo>
                      <a:lnTo>
                        <a:pt x="48" y="88"/>
                      </a:lnTo>
                      <a:lnTo>
                        <a:pt x="35" y="126"/>
                      </a:lnTo>
                      <a:lnTo>
                        <a:pt x="23" y="162"/>
                      </a:lnTo>
                      <a:lnTo>
                        <a:pt x="13" y="196"/>
                      </a:lnTo>
                      <a:lnTo>
                        <a:pt x="5" y="223"/>
                      </a:lnTo>
                      <a:lnTo>
                        <a:pt x="0" y="242"/>
                      </a:lnTo>
                      <a:lnTo>
                        <a:pt x="8" y="2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nvGrpSpPr>
              <p:cNvPr id="14537" name="Group 419"/>
              <p:cNvGrpSpPr>
                <a:grpSpLocks/>
              </p:cNvGrpSpPr>
              <p:nvPr/>
            </p:nvGrpSpPr>
            <p:grpSpPr bwMode="auto">
              <a:xfrm>
                <a:off x="2306" y="2933"/>
                <a:ext cx="961" cy="866"/>
                <a:chOff x="2306" y="2933"/>
                <a:chExt cx="961" cy="866"/>
              </a:xfrm>
            </p:grpSpPr>
            <p:sp>
              <p:nvSpPr>
                <p:cNvPr id="14572" name="Freeform 219"/>
                <p:cNvSpPr>
                  <a:spLocks/>
                </p:cNvSpPr>
                <p:nvPr/>
              </p:nvSpPr>
              <p:spPr bwMode="auto">
                <a:xfrm>
                  <a:off x="2731" y="3630"/>
                  <a:ext cx="8" cy="70"/>
                </a:xfrm>
                <a:custGeom>
                  <a:avLst/>
                  <a:gdLst>
                    <a:gd name="T0" fmla="*/ 5 w 16"/>
                    <a:gd name="T1" fmla="*/ 67 h 141"/>
                    <a:gd name="T2" fmla="*/ 6 w 16"/>
                    <a:gd name="T3" fmla="*/ 69 h 141"/>
                    <a:gd name="T4" fmla="*/ 8 w 16"/>
                    <a:gd name="T5" fmla="*/ 55 h 141"/>
                    <a:gd name="T6" fmla="*/ 6 w 16"/>
                    <a:gd name="T7" fmla="*/ 37 h 141"/>
                    <a:gd name="T8" fmla="*/ 5 w 16"/>
                    <a:gd name="T9" fmla="*/ 17 h 141"/>
                    <a:gd name="T10" fmla="*/ 6 w 16"/>
                    <a:gd name="T11" fmla="*/ 1 h 141"/>
                    <a:gd name="T12" fmla="*/ 2 w 16"/>
                    <a:gd name="T13" fmla="*/ 0 h 141"/>
                    <a:gd name="T14" fmla="*/ 0 w 16"/>
                    <a:gd name="T15" fmla="*/ 17 h 141"/>
                    <a:gd name="T16" fmla="*/ 2 w 16"/>
                    <a:gd name="T17" fmla="*/ 37 h 141"/>
                    <a:gd name="T18" fmla="*/ 3 w 16"/>
                    <a:gd name="T19" fmla="*/ 55 h 141"/>
                    <a:gd name="T20" fmla="*/ 2 w 16"/>
                    <a:gd name="T21" fmla="*/ 67 h 141"/>
                    <a:gd name="T22" fmla="*/ 2 w 16"/>
                    <a:gd name="T23" fmla="*/ 70 h 141"/>
                    <a:gd name="T24" fmla="*/ 2 w 16"/>
                    <a:gd name="T25" fmla="*/ 67 h 141"/>
                    <a:gd name="T26" fmla="*/ 2 w 16"/>
                    <a:gd name="T27" fmla="*/ 69 h 141"/>
                    <a:gd name="T28" fmla="*/ 3 w 16"/>
                    <a:gd name="T29" fmla="*/ 70 h 141"/>
                    <a:gd name="T30" fmla="*/ 5 w 16"/>
                    <a:gd name="T31" fmla="*/ 70 h 141"/>
                    <a:gd name="T32" fmla="*/ 6 w 16"/>
                    <a:gd name="T33" fmla="*/ 69 h 141"/>
                    <a:gd name="T34" fmla="*/ 5 w 16"/>
                    <a:gd name="T35" fmla="*/ 67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141">
                      <a:moveTo>
                        <a:pt x="10" y="134"/>
                      </a:moveTo>
                      <a:lnTo>
                        <a:pt x="11" y="139"/>
                      </a:lnTo>
                      <a:lnTo>
                        <a:pt x="16" y="111"/>
                      </a:lnTo>
                      <a:lnTo>
                        <a:pt x="12" y="74"/>
                      </a:lnTo>
                      <a:lnTo>
                        <a:pt x="10" y="35"/>
                      </a:lnTo>
                      <a:lnTo>
                        <a:pt x="11" y="2"/>
                      </a:lnTo>
                      <a:lnTo>
                        <a:pt x="3" y="0"/>
                      </a:lnTo>
                      <a:lnTo>
                        <a:pt x="0" y="35"/>
                      </a:lnTo>
                      <a:lnTo>
                        <a:pt x="4" y="74"/>
                      </a:lnTo>
                      <a:lnTo>
                        <a:pt x="6" y="111"/>
                      </a:lnTo>
                      <a:lnTo>
                        <a:pt x="3" y="135"/>
                      </a:lnTo>
                      <a:lnTo>
                        <a:pt x="4" y="140"/>
                      </a:lnTo>
                      <a:lnTo>
                        <a:pt x="3" y="135"/>
                      </a:lnTo>
                      <a:lnTo>
                        <a:pt x="3" y="138"/>
                      </a:lnTo>
                      <a:lnTo>
                        <a:pt x="6" y="141"/>
                      </a:lnTo>
                      <a:lnTo>
                        <a:pt x="9" y="141"/>
                      </a:lnTo>
                      <a:lnTo>
                        <a:pt x="11" y="139"/>
                      </a:lnTo>
                      <a:lnTo>
                        <a:pt x="10" y="1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3" name="Freeform 220"/>
                <p:cNvSpPr>
                  <a:spLocks/>
                </p:cNvSpPr>
                <p:nvPr/>
              </p:nvSpPr>
              <p:spPr bwMode="auto">
                <a:xfrm>
                  <a:off x="2733" y="3697"/>
                  <a:ext cx="106" cy="50"/>
                </a:xfrm>
                <a:custGeom>
                  <a:avLst/>
                  <a:gdLst>
                    <a:gd name="T0" fmla="*/ 104 w 211"/>
                    <a:gd name="T1" fmla="*/ 46 h 101"/>
                    <a:gd name="T2" fmla="*/ 104 w 211"/>
                    <a:gd name="T3" fmla="*/ 46 h 101"/>
                    <a:gd name="T4" fmla="*/ 103 w 211"/>
                    <a:gd name="T5" fmla="*/ 46 h 101"/>
                    <a:gd name="T6" fmla="*/ 101 w 211"/>
                    <a:gd name="T7" fmla="*/ 46 h 101"/>
                    <a:gd name="T8" fmla="*/ 98 w 211"/>
                    <a:gd name="T9" fmla="*/ 45 h 101"/>
                    <a:gd name="T10" fmla="*/ 94 w 211"/>
                    <a:gd name="T11" fmla="*/ 45 h 101"/>
                    <a:gd name="T12" fmla="*/ 88 w 211"/>
                    <a:gd name="T13" fmla="*/ 44 h 101"/>
                    <a:gd name="T14" fmla="*/ 82 w 211"/>
                    <a:gd name="T15" fmla="*/ 42 h 101"/>
                    <a:gd name="T16" fmla="*/ 76 w 211"/>
                    <a:gd name="T17" fmla="*/ 40 h 101"/>
                    <a:gd name="T18" fmla="*/ 68 w 211"/>
                    <a:gd name="T19" fmla="*/ 38 h 101"/>
                    <a:gd name="T20" fmla="*/ 61 w 211"/>
                    <a:gd name="T21" fmla="*/ 35 h 101"/>
                    <a:gd name="T22" fmla="*/ 53 w 211"/>
                    <a:gd name="T23" fmla="*/ 32 h 101"/>
                    <a:gd name="T24" fmla="*/ 45 w 211"/>
                    <a:gd name="T25" fmla="*/ 28 h 101"/>
                    <a:gd name="T26" fmla="*/ 36 w 211"/>
                    <a:gd name="T27" fmla="*/ 24 h 101"/>
                    <a:gd name="T28" fmla="*/ 27 w 211"/>
                    <a:gd name="T29" fmla="*/ 19 h 101"/>
                    <a:gd name="T30" fmla="*/ 19 w 211"/>
                    <a:gd name="T31" fmla="*/ 13 h 101"/>
                    <a:gd name="T32" fmla="*/ 11 w 211"/>
                    <a:gd name="T33" fmla="*/ 7 h 101"/>
                    <a:gd name="T34" fmla="*/ 3 w 211"/>
                    <a:gd name="T35" fmla="*/ 0 h 101"/>
                    <a:gd name="T36" fmla="*/ 0 w 211"/>
                    <a:gd name="T37" fmla="*/ 3 h 101"/>
                    <a:gd name="T38" fmla="*/ 8 w 211"/>
                    <a:gd name="T39" fmla="*/ 10 h 101"/>
                    <a:gd name="T40" fmla="*/ 17 w 211"/>
                    <a:gd name="T41" fmla="*/ 17 h 101"/>
                    <a:gd name="T42" fmla="*/ 25 w 211"/>
                    <a:gd name="T43" fmla="*/ 23 h 101"/>
                    <a:gd name="T44" fmla="*/ 34 w 211"/>
                    <a:gd name="T45" fmla="*/ 28 h 101"/>
                    <a:gd name="T46" fmla="*/ 42 w 211"/>
                    <a:gd name="T47" fmla="*/ 32 h 101"/>
                    <a:gd name="T48" fmla="*/ 52 w 211"/>
                    <a:gd name="T49" fmla="*/ 36 h 101"/>
                    <a:gd name="T50" fmla="*/ 60 w 211"/>
                    <a:gd name="T51" fmla="*/ 39 h 101"/>
                    <a:gd name="T52" fmla="*/ 67 w 211"/>
                    <a:gd name="T53" fmla="*/ 42 h 101"/>
                    <a:gd name="T54" fmla="*/ 75 w 211"/>
                    <a:gd name="T55" fmla="*/ 45 h 101"/>
                    <a:gd name="T56" fmla="*/ 81 w 211"/>
                    <a:gd name="T57" fmla="*/ 46 h 101"/>
                    <a:gd name="T58" fmla="*/ 87 w 211"/>
                    <a:gd name="T59" fmla="*/ 48 h 101"/>
                    <a:gd name="T60" fmla="*/ 94 w 211"/>
                    <a:gd name="T61" fmla="*/ 49 h 101"/>
                    <a:gd name="T62" fmla="*/ 98 w 211"/>
                    <a:gd name="T63" fmla="*/ 49 h 101"/>
                    <a:gd name="T64" fmla="*/ 101 w 211"/>
                    <a:gd name="T65" fmla="*/ 50 h 101"/>
                    <a:gd name="T66" fmla="*/ 103 w 211"/>
                    <a:gd name="T67" fmla="*/ 50 h 101"/>
                    <a:gd name="T68" fmla="*/ 104 w 211"/>
                    <a:gd name="T69" fmla="*/ 50 h 101"/>
                    <a:gd name="T70" fmla="*/ 104 w 211"/>
                    <a:gd name="T71" fmla="*/ 50 h 101"/>
                    <a:gd name="T72" fmla="*/ 104 w 211"/>
                    <a:gd name="T73" fmla="*/ 50 h 101"/>
                    <a:gd name="T74" fmla="*/ 105 w 211"/>
                    <a:gd name="T75" fmla="*/ 50 h 101"/>
                    <a:gd name="T76" fmla="*/ 106 w 211"/>
                    <a:gd name="T77" fmla="*/ 48 h 101"/>
                    <a:gd name="T78" fmla="*/ 105 w 211"/>
                    <a:gd name="T79" fmla="*/ 47 h 101"/>
                    <a:gd name="T80" fmla="*/ 104 w 211"/>
                    <a:gd name="T81" fmla="*/ 46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101">
                      <a:moveTo>
                        <a:pt x="207" y="93"/>
                      </a:moveTo>
                      <a:lnTo>
                        <a:pt x="207" y="93"/>
                      </a:lnTo>
                      <a:lnTo>
                        <a:pt x="206" y="93"/>
                      </a:lnTo>
                      <a:lnTo>
                        <a:pt x="202" y="92"/>
                      </a:lnTo>
                      <a:lnTo>
                        <a:pt x="195" y="91"/>
                      </a:lnTo>
                      <a:lnTo>
                        <a:pt x="187" y="90"/>
                      </a:lnTo>
                      <a:lnTo>
                        <a:pt x="176" y="88"/>
                      </a:lnTo>
                      <a:lnTo>
                        <a:pt x="164" y="85"/>
                      </a:lnTo>
                      <a:lnTo>
                        <a:pt x="151" y="81"/>
                      </a:lnTo>
                      <a:lnTo>
                        <a:pt x="136" y="76"/>
                      </a:lnTo>
                      <a:lnTo>
                        <a:pt x="121" y="71"/>
                      </a:lnTo>
                      <a:lnTo>
                        <a:pt x="105" y="64"/>
                      </a:lnTo>
                      <a:lnTo>
                        <a:pt x="89" y="57"/>
                      </a:lnTo>
                      <a:lnTo>
                        <a:pt x="71" y="48"/>
                      </a:lnTo>
                      <a:lnTo>
                        <a:pt x="54" y="38"/>
                      </a:lnTo>
                      <a:lnTo>
                        <a:pt x="37" y="27"/>
                      </a:lnTo>
                      <a:lnTo>
                        <a:pt x="22" y="15"/>
                      </a:lnTo>
                      <a:lnTo>
                        <a:pt x="6" y="0"/>
                      </a:lnTo>
                      <a:lnTo>
                        <a:pt x="0" y="6"/>
                      </a:lnTo>
                      <a:lnTo>
                        <a:pt x="16" y="21"/>
                      </a:lnTo>
                      <a:lnTo>
                        <a:pt x="33" y="35"/>
                      </a:lnTo>
                      <a:lnTo>
                        <a:pt x="50" y="46"/>
                      </a:lnTo>
                      <a:lnTo>
                        <a:pt x="67" y="56"/>
                      </a:lnTo>
                      <a:lnTo>
                        <a:pt x="84" y="65"/>
                      </a:lnTo>
                      <a:lnTo>
                        <a:pt x="103" y="72"/>
                      </a:lnTo>
                      <a:lnTo>
                        <a:pt x="119" y="79"/>
                      </a:lnTo>
                      <a:lnTo>
                        <a:pt x="134" y="85"/>
                      </a:lnTo>
                      <a:lnTo>
                        <a:pt x="149" y="90"/>
                      </a:lnTo>
                      <a:lnTo>
                        <a:pt x="162" y="93"/>
                      </a:lnTo>
                      <a:lnTo>
                        <a:pt x="174" y="96"/>
                      </a:lnTo>
                      <a:lnTo>
                        <a:pt x="187" y="98"/>
                      </a:lnTo>
                      <a:lnTo>
                        <a:pt x="195" y="99"/>
                      </a:lnTo>
                      <a:lnTo>
                        <a:pt x="202" y="100"/>
                      </a:lnTo>
                      <a:lnTo>
                        <a:pt x="206" y="101"/>
                      </a:lnTo>
                      <a:lnTo>
                        <a:pt x="207" y="101"/>
                      </a:lnTo>
                      <a:lnTo>
                        <a:pt x="210" y="100"/>
                      </a:lnTo>
                      <a:lnTo>
                        <a:pt x="211" y="97"/>
                      </a:lnTo>
                      <a:lnTo>
                        <a:pt x="210" y="94"/>
                      </a:lnTo>
                      <a:lnTo>
                        <a:pt x="207" y="9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4" name="Freeform 221"/>
                <p:cNvSpPr>
                  <a:spLocks/>
                </p:cNvSpPr>
                <p:nvPr/>
              </p:nvSpPr>
              <p:spPr bwMode="auto">
                <a:xfrm>
                  <a:off x="2837" y="3743"/>
                  <a:ext cx="15" cy="19"/>
                </a:xfrm>
                <a:custGeom>
                  <a:avLst/>
                  <a:gdLst>
                    <a:gd name="T0" fmla="*/ 13 w 30"/>
                    <a:gd name="T1" fmla="*/ 15 h 37"/>
                    <a:gd name="T2" fmla="*/ 15 w 30"/>
                    <a:gd name="T3" fmla="*/ 16 h 37"/>
                    <a:gd name="T4" fmla="*/ 13 w 30"/>
                    <a:gd name="T5" fmla="*/ 10 h 37"/>
                    <a:gd name="T6" fmla="*/ 9 w 30"/>
                    <a:gd name="T7" fmla="*/ 5 h 37"/>
                    <a:gd name="T8" fmla="*/ 5 w 30"/>
                    <a:gd name="T9" fmla="*/ 2 h 37"/>
                    <a:gd name="T10" fmla="*/ 0 w 30"/>
                    <a:gd name="T11" fmla="*/ 0 h 37"/>
                    <a:gd name="T12" fmla="*/ 0 w 30"/>
                    <a:gd name="T13" fmla="*/ 4 h 37"/>
                    <a:gd name="T14" fmla="*/ 3 w 30"/>
                    <a:gd name="T15" fmla="*/ 6 h 37"/>
                    <a:gd name="T16" fmla="*/ 6 w 30"/>
                    <a:gd name="T17" fmla="*/ 8 h 37"/>
                    <a:gd name="T18" fmla="*/ 9 w 30"/>
                    <a:gd name="T19" fmla="*/ 12 h 37"/>
                    <a:gd name="T20" fmla="*/ 11 w 30"/>
                    <a:gd name="T21" fmla="*/ 17 h 37"/>
                    <a:gd name="T22" fmla="*/ 13 w 30"/>
                    <a:gd name="T23" fmla="*/ 19 h 37"/>
                    <a:gd name="T24" fmla="*/ 11 w 30"/>
                    <a:gd name="T25" fmla="*/ 17 h 37"/>
                    <a:gd name="T26" fmla="*/ 12 w 30"/>
                    <a:gd name="T27" fmla="*/ 18 h 37"/>
                    <a:gd name="T28" fmla="*/ 14 w 30"/>
                    <a:gd name="T29" fmla="*/ 19 h 37"/>
                    <a:gd name="T30" fmla="*/ 15 w 30"/>
                    <a:gd name="T31" fmla="*/ 18 h 37"/>
                    <a:gd name="T32" fmla="*/ 15 w 30"/>
                    <a:gd name="T33" fmla="*/ 16 h 37"/>
                    <a:gd name="T34" fmla="*/ 13 w 30"/>
                    <a:gd name="T35" fmla="*/ 15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37">
                      <a:moveTo>
                        <a:pt x="26" y="29"/>
                      </a:moveTo>
                      <a:lnTo>
                        <a:pt x="30" y="32"/>
                      </a:lnTo>
                      <a:lnTo>
                        <a:pt x="25" y="20"/>
                      </a:lnTo>
                      <a:lnTo>
                        <a:pt x="17" y="10"/>
                      </a:lnTo>
                      <a:lnTo>
                        <a:pt x="9" y="3"/>
                      </a:lnTo>
                      <a:lnTo>
                        <a:pt x="0" y="0"/>
                      </a:lnTo>
                      <a:lnTo>
                        <a:pt x="0" y="8"/>
                      </a:lnTo>
                      <a:lnTo>
                        <a:pt x="5" y="11"/>
                      </a:lnTo>
                      <a:lnTo>
                        <a:pt x="11" y="16"/>
                      </a:lnTo>
                      <a:lnTo>
                        <a:pt x="17" y="24"/>
                      </a:lnTo>
                      <a:lnTo>
                        <a:pt x="22" y="34"/>
                      </a:lnTo>
                      <a:lnTo>
                        <a:pt x="26" y="37"/>
                      </a:lnTo>
                      <a:lnTo>
                        <a:pt x="22" y="34"/>
                      </a:lnTo>
                      <a:lnTo>
                        <a:pt x="24" y="36"/>
                      </a:lnTo>
                      <a:lnTo>
                        <a:pt x="27" y="37"/>
                      </a:lnTo>
                      <a:lnTo>
                        <a:pt x="29" y="35"/>
                      </a:lnTo>
                      <a:lnTo>
                        <a:pt x="30" y="32"/>
                      </a:lnTo>
                      <a:lnTo>
                        <a:pt x="26" y="2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5" name="Freeform 222"/>
                <p:cNvSpPr>
                  <a:spLocks/>
                </p:cNvSpPr>
                <p:nvPr/>
              </p:nvSpPr>
              <p:spPr bwMode="auto">
                <a:xfrm>
                  <a:off x="2850" y="3757"/>
                  <a:ext cx="186" cy="14"/>
                </a:xfrm>
                <a:custGeom>
                  <a:avLst/>
                  <a:gdLst>
                    <a:gd name="T0" fmla="*/ 185 w 371"/>
                    <a:gd name="T1" fmla="*/ 11 h 26"/>
                    <a:gd name="T2" fmla="*/ 183 w 371"/>
                    <a:gd name="T3" fmla="*/ 9 h 26"/>
                    <a:gd name="T4" fmla="*/ 179 w 371"/>
                    <a:gd name="T5" fmla="*/ 9 h 26"/>
                    <a:gd name="T6" fmla="*/ 172 w 371"/>
                    <a:gd name="T7" fmla="*/ 8 h 26"/>
                    <a:gd name="T8" fmla="*/ 163 w 371"/>
                    <a:gd name="T9" fmla="*/ 8 h 26"/>
                    <a:gd name="T10" fmla="*/ 152 w 371"/>
                    <a:gd name="T11" fmla="*/ 8 h 26"/>
                    <a:gd name="T12" fmla="*/ 139 w 371"/>
                    <a:gd name="T13" fmla="*/ 7 h 26"/>
                    <a:gd name="T14" fmla="*/ 126 w 371"/>
                    <a:gd name="T15" fmla="*/ 6 h 26"/>
                    <a:gd name="T16" fmla="*/ 111 w 371"/>
                    <a:gd name="T17" fmla="*/ 6 h 26"/>
                    <a:gd name="T18" fmla="*/ 96 w 371"/>
                    <a:gd name="T19" fmla="*/ 5 h 26"/>
                    <a:gd name="T20" fmla="*/ 81 w 371"/>
                    <a:gd name="T21" fmla="*/ 4 h 26"/>
                    <a:gd name="T22" fmla="*/ 65 w 371"/>
                    <a:gd name="T23" fmla="*/ 4 h 26"/>
                    <a:gd name="T24" fmla="*/ 51 w 371"/>
                    <a:gd name="T25" fmla="*/ 3 h 26"/>
                    <a:gd name="T26" fmla="*/ 38 w 371"/>
                    <a:gd name="T27" fmla="*/ 2 h 26"/>
                    <a:gd name="T28" fmla="*/ 26 w 371"/>
                    <a:gd name="T29" fmla="*/ 2 h 26"/>
                    <a:gd name="T30" fmla="*/ 15 w 371"/>
                    <a:gd name="T31" fmla="*/ 1 h 26"/>
                    <a:gd name="T32" fmla="*/ 6 w 371"/>
                    <a:gd name="T33" fmla="*/ 0 h 26"/>
                    <a:gd name="T34" fmla="*/ 0 w 371"/>
                    <a:gd name="T35" fmla="*/ 1 h 26"/>
                    <a:gd name="T36" fmla="*/ 0 w 371"/>
                    <a:gd name="T37" fmla="*/ 5 h 26"/>
                    <a:gd name="T38" fmla="*/ 6 w 371"/>
                    <a:gd name="T39" fmla="*/ 5 h 26"/>
                    <a:gd name="T40" fmla="*/ 15 w 371"/>
                    <a:gd name="T41" fmla="*/ 5 h 26"/>
                    <a:gd name="T42" fmla="*/ 26 w 371"/>
                    <a:gd name="T43" fmla="*/ 6 h 26"/>
                    <a:gd name="T44" fmla="*/ 38 w 371"/>
                    <a:gd name="T45" fmla="*/ 6 h 26"/>
                    <a:gd name="T46" fmla="*/ 51 w 371"/>
                    <a:gd name="T47" fmla="*/ 7 h 26"/>
                    <a:gd name="T48" fmla="*/ 65 w 371"/>
                    <a:gd name="T49" fmla="*/ 8 h 26"/>
                    <a:gd name="T50" fmla="*/ 81 w 371"/>
                    <a:gd name="T51" fmla="*/ 9 h 26"/>
                    <a:gd name="T52" fmla="*/ 96 w 371"/>
                    <a:gd name="T53" fmla="*/ 9 h 26"/>
                    <a:gd name="T54" fmla="*/ 111 w 371"/>
                    <a:gd name="T55" fmla="*/ 10 h 26"/>
                    <a:gd name="T56" fmla="*/ 126 w 371"/>
                    <a:gd name="T57" fmla="*/ 11 h 26"/>
                    <a:gd name="T58" fmla="*/ 139 w 371"/>
                    <a:gd name="T59" fmla="*/ 11 h 26"/>
                    <a:gd name="T60" fmla="*/ 152 w 371"/>
                    <a:gd name="T61" fmla="*/ 12 h 26"/>
                    <a:gd name="T62" fmla="*/ 163 w 371"/>
                    <a:gd name="T63" fmla="*/ 13 h 26"/>
                    <a:gd name="T64" fmla="*/ 172 w 371"/>
                    <a:gd name="T65" fmla="*/ 13 h 26"/>
                    <a:gd name="T66" fmla="*/ 179 w 371"/>
                    <a:gd name="T67" fmla="*/ 14 h 26"/>
                    <a:gd name="T68" fmla="*/ 183 w 371"/>
                    <a:gd name="T69" fmla="*/ 14 h 26"/>
                    <a:gd name="T70" fmla="*/ 181 w 371"/>
                    <a:gd name="T71" fmla="*/ 11 h 26"/>
                    <a:gd name="T72" fmla="*/ 183 w 371"/>
                    <a:gd name="T73" fmla="*/ 14 h 26"/>
                    <a:gd name="T74" fmla="*/ 185 w 371"/>
                    <a:gd name="T75" fmla="*/ 13 h 26"/>
                    <a:gd name="T76" fmla="*/ 186 w 371"/>
                    <a:gd name="T77" fmla="*/ 11 h 26"/>
                    <a:gd name="T78" fmla="*/ 185 w 371"/>
                    <a:gd name="T79" fmla="*/ 10 h 26"/>
                    <a:gd name="T80" fmla="*/ 183 w 371"/>
                    <a:gd name="T81" fmla="*/ 9 h 26"/>
                    <a:gd name="T82" fmla="*/ 185 w 371"/>
                    <a:gd name="T83" fmla="*/ 1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1" h="26">
                      <a:moveTo>
                        <a:pt x="370" y="21"/>
                      </a:moveTo>
                      <a:lnTo>
                        <a:pt x="366" y="16"/>
                      </a:lnTo>
                      <a:lnTo>
                        <a:pt x="358" y="16"/>
                      </a:lnTo>
                      <a:lnTo>
                        <a:pt x="344" y="15"/>
                      </a:lnTo>
                      <a:lnTo>
                        <a:pt x="326" y="15"/>
                      </a:lnTo>
                      <a:lnTo>
                        <a:pt x="303" y="15"/>
                      </a:lnTo>
                      <a:lnTo>
                        <a:pt x="278" y="13"/>
                      </a:lnTo>
                      <a:lnTo>
                        <a:pt x="251" y="12"/>
                      </a:lnTo>
                      <a:lnTo>
                        <a:pt x="221" y="11"/>
                      </a:lnTo>
                      <a:lnTo>
                        <a:pt x="191" y="9"/>
                      </a:lnTo>
                      <a:lnTo>
                        <a:pt x="161" y="8"/>
                      </a:lnTo>
                      <a:lnTo>
                        <a:pt x="130" y="7"/>
                      </a:lnTo>
                      <a:lnTo>
                        <a:pt x="102" y="5"/>
                      </a:lnTo>
                      <a:lnTo>
                        <a:pt x="75" y="4"/>
                      </a:lnTo>
                      <a:lnTo>
                        <a:pt x="51" y="3"/>
                      </a:lnTo>
                      <a:lnTo>
                        <a:pt x="29" y="2"/>
                      </a:lnTo>
                      <a:lnTo>
                        <a:pt x="12" y="0"/>
                      </a:lnTo>
                      <a:lnTo>
                        <a:pt x="0" y="1"/>
                      </a:lnTo>
                      <a:lnTo>
                        <a:pt x="0" y="9"/>
                      </a:lnTo>
                      <a:lnTo>
                        <a:pt x="12" y="10"/>
                      </a:lnTo>
                      <a:lnTo>
                        <a:pt x="29" y="10"/>
                      </a:lnTo>
                      <a:lnTo>
                        <a:pt x="51" y="11"/>
                      </a:lnTo>
                      <a:lnTo>
                        <a:pt x="75" y="12"/>
                      </a:lnTo>
                      <a:lnTo>
                        <a:pt x="102" y="13"/>
                      </a:lnTo>
                      <a:lnTo>
                        <a:pt x="130" y="15"/>
                      </a:lnTo>
                      <a:lnTo>
                        <a:pt x="161" y="16"/>
                      </a:lnTo>
                      <a:lnTo>
                        <a:pt x="191" y="17"/>
                      </a:lnTo>
                      <a:lnTo>
                        <a:pt x="221" y="19"/>
                      </a:lnTo>
                      <a:lnTo>
                        <a:pt x="251" y="20"/>
                      </a:lnTo>
                      <a:lnTo>
                        <a:pt x="278" y="21"/>
                      </a:lnTo>
                      <a:lnTo>
                        <a:pt x="303" y="23"/>
                      </a:lnTo>
                      <a:lnTo>
                        <a:pt x="326" y="25"/>
                      </a:lnTo>
                      <a:lnTo>
                        <a:pt x="344" y="25"/>
                      </a:lnTo>
                      <a:lnTo>
                        <a:pt x="358" y="26"/>
                      </a:lnTo>
                      <a:lnTo>
                        <a:pt x="366" y="26"/>
                      </a:lnTo>
                      <a:lnTo>
                        <a:pt x="362" y="21"/>
                      </a:lnTo>
                      <a:lnTo>
                        <a:pt x="366" y="26"/>
                      </a:lnTo>
                      <a:lnTo>
                        <a:pt x="369" y="24"/>
                      </a:lnTo>
                      <a:lnTo>
                        <a:pt x="371" y="21"/>
                      </a:lnTo>
                      <a:lnTo>
                        <a:pt x="369" y="18"/>
                      </a:lnTo>
                      <a:lnTo>
                        <a:pt x="366" y="16"/>
                      </a:lnTo>
                      <a:lnTo>
                        <a:pt x="370"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6" name="Freeform 223"/>
                <p:cNvSpPr>
                  <a:spLocks/>
                </p:cNvSpPr>
                <p:nvPr/>
              </p:nvSpPr>
              <p:spPr bwMode="auto">
                <a:xfrm>
                  <a:off x="3030" y="3768"/>
                  <a:ext cx="7" cy="23"/>
                </a:xfrm>
                <a:custGeom>
                  <a:avLst/>
                  <a:gdLst>
                    <a:gd name="T0" fmla="*/ 5 w 13"/>
                    <a:gd name="T1" fmla="*/ 19 h 46"/>
                    <a:gd name="T2" fmla="*/ 7 w 13"/>
                    <a:gd name="T3" fmla="*/ 21 h 46"/>
                    <a:gd name="T4" fmla="*/ 6 w 13"/>
                    <a:gd name="T5" fmla="*/ 19 h 46"/>
                    <a:gd name="T6" fmla="*/ 5 w 13"/>
                    <a:gd name="T7" fmla="*/ 14 h 46"/>
                    <a:gd name="T8" fmla="*/ 5 w 13"/>
                    <a:gd name="T9" fmla="*/ 7 h 46"/>
                    <a:gd name="T10" fmla="*/ 5 w 13"/>
                    <a:gd name="T11" fmla="*/ 0 h 46"/>
                    <a:gd name="T12" fmla="*/ 1 w 13"/>
                    <a:gd name="T13" fmla="*/ 0 h 46"/>
                    <a:gd name="T14" fmla="*/ 0 w 13"/>
                    <a:gd name="T15" fmla="*/ 7 h 46"/>
                    <a:gd name="T16" fmla="*/ 1 w 13"/>
                    <a:gd name="T17" fmla="*/ 14 h 46"/>
                    <a:gd name="T18" fmla="*/ 2 w 13"/>
                    <a:gd name="T19" fmla="*/ 20 h 46"/>
                    <a:gd name="T20" fmla="*/ 3 w 13"/>
                    <a:gd name="T21" fmla="*/ 22 h 46"/>
                    <a:gd name="T22" fmla="*/ 5 w 13"/>
                    <a:gd name="T23" fmla="*/ 23 h 46"/>
                    <a:gd name="T24" fmla="*/ 3 w 13"/>
                    <a:gd name="T25" fmla="*/ 22 h 46"/>
                    <a:gd name="T26" fmla="*/ 4 w 13"/>
                    <a:gd name="T27" fmla="*/ 23 h 46"/>
                    <a:gd name="T28" fmla="*/ 5 w 13"/>
                    <a:gd name="T29" fmla="*/ 23 h 46"/>
                    <a:gd name="T30" fmla="*/ 6 w 13"/>
                    <a:gd name="T31" fmla="*/ 22 h 46"/>
                    <a:gd name="T32" fmla="*/ 7 w 13"/>
                    <a:gd name="T33" fmla="*/ 21 h 46"/>
                    <a:gd name="T34" fmla="*/ 5 w 13"/>
                    <a:gd name="T35" fmla="*/ 19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46">
                      <a:moveTo>
                        <a:pt x="9" y="38"/>
                      </a:moveTo>
                      <a:lnTo>
                        <a:pt x="13" y="41"/>
                      </a:lnTo>
                      <a:lnTo>
                        <a:pt x="12" y="37"/>
                      </a:lnTo>
                      <a:lnTo>
                        <a:pt x="10" y="27"/>
                      </a:lnTo>
                      <a:lnTo>
                        <a:pt x="10" y="14"/>
                      </a:lnTo>
                      <a:lnTo>
                        <a:pt x="10" y="0"/>
                      </a:lnTo>
                      <a:lnTo>
                        <a:pt x="2" y="0"/>
                      </a:lnTo>
                      <a:lnTo>
                        <a:pt x="0" y="14"/>
                      </a:lnTo>
                      <a:lnTo>
                        <a:pt x="2" y="27"/>
                      </a:lnTo>
                      <a:lnTo>
                        <a:pt x="4" y="39"/>
                      </a:lnTo>
                      <a:lnTo>
                        <a:pt x="5" y="43"/>
                      </a:lnTo>
                      <a:lnTo>
                        <a:pt x="9" y="46"/>
                      </a:lnTo>
                      <a:lnTo>
                        <a:pt x="5" y="43"/>
                      </a:lnTo>
                      <a:lnTo>
                        <a:pt x="7" y="45"/>
                      </a:lnTo>
                      <a:lnTo>
                        <a:pt x="10" y="46"/>
                      </a:lnTo>
                      <a:lnTo>
                        <a:pt x="12" y="44"/>
                      </a:lnTo>
                      <a:lnTo>
                        <a:pt x="13" y="41"/>
                      </a:lnTo>
                      <a:lnTo>
                        <a:pt x="9" y="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7" name="Freeform 224"/>
                <p:cNvSpPr>
                  <a:spLocks/>
                </p:cNvSpPr>
                <p:nvPr/>
              </p:nvSpPr>
              <p:spPr bwMode="auto">
                <a:xfrm>
                  <a:off x="3035" y="3786"/>
                  <a:ext cx="49" cy="6"/>
                </a:xfrm>
                <a:custGeom>
                  <a:avLst/>
                  <a:gdLst>
                    <a:gd name="T0" fmla="*/ 44 w 99"/>
                    <a:gd name="T1" fmla="*/ 3 h 11"/>
                    <a:gd name="T2" fmla="*/ 47 w 99"/>
                    <a:gd name="T3" fmla="*/ 1 h 11"/>
                    <a:gd name="T4" fmla="*/ 45 w 99"/>
                    <a:gd name="T5" fmla="*/ 0 h 11"/>
                    <a:gd name="T6" fmla="*/ 41 w 99"/>
                    <a:gd name="T7" fmla="*/ 0 h 11"/>
                    <a:gd name="T8" fmla="*/ 35 w 99"/>
                    <a:gd name="T9" fmla="*/ 1 h 11"/>
                    <a:gd name="T10" fmla="*/ 28 w 99"/>
                    <a:gd name="T11" fmla="*/ 1 h 11"/>
                    <a:gd name="T12" fmla="*/ 20 w 99"/>
                    <a:gd name="T13" fmla="*/ 1 h 11"/>
                    <a:gd name="T14" fmla="*/ 12 w 99"/>
                    <a:gd name="T15" fmla="*/ 1 h 11"/>
                    <a:gd name="T16" fmla="*/ 5 w 99"/>
                    <a:gd name="T17" fmla="*/ 1 h 11"/>
                    <a:gd name="T18" fmla="*/ 0 w 99"/>
                    <a:gd name="T19" fmla="*/ 1 h 11"/>
                    <a:gd name="T20" fmla="*/ 0 w 99"/>
                    <a:gd name="T21" fmla="*/ 5 h 11"/>
                    <a:gd name="T22" fmla="*/ 5 w 99"/>
                    <a:gd name="T23" fmla="*/ 6 h 11"/>
                    <a:gd name="T24" fmla="*/ 12 w 99"/>
                    <a:gd name="T25" fmla="*/ 6 h 11"/>
                    <a:gd name="T26" fmla="*/ 20 w 99"/>
                    <a:gd name="T27" fmla="*/ 6 h 11"/>
                    <a:gd name="T28" fmla="*/ 28 w 99"/>
                    <a:gd name="T29" fmla="*/ 6 h 11"/>
                    <a:gd name="T30" fmla="*/ 35 w 99"/>
                    <a:gd name="T31" fmla="*/ 6 h 11"/>
                    <a:gd name="T32" fmla="*/ 41 w 99"/>
                    <a:gd name="T33" fmla="*/ 5 h 11"/>
                    <a:gd name="T34" fmla="*/ 45 w 99"/>
                    <a:gd name="T35" fmla="*/ 5 h 11"/>
                    <a:gd name="T36" fmla="*/ 47 w 99"/>
                    <a:gd name="T37" fmla="*/ 5 h 11"/>
                    <a:gd name="T38" fmla="*/ 49 w 99"/>
                    <a:gd name="T39" fmla="*/ 3 h 11"/>
                    <a:gd name="T40" fmla="*/ 47 w 99"/>
                    <a:gd name="T41" fmla="*/ 5 h 11"/>
                    <a:gd name="T42" fmla="*/ 48 w 99"/>
                    <a:gd name="T43" fmla="*/ 4 h 11"/>
                    <a:gd name="T44" fmla="*/ 49 w 99"/>
                    <a:gd name="T45" fmla="*/ 3 h 11"/>
                    <a:gd name="T46" fmla="*/ 48 w 99"/>
                    <a:gd name="T47" fmla="*/ 1 h 11"/>
                    <a:gd name="T48" fmla="*/ 47 w 99"/>
                    <a:gd name="T49" fmla="*/ 1 h 11"/>
                    <a:gd name="T50" fmla="*/ 44 w 99"/>
                    <a:gd name="T51" fmla="*/ 3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 h="11">
                      <a:moveTo>
                        <a:pt x="89" y="5"/>
                      </a:moveTo>
                      <a:lnTo>
                        <a:pt x="94" y="1"/>
                      </a:lnTo>
                      <a:lnTo>
                        <a:pt x="91" y="0"/>
                      </a:lnTo>
                      <a:lnTo>
                        <a:pt x="83" y="0"/>
                      </a:lnTo>
                      <a:lnTo>
                        <a:pt x="71" y="1"/>
                      </a:lnTo>
                      <a:lnTo>
                        <a:pt x="57" y="1"/>
                      </a:lnTo>
                      <a:lnTo>
                        <a:pt x="40" y="1"/>
                      </a:lnTo>
                      <a:lnTo>
                        <a:pt x="25" y="1"/>
                      </a:lnTo>
                      <a:lnTo>
                        <a:pt x="11" y="1"/>
                      </a:lnTo>
                      <a:lnTo>
                        <a:pt x="0" y="1"/>
                      </a:lnTo>
                      <a:lnTo>
                        <a:pt x="0" y="9"/>
                      </a:lnTo>
                      <a:lnTo>
                        <a:pt x="11" y="11"/>
                      </a:lnTo>
                      <a:lnTo>
                        <a:pt x="25" y="11"/>
                      </a:lnTo>
                      <a:lnTo>
                        <a:pt x="40" y="11"/>
                      </a:lnTo>
                      <a:lnTo>
                        <a:pt x="57" y="11"/>
                      </a:lnTo>
                      <a:lnTo>
                        <a:pt x="71" y="11"/>
                      </a:lnTo>
                      <a:lnTo>
                        <a:pt x="83" y="10"/>
                      </a:lnTo>
                      <a:lnTo>
                        <a:pt x="91" y="10"/>
                      </a:lnTo>
                      <a:lnTo>
                        <a:pt x="94" y="9"/>
                      </a:lnTo>
                      <a:lnTo>
                        <a:pt x="99" y="5"/>
                      </a:lnTo>
                      <a:lnTo>
                        <a:pt x="94" y="9"/>
                      </a:lnTo>
                      <a:lnTo>
                        <a:pt x="97" y="8"/>
                      </a:lnTo>
                      <a:lnTo>
                        <a:pt x="98" y="5"/>
                      </a:lnTo>
                      <a:lnTo>
                        <a:pt x="97" y="2"/>
                      </a:lnTo>
                      <a:lnTo>
                        <a:pt x="94" y="1"/>
                      </a:lnTo>
                      <a:lnTo>
                        <a:pt x="89"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8" name="Freeform 225"/>
                <p:cNvSpPr>
                  <a:spLocks/>
                </p:cNvSpPr>
                <p:nvPr/>
              </p:nvSpPr>
              <p:spPr bwMode="auto">
                <a:xfrm>
                  <a:off x="3107" y="3383"/>
                  <a:ext cx="157" cy="43"/>
                </a:xfrm>
                <a:custGeom>
                  <a:avLst/>
                  <a:gdLst>
                    <a:gd name="T0" fmla="*/ 157 w 313"/>
                    <a:gd name="T1" fmla="*/ 0 h 86"/>
                    <a:gd name="T2" fmla="*/ 155 w 313"/>
                    <a:gd name="T3" fmla="*/ 0 h 86"/>
                    <a:gd name="T4" fmla="*/ 150 w 313"/>
                    <a:gd name="T5" fmla="*/ 0 h 86"/>
                    <a:gd name="T6" fmla="*/ 143 w 313"/>
                    <a:gd name="T7" fmla="*/ 1 h 86"/>
                    <a:gd name="T8" fmla="*/ 135 w 313"/>
                    <a:gd name="T9" fmla="*/ 1 h 86"/>
                    <a:gd name="T10" fmla="*/ 124 w 313"/>
                    <a:gd name="T11" fmla="*/ 1 h 86"/>
                    <a:gd name="T12" fmla="*/ 113 w 313"/>
                    <a:gd name="T13" fmla="*/ 1 h 86"/>
                    <a:gd name="T14" fmla="*/ 101 w 313"/>
                    <a:gd name="T15" fmla="*/ 1 h 86"/>
                    <a:gd name="T16" fmla="*/ 88 w 313"/>
                    <a:gd name="T17" fmla="*/ 1 h 86"/>
                    <a:gd name="T18" fmla="*/ 75 w 313"/>
                    <a:gd name="T19" fmla="*/ 1 h 86"/>
                    <a:gd name="T20" fmla="*/ 62 w 313"/>
                    <a:gd name="T21" fmla="*/ 1 h 86"/>
                    <a:gd name="T22" fmla="*/ 49 w 313"/>
                    <a:gd name="T23" fmla="*/ 1 h 86"/>
                    <a:gd name="T24" fmla="*/ 37 w 313"/>
                    <a:gd name="T25" fmla="*/ 1 h 86"/>
                    <a:gd name="T26" fmla="*/ 25 w 313"/>
                    <a:gd name="T27" fmla="*/ 1 h 86"/>
                    <a:gd name="T28" fmla="*/ 15 w 313"/>
                    <a:gd name="T29" fmla="*/ 2 h 86"/>
                    <a:gd name="T30" fmla="*/ 7 w 313"/>
                    <a:gd name="T31" fmla="*/ 2 h 86"/>
                    <a:gd name="T32" fmla="*/ 0 w 313"/>
                    <a:gd name="T33" fmla="*/ 2 h 86"/>
                    <a:gd name="T34" fmla="*/ 0 w 313"/>
                    <a:gd name="T35" fmla="*/ 43 h 86"/>
                    <a:gd name="T36" fmla="*/ 7 w 313"/>
                    <a:gd name="T37" fmla="*/ 43 h 86"/>
                    <a:gd name="T38" fmla="*/ 16 w 313"/>
                    <a:gd name="T39" fmla="*/ 43 h 86"/>
                    <a:gd name="T40" fmla="*/ 26 w 313"/>
                    <a:gd name="T41" fmla="*/ 43 h 86"/>
                    <a:gd name="T42" fmla="*/ 37 w 313"/>
                    <a:gd name="T43" fmla="*/ 43 h 86"/>
                    <a:gd name="T44" fmla="*/ 50 w 313"/>
                    <a:gd name="T45" fmla="*/ 43 h 86"/>
                    <a:gd name="T46" fmla="*/ 63 w 313"/>
                    <a:gd name="T47" fmla="*/ 43 h 86"/>
                    <a:gd name="T48" fmla="*/ 76 w 313"/>
                    <a:gd name="T49" fmla="*/ 43 h 86"/>
                    <a:gd name="T50" fmla="*/ 89 w 313"/>
                    <a:gd name="T51" fmla="*/ 43 h 86"/>
                    <a:gd name="T52" fmla="*/ 102 w 313"/>
                    <a:gd name="T53" fmla="*/ 43 h 86"/>
                    <a:gd name="T54" fmla="*/ 114 w 313"/>
                    <a:gd name="T55" fmla="*/ 43 h 86"/>
                    <a:gd name="T56" fmla="*/ 125 w 313"/>
                    <a:gd name="T57" fmla="*/ 43 h 86"/>
                    <a:gd name="T58" fmla="*/ 135 w 313"/>
                    <a:gd name="T59" fmla="*/ 43 h 86"/>
                    <a:gd name="T60" fmla="*/ 143 w 313"/>
                    <a:gd name="T61" fmla="*/ 43 h 86"/>
                    <a:gd name="T62" fmla="*/ 150 w 313"/>
                    <a:gd name="T63" fmla="*/ 42 h 86"/>
                    <a:gd name="T64" fmla="*/ 155 w 313"/>
                    <a:gd name="T65" fmla="*/ 42 h 86"/>
                    <a:gd name="T66" fmla="*/ 157 w 313"/>
                    <a:gd name="T67" fmla="*/ 42 h 86"/>
                    <a:gd name="T68" fmla="*/ 157 w 313"/>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3" h="86">
                      <a:moveTo>
                        <a:pt x="313" y="0"/>
                      </a:moveTo>
                      <a:lnTo>
                        <a:pt x="309" y="0"/>
                      </a:lnTo>
                      <a:lnTo>
                        <a:pt x="299" y="0"/>
                      </a:lnTo>
                      <a:lnTo>
                        <a:pt x="286" y="1"/>
                      </a:lnTo>
                      <a:lnTo>
                        <a:pt x="269" y="1"/>
                      </a:lnTo>
                      <a:lnTo>
                        <a:pt x="248" y="1"/>
                      </a:lnTo>
                      <a:lnTo>
                        <a:pt x="226" y="1"/>
                      </a:lnTo>
                      <a:lnTo>
                        <a:pt x="201" y="1"/>
                      </a:lnTo>
                      <a:lnTo>
                        <a:pt x="176" y="1"/>
                      </a:lnTo>
                      <a:lnTo>
                        <a:pt x="149" y="2"/>
                      </a:lnTo>
                      <a:lnTo>
                        <a:pt x="123" y="2"/>
                      </a:lnTo>
                      <a:lnTo>
                        <a:pt x="98" y="2"/>
                      </a:lnTo>
                      <a:lnTo>
                        <a:pt x="73" y="2"/>
                      </a:lnTo>
                      <a:lnTo>
                        <a:pt x="50" y="2"/>
                      </a:lnTo>
                      <a:lnTo>
                        <a:pt x="30" y="3"/>
                      </a:lnTo>
                      <a:lnTo>
                        <a:pt x="13" y="3"/>
                      </a:lnTo>
                      <a:lnTo>
                        <a:pt x="0" y="3"/>
                      </a:lnTo>
                      <a:lnTo>
                        <a:pt x="0" y="86"/>
                      </a:lnTo>
                      <a:lnTo>
                        <a:pt x="14" y="86"/>
                      </a:lnTo>
                      <a:lnTo>
                        <a:pt x="32" y="86"/>
                      </a:lnTo>
                      <a:lnTo>
                        <a:pt x="52" y="86"/>
                      </a:lnTo>
                      <a:lnTo>
                        <a:pt x="74" y="86"/>
                      </a:lnTo>
                      <a:lnTo>
                        <a:pt x="100" y="86"/>
                      </a:lnTo>
                      <a:lnTo>
                        <a:pt x="125" y="86"/>
                      </a:lnTo>
                      <a:lnTo>
                        <a:pt x="151" y="86"/>
                      </a:lnTo>
                      <a:lnTo>
                        <a:pt x="178" y="85"/>
                      </a:lnTo>
                      <a:lnTo>
                        <a:pt x="203" y="85"/>
                      </a:lnTo>
                      <a:lnTo>
                        <a:pt x="227" y="85"/>
                      </a:lnTo>
                      <a:lnTo>
                        <a:pt x="249" y="85"/>
                      </a:lnTo>
                      <a:lnTo>
                        <a:pt x="269" y="85"/>
                      </a:lnTo>
                      <a:lnTo>
                        <a:pt x="286" y="85"/>
                      </a:lnTo>
                      <a:lnTo>
                        <a:pt x="299" y="84"/>
                      </a:lnTo>
                      <a:lnTo>
                        <a:pt x="309" y="84"/>
                      </a:lnTo>
                      <a:lnTo>
                        <a:pt x="313" y="84"/>
                      </a:lnTo>
                      <a:lnTo>
                        <a:pt x="313" y="0"/>
                      </a:lnTo>
                      <a:close/>
                    </a:path>
                  </a:pathLst>
                </a:custGeom>
                <a:solidFill>
                  <a:srgbClr val="44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9" name="Freeform 226"/>
                <p:cNvSpPr>
                  <a:spLocks/>
                </p:cNvSpPr>
                <p:nvPr/>
              </p:nvSpPr>
              <p:spPr bwMode="auto">
                <a:xfrm>
                  <a:off x="3105" y="3381"/>
                  <a:ext cx="159" cy="6"/>
                </a:xfrm>
                <a:custGeom>
                  <a:avLst/>
                  <a:gdLst>
                    <a:gd name="T0" fmla="*/ 5 w 318"/>
                    <a:gd name="T1" fmla="*/ 4 h 13"/>
                    <a:gd name="T2" fmla="*/ 3 w 318"/>
                    <a:gd name="T3" fmla="*/ 6 h 13"/>
                    <a:gd name="T4" fmla="*/ 9 w 318"/>
                    <a:gd name="T5" fmla="*/ 6 h 13"/>
                    <a:gd name="T6" fmla="*/ 18 w 318"/>
                    <a:gd name="T7" fmla="*/ 6 h 13"/>
                    <a:gd name="T8" fmla="*/ 28 w 318"/>
                    <a:gd name="T9" fmla="*/ 6 h 13"/>
                    <a:gd name="T10" fmla="*/ 39 w 318"/>
                    <a:gd name="T11" fmla="*/ 6 h 13"/>
                    <a:gd name="T12" fmla="*/ 52 w 318"/>
                    <a:gd name="T13" fmla="*/ 6 h 13"/>
                    <a:gd name="T14" fmla="*/ 64 w 318"/>
                    <a:gd name="T15" fmla="*/ 6 h 13"/>
                    <a:gd name="T16" fmla="*/ 77 w 318"/>
                    <a:gd name="T17" fmla="*/ 6 h 13"/>
                    <a:gd name="T18" fmla="*/ 91 w 318"/>
                    <a:gd name="T19" fmla="*/ 5 h 13"/>
                    <a:gd name="T20" fmla="*/ 103 w 318"/>
                    <a:gd name="T21" fmla="*/ 5 h 13"/>
                    <a:gd name="T22" fmla="*/ 116 w 318"/>
                    <a:gd name="T23" fmla="*/ 5 h 13"/>
                    <a:gd name="T24" fmla="*/ 127 w 318"/>
                    <a:gd name="T25" fmla="*/ 5 h 13"/>
                    <a:gd name="T26" fmla="*/ 137 w 318"/>
                    <a:gd name="T27" fmla="*/ 5 h 13"/>
                    <a:gd name="T28" fmla="*/ 146 w 318"/>
                    <a:gd name="T29" fmla="*/ 5 h 13"/>
                    <a:gd name="T30" fmla="*/ 152 w 318"/>
                    <a:gd name="T31" fmla="*/ 5 h 13"/>
                    <a:gd name="T32" fmla="*/ 157 w 318"/>
                    <a:gd name="T33" fmla="*/ 5 h 13"/>
                    <a:gd name="T34" fmla="*/ 159 w 318"/>
                    <a:gd name="T35" fmla="*/ 4 h 13"/>
                    <a:gd name="T36" fmla="*/ 159 w 318"/>
                    <a:gd name="T37" fmla="*/ 0 h 13"/>
                    <a:gd name="T38" fmla="*/ 157 w 318"/>
                    <a:gd name="T39" fmla="*/ 0 h 13"/>
                    <a:gd name="T40" fmla="*/ 152 w 318"/>
                    <a:gd name="T41" fmla="*/ 0 h 13"/>
                    <a:gd name="T42" fmla="*/ 146 w 318"/>
                    <a:gd name="T43" fmla="*/ 0 h 13"/>
                    <a:gd name="T44" fmla="*/ 137 w 318"/>
                    <a:gd name="T45" fmla="*/ 0 h 13"/>
                    <a:gd name="T46" fmla="*/ 127 w 318"/>
                    <a:gd name="T47" fmla="*/ 0 h 13"/>
                    <a:gd name="T48" fmla="*/ 116 w 318"/>
                    <a:gd name="T49" fmla="*/ 0 h 13"/>
                    <a:gd name="T50" fmla="*/ 103 w 318"/>
                    <a:gd name="T51" fmla="*/ 0 h 13"/>
                    <a:gd name="T52" fmla="*/ 91 w 318"/>
                    <a:gd name="T53" fmla="*/ 0 h 13"/>
                    <a:gd name="T54" fmla="*/ 77 w 318"/>
                    <a:gd name="T55" fmla="*/ 1 h 13"/>
                    <a:gd name="T56" fmla="*/ 64 w 318"/>
                    <a:gd name="T57" fmla="*/ 1 h 13"/>
                    <a:gd name="T58" fmla="*/ 52 w 318"/>
                    <a:gd name="T59" fmla="*/ 1 h 13"/>
                    <a:gd name="T60" fmla="*/ 39 w 318"/>
                    <a:gd name="T61" fmla="*/ 1 h 13"/>
                    <a:gd name="T62" fmla="*/ 28 w 318"/>
                    <a:gd name="T63" fmla="*/ 1 h 13"/>
                    <a:gd name="T64" fmla="*/ 18 w 318"/>
                    <a:gd name="T65" fmla="*/ 1 h 13"/>
                    <a:gd name="T66" fmla="*/ 9 w 318"/>
                    <a:gd name="T67" fmla="*/ 1 h 13"/>
                    <a:gd name="T68" fmla="*/ 3 w 318"/>
                    <a:gd name="T69" fmla="*/ 2 h 13"/>
                    <a:gd name="T70" fmla="*/ 0 w 318"/>
                    <a:gd name="T71" fmla="*/ 4 h 13"/>
                    <a:gd name="T72" fmla="*/ 3 w 318"/>
                    <a:gd name="T73" fmla="*/ 1 h 13"/>
                    <a:gd name="T74" fmla="*/ 1 w 318"/>
                    <a:gd name="T75" fmla="*/ 2 h 13"/>
                    <a:gd name="T76" fmla="*/ 1 w 318"/>
                    <a:gd name="T77" fmla="*/ 4 h 13"/>
                    <a:gd name="T78" fmla="*/ 1 w 318"/>
                    <a:gd name="T79" fmla="*/ 5 h 13"/>
                    <a:gd name="T80" fmla="*/ 3 w 318"/>
                    <a:gd name="T81" fmla="*/ 6 h 13"/>
                    <a:gd name="T82" fmla="*/ 5 w 318"/>
                    <a:gd name="T83" fmla="*/ 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8" h="13">
                      <a:moveTo>
                        <a:pt x="10" y="8"/>
                      </a:moveTo>
                      <a:lnTo>
                        <a:pt x="5" y="12"/>
                      </a:lnTo>
                      <a:lnTo>
                        <a:pt x="18" y="13"/>
                      </a:lnTo>
                      <a:lnTo>
                        <a:pt x="35" y="13"/>
                      </a:lnTo>
                      <a:lnTo>
                        <a:pt x="55" y="12"/>
                      </a:lnTo>
                      <a:lnTo>
                        <a:pt x="78" y="12"/>
                      </a:lnTo>
                      <a:lnTo>
                        <a:pt x="103" y="12"/>
                      </a:lnTo>
                      <a:lnTo>
                        <a:pt x="128" y="12"/>
                      </a:lnTo>
                      <a:lnTo>
                        <a:pt x="154" y="12"/>
                      </a:lnTo>
                      <a:lnTo>
                        <a:pt x="181" y="11"/>
                      </a:lnTo>
                      <a:lnTo>
                        <a:pt x="206" y="11"/>
                      </a:lnTo>
                      <a:lnTo>
                        <a:pt x="231" y="11"/>
                      </a:lnTo>
                      <a:lnTo>
                        <a:pt x="253" y="11"/>
                      </a:lnTo>
                      <a:lnTo>
                        <a:pt x="274" y="11"/>
                      </a:lnTo>
                      <a:lnTo>
                        <a:pt x="291" y="11"/>
                      </a:lnTo>
                      <a:lnTo>
                        <a:pt x="304" y="10"/>
                      </a:lnTo>
                      <a:lnTo>
                        <a:pt x="314" y="10"/>
                      </a:lnTo>
                      <a:lnTo>
                        <a:pt x="318" y="9"/>
                      </a:lnTo>
                      <a:lnTo>
                        <a:pt x="318" y="1"/>
                      </a:lnTo>
                      <a:lnTo>
                        <a:pt x="314" y="0"/>
                      </a:lnTo>
                      <a:lnTo>
                        <a:pt x="304" y="0"/>
                      </a:lnTo>
                      <a:lnTo>
                        <a:pt x="291" y="1"/>
                      </a:lnTo>
                      <a:lnTo>
                        <a:pt x="274" y="1"/>
                      </a:lnTo>
                      <a:lnTo>
                        <a:pt x="253" y="1"/>
                      </a:lnTo>
                      <a:lnTo>
                        <a:pt x="231" y="1"/>
                      </a:lnTo>
                      <a:lnTo>
                        <a:pt x="206" y="1"/>
                      </a:lnTo>
                      <a:lnTo>
                        <a:pt x="181" y="1"/>
                      </a:lnTo>
                      <a:lnTo>
                        <a:pt x="154" y="2"/>
                      </a:lnTo>
                      <a:lnTo>
                        <a:pt x="128" y="2"/>
                      </a:lnTo>
                      <a:lnTo>
                        <a:pt x="103" y="2"/>
                      </a:lnTo>
                      <a:lnTo>
                        <a:pt x="78" y="2"/>
                      </a:lnTo>
                      <a:lnTo>
                        <a:pt x="55" y="2"/>
                      </a:lnTo>
                      <a:lnTo>
                        <a:pt x="35" y="3"/>
                      </a:lnTo>
                      <a:lnTo>
                        <a:pt x="18" y="3"/>
                      </a:lnTo>
                      <a:lnTo>
                        <a:pt x="5" y="4"/>
                      </a:lnTo>
                      <a:lnTo>
                        <a:pt x="0" y="8"/>
                      </a:lnTo>
                      <a:lnTo>
                        <a:pt x="5" y="3"/>
                      </a:lnTo>
                      <a:lnTo>
                        <a:pt x="2" y="5"/>
                      </a:lnTo>
                      <a:lnTo>
                        <a:pt x="1" y="8"/>
                      </a:lnTo>
                      <a:lnTo>
                        <a:pt x="2" y="11"/>
                      </a:lnTo>
                      <a:lnTo>
                        <a:pt x="5" y="13"/>
                      </a:lnTo>
                      <a:lnTo>
                        <a:pt x="1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0" name="Freeform 227"/>
                <p:cNvSpPr>
                  <a:spLocks/>
                </p:cNvSpPr>
                <p:nvPr/>
              </p:nvSpPr>
              <p:spPr bwMode="auto">
                <a:xfrm>
                  <a:off x="3105" y="3385"/>
                  <a:ext cx="5" cy="44"/>
                </a:xfrm>
                <a:custGeom>
                  <a:avLst/>
                  <a:gdLst>
                    <a:gd name="T0" fmla="*/ 3 w 10"/>
                    <a:gd name="T1" fmla="*/ 39 h 88"/>
                    <a:gd name="T2" fmla="*/ 5 w 10"/>
                    <a:gd name="T3" fmla="*/ 42 h 88"/>
                    <a:gd name="T4" fmla="*/ 5 w 10"/>
                    <a:gd name="T5" fmla="*/ 0 h 88"/>
                    <a:gd name="T6" fmla="*/ 0 w 10"/>
                    <a:gd name="T7" fmla="*/ 0 h 88"/>
                    <a:gd name="T8" fmla="*/ 0 w 10"/>
                    <a:gd name="T9" fmla="*/ 42 h 88"/>
                    <a:gd name="T10" fmla="*/ 3 w 10"/>
                    <a:gd name="T11" fmla="*/ 44 h 88"/>
                    <a:gd name="T12" fmla="*/ 0 w 10"/>
                    <a:gd name="T13" fmla="*/ 42 h 88"/>
                    <a:gd name="T14" fmla="*/ 1 w 10"/>
                    <a:gd name="T15" fmla="*/ 43 h 88"/>
                    <a:gd name="T16" fmla="*/ 3 w 10"/>
                    <a:gd name="T17" fmla="*/ 44 h 88"/>
                    <a:gd name="T18" fmla="*/ 4 w 10"/>
                    <a:gd name="T19" fmla="*/ 43 h 88"/>
                    <a:gd name="T20" fmla="*/ 5 w 10"/>
                    <a:gd name="T21" fmla="*/ 42 h 88"/>
                    <a:gd name="T22" fmla="*/ 3 w 10"/>
                    <a:gd name="T23" fmla="*/ 3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8">
                      <a:moveTo>
                        <a:pt x="5" y="78"/>
                      </a:moveTo>
                      <a:lnTo>
                        <a:pt x="10" y="83"/>
                      </a:lnTo>
                      <a:lnTo>
                        <a:pt x="10" y="0"/>
                      </a:lnTo>
                      <a:lnTo>
                        <a:pt x="0" y="0"/>
                      </a:lnTo>
                      <a:lnTo>
                        <a:pt x="0" y="83"/>
                      </a:lnTo>
                      <a:lnTo>
                        <a:pt x="5" y="88"/>
                      </a:lnTo>
                      <a:lnTo>
                        <a:pt x="0" y="83"/>
                      </a:lnTo>
                      <a:lnTo>
                        <a:pt x="2" y="86"/>
                      </a:lnTo>
                      <a:lnTo>
                        <a:pt x="5" y="87"/>
                      </a:lnTo>
                      <a:lnTo>
                        <a:pt x="8" y="86"/>
                      </a:lnTo>
                      <a:lnTo>
                        <a:pt x="10" y="83"/>
                      </a:lnTo>
                      <a:lnTo>
                        <a:pt x="5" y="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1" name="Freeform 228"/>
                <p:cNvSpPr>
                  <a:spLocks/>
                </p:cNvSpPr>
                <p:nvPr/>
              </p:nvSpPr>
              <p:spPr bwMode="auto">
                <a:xfrm>
                  <a:off x="3107" y="3423"/>
                  <a:ext cx="160" cy="6"/>
                </a:xfrm>
                <a:custGeom>
                  <a:avLst/>
                  <a:gdLst>
                    <a:gd name="T0" fmla="*/ 155 w 318"/>
                    <a:gd name="T1" fmla="*/ 3 h 12"/>
                    <a:gd name="T2" fmla="*/ 157 w 318"/>
                    <a:gd name="T3" fmla="*/ 1 h 12"/>
                    <a:gd name="T4" fmla="*/ 155 w 318"/>
                    <a:gd name="T5" fmla="*/ 0 h 12"/>
                    <a:gd name="T6" fmla="*/ 150 w 318"/>
                    <a:gd name="T7" fmla="*/ 0 h 12"/>
                    <a:gd name="T8" fmla="*/ 144 w 318"/>
                    <a:gd name="T9" fmla="*/ 1 h 12"/>
                    <a:gd name="T10" fmla="*/ 135 w 318"/>
                    <a:gd name="T11" fmla="*/ 1 h 12"/>
                    <a:gd name="T12" fmla="*/ 125 w 318"/>
                    <a:gd name="T13" fmla="*/ 1 h 12"/>
                    <a:gd name="T14" fmla="*/ 114 w 318"/>
                    <a:gd name="T15" fmla="*/ 1 h 12"/>
                    <a:gd name="T16" fmla="*/ 102 w 318"/>
                    <a:gd name="T17" fmla="*/ 1 h 12"/>
                    <a:gd name="T18" fmla="*/ 90 w 318"/>
                    <a:gd name="T19" fmla="*/ 1 h 12"/>
                    <a:gd name="T20" fmla="*/ 76 w 318"/>
                    <a:gd name="T21" fmla="*/ 1 h 12"/>
                    <a:gd name="T22" fmla="*/ 63 w 318"/>
                    <a:gd name="T23" fmla="*/ 1 h 12"/>
                    <a:gd name="T24" fmla="*/ 50 w 318"/>
                    <a:gd name="T25" fmla="*/ 1 h 12"/>
                    <a:gd name="T26" fmla="*/ 37 w 318"/>
                    <a:gd name="T27" fmla="*/ 1 h 12"/>
                    <a:gd name="T28" fmla="*/ 26 w 318"/>
                    <a:gd name="T29" fmla="*/ 1 h 12"/>
                    <a:gd name="T30" fmla="*/ 16 w 318"/>
                    <a:gd name="T31" fmla="*/ 1 h 12"/>
                    <a:gd name="T32" fmla="*/ 7 w 318"/>
                    <a:gd name="T33" fmla="*/ 1 h 12"/>
                    <a:gd name="T34" fmla="*/ 0 w 318"/>
                    <a:gd name="T35" fmla="*/ 1 h 12"/>
                    <a:gd name="T36" fmla="*/ 0 w 318"/>
                    <a:gd name="T37" fmla="*/ 6 h 12"/>
                    <a:gd name="T38" fmla="*/ 7 w 318"/>
                    <a:gd name="T39" fmla="*/ 6 h 12"/>
                    <a:gd name="T40" fmla="*/ 16 w 318"/>
                    <a:gd name="T41" fmla="*/ 6 h 12"/>
                    <a:gd name="T42" fmla="*/ 26 w 318"/>
                    <a:gd name="T43" fmla="*/ 6 h 12"/>
                    <a:gd name="T44" fmla="*/ 37 w 318"/>
                    <a:gd name="T45" fmla="*/ 6 h 12"/>
                    <a:gd name="T46" fmla="*/ 50 w 318"/>
                    <a:gd name="T47" fmla="*/ 6 h 12"/>
                    <a:gd name="T48" fmla="*/ 63 w 318"/>
                    <a:gd name="T49" fmla="*/ 6 h 12"/>
                    <a:gd name="T50" fmla="*/ 76 w 318"/>
                    <a:gd name="T51" fmla="*/ 6 h 12"/>
                    <a:gd name="T52" fmla="*/ 90 w 318"/>
                    <a:gd name="T53" fmla="*/ 6 h 12"/>
                    <a:gd name="T54" fmla="*/ 102 w 318"/>
                    <a:gd name="T55" fmla="*/ 6 h 12"/>
                    <a:gd name="T56" fmla="*/ 114 w 318"/>
                    <a:gd name="T57" fmla="*/ 6 h 12"/>
                    <a:gd name="T58" fmla="*/ 125 w 318"/>
                    <a:gd name="T59" fmla="*/ 6 h 12"/>
                    <a:gd name="T60" fmla="*/ 135 w 318"/>
                    <a:gd name="T61" fmla="*/ 6 h 12"/>
                    <a:gd name="T62" fmla="*/ 144 w 318"/>
                    <a:gd name="T63" fmla="*/ 6 h 12"/>
                    <a:gd name="T64" fmla="*/ 150 w 318"/>
                    <a:gd name="T65" fmla="*/ 5 h 12"/>
                    <a:gd name="T66" fmla="*/ 155 w 318"/>
                    <a:gd name="T67" fmla="*/ 5 h 12"/>
                    <a:gd name="T68" fmla="*/ 157 w 318"/>
                    <a:gd name="T69" fmla="*/ 5 h 12"/>
                    <a:gd name="T70" fmla="*/ 160 w 318"/>
                    <a:gd name="T71" fmla="*/ 3 h 12"/>
                    <a:gd name="T72" fmla="*/ 157 w 318"/>
                    <a:gd name="T73" fmla="*/ 5 h 12"/>
                    <a:gd name="T74" fmla="*/ 159 w 318"/>
                    <a:gd name="T75" fmla="*/ 4 h 12"/>
                    <a:gd name="T76" fmla="*/ 159 w 318"/>
                    <a:gd name="T77" fmla="*/ 3 h 12"/>
                    <a:gd name="T78" fmla="*/ 159 w 318"/>
                    <a:gd name="T79" fmla="*/ 1 h 12"/>
                    <a:gd name="T80" fmla="*/ 157 w 318"/>
                    <a:gd name="T81" fmla="*/ 1 h 12"/>
                    <a:gd name="T82" fmla="*/ 155 w 318"/>
                    <a:gd name="T83" fmla="*/ 3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8" h="12">
                      <a:moveTo>
                        <a:pt x="308" y="5"/>
                      </a:moveTo>
                      <a:lnTo>
                        <a:pt x="313" y="1"/>
                      </a:lnTo>
                      <a:lnTo>
                        <a:pt x="309" y="0"/>
                      </a:lnTo>
                      <a:lnTo>
                        <a:pt x="299" y="0"/>
                      </a:lnTo>
                      <a:lnTo>
                        <a:pt x="286" y="1"/>
                      </a:lnTo>
                      <a:lnTo>
                        <a:pt x="269" y="1"/>
                      </a:lnTo>
                      <a:lnTo>
                        <a:pt x="249" y="1"/>
                      </a:lnTo>
                      <a:lnTo>
                        <a:pt x="227" y="1"/>
                      </a:lnTo>
                      <a:lnTo>
                        <a:pt x="203" y="1"/>
                      </a:lnTo>
                      <a:lnTo>
                        <a:pt x="178" y="1"/>
                      </a:lnTo>
                      <a:lnTo>
                        <a:pt x="151" y="2"/>
                      </a:lnTo>
                      <a:lnTo>
                        <a:pt x="125" y="2"/>
                      </a:lnTo>
                      <a:lnTo>
                        <a:pt x="100" y="2"/>
                      </a:lnTo>
                      <a:lnTo>
                        <a:pt x="74" y="2"/>
                      </a:lnTo>
                      <a:lnTo>
                        <a:pt x="52" y="2"/>
                      </a:lnTo>
                      <a:lnTo>
                        <a:pt x="32" y="2"/>
                      </a:lnTo>
                      <a:lnTo>
                        <a:pt x="14" y="2"/>
                      </a:lnTo>
                      <a:lnTo>
                        <a:pt x="0" y="2"/>
                      </a:lnTo>
                      <a:lnTo>
                        <a:pt x="0" y="12"/>
                      </a:lnTo>
                      <a:lnTo>
                        <a:pt x="14" y="12"/>
                      </a:lnTo>
                      <a:lnTo>
                        <a:pt x="32" y="12"/>
                      </a:lnTo>
                      <a:lnTo>
                        <a:pt x="52" y="12"/>
                      </a:lnTo>
                      <a:lnTo>
                        <a:pt x="74" y="12"/>
                      </a:lnTo>
                      <a:lnTo>
                        <a:pt x="100" y="12"/>
                      </a:lnTo>
                      <a:lnTo>
                        <a:pt x="125" y="12"/>
                      </a:lnTo>
                      <a:lnTo>
                        <a:pt x="151" y="12"/>
                      </a:lnTo>
                      <a:lnTo>
                        <a:pt x="178" y="11"/>
                      </a:lnTo>
                      <a:lnTo>
                        <a:pt x="203" y="11"/>
                      </a:lnTo>
                      <a:lnTo>
                        <a:pt x="227" y="11"/>
                      </a:lnTo>
                      <a:lnTo>
                        <a:pt x="249" y="11"/>
                      </a:lnTo>
                      <a:lnTo>
                        <a:pt x="269" y="11"/>
                      </a:lnTo>
                      <a:lnTo>
                        <a:pt x="286" y="11"/>
                      </a:lnTo>
                      <a:lnTo>
                        <a:pt x="299" y="10"/>
                      </a:lnTo>
                      <a:lnTo>
                        <a:pt x="309" y="10"/>
                      </a:lnTo>
                      <a:lnTo>
                        <a:pt x="313" y="9"/>
                      </a:lnTo>
                      <a:lnTo>
                        <a:pt x="318" y="5"/>
                      </a:lnTo>
                      <a:lnTo>
                        <a:pt x="313" y="9"/>
                      </a:lnTo>
                      <a:lnTo>
                        <a:pt x="316" y="8"/>
                      </a:lnTo>
                      <a:lnTo>
                        <a:pt x="317" y="5"/>
                      </a:lnTo>
                      <a:lnTo>
                        <a:pt x="316" y="2"/>
                      </a:lnTo>
                      <a:lnTo>
                        <a:pt x="313" y="1"/>
                      </a:lnTo>
                      <a:lnTo>
                        <a:pt x="308"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2" name="Freeform 229"/>
                <p:cNvSpPr>
                  <a:spLocks/>
                </p:cNvSpPr>
                <p:nvPr/>
              </p:nvSpPr>
              <p:spPr bwMode="auto">
                <a:xfrm>
                  <a:off x="3261" y="3381"/>
                  <a:ext cx="6" cy="44"/>
                </a:xfrm>
                <a:custGeom>
                  <a:avLst/>
                  <a:gdLst>
                    <a:gd name="T0" fmla="*/ 3 w 10"/>
                    <a:gd name="T1" fmla="*/ 4 h 89"/>
                    <a:gd name="T2" fmla="*/ 0 w 10"/>
                    <a:gd name="T3" fmla="*/ 2 h 89"/>
                    <a:gd name="T4" fmla="*/ 0 w 10"/>
                    <a:gd name="T5" fmla="*/ 44 h 89"/>
                    <a:gd name="T6" fmla="*/ 6 w 10"/>
                    <a:gd name="T7" fmla="*/ 44 h 89"/>
                    <a:gd name="T8" fmla="*/ 6 w 10"/>
                    <a:gd name="T9" fmla="*/ 2 h 89"/>
                    <a:gd name="T10" fmla="*/ 3 w 10"/>
                    <a:gd name="T11" fmla="*/ 0 h 89"/>
                    <a:gd name="T12" fmla="*/ 6 w 10"/>
                    <a:gd name="T13" fmla="*/ 2 h 89"/>
                    <a:gd name="T14" fmla="*/ 5 w 10"/>
                    <a:gd name="T15" fmla="*/ 1 h 89"/>
                    <a:gd name="T16" fmla="*/ 3 w 10"/>
                    <a:gd name="T17" fmla="*/ 0 h 89"/>
                    <a:gd name="T18" fmla="*/ 1 w 10"/>
                    <a:gd name="T19" fmla="*/ 1 h 89"/>
                    <a:gd name="T20" fmla="*/ 0 w 10"/>
                    <a:gd name="T21" fmla="*/ 2 h 89"/>
                    <a:gd name="T22" fmla="*/ 3 w 10"/>
                    <a:gd name="T23" fmla="*/ 4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9">
                      <a:moveTo>
                        <a:pt x="5" y="9"/>
                      </a:moveTo>
                      <a:lnTo>
                        <a:pt x="0" y="5"/>
                      </a:lnTo>
                      <a:lnTo>
                        <a:pt x="0" y="89"/>
                      </a:lnTo>
                      <a:lnTo>
                        <a:pt x="10" y="89"/>
                      </a:lnTo>
                      <a:lnTo>
                        <a:pt x="10" y="5"/>
                      </a:lnTo>
                      <a:lnTo>
                        <a:pt x="5" y="1"/>
                      </a:lnTo>
                      <a:lnTo>
                        <a:pt x="10" y="5"/>
                      </a:lnTo>
                      <a:lnTo>
                        <a:pt x="8" y="2"/>
                      </a:lnTo>
                      <a:lnTo>
                        <a:pt x="5" y="0"/>
                      </a:lnTo>
                      <a:lnTo>
                        <a:pt x="2" y="2"/>
                      </a:lnTo>
                      <a:lnTo>
                        <a:pt x="0" y="5"/>
                      </a:lnTo>
                      <a:lnTo>
                        <a:pt x="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3" name="Freeform 230"/>
                <p:cNvSpPr>
                  <a:spLocks/>
                </p:cNvSpPr>
                <p:nvPr/>
              </p:nvSpPr>
              <p:spPr bwMode="auto">
                <a:xfrm>
                  <a:off x="3080" y="3425"/>
                  <a:ext cx="160" cy="364"/>
                </a:xfrm>
                <a:custGeom>
                  <a:avLst/>
                  <a:gdLst>
                    <a:gd name="T0" fmla="*/ 2 w 319"/>
                    <a:gd name="T1" fmla="*/ 364 h 727"/>
                    <a:gd name="T2" fmla="*/ 0 w 319"/>
                    <a:gd name="T3" fmla="*/ 1 h 727"/>
                    <a:gd name="T4" fmla="*/ 4 w 319"/>
                    <a:gd name="T5" fmla="*/ 1 h 727"/>
                    <a:gd name="T6" fmla="*/ 7 w 319"/>
                    <a:gd name="T7" fmla="*/ 1 h 727"/>
                    <a:gd name="T8" fmla="*/ 11 w 319"/>
                    <a:gd name="T9" fmla="*/ 1 h 727"/>
                    <a:gd name="T10" fmla="*/ 14 w 319"/>
                    <a:gd name="T11" fmla="*/ 1 h 727"/>
                    <a:gd name="T12" fmla="*/ 17 w 319"/>
                    <a:gd name="T13" fmla="*/ 1 h 727"/>
                    <a:gd name="T14" fmla="*/ 21 w 319"/>
                    <a:gd name="T15" fmla="*/ 1 h 727"/>
                    <a:gd name="T16" fmla="*/ 25 w 319"/>
                    <a:gd name="T17" fmla="*/ 1 h 727"/>
                    <a:gd name="T18" fmla="*/ 28 w 319"/>
                    <a:gd name="T19" fmla="*/ 1 h 727"/>
                    <a:gd name="T20" fmla="*/ 35 w 319"/>
                    <a:gd name="T21" fmla="*/ 1 h 727"/>
                    <a:gd name="T22" fmla="*/ 43 w 319"/>
                    <a:gd name="T23" fmla="*/ 1 h 727"/>
                    <a:gd name="T24" fmla="*/ 52 w 319"/>
                    <a:gd name="T25" fmla="*/ 1 h 727"/>
                    <a:gd name="T26" fmla="*/ 61 w 319"/>
                    <a:gd name="T27" fmla="*/ 1 h 727"/>
                    <a:gd name="T28" fmla="*/ 72 w 319"/>
                    <a:gd name="T29" fmla="*/ 1 h 727"/>
                    <a:gd name="T30" fmla="*/ 83 w 319"/>
                    <a:gd name="T31" fmla="*/ 1 h 727"/>
                    <a:gd name="T32" fmla="*/ 94 w 319"/>
                    <a:gd name="T33" fmla="*/ 1 h 727"/>
                    <a:gd name="T34" fmla="*/ 104 w 319"/>
                    <a:gd name="T35" fmla="*/ 1 h 727"/>
                    <a:gd name="T36" fmla="*/ 115 w 319"/>
                    <a:gd name="T37" fmla="*/ 1 h 727"/>
                    <a:gd name="T38" fmla="*/ 125 w 319"/>
                    <a:gd name="T39" fmla="*/ 1 h 727"/>
                    <a:gd name="T40" fmla="*/ 134 w 319"/>
                    <a:gd name="T41" fmla="*/ 1 h 727"/>
                    <a:gd name="T42" fmla="*/ 142 w 319"/>
                    <a:gd name="T43" fmla="*/ 1 h 727"/>
                    <a:gd name="T44" fmla="*/ 149 w 319"/>
                    <a:gd name="T45" fmla="*/ 1 h 727"/>
                    <a:gd name="T46" fmla="*/ 154 w 319"/>
                    <a:gd name="T47" fmla="*/ 0 h 727"/>
                    <a:gd name="T48" fmla="*/ 158 w 319"/>
                    <a:gd name="T49" fmla="*/ 0 h 727"/>
                    <a:gd name="T50" fmla="*/ 160 w 319"/>
                    <a:gd name="T51" fmla="*/ 0 h 727"/>
                    <a:gd name="T52" fmla="*/ 160 w 319"/>
                    <a:gd name="T53" fmla="*/ 70 h 727"/>
                    <a:gd name="T54" fmla="*/ 160 w 319"/>
                    <a:gd name="T55" fmla="*/ 189 h 727"/>
                    <a:gd name="T56" fmla="*/ 160 w 319"/>
                    <a:gd name="T57" fmla="*/ 302 h 727"/>
                    <a:gd name="T58" fmla="*/ 160 w 319"/>
                    <a:gd name="T59" fmla="*/ 352 h 727"/>
                    <a:gd name="T60" fmla="*/ 127 w 319"/>
                    <a:gd name="T61" fmla="*/ 355 h 727"/>
                    <a:gd name="T62" fmla="*/ 127 w 319"/>
                    <a:gd name="T63" fmla="*/ 336 h 727"/>
                    <a:gd name="T64" fmla="*/ 31 w 319"/>
                    <a:gd name="T65" fmla="*/ 343 h 727"/>
                    <a:gd name="T66" fmla="*/ 31 w 319"/>
                    <a:gd name="T67" fmla="*/ 361 h 727"/>
                    <a:gd name="T68" fmla="*/ 2 w 319"/>
                    <a:gd name="T69" fmla="*/ 364 h 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9" h="727">
                      <a:moveTo>
                        <a:pt x="3" y="727"/>
                      </a:moveTo>
                      <a:lnTo>
                        <a:pt x="0" y="2"/>
                      </a:lnTo>
                      <a:lnTo>
                        <a:pt x="7" y="2"/>
                      </a:lnTo>
                      <a:lnTo>
                        <a:pt x="14" y="2"/>
                      </a:lnTo>
                      <a:lnTo>
                        <a:pt x="21" y="2"/>
                      </a:lnTo>
                      <a:lnTo>
                        <a:pt x="28" y="2"/>
                      </a:lnTo>
                      <a:lnTo>
                        <a:pt x="34" y="2"/>
                      </a:lnTo>
                      <a:lnTo>
                        <a:pt x="41" y="2"/>
                      </a:lnTo>
                      <a:lnTo>
                        <a:pt x="49" y="2"/>
                      </a:lnTo>
                      <a:lnTo>
                        <a:pt x="55" y="2"/>
                      </a:lnTo>
                      <a:lnTo>
                        <a:pt x="69" y="2"/>
                      </a:lnTo>
                      <a:lnTo>
                        <a:pt x="85" y="2"/>
                      </a:lnTo>
                      <a:lnTo>
                        <a:pt x="103" y="2"/>
                      </a:lnTo>
                      <a:lnTo>
                        <a:pt x="122" y="2"/>
                      </a:lnTo>
                      <a:lnTo>
                        <a:pt x="144" y="2"/>
                      </a:lnTo>
                      <a:lnTo>
                        <a:pt x="165" y="2"/>
                      </a:lnTo>
                      <a:lnTo>
                        <a:pt x="187" y="2"/>
                      </a:lnTo>
                      <a:lnTo>
                        <a:pt x="208" y="1"/>
                      </a:lnTo>
                      <a:lnTo>
                        <a:pt x="230" y="1"/>
                      </a:lnTo>
                      <a:lnTo>
                        <a:pt x="249" y="1"/>
                      </a:lnTo>
                      <a:lnTo>
                        <a:pt x="267" y="1"/>
                      </a:lnTo>
                      <a:lnTo>
                        <a:pt x="283" y="1"/>
                      </a:lnTo>
                      <a:lnTo>
                        <a:pt x="297" y="1"/>
                      </a:lnTo>
                      <a:lnTo>
                        <a:pt x="308" y="0"/>
                      </a:lnTo>
                      <a:lnTo>
                        <a:pt x="315" y="0"/>
                      </a:lnTo>
                      <a:lnTo>
                        <a:pt x="319" y="0"/>
                      </a:lnTo>
                      <a:lnTo>
                        <a:pt x="319" y="139"/>
                      </a:lnTo>
                      <a:lnTo>
                        <a:pt x="319" y="378"/>
                      </a:lnTo>
                      <a:lnTo>
                        <a:pt x="319" y="603"/>
                      </a:lnTo>
                      <a:lnTo>
                        <a:pt x="319" y="703"/>
                      </a:lnTo>
                      <a:lnTo>
                        <a:pt x="254" y="709"/>
                      </a:lnTo>
                      <a:lnTo>
                        <a:pt x="254" y="671"/>
                      </a:lnTo>
                      <a:lnTo>
                        <a:pt x="61" y="685"/>
                      </a:lnTo>
                      <a:lnTo>
                        <a:pt x="61" y="722"/>
                      </a:lnTo>
                      <a:lnTo>
                        <a:pt x="3" y="727"/>
                      </a:lnTo>
                      <a:close/>
                    </a:path>
                  </a:pathLst>
                </a:custGeom>
                <a:solidFill>
                  <a:srgbClr val="44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4" name="Freeform 231"/>
                <p:cNvSpPr>
                  <a:spLocks/>
                </p:cNvSpPr>
                <p:nvPr/>
              </p:nvSpPr>
              <p:spPr bwMode="auto">
                <a:xfrm>
                  <a:off x="3077" y="3424"/>
                  <a:ext cx="7" cy="365"/>
                </a:xfrm>
                <a:custGeom>
                  <a:avLst/>
                  <a:gdLst>
                    <a:gd name="T0" fmla="*/ 3 w 13"/>
                    <a:gd name="T1" fmla="*/ 0 h 730"/>
                    <a:gd name="T2" fmla="*/ 0 w 13"/>
                    <a:gd name="T3" fmla="*/ 3 h 730"/>
                    <a:gd name="T4" fmla="*/ 2 w 13"/>
                    <a:gd name="T5" fmla="*/ 365 h 730"/>
                    <a:gd name="T6" fmla="*/ 7 w 13"/>
                    <a:gd name="T7" fmla="*/ 365 h 730"/>
                    <a:gd name="T8" fmla="*/ 5 w 13"/>
                    <a:gd name="T9" fmla="*/ 3 h 730"/>
                    <a:gd name="T10" fmla="*/ 3 w 13"/>
                    <a:gd name="T11" fmla="*/ 5 h 730"/>
                    <a:gd name="T12" fmla="*/ 5 w 13"/>
                    <a:gd name="T13" fmla="*/ 3 h 730"/>
                    <a:gd name="T14" fmla="*/ 4 w 13"/>
                    <a:gd name="T15" fmla="*/ 1 h 730"/>
                    <a:gd name="T16" fmla="*/ 3 w 13"/>
                    <a:gd name="T17" fmla="*/ 0 h 730"/>
                    <a:gd name="T18" fmla="*/ 1 w 13"/>
                    <a:gd name="T19" fmla="*/ 1 h 730"/>
                    <a:gd name="T20" fmla="*/ 0 w 13"/>
                    <a:gd name="T21" fmla="*/ 3 h 730"/>
                    <a:gd name="T22" fmla="*/ 3 w 13"/>
                    <a:gd name="T23" fmla="*/ 0 h 7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730">
                      <a:moveTo>
                        <a:pt x="5" y="0"/>
                      </a:moveTo>
                      <a:lnTo>
                        <a:pt x="0" y="5"/>
                      </a:lnTo>
                      <a:lnTo>
                        <a:pt x="3" y="730"/>
                      </a:lnTo>
                      <a:lnTo>
                        <a:pt x="13" y="730"/>
                      </a:lnTo>
                      <a:lnTo>
                        <a:pt x="10" y="5"/>
                      </a:lnTo>
                      <a:lnTo>
                        <a:pt x="5" y="10"/>
                      </a:lnTo>
                      <a:lnTo>
                        <a:pt x="10" y="5"/>
                      </a:lnTo>
                      <a:lnTo>
                        <a:pt x="8" y="2"/>
                      </a:lnTo>
                      <a:lnTo>
                        <a:pt x="5" y="0"/>
                      </a:lnTo>
                      <a:lnTo>
                        <a:pt x="2" y="2"/>
                      </a:lnTo>
                      <a:lnTo>
                        <a:pt x="0" y="5"/>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5" name="Freeform 232"/>
                <p:cNvSpPr>
                  <a:spLocks/>
                </p:cNvSpPr>
                <p:nvPr/>
              </p:nvSpPr>
              <p:spPr bwMode="auto">
                <a:xfrm>
                  <a:off x="3080" y="3424"/>
                  <a:ext cx="30" cy="5"/>
                </a:xfrm>
                <a:custGeom>
                  <a:avLst/>
                  <a:gdLst>
                    <a:gd name="T0" fmla="*/ 28 w 60"/>
                    <a:gd name="T1" fmla="*/ 0 h 10"/>
                    <a:gd name="T2" fmla="*/ 28 w 60"/>
                    <a:gd name="T3" fmla="*/ 0 h 10"/>
                    <a:gd name="T4" fmla="*/ 25 w 60"/>
                    <a:gd name="T5" fmla="*/ 0 h 10"/>
                    <a:gd name="T6" fmla="*/ 21 w 60"/>
                    <a:gd name="T7" fmla="*/ 0 h 10"/>
                    <a:gd name="T8" fmla="*/ 17 w 60"/>
                    <a:gd name="T9" fmla="*/ 0 h 10"/>
                    <a:gd name="T10" fmla="*/ 14 w 60"/>
                    <a:gd name="T11" fmla="*/ 0 h 10"/>
                    <a:gd name="T12" fmla="*/ 11 w 60"/>
                    <a:gd name="T13" fmla="*/ 0 h 10"/>
                    <a:gd name="T14" fmla="*/ 7 w 60"/>
                    <a:gd name="T15" fmla="*/ 0 h 10"/>
                    <a:gd name="T16" fmla="*/ 4 w 60"/>
                    <a:gd name="T17" fmla="*/ 0 h 10"/>
                    <a:gd name="T18" fmla="*/ 0 w 60"/>
                    <a:gd name="T19" fmla="*/ 0 h 10"/>
                    <a:gd name="T20" fmla="*/ 0 w 60"/>
                    <a:gd name="T21" fmla="*/ 5 h 10"/>
                    <a:gd name="T22" fmla="*/ 4 w 60"/>
                    <a:gd name="T23" fmla="*/ 5 h 10"/>
                    <a:gd name="T24" fmla="*/ 7 w 60"/>
                    <a:gd name="T25" fmla="*/ 5 h 10"/>
                    <a:gd name="T26" fmla="*/ 11 w 60"/>
                    <a:gd name="T27" fmla="*/ 5 h 10"/>
                    <a:gd name="T28" fmla="*/ 14 w 60"/>
                    <a:gd name="T29" fmla="*/ 5 h 10"/>
                    <a:gd name="T30" fmla="*/ 17 w 60"/>
                    <a:gd name="T31" fmla="*/ 5 h 10"/>
                    <a:gd name="T32" fmla="*/ 21 w 60"/>
                    <a:gd name="T33" fmla="*/ 5 h 10"/>
                    <a:gd name="T34" fmla="*/ 25 w 60"/>
                    <a:gd name="T35" fmla="*/ 5 h 10"/>
                    <a:gd name="T36" fmla="*/ 28 w 60"/>
                    <a:gd name="T37" fmla="*/ 5 h 10"/>
                    <a:gd name="T38" fmla="*/ 28 w 60"/>
                    <a:gd name="T39" fmla="*/ 5 h 10"/>
                    <a:gd name="T40" fmla="*/ 28 w 60"/>
                    <a:gd name="T41" fmla="*/ 5 h 10"/>
                    <a:gd name="T42" fmla="*/ 29 w 60"/>
                    <a:gd name="T43" fmla="*/ 4 h 10"/>
                    <a:gd name="T44" fmla="*/ 30 w 60"/>
                    <a:gd name="T45" fmla="*/ 3 h 10"/>
                    <a:gd name="T46" fmla="*/ 29 w 60"/>
                    <a:gd name="T47" fmla="*/ 1 h 10"/>
                    <a:gd name="T48" fmla="*/ 28 w 60"/>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10">
                      <a:moveTo>
                        <a:pt x="55" y="0"/>
                      </a:moveTo>
                      <a:lnTo>
                        <a:pt x="55" y="0"/>
                      </a:lnTo>
                      <a:lnTo>
                        <a:pt x="49" y="0"/>
                      </a:lnTo>
                      <a:lnTo>
                        <a:pt x="41" y="0"/>
                      </a:lnTo>
                      <a:lnTo>
                        <a:pt x="34" y="0"/>
                      </a:lnTo>
                      <a:lnTo>
                        <a:pt x="28" y="0"/>
                      </a:lnTo>
                      <a:lnTo>
                        <a:pt x="21" y="0"/>
                      </a:lnTo>
                      <a:lnTo>
                        <a:pt x="14" y="0"/>
                      </a:lnTo>
                      <a:lnTo>
                        <a:pt x="7" y="0"/>
                      </a:lnTo>
                      <a:lnTo>
                        <a:pt x="0" y="0"/>
                      </a:lnTo>
                      <a:lnTo>
                        <a:pt x="0" y="10"/>
                      </a:lnTo>
                      <a:lnTo>
                        <a:pt x="7" y="10"/>
                      </a:lnTo>
                      <a:lnTo>
                        <a:pt x="14" y="10"/>
                      </a:lnTo>
                      <a:lnTo>
                        <a:pt x="21" y="10"/>
                      </a:lnTo>
                      <a:lnTo>
                        <a:pt x="28" y="10"/>
                      </a:lnTo>
                      <a:lnTo>
                        <a:pt x="34" y="10"/>
                      </a:lnTo>
                      <a:lnTo>
                        <a:pt x="41" y="10"/>
                      </a:lnTo>
                      <a:lnTo>
                        <a:pt x="49" y="10"/>
                      </a:lnTo>
                      <a:lnTo>
                        <a:pt x="55" y="10"/>
                      </a:lnTo>
                      <a:lnTo>
                        <a:pt x="58" y="8"/>
                      </a:lnTo>
                      <a:lnTo>
                        <a:pt x="60" y="5"/>
                      </a:lnTo>
                      <a:lnTo>
                        <a:pt x="58" y="2"/>
                      </a:lnTo>
                      <a:lnTo>
                        <a:pt x="5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6" name="Freeform 233"/>
                <p:cNvSpPr>
                  <a:spLocks/>
                </p:cNvSpPr>
                <p:nvPr/>
              </p:nvSpPr>
              <p:spPr bwMode="auto">
                <a:xfrm>
                  <a:off x="3107" y="3423"/>
                  <a:ext cx="135" cy="6"/>
                </a:xfrm>
                <a:custGeom>
                  <a:avLst/>
                  <a:gdLst>
                    <a:gd name="T0" fmla="*/ 135 w 270"/>
                    <a:gd name="T1" fmla="*/ 3 h 12"/>
                    <a:gd name="T2" fmla="*/ 132 w 270"/>
                    <a:gd name="T3" fmla="*/ 1 h 12"/>
                    <a:gd name="T4" fmla="*/ 130 w 270"/>
                    <a:gd name="T5" fmla="*/ 0 h 12"/>
                    <a:gd name="T6" fmla="*/ 127 w 270"/>
                    <a:gd name="T7" fmla="*/ 0 h 12"/>
                    <a:gd name="T8" fmla="*/ 121 w 270"/>
                    <a:gd name="T9" fmla="*/ 1 h 12"/>
                    <a:gd name="T10" fmla="*/ 114 w 270"/>
                    <a:gd name="T11" fmla="*/ 1 h 12"/>
                    <a:gd name="T12" fmla="*/ 106 w 270"/>
                    <a:gd name="T13" fmla="*/ 1 h 12"/>
                    <a:gd name="T14" fmla="*/ 97 w 270"/>
                    <a:gd name="T15" fmla="*/ 1 h 12"/>
                    <a:gd name="T16" fmla="*/ 88 w 270"/>
                    <a:gd name="T17" fmla="*/ 1 h 12"/>
                    <a:gd name="T18" fmla="*/ 77 w 270"/>
                    <a:gd name="T19" fmla="*/ 1 h 12"/>
                    <a:gd name="T20" fmla="*/ 66 w 270"/>
                    <a:gd name="T21" fmla="*/ 1 h 12"/>
                    <a:gd name="T22" fmla="*/ 55 w 270"/>
                    <a:gd name="T23" fmla="*/ 1 h 12"/>
                    <a:gd name="T24" fmla="*/ 45 w 270"/>
                    <a:gd name="T25" fmla="*/ 1 h 12"/>
                    <a:gd name="T26" fmla="*/ 34 w 270"/>
                    <a:gd name="T27" fmla="*/ 1 h 12"/>
                    <a:gd name="T28" fmla="*/ 24 w 270"/>
                    <a:gd name="T29" fmla="*/ 1 h 12"/>
                    <a:gd name="T30" fmla="*/ 15 w 270"/>
                    <a:gd name="T31" fmla="*/ 1 h 12"/>
                    <a:gd name="T32" fmla="*/ 7 w 270"/>
                    <a:gd name="T33" fmla="*/ 1 h 12"/>
                    <a:gd name="T34" fmla="*/ 0 w 270"/>
                    <a:gd name="T35" fmla="*/ 1 h 12"/>
                    <a:gd name="T36" fmla="*/ 0 w 270"/>
                    <a:gd name="T37" fmla="*/ 6 h 12"/>
                    <a:gd name="T38" fmla="*/ 7 w 270"/>
                    <a:gd name="T39" fmla="*/ 6 h 12"/>
                    <a:gd name="T40" fmla="*/ 15 w 270"/>
                    <a:gd name="T41" fmla="*/ 6 h 12"/>
                    <a:gd name="T42" fmla="*/ 24 w 270"/>
                    <a:gd name="T43" fmla="*/ 6 h 12"/>
                    <a:gd name="T44" fmla="*/ 34 w 270"/>
                    <a:gd name="T45" fmla="*/ 6 h 12"/>
                    <a:gd name="T46" fmla="*/ 45 w 270"/>
                    <a:gd name="T47" fmla="*/ 6 h 12"/>
                    <a:gd name="T48" fmla="*/ 55 w 270"/>
                    <a:gd name="T49" fmla="*/ 6 h 12"/>
                    <a:gd name="T50" fmla="*/ 66 w 270"/>
                    <a:gd name="T51" fmla="*/ 6 h 12"/>
                    <a:gd name="T52" fmla="*/ 77 w 270"/>
                    <a:gd name="T53" fmla="*/ 6 h 12"/>
                    <a:gd name="T54" fmla="*/ 88 w 270"/>
                    <a:gd name="T55" fmla="*/ 6 h 12"/>
                    <a:gd name="T56" fmla="*/ 97 w 270"/>
                    <a:gd name="T57" fmla="*/ 6 h 12"/>
                    <a:gd name="T58" fmla="*/ 106 w 270"/>
                    <a:gd name="T59" fmla="*/ 6 h 12"/>
                    <a:gd name="T60" fmla="*/ 114 w 270"/>
                    <a:gd name="T61" fmla="*/ 6 h 12"/>
                    <a:gd name="T62" fmla="*/ 121 w 270"/>
                    <a:gd name="T63" fmla="*/ 6 h 12"/>
                    <a:gd name="T64" fmla="*/ 127 w 270"/>
                    <a:gd name="T65" fmla="*/ 5 h 12"/>
                    <a:gd name="T66" fmla="*/ 130 w 270"/>
                    <a:gd name="T67" fmla="*/ 5 h 12"/>
                    <a:gd name="T68" fmla="*/ 132 w 270"/>
                    <a:gd name="T69" fmla="*/ 5 h 12"/>
                    <a:gd name="T70" fmla="*/ 130 w 270"/>
                    <a:gd name="T71" fmla="*/ 3 h 12"/>
                    <a:gd name="T72" fmla="*/ 132 w 270"/>
                    <a:gd name="T73" fmla="*/ 5 h 12"/>
                    <a:gd name="T74" fmla="*/ 134 w 270"/>
                    <a:gd name="T75" fmla="*/ 4 h 12"/>
                    <a:gd name="T76" fmla="*/ 135 w 270"/>
                    <a:gd name="T77" fmla="*/ 3 h 12"/>
                    <a:gd name="T78" fmla="*/ 134 w 270"/>
                    <a:gd name="T79" fmla="*/ 1 h 12"/>
                    <a:gd name="T80" fmla="*/ 132 w 270"/>
                    <a:gd name="T81" fmla="*/ 1 h 12"/>
                    <a:gd name="T82" fmla="*/ 135 w 270"/>
                    <a:gd name="T83" fmla="*/ 3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0" h="12">
                      <a:moveTo>
                        <a:pt x="270" y="5"/>
                      </a:moveTo>
                      <a:lnTo>
                        <a:pt x="264" y="1"/>
                      </a:lnTo>
                      <a:lnTo>
                        <a:pt x="260" y="0"/>
                      </a:lnTo>
                      <a:lnTo>
                        <a:pt x="253" y="0"/>
                      </a:lnTo>
                      <a:lnTo>
                        <a:pt x="242" y="1"/>
                      </a:lnTo>
                      <a:lnTo>
                        <a:pt x="228" y="1"/>
                      </a:lnTo>
                      <a:lnTo>
                        <a:pt x="212" y="1"/>
                      </a:lnTo>
                      <a:lnTo>
                        <a:pt x="194" y="1"/>
                      </a:lnTo>
                      <a:lnTo>
                        <a:pt x="175" y="1"/>
                      </a:lnTo>
                      <a:lnTo>
                        <a:pt x="153" y="1"/>
                      </a:lnTo>
                      <a:lnTo>
                        <a:pt x="132" y="2"/>
                      </a:lnTo>
                      <a:lnTo>
                        <a:pt x="110" y="2"/>
                      </a:lnTo>
                      <a:lnTo>
                        <a:pt x="89" y="2"/>
                      </a:lnTo>
                      <a:lnTo>
                        <a:pt x="67" y="2"/>
                      </a:lnTo>
                      <a:lnTo>
                        <a:pt x="48" y="2"/>
                      </a:lnTo>
                      <a:lnTo>
                        <a:pt x="30" y="2"/>
                      </a:lnTo>
                      <a:lnTo>
                        <a:pt x="14" y="2"/>
                      </a:lnTo>
                      <a:lnTo>
                        <a:pt x="0" y="2"/>
                      </a:lnTo>
                      <a:lnTo>
                        <a:pt x="0" y="12"/>
                      </a:lnTo>
                      <a:lnTo>
                        <a:pt x="14" y="12"/>
                      </a:lnTo>
                      <a:lnTo>
                        <a:pt x="30" y="12"/>
                      </a:lnTo>
                      <a:lnTo>
                        <a:pt x="48" y="12"/>
                      </a:lnTo>
                      <a:lnTo>
                        <a:pt x="67" y="12"/>
                      </a:lnTo>
                      <a:lnTo>
                        <a:pt x="89" y="12"/>
                      </a:lnTo>
                      <a:lnTo>
                        <a:pt x="110" y="12"/>
                      </a:lnTo>
                      <a:lnTo>
                        <a:pt x="132" y="12"/>
                      </a:lnTo>
                      <a:lnTo>
                        <a:pt x="153" y="11"/>
                      </a:lnTo>
                      <a:lnTo>
                        <a:pt x="175" y="11"/>
                      </a:lnTo>
                      <a:lnTo>
                        <a:pt x="194" y="11"/>
                      </a:lnTo>
                      <a:lnTo>
                        <a:pt x="212" y="11"/>
                      </a:lnTo>
                      <a:lnTo>
                        <a:pt x="228" y="11"/>
                      </a:lnTo>
                      <a:lnTo>
                        <a:pt x="242" y="11"/>
                      </a:lnTo>
                      <a:lnTo>
                        <a:pt x="253" y="10"/>
                      </a:lnTo>
                      <a:lnTo>
                        <a:pt x="260" y="10"/>
                      </a:lnTo>
                      <a:lnTo>
                        <a:pt x="264" y="9"/>
                      </a:lnTo>
                      <a:lnTo>
                        <a:pt x="259" y="5"/>
                      </a:lnTo>
                      <a:lnTo>
                        <a:pt x="264" y="9"/>
                      </a:lnTo>
                      <a:lnTo>
                        <a:pt x="268" y="8"/>
                      </a:lnTo>
                      <a:lnTo>
                        <a:pt x="269" y="5"/>
                      </a:lnTo>
                      <a:lnTo>
                        <a:pt x="268" y="2"/>
                      </a:lnTo>
                      <a:lnTo>
                        <a:pt x="264" y="1"/>
                      </a:lnTo>
                      <a:lnTo>
                        <a:pt x="27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7" name="Freeform 234"/>
                <p:cNvSpPr>
                  <a:spLocks/>
                </p:cNvSpPr>
                <p:nvPr/>
              </p:nvSpPr>
              <p:spPr bwMode="auto">
                <a:xfrm>
                  <a:off x="3237" y="3425"/>
                  <a:ext cx="5" cy="354"/>
                </a:xfrm>
                <a:custGeom>
                  <a:avLst/>
                  <a:gdLst>
                    <a:gd name="T0" fmla="*/ 2 w 11"/>
                    <a:gd name="T1" fmla="*/ 354 h 707"/>
                    <a:gd name="T2" fmla="*/ 5 w 11"/>
                    <a:gd name="T3" fmla="*/ 352 h 707"/>
                    <a:gd name="T4" fmla="*/ 5 w 11"/>
                    <a:gd name="T5" fmla="*/ 302 h 707"/>
                    <a:gd name="T6" fmla="*/ 5 w 11"/>
                    <a:gd name="T7" fmla="*/ 189 h 707"/>
                    <a:gd name="T8" fmla="*/ 5 w 11"/>
                    <a:gd name="T9" fmla="*/ 70 h 707"/>
                    <a:gd name="T10" fmla="*/ 5 w 11"/>
                    <a:gd name="T11" fmla="*/ 0 h 707"/>
                    <a:gd name="T12" fmla="*/ 0 w 11"/>
                    <a:gd name="T13" fmla="*/ 0 h 707"/>
                    <a:gd name="T14" fmla="*/ 0 w 11"/>
                    <a:gd name="T15" fmla="*/ 70 h 707"/>
                    <a:gd name="T16" fmla="*/ 0 w 11"/>
                    <a:gd name="T17" fmla="*/ 189 h 707"/>
                    <a:gd name="T18" fmla="*/ 0 w 11"/>
                    <a:gd name="T19" fmla="*/ 302 h 707"/>
                    <a:gd name="T20" fmla="*/ 0 w 11"/>
                    <a:gd name="T21" fmla="*/ 352 h 707"/>
                    <a:gd name="T22" fmla="*/ 2 w 11"/>
                    <a:gd name="T23" fmla="*/ 350 h 707"/>
                    <a:gd name="T24" fmla="*/ 0 w 11"/>
                    <a:gd name="T25" fmla="*/ 352 h 707"/>
                    <a:gd name="T26" fmla="*/ 1 w 11"/>
                    <a:gd name="T27" fmla="*/ 353 h 707"/>
                    <a:gd name="T28" fmla="*/ 2 w 11"/>
                    <a:gd name="T29" fmla="*/ 354 h 707"/>
                    <a:gd name="T30" fmla="*/ 4 w 11"/>
                    <a:gd name="T31" fmla="*/ 353 h 707"/>
                    <a:gd name="T32" fmla="*/ 5 w 11"/>
                    <a:gd name="T33" fmla="*/ 352 h 707"/>
                    <a:gd name="T34" fmla="*/ 2 w 11"/>
                    <a:gd name="T35" fmla="*/ 354 h 7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707">
                      <a:moveTo>
                        <a:pt x="5" y="707"/>
                      </a:moveTo>
                      <a:lnTo>
                        <a:pt x="11" y="703"/>
                      </a:lnTo>
                      <a:lnTo>
                        <a:pt x="11" y="603"/>
                      </a:lnTo>
                      <a:lnTo>
                        <a:pt x="11" y="378"/>
                      </a:lnTo>
                      <a:lnTo>
                        <a:pt x="11" y="139"/>
                      </a:lnTo>
                      <a:lnTo>
                        <a:pt x="11" y="0"/>
                      </a:lnTo>
                      <a:lnTo>
                        <a:pt x="0" y="0"/>
                      </a:lnTo>
                      <a:lnTo>
                        <a:pt x="0" y="139"/>
                      </a:lnTo>
                      <a:lnTo>
                        <a:pt x="0" y="378"/>
                      </a:lnTo>
                      <a:lnTo>
                        <a:pt x="0" y="603"/>
                      </a:lnTo>
                      <a:lnTo>
                        <a:pt x="0" y="703"/>
                      </a:lnTo>
                      <a:lnTo>
                        <a:pt x="5" y="699"/>
                      </a:lnTo>
                      <a:lnTo>
                        <a:pt x="0" y="703"/>
                      </a:lnTo>
                      <a:lnTo>
                        <a:pt x="2" y="706"/>
                      </a:lnTo>
                      <a:lnTo>
                        <a:pt x="5" y="707"/>
                      </a:lnTo>
                      <a:lnTo>
                        <a:pt x="9" y="706"/>
                      </a:lnTo>
                      <a:lnTo>
                        <a:pt x="11" y="703"/>
                      </a:lnTo>
                      <a:lnTo>
                        <a:pt x="5" y="70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8" name="Freeform 235"/>
                <p:cNvSpPr>
                  <a:spLocks/>
                </p:cNvSpPr>
                <p:nvPr/>
              </p:nvSpPr>
              <p:spPr bwMode="auto">
                <a:xfrm>
                  <a:off x="3204" y="3775"/>
                  <a:ext cx="36" cy="7"/>
                </a:xfrm>
                <a:custGeom>
                  <a:avLst/>
                  <a:gdLst>
                    <a:gd name="T0" fmla="*/ 0 w 70"/>
                    <a:gd name="T1" fmla="*/ 5 h 14"/>
                    <a:gd name="T2" fmla="*/ 3 w 70"/>
                    <a:gd name="T3" fmla="*/ 7 h 14"/>
                    <a:gd name="T4" fmla="*/ 36 w 70"/>
                    <a:gd name="T5" fmla="*/ 4 h 14"/>
                    <a:gd name="T6" fmla="*/ 36 w 70"/>
                    <a:gd name="T7" fmla="*/ 0 h 14"/>
                    <a:gd name="T8" fmla="*/ 3 w 70"/>
                    <a:gd name="T9" fmla="*/ 3 h 14"/>
                    <a:gd name="T10" fmla="*/ 5 w 70"/>
                    <a:gd name="T11" fmla="*/ 5 h 14"/>
                    <a:gd name="T12" fmla="*/ 3 w 70"/>
                    <a:gd name="T13" fmla="*/ 3 h 14"/>
                    <a:gd name="T14" fmla="*/ 1 w 70"/>
                    <a:gd name="T15" fmla="*/ 4 h 14"/>
                    <a:gd name="T16" fmla="*/ 1 w 70"/>
                    <a:gd name="T17" fmla="*/ 5 h 14"/>
                    <a:gd name="T18" fmla="*/ 1 w 70"/>
                    <a:gd name="T19" fmla="*/ 7 h 14"/>
                    <a:gd name="T20" fmla="*/ 3 w 70"/>
                    <a:gd name="T21" fmla="*/ 7 h 14"/>
                    <a:gd name="T22" fmla="*/ 0 w 70"/>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14">
                      <a:moveTo>
                        <a:pt x="0" y="10"/>
                      </a:moveTo>
                      <a:lnTo>
                        <a:pt x="5" y="14"/>
                      </a:lnTo>
                      <a:lnTo>
                        <a:pt x="70" y="8"/>
                      </a:lnTo>
                      <a:lnTo>
                        <a:pt x="70" y="0"/>
                      </a:lnTo>
                      <a:lnTo>
                        <a:pt x="5" y="6"/>
                      </a:lnTo>
                      <a:lnTo>
                        <a:pt x="10" y="10"/>
                      </a:lnTo>
                      <a:lnTo>
                        <a:pt x="5" y="6"/>
                      </a:lnTo>
                      <a:lnTo>
                        <a:pt x="2" y="7"/>
                      </a:lnTo>
                      <a:lnTo>
                        <a:pt x="1" y="10"/>
                      </a:lnTo>
                      <a:lnTo>
                        <a:pt x="2" y="13"/>
                      </a:lnTo>
                      <a:lnTo>
                        <a:pt x="5" y="14"/>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89" name="Freeform 236"/>
                <p:cNvSpPr>
                  <a:spLocks/>
                </p:cNvSpPr>
                <p:nvPr/>
              </p:nvSpPr>
              <p:spPr bwMode="auto">
                <a:xfrm>
                  <a:off x="3204" y="3758"/>
                  <a:ext cx="5" cy="22"/>
                </a:xfrm>
                <a:custGeom>
                  <a:avLst/>
                  <a:gdLst>
                    <a:gd name="T0" fmla="*/ 3 w 10"/>
                    <a:gd name="T1" fmla="*/ 5 h 43"/>
                    <a:gd name="T2" fmla="*/ 0 w 10"/>
                    <a:gd name="T3" fmla="*/ 3 h 43"/>
                    <a:gd name="T4" fmla="*/ 0 w 10"/>
                    <a:gd name="T5" fmla="*/ 22 h 43"/>
                    <a:gd name="T6" fmla="*/ 5 w 10"/>
                    <a:gd name="T7" fmla="*/ 22 h 43"/>
                    <a:gd name="T8" fmla="*/ 5 w 10"/>
                    <a:gd name="T9" fmla="*/ 3 h 43"/>
                    <a:gd name="T10" fmla="*/ 3 w 10"/>
                    <a:gd name="T11" fmla="*/ 1 h 43"/>
                    <a:gd name="T12" fmla="*/ 5 w 10"/>
                    <a:gd name="T13" fmla="*/ 3 h 43"/>
                    <a:gd name="T14" fmla="*/ 4 w 10"/>
                    <a:gd name="T15" fmla="*/ 1 h 43"/>
                    <a:gd name="T16" fmla="*/ 3 w 10"/>
                    <a:gd name="T17" fmla="*/ 0 h 43"/>
                    <a:gd name="T18" fmla="*/ 1 w 10"/>
                    <a:gd name="T19" fmla="*/ 1 h 43"/>
                    <a:gd name="T20" fmla="*/ 0 w 10"/>
                    <a:gd name="T21" fmla="*/ 3 h 43"/>
                    <a:gd name="T22" fmla="*/ 3 w 10"/>
                    <a:gd name="T23" fmla="*/ 5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43">
                      <a:moveTo>
                        <a:pt x="5" y="9"/>
                      </a:moveTo>
                      <a:lnTo>
                        <a:pt x="0" y="5"/>
                      </a:lnTo>
                      <a:lnTo>
                        <a:pt x="0" y="43"/>
                      </a:lnTo>
                      <a:lnTo>
                        <a:pt x="10" y="43"/>
                      </a:lnTo>
                      <a:lnTo>
                        <a:pt x="10" y="5"/>
                      </a:lnTo>
                      <a:lnTo>
                        <a:pt x="5" y="1"/>
                      </a:lnTo>
                      <a:lnTo>
                        <a:pt x="10" y="5"/>
                      </a:lnTo>
                      <a:lnTo>
                        <a:pt x="8" y="2"/>
                      </a:lnTo>
                      <a:lnTo>
                        <a:pt x="5" y="0"/>
                      </a:lnTo>
                      <a:lnTo>
                        <a:pt x="2" y="2"/>
                      </a:lnTo>
                      <a:lnTo>
                        <a:pt x="0" y="5"/>
                      </a:lnTo>
                      <a:lnTo>
                        <a:pt x="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0" name="Freeform 237"/>
                <p:cNvSpPr>
                  <a:spLocks/>
                </p:cNvSpPr>
                <p:nvPr/>
              </p:nvSpPr>
              <p:spPr bwMode="auto">
                <a:xfrm>
                  <a:off x="3108" y="3759"/>
                  <a:ext cx="99" cy="11"/>
                </a:xfrm>
                <a:custGeom>
                  <a:avLst/>
                  <a:gdLst>
                    <a:gd name="T0" fmla="*/ 5 w 198"/>
                    <a:gd name="T1" fmla="*/ 9 h 22"/>
                    <a:gd name="T2" fmla="*/ 3 w 198"/>
                    <a:gd name="T3" fmla="*/ 11 h 22"/>
                    <a:gd name="T4" fmla="*/ 99 w 198"/>
                    <a:gd name="T5" fmla="*/ 4 h 22"/>
                    <a:gd name="T6" fmla="*/ 99 w 198"/>
                    <a:gd name="T7" fmla="*/ 0 h 22"/>
                    <a:gd name="T8" fmla="*/ 3 w 198"/>
                    <a:gd name="T9" fmla="*/ 7 h 22"/>
                    <a:gd name="T10" fmla="*/ 0 w 198"/>
                    <a:gd name="T11" fmla="*/ 9 h 22"/>
                    <a:gd name="T12" fmla="*/ 3 w 198"/>
                    <a:gd name="T13" fmla="*/ 7 h 22"/>
                    <a:gd name="T14" fmla="*/ 1 w 198"/>
                    <a:gd name="T15" fmla="*/ 8 h 22"/>
                    <a:gd name="T16" fmla="*/ 1 w 198"/>
                    <a:gd name="T17" fmla="*/ 9 h 22"/>
                    <a:gd name="T18" fmla="*/ 1 w 198"/>
                    <a:gd name="T19" fmla="*/ 11 h 22"/>
                    <a:gd name="T20" fmla="*/ 3 w 198"/>
                    <a:gd name="T21" fmla="*/ 11 h 22"/>
                    <a:gd name="T22" fmla="*/ 5 w 198"/>
                    <a:gd name="T23" fmla="*/ 9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22">
                      <a:moveTo>
                        <a:pt x="10" y="18"/>
                      </a:moveTo>
                      <a:lnTo>
                        <a:pt x="5" y="22"/>
                      </a:lnTo>
                      <a:lnTo>
                        <a:pt x="198" y="8"/>
                      </a:lnTo>
                      <a:lnTo>
                        <a:pt x="198" y="0"/>
                      </a:lnTo>
                      <a:lnTo>
                        <a:pt x="5" y="14"/>
                      </a:lnTo>
                      <a:lnTo>
                        <a:pt x="0" y="18"/>
                      </a:lnTo>
                      <a:lnTo>
                        <a:pt x="5" y="14"/>
                      </a:lnTo>
                      <a:lnTo>
                        <a:pt x="2" y="15"/>
                      </a:lnTo>
                      <a:lnTo>
                        <a:pt x="1" y="18"/>
                      </a:lnTo>
                      <a:lnTo>
                        <a:pt x="2" y="21"/>
                      </a:lnTo>
                      <a:lnTo>
                        <a:pt x="5" y="22"/>
                      </a:lnTo>
                      <a:lnTo>
                        <a:pt x="1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1" name="Freeform 238"/>
                <p:cNvSpPr>
                  <a:spLocks/>
                </p:cNvSpPr>
                <p:nvPr/>
              </p:nvSpPr>
              <p:spPr bwMode="auto">
                <a:xfrm>
                  <a:off x="3108" y="3768"/>
                  <a:ext cx="5" cy="20"/>
                </a:xfrm>
                <a:custGeom>
                  <a:avLst/>
                  <a:gdLst>
                    <a:gd name="T0" fmla="*/ 3 w 10"/>
                    <a:gd name="T1" fmla="*/ 20 h 41"/>
                    <a:gd name="T2" fmla="*/ 5 w 10"/>
                    <a:gd name="T3" fmla="*/ 18 h 41"/>
                    <a:gd name="T4" fmla="*/ 5 w 10"/>
                    <a:gd name="T5" fmla="*/ 0 h 41"/>
                    <a:gd name="T6" fmla="*/ 0 w 10"/>
                    <a:gd name="T7" fmla="*/ 0 h 41"/>
                    <a:gd name="T8" fmla="*/ 0 w 10"/>
                    <a:gd name="T9" fmla="*/ 18 h 41"/>
                    <a:gd name="T10" fmla="*/ 3 w 10"/>
                    <a:gd name="T11" fmla="*/ 16 h 41"/>
                    <a:gd name="T12" fmla="*/ 0 w 10"/>
                    <a:gd name="T13" fmla="*/ 18 h 41"/>
                    <a:gd name="T14" fmla="*/ 1 w 10"/>
                    <a:gd name="T15" fmla="*/ 20 h 41"/>
                    <a:gd name="T16" fmla="*/ 3 w 10"/>
                    <a:gd name="T17" fmla="*/ 20 h 41"/>
                    <a:gd name="T18" fmla="*/ 4 w 10"/>
                    <a:gd name="T19" fmla="*/ 20 h 41"/>
                    <a:gd name="T20" fmla="*/ 5 w 10"/>
                    <a:gd name="T21" fmla="*/ 18 h 41"/>
                    <a:gd name="T22" fmla="*/ 3 w 10"/>
                    <a:gd name="T23" fmla="*/ 2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41">
                      <a:moveTo>
                        <a:pt x="5" y="41"/>
                      </a:moveTo>
                      <a:lnTo>
                        <a:pt x="10" y="37"/>
                      </a:lnTo>
                      <a:lnTo>
                        <a:pt x="10" y="0"/>
                      </a:lnTo>
                      <a:lnTo>
                        <a:pt x="0" y="0"/>
                      </a:lnTo>
                      <a:lnTo>
                        <a:pt x="0" y="37"/>
                      </a:lnTo>
                      <a:lnTo>
                        <a:pt x="5" y="33"/>
                      </a:lnTo>
                      <a:lnTo>
                        <a:pt x="0" y="37"/>
                      </a:lnTo>
                      <a:lnTo>
                        <a:pt x="2" y="40"/>
                      </a:lnTo>
                      <a:lnTo>
                        <a:pt x="5" y="41"/>
                      </a:lnTo>
                      <a:lnTo>
                        <a:pt x="8" y="40"/>
                      </a:lnTo>
                      <a:lnTo>
                        <a:pt x="10" y="37"/>
                      </a:lnTo>
                      <a:lnTo>
                        <a:pt x="5"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2" name="Freeform 239"/>
                <p:cNvSpPr>
                  <a:spLocks/>
                </p:cNvSpPr>
                <p:nvPr/>
              </p:nvSpPr>
              <p:spPr bwMode="auto">
                <a:xfrm>
                  <a:off x="3079" y="3784"/>
                  <a:ext cx="31" cy="7"/>
                </a:xfrm>
                <a:custGeom>
                  <a:avLst/>
                  <a:gdLst>
                    <a:gd name="T0" fmla="*/ 0 w 63"/>
                    <a:gd name="T1" fmla="*/ 5 h 13"/>
                    <a:gd name="T2" fmla="*/ 2 w 63"/>
                    <a:gd name="T3" fmla="*/ 7 h 13"/>
                    <a:gd name="T4" fmla="*/ 31 w 63"/>
                    <a:gd name="T5" fmla="*/ 4 h 13"/>
                    <a:gd name="T6" fmla="*/ 31 w 63"/>
                    <a:gd name="T7" fmla="*/ 0 h 13"/>
                    <a:gd name="T8" fmla="*/ 2 w 63"/>
                    <a:gd name="T9" fmla="*/ 3 h 13"/>
                    <a:gd name="T10" fmla="*/ 5 w 63"/>
                    <a:gd name="T11" fmla="*/ 5 h 13"/>
                    <a:gd name="T12" fmla="*/ 2 w 63"/>
                    <a:gd name="T13" fmla="*/ 3 h 13"/>
                    <a:gd name="T14" fmla="*/ 1 w 63"/>
                    <a:gd name="T15" fmla="*/ 3 h 13"/>
                    <a:gd name="T16" fmla="*/ 0 w 63"/>
                    <a:gd name="T17" fmla="*/ 5 h 13"/>
                    <a:gd name="T18" fmla="*/ 1 w 63"/>
                    <a:gd name="T19" fmla="*/ 6 h 13"/>
                    <a:gd name="T20" fmla="*/ 2 w 63"/>
                    <a:gd name="T21" fmla="*/ 7 h 13"/>
                    <a:gd name="T22" fmla="*/ 0 w 63"/>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13">
                      <a:moveTo>
                        <a:pt x="0" y="9"/>
                      </a:moveTo>
                      <a:lnTo>
                        <a:pt x="5" y="13"/>
                      </a:lnTo>
                      <a:lnTo>
                        <a:pt x="63" y="8"/>
                      </a:lnTo>
                      <a:lnTo>
                        <a:pt x="63" y="0"/>
                      </a:lnTo>
                      <a:lnTo>
                        <a:pt x="5" y="5"/>
                      </a:lnTo>
                      <a:lnTo>
                        <a:pt x="10" y="9"/>
                      </a:lnTo>
                      <a:lnTo>
                        <a:pt x="5" y="5"/>
                      </a:lnTo>
                      <a:lnTo>
                        <a:pt x="2" y="6"/>
                      </a:lnTo>
                      <a:lnTo>
                        <a:pt x="1" y="9"/>
                      </a:lnTo>
                      <a:lnTo>
                        <a:pt x="2" y="12"/>
                      </a:lnTo>
                      <a:lnTo>
                        <a:pt x="5" y="13"/>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3" name="Freeform 240"/>
                <p:cNvSpPr>
                  <a:spLocks/>
                </p:cNvSpPr>
                <p:nvPr/>
              </p:nvSpPr>
              <p:spPr bwMode="auto">
                <a:xfrm>
                  <a:off x="2743" y="3262"/>
                  <a:ext cx="56" cy="31"/>
                </a:xfrm>
                <a:custGeom>
                  <a:avLst/>
                  <a:gdLst>
                    <a:gd name="T0" fmla="*/ 56 w 112"/>
                    <a:gd name="T1" fmla="*/ 0 h 62"/>
                    <a:gd name="T2" fmla="*/ 49 w 112"/>
                    <a:gd name="T3" fmla="*/ 3 h 62"/>
                    <a:gd name="T4" fmla="*/ 42 w 112"/>
                    <a:gd name="T5" fmla="*/ 4 h 62"/>
                    <a:gd name="T6" fmla="*/ 36 w 112"/>
                    <a:gd name="T7" fmla="*/ 4 h 62"/>
                    <a:gd name="T8" fmla="*/ 29 w 112"/>
                    <a:gd name="T9" fmla="*/ 4 h 62"/>
                    <a:gd name="T10" fmla="*/ 23 w 112"/>
                    <a:gd name="T11" fmla="*/ 4 h 62"/>
                    <a:gd name="T12" fmla="*/ 18 w 112"/>
                    <a:gd name="T13" fmla="*/ 3 h 62"/>
                    <a:gd name="T14" fmla="*/ 13 w 112"/>
                    <a:gd name="T15" fmla="*/ 2 h 62"/>
                    <a:gd name="T16" fmla="*/ 9 w 112"/>
                    <a:gd name="T17" fmla="*/ 1 h 62"/>
                    <a:gd name="T18" fmla="*/ 4 w 112"/>
                    <a:gd name="T19" fmla="*/ 6 h 62"/>
                    <a:gd name="T20" fmla="*/ 1 w 112"/>
                    <a:gd name="T21" fmla="*/ 11 h 62"/>
                    <a:gd name="T22" fmla="*/ 0 w 112"/>
                    <a:gd name="T23" fmla="*/ 17 h 62"/>
                    <a:gd name="T24" fmla="*/ 1 w 112"/>
                    <a:gd name="T25" fmla="*/ 21 h 62"/>
                    <a:gd name="T26" fmla="*/ 3 w 112"/>
                    <a:gd name="T27" fmla="*/ 25 h 62"/>
                    <a:gd name="T28" fmla="*/ 5 w 112"/>
                    <a:gd name="T29" fmla="*/ 28 h 62"/>
                    <a:gd name="T30" fmla="*/ 8 w 112"/>
                    <a:gd name="T31" fmla="*/ 31 h 62"/>
                    <a:gd name="T32" fmla="*/ 10 w 112"/>
                    <a:gd name="T33" fmla="*/ 31 h 62"/>
                    <a:gd name="T34" fmla="*/ 11 w 112"/>
                    <a:gd name="T35" fmla="*/ 27 h 62"/>
                    <a:gd name="T36" fmla="*/ 14 w 112"/>
                    <a:gd name="T37" fmla="*/ 22 h 62"/>
                    <a:gd name="T38" fmla="*/ 19 w 112"/>
                    <a:gd name="T39" fmla="*/ 17 h 62"/>
                    <a:gd name="T40" fmla="*/ 25 w 112"/>
                    <a:gd name="T41" fmla="*/ 13 h 62"/>
                    <a:gd name="T42" fmla="*/ 32 w 112"/>
                    <a:gd name="T43" fmla="*/ 10 h 62"/>
                    <a:gd name="T44" fmla="*/ 40 w 112"/>
                    <a:gd name="T45" fmla="*/ 9 h 62"/>
                    <a:gd name="T46" fmla="*/ 46 w 112"/>
                    <a:gd name="T47" fmla="*/ 10 h 62"/>
                    <a:gd name="T48" fmla="*/ 51 w 112"/>
                    <a:gd name="T49" fmla="*/ 14 h 62"/>
                    <a:gd name="T50" fmla="*/ 56 w 112"/>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2" h="62">
                      <a:moveTo>
                        <a:pt x="112" y="0"/>
                      </a:moveTo>
                      <a:lnTo>
                        <a:pt x="98" y="5"/>
                      </a:lnTo>
                      <a:lnTo>
                        <a:pt x="84" y="7"/>
                      </a:lnTo>
                      <a:lnTo>
                        <a:pt x="71" y="8"/>
                      </a:lnTo>
                      <a:lnTo>
                        <a:pt x="58" y="8"/>
                      </a:lnTo>
                      <a:lnTo>
                        <a:pt x="46" y="7"/>
                      </a:lnTo>
                      <a:lnTo>
                        <a:pt x="35" y="5"/>
                      </a:lnTo>
                      <a:lnTo>
                        <a:pt x="26" y="4"/>
                      </a:lnTo>
                      <a:lnTo>
                        <a:pt x="17" y="2"/>
                      </a:lnTo>
                      <a:lnTo>
                        <a:pt x="7" y="12"/>
                      </a:lnTo>
                      <a:lnTo>
                        <a:pt x="2" y="22"/>
                      </a:lnTo>
                      <a:lnTo>
                        <a:pt x="0" y="33"/>
                      </a:lnTo>
                      <a:lnTo>
                        <a:pt x="2" y="42"/>
                      </a:lnTo>
                      <a:lnTo>
                        <a:pt x="5" y="50"/>
                      </a:lnTo>
                      <a:lnTo>
                        <a:pt x="10" y="56"/>
                      </a:lnTo>
                      <a:lnTo>
                        <a:pt x="15" y="61"/>
                      </a:lnTo>
                      <a:lnTo>
                        <a:pt x="20" y="62"/>
                      </a:lnTo>
                      <a:lnTo>
                        <a:pt x="22" y="53"/>
                      </a:lnTo>
                      <a:lnTo>
                        <a:pt x="28" y="43"/>
                      </a:lnTo>
                      <a:lnTo>
                        <a:pt x="38" y="33"/>
                      </a:lnTo>
                      <a:lnTo>
                        <a:pt x="50" y="25"/>
                      </a:lnTo>
                      <a:lnTo>
                        <a:pt x="64" y="19"/>
                      </a:lnTo>
                      <a:lnTo>
                        <a:pt x="79" y="18"/>
                      </a:lnTo>
                      <a:lnTo>
                        <a:pt x="92" y="20"/>
                      </a:lnTo>
                      <a:lnTo>
                        <a:pt x="102" y="28"/>
                      </a:lnTo>
                      <a:lnTo>
                        <a:pt x="112" y="0"/>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4" name="Freeform 241"/>
                <p:cNvSpPr>
                  <a:spLocks/>
                </p:cNvSpPr>
                <p:nvPr/>
              </p:nvSpPr>
              <p:spPr bwMode="auto">
                <a:xfrm>
                  <a:off x="2749" y="3260"/>
                  <a:ext cx="50" cy="9"/>
                </a:xfrm>
                <a:custGeom>
                  <a:avLst/>
                  <a:gdLst>
                    <a:gd name="T0" fmla="*/ 4 w 100"/>
                    <a:gd name="T1" fmla="*/ 5 h 17"/>
                    <a:gd name="T2" fmla="*/ 2 w 100"/>
                    <a:gd name="T3" fmla="*/ 5 h 17"/>
                    <a:gd name="T4" fmla="*/ 7 w 100"/>
                    <a:gd name="T5" fmla="*/ 6 h 17"/>
                    <a:gd name="T6" fmla="*/ 11 w 100"/>
                    <a:gd name="T7" fmla="*/ 7 h 17"/>
                    <a:gd name="T8" fmla="*/ 17 w 100"/>
                    <a:gd name="T9" fmla="*/ 8 h 17"/>
                    <a:gd name="T10" fmla="*/ 23 w 100"/>
                    <a:gd name="T11" fmla="*/ 9 h 17"/>
                    <a:gd name="T12" fmla="*/ 29 w 100"/>
                    <a:gd name="T13" fmla="*/ 9 h 17"/>
                    <a:gd name="T14" fmla="*/ 36 w 100"/>
                    <a:gd name="T15" fmla="*/ 8 h 17"/>
                    <a:gd name="T16" fmla="*/ 43 w 100"/>
                    <a:gd name="T17" fmla="*/ 7 h 17"/>
                    <a:gd name="T18" fmla="*/ 50 w 100"/>
                    <a:gd name="T19" fmla="*/ 4 h 17"/>
                    <a:gd name="T20" fmla="*/ 49 w 100"/>
                    <a:gd name="T21" fmla="*/ 0 h 17"/>
                    <a:gd name="T22" fmla="*/ 42 w 100"/>
                    <a:gd name="T23" fmla="*/ 3 h 17"/>
                    <a:gd name="T24" fmla="*/ 36 w 100"/>
                    <a:gd name="T25" fmla="*/ 4 h 17"/>
                    <a:gd name="T26" fmla="*/ 29 w 100"/>
                    <a:gd name="T27" fmla="*/ 4 h 17"/>
                    <a:gd name="T28" fmla="*/ 23 w 100"/>
                    <a:gd name="T29" fmla="*/ 4 h 17"/>
                    <a:gd name="T30" fmla="*/ 17 w 100"/>
                    <a:gd name="T31" fmla="*/ 4 h 17"/>
                    <a:gd name="T32" fmla="*/ 11 w 100"/>
                    <a:gd name="T33" fmla="*/ 3 h 17"/>
                    <a:gd name="T34" fmla="*/ 7 w 100"/>
                    <a:gd name="T35" fmla="*/ 2 h 17"/>
                    <a:gd name="T36" fmla="*/ 2 w 100"/>
                    <a:gd name="T37" fmla="*/ 1 h 17"/>
                    <a:gd name="T38" fmla="*/ 1 w 100"/>
                    <a:gd name="T39" fmla="*/ 2 h 17"/>
                    <a:gd name="T40" fmla="*/ 2 w 100"/>
                    <a:gd name="T41" fmla="*/ 1 h 17"/>
                    <a:gd name="T42" fmla="*/ 1 w 100"/>
                    <a:gd name="T43" fmla="*/ 2 h 17"/>
                    <a:gd name="T44" fmla="*/ 0 w 100"/>
                    <a:gd name="T45" fmla="*/ 3 h 17"/>
                    <a:gd name="T46" fmla="*/ 1 w 100"/>
                    <a:gd name="T47" fmla="*/ 5 h 17"/>
                    <a:gd name="T48" fmla="*/ 2 w 100"/>
                    <a:gd name="T49" fmla="*/ 5 h 17"/>
                    <a:gd name="T50" fmla="*/ 4 w 100"/>
                    <a:gd name="T51" fmla="*/ 5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17">
                      <a:moveTo>
                        <a:pt x="7" y="9"/>
                      </a:moveTo>
                      <a:lnTo>
                        <a:pt x="4" y="10"/>
                      </a:lnTo>
                      <a:lnTo>
                        <a:pt x="13" y="12"/>
                      </a:lnTo>
                      <a:lnTo>
                        <a:pt x="22" y="13"/>
                      </a:lnTo>
                      <a:lnTo>
                        <a:pt x="33" y="15"/>
                      </a:lnTo>
                      <a:lnTo>
                        <a:pt x="45" y="17"/>
                      </a:lnTo>
                      <a:lnTo>
                        <a:pt x="58" y="17"/>
                      </a:lnTo>
                      <a:lnTo>
                        <a:pt x="71" y="15"/>
                      </a:lnTo>
                      <a:lnTo>
                        <a:pt x="86" y="13"/>
                      </a:lnTo>
                      <a:lnTo>
                        <a:pt x="100" y="8"/>
                      </a:lnTo>
                      <a:lnTo>
                        <a:pt x="98" y="0"/>
                      </a:lnTo>
                      <a:lnTo>
                        <a:pt x="84" y="5"/>
                      </a:lnTo>
                      <a:lnTo>
                        <a:pt x="71" y="7"/>
                      </a:lnTo>
                      <a:lnTo>
                        <a:pt x="58" y="7"/>
                      </a:lnTo>
                      <a:lnTo>
                        <a:pt x="45" y="7"/>
                      </a:lnTo>
                      <a:lnTo>
                        <a:pt x="33" y="7"/>
                      </a:lnTo>
                      <a:lnTo>
                        <a:pt x="22" y="5"/>
                      </a:lnTo>
                      <a:lnTo>
                        <a:pt x="13" y="4"/>
                      </a:lnTo>
                      <a:lnTo>
                        <a:pt x="4" y="2"/>
                      </a:lnTo>
                      <a:lnTo>
                        <a:pt x="1" y="3"/>
                      </a:lnTo>
                      <a:lnTo>
                        <a:pt x="4" y="2"/>
                      </a:lnTo>
                      <a:lnTo>
                        <a:pt x="1" y="3"/>
                      </a:lnTo>
                      <a:lnTo>
                        <a:pt x="0" y="6"/>
                      </a:lnTo>
                      <a:lnTo>
                        <a:pt x="1" y="9"/>
                      </a:lnTo>
                      <a:lnTo>
                        <a:pt x="4" y="10"/>
                      </a:lnTo>
                      <a:lnTo>
                        <a:pt x="7"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5" name="Freeform 242"/>
                <p:cNvSpPr>
                  <a:spLocks/>
                </p:cNvSpPr>
                <p:nvPr/>
              </p:nvSpPr>
              <p:spPr bwMode="auto">
                <a:xfrm>
                  <a:off x="2740" y="3262"/>
                  <a:ext cx="16" cy="33"/>
                </a:xfrm>
                <a:custGeom>
                  <a:avLst/>
                  <a:gdLst>
                    <a:gd name="T0" fmla="*/ 11 w 30"/>
                    <a:gd name="T1" fmla="*/ 31 h 68"/>
                    <a:gd name="T2" fmla="*/ 13 w 30"/>
                    <a:gd name="T3" fmla="*/ 28 h 68"/>
                    <a:gd name="T4" fmla="*/ 12 w 30"/>
                    <a:gd name="T5" fmla="*/ 28 h 68"/>
                    <a:gd name="T6" fmla="*/ 10 w 30"/>
                    <a:gd name="T7" fmla="*/ 26 h 68"/>
                    <a:gd name="T8" fmla="*/ 7 w 30"/>
                    <a:gd name="T9" fmla="*/ 24 h 68"/>
                    <a:gd name="T10" fmla="*/ 6 w 30"/>
                    <a:gd name="T11" fmla="*/ 20 h 68"/>
                    <a:gd name="T12" fmla="*/ 5 w 30"/>
                    <a:gd name="T13" fmla="*/ 17 h 68"/>
                    <a:gd name="T14" fmla="*/ 6 w 30"/>
                    <a:gd name="T15" fmla="*/ 12 h 68"/>
                    <a:gd name="T16" fmla="*/ 8 w 30"/>
                    <a:gd name="T17" fmla="*/ 7 h 68"/>
                    <a:gd name="T18" fmla="*/ 13 w 30"/>
                    <a:gd name="T19" fmla="*/ 3 h 68"/>
                    <a:gd name="T20" fmla="*/ 10 w 30"/>
                    <a:gd name="T21" fmla="*/ 0 h 68"/>
                    <a:gd name="T22" fmla="*/ 5 w 30"/>
                    <a:gd name="T23" fmla="*/ 5 h 68"/>
                    <a:gd name="T24" fmla="*/ 2 w 30"/>
                    <a:gd name="T25" fmla="*/ 11 h 68"/>
                    <a:gd name="T26" fmla="*/ 0 w 30"/>
                    <a:gd name="T27" fmla="*/ 17 h 68"/>
                    <a:gd name="T28" fmla="*/ 2 w 30"/>
                    <a:gd name="T29" fmla="*/ 21 h 68"/>
                    <a:gd name="T30" fmla="*/ 3 w 30"/>
                    <a:gd name="T31" fmla="*/ 26 h 68"/>
                    <a:gd name="T32" fmla="*/ 6 w 30"/>
                    <a:gd name="T33" fmla="*/ 29 h 68"/>
                    <a:gd name="T34" fmla="*/ 10 w 30"/>
                    <a:gd name="T35" fmla="*/ 32 h 68"/>
                    <a:gd name="T36" fmla="*/ 13 w 30"/>
                    <a:gd name="T37" fmla="*/ 33 h 68"/>
                    <a:gd name="T38" fmla="*/ 15 w 30"/>
                    <a:gd name="T39" fmla="*/ 31 h 68"/>
                    <a:gd name="T40" fmla="*/ 13 w 30"/>
                    <a:gd name="T41" fmla="*/ 33 h 68"/>
                    <a:gd name="T42" fmla="*/ 15 w 30"/>
                    <a:gd name="T43" fmla="*/ 32 h 68"/>
                    <a:gd name="T44" fmla="*/ 16 w 30"/>
                    <a:gd name="T45" fmla="*/ 31 h 68"/>
                    <a:gd name="T46" fmla="*/ 15 w 30"/>
                    <a:gd name="T47" fmla="*/ 29 h 68"/>
                    <a:gd name="T48" fmla="*/ 13 w 30"/>
                    <a:gd name="T49" fmla="*/ 28 h 68"/>
                    <a:gd name="T50" fmla="*/ 11 w 30"/>
                    <a:gd name="T51" fmla="*/ 3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 h="68">
                      <a:moveTo>
                        <a:pt x="21" y="63"/>
                      </a:moveTo>
                      <a:lnTo>
                        <a:pt x="25" y="58"/>
                      </a:lnTo>
                      <a:lnTo>
                        <a:pt x="22" y="58"/>
                      </a:lnTo>
                      <a:lnTo>
                        <a:pt x="18" y="54"/>
                      </a:lnTo>
                      <a:lnTo>
                        <a:pt x="14" y="49"/>
                      </a:lnTo>
                      <a:lnTo>
                        <a:pt x="11" y="42"/>
                      </a:lnTo>
                      <a:lnTo>
                        <a:pt x="10" y="34"/>
                      </a:lnTo>
                      <a:lnTo>
                        <a:pt x="11" y="24"/>
                      </a:lnTo>
                      <a:lnTo>
                        <a:pt x="15" y="15"/>
                      </a:lnTo>
                      <a:lnTo>
                        <a:pt x="25" y="6"/>
                      </a:lnTo>
                      <a:lnTo>
                        <a:pt x="19" y="0"/>
                      </a:lnTo>
                      <a:lnTo>
                        <a:pt x="9" y="11"/>
                      </a:lnTo>
                      <a:lnTo>
                        <a:pt x="3" y="22"/>
                      </a:lnTo>
                      <a:lnTo>
                        <a:pt x="0" y="34"/>
                      </a:lnTo>
                      <a:lnTo>
                        <a:pt x="3" y="44"/>
                      </a:lnTo>
                      <a:lnTo>
                        <a:pt x="6" y="53"/>
                      </a:lnTo>
                      <a:lnTo>
                        <a:pt x="12" y="60"/>
                      </a:lnTo>
                      <a:lnTo>
                        <a:pt x="18" y="66"/>
                      </a:lnTo>
                      <a:lnTo>
                        <a:pt x="25" y="68"/>
                      </a:lnTo>
                      <a:lnTo>
                        <a:pt x="29" y="63"/>
                      </a:lnTo>
                      <a:lnTo>
                        <a:pt x="25" y="68"/>
                      </a:lnTo>
                      <a:lnTo>
                        <a:pt x="28" y="66"/>
                      </a:lnTo>
                      <a:lnTo>
                        <a:pt x="30" y="63"/>
                      </a:lnTo>
                      <a:lnTo>
                        <a:pt x="28" y="60"/>
                      </a:lnTo>
                      <a:lnTo>
                        <a:pt x="25" y="58"/>
                      </a:lnTo>
                      <a:lnTo>
                        <a:pt x="21"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6" name="Freeform 243"/>
                <p:cNvSpPr>
                  <a:spLocks/>
                </p:cNvSpPr>
                <p:nvPr/>
              </p:nvSpPr>
              <p:spPr bwMode="auto">
                <a:xfrm>
                  <a:off x="2751" y="3269"/>
                  <a:ext cx="45" cy="24"/>
                </a:xfrm>
                <a:custGeom>
                  <a:avLst/>
                  <a:gdLst>
                    <a:gd name="T0" fmla="*/ 41 w 90"/>
                    <a:gd name="T1" fmla="*/ 7 h 49"/>
                    <a:gd name="T2" fmla="*/ 45 w 90"/>
                    <a:gd name="T3" fmla="*/ 6 h 49"/>
                    <a:gd name="T4" fmla="*/ 39 w 90"/>
                    <a:gd name="T5" fmla="*/ 1 h 49"/>
                    <a:gd name="T6" fmla="*/ 32 w 90"/>
                    <a:gd name="T7" fmla="*/ 0 h 49"/>
                    <a:gd name="T8" fmla="*/ 24 w 90"/>
                    <a:gd name="T9" fmla="*/ 1 h 49"/>
                    <a:gd name="T10" fmla="*/ 16 w 90"/>
                    <a:gd name="T11" fmla="*/ 4 h 49"/>
                    <a:gd name="T12" fmla="*/ 10 w 90"/>
                    <a:gd name="T13" fmla="*/ 8 h 49"/>
                    <a:gd name="T14" fmla="*/ 5 w 90"/>
                    <a:gd name="T15" fmla="*/ 13 h 49"/>
                    <a:gd name="T16" fmla="*/ 1 w 90"/>
                    <a:gd name="T17" fmla="*/ 19 h 49"/>
                    <a:gd name="T18" fmla="*/ 0 w 90"/>
                    <a:gd name="T19" fmla="*/ 24 h 49"/>
                    <a:gd name="T20" fmla="*/ 4 w 90"/>
                    <a:gd name="T21" fmla="*/ 24 h 49"/>
                    <a:gd name="T22" fmla="*/ 5 w 90"/>
                    <a:gd name="T23" fmla="*/ 20 h 49"/>
                    <a:gd name="T24" fmla="*/ 8 w 90"/>
                    <a:gd name="T25" fmla="*/ 16 h 49"/>
                    <a:gd name="T26" fmla="*/ 13 w 90"/>
                    <a:gd name="T27" fmla="*/ 11 h 49"/>
                    <a:gd name="T28" fmla="*/ 18 w 90"/>
                    <a:gd name="T29" fmla="*/ 8 h 49"/>
                    <a:gd name="T30" fmla="*/ 25 w 90"/>
                    <a:gd name="T31" fmla="*/ 5 h 49"/>
                    <a:gd name="T32" fmla="*/ 32 w 90"/>
                    <a:gd name="T33" fmla="*/ 5 h 49"/>
                    <a:gd name="T34" fmla="*/ 38 w 90"/>
                    <a:gd name="T35" fmla="*/ 5 h 49"/>
                    <a:gd name="T36" fmla="*/ 42 w 90"/>
                    <a:gd name="T37" fmla="*/ 9 h 49"/>
                    <a:gd name="T38" fmla="*/ 45 w 90"/>
                    <a:gd name="T39" fmla="*/ 8 h 49"/>
                    <a:gd name="T40" fmla="*/ 42 w 90"/>
                    <a:gd name="T41" fmla="*/ 9 h 49"/>
                    <a:gd name="T42" fmla="*/ 43 w 90"/>
                    <a:gd name="T43" fmla="*/ 10 h 49"/>
                    <a:gd name="T44" fmla="*/ 45 w 90"/>
                    <a:gd name="T45" fmla="*/ 9 h 49"/>
                    <a:gd name="T46" fmla="*/ 45 w 90"/>
                    <a:gd name="T47" fmla="*/ 7 h 49"/>
                    <a:gd name="T48" fmla="*/ 45 w 90"/>
                    <a:gd name="T49" fmla="*/ 6 h 49"/>
                    <a:gd name="T50" fmla="*/ 41 w 90"/>
                    <a:gd name="T51" fmla="*/ 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49">
                      <a:moveTo>
                        <a:pt x="82" y="14"/>
                      </a:moveTo>
                      <a:lnTo>
                        <a:pt x="89" y="12"/>
                      </a:lnTo>
                      <a:lnTo>
                        <a:pt x="77" y="3"/>
                      </a:lnTo>
                      <a:lnTo>
                        <a:pt x="63" y="0"/>
                      </a:lnTo>
                      <a:lnTo>
                        <a:pt x="47" y="2"/>
                      </a:lnTo>
                      <a:lnTo>
                        <a:pt x="32" y="8"/>
                      </a:lnTo>
                      <a:lnTo>
                        <a:pt x="19" y="16"/>
                      </a:lnTo>
                      <a:lnTo>
                        <a:pt x="9" y="27"/>
                      </a:lnTo>
                      <a:lnTo>
                        <a:pt x="2" y="39"/>
                      </a:lnTo>
                      <a:lnTo>
                        <a:pt x="0" y="49"/>
                      </a:lnTo>
                      <a:lnTo>
                        <a:pt x="8" y="49"/>
                      </a:lnTo>
                      <a:lnTo>
                        <a:pt x="10" y="41"/>
                      </a:lnTo>
                      <a:lnTo>
                        <a:pt x="15" y="33"/>
                      </a:lnTo>
                      <a:lnTo>
                        <a:pt x="25" y="23"/>
                      </a:lnTo>
                      <a:lnTo>
                        <a:pt x="36" y="16"/>
                      </a:lnTo>
                      <a:lnTo>
                        <a:pt x="49" y="10"/>
                      </a:lnTo>
                      <a:lnTo>
                        <a:pt x="63" y="10"/>
                      </a:lnTo>
                      <a:lnTo>
                        <a:pt x="75" y="11"/>
                      </a:lnTo>
                      <a:lnTo>
                        <a:pt x="83" y="19"/>
                      </a:lnTo>
                      <a:lnTo>
                        <a:pt x="90" y="16"/>
                      </a:lnTo>
                      <a:lnTo>
                        <a:pt x="83" y="19"/>
                      </a:lnTo>
                      <a:lnTo>
                        <a:pt x="86" y="20"/>
                      </a:lnTo>
                      <a:lnTo>
                        <a:pt x="89" y="19"/>
                      </a:lnTo>
                      <a:lnTo>
                        <a:pt x="90" y="15"/>
                      </a:lnTo>
                      <a:lnTo>
                        <a:pt x="89" y="12"/>
                      </a:lnTo>
                      <a:lnTo>
                        <a:pt x="82"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7" name="Freeform 244"/>
                <p:cNvSpPr>
                  <a:spLocks/>
                </p:cNvSpPr>
                <p:nvPr/>
              </p:nvSpPr>
              <p:spPr bwMode="auto">
                <a:xfrm>
                  <a:off x="2792" y="3260"/>
                  <a:ext cx="9" cy="17"/>
                </a:xfrm>
                <a:custGeom>
                  <a:avLst/>
                  <a:gdLst>
                    <a:gd name="T0" fmla="*/ 8 w 18"/>
                    <a:gd name="T1" fmla="*/ 4 h 33"/>
                    <a:gd name="T2" fmla="*/ 5 w 18"/>
                    <a:gd name="T3" fmla="*/ 2 h 33"/>
                    <a:gd name="T4" fmla="*/ 0 w 18"/>
                    <a:gd name="T5" fmla="*/ 16 h 33"/>
                    <a:gd name="T6" fmla="*/ 4 w 18"/>
                    <a:gd name="T7" fmla="*/ 17 h 33"/>
                    <a:gd name="T8" fmla="*/ 9 w 18"/>
                    <a:gd name="T9" fmla="*/ 3 h 33"/>
                    <a:gd name="T10" fmla="*/ 7 w 18"/>
                    <a:gd name="T11" fmla="*/ 0 h 33"/>
                    <a:gd name="T12" fmla="*/ 9 w 18"/>
                    <a:gd name="T13" fmla="*/ 3 h 33"/>
                    <a:gd name="T14" fmla="*/ 9 w 18"/>
                    <a:gd name="T15" fmla="*/ 1 h 33"/>
                    <a:gd name="T16" fmla="*/ 8 w 18"/>
                    <a:gd name="T17" fmla="*/ 0 h 33"/>
                    <a:gd name="T18" fmla="*/ 6 w 18"/>
                    <a:gd name="T19" fmla="*/ 0 h 33"/>
                    <a:gd name="T20" fmla="*/ 5 w 18"/>
                    <a:gd name="T21" fmla="*/ 2 h 33"/>
                    <a:gd name="T22" fmla="*/ 8 w 18"/>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33">
                      <a:moveTo>
                        <a:pt x="15" y="8"/>
                      </a:moveTo>
                      <a:lnTo>
                        <a:pt x="10" y="3"/>
                      </a:lnTo>
                      <a:lnTo>
                        <a:pt x="0" y="31"/>
                      </a:lnTo>
                      <a:lnTo>
                        <a:pt x="8" y="33"/>
                      </a:lnTo>
                      <a:lnTo>
                        <a:pt x="18" y="5"/>
                      </a:lnTo>
                      <a:lnTo>
                        <a:pt x="13" y="0"/>
                      </a:lnTo>
                      <a:lnTo>
                        <a:pt x="18" y="5"/>
                      </a:lnTo>
                      <a:lnTo>
                        <a:pt x="17" y="2"/>
                      </a:lnTo>
                      <a:lnTo>
                        <a:pt x="15" y="0"/>
                      </a:lnTo>
                      <a:lnTo>
                        <a:pt x="12" y="0"/>
                      </a:lnTo>
                      <a:lnTo>
                        <a:pt x="10" y="3"/>
                      </a:lnTo>
                      <a:lnTo>
                        <a:pt x="1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8" name="Freeform 245"/>
                <p:cNvSpPr>
                  <a:spLocks/>
                </p:cNvSpPr>
                <p:nvPr/>
              </p:nvSpPr>
              <p:spPr bwMode="auto">
                <a:xfrm>
                  <a:off x="2670" y="3060"/>
                  <a:ext cx="49" cy="43"/>
                </a:xfrm>
                <a:custGeom>
                  <a:avLst/>
                  <a:gdLst>
                    <a:gd name="T0" fmla="*/ 34 w 98"/>
                    <a:gd name="T1" fmla="*/ 6 h 85"/>
                    <a:gd name="T2" fmla="*/ 37 w 98"/>
                    <a:gd name="T3" fmla="*/ 9 h 85"/>
                    <a:gd name="T4" fmla="*/ 39 w 98"/>
                    <a:gd name="T5" fmla="*/ 12 h 85"/>
                    <a:gd name="T6" fmla="*/ 41 w 98"/>
                    <a:gd name="T7" fmla="*/ 15 h 85"/>
                    <a:gd name="T8" fmla="*/ 43 w 98"/>
                    <a:gd name="T9" fmla="*/ 19 h 85"/>
                    <a:gd name="T10" fmla="*/ 45 w 98"/>
                    <a:gd name="T11" fmla="*/ 24 h 85"/>
                    <a:gd name="T12" fmla="*/ 47 w 98"/>
                    <a:gd name="T13" fmla="*/ 29 h 85"/>
                    <a:gd name="T14" fmla="*/ 48 w 98"/>
                    <a:gd name="T15" fmla="*/ 36 h 85"/>
                    <a:gd name="T16" fmla="*/ 49 w 98"/>
                    <a:gd name="T17" fmla="*/ 43 h 85"/>
                    <a:gd name="T18" fmla="*/ 46 w 98"/>
                    <a:gd name="T19" fmla="*/ 42 h 85"/>
                    <a:gd name="T20" fmla="*/ 44 w 98"/>
                    <a:gd name="T21" fmla="*/ 41 h 85"/>
                    <a:gd name="T22" fmla="*/ 42 w 98"/>
                    <a:gd name="T23" fmla="*/ 40 h 85"/>
                    <a:gd name="T24" fmla="*/ 40 w 98"/>
                    <a:gd name="T25" fmla="*/ 40 h 85"/>
                    <a:gd name="T26" fmla="*/ 38 w 98"/>
                    <a:gd name="T27" fmla="*/ 35 h 85"/>
                    <a:gd name="T28" fmla="*/ 35 w 98"/>
                    <a:gd name="T29" fmla="*/ 29 h 85"/>
                    <a:gd name="T30" fmla="*/ 31 w 98"/>
                    <a:gd name="T31" fmla="*/ 23 h 85"/>
                    <a:gd name="T32" fmla="*/ 26 w 98"/>
                    <a:gd name="T33" fmla="*/ 17 h 85"/>
                    <a:gd name="T34" fmla="*/ 20 w 98"/>
                    <a:gd name="T35" fmla="*/ 12 h 85"/>
                    <a:gd name="T36" fmla="*/ 13 w 98"/>
                    <a:gd name="T37" fmla="*/ 8 h 85"/>
                    <a:gd name="T38" fmla="*/ 7 w 98"/>
                    <a:gd name="T39" fmla="*/ 5 h 85"/>
                    <a:gd name="T40" fmla="*/ 0 w 98"/>
                    <a:gd name="T41" fmla="*/ 5 h 85"/>
                    <a:gd name="T42" fmla="*/ 3 w 98"/>
                    <a:gd name="T43" fmla="*/ 4 h 85"/>
                    <a:gd name="T44" fmla="*/ 7 w 98"/>
                    <a:gd name="T45" fmla="*/ 2 h 85"/>
                    <a:gd name="T46" fmla="*/ 11 w 98"/>
                    <a:gd name="T47" fmla="*/ 1 h 85"/>
                    <a:gd name="T48" fmla="*/ 16 w 98"/>
                    <a:gd name="T49" fmla="*/ 0 h 85"/>
                    <a:gd name="T50" fmla="*/ 21 w 98"/>
                    <a:gd name="T51" fmla="*/ 0 h 85"/>
                    <a:gd name="T52" fmla="*/ 25 w 98"/>
                    <a:gd name="T53" fmla="*/ 1 h 85"/>
                    <a:gd name="T54" fmla="*/ 30 w 98"/>
                    <a:gd name="T55" fmla="*/ 3 h 85"/>
                    <a:gd name="T56" fmla="*/ 34 w 98"/>
                    <a:gd name="T57" fmla="*/ 6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85">
                      <a:moveTo>
                        <a:pt x="68" y="12"/>
                      </a:moveTo>
                      <a:lnTo>
                        <a:pt x="73" y="17"/>
                      </a:lnTo>
                      <a:lnTo>
                        <a:pt x="78" y="23"/>
                      </a:lnTo>
                      <a:lnTo>
                        <a:pt x="82" y="30"/>
                      </a:lnTo>
                      <a:lnTo>
                        <a:pt x="86" y="38"/>
                      </a:lnTo>
                      <a:lnTo>
                        <a:pt x="90" y="48"/>
                      </a:lnTo>
                      <a:lnTo>
                        <a:pt x="93" y="58"/>
                      </a:lnTo>
                      <a:lnTo>
                        <a:pt x="96" y="71"/>
                      </a:lnTo>
                      <a:lnTo>
                        <a:pt x="98" y="85"/>
                      </a:lnTo>
                      <a:lnTo>
                        <a:pt x="92" y="83"/>
                      </a:lnTo>
                      <a:lnTo>
                        <a:pt x="87" y="81"/>
                      </a:lnTo>
                      <a:lnTo>
                        <a:pt x="83" y="80"/>
                      </a:lnTo>
                      <a:lnTo>
                        <a:pt x="79" y="80"/>
                      </a:lnTo>
                      <a:lnTo>
                        <a:pt x="75" y="70"/>
                      </a:lnTo>
                      <a:lnTo>
                        <a:pt x="69" y="58"/>
                      </a:lnTo>
                      <a:lnTo>
                        <a:pt x="61" y="46"/>
                      </a:lnTo>
                      <a:lnTo>
                        <a:pt x="51" y="34"/>
                      </a:lnTo>
                      <a:lnTo>
                        <a:pt x="40" y="23"/>
                      </a:lnTo>
                      <a:lnTo>
                        <a:pt x="26" y="15"/>
                      </a:lnTo>
                      <a:lnTo>
                        <a:pt x="13" y="10"/>
                      </a:lnTo>
                      <a:lnTo>
                        <a:pt x="0" y="10"/>
                      </a:lnTo>
                      <a:lnTo>
                        <a:pt x="6" y="7"/>
                      </a:lnTo>
                      <a:lnTo>
                        <a:pt x="14" y="4"/>
                      </a:lnTo>
                      <a:lnTo>
                        <a:pt x="22" y="2"/>
                      </a:lnTo>
                      <a:lnTo>
                        <a:pt x="32" y="0"/>
                      </a:lnTo>
                      <a:lnTo>
                        <a:pt x="41" y="0"/>
                      </a:lnTo>
                      <a:lnTo>
                        <a:pt x="50" y="2"/>
                      </a:lnTo>
                      <a:lnTo>
                        <a:pt x="59" y="6"/>
                      </a:lnTo>
                      <a:lnTo>
                        <a:pt x="68" y="12"/>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99" name="Freeform 246"/>
                <p:cNvSpPr>
                  <a:spLocks/>
                </p:cNvSpPr>
                <p:nvPr/>
              </p:nvSpPr>
              <p:spPr bwMode="auto">
                <a:xfrm>
                  <a:off x="2702" y="3065"/>
                  <a:ext cx="19" cy="40"/>
                </a:xfrm>
                <a:custGeom>
                  <a:avLst/>
                  <a:gdLst>
                    <a:gd name="T0" fmla="*/ 16 w 37"/>
                    <a:gd name="T1" fmla="*/ 40 h 80"/>
                    <a:gd name="T2" fmla="*/ 19 w 37"/>
                    <a:gd name="T3" fmla="*/ 38 h 80"/>
                    <a:gd name="T4" fmla="*/ 18 w 37"/>
                    <a:gd name="T5" fmla="*/ 31 h 80"/>
                    <a:gd name="T6" fmla="*/ 16 w 37"/>
                    <a:gd name="T7" fmla="*/ 24 h 80"/>
                    <a:gd name="T8" fmla="*/ 15 w 37"/>
                    <a:gd name="T9" fmla="*/ 19 h 80"/>
                    <a:gd name="T10" fmla="*/ 13 w 37"/>
                    <a:gd name="T11" fmla="*/ 14 h 80"/>
                    <a:gd name="T12" fmla="*/ 11 w 37"/>
                    <a:gd name="T13" fmla="*/ 10 h 80"/>
                    <a:gd name="T14" fmla="*/ 9 w 37"/>
                    <a:gd name="T15" fmla="*/ 6 h 80"/>
                    <a:gd name="T16" fmla="*/ 6 w 37"/>
                    <a:gd name="T17" fmla="*/ 3 h 80"/>
                    <a:gd name="T18" fmla="*/ 3 w 37"/>
                    <a:gd name="T19" fmla="*/ 0 h 80"/>
                    <a:gd name="T20" fmla="*/ 0 w 37"/>
                    <a:gd name="T21" fmla="*/ 3 h 80"/>
                    <a:gd name="T22" fmla="*/ 3 w 37"/>
                    <a:gd name="T23" fmla="*/ 6 h 80"/>
                    <a:gd name="T24" fmla="*/ 5 w 37"/>
                    <a:gd name="T25" fmla="*/ 8 h 80"/>
                    <a:gd name="T26" fmla="*/ 7 w 37"/>
                    <a:gd name="T27" fmla="*/ 12 h 80"/>
                    <a:gd name="T28" fmla="*/ 9 w 37"/>
                    <a:gd name="T29" fmla="*/ 16 h 80"/>
                    <a:gd name="T30" fmla="*/ 11 w 37"/>
                    <a:gd name="T31" fmla="*/ 20 h 80"/>
                    <a:gd name="T32" fmla="*/ 12 w 37"/>
                    <a:gd name="T33" fmla="*/ 25 h 80"/>
                    <a:gd name="T34" fmla="*/ 14 w 37"/>
                    <a:gd name="T35" fmla="*/ 31 h 80"/>
                    <a:gd name="T36" fmla="*/ 15 w 37"/>
                    <a:gd name="T37" fmla="*/ 38 h 80"/>
                    <a:gd name="T38" fmla="*/ 17 w 37"/>
                    <a:gd name="T39" fmla="*/ 36 h 80"/>
                    <a:gd name="T40" fmla="*/ 15 w 37"/>
                    <a:gd name="T41" fmla="*/ 38 h 80"/>
                    <a:gd name="T42" fmla="*/ 15 w 37"/>
                    <a:gd name="T43" fmla="*/ 40 h 80"/>
                    <a:gd name="T44" fmla="*/ 17 w 37"/>
                    <a:gd name="T45" fmla="*/ 40 h 80"/>
                    <a:gd name="T46" fmla="*/ 18 w 37"/>
                    <a:gd name="T47" fmla="*/ 40 h 80"/>
                    <a:gd name="T48" fmla="*/ 19 w 37"/>
                    <a:gd name="T49" fmla="*/ 38 h 80"/>
                    <a:gd name="T50" fmla="*/ 16 w 37"/>
                    <a:gd name="T51" fmla="*/ 40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80">
                      <a:moveTo>
                        <a:pt x="32" y="80"/>
                      </a:moveTo>
                      <a:lnTo>
                        <a:pt x="37" y="76"/>
                      </a:lnTo>
                      <a:lnTo>
                        <a:pt x="35" y="62"/>
                      </a:lnTo>
                      <a:lnTo>
                        <a:pt x="32" y="48"/>
                      </a:lnTo>
                      <a:lnTo>
                        <a:pt x="29" y="38"/>
                      </a:lnTo>
                      <a:lnTo>
                        <a:pt x="25" y="27"/>
                      </a:lnTo>
                      <a:lnTo>
                        <a:pt x="21" y="19"/>
                      </a:lnTo>
                      <a:lnTo>
                        <a:pt x="17" y="12"/>
                      </a:lnTo>
                      <a:lnTo>
                        <a:pt x="11" y="5"/>
                      </a:lnTo>
                      <a:lnTo>
                        <a:pt x="6" y="0"/>
                      </a:lnTo>
                      <a:lnTo>
                        <a:pt x="0" y="6"/>
                      </a:lnTo>
                      <a:lnTo>
                        <a:pt x="5" y="11"/>
                      </a:lnTo>
                      <a:lnTo>
                        <a:pt x="9" y="16"/>
                      </a:lnTo>
                      <a:lnTo>
                        <a:pt x="13" y="23"/>
                      </a:lnTo>
                      <a:lnTo>
                        <a:pt x="17" y="31"/>
                      </a:lnTo>
                      <a:lnTo>
                        <a:pt x="21" y="40"/>
                      </a:lnTo>
                      <a:lnTo>
                        <a:pt x="24" y="50"/>
                      </a:lnTo>
                      <a:lnTo>
                        <a:pt x="27" y="62"/>
                      </a:lnTo>
                      <a:lnTo>
                        <a:pt x="29" y="76"/>
                      </a:lnTo>
                      <a:lnTo>
                        <a:pt x="34" y="72"/>
                      </a:lnTo>
                      <a:lnTo>
                        <a:pt x="29" y="76"/>
                      </a:lnTo>
                      <a:lnTo>
                        <a:pt x="30" y="79"/>
                      </a:lnTo>
                      <a:lnTo>
                        <a:pt x="33" y="80"/>
                      </a:lnTo>
                      <a:lnTo>
                        <a:pt x="36" y="79"/>
                      </a:lnTo>
                      <a:lnTo>
                        <a:pt x="37" y="76"/>
                      </a:lnTo>
                      <a:lnTo>
                        <a:pt x="32" y="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0" name="Freeform 247"/>
                <p:cNvSpPr>
                  <a:spLocks/>
                </p:cNvSpPr>
                <p:nvPr/>
              </p:nvSpPr>
              <p:spPr bwMode="auto">
                <a:xfrm>
                  <a:off x="2708" y="3098"/>
                  <a:ext cx="12" cy="7"/>
                </a:xfrm>
                <a:custGeom>
                  <a:avLst/>
                  <a:gdLst>
                    <a:gd name="T0" fmla="*/ 0 w 24"/>
                    <a:gd name="T1" fmla="*/ 3 h 14"/>
                    <a:gd name="T2" fmla="*/ 2 w 24"/>
                    <a:gd name="T3" fmla="*/ 5 h 14"/>
                    <a:gd name="T4" fmla="*/ 4 w 24"/>
                    <a:gd name="T5" fmla="*/ 5 h 14"/>
                    <a:gd name="T6" fmla="*/ 6 w 24"/>
                    <a:gd name="T7" fmla="*/ 5 h 14"/>
                    <a:gd name="T8" fmla="*/ 8 w 24"/>
                    <a:gd name="T9" fmla="*/ 6 h 14"/>
                    <a:gd name="T10" fmla="*/ 11 w 24"/>
                    <a:gd name="T11" fmla="*/ 7 h 14"/>
                    <a:gd name="T12" fmla="*/ 12 w 24"/>
                    <a:gd name="T13" fmla="*/ 3 h 14"/>
                    <a:gd name="T14" fmla="*/ 9 w 24"/>
                    <a:gd name="T15" fmla="*/ 2 h 14"/>
                    <a:gd name="T16" fmla="*/ 7 w 24"/>
                    <a:gd name="T17" fmla="*/ 1 h 14"/>
                    <a:gd name="T18" fmla="*/ 4 w 24"/>
                    <a:gd name="T19" fmla="*/ 1 h 14"/>
                    <a:gd name="T20" fmla="*/ 2 w 24"/>
                    <a:gd name="T21" fmla="*/ 0 h 14"/>
                    <a:gd name="T22" fmla="*/ 4 w 24"/>
                    <a:gd name="T23" fmla="*/ 2 h 14"/>
                    <a:gd name="T24" fmla="*/ 2 w 24"/>
                    <a:gd name="T25" fmla="*/ 0 h 14"/>
                    <a:gd name="T26" fmla="*/ 1 w 24"/>
                    <a:gd name="T27" fmla="*/ 1 h 14"/>
                    <a:gd name="T28" fmla="*/ 0 w 24"/>
                    <a:gd name="T29" fmla="*/ 3 h 14"/>
                    <a:gd name="T30" fmla="*/ 1 w 24"/>
                    <a:gd name="T31" fmla="*/ 4 h 14"/>
                    <a:gd name="T32" fmla="*/ 2 w 24"/>
                    <a:gd name="T33" fmla="*/ 5 h 14"/>
                    <a:gd name="T34" fmla="*/ 0 w 24"/>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14">
                      <a:moveTo>
                        <a:pt x="0" y="6"/>
                      </a:moveTo>
                      <a:lnTo>
                        <a:pt x="4" y="10"/>
                      </a:lnTo>
                      <a:lnTo>
                        <a:pt x="8" y="9"/>
                      </a:lnTo>
                      <a:lnTo>
                        <a:pt x="11" y="10"/>
                      </a:lnTo>
                      <a:lnTo>
                        <a:pt x="16" y="12"/>
                      </a:lnTo>
                      <a:lnTo>
                        <a:pt x="22" y="14"/>
                      </a:lnTo>
                      <a:lnTo>
                        <a:pt x="24" y="6"/>
                      </a:lnTo>
                      <a:lnTo>
                        <a:pt x="18" y="4"/>
                      </a:lnTo>
                      <a:lnTo>
                        <a:pt x="13" y="2"/>
                      </a:lnTo>
                      <a:lnTo>
                        <a:pt x="8" y="1"/>
                      </a:lnTo>
                      <a:lnTo>
                        <a:pt x="4" y="0"/>
                      </a:lnTo>
                      <a:lnTo>
                        <a:pt x="8" y="4"/>
                      </a:lnTo>
                      <a:lnTo>
                        <a:pt x="4" y="0"/>
                      </a:lnTo>
                      <a:lnTo>
                        <a:pt x="1" y="2"/>
                      </a:lnTo>
                      <a:lnTo>
                        <a:pt x="0" y="5"/>
                      </a:lnTo>
                      <a:lnTo>
                        <a:pt x="1" y="8"/>
                      </a:lnTo>
                      <a:lnTo>
                        <a:pt x="4" y="10"/>
                      </a:lnTo>
                      <a:lnTo>
                        <a:pt x="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1" name="Freeform 248"/>
                <p:cNvSpPr>
                  <a:spLocks/>
                </p:cNvSpPr>
                <p:nvPr/>
              </p:nvSpPr>
              <p:spPr bwMode="auto">
                <a:xfrm>
                  <a:off x="2668" y="3063"/>
                  <a:ext cx="44" cy="38"/>
                </a:xfrm>
                <a:custGeom>
                  <a:avLst/>
                  <a:gdLst>
                    <a:gd name="T0" fmla="*/ 1 w 87"/>
                    <a:gd name="T1" fmla="*/ 0 h 75"/>
                    <a:gd name="T2" fmla="*/ 2 w 87"/>
                    <a:gd name="T3" fmla="*/ 4 h 75"/>
                    <a:gd name="T4" fmla="*/ 9 w 87"/>
                    <a:gd name="T5" fmla="*/ 4 h 75"/>
                    <a:gd name="T6" fmla="*/ 14 w 87"/>
                    <a:gd name="T7" fmla="*/ 7 h 75"/>
                    <a:gd name="T8" fmla="*/ 21 w 87"/>
                    <a:gd name="T9" fmla="*/ 10 h 75"/>
                    <a:gd name="T10" fmla="*/ 26 w 87"/>
                    <a:gd name="T11" fmla="*/ 16 h 75"/>
                    <a:gd name="T12" fmla="*/ 31 w 87"/>
                    <a:gd name="T13" fmla="*/ 21 h 75"/>
                    <a:gd name="T14" fmla="*/ 35 w 87"/>
                    <a:gd name="T15" fmla="*/ 27 h 75"/>
                    <a:gd name="T16" fmla="*/ 38 w 87"/>
                    <a:gd name="T17" fmla="*/ 33 h 75"/>
                    <a:gd name="T18" fmla="*/ 40 w 87"/>
                    <a:gd name="T19" fmla="*/ 38 h 75"/>
                    <a:gd name="T20" fmla="*/ 44 w 87"/>
                    <a:gd name="T21" fmla="*/ 37 h 75"/>
                    <a:gd name="T22" fmla="*/ 42 w 87"/>
                    <a:gd name="T23" fmla="*/ 31 h 75"/>
                    <a:gd name="T24" fmla="*/ 39 w 87"/>
                    <a:gd name="T25" fmla="*/ 25 h 75"/>
                    <a:gd name="T26" fmla="*/ 34 w 87"/>
                    <a:gd name="T27" fmla="*/ 19 h 75"/>
                    <a:gd name="T28" fmla="*/ 29 w 87"/>
                    <a:gd name="T29" fmla="*/ 13 h 75"/>
                    <a:gd name="T30" fmla="*/ 24 w 87"/>
                    <a:gd name="T31" fmla="*/ 7 h 75"/>
                    <a:gd name="T32" fmla="*/ 17 w 87"/>
                    <a:gd name="T33" fmla="*/ 3 h 75"/>
                    <a:gd name="T34" fmla="*/ 9 w 87"/>
                    <a:gd name="T35" fmla="*/ 0 h 75"/>
                    <a:gd name="T36" fmla="*/ 2 w 87"/>
                    <a:gd name="T37" fmla="*/ 0 h 75"/>
                    <a:gd name="T38" fmla="*/ 3 w 87"/>
                    <a:gd name="T39" fmla="*/ 4 h 75"/>
                    <a:gd name="T40" fmla="*/ 2 w 87"/>
                    <a:gd name="T41" fmla="*/ 0 h 75"/>
                    <a:gd name="T42" fmla="*/ 1 w 87"/>
                    <a:gd name="T43" fmla="*/ 1 h 75"/>
                    <a:gd name="T44" fmla="*/ 0 w 87"/>
                    <a:gd name="T45" fmla="*/ 2 h 75"/>
                    <a:gd name="T46" fmla="*/ 1 w 87"/>
                    <a:gd name="T47" fmla="*/ 4 h 75"/>
                    <a:gd name="T48" fmla="*/ 2 w 87"/>
                    <a:gd name="T49" fmla="*/ 4 h 75"/>
                    <a:gd name="T50" fmla="*/ 1 w 87"/>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 h="75">
                      <a:moveTo>
                        <a:pt x="2" y="0"/>
                      </a:moveTo>
                      <a:lnTo>
                        <a:pt x="4" y="8"/>
                      </a:lnTo>
                      <a:lnTo>
                        <a:pt x="17" y="8"/>
                      </a:lnTo>
                      <a:lnTo>
                        <a:pt x="28" y="13"/>
                      </a:lnTo>
                      <a:lnTo>
                        <a:pt x="41" y="20"/>
                      </a:lnTo>
                      <a:lnTo>
                        <a:pt x="52" y="31"/>
                      </a:lnTo>
                      <a:lnTo>
                        <a:pt x="62" y="42"/>
                      </a:lnTo>
                      <a:lnTo>
                        <a:pt x="69" y="54"/>
                      </a:lnTo>
                      <a:lnTo>
                        <a:pt x="75" y="66"/>
                      </a:lnTo>
                      <a:lnTo>
                        <a:pt x="79" y="75"/>
                      </a:lnTo>
                      <a:lnTo>
                        <a:pt x="87" y="73"/>
                      </a:lnTo>
                      <a:lnTo>
                        <a:pt x="83" y="62"/>
                      </a:lnTo>
                      <a:lnTo>
                        <a:pt x="77" y="50"/>
                      </a:lnTo>
                      <a:lnTo>
                        <a:pt x="68" y="38"/>
                      </a:lnTo>
                      <a:lnTo>
                        <a:pt x="58" y="25"/>
                      </a:lnTo>
                      <a:lnTo>
                        <a:pt x="47" y="14"/>
                      </a:lnTo>
                      <a:lnTo>
                        <a:pt x="33" y="5"/>
                      </a:lnTo>
                      <a:lnTo>
                        <a:pt x="17" y="0"/>
                      </a:lnTo>
                      <a:lnTo>
                        <a:pt x="4" y="0"/>
                      </a:lnTo>
                      <a:lnTo>
                        <a:pt x="6" y="8"/>
                      </a:lnTo>
                      <a:lnTo>
                        <a:pt x="4" y="0"/>
                      </a:lnTo>
                      <a:lnTo>
                        <a:pt x="1" y="1"/>
                      </a:lnTo>
                      <a:lnTo>
                        <a:pt x="0" y="4"/>
                      </a:lnTo>
                      <a:lnTo>
                        <a:pt x="1" y="7"/>
                      </a:lnTo>
                      <a:lnTo>
                        <a:pt x="4" y="8"/>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2" name="Freeform 249"/>
                <p:cNvSpPr>
                  <a:spLocks/>
                </p:cNvSpPr>
                <p:nvPr/>
              </p:nvSpPr>
              <p:spPr bwMode="auto">
                <a:xfrm>
                  <a:off x="2669" y="3058"/>
                  <a:ext cx="36" cy="10"/>
                </a:xfrm>
                <a:custGeom>
                  <a:avLst/>
                  <a:gdLst>
                    <a:gd name="T0" fmla="*/ 36 w 73"/>
                    <a:gd name="T1" fmla="*/ 7 h 19"/>
                    <a:gd name="T2" fmla="*/ 36 w 73"/>
                    <a:gd name="T3" fmla="*/ 7 h 19"/>
                    <a:gd name="T4" fmla="*/ 31 w 73"/>
                    <a:gd name="T5" fmla="*/ 3 h 19"/>
                    <a:gd name="T6" fmla="*/ 26 w 73"/>
                    <a:gd name="T7" fmla="*/ 1 h 19"/>
                    <a:gd name="T8" fmla="*/ 21 w 73"/>
                    <a:gd name="T9" fmla="*/ 0 h 19"/>
                    <a:gd name="T10" fmla="*/ 17 w 73"/>
                    <a:gd name="T11" fmla="*/ 0 h 19"/>
                    <a:gd name="T12" fmla="*/ 11 w 73"/>
                    <a:gd name="T13" fmla="*/ 1 h 19"/>
                    <a:gd name="T14" fmla="*/ 7 w 73"/>
                    <a:gd name="T15" fmla="*/ 2 h 19"/>
                    <a:gd name="T16" fmla="*/ 3 w 73"/>
                    <a:gd name="T17" fmla="*/ 4 h 19"/>
                    <a:gd name="T18" fmla="*/ 0 w 73"/>
                    <a:gd name="T19" fmla="*/ 5 h 19"/>
                    <a:gd name="T20" fmla="*/ 2 w 73"/>
                    <a:gd name="T21" fmla="*/ 9 h 19"/>
                    <a:gd name="T22" fmla="*/ 4 w 73"/>
                    <a:gd name="T23" fmla="*/ 8 h 19"/>
                    <a:gd name="T24" fmla="*/ 8 w 73"/>
                    <a:gd name="T25" fmla="*/ 6 h 19"/>
                    <a:gd name="T26" fmla="*/ 12 w 73"/>
                    <a:gd name="T27" fmla="*/ 5 h 19"/>
                    <a:gd name="T28" fmla="*/ 17 w 73"/>
                    <a:gd name="T29" fmla="*/ 4 h 19"/>
                    <a:gd name="T30" fmla="*/ 21 w 73"/>
                    <a:gd name="T31" fmla="*/ 4 h 19"/>
                    <a:gd name="T32" fmla="*/ 25 w 73"/>
                    <a:gd name="T33" fmla="*/ 5 h 19"/>
                    <a:gd name="T34" fmla="*/ 29 w 73"/>
                    <a:gd name="T35" fmla="*/ 7 h 19"/>
                    <a:gd name="T36" fmla="*/ 33 w 73"/>
                    <a:gd name="T37" fmla="*/ 10 h 19"/>
                    <a:gd name="T38" fmla="*/ 33 w 73"/>
                    <a:gd name="T39" fmla="*/ 10 h 19"/>
                    <a:gd name="T40" fmla="*/ 36 w 73"/>
                    <a:gd name="T41" fmla="*/ 7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19">
                      <a:moveTo>
                        <a:pt x="73" y="13"/>
                      </a:moveTo>
                      <a:lnTo>
                        <a:pt x="73" y="13"/>
                      </a:lnTo>
                      <a:lnTo>
                        <a:pt x="63" y="6"/>
                      </a:lnTo>
                      <a:lnTo>
                        <a:pt x="53" y="2"/>
                      </a:lnTo>
                      <a:lnTo>
                        <a:pt x="43" y="0"/>
                      </a:lnTo>
                      <a:lnTo>
                        <a:pt x="34" y="0"/>
                      </a:lnTo>
                      <a:lnTo>
                        <a:pt x="23" y="2"/>
                      </a:lnTo>
                      <a:lnTo>
                        <a:pt x="15" y="4"/>
                      </a:lnTo>
                      <a:lnTo>
                        <a:pt x="7" y="7"/>
                      </a:lnTo>
                      <a:lnTo>
                        <a:pt x="0" y="10"/>
                      </a:lnTo>
                      <a:lnTo>
                        <a:pt x="4" y="18"/>
                      </a:lnTo>
                      <a:lnTo>
                        <a:pt x="9" y="15"/>
                      </a:lnTo>
                      <a:lnTo>
                        <a:pt x="17" y="12"/>
                      </a:lnTo>
                      <a:lnTo>
                        <a:pt x="25" y="10"/>
                      </a:lnTo>
                      <a:lnTo>
                        <a:pt x="34" y="8"/>
                      </a:lnTo>
                      <a:lnTo>
                        <a:pt x="43" y="8"/>
                      </a:lnTo>
                      <a:lnTo>
                        <a:pt x="51" y="10"/>
                      </a:lnTo>
                      <a:lnTo>
                        <a:pt x="59" y="14"/>
                      </a:lnTo>
                      <a:lnTo>
                        <a:pt x="67" y="19"/>
                      </a:lnTo>
                      <a:lnTo>
                        <a:pt x="73"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3" name="Freeform 250"/>
                <p:cNvSpPr>
                  <a:spLocks/>
                </p:cNvSpPr>
                <p:nvPr/>
              </p:nvSpPr>
              <p:spPr bwMode="auto">
                <a:xfrm>
                  <a:off x="2743" y="2999"/>
                  <a:ext cx="157" cy="227"/>
                </a:xfrm>
                <a:custGeom>
                  <a:avLst/>
                  <a:gdLst>
                    <a:gd name="T0" fmla="*/ 13 w 313"/>
                    <a:gd name="T1" fmla="*/ 65 h 453"/>
                    <a:gd name="T2" fmla="*/ 18 w 313"/>
                    <a:gd name="T3" fmla="*/ 60 h 453"/>
                    <a:gd name="T4" fmla="*/ 22 w 313"/>
                    <a:gd name="T5" fmla="*/ 53 h 453"/>
                    <a:gd name="T6" fmla="*/ 23 w 313"/>
                    <a:gd name="T7" fmla="*/ 43 h 453"/>
                    <a:gd name="T8" fmla="*/ 18 w 313"/>
                    <a:gd name="T9" fmla="*/ 32 h 453"/>
                    <a:gd name="T10" fmla="*/ 26 w 313"/>
                    <a:gd name="T11" fmla="*/ 18 h 453"/>
                    <a:gd name="T12" fmla="*/ 42 w 313"/>
                    <a:gd name="T13" fmla="*/ 5 h 453"/>
                    <a:gd name="T14" fmla="*/ 59 w 313"/>
                    <a:gd name="T15" fmla="*/ 0 h 453"/>
                    <a:gd name="T16" fmla="*/ 70 w 313"/>
                    <a:gd name="T17" fmla="*/ 4 h 453"/>
                    <a:gd name="T18" fmla="*/ 83 w 313"/>
                    <a:gd name="T19" fmla="*/ 3 h 453"/>
                    <a:gd name="T20" fmla="*/ 98 w 313"/>
                    <a:gd name="T21" fmla="*/ 3 h 453"/>
                    <a:gd name="T22" fmla="*/ 111 w 313"/>
                    <a:gd name="T23" fmla="*/ 5 h 453"/>
                    <a:gd name="T24" fmla="*/ 119 w 313"/>
                    <a:gd name="T25" fmla="*/ 12 h 453"/>
                    <a:gd name="T26" fmla="*/ 125 w 313"/>
                    <a:gd name="T27" fmla="*/ 26 h 453"/>
                    <a:gd name="T28" fmla="*/ 129 w 313"/>
                    <a:gd name="T29" fmla="*/ 39 h 453"/>
                    <a:gd name="T30" fmla="*/ 129 w 313"/>
                    <a:gd name="T31" fmla="*/ 54 h 453"/>
                    <a:gd name="T32" fmla="*/ 128 w 313"/>
                    <a:gd name="T33" fmla="*/ 69 h 453"/>
                    <a:gd name="T34" fmla="*/ 133 w 313"/>
                    <a:gd name="T35" fmla="*/ 79 h 453"/>
                    <a:gd name="T36" fmla="*/ 140 w 313"/>
                    <a:gd name="T37" fmla="*/ 91 h 453"/>
                    <a:gd name="T38" fmla="*/ 147 w 313"/>
                    <a:gd name="T39" fmla="*/ 101 h 453"/>
                    <a:gd name="T40" fmla="*/ 155 w 313"/>
                    <a:gd name="T41" fmla="*/ 108 h 453"/>
                    <a:gd name="T42" fmla="*/ 156 w 313"/>
                    <a:gd name="T43" fmla="*/ 118 h 453"/>
                    <a:gd name="T44" fmla="*/ 151 w 313"/>
                    <a:gd name="T45" fmla="*/ 125 h 453"/>
                    <a:gd name="T46" fmla="*/ 147 w 313"/>
                    <a:gd name="T47" fmla="*/ 127 h 453"/>
                    <a:gd name="T48" fmla="*/ 141 w 313"/>
                    <a:gd name="T49" fmla="*/ 129 h 453"/>
                    <a:gd name="T50" fmla="*/ 136 w 313"/>
                    <a:gd name="T51" fmla="*/ 131 h 453"/>
                    <a:gd name="T52" fmla="*/ 131 w 313"/>
                    <a:gd name="T53" fmla="*/ 136 h 453"/>
                    <a:gd name="T54" fmla="*/ 129 w 313"/>
                    <a:gd name="T55" fmla="*/ 145 h 453"/>
                    <a:gd name="T56" fmla="*/ 129 w 313"/>
                    <a:gd name="T57" fmla="*/ 153 h 453"/>
                    <a:gd name="T58" fmla="*/ 124 w 313"/>
                    <a:gd name="T59" fmla="*/ 157 h 453"/>
                    <a:gd name="T60" fmla="*/ 126 w 313"/>
                    <a:gd name="T61" fmla="*/ 160 h 453"/>
                    <a:gd name="T62" fmla="*/ 126 w 313"/>
                    <a:gd name="T63" fmla="*/ 168 h 453"/>
                    <a:gd name="T64" fmla="*/ 118 w 313"/>
                    <a:gd name="T65" fmla="*/ 174 h 453"/>
                    <a:gd name="T66" fmla="*/ 118 w 313"/>
                    <a:gd name="T67" fmla="*/ 189 h 453"/>
                    <a:gd name="T68" fmla="*/ 123 w 313"/>
                    <a:gd name="T69" fmla="*/ 198 h 453"/>
                    <a:gd name="T70" fmla="*/ 124 w 313"/>
                    <a:gd name="T71" fmla="*/ 207 h 453"/>
                    <a:gd name="T72" fmla="*/ 121 w 313"/>
                    <a:gd name="T73" fmla="*/ 218 h 453"/>
                    <a:gd name="T74" fmla="*/ 111 w 313"/>
                    <a:gd name="T75" fmla="*/ 225 h 453"/>
                    <a:gd name="T76" fmla="*/ 102 w 313"/>
                    <a:gd name="T77" fmla="*/ 226 h 453"/>
                    <a:gd name="T78" fmla="*/ 98 w 313"/>
                    <a:gd name="T79" fmla="*/ 227 h 453"/>
                    <a:gd name="T80" fmla="*/ 94 w 313"/>
                    <a:gd name="T81" fmla="*/ 227 h 453"/>
                    <a:gd name="T82" fmla="*/ 89 w 313"/>
                    <a:gd name="T83" fmla="*/ 226 h 453"/>
                    <a:gd name="T84" fmla="*/ 84 w 313"/>
                    <a:gd name="T85" fmla="*/ 222 h 453"/>
                    <a:gd name="T86" fmla="*/ 81 w 313"/>
                    <a:gd name="T87" fmla="*/ 215 h 453"/>
                    <a:gd name="T88" fmla="*/ 77 w 313"/>
                    <a:gd name="T89" fmla="*/ 208 h 453"/>
                    <a:gd name="T90" fmla="*/ 72 w 313"/>
                    <a:gd name="T91" fmla="*/ 201 h 453"/>
                    <a:gd name="T92" fmla="*/ 63 w 313"/>
                    <a:gd name="T93" fmla="*/ 191 h 453"/>
                    <a:gd name="T94" fmla="*/ 52 w 313"/>
                    <a:gd name="T95" fmla="*/ 183 h 453"/>
                    <a:gd name="T96" fmla="*/ 43 w 313"/>
                    <a:gd name="T97" fmla="*/ 180 h 453"/>
                    <a:gd name="T98" fmla="*/ 35 w 313"/>
                    <a:gd name="T99" fmla="*/ 181 h 453"/>
                    <a:gd name="T100" fmla="*/ 32 w 313"/>
                    <a:gd name="T101" fmla="*/ 176 h 453"/>
                    <a:gd name="T102" fmla="*/ 27 w 313"/>
                    <a:gd name="T103" fmla="*/ 165 h 453"/>
                    <a:gd name="T104" fmla="*/ 17 w 313"/>
                    <a:gd name="T105" fmla="*/ 155 h 453"/>
                    <a:gd name="T106" fmla="*/ 6 w 313"/>
                    <a:gd name="T107" fmla="*/ 145 h 453"/>
                    <a:gd name="T108" fmla="*/ 2 w 313"/>
                    <a:gd name="T109" fmla="*/ 139 h 453"/>
                    <a:gd name="T110" fmla="*/ 1 w 313"/>
                    <a:gd name="T111" fmla="*/ 133 h 453"/>
                    <a:gd name="T112" fmla="*/ 1 w 313"/>
                    <a:gd name="T113" fmla="*/ 123 h 453"/>
                    <a:gd name="T114" fmla="*/ 1 w 313"/>
                    <a:gd name="T115" fmla="*/ 119 h 453"/>
                    <a:gd name="T116" fmla="*/ 4 w 313"/>
                    <a:gd name="T117" fmla="*/ 118 h 453"/>
                    <a:gd name="T118" fmla="*/ 8 w 313"/>
                    <a:gd name="T119" fmla="*/ 117 h 453"/>
                    <a:gd name="T120" fmla="*/ 9 w 313"/>
                    <a:gd name="T121" fmla="*/ 99 h 453"/>
                    <a:gd name="T122" fmla="*/ 12 w 313"/>
                    <a:gd name="T123" fmla="*/ 77 h 4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3" h="453">
                      <a:moveTo>
                        <a:pt x="25" y="134"/>
                      </a:moveTo>
                      <a:lnTo>
                        <a:pt x="26" y="130"/>
                      </a:lnTo>
                      <a:lnTo>
                        <a:pt x="30" y="125"/>
                      </a:lnTo>
                      <a:lnTo>
                        <a:pt x="35" y="119"/>
                      </a:lnTo>
                      <a:lnTo>
                        <a:pt x="40" y="113"/>
                      </a:lnTo>
                      <a:lnTo>
                        <a:pt x="44" y="105"/>
                      </a:lnTo>
                      <a:lnTo>
                        <a:pt x="47" y="97"/>
                      </a:lnTo>
                      <a:lnTo>
                        <a:pt x="46" y="86"/>
                      </a:lnTo>
                      <a:lnTo>
                        <a:pt x="40" y="76"/>
                      </a:lnTo>
                      <a:lnTo>
                        <a:pt x="36" y="64"/>
                      </a:lnTo>
                      <a:lnTo>
                        <a:pt x="41" y="49"/>
                      </a:lnTo>
                      <a:lnTo>
                        <a:pt x="51" y="35"/>
                      </a:lnTo>
                      <a:lnTo>
                        <a:pt x="66" y="21"/>
                      </a:lnTo>
                      <a:lnTo>
                        <a:pt x="84" y="9"/>
                      </a:lnTo>
                      <a:lnTo>
                        <a:pt x="102" y="1"/>
                      </a:lnTo>
                      <a:lnTo>
                        <a:pt x="118" y="0"/>
                      </a:lnTo>
                      <a:lnTo>
                        <a:pt x="132" y="8"/>
                      </a:lnTo>
                      <a:lnTo>
                        <a:pt x="139" y="7"/>
                      </a:lnTo>
                      <a:lnTo>
                        <a:pt x="151" y="6"/>
                      </a:lnTo>
                      <a:lnTo>
                        <a:pt x="165" y="5"/>
                      </a:lnTo>
                      <a:lnTo>
                        <a:pt x="180" y="5"/>
                      </a:lnTo>
                      <a:lnTo>
                        <a:pt x="196" y="5"/>
                      </a:lnTo>
                      <a:lnTo>
                        <a:pt x="210" y="7"/>
                      </a:lnTo>
                      <a:lnTo>
                        <a:pt x="222" y="10"/>
                      </a:lnTo>
                      <a:lnTo>
                        <a:pt x="230" y="14"/>
                      </a:lnTo>
                      <a:lnTo>
                        <a:pt x="237" y="23"/>
                      </a:lnTo>
                      <a:lnTo>
                        <a:pt x="244" y="35"/>
                      </a:lnTo>
                      <a:lnTo>
                        <a:pt x="249" y="51"/>
                      </a:lnTo>
                      <a:lnTo>
                        <a:pt x="255" y="69"/>
                      </a:lnTo>
                      <a:lnTo>
                        <a:pt x="257" y="78"/>
                      </a:lnTo>
                      <a:lnTo>
                        <a:pt x="258" y="89"/>
                      </a:lnTo>
                      <a:lnTo>
                        <a:pt x="257" y="107"/>
                      </a:lnTo>
                      <a:lnTo>
                        <a:pt x="252" y="131"/>
                      </a:lnTo>
                      <a:lnTo>
                        <a:pt x="256" y="137"/>
                      </a:lnTo>
                      <a:lnTo>
                        <a:pt x="260" y="147"/>
                      </a:lnTo>
                      <a:lnTo>
                        <a:pt x="266" y="158"/>
                      </a:lnTo>
                      <a:lnTo>
                        <a:pt x="273" y="170"/>
                      </a:lnTo>
                      <a:lnTo>
                        <a:pt x="280" y="182"/>
                      </a:lnTo>
                      <a:lnTo>
                        <a:pt x="287" y="194"/>
                      </a:lnTo>
                      <a:lnTo>
                        <a:pt x="294" y="202"/>
                      </a:lnTo>
                      <a:lnTo>
                        <a:pt x="300" y="208"/>
                      </a:lnTo>
                      <a:lnTo>
                        <a:pt x="309" y="216"/>
                      </a:lnTo>
                      <a:lnTo>
                        <a:pt x="313" y="225"/>
                      </a:lnTo>
                      <a:lnTo>
                        <a:pt x="311" y="235"/>
                      </a:lnTo>
                      <a:lnTo>
                        <a:pt x="305" y="247"/>
                      </a:lnTo>
                      <a:lnTo>
                        <a:pt x="302" y="249"/>
                      </a:lnTo>
                      <a:lnTo>
                        <a:pt x="298" y="251"/>
                      </a:lnTo>
                      <a:lnTo>
                        <a:pt x="293" y="253"/>
                      </a:lnTo>
                      <a:lnTo>
                        <a:pt x="287" y="255"/>
                      </a:lnTo>
                      <a:lnTo>
                        <a:pt x="281" y="257"/>
                      </a:lnTo>
                      <a:lnTo>
                        <a:pt x="276" y="260"/>
                      </a:lnTo>
                      <a:lnTo>
                        <a:pt x="271" y="262"/>
                      </a:lnTo>
                      <a:lnTo>
                        <a:pt x="267" y="265"/>
                      </a:lnTo>
                      <a:lnTo>
                        <a:pt x="262" y="271"/>
                      </a:lnTo>
                      <a:lnTo>
                        <a:pt x="258" y="280"/>
                      </a:lnTo>
                      <a:lnTo>
                        <a:pt x="257" y="289"/>
                      </a:lnTo>
                      <a:lnTo>
                        <a:pt x="261" y="300"/>
                      </a:lnTo>
                      <a:lnTo>
                        <a:pt x="257" y="306"/>
                      </a:lnTo>
                      <a:lnTo>
                        <a:pt x="252" y="310"/>
                      </a:lnTo>
                      <a:lnTo>
                        <a:pt x="248" y="313"/>
                      </a:lnTo>
                      <a:lnTo>
                        <a:pt x="247" y="314"/>
                      </a:lnTo>
                      <a:lnTo>
                        <a:pt x="252" y="320"/>
                      </a:lnTo>
                      <a:lnTo>
                        <a:pt x="256" y="328"/>
                      </a:lnTo>
                      <a:lnTo>
                        <a:pt x="252" y="335"/>
                      </a:lnTo>
                      <a:lnTo>
                        <a:pt x="244" y="340"/>
                      </a:lnTo>
                      <a:lnTo>
                        <a:pt x="236" y="348"/>
                      </a:lnTo>
                      <a:lnTo>
                        <a:pt x="234" y="361"/>
                      </a:lnTo>
                      <a:lnTo>
                        <a:pt x="236" y="377"/>
                      </a:lnTo>
                      <a:lnTo>
                        <a:pt x="242" y="389"/>
                      </a:lnTo>
                      <a:lnTo>
                        <a:pt x="245" y="395"/>
                      </a:lnTo>
                      <a:lnTo>
                        <a:pt x="247" y="404"/>
                      </a:lnTo>
                      <a:lnTo>
                        <a:pt x="247" y="414"/>
                      </a:lnTo>
                      <a:lnTo>
                        <a:pt x="245" y="425"/>
                      </a:lnTo>
                      <a:lnTo>
                        <a:pt x="241" y="436"/>
                      </a:lnTo>
                      <a:lnTo>
                        <a:pt x="233" y="444"/>
                      </a:lnTo>
                      <a:lnTo>
                        <a:pt x="222" y="450"/>
                      </a:lnTo>
                      <a:lnTo>
                        <a:pt x="208" y="452"/>
                      </a:lnTo>
                      <a:lnTo>
                        <a:pt x="204" y="452"/>
                      </a:lnTo>
                      <a:lnTo>
                        <a:pt x="200" y="452"/>
                      </a:lnTo>
                      <a:lnTo>
                        <a:pt x="196" y="453"/>
                      </a:lnTo>
                      <a:lnTo>
                        <a:pt x="192" y="453"/>
                      </a:lnTo>
                      <a:lnTo>
                        <a:pt x="188" y="453"/>
                      </a:lnTo>
                      <a:lnTo>
                        <a:pt x="183" y="453"/>
                      </a:lnTo>
                      <a:lnTo>
                        <a:pt x="177" y="452"/>
                      </a:lnTo>
                      <a:lnTo>
                        <a:pt x="170" y="451"/>
                      </a:lnTo>
                      <a:lnTo>
                        <a:pt x="168" y="444"/>
                      </a:lnTo>
                      <a:lnTo>
                        <a:pt x="165" y="437"/>
                      </a:lnTo>
                      <a:lnTo>
                        <a:pt x="162" y="429"/>
                      </a:lnTo>
                      <a:lnTo>
                        <a:pt x="157" y="422"/>
                      </a:lnTo>
                      <a:lnTo>
                        <a:pt x="153" y="415"/>
                      </a:lnTo>
                      <a:lnTo>
                        <a:pt x="148" y="408"/>
                      </a:lnTo>
                      <a:lnTo>
                        <a:pt x="143" y="401"/>
                      </a:lnTo>
                      <a:lnTo>
                        <a:pt x="137" y="394"/>
                      </a:lnTo>
                      <a:lnTo>
                        <a:pt x="125" y="381"/>
                      </a:lnTo>
                      <a:lnTo>
                        <a:pt x="114" y="372"/>
                      </a:lnTo>
                      <a:lnTo>
                        <a:pt x="103" y="365"/>
                      </a:lnTo>
                      <a:lnTo>
                        <a:pt x="94" y="361"/>
                      </a:lnTo>
                      <a:lnTo>
                        <a:pt x="85" y="360"/>
                      </a:lnTo>
                      <a:lnTo>
                        <a:pt x="77" y="361"/>
                      </a:lnTo>
                      <a:lnTo>
                        <a:pt x="70" y="362"/>
                      </a:lnTo>
                      <a:lnTo>
                        <a:pt x="64" y="363"/>
                      </a:lnTo>
                      <a:lnTo>
                        <a:pt x="64" y="351"/>
                      </a:lnTo>
                      <a:lnTo>
                        <a:pt x="61" y="340"/>
                      </a:lnTo>
                      <a:lnTo>
                        <a:pt x="54" y="329"/>
                      </a:lnTo>
                      <a:lnTo>
                        <a:pt x="44" y="319"/>
                      </a:lnTo>
                      <a:lnTo>
                        <a:pt x="34" y="310"/>
                      </a:lnTo>
                      <a:lnTo>
                        <a:pt x="23" y="300"/>
                      </a:lnTo>
                      <a:lnTo>
                        <a:pt x="12" y="290"/>
                      </a:lnTo>
                      <a:lnTo>
                        <a:pt x="3" y="278"/>
                      </a:lnTo>
                      <a:lnTo>
                        <a:pt x="3" y="277"/>
                      </a:lnTo>
                      <a:lnTo>
                        <a:pt x="3" y="274"/>
                      </a:lnTo>
                      <a:lnTo>
                        <a:pt x="2" y="266"/>
                      </a:lnTo>
                      <a:lnTo>
                        <a:pt x="1" y="250"/>
                      </a:lnTo>
                      <a:lnTo>
                        <a:pt x="1" y="245"/>
                      </a:lnTo>
                      <a:lnTo>
                        <a:pt x="1" y="241"/>
                      </a:lnTo>
                      <a:lnTo>
                        <a:pt x="1" y="238"/>
                      </a:lnTo>
                      <a:lnTo>
                        <a:pt x="0" y="235"/>
                      </a:lnTo>
                      <a:lnTo>
                        <a:pt x="7" y="235"/>
                      </a:lnTo>
                      <a:lnTo>
                        <a:pt x="12" y="235"/>
                      </a:lnTo>
                      <a:lnTo>
                        <a:pt x="16" y="234"/>
                      </a:lnTo>
                      <a:lnTo>
                        <a:pt x="18" y="234"/>
                      </a:lnTo>
                      <a:lnTo>
                        <a:pt x="17" y="197"/>
                      </a:lnTo>
                      <a:lnTo>
                        <a:pt x="20" y="172"/>
                      </a:lnTo>
                      <a:lnTo>
                        <a:pt x="24" y="154"/>
                      </a:lnTo>
                      <a:lnTo>
                        <a:pt x="25" y="134"/>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4" name="Freeform 251"/>
                <p:cNvSpPr>
                  <a:spLocks/>
                </p:cNvSpPr>
                <p:nvPr/>
              </p:nvSpPr>
              <p:spPr bwMode="auto">
                <a:xfrm>
                  <a:off x="2754" y="3066"/>
                  <a:ext cx="4" cy="2"/>
                </a:xfrm>
                <a:custGeom>
                  <a:avLst/>
                  <a:gdLst>
                    <a:gd name="T0" fmla="*/ 0 w 8"/>
                    <a:gd name="T1" fmla="*/ 0 h 4"/>
                    <a:gd name="T2" fmla="*/ 1 w 8"/>
                    <a:gd name="T3" fmla="*/ 2 h 4"/>
                    <a:gd name="T4" fmla="*/ 2 w 8"/>
                    <a:gd name="T5" fmla="*/ 2 h 4"/>
                    <a:gd name="T6" fmla="*/ 4 w 8"/>
                    <a:gd name="T7" fmla="*/ 2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1" y="3"/>
                      </a:lnTo>
                      <a:lnTo>
                        <a:pt x="4" y="4"/>
                      </a:lnTo>
                      <a:lnTo>
                        <a:pt x="7" y="3"/>
                      </a:lnTo>
                      <a:lnTo>
                        <a:pt x="8"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5" name="Freeform 252"/>
                <p:cNvSpPr>
                  <a:spLocks/>
                </p:cNvSpPr>
                <p:nvPr/>
              </p:nvSpPr>
              <p:spPr bwMode="auto">
                <a:xfrm>
                  <a:off x="2754" y="3036"/>
                  <a:ext cx="15" cy="30"/>
                </a:xfrm>
                <a:custGeom>
                  <a:avLst/>
                  <a:gdLst>
                    <a:gd name="T0" fmla="*/ 8 w 30"/>
                    <a:gd name="T1" fmla="*/ 3 h 61"/>
                    <a:gd name="T2" fmla="*/ 8 w 30"/>
                    <a:gd name="T3" fmla="*/ 3 h 61"/>
                    <a:gd name="T4" fmla="*/ 11 w 30"/>
                    <a:gd name="T5" fmla="*/ 7 h 61"/>
                    <a:gd name="T6" fmla="*/ 11 w 30"/>
                    <a:gd name="T7" fmla="*/ 12 h 61"/>
                    <a:gd name="T8" fmla="*/ 10 w 30"/>
                    <a:gd name="T9" fmla="*/ 15 h 61"/>
                    <a:gd name="T10" fmla="*/ 8 w 30"/>
                    <a:gd name="T11" fmla="*/ 19 h 61"/>
                    <a:gd name="T12" fmla="*/ 6 w 30"/>
                    <a:gd name="T13" fmla="*/ 21 h 61"/>
                    <a:gd name="T14" fmla="*/ 3 w 30"/>
                    <a:gd name="T15" fmla="*/ 24 h 61"/>
                    <a:gd name="T16" fmla="*/ 1 w 30"/>
                    <a:gd name="T17" fmla="*/ 27 h 61"/>
                    <a:gd name="T18" fmla="*/ 0 w 30"/>
                    <a:gd name="T19" fmla="*/ 30 h 61"/>
                    <a:gd name="T20" fmla="*/ 4 w 30"/>
                    <a:gd name="T21" fmla="*/ 30 h 61"/>
                    <a:gd name="T22" fmla="*/ 5 w 30"/>
                    <a:gd name="T23" fmla="*/ 29 h 61"/>
                    <a:gd name="T24" fmla="*/ 6 w 30"/>
                    <a:gd name="T25" fmla="*/ 27 h 61"/>
                    <a:gd name="T26" fmla="*/ 9 w 30"/>
                    <a:gd name="T27" fmla="*/ 24 h 61"/>
                    <a:gd name="T28" fmla="*/ 12 w 30"/>
                    <a:gd name="T29" fmla="*/ 21 h 61"/>
                    <a:gd name="T30" fmla="*/ 14 w 30"/>
                    <a:gd name="T31" fmla="*/ 16 h 61"/>
                    <a:gd name="T32" fmla="*/ 15 w 30"/>
                    <a:gd name="T33" fmla="*/ 12 h 61"/>
                    <a:gd name="T34" fmla="*/ 15 w 30"/>
                    <a:gd name="T35" fmla="*/ 6 h 61"/>
                    <a:gd name="T36" fmla="*/ 11 w 30"/>
                    <a:gd name="T37" fmla="*/ 0 h 61"/>
                    <a:gd name="T38" fmla="*/ 11 w 30"/>
                    <a:gd name="T39" fmla="*/ 0 h 61"/>
                    <a:gd name="T40" fmla="*/ 8 w 30"/>
                    <a:gd name="T41" fmla="*/ 3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61">
                      <a:moveTo>
                        <a:pt x="16" y="6"/>
                      </a:moveTo>
                      <a:lnTo>
                        <a:pt x="16" y="6"/>
                      </a:lnTo>
                      <a:lnTo>
                        <a:pt x="21" y="14"/>
                      </a:lnTo>
                      <a:lnTo>
                        <a:pt x="22" y="24"/>
                      </a:lnTo>
                      <a:lnTo>
                        <a:pt x="19" y="31"/>
                      </a:lnTo>
                      <a:lnTo>
                        <a:pt x="15" y="38"/>
                      </a:lnTo>
                      <a:lnTo>
                        <a:pt x="11" y="43"/>
                      </a:lnTo>
                      <a:lnTo>
                        <a:pt x="6" y="49"/>
                      </a:lnTo>
                      <a:lnTo>
                        <a:pt x="1" y="55"/>
                      </a:lnTo>
                      <a:lnTo>
                        <a:pt x="0" y="61"/>
                      </a:lnTo>
                      <a:lnTo>
                        <a:pt x="8" y="61"/>
                      </a:lnTo>
                      <a:lnTo>
                        <a:pt x="9" y="59"/>
                      </a:lnTo>
                      <a:lnTo>
                        <a:pt x="12" y="55"/>
                      </a:lnTo>
                      <a:lnTo>
                        <a:pt x="17" y="49"/>
                      </a:lnTo>
                      <a:lnTo>
                        <a:pt x="23" y="42"/>
                      </a:lnTo>
                      <a:lnTo>
                        <a:pt x="27" y="33"/>
                      </a:lnTo>
                      <a:lnTo>
                        <a:pt x="30" y="24"/>
                      </a:lnTo>
                      <a:lnTo>
                        <a:pt x="29" y="12"/>
                      </a:lnTo>
                      <a:lnTo>
                        <a:pt x="22" y="0"/>
                      </a:lnTo>
                      <a:lnTo>
                        <a:pt x="16"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6" name="Freeform 253"/>
                <p:cNvSpPr>
                  <a:spLocks/>
                </p:cNvSpPr>
                <p:nvPr/>
              </p:nvSpPr>
              <p:spPr bwMode="auto">
                <a:xfrm>
                  <a:off x="2759" y="2997"/>
                  <a:ext cx="53" cy="42"/>
                </a:xfrm>
                <a:custGeom>
                  <a:avLst/>
                  <a:gdLst>
                    <a:gd name="T0" fmla="*/ 51 w 105"/>
                    <a:gd name="T1" fmla="*/ 4 h 83"/>
                    <a:gd name="T2" fmla="*/ 52 w 105"/>
                    <a:gd name="T3" fmla="*/ 5 h 83"/>
                    <a:gd name="T4" fmla="*/ 44 w 105"/>
                    <a:gd name="T5" fmla="*/ 0 h 83"/>
                    <a:gd name="T6" fmla="*/ 35 w 105"/>
                    <a:gd name="T7" fmla="*/ 1 h 83"/>
                    <a:gd name="T8" fmla="*/ 26 w 105"/>
                    <a:gd name="T9" fmla="*/ 5 h 83"/>
                    <a:gd name="T10" fmla="*/ 16 w 105"/>
                    <a:gd name="T11" fmla="*/ 11 h 83"/>
                    <a:gd name="T12" fmla="*/ 9 w 105"/>
                    <a:gd name="T13" fmla="*/ 18 h 83"/>
                    <a:gd name="T14" fmla="*/ 3 w 105"/>
                    <a:gd name="T15" fmla="*/ 26 h 83"/>
                    <a:gd name="T16" fmla="*/ 0 w 105"/>
                    <a:gd name="T17" fmla="*/ 34 h 83"/>
                    <a:gd name="T18" fmla="*/ 3 w 105"/>
                    <a:gd name="T19" fmla="*/ 42 h 83"/>
                    <a:gd name="T20" fmla="*/ 6 w 105"/>
                    <a:gd name="T21" fmla="*/ 39 h 83"/>
                    <a:gd name="T22" fmla="*/ 5 w 105"/>
                    <a:gd name="T23" fmla="*/ 34 h 83"/>
                    <a:gd name="T24" fmla="*/ 7 w 105"/>
                    <a:gd name="T25" fmla="*/ 28 h 83"/>
                    <a:gd name="T26" fmla="*/ 12 w 105"/>
                    <a:gd name="T27" fmla="*/ 21 h 83"/>
                    <a:gd name="T28" fmla="*/ 20 w 105"/>
                    <a:gd name="T29" fmla="*/ 14 h 83"/>
                    <a:gd name="T30" fmla="*/ 28 w 105"/>
                    <a:gd name="T31" fmla="*/ 9 h 83"/>
                    <a:gd name="T32" fmla="*/ 36 w 105"/>
                    <a:gd name="T33" fmla="*/ 5 h 83"/>
                    <a:gd name="T34" fmla="*/ 44 w 105"/>
                    <a:gd name="T35" fmla="*/ 5 h 83"/>
                    <a:gd name="T36" fmla="*/ 49 w 105"/>
                    <a:gd name="T37" fmla="*/ 8 h 83"/>
                    <a:gd name="T38" fmla="*/ 51 w 105"/>
                    <a:gd name="T39" fmla="*/ 8 h 83"/>
                    <a:gd name="T40" fmla="*/ 49 w 105"/>
                    <a:gd name="T41" fmla="*/ 8 h 83"/>
                    <a:gd name="T42" fmla="*/ 51 w 105"/>
                    <a:gd name="T43" fmla="*/ 8 h 83"/>
                    <a:gd name="T44" fmla="*/ 52 w 105"/>
                    <a:gd name="T45" fmla="*/ 8 h 83"/>
                    <a:gd name="T46" fmla="*/ 53 w 105"/>
                    <a:gd name="T47" fmla="*/ 6 h 83"/>
                    <a:gd name="T48" fmla="*/ 52 w 105"/>
                    <a:gd name="T49" fmla="*/ 5 h 83"/>
                    <a:gd name="T50" fmla="*/ 51 w 105"/>
                    <a:gd name="T51" fmla="*/ 4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83">
                      <a:moveTo>
                        <a:pt x="101" y="8"/>
                      </a:moveTo>
                      <a:lnTo>
                        <a:pt x="104" y="9"/>
                      </a:lnTo>
                      <a:lnTo>
                        <a:pt x="87" y="0"/>
                      </a:lnTo>
                      <a:lnTo>
                        <a:pt x="70" y="1"/>
                      </a:lnTo>
                      <a:lnTo>
                        <a:pt x="51" y="9"/>
                      </a:lnTo>
                      <a:lnTo>
                        <a:pt x="32" y="22"/>
                      </a:lnTo>
                      <a:lnTo>
                        <a:pt x="17" y="36"/>
                      </a:lnTo>
                      <a:lnTo>
                        <a:pt x="6" y="51"/>
                      </a:lnTo>
                      <a:lnTo>
                        <a:pt x="0" y="68"/>
                      </a:lnTo>
                      <a:lnTo>
                        <a:pt x="6" y="83"/>
                      </a:lnTo>
                      <a:lnTo>
                        <a:pt x="12" y="77"/>
                      </a:lnTo>
                      <a:lnTo>
                        <a:pt x="10" y="68"/>
                      </a:lnTo>
                      <a:lnTo>
                        <a:pt x="14" y="55"/>
                      </a:lnTo>
                      <a:lnTo>
                        <a:pt x="23" y="42"/>
                      </a:lnTo>
                      <a:lnTo>
                        <a:pt x="39" y="28"/>
                      </a:lnTo>
                      <a:lnTo>
                        <a:pt x="55" y="17"/>
                      </a:lnTo>
                      <a:lnTo>
                        <a:pt x="72" y="10"/>
                      </a:lnTo>
                      <a:lnTo>
                        <a:pt x="87" y="9"/>
                      </a:lnTo>
                      <a:lnTo>
                        <a:pt x="98" y="15"/>
                      </a:lnTo>
                      <a:lnTo>
                        <a:pt x="101" y="16"/>
                      </a:lnTo>
                      <a:lnTo>
                        <a:pt x="98" y="15"/>
                      </a:lnTo>
                      <a:lnTo>
                        <a:pt x="101" y="16"/>
                      </a:lnTo>
                      <a:lnTo>
                        <a:pt x="104" y="15"/>
                      </a:lnTo>
                      <a:lnTo>
                        <a:pt x="105" y="12"/>
                      </a:lnTo>
                      <a:lnTo>
                        <a:pt x="104" y="9"/>
                      </a:lnTo>
                      <a:lnTo>
                        <a:pt x="101"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7" name="Freeform 254"/>
                <p:cNvSpPr>
                  <a:spLocks/>
                </p:cNvSpPr>
                <p:nvPr/>
              </p:nvSpPr>
              <p:spPr bwMode="auto">
                <a:xfrm>
                  <a:off x="2810" y="2999"/>
                  <a:ext cx="51" cy="9"/>
                </a:xfrm>
                <a:custGeom>
                  <a:avLst/>
                  <a:gdLst>
                    <a:gd name="T0" fmla="*/ 51 w 102"/>
                    <a:gd name="T1" fmla="*/ 6 h 19"/>
                    <a:gd name="T2" fmla="*/ 51 w 102"/>
                    <a:gd name="T3" fmla="*/ 6 h 19"/>
                    <a:gd name="T4" fmla="*/ 46 w 102"/>
                    <a:gd name="T5" fmla="*/ 3 h 19"/>
                    <a:gd name="T6" fmla="*/ 39 w 102"/>
                    <a:gd name="T7" fmla="*/ 2 h 19"/>
                    <a:gd name="T8" fmla="*/ 32 w 102"/>
                    <a:gd name="T9" fmla="*/ 0 h 19"/>
                    <a:gd name="T10" fmla="*/ 24 w 102"/>
                    <a:gd name="T11" fmla="*/ 0 h 19"/>
                    <a:gd name="T12" fmla="*/ 17 w 102"/>
                    <a:gd name="T13" fmla="*/ 0 h 19"/>
                    <a:gd name="T14" fmla="*/ 10 w 102"/>
                    <a:gd name="T15" fmla="*/ 1 h 19"/>
                    <a:gd name="T16" fmla="*/ 4 w 102"/>
                    <a:gd name="T17" fmla="*/ 2 h 19"/>
                    <a:gd name="T18" fmla="*/ 0 w 102"/>
                    <a:gd name="T19" fmla="*/ 2 h 19"/>
                    <a:gd name="T20" fmla="*/ 0 w 102"/>
                    <a:gd name="T21" fmla="*/ 6 h 19"/>
                    <a:gd name="T22" fmla="*/ 4 w 102"/>
                    <a:gd name="T23" fmla="*/ 6 h 19"/>
                    <a:gd name="T24" fmla="*/ 10 w 102"/>
                    <a:gd name="T25" fmla="*/ 5 h 19"/>
                    <a:gd name="T26" fmla="*/ 17 w 102"/>
                    <a:gd name="T27" fmla="*/ 5 h 19"/>
                    <a:gd name="T28" fmla="*/ 24 w 102"/>
                    <a:gd name="T29" fmla="*/ 5 h 19"/>
                    <a:gd name="T30" fmla="*/ 32 w 102"/>
                    <a:gd name="T31" fmla="*/ 5 h 19"/>
                    <a:gd name="T32" fmla="*/ 39 w 102"/>
                    <a:gd name="T33" fmla="*/ 6 h 19"/>
                    <a:gd name="T34" fmla="*/ 45 w 102"/>
                    <a:gd name="T35" fmla="*/ 7 h 19"/>
                    <a:gd name="T36" fmla="*/ 48 w 102"/>
                    <a:gd name="T37" fmla="*/ 9 h 19"/>
                    <a:gd name="T38" fmla="*/ 48 w 102"/>
                    <a:gd name="T39" fmla="*/ 9 h 19"/>
                    <a:gd name="T40" fmla="*/ 48 w 102"/>
                    <a:gd name="T41" fmla="*/ 9 h 19"/>
                    <a:gd name="T42" fmla="*/ 49 w 102"/>
                    <a:gd name="T43" fmla="*/ 9 h 19"/>
                    <a:gd name="T44" fmla="*/ 51 w 102"/>
                    <a:gd name="T45" fmla="*/ 9 h 19"/>
                    <a:gd name="T46" fmla="*/ 51 w 102"/>
                    <a:gd name="T47" fmla="*/ 7 h 19"/>
                    <a:gd name="T48" fmla="*/ 51 w 102"/>
                    <a:gd name="T49" fmla="*/ 6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19">
                      <a:moveTo>
                        <a:pt x="101" y="12"/>
                      </a:moveTo>
                      <a:lnTo>
                        <a:pt x="101" y="12"/>
                      </a:lnTo>
                      <a:lnTo>
                        <a:pt x="91" y="7"/>
                      </a:lnTo>
                      <a:lnTo>
                        <a:pt x="78" y="4"/>
                      </a:lnTo>
                      <a:lnTo>
                        <a:pt x="64" y="1"/>
                      </a:lnTo>
                      <a:lnTo>
                        <a:pt x="48" y="0"/>
                      </a:lnTo>
                      <a:lnTo>
                        <a:pt x="33" y="0"/>
                      </a:lnTo>
                      <a:lnTo>
                        <a:pt x="19" y="2"/>
                      </a:lnTo>
                      <a:lnTo>
                        <a:pt x="7" y="4"/>
                      </a:lnTo>
                      <a:lnTo>
                        <a:pt x="0" y="5"/>
                      </a:lnTo>
                      <a:lnTo>
                        <a:pt x="0" y="13"/>
                      </a:lnTo>
                      <a:lnTo>
                        <a:pt x="7" y="12"/>
                      </a:lnTo>
                      <a:lnTo>
                        <a:pt x="19" y="11"/>
                      </a:lnTo>
                      <a:lnTo>
                        <a:pt x="33" y="11"/>
                      </a:lnTo>
                      <a:lnTo>
                        <a:pt x="48" y="11"/>
                      </a:lnTo>
                      <a:lnTo>
                        <a:pt x="64" y="10"/>
                      </a:lnTo>
                      <a:lnTo>
                        <a:pt x="78" y="12"/>
                      </a:lnTo>
                      <a:lnTo>
                        <a:pt x="89" y="15"/>
                      </a:lnTo>
                      <a:lnTo>
                        <a:pt x="95" y="18"/>
                      </a:lnTo>
                      <a:lnTo>
                        <a:pt x="98" y="19"/>
                      </a:lnTo>
                      <a:lnTo>
                        <a:pt x="101" y="18"/>
                      </a:lnTo>
                      <a:lnTo>
                        <a:pt x="102" y="15"/>
                      </a:lnTo>
                      <a:lnTo>
                        <a:pt x="101"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8" name="Freeform 255"/>
                <p:cNvSpPr>
                  <a:spLocks/>
                </p:cNvSpPr>
                <p:nvPr/>
              </p:nvSpPr>
              <p:spPr bwMode="auto">
                <a:xfrm>
                  <a:off x="2857" y="3004"/>
                  <a:ext cx="16" cy="30"/>
                </a:xfrm>
                <a:custGeom>
                  <a:avLst/>
                  <a:gdLst>
                    <a:gd name="T0" fmla="*/ 16 w 32"/>
                    <a:gd name="T1" fmla="*/ 29 h 59"/>
                    <a:gd name="T2" fmla="*/ 16 w 32"/>
                    <a:gd name="T3" fmla="*/ 29 h 59"/>
                    <a:gd name="T4" fmla="*/ 14 w 32"/>
                    <a:gd name="T5" fmla="*/ 20 h 59"/>
                    <a:gd name="T6" fmla="*/ 11 w 32"/>
                    <a:gd name="T7" fmla="*/ 12 h 59"/>
                    <a:gd name="T8" fmla="*/ 7 w 32"/>
                    <a:gd name="T9" fmla="*/ 5 h 59"/>
                    <a:gd name="T10" fmla="*/ 3 w 32"/>
                    <a:gd name="T11" fmla="*/ 0 h 59"/>
                    <a:gd name="T12" fmla="*/ 0 w 32"/>
                    <a:gd name="T13" fmla="*/ 3 h 59"/>
                    <a:gd name="T14" fmla="*/ 3 w 32"/>
                    <a:gd name="T15" fmla="*/ 7 h 59"/>
                    <a:gd name="T16" fmla="*/ 7 w 32"/>
                    <a:gd name="T17" fmla="*/ 13 h 59"/>
                    <a:gd name="T18" fmla="*/ 9 w 32"/>
                    <a:gd name="T19" fmla="*/ 21 h 59"/>
                    <a:gd name="T20" fmla="*/ 12 w 32"/>
                    <a:gd name="T21" fmla="*/ 30 h 59"/>
                    <a:gd name="T22" fmla="*/ 12 w 32"/>
                    <a:gd name="T23" fmla="*/ 30 h 59"/>
                    <a:gd name="T24" fmla="*/ 16 w 32"/>
                    <a:gd name="T25" fmla="*/ 2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9">
                      <a:moveTo>
                        <a:pt x="32" y="57"/>
                      </a:moveTo>
                      <a:lnTo>
                        <a:pt x="32" y="57"/>
                      </a:lnTo>
                      <a:lnTo>
                        <a:pt x="27" y="39"/>
                      </a:lnTo>
                      <a:lnTo>
                        <a:pt x="21" y="23"/>
                      </a:lnTo>
                      <a:lnTo>
                        <a:pt x="14" y="10"/>
                      </a:lnTo>
                      <a:lnTo>
                        <a:pt x="6" y="0"/>
                      </a:lnTo>
                      <a:lnTo>
                        <a:pt x="0" y="6"/>
                      </a:lnTo>
                      <a:lnTo>
                        <a:pt x="6" y="14"/>
                      </a:lnTo>
                      <a:lnTo>
                        <a:pt x="13" y="25"/>
                      </a:lnTo>
                      <a:lnTo>
                        <a:pt x="18" y="41"/>
                      </a:lnTo>
                      <a:lnTo>
                        <a:pt x="23" y="59"/>
                      </a:lnTo>
                      <a:lnTo>
                        <a:pt x="32" y="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09" name="Freeform 256"/>
                <p:cNvSpPr>
                  <a:spLocks/>
                </p:cNvSpPr>
                <p:nvPr/>
              </p:nvSpPr>
              <p:spPr bwMode="auto">
                <a:xfrm>
                  <a:off x="2868" y="3033"/>
                  <a:ext cx="7" cy="33"/>
                </a:xfrm>
                <a:custGeom>
                  <a:avLst/>
                  <a:gdLst>
                    <a:gd name="T0" fmla="*/ 4 w 15"/>
                    <a:gd name="T1" fmla="*/ 31 h 67"/>
                    <a:gd name="T2" fmla="*/ 4 w 15"/>
                    <a:gd name="T3" fmla="*/ 32 h 67"/>
                    <a:gd name="T4" fmla="*/ 6 w 15"/>
                    <a:gd name="T5" fmla="*/ 19 h 67"/>
                    <a:gd name="T6" fmla="*/ 7 w 15"/>
                    <a:gd name="T7" fmla="*/ 10 h 67"/>
                    <a:gd name="T8" fmla="*/ 6 w 15"/>
                    <a:gd name="T9" fmla="*/ 5 h 67"/>
                    <a:gd name="T10" fmla="*/ 5 w 15"/>
                    <a:gd name="T11" fmla="*/ 0 h 67"/>
                    <a:gd name="T12" fmla="*/ 1 w 15"/>
                    <a:gd name="T13" fmla="*/ 1 h 67"/>
                    <a:gd name="T14" fmla="*/ 2 w 15"/>
                    <a:gd name="T15" fmla="*/ 5 h 67"/>
                    <a:gd name="T16" fmla="*/ 2 w 15"/>
                    <a:gd name="T17" fmla="*/ 10 h 67"/>
                    <a:gd name="T18" fmla="*/ 2 w 15"/>
                    <a:gd name="T19" fmla="*/ 19 h 67"/>
                    <a:gd name="T20" fmla="*/ 0 w 15"/>
                    <a:gd name="T21" fmla="*/ 31 h 67"/>
                    <a:gd name="T22" fmla="*/ 0 w 15"/>
                    <a:gd name="T23" fmla="*/ 32 h 67"/>
                    <a:gd name="T24" fmla="*/ 0 w 15"/>
                    <a:gd name="T25" fmla="*/ 31 h 67"/>
                    <a:gd name="T26" fmla="*/ 0 w 15"/>
                    <a:gd name="T27" fmla="*/ 32 h 67"/>
                    <a:gd name="T28" fmla="*/ 1 w 15"/>
                    <a:gd name="T29" fmla="*/ 33 h 67"/>
                    <a:gd name="T30" fmla="*/ 3 w 15"/>
                    <a:gd name="T31" fmla="*/ 33 h 67"/>
                    <a:gd name="T32" fmla="*/ 4 w 15"/>
                    <a:gd name="T33" fmla="*/ 32 h 67"/>
                    <a:gd name="T34" fmla="*/ 4 w 15"/>
                    <a:gd name="T35" fmla="*/ 31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 h="67">
                      <a:moveTo>
                        <a:pt x="9" y="62"/>
                      </a:moveTo>
                      <a:lnTo>
                        <a:pt x="9" y="64"/>
                      </a:lnTo>
                      <a:lnTo>
                        <a:pt x="13" y="39"/>
                      </a:lnTo>
                      <a:lnTo>
                        <a:pt x="15" y="21"/>
                      </a:lnTo>
                      <a:lnTo>
                        <a:pt x="13" y="10"/>
                      </a:lnTo>
                      <a:lnTo>
                        <a:pt x="11" y="0"/>
                      </a:lnTo>
                      <a:lnTo>
                        <a:pt x="2" y="2"/>
                      </a:lnTo>
                      <a:lnTo>
                        <a:pt x="4" y="10"/>
                      </a:lnTo>
                      <a:lnTo>
                        <a:pt x="4" y="21"/>
                      </a:lnTo>
                      <a:lnTo>
                        <a:pt x="4" y="39"/>
                      </a:lnTo>
                      <a:lnTo>
                        <a:pt x="0" y="62"/>
                      </a:lnTo>
                      <a:lnTo>
                        <a:pt x="0" y="64"/>
                      </a:lnTo>
                      <a:lnTo>
                        <a:pt x="0" y="62"/>
                      </a:lnTo>
                      <a:lnTo>
                        <a:pt x="1" y="65"/>
                      </a:lnTo>
                      <a:lnTo>
                        <a:pt x="3" y="67"/>
                      </a:lnTo>
                      <a:lnTo>
                        <a:pt x="7" y="66"/>
                      </a:lnTo>
                      <a:lnTo>
                        <a:pt x="9" y="64"/>
                      </a:lnTo>
                      <a:lnTo>
                        <a:pt x="9" y="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0" name="Freeform 257"/>
                <p:cNvSpPr>
                  <a:spLocks/>
                </p:cNvSpPr>
                <p:nvPr/>
              </p:nvSpPr>
              <p:spPr bwMode="auto">
                <a:xfrm>
                  <a:off x="2868" y="3064"/>
                  <a:ext cx="27" cy="41"/>
                </a:xfrm>
                <a:custGeom>
                  <a:avLst/>
                  <a:gdLst>
                    <a:gd name="T0" fmla="*/ 27 w 54"/>
                    <a:gd name="T1" fmla="*/ 37 h 82"/>
                    <a:gd name="T2" fmla="*/ 27 w 54"/>
                    <a:gd name="T3" fmla="*/ 37 h 82"/>
                    <a:gd name="T4" fmla="*/ 25 w 54"/>
                    <a:gd name="T5" fmla="*/ 35 h 82"/>
                    <a:gd name="T6" fmla="*/ 22 w 54"/>
                    <a:gd name="T7" fmla="*/ 31 h 82"/>
                    <a:gd name="T8" fmla="*/ 18 w 54"/>
                    <a:gd name="T9" fmla="*/ 25 h 82"/>
                    <a:gd name="T10" fmla="*/ 15 w 54"/>
                    <a:gd name="T11" fmla="*/ 19 h 82"/>
                    <a:gd name="T12" fmla="*/ 11 w 54"/>
                    <a:gd name="T13" fmla="*/ 13 h 82"/>
                    <a:gd name="T14" fmla="*/ 8 w 54"/>
                    <a:gd name="T15" fmla="*/ 8 h 82"/>
                    <a:gd name="T16" fmla="*/ 6 w 54"/>
                    <a:gd name="T17" fmla="*/ 3 h 82"/>
                    <a:gd name="T18" fmla="*/ 5 w 54"/>
                    <a:gd name="T19" fmla="*/ 0 h 82"/>
                    <a:gd name="T20" fmla="*/ 0 w 54"/>
                    <a:gd name="T21" fmla="*/ 1 h 82"/>
                    <a:gd name="T22" fmla="*/ 2 w 54"/>
                    <a:gd name="T23" fmla="*/ 4 h 82"/>
                    <a:gd name="T24" fmla="*/ 4 w 54"/>
                    <a:gd name="T25" fmla="*/ 10 h 82"/>
                    <a:gd name="T26" fmla="*/ 7 w 54"/>
                    <a:gd name="T27" fmla="*/ 15 h 82"/>
                    <a:gd name="T28" fmla="*/ 11 w 54"/>
                    <a:gd name="T29" fmla="*/ 21 h 82"/>
                    <a:gd name="T30" fmla="*/ 14 w 54"/>
                    <a:gd name="T31" fmla="*/ 27 h 82"/>
                    <a:gd name="T32" fmla="*/ 18 w 54"/>
                    <a:gd name="T33" fmla="*/ 33 h 82"/>
                    <a:gd name="T34" fmla="*/ 22 w 54"/>
                    <a:gd name="T35" fmla="*/ 38 h 82"/>
                    <a:gd name="T36" fmla="*/ 25 w 54"/>
                    <a:gd name="T37" fmla="*/ 41 h 82"/>
                    <a:gd name="T38" fmla="*/ 25 w 54"/>
                    <a:gd name="T39" fmla="*/ 41 h 82"/>
                    <a:gd name="T40" fmla="*/ 27 w 54"/>
                    <a:gd name="T41" fmla="*/ 3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82">
                      <a:moveTo>
                        <a:pt x="54" y="74"/>
                      </a:moveTo>
                      <a:lnTo>
                        <a:pt x="54" y="74"/>
                      </a:lnTo>
                      <a:lnTo>
                        <a:pt x="49" y="69"/>
                      </a:lnTo>
                      <a:lnTo>
                        <a:pt x="43" y="62"/>
                      </a:lnTo>
                      <a:lnTo>
                        <a:pt x="36" y="50"/>
                      </a:lnTo>
                      <a:lnTo>
                        <a:pt x="29" y="38"/>
                      </a:lnTo>
                      <a:lnTo>
                        <a:pt x="22" y="26"/>
                      </a:lnTo>
                      <a:lnTo>
                        <a:pt x="16" y="15"/>
                      </a:lnTo>
                      <a:lnTo>
                        <a:pt x="12" y="6"/>
                      </a:lnTo>
                      <a:lnTo>
                        <a:pt x="9" y="0"/>
                      </a:lnTo>
                      <a:lnTo>
                        <a:pt x="0" y="2"/>
                      </a:lnTo>
                      <a:lnTo>
                        <a:pt x="3" y="8"/>
                      </a:lnTo>
                      <a:lnTo>
                        <a:pt x="8" y="19"/>
                      </a:lnTo>
                      <a:lnTo>
                        <a:pt x="14" y="30"/>
                      </a:lnTo>
                      <a:lnTo>
                        <a:pt x="21" y="42"/>
                      </a:lnTo>
                      <a:lnTo>
                        <a:pt x="28" y="54"/>
                      </a:lnTo>
                      <a:lnTo>
                        <a:pt x="35" y="66"/>
                      </a:lnTo>
                      <a:lnTo>
                        <a:pt x="43" y="75"/>
                      </a:lnTo>
                      <a:lnTo>
                        <a:pt x="50" y="82"/>
                      </a:lnTo>
                      <a:lnTo>
                        <a:pt x="54" y="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1" name="Freeform 258"/>
                <p:cNvSpPr>
                  <a:spLocks/>
                </p:cNvSpPr>
                <p:nvPr/>
              </p:nvSpPr>
              <p:spPr bwMode="auto">
                <a:xfrm>
                  <a:off x="2892" y="3101"/>
                  <a:ext cx="10" cy="23"/>
                </a:xfrm>
                <a:custGeom>
                  <a:avLst/>
                  <a:gdLst>
                    <a:gd name="T0" fmla="*/ 5 w 19"/>
                    <a:gd name="T1" fmla="*/ 23 h 46"/>
                    <a:gd name="T2" fmla="*/ 6 w 19"/>
                    <a:gd name="T3" fmla="*/ 23 h 46"/>
                    <a:gd name="T4" fmla="*/ 9 w 19"/>
                    <a:gd name="T5" fmla="*/ 16 h 46"/>
                    <a:gd name="T6" fmla="*/ 10 w 19"/>
                    <a:gd name="T7" fmla="*/ 11 h 46"/>
                    <a:gd name="T8" fmla="*/ 7 w 19"/>
                    <a:gd name="T9" fmla="*/ 5 h 46"/>
                    <a:gd name="T10" fmla="*/ 2 w 19"/>
                    <a:gd name="T11" fmla="*/ 0 h 46"/>
                    <a:gd name="T12" fmla="*/ 0 w 19"/>
                    <a:gd name="T13" fmla="*/ 4 h 46"/>
                    <a:gd name="T14" fmla="*/ 4 w 19"/>
                    <a:gd name="T15" fmla="*/ 8 h 46"/>
                    <a:gd name="T16" fmla="*/ 6 w 19"/>
                    <a:gd name="T17" fmla="*/ 11 h 46"/>
                    <a:gd name="T18" fmla="*/ 5 w 19"/>
                    <a:gd name="T19" fmla="*/ 15 h 46"/>
                    <a:gd name="T20" fmla="*/ 2 w 19"/>
                    <a:gd name="T21" fmla="*/ 21 h 46"/>
                    <a:gd name="T22" fmla="*/ 2 w 19"/>
                    <a:gd name="T23" fmla="*/ 20 h 46"/>
                    <a:gd name="T24" fmla="*/ 5 w 19"/>
                    <a:gd name="T25" fmla="*/ 23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46">
                      <a:moveTo>
                        <a:pt x="10" y="46"/>
                      </a:moveTo>
                      <a:lnTo>
                        <a:pt x="11" y="45"/>
                      </a:lnTo>
                      <a:lnTo>
                        <a:pt x="17" y="32"/>
                      </a:lnTo>
                      <a:lnTo>
                        <a:pt x="19" y="21"/>
                      </a:lnTo>
                      <a:lnTo>
                        <a:pt x="14" y="9"/>
                      </a:lnTo>
                      <a:lnTo>
                        <a:pt x="4" y="0"/>
                      </a:lnTo>
                      <a:lnTo>
                        <a:pt x="0" y="8"/>
                      </a:lnTo>
                      <a:lnTo>
                        <a:pt x="8" y="15"/>
                      </a:lnTo>
                      <a:lnTo>
                        <a:pt x="11" y="21"/>
                      </a:lnTo>
                      <a:lnTo>
                        <a:pt x="9" y="30"/>
                      </a:lnTo>
                      <a:lnTo>
                        <a:pt x="3" y="41"/>
                      </a:lnTo>
                      <a:lnTo>
                        <a:pt x="4" y="40"/>
                      </a:lnTo>
                      <a:lnTo>
                        <a:pt x="1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2" name="Freeform 259"/>
                <p:cNvSpPr>
                  <a:spLocks/>
                </p:cNvSpPr>
                <p:nvPr/>
              </p:nvSpPr>
              <p:spPr bwMode="auto">
                <a:xfrm>
                  <a:off x="2875" y="3121"/>
                  <a:ext cx="23" cy="12"/>
                </a:xfrm>
                <a:custGeom>
                  <a:avLst/>
                  <a:gdLst>
                    <a:gd name="T0" fmla="*/ 3 w 44"/>
                    <a:gd name="T1" fmla="*/ 12 h 24"/>
                    <a:gd name="T2" fmla="*/ 3 w 44"/>
                    <a:gd name="T3" fmla="*/ 12 h 24"/>
                    <a:gd name="T4" fmla="*/ 5 w 44"/>
                    <a:gd name="T5" fmla="*/ 11 h 24"/>
                    <a:gd name="T6" fmla="*/ 7 w 44"/>
                    <a:gd name="T7" fmla="*/ 10 h 24"/>
                    <a:gd name="T8" fmla="*/ 10 w 44"/>
                    <a:gd name="T9" fmla="*/ 9 h 24"/>
                    <a:gd name="T10" fmla="*/ 13 w 44"/>
                    <a:gd name="T11" fmla="*/ 8 h 24"/>
                    <a:gd name="T12" fmla="*/ 16 w 44"/>
                    <a:gd name="T13" fmla="*/ 7 h 24"/>
                    <a:gd name="T14" fmla="*/ 19 w 44"/>
                    <a:gd name="T15" fmla="*/ 6 h 24"/>
                    <a:gd name="T16" fmla="*/ 21 w 44"/>
                    <a:gd name="T17" fmla="*/ 5 h 24"/>
                    <a:gd name="T18" fmla="*/ 23 w 44"/>
                    <a:gd name="T19" fmla="*/ 3 h 24"/>
                    <a:gd name="T20" fmla="*/ 20 w 44"/>
                    <a:gd name="T21" fmla="*/ 0 h 24"/>
                    <a:gd name="T22" fmla="*/ 19 w 44"/>
                    <a:gd name="T23" fmla="*/ 1 h 24"/>
                    <a:gd name="T24" fmla="*/ 17 w 44"/>
                    <a:gd name="T25" fmla="*/ 2 h 24"/>
                    <a:gd name="T26" fmla="*/ 15 w 44"/>
                    <a:gd name="T27" fmla="*/ 3 h 24"/>
                    <a:gd name="T28" fmla="*/ 12 w 44"/>
                    <a:gd name="T29" fmla="*/ 4 h 24"/>
                    <a:gd name="T30" fmla="*/ 8 w 44"/>
                    <a:gd name="T31" fmla="*/ 5 h 24"/>
                    <a:gd name="T32" fmla="*/ 5 w 44"/>
                    <a:gd name="T33" fmla="*/ 6 h 24"/>
                    <a:gd name="T34" fmla="*/ 3 w 44"/>
                    <a:gd name="T35" fmla="*/ 7 h 24"/>
                    <a:gd name="T36" fmla="*/ 0 w 44"/>
                    <a:gd name="T37" fmla="*/ 9 h 24"/>
                    <a:gd name="T38" fmla="*/ 0 w 44"/>
                    <a:gd name="T39" fmla="*/ 9 h 24"/>
                    <a:gd name="T40" fmla="*/ 3 w 44"/>
                    <a:gd name="T41" fmla="*/ 1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24">
                      <a:moveTo>
                        <a:pt x="6" y="24"/>
                      </a:moveTo>
                      <a:lnTo>
                        <a:pt x="6" y="24"/>
                      </a:lnTo>
                      <a:lnTo>
                        <a:pt x="9" y="22"/>
                      </a:lnTo>
                      <a:lnTo>
                        <a:pt x="14" y="20"/>
                      </a:lnTo>
                      <a:lnTo>
                        <a:pt x="19" y="17"/>
                      </a:lnTo>
                      <a:lnTo>
                        <a:pt x="24" y="15"/>
                      </a:lnTo>
                      <a:lnTo>
                        <a:pt x="30" y="13"/>
                      </a:lnTo>
                      <a:lnTo>
                        <a:pt x="36" y="11"/>
                      </a:lnTo>
                      <a:lnTo>
                        <a:pt x="40" y="9"/>
                      </a:lnTo>
                      <a:lnTo>
                        <a:pt x="44" y="6"/>
                      </a:lnTo>
                      <a:lnTo>
                        <a:pt x="38" y="0"/>
                      </a:lnTo>
                      <a:lnTo>
                        <a:pt x="36" y="1"/>
                      </a:lnTo>
                      <a:lnTo>
                        <a:pt x="32" y="3"/>
                      </a:lnTo>
                      <a:lnTo>
                        <a:pt x="28" y="5"/>
                      </a:lnTo>
                      <a:lnTo>
                        <a:pt x="22" y="7"/>
                      </a:lnTo>
                      <a:lnTo>
                        <a:pt x="15" y="9"/>
                      </a:lnTo>
                      <a:lnTo>
                        <a:pt x="10" y="12"/>
                      </a:lnTo>
                      <a:lnTo>
                        <a:pt x="5" y="14"/>
                      </a:lnTo>
                      <a:lnTo>
                        <a:pt x="0" y="18"/>
                      </a:lnTo>
                      <a:lnTo>
                        <a:pt x="6"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3" name="Freeform 260"/>
                <p:cNvSpPr>
                  <a:spLocks/>
                </p:cNvSpPr>
                <p:nvPr/>
              </p:nvSpPr>
              <p:spPr bwMode="auto">
                <a:xfrm>
                  <a:off x="2870" y="3130"/>
                  <a:ext cx="8" cy="21"/>
                </a:xfrm>
                <a:custGeom>
                  <a:avLst/>
                  <a:gdLst>
                    <a:gd name="T0" fmla="*/ 6 w 18"/>
                    <a:gd name="T1" fmla="*/ 20 h 42"/>
                    <a:gd name="T2" fmla="*/ 6 w 18"/>
                    <a:gd name="T3" fmla="*/ 18 h 42"/>
                    <a:gd name="T4" fmla="*/ 4 w 18"/>
                    <a:gd name="T5" fmla="*/ 14 h 42"/>
                    <a:gd name="T6" fmla="*/ 4 w 18"/>
                    <a:gd name="T7" fmla="*/ 10 h 42"/>
                    <a:gd name="T8" fmla="*/ 6 w 18"/>
                    <a:gd name="T9" fmla="*/ 6 h 42"/>
                    <a:gd name="T10" fmla="*/ 8 w 18"/>
                    <a:gd name="T11" fmla="*/ 3 h 42"/>
                    <a:gd name="T12" fmla="*/ 5 w 18"/>
                    <a:gd name="T13" fmla="*/ 0 h 42"/>
                    <a:gd name="T14" fmla="*/ 3 w 18"/>
                    <a:gd name="T15" fmla="*/ 4 h 42"/>
                    <a:gd name="T16" fmla="*/ 1 w 18"/>
                    <a:gd name="T17" fmla="*/ 8 h 42"/>
                    <a:gd name="T18" fmla="*/ 0 w 18"/>
                    <a:gd name="T19" fmla="*/ 14 h 42"/>
                    <a:gd name="T20" fmla="*/ 2 w 18"/>
                    <a:gd name="T21" fmla="*/ 20 h 42"/>
                    <a:gd name="T22" fmla="*/ 2 w 18"/>
                    <a:gd name="T23" fmla="*/ 18 h 42"/>
                    <a:gd name="T24" fmla="*/ 2 w 18"/>
                    <a:gd name="T25" fmla="*/ 20 h 42"/>
                    <a:gd name="T26" fmla="*/ 3 w 18"/>
                    <a:gd name="T27" fmla="*/ 21 h 42"/>
                    <a:gd name="T28" fmla="*/ 5 w 18"/>
                    <a:gd name="T29" fmla="*/ 21 h 42"/>
                    <a:gd name="T30" fmla="*/ 6 w 18"/>
                    <a:gd name="T31" fmla="*/ 20 h 42"/>
                    <a:gd name="T32" fmla="*/ 6 w 18"/>
                    <a:gd name="T33" fmla="*/ 18 h 42"/>
                    <a:gd name="T34" fmla="*/ 6 w 18"/>
                    <a:gd name="T35" fmla="*/ 2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42">
                      <a:moveTo>
                        <a:pt x="13" y="40"/>
                      </a:moveTo>
                      <a:lnTo>
                        <a:pt x="13" y="36"/>
                      </a:lnTo>
                      <a:lnTo>
                        <a:pt x="9" y="27"/>
                      </a:lnTo>
                      <a:lnTo>
                        <a:pt x="10" y="19"/>
                      </a:lnTo>
                      <a:lnTo>
                        <a:pt x="14" y="11"/>
                      </a:lnTo>
                      <a:lnTo>
                        <a:pt x="18" y="6"/>
                      </a:lnTo>
                      <a:lnTo>
                        <a:pt x="12" y="0"/>
                      </a:lnTo>
                      <a:lnTo>
                        <a:pt x="6" y="7"/>
                      </a:lnTo>
                      <a:lnTo>
                        <a:pt x="2" y="16"/>
                      </a:lnTo>
                      <a:lnTo>
                        <a:pt x="0" y="27"/>
                      </a:lnTo>
                      <a:lnTo>
                        <a:pt x="5" y="40"/>
                      </a:lnTo>
                      <a:lnTo>
                        <a:pt x="5" y="36"/>
                      </a:lnTo>
                      <a:lnTo>
                        <a:pt x="5" y="40"/>
                      </a:lnTo>
                      <a:lnTo>
                        <a:pt x="7" y="42"/>
                      </a:lnTo>
                      <a:lnTo>
                        <a:pt x="11" y="42"/>
                      </a:lnTo>
                      <a:lnTo>
                        <a:pt x="13" y="39"/>
                      </a:lnTo>
                      <a:lnTo>
                        <a:pt x="13" y="36"/>
                      </a:lnTo>
                      <a:lnTo>
                        <a:pt x="13"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4" name="Freeform 261"/>
                <p:cNvSpPr>
                  <a:spLocks/>
                </p:cNvSpPr>
                <p:nvPr/>
              </p:nvSpPr>
              <p:spPr bwMode="auto">
                <a:xfrm>
                  <a:off x="2865" y="3148"/>
                  <a:ext cx="11" cy="10"/>
                </a:xfrm>
                <a:custGeom>
                  <a:avLst/>
                  <a:gdLst>
                    <a:gd name="T0" fmla="*/ 3 w 22"/>
                    <a:gd name="T1" fmla="*/ 6 h 20"/>
                    <a:gd name="T2" fmla="*/ 3 w 22"/>
                    <a:gd name="T3" fmla="*/ 10 h 20"/>
                    <a:gd name="T4" fmla="*/ 4 w 22"/>
                    <a:gd name="T5" fmla="*/ 9 h 20"/>
                    <a:gd name="T6" fmla="*/ 7 w 22"/>
                    <a:gd name="T7" fmla="*/ 8 h 20"/>
                    <a:gd name="T8" fmla="*/ 9 w 22"/>
                    <a:gd name="T9" fmla="*/ 6 h 20"/>
                    <a:gd name="T10" fmla="*/ 11 w 22"/>
                    <a:gd name="T11" fmla="*/ 2 h 20"/>
                    <a:gd name="T12" fmla="*/ 7 w 22"/>
                    <a:gd name="T13" fmla="*/ 0 h 20"/>
                    <a:gd name="T14" fmla="*/ 6 w 22"/>
                    <a:gd name="T15" fmla="*/ 3 h 20"/>
                    <a:gd name="T16" fmla="*/ 3 w 22"/>
                    <a:gd name="T17" fmla="*/ 5 h 20"/>
                    <a:gd name="T18" fmla="*/ 1 w 22"/>
                    <a:gd name="T19" fmla="*/ 6 h 20"/>
                    <a:gd name="T20" fmla="*/ 1 w 22"/>
                    <a:gd name="T21" fmla="*/ 6 h 20"/>
                    <a:gd name="T22" fmla="*/ 1 w 22"/>
                    <a:gd name="T23" fmla="*/ 10 h 20"/>
                    <a:gd name="T24" fmla="*/ 1 w 22"/>
                    <a:gd name="T25" fmla="*/ 6 h 20"/>
                    <a:gd name="T26" fmla="*/ 0 w 22"/>
                    <a:gd name="T27" fmla="*/ 7 h 20"/>
                    <a:gd name="T28" fmla="*/ 0 w 22"/>
                    <a:gd name="T29" fmla="*/ 9 h 20"/>
                    <a:gd name="T30" fmla="*/ 2 w 22"/>
                    <a:gd name="T31" fmla="*/ 10 h 20"/>
                    <a:gd name="T32" fmla="*/ 3 w 22"/>
                    <a:gd name="T33" fmla="*/ 10 h 20"/>
                    <a:gd name="T34" fmla="*/ 3 w 22"/>
                    <a:gd name="T35" fmla="*/ 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20">
                      <a:moveTo>
                        <a:pt x="6" y="12"/>
                      </a:moveTo>
                      <a:lnTo>
                        <a:pt x="6" y="20"/>
                      </a:lnTo>
                      <a:lnTo>
                        <a:pt x="8" y="18"/>
                      </a:lnTo>
                      <a:lnTo>
                        <a:pt x="13" y="15"/>
                      </a:lnTo>
                      <a:lnTo>
                        <a:pt x="17" y="11"/>
                      </a:lnTo>
                      <a:lnTo>
                        <a:pt x="22" y="4"/>
                      </a:lnTo>
                      <a:lnTo>
                        <a:pt x="14" y="0"/>
                      </a:lnTo>
                      <a:lnTo>
                        <a:pt x="11" y="5"/>
                      </a:lnTo>
                      <a:lnTo>
                        <a:pt x="6" y="9"/>
                      </a:lnTo>
                      <a:lnTo>
                        <a:pt x="2" y="12"/>
                      </a:lnTo>
                      <a:lnTo>
                        <a:pt x="2" y="20"/>
                      </a:lnTo>
                      <a:lnTo>
                        <a:pt x="2" y="12"/>
                      </a:lnTo>
                      <a:lnTo>
                        <a:pt x="0" y="14"/>
                      </a:lnTo>
                      <a:lnTo>
                        <a:pt x="0" y="17"/>
                      </a:lnTo>
                      <a:lnTo>
                        <a:pt x="3" y="20"/>
                      </a:lnTo>
                      <a:lnTo>
                        <a:pt x="6" y="20"/>
                      </a:lnTo>
                      <a:lnTo>
                        <a:pt x="6"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5" name="Freeform 262"/>
                <p:cNvSpPr>
                  <a:spLocks/>
                </p:cNvSpPr>
                <p:nvPr/>
              </p:nvSpPr>
              <p:spPr bwMode="auto">
                <a:xfrm>
                  <a:off x="2865" y="3154"/>
                  <a:ext cx="9" cy="17"/>
                </a:xfrm>
                <a:custGeom>
                  <a:avLst/>
                  <a:gdLst>
                    <a:gd name="T0" fmla="*/ 1 w 18"/>
                    <a:gd name="T1" fmla="*/ 17 h 34"/>
                    <a:gd name="T2" fmla="*/ 1 w 18"/>
                    <a:gd name="T3" fmla="*/ 17 h 34"/>
                    <a:gd name="T4" fmla="*/ 7 w 18"/>
                    <a:gd name="T5" fmla="*/ 14 h 34"/>
                    <a:gd name="T6" fmla="*/ 9 w 18"/>
                    <a:gd name="T7" fmla="*/ 9 h 34"/>
                    <a:gd name="T8" fmla="*/ 7 w 18"/>
                    <a:gd name="T9" fmla="*/ 4 h 34"/>
                    <a:gd name="T10" fmla="*/ 3 w 18"/>
                    <a:gd name="T11" fmla="*/ 0 h 34"/>
                    <a:gd name="T12" fmla="*/ 1 w 18"/>
                    <a:gd name="T13" fmla="*/ 4 h 34"/>
                    <a:gd name="T14" fmla="*/ 3 w 18"/>
                    <a:gd name="T15" fmla="*/ 6 h 34"/>
                    <a:gd name="T16" fmla="*/ 4 w 18"/>
                    <a:gd name="T17" fmla="*/ 9 h 34"/>
                    <a:gd name="T18" fmla="*/ 3 w 18"/>
                    <a:gd name="T19" fmla="*/ 11 h 34"/>
                    <a:gd name="T20" fmla="*/ 0 w 18"/>
                    <a:gd name="T21" fmla="*/ 13 h 34"/>
                    <a:gd name="T22" fmla="*/ 0 w 18"/>
                    <a:gd name="T23" fmla="*/ 13 h 34"/>
                    <a:gd name="T24" fmla="*/ 1 w 18"/>
                    <a:gd name="T25" fmla="*/ 1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4">
                      <a:moveTo>
                        <a:pt x="2" y="34"/>
                      </a:moveTo>
                      <a:lnTo>
                        <a:pt x="2" y="34"/>
                      </a:lnTo>
                      <a:lnTo>
                        <a:pt x="13" y="28"/>
                      </a:lnTo>
                      <a:lnTo>
                        <a:pt x="18" y="18"/>
                      </a:lnTo>
                      <a:lnTo>
                        <a:pt x="14" y="8"/>
                      </a:lnTo>
                      <a:lnTo>
                        <a:pt x="6" y="0"/>
                      </a:lnTo>
                      <a:lnTo>
                        <a:pt x="2" y="8"/>
                      </a:lnTo>
                      <a:lnTo>
                        <a:pt x="5" y="12"/>
                      </a:lnTo>
                      <a:lnTo>
                        <a:pt x="7" y="18"/>
                      </a:lnTo>
                      <a:lnTo>
                        <a:pt x="6" y="22"/>
                      </a:lnTo>
                      <a:lnTo>
                        <a:pt x="0" y="26"/>
                      </a:lnTo>
                      <a:lnTo>
                        <a:pt x="2" y="3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6" name="Freeform 263"/>
                <p:cNvSpPr>
                  <a:spLocks/>
                </p:cNvSpPr>
                <p:nvPr/>
              </p:nvSpPr>
              <p:spPr bwMode="auto">
                <a:xfrm>
                  <a:off x="2858" y="3167"/>
                  <a:ext cx="8" cy="28"/>
                </a:xfrm>
                <a:custGeom>
                  <a:avLst/>
                  <a:gdLst>
                    <a:gd name="T0" fmla="*/ 8 w 16"/>
                    <a:gd name="T1" fmla="*/ 25 h 56"/>
                    <a:gd name="T2" fmla="*/ 8 w 16"/>
                    <a:gd name="T3" fmla="*/ 25 h 56"/>
                    <a:gd name="T4" fmla="*/ 6 w 16"/>
                    <a:gd name="T5" fmla="*/ 20 h 56"/>
                    <a:gd name="T6" fmla="*/ 5 w 16"/>
                    <a:gd name="T7" fmla="*/ 13 h 56"/>
                    <a:gd name="T8" fmla="*/ 6 w 16"/>
                    <a:gd name="T9" fmla="*/ 7 h 56"/>
                    <a:gd name="T10" fmla="*/ 8 w 16"/>
                    <a:gd name="T11" fmla="*/ 4 h 56"/>
                    <a:gd name="T12" fmla="*/ 7 w 16"/>
                    <a:gd name="T13" fmla="*/ 0 h 56"/>
                    <a:gd name="T14" fmla="*/ 2 w 16"/>
                    <a:gd name="T15" fmla="*/ 5 h 56"/>
                    <a:gd name="T16" fmla="*/ 0 w 16"/>
                    <a:gd name="T17" fmla="*/ 13 h 56"/>
                    <a:gd name="T18" fmla="*/ 2 w 16"/>
                    <a:gd name="T19" fmla="*/ 21 h 56"/>
                    <a:gd name="T20" fmla="*/ 5 w 16"/>
                    <a:gd name="T21" fmla="*/ 28 h 56"/>
                    <a:gd name="T22" fmla="*/ 5 w 16"/>
                    <a:gd name="T23" fmla="*/ 28 h 56"/>
                    <a:gd name="T24" fmla="*/ 8 w 16"/>
                    <a:gd name="T25" fmla="*/ 25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56">
                      <a:moveTo>
                        <a:pt x="16" y="50"/>
                      </a:moveTo>
                      <a:lnTo>
                        <a:pt x="16" y="50"/>
                      </a:lnTo>
                      <a:lnTo>
                        <a:pt x="11" y="40"/>
                      </a:lnTo>
                      <a:lnTo>
                        <a:pt x="10" y="25"/>
                      </a:lnTo>
                      <a:lnTo>
                        <a:pt x="11" y="14"/>
                      </a:lnTo>
                      <a:lnTo>
                        <a:pt x="16" y="8"/>
                      </a:lnTo>
                      <a:lnTo>
                        <a:pt x="14" y="0"/>
                      </a:lnTo>
                      <a:lnTo>
                        <a:pt x="3" y="10"/>
                      </a:lnTo>
                      <a:lnTo>
                        <a:pt x="0" y="25"/>
                      </a:lnTo>
                      <a:lnTo>
                        <a:pt x="3" y="42"/>
                      </a:lnTo>
                      <a:lnTo>
                        <a:pt x="10" y="56"/>
                      </a:lnTo>
                      <a:lnTo>
                        <a:pt x="16"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7" name="Freeform 264"/>
                <p:cNvSpPr>
                  <a:spLocks/>
                </p:cNvSpPr>
                <p:nvPr/>
              </p:nvSpPr>
              <p:spPr bwMode="auto">
                <a:xfrm>
                  <a:off x="2845" y="3192"/>
                  <a:ext cx="24" cy="36"/>
                </a:xfrm>
                <a:custGeom>
                  <a:avLst/>
                  <a:gdLst>
                    <a:gd name="T0" fmla="*/ 2 w 47"/>
                    <a:gd name="T1" fmla="*/ 36 h 71"/>
                    <a:gd name="T2" fmla="*/ 2 w 47"/>
                    <a:gd name="T3" fmla="*/ 35 h 71"/>
                    <a:gd name="T4" fmla="*/ 10 w 47"/>
                    <a:gd name="T5" fmla="*/ 34 h 71"/>
                    <a:gd name="T6" fmla="*/ 16 w 47"/>
                    <a:gd name="T7" fmla="*/ 31 h 71"/>
                    <a:gd name="T8" fmla="*/ 21 w 47"/>
                    <a:gd name="T9" fmla="*/ 26 h 71"/>
                    <a:gd name="T10" fmla="*/ 23 w 47"/>
                    <a:gd name="T11" fmla="*/ 20 h 71"/>
                    <a:gd name="T12" fmla="*/ 24 w 47"/>
                    <a:gd name="T13" fmla="*/ 14 h 71"/>
                    <a:gd name="T14" fmla="*/ 24 w 47"/>
                    <a:gd name="T15" fmla="*/ 9 h 71"/>
                    <a:gd name="T16" fmla="*/ 23 w 47"/>
                    <a:gd name="T17" fmla="*/ 4 h 71"/>
                    <a:gd name="T18" fmla="*/ 21 w 47"/>
                    <a:gd name="T19" fmla="*/ 0 h 71"/>
                    <a:gd name="T20" fmla="*/ 18 w 47"/>
                    <a:gd name="T21" fmla="*/ 3 h 71"/>
                    <a:gd name="T22" fmla="*/ 19 w 47"/>
                    <a:gd name="T23" fmla="*/ 5 h 71"/>
                    <a:gd name="T24" fmla="*/ 20 w 47"/>
                    <a:gd name="T25" fmla="*/ 9 h 71"/>
                    <a:gd name="T26" fmla="*/ 20 w 47"/>
                    <a:gd name="T27" fmla="*/ 14 h 71"/>
                    <a:gd name="T28" fmla="*/ 19 w 47"/>
                    <a:gd name="T29" fmla="*/ 19 h 71"/>
                    <a:gd name="T30" fmla="*/ 17 w 47"/>
                    <a:gd name="T31" fmla="*/ 24 h 71"/>
                    <a:gd name="T32" fmla="*/ 14 w 47"/>
                    <a:gd name="T33" fmla="*/ 27 h 71"/>
                    <a:gd name="T34" fmla="*/ 9 w 47"/>
                    <a:gd name="T35" fmla="*/ 30 h 71"/>
                    <a:gd name="T36" fmla="*/ 2 w 47"/>
                    <a:gd name="T37" fmla="*/ 31 h 71"/>
                    <a:gd name="T38" fmla="*/ 2 w 47"/>
                    <a:gd name="T39" fmla="*/ 31 h 71"/>
                    <a:gd name="T40" fmla="*/ 2 w 47"/>
                    <a:gd name="T41" fmla="*/ 31 h 71"/>
                    <a:gd name="T42" fmla="*/ 1 w 47"/>
                    <a:gd name="T43" fmla="*/ 32 h 71"/>
                    <a:gd name="T44" fmla="*/ 0 w 47"/>
                    <a:gd name="T45" fmla="*/ 33 h 71"/>
                    <a:gd name="T46" fmla="*/ 1 w 47"/>
                    <a:gd name="T47" fmla="*/ 35 h 71"/>
                    <a:gd name="T48" fmla="*/ 2 w 47"/>
                    <a:gd name="T49" fmla="*/ 36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71">
                      <a:moveTo>
                        <a:pt x="4" y="71"/>
                      </a:moveTo>
                      <a:lnTo>
                        <a:pt x="4" y="70"/>
                      </a:lnTo>
                      <a:lnTo>
                        <a:pt x="19" y="68"/>
                      </a:lnTo>
                      <a:lnTo>
                        <a:pt x="31" y="62"/>
                      </a:lnTo>
                      <a:lnTo>
                        <a:pt x="41" y="52"/>
                      </a:lnTo>
                      <a:lnTo>
                        <a:pt x="45" y="40"/>
                      </a:lnTo>
                      <a:lnTo>
                        <a:pt x="47" y="28"/>
                      </a:lnTo>
                      <a:lnTo>
                        <a:pt x="47" y="18"/>
                      </a:lnTo>
                      <a:lnTo>
                        <a:pt x="45" y="8"/>
                      </a:lnTo>
                      <a:lnTo>
                        <a:pt x="41" y="0"/>
                      </a:lnTo>
                      <a:lnTo>
                        <a:pt x="35" y="6"/>
                      </a:lnTo>
                      <a:lnTo>
                        <a:pt x="37" y="10"/>
                      </a:lnTo>
                      <a:lnTo>
                        <a:pt x="39" y="18"/>
                      </a:lnTo>
                      <a:lnTo>
                        <a:pt x="39" y="28"/>
                      </a:lnTo>
                      <a:lnTo>
                        <a:pt x="37" y="38"/>
                      </a:lnTo>
                      <a:lnTo>
                        <a:pt x="33" y="48"/>
                      </a:lnTo>
                      <a:lnTo>
                        <a:pt x="27" y="54"/>
                      </a:lnTo>
                      <a:lnTo>
                        <a:pt x="17" y="60"/>
                      </a:lnTo>
                      <a:lnTo>
                        <a:pt x="4" y="62"/>
                      </a:lnTo>
                      <a:lnTo>
                        <a:pt x="4" y="61"/>
                      </a:lnTo>
                      <a:lnTo>
                        <a:pt x="1" y="63"/>
                      </a:lnTo>
                      <a:lnTo>
                        <a:pt x="0" y="66"/>
                      </a:lnTo>
                      <a:lnTo>
                        <a:pt x="1" y="69"/>
                      </a:lnTo>
                      <a:lnTo>
                        <a:pt x="4"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8" name="Freeform 265"/>
                <p:cNvSpPr>
                  <a:spLocks/>
                </p:cNvSpPr>
                <p:nvPr/>
              </p:nvSpPr>
              <p:spPr bwMode="auto">
                <a:xfrm>
                  <a:off x="2826" y="3223"/>
                  <a:ext cx="22" cy="5"/>
                </a:xfrm>
                <a:custGeom>
                  <a:avLst/>
                  <a:gdLst>
                    <a:gd name="T0" fmla="*/ 0 w 42"/>
                    <a:gd name="T1" fmla="*/ 2 h 11"/>
                    <a:gd name="T2" fmla="*/ 2 w 42"/>
                    <a:gd name="T3" fmla="*/ 4 h 11"/>
                    <a:gd name="T4" fmla="*/ 6 w 42"/>
                    <a:gd name="T5" fmla="*/ 4 h 11"/>
                    <a:gd name="T6" fmla="*/ 9 w 42"/>
                    <a:gd name="T7" fmla="*/ 5 h 11"/>
                    <a:gd name="T8" fmla="*/ 12 w 42"/>
                    <a:gd name="T9" fmla="*/ 5 h 11"/>
                    <a:gd name="T10" fmla="*/ 14 w 42"/>
                    <a:gd name="T11" fmla="*/ 5 h 11"/>
                    <a:gd name="T12" fmla="*/ 16 w 42"/>
                    <a:gd name="T13" fmla="*/ 5 h 11"/>
                    <a:gd name="T14" fmla="*/ 18 w 42"/>
                    <a:gd name="T15" fmla="*/ 4 h 11"/>
                    <a:gd name="T16" fmla="*/ 20 w 42"/>
                    <a:gd name="T17" fmla="*/ 5 h 11"/>
                    <a:gd name="T18" fmla="*/ 22 w 42"/>
                    <a:gd name="T19" fmla="*/ 5 h 11"/>
                    <a:gd name="T20" fmla="*/ 22 w 42"/>
                    <a:gd name="T21" fmla="*/ 0 h 11"/>
                    <a:gd name="T22" fmla="*/ 20 w 42"/>
                    <a:gd name="T23" fmla="*/ 0 h 11"/>
                    <a:gd name="T24" fmla="*/ 18 w 42"/>
                    <a:gd name="T25" fmla="*/ 0 h 11"/>
                    <a:gd name="T26" fmla="*/ 16 w 42"/>
                    <a:gd name="T27" fmla="*/ 1 h 11"/>
                    <a:gd name="T28" fmla="*/ 14 w 42"/>
                    <a:gd name="T29" fmla="*/ 0 h 11"/>
                    <a:gd name="T30" fmla="*/ 12 w 42"/>
                    <a:gd name="T31" fmla="*/ 0 h 11"/>
                    <a:gd name="T32" fmla="*/ 9 w 42"/>
                    <a:gd name="T33" fmla="*/ 1 h 11"/>
                    <a:gd name="T34" fmla="*/ 6 w 42"/>
                    <a:gd name="T35" fmla="*/ 0 h 11"/>
                    <a:gd name="T36" fmla="*/ 2 w 42"/>
                    <a:gd name="T37" fmla="*/ 0 h 11"/>
                    <a:gd name="T38" fmla="*/ 4 w 42"/>
                    <a:gd name="T39" fmla="*/ 1 h 11"/>
                    <a:gd name="T40" fmla="*/ 2 w 42"/>
                    <a:gd name="T41" fmla="*/ 0 h 11"/>
                    <a:gd name="T42" fmla="*/ 1 w 42"/>
                    <a:gd name="T43" fmla="*/ 0 h 11"/>
                    <a:gd name="T44" fmla="*/ 0 w 42"/>
                    <a:gd name="T45" fmla="*/ 2 h 11"/>
                    <a:gd name="T46" fmla="*/ 1 w 42"/>
                    <a:gd name="T47" fmla="*/ 3 h 11"/>
                    <a:gd name="T48" fmla="*/ 2 w 42"/>
                    <a:gd name="T49" fmla="*/ 4 h 11"/>
                    <a:gd name="T50" fmla="*/ 0 w 42"/>
                    <a:gd name="T51" fmla="*/ 2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 h="11">
                      <a:moveTo>
                        <a:pt x="0" y="5"/>
                      </a:moveTo>
                      <a:lnTo>
                        <a:pt x="4" y="8"/>
                      </a:lnTo>
                      <a:lnTo>
                        <a:pt x="11" y="9"/>
                      </a:lnTo>
                      <a:lnTo>
                        <a:pt x="17" y="10"/>
                      </a:lnTo>
                      <a:lnTo>
                        <a:pt x="22" y="11"/>
                      </a:lnTo>
                      <a:lnTo>
                        <a:pt x="26" y="11"/>
                      </a:lnTo>
                      <a:lnTo>
                        <a:pt x="30" y="10"/>
                      </a:lnTo>
                      <a:lnTo>
                        <a:pt x="34" y="9"/>
                      </a:lnTo>
                      <a:lnTo>
                        <a:pt x="38" y="10"/>
                      </a:lnTo>
                      <a:lnTo>
                        <a:pt x="42" y="10"/>
                      </a:lnTo>
                      <a:lnTo>
                        <a:pt x="42" y="0"/>
                      </a:lnTo>
                      <a:lnTo>
                        <a:pt x="38" y="0"/>
                      </a:lnTo>
                      <a:lnTo>
                        <a:pt x="34" y="1"/>
                      </a:lnTo>
                      <a:lnTo>
                        <a:pt x="30" y="2"/>
                      </a:lnTo>
                      <a:lnTo>
                        <a:pt x="26" y="1"/>
                      </a:lnTo>
                      <a:lnTo>
                        <a:pt x="22" y="1"/>
                      </a:lnTo>
                      <a:lnTo>
                        <a:pt x="17" y="2"/>
                      </a:lnTo>
                      <a:lnTo>
                        <a:pt x="11" y="1"/>
                      </a:lnTo>
                      <a:lnTo>
                        <a:pt x="4" y="0"/>
                      </a:lnTo>
                      <a:lnTo>
                        <a:pt x="8" y="3"/>
                      </a:lnTo>
                      <a:lnTo>
                        <a:pt x="4" y="0"/>
                      </a:lnTo>
                      <a:lnTo>
                        <a:pt x="1" y="1"/>
                      </a:lnTo>
                      <a:lnTo>
                        <a:pt x="0" y="4"/>
                      </a:lnTo>
                      <a:lnTo>
                        <a:pt x="1" y="7"/>
                      </a:lnTo>
                      <a:lnTo>
                        <a:pt x="4" y="8"/>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19" name="Freeform 266"/>
                <p:cNvSpPr>
                  <a:spLocks/>
                </p:cNvSpPr>
                <p:nvPr/>
              </p:nvSpPr>
              <p:spPr bwMode="auto">
                <a:xfrm>
                  <a:off x="2811" y="3194"/>
                  <a:ext cx="19" cy="31"/>
                </a:xfrm>
                <a:custGeom>
                  <a:avLst/>
                  <a:gdLst>
                    <a:gd name="T0" fmla="*/ 0 w 40"/>
                    <a:gd name="T1" fmla="*/ 3 h 61"/>
                    <a:gd name="T2" fmla="*/ 0 w 40"/>
                    <a:gd name="T3" fmla="*/ 3 h 61"/>
                    <a:gd name="T4" fmla="*/ 3 w 40"/>
                    <a:gd name="T5" fmla="*/ 7 h 61"/>
                    <a:gd name="T6" fmla="*/ 5 w 40"/>
                    <a:gd name="T7" fmla="*/ 10 h 61"/>
                    <a:gd name="T8" fmla="*/ 7 w 40"/>
                    <a:gd name="T9" fmla="*/ 13 h 61"/>
                    <a:gd name="T10" fmla="*/ 9 w 40"/>
                    <a:gd name="T11" fmla="*/ 17 h 61"/>
                    <a:gd name="T12" fmla="*/ 11 w 40"/>
                    <a:gd name="T13" fmla="*/ 20 h 61"/>
                    <a:gd name="T14" fmla="*/ 13 w 40"/>
                    <a:gd name="T15" fmla="*/ 24 h 61"/>
                    <a:gd name="T16" fmla="*/ 14 w 40"/>
                    <a:gd name="T17" fmla="*/ 27 h 61"/>
                    <a:gd name="T18" fmla="*/ 15 w 40"/>
                    <a:gd name="T19" fmla="*/ 31 h 61"/>
                    <a:gd name="T20" fmla="*/ 19 w 40"/>
                    <a:gd name="T21" fmla="*/ 30 h 61"/>
                    <a:gd name="T22" fmla="*/ 18 w 40"/>
                    <a:gd name="T23" fmla="*/ 26 h 61"/>
                    <a:gd name="T24" fmla="*/ 17 w 40"/>
                    <a:gd name="T25" fmla="*/ 23 h 61"/>
                    <a:gd name="T26" fmla="*/ 15 w 40"/>
                    <a:gd name="T27" fmla="*/ 18 h 61"/>
                    <a:gd name="T28" fmla="*/ 13 w 40"/>
                    <a:gd name="T29" fmla="*/ 15 h 61"/>
                    <a:gd name="T30" fmla="*/ 11 w 40"/>
                    <a:gd name="T31" fmla="*/ 11 h 61"/>
                    <a:gd name="T32" fmla="*/ 9 w 40"/>
                    <a:gd name="T33" fmla="*/ 8 h 61"/>
                    <a:gd name="T34" fmla="*/ 6 w 40"/>
                    <a:gd name="T35" fmla="*/ 4 h 61"/>
                    <a:gd name="T36" fmla="*/ 3 w 40"/>
                    <a:gd name="T37" fmla="*/ 0 h 61"/>
                    <a:gd name="T38" fmla="*/ 3 w 40"/>
                    <a:gd name="T39" fmla="*/ 0 h 61"/>
                    <a:gd name="T40" fmla="*/ 0 w 40"/>
                    <a:gd name="T41" fmla="*/ 3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61">
                      <a:moveTo>
                        <a:pt x="0" y="6"/>
                      </a:moveTo>
                      <a:lnTo>
                        <a:pt x="0" y="6"/>
                      </a:lnTo>
                      <a:lnTo>
                        <a:pt x="6" y="13"/>
                      </a:lnTo>
                      <a:lnTo>
                        <a:pt x="10" y="19"/>
                      </a:lnTo>
                      <a:lnTo>
                        <a:pt x="15" y="26"/>
                      </a:lnTo>
                      <a:lnTo>
                        <a:pt x="19" y="33"/>
                      </a:lnTo>
                      <a:lnTo>
                        <a:pt x="23" y="40"/>
                      </a:lnTo>
                      <a:lnTo>
                        <a:pt x="27" y="47"/>
                      </a:lnTo>
                      <a:lnTo>
                        <a:pt x="30" y="54"/>
                      </a:lnTo>
                      <a:lnTo>
                        <a:pt x="32" y="61"/>
                      </a:lnTo>
                      <a:lnTo>
                        <a:pt x="40" y="59"/>
                      </a:lnTo>
                      <a:lnTo>
                        <a:pt x="38" y="52"/>
                      </a:lnTo>
                      <a:lnTo>
                        <a:pt x="35" y="45"/>
                      </a:lnTo>
                      <a:lnTo>
                        <a:pt x="32" y="36"/>
                      </a:lnTo>
                      <a:lnTo>
                        <a:pt x="28" y="29"/>
                      </a:lnTo>
                      <a:lnTo>
                        <a:pt x="23" y="22"/>
                      </a:lnTo>
                      <a:lnTo>
                        <a:pt x="18" y="15"/>
                      </a:lnTo>
                      <a:lnTo>
                        <a:pt x="12" y="7"/>
                      </a:lnTo>
                      <a:lnTo>
                        <a:pt x="6" y="0"/>
                      </a:lnTo>
                      <a:lnTo>
                        <a:pt x="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0" name="Freeform 267"/>
                <p:cNvSpPr>
                  <a:spLocks/>
                </p:cNvSpPr>
                <p:nvPr/>
              </p:nvSpPr>
              <p:spPr bwMode="auto">
                <a:xfrm>
                  <a:off x="2774" y="3177"/>
                  <a:ext cx="40" cy="20"/>
                </a:xfrm>
                <a:custGeom>
                  <a:avLst/>
                  <a:gdLst>
                    <a:gd name="T0" fmla="*/ 0 w 80"/>
                    <a:gd name="T1" fmla="*/ 4 h 42"/>
                    <a:gd name="T2" fmla="*/ 3 w 80"/>
                    <a:gd name="T3" fmla="*/ 6 h 42"/>
                    <a:gd name="T4" fmla="*/ 5 w 80"/>
                    <a:gd name="T5" fmla="*/ 5 h 42"/>
                    <a:gd name="T6" fmla="*/ 9 w 80"/>
                    <a:gd name="T7" fmla="*/ 5 h 42"/>
                    <a:gd name="T8" fmla="*/ 13 w 80"/>
                    <a:gd name="T9" fmla="*/ 5 h 42"/>
                    <a:gd name="T10" fmla="*/ 17 w 80"/>
                    <a:gd name="T11" fmla="*/ 5 h 42"/>
                    <a:gd name="T12" fmla="*/ 21 w 80"/>
                    <a:gd name="T13" fmla="*/ 7 h 42"/>
                    <a:gd name="T14" fmla="*/ 26 w 80"/>
                    <a:gd name="T15" fmla="*/ 10 h 42"/>
                    <a:gd name="T16" fmla="*/ 31 w 80"/>
                    <a:gd name="T17" fmla="*/ 14 h 42"/>
                    <a:gd name="T18" fmla="*/ 37 w 80"/>
                    <a:gd name="T19" fmla="*/ 20 h 42"/>
                    <a:gd name="T20" fmla="*/ 40 w 80"/>
                    <a:gd name="T21" fmla="*/ 17 h 42"/>
                    <a:gd name="T22" fmla="*/ 34 w 80"/>
                    <a:gd name="T23" fmla="*/ 11 h 42"/>
                    <a:gd name="T24" fmla="*/ 28 w 80"/>
                    <a:gd name="T25" fmla="*/ 6 h 42"/>
                    <a:gd name="T26" fmla="*/ 23 w 80"/>
                    <a:gd name="T27" fmla="*/ 3 h 42"/>
                    <a:gd name="T28" fmla="*/ 18 w 80"/>
                    <a:gd name="T29" fmla="*/ 1 h 42"/>
                    <a:gd name="T30" fmla="*/ 13 w 80"/>
                    <a:gd name="T31" fmla="*/ 0 h 42"/>
                    <a:gd name="T32" fmla="*/ 9 w 80"/>
                    <a:gd name="T33" fmla="*/ 1 h 42"/>
                    <a:gd name="T34" fmla="*/ 5 w 80"/>
                    <a:gd name="T35" fmla="*/ 1 h 42"/>
                    <a:gd name="T36" fmla="*/ 2 w 80"/>
                    <a:gd name="T37" fmla="*/ 2 h 42"/>
                    <a:gd name="T38" fmla="*/ 5 w 80"/>
                    <a:gd name="T39" fmla="*/ 4 h 42"/>
                    <a:gd name="T40" fmla="*/ 2 w 80"/>
                    <a:gd name="T41" fmla="*/ 2 h 42"/>
                    <a:gd name="T42" fmla="*/ 1 w 80"/>
                    <a:gd name="T43" fmla="*/ 3 h 42"/>
                    <a:gd name="T44" fmla="*/ 0 w 80"/>
                    <a:gd name="T45" fmla="*/ 4 h 42"/>
                    <a:gd name="T46" fmla="*/ 1 w 80"/>
                    <a:gd name="T47" fmla="*/ 5 h 42"/>
                    <a:gd name="T48" fmla="*/ 3 w 80"/>
                    <a:gd name="T49" fmla="*/ 6 h 42"/>
                    <a:gd name="T50" fmla="*/ 0 w 80"/>
                    <a:gd name="T51" fmla="*/ 4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42">
                      <a:moveTo>
                        <a:pt x="0" y="8"/>
                      </a:moveTo>
                      <a:lnTo>
                        <a:pt x="5" y="12"/>
                      </a:lnTo>
                      <a:lnTo>
                        <a:pt x="10" y="11"/>
                      </a:lnTo>
                      <a:lnTo>
                        <a:pt x="17" y="10"/>
                      </a:lnTo>
                      <a:lnTo>
                        <a:pt x="25" y="10"/>
                      </a:lnTo>
                      <a:lnTo>
                        <a:pt x="33" y="10"/>
                      </a:lnTo>
                      <a:lnTo>
                        <a:pt x="41" y="14"/>
                      </a:lnTo>
                      <a:lnTo>
                        <a:pt x="52" y="21"/>
                      </a:lnTo>
                      <a:lnTo>
                        <a:pt x="62" y="29"/>
                      </a:lnTo>
                      <a:lnTo>
                        <a:pt x="74" y="42"/>
                      </a:lnTo>
                      <a:lnTo>
                        <a:pt x="80" y="36"/>
                      </a:lnTo>
                      <a:lnTo>
                        <a:pt x="68" y="23"/>
                      </a:lnTo>
                      <a:lnTo>
                        <a:pt x="56" y="12"/>
                      </a:lnTo>
                      <a:lnTo>
                        <a:pt x="45" y="6"/>
                      </a:lnTo>
                      <a:lnTo>
                        <a:pt x="35" y="2"/>
                      </a:lnTo>
                      <a:lnTo>
                        <a:pt x="25" y="0"/>
                      </a:lnTo>
                      <a:lnTo>
                        <a:pt x="17" y="2"/>
                      </a:lnTo>
                      <a:lnTo>
                        <a:pt x="10" y="3"/>
                      </a:lnTo>
                      <a:lnTo>
                        <a:pt x="3" y="4"/>
                      </a:lnTo>
                      <a:lnTo>
                        <a:pt x="9" y="8"/>
                      </a:lnTo>
                      <a:lnTo>
                        <a:pt x="3" y="4"/>
                      </a:lnTo>
                      <a:lnTo>
                        <a:pt x="1" y="6"/>
                      </a:lnTo>
                      <a:lnTo>
                        <a:pt x="0" y="9"/>
                      </a:lnTo>
                      <a:lnTo>
                        <a:pt x="2" y="11"/>
                      </a:lnTo>
                      <a:lnTo>
                        <a:pt x="5" y="12"/>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1" name="Freeform 268"/>
                <p:cNvSpPr>
                  <a:spLocks/>
                </p:cNvSpPr>
                <p:nvPr/>
              </p:nvSpPr>
              <p:spPr bwMode="auto">
                <a:xfrm>
                  <a:off x="2742" y="3136"/>
                  <a:ext cx="36" cy="45"/>
                </a:xfrm>
                <a:custGeom>
                  <a:avLst/>
                  <a:gdLst>
                    <a:gd name="T0" fmla="*/ 0 w 71"/>
                    <a:gd name="T1" fmla="*/ 2 h 89"/>
                    <a:gd name="T2" fmla="*/ 1 w 71"/>
                    <a:gd name="T3" fmla="*/ 4 h 89"/>
                    <a:gd name="T4" fmla="*/ 6 w 71"/>
                    <a:gd name="T5" fmla="*/ 10 h 89"/>
                    <a:gd name="T6" fmla="*/ 11 w 71"/>
                    <a:gd name="T7" fmla="*/ 15 h 89"/>
                    <a:gd name="T8" fmla="*/ 17 w 71"/>
                    <a:gd name="T9" fmla="*/ 20 h 89"/>
                    <a:gd name="T10" fmla="*/ 22 w 71"/>
                    <a:gd name="T11" fmla="*/ 24 h 89"/>
                    <a:gd name="T12" fmla="*/ 27 w 71"/>
                    <a:gd name="T13" fmla="*/ 29 h 89"/>
                    <a:gd name="T14" fmla="*/ 30 w 71"/>
                    <a:gd name="T15" fmla="*/ 34 h 89"/>
                    <a:gd name="T16" fmla="*/ 31 w 71"/>
                    <a:gd name="T17" fmla="*/ 39 h 89"/>
                    <a:gd name="T18" fmla="*/ 31 w 71"/>
                    <a:gd name="T19" fmla="*/ 45 h 89"/>
                    <a:gd name="T20" fmla="*/ 36 w 71"/>
                    <a:gd name="T21" fmla="*/ 45 h 89"/>
                    <a:gd name="T22" fmla="*/ 36 w 71"/>
                    <a:gd name="T23" fmla="*/ 39 h 89"/>
                    <a:gd name="T24" fmla="*/ 34 w 71"/>
                    <a:gd name="T25" fmla="*/ 32 h 89"/>
                    <a:gd name="T26" fmla="*/ 30 w 71"/>
                    <a:gd name="T27" fmla="*/ 26 h 89"/>
                    <a:gd name="T28" fmla="*/ 25 w 71"/>
                    <a:gd name="T29" fmla="*/ 21 h 89"/>
                    <a:gd name="T30" fmla="*/ 20 w 71"/>
                    <a:gd name="T31" fmla="*/ 17 h 89"/>
                    <a:gd name="T32" fmla="*/ 14 w 71"/>
                    <a:gd name="T33" fmla="*/ 12 h 89"/>
                    <a:gd name="T34" fmla="*/ 9 w 71"/>
                    <a:gd name="T35" fmla="*/ 7 h 89"/>
                    <a:gd name="T36" fmla="*/ 5 w 71"/>
                    <a:gd name="T37" fmla="*/ 1 h 89"/>
                    <a:gd name="T38" fmla="*/ 5 w 71"/>
                    <a:gd name="T39" fmla="*/ 2 h 89"/>
                    <a:gd name="T40" fmla="*/ 5 w 71"/>
                    <a:gd name="T41" fmla="*/ 1 h 89"/>
                    <a:gd name="T42" fmla="*/ 4 w 71"/>
                    <a:gd name="T43" fmla="*/ 0 h 89"/>
                    <a:gd name="T44" fmla="*/ 2 w 71"/>
                    <a:gd name="T45" fmla="*/ 0 h 89"/>
                    <a:gd name="T46" fmla="*/ 1 w 71"/>
                    <a:gd name="T47" fmla="*/ 2 h 89"/>
                    <a:gd name="T48" fmla="*/ 1 w 71"/>
                    <a:gd name="T49" fmla="*/ 4 h 89"/>
                    <a:gd name="T50" fmla="*/ 0 w 71"/>
                    <a:gd name="T51" fmla="*/ 2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1" h="89">
                      <a:moveTo>
                        <a:pt x="0" y="4"/>
                      </a:moveTo>
                      <a:lnTo>
                        <a:pt x="1" y="7"/>
                      </a:lnTo>
                      <a:lnTo>
                        <a:pt x="11" y="19"/>
                      </a:lnTo>
                      <a:lnTo>
                        <a:pt x="22" y="29"/>
                      </a:lnTo>
                      <a:lnTo>
                        <a:pt x="33" y="39"/>
                      </a:lnTo>
                      <a:lnTo>
                        <a:pt x="43" y="48"/>
                      </a:lnTo>
                      <a:lnTo>
                        <a:pt x="53" y="58"/>
                      </a:lnTo>
                      <a:lnTo>
                        <a:pt x="59" y="68"/>
                      </a:lnTo>
                      <a:lnTo>
                        <a:pt x="62" y="77"/>
                      </a:lnTo>
                      <a:lnTo>
                        <a:pt x="62" y="89"/>
                      </a:lnTo>
                      <a:lnTo>
                        <a:pt x="71" y="89"/>
                      </a:lnTo>
                      <a:lnTo>
                        <a:pt x="71" y="77"/>
                      </a:lnTo>
                      <a:lnTo>
                        <a:pt x="67" y="64"/>
                      </a:lnTo>
                      <a:lnTo>
                        <a:pt x="59" y="52"/>
                      </a:lnTo>
                      <a:lnTo>
                        <a:pt x="49" y="42"/>
                      </a:lnTo>
                      <a:lnTo>
                        <a:pt x="39" y="33"/>
                      </a:lnTo>
                      <a:lnTo>
                        <a:pt x="28" y="23"/>
                      </a:lnTo>
                      <a:lnTo>
                        <a:pt x="17" y="13"/>
                      </a:lnTo>
                      <a:lnTo>
                        <a:pt x="9" y="2"/>
                      </a:lnTo>
                      <a:lnTo>
                        <a:pt x="10" y="4"/>
                      </a:lnTo>
                      <a:lnTo>
                        <a:pt x="9" y="2"/>
                      </a:lnTo>
                      <a:lnTo>
                        <a:pt x="7" y="0"/>
                      </a:lnTo>
                      <a:lnTo>
                        <a:pt x="4" y="0"/>
                      </a:lnTo>
                      <a:lnTo>
                        <a:pt x="1" y="3"/>
                      </a:lnTo>
                      <a:lnTo>
                        <a:pt x="1" y="7"/>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2" name="Freeform 269"/>
                <p:cNvSpPr>
                  <a:spLocks/>
                </p:cNvSpPr>
                <p:nvPr/>
              </p:nvSpPr>
              <p:spPr bwMode="auto">
                <a:xfrm>
                  <a:off x="2741" y="3124"/>
                  <a:ext cx="6" cy="14"/>
                </a:xfrm>
                <a:custGeom>
                  <a:avLst/>
                  <a:gdLst>
                    <a:gd name="T0" fmla="*/ 0 w 12"/>
                    <a:gd name="T1" fmla="*/ 0 h 28"/>
                    <a:gd name="T2" fmla="*/ 1 w 12"/>
                    <a:gd name="T3" fmla="*/ 0 h 28"/>
                    <a:gd name="T4" fmla="*/ 1 w 12"/>
                    <a:gd name="T5" fmla="*/ 8 h 28"/>
                    <a:gd name="T6" fmla="*/ 2 w 12"/>
                    <a:gd name="T7" fmla="*/ 12 h 28"/>
                    <a:gd name="T8" fmla="*/ 1 w 12"/>
                    <a:gd name="T9" fmla="*/ 14 h 28"/>
                    <a:gd name="T10" fmla="*/ 1 w 12"/>
                    <a:gd name="T11" fmla="*/ 14 h 28"/>
                    <a:gd name="T12" fmla="*/ 6 w 12"/>
                    <a:gd name="T13" fmla="*/ 14 h 28"/>
                    <a:gd name="T14" fmla="*/ 6 w 12"/>
                    <a:gd name="T15" fmla="*/ 14 h 28"/>
                    <a:gd name="T16" fmla="*/ 6 w 12"/>
                    <a:gd name="T17" fmla="*/ 12 h 28"/>
                    <a:gd name="T18" fmla="*/ 5 w 12"/>
                    <a:gd name="T19" fmla="*/ 8 h 28"/>
                    <a:gd name="T20" fmla="*/ 5 w 12"/>
                    <a:gd name="T21" fmla="*/ 0 h 28"/>
                    <a:gd name="T22" fmla="*/ 5 w 12"/>
                    <a:gd name="T23" fmla="*/ 0 h 28"/>
                    <a:gd name="T24" fmla="*/ 0 w 12"/>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8">
                      <a:moveTo>
                        <a:pt x="0" y="0"/>
                      </a:moveTo>
                      <a:lnTo>
                        <a:pt x="1" y="0"/>
                      </a:lnTo>
                      <a:lnTo>
                        <a:pt x="2" y="16"/>
                      </a:lnTo>
                      <a:lnTo>
                        <a:pt x="3" y="24"/>
                      </a:lnTo>
                      <a:lnTo>
                        <a:pt x="2" y="27"/>
                      </a:lnTo>
                      <a:lnTo>
                        <a:pt x="2" y="28"/>
                      </a:lnTo>
                      <a:lnTo>
                        <a:pt x="12" y="28"/>
                      </a:lnTo>
                      <a:lnTo>
                        <a:pt x="12" y="27"/>
                      </a:lnTo>
                      <a:lnTo>
                        <a:pt x="11" y="24"/>
                      </a:lnTo>
                      <a:lnTo>
                        <a:pt x="10" y="16"/>
                      </a:lnTo>
                      <a:lnTo>
                        <a:pt x="9" y="0"/>
                      </a:lnTo>
                      <a:lnTo>
                        <a:pt x="10"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3" name="Freeform 270"/>
                <p:cNvSpPr>
                  <a:spLocks/>
                </p:cNvSpPr>
                <p:nvPr/>
              </p:nvSpPr>
              <p:spPr bwMode="auto">
                <a:xfrm>
                  <a:off x="2741" y="3114"/>
                  <a:ext cx="5" cy="10"/>
                </a:xfrm>
                <a:custGeom>
                  <a:avLst/>
                  <a:gdLst>
                    <a:gd name="T0" fmla="*/ 2 w 10"/>
                    <a:gd name="T1" fmla="*/ 0 h 19"/>
                    <a:gd name="T2" fmla="*/ 0 w 10"/>
                    <a:gd name="T3" fmla="*/ 3 h 19"/>
                    <a:gd name="T4" fmla="*/ 1 w 10"/>
                    <a:gd name="T5" fmla="*/ 4 h 19"/>
                    <a:gd name="T6" fmla="*/ 0 w 10"/>
                    <a:gd name="T7" fmla="*/ 5 h 19"/>
                    <a:gd name="T8" fmla="*/ 0 w 10"/>
                    <a:gd name="T9" fmla="*/ 7 h 19"/>
                    <a:gd name="T10" fmla="*/ 0 w 10"/>
                    <a:gd name="T11" fmla="*/ 10 h 19"/>
                    <a:gd name="T12" fmla="*/ 5 w 10"/>
                    <a:gd name="T13" fmla="*/ 10 h 19"/>
                    <a:gd name="T14" fmla="*/ 5 w 10"/>
                    <a:gd name="T15" fmla="*/ 7 h 19"/>
                    <a:gd name="T16" fmla="*/ 5 w 10"/>
                    <a:gd name="T17" fmla="*/ 5 h 19"/>
                    <a:gd name="T18" fmla="*/ 5 w 10"/>
                    <a:gd name="T19" fmla="*/ 4 h 19"/>
                    <a:gd name="T20" fmla="*/ 4 w 10"/>
                    <a:gd name="T21" fmla="*/ 2 h 19"/>
                    <a:gd name="T22" fmla="*/ 2 w 10"/>
                    <a:gd name="T23" fmla="*/ 4 h 19"/>
                    <a:gd name="T24" fmla="*/ 4 w 10"/>
                    <a:gd name="T25" fmla="*/ 2 h 19"/>
                    <a:gd name="T26" fmla="*/ 3 w 10"/>
                    <a:gd name="T27" fmla="*/ 0 h 19"/>
                    <a:gd name="T28" fmla="*/ 2 w 10"/>
                    <a:gd name="T29" fmla="*/ 0 h 19"/>
                    <a:gd name="T30" fmla="*/ 1 w 10"/>
                    <a:gd name="T31" fmla="*/ 1 h 19"/>
                    <a:gd name="T32" fmla="*/ 0 w 10"/>
                    <a:gd name="T33" fmla="*/ 3 h 19"/>
                    <a:gd name="T34" fmla="*/ 2 w 10"/>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9">
                      <a:moveTo>
                        <a:pt x="4" y="0"/>
                      </a:moveTo>
                      <a:lnTo>
                        <a:pt x="0" y="5"/>
                      </a:lnTo>
                      <a:lnTo>
                        <a:pt x="1" y="7"/>
                      </a:lnTo>
                      <a:lnTo>
                        <a:pt x="0" y="10"/>
                      </a:lnTo>
                      <a:lnTo>
                        <a:pt x="0" y="14"/>
                      </a:lnTo>
                      <a:lnTo>
                        <a:pt x="0" y="19"/>
                      </a:lnTo>
                      <a:lnTo>
                        <a:pt x="10" y="19"/>
                      </a:lnTo>
                      <a:lnTo>
                        <a:pt x="10" y="14"/>
                      </a:lnTo>
                      <a:lnTo>
                        <a:pt x="10" y="10"/>
                      </a:lnTo>
                      <a:lnTo>
                        <a:pt x="9" y="7"/>
                      </a:lnTo>
                      <a:lnTo>
                        <a:pt x="8" y="3"/>
                      </a:lnTo>
                      <a:lnTo>
                        <a:pt x="4" y="8"/>
                      </a:lnTo>
                      <a:lnTo>
                        <a:pt x="8" y="3"/>
                      </a:lnTo>
                      <a:lnTo>
                        <a:pt x="6" y="0"/>
                      </a:lnTo>
                      <a:lnTo>
                        <a:pt x="3" y="0"/>
                      </a:lnTo>
                      <a:lnTo>
                        <a:pt x="1" y="2"/>
                      </a:lnTo>
                      <a:lnTo>
                        <a:pt x="0" y="5"/>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4" name="Freeform 271"/>
                <p:cNvSpPr>
                  <a:spLocks/>
                </p:cNvSpPr>
                <p:nvPr/>
              </p:nvSpPr>
              <p:spPr bwMode="auto">
                <a:xfrm>
                  <a:off x="2743" y="3114"/>
                  <a:ext cx="12" cy="5"/>
                </a:xfrm>
                <a:custGeom>
                  <a:avLst/>
                  <a:gdLst>
                    <a:gd name="T0" fmla="*/ 8 w 22"/>
                    <a:gd name="T1" fmla="*/ 2 h 10"/>
                    <a:gd name="T2" fmla="*/ 9 w 22"/>
                    <a:gd name="T3" fmla="*/ 0 h 10"/>
                    <a:gd name="T4" fmla="*/ 9 w 22"/>
                    <a:gd name="T5" fmla="*/ 0 h 10"/>
                    <a:gd name="T6" fmla="*/ 7 w 22"/>
                    <a:gd name="T7" fmla="*/ 1 h 10"/>
                    <a:gd name="T8" fmla="*/ 4 w 22"/>
                    <a:gd name="T9" fmla="*/ 0 h 10"/>
                    <a:gd name="T10" fmla="*/ 0 w 22"/>
                    <a:gd name="T11" fmla="*/ 1 h 10"/>
                    <a:gd name="T12" fmla="*/ 0 w 22"/>
                    <a:gd name="T13" fmla="*/ 5 h 10"/>
                    <a:gd name="T14" fmla="*/ 4 w 22"/>
                    <a:gd name="T15" fmla="*/ 5 h 10"/>
                    <a:gd name="T16" fmla="*/ 7 w 22"/>
                    <a:gd name="T17" fmla="*/ 5 h 10"/>
                    <a:gd name="T18" fmla="*/ 9 w 22"/>
                    <a:gd name="T19" fmla="*/ 4 h 10"/>
                    <a:gd name="T20" fmla="*/ 10 w 22"/>
                    <a:gd name="T21" fmla="*/ 4 h 10"/>
                    <a:gd name="T22" fmla="*/ 12 w 22"/>
                    <a:gd name="T23" fmla="*/ 2 h 10"/>
                    <a:gd name="T24" fmla="*/ 10 w 22"/>
                    <a:gd name="T25" fmla="*/ 4 h 10"/>
                    <a:gd name="T26" fmla="*/ 12 w 22"/>
                    <a:gd name="T27" fmla="*/ 3 h 10"/>
                    <a:gd name="T28" fmla="*/ 12 w 22"/>
                    <a:gd name="T29" fmla="*/ 2 h 10"/>
                    <a:gd name="T30" fmla="*/ 11 w 22"/>
                    <a:gd name="T31" fmla="*/ 1 h 10"/>
                    <a:gd name="T32" fmla="*/ 9 w 22"/>
                    <a:gd name="T33" fmla="*/ 0 h 10"/>
                    <a:gd name="T34" fmla="*/ 8 w 22"/>
                    <a:gd name="T35" fmla="*/ 2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10">
                      <a:moveTo>
                        <a:pt x="14" y="4"/>
                      </a:moveTo>
                      <a:lnTo>
                        <a:pt x="17" y="0"/>
                      </a:lnTo>
                      <a:lnTo>
                        <a:pt x="16" y="0"/>
                      </a:lnTo>
                      <a:lnTo>
                        <a:pt x="12" y="1"/>
                      </a:lnTo>
                      <a:lnTo>
                        <a:pt x="7" y="0"/>
                      </a:lnTo>
                      <a:lnTo>
                        <a:pt x="0" y="1"/>
                      </a:lnTo>
                      <a:lnTo>
                        <a:pt x="0" y="9"/>
                      </a:lnTo>
                      <a:lnTo>
                        <a:pt x="7" y="10"/>
                      </a:lnTo>
                      <a:lnTo>
                        <a:pt x="12" y="9"/>
                      </a:lnTo>
                      <a:lnTo>
                        <a:pt x="16" y="8"/>
                      </a:lnTo>
                      <a:lnTo>
                        <a:pt x="19" y="8"/>
                      </a:lnTo>
                      <a:lnTo>
                        <a:pt x="22" y="4"/>
                      </a:lnTo>
                      <a:lnTo>
                        <a:pt x="19" y="8"/>
                      </a:lnTo>
                      <a:lnTo>
                        <a:pt x="22" y="6"/>
                      </a:lnTo>
                      <a:lnTo>
                        <a:pt x="22" y="3"/>
                      </a:lnTo>
                      <a:lnTo>
                        <a:pt x="20" y="1"/>
                      </a:lnTo>
                      <a:lnTo>
                        <a:pt x="17" y="0"/>
                      </a:lnTo>
                      <a:lnTo>
                        <a:pt x="14"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5" name="Freeform 272"/>
                <p:cNvSpPr>
                  <a:spLocks/>
                </p:cNvSpPr>
                <p:nvPr/>
              </p:nvSpPr>
              <p:spPr bwMode="auto">
                <a:xfrm>
                  <a:off x="2750" y="3066"/>
                  <a:ext cx="8" cy="50"/>
                </a:xfrm>
                <a:custGeom>
                  <a:avLst/>
                  <a:gdLst>
                    <a:gd name="T0" fmla="*/ 4 w 16"/>
                    <a:gd name="T1" fmla="*/ 0 h 100"/>
                    <a:gd name="T2" fmla="*/ 4 w 16"/>
                    <a:gd name="T3" fmla="*/ 10 h 100"/>
                    <a:gd name="T4" fmla="*/ 2 w 16"/>
                    <a:gd name="T5" fmla="*/ 19 h 100"/>
                    <a:gd name="T6" fmla="*/ 0 w 16"/>
                    <a:gd name="T7" fmla="*/ 32 h 100"/>
                    <a:gd name="T8" fmla="*/ 1 w 16"/>
                    <a:gd name="T9" fmla="*/ 50 h 100"/>
                    <a:gd name="T10" fmla="*/ 5 w 16"/>
                    <a:gd name="T11" fmla="*/ 50 h 100"/>
                    <a:gd name="T12" fmla="*/ 4 w 16"/>
                    <a:gd name="T13" fmla="*/ 32 h 100"/>
                    <a:gd name="T14" fmla="*/ 6 w 16"/>
                    <a:gd name="T15" fmla="*/ 19 h 100"/>
                    <a:gd name="T16" fmla="*/ 8 w 16"/>
                    <a:gd name="T17" fmla="*/ 10 h 100"/>
                    <a:gd name="T18" fmla="*/ 8 w 16"/>
                    <a:gd name="T19" fmla="*/ 0 h 100"/>
                    <a:gd name="T20" fmla="*/ 4 w 16"/>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0">
                      <a:moveTo>
                        <a:pt x="8" y="0"/>
                      </a:moveTo>
                      <a:lnTo>
                        <a:pt x="7" y="20"/>
                      </a:lnTo>
                      <a:lnTo>
                        <a:pt x="3" y="38"/>
                      </a:lnTo>
                      <a:lnTo>
                        <a:pt x="0" y="63"/>
                      </a:lnTo>
                      <a:lnTo>
                        <a:pt x="1" y="100"/>
                      </a:lnTo>
                      <a:lnTo>
                        <a:pt x="9" y="100"/>
                      </a:lnTo>
                      <a:lnTo>
                        <a:pt x="8" y="63"/>
                      </a:lnTo>
                      <a:lnTo>
                        <a:pt x="11" y="38"/>
                      </a:lnTo>
                      <a:lnTo>
                        <a:pt x="15" y="20"/>
                      </a:lnTo>
                      <a:lnTo>
                        <a:pt x="16" y="0"/>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6" name="Freeform 273"/>
                <p:cNvSpPr>
                  <a:spLocks/>
                </p:cNvSpPr>
                <p:nvPr/>
              </p:nvSpPr>
              <p:spPr bwMode="auto">
                <a:xfrm>
                  <a:off x="2754" y="3064"/>
                  <a:ext cx="4" cy="2"/>
                </a:xfrm>
                <a:custGeom>
                  <a:avLst/>
                  <a:gdLst>
                    <a:gd name="T0" fmla="*/ 4 w 8"/>
                    <a:gd name="T1" fmla="*/ 2 h 4"/>
                    <a:gd name="T2" fmla="*/ 4 w 8"/>
                    <a:gd name="T3" fmla="*/ 1 h 4"/>
                    <a:gd name="T4" fmla="*/ 2 w 8"/>
                    <a:gd name="T5" fmla="*/ 0 h 4"/>
                    <a:gd name="T6" fmla="*/ 1 w 8"/>
                    <a:gd name="T7" fmla="*/ 1 h 4"/>
                    <a:gd name="T8" fmla="*/ 0 w 8"/>
                    <a:gd name="T9" fmla="*/ 2 h 4"/>
                    <a:gd name="T10" fmla="*/ 4 w 8"/>
                    <a:gd name="T11" fmla="*/ 2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8" y="4"/>
                      </a:moveTo>
                      <a:lnTo>
                        <a:pt x="7" y="1"/>
                      </a:lnTo>
                      <a:lnTo>
                        <a:pt x="4" y="0"/>
                      </a:lnTo>
                      <a:lnTo>
                        <a:pt x="1" y="1"/>
                      </a:lnTo>
                      <a:lnTo>
                        <a:pt x="0" y="4"/>
                      </a:lnTo>
                      <a:lnTo>
                        <a:pt x="8"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7" name="Freeform 274"/>
                <p:cNvSpPr>
                  <a:spLocks/>
                </p:cNvSpPr>
                <p:nvPr/>
              </p:nvSpPr>
              <p:spPr bwMode="auto">
                <a:xfrm>
                  <a:off x="2953" y="3120"/>
                  <a:ext cx="127" cy="200"/>
                </a:xfrm>
                <a:custGeom>
                  <a:avLst/>
                  <a:gdLst>
                    <a:gd name="T0" fmla="*/ 22 w 253"/>
                    <a:gd name="T1" fmla="*/ 165 h 399"/>
                    <a:gd name="T2" fmla="*/ 34 w 253"/>
                    <a:gd name="T3" fmla="*/ 165 h 399"/>
                    <a:gd name="T4" fmla="*/ 44 w 253"/>
                    <a:gd name="T5" fmla="*/ 165 h 399"/>
                    <a:gd name="T6" fmla="*/ 51 w 253"/>
                    <a:gd name="T7" fmla="*/ 164 h 399"/>
                    <a:gd name="T8" fmla="*/ 55 w 253"/>
                    <a:gd name="T9" fmla="*/ 161 h 399"/>
                    <a:gd name="T10" fmla="*/ 62 w 253"/>
                    <a:gd name="T11" fmla="*/ 149 h 399"/>
                    <a:gd name="T12" fmla="*/ 70 w 253"/>
                    <a:gd name="T13" fmla="*/ 133 h 399"/>
                    <a:gd name="T14" fmla="*/ 77 w 253"/>
                    <a:gd name="T15" fmla="*/ 119 h 399"/>
                    <a:gd name="T16" fmla="*/ 68 w 253"/>
                    <a:gd name="T17" fmla="*/ 116 h 399"/>
                    <a:gd name="T18" fmla="*/ 57 w 253"/>
                    <a:gd name="T19" fmla="*/ 111 h 399"/>
                    <a:gd name="T20" fmla="*/ 55 w 253"/>
                    <a:gd name="T21" fmla="*/ 102 h 399"/>
                    <a:gd name="T22" fmla="*/ 60 w 253"/>
                    <a:gd name="T23" fmla="*/ 93 h 399"/>
                    <a:gd name="T24" fmla="*/ 58 w 253"/>
                    <a:gd name="T25" fmla="*/ 86 h 399"/>
                    <a:gd name="T26" fmla="*/ 62 w 253"/>
                    <a:gd name="T27" fmla="*/ 72 h 399"/>
                    <a:gd name="T28" fmla="*/ 63 w 253"/>
                    <a:gd name="T29" fmla="*/ 66 h 399"/>
                    <a:gd name="T30" fmla="*/ 61 w 253"/>
                    <a:gd name="T31" fmla="*/ 58 h 399"/>
                    <a:gd name="T32" fmla="*/ 64 w 253"/>
                    <a:gd name="T33" fmla="*/ 50 h 399"/>
                    <a:gd name="T34" fmla="*/ 70 w 253"/>
                    <a:gd name="T35" fmla="*/ 45 h 399"/>
                    <a:gd name="T36" fmla="*/ 66 w 253"/>
                    <a:gd name="T37" fmla="*/ 39 h 399"/>
                    <a:gd name="T38" fmla="*/ 68 w 253"/>
                    <a:gd name="T39" fmla="*/ 25 h 399"/>
                    <a:gd name="T40" fmla="*/ 75 w 253"/>
                    <a:gd name="T41" fmla="*/ 17 h 399"/>
                    <a:gd name="T42" fmla="*/ 80 w 253"/>
                    <a:gd name="T43" fmla="*/ 13 h 399"/>
                    <a:gd name="T44" fmla="*/ 87 w 253"/>
                    <a:gd name="T45" fmla="*/ 9 h 399"/>
                    <a:gd name="T46" fmla="*/ 95 w 253"/>
                    <a:gd name="T47" fmla="*/ 4 h 399"/>
                    <a:gd name="T48" fmla="*/ 103 w 253"/>
                    <a:gd name="T49" fmla="*/ 0 h 399"/>
                    <a:gd name="T50" fmla="*/ 114 w 253"/>
                    <a:gd name="T51" fmla="*/ 1 h 399"/>
                    <a:gd name="T52" fmla="*/ 123 w 253"/>
                    <a:gd name="T53" fmla="*/ 6 h 399"/>
                    <a:gd name="T54" fmla="*/ 126 w 253"/>
                    <a:gd name="T55" fmla="*/ 16 h 399"/>
                    <a:gd name="T56" fmla="*/ 125 w 253"/>
                    <a:gd name="T57" fmla="*/ 29 h 399"/>
                    <a:gd name="T58" fmla="*/ 125 w 253"/>
                    <a:gd name="T59" fmla="*/ 47 h 399"/>
                    <a:gd name="T60" fmla="*/ 121 w 253"/>
                    <a:gd name="T61" fmla="*/ 56 h 399"/>
                    <a:gd name="T62" fmla="*/ 123 w 253"/>
                    <a:gd name="T63" fmla="*/ 62 h 399"/>
                    <a:gd name="T64" fmla="*/ 120 w 253"/>
                    <a:gd name="T65" fmla="*/ 71 h 399"/>
                    <a:gd name="T66" fmla="*/ 113 w 253"/>
                    <a:gd name="T67" fmla="*/ 78 h 399"/>
                    <a:gd name="T68" fmla="*/ 111 w 253"/>
                    <a:gd name="T69" fmla="*/ 83 h 399"/>
                    <a:gd name="T70" fmla="*/ 111 w 253"/>
                    <a:gd name="T71" fmla="*/ 91 h 399"/>
                    <a:gd name="T72" fmla="*/ 107 w 253"/>
                    <a:gd name="T73" fmla="*/ 101 h 399"/>
                    <a:gd name="T74" fmla="*/ 97 w 253"/>
                    <a:gd name="T75" fmla="*/ 109 h 399"/>
                    <a:gd name="T76" fmla="*/ 88 w 253"/>
                    <a:gd name="T77" fmla="*/ 130 h 399"/>
                    <a:gd name="T78" fmla="*/ 80 w 253"/>
                    <a:gd name="T79" fmla="*/ 171 h 399"/>
                    <a:gd name="T80" fmla="*/ 75 w 253"/>
                    <a:gd name="T81" fmla="*/ 180 h 399"/>
                    <a:gd name="T82" fmla="*/ 67 w 253"/>
                    <a:gd name="T83" fmla="*/ 180 h 399"/>
                    <a:gd name="T84" fmla="*/ 57 w 253"/>
                    <a:gd name="T85" fmla="*/ 180 h 399"/>
                    <a:gd name="T86" fmla="*/ 50 w 253"/>
                    <a:gd name="T87" fmla="*/ 180 h 399"/>
                    <a:gd name="T88" fmla="*/ 46 w 253"/>
                    <a:gd name="T89" fmla="*/ 200 h 399"/>
                    <a:gd name="T90" fmla="*/ 19 w 253"/>
                    <a:gd name="T91" fmla="*/ 182 h 399"/>
                    <a:gd name="T92" fmla="*/ 4 w 253"/>
                    <a:gd name="T93" fmla="*/ 177 h 399"/>
                    <a:gd name="T94" fmla="*/ 11 w 253"/>
                    <a:gd name="T95" fmla="*/ 168 h 399"/>
                    <a:gd name="T96" fmla="*/ 16 w 253"/>
                    <a:gd name="T97" fmla="*/ 165 h 3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3" h="399">
                      <a:moveTo>
                        <a:pt x="31" y="330"/>
                      </a:moveTo>
                      <a:lnTo>
                        <a:pt x="44" y="330"/>
                      </a:lnTo>
                      <a:lnTo>
                        <a:pt x="56" y="330"/>
                      </a:lnTo>
                      <a:lnTo>
                        <a:pt x="68" y="330"/>
                      </a:lnTo>
                      <a:lnTo>
                        <a:pt x="78" y="329"/>
                      </a:lnTo>
                      <a:lnTo>
                        <a:pt x="88" y="329"/>
                      </a:lnTo>
                      <a:lnTo>
                        <a:pt x="96" y="329"/>
                      </a:lnTo>
                      <a:lnTo>
                        <a:pt x="102" y="328"/>
                      </a:lnTo>
                      <a:lnTo>
                        <a:pt x="107" y="328"/>
                      </a:lnTo>
                      <a:lnTo>
                        <a:pt x="110" y="322"/>
                      </a:lnTo>
                      <a:lnTo>
                        <a:pt x="117" y="311"/>
                      </a:lnTo>
                      <a:lnTo>
                        <a:pt x="124" y="297"/>
                      </a:lnTo>
                      <a:lnTo>
                        <a:pt x="132" y="281"/>
                      </a:lnTo>
                      <a:lnTo>
                        <a:pt x="140" y="265"/>
                      </a:lnTo>
                      <a:lnTo>
                        <a:pt x="147" y="249"/>
                      </a:lnTo>
                      <a:lnTo>
                        <a:pt x="153" y="237"/>
                      </a:lnTo>
                      <a:lnTo>
                        <a:pt x="157" y="228"/>
                      </a:lnTo>
                      <a:lnTo>
                        <a:pt x="136" y="231"/>
                      </a:lnTo>
                      <a:lnTo>
                        <a:pt x="122" y="228"/>
                      </a:lnTo>
                      <a:lnTo>
                        <a:pt x="114" y="222"/>
                      </a:lnTo>
                      <a:lnTo>
                        <a:pt x="110" y="212"/>
                      </a:lnTo>
                      <a:lnTo>
                        <a:pt x="110" y="203"/>
                      </a:lnTo>
                      <a:lnTo>
                        <a:pt x="114" y="193"/>
                      </a:lnTo>
                      <a:lnTo>
                        <a:pt x="119" y="185"/>
                      </a:lnTo>
                      <a:lnTo>
                        <a:pt x="124" y="180"/>
                      </a:lnTo>
                      <a:lnTo>
                        <a:pt x="115" y="172"/>
                      </a:lnTo>
                      <a:lnTo>
                        <a:pt x="116" y="157"/>
                      </a:lnTo>
                      <a:lnTo>
                        <a:pt x="123" y="143"/>
                      </a:lnTo>
                      <a:lnTo>
                        <a:pt x="133" y="135"/>
                      </a:lnTo>
                      <a:lnTo>
                        <a:pt x="126" y="131"/>
                      </a:lnTo>
                      <a:lnTo>
                        <a:pt x="122" y="124"/>
                      </a:lnTo>
                      <a:lnTo>
                        <a:pt x="122" y="116"/>
                      </a:lnTo>
                      <a:lnTo>
                        <a:pt x="124" y="108"/>
                      </a:lnTo>
                      <a:lnTo>
                        <a:pt x="128" y="100"/>
                      </a:lnTo>
                      <a:lnTo>
                        <a:pt x="133" y="93"/>
                      </a:lnTo>
                      <a:lnTo>
                        <a:pt x="139" y="89"/>
                      </a:lnTo>
                      <a:lnTo>
                        <a:pt x="145" y="87"/>
                      </a:lnTo>
                      <a:lnTo>
                        <a:pt x="131" y="77"/>
                      </a:lnTo>
                      <a:lnTo>
                        <a:pt x="130" y="64"/>
                      </a:lnTo>
                      <a:lnTo>
                        <a:pt x="136" y="50"/>
                      </a:lnTo>
                      <a:lnTo>
                        <a:pt x="145" y="39"/>
                      </a:lnTo>
                      <a:lnTo>
                        <a:pt x="150" y="34"/>
                      </a:lnTo>
                      <a:lnTo>
                        <a:pt x="155" y="30"/>
                      </a:lnTo>
                      <a:lnTo>
                        <a:pt x="160" y="26"/>
                      </a:lnTo>
                      <a:lnTo>
                        <a:pt x="166" y="22"/>
                      </a:lnTo>
                      <a:lnTo>
                        <a:pt x="173" y="18"/>
                      </a:lnTo>
                      <a:lnTo>
                        <a:pt x="181" y="14"/>
                      </a:lnTo>
                      <a:lnTo>
                        <a:pt x="189" y="8"/>
                      </a:lnTo>
                      <a:lnTo>
                        <a:pt x="199" y="2"/>
                      </a:lnTo>
                      <a:lnTo>
                        <a:pt x="206" y="0"/>
                      </a:lnTo>
                      <a:lnTo>
                        <a:pt x="216" y="0"/>
                      </a:lnTo>
                      <a:lnTo>
                        <a:pt x="227" y="1"/>
                      </a:lnTo>
                      <a:lnTo>
                        <a:pt x="238" y="5"/>
                      </a:lnTo>
                      <a:lnTo>
                        <a:pt x="246" y="11"/>
                      </a:lnTo>
                      <a:lnTo>
                        <a:pt x="251" y="20"/>
                      </a:lnTo>
                      <a:lnTo>
                        <a:pt x="251" y="32"/>
                      </a:lnTo>
                      <a:lnTo>
                        <a:pt x="243" y="49"/>
                      </a:lnTo>
                      <a:lnTo>
                        <a:pt x="250" y="57"/>
                      </a:lnTo>
                      <a:lnTo>
                        <a:pt x="253" y="74"/>
                      </a:lnTo>
                      <a:lnTo>
                        <a:pt x="249" y="94"/>
                      </a:lnTo>
                      <a:lnTo>
                        <a:pt x="236" y="110"/>
                      </a:lnTo>
                      <a:lnTo>
                        <a:pt x="241" y="112"/>
                      </a:lnTo>
                      <a:lnTo>
                        <a:pt x="244" y="117"/>
                      </a:lnTo>
                      <a:lnTo>
                        <a:pt x="245" y="124"/>
                      </a:lnTo>
                      <a:lnTo>
                        <a:pt x="243" y="133"/>
                      </a:lnTo>
                      <a:lnTo>
                        <a:pt x="239" y="141"/>
                      </a:lnTo>
                      <a:lnTo>
                        <a:pt x="233" y="149"/>
                      </a:lnTo>
                      <a:lnTo>
                        <a:pt x="226" y="156"/>
                      </a:lnTo>
                      <a:lnTo>
                        <a:pt x="217" y="162"/>
                      </a:lnTo>
                      <a:lnTo>
                        <a:pt x="221" y="166"/>
                      </a:lnTo>
                      <a:lnTo>
                        <a:pt x="222" y="173"/>
                      </a:lnTo>
                      <a:lnTo>
                        <a:pt x="222" y="182"/>
                      </a:lnTo>
                      <a:lnTo>
                        <a:pt x="219" y="191"/>
                      </a:lnTo>
                      <a:lnTo>
                        <a:pt x="213" y="201"/>
                      </a:lnTo>
                      <a:lnTo>
                        <a:pt x="204" y="210"/>
                      </a:lnTo>
                      <a:lnTo>
                        <a:pt x="194" y="217"/>
                      </a:lnTo>
                      <a:lnTo>
                        <a:pt x="181" y="224"/>
                      </a:lnTo>
                      <a:lnTo>
                        <a:pt x="176" y="260"/>
                      </a:lnTo>
                      <a:lnTo>
                        <a:pt x="167" y="304"/>
                      </a:lnTo>
                      <a:lnTo>
                        <a:pt x="159" y="342"/>
                      </a:lnTo>
                      <a:lnTo>
                        <a:pt x="156" y="358"/>
                      </a:lnTo>
                      <a:lnTo>
                        <a:pt x="150" y="359"/>
                      </a:lnTo>
                      <a:lnTo>
                        <a:pt x="142" y="359"/>
                      </a:lnTo>
                      <a:lnTo>
                        <a:pt x="133" y="360"/>
                      </a:lnTo>
                      <a:lnTo>
                        <a:pt x="123" y="360"/>
                      </a:lnTo>
                      <a:lnTo>
                        <a:pt x="114" y="360"/>
                      </a:lnTo>
                      <a:lnTo>
                        <a:pt x="105" y="360"/>
                      </a:lnTo>
                      <a:lnTo>
                        <a:pt x="100" y="360"/>
                      </a:lnTo>
                      <a:lnTo>
                        <a:pt x="98" y="360"/>
                      </a:lnTo>
                      <a:lnTo>
                        <a:pt x="92" y="399"/>
                      </a:lnTo>
                      <a:lnTo>
                        <a:pt x="41" y="397"/>
                      </a:lnTo>
                      <a:lnTo>
                        <a:pt x="38" y="364"/>
                      </a:lnTo>
                      <a:lnTo>
                        <a:pt x="0" y="360"/>
                      </a:lnTo>
                      <a:lnTo>
                        <a:pt x="7" y="353"/>
                      </a:lnTo>
                      <a:lnTo>
                        <a:pt x="14" y="344"/>
                      </a:lnTo>
                      <a:lnTo>
                        <a:pt x="21" y="336"/>
                      </a:lnTo>
                      <a:lnTo>
                        <a:pt x="28" y="328"/>
                      </a:lnTo>
                      <a:lnTo>
                        <a:pt x="31" y="330"/>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8" name="Freeform 275"/>
                <p:cNvSpPr>
                  <a:spLocks/>
                </p:cNvSpPr>
                <p:nvPr/>
              </p:nvSpPr>
              <p:spPr bwMode="auto">
                <a:xfrm>
                  <a:off x="2966" y="3282"/>
                  <a:ext cx="2" cy="5"/>
                </a:xfrm>
                <a:custGeom>
                  <a:avLst/>
                  <a:gdLst>
                    <a:gd name="T0" fmla="*/ 2 w 4"/>
                    <a:gd name="T1" fmla="*/ 0 h 10"/>
                    <a:gd name="T2" fmla="*/ 1 w 4"/>
                    <a:gd name="T3" fmla="*/ 1 h 10"/>
                    <a:gd name="T4" fmla="*/ 0 w 4"/>
                    <a:gd name="T5" fmla="*/ 3 h 10"/>
                    <a:gd name="T6" fmla="*/ 1 w 4"/>
                    <a:gd name="T7" fmla="*/ 4 h 10"/>
                    <a:gd name="T8" fmla="*/ 2 w 4"/>
                    <a:gd name="T9" fmla="*/ 5 h 10"/>
                    <a:gd name="T10" fmla="*/ 2 w 4"/>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0">
                      <a:moveTo>
                        <a:pt x="4" y="0"/>
                      </a:moveTo>
                      <a:lnTo>
                        <a:pt x="1" y="2"/>
                      </a:lnTo>
                      <a:lnTo>
                        <a:pt x="0" y="5"/>
                      </a:lnTo>
                      <a:lnTo>
                        <a:pt x="1" y="8"/>
                      </a:lnTo>
                      <a:lnTo>
                        <a:pt x="4" y="10"/>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29" name="Freeform 276"/>
                <p:cNvSpPr>
                  <a:spLocks/>
                </p:cNvSpPr>
                <p:nvPr/>
              </p:nvSpPr>
              <p:spPr bwMode="auto">
                <a:xfrm>
                  <a:off x="2968" y="3282"/>
                  <a:ext cx="41" cy="5"/>
                </a:xfrm>
                <a:custGeom>
                  <a:avLst/>
                  <a:gdLst>
                    <a:gd name="T0" fmla="*/ 37 w 80"/>
                    <a:gd name="T1" fmla="*/ 1 h 11"/>
                    <a:gd name="T2" fmla="*/ 39 w 80"/>
                    <a:gd name="T3" fmla="*/ 0 h 11"/>
                    <a:gd name="T4" fmla="*/ 36 w 80"/>
                    <a:gd name="T5" fmla="*/ 0 h 11"/>
                    <a:gd name="T6" fmla="*/ 33 w 80"/>
                    <a:gd name="T7" fmla="*/ 0 h 11"/>
                    <a:gd name="T8" fmla="*/ 29 w 80"/>
                    <a:gd name="T9" fmla="*/ 0 h 11"/>
                    <a:gd name="T10" fmla="*/ 24 w 80"/>
                    <a:gd name="T11" fmla="*/ 0 h 11"/>
                    <a:gd name="T12" fmla="*/ 19 w 80"/>
                    <a:gd name="T13" fmla="*/ 0 h 11"/>
                    <a:gd name="T14" fmla="*/ 13 w 80"/>
                    <a:gd name="T15" fmla="*/ 0 h 11"/>
                    <a:gd name="T16" fmla="*/ 7 w 80"/>
                    <a:gd name="T17" fmla="*/ 0 h 11"/>
                    <a:gd name="T18" fmla="*/ 0 w 80"/>
                    <a:gd name="T19" fmla="*/ 0 h 11"/>
                    <a:gd name="T20" fmla="*/ 0 w 80"/>
                    <a:gd name="T21" fmla="*/ 5 h 11"/>
                    <a:gd name="T22" fmla="*/ 7 w 80"/>
                    <a:gd name="T23" fmla="*/ 5 h 11"/>
                    <a:gd name="T24" fmla="*/ 13 w 80"/>
                    <a:gd name="T25" fmla="*/ 5 h 11"/>
                    <a:gd name="T26" fmla="*/ 19 w 80"/>
                    <a:gd name="T27" fmla="*/ 5 h 11"/>
                    <a:gd name="T28" fmla="*/ 24 w 80"/>
                    <a:gd name="T29" fmla="*/ 5 h 11"/>
                    <a:gd name="T30" fmla="*/ 29 w 80"/>
                    <a:gd name="T31" fmla="*/ 5 h 11"/>
                    <a:gd name="T32" fmla="*/ 33 w 80"/>
                    <a:gd name="T33" fmla="*/ 4 h 11"/>
                    <a:gd name="T34" fmla="*/ 36 w 80"/>
                    <a:gd name="T35" fmla="*/ 4 h 11"/>
                    <a:gd name="T36" fmla="*/ 39 w 80"/>
                    <a:gd name="T37" fmla="*/ 4 h 11"/>
                    <a:gd name="T38" fmla="*/ 41 w 80"/>
                    <a:gd name="T39" fmla="*/ 3 h 11"/>
                    <a:gd name="T40" fmla="*/ 39 w 80"/>
                    <a:gd name="T41" fmla="*/ 4 h 11"/>
                    <a:gd name="T42" fmla="*/ 40 w 80"/>
                    <a:gd name="T43" fmla="*/ 3 h 11"/>
                    <a:gd name="T44" fmla="*/ 41 w 80"/>
                    <a:gd name="T45" fmla="*/ 2 h 11"/>
                    <a:gd name="T46" fmla="*/ 40 w 80"/>
                    <a:gd name="T47" fmla="*/ 0 h 11"/>
                    <a:gd name="T48" fmla="*/ 39 w 80"/>
                    <a:gd name="T49" fmla="*/ 0 h 11"/>
                    <a:gd name="T50" fmla="*/ 37 w 80"/>
                    <a:gd name="T51" fmla="*/ 1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1">
                      <a:moveTo>
                        <a:pt x="72" y="2"/>
                      </a:moveTo>
                      <a:lnTo>
                        <a:pt x="76" y="0"/>
                      </a:lnTo>
                      <a:lnTo>
                        <a:pt x="71" y="0"/>
                      </a:lnTo>
                      <a:lnTo>
                        <a:pt x="65" y="1"/>
                      </a:lnTo>
                      <a:lnTo>
                        <a:pt x="57" y="0"/>
                      </a:lnTo>
                      <a:lnTo>
                        <a:pt x="47" y="0"/>
                      </a:lnTo>
                      <a:lnTo>
                        <a:pt x="37" y="1"/>
                      </a:lnTo>
                      <a:lnTo>
                        <a:pt x="25" y="1"/>
                      </a:lnTo>
                      <a:lnTo>
                        <a:pt x="13" y="1"/>
                      </a:lnTo>
                      <a:lnTo>
                        <a:pt x="0" y="1"/>
                      </a:lnTo>
                      <a:lnTo>
                        <a:pt x="0" y="11"/>
                      </a:lnTo>
                      <a:lnTo>
                        <a:pt x="13" y="11"/>
                      </a:lnTo>
                      <a:lnTo>
                        <a:pt x="25" y="11"/>
                      </a:lnTo>
                      <a:lnTo>
                        <a:pt x="37" y="11"/>
                      </a:lnTo>
                      <a:lnTo>
                        <a:pt x="47" y="10"/>
                      </a:lnTo>
                      <a:lnTo>
                        <a:pt x="57" y="10"/>
                      </a:lnTo>
                      <a:lnTo>
                        <a:pt x="65" y="9"/>
                      </a:lnTo>
                      <a:lnTo>
                        <a:pt x="71" y="8"/>
                      </a:lnTo>
                      <a:lnTo>
                        <a:pt x="76" y="8"/>
                      </a:lnTo>
                      <a:lnTo>
                        <a:pt x="80" y="6"/>
                      </a:lnTo>
                      <a:lnTo>
                        <a:pt x="76" y="8"/>
                      </a:lnTo>
                      <a:lnTo>
                        <a:pt x="79" y="7"/>
                      </a:lnTo>
                      <a:lnTo>
                        <a:pt x="80" y="4"/>
                      </a:lnTo>
                      <a:lnTo>
                        <a:pt x="79" y="1"/>
                      </a:lnTo>
                      <a:lnTo>
                        <a:pt x="76" y="0"/>
                      </a:lnTo>
                      <a:lnTo>
                        <a:pt x="72"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0" name="Freeform 277"/>
                <p:cNvSpPr>
                  <a:spLocks/>
                </p:cNvSpPr>
                <p:nvPr/>
              </p:nvSpPr>
              <p:spPr bwMode="auto">
                <a:xfrm>
                  <a:off x="3005" y="3232"/>
                  <a:ext cx="29" cy="53"/>
                </a:xfrm>
                <a:custGeom>
                  <a:avLst/>
                  <a:gdLst>
                    <a:gd name="T0" fmla="*/ 28 w 58"/>
                    <a:gd name="T1" fmla="*/ 4 h 106"/>
                    <a:gd name="T2" fmla="*/ 25 w 58"/>
                    <a:gd name="T3" fmla="*/ 2 h 106"/>
                    <a:gd name="T4" fmla="*/ 23 w 58"/>
                    <a:gd name="T5" fmla="*/ 6 h 106"/>
                    <a:gd name="T6" fmla="*/ 20 w 58"/>
                    <a:gd name="T7" fmla="*/ 12 h 106"/>
                    <a:gd name="T8" fmla="*/ 17 w 58"/>
                    <a:gd name="T9" fmla="*/ 20 h 106"/>
                    <a:gd name="T10" fmla="*/ 13 w 58"/>
                    <a:gd name="T11" fmla="*/ 28 h 106"/>
                    <a:gd name="T12" fmla="*/ 9 w 58"/>
                    <a:gd name="T13" fmla="*/ 36 h 106"/>
                    <a:gd name="T14" fmla="*/ 5 w 58"/>
                    <a:gd name="T15" fmla="*/ 43 h 106"/>
                    <a:gd name="T16" fmla="*/ 2 w 58"/>
                    <a:gd name="T17" fmla="*/ 48 h 106"/>
                    <a:gd name="T18" fmla="*/ 0 w 58"/>
                    <a:gd name="T19" fmla="*/ 51 h 106"/>
                    <a:gd name="T20" fmla="*/ 4 w 58"/>
                    <a:gd name="T21" fmla="*/ 53 h 106"/>
                    <a:gd name="T22" fmla="*/ 6 w 58"/>
                    <a:gd name="T23" fmla="*/ 50 h 106"/>
                    <a:gd name="T24" fmla="*/ 9 w 58"/>
                    <a:gd name="T25" fmla="*/ 45 h 106"/>
                    <a:gd name="T26" fmla="*/ 13 w 58"/>
                    <a:gd name="T27" fmla="*/ 38 h 106"/>
                    <a:gd name="T28" fmla="*/ 17 w 58"/>
                    <a:gd name="T29" fmla="*/ 30 h 106"/>
                    <a:gd name="T30" fmla="*/ 21 w 58"/>
                    <a:gd name="T31" fmla="*/ 22 h 106"/>
                    <a:gd name="T32" fmla="*/ 24 w 58"/>
                    <a:gd name="T33" fmla="*/ 14 h 106"/>
                    <a:gd name="T34" fmla="*/ 27 w 58"/>
                    <a:gd name="T35" fmla="*/ 8 h 106"/>
                    <a:gd name="T36" fmla="*/ 29 w 58"/>
                    <a:gd name="T37" fmla="*/ 3 h 106"/>
                    <a:gd name="T38" fmla="*/ 27 w 58"/>
                    <a:gd name="T39" fmla="*/ 0 h 106"/>
                    <a:gd name="T40" fmla="*/ 29 w 58"/>
                    <a:gd name="T41" fmla="*/ 3 h 106"/>
                    <a:gd name="T42" fmla="*/ 29 w 58"/>
                    <a:gd name="T43" fmla="*/ 1 h 106"/>
                    <a:gd name="T44" fmla="*/ 28 w 58"/>
                    <a:gd name="T45" fmla="*/ 0 h 106"/>
                    <a:gd name="T46" fmla="*/ 26 w 58"/>
                    <a:gd name="T47" fmla="*/ 0 h 106"/>
                    <a:gd name="T48" fmla="*/ 25 w 58"/>
                    <a:gd name="T49" fmla="*/ 2 h 106"/>
                    <a:gd name="T50" fmla="*/ 28 w 58"/>
                    <a:gd name="T51" fmla="*/ 4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106">
                      <a:moveTo>
                        <a:pt x="55" y="8"/>
                      </a:moveTo>
                      <a:lnTo>
                        <a:pt x="50" y="3"/>
                      </a:lnTo>
                      <a:lnTo>
                        <a:pt x="46" y="11"/>
                      </a:lnTo>
                      <a:lnTo>
                        <a:pt x="40" y="23"/>
                      </a:lnTo>
                      <a:lnTo>
                        <a:pt x="33" y="39"/>
                      </a:lnTo>
                      <a:lnTo>
                        <a:pt x="25" y="55"/>
                      </a:lnTo>
                      <a:lnTo>
                        <a:pt x="17" y="71"/>
                      </a:lnTo>
                      <a:lnTo>
                        <a:pt x="10" y="85"/>
                      </a:lnTo>
                      <a:lnTo>
                        <a:pt x="3" y="96"/>
                      </a:lnTo>
                      <a:lnTo>
                        <a:pt x="0" y="102"/>
                      </a:lnTo>
                      <a:lnTo>
                        <a:pt x="8" y="106"/>
                      </a:lnTo>
                      <a:lnTo>
                        <a:pt x="12" y="100"/>
                      </a:lnTo>
                      <a:lnTo>
                        <a:pt x="18" y="89"/>
                      </a:lnTo>
                      <a:lnTo>
                        <a:pt x="25" y="75"/>
                      </a:lnTo>
                      <a:lnTo>
                        <a:pt x="33" y="59"/>
                      </a:lnTo>
                      <a:lnTo>
                        <a:pt x="41" y="43"/>
                      </a:lnTo>
                      <a:lnTo>
                        <a:pt x="48" y="27"/>
                      </a:lnTo>
                      <a:lnTo>
                        <a:pt x="54" y="15"/>
                      </a:lnTo>
                      <a:lnTo>
                        <a:pt x="58" y="5"/>
                      </a:lnTo>
                      <a:lnTo>
                        <a:pt x="53" y="0"/>
                      </a:lnTo>
                      <a:lnTo>
                        <a:pt x="58" y="5"/>
                      </a:lnTo>
                      <a:lnTo>
                        <a:pt x="57" y="2"/>
                      </a:lnTo>
                      <a:lnTo>
                        <a:pt x="55" y="0"/>
                      </a:lnTo>
                      <a:lnTo>
                        <a:pt x="52" y="0"/>
                      </a:lnTo>
                      <a:lnTo>
                        <a:pt x="50" y="3"/>
                      </a:lnTo>
                      <a:lnTo>
                        <a:pt x="5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1" name="Freeform 278"/>
                <p:cNvSpPr>
                  <a:spLocks/>
                </p:cNvSpPr>
                <p:nvPr/>
              </p:nvSpPr>
              <p:spPr bwMode="auto">
                <a:xfrm>
                  <a:off x="3006" y="3208"/>
                  <a:ext cx="26" cy="30"/>
                </a:xfrm>
                <a:custGeom>
                  <a:avLst/>
                  <a:gdLst>
                    <a:gd name="T0" fmla="*/ 9 w 52"/>
                    <a:gd name="T1" fmla="*/ 4 h 60"/>
                    <a:gd name="T2" fmla="*/ 8 w 52"/>
                    <a:gd name="T3" fmla="*/ 0 h 60"/>
                    <a:gd name="T4" fmla="*/ 5 w 52"/>
                    <a:gd name="T5" fmla="*/ 3 h 60"/>
                    <a:gd name="T6" fmla="*/ 2 w 52"/>
                    <a:gd name="T7" fmla="*/ 8 h 60"/>
                    <a:gd name="T8" fmla="*/ 0 w 52"/>
                    <a:gd name="T9" fmla="*/ 14 h 60"/>
                    <a:gd name="T10" fmla="*/ 0 w 52"/>
                    <a:gd name="T11" fmla="*/ 18 h 60"/>
                    <a:gd name="T12" fmla="*/ 2 w 52"/>
                    <a:gd name="T13" fmla="*/ 24 h 60"/>
                    <a:gd name="T14" fmla="*/ 8 w 52"/>
                    <a:gd name="T15" fmla="*/ 28 h 60"/>
                    <a:gd name="T16" fmla="*/ 15 w 52"/>
                    <a:gd name="T17" fmla="*/ 30 h 60"/>
                    <a:gd name="T18" fmla="*/ 26 w 52"/>
                    <a:gd name="T19" fmla="*/ 28 h 60"/>
                    <a:gd name="T20" fmla="*/ 25 w 52"/>
                    <a:gd name="T21" fmla="*/ 24 h 60"/>
                    <a:gd name="T22" fmla="*/ 15 w 52"/>
                    <a:gd name="T23" fmla="*/ 25 h 60"/>
                    <a:gd name="T24" fmla="*/ 9 w 52"/>
                    <a:gd name="T25" fmla="*/ 24 h 60"/>
                    <a:gd name="T26" fmla="*/ 6 w 52"/>
                    <a:gd name="T27" fmla="*/ 22 h 60"/>
                    <a:gd name="T28" fmla="*/ 5 w 52"/>
                    <a:gd name="T29" fmla="*/ 18 h 60"/>
                    <a:gd name="T30" fmla="*/ 5 w 52"/>
                    <a:gd name="T31" fmla="*/ 14 h 60"/>
                    <a:gd name="T32" fmla="*/ 6 w 52"/>
                    <a:gd name="T33" fmla="*/ 10 h 60"/>
                    <a:gd name="T34" fmla="*/ 8 w 52"/>
                    <a:gd name="T35" fmla="*/ 6 h 60"/>
                    <a:gd name="T36" fmla="*/ 10 w 52"/>
                    <a:gd name="T37" fmla="*/ 4 h 60"/>
                    <a:gd name="T38" fmla="*/ 9 w 52"/>
                    <a:gd name="T39" fmla="*/ 0 h 60"/>
                    <a:gd name="T40" fmla="*/ 10 w 52"/>
                    <a:gd name="T41" fmla="*/ 4 h 60"/>
                    <a:gd name="T42" fmla="*/ 11 w 52"/>
                    <a:gd name="T43" fmla="*/ 3 h 60"/>
                    <a:gd name="T44" fmla="*/ 11 w 52"/>
                    <a:gd name="T45" fmla="*/ 1 h 60"/>
                    <a:gd name="T46" fmla="*/ 10 w 52"/>
                    <a:gd name="T47" fmla="*/ 0 h 60"/>
                    <a:gd name="T48" fmla="*/ 8 w 52"/>
                    <a:gd name="T49" fmla="*/ 0 h 60"/>
                    <a:gd name="T50" fmla="*/ 9 w 52"/>
                    <a:gd name="T51" fmla="*/ 4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60">
                      <a:moveTo>
                        <a:pt x="18" y="8"/>
                      </a:moveTo>
                      <a:lnTo>
                        <a:pt x="16" y="0"/>
                      </a:lnTo>
                      <a:lnTo>
                        <a:pt x="10" y="6"/>
                      </a:lnTo>
                      <a:lnTo>
                        <a:pt x="3" y="15"/>
                      </a:lnTo>
                      <a:lnTo>
                        <a:pt x="0" y="27"/>
                      </a:lnTo>
                      <a:lnTo>
                        <a:pt x="0" y="36"/>
                      </a:lnTo>
                      <a:lnTo>
                        <a:pt x="3" y="48"/>
                      </a:lnTo>
                      <a:lnTo>
                        <a:pt x="15" y="56"/>
                      </a:lnTo>
                      <a:lnTo>
                        <a:pt x="30" y="60"/>
                      </a:lnTo>
                      <a:lnTo>
                        <a:pt x="52" y="56"/>
                      </a:lnTo>
                      <a:lnTo>
                        <a:pt x="50" y="48"/>
                      </a:lnTo>
                      <a:lnTo>
                        <a:pt x="30" y="50"/>
                      </a:lnTo>
                      <a:lnTo>
                        <a:pt x="17" y="48"/>
                      </a:lnTo>
                      <a:lnTo>
                        <a:pt x="12" y="43"/>
                      </a:lnTo>
                      <a:lnTo>
                        <a:pt x="9" y="36"/>
                      </a:lnTo>
                      <a:lnTo>
                        <a:pt x="9" y="27"/>
                      </a:lnTo>
                      <a:lnTo>
                        <a:pt x="12" y="19"/>
                      </a:lnTo>
                      <a:lnTo>
                        <a:pt x="16" y="12"/>
                      </a:lnTo>
                      <a:lnTo>
                        <a:pt x="20" y="8"/>
                      </a:lnTo>
                      <a:lnTo>
                        <a:pt x="18" y="0"/>
                      </a:lnTo>
                      <a:lnTo>
                        <a:pt x="20" y="8"/>
                      </a:lnTo>
                      <a:lnTo>
                        <a:pt x="22" y="6"/>
                      </a:lnTo>
                      <a:lnTo>
                        <a:pt x="22" y="2"/>
                      </a:lnTo>
                      <a:lnTo>
                        <a:pt x="19" y="0"/>
                      </a:lnTo>
                      <a:lnTo>
                        <a:pt x="16" y="0"/>
                      </a:lnTo>
                      <a:lnTo>
                        <a:pt x="18"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2" name="Freeform 279"/>
                <p:cNvSpPr>
                  <a:spLocks/>
                </p:cNvSpPr>
                <p:nvPr/>
              </p:nvSpPr>
              <p:spPr bwMode="auto">
                <a:xfrm>
                  <a:off x="3008" y="3185"/>
                  <a:ext cx="13" cy="27"/>
                </a:xfrm>
                <a:custGeom>
                  <a:avLst/>
                  <a:gdLst>
                    <a:gd name="T0" fmla="*/ 11 w 27"/>
                    <a:gd name="T1" fmla="*/ 4 h 53"/>
                    <a:gd name="T2" fmla="*/ 11 w 27"/>
                    <a:gd name="T3" fmla="*/ 0 h 53"/>
                    <a:gd name="T4" fmla="*/ 5 w 27"/>
                    <a:gd name="T5" fmla="*/ 5 h 53"/>
                    <a:gd name="T6" fmla="*/ 0 w 27"/>
                    <a:gd name="T7" fmla="*/ 13 h 53"/>
                    <a:gd name="T8" fmla="*/ 0 w 27"/>
                    <a:gd name="T9" fmla="*/ 21 h 53"/>
                    <a:gd name="T10" fmla="*/ 7 w 27"/>
                    <a:gd name="T11" fmla="*/ 27 h 53"/>
                    <a:gd name="T12" fmla="*/ 7 w 27"/>
                    <a:gd name="T13" fmla="*/ 23 h 53"/>
                    <a:gd name="T14" fmla="*/ 4 w 27"/>
                    <a:gd name="T15" fmla="*/ 20 h 53"/>
                    <a:gd name="T16" fmla="*/ 5 w 27"/>
                    <a:gd name="T17" fmla="*/ 14 h 53"/>
                    <a:gd name="T18" fmla="*/ 8 w 27"/>
                    <a:gd name="T19" fmla="*/ 8 h 53"/>
                    <a:gd name="T20" fmla="*/ 12 w 27"/>
                    <a:gd name="T21" fmla="*/ 4 h 53"/>
                    <a:gd name="T22" fmla="*/ 12 w 27"/>
                    <a:gd name="T23" fmla="*/ 0 h 53"/>
                    <a:gd name="T24" fmla="*/ 12 w 27"/>
                    <a:gd name="T25" fmla="*/ 4 h 53"/>
                    <a:gd name="T26" fmla="*/ 13 w 27"/>
                    <a:gd name="T27" fmla="*/ 3 h 53"/>
                    <a:gd name="T28" fmla="*/ 13 w 27"/>
                    <a:gd name="T29" fmla="*/ 2 h 53"/>
                    <a:gd name="T30" fmla="*/ 12 w 27"/>
                    <a:gd name="T31" fmla="*/ 1 h 53"/>
                    <a:gd name="T32" fmla="*/ 11 w 27"/>
                    <a:gd name="T33" fmla="*/ 0 h 53"/>
                    <a:gd name="T34" fmla="*/ 11 w 27"/>
                    <a:gd name="T35" fmla="*/ 4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53">
                      <a:moveTo>
                        <a:pt x="22" y="8"/>
                      </a:moveTo>
                      <a:lnTo>
                        <a:pt x="22" y="0"/>
                      </a:lnTo>
                      <a:lnTo>
                        <a:pt x="10" y="9"/>
                      </a:lnTo>
                      <a:lnTo>
                        <a:pt x="1" y="25"/>
                      </a:lnTo>
                      <a:lnTo>
                        <a:pt x="0" y="42"/>
                      </a:lnTo>
                      <a:lnTo>
                        <a:pt x="14" y="53"/>
                      </a:lnTo>
                      <a:lnTo>
                        <a:pt x="14" y="45"/>
                      </a:lnTo>
                      <a:lnTo>
                        <a:pt x="9" y="40"/>
                      </a:lnTo>
                      <a:lnTo>
                        <a:pt x="10" y="27"/>
                      </a:lnTo>
                      <a:lnTo>
                        <a:pt x="16" y="15"/>
                      </a:lnTo>
                      <a:lnTo>
                        <a:pt x="24" y="8"/>
                      </a:lnTo>
                      <a:lnTo>
                        <a:pt x="24" y="0"/>
                      </a:lnTo>
                      <a:lnTo>
                        <a:pt x="24" y="8"/>
                      </a:lnTo>
                      <a:lnTo>
                        <a:pt x="27" y="6"/>
                      </a:lnTo>
                      <a:lnTo>
                        <a:pt x="27" y="3"/>
                      </a:lnTo>
                      <a:lnTo>
                        <a:pt x="25" y="1"/>
                      </a:lnTo>
                      <a:lnTo>
                        <a:pt x="22" y="0"/>
                      </a:lnTo>
                      <a:lnTo>
                        <a:pt x="2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3" name="Freeform 280"/>
                <p:cNvSpPr>
                  <a:spLocks/>
                </p:cNvSpPr>
                <p:nvPr/>
              </p:nvSpPr>
              <p:spPr bwMode="auto">
                <a:xfrm>
                  <a:off x="3012" y="3161"/>
                  <a:ext cx="16" cy="28"/>
                </a:xfrm>
                <a:custGeom>
                  <a:avLst/>
                  <a:gdLst>
                    <a:gd name="T0" fmla="*/ 13 w 32"/>
                    <a:gd name="T1" fmla="*/ 4 h 57"/>
                    <a:gd name="T2" fmla="*/ 14 w 32"/>
                    <a:gd name="T3" fmla="*/ 0 h 57"/>
                    <a:gd name="T4" fmla="*/ 10 w 32"/>
                    <a:gd name="T5" fmla="*/ 1 h 57"/>
                    <a:gd name="T6" fmla="*/ 6 w 32"/>
                    <a:gd name="T7" fmla="*/ 4 h 57"/>
                    <a:gd name="T8" fmla="*/ 3 w 32"/>
                    <a:gd name="T9" fmla="*/ 8 h 57"/>
                    <a:gd name="T10" fmla="*/ 1 w 32"/>
                    <a:gd name="T11" fmla="*/ 12 h 57"/>
                    <a:gd name="T12" fmla="*/ 0 w 32"/>
                    <a:gd name="T13" fmla="*/ 17 h 57"/>
                    <a:gd name="T14" fmla="*/ 0 w 32"/>
                    <a:gd name="T15" fmla="*/ 21 h 57"/>
                    <a:gd name="T16" fmla="*/ 3 w 32"/>
                    <a:gd name="T17" fmla="*/ 26 h 57"/>
                    <a:gd name="T18" fmla="*/ 7 w 32"/>
                    <a:gd name="T19" fmla="*/ 28 h 57"/>
                    <a:gd name="T20" fmla="*/ 8 w 32"/>
                    <a:gd name="T21" fmla="*/ 24 h 57"/>
                    <a:gd name="T22" fmla="*/ 6 w 32"/>
                    <a:gd name="T23" fmla="*/ 22 h 57"/>
                    <a:gd name="T24" fmla="*/ 4 w 32"/>
                    <a:gd name="T25" fmla="*/ 20 h 57"/>
                    <a:gd name="T26" fmla="*/ 4 w 32"/>
                    <a:gd name="T27" fmla="*/ 17 h 57"/>
                    <a:gd name="T28" fmla="*/ 5 w 32"/>
                    <a:gd name="T29" fmla="*/ 13 h 57"/>
                    <a:gd name="T30" fmla="*/ 7 w 32"/>
                    <a:gd name="T31" fmla="*/ 10 h 57"/>
                    <a:gd name="T32" fmla="*/ 9 w 32"/>
                    <a:gd name="T33" fmla="*/ 7 h 57"/>
                    <a:gd name="T34" fmla="*/ 12 w 32"/>
                    <a:gd name="T35" fmla="*/ 5 h 57"/>
                    <a:gd name="T36" fmla="*/ 14 w 32"/>
                    <a:gd name="T37" fmla="*/ 5 h 57"/>
                    <a:gd name="T38" fmla="*/ 14 w 32"/>
                    <a:gd name="T39" fmla="*/ 0 h 57"/>
                    <a:gd name="T40" fmla="*/ 14 w 32"/>
                    <a:gd name="T41" fmla="*/ 5 h 57"/>
                    <a:gd name="T42" fmla="*/ 15 w 32"/>
                    <a:gd name="T43" fmla="*/ 4 h 57"/>
                    <a:gd name="T44" fmla="*/ 16 w 32"/>
                    <a:gd name="T45" fmla="*/ 2 h 57"/>
                    <a:gd name="T46" fmla="*/ 15 w 32"/>
                    <a:gd name="T47" fmla="*/ 1 h 57"/>
                    <a:gd name="T48" fmla="*/ 14 w 32"/>
                    <a:gd name="T49" fmla="*/ 0 h 57"/>
                    <a:gd name="T50" fmla="*/ 13 w 32"/>
                    <a:gd name="T51" fmla="*/ 4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57">
                      <a:moveTo>
                        <a:pt x="26" y="9"/>
                      </a:moveTo>
                      <a:lnTo>
                        <a:pt x="27" y="0"/>
                      </a:lnTo>
                      <a:lnTo>
                        <a:pt x="19" y="3"/>
                      </a:lnTo>
                      <a:lnTo>
                        <a:pt x="12" y="8"/>
                      </a:lnTo>
                      <a:lnTo>
                        <a:pt x="6" y="16"/>
                      </a:lnTo>
                      <a:lnTo>
                        <a:pt x="2" y="25"/>
                      </a:lnTo>
                      <a:lnTo>
                        <a:pt x="0" y="34"/>
                      </a:lnTo>
                      <a:lnTo>
                        <a:pt x="0" y="43"/>
                      </a:lnTo>
                      <a:lnTo>
                        <a:pt x="5" y="52"/>
                      </a:lnTo>
                      <a:lnTo>
                        <a:pt x="14" y="57"/>
                      </a:lnTo>
                      <a:lnTo>
                        <a:pt x="16" y="49"/>
                      </a:lnTo>
                      <a:lnTo>
                        <a:pt x="11" y="45"/>
                      </a:lnTo>
                      <a:lnTo>
                        <a:pt x="8" y="41"/>
                      </a:lnTo>
                      <a:lnTo>
                        <a:pt x="8" y="34"/>
                      </a:lnTo>
                      <a:lnTo>
                        <a:pt x="10" y="27"/>
                      </a:lnTo>
                      <a:lnTo>
                        <a:pt x="14" y="20"/>
                      </a:lnTo>
                      <a:lnTo>
                        <a:pt x="18" y="14"/>
                      </a:lnTo>
                      <a:lnTo>
                        <a:pt x="23" y="11"/>
                      </a:lnTo>
                      <a:lnTo>
                        <a:pt x="27" y="10"/>
                      </a:lnTo>
                      <a:lnTo>
                        <a:pt x="28" y="1"/>
                      </a:lnTo>
                      <a:lnTo>
                        <a:pt x="27" y="10"/>
                      </a:lnTo>
                      <a:lnTo>
                        <a:pt x="30" y="8"/>
                      </a:lnTo>
                      <a:lnTo>
                        <a:pt x="32" y="5"/>
                      </a:lnTo>
                      <a:lnTo>
                        <a:pt x="30" y="2"/>
                      </a:lnTo>
                      <a:lnTo>
                        <a:pt x="27" y="0"/>
                      </a:lnTo>
                      <a:lnTo>
                        <a:pt x="2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4" name="Freeform 281"/>
                <p:cNvSpPr>
                  <a:spLocks/>
                </p:cNvSpPr>
                <p:nvPr/>
              </p:nvSpPr>
              <p:spPr bwMode="auto">
                <a:xfrm>
                  <a:off x="3016" y="3138"/>
                  <a:ext cx="11" cy="28"/>
                </a:xfrm>
                <a:custGeom>
                  <a:avLst/>
                  <a:gdLst>
                    <a:gd name="T0" fmla="*/ 8 w 22"/>
                    <a:gd name="T1" fmla="*/ 0 h 56"/>
                    <a:gd name="T2" fmla="*/ 8 w 22"/>
                    <a:gd name="T3" fmla="*/ 0 h 56"/>
                    <a:gd name="T4" fmla="*/ 3 w 22"/>
                    <a:gd name="T5" fmla="*/ 7 h 56"/>
                    <a:gd name="T6" fmla="*/ 0 w 22"/>
                    <a:gd name="T7" fmla="*/ 15 h 56"/>
                    <a:gd name="T8" fmla="*/ 1 w 22"/>
                    <a:gd name="T9" fmla="*/ 22 h 56"/>
                    <a:gd name="T10" fmla="*/ 9 w 22"/>
                    <a:gd name="T11" fmla="*/ 28 h 56"/>
                    <a:gd name="T12" fmla="*/ 10 w 22"/>
                    <a:gd name="T13" fmla="*/ 24 h 56"/>
                    <a:gd name="T14" fmla="*/ 5 w 22"/>
                    <a:gd name="T15" fmla="*/ 20 h 56"/>
                    <a:gd name="T16" fmla="*/ 4 w 22"/>
                    <a:gd name="T17" fmla="*/ 15 h 56"/>
                    <a:gd name="T18" fmla="*/ 7 w 22"/>
                    <a:gd name="T19" fmla="*/ 9 h 56"/>
                    <a:gd name="T20" fmla="*/ 11 w 22"/>
                    <a:gd name="T21" fmla="*/ 4 h 56"/>
                    <a:gd name="T22" fmla="*/ 11 w 22"/>
                    <a:gd name="T23" fmla="*/ 4 h 56"/>
                    <a:gd name="T24" fmla="*/ 8 w 22"/>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56">
                      <a:moveTo>
                        <a:pt x="16" y="0"/>
                      </a:moveTo>
                      <a:lnTo>
                        <a:pt x="16" y="0"/>
                      </a:lnTo>
                      <a:lnTo>
                        <a:pt x="6" y="13"/>
                      </a:lnTo>
                      <a:lnTo>
                        <a:pt x="0" y="29"/>
                      </a:lnTo>
                      <a:lnTo>
                        <a:pt x="1" y="44"/>
                      </a:lnTo>
                      <a:lnTo>
                        <a:pt x="18" y="56"/>
                      </a:lnTo>
                      <a:lnTo>
                        <a:pt x="20" y="48"/>
                      </a:lnTo>
                      <a:lnTo>
                        <a:pt x="9" y="40"/>
                      </a:lnTo>
                      <a:lnTo>
                        <a:pt x="8" y="29"/>
                      </a:lnTo>
                      <a:lnTo>
                        <a:pt x="14" y="17"/>
                      </a:lnTo>
                      <a:lnTo>
                        <a:pt x="22" y="7"/>
                      </a:lnTo>
                      <a:lnTo>
                        <a:pt x="1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5" name="Freeform 282"/>
                <p:cNvSpPr>
                  <a:spLocks/>
                </p:cNvSpPr>
                <p:nvPr/>
              </p:nvSpPr>
              <p:spPr bwMode="auto">
                <a:xfrm>
                  <a:off x="3024" y="3119"/>
                  <a:ext cx="31" cy="22"/>
                </a:xfrm>
                <a:custGeom>
                  <a:avLst/>
                  <a:gdLst>
                    <a:gd name="T0" fmla="*/ 28 w 61"/>
                    <a:gd name="T1" fmla="*/ 0 h 44"/>
                    <a:gd name="T2" fmla="*/ 28 w 61"/>
                    <a:gd name="T3" fmla="*/ 0 h 44"/>
                    <a:gd name="T4" fmla="*/ 23 w 61"/>
                    <a:gd name="T5" fmla="*/ 3 h 44"/>
                    <a:gd name="T6" fmla="*/ 19 w 61"/>
                    <a:gd name="T7" fmla="*/ 6 h 44"/>
                    <a:gd name="T8" fmla="*/ 15 w 61"/>
                    <a:gd name="T9" fmla="*/ 8 h 44"/>
                    <a:gd name="T10" fmla="*/ 11 w 61"/>
                    <a:gd name="T11" fmla="*/ 10 h 44"/>
                    <a:gd name="T12" fmla="*/ 8 w 61"/>
                    <a:gd name="T13" fmla="*/ 12 h 44"/>
                    <a:gd name="T14" fmla="*/ 5 w 61"/>
                    <a:gd name="T15" fmla="*/ 15 h 44"/>
                    <a:gd name="T16" fmla="*/ 3 w 61"/>
                    <a:gd name="T17" fmla="*/ 17 h 44"/>
                    <a:gd name="T18" fmla="*/ 0 w 61"/>
                    <a:gd name="T19" fmla="*/ 19 h 44"/>
                    <a:gd name="T20" fmla="*/ 3 w 61"/>
                    <a:gd name="T21" fmla="*/ 22 h 44"/>
                    <a:gd name="T22" fmla="*/ 6 w 61"/>
                    <a:gd name="T23" fmla="*/ 20 h 44"/>
                    <a:gd name="T24" fmla="*/ 8 w 61"/>
                    <a:gd name="T25" fmla="*/ 18 h 44"/>
                    <a:gd name="T26" fmla="*/ 10 w 61"/>
                    <a:gd name="T27" fmla="*/ 16 h 44"/>
                    <a:gd name="T28" fmla="*/ 13 w 61"/>
                    <a:gd name="T29" fmla="*/ 14 h 44"/>
                    <a:gd name="T30" fmla="*/ 17 w 61"/>
                    <a:gd name="T31" fmla="*/ 12 h 44"/>
                    <a:gd name="T32" fmla="*/ 21 w 61"/>
                    <a:gd name="T33" fmla="*/ 10 h 44"/>
                    <a:gd name="T34" fmla="*/ 25 w 61"/>
                    <a:gd name="T35" fmla="*/ 7 h 44"/>
                    <a:gd name="T36" fmla="*/ 30 w 61"/>
                    <a:gd name="T37" fmla="*/ 4 h 44"/>
                    <a:gd name="T38" fmla="*/ 30 w 61"/>
                    <a:gd name="T39" fmla="*/ 4 h 44"/>
                    <a:gd name="T40" fmla="*/ 30 w 61"/>
                    <a:gd name="T41" fmla="*/ 4 h 44"/>
                    <a:gd name="T42" fmla="*/ 31 w 61"/>
                    <a:gd name="T43" fmla="*/ 3 h 44"/>
                    <a:gd name="T44" fmla="*/ 31 w 61"/>
                    <a:gd name="T45" fmla="*/ 1 h 44"/>
                    <a:gd name="T46" fmla="*/ 29 w 61"/>
                    <a:gd name="T47" fmla="*/ 0 h 44"/>
                    <a:gd name="T48" fmla="*/ 28 w 61"/>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44">
                      <a:moveTo>
                        <a:pt x="55" y="0"/>
                      </a:moveTo>
                      <a:lnTo>
                        <a:pt x="55" y="0"/>
                      </a:lnTo>
                      <a:lnTo>
                        <a:pt x="45" y="6"/>
                      </a:lnTo>
                      <a:lnTo>
                        <a:pt x="37" y="12"/>
                      </a:lnTo>
                      <a:lnTo>
                        <a:pt x="29" y="16"/>
                      </a:lnTo>
                      <a:lnTo>
                        <a:pt x="22" y="20"/>
                      </a:lnTo>
                      <a:lnTo>
                        <a:pt x="16" y="24"/>
                      </a:lnTo>
                      <a:lnTo>
                        <a:pt x="10" y="29"/>
                      </a:lnTo>
                      <a:lnTo>
                        <a:pt x="5" y="33"/>
                      </a:lnTo>
                      <a:lnTo>
                        <a:pt x="0" y="37"/>
                      </a:lnTo>
                      <a:lnTo>
                        <a:pt x="6" y="44"/>
                      </a:lnTo>
                      <a:lnTo>
                        <a:pt x="11" y="40"/>
                      </a:lnTo>
                      <a:lnTo>
                        <a:pt x="16" y="35"/>
                      </a:lnTo>
                      <a:lnTo>
                        <a:pt x="20" y="32"/>
                      </a:lnTo>
                      <a:lnTo>
                        <a:pt x="26" y="28"/>
                      </a:lnTo>
                      <a:lnTo>
                        <a:pt x="33" y="24"/>
                      </a:lnTo>
                      <a:lnTo>
                        <a:pt x="41" y="20"/>
                      </a:lnTo>
                      <a:lnTo>
                        <a:pt x="49" y="14"/>
                      </a:lnTo>
                      <a:lnTo>
                        <a:pt x="59" y="8"/>
                      </a:lnTo>
                      <a:lnTo>
                        <a:pt x="61" y="6"/>
                      </a:lnTo>
                      <a:lnTo>
                        <a:pt x="61" y="2"/>
                      </a:lnTo>
                      <a:lnTo>
                        <a:pt x="58" y="0"/>
                      </a:lnTo>
                      <a:lnTo>
                        <a:pt x="5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6" name="Freeform 283"/>
                <p:cNvSpPr>
                  <a:spLocks/>
                </p:cNvSpPr>
                <p:nvPr/>
              </p:nvSpPr>
              <p:spPr bwMode="auto">
                <a:xfrm>
                  <a:off x="3052" y="3118"/>
                  <a:ext cx="29" cy="28"/>
                </a:xfrm>
                <a:custGeom>
                  <a:avLst/>
                  <a:gdLst>
                    <a:gd name="T0" fmla="*/ 24 w 58"/>
                    <a:gd name="T1" fmla="*/ 24 h 58"/>
                    <a:gd name="T2" fmla="*/ 25 w 58"/>
                    <a:gd name="T3" fmla="*/ 27 h 58"/>
                    <a:gd name="T4" fmla="*/ 29 w 58"/>
                    <a:gd name="T5" fmla="*/ 18 h 58"/>
                    <a:gd name="T6" fmla="*/ 29 w 58"/>
                    <a:gd name="T7" fmla="*/ 12 h 58"/>
                    <a:gd name="T8" fmla="*/ 26 w 58"/>
                    <a:gd name="T9" fmla="*/ 6 h 58"/>
                    <a:gd name="T10" fmla="*/ 22 w 58"/>
                    <a:gd name="T11" fmla="*/ 3 h 58"/>
                    <a:gd name="T12" fmla="*/ 16 w 58"/>
                    <a:gd name="T13" fmla="*/ 1 h 58"/>
                    <a:gd name="T14" fmla="*/ 10 w 58"/>
                    <a:gd name="T15" fmla="*/ 0 h 58"/>
                    <a:gd name="T16" fmla="*/ 5 w 58"/>
                    <a:gd name="T17" fmla="*/ 0 h 58"/>
                    <a:gd name="T18" fmla="*/ 0 w 58"/>
                    <a:gd name="T19" fmla="*/ 1 h 58"/>
                    <a:gd name="T20" fmla="*/ 2 w 58"/>
                    <a:gd name="T21" fmla="*/ 5 h 58"/>
                    <a:gd name="T22" fmla="*/ 5 w 58"/>
                    <a:gd name="T23" fmla="*/ 4 h 58"/>
                    <a:gd name="T24" fmla="*/ 10 w 58"/>
                    <a:gd name="T25" fmla="*/ 5 h 58"/>
                    <a:gd name="T26" fmla="*/ 15 w 58"/>
                    <a:gd name="T27" fmla="*/ 5 h 58"/>
                    <a:gd name="T28" fmla="*/ 20 w 58"/>
                    <a:gd name="T29" fmla="*/ 7 h 58"/>
                    <a:gd name="T30" fmla="*/ 23 w 58"/>
                    <a:gd name="T31" fmla="*/ 9 h 58"/>
                    <a:gd name="T32" fmla="*/ 25 w 58"/>
                    <a:gd name="T33" fmla="*/ 13 h 58"/>
                    <a:gd name="T34" fmla="*/ 25 w 58"/>
                    <a:gd name="T35" fmla="*/ 17 h 58"/>
                    <a:gd name="T36" fmla="*/ 21 w 58"/>
                    <a:gd name="T37" fmla="*/ 25 h 58"/>
                    <a:gd name="T38" fmla="*/ 23 w 58"/>
                    <a:gd name="T39" fmla="*/ 28 h 58"/>
                    <a:gd name="T40" fmla="*/ 21 w 58"/>
                    <a:gd name="T41" fmla="*/ 25 h 58"/>
                    <a:gd name="T42" fmla="*/ 21 w 58"/>
                    <a:gd name="T43" fmla="*/ 27 h 58"/>
                    <a:gd name="T44" fmla="*/ 23 w 58"/>
                    <a:gd name="T45" fmla="*/ 28 h 58"/>
                    <a:gd name="T46" fmla="*/ 24 w 58"/>
                    <a:gd name="T47" fmla="*/ 28 h 58"/>
                    <a:gd name="T48" fmla="*/ 25 w 58"/>
                    <a:gd name="T49" fmla="*/ 27 h 58"/>
                    <a:gd name="T50" fmla="*/ 24 w 58"/>
                    <a:gd name="T51" fmla="*/ 24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 h="58">
                      <a:moveTo>
                        <a:pt x="47" y="50"/>
                      </a:moveTo>
                      <a:lnTo>
                        <a:pt x="50" y="56"/>
                      </a:lnTo>
                      <a:lnTo>
                        <a:pt x="58" y="38"/>
                      </a:lnTo>
                      <a:lnTo>
                        <a:pt x="58" y="24"/>
                      </a:lnTo>
                      <a:lnTo>
                        <a:pt x="52" y="13"/>
                      </a:lnTo>
                      <a:lnTo>
                        <a:pt x="43" y="6"/>
                      </a:lnTo>
                      <a:lnTo>
                        <a:pt x="31" y="2"/>
                      </a:lnTo>
                      <a:lnTo>
                        <a:pt x="19" y="0"/>
                      </a:lnTo>
                      <a:lnTo>
                        <a:pt x="9" y="1"/>
                      </a:lnTo>
                      <a:lnTo>
                        <a:pt x="0" y="3"/>
                      </a:lnTo>
                      <a:lnTo>
                        <a:pt x="4" y="11"/>
                      </a:lnTo>
                      <a:lnTo>
                        <a:pt x="9" y="9"/>
                      </a:lnTo>
                      <a:lnTo>
                        <a:pt x="19" y="10"/>
                      </a:lnTo>
                      <a:lnTo>
                        <a:pt x="29" y="10"/>
                      </a:lnTo>
                      <a:lnTo>
                        <a:pt x="39" y="14"/>
                      </a:lnTo>
                      <a:lnTo>
                        <a:pt x="46" y="19"/>
                      </a:lnTo>
                      <a:lnTo>
                        <a:pt x="50" y="26"/>
                      </a:lnTo>
                      <a:lnTo>
                        <a:pt x="50" y="36"/>
                      </a:lnTo>
                      <a:lnTo>
                        <a:pt x="42" y="52"/>
                      </a:lnTo>
                      <a:lnTo>
                        <a:pt x="45" y="58"/>
                      </a:lnTo>
                      <a:lnTo>
                        <a:pt x="42" y="52"/>
                      </a:lnTo>
                      <a:lnTo>
                        <a:pt x="42" y="55"/>
                      </a:lnTo>
                      <a:lnTo>
                        <a:pt x="45" y="58"/>
                      </a:lnTo>
                      <a:lnTo>
                        <a:pt x="48" y="58"/>
                      </a:lnTo>
                      <a:lnTo>
                        <a:pt x="50" y="56"/>
                      </a:lnTo>
                      <a:lnTo>
                        <a:pt x="47"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7" name="Freeform 284"/>
                <p:cNvSpPr>
                  <a:spLocks/>
                </p:cNvSpPr>
                <p:nvPr/>
              </p:nvSpPr>
              <p:spPr bwMode="auto">
                <a:xfrm>
                  <a:off x="3069" y="3142"/>
                  <a:ext cx="13" cy="35"/>
                </a:xfrm>
                <a:custGeom>
                  <a:avLst/>
                  <a:gdLst>
                    <a:gd name="T0" fmla="*/ 2 w 26"/>
                    <a:gd name="T1" fmla="*/ 31 h 69"/>
                    <a:gd name="T2" fmla="*/ 3 w 26"/>
                    <a:gd name="T3" fmla="*/ 35 h 69"/>
                    <a:gd name="T4" fmla="*/ 11 w 26"/>
                    <a:gd name="T5" fmla="*/ 26 h 69"/>
                    <a:gd name="T6" fmla="*/ 13 w 26"/>
                    <a:gd name="T7" fmla="*/ 15 h 69"/>
                    <a:gd name="T8" fmla="*/ 11 w 26"/>
                    <a:gd name="T9" fmla="*/ 6 h 69"/>
                    <a:gd name="T10" fmla="*/ 6 w 26"/>
                    <a:gd name="T11" fmla="*/ 0 h 69"/>
                    <a:gd name="T12" fmla="*/ 5 w 26"/>
                    <a:gd name="T13" fmla="*/ 4 h 69"/>
                    <a:gd name="T14" fmla="*/ 7 w 26"/>
                    <a:gd name="T15" fmla="*/ 7 h 69"/>
                    <a:gd name="T16" fmla="*/ 8 w 26"/>
                    <a:gd name="T17" fmla="*/ 15 h 69"/>
                    <a:gd name="T18" fmla="*/ 7 w 26"/>
                    <a:gd name="T19" fmla="*/ 24 h 69"/>
                    <a:gd name="T20" fmla="*/ 1 w 26"/>
                    <a:gd name="T21" fmla="*/ 31 h 69"/>
                    <a:gd name="T22" fmla="*/ 2 w 26"/>
                    <a:gd name="T23" fmla="*/ 35 h 69"/>
                    <a:gd name="T24" fmla="*/ 1 w 26"/>
                    <a:gd name="T25" fmla="*/ 31 h 69"/>
                    <a:gd name="T26" fmla="*/ 0 w 26"/>
                    <a:gd name="T27" fmla="*/ 32 h 69"/>
                    <a:gd name="T28" fmla="*/ 0 w 26"/>
                    <a:gd name="T29" fmla="*/ 33 h 69"/>
                    <a:gd name="T30" fmla="*/ 2 w 26"/>
                    <a:gd name="T31" fmla="*/ 35 h 69"/>
                    <a:gd name="T32" fmla="*/ 3 w 26"/>
                    <a:gd name="T33" fmla="*/ 35 h 69"/>
                    <a:gd name="T34" fmla="*/ 2 w 26"/>
                    <a:gd name="T35" fmla="*/ 31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69">
                      <a:moveTo>
                        <a:pt x="4" y="61"/>
                      </a:moveTo>
                      <a:lnTo>
                        <a:pt x="6" y="69"/>
                      </a:lnTo>
                      <a:lnTo>
                        <a:pt x="21" y="51"/>
                      </a:lnTo>
                      <a:lnTo>
                        <a:pt x="26" y="29"/>
                      </a:lnTo>
                      <a:lnTo>
                        <a:pt x="22" y="11"/>
                      </a:lnTo>
                      <a:lnTo>
                        <a:pt x="12" y="0"/>
                      </a:lnTo>
                      <a:lnTo>
                        <a:pt x="10" y="8"/>
                      </a:lnTo>
                      <a:lnTo>
                        <a:pt x="14" y="13"/>
                      </a:lnTo>
                      <a:lnTo>
                        <a:pt x="16" y="29"/>
                      </a:lnTo>
                      <a:lnTo>
                        <a:pt x="13" y="47"/>
                      </a:lnTo>
                      <a:lnTo>
                        <a:pt x="2" y="61"/>
                      </a:lnTo>
                      <a:lnTo>
                        <a:pt x="4" y="69"/>
                      </a:lnTo>
                      <a:lnTo>
                        <a:pt x="2" y="61"/>
                      </a:lnTo>
                      <a:lnTo>
                        <a:pt x="0" y="63"/>
                      </a:lnTo>
                      <a:lnTo>
                        <a:pt x="0" y="66"/>
                      </a:lnTo>
                      <a:lnTo>
                        <a:pt x="3" y="69"/>
                      </a:lnTo>
                      <a:lnTo>
                        <a:pt x="6" y="69"/>
                      </a:lnTo>
                      <a:lnTo>
                        <a:pt x="4" y="6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8" name="Freeform 285"/>
                <p:cNvSpPr>
                  <a:spLocks/>
                </p:cNvSpPr>
                <p:nvPr/>
              </p:nvSpPr>
              <p:spPr bwMode="auto">
                <a:xfrm>
                  <a:off x="3059" y="3173"/>
                  <a:ext cx="18" cy="30"/>
                </a:xfrm>
                <a:custGeom>
                  <a:avLst/>
                  <a:gdLst>
                    <a:gd name="T0" fmla="*/ 3 w 36"/>
                    <a:gd name="T1" fmla="*/ 26 h 60"/>
                    <a:gd name="T2" fmla="*/ 3 w 36"/>
                    <a:gd name="T3" fmla="*/ 30 h 60"/>
                    <a:gd name="T4" fmla="*/ 8 w 36"/>
                    <a:gd name="T5" fmla="*/ 27 h 60"/>
                    <a:gd name="T6" fmla="*/ 12 w 36"/>
                    <a:gd name="T7" fmla="*/ 23 h 60"/>
                    <a:gd name="T8" fmla="*/ 15 w 36"/>
                    <a:gd name="T9" fmla="*/ 19 h 60"/>
                    <a:gd name="T10" fmla="*/ 17 w 36"/>
                    <a:gd name="T11" fmla="*/ 14 h 60"/>
                    <a:gd name="T12" fmla="*/ 18 w 36"/>
                    <a:gd name="T13" fmla="*/ 9 h 60"/>
                    <a:gd name="T14" fmla="*/ 18 w 36"/>
                    <a:gd name="T15" fmla="*/ 5 h 60"/>
                    <a:gd name="T16" fmla="*/ 16 w 36"/>
                    <a:gd name="T17" fmla="*/ 2 h 60"/>
                    <a:gd name="T18" fmla="*/ 12 w 36"/>
                    <a:gd name="T19" fmla="*/ 0 h 60"/>
                    <a:gd name="T20" fmla="*/ 12 w 36"/>
                    <a:gd name="T21" fmla="*/ 4 h 60"/>
                    <a:gd name="T22" fmla="*/ 13 w 36"/>
                    <a:gd name="T23" fmla="*/ 5 h 60"/>
                    <a:gd name="T24" fmla="*/ 14 w 36"/>
                    <a:gd name="T25" fmla="*/ 6 h 60"/>
                    <a:gd name="T26" fmla="*/ 14 w 36"/>
                    <a:gd name="T27" fmla="*/ 9 h 60"/>
                    <a:gd name="T28" fmla="*/ 13 w 36"/>
                    <a:gd name="T29" fmla="*/ 13 h 60"/>
                    <a:gd name="T30" fmla="*/ 11 w 36"/>
                    <a:gd name="T31" fmla="*/ 17 h 60"/>
                    <a:gd name="T32" fmla="*/ 9 w 36"/>
                    <a:gd name="T33" fmla="*/ 20 h 60"/>
                    <a:gd name="T34" fmla="*/ 5 w 36"/>
                    <a:gd name="T35" fmla="*/ 24 h 60"/>
                    <a:gd name="T36" fmla="*/ 1 w 36"/>
                    <a:gd name="T37" fmla="*/ 26 h 60"/>
                    <a:gd name="T38" fmla="*/ 1 w 36"/>
                    <a:gd name="T39" fmla="*/ 30 h 60"/>
                    <a:gd name="T40" fmla="*/ 1 w 36"/>
                    <a:gd name="T41" fmla="*/ 26 h 60"/>
                    <a:gd name="T42" fmla="*/ 0 w 36"/>
                    <a:gd name="T43" fmla="*/ 27 h 60"/>
                    <a:gd name="T44" fmla="*/ 0 w 36"/>
                    <a:gd name="T45" fmla="*/ 29 h 60"/>
                    <a:gd name="T46" fmla="*/ 2 w 36"/>
                    <a:gd name="T47" fmla="*/ 30 h 60"/>
                    <a:gd name="T48" fmla="*/ 3 w 36"/>
                    <a:gd name="T49" fmla="*/ 30 h 60"/>
                    <a:gd name="T50" fmla="*/ 3 w 36"/>
                    <a:gd name="T51" fmla="*/ 26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60">
                      <a:moveTo>
                        <a:pt x="6" y="52"/>
                      </a:moveTo>
                      <a:lnTo>
                        <a:pt x="6" y="60"/>
                      </a:lnTo>
                      <a:lnTo>
                        <a:pt x="16" y="53"/>
                      </a:lnTo>
                      <a:lnTo>
                        <a:pt x="23" y="46"/>
                      </a:lnTo>
                      <a:lnTo>
                        <a:pt x="30" y="37"/>
                      </a:lnTo>
                      <a:lnTo>
                        <a:pt x="34" y="28"/>
                      </a:lnTo>
                      <a:lnTo>
                        <a:pt x="36" y="18"/>
                      </a:lnTo>
                      <a:lnTo>
                        <a:pt x="35" y="10"/>
                      </a:lnTo>
                      <a:lnTo>
                        <a:pt x="31" y="3"/>
                      </a:lnTo>
                      <a:lnTo>
                        <a:pt x="23" y="0"/>
                      </a:lnTo>
                      <a:lnTo>
                        <a:pt x="23" y="8"/>
                      </a:lnTo>
                      <a:lnTo>
                        <a:pt x="25" y="9"/>
                      </a:lnTo>
                      <a:lnTo>
                        <a:pt x="27" y="12"/>
                      </a:lnTo>
                      <a:lnTo>
                        <a:pt x="28" y="18"/>
                      </a:lnTo>
                      <a:lnTo>
                        <a:pt x="26" y="26"/>
                      </a:lnTo>
                      <a:lnTo>
                        <a:pt x="22" y="33"/>
                      </a:lnTo>
                      <a:lnTo>
                        <a:pt x="17" y="40"/>
                      </a:lnTo>
                      <a:lnTo>
                        <a:pt x="10" y="47"/>
                      </a:lnTo>
                      <a:lnTo>
                        <a:pt x="2" y="52"/>
                      </a:lnTo>
                      <a:lnTo>
                        <a:pt x="2" y="60"/>
                      </a:lnTo>
                      <a:lnTo>
                        <a:pt x="2" y="52"/>
                      </a:lnTo>
                      <a:lnTo>
                        <a:pt x="0" y="54"/>
                      </a:lnTo>
                      <a:lnTo>
                        <a:pt x="0" y="57"/>
                      </a:lnTo>
                      <a:lnTo>
                        <a:pt x="3" y="60"/>
                      </a:lnTo>
                      <a:lnTo>
                        <a:pt x="6" y="60"/>
                      </a:lnTo>
                      <a:lnTo>
                        <a:pt x="6" y="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39" name="Freeform 286"/>
                <p:cNvSpPr>
                  <a:spLocks/>
                </p:cNvSpPr>
                <p:nvPr/>
              </p:nvSpPr>
              <p:spPr bwMode="auto">
                <a:xfrm>
                  <a:off x="3042" y="3199"/>
                  <a:ext cx="24" cy="35"/>
                </a:xfrm>
                <a:custGeom>
                  <a:avLst/>
                  <a:gdLst>
                    <a:gd name="T0" fmla="*/ 4 w 49"/>
                    <a:gd name="T1" fmla="*/ 33 h 70"/>
                    <a:gd name="T2" fmla="*/ 2 w 49"/>
                    <a:gd name="T3" fmla="*/ 35 h 70"/>
                    <a:gd name="T4" fmla="*/ 9 w 49"/>
                    <a:gd name="T5" fmla="*/ 32 h 70"/>
                    <a:gd name="T6" fmla="*/ 15 w 49"/>
                    <a:gd name="T7" fmla="*/ 28 h 70"/>
                    <a:gd name="T8" fmla="*/ 20 w 49"/>
                    <a:gd name="T9" fmla="*/ 23 h 70"/>
                    <a:gd name="T10" fmla="*/ 23 w 49"/>
                    <a:gd name="T11" fmla="*/ 18 h 70"/>
                    <a:gd name="T12" fmla="*/ 24 w 49"/>
                    <a:gd name="T13" fmla="*/ 12 h 70"/>
                    <a:gd name="T14" fmla="*/ 24 w 49"/>
                    <a:gd name="T15" fmla="*/ 8 h 70"/>
                    <a:gd name="T16" fmla="*/ 24 w 49"/>
                    <a:gd name="T17" fmla="*/ 3 h 70"/>
                    <a:gd name="T18" fmla="*/ 21 w 49"/>
                    <a:gd name="T19" fmla="*/ 0 h 70"/>
                    <a:gd name="T20" fmla="*/ 19 w 49"/>
                    <a:gd name="T21" fmla="*/ 4 h 70"/>
                    <a:gd name="T22" fmla="*/ 20 w 49"/>
                    <a:gd name="T23" fmla="*/ 5 h 70"/>
                    <a:gd name="T24" fmla="*/ 20 w 49"/>
                    <a:gd name="T25" fmla="*/ 8 h 70"/>
                    <a:gd name="T26" fmla="*/ 20 w 49"/>
                    <a:gd name="T27" fmla="*/ 12 h 70"/>
                    <a:gd name="T28" fmla="*/ 19 w 49"/>
                    <a:gd name="T29" fmla="*/ 16 h 70"/>
                    <a:gd name="T30" fmla="*/ 16 w 49"/>
                    <a:gd name="T31" fmla="*/ 21 h 70"/>
                    <a:gd name="T32" fmla="*/ 12 w 49"/>
                    <a:gd name="T33" fmla="*/ 25 h 70"/>
                    <a:gd name="T34" fmla="*/ 7 w 49"/>
                    <a:gd name="T35" fmla="*/ 28 h 70"/>
                    <a:gd name="T36" fmla="*/ 1 w 49"/>
                    <a:gd name="T37" fmla="*/ 31 h 70"/>
                    <a:gd name="T38" fmla="*/ 0 w 49"/>
                    <a:gd name="T39" fmla="*/ 33 h 70"/>
                    <a:gd name="T40" fmla="*/ 1 w 49"/>
                    <a:gd name="T41" fmla="*/ 31 h 70"/>
                    <a:gd name="T42" fmla="*/ 0 w 49"/>
                    <a:gd name="T43" fmla="*/ 32 h 70"/>
                    <a:gd name="T44" fmla="*/ 0 w 49"/>
                    <a:gd name="T45" fmla="*/ 34 h 70"/>
                    <a:gd name="T46" fmla="*/ 1 w 49"/>
                    <a:gd name="T47" fmla="*/ 35 h 70"/>
                    <a:gd name="T48" fmla="*/ 2 w 49"/>
                    <a:gd name="T49" fmla="*/ 35 h 70"/>
                    <a:gd name="T50" fmla="*/ 4 w 49"/>
                    <a:gd name="T51" fmla="*/ 33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70">
                      <a:moveTo>
                        <a:pt x="8" y="66"/>
                      </a:moveTo>
                      <a:lnTo>
                        <a:pt x="5" y="70"/>
                      </a:lnTo>
                      <a:lnTo>
                        <a:pt x="19" y="64"/>
                      </a:lnTo>
                      <a:lnTo>
                        <a:pt x="31" y="55"/>
                      </a:lnTo>
                      <a:lnTo>
                        <a:pt x="40" y="45"/>
                      </a:lnTo>
                      <a:lnTo>
                        <a:pt x="46" y="35"/>
                      </a:lnTo>
                      <a:lnTo>
                        <a:pt x="49" y="24"/>
                      </a:lnTo>
                      <a:lnTo>
                        <a:pt x="49" y="15"/>
                      </a:lnTo>
                      <a:lnTo>
                        <a:pt x="48" y="6"/>
                      </a:lnTo>
                      <a:lnTo>
                        <a:pt x="42" y="0"/>
                      </a:lnTo>
                      <a:lnTo>
                        <a:pt x="38" y="8"/>
                      </a:lnTo>
                      <a:lnTo>
                        <a:pt x="40" y="10"/>
                      </a:lnTo>
                      <a:lnTo>
                        <a:pt x="41" y="15"/>
                      </a:lnTo>
                      <a:lnTo>
                        <a:pt x="41" y="24"/>
                      </a:lnTo>
                      <a:lnTo>
                        <a:pt x="38" y="31"/>
                      </a:lnTo>
                      <a:lnTo>
                        <a:pt x="32" y="41"/>
                      </a:lnTo>
                      <a:lnTo>
                        <a:pt x="24" y="49"/>
                      </a:lnTo>
                      <a:lnTo>
                        <a:pt x="15" y="55"/>
                      </a:lnTo>
                      <a:lnTo>
                        <a:pt x="3" y="61"/>
                      </a:lnTo>
                      <a:lnTo>
                        <a:pt x="0" y="66"/>
                      </a:lnTo>
                      <a:lnTo>
                        <a:pt x="3" y="61"/>
                      </a:lnTo>
                      <a:lnTo>
                        <a:pt x="1" y="64"/>
                      </a:lnTo>
                      <a:lnTo>
                        <a:pt x="0" y="67"/>
                      </a:lnTo>
                      <a:lnTo>
                        <a:pt x="2" y="69"/>
                      </a:lnTo>
                      <a:lnTo>
                        <a:pt x="5" y="70"/>
                      </a:lnTo>
                      <a:lnTo>
                        <a:pt x="8"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0" name="Freeform 287"/>
                <p:cNvSpPr>
                  <a:spLocks/>
                </p:cNvSpPr>
                <p:nvPr/>
              </p:nvSpPr>
              <p:spPr bwMode="auto">
                <a:xfrm>
                  <a:off x="3029" y="3232"/>
                  <a:ext cx="17" cy="69"/>
                </a:xfrm>
                <a:custGeom>
                  <a:avLst/>
                  <a:gdLst>
                    <a:gd name="T0" fmla="*/ 2 w 33"/>
                    <a:gd name="T1" fmla="*/ 69 h 138"/>
                    <a:gd name="T2" fmla="*/ 4 w 33"/>
                    <a:gd name="T3" fmla="*/ 68 h 138"/>
                    <a:gd name="T4" fmla="*/ 6 w 33"/>
                    <a:gd name="T5" fmla="*/ 60 h 138"/>
                    <a:gd name="T6" fmla="*/ 10 w 33"/>
                    <a:gd name="T7" fmla="*/ 41 h 138"/>
                    <a:gd name="T8" fmla="*/ 14 w 33"/>
                    <a:gd name="T9" fmla="*/ 18 h 138"/>
                    <a:gd name="T10" fmla="*/ 17 w 33"/>
                    <a:gd name="T11" fmla="*/ 0 h 138"/>
                    <a:gd name="T12" fmla="*/ 13 w 33"/>
                    <a:gd name="T13" fmla="*/ 0 h 138"/>
                    <a:gd name="T14" fmla="*/ 10 w 33"/>
                    <a:gd name="T15" fmla="*/ 18 h 138"/>
                    <a:gd name="T16" fmla="*/ 6 w 33"/>
                    <a:gd name="T17" fmla="*/ 40 h 138"/>
                    <a:gd name="T18" fmla="*/ 2 w 33"/>
                    <a:gd name="T19" fmla="*/ 59 h 138"/>
                    <a:gd name="T20" fmla="*/ 0 w 33"/>
                    <a:gd name="T21" fmla="*/ 67 h 138"/>
                    <a:gd name="T22" fmla="*/ 2 w 33"/>
                    <a:gd name="T23" fmla="*/ 65 h 138"/>
                    <a:gd name="T24" fmla="*/ 0 w 33"/>
                    <a:gd name="T25" fmla="*/ 67 h 138"/>
                    <a:gd name="T26" fmla="*/ 1 w 33"/>
                    <a:gd name="T27" fmla="*/ 68 h 138"/>
                    <a:gd name="T28" fmla="*/ 2 w 33"/>
                    <a:gd name="T29" fmla="*/ 69 h 138"/>
                    <a:gd name="T30" fmla="*/ 3 w 33"/>
                    <a:gd name="T31" fmla="*/ 69 h 138"/>
                    <a:gd name="T32" fmla="*/ 4 w 33"/>
                    <a:gd name="T33" fmla="*/ 68 h 138"/>
                    <a:gd name="T34" fmla="*/ 2 w 33"/>
                    <a:gd name="T35" fmla="*/ 69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38">
                      <a:moveTo>
                        <a:pt x="4" y="138"/>
                      </a:moveTo>
                      <a:lnTo>
                        <a:pt x="8" y="135"/>
                      </a:lnTo>
                      <a:lnTo>
                        <a:pt x="11" y="119"/>
                      </a:lnTo>
                      <a:lnTo>
                        <a:pt x="19" y="81"/>
                      </a:lnTo>
                      <a:lnTo>
                        <a:pt x="28" y="36"/>
                      </a:lnTo>
                      <a:lnTo>
                        <a:pt x="33" y="0"/>
                      </a:lnTo>
                      <a:lnTo>
                        <a:pt x="25" y="0"/>
                      </a:lnTo>
                      <a:lnTo>
                        <a:pt x="20" y="36"/>
                      </a:lnTo>
                      <a:lnTo>
                        <a:pt x="11" y="79"/>
                      </a:lnTo>
                      <a:lnTo>
                        <a:pt x="3" y="117"/>
                      </a:lnTo>
                      <a:lnTo>
                        <a:pt x="0" y="133"/>
                      </a:lnTo>
                      <a:lnTo>
                        <a:pt x="4" y="130"/>
                      </a:lnTo>
                      <a:lnTo>
                        <a:pt x="0" y="133"/>
                      </a:lnTo>
                      <a:lnTo>
                        <a:pt x="1" y="136"/>
                      </a:lnTo>
                      <a:lnTo>
                        <a:pt x="3" y="138"/>
                      </a:lnTo>
                      <a:lnTo>
                        <a:pt x="6" y="137"/>
                      </a:lnTo>
                      <a:lnTo>
                        <a:pt x="8" y="135"/>
                      </a:lnTo>
                      <a:lnTo>
                        <a:pt x="4" y="1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1" name="Freeform 288"/>
                <p:cNvSpPr>
                  <a:spLocks/>
                </p:cNvSpPr>
                <p:nvPr/>
              </p:nvSpPr>
              <p:spPr bwMode="auto">
                <a:xfrm>
                  <a:off x="3000" y="3297"/>
                  <a:ext cx="31" cy="6"/>
                </a:xfrm>
                <a:custGeom>
                  <a:avLst/>
                  <a:gdLst>
                    <a:gd name="T0" fmla="*/ 4 w 62"/>
                    <a:gd name="T1" fmla="*/ 3 h 11"/>
                    <a:gd name="T2" fmla="*/ 2 w 62"/>
                    <a:gd name="T3" fmla="*/ 6 h 11"/>
                    <a:gd name="T4" fmla="*/ 3 w 62"/>
                    <a:gd name="T5" fmla="*/ 6 h 11"/>
                    <a:gd name="T6" fmla="*/ 6 w 62"/>
                    <a:gd name="T7" fmla="*/ 6 h 11"/>
                    <a:gd name="T8" fmla="*/ 10 w 62"/>
                    <a:gd name="T9" fmla="*/ 6 h 11"/>
                    <a:gd name="T10" fmla="*/ 15 w 62"/>
                    <a:gd name="T11" fmla="*/ 6 h 11"/>
                    <a:gd name="T12" fmla="*/ 20 w 62"/>
                    <a:gd name="T13" fmla="*/ 6 h 11"/>
                    <a:gd name="T14" fmla="*/ 24 w 62"/>
                    <a:gd name="T15" fmla="*/ 5 h 11"/>
                    <a:gd name="T16" fmla="*/ 28 w 62"/>
                    <a:gd name="T17" fmla="*/ 5 h 11"/>
                    <a:gd name="T18" fmla="*/ 31 w 62"/>
                    <a:gd name="T19" fmla="*/ 4 h 11"/>
                    <a:gd name="T20" fmla="*/ 31 w 62"/>
                    <a:gd name="T21" fmla="*/ 0 h 11"/>
                    <a:gd name="T22" fmla="*/ 28 w 62"/>
                    <a:gd name="T23" fmla="*/ 1 h 11"/>
                    <a:gd name="T24" fmla="*/ 24 w 62"/>
                    <a:gd name="T25" fmla="*/ 0 h 11"/>
                    <a:gd name="T26" fmla="*/ 20 w 62"/>
                    <a:gd name="T27" fmla="*/ 1 h 11"/>
                    <a:gd name="T28" fmla="*/ 15 w 62"/>
                    <a:gd name="T29" fmla="*/ 1 h 11"/>
                    <a:gd name="T30" fmla="*/ 10 w 62"/>
                    <a:gd name="T31" fmla="*/ 1 h 11"/>
                    <a:gd name="T32" fmla="*/ 6 w 62"/>
                    <a:gd name="T33" fmla="*/ 1 h 11"/>
                    <a:gd name="T34" fmla="*/ 3 w 62"/>
                    <a:gd name="T35" fmla="*/ 1 h 11"/>
                    <a:gd name="T36" fmla="*/ 2 w 62"/>
                    <a:gd name="T37" fmla="*/ 1 h 11"/>
                    <a:gd name="T38" fmla="*/ 0 w 62"/>
                    <a:gd name="T39" fmla="*/ 3 h 11"/>
                    <a:gd name="T40" fmla="*/ 2 w 62"/>
                    <a:gd name="T41" fmla="*/ 1 h 11"/>
                    <a:gd name="T42" fmla="*/ 1 w 62"/>
                    <a:gd name="T43" fmla="*/ 2 h 11"/>
                    <a:gd name="T44" fmla="*/ 0 w 62"/>
                    <a:gd name="T45" fmla="*/ 3 h 11"/>
                    <a:gd name="T46" fmla="*/ 1 w 62"/>
                    <a:gd name="T47" fmla="*/ 5 h 11"/>
                    <a:gd name="T48" fmla="*/ 2 w 62"/>
                    <a:gd name="T49" fmla="*/ 6 h 11"/>
                    <a:gd name="T50" fmla="*/ 4 w 62"/>
                    <a:gd name="T51" fmla="*/ 3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11">
                      <a:moveTo>
                        <a:pt x="8" y="6"/>
                      </a:moveTo>
                      <a:lnTo>
                        <a:pt x="4" y="11"/>
                      </a:lnTo>
                      <a:lnTo>
                        <a:pt x="6" y="11"/>
                      </a:lnTo>
                      <a:lnTo>
                        <a:pt x="11" y="11"/>
                      </a:lnTo>
                      <a:lnTo>
                        <a:pt x="20" y="11"/>
                      </a:lnTo>
                      <a:lnTo>
                        <a:pt x="29" y="11"/>
                      </a:lnTo>
                      <a:lnTo>
                        <a:pt x="39" y="11"/>
                      </a:lnTo>
                      <a:lnTo>
                        <a:pt x="48" y="10"/>
                      </a:lnTo>
                      <a:lnTo>
                        <a:pt x="56" y="9"/>
                      </a:lnTo>
                      <a:lnTo>
                        <a:pt x="62" y="8"/>
                      </a:lnTo>
                      <a:lnTo>
                        <a:pt x="62" y="0"/>
                      </a:lnTo>
                      <a:lnTo>
                        <a:pt x="56" y="1"/>
                      </a:lnTo>
                      <a:lnTo>
                        <a:pt x="48" y="0"/>
                      </a:lnTo>
                      <a:lnTo>
                        <a:pt x="39" y="1"/>
                      </a:lnTo>
                      <a:lnTo>
                        <a:pt x="29" y="1"/>
                      </a:lnTo>
                      <a:lnTo>
                        <a:pt x="20" y="1"/>
                      </a:lnTo>
                      <a:lnTo>
                        <a:pt x="11" y="1"/>
                      </a:lnTo>
                      <a:lnTo>
                        <a:pt x="6" y="1"/>
                      </a:lnTo>
                      <a:lnTo>
                        <a:pt x="4" y="1"/>
                      </a:lnTo>
                      <a:lnTo>
                        <a:pt x="0" y="6"/>
                      </a:lnTo>
                      <a:lnTo>
                        <a:pt x="4" y="1"/>
                      </a:lnTo>
                      <a:lnTo>
                        <a:pt x="1" y="3"/>
                      </a:lnTo>
                      <a:lnTo>
                        <a:pt x="0" y="6"/>
                      </a:lnTo>
                      <a:lnTo>
                        <a:pt x="1" y="9"/>
                      </a:lnTo>
                      <a:lnTo>
                        <a:pt x="4" y="11"/>
                      </a:lnTo>
                      <a:lnTo>
                        <a:pt x="8"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2" name="Freeform 289"/>
                <p:cNvSpPr>
                  <a:spLocks/>
                </p:cNvSpPr>
                <p:nvPr/>
              </p:nvSpPr>
              <p:spPr bwMode="auto">
                <a:xfrm>
                  <a:off x="2997" y="3300"/>
                  <a:ext cx="7" cy="22"/>
                </a:xfrm>
                <a:custGeom>
                  <a:avLst/>
                  <a:gdLst>
                    <a:gd name="T0" fmla="*/ 2 w 14"/>
                    <a:gd name="T1" fmla="*/ 22 h 43"/>
                    <a:gd name="T2" fmla="*/ 4 w 14"/>
                    <a:gd name="T3" fmla="*/ 20 h 43"/>
                    <a:gd name="T4" fmla="*/ 7 w 14"/>
                    <a:gd name="T5" fmla="*/ 0 h 43"/>
                    <a:gd name="T6" fmla="*/ 3 w 14"/>
                    <a:gd name="T7" fmla="*/ 0 h 43"/>
                    <a:gd name="T8" fmla="*/ 0 w 14"/>
                    <a:gd name="T9" fmla="*/ 20 h 43"/>
                    <a:gd name="T10" fmla="*/ 2 w 14"/>
                    <a:gd name="T11" fmla="*/ 18 h 43"/>
                    <a:gd name="T12" fmla="*/ 0 w 14"/>
                    <a:gd name="T13" fmla="*/ 20 h 43"/>
                    <a:gd name="T14" fmla="*/ 1 w 14"/>
                    <a:gd name="T15" fmla="*/ 21 h 43"/>
                    <a:gd name="T16" fmla="*/ 2 w 14"/>
                    <a:gd name="T17" fmla="*/ 22 h 43"/>
                    <a:gd name="T18" fmla="*/ 4 w 14"/>
                    <a:gd name="T19" fmla="*/ 21 h 43"/>
                    <a:gd name="T20" fmla="*/ 4 w 14"/>
                    <a:gd name="T21" fmla="*/ 20 h 43"/>
                    <a:gd name="T22" fmla="*/ 2 w 14"/>
                    <a:gd name="T23" fmla="*/ 2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43">
                      <a:moveTo>
                        <a:pt x="4" y="43"/>
                      </a:moveTo>
                      <a:lnTo>
                        <a:pt x="8" y="39"/>
                      </a:lnTo>
                      <a:lnTo>
                        <a:pt x="14" y="0"/>
                      </a:lnTo>
                      <a:lnTo>
                        <a:pt x="6" y="0"/>
                      </a:lnTo>
                      <a:lnTo>
                        <a:pt x="0" y="39"/>
                      </a:lnTo>
                      <a:lnTo>
                        <a:pt x="4" y="35"/>
                      </a:lnTo>
                      <a:lnTo>
                        <a:pt x="0" y="39"/>
                      </a:lnTo>
                      <a:lnTo>
                        <a:pt x="1" y="42"/>
                      </a:lnTo>
                      <a:lnTo>
                        <a:pt x="4" y="43"/>
                      </a:lnTo>
                      <a:lnTo>
                        <a:pt x="7" y="42"/>
                      </a:lnTo>
                      <a:lnTo>
                        <a:pt x="8" y="39"/>
                      </a:lnTo>
                      <a:lnTo>
                        <a:pt x="4"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3" name="Freeform 290"/>
                <p:cNvSpPr>
                  <a:spLocks/>
                </p:cNvSpPr>
                <p:nvPr/>
              </p:nvSpPr>
              <p:spPr bwMode="auto">
                <a:xfrm>
                  <a:off x="2971" y="3317"/>
                  <a:ext cx="28" cy="5"/>
                </a:xfrm>
                <a:custGeom>
                  <a:avLst/>
                  <a:gdLst>
                    <a:gd name="T0" fmla="*/ 0 w 55"/>
                    <a:gd name="T1" fmla="*/ 2 h 10"/>
                    <a:gd name="T2" fmla="*/ 2 w 55"/>
                    <a:gd name="T3" fmla="*/ 4 h 10"/>
                    <a:gd name="T4" fmla="*/ 28 w 55"/>
                    <a:gd name="T5" fmla="*/ 5 h 10"/>
                    <a:gd name="T6" fmla="*/ 28 w 55"/>
                    <a:gd name="T7" fmla="*/ 1 h 10"/>
                    <a:gd name="T8" fmla="*/ 2 w 55"/>
                    <a:gd name="T9" fmla="*/ 0 h 10"/>
                    <a:gd name="T10" fmla="*/ 4 w 55"/>
                    <a:gd name="T11" fmla="*/ 2 h 10"/>
                    <a:gd name="T12" fmla="*/ 2 w 55"/>
                    <a:gd name="T13" fmla="*/ 0 h 10"/>
                    <a:gd name="T14" fmla="*/ 1 w 55"/>
                    <a:gd name="T15" fmla="*/ 1 h 10"/>
                    <a:gd name="T16" fmla="*/ 0 w 55"/>
                    <a:gd name="T17" fmla="*/ 2 h 10"/>
                    <a:gd name="T18" fmla="*/ 1 w 55"/>
                    <a:gd name="T19" fmla="*/ 4 h 10"/>
                    <a:gd name="T20" fmla="*/ 2 w 55"/>
                    <a:gd name="T21" fmla="*/ 4 h 10"/>
                    <a:gd name="T22" fmla="*/ 0 w 55"/>
                    <a:gd name="T23" fmla="*/ 2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10">
                      <a:moveTo>
                        <a:pt x="0" y="4"/>
                      </a:moveTo>
                      <a:lnTo>
                        <a:pt x="4" y="8"/>
                      </a:lnTo>
                      <a:lnTo>
                        <a:pt x="55" y="10"/>
                      </a:lnTo>
                      <a:lnTo>
                        <a:pt x="55" y="2"/>
                      </a:lnTo>
                      <a:lnTo>
                        <a:pt x="4" y="0"/>
                      </a:lnTo>
                      <a:lnTo>
                        <a:pt x="8" y="4"/>
                      </a:lnTo>
                      <a:lnTo>
                        <a:pt x="4" y="0"/>
                      </a:lnTo>
                      <a:lnTo>
                        <a:pt x="1" y="1"/>
                      </a:lnTo>
                      <a:lnTo>
                        <a:pt x="0" y="4"/>
                      </a:lnTo>
                      <a:lnTo>
                        <a:pt x="1" y="7"/>
                      </a:lnTo>
                      <a:lnTo>
                        <a:pt x="4" y="8"/>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4" name="Freeform 291"/>
                <p:cNvSpPr>
                  <a:spLocks/>
                </p:cNvSpPr>
                <p:nvPr/>
              </p:nvSpPr>
              <p:spPr bwMode="auto">
                <a:xfrm>
                  <a:off x="2970" y="3300"/>
                  <a:ext cx="5" cy="19"/>
                </a:xfrm>
                <a:custGeom>
                  <a:avLst/>
                  <a:gdLst>
                    <a:gd name="T0" fmla="*/ 2 w 11"/>
                    <a:gd name="T1" fmla="*/ 4 h 37"/>
                    <a:gd name="T2" fmla="*/ 0 w 11"/>
                    <a:gd name="T3" fmla="*/ 2 h 37"/>
                    <a:gd name="T4" fmla="*/ 1 w 11"/>
                    <a:gd name="T5" fmla="*/ 19 h 37"/>
                    <a:gd name="T6" fmla="*/ 5 w 11"/>
                    <a:gd name="T7" fmla="*/ 19 h 37"/>
                    <a:gd name="T8" fmla="*/ 4 w 11"/>
                    <a:gd name="T9" fmla="*/ 2 h 37"/>
                    <a:gd name="T10" fmla="*/ 2 w 11"/>
                    <a:gd name="T11" fmla="*/ 0 h 37"/>
                    <a:gd name="T12" fmla="*/ 4 w 11"/>
                    <a:gd name="T13" fmla="*/ 2 h 37"/>
                    <a:gd name="T14" fmla="*/ 3 w 11"/>
                    <a:gd name="T15" fmla="*/ 1 h 37"/>
                    <a:gd name="T16" fmla="*/ 2 w 11"/>
                    <a:gd name="T17" fmla="*/ 0 h 37"/>
                    <a:gd name="T18" fmla="*/ 0 w 11"/>
                    <a:gd name="T19" fmla="*/ 1 h 37"/>
                    <a:gd name="T20" fmla="*/ 0 w 11"/>
                    <a:gd name="T21" fmla="*/ 2 h 37"/>
                    <a:gd name="T22" fmla="*/ 2 w 11"/>
                    <a:gd name="T23" fmla="*/ 4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37">
                      <a:moveTo>
                        <a:pt x="4" y="8"/>
                      </a:moveTo>
                      <a:lnTo>
                        <a:pt x="0" y="4"/>
                      </a:lnTo>
                      <a:lnTo>
                        <a:pt x="3" y="37"/>
                      </a:lnTo>
                      <a:lnTo>
                        <a:pt x="11" y="37"/>
                      </a:lnTo>
                      <a:lnTo>
                        <a:pt x="8" y="4"/>
                      </a:lnTo>
                      <a:lnTo>
                        <a:pt x="4" y="0"/>
                      </a:lnTo>
                      <a:lnTo>
                        <a:pt x="8" y="4"/>
                      </a:lnTo>
                      <a:lnTo>
                        <a:pt x="7" y="1"/>
                      </a:lnTo>
                      <a:lnTo>
                        <a:pt x="4" y="0"/>
                      </a:lnTo>
                      <a:lnTo>
                        <a:pt x="1" y="1"/>
                      </a:lnTo>
                      <a:lnTo>
                        <a:pt x="0" y="4"/>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5" name="Freeform 292"/>
                <p:cNvSpPr>
                  <a:spLocks/>
                </p:cNvSpPr>
                <p:nvPr/>
              </p:nvSpPr>
              <p:spPr bwMode="auto">
                <a:xfrm>
                  <a:off x="2951" y="3298"/>
                  <a:ext cx="21" cy="6"/>
                </a:xfrm>
                <a:custGeom>
                  <a:avLst/>
                  <a:gdLst>
                    <a:gd name="T0" fmla="*/ 1 w 42"/>
                    <a:gd name="T1" fmla="*/ 1 h 12"/>
                    <a:gd name="T2" fmla="*/ 2 w 42"/>
                    <a:gd name="T3" fmla="*/ 4 h 12"/>
                    <a:gd name="T4" fmla="*/ 21 w 42"/>
                    <a:gd name="T5" fmla="*/ 6 h 12"/>
                    <a:gd name="T6" fmla="*/ 21 w 42"/>
                    <a:gd name="T7" fmla="*/ 2 h 12"/>
                    <a:gd name="T8" fmla="*/ 2 w 42"/>
                    <a:gd name="T9" fmla="*/ 0 h 12"/>
                    <a:gd name="T10" fmla="*/ 4 w 42"/>
                    <a:gd name="T11" fmla="*/ 4 h 12"/>
                    <a:gd name="T12" fmla="*/ 2 w 42"/>
                    <a:gd name="T13" fmla="*/ 0 h 12"/>
                    <a:gd name="T14" fmla="*/ 1 w 42"/>
                    <a:gd name="T15" fmla="*/ 1 h 12"/>
                    <a:gd name="T16" fmla="*/ 0 w 42"/>
                    <a:gd name="T17" fmla="*/ 2 h 12"/>
                    <a:gd name="T18" fmla="*/ 1 w 42"/>
                    <a:gd name="T19" fmla="*/ 4 h 12"/>
                    <a:gd name="T20" fmla="*/ 2 w 42"/>
                    <a:gd name="T21" fmla="*/ 4 h 12"/>
                    <a:gd name="T22" fmla="*/ 1 w 4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12">
                      <a:moveTo>
                        <a:pt x="1" y="1"/>
                      </a:moveTo>
                      <a:lnTo>
                        <a:pt x="4" y="8"/>
                      </a:lnTo>
                      <a:lnTo>
                        <a:pt x="42" y="12"/>
                      </a:lnTo>
                      <a:lnTo>
                        <a:pt x="42" y="4"/>
                      </a:lnTo>
                      <a:lnTo>
                        <a:pt x="4" y="0"/>
                      </a:lnTo>
                      <a:lnTo>
                        <a:pt x="7" y="7"/>
                      </a:lnTo>
                      <a:lnTo>
                        <a:pt x="4" y="0"/>
                      </a:lnTo>
                      <a:lnTo>
                        <a:pt x="1" y="1"/>
                      </a:lnTo>
                      <a:lnTo>
                        <a:pt x="0" y="4"/>
                      </a:lnTo>
                      <a:lnTo>
                        <a:pt x="1" y="7"/>
                      </a:lnTo>
                      <a:lnTo>
                        <a:pt x="4" y="8"/>
                      </a:lnTo>
                      <a:lnTo>
                        <a:pt x="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6" name="Freeform 293"/>
                <p:cNvSpPr>
                  <a:spLocks/>
                </p:cNvSpPr>
                <p:nvPr/>
              </p:nvSpPr>
              <p:spPr bwMode="auto">
                <a:xfrm>
                  <a:off x="2952" y="3282"/>
                  <a:ext cx="16" cy="20"/>
                </a:xfrm>
                <a:custGeom>
                  <a:avLst/>
                  <a:gdLst>
                    <a:gd name="T0" fmla="*/ 13 w 34"/>
                    <a:gd name="T1" fmla="*/ 0 h 38"/>
                    <a:gd name="T2" fmla="*/ 9 w 34"/>
                    <a:gd name="T3" fmla="*/ 4 h 38"/>
                    <a:gd name="T4" fmla="*/ 7 w 34"/>
                    <a:gd name="T5" fmla="*/ 8 h 38"/>
                    <a:gd name="T6" fmla="*/ 3 w 34"/>
                    <a:gd name="T7" fmla="*/ 13 h 38"/>
                    <a:gd name="T8" fmla="*/ 0 w 34"/>
                    <a:gd name="T9" fmla="*/ 17 h 38"/>
                    <a:gd name="T10" fmla="*/ 3 w 34"/>
                    <a:gd name="T11" fmla="*/ 20 h 38"/>
                    <a:gd name="T12" fmla="*/ 6 w 34"/>
                    <a:gd name="T13" fmla="*/ 16 h 38"/>
                    <a:gd name="T14" fmla="*/ 9 w 34"/>
                    <a:gd name="T15" fmla="*/ 12 h 38"/>
                    <a:gd name="T16" fmla="*/ 13 w 34"/>
                    <a:gd name="T17" fmla="*/ 7 h 38"/>
                    <a:gd name="T18" fmla="*/ 16 w 34"/>
                    <a:gd name="T19" fmla="*/ 3 h 38"/>
                    <a:gd name="T20" fmla="*/ 13 w 34"/>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8">
                      <a:moveTo>
                        <a:pt x="28" y="0"/>
                      </a:moveTo>
                      <a:lnTo>
                        <a:pt x="20" y="8"/>
                      </a:lnTo>
                      <a:lnTo>
                        <a:pt x="14" y="16"/>
                      </a:lnTo>
                      <a:lnTo>
                        <a:pt x="7" y="25"/>
                      </a:lnTo>
                      <a:lnTo>
                        <a:pt x="0" y="32"/>
                      </a:lnTo>
                      <a:lnTo>
                        <a:pt x="6" y="38"/>
                      </a:lnTo>
                      <a:lnTo>
                        <a:pt x="13" y="31"/>
                      </a:lnTo>
                      <a:lnTo>
                        <a:pt x="20" y="22"/>
                      </a:lnTo>
                      <a:lnTo>
                        <a:pt x="27" y="14"/>
                      </a:lnTo>
                      <a:lnTo>
                        <a:pt x="34" y="6"/>
                      </a:lnTo>
                      <a:lnTo>
                        <a:pt x="2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7" name="Freeform 294"/>
                <p:cNvSpPr>
                  <a:spLocks/>
                </p:cNvSpPr>
                <p:nvPr/>
              </p:nvSpPr>
              <p:spPr bwMode="auto">
                <a:xfrm>
                  <a:off x="2965" y="3282"/>
                  <a:ext cx="4" cy="3"/>
                </a:xfrm>
                <a:custGeom>
                  <a:avLst/>
                  <a:gdLst>
                    <a:gd name="T0" fmla="*/ 3 w 7"/>
                    <a:gd name="T1" fmla="*/ 3 h 7"/>
                    <a:gd name="T2" fmla="*/ 4 w 7"/>
                    <a:gd name="T3" fmla="*/ 2 h 7"/>
                    <a:gd name="T4" fmla="*/ 3 w 7"/>
                    <a:gd name="T5" fmla="*/ 0 h 7"/>
                    <a:gd name="T6" fmla="*/ 2 w 7"/>
                    <a:gd name="T7" fmla="*/ 0 h 7"/>
                    <a:gd name="T8" fmla="*/ 0 w 7"/>
                    <a:gd name="T9" fmla="*/ 0 h 7"/>
                    <a:gd name="T10" fmla="*/ 3 w 7"/>
                    <a:gd name="T11" fmla="*/ 3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8" name="Freeform 295"/>
                <p:cNvSpPr>
                  <a:spLocks/>
                </p:cNvSpPr>
                <p:nvPr/>
              </p:nvSpPr>
              <p:spPr bwMode="auto">
                <a:xfrm>
                  <a:off x="2648" y="3100"/>
                  <a:ext cx="128" cy="144"/>
                </a:xfrm>
                <a:custGeom>
                  <a:avLst/>
                  <a:gdLst>
                    <a:gd name="T0" fmla="*/ 96 w 254"/>
                    <a:gd name="T1" fmla="*/ 18 h 287"/>
                    <a:gd name="T2" fmla="*/ 96 w 254"/>
                    <a:gd name="T3" fmla="*/ 21 h 287"/>
                    <a:gd name="T4" fmla="*/ 97 w 254"/>
                    <a:gd name="T5" fmla="*/ 32 h 287"/>
                    <a:gd name="T6" fmla="*/ 97 w 254"/>
                    <a:gd name="T7" fmla="*/ 37 h 287"/>
                    <a:gd name="T8" fmla="*/ 102 w 254"/>
                    <a:gd name="T9" fmla="*/ 44 h 287"/>
                    <a:gd name="T10" fmla="*/ 113 w 254"/>
                    <a:gd name="T11" fmla="*/ 54 h 287"/>
                    <a:gd name="T12" fmla="*/ 123 w 254"/>
                    <a:gd name="T13" fmla="*/ 63 h 287"/>
                    <a:gd name="T14" fmla="*/ 128 w 254"/>
                    <a:gd name="T15" fmla="*/ 74 h 287"/>
                    <a:gd name="T16" fmla="*/ 125 w 254"/>
                    <a:gd name="T17" fmla="*/ 82 h 287"/>
                    <a:gd name="T18" fmla="*/ 119 w 254"/>
                    <a:gd name="T19" fmla="*/ 87 h 287"/>
                    <a:gd name="T20" fmla="*/ 116 w 254"/>
                    <a:gd name="T21" fmla="*/ 91 h 287"/>
                    <a:gd name="T22" fmla="*/ 111 w 254"/>
                    <a:gd name="T23" fmla="*/ 87 h 287"/>
                    <a:gd name="T24" fmla="*/ 108 w 254"/>
                    <a:gd name="T25" fmla="*/ 86 h 287"/>
                    <a:gd name="T26" fmla="*/ 102 w 254"/>
                    <a:gd name="T27" fmla="*/ 87 h 287"/>
                    <a:gd name="T28" fmla="*/ 97 w 254"/>
                    <a:gd name="T29" fmla="*/ 88 h 287"/>
                    <a:gd name="T30" fmla="*/ 94 w 254"/>
                    <a:gd name="T31" fmla="*/ 88 h 287"/>
                    <a:gd name="T32" fmla="*/ 93 w 254"/>
                    <a:gd name="T33" fmla="*/ 92 h 287"/>
                    <a:gd name="T34" fmla="*/ 89 w 254"/>
                    <a:gd name="T35" fmla="*/ 103 h 287"/>
                    <a:gd name="T36" fmla="*/ 82 w 254"/>
                    <a:gd name="T37" fmla="*/ 115 h 287"/>
                    <a:gd name="T38" fmla="*/ 74 w 254"/>
                    <a:gd name="T39" fmla="*/ 128 h 287"/>
                    <a:gd name="T40" fmla="*/ 67 w 254"/>
                    <a:gd name="T41" fmla="*/ 136 h 287"/>
                    <a:gd name="T42" fmla="*/ 63 w 254"/>
                    <a:gd name="T43" fmla="*/ 139 h 287"/>
                    <a:gd name="T44" fmla="*/ 59 w 254"/>
                    <a:gd name="T45" fmla="*/ 141 h 287"/>
                    <a:gd name="T46" fmla="*/ 54 w 254"/>
                    <a:gd name="T47" fmla="*/ 143 h 287"/>
                    <a:gd name="T48" fmla="*/ 48 w 254"/>
                    <a:gd name="T49" fmla="*/ 144 h 287"/>
                    <a:gd name="T50" fmla="*/ 39 w 254"/>
                    <a:gd name="T51" fmla="*/ 140 h 287"/>
                    <a:gd name="T52" fmla="*/ 29 w 254"/>
                    <a:gd name="T53" fmla="*/ 135 h 287"/>
                    <a:gd name="T54" fmla="*/ 23 w 254"/>
                    <a:gd name="T55" fmla="*/ 129 h 287"/>
                    <a:gd name="T56" fmla="*/ 22 w 254"/>
                    <a:gd name="T57" fmla="*/ 123 h 287"/>
                    <a:gd name="T58" fmla="*/ 22 w 254"/>
                    <a:gd name="T59" fmla="*/ 113 h 287"/>
                    <a:gd name="T60" fmla="*/ 18 w 254"/>
                    <a:gd name="T61" fmla="*/ 102 h 287"/>
                    <a:gd name="T62" fmla="*/ 8 w 254"/>
                    <a:gd name="T63" fmla="*/ 96 h 287"/>
                    <a:gd name="T64" fmla="*/ 3 w 254"/>
                    <a:gd name="T65" fmla="*/ 91 h 287"/>
                    <a:gd name="T66" fmla="*/ 10 w 254"/>
                    <a:gd name="T67" fmla="*/ 75 h 287"/>
                    <a:gd name="T68" fmla="*/ 17 w 254"/>
                    <a:gd name="T69" fmla="*/ 58 h 287"/>
                    <a:gd name="T70" fmla="*/ 22 w 254"/>
                    <a:gd name="T71" fmla="*/ 44 h 287"/>
                    <a:gd name="T72" fmla="*/ 24 w 254"/>
                    <a:gd name="T73" fmla="*/ 36 h 287"/>
                    <a:gd name="T74" fmla="*/ 28 w 254"/>
                    <a:gd name="T75" fmla="*/ 28 h 287"/>
                    <a:gd name="T76" fmla="*/ 35 w 254"/>
                    <a:gd name="T77" fmla="*/ 21 h 287"/>
                    <a:gd name="T78" fmla="*/ 42 w 254"/>
                    <a:gd name="T79" fmla="*/ 14 h 287"/>
                    <a:gd name="T80" fmla="*/ 47 w 254"/>
                    <a:gd name="T81" fmla="*/ 10 h 287"/>
                    <a:gd name="T82" fmla="*/ 51 w 254"/>
                    <a:gd name="T83" fmla="*/ 6 h 287"/>
                    <a:gd name="T84" fmla="*/ 54 w 254"/>
                    <a:gd name="T85" fmla="*/ 2 h 287"/>
                    <a:gd name="T86" fmla="*/ 58 w 254"/>
                    <a:gd name="T87" fmla="*/ 0 h 287"/>
                    <a:gd name="T88" fmla="*/ 63 w 254"/>
                    <a:gd name="T89" fmla="*/ 0 h 287"/>
                    <a:gd name="T90" fmla="*/ 68 w 254"/>
                    <a:gd name="T91" fmla="*/ 2 h 287"/>
                    <a:gd name="T92" fmla="*/ 78 w 254"/>
                    <a:gd name="T93" fmla="*/ 5 h 287"/>
                    <a:gd name="T94" fmla="*/ 87 w 254"/>
                    <a:gd name="T95" fmla="*/ 9 h 287"/>
                    <a:gd name="T96" fmla="*/ 93 w 254"/>
                    <a:gd name="T97" fmla="*/ 12 h 287"/>
                    <a:gd name="T98" fmla="*/ 95 w 254"/>
                    <a:gd name="T99" fmla="*/ 14 h 2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4" h="287">
                      <a:moveTo>
                        <a:pt x="190" y="32"/>
                      </a:moveTo>
                      <a:lnTo>
                        <a:pt x="191" y="35"/>
                      </a:lnTo>
                      <a:lnTo>
                        <a:pt x="191" y="38"/>
                      </a:lnTo>
                      <a:lnTo>
                        <a:pt x="191" y="42"/>
                      </a:lnTo>
                      <a:lnTo>
                        <a:pt x="191" y="47"/>
                      </a:lnTo>
                      <a:lnTo>
                        <a:pt x="192" y="63"/>
                      </a:lnTo>
                      <a:lnTo>
                        <a:pt x="193" y="71"/>
                      </a:lnTo>
                      <a:lnTo>
                        <a:pt x="193" y="74"/>
                      </a:lnTo>
                      <a:lnTo>
                        <a:pt x="193" y="75"/>
                      </a:lnTo>
                      <a:lnTo>
                        <a:pt x="202" y="87"/>
                      </a:lnTo>
                      <a:lnTo>
                        <a:pt x="213" y="97"/>
                      </a:lnTo>
                      <a:lnTo>
                        <a:pt x="224" y="107"/>
                      </a:lnTo>
                      <a:lnTo>
                        <a:pt x="234" y="116"/>
                      </a:lnTo>
                      <a:lnTo>
                        <a:pt x="244" y="126"/>
                      </a:lnTo>
                      <a:lnTo>
                        <a:pt x="251" y="137"/>
                      </a:lnTo>
                      <a:lnTo>
                        <a:pt x="254" y="148"/>
                      </a:lnTo>
                      <a:lnTo>
                        <a:pt x="254" y="160"/>
                      </a:lnTo>
                      <a:lnTo>
                        <a:pt x="248" y="163"/>
                      </a:lnTo>
                      <a:lnTo>
                        <a:pt x="241" y="167"/>
                      </a:lnTo>
                      <a:lnTo>
                        <a:pt x="236" y="174"/>
                      </a:lnTo>
                      <a:lnTo>
                        <a:pt x="234" y="183"/>
                      </a:lnTo>
                      <a:lnTo>
                        <a:pt x="230" y="181"/>
                      </a:lnTo>
                      <a:lnTo>
                        <a:pt x="225" y="177"/>
                      </a:lnTo>
                      <a:lnTo>
                        <a:pt x="221" y="173"/>
                      </a:lnTo>
                      <a:lnTo>
                        <a:pt x="219" y="171"/>
                      </a:lnTo>
                      <a:lnTo>
                        <a:pt x="214" y="172"/>
                      </a:lnTo>
                      <a:lnTo>
                        <a:pt x="208" y="173"/>
                      </a:lnTo>
                      <a:lnTo>
                        <a:pt x="203" y="173"/>
                      </a:lnTo>
                      <a:lnTo>
                        <a:pt x="197" y="174"/>
                      </a:lnTo>
                      <a:lnTo>
                        <a:pt x="192" y="175"/>
                      </a:lnTo>
                      <a:lnTo>
                        <a:pt x="188" y="175"/>
                      </a:lnTo>
                      <a:lnTo>
                        <a:pt x="186" y="176"/>
                      </a:lnTo>
                      <a:lnTo>
                        <a:pt x="185" y="176"/>
                      </a:lnTo>
                      <a:lnTo>
                        <a:pt x="184" y="184"/>
                      </a:lnTo>
                      <a:lnTo>
                        <a:pt x="181" y="193"/>
                      </a:lnTo>
                      <a:lnTo>
                        <a:pt x="177" y="205"/>
                      </a:lnTo>
                      <a:lnTo>
                        <a:pt x="171" y="217"/>
                      </a:lnTo>
                      <a:lnTo>
                        <a:pt x="163" y="230"/>
                      </a:lnTo>
                      <a:lnTo>
                        <a:pt x="155" y="243"/>
                      </a:lnTo>
                      <a:lnTo>
                        <a:pt x="146" y="255"/>
                      </a:lnTo>
                      <a:lnTo>
                        <a:pt x="136" y="267"/>
                      </a:lnTo>
                      <a:lnTo>
                        <a:pt x="133" y="271"/>
                      </a:lnTo>
                      <a:lnTo>
                        <a:pt x="129" y="274"/>
                      </a:lnTo>
                      <a:lnTo>
                        <a:pt x="125" y="277"/>
                      </a:lnTo>
                      <a:lnTo>
                        <a:pt x="121" y="280"/>
                      </a:lnTo>
                      <a:lnTo>
                        <a:pt x="117" y="282"/>
                      </a:lnTo>
                      <a:lnTo>
                        <a:pt x="113" y="284"/>
                      </a:lnTo>
                      <a:lnTo>
                        <a:pt x="108" y="286"/>
                      </a:lnTo>
                      <a:lnTo>
                        <a:pt x="104" y="287"/>
                      </a:lnTo>
                      <a:lnTo>
                        <a:pt x="96" y="287"/>
                      </a:lnTo>
                      <a:lnTo>
                        <a:pt x="86" y="284"/>
                      </a:lnTo>
                      <a:lnTo>
                        <a:pt x="77" y="280"/>
                      </a:lnTo>
                      <a:lnTo>
                        <a:pt x="66" y="275"/>
                      </a:lnTo>
                      <a:lnTo>
                        <a:pt x="58" y="269"/>
                      </a:lnTo>
                      <a:lnTo>
                        <a:pt x="51" y="263"/>
                      </a:lnTo>
                      <a:lnTo>
                        <a:pt x="46" y="257"/>
                      </a:lnTo>
                      <a:lnTo>
                        <a:pt x="43" y="253"/>
                      </a:lnTo>
                      <a:lnTo>
                        <a:pt x="44" y="246"/>
                      </a:lnTo>
                      <a:lnTo>
                        <a:pt x="45" y="236"/>
                      </a:lnTo>
                      <a:lnTo>
                        <a:pt x="44" y="225"/>
                      </a:lnTo>
                      <a:lnTo>
                        <a:pt x="41" y="214"/>
                      </a:lnTo>
                      <a:lnTo>
                        <a:pt x="36" y="204"/>
                      </a:lnTo>
                      <a:lnTo>
                        <a:pt x="28" y="196"/>
                      </a:lnTo>
                      <a:lnTo>
                        <a:pt x="16" y="191"/>
                      </a:lnTo>
                      <a:lnTo>
                        <a:pt x="0" y="191"/>
                      </a:lnTo>
                      <a:lnTo>
                        <a:pt x="6" y="181"/>
                      </a:lnTo>
                      <a:lnTo>
                        <a:pt x="13" y="166"/>
                      </a:lnTo>
                      <a:lnTo>
                        <a:pt x="20" y="149"/>
                      </a:lnTo>
                      <a:lnTo>
                        <a:pt x="28" y="131"/>
                      </a:lnTo>
                      <a:lnTo>
                        <a:pt x="34" y="115"/>
                      </a:lnTo>
                      <a:lnTo>
                        <a:pt x="40" y="100"/>
                      </a:lnTo>
                      <a:lnTo>
                        <a:pt x="44" y="88"/>
                      </a:lnTo>
                      <a:lnTo>
                        <a:pt x="46" y="79"/>
                      </a:lnTo>
                      <a:lnTo>
                        <a:pt x="48" y="71"/>
                      </a:lnTo>
                      <a:lnTo>
                        <a:pt x="51" y="63"/>
                      </a:lnTo>
                      <a:lnTo>
                        <a:pt x="56" y="56"/>
                      </a:lnTo>
                      <a:lnTo>
                        <a:pt x="62" y="48"/>
                      </a:lnTo>
                      <a:lnTo>
                        <a:pt x="69" y="41"/>
                      </a:lnTo>
                      <a:lnTo>
                        <a:pt x="77" y="34"/>
                      </a:lnTo>
                      <a:lnTo>
                        <a:pt x="84" y="28"/>
                      </a:lnTo>
                      <a:lnTo>
                        <a:pt x="90" y="23"/>
                      </a:lnTo>
                      <a:lnTo>
                        <a:pt x="94" y="19"/>
                      </a:lnTo>
                      <a:lnTo>
                        <a:pt x="98" y="15"/>
                      </a:lnTo>
                      <a:lnTo>
                        <a:pt x="101" y="12"/>
                      </a:lnTo>
                      <a:lnTo>
                        <a:pt x="104" y="8"/>
                      </a:lnTo>
                      <a:lnTo>
                        <a:pt x="108" y="4"/>
                      </a:lnTo>
                      <a:lnTo>
                        <a:pt x="112" y="2"/>
                      </a:lnTo>
                      <a:lnTo>
                        <a:pt x="116" y="0"/>
                      </a:lnTo>
                      <a:lnTo>
                        <a:pt x="122" y="0"/>
                      </a:lnTo>
                      <a:lnTo>
                        <a:pt x="126" y="0"/>
                      </a:lnTo>
                      <a:lnTo>
                        <a:pt x="130" y="1"/>
                      </a:lnTo>
                      <a:lnTo>
                        <a:pt x="135" y="3"/>
                      </a:lnTo>
                      <a:lnTo>
                        <a:pt x="141" y="5"/>
                      </a:lnTo>
                      <a:lnTo>
                        <a:pt x="154" y="10"/>
                      </a:lnTo>
                      <a:lnTo>
                        <a:pt x="165" y="14"/>
                      </a:lnTo>
                      <a:lnTo>
                        <a:pt x="173" y="18"/>
                      </a:lnTo>
                      <a:lnTo>
                        <a:pt x="180" y="20"/>
                      </a:lnTo>
                      <a:lnTo>
                        <a:pt x="184" y="23"/>
                      </a:lnTo>
                      <a:lnTo>
                        <a:pt x="187" y="25"/>
                      </a:lnTo>
                      <a:lnTo>
                        <a:pt x="189" y="28"/>
                      </a:lnTo>
                      <a:lnTo>
                        <a:pt x="190" y="32"/>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49" name="Freeform 296"/>
                <p:cNvSpPr>
                  <a:spLocks/>
                </p:cNvSpPr>
                <p:nvPr/>
              </p:nvSpPr>
              <p:spPr bwMode="auto">
                <a:xfrm>
                  <a:off x="2741" y="3116"/>
                  <a:ext cx="5" cy="8"/>
                </a:xfrm>
                <a:custGeom>
                  <a:avLst/>
                  <a:gdLst>
                    <a:gd name="T0" fmla="*/ 5 w 10"/>
                    <a:gd name="T1" fmla="*/ 8 h 16"/>
                    <a:gd name="T2" fmla="*/ 5 w 10"/>
                    <a:gd name="T3" fmla="*/ 8 h 16"/>
                    <a:gd name="T4" fmla="*/ 5 w 10"/>
                    <a:gd name="T5" fmla="*/ 6 h 16"/>
                    <a:gd name="T6" fmla="*/ 5 w 10"/>
                    <a:gd name="T7" fmla="*/ 4 h 16"/>
                    <a:gd name="T8" fmla="*/ 5 w 10"/>
                    <a:gd name="T9" fmla="*/ 2 h 16"/>
                    <a:gd name="T10" fmla="*/ 4 w 10"/>
                    <a:gd name="T11" fmla="*/ 0 h 16"/>
                    <a:gd name="T12" fmla="*/ 0 w 10"/>
                    <a:gd name="T13" fmla="*/ 1 h 16"/>
                    <a:gd name="T14" fmla="*/ 1 w 10"/>
                    <a:gd name="T15" fmla="*/ 2 h 16"/>
                    <a:gd name="T16" fmla="*/ 0 w 10"/>
                    <a:gd name="T17" fmla="*/ 4 h 16"/>
                    <a:gd name="T18" fmla="*/ 0 w 10"/>
                    <a:gd name="T19" fmla="*/ 6 h 16"/>
                    <a:gd name="T20" fmla="*/ 0 w 10"/>
                    <a:gd name="T21" fmla="*/ 8 h 16"/>
                    <a:gd name="T22" fmla="*/ 1 w 10"/>
                    <a:gd name="T23" fmla="*/ 8 h 16"/>
                    <a:gd name="T24" fmla="*/ 5 w 10"/>
                    <a:gd name="T25" fmla="*/ 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6">
                      <a:moveTo>
                        <a:pt x="9" y="16"/>
                      </a:moveTo>
                      <a:lnTo>
                        <a:pt x="10" y="16"/>
                      </a:lnTo>
                      <a:lnTo>
                        <a:pt x="10" y="11"/>
                      </a:lnTo>
                      <a:lnTo>
                        <a:pt x="10" y="7"/>
                      </a:lnTo>
                      <a:lnTo>
                        <a:pt x="9" y="4"/>
                      </a:lnTo>
                      <a:lnTo>
                        <a:pt x="8" y="0"/>
                      </a:lnTo>
                      <a:lnTo>
                        <a:pt x="0" y="2"/>
                      </a:lnTo>
                      <a:lnTo>
                        <a:pt x="1" y="4"/>
                      </a:lnTo>
                      <a:lnTo>
                        <a:pt x="0" y="7"/>
                      </a:lnTo>
                      <a:lnTo>
                        <a:pt x="0" y="11"/>
                      </a:lnTo>
                      <a:lnTo>
                        <a:pt x="0" y="16"/>
                      </a:lnTo>
                      <a:lnTo>
                        <a:pt x="1" y="16"/>
                      </a:lnTo>
                      <a:lnTo>
                        <a:pt x="9"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0" name="Freeform 297"/>
                <p:cNvSpPr>
                  <a:spLocks/>
                </p:cNvSpPr>
                <p:nvPr/>
              </p:nvSpPr>
              <p:spPr bwMode="auto">
                <a:xfrm>
                  <a:off x="2742" y="3124"/>
                  <a:ext cx="5" cy="16"/>
                </a:xfrm>
                <a:custGeom>
                  <a:avLst/>
                  <a:gdLst>
                    <a:gd name="T0" fmla="*/ 5 w 11"/>
                    <a:gd name="T1" fmla="*/ 13 h 33"/>
                    <a:gd name="T2" fmla="*/ 5 w 11"/>
                    <a:gd name="T3" fmla="*/ 14 h 33"/>
                    <a:gd name="T4" fmla="*/ 5 w 11"/>
                    <a:gd name="T5" fmla="*/ 13 h 33"/>
                    <a:gd name="T6" fmla="*/ 5 w 11"/>
                    <a:gd name="T7" fmla="*/ 12 h 33"/>
                    <a:gd name="T8" fmla="*/ 4 w 11"/>
                    <a:gd name="T9" fmla="*/ 8 h 33"/>
                    <a:gd name="T10" fmla="*/ 4 w 11"/>
                    <a:gd name="T11" fmla="*/ 0 h 33"/>
                    <a:gd name="T12" fmla="*/ 0 w 11"/>
                    <a:gd name="T13" fmla="*/ 0 h 33"/>
                    <a:gd name="T14" fmla="*/ 0 w 11"/>
                    <a:gd name="T15" fmla="*/ 8 h 33"/>
                    <a:gd name="T16" fmla="*/ 1 w 11"/>
                    <a:gd name="T17" fmla="*/ 12 h 33"/>
                    <a:gd name="T18" fmla="*/ 0 w 11"/>
                    <a:gd name="T19" fmla="*/ 13 h 33"/>
                    <a:gd name="T20" fmla="*/ 0 w 11"/>
                    <a:gd name="T21" fmla="*/ 14 h 33"/>
                    <a:gd name="T22" fmla="*/ 1 w 11"/>
                    <a:gd name="T23" fmla="*/ 15 h 33"/>
                    <a:gd name="T24" fmla="*/ 0 w 11"/>
                    <a:gd name="T25" fmla="*/ 14 h 33"/>
                    <a:gd name="T26" fmla="*/ 1 w 11"/>
                    <a:gd name="T27" fmla="*/ 16 h 33"/>
                    <a:gd name="T28" fmla="*/ 3 w 11"/>
                    <a:gd name="T29" fmla="*/ 16 h 33"/>
                    <a:gd name="T30" fmla="*/ 4 w 11"/>
                    <a:gd name="T31" fmla="*/ 16 h 33"/>
                    <a:gd name="T32" fmla="*/ 5 w 11"/>
                    <a:gd name="T33" fmla="*/ 14 h 33"/>
                    <a:gd name="T34" fmla="*/ 5 w 11"/>
                    <a:gd name="T35" fmla="*/ 1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33">
                      <a:moveTo>
                        <a:pt x="10" y="26"/>
                      </a:moveTo>
                      <a:lnTo>
                        <a:pt x="11" y="28"/>
                      </a:lnTo>
                      <a:lnTo>
                        <a:pt x="11" y="27"/>
                      </a:lnTo>
                      <a:lnTo>
                        <a:pt x="10" y="24"/>
                      </a:lnTo>
                      <a:lnTo>
                        <a:pt x="9" y="16"/>
                      </a:lnTo>
                      <a:lnTo>
                        <a:pt x="8" y="0"/>
                      </a:lnTo>
                      <a:lnTo>
                        <a:pt x="0" y="0"/>
                      </a:lnTo>
                      <a:lnTo>
                        <a:pt x="1" y="16"/>
                      </a:lnTo>
                      <a:lnTo>
                        <a:pt x="2" y="24"/>
                      </a:lnTo>
                      <a:lnTo>
                        <a:pt x="1" y="27"/>
                      </a:lnTo>
                      <a:lnTo>
                        <a:pt x="1" y="28"/>
                      </a:lnTo>
                      <a:lnTo>
                        <a:pt x="2" y="31"/>
                      </a:lnTo>
                      <a:lnTo>
                        <a:pt x="1" y="28"/>
                      </a:lnTo>
                      <a:lnTo>
                        <a:pt x="3" y="32"/>
                      </a:lnTo>
                      <a:lnTo>
                        <a:pt x="6" y="33"/>
                      </a:lnTo>
                      <a:lnTo>
                        <a:pt x="9" y="32"/>
                      </a:lnTo>
                      <a:lnTo>
                        <a:pt x="11" y="28"/>
                      </a:lnTo>
                      <a:lnTo>
                        <a:pt x="10"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1" name="Freeform 298"/>
                <p:cNvSpPr>
                  <a:spLocks/>
                </p:cNvSpPr>
                <p:nvPr/>
              </p:nvSpPr>
              <p:spPr bwMode="auto">
                <a:xfrm>
                  <a:off x="2743" y="3137"/>
                  <a:ext cx="35" cy="46"/>
                </a:xfrm>
                <a:custGeom>
                  <a:avLst/>
                  <a:gdLst>
                    <a:gd name="T0" fmla="*/ 34 w 70"/>
                    <a:gd name="T1" fmla="*/ 46 h 91"/>
                    <a:gd name="T2" fmla="*/ 35 w 70"/>
                    <a:gd name="T3" fmla="*/ 44 h 91"/>
                    <a:gd name="T4" fmla="*/ 35 w 70"/>
                    <a:gd name="T5" fmla="*/ 38 h 91"/>
                    <a:gd name="T6" fmla="*/ 33 w 70"/>
                    <a:gd name="T7" fmla="*/ 31 h 91"/>
                    <a:gd name="T8" fmla="*/ 29 w 70"/>
                    <a:gd name="T9" fmla="*/ 25 h 91"/>
                    <a:gd name="T10" fmla="*/ 24 w 70"/>
                    <a:gd name="T11" fmla="*/ 20 h 91"/>
                    <a:gd name="T12" fmla="*/ 19 w 70"/>
                    <a:gd name="T13" fmla="*/ 16 h 91"/>
                    <a:gd name="T14" fmla="*/ 14 w 70"/>
                    <a:gd name="T15" fmla="*/ 11 h 91"/>
                    <a:gd name="T16" fmla="*/ 8 w 70"/>
                    <a:gd name="T17" fmla="*/ 6 h 91"/>
                    <a:gd name="T18" fmla="*/ 4 w 70"/>
                    <a:gd name="T19" fmla="*/ 0 h 91"/>
                    <a:gd name="T20" fmla="*/ 0 w 70"/>
                    <a:gd name="T21" fmla="*/ 3 h 91"/>
                    <a:gd name="T22" fmla="*/ 5 w 70"/>
                    <a:gd name="T23" fmla="*/ 9 h 91"/>
                    <a:gd name="T24" fmla="*/ 11 w 70"/>
                    <a:gd name="T25" fmla="*/ 14 h 91"/>
                    <a:gd name="T26" fmla="*/ 16 w 70"/>
                    <a:gd name="T27" fmla="*/ 19 h 91"/>
                    <a:gd name="T28" fmla="*/ 21 w 70"/>
                    <a:gd name="T29" fmla="*/ 23 h 91"/>
                    <a:gd name="T30" fmla="*/ 26 w 70"/>
                    <a:gd name="T31" fmla="*/ 28 h 91"/>
                    <a:gd name="T32" fmla="*/ 29 w 70"/>
                    <a:gd name="T33" fmla="*/ 33 h 91"/>
                    <a:gd name="T34" fmla="*/ 31 w 70"/>
                    <a:gd name="T35" fmla="*/ 38 h 91"/>
                    <a:gd name="T36" fmla="*/ 31 w 70"/>
                    <a:gd name="T37" fmla="*/ 44 h 91"/>
                    <a:gd name="T38" fmla="*/ 32 w 70"/>
                    <a:gd name="T39" fmla="*/ 42 h 91"/>
                    <a:gd name="T40" fmla="*/ 31 w 70"/>
                    <a:gd name="T41" fmla="*/ 44 h 91"/>
                    <a:gd name="T42" fmla="*/ 31 w 70"/>
                    <a:gd name="T43" fmla="*/ 45 h 91"/>
                    <a:gd name="T44" fmla="*/ 33 w 70"/>
                    <a:gd name="T45" fmla="*/ 46 h 91"/>
                    <a:gd name="T46" fmla="*/ 35 w 70"/>
                    <a:gd name="T47" fmla="*/ 45 h 91"/>
                    <a:gd name="T48" fmla="*/ 35 w 70"/>
                    <a:gd name="T49" fmla="*/ 44 h 91"/>
                    <a:gd name="T50" fmla="*/ 34 w 70"/>
                    <a:gd name="T51" fmla="*/ 46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0" h="91">
                      <a:moveTo>
                        <a:pt x="67" y="91"/>
                      </a:moveTo>
                      <a:lnTo>
                        <a:pt x="70" y="87"/>
                      </a:lnTo>
                      <a:lnTo>
                        <a:pt x="70" y="75"/>
                      </a:lnTo>
                      <a:lnTo>
                        <a:pt x="66" y="62"/>
                      </a:lnTo>
                      <a:lnTo>
                        <a:pt x="58" y="50"/>
                      </a:lnTo>
                      <a:lnTo>
                        <a:pt x="48" y="40"/>
                      </a:lnTo>
                      <a:lnTo>
                        <a:pt x="38" y="31"/>
                      </a:lnTo>
                      <a:lnTo>
                        <a:pt x="27" y="21"/>
                      </a:lnTo>
                      <a:lnTo>
                        <a:pt x="16" y="11"/>
                      </a:lnTo>
                      <a:lnTo>
                        <a:pt x="8" y="0"/>
                      </a:lnTo>
                      <a:lnTo>
                        <a:pt x="0" y="5"/>
                      </a:lnTo>
                      <a:lnTo>
                        <a:pt x="10" y="17"/>
                      </a:lnTo>
                      <a:lnTo>
                        <a:pt x="21" y="27"/>
                      </a:lnTo>
                      <a:lnTo>
                        <a:pt x="32" y="37"/>
                      </a:lnTo>
                      <a:lnTo>
                        <a:pt x="42" y="46"/>
                      </a:lnTo>
                      <a:lnTo>
                        <a:pt x="52" y="56"/>
                      </a:lnTo>
                      <a:lnTo>
                        <a:pt x="58" y="66"/>
                      </a:lnTo>
                      <a:lnTo>
                        <a:pt x="61" y="75"/>
                      </a:lnTo>
                      <a:lnTo>
                        <a:pt x="61" y="87"/>
                      </a:lnTo>
                      <a:lnTo>
                        <a:pt x="63" y="83"/>
                      </a:lnTo>
                      <a:lnTo>
                        <a:pt x="61" y="87"/>
                      </a:lnTo>
                      <a:lnTo>
                        <a:pt x="62" y="90"/>
                      </a:lnTo>
                      <a:lnTo>
                        <a:pt x="65" y="91"/>
                      </a:lnTo>
                      <a:lnTo>
                        <a:pt x="69" y="90"/>
                      </a:lnTo>
                      <a:lnTo>
                        <a:pt x="70" y="87"/>
                      </a:lnTo>
                      <a:lnTo>
                        <a:pt x="67" y="9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2" name="Freeform 299"/>
                <p:cNvSpPr>
                  <a:spLocks/>
                </p:cNvSpPr>
                <p:nvPr/>
              </p:nvSpPr>
              <p:spPr bwMode="auto">
                <a:xfrm>
                  <a:off x="2763" y="3179"/>
                  <a:ext cx="14" cy="15"/>
                </a:xfrm>
                <a:custGeom>
                  <a:avLst/>
                  <a:gdLst>
                    <a:gd name="T0" fmla="*/ 2 w 27"/>
                    <a:gd name="T1" fmla="*/ 15 h 31"/>
                    <a:gd name="T2" fmla="*/ 5 w 27"/>
                    <a:gd name="T3" fmla="*/ 13 h 31"/>
                    <a:gd name="T4" fmla="*/ 6 w 27"/>
                    <a:gd name="T5" fmla="*/ 10 h 31"/>
                    <a:gd name="T6" fmla="*/ 8 w 27"/>
                    <a:gd name="T7" fmla="*/ 7 h 31"/>
                    <a:gd name="T8" fmla="*/ 11 w 27"/>
                    <a:gd name="T9" fmla="*/ 5 h 31"/>
                    <a:gd name="T10" fmla="*/ 14 w 27"/>
                    <a:gd name="T11" fmla="*/ 4 h 31"/>
                    <a:gd name="T12" fmla="*/ 12 w 27"/>
                    <a:gd name="T13" fmla="*/ 0 h 31"/>
                    <a:gd name="T14" fmla="*/ 9 w 27"/>
                    <a:gd name="T15" fmla="*/ 1 h 31"/>
                    <a:gd name="T16" fmla="*/ 5 w 27"/>
                    <a:gd name="T17" fmla="*/ 4 h 31"/>
                    <a:gd name="T18" fmla="*/ 2 w 27"/>
                    <a:gd name="T19" fmla="*/ 8 h 31"/>
                    <a:gd name="T20" fmla="*/ 0 w 27"/>
                    <a:gd name="T21" fmla="*/ 13 h 31"/>
                    <a:gd name="T22" fmla="*/ 3 w 27"/>
                    <a:gd name="T23" fmla="*/ 11 h 31"/>
                    <a:gd name="T24" fmla="*/ 0 w 27"/>
                    <a:gd name="T25" fmla="*/ 13 h 31"/>
                    <a:gd name="T26" fmla="*/ 1 w 27"/>
                    <a:gd name="T27" fmla="*/ 15 h 31"/>
                    <a:gd name="T28" fmla="*/ 3 w 27"/>
                    <a:gd name="T29" fmla="*/ 15 h 31"/>
                    <a:gd name="T30" fmla="*/ 4 w 27"/>
                    <a:gd name="T31" fmla="*/ 15 h 31"/>
                    <a:gd name="T32" fmla="*/ 5 w 27"/>
                    <a:gd name="T33" fmla="*/ 13 h 31"/>
                    <a:gd name="T34" fmla="*/ 2 w 27"/>
                    <a:gd name="T35" fmla="*/ 15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31">
                      <a:moveTo>
                        <a:pt x="4" y="31"/>
                      </a:moveTo>
                      <a:lnTo>
                        <a:pt x="10" y="27"/>
                      </a:lnTo>
                      <a:lnTo>
                        <a:pt x="11" y="20"/>
                      </a:lnTo>
                      <a:lnTo>
                        <a:pt x="15" y="15"/>
                      </a:lnTo>
                      <a:lnTo>
                        <a:pt x="21" y="11"/>
                      </a:lnTo>
                      <a:lnTo>
                        <a:pt x="27" y="8"/>
                      </a:lnTo>
                      <a:lnTo>
                        <a:pt x="23" y="0"/>
                      </a:lnTo>
                      <a:lnTo>
                        <a:pt x="17" y="3"/>
                      </a:lnTo>
                      <a:lnTo>
                        <a:pt x="9" y="8"/>
                      </a:lnTo>
                      <a:lnTo>
                        <a:pt x="3" y="16"/>
                      </a:lnTo>
                      <a:lnTo>
                        <a:pt x="0" y="27"/>
                      </a:lnTo>
                      <a:lnTo>
                        <a:pt x="6" y="23"/>
                      </a:lnTo>
                      <a:lnTo>
                        <a:pt x="0" y="27"/>
                      </a:lnTo>
                      <a:lnTo>
                        <a:pt x="2" y="30"/>
                      </a:lnTo>
                      <a:lnTo>
                        <a:pt x="5" y="31"/>
                      </a:lnTo>
                      <a:lnTo>
                        <a:pt x="8" y="30"/>
                      </a:lnTo>
                      <a:lnTo>
                        <a:pt x="10" y="27"/>
                      </a:lnTo>
                      <a:lnTo>
                        <a:pt x="4"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3" name="Freeform 300"/>
                <p:cNvSpPr>
                  <a:spLocks/>
                </p:cNvSpPr>
                <p:nvPr/>
              </p:nvSpPr>
              <p:spPr bwMode="auto">
                <a:xfrm>
                  <a:off x="2756" y="3184"/>
                  <a:ext cx="10" cy="10"/>
                </a:xfrm>
                <a:custGeom>
                  <a:avLst/>
                  <a:gdLst>
                    <a:gd name="T0" fmla="*/ 2 w 20"/>
                    <a:gd name="T1" fmla="*/ 4 h 21"/>
                    <a:gd name="T2" fmla="*/ 1 w 20"/>
                    <a:gd name="T3" fmla="*/ 4 h 21"/>
                    <a:gd name="T4" fmla="*/ 2 w 20"/>
                    <a:gd name="T5" fmla="*/ 5 h 21"/>
                    <a:gd name="T6" fmla="*/ 4 w 20"/>
                    <a:gd name="T7" fmla="*/ 7 h 21"/>
                    <a:gd name="T8" fmla="*/ 7 w 20"/>
                    <a:gd name="T9" fmla="*/ 9 h 21"/>
                    <a:gd name="T10" fmla="*/ 9 w 20"/>
                    <a:gd name="T11" fmla="*/ 10 h 21"/>
                    <a:gd name="T12" fmla="*/ 10 w 20"/>
                    <a:gd name="T13" fmla="*/ 6 h 21"/>
                    <a:gd name="T14" fmla="*/ 9 w 20"/>
                    <a:gd name="T15" fmla="*/ 5 h 21"/>
                    <a:gd name="T16" fmla="*/ 7 w 20"/>
                    <a:gd name="T17" fmla="*/ 4 h 21"/>
                    <a:gd name="T18" fmla="*/ 5 w 20"/>
                    <a:gd name="T19" fmla="*/ 2 h 21"/>
                    <a:gd name="T20" fmla="*/ 4 w 20"/>
                    <a:gd name="T21" fmla="*/ 0 h 21"/>
                    <a:gd name="T22" fmla="*/ 2 w 20"/>
                    <a:gd name="T23" fmla="*/ 0 h 21"/>
                    <a:gd name="T24" fmla="*/ 4 w 20"/>
                    <a:gd name="T25" fmla="*/ 0 h 21"/>
                    <a:gd name="T26" fmla="*/ 2 w 20"/>
                    <a:gd name="T27" fmla="*/ 0 h 21"/>
                    <a:gd name="T28" fmla="*/ 1 w 20"/>
                    <a:gd name="T29" fmla="*/ 0 h 21"/>
                    <a:gd name="T30" fmla="*/ 0 w 20"/>
                    <a:gd name="T31" fmla="*/ 2 h 21"/>
                    <a:gd name="T32" fmla="*/ 1 w 20"/>
                    <a:gd name="T33" fmla="*/ 4 h 21"/>
                    <a:gd name="T34" fmla="*/ 2 w 20"/>
                    <a:gd name="T35" fmla="*/ 4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1">
                      <a:moveTo>
                        <a:pt x="4" y="9"/>
                      </a:moveTo>
                      <a:lnTo>
                        <a:pt x="1" y="8"/>
                      </a:lnTo>
                      <a:lnTo>
                        <a:pt x="3" y="10"/>
                      </a:lnTo>
                      <a:lnTo>
                        <a:pt x="7" y="14"/>
                      </a:lnTo>
                      <a:lnTo>
                        <a:pt x="13" y="19"/>
                      </a:lnTo>
                      <a:lnTo>
                        <a:pt x="18" y="21"/>
                      </a:lnTo>
                      <a:lnTo>
                        <a:pt x="20" y="13"/>
                      </a:lnTo>
                      <a:lnTo>
                        <a:pt x="17" y="11"/>
                      </a:lnTo>
                      <a:lnTo>
                        <a:pt x="13" y="8"/>
                      </a:lnTo>
                      <a:lnTo>
                        <a:pt x="9" y="4"/>
                      </a:lnTo>
                      <a:lnTo>
                        <a:pt x="7" y="1"/>
                      </a:lnTo>
                      <a:lnTo>
                        <a:pt x="4" y="0"/>
                      </a:lnTo>
                      <a:lnTo>
                        <a:pt x="7" y="1"/>
                      </a:lnTo>
                      <a:lnTo>
                        <a:pt x="4" y="0"/>
                      </a:lnTo>
                      <a:lnTo>
                        <a:pt x="1" y="1"/>
                      </a:lnTo>
                      <a:lnTo>
                        <a:pt x="0" y="5"/>
                      </a:lnTo>
                      <a:lnTo>
                        <a:pt x="1" y="8"/>
                      </a:lnTo>
                      <a:lnTo>
                        <a:pt x="4"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4" name="Freeform 301"/>
                <p:cNvSpPr>
                  <a:spLocks/>
                </p:cNvSpPr>
                <p:nvPr/>
              </p:nvSpPr>
              <p:spPr bwMode="auto">
                <a:xfrm>
                  <a:off x="2739" y="3184"/>
                  <a:ext cx="19" cy="6"/>
                </a:xfrm>
                <a:custGeom>
                  <a:avLst/>
                  <a:gdLst>
                    <a:gd name="T0" fmla="*/ 4 w 38"/>
                    <a:gd name="T1" fmla="*/ 4 h 14"/>
                    <a:gd name="T2" fmla="*/ 2 w 38"/>
                    <a:gd name="T3" fmla="*/ 6 h 14"/>
                    <a:gd name="T4" fmla="*/ 3 w 38"/>
                    <a:gd name="T5" fmla="*/ 6 h 14"/>
                    <a:gd name="T6" fmla="*/ 4 w 38"/>
                    <a:gd name="T7" fmla="*/ 6 h 14"/>
                    <a:gd name="T8" fmla="*/ 6 w 38"/>
                    <a:gd name="T9" fmla="*/ 6 h 14"/>
                    <a:gd name="T10" fmla="*/ 8 w 38"/>
                    <a:gd name="T11" fmla="*/ 5 h 14"/>
                    <a:gd name="T12" fmla="*/ 11 w 38"/>
                    <a:gd name="T13" fmla="*/ 5 h 14"/>
                    <a:gd name="T14" fmla="*/ 14 w 38"/>
                    <a:gd name="T15" fmla="*/ 5 h 14"/>
                    <a:gd name="T16" fmla="*/ 17 w 38"/>
                    <a:gd name="T17" fmla="*/ 4 h 14"/>
                    <a:gd name="T18" fmla="*/ 19 w 38"/>
                    <a:gd name="T19" fmla="*/ 4 h 14"/>
                    <a:gd name="T20" fmla="*/ 19 w 38"/>
                    <a:gd name="T21" fmla="*/ 0 h 14"/>
                    <a:gd name="T22" fmla="*/ 17 w 38"/>
                    <a:gd name="T23" fmla="*/ 0 h 14"/>
                    <a:gd name="T24" fmla="*/ 14 w 38"/>
                    <a:gd name="T25" fmla="*/ 1 h 14"/>
                    <a:gd name="T26" fmla="*/ 11 w 38"/>
                    <a:gd name="T27" fmla="*/ 1 h 14"/>
                    <a:gd name="T28" fmla="*/ 8 w 38"/>
                    <a:gd name="T29" fmla="*/ 2 h 14"/>
                    <a:gd name="T30" fmla="*/ 6 w 38"/>
                    <a:gd name="T31" fmla="*/ 2 h 14"/>
                    <a:gd name="T32" fmla="*/ 4 w 38"/>
                    <a:gd name="T33" fmla="*/ 2 h 14"/>
                    <a:gd name="T34" fmla="*/ 2 w 38"/>
                    <a:gd name="T35" fmla="*/ 3 h 14"/>
                    <a:gd name="T36" fmla="*/ 2 w 38"/>
                    <a:gd name="T37" fmla="*/ 3 h 14"/>
                    <a:gd name="T38" fmla="*/ 0 w 38"/>
                    <a:gd name="T39" fmla="*/ 4 h 14"/>
                    <a:gd name="T40" fmla="*/ 2 w 38"/>
                    <a:gd name="T41" fmla="*/ 3 h 14"/>
                    <a:gd name="T42" fmla="*/ 1 w 38"/>
                    <a:gd name="T43" fmla="*/ 3 h 14"/>
                    <a:gd name="T44" fmla="*/ 0 w 38"/>
                    <a:gd name="T45" fmla="*/ 4 h 14"/>
                    <a:gd name="T46" fmla="*/ 1 w 38"/>
                    <a:gd name="T47" fmla="*/ 6 h 14"/>
                    <a:gd name="T48" fmla="*/ 2 w 38"/>
                    <a:gd name="T49" fmla="*/ 6 h 14"/>
                    <a:gd name="T50" fmla="*/ 4 w 38"/>
                    <a:gd name="T51" fmla="*/ 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14">
                      <a:moveTo>
                        <a:pt x="8" y="10"/>
                      </a:moveTo>
                      <a:lnTo>
                        <a:pt x="4" y="14"/>
                      </a:lnTo>
                      <a:lnTo>
                        <a:pt x="6" y="14"/>
                      </a:lnTo>
                      <a:lnTo>
                        <a:pt x="7" y="13"/>
                      </a:lnTo>
                      <a:lnTo>
                        <a:pt x="11" y="13"/>
                      </a:lnTo>
                      <a:lnTo>
                        <a:pt x="16" y="12"/>
                      </a:lnTo>
                      <a:lnTo>
                        <a:pt x="22" y="11"/>
                      </a:lnTo>
                      <a:lnTo>
                        <a:pt x="27" y="11"/>
                      </a:lnTo>
                      <a:lnTo>
                        <a:pt x="33" y="10"/>
                      </a:lnTo>
                      <a:lnTo>
                        <a:pt x="38" y="9"/>
                      </a:lnTo>
                      <a:lnTo>
                        <a:pt x="38" y="0"/>
                      </a:lnTo>
                      <a:lnTo>
                        <a:pt x="33" y="1"/>
                      </a:lnTo>
                      <a:lnTo>
                        <a:pt x="27" y="3"/>
                      </a:lnTo>
                      <a:lnTo>
                        <a:pt x="22" y="3"/>
                      </a:lnTo>
                      <a:lnTo>
                        <a:pt x="16" y="4"/>
                      </a:lnTo>
                      <a:lnTo>
                        <a:pt x="11" y="5"/>
                      </a:lnTo>
                      <a:lnTo>
                        <a:pt x="7" y="5"/>
                      </a:lnTo>
                      <a:lnTo>
                        <a:pt x="4" y="6"/>
                      </a:lnTo>
                      <a:lnTo>
                        <a:pt x="0" y="10"/>
                      </a:lnTo>
                      <a:lnTo>
                        <a:pt x="4" y="6"/>
                      </a:lnTo>
                      <a:lnTo>
                        <a:pt x="1" y="7"/>
                      </a:lnTo>
                      <a:lnTo>
                        <a:pt x="0" y="10"/>
                      </a:lnTo>
                      <a:lnTo>
                        <a:pt x="1" y="13"/>
                      </a:lnTo>
                      <a:lnTo>
                        <a:pt x="4" y="14"/>
                      </a:lnTo>
                      <a:lnTo>
                        <a:pt x="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5" name="Freeform 302"/>
                <p:cNvSpPr>
                  <a:spLocks/>
                </p:cNvSpPr>
                <p:nvPr/>
              </p:nvSpPr>
              <p:spPr bwMode="auto">
                <a:xfrm>
                  <a:off x="2715" y="3188"/>
                  <a:ext cx="28" cy="47"/>
                </a:xfrm>
                <a:custGeom>
                  <a:avLst/>
                  <a:gdLst>
                    <a:gd name="T0" fmla="*/ 3 w 56"/>
                    <a:gd name="T1" fmla="*/ 47 h 94"/>
                    <a:gd name="T2" fmla="*/ 3 w 56"/>
                    <a:gd name="T3" fmla="*/ 47 h 94"/>
                    <a:gd name="T4" fmla="*/ 8 w 56"/>
                    <a:gd name="T5" fmla="*/ 41 h 94"/>
                    <a:gd name="T6" fmla="*/ 13 w 56"/>
                    <a:gd name="T7" fmla="*/ 35 h 94"/>
                    <a:gd name="T8" fmla="*/ 18 w 56"/>
                    <a:gd name="T9" fmla="*/ 28 h 94"/>
                    <a:gd name="T10" fmla="*/ 21 w 56"/>
                    <a:gd name="T11" fmla="*/ 22 h 94"/>
                    <a:gd name="T12" fmla="*/ 24 w 56"/>
                    <a:gd name="T13" fmla="*/ 15 h 94"/>
                    <a:gd name="T14" fmla="*/ 26 w 56"/>
                    <a:gd name="T15" fmla="*/ 9 h 94"/>
                    <a:gd name="T16" fmla="*/ 28 w 56"/>
                    <a:gd name="T17" fmla="*/ 5 h 94"/>
                    <a:gd name="T18" fmla="*/ 28 w 56"/>
                    <a:gd name="T19" fmla="*/ 0 h 94"/>
                    <a:gd name="T20" fmla="*/ 24 w 56"/>
                    <a:gd name="T21" fmla="*/ 0 h 94"/>
                    <a:gd name="T22" fmla="*/ 24 w 56"/>
                    <a:gd name="T23" fmla="*/ 4 h 94"/>
                    <a:gd name="T24" fmla="*/ 22 w 56"/>
                    <a:gd name="T25" fmla="*/ 8 h 94"/>
                    <a:gd name="T26" fmla="*/ 20 w 56"/>
                    <a:gd name="T27" fmla="*/ 14 h 94"/>
                    <a:gd name="T28" fmla="*/ 17 w 56"/>
                    <a:gd name="T29" fmla="*/ 20 h 94"/>
                    <a:gd name="T30" fmla="*/ 13 w 56"/>
                    <a:gd name="T31" fmla="*/ 26 h 94"/>
                    <a:gd name="T32" fmla="*/ 9 w 56"/>
                    <a:gd name="T33" fmla="*/ 33 h 94"/>
                    <a:gd name="T34" fmla="*/ 5 w 56"/>
                    <a:gd name="T35" fmla="*/ 38 h 94"/>
                    <a:gd name="T36" fmla="*/ 0 w 56"/>
                    <a:gd name="T37" fmla="*/ 44 h 94"/>
                    <a:gd name="T38" fmla="*/ 0 w 56"/>
                    <a:gd name="T39" fmla="*/ 44 h 94"/>
                    <a:gd name="T40" fmla="*/ 3 w 56"/>
                    <a:gd name="T41" fmla="*/ 47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94">
                      <a:moveTo>
                        <a:pt x="6" y="94"/>
                      </a:moveTo>
                      <a:lnTo>
                        <a:pt x="6" y="94"/>
                      </a:lnTo>
                      <a:lnTo>
                        <a:pt x="16" y="82"/>
                      </a:lnTo>
                      <a:lnTo>
                        <a:pt x="26" y="69"/>
                      </a:lnTo>
                      <a:lnTo>
                        <a:pt x="35" y="56"/>
                      </a:lnTo>
                      <a:lnTo>
                        <a:pt x="42" y="43"/>
                      </a:lnTo>
                      <a:lnTo>
                        <a:pt x="48" y="30"/>
                      </a:lnTo>
                      <a:lnTo>
                        <a:pt x="52" y="18"/>
                      </a:lnTo>
                      <a:lnTo>
                        <a:pt x="55" y="9"/>
                      </a:lnTo>
                      <a:lnTo>
                        <a:pt x="56" y="0"/>
                      </a:lnTo>
                      <a:lnTo>
                        <a:pt x="48" y="0"/>
                      </a:lnTo>
                      <a:lnTo>
                        <a:pt x="47" y="7"/>
                      </a:lnTo>
                      <a:lnTo>
                        <a:pt x="44" y="16"/>
                      </a:lnTo>
                      <a:lnTo>
                        <a:pt x="40" y="28"/>
                      </a:lnTo>
                      <a:lnTo>
                        <a:pt x="34" y="39"/>
                      </a:lnTo>
                      <a:lnTo>
                        <a:pt x="26" y="52"/>
                      </a:lnTo>
                      <a:lnTo>
                        <a:pt x="18" y="65"/>
                      </a:lnTo>
                      <a:lnTo>
                        <a:pt x="10" y="76"/>
                      </a:lnTo>
                      <a:lnTo>
                        <a:pt x="0" y="88"/>
                      </a:lnTo>
                      <a:lnTo>
                        <a:pt x="6" y="9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6" name="Freeform 303"/>
                <p:cNvSpPr>
                  <a:spLocks/>
                </p:cNvSpPr>
                <p:nvPr/>
              </p:nvSpPr>
              <p:spPr bwMode="auto">
                <a:xfrm>
                  <a:off x="2698" y="3232"/>
                  <a:ext cx="20" cy="14"/>
                </a:xfrm>
                <a:custGeom>
                  <a:avLst/>
                  <a:gdLst>
                    <a:gd name="T0" fmla="*/ 2 w 39"/>
                    <a:gd name="T1" fmla="*/ 14 h 27"/>
                    <a:gd name="T2" fmla="*/ 3 w 39"/>
                    <a:gd name="T3" fmla="*/ 14 h 27"/>
                    <a:gd name="T4" fmla="*/ 5 w 39"/>
                    <a:gd name="T5" fmla="*/ 13 h 27"/>
                    <a:gd name="T6" fmla="*/ 8 w 39"/>
                    <a:gd name="T7" fmla="*/ 12 h 27"/>
                    <a:gd name="T8" fmla="*/ 10 w 39"/>
                    <a:gd name="T9" fmla="*/ 11 h 27"/>
                    <a:gd name="T10" fmla="*/ 12 w 39"/>
                    <a:gd name="T11" fmla="*/ 10 h 27"/>
                    <a:gd name="T12" fmla="*/ 14 w 39"/>
                    <a:gd name="T13" fmla="*/ 8 h 27"/>
                    <a:gd name="T14" fmla="*/ 16 w 39"/>
                    <a:gd name="T15" fmla="*/ 7 h 27"/>
                    <a:gd name="T16" fmla="*/ 18 w 39"/>
                    <a:gd name="T17" fmla="*/ 5 h 27"/>
                    <a:gd name="T18" fmla="*/ 20 w 39"/>
                    <a:gd name="T19" fmla="*/ 3 h 27"/>
                    <a:gd name="T20" fmla="*/ 17 w 39"/>
                    <a:gd name="T21" fmla="*/ 0 h 27"/>
                    <a:gd name="T22" fmla="*/ 15 w 39"/>
                    <a:gd name="T23" fmla="*/ 2 h 27"/>
                    <a:gd name="T24" fmla="*/ 14 w 39"/>
                    <a:gd name="T25" fmla="*/ 4 h 27"/>
                    <a:gd name="T26" fmla="*/ 12 w 39"/>
                    <a:gd name="T27" fmla="*/ 5 h 27"/>
                    <a:gd name="T28" fmla="*/ 10 w 39"/>
                    <a:gd name="T29" fmla="*/ 6 h 27"/>
                    <a:gd name="T30" fmla="*/ 8 w 39"/>
                    <a:gd name="T31" fmla="*/ 7 h 27"/>
                    <a:gd name="T32" fmla="*/ 6 w 39"/>
                    <a:gd name="T33" fmla="*/ 8 h 27"/>
                    <a:gd name="T34" fmla="*/ 4 w 39"/>
                    <a:gd name="T35" fmla="*/ 9 h 27"/>
                    <a:gd name="T36" fmla="*/ 2 w 39"/>
                    <a:gd name="T37" fmla="*/ 10 h 27"/>
                    <a:gd name="T38" fmla="*/ 2 w 39"/>
                    <a:gd name="T39" fmla="*/ 10 h 27"/>
                    <a:gd name="T40" fmla="*/ 2 w 39"/>
                    <a:gd name="T41" fmla="*/ 10 h 27"/>
                    <a:gd name="T42" fmla="*/ 1 w 39"/>
                    <a:gd name="T43" fmla="*/ 11 h 27"/>
                    <a:gd name="T44" fmla="*/ 0 w 39"/>
                    <a:gd name="T45" fmla="*/ 12 h 27"/>
                    <a:gd name="T46" fmla="*/ 1 w 39"/>
                    <a:gd name="T47" fmla="*/ 13 h 27"/>
                    <a:gd name="T48" fmla="*/ 3 w 39"/>
                    <a:gd name="T49" fmla="*/ 14 h 27"/>
                    <a:gd name="T50" fmla="*/ 2 w 39"/>
                    <a:gd name="T51" fmla="*/ 14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27">
                      <a:moveTo>
                        <a:pt x="4" y="27"/>
                      </a:moveTo>
                      <a:lnTo>
                        <a:pt x="5" y="27"/>
                      </a:lnTo>
                      <a:lnTo>
                        <a:pt x="9" y="26"/>
                      </a:lnTo>
                      <a:lnTo>
                        <a:pt x="15" y="24"/>
                      </a:lnTo>
                      <a:lnTo>
                        <a:pt x="19" y="22"/>
                      </a:lnTo>
                      <a:lnTo>
                        <a:pt x="23" y="20"/>
                      </a:lnTo>
                      <a:lnTo>
                        <a:pt x="27" y="16"/>
                      </a:lnTo>
                      <a:lnTo>
                        <a:pt x="31" y="13"/>
                      </a:lnTo>
                      <a:lnTo>
                        <a:pt x="36" y="10"/>
                      </a:lnTo>
                      <a:lnTo>
                        <a:pt x="39" y="6"/>
                      </a:lnTo>
                      <a:lnTo>
                        <a:pt x="33" y="0"/>
                      </a:lnTo>
                      <a:lnTo>
                        <a:pt x="30" y="4"/>
                      </a:lnTo>
                      <a:lnTo>
                        <a:pt x="27" y="7"/>
                      </a:lnTo>
                      <a:lnTo>
                        <a:pt x="23" y="10"/>
                      </a:lnTo>
                      <a:lnTo>
                        <a:pt x="19" y="12"/>
                      </a:lnTo>
                      <a:lnTo>
                        <a:pt x="15" y="14"/>
                      </a:lnTo>
                      <a:lnTo>
                        <a:pt x="11" y="16"/>
                      </a:lnTo>
                      <a:lnTo>
                        <a:pt x="7" y="18"/>
                      </a:lnTo>
                      <a:lnTo>
                        <a:pt x="3" y="19"/>
                      </a:lnTo>
                      <a:lnTo>
                        <a:pt x="4" y="19"/>
                      </a:lnTo>
                      <a:lnTo>
                        <a:pt x="3" y="19"/>
                      </a:lnTo>
                      <a:lnTo>
                        <a:pt x="1" y="21"/>
                      </a:lnTo>
                      <a:lnTo>
                        <a:pt x="0" y="24"/>
                      </a:lnTo>
                      <a:lnTo>
                        <a:pt x="2" y="26"/>
                      </a:lnTo>
                      <a:lnTo>
                        <a:pt x="5" y="27"/>
                      </a:lnTo>
                      <a:lnTo>
                        <a:pt x="4"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7" name="Freeform 304"/>
                <p:cNvSpPr>
                  <a:spLocks/>
                </p:cNvSpPr>
                <p:nvPr/>
              </p:nvSpPr>
              <p:spPr bwMode="auto">
                <a:xfrm>
                  <a:off x="2668" y="3225"/>
                  <a:ext cx="32" cy="21"/>
                </a:xfrm>
                <a:custGeom>
                  <a:avLst/>
                  <a:gdLst>
                    <a:gd name="T0" fmla="*/ 0 w 65"/>
                    <a:gd name="T1" fmla="*/ 2 h 42"/>
                    <a:gd name="T2" fmla="*/ 0 w 65"/>
                    <a:gd name="T3" fmla="*/ 3 h 42"/>
                    <a:gd name="T4" fmla="*/ 2 w 65"/>
                    <a:gd name="T5" fmla="*/ 6 h 42"/>
                    <a:gd name="T6" fmla="*/ 4 w 65"/>
                    <a:gd name="T7" fmla="*/ 9 h 42"/>
                    <a:gd name="T8" fmla="*/ 8 w 65"/>
                    <a:gd name="T9" fmla="*/ 12 h 42"/>
                    <a:gd name="T10" fmla="*/ 12 w 65"/>
                    <a:gd name="T11" fmla="*/ 15 h 42"/>
                    <a:gd name="T12" fmla="*/ 18 w 65"/>
                    <a:gd name="T13" fmla="*/ 18 h 42"/>
                    <a:gd name="T14" fmla="*/ 23 w 65"/>
                    <a:gd name="T15" fmla="*/ 20 h 42"/>
                    <a:gd name="T16" fmla="*/ 28 w 65"/>
                    <a:gd name="T17" fmla="*/ 21 h 42"/>
                    <a:gd name="T18" fmla="*/ 32 w 65"/>
                    <a:gd name="T19" fmla="*/ 21 h 42"/>
                    <a:gd name="T20" fmla="*/ 32 w 65"/>
                    <a:gd name="T21" fmla="*/ 17 h 42"/>
                    <a:gd name="T22" fmla="*/ 28 w 65"/>
                    <a:gd name="T23" fmla="*/ 17 h 42"/>
                    <a:gd name="T24" fmla="*/ 24 w 65"/>
                    <a:gd name="T25" fmla="*/ 16 h 42"/>
                    <a:gd name="T26" fmla="*/ 20 w 65"/>
                    <a:gd name="T27" fmla="*/ 14 h 42"/>
                    <a:gd name="T28" fmla="*/ 14 w 65"/>
                    <a:gd name="T29" fmla="*/ 11 h 42"/>
                    <a:gd name="T30" fmla="*/ 11 w 65"/>
                    <a:gd name="T31" fmla="*/ 9 h 42"/>
                    <a:gd name="T32" fmla="*/ 7 w 65"/>
                    <a:gd name="T33" fmla="*/ 5 h 42"/>
                    <a:gd name="T34" fmla="*/ 5 w 65"/>
                    <a:gd name="T35" fmla="*/ 3 h 42"/>
                    <a:gd name="T36" fmla="*/ 4 w 65"/>
                    <a:gd name="T37" fmla="*/ 2 h 42"/>
                    <a:gd name="T38" fmla="*/ 4 w 65"/>
                    <a:gd name="T39" fmla="*/ 3 h 42"/>
                    <a:gd name="T40" fmla="*/ 4 w 65"/>
                    <a:gd name="T41" fmla="*/ 2 h 42"/>
                    <a:gd name="T42" fmla="*/ 3 w 65"/>
                    <a:gd name="T43" fmla="*/ 0 h 42"/>
                    <a:gd name="T44" fmla="*/ 1 w 65"/>
                    <a:gd name="T45" fmla="*/ 0 h 42"/>
                    <a:gd name="T46" fmla="*/ 0 w 65"/>
                    <a:gd name="T47" fmla="*/ 1 h 42"/>
                    <a:gd name="T48" fmla="*/ 0 w 65"/>
                    <a:gd name="T49" fmla="*/ 3 h 42"/>
                    <a:gd name="T50" fmla="*/ 0 w 65"/>
                    <a:gd name="T51" fmla="*/ 2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42">
                      <a:moveTo>
                        <a:pt x="0" y="3"/>
                      </a:moveTo>
                      <a:lnTo>
                        <a:pt x="0" y="5"/>
                      </a:lnTo>
                      <a:lnTo>
                        <a:pt x="4" y="12"/>
                      </a:lnTo>
                      <a:lnTo>
                        <a:pt x="9" y="17"/>
                      </a:lnTo>
                      <a:lnTo>
                        <a:pt x="16" y="23"/>
                      </a:lnTo>
                      <a:lnTo>
                        <a:pt x="25" y="30"/>
                      </a:lnTo>
                      <a:lnTo>
                        <a:pt x="36" y="35"/>
                      </a:lnTo>
                      <a:lnTo>
                        <a:pt x="46" y="39"/>
                      </a:lnTo>
                      <a:lnTo>
                        <a:pt x="57" y="42"/>
                      </a:lnTo>
                      <a:lnTo>
                        <a:pt x="65" y="42"/>
                      </a:lnTo>
                      <a:lnTo>
                        <a:pt x="65" y="34"/>
                      </a:lnTo>
                      <a:lnTo>
                        <a:pt x="57" y="34"/>
                      </a:lnTo>
                      <a:lnTo>
                        <a:pt x="48" y="31"/>
                      </a:lnTo>
                      <a:lnTo>
                        <a:pt x="40" y="27"/>
                      </a:lnTo>
                      <a:lnTo>
                        <a:pt x="29" y="22"/>
                      </a:lnTo>
                      <a:lnTo>
                        <a:pt x="22" y="17"/>
                      </a:lnTo>
                      <a:lnTo>
                        <a:pt x="15" y="10"/>
                      </a:lnTo>
                      <a:lnTo>
                        <a:pt x="10" y="5"/>
                      </a:lnTo>
                      <a:lnTo>
                        <a:pt x="8" y="3"/>
                      </a:lnTo>
                      <a:lnTo>
                        <a:pt x="8" y="5"/>
                      </a:lnTo>
                      <a:lnTo>
                        <a:pt x="8" y="3"/>
                      </a:lnTo>
                      <a:lnTo>
                        <a:pt x="6" y="0"/>
                      </a:lnTo>
                      <a:lnTo>
                        <a:pt x="3" y="0"/>
                      </a:lnTo>
                      <a:lnTo>
                        <a:pt x="1" y="2"/>
                      </a:lnTo>
                      <a:lnTo>
                        <a:pt x="0" y="5"/>
                      </a:lnTo>
                      <a:lnTo>
                        <a:pt x="0"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8" name="Freeform 305"/>
                <p:cNvSpPr>
                  <a:spLocks/>
                </p:cNvSpPr>
                <p:nvPr/>
              </p:nvSpPr>
              <p:spPr bwMode="auto">
                <a:xfrm>
                  <a:off x="2646" y="3194"/>
                  <a:ext cx="28" cy="34"/>
                </a:xfrm>
                <a:custGeom>
                  <a:avLst/>
                  <a:gdLst>
                    <a:gd name="T0" fmla="*/ 0 w 54"/>
                    <a:gd name="T1" fmla="*/ 1 h 67"/>
                    <a:gd name="T2" fmla="*/ 2 w 54"/>
                    <a:gd name="T3" fmla="*/ 4 h 67"/>
                    <a:gd name="T4" fmla="*/ 10 w 54"/>
                    <a:gd name="T5" fmla="*/ 4 h 67"/>
                    <a:gd name="T6" fmla="*/ 16 w 54"/>
                    <a:gd name="T7" fmla="*/ 7 h 67"/>
                    <a:gd name="T8" fmla="*/ 19 w 54"/>
                    <a:gd name="T9" fmla="*/ 10 h 67"/>
                    <a:gd name="T10" fmla="*/ 21 w 54"/>
                    <a:gd name="T11" fmla="*/ 14 h 67"/>
                    <a:gd name="T12" fmla="*/ 23 w 54"/>
                    <a:gd name="T13" fmla="*/ 19 h 67"/>
                    <a:gd name="T14" fmla="*/ 23 w 54"/>
                    <a:gd name="T15" fmla="*/ 25 h 67"/>
                    <a:gd name="T16" fmla="*/ 23 w 54"/>
                    <a:gd name="T17" fmla="*/ 30 h 67"/>
                    <a:gd name="T18" fmla="*/ 22 w 54"/>
                    <a:gd name="T19" fmla="*/ 33 h 67"/>
                    <a:gd name="T20" fmla="*/ 26 w 54"/>
                    <a:gd name="T21" fmla="*/ 34 h 67"/>
                    <a:gd name="T22" fmla="*/ 27 w 54"/>
                    <a:gd name="T23" fmla="*/ 30 h 67"/>
                    <a:gd name="T24" fmla="*/ 28 w 54"/>
                    <a:gd name="T25" fmla="*/ 25 h 67"/>
                    <a:gd name="T26" fmla="*/ 27 w 54"/>
                    <a:gd name="T27" fmla="*/ 19 h 67"/>
                    <a:gd name="T28" fmla="*/ 25 w 54"/>
                    <a:gd name="T29" fmla="*/ 13 h 67"/>
                    <a:gd name="T30" fmla="*/ 23 w 54"/>
                    <a:gd name="T31" fmla="*/ 8 h 67"/>
                    <a:gd name="T32" fmla="*/ 18 w 54"/>
                    <a:gd name="T33" fmla="*/ 3 h 67"/>
                    <a:gd name="T34" fmla="*/ 10 w 54"/>
                    <a:gd name="T35" fmla="*/ 0 h 67"/>
                    <a:gd name="T36" fmla="*/ 2 w 54"/>
                    <a:gd name="T37" fmla="*/ 0 h 67"/>
                    <a:gd name="T38" fmla="*/ 4 w 54"/>
                    <a:gd name="T39" fmla="*/ 3 h 67"/>
                    <a:gd name="T40" fmla="*/ 2 w 54"/>
                    <a:gd name="T41" fmla="*/ 0 h 67"/>
                    <a:gd name="T42" fmla="*/ 1 w 54"/>
                    <a:gd name="T43" fmla="*/ 1 h 67"/>
                    <a:gd name="T44" fmla="*/ 0 w 54"/>
                    <a:gd name="T45" fmla="*/ 2 h 67"/>
                    <a:gd name="T46" fmla="*/ 1 w 54"/>
                    <a:gd name="T47" fmla="*/ 4 h 67"/>
                    <a:gd name="T48" fmla="*/ 2 w 54"/>
                    <a:gd name="T49" fmla="*/ 4 h 67"/>
                    <a:gd name="T50" fmla="*/ 0 w 5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67">
                      <a:moveTo>
                        <a:pt x="0" y="2"/>
                      </a:moveTo>
                      <a:lnTo>
                        <a:pt x="4" y="8"/>
                      </a:lnTo>
                      <a:lnTo>
                        <a:pt x="20" y="8"/>
                      </a:lnTo>
                      <a:lnTo>
                        <a:pt x="30" y="13"/>
                      </a:lnTo>
                      <a:lnTo>
                        <a:pt x="36" y="19"/>
                      </a:lnTo>
                      <a:lnTo>
                        <a:pt x="41" y="28"/>
                      </a:lnTo>
                      <a:lnTo>
                        <a:pt x="44" y="38"/>
                      </a:lnTo>
                      <a:lnTo>
                        <a:pt x="44" y="49"/>
                      </a:lnTo>
                      <a:lnTo>
                        <a:pt x="44" y="59"/>
                      </a:lnTo>
                      <a:lnTo>
                        <a:pt x="43" y="65"/>
                      </a:lnTo>
                      <a:lnTo>
                        <a:pt x="51" y="67"/>
                      </a:lnTo>
                      <a:lnTo>
                        <a:pt x="52" y="59"/>
                      </a:lnTo>
                      <a:lnTo>
                        <a:pt x="54" y="49"/>
                      </a:lnTo>
                      <a:lnTo>
                        <a:pt x="52" y="38"/>
                      </a:lnTo>
                      <a:lnTo>
                        <a:pt x="49" y="26"/>
                      </a:lnTo>
                      <a:lnTo>
                        <a:pt x="44" y="15"/>
                      </a:lnTo>
                      <a:lnTo>
                        <a:pt x="34" y="5"/>
                      </a:lnTo>
                      <a:lnTo>
                        <a:pt x="20" y="0"/>
                      </a:lnTo>
                      <a:lnTo>
                        <a:pt x="4" y="0"/>
                      </a:lnTo>
                      <a:lnTo>
                        <a:pt x="8" y="6"/>
                      </a:lnTo>
                      <a:lnTo>
                        <a:pt x="4" y="0"/>
                      </a:lnTo>
                      <a:lnTo>
                        <a:pt x="1" y="1"/>
                      </a:lnTo>
                      <a:lnTo>
                        <a:pt x="0" y="4"/>
                      </a:lnTo>
                      <a:lnTo>
                        <a:pt x="1" y="7"/>
                      </a:lnTo>
                      <a:lnTo>
                        <a:pt x="4" y="8"/>
                      </a:lnTo>
                      <a:lnTo>
                        <a:pt x="0"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59" name="Freeform 306"/>
                <p:cNvSpPr>
                  <a:spLocks/>
                </p:cNvSpPr>
                <p:nvPr/>
              </p:nvSpPr>
              <p:spPr bwMode="auto">
                <a:xfrm>
                  <a:off x="2646" y="3164"/>
                  <a:ext cx="19" cy="33"/>
                </a:xfrm>
                <a:custGeom>
                  <a:avLst/>
                  <a:gdLst>
                    <a:gd name="T0" fmla="*/ 15 w 36"/>
                    <a:gd name="T1" fmla="*/ 2 h 66"/>
                    <a:gd name="T2" fmla="*/ 15 w 36"/>
                    <a:gd name="T3" fmla="*/ 2 h 66"/>
                    <a:gd name="T4" fmla="*/ 11 w 36"/>
                    <a:gd name="T5" fmla="*/ 11 h 66"/>
                    <a:gd name="T6" fmla="*/ 7 w 36"/>
                    <a:gd name="T7" fmla="*/ 19 h 66"/>
                    <a:gd name="T8" fmla="*/ 3 w 36"/>
                    <a:gd name="T9" fmla="*/ 26 h 66"/>
                    <a:gd name="T10" fmla="*/ 0 w 36"/>
                    <a:gd name="T11" fmla="*/ 31 h 66"/>
                    <a:gd name="T12" fmla="*/ 4 w 36"/>
                    <a:gd name="T13" fmla="*/ 33 h 66"/>
                    <a:gd name="T14" fmla="*/ 7 w 36"/>
                    <a:gd name="T15" fmla="*/ 28 h 66"/>
                    <a:gd name="T16" fmla="*/ 11 w 36"/>
                    <a:gd name="T17" fmla="*/ 21 h 66"/>
                    <a:gd name="T18" fmla="*/ 15 w 36"/>
                    <a:gd name="T19" fmla="*/ 12 h 66"/>
                    <a:gd name="T20" fmla="*/ 19 w 36"/>
                    <a:gd name="T21" fmla="*/ 3 h 66"/>
                    <a:gd name="T22" fmla="*/ 19 w 36"/>
                    <a:gd name="T23" fmla="*/ 3 h 66"/>
                    <a:gd name="T24" fmla="*/ 19 w 36"/>
                    <a:gd name="T25" fmla="*/ 3 h 66"/>
                    <a:gd name="T26" fmla="*/ 18 w 36"/>
                    <a:gd name="T27" fmla="*/ 1 h 66"/>
                    <a:gd name="T28" fmla="*/ 17 w 36"/>
                    <a:gd name="T29" fmla="*/ 0 h 66"/>
                    <a:gd name="T30" fmla="*/ 16 w 36"/>
                    <a:gd name="T31" fmla="*/ 0 h 66"/>
                    <a:gd name="T32" fmla="*/ 15 w 36"/>
                    <a:gd name="T33" fmla="*/ 2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66">
                      <a:moveTo>
                        <a:pt x="28" y="3"/>
                      </a:moveTo>
                      <a:lnTo>
                        <a:pt x="28" y="3"/>
                      </a:lnTo>
                      <a:lnTo>
                        <a:pt x="20" y="21"/>
                      </a:lnTo>
                      <a:lnTo>
                        <a:pt x="13" y="37"/>
                      </a:lnTo>
                      <a:lnTo>
                        <a:pt x="6" y="52"/>
                      </a:lnTo>
                      <a:lnTo>
                        <a:pt x="0" y="62"/>
                      </a:lnTo>
                      <a:lnTo>
                        <a:pt x="8" y="66"/>
                      </a:lnTo>
                      <a:lnTo>
                        <a:pt x="14" y="56"/>
                      </a:lnTo>
                      <a:lnTo>
                        <a:pt x="21" y="42"/>
                      </a:lnTo>
                      <a:lnTo>
                        <a:pt x="28" y="23"/>
                      </a:lnTo>
                      <a:lnTo>
                        <a:pt x="36" y="5"/>
                      </a:lnTo>
                      <a:lnTo>
                        <a:pt x="35" y="2"/>
                      </a:lnTo>
                      <a:lnTo>
                        <a:pt x="33" y="0"/>
                      </a:lnTo>
                      <a:lnTo>
                        <a:pt x="30" y="0"/>
                      </a:lnTo>
                      <a:lnTo>
                        <a:pt x="28"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0" name="Freeform 307"/>
                <p:cNvSpPr>
                  <a:spLocks/>
                </p:cNvSpPr>
                <p:nvPr/>
              </p:nvSpPr>
              <p:spPr bwMode="auto">
                <a:xfrm>
                  <a:off x="2660" y="3140"/>
                  <a:ext cx="14" cy="27"/>
                </a:xfrm>
                <a:custGeom>
                  <a:avLst/>
                  <a:gdLst>
                    <a:gd name="T0" fmla="*/ 10 w 26"/>
                    <a:gd name="T1" fmla="*/ 0 h 53"/>
                    <a:gd name="T2" fmla="*/ 10 w 26"/>
                    <a:gd name="T3" fmla="*/ 0 h 53"/>
                    <a:gd name="T4" fmla="*/ 9 w 26"/>
                    <a:gd name="T5" fmla="*/ 4 h 53"/>
                    <a:gd name="T6" fmla="*/ 6 w 26"/>
                    <a:gd name="T7" fmla="*/ 10 h 53"/>
                    <a:gd name="T8" fmla="*/ 3 w 26"/>
                    <a:gd name="T9" fmla="*/ 18 h 53"/>
                    <a:gd name="T10" fmla="*/ 0 w 26"/>
                    <a:gd name="T11" fmla="*/ 26 h 53"/>
                    <a:gd name="T12" fmla="*/ 4 w 26"/>
                    <a:gd name="T13" fmla="*/ 27 h 53"/>
                    <a:gd name="T14" fmla="*/ 8 w 26"/>
                    <a:gd name="T15" fmla="*/ 19 h 53"/>
                    <a:gd name="T16" fmla="*/ 11 w 26"/>
                    <a:gd name="T17" fmla="*/ 11 h 53"/>
                    <a:gd name="T18" fmla="*/ 13 w 26"/>
                    <a:gd name="T19" fmla="*/ 5 h 53"/>
                    <a:gd name="T20" fmla="*/ 14 w 26"/>
                    <a:gd name="T21" fmla="*/ 0 h 53"/>
                    <a:gd name="T22" fmla="*/ 14 w 26"/>
                    <a:gd name="T23" fmla="*/ 0 h 53"/>
                    <a:gd name="T24" fmla="*/ 10 w 26"/>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53">
                      <a:moveTo>
                        <a:pt x="18" y="0"/>
                      </a:moveTo>
                      <a:lnTo>
                        <a:pt x="18" y="0"/>
                      </a:lnTo>
                      <a:lnTo>
                        <a:pt x="16" y="8"/>
                      </a:lnTo>
                      <a:lnTo>
                        <a:pt x="12" y="20"/>
                      </a:lnTo>
                      <a:lnTo>
                        <a:pt x="6" y="35"/>
                      </a:lnTo>
                      <a:lnTo>
                        <a:pt x="0" y="51"/>
                      </a:lnTo>
                      <a:lnTo>
                        <a:pt x="8" y="53"/>
                      </a:lnTo>
                      <a:lnTo>
                        <a:pt x="14" y="37"/>
                      </a:lnTo>
                      <a:lnTo>
                        <a:pt x="20" y="22"/>
                      </a:lnTo>
                      <a:lnTo>
                        <a:pt x="24" y="10"/>
                      </a:lnTo>
                      <a:lnTo>
                        <a:pt x="26" y="0"/>
                      </a:lnTo>
                      <a:lnTo>
                        <a:pt x="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1" name="Freeform 308"/>
                <p:cNvSpPr>
                  <a:spLocks/>
                </p:cNvSpPr>
                <p:nvPr/>
              </p:nvSpPr>
              <p:spPr bwMode="auto">
                <a:xfrm>
                  <a:off x="2670" y="3110"/>
                  <a:ext cx="25" cy="30"/>
                </a:xfrm>
                <a:custGeom>
                  <a:avLst/>
                  <a:gdLst>
                    <a:gd name="T0" fmla="*/ 23 w 51"/>
                    <a:gd name="T1" fmla="*/ 0 h 59"/>
                    <a:gd name="T2" fmla="*/ 22 w 51"/>
                    <a:gd name="T3" fmla="*/ 0 h 59"/>
                    <a:gd name="T4" fmla="*/ 19 w 51"/>
                    <a:gd name="T5" fmla="*/ 3 h 59"/>
                    <a:gd name="T6" fmla="*/ 16 w 51"/>
                    <a:gd name="T7" fmla="*/ 6 h 59"/>
                    <a:gd name="T8" fmla="*/ 12 w 51"/>
                    <a:gd name="T9" fmla="*/ 9 h 59"/>
                    <a:gd name="T10" fmla="*/ 8 w 51"/>
                    <a:gd name="T11" fmla="*/ 13 h 59"/>
                    <a:gd name="T12" fmla="*/ 5 w 51"/>
                    <a:gd name="T13" fmla="*/ 17 h 59"/>
                    <a:gd name="T14" fmla="*/ 2 w 51"/>
                    <a:gd name="T15" fmla="*/ 21 h 59"/>
                    <a:gd name="T16" fmla="*/ 1 w 51"/>
                    <a:gd name="T17" fmla="*/ 25 h 59"/>
                    <a:gd name="T18" fmla="*/ 0 w 51"/>
                    <a:gd name="T19" fmla="*/ 30 h 59"/>
                    <a:gd name="T20" fmla="*/ 4 w 51"/>
                    <a:gd name="T21" fmla="*/ 30 h 59"/>
                    <a:gd name="T22" fmla="*/ 5 w 51"/>
                    <a:gd name="T23" fmla="*/ 26 h 59"/>
                    <a:gd name="T24" fmla="*/ 6 w 51"/>
                    <a:gd name="T25" fmla="*/ 23 h 59"/>
                    <a:gd name="T26" fmla="*/ 9 w 51"/>
                    <a:gd name="T27" fmla="*/ 19 h 59"/>
                    <a:gd name="T28" fmla="*/ 11 w 51"/>
                    <a:gd name="T29" fmla="*/ 16 h 59"/>
                    <a:gd name="T30" fmla="*/ 15 w 51"/>
                    <a:gd name="T31" fmla="*/ 12 h 59"/>
                    <a:gd name="T32" fmla="*/ 19 w 51"/>
                    <a:gd name="T33" fmla="*/ 9 h 59"/>
                    <a:gd name="T34" fmla="*/ 22 w 51"/>
                    <a:gd name="T35" fmla="*/ 6 h 59"/>
                    <a:gd name="T36" fmla="*/ 25 w 51"/>
                    <a:gd name="T37" fmla="*/ 3 h 59"/>
                    <a:gd name="T38" fmla="*/ 25 w 51"/>
                    <a:gd name="T39" fmla="*/ 3 h 59"/>
                    <a:gd name="T40" fmla="*/ 23 w 51"/>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59">
                      <a:moveTo>
                        <a:pt x="46" y="0"/>
                      </a:moveTo>
                      <a:lnTo>
                        <a:pt x="45" y="0"/>
                      </a:lnTo>
                      <a:lnTo>
                        <a:pt x="39" y="5"/>
                      </a:lnTo>
                      <a:lnTo>
                        <a:pt x="32" y="11"/>
                      </a:lnTo>
                      <a:lnTo>
                        <a:pt x="24" y="18"/>
                      </a:lnTo>
                      <a:lnTo>
                        <a:pt x="17" y="25"/>
                      </a:lnTo>
                      <a:lnTo>
                        <a:pt x="10" y="34"/>
                      </a:lnTo>
                      <a:lnTo>
                        <a:pt x="5" y="41"/>
                      </a:lnTo>
                      <a:lnTo>
                        <a:pt x="2" y="50"/>
                      </a:lnTo>
                      <a:lnTo>
                        <a:pt x="0" y="59"/>
                      </a:lnTo>
                      <a:lnTo>
                        <a:pt x="8" y="59"/>
                      </a:lnTo>
                      <a:lnTo>
                        <a:pt x="10" y="52"/>
                      </a:lnTo>
                      <a:lnTo>
                        <a:pt x="13" y="45"/>
                      </a:lnTo>
                      <a:lnTo>
                        <a:pt x="18" y="38"/>
                      </a:lnTo>
                      <a:lnTo>
                        <a:pt x="23" y="31"/>
                      </a:lnTo>
                      <a:lnTo>
                        <a:pt x="31" y="24"/>
                      </a:lnTo>
                      <a:lnTo>
                        <a:pt x="38" y="17"/>
                      </a:lnTo>
                      <a:lnTo>
                        <a:pt x="45" y="11"/>
                      </a:lnTo>
                      <a:lnTo>
                        <a:pt x="51" y="6"/>
                      </a:lnTo>
                      <a:lnTo>
                        <a:pt x="50" y="6"/>
                      </a:lnTo>
                      <a:lnTo>
                        <a:pt x="4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2" name="Freeform 309"/>
                <p:cNvSpPr>
                  <a:spLocks/>
                </p:cNvSpPr>
                <p:nvPr/>
              </p:nvSpPr>
              <p:spPr bwMode="auto">
                <a:xfrm>
                  <a:off x="2692" y="3098"/>
                  <a:ext cx="18" cy="15"/>
                </a:xfrm>
                <a:custGeom>
                  <a:avLst/>
                  <a:gdLst>
                    <a:gd name="T0" fmla="*/ 18 w 34"/>
                    <a:gd name="T1" fmla="*/ 0 h 31"/>
                    <a:gd name="T2" fmla="*/ 18 w 34"/>
                    <a:gd name="T3" fmla="*/ 0 h 31"/>
                    <a:gd name="T4" fmla="*/ 15 w 34"/>
                    <a:gd name="T5" fmla="*/ 0 h 31"/>
                    <a:gd name="T6" fmla="*/ 12 w 34"/>
                    <a:gd name="T7" fmla="*/ 1 h 31"/>
                    <a:gd name="T8" fmla="*/ 10 w 34"/>
                    <a:gd name="T9" fmla="*/ 3 h 31"/>
                    <a:gd name="T10" fmla="*/ 7 w 34"/>
                    <a:gd name="T11" fmla="*/ 5 h 31"/>
                    <a:gd name="T12" fmla="*/ 5 w 34"/>
                    <a:gd name="T13" fmla="*/ 7 h 31"/>
                    <a:gd name="T14" fmla="*/ 4 w 34"/>
                    <a:gd name="T15" fmla="*/ 8 h 31"/>
                    <a:gd name="T16" fmla="*/ 2 w 34"/>
                    <a:gd name="T17" fmla="*/ 10 h 31"/>
                    <a:gd name="T18" fmla="*/ 0 w 34"/>
                    <a:gd name="T19" fmla="*/ 12 h 31"/>
                    <a:gd name="T20" fmla="*/ 2 w 34"/>
                    <a:gd name="T21" fmla="*/ 15 h 31"/>
                    <a:gd name="T22" fmla="*/ 5 w 34"/>
                    <a:gd name="T23" fmla="*/ 13 h 31"/>
                    <a:gd name="T24" fmla="*/ 7 w 34"/>
                    <a:gd name="T25" fmla="*/ 11 h 31"/>
                    <a:gd name="T26" fmla="*/ 8 w 34"/>
                    <a:gd name="T27" fmla="*/ 10 h 31"/>
                    <a:gd name="T28" fmla="*/ 10 w 34"/>
                    <a:gd name="T29" fmla="*/ 8 h 31"/>
                    <a:gd name="T30" fmla="*/ 12 w 34"/>
                    <a:gd name="T31" fmla="*/ 6 h 31"/>
                    <a:gd name="T32" fmla="*/ 14 w 34"/>
                    <a:gd name="T33" fmla="*/ 5 h 31"/>
                    <a:gd name="T34" fmla="*/ 15 w 34"/>
                    <a:gd name="T35" fmla="*/ 4 h 31"/>
                    <a:gd name="T36" fmla="*/ 18 w 34"/>
                    <a:gd name="T37" fmla="*/ 4 h 31"/>
                    <a:gd name="T38" fmla="*/ 18 w 34"/>
                    <a:gd name="T39" fmla="*/ 5 h 31"/>
                    <a:gd name="T40" fmla="*/ 18 w 34"/>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31">
                      <a:moveTo>
                        <a:pt x="34" y="0"/>
                      </a:moveTo>
                      <a:lnTo>
                        <a:pt x="34" y="1"/>
                      </a:lnTo>
                      <a:lnTo>
                        <a:pt x="28" y="1"/>
                      </a:lnTo>
                      <a:lnTo>
                        <a:pt x="22" y="3"/>
                      </a:lnTo>
                      <a:lnTo>
                        <a:pt x="18" y="6"/>
                      </a:lnTo>
                      <a:lnTo>
                        <a:pt x="13" y="10"/>
                      </a:lnTo>
                      <a:lnTo>
                        <a:pt x="10" y="14"/>
                      </a:lnTo>
                      <a:lnTo>
                        <a:pt x="7" y="17"/>
                      </a:lnTo>
                      <a:lnTo>
                        <a:pt x="3" y="21"/>
                      </a:lnTo>
                      <a:lnTo>
                        <a:pt x="0" y="25"/>
                      </a:lnTo>
                      <a:lnTo>
                        <a:pt x="4" y="31"/>
                      </a:lnTo>
                      <a:lnTo>
                        <a:pt x="9" y="27"/>
                      </a:lnTo>
                      <a:lnTo>
                        <a:pt x="13" y="23"/>
                      </a:lnTo>
                      <a:lnTo>
                        <a:pt x="16" y="20"/>
                      </a:lnTo>
                      <a:lnTo>
                        <a:pt x="19" y="16"/>
                      </a:lnTo>
                      <a:lnTo>
                        <a:pt x="22" y="12"/>
                      </a:lnTo>
                      <a:lnTo>
                        <a:pt x="26" y="11"/>
                      </a:lnTo>
                      <a:lnTo>
                        <a:pt x="28" y="9"/>
                      </a:lnTo>
                      <a:lnTo>
                        <a:pt x="34" y="9"/>
                      </a:lnTo>
                      <a:lnTo>
                        <a:pt x="34" y="10"/>
                      </a:lnTo>
                      <a:lnTo>
                        <a:pt x="3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3" name="Freeform 310"/>
                <p:cNvSpPr>
                  <a:spLocks/>
                </p:cNvSpPr>
                <p:nvPr/>
              </p:nvSpPr>
              <p:spPr bwMode="auto">
                <a:xfrm>
                  <a:off x="2710" y="3098"/>
                  <a:ext cx="10" cy="7"/>
                </a:xfrm>
                <a:custGeom>
                  <a:avLst/>
                  <a:gdLst>
                    <a:gd name="T0" fmla="*/ 10 w 20"/>
                    <a:gd name="T1" fmla="*/ 3 h 14"/>
                    <a:gd name="T2" fmla="*/ 10 w 20"/>
                    <a:gd name="T3" fmla="*/ 3 h 14"/>
                    <a:gd name="T4" fmla="*/ 7 w 20"/>
                    <a:gd name="T5" fmla="*/ 2 h 14"/>
                    <a:gd name="T6" fmla="*/ 5 w 20"/>
                    <a:gd name="T7" fmla="*/ 1 h 14"/>
                    <a:gd name="T8" fmla="*/ 2 w 20"/>
                    <a:gd name="T9" fmla="*/ 1 h 14"/>
                    <a:gd name="T10" fmla="*/ 0 w 20"/>
                    <a:gd name="T11" fmla="*/ 0 h 14"/>
                    <a:gd name="T12" fmla="*/ 0 w 20"/>
                    <a:gd name="T13" fmla="*/ 5 h 14"/>
                    <a:gd name="T14" fmla="*/ 2 w 20"/>
                    <a:gd name="T15" fmla="*/ 5 h 14"/>
                    <a:gd name="T16" fmla="*/ 4 w 20"/>
                    <a:gd name="T17" fmla="*/ 5 h 14"/>
                    <a:gd name="T18" fmla="*/ 6 w 20"/>
                    <a:gd name="T19" fmla="*/ 6 h 14"/>
                    <a:gd name="T20" fmla="*/ 9 w 20"/>
                    <a:gd name="T21" fmla="*/ 7 h 14"/>
                    <a:gd name="T22" fmla="*/ 9 w 20"/>
                    <a:gd name="T23" fmla="*/ 7 h 14"/>
                    <a:gd name="T24" fmla="*/ 10 w 20"/>
                    <a:gd name="T25" fmla="*/ 3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4">
                      <a:moveTo>
                        <a:pt x="20" y="6"/>
                      </a:moveTo>
                      <a:lnTo>
                        <a:pt x="20" y="6"/>
                      </a:lnTo>
                      <a:lnTo>
                        <a:pt x="14" y="4"/>
                      </a:lnTo>
                      <a:lnTo>
                        <a:pt x="9" y="2"/>
                      </a:lnTo>
                      <a:lnTo>
                        <a:pt x="4" y="1"/>
                      </a:lnTo>
                      <a:lnTo>
                        <a:pt x="0" y="0"/>
                      </a:lnTo>
                      <a:lnTo>
                        <a:pt x="0" y="10"/>
                      </a:lnTo>
                      <a:lnTo>
                        <a:pt x="4" y="9"/>
                      </a:lnTo>
                      <a:lnTo>
                        <a:pt x="7" y="10"/>
                      </a:lnTo>
                      <a:lnTo>
                        <a:pt x="12" y="12"/>
                      </a:lnTo>
                      <a:lnTo>
                        <a:pt x="18" y="14"/>
                      </a:lnTo>
                      <a:lnTo>
                        <a:pt x="2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4" name="Freeform 311"/>
                <p:cNvSpPr>
                  <a:spLocks/>
                </p:cNvSpPr>
                <p:nvPr/>
              </p:nvSpPr>
              <p:spPr bwMode="auto">
                <a:xfrm>
                  <a:off x="2719" y="3101"/>
                  <a:ext cx="26" cy="18"/>
                </a:xfrm>
                <a:custGeom>
                  <a:avLst/>
                  <a:gdLst>
                    <a:gd name="T0" fmla="*/ 26 w 54"/>
                    <a:gd name="T1" fmla="*/ 15 h 35"/>
                    <a:gd name="T2" fmla="*/ 26 w 54"/>
                    <a:gd name="T3" fmla="*/ 16 h 35"/>
                    <a:gd name="T4" fmla="*/ 26 w 54"/>
                    <a:gd name="T5" fmla="*/ 13 h 35"/>
                    <a:gd name="T6" fmla="*/ 24 w 54"/>
                    <a:gd name="T7" fmla="*/ 11 h 35"/>
                    <a:gd name="T8" fmla="*/ 22 w 54"/>
                    <a:gd name="T9" fmla="*/ 9 h 35"/>
                    <a:gd name="T10" fmla="*/ 20 w 54"/>
                    <a:gd name="T11" fmla="*/ 8 h 35"/>
                    <a:gd name="T12" fmla="*/ 16 w 54"/>
                    <a:gd name="T13" fmla="*/ 7 h 35"/>
                    <a:gd name="T14" fmla="*/ 13 w 54"/>
                    <a:gd name="T15" fmla="*/ 5 h 35"/>
                    <a:gd name="T16" fmla="*/ 7 w 54"/>
                    <a:gd name="T17" fmla="*/ 3 h 35"/>
                    <a:gd name="T18" fmla="*/ 1 w 54"/>
                    <a:gd name="T19" fmla="*/ 0 h 35"/>
                    <a:gd name="T20" fmla="*/ 0 w 54"/>
                    <a:gd name="T21" fmla="*/ 4 h 35"/>
                    <a:gd name="T22" fmla="*/ 6 w 54"/>
                    <a:gd name="T23" fmla="*/ 7 h 35"/>
                    <a:gd name="T24" fmla="*/ 11 w 54"/>
                    <a:gd name="T25" fmla="*/ 9 h 35"/>
                    <a:gd name="T26" fmla="*/ 15 w 54"/>
                    <a:gd name="T27" fmla="*/ 11 h 35"/>
                    <a:gd name="T28" fmla="*/ 18 w 54"/>
                    <a:gd name="T29" fmla="*/ 12 h 35"/>
                    <a:gd name="T30" fmla="*/ 20 w 54"/>
                    <a:gd name="T31" fmla="*/ 13 h 35"/>
                    <a:gd name="T32" fmla="*/ 21 w 54"/>
                    <a:gd name="T33" fmla="*/ 14 h 35"/>
                    <a:gd name="T34" fmla="*/ 22 w 54"/>
                    <a:gd name="T35" fmla="*/ 14 h 35"/>
                    <a:gd name="T36" fmla="*/ 22 w 54"/>
                    <a:gd name="T37" fmla="*/ 16 h 35"/>
                    <a:gd name="T38" fmla="*/ 22 w 54"/>
                    <a:gd name="T39" fmla="*/ 16 h 35"/>
                    <a:gd name="T40" fmla="*/ 22 w 54"/>
                    <a:gd name="T41" fmla="*/ 16 h 35"/>
                    <a:gd name="T42" fmla="*/ 23 w 54"/>
                    <a:gd name="T43" fmla="*/ 17 h 35"/>
                    <a:gd name="T44" fmla="*/ 24 w 54"/>
                    <a:gd name="T45" fmla="*/ 18 h 35"/>
                    <a:gd name="T46" fmla="*/ 26 w 54"/>
                    <a:gd name="T47" fmla="*/ 17 h 35"/>
                    <a:gd name="T48" fmla="*/ 26 w 54"/>
                    <a:gd name="T49" fmla="*/ 16 h 35"/>
                    <a:gd name="T50" fmla="*/ 26 w 54"/>
                    <a:gd name="T51" fmla="*/ 15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35">
                      <a:moveTo>
                        <a:pt x="54" y="30"/>
                      </a:moveTo>
                      <a:lnTo>
                        <a:pt x="54" y="31"/>
                      </a:lnTo>
                      <a:lnTo>
                        <a:pt x="53" y="26"/>
                      </a:lnTo>
                      <a:lnTo>
                        <a:pt x="50" y="21"/>
                      </a:lnTo>
                      <a:lnTo>
                        <a:pt x="46" y="18"/>
                      </a:lnTo>
                      <a:lnTo>
                        <a:pt x="42" y="15"/>
                      </a:lnTo>
                      <a:lnTo>
                        <a:pt x="34" y="13"/>
                      </a:lnTo>
                      <a:lnTo>
                        <a:pt x="27" y="9"/>
                      </a:lnTo>
                      <a:lnTo>
                        <a:pt x="15" y="5"/>
                      </a:lnTo>
                      <a:lnTo>
                        <a:pt x="2" y="0"/>
                      </a:lnTo>
                      <a:lnTo>
                        <a:pt x="0" y="8"/>
                      </a:lnTo>
                      <a:lnTo>
                        <a:pt x="13" y="13"/>
                      </a:lnTo>
                      <a:lnTo>
                        <a:pt x="22" y="17"/>
                      </a:lnTo>
                      <a:lnTo>
                        <a:pt x="32" y="21"/>
                      </a:lnTo>
                      <a:lnTo>
                        <a:pt x="38" y="23"/>
                      </a:lnTo>
                      <a:lnTo>
                        <a:pt x="42" y="26"/>
                      </a:lnTo>
                      <a:lnTo>
                        <a:pt x="44" y="27"/>
                      </a:lnTo>
                      <a:lnTo>
                        <a:pt x="45" y="28"/>
                      </a:lnTo>
                      <a:lnTo>
                        <a:pt x="46" y="31"/>
                      </a:lnTo>
                      <a:lnTo>
                        <a:pt x="46" y="32"/>
                      </a:lnTo>
                      <a:lnTo>
                        <a:pt x="46" y="31"/>
                      </a:lnTo>
                      <a:lnTo>
                        <a:pt x="47" y="34"/>
                      </a:lnTo>
                      <a:lnTo>
                        <a:pt x="50" y="35"/>
                      </a:lnTo>
                      <a:lnTo>
                        <a:pt x="53" y="34"/>
                      </a:lnTo>
                      <a:lnTo>
                        <a:pt x="54" y="31"/>
                      </a:lnTo>
                      <a:lnTo>
                        <a:pt x="54"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5" name="Freeform 312"/>
                <p:cNvSpPr>
                  <a:spLocks/>
                </p:cNvSpPr>
                <p:nvPr/>
              </p:nvSpPr>
              <p:spPr bwMode="auto">
                <a:xfrm>
                  <a:off x="2498" y="3246"/>
                  <a:ext cx="174" cy="163"/>
                </a:xfrm>
                <a:custGeom>
                  <a:avLst/>
                  <a:gdLst>
                    <a:gd name="T0" fmla="*/ 168 w 348"/>
                    <a:gd name="T1" fmla="*/ 31 h 324"/>
                    <a:gd name="T2" fmla="*/ 156 w 348"/>
                    <a:gd name="T3" fmla="*/ 48 h 324"/>
                    <a:gd name="T4" fmla="*/ 144 w 348"/>
                    <a:gd name="T5" fmla="*/ 67 h 324"/>
                    <a:gd name="T6" fmla="*/ 131 w 348"/>
                    <a:gd name="T7" fmla="*/ 90 h 324"/>
                    <a:gd name="T8" fmla="*/ 118 w 348"/>
                    <a:gd name="T9" fmla="*/ 111 h 324"/>
                    <a:gd name="T10" fmla="*/ 105 w 348"/>
                    <a:gd name="T11" fmla="*/ 131 h 324"/>
                    <a:gd name="T12" fmla="*/ 92 w 348"/>
                    <a:gd name="T13" fmla="*/ 147 h 324"/>
                    <a:gd name="T14" fmla="*/ 79 w 348"/>
                    <a:gd name="T15" fmla="*/ 156 h 324"/>
                    <a:gd name="T16" fmla="*/ 68 w 348"/>
                    <a:gd name="T17" fmla="*/ 159 h 324"/>
                    <a:gd name="T18" fmla="*/ 58 w 348"/>
                    <a:gd name="T19" fmla="*/ 160 h 324"/>
                    <a:gd name="T20" fmla="*/ 46 w 348"/>
                    <a:gd name="T21" fmla="*/ 161 h 324"/>
                    <a:gd name="T22" fmla="*/ 33 w 348"/>
                    <a:gd name="T23" fmla="*/ 162 h 324"/>
                    <a:gd name="T24" fmla="*/ 20 w 348"/>
                    <a:gd name="T25" fmla="*/ 163 h 324"/>
                    <a:gd name="T26" fmla="*/ 10 w 348"/>
                    <a:gd name="T27" fmla="*/ 160 h 324"/>
                    <a:gd name="T28" fmla="*/ 4 w 348"/>
                    <a:gd name="T29" fmla="*/ 152 h 324"/>
                    <a:gd name="T30" fmla="*/ 1 w 348"/>
                    <a:gd name="T31" fmla="*/ 138 h 324"/>
                    <a:gd name="T32" fmla="*/ 1 w 348"/>
                    <a:gd name="T33" fmla="*/ 124 h 324"/>
                    <a:gd name="T34" fmla="*/ 5 w 348"/>
                    <a:gd name="T35" fmla="*/ 111 h 324"/>
                    <a:gd name="T36" fmla="*/ 11 w 348"/>
                    <a:gd name="T37" fmla="*/ 98 h 324"/>
                    <a:gd name="T38" fmla="*/ 16 w 348"/>
                    <a:gd name="T39" fmla="*/ 85 h 324"/>
                    <a:gd name="T40" fmla="*/ 21 w 348"/>
                    <a:gd name="T41" fmla="*/ 77 h 324"/>
                    <a:gd name="T42" fmla="*/ 25 w 348"/>
                    <a:gd name="T43" fmla="*/ 72 h 324"/>
                    <a:gd name="T44" fmla="*/ 30 w 348"/>
                    <a:gd name="T45" fmla="*/ 68 h 324"/>
                    <a:gd name="T46" fmla="*/ 35 w 348"/>
                    <a:gd name="T47" fmla="*/ 65 h 324"/>
                    <a:gd name="T48" fmla="*/ 40 w 348"/>
                    <a:gd name="T49" fmla="*/ 62 h 324"/>
                    <a:gd name="T50" fmla="*/ 49 w 348"/>
                    <a:gd name="T51" fmla="*/ 58 h 324"/>
                    <a:gd name="T52" fmla="*/ 60 w 348"/>
                    <a:gd name="T53" fmla="*/ 52 h 324"/>
                    <a:gd name="T54" fmla="*/ 72 w 348"/>
                    <a:gd name="T55" fmla="*/ 45 h 324"/>
                    <a:gd name="T56" fmla="*/ 85 w 348"/>
                    <a:gd name="T57" fmla="*/ 37 h 324"/>
                    <a:gd name="T58" fmla="*/ 100 w 348"/>
                    <a:gd name="T59" fmla="*/ 27 h 324"/>
                    <a:gd name="T60" fmla="*/ 113 w 348"/>
                    <a:gd name="T61" fmla="*/ 17 h 324"/>
                    <a:gd name="T62" fmla="*/ 124 w 348"/>
                    <a:gd name="T63" fmla="*/ 6 h 324"/>
                    <a:gd name="T64" fmla="*/ 131 w 348"/>
                    <a:gd name="T65" fmla="*/ 1 h 324"/>
                    <a:gd name="T66" fmla="*/ 135 w 348"/>
                    <a:gd name="T67" fmla="*/ 3 h 324"/>
                    <a:gd name="T68" fmla="*/ 140 w 348"/>
                    <a:gd name="T69" fmla="*/ 4 h 324"/>
                    <a:gd name="T70" fmla="*/ 146 w 348"/>
                    <a:gd name="T71" fmla="*/ 4 h 324"/>
                    <a:gd name="T72" fmla="*/ 151 w 348"/>
                    <a:gd name="T73" fmla="*/ 8 h 324"/>
                    <a:gd name="T74" fmla="*/ 156 w 348"/>
                    <a:gd name="T75" fmla="*/ 16 h 324"/>
                    <a:gd name="T76" fmla="*/ 164 w 348"/>
                    <a:gd name="T77" fmla="*/ 21 h 324"/>
                    <a:gd name="T78" fmla="*/ 171 w 348"/>
                    <a:gd name="T79" fmla="*/ 24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8" h="324">
                      <a:moveTo>
                        <a:pt x="348" y="49"/>
                      </a:moveTo>
                      <a:lnTo>
                        <a:pt x="336" y="62"/>
                      </a:lnTo>
                      <a:lnTo>
                        <a:pt x="324" y="77"/>
                      </a:lnTo>
                      <a:lnTo>
                        <a:pt x="312" y="95"/>
                      </a:lnTo>
                      <a:lnTo>
                        <a:pt x="299" y="114"/>
                      </a:lnTo>
                      <a:lnTo>
                        <a:pt x="287" y="134"/>
                      </a:lnTo>
                      <a:lnTo>
                        <a:pt x="273" y="157"/>
                      </a:lnTo>
                      <a:lnTo>
                        <a:pt x="261" y="178"/>
                      </a:lnTo>
                      <a:lnTo>
                        <a:pt x="248" y="200"/>
                      </a:lnTo>
                      <a:lnTo>
                        <a:pt x="235" y="221"/>
                      </a:lnTo>
                      <a:lnTo>
                        <a:pt x="222" y="241"/>
                      </a:lnTo>
                      <a:lnTo>
                        <a:pt x="210" y="261"/>
                      </a:lnTo>
                      <a:lnTo>
                        <a:pt x="197" y="278"/>
                      </a:lnTo>
                      <a:lnTo>
                        <a:pt x="183" y="292"/>
                      </a:lnTo>
                      <a:lnTo>
                        <a:pt x="170" y="303"/>
                      </a:lnTo>
                      <a:lnTo>
                        <a:pt x="157" y="311"/>
                      </a:lnTo>
                      <a:lnTo>
                        <a:pt x="144" y="315"/>
                      </a:lnTo>
                      <a:lnTo>
                        <a:pt x="136" y="316"/>
                      </a:lnTo>
                      <a:lnTo>
                        <a:pt x="127" y="317"/>
                      </a:lnTo>
                      <a:lnTo>
                        <a:pt x="116" y="318"/>
                      </a:lnTo>
                      <a:lnTo>
                        <a:pt x="105" y="319"/>
                      </a:lnTo>
                      <a:lnTo>
                        <a:pt x="92" y="321"/>
                      </a:lnTo>
                      <a:lnTo>
                        <a:pt x="79" y="322"/>
                      </a:lnTo>
                      <a:lnTo>
                        <a:pt x="65" y="323"/>
                      </a:lnTo>
                      <a:lnTo>
                        <a:pt x="52" y="324"/>
                      </a:lnTo>
                      <a:lnTo>
                        <a:pt x="39" y="324"/>
                      </a:lnTo>
                      <a:lnTo>
                        <a:pt x="29" y="322"/>
                      </a:lnTo>
                      <a:lnTo>
                        <a:pt x="20" y="318"/>
                      </a:lnTo>
                      <a:lnTo>
                        <a:pt x="13" y="311"/>
                      </a:lnTo>
                      <a:lnTo>
                        <a:pt x="8" y="302"/>
                      </a:lnTo>
                      <a:lnTo>
                        <a:pt x="4" y="290"/>
                      </a:lnTo>
                      <a:lnTo>
                        <a:pt x="1" y="275"/>
                      </a:lnTo>
                      <a:lnTo>
                        <a:pt x="0" y="257"/>
                      </a:lnTo>
                      <a:lnTo>
                        <a:pt x="1" y="247"/>
                      </a:lnTo>
                      <a:lnTo>
                        <a:pt x="5" y="234"/>
                      </a:lnTo>
                      <a:lnTo>
                        <a:pt x="9" y="221"/>
                      </a:lnTo>
                      <a:lnTo>
                        <a:pt x="15" y="208"/>
                      </a:lnTo>
                      <a:lnTo>
                        <a:pt x="21" y="194"/>
                      </a:lnTo>
                      <a:lnTo>
                        <a:pt x="27" y="181"/>
                      </a:lnTo>
                      <a:lnTo>
                        <a:pt x="32" y="169"/>
                      </a:lnTo>
                      <a:lnTo>
                        <a:pt x="37" y="160"/>
                      </a:lnTo>
                      <a:lnTo>
                        <a:pt x="41" y="154"/>
                      </a:lnTo>
                      <a:lnTo>
                        <a:pt x="45" y="148"/>
                      </a:lnTo>
                      <a:lnTo>
                        <a:pt x="50" y="143"/>
                      </a:lnTo>
                      <a:lnTo>
                        <a:pt x="55" y="139"/>
                      </a:lnTo>
                      <a:lnTo>
                        <a:pt x="60" y="136"/>
                      </a:lnTo>
                      <a:lnTo>
                        <a:pt x="65" y="133"/>
                      </a:lnTo>
                      <a:lnTo>
                        <a:pt x="70" y="130"/>
                      </a:lnTo>
                      <a:lnTo>
                        <a:pt x="75" y="127"/>
                      </a:lnTo>
                      <a:lnTo>
                        <a:pt x="80" y="124"/>
                      </a:lnTo>
                      <a:lnTo>
                        <a:pt x="88" y="120"/>
                      </a:lnTo>
                      <a:lnTo>
                        <a:pt x="97" y="115"/>
                      </a:lnTo>
                      <a:lnTo>
                        <a:pt x="107" y="110"/>
                      </a:lnTo>
                      <a:lnTo>
                        <a:pt x="119" y="103"/>
                      </a:lnTo>
                      <a:lnTo>
                        <a:pt x="131" y="97"/>
                      </a:lnTo>
                      <a:lnTo>
                        <a:pt x="143" y="89"/>
                      </a:lnTo>
                      <a:lnTo>
                        <a:pt x="157" y="81"/>
                      </a:lnTo>
                      <a:lnTo>
                        <a:pt x="170" y="73"/>
                      </a:lnTo>
                      <a:lnTo>
                        <a:pt x="184" y="64"/>
                      </a:lnTo>
                      <a:lnTo>
                        <a:pt x="199" y="53"/>
                      </a:lnTo>
                      <a:lnTo>
                        <a:pt x="212" y="43"/>
                      </a:lnTo>
                      <a:lnTo>
                        <a:pt x="225" y="33"/>
                      </a:lnTo>
                      <a:lnTo>
                        <a:pt x="237" y="22"/>
                      </a:lnTo>
                      <a:lnTo>
                        <a:pt x="248" y="11"/>
                      </a:lnTo>
                      <a:lnTo>
                        <a:pt x="258" y="0"/>
                      </a:lnTo>
                      <a:lnTo>
                        <a:pt x="262" y="2"/>
                      </a:lnTo>
                      <a:lnTo>
                        <a:pt x="266" y="4"/>
                      </a:lnTo>
                      <a:lnTo>
                        <a:pt x="270" y="5"/>
                      </a:lnTo>
                      <a:lnTo>
                        <a:pt x="275" y="6"/>
                      </a:lnTo>
                      <a:lnTo>
                        <a:pt x="280" y="7"/>
                      </a:lnTo>
                      <a:lnTo>
                        <a:pt x="286" y="7"/>
                      </a:lnTo>
                      <a:lnTo>
                        <a:pt x="292" y="7"/>
                      </a:lnTo>
                      <a:lnTo>
                        <a:pt x="299" y="6"/>
                      </a:lnTo>
                      <a:lnTo>
                        <a:pt x="301" y="16"/>
                      </a:lnTo>
                      <a:lnTo>
                        <a:pt x="305" y="24"/>
                      </a:lnTo>
                      <a:lnTo>
                        <a:pt x="311" y="31"/>
                      </a:lnTo>
                      <a:lnTo>
                        <a:pt x="319" y="37"/>
                      </a:lnTo>
                      <a:lnTo>
                        <a:pt x="327" y="42"/>
                      </a:lnTo>
                      <a:lnTo>
                        <a:pt x="335" y="46"/>
                      </a:lnTo>
                      <a:lnTo>
                        <a:pt x="342" y="48"/>
                      </a:lnTo>
                      <a:lnTo>
                        <a:pt x="348" y="49"/>
                      </a:lnTo>
                      <a:close/>
                    </a:path>
                  </a:pathLst>
                </a:custGeom>
                <a:solidFill>
                  <a:srgbClr val="A347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6" name="Freeform 313"/>
                <p:cNvSpPr>
                  <a:spLocks/>
                </p:cNvSpPr>
                <p:nvPr/>
              </p:nvSpPr>
              <p:spPr bwMode="auto">
                <a:xfrm>
                  <a:off x="2670" y="3269"/>
                  <a:ext cx="4" cy="4"/>
                </a:xfrm>
                <a:custGeom>
                  <a:avLst/>
                  <a:gdLst>
                    <a:gd name="T0" fmla="*/ 3 w 7"/>
                    <a:gd name="T1" fmla="*/ 4 h 7"/>
                    <a:gd name="T2" fmla="*/ 4 w 7"/>
                    <a:gd name="T3" fmla="*/ 2 h 7"/>
                    <a:gd name="T4" fmla="*/ 3 w 7"/>
                    <a:gd name="T5" fmla="*/ 1 h 7"/>
                    <a:gd name="T6" fmla="*/ 2 w 7"/>
                    <a:gd name="T7" fmla="*/ 0 h 7"/>
                    <a:gd name="T8" fmla="*/ 0 w 7"/>
                    <a:gd name="T9" fmla="*/ 1 h 7"/>
                    <a:gd name="T10" fmla="*/ 3 w 7"/>
                    <a:gd name="T11" fmla="*/ 4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7" name="Freeform 314"/>
                <p:cNvSpPr>
                  <a:spLocks/>
                </p:cNvSpPr>
                <p:nvPr/>
              </p:nvSpPr>
              <p:spPr bwMode="auto">
                <a:xfrm>
                  <a:off x="2570" y="3270"/>
                  <a:ext cx="103" cy="136"/>
                </a:xfrm>
                <a:custGeom>
                  <a:avLst/>
                  <a:gdLst>
                    <a:gd name="T0" fmla="*/ 0 w 207"/>
                    <a:gd name="T1" fmla="*/ 136 h 273"/>
                    <a:gd name="T2" fmla="*/ 0 w 207"/>
                    <a:gd name="T3" fmla="*/ 136 h 273"/>
                    <a:gd name="T4" fmla="*/ 7 w 207"/>
                    <a:gd name="T5" fmla="*/ 134 h 273"/>
                    <a:gd name="T6" fmla="*/ 14 w 207"/>
                    <a:gd name="T7" fmla="*/ 130 h 273"/>
                    <a:gd name="T8" fmla="*/ 21 w 207"/>
                    <a:gd name="T9" fmla="*/ 124 h 273"/>
                    <a:gd name="T10" fmla="*/ 28 w 207"/>
                    <a:gd name="T11" fmla="*/ 117 h 273"/>
                    <a:gd name="T12" fmla="*/ 35 w 207"/>
                    <a:gd name="T13" fmla="*/ 108 h 273"/>
                    <a:gd name="T14" fmla="*/ 41 w 207"/>
                    <a:gd name="T15" fmla="*/ 98 h 273"/>
                    <a:gd name="T16" fmla="*/ 47 w 207"/>
                    <a:gd name="T17" fmla="*/ 88 h 273"/>
                    <a:gd name="T18" fmla="*/ 54 w 207"/>
                    <a:gd name="T19" fmla="*/ 78 h 273"/>
                    <a:gd name="T20" fmla="*/ 60 w 207"/>
                    <a:gd name="T21" fmla="*/ 67 h 273"/>
                    <a:gd name="T22" fmla="*/ 66 w 207"/>
                    <a:gd name="T23" fmla="*/ 56 h 273"/>
                    <a:gd name="T24" fmla="*/ 73 w 207"/>
                    <a:gd name="T25" fmla="*/ 45 h 273"/>
                    <a:gd name="T26" fmla="*/ 79 w 207"/>
                    <a:gd name="T27" fmla="*/ 35 h 273"/>
                    <a:gd name="T28" fmla="*/ 86 w 207"/>
                    <a:gd name="T29" fmla="*/ 25 h 273"/>
                    <a:gd name="T30" fmla="*/ 92 w 207"/>
                    <a:gd name="T31" fmla="*/ 16 h 273"/>
                    <a:gd name="T32" fmla="*/ 97 w 207"/>
                    <a:gd name="T33" fmla="*/ 9 h 273"/>
                    <a:gd name="T34" fmla="*/ 103 w 207"/>
                    <a:gd name="T35" fmla="*/ 3 h 273"/>
                    <a:gd name="T36" fmla="*/ 100 w 207"/>
                    <a:gd name="T37" fmla="*/ 0 h 273"/>
                    <a:gd name="T38" fmla="*/ 94 w 207"/>
                    <a:gd name="T39" fmla="*/ 6 h 273"/>
                    <a:gd name="T40" fmla="*/ 88 w 207"/>
                    <a:gd name="T41" fmla="*/ 14 h 273"/>
                    <a:gd name="T42" fmla="*/ 82 w 207"/>
                    <a:gd name="T43" fmla="*/ 23 h 273"/>
                    <a:gd name="T44" fmla="*/ 75 w 207"/>
                    <a:gd name="T45" fmla="*/ 33 h 273"/>
                    <a:gd name="T46" fmla="*/ 69 w 207"/>
                    <a:gd name="T47" fmla="*/ 43 h 273"/>
                    <a:gd name="T48" fmla="*/ 62 w 207"/>
                    <a:gd name="T49" fmla="*/ 54 h 273"/>
                    <a:gd name="T50" fmla="*/ 56 w 207"/>
                    <a:gd name="T51" fmla="*/ 65 h 273"/>
                    <a:gd name="T52" fmla="*/ 50 w 207"/>
                    <a:gd name="T53" fmla="*/ 76 h 273"/>
                    <a:gd name="T54" fmla="*/ 43 w 207"/>
                    <a:gd name="T55" fmla="*/ 86 h 273"/>
                    <a:gd name="T56" fmla="*/ 37 w 207"/>
                    <a:gd name="T57" fmla="*/ 96 h 273"/>
                    <a:gd name="T58" fmla="*/ 31 w 207"/>
                    <a:gd name="T59" fmla="*/ 106 h 273"/>
                    <a:gd name="T60" fmla="*/ 25 w 207"/>
                    <a:gd name="T61" fmla="*/ 114 h 273"/>
                    <a:gd name="T62" fmla="*/ 18 w 207"/>
                    <a:gd name="T63" fmla="*/ 121 h 273"/>
                    <a:gd name="T64" fmla="*/ 12 w 207"/>
                    <a:gd name="T65" fmla="*/ 126 h 273"/>
                    <a:gd name="T66" fmla="*/ 5 w 207"/>
                    <a:gd name="T67" fmla="*/ 130 h 273"/>
                    <a:gd name="T68" fmla="*/ 0 w 207"/>
                    <a:gd name="T69" fmla="*/ 132 h 273"/>
                    <a:gd name="T70" fmla="*/ 0 w 207"/>
                    <a:gd name="T71" fmla="*/ 132 h 273"/>
                    <a:gd name="T72" fmla="*/ 0 w 207"/>
                    <a:gd name="T73" fmla="*/ 136 h 2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273">
                      <a:moveTo>
                        <a:pt x="0" y="273"/>
                      </a:moveTo>
                      <a:lnTo>
                        <a:pt x="0" y="273"/>
                      </a:lnTo>
                      <a:lnTo>
                        <a:pt x="15" y="269"/>
                      </a:lnTo>
                      <a:lnTo>
                        <a:pt x="28" y="261"/>
                      </a:lnTo>
                      <a:lnTo>
                        <a:pt x="42" y="249"/>
                      </a:lnTo>
                      <a:lnTo>
                        <a:pt x="56" y="235"/>
                      </a:lnTo>
                      <a:lnTo>
                        <a:pt x="70" y="217"/>
                      </a:lnTo>
                      <a:lnTo>
                        <a:pt x="82" y="197"/>
                      </a:lnTo>
                      <a:lnTo>
                        <a:pt x="95" y="177"/>
                      </a:lnTo>
                      <a:lnTo>
                        <a:pt x="108" y="156"/>
                      </a:lnTo>
                      <a:lnTo>
                        <a:pt x="121" y="134"/>
                      </a:lnTo>
                      <a:lnTo>
                        <a:pt x="133" y="113"/>
                      </a:lnTo>
                      <a:lnTo>
                        <a:pt x="147" y="90"/>
                      </a:lnTo>
                      <a:lnTo>
                        <a:pt x="159" y="70"/>
                      </a:lnTo>
                      <a:lnTo>
                        <a:pt x="172" y="51"/>
                      </a:lnTo>
                      <a:lnTo>
                        <a:pt x="184" y="33"/>
                      </a:lnTo>
                      <a:lnTo>
                        <a:pt x="195" y="19"/>
                      </a:lnTo>
                      <a:lnTo>
                        <a:pt x="207" y="6"/>
                      </a:lnTo>
                      <a:lnTo>
                        <a:pt x="201" y="0"/>
                      </a:lnTo>
                      <a:lnTo>
                        <a:pt x="189" y="12"/>
                      </a:lnTo>
                      <a:lnTo>
                        <a:pt x="176" y="29"/>
                      </a:lnTo>
                      <a:lnTo>
                        <a:pt x="164" y="47"/>
                      </a:lnTo>
                      <a:lnTo>
                        <a:pt x="151" y="66"/>
                      </a:lnTo>
                      <a:lnTo>
                        <a:pt x="139" y="86"/>
                      </a:lnTo>
                      <a:lnTo>
                        <a:pt x="125" y="109"/>
                      </a:lnTo>
                      <a:lnTo>
                        <a:pt x="113" y="130"/>
                      </a:lnTo>
                      <a:lnTo>
                        <a:pt x="100" y="152"/>
                      </a:lnTo>
                      <a:lnTo>
                        <a:pt x="87" y="173"/>
                      </a:lnTo>
                      <a:lnTo>
                        <a:pt x="74" y="193"/>
                      </a:lnTo>
                      <a:lnTo>
                        <a:pt x="62" y="213"/>
                      </a:lnTo>
                      <a:lnTo>
                        <a:pt x="50" y="229"/>
                      </a:lnTo>
                      <a:lnTo>
                        <a:pt x="36" y="243"/>
                      </a:lnTo>
                      <a:lnTo>
                        <a:pt x="24" y="253"/>
                      </a:lnTo>
                      <a:lnTo>
                        <a:pt x="11" y="261"/>
                      </a:lnTo>
                      <a:lnTo>
                        <a:pt x="0" y="265"/>
                      </a:lnTo>
                      <a:lnTo>
                        <a:pt x="0" y="2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8" name="Freeform 315"/>
                <p:cNvSpPr>
                  <a:spLocks/>
                </p:cNvSpPr>
                <p:nvPr/>
              </p:nvSpPr>
              <p:spPr bwMode="auto">
                <a:xfrm>
                  <a:off x="2524" y="3402"/>
                  <a:ext cx="46" cy="9"/>
                </a:xfrm>
                <a:custGeom>
                  <a:avLst/>
                  <a:gdLst>
                    <a:gd name="T0" fmla="*/ 0 w 92"/>
                    <a:gd name="T1" fmla="*/ 9 h 17"/>
                    <a:gd name="T2" fmla="*/ 0 w 92"/>
                    <a:gd name="T3" fmla="*/ 9 h 17"/>
                    <a:gd name="T4" fmla="*/ 7 w 92"/>
                    <a:gd name="T5" fmla="*/ 8 h 17"/>
                    <a:gd name="T6" fmla="*/ 14 w 92"/>
                    <a:gd name="T7" fmla="*/ 8 h 17"/>
                    <a:gd name="T8" fmla="*/ 20 w 92"/>
                    <a:gd name="T9" fmla="*/ 7 h 17"/>
                    <a:gd name="T10" fmla="*/ 27 w 92"/>
                    <a:gd name="T11" fmla="*/ 6 h 17"/>
                    <a:gd name="T12" fmla="*/ 32 w 92"/>
                    <a:gd name="T13" fmla="*/ 6 h 17"/>
                    <a:gd name="T14" fmla="*/ 38 w 92"/>
                    <a:gd name="T15" fmla="*/ 5 h 17"/>
                    <a:gd name="T16" fmla="*/ 42 w 92"/>
                    <a:gd name="T17" fmla="*/ 5 h 17"/>
                    <a:gd name="T18" fmla="*/ 46 w 92"/>
                    <a:gd name="T19" fmla="*/ 4 h 17"/>
                    <a:gd name="T20" fmla="*/ 46 w 92"/>
                    <a:gd name="T21" fmla="*/ 0 h 17"/>
                    <a:gd name="T22" fmla="*/ 42 w 92"/>
                    <a:gd name="T23" fmla="*/ 1 h 17"/>
                    <a:gd name="T24" fmla="*/ 38 w 92"/>
                    <a:gd name="T25" fmla="*/ 1 h 17"/>
                    <a:gd name="T26" fmla="*/ 32 w 92"/>
                    <a:gd name="T27" fmla="*/ 2 h 17"/>
                    <a:gd name="T28" fmla="*/ 27 w 92"/>
                    <a:gd name="T29" fmla="*/ 2 h 17"/>
                    <a:gd name="T30" fmla="*/ 20 w 92"/>
                    <a:gd name="T31" fmla="*/ 3 h 17"/>
                    <a:gd name="T32" fmla="*/ 14 w 92"/>
                    <a:gd name="T33" fmla="*/ 4 h 17"/>
                    <a:gd name="T34" fmla="*/ 7 w 92"/>
                    <a:gd name="T35" fmla="*/ 4 h 17"/>
                    <a:gd name="T36" fmla="*/ 0 w 92"/>
                    <a:gd name="T37" fmla="*/ 5 h 17"/>
                    <a:gd name="T38" fmla="*/ 0 w 92"/>
                    <a:gd name="T39" fmla="*/ 5 h 17"/>
                    <a:gd name="T40" fmla="*/ 0 w 92"/>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7">
                      <a:moveTo>
                        <a:pt x="0" y="17"/>
                      </a:moveTo>
                      <a:lnTo>
                        <a:pt x="0" y="17"/>
                      </a:lnTo>
                      <a:lnTo>
                        <a:pt x="13" y="16"/>
                      </a:lnTo>
                      <a:lnTo>
                        <a:pt x="27" y="15"/>
                      </a:lnTo>
                      <a:lnTo>
                        <a:pt x="40" y="14"/>
                      </a:lnTo>
                      <a:lnTo>
                        <a:pt x="53" y="12"/>
                      </a:lnTo>
                      <a:lnTo>
                        <a:pt x="64" y="11"/>
                      </a:lnTo>
                      <a:lnTo>
                        <a:pt x="75" y="10"/>
                      </a:lnTo>
                      <a:lnTo>
                        <a:pt x="84" y="9"/>
                      </a:lnTo>
                      <a:lnTo>
                        <a:pt x="92" y="8"/>
                      </a:lnTo>
                      <a:lnTo>
                        <a:pt x="92" y="0"/>
                      </a:lnTo>
                      <a:lnTo>
                        <a:pt x="84" y="1"/>
                      </a:lnTo>
                      <a:lnTo>
                        <a:pt x="75" y="2"/>
                      </a:lnTo>
                      <a:lnTo>
                        <a:pt x="64" y="3"/>
                      </a:lnTo>
                      <a:lnTo>
                        <a:pt x="53" y="4"/>
                      </a:lnTo>
                      <a:lnTo>
                        <a:pt x="40" y="6"/>
                      </a:lnTo>
                      <a:lnTo>
                        <a:pt x="27" y="7"/>
                      </a:lnTo>
                      <a:lnTo>
                        <a:pt x="13" y="8"/>
                      </a:lnTo>
                      <a:lnTo>
                        <a:pt x="0" y="9"/>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69" name="Freeform 316"/>
                <p:cNvSpPr>
                  <a:spLocks/>
                </p:cNvSpPr>
                <p:nvPr/>
              </p:nvSpPr>
              <p:spPr bwMode="auto">
                <a:xfrm>
                  <a:off x="2495" y="3375"/>
                  <a:ext cx="29" cy="36"/>
                </a:xfrm>
                <a:custGeom>
                  <a:avLst/>
                  <a:gdLst>
                    <a:gd name="T0" fmla="*/ 0 w 57"/>
                    <a:gd name="T1" fmla="*/ 0 h 71"/>
                    <a:gd name="T2" fmla="*/ 0 w 57"/>
                    <a:gd name="T3" fmla="*/ 0 h 71"/>
                    <a:gd name="T4" fmla="*/ 1 w 57"/>
                    <a:gd name="T5" fmla="*/ 9 h 71"/>
                    <a:gd name="T6" fmla="*/ 2 w 57"/>
                    <a:gd name="T7" fmla="*/ 17 h 71"/>
                    <a:gd name="T8" fmla="*/ 5 w 57"/>
                    <a:gd name="T9" fmla="*/ 23 h 71"/>
                    <a:gd name="T10" fmla="*/ 8 w 57"/>
                    <a:gd name="T11" fmla="*/ 28 h 71"/>
                    <a:gd name="T12" fmla="*/ 12 w 57"/>
                    <a:gd name="T13" fmla="*/ 33 h 71"/>
                    <a:gd name="T14" fmla="*/ 17 w 57"/>
                    <a:gd name="T15" fmla="*/ 35 h 71"/>
                    <a:gd name="T16" fmla="*/ 22 w 57"/>
                    <a:gd name="T17" fmla="*/ 36 h 71"/>
                    <a:gd name="T18" fmla="*/ 29 w 57"/>
                    <a:gd name="T19" fmla="*/ 36 h 71"/>
                    <a:gd name="T20" fmla="*/ 29 w 57"/>
                    <a:gd name="T21" fmla="*/ 32 h 71"/>
                    <a:gd name="T22" fmla="*/ 22 w 57"/>
                    <a:gd name="T23" fmla="*/ 32 h 71"/>
                    <a:gd name="T24" fmla="*/ 18 w 57"/>
                    <a:gd name="T25" fmla="*/ 31 h 71"/>
                    <a:gd name="T26" fmla="*/ 14 w 57"/>
                    <a:gd name="T27" fmla="*/ 29 h 71"/>
                    <a:gd name="T28" fmla="*/ 11 w 57"/>
                    <a:gd name="T29" fmla="*/ 26 h 71"/>
                    <a:gd name="T30" fmla="*/ 9 w 57"/>
                    <a:gd name="T31" fmla="*/ 22 h 71"/>
                    <a:gd name="T32" fmla="*/ 7 w 57"/>
                    <a:gd name="T33" fmla="*/ 16 h 71"/>
                    <a:gd name="T34" fmla="*/ 6 w 57"/>
                    <a:gd name="T35" fmla="*/ 9 h 71"/>
                    <a:gd name="T36" fmla="*/ 6 w 57"/>
                    <a:gd name="T37" fmla="*/ 0 h 71"/>
                    <a:gd name="T38" fmla="*/ 6 w 57"/>
                    <a:gd name="T39" fmla="*/ 0 h 71"/>
                    <a:gd name="T40" fmla="*/ 0 w 57"/>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71">
                      <a:moveTo>
                        <a:pt x="0" y="0"/>
                      </a:moveTo>
                      <a:lnTo>
                        <a:pt x="0" y="0"/>
                      </a:lnTo>
                      <a:lnTo>
                        <a:pt x="2" y="18"/>
                      </a:lnTo>
                      <a:lnTo>
                        <a:pt x="4" y="34"/>
                      </a:lnTo>
                      <a:lnTo>
                        <a:pt x="9" y="46"/>
                      </a:lnTo>
                      <a:lnTo>
                        <a:pt x="15" y="56"/>
                      </a:lnTo>
                      <a:lnTo>
                        <a:pt x="23" y="65"/>
                      </a:lnTo>
                      <a:lnTo>
                        <a:pt x="33" y="69"/>
                      </a:lnTo>
                      <a:lnTo>
                        <a:pt x="44" y="71"/>
                      </a:lnTo>
                      <a:lnTo>
                        <a:pt x="57" y="71"/>
                      </a:lnTo>
                      <a:lnTo>
                        <a:pt x="57" y="63"/>
                      </a:lnTo>
                      <a:lnTo>
                        <a:pt x="44" y="63"/>
                      </a:lnTo>
                      <a:lnTo>
                        <a:pt x="35" y="61"/>
                      </a:lnTo>
                      <a:lnTo>
                        <a:pt x="27" y="57"/>
                      </a:lnTo>
                      <a:lnTo>
                        <a:pt x="21" y="52"/>
                      </a:lnTo>
                      <a:lnTo>
                        <a:pt x="17" y="44"/>
                      </a:lnTo>
                      <a:lnTo>
                        <a:pt x="13" y="32"/>
                      </a:lnTo>
                      <a:lnTo>
                        <a:pt x="11" y="18"/>
                      </a:lnTo>
                      <a:lnTo>
                        <a:pt x="11"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0" name="Freeform 317"/>
                <p:cNvSpPr>
                  <a:spLocks/>
                </p:cNvSpPr>
                <p:nvPr/>
              </p:nvSpPr>
              <p:spPr bwMode="auto">
                <a:xfrm>
                  <a:off x="2495" y="3325"/>
                  <a:ext cx="23" cy="50"/>
                </a:xfrm>
                <a:custGeom>
                  <a:avLst/>
                  <a:gdLst>
                    <a:gd name="T0" fmla="*/ 19 w 46"/>
                    <a:gd name="T1" fmla="*/ 0 h 99"/>
                    <a:gd name="T2" fmla="*/ 19 w 46"/>
                    <a:gd name="T3" fmla="*/ 0 h 99"/>
                    <a:gd name="T4" fmla="*/ 17 w 46"/>
                    <a:gd name="T5" fmla="*/ 5 h 99"/>
                    <a:gd name="T6" fmla="*/ 14 w 46"/>
                    <a:gd name="T7" fmla="*/ 11 h 99"/>
                    <a:gd name="T8" fmla="*/ 11 w 46"/>
                    <a:gd name="T9" fmla="*/ 17 h 99"/>
                    <a:gd name="T10" fmla="*/ 8 w 46"/>
                    <a:gd name="T11" fmla="*/ 24 h 99"/>
                    <a:gd name="T12" fmla="*/ 5 w 46"/>
                    <a:gd name="T13" fmla="*/ 31 h 99"/>
                    <a:gd name="T14" fmla="*/ 3 w 46"/>
                    <a:gd name="T15" fmla="*/ 38 h 99"/>
                    <a:gd name="T16" fmla="*/ 1 w 46"/>
                    <a:gd name="T17" fmla="*/ 45 h 99"/>
                    <a:gd name="T18" fmla="*/ 0 w 46"/>
                    <a:gd name="T19" fmla="*/ 50 h 99"/>
                    <a:gd name="T20" fmla="*/ 6 w 46"/>
                    <a:gd name="T21" fmla="*/ 50 h 99"/>
                    <a:gd name="T22" fmla="*/ 6 w 46"/>
                    <a:gd name="T23" fmla="*/ 45 h 99"/>
                    <a:gd name="T24" fmla="*/ 7 w 46"/>
                    <a:gd name="T25" fmla="*/ 39 h 99"/>
                    <a:gd name="T26" fmla="*/ 9 w 46"/>
                    <a:gd name="T27" fmla="*/ 32 h 99"/>
                    <a:gd name="T28" fmla="*/ 12 w 46"/>
                    <a:gd name="T29" fmla="*/ 26 h 99"/>
                    <a:gd name="T30" fmla="*/ 15 w 46"/>
                    <a:gd name="T31" fmla="*/ 19 h 99"/>
                    <a:gd name="T32" fmla="*/ 18 w 46"/>
                    <a:gd name="T33" fmla="*/ 13 h 99"/>
                    <a:gd name="T34" fmla="*/ 21 w 46"/>
                    <a:gd name="T35" fmla="*/ 7 h 99"/>
                    <a:gd name="T36" fmla="*/ 23 w 46"/>
                    <a:gd name="T37" fmla="*/ 2 h 99"/>
                    <a:gd name="T38" fmla="*/ 23 w 46"/>
                    <a:gd name="T39" fmla="*/ 2 h 99"/>
                    <a:gd name="T40" fmla="*/ 19 w 46"/>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99">
                      <a:moveTo>
                        <a:pt x="38" y="0"/>
                      </a:moveTo>
                      <a:lnTo>
                        <a:pt x="38" y="0"/>
                      </a:lnTo>
                      <a:lnTo>
                        <a:pt x="33" y="9"/>
                      </a:lnTo>
                      <a:lnTo>
                        <a:pt x="28" y="21"/>
                      </a:lnTo>
                      <a:lnTo>
                        <a:pt x="22" y="34"/>
                      </a:lnTo>
                      <a:lnTo>
                        <a:pt x="16" y="48"/>
                      </a:lnTo>
                      <a:lnTo>
                        <a:pt x="10" y="62"/>
                      </a:lnTo>
                      <a:lnTo>
                        <a:pt x="5" y="75"/>
                      </a:lnTo>
                      <a:lnTo>
                        <a:pt x="2" y="89"/>
                      </a:lnTo>
                      <a:lnTo>
                        <a:pt x="0" y="99"/>
                      </a:lnTo>
                      <a:lnTo>
                        <a:pt x="11" y="99"/>
                      </a:lnTo>
                      <a:lnTo>
                        <a:pt x="11" y="89"/>
                      </a:lnTo>
                      <a:lnTo>
                        <a:pt x="14" y="77"/>
                      </a:lnTo>
                      <a:lnTo>
                        <a:pt x="18" y="64"/>
                      </a:lnTo>
                      <a:lnTo>
                        <a:pt x="24" y="52"/>
                      </a:lnTo>
                      <a:lnTo>
                        <a:pt x="30" y="38"/>
                      </a:lnTo>
                      <a:lnTo>
                        <a:pt x="36" y="25"/>
                      </a:lnTo>
                      <a:lnTo>
                        <a:pt x="41" y="13"/>
                      </a:lnTo>
                      <a:lnTo>
                        <a:pt x="46" y="4"/>
                      </a:lnTo>
                      <a:lnTo>
                        <a:pt x="3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1" name="Freeform 318"/>
                <p:cNvSpPr>
                  <a:spLocks/>
                </p:cNvSpPr>
                <p:nvPr/>
              </p:nvSpPr>
              <p:spPr bwMode="auto">
                <a:xfrm>
                  <a:off x="2514" y="3308"/>
                  <a:ext cx="22" cy="19"/>
                </a:xfrm>
                <a:custGeom>
                  <a:avLst/>
                  <a:gdLst>
                    <a:gd name="T0" fmla="*/ 20 w 44"/>
                    <a:gd name="T1" fmla="*/ 0 h 39"/>
                    <a:gd name="T2" fmla="*/ 20 w 44"/>
                    <a:gd name="T3" fmla="*/ 0 h 39"/>
                    <a:gd name="T4" fmla="*/ 18 w 44"/>
                    <a:gd name="T5" fmla="*/ 1 h 39"/>
                    <a:gd name="T6" fmla="*/ 15 w 44"/>
                    <a:gd name="T7" fmla="*/ 3 h 39"/>
                    <a:gd name="T8" fmla="*/ 13 w 44"/>
                    <a:gd name="T9" fmla="*/ 4 h 39"/>
                    <a:gd name="T10" fmla="*/ 10 w 44"/>
                    <a:gd name="T11" fmla="*/ 6 h 39"/>
                    <a:gd name="T12" fmla="*/ 7 w 44"/>
                    <a:gd name="T13" fmla="*/ 8 h 39"/>
                    <a:gd name="T14" fmla="*/ 5 w 44"/>
                    <a:gd name="T15" fmla="*/ 11 h 39"/>
                    <a:gd name="T16" fmla="*/ 2 w 44"/>
                    <a:gd name="T17" fmla="*/ 14 h 39"/>
                    <a:gd name="T18" fmla="*/ 0 w 44"/>
                    <a:gd name="T19" fmla="*/ 17 h 39"/>
                    <a:gd name="T20" fmla="*/ 4 w 44"/>
                    <a:gd name="T21" fmla="*/ 19 h 39"/>
                    <a:gd name="T22" fmla="*/ 6 w 44"/>
                    <a:gd name="T23" fmla="*/ 16 h 39"/>
                    <a:gd name="T24" fmla="*/ 8 w 44"/>
                    <a:gd name="T25" fmla="*/ 14 h 39"/>
                    <a:gd name="T26" fmla="*/ 10 w 44"/>
                    <a:gd name="T27" fmla="*/ 11 h 39"/>
                    <a:gd name="T28" fmla="*/ 12 w 44"/>
                    <a:gd name="T29" fmla="*/ 10 h 39"/>
                    <a:gd name="T30" fmla="*/ 15 w 44"/>
                    <a:gd name="T31" fmla="*/ 8 h 39"/>
                    <a:gd name="T32" fmla="*/ 17 w 44"/>
                    <a:gd name="T33" fmla="*/ 7 h 39"/>
                    <a:gd name="T34" fmla="*/ 20 w 44"/>
                    <a:gd name="T35" fmla="*/ 5 h 39"/>
                    <a:gd name="T36" fmla="*/ 22 w 44"/>
                    <a:gd name="T37" fmla="*/ 4 h 39"/>
                    <a:gd name="T38" fmla="*/ 22 w 44"/>
                    <a:gd name="T39" fmla="*/ 4 h 39"/>
                    <a:gd name="T40" fmla="*/ 20 w 4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39">
                      <a:moveTo>
                        <a:pt x="40" y="0"/>
                      </a:moveTo>
                      <a:lnTo>
                        <a:pt x="40" y="0"/>
                      </a:lnTo>
                      <a:lnTo>
                        <a:pt x="35" y="3"/>
                      </a:lnTo>
                      <a:lnTo>
                        <a:pt x="30" y="6"/>
                      </a:lnTo>
                      <a:lnTo>
                        <a:pt x="25" y="9"/>
                      </a:lnTo>
                      <a:lnTo>
                        <a:pt x="20" y="12"/>
                      </a:lnTo>
                      <a:lnTo>
                        <a:pt x="14" y="17"/>
                      </a:lnTo>
                      <a:lnTo>
                        <a:pt x="9" y="22"/>
                      </a:lnTo>
                      <a:lnTo>
                        <a:pt x="4" y="28"/>
                      </a:lnTo>
                      <a:lnTo>
                        <a:pt x="0" y="35"/>
                      </a:lnTo>
                      <a:lnTo>
                        <a:pt x="8" y="39"/>
                      </a:lnTo>
                      <a:lnTo>
                        <a:pt x="12" y="33"/>
                      </a:lnTo>
                      <a:lnTo>
                        <a:pt x="15" y="28"/>
                      </a:lnTo>
                      <a:lnTo>
                        <a:pt x="20" y="23"/>
                      </a:lnTo>
                      <a:lnTo>
                        <a:pt x="24" y="20"/>
                      </a:lnTo>
                      <a:lnTo>
                        <a:pt x="29" y="17"/>
                      </a:lnTo>
                      <a:lnTo>
                        <a:pt x="34" y="14"/>
                      </a:lnTo>
                      <a:lnTo>
                        <a:pt x="39" y="11"/>
                      </a:lnTo>
                      <a:lnTo>
                        <a:pt x="44" y="8"/>
                      </a:lnTo>
                      <a:lnTo>
                        <a:pt x="4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2" name="Freeform 319"/>
                <p:cNvSpPr>
                  <a:spLocks/>
                </p:cNvSpPr>
                <p:nvPr/>
              </p:nvSpPr>
              <p:spPr bwMode="auto">
                <a:xfrm>
                  <a:off x="2534" y="3244"/>
                  <a:ext cx="95" cy="68"/>
                </a:xfrm>
                <a:custGeom>
                  <a:avLst/>
                  <a:gdLst>
                    <a:gd name="T0" fmla="*/ 94 w 189"/>
                    <a:gd name="T1" fmla="*/ 0 h 135"/>
                    <a:gd name="T2" fmla="*/ 91 w 189"/>
                    <a:gd name="T3" fmla="*/ 1 h 135"/>
                    <a:gd name="T4" fmla="*/ 86 w 189"/>
                    <a:gd name="T5" fmla="*/ 6 h 135"/>
                    <a:gd name="T6" fmla="*/ 81 w 189"/>
                    <a:gd name="T7" fmla="*/ 12 h 135"/>
                    <a:gd name="T8" fmla="*/ 75 w 189"/>
                    <a:gd name="T9" fmla="*/ 17 h 135"/>
                    <a:gd name="T10" fmla="*/ 68 w 189"/>
                    <a:gd name="T11" fmla="*/ 22 h 135"/>
                    <a:gd name="T12" fmla="*/ 62 w 189"/>
                    <a:gd name="T13" fmla="*/ 27 h 135"/>
                    <a:gd name="T14" fmla="*/ 55 w 189"/>
                    <a:gd name="T15" fmla="*/ 32 h 135"/>
                    <a:gd name="T16" fmla="*/ 48 w 189"/>
                    <a:gd name="T17" fmla="*/ 37 h 135"/>
                    <a:gd name="T18" fmla="*/ 41 w 189"/>
                    <a:gd name="T19" fmla="*/ 41 h 135"/>
                    <a:gd name="T20" fmla="*/ 34 w 189"/>
                    <a:gd name="T21" fmla="*/ 45 h 135"/>
                    <a:gd name="T22" fmla="*/ 28 w 189"/>
                    <a:gd name="T23" fmla="*/ 49 h 135"/>
                    <a:gd name="T24" fmla="*/ 22 w 189"/>
                    <a:gd name="T25" fmla="*/ 52 h 135"/>
                    <a:gd name="T26" fmla="*/ 16 w 189"/>
                    <a:gd name="T27" fmla="*/ 55 h 135"/>
                    <a:gd name="T28" fmla="*/ 11 w 189"/>
                    <a:gd name="T29" fmla="*/ 58 h 135"/>
                    <a:gd name="T30" fmla="*/ 7 w 189"/>
                    <a:gd name="T31" fmla="*/ 60 h 135"/>
                    <a:gd name="T32" fmla="*/ 3 w 189"/>
                    <a:gd name="T33" fmla="*/ 62 h 135"/>
                    <a:gd name="T34" fmla="*/ 0 w 189"/>
                    <a:gd name="T35" fmla="*/ 64 h 135"/>
                    <a:gd name="T36" fmla="*/ 2 w 189"/>
                    <a:gd name="T37" fmla="*/ 68 h 135"/>
                    <a:gd name="T38" fmla="*/ 5 w 189"/>
                    <a:gd name="T39" fmla="*/ 66 h 135"/>
                    <a:gd name="T40" fmla="*/ 9 w 189"/>
                    <a:gd name="T41" fmla="*/ 64 h 135"/>
                    <a:gd name="T42" fmla="*/ 13 w 189"/>
                    <a:gd name="T43" fmla="*/ 62 h 135"/>
                    <a:gd name="T44" fmla="*/ 18 w 189"/>
                    <a:gd name="T45" fmla="*/ 59 h 135"/>
                    <a:gd name="T46" fmla="*/ 24 w 189"/>
                    <a:gd name="T47" fmla="*/ 56 h 135"/>
                    <a:gd name="T48" fmla="*/ 30 w 189"/>
                    <a:gd name="T49" fmla="*/ 53 h 135"/>
                    <a:gd name="T50" fmla="*/ 36 w 189"/>
                    <a:gd name="T51" fmla="*/ 49 h 135"/>
                    <a:gd name="T52" fmla="*/ 43 w 189"/>
                    <a:gd name="T53" fmla="*/ 45 h 135"/>
                    <a:gd name="T54" fmla="*/ 50 w 189"/>
                    <a:gd name="T55" fmla="*/ 41 h 135"/>
                    <a:gd name="T56" fmla="*/ 57 w 189"/>
                    <a:gd name="T57" fmla="*/ 36 h 135"/>
                    <a:gd name="T58" fmla="*/ 64 w 189"/>
                    <a:gd name="T59" fmla="*/ 31 h 135"/>
                    <a:gd name="T60" fmla="*/ 71 w 189"/>
                    <a:gd name="T61" fmla="*/ 25 h 135"/>
                    <a:gd name="T62" fmla="*/ 78 w 189"/>
                    <a:gd name="T63" fmla="*/ 20 h 135"/>
                    <a:gd name="T64" fmla="*/ 84 w 189"/>
                    <a:gd name="T65" fmla="*/ 15 h 135"/>
                    <a:gd name="T66" fmla="*/ 89 w 189"/>
                    <a:gd name="T67" fmla="*/ 9 h 135"/>
                    <a:gd name="T68" fmla="*/ 94 w 189"/>
                    <a:gd name="T69" fmla="*/ 4 h 135"/>
                    <a:gd name="T70" fmla="*/ 92 w 189"/>
                    <a:gd name="T71" fmla="*/ 4 h 135"/>
                    <a:gd name="T72" fmla="*/ 94 w 189"/>
                    <a:gd name="T73" fmla="*/ 4 h 135"/>
                    <a:gd name="T74" fmla="*/ 95 w 189"/>
                    <a:gd name="T75" fmla="*/ 2 h 135"/>
                    <a:gd name="T76" fmla="*/ 94 w 189"/>
                    <a:gd name="T77" fmla="*/ 1 h 135"/>
                    <a:gd name="T78" fmla="*/ 93 w 189"/>
                    <a:gd name="T79" fmla="*/ 0 h 135"/>
                    <a:gd name="T80" fmla="*/ 91 w 189"/>
                    <a:gd name="T81" fmla="*/ 1 h 135"/>
                    <a:gd name="T82" fmla="*/ 94 w 189"/>
                    <a:gd name="T83" fmla="*/ 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9" h="135">
                      <a:moveTo>
                        <a:pt x="187" y="0"/>
                      </a:moveTo>
                      <a:lnTo>
                        <a:pt x="182" y="1"/>
                      </a:lnTo>
                      <a:lnTo>
                        <a:pt x="172" y="12"/>
                      </a:lnTo>
                      <a:lnTo>
                        <a:pt x="161" y="23"/>
                      </a:lnTo>
                      <a:lnTo>
                        <a:pt x="149" y="34"/>
                      </a:lnTo>
                      <a:lnTo>
                        <a:pt x="136" y="44"/>
                      </a:lnTo>
                      <a:lnTo>
                        <a:pt x="124" y="53"/>
                      </a:lnTo>
                      <a:lnTo>
                        <a:pt x="109" y="63"/>
                      </a:lnTo>
                      <a:lnTo>
                        <a:pt x="95" y="73"/>
                      </a:lnTo>
                      <a:lnTo>
                        <a:pt x="82" y="81"/>
                      </a:lnTo>
                      <a:lnTo>
                        <a:pt x="68" y="89"/>
                      </a:lnTo>
                      <a:lnTo>
                        <a:pt x="56" y="97"/>
                      </a:lnTo>
                      <a:lnTo>
                        <a:pt x="44" y="103"/>
                      </a:lnTo>
                      <a:lnTo>
                        <a:pt x="32" y="110"/>
                      </a:lnTo>
                      <a:lnTo>
                        <a:pt x="21" y="115"/>
                      </a:lnTo>
                      <a:lnTo>
                        <a:pt x="13" y="120"/>
                      </a:lnTo>
                      <a:lnTo>
                        <a:pt x="5" y="124"/>
                      </a:lnTo>
                      <a:lnTo>
                        <a:pt x="0" y="127"/>
                      </a:lnTo>
                      <a:lnTo>
                        <a:pt x="4" y="135"/>
                      </a:lnTo>
                      <a:lnTo>
                        <a:pt x="9" y="132"/>
                      </a:lnTo>
                      <a:lnTo>
                        <a:pt x="17" y="128"/>
                      </a:lnTo>
                      <a:lnTo>
                        <a:pt x="26" y="123"/>
                      </a:lnTo>
                      <a:lnTo>
                        <a:pt x="36" y="118"/>
                      </a:lnTo>
                      <a:lnTo>
                        <a:pt x="48" y="111"/>
                      </a:lnTo>
                      <a:lnTo>
                        <a:pt x="60" y="105"/>
                      </a:lnTo>
                      <a:lnTo>
                        <a:pt x="72" y="97"/>
                      </a:lnTo>
                      <a:lnTo>
                        <a:pt x="86" y="89"/>
                      </a:lnTo>
                      <a:lnTo>
                        <a:pt x="99" y="81"/>
                      </a:lnTo>
                      <a:lnTo>
                        <a:pt x="113" y="72"/>
                      </a:lnTo>
                      <a:lnTo>
                        <a:pt x="128" y="61"/>
                      </a:lnTo>
                      <a:lnTo>
                        <a:pt x="142" y="50"/>
                      </a:lnTo>
                      <a:lnTo>
                        <a:pt x="155" y="40"/>
                      </a:lnTo>
                      <a:lnTo>
                        <a:pt x="167" y="29"/>
                      </a:lnTo>
                      <a:lnTo>
                        <a:pt x="178" y="18"/>
                      </a:lnTo>
                      <a:lnTo>
                        <a:pt x="188" y="7"/>
                      </a:lnTo>
                      <a:lnTo>
                        <a:pt x="183" y="8"/>
                      </a:lnTo>
                      <a:lnTo>
                        <a:pt x="188" y="7"/>
                      </a:lnTo>
                      <a:lnTo>
                        <a:pt x="189" y="4"/>
                      </a:lnTo>
                      <a:lnTo>
                        <a:pt x="188" y="1"/>
                      </a:lnTo>
                      <a:lnTo>
                        <a:pt x="185" y="0"/>
                      </a:lnTo>
                      <a:lnTo>
                        <a:pt x="182" y="1"/>
                      </a:lnTo>
                      <a:lnTo>
                        <a:pt x="18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3" name="Freeform 320"/>
                <p:cNvSpPr>
                  <a:spLocks/>
                </p:cNvSpPr>
                <p:nvPr/>
              </p:nvSpPr>
              <p:spPr bwMode="auto">
                <a:xfrm>
                  <a:off x="2626" y="3244"/>
                  <a:ext cx="23" cy="8"/>
                </a:xfrm>
                <a:custGeom>
                  <a:avLst/>
                  <a:gdLst>
                    <a:gd name="T0" fmla="*/ 23 w 48"/>
                    <a:gd name="T1" fmla="*/ 5 h 16"/>
                    <a:gd name="T2" fmla="*/ 21 w 48"/>
                    <a:gd name="T3" fmla="*/ 3 h 16"/>
                    <a:gd name="T4" fmla="*/ 17 w 48"/>
                    <a:gd name="T5" fmla="*/ 4 h 16"/>
                    <a:gd name="T6" fmla="*/ 14 w 48"/>
                    <a:gd name="T7" fmla="*/ 3 h 16"/>
                    <a:gd name="T8" fmla="*/ 12 w 48"/>
                    <a:gd name="T9" fmla="*/ 4 h 16"/>
                    <a:gd name="T10" fmla="*/ 9 w 48"/>
                    <a:gd name="T11" fmla="*/ 3 h 16"/>
                    <a:gd name="T12" fmla="*/ 7 w 48"/>
                    <a:gd name="T13" fmla="*/ 3 h 16"/>
                    <a:gd name="T14" fmla="*/ 5 w 48"/>
                    <a:gd name="T15" fmla="*/ 2 h 16"/>
                    <a:gd name="T16" fmla="*/ 4 w 48"/>
                    <a:gd name="T17" fmla="*/ 1 h 16"/>
                    <a:gd name="T18" fmla="*/ 2 w 48"/>
                    <a:gd name="T19" fmla="*/ 0 h 16"/>
                    <a:gd name="T20" fmla="*/ 0 w 48"/>
                    <a:gd name="T21" fmla="*/ 4 h 16"/>
                    <a:gd name="T22" fmla="*/ 2 w 48"/>
                    <a:gd name="T23" fmla="*/ 5 h 16"/>
                    <a:gd name="T24" fmla="*/ 4 w 48"/>
                    <a:gd name="T25" fmla="*/ 6 h 16"/>
                    <a:gd name="T26" fmla="*/ 6 w 48"/>
                    <a:gd name="T27" fmla="*/ 7 h 16"/>
                    <a:gd name="T28" fmla="*/ 9 w 48"/>
                    <a:gd name="T29" fmla="*/ 7 h 16"/>
                    <a:gd name="T30" fmla="*/ 12 w 48"/>
                    <a:gd name="T31" fmla="*/ 8 h 16"/>
                    <a:gd name="T32" fmla="*/ 14 w 48"/>
                    <a:gd name="T33" fmla="*/ 8 h 16"/>
                    <a:gd name="T34" fmla="*/ 17 w 48"/>
                    <a:gd name="T35" fmla="*/ 8 h 16"/>
                    <a:gd name="T36" fmla="*/ 21 w 48"/>
                    <a:gd name="T37" fmla="*/ 7 h 16"/>
                    <a:gd name="T38" fmla="*/ 18 w 48"/>
                    <a:gd name="T39" fmla="*/ 5 h 16"/>
                    <a:gd name="T40" fmla="*/ 21 w 48"/>
                    <a:gd name="T41" fmla="*/ 7 h 16"/>
                    <a:gd name="T42" fmla="*/ 22 w 48"/>
                    <a:gd name="T43" fmla="*/ 7 h 16"/>
                    <a:gd name="T44" fmla="*/ 23 w 48"/>
                    <a:gd name="T45" fmla="*/ 5 h 16"/>
                    <a:gd name="T46" fmla="*/ 22 w 48"/>
                    <a:gd name="T47" fmla="*/ 4 h 16"/>
                    <a:gd name="T48" fmla="*/ 21 w 48"/>
                    <a:gd name="T49" fmla="*/ 3 h 16"/>
                    <a:gd name="T50" fmla="*/ 23 w 48"/>
                    <a:gd name="T51" fmla="*/ 5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16">
                      <a:moveTo>
                        <a:pt x="48" y="10"/>
                      </a:moveTo>
                      <a:lnTo>
                        <a:pt x="43" y="6"/>
                      </a:lnTo>
                      <a:lnTo>
                        <a:pt x="36" y="7"/>
                      </a:lnTo>
                      <a:lnTo>
                        <a:pt x="30" y="6"/>
                      </a:lnTo>
                      <a:lnTo>
                        <a:pt x="24" y="7"/>
                      </a:lnTo>
                      <a:lnTo>
                        <a:pt x="19" y="6"/>
                      </a:lnTo>
                      <a:lnTo>
                        <a:pt x="15" y="5"/>
                      </a:lnTo>
                      <a:lnTo>
                        <a:pt x="11" y="4"/>
                      </a:lnTo>
                      <a:lnTo>
                        <a:pt x="8" y="2"/>
                      </a:lnTo>
                      <a:lnTo>
                        <a:pt x="4" y="0"/>
                      </a:lnTo>
                      <a:lnTo>
                        <a:pt x="0" y="8"/>
                      </a:lnTo>
                      <a:lnTo>
                        <a:pt x="4" y="10"/>
                      </a:lnTo>
                      <a:lnTo>
                        <a:pt x="9" y="12"/>
                      </a:lnTo>
                      <a:lnTo>
                        <a:pt x="13" y="13"/>
                      </a:lnTo>
                      <a:lnTo>
                        <a:pt x="19" y="14"/>
                      </a:lnTo>
                      <a:lnTo>
                        <a:pt x="24" y="15"/>
                      </a:lnTo>
                      <a:lnTo>
                        <a:pt x="30" y="16"/>
                      </a:lnTo>
                      <a:lnTo>
                        <a:pt x="36" y="15"/>
                      </a:lnTo>
                      <a:lnTo>
                        <a:pt x="43" y="14"/>
                      </a:lnTo>
                      <a:lnTo>
                        <a:pt x="38" y="10"/>
                      </a:lnTo>
                      <a:lnTo>
                        <a:pt x="43" y="14"/>
                      </a:lnTo>
                      <a:lnTo>
                        <a:pt x="46" y="13"/>
                      </a:lnTo>
                      <a:lnTo>
                        <a:pt x="47" y="10"/>
                      </a:lnTo>
                      <a:lnTo>
                        <a:pt x="46" y="7"/>
                      </a:lnTo>
                      <a:lnTo>
                        <a:pt x="43" y="6"/>
                      </a:lnTo>
                      <a:lnTo>
                        <a:pt x="48"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4" name="Freeform 321"/>
                <p:cNvSpPr>
                  <a:spLocks/>
                </p:cNvSpPr>
                <p:nvPr/>
              </p:nvSpPr>
              <p:spPr bwMode="auto">
                <a:xfrm>
                  <a:off x="2644" y="3249"/>
                  <a:ext cx="28" cy="24"/>
                </a:xfrm>
                <a:custGeom>
                  <a:avLst/>
                  <a:gdLst>
                    <a:gd name="T0" fmla="*/ 28 w 54"/>
                    <a:gd name="T1" fmla="*/ 20 h 47"/>
                    <a:gd name="T2" fmla="*/ 25 w 54"/>
                    <a:gd name="T3" fmla="*/ 19 h 47"/>
                    <a:gd name="T4" fmla="*/ 22 w 54"/>
                    <a:gd name="T5" fmla="*/ 18 h 47"/>
                    <a:gd name="T6" fmla="*/ 18 w 54"/>
                    <a:gd name="T7" fmla="*/ 16 h 47"/>
                    <a:gd name="T8" fmla="*/ 14 w 54"/>
                    <a:gd name="T9" fmla="*/ 14 h 47"/>
                    <a:gd name="T10" fmla="*/ 10 w 54"/>
                    <a:gd name="T11" fmla="*/ 11 h 47"/>
                    <a:gd name="T12" fmla="*/ 8 w 54"/>
                    <a:gd name="T13" fmla="*/ 8 h 47"/>
                    <a:gd name="T14" fmla="*/ 6 w 54"/>
                    <a:gd name="T15" fmla="*/ 5 h 47"/>
                    <a:gd name="T16" fmla="*/ 5 w 54"/>
                    <a:gd name="T17" fmla="*/ 0 h 47"/>
                    <a:gd name="T18" fmla="*/ 0 w 54"/>
                    <a:gd name="T19" fmla="*/ 0 h 47"/>
                    <a:gd name="T20" fmla="*/ 2 w 54"/>
                    <a:gd name="T21" fmla="*/ 6 h 47"/>
                    <a:gd name="T22" fmla="*/ 4 w 54"/>
                    <a:gd name="T23" fmla="*/ 10 h 47"/>
                    <a:gd name="T24" fmla="*/ 7 w 54"/>
                    <a:gd name="T25" fmla="*/ 14 h 47"/>
                    <a:gd name="T26" fmla="*/ 12 w 54"/>
                    <a:gd name="T27" fmla="*/ 18 h 47"/>
                    <a:gd name="T28" fmla="*/ 16 w 54"/>
                    <a:gd name="T29" fmla="*/ 20 h 47"/>
                    <a:gd name="T30" fmla="*/ 21 w 54"/>
                    <a:gd name="T31" fmla="*/ 22 h 47"/>
                    <a:gd name="T32" fmla="*/ 24 w 54"/>
                    <a:gd name="T33" fmla="*/ 23 h 47"/>
                    <a:gd name="T34" fmla="*/ 28 w 54"/>
                    <a:gd name="T35" fmla="*/ 24 h 47"/>
                    <a:gd name="T36" fmla="*/ 28 w 54"/>
                    <a:gd name="T37" fmla="*/ 2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 h="47">
                      <a:moveTo>
                        <a:pt x="54" y="39"/>
                      </a:moveTo>
                      <a:lnTo>
                        <a:pt x="49" y="38"/>
                      </a:lnTo>
                      <a:lnTo>
                        <a:pt x="42" y="36"/>
                      </a:lnTo>
                      <a:lnTo>
                        <a:pt x="35" y="32"/>
                      </a:lnTo>
                      <a:lnTo>
                        <a:pt x="27" y="27"/>
                      </a:lnTo>
                      <a:lnTo>
                        <a:pt x="20" y="22"/>
                      </a:lnTo>
                      <a:lnTo>
                        <a:pt x="15" y="16"/>
                      </a:lnTo>
                      <a:lnTo>
                        <a:pt x="11" y="9"/>
                      </a:lnTo>
                      <a:lnTo>
                        <a:pt x="10" y="0"/>
                      </a:lnTo>
                      <a:lnTo>
                        <a:pt x="0" y="0"/>
                      </a:lnTo>
                      <a:lnTo>
                        <a:pt x="3" y="11"/>
                      </a:lnTo>
                      <a:lnTo>
                        <a:pt x="7" y="20"/>
                      </a:lnTo>
                      <a:lnTo>
                        <a:pt x="14" y="28"/>
                      </a:lnTo>
                      <a:lnTo>
                        <a:pt x="23" y="35"/>
                      </a:lnTo>
                      <a:lnTo>
                        <a:pt x="31" y="40"/>
                      </a:lnTo>
                      <a:lnTo>
                        <a:pt x="40" y="44"/>
                      </a:lnTo>
                      <a:lnTo>
                        <a:pt x="47" y="46"/>
                      </a:lnTo>
                      <a:lnTo>
                        <a:pt x="54" y="47"/>
                      </a:lnTo>
                      <a:lnTo>
                        <a:pt x="54"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5" name="Freeform 322"/>
                <p:cNvSpPr>
                  <a:spLocks/>
                </p:cNvSpPr>
                <p:nvPr/>
              </p:nvSpPr>
              <p:spPr bwMode="auto">
                <a:xfrm>
                  <a:off x="2672" y="3269"/>
                  <a:ext cx="2" cy="4"/>
                </a:xfrm>
                <a:custGeom>
                  <a:avLst/>
                  <a:gdLst>
                    <a:gd name="T0" fmla="*/ 0 w 4"/>
                    <a:gd name="T1" fmla="*/ 4 h 8"/>
                    <a:gd name="T2" fmla="*/ 2 w 4"/>
                    <a:gd name="T3" fmla="*/ 4 h 8"/>
                    <a:gd name="T4" fmla="*/ 2 w 4"/>
                    <a:gd name="T5" fmla="*/ 2 h 8"/>
                    <a:gd name="T6" fmla="*/ 2 w 4"/>
                    <a:gd name="T7" fmla="*/ 1 h 8"/>
                    <a:gd name="T8" fmla="*/ 0 w 4"/>
                    <a:gd name="T9" fmla="*/ 0 h 8"/>
                    <a:gd name="T10" fmla="*/ 0 w 4"/>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0" y="8"/>
                      </a:moveTo>
                      <a:lnTo>
                        <a:pt x="3" y="7"/>
                      </a:lnTo>
                      <a:lnTo>
                        <a:pt x="4" y="4"/>
                      </a:lnTo>
                      <a:lnTo>
                        <a:pt x="3" y="1"/>
                      </a:lnTo>
                      <a:lnTo>
                        <a:pt x="0" y="0"/>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6" name="Freeform 323"/>
                <p:cNvSpPr>
                  <a:spLocks/>
                </p:cNvSpPr>
                <p:nvPr/>
              </p:nvSpPr>
              <p:spPr bwMode="auto">
                <a:xfrm>
                  <a:off x="2308" y="3143"/>
                  <a:ext cx="347" cy="493"/>
                </a:xfrm>
                <a:custGeom>
                  <a:avLst/>
                  <a:gdLst>
                    <a:gd name="T0" fmla="*/ 287 w 696"/>
                    <a:gd name="T1" fmla="*/ 488 h 984"/>
                    <a:gd name="T2" fmla="*/ 274 w 696"/>
                    <a:gd name="T3" fmla="*/ 489 h 984"/>
                    <a:gd name="T4" fmla="*/ 261 w 696"/>
                    <a:gd name="T5" fmla="*/ 491 h 984"/>
                    <a:gd name="T6" fmla="*/ 235 w 696"/>
                    <a:gd name="T7" fmla="*/ 492 h 984"/>
                    <a:gd name="T8" fmla="*/ 209 w 696"/>
                    <a:gd name="T9" fmla="*/ 493 h 984"/>
                    <a:gd name="T10" fmla="*/ 182 w 696"/>
                    <a:gd name="T11" fmla="*/ 493 h 984"/>
                    <a:gd name="T12" fmla="*/ 158 w 696"/>
                    <a:gd name="T13" fmla="*/ 492 h 984"/>
                    <a:gd name="T14" fmla="*/ 134 w 696"/>
                    <a:gd name="T15" fmla="*/ 490 h 984"/>
                    <a:gd name="T16" fmla="*/ 114 w 696"/>
                    <a:gd name="T17" fmla="*/ 488 h 984"/>
                    <a:gd name="T18" fmla="*/ 97 w 696"/>
                    <a:gd name="T19" fmla="*/ 486 h 984"/>
                    <a:gd name="T20" fmla="*/ 85 w 696"/>
                    <a:gd name="T21" fmla="*/ 483 h 984"/>
                    <a:gd name="T22" fmla="*/ 75 w 696"/>
                    <a:gd name="T23" fmla="*/ 450 h 984"/>
                    <a:gd name="T24" fmla="*/ 75 w 696"/>
                    <a:gd name="T25" fmla="*/ 415 h 984"/>
                    <a:gd name="T26" fmla="*/ 76 w 696"/>
                    <a:gd name="T27" fmla="*/ 379 h 984"/>
                    <a:gd name="T28" fmla="*/ 59 w 696"/>
                    <a:gd name="T29" fmla="*/ 318 h 984"/>
                    <a:gd name="T30" fmla="*/ 36 w 696"/>
                    <a:gd name="T31" fmla="*/ 238 h 984"/>
                    <a:gd name="T32" fmla="*/ 15 w 696"/>
                    <a:gd name="T33" fmla="*/ 156 h 984"/>
                    <a:gd name="T34" fmla="*/ 1 w 696"/>
                    <a:gd name="T35" fmla="*/ 90 h 984"/>
                    <a:gd name="T36" fmla="*/ 3 w 696"/>
                    <a:gd name="T37" fmla="*/ 55 h 984"/>
                    <a:gd name="T38" fmla="*/ 26 w 696"/>
                    <a:gd name="T39" fmla="*/ 35 h 984"/>
                    <a:gd name="T40" fmla="*/ 45 w 696"/>
                    <a:gd name="T41" fmla="*/ 26 h 984"/>
                    <a:gd name="T42" fmla="*/ 63 w 696"/>
                    <a:gd name="T43" fmla="*/ 21 h 984"/>
                    <a:gd name="T44" fmla="*/ 96 w 696"/>
                    <a:gd name="T45" fmla="*/ 16 h 984"/>
                    <a:gd name="T46" fmla="*/ 149 w 696"/>
                    <a:gd name="T47" fmla="*/ 12 h 984"/>
                    <a:gd name="T48" fmla="*/ 205 w 696"/>
                    <a:gd name="T49" fmla="*/ 7 h 984"/>
                    <a:gd name="T50" fmla="*/ 253 w 696"/>
                    <a:gd name="T51" fmla="*/ 3 h 984"/>
                    <a:gd name="T52" fmla="*/ 277 w 696"/>
                    <a:gd name="T53" fmla="*/ 1 h 984"/>
                    <a:gd name="T54" fmla="*/ 292 w 696"/>
                    <a:gd name="T55" fmla="*/ 3 h 984"/>
                    <a:gd name="T56" fmla="*/ 305 w 696"/>
                    <a:gd name="T57" fmla="*/ 17 h 984"/>
                    <a:gd name="T58" fmla="*/ 301 w 696"/>
                    <a:gd name="T59" fmla="*/ 40 h 984"/>
                    <a:gd name="T60" fmla="*/ 272 w 696"/>
                    <a:gd name="T61" fmla="*/ 72 h 984"/>
                    <a:gd name="T62" fmla="*/ 255 w 696"/>
                    <a:gd name="T63" fmla="*/ 103 h 984"/>
                    <a:gd name="T64" fmla="*/ 241 w 696"/>
                    <a:gd name="T65" fmla="*/ 114 h 984"/>
                    <a:gd name="T66" fmla="*/ 220 w 696"/>
                    <a:gd name="T67" fmla="*/ 142 h 984"/>
                    <a:gd name="T68" fmla="*/ 205 w 696"/>
                    <a:gd name="T69" fmla="*/ 165 h 984"/>
                    <a:gd name="T70" fmla="*/ 201 w 696"/>
                    <a:gd name="T71" fmla="*/ 179 h 984"/>
                    <a:gd name="T72" fmla="*/ 203 w 696"/>
                    <a:gd name="T73" fmla="*/ 194 h 984"/>
                    <a:gd name="T74" fmla="*/ 194 w 696"/>
                    <a:gd name="T75" fmla="*/ 214 h 984"/>
                    <a:gd name="T76" fmla="*/ 189 w 696"/>
                    <a:gd name="T77" fmla="*/ 232 h 984"/>
                    <a:gd name="T78" fmla="*/ 193 w 696"/>
                    <a:gd name="T79" fmla="*/ 255 h 984"/>
                    <a:gd name="T80" fmla="*/ 204 w 696"/>
                    <a:gd name="T81" fmla="*/ 265 h 984"/>
                    <a:gd name="T82" fmla="*/ 209 w 696"/>
                    <a:gd name="T83" fmla="*/ 274 h 984"/>
                    <a:gd name="T84" fmla="*/ 202 w 696"/>
                    <a:gd name="T85" fmla="*/ 302 h 984"/>
                    <a:gd name="T86" fmla="*/ 194 w 696"/>
                    <a:gd name="T87" fmla="*/ 346 h 984"/>
                    <a:gd name="T88" fmla="*/ 199 w 696"/>
                    <a:gd name="T89" fmla="*/ 377 h 984"/>
                    <a:gd name="T90" fmla="*/ 213 w 696"/>
                    <a:gd name="T91" fmla="*/ 397 h 984"/>
                    <a:gd name="T92" fmla="*/ 231 w 696"/>
                    <a:gd name="T93" fmla="*/ 407 h 984"/>
                    <a:gd name="T94" fmla="*/ 249 w 696"/>
                    <a:gd name="T95" fmla="*/ 411 h 984"/>
                    <a:gd name="T96" fmla="*/ 265 w 696"/>
                    <a:gd name="T97" fmla="*/ 410 h 984"/>
                    <a:gd name="T98" fmla="*/ 289 w 696"/>
                    <a:gd name="T99" fmla="*/ 408 h 984"/>
                    <a:gd name="T100" fmla="*/ 308 w 696"/>
                    <a:gd name="T101" fmla="*/ 406 h 984"/>
                    <a:gd name="T102" fmla="*/ 320 w 696"/>
                    <a:gd name="T103" fmla="*/ 405 h 984"/>
                    <a:gd name="T104" fmla="*/ 335 w 696"/>
                    <a:gd name="T105" fmla="*/ 403 h 984"/>
                    <a:gd name="T106" fmla="*/ 339 w 696"/>
                    <a:gd name="T107" fmla="*/ 406 h 984"/>
                    <a:gd name="T108" fmla="*/ 347 w 696"/>
                    <a:gd name="T109" fmla="*/ 415 h 984"/>
                    <a:gd name="T110" fmla="*/ 334 w 696"/>
                    <a:gd name="T111" fmla="*/ 433 h 984"/>
                    <a:gd name="T112" fmla="*/ 315 w 696"/>
                    <a:gd name="T113" fmla="*/ 466 h 984"/>
                    <a:gd name="T114" fmla="*/ 295 w 696"/>
                    <a:gd name="T115" fmla="*/ 486 h 9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96" h="984">
                      <a:moveTo>
                        <a:pt x="592" y="971"/>
                      </a:moveTo>
                      <a:lnTo>
                        <a:pt x="584" y="972"/>
                      </a:lnTo>
                      <a:lnTo>
                        <a:pt x="576" y="974"/>
                      </a:lnTo>
                      <a:lnTo>
                        <a:pt x="567" y="975"/>
                      </a:lnTo>
                      <a:lnTo>
                        <a:pt x="559" y="976"/>
                      </a:lnTo>
                      <a:lnTo>
                        <a:pt x="550" y="977"/>
                      </a:lnTo>
                      <a:lnTo>
                        <a:pt x="541" y="978"/>
                      </a:lnTo>
                      <a:lnTo>
                        <a:pt x="532" y="979"/>
                      </a:lnTo>
                      <a:lnTo>
                        <a:pt x="523" y="980"/>
                      </a:lnTo>
                      <a:lnTo>
                        <a:pt x="506" y="981"/>
                      </a:lnTo>
                      <a:lnTo>
                        <a:pt x="489" y="982"/>
                      </a:lnTo>
                      <a:lnTo>
                        <a:pt x="471" y="983"/>
                      </a:lnTo>
                      <a:lnTo>
                        <a:pt x="454" y="984"/>
                      </a:lnTo>
                      <a:lnTo>
                        <a:pt x="437" y="984"/>
                      </a:lnTo>
                      <a:lnTo>
                        <a:pt x="419" y="984"/>
                      </a:lnTo>
                      <a:lnTo>
                        <a:pt x="402" y="984"/>
                      </a:lnTo>
                      <a:lnTo>
                        <a:pt x="384" y="984"/>
                      </a:lnTo>
                      <a:lnTo>
                        <a:pt x="366" y="984"/>
                      </a:lnTo>
                      <a:lnTo>
                        <a:pt x="349" y="983"/>
                      </a:lnTo>
                      <a:lnTo>
                        <a:pt x="332" y="983"/>
                      </a:lnTo>
                      <a:lnTo>
                        <a:pt x="316" y="982"/>
                      </a:lnTo>
                      <a:lnTo>
                        <a:pt x="300" y="981"/>
                      </a:lnTo>
                      <a:lnTo>
                        <a:pt x="284" y="980"/>
                      </a:lnTo>
                      <a:lnTo>
                        <a:pt x="269" y="979"/>
                      </a:lnTo>
                      <a:lnTo>
                        <a:pt x="254" y="978"/>
                      </a:lnTo>
                      <a:lnTo>
                        <a:pt x="241" y="977"/>
                      </a:lnTo>
                      <a:lnTo>
                        <a:pt x="228" y="975"/>
                      </a:lnTo>
                      <a:lnTo>
                        <a:pt x="216" y="974"/>
                      </a:lnTo>
                      <a:lnTo>
                        <a:pt x="205" y="972"/>
                      </a:lnTo>
                      <a:lnTo>
                        <a:pt x="194" y="970"/>
                      </a:lnTo>
                      <a:lnTo>
                        <a:pt x="185" y="969"/>
                      </a:lnTo>
                      <a:lnTo>
                        <a:pt x="177" y="967"/>
                      </a:lnTo>
                      <a:lnTo>
                        <a:pt x="170" y="965"/>
                      </a:lnTo>
                      <a:lnTo>
                        <a:pt x="160" y="944"/>
                      </a:lnTo>
                      <a:lnTo>
                        <a:pt x="154" y="922"/>
                      </a:lnTo>
                      <a:lnTo>
                        <a:pt x="150" y="898"/>
                      </a:lnTo>
                      <a:lnTo>
                        <a:pt x="148" y="874"/>
                      </a:lnTo>
                      <a:lnTo>
                        <a:pt x="149" y="851"/>
                      </a:lnTo>
                      <a:lnTo>
                        <a:pt x="151" y="828"/>
                      </a:lnTo>
                      <a:lnTo>
                        <a:pt x="154" y="805"/>
                      </a:lnTo>
                      <a:lnTo>
                        <a:pt x="158" y="784"/>
                      </a:lnTo>
                      <a:lnTo>
                        <a:pt x="152" y="757"/>
                      </a:lnTo>
                      <a:lnTo>
                        <a:pt x="143" y="722"/>
                      </a:lnTo>
                      <a:lnTo>
                        <a:pt x="132" y="681"/>
                      </a:lnTo>
                      <a:lnTo>
                        <a:pt x="119" y="634"/>
                      </a:lnTo>
                      <a:lnTo>
                        <a:pt x="103" y="584"/>
                      </a:lnTo>
                      <a:lnTo>
                        <a:pt x="88" y="530"/>
                      </a:lnTo>
                      <a:lnTo>
                        <a:pt x="73" y="475"/>
                      </a:lnTo>
                      <a:lnTo>
                        <a:pt x="58" y="419"/>
                      </a:lnTo>
                      <a:lnTo>
                        <a:pt x="43" y="365"/>
                      </a:lnTo>
                      <a:lnTo>
                        <a:pt x="30" y="312"/>
                      </a:lnTo>
                      <a:lnTo>
                        <a:pt x="19" y="262"/>
                      </a:lnTo>
                      <a:lnTo>
                        <a:pt x="9" y="218"/>
                      </a:lnTo>
                      <a:lnTo>
                        <a:pt x="3" y="179"/>
                      </a:lnTo>
                      <a:lnTo>
                        <a:pt x="0" y="147"/>
                      </a:lnTo>
                      <a:lnTo>
                        <a:pt x="1" y="123"/>
                      </a:lnTo>
                      <a:lnTo>
                        <a:pt x="6" y="109"/>
                      </a:lnTo>
                      <a:lnTo>
                        <a:pt x="22" y="93"/>
                      </a:lnTo>
                      <a:lnTo>
                        <a:pt x="37" y="79"/>
                      </a:lnTo>
                      <a:lnTo>
                        <a:pt x="52" y="69"/>
                      </a:lnTo>
                      <a:lnTo>
                        <a:pt x="66" y="62"/>
                      </a:lnTo>
                      <a:lnTo>
                        <a:pt x="79" y="56"/>
                      </a:lnTo>
                      <a:lnTo>
                        <a:pt x="91" y="51"/>
                      </a:lnTo>
                      <a:lnTo>
                        <a:pt x="103" y="47"/>
                      </a:lnTo>
                      <a:lnTo>
                        <a:pt x="116" y="43"/>
                      </a:lnTo>
                      <a:lnTo>
                        <a:pt x="126" y="41"/>
                      </a:lnTo>
                      <a:lnTo>
                        <a:pt x="142" y="38"/>
                      </a:lnTo>
                      <a:lnTo>
                        <a:pt x="165" y="35"/>
                      </a:lnTo>
                      <a:lnTo>
                        <a:pt x="193" y="32"/>
                      </a:lnTo>
                      <a:lnTo>
                        <a:pt x="225" y="29"/>
                      </a:lnTo>
                      <a:lnTo>
                        <a:pt x="260" y="26"/>
                      </a:lnTo>
                      <a:lnTo>
                        <a:pt x="298" y="23"/>
                      </a:lnTo>
                      <a:lnTo>
                        <a:pt x="336" y="20"/>
                      </a:lnTo>
                      <a:lnTo>
                        <a:pt x="374" y="17"/>
                      </a:lnTo>
                      <a:lnTo>
                        <a:pt x="412" y="14"/>
                      </a:lnTo>
                      <a:lnTo>
                        <a:pt x="447" y="11"/>
                      </a:lnTo>
                      <a:lnTo>
                        <a:pt x="479" y="8"/>
                      </a:lnTo>
                      <a:lnTo>
                        <a:pt x="507" y="6"/>
                      </a:lnTo>
                      <a:lnTo>
                        <a:pt x="530" y="4"/>
                      </a:lnTo>
                      <a:lnTo>
                        <a:pt x="546" y="2"/>
                      </a:lnTo>
                      <a:lnTo>
                        <a:pt x="556" y="1"/>
                      </a:lnTo>
                      <a:lnTo>
                        <a:pt x="566" y="0"/>
                      </a:lnTo>
                      <a:lnTo>
                        <a:pt x="577" y="2"/>
                      </a:lnTo>
                      <a:lnTo>
                        <a:pt x="586" y="6"/>
                      </a:lnTo>
                      <a:lnTo>
                        <a:pt x="594" y="13"/>
                      </a:lnTo>
                      <a:lnTo>
                        <a:pt x="603" y="23"/>
                      </a:lnTo>
                      <a:lnTo>
                        <a:pt x="611" y="34"/>
                      </a:lnTo>
                      <a:lnTo>
                        <a:pt x="619" y="48"/>
                      </a:lnTo>
                      <a:lnTo>
                        <a:pt x="628" y="64"/>
                      </a:lnTo>
                      <a:lnTo>
                        <a:pt x="604" y="80"/>
                      </a:lnTo>
                      <a:lnTo>
                        <a:pt x="582" y="101"/>
                      </a:lnTo>
                      <a:lnTo>
                        <a:pt x="562" y="122"/>
                      </a:lnTo>
                      <a:lnTo>
                        <a:pt x="546" y="144"/>
                      </a:lnTo>
                      <a:lnTo>
                        <a:pt x="532" y="166"/>
                      </a:lnTo>
                      <a:lnTo>
                        <a:pt x="521" y="187"/>
                      </a:lnTo>
                      <a:lnTo>
                        <a:pt x="512" y="205"/>
                      </a:lnTo>
                      <a:lnTo>
                        <a:pt x="505" y="218"/>
                      </a:lnTo>
                      <a:lnTo>
                        <a:pt x="495" y="219"/>
                      </a:lnTo>
                      <a:lnTo>
                        <a:pt x="483" y="228"/>
                      </a:lnTo>
                      <a:lnTo>
                        <a:pt x="469" y="243"/>
                      </a:lnTo>
                      <a:lnTo>
                        <a:pt x="455" y="262"/>
                      </a:lnTo>
                      <a:lnTo>
                        <a:pt x="442" y="283"/>
                      </a:lnTo>
                      <a:lnTo>
                        <a:pt x="430" y="303"/>
                      </a:lnTo>
                      <a:lnTo>
                        <a:pt x="419" y="319"/>
                      </a:lnTo>
                      <a:lnTo>
                        <a:pt x="411" y="329"/>
                      </a:lnTo>
                      <a:lnTo>
                        <a:pt x="402" y="341"/>
                      </a:lnTo>
                      <a:lnTo>
                        <a:pt x="399" y="350"/>
                      </a:lnTo>
                      <a:lnTo>
                        <a:pt x="404" y="358"/>
                      </a:lnTo>
                      <a:lnTo>
                        <a:pt x="417" y="366"/>
                      </a:lnTo>
                      <a:lnTo>
                        <a:pt x="412" y="375"/>
                      </a:lnTo>
                      <a:lnTo>
                        <a:pt x="407" y="387"/>
                      </a:lnTo>
                      <a:lnTo>
                        <a:pt x="401" y="400"/>
                      </a:lnTo>
                      <a:lnTo>
                        <a:pt x="395" y="414"/>
                      </a:lnTo>
                      <a:lnTo>
                        <a:pt x="389" y="427"/>
                      </a:lnTo>
                      <a:lnTo>
                        <a:pt x="385" y="440"/>
                      </a:lnTo>
                      <a:lnTo>
                        <a:pt x="381" y="453"/>
                      </a:lnTo>
                      <a:lnTo>
                        <a:pt x="380" y="463"/>
                      </a:lnTo>
                      <a:lnTo>
                        <a:pt x="381" y="481"/>
                      </a:lnTo>
                      <a:lnTo>
                        <a:pt x="384" y="496"/>
                      </a:lnTo>
                      <a:lnTo>
                        <a:pt x="388" y="508"/>
                      </a:lnTo>
                      <a:lnTo>
                        <a:pt x="393" y="517"/>
                      </a:lnTo>
                      <a:lnTo>
                        <a:pt x="400" y="524"/>
                      </a:lnTo>
                      <a:lnTo>
                        <a:pt x="409" y="528"/>
                      </a:lnTo>
                      <a:lnTo>
                        <a:pt x="419" y="530"/>
                      </a:lnTo>
                      <a:lnTo>
                        <a:pt x="432" y="530"/>
                      </a:lnTo>
                      <a:lnTo>
                        <a:pt x="420" y="546"/>
                      </a:lnTo>
                      <a:lnTo>
                        <a:pt x="412" y="565"/>
                      </a:lnTo>
                      <a:lnTo>
                        <a:pt x="407" y="585"/>
                      </a:lnTo>
                      <a:lnTo>
                        <a:pt x="405" y="603"/>
                      </a:lnTo>
                      <a:lnTo>
                        <a:pt x="396" y="636"/>
                      </a:lnTo>
                      <a:lnTo>
                        <a:pt x="391" y="665"/>
                      </a:lnTo>
                      <a:lnTo>
                        <a:pt x="389" y="691"/>
                      </a:lnTo>
                      <a:lnTo>
                        <a:pt x="390" y="714"/>
                      </a:lnTo>
                      <a:lnTo>
                        <a:pt x="394" y="735"/>
                      </a:lnTo>
                      <a:lnTo>
                        <a:pt x="400" y="753"/>
                      </a:lnTo>
                      <a:lnTo>
                        <a:pt x="408" y="768"/>
                      </a:lnTo>
                      <a:lnTo>
                        <a:pt x="417" y="781"/>
                      </a:lnTo>
                      <a:lnTo>
                        <a:pt x="428" y="792"/>
                      </a:lnTo>
                      <a:lnTo>
                        <a:pt x="440" y="801"/>
                      </a:lnTo>
                      <a:lnTo>
                        <a:pt x="452" y="808"/>
                      </a:lnTo>
                      <a:lnTo>
                        <a:pt x="464" y="813"/>
                      </a:lnTo>
                      <a:lnTo>
                        <a:pt x="477" y="817"/>
                      </a:lnTo>
                      <a:lnTo>
                        <a:pt x="489" y="819"/>
                      </a:lnTo>
                      <a:lnTo>
                        <a:pt x="499" y="821"/>
                      </a:lnTo>
                      <a:lnTo>
                        <a:pt x="508" y="821"/>
                      </a:lnTo>
                      <a:lnTo>
                        <a:pt x="518" y="821"/>
                      </a:lnTo>
                      <a:lnTo>
                        <a:pt x="532" y="819"/>
                      </a:lnTo>
                      <a:lnTo>
                        <a:pt x="547" y="818"/>
                      </a:lnTo>
                      <a:lnTo>
                        <a:pt x="563" y="816"/>
                      </a:lnTo>
                      <a:lnTo>
                        <a:pt x="580" y="815"/>
                      </a:lnTo>
                      <a:lnTo>
                        <a:pt x="595" y="813"/>
                      </a:lnTo>
                      <a:lnTo>
                        <a:pt x="607" y="812"/>
                      </a:lnTo>
                      <a:lnTo>
                        <a:pt x="617" y="811"/>
                      </a:lnTo>
                      <a:lnTo>
                        <a:pt x="623" y="810"/>
                      </a:lnTo>
                      <a:lnTo>
                        <a:pt x="632" y="809"/>
                      </a:lnTo>
                      <a:lnTo>
                        <a:pt x="642" y="808"/>
                      </a:lnTo>
                      <a:lnTo>
                        <a:pt x="653" y="807"/>
                      </a:lnTo>
                      <a:lnTo>
                        <a:pt x="664" y="805"/>
                      </a:lnTo>
                      <a:lnTo>
                        <a:pt x="672" y="804"/>
                      </a:lnTo>
                      <a:lnTo>
                        <a:pt x="678" y="803"/>
                      </a:lnTo>
                      <a:lnTo>
                        <a:pt x="680" y="803"/>
                      </a:lnTo>
                      <a:lnTo>
                        <a:pt x="679" y="810"/>
                      </a:lnTo>
                      <a:lnTo>
                        <a:pt x="681" y="818"/>
                      </a:lnTo>
                      <a:lnTo>
                        <a:pt x="686" y="825"/>
                      </a:lnTo>
                      <a:lnTo>
                        <a:pt x="696" y="828"/>
                      </a:lnTo>
                      <a:lnTo>
                        <a:pt x="689" y="836"/>
                      </a:lnTo>
                      <a:lnTo>
                        <a:pt x="680" y="849"/>
                      </a:lnTo>
                      <a:lnTo>
                        <a:pt x="670" y="865"/>
                      </a:lnTo>
                      <a:lnTo>
                        <a:pt x="657" y="884"/>
                      </a:lnTo>
                      <a:lnTo>
                        <a:pt x="644" y="906"/>
                      </a:lnTo>
                      <a:lnTo>
                        <a:pt x="632" y="931"/>
                      </a:lnTo>
                      <a:lnTo>
                        <a:pt x="619" y="956"/>
                      </a:lnTo>
                      <a:lnTo>
                        <a:pt x="606" y="981"/>
                      </a:lnTo>
                      <a:lnTo>
                        <a:pt x="592" y="971"/>
                      </a:lnTo>
                      <a:close/>
                    </a:path>
                  </a:pathLst>
                </a:custGeom>
                <a:solidFill>
                  <a:srgbClr val="000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7" name="Freeform 324"/>
                <p:cNvSpPr>
                  <a:spLocks/>
                </p:cNvSpPr>
                <p:nvPr/>
              </p:nvSpPr>
              <p:spPr bwMode="auto">
                <a:xfrm>
                  <a:off x="2603" y="3627"/>
                  <a:ext cx="2" cy="4"/>
                </a:xfrm>
                <a:custGeom>
                  <a:avLst/>
                  <a:gdLst>
                    <a:gd name="T0" fmla="*/ 0 w 4"/>
                    <a:gd name="T1" fmla="*/ 4 h 8"/>
                    <a:gd name="T2" fmla="*/ 2 w 4"/>
                    <a:gd name="T3" fmla="*/ 4 h 8"/>
                    <a:gd name="T4" fmla="*/ 2 w 4"/>
                    <a:gd name="T5" fmla="*/ 2 h 8"/>
                    <a:gd name="T6" fmla="*/ 2 w 4"/>
                    <a:gd name="T7" fmla="*/ 1 h 8"/>
                    <a:gd name="T8" fmla="*/ 0 w 4"/>
                    <a:gd name="T9" fmla="*/ 0 h 8"/>
                    <a:gd name="T10" fmla="*/ 0 w 4"/>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0" y="8"/>
                      </a:moveTo>
                      <a:lnTo>
                        <a:pt x="3" y="7"/>
                      </a:lnTo>
                      <a:lnTo>
                        <a:pt x="4" y="4"/>
                      </a:lnTo>
                      <a:lnTo>
                        <a:pt x="3" y="1"/>
                      </a:lnTo>
                      <a:lnTo>
                        <a:pt x="0" y="0"/>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8" name="Freeform 325"/>
                <p:cNvSpPr>
                  <a:spLocks/>
                </p:cNvSpPr>
                <p:nvPr/>
              </p:nvSpPr>
              <p:spPr bwMode="auto">
                <a:xfrm>
                  <a:off x="2569" y="3627"/>
                  <a:ext cx="34" cy="9"/>
                </a:xfrm>
                <a:custGeom>
                  <a:avLst/>
                  <a:gdLst>
                    <a:gd name="T0" fmla="*/ 0 w 69"/>
                    <a:gd name="T1" fmla="*/ 9 h 17"/>
                    <a:gd name="T2" fmla="*/ 0 w 69"/>
                    <a:gd name="T3" fmla="*/ 9 h 17"/>
                    <a:gd name="T4" fmla="*/ 4 w 69"/>
                    <a:gd name="T5" fmla="*/ 8 h 17"/>
                    <a:gd name="T6" fmla="*/ 9 w 69"/>
                    <a:gd name="T7" fmla="*/ 8 h 17"/>
                    <a:gd name="T8" fmla="*/ 13 w 69"/>
                    <a:gd name="T9" fmla="*/ 7 h 17"/>
                    <a:gd name="T10" fmla="*/ 18 w 69"/>
                    <a:gd name="T11" fmla="*/ 7 h 17"/>
                    <a:gd name="T12" fmla="*/ 22 w 69"/>
                    <a:gd name="T13" fmla="*/ 6 h 17"/>
                    <a:gd name="T14" fmla="*/ 26 w 69"/>
                    <a:gd name="T15" fmla="*/ 6 h 17"/>
                    <a:gd name="T16" fmla="*/ 30 w 69"/>
                    <a:gd name="T17" fmla="*/ 5 h 17"/>
                    <a:gd name="T18" fmla="*/ 34 w 69"/>
                    <a:gd name="T19" fmla="*/ 4 h 17"/>
                    <a:gd name="T20" fmla="*/ 34 w 69"/>
                    <a:gd name="T21" fmla="*/ 0 h 17"/>
                    <a:gd name="T22" fmla="*/ 30 w 69"/>
                    <a:gd name="T23" fmla="*/ 1 h 17"/>
                    <a:gd name="T24" fmla="*/ 26 w 69"/>
                    <a:gd name="T25" fmla="*/ 2 h 17"/>
                    <a:gd name="T26" fmla="*/ 22 w 69"/>
                    <a:gd name="T27" fmla="*/ 2 h 17"/>
                    <a:gd name="T28" fmla="*/ 18 w 69"/>
                    <a:gd name="T29" fmla="*/ 3 h 17"/>
                    <a:gd name="T30" fmla="*/ 13 w 69"/>
                    <a:gd name="T31" fmla="*/ 3 h 17"/>
                    <a:gd name="T32" fmla="*/ 9 w 69"/>
                    <a:gd name="T33" fmla="*/ 4 h 17"/>
                    <a:gd name="T34" fmla="*/ 4 w 69"/>
                    <a:gd name="T35" fmla="*/ 4 h 17"/>
                    <a:gd name="T36" fmla="*/ 0 w 69"/>
                    <a:gd name="T37" fmla="*/ 5 h 17"/>
                    <a:gd name="T38" fmla="*/ 0 w 69"/>
                    <a:gd name="T39" fmla="*/ 5 h 17"/>
                    <a:gd name="T40" fmla="*/ 0 w 69"/>
                    <a:gd name="T41" fmla="*/ 9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17">
                      <a:moveTo>
                        <a:pt x="0" y="17"/>
                      </a:moveTo>
                      <a:lnTo>
                        <a:pt x="0" y="17"/>
                      </a:lnTo>
                      <a:lnTo>
                        <a:pt x="9" y="16"/>
                      </a:lnTo>
                      <a:lnTo>
                        <a:pt x="18" y="15"/>
                      </a:lnTo>
                      <a:lnTo>
                        <a:pt x="27" y="14"/>
                      </a:lnTo>
                      <a:lnTo>
                        <a:pt x="36" y="13"/>
                      </a:lnTo>
                      <a:lnTo>
                        <a:pt x="44" y="12"/>
                      </a:lnTo>
                      <a:lnTo>
                        <a:pt x="53" y="11"/>
                      </a:lnTo>
                      <a:lnTo>
                        <a:pt x="61" y="9"/>
                      </a:lnTo>
                      <a:lnTo>
                        <a:pt x="69" y="8"/>
                      </a:lnTo>
                      <a:lnTo>
                        <a:pt x="69" y="0"/>
                      </a:lnTo>
                      <a:lnTo>
                        <a:pt x="61" y="1"/>
                      </a:lnTo>
                      <a:lnTo>
                        <a:pt x="53" y="3"/>
                      </a:lnTo>
                      <a:lnTo>
                        <a:pt x="44" y="4"/>
                      </a:lnTo>
                      <a:lnTo>
                        <a:pt x="36" y="5"/>
                      </a:lnTo>
                      <a:lnTo>
                        <a:pt x="27" y="6"/>
                      </a:lnTo>
                      <a:lnTo>
                        <a:pt x="18" y="7"/>
                      </a:lnTo>
                      <a:lnTo>
                        <a:pt x="9" y="8"/>
                      </a:lnTo>
                      <a:lnTo>
                        <a:pt x="0" y="9"/>
                      </a:lnTo>
                      <a:lnTo>
                        <a:pt x="0" y="1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79" name="Freeform 326"/>
                <p:cNvSpPr>
                  <a:spLocks/>
                </p:cNvSpPr>
                <p:nvPr/>
              </p:nvSpPr>
              <p:spPr bwMode="auto">
                <a:xfrm>
                  <a:off x="2499" y="3632"/>
                  <a:ext cx="70" cy="6"/>
                </a:xfrm>
                <a:custGeom>
                  <a:avLst/>
                  <a:gdLst>
                    <a:gd name="T0" fmla="*/ 0 w 139"/>
                    <a:gd name="T1" fmla="*/ 6 h 13"/>
                    <a:gd name="T2" fmla="*/ 0 w 139"/>
                    <a:gd name="T3" fmla="*/ 6 h 13"/>
                    <a:gd name="T4" fmla="*/ 9 w 139"/>
                    <a:gd name="T5" fmla="*/ 6 h 13"/>
                    <a:gd name="T6" fmla="*/ 18 w 139"/>
                    <a:gd name="T7" fmla="*/ 6 h 13"/>
                    <a:gd name="T8" fmla="*/ 27 w 139"/>
                    <a:gd name="T9" fmla="*/ 6 h 13"/>
                    <a:gd name="T10" fmla="*/ 35 w 139"/>
                    <a:gd name="T11" fmla="*/ 6 h 13"/>
                    <a:gd name="T12" fmla="*/ 44 w 139"/>
                    <a:gd name="T13" fmla="*/ 5 h 13"/>
                    <a:gd name="T14" fmla="*/ 53 w 139"/>
                    <a:gd name="T15" fmla="*/ 5 h 13"/>
                    <a:gd name="T16" fmla="*/ 61 w 139"/>
                    <a:gd name="T17" fmla="*/ 4 h 13"/>
                    <a:gd name="T18" fmla="*/ 70 w 139"/>
                    <a:gd name="T19" fmla="*/ 4 h 13"/>
                    <a:gd name="T20" fmla="*/ 70 w 139"/>
                    <a:gd name="T21" fmla="*/ 0 h 13"/>
                    <a:gd name="T22" fmla="*/ 61 w 139"/>
                    <a:gd name="T23" fmla="*/ 0 h 13"/>
                    <a:gd name="T24" fmla="*/ 53 w 139"/>
                    <a:gd name="T25" fmla="*/ 1 h 13"/>
                    <a:gd name="T26" fmla="*/ 44 w 139"/>
                    <a:gd name="T27" fmla="*/ 1 h 13"/>
                    <a:gd name="T28" fmla="*/ 35 w 139"/>
                    <a:gd name="T29" fmla="*/ 1 h 13"/>
                    <a:gd name="T30" fmla="*/ 27 w 139"/>
                    <a:gd name="T31" fmla="*/ 1 h 13"/>
                    <a:gd name="T32" fmla="*/ 18 w 139"/>
                    <a:gd name="T33" fmla="*/ 1 h 13"/>
                    <a:gd name="T34" fmla="*/ 9 w 139"/>
                    <a:gd name="T35" fmla="*/ 1 h 13"/>
                    <a:gd name="T36" fmla="*/ 0 w 139"/>
                    <a:gd name="T37" fmla="*/ 2 h 13"/>
                    <a:gd name="T38" fmla="*/ 0 w 139"/>
                    <a:gd name="T39" fmla="*/ 1 h 13"/>
                    <a:gd name="T40" fmla="*/ 0 w 139"/>
                    <a:gd name="T41" fmla="*/ 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13">
                      <a:moveTo>
                        <a:pt x="0" y="13"/>
                      </a:moveTo>
                      <a:lnTo>
                        <a:pt x="0" y="12"/>
                      </a:lnTo>
                      <a:lnTo>
                        <a:pt x="18" y="13"/>
                      </a:lnTo>
                      <a:lnTo>
                        <a:pt x="35" y="13"/>
                      </a:lnTo>
                      <a:lnTo>
                        <a:pt x="53" y="13"/>
                      </a:lnTo>
                      <a:lnTo>
                        <a:pt x="70" y="13"/>
                      </a:lnTo>
                      <a:lnTo>
                        <a:pt x="87" y="11"/>
                      </a:lnTo>
                      <a:lnTo>
                        <a:pt x="105" y="10"/>
                      </a:lnTo>
                      <a:lnTo>
                        <a:pt x="122" y="9"/>
                      </a:lnTo>
                      <a:lnTo>
                        <a:pt x="139" y="8"/>
                      </a:lnTo>
                      <a:lnTo>
                        <a:pt x="139" y="0"/>
                      </a:lnTo>
                      <a:lnTo>
                        <a:pt x="122" y="1"/>
                      </a:lnTo>
                      <a:lnTo>
                        <a:pt x="105" y="2"/>
                      </a:lnTo>
                      <a:lnTo>
                        <a:pt x="87" y="3"/>
                      </a:lnTo>
                      <a:lnTo>
                        <a:pt x="70" y="3"/>
                      </a:lnTo>
                      <a:lnTo>
                        <a:pt x="53" y="3"/>
                      </a:lnTo>
                      <a:lnTo>
                        <a:pt x="35" y="3"/>
                      </a:lnTo>
                      <a:lnTo>
                        <a:pt x="18" y="3"/>
                      </a:lnTo>
                      <a:lnTo>
                        <a:pt x="0" y="4"/>
                      </a:lnTo>
                      <a:lnTo>
                        <a:pt x="0" y="3"/>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0" name="Freeform 327"/>
                <p:cNvSpPr>
                  <a:spLocks/>
                </p:cNvSpPr>
                <p:nvPr/>
              </p:nvSpPr>
              <p:spPr bwMode="auto">
                <a:xfrm>
                  <a:off x="2391" y="3624"/>
                  <a:ext cx="108" cy="14"/>
                </a:xfrm>
                <a:custGeom>
                  <a:avLst/>
                  <a:gdLst>
                    <a:gd name="T0" fmla="*/ 0 w 218"/>
                    <a:gd name="T1" fmla="*/ 3 h 28"/>
                    <a:gd name="T2" fmla="*/ 1 w 218"/>
                    <a:gd name="T3" fmla="*/ 4 h 28"/>
                    <a:gd name="T4" fmla="*/ 5 w 218"/>
                    <a:gd name="T5" fmla="*/ 5 h 28"/>
                    <a:gd name="T6" fmla="*/ 9 w 218"/>
                    <a:gd name="T7" fmla="*/ 6 h 28"/>
                    <a:gd name="T8" fmla="*/ 14 w 218"/>
                    <a:gd name="T9" fmla="*/ 7 h 28"/>
                    <a:gd name="T10" fmla="*/ 19 w 218"/>
                    <a:gd name="T11" fmla="*/ 8 h 28"/>
                    <a:gd name="T12" fmla="*/ 25 w 218"/>
                    <a:gd name="T13" fmla="*/ 9 h 28"/>
                    <a:gd name="T14" fmla="*/ 31 w 218"/>
                    <a:gd name="T15" fmla="*/ 9 h 28"/>
                    <a:gd name="T16" fmla="*/ 37 w 218"/>
                    <a:gd name="T17" fmla="*/ 10 h 28"/>
                    <a:gd name="T18" fmla="*/ 44 w 218"/>
                    <a:gd name="T19" fmla="*/ 11 h 28"/>
                    <a:gd name="T20" fmla="*/ 51 w 218"/>
                    <a:gd name="T21" fmla="*/ 11 h 28"/>
                    <a:gd name="T22" fmla="*/ 58 w 218"/>
                    <a:gd name="T23" fmla="*/ 12 h 28"/>
                    <a:gd name="T24" fmla="*/ 66 w 218"/>
                    <a:gd name="T25" fmla="*/ 12 h 28"/>
                    <a:gd name="T26" fmla="*/ 74 w 218"/>
                    <a:gd name="T27" fmla="*/ 13 h 28"/>
                    <a:gd name="T28" fmla="*/ 82 w 218"/>
                    <a:gd name="T29" fmla="*/ 14 h 28"/>
                    <a:gd name="T30" fmla="*/ 91 w 218"/>
                    <a:gd name="T31" fmla="*/ 14 h 28"/>
                    <a:gd name="T32" fmla="*/ 99 w 218"/>
                    <a:gd name="T33" fmla="*/ 14 h 28"/>
                    <a:gd name="T34" fmla="*/ 108 w 218"/>
                    <a:gd name="T35" fmla="*/ 14 h 28"/>
                    <a:gd name="T36" fmla="*/ 108 w 218"/>
                    <a:gd name="T37" fmla="*/ 9 h 28"/>
                    <a:gd name="T38" fmla="*/ 99 w 218"/>
                    <a:gd name="T39" fmla="*/ 9 h 28"/>
                    <a:gd name="T40" fmla="*/ 91 w 218"/>
                    <a:gd name="T41" fmla="*/ 9 h 28"/>
                    <a:gd name="T42" fmla="*/ 82 w 218"/>
                    <a:gd name="T43" fmla="*/ 9 h 28"/>
                    <a:gd name="T44" fmla="*/ 74 w 218"/>
                    <a:gd name="T45" fmla="*/ 9 h 28"/>
                    <a:gd name="T46" fmla="*/ 66 w 218"/>
                    <a:gd name="T47" fmla="*/ 8 h 28"/>
                    <a:gd name="T48" fmla="*/ 58 w 218"/>
                    <a:gd name="T49" fmla="*/ 8 h 28"/>
                    <a:gd name="T50" fmla="*/ 51 w 218"/>
                    <a:gd name="T51" fmla="*/ 7 h 28"/>
                    <a:gd name="T52" fmla="*/ 44 w 218"/>
                    <a:gd name="T53" fmla="*/ 7 h 28"/>
                    <a:gd name="T54" fmla="*/ 37 w 218"/>
                    <a:gd name="T55" fmla="*/ 6 h 28"/>
                    <a:gd name="T56" fmla="*/ 31 w 218"/>
                    <a:gd name="T57" fmla="*/ 5 h 28"/>
                    <a:gd name="T58" fmla="*/ 25 w 218"/>
                    <a:gd name="T59" fmla="*/ 5 h 28"/>
                    <a:gd name="T60" fmla="*/ 19 w 218"/>
                    <a:gd name="T61" fmla="*/ 4 h 28"/>
                    <a:gd name="T62" fmla="*/ 14 w 218"/>
                    <a:gd name="T63" fmla="*/ 3 h 28"/>
                    <a:gd name="T64" fmla="*/ 9 w 218"/>
                    <a:gd name="T65" fmla="*/ 2 h 28"/>
                    <a:gd name="T66" fmla="*/ 6 w 218"/>
                    <a:gd name="T67" fmla="*/ 1 h 28"/>
                    <a:gd name="T68" fmla="*/ 2 w 218"/>
                    <a:gd name="T69" fmla="*/ 0 h 28"/>
                    <a:gd name="T70" fmla="*/ 4 w 218"/>
                    <a:gd name="T71" fmla="*/ 1 h 28"/>
                    <a:gd name="T72" fmla="*/ 2 w 218"/>
                    <a:gd name="T73" fmla="*/ 0 h 28"/>
                    <a:gd name="T74" fmla="*/ 1 w 218"/>
                    <a:gd name="T75" fmla="*/ 1 h 28"/>
                    <a:gd name="T76" fmla="*/ 0 w 218"/>
                    <a:gd name="T77" fmla="*/ 2 h 28"/>
                    <a:gd name="T78" fmla="*/ 0 w 218"/>
                    <a:gd name="T79" fmla="*/ 3 h 28"/>
                    <a:gd name="T80" fmla="*/ 1 w 218"/>
                    <a:gd name="T81" fmla="*/ 4 h 28"/>
                    <a:gd name="T82" fmla="*/ 0 w 218"/>
                    <a:gd name="T83" fmla="*/ 3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8" h="28">
                      <a:moveTo>
                        <a:pt x="0" y="6"/>
                      </a:moveTo>
                      <a:lnTo>
                        <a:pt x="3" y="8"/>
                      </a:lnTo>
                      <a:lnTo>
                        <a:pt x="10" y="10"/>
                      </a:lnTo>
                      <a:lnTo>
                        <a:pt x="19" y="12"/>
                      </a:lnTo>
                      <a:lnTo>
                        <a:pt x="28" y="13"/>
                      </a:lnTo>
                      <a:lnTo>
                        <a:pt x="39" y="15"/>
                      </a:lnTo>
                      <a:lnTo>
                        <a:pt x="50" y="17"/>
                      </a:lnTo>
                      <a:lnTo>
                        <a:pt x="62" y="18"/>
                      </a:lnTo>
                      <a:lnTo>
                        <a:pt x="75" y="20"/>
                      </a:lnTo>
                      <a:lnTo>
                        <a:pt x="88" y="21"/>
                      </a:lnTo>
                      <a:lnTo>
                        <a:pt x="103" y="22"/>
                      </a:lnTo>
                      <a:lnTo>
                        <a:pt x="118" y="23"/>
                      </a:lnTo>
                      <a:lnTo>
                        <a:pt x="134" y="24"/>
                      </a:lnTo>
                      <a:lnTo>
                        <a:pt x="150" y="25"/>
                      </a:lnTo>
                      <a:lnTo>
                        <a:pt x="166" y="27"/>
                      </a:lnTo>
                      <a:lnTo>
                        <a:pt x="183" y="27"/>
                      </a:lnTo>
                      <a:lnTo>
                        <a:pt x="200" y="28"/>
                      </a:lnTo>
                      <a:lnTo>
                        <a:pt x="218" y="28"/>
                      </a:lnTo>
                      <a:lnTo>
                        <a:pt x="218" y="18"/>
                      </a:lnTo>
                      <a:lnTo>
                        <a:pt x="200" y="18"/>
                      </a:lnTo>
                      <a:lnTo>
                        <a:pt x="183" y="17"/>
                      </a:lnTo>
                      <a:lnTo>
                        <a:pt x="166" y="17"/>
                      </a:lnTo>
                      <a:lnTo>
                        <a:pt x="150" y="17"/>
                      </a:lnTo>
                      <a:lnTo>
                        <a:pt x="134" y="16"/>
                      </a:lnTo>
                      <a:lnTo>
                        <a:pt x="118" y="15"/>
                      </a:lnTo>
                      <a:lnTo>
                        <a:pt x="103" y="14"/>
                      </a:lnTo>
                      <a:lnTo>
                        <a:pt x="88" y="13"/>
                      </a:lnTo>
                      <a:lnTo>
                        <a:pt x="75" y="12"/>
                      </a:lnTo>
                      <a:lnTo>
                        <a:pt x="62" y="10"/>
                      </a:lnTo>
                      <a:lnTo>
                        <a:pt x="50" y="9"/>
                      </a:lnTo>
                      <a:lnTo>
                        <a:pt x="39" y="7"/>
                      </a:lnTo>
                      <a:lnTo>
                        <a:pt x="28" y="5"/>
                      </a:lnTo>
                      <a:lnTo>
                        <a:pt x="19" y="4"/>
                      </a:lnTo>
                      <a:lnTo>
                        <a:pt x="12" y="2"/>
                      </a:lnTo>
                      <a:lnTo>
                        <a:pt x="5" y="0"/>
                      </a:lnTo>
                      <a:lnTo>
                        <a:pt x="8" y="2"/>
                      </a:lnTo>
                      <a:lnTo>
                        <a:pt x="5" y="0"/>
                      </a:lnTo>
                      <a:lnTo>
                        <a:pt x="2" y="1"/>
                      </a:lnTo>
                      <a:lnTo>
                        <a:pt x="0" y="3"/>
                      </a:lnTo>
                      <a:lnTo>
                        <a:pt x="1" y="6"/>
                      </a:lnTo>
                      <a:lnTo>
                        <a:pt x="3" y="8"/>
                      </a:lnTo>
                      <a:lnTo>
                        <a:pt x="0"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1" name="Freeform 328"/>
                <p:cNvSpPr>
                  <a:spLocks/>
                </p:cNvSpPr>
                <p:nvPr/>
              </p:nvSpPr>
              <p:spPr bwMode="auto">
                <a:xfrm>
                  <a:off x="2379" y="3534"/>
                  <a:ext cx="16" cy="93"/>
                </a:xfrm>
                <a:custGeom>
                  <a:avLst/>
                  <a:gdLst>
                    <a:gd name="T0" fmla="*/ 6 w 31"/>
                    <a:gd name="T1" fmla="*/ 2 h 187"/>
                    <a:gd name="T2" fmla="*/ 6 w 31"/>
                    <a:gd name="T3" fmla="*/ 1 h 187"/>
                    <a:gd name="T4" fmla="*/ 4 w 31"/>
                    <a:gd name="T5" fmla="*/ 12 h 187"/>
                    <a:gd name="T6" fmla="*/ 2 w 31"/>
                    <a:gd name="T7" fmla="*/ 24 h 187"/>
                    <a:gd name="T8" fmla="*/ 1 w 31"/>
                    <a:gd name="T9" fmla="*/ 35 h 187"/>
                    <a:gd name="T10" fmla="*/ 0 w 31"/>
                    <a:gd name="T11" fmla="*/ 47 h 187"/>
                    <a:gd name="T12" fmla="*/ 2 w 31"/>
                    <a:gd name="T13" fmla="*/ 59 h 187"/>
                    <a:gd name="T14" fmla="*/ 4 w 31"/>
                    <a:gd name="T15" fmla="*/ 71 h 187"/>
                    <a:gd name="T16" fmla="*/ 7 w 31"/>
                    <a:gd name="T17" fmla="*/ 82 h 187"/>
                    <a:gd name="T18" fmla="*/ 12 w 31"/>
                    <a:gd name="T19" fmla="*/ 93 h 187"/>
                    <a:gd name="T20" fmla="*/ 16 w 31"/>
                    <a:gd name="T21" fmla="*/ 91 h 187"/>
                    <a:gd name="T22" fmla="*/ 11 w 31"/>
                    <a:gd name="T23" fmla="*/ 81 h 187"/>
                    <a:gd name="T24" fmla="*/ 8 w 31"/>
                    <a:gd name="T25" fmla="*/ 70 h 187"/>
                    <a:gd name="T26" fmla="*/ 6 w 31"/>
                    <a:gd name="T27" fmla="*/ 59 h 187"/>
                    <a:gd name="T28" fmla="*/ 5 w 31"/>
                    <a:gd name="T29" fmla="*/ 47 h 187"/>
                    <a:gd name="T30" fmla="*/ 5 w 31"/>
                    <a:gd name="T31" fmla="*/ 35 h 187"/>
                    <a:gd name="T32" fmla="*/ 6 w 31"/>
                    <a:gd name="T33" fmla="*/ 24 h 187"/>
                    <a:gd name="T34" fmla="*/ 8 w 31"/>
                    <a:gd name="T35" fmla="*/ 12 h 187"/>
                    <a:gd name="T36" fmla="*/ 10 w 31"/>
                    <a:gd name="T37" fmla="*/ 2 h 187"/>
                    <a:gd name="T38" fmla="*/ 10 w 31"/>
                    <a:gd name="T39" fmla="*/ 2 h 187"/>
                    <a:gd name="T40" fmla="*/ 10 w 31"/>
                    <a:gd name="T41" fmla="*/ 2 h 187"/>
                    <a:gd name="T42" fmla="*/ 9 w 31"/>
                    <a:gd name="T43" fmla="*/ 1 h 187"/>
                    <a:gd name="T44" fmla="*/ 8 w 31"/>
                    <a:gd name="T45" fmla="*/ 0 h 187"/>
                    <a:gd name="T46" fmla="*/ 7 w 31"/>
                    <a:gd name="T47" fmla="*/ 0 h 187"/>
                    <a:gd name="T48" fmla="*/ 6 w 31"/>
                    <a:gd name="T49" fmla="*/ 1 h 187"/>
                    <a:gd name="T50" fmla="*/ 6 w 31"/>
                    <a:gd name="T51" fmla="*/ 2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187">
                      <a:moveTo>
                        <a:pt x="11" y="4"/>
                      </a:moveTo>
                      <a:lnTo>
                        <a:pt x="11" y="3"/>
                      </a:lnTo>
                      <a:lnTo>
                        <a:pt x="7" y="25"/>
                      </a:lnTo>
                      <a:lnTo>
                        <a:pt x="4" y="48"/>
                      </a:lnTo>
                      <a:lnTo>
                        <a:pt x="2" y="71"/>
                      </a:lnTo>
                      <a:lnTo>
                        <a:pt x="0" y="94"/>
                      </a:lnTo>
                      <a:lnTo>
                        <a:pt x="3" y="118"/>
                      </a:lnTo>
                      <a:lnTo>
                        <a:pt x="7" y="143"/>
                      </a:lnTo>
                      <a:lnTo>
                        <a:pt x="13" y="165"/>
                      </a:lnTo>
                      <a:lnTo>
                        <a:pt x="23" y="187"/>
                      </a:lnTo>
                      <a:lnTo>
                        <a:pt x="31" y="183"/>
                      </a:lnTo>
                      <a:lnTo>
                        <a:pt x="21" y="163"/>
                      </a:lnTo>
                      <a:lnTo>
                        <a:pt x="15" y="141"/>
                      </a:lnTo>
                      <a:lnTo>
                        <a:pt x="11" y="118"/>
                      </a:lnTo>
                      <a:lnTo>
                        <a:pt x="10" y="94"/>
                      </a:lnTo>
                      <a:lnTo>
                        <a:pt x="10" y="71"/>
                      </a:lnTo>
                      <a:lnTo>
                        <a:pt x="12" y="48"/>
                      </a:lnTo>
                      <a:lnTo>
                        <a:pt x="15" y="25"/>
                      </a:lnTo>
                      <a:lnTo>
                        <a:pt x="19" y="5"/>
                      </a:lnTo>
                      <a:lnTo>
                        <a:pt x="19" y="4"/>
                      </a:lnTo>
                      <a:lnTo>
                        <a:pt x="19" y="5"/>
                      </a:lnTo>
                      <a:lnTo>
                        <a:pt x="18" y="2"/>
                      </a:lnTo>
                      <a:lnTo>
                        <a:pt x="16" y="0"/>
                      </a:lnTo>
                      <a:lnTo>
                        <a:pt x="13" y="0"/>
                      </a:lnTo>
                      <a:lnTo>
                        <a:pt x="11" y="3"/>
                      </a:lnTo>
                      <a:lnTo>
                        <a:pt x="1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2" name="Freeform 329"/>
                <p:cNvSpPr>
                  <a:spLocks/>
                </p:cNvSpPr>
                <p:nvPr/>
              </p:nvSpPr>
              <p:spPr bwMode="auto">
                <a:xfrm>
                  <a:off x="2306" y="3196"/>
                  <a:ext cx="83" cy="340"/>
                </a:xfrm>
                <a:custGeom>
                  <a:avLst/>
                  <a:gdLst>
                    <a:gd name="T0" fmla="*/ 4 w 166"/>
                    <a:gd name="T1" fmla="*/ 0 h 678"/>
                    <a:gd name="T2" fmla="*/ 4 w 166"/>
                    <a:gd name="T3" fmla="*/ 0 h 678"/>
                    <a:gd name="T4" fmla="*/ 1 w 166"/>
                    <a:gd name="T5" fmla="*/ 9 h 678"/>
                    <a:gd name="T6" fmla="*/ 0 w 166"/>
                    <a:gd name="T7" fmla="*/ 21 h 678"/>
                    <a:gd name="T8" fmla="*/ 2 w 166"/>
                    <a:gd name="T9" fmla="*/ 37 h 678"/>
                    <a:gd name="T10" fmla="*/ 5 w 166"/>
                    <a:gd name="T11" fmla="*/ 56 h 678"/>
                    <a:gd name="T12" fmla="*/ 10 w 166"/>
                    <a:gd name="T13" fmla="*/ 79 h 678"/>
                    <a:gd name="T14" fmla="*/ 15 w 166"/>
                    <a:gd name="T15" fmla="*/ 104 h 678"/>
                    <a:gd name="T16" fmla="*/ 22 w 166"/>
                    <a:gd name="T17" fmla="*/ 130 h 678"/>
                    <a:gd name="T18" fmla="*/ 29 w 166"/>
                    <a:gd name="T19" fmla="*/ 157 h 678"/>
                    <a:gd name="T20" fmla="*/ 37 w 166"/>
                    <a:gd name="T21" fmla="*/ 186 h 678"/>
                    <a:gd name="T22" fmla="*/ 44 w 166"/>
                    <a:gd name="T23" fmla="*/ 213 h 678"/>
                    <a:gd name="T24" fmla="*/ 52 w 166"/>
                    <a:gd name="T25" fmla="*/ 240 h 678"/>
                    <a:gd name="T26" fmla="*/ 60 w 166"/>
                    <a:gd name="T27" fmla="*/ 266 h 678"/>
                    <a:gd name="T28" fmla="*/ 66 w 166"/>
                    <a:gd name="T29" fmla="*/ 289 h 678"/>
                    <a:gd name="T30" fmla="*/ 72 w 166"/>
                    <a:gd name="T31" fmla="*/ 309 h 678"/>
                    <a:gd name="T32" fmla="*/ 76 w 166"/>
                    <a:gd name="T33" fmla="*/ 327 h 678"/>
                    <a:gd name="T34" fmla="*/ 79 w 166"/>
                    <a:gd name="T35" fmla="*/ 340 h 678"/>
                    <a:gd name="T36" fmla="*/ 83 w 166"/>
                    <a:gd name="T37" fmla="*/ 340 h 678"/>
                    <a:gd name="T38" fmla="*/ 80 w 166"/>
                    <a:gd name="T39" fmla="*/ 326 h 678"/>
                    <a:gd name="T40" fmla="*/ 76 w 166"/>
                    <a:gd name="T41" fmla="*/ 308 h 678"/>
                    <a:gd name="T42" fmla="*/ 70 w 166"/>
                    <a:gd name="T43" fmla="*/ 288 h 678"/>
                    <a:gd name="T44" fmla="*/ 64 w 166"/>
                    <a:gd name="T45" fmla="*/ 264 h 678"/>
                    <a:gd name="T46" fmla="*/ 56 w 166"/>
                    <a:gd name="T47" fmla="*/ 239 h 678"/>
                    <a:gd name="T48" fmla="*/ 48 w 166"/>
                    <a:gd name="T49" fmla="*/ 212 h 678"/>
                    <a:gd name="T50" fmla="*/ 41 w 166"/>
                    <a:gd name="T51" fmla="*/ 185 h 678"/>
                    <a:gd name="T52" fmla="*/ 33 w 166"/>
                    <a:gd name="T53" fmla="*/ 156 h 678"/>
                    <a:gd name="T54" fmla="*/ 26 w 166"/>
                    <a:gd name="T55" fmla="*/ 129 h 678"/>
                    <a:gd name="T56" fmla="*/ 19 w 166"/>
                    <a:gd name="T57" fmla="*/ 103 h 678"/>
                    <a:gd name="T58" fmla="*/ 14 w 166"/>
                    <a:gd name="T59" fmla="*/ 78 h 678"/>
                    <a:gd name="T60" fmla="*/ 9 w 166"/>
                    <a:gd name="T61" fmla="*/ 56 h 678"/>
                    <a:gd name="T62" fmla="*/ 6 w 166"/>
                    <a:gd name="T63" fmla="*/ 37 h 678"/>
                    <a:gd name="T64" fmla="*/ 4 w 166"/>
                    <a:gd name="T65" fmla="*/ 21 h 678"/>
                    <a:gd name="T66" fmla="*/ 5 w 166"/>
                    <a:gd name="T67" fmla="*/ 9 h 678"/>
                    <a:gd name="T68" fmla="*/ 7 w 166"/>
                    <a:gd name="T69" fmla="*/ 3 h 678"/>
                    <a:gd name="T70" fmla="*/ 7 w 166"/>
                    <a:gd name="T71" fmla="*/ 3 h 678"/>
                    <a:gd name="T72" fmla="*/ 4 w 166"/>
                    <a:gd name="T73" fmla="*/ 0 h 6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6" h="678">
                      <a:moveTo>
                        <a:pt x="7" y="0"/>
                      </a:moveTo>
                      <a:lnTo>
                        <a:pt x="7" y="0"/>
                      </a:lnTo>
                      <a:lnTo>
                        <a:pt x="1" y="17"/>
                      </a:lnTo>
                      <a:lnTo>
                        <a:pt x="0" y="41"/>
                      </a:lnTo>
                      <a:lnTo>
                        <a:pt x="3" y="73"/>
                      </a:lnTo>
                      <a:lnTo>
                        <a:pt x="9" y="112"/>
                      </a:lnTo>
                      <a:lnTo>
                        <a:pt x="19" y="157"/>
                      </a:lnTo>
                      <a:lnTo>
                        <a:pt x="30" y="207"/>
                      </a:lnTo>
                      <a:lnTo>
                        <a:pt x="43" y="260"/>
                      </a:lnTo>
                      <a:lnTo>
                        <a:pt x="58" y="314"/>
                      </a:lnTo>
                      <a:lnTo>
                        <a:pt x="73" y="370"/>
                      </a:lnTo>
                      <a:lnTo>
                        <a:pt x="88" y="425"/>
                      </a:lnTo>
                      <a:lnTo>
                        <a:pt x="103" y="479"/>
                      </a:lnTo>
                      <a:lnTo>
                        <a:pt x="119" y="530"/>
                      </a:lnTo>
                      <a:lnTo>
                        <a:pt x="132" y="576"/>
                      </a:lnTo>
                      <a:lnTo>
                        <a:pt x="143" y="617"/>
                      </a:lnTo>
                      <a:lnTo>
                        <a:pt x="152" y="652"/>
                      </a:lnTo>
                      <a:lnTo>
                        <a:pt x="158" y="678"/>
                      </a:lnTo>
                      <a:lnTo>
                        <a:pt x="166" y="678"/>
                      </a:lnTo>
                      <a:lnTo>
                        <a:pt x="160" y="650"/>
                      </a:lnTo>
                      <a:lnTo>
                        <a:pt x="151" y="615"/>
                      </a:lnTo>
                      <a:lnTo>
                        <a:pt x="140" y="574"/>
                      </a:lnTo>
                      <a:lnTo>
                        <a:pt x="127" y="527"/>
                      </a:lnTo>
                      <a:lnTo>
                        <a:pt x="112" y="477"/>
                      </a:lnTo>
                      <a:lnTo>
                        <a:pt x="96" y="423"/>
                      </a:lnTo>
                      <a:lnTo>
                        <a:pt x="81" y="368"/>
                      </a:lnTo>
                      <a:lnTo>
                        <a:pt x="66" y="312"/>
                      </a:lnTo>
                      <a:lnTo>
                        <a:pt x="51" y="258"/>
                      </a:lnTo>
                      <a:lnTo>
                        <a:pt x="38" y="205"/>
                      </a:lnTo>
                      <a:lnTo>
                        <a:pt x="27" y="155"/>
                      </a:lnTo>
                      <a:lnTo>
                        <a:pt x="18" y="112"/>
                      </a:lnTo>
                      <a:lnTo>
                        <a:pt x="11" y="73"/>
                      </a:lnTo>
                      <a:lnTo>
                        <a:pt x="8" y="41"/>
                      </a:lnTo>
                      <a:lnTo>
                        <a:pt x="9" y="17"/>
                      </a:lnTo>
                      <a:lnTo>
                        <a:pt x="13" y="6"/>
                      </a:ln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3" name="Freeform 330"/>
                <p:cNvSpPr>
                  <a:spLocks/>
                </p:cNvSpPr>
                <p:nvPr/>
              </p:nvSpPr>
              <p:spPr bwMode="auto">
                <a:xfrm>
                  <a:off x="2309" y="3163"/>
                  <a:ext cx="57" cy="36"/>
                </a:xfrm>
                <a:custGeom>
                  <a:avLst/>
                  <a:gdLst>
                    <a:gd name="T0" fmla="*/ 56 w 114"/>
                    <a:gd name="T1" fmla="*/ 0 h 73"/>
                    <a:gd name="T2" fmla="*/ 56 w 114"/>
                    <a:gd name="T3" fmla="*/ 0 h 73"/>
                    <a:gd name="T4" fmla="*/ 50 w 114"/>
                    <a:gd name="T5" fmla="*/ 2 h 73"/>
                    <a:gd name="T6" fmla="*/ 44 w 114"/>
                    <a:gd name="T7" fmla="*/ 4 h 73"/>
                    <a:gd name="T8" fmla="*/ 37 w 114"/>
                    <a:gd name="T9" fmla="*/ 6 h 73"/>
                    <a:gd name="T10" fmla="*/ 31 w 114"/>
                    <a:gd name="T11" fmla="*/ 9 h 73"/>
                    <a:gd name="T12" fmla="*/ 24 w 114"/>
                    <a:gd name="T13" fmla="*/ 13 h 73"/>
                    <a:gd name="T14" fmla="*/ 16 w 114"/>
                    <a:gd name="T15" fmla="*/ 18 h 73"/>
                    <a:gd name="T16" fmla="*/ 8 w 114"/>
                    <a:gd name="T17" fmla="*/ 25 h 73"/>
                    <a:gd name="T18" fmla="*/ 0 w 114"/>
                    <a:gd name="T19" fmla="*/ 33 h 73"/>
                    <a:gd name="T20" fmla="*/ 3 w 114"/>
                    <a:gd name="T21" fmla="*/ 36 h 73"/>
                    <a:gd name="T22" fmla="*/ 11 w 114"/>
                    <a:gd name="T23" fmla="*/ 28 h 73"/>
                    <a:gd name="T24" fmla="*/ 19 w 114"/>
                    <a:gd name="T25" fmla="*/ 22 h 73"/>
                    <a:gd name="T26" fmla="*/ 26 w 114"/>
                    <a:gd name="T27" fmla="*/ 17 h 73"/>
                    <a:gd name="T28" fmla="*/ 33 w 114"/>
                    <a:gd name="T29" fmla="*/ 13 h 73"/>
                    <a:gd name="T30" fmla="*/ 39 w 114"/>
                    <a:gd name="T31" fmla="*/ 10 h 73"/>
                    <a:gd name="T32" fmla="*/ 45 w 114"/>
                    <a:gd name="T33" fmla="*/ 8 h 73"/>
                    <a:gd name="T34" fmla="*/ 51 w 114"/>
                    <a:gd name="T35" fmla="*/ 6 h 73"/>
                    <a:gd name="T36" fmla="*/ 57 w 114"/>
                    <a:gd name="T37" fmla="*/ 4 h 73"/>
                    <a:gd name="T38" fmla="*/ 57 w 114"/>
                    <a:gd name="T39" fmla="*/ 4 h 73"/>
                    <a:gd name="T40" fmla="*/ 56 w 114"/>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73">
                      <a:moveTo>
                        <a:pt x="112" y="0"/>
                      </a:moveTo>
                      <a:lnTo>
                        <a:pt x="112" y="0"/>
                      </a:lnTo>
                      <a:lnTo>
                        <a:pt x="99" y="4"/>
                      </a:lnTo>
                      <a:lnTo>
                        <a:pt x="87" y="8"/>
                      </a:lnTo>
                      <a:lnTo>
                        <a:pt x="74" y="13"/>
                      </a:lnTo>
                      <a:lnTo>
                        <a:pt x="61" y="19"/>
                      </a:lnTo>
                      <a:lnTo>
                        <a:pt x="47" y="26"/>
                      </a:lnTo>
                      <a:lnTo>
                        <a:pt x="31" y="37"/>
                      </a:lnTo>
                      <a:lnTo>
                        <a:pt x="16" y="51"/>
                      </a:lnTo>
                      <a:lnTo>
                        <a:pt x="0" y="67"/>
                      </a:lnTo>
                      <a:lnTo>
                        <a:pt x="6" y="73"/>
                      </a:lnTo>
                      <a:lnTo>
                        <a:pt x="22" y="57"/>
                      </a:lnTo>
                      <a:lnTo>
                        <a:pt x="37" y="44"/>
                      </a:lnTo>
                      <a:lnTo>
                        <a:pt x="51" y="34"/>
                      </a:lnTo>
                      <a:lnTo>
                        <a:pt x="65" y="27"/>
                      </a:lnTo>
                      <a:lnTo>
                        <a:pt x="78" y="21"/>
                      </a:lnTo>
                      <a:lnTo>
                        <a:pt x="89" y="16"/>
                      </a:lnTo>
                      <a:lnTo>
                        <a:pt x="102" y="12"/>
                      </a:lnTo>
                      <a:lnTo>
                        <a:pt x="114" y="8"/>
                      </a:lnTo>
                      <a:lnTo>
                        <a:pt x="11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4" name="Freeform 331"/>
                <p:cNvSpPr>
                  <a:spLocks/>
                </p:cNvSpPr>
                <p:nvPr/>
              </p:nvSpPr>
              <p:spPr bwMode="auto">
                <a:xfrm>
                  <a:off x="2365" y="3142"/>
                  <a:ext cx="221" cy="25"/>
                </a:xfrm>
                <a:custGeom>
                  <a:avLst/>
                  <a:gdLst>
                    <a:gd name="T0" fmla="*/ 221 w 441"/>
                    <a:gd name="T1" fmla="*/ 0 h 50"/>
                    <a:gd name="T2" fmla="*/ 221 w 441"/>
                    <a:gd name="T3" fmla="*/ 0 h 50"/>
                    <a:gd name="T4" fmla="*/ 216 w 441"/>
                    <a:gd name="T5" fmla="*/ 1 h 50"/>
                    <a:gd name="T6" fmla="*/ 208 w 441"/>
                    <a:gd name="T7" fmla="*/ 2 h 50"/>
                    <a:gd name="T8" fmla="*/ 196 w 441"/>
                    <a:gd name="T9" fmla="*/ 3 h 50"/>
                    <a:gd name="T10" fmla="*/ 182 w 441"/>
                    <a:gd name="T11" fmla="*/ 4 h 50"/>
                    <a:gd name="T12" fmla="*/ 166 w 441"/>
                    <a:gd name="T13" fmla="*/ 5 h 50"/>
                    <a:gd name="T14" fmla="*/ 149 w 441"/>
                    <a:gd name="T15" fmla="*/ 7 h 50"/>
                    <a:gd name="T16" fmla="*/ 130 w 441"/>
                    <a:gd name="T17" fmla="*/ 8 h 50"/>
                    <a:gd name="T18" fmla="*/ 111 w 441"/>
                    <a:gd name="T19" fmla="*/ 10 h 50"/>
                    <a:gd name="T20" fmla="*/ 92 w 441"/>
                    <a:gd name="T21" fmla="*/ 11 h 50"/>
                    <a:gd name="T22" fmla="*/ 73 w 441"/>
                    <a:gd name="T23" fmla="*/ 13 h 50"/>
                    <a:gd name="T24" fmla="*/ 55 w 441"/>
                    <a:gd name="T25" fmla="*/ 14 h 50"/>
                    <a:gd name="T26" fmla="*/ 39 w 441"/>
                    <a:gd name="T27" fmla="*/ 16 h 50"/>
                    <a:gd name="T28" fmla="*/ 25 w 441"/>
                    <a:gd name="T29" fmla="*/ 17 h 50"/>
                    <a:gd name="T30" fmla="*/ 14 w 441"/>
                    <a:gd name="T31" fmla="*/ 19 h 50"/>
                    <a:gd name="T32" fmla="*/ 6 w 441"/>
                    <a:gd name="T33" fmla="*/ 20 h 50"/>
                    <a:gd name="T34" fmla="*/ 0 w 441"/>
                    <a:gd name="T35" fmla="*/ 21 h 50"/>
                    <a:gd name="T36" fmla="*/ 1 w 441"/>
                    <a:gd name="T37" fmla="*/ 25 h 50"/>
                    <a:gd name="T38" fmla="*/ 6 w 441"/>
                    <a:gd name="T39" fmla="*/ 24 h 50"/>
                    <a:gd name="T40" fmla="*/ 14 w 441"/>
                    <a:gd name="T41" fmla="*/ 23 h 50"/>
                    <a:gd name="T42" fmla="*/ 25 w 441"/>
                    <a:gd name="T43" fmla="*/ 21 h 50"/>
                    <a:gd name="T44" fmla="*/ 39 w 441"/>
                    <a:gd name="T45" fmla="*/ 20 h 50"/>
                    <a:gd name="T46" fmla="*/ 55 w 441"/>
                    <a:gd name="T47" fmla="*/ 18 h 50"/>
                    <a:gd name="T48" fmla="*/ 73 w 441"/>
                    <a:gd name="T49" fmla="*/ 17 h 50"/>
                    <a:gd name="T50" fmla="*/ 92 w 441"/>
                    <a:gd name="T51" fmla="*/ 15 h 50"/>
                    <a:gd name="T52" fmla="*/ 111 w 441"/>
                    <a:gd name="T53" fmla="*/ 14 h 50"/>
                    <a:gd name="T54" fmla="*/ 130 w 441"/>
                    <a:gd name="T55" fmla="*/ 12 h 50"/>
                    <a:gd name="T56" fmla="*/ 149 w 441"/>
                    <a:gd name="T57" fmla="*/ 11 h 50"/>
                    <a:gd name="T58" fmla="*/ 166 w 441"/>
                    <a:gd name="T59" fmla="*/ 9 h 50"/>
                    <a:gd name="T60" fmla="*/ 182 w 441"/>
                    <a:gd name="T61" fmla="*/ 8 h 50"/>
                    <a:gd name="T62" fmla="*/ 196 w 441"/>
                    <a:gd name="T63" fmla="*/ 7 h 50"/>
                    <a:gd name="T64" fmla="*/ 208 w 441"/>
                    <a:gd name="T65" fmla="*/ 6 h 50"/>
                    <a:gd name="T66" fmla="*/ 216 w 441"/>
                    <a:gd name="T67" fmla="*/ 5 h 50"/>
                    <a:gd name="T68" fmla="*/ 221 w 441"/>
                    <a:gd name="T69" fmla="*/ 4 h 50"/>
                    <a:gd name="T70" fmla="*/ 221 w 441"/>
                    <a:gd name="T71" fmla="*/ 4 h 50"/>
                    <a:gd name="T72" fmla="*/ 221 w 441"/>
                    <a:gd name="T73" fmla="*/ 0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1" h="50">
                      <a:moveTo>
                        <a:pt x="441" y="0"/>
                      </a:moveTo>
                      <a:lnTo>
                        <a:pt x="441" y="0"/>
                      </a:lnTo>
                      <a:lnTo>
                        <a:pt x="431" y="1"/>
                      </a:lnTo>
                      <a:lnTo>
                        <a:pt x="415" y="3"/>
                      </a:lnTo>
                      <a:lnTo>
                        <a:pt x="392" y="5"/>
                      </a:lnTo>
                      <a:lnTo>
                        <a:pt x="364" y="7"/>
                      </a:lnTo>
                      <a:lnTo>
                        <a:pt x="332" y="10"/>
                      </a:lnTo>
                      <a:lnTo>
                        <a:pt x="297" y="13"/>
                      </a:lnTo>
                      <a:lnTo>
                        <a:pt x="259" y="16"/>
                      </a:lnTo>
                      <a:lnTo>
                        <a:pt x="221" y="19"/>
                      </a:lnTo>
                      <a:lnTo>
                        <a:pt x="183" y="22"/>
                      </a:lnTo>
                      <a:lnTo>
                        <a:pt x="145" y="25"/>
                      </a:lnTo>
                      <a:lnTo>
                        <a:pt x="110" y="28"/>
                      </a:lnTo>
                      <a:lnTo>
                        <a:pt x="78" y="31"/>
                      </a:lnTo>
                      <a:lnTo>
                        <a:pt x="50" y="34"/>
                      </a:lnTo>
                      <a:lnTo>
                        <a:pt x="27" y="37"/>
                      </a:lnTo>
                      <a:lnTo>
                        <a:pt x="11" y="40"/>
                      </a:lnTo>
                      <a:lnTo>
                        <a:pt x="0" y="42"/>
                      </a:lnTo>
                      <a:lnTo>
                        <a:pt x="2" y="50"/>
                      </a:lnTo>
                      <a:lnTo>
                        <a:pt x="11" y="48"/>
                      </a:lnTo>
                      <a:lnTo>
                        <a:pt x="27" y="45"/>
                      </a:lnTo>
                      <a:lnTo>
                        <a:pt x="50" y="42"/>
                      </a:lnTo>
                      <a:lnTo>
                        <a:pt x="78" y="39"/>
                      </a:lnTo>
                      <a:lnTo>
                        <a:pt x="110" y="36"/>
                      </a:lnTo>
                      <a:lnTo>
                        <a:pt x="145" y="33"/>
                      </a:lnTo>
                      <a:lnTo>
                        <a:pt x="183" y="30"/>
                      </a:lnTo>
                      <a:lnTo>
                        <a:pt x="221" y="27"/>
                      </a:lnTo>
                      <a:lnTo>
                        <a:pt x="259" y="24"/>
                      </a:lnTo>
                      <a:lnTo>
                        <a:pt x="297" y="21"/>
                      </a:lnTo>
                      <a:lnTo>
                        <a:pt x="332" y="18"/>
                      </a:lnTo>
                      <a:lnTo>
                        <a:pt x="364" y="15"/>
                      </a:lnTo>
                      <a:lnTo>
                        <a:pt x="392" y="13"/>
                      </a:lnTo>
                      <a:lnTo>
                        <a:pt x="415" y="11"/>
                      </a:lnTo>
                      <a:lnTo>
                        <a:pt x="431" y="9"/>
                      </a:lnTo>
                      <a:lnTo>
                        <a:pt x="441" y="8"/>
                      </a:lnTo>
                      <a:lnTo>
                        <a:pt x="44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5" name="Freeform 332"/>
                <p:cNvSpPr>
                  <a:spLocks/>
                </p:cNvSpPr>
                <p:nvPr/>
              </p:nvSpPr>
              <p:spPr bwMode="auto">
                <a:xfrm>
                  <a:off x="2586" y="3141"/>
                  <a:ext cx="38" cy="37"/>
                </a:xfrm>
                <a:custGeom>
                  <a:avLst/>
                  <a:gdLst>
                    <a:gd name="T0" fmla="*/ 37 w 76"/>
                    <a:gd name="T1" fmla="*/ 37 h 73"/>
                    <a:gd name="T2" fmla="*/ 38 w 76"/>
                    <a:gd name="T3" fmla="*/ 34 h 73"/>
                    <a:gd name="T4" fmla="*/ 34 w 76"/>
                    <a:gd name="T5" fmla="*/ 26 h 73"/>
                    <a:gd name="T6" fmla="*/ 30 w 76"/>
                    <a:gd name="T7" fmla="*/ 19 h 73"/>
                    <a:gd name="T8" fmla="*/ 25 w 76"/>
                    <a:gd name="T9" fmla="*/ 13 h 73"/>
                    <a:gd name="T10" fmla="*/ 21 w 76"/>
                    <a:gd name="T11" fmla="*/ 8 h 73"/>
                    <a:gd name="T12" fmla="*/ 16 w 76"/>
                    <a:gd name="T13" fmla="*/ 4 h 73"/>
                    <a:gd name="T14" fmla="*/ 11 w 76"/>
                    <a:gd name="T15" fmla="*/ 2 h 73"/>
                    <a:gd name="T16" fmla="*/ 5 w 76"/>
                    <a:gd name="T17" fmla="*/ 0 h 73"/>
                    <a:gd name="T18" fmla="*/ 0 w 76"/>
                    <a:gd name="T19" fmla="*/ 1 h 73"/>
                    <a:gd name="T20" fmla="*/ 0 w 76"/>
                    <a:gd name="T21" fmla="*/ 5 h 73"/>
                    <a:gd name="T22" fmla="*/ 5 w 76"/>
                    <a:gd name="T23" fmla="*/ 5 h 73"/>
                    <a:gd name="T24" fmla="*/ 10 w 76"/>
                    <a:gd name="T25" fmla="*/ 6 h 73"/>
                    <a:gd name="T26" fmla="*/ 14 w 76"/>
                    <a:gd name="T27" fmla="*/ 8 h 73"/>
                    <a:gd name="T28" fmla="*/ 18 w 76"/>
                    <a:gd name="T29" fmla="*/ 11 h 73"/>
                    <a:gd name="T30" fmla="*/ 22 w 76"/>
                    <a:gd name="T31" fmla="*/ 16 h 73"/>
                    <a:gd name="T32" fmla="*/ 26 w 76"/>
                    <a:gd name="T33" fmla="*/ 21 h 73"/>
                    <a:gd name="T34" fmla="*/ 30 w 76"/>
                    <a:gd name="T35" fmla="*/ 28 h 73"/>
                    <a:gd name="T36" fmla="*/ 34 w 76"/>
                    <a:gd name="T37" fmla="*/ 36 h 73"/>
                    <a:gd name="T38" fmla="*/ 35 w 76"/>
                    <a:gd name="T39" fmla="*/ 33 h 73"/>
                    <a:gd name="T40" fmla="*/ 34 w 76"/>
                    <a:gd name="T41" fmla="*/ 36 h 73"/>
                    <a:gd name="T42" fmla="*/ 35 w 76"/>
                    <a:gd name="T43" fmla="*/ 37 h 73"/>
                    <a:gd name="T44" fmla="*/ 37 w 76"/>
                    <a:gd name="T45" fmla="*/ 37 h 73"/>
                    <a:gd name="T46" fmla="*/ 38 w 76"/>
                    <a:gd name="T47" fmla="*/ 35 h 73"/>
                    <a:gd name="T48" fmla="*/ 38 w 76"/>
                    <a:gd name="T49" fmla="*/ 34 h 73"/>
                    <a:gd name="T50" fmla="*/ 37 w 76"/>
                    <a:gd name="T51" fmla="*/ 3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6" h="73">
                      <a:moveTo>
                        <a:pt x="74" y="73"/>
                      </a:moveTo>
                      <a:lnTo>
                        <a:pt x="76" y="67"/>
                      </a:lnTo>
                      <a:lnTo>
                        <a:pt x="67" y="51"/>
                      </a:lnTo>
                      <a:lnTo>
                        <a:pt x="59" y="37"/>
                      </a:lnTo>
                      <a:lnTo>
                        <a:pt x="50" y="25"/>
                      </a:lnTo>
                      <a:lnTo>
                        <a:pt x="41" y="15"/>
                      </a:lnTo>
                      <a:lnTo>
                        <a:pt x="32" y="7"/>
                      </a:lnTo>
                      <a:lnTo>
                        <a:pt x="22" y="3"/>
                      </a:lnTo>
                      <a:lnTo>
                        <a:pt x="10" y="0"/>
                      </a:lnTo>
                      <a:lnTo>
                        <a:pt x="0" y="2"/>
                      </a:lnTo>
                      <a:lnTo>
                        <a:pt x="0" y="10"/>
                      </a:lnTo>
                      <a:lnTo>
                        <a:pt x="10" y="10"/>
                      </a:lnTo>
                      <a:lnTo>
                        <a:pt x="20" y="11"/>
                      </a:lnTo>
                      <a:lnTo>
                        <a:pt x="28" y="15"/>
                      </a:lnTo>
                      <a:lnTo>
                        <a:pt x="35" y="21"/>
                      </a:lnTo>
                      <a:lnTo>
                        <a:pt x="44" y="31"/>
                      </a:lnTo>
                      <a:lnTo>
                        <a:pt x="51" y="41"/>
                      </a:lnTo>
                      <a:lnTo>
                        <a:pt x="59" y="55"/>
                      </a:lnTo>
                      <a:lnTo>
                        <a:pt x="68" y="71"/>
                      </a:lnTo>
                      <a:lnTo>
                        <a:pt x="70" y="65"/>
                      </a:lnTo>
                      <a:lnTo>
                        <a:pt x="68" y="71"/>
                      </a:lnTo>
                      <a:lnTo>
                        <a:pt x="70" y="73"/>
                      </a:lnTo>
                      <a:lnTo>
                        <a:pt x="74" y="73"/>
                      </a:lnTo>
                      <a:lnTo>
                        <a:pt x="76" y="70"/>
                      </a:lnTo>
                      <a:lnTo>
                        <a:pt x="76" y="67"/>
                      </a:lnTo>
                      <a:lnTo>
                        <a:pt x="74"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6" name="Freeform 333"/>
                <p:cNvSpPr>
                  <a:spLocks/>
                </p:cNvSpPr>
                <p:nvPr/>
              </p:nvSpPr>
              <p:spPr bwMode="auto">
                <a:xfrm>
                  <a:off x="2558" y="3174"/>
                  <a:ext cx="65" cy="81"/>
                </a:xfrm>
                <a:custGeom>
                  <a:avLst/>
                  <a:gdLst>
                    <a:gd name="T0" fmla="*/ 1 w 129"/>
                    <a:gd name="T1" fmla="*/ 81 h 162"/>
                    <a:gd name="T2" fmla="*/ 4 w 129"/>
                    <a:gd name="T3" fmla="*/ 80 h 162"/>
                    <a:gd name="T4" fmla="*/ 8 w 129"/>
                    <a:gd name="T5" fmla="*/ 74 h 162"/>
                    <a:gd name="T6" fmla="*/ 12 w 129"/>
                    <a:gd name="T7" fmla="*/ 65 h 162"/>
                    <a:gd name="T8" fmla="*/ 18 w 129"/>
                    <a:gd name="T9" fmla="*/ 54 h 162"/>
                    <a:gd name="T10" fmla="*/ 25 w 129"/>
                    <a:gd name="T11" fmla="*/ 43 h 162"/>
                    <a:gd name="T12" fmla="*/ 32 w 129"/>
                    <a:gd name="T13" fmla="*/ 33 h 162"/>
                    <a:gd name="T14" fmla="*/ 42 w 129"/>
                    <a:gd name="T15" fmla="*/ 22 h 162"/>
                    <a:gd name="T16" fmla="*/ 53 w 129"/>
                    <a:gd name="T17" fmla="*/ 12 h 162"/>
                    <a:gd name="T18" fmla="*/ 65 w 129"/>
                    <a:gd name="T19" fmla="*/ 4 h 162"/>
                    <a:gd name="T20" fmla="*/ 63 w 129"/>
                    <a:gd name="T21" fmla="*/ 0 h 162"/>
                    <a:gd name="T22" fmla="*/ 50 w 129"/>
                    <a:gd name="T23" fmla="*/ 9 h 162"/>
                    <a:gd name="T24" fmla="*/ 39 w 129"/>
                    <a:gd name="T25" fmla="*/ 19 h 162"/>
                    <a:gd name="T26" fmla="*/ 29 w 129"/>
                    <a:gd name="T27" fmla="*/ 30 h 162"/>
                    <a:gd name="T28" fmla="*/ 21 w 129"/>
                    <a:gd name="T29" fmla="*/ 41 h 162"/>
                    <a:gd name="T30" fmla="*/ 14 w 129"/>
                    <a:gd name="T31" fmla="*/ 52 h 162"/>
                    <a:gd name="T32" fmla="*/ 8 w 129"/>
                    <a:gd name="T33" fmla="*/ 63 h 162"/>
                    <a:gd name="T34" fmla="*/ 4 w 129"/>
                    <a:gd name="T35" fmla="*/ 72 h 162"/>
                    <a:gd name="T36" fmla="*/ 0 w 129"/>
                    <a:gd name="T37" fmla="*/ 78 h 162"/>
                    <a:gd name="T38" fmla="*/ 3 w 129"/>
                    <a:gd name="T39" fmla="*/ 77 h 162"/>
                    <a:gd name="T40" fmla="*/ 0 w 129"/>
                    <a:gd name="T41" fmla="*/ 78 h 162"/>
                    <a:gd name="T42" fmla="*/ 0 w 129"/>
                    <a:gd name="T43" fmla="*/ 80 h 162"/>
                    <a:gd name="T44" fmla="*/ 2 w 129"/>
                    <a:gd name="T45" fmla="*/ 81 h 162"/>
                    <a:gd name="T46" fmla="*/ 3 w 129"/>
                    <a:gd name="T47" fmla="*/ 81 h 162"/>
                    <a:gd name="T48" fmla="*/ 4 w 129"/>
                    <a:gd name="T49" fmla="*/ 80 h 162"/>
                    <a:gd name="T50" fmla="*/ 1 w 129"/>
                    <a:gd name="T51" fmla="*/ 81 h 1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 h="162">
                      <a:moveTo>
                        <a:pt x="2" y="162"/>
                      </a:moveTo>
                      <a:lnTo>
                        <a:pt x="8" y="160"/>
                      </a:lnTo>
                      <a:lnTo>
                        <a:pt x="15" y="147"/>
                      </a:lnTo>
                      <a:lnTo>
                        <a:pt x="24" y="129"/>
                      </a:lnTo>
                      <a:lnTo>
                        <a:pt x="35" y="108"/>
                      </a:lnTo>
                      <a:lnTo>
                        <a:pt x="49" y="86"/>
                      </a:lnTo>
                      <a:lnTo>
                        <a:pt x="64" y="65"/>
                      </a:lnTo>
                      <a:lnTo>
                        <a:pt x="84" y="44"/>
                      </a:lnTo>
                      <a:lnTo>
                        <a:pt x="106" y="24"/>
                      </a:lnTo>
                      <a:lnTo>
                        <a:pt x="129" y="8"/>
                      </a:lnTo>
                      <a:lnTo>
                        <a:pt x="125" y="0"/>
                      </a:lnTo>
                      <a:lnTo>
                        <a:pt x="100" y="17"/>
                      </a:lnTo>
                      <a:lnTo>
                        <a:pt x="78" y="38"/>
                      </a:lnTo>
                      <a:lnTo>
                        <a:pt x="58" y="59"/>
                      </a:lnTo>
                      <a:lnTo>
                        <a:pt x="41" y="82"/>
                      </a:lnTo>
                      <a:lnTo>
                        <a:pt x="27" y="104"/>
                      </a:lnTo>
                      <a:lnTo>
                        <a:pt x="16" y="125"/>
                      </a:lnTo>
                      <a:lnTo>
                        <a:pt x="7" y="143"/>
                      </a:lnTo>
                      <a:lnTo>
                        <a:pt x="0" y="156"/>
                      </a:lnTo>
                      <a:lnTo>
                        <a:pt x="6" y="154"/>
                      </a:lnTo>
                      <a:lnTo>
                        <a:pt x="0" y="156"/>
                      </a:lnTo>
                      <a:lnTo>
                        <a:pt x="0" y="159"/>
                      </a:lnTo>
                      <a:lnTo>
                        <a:pt x="3" y="162"/>
                      </a:lnTo>
                      <a:lnTo>
                        <a:pt x="6" y="162"/>
                      </a:lnTo>
                      <a:lnTo>
                        <a:pt x="8" y="160"/>
                      </a:lnTo>
                      <a:lnTo>
                        <a:pt x="2" y="1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7" name="Freeform 334"/>
                <p:cNvSpPr>
                  <a:spLocks/>
                </p:cNvSpPr>
                <p:nvPr/>
              </p:nvSpPr>
              <p:spPr bwMode="auto">
                <a:xfrm>
                  <a:off x="2511" y="3250"/>
                  <a:ext cx="50" cy="60"/>
                </a:xfrm>
                <a:custGeom>
                  <a:avLst/>
                  <a:gdLst>
                    <a:gd name="T0" fmla="*/ 4 w 100"/>
                    <a:gd name="T1" fmla="*/ 59 h 119"/>
                    <a:gd name="T2" fmla="*/ 4 w 100"/>
                    <a:gd name="T3" fmla="*/ 59 h 119"/>
                    <a:gd name="T4" fmla="*/ 8 w 100"/>
                    <a:gd name="T5" fmla="*/ 54 h 119"/>
                    <a:gd name="T6" fmla="*/ 14 w 100"/>
                    <a:gd name="T7" fmla="*/ 46 h 119"/>
                    <a:gd name="T8" fmla="*/ 20 w 100"/>
                    <a:gd name="T9" fmla="*/ 36 h 119"/>
                    <a:gd name="T10" fmla="*/ 26 w 100"/>
                    <a:gd name="T11" fmla="*/ 25 h 119"/>
                    <a:gd name="T12" fmla="*/ 33 w 100"/>
                    <a:gd name="T13" fmla="*/ 16 h 119"/>
                    <a:gd name="T14" fmla="*/ 40 w 100"/>
                    <a:gd name="T15" fmla="*/ 9 h 119"/>
                    <a:gd name="T16" fmla="*/ 45 w 100"/>
                    <a:gd name="T17" fmla="*/ 5 h 119"/>
                    <a:gd name="T18" fmla="*/ 48 w 100"/>
                    <a:gd name="T19" fmla="*/ 4 h 119"/>
                    <a:gd name="T20" fmla="*/ 50 w 100"/>
                    <a:gd name="T21" fmla="*/ 0 h 119"/>
                    <a:gd name="T22" fmla="*/ 43 w 100"/>
                    <a:gd name="T23" fmla="*/ 1 h 119"/>
                    <a:gd name="T24" fmla="*/ 37 w 100"/>
                    <a:gd name="T25" fmla="*/ 6 h 119"/>
                    <a:gd name="T26" fmla="*/ 30 w 100"/>
                    <a:gd name="T27" fmla="*/ 13 h 119"/>
                    <a:gd name="T28" fmla="*/ 22 w 100"/>
                    <a:gd name="T29" fmla="*/ 23 h 119"/>
                    <a:gd name="T30" fmla="*/ 16 w 100"/>
                    <a:gd name="T31" fmla="*/ 34 h 119"/>
                    <a:gd name="T32" fmla="*/ 10 w 100"/>
                    <a:gd name="T33" fmla="*/ 44 h 119"/>
                    <a:gd name="T34" fmla="*/ 4 w 100"/>
                    <a:gd name="T35" fmla="*/ 52 h 119"/>
                    <a:gd name="T36" fmla="*/ 1 w 100"/>
                    <a:gd name="T37" fmla="*/ 56 h 119"/>
                    <a:gd name="T38" fmla="*/ 1 w 100"/>
                    <a:gd name="T39" fmla="*/ 56 h 119"/>
                    <a:gd name="T40" fmla="*/ 1 w 100"/>
                    <a:gd name="T41" fmla="*/ 56 h 119"/>
                    <a:gd name="T42" fmla="*/ 0 w 100"/>
                    <a:gd name="T43" fmla="*/ 58 h 119"/>
                    <a:gd name="T44" fmla="*/ 1 w 100"/>
                    <a:gd name="T45" fmla="*/ 59 h 119"/>
                    <a:gd name="T46" fmla="*/ 2 w 100"/>
                    <a:gd name="T47" fmla="*/ 60 h 119"/>
                    <a:gd name="T48" fmla="*/ 4 w 100"/>
                    <a:gd name="T49" fmla="*/ 59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19">
                      <a:moveTo>
                        <a:pt x="7" y="118"/>
                      </a:moveTo>
                      <a:lnTo>
                        <a:pt x="7" y="118"/>
                      </a:lnTo>
                      <a:lnTo>
                        <a:pt x="16" y="107"/>
                      </a:lnTo>
                      <a:lnTo>
                        <a:pt x="27" y="91"/>
                      </a:lnTo>
                      <a:lnTo>
                        <a:pt x="39" y="71"/>
                      </a:lnTo>
                      <a:lnTo>
                        <a:pt x="52" y="50"/>
                      </a:lnTo>
                      <a:lnTo>
                        <a:pt x="65" y="32"/>
                      </a:lnTo>
                      <a:lnTo>
                        <a:pt x="79" y="17"/>
                      </a:lnTo>
                      <a:lnTo>
                        <a:pt x="90" y="9"/>
                      </a:lnTo>
                      <a:lnTo>
                        <a:pt x="96" y="8"/>
                      </a:lnTo>
                      <a:lnTo>
                        <a:pt x="100" y="0"/>
                      </a:lnTo>
                      <a:lnTo>
                        <a:pt x="86" y="1"/>
                      </a:lnTo>
                      <a:lnTo>
                        <a:pt x="73" y="11"/>
                      </a:lnTo>
                      <a:lnTo>
                        <a:pt x="59" y="26"/>
                      </a:lnTo>
                      <a:lnTo>
                        <a:pt x="44" y="46"/>
                      </a:lnTo>
                      <a:lnTo>
                        <a:pt x="31" y="67"/>
                      </a:lnTo>
                      <a:lnTo>
                        <a:pt x="19" y="87"/>
                      </a:lnTo>
                      <a:lnTo>
                        <a:pt x="8" y="103"/>
                      </a:lnTo>
                      <a:lnTo>
                        <a:pt x="1" y="112"/>
                      </a:lnTo>
                      <a:lnTo>
                        <a:pt x="0" y="115"/>
                      </a:lnTo>
                      <a:lnTo>
                        <a:pt x="1" y="118"/>
                      </a:lnTo>
                      <a:lnTo>
                        <a:pt x="4" y="119"/>
                      </a:lnTo>
                      <a:lnTo>
                        <a:pt x="7"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8" name="Freeform 335"/>
                <p:cNvSpPr>
                  <a:spLocks/>
                </p:cNvSpPr>
                <p:nvPr/>
              </p:nvSpPr>
              <p:spPr bwMode="auto">
                <a:xfrm>
                  <a:off x="2505" y="3307"/>
                  <a:ext cx="13" cy="21"/>
                </a:xfrm>
                <a:custGeom>
                  <a:avLst/>
                  <a:gdLst>
                    <a:gd name="T0" fmla="*/ 13 w 26"/>
                    <a:gd name="T1" fmla="*/ 20 h 44"/>
                    <a:gd name="T2" fmla="*/ 12 w 26"/>
                    <a:gd name="T3" fmla="*/ 17 h 44"/>
                    <a:gd name="T4" fmla="*/ 6 w 26"/>
                    <a:gd name="T5" fmla="*/ 14 h 44"/>
                    <a:gd name="T6" fmla="*/ 4 w 26"/>
                    <a:gd name="T7" fmla="*/ 11 h 44"/>
                    <a:gd name="T8" fmla="*/ 6 w 26"/>
                    <a:gd name="T9" fmla="*/ 8 h 44"/>
                    <a:gd name="T10" fmla="*/ 10 w 26"/>
                    <a:gd name="T11" fmla="*/ 3 h 44"/>
                    <a:gd name="T12" fmla="*/ 7 w 26"/>
                    <a:gd name="T13" fmla="*/ 0 h 44"/>
                    <a:gd name="T14" fmla="*/ 2 w 26"/>
                    <a:gd name="T15" fmla="*/ 6 h 44"/>
                    <a:gd name="T16" fmla="*/ 0 w 26"/>
                    <a:gd name="T17" fmla="*/ 11 h 44"/>
                    <a:gd name="T18" fmla="*/ 3 w 26"/>
                    <a:gd name="T19" fmla="*/ 17 h 44"/>
                    <a:gd name="T20" fmla="*/ 11 w 26"/>
                    <a:gd name="T21" fmla="*/ 21 h 44"/>
                    <a:gd name="T22" fmla="*/ 9 w 26"/>
                    <a:gd name="T23" fmla="*/ 18 h 44"/>
                    <a:gd name="T24" fmla="*/ 11 w 26"/>
                    <a:gd name="T25" fmla="*/ 21 h 44"/>
                    <a:gd name="T26" fmla="*/ 12 w 26"/>
                    <a:gd name="T27" fmla="*/ 21 h 44"/>
                    <a:gd name="T28" fmla="*/ 13 w 26"/>
                    <a:gd name="T29" fmla="*/ 20 h 44"/>
                    <a:gd name="T30" fmla="*/ 13 w 26"/>
                    <a:gd name="T31" fmla="*/ 18 h 44"/>
                    <a:gd name="T32" fmla="*/ 12 w 26"/>
                    <a:gd name="T33" fmla="*/ 17 h 44"/>
                    <a:gd name="T34" fmla="*/ 13 w 26"/>
                    <a:gd name="T35" fmla="*/ 2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44">
                      <a:moveTo>
                        <a:pt x="26" y="42"/>
                      </a:moveTo>
                      <a:lnTo>
                        <a:pt x="23" y="36"/>
                      </a:lnTo>
                      <a:lnTo>
                        <a:pt x="12" y="29"/>
                      </a:lnTo>
                      <a:lnTo>
                        <a:pt x="8" y="24"/>
                      </a:lnTo>
                      <a:lnTo>
                        <a:pt x="11" y="17"/>
                      </a:lnTo>
                      <a:lnTo>
                        <a:pt x="19" y="6"/>
                      </a:lnTo>
                      <a:lnTo>
                        <a:pt x="13" y="0"/>
                      </a:lnTo>
                      <a:lnTo>
                        <a:pt x="3" y="13"/>
                      </a:lnTo>
                      <a:lnTo>
                        <a:pt x="0" y="24"/>
                      </a:lnTo>
                      <a:lnTo>
                        <a:pt x="6" y="36"/>
                      </a:lnTo>
                      <a:lnTo>
                        <a:pt x="21" y="44"/>
                      </a:lnTo>
                      <a:lnTo>
                        <a:pt x="18" y="38"/>
                      </a:lnTo>
                      <a:lnTo>
                        <a:pt x="21" y="44"/>
                      </a:lnTo>
                      <a:lnTo>
                        <a:pt x="24" y="43"/>
                      </a:lnTo>
                      <a:lnTo>
                        <a:pt x="26" y="41"/>
                      </a:lnTo>
                      <a:lnTo>
                        <a:pt x="26" y="38"/>
                      </a:lnTo>
                      <a:lnTo>
                        <a:pt x="23" y="36"/>
                      </a:lnTo>
                      <a:lnTo>
                        <a:pt x="26"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89" name="Freeform 336"/>
                <p:cNvSpPr>
                  <a:spLocks/>
                </p:cNvSpPr>
                <p:nvPr/>
              </p:nvSpPr>
              <p:spPr bwMode="auto">
                <a:xfrm>
                  <a:off x="2495" y="3325"/>
                  <a:ext cx="23" cy="50"/>
                </a:xfrm>
                <a:custGeom>
                  <a:avLst/>
                  <a:gdLst>
                    <a:gd name="T0" fmla="*/ 6 w 46"/>
                    <a:gd name="T1" fmla="*/ 50 h 99"/>
                    <a:gd name="T2" fmla="*/ 6 w 46"/>
                    <a:gd name="T3" fmla="*/ 50 h 99"/>
                    <a:gd name="T4" fmla="*/ 6 w 46"/>
                    <a:gd name="T5" fmla="*/ 45 h 99"/>
                    <a:gd name="T6" fmla="*/ 7 w 46"/>
                    <a:gd name="T7" fmla="*/ 39 h 99"/>
                    <a:gd name="T8" fmla="*/ 9 w 46"/>
                    <a:gd name="T9" fmla="*/ 32 h 99"/>
                    <a:gd name="T10" fmla="*/ 12 w 46"/>
                    <a:gd name="T11" fmla="*/ 26 h 99"/>
                    <a:gd name="T12" fmla="*/ 15 w 46"/>
                    <a:gd name="T13" fmla="*/ 19 h 99"/>
                    <a:gd name="T14" fmla="*/ 18 w 46"/>
                    <a:gd name="T15" fmla="*/ 13 h 99"/>
                    <a:gd name="T16" fmla="*/ 21 w 46"/>
                    <a:gd name="T17" fmla="*/ 7 h 99"/>
                    <a:gd name="T18" fmla="*/ 23 w 46"/>
                    <a:gd name="T19" fmla="*/ 2 h 99"/>
                    <a:gd name="T20" fmla="*/ 19 w 46"/>
                    <a:gd name="T21" fmla="*/ 0 h 99"/>
                    <a:gd name="T22" fmla="*/ 17 w 46"/>
                    <a:gd name="T23" fmla="*/ 5 h 99"/>
                    <a:gd name="T24" fmla="*/ 14 w 46"/>
                    <a:gd name="T25" fmla="*/ 11 h 99"/>
                    <a:gd name="T26" fmla="*/ 11 w 46"/>
                    <a:gd name="T27" fmla="*/ 17 h 99"/>
                    <a:gd name="T28" fmla="*/ 8 w 46"/>
                    <a:gd name="T29" fmla="*/ 24 h 99"/>
                    <a:gd name="T30" fmla="*/ 5 w 46"/>
                    <a:gd name="T31" fmla="*/ 31 h 99"/>
                    <a:gd name="T32" fmla="*/ 3 w 46"/>
                    <a:gd name="T33" fmla="*/ 38 h 99"/>
                    <a:gd name="T34" fmla="*/ 1 w 46"/>
                    <a:gd name="T35" fmla="*/ 45 h 99"/>
                    <a:gd name="T36" fmla="*/ 0 w 46"/>
                    <a:gd name="T37" fmla="*/ 50 h 99"/>
                    <a:gd name="T38" fmla="*/ 0 w 46"/>
                    <a:gd name="T39" fmla="*/ 50 h 99"/>
                    <a:gd name="T40" fmla="*/ 6 w 46"/>
                    <a:gd name="T41" fmla="*/ 5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99">
                      <a:moveTo>
                        <a:pt x="11" y="99"/>
                      </a:moveTo>
                      <a:lnTo>
                        <a:pt x="11" y="99"/>
                      </a:lnTo>
                      <a:lnTo>
                        <a:pt x="11" y="89"/>
                      </a:lnTo>
                      <a:lnTo>
                        <a:pt x="14" y="77"/>
                      </a:lnTo>
                      <a:lnTo>
                        <a:pt x="18" y="64"/>
                      </a:lnTo>
                      <a:lnTo>
                        <a:pt x="24" y="52"/>
                      </a:lnTo>
                      <a:lnTo>
                        <a:pt x="30" y="38"/>
                      </a:lnTo>
                      <a:lnTo>
                        <a:pt x="36" y="25"/>
                      </a:lnTo>
                      <a:lnTo>
                        <a:pt x="41" y="13"/>
                      </a:lnTo>
                      <a:lnTo>
                        <a:pt x="46" y="4"/>
                      </a:lnTo>
                      <a:lnTo>
                        <a:pt x="38" y="0"/>
                      </a:lnTo>
                      <a:lnTo>
                        <a:pt x="33" y="9"/>
                      </a:lnTo>
                      <a:lnTo>
                        <a:pt x="28" y="21"/>
                      </a:lnTo>
                      <a:lnTo>
                        <a:pt x="22" y="34"/>
                      </a:lnTo>
                      <a:lnTo>
                        <a:pt x="16" y="48"/>
                      </a:lnTo>
                      <a:lnTo>
                        <a:pt x="10" y="62"/>
                      </a:lnTo>
                      <a:lnTo>
                        <a:pt x="5" y="75"/>
                      </a:lnTo>
                      <a:lnTo>
                        <a:pt x="2" y="89"/>
                      </a:lnTo>
                      <a:lnTo>
                        <a:pt x="0" y="99"/>
                      </a:lnTo>
                      <a:lnTo>
                        <a:pt x="11" y="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0" name="Freeform 337"/>
                <p:cNvSpPr>
                  <a:spLocks/>
                </p:cNvSpPr>
                <p:nvPr/>
              </p:nvSpPr>
              <p:spPr bwMode="auto">
                <a:xfrm>
                  <a:off x="2495" y="3375"/>
                  <a:ext cx="31" cy="36"/>
                </a:xfrm>
                <a:custGeom>
                  <a:avLst/>
                  <a:gdLst>
                    <a:gd name="T0" fmla="*/ 30 w 61"/>
                    <a:gd name="T1" fmla="*/ 35 h 71"/>
                    <a:gd name="T2" fmla="*/ 29 w 61"/>
                    <a:gd name="T3" fmla="*/ 32 h 71"/>
                    <a:gd name="T4" fmla="*/ 22 w 61"/>
                    <a:gd name="T5" fmla="*/ 32 h 71"/>
                    <a:gd name="T6" fmla="*/ 18 w 61"/>
                    <a:gd name="T7" fmla="*/ 31 h 71"/>
                    <a:gd name="T8" fmla="*/ 14 w 61"/>
                    <a:gd name="T9" fmla="*/ 29 h 71"/>
                    <a:gd name="T10" fmla="*/ 11 w 61"/>
                    <a:gd name="T11" fmla="*/ 26 h 71"/>
                    <a:gd name="T12" fmla="*/ 9 w 61"/>
                    <a:gd name="T13" fmla="*/ 22 h 71"/>
                    <a:gd name="T14" fmla="*/ 7 w 61"/>
                    <a:gd name="T15" fmla="*/ 16 h 71"/>
                    <a:gd name="T16" fmla="*/ 6 w 61"/>
                    <a:gd name="T17" fmla="*/ 9 h 71"/>
                    <a:gd name="T18" fmla="*/ 6 w 61"/>
                    <a:gd name="T19" fmla="*/ 0 h 71"/>
                    <a:gd name="T20" fmla="*/ 0 w 61"/>
                    <a:gd name="T21" fmla="*/ 0 h 71"/>
                    <a:gd name="T22" fmla="*/ 1 w 61"/>
                    <a:gd name="T23" fmla="*/ 9 h 71"/>
                    <a:gd name="T24" fmla="*/ 2 w 61"/>
                    <a:gd name="T25" fmla="*/ 17 h 71"/>
                    <a:gd name="T26" fmla="*/ 5 w 61"/>
                    <a:gd name="T27" fmla="*/ 23 h 71"/>
                    <a:gd name="T28" fmla="*/ 8 w 61"/>
                    <a:gd name="T29" fmla="*/ 28 h 71"/>
                    <a:gd name="T30" fmla="*/ 12 w 61"/>
                    <a:gd name="T31" fmla="*/ 33 h 71"/>
                    <a:gd name="T32" fmla="*/ 17 w 61"/>
                    <a:gd name="T33" fmla="*/ 35 h 71"/>
                    <a:gd name="T34" fmla="*/ 22 w 61"/>
                    <a:gd name="T35" fmla="*/ 36 h 71"/>
                    <a:gd name="T36" fmla="*/ 29 w 61"/>
                    <a:gd name="T37" fmla="*/ 36 h 71"/>
                    <a:gd name="T38" fmla="*/ 27 w 61"/>
                    <a:gd name="T39" fmla="*/ 32 h 71"/>
                    <a:gd name="T40" fmla="*/ 29 w 61"/>
                    <a:gd name="T41" fmla="*/ 36 h 71"/>
                    <a:gd name="T42" fmla="*/ 30 w 61"/>
                    <a:gd name="T43" fmla="*/ 35 h 71"/>
                    <a:gd name="T44" fmla="*/ 31 w 61"/>
                    <a:gd name="T45" fmla="*/ 34 h 71"/>
                    <a:gd name="T46" fmla="*/ 30 w 61"/>
                    <a:gd name="T47" fmla="*/ 32 h 71"/>
                    <a:gd name="T48" fmla="*/ 29 w 61"/>
                    <a:gd name="T49" fmla="*/ 32 h 71"/>
                    <a:gd name="T50" fmla="*/ 30 w 61"/>
                    <a:gd name="T51" fmla="*/ 35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 h="71">
                      <a:moveTo>
                        <a:pt x="60" y="70"/>
                      </a:moveTo>
                      <a:lnTo>
                        <a:pt x="57" y="63"/>
                      </a:lnTo>
                      <a:lnTo>
                        <a:pt x="44" y="63"/>
                      </a:lnTo>
                      <a:lnTo>
                        <a:pt x="35" y="61"/>
                      </a:lnTo>
                      <a:lnTo>
                        <a:pt x="27" y="57"/>
                      </a:lnTo>
                      <a:lnTo>
                        <a:pt x="21" y="52"/>
                      </a:lnTo>
                      <a:lnTo>
                        <a:pt x="17" y="44"/>
                      </a:lnTo>
                      <a:lnTo>
                        <a:pt x="13" y="32"/>
                      </a:lnTo>
                      <a:lnTo>
                        <a:pt x="11" y="18"/>
                      </a:lnTo>
                      <a:lnTo>
                        <a:pt x="11" y="0"/>
                      </a:lnTo>
                      <a:lnTo>
                        <a:pt x="0" y="0"/>
                      </a:lnTo>
                      <a:lnTo>
                        <a:pt x="2" y="18"/>
                      </a:lnTo>
                      <a:lnTo>
                        <a:pt x="4" y="34"/>
                      </a:lnTo>
                      <a:lnTo>
                        <a:pt x="9" y="46"/>
                      </a:lnTo>
                      <a:lnTo>
                        <a:pt x="15" y="56"/>
                      </a:lnTo>
                      <a:lnTo>
                        <a:pt x="23" y="65"/>
                      </a:lnTo>
                      <a:lnTo>
                        <a:pt x="33" y="69"/>
                      </a:lnTo>
                      <a:lnTo>
                        <a:pt x="44" y="71"/>
                      </a:lnTo>
                      <a:lnTo>
                        <a:pt x="57" y="71"/>
                      </a:lnTo>
                      <a:lnTo>
                        <a:pt x="54" y="64"/>
                      </a:lnTo>
                      <a:lnTo>
                        <a:pt x="57" y="71"/>
                      </a:lnTo>
                      <a:lnTo>
                        <a:pt x="60" y="70"/>
                      </a:lnTo>
                      <a:lnTo>
                        <a:pt x="61" y="67"/>
                      </a:lnTo>
                      <a:lnTo>
                        <a:pt x="60" y="64"/>
                      </a:lnTo>
                      <a:lnTo>
                        <a:pt x="57" y="63"/>
                      </a:lnTo>
                      <a:lnTo>
                        <a:pt x="60"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1" name="Freeform 338"/>
                <p:cNvSpPr>
                  <a:spLocks/>
                </p:cNvSpPr>
                <p:nvPr/>
              </p:nvSpPr>
              <p:spPr bwMode="auto">
                <a:xfrm>
                  <a:off x="2507" y="3407"/>
                  <a:ext cx="18" cy="40"/>
                </a:xfrm>
                <a:custGeom>
                  <a:avLst/>
                  <a:gdLst>
                    <a:gd name="T0" fmla="*/ 5 w 35"/>
                    <a:gd name="T1" fmla="*/ 39 h 80"/>
                    <a:gd name="T2" fmla="*/ 5 w 35"/>
                    <a:gd name="T3" fmla="*/ 38 h 80"/>
                    <a:gd name="T4" fmla="*/ 6 w 35"/>
                    <a:gd name="T5" fmla="*/ 29 h 80"/>
                    <a:gd name="T6" fmla="*/ 8 w 35"/>
                    <a:gd name="T7" fmla="*/ 20 h 80"/>
                    <a:gd name="T8" fmla="*/ 12 w 35"/>
                    <a:gd name="T9" fmla="*/ 11 h 80"/>
                    <a:gd name="T10" fmla="*/ 18 w 35"/>
                    <a:gd name="T11" fmla="*/ 3 h 80"/>
                    <a:gd name="T12" fmla="*/ 15 w 35"/>
                    <a:gd name="T13" fmla="*/ 0 h 80"/>
                    <a:gd name="T14" fmla="*/ 8 w 35"/>
                    <a:gd name="T15" fmla="*/ 9 h 80"/>
                    <a:gd name="T16" fmla="*/ 4 w 35"/>
                    <a:gd name="T17" fmla="*/ 19 h 80"/>
                    <a:gd name="T18" fmla="*/ 2 w 35"/>
                    <a:gd name="T19" fmla="*/ 29 h 80"/>
                    <a:gd name="T20" fmla="*/ 0 w 35"/>
                    <a:gd name="T21" fmla="*/ 38 h 80"/>
                    <a:gd name="T22" fmla="*/ 1 w 35"/>
                    <a:gd name="T23" fmla="*/ 38 h 80"/>
                    <a:gd name="T24" fmla="*/ 0 w 35"/>
                    <a:gd name="T25" fmla="*/ 38 h 80"/>
                    <a:gd name="T26" fmla="*/ 1 w 35"/>
                    <a:gd name="T27" fmla="*/ 40 h 80"/>
                    <a:gd name="T28" fmla="*/ 3 w 35"/>
                    <a:gd name="T29" fmla="*/ 40 h 80"/>
                    <a:gd name="T30" fmla="*/ 4 w 35"/>
                    <a:gd name="T31" fmla="*/ 40 h 80"/>
                    <a:gd name="T32" fmla="*/ 5 w 35"/>
                    <a:gd name="T33" fmla="*/ 38 h 80"/>
                    <a:gd name="T34" fmla="*/ 5 w 35"/>
                    <a:gd name="T35" fmla="*/ 39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80">
                      <a:moveTo>
                        <a:pt x="9" y="77"/>
                      </a:moveTo>
                      <a:lnTo>
                        <a:pt x="10" y="76"/>
                      </a:lnTo>
                      <a:lnTo>
                        <a:pt x="11" y="58"/>
                      </a:lnTo>
                      <a:lnTo>
                        <a:pt x="16" y="39"/>
                      </a:lnTo>
                      <a:lnTo>
                        <a:pt x="24" y="21"/>
                      </a:lnTo>
                      <a:lnTo>
                        <a:pt x="35" y="6"/>
                      </a:lnTo>
                      <a:lnTo>
                        <a:pt x="29" y="0"/>
                      </a:lnTo>
                      <a:lnTo>
                        <a:pt x="16" y="17"/>
                      </a:lnTo>
                      <a:lnTo>
                        <a:pt x="8" y="37"/>
                      </a:lnTo>
                      <a:lnTo>
                        <a:pt x="3" y="58"/>
                      </a:lnTo>
                      <a:lnTo>
                        <a:pt x="0" y="76"/>
                      </a:lnTo>
                      <a:lnTo>
                        <a:pt x="1" y="75"/>
                      </a:lnTo>
                      <a:lnTo>
                        <a:pt x="0" y="76"/>
                      </a:lnTo>
                      <a:lnTo>
                        <a:pt x="2" y="79"/>
                      </a:lnTo>
                      <a:lnTo>
                        <a:pt x="5" y="80"/>
                      </a:lnTo>
                      <a:lnTo>
                        <a:pt x="8" y="79"/>
                      </a:lnTo>
                      <a:lnTo>
                        <a:pt x="10" y="76"/>
                      </a:lnTo>
                      <a:lnTo>
                        <a:pt x="9"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2" name="Freeform 339"/>
                <p:cNvSpPr>
                  <a:spLocks/>
                </p:cNvSpPr>
                <p:nvPr/>
              </p:nvSpPr>
              <p:spPr bwMode="auto">
                <a:xfrm>
                  <a:off x="2499" y="3445"/>
                  <a:ext cx="64" cy="111"/>
                </a:xfrm>
                <a:custGeom>
                  <a:avLst/>
                  <a:gdLst>
                    <a:gd name="T0" fmla="*/ 62 w 128"/>
                    <a:gd name="T1" fmla="*/ 106 h 224"/>
                    <a:gd name="T2" fmla="*/ 62 w 128"/>
                    <a:gd name="T3" fmla="*/ 106 h 224"/>
                    <a:gd name="T4" fmla="*/ 58 w 128"/>
                    <a:gd name="T5" fmla="*/ 106 h 224"/>
                    <a:gd name="T6" fmla="*/ 53 w 128"/>
                    <a:gd name="T7" fmla="*/ 106 h 224"/>
                    <a:gd name="T8" fmla="*/ 47 w 128"/>
                    <a:gd name="T9" fmla="*/ 105 h 224"/>
                    <a:gd name="T10" fmla="*/ 41 w 128"/>
                    <a:gd name="T11" fmla="*/ 103 h 224"/>
                    <a:gd name="T12" fmla="*/ 35 w 128"/>
                    <a:gd name="T13" fmla="*/ 100 h 224"/>
                    <a:gd name="T14" fmla="*/ 29 w 128"/>
                    <a:gd name="T15" fmla="*/ 97 h 224"/>
                    <a:gd name="T16" fmla="*/ 24 w 128"/>
                    <a:gd name="T17" fmla="*/ 93 h 224"/>
                    <a:gd name="T18" fmla="*/ 18 w 128"/>
                    <a:gd name="T19" fmla="*/ 87 h 224"/>
                    <a:gd name="T20" fmla="*/ 14 w 128"/>
                    <a:gd name="T21" fmla="*/ 81 h 224"/>
                    <a:gd name="T22" fmla="*/ 10 w 128"/>
                    <a:gd name="T23" fmla="*/ 74 h 224"/>
                    <a:gd name="T24" fmla="*/ 7 w 128"/>
                    <a:gd name="T25" fmla="*/ 65 h 224"/>
                    <a:gd name="T26" fmla="*/ 5 w 128"/>
                    <a:gd name="T27" fmla="*/ 56 h 224"/>
                    <a:gd name="T28" fmla="*/ 5 w 128"/>
                    <a:gd name="T29" fmla="*/ 44 h 224"/>
                    <a:gd name="T30" fmla="*/ 6 w 128"/>
                    <a:gd name="T31" fmla="*/ 31 h 224"/>
                    <a:gd name="T32" fmla="*/ 8 w 128"/>
                    <a:gd name="T33" fmla="*/ 17 h 224"/>
                    <a:gd name="T34" fmla="*/ 13 w 128"/>
                    <a:gd name="T35" fmla="*/ 1 h 224"/>
                    <a:gd name="T36" fmla="*/ 9 w 128"/>
                    <a:gd name="T37" fmla="*/ 0 h 224"/>
                    <a:gd name="T38" fmla="*/ 4 w 128"/>
                    <a:gd name="T39" fmla="*/ 16 h 224"/>
                    <a:gd name="T40" fmla="*/ 2 w 128"/>
                    <a:gd name="T41" fmla="*/ 31 h 224"/>
                    <a:gd name="T42" fmla="*/ 0 w 128"/>
                    <a:gd name="T43" fmla="*/ 44 h 224"/>
                    <a:gd name="T44" fmla="*/ 1 w 128"/>
                    <a:gd name="T45" fmla="*/ 56 h 224"/>
                    <a:gd name="T46" fmla="*/ 3 w 128"/>
                    <a:gd name="T47" fmla="*/ 66 h 224"/>
                    <a:gd name="T48" fmla="*/ 6 w 128"/>
                    <a:gd name="T49" fmla="*/ 75 h 224"/>
                    <a:gd name="T50" fmla="*/ 10 w 128"/>
                    <a:gd name="T51" fmla="*/ 83 h 224"/>
                    <a:gd name="T52" fmla="*/ 15 w 128"/>
                    <a:gd name="T53" fmla="*/ 90 h 224"/>
                    <a:gd name="T54" fmla="*/ 21 w 128"/>
                    <a:gd name="T55" fmla="*/ 96 h 224"/>
                    <a:gd name="T56" fmla="*/ 27 w 128"/>
                    <a:gd name="T57" fmla="*/ 101 h 224"/>
                    <a:gd name="T58" fmla="*/ 33 w 128"/>
                    <a:gd name="T59" fmla="*/ 104 h 224"/>
                    <a:gd name="T60" fmla="*/ 40 w 128"/>
                    <a:gd name="T61" fmla="*/ 107 h 224"/>
                    <a:gd name="T62" fmla="*/ 46 w 128"/>
                    <a:gd name="T63" fmla="*/ 109 h 224"/>
                    <a:gd name="T64" fmla="*/ 53 w 128"/>
                    <a:gd name="T65" fmla="*/ 110 h 224"/>
                    <a:gd name="T66" fmla="*/ 58 w 128"/>
                    <a:gd name="T67" fmla="*/ 111 h 224"/>
                    <a:gd name="T68" fmla="*/ 62 w 128"/>
                    <a:gd name="T69" fmla="*/ 111 h 224"/>
                    <a:gd name="T70" fmla="*/ 62 w 128"/>
                    <a:gd name="T71" fmla="*/ 111 h 224"/>
                    <a:gd name="T72" fmla="*/ 62 w 128"/>
                    <a:gd name="T73" fmla="*/ 111 h 224"/>
                    <a:gd name="T74" fmla="*/ 64 w 128"/>
                    <a:gd name="T75" fmla="*/ 110 h 224"/>
                    <a:gd name="T76" fmla="*/ 64 w 128"/>
                    <a:gd name="T77" fmla="*/ 109 h 224"/>
                    <a:gd name="T78" fmla="*/ 64 w 128"/>
                    <a:gd name="T79" fmla="*/ 107 h 224"/>
                    <a:gd name="T80" fmla="*/ 62 w 128"/>
                    <a:gd name="T81" fmla="*/ 106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224">
                      <a:moveTo>
                        <a:pt x="124" y="214"/>
                      </a:moveTo>
                      <a:lnTo>
                        <a:pt x="124" y="214"/>
                      </a:lnTo>
                      <a:lnTo>
                        <a:pt x="115" y="213"/>
                      </a:lnTo>
                      <a:lnTo>
                        <a:pt x="105" y="213"/>
                      </a:lnTo>
                      <a:lnTo>
                        <a:pt x="94" y="211"/>
                      </a:lnTo>
                      <a:lnTo>
                        <a:pt x="81" y="207"/>
                      </a:lnTo>
                      <a:lnTo>
                        <a:pt x="70" y="202"/>
                      </a:lnTo>
                      <a:lnTo>
                        <a:pt x="58" y="195"/>
                      </a:lnTo>
                      <a:lnTo>
                        <a:pt x="47" y="187"/>
                      </a:lnTo>
                      <a:lnTo>
                        <a:pt x="36" y="176"/>
                      </a:lnTo>
                      <a:lnTo>
                        <a:pt x="28" y="164"/>
                      </a:lnTo>
                      <a:lnTo>
                        <a:pt x="20" y="150"/>
                      </a:lnTo>
                      <a:lnTo>
                        <a:pt x="14" y="132"/>
                      </a:lnTo>
                      <a:lnTo>
                        <a:pt x="10" y="112"/>
                      </a:lnTo>
                      <a:lnTo>
                        <a:pt x="10" y="89"/>
                      </a:lnTo>
                      <a:lnTo>
                        <a:pt x="11" y="63"/>
                      </a:lnTo>
                      <a:lnTo>
                        <a:pt x="16" y="35"/>
                      </a:lnTo>
                      <a:lnTo>
                        <a:pt x="25" y="2"/>
                      </a:lnTo>
                      <a:lnTo>
                        <a:pt x="17" y="0"/>
                      </a:lnTo>
                      <a:lnTo>
                        <a:pt x="8" y="32"/>
                      </a:lnTo>
                      <a:lnTo>
                        <a:pt x="3" y="63"/>
                      </a:lnTo>
                      <a:lnTo>
                        <a:pt x="0" y="89"/>
                      </a:lnTo>
                      <a:lnTo>
                        <a:pt x="2" y="112"/>
                      </a:lnTo>
                      <a:lnTo>
                        <a:pt x="6" y="134"/>
                      </a:lnTo>
                      <a:lnTo>
                        <a:pt x="12" y="152"/>
                      </a:lnTo>
                      <a:lnTo>
                        <a:pt x="20" y="168"/>
                      </a:lnTo>
                      <a:lnTo>
                        <a:pt x="30" y="182"/>
                      </a:lnTo>
                      <a:lnTo>
                        <a:pt x="41" y="193"/>
                      </a:lnTo>
                      <a:lnTo>
                        <a:pt x="54" y="203"/>
                      </a:lnTo>
                      <a:lnTo>
                        <a:pt x="66" y="210"/>
                      </a:lnTo>
                      <a:lnTo>
                        <a:pt x="79" y="215"/>
                      </a:lnTo>
                      <a:lnTo>
                        <a:pt x="92" y="220"/>
                      </a:lnTo>
                      <a:lnTo>
                        <a:pt x="105" y="222"/>
                      </a:lnTo>
                      <a:lnTo>
                        <a:pt x="115" y="224"/>
                      </a:lnTo>
                      <a:lnTo>
                        <a:pt x="124" y="223"/>
                      </a:lnTo>
                      <a:lnTo>
                        <a:pt x="127" y="222"/>
                      </a:lnTo>
                      <a:lnTo>
                        <a:pt x="128" y="219"/>
                      </a:lnTo>
                      <a:lnTo>
                        <a:pt x="127" y="215"/>
                      </a:lnTo>
                      <a:lnTo>
                        <a:pt x="124" y="2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3" name="Freeform 340"/>
                <p:cNvSpPr>
                  <a:spLocks/>
                </p:cNvSpPr>
                <p:nvPr/>
              </p:nvSpPr>
              <p:spPr bwMode="auto">
                <a:xfrm>
                  <a:off x="2561" y="3547"/>
                  <a:ext cx="55" cy="9"/>
                </a:xfrm>
                <a:custGeom>
                  <a:avLst/>
                  <a:gdLst>
                    <a:gd name="T0" fmla="*/ 55 w 109"/>
                    <a:gd name="T1" fmla="*/ 0 h 19"/>
                    <a:gd name="T2" fmla="*/ 55 w 109"/>
                    <a:gd name="T3" fmla="*/ 0 h 19"/>
                    <a:gd name="T4" fmla="*/ 50 w 109"/>
                    <a:gd name="T5" fmla="*/ 0 h 19"/>
                    <a:gd name="T6" fmla="*/ 44 w 109"/>
                    <a:gd name="T7" fmla="*/ 1 h 19"/>
                    <a:gd name="T8" fmla="*/ 36 w 109"/>
                    <a:gd name="T9" fmla="*/ 2 h 19"/>
                    <a:gd name="T10" fmla="*/ 28 w 109"/>
                    <a:gd name="T11" fmla="*/ 2 h 19"/>
                    <a:gd name="T12" fmla="*/ 20 w 109"/>
                    <a:gd name="T13" fmla="*/ 3 h 19"/>
                    <a:gd name="T14" fmla="*/ 12 w 109"/>
                    <a:gd name="T15" fmla="*/ 4 h 19"/>
                    <a:gd name="T16" fmla="*/ 5 w 109"/>
                    <a:gd name="T17" fmla="*/ 4 h 19"/>
                    <a:gd name="T18" fmla="*/ 0 w 109"/>
                    <a:gd name="T19" fmla="*/ 4 h 19"/>
                    <a:gd name="T20" fmla="*/ 0 w 109"/>
                    <a:gd name="T21" fmla="*/ 9 h 19"/>
                    <a:gd name="T22" fmla="*/ 5 w 109"/>
                    <a:gd name="T23" fmla="*/ 9 h 19"/>
                    <a:gd name="T24" fmla="*/ 12 w 109"/>
                    <a:gd name="T25" fmla="*/ 8 h 19"/>
                    <a:gd name="T26" fmla="*/ 20 w 109"/>
                    <a:gd name="T27" fmla="*/ 8 h 19"/>
                    <a:gd name="T28" fmla="*/ 28 w 109"/>
                    <a:gd name="T29" fmla="*/ 7 h 19"/>
                    <a:gd name="T30" fmla="*/ 36 w 109"/>
                    <a:gd name="T31" fmla="*/ 6 h 19"/>
                    <a:gd name="T32" fmla="*/ 44 w 109"/>
                    <a:gd name="T33" fmla="*/ 5 h 19"/>
                    <a:gd name="T34" fmla="*/ 50 w 109"/>
                    <a:gd name="T35" fmla="*/ 4 h 19"/>
                    <a:gd name="T36" fmla="*/ 55 w 109"/>
                    <a:gd name="T37" fmla="*/ 4 h 19"/>
                    <a:gd name="T38" fmla="*/ 55 w 109"/>
                    <a:gd name="T39" fmla="*/ 4 h 19"/>
                    <a:gd name="T40" fmla="*/ 55 w 10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9">
                      <a:moveTo>
                        <a:pt x="109" y="0"/>
                      </a:moveTo>
                      <a:lnTo>
                        <a:pt x="109" y="0"/>
                      </a:lnTo>
                      <a:lnTo>
                        <a:pt x="99" y="1"/>
                      </a:lnTo>
                      <a:lnTo>
                        <a:pt x="87" y="2"/>
                      </a:lnTo>
                      <a:lnTo>
                        <a:pt x="72" y="4"/>
                      </a:lnTo>
                      <a:lnTo>
                        <a:pt x="55" y="5"/>
                      </a:lnTo>
                      <a:lnTo>
                        <a:pt x="39" y="7"/>
                      </a:lnTo>
                      <a:lnTo>
                        <a:pt x="24" y="8"/>
                      </a:lnTo>
                      <a:lnTo>
                        <a:pt x="10" y="8"/>
                      </a:lnTo>
                      <a:lnTo>
                        <a:pt x="0" y="9"/>
                      </a:lnTo>
                      <a:lnTo>
                        <a:pt x="0" y="18"/>
                      </a:lnTo>
                      <a:lnTo>
                        <a:pt x="10" y="19"/>
                      </a:lnTo>
                      <a:lnTo>
                        <a:pt x="24" y="17"/>
                      </a:lnTo>
                      <a:lnTo>
                        <a:pt x="39" y="16"/>
                      </a:lnTo>
                      <a:lnTo>
                        <a:pt x="55" y="14"/>
                      </a:lnTo>
                      <a:lnTo>
                        <a:pt x="72" y="12"/>
                      </a:lnTo>
                      <a:lnTo>
                        <a:pt x="87" y="10"/>
                      </a:lnTo>
                      <a:lnTo>
                        <a:pt x="99" y="9"/>
                      </a:lnTo>
                      <a:lnTo>
                        <a:pt x="109" y="8"/>
                      </a:lnTo>
                      <a:lnTo>
                        <a:pt x="10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4" name="Freeform 341"/>
                <p:cNvSpPr>
                  <a:spLocks/>
                </p:cNvSpPr>
                <p:nvPr/>
              </p:nvSpPr>
              <p:spPr bwMode="auto">
                <a:xfrm>
                  <a:off x="2616" y="3543"/>
                  <a:ext cx="33" cy="8"/>
                </a:xfrm>
                <a:custGeom>
                  <a:avLst/>
                  <a:gdLst>
                    <a:gd name="T0" fmla="*/ 33 w 67"/>
                    <a:gd name="T1" fmla="*/ 3 h 16"/>
                    <a:gd name="T2" fmla="*/ 31 w 67"/>
                    <a:gd name="T3" fmla="*/ 0 h 16"/>
                    <a:gd name="T4" fmla="*/ 30 w 67"/>
                    <a:gd name="T5" fmla="*/ 0 h 16"/>
                    <a:gd name="T6" fmla="*/ 27 w 67"/>
                    <a:gd name="T7" fmla="*/ 1 h 16"/>
                    <a:gd name="T8" fmla="*/ 23 w 67"/>
                    <a:gd name="T9" fmla="*/ 1 h 16"/>
                    <a:gd name="T10" fmla="*/ 18 w 67"/>
                    <a:gd name="T11" fmla="*/ 2 h 16"/>
                    <a:gd name="T12" fmla="*/ 12 w 67"/>
                    <a:gd name="T13" fmla="*/ 3 h 16"/>
                    <a:gd name="T14" fmla="*/ 7 w 67"/>
                    <a:gd name="T15" fmla="*/ 3 h 16"/>
                    <a:gd name="T16" fmla="*/ 3 w 67"/>
                    <a:gd name="T17" fmla="*/ 4 h 16"/>
                    <a:gd name="T18" fmla="*/ 0 w 67"/>
                    <a:gd name="T19" fmla="*/ 4 h 16"/>
                    <a:gd name="T20" fmla="*/ 0 w 67"/>
                    <a:gd name="T21" fmla="*/ 8 h 16"/>
                    <a:gd name="T22" fmla="*/ 3 w 67"/>
                    <a:gd name="T23" fmla="*/ 8 h 16"/>
                    <a:gd name="T24" fmla="*/ 7 w 67"/>
                    <a:gd name="T25" fmla="*/ 7 h 16"/>
                    <a:gd name="T26" fmla="*/ 12 w 67"/>
                    <a:gd name="T27" fmla="*/ 7 h 16"/>
                    <a:gd name="T28" fmla="*/ 18 w 67"/>
                    <a:gd name="T29" fmla="*/ 6 h 16"/>
                    <a:gd name="T30" fmla="*/ 23 w 67"/>
                    <a:gd name="T31" fmla="*/ 5 h 16"/>
                    <a:gd name="T32" fmla="*/ 27 w 67"/>
                    <a:gd name="T33" fmla="*/ 5 h 16"/>
                    <a:gd name="T34" fmla="*/ 30 w 67"/>
                    <a:gd name="T35" fmla="*/ 4 h 16"/>
                    <a:gd name="T36" fmla="*/ 31 w 67"/>
                    <a:gd name="T37" fmla="*/ 4 h 16"/>
                    <a:gd name="T38" fmla="*/ 29 w 67"/>
                    <a:gd name="T39" fmla="*/ 1 h 16"/>
                    <a:gd name="T40" fmla="*/ 31 w 67"/>
                    <a:gd name="T41" fmla="*/ 4 h 16"/>
                    <a:gd name="T42" fmla="*/ 33 w 67"/>
                    <a:gd name="T43" fmla="*/ 4 h 16"/>
                    <a:gd name="T44" fmla="*/ 33 w 67"/>
                    <a:gd name="T45" fmla="*/ 2 h 16"/>
                    <a:gd name="T46" fmla="*/ 33 w 67"/>
                    <a:gd name="T47" fmla="*/ 1 h 16"/>
                    <a:gd name="T48" fmla="*/ 31 w 67"/>
                    <a:gd name="T49" fmla="*/ 0 h 16"/>
                    <a:gd name="T50" fmla="*/ 33 w 67"/>
                    <a:gd name="T51" fmla="*/ 3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7" h="16">
                      <a:moveTo>
                        <a:pt x="67" y="6"/>
                      </a:moveTo>
                      <a:lnTo>
                        <a:pt x="63" y="0"/>
                      </a:lnTo>
                      <a:lnTo>
                        <a:pt x="61" y="0"/>
                      </a:lnTo>
                      <a:lnTo>
                        <a:pt x="55" y="1"/>
                      </a:lnTo>
                      <a:lnTo>
                        <a:pt x="47" y="2"/>
                      </a:lnTo>
                      <a:lnTo>
                        <a:pt x="36" y="4"/>
                      </a:lnTo>
                      <a:lnTo>
                        <a:pt x="25" y="5"/>
                      </a:lnTo>
                      <a:lnTo>
                        <a:pt x="15" y="6"/>
                      </a:lnTo>
                      <a:lnTo>
                        <a:pt x="6" y="7"/>
                      </a:lnTo>
                      <a:lnTo>
                        <a:pt x="0" y="8"/>
                      </a:lnTo>
                      <a:lnTo>
                        <a:pt x="0" y="16"/>
                      </a:lnTo>
                      <a:lnTo>
                        <a:pt x="6" y="15"/>
                      </a:lnTo>
                      <a:lnTo>
                        <a:pt x="15" y="14"/>
                      </a:lnTo>
                      <a:lnTo>
                        <a:pt x="25" y="13"/>
                      </a:lnTo>
                      <a:lnTo>
                        <a:pt x="36" y="12"/>
                      </a:lnTo>
                      <a:lnTo>
                        <a:pt x="47" y="10"/>
                      </a:lnTo>
                      <a:lnTo>
                        <a:pt x="55" y="9"/>
                      </a:lnTo>
                      <a:lnTo>
                        <a:pt x="61" y="8"/>
                      </a:lnTo>
                      <a:lnTo>
                        <a:pt x="63" y="8"/>
                      </a:lnTo>
                      <a:lnTo>
                        <a:pt x="59" y="2"/>
                      </a:lnTo>
                      <a:lnTo>
                        <a:pt x="63" y="8"/>
                      </a:lnTo>
                      <a:lnTo>
                        <a:pt x="66" y="7"/>
                      </a:lnTo>
                      <a:lnTo>
                        <a:pt x="67" y="4"/>
                      </a:lnTo>
                      <a:lnTo>
                        <a:pt x="66" y="1"/>
                      </a:lnTo>
                      <a:lnTo>
                        <a:pt x="63" y="0"/>
                      </a:lnTo>
                      <a:lnTo>
                        <a:pt x="67"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5" name="Freeform 342"/>
                <p:cNvSpPr>
                  <a:spLocks/>
                </p:cNvSpPr>
                <p:nvPr/>
              </p:nvSpPr>
              <p:spPr bwMode="auto">
                <a:xfrm>
                  <a:off x="2645" y="3544"/>
                  <a:ext cx="13" cy="16"/>
                </a:xfrm>
                <a:custGeom>
                  <a:avLst/>
                  <a:gdLst>
                    <a:gd name="T0" fmla="*/ 12 w 26"/>
                    <a:gd name="T1" fmla="*/ 15 h 32"/>
                    <a:gd name="T2" fmla="*/ 11 w 26"/>
                    <a:gd name="T3" fmla="*/ 11 h 32"/>
                    <a:gd name="T4" fmla="*/ 7 w 26"/>
                    <a:gd name="T5" fmla="*/ 10 h 32"/>
                    <a:gd name="T6" fmla="*/ 5 w 26"/>
                    <a:gd name="T7" fmla="*/ 8 h 32"/>
                    <a:gd name="T8" fmla="*/ 4 w 26"/>
                    <a:gd name="T9" fmla="*/ 5 h 32"/>
                    <a:gd name="T10" fmla="*/ 5 w 26"/>
                    <a:gd name="T11" fmla="*/ 2 h 32"/>
                    <a:gd name="T12" fmla="*/ 1 w 26"/>
                    <a:gd name="T13" fmla="*/ 0 h 32"/>
                    <a:gd name="T14" fmla="*/ 0 w 26"/>
                    <a:gd name="T15" fmla="*/ 5 h 32"/>
                    <a:gd name="T16" fmla="*/ 1 w 26"/>
                    <a:gd name="T17" fmla="*/ 10 h 32"/>
                    <a:gd name="T18" fmla="*/ 5 w 26"/>
                    <a:gd name="T19" fmla="*/ 14 h 32"/>
                    <a:gd name="T20" fmla="*/ 11 w 26"/>
                    <a:gd name="T21" fmla="*/ 16 h 32"/>
                    <a:gd name="T22" fmla="*/ 9 w 26"/>
                    <a:gd name="T23" fmla="*/ 12 h 32"/>
                    <a:gd name="T24" fmla="*/ 11 w 26"/>
                    <a:gd name="T25" fmla="*/ 16 h 32"/>
                    <a:gd name="T26" fmla="*/ 12 w 26"/>
                    <a:gd name="T27" fmla="*/ 15 h 32"/>
                    <a:gd name="T28" fmla="*/ 13 w 26"/>
                    <a:gd name="T29" fmla="*/ 14 h 32"/>
                    <a:gd name="T30" fmla="*/ 12 w 26"/>
                    <a:gd name="T31" fmla="*/ 12 h 32"/>
                    <a:gd name="T32" fmla="*/ 11 w 26"/>
                    <a:gd name="T33" fmla="*/ 11 h 32"/>
                    <a:gd name="T34" fmla="*/ 12 w 26"/>
                    <a:gd name="T35" fmla="*/ 15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32">
                      <a:moveTo>
                        <a:pt x="24" y="30"/>
                      </a:moveTo>
                      <a:lnTo>
                        <a:pt x="21" y="22"/>
                      </a:lnTo>
                      <a:lnTo>
                        <a:pt x="13" y="20"/>
                      </a:lnTo>
                      <a:lnTo>
                        <a:pt x="10" y="15"/>
                      </a:lnTo>
                      <a:lnTo>
                        <a:pt x="8" y="9"/>
                      </a:lnTo>
                      <a:lnTo>
                        <a:pt x="9" y="4"/>
                      </a:lnTo>
                      <a:lnTo>
                        <a:pt x="1" y="0"/>
                      </a:lnTo>
                      <a:lnTo>
                        <a:pt x="0" y="9"/>
                      </a:lnTo>
                      <a:lnTo>
                        <a:pt x="2" y="20"/>
                      </a:lnTo>
                      <a:lnTo>
                        <a:pt x="9" y="28"/>
                      </a:lnTo>
                      <a:lnTo>
                        <a:pt x="21" y="32"/>
                      </a:lnTo>
                      <a:lnTo>
                        <a:pt x="18" y="24"/>
                      </a:lnTo>
                      <a:lnTo>
                        <a:pt x="21" y="32"/>
                      </a:lnTo>
                      <a:lnTo>
                        <a:pt x="24" y="30"/>
                      </a:lnTo>
                      <a:lnTo>
                        <a:pt x="26" y="27"/>
                      </a:lnTo>
                      <a:lnTo>
                        <a:pt x="24" y="24"/>
                      </a:lnTo>
                      <a:lnTo>
                        <a:pt x="21" y="22"/>
                      </a:lnTo>
                      <a:lnTo>
                        <a:pt x="24"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6" name="Freeform 343"/>
                <p:cNvSpPr>
                  <a:spLocks/>
                </p:cNvSpPr>
                <p:nvPr/>
              </p:nvSpPr>
              <p:spPr bwMode="auto">
                <a:xfrm>
                  <a:off x="2608" y="3556"/>
                  <a:ext cx="49" cy="79"/>
                </a:xfrm>
                <a:custGeom>
                  <a:avLst/>
                  <a:gdLst>
                    <a:gd name="T0" fmla="*/ 4 w 97"/>
                    <a:gd name="T1" fmla="*/ 79 h 158"/>
                    <a:gd name="T2" fmla="*/ 11 w 97"/>
                    <a:gd name="T3" fmla="*/ 67 h 158"/>
                    <a:gd name="T4" fmla="*/ 17 w 97"/>
                    <a:gd name="T5" fmla="*/ 54 h 158"/>
                    <a:gd name="T6" fmla="*/ 23 w 97"/>
                    <a:gd name="T7" fmla="*/ 42 h 158"/>
                    <a:gd name="T8" fmla="*/ 30 w 97"/>
                    <a:gd name="T9" fmla="*/ 31 h 158"/>
                    <a:gd name="T10" fmla="*/ 36 w 97"/>
                    <a:gd name="T11" fmla="*/ 21 h 158"/>
                    <a:gd name="T12" fmla="*/ 41 w 97"/>
                    <a:gd name="T13" fmla="*/ 13 h 158"/>
                    <a:gd name="T14" fmla="*/ 45 w 97"/>
                    <a:gd name="T15" fmla="*/ 7 h 158"/>
                    <a:gd name="T16" fmla="*/ 49 w 97"/>
                    <a:gd name="T17" fmla="*/ 3 h 158"/>
                    <a:gd name="T18" fmla="*/ 46 w 97"/>
                    <a:gd name="T19" fmla="*/ 0 h 158"/>
                    <a:gd name="T20" fmla="*/ 42 w 97"/>
                    <a:gd name="T21" fmla="*/ 4 h 158"/>
                    <a:gd name="T22" fmla="*/ 37 w 97"/>
                    <a:gd name="T23" fmla="*/ 11 h 158"/>
                    <a:gd name="T24" fmla="*/ 32 w 97"/>
                    <a:gd name="T25" fmla="*/ 19 h 158"/>
                    <a:gd name="T26" fmla="*/ 26 w 97"/>
                    <a:gd name="T27" fmla="*/ 29 h 158"/>
                    <a:gd name="T28" fmla="*/ 19 w 97"/>
                    <a:gd name="T29" fmla="*/ 40 h 158"/>
                    <a:gd name="T30" fmla="*/ 13 w 97"/>
                    <a:gd name="T31" fmla="*/ 52 h 158"/>
                    <a:gd name="T32" fmla="*/ 7 w 97"/>
                    <a:gd name="T33" fmla="*/ 65 h 158"/>
                    <a:gd name="T34" fmla="*/ 0 w 97"/>
                    <a:gd name="T35" fmla="*/ 77 h 158"/>
                    <a:gd name="T36" fmla="*/ 4 w 97"/>
                    <a:gd name="T37" fmla="*/ 79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58">
                      <a:moveTo>
                        <a:pt x="8" y="158"/>
                      </a:moveTo>
                      <a:lnTo>
                        <a:pt x="21" y="133"/>
                      </a:lnTo>
                      <a:lnTo>
                        <a:pt x="34" y="108"/>
                      </a:lnTo>
                      <a:lnTo>
                        <a:pt x="46" y="83"/>
                      </a:lnTo>
                      <a:lnTo>
                        <a:pt x="60" y="61"/>
                      </a:lnTo>
                      <a:lnTo>
                        <a:pt x="72" y="42"/>
                      </a:lnTo>
                      <a:lnTo>
                        <a:pt x="82" y="26"/>
                      </a:lnTo>
                      <a:lnTo>
                        <a:pt x="90" y="14"/>
                      </a:lnTo>
                      <a:lnTo>
                        <a:pt x="97" y="6"/>
                      </a:lnTo>
                      <a:lnTo>
                        <a:pt x="91" y="0"/>
                      </a:lnTo>
                      <a:lnTo>
                        <a:pt x="84" y="8"/>
                      </a:lnTo>
                      <a:lnTo>
                        <a:pt x="74" y="22"/>
                      </a:lnTo>
                      <a:lnTo>
                        <a:pt x="64" y="38"/>
                      </a:lnTo>
                      <a:lnTo>
                        <a:pt x="51" y="57"/>
                      </a:lnTo>
                      <a:lnTo>
                        <a:pt x="38" y="79"/>
                      </a:lnTo>
                      <a:lnTo>
                        <a:pt x="26" y="104"/>
                      </a:lnTo>
                      <a:lnTo>
                        <a:pt x="13" y="129"/>
                      </a:lnTo>
                      <a:lnTo>
                        <a:pt x="0" y="154"/>
                      </a:lnTo>
                      <a:lnTo>
                        <a:pt x="8" y="15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7" name="Freeform 344"/>
                <p:cNvSpPr>
                  <a:spLocks/>
                </p:cNvSpPr>
                <p:nvPr/>
              </p:nvSpPr>
              <p:spPr bwMode="auto">
                <a:xfrm>
                  <a:off x="2608" y="3633"/>
                  <a:ext cx="4" cy="3"/>
                </a:xfrm>
                <a:custGeom>
                  <a:avLst/>
                  <a:gdLst>
                    <a:gd name="T0" fmla="*/ 0 w 8"/>
                    <a:gd name="T1" fmla="*/ 0 h 6"/>
                    <a:gd name="T2" fmla="*/ 0 w 8"/>
                    <a:gd name="T3" fmla="*/ 2 h 6"/>
                    <a:gd name="T4" fmla="*/ 2 w 8"/>
                    <a:gd name="T5" fmla="*/ 3 h 6"/>
                    <a:gd name="T6" fmla="*/ 3 w 8"/>
                    <a:gd name="T7" fmla="*/ 3 h 6"/>
                    <a:gd name="T8" fmla="*/ 4 w 8"/>
                    <a:gd name="T9" fmla="*/ 2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3"/>
                      </a:lnTo>
                      <a:lnTo>
                        <a:pt x="3" y="6"/>
                      </a:lnTo>
                      <a:lnTo>
                        <a:pt x="6" y="6"/>
                      </a:lnTo>
                      <a:lnTo>
                        <a:pt x="8" y="4"/>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8" name="Freeform 345"/>
                <p:cNvSpPr>
                  <a:spLocks/>
                </p:cNvSpPr>
                <p:nvPr/>
              </p:nvSpPr>
              <p:spPr bwMode="auto">
                <a:xfrm>
                  <a:off x="2367" y="3716"/>
                  <a:ext cx="85" cy="43"/>
                </a:xfrm>
                <a:custGeom>
                  <a:avLst/>
                  <a:gdLst>
                    <a:gd name="T0" fmla="*/ 85 w 170"/>
                    <a:gd name="T1" fmla="*/ 43 h 86"/>
                    <a:gd name="T2" fmla="*/ 84 w 170"/>
                    <a:gd name="T3" fmla="*/ 35 h 86"/>
                    <a:gd name="T4" fmla="*/ 82 w 170"/>
                    <a:gd name="T5" fmla="*/ 27 h 86"/>
                    <a:gd name="T6" fmla="*/ 78 w 170"/>
                    <a:gd name="T7" fmla="*/ 19 h 86"/>
                    <a:gd name="T8" fmla="*/ 73 w 170"/>
                    <a:gd name="T9" fmla="*/ 13 h 86"/>
                    <a:gd name="T10" fmla="*/ 67 w 170"/>
                    <a:gd name="T11" fmla="*/ 8 h 86"/>
                    <a:gd name="T12" fmla="*/ 59 w 170"/>
                    <a:gd name="T13" fmla="*/ 4 h 86"/>
                    <a:gd name="T14" fmla="*/ 51 w 170"/>
                    <a:gd name="T15" fmla="*/ 1 h 86"/>
                    <a:gd name="T16" fmla="*/ 43 w 170"/>
                    <a:gd name="T17" fmla="*/ 0 h 86"/>
                    <a:gd name="T18" fmla="*/ 34 w 170"/>
                    <a:gd name="T19" fmla="*/ 1 h 86"/>
                    <a:gd name="T20" fmla="*/ 26 w 170"/>
                    <a:gd name="T21" fmla="*/ 4 h 86"/>
                    <a:gd name="T22" fmla="*/ 19 w 170"/>
                    <a:gd name="T23" fmla="*/ 8 h 86"/>
                    <a:gd name="T24" fmla="*/ 12 w 170"/>
                    <a:gd name="T25" fmla="*/ 13 h 86"/>
                    <a:gd name="T26" fmla="*/ 7 w 170"/>
                    <a:gd name="T27" fmla="*/ 19 h 86"/>
                    <a:gd name="T28" fmla="*/ 4 w 170"/>
                    <a:gd name="T29" fmla="*/ 27 h 86"/>
                    <a:gd name="T30" fmla="*/ 1 w 170"/>
                    <a:gd name="T31" fmla="*/ 35 h 86"/>
                    <a:gd name="T32" fmla="*/ 0 w 170"/>
                    <a:gd name="T33" fmla="*/ 43 h 86"/>
                    <a:gd name="T34" fmla="*/ 85 w 170"/>
                    <a:gd name="T35" fmla="*/ 43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0" h="86">
                      <a:moveTo>
                        <a:pt x="170" y="86"/>
                      </a:moveTo>
                      <a:lnTo>
                        <a:pt x="168" y="69"/>
                      </a:lnTo>
                      <a:lnTo>
                        <a:pt x="163" y="53"/>
                      </a:lnTo>
                      <a:lnTo>
                        <a:pt x="155" y="37"/>
                      </a:lnTo>
                      <a:lnTo>
                        <a:pt x="145" y="25"/>
                      </a:lnTo>
                      <a:lnTo>
                        <a:pt x="133" y="15"/>
                      </a:lnTo>
                      <a:lnTo>
                        <a:pt x="118" y="7"/>
                      </a:lnTo>
                      <a:lnTo>
                        <a:pt x="102" y="2"/>
                      </a:lnTo>
                      <a:lnTo>
                        <a:pt x="85" y="0"/>
                      </a:lnTo>
                      <a:lnTo>
                        <a:pt x="67" y="2"/>
                      </a:lnTo>
                      <a:lnTo>
                        <a:pt x="51" y="7"/>
                      </a:lnTo>
                      <a:lnTo>
                        <a:pt x="37" y="15"/>
                      </a:lnTo>
                      <a:lnTo>
                        <a:pt x="24" y="25"/>
                      </a:lnTo>
                      <a:lnTo>
                        <a:pt x="14" y="37"/>
                      </a:lnTo>
                      <a:lnTo>
                        <a:pt x="7" y="53"/>
                      </a:lnTo>
                      <a:lnTo>
                        <a:pt x="2" y="69"/>
                      </a:lnTo>
                      <a:lnTo>
                        <a:pt x="0" y="86"/>
                      </a:lnTo>
                      <a:lnTo>
                        <a:pt x="170" y="86"/>
                      </a:lnTo>
                      <a:close/>
                    </a:path>
                  </a:pathLst>
                </a:custGeom>
                <a:solidFill>
                  <a:srgbClr val="D8E0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699" name="Freeform 346"/>
                <p:cNvSpPr>
                  <a:spLocks/>
                </p:cNvSpPr>
                <p:nvPr/>
              </p:nvSpPr>
              <p:spPr bwMode="auto">
                <a:xfrm>
                  <a:off x="2409" y="3713"/>
                  <a:ext cx="46" cy="46"/>
                </a:xfrm>
                <a:custGeom>
                  <a:avLst/>
                  <a:gdLst>
                    <a:gd name="T0" fmla="*/ 0 w 91"/>
                    <a:gd name="T1" fmla="*/ 5 h 91"/>
                    <a:gd name="T2" fmla="*/ 0 w 91"/>
                    <a:gd name="T3" fmla="*/ 5 h 91"/>
                    <a:gd name="T4" fmla="*/ 8 w 91"/>
                    <a:gd name="T5" fmla="*/ 6 h 91"/>
                    <a:gd name="T6" fmla="*/ 16 w 91"/>
                    <a:gd name="T7" fmla="*/ 8 h 91"/>
                    <a:gd name="T8" fmla="*/ 23 w 91"/>
                    <a:gd name="T9" fmla="*/ 12 h 91"/>
                    <a:gd name="T10" fmla="*/ 29 w 91"/>
                    <a:gd name="T11" fmla="*/ 17 h 91"/>
                    <a:gd name="T12" fmla="*/ 33 w 91"/>
                    <a:gd name="T13" fmla="*/ 22 h 91"/>
                    <a:gd name="T14" fmla="*/ 37 w 91"/>
                    <a:gd name="T15" fmla="*/ 30 h 91"/>
                    <a:gd name="T16" fmla="*/ 40 w 91"/>
                    <a:gd name="T17" fmla="*/ 38 h 91"/>
                    <a:gd name="T18" fmla="*/ 40 w 91"/>
                    <a:gd name="T19" fmla="*/ 46 h 91"/>
                    <a:gd name="T20" fmla="*/ 46 w 91"/>
                    <a:gd name="T21" fmla="*/ 46 h 91"/>
                    <a:gd name="T22" fmla="*/ 44 w 91"/>
                    <a:gd name="T23" fmla="*/ 37 h 91"/>
                    <a:gd name="T24" fmla="*/ 41 w 91"/>
                    <a:gd name="T25" fmla="*/ 29 h 91"/>
                    <a:gd name="T26" fmla="*/ 37 w 91"/>
                    <a:gd name="T27" fmla="*/ 20 h 91"/>
                    <a:gd name="T28" fmla="*/ 32 w 91"/>
                    <a:gd name="T29" fmla="*/ 14 h 91"/>
                    <a:gd name="T30" fmla="*/ 25 w 91"/>
                    <a:gd name="T31" fmla="*/ 8 h 91"/>
                    <a:gd name="T32" fmla="*/ 17 w 91"/>
                    <a:gd name="T33" fmla="*/ 4 h 91"/>
                    <a:gd name="T34" fmla="*/ 9 w 91"/>
                    <a:gd name="T35" fmla="*/ 2 h 91"/>
                    <a:gd name="T36" fmla="*/ 0 w 91"/>
                    <a:gd name="T37" fmla="*/ 0 h 91"/>
                    <a:gd name="T38" fmla="*/ 0 w 91"/>
                    <a:gd name="T39" fmla="*/ 0 h 91"/>
                    <a:gd name="T40" fmla="*/ 0 w 91"/>
                    <a:gd name="T41" fmla="*/ 5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91">
                      <a:moveTo>
                        <a:pt x="0" y="10"/>
                      </a:moveTo>
                      <a:lnTo>
                        <a:pt x="0" y="10"/>
                      </a:lnTo>
                      <a:lnTo>
                        <a:pt x="16" y="11"/>
                      </a:lnTo>
                      <a:lnTo>
                        <a:pt x="32" y="16"/>
                      </a:lnTo>
                      <a:lnTo>
                        <a:pt x="46" y="24"/>
                      </a:lnTo>
                      <a:lnTo>
                        <a:pt x="57" y="33"/>
                      </a:lnTo>
                      <a:lnTo>
                        <a:pt x="66" y="44"/>
                      </a:lnTo>
                      <a:lnTo>
                        <a:pt x="74" y="59"/>
                      </a:lnTo>
                      <a:lnTo>
                        <a:pt x="79" y="75"/>
                      </a:lnTo>
                      <a:lnTo>
                        <a:pt x="80" y="91"/>
                      </a:lnTo>
                      <a:lnTo>
                        <a:pt x="91" y="91"/>
                      </a:lnTo>
                      <a:lnTo>
                        <a:pt x="88" y="73"/>
                      </a:lnTo>
                      <a:lnTo>
                        <a:pt x="82" y="57"/>
                      </a:lnTo>
                      <a:lnTo>
                        <a:pt x="74" y="40"/>
                      </a:lnTo>
                      <a:lnTo>
                        <a:pt x="63" y="27"/>
                      </a:lnTo>
                      <a:lnTo>
                        <a:pt x="50" y="16"/>
                      </a:lnTo>
                      <a:lnTo>
                        <a:pt x="34" y="8"/>
                      </a:lnTo>
                      <a:lnTo>
                        <a:pt x="18" y="3"/>
                      </a:lnTo>
                      <a:lnTo>
                        <a:pt x="0"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0" name="Freeform 347"/>
                <p:cNvSpPr>
                  <a:spLocks/>
                </p:cNvSpPr>
                <p:nvPr/>
              </p:nvSpPr>
              <p:spPr bwMode="auto">
                <a:xfrm>
                  <a:off x="2364" y="3713"/>
                  <a:ext cx="45" cy="49"/>
                </a:xfrm>
                <a:custGeom>
                  <a:avLst/>
                  <a:gdLst>
                    <a:gd name="T0" fmla="*/ 3 w 90"/>
                    <a:gd name="T1" fmla="*/ 44 h 96"/>
                    <a:gd name="T2" fmla="*/ 5 w 90"/>
                    <a:gd name="T3" fmla="*/ 46 h 96"/>
                    <a:gd name="T4" fmla="*/ 6 w 90"/>
                    <a:gd name="T5" fmla="*/ 38 h 96"/>
                    <a:gd name="T6" fmla="*/ 8 w 90"/>
                    <a:gd name="T7" fmla="*/ 30 h 96"/>
                    <a:gd name="T8" fmla="*/ 12 w 90"/>
                    <a:gd name="T9" fmla="*/ 22 h 96"/>
                    <a:gd name="T10" fmla="*/ 16 w 90"/>
                    <a:gd name="T11" fmla="*/ 17 h 96"/>
                    <a:gd name="T12" fmla="*/ 22 w 90"/>
                    <a:gd name="T13" fmla="*/ 12 h 96"/>
                    <a:gd name="T14" fmla="*/ 29 w 90"/>
                    <a:gd name="T15" fmla="*/ 8 h 96"/>
                    <a:gd name="T16" fmla="*/ 37 w 90"/>
                    <a:gd name="T17" fmla="*/ 6 h 96"/>
                    <a:gd name="T18" fmla="*/ 45 w 90"/>
                    <a:gd name="T19" fmla="*/ 5 h 96"/>
                    <a:gd name="T20" fmla="*/ 45 w 90"/>
                    <a:gd name="T21" fmla="*/ 0 h 96"/>
                    <a:gd name="T22" fmla="*/ 36 w 90"/>
                    <a:gd name="T23" fmla="*/ 2 h 96"/>
                    <a:gd name="T24" fmla="*/ 28 w 90"/>
                    <a:gd name="T25" fmla="*/ 4 h 96"/>
                    <a:gd name="T26" fmla="*/ 20 w 90"/>
                    <a:gd name="T27" fmla="*/ 8 h 96"/>
                    <a:gd name="T28" fmla="*/ 13 w 90"/>
                    <a:gd name="T29" fmla="*/ 14 h 96"/>
                    <a:gd name="T30" fmla="*/ 8 w 90"/>
                    <a:gd name="T31" fmla="*/ 20 h 96"/>
                    <a:gd name="T32" fmla="*/ 4 w 90"/>
                    <a:gd name="T33" fmla="*/ 29 h 96"/>
                    <a:gd name="T34" fmla="*/ 2 w 90"/>
                    <a:gd name="T35" fmla="*/ 37 h 96"/>
                    <a:gd name="T36" fmla="*/ 0 w 90"/>
                    <a:gd name="T37" fmla="*/ 46 h 96"/>
                    <a:gd name="T38" fmla="*/ 3 w 90"/>
                    <a:gd name="T39" fmla="*/ 49 h 96"/>
                    <a:gd name="T40" fmla="*/ 0 w 90"/>
                    <a:gd name="T41" fmla="*/ 46 h 96"/>
                    <a:gd name="T42" fmla="*/ 1 w 90"/>
                    <a:gd name="T43" fmla="*/ 48 h 96"/>
                    <a:gd name="T44" fmla="*/ 3 w 90"/>
                    <a:gd name="T45" fmla="*/ 48 h 96"/>
                    <a:gd name="T46" fmla="*/ 4 w 90"/>
                    <a:gd name="T47" fmla="*/ 48 h 96"/>
                    <a:gd name="T48" fmla="*/ 5 w 90"/>
                    <a:gd name="T49" fmla="*/ 46 h 96"/>
                    <a:gd name="T50" fmla="*/ 3 w 90"/>
                    <a:gd name="T51" fmla="*/ 44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96">
                      <a:moveTo>
                        <a:pt x="5" y="86"/>
                      </a:moveTo>
                      <a:lnTo>
                        <a:pt x="10" y="91"/>
                      </a:lnTo>
                      <a:lnTo>
                        <a:pt x="11" y="75"/>
                      </a:lnTo>
                      <a:lnTo>
                        <a:pt x="16" y="59"/>
                      </a:lnTo>
                      <a:lnTo>
                        <a:pt x="23" y="44"/>
                      </a:lnTo>
                      <a:lnTo>
                        <a:pt x="32" y="33"/>
                      </a:lnTo>
                      <a:lnTo>
                        <a:pt x="44" y="24"/>
                      </a:lnTo>
                      <a:lnTo>
                        <a:pt x="57" y="16"/>
                      </a:lnTo>
                      <a:lnTo>
                        <a:pt x="73" y="11"/>
                      </a:lnTo>
                      <a:lnTo>
                        <a:pt x="90" y="10"/>
                      </a:lnTo>
                      <a:lnTo>
                        <a:pt x="90" y="0"/>
                      </a:lnTo>
                      <a:lnTo>
                        <a:pt x="71" y="3"/>
                      </a:lnTo>
                      <a:lnTo>
                        <a:pt x="55" y="8"/>
                      </a:lnTo>
                      <a:lnTo>
                        <a:pt x="40" y="16"/>
                      </a:lnTo>
                      <a:lnTo>
                        <a:pt x="26" y="27"/>
                      </a:lnTo>
                      <a:lnTo>
                        <a:pt x="15" y="40"/>
                      </a:lnTo>
                      <a:lnTo>
                        <a:pt x="8" y="57"/>
                      </a:lnTo>
                      <a:lnTo>
                        <a:pt x="3" y="73"/>
                      </a:lnTo>
                      <a:lnTo>
                        <a:pt x="0" y="91"/>
                      </a:lnTo>
                      <a:lnTo>
                        <a:pt x="5" y="96"/>
                      </a:lnTo>
                      <a:lnTo>
                        <a:pt x="0" y="91"/>
                      </a:lnTo>
                      <a:lnTo>
                        <a:pt x="2" y="94"/>
                      </a:lnTo>
                      <a:lnTo>
                        <a:pt x="5" y="95"/>
                      </a:lnTo>
                      <a:lnTo>
                        <a:pt x="8" y="94"/>
                      </a:lnTo>
                      <a:lnTo>
                        <a:pt x="10" y="91"/>
                      </a:lnTo>
                      <a:lnTo>
                        <a:pt x="5"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1" name="Freeform 348"/>
                <p:cNvSpPr>
                  <a:spLocks/>
                </p:cNvSpPr>
                <p:nvPr/>
              </p:nvSpPr>
              <p:spPr bwMode="auto">
                <a:xfrm>
                  <a:off x="2367" y="3756"/>
                  <a:ext cx="88" cy="6"/>
                </a:xfrm>
                <a:custGeom>
                  <a:avLst/>
                  <a:gdLst>
                    <a:gd name="T0" fmla="*/ 83 w 176"/>
                    <a:gd name="T1" fmla="*/ 3 h 10"/>
                    <a:gd name="T2" fmla="*/ 85 w 176"/>
                    <a:gd name="T3" fmla="*/ 0 h 10"/>
                    <a:gd name="T4" fmla="*/ 0 w 176"/>
                    <a:gd name="T5" fmla="*/ 0 h 10"/>
                    <a:gd name="T6" fmla="*/ 0 w 176"/>
                    <a:gd name="T7" fmla="*/ 6 h 10"/>
                    <a:gd name="T8" fmla="*/ 85 w 176"/>
                    <a:gd name="T9" fmla="*/ 6 h 10"/>
                    <a:gd name="T10" fmla="*/ 88 w 176"/>
                    <a:gd name="T11" fmla="*/ 3 h 10"/>
                    <a:gd name="T12" fmla="*/ 85 w 176"/>
                    <a:gd name="T13" fmla="*/ 6 h 10"/>
                    <a:gd name="T14" fmla="*/ 87 w 176"/>
                    <a:gd name="T15" fmla="*/ 5 h 10"/>
                    <a:gd name="T16" fmla="*/ 88 w 176"/>
                    <a:gd name="T17" fmla="*/ 3 h 10"/>
                    <a:gd name="T18" fmla="*/ 87 w 176"/>
                    <a:gd name="T19" fmla="*/ 1 h 10"/>
                    <a:gd name="T20" fmla="*/ 85 w 176"/>
                    <a:gd name="T21" fmla="*/ 0 h 10"/>
                    <a:gd name="T22" fmla="*/ 83 w 176"/>
                    <a:gd name="T23" fmla="*/ 3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0">
                      <a:moveTo>
                        <a:pt x="165" y="5"/>
                      </a:moveTo>
                      <a:lnTo>
                        <a:pt x="170" y="0"/>
                      </a:lnTo>
                      <a:lnTo>
                        <a:pt x="0" y="0"/>
                      </a:lnTo>
                      <a:lnTo>
                        <a:pt x="0" y="10"/>
                      </a:lnTo>
                      <a:lnTo>
                        <a:pt x="170" y="10"/>
                      </a:lnTo>
                      <a:lnTo>
                        <a:pt x="176" y="5"/>
                      </a:lnTo>
                      <a:lnTo>
                        <a:pt x="170" y="10"/>
                      </a:lnTo>
                      <a:lnTo>
                        <a:pt x="174" y="8"/>
                      </a:lnTo>
                      <a:lnTo>
                        <a:pt x="176" y="5"/>
                      </a:lnTo>
                      <a:lnTo>
                        <a:pt x="174" y="2"/>
                      </a:lnTo>
                      <a:lnTo>
                        <a:pt x="170" y="0"/>
                      </a:lnTo>
                      <a:lnTo>
                        <a:pt x="165"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2" name="Freeform 349"/>
                <p:cNvSpPr>
                  <a:spLocks/>
                </p:cNvSpPr>
                <p:nvPr/>
              </p:nvSpPr>
              <p:spPr bwMode="auto">
                <a:xfrm>
                  <a:off x="2372" y="3759"/>
                  <a:ext cx="75" cy="37"/>
                </a:xfrm>
                <a:custGeom>
                  <a:avLst/>
                  <a:gdLst>
                    <a:gd name="T0" fmla="*/ 0 w 149"/>
                    <a:gd name="T1" fmla="*/ 0 h 75"/>
                    <a:gd name="T2" fmla="*/ 1 w 149"/>
                    <a:gd name="T3" fmla="*/ 7 h 75"/>
                    <a:gd name="T4" fmla="*/ 3 w 149"/>
                    <a:gd name="T5" fmla="*/ 14 h 75"/>
                    <a:gd name="T6" fmla="*/ 7 w 149"/>
                    <a:gd name="T7" fmla="*/ 20 h 75"/>
                    <a:gd name="T8" fmla="*/ 11 w 149"/>
                    <a:gd name="T9" fmla="*/ 26 h 75"/>
                    <a:gd name="T10" fmla="*/ 17 w 149"/>
                    <a:gd name="T11" fmla="*/ 31 h 75"/>
                    <a:gd name="T12" fmla="*/ 23 w 149"/>
                    <a:gd name="T13" fmla="*/ 34 h 75"/>
                    <a:gd name="T14" fmla="*/ 30 w 149"/>
                    <a:gd name="T15" fmla="*/ 37 h 75"/>
                    <a:gd name="T16" fmla="*/ 38 w 149"/>
                    <a:gd name="T17" fmla="*/ 37 h 75"/>
                    <a:gd name="T18" fmla="*/ 45 w 149"/>
                    <a:gd name="T19" fmla="*/ 37 h 75"/>
                    <a:gd name="T20" fmla="*/ 52 w 149"/>
                    <a:gd name="T21" fmla="*/ 34 h 75"/>
                    <a:gd name="T22" fmla="*/ 58 w 149"/>
                    <a:gd name="T23" fmla="*/ 31 h 75"/>
                    <a:gd name="T24" fmla="*/ 64 w 149"/>
                    <a:gd name="T25" fmla="*/ 26 h 75"/>
                    <a:gd name="T26" fmla="*/ 68 w 149"/>
                    <a:gd name="T27" fmla="*/ 20 h 75"/>
                    <a:gd name="T28" fmla="*/ 72 w 149"/>
                    <a:gd name="T29" fmla="*/ 14 h 75"/>
                    <a:gd name="T30" fmla="*/ 74 w 149"/>
                    <a:gd name="T31" fmla="*/ 7 h 75"/>
                    <a:gd name="T32" fmla="*/ 75 w 149"/>
                    <a:gd name="T33" fmla="*/ 0 h 75"/>
                    <a:gd name="T34" fmla="*/ 0 w 149"/>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75">
                      <a:moveTo>
                        <a:pt x="0" y="0"/>
                      </a:moveTo>
                      <a:lnTo>
                        <a:pt x="1" y="15"/>
                      </a:lnTo>
                      <a:lnTo>
                        <a:pt x="6" y="29"/>
                      </a:lnTo>
                      <a:lnTo>
                        <a:pt x="13" y="41"/>
                      </a:lnTo>
                      <a:lnTo>
                        <a:pt x="22" y="53"/>
                      </a:lnTo>
                      <a:lnTo>
                        <a:pt x="33" y="62"/>
                      </a:lnTo>
                      <a:lnTo>
                        <a:pt x="45" y="69"/>
                      </a:lnTo>
                      <a:lnTo>
                        <a:pt x="59" y="74"/>
                      </a:lnTo>
                      <a:lnTo>
                        <a:pt x="75" y="75"/>
                      </a:lnTo>
                      <a:lnTo>
                        <a:pt x="90" y="74"/>
                      </a:lnTo>
                      <a:lnTo>
                        <a:pt x="104" y="69"/>
                      </a:lnTo>
                      <a:lnTo>
                        <a:pt x="116" y="62"/>
                      </a:lnTo>
                      <a:lnTo>
                        <a:pt x="127" y="53"/>
                      </a:lnTo>
                      <a:lnTo>
                        <a:pt x="136" y="41"/>
                      </a:lnTo>
                      <a:lnTo>
                        <a:pt x="143" y="29"/>
                      </a:lnTo>
                      <a:lnTo>
                        <a:pt x="148" y="15"/>
                      </a:lnTo>
                      <a:lnTo>
                        <a:pt x="149"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3" name="Freeform 350"/>
                <p:cNvSpPr>
                  <a:spLocks/>
                </p:cNvSpPr>
                <p:nvPr/>
              </p:nvSpPr>
              <p:spPr bwMode="auto">
                <a:xfrm>
                  <a:off x="2369" y="3759"/>
                  <a:ext cx="40" cy="40"/>
                </a:xfrm>
                <a:custGeom>
                  <a:avLst/>
                  <a:gdLst>
                    <a:gd name="T0" fmla="*/ 40 w 80"/>
                    <a:gd name="T1" fmla="*/ 35 h 80"/>
                    <a:gd name="T2" fmla="*/ 40 w 80"/>
                    <a:gd name="T3" fmla="*/ 35 h 80"/>
                    <a:gd name="T4" fmla="*/ 32 w 80"/>
                    <a:gd name="T5" fmla="*/ 35 h 80"/>
                    <a:gd name="T6" fmla="*/ 26 w 80"/>
                    <a:gd name="T7" fmla="*/ 33 h 80"/>
                    <a:gd name="T8" fmla="*/ 20 w 80"/>
                    <a:gd name="T9" fmla="*/ 29 h 80"/>
                    <a:gd name="T10" fmla="*/ 15 w 80"/>
                    <a:gd name="T11" fmla="*/ 25 h 80"/>
                    <a:gd name="T12" fmla="*/ 11 w 80"/>
                    <a:gd name="T13" fmla="*/ 20 h 80"/>
                    <a:gd name="T14" fmla="*/ 8 w 80"/>
                    <a:gd name="T15" fmla="*/ 14 h 80"/>
                    <a:gd name="T16" fmla="*/ 5 w 80"/>
                    <a:gd name="T17" fmla="*/ 8 h 80"/>
                    <a:gd name="T18" fmla="*/ 5 w 80"/>
                    <a:gd name="T19" fmla="*/ 0 h 80"/>
                    <a:gd name="T20" fmla="*/ 0 w 80"/>
                    <a:gd name="T21" fmla="*/ 0 h 80"/>
                    <a:gd name="T22" fmla="*/ 1 w 80"/>
                    <a:gd name="T23" fmla="*/ 8 h 80"/>
                    <a:gd name="T24" fmla="*/ 4 w 80"/>
                    <a:gd name="T25" fmla="*/ 16 h 80"/>
                    <a:gd name="T26" fmla="*/ 7 w 80"/>
                    <a:gd name="T27" fmla="*/ 22 h 80"/>
                    <a:gd name="T28" fmla="*/ 12 w 80"/>
                    <a:gd name="T29" fmla="*/ 28 h 80"/>
                    <a:gd name="T30" fmla="*/ 18 w 80"/>
                    <a:gd name="T31" fmla="*/ 33 h 80"/>
                    <a:gd name="T32" fmla="*/ 24 w 80"/>
                    <a:gd name="T33" fmla="*/ 37 h 80"/>
                    <a:gd name="T34" fmla="*/ 32 w 80"/>
                    <a:gd name="T35" fmla="*/ 39 h 80"/>
                    <a:gd name="T36" fmla="*/ 40 w 80"/>
                    <a:gd name="T37" fmla="*/ 40 h 80"/>
                    <a:gd name="T38" fmla="*/ 40 w 80"/>
                    <a:gd name="T39" fmla="*/ 40 h 80"/>
                    <a:gd name="T40" fmla="*/ 40 w 80"/>
                    <a:gd name="T41" fmla="*/ 35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80">
                      <a:moveTo>
                        <a:pt x="80" y="70"/>
                      </a:moveTo>
                      <a:lnTo>
                        <a:pt x="80" y="70"/>
                      </a:lnTo>
                      <a:lnTo>
                        <a:pt x="64" y="70"/>
                      </a:lnTo>
                      <a:lnTo>
                        <a:pt x="52" y="65"/>
                      </a:lnTo>
                      <a:lnTo>
                        <a:pt x="40" y="58"/>
                      </a:lnTo>
                      <a:lnTo>
                        <a:pt x="30" y="49"/>
                      </a:lnTo>
                      <a:lnTo>
                        <a:pt x="22" y="39"/>
                      </a:lnTo>
                      <a:lnTo>
                        <a:pt x="15" y="27"/>
                      </a:lnTo>
                      <a:lnTo>
                        <a:pt x="10" y="15"/>
                      </a:lnTo>
                      <a:lnTo>
                        <a:pt x="10" y="0"/>
                      </a:lnTo>
                      <a:lnTo>
                        <a:pt x="0" y="0"/>
                      </a:lnTo>
                      <a:lnTo>
                        <a:pt x="2" y="15"/>
                      </a:lnTo>
                      <a:lnTo>
                        <a:pt x="7" y="31"/>
                      </a:lnTo>
                      <a:lnTo>
                        <a:pt x="14" y="43"/>
                      </a:lnTo>
                      <a:lnTo>
                        <a:pt x="24" y="56"/>
                      </a:lnTo>
                      <a:lnTo>
                        <a:pt x="36" y="66"/>
                      </a:lnTo>
                      <a:lnTo>
                        <a:pt x="48" y="73"/>
                      </a:lnTo>
                      <a:lnTo>
                        <a:pt x="64" y="78"/>
                      </a:lnTo>
                      <a:lnTo>
                        <a:pt x="80" y="80"/>
                      </a:lnTo>
                      <a:lnTo>
                        <a:pt x="80" y="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4" name="Freeform 351"/>
                <p:cNvSpPr>
                  <a:spLocks/>
                </p:cNvSpPr>
                <p:nvPr/>
              </p:nvSpPr>
              <p:spPr bwMode="auto">
                <a:xfrm>
                  <a:off x="2409" y="3756"/>
                  <a:ext cx="40" cy="43"/>
                </a:xfrm>
                <a:custGeom>
                  <a:avLst/>
                  <a:gdLst>
                    <a:gd name="T0" fmla="*/ 37 w 79"/>
                    <a:gd name="T1" fmla="*/ 5 h 85"/>
                    <a:gd name="T2" fmla="*/ 35 w 79"/>
                    <a:gd name="T3" fmla="*/ 3 h 85"/>
                    <a:gd name="T4" fmla="*/ 35 w 79"/>
                    <a:gd name="T5" fmla="*/ 10 h 85"/>
                    <a:gd name="T6" fmla="*/ 32 w 79"/>
                    <a:gd name="T7" fmla="*/ 16 h 85"/>
                    <a:gd name="T8" fmla="*/ 29 w 79"/>
                    <a:gd name="T9" fmla="*/ 22 h 85"/>
                    <a:gd name="T10" fmla="*/ 25 w 79"/>
                    <a:gd name="T11" fmla="*/ 27 h 85"/>
                    <a:gd name="T12" fmla="*/ 20 w 79"/>
                    <a:gd name="T13" fmla="*/ 32 h 85"/>
                    <a:gd name="T14" fmla="*/ 14 w 79"/>
                    <a:gd name="T15" fmla="*/ 35 h 85"/>
                    <a:gd name="T16" fmla="*/ 8 w 79"/>
                    <a:gd name="T17" fmla="*/ 38 h 85"/>
                    <a:gd name="T18" fmla="*/ 0 w 79"/>
                    <a:gd name="T19" fmla="*/ 38 h 85"/>
                    <a:gd name="T20" fmla="*/ 0 w 79"/>
                    <a:gd name="T21" fmla="*/ 43 h 85"/>
                    <a:gd name="T22" fmla="*/ 8 w 79"/>
                    <a:gd name="T23" fmla="*/ 42 h 85"/>
                    <a:gd name="T24" fmla="*/ 16 w 79"/>
                    <a:gd name="T25" fmla="*/ 39 h 85"/>
                    <a:gd name="T26" fmla="*/ 22 w 79"/>
                    <a:gd name="T27" fmla="*/ 36 h 85"/>
                    <a:gd name="T28" fmla="*/ 28 w 79"/>
                    <a:gd name="T29" fmla="*/ 31 h 85"/>
                    <a:gd name="T30" fmla="*/ 33 w 79"/>
                    <a:gd name="T31" fmla="*/ 24 h 85"/>
                    <a:gd name="T32" fmla="*/ 36 w 79"/>
                    <a:gd name="T33" fmla="*/ 18 h 85"/>
                    <a:gd name="T34" fmla="*/ 39 w 79"/>
                    <a:gd name="T35" fmla="*/ 10 h 85"/>
                    <a:gd name="T36" fmla="*/ 40 w 79"/>
                    <a:gd name="T37" fmla="*/ 3 h 85"/>
                    <a:gd name="T38" fmla="*/ 37 w 79"/>
                    <a:gd name="T39" fmla="*/ 0 h 85"/>
                    <a:gd name="T40" fmla="*/ 40 w 79"/>
                    <a:gd name="T41" fmla="*/ 3 h 85"/>
                    <a:gd name="T42" fmla="*/ 39 w 79"/>
                    <a:gd name="T43" fmla="*/ 1 h 85"/>
                    <a:gd name="T44" fmla="*/ 37 w 79"/>
                    <a:gd name="T45" fmla="*/ 0 h 85"/>
                    <a:gd name="T46" fmla="*/ 36 w 79"/>
                    <a:gd name="T47" fmla="*/ 1 h 85"/>
                    <a:gd name="T48" fmla="*/ 35 w 79"/>
                    <a:gd name="T49" fmla="*/ 3 h 85"/>
                    <a:gd name="T50" fmla="*/ 37 w 79"/>
                    <a:gd name="T51" fmla="*/ 5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85">
                      <a:moveTo>
                        <a:pt x="74" y="10"/>
                      </a:moveTo>
                      <a:lnTo>
                        <a:pt x="69" y="5"/>
                      </a:lnTo>
                      <a:lnTo>
                        <a:pt x="69" y="20"/>
                      </a:lnTo>
                      <a:lnTo>
                        <a:pt x="64" y="32"/>
                      </a:lnTo>
                      <a:lnTo>
                        <a:pt x="57" y="44"/>
                      </a:lnTo>
                      <a:lnTo>
                        <a:pt x="49" y="54"/>
                      </a:lnTo>
                      <a:lnTo>
                        <a:pt x="39" y="63"/>
                      </a:lnTo>
                      <a:lnTo>
                        <a:pt x="27" y="70"/>
                      </a:lnTo>
                      <a:lnTo>
                        <a:pt x="15" y="75"/>
                      </a:lnTo>
                      <a:lnTo>
                        <a:pt x="0" y="75"/>
                      </a:lnTo>
                      <a:lnTo>
                        <a:pt x="0" y="85"/>
                      </a:lnTo>
                      <a:lnTo>
                        <a:pt x="15" y="83"/>
                      </a:lnTo>
                      <a:lnTo>
                        <a:pt x="31" y="78"/>
                      </a:lnTo>
                      <a:lnTo>
                        <a:pt x="43" y="71"/>
                      </a:lnTo>
                      <a:lnTo>
                        <a:pt x="55" y="61"/>
                      </a:lnTo>
                      <a:lnTo>
                        <a:pt x="65" y="48"/>
                      </a:lnTo>
                      <a:lnTo>
                        <a:pt x="72" y="36"/>
                      </a:lnTo>
                      <a:lnTo>
                        <a:pt x="77" y="20"/>
                      </a:lnTo>
                      <a:lnTo>
                        <a:pt x="79" y="5"/>
                      </a:lnTo>
                      <a:lnTo>
                        <a:pt x="74" y="0"/>
                      </a:lnTo>
                      <a:lnTo>
                        <a:pt x="79" y="5"/>
                      </a:lnTo>
                      <a:lnTo>
                        <a:pt x="77" y="2"/>
                      </a:lnTo>
                      <a:lnTo>
                        <a:pt x="74" y="0"/>
                      </a:lnTo>
                      <a:lnTo>
                        <a:pt x="71" y="2"/>
                      </a:lnTo>
                      <a:lnTo>
                        <a:pt x="69" y="5"/>
                      </a:lnTo>
                      <a:lnTo>
                        <a:pt x="74"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5" name="Freeform 352"/>
                <p:cNvSpPr>
                  <a:spLocks/>
                </p:cNvSpPr>
                <p:nvPr/>
              </p:nvSpPr>
              <p:spPr bwMode="auto">
                <a:xfrm>
                  <a:off x="2369" y="3756"/>
                  <a:ext cx="78" cy="6"/>
                </a:xfrm>
                <a:custGeom>
                  <a:avLst/>
                  <a:gdLst>
                    <a:gd name="T0" fmla="*/ 5 w 154"/>
                    <a:gd name="T1" fmla="*/ 3 h 10"/>
                    <a:gd name="T2" fmla="*/ 3 w 154"/>
                    <a:gd name="T3" fmla="*/ 6 h 10"/>
                    <a:gd name="T4" fmla="*/ 78 w 154"/>
                    <a:gd name="T5" fmla="*/ 6 h 10"/>
                    <a:gd name="T6" fmla="*/ 78 w 154"/>
                    <a:gd name="T7" fmla="*/ 0 h 10"/>
                    <a:gd name="T8" fmla="*/ 3 w 154"/>
                    <a:gd name="T9" fmla="*/ 0 h 10"/>
                    <a:gd name="T10" fmla="*/ 0 w 154"/>
                    <a:gd name="T11" fmla="*/ 3 h 10"/>
                    <a:gd name="T12" fmla="*/ 3 w 154"/>
                    <a:gd name="T13" fmla="*/ 0 h 10"/>
                    <a:gd name="T14" fmla="*/ 1 w 154"/>
                    <a:gd name="T15" fmla="*/ 1 h 10"/>
                    <a:gd name="T16" fmla="*/ 1 w 154"/>
                    <a:gd name="T17" fmla="*/ 3 h 10"/>
                    <a:gd name="T18" fmla="*/ 1 w 154"/>
                    <a:gd name="T19" fmla="*/ 5 h 10"/>
                    <a:gd name="T20" fmla="*/ 3 w 154"/>
                    <a:gd name="T21" fmla="*/ 6 h 10"/>
                    <a:gd name="T22" fmla="*/ 5 w 154"/>
                    <a:gd name="T23" fmla="*/ 3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0">
                      <a:moveTo>
                        <a:pt x="10" y="5"/>
                      </a:moveTo>
                      <a:lnTo>
                        <a:pt x="5" y="10"/>
                      </a:lnTo>
                      <a:lnTo>
                        <a:pt x="154" y="10"/>
                      </a:lnTo>
                      <a:lnTo>
                        <a:pt x="154" y="0"/>
                      </a:lnTo>
                      <a:lnTo>
                        <a:pt x="5" y="0"/>
                      </a:lnTo>
                      <a:lnTo>
                        <a:pt x="0" y="5"/>
                      </a:lnTo>
                      <a:lnTo>
                        <a:pt x="5" y="0"/>
                      </a:lnTo>
                      <a:lnTo>
                        <a:pt x="2" y="2"/>
                      </a:lnTo>
                      <a:lnTo>
                        <a:pt x="1" y="5"/>
                      </a:lnTo>
                      <a:lnTo>
                        <a:pt x="2" y="8"/>
                      </a:lnTo>
                      <a:lnTo>
                        <a:pt x="5" y="10"/>
                      </a:lnTo>
                      <a:lnTo>
                        <a:pt x="1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6" name="Freeform 353"/>
                <p:cNvSpPr>
                  <a:spLocks/>
                </p:cNvSpPr>
                <p:nvPr/>
              </p:nvSpPr>
              <p:spPr bwMode="auto">
                <a:xfrm>
                  <a:off x="2409" y="3634"/>
                  <a:ext cx="187" cy="125"/>
                </a:xfrm>
                <a:custGeom>
                  <a:avLst/>
                  <a:gdLst>
                    <a:gd name="T0" fmla="*/ 43 w 374"/>
                    <a:gd name="T1" fmla="*/ 125 h 251"/>
                    <a:gd name="T2" fmla="*/ 42 w 374"/>
                    <a:gd name="T3" fmla="*/ 117 h 251"/>
                    <a:gd name="T4" fmla="*/ 39 w 374"/>
                    <a:gd name="T5" fmla="*/ 109 h 251"/>
                    <a:gd name="T6" fmla="*/ 35 w 374"/>
                    <a:gd name="T7" fmla="*/ 101 h 251"/>
                    <a:gd name="T8" fmla="*/ 30 w 374"/>
                    <a:gd name="T9" fmla="*/ 95 h 251"/>
                    <a:gd name="T10" fmla="*/ 24 w 374"/>
                    <a:gd name="T11" fmla="*/ 90 h 251"/>
                    <a:gd name="T12" fmla="*/ 17 w 374"/>
                    <a:gd name="T13" fmla="*/ 86 h 251"/>
                    <a:gd name="T14" fmla="*/ 9 w 374"/>
                    <a:gd name="T15" fmla="*/ 83 h 251"/>
                    <a:gd name="T16" fmla="*/ 0 w 374"/>
                    <a:gd name="T17" fmla="*/ 82 h 251"/>
                    <a:gd name="T18" fmla="*/ 92 w 374"/>
                    <a:gd name="T19" fmla="*/ 69 h 251"/>
                    <a:gd name="T20" fmla="*/ 92 w 374"/>
                    <a:gd name="T21" fmla="*/ 62 h 251"/>
                    <a:gd name="T22" fmla="*/ 92 w 374"/>
                    <a:gd name="T23" fmla="*/ 44 h 251"/>
                    <a:gd name="T24" fmla="*/ 91 w 374"/>
                    <a:gd name="T25" fmla="*/ 23 h 251"/>
                    <a:gd name="T26" fmla="*/ 90 w 374"/>
                    <a:gd name="T27" fmla="*/ 2 h 251"/>
                    <a:gd name="T28" fmla="*/ 99 w 374"/>
                    <a:gd name="T29" fmla="*/ 2 h 251"/>
                    <a:gd name="T30" fmla="*/ 108 w 374"/>
                    <a:gd name="T31" fmla="*/ 2 h 251"/>
                    <a:gd name="T32" fmla="*/ 117 w 374"/>
                    <a:gd name="T33" fmla="*/ 2 h 251"/>
                    <a:gd name="T34" fmla="*/ 125 w 374"/>
                    <a:gd name="T35" fmla="*/ 2 h 251"/>
                    <a:gd name="T36" fmla="*/ 134 w 374"/>
                    <a:gd name="T37" fmla="*/ 1 h 251"/>
                    <a:gd name="T38" fmla="*/ 143 w 374"/>
                    <a:gd name="T39" fmla="*/ 1 h 251"/>
                    <a:gd name="T40" fmla="*/ 151 w 374"/>
                    <a:gd name="T41" fmla="*/ 0 h 251"/>
                    <a:gd name="T42" fmla="*/ 160 w 374"/>
                    <a:gd name="T43" fmla="*/ 0 h 251"/>
                    <a:gd name="T44" fmla="*/ 161 w 374"/>
                    <a:gd name="T45" fmla="*/ 71 h 251"/>
                    <a:gd name="T46" fmla="*/ 162 w 374"/>
                    <a:gd name="T47" fmla="*/ 71 h 251"/>
                    <a:gd name="T48" fmla="*/ 164 w 374"/>
                    <a:gd name="T49" fmla="*/ 71 h 251"/>
                    <a:gd name="T50" fmla="*/ 167 w 374"/>
                    <a:gd name="T51" fmla="*/ 72 h 251"/>
                    <a:gd name="T52" fmla="*/ 171 w 374"/>
                    <a:gd name="T53" fmla="*/ 72 h 251"/>
                    <a:gd name="T54" fmla="*/ 175 w 374"/>
                    <a:gd name="T55" fmla="*/ 73 h 251"/>
                    <a:gd name="T56" fmla="*/ 179 w 374"/>
                    <a:gd name="T57" fmla="*/ 73 h 251"/>
                    <a:gd name="T58" fmla="*/ 184 w 374"/>
                    <a:gd name="T59" fmla="*/ 74 h 251"/>
                    <a:gd name="T60" fmla="*/ 187 w 374"/>
                    <a:gd name="T61" fmla="*/ 74 h 251"/>
                    <a:gd name="T62" fmla="*/ 187 w 374"/>
                    <a:gd name="T63" fmla="*/ 74 h 251"/>
                    <a:gd name="T64" fmla="*/ 185 w 374"/>
                    <a:gd name="T65" fmla="*/ 76 h 251"/>
                    <a:gd name="T66" fmla="*/ 181 w 374"/>
                    <a:gd name="T67" fmla="*/ 80 h 251"/>
                    <a:gd name="T68" fmla="*/ 178 w 374"/>
                    <a:gd name="T69" fmla="*/ 84 h 251"/>
                    <a:gd name="T70" fmla="*/ 175 w 374"/>
                    <a:gd name="T71" fmla="*/ 91 h 251"/>
                    <a:gd name="T72" fmla="*/ 172 w 374"/>
                    <a:gd name="T73" fmla="*/ 100 h 251"/>
                    <a:gd name="T74" fmla="*/ 169 w 374"/>
                    <a:gd name="T75" fmla="*/ 111 h 251"/>
                    <a:gd name="T76" fmla="*/ 167 w 374"/>
                    <a:gd name="T77" fmla="*/ 124 h 251"/>
                    <a:gd name="T78" fmla="*/ 155 w 374"/>
                    <a:gd name="T79" fmla="*/ 119 h 251"/>
                    <a:gd name="T80" fmla="*/ 150 w 374"/>
                    <a:gd name="T81" fmla="*/ 121 h 251"/>
                    <a:gd name="T82" fmla="*/ 143 w 374"/>
                    <a:gd name="T83" fmla="*/ 122 h 251"/>
                    <a:gd name="T84" fmla="*/ 134 w 374"/>
                    <a:gd name="T85" fmla="*/ 123 h 251"/>
                    <a:gd name="T86" fmla="*/ 125 w 374"/>
                    <a:gd name="T87" fmla="*/ 123 h 251"/>
                    <a:gd name="T88" fmla="*/ 116 w 374"/>
                    <a:gd name="T89" fmla="*/ 123 h 251"/>
                    <a:gd name="T90" fmla="*/ 108 w 374"/>
                    <a:gd name="T91" fmla="*/ 122 h 251"/>
                    <a:gd name="T92" fmla="*/ 102 w 374"/>
                    <a:gd name="T93" fmla="*/ 120 h 251"/>
                    <a:gd name="T94" fmla="*/ 98 w 374"/>
                    <a:gd name="T95" fmla="*/ 118 h 251"/>
                    <a:gd name="T96" fmla="*/ 93 w 374"/>
                    <a:gd name="T97" fmla="*/ 119 h 251"/>
                    <a:gd name="T98" fmla="*/ 85 w 374"/>
                    <a:gd name="T99" fmla="*/ 120 h 251"/>
                    <a:gd name="T100" fmla="*/ 76 w 374"/>
                    <a:gd name="T101" fmla="*/ 121 h 251"/>
                    <a:gd name="T102" fmla="*/ 67 w 374"/>
                    <a:gd name="T103" fmla="*/ 122 h 251"/>
                    <a:gd name="T104" fmla="*/ 58 w 374"/>
                    <a:gd name="T105" fmla="*/ 123 h 251"/>
                    <a:gd name="T106" fmla="*/ 50 w 374"/>
                    <a:gd name="T107" fmla="*/ 124 h 251"/>
                    <a:gd name="T108" fmla="*/ 45 w 374"/>
                    <a:gd name="T109" fmla="*/ 125 h 251"/>
                    <a:gd name="T110" fmla="*/ 43 w 374"/>
                    <a:gd name="T111" fmla="*/ 125 h 2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4" h="251">
                      <a:moveTo>
                        <a:pt x="85" y="251"/>
                      </a:moveTo>
                      <a:lnTo>
                        <a:pt x="83" y="234"/>
                      </a:lnTo>
                      <a:lnTo>
                        <a:pt x="78" y="218"/>
                      </a:lnTo>
                      <a:lnTo>
                        <a:pt x="70" y="202"/>
                      </a:lnTo>
                      <a:lnTo>
                        <a:pt x="60" y="190"/>
                      </a:lnTo>
                      <a:lnTo>
                        <a:pt x="48" y="180"/>
                      </a:lnTo>
                      <a:lnTo>
                        <a:pt x="33" y="172"/>
                      </a:lnTo>
                      <a:lnTo>
                        <a:pt x="17" y="167"/>
                      </a:lnTo>
                      <a:lnTo>
                        <a:pt x="0" y="165"/>
                      </a:lnTo>
                      <a:lnTo>
                        <a:pt x="183" y="139"/>
                      </a:lnTo>
                      <a:lnTo>
                        <a:pt x="183" y="125"/>
                      </a:lnTo>
                      <a:lnTo>
                        <a:pt x="183" y="89"/>
                      </a:lnTo>
                      <a:lnTo>
                        <a:pt x="182" y="46"/>
                      </a:lnTo>
                      <a:lnTo>
                        <a:pt x="180" y="4"/>
                      </a:lnTo>
                      <a:lnTo>
                        <a:pt x="198" y="4"/>
                      </a:lnTo>
                      <a:lnTo>
                        <a:pt x="215" y="4"/>
                      </a:lnTo>
                      <a:lnTo>
                        <a:pt x="233" y="4"/>
                      </a:lnTo>
                      <a:lnTo>
                        <a:pt x="250" y="4"/>
                      </a:lnTo>
                      <a:lnTo>
                        <a:pt x="267" y="3"/>
                      </a:lnTo>
                      <a:lnTo>
                        <a:pt x="285" y="2"/>
                      </a:lnTo>
                      <a:lnTo>
                        <a:pt x="302" y="1"/>
                      </a:lnTo>
                      <a:lnTo>
                        <a:pt x="319" y="0"/>
                      </a:lnTo>
                      <a:lnTo>
                        <a:pt x="322" y="142"/>
                      </a:lnTo>
                      <a:lnTo>
                        <a:pt x="323" y="142"/>
                      </a:lnTo>
                      <a:lnTo>
                        <a:pt x="327" y="143"/>
                      </a:lnTo>
                      <a:lnTo>
                        <a:pt x="333" y="144"/>
                      </a:lnTo>
                      <a:lnTo>
                        <a:pt x="341" y="145"/>
                      </a:lnTo>
                      <a:lnTo>
                        <a:pt x="349" y="146"/>
                      </a:lnTo>
                      <a:lnTo>
                        <a:pt x="357" y="147"/>
                      </a:lnTo>
                      <a:lnTo>
                        <a:pt x="367" y="148"/>
                      </a:lnTo>
                      <a:lnTo>
                        <a:pt x="374" y="148"/>
                      </a:lnTo>
                      <a:lnTo>
                        <a:pt x="373" y="149"/>
                      </a:lnTo>
                      <a:lnTo>
                        <a:pt x="369" y="153"/>
                      </a:lnTo>
                      <a:lnTo>
                        <a:pt x="362" y="160"/>
                      </a:lnTo>
                      <a:lnTo>
                        <a:pt x="356" y="169"/>
                      </a:lnTo>
                      <a:lnTo>
                        <a:pt x="349" y="183"/>
                      </a:lnTo>
                      <a:lnTo>
                        <a:pt x="343" y="200"/>
                      </a:lnTo>
                      <a:lnTo>
                        <a:pt x="337" y="222"/>
                      </a:lnTo>
                      <a:lnTo>
                        <a:pt x="334" y="248"/>
                      </a:lnTo>
                      <a:lnTo>
                        <a:pt x="310" y="239"/>
                      </a:lnTo>
                      <a:lnTo>
                        <a:pt x="300" y="242"/>
                      </a:lnTo>
                      <a:lnTo>
                        <a:pt x="286" y="244"/>
                      </a:lnTo>
                      <a:lnTo>
                        <a:pt x="268" y="246"/>
                      </a:lnTo>
                      <a:lnTo>
                        <a:pt x="250" y="246"/>
                      </a:lnTo>
                      <a:lnTo>
                        <a:pt x="232" y="246"/>
                      </a:lnTo>
                      <a:lnTo>
                        <a:pt x="215" y="244"/>
                      </a:lnTo>
                      <a:lnTo>
                        <a:pt x="203" y="241"/>
                      </a:lnTo>
                      <a:lnTo>
                        <a:pt x="195" y="236"/>
                      </a:lnTo>
                      <a:lnTo>
                        <a:pt x="185" y="238"/>
                      </a:lnTo>
                      <a:lnTo>
                        <a:pt x="170" y="240"/>
                      </a:lnTo>
                      <a:lnTo>
                        <a:pt x="152" y="242"/>
                      </a:lnTo>
                      <a:lnTo>
                        <a:pt x="133" y="245"/>
                      </a:lnTo>
                      <a:lnTo>
                        <a:pt x="115" y="247"/>
                      </a:lnTo>
                      <a:lnTo>
                        <a:pt x="100" y="249"/>
                      </a:lnTo>
                      <a:lnTo>
                        <a:pt x="90" y="250"/>
                      </a:lnTo>
                      <a:lnTo>
                        <a:pt x="85" y="251"/>
                      </a:lnTo>
                      <a:close/>
                    </a:path>
                  </a:pathLst>
                </a:custGeom>
                <a:solidFill>
                  <a:srgbClr val="7F99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7" name="Freeform 354"/>
                <p:cNvSpPr>
                  <a:spLocks/>
                </p:cNvSpPr>
                <p:nvPr/>
              </p:nvSpPr>
              <p:spPr bwMode="auto">
                <a:xfrm>
                  <a:off x="2407" y="3713"/>
                  <a:ext cx="48" cy="46"/>
                </a:xfrm>
                <a:custGeom>
                  <a:avLst/>
                  <a:gdLst>
                    <a:gd name="T0" fmla="*/ 2 w 95"/>
                    <a:gd name="T1" fmla="*/ 1 h 91"/>
                    <a:gd name="T2" fmla="*/ 2 w 95"/>
                    <a:gd name="T3" fmla="*/ 5 h 91"/>
                    <a:gd name="T4" fmla="*/ 10 w 95"/>
                    <a:gd name="T5" fmla="*/ 6 h 91"/>
                    <a:gd name="T6" fmla="*/ 18 w 95"/>
                    <a:gd name="T7" fmla="*/ 8 h 91"/>
                    <a:gd name="T8" fmla="*/ 25 w 95"/>
                    <a:gd name="T9" fmla="*/ 12 h 91"/>
                    <a:gd name="T10" fmla="*/ 31 w 95"/>
                    <a:gd name="T11" fmla="*/ 17 h 91"/>
                    <a:gd name="T12" fmla="*/ 35 w 95"/>
                    <a:gd name="T13" fmla="*/ 22 h 91"/>
                    <a:gd name="T14" fmla="*/ 39 w 95"/>
                    <a:gd name="T15" fmla="*/ 30 h 91"/>
                    <a:gd name="T16" fmla="*/ 42 w 95"/>
                    <a:gd name="T17" fmla="*/ 38 h 91"/>
                    <a:gd name="T18" fmla="*/ 42 w 95"/>
                    <a:gd name="T19" fmla="*/ 46 h 91"/>
                    <a:gd name="T20" fmla="*/ 48 w 95"/>
                    <a:gd name="T21" fmla="*/ 46 h 91"/>
                    <a:gd name="T22" fmla="*/ 46 w 95"/>
                    <a:gd name="T23" fmla="*/ 37 h 91"/>
                    <a:gd name="T24" fmla="*/ 43 w 95"/>
                    <a:gd name="T25" fmla="*/ 29 h 91"/>
                    <a:gd name="T26" fmla="*/ 39 w 95"/>
                    <a:gd name="T27" fmla="*/ 20 h 91"/>
                    <a:gd name="T28" fmla="*/ 34 w 95"/>
                    <a:gd name="T29" fmla="*/ 14 h 91"/>
                    <a:gd name="T30" fmla="*/ 27 w 95"/>
                    <a:gd name="T31" fmla="*/ 8 h 91"/>
                    <a:gd name="T32" fmla="*/ 19 w 95"/>
                    <a:gd name="T33" fmla="*/ 4 h 91"/>
                    <a:gd name="T34" fmla="*/ 11 w 95"/>
                    <a:gd name="T35" fmla="*/ 2 h 91"/>
                    <a:gd name="T36" fmla="*/ 2 w 95"/>
                    <a:gd name="T37" fmla="*/ 0 h 91"/>
                    <a:gd name="T38" fmla="*/ 2 w 95"/>
                    <a:gd name="T39" fmla="*/ 5 h 91"/>
                    <a:gd name="T40" fmla="*/ 2 w 95"/>
                    <a:gd name="T41" fmla="*/ 0 h 91"/>
                    <a:gd name="T42" fmla="*/ 1 w 95"/>
                    <a:gd name="T43" fmla="*/ 1 h 91"/>
                    <a:gd name="T44" fmla="*/ 0 w 95"/>
                    <a:gd name="T45" fmla="*/ 3 h 91"/>
                    <a:gd name="T46" fmla="*/ 1 w 95"/>
                    <a:gd name="T47" fmla="*/ 4 h 91"/>
                    <a:gd name="T48" fmla="*/ 2 w 95"/>
                    <a:gd name="T49" fmla="*/ 5 h 91"/>
                    <a:gd name="T50" fmla="*/ 2 w 95"/>
                    <a:gd name="T51" fmla="*/ 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5" h="91">
                      <a:moveTo>
                        <a:pt x="4" y="1"/>
                      </a:moveTo>
                      <a:lnTo>
                        <a:pt x="4" y="10"/>
                      </a:lnTo>
                      <a:lnTo>
                        <a:pt x="20" y="11"/>
                      </a:lnTo>
                      <a:lnTo>
                        <a:pt x="36" y="16"/>
                      </a:lnTo>
                      <a:lnTo>
                        <a:pt x="50" y="24"/>
                      </a:lnTo>
                      <a:lnTo>
                        <a:pt x="61" y="33"/>
                      </a:lnTo>
                      <a:lnTo>
                        <a:pt x="70" y="44"/>
                      </a:lnTo>
                      <a:lnTo>
                        <a:pt x="78" y="59"/>
                      </a:lnTo>
                      <a:lnTo>
                        <a:pt x="83" y="75"/>
                      </a:lnTo>
                      <a:lnTo>
                        <a:pt x="84" y="91"/>
                      </a:lnTo>
                      <a:lnTo>
                        <a:pt x="95" y="91"/>
                      </a:lnTo>
                      <a:lnTo>
                        <a:pt x="92" y="73"/>
                      </a:lnTo>
                      <a:lnTo>
                        <a:pt x="86" y="57"/>
                      </a:lnTo>
                      <a:lnTo>
                        <a:pt x="78" y="40"/>
                      </a:lnTo>
                      <a:lnTo>
                        <a:pt x="67" y="27"/>
                      </a:lnTo>
                      <a:lnTo>
                        <a:pt x="54" y="16"/>
                      </a:lnTo>
                      <a:lnTo>
                        <a:pt x="38" y="8"/>
                      </a:lnTo>
                      <a:lnTo>
                        <a:pt x="22" y="3"/>
                      </a:lnTo>
                      <a:lnTo>
                        <a:pt x="4" y="0"/>
                      </a:lnTo>
                      <a:lnTo>
                        <a:pt x="4" y="9"/>
                      </a:lnTo>
                      <a:lnTo>
                        <a:pt x="4" y="0"/>
                      </a:lnTo>
                      <a:lnTo>
                        <a:pt x="1" y="2"/>
                      </a:lnTo>
                      <a:lnTo>
                        <a:pt x="0" y="5"/>
                      </a:lnTo>
                      <a:lnTo>
                        <a:pt x="1" y="8"/>
                      </a:lnTo>
                      <a:lnTo>
                        <a:pt x="4" y="10"/>
                      </a:lnTo>
                      <a:lnTo>
                        <a:pt x="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8" name="Freeform 355"/>
                <p:cNvSpPr>
                  <a:spLocks/>
                </p:cNvSpPr>
                <p:nvPr/>
              </p:nvSpPr>
              <p:spPr bwMode="auto">
                <a:xfrm>
                  <a:off x="2409" y="3701"/>
                  <a:ext cx="94" cy="17"/>
                </a:xfrm>
                <a:custGeom>
                  <a:avLst/>
                  <a:gdLst>
                    <a:gd name="T0" fmla="*/ 89 w 188"/>
                    <a:gd name="T1" fmla="*/ 2 h 34"/>
                    <a:gd name="T2" fmla="*/ 92 w 188"/>
                    <a:gd name="T3" fmla="*/ 0 h 34"/>
                    <a:gd name="T4" fmla="*/ 0 w 188"/>
                    <a:gd name="T5" fmla="*/ 13 h 34"/>
                    <a:gd name="T6" fmla="*/ 0 w 188"/>
                    <a:gd name="T7" fmla="*/ 17 h 34"/>
                    <a:gd name="T8" fmla="*/ 92 w 188"/>
                    <a:gd name="T9" fmla="*/ 4 h 34"/>
                    <a:gd name="T10" fmla="*/ 94 w 188"/>
                    <a:gd name="T11" fmla="*/ 2 h 34"/>
                    <a:gd name="T12" fmla="*/ 92 w 188"/>
                    <a:gd name="T13" fmla="*/ 4 h 34"/>
                    <a:gd name="T14" fmla="*/ 93 w 188"/>
                    <a:gd name="T15" fmla="*/ 4 h 34"/>
                    <a:gd name="T16" fmla="*/ 94 w 188"/>
                    <a:gd name="T17" fmla="*/ 2 h 34"/>
                    <a:gd name="T18" fmla="*/ 93 w 188"/>
                    <a:gd name="T19" fmla="*/ 1 h 34"/>
                    <a:gd name="T20" fmla="*/ 92 w 188"/>
                    <a:gd name="T21" fmla="*/ 0 h 34"/>
                    <a:gd name="T22" fmla="*/ 89 w 188"/>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 h="34">
                      <a:moveTo>
                        <a:pt x="177" y="4"/>
                      </a:moveTo>
                      <a:lnTo>
                        <a:pt x="183" y="0"/>
                      </a:lnTo>
                      <a:lnTo>
                        <a:pt x="0" y="26"/>
                      </a:lnTo>
                      <a:lnTo>
                        <a:pt x="0" y="34"/>
                      </a:lnTo>
                      <a:lnTo>
                        <a:pt x="183" y="8"/>
                      </a:lnTo>
                      <a:lnTo>
                        <a:pt x="188" y="4"/>
                      </a:lnTo>
                      <a:lnTo>
                        <a:pt x="183" y="8"/>
                      </a:lnTo>
                      <a:lnTo>
                        <a:pt x="186" y="7"/>
                      </a:lnTo>
                      <a:lnTo>
                        <a:pt x="187" y="4"/>
                      </a:lnTo>
                      <a:lnTo>
                        <a:pt x="186" y="1"/>
                      </a:lnTo>
                      <a:lnTo>
                        <a:pt x="183" y="0"/>
                      </a:lnTo>
                      <a:lnTo>
                        <a:pt x="177"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09" name="Freeform 356"/>
                <p:cNvSpPr>
                  <a:spLocks/>
                </p:cNvSpPr>
                <p:nvPr/>
              </p:nvSpPr>
              <p:spPr bwMode="auto">
                <a:xfrm>
                  <a:off x="2497" y="3634"/>
                  <a:ext cx="6" cy="69"/>
                </a:xfrm>
                <a:custGeom>
                  <a:avLst/>
                  <a:gdLst>
                    <a:gd name="T0" fmla="*/ 2 w 13"/>
                    <a:gd name="T1" fmla="*/ 0 h 139"/>
                    <a:gd name="T2" fmla="*/ 0 w 13"/>
                    <a:gd name="T3" fmla="*/ 2 h 139"/>
                    <a:gd name="T4" fmla="*/ 1 w 13"/>
                    <a:gd name="T5" fmla="*/ 23 h 139"/>
                    <a:gd name="T6" fmla="*/ 1 w 13"/>
                    <a:gd name="T7" fmla="*/ 44 h 139"/>
                    <a:gd name="T8" fmla="*/ 1 w 13"/>
                    <a:gd name="T9" fmla="*/ 62 h 139"/>
                    <a:gd name="T10" fmla="*/ 1 w 13"/>
                    <a:gd name="T11" fmla="*/ 69 h 139"/>
                    <a:gd name="T12" fmla="*/ 6 w 13"/>
                    <a:gd name="T13" fmla="*/ 69 h 139"/>
                    <a:gd name="T14" fmla="*/ 6 w 13"/>
                    <a:gd name="T15" fmla="*/ 62 h 139"/>
                    <a:gd name="T16" fmla="*/ 6 w 13"/>
                    <a:gd name="T17" fmla="*/ 44 h 139"/>
                    <a:gd name="T18" fmla="*/ 5 w 13"/>
                    <a:gd name="T19" fmla="*/ 23 h 139"/>
                    <a:gd name="T20" fmla="*/ 4 w 13"/>
                    <a:gd name="T21" fmla="*/ 2 h 139"/>
                    <a:gd name="T22" fmla="*/ 2 w 13"/>
                    <a:gd name="T23" fmla="*/ 4 h 139"/>
                    <a:gd name="T24" fmla="*/ 4 w 13"/>
                    <a:gd name="T25" fmla="*/ 2 h 139"/>
                    <a:gd name="T26" fmla="*/ 4 w 13"/>
                    <a:gd name="T27" fmla="*/ 0 h 139"/>
                    <a:gd name="T28" fmla="*/ 2 w 13"/>
                    <a:gd name="T29" fmla="*/ 0 h 139"/>
                    <a:gd name="T30" fmla="*/ 0 w 13"/>
                    <a:gd name="T31" fmla="*/ 0 h 139"/>
                    <a:gd name="T32" fmla="*/ 0 w 13"/>
                    <a:gd name="T33" fmla="*/ 2 h 139"/>
                    <a:gd name="T34" fmla="*/ 2 w 13"/>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 h="139">
                      <a:moveTo>
                        <a:pt x="5" y="0"/>
                      </a:moveTo>
                      <a:lnTo>
                        <a:pt x="0" y="4"/>
                      </a:lnTo>
                      <a:lnTo>
                        <a:pt x="2" y="46"/>
                      </a:lnTo>
                      <a:lnTo>
                        <a:pt x="2" y="89"/>
                      </a:lnTo>
                      <a:lnTo>
                        <a:pt x="2" y="125"/>
                      </a:lnTo>
                      <a:lnTo>
                        <a:pt x="2" y="139"/>
                      </a:lnTo>
                      <a:lnTo>
                        <a:pt x="13" y="139"/>
                      </a:lnTo>
                      <a:lnTo>
                        <a:pt x="13" y="125"/>
                      </a:lnTo>
                      <a:lnTo>
                        <a:pt x="13" y="89"/>
                      </a:lnTo>
                      <a:lnTo>
                        <a:pt x="11" y="46"/>
                      </a:lnTo>
                      <a:lnTo>
                        <a:pt x="9" y="4"/>
                      </a:lnTo>
                      <a:lnTo>
                        <a:pt x="5" y="8"/>
                      </a:lnTo>
                      <a:lnTo>
                        <a:pt x="9" y="4"/>
                      </a:lnTo>
                      <a:lnTo>
                        <a:pt x="8" y="1"/>
                      </a:lnTo>
                      <a:lnTo>
                        <a:pt x="5" y="0"/>
                      </a:lnTo>
                      <a:lnTo>
                        <a:pt x="1" y="1"/>
                      </a:lnTo>
                      <a:lnTo>
                        <a:pt x="0" y="4"/>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0" name="Freeform 357"/>
                <p:cNvSpPr>
                  <a:spLocks/>
                </p:cNvSpPr>
                <p:nvPr/>
              </p:nvSpPr>
              <p:spPr bwMode="auto">
                <a:xfrm>
                  <a:off x="2499" y="3632"/>
                  <a:ext cx="72" cy="6"/>
                </a:xfrm>
                <a:custGeom>
                  <a:avLst/>
                  <a:gdLst>
                    <a:gd name="T0" fmla="*/ 72 w 143"/>
                    <a:gd name="T1" fmla="*/ 2 h 13"/>
                    <a:gd name="T2" fmla="*/ 70 w 143"/>
                    <a:gd name="T3" fmla="*/ 0 h 13"/>
                    <a:gd name="T4" fmla="*/ 61 w 143"/>
                    <a:gd name="T5" fmla="*/ 0 h 13"/>
                    <a:gd name="T6" fmla="*/ 53 w 143"/>
                    <a:gd name="T7" fmla="*/ 1 h 13"/>
                    <a:gd name="T8" fmla="*/ 44 w 143"/>
                    <a:gd name="T9" fmla="*/ 1 h 13"/>
                    <a:gd name="T10" fmla="*/ 35 w 143"/>
                    <a:gd name="T11" fmla="*/ 1 h 13"/>
                    <a:gd name="T12" fmla="*/ 27 w 143"/>
                    <a:gd name="T13" fmla="*/ 1 h 13"/>
                    <a:gd name="T14" fmla="*/ 18 w 143"/>
                    <a:gd name="T15" fmla="*/ 1 h 13"/>
                    <a:gd name="T16" fmla="*/ 9 w 143"/>
                    <a:gd name="T17" fmla="*/ 1 h 13"/>
                    <a:gd name="T18" fmla="*/ 0 w 143"/>
                    <a:gd name="T19" fmla="*/ 2 h 13"/>
                    <a:gd name="T20" fmla="*/ 0 w 143"/>
                    <a:gd name="T21" fmla="*/ 6 h 13"/>
                    <a:gd name="T22" fmla="*/ 9 w 143"/>
                    <a:gd name="T23" fmla="*/ 6 h 13"/>
                    <a:gd name="T24" fmla="*/ 18 w 143"/>
                    <a:gd name="T25" fmla="*/ 6 h 13"/>
                    <a:gd name="T26" fmla="*/ 27 w 143"/>
                    <a:gd name="T27" fmla="*/ 6 h 13"/>
                    <a:gd name="T28" fmla="*/ 35 w 143"/>
                    <a:gd name="T29" fmla="*/ 6 h 13"/>
                    <a:gd name="T30" fmla="*/ 44 w 143"/>
                    <a:gd name="T31" fmla="*/ 5 h 13"/>
                    <a:gd name="T32" fmla="*/ 53 w 143"/>
                    <a:gd name="T33" fmla="*/ 5 h 13"/>
                    <a:gd name="T34" fmla="*/ 61 w 143"/>
                    <a:gd name="T35" fmla="*/ 4 h 13"/>
                    <a:gd name="T36" fmla="*/ 70 w 143"/>
                    <a:gd name="T37" fmla="*/ 4 h 13"/>
                    <a:gd name="T38" fmla="*/ 68 w 143"/>
                    <a:gd name="T39" fmla="*/ 2 h 13"/>
                    <a:gd name="T40" fmla="*/ 72 w 143"/>
                    <a:gd name="T41" fmla="*/ 2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3">
                      <a:moveTo>
                        <a:pt x="143" y="4"/>
                      </a:moveTo>
                      <a:lnTo>
                        <a:pt x="139" y="0"/>
                      </a:lnTo>
                      <a:lnTo>
                        <a:pt x="122" y="1"/>
                      </a:lnTo>
                      <a:lnTo>
                        <a:pt x="105" y="2"/>
                      </a:lnTo>
                      <a:lnTo>
                        <a:pt x="87" y="3"/>
                      </a:lnTo>
                      <a:lnTo>
                        <a:pt x="70" y="3"/>
                      </a:lnTo>
                      <a:lnTo>
                        <a:pt x="53" y="3"/>
                      </a:lnTo>
                      <a:lnTo>
                        <a:pt x="35" y="3"/>
                      </a:lnTo>
                      <a:lnTo>
                        <a:pt x="18" y="3"/>
                      </a:lnTo>
                      <a:lnTo>
                        <a:pt x="0" y="4"/>
                      </a:lnTo>
                      <a:lnTo>
                        <a:pt x="0" y="12"/>
                      </a:lnTo>
                      <a:lnTo>
                        <a:pt x="18" y="13"/>
                      </a:lnTo>
                      <a:lnTo>
                        <a:pt x="35" y="13"/>
                      </a:lnTo>
                      <a:lnTo>
                        <a:pt x="53" y="13"/>
                      </a:lnTo>
                      <a:lnTo>
                        <a:pt x="70" y="13"/>
                      </a:lnTo>
                      <a:lnTo>
                        <a:pt x="87" y="11"/>
                      </a:lnTo>
                      <a:lnTo>
                        <a:pt x="105" y="10"/>
                      </a:lnTo>
                      <a:lnTo>
                        <a:pt x="122" y="9"/>
                      </a:lnTo>
                      <a:lnTo>
                        <a:pt x="139" y="8"/>
                      </a:lnTo>
                      <a:lnTo>
                        <a:pt x="135" y="4"/>
                      </a:lnTo>
                      <a:lnTo>
                        <a:pt x="143"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1" name="Freeform 358"/>
                <p:cNvSpPr>
                  <a:spLocks/>
                </p:cNvSpPr>
                <p:nvPr/>
              </p:nvSpPr>
              <p:spPr bwMode="auto">
                <a:xfrm>
                  <a:off x="2567" y="3634"/>
                  <a:ext cx="6" cy="72"/>
                </a:xfrm>
                <a:custGeom>
                  <a:avLst/>
                  <a:gdLst>
                    <a:gd name="T0" fmla="*/ 4 w 11"/>
                    <a:gd name="T1" fmla="*/ 68 h 146"/>
                    <a:gd name="T2" fmla="*/ 6 w 11"/>
                    <a:gd name="T3" fmla="*/ 70 h 146"/>
                    <a:gd name="T4" fmla="*/ 4 w 11"/>
                    <a:gd name="T5" fmla="*/ 0 h 146"/>
                    <a:gd name="T6" fmla="*/ 0 w 11"/>
                    <a:gd name="T7" fmla="*/ 0 h 146"/>
                    <a:gd name="T8" fmla="*/ 2 w 11"/>
                    <a:gd name="T9" fmla="*/ 70 h 146"/>
                    <a:gd name="T10" fmla="*/ 4 w 11"/>
                    <a:gd name="T11" fmla="*/ 72 h 146"/>
                    <a:gd name="T12" fmla="*/ 2 w 11"/>
                    <a:gd name="T13" fmla="*/ 70 h 146"/>
                    <a:gd name="T14" fmla="*/ 2 w 11"/>
                    <a:gd name="T15" fmla="*/ 72 h 146"/>
                    <a:gd name="T16" fmla="*/ 4 w 11"/>
                    <a:gd name="T17" fmla="*/ 72 h 146"/>
                    <a:gd name="T18" fmla="*/ 5 w 11"/>
                    <a:gd name="T19" fmla="*/ 72 h 146"/>
                    <a:gd name="T20" fmla="*/ 6 w 11"/>
                    <a:gd name="T21" fmla="*/ 70 h 146"/>
                    <a:gd name="T22" fmla="*/ 4 w 11"/>
                    <a:gd name="T23" fmla="*/ 68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46">
                      <a:moveTo>
                        <a:pt x="7" y="138"/>
                      </a:moveTo>
                      <a:lnTo>
                        <a:pt x="11" y="142"/>
                      </a:lnTo>
                      <a:lnTo>
                        <a:pt x="8" y="0"/>
                      </a:lnTo>
                      <a:lnTo>
                        <a:pt x="0" y="0"/>
                      </a:lnTo>
                      <a:lnTo>
                        <a:pt x="3" y="142"/>
                      </a:lnTo>
                      <a:lnTo>
                        <a:pt x="7" y="146"/>
                      </a:lnTo>
                      <a:lnTo>
                        <a:pt x="3" y="142"/>
                      </a:lnTo>
                      <a:lnTo>
                        <a:pt x="4" y="145"/>
                      </a:lnTo>
                      <a:lnTo>
                        <a:pt x="7" y="146"/>
                      </a:lnTo>
                      <a:lnTo>
                        <a:pt x="10" y="145"/>
                      </a:lnTo>
                      <a:lnTo>
                        <a:pt x="11" y="142"/>
                      </a:lnTo>
                      <a:lnTo>
                        <a:pt x="7" y="13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2" name="Freeform 359"/>
                <p:cNvSpPr>
                  <a:spLocks/>
                </p:cNvSpPr>
                <p:nvPr/>
              </p:nvSpPr>
              <p:spPr bwMode="auto">
                <a:xfrm>
                  <a:off x="2571" y="3702"/>
                  <a:ext cx="28" cy="8"/>
                </a:xfrm>
                <a:custGeom>
                  <a:avLst/>
                  <a:gdLst>
                    <a:gd name="T0" fmla="*/ 27 w 57"/>
                    <a:gd name="T1" fmla="*/ 7 h 15"/>
                    <a:gd name="T2" fmla="*/ 26 w 57"/>
                    <a:gd name="T3" fmla="*/ 3 h 15"/>
                    <a:gd name="T4" fmla="*/ 22 w 57"/>
                    <a:gd name="T5" fmla="*/ 3 h 15"/>
                    <a:gd name="T6" fmla="*/ 17 w 57"/>
                    <a:gd name="T7" fmla="*/ 3 h 15"/>
                    <a:gd name="T8" fmla="*/ 13 w 57"/>
                    <a:gd name="T9" fmla="*/ 2 h 15"/>
                    <a:gd name="T10" fmla="*/ 9 w 57"/>
                    <a:gd name="T11" fmla="*/ 2 h 15"/>
                    <a:gd name="T12" fmla="*/ 5 w 57"/>
                    <a:gd name="T13" fmla="*/ 1 h 15"/>
                    <a:gd name="T14" fmla="*/ 2 w 57"/>
                    <a:gd name="T15" fmla="*/ 1 h 15"/>
                    <a:gd name="T16" fmla="*/ 0 w 57"/>
                    <a:gd name="T17" fmla="*/ 0 h 15"/>
                    <a:gd name="T18" fmla="*/ 0 w 57"/>
                    <a:gd name="T19" fmla="*/ 0 h 15"/>
                    <a:gd name="T20" fmla="*/ 0 w 57"/>
                    <a:gd name="T21" fmla="*/ 4 h 15"/>
                    <a:gd name="T22" fmla="*/ 0 w 57"/>
                    <a:gd name="T23" fmla="*/ 4 h 15"/>
                    <a:gd name="T24" fmla="*/ 2 w 57"/>
                    <a:gd name="T25" fmla="*/ 5 h 15"/>
                    <a:gd name="T26" fmla="*/ 5 w 57"/>
                    <a:gd name="T27" fmla="*/ 5 h 15"/>
                    <a:gd name="T28" fmla="*/ 9 w 57"/>
                    <a:gd name="T29" fmla="*/ 6 h 15"/>
                    <a:gd name="T30" fmla="*/ 13 w 57"/>
                    <a:gd name="T31" fmla="*/ 6 h 15"/>
                    <a:gd name="T32" fmla="*/ 17 w 57"/>
                    <a:gd name="T33" fmla="*/ 7 h 15"/>
                    <a:gd name="T34" fmla="*/ 22 w 57"/>
                    <a:gd name="T35" fmla="*/ 7 h 15"/>
                    <a:gd name="T36" fmla="*/ 26 w 57"/>
                    <a:gd name="T37" fmla="*/ 8 h 15"/>
                    <a:gd name="T38" fmla="*/ 25 w 57"/>
                    <a:gd name="T39" fmla="*/ 3 h 15"/>
                    <a:gd name="T40" fmla="*/ 26 w 57"/>
                    <a:gd name="T41" fmla="*/ 8 h 15"/>
                    <a:gd name="T42" fmla="*/ 27 w 57"/>
                    <a:gd name="T43" fmla="*/ 7 h 15"/>
                    <a:gd name="T44" fmla="*/ 28 w 57"/>
                    <a:gd name="T45" fmla="*/ 5 h 15"/>
                    <a:gd name="T46" fmla="*/ 27 w 57"/>
                    <a:gd name="T47" fmla="*/ 4 h 15"/>
                    <a:gd name="T48" fmla="*/ 26 w 57"/>
                    <a:gd name="T49" fmla="*/ 3 h 15"/>
                    <a:gd name="T50" fmla="*/ 27 w 57"/>
                    <a:gd name="T51" fmla="*/ 7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15">
                      <a:moveTo>
                        <a:pt x="54" y="14"/>
                      </a:moveTo>
                      <a:lnTo>
                        <a:pt x="52" y="5"/>
                      </a:lnTo>
                      <a:lnTo>
                        <a:pt x="45" y="6"/>
                      </a:lnTo>
                      <a:lnTo>
                        <a:pt x="35" y="5"/>
                      </a:lnTo>
                      <a:lnTo>
                        <a:pt x="27" y="4"/>
                      </a:lnTo>
                      <a:lnTo>
                        <a:pt x="19" y="3"/>
                      </a:lnTo>
                      <a:lnTo>
                        <a:pt x="11" y="2"/>
                      </a:lnTo>
                      <a:lnTo>
                        <a:pt x="5" y="1"/>
                      </a:lnTo>
                      <a:lnTo>
                        <a:pt x="1" y="0"/>
                      </a:lnTo>
                      <a:lnTo>
                        <a:pt x="0" y="0"/>
                      </a:lnTo>
                      <a:lnTo>
                        <a:pt x="0" y="8"/>
                      </a:lnTo>
                      <a:lnTo>
                        <a:pt x="1" y="8"/>
                      </a:lnTo>
                      <a:lnTo>
                        <a:pt x="5" y="9"/>
                      </a:lnTo>
                      <a:lnTo>
                        <a:pt x="11" y="10"/>
                      </a:lnTo>
                      <a:lnTo>
                        <a:pt x="19" y="11"/>
                      </a:lnTo>
                      <a:lnTo>
                        <a:pt x="27" y="12"/>
                      </a:lnTo>
                      <a:lnTo>
                        <a:pt x="35" y="13"/>
                      </a:lnTo>
                      <a:lnTo>
                        <a:pt x="45" y="14"/>
                      </a:lnTo>
                      <a:lnTo>
                        <a:pt x="52" y="15"/>
                      </a:lnTo>
                      <a:lnTo>
                        <a:pt x="50" y="6"/>
                      </a:lnTo>
                      <a:lnTo>
                        <a:pt x="52" y="15"/>
                      </a:lnTo>
                      <a:lnTo>
                        <a:pt x="55" y="13"/>
                      </a:lnTo>
                      <a:lnTo>
                        <a:pt x="57" y="10"/>
                      </a:lnTo>
                      <a:lnTo>
                        <a:pt x="55" y="7"/>
                      </a:lnTo>
                      <a:lnTo>
                        <a:pt x="52" y="5"/>
                      </a:lnTo>
                      <a:lnTo>
                        <a:pt x="54"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3" name="Freeform 360"/>
                <p:cNvSpPr>
                  <a:spLocks/>
                </p:cNvSpPr>
                <p:nvPr/>
              </p:nvSpPr>
              <p:spPr bwMode="auto">
                <a:xfrm>
                  <a:off x="2575" y="3705"/>
                  <a:ext cx="22" cy="54"/>
                </a:xfrm>
                <a:custGeom>
                  <a:avLst/>
                  <a:gdLst>
                    <a:gd name="T0" fmla="*/ 1 w 46"/>
                    <a:gd name="T1" fmla="*/ 54 h 108"/>
                    <a:gd name="T2" fmla="*/ 4 w 46"/>
                    <a:gd name="T3" fmla="*/ 52 h 108"/>
                    <a:gd name="T4" fmla="*/ 5 w 46"/>
                    <a:gd name="T5" fmla="*/ 39 h 108"/>
                    <a:gd name="T6" fmla="*/ 8 w 46"/>
                    <a:gd name="T7" fmla="*/ 29 h 108"/>
                    <a:gd name="T8" fmla="*/ 11 w 46"/>
                    <a:gd name="T9" fmla="*/ 20 h 108"/>
                    <a:gd name="T10" fmla="*/ 14 w 46"/>
                    <a:gd name="T11" fmla="*/ 14 h 108"/>
                    <a:gd name="T12" fmla="*/ 17 w 46"/>
                    <a:gd name="T13" fmla="*/ 9 h 108"/>
                    <a:gd name="T14" fmla="*/ 20 w 46"/>
                    <a:gd name="T15" fmla="*/ 6 h 108"/>
                    <a:gd name="T16" fmla="*/ 22 w 46"/>
                    <a:gd name="T17" fmla="*/ 4 h 108"/>
                    <a:gd name="T18" fmla="*/ 22 w 46"/>
                    <a:gd name="T19" fmla="*/ 4 h 108"/>
                    <a:gd name="T20" fmla="*/ 20 w 46"/>
                    <a:gd name="T21" fmla="*/ 0 h 108"/>
                    <a:gd name="T22" fmla="*/ 19 w 46"/>
                    <a:gd name="T23" fmla="*/ 1 h 108"/>
                    <a:gd name="T24" fmla="*/ 17 w 46"/>
                    <a:gd name="T25" fmla="*/ 3 h 108"/>
                    <a:gd name="T26" fmla="*/ 14 w 46"/>
                    <a:gd name="T27" fmla="*/ 7 h 108"/>
                    <a:gd name="T28" fmla="*/ 11 w 46"/>
                    <a:gd name="T29" fmla="*/ 12 h 108"/>
                    <a:gd name="T30" fmla="*/ 7 w 46"/>
                    <a:gd name="T31" fmla="*/ 19 h 108"/>
                    <a:gd name="T32" fmla="*/ 4 w 46"/>
                    <a:gd name="T33" fmla="*/ 28 h 108"/>
                    <a:gd name="T34" fmla="*/ 1 w 46"/>
                    <a:gd name="T35" fmla="*/ 39 h 108"/>
                    <a:gd name="T36" fmla="*/ 0 w 46"/>
                    <a:gd name="T37" fmla="*/ 52 h 108"/>
                    <a:gd name="T38" fmla="*/ 2 w 46"/>
                    <a:gd name="T39" fmla="*/ 50 h 108"/>
                    <a:gd name="T40" fmla="*/ 0 w 46"/>
                    <a:gd name="T41" fmla="*/ 52 h 108"/>
                    <a:gd name="T42" fmla="*/ 0 w 46"/>
                    <a:gd name="T43" fmla="*/ 54 h 108"/>
                    <a:gd name="T44" fmla="*/ 2 w 46"/>
                    <a:gd name="T45" fmla="*/ 54 h 108"/>
                    <a:gd name="T46" fmla="*/ 3 w 46"/>
                    <a:gd name="T47" fmla="*/ 54 h 108"/>
                    <a:gd name="T48" fmla="*/ 4 w 46"/>
                    <a:gd name="T49" fmla="*/ 52 h 108"/>
                    <a:gd name="T50" fmla="*/ 1 w 46"/>
                    <a:gd name="T51" fmla="*/ 54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108">
                      <a:moveTo>
                        <a:pt x="3" y="108"/>
                      </a:moveTo>
                      <a:lnTo>
                        <a:pt x="8" y="104"/>
                      </a:lnTo>
                      <a:lnTo>
                        <a:pt x="11" y="78"/>
                      </a:lnTo>
                      <a:lnTo>
                        <a:pt x="17" y="57"/>
                      </a:lnTo>
                      <a:lnTo>
                        <a:pt x="23" y="40"/>
                      </a:lnTo>
                      <a:lnTo>
                        <a:pt x="30" y="27"/>
                      </a:lnTo>
                      <a:lnTo>
                        <a:pt x="36" y="18"/>
                      </a:lnTo>
                      <a:lnTo>
                        <a:pt x="42" y="12"/>
                      </a:lnTo>
                      <a:lnTo>
                        <a:pt x="46" y="8"/>
                      </a:lnTo>
                      <a:lnTo>
                        <a:pt x="42" y="0"/>
                      </a:lnTo>
                      <a:lnTo>
                        <a:pt x="40" y="2"/>
                      </a:lnTo>
                      <a:lnTo>
                        <a:pt x="36" y="6"/>
                      </a:lnTo>
                      <a:lnTo>
                        <a:pt x="29" y="14"/>
                      </a:lnTo>
                      <a:lnTo>
                        <a:pt x="22" y="23"/>
                      </a:lnTo>
                      <a:lnTo>
                        <a:pt x="15" y="38"/>
                      </a:lnTo>
                      <a:lnTo>
                        <a:pt x="9" y="55"/>
                      </a:lnTo>
                      <a:lnTo>
                        <a:pt x="3" y="78"/>
                      </a:lnTo>
                      <a:lnTo>
                        <a:pt x="0" y="104"/>
                      </a:lnTo>
                      <a:lnTo>
                        <a:pt x="5" y="100"/>
                      </a:lnTo>
                      <a:lnTo>
                        <a:pt x="0" y="104"/>
                      </a:lnTo>
                      <a:lnTo>
                        <a:pt x="1" y="107"/>
                      </a:lnTo>
                      <a:lnTo>
                        <a:pt x="4" y="108"/>
                      </a:lnTo>
                      <a:lnTo>
                        <a:pt x="7" y="107"/>
                      </a:lnTo>
                      <a:lnTo>
                        <a:pt x="8" y="104"/>
                      </a:lnTo>
                      <a:lnTo>
                        <a:pt x="3" y="1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4" name="Freeform 361"/>
                <p:cNvSpPr>
                  <a:spLocks/>
                </p:cNvSpPr>
                <p:nvPr/>
              </p:nvSpPr>
              <p:spPr bwMode="auto">
                <a:xfrm>
                  <a:off x="2562" y="3751"/>
                  <a:ext cx="15" cy="8"/>
                </a:xfrm>
                <a:custGeom>
                  <a:avLst/>
                  <a:gdLst>
                    <a:gd name="T0" fmla="*/ 3 w 29"/>
                    <a:gd name="T1" fmla="*/ 4 h 17"/>
                    <a:gd name="T2" fmla="*/ 2 w 29"/>
                    <a:gd name="T3" fmla="*/ 4 h 17"/>
                    <a:gd name="T4" fmla="*/ 14 w 29"/>
                    <a:gd name="T5" fmla="*/ 8 h 17"/>
                    <a:gd name="T6" fmla="*/ 15 w 29"/>
                    <a:gd name="T7" fmla="*/ 4 h 17"/>
                    <a:gd name="T8" fmla="*/ 3 w 29"/>
                    <a:gd name="T9" fmla="*/ 0 h 17"/>
                    <a:gd name="T10" fmla="*/ 1 w 29"/>
                    <a:gd name="T11" fmla="*/ 0 h 17"/>
                    <a:gd name="T12" fmla="*/ 3 w 29"/>
                    <a:gd name="T13" fmla="*/ 0 h 17"/>
                    <a:gd name="T14" fmla="*/ 1 w 29"/>
                    <a:gd name="T15" fmla="*/ 0 h 17"/>
                    <a:gd name="T16" fmla="*/ 0 w 29"/>
                    <a:gd name="T17" fmla="*/ 1 h 17"/>
                    <a:gd name="T18" fmla="*/ 1 w 29"/>
                    <a:gd name="T19" fmla="*/ 3 h 17"/>
                    <a:gd name="T20" fmla="*/ 2 w 29"/>
                    <a:gd name="T21" fmla="*/ 4 h 17"/>
                    <a:gd name="T22" fmla="*/ 3 w 29"/>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17">
                      <a:moveTo>
                        <a:pt x="6" y="8"/>
                      </a:moveTo>
                      <a:lnTo>
                        <a:pt x="3" y="8"/>
                      </a:lnTo>
                      <a:lnTo>
                        <a:pt x="27" y="17"/>
                      </a:lnTo>
                      <a:lnTo>
                        <a:pt x="29" y="9"/>
                      </a:lnTo>
                      <a:lnTo>
                        <a:pt x="5" y="0"/>
                      </a:lnTo>
                      <a:lnTo>
                        <a:pt x="2" y="0"/>
                      </a:lnTo>
                      <a:lnTo>
                        <a:pt x="5" y="0"/>
                      </a:lnTo>
                      <a:lnTo>
                        <a:pt x="2" y="1"/>
                      </a:lnTo>
                      <a:lnTo>
                        <a:pt x="0" y="3"/>
                      </a:lnTo>
                      <a:lnTo>
                        <a:pt x="1" y="6"/>
                      </a:lnTo>
                      <a:lnTo>
                        <a:pt x="3" y="8"/>
                      </a:lnTo>
                      <a:lnTo>
                        <a:pt x="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5" name="Freeform 362"/>
                <p:cNvSpPr>
                  <a:spLocks/>
                </p:cNvSpPr>
                <p:nvPr/>
              </p:nvSpPr>
              <p:spPr bwMode="auto">
                <a:xfrm>
                  <a:off x="2505" y="3749"/>
                  <a:ext cx="60" cy="10"/>
                </a:xfrm>
                <a:custGeom>
                  <a:avLst/>
                  <a:gdLst>
                    <a:gd name="T0" fmla="*/ 2 w 121"/>
                    <a:gd name="T1" fmla="*/ 4 h 19"/>
                    <a:gd name="T2" fmla="*/ 0 w 121"/>
                    <a:gd name="T3" fmla="*/ 4 h 19"/>
                    <a:gd name="T4" fmla="*/ 5 w 121"/>
                    <a:gd name="T5" fmla="*/ 7 h 19"/>
                    <a:gd name="T6" fmla="*/ 12 w 121"/>
                    <a:gd name="T7" fmla="*/ 8 h 19"/>
                    <a:gd name="T8" fmla="*/ 20 w 121"/>
                    <a:gd name="T9" fmla="*/ 9 h 19"/>
                    <a:gd name="T10" fmla="*/ 29 w 121"/>
                    <a:gd name="T11" fmla="*/ 10 h 19"/>
                    <a:gd name="T12" fmla="*/ 38 w 121"/>
                    <a:gd name="T13" fmla="*/ 9 h 19"/>
                    <a:gd name="T14" fmla="*/ 47 w 121"/>
                    <a:gd name="T15" fmla="*/ 8 h 19"/>
                    <a:gd name="T16" fmla="*/ 55 w 121"/>
                    <a:gd name="T17" fmla="*/ 7 h 19"/>
                    <a:gd name="T18" fmla="*/ 60 w 121"/>
                    <a:gd name="T19" fmla="*/ 6 h 19"/>
                    <a:gd name="T20" fmla="*/ 58 w 121"/>
                    <a:gd name="T21" fmla="*/ 2 h 19"/>
                    <a:gd name="T22" fmla="*/ 54 w 121"/>
                    <a:gd name="T23" fmla="*/ 3 h 19"/>
                    <a:gd name="T24" fmla="*/ 47 w 121"/>
                    <a:gd name="T25" fmla="*/ 4 h 19"/>
                    <a:gd name="T26" fmla="*/ 38 w 121"/>
                    <a:gd name="T27" fmla="*/ 5 h 19"/>
                    <a:gd name="T28" fmla="*/ 29 w 121"/>
                    <a:gd name="T29" fmla="*/ 5 h 19"/>
                    <a:gd name="T30" fmla="*/ 20 w 121"/>
                    <a:gd name="T31" fmla="*/ 5 h 19"/>
                    <a:gd name="T32" fmla="*/ 12 w 121"/>
                    <a:gd name="T33" fmla="*/ 4 h 19"/>
                    <a:gd name="T34" fmla="*/ 6 w 121"/>
                    <a:gd name="T35" fmla="*/ 3 h 19"/>
                    <a:gd name="T36" fmla="*/ 3 w 121"/>
                    <a:gd name="T37" fmla="*/ 1 h 19"/>
                    <a:gd name="T38" fmla="*/ 2 w 121"/>
                    <a:gd name="T39" fmla="*/ 0 h 19"/>
                    <a:gd name="T40" fmla="*/ 3 w 121"/>
                    <a:gd name="T41" fmla="*/ 1 h 19"/>
                    <a:gd name="T42" fmla="*/ 2 w 121"/>
                    <a:gd name="T43" fmla="*/ 0 h 19"/>
                    <a:gd name="T44" fmla="*/ 0 w 121"/>
                    <a:gd name="T45" fmla="*/ 1 h 19"/>
                    <a:gd name="T46" fmla="*/ 0 w 121"/>
                    <a:gd name="T47" fmla="*/ 2 h 19"/>
                    <a:gd name="T48" fmla="*/ 0 w 121"/>
                    <a:gd name="T49" fmla="*/ 4 h 19"/>
                    <a:gd name="T50" fmla="*/ 2 w 121"/>
                    <a:gd name="T51" fmla="*/ 4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19">
                      <a:moveTo>
                        <a:pt x="4" y="8"/>
                      </a:moveTo>
                      <a:lnTo>
                        <a:pt x="1" y="7"/>
                      </a:lnTo>
                      <a:lnTo>
                        <a:pt x="11" y="13"/>
                      </a:lnTo>
                      <a:lnTo>
                        <a:pt x="24" y="16"/>
                      </a:lnTo>
                      <a:lnTo>
                        <a:pt x="41" y="18"/>
                      </a:lnTo>
                      <a:lnTo>
                        <a:pt x="59" y="19"/>
                      </a:lnTo>
                      <a:lnTo>
                        <a:pt x="77" y="18"/>
                      </a:lnTo>
                      <a:lnTo>
                        <a:pt x="95" y="16"/>
                      </a:lnTo>
                      <a:lnTo>
                        <a:pt x="110" y="14"/>
                      </a:lnTo>
                      <a:lnTo>
                        <a:pt x="121" y="11"/>
                      </a:lnTo>
                      <a:lnTo>
                        <a:pt x="117" y="3"/>
                      </a:lnTo>
                      <a:lnTo>
                        <a:pt x="108" y="6"/>
                      </a:lnTo>
                      <a:lnTo>
                        <a:pt x="95" y="8"/>
                      </a:lnTo>
                      <a:lnTo>
                        <a:pt x="77" y="10"/>
                      </a:lnTo>
                      <a:lnTo>
                        <a:pt x="59" y="9"/>
                      </a:lnTo>
                      <a:lnTo>
                        <a:pt x="41" y="10"/>
                      </a:lnTo>
                      <a:lnTo>
                        <a:pt x="24" y="8"/>
                      </a:lnTo>
                      <a:lnTo>
                        <a:pt x="13" y="5"/>
                      </a:lnTo>
                      <a:lnTo>
                        <a:pt x="7" y="1"/>
                      </a:lnTo>
                      <a:lnTo>
                        <a:pt x="4" y="0"/>
                      </a:lnTo>
                      <a:lnTo>
                        <a:pt x="7" y="1"/>
                      </a:lnTo>
                      <a:lnTo>
                        <a:pt x="4" y="0"/>
                      </a:lnTo>
                      <a:lnTo>
                        <a:pt x="1" y="1"/>
                      </a:lnTo>
                      <a:lnTo>
                        <a:pt x="0" y="4"/>
                      </a:lnTo>
                      <a:lnTo>
                        <a:pt x="1" y="7"/>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6" name="Freeform 363"/>
                <p:cNvSpPr>
                  <a:spLocks/>
                </p:cNvSpPr>
                <p:nvPr/>
              </p:nvSpPr>
              <p:spPr bwMode="auto">
                <a:xfrm>
                  <a:off x="2450" y="3749"/>
                  <a:ext cx="57" cy="12"/>
                </a:xfrm>
                <a:custGeom>
                  <a:avLst/>
                  <a:gdLst>
                    <a:gd name="T0" fmla="*/ 0 w 115"/>
                    <a:gd name="T1" fmla="*/ 10 h 23"/>
                    <a:gd name="T2" fmla="*/ 2 w 115"/>
                    <a:gd name="T3" fmla="*/ 12 h 23"/>
                    <a:gd name="T4" fmla="*/ 5 w 115"/>
                    <a:gd name="T5" fmla="*/ 11 h 23"/>
                    <a:gd name="T6" fmla="*/ 10 w 115"/>
                    <a:gd name="T7" fmla="*/ 11 h 23"/>
                    <a:gd name="T8" fmla="*/ 17 w 115"/>
                    <a:gd name="T9" fmla="*/ 10 h 23"/>
                    <a:gd name="T10" fmla="*/ 26 w 115"/>
                    <a:gd name="T11" fmla="*/ 9 h 23"/>
                    <a:gd name="T12" fmla="*/ 36 w 115"/>
                    <a:gd name="T13" fmla="*/ 7 h 23"/>
                    <a:gd name="T14" fmla="*/ 45 w 115"/>
                    <a:gd name="T15" fmla="*/ 6 h 23"/>
                    <a:gd name="T16" fmla="*/ 52 w 115"/>
                    <a:gd name="T17" fmla="*/ 5 h 23"/>
                    <a:gd name="T18" fmla="*/ 57 w 115"/>
                    <a:gd name="T19" fmla="*/ 4 h 23"/>
                    <a:gd name="T20" fmla="*/ 57 w 115"/>
                    <a:gd name="T21" fmla="*/ 0 h 23"/>
                    <a:gd name="T22" fmla="*/ 52 w 115"/>
                    <a:gd name="T23" fmla="*/ 1 h 23"/>
                    <a:gd name="T24" fmla="*/ 45 w 115"/>
                    <a:gd name="T25" fmla="*/ 2 h 23"/>
                    <a:gd name="T26" fmla="*/ 36 w 115"/>
                    <a:gd name="T27" fmla="*/ 3 h 23"/>
                    <a:gd name="T28" fmla="*/ 26 w 115"/>
                    <a:gd name="T29" fmla="*/ 5 h 23"/>
                    <a:gd name="T30" fmla="*/ 17 w 115"/>
                    <a:gd name="T31" fmla="*/ 6 h 23"/>
                    <a:gd name="T32" fmla="*/ 10 w 115"/>
                    <a:gd name="T33" fmla="*/ 7 h 23"/>
                    <a:gd name="T34" fmla="*/ 5 w 115"/>
                    <a:gd name="T35" fmla="*/ 7 h 23"/>
                    <a:gd name="T36" fmla="*/ 2 w 115"/>
                    <a:gd name="T37" fmla="*/ 8 h 23"/>
                    <a:gd name="T38" fmla="*/ 5 w 115"/>
                    <a:gd name="T39" fmla="*/ 10 h 23"/>
                    <a:gd name="T40" fmla="*/ 2 w 115"/>
                    <a:gd name="T41" fmla="*/ 8 h 23"/>
                    <a:gd name="T42" fmla="*/ 1 w 115"/>
                    <a:gd name="T43" fmla="*/ 8 h 23"/>
                    <a:gd name="T44" fmla="*/ 0 w 115"/>
                    <a:gd name="T45" fmla="*/ 10 h 23"/>
                    <a:gd name="T46" fmla="*/ 1 w 115"/>
                    <a:gd name="T47" fmla="*/ 11 h 23"/>
                    <a:gd name="T48" fmla="*/ 2 w 115"/>
                    <a:gd name="T49" fmla="*/ 12 h 23"/>
                    <a:gd name="T50" fmla="*/ 0 w 115"/>
                    <a:gd name="T51" fmla="*/ 10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 h="23">
                      <a:moveTo>
                        <a:pt x="0" y="19"/>
                      </a:moveTo>
                      <a:lnTo>
                        <a:pt x="5" y="23"/>
                      </a:lnTo>
                      <a:lnTo>
                        <a:pt x="10" y="22"/>
                      </a:lnTo>
                      <a:lnTo>
                        <a:pt x="20" y="21"/>
                      </a:lnTo>
                      <a:lnTo>
                        <a:pt x="35" y="19"/>
                      </a:lnTo>
                      <a:lnTo>
                        <a:pt x="53" y="17"/>
                      </a:lnTo>
                      <a:lnTo>
                        <a:pt x="72" y="14"/>
                      </a:lnTo>
                      <a:lnTo>
                        <a:pt x="90" y="12"/>
                      </a:lnTo>
                      <a:lnTo>
                        <a:pt x="105" y="10"/>
                      </a:lnTo>
                      <a:lnTo>
                        <a:pt x="115" y="8"/>
                      </a:lnTo>
                      <a:lnTo>
                        <a:pt x="115" y="0"/>
                      </a:lnTo>
                      <a:lnTo>
                        <a:pt x="105" y="2"/>
                      </a:lnTo>
                      <a:lnTo>
                        <a:pt x="90" y="4"/>
                      </a:lnTo>
                      <a:lnTo>
                        <a:pt x="72" y="6"/>
                      </a:lnTo>
                      <a:lnTo>
                        <a:pt x="53" y="9"/>
                      </a:lnTo>
                      <a:lnTo>
                        <a:pt x="35" y="11"/>
                      </a:lnTo>
                      <a:lnTo>
                        <a:pt x="20" y="13"/>
                      </a:lnTo>
                      <a:lnTo>
                        <a:pt x="10" y="14"/>
                      </a:lnTo>
                      <a:lnTo>
                        <a:pt x="5" y="15"/>
                      </a:lnTo>
                      <a:lnTo>
                        <a:pt x="11" y="19"/>
                      </a:lnTo>
                      <a:lnTo>
                        <a:pt x="5" y="15"/>
                      </a:lnTo>
                      <a:lnTo>
                        <a:pt x="2" y="16"/>
                      </a:lnTo>
                      <a:lnTo>
                        <a:pt x="1" y="19"/>
                      </a:lnTo>
                      <a:lnTo>
                        <a:pt x="2" y="22"/>
                      </a:lnTo>
                      <a:lnTo>
                        <a:pt x="5" y="23"/>
                      </a:lnTo>
                      <a:lnTo>
                        <a:pt x="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7" name="Freeform 364"/>
                <p:cNvSpPr>
                  <a:spLocks/>
                </p:cNvSpPr>
                <p:nvPr/>
              </p:nvSpPr>
              <p:spPr bwMode="auto">
                <a:xfrm>
                  <a:off x="2351" y="3166"/>
                  <a:ext cx="4" cy="3"/>
                </a:xfrm>
                <a:custGeom>
                  <a:avLst/>
                  <a:gdLst>
                    <a:gd name="T0" fmla="*/ 4 w 8"/>
                    <a:gd name="T1" fmla="*/ 2 h 5"/>
                    <a:gd name="T2" fmla="*/ 3 w 8"/>
                    <a:gd name="T3" fmla="*/ 0 h 5"/>
                    <a:gd name="T4" fmla="*/ 2 w 8"/>
                    <a:gd name="T5" fmla="*/ 0 h 5"/>
                    <a:gd name="T6" fmla="*/ 1 w 8"/>
                    <a:gd name="T7" fmla="*/ 1 h 5"/>
                    <a:gd name="T8" fmla="*/ 0 w 8"/>
                    <a:gd name="T9" fmla="*/ 3 h 5"/>
                    <a:gd name="T10" fmla="*/ 4 w 8"/>
                    <a:gd name="T11" fmla="*/ 2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8" y="3"/>
                      </a:moveTo>
                      <a:lnTo>
                        <a:pt x="6" y="0"/>
                      </a:lnTo>
                      <a:lnTo>
                        <a:pt x="3" y="0"/>
                      </a:lnTo>
                      <a:lnTo>
                        <a:pt x="1" y="2"/>
                      </a:lnTo>
                      <a:lnTo>
                        <a:pt x="0" y="5"/>
                      </a:lnTo>
                      <a:lnTo>
                        <a:pt x="8"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8" name="Freeform 365"/>
                <p:cNvSpPr>
                  <a:spLocks/>
                </p:cNvSpPr>
                <p:nvPr/>
              </p:nvSpPr>
              <p:spPr bwMode="auto">
                <a:xfrm>
                  <a:off x="2351" y="3168"/>
                  <a:ext cx="110" cy="367"/>
                </a:xfrm>
                <a:custGeom>
                  <a:avLst/>
                  <a:gdLst>
                    <a:gd name="T0" fmla="*/ 108 w 221"/>
                    <a:gd name="T1" fmla="*/ 362 h 735"/>
                    <a:gd name="T2" fmla="*/ 110 w 221"/>
                    <a:gd name="T3" fmla="*/ 365 h 735"/>
                    <a:gd name="T4" fmla="*/ 109 w 221"/>
                    <a:gd name="T5" fmla="*/ 356 h 735"/>
                    <a:gd name="T6" fmla="*/ 106 w 221"/>
                    <a:gd name="T7" fmla="*/ 340 h 735"/>
                    <a:gd name="T8" fmla="*/ 101 w 221"/>
                    <a:gd name="T9" fmla="*/ 321 h 735"/>
                    <a:gd name="T10" fmla="*/ 95 w 221"/>
                    <a:gd name="T11" fmla="*/ 298 h 735"/>
                    <a:gd name="T12" fmla="*/ 87 w 221"/>
                    <a:gd name="T13" fmla="*/ 271 h 735"/>
                    <a:gd name="T14" fmla="*/ 79 w 221"/>
                    <a:gd name="T15" fmla="*/ 242 h 735"/>
                    <a:gd name="T16" fmla="*/ 71 w 221"/>
                    <a:gd name="T17" fmla="*/ 212 h 735"/>
                    <a:gd name="T18" fmla="*/ 62 w 221"/>
                    <a:gd name="T19" fmla="*/ 181 h 735"/>
                    <a:gd name="T20" fmla="*/ 52 w 221"/>
                    <a:gd name="T21" fmla="*/ 149 h 735"/>
                    <a:gd name="T22" fmla="*/ 43 w 221"/>
                    <a:gd name="T23" fmla="*/ 120 h 735"/>
                    <a:gd name="T24" fmla="*/ 34 w 221"/>
                    <a:gd name="T25" fmla="*/ 91 h 735"/>
                    <a:gd name="T26" fmla="*/ 26 w 221"/>
                    <a:gd name="T27" fmla="*/ 65 h 735"/>
                    <a:gd name="T28" fmla="*/ 18 w 221"/>
                    <a:gd name="T29" fmla="*/ 42 h 735"/>
                    <a:gd name="T30" fmla="*/ 12 w 221"/>
                    <a:gd name="T31" fmla="*/ 23 h 735"/>
                    <a:gd name="T32" fmla="*/ 7 w 221"/>
                    <a:gd name="T33" fmla="*/ 8 h 735"/>
                    <a:gd name="T34" fmla="*/ 4 w 221"/>
                    <a:gd name="T35" fmla="*/ 0 h 735"/>
                    <a:gd name="T36" fmla="*/ 0 w 221"/>
                    <a:gd name="T37" fmla="*/ 1 h 735"/>
                    <a:gd name="T38" fmla="*/ 3 w 221"/>
                    <a:gd name="T39" fmla="*/ 9 h 735"/>
                    <a:gd name="T40" fmla="*/ 8 w 221"/>
                    <a:gd name="T41" fmla="*/ 24 h 735"/>
                    <a:gd name="T42" fmla="*/ 14 w 221"/>
                    <a:gd name="T43" fmla="*/ 43 h 735"/>
                    <a:gd name="T44" fmla="*/ 22 w 221"/>
                    <a:gd name="T45" fmla="*/ 66 h 735"/>
                    <a:gd name="T46" fmla="*/ 30 w 221"/>
                    <a:gd name="T47" fmla="*/ 92 h 735"/>
                    <a:gd name="T48" fmla="*/ 39 w 221"/>
                    <a:gd name="T49" fmla="*/ 121 h 735"/>
                    <a:gd name="T50" fmla="*/ 48 w 221"/>
                    <a:gd name="T51" fmla="*/ 150 h 735"/>
                    <a:gd name="T52" fmla="*/ 58 w 221"/>
                    <a:gd name="T53" fmla="*/ 182 h 735"/>
                    <a:gd name="T54" fmla="*/ 67 w 221"/>
                    <a:gd name="T55" fmla="*/ 213 h 735"/>
                    <a:gd name="T56" fmla="*/ 75 w 221"/>
                    <a:gd name="T57" fmla="*/ 243 h 735"/>
                    <a:gd name="T58" fmla="*/ 83 w 221"/>
                    <a:gd name="T59" fmla="*/ 272 h 735"/>
                    <a:gd name="T60" fmla="*/ 91 w 221"/>
                    <a:gd name="T61" fmla="*/ 299 h 735"/>
                    <a:gd name="T62" fmla="*/ 97 w 221"/>
                    <a:gd name="T63" fmla="*/ 322 h 735"/>
                    <a:gd name="T64" fmla="*/ 102 w 221"/>
                    <a:gd name="T65" fmla="*/ 341 h 735"/>
                    <a:gd name="T66" fmla="*/ 105 w 221"/>
                    <a:gd name="T67" fmla="*/ 356 h 735"/>
                    <a:gd name="T68" fmla="*/ 105 w 221"/>
                    <a:gd name="T69" fmla="*/ 365 h 735"/>
                    <a:gd name="T70" fmla="*/ 108 w 221"/>
                    <a:gd name="T71" fmla="*/ 367 h 735"/>
                    <a:gd name="T72" fmla="*/ 105 w 221"/>
                    <a:gd name="T73" fmla="*/ 365 h 735"/>
                    <a:gd name="T74" fmla="*/ 106 w 221"/>
                    <a:gd name="T75" fmla="*/ 366 h 735"/>
                    <a:gd name="T76" fmla="*/ 108 w 221"/>
                    <a:gd name="T77" fmla="*/ 367 h 735"/>
                    <a:gd name="T78" fmla="*/ 109 w 221"/>
                    <a:gd name="T79" fmla="*/ 366 h 735"/>
                    <a:gd name="T80" fmla="*/ 110 w 221"/>
                    <a:gd name="T81" fmla="*/ 365 h 735"/>
                    <a:gd name="T82" fmla="*/ 108 w 221"/>
                    <a:gd name="T83" fmla="*/ 362 h 7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 h="735">
                      <a:moveTo>
                        <a:pt x="216" y="725"/>
                      </a:moveTo>
                      <a:lnTo>
                        <a:pt x="221" y="730"/>
                      </a:lnTo>
                      <a:lnTo>
                        <a:pt x="218" y="712"/>
                      </a:lnTo>
                      <a:lnTo>
                        <a:pt x="212" y="681"/>
                      </a:lnTo>
                      <a:lnTo>
                        <a:pt x="202" y="642"/>
                      </a:lnTo>
                      <a:lnTo>
                        <a:pt x="190" y="596"/>
                      </a:lnTo>
                      <a:lnTo>
                        <a:pt x="175" y="542"/>
                      </a:lnTo>
                      <a:lnTo>
                        <a:pt x="159" y="484"/>
                      </a:lnTo>
                      <a:lnTo>
                        <a:pt x="142" y="424"/>
                      </a:lnTo>
                      <a:lnTo>
                        <a:pt x="124" y="362"/>
                      </a:lnTo>
                      <a:lnTo>
                        <a:pt x="104" y="299"/>
                      </a:lnTo>
                      <a:lnTo>
                        <a:pt x="86" y="240"/>
                      </a:lnTo>
                      <a:lnTo>
                        <a:pt x="68" y="182"/>
                      </a:lnTo>
                      <a:lnTo>
                        <a:pt x="52" y="130"/>
                      </a:lnTo>
                      <a:lnTo>
                        <a:pt x="37" y="84"/>
                      </a:lnTo>
                      <a:lnTo>
                        <a:pt x="25" y="46"/>
                      </a:lnTo>
                      <a:lnTo>
                        <a:pt x="14" y="17"/>
                      </a:lnTo>
                      <a:lnTo>
                        <a:pt x="8" y="0"/>
                      </a:lnTo>
                      <a:lnTo>
                        <a:pt x="0" y="2"/>
                      </a:lnTo>
                      <a:lnTo>
                        <a:pt x="6" y="19"/>
                      </a:lnTo>
                      <a:lnTo>
                        <a:pt x="16" y="48"/>
                      </a:lnTo>
                      <a:lnTo>
                        <a:pt x="29" y="86"/>
                      </a:lnTo>
                      <a:lnTo>
                        <a:pt x="44" y="132"/>
                      </a:lnTo>
                      <a:lnTo>
                        <a:pt x="60" y="184"/>
                      </a:lnTo>
                      <a:lnTo>
                        <a:pt x="78" y="242"/>
                      </a:lnTo>
                      <a:lnTo>
                        <a:pt x="96" y="301"/>
                      </a:lnTo>
                      <a:lnTo>
                        <a:pt x="116" y="364"/>
                      </a:lnTo>
                      <a:lnTo>
                        <a:pt x="134" y="426"/>
                      </a:lnTo>
                      <a:lnTo>
                        <a:pt x="151" y="486"/>
                      </a:lnTo>
                      <a:lnTo>
                        <a:pt x="167" y="544"/>
                      </a:lnTo>
                      <a:lnTo>
                        <a:pt x="182" y="598"/>
                      </a:lnTo>
                      <a:lnTo>
                        <a:pt x="194" y="644"/>
                      </a:lnTo>
                      <a:lnTo>
                        <a:pt x="204" y="683"/>
                      </a:lnTo>
                      <a:lnTo>
                        <a:pt x="210" y="712"/>
                      </a:lnTo>
                      <a:lnTo>
                        <a:pt x="211" y="730"/>
                      </a:lnTo>
                      <a:lnTo>
                        <a:pt x="216" y="735"/>
                      </a:lnTo>
                      <a:lnTo>
                        <a:pt x="211" y="730"/>
                      </a:lnTo>
                      <a:lnTo>
                        <a:pt x="213" y="733"/>
                      </a:lnTo>
                      <a:lnTo>
                        <a:pt x="216" y="734"/>
                      </a:lnTo>
                      <a:lnTo>
                        <a:pt x="219" y="733"/>
                      </a:lnTo>
                      <a:lnTo>
                        <a:pt x="221" y="730"/>
                      </a:lnTo>
                      <a:lnTo>
                        <a:pt x="216" y="72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19" name="Freeform 366"/>
                <p:cNvSpPr>
                  <a:spLocks/>
                </p:cNvSpPr>
                <p:nvPr/>
              </p:nvSpPr>
              <p:spPr bwMode="auto">
                <a:xfrm>
                  <a:off x="2459" y="3530"/>
                  <a:ext cx="57" cy="8"/>
                </a:xfrm>
                <a:custGeom>
                  <a:avLst/>
                  <a:gdLst>
                    <a:gd name="T0" fmla="*/ 57 w 114"/>
                    <a:gd name="T1" fmla="*/ 4 h 15"/>
                    <a:gd name="T2" fmla="*/ 55 w 114"/>
                    <a:gd name="T3" fmla="*/ 4 h 15"/>
                    <a:gd name="T4" fmla="*/ 51 w 114"/>
                    <a:gd name="T5" fmla="*/ 3 h 15"/>
                    <a:gd name="T6" fmla="*/ 43 w 114"/>
                    <a:gd name="T7" fmla="*/ 3 h 15"/>
                    <a:gd name="T8" fmla="*/ 34 w 114"/>
                    <a:gd name="T9" fmla="*/ 2 h 15"/>
                    <a:gd name="T10" fmla="*/ 25 w 114"/>
                    <a:gd name="T11" fmla="*/ 2 h 15"/>
                    <a:gd name="T12" fmla="*/ 15 w 114"/>
                    <a:gd name="T13" fmla="*/ 1 h 15"/>
                    <a:gd name="T14" fmla="*/ 7 w 114"/>
                    <a:gd name="T15" fmla="*/ 0 h 15"/>
                    <a:gd name="T16" fmla="*/ 0 w 114"/>
                    <a:gd name="T17" fmla="*/ 0 h 15"/>
                    <a:gd name="T18" fmla="*/ 0 w 114"/>
                    <a:gd name="T19" fmla="*/ 5 h 15"/>
                    <a:gd name="T20" fmla="*/ 7 w 114"/>
                    <a:gd name="T21" fmla="*/ 5 h 15"/>
                    <a:gd name="T22" fmla="*/ 15 w 114"/>
                    <a:gd name="T23" fmla="*/ 5 h 15"/>
                    <a:gd name="T24" fmla="*/ 25 w 114"/>
                    <a:gd name="T25" fmla="*/ 6 h 15"/>
                    <a:gd name="T26" fmla="*/ 34 w 114"/>
                    <a:gd name="T27" fmla="*/ 6 h 15"/>
                    <a:gd name="T28" fmla="*/ 43 w 114"/>
                    <a:gd name="T29" fmla="*/ 7 h 15"/>
                    <a:gd name="T30" fmla="*/ 51 w 114"/>
                    <a:gd name="T31" fmla="*/ 7 h 15"/>
                    <a:gd name="T32" fmla="*/ 55 w 114"/>
                    <a:gd name="T33" fmla="*/ 8 h 15"/>
                    <a:gd name="T34" fmla="*/ 57 w 114"/>
                    <a:gd name="T35" fmla="*/ 8 h 15"/>
                    <a:gd name="T36" fmla="*/ 57 w 114"/>
                    <a:gd name="T37" fmla="*/ 4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15">
                      <a:moveTo>
                        <a:pt x="114" y="7"/>
                      </a:moveTo>
                      <a:lnTo>
                        <a:pt x="110" y="7"/>
                      </a:lnTo>
                      <a:lnTo>
                        <a:pt x="101" y="6"/>
                      </a:lnTo>
                      <a:lnTo>
                        <a:pt x="86" y="5"/>
                      </a:lnTo>
                      <a:lnTo>
                        <a:pt x="68" y="4"/>
                      </a:lnTo>
                      <a:lnTo>
                        <a:pt x="49" y="3"/>
                      </a:lnTo>
                      <a:lnTo>
                        <a:pt x="30" y="2"/>
                      </a:lnTo>
                      <a:lnTo>
                        <a:pt x="13" y="0"/>
                      </a:lnTo>
                      <a:lnTo>
                        <a:pt x="0" y="0"/>
                      </a:lnTo>
                      <a:lnTo>
                        <a:pt x="0" y="10"/>
                      </a:lnTo>
                      <a:lnTo>
                        <a:pt x="13" y="10"/>
                      </a:lnTo>
                      <a:lnTo>
                        <a:pt x="30" y="10"/>
                      </a:lnTo>
                      <a:lnTo>
                        <a:pt x="49" y="11"/>
                      </a:lnTo>
                      <a:lnTo>
                        <a:pt x="68" y="12"/>
                      </a:lnTo>
                      <a:lnTo>
                        <a:pt x="86" y="13"/>
                      </a:lnTo>
                      <a:lnTo>
                        <a:pt x="101" y="14"/>
                      </a:lnTo>
                      <a:lnTo>
                        <a:pt x="110" y="15"/>
                      </a:lnTo>
                      <a:lnTo>
                        <a:pt x="114" y="15"/>
                      </a:lnTo>
                      <a:lnTo>
                        <a:pt x="11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0" name="Freeform 367"/>
                <p:cNvSpPr>
                  <a:spLocks/>
                </p:cNvSpPr>
                <p:nvPr/>
              </p:nvSpPr>
              <p:spPr bwMode="auto">
                <a:xfrm>
                  <a:off x="2516" y="3534"/>
                  <a:ext cx="2" cy="4"/>
                </a:xfrm>
                <a:custGeom>
                  <a:avLst/>
                  <a:gdLst>
                    <a:gd name="T0" fmla="*/ 0 w 4"/>
                    <a:gd name="T1" fmla="*/ 4 h 8"/>
                    <a:gd name="T2" fmla="*/ 2 w 4"/>
                    <a:gd name="T3" fmla="*/ 4 h 8"/>
                    <a:gd name="T4" fmla="*/ 2 w 4"/>
                    <a:gd name="T5" fmla="*/ 2 h 8"/>
                    <a:gd name="T6" fmla="*/ 2 w 4"/>
                    <a:gd name="T7" fmla="*/ 1 h 8"/>
                    <a:gd name="T8" fmla="*/ 0 w 4"/>
                    <a:gd name="T9" fmla="*/ 0 h 8"/>
                    <a:gd name="T10" fmla="*/ 0 w 4"/>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0" y="8"/>
                      </a:moveTo>
                      <a:lnTo>
                        <a:pt x="3" y="7"/>
                      </a:lnTo>
                      <a:lnTo>
                        <a:pt x="4" y="4"/>
                      </a:lnTo>
                      <a:lnTo>
                        <a:pt x="3" y="1"/>
                      </a:lnTo>
                      <a:lnTo>
                        <a:pt x="0" y="0"/>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1" name="Freeform 368"/>
                <p:cNvSpPr>
                  <a:spLocks/>
                </p:cNvSpPr>
                <p:nvPr/>
              </p:nvSpPr>
              <p:spPr bwMode="auto">
                <a:xfrm>
                  <a:off x="2810" y="3066"/>
                  <a:ext cx="38" cy="21"/>
                </a:xfrm>
                <a:custGeom>
                  <a:avLst/>
                  <a:gdLst>
                    <a:gd name="T0" fmla="*/ 30 w 77"/>
                    <a:gd name="T1" fmla="*/ 0 h 41"/>
                    <a:gd name="T2" fmla="*/ 27 w 77"/>
                    <a:gd name="T3" fmla="*/ 0 h 41"/>
                    <a:gd name="T4" fmla="*/ 23 w 77"/>
                    <a:gd name="T5" fmla="*/ 0 h 41"/>
                    <a:gd name="T6" fmla="*/ 20 w 77"/>
                    <a:gd name="T7" fmla="*/ 1 h 41"/>
                    <a:gd name="T8" fmla="*/ 16 w 77"/>
                    <a:gd name="T9" fmla="*/ 1 h 41"/>
                    <a:gd name="T10" fmla="*/ 13 w 77"/>
                    <a:gd name="T11" fmla="*/ 2 h 41"/>
                    <a:gd name="T12" fmla="*/ 11 w 77"/>
                    <a:gd name="T13" fmla="*/ 2 h 41"/>
                    <a:gd name="T14" fmla="*/ 8 w 77"/>
                    <a:gd name="T15" fmla="*/ 3 h 41"/>
                    <a:gd name="T16" fmla="*/ 6 w 77"/>
                    <a:gd name="T17" fmla="*/ 3 h 41"/>
                    <a:gd name="T18" fmla="*/ 4 w 77"/>
                    <a:gd name="T19" fmla="*/ 4 h 41"/>
                    <a:gd name="T20" fmla="*/ 3 w 77"/>
                    <a:gd name="T21" fmla="*/ 4 h 41"/>
                    <a:gd name="T22" fmla="*/ 1 w 77"/>
                    <a:gd name="T23" fmla="*/ 5 h 41"/>
                    <a:gd name="T24" fmla="*/ 0 w 77"/>
                    <a:gd name="T25" fmla="*/ 6 h 41"/>
                    <a:gd name="T26" fmla="*/ 0 w 77"/>
                    <a:gd name="T27" fmla="*/ 11 h 41"/>
                    <a:gd name="T28" fmla="*/ 3 w 77"/>
                    <a:gd name="T29" fmla="*/ 15 h 41"/>
                    <a:gd name="T30" fmla="*/ 7 w 77"/>
                    <a:gd name="T31" fmla="*/ 18 h 41"/>
                    <a:gd name="T32" fmla="*/ 11 w 77"/>
                    <a:gd name="T33" fmla="*/ 20 h 41"/>
                    <a:gd name="T34" fmla="*/ 17 w 77"/>
                    <a:gd name="T35" fmla="*/ 21 h 41"/>
                    <a:gd name="T36" fmla="*/ 22 w 77"/>
                    <a:gd name="T37" fmla="*/ 21 h 41"/>
                    <a:gd name="T38" fmla="*/ 26 w 77"/>
                    <a:gd name="T39" fmla="*/ 20 h 41"/>
                    <a:gd name="T40" fmla="*/ 30 w 77"/>
                    <a:gd name="T41" fmla="*/ 20 h 41"/>
                    <a:gd name="T42" fmla="*/ 34 w 77"/>
                    <a:gd name="T43" fmla="*/ 18 h 41"/>
                    <a:gd name="T44" fmla="*/ 37 w 77"/>
                    <a:gd name="T45" fmla="*/ 14 h 41"/>
                    <a:gd name="T46" fmla="*/ 38 w 77"/>
                    <a:gd name="T47" fmla="*/ 8 h 41"/>
                    <a:gd name="T48" fmla="*/ 38 w 77"/>
                    <a:gd name="T49" fmla="*/ 1 h 41"/>
                    <a:gd name="T50" fmla="*/ 36 w 77"/>
                    <a:gd name="T51" fmla="*/ 0 h 41"/>
                    <a:gd name="T52" fmla="*/ 35 w 77"/>
                    <a:gd name="T53" fmla="*/ 0 h 41"/>
                    <a:gd name="T54" fmla="*/ 32 w 77"/>
                    <a:gd name="T55" fmla="*/ 0 h 41"/>
                    <a:gd name="T56" fmla="*/ 30 w 77"/>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41">
                      <a:moveTo>
                        <a:pt x="61" y="0"/>
                      </a:moveTo>
                      <a:lnTo>
                        <a:pt x="55" y="0"/>
                      </a:lnTo>
                      <a:lnTo>
                        <a:pt x="47" y="0"/>
                      </a:lnTo>
                      <a:lnTo>
                        <a:pt x="40" y="1"/>
                      </a:lnTo>
                      <a:lnTo>
                        <a:pt x="33" y="2"/>
                      </a:lnTo>
                      <a:lnTo>
                        <a:pt x="27" y="3"/>
                      </a:lnTo>
                      <a:lnTo>
                        <a:pt x="22" y="4"/>
                      </a:lnTo>
                      <a:lnTo>
                        <a:pt x="17" y="5"/>
                      </a:lnTo>
                      <a:lnTo>
                        <a:pt x="13" y="6"/>
                      </a:lnTo>
                      <a:lnTo>
                        <a:pt x="9" y="7"/>
                      </a:lnTo>
                      <a:lnTo>
                        <a:pt x="6" y="8"/>
                      </a:lnTo>
                      <a:lnTo>
                        <a:pt x="3" y="10"/>
                      </a:lnTo>
                      <a:lnTo>
                        <a:pt x="0" y="11"/>
                      </a:lnTo>
                      <a:lnTo>
                        <a:pt x="1" y="22"/>
                      </a:lnTo>
                      <a:lnTo>
                        <a:pt x="6" y="30"/>
                      </a:lnTo>
                      <a:lnTo>
                        <a:pt x="14" y="36"/>
                      </a:lnTo>
                      <a:lnTo>
                        <a:pt x="23" y="39"/>
                      </a:lnTo>
                      <a:lnTo>
                        <a:pt x="34" y="41"/>
                      </a:lnTo>
                      <a:lnTo>
                        <a:pt x="44" y="41"/>
                      </a:lnTo>
                      <a:lnTo>
                        <a:pt x="53" y="40"/>
                      </a:lnTo>
                      <a:lnTo>
                        <a:pt x="60" y="39"/>
                      </a:lnTo>
                      <a:lnTo>
                        <a:pt x="69" y="35"/>
                      </a:lnTo>
                      <a:lnTo>
                        <a:pt x="75" y="27"/>
                      </a:lnTo>
                      <a:lnTo>
                        <a:pt x="77" y="15"/>
                      </a:lnTo>
                      <a:lnTo>
                        <a:pt x="76" y="1"/>
                      </a:lnTo>
                      <a:lnTo>
                        <a:pt x="73" y="0"/>
                      </a:lnTo>
                      <a:lnTo>
                        <a:pt x="70" y="0"/>
                      </a:lnTo>
                      <a:lnTo>
                        <a:pt x="65" y="0"/>
                      </a:lnTo>
                      <a:lnTo>
                        <a:pt x="6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2" name="Freeform 369"/>
                <p:cNvSpPr>
                  <a:spLocks/>
                </p:cNvSpPr>
                <p:nvPr/>
              </p:nvSpPr>
              <p:spPr bwMode="auto">
                <a:xfrm>
                  <a:off x="2825" y="3064"/>
                  <a:ext cx="15" cy="6"/>
                </a:xfrm>
                <a:custGeom>
                  <a:avLst/>
                  <a:gdLst>
                    <a:gd name="T0" fmla="*/ 1 w 29"/>
                    <a:gd name="T1" fmla="*/ 6 h 11"/>
                    <a:gd name="T2" fmla="*/ 1 w 29"/>
                    <a:gd name="T3" fmla="*/ 6 h 11"/>
                    <a:gd name="T4" fmla="*/ 4 w 29"/>
                    <a:gd name="T5" fmla="*/ 5 h 11"/>
                    <a:gd name="T6" fmla="*/ 8 w 29"/>
                    <a:gd name="T7" fmla="*/ 5 h 11"/>
                    <a:gd name="T8" fmla="*/ 12 w 29"/>
                    <a:gd name="T9" fmla="*/ 5 h 11"/>
                    <a:gd name="T10" fmla="*/ 15 w 29"/>
                    <a:gd name="T11" fmla="*/ 5 h 11"/>
                    <a:gd name="T12" fmla="*/ 15 w 29"/>
                    <a:gd name="T13" fmla="*/ 1 h 11"/>
                    <a:gd name="T14" fmla="*/ 12 w 29"/>
                    <a:gd name="T15" fmla="*/ 0 h 11"/>
                    <a:gd name="T16" fmla="*/ 8 w 29"/>
                    <a:gd name="T17" fmla="*/ 1 h 11"/>
                    <a:gd name="T18" fmla="*/ 4 w 29"/>
                    <a:gd name="T19" fmla="*/ 1 h 11"/>
                    <a:gd name="T20" fmla="*/ 0 w 29"/>
                    <a:gd name="T21" fmla="*/ 2 h 11"/>
                    <a:gd name="T22" fmla="*/ 1 w 29"/>
                    <a:gd name="T23" fmla="*/ 2 h 11"/>
                    <a:gd name="T24" fmla="*/ 1 w 29"/>
                    <a:gd name="T25" fmla="*/ 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11">
                      <a:moveTo>
                        <a:pt x="1" y="11"/>
                      </a:moveTo>
                      <a:lnTo>
                        <a:pt x="2" y="11"/>
                      </a:lnTo>
                      <a:lnTo>
                        <a:pt x="8" y="10"/>
                      </a:lnTo>
                      <a:lnTo>
                        <a:pt x="15" y="9"/>
                      </a:lnTo>
                      <a:lnTo>
                        <a:pt x="23" y="10"/>
                      </a:lnTo>
                      <a:lnTo>
                        <a:pt x="29" y="9"/>
                      </a:lnTo>
                      <a:lnTo>
                        <a:pt x="29" y="1"/>
                      </a:lnTo>
                      <a:lnTo>
                        <a:pt x="23" y="0"/>
                      </a:lnTo>
                      <a:lnTo>
                        <a:pt x="15" y="1"/>
                      </a:lnTo>
                      <a:lnTo>
                        <a:pt x="8" y="2"/>
                      </a:lnTo>
                      <a:lnTo>
                        <a:pt x="0" y="3"/>
                      </a:lnTo>
                      <a:lnTo>
                        <a:pt x="1" y="3"/>
                      </a:lnTo>
                      <a:lnTo>
                        <a:pt x="1"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3" name="Freeform 370"/>
                <p:cNvSpPr>
                  <a:spLocks/>
                </p:cNvSpPr>
                <p:nvPr/>
              </p:nvSpPr>
              <p:spPr bwMode="auto">
                <a:xfrm>
                  <a:off x="2808" y="3065"/>
                  <a:ext cx="18" cy="9"/>
                </a:xfrm>
                <a:custGeom>
                  <a:avLst/>
                  <a:gdLst>
                    <a:gd name="T0" fmla="*/ 4 w 37"/>
                    <a:gd name="T1" fmla="*/ 7 h 17"/>
                    <a:gd name="T2" fmla="*/ 3 w 37"/>
                    <a:gd name="T3" fmla="*/ 9 h 17"/>
                    <a:gd name="T4" fmla="*/ 4 w 37"/>
                    <a:gd name="T5" fmla="*/ 8 h 17"/>
                    <a:gd name="T6" fmla="*/ 6 w 37"/>
                    <a:gd name="T7" fmla="*/ 7 h 17"/>
                    <a:gd name="T8" fmla="*/ 7 w 37"/>
                    <a:gd name="T9" fmla="*/ 7 h 17"/>
                    <a:gd name="T10" fmla="*/ 9 w 37"/>
                    <a:gd name="T11" fmla="*/ 6 h 17"/>
                    <a:gd name="T12" fmla="*/ 11 w 37"/>
                    <a:gd name="T13" fmla="*/ 6 h 17"/>
                    <a:gd name="T14" fmla="*/ 13 w 37"/>
                    <a:gd name="T15" fmla="*/ 5 h 17"/>
                    <a:gd name="T16" fmla="*/ 15 w 37"/>
                    <a:gd name="T17" fmla="*/ 5 h 17"/>
                    <a:gd name="T18" fmla="*/ 18 w 37"/>
                    <a:gd name="T19" fmla="*/ 4 h 17"/>
                    <a:gd name="T20" fmla="*/ 18 w 37"/>
                    <a:gd name="T21" fmla="*/ 0 h 17"/>
                    <a:gd name="T22" fmla="*/ 15 w 37"/>
                    <a:gd name="T23" fmla="*/ 1 h 17"/>
                    <a:gd name="T24" fmla="*/ 13 w 37"/>
                    <a:gd name="T25" fmla="*/ 1 h 17"/>
                    <a:gd name="T26" fmla="*/ 10 w 37"/>
                    <a:gd name="T27" fmla="*/ 2 h 17"/>
                    <a:gd name="T28" fmla="*/ 8 w 37"/>
                    <a:gd name="T29" fmla="*/ 2 h 17"/>
                    <a:gd name="T30" fmla="*/ 6 w 37"/>
                    <a:gd name="T31" fmla="*/ 3 h 17"/>
                    <a:gd name="T32" fmla="*/ 4 w 37"/>
                    <a:gd name="T33" fmla="*/ 3 h 17"/>
                    <a:gd name="T34" fmla="*/ 2 w 37"/>
                    <a:gd name="T35" fmla="*/ 4 h 17"/>
                    <a:gd name="T36" fmla="*/ 1 w 37"/>
                    <a:gd name="T37" fmla="*/ 5 h 17"/>
                    <a:gd name="T38" fmla="*/ 0 w 37"/>
                    <a:gd name="T39" fmla="*/ 7 h 17"/>
                    <a:gd name="T40" fmla="*/ 1 w 37"/>
                    <a:gd name="T41" fmla="*/ 5 h 17"/>
                    <a:gd name="T42" fmla="*/ 0 w 37"/>
                    <a:gd name="T43" fmla="*/ 6 h 17"/>
                    <a:gd name="T44" fmla="*/ 0 w 37"/>
                    <a:gd name="T45" fmla="*/ 7 h 17"/>
                    <a:gd name="T46" fmla="*/ 1 w 37"/>
                    <a:gd name="T47" fmla="*/ 9 h 17"/>
                    <a:gd name="T48" fmla="*/ 3 w 37"/>
                    <a:gd name="T49" fmla="*/ 9 h 17"/>
                    <a:gd name="T50" fmla="*/ 4 w 37"/>
                    <a:gd name="T51" fmla="*/ 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17">
                      <a:moveTo>
                        <a:pt x="8" y="13"/>
                      </a:moveTo>
                      <a:lnTo>
                        <a:pt x="6" y="17"/>
                      </a:lnTo>
                      <a:lnTo>
                        <a:pt x="9" y="16"/>
                      </a:lnTo>
                      <a:lnTo>
                        <a:pt x="12" y="14"/>
                      </a:lnTo>
                      <a:lnTo>
                        <a:pt x="14" y="13"/>
                      </a:lnTo>
                      <a:lnTo>
                        <a:pt x="18" y="12"/>
                      </a:lnTo>
                      <a:lnTo>
                        <a:pt x="22" y="11"/>
                      </a:lnTo>
                      <a:lnTo>
                        <a:pt x="26" y="10"/>
                      </a:lnTo>
                      <a:lnTo>
                        <a:pt x="31" y="9"/>
                      </a:lnTo>
                      <a:lnTo>
                        <a:pt x="37" y="8"/>
                      </a:lnTo>
                      <a:lnTo>
                        <a:pt x="37" y="0"/>
                      </a:lnTo>
                      <a:lnTo>
                        <a:pt x="31" y="1"/>
                      </a:lnTo>
                      <a:lnTo>
                        <a:pt x="26" y="2"/>
                      </a:lnTo>
                      <a:lnTo>
                        <a:pt x="20" y="3"/>
                      </a:lnTo>
                      <a:lnTo>
                        <a:pt x="16" y="4"/>
                      </a:lnTo>
                      <a:lnTo>
                        <a:pt x="12" y="5"/>
                      </a:lnTo>
                      <a:lnTo>
                        <a:pt x="8" y="6"/>
                      </a:lnTo>
                      <a:lnTo>
                        <a:pt x="5" y="8"/>
                      </a:lnTo>
                      <a:lnTo>
                        <a:pt x="2" y="9"/>
                      </a:lnTo>
                      <a:lnTo>
                        <a:pt x="0" y="13"/>
                      </a:lnTo>
                      <a:lnTo>
                        <a:pt x="2" y="9"/>
                      </a:lnTo>
                      <a:lnTo>
                        <a:pt x="0" y="11"/>
                      </a:lnTo>
                      <a:lnTo>
                        <a:pt x="0" y="14"/>
                      </a:lnTo>
                      <a:lnTo>
                        <a:pt x="3" y="17"/>
                      </a:lnTo>
                      <a:lnTo>
                        <a:pt x="6" y="17"/>
                      </a:lnTo>
                      <a:lnTo>
                        <a:pt x="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4" name="Freeform 371"/>
                <p:cNvSpPr>
                  <a:spLocks/>
                </p:cNvSpPr>
                <p:nvPr/>
              </p:nvSpPr>
              <p:spPr bwMode="auto">
                <a:xfrm>
                  <a:off x="2808" y="3072"/>
                  <a:ext cx="32" cy="18"/>
                </a:xfrm>
                <a:custGeom>
                  <a:avLst/>
                  <a:gdLst>
                    <a:gd name="T0" fmla="*/ 31 w 65"/>
                    <a:gd name="T1" fmla="*/ 12 h 35"/>
                    <a:gd name="T2" fmla="*/ 31 w 65"/>
                    <a:gd name="T3" fmla="*/ 12 h 35"/>
                    <a:gd name="T4" fmla="*/ 28 w 65"/>
                    <a:gd name="T5" fmla="*/ 13 h 35"/>
                    <a:gd name="T6" fmla="*/ 24 w 65"/>
                    <a:gd name="T7" fmla="*/ 13 h 35"/>
                    <a:gd name="T8" fmla="*/ 19 w 65"/>
                    <a:gd name="T9" fmla="*/ 13 h 35"/>
                    <a:gd name="T10" fmla="*/ 14 w 65"/>
                    <a:gd name="T11" fmla="*/ 12 h 35"/>
                    <a:gd name="T12" fmla="*/ 10 w 65"/>
                    <a:gd name="T13" fmla="*/ 11 h 35"/>
                    <a:gd name="T14" fmla="*/ 6 w 65"/>
                    <a:gd name="T15" fmla="*/ 8 h 35"/>
                    <a:gd name="T16" fmla="*/ 4 w 65"/>
                    <a:gd name="T17" fmla="*/ 5 h 35"/>
                    <a:gd name="T18" fmla="*/ 4 w 65"/>
                    <a:gd name="T19" fmla="*/ 0 h 35"/>
                    <a:gd name="T20" fmla="*/ 0 w 65"/>
                    <a:gd name="T21" fmla="*/ 0 h 35"/>
                    <a:gd name="T22" fmla="*/ 0 w 65"/>
                    <a:gd name="T23" fmla="*/ 6 h 35"/>
                    <a:gd name="T24" fmla="*/ 3 w 65"/>
                    <a:gd name="T25" fmla="*/ 11 h 35"/>
                    <a:gd name="T26" fmla="*/ 8 w 65"/>
                    <a:gd name="T27" fmla="*/ 15 h 35"/>
                    <a:gd name="T28" fmla="*/ 13 w 65"/>
                    <a:gd name="T29" fmla="*/ 16 h 35"/>
                    <a:gd name="T30" fmla="*/ 19 w 65"/>
                    <a:gd name="T31" fmla="*/ 17 h 35"/>
                    <a:gd name="T32" fmla="*/ 24 w 65"/>
                    <a:gd name="T33" fmla="*/ 18 h 35"/>
                    <a:gd name="T34" fmla="*/ 28 w 65"/>
                    <a:gd name="T35" fmla="*/ 17 h 35"/>
                    <a:gd name="T36" fmla="*/ 32 w 65"/>
                    <a:gd name="T37" fmla="*/ 16 h 35"/>
                    <a:gd name="T38" fmla="*/ 32 w 65"/>
                    <a:gd name="T39" fmla="*/ 16 h 35"/>
                    <a:gd name="T40" fmla="*/ 31 w 65"/>
                    <a:gd name="T41" fmla="*/ 12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35">
                      <a:moveTo>
                        <a:pt x="63" y="24"/>
                      </a:moveTo>
                      <a:lnTo>
                        <a:pt x="63" y="24"/>
                      </a:lnTo>
                      <a:lnTo>
                        <a:pt x="57" y="25"/>
                      </a:lnTo>
                      <a:lnTo>
                        <a:pt x="48" y="25"/>
                      </a:lnTo>
                      <a:lnTo>
                        <a:pt x="38" y="26"/>
                      </a:lnTo>
                      <a:lnTo>
                        <a:pt x="28" y="24"/>
                      </a:lnTo>
                      <a:lnTo>
                        <a:pt x="20" y="21"/>
                      </a:lnTo>
                      <a:lnTo>
                        <a:pt x="13" y="16"/>
                      </a:lnTo>
                      <a:lnTo>
                        <a:pt x="9" y="10"/>
                      </a:lnTo>
                      <a:lnTo>
                        <a:pt x="8" y="0"/>
                      </a:lnTo>
                      <a:lnTo>
                        <a:pt x="0" y="0"/>
                      </a:lnTo>
                      <a:lnTo>
                        <a:pt x="1" y="12"/>
                      </a:lnTo>
                      <a:lnTo>
                        <a:pt x="7" y="22"/>
                      </a:lnTo>
                      <a:lnTo>
                        <a:pt x="16" y="29"/>
                      </a:lnTo>
                      <a:lnTo>
                        <a:pt x="26" y="32"/>
                      </a:lnTo>
                      <a:lnTo>
                        <a:pt x="38" y="34"/>
                      </a:lnTo>
                      <a:lnTo>
                        <a:pt x="48" y="35"/>
                      </a:lnTo>
                      <a:lnTo>
                        <a:pt x="57" y="33"/>
                      </a:lnTo>
                      <a:lnTo>
                        <a:pt x="65" y="32"/>
                      </a:lnTo>
                      <a:lnTo>
                        <a:pt x="63"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5" name="Freeform 372"/>
                <p:cNvSpPr>
                  <a:spLocks/>
                </p:cNvSpPr>
                <p:nvPr/>
              </p:nvSpPr>
              <p:spPr bwMode="auto">
                <a:xfrm>
                  <a:off x="2839" y="3065"/>
                  <a:ext cx="12" cy="23"/>
                </a:xfrm>
                <a:custGeom>
                  <a:avLst/>
                  <a:gdLst>
                    <a:gd name="T0" fmla="*/ 8 w 23"/>
                    <a:gd name="T1" fmla="*/ 4 h 46"/>
                    <a:gd name="T2" fmla="*/ 7 w 23"/>
                    <a:gd name="T3" fmla="*/ 3 h 46"/>
                    <a:gd name="T4" fmla="*/ 7 w 23"/>
                    <a:gd name="T5" fmla="*/ 9 h 46"/>
                    <a:gd name="T6" fmla="*/ 6 w 23"/>
                    <a:gd name="T7" fmla="*/ 15 h 46"/>
                    <a:gd name="T8" fmla="*/ 4 w 23"/>
                    <a:gd name="T9" fmla="*/ 18 h 46"/>
                    <a:gd name="T10" fmla="*/ 0 w 23"/>
                    <a:gd name="T11" fmla="*/ 19 h 46"/>
                    <a:gd name="T12" fmla="*/ 1 w 23"/>
                    <a:gd name="T13" fmla="*/ 23 h 46"/>
                    <a:gd name="T14" fmla="*/ 7 w 23"/>
                    <a:gd name="T15" fmla="*/ 21 h 46"/>
                    <a:gd name="T16" fmla="*/ 10 w 23"/>
                    <a:gd name="T17" fmla="*/ 16 h 46"/>
                    <a:gd name="T18" fmla="*/ 12 w 23"/>
                    <a:gd name="T19" fmla="*/ 9 h 46"/>
                    <a:gd name="T20" fmla="*/ 11 w 23"/>
                    <a:gd name="T21" fmla="*/ 2 h 46"/>
                    <a:gd name="T22" fmla="*/ 9 w 23"/>
                    <a:gd name="T23" fmla="*/ 0 h 46"/>
                    <a:gd name="T24" fmla="*/ 11 w 23"/>
                    <a:gd name="T25" fmla="*/ 2 h 46"/>
                    <a:gd name="T26" fmla="*/ 10 w 23"/>
                    <a:gd name="T27" fmla="*/ 0 h 46"/>
                    <a:gd name="T28" fmla="*/ 8 w 23"/>
                    <a:gd name="T29" fmla="*/ 0 h 46"/>
                    <a:gd name="T30" fmla="*/ 7 w 23"/>
                    <a:gd name="T31" fmla="*/ 1 h 46"/>
                    <a:gd name="T32" fmla="*/ 7 w 23"/>
                    <a:gd name="T33" fmla="*/ 3 h 46"/>
                    <a:gd name="T34" fmla="*/ 8 w 23"/>
                    <a:gd name="T35" fmla="*/ 4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46">
                      <a:moveTo>
                        <a:pt x="16" y="8"/>
                      </a:moveTo>
                      <a:lnTo>
                        <a:pt x="13" y="5"/>
                      </a:lnTo>
                      <a:lnTo>
                        <a:pt x="13" y="18"/>
                      </a:lnTo>
                      <a:lnTo>
                        <a:pt x="12" y="29"/>
                      </a:lnTo>
                      <a:lnTo>
                        <a:pt x="7" y="35"/>
                      </a:lnTo>
                      <a:lnTo>
                        <a:pt x="0" y="38"/>
                      </a:lnTo>
                      <a:lnTo>
                        <a:pt x="2" y="46"/>
                      </a:lnTo>
                      <a:lnTo>
                        <a:pt x="13" y="41"/>
                      </a:lnTo>
                      <a:lnTo>
                        <a:pt x="20" y="31"/>
                      </a:lnTo>
                      <a:lnTo>
                        <a:pt x="23" y="18"/>
                      </a:lnTo>
                      <a:lnTo>
                        <a:pt x="21" y="3"/>
                      </a:lnTo>
                      <a:lnTo>
                        <a:pt x="18" y="0"/>
                      </a:lnTo>
                      <a:lnTo>
                        <a:pt x="21" y="3"/>
                      </a:lnTo>
                      <a:lnTo>
                        <a:pt x="19" y="0"/>
                      </a:lnTo>
                      <a:lnTo>
                        <a:pt x="16" y="0"/>
                      </a:lnTo>
                      <a:lnTo>
                        <a:pt x="14" y="2"/>
                      </a:lnTo>
                      <a:lnTo>
                        <a:pt x="13" y="5"/>
                      </a:lnTo>
                      <a:lnTo>
                        <a:pt x="1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6" name="Freeform 373"/>
                <p:cNvSpPr>
                  <a:spLocks/>
                </p:cNvSpPr>
                <p:nvPr/>
              </p:nvSpPr>
              <p:spPr bwMode="auto">
                <a:xfrm>
                  <a:off x="2838" y="3064"/>
                  <a:ext cx="10" cy="5"/>
                </a:xfrm>
                <a:custGeom>
                  <a:avLst/>
                  <a:gdLst>
                    <a:gd name="T0" fmla="*/ 2 w 20"/>
                    <a:gd name="T1" fmla="*/ 5 h 10"/>
                    <a:gd name="T2" fmla="*/ 2 w 20"/>
                    <a:gd name="T3" fmla="*/ 5 h 10"/>
                    <a:gd name="T4" fmla="*/ 4 w 20"/>
                    <a:gd name="T5" fmla="*/ 5 h 10"/>
                    <a:gd name="T6" fmla="*/ 7 w 20"/>
                    <a:gd name="T7" fmla="*/ 5 h 10"/>
                    <a:gd name="T8" fmla="*/ 8 w 20"/>
                    <a:gd name="T9" fmla="*/ 5 h 10"/>
                    <a:gd name="T10" fmla="*/ 9 w 20"/>
                    <a:gd name="T11" fmla="*/ 5 h 10"/>
                    <a:gd name="T12" fmla="*/ 10 w 20"/>
                    <a:gd name="T13" fmla="*/ 1 h 10"/>
                    <a:gd name="T14" fmla="*/ 8 w 20"/>
                    <a:gd name="T15" fmla="*/ 1 h 10"/>
                    <a:gd name="T16" fmla="*/ 7 w 20"/>
                    <a:gd name="T17" fmla="*/ 0 h 10"/>
                    <a:gd name="T18" fmla="*/ 4 w 20"/>
                    <a:gd name="T19" fmla="*/ 0 h 10"/>
                    <a:gd name="T20" fmla="*/ 2 w 20"/>
                    <a:gd name="T21" fmla="*/ 0 h 10"/>
                    <a:gd name="T22" fmla="*/ 2 w 20"/>
                    <a:gd name="T23" fmla="*/ 1 h 10"/>
                    <a:gd name="T24" fmla="*/ 2 w 20"/>
                    <a:gd name="T25" fmla="*/ 0 h 10"/>
                    <a:gd name="T26" fmla="*/ 1 w 20"/>
                    <a:gd name="T27" fmla="*/ 1 h 10"/>
                    <a:gd name="T28" fmla="*/ 0 w 20"/>
                    <a:gd name="T29" fmla="*/ 3 h 10"/>
                    <a:gd name="T30" fmla="*/ 1 w 20"/>
                    <a:gd name="T31" fmla="*/ 4 h 10"/>
                    <a:gd name="T32" fmla="*/ 2 w 20"/>
                    <a:gd name="T33" fmla="*/ 5 h 10"/>
                    <a:gd name="T34" fmla="*/ 2 w 20"/>
                    <a:gd name="T35" fmla="*/ 5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0">
                      <a:moveTo>
                        <a:pt x="4" y="9"/>
                      </a:moveTo>
                      <a:lnTo>
                        <a:pt x="4" y="10"/>
                      </a:lnTo>
                      <a:lnTo>
                        <a:pt x="8" y="10"/>
                      </a:lnTo>
                      <a:lnTo>
                        <a:pt x="13" y="10"/>
                      </a:lnTo>
                      <a:lnTo>
                        <a:pt x="16" y="9"/>
                      </a:lnTo>
                      <a:lnTo>
                        <a:pt x="18" y="10"/>
                      </a:lnTo>
                      <a:lnTo>
                        <a:pt x="20" y="2"/>
                      </a:lnTo>
                      <a:lnTo>
                        <a:pt x="16" y="1"/>
                      </a:lnTo>
                      <a:lnTo>
                        <a:pt x="13" y="0"/>
                      </a:lnTo>
                      <a:lnTo>
                        <a:pt x="8" y="0"/>
                      </a:lnTo>
                      <a:lnTo>
                        <a:pt x="4" y="0"/>
                      </a:lnTo>
                      <a:lnTo>
                        <a:pt x="4" y="1"/>
                      </a:lnTo>
                      <a:lnTo>
                        <a:pt x="4" y="0"/>
                      </a:lnTo>
                      <a:lnTo>
                        <a:pt x="1" y="2"/>
                      </a:lnTo>
                      <a:lnTo>
                        <a:pt x="0" y="5"/>
                      </a:lnTo>
                      <a:lnTo>
                        <a:pt x="1" y="8"/>
                      </a:lnTo>
                      <a:lnTo>
                        <a:pt x="4" y="10"/>
                      </a:lnTo>
                      <a:lnTo>
                        <a:pt x="4"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7" name="Freeform 374"/>
                <p:cNvSpPr>
                  <a:spLocks/>
                </p:cNvSpPr>
                <p:nvPr/>
              </p:nvSpPr>
              <p:spPr bwMode="auto">
                <a:xfrm>
                  <a:off x="2826" y="3066"/>
                  <a:ext cx="14" cy="17"/>
                </a:xfrm>
                <a:custGeom>
                  <a:avLst/>
                  <a:gdLst>
                    <a:gd name="T0" fmla="*/ 14 w 28"/>
                    <a:gd name="T1" fmla="*/ 0 h 32"/>
                    <a:gd name="T2" fmla="*/ 11 w 28"/>
                    <a:gd name="T3" fmla="*/ 0 h 32"/>
                    <a:gd name="T4" fmla="*/ 7 w 28"/>
                    <a:gd name="T5" fmla="*/ 0 h 32"/>
                    <a:gd name="T6" fmla="*/ 4 w 28"/>
                    <a:gd name="T7" fmla="*/ 1 h 32"/>
                    <a:gd name="T8" fmla="*/ 0 w 28"/>
                    <a:gd name="T9" fmla="*/ 1 h 32"/>
                    <a:gd name="T10" fmla="*/ 0 w 28"/>
                    <a:gd name="T11" fmla="*/ 7 h 32"/>
                    <a:gd name="T12" fmla="*/ 2 w 28"/>
                    <a:gd name="T13" fmla="*/ 12 h 32"/>
                    <a:gd name="T14" fmla="*/ 4 w 28"/>
                    <a:gd name="T15" fmla="*/ 16 h 32"/>
                    <a:gd name="T16" fmla="*/ 7 w 28"/>
                    <a:gd name="T17" fmla="*/ 17 h 32"/>
                    <a:gd name="T18" fmla="*/ 10 w 28"/>
                    <a:gd name="T19" fmla="*/ 16 h 32"/>
                    <a:gd name="T20" fmla="*/ 13 w 28"/>
                    <a:gd name="T21" fmla="*/ 13 h 32"/>
                    <a:gd name="T22" fmla="*/ 14 w 28"/>
                    <a:gd name="T23" fmla="*/ 8 h 32"/>
                    <a:gd name="T24" fmla="*/ 14 w 28"/>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32">
                      <a:moveTo>
                        <a:pt x="28" y="0"/>
                      </a:moveTo>
                      <a:lnTo>
                        <a:pt x="22" y="0"/>
                      </a:lnTo>
                      <a:lnTo>
                        <a:pt x="14" y="0"/>
                      </a:lnTo>
                      <a:lnTo>
                        <a:pt x="7" y="1"/>
                      </a:lnTo>
                      <a:lnTo>
                        <a:pt x="0" y="2"/>
                      </a:lnTo>
                      <a:lnTo>
                        <a:pt x="0" y="14"/>
                      </a:lnTo>
                      <a:lnTo>
                        <a:pt x="3" y="23"/>
                      </a:lnTo>
                      <a:lnTo>
                        <a:pt x="8" y="30"/>
                      </a:lnTo>
                      <a:lnTo>
                        <a:pt x="14" y="32"/>
                      </a:lnTo>
                      <a:lnTo>
                        <a:pt x="20" y="31"/>
                      </a:lnTo>
                      <a:lnTo>
                        <a:pt x="25" y="25"/>
                      </a:lnTo>
                      <a:lnTo>
                        <a:pt x="28" y="15"/>
                      </a:lnTo>
                      <a:lnTo>
                        <a:pt x="28"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8" name="Freeform 375"/>
                <p:cNvSpPr>
                  <a:spLocks/>
                </p:cNvSpPr>
                <p:nvPr/>
              </p:nvSpPr>
              <p:spPr bwMode="auto">
                <a:xfrm>
                  <a:off x="2824" y="3064"/>
                  <a:ext cx="16" cy="6"/>
                </a:xfrm>
                <a:custGeom>
                  <a:avLst/>
                  <a:gdLst>
                    <a:gd name="T0" fmla="*/ 4 w 32"/>
                    <a:gd name="T1" fmla="*/ 4 h 11"/>
                    <a:gd name="T2" fmla="*/ 3 w 32"/>
                    <a:gd name="T3" fmla="*/ 6 h 11"/>
                    <a:gd name="T4" fmla="*/ 6 w 32"/>
                    <a:gd name="T5" fmla="*/ 5 h 11"/>
                    <a:gd name="T6" fmla="*/ 9 w 32"/>
                    <a:gd name="T7" fmla="*/ 5 h 11"/>
                    <a:gd name="T8" fmla="*/ 13 w 32"/>
                    <a:gd name="T9" fmla="*/ 5 h 11"/>
                    <a:gd name="T10" fmla="*/ 16 w 32"/>
                    <a:gd name="T11" fmla="*/ 5 h 11"/>
                    <a:gd name="T12" fmla="*/ 16 w 32"/>
                    <a:gd name="T13" fmla="*/ 1 h 11"/>
                    <a:gd name="T14" fmla="*/ 13 w 32"/>
                    <a:gd name="T15" fmla="*/ 0 h 11"/>
                    <a:gd name="T16" fmla="*/ 9 w 32"/>
                    <a:gd name="T17" fmla="*/ 1 h 11"/>
                    <a:gd name="T18" fmla="*/ 6 w 32"/>
                    <a:gd name="T19" fmla="*/ 1 h 11"/>
                    <a:gd name="T20" fmla="*/ 2 w 32"/>
                    <a:gd name="T21" fmla="*/ 2 h 11"/>
                    <a:gd name="T22" fmla="*/ 0 w 32"/>
                    <a:gd name="T23" fmla="*/ 4 h 11"/>
                    <a:gd name="T24" fmla="*/ 2 w 32"/>
                    <a:gd name="T25" fmla="*/ 2 h 11"/>
                    <a:gd name="T26" fmla="*/ 1 w 32"/>
                    <a:gd name="T27" fmla="*/ 3 h 11"/>
                    <a:gd name="T28" fmla="*/ 0 w 32"/>
                    <a:gd name="T29" fmla="*/ 4 h 11"/>
                    <a:gd name="T30" fmla="*/ 1 w 32"/>
                    <a:gd name="T31" fmla="*/ 5 h 11"/>
                    <a:gd name="T32" fmla="*/ 3 w 32"/>
                    <a:gd name="T33" fmla="*/ 6 h 11"/>
                    <a:gd name="T34" fmla="*/ 4 w 32"/>
                    <a:gd name="T35" fmla="*/ 4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1">
                      <a:moveTo>
                        <a:pt x="8" y="7"/>
                      </a:moveTo>
                      <a:lnTo>
                        <a:pt x="5" y="11"/>
                      </a:lnTo>
                      <a:lnTo>
                        <a:pt x="11" y="10"/>
                      </a:lnTo>
                      <a:lnTo>
                        <a:pt x="18" y="9"/>
                      </a:lnTo>
                      <a:lnTo>
                        <a:pt x="26" y="10"/>
                      </a:lnTo>
                      <a:lnTo>
                        <a:pt x="32" y="9"/>
                      </a:lnTo>
                      <a:lnTo>
                        <a:pt x="32" y="1"/>
                      </a:lnTo>
                      <a:lnTo>
                        <a:pt x="26" y="0"/>
                      </a:lnTo>
                      <a:lnTo>
                        <a:pt x="18" y="1"/>
                      </a:lnTo>
                      <a:lnTo>
                        <a:pt x="11" y="2"/>
                      </a:lnTo>
                      <a:lnTo>
                        <a:pt x="3" y="3"/>
                      </a:lnTo>
                      <a:lnTo>
                        <a:pt x="0" y="7"/>
                      </a:lnTo>
                      <a:lnTo>
                        <a:pt x="3" y="3"/>
                      </a:lnTo>
                      <a:lnTo>
                        <a:pt x="1" y="5"/>
                      </a:lnTo>
                      <a:lnTo>
                        <a:pt x="0" y="8"/>
                      </a:lnTo>
                      <a:lnTo>
                        <a:pt x="2" y="10"/>
                      </a:lnTo>
                      <a:lnTo>
                        <a:pt x="5" y="11"/>
                      </a:lnTo>
                      <a:lnTo>
                        <a:pt x="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29" name="Freeform 376"/>
                <p:cNvSpPr>
                  <a:spLocks/>
                </p:cNvSpPr>
                <p:nvPr/>
              </p:nvSpPr>
              <p:spPr bwMode="auto">
                <a:xfrm>
                  <a:off x="2824" y="3064"/>
                  <a:ext cx="18" cy="21"/>
                </a:xfrm>
                <a:custGeom>
                  <a:avLst/>
                  <a:gdLst>
                    <a:gd name="T0" fmla="*/ 16 w 36"/>
                    <a:gd name="T1" fmla="*/ 4 h 40"/>
                    <a:gd name="T2" fmla="*/ 14 w 36"/>
                    <a:gd name="T3" fmla="*/ 2 h 40"/>
                    <a:gd name="T4" fmla="*/ 14 w 36"/>
                    <a:gd name="T5" fmla="*/ 10 h 40"/>
                    <a:gd name="T6" fmla="*/ 13 w 36"/>
                    <a:gd name="T7" fmla="*/ 14 h 40"/>
                    <a:gd name="T8" fmla="*/ 11 w 36"/>
                    <a:gd name="T9" fmla="*/ 16 h 40"/>
                    <a:gd name="T10" fmla="*/ 9 w 36"/>
                    <a:gd name="T11" fmla="*/ 17 h 40"/>
                    <a:gd name="T12" fmla="*/ 8 w 36"/>
                    <a:gd name="T13" fmla="*/ 16 h 40"/>
                    <a:gd name="T14" fmla="*/ 6 w 36"/>
                    <a:gd name="T15" fmla="*/ 13 h 40"/>
                    <a:gd name="T16" fmla="*/ 4 w 36"/>
                    <a:gd name="T17" fmla="*/ 9 h 40"/>
                    <a:gd name="T18" fmla="*/ 4 w 36"/>
                    <a:gd name="T19" fmla="*/ 3 h 40"/>
                    <a:gd name="T20" fmla="*/ 0 w 36"/>
                    <a:gd name="T21" fmla="*/ 3 h 40"/>
                    <a:gd name="T22" fmla="*/ 0 w 36"/>
                    <a:gd name="T23" fmla="*/ 9 h 40"/>
                    <a:gd name="T24" fmla="*/ 2 w 36"/>
                    <a:gd name="T25" fmla="*/ 15 h 40"/>
                    <a:gd name="T26" fmla="*/ 5 w 36"/>
                    <a:gd name="T27" fmla="*/ 19 h 40"/>
                    <a:gd name="T28" fmla="*/ 9 w 36"/>
                    <a:gd name="T29" fmla="*/ 21 h 40"/>
                    <a:gd name="T30" fmla="*/ 13 w 36"/>
                    <a:gd name="T31" fmla="*/ 20 h 40"/>
                    <a:gd name="T32" fmla="*/ 17 w 36"/>
                    <a:gd name="T33" fmla="*/ 16 h 40"/>
                    <a:gd name="T34" fmla="*/ 18 w 36"/>
                    <a:gd name="T35" fmla="*/ 10 h 40"/>
                    <a:gd name="T36" fmla="*/ 18 w 36"/>
                    <a:gd name="T37" fmla="*/ 2 h 40"/>
                    <a:gd name="T38" fmla="*/ 16 w 36"/>
                    <a:gd name="T39" fmla="*/ 0 h 40"/>
                    <a:gd name="T40" fmla="*/ 18 w 36"/>
                    <a:gd name="T41" fmla="*/ 2 h 40"/>
                    <a:gd name="T42" fmla="*/ 18 w 36"/>
                    <a:gd name="T43" fmla="*/ 1 h 40"/>
                    <a:gd name="T44" fmla="*/ 16 w 36"/>
                    <a:gd name="T45" fmla="*/ 0 h 40"/>
                    <a:gd name="T46" fmla="*/ 15 w 36"/>
                    <a:gd name="T47" fmla="*/ 1 h 40"/>
                    <a:gd name="T48" fmla="*/ 14 w 36"/>
                    <a:gd name="T49" fmla="*/ 2 h 40"/>
                    <a:gd name="T50" fmla="*/ 16 w 36"/>
                    <a:gd name="T51" fmla="*/ 4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 h="40">
                      <a:moveTo>
                        <a:pt x="32" y="8"/>
                      </a:moveTo>
                      <a:lnTo>
                        <a:pt x="28" y="4"/>
                      </a:lnTo>
                      <a:lnTo>
                        <a:pt x="28" y="19"/>
                      </a:lnTo>
                      <a:lnTo>
                        <a:pt x="25" y="27"/>
                      </a:lnTo>
                      <a:lnTo>
                        <a:pt x="22" y="31"/>
                      </a:lnTo>
                      <a:lnTo>
                        <a:pt x="18" y="32"/>
                      </a:lnTo>
                      <a:lnTo>
                        <a:pt x="15" y="31"/>
                      </a:lnTo>
                      <a:lnTo>
                        <a:pt x="11" y="25"/>
                      </a:lnTo>
                      <a:lnTo>
                        <a:pt x="8" y="18"/>
                      </a:lnTo>
                      <a:lnTo>
                        <a:pt x="8" y="6"/>
                      </a:lnTo>
                      <a:lnTo>
                        <a:pt x="0" y="6"/>
                      </a:lnTo>
                      <a:lnTo>
                        <a:pt x="0" y="18"/>
                      </a:lnTo>
                      <a:lnTo>
                        <a:pt x="3" y="29"/>
                      </a:lnTo>
                      <a:lnTo>
                        <a:pt x="9" y="37"/>
                      </a:lnTo>
                      <a:lnTo>
                        <a:pt x="18" y="40"/>
                      </a:lnTo>
                      <a:lnTo>
                        <a:pt x="26" y="39"/>
                      </a:lnTo>
                      <a:lnTo>
                        <a:pt x="33" y="31"/>
                      </a:lnTo>
                      <a:lnTo>
                        <a:pt x="36" y="19"/>
                      </a:lnTo>
                      <a:lnTo>
                        <a:pt x="36" y="4"/>
                      </a:lnTo>
                      <a:lnTo>
                        <a:pt x="32" y="0"/>
                      </a:lnTo>
                      <a:lnTo>
                        <a:pt x="36" y="4"/>
                      </a:lnTo>
                      <a:lnTo>
                        <a:pt x="35" y="1"/>
                      </a:lnTo>
                      <a:lnTo>
                        <a:pt x="32" y="0"/>
                      </a:lnTo>
                      <a:lnTo>
                        <a:pt x="29" y="1"/>
                      </a:lnTo>
                      <a:lnTo>
                        <a:pt x="28" y="4"/>
                      </a:lnTo>
                      <a:lnTo>
                        <a:pt x="3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0" name="Freeform 377"/>
                <p:cNvSpPr>
                  <a:spLocks/>
                </p:cNvSpPr>
                <p:nvPr/>
              </p:nvSpPr>
              <p:spPr bwMode="auto">
                <a:xfrm>
                  <a:off x="2660" y="2935"/>
                  <a:ext cx="203" cy="182"/>
                </a:xfrm>
                <a:custGeom>
                  <a:avLst/>
                  <a:gdLst>
                    <a:gd name="T0" fmla="*/ 195 w 404"/>
                    <a:gd name="T1" fmla="*/ 69 h 363"/>
                    <a:gd name="T2" fmla="*/ 182 w 404"/>
                    <a:gd name="T3" fmla="*/ 67 h 363"/>
                    <a:gd name="T4" fmla="*/ 166 w 404"/>
                    <a:gd name="T5" fmla="*/ 67 h 363"/>
                    <a:gd name="T6" fmla="*/ 153 w 404"/>
                    <a:gd name="T7" fmla="*/ 68 h 363"/>
                    <a:gd name="T8" fmla="*/ 143 w 404"/>
                    <a:gd name="T9" fmla="*/ 64 h 363"/>
                    <a:gd name="T10" fmla="*/ 126 w 404"/>
                    <a:gd name="T11" fmla="*/ 69 h 363"/>
                    <a:gd name="T12" fmla="*/ 109 w 404"/>
                    <a:gd name="T13" fmla="*/ 82 h 363"/>
                    <a:gd name="T14" fmla="*/ 102 w 404"/>
                    <a:gd name="T15" fmla="*/ 96 h 363"/>
                    <a:gd name="T16" fmla="*/ 107 w 404"/>
                    <a:gd name="T17" fmla="*/ 107 h 363"/>
                    <a:gd name="T18" fmla="*/ 106 w 404"/>
                    <a:gd name="T19" fmla="*/ 117 h 363"/>
                    <a:gd name="T20" fmla="*/ 101 w 404"/>
                    <a:gd name="T21" fmla="*/ 124 h 363"/>
                    <a:gd name="T22" fmla="*/ 96 w 404"/>
                    <a:gd name="T23" fmla="*/ 129 h 363"/>
                    <a:gd name="T24" fmla="*/ 95 w 404"/>
                    <a:gd name="T25" fmla="*/ 141 h 363"/>
                    <a:gd name="T26" fmla="*/ 92 w 404"/>
                    <a:gd name="T27" fmla="*/ 163 h 363"/>
                    <a:gd name="T28" fmla="*/ 91 w 404"/>
                    <a:gd name="T29" fmla="*/ 181 h 363"/>
                    <a:gd name="T30" fmla="*/ 87 w 404"/>
                    <a:gd name="T31" fmla="*/ 182 h 363"/>
                    <a:gd name="T32" fmla="*/ 83 w 404"/>
                    <a:gd name="T33" fmla="*/ 180 h 363"/>
                    <a:gd name="T34" fmla="*/ 80 w 404"/>
                    <a:gd name="T35" fmla="*/ 177 h 363"/>
                    <a:gd name="T36" fmla="*/ 75 w 404"/>
                    <a:gd name="T37" fmla="*/ 175 h 363"/>
                    <a:gd name="T38" fmla="*/ 65 w 404"/>
                    <a:gd name="T39" fmla="*/ 171 h 363"/>
                    <a:gd name="T40" fmla="*/ 58 w 404"/>
                    <a:gd name="T41" fmla="*/ 161 h 363"/>
                    <a:gd name="T42" fmla="*/ 55 w 404"/>
                    <a:gd name="T43" fmla="*/ 150 h 363"/>
                    <a:gd name="T44" fmla="*/ 51 w 404"/>
                    <a:gd name="T45" fmla="*/ 141 h 363"/>
                    <a:gd name="T46" fmla="*/ 46 w 404"/>
                    <a:gd name="T47" fmla="*/ 134 h 363"/>
                    <a:gd name="T48" fmla="*/ 39 w 404"/>
                    <a:gd name="T49" fmla="*/ 129 h 363"/>
                    <a:gd name="T50" fmla="*/ 30 w 404"/>
                    <a:gd name="T51" fmla="*/ 126 h 363"/>
                    <a:gd name="T52" fmla="*/ 21 w 404"/>
                    <a:gd name="T53" fmla="*/ 127 h 363"/>
                    <a:gd name="T54" fmla="*/ 13 w 404"/>
                    <a:gd name="T55" fmla="*/ 129 h 363"/>
                    <a:gd name="T56" fmla="*/ 8 w 404"/>
                    <a:gd name="T57" fmla="*/ 127 h 363"/>
                    <a:gd name="T58" fmla="*/ 4 w 404"/>
                    <a:gd name="T59" fmla="*/ 118 h 363"/>
                    <a:gd name="T60" fmla="*/ 0 w 404"/>
                    <a:gd name="T61" fmla="*/ 107 h 363"/>
                    <a:gd name="T62" fmla="*/ 2 w 404"/>
                    <a:gd name="T63" fmla="*/ 98 h 363"/>
                    <a:gd name="T64" fmla="*/ 6 w 404"/>
                    <a:gd name="T65" fmla="*/ 89 h 363"/>
                    <a:gd name="T66" fmla="*/ 10 w 404"/>
                    <a:gd name="T67" fmla="*/ 70 h 363"/>
                    <a:gd name="T68" fmla="*/ 16 w 404"/>
                    <a:gd name="T69" fmla="*/ 47 h 363"/>
                    <a:gd name="T70" fmla="*/ 26 w 404"/>
                    <a:gd name="T71" fmla="*/ 32 h 363"/>
                    <a:gd name="T72" fmla="*/ 35 w 404"/>
                    <a:gd name="T73" fmla="*/ 27 h 363"/>
                    <a:gd name="T74" fmla="*/ 44 w 404"/>
                    <a:gd name="T75" fmla="*/ 18 h 363"/>
                    <a:gd name="T76" fmla="*/ 60 w 404"/>
                    <a:gd name="T77" fmla="*/ 9 h 363"/>
                    <a:gd name="T78" fmla="*/ 82 w 404"/>
                    <a:gd name="T79" fmla="*/ 6 h 363"/>
                    <a:gd name="T80" fmla="*/ 99 w 404"/>
                    <a:gd name="T81" fmla="*/ 4 h 363"/>
                    <a:gd name="T82" fmla="*/ 110 w 404"/>
                    <a:gd name="T83" fmla="*/ 1 h 363"/>
                    <a:gd name="T84" fmla="*/ 123 w 404"/>
                    <a:gd name="T85" fmla="*/ 0 h 363"/>
                    <a:gd name="T86" fmla="*/ 133 w 404"/>
                    <a:gd name="T87" fmla="*/ 3 h 363"/>
                    <a:gd name="T88" fmla="*/ 140 w 404"/>
                    <a:gd name="T89" fmla="*/ 5 h 363"/>
                    <a:gd name="T90" fmla="*/ 150 w 404"/>
                    <a:gd name="T91" fmla="*/ 3 h 363"/>
                    <a:gd name="T92" fmla="*/ 160 w 404"/>
                    <a:gd name="T93" fmla="*/ 3 h 363"/>
                    <a:gd name="T94" fmla="*/ 168 w 404"/>
                    <a:gd name="T95" fmla="*/ 6 h 363"/>
                    <a:gd name="T96" fmla="*/ 174 w 404"/>
                    <a:gd name="T97" fmla="*/ 11 h 363"/>
                    <a:gd name="T98" fmla="*/ 185 w 404"/>
                    <a:gd name="T99" fmla="*/ 19 h 363"/>
                    <a:gd name="T100" fmla="*/ 194 w 404"/>
                    <a:gd name="T101" fmla="*/ 30 h 363"/>
                    <a:gd name="T102" fmla="*/ 197 w 404"/>
                    <a:gd name="T103" fmla="*/ 40 h 363"/>
                    <a:gd name="T104" fmla="*/ 200 w 404"/>
                    <a:gd name="T105" fmla="*/ 50 h 363"/>
                    <a:gd name="T106" fmla="*/ 203 w 404"/>
                    <a:gd name="T107" fmla="*/ 66 h 3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4" h="363">
                      <a:moveTo>
                        <a:pt x="396" y="142"/>
                      </a:moveTo>
                      <a:lnTo>
                        <a:pt x="388" y="138"/>
                      </a:lnTo>
                      <a:lnTo>
                        <a:pt x="376" y="135"/>
                      </a:lnTo>
                      <a:lnTo>
                        <a:pt x="362" y="133"/>
                      </a:lnTo>
                      <a:lnTo>
                        <a:pt x="346" y="133"/>
                      </a:lnTo>
                      <a:lnTo>
                        <a:pt x="331" y="133"/>
                      </a:lnTo>
                      <a:lnTo>
                        <a:pt x="317" y="134"/>
                      </a:lnTo>
                      <a:lnTo>
                        <a:pt x="305" y="135"/>
                      </a:lnTo>
                      <a:lnTo>
                        <a:pt x="298" y="136"/>
                      </a:lnTo>
                      <a:lnTo>
                        <a:pt x="284" y="128"/>
                      </a:lnTo>
                      <a:lnTo>
                        <a:pt x="268" y="129"/>
                      </a:lnTo>
                      <a:lnTo>
                        <a:pt x="250" y="137"/>
                      </a:lnTo>
                      <a:lnTo>
                        <a:pt x="232" y="149"/>
                      </a:lnTo>
                      <a:lnTo>
                        <a:pt x="217" y="163"/>
                      </a:lnTo>
                      <a:lnTo>
                        <a:pt x="207" y="177"/>
                      </a:lnTo>
                      <a:lnTo>
                        <a:pt x="202" y="192"/>
                      </a:lnTo>
                      <a:lnTo>
                        <a:pt x="206" y="204"/>
                      </a:lnTo>
                      <a:lnTo>
                        <a:pt x="212" y="214"/>
                      </a:lnTo>
                      <a:lnTo>
                        <a:pt x="213" y="225"/>
                      </a:lnTo>
                      <a:lnTo>
                        <a:pt x="210" y="233"/>
                      </a:lnTo>
                      <a:lnTo>
                        <a:pt x="206" y="241"/>
                      </a:lnTo>
                      <a:lnTo>
                        <a:pt x="201" y="247"/>
                      </a:lnTo>
                      <a:lnTo>
                        <a:pt x="196" y="253"/>
                      </a:lnTo>
                      <a:lnTo>
                        <a:pt x="192" y="258"/>
                      </a:lnTo>
                      <a:lnTo>
                        <a:pt x="191" y="262"/>
                      </a:lnTo>
                      <a:lnTo>
                        <a:pt x="190" y="282"/>
                      </a:lnTo>
                      <a:lnTo>
                        <a:pt x="186" y="300"/>
                      </a:lnTo>
                      <a:lnTo>
                        <a:pt x="183" y="325"/>
                      </a:lnTo>
                      <a:lnTo>
                        <a:pt x="184" y="362"/>
                      </a:lnTo>
                      <a:lnTo>
                        <a:pt x="182" y="362"/>
                      </a:lnTo>
                      <a:lnTo>
                        <a:pt x="178" y="363"/>
                      </a:lnTo>
                      <a:lnTo>
                        <a:pt x="173" y="363"/>
                      </a:lnTo>
                      <a:lnTo>
                        <a:pt x="166" y="363"/>
                      </a:lnTo>
                      <a:lnTo>
                        <a:pt x="165" y="359"/>
                      </a:lnTo>
                      <a:lnTo>
                        <a:pt x="163" y="356"/>
                      </a:lnTo>
                      <a:lnTo>
                        <a:pt x="160" y="354"/>
                      </a:lnTo>
                      <a:lnTo>
                        <a:pt x="156" y="351"/>
                      </a:lnTo>
                      <a:lnTo>
                        <a:pt x="149" y="349"/>
                      </a:lnTo>
                      <a:lnTo>
                        <a:pt x="141" y="345"/>
                      </a:lnTo>
                      <a:lnTo>
                        <a:pt x="130" y="341"/>
                      </a:lnTo>
                      <a:lnTo>
                        <a:pt x="117" y="336"/>
                      </a:lnTo>
                      <a:lnTo>
                        <a:pt x="115" y="322"/>
                      </a:lnTo>
                      <a:lnTo>
                        <a:pt x="112" y="309"/>
                      </a:lnTo>
                      <a:lnTo>
                        <a:pt x="109" y="299"/>
                      </a:lnTo>
                      <a:lnTo>
                        <a:pt x="105" y="289"/>
                      </a:lnTo>
                      <a:lnTo>
                        <a:pt x="101" y="281"/>
                      </a:lnTo>
                      <a:lnTo>
                        <a:pt x="97" y="274"/>
                      </a:lnTo>
                      <a:lnTo>
                        <a:pt x="92" y="268"/>
                      </a:lnTo>
                      <a:lnTo>
                        <a:pt x="87" y="263"/>
                      </a:lnTo>
                      <a:lnTo>
                        <a:pt x="78" y="257"/>
                      </a:lnTo>
                      <a:lnTo>
                        <a:pt x="69" y="253"/>
                      </a:lnTo>
                      <a:lnTo>
                        <a:pt x="60" y="251"/>
                      </a:lnTo>
                      <a:lnTo>
                        <a:pt x="51" y="251"/>
                      </a:lnTo>
                      <a:lnTo>
                        <a:pt x="41" y="253"/>
                      </a:lnTo>
                      <a:lnTo>
                        <a:pt x="33" y="255"/>
                      </a:lnTo>
                      <a:lnTo>
                        <a:pt x="25" y="258"/>
                      </a:lnTo>
                      <a:lnTo>
                        <a:pt x="19" y="261"/>
                      </a:lnTo>
                      <a:lnTo>
                        <a:pt x="16" y="254"/>
                      </a:lnTo>
                      <a:lnTo>
                        <a:pt x="12" y="246"/>
                      </a:lnTo>
                      <a:lnTo>
                        <a:pt x="7" y="236"/>
                      </a:lnTo>
                      <a:lnTo>
                        <a:pt x="3" y="225"/>
                      </a:lnTo>
                      <a:lnTo>
                        <a:pt x="0" y="214"/>
                      </a:lnTo>
                      <a:lnTo>
                        <a:pt x="0" y="204"/>
                      </a:lnTo>
                      <a:lnTo>
                        <a:pt x="3" y="196"/>
                      </a:lnTo>
                      <a:lnTo>
                        <a:pt x="11" y="189"/>
                      </a:lnTo>
                      <a:lnTo>
                        <a:pt x="12" y="178"/>
                      </a:lnTo>
                      <a:lnTo>
                        <a:pt x="15" y="161"/>
                      </a:lnTo>
                      <a:lnTo>
                        <a:pt x="19" y="139"/>
                      </a:lnTo>
                      <a:lnTo>
                        <a:pt x="24" y="115"/>
                      </a:lnTo>
                      <a:lnTo>
                        <a:pt x="31" y="93"/>
                      </a:lnTo>
                      <a:lnTo>
                        <a:pt x="40" y="75"/>
                      </a:lnTo>
                      <a:lnTo>
                        <a:pt x="52" y="64"/>
                      </a:lnTo>
                      <a:lnTo>
                        <a:pt x="65" y="61"/>
                      </a:lnTo>
                      <a:lnTo>
                        <a:pt x="69" y="54"/>
                      </a:lnTo>
                      <a:lnTo>
                        <a:pt x="76" y="45"/>
                      </a:lnTo>
                      <a:lnTo>
                        <a:pt x="87" y="35"/>
                      </a:lnTo>
                      <a:lnTo>
                        <a:pt x="101" y="26"/>
                      </a:lnTo>
                      <a:lnTo>
                        <a:pt x="119" y="18"/>
                      </a:lnTo>
                      <a:lnTo>
                        <a:pt x="139" y="13"/>
                      </a:lnTo>
                      <a:lnTo>
                        <a:pt x="163" y="11"/>
                      </a:lnTo>
                      <a:lnTo>
                        <a:pt x="189" y="13"/>
                      </a:lnTo>
                      <a:lnTo>
                        <a:pt x="197" y="8"/>
                      </a:lnTo>
                      <a:lnTo>
                        <a:pt x="207" y="4"/>
                      </a:lnTo>
                      <a:lnTo>
                        <a:pt x="219" y="1"/>
                      </a:lnTo>
                      <a:lnTo>
                        <a:pt x="231" y="0"/>
                      </a:lnTo>
                      <a:lnTo>
                        <a:pt x="244" y="0"/>
                      </a:lnTo>
                      <a:lnTo>
                        <a:pt x="255" y="1"/>
                      </a:lnTo>
                      <a:lnTo>
                        <a:pt x="264" y="5"/>
                      </a:lnTo>
                      <a:lnTo>
                        <a:pt x="270" y="11"/>
                      </a:lnTo>
                      <a:lnTo>
                        <a:pt x="278" y="9"/>
                      </a:lnTo>
                      <a:lnTo>
                        <a:pt x="288" y="7"/>
                      </a:lnTo>
                      <a:lnTo>
                        <a:pt x="298" y="6"/>
                      </a:lnTo>
                      <a:lnTo>
                        <a:pt x="309" y="5"/>
                      </a:lnTo>
                      <a:lnTo>
                        <a:pt x="319" y="6"/>
                      </a:lnTo>
                      <a:lnTo>
                        <a:pt x="328" y="8"/>
                      </a:lnTo>
                      <a:lnTo>
                        <a:pt x="334" y="11"/>
                      </a:lnTo>
                      <a:lnTo>
                        <a:pt x="337" y="17"/>
                      </a:lnTo>
                      <a:lnTo>
                        <a:pt x="347" y="21"/>
                      </a:lnTo>
                      <a:lnTo>
                        <a:pt x="358" y="28"/>
                      </a:lnTo>
                      <a:lnTo>
                        <a:pt x="369" y="37"/>
                      </a:lnTo>
                      <a:lnTo>
                        <a:pt x="378" y="48"/>
                      </a:lnTo>
                      <a:lnTo>
                        <a:pt x="386" y="59"/>
                      </a:lnTo>
                      <a:lnTo>
                        <a:pt x="391" y="70"/>
                      </a:lnTo>
                      <a:lnTo>
                        <a:pt x="392" y="80"/>
                      </a:lnTo>
                      <a:lnTo>
                        <a:pt x="388" y="88"/>
                      </a:lnTo>
                      <a:lnTo>
                        <a:pt x="398" y="99"/>
                      </a:lnTo>
                      <a:lnTo>
                        <a:pt x="404" y="114"/>
                      </a:lnTo>
                      <a:lnTo>
                        <a:pt x="404" y="131"/>
                      </a:lnTo>
                      <a:lnTo>
                        <a:pt x="396" y="1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1" name="Freeform 378"/>
                <p:cNvSpPr>
                  <a:spLocks/>
                </p:cNvSpPr>
                <p:nvPr/>
              </p:nvSpPr>
              <p:spPr bwMode="auto">
                <a:xfrm>
                  <a:off x="2808" y="2999"/>
                  <a:ext cx="52" cy="8"/>
                </a:xfrm>
                <a:custGeom>
                  <a:avLst/>
                  <a:gdLst>
                    <a:gd name="T0" fmla="*/ 0 w 105"/>
                    <a:gd name="T1" fmla="*/ 5 h 18"/>
                    <a:gd name="T2" fmla="*/ 2 w 105"/>
                    <a:gd name="T3" fmla="*/ 6 h 18"/>
                    <a:gd name="T4" fmla="*/ 5 w 105"/>
                    <a:gd name="T5" fmla="*/ 5 h 18"/>
                    <a:gd name="T6" fmla="*/ 11 w 105"/>
                    <a:gd name="T7" fmla="*/ 5 h 18"/>
                    <a:gd name="T8" fmla="*/ 18 w 105"/>
                    <a:gd name="T9" fmla="*/ 5 h 18"/>
                    <a:gd name="T10" fmla="*/ 26 w 105"/>
                    <a:gd name="T11" fmla="*/ 5 h 18"/>
                    <a:gd name="T12" fmla="*/ 34 w 105"/>
                    <a:gd name="T13" fmla="*/ 4 h 18"/>
                    <a:gd name="T14" fmla="*/ 41 w 105"/>
                    <a:gd name="T15" fmla="*/ 5 h 18"/>
                    <a:gd name="T16" fmla="*/ 46 w 105"/>
                    <a:gd name="T17" fmla="*/ 7 h 18"/>
                    <a:gd name="T18" fmla="*/ 49 w 105"/>
                    <a:gd name="T19" fmla="*/ 8 h 18"/>
                    <a:gd name="T20" fmla="*/ 52 w 105"/>
                    <a:gd name="T21" fmla="*/ 5 h 18"/>
                    <a:gd name="T22" fmla="*/ 47 w 105"/>
                    <a:gd name="T23" fmla="*/ 3 h 18"/>
                    <a:gd name="T24" fmla="*/ 41 w 105"/>
                    <a:gd name="T25" fmla="*/ 2 h 18"/>
                    <a:gd name="T26" fmla="*/ 34 w 105"/>
                    <a:gd name="T27" fmla="*/ 0 h 18"/>
                    <a:gd name="T28" fmla="*/ 26 w 105"/>
                    <a:gd name="T29" fmla="*/ 0 h 18"/>
                    <a:gd name="T30" fmla="*/ 18 w 105"/>
                    <a:gd name="T31" fmla="*/ 0 h 18"/>
                    <a:gd name="T32" fmla="*/ 11 w 105"/>
                    <a:gd name="T33" fmla="*/ 1 h 18"/>
                    <a:gd name="T34" fmla="*/ 5 w 105"/>
                    <a:gd name="T35" fmla="*/ 2 h 18"/>
                    <a:gd name="T36" fmla="*/ 2 w 105"/>
                    <a:gd name="T37" fmla="*/ 2 h 18"/>
                    <a:gd name="T38" fmla="*/ 3 w 105"/>
                    <a:gd name="T39" fmla="*/ 3 h 18"/>
                    <a:gd name="T40" fmla="*/ 2 w 105"/>
                    <a:gd name="T41" fmla="*/ 2 h 18"/>
                    <a:gd name="T42" fmla="*/ 0 w 105"/>
                    <a:gd name="T43" fmla="*/ 3 h 18"/>
                    <a:gd name="T44" fmla="*/ 0 w 105"/>
                    <a:gd name="T45" fmla="*/ 4 h 18"/>
                    <a:gd name="T46" fmla="*/ 0 w 105"/>
                    <a:gd name="T47" fmla="*/ 5 h 18"/>
                    <a:gd name="T48" fmla="*/ 2 w 105"/>
                    <a:gd name="T49" fmla="*/ 6 h 18"/>
                    <a:gd name="T50" fmla="*/ 0 w 105"/>
                    <a:gd name="T51" fmla="*/ 5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18">
                      <a:moveTo>
                        <a:pt x="1" y="12"/>
                      </a:moveTo>
                      <a:lnTo>
                        <a:pt x="4" y="13"/>
                      </a:lnTo>
                      <a:lnTo>
                        <a:pt x="11" y="12"/>
                      </a:lnTo>
                      <a:lnTo>
                        <a:pt x="23" y="11"/>
                      </a:lnTo>
                      <a:lnTo>
                        <a:pt x="37" y="11"/>
                      </a:lnTo>
                      <a:lnTo>
                        <a:pt x="52" y="11"/>
                      </a:lnTo>
                      <a:lnTo>
                        <a:pt x="68" y="10"/>
                      </a:lnTo>
                      <a:lnTo>
                        <a:pt x="82" y="12"/>
                      </a:lnTo>
                      <a:lnTo>
                        <a:pt x="93" y="15"/>
                      </a:lnTo>
                      <a:lnTo>
                        <a:pt x="99" y="18"/>
                      </a:lnTo>
                      <a:lnTo>
                        <a:pt x="105" y="12"/>
                      </a:lnTo>
                      <a:lnTo>
                        <a:pt x="95" y="7"/>
                      </a:lnTo>
                      <a:lnTo>
                        <a:pt x="82" y="4"/>
                      </a:lnTo>
                      <a:lnTo>
                        <a:pt x="68" y="1"/>
                      </a:lnTo>
                      <a:lnTo>
                        <a:pt x="52" y="0"/>
                      </a:lnTo>
                      <a:lnTo>
                        <a:pt x="37" y="0"/>
                      </a:lnTo>
                      <a:lnTo>
                        <a:pt x="23" y="2"/>
                      </a:lnTo>
                      <a:lnTo>
                        <a:pt x="11" y="4"/>
                      </a:lnTo>
                      <a:lnTo>
                        <a:pt x="4" y="5"/>
                      </a:lnTo>
                      <a:lnTo>
                        <a:pt x="7" y="6"/>
                      </a:lnTo>
                      <a:lnTo>
                        <a:pt x="4" y="5"/>
                      </a:lnTo>
                      <a:lnTo>
                        <a:pt x="1" y="6"/>
                      </a:lnTo>
                      <a:lnTo>
                        <a:pt x="0" y="9"/>
                      </a:lnTo>
                      <a:lnTo>
                        <a:pt x="1" y="12"/>
                      </a:lnTo>
                      <a:lnTo>
                        <a:pt x="4" y="13"/>
                      </a:lnTo>
                      <a:lnTo>
                        <a:pt x="1"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2" name="Freeform 379"/>
                <p:cNvSpPr>
                  <a:spLocks/>
                </p:cNvSpPr>
                <p:nvPr/>
              </p:nvSpPr>
              <p:spPr bwMode="auto">
                <a:xfrm>
                  <a:off x="2759" y="2997"/>
                  <a:ext cx="52" cy="42"/>
                </a:xfrm>
                <a:custGeom>
                  <a:avLst/>
                  <a:gdLst>
                    <a:gd name="T0" fmla="*/ 6 w 104"/>
                    <a:gd name="T1" fmla="*/ 39 h 83"/>
                    <a:gd name="T2" fmla="*/ 6 w 104"/>
                    <a:gd name="T3" fmla="*/ 39 h 83"/>
                    <a:gd name="T4" fmla="*/ 5 w 104"/>
                    <a:gd name="T5" fmla="*/ 34 h 83"/>
                    <a:gd name="T6" fmla="*/ 7 w 104"/>
                    <a:gd name="T7" fmla="*/ 28 h 83"/>
                    <a:gd name="T8" fmla="*/ 12 w 104"/>
                    <a:gd name="T9" fmla="*/ 21 h 83"/>
                    <a:gd name="T10" fmla="*/ 20 w 104"/>
                    <a:gd name="T11" fmla="*/ 14 h 83"/>
                    <a:gd name="T12" fmla="*/ 28 w 104"/>
                    <a:gd name="T13" fmla="*/ 9 h 83"/>
                    <a:gd name="T14" fmla="*/ 36 w 104"/>
                    <a:gd name="T15" fmla="*/ 5 h 83"/>
                    <a:gd name="T16" fmla="*/ 44 w 104"/>
                    <a:gd name="T17" fmla="*/ 5 h 83"/>
                    <a:gd name="T18" fmla="*/ 49 w 104"/>
                    <a:gd name="T19" fmla="*/ 8 h 83"/>
                    <a:gd name="T20" fmla="*/ 52 w 104"/>
                    <a:gd name="T21" fmla="*/ 5 h 83"/>
                    <a:gd name="T22" fmla="*/ 44 w 104"/>
                    <a:gd name="T23" fmla="*/ 0 h 83"/>
                    <a:gd name="T24" fmla="*/ 35 w 104"/>
                    <a:gd name="T25" fmla="*/ 1 h 83"/>
                    <a:gd name="T26" fmla="*/ 26 w 104"/>
                    <a:gd name="T27" fmla="*/ 5 h 83"/>
                    <a:gd name="T28" fmla="*/ 16 w 104"/>
                    <a:gd name="T29" fmla="*/ 11 h 83"/>
                    <a:gd name="T30" fmla="*/ 9 w 104"/>
                    <a:gd name="T31" fmla="*/ 18 h 83"/>
                    <a:gd name="T32" fmla="*/ 3 w 104"/>
                    <a:gd name="T33" fmla="*/ 26 h 83"/>
                    <a:gd name="T34" fmla="*/ 0 w 104"/>
                    <a:gd name="T35" fmla="*/ 34 h 83"/>
                    <a:gd name="T36" fmla="*/ 3 w 104"/>
                    <a:gd name="T37" fmla="*/ 42 h 83"/>
                    <a:gd name="T38" fmla="*/ 3 w 104"/>
                    <a:gd name="T39" fmla="*/ 42 h 83"/>
                    <a:gd name="T40" fmla="*/ 6 w 104"/>
                    <a:gd name="T41" fmla="*/ 39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83">
                      <a:moveTo>
                        <a:pt x="12" y="77"/>
                      </a:moveTo>
                      <a:lnTo>
                        <a:pt x="12" y="77"/>
                      </a:lnTo>
                      <a:lnTo>
                        <a:pt x="10" y="68"/>
                      </a:lnTo>
                      <a:lnTo>
                        <a:pt x="14" y="55"/>
                      </a:lnTo>
                      <a:lnTo>
                        <a:pt x="23" y="42"/>
                      </a:lnTo>
                      <a:lnTo>
                        <a:pt x="39" y="28"/>
                      </a:lnTo>
                      <a:lnTo>
                        <a:pt x="55" y="17"/>
                      </a:lnTo>
                      <a:lnTo>
                        <a:pt x="72" y="10"/>
                      </a:lnTo>
                      <a:lnTo>
                        <a:pt x="87" y="9"/>
                      </a:lnTo>
                      <a:lnTo>
                        <a:pt x="98" y="15"/>
                      </a:lnTo>
                      <a:lnTo>
                        <a:pt x="104" y="9"/>
                      </a:lnTo>
                      <a:lnTo>
                        <a:pt x="87" y="0"/>
                      </a:lnTo>
                      <a:lnTo>
                        <a:pt x="70" y="1"/>
                      </a:lnTo>
                      <a:lnTo>
                        <a:pt x="51" y="9"/>
                      </a:lnTo>
                      <a:lnTo>
                        <a:pt x="32" y="22"/>
                      </a:lnTo>
                      <a:lnTo>
                        <a:pt x="17" y="36"/>
                      </a:lnTo>
                      <a:lnTo>
                        <a:pt x="6" y="51"/>
                      </a:lnTo>
                      <a:lnTo>
                        <a:pt x="0" y="68"/>
                      </a:lnTo>
                      <a:lnTo>
                        <a:pt x="6" y="83"/>
                      </a:lnTo>
                      <a:lnTo>
                        <a:pt x="12" y="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3" name="Freeform 380"/>
                <p:cNvSpPr>
                  <a:spLocks/>
                </p:cNvSpPr>
                <p:nvPr/>
              </p:nvSpPr>
              <p:spPr bwMode="auto">
                <a:xfrm>
                  <a:off x="2754" y="3036"/>
                  <a:ext cx="15" cy="32"/>
                </a:xfrm>
                <a:custGeom>
                  <a:avLst/>
                  <a:gdLst>
                    <a:gd name="T0" fmla="*/ 4 w 30"/>
                    <a:gd name="T1" fmla="*/ 30 h 65"/>
                    <a:gd name="T2" fmla="*/ 4 w 30"/>
                    <a:gd name="T3" fmla="*/ 30 h 65"/>
                    <a:gd name="T4" fmla="*/ 5 w 30"/>
                    <a:gd name="T5" fmla="*/ 29 h 65"/>
                    <a:gd name="T6" fmla="*/ 6 w 30"/>
                    <a:gd name="T7" fmla="*/ 27 h 65"/>
                    <a:gd name="T8" fmla="*/ 9 w 30"/>
                    <a:gd name="T9" fmla="*/ 24 h 65"/>
                    <a:gd name="T10" fmla="*/ 12 w 30"/>
                    <a:gd name="T11" fmla="*/ 21 h 65"/>
                    <a:gd name="T12" fmla="*/ 14 w 30"/>
                    <a:gd name="T13" fmla="*/ 16 h 65"/>
                    <a:gd name="T14" fmla="*/ 15 w 30"/>
                    <a:gd name="T15" fmla="*/ 12 h 65"/>
                    <a:gd name="T16" fmla="*/ 15 w 30"/>
                    <a:gd name="T17" fmla="*/ 6 h 65"/>
                    <a:gd name="T18" fmla="*/ 11 w 30"/>
                    <a:gd name="T19" fmla="*/ 0 h 65"/>
                    <a:gd name="T20" fmla="*/ 8 w 30"/>
                    <a:gd name="T21" fmla="*/ 3 h 65"/>
                    <a:gd name="T22" fmla="*/ 11 w 30"/>
                    <a:gd name="T23" fmla="*/ 7 h 65"/>
                    <a:gd name="T24" fmla="*/ 11 w 30"/>
                    <a:gd name="T25" fmla="*/ 12 h 65"/>
                    <a:gd name="T26" fmla="*/ 10 w 30"/>
                    <a:gd name="T27" fmla="*/ 15 h 65"/>
                    <a:gd name="T28" fmla="*/ 8 w 30"/>
                    <a:gd name="T29" fmla="*/ 19 h 65"/>
                    <a:gd name="T30" fmla="*/ 6 w 30"/>
                    <a:gd name="T31" fmla="*/ 21 h 65"/>
                    <a:gd name="T32" fmla="*/ 3 w 30"/>
                    <a:gd name="T33" fmla="*/ 24 h 65"/>
                    <a:gd name="T34" fmla="*/ 1 w 30"/>
                    <a:gd name="T35" fmla="*/ 27 h 65"/>
                    <a:gd name="T36" fmla="*/ 0 w 30"/>
                    <a:gd name="T37" fmla="*/ 30 h 65"/>
                    <a:gd name="T38" fmla="*/ 0 w 30"/>
                    <a:gd name="T39" fmla="*/ 30 h 65"/>
                    <a:gd name="T40" fmla="*/ 0 w 30"/>
                    <a:gd name="T41" fmla="*/ 30 h 65"/>
                    <a:gd name="T42" fmla="*/ 1 w 30"/>
                    <a:gd name="T43" fmla="*/ 32 h 65"/>
                    <a:gd name="T44" fmla="*/ 2 w 30"/>
                    <a:gd name="T45" fmla="*/ 32 h 65"/>
                    <a:gd name="T46" fmla="*/ 4 w 30"/>
                    <a:gd name="T47" fmla="*/ 32 h 65"/>
                    <a:gd name="T48" fmla="*/ 4 w 30"/>
                    <a:gd name="T49" fmla="*/ 3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65">
                      <a:moveTo>
                        <a:pt x="8" y="61"/>
                      </a:moveTo>
                      <a:lnTo>
                        <a:pt x="8" y="61"/>
                      </a:lnTo>
                      <a:lnTo>
                        <a:pt x="9" y="59"/>
                      </a:lnTo>
                      <a:lnTo>
                        <a:pt x="12" y="55"/>
                      </a:lnTo>
                      <a:lnTo>
                        <a:pt x="17" y="49"/>
                      </a:lnTo>
                      <a:lnTo>
                        <a:pt x="23" y="42"/>
                      </a:lnTo>
                      <a:lnTo>
                        <a:pt x="27" y="33"/>
                      </a:lnTo>
                      <a:lnTo>
                        <a:pt x="30" y="24"/>
                      </a:lnTo>
                      <a:lnTo>
                        <a:pt x="29" y="12"/>
                      </a:lnTo>
                      <a:lnTo>
                        <a:pt x="22" y="0"/>
                      </a:lnTo>
                      <a:lnTo>
                        <a:pt x="16" y="6"/>
                      </a:lnTo>
                      <a:lnTo>
                        <a:pt x="21" y="14"/>
                      </a:lnTo>
                      <a:lnTo>
                        <a:pt x="22" y="24"/>
                      </a:lnTo>
                      <a:lnTo>
                        <a:pt x="19" y="31"/>
                      </a:lnTo>
                      <a:lnTo>
                        <a:pt x="15" y="38"/>
                      </a:lnTo>
                      <a:lnTo>
                        <a:pt x="11" y="43"/>
                      </a:lnTo>
                      <a:lnTo>
                        <a:pt x="6" y="49"/>
                      </a:lnTo>
                      <a:lnTo>
                        <a:pt x="1" y="55"/>
                      </a:lnTo>
                      <a:lnTo>
                        <a:pt x="0" y="61"/>
                      </a:lnTo>
                      <a:lnTo>
                        <a:pt x="1" y="64"/>
                      </a:lnTo>
                      <a:lnTo>
                        <a:pt x="4" y="65"/>
                      </a:lnTo>
                      <a:lnTo>
                        <a:pt x="7" y="64"/>
                      </a:lnTo>
                      <a:lnTo>
                        <a:pt x="8" y="6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4" name="Freeform 381"/>
                <p:cNvSpPr>
                  <a:spLocks/>
                </p:cNvSpPr>
                <p:nvPr/>
              </p:nvSpPr>
              <p:spPr bwMode="auto">
                <a:xfrm>
                  <a:off x="2750" y="3066"/>
                  <a:ext cx="8" cy="52"/>
                </a:xfrm>
                <a:custGeom>
                  <a:avLst/>
                  <a:gdLst>
                    <a:gd name="T0" fmla="*/ 3 w 16"/>
                    <a:gd name="T1" fmla="*/ 52 h 104"/>
                    <a:gd name="T2" fmla="*/ 5 w 16"/>
                    <a:gd name="T3" fmla="*/ 50 h 104"/>
                    <a:gd name="T4" fmla="*/ 4 w 16"/>
                    <a:gd name="T5" fmla="*/ 32 h 104"/>
                    <a:gd name="T6" fmla="*/ 6 w 16"/>
                    <a:gd name="T7" fmla="*/ 19 h 104"/>
                    <a:gd name="T8" fmla="*/ 8 w 16"/>
                    <a:gd name="T9" fmla="*/ 10 h 104"/>
                    <a:gd name="T10" fmla="*/ 8 w 16"/>
                    <a:gd name="T11" fmla="*/ 0 h 104"/>
                    <a:gd name="T12" fmla="*/ 4 w 16"/>
                    <a:gd name="T13" fmla="*/ 0 h 104"/>
                    <a:gd name="T14" fmla="*/ 4 w 16"/>
                    <a:gd name="T15" fmla="*/ 10 h 104"/>
                    <a:gd name="T16" fmla="*/ 2 w 16"/>
                    <a:gd name="T17" fmla="*/ 19 h 104"/>
                    <a:gd name="T18" fmla="*/ 0 w 16"/>
                    <a:gd name="T19" fmla="*/ 32 h 104"/>
                    <a:gd name="T20" fmla="*/ 1 w 16"/>
                    <a:gd name="T21" fmla="*/ 50 h 104"/>
                    <a:gd name="T22" fmla="*/ 2 w 16"/>
                    <a:gd name="T23" fmla="*/ 48 h 104"/>
                    <a:gd name="T24" fmla="*/ 1 w 16"/>
                    <a:gd name="T25" fmla="*/ 50 h 104"/>
                    <a:gd name="T26" fmla="*/ 1 w 16"/>
                    <a:gd name="T27" fmla="*/ 52 h 104"/>
                    <a:gd name="T28" fmla="*/ 3 w 16"/>
                    <a:gd name="T29" fmla="*/ 52 h 104"/>
                    <a:gd name="T30" fmla="*/ 4 w 16"/>
                    <a:gd name="T31" fmla="*/ 52 h 104"/>
                    <a:gd name="T32" fmla="*/ 5 w 16"/>
                    <a:gd name="T33" fmla="*/ 50 h 104"/>
                    <a:gd name="T34" fmla="*/ 3 w 16"/>
                    <a:gd name="T35" fmla="*/ 52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104">
                      <a:moveTo>
                        <a:pt x="6" y="104"/>
                      </a:moveTo>
                      <a:lnTo>
                        <a:pt x="9" y="100"/>
                      </a:lnTo>
                      <a:lnTo>
                        <a:pt x="8" y="63"/>
                      </a:lnTo>
                      <a:lnTo>
                        <a:pt x="11" y="38"/>
                      </a:lnTo>
                      <a:lnTo>
                        <a:pt x="15" y="20"/>
                      </a:lnTo>
                      <a:lnTo>
                        <a:pt x="16" y="0"/>
                      </a:lnTo>
                      <a:lnTo>
                        <a:pt x="8" y="0"/>
                      </a:lnTo>
                      <a:lnTo>
                        <a:pt x="7" y="20"/>
                      </a:lnTo>
                      <a:lnTo>
                        <a:pt x="3" y="38"/>
                      </a:lnTo>
                      <a:lnTo>
                        <a:pt x="0" y="63"/>
                      </a:lnTo>
                      <a:lnTo>
                        <a:pt x="1" y="100"/>
                      </a:lnTo>
                      <a:lnTo>
                        <a:pt x="4" y="96"/>
                      </a:lnTo>
                      <a:lnTo>
                        <a:pt x="1" y="100"/>
                      </a:lnTo>
                      <a:lnTo>
                        <a:pt x="2" y="103"/>
                      </a:lnTo>
                      <a:lnTo>
                        <a:pt x="5" y="104"/>
                      </a:lnTo>
                      <a:lnTo>
                        <a:pt x="8" y="103"/>
                      </a:lnTo>
                      <a:lnTo>
                        <a:pt x="9" y="100"/>
                      </a:lnTo>
                      <a:lnTo>
                        <a:pt x="6"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5" name="Freeform 382"/>
                <p:cNvSpPr>
                  <a:spLocks/>
                </p:cNvSpPr>
                <p:nvPr/>
              </p:nvSpPr>
              <p:spPr bwMode="auto">
                <a:xfrm>
                  <a:off x="2741" y="3114"/>
                  <a:ext cx="12" cy="5"/>
                </a:xfrm>
                <a:custGeom>
                  <a:avLst/>
                  <a:gdLst>
                    <a:gd name="T0" fmla="*/ 0 w 23"/>
                    <a:gd name="T1" fmla="*/ 3 h 10"/>
                    <a:gd name="T2" fmla="*/ 2 w 23"/>
                    <a:gd name="T3" fmla="*/ 5 h 10"/>
                    <a:gd name="T4" fmla="*/ 6 w 23"/>
                    <a:gd name="T5" fmla="*/ 5 h 10"/>
                    <a:gd name="T6" fmla="*/ 8 w 23"/>
                    <a:gd name="T7" fmla="*/ 5 h 10"/>
                    <a:gd name="T8" fmla="*/ 10 w 23"/>
                    <a:gd name="T9" fmla="*/ 4 h 10"/>
                    <a:gd name="T10" fmla="*/ 12 w 23"/>
                    <a:gd name="T11" fmla="*/ 4 h 10"/>
                    <a:gd name="T12" fmla="*/ 11 w 23"/>
                    <a:gd name="T13" fmla="*/ 0 h 10"/>
                    <a:gd name="T14" fmla="*/ 10 w 23"/>
                    <a:gd name="T15" fmla="*/ 0 h 10"/>
                    <a:gd name="T16" fmla="*/ 8 w 23"/>
                    <a:gd name="T17" fmla="*/ 1 h 10"/>
                    <a:gd name="T18" fmla="*/ 6 w 23"/>
                    <a:gd name="T19" fmla="*/ 0 h 10"/>
                    <a:gd name="T20" fmla="*/ 2 w 23"/>
                    <a:gd name="T21" fmla="*/ 1 h 10"/>
                    <a:gd name="T22" fmla="*/ 4 w 23"/>
                    <a:gd name="T23" fmla="*/ 3 h 10"/>
                    <a:gd name="T24" fmla="*/ 2 w 23"/>
                    <a:gd name="T25" fmla="*/ 1 h 10"/>
                    <a:gd name="T26" fmla="*/ 1 w 23"/>
                    <a:gd name="T27" fmla="*/ 1 h 10"/>
                    <a:gd name="T28" fmla="*/ 0 w 23"/>
                    <a:gd name="T29" fmla="*/ 3 h 10"/>
                    <a:gd name="T30" fmla="*/ 1 w 23"/>
                    <a:gd name="T31" fmla="*/ 4 h 10"/>
                    <a:gd name="T32" fmla="*/ 2 w 23"/>
                    <a:gd name="T33" fmla="*/ 5 h 10"/>
                    <a:gd name="T34" fmla="*/ 0 w 23"/>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10">
                      <a:moveTo>
                        <a:pt x="0" y="5"/>
                      </a:moveTo>
                      <a:lnTo>
                        <a:pt x="4" y="9"/>
                      </a:lnTo>
                      <a:lnTo>
                        <a:pt x="11" y="10"/>
                      </a:lnTo>
                      <a:lnTo>
                        <a:pt x="16" y="9"/>
                      </a:lnTo>
                      <a:lnTo>
                        <a:pt x="20" y="8"/>
                      </a:lnTo>
                      <a:lnTo>
                        <a:pt x="23" y="8"/>
                      </a:lnTo>
                      <a:lnTo>
                        <a:pt x="21" y="0"/>
                      </a:lnTo>
                      <a:lnTo>
                        <a:pt x="20" y="0"/>
                      </a:lnTo>
                      <a:lnTo>
                        <a:pt x="16" y="1"/>
                      </a:lnTo>
                      <a:lnTo>
                        <a:pt x="11" y="0"/>
                      </a:lnTo>
                      <a:lnTo>
                        <a:pt x="4" y="1"/>
                      </a:lnTo>
                      <a:lnTo>
                        <a:pt x="8" y="5"/>
                      </a:lnTo>
                      <a:lnTo>
                        <a:pt x="4" y="1"/>
                      </a:lnTo>
                      <a:lnTo>
                        <a:pt x="1" y="2"/>
                      </a:lnTo>
                      <a:lnTo>
                        <a:pt x="0" y="5"/>
                      </a:lnTo>
                      <a:lnTo>
                        <a:pt x="1" y="8"/>
                      </a:lnTo>
                      <a:lnTo>
                        <a:pt x="4" y="9"/>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6" name="Freeform 383"/>
                <p:cNvSpPr>
                  <a:spLocks/>
                </p:cNvSpPr>
                <p:nvPr/>
              </p:nvSpPr>
              <p:spPr bwMode="auto">
                <a:xfrm>
                  <a:off x="2717" y="3101"/>
                  <a:ext cx="28" cy="16"/>
                </a:xfrm>
                <a:custGeom>
                  <a:avLst/>
                  <a:gdLst>
                    <a:gd name="T0" fmla="*/ 0 w 57"/>
                    <a:gd name="T1" fmla="*/ 2 h 31"/>
                    <a:gd name="T2" fmla="*/ 1 w 57"/>
                    <a:gd name="T3" fmla="*/ 4 h 31"/>
                    <a:gd name="T4" fmla="*/ 8 w 57"/>
                    <a:gd name="T5" fmla="*/ 7 h 31"/>
                    <a:gd name="T6" fmla="*/ 12 w 57"/>
                    <a:gd name="T7" fmla="*/ 9 h 31"/>
                    <a:gd name="T8" fmla="*/ 17 w 57"/>
                    <a:gd name="T9" fmla="*/ 11 h 31"/>
                    <a:gd name="T10" fmla="*/ 20 w 57"/>
                    <a:gd name="T11" fmla="*/ 12 h 31"/>
                    <a:gd name="T12" fmla="*/ 22 w 57"/>
                    <a:gd name="T13" fmla="*/ 13 h 31"/>
                    <a:gd name="T14" fmla="*/ 23 w 57"/>
                    <a:gd name="T15" fmla="*/ 14 h 31"/>
                    <a:gd name="T16" fmla="*/ 24 w 57"/>
                    <a:gd name="T17" fmla="*/ 14 h 31"/>
                    <a:gd name="T18" fmla="*/ 24 w 57"/>
                    <a:gd name="T19" fmla="*/ 16 h 31"/>
                    <a:gd name="T20" fmla="*/ 28 w 57"/>
                    <a:gd name="T21" fmla="*/ 16 h 31"/>
                    <a:gd name="T22" fmla="*/ 28 w 57"/>
                    <a:gd name="T23" fmla="*/ 13 h 31"/>
                    <a:gd name="T24" fmla="*/ 26 w 57"/>
                    <a:gd name="T25" fmla="*/ 11 h 31"/>
                    <a:gd name="T26" fmla="*/ 24 w 57"/>
                    <a:gd name="T27" fmla="*/ 9 h 31"/>
                    <a:gd name="T28" fmla="*/ 22 w 57"/>
                    <a:gd name="T29" fmla="*/ 8 h 31"/>
                    <a:gd name="T30" fmla="*/ 18 w 57"/>
                    <a:gd name="T31" fmla="*/ 7 h 31"/>
                    <a:gd name="T32" fmla="*/ 15 w 57"/>
                    <a:gd name="T33" fmla="*/ 5 h 31"/>
                    <a:gd name="T34" fmla="*/ 9 w 57"/>
                    <a:gd name="T35" fmla="*/ 3 h 31"/>
                    <a:gd name="T36" fmla="*/ 2 w 57"/>
                    <a:gd name="T37" fmla="*/ 0 h 31"/>
                    <a:gd name="T38" fmla="*/ 4 w 57"/>
                    <a:gd name="T39" fmla="*/ 2 h 31"/>
                    <a:gd name="T40" fmla="*/ 2 w 57"/>
                    <a:gd name="T41" fmla="*/ 0 h 31"/>
                    <a:gd name="T42" fmla="*/ 1 w 57"/>
                    <a:gd name="T43" fmla="*/ 1 h 31"/>
                    <a:gd name="T44" fmla="*/ 0 w 57"/>
                    <a:gd name="T45" fmla="*/ 2 h 31"/>
                    <a:gd name="T46" fmla="*/ 0 w 57"/>
                    <a:gd name="T47" fmla="*/ 3 h 31"/>
                    <a:gd name="T48" fmla="*/ 1 w 57"/>
                    <a:gd name="T49" fmla="*/ 4 h 31"/>
                    <a:gd name="T50" fmla="*/ 0 w 57"/>
                    <a:gd name="T51" fmla="*/ 2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31">
                      <a:moveTo>
                        <a:pt x="0" y="4"/>
                      </a:moveTo>
                      <a:lnTo>
                        <a:pt x="3" y="8"/>
                      </a:lnTo>
                      <a:lnTo>
                        <a:pt x="16" y="13"/>
                      </a:lnTo>
                      <a:lnTo>
                        <a:pt x="25" y="17"/>
                      </a:lnTo>
                      <a:lnTo>
                        <a:pt x="35" y="21"/>
                      </a:lnTo>
                      <a:lnTo>
                        <a:pt x="41" y="23"/>
                      </a:lnTo>
                      <a:lnTo>
                        <a:pt x="45" y="26"/>
                      </a:lnTo>
                      <a:lnTo>
                        <a:pt x="47" y="27"/>
                      </a:lnTo>
                      <a:lnTo>
                        <a:pt x="48" y="28"/>
                      </a:lnTo>
                      <a:lnTo>
                        <a:pt x="49" y="31"/>
                      </a:lnTo>
                      <a:lnTo>
                        <a:pt x="57" y="31"/>
                      </a:lnTo>
                      <a:lnTo>
                        <a:pt x="56" y="26"/>
                      </a:lnTo>
                      <a:lnTo>
                        <a:pt x="53" y="21"/>
                      </a:lnTo>
                      <a:lnTo>
                        <a:pt x="49" y="18"/>
                      </a:lnTo>
                      <a:lnTo>
                        <a:pt x="45" y="15"/>
                      </a:lnTo>
                      <a:lnTo>
                        <a:pt x="37" y="13"/>
                      </a:lnTo>
                      <a:lnTo>
                        <a:pt x="30" y="9"/>
                      </a:lnTo>
                      <a:lnTo>
                        <a:pt x="18" y="5"/>
                      </a:lnTo>
                      <a:lnTo>
                        <a:pt x="5" y="0"/>
                      </a:lnTo>
                      <a:lnTo>
                        <a:pt x="8" y="4"/>
                      </a:lnTo>
                      <a:lnTo>
                        <a:pt x="5" y="0"/>
                      </a:lnTo>
                      <a:lnTo>
                        <a:pt x="2" y="1"/>
                      </a:lnTo>
                      <a:lnTo>
                        <a:pt x="0" y="3"/>
                      </a:lnTo>
                      <a:lnTo>
                        <a:pt x="1" y="6"/>
                      </a:lnTo>
                      <a:lnTo>
                        <a:pt x="3" y="8"/>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7" name="Freeform 384"/>
                <p:cNvSpPr>
                  <a:spLocks/>
                </p:cNvSpPr>
                <p:nvPr/>
              </p:nvSpPr>
              <p:spPr bwMode="auto">
                <a:xfrm>
                  <a:off x="2702" y="3064"/>
                  <a:ext cx="19" cy="39"/>
                </a:xfrm>
                <a:custGeom>
                  <a:avLst/>
                  <a:gdLst>
                    <a:gd name="T0" fmla="*/ 1 w 38"/>
                    <a:gd name="T1" fmla="*/ 4 h 77"/>
                    <a:gd name="T2" fmla="*/ 1 w 38"/>
                    <a:gd name="T3" fmla="*/ 4 h 77"/>
                    <a:gd name="T4" fmla="*/ 3 w 38"/>
                    <a:gd name="T5" fmla="*/ 6 h 77"/>
                    <a:gd name="T6" fmla="*/ 5 w 38"/>
                    <a:gd name="T7" fmla="*/ 9 h 77"/>
                    <a:gd name="T8" fmla="*/ 7 w 38"/>
                    <a:gd name="T9" fmla="*/ 12 h 77"/>
                    <a:gd name="T10" fmla="*/ 9 w 38"/>
                    <a:gd name="T11" fmla="*/ 16 h 77"/>
                    <a:gd name="T12" fmla="*/ 11 w 38"/>
                    <a:gd name="T13" fmla="*/ 21 h 77"/>
                    <a:gd name="T14" fmla="*/ 13 w 38"/>
                    <a:gd name="T15" fmla="*/ 26 h 77"/>
                    <a:gd name="T16" fmla="*/ 14 w 38"/>
                    <a:gd name="T17" fmla="*/ 32 h 77"/>
                    <a:gd name="T18" fmla="*/ 15 w 38"/>
                    <a:gd name="T19" fmla="*/ 39 h 77"/>
                    <a:gd name="T20" fmla="*/ 19 w 38"/>
                    <a:gd name="T21" fmla="*/ 39 h 77"/>
                    <a:gd name="T22" fmla="*/ 18 w 38"/>
                    <a:gd name="T23" fmla="*/ 32 h 77"/>
                    <a:gd name="T24" fmla="*/ 17 w 38"/>
                    <a:gd name="T25" fmla="*/ 25 h 77"/>
                    <a:gd name="T26" fmla="*/ 15 w 38"/>
                    <a:gd name="T27" fmla="*/ 20 h 77"/>
                    <a:gd name="T28" fmla="*/ 13 w 38"/>
                    <a:gd name="T29" fmla="*/ 14 h 77"/>
                    <a:gd name="T30" fmla="*/ 11 w 38"/>
                    <a:gd name="T31" fmla="*/ 10 h 77"/>
                    <a:gd name="T32" fmla="*/ 9 w 38"/>
                    <a:gd name="T33" fmla="*/ 7 h 77"/>
                    <a:gd name="T34" fmla="*/ 6 w 38"/>
                    <a:gd name="T35" fmla="*/ 3 h 77"/>
                    <a:gd name="T36" fmla="*/ 4 w 38"/>
                    <a:gd name="T37" fmla="*/ 1 h 77"/>
                    <a:gd name="T38" fmla="*/ 4 w 38"/>
                    <a:gd name="T39" fmla="*/ 1 h 77"/>
                    <a:gd name="T40" fmla="*/ 4 w 38"/>
                    <a:gd name="T41" fmla="*/ 1 h 77"/>
                    <a:gd name="T42" fmla="*/ 2 w 38"/>
                    <a:gd name="T43" fmla="*/ 0 h 77"/>
                    <a:gd name="T44" fmla="*/ 1 w 38"/>
                    <a:gd name="T45" fmla="*/ 1 h 77"/>
                    <a:gd name="T46" fmla="*/ 0 w 38"/>
                    <a:gd name="T47" fmla="*/ 2 h 77"/>
                    <a:gd name="T48" fmla="*/ 1 w 38"/>
                    <a:gd name="T49" fmla="*/ 4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77">
                      <a:moveTo>
                        <a:pt x="1" y="7"/>
                      </a:moveTo>
                      <a:lnTo>
                        <a:pt x="1" y="7"/>
                      </a:lnTo>
                      <a:lnTo>
                        <a:pt x="6" y="12"/>
                      </a:lnTo>
                      <a:lnTo>
                        <a:pt x="10" y="17"/>
                      </a:lnTo>
                      <a:lnTo>
                        <a:pt x="14" y="24"/>
                      </a:lnTo>
                      <a:lnTo>
                        <a:pt x="18" y="32"/>
                      </a:lnTo>
                      <a:lnTo>
                        <a:pt x="22" y="41"/>
                      </a:lnTo>
                      <a:lnTo>
                        <a:pt x="25" y="51"/>
                      </a:lnTo>
                      <a:lnTo>
                        <a:pt x="28" y="63"/>
                      </a:lnTo>
                      <a:lnTo>
                        <a:pt x="30" y="77"/>
                      </a:lnTo>
                      <a:lnTo>
                        <a:pt x="38" y="77"/>
                      </a:lnTo>
                      <a:lnTo>
                        <a:pt x="36" y="63"/>
                      </a:lnTo>
                      <a:lnTo>
                        <a:pt x="33" y="49"/>
                      </a:lnTo>
                      <a:lnTo>
                        <a:pt x="30" y="39"/>
                      </a:lnTo>
                      <a:lnTo>
                        <a:pt x="26" y="28"/>
                      </a:lnTo>
                      <a:lnTo>
                        <a:pt x="22" y="20"/>
                      </a:lnTo>
                      <a:lnTo>
                        <a:pt x="18" y="13"/>
                      </a:lnTo>
                      <a:lnTo>
                        <a:pt x="12" y="6"/>
                      </a:lnTo>
                      <a:lnTo>
                        <a:pt x="7" y="1"/>
                      </a:lnTo>
                      <a:lnTo>
                        <a:pt x="4" y="0"/>
                      </a:lnTo>
                      <a:lnTo>
                        <a:pt x="1" y="1"/>
                      </a:lnTo>
                      <a:lnTo>
                        <a:pt x="0" y="4"/>
                      </a:lnTo>
                      <a:lnTo>
                        <a:pt x="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8" name="Freeform 385"/>
                <p:cNvSpPr>
                  <a:spLocks/>
                </p:cNvSpPr>
                <p:nvPr/>
              </p:nvSpPr>
              <p:spPr bwMode="auto">
                <a:xfrm>
                  <a:off x="2668" y="3058"/>
                  <a:ext cx="37" cy="10"/>
                </a:xfrm>
                <a:custGeom>
                  <a:avLst/>
                  <a:gdLst>
                    <a:gd name="T0" fmla="*/ 0 w 75"/>
                    <a:gd name="T1" fmla="*/ 8 h 19"/>
                    <a:gd name="T2" fmla="*/ 3 w 75"/>
                    <a:gd name="T3" fmla="*/ 9 h 19"/>
                    <a:gd name="T4" fmla="*/ 5 w 75"/>
                    <a:gd name="T5" fmla="*/ 8 h 19"/>
                    <a:gd name="T6" fmla="*/ 9 w 75"/>
                    <a:gd name="T7" fmla="*/ 6 h 19"/>
                    <a:gd name="T8" fmla="*/ 13 w 75"/>
                    <a:gd name="T9" fmla="*/ 5 h 19"/>
                    <a:gd name="T10" fmla="*/ 18 w 75"/>
                    <a:gd name="T11" fmla="*/ 4 h 19"/>
                    <a:gd name="T12" fmla="*/ 22 w 75"/>
                    <a:gd name="T13" fmla="*/ 4 h 19"/>
                    <a:gd name="T14" fmla="*/ 26 w 75"/>
                    <a:gd name="T15" fmla="*/ 5 h 19"/>
                    <a:gd name="T16" fmla="*/ 30 w 75"/>
                    <a:gd name="T17" fmla="*/ 7 h 19"/>
                    <a:gd name="T18" fmla="*/ 34 w 75"/>
                    <a:gd name="T19" fmla="*/ 10 h 19"/>
                    <a:gd name="T20" fmla="*/ 37 w 75"/>
                    <a:gd name="T21" fmla="*/ 7 h 19"/>
                    <a:gd name="T22" fmla="*/ 32 w 75"/>
                    <a:gd name="T23" fmla="*/ 3 h 19"/>
                    <a:gd name="T24" fmla="*/ 27 w 75"/>
                    <a:gd name="T25" fmla="*/ 1 h 19"/>
                    <a:gd name="T26" fmla="*/ 22 w 75"/>
                    <a:gd name="T27" fmla="*/ 0 h 19"/>
                    <a:gd name="T28" fmla="*/ 18 w 75"/>
                    <a:gd name="T29" fmla="*/ 0 h 19"/>
                    <a:gd name="T30" fmla="*/ 12 w 75"/>
                    <a:gd name="T31" fmla="*/ 1 h 19"/>
                    <a:gd name="T32" fmla="*/ 8 w 75"/>
                    <a:gd name="T33" fmla="*/ 2 h 19"/>
                    <a:gd name="T34" fmla="*/ 4 w 75"/>
                    <a:gd name="T35" fmla="*/ 4 h 19"/>
                    <a:gd name="T36" fmla="*/ 1 w 75"/>
                    <a:gd name="T37" fmla="*/ 5 h 19"/>
                    <a:gd name="T38" fmla="*/ 4 w 75"/>
                    <a:gd name="T39" fmla="*/ 7 h 19"/>
                    <a:gd name="T40" fmla="*/ 1 w 75"/>
                    <a:gd name="T41" fmla="*/ 5 h 19"/>
                    <a:gd name="T42" fmla="*/ 0 w 75"/>
                    <a:gd name="T43" fmla="*/ 6 h 19"/>
                    <a:gd name="T44" fmla="*/ 0 w 75"/>
                    <a:gd name="T45" fmla="*/ 8 h 19"/>
                    <a:gd name="T46" fmla="*/ 1 w 75"/>
                    <a:gd name="T47" fmla="*/ 9 h 19"/>
                    <a:gd name="T48" fmla="*/ 3 w 75"/>
                    <a:gd name="T49" fmla="*/ 9 h 19"/>
                    <a:gd name="T50" fmla="*/ 0 w 75"/>
                    <a:gd name="T51" fmla="*/ 8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5" h="19">
                      <a:moveTo>
                        <a:pt x="0" y="15"/>
                      </a:moveTo>
                      <a:lnTo>
                        <a:pt x="6" y="18"/>
                      </a:lnTo>
                      <a:lnTo>
                        <a:pt x="11" y="15"/>
                      </a:lnTo>
                      <a:lnTo>
                        <a:pt x="19" y="12"/>
                      </a:lnTo>
                      <a:lnTo>
                        <a:pt x="27" y="10"/>
                      </a:lnTo>
                      <a:lnTo>
                        <a:pt x="36" y="8"/>
                      </a:lnTo>
                      <a:lnTo>
                        <a:pt x="45" y="8"/>
                      </a:lnTo>
                      <a:lnTo>
                        <a:pt x="53" y="10"/>
                      </a:lnTo>
                      <a:lnTo>
                        <a:pt x="61" y="14"/>
                      </a:lnTo>
                      <a:lnTo>
                        <a:pt x="69" y="19"/>
                      </a:lnTo>
                      <a:lnTo>
                        <a:pt x="75" y="13"/>
                      </a:lnTo>
                      <a:lnTo>
                        <a:pt x="65" y="6"/>
                      </a:lnTo>
                      <a:lnTo>
                        <a:pt x="55" y="2"/>
                      </a:lnTo>
                      <a:lnTo>
                        <a:pt x="45" y="0"/>
                      </a:lnTo>
                      <a:lnTo>
                        <a:pt x="36" y="0"/>
                      </a:lnTo>
                      <a:lnTo>
                        <a:pt x="25" y="2"/>
                      </a:lnTo>
                      <a:lnTo>
                        <a:pt x="17" y="4"/>
                      </a:lnTo>
                      <a:lnTo>
                        <a:pt x="9" y="7"/>
                      </a:lnTo>
                      <a:lnTo>
                        <a:pt x="2" y="10"/>
                      </a:lnTo>
                      <a:lnTo>
                        <a:pt x="8" y="13"/>
                      </a:lnTo>
                      <a:lnTo>
                        <a:pt x="2" y="10"/>
                      </a:lnTo>
                      <a:lnTo>
                        <a:pt x="0" y="12"/>
                      </a:lnTo>
                      <a:lnTo>
                        <a:pt x="0" y="15"/>
                      </a:lnTo>
                      <a:lnTo>
                        <a:pt x="3" y="18"/>
                      </a:lnTo>
                      <a:lnTo>
                        <a:pt x="6" y="18"/>
                      </a:lnTo>
                      <a:lnTo>
                        <a:pt x="0"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39" name="Freeform 386"/>
                <p:cNvSpPr>
                  <a:spLocks/>
                </p:cNvSpPr>
                <p:nvPr/>
              </p:nvSpPr>
              <p:spPr bwMode="auto">
                <a:xfrm>
                  <a:off x="2658" y="3028"/>
                  <a:ext cx="14" cy="38"/>
                </a:xfrm>
                <a:custGeom>
                  <a:avLst/>
                  <a:gdLst>
                    <a:gd name="T0" fmla="*/ 6 w 27"/>
                    <a:gd name="T1" fmla="*/ 2 h 77"/>
                    <a:gd name="T2" fmla="*/ 7 w 27"/>
                    <a:gd name="T3" fmla="*/ 0 h 77"/>
                    <a:gd name="T4" fmla="*/ 2 w 27"/>
                    <a:gd name="T5" fmla="*/ 4 h 77"/>
                    <a:gd name="T6" fmla="*/ 0 w 27"/>
                    <a:gd name="T7" fmla="*/ 9 h 77"/>
                    <a:gd name="T8" fmla="*/ 0 w 27"/>
                    <a:gd name="T9" fmla="*/ 14 h 77"/>
                    <a:gd name="T10" fmla="*/ 2 w 27"/>
                    <a:gd name="T11" fmla="*/ 20 h 77"/>
                    <a:gd name="T12" fmla="*/ 4 w 27"/>
                    <a:gd name="T13" fmla="*/ 26 h 77"/>
                    <a:gd name="T14" fmla="*/ 6 w 27"/>
                    <a:gd name="T15" fmla="*/ 31 h 77"/>
                    <a:gd name="T16" fmla="*/ 8 w 27"/>
                    <a:gd name="T17" fmla="*/ 35 h 77"/>
                    <a:gd name="T18" fmla="*/ 10 w 27"/>
                    <a:gd name="T19" fmla="*/ 38 h 77"/>
                    <a:gd name="T20" fmla="*/ 14 w 27"/>
                    <a:gd name="T21" fmla="*/ 37 h 77"/>
                    <a:gd name="T22" fmla="*/ 12 w 27"/>
                    <a:gd name="T23" fmla="*/ 33 h 77"/>
                    <a:gd name="T24" fmla="*/ 10 w 27"/>
                    <a:gd name="T25" fmla="*/ 29 h 77"/>
                    <a:gd name="T26" fmla="*/ 8 w 27"/>
                    <a:gd name="T27" fmla="*/ 25 h 77"/>
                    <a:gd name="T28" fmla="*/ 6 w 27"/>
                    <a:gd name="T29" fmla="*/ 19 h 77"/>
                    <a:gd name="T30" fmla="*/ 4 w 27"/>
                    <a:gd name="T31" fmla="*/ 14 h 77"/>
                    <a:gd name="T32" fmla="*/ 4 w 27"/>
                    <a:gd name="T33" fmla="*/ 9 h 77"/>
                    <a:gd name="T34" fmla="*/ 6 w 27"/>
                    <a:gd name="T35" fmla="*/ 6 h 77"/>
                    <a:gd name="T36" fmla="*/ 9 w 27"/>
                    <a:gd name="T37" fmla="*/ 4 h 77"/>
                    <a:gd name="T38" fmla="*/ 10 w 27"/>
                    <a:gd name="T39" fmla="*/ 2 h 77"/>
                    <a:gd name="T40" fmla="*/ 9 w 27"/>
                    <a:gd name="T41" fmla="*/ 4 h 77"/>
                    <a:gd name="T42" fmla="*/ 10 w 27"/>
                    <a:gd name="T43" fmla="*/ 3 h 77"/>
                    <a:gd name="T44" fmla="*/ 10 w 27"/>
                    <a:gd name="T45" fmla="*/ 1 h 77"/>
                    <a:gd name="T46" fmla="*/ 8 w 27"/>
                    <a:gd name="T47" fmla="*/ 0 h 77"/>
                    <a:gd name="T48" fmla="*/ 7 w 27"/>
                    <a:gd name="T49" fmla="*/ 0 h 77"/>
                    <a:gd name="T50" fmla="*/ 6 w 27"/>
                    <a:gd name="T51" fmla="*/ 2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77">
                      <a:moveTo>
                        <a:pt x="11" y="4"/>
                      </a:moveTo>
                      <a:lnTo>
                        <a:pt x="13" y="0"/>
                      </a:lnTo>
                      <a:lnTo>
                        <a:pt x="3" y="9"/>
                      </a:lnTo>
                      <a:lnTo>
                        <a:pt x="0" y="19"/>
                      </a:lnTo>
                      <a:lnTo>
                        <a:pt x="0" y="29"/>
                      </a:lnTo>
                      <a:lnTo>
                        <a:pt x="3" y="41"/>
                      </a:lnTo>
                      <a:lnTo>
                        <a:pt x="7" y="52"/>
                      </a:lnTo>
                      <a:lnTo>
                        <a:pt x="12" y="63"/>
                      </a:lnTo>
                      <a:lnTo>
                        <a:pt x="16" y="71"/>
                      </a:lnTo>
                      <a:lnTo>
                        <a:pt x="19" y="77"/>
                      </a:lnTo>
                      <a:lnTo>
                        <a:pt x="27" y="75"/>
                      </a:lnTo>
                      <a:lnTo>
                        <a:pt x="24" y="67"/>
                      </a:lnTo>
                      <a:lnTo>
                        <a:pt x="20" y="59"/>
                      </a:lnTo>
                      <a:lnTo>
                        <a:pt x="15" y="50"/>
                      </a:lnTo>
                      <a:lnTo>
                        <a:pt x="11" y="39"/>
                      </a:lnTo>
                      <a:lnTo>
                        <a:pt x="8" y="29"/>
                      </a:lnTo>
                      <a:lnTo>
                        <a:pt x="8" y="19"/>
                      </a:lnTo>
                      <a:lnTo>
                        <a:pt x="11" y="13"/>
                      </a:lnTo>
                      <a:lnTo>
                        <a:pt x="17" y="8"/>
                      </a:lnTo>
                      <a:lnTo>
                        <a:pt x="19" y="4"/>
                      </a:lnTo>
                      <a:lnTo>
                        <a:pt x="17" y="8"/>
                      </a:lnTo>
                      <a:lnTo>
                        <a:pt x="19" y="6"/>
                      </a:lnTo>
                      <a:lnTo>
                        <a:pt x="19" y="2"/>
                      </a:lnTo>
                      <a:lnTo>
                        <a:pt x="16" y="0"/>
                      </a:lnTo>
                      <a:lnTo>
                        <a:pt x="13" y="0"/>
                      </a:lnTo>
                      <a:lnTo>
                        <a:pt x="11"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0" name="Freeform 387"/>
                <p:cNvSpPr>
                  <a:spLocks/>
                </p:cNvSpPr>
                <p:nvPr/>
              </p:nvSpPr>
              <p:spPr bwMode="auto">
                <a:xfrm>
                  <a:off x="2664" y="2963"/>
                  <a:ext cx="31" cy="67"/>
                </a:xfrm>
                <a:custGeom>
                  <a:avLst/>
                  <a:gdLst>
                    <a:gd name="T0" fmla="*/ 27 w 62"/>
                    <a:gd name="T1" fmla="*/ 2 h 132"/>
                    <a:gd name="T2" fmla="*/ 29 w 62"/>
                    <a:gd name="T3" fmla="*/ 0 h 132"/>
                    <a:gd name="T4" fmla="*/ 22 w 62"/>
                    <a:gd name="T5" fmla="*/ 2 h 132"/>
                    <a:gd name="T6" fmla="*/ 15 w 62"/>
                    <a:gd name="T7" fmla="*/ 8 h 132"/>
                    <a:gd name="T8" fmla="*/ 10 w 62"/>
                    <a:gd name="T9" fmla="*/ 18 h 132"/>
                    <a:gd name="T10" fmla="*/ 7 w 62"/>
                    <a:gd name="T11" fmla="*/ 29 h 132"/>
                    <a:gd name="T12" fmla="*/ 4 w 62"/>
                    <a:gd name="T13" fmla="*/ 42 h 132"/>
                    <a:gd name="T14" fmla="*/ 2 w 62"/>
                    <a:gd name="T15" fmla="*/ 53 h 132"/>
                    <a:gd name="T16" fmla="*/ 1 w 62"/>
                    <a:gd name="T17" fmla="*/ 61 h 132"/>
                    <a:gd name="T18" fmla="*/ 0 w 62"/>
                    <a:gd name="T19" fmla="*/ 67 h 132"/>
                    <a:gd name="T20" fmla="*/ 4 w 62"/>
                    <a:gd name="T21" fmla="*/ 67 h 132"/>
                    <a:gd name="T22" fmla="*/ 5 w 62"/>
                    <a:gd name="T23" fmla="*/ 61 h 132"/>
                    <a:gd name="T24" fmla="*/ 6 w 62"/>
                    <a:gd name="T25" fmla="*/ 53 h 132"/>
                    <a:gd name="T26" fmla="*/ 8 w 62"/>
                    <a:gd name="T27" fmla="*/ 42 h 132"/>
                    <a:gd name="T28" fmla="*/ 11 w 62"/>
                    <a:gd name="T29" fmla="*/ 30 h 132"/>
                    <a:gd name="T30" fmla="*/ 14 w 62"/>
                    <a:gd name="T31" fmla="*/ 19 h 132"/>
                    <a:gd name="T32" fmla="*/ 19 w 62"/>
                    <a:gd name="T33" fmla="*/ 10 h 132"/>
                    <a:gd name="T34" fmla="*/ 24 w 62"/>
                    <a:gd name="T35" fmla="*/ 6 h 132"/>
                    <a:gd name="T36" fmla="*/ 29 w 62"/>
                    <a:gd name="T37" fmla="*/ 4 h 132"/>
                    <a:gd name="T38" fmla="*/ 31 w 62"/>
                    <a:gd name="T39" fmla="*/ 3 h 132"/>
                    <a:gd name="T40" fmla="*/ 29 w 62"/>
                    <a:gd name="T41" fmla="*/ 4 h 132"/>
                    <a:gd name="T42" fmla="*/ 31 w 62"/>
                    <a:gd name="T43" fmla="*/ 4 h 132"/>
                    <a:gd name="T44" fmla="*/ 31 w 62"/>
                    <a:gd name="T45" fmla="*/ 2 h 132"/>
                    <a:gd name="T46" fmla="*/ 31 w 62"/>
                    <a:gd name="T47" fmla="*/ 1 h 132"/>
                    <a:gd name="T48" fmla="*/ 29 w 62"/>
                    <a:gd name="T49" fmla="*/ 0 h 132"/>
                    <a:gd name="T50" fmla="*/ 27 w 62"/>
                    <a:gd name="T51" fmla="*/ 2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 h="132">
                      <a:moveTo>
                        <a:pt x="54" y="3"/>
                      </a:moveTo>
                      <a:lnTo>
                        <a:pt x="58" y="0"/>
                      </a:lnTo>
                      <a:lnTo>
                        <a:pt x="43" y="3"/>
                      </a:lnTo>
                      <a:lnTo>
                        <a:pt x="29" y="16"/>
                      </a:lnTo>
                      <a:lnTo>
                        <a:pt x="20" y="35"/>
                      </a:lnTo>
                      <a:lnTo>
                        <a:pt x="13" y="57"/>
                      </a:lnTo>
                      <a:lnTo>
                        <a:pt x="8" y="82"/>
                      </a:lnTo>
                      <a:lnTo>
                        <a:pt x="4" y="104"/>
                      </a:lnTo>
                      <a:lnTo>
                        <a:pt x="1" y="121"/>
                      </a:lnTo>
                      <a:lnTo>
                        <a:pt x="0" y="132"/>
                      </a:lnTo>
                      <a:lnTo>
                        <a:pt x="8" y="132"/>
                      </a:lnTo>
                      <a:lnTo>
                        <a:pt x="9" y="121"/>
                      </a:lnTo>
                      <a:lnTo>
                        <a:pt x="12" y="104"/>
                      </a:lnTo>
                      <a:lnTo>
                        <a:pt x="16" y="82"/>
                      </a:lnTo>
                      <a:lnTo>
                        <a:pt x="21" y="59"/>
                      </a:lnTo>
                      <a:lnTo>
                        <a:pt x="28" y="37"/>
                      </a:lnTo>
                      <a:lnTo>
                        <a:pt x="37" y="20"/>
                      </a:lnTo>
                      <a:lnTo>
                        <a:pt x="47" y="11"/>
                      </a:lnTo>
                      <a:lnTo>
                        <a:pt x="58" y="8"/>
                      </a:lnTo>
                      <a:lnTo>
                        <a:pt x="62" y="5"/>
                      </a:lnTo>
                      <a:lnTo>
                        <a:pt x="58" y="8"/>
                      </a:lnTo>
                      <a:lnTo>
                        <a:pt x="61" y="7"/>
                      </a:lnTo>
                      <a:lnTo>
                        <a:pt x="62" y="4"/>
                      </a:lnTo>
                      <a:lnTo>
                        <a:pt x="61" y="1"/>
                      </a:lnTo>
                      <a:lnTo>
                        <a:pt x="58" y="0"/>
                      </a:lnTo>
                      <a:lnTo>
                        <a:pt x="54"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1" name="Freeform 388"/>
                <p:cNvSpPr>
                  <a:spLocks/>
                </p:cNvSpPr>
                <p:nvPr/>
              </p:nvSpPr>
              <p:spPr bwMode="auto">
                <a:xfrm>
                  <a:off x="2691" y="2938"/>
                  <a:ext cx="66" cy="28"/>
                </a:xfrm>
                <a:custGeom>
                  <a:avLst/>
                  <a:gdLst>
                    <a:gd name="T0" fmla="*/ 63 w 132"/>
                    <a:gd name="T1" fmla="*/ 2 h 56"/>
                    <a:gd name="T2" fmla="*/ 64 w 132"/>
                    <a:gd name="T3" fmla="*/ 2 h 56"/>
                    <a:gd name="T4" fmla="*/ 51 w 132"/>
                    <a:gd name="T5" fmla="*/ 0 h 56"/>
                    <a:gd name="T6" fmla="*/ 39 w 132"/>
                    <a:gd name="T7" fmla="*/ 2 h 56"/>
                    <a:gd name="T8" fmla="*/ 29 w 132"/>
                    <a:gd name="T9" fmla="*/ 4 h 56"/>
                    <a:gd name="T10" fmla="*/ 19 w 132"/>
                    <a:gd name="T11" fmla="*/ 8 h 56"/>
                    <a:gd name="T12" fmla="*/ 12 w 132"/>
                    <a:gd name="T13" fmla="*/ 13 h 56"/>
                    <a:gd name="T14" fmla="*/ 6 w 132"/>
                    <a:gd name="T15" fmla="*/ 18 h 56"/>
                    <a:gd name="T16" fmla="*/ 2 w 132"/>
                    <a:gd name="T17" fmla="*/ 23 h 56"/>
                    <a:gd name="T18" fmla="*/ 0 w 132"/>
                    <a:gd name="T19" fmla="*/ 27 h 56"/>
                    <a:gd name="T20" fmla="*/ 4 w 132"/>
                    <a:gd name="T21" fmla="*/ 28 h 56"/>
                    <a:gd name="T22" fmla="*/ 6 w 132"/>
                    <a:gd name="T23" fmla="*/ 25 h 56"/>
                    <a:gd name="T24" fmla="*/ 9 w 132"/>
                    <a:gd name="T25" fmla="*/ 21 h 56"/>
                    <a:gd name="T26" fmla="*/ 14 w 132"/>
                    <a:gd name="T27" fmla="*/ 17 h 56"/>
                    <a:gd name="T28" fmla="*/ 21 w 132"/>
                    <a:gd name="T29" fmla="*/ 12 h 56"/>
                    <a:gd name="T30" fmla="*/ 30 w 132"/>
                    <a:gd name="T31" fmla="*/ 8 h 56"/>
                    <a:gd name="T32" fmla="*/ 39 w 132"/>
                    <a:gd name="T33" fmla="*/ 6 h 56"/>
                    <a:gd name="T34" fmla="*/ 51 w 132"/>
                    <a:gd name="T35" fmla="*/ 5 h 56"/>
                    <a:gd name="T36" fmla="*/ 64 w 132"/>
                    <a:gd name="T37" fmla="*/ 6 h 56"/>
                    <a:gd name="T38" fmla="*/ 66 w 132"/>
                    <a:gd name="T39" fmla="*/ 5 h 56"/>
                    <a:gd name="T40" fmla="*/ 64 w 132"/>
                    <a:gd name="T41" fmla="*/ 6 h 56"/>
                    <a:gd name="T42" fmla="*/ 66 w 132"/>
                    <a:gd name="T43" fmla="*/ 5 h 56"/>
                    <a:gd name="T44" fmla="*/ 66 w 132"/>
                    <a:gd name="T45" fmla="*/ 4 h 56"/>
                    <a:gd name="T46" fmla="*/ 66 w 132"/>
                    <a:gd name="T47" fmla="*/ 2 h 56"/>
                    <a:gd name="T48" fmla="*/ 64 w 132"/>
                    <a:gd name="T49" fmla="*/ 2 h 56"/>
                    <a:gd name="T50" fmla="*/ 63 w 132"/>
                    <a:gd name="T51" fmla="*/ 2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2" h="56">
                      <a:moveTo>
                        <a:pt x="125" y="4"/>
                      </a:moveTo>
                      <a:lnTo>
                        <a:pt x="128" y="3"/>
                      </a:lnTo>
                      <a:lnTo>
                        <a:pt x="102" y="0"/>
                      </a:lnTo>
                      <a:lnTo>
                        <a:pt x="78" y="3"/>
                      </a:lnTo>
                      <a:lnTo>
                        <a:pt x="57" y="8"/>
                      </a:lnTo>
                      <a:lnTo>
                        <a:pt x="38" y="16"/>
                      </a:lnTo>
                      <a:lnTo>
                        <a:pt x="24" y="25"/>
                      </a:lnTo>
                      <a:lnTo>
                        <a:pt x="12" y="36"/>
                      </a:lnTo>
                      <a:lnTo>
                        <a:pt x="4" y="46"/>
                      </a:lnTo>
                      <a:lnTo>
                        <a:pt x="0" y="54"/>
                      </a:lnTo>
                      <a:lnTo>
                        <a:pt x="8" y="56"/>
                      </a:lnTo>
                      <a:lnTo>
                        <a:pt x="12" y="50"/>
                      </a:lnTo>
                      <a:lnTo>
                        <a:pt x="18" y="42"/>
                      </a:lnTo>
                      <a:lnTo>
                        <a:pt x="28" y="34"/>
                      </a:lnTo>
                      <a:lnTo>
                        <a:pt x="42" y="24"/>
                      </a:lnTo>
                      <a:lnTo>
                        <a:pt x="59" y="16"/>
                      </a:lnTo>
                      <a:lnTo>
                        <a:pt x="78" y="11"/>
                      </a:lnTo>
                      <a:lnTo>
                        <a:pt x="102" y="10"/>
                      </a:lnTo>
                      <a:lnTo>
                        <a:pt x="128" y="11"/>
                      </a:lnTo>
                      <a:lnTo>
                        <a:pt x="131" y="10"/>
                      </a:lnTo>
                      <a:lnTo>
                        <a:pt x="128" y="11"/>
                      </a:lnTo>
                      <a:lnTo>
                        <a:pt x="131" y="10"/>
                      </a:lnTo>
                      <a:lnTo>
                        <a:pt x="132" y="7"/>
                      </a:lnTo>
                      <a:lnTo>
                        <a:pt x="131" y="4"/>
                      </a:lnTo>
                      <a:lnTo>
                        <a:pt x="128" y="3"/>
                      </a:lnTo>
                      <a:lnTo>
                        <a:pt x="125"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2" name="Freeform 389"/>
                <p:cNvSpPr>
                  <a:spLocks/>
                </p:cNvSpPr>
                <p:nvPr/>
              </p:nvSpPr>
              <p:spPr bwMode="auto">
                <a:xfrm>
                  <a:off x="2753" y="2933"/>
                  <a:ext cx="44" cy="10"/>
                </a:xfrm>
                <a:custGeom>
                  <a:avLst/>
                  <a:gdLst>
                    <a:gd name="T0" fmla="*/ 42 w 88"/>
                    <a:gd name="T1" fmla="*/ 6 h 21"/>
                    <a:gd name="T2" fmla="*/ 44 w 88"/>
                    <a:gd name="T3" fmla="*/ 7 h 21"/>
                    <a:gd name="T4" fmla="*/ 40 w 88"/>
                    <a:gd name="T5" fmla="*/ 3 h 21"/>
                    <a:gd name="T6" fmla="*/ 35 w 88"/>
                    <a:gd name="T7" fmla="*/ 1 h 21"/>
                    <a:gd name="T8" fmla="*/ 29 w 88"/>
                    <a:gd name="T9" fmla="*/ 0 h 21"/>
                    <a:gd name="T10" fmla="*/ 23 w 88"/>
                    <a:gd name="T11" fmla="*/ 0 h 21"/>
                    <a:gd name="T12" fmla="*/ 17 w 88"/>
                    <a:gd name="T13" fmla="*/ 1 h 21"/>
                    <a:gd name="T14" fmla="*/ 10 w 88"/>
                    <a:gd name="T15" fmla="*/ 2 h 21"/>
                    <a:gd name="T16" fmla="*/ 5 w 88"/>
                    <a:gd name="T17" fmla="*/ 4 h 21"/>
                    <a:gd name="T18" fmla="*/ 0 w 88"/>
                    <a:gd name="T19" fmla="*/ 7 h 21"/>
                    <a:gd name="T20" fmla="*/ 3 w 88"/>
                    <a:gd name="T21" fmla="*/ 10 h 21"/>
                    <a:gd name="T22" fmla="*/ 7 w 88"/>
                    <a:gd name="T23" fmla="*/ 8 h 21"/>
                    <a:gd name="T24" fmla="*/ 11 w 88"/>
                    <a:gd name="T25" fmla="*/ 6 h 21"/>
                    <a:gd name="T26" fmla="*/ 17 w 88"/>
                    <a:gd name="T27" fmla="*/ 5 h 21"/>
                    <a:gd name="T28" fmla="*/ 23 w 88"/>
                    <a:gd name="T29" fmla="*/ 5 h 21"/>
                    <a:gd name="T30" fmla="*/ 29 w 88"/>
                    <a:gd name="T31" fmla="*/ 5 h 21"/>
                    <a:gd name="T32" fmla="*/ 34 w 88"/>
                    <a:gd name="T33" fmla="*/ 5 h 21"/>
                    <a:gd name="T34" fmla="*/ 38 w 88"/>
                    <a:gd name="T35" fmla="*/ 7 h 21"/>
                    <a:gd name="T36" fmla="*/ 40 w 88"/>
                    <a:gd name="T37" fmla="*/ 9 h 21"/>
                    <a:gd name="T38" fmla="*/ 43 w 88"/>
                    <a:gd name="T39" fmla="*/ 10 h 21"/>
                    <a:gd name="T40" fmla="*/ 40 w 88"/>
                    <a:gd name="T41" fmla="*/ 9 h 21"/>
                    <a:gd name="T42" fmla="*/ 41 w 88"/>
                    <a:gd name="T43" fmla="*/ 10 h 21"/>
                    <a:gd name="T44" fmla="*/ 43 w 88"/>
                    <a:gd name="T45" fmla="*/ 10 h 21"/>
                    <a:gd name="T46" fmla="*/ 44 w 88"/>
                    <a:gd name="T47" fmla="*/ 8 h 21"/>
                    <a:gd name="T48" fmla="*/ 44 w 88"/>
                    <a:gd name="T49" fmla="*/ 7 h 21"/>
                    <a:gd name="T50" fmla="*/ 42 w 88"/>
                    <a:gd name="T51" fmla="*/ 6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21">
                      <a:moveTo>
                        <a:pt x="83" y="12"/>
                      </a:moveTo>
                      <a:lnTo>
                        <a:pt x="88" y="14"/>
                      </a:lnTo>
                      <a:lnTo>
                        <a:pt x="80" y="6"/>
                      </a:lnTo>
                      <a:lnTo>
                        <a:pt x="70" y="2"/>
                      </a:lnTo>
                      <a:lnTo>
                        <a:pt x="58" y="0"/>
                      </a:lnTo>
                      <a:lnTo>
                        <a:pt x="45" y="0"/>
                      </a:lnTo>
                      <a:lnTo>
                        <a:pt x="33" y="2"/>
                      </a:lnTo>
                      <a:lnTo>
                        <a:pt x="20" y="5"/>
                      </a:lnTo>
                      <a:lnTo>
                        <a:pt x="9" y="9"/>
                      </a:lnTo>
                      <a:lnTo>
                        <a:pt x="0" y="15"/>
                      </a:lnTo>
                      <a:lnTo>
                        <a:pt x="6" y="21"/>
                      </a:lnTo>
                      <a:lnTo>
                        <a:pt x="13" y="17"/>
                      </a:lnTo>
                      <a:lnTo>
                        <a:pt x="22" y="13"/>
                      </a:lnTo>
                      <a:lnTo>
                        <a:pt x="33" y="10"/>
                      </a:lnTo>
                      <a:lnTo>
                        <a:pt x="45" y="10"/>
                      </a:lnTo>
                      <a:lnTo>
                        <a:pt x="58" y="10"/>
                      </a:lnTo>
                      <a:lnTo>
                        <a:pt x="68" y="10"/>
                      </a:lnTo>
                      <a:lnTo>
                        <a:pt x="76" y="14"/>
                      </a:lnTo>
                      <a:lnTo>
                        <a:pt x="80" y="18"/>
                      </a:lnTo>
                      <a:lnTo>
                        <a:pt x="85" y="20"/>
                      </a:lnTo>
                      <a:lnTo>
                        <a:pt x="80" y="18"/>
                      </a:lnTo>
                      <a:lnTo>
                        <a:pt x="82" y="20"/>
                      </a:lnTo>
                      <a:lnTo>
                        <a:pt x="86" y="20"/>
                      </a:lnTo>
                      <a:lnTo>
                        <a:pt x="88" y="17"/>
                      </a:lnTo>
                      <a:lnTo>
                        <a:pt x="88" y="14"/>
                      </a:lnTo>
                      <a:lnTo>
                        <a:pt x="83"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3" name="Freeform 390"/>
                <p:cNvSpPr>
                  <a:spLocks/>
                </p:cNvSpPr>
                <p:nvPr/>
              </p:nvSpPr>
              <p:spPr bwMode="auto">
                <a:xfrm>
                  <a:off x="2795" y="2935"/>
                  <a:ext cx="36" cy="11"/>
                </a:xfrm>
                <a:custGeom>
                  <a:avLst/>
                  <a:gdLst>
                    <a:gd name="T0" fmla="*/ 35 w 72"/>
                    <a:gd name="T1" fmla="*/ 7 h 21"/>
                    <a:gd name="T2" fmla="*/ 36 w 72"/>
                    <a:gd name="T3" fmla="*/ 9 h 21"/>
                    <a:gd name="T4" fmla="*/ 34 w 72"/>
                    <a:gd name="T5" fmla="*/ 4 h 21"/>
                    <a:gd name="T6" fmla="*/ 30 w 72"/>
                    <a:gd name="T7" fmla="*/ 2 h 21"/>
                    <a:gd name="T8" fmla="*/ 25 w 72"/>
                    <a:gd name="T9" fmla="*/ 1 h 21"/>
                    <a:gd name="T10" fmla="*/ 20 w 72"/>
                    <a:gd name="T11" fmla="*/ 0 h 21"/>
                    <a:gd name="T12" fmla="*/ 15 w 72"/>
                    <a:gd name="T13" fmla="*/ 1 h 21"/>
                    <a:gd name="T14" fmla="*/ 10 w 72"/>
                    <a:gd name="T15" fmla="*/ 2 h 21"/>
                    <a:gd name="T16" fmla="*/ 4 w 72"/>
                    <a:gd name="T17" fmla="*/ 3 h 21"/>
                    <a:gd name="T18" fmla="*/ 0 w 72"/>
                    <a:gd name="T19" fmla="*/ 4 h 21"/>
                    <a:gd name="T20" fmla="*/ 1 w 72"/>
                    <a:gd name="T21" fmla="*/ 8 h 21"/>
                    <a:gd name="T22" fmla="*/ 5 w 72"/>
                    <a:gd name="T23" fmla="*/ 7 h 21"/>
                    <a:gd name="T24" fmla="*/ 10 w 72"/>
                    <a:gd name="T25" fmla="*/ 6 h 21"/>
                    <a:gd name="T26" fmla="*/ 15 w 72"/>
                    <a:gd name="T27" fmla="*/ 5 h 21"/>
                    <a:gd name="T28" fmla="*/ 20 w 72"/>
                    <a:gd name="T29" fmla="*/ 5 h 21"/>
                    <a:gd name="T30" fmla="*/ 25 w 72"/>
                    <a:gd name="T31" fmla="*/ 5 h 21"/>
                    <a:gd name="T32" fmla="*/ 29 w 72"/>
                    <a:gd name="T33" fmla="*/ 6 h 21"/>
                    <a:gd name="T34" fmla="*/ 31 w 72"/>
                    <a:gd name="T35" fmla="*/ 7 h 21"/>
                    <a:gd name="T36" fmla="*/ 32 w 72"/>
                    <a:gd name="T37" fmla="*/ 9 h 21"/>
                    <a:gd name="T38" fmla="*/ 34 w 72"/>
                    <a:gd name="T39" fmla="*/ 11 h 21"/>
                    <a:gd name="T40" fmla="*/ 32 w 72"/>
                    <a:gd name="T41" fmla="*/ 9 h 21"/>
                    <a:gd name="T42" fmla="*/ 33 w 72"/>
                    <a:gd name="T43" fmla="*/ 10 h 21"/>
                    <a:gd name="T44" fmla="*/ 34 w 72"/>
                    <a:gd name="T45" fmla="*/ 11 h 21"/>
                    <a:gd name="T46" fmla="*/ 36 w 72"/>
                    <a:gd name="T47" fmla="*/ 10 h 21"/>
                    <a:gd name="T48" fmla="*/ 36 w 72"/>
                    <a:gd name="T49" fmla="*/ 9 h 21"/>
                    <a:gd name="T50" fmla="*/ 35 w 72"/>
                    <a:gd name="T51" fmla="*/ 7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21">
                      <a:moveTo>
                        <a:pt x="69" y="13"/>
                      </a:moveTo>
                      <a:lnTo>
                        <a:pt x="72" y="17"/>
                      </a:lnTo>
                      <a:lnTo>
                        <a:pt x="68" y="8"/>
                      </a:lnTo>
                      <a:lnTo>
                        <a:pt x="60" y="4"/>
                      </a:lnTo>
                      <a:lnTo>
                        <a:pt x="50" y="2"/>
                      </a:lnTo>
                      <a:lnTo>
                        <a:pt x="40" y="0"/>
                      </a:lnTo>
                      <a:lnTo>
                        <a:pt x="29" y="2"/>
                      </a:lnTo>
                      <a:lnTo>
                        <a:pt x="19" y="3"/>
                      </a:lnTo>
                      <a:lnTo>
                        <a:pt x="8" y="5"/>
                      </a:lnTo>
                      <a:lnTo>
                        <a:pt x="0" y="7"/>
                      </a:lnTo>
                      <a:lnTo>
                        <a:pt x="2" y="15"/>
                      </a:lnTo>
                      <a:lnTo>
                        <a:pt x="10" y="13"/>
                      </a:lnTo>
                      <a:lnTo>
                        <a:pt x="19" y="11"/>
                      </a:lnTo>
                      <a:lnTo>
                        <a:pt x="29" y="10"/>
                      </a:lnTo>
                      <a:lnTo>
                        <a:pt x="40" y="10"/>
                      </a:lnTo>
                      <a:lnTo>
                        <a:pt x="50" y="10"/>
                      </a:lnTo>
                      <a:lnTo>
                        <a:pt x="58" y="12"/>
                      </a:lnTo>
                      <a:lnTo>
                        <a:pt x="62" y="14"/>
                      </a:lnTo>
                      <a:lnTo>
                        <a:pt x="64" y="17"/>
                      </a:lnTo>
                      <a:lnTo>
                        <a:pt x="67" y="21"/>
                      </a:lnTo>
                      <a:lnTo>
                        <a:pt x="64" y="17"/>
                      </a:lnTo>
                      <a:lnTo>
                        <a:pt x="65" y="20"/>
                      </a:lnTo>
                      <a:lnTo>
                        <a:pt x="68" y="21"/>
                      </a:lnTo>
                      <a:lnTo>
                        <a:pt x="71" y="20"/>
                      </a:lnTo>
                      <a:lnTo>
                        <a:pt x="72" y="17"/>
                      </a:lnTo>
                      <a:lnTo>
                        <a:pt x="69"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4" name="Freeform 391"/>
                <p:cNvSpPr>
                  <a:spLocks/>
                </p:cNvSpPr>
                <p:nvPr/>
              </p:nvSpPr>
              <p:spPr bwMode="auto">
                <a:xfrm>
                  <a:off x="2828" y="2942"/>
                  <a:ext cx="31" cy="39"/>
                </a:xfrm>
                <a:custGeom>
                  <a:avLst/>
                  <a:gdLst>
                    <a:gd name="T0" fmla="*/ 28 w 60"/>
                    <a:gd name="T1" fmla="*/ 35 h 79"/>
                    <a:gd name="T2" fmla="*/ 28 w 60"/>
                    <a:gd name="T3" fmla="*/ 39 h 79"/>
                    <a:gd name="T4" fmla="*/ 31 w 60"/>
                    <a:gd name="T5" fmla="*/ 33 h 79"/>
                    <a:gd name="T6" fmla="*/ 30 w 60"/>
                    <a:gd name="T7" fmla="*/ 28 h 79"/>
                    <a:gd name="T8" fmla="*/ 28 w 60"/>
                    <a:gd name="T9" fmla="*/ 22 h 79"/>
                    <a:gd name="T10" fmla="*/ 23 w 60"/>
                    <a:gd name="T11" fmla="*/ 16 h 79"/>
                    <a:gd name="T12" fmla="*/ 19 w 60"/>
                    <a:gd name="T13" fmla="*/ 10 h 79"/>
                    <a:gd name="T14" fmla="*/ 12 w 60"/>
                    <a:gd name="T15" fmla="*/ 5 h 79"/>
                    <a:gd name="T16" fmla="*/ 7 w 60"/>
                    <a:gd name="T17" fmla="*/ 2 h 79"/>
                    <a:gd name="T18" fmla="*/ 1 w 60"/>
                    <a:gd name="T19" fmla="*/ 0 h 79"/>
                    <a:gd name="T20" fmla="*/ 0 w 60"/>
                    <a:gd name="T21" fmla="*/ 4 h 79"/>
                    <a:gd name="T22" fmla="*/ 5 w 60"/>
                    <a:gd name="T23" fmla="*/ 6 h 79"/>
                    <a:gd name="T24" fmla="*/ 10 w 60"/>
                    <a:gd name="T25" fmla="*/ 9 h 79"/>
                    <a:gd name="T26" fmla="*/ 16 w 60"/>
                    <a:gd name="T27" fmla="*/ 14 h 79"/>
                    <a:gd name="T28" fmla="*/ 20 w 60"/>
                    <a:gd name="T29" fmla="*/ 19 h 79"/>
                    <a:gd name="T30" fmla="*/ 24 w 60"/>
                    <a:gd name="T31" fmla="*/ 24 h 79"/>
                    <a:gd name="T32" fmla="*/ 26 w 60"/>
                    <a:gd name="T33" fmla="*/ 29 h 79"/>
                    <a:gd name="T34" fmla="*/ 27 w 60"/>
                    <a:gd name="T35" fmla="*/ 33 h 79"/>
                    <a:gd name="T36" fmla="*/ 25 w 60"/>
                    <a:gd name="T37" fmla="*/ 36 h 79"/>
                    <a:gd name="T38" fmla="*/ 26 w 60"/>
                    <a:gd name="T39" fmla="*/ 39 h 79"/>
                    <a:gd name="T40" fmla="*/ 25 w 60"/>
                    <a:gd name="T41" fmla="*/ 36 h 79"/>
                    <a:gd name="T42" fmla="*/ 25 w 60"/>
                    <a:gd name="T43" fmla="*/ 37 h 79"/>
                    <a:gd name="T44" fmla="*/ 25 w 60"/>
                    <a:gd name="T45" fmla="*/ 39 h 79"/>
                    <a:gd name="T46" fmla="*/ 27 w 60"/>
                    <a:gd name="T47" fmla="*/ 39 h 79"/>
                    <a:gd name="T48" fmla="*/ 28 w 60"/>
                    <a:gd name="T49" fmla="*/ 39 h 79"/>
                    <a:gd name="T50" fmla="*/ 28 w 60"/>
                    <a:gd name="T51" fmla="*/ 35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79">
                      <a:moveTo>
                        <a:pt x="54" y="71"/>
                      </a:moveTo>
                      <a:lnTo>
                        <a:pt x="55" y="78"/>
                      </a:lnTo>
                      <a:lnTo>
                        <a:pt x="60" y="67"/>
                      </a:lnTo>
                      <a:lnTo>
                        <a:pt x="59" y="56"/>
                      </a:lnTo>
                      <a:lnTo>
                        <a:pt x="54" y="44"/>
                      </a:lnTo>
                      <a:lnTo>
                        <a:pt x="45" y="32"/>
                      </a:lnTo>
                      <a:lnTo>
                        <a:pt x="36" y="21"/>
                      </a:lnTo>
                      <a:lnTo>
                        <a:pt x="24" y="11"/>
                      </a:lnTo>
                      <a:lnTo>
                        <a:pt x="13" y="4"/>
                      </a:lnTo>
                      <a:lnTo>
                        <a:pt x="2" y="0"/>
                      </a:lnTo>
                      <a:lnTo>
                        <a:pt x="0" y="8"/>
                      </a:lnTo>
                      <a:lnTo>
                        <a:pt x="9" y="12"/>
                      </a:lnTo>
                      <a:lnTo>
                        <a:pt x="20" y="19"/>
                      </a:lnTo>
                      <a:lnTo>
                        <a:pt x="30" y="28"/>
                      </a:lnTo>
                      <a:lnTo>
                        <a:pt x="39" y="38"/>
                      </a:lnTo>
                      <a:lnTo>
                        <a:pt x="46" y="48"/>
                      </a:lnTo>
                      <a:lnTo>
                        <a:pt x="51" y="58"/>
                      </a:lnTo>
                      <a:lnTo>
                        <a:pt x="52" y="67"/>
                      </a:lnTo>
                      <a:lnTo>
                        <a:pt x="49" y="72"/>
                      </a:lnTo>
                      <a:lnTo>
                        <a:pt x="50" y="79"/>
                      </a:lnTo>
                      <a:lnTo>
                        <a:pt x="49" y="72"/>
                      </a:lnTo>
                      <a:lnTo>
                        <a:pt x="48" y="75"/>
                      </a:lnTo>
                      <a:lnTo>
                        <a:pt x="49" y="78"/>
                      </a:lnTo>
                      <a:lnTo>
                        <a:pt x="52" y="79"/>
                      </a:lnTo>
                      <a:lnTo>
                        <a:pt x="55" y="78"/>
                      </a:lnTo>
                      <a:lnTo>
                        <a:pt x="54" y="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5" name="Freeform 392"/>
                <p:cNvSpPr>
                  <a:spLocks/>
                </p:cNvSpPr>
                <p:nvPr/>
              </p:nvSpPr>
              <p:spPr bwMode="auto">
                <a:xfrm>
                  <a:off x="2854" y="2977"/>
                  <a:ext cx="11" cy="31"/>
                </a:xfrm>
                <a:custGeom>
                  <a:avLst/>
                  <a:gdLst>
                    <a:gd name="T0" fmla="*/ 4 w 22"/>
                    <a:gd name="T1" fmla="*/ 31 h 62"/>
                    <a:gd name="T2" fmla="*/ 6 w 22"/>
                    <a:gd name="T3" fmla="*/ 31 h 62"/>
                    <a:gd name="T4" fmla="*/ 11 w 22"/>
                    <a:gd name="T5" fmla="*/ 24 h 62"/>
                    <a:gd name="T6" fmla="*/ 11 w 22"/>
                    <a:gd name="T7" fmla="*/ 15 h 62"/>
                    <a:gd name="T8" fmla="*/ 8 w 22"/>
                    <a:gd name="T9" fmla="*/ 7 h 62"/>
                    <a:gd name="T10" fmla="*/ 2 w 22"/>
                    <a:gd name="T11" fmla="*/ 0 h 62"/>
                    <a:gd name="T12" fmla="*/ 0 w 22"/>
                    <a:gd name="T13" fmla="*/ 4 h 62"/>
                    <a:gd name="T14" fmla="*/ 4 w 22"/>
                    <a:gd name="T15" fmla="*/ 9 h 62"/>
                    <a:gd name="T16" fmla="*/ 7 w 22"/>
                    <a:gd name="T17" fmla="*/ 15 h 62"/>
                    <a:gd name="T18" fmla="*/ 7 w 22"/>
                    <a:gd name="T19" fmla="*/ 23 h 62"/>
                    <a:gd name="T20" fmla="*/ 4 w 22"/>
                    <a:gd name="T21" fmla="*/ 27 h 62"/>
                    <a:gd name="T22" fmla="*/ 7 w 22"/>
                    <a:gd name="T23" fmla="*/ 28 h 62"/>
                    <a:gd name="T24" fmla="*/ 4 w 22"/>
                    <a:gd name="T25" fmla="*/ 27 h 62"/>
                    <a:gd name="T26" fmla="*/ 3 w 22"/>
                    <a:gd name="T27" fmla="*/ 28 h 62"/>
                    <a:gd name="T28" fmla="*/ 3 w 22"/>
                    <a:gd name="T29" fmla="*/ 30 h 62"/>
                    <a:gd name="T30" fmla="*/ 5 w 22"/>
                    <a:gd name="T31" fmla="*/ 31 h 62"/>
                    <a:gd name="T32" fmla="*/ 6 w 22"/>
                    <a:gd name="T33" fmla="*/ 31 h 62"/>
                    <a:gd name="T34" fmla="*/ 4 w 22"/>
                    <a:gd name="T35" fmla="*/ 31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 h="62">
                      <a:moveTo>
                        <a:pt x="7" y="61"/>
                      </a:moveTo>
                      <a:lnTo>
                        <a:pt x="12" y="62"/>
                      </a:lnTo>
                      <a:lnTo>
                        <a:pt x="22" y="48"/>
                      </a:lnTo>
                      <a:lnTo>
                        <a:pt x="22" y="30"/>
                      </a:lnTo>
                      <a:lnTo>
                        <a:pt x="16" y="13"/>
                      </a:lnTo>
                      <a:lnTo>
                        <a:pt x="4" y="0"/>
                      </a:lnTo>
                      <a:lnTo>
                        <a:pt x="0" y="8"/>
                      </a:lnTo>
                      <a:lnTo>
                        <a:pt x="8" y="17"/>
                      </a:lnTo>
                      <a:lnTo>
                        <a:pt x="14" y="30"/>
                      </a:lnTo>
                      <a:lnTo>
                        <a:pt x="14" y="45"/>
                      </a:lnTo>
                      <a:lnTo>
                        <a:pt x="8" y="54"/>
                      </a:lnTo>
                      <a:lnTo>
                        <a:pt x="13" y="55"/>
                      </a:lnTo>
                      <a:lnTo>
                        <a:pt x="8" y="54"/>
                      </a:lnTo>
                      <a:lnTo>
                        <a:pt x="6" y="56"/>
                      </a:lnTo>
                      <a:lnTo>
                        <a:pt x="6" y="59"/>
                      </a:lnTo>
                      <a:lnTo>
                        <a:pt x="9" y="62"/>
                      </a:lnTo>
                      <a:lnTo>
                        <a:pt x="12" y="62"/>
                      </a:lnTo>
                      <a:lnTo>
                        <a:pt x="7" y="6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6" name="Freeform 393"/>
                <p:cNvSpPr>
                  <a:spLocks/>
                </p:cNvSpPr>
                <p:nvPr/>
              </p:nvSpPr>
              <p:spPr bwMode="auto">
                <a:xfrm>
                  <a:off x="2792" y="3037"/>
                  <a:ext cx="64" cy="20"/>
                </a:xfrm>
                <a:custGeom>
                  <a:avLst/>
                  <a:gdLst>
                    <a:gd name="T0" fmla="*/ 61 w 128"/>
                    <a:gd name="T1" fmla="*/ 4 h 40"/>
                    <a:gd name="T2" fmla="*/ 57 w 128"/>
                    <a:gd name="T3" fmla="*/ 2 h 40"/>
                    <a:gd name="T4" fmla="*/ 51 w 128"/>
                    <a:gd name="T5" fmla="*/ 1 h 40"/>
                    <a:gd name="T6" fmla="*/ 44 w 128"/>
                    <a:gd name="T7" fmla="*/ 0 h 40"/>
                    <a:gd name="T8" fmla="*/ 36 w 128"/>
                    <a:gd name="T9" fmla="*/ 1 h 40"/>
                    <a:gd name="T10" fmla="*/ 28 w 128"/>
                    <a:gd name="T11" fmla="*/ 2 h 40"/>
                    <a:gd name="T12" fmla="*/ 20 w 128"/>
                    <a:gd name="T13" fmla="*/ 3 h 40"/>
                    <a:gd name="T14" fmla="*/ 13 w 128"/>
                    <a:gd name="T15" fmla="*/ 6 h 40"/>
                    <a:gd name="T16" fmla="*/ 7 w 128"/>
                    <a:gd name="T17" fmla="*/ 9 h 40"/>
                    <a:gd name="T18" fmla="*/ 3 w 128"/>
                    <a:gd name="T19" fmla="*/ 12 h 40"/>
                    <a:gd name="T20" fmla="*/ 1 w 128"/>
                    <a:gd name="T21" fmla="*/ 15 h 40"/>
                    <a:gd name="T22" fmla="*/ 0 w 128"/>
                    <a:gd name="T23" fmla="*/ 17 h 40"/>
                    <a:gd name="T24" fmla="*/ 1 w 128"/>
                    <a:gd name="T25" fmla="*/ 19 h 40"/>
                    <a:gd name="T26" fmla="*/ 3 w 128"/>
                    <a:gd name="T27" fmla="*/ 20 h 40"/>
                    <a:gd name="T28" fmla="*/ 5 w 128"/>
                    <a:gd name="T29" fmla="*/ 20 h 40"/>
                    <a:gd name="T30" fmla="*/ 8 w 128"/>
                    <a:gd name="T31" fmla="*/ 20 h 40"/>
                    <a:gd name="T32" fmla="*/ 11 w 128"/>
                    <a:gd name="T33" fmla="*/ 18 h 40"/>
                    <a:gd name="T34" fmla="*/ 15 w 128"/>
                    <a:gd name="T35" fmla="*/ 17 h 40"/>
                    <a:gd name="T36" fmla="*/ 21 w 128"/>
                    <a:gd name="T37" fmla="*/ 15 h 40"/>
                    <a:gd name="T38" fmla="*/ 28 w 128"/>
                    <a:gd name="T39" fmla="*/ 13 h 40"/>
                    <a:gd name="T40" fmla="*/ 36 w 128"/>
                    <a:gd name="T41" fmla="*/ 12 h 40"/>
                    <a:gd name="T42" fmla="*/ 43 w 128"/>
                    <a:gd name="T43" fmla="*/ 12 h 40"/>
                    <a:gd name="T44" fmla="*/ 49 w 128"/>
                    <a:gd name="T45" fmla="*/ 12 h 40"/>
                    <a:gd name="T46" fmla="*/ 54 w 128"/>
                    <a:gd name="T47" fmla="*/ 13 h 40"/>
                    <a:gd name="T48" fmla="*/ 57 w 128"/>
                    <a:gd name="T49" fmla="*/ 15 h 40"/>
                    <a:gd name="T50" fmla="*/ 61 w 128"/>
                    <a:gd name="T51" fmla="*/ 17 h 40"/>
                    <a:gd name="T52" fmla="*/ 64 w 128"/>
                    <a:gd name="T53" fmla="*/ 15 h 40"/>
                    <a:gd name="T54" fmla="*/ 64 w 128"/>
                    <a:gd name="T55" fmla="*/ 9 h 40"/>
                    <a:gd name="T56" fmla="*/ 61 w 128"/>
                    <a:gd name="T57" fmla="*/ 4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8" h="40">
                      <a:moveTo>
                        <a:pt x="122" y="8"/>
                      </a:moveTo>
                      <a:lnTo>
                        <a:pt x="113" y="4"/>
                      </a:lnTo>
                      <a:lnTo>
                        <a:pt x="101" y="1"/>
                      </a:lnTo>
                      <a:lnTo>
                        <a:pt x="87" y="0"/>
                      </a:lnTo>
                      <a:lnTo>
                        <a:pt x="72" y="1"/>
                      </a:lnTo>
                      <a:lnTo>
                        <a:pt x="55" y="3"/>
                      </a:lnTo>
                      <a:lnTo>
                        <a:pt x="39" y="6"/>
                      </a:lnTo>
                      <a:lnTo>
                        <a:pt x="25" y="11"/>
                      </a:lnTo>
                      <a:lnTo>
                        <a:pt x="13" y="17"/>
                      </a:lnTo>
                      <a:lnTo>
                        <a:pt x="5" y="24"/>
                      </a:lnTo>
                      <a:lnTo>
                        <a:pt x="1" y="30"/>
                      </a:lnTo>
                      <a:lnTo>
                        <a:pt x="0" y="34"/>
                      </a:lnTo>
                      <a:lnTo>
                        <a:pt x="2" y="37"/>
                      </a:lnTo>
                      <a:lnTo>
                        <a:pt x="5" y="39"/>
                      </a:lnTo>
                      <a:lnTo>
                        <a:pt x="10" y="40"/>
                      </a:lnTo>
                      <a:lnTo>
                        <a:pt x="16" y="39"/>
                      </a:lnTo>
                      <a:lnTo>
                        <a:pt x="22" y="36"/>
                      </a:lnTo>
                      <a:lnTo>
                        <a:pt x="30" y="33"/>
                      </a:lnTo>
                      <a:lnTo>
                        <a:pt x="41" y="29"/>
                      </a:lnTo>
                      <a:lnTo>
                        <a:pt x="55" y="26"/>
                      </a:lnTo>
                      <a:lnTo>
                        <a:pt x="71" y="24"/>
                      </a:lnTo>
                      <a:lnTo>
                        <a:pt x="85" y="23"/>
                      </a:lnTo>
                      <a:lnTo>
                        <a:pt x="98" y="23"/>
                      </a:lnTo>
                      <a:lnTo>
                        <a:pt x="108" y="26"/>
                      </a:lnTo>
                      <a:lnTo>
                        <a:pt x="114" y="30"/>
                      </a:lnTo>
                      <a:lnTo>
                        <a:pt x="121" y="34"/>
                      </a:lnTo>
                      <a:lnTo>
                        <a:pt x="127" y="29"/>
                      </a:lnTo>
                      <a:lnTo>
                        <a:pt x="128" y="18"/>
                      </a:lnTo>
                      <a:lnTo>
                        <a:pt x="12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7" name="Freeform 394"/>
                <p:cNvSpPr>
                  <a:spLocks/>
                </p:cNvSpPr>
                <p:nvPr/>
              </p:nvSpPr>
              <p:spPr bwMode="auto">
                <a:xfrm>
                  <a:off x="2797" y="3035"/>
                  <a:ext cx="57" cy="13"/>
                </a:xfrm>
                <a:custGeom>
                  <a:avLst/>
                  <a:gdLst>
                    <a:gd name="T0" fmla="*/ 2 w 113"/>
                    <a:gd name="T1" fmla="*/ 13 h 27"/>
                    <a:gd name="T2" fmla="*/ 2 w 113"/>
                    <a:gd name="T3" fmla="*/ 13 h 27"/>
                    <a:gd name="T4" fmla="*/ 8 w 113"/>
                    <a:gd name="T5" fmla="*/ 10 h 27"/>
                    <a:gd name="T6" fmla="*/ 15 w 113"/>
                    <a:gd name="T7" fmla="*/ 7 h 27"/>
                    <a:gd name="T8" fmla="*/ 22 w 113"/>
                    <a:gd name="T9" fmla="*/ 6 h 27"/>
                    <a:gd name="T10" fmla="*/ 31 w 113"/>
                    <a:gd name="T11" fmla="*/ 5 h 27"/>
                    <a:gd name="T12" fmla="*/ 38 w 113"/>
                    <a:gd name="T13" fmla="*/ 5 h 27"/>
                    <a:gd name="T14" fmla="*/ 45 w 113"/>
                    <a:gd name="T15" fmla="*/ 5 h 27"/>
                    <a:gd name="T16" fmla="*/ 51 w 113"/>
                    <a:gd name="T17" fmla="*/ 6 h 27"/>
                    <a:gd name="T18" fmla="*/ 55 w 113"/>
                    <a:gd name="T19" fmla="*/ 8 h 27"/>
                    <a:gd name="T20" fmla="*/ 57 w 113"/>
                    <a:gd name="T21" fmla="*/ 4 h 27"/>
                    <a:gd name="T22" fmla="*/ 52 w 113"/>
                    <a:gd name="T23" fmla="*/ 2 h 27"/>
                    <a:gd name="T24" fmla="*/ 45 w 113"/>
                    <a:gd name="T25" fmla="*/ 1 h 27"/>
                    <a:gd name="T26" fmla="*/ 38 w 113"/>
                    <a:gd name="T27" fmla="*/ 0 h 27"/>
                    <a:gd name="T28" fmla="*/ 31 w 113"/>
                    <a:gd name="T29" fmla="*/ 1 h 27"/>
                    <a:gd name="T30" fmla="*/ 22 w 113"/>
                    <a:gd name="T31" fmla="*/ 2 h 27"/>
                    <a:gd name="T32" fmla="*/ 14 w 113"/>
                    <a:gd name="T33" fmla="*/ 3 h 27"/>
                    <a:gd name="T34" fmla="*/ 7 w 113"/>
                    <a:gd name="T35" fmla="*/ 6 h 27"/>
                    <a:gd name="T36" fmla="*/ 0 w 113"/>
                    <a:gd name="T37" fmla="*/ 9 h 27"/>
                    <a:gd name="T38" fmla="*/ 0 w 113"/>
                    <a:gd name="T39" fmla="*/ 9 h 27"/>
                    <a:gd name="T40" fmla="*/ 2 w 113"/>
                    <a:gd name="T41" fmla="*/ 1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27">
                      <a:moveTo>
                        <a:pt x="4" y="27"/>
                      </a:moveTo>
                      <a:lnTo>
                        <a:pt x="4" y="27"/>
                      </a:lnTo>
                      <a:lnTo>
                        <a:pt x="15" y="20"/>
                      </a:lnTo>
                      <a:lnTo>
                        <a:pt x="29" y="15"/>
                      </a:lnTo>
                      <a:lnTo>
                        <a:pt x="44" y="12"/>
                      </a:lnTo>
                      <a:lnTo>
                        <a:pt x="61" y="10"/>
                      </a:lnTo>
                      <a:lnTo>
                        <a:pt x="76" y="10"/>
                      </a:lnTo>
                      <a:lnTo>
                        <a:pt x="90" y="10"/>
                      </a:lnTo>
                      <a:lnTo>
                        <a:pt x="101" y="13"/>
                      </a:lnTo>
                      <a:lnTo>
                        <a:pt x="109" y="17"/>
                      </a:lnTo>
                      <a:lnTo>
                        <a:pt x="113" y="9"/>
                      </a:lnTo>
                      <a:lnTo>
                        <a:pt x="103" y="5"/>
                      </a:lnTo>
                      <a:lnTo>
                        <a:pt x="90" y="2"/>
                      </a:lnTo>
                      <a:lnTo>
                        <a:pt x="76" y="0"/>
                      </a:lnTo>
                      <a:lnTo>
                        <a:pt x="61" y="2"/>
                      </a:lnTo>
                      <a:lnTo>
                        <a:pt x="44" y="4"/>
                      </a:lnTo>
                      <a:lnTo>
                        <a:pt x="27" y="7"/>
                      </a:lnTo>
                      <a:lnTo>
                        <a:pt x="13" y="12"/>
                      </a:lnTo>
                      <a:lnTo>
                        <a:pt x="0" y="18"/>
                      </a:lnTo>
                      <a:lnTo>
                        <a:pt x="4"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8" name="Freeform 395"/>
                <p:cNvSpPr>
                  <a:spLocks/>
                </p:cNvSpPr>
                <p:nvPr/>
              </p:nvSpPr>
              <p:spPr bwMode="auto">
                <a:xfrm>
                  <a:off x="2790" y="3044"/>
                  <a:ext cx="14" cy="15"/>
                </a:xfrm>
                <a:custGeom>
                  <a:avLst/>
                  <a:gdLst>
                    <a:gd name="T0" fmla="*/ 12 w 28"/>
                    <a:gd name="T1" fmla="*/ 9 h 32"/>
                    <a:gd name="T2" fmla="*/ 12 w 28"/>
                    <a:gd name="T3" fmla="*/ 9 h 32"/>
                    <a:gd name="T4" fmla="*/ 10 w 28"/>
                    <a:gd name="T5" fmla="*/ 10 h 32"/>
                    <a:gd name="T6" fmla="*/ 7 w 28"/>
                    <a:gd name="T7" fmla="*/ 10 h 32"/>
                    <a:gd name="T8" fmla="*/ 5 w 28"/>
                    <a:gd name="T9" fmla="*/ 10 h 32"/>
                    <a:gd name="T10" fmla="*/ 5 w 28"/>
                    <a:gd name="T11" fmla="*/ 10 h 32"/>
                    <a:gd name="T12" fmla="*/ 4 w 28"/>
                    <a:gd name="T13" fmla="*/ 10 h 32"/>
                    <a:gd name="T14" fmla="*/ 5 w 28"/>
                    <a:gd name="T15" fmla="*/ 9 h 32"/>
                    <a:gd name="T16" fmla="*/ 6 w 28"/>
                    <a:gd name="T17" fmla="*/ 7 h 32"/>
                    <a:gd name="T18" fmla="*/ 10 w 28"/>
                    <a:gd name="T19" fmla="*/ 4 h 32"/>
                    <a:gd name="T20" fmla="*/ 8 w 28"/>
                    <a:gd name="T21" fmla="*/ 0 h 32"/>
                    <a:gd name="T22" fmla="*/ 3 w 28"/>
                    <a:gd name="T23" fmla="*/ 4 h 32"/>
                    <a:gd name="T24" fmla="*/ 1 w 28"/>
                    <a:gd name="T25" fmla="*/ 7 h 32"/>
                    <a:gd name="T26" fmla="*/ 0 w 28"/>
                    <a:gd name="T27" fmla="*/ 10 h 32"/>
                    <a:gd name="T28" fmla="*/ 2 w 28"/>
                    <a:gd name="T29" fmla="*/ 13 h 32"/>
                    <a:gd name="T30" fmla="*/ 4 w 28"/>
                    <a:gd name="T31" fmla="*/ 14 h 32"/>
                    <a:gd name="T32" fmla="*/ 7 w 28"/>
                    <a:gd name="T33" fmla="*/ 15 h 32"/>
                    <a:gd name="T34" fmla="*/ 11 w 28"/>
                    <a:gd name="T35" fmla="*/ 14 h 32"/>
                    <a:gd name="T36" fmla="*/ 14 w 28"/>
                    <a:gd name="T37" fmla="*/ 13 h 32"/>
                    <a:gd name="T38" fmla="*/ 14 w 28"/>
                    <a:gd name="T39" fmla="*/ 13 h 32"/>
                    <a:gd name="T40" fmla="*/ 12 w 28"/>
                    <a:gd name="T41" fmla="*/ 9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32">
                      <a:moveTo>
                        <a:pt x="24" y="19"/>
                      </a:moveTo>
                      <a:lnTo>
                        <a:pt x="24" y="19"/>
                      </a:lnTo>
                      <a:lnTo>
                        <a:pt x="19" y="22"/>
                      </a:lnTo>
                      <a:lnTo>
                        <a:pt x="14" y="22"/>
                      </a:lnTo>
                      <a:lnTo>
                        <a:pt x="10" y="22"/>
                      </a:lnTo>
                      <a:lnTo>
                        <a:pt x="9" y="21"/>
                      </a:lnTo>
                      <a:lnTo>
                        <a:pt x="8" y="21"/>
                      </a:lnTo>
                      <a:lnTo>
                        <a:pt x="9" y="19"/>
                      </a:lnTo>
                      <a:lnTo>
                        <a:pt x="12" y="14"/>
                      </a:lnTo>
                      <a:lnTo>
                        <a:pt x="19" y="9"/>
                      </a:lnTo>
                      <a:lnTo>
                        <a:pt x="15" y="0"/>
                      </a:lnTo>
                      <a:lnTo>
                        <a:pt x="6" y="8"/>
                      </a:lnTo>
                      <a:lnTo>
                        <a:pt x="1" y="15"/>
                      </a:lnTo>
                      <a:lnTo>
                        <a:pt x="0" y="21"/>
                      </a:lnTo>
                      <a:lnTo>
                        <a:pt x="3" y="27"/>
                      </a:lnTo>
                      <a:lnTo>
                        <a:pt x="8" y="30"/>
                      </a:lnTo>
                      <a:lnTo>
                        <a:pt x="14" y="32"/>
                      </a:lnTo>
                      <a:lnTo>
                        <a:pt x="21" y="30"/>
                      </a:lnTo>
                      <a:lnTo>
                        <a:pt x="28" y="27"/>
                      </a:lnTo>
                      <a:lnTo>
                        <a:pt x="24"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49" name="Freeform 396"/>
                <p:cNvSpPr>
                  <a:spLocks/>
                </p:cNvSpPr>
                <p:nvPr/>
              </p:nvSpPr>
              <p:spPr bwMode="auto">
                <a:xfrm>
                  <a:off x="2802" y="3046"/>
                  <a:ext cx="49" cy="11"/>
                </a:xfrm>
                <a:custGeom>
                  <a:avLst/>
                  <a:gdLst>
                    <a:gd name="T0" fmla="*/ 49 w 98"/>
                    <a:gd name="T1" fmla="*/ 5 h 23"/>
                    <a:gd name="T2" fmla="*/ 49 w 98"/>
                    <a:gd name="T3" fmla="*/ 5 h 23"/>
                    <a:gd name="T4" fmla="*/ 45 w 98"/>
                    <a:gd name="T5" fmla="*/ 2 h 23"/>
                    <a:gd name="T6" fmla="*/ 39 w 98"/>
                    <a:gd name="T7" fmla="*/ 0 h 23"/>
                    <a:gd name="T8" fmla="*/ 33 w 98"/>
                    <a:gd name="T9" fmla="*/ 0 h 23"/>
                    <a:gd name="T10" fmla="*/ 26 w 98"/>
                    <a:gd name="T11" fmla="*/ 1 h 23"/>
                    <a:gd name="T12" fmla="*/ 18 w 98"/>
                    <a:gd name="T13" fmla="*/ 2 h 23"/>
                    <a:gd name="T14" fmla="*/ 10 w 98"/>
                    <a:gd name="T15" fmla="*/ 4 h 23"/>
                    <a:gd name="T16" fmla="*/ 5 w 98"/>
                    <a:gd name="T17" fmla="*/ 6 h 23"/>
                    <a:gd name="T18" fmla="*/ 0 w 98"/>
                    <a:gd name="T19" fmla="*/ 7 h 23"/>
                    <a:gd name="T20" fmla="*/ 2 w 98"/>
                    <a:gd name="T21" fmla="*/ 11 h 23"/>
                    <a:gd name="T22" fmla="*/ 6 w 98"/>
                    <a:gd name="T23" fmla="*/ 10 h 23"/>
                    <a:gd name="T24" fmla="*/ 11 w 98"/>
                    <a:gd name="T25" fmla="*/ 8 h 23"/>
                    <a:gd name="T26" fmla="*/ 18 w 98"/>
                    <a:gd name="T27" fmla="*/ 6 h 23"/>
                    <a:gd name="T28" fmla="*/ 26 w 98"/>
                    <a:gd name="T29" fmla="*/ 5 h 23"/>
                    <a:gd name="T30" fmla="*/ 33 w 98"/>
                    <a:gd name="T31" fmla="*/ 5 h 23"/>
                    <a:gd name="T32" fmla="*/ 39 w 98"/>
                    <a:gd name="T33" fmla="*/ 5 h 23"/>
                    <a:gd name="T34" fmla="*/ 44 w 98"/>
                    <a:gd name="T35" fmla="*/ 6 h 23"/>
                    <a:gd name="T36" fmla="*/ 45 w 98"/>
                    <a:gd name="T37" fmla="*/ 7 h 23"/>
                    <a:gd name="T38" fmla="*/ 45 w 98"/>
                    <a:gd name="T39" fmla="*/ 7 h 23"/>
                    <a:gd name="T40" fmla="*/ 49 w 98"/>
                    <a:gd name="T41" fmla="*/ 5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23">
                      <a:moveTo>
                        <a:pt x="98" y="11"/>
                      </a:moveTo>
                      <a:lnTo>
                        <a:pt x="98" y="11"/>
                      </a:lnTo>
                      <a:lnTo>
                        <a:pt x="89" y="5"/>
                      </a:lnTo>
                      <a:lnTo>
                        <a:pt x="78" y="1"/>
                      </a:lnTo>
                      <a:lnTo>
                        <a:pt x="65" y="0"/>
                      </a:lnTo>
                      <a:lnTo>
                        <a:pt x="51" y="3"/>
                      </a:lnTo>
                      <a:lnTo>
                        <a:pt x="35" y="5"/>
                      </a:lnTo>
                      <a:lnTo>
                        <a:pt x="20" y="8"/>
                      </a:lnTo>
                      <a:lnTo>
                        <a:pt x="9" y="12"/>
                      </a:lnTo>
                      <a:lnTo>
                        <a:pt x="0" y="15"/>
                      </a:lnTo>
                      <a:lnTo>
                        <a:pt x="4" y="23"/>
                      </a:lnTo>
                      <a:lnTo>
                        <a:pt x="11" y="20"/>
                      </a:lnTo>
                      <a:lnTo>
                        <a:pt x="22" y="16"/>
                      </a:lnTo>
                      <a:lnTo>
                        <a:pt x="35" y="13"/>
                      </a:lnTo>
                      <a:lnTo>
                        <a:pt x="51" y="11"/>
                      </a:lnTo>
                      <a:lnTo>
                        <a:pt x="65" y="11"/>
                      </a:lnTo>
                      <a:lnTo>
                        <a:pt x="78" y="10"/>
                      </a:lnTo>
                      <a:lnTo>
                        <a:pt x="87" y="13"/>
                      </a:lnTo>
                      <a:lnTo>
                        <a:pt x="90" y="15"/>
                      </a:lnTo>
                      <a:lnTo>
                        <a:pt x="98"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0" name="Freeform 397"/>
                <p:cNvSpPr>
                  <a:spLocks/>
                </p:cNvSpPr>
                <p:nvPr/>
              </p:nvSpPr>
              <p:spPr bwMode="auto">
                <a:xfrm>
                  <a:off x="2847" y="3039"/>
                  <a:ext cx="11" cy="17"/>
                </a:xfrm>
                <a:custGeom>
                  <a:avLst/>
                  <a:gdLst>
                    <a:gd name="T0" fmla="*/ 5 w 22"/>
                    <a:gd name="T1" fmla="*/ 4 h 34"/>
                    <a:gd name="T2" fmla="*/ 5 w 22"/>
                    <a:gd name="T3" fmla="*/ 4 h 34"/>
                    <a:gd name="T4" fmla="*/ 7 w 22"/>
                    <a:gd name="T5" fmla="*/ 8 h 34"/>
                    <a:gd name="T6" fmla="*/ 7 w 22"/>
                    <a:gd name="T7" fmla="*/ 12 h 34"/>
                    <a:gd name="T8" fmla="*/ 6 w 22"/>
                    <a:gd name="T9" fmla="*/ 13 h 34"/>
                    <a:gd name="T10" fmla="*/ 4 w 22"/>
                    <a:gd name="T11" fmla="*/ 12 h 34"/>
                    <a:gd name="T12" fmla="*/ 0 w 22"/>
                    <a:gd name="T13" fmla="*/ 14 h 34"/>
                    <a:gd name="T14" fmla="*/ 6 w 22"/>
                    <a:gd name="T15" fmla="*/ 17 h 34"/>
                    <a:gd name="T16" fmla="*/ 11 w 22"/>
                    <a:gd name="T17" fmla="*/ 14 h 34"/>
                    <a:gd name="T18" fmla="*/ 11 w 22"/>
                    <a:gd name="T19" fmla="*/ 7 h 34"/>
                    <a:gd name="T20" fmla="*/ 7 w 22"/>
                    <a:gd name="T21" fmla="*/ 0 h 34"/>
                    <a:gd name="T22" fmla="*/ 7 w 22"/>
                    <a:gd name="T23" fmla="*/ 0 h 34"/>
                    <a:gd name="T24" fmla="*/ 5 w 22"/>
                    <a:gd name="T25" fmla="*/ 4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4">
                      <a:moveTo>
                        <a:pt x="10" y="8"/>
                      </a:moveTo>
                      <a:lnTo>
                        <a:pt x="10" y="8"/>
                      </a:lnTo>
                      <a:lnTo>
                        <a:pt x="14" y="16"/>
                      </a:lnTo>
                      <a:lnTo>
                        <a:pt x="13" y="23"/>
                      </a:lnTo>
                      <a:lnTo>
                        <a:pt x="11" y="26"/>
                      </a:lnTo>
                      <a:lnTo>
                        <a:pt x="8" y="24"/>
                      </a:lnTo>
                      <a:lnTo>
                        <a:pt x="0" y="28"/>
                      </a:lnTo>
                      <a:lnTo>
                        <a:pt x="11" y="34"/>
                      </a:lnTo>
                      <a:lnTo>
                        <a:pt x="21" y="27"/>
                      </a:lnTo>
                      <a:lnTo>
                        <a:pt x="22" y="13"/>
                      </a:lnTo>
                      <a:lnTo>
                        <a:pt x="14" y="0"/>
                      </a:lnTo>
                      <a:lnTo>
                        <a:pt x="1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1" name="Freeform 398"/>
                <p:cNvSpPr>
                  <a:spLocks/>
                </p:cNvSpPr>
                <p:nvPr/>
              </p:nvSpPr>
              <p:spPr bwMode="auto">
                <a:xfrm>
                  <a:off x="2718" y="3118"/>
                  <a:ext cx="3" cy="4"/>
                </a:xfrm>
                <a:custGeom>
                  <a:avLst/>
                  <a:gdLst>
                    <a:gd name="T0" fmla="*/ 3 w 6"/>
                    <a:gd name="T1" fmla="*/ 0 h 8"/>
                    <a:gd name="T2" fmla="*/ 2 w 6"/>
                    <a:gd name="T3" fmla="*/ 0 h 8"/>
                    <a:gd name="T4" fmla="*/ 0 w 6"/>
                    <a:gd name="T5" fmla="*/ 1 h 8"/>
                    <a:gd name="T6" fmla="*/ 0 w 6"/>
                    <a:gd name="T7" fmla="*/ 3 h 8"/>
                    <a:gd name="T8" fmla="*/ 1 w 6"/>
                    <a:gd name="T9" fmla="*/ 4 h 8"/>
                    <a:gd name="T10" fmla="*/ 3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0"/>
                      </a:moveTo>
                      <a:lnTo>
                        <a:pt x="3" y="0"/>
                      </a:lnTo>
                      <a:lnTo>
                        <a:pt x="0" y="2"/>
                      </a:lnTo>
                      <a:lnTo>
                        <a:pt x="0" y="6"/>
                      </a:lnTo>
                      <a:lnTo>
                        <a:pt x="2" y="8"/>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2" name="Freeform 399"/>
                <p:cNvSpPr>
                  <a:spLocks/>
                </p:cNvSpPr>
                <p:nvPr/>
              </p:nvSpPr>
              <p:spPr bwMode="auto">
                <a:xfrm>
                  <a:off x="2719" y="3118"/>
                  <a:ext cx="27" cy="22"/>
                </a:xfrm>
                <a:custGeom>
                  <a:avLst/>
                  <a:gdLst>
                    <a:gd name="T0" fmla="*/ 27 w 56"/>
                    <a:gd name="T1" fmla="*/ 19 h 44"/>
                    <a:gd name="T2" fmla="*/ 26 w 56"/>
                    <a:gd name="T3" fmla="*/ 18 h 44"/>
                    <a:gd name="T4" fmla="*/ 24 w 56"/>
                    <a:gd name="T5" fmla="*/ 17 h 44"/>
                    <a:gd name="T6" fmla="*/ 21 w 56"/>
                    <a:gd name="T7" fmla="*/ 14 h 44"/>
                    <a:gd name="T8" fmla="*/ 17 w 56"/>
                    <a:gd name="T9" fmla="*/ 11 h 44"/>
                    <a:gd name="T10" fmla="*/ 13 w 56"/>
                    <a:gd name="T11" fmla="*/ 8 h 44"/>
                    <a:gd name="T12" fmla="*/ 9 w 56"/>
                    <a:gd name="T13" fmla="*/ 5 h 44"/>
                    <a:gd name="T14" fmla="*/ 5 w 56"/>
                    <a:gd name="T15" fmla="*/ 2 h 44"/>
                    <a:gd name="T16" fmla="*/ 2 w 56"/>
                    <a:gd name="T17" fmla="*/ 0 h 44"/>
                    <a:gd name="T18" fmla="*/ 0 w 56"/>
                    <a:gd name="T19" fmla="*/ 4 h 44"/>
                    <a:gd name="T20" fmla="*/ 3 w 56"/>
                    <a:gd name="T21" fmla="*/ 6 h 44"/>
                    <a:gd name="T22" fmla="*/ 7 w 56"/>
                    <a:gd name="T23" fmla="*/ 9 h 44"/>
                    <a:gd name="T24" fmla="*/ 11 w 56"/>
                    <a:gd name="T25" fmla="*/ 12 h 44"/>
                    <a:gd name="T26" fmla="*/ 15 w 56"/>
                    <a:gd name="T27" fmla="*/ 14 h 44"/>
                    <a:gd name="T28" fmla="*/ 18 w 56"/>
                    <a:gd name="T29" fmla="*/ 17 h 44"/>
                    <a:gd name="T30" fmla="*/ 21 w 56"/>
                    <a:gd name="T31" fmla="*/ 20 h 44"/>
                    <a:gd name="T32" fmla="*/ 24 w 56"/>
                    <a:gd name="T33" fmla="*/ 22 h 44"/>
                    <a:gd name="T34" fmla="*/ 24 w 56"/>
                    <a:gd name="T35" fmla="*/ 22 h 44"/>
                    <a:gd name="T36" fmla="*/ 27 w 56"/>
                    <a:gd name="T37" fmla="*/ 19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44">
                      <a:moveTo>
                        <a:pt x="56" y="37"/>
                      </a:moveTo>
                      <a:lnTo>
                        <a:pt x="53" y="35"/>
                      </a:lnTo>
                      <a:lnTo>
                        <a:pt x="50" y="33"/>
                      </a:lnTo>
                      <a:lnTo>
                        <a:pt x="44" y="28"/>
                      </a:lnTo>
                      <a:lnTo>
                        <a:pt x="36" y="22"/>
                      </a:lnTo>
                      <a:lnTo>
                        <a:pt x="27" y="15"/>
                      </a:lnTo>
                      <a:lnTo>
                        <a:pt x="18" y="9"/>
                      </a:lnTo>
                      <a:lnTo>
                        <a:pt x="10" y="4"/>
                      </a:lnTo>
                      <a:lnTo>
                        <a:pt x="4" y="0"/>
                      </a:lnTo>
                      <a:lnTo>
                        <a:pt x="0" y="8"/>
                      </a:lnTo>
                      <a:lnTo>
                        <a:pt x="6" y="12"/>
                      </a:lnTo>
                      <a:lnTo>
                        <a:pt x="14" y="17"/>
                      </a:lnTo>
                      <a:lnTo>
                        <a:pt x="22" y="23"/>
                      </a:lnTo>
                      <a:lnTo>
                        <a:pt x="32" y="28"/>
                      </a:lnTo>
                      <a:lnTo>
                        <a:pt x="38" y="34"/>
                      </a:lnTo>
                      <a:lnTo>
                        <a:pt x="44" y="39"/>
                      </a:lnTo>
                      <a:lnTo>
                        <a:pt x="49" y="44"/>
                      </a:lnTo>
                      <a:lnTo>
                        <a:pt x="50" y="44"/>
                      </a:lnTo>
                      <a:lnTo>
                        <a:pt x="56" y="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3" name="Freeform 400"/>
                <p:cNvSpPr>
                  <a:spLocks/>
                </p:cNvSpPr>
                <p:nvPr/>
              </p:nvSpPr>
              <p:spPr bwMode="auto">
                <a:xfrm>
                  <a:off x="2743" y="3137"/>
                  <a:ext cx="4" cy="3"/>
                </a:xfrm>
                <a:custGeom>
                  <a:avLst/>
                  <a:gdLst>
                    <a:gd name="T0" fmla="*/ 0 w 7"/>
                    <a:gd name="T1" fmla="*/ 3 h 8"/>
                    <a:gd name="T2" fmla="*/ 2 w 7"/>
                    <a:gd name="T3" fmla="*/ 3 h 8"/>
                    <a:gd name="T4" fmla="*/ 3 w 7"/>
                    <a:gd name="T5" fmla="*/ 3 h 8"/>
                    <a:gd name="T6" fmla="*/ 4 w 7"/>
                    <a:gd name="T7" fmla="*/ 1 h 8"/>
                    <a:gd name="T8" fmla="*/ 3 w 7"/>
                    <a:gd name="T9" fmla="*/ 0 h 8"/>
                    <a:gd name="T10" fmla="*/ 0 w 7"/>
                    <a:gd name="T11" fmla="*/ 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7"/>
                      </a:moveTo>
                      <a:lnTo>
                        <a:pt x="3" y="8"/>
                      </a:lnTo>
                      <a:lnTo>
                        <a:pt x="6" y="7"/>
                      </a:lnTo>
                      <a:lnTo>
                        <a:pt x="7" y="3"/>
                      </a:lnTo>
                      <a:lnTo>
                        <a:pt x="6"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4" name="Freeform 401"/>
                <p:cNvSpPr>
                  <a:spLocks/>
                </p:cNvSpPr>
                <p:nvPr/>
              </p:nvSpPr>
              <p:spPr bwMode="auto">
                <a:xfrm>
                  <a:off x="3023" y="3161"/>
                  <a:ext cx="2" cy="5"/>
                </a:xfrm>
                <a:custGeom>
                  <a:avLst/>
                  <a:gdLst>
                    <a:gd name="T0" fmla="*/ 2 w 4"/>
                    <a:gd name="T1" fmla="*/ 0 h 10"/>
                    <a:gd name="T2" fmla="*/ 1 w 4"/>
                    <a:gd name="T3" fmla="*/ 1 h 10"/>
                    <a:gd name="T4" fmla="*/ 0 w 4"/>
                    <a:gd name="T5" fmla="*/ 3 h 10"/>
                    <a:gd name="T6" fmla="*/ 1 w 4"/>
                    <a:gd name="T7" fmla="*/ 4 h 10"/>
                    <a:gd name="T8" fmla="*/ 2 w 4"/>
                    <a:gd name="T9" fmla="*/ 5 h 10"/>
                    <a:gd name="T10" fmla="*/ 2 w 4"/>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0">
                      <a:moveTo>
                        <a:pt x="4" y="0"/>
                      </a:moveTo>
                      <a:lnTo>
                        <a:pt x="1" y="2"/>
                      </a:lnTo>
                      <a:lnTo>
                        <a:pt x="0" y="5"/>
                      </a:lnTo>
                      <a:lnTo>
                        <a:pt x="1" y="8"/>
                      </a:lnTo>
                      <a:lnTo>
                        <a:pt x="4" y="10"/>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5" name="Freeform 402"/>
                <p:cNvSpPr>
                  <a:spLocks/>
                </p:cNvSpPr>
                <p:nvPr/>
              </p:nvSpPr>
              <p:spPr bwMode="auto">
                <a:xfrm>
                  <a:off x="3025" y="3143"/>
                  <a:ext cx="51" cy="24"/>
                </a:xfrm>
                <a:custGeom>
                  <a:avLst/>
                  <a:gdLst>
                    <a:gd name="T0" fmla="*/ 48 w 101"/>
                    <a:gd name="T1" fmla="*/ 0 h 48"/>
                    <a:gd name="T2" fmla="*/ 39 w 101"/>
                    <a:gd name="T3" fmla="*/ 9 h 48"/>
                    <a:gd name="T4" fmla="*/ 32 w 101"/>
                    <a:gd name="T5" fmla="*/ 14 h 48"/>
                    <a:gd name="T6" fmla="*/ 26 w 101"/>
                    <a:gd name="T7" fmla="*/ 17 h 48"/>
                    <a:gd name="T8" fmla="*/ 21 w 101"/>
                    <a:gd name="T9" fmla="*/ 19 h 48"/>
                    <a:gd name="T10" fmla="*/ 17 w 101"/>
                    <a:gd name="T11" fmla="*/ 19 h 48"/>
                    <a:gd name="T12" fmla="*/ 12 w 101"/>
                    <a:gd name="T13" fmla="*/ 19 h 48"/>
                    <a:gd name="T14" fmla="*/ 6 w 101"/>
                    <a:gd name="T15" fmla="*/ 18 h 48"/>
                    <a:gd name="T16" fmla="*/ 0 w 101"/>
                    <a:gd name="T17" fmla="*/ 18 h 48"/>
                    <a:gd name="T18" fmla="*/ 0 w 101"/>
                    <a:gd name="T19" fmla="*/ 23 h 48"/>
                    <a:gd name="T20" fmla="*/ 6 w 101"/>
                    <a:gd name="T21" fmla="*/ 23 h 48"/>
                    <a:gd name="T22" fmla="*/ 12 w 101"/>
                    <a:gd name="T23" fmla="*/ 23 h 48"/>
                    <a:gd name="T24" fmla="*/ 17 w 101"/>
                    <a:gd name="T25" fmla="*/ 24 h 48"/>
                    <a:gd name="T26" fmla="*/ 22 w 101"/>
                    <a:gd name="T27" fmla="*/ 23 h 48"/>
                    <a:gd name="T28" fmla="*/ 28 w 101"/>
                    <a:gd name="T29" fmla="*/ 21 h 48"/>
                    <a:gd name="T30" fmla="*/ 34 w 101"/>
                    <a:gd name="T31" fmla="*/ 18 h 48"/>
                    <a:gd name="T32" fmla="*/ 42 w 101"/>
                    <a:gd name="T33" fmla="*/ 12 h 48"/>
                    <a:gd name="T34" fmla="*/ 51 w 101"/>
                    <a:gd name="T35" fmla="*/ 3 h 48"/>
                    <a:gd name="T36" fmla="*/ 48 w 101"/>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48">
                      <a:moveTo>
                        <a:pt x="95" y="0"/>
                      </a:moveTo>
                      <a:lnTo>
                        <a:pt x="77" y="17"/>
                      </a:lnTo>
                      <a:lnTo>
                        <a:pt x="64" y="27"/>
                      </a:lnTo>
                      <a:lnTo>
                        <a:pt x="51" y="34"/>
                      </a:lnTo>
                      <a:lnTo>
                        <a:pt x="42" y="37"/>
                      </a:lnTo>
                      <a:lnTo>
                        <a:pt x="33" y="38"/>
                      </a:lnTo>
                      <a:lnTo>
                        <a:pt x="23" y="38"/>
                      </a:lnTo>
                      <a:lnTo>
                        <a:pt x="12" y="36"/>
                      </a:lnTo>
                      <a:lnTo>
                        <a:pt x="0" y="36"/>
                      </a:lnTo>
                      <a:lnTo>
                        <a:pt x="0" y="46"/>
                      </a:lnTo>
                      <a:lnTo>
                        <a:pt x="12" y="46"/>
                      </a:lnTo>
                      <a:lnTo>
                        <a:pt x="23" y="46"/>
                      </a:lnTo>
                      <a:lnTo>
                        <a:pt x="33" y="48"/>
                      </a:lnTo>
                      <a:lnTo>
                        <a:pt x="44" y="45"/>
                      </a:lnTo>
                      <a:lnTo>
                        <a:pt x="55" y="42"/>
                      </a:lnTo>
                      <a:lnTo>
                        <a:pt x="68" y="35"/>
                      </a:lnTo>
                      <a:lnTo>
                        <a:pt x="83" y="23"/>
                      </a:lnTo>
                      <a:lnTo>
                        <a:pt x="101" y="6"/>
                      </a:lnTo>
                      <a:lnTo>
                        <a:pt x="9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6" name="Freeform 403"/>
                <p:cNvSpPr>
                  <a:spLocks/>
                </p:cNvSpPr>
                <p:nvPr/>
              </p:nvSpPr>
              <p:spPr bwMode="auto">
                <a:xfrm>
                  <a:off x="3073" y="3142"/>
                  <a:ext cx="3" cy="4"/>
                </a:xfrm>
                <a:custGeom>
                  <a:avLst/>
                  <a:gdLst>
                    <a:gd name="T0" fmla="*/ 3 w 7"/>
                    <a:gd name="T1" fmla="*/ 4 h 7"/>
                    <a:gd name="T2" fmla="*/ 3 w 7"/>
                    <a:gd name="T3" fmla="*/ 2 h 7"/>
                    <a:gd name="T4" fmla="*/ 3 w 7"/>
                    <a:gd name="T5" fmla="*/ 1 h 7"/>
                    <a:gd name="T6" fmla="*/ 1 w 7"/>
                    <a:gd name="T7" fmla="*/ 0 h 7"/>
                    <a:gd name="T8" fmla="*/ 0 w 7"/>
                    <a:gd name="T9" fmla="*/ 1 h 7"/>
                    <a:gd name="T10" fmla="*/ 3 w 7"/>
                    <a:gd name="T11" fmla="*/ 4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7" name="Freeform 404"/>
                <p:cNvSpPr>
                  <a:spLocks/>
                </p:cNvSpPr>
                <p:nvPr/>
              </p:nvSpPr>
              <p:spPr bwMode="auto">
                <a:xfrm>
                  <a:off x="3069" y="3173"/>
                  <a:ext cx="4" cy="4"/>
                </a:xfrm>
                <a:custGeom>
                  <a:avLst/>
                  <a:gdLst>
                    <a:gd name="T0" fmla="*/ 3 w 7"/>
                    <a:gd name="T1" fmla="*/ 4 h 7"/>
                    <a:gd name="T2" fmla="*/ 4 w 7"/>
                    <a:gd name="T3" fmla="*/ 2 h 7"/>
                    <a:gd name="T4" fmla="*/ 3 w 7"/>
                    <a:gd name="T5" fmla="*/ 1 h 7"/>
                    <a:gd name="T6" fmla="*/ 2 w 7"/>
                    <a:gd name="T7" fmla="*/ 0 h 7"/>
                    <a:gd name="T8" fmla="*/ 0 w 7"/>
                    <a:gd name="T9" fmla="*/ 1 h 7"/>
                    <a:gd name="T10" fmla="*/ 3 w 7"/>
                    <a:gd name="T11" fmla="*/ 4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8" name="Freeform 405"/>
                <p:cNvSpPr>
                  <a:spLocks/>
                </p:cNvSpPr>
                <p:nvPr/>
              </p:nvSpPr>
              <p:spPr bwMode="auto">
                <a:xfrm>
                  <a:off x="3018" y="3174"/>
                  <a:ext cx="54" cy="20"/>
                </a:xfrm>
                <a:custGeom>
                  <a:avLst/>
                  <a:gdLst>
                    <a:gd name="T0" fmla="*/ 0 w 109"/>
                    <a:gd name="T1" fmla="*/ 15 h 41"/>
                    <a:gd name="T2" fmla="*/ 6 w 109"/>
                    <a:gd name="T3" fmla="*/ 19 h 41"/>
                    <a:gd name="T4" fmla="*/ 14 w 109"/>
                    <a:gd name="T5" fmla="*/ 20 h 41"/>
                    <a:gd name="T6" fmla="*/ 22 w 109"/>
                    <a:gd name="T7" fmla="*/ 19 h 41"/>
                    <a:gd name="T8" fmla="*/ 29 w 109"/>
                    <a:gd name="T9" fmla="*/ 16 h 41"/>
                    <a:gd name="T10" fmla="*/ 38 w 109"/>
                    <a:gd name="T11" fmla="*/ 13 h 41"/>
                    <a:gd name="T12" fmla="*/ 44 w 109"/>
                    <a:gd name="T13" fmla="*/ 9 h 41"/>
                    <a:gd name="T14" fmla="*/ 50 w 109"/>
                    <a:gd name="T15" fmla="*/ 6 h 41"/>
                    <a:gd name="T16" fmla="*/ 54 w 109"/>
                    <a:gd name="T17" fmla="*/ 3 h 41"/>
                    <a:gd name="T18" fmla="*/ 51 w 109"/>
                    <a:gd name="T19" fmla="*/ 0 h 41"/>
                    <a:gd name="T20" fmla="*/ 48 w 109"/>
                    <a:gd name="T21" fmla="*/ 2 h 41"/>
                    <a:gd name="T22" fmla="*/ 42 w 109"/>
                    <a:gd name="T23" fmla="*/ 5 h 41"/>
                    <a:gd name="T24" fmla="*/ 35 w 109"/>
                    <a:gd name="T25" fmla="*/ 9 h 41"/>
                    <a:gd name="T26" fmla="*/ 28 w 109"/>
                    <a:gd name="T27" fmla="*/ 12 h 41"/>
                    <a:gd name="T28" fmla="*/ 21 w 109"/>
                    <a:gd name="T29" fmla="*/ 15 h 41"/>
                    <a:gd name="T30" fmla="*/ 14 w 109"/>
                    <a:gd name="T31" fmla="*/ 15 h 41"/>
                    <a:gd name="T32" fmla="*/ 7 w 109"/>
                    <a:gd name="T33" fmla="*/ 15 h 41"/>
                    <a:gd name="T34" fmla="*/ 3 w 109"/>
                    <a:gd name="T35" fmla="*/ 12 h 41"/>
                    <a:gd name="T36" fmla="*/ 0 w 109"/>
                    <a:gd name="T37" fmla="*/ 15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9" h="41">
                      <a:moveTo>
                        <a:pt x="0" y="31"/>
                      </a:moveTo>
                      <a:lnTo>
                        <a:pt x="13" y="38"/>
                      </a:lnTo>
                      <a:lnTo>
                        <a:pt x="28" y="41"/>
                      </a:lnTo>
                      <a:lnTo>
                        <a:pt x="44" y="38"/>
                      </a:lnTo>
                      <a:lnTo>
                        <a:pt x="59" y="33"/>
                      </a:lnTo>
                      <a:lnTo>
                        <a:pt x="76" y="27"/>
                      </a:lnTo>
                      <a:lnTo>
                        <a:pt x="89" y="19"/>
                      </a:lnTo>
                      <a:lnTo>
                        <a:pt x="100" y="12"/>
                      </a:lnTo>
                      <a:lnTo>
                        <a:pt x="109" y="6"/>
                      </a:lnTo>
                      <a:lnTo>
                        <a:pt x="103" y="0"/>
                      </a:lnTo>
                      <a:lnTo>
                        <a:pt x="96" y="4"/>
                      </a:lnTo>
                      <a:lnTo>
                        <a:pt x="85" y="11"/>
                      </a:lnTo>
                      <a:lnTo>
                        <a:pt x="71" y="18"/>
                      </a:lnTo>
                      <a:lnTo>
                        <a:pt x="57" y="25"/>
                      </a:lnTo>
                      <a:lnTo>
                        <a:pt x="42" y="30"/>
                      </a:lnTo>
                      <a:lnTo>
                        <a:pt x="28" y="31"/>
                      </a:lnTo>
                      <a:lnTo>
                        <a:pt x="15" y="30"/>
                      </a:lnTo>
                      <a:lnTo>
                        <a:pt x="6" y="25"/>
                      </a:lnTo>
                      <a:lnTo>
                        <a:pt x="0"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59" name="Freeform 406"/>
                <p:cNvSpPr>
                  <a:spLocks/>
                </p:cNvSpPr>
                <p:nvPr/>
              </p:nvSpPr>
              <p:spPr bwMode="auto">
                <a:xfrm>
                  <a:off x="3017" y="3185"/>
                  <a:ext cx="4" cy="4"/>
                </a:xfrm>
                <a:custGeom>
                  <a:avLst/>
                  <a:gdLst>
                    <a:gd name="T0" fmla="*/ 4 w 7"/>
                    <a:gd name="T1" fmla="*/ 1 h 7"/>
                    <a:gd name="T2" fmla="*/ 2 w 7"/>
                    <a:gd name="T3" fmla="*/ 0 h 7"/>
                    <a:gd name="T4" fmla="*/ 1 w 7"/>
                    <a:gd name="T5" fmla="*/ 1 h 7"/>
                    <a:gd name="T6" fmla="*/ 0 w 7"/>
                    <a:gd name="T7" fmla="*/ 2 h 7"/>
                    <a:gd name="T8" fmla="*/ 1 w 7"/>
                    <a:gd name="T9" fmla="*/ 4 h 7"/>
                    <a:gd name="T10" fmla="*/ 4 w 7"/>
                    <a:gd name="T11" fmla="*/ 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7" y="1"/>
                      </a:moveTo>
                      <a:lnTo>
                        <a:pt x="4" y="0"/>
                      </a:lnTo>
                      <a:lnTo>
                        <a:pt x="1" y="1"/>
                      </a:lnTo>
                      <a:lnTo>
                        <a:pt x="0" y="4"/>
                      </a:lnTo>
                      <a:lnTo>
                        <a:pt x="1" y="7"/>
                      </a:lnTo>
                      <a:lnTo>
                        <a:pt x="7"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0" name="Freeform 407"/>
                <p:cNvSpPr>
                  <a:spLocks/>
                </p:cNvSpPr>
                <p:nvPr/>
              </p:nvSpPr>
              <p:spPr bwMode="auto">
                <a:xfrm>
                  <a:off x="3013" y="3208"/>
                  <a:ext cx="2" cy="4"/>
                </a:xfrm>
                <a:custGeom>
                  <a:avLst/>
                  <a:gdLst>
                    <a:gd name="T0" fmla="*/ 2 w 5"/>
                    <a:gd name="T1" fmla="*/ 0 h 8"/>
                    <a:gd name="T2" fmla="*/ 1 w 5"/>
                    <a:gd name="T3" fmla="*/ 1 h 8"/>
                    <a:gd name="T4" fmla="*/ 0 w 5"/>
                    <a:gd name="T5" fmla="*/ 2 h 8"/>
                    <a:gd name="T6" fmla="*/ 0 w 5"/>
                    <a:gd name="T7" fmla="*/ 3 h 8"/>
                    <a:gd name="T8" fmla="*/ 1 w 5"/>
                    <a:gd name="T9" fmla="*/ 4 h 8"/>
                    <a:gd name="T10" fmla="*/ 2 w 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5" y="0"/>
                      </a:moveTo>
                      <a:lnTo>
                        <a:pt x="2" y="1"/>
                      </a:lnTo>
                      <a:lnTo>
                        <a:pt x="0" y="3"/>
                      </a:lnTo>
                      <a:lnTo>
                        <a:pt x="1" y="6"/>
                      </a:lnTo>
                      <a:lnTo>
                        <a:pt x="3" y="8"/>
                      </a:lnTo>
                      <a:lnTo>
                        <a:pt x="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1" name="Freeform 408"/>
                <p:cNvSpPr>
                  <a:spLocks/>
                </p:cNvSpPr>
                <p:nvPr/>
              </p:nvSpPr>
              <p:spPr bwMode="auto">
                <a:xfrm>
                  <a:off x="3014" y="3199"/>
                  <a:ext cx="48" cy="16"/>
                </a:xfrm>
                <a:custGeom>
                  <a:avLst/>
                  <a:gdLst>
                    <a:gd name="T0" fmla="*/ 46 w 96"/>
                    <a:gd name="T1" fmla="*/ 0 h 32"/>
                    <a:gd name="T2" fmla="*/ 39 w 96"/>
                    <a:gd name="T3" fmla="*/ 5 h 32"/>
                    <a:gd name="T4" fmla="*/ 33 w 96"/>
                    <a:gd name="T5" fmla="*/ 8 h 32"/>
                    <a:gd name="T6" fmla="*/ 26 w 96"/>
                    <a:gd name="T7" fmla="*/ 10 h 32"/>
                    <a:gd name="T8" fmla="*/ 21 w 96"/>
                    <a:gd name="T9" fmla="*/ 11 h 32"/>
                    <a:gd name="T10" fmla="*/ 15 w 96"/>
                    <a:gd name="T11" fmla="*/ 11 h 32"/>
                    <a:gd name="T12" fmla="*/ 10 w 96"/>
                    <a:gd name="T13" fmla="*/ 12 h 32"/>
                    <a:gd name="T14" fmla="*/ 5 w 96"/>
                    <a:gd name="T15" fmla="*/ 11 h 32"/>
                    <a:gd name="T16" fmla="*/ 1 w 96"/>
                    <a:gd name="T17" fmla="*/ 9 h 32"/>
                    <a:gd name="T18" fmla="*/ 0 w 96"/>
                    <a:gd name="T19" fmla="*/ 13 h 32"/>
                    <a:gd name="T20" fmla="*/ 4 w 96"/>
                    <a:gd name="T21" fmla="*/ 15 h 32"/>
                    <a:gd name="T22" fmla="*/ 10 w 96"/>
                    <a:gd name="T23" fmla="*/ 16 h 32"/>
                    <a:gd name="T24" fmla="*/ 15 w 96"/>
                    <a:gd name="T25" fmla="*/ 16 h 32"/>
                    <a:gd name="T26" fmla="*/ 21 w 96"/>
                    <a:gd name="T27" fmla="*/ 15 h 32"/>
                    <a:gd name="T28" fmla="*/ 27 w 96"/>
                    <a:gd name="T29" fmla="*/ 14 h 32"/>
                    <a:gd name="T30" fmla="*/ 34 w 96"/>
                    <a:gd name="T31" fmla="*/ 12 h 32"/>
                    <a:gd name="T32" fmla="*/ 41 w 96"/>
                    <a:gd name="T33" fmla="*/ 9 h 32"/>
                    <a:gd name="T34" fmla="*/ 48 w 96"/>
                    <a:gd name="T35" fmla="*/ 4 h 32"/>
                    <a:gd name="T36" fmla="*/ 46 w 9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 h="32">
                      <a:moveTo>
                        <a:pt x="92" y="0"/>
                      </a:moveTo>
                      <a:lnTo>
                        <a:pt x="77" y="9"/>
                      </a:lnTo>
                      <a:lnTo>
                        <a:pt x="65" y="15"/>
                      </a:lnTo>
                      <a:lnTo>
                        <a:pt x="52" y="20"/>
                      </a:lnTo>
                      <a:lnTo>
                        <a:pt x="41" y="22"/>
                      </a:lnTo>
                      <a:lnTo>
                        <a:pt x="29" y="22"/>
                      </a:lnTo>
                      <a:lnTo>
                        <a:pt x="19" y="23"/>
                      </a:lnTo>
                      <a:lnTo>
                        <a:pt x="10" y="21"/>
                      </a:lnTo>
                      <a:lnTo>
                        <a:pt x="2" y="18"/>
                      </a:lnTo>
                      <a:lnTo>
                        <a:pt x="0" y="26"/>
                      </a:lnTo>
                      <a:lnTo>
                        <a:pt x="8" y="29"/>
                      </a:lnTo>
                      <a:lnTo>
                        <a:pt x="19" y="31"/>
                      </a:lnTo>
                      <a:lnTo>
                        <a:pt x="29" y="32"/>
                      </a:lnTo>
                      <a:lnTo>
                        <a:pt x="41" y="30"/>
                      </a:lnTo>
                      <a:lnTo>
                        <a:pt x="54" y="28"/>
                      </a:lnTo>
                      <a:lnTo>
                        <a:pt x="67" y="23"/>
                      </a:lnTo>
                      <a:lnTo>
                        <a:pt x="81" y="17"/>
                      </a:lnTo>
                      <a:lnTo>
                        <a:pt x="96" y="8"/>
                      </a:lnTo>
                      <a:lnTo>
                        <a:pt x="9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2" name="Freeform 409"/>
                <p:cNvSpPr>
                  <a:spLocks/>
                </p:cNvSpPr>
                <p:nvPr/>
              </p:nvSpPr>
              <p:spPr bwMode="auto">
                <a:xfrm>
                  <a:off x="3060" y="3199"/>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3" name="Freeform 410"/>
                <p:cNvSpPr>
                  <a:spLocks/>
                </p:cNvSpPr>
                <p:nvPr/>
              </p:nvSpPr>
              <p:spPr bwMode="auto">
                <a:xfrm>
                  <a:off x="3043" y="3230"/>
                  <a:ext cx="3" cy="4"/>
                </a:xfrm>
                <a:custGeom>
                  <a:avLst/>
                  <a:gdLst>
                    <a:gd name="T0" fmla="*/ 1 w 5"/>
                    <a:gd name="T1" fmla="*/ 4 h 9"/>
                    <a:gd name="T2" fmla="*/ 3 w 5"/>
                    <a:gd name="T3" fmla="*/ 3 h 9"/>
                    <a:gd name="T4" fmla="*/ 3 w 5"/>
                    <a:gd name="T5" fmla="*/ 2 h 9"/>
                    <a:gd name="T6" fmla="*/ 2 w 5"/>
                    <a:gd name="T7" fmla="*/ 0 h 9"/>
                    <a:gd name="T8" fmla="*/ 0 w 5"/>
                    <a:gd name="T9" fmla="*/ 0 h 9"/>
                    <a:gd name="T10" fmla="*/ 1 w 5"/>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2" y="9"/>
                      </a:moveTo>
                      <a:lnTo>
                        <a:pt x="5" y="7"/>
                      </a:lnTo>
                      <a:lnTo>
                        <a:pt x="5" y="4"/>
                      </a:lnTo>
                      <a:lnTo>
                        <a:pt x="3" y="1"/>
                      </a:lnTo>
                      <a:lnTo>
                        <a:pt x="0" y="0"/>
                      </a:lnTo>
                      <a:lnTo>
                        <a:pt x="2"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4" name="Freeform 411"/>
                <p:cNvSpPr>
                  <a:spLocks/>
                </p:cNvSpPr>
                <p:nvPr/>
              </p:nvSpPr>
              <p:spPr bwMode="auto">
                <a:xfrm>
                  <a:off x="3031" y="3230"/>
                  <a:ext cx="13" cy="6"/>
                </a:xfrm>
                <a:custGeom>
                  <a:avLst/>
                  <a:gdLst>
                    <a:gd name="T0" fmla="*/ 0 w 25"/>
                    <a:gd name="T1" fmla="*/ 6 h 14"/>
                    <a:gd name="T2" fmla="*/ 1 w 25"/>
                    <a:gd name="T3" fmla="*/ 6 h 14"/>
                    <a:gd name="T4" fmla="*/ 4 w 25"/>
                    <a:gd name="T5" fmla="*/ 6 h 14"/>
                    <a:gd name="T6" fmla="*/ 8 w 25"/>
                    <a:gd name="T7" fmla="*/ 5 h 14"/>
                    <a:gd name="T8" fmla="*/ 13 w 25"/>
                    <a:gd name="T9" fmla="*/ 4 h 14"/>
                    <a:gd name="T10" fmla="*/ 12 w 25"/>
                    <a:gd name="T11" fmla="*/ 0 h 14"/>
                    <a:gd name="T12" fmla="*/ 7 w 25"/>
                    <a:gd name="T13" fmla="*/ 2 h 14"/>
                    <a:gd name="T14" fmla="*/ 4 w 25"/>
                    <a:gd name="T15" fmla="*/ 2 h 14"/>
                    <a:gd name="T16" fmla="*/ 1 w 25"/>
                    <a:gd name="T17" fmla="*/ 2 h 14"/>
                    <a:gd name="T18" fmla="*/ 0 w 25"/>
                    <a:gd name="T19" fmla="*/ 2 h 14"/>
                    <a:gd name="T20" fmla="*/ 0 w 25"/>
                    <a:gd name="T21" fmla="*/ 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14">
                      <a:moveTo>
                        <a:pt x="0" y="13"/>
                      </a:moveTo>
                      <a:lnTo>
                        <a:pt x="2" y="14"/>
                      </a:lnTo>
                      <a:lnTo>
                        <a:pt x="8" y="13"/>
                      </a:lnTo>
                      <a:lnTo>
                        <a:pt x="16" y="12"/>
                      </a:lnTo>
                      <a:lnTo>
                        <a:pt x="25" y="9"/>
                      </a:lnTo>
                      <a:lnTo>
                        <a:pt x="23" y="0"/>
                      </a:lnTo>
                      <a:lnTo>
                        <a:pt x="14" y="4"/>
                      </a:lnTo>
                      <a:lnTo>
                        <a:pt x="8" y="5"/>
                      </a:lnTo>
                      <a:lnTo>
                        <a:pt x="2" y="4"/>
                      </a:lnTo>
                      <a:lnTo>
                        <a:pt x="0" y="5"/>
                      </a:ln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5" name="Freeform 412"/>
                <p:cNvSpPr>
                  <a:spLocks/>
                </p:cNvSpPr>
                <p:nvPr/>
              </p:nvSpPr>
              <p:spPr bwMode="auto">
                <a:xfrm>
                  <a:off x="3029" y="3232"/>
                  <a:ext cx="2" cy="4"/>
                </a:xfrm>
                <a:custGeom>
                  <a:avLst/>
                  <a:gdLst>
                    <a:gd name="T0" fmla="*/ 2 w 4"/>
                    <a:gd name="T1" fmla="*/ 0 h 8"/>
                    <a:gd name="T2" fmla="*/ 1 w 4"/>
                    <a:gd name="T3" fmla="*/ 1 h 8"/>
                    <a:gd name="T4" fmla="*/ 0 w 4"/>
                    <a:gd name="T5" fmla="*/ 2 h 8"/>
                    <a:gd name="T6" fmla="*/ 1 w 4"/>
                    <a:gd name="T7" fmla="*/ 4 h 8"/>
                    <a:gd name="T8" fmla="*/ 2 w 4"/>
                    <a:gd name="T9" fmla="*/ 4 h 8"/>
                    <a:gd name="T10" fmla="*/ 2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lnTo>
                        <a:pt x="1" y="1"/>
                      </a:lnTo>
                      <a:lnTo>
                        <a:pt x="0" y="4"/>
                      </a:lnTo>
                      <a:lnTo>
                        <a:pt x="1" y="7"/>
                      </a:lnTo>
                      <a:lnTo>
                        <a:pt x="4"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6" name="Freeform 413"/>
                <p:cNvSpPr>
                  <a:spLocks/>
                </p:cNvSpPr>
                <p:nvPr/>
              </p:nvSpPr>
              <p:spPr bwMode="auto">
                <a:xfrm>
                  <a:off x="2832" y="3130"/>
                  <a:ext cx="2" cy="5"/>
                </a:xfrm>
                <a:custGeom>
                  <a:avLst/>
                  <a:gdLst>
                    <a:gd name="T0" fmla="*/ 0 w 5"/>
                    <a:gd name="T1" fmla="*/ 5 h 10"/>
                    <a:gd name="T2" fmla="*/ 1 w 5"/>
                    <a:gd name="T3" fmla="*/ 4 h 10"/>
                    <a:gd name="T4" fmla="*/ 2 w 5"/>
                    <a:gd name="T5" fmla="*/ 3 h 10"/>
                    <a:gd name="T6" fmla="*/ 1 w 5"/>
                    <a:gd name="T7" fmla="*/ 1 h 10"/>
                    <a:gd name="T8" fmla="*/ 0 w 5"/>
                    <a:gd name="T9" fmla="*/ 0 h 10"/>
                    <a:gd name="T10" fmla="*/ 0 w 5"/>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
                      <a:moveTo>
                        <a:pt x="0" y="10"/>
                      </a:moveTo>
                      <a:lnTo>
                        <a:pt x="3" y="8"/>
                      </a:lnTo>
                      <a:lnTo>
                        <a:pt x="5" y="5"/>
                      </a:lnTo>
                      <a:lnTo>
                        <a:pt x="3" y="2"/>
                      </a:lnTo>
                      <a:lnTo>
                        <a:pt x="0"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7" name="Freeform 414"/>
                <p:cNvSpPr>
                  <a:spLocks/>
                </p:cNvSpPr>
                <p:nvPr/>
              </p:nvSpPr>
              <p:spPr bwMode="auto">
                <a:xfrm>
                  <a:off x="2810" y="3130"/>
                  <a:ext cx="22" cy="20"/>
                </a:xfrm>
                <a:custGeom>
                  <a:avLst/>
                  <a:gdLst>
                    <a:gd name="T0" fmla="*/ 4 w 44"/>
                    <a:gd name="T1" fmla="*/ 20 h 41"/>
                    <a:gd name="T2" fmla="*/ 4 w 44"/>
                    <a:gd name="T3" fmla="*/ 17 h 41"/>
                    <a:gd name="T4" fmla="*/ 6 w 44"/>
                    <a:gd name="T5" fmla="*/ 14 h 41"/>
                    <a:gd name="T6" fmla="*/ 7 w 44"/>
                    <a:gd name="T7" fmla="*/ 12 h 41"/>
                    <a:gd name="T8" fmla="*/ 10 w 44"/>
                    <a:gd name="T9" fmla="*/ 10 h 41"/>
                    <a:gd name="T10" fmla="*/ 13 w 44"/>
                    <a:gd name="T11" fmla="*/ 7 h 41"/>
                    <a:gd name="T12" fmla="*/ 17 w 44"/>
                    <a:gd name="T13" fmla="*/ 6 h 41"/>
                    <a:gd name="T14" fmla="*/ 20 w 44"/>
                    <a:gd name="T15" fmla="*/ 5 h 41"/>
                    <a:gd name="T16" fmla="*/ 22 w 44"/>
                    <a:gd name="T17" fmla="*/ 5 h 41"/>
                    <a:gd name="T18" fmla="*/ 22 w 44"/>
                    <a:gd name="T19" fmla="*/ 0 h 41"/>
                    <a:gd name="T20" fmla="*/ 19 w 44"/>
                    <a:gd name="T21" fmla="*/ 1 h 41"/>
                    <a:gd name="T22" fmla="*/ 16 w 44"/>
                    <a:gd name="T23" fmla="*/ 2 h 41"/>
                    <a:gd name="T24" fmla="*/ 11 w 44"/>
                    <a:gd name="T25" fmla="*/ 3 h 41"/>
                    <a:gd name="T26" fmla="*/ 8 w 44"/>
                    <a:gd name="T27" fmla="*/ 5 h 41"/>
                    <a:gd name="T28" fmla="*/ 4 w 44"/>
                    <a:gd name="T29" fmla="*/ 8 h 41"/>
                    <a:gd name="T30" fmla="*/ 2 w 44"/>
                    <a:gd name="T31" fmla="*/ 12 h 41"/>
                    <a:gd name="T32" fmla="*/ 0 w 44"/>
                    <a:gd name="T33" fmla="*/ 16 h 41"/>
                    <a:gd name="T34" fmla="*/ 0 w 44"/>
                    <a:gd name="T35" fmla="*/ 20 h 41"/>
                    <a:gd name="T36" fmla="*/ 4 w 44"/>
                    <a:gd name="T37" fmla="*/ 2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1">
                      <a:moveTo>
                        <a:pt x="8" y="41"/>
                      </a:moveTo>
                      <a:lnTo>
                        <a:pt x="8" y="34"/>
                      </a:lnTo>
                      <a:lnTo>
                        <a:pt x="11" y="29"/>
                      </a:lnTo>
                      <a:lnTo>
                        <a:pt x="14" y="24"/>
                      </a:lnTo>
                      <a:lnTo>
                        <a:pt x="19" y="20"/>
                      </a:lnTo>
                      <a:lnTo>
                        <a:pt x="26" y="15"/>
                      </a:lnTo>
                      <a:lnTo>
                        <a:pt x="33" y="12"/>
                      </a:lnTo>
                      <a:lnTo>
                        <a:pt x="39" y="10"/>
                      </a:lnTo>
                      <a:lnTo>
                        <a:pt x="44" y="10"/>
                      </a:lnTo>
                      <a:lnTo>
                        <a:pt x="44" y="0"/>
                      </a:lnTo>
                      <a:lnTo>
                        <a:pt x="37" y="2"/>
                      </a:lnTo>
                      <a:lnTo>
                        <a:pt x="31" y="4"/>
                      </a:lnTo>
                      <a:lnTo>
                        <a:pt x="22" y="7"/>
                      </a:lnTo>
                      <a:lnTo>
                        <a:pt x="15" y="11"/>
                      </a:lnTo>
                      <a:lnTo>
                        <a:pt x="8" y="17"/>
                      </a:lnTo>
                      <a:lnTo>
                        <a:pt x="3" y="25"/>
                      </a:lnTo>
                      <a:lnTo>
                        <a:pt x="0" y="32"/>
                      </a:lnTo>
                      <a:lnTo>
                        <a:pt x="0" y="41"/>
                      </a:lnTo>
                      <a:lnTo>
                        <a:pt x="8"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8" name="Freeform 415"/>
                <p:cNvSpPr>
                  <a:spLocks/>
                </p:cNvSpPr>
                <p:nvPr/>
              </p:nvSpPr>
              <p:spPr bwMode="auto">
                <a:xfrm>
                  <a:off x="2810" y="3150"/>
                  <a:ext cx="4" cy="2"/>
                </a:xfrm>
                <a:custGeom>
                  <a:avLst/>
                  <a:gdLst>
                    <a:gd name="T0" fmla="*/ 0 w 8"/>
                    <a:gd name="T1" fmla="*/ 0 h 4"/>
                    <a:gd name="T2" fmla="*/ 1 w 8"/>
                    <a:gd name="T3" fmla="*/ 2 h 4"/>
                    <a:gd name="T4" fmla="*/ 2 w 8"/>
                    <a:gd name="T5" fmla="*/ 2 h 4"/>
                    <a:gd name="T6" fmla="*/ 4 w 8"/>
                    <a:gd name="T7" fmla="*/ 2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1" y="3"/>
                      </a:lnTo>
                      <a:lnTo>
                        <a:pt x="4" y="4"/>
                      </a:lnTo>
                      <a:lnTo>
                        <a:pt x="7" y="3"/>
                      </a:lnTo>
                      <a:lnTo>
                        <a:pt x="8"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69" name="Freeform 416"/>
                <p:cNvSpPr>
                  <a:spLocks/>
                </p:cNvSpPr>
                <p:nvPr/>
              </p:nvSpPr>
              <p:spPr bwMode="auto">
                <a:xfrm>
                  <a:off x="2818" y="3135"/>
                  <a:ext cx="4" cy="3"/>
                </a:xfrm>
                <a:custGeom>
                  <a:avLst/>
                  <a:gdLst>
                    <a:gd name="T0" fmla="*/ 4 w 8"/>
                    <a:gd name="T1" fmla="*/ 1 h 6"/>
                    <a:gd name="T2" fmla="*/ 3 w 8"/>
                    <a:gd name="T3" fmla="*/ 0 h 6"/>
                    <a:gd name="T4" fmla="*/ 2 w 8"/>
                    <a:gd name="T5" fmla="*/ 0 h 6"/>
                    <a:gd name="T6" fmla="*/ 0 w 8"/>
                    <a:gd name="T7" fmla="*/ 2 h 6"/>
                    <a:gd name="T8" fmla="*/ 0 w 8"/>
                    <a:gd name="T9" fmla="*/ 3 h 6"/>
                    <a:gd name="T10" fmla="*/ 4 w 8"/>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8" y="2"/>
                      </a:moveTo>
                      <a:lnTo>
                        <a:pt x="6" y="0"/>
                      </a:lnTo>
                      <a:lnTo>
                        <a:pt x="3" y="0"/>
                      </a:lnTo>
                      <a:lnTo>
                        <a:pt x="0" y="3"/>
                      </a:lnTo>
                      <a:lnTo>
                        <a:pt x="0" y="6"/>
                      </a:lnTo>
                      <a:lnTo>
                        <a:pt x="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0" name="Freeform 417"/>
                <p:cNvSpPr>
                  <a:spLocks/>
                </p:cNvSpPr>
                <p:nvPr/>
              </p:nvSpPr>
              <p:spPr bwMode="auto">
                <a:xfrm>
                  <a:off x="2818" y="3136"/>
                  <a:ext cx="49" cy="22"/>
                </a:xfrm>
                <a:custGeom>
                  <a:avLst/>
                  <a:gdLst>
                    <a:gd name="T0" fmla="*/ 49 w 99"/>
                    <a:gd name="T1" fmla="*/ 17 h 46"/>
                    <a:gd name="T2" fmla="*/ 40 w 99"/>
                    <a:gd name="T3" fmla="*/ 17 h 46"/>
                    <a:gd name="T4" fmla="*/ 32 w 99"/>
                    <a:gd name="T5" fmla="*/ 15 h 46"/>
                    <a:gd name="T6" fmla="*/ 25 w 99"/>
                    <a:gd name="T7" fmla="*/ 13 h 46"/>
                    <a:gd name="T8" fmla="*/ 19 w 99"/>
                    <a:gd name="T9" fmla="*/ 10 h 46"/>
                    <a:gd name="T10" fmla="*/ 13 w 99"/>
                    <a:gd name="T11" fmla="*/ 7 h 46"/>
                    <a:gd name="T12" fmla="*/ 9 w 99"/>
                    <a:gd name="T13" fmla="*/ 5 h 46"/>
                    <a:gd name="T14" fmla="*/ 5 w 99"/>
                    <a:gd name="T15" fmla="*/ 1 h 46"/>
                    <a:gd name="T16" fmla="*/ 4 w 99"/>
                    <a:gd name="T17" fmla="*/ 0 h 46"/>
                    <a:gd name="T18" fmla="*/ 0 w 99"/>
                    <a:gd name="T19" fmla="*/ 2 h 46"/>
                    <a:gd name="T20" fmla="*/ 2 w 99"/>
                    <a:gd name="T21" fmla="*/ 5 h 46"/>
                    <a:gd name="T22" fmla="*/ 5 w 99"/>
                    <a:gd name="T23" fmla="*/ 8 h 46"/>
                    <a:gd name="T24" fmla="*/ 11 w 99"/>
                    <a:gd name="T25" fmla="*/ 11 h 46"/>
                    <a:gd name="T26" fmla="*/ 17 w 99"/>
                    <a:gd name="T27" fmla="*/ 14 h 46"/>
                    <a:gd name="T28" fmla="*/ 24 w 99"/>
                    <a:gd name="T29" fmla="*/ 17 h 46"/>
                    <a:gd name="T30" fmla="*/ 31 w 99"/>
                    <a:gd name="T31" fmla="*/ 19 h 46"/>
                    <a:gd name="T32" fmla="*/ 40 w 99"/>
                    <a:gd name="T33" fmla="*/ 21 h 46"/>
                    <a:gd name="T34" fmla="*/ 49 w 99"/>
                    <a:gd name="T35" fmla="*/ 22 h 46"/>
                    <a:gd name="T36" fmla="*/ 49 w 99"/>
                    <a:gd name="T37" fmla="*/ 1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46">
                      <a:moveTo>
                        <a:pt x="99" y="36"/>
                      </a:moveTo>
                      <a:lnTo>
                        <a:pt x="81" y="36"/>
                      </a:lnTo>
                      <a:lnTo>
                        <a:pt x="65" y="32"/>
                      </a:lnTo>
                      <a:lnTo>
                        <a:pt x="50" y="27"/>
                      </a:lnTo>
                      <a:lnTo>
                        <a:pt x="38" y="21"/>
                      </a:lnTo>
                      <a:lnTo>
                        <a:pt x="26" y="15"/>
                      </a:lnTo>
                      <a:lnTo>
                        <a:pt x="18" y="10"/>
                      </a:lnTo>
                      <a:lnTo>
                        <a:pt x="11" y="3"/>
                      </a:lnTo>
                      <a:lnTo>
                        <a:pt x="8" y="0"/>
                      </a:lnTo>
                      <a:lnTo>
                        <a:pt x="0" y="4"/>
                      </a:lnTo>
                      <a:lnTo>
                        <a:pt x="5" y="10"/>
                      </a:lnTo>
                      <a:lnTo>
                        <a:pt x="11" y="16"/>
                      </a:lnTo>
                      <a:lnTo>
                        <a:pt x="22" y="23"/>
                      </a:lnTo>
                      <a:lnTo>
                        <a:pt x="34" y="29"/>
                      </a:lnTo>
                      <a:lnTo>
                        <a:pt x="48" y="35"/>
                      </a:lnTo>
                      <a:lnTo>
                        <a:pt x="63" y="40"/>
                      </a:lnTo>
                      <a:lnTo>
                        <a:pt x="81" y="44"/>
                      </a:lnTo>
                      <a:lnTo>
                        <a:pt x="99" y="46"/>
                      </a:lnTo>
                      <a:lnTo>
                        <a:pt x="99"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771" name="Freeform 418"/>
                <p:cNvSpPr>
                  <a:spLocks/>
                </p:cNvSpPr>
                <p:nvPr/>
              </p:nvSpPr>
              <p:spPr bwMode="auto">
                <a:xfrm>
                  <a:off x="2867" y="3153"/>
                  <a:ext cx="3" cy="5"/>
                </a:xfrm>
                <a:custGeom>
                  <a:avLst/>
                  <a:gdLst>
                    <a:gd name="T0" fmla="*/ 0 w 5"/>
                    <a:gd name="T1" fmla="*/ 5 h 10"/>
                    <a:gd name="T2" fmla="*/ 2 w 5"/>
                    <a:gd name="T3" fmla="*/ 4 h 10"/>
                    <a:gd name="T4" fmla="*/ 3 w 5"/>
                    <a:gd name="T5" fmla="*/ 3 h 10"/>
                    <a:gd name="T6" fmla="*/ 2 w 5"/>
                    <a:gd name="T7" fmla="*/ 1 h 10"/>
                    <a:gd name="T8" fmla="*/ 0 w 5"/>
                    <a:gd name="T9" fmla="*/ 0 h 10"/>
                    <a:gd name="T10" fmla="*/ 0 w 5"/>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
                      <a:moveTo>
                        <a:pt x="0" y="10"/>
                      </a:moveTo>
                      <a:lnTo>
                        <a:pt x="3" y="8"/>
                      </a:lnTo>
                      <a:lnTo>
                        <a:pt x="5" y="5"/>
                      </a:lnTo>
                      <a:lnTo>
                        <a:pt x="3" y="2"/>
                      </a:lnTo>
                      <a:lnTo>
                        <a:pt x="0" y="0"/>
                      </a:lnTo>
                      <a:lnTo>
                        <a:pt x="0"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sp>
            <p:nvSpPr>
              <p:cNvPr id="14538" name="Freeform 420"/>
              <p:cNvSpPr>
                <a:spLocks/>
              </p:cNvSpPr>
              <p:nvPr/>
            </p:nvSpPr>
            <p:spPr bwMode="auto">
              <a:xfrm>
                <a:off x="2867" y="3103"/>
                <a:ext cx="3" cy="4"/>
              </a:xfrm>
              <a:custGeom>
                <a:avLst/>
                <a:gdLst>
                  <a:gd name="T0" fmla="*/ 0 w 5"/>
                  <a:gd name="T1" fmla="*/ 4 h 8"/>
                  <a:gd name="T2" fmla="*/ 2 w 5"/>
                  <a:gd name="T3" fmla="*/ 4 h 8"/>
                  <a:gd name="T4" fmla="*/ 3 w 5"/>
                  <a:gd name="T5" fmla="*/ 3 h 8"/>
                  <a:gd name="T6" fmla="*/ 3 w 5"/>
                  <a:gd name="T7" fmla="*/ 1 h 8"/>
                  <a:gd name="T8" fmla="*/ 1 w 5"/>
                  <a:gd name="T9" fmla="*/ 0 h 8"/>
                  <a:gd name="T10" fmla="*/ 0 w 5"/>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8">
                    <a:moveTo>
                      <a:pt x="0" y="8"/>
                    </a:moveTo>
                    <a:lnTo>
                      <a:pt x="3" y="7"/>
                    </a:lnTo>
                    <a:lnTo>
                      <a:pt x="5" y="5"/>
                    </a:lnTo>
                    <a:lnTo>
                      <a:pt x="5" y="2"/>
                    </a:lnTo>
                    <a:lnTo>
                      <a:pt x="2" y="0"/>
                    </a:lnTo>
                    <a:lnTo>
                      <a:pt x="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39" name="Freeform 421"/>
              <p:cNvSpPr>
                <a:spLocks/>
              </p:cNvSpPr>
              <p:nvPr/>
            </p:nvSpPr>
            <p:spPr bwMode="auto">
              <a:xfrm>
                <a:off x="2853" y="3102"/>
                <a:ext cx="15" cy="10"/>
              </a:xfrm>
              <a:custGeom>
                <a:avLst/>
                <a:gdLst>
                  <a:gd name="T0" fmla="*/ 5 w 31"/>
                  <a:gd name="T1" fmla="*/ 10 h 19"/>
                  <a:gd name="T2" fmla="*/ 5 w 31"/>
                  <a:gd name="T3" fmla="*/ 10 h 19"/>
                  <a:gd name="T4" fmla="*/ 5 w 31"/>
                  <a:gd name="T5" fmla="*/ 7 h 19"/>
                  <a:gd name="T6" fmla="*/ 8 w 31"/>
                  <a:gd name="T7" fmla="*/ 5 h 19"/>
                  <a:gd name="T8" fmla="*/ 11 w 31"/>
                  <a:gd name="T9" fmla="*/ 5 h 19"/>
                  <a:gd name="T10" fmla="*/ 14 w 31"/>
                  <a:gd name="T11" fmla="*/ 5 h 19"/>
                  <a:gd name="T12" fmla="*/ 15 w 31"/>
                  <a:gd name="T13" fmla="*/ 1 h 19"/>
                  <a:gd name="T14" fmla="*/ 11 w 31"/>
                  <a:gd name="T15" fmla="*/ 0 h 19"/>
                  <a:gd name="T16" fmla="*/ 7 w 31"/>
                  <a:gd name="T17" fmla="*/ 1 h 19"/>
                  <a:gd name="T18" fmla="*/ 2 w 31"/>
                  <a:gd name="T19" fmla="*/ 4 h 19"/>
                  <a:gd name="T20" fmla="*/ 0 w 31"/>
                  <a:gd name="T21" fmla="*/ 10 h 19"/>
                  <a:gd name="T22" fmla="*/ 0 w 31"/>
                  <a:gd name="T23" fmla="*/ 10 h 19"/>
                  <a:gd name="T24" fmla="*/ 5 w 31"/>
                  <a:gd name="T25" fmla="*/ 1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19">
                    <a:moveTo>
                      <a:pt x="10" y="19"/>
                    </a:moveTo>
                    <a:lnTo>
                      <a:pt x="10" y="19"/>
                    </a:lnTo>
                    <a:lnTo>
                      <a:pt x="11" y="13"/>
                    </a:lnTo>
                    <a:lnTo>
                      <a:pt x="16" y="10"/>
                    </a:lnTo>
                    <a:lnTo>
                      <a:pt x="23" y="10"/>
                    </a:lnTo>
                    <a:lnTo>
                      <a:pt x="29" y="10"/>
                    </a:lnTo>
                    <a:lnTo>
                      <a:pt x="31" y="2"/>
                    </a:lnTo>
                    <a:lnTo>
                      <a:pt x="23" y="0"/>
                    </a:lnTo>
                    <a:lnTo>
                      <a:pt x="14" y="2"/>
                    </a:lnTo>
                    <a:lnTo>
                      <a:pt x="5" y="7"/>
                    </a:lnTo>
                    <a:lnTo>
                      <a:pt x="0" y="19"/>
                    </a:lnTo>
                    <a:lnTo>
                      <a:pt x="1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0" name="Freeform 422"/>
              <p:cNvSpPr>
                <a:spLocks/>
              </p:cNvSpPr>
              <p:nvPr/>
            </p:nvSpPr>
            <p:spPr bwMode="auto">
              <a:xfrm>
                <a:off x="2853" y="3112"/>
                <a:ext cx="15" cy="13"/>
              </a:xfrm>
              <a:custGeom>
                <a:avLst/>
                <a:gdLst>
                  <a:gd name="T0" fmla="*/ 14 w 30"/>
                  <a:gd name="T1" fmla="*/ 8 h 25"/>
                  <a:gd name="T2" fmla="*/ 14 w 30"/>
                  <a:gd name="T3" fmla="*/ 8 h 25"/>
                  <a:gd name="T4" fmla="*/ 8 w 30"/>
                  <a:gd name="T5" fmla="*/ 9 h 25"/>
                  <a:gd name="T6" fmla="*/ 6 w 30"/>
                  <a:gd name="T7" fmla="*/ 7 h 25"/>
                  <a:gd name="T8" fmla="*/ 5 w 30"/>
                  <a:gd name="T9" fmla="*/ 5 h 25"/>
                  <a:gd name="T10" fmla="*/ 5 w 30"/>
                  <a:gd name="T11" fmla="*/ 0 h 25"/>
                  <a:gd name="T12" fmla="*/ 0 w 30"/>
                  <a:gd name="T13" fmla="*/ 0 h 25"/>
                  <a:gd name="T14" fmla="*/ 1 w 30"/>
                  <a:gd name="T15" fmla="*/ 6 h 25"/>
                  <a:gd name="T16" fmla="*/ 3 w 30"/>
                  <a:gd name="T17" fmla="*/ 10 h 25"/>
                  <a:gd name="T18" fmla="*/ 8 w 30"/>
                  <a:gd name="T19" fmla="*/ 13 h 25"/>
                  <a:gd name="T20" fmla="*/ 15 w 30"/>
                  <a:gd name="T21" fmla="*/ 12 h 25"/>
                  <a:gd name="T22" fmla="*/ 15 w 30"/>
                  <a:gd name="T23" fmla="*/ 12 h 25"/>
                  <a:gd name="T24" fmla="*/ 14 w 30"/>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5">
                    <a:moveTo>
                      <a:pt x="28" y="15"/>
                    </a:moveTo>
                    <a:lnTo>
                      <a:pt x="28" y="15"/>
                    </a:lnTo>
                    <a:lnTo>
                      <a:pt x="16" y="17"/>
                    </a:lnTo>
                    <a:lnTo>
                      <a:pt x="12" y="14"/>
                    </a:lnTo>
                    <a:lnTo>
                      <a:pt x="10" y="9"/>
                    </a:lnTo>
                    <a:lnTo>
                      <a:pt x="10" y="0"/>
                    </a:lnTo>
                    <a:lnTo>
                      <a:pt x="0" y="0"/>
                    </a:lnTo>
                    <a:lnTo>
                      <a:pt x="2" y="11"/>
                    </a:lnTo>
                    <a:lnTo>
                      <a:pt x="6" y="20"/>
                    </a:lnTo>
                    <a:lnTo>
                      <a:pt x="16" y="25"/>
                    </a:lnTo>
                    <a:lnTo>
                      <a:pt x="30" y="23"/>
                    </a:lnTo>
                    <a:lnTo>
                      <a:pt x="2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1" name="Freeform 423"/>
              <p:cNvSpPr>
                <a:spLocks/>
              </p:cNvSpPr>
              <p:nvPr/>
            </p:nvSpPr>
            <p:spPr bwMode="auto">
              <a:xfrm>
                <a:off x="2867" y="3118"/>
                <a:ext cx="13" cy="7"/>
              </a:xfrm>
              <a:custGeom>
                <a:avLst/>
                <a:gdLst>
                  <a:gd name="T0" fmla="*/ 11 w 28"/>
                  <a:gd name="T1" fmla="*/ 7 h 14"/>
                  <a:gd name="T2" fmla="*/ 13 w 28"/>
                  <a:gd name="T3" fmla="*/ 5 h 14"/>
                  <a:gd name="T4" fmla="*/ 12 w 28"/>
                  <a:gd name="T5" fmla="*/ 4 h 14"/>
                  <a:gd name="T6" fmla="*/ 10 w 28"/>
                  <a:gd name="T7" fmla="*/ 1 h 14"/>
                  <a:gd name="T8" fmla="*/ 7 w 28"/>
                  <a:gd name="T9" fmla="*/ 0 h 14"/>
                  <a:gd name="T10" fmla="*/ 0 w 28"/>
                  <a:gd name="T11" fmla="*/ 2 h 14"/>
                  <a:gd name="T12" fmla="*/ 1 w 28"/>
                  <a:gd name="T13" fmla="*/ 6 h 14"/>
                  <a:gd name="T14" fmla="*/ 7 w 28"/>
                  <a:gd name="T15" fmla="*/ 5 h 14"/>
                  <a:gd name="T16" fmla="*/ 8 w 28"/>
                  <a:gd name="T17" fmla="*/ 5 h 14"/>
                  <a:gd name="T18" fmla="*/ 9 w 28"/>
                  <a:gd name="T19" fmla="*/ 6 h 14"/>
                  <a:gd name="T20" fmla="*/ 8 w 28"/>
                  <a:gd name="T21" fmla="*/ 5 h 14"/>
                  <a:gd name="T22" fmla="*/ 11 w 28"/>
                  <a:gd name="T23" fmla="*/ 3 h 14"/>
                  <a:gd name="T24" fmla="*/ 8 w 28"/>
                  <a:gd name="T25" fmla="*/ 5 h 14"/>
                  <a:gd name="T26" fmla="*/ 9 w 28"/>
                  <a:gd name="T27" fmla="*/ 7 h 14"/>
                  <a:gd name="T28" fmla="*/ 11 w 28"/>
                  <a:gd name="T29" fmla="*/ 7 h 14"/>
                  <a:gd name="T30" fmla="*/ 12 w 28"/>
                  <a:gd name="T31" fmla="*/ 7 h 14"/>
                  <a:gd name="T32" fmla="*/ 13 w 28"/>
                  <a:gd name="T33" fmla="*/ 5 h 14"/>
                  <a:gd name="T34" fmla="*/ 11 w 28"/>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14">
                    <a:moveTo>
                      <a:pt x="23" y="14"/>
                    </a:moveTo>
                    <a:lnTo>
                      <a:pt x="28" y="10"/>
                    </a:lnTo>
                    <a:lnTo>
                      <a:pt x="26" y="7"/>
                    </a:lnTo>
                    <a:lnTo>
                      <a:pt x="22" y="2"/>
                    </a:lnTo>
                    <a:lnTo>
                      <a:pt x="14" y="0"/>
                    </a:lnTo>
                    <a:lnTo>
                      <a:pt x="0" y="3"/>
                    </a:lnTo>
                    <a:lnTo>
                      <a:pt x="2" y="11"/>
                    </a:lnTo>
                    <a:lnTo>
                      <a:pt x="14" y="10"/>
                    </a:lnTo>
                    <a:lnTo>
                      <a:pt x="18" y="10"/>
                    </a:lnTo>
                    <a:lnTo>
                      <a:pt x="20" y="11"/>
                    </a:lnTo>
                    <a:lnTo>
                      <a:pt x="18" y="10"/>
                    </a:lnTo>
                    <a:lnTo>
                      <a:pt x="23" y="6"/>
                    </a:lnTo>
                    <a:lnTo>
                      <a:pt x="18" y="10"/>
                    </a:lnTo>
                    <a:lnTo>
                      <a:pt x="20" y="13"/>
                    </a:lnTo>
                    <a:lnTo>
                      <a:pt x="23" y="14"/>
                    </a:lnTo>
                    <a:lnTo>
                      <a:pt x="26" y="13"/>
                    </a:lnTo>
                    <a:lnTo>
                      <a:pt x="28" y="10"/>
                    </a:lnTo>
                    <a:lnTo>
                      <a:pt x="23"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2" name="Freeform 424"/>
              <p:cNvSpPr>
                <a:spLocks/>
              </p:cNvSpPr>
              <p:nvPr/>
            </p:nvSpPr>
            <p:spPr bwMode="auto">
              <a:xfrm>
                <a:off x="2867" y="3120"/>
                <a:ext cx="11" cy="5"/>
              </a:xfrm>
              <a:custGeom>
                <a:avLst/>
                <a:gdLst>
                  <a:gd name="T0" fmla="*/ 0 w 22"/>
                  <a:gd name="T1" fmla="*/ 2 h 11"/>
                  <a:gd name="T2" fmla="*/ 0 w 22"/>
                  <a:gd name="T3" fmla="*/ 4 h 11"/>
                  <a:gd name="T4" fmla="*/ 11 w 22"/>
                  <a:gd name="T5" fmla="*/ 5 h 11"/>
                  <a:gd name="T6" fmla="*/ 11 w 22"/>
                  <a:gd name="T7" fmla="*/ 1 h 11"/>
                  <a:gd name="T8" fmla="*/ 0 w 22"/>
                  <a:gd name="T9" fmla="*/ 0 h 11"/>
                  <a:gd name="T10" fmla="*/ 0 w 22"/>
                  <a:gd name="T11" fmla="*/ 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1">
                    <a:moveTo>
                      <a:pt x="0" y="4"/>
                    </a:moveTo>
                    <a:lnTo>
                      <a:pt x="0" y="8"/>
                    </a:lnTo>
                    <a:lnTo>
                      <a:pt x="22" y="11"/>
                    </a:lnTo>
                    <a:lnTo>
                      <a:pt x="22" y="3"/>
                    </a:lnTo>
                    <a:lnTo>
                      <a:pt x="0" y="0"/>
                    </a:lnTo>
                    <a:lnTo>
                      <a:pt x="0"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3" name="Freeform 425"/>
              <p:cNvSpPr>
                <a:spLocks/>
              </p:cNvSpPr>
              <p:nvPr/>
            </p:nvSpPr>
            <p:spPr bwMode="auto">
              <a:xfrm>
                <a:off x="2865" y="3120"/>
                <a:ext cx="2" cy="4"/>
              </a:xfrm>
              <a:custGeom>
                <a:avLst/>
                <a:gdLst>
                  <a:gd name="T0" fmla="*/ 2 w 4"/>
                  <a:gd name="T1" fmla="*/ 0 h 8"/>
                  <a:gd name="T2" fmla="*/ 1 w 4"/>
                  <a:gd name="T3" fmla="*/ 1 h 8"/>
                  <a:gd name="T4" fmla="*/ 0 w 4"/>
                  <a:gd name="T5" fmla="*/ 2 h 8"/>
                  <a:gd name="T6" fmla="*/ 1 w 4"/>
                  <a:gd name="T7" fmla="*/ 4 h 8"/>
                  <a:gd name="T8" fmla="*/ 2 w 4"/>
                  <a:gd name="T9" fmla="*/ 4 h 8"/>
                  <a:gd name="T10" fmla="*/ 2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lnTo>
                      <a:pt x="1" y="1"/>
                    </a:lnTo>
                    <a:lnTo>
                      <a:pt x="0" y="4"/>
                    </a:lnTo>
                    <a:lnTo>
                      <a:pt x="1" y="7"/>
                    </a:lnTo>
                    <a:lnTo>
                      <a:pt x="4" y="8"/>
                    </a:lnTo>
                    <a:lnTo>
                      <a:pt x="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4" name="Freeform 426"/>
              <p:cNvSpPr>
                <a:spLocks/>
              </p:cNvSpPr>
              <p:nvPr/>
            </p:nvSpPr>
            <p:spPr bwMode="auto">
              <a:xfrm>
                <a:off x="2796" y="3066"/>
                <a:ext cx="3" cy="4"/>
              </a:xfrm>
              <a:custGeom>
                <a:avLst/>
                <a:gdLst>
                  <a:gd name="T0" fmla="*/ 1 w 6"/>
                  <a:gd name="T1" fmla="*/ 0 h 8"/>
                  <a:gd name="T2" fmla="*/ 0 w 6"/>
                  <a:gd name="T3" fmla="*/ 1 h 8"/>
                  <a:gd name="T4" fmla="*/ 0 w 6"/>
                  <a:gd name="T5" fmla="*/ 3 h 8"/>
                  <a:gd name="T6" fmla="*/ 2 w 6"/>
                  <a:gd name="T7" fmla="*/ 4 h 8"/>
                  <a:gd name="T8" fmla="*/ 3 w 6"/>
                  <a:gd name="T9" fmla="*/ 4 h 8"/>
                  <a:gd name="T10" fmla="*/ 1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2" y="0"/>
                    </a:moveTo>
                    <a:lnTo>
                      <a:pt x="0" y="2"/>
                    </a:lnTo>
                    <a:lnTo>
                      <a:pt x="0" y="5"/>
                    </a:lnTo>
                    <a:lnTo>
                      <a:pt x="3" y="8"/>
                    </a:lnTo>
                    <a:lnTo>
                      <a:pt x="6" y="8"/>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5" name="Freeform 427"/>
              <p:cNvSpPr>
                <a:spLocks/>
              </p:cNvSpPr>
              <p:nvPr/>
            </p:nvSpPr>
            <p:spPr bwMode="auto">
              <a:xfrm>
                <a:off x="2797" y="3055"/>
                <a:ext cx="59" cy="15"/>
              </a:xfrm>
              <a:custGeom>
                <a:avLst/>
                <a:gdLst>
                  <a:gd name="T0" fmla="*/ 59 w 117"/>
                  <a:gd name="T1" fmla="*/ 7 h 30"/>
                  <a:gd name="T2" fmla="*/ 58 w 117"/>
                  <a:gd name="T3" fmla="*/ 5 h 30"/>
                  <a:gd name="T4" fmla="*/ 51 w 117"/>
                  <a:gd name="T5" fmla="*/ 2 h 30"/>
                  <a:gd name="T6" fmla="*/ 44 w 117"/>
                  <a:gd name="T7" fmla="*/ 0 h 30"/>
                  <a:gd name="T8" fmla="*/ 36 w 117"/>
                  <a:gd name="T9" fmla="*/ 0 h 30"/>
                  <a:gd name="T10" fmla="*/ 27 w 117"/>
                  <a:gd name="T11" fmla="*/ 2 h 30"/>
                  <a:gd name="T12" fmla="*/ 19 w 117"/>
                  <a:gd name="T13" fmla="*/ 4 h 30"/>
                  <a:gd name="T14" fmla="*/ 12 w 117"/>
                  <a:gd name="T15" fmla="*/ 6 h 30"/>
                  <a:gd name="T16" fmla="*/ 5 w 117"/>
                  <a:gd name="T17" fmla="*/ 9 h 30"/>
                  <a:gd name="T18" fmla="*/ 0 w 117"/>
                  <a:gd name="T19" fmla="*/ 11 h 30"/>
                  <a:gd name="T20" fmla="*/ 2 w 117"/>
                  <a:gd name="T21" fmla="*/ 15 h 30"/>
                  <a:gd name="T22" fmla="*/ 7 w 117"/>
                  <a:gd name="T23" fmla="*/ 13 h 30"/>
                  <a:gd name="T24" fmla="*/ 13 w 117"/>
                  <a:gd name="T25" fmla="*/ 10 h 30"/>
                  <a:gd name="T26" fmla="*/ 20 w 117"/>
                  <a:gd name="T27" fmla="*/ 8 h 30"/>
                  <a:gd name="T28" fmla="*/ 28 w 117"/>
                  <a:gd name="T29" fmla="*/ 6 h 30"/>
                  <a:gd name="T30" fmla="*/ 36 w 117"/>
                  <a:gd name="T31" fmla="*/ 4 h 30"/>
                  <a:gd name="T32" fmla="*/ 44 w 117"/>
                  <a:gd name="T33" fmla="*/ 4 h 30"/>
                  <a:gd name="T34" fmla="*/ 50 w 117"/>
                  <a:gd name="T35" fmla="*/ 6 h 30"/>
                  <a:gd name="T36" fmla="*/ 55 w 117"/>
                  <a:gd name="T37" fmla="*/ 8 h 30"/>
                  <a:gd name="T38" fmla="*/ 54 w 117"/>
                  <a:gd name="T39" fmla="*/ 7 h 30"/>
                  <a:gd name="T40" fmla="*/ 55 w 117"/>
                  <a:gd name="T41" fmla="*/ 8 h 30"/>
                  <a:gd name="T42" fmla="*/ 56 w 117"/>
                  <a:gd name="T43" fmla="*/ 9 h 30"/>
                  <a:gd name="T44" fmla="*/ 58 w 117"/>
                  <a:gd name="T45" fmla="*/ 8 h 30"/>
                  <a:gd name="T46" fmla="*/ 58 w 117"/>
                  <a:gd name="T47" fmla="*/ 7 h 30"/>
                  <a:gd name="T48" fmla="*/ 58 w 117"/>
                  <a:gd name="T49" fmla="*/ 5 h 30"/>
                  <a:gd name="T50" fmla="*/ 59 w 117"/>
                  <a:gd name="T51" fmla="*/ 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7" h="30">
                    <a:moveTo>
                      <a:pt x="117" y="13"/>
                    </a:moveTo>
                    <a:lnTo>
                      <a:pt x="115" y="10"/>
                    </a:lnTo>
                    <a:lnTo>
                      <a:pt x="102" y="3"/>
                    </a:lnTo>
                    <a:lnTo>
                      <a:pt x="87" y="0"/>
                    </a:lnTo>
                    <a:lnTo>
                      <a:pt x="72" y="0"/>
                    </a:lnTo>
                    <a:lnTo>
                      <a:pt x="54" y="3"/>
                    </a:lnTo>
                    <a:lnTo>
                      <a:pt x="37" y="7"/>
                    </a:lnTo>
                    <a:lnTo>
                      <a:pt x="23" y="12"/>
                    </a:lnTo>
                    <a:lnTo>
                      <a:pt x="9" y="17"/>
                    </a:lnTo>
                    <a:lnTo>
                      <a:pt x="0" y="22"/>
                    </a:lnTo>
                    <a:lnTo>
                      <a:pt x="4" y="30"/>
                    </a:lnTo>
                    <a:lnTo>
                      <a:pt x="13" y="25"/>
                    </a:lnTo>
                    <a:lnTo>
                      <a:pt x="25" y="20"/>
                    </a:lnTo>
                    <a:lnTo>
                      <a:pt x="39" y="15"/>
                    </a:lnTo>
                    <a:lnTo>
                      <a:pt x="56" y="11"/>
                    </a:lnTo>
                    <a:lnTo>
                      <a:pt x="72" y="8"/>
                    </a:lnTo>
                    <a:lnTo>
                      <a:pt x="87" y="8"/>
                    </a:lnTo>
                    <a:lnTo>
                      <a:pt x="100" y="11"/>
                    </a:lnTo>
                    <a:lnTo>
                      <a:pt x="109" y="16"/>
                    </a:lnTo>
                    <a:lnTo>
                      <a:pt x="107" y="13"/>
                    </a:lnTo>
                    <a:lnTo>
                      <a:pt x="109" y="16"/>
                    </a:lnTo>
                    <a:lnTo>
                      <a:pt x="112" y="17"/>
                    </a:lnTo>
                    <a:lnTo>
                      <a:pt x="115" y="16"/>
                    </a:lnTo>
                    <a:lnTo>
                      <a:pt x="116" y="13"/>
                    </a:lnTo>
                    <a:lnTo>
                      <a:pt x="115" y="10"/>
                    </a:lnTo>
                    <a:lnTo>
                      <a:pt x="117"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6" name="Freeform 428"/>
              <p:cNvSpPr>
                <a:spLocks/>
              </p:cNvSpPr>
              <p:nvPr/>
            </p:nvSpPr>
            <p:spPr bwMode="auto">
              <a:xfrm>
                <a:off x="2846" y="3061"/>
                <a:ext cx="10" cy="8"/>
              </a:xfrm>
              <a:custGeom>
                <a:avLst/>
                <a:gdLst>
                  <a:gd name="T0" fmla="*/ 2 w 19"/>
                  <a:gd name="T1" fmla="*/ 8 h 15"/>
                  <a:gd name="T2" fmla="*/ 3 w 19"/>
                  <a:gd name="T3" fmla="*/ 7 h 15"/>
                  <a:gd name="T4" fmla="*/ 5 w 19"/>
                  <a:gd name="T5" fmla="*/ 5 h 15"/>
                  <a:gd name="T6" fmla="*/ 8 w 19"/>
                  <a:gd name="T7" fmla="*/ 4 h 15"/>
                  <a:gd name="T8" fmla="*/ 10 w 19"/>
                  <a:gd name="T9" fmla="*/ 0 h 15"/>
                  <a:gd name="T10" fmla="*/ 5 w 19"/>
                  <a:gd name="T11" fmla="*/ 0 h 15"/>
                  <a:gd name="T12" fmla="*/ 5 w 19"/>
                  <a:gd name="T13" fmla="*/ 1 h 15"/>
                  <a:gd name="T14" fmla="*/ 3 w 19"/>
                  <a:gd name="T15" fmla="*/ 2 h 15"/>
                  <a:gd name="T16" fmla="*/ 1 w 19"/>
                  <a:gd name="T17" fmla="*/ 3 h 15"/>
                  <a:gd name="T18" fmla="*/ 0 w 19"/>
                  <a:gd name="T19" fmla="*/ 4 h 15"/>
                  <a:gd name="T20" fmla="*/ 2 w 19"/>
                  <a:gd name="T21" fmla="*/ 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15">
                    <a:moveTo>
                      <a:pt x="4" y="15"/>
                    </a:moveTo>
                    <a:lnTo>
                      <a:pt x="6" y="14"/>
                    </a:lnTo>
                    <a:lnTo>
                      <a:pt x="10" y="10"/>
                    </a:lnTo>
                    <a:lnTo>
                      <a:pt x="15" y="7"/>
                    </a:lnTo>
                    <a:lnTo>
                      <a:pt x="19" y="0"/>
                    </a:lnTo>
                    <a:lnTo>
                      <a:pt x="9" y="0"/>
                    </a:lnTo>
                    <a:lnTo>
                      <a:pt x="9" y="1"/>
                    </a:lnTo>
                    <a:lnTo>
                      <a:pt x="6" y="4"/>
                    </a:lnTo>
                    <a:lnTo>
                      <a:pt x="2" y="6"/>
                    </a:lnTo>
                    <a:lnTo>
                      <a:pt x="0" y="7"/>
                    </a:lnTo>
                    <a:lnTo>
                      <a:pt x="4"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7" name="Freeform 429"/>
              <p:cNvSpPr>
                <a:spLocks/>
              </p:cNvSpPr>
              <p:nvPr/>
            </p:nvSpPr>
            <p:spPr bwMode="auto">
              <a:xfrm>
                <a:off x="2845" y="3065"/>
                <a:ext cx="4" cy="4"/>
              </a:xfrm>
              <a:custGeom>
                <a:avLst/>
                <a:gdLst>
                  <a:gd name="T0" fmla="*/ 1 w 6"/>
                  <a:gd name="T1" fmla="*/ 0 h 8"/>
                  <a:gd name="T2" fmla="*/ 0 w 6"/>
                  <a:gd name="T3" fmla="*/ 1 h 8"/>
                  <a:gd name="T4" fmla="*/ 0 w 6"/>
                  <a:gd name="T5" fmla="*/ 3 h 8"/>
                  <a:gd name="T6" fmla="*/ 2 w 6"/>
                  <a:gd name="T7" fmla="*/ 4 h 8"/>
                  <a:gd name="T8" fmla="*/ 4 w 6"/>
                  <a:gd name="T9" fmla="*/ 4 h 8"/>
                  <a:gd name="T10" fmla="*/ 1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2" y="0"/>
                    </a:moveTo>
                    <a:lnTo>
                      <a:pt x="0" y="2"/>
                    </a:lnTo>
                    <a:lnTo>
                      <a:pt x="0" y="5"/>
                    </a:lnTo>
                    <a:lnTo>
                      <a:pt x="3" y="8"/>
                    </a:lnTo>
                    <a:lnTo>
                      <a:pt x="6" y="8"/>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8" name="Freeform 430"/>
              <p:cNvSpPr>
                <a:spLocks/>
              </p:cNvSpPr>
              <p:nvPr/>
            </p:nvSpPr>
            <p:spPr bwMode="auto">
              <a:xfrm>
                <a:off x="2645" y="3545"/>
                <a:ext cx="4" cy="2"/>
              </a:xfrm>
              <a:custGeom>
                <a:avLst/>
                <a:gdLst>
                  <a:gd name="T0" fmla="*/ 0 w 8"/>
                  <a:gd name="T1" fmla="*/ 0 h 5"/>
                  <a:gd name="T2" fmla="*/ 1 w 8"/>
                  <a:gd name="T3" fmla="*/ 1 h 5"/>
                  <a:gd name="T4" fmla="*/ 2 w 8"/>
                  <a:gd name="T5" fmla="*/ 2 h 5"/>
                  <a:gd name="T6" fmla="*/ 3 w 8"/>
                  <a:gd name="T7" fmla="*/ 2 h 5"/>
                  <a:gd name="T8" fmla="*/ 4 w 8"/>
                  <a:gd name="T9" fmla="*/ 1 h 5"/>
                  <a:gd name="T10" fmla="*/ 0 w 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0" y="0"/>
                    </a:moveTo>
                    <a:lnTo>
                      <a:pt x="1" y="3"/>
                    </a:lnTo>
                    <a:lnTo>
                      <a:pt x="3" y="5"/>
                    </a:lnTo>
                    <a:lnTo>
                      <a:pt x="6" y="4"/>
                    </a:lnTo>
                    <a:lnTo>
                      <a:pt x="8"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49" name="Freeform 431"/>
              <p:cNvSpPr>
                <a:spLocks/>
              </p:cNvSpPr>
              <p:nvPr/>
            </p:nvSpPr>
            <p:spPr bwMode="auto">
              <a:xfrm>
                <a:off x="2645" y="3522"/>
                <a:ext cx="18" cy="24"/>
              </a:xfrm>
              <a:custGeom>
                <a:avLst/>
                <a:gdLst>
                  <a:gd name="T0" fmla="*/ 14 w 35"/>
                  <a:gd name="T1" fmla="*/ 0 h 46"/>
                  <a:gd name="T2" fmla="*/ 11 w 35"/>
                  <a:gd name="T3" fmla="*/ 5 h 46"/>
                  <a:gd name="T4" fmla="*/ 6 w 35"/>
                  <a:gd name="T5" fmla="*/ 11 h 46"/>
                  <a:gd name="T6" fmla="*/ 3 w 35"/>
                  <a:gd name="T7" fmla="*/ 18 h 46"/>
                  <a:gd name="T8" fmla="*/ 0 w 35"/>
                  <a:gd name="T9" fmla="*/ 23 h 46"/>
                  <a:gd name="T10" fmla="*/ 4 w 35"/>
                  <a:gd name="T11" fmla="*/ 24 h 46"/>
                  <a:gd name="T12" fmla="*/ 7 w 35"/>
                  <a:gd name="T13" fmla="*/ 20 h 46"/>
                  <a:gd name="T14" fmla="*/ 10 w 35"/>
                  <a:gd name="T15" fmla="*/ 14 h 46"/>
                  <a:gd name="T16" fmla="*/ 15 w 35"/>
                  <a:gd name="T17" fmla="*/ 7 h 46"/>
                  <a:gd name="T18" fmla="*/ 18 w 35"/>
                  <a:gd name="T19" fmla="*/ 2 h 46"/>
                  <a:gd name="T20" fmla="*/ 14 w 35"/>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46">
                    <a:moveTo>
                      <a:pt x="27" y="0"/>
                    </a:moveTo>
                    <a:lnTo>
                      <a:pt x="21" y="10"/>
                    </a:lnTo>
                    <a:lnTo>
                      <a:pt x="12" y="22"/>
                    </a:lnTo>
                    <a:lnTo>
                      <a:pt x="5" y="35"/>
                    </a:lnTo>
                    <a:lnTo>
                      <a:pt x="0" y="44"/>
                    </a:lnTo>
                    <a:lnTo>
                      <a:pt x="8" y="46"/>
                    </a:lnTo>
                    <a:lnTo>
                      <a:pt x="13" y="39"/>
                    </a:lnTo>
                    <a:lnTo>
                      <a:pt x="20" y="26"/>
                    </a:lnTo>
                    <a:lnTo>
                      <a:pt x="29" y="14"/>
                    </a:lnTo>
                    <a:lnTo>
                      <a:pt x="35" y="4"/>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0" name="Freeform 432"/>
              <p:cNvSpPr>
                <a:spLocks/>
              </p:cNvSpPr>
              <p:nvPr/>
            </p:nvSpPr>
            <p:spPr bwMode="auto">
              <a:xfrm>
                <a:off x="2659" y="3521"/>
                <a:ext cx="4" cy="3"/>
              </a:xfrm>
              <a:custGeom>
                <a:avLst/>
                <a:gdLst>
                  <a:gd name="T0" fmla="*/ 4 w 8"/>
                  <a:gd name="T1" fmla="*/ 3 h 6"/>
                  <a:gd name="T2" fmla="*/ 4 w 8"/>
                  <a:gd name="T3" fmla="*/ 2 h 6"/>
                  <a:gd name="T4" fmla="*/ 3 w 8"/>
                  <a:gd name="T5" fmla="*/ 0 h 6"/>
                  <a:gd name="T6" fmla="*/ 1 w 8"/>
                  <a:gd name="T7" fmla="*/ 0 h 6"/>
                  <a:gd name="T8" fmla="*/ 0 w 8"/>
                  <a:gd name="T9" fmla="*/ 1 h 6"/>
                  <a:gd name="T10" fmla="*/ 4 w 8"/>
                  <a:gd name="T11" fmla="*/ 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8" y="6"/>
                    </a:moveTo>
                    <a:lnTo>
                      <a:pt x="8" y="3"/>
                    </a:lnTo>
                    <a:lnTo>
                      <a:pt x="6" y="0"/>
                    </a:lnTo>
                    <a:lnTo>
                      <a:pt x="2" y="0"/>
                    </a:lnTo>
                    <a:lnTo>
                      <a:pt x="0" y="2"/>
                    </a:lnTo>
                    <a:lnTo>
                      <a:pt x="8"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1" name="Freeform 433"/>
              <p:cNvSpPr>
                <a:spLocks/>
              </p:cNvSpPr>
              <p:nvPr/>
            </p:nvSpPr>
            <p:spPr bwMode="auto">
              <a:xfrm>
                <a:off x="2676" y="3532"/>
                <a:ext cx="4" cy="4"/>
              </a:xfrm>
              <a:custGeom>
                <a:avLst/>
                <a:gdLst>
                  <a:gd name="T0" fmla="*/ 3 w 7"/>
                  <a:gd name="T1" fmla="*/ 4 h 7"/>
                  <a:gd name="T2" fmla="*/ 4 w 7"/>
                  <a:gd name="T3" fmla="*/ 2 h 7"/>
                  <a:gd name="T4" fmla="*/ 3 w 7"/>
                  <a:gd name="T5" fmla="*/ 1 h 7"/>
                  <a:gd name="T6" fmla="*/ 2 w 7"/>
                  <a:gd name="T7" fmla="*/ 0 h 7"/>
                  <a:gd name="T8" fmla="*/ 0 w 7"/>
                  <a:gd name="T9" fmla="*/ 1 h 7"/>
                  <a:gd name="T10" fmla="*/ 3 w 7"/>
                  <a:gd name="T11" fmla="*/ 4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6" y="7"/>
                    </a:moveTo>
                    <a:lnTo>
                      <a:pt x="7" y="4"/>
                    </a:lnTo>
                    <a:lnTo>
                      <a:pt x="6" y="1"/>
                    </a:lnTo>
                    <a:lnTo>
                      <a:pt x="3" y="0"/>
                    </a:lnTo>
                    <a:lnTo>
                      <a:pt x="0" y="1"/>
                    </a:lnTo>
                    <a:lnTo>
                      <a:pt x="6"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2" name="Freeform 434"/>
              <p:cNvSpPr>
                <a:spLocks/>
              </p:cNvSpPr>
              <p:nvPr/>
            </p:nvSpPr>
            <p:spPr bwMode="auto">
              <a:xfrm>
                <a:off x="2653" y="3533"/>
                <a:ext cx="26" cy="25"/>
              </a:xfrm>
              <a:custGeom>
                <a:avLst/>
                <a:gdLst>
                  <a:gd name="T0" fmla="*/ 4 w 51"/>
                  <a:gd name="T1" fmla="*/ 25 h 52"/>
                  <a:gd name="T2" fmla="*/ 6 w 51"/>
                  <a:gd name="T3" fmla="*/ 23 h 52"/>
                  <a:gd name="T4" fmla="*/ 7 w 51"/>
                  <a:gd name="T5" fmla="*/ 21 h 52"/>
                  <a:gd name="T6" fmla="*/ 9 w 51"/>
                  <a:gd name="T7" fmla="*/ 18 h 52"/>
                  <a:gd name="T8" fmla="*/ 12 w 51"/>
                  <a:gd name="T9" fmla="*/ 15 h 52"/>
                  <a:gd name="T10" fmla="*/ 15 w 51"/>
                  <a:gd name="T11" fmla="*/ 13 h 52"/>
                  <a:gd name="T12" fmla="*/ 18 w 51"/>
                  <a:gd name="T13" fmla="*/ 10 h 52"/>
                  <a:gd name="T14" fmla="*/ 22 w 51"/>
                  <a:gd name="T15" fmla="*/ 6 h 52"/>
                  <a:gd name="T16" fmla="*/ 26 w 51"/>
                  <a:gd name="T17" fmla="*/ 3 h 52"/>
                  <a:gd name="T18" fmla="*/ 23 w 51"/>
                  <a:gd name="T19" fmla="*/ 0 h 52"/>
                  <a:gd name="T20" fmla="*/ 19 w 51"/>
                  <a:gd name="T21" fmla="*/ 3 h 52"/>
                  <a:gd name="T22" fmla="*/ 15 w 51"/>
                  <a:gd name="T23" fmla="*/ 7 h 52"/>
                  <a:gd name="T24" fmla="*/ 12 w 51"/>
                  <a:gd name="T25" fmla="*/ 10 h 52"/>
                  <a:gd name="T26" fmla="*/ 9 w 51"/>
                  <a:gd name="T27" fmla="*/ 13 h 52"/>
                  <a:gd name="T28" fmla="*/ 6 w 51"/>
                  <a:gd name="T29" fmla="*/ 15 h 52"/>
                  <a:gd name="T30" fmla="*/ 4 w 51"/>
                  <a:gd name="T31" fmla="*/ 17 h 52"/>
                  <a:gd name="T32" fmla="*/ 2 w 51"/>
                  <a:gd name="T33" fmla="*/ 21 h 52"/>
                  <a:gd name="T34" fmla="*/ 0 w 51"/>
                  <a:gd name="T35" fmla="*/ 23 h 52"/>
                  <a:gd name="T36" fmla="*/ 4 w 51"/>
                  <a:gd name="T37" fmla="*/ 25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52">
                    <a:moveTo>
                      <a:pt x="8" y="52"/>
                    </a:moveTo>
                    <a:lnTo>
                      <a:pt x="11" y="47"/>
                    </a:lnTo>
                    <a:lnTo>
                      <a:pt x="14" y="43"/>
                    </a:lnTo>
                    <a:lnTo>
                      <a:pt x="18" y="37"/>
                    </a:lnTo>
                    <a:lnTo>
                      <a:pt x="23" y="32"/>
                    </a:lnTo>
                    <a:lnTo>
                      <a:pt x="29" y="26"/>
                    </a:lnTo>
                    <a:lnTo>
                      <a:pt x="35" y="20"/>
                    </a:lnTo>
                    <a:lnTo>
                      <a:pt x="43" y="13"/>
                    </a:lnTo>
                    <a:lnTo>
                      <a:pt x="51" y="6"/>
                    </a:lnTo>
                    <a:lnTo>
                      <a:pt x="45" y="0"/>
                    </a:lnTo>
                    <a:lnTo>
                      <a:pt x="37" y="7"/>
                    </a:lnTo>
                    <a:lnTo>
                      <a:pt x="29" y="14"/>
                    </a:lnTo>
                    <a:lnTo>
                      <a:pt x="23" y="20"/>
                    </a:lnTo>
                    <a:lnTo>
                      <a:pt x="17" y="26"/>
                    </a:lnTo>
                    <a:lnTo>
                      <a:pt x="12" y="31"/>
                    </a:lnTo>
                    <a:lnTo>
                      <a:pt x="8" y="36"/>
                    </a:lnTo>
                    <a:lnTo>
                      <a:pt x="3" y="43"/>
                    </a:lnTo>
                    <a:lnTo>
                      <a:pt x="0" y="48"/>
                    </a:lnTo>
                    <a:lnTo>
                      <a:pt x="8" y="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3" name="Freeform 435"/>
              <p:cNvSpPr>
                <a:spLocks/>
              </p:cNvSpPr>
              <p:nvPr/>
            </p:nvSpPr>
            <p:spPr bwMode="auto">
              <a:xfrm>
                <a:off x="2653" y="3556"/>
                <a:ext cx="4" cy="3"/>
              </a:xfrm>
              <a:custGeom>
                <a:avLst/>
                <a:gdLst>
                  <a:gd name="T0" fmla="*/ 0 w 8"/>
                  <a:gd name="T1" fmla="*/ 0 h 6"/>
                  <a:gd name="T2" fmla="*/ 0 w 8"/>
                  <a:gd name="T3" fmla="*/ 2 h 6"/>
                  <a:gd name="T4" fmla="*/ 2 w 8"/>
                  <a:gd name="T5" fmla="*/ 3 h 6"/>
                  <a:gd name="T6" fmla="*/ 3 w 8"/>
                  <a:gd name="T7" fmla="*/ 3 h 6"/>
                  <a:gd name="T8" fmla="*/ 4 w 8"/>
                  <a:gd name="T9" fmla="*/ 2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3"/>
                    </a:lnTo>
                    <a:lnTo>
                      <a:pt x="3" y="6"/>
                    </a:lnTo>
                    <a:lnTo>
                      <a:pt x="6" y="6"/>
                    </a:lnTo>
                    <a:lnTo>
                      <a:pt x="8" y="4"/>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4" name="Freeform 436"/>
              <p:cNvSpPr>
                <a:spLocks/>
              </p:cNvSpPr>
              <p:nvPr/>
            </p:nvSpPr>
            <p:spPr bwMode="auto">
              <a:xfrm>
                <a:off x="2733" y="3294"/>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5" name="Freeform 437"/>
              <p:cNvSpPr>
                <a:spLocks/>
              </p:cNvSpPr>
              <p:nvPr/>
            </p:nvSpPr>
            <p:spPr bwMode="auto">
              <a:xfrm>
                <a:off x="2719" y="3294"/>
                <a:ext cx="16" cy="45"/>
              </a:xfrm>
              <a:custGeom>
                <a:avLst/>
                <a:gdLst>
                  <a:gd name="T0" fmla="*/ 1 w 34"/>
                  <a:gd name="T1" fmla="*/ 45 h 90"/>
                  <a:gd name="T2" fmla="*/ 4 w 34"/>
                  <a:gd name="T3" fmla="*/ 43 h 90"/>
                  <a:gd name="T4" fmla="*/ 5 w 34"/>
                  <a:gd name="T5" fmla="*/ 38 h 90"/>
                  <a:gd name="T6" fmla="*/ 5 w 34"/>
                  <a:gd name="T7" fmla="*/ 32 h 90"/>
                  <a:gd name="T8" fmla="*/ 6 w 34"/>
                  <a:gd name="T9" fmla="*/ 26 h 90"/>
                  <a:gd name="T10" fmla="*/ 8 w 34"/>
                  <a:gd name="T11" fmla="*/ 20 h 90"/>
                  <a:gd name="T12" fmla="*/ 10 w 34"/>
                  <a:gd name="T13" fmla="*/ 14 h 90"/>
                  <a:gd name="T14" fmla="*/ 13 w 34"/>
                  <a:gd name="T15" fmla="*/ 9 h 90"/>
                  <a:gd name="T16" fmla="*/ 15 w 34"/>
                  <a:gd name="T17" fmla="*/ 5 h 90"/>
                  <a:gd name="T18" fmla="*/ 16 w 34"/>
                  <a:gd name="T19" fmla="*/ 4 h 90"/>
                  <a:gd name="T20" fmla="*/ 14 w 34"/>
                  <a:gd name="T21" fmla="*/ 0 h 90"/>
                  <a:gd name="T22" fmla="*/ 11 w 34"/>
                  <a:gd name="T23" fmla="*/ 3 h 90"/>
                  <a:gd name="T24" fmla="*/ 9 w 34"/>
                  <a:gd name="T25" fmla="*/ 7 h 90"/>
                  <a:gd name="T26" fmla="*/ 7 w 34"/>
                  <a:gd name="T27" fmla="*/ 12 h 90"/>
                  <a:gd name="T28" fmla="*/ 4 w 34"/>
                  <a:gd name="T29" fmla="*/ 19 h 90"/>
                  <a:gd name="T30" fmla="*/ 2 w 34"/>
                  <a:gd name="T31" fmla="*/ 25 h 90"/>
                  <a:gd name="T32" fmla="*/ 1 w 34"/>
                  <a:gd name="T33" fmla="*/ 32 h 90"/>
                  <a:gd name="T34" fmla="*/ 0 w 34"/>
                  <a:gd name="T35" fmla="*/ 38 h 90"/>
                  <a:gd name="T36" fmla="*/ 0 w 34"/>
                  <a:gd name="T37" fmla="*/ 43 h 90"/>
                  <a:gd name="T38" fmla="*/ 3 w 34"/>
                  <a:gd name="T39" fmla="*/ 41 h 90"/>
                  <a:gd name="T40" fmla="*/ 0 w 34"/>
                  <a:gd name="T41" fmla="*/ 43 h 90"/>
                  <a:gd name="T42" fmla="*/ 1 w 34"/>
                  <a:gd name="T43" fmla="*/ 45 h 90"/>
                  <a:gd name="T44" fmla="*/ 2 w 34"/>
                  <a:gd name="T45" fmla="*/ 45 h 90"/>
                  <a:gd name="T46" fmla="*/ 4 w 34"/>
                  <a:gd name="T47" fmla="*/ 45 h 90"/>
                  <a:gd name="T48" fmla="*/ 4 w 34"/>
                  <a:gd name="T49" fmla="*/ 43 h 90"/>
                  <a:gd name="T50" fmla="*/ 1 w 34"/>
                  <a:gd name="T51" fmla="*/ 45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 h="90">
                    <a:moveTo>
                      <a:pt x="3" y="90"/>
                    </a:moveTo>
                    <a:lnTo>
                      <a:pt x="9" y="86"/>
                    </a:lnTo>
                    <a:lnTo>
                      <a:pt x="10" y="76"/>
                    </a:lnTo>
                    <a:lnTo>
                      <a:pt x="10" y="64"/>
                    </a:lnTo>
                    <a:lnTo>
                      <a:pt x="13" y="51"/>
                    </a:lnTo>
                    <a:lnTo>
                      <a:pt x="17" y="39"/>
                    </a:lnTo>
                    <a:lnTo>
                      <a:pt x="22" y="28"/>
                    </a:lnTo>
                    <a:lnTo>
                      <a:pt x="28" y="18"/>
                    </a:lnTo>
                    <a:lnTo>
                      <a:pt x="32" y="10"/>
                    </a:lnTo>
                    <a:lnTo>
                      <a:pt x="34" y="8"/>
                    </a:lnTo>
                    <a:lnTo>
                      <a:pt x="30" y="0"/>
                    </a:lnTo>
                    <a:lnTo>
                      <a:pt x="23" y="6"/>
                    </a:lnTo>
                    <a:lnTo>
                      <a:pt x="19" y="14"/>
                    </a:lnTo>
                    <a:lnTo>
                      <a:pt x="14" y="24"/>
                    </a:lnTo>
                    <a:lnTo>
                      <a:pt x="9" y="37"/>
                    </a:lnTo>
                    <a:lnTo>
                      <a:pt x="5" y="49"/>
                    </a:lnTo>
                    <a:lnTo>
                      <a:pt x="2" y="64"/>
                    </a:lnTo>
                    <a:lnTo>
                      <a:pt x="0" y="76"/>
                    </a:lnTo>
                    <a:lnTo>
                      <a:pt x="1" y="86"/>
                    </a:lnTo>
                    <a:lnTo>
                      <a:pt x="7" y="82"/>
                    </a:lnTo>
                    <a:lnTo>
                      <a:pt x="1" y="86"/>
                    </a:lnTo>
                    <a:lnTo>
                      <a:pt x="2" y="89"/>
                    </a:lnTo>
                    <a:lnTo>
                      <a:pt x="5" y="90"/>
                    </a:lnTo>
                    <a:lnTo>
                      <a:pt x="8" y="89"/>
                    </a:lnTo>
                    <a:lnTo>
                      <a:pt x="9" y="86"/>
                    </a:lnTo>
                    <a:lnTo>
                      <a:pt x="3" y="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6" name="Freeform 438"/>
              <p:cNvSpPr>
                <a:spLocks/>
              </p:cNvSpPr>
              <p:nvPr/>
            </p:nvSpPr>
            <p:spPr bwMode="auto">
              <a:xfrm>
                <a:off x="2682" y="3266"/>
                <a:ext cx="40" cy="73"/>
              </a:xfrm>
              <a:custGeom>
                <a:avLst/>
                <a:gdLst>
                  <a:gd name="T0" fmla="*/ 0 w 80"/>
                  <a:gd name="T1" fmla="*/ 0 h 147"/>
                  <a:gd name="T2" fmla="*/ 0 w 80"/>
                  <a:gd name="T3" fmla="*/ 7 h 147"/>
                  <a:gd name="T4" fmla="*/ 4 w 80"/>
                  <a:gd name="T5" fmla="*/ 17 h 147"/>
                  <a:gd name="T6" fmla="*/ 8 w 80"/>
                  <a:gd name="T7" fmla="*/ 28 h 147"/>
                  <a:gd name="T8" fmla="*/ 13 w 80"/>
                  <a:gd name="T9" fmla="*/ 40 h 147"/>
                  <a:gd name="T10" fmla="*/ 20 w 80"/>
                  <a:gd name="T11" fmla="*/ 51 h 147"/>
                  <a:gd name="T12" fmla="*/ 26 w 80"/>
                  <a:gd name="T13" fmla="*/ 61 h 147"/>
                  <a:gd name="T14" fmla="*/ 33 w 80"/>
                  <a:gd name="T15" fmla="*/ 69 h 147"/>
                  <a:gd name="T16" fmla="*/ 38 w 80"/>
                  <a:gd name="T17" fmla="*/ 73 h 147"/>
                  <a:gd name="T18" fmla="*/ 40 w 80"/>
                  <a:gd name="T19" fmla="*/ 69 h 147"/>
                  <a:gd name="T20" fmla="*/ 36 w 80"/>
                  <a:gd name="T21" fmla="*/ 66 h 147"/>
                  <a:gd name="T22" fmla="*/ 30 w 80"/>
                  <a:gd name="T23" fmla="*/ 59 h 147"/>
                  <a:gd name="T24" fmla="*/ 24 w 80"/>
                  <a:gd name="T25" fmla="*/ 49 h 147"/>
                  <a:gd name="T26" fmla="*/ 17 w 80"/>
                  <a:gd name="T27" fmla="*/ 38 h 147"/>
                  <a:gd name="T28" fmla="*/ 12 w 80"/>
                  <a:gd name="T29" fmla="*/ 27 h 147"/>
                  <a:gd name="T30" fmla="*/ 8 w 80"/>
                  <a:gd name="T31" fmla="*/ 16 h 147"/>
                  <a:gd name="T32" fmla="*/ 5 w 80"/>
                  <a:gd name="T33" fmla="*/ 7 h 147"/>
                  <a:gd name="T34" fmla="*/ 5 w 80"/>
                  <a:gd name="T35" fmla="*/ 1 h 147"/>
                  <a:gd name="T36" fmla="*/ 0 w 80"/>
                  <a:gd name="T37" fmla="*/ 0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147">
                    <a:moveTo>
                      <a:pt x="0" y="0"/>
                    </a:moveTo>
                    <a:lnTo>
                      <a:pt x="0" y="15"/>
                    </a:lnTo>
                    <a:lnTo>
                      <a:pt x="7" y="35"/>
                    </a:lnTo>
                    <a:lnTo>
                      <a:pt x="15" y="57"/>
                    </a:lnTo>
                    <a:lnTo>
                      <a:pt x="26" y="80"/>
                    </a:lnTo>
                    <a:lnTo>
                      <a:pt x="39" y="102"/>
                    </a:lnTo>
                    <a:lnTo>
                      <a:pt x="52" y="122"/>
                    </a:lnTo>
                    <a:lnTo>
                      <a:pt x="65" y="138"/>
                    </a:lnTo>
                    <a:lnTo>
                      <a:pt x="76" y="147"/>
                    </a:lnTo>
                    <a:lnTo>
                      <a:pt x="80" y="139"/>
                    </a:lnTo>
                    <a:lnTo>
                      <a:pt x="71" y="132"/>
                    </a:lnTo>
                    <a:lnTo>
                      <a:pt x="60" y="118"/>
                    </a:lnTo>
                    <a:lnTo>
                      <a:pt x="47" y="98"/>
                    </a:lnTo>
                    <a:lnTo>
                      <a:pt x="34" y="76"/>
                    </a:lnTo>
                    <a:lnTo>
                      <a:pt x="23" y="55"/>
                    </a:lnTo>
                    <a:lnTo>
                      <a:pt x="15" y="33"/>
                    </a:lnTo>
                    <a:lnTo>
                      <a:pt x="9" y="15"/>
                    </a:lnTo>
                    <a:lnTo>
                      <a:pt x="9"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7" name="Freeform 439"/>
              <p:cNvSpPr>
                <a:spLocks/>
              </p:cNvSpPr>
              <p:nvPr/>
            </p:nvSpPr>
            <p:spPr bwMode="auto">
              <a:xfrm>
                <a:off x="2682" y="3264"/>
                <a:ext cx="4" cy="3"/>
              </a:xfrm>
              <a:custGeom>
                <a:avLst/>
                <a:gdLst>
                  <a:gd name="T0" fmla="*/ 4 w 9"/>
                  <a:gd name="T1" fmla="*/ 3 h 5"/>
                  <a:gd name="T2" fmla="*/ 4 w 9"/>
                  <a:gd name="T3" fmla="*/ 1 h 5"/>
                  <a:gd name="T4" fmla="*/ 3 w 9"/>
                  <a:gd name="T5" fmla="*/ 0 h 5"/>
                  <a:gd name="T6" fmla="*/ 1 w 9"/>
                  <a:gd name="T7" fmla="*/ 0 h 5"/>
                  <a:gd name="T8" fmla="*/ 0 w 9"/>
                  <a:gd name="T9" fmla="*/ 2 h 5"/>
                  <a:gd name="T10" fmla="*/ 4 w 9"/>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9" y="5"/>
                    </a:moveTo>
                    <a:lnTo>
                      <a:pt x="8" y="2"/>
                    </a:lnTo>
                    <a:lnTo>
                      <a:pt x="6" y="0"/>
                    </a:lnTo>
                    <a:lnTo>
                      <a:pt x="2" y="0"/>
                    </a:lnTo>
                    <a:lnTo>
                      <a:pt x="0" y="3"/>
                    </a:lnTo>
                    <a:lnTo>
                      <a:pt x="9"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8" name="Freeform 440"/>
              <p:cNvSpPr>
                <a:spLocks/>
              </p:cNvSpPr>
              <p:nvPr/>
            </p:nvSpPr>
            <p:spPr bwMode="auto">
              <a:xfrm>
                <a:off x="2777" y="3337"/>
                <a:ext cx="4" cy="3"/>
              </a:xfrm>
              <a:custGeom>
                <a:avLst/>
                <a:gdLst>
                  <a:gd name="T0" fmla="*/ 4 w 8"/>
                  <a:gd name="T1" fmla="*/ 1 h 6"/>
                  <a:gd name="T2" fmla="*/ 3 w 8"/>
                  <a:gd name="T3" fmla="*/ 0 h 6"/>
                  <a:gd name="T4" fmla="*/ 2 w 8"/>
                  <a:gd name="T5" fmla="*/ 0 h 6"/>
                  <a:gd name="T6" fmla="*/ 0 w 8"/>
                  <a:gd name="T7" fmla="*/ 2 h 6"/>
                  <a:gd name="T8" fmla="*/ 0 w 8"/>
                  <a:gd name="T9" fmla="*/ 3 h 6"/>
                  <a:gd name="T10" fmla="*/ 4 w 8"/>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8" y="2"/>
                    </a:moveTo>
                    <a:lnTo>
                      <a:pt x="6" y="0"/>
                    </a:lnTo>
                    <a:lnTo>
                      <a:pt x="3" y="0"/>
                    </a:lnTo>
                    <a:lnTo>
                      <a:pt x="0" y="3"/>
                    </a:lnTo>
                    <a:lnTo>
                      <a:pt x="0" y="6"/>
                    </a:lnTo>
                    <a:lnTo>
                      <a:pt x="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59" name="Freeform 441"/>
              <p:cNvSpPr>
                <a:spLocks/>
              </p:cNvSpPr>
              <p:nvPr/>
            </p:nvSpPr>
            <p:spPr bwMode="auto">
              <a:xfrm>
                <a:off x="2777" y="3338"/>
                <a:ext cx="7" cy="48"/>
              </a:xfrm>
              <a:custGeom>
                <a:avLst/>
                <a:gdLst>
                  <a:gd name="T0" fmla="*/ 6 w 13"/>
                  <a:gd name="T1" fmla="*/ 48 h 97"/>
                  <a:gd name="T2" fmla="*/ 6 w 13"/>
                  <a:gd name="T3" fmla="*/ 37 h 97"/>
                  <a:gd name="T4" fmla="*/ 7 w 13"/>
                  <a:gd name="T5" fmla="*/ 23 h 97"/>
                  <a:gd name="T6" fmla="*/ 6 w 13"/>
                  <a:gd name="T7" fmla="*/ 9 h 97"/>
                  <a:gd name="T8" fmla="*/ 4 w 13"/>
                  <a:gd name="T9" fmla="*/ 0 h 97"/>
                  <a:gd name="T10" fmla="*/ 0 w 13"/>
                  <a:gd name="T11" fmla="*/ 2 h 97"/>
                  <a:gd name="T12" fmla="*/ 2 w 13"/>
                  <a:gd name="T13" fmla="*/ 9 h 97"/>
                  <a:gd name="T14" fmla="*/ 2 w 13"/>
                  <a:gd name="T15" fmla="*/ 23 h 97"/>
                  <a:gd name="T16" fmla="*/ 1 w 13"/>
                  <a:gd name="T17" fmla="*/ 37 h 97"/>
                  <a:gd name="T18" fmla="*/ 1 w 13"/>
                  <a:gd name="T19" fmla="*/ 48 h 97"/>
                  <a:gd name="T20" fmla="*/ 6 w 13"/>
                  <a:gd name="T21" fmla="*/ 48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97">
                    <a:moveTo>
                      <a:pt x="12" y="97"/>
                    </a:moveTo>
                    <a:lnTo>
                      <a:pt x="12" y="75"/>
                    </a:lnTo>
                    <a:lnTo>
                      <a:pt x="13" y="46"/>
                    </a:lnTo>
                    <a:lnTo>
                      <a:pt x="11" y="19"/>
                    </a:lnTo>
                    <a:lnTo>
                      <a:pt x="8" y="0"/>
                    </a:lnTo>
                    <a:lnTo>
                      <a:pt x="0" y="4"/>
                    </a:lnTo>
                    <a:lnTo>
                      <a:pt x="3" y="19"/>
                    </a:lnTo>
                    <a:lnTo>
                      <a:pt x="3" y="46"/>
                    </a:lnTo>
                    <a:lnTo>
                      <a:pt x="2" y="75"/>
                    </a:lnTo>
                    <a:lnTo>
                      <a:pt x="2" y="97"/>
                    </a:lnTo>
                    <a:lnTo>
                      <a:pt x="12" y="9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0" name="Freeform 442"/>
              <p:cNvSpPr>
                <a:spLocks/>
              </p:cNvSpPr>
              <p:nvPr/>
            </p:nvSpPr>
            <p:spPr bwMode="auto">
              <a:xfrm>
                <a:off x="2778" y="3386"/>
                <a:ext cx="5" cy="2"/>
              </a:xfrm>
              <a:custGeom>
                <a:avLst/>
                <a:gdLst>
                  <a:gd name="T0" fmla="*/ 0 w 10"/>
                  <a:gd name="T1" fmla="*/ 0 h 4"/>
                  <a:gd name="T2" fmla="*/ 1 w 10"/>
                  <a:gd name="T3" fmla="*/ 2 h 4"/>
                  <a:gd name="T4" fmla="*/ 3 w 10"/>
                  <a:gd name="T5" fmla="*/ 2 h 4"/>
                  <a:gd name="T6" fmla="*/ 4 w 10"/>
                  <a:gd name="T7" fmla="*/ 2 h 4"/>
                  <a:gd name="T8" fmla="*/ 5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2" y="3"/>
                    </a:lnTo>
                    <a:lnTo>
                      <a:pt x="5" y="4"/>
                    </a:lnTo>
                    <a:lnTo>
                      <a:pt x="8" y="3"/>
                    </a:lnTo>
                    <a:lnTo>
                      <a:pt x="10"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1" name="Freeform 443"/>
              <p:cNvSpPr>
                <a:spLocks/>
              </p:cNvSpPr>
              <p:nvPr/>
            </p:nvSpPr>
            <p:spPr bwMode="auto">
              <a:xfrm>
                <a:off x="2803" y="3298"/>
                <a:ext cx="4" cy="3"/>
              </a:xfrm>
              <a:custGeom>
                <a:avLst/>
                <a:gdLst>
                  <a:gd name="T0" fmla="*/ 0 w 8"/>
                  <a:gd name="T1" fmla="*/ 0 h 5"/>
                  <a:gd name="T2" fmla="*/ 1 w 8"/>
                  <a:gd name="T3" fmla="*/ 2 h 5"/>
                  <a:gd name="T4" fmla="*/ 2 w 8"/>
                  <a:gd name="T5" fmla="*/ 3 h 5"/>
                  <a:gd name="T6" fmla="*/ 3 w 8"/>
                  <a:gd name="T7" fmla="*/ 2 h 5"/>
                  <a:gd name="T8" fmla="*/ 4 w 8"/>
                  <a:gd name="T9" fmla="*/ 1 h 5"/>
                  <a:gd name="T10" fmla="*/ 0 w 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
                    <a:moveTo>
                      <a:pt x="0" y="0"/>
                    </a:moveTo>
                    <a:lnTo>
                      <a:pt x="1" y="3"/>
                    </a:lnTo>
                    <a:lnTo>
                      <a:pt x="3" y="5"/>
                    </a:lnTo>
                    <a:lnTo>
                      <a:pt x="6" y="4"/>
                    </a:lnTo>
                    <a:lnTo>
                      <a:pt x="8" y="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2" name="Freeform 444"/>
              <p:cNvSpPr>
                <a:spLocks/>
              </p:cNvSpPr>
              <p:nvPr/>
            </p:nvSpPr>
            <p:spPr bwMode="auto">
              <a:xfrm>
                <a:off x="2803" y="3265"/>
                <a:ext cx="16" cy="34"/>
              </a:xfrm>
              <a:custGeom>
                <a:avLst/>
                <a:gdLst>
                  <a:gd name="T0" fmla="*/ 15 w 33"/>
                  <a:gd name="T1" fmla="*/ 0 h 69"/>
                  <a:gd name="T2" fmla="*/ 12 w 33"/>
                  <a:gd name="T3" fmla="*/ 1 h 69"/>
                  <a:gd name="T4" fmla="*/ 11 w 33"/>
                  <a:gd name="T5" fmla="*/ 5 h 69"/>
                  <a:gd name="T6" fmla="*/ 8 w 33"/>
                  <a:gd name="T7" fmla="*/ 14 h 69"/>
                  <a:gd name="T8" fmla="*/ 4 w 33"/>
                  <a:gd name="T9" fmla="*/ 24 h 69"/>
                  <a:gd name="T10" fmla="*/ 0 w 33"/>
                  <a:gd name="T11" fmla="*/ 33 h 69"/>
                  <a:gd name="T12" fmla="*/ 4 w 33"/>
                  <a:gd name="T13" fmla="*/ 34 h 69"/>
                  <a:gd name="T14" fmla="*/ 8 w 33"/>
                  <a:gd name="T15" fmla="*/ 25 h 69"/>
                  <a:gd name="T16" fmla="*/ 12 w 33"/>
                  <a:gd name="T17" fmla="*/ 15 h 69"/>
                  <a:gd name="T18" fmla="*/ 15 w 33"/>
                  <a:gd name="T19" fmla="*/ 6 h 69"/>
                  <a:gd name="T20" fmla="*/ 16 w 33"/>
                  <a:gd name="T21" fmla="*/ 2 h 69"/>
                  <a:gd name="T22" fmla="*/ 13 w 33"/>
                  <a:gd name="T23" fmla="*/ 4 h 69"/>
                  <a:gd name="T24" fmla="*/ 16 w 33"/>
                  <a:gd name="T25" fmla="*/ 2 h 69"/>
                  <a:gd name="T26" fmla="*/ 16 w 33"/>
                  <a:gd name="T27" fmla="*/ 1 h 69"/>
                  <a:gd name="T28" fmla="*/ 15 w 33"/>
                  <a:gd name="T29" fmla="*/ 0 h 69"/>
                  <a:gd name="T30" fmla="*/ 13 w 33"/>
                  <a:gd name="T31" fmla="*/ 0 h 69"/>
                  <a:gd name="T32" fmla="*/ 12 w 33"/>
                  <a:gd name="T33" fmla="*/ 1 h 69"/>
                  <a:gd name="T34" fmla="*/ 15 w 33"/>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69">
                    <a:moveTo>
                      <a:pt x="31" y="0"/>
                    </a:moveTo>
                    <a:lnTo>
                      <a:pt x="25" y="3"/>
                    </a:lnTo>
                    <a:lnTo>
                      <a:pt x="22" y="10"/>
                    </a:lnTo>
                    <a:lnTo>
                      <a:pt x="16" y="28"/>
                    </a:lnTo>
                    <a:lnTo>
                      <a:pt x="8" y="48"/>
                    </a:lnTo>
                    <a:lnTo>
                      <a:pt x="0" y="67"/>
                    </a:lnTo>
                    <a:lnTo>
                      <a:pt x="8" y="69"/>
                    </a:lnTo>
                    <a:lnTo>
                      <a:pt x="16" y="50"/>
                    </a:lnTo>
                    <a:lnTo>
                      <a:pt x="24" y="30"/>
                    </a:lnTo>
                    <a:lnTo>
                      <a:pt x="30" y="12"/>
                    </a:lnTo>
                    <a:lnTo>
                      <a:pt x="33" y="5"/>
                    </a:lnTo>
                    <a:lnTo>
                      <a:pt x="27" y="8"/>
                    </a:lnTo>
                    <a:lnTo>
                      <a:pt x="33" y="5"/>
                    </a:lnTo>
                    <a:lnTo>
                      <a:pt x="32" y="2"/>
                    </a:lnTo>
                    <a:lnTo>
                      <a:pt x="30" y="0"/>
                    </a:lnTo>
                    <a:lnTo>
                      <a:pt x="27" y="0"/>
                    </a:lnTo>
                    <a:lnTo>
                      <a:pt x="25" y="3"/>
                    </a:lnTo>
                    <a:lnTo>
                      <a:pt x="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3" name="Freeform 445"/>
              <p:cNvSpPr>
                <a:spLocks/>
              </p:cNvSpPr>
              <p:nvPr/>
            </p:nvSpPr>
            <p:spPr bwMode="auto">
              <a:xfrm>
                <a:off x="2816" y="3265"/>
                <a:ext cx="26" cy="39"/>
              </a:xfrm>
              <a:custGeom>
                <a:avLst/>
                <a:gdLst>
                  <a:gd name="T0" fmla="*/ 22 w 52"/>
                  <a:gd name="T1" fmla="*/ 36 h 79"/>
                  <a:gd name="T2" fmla="*/ 26 w 52"/>
                  <a:gd name="T3" fmla="*/ 37 h 79"/>
                  <a:gd name="T4" fmla="*/ 25 w 52"/>
                  <a:gd name="T5" fmla="*/ 32 h 79"/>
                  <a:gd name="T6" fmla="*/ 23 w 52"/>
                  <a:gd name="T7" fmla="*/ 27 h 79"/>
                  <a:gd name="T8" fmla="*/ 20 w 52"/>
                  <a:gd name="T9" fmla="*/ 21 h 79"/>
                  <a:gd name="T10" fmla="*/ 17 w 52"/>
                  <a:gd name="T11" fmla="*/ 16 h 79"/>
                  <a:gd name="T12" fmla="*/ 14 w 52"/>
                  <a:gd name="T13" fmla="*/ 11 h 79"/>
                  <a:gd name="T14" fmla="*/ 10 w 52"/>
                  <a:gd name="T15" fmla="*/ 7 h 79"/>
                  <a:gd name="T16" fmla="*/ 6 w 52"/>
                  <a:gd name="T17" fmla="*/ 3 h 79"/>
                  <a:gd name="T18" fmla="*/ 2 w 52"/>
                  <a:gd name="T19" fmla="*/ 0 h 79"/>
                  <a:gd name="T20" fmla="*/ 0 w 52"/>
                  <a:gd name="T21" fmla="*/ 4 h 79"/>
                  <a:gd name="T22" fmla="*/ 3 w 52"/>
                  <a:gd name="T23" fmla="*/ 6 h 79"/>
                  <a:gd name="T24" fmla="*/ 7 w 52"/>
                  <a:gd name="T25" fmla="*/ 10 h 79"/>
                  <a:gd name="T26" fmla="*/ 11 w 52"/>
                  <a:gd name="T27" fmla="*/ 14 h 79"/>
                  <a:gd name="T28" fmla="*/ 13 w 52"/>
                  <a:gd name="T29" fmla="*/ 18 h 79"/>
                  <a:gd name="T30" fmla="*/ 16 w 52"/>
                  <a:gd name="T31" fmla="*/ 23 h 79"/>
                  <a:gd name="T32" fmla="*/ 19 w 52"/>
                  <a:gd name="T33" fmla="*/ 29 h 79"/>
                  <a:gd name="T34" fmla="*/ 21 w 52"/>
                  <a:gd name="T35" fmla="*/ 33 h 79"/>
                  <a:gd name="T36" fmla="*/ 22 w 52"/>
                  <a:gd name="T37" fmla="*/ 37 h 79"/>
                  <a:gd name="T38" fmla="*/ 26 w 52"/>
                  <a:gd name="T39" fmla="*/ 38 h 79"/>
                  <a:gd name="T40" fmla="*/ 22 w 52"/>
                  <a:gd name="T41" fmla="*/ 37 h 79"/>
                  <a:gd name="T42" fmla="*/ 23 w 52"/>
                  <a:gd name="T43" fmla="*/ 39 h 79"/>
                  <a:gd name="T44" fmla="*/ 24 w 52"/>
                  <a:gd name="T45" fmla="*/ 39 h 79"/>
                  <a:gd name="T46" fmla="*/ 26 w 52"/>
                  <a:gd name="T47" fmla="*/ 39 h 79"/>
                  <a:gd name="T48" fmla="*/ 26 w 52"/>
                  <a:gd name="T49" fmla="*/ 37 h 79"/>
                  <a:gd name="T50" fmla="*/ 22 w 52"/>
                  <a:gd name="T51" fmla="*/ 36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2" h="79">
                    <a:moveTo>
                      <a:pt x="44" y="73"/>
                    </a:moveTo>
                    <a:lnTo>
                      <a:pt x="52" y="75"/>
                    </a:lnTo>
                    <a:lnTo>
                      <a:pt x="50" y="65"/>
                    </a:lnTo>
                    <a:lnTo>
                      <a:pt x="46" y="54"/>
                    </a:lnTo>
                    <a:lnTo>
                      <a:pt x="40" y="43"/>
                    </a:lnTo>
                    <a:lnTo>
                      <a:pt x="34" y="33"/>
                    </a:lnTo>
                    <a:lnTo>
                      <a:pt x="27" y="22"/>
                    </a:lnTo>
                    <a:lnTo>
                      <a:pt x="20" y="14"/>
                    </a:lnTo>
                    <a:lnTo>
                      <a:pt x="12" y="6"/>
                    </a:lnTo>
                    <a:lnTo>
                      <a:pt x="4" y="0"/>
                    </a:lnTo>
                    <a:lnTo>
                      <a:pt x="0" y="8"/>
                    </a:lnTo>
                    <a:lnTo>
                      <a:pt x="6" y="12"/>
                    </a:lnTo>
                    <a:lnTo>
                      <a:pt x="13" y="20"/>
                    </a:lnTo>
                    <a:lnTo>
                      <a:pt x="21" y="29"/>
                    </a:lnTo>
                    <a:lnTo>
                      <a:pt x="26" y="37"/>
                    </a:lnTo>
                    <a:lnTo>
                      <a:pt x="32" y="47"/>
                    </a:lnTo>
                    <a:lnTo>
                      <a:pt x="38" y="58"/>
                    </a:lnTo>
                    <a:lnTo>
                      <a:pt x="42" y="67"/>
                    </a:lnTo>
                    <a:lnTo>
                      <a:pt x="44" y="75"/>
                    </a:lnTo>
                    <a:lnTo>
                      <a:pt x="52" y="77"/>
                    </a:lnTo>
                    <a:lnTo>
                      <a:pt x="44" y="75"/>
                    </a:lnTo>
                    <a:lnTo>
                      <a:pt x="45" y="78"/>
                    </a:lnTo>
                    <a:lnTo>
                      <a:pt x="48" y="79"/>
                    </a:lnTo>
                    <a:lnTo>
                      <a:pt x="51" y="78"/>
                    </a:lnTo>
                    <a:lnTo>
                      <a:pt x="52" y="75"/>
                    </a:lnTo>
                    <a:lnTo>
                      <a:pt x="44" y="7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4" name="Freeform 446"/>
              <p:cNvSpPr>
                <a:spLocks/>
              </p:cNvSpPr>
              <p:nvPr/>
            </p:nvSpPr>
            <p:spPr bwMode="auto">
              <a:xfrm>
                <a:off x="2838" y="3224"/>
                <a:ext cx="17" cy="79"/>
              </a:xfrm>
              <a:custGeom>
                <a:avLst/>
                <a:gdLst>
                  <a:gd name="T0" fmla="*/ 8 w 34"/>
                  <a:gd name="T1" fmla="*/ 2 h 158"/>
                  <a:gd name="T2" fmla="*/ 12 w 34"/>
                  <a:gd name="T3" fmla="*/ 12 h 158"/>
                  <a:gd name="T4" fmla="*/ 13 w 34"/>
                  <a:gd name="T5" fmla="*/ 23 h 158"/>
                  <a:gd name="T6" fmla="*/ 13 w 34"/>
                  <a:gd name="T7" fmla="*/ 35 h 158"/>
                  <a:gd name="T8" fmla="*/ 11 w 34"/>
                  <a:gd name="T9" fmla="*/ 46 h 158"/>
                  <a:gd name="T10" fmla="*/ 8 w 34"/>
                  <a:gd name="T11" fmla="*/ 57 h 158"/>
                  <a:gd name="T12" fmla="*/ 5 w 34"/>
                  <a:gd name="T13" fmla="*/ 66 h 158"/>
                  <a:gd name="T14" fmla="*/ 2 w 34"/>
                  <a:gd name="T15" fmla="*/ 73 h 158"/>
                  <a:gd name="T16" fmla="*/ 0 w 34"/>
                  <a:gd name="T17" fmla="*/ 77 h 158"/>
                  <a:gd name="T18" fmla="*/ 4 w 34"/>
                  <a:gd name="T19" fmla="*/ 79 h 158"/>
                  <a:gd name="T20" fmla="*/ 6 w 34"/>
                  <a:gd name="T21" fmla="*/ 74 h 158"/>
                  <a:gd name="T22" fmla="*/ 9 w 34"/>
                  <a:gd name="T23" fmla="*/ 67 h 158"/>
                  <a:gd name="T24" fmla="*/ 12 w 34"/>
                  <a:gd name="T25" fmla="*/ 58 h 158"/>
                  <a:gd name="T26" fmla="*/ 15 w 34"/>
                  <a:gd name="T27" fmla="*/ 46 h 158"/>
                  <a:gd name="T28" fmla="*/ 17 w 34"/>
                  <a:gd name="T29" fmla="*/ 35 h 158"/>
                  <a:gd name="T30" fmla="*/ 17 w 34"/>
                  <a:gd name="T31" fmla="*/ 23 h 158"/>
                  <a:gd name="T32" fmla="*/ 16 w 34"/>
                  <a:gd name="T33" fmla="*/ 11 h 158"/>
                  <a:gd name="T34" fmla="*/ 12 w 34"/>
                  <a:gd name="T35" fmla="*/ 0 h 158"/>
                  <a:gd name="T36" fmla="*/ 8 w 34"/>
                  <a:gd name="T37" fmla="*/ 2 h 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158">
                    <a:moveTo>
                      <a:pt x="15" y="4"/>
                    </a:moveTo>
                    <a:lnTo>
                      <a:pt x="23" y="24"/>
                    </a:lnTo>
                    <a:lnTo>
                      <a:pt x="26" y="45"/>
                    </a:lnTo>
                    <a:lnTo>
                      <a:pt x="25" y="69"/>
                    </a:lnTo>
                    <a:lnTo>
                      <a:pt x="21" y="92"/>
                    </a:lnTo>
                    <a:lnTo>
                      <a:pt x="16" y="113"/>
                    </a:lnTo>
                    <a:lnTo>
                      <a:pt x="10" y="132"/>
                    </a:lnTo>
                    <a:lnTo>
                      <a:pt x="4" y="146"/>
                    </a:lnTo>
                    <a:lnTo>
                      <a:pt x="0" y="154"/>
                    </a:lnTo>
                    <a:lnTo>
                      <a:pt x="8" y="158"/>
                    </a:lnTo>
                    <a:lnTo>
                      <a:pt x="12" y="148"/>
                    </a:lnTo>
                    <a:lnTo>
                      <a:pt x="18" y="134"/>
                    </a:lnTo>
                    <a:lnTo>
                      <a:pt x="24" y="115"/>
                    </a:lnTo>
                    <a:lnTo>
                      <a:pt x="29" y="92"/>
                    </a:lnTo>
                    <a:lnTo>
                      <a:pt x="33" y="69"/>
                    </a:lnTo>
                    <a:lnTo>
                      <a:pt x="34" y="45"/>
                    </a:lnTo>
                    <a:lnTo>
                      <a:pt x="31" y="22"/>
                    </a:lnTo>
                    <a:lnTo>
                      <a:pt x="23" y="0"/>
                    </a:lnTo>
                    <a:lnTo>
                      <a:pt x="15"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5" name="Freeform 447"/>
              <p:cNvSpPr>
                <a:spLocks/>
              </p:cNvSpPr>
              <p:nvPr/>
            </p:nvSpPr>
            <p:spPr bwMode="auto">
              <a:xfrm>
                <a:off x="2845" y="3223"/>
                <a:ext cx="5" cy="3"/>
              </a:xfrm>
              <a:custGeom>
                <a:avLst/>
                <a:gdLst>
                  <a:gd name="T0" fmla="*/ 5 w 8"/>
                  <a:gd name="T1" fmla="*/ 1 h 6"/>
                  <a:gd name="T2" fmla="*/ 4 w 8"/>
                  <a:gd name="T3" fmla="*/ 0 h 6"/>
                  <a:gd name="T4" fmla="*/ 2 w 8"/>
                  <a:gd name="T5" fmla="*/ 0 h 6"/>
                  <a:gd name="T6" fmla="*/ 0 w 8"/>
                  <a:gd name="T7" fmla="*/ 2 h 6"/>
                  <a:gd name="T8" fmla="*/ 0 w 8"/>
                  <a:gd name="T9" fmla="*/ 3 h 6"/>
                  <a:gd name="T10" fmla="*/ 5 w 8"/>
                  <a:gd name="T11" fmla="*/ 1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8" y="2"/>
                    </a:moveTo>
                    <a:lnTo>
                      <a:pt x="6" y="0"/>
                    </a:lnTo>
                    <a:lnTo>
                      <a:pt x="3" y="0"/>
                    </a:lnTo>
                    <a:lnTo>
                      <a:pt x="0" y="3"/>
                    </a:lnTo>
                    <a:lnTo>
                      <a:pt x="0" y="6"/>
                    </a:lnTo>
                    <a:lnTo>
                      <a:pt x="8" y="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6" name="Freeform 448"/>
              <p:cNvSpPr>
                <a:spLocks/>
              </p:cNvSpPr>
              <p:nvPr/>
            </p:nvSpPr>
            <p:spPr bwMode="auto">
              <a:xfrm>
                <a:off x="2886" y="3291"/>
                <a:ext cx="3" cy="4"/>
              </a:xfrm>
              <a:custGeom>
                <a:avLst/>
                <a:gdLst>
                  <a:gd name="T0" fmla="*/ 2 w 6"/>
                  <a:gd name="T1" fmla="*/ 4 h 8"/>
                  <a:gd name="T2" fmla="*/ 3 w 6"/>
                  <a:gd name="T3" fmla="*/ 3 h 8"/>
                  <a:gd name="T4" fmla="*/ 3 w 6"/>
                  <a:gd name="T5" fmla="*/ 1 h 8"/>
                  <a:gd name="T6" fmla="*/ 2 w 6"/>
                  <a:gd name="T7" fmla="*/ 0 h 8"/>
                  <a:gd name="T8" fmla="*/ 0 w 6"/>
                  <a:gd name="T9" fmla="*/ 0 h 8"/>
                  <a:gd name="T10" fmla="*/ 2 w 6"/>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6" y="6"/>
                    </a:lnTo>
                    <a:lnTo>
                      <a:pt x="6" y="2"/>
                    </a:lnTo>
                    <a:lnTo>
                      <a:pt x="3" y="0"/>
                    </a:lnTo>
                    <a:lnTo>
                      <a:pt x="0" y="0"/>
                    </a:ln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7" name="Freeform 449"/>
              <p:cNvSpPr>
                <a:spLocks/>
              </p:cNvSpPr>
              <p:nvPr/>
            </p:nvSpPr>
            <p:spPr bwMode="auto">
              <a:xfrm>
                <a:off x="2850" y="3291"/>
                <a:ext cx="38" cy="30"/>
              </a:xfrm>
              <a:custGeom>
                <a:avLst/>
                <a:gdLst>
                  <a:gd name="T0" fmla="*/ 4 w 76"/>
                  <a:gd name="T1" fmla="*/ 30 h 59"/>
                  <a:gd name="T2" fmla="*/ 6 w 76"/>
                  <a:gd name="T3" fmla="*/ 27 h 59"/>
                  <a:gd name="T4" fmla="*/ 10 w 76"/>
                  <a:gd name="T5" fmla="*/ 23 h 59"/>
                  <a:gd name="T6" fmla="*/ 15 w 76"/>
                  <a:gd name="T7" fmla="*/ 19 h 59"/>
                  <a:gd name="T8" fmla="*/ 21 w 76"/>
                  <a:gd name="T9" fmla="*/ 15 h 59"/>
                  <a:gd name="T10" fmla="*/ 26 w 76"/>
                  <a:gd name="T11" fmla="*/ 12 h 59"/>
                  <a:gd name="T12" fmla="*/ 31 w 76"/>
                  <a:gd name="T13" fmla="*/ 8 h 59"/>
                  <a:gd name="T14" fmla="*/ 35 w 76"/>
                  <a:gd name="T15" fmla="*/ 6 h 59"/>
                  <a:gd name="T16" fmla="*/ 38 w 76"/>
                  <a:gd name="T17" fmla="*/ 4 h 59"/>
                  <a:gd name="T18" fmla="*/ 36 w 76"/>
                  <a:gd name="T19" fmla="*/ 0 h 59"/>
                  <a:gd name="T20" fmla="*/ 33 w 76"/>
                  <a:gd name="T21" fmla="*/ 2 h 59"/>
                  <a:gd name="T22" fmla="*/ 29 w 76"/>
                  <a:gd name="T23" fmla="*/ 4 h 59"/>
                  <a:gd name="T24" fmla="*/ 24 w 76"/>
                  <a:gd name="T25" fmla="*/ 8 h 59"/>
                  <a:gd name="T26" fmla="*/ 18 w 76"/>
                  <a:gd name="T27" fmla="*/ 11 h 59"/>
                  <a:gd name="T28" fmla="*/ 12 w 76"/>
                  <a:gd name="T29" fmla="*/ 16 h 59"/>
                  <a:gd name="T30" fmla="*/ 7 w 76"/>
                  <a:gd name="T31" fmla="*/ 20 h 59"/>
                  <a:gd name="T32" fmla="*/ 3 w 76"/>
                  <a:gd name="T33" fmla="*/ 24 h 59"/>
                  <a:gd name="T34" fmla="*/ 0 w 76"/>
                  <a:gd name="T35" fmla="*/ 28 h 59"/>
                  <a:gd name="T36" fmla="*/ 4 w 76"/>
                  <a:gd name="T37" fmla="*/ 3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 h="59">
                    <a:moveTo>
                      <a:pt x="8" y="59"/>
                    </a:moveTo>
                    <a:lnTo>
                      <a:pt x="12" y="53"/>
                    </a:lnTo>
                    <a:lnTo>
                      <a:pt x="20" y="45"/>
                    </a:lnTo>
                    <a:lnTo>
                      <a:pt x="30" y="37"/>
                    </a:lnTo>
                    <a:lnTo>
                      <a:pt x="41" y="30"/>
                    </a:lnTo>
                    <a:lnTo>
                      <a:pt x="52" y="23"/>
                    </a:lnTo>
                    <a:lnTo>
                      <a:pt x="62" y="16"/>
                    </a:lnTo>
                    <a:lnTo>
                      <a:pt x="70" y="11"/>
                    </a:lnTo>
                    <a:lnTo>
                      <a:pt x="76" y="8"/>
                    </a:lnTo>
                    <a:lnTo>
                      <a:pt x="72" y="0"/>
                    </a:lnTo>
                    <a:lnTo>
                      <a:pt x="66" y="3"/>
                    </a:lnTo>
                    <a:lnTo>
                      <a:pt x="58" y="8"/>
                    </a:lnTo>
                    <a:lnTo>
                      <a:pt x="48" y="15"/>
                    </a:lnTo>
                    <a:lnTo>
                      <a:pt x="36" y="22"/>
                    </a:lnTo>
                    <a:lnTo>
                      <a:pt x="24" y="31"/>
                    </a:lnTo>
                    <a:lnTo>
                      <a:pt x="14" y="39"/>
                    </a:lnTo>
                    <a:lnTo>
                      <a:pt x="6" y="47"/>
                    </a:lnTo>
                    <a:lnTo>
                      <a:pt x="0" y="55"/>
                    </a:lnTo>
                    <a:lnTo>
                      <a:pt x="8" y="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8" name="Freeform 450"/>
              <p:cNvSpPr>
                <a:spLocks/>
              </p:cNvSpPr>
              <p:nvPr/>
            </p:nvSpPr>
            <p:spPr bwMode="auto">
              <a:xfrm>
                <a:off x="2850" y="3319"/>
                <a:ext cx="4" cy="3"/>
              </a:xfrm>
              <a:custGeom>
                <a:avLst/>
                <a:gdLst>
                  <a:gd name="T0" fmla="*/ 0 w 8"/>
                  <a:gd name="T1" fmla="*/ 0 h 6"/>
                  <a:gd name="T2" fmla="*/ 0 w 8"/>
                  <a:gd name="T3" fmla="*/ 2 h 6"/>
                  <a:gd name="T4" fmla="*/ 2 w 8"/>
                  <a:gd name="T5" fmla="*/ 3 h 6"/>
                  <a:gd name="T6" fmla="*/ 3 w 8"/>
                  <a:gd name="T7" fmla="*/ 3 h 6"/>
                  <a:gd name="T8" fmla="*/ 4 w 8"/>
                  <a:gd name="T9" fmla="*/ 2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0" y="3"/>
                    </a:lnTo>
                    <a:lnTo>
                      <a:pt x="3" y="6"/>
                    </a:lnTo>
                    <a:lnTo>
                      <a:pt x="6" y="6"/>
                    </a:lnTo>
                    <a:lnTo>
                      <a:pt x="8" y="4"/>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69" name="Freeform 451"/>
              <p:cNvSpPr>
                <a:spLocks/>
              </p:cNvSpPr>
              <p:nvPr/>
            </p:nvSpPr>
            <p:spPr bwMode="auto">
              <a:xfrm>
                <a:off x="2558" y="3250"/>
                <a:ext cx="3" cy="5"/>
              </a:xfrm>
              <a:custGeom>
                <a:avLst/>
                <a:gdLst>
                  <a:gd name="T0" fmla="*/ 3 w 6"/>
                  <a:gd name="T1" fmla="*/ 0 h 8"/>
                  <a:gd name="T2" fmla="*/ 2 w 6"/>
                  <a:gd name="T3" fmla="*/ 0 h 8"/>
                  <a:gd name="T4" fmla="*/ 0 w 6"/>
                  <a:gd name="T5" fmla="*/ 1 h 8"/>
                  <a:gd name="T6" fmla="*/ 0 w 6"/>
                  <a:gd name="T7" fmla="*/ 4 h 8"/>
                  <a:gd name="T8" fmla="*/ 1 w 6"/>
                  <a:gd name="T9" fmla="*/ 5 h 8"/>
                  <a:gd name="T10" fmla="*/ 3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6" y="0"/>
                    </a:moveTo>
                    <a:lnTo>
                      <a:pt x="3" y="0"/>
                    </a:lnTo>
                    <a:lnTo>
                      <a:pt x="0" y="2"/>
                    </a:lnTo>
                    <a:lnTo>
                      <a:pt x="0" y="6"/>
                    </a:lnTo>
                    <a:lnTo>
                      <a:pt x="2" y="8"/>
                    </a:lnTo>
                    <a:lnTo>
                      <a:pt x="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0" name="Freeform 452"/>
              <p:cNvSpPr>
                <a:spLocks/>
              </p:cNvSpPr>
              <p:nvPr/>
            </p:nvSpPr>
            <p:spPr bwMode="auto">
              <a:xfrm>
                <a:off x="2559" y="3250"/>
                <a:ext cx="34" cy="28"/>
              </a:xfrm>
              <a:custGeom>
                <a:avLst/>
                <a:gdLst>
                  <a:gd name="T0" fmla="*/ 34 w 68"/>
                  <a:gd name="T1" fmla="*/ 24 h 56"/>
                  <a:gd name="T2" fmla="*/ 31 w 68"/>
                  <a:gd name="T3" fmla="*/ 22 h 56"/>
                  <a:gd name="T4" fmla="*/ 28 w 68"/>
                  <a:gd name="T5" fmla="*/ 20 h 56"/>
                  <a:gd name="T6" fmla="*/ 24 w 68"/>
                  <a:gd name="T7" fmla="*/ 16 h 56"/>
                  <a:gd name="T8" fmla="*/ 20 w 68"/>
                  <a:gd name="T9" fmla="*/ 13 h 56"/>
                  <a:gd name="T10" fmla="*/ 15 w 68"/>
                  <a:gd name="T11" fmla="*/ 9 h 56"/>
                  <a:gd name="T12" fmla="*/ 10 w 68"/>
                  <a:gd name="T13" fmla="*/ 5 h 56"/>
                  <a:gd name="T14" fmla="*/ 6 w 68"/>
                  <a:gd name="T15" fmla="*/ 2 h 56"/>
                  <a:gd name="T16" fmla="*/ 2 w 68"/>
                  <a:gd name="T17" fmla="*/ 0 h 56"/>
                  <a:gd name="T18" fmla="*/ 0 w 68"/>
                  <a:gd name="T19" fmla="*/ 4 h 56"/>
                  <a:gd name="T20" fmla="*/ 4 w 68"/>
                  <a:gd name="T21" fmla="*/ 6 h 56"/>
                  <a:gd name="T22" fmla="*/ 8 w 68"/>
                  <a:gd name="T23" fmla="*/ 9 h 56"/>
                  <a:gd name="T24" fmla="*/ 12 w 68"/>
                  <a:gd name="T25" fmla="*/ 12 h 56"/>
                  <a:gd name="T26" fmla="*/ 17 w 68"/>
                  <a:gd name="T27" fmla="*/ 16 h 56"/>
                  <a:gd name="T28" fmla="*/ 21 w 68"/>
                  <a:gd name="T29" fmla="*/ 19 h 56"/>
                  <a:gd name="T30" fmla="*/ 25 w 68"/>
                  <a:gd name="T31" fmla="*/ 23 h 56"/>
                  <a:gd name="T32" fmla="*/ 29 w 68"/>
                  <a:gd name="T33" fmla="*/ 25 h 56"/>
                  <a:gd name="T34" fmla="*/ 32 w 68"/>
                  <a:gd name="T35" fmla="*/ 28 h 56"/>
                  <a:gd name="T36" fmla="*/ 34 w 68"/>
                  <a:gd name="T37" fmla="*/ 2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56">
                    <a:moveTo>
                      <a:pt x="68" y="47"/>
                    </a:moveTo>
                    <a:lnTo>
                      <a:pt x="62" y="44"/>
                    </a:lnTo>
                    <a:lnTo>
                      <a:pt x="56" y="39"/>
                    </a:lnTo>
                    <a:lnTo>
                      <a:pt x="48" y="32"/>
                    </a:lnTo>
                    <a:lnTo>
                      <a:pt x="39" y="25"/>
                    </a:lnTo>
                    <a:lnTo>
                      <a:pt x="30" y="18"/>
                    </a:lnTo>
                    <a:lnTo>
                      <a:pt x="20" y="10"/>
                    </a:lnTo>
                    <a:lnTo>
                      <a:pt x="11" y="4"/>
                    </a:lnTo>
                    <a:lnTo>
                      <a:pt x="4" y="0"/>
                    </a:lnTo>
                    <a:lnTo>
                      <a:pt x="0" y="8"/>
                    </a:lnTo>
                    <a:lnTo>
                      <a:pt x="7" y="12"/>
                    </a:lnTo>
                    <a:lnTo>
                      <a:pt x="16" y="18"/>
                    </a:lnTo>
                    <a:lnTo>
                      <a:pt x="24" y="24"/>
                    </a:lnTo>
                    <a:lnTo>
                      <a:pt x="33" y="31"/>
                    </a:lnTo>
                    <a:lnTo>
                      <a:pt x="42" y="38"/>
                    </a:lnTo>
                    <a:lnTo>
                      <a:pt x="50" y="45"/>
                    </a:lnTo>
                    <a:lnTo>
                      <a:pt x="58" y="50"/>
                    </a:lnTo>
                    <a:lnTo>
                      <a:pt x="63" y="56"/>
                    </a:lnTo>
                    <a:lnTo>
                      <a:pt x="68" y="4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71" name="Freeform 453"/>
              <p:cNvSpPr>
                <a:spLocks/>
              </p:cNvSpPr>
              <p:nvPr/>
            </p:nvSpPr>
            <p:spPr bwMode="auto">
              <a:xfrm>
                <a:off x="2591" y="3274"/>
                <a:ext cx="3" cy="4"/>
              </a:xfrm>
              <a:custGeom>
                <a:avLst/>
                <a:gdLst>
                  <a:gd name="T0" fmla="*/ 0 w 7"/>
                  <a:gd name="T1" fmla="*/ 4 h 9"/>
                  <a:gd name="T2" fmla="*/ 2 w 7"/>
                  <a:gd name="T3" fmla="*/ 4 h 9"/>
                  <a:gd name="T4" fmla="*/ 3 w 7"/>
                  <a:gd name="T5" fmla="*/ 2 h 9"/>
                  <a:gd name="T6" fmla="*/ 3 w 7"/>
                  <a:gd name="T7" fmla="*/ 1 h 9"/>
                  <a:gd name="T8" fmla="*/ 2 w 7"/>
                  <a:gd name="T9" fmla="*/ 0 h 9"/>
                  <a:gd name="T10" fmla="*/ 0 w 7"/>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0" y="9"/>
                    </a:moveTo>
                    <a:lnTo>
                      <a:pt x="4" y="9"/>
                    </a:lnTo>
                    <a:lnTo>
                      <a:pt x="7" y="5"/>
                    </a:lnTo>
                    <a:lnTo>
                      <a:pt x="7" y="2"/>
                    </a:lnTo>
                    <a:lnTo>
                      <a:pt x="5" y="0"/>
                    </a:lnTo>
                    <a:lnTo>
                      <a:pt x="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grpSp>
      </p:grpSp>
      <p:grpSp>
        <p:nvGrpSpPr>
          <p:cNvPr id="172675" name="Group 643"/>
          <p:cNvGrpSpPr>
            <a:grpSpLocks/>
          </p:cNvGrpSpPr>
          <p:nvPr/>
        </p:nvGrpSpPr>
        <p:grpSpPr bwMode="auto">
          <a:xfrm>
            <a:off x="6410853" y="3277126"/>
            <a:ext cx="2232025" cy="2981325"/>
            <a:chOff x="4105" y="2205"/>
            <a:chExt cx="1406" cy="1878"/>
          </a:xfrm>
        </p:grpSpPr>
        <p:sp>
          <p:nvSpPr>
            <p:cNvPr id="172044" name="Rectangle 12"/>
            <p:cNvSpPr>
              <a:spLocks noChangeArrowheads="1"/>
            </p:cNvSpPr>
            <p:nvPr/>
          </p:nvSpPr>
          <p:spPr bwMode="auto">
            <a:xfrm>
              <a:off x="4105" y="2205"/>
              <a:ext cx="1406"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it-IT" sz="2800" i="1">
                  <a:solidFill>
                    <a:prstClr val="black"/>
                  </a:solidFill>
                  <a:latin typeface="Calibri"/>
                </a:rPr>
                <a:t>relazioni</a:t>
              </a:r>
            </a:p>
          </p:txBody>
        </p:sp>
        <p:grpSp>
          <p:nvGrpSpPr>
            <p:cNvPr id="14346" name="Group 455"/>
            <p:cNvGrpSpPr>
              <a:grpSpLocks noChangeAspect="1"/>
            </p:cNvGrpSpPr>
            <p:nvPr/>
          </p:nvGrpSpPr>
          <p:grpSpPr bwMode="auto">
            <a:xfrm>
              <a:off x="4332" y="2659"/>
              <a:ext cx="910" cy="1424"/>
              <a:chOff x="4377" y="2795"/>
              <a:chExt cx="852" cy="1333"/>
            </a:xfrm>
          </p:grpSpPr>
          <p:sp>
            <p:nvSpPr>
              <p:cNvPr id="14347" name="AutoShape 454"/>
              <p:cNvSpPr>
                <a:spLocks noChangeAspect="1" noChangeArrowheads="1" noTextEdit="1"/>
              </p:cNvSpPr>
              <p:nvPr/>
            </p:nvSpPr>
            <p:spPr bwMode="auto">
              <a:xfrm>
                <a:off x="4377" y="2795"/>
                <a:ext cx="852" cy="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48" name="Freeform 456"/>
              <p:cNvSpPr>
                <a:spLocks/>
              </p:cNvSpPr>
              <p:nvPr/>
            </p:nvSpPr>
            <p:spPr bwMode="auto">
              <a:xfrm>
                <a:off x="4591" y="3255"/>
                <a:ext cx="81" cy="81"/>
              </a:xfrm>
              <a:custGeom>
                <a:avLst/>
                <a:gdLst>
                  <a:gd name="T0" fmla="*/ 34 w 323"/>
                  <a:gd name="T1" fmla="*/ 12 h 325"/>
                  <a:gd name="T2" fmla="*/ 41 w 323"/>
                  <a:gd name="T3" fmla="*/ 27 h 325"/>
                  <a:gd name="T4" fmla="*/ 43 w 323"/>
                  <a:gd name="T5" fmla="*/ 18 h 325"/>
                  <a:gd name="T6" fmla="*/ 58 w 323"/>
                  <a:gd name="T7" fmla="*/ 25 h 325"/>
                  <a:gd name="T8" fmla="*/ 62 w 323"/>
                  <a:gd name="T9" fmla="*/ 32 h 325"/>
                  <a:gd name="T10" fmla="*/ 72 w 323"/>
                  <a:gd name="T11" fmla="*/ 37 h 325"/>
                  <a:gd name="T12" fmla="*/ 69 w 323"/>
                  <a:gd name="T13" fmla="*/ 42 h 325"/>
                  <a:gd name="T14" fmla="*/ 81 w 323"/>
                  <a:gd name="T15" fmla="*/ 55 h 325"/>
                  <a:gd name="T16" fmla="*/ 80 w 323"/>
                  <a:gd name="T17" fmla="*/ 59 h 325"/>
                  <a:gd name="T18" fmla="*/ 77 w 323"/>
                  <a:gd name="T19" fmla="*/ 60 h 325"/>
                  <a:gd name="T20" fmla="*/ 77 w 323"/>
                  <a:gd name="T21" fmla="*/ 70 h 325"/>
                  <a:gd name="T22" fmla="*/ 72 w 323"/>
                  <a:gd name="T23" fmla="*/ 74 h 325"/>
                  <a:gd name="T24" fmla="*/ 62 w 323"/>
                  <a:gd name="T25" fmla="*/ 70 h 325"/>
                  <a:gd name="T26" fmla="*/ 67 w 323"/>
                  <a:gd name="T27" fmla="*/ 76 h 325"/>
                  <a:gd name="T28" fmla="*/ 61 w 323"/>
                  <a:gd name="T29" fmla="*/ 81 h 325"/>
                  <a:gd name="T30" fmla="*/ 56 w 323"/>
                  <a:gd name="T31" fmla="*/ 79 h 325"/>
                  <a:gd name="T32" fmla="*/ 42 w 323"/>
                  <a:gd name="T33" fmla="*/ 62 h 325"/>
                  <a:gd name="T34" fmla="*/ 36 w 323"/>
                  <a:gd name="T35" fmla="*/ 58 h 325"/>
                  <a:gd name="T36" fmla="*/ 31 w 323"/>
                  <a:gd name="T37" fmla="*/ 41 h 325"/>
                  <a:gd name="T38" fmla="*/ 18 w 323"/>
                  <a:gd name="T39" fmla="*/ 38 h 325"/>
                  <a:gd name="T40" fmla="*/ 0 w 323"/>
                  <a:gd name="T41" fmla="*/ 9 h 325"/>
                  <a:gd name="T42" fmla="*/ 19 w 323"/>
                  <a:gd name="T43" fmla="*/ 0 h 325"/>
                  <a:gd name="T44" fmla="*/ 34 w 323"/>
                  <a:gd name="T45" fmla="*/ 12 h 3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3" h="325">
                    <a:moveTo>
                      <a:pt x="136" y="47"/>
                    </a:moveTo>
                    <a:lnTo>
                      <a:pt x="165" y="107"/>
                    </a:lnTo>
                    <a:lnTo>
                      <a:pt x="172" y="74"/>
                    </a:lnTo>
                    <a:lnTo>
                      <a:pt x="232" y="101"/>
                    </a:lnTo>
                    <a:lnTo>
                      <a:pt x="249" y="128"/>
                    </a:lnTo>
                    <a:lnTo>
                      <a:pt x="288" y="147"/>
                    </a:lnTo>
                    <a:lnTo>
                      <a:pt x="276" y="170"/>
                    </a:lnTo>
                    <a:lnTo>
                      <a:pt x="323" y="221"/>
                    </a:lnTo>
                    <a:lnTo>
                      <a:pt x="318" y="237"/>
                    </a:lnTo>
                    <a:lnTo>
                      <a:pt x="308" y="241"/>
                    </a:lnTo>
                    <a:lnTo>
                      <a:pt x="306" y="281"/>
                    </a:lnTo>
                    <a:lnTo>
                      <a:pt x="286" y="295"/>
                    </a:lnTo>
                    <a:lnTo>
                      <a:pt x="247" y="280"/>
                    </a:lnTo>
                    <a:lnTo>
                      <a:pt x="266" y="303"/>
                    </a:lnTo>
                    <a:lnTo>
                      <a:pt x="245" y="325"/>
                    </a:lnTo>
                    <a:lnTo>
                      <a:pt x="225" y="315"/>
                    </a:lnTo>
                    <a:lnTo>
                      <a:pt x="168" y="248"/>
                    </a:lnTo>
                    <a:lnTo>
                      <a:pt x="144" y="231"/>
                    </a:lnTo>
                    <a:lnTo>
                      <a:pt x="124" y="165"/>
                    </a:lnTo>
                    <a:lnTo>
                      <a:pt x="71" y="153"/>
                    </a:lnTo>
                    <a:lnTo>
                      <a:pt x="0" y="36"/>
                    </a:lnTo>
                    <a:lnTo>
                      <a:pt x="77" y="0"/>
                    </a:lnTo>
                    <a:lnTo>
                      <a:pt x="136" y="47"/>
                    </a:lnTo>
                    <a:close/>
                  </a:path>
                </a:pathLst>
              </a:custGeom>
              <a:solidFill>
                <a:srgbClr val="B3580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49" name="Freeform 457"/>
              <p:cNvSpPr>
                <a:spLocks/>
              </p:cNvSpPr>
              <p:nvPr/>
            </p:nvSpPr>
            <p:spPr bwMode="auto">
              <a:xfrm>
                <a:off x="4760" y="3287"/>
                <a:ext cx="99" cy="146"/>
              </a:xfrm>
              <a:custGeom>
                <a:avLst/>
                <a:gdLst>
                  <a:gd name="T0" fmla="*/ 46 w 400"/>
                  <a:gd name="T1" fmla="*/ 0 h 583"/>
                  <a:gd name="T2" fmla="*/ 44 w 400"/>
                  <a:gd name="T3" fmla="*/ 20 h 583"/>
                  <a:gd name="T4" fmla="*/ 37 w 400"/>
                  <a:gd name="T5" fmla="*/ 25 h 583"/>
                  <a:gd name="T6" fmla="*/ 34 w 400"/>
                  <a:gd name="T7" fmla="*/ 47 h 583"/>
                  <a:gd name="T8" fmla="*/ 30 w 400"/>
                  <a:gd name="T9" fmla="*/ 59 h 583"/>
                  <a:gd name="T10" fmla="*/ 28 w 400"/>
                  <a:gd name="T11" fmla="*/ 83 h 583"/>
                  <a:gd name="T12" fmla="*/ 23 w 400"/>
                  <a:gd name="T13" fmla="*/ 99 h 583"/>
                  <a:gd name="T14" fmla="*/ 10 w 400"/>
                  <a:gd name="T15" fmla="*/ 93 h 583"/>
                  <a:gd name="T16" fmla="*/ 3 w 400"/>
                  <a:gd name="T17" fmla="*/ 93 h 583"/>
                  <a:gd name="T18" fmla="*/ 0 w 400"/>
                  <a:gd name="T19" fmla="*/ 90 h 583"/>
                  <a:gd name="T20" fmla="*/ 3 w 400"/>
                  <a:gd name="T21" fmla="*/ 104 h 583"/>
                  <a:gd name="T22" fmla="*/ 8 w 400"/>
                  <a:gd name="T23" fmla="*/ 119 h 583"/>
                  <a:gd name="T24" fmla="*/ 8 w 400"/>
                  <a:gd name="T25" fmla="*/ 129 h 583"/>
                  <a:gd name="T26" fmla="*/ 14 w 400"/>
                  <a:gd name="T27" fmla="*/ 143 h 583"/>
                  <a:gd name="T28" fmla="*/ 20 w 400"/>
                  <a:gd name="T29" fmla="*/ 146 h 583"/>
                  <a:gd name="T30" fmla="*/ 40 w 400"/>
                  <a:gd name="T31" fmla="*/ 135 h 583"/>
                  <a:gd name="T32" fmla="*/ 56 w 400"/>
                  <a:gd name="T33" fmla="*/ 126 h 583"/>
                  <a:gd name="T34" fmla="*/ 66 w 400"/>
                  <a:gd name="T35" fmla="*/ 124 h 583"/>
                  <a:gd name="T36" fmla="*/ 72 w 400"/>
                  <a:gd name="T37" fmla="*/ 121 h 583"/>
                  <a:gd name="T38" fmla="*/ 66 w 400"/>
                  <a:gd name="T39" fmla="*/ 115 h 583"/>
                  <a:gd name="T40" fmla="*/ 54 w 400"/>
                  <a:gd name="T41" fmla="*/ 111 h 583"/>
                  <a:gd name="T42" fmla="*/ 52 w 400"/>
                  <a:gd name="T43" fmla="*/ 105 h 583"/>
                  <a:gd name="T44" fmla="*/ 44 w 400"/>
                  <a:gd name="T45" fmla="*/ 105 h 583"/>
                  <a:gd name="T46" fmla="*/ 54 w 400"/>
                  <a:gd name="T47" fmla="*/ 96 h 583"/>
                  <a:gd name="T48" fmla="*/ 66 w 400"/>
                  <a:gd name="T49" fmla="*/ 81 h 583"/>
                  <a:gd name="T50" fmla="*/ 74 w 400"/>
                  <a:gd name="T51" fmla="*/ 67 h 583"/>
                  <a:gd name="T52" fmla="*/ 74 w 400"/>
                  <a:gd name="T53" fmla="*/ 60 h 583"/>
                  <a:gd name="T54" fmla="*/ 86 w 400"/>
                  <a:gd name="T55" fmla="*/ 42 h 583"/>
                  <a:gd name="T56" fmla="*/ 94 w 400"/>
                  <a:gd name="T57" fmla="*/ 32 h 583"/>
                  <a:gd name="T58" fmla="*/ 94 w 400"/>
                  <a:gd name="T59" fmla="*/ 22 h 583"/>
                  <a:gd name="T60" fmla="*/ 99 w 400"/>
                  <a:gd name="T61" fmla="*/ 18 h 583"/>
                  <a:gd name="T62" fmla="*/ 46 w 400"/>
                  <a:gd name="T63" fmla="*/ 0 h 5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583">
                    <a:moveTo>
                      <a:pt x="185" y="0"/>
                    </a:moveTo>
                    <a:lnTo>
                      <a:pt x="177" y="78"/>
                    </a:lnTo>
                    <a:lnTo>
                      <a:pt x="148" y="98"/>
                    </a:lnTo>
                    <a:lnTo>
                      <a:pt x="137" y="187"/>
                    </a:lnTo>
                    <a:lnTo>
                      <a:pt x="121" y="234"/>
                    </a:lnTo>
                    <a:lnTo>
                      <a:pt x="112" y="332"/>
                    </a:lnTo>
                    <a:lnTo>
                      <a:pt x="94" y="396"/>
                    </a:lnTo>
                    <a:lnTo>
                      <a:pt x="40" y="370"/>
                    </a:lnTo>
                    <a:lnTo>
                      <a:pt x="13" y="370"/>
                    </a:lnTo>
                    <a:lnTo>
                      <a:pt x="0" y="360"/>
                    </a:lnTo>
                    <a:lnTo>
                      <a:pt x="13" y="415"/>
                    </a:lnTo>
                    <a:lnTo>
                      <a:pt x="32" y="476"/>
                    </a:lnTo>
                    <a:lnTo>
                      <a:pt x="32" y="514"/>
                    </a:lnTo>
                    <a:lnTo>
                      <a:pt x="56" y="572"/>
                    </a:lnTo>
                    <a:lnTo>
                      <a:pt x="80" y="583"/>
                    </a:lnTo>
                    <a:lnTo>
                      <a:pt x="161" y="539"/>
                    </a:lnTo>
                    <a:lnTo>
                      <a:pt x="228" y="505"/>
                    </a:lnTo>
                    <a:lnTo>
                      <a:pt x="265" y="496"/>
                    </a:lnTo>
                    <a:lnTo>
                      <a:pt x="292" y="484"/>
                    </a:lnTo>
                    <a:lnTo>
                      <a:pt x="265" y="459"/>
                    </a:lnTo>
                    <a:lnTo>
                      <a:pt x="219" y="442"/>
                    </a:lnTo>
                    <a:lnTo>
                      <a:pt x="210" y="421"/>
                    </a:lnTo>
                    <a:lnTo>
                      <a:pt x="177" y="421"/>
                    </a:lnTo>
                    <a:lnTo>
                      <a:pt x="219" y="383"/>
                    </a:lnTo>
                    <a:lnTo>
                      <a:pt x="265" y="323"/>
                    </a:lnTo>
                    <a:lnTo>
                      <a:pt x="301" y="269"/>
                    </a:lnTo>
                    <a:lnTo>
                      <a:pt x="301" y="241"/>
                    </a:lnTo>
                    <a:lnTo>
                      <a:pt x="346" y="168"/>
                    </a:lnTo>
                    <a:lnTo>
                      <a:pt x="380" y="128"/>
                    </a:lnTo>
                    <a:lnTo>
                      <a:pt x="380" y="89"/>
                    </a:lnTo>
                    <a:lnTo>
                      <a:pt x="400" y="70"/>
                    </a:lnTo>
                    <a:lnTo>
                      <a:pt x="185" y="0"/>
                    </a:lnTo>
                    <a:close/>
                  </a:path>
                </a:pathLst>
              </a:custGeom>
              <a:solidFill>
                <a:srgbClr val="C7C7FB"/>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0" name="Freeform 458"/>
              <p:cNvSpPr>
                <a:spLocks/>
              </p:cNvSpPr>
              <p:nvPr/>
            </p:nvSpPr>
            <p:spPr bwMode="auto">
              <a:xfrm>
                <a:off x="4825" y="3203"/>
                <a:ext cx="57" cy="91"/>
              </a:xfrm>
              <a:custGeom>
                <a:avLst/>
                <a:gdLst>
                  <a:gd name="T0" fmla="*/ 52 w 227"/>
                  <a:gd name="T1" fmla="*/ 30 h 362"/>
                  <a:gd name="T2" fmla="*/ 45 w 227"/>
                  <a:gd name="T3" fmla="*/ 43 h 362"/>
                  <a:gd name="T4" fmla="*/ 51 w 227"/>
                  <a:gd name="T5" fmla="*/ 43 h 362"/>
                  <a:gd name="T6" fmla="*/ 51 w 227"/>
                  <a:gd name="T7" fmla="*/ 59 h 362"/>
                  <a:gd name="T8" fmla="*/ 47 w 227"/>
                  <a:gd name="T9" fmla="*/ 66 h 362"/>
                  <a:gd name="T10" fmla="*/ 45 w 227"/>
                  <a:gd name="T11" fmla="*/ 77 h 362"/>
                  <a:gd name="T12" fmla="*/ 37 w 227"/>
                  <a:gd name="T13" fmla="*/ 77 h 362"/>
                  <a:gd name="T14" fmla="*/ 31 w 227"/>
                  <a:gd name="T15" fmla="*/ 91 h 362"/>
                  <a:gd name="T16" fmla="*/ 27 w 227"/>
                  <a:gd name="T17" fmla="*/ 91 h 362"/>
                  <a:gd name="T18" fmla="*/ 25 w 227"/>
                  <a:gd name="T19" fmla="*/ 88 h 362"/>
                  <a:gd name="T20" fmla="*/ 16 w 227"/>
                  <a:gd name="T21" fmla="*/ 91 h 362"/>
                  <a:gd name="T22" fmla="*/ 11 w 227"/>
                  <a:gd name="T23" fmla="*/ 88 h 362"/>
                  <a:gd name="T24" fmla="*/ 12 w 227"/>
                  <a:gd name="T25" fmla="*/ 82 h 362"/>
                  <a:gd name="T26" fmla="*/ 7 w 227"/>
                  <a:gd name="T27" fmla="*/ 86 h 362"/>
                  <a:gd name="T28" fmla="*/ 0 w 227"/>
                  <a:gd name="T29" fmla="*/ 84 h 362"/>
                  <a:gd name="T30" fmla="*/ 0 w 227"/>
                  <a:gd name="T31" fmla="*/ 80 h 362"/>
                  <a:gd name="T32" fmla="*/ 11 w 227"/>
                  <a:gd name="T33" fmla="*/ 62 h 362"/>
                  <a:gd name="T34" fmla="*/ 11 w 227"/>
                  <a:gd name="T35" fmla="*/ 50 h 362"/>
                  <a:gd name="T36" fmla="*/ 25 w 227"/>
                  <a:gd name="T37" fmla="*/ 41 h 362"/>
                  <a:gd name="T38" fmla="*/ 22 w 227"/>
                  <a:gd name="T39" fmla="*/ 25 h 362"/>
                  <a:gd name="T40" fmla="*/ 45 w 227"/>
                  <a:gd name="T41" fmla="*/ 0 h 362"/>
                  <a:gd name="T42" fmla="*/ 57 w 227"/>
                  <a:gd name="T43" fmla="*/ 13 h 362"/>
                  <a:gd name="T44" fmla="*/ 52 w 227"/>
                  <a:gd name="T45" fmla="*/ 30 h 3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7" h="362">
                    <a:moveTo>
                      <a:pt x="208" y="118"/>
                    </a:moveTo>
                    <a:lnTo>
                      <a:pt x="179" y="172"/>
                    </a:lnTo>
                    <a:lnTo>
                      <a:pt x="204" y="172"/>
                    </a:lnTo>
                    <a:lnTo>
                      <a:pt x="204" y="235"/>
                    </a:lnTo>
                    <a:lnTo>
                      <a:pt x="189" y="262"/>
                    </a:lnTo>
                    <a:lnTo>
                      <a:pt x="179" y="306"/>
                    </a:lnTo>
                    <a:lnTo>
                      <a:pt x="146" y="306"/>
                    </a:lnTo>
                    <a:lnTo>
                      <a:pt x="122" y="362"/>
                    </a:lnTo>
                    <a:lnTo>
                      <a:pt x="108" y="362"/>
                    </a:lnTo>
                    <a:lnTo>
                      <a:pt x="100" y="352"/>
                    </a:lnTo>
                    <a:lnTo>
                      <a:pt x="64" y="362"/>
                    </a:lnTo>
                    <a:lnTo>
                      <a:pt x="42" y="352"/>
                    </a:lnTo>
                    <a:lnTo>
                      <a:pt x="46" y="326"/>
                    </a:lnTo>
                    <a:lnTo>
                      <a:pt x="29" y="344"/>
                    </a:lnTo>
                    <a:lnTo>
                      <a:pt x="0" y="336"/>
                    </a:lnTo>
                    <a:lnTo>
                      <a:pt x="0" y="317"/>
                    </a:lnTo>
                    <a:lnTo>
                      <a:pt x="42" y="245"/>
                    </a:lnTo>
                    <a:lnTo>
                      <a:pt x="42" y="200"/>
                    </a:lnTo>
                    <a:lnTo>
                      <a:pt x="100" y="163"/>
                    </a:lnTo>
                    <a:lnTo>
                      <a:pt x="89" y="101"/>
                    </a:lnTo>
                    <a:lnTo>
                      <a:pt x="179" y="0"/>
                    </a:lnTo>
                    <a:lnTo>
                      <a:pt x="227" y="50"/>
                    </a:lnTo>
                    <a:lnTo>
                      <a:pt x="208" y="118"/>
                    </a:lnTo>
                    <a:close/>
                  </a:path>
                </a:pathLst>
              </a:custGeom>
              <a:solidFill>
                <a:srgbClr val="72290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1" name="Freeform 459"/>
              <p:cNvSpPr>
                <a:spLocks/>
              </p:cNvSpPr>
              <p:nvPr/>
            </p:nvSpPr>
            <p:spPr bwMode="auto">
              <a:xfrm>
                <a:off x="4492" y="3574"/>
                <a:ext cx="587" cy="324"/>
              </a:xfrm>
              <a:custGeom>
                <a:avLst/>
                <a:gdLst>
                  <a:gd name="T0" fmla="*/ 45 w 2348"/>
                  <a:gd name="T1" fmla="*/ 66 h 1296"/>
                  <a:gd name="T2" fmla="*/ 0 w 2348"/>
                  <a:gd name="T3" fmla="*/ 82 h 1296"/>
                  <a:gd name="T4" fmla="*/ 11 w 2348"/>
                  <a:gd name="T5" fmla="*/ 119 h 1296"/>
                  <a:gd name="T6" fmla="*/ 16 w 2348"/>
                  <a:gd name="T7" fmla="*/ 129 h 1296"/>
                  <a:gd name="T8" fmla="*/ 6 w 2348"/>
                  <a:gd name="T9" fmla="*/ 145 h 1296"/>
                  <a:gd name="T10" fmla="*/ 16 w 2348"/>
                  <a:gd name="T11" fmla="*/ 165 h 1296"/>
                  <a:gd name="T12" fmla="*/ 6 w 2348"/>
                  <a:gd name="T13" fmla="*/ 192 h 1296"/>
                  <a:gd name="T14" fmla="*/ 19 w 2348"/>
                  <a:gd name="T15" fmla="*/ 208 h 1296"/>
                  <a:gd name="T16" fmla="*/ 11 w 2348"/>
                  <a:gd name="T17" fmla="*/ 228 h 1296"/>
                  <a:gd name="T18" fmla="*/ 25 w 2348"/>
                  <a:gd name="T19" fmla="*/ 248 h 1296"/>
                  <a:gd name="T20" fmla="*/ 11 w 2348"/>
                  <a:gd name="T21" fmla="*/ 275 h 1296"/>
                  <a:gd name="T22" fmla="*/ 25 w 2348"/>
                  <a:gd name="T23" fmla="*/ 285 h 1296"/>
                  <a:gd name="T24" fmla="*/ 16 w 2348"/>
                  <a:gd name="T25" fmla="*/ 324 h 1296"/>
                  <a:gd name="T26" fmla="*/ 587 w 2348"/>
                  <a:gd name="T27" fmla="*/ 149 h 1296"/>
                  <a:gd name="T28" fmla="*/ 557 w 2348"/>
                  <a:gd name="T29" fmla="*/ 3 h 1296"/>
                  <a:gd name="T30" fmla="*/ 514 w 2348"/>
                  <a:gd name="T31" fmla="*/ 0 h 1296"/>
                  <a:gd name="T32" fmla="*/ 488 w 2348"/>
                  <a:gd name="T33" fmla="*/ 3 h 1296"/>
                  <a:gd name="T34" fmla="*/ 446 w 2348"/>
                  <a:gd name="T35" fmla="*/ 13 h 1296"/>
                  <a:gd name="T36" fmla="*/ 412 w 2348"/>
                  <a:gd name="T37" fmla="*/ 23 h 1296"/>
                  <a:gd name="T38" fmla="*/ 364 w 2348"/>
                  <a:gd name="T39" fmla="*/ 19 h 1296"/>
                  <a:gd name="T40" fmla="*/ 45 w 2348"/>
                  <a:gd name="T41" fmla="*/ 66 h 1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8" h="1296">
                    <a:moveTo>
                      <a:pt x="179" y="262"/>
                    </a:moveTo>
                    <a:lnTo>
                      <a:pt x="0" y="328"/>
                    </a:lnTo>
                    <a:lnTo>
                      <a:pt x="43" y="477"/>
                    </a:lnTo>
                    <a:lnTo>
                      <a:pt x="64" y="516"/>
                    </a:lnTo>
                    <a:lnTo>
                      <a:pt x="24" y="581"/>
                    </a:lnTo>
                    <a:lnTo>
                      <a:pt x="64" y="659"/>
                    </a:lnTo>
                    <a:lnTo>
                      <a:pt x="24" y="768"/>
                    </a:lnTo>
                    <a:lnTo>
                      <a:pt x="74" y="830"/>
                    </a:lnTo>
                    <a:lnTo>
                      <a:pt x="43" y="911"/>
                    </a:lnTo>
                    <a:lnTo>
                      <a:pt x="101" y="990"/>
                    </a:lnTo>
                    <a:lnTo>
                      <a:pt x="43" y="1098"/>
                    </a:lnTo>
                    <a:lnTo>
                      <a:pt x="101" y="1139"/>
                    </a:lnTo>
                    <a:lnTo>
                      <a:pt x="64" y="1296"/>
                    </a:lnTo>
                    <a:lnTo>
                      <a:pt x="2348" y="596"/>
                    </a:lnTo>
                    <a:lnTo>
                      <a:pt x="2229" y="10"/>
                    </a:lnTo>
                    <a:lnTo>
                      <a:pt x="2055" y="0"/>
                    </a:lnTo>
                    <a:lnTo>
                      <a:pt x="1952" y="10"/>
                    </a:lnTo>
                    <a:lnTo>
                      <a:pt x="1784" y="50"/>
                    </a:lnTo>
                    <a:lnTo>
                      <a:pt x="1648" y="90"/>
                    </a:lnTo>
                    <a:lnTo>
                      <a:pt x="1454" y="77"/>
                    </a:lnTo>
                    <a:lnTo>
                      <a:pt x="179" y="262"/>
                    </a:lnTo>
                    <a:close/>
                  </a:path>
                </a:pathLst>
              </a:custGeom>
              <a:solidFill>
                <a:srgbClr val="FFDEB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352" name="Freeform 460"/>
              <p:cNvSpPr>
                <a:spLocks/>
              </p:cNvSpPr>
              <p:nvPr/>
            </p:nvSpPr>
            <p:spPr bwMode="auto">
              <a:xfrm>
                <a:off x="4502" y="3742"/>
                <a:ext cx="502" cy="175"/>
              </a:xfrm>
              <a:custGeom>
                <a:avLst/>
                <a:gdLst>
                  <a:gd name="T0" fmla="*/ 5 w 2010"/>
                  <a:gd name="T1" fmla="*/ 155 h 703"/>
                  <a:gd name="T2" fmla="*/ 502 w 2010"/>
                  <a:gd name="T3" fmla="*/ 0 h 703"/>
                  <a:gd name="T4" fmla="*/ 502 w 2010"/>
                  <a:gd name="T5" fmla="*/ 20 h 703"/>
                  <a:gd name="T6" fmla="*/ 0 w 2010"/>
                  <a:gd name="T7" fmla="*/ 175 h 703"/>
                  <a:gd name="T8" fmla="*/ 5 w 2010"/>
                  <a:gd name="T9" fmla="*/ 155 h 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 h="703">
                    <a:moveTo>
                      <a:pt x="22" y="623"/>
                    </a:moveTo>
                    <a:lnTo>
                      <a:pt x="2010" y="0"/>
                    </a:lnTo>
                    <a:lnTo>
                      <a:pt x="2010" y="81"/>
                    </a:lnTo>
                    <a:lnTo>
                      <a:pt x="0" y="703"/>
                    </a:lnTo>
                    <a:lnTo>
                      <a:pt x="22" y="623"/>
                    </a:lnTo>
                    <a:close/>
                  </a:path>
                </a:pathLst>
              </a:custGeom>
              <a:solidFill>
                <a:srgbClr val="EADC8E"/>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3" name="Freeform 461"/>
              <p:cNvSpPr>
                <a:spLocks/>
              </p:cNvSpPr>
              <p:nvPr/>
            </p:nvSpPr>
            <p:spPr bwMode="auto">
              <a:xfrm>
                <a:off x="4591" y="3449"/>
                <a:ext cx="112" cy="44"/>
              </a:xfrm>
              <a:custGeom>
                <a:avLst/>
                <a:gdLst>
                  <a:gd name="T0" fmla="*/ 0 w 450"/>
                  <a:gd name="T1" fmla="*/ 2 h 175"/>
                  <a:gd name="T2" fmla="*/ 29 w 450"/>
                  <a:gd name="T3" fmla="*/ 2 h 175"/>
                  <a:gd name="T4" fmla="*/ 41 w 450"/>
                  <a:gd name="T5" fmla="*/ 0 h 175"/>
                  <a:gd name="T6" fmla="*/ 56 w 450"/>
                  <a:gd name="T7" fmla="*/ 2 h 175"/>
                  <a:gd name="T8" fmla="*/ 69 w 450"/>
                  <a:gd name="T9" fmla="*/ 1 h 175"/>
                  <a:gd name="T10" fmla="*/ 112 w 450"/>
                  <a:gd name="T11" fmla="*/ 26 h 175"/>
                  <a:gd name="T12" fmla="*/ 40 w 450"/>
                  <a:gd name="T13" fmla="*/ 44 h 175"/>
                  <a:gd name="T14" fmla="*/ 0 w 450"/>
                  <a:gd name="T15" fmla="*/ 2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 h="175">
                    <a:moveTo>
                      <a:pt x="0" y="7"/>
                    </a:moveTo>
                    <a:lnTo>
                      <a:pt x="115" y="7"/>
                    </a:lnTo>
                    <a:lnTo>
                      <a:pt x="166" y="0"/>
                    </a:lnTo>
                    <a:lnTo>
                      <a:pt x="226" y="7"/>
                    </a:lnTo>
                    <a:lnTo>
                      <a:pt x="279" y="5"/>
                    </a:lnTo>
                    <a:lnTo>
                      <a:pt x="450" y="102"/>
                    </a:lnTo>
                    <a:lnTo>
                      <a:pt x="160" y="175"/>
                    </a:lnTo>
                    <a:lnTo>
                      <a:pt x="0" y="7"/>
                    </a:lnTo>
                    <a:close/>
                  </a:path>
                </a:pathLst>
              </a:custGeom>
              <a:solidFill>
                <a:srgbClr val="F0F0F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4" name="Freeform 462"/>
              <p:cNvSpPr>
                <a:spLocks/>
              </p:cNvSpPr>
              <p:nvPr/>
            </p:nvSpPr>
            <p:spPr bwMode="auto">
              <a:xfrm>
                <a:off x="4998" y="3630"/>
                <a:ext cx="123" cy="59"/>
              </a:xfrm>
              <a:custGeom>
                <a:avLst/>
                <a:gdLst>
                  <a:gd name="T0" fmla="*/ 74 w 491"/>
                  <a:gd name="T1" fmla="*/ 13 h 238"/>
                  <a:gd name="T2" fmla="*/ 34 w 491"/>
                  <a:gd name="T3" fmla="*/ 3 h 238"/>
                  <a:gd name="T4" fmla="*/ 5 w 491"/>
                  <a:gd name="T5" fmla="*/ 0 h 238"/>
                  <a:gd name="T6" fmla="*/ 1 w 491"/>
                  <a:gd name="T7" fmla="*/ 27 h 238"/>
                  <a:gd name="T8" fmla="*/ 0 w 491"/>
                  <a:gd name="T9" fmla="*/ 39 h 238"/>
                  <a:gd name="T10" fmla="*/ 19 w 491"/>
                  <a:gd name="T11" fmla="*/ 48 h 238"/>
                  <a:gd name="T12" fmla="*/ 48 w 491"/>
                  <a:gd name="T13" fmla="*/ 59 h 238"/>
                  <a:gd name="T14" fmla="*/ 123 w 491"/>
                  <a:gd name="T15" fmla="*/ 52 h 238"/>
                  <a:gd name="T16" fmla="*/ 74 w 491"/>
                  <a:gd name="T17" fmla="*/ 13 h 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1" h="238">
                    <a:moveTo>
                      <a:pt x="297" y="52"/>
                    </a:moveTo>
                    <a:lnTo>
                      <a:pt x="135" y="12"/>
                    </a:lnTo>
                    <a:lnTo>
                      <a:pt x="21" y="0"/>
                    </a:lnTo>
                    <a:lnTo>
                      <a:pt x="4" y="108"/>
                    </a:lnTo>
                    <a:lnTo>
                      <a:pt x="0" y="156"/>
                    </a:lnTo>
                    <a:lnTo>
                      <a:pt x="77" y="193"/>
                    </a:lnTo>
                    <a:lnTo>
                      <a:pt x="190" y="238"/>
                    </a:lnTo>
                    <a:lnTo>
                      <a:pt x="491" y="211"/>
                    </a:lnTo>
                    <a:lnTo>
                      <a:pt x="297" y="52"/>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5" name="Freeform 463"/>
              <p:cNvSpPr>
                <a:spLocks/>
              </p:cNvSpPr>
              <p:nvPr/>
            </p:nvSpPr>
            <p:spPr bwMode="auto">
              <a:xfrm>
                <a:off x="4529" y="3616"/>
                <a:ext cx="159" cy="145"/>
              </a:xfrm>
              <a:custGeom>
                <a:avLst/>
                <a:gdLst>
                  <a:gd name="T0" fmla="*/ 124 w 639"/>
                  <a:gd name="T1" fmla="*/ 145 h 579"/>
                  <a:gd name="T2" fmla="*/ 107 w 639"/>
                  <a:gd name="T3" fmla="*/ 131 h 579"/>
                  <a:gd name="T4" fmla="*/ 97 w 639"/>
                  <a:gd name="T5" fmla="*/ 127 h 579"/>
                  <a:gd name="T6" fmla="*/ 82 w 639"/>
                  <a:gd name="T7" fmla="*/ 114 h 579"/>
                  <a:gd name="T8" fmla="*/ 79 w 639"/>
                  <a:gd name="T9" fmla="*/ 111 h 579"/>
                  <a:gd name="T10" fmla="*/ 62 w 639"/>
                  <a:gd name="T11" fmla="*/ 104 h 579"/>
                  <a:gd name="T12" fmla="*/ 60 w 639"/>
                  <a:gd name="T13" fmla="*/ 96 h 579"/>
                  <a:gd name="T14" fmla="*/ 49 w 639"/>
                  <a:gd name="T15" fmla="*/ 91 h 579"/>
                  <a:gd name="T16" fmla="*/ 40 w 639"/>
                  <a:gd name="T17" fmla="*/ 85 h 579"/>
                  <a:gd name="T18" fmla="*/ 35 w 639"/>
                  <a:gd name="T19" fmla="*/ 78 h 579"/>
                  <a:gd name="T20" fmla="*/ 29 w 639"/>
                  <a:gd name="T21" fmla="*/ 75 h 579"/>
                  <a:gd name="T22" fmla="*/ 24 w 639"/>
                  <a:gd name="T23" fmla="*/ 69 h 579"/>
                  <a:gd name="T24" fmla="*/ 13 w 639"/>
                  <a:gd name="T25" fmla="*/ 61 h 579"/>
                  <a:gd name="T26" fmla="*/ 8 w 639"/>
                  <a:gd name="T27" fmla="*/ 52 h 579"/>
                  <a:gd name="T28" fmla="*/ 0 w 639"/>
                  <a:gd name="T29" fmla="*/ 48 h 579"/>
                  <a:gd name="T30" fmla="*/ 0 w 639"/>
                  <a:gd name="T31" fmla="*/ 37 h 579"/>
                  <a:gd name="T32" fmla="*/ 0 w 639"/>
                  <a:gd name="T33" fmla="*/ 30 h 579"/>
                  <a:gd name="T34" fmla="*/ 0 w 639"/>
                  <a:gd name="T35" fmla="*/ 21 h 579"/>
                  <a:gd name="T36" fmla="*/ 1 w 639"/>
                  <a:gd name="T37" fmla="*/ 8 h 579"/>
                  <a:gd name="T38" fmla="*/ 1 w 639"/>
                  <a:gd name="T39" fmla="*/ 0 h 579"/>
                  <a:gd name="T40" fmla="*/ 41 w 639"/>
                  <a:gd name="T41" fmla="*/ 0 h 579"/>
                  <a:gd name="T42" fmla="*/ 159 w 639"/>
                  <a:gd name="T43" fmla="*/ 93 h 579"/>
                  <a:gd name="T44" fmla="*/ 124 w 639"/>
                  <a:gd name="T45" fmla="*/ 145 h 5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579">
                    <a:moveTo>
                      <a:pt x="497" y="579"/>
                    </a:moveTo>
                    <a:lnTo>
                      <a:pt x="430" y="524"/>
                    </a:lnTo>
                    <a:lnTo>
                      <a:pt x="390" y="507"/>
                    </a:lnTo>
                    <a:lnTo>
                      <a:pt x="330" y="454"/>
                    </a:lnTo>
                    <a:lnTo>
                      <a:pt x="317" y="444"/>
                    </a:lnTo>
                    <a:lnTo>
                      <a:pt x="250" y="416"/>
                    </a:lnTo>
                    <a:lnTo>
                      <a:pt x="240" y="383"/>
                    </a:lnTo>
                    <a:lnTo>
                      <a:pt x="198" y="363"/>
                    </a:lnTo>
                    <a:lnTo>
                      <a:pt x="162" y="338"/>
                    </a:lnTo>
                    <a:lnTo>
                      <a:pt x="139" y="310"/>
                    </a:lnTo>
                    <a:lnTo>
                      <a:pt x="116" y="300"/>
                    </a:lnTo>
                    <a:lnTo>
                      <a:pt x="97" y="277"/>
                    </a:lnTo>
                    <a:lnTo>
                      <a:pt x="51" y="245"/>
                    </a:lnTo>
                    <a:lnTo>
                      <a:pt x="33" y="208"/>
                    </a:lnTo>
                    <a:lnTo>
                      <a:pt x="2" y="191"/>
                    </a:lnTo>
                    <a:lnTo>
                      <a:pt x="2" y="148"/>
                    </a:lnTo>
                    <a:lnTo>
                      <a:pt x="2" y="118"/>
                    </a:lnTo>
                    <a:lnTo>
                      <a:pt x="0" y="84"/>
                    </a:lnTo>
                    <a:lnTo>
                      <a:pt x="5" y="31"/>
                    </a:lnTo>
                    <a:lnTo>
                      <a:pt x="5" y="0"/>
                    </a:lnTo>
                    <a:lnTo>
                      <a:pt x="164" y="0"/>
                    </a:lnTo>
                    <a:lnTo>
                      <a:pt x="639" y="373"/>
                    </a:lnTo>
                    <a:lnTo>
                      <a:pt x="497" y="579"/>
                    </a:lnTo>
                    <a:close/>
                  </a:path>
                </a:pathLst>
              </a:custGeom>
              <a:solidFill>
                <a:srgbClr val="C0C0C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6" name="Freeform 464"/>
              <p:cNvSpPr>
                <a:spLocks/>
              </p:cNvSpPr>
              <p:nvPr/>
            </p:nvSpPr>
            <p:spPr bwMode="auto">
              <a:xfrm>
                <a:off x="4530" y="3608"/>
                <a:ext cx="385" cy="99"/>
              </a:xfrm>
              <a:custGeom>
                <a:avLst/>
                <a:gdLst>
                  <a:gd name="T0" fmla="*/ 385 w 1542"/>
                  <a:gd name="T1" fmla="*/ 33 h 396"/>
                  <a:gd name="T2" fmla="*/ 385 w 1542"/>
                  <a:gd name="T3" fmla="*/ 35 h 396"/>
                  <a:gd name="T4" fmla="*/ 363 w 1542"/>
                  <a:gd name="T5" fmla="*/ 30 h 396"/>
                  <a:gd name="T6" fmla="*/ 349 w 1542"/>
                  <a:gd name="T7" fmla="*/ 30 h 396"/>
                  <a:gd name="T8" fmla="*/ 333 w 1542"/>
                  <a:gd name="T9" fmla="*/ 27 h 396"/>
                  <a:gd name="T10" fmla="*/ 55 w 1542"/>
                  <a:gd name="T11" fmla="*/ 0 h 396"/>
                  <a:gd name="T12" fmla="*/ 36 w 1542"/>
                  <a:gd name="T13" fmla="*/ 0 h 396"/>
                  <a:gd name="T14" fmla="*/ 25 w 1542"/>
                  <a:gd name="T15" fmla="*/ 4 h 396"/>
                  <a:gd name="T16" fmla="*/ 0 w 1542"/>
                  <a:gd name="T17" fmla="*/ 8 h 396"/>
                  <a:gd name="T18" fmla="*/ 31 w 1542"/>
                  <a:gd name="T19" fmla="*/ 22 h 396"/>
                  <a:gd name="T20" fmla="*/ 39 w 1542"/>
                  <a:gd name="T21" fmla="*/ 32 h 396"/>
                  <a:gd name="T22" fmla="*/ 59 w 1542"/>
                  <a:gd name="T23" fmla="*/ 39 h 396"/>
                  <a:gd name="T24" fmla="*/ 70 w 1542"/>
                  <a:gd name="T25" fmla="*/ 49 h 396"/>
                  <a:gd name="T26" fmla="*/ 83 w 1542"/>
                  <a:gd name="T27" fmla="*/ 56 h 396"/>
                  <a:gd name="T28" fmla="*/ 96 w 1542"/>
                  <a:gd name="T29" fmla="*/ 64 h 396"/>
                  <a:gd name="T30" fmla="*/ 106 w 1542"/>
                  <a:gd name="T31" fmla="*/ 71 h 396"/>
                  <a:gd name="T32" fmla="*/ 114 w 1542"/>
                  <a:gd name="T33" fmla="*/ 78 h 396"/>
                  <a:gd name="T34" fmla="*/ 122 w 1542"/>
                  <a:gd name="T35" fmla="*/ 88 h 396"/>
                  <a:gd name="T36" fmla="*/ 123 w 1542"/>
                  <a:gd name="T37" fmla="*/ 90 h 396"/>
                  <a:gd name="T38" fmla="*/ 166 w 1542"/>
                  <a:gd name="T39" fmla="*/ 99 h 396"/>
                  <a:gd name="T40" fmla="*/ 367 w 1542"/>
                  <a:gd name="T41" fmla="*/ 70 h 396"/>
                  <a:gd name="T42" fmla="*/ 385 w 1542"/>
                  <a:gd name="T43" fmla="*/ 33 h 3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42" h="396">
                    <a:moveTo>
                      <a:pt x="1542" y="133"/>
                    </a:moveTo>
                    <a:lnTo>
                      <a:pt x="1542" y="138"/>
                    </a:lnTo>
                    <a:lnTo>
                      <a:pt x="1453" y="121"/>
                    </a:lnTo>
                    <a:lnTo>
                      <a:pt x="1398" y="121"/>
                    </a:lnTo>
                    <a:lnTo>
                      <a:pt x="1332" y="106"/>
                    </a:lnTo>
                    <a:lnTo>
                      <a:pt x="221" y="0"/>
                    </a:lnTo>
                    <a:lnTo>
                      <a:pt x="143" y="0"/>
                    </a:lnTo>
                    <a:lnTo>
                      <a:pt x="99" y="16"/>
                    </a:lnTo>
                    <a:lnTo>
                      <a:pt x="0" y="33"/>
                    </a:lnTo>
                    <a:lnTo>
                      <a:pt x="125" y="88"/>
                    </a:lnTo>
                    <a:lnTo>
                      <a:pt x="157" y="129"/>
                    </a:lnTo>
                    <a:lnTo>
                      <a:pt x="238" y="157"/>
                    </a:lnTo>
                    <a:lnTo>
                      <a:pt x="282" y="195"/>
                    </a:lnTo>
                    <a:lnTo>
                      <a:pt x="331" y="224"/>
                    </a:lnTo>
                    <a:lnTo>
                      <a:pt x="385" y="254"/>
                    </a:lnTo>
                    <a:lnTo>
                      <a:pt x="425" y="282"/>
                    </a:lnTo>
                    <a:lnTo>
                      <a:pt x="455" y="310"/>
                    </a:lnTo>
                    <a:lnTo>
                      <a:pt x="488" y="352"/>
                    </a:lnTo>
                    <a:lnTo>
                      <a:pt x="492" y="360"/>
                    </a:lnTo>
                    <a:lnTo>
                      <a:pt x="663" y="396"/>
                    </a:lnTo>
                    <a:lnTo>
                      <a:pt x="1470" y="278"/>
                    </a:lnTo>
                    <a:lnTo>
                      <a:pt x="1542" y="133"/>
                    </a:lnTo>
                    <a:close/>
                  </a:path>
                </a:pathLst>
              </a:custGeom>
              <a:solidFill>
                <a:srgbClr val="F0F0F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7" name="Freeform 465"/>
              <p:cNvSpPr>
                <a:spLocks/>
              </p:cNvSpPr>
              <p:nvPr/>
            </p:nvSpPr>
            <p:spPr bwMode="auto">
              <a:xfrm>
                <a:off x="4652" y="3642"/>
                <a:ext cx="265" cy="119"/>
              </a:xfrm>
              <a:custGeom>
                <a:avLst/>
                <a:gdLst>
                  <a:gd name="T0" fmla="*/ 254 w 1059"/>
                  <a:gd name="T1" fmla="*/ 5 h 474"/>
                  <a:gd name="T2" fmla="*/ 242 w 1059"/>
                  <a:gd name="T3" fmla="*/ 8 h 474"/>
                  <a:gd name="T4" fmla="*/ 226 w 1059"/>
                  <a:gd name="T5" fmla="*/ 14 h 474"/>
                  <a:gd name="T6" fmla="*/ 208 w 1059"/>
                  <a:gd name="T7" fmla="*/ 14 h 474"/>
                  <a:gd name="T8" fmla="*/ 198 w 1059"/>
                  <a:gd name="T9" fmla="*/ 18 h 474"/>
                  <a:gd name="T10" fmla="*/ 173 w 1059"/>
                  <a:gd name="T11" fmla="*/ 22 h 474"/>
                  <a:gd name="T12" fmla="*/ 152 w 1059"/>
                  <a:gd name="T13" fmla="*/ 26 h 474"/>
                  <a:gd name="T14" fmla="*/ 139 w 1059"/>
                  <a:gd name="T15" fmla="*/ 26 h 474"/>
                  <a:gd name="T16" fmla="*/ 119 w 1059"/>
                  <a:gd name="T17" fmla="*/ 35 h 474"/>
                  <a:gd name="T18" fmla="*/ 102 w 1059"/>
                  <a:gd name="T19" fmla="*/ 36 h 474"/>
                  <a:gd name="T20" fmla="*/ 78 w 1059"/>
                  <a:gd name="T21" fmla="*/ 41 h 474"/>
                  <a:gd name="T22" fmla="*/ 55 w 1059"/>
                  <a:gd name="T23" fmla="*/ 42 h 474"/>
                  <a:gd name="T24" fmla="*/ 39 w 1059"/>
                  <a:gd name="T25" fmla="*/ 47 h 474"/>
                  <a:gd name="T26" fmla="*/ 17 w 1059"/>
                  <a:gd name="T27" fmla="*/ 49 h 474"/>
                  <a:gd name="T28" fmla="*/ 9 w 1059"/>
                  <a:gd name="T29" fmla="*/ 54 h 474"/>
                  <a:gd name="T30" fmla="*/ 1 w 1059"/>
                  <a:gd name="T31" fmla="*/ 56 h 474"/>
                  <a:gd name="T32" fmla="*/ 1 w 1059"/>
                  <a:gd name="T33" fmla="*/ 72 h 474"/>
                  <a:gd name="T34" fmla="*/ 2 w 1059"/>
                  <a:gd name="T35" fmla="*/ 79 h 474"/>
                  <a:gd name="T36" fmla="*/ 0 w 1059"/>
                  <a:gd name="T37" fmla="*/ 90 h 474"/>
                  <a:gd name="T38" fmla="*/ 1 w 1059"/>
                  <a:gd name="T39" fmla="*/ 103 h 474"/>
                  <a:gd name="T40" fmla="*/ 2 w 1059"/>
                  <a:gd name="T41" fmla="*/ 111 h 474"/>
                  <a:gd name="T42" fmla="*/ 1 w 1059"/>
                  <a:gd name="T43" fmla="*/ 119 h 474"/>
                  <a:gd name="T44" fmla="*/ 48 w 1059"/>
                  <a:gd name="T45" fmla="*/ 108 h 474"/>
                  <a:gd name="T46" fmla="*/ 54 w 1059"/>
                  <a:gd name="T47" fmla="*/ 108 h 474"/>
                  <a:gd name="T48" fmla="*/ 64 w 1059"/>
                  <a:gd name="T49" fmla="*/ 101 h 474"/>
                  <a:gd name="T50" fmla="*/ 90 w 1059"/>
                  <a:gd name="T51" fmla="*/ 97 h 474"/>
                  <a:gd name="T52" fmla="*/ 110 w 1059"/>
                  <a:gd name="T53" fmla="*/ 97 h 474"/>
                  <a:gd name="T54" fmla="*/ 118 w 1059"/>
                  <a:gd name="T55" fmla="*/ 92 h 474"/>
                  <a:gd name="T56" fmla="*/ 138 w 1059"/>
                  <a:gd name="T57" fmla="*/ 90 h 474"/>
                  <a:gd name="T58" fmla="*/ 150 w 1059"/>
                  <a:gd name="T59" fmla="*/ 81 h 474"/>
                  <a:gd name="T60" fmla="*/ 162 w 1059"/>
                  <a:gd name="T61" fmla="*/ 83 h 474"/>
                  <a:gd name="T62" fmla="*/ 168 w 1059"/>
                  <a:gd name="T63" fmla="*/ 78 h 474"/>
                  <a:gd name="T64" fmla="*/ 176 w 1059"/>
                  <a:gd name="T65" fmla="*/ 78 h 474"/>
                  <a:gd name="T66" fmla="*/ 222 w 1059"/>
                  <a:gd name="T67" fmla="*/ 65 h 474"/>
                  <a:gd name="T68" fmla="*/ 226 w 1059"/>
                  <a:gd name="T69" fmla="*/ 63 h 474"/>
                  <a:gd name="T70" fmla="*/ 239 w 1059"/>
                  <a:gd name="T71" fmla="*/ 63 h 474"/>
                  <a:gd name="T72" fmla="*/ 246 w 1059"/>
                  <a:gd name="T73" fmla="*/ 59 h 474"/>
                  <a:gd name="T74" fmla="*/ 256 w 1059"/>
                  <a:gd name="T75" fmla="*/ 59 h 474"/>
                  <a:gd name="T76" fmla="*/ 261 w 1059"/>
                  <a:gd name="T77" fmla="*/ 56 h 474"/>
                  <a:gd name="T78" fmla="*/ 264 w 1059"/>
                  <a:gd name="T79" fmla="*/ 56 h 474"/>
                  <a:gd name="T80" fmla="*/ 265 w 1059"/>
                  <a:gd name="T81" fmla="*/ 36 h 474"/>
                  <a:gd name="T82" fmla="*/ 264 w 1059"/>
                  <a:gd name="T83" fmla="*/ 22 h 474"/>
                  <a:gd name="T84" fmla="*/ 264 w 1059"/>
                  <a:gd name="T85" fmla="*/ 17 h 474"/>
                  <a:gd name="T86" fmla="*/ 264 w 1059"/>
                  <a:gd name="T87" fmla="*/ 3 h 474"/>
                  <a:gd name="T88" fmla="*/ 262 w 1059"/>
                  <a:gd name="T89" fmla="*/ 0 h 474"/>
                  <a:gd name="T90" fmla="*/ 254 w 1059"/>
                  <a:gd name="T91" fmla="*/ 5 h 4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59" h="474">
                    <a:moveTo>
                      <a:pt x="1015" y="19"/>
                    </a:moveTo>
                    <a:lnTo>
                      <a:pt x="969" y="33"/>
                    </a:lnTo>
                    <a:lnTo>
                      <a:pt x="902" y="57"/>
                    </a:lnTo>
                    <a:lnTo>
                      <a:pt x="831" y="57"/>
                    </a:lnTo>
                    <a:lnTo>
                      <a:pt x="791" y="71"/>
                    </a:lnTo>
                    <a:lnTo>
                      <a:pt x="693" y="89"/>
                    </a:lnTo>
                    <a:lnTo>
                      <a:pt x="607" y="103"/>
                    </a:lnTo>
                    <a:lnTo>
                      <a:pt x="555" y="103"/>
                    </a:lnTo>
                    <a:lnTo>
                      <a:pt x="477" y="138"/>
                    </a:lnTo>
                    <a:lnTo>
                      <a:pt x="408" y="142"/>
                    </a:lnTo>
                    <a:lnTo>
                      <a:pt x="312" y="163"/>
                    </a:lnTo>
                    <a:lnTo>
                      <a:pt x="220" y="168"/>
                    </a:lnTo>
                    <a:lnTo>
                      <a:pt x="155" y="189"/>
                    </a:lnTo>
                    <a:lnTo>
                      <a:pt x="68" y="195"/>
                    </a:lnTo>
                    <a:lnTo>
                      <a:pt x="35" y="214"/>
                    </a:lnTo>
                    <a:lnTo>
                      <a:pt x="2" y="222"/>
                    </a:lnTo>
                    <a:lnTo>
                      <a:pt x="4" y="286"/>
                    </a:lnTo>
                    <a:lnTo>
                      <a:pt x="9" y="313"/>
                    </a:lnTo>
                    <a:lnTo>
                      <a:pt x="0" y="357"/>
                    </a:lnTo>
                    <a:lnTo>
                      <a:pt x="2" y="411"/>
                    </a:lnTo>
                    <a:lnTo>
                      <a:pt x="9" y="443"/>
                    </a:lnTo>
                    <a:lnTo>
                      <a:pt x="2" y="474"/>
                    </a:lnTo>
                    <a:lnTo>
                      <a:pt x="191" y="429"/>
                    </a:lnTo>
                    <a:lnTo>
                      <a:pt x="214" y="429"/>
                    </a:lnTo>
                    <a:lnTo>
                      <a:pt x="257" y="402"/>
                    </a:lnTo>
                    <a:lnTo>
                      <a:pt x="359" y="388"/>
                    </a:lnTo>
                    <a:lnTo>
                      <a:pt x="438" y="388"/>
                    </a:lnTo>
                    <a:lnTo>
                      <a:pt x="473" y="365"/>
                    </a:lnTo>
                    <a:lnTo>
                      <a:pt x="551" y="357"/>
                    </a:lnTo>
                    <a:lnTo>
                      <a:pt x="601" y="323"/>
                    </a:lnTo>
                    <a:lnTo>
                      <a:pt x="647" y="332"/>
                    </a:lnTo>
                    <a:lnTo>
                      <a:pt x="670" y="311"/>
                    </a:lnTo>
                    <a:lnTo>
                      <a:pt x="705" y="311"/>
                    </a:lnTo>
                    <a:lnTo>
                      <a:pt x="886" y="258"/>
                    </a:lnTo>
                    <a:lnTo>
                      <a:pt x="904" y="249"/>
                    </a:lnTo>
                    <a:lnTo>
                      <a:pt x="954" y="249"/>
                    </a:lnTo>
                    <a:lnTo>
                      <a:pt x="985" y="236"/>
                    </a:lnTo>
                    <a:lnTo>
                      <a:pt x="1024" y="236"/>
                    </a:lnTo>
                    <a:lnTo>
                      <a:pt x="1043" y="224"/>
                    </a:lnTo>
                    <a:lnTo>
                      <a:pt x="1057" y="222"/>
                    </a:lnTo>
                    <a:lnTo>
                      <a:pt x="1059" y="142"/>
                    </a:lnTo>
                    <a:lnTo>
                      <a:pt x="1054" y="89"/>
                    </a:lnTo>
                    <a:lnTo>
                      <a:pt x="1057" y="66"/>
                    </a:lnTo>
                    <a:lnTo>
                      <a:pt x="1054" y="13"/>
                    </a:lnTo>
                    <a:lnTo>
                      <a:pt x="1049" y="0"/>
                    </a:lnTo>
                    <a:lnTo>
                      <a:pt x="1015" y="19"/>
                    </a:lnTo>
                    <a:close/>
                  </a:path>
                </a:pathLst>
              </a:custGeom>
              <a:solidFill>
                <a:srgbClr val="DCDCDC"/>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8" name="Freeform 466"/>
              <p:cNvSpPr>
                <a:spLocks/>
              </p:cNvSpPr>
              <p:nvPr/>
            </p:nvSpPr>
            <p:spPr bwMode="auto">
              <a:xfrm>
                <a:off x="4577" y="3453"/>
                <a:ext cx="68" cy="192"/>
              </a:xfrm>
              <a:custGeom>
                <a:avLst/>
                <a:gdLst>
                  <a:gd name="T0" fmla="*/ 68 w 274"/>
                  <a:gd name="T1" fmla="*/ 16 h 765"/>
                  <a:gd name="T2" fmla="*/ 52 w 274"/>
                  <a:gd name="T3" fmla="*/ 13 h 765"/>
                  <a:gd name="T4" fmla="*/ 34 w 274"/>
                  <a:gd name="T5" fmla="*/ 8 h 765"/>
                  <a:gd name="T6" fmla="*/ 28 w 274"/>
                  <a:gd name="T7" fmla="*/ 5 h 765"/>
                  <a:gd name="T8" fmla="*/ 14 w 274"/>
                  <a:gd name="T9" fmla="*/ 6 h 765"/>
                  <a:gd name="T10" fmla="*/ 5 w 274"/>
                  <a:gd name="T11" fmla="*/ 0 h 765"/>
                  <a:gd name="T12" fmla="*/ 3 w 274"/>
                  <a:gd name="T13" fmla="*/ 26 h 765"/>
                  <a:gd name="T14" fmla="*/ 5 w 274"/>
                  <a:gd name="T15" fmla="*/ 37 h 765"/>
                  <a:gd name="T16" fmla="*/ 2 w 274"/>
                  <a:gd name="T17" fmla="*/ 51 h 765"/>
                  <a:gd name="T18" fmla="*/ 4 w 274"/>
                  <a:gd name="T19" fmla="*/ 65 h 765"/>
                  <a:gd name="T20" fmla="*/ 3 w 274"/>
                  <a:gd name="T21" fmla="*/ 85 h 765"/>
                  <a:gd name="T22" fmla="*/ 3 w 274"/>
                  <a:gd name="T23" fmla="*/ 99 h 765"/>
                  <a:gd name="T24" fmla="*/ 1 w 274"/>
                  <a:gd name="T25" fmla="*/ 112 h 765"/>
                  <a:gd name="T26" fmla="*/ 3 w 274"/>
                  <a:gd name="T27" fmla="*/ 126 h 765"/>
                  <a:gd name="T28" fmla="*/ 1 w 274"/>
                  <a:gd name="T29" fmla="*/ 141 h 765"/>
                  <a:gd name="T30" fmla="*/ 3 w 274"/>
                  <a:gd name="T31" fmla="*/ 151 h 765"/>
                  <a:gd name="T32" fmla="*/ 0 w 274"/>
                  <a:gd name="T33" fmla="*/ 163 h 765"/>
                  <a:gd name="T34" fmla="*/ 19 w 274"/>
                  <a:gd name="T35" fmla="*/ 168 h 765"/>
                  <a:gd name="T36" fmla="*/ 24 w 274"/>
                  <a:gd name="T37" fmla="*/ 169 h 765"/>
                  <a:gd name="T38" fmla="*/ 33 w 274"/>
                  <a:gd name="T39" fmla="*/ 177 h 765"/>
                  <a:gd name="T40" fmla="*/ 49 w 274"/>
                  <a:gd name="T41" fmla="*/ 184 h 765"/>
                  <a:gd name="T42" fmla="*/ 53 w 274"/>
                  <a:gd name="T43" fmla="*/ 187 h 765"/>
                  <a:gd name="T44" fmla="*/ 59 w 274"/>
                  <a:gd name="T45" fmla="*/ 187 h 765"/>
                  <a:gd name="T46" fmla="*/ 65 w 274"/>
                  <a:gd name="T47" fmla="*/ 192 h 765"/>
                  <a:gd name="T48" fmla="*/ 68 w 274"/>
                  <a:gd name="T49" fmla="*/ 16 h 7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765">
                    <a:moveTo>
                      <a:pt x="274" y="64"/>
                    </a:moveTo>
                    <a:lnTo>
                      <a:pt x="210" y="53"/>
                    </a:lnTo>
                    <a:lnTo>
                      <a:pt x="136" y="30"/>
                    </a:lnTo>
                    <a:lnTo>
                      <a:pt x="111" y="20"/>
                    </a:lnTo>
                    <a:lnTo>
                      <a:pt x="56" y="25"/>
                    </a:lnTo>
                    <a:lnTo>
                      <a:pt x="22" y="0"/>
                    </a:lnTo>
                    <a:lnTo>
                      <a:pt x="12" y="104"/>
                    </a:lnTo>
                    <a:lnTo>
                      <a:pt x="22" y="147"/>
                    </a:lnTo>
                    <a:lnTo>
                      <a:pt x="9" y="204"/>
                    </a:lnTo>
                    <a:lnTo>
                      <a:pt x="16" y="257"/>
                    </a:lnTo>
                    <a:lnTo>
                      <a:pt x="12" y="338"/>
                    </a:lnTo>
                    <a:lnTo>
                      <a:pt x="12" y="396"/>
                    </a:lnTo>
                    <a:lnTo>
                      <a:pt x="4" y="446"/>
                    </a:lnTo>
                    <a:lnTo>
                      <a:pt x="12" y="503"/>
                    </a:lnTo>
                    <a:lnTo>
                      <a:pt x="4" y="563"/>
                    </a:lnTo>
                    <a:lnTo>
                      <a:pt x="12" y="600"/>
                    </a:lnTo>
                    <a:lnTo>
                      <a:pt x="0" y="648"/>
                    </a:lnTo>
                    <a:lnTo>
                      <a:pt x="76" y="671"/>
                    </a:lnTo>
                    <a:lnTo>
                      <a:pt x="97" y="675"/>
                    </a:lnTo>
                    <a:lnTo>
                      <a:pt x="132" y="706"/>
                    </a:lnTo>
                    <a:lnTo>
                      <a:pt x="196" y="732"/>
                    </a:lnTo>
                    <a:lnTo>
                      <a:pt x="214" y="747"/>
                    </a:lnTo>
                    <a:lnTo>
                      <a:pt x="236" y="747"/>
                    </a:lnTo>
                    <a:lnTo>
                      <a:pt x="262" y="765"/>
                    </a:lnTo>
                    <a:lnTo>
                      <a:pt x="274" y="64"/>
                    </a:lnTo>
                    <a:close/>
                  </a:path>
                </a:pathLst>
              </a:custGeom>
              <a:solidFill>
                <a:srgbClr val="B4B4B4"/>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59" name="Freeform 467"/>
              <p:cNvSpPr>
                <a:spLocks/>
              </p:cNvSpPr>
              <p:nvPr/>
            </p:nvSpPr>
            <p:spPr bwMode="auto">
              <a:xfrm>
                <a:off x="4632" y="3439"/>
                <a:ext cx="254" cy="64"/>
              </a:xfrm>
              <a:custGeom>
                <a:avLst/>
                <a:gdLst>
                  <a:gd name="T0" fmla="*/ 254 w 1016"/>
                  <a:gd name="T1" fmla="*/ 11 h 256"/>
                  <a:gd name="T2" fmla="*/ 203 w 1016"/>
                  <a:gd name="T3" fmla="*/ 1 h 256"/>
                  <a:gd name="T4" fmla="*/ 196 w 1016"/>
                  <a:gd name="T5" fmla="*/ 1 h 256"/>
                  <a:gd name="T6" fmla="*/ 179 w 1016"/>
                  <a:gd name="T7" fmla="*/ 0 h 256"/>
                  <a:gd name="T8" fmla="*/ 162 w 1016"/>
                  <a:gd name="T9" fmla="*/ 0 h 256"/>
                  <a:gd name="T10" fmla="*/ 136 w 1016"/>
                  <a:gd name="T11" fmla="*/ 4 h 256"/>
                  <a:gd name="T12" fmla="*/ 112 w 1016"/>
                  <a:gd name="T13" fmla="*/ 4 h 256"/>
                  <a:gd name="T14" fmla="*/ 101 w 1016"/>
                  <a:gd name="T15" fmla="*/ 4 h 256"/>
                  <a:gd name="T16" fmla="*/ 75 w 1016"/>
                  <a:gd name="T17" fmla="*/ 7 h 256"/>
                  <a:gd name="T18" fmla="*/ 61 w 1016"/>
                  <a:gd name="T19" fmla="*/ 7 h 256"/>
                  <a:gd name="T20" fmla="*/ 34 w 1016"/>
                  <a:gd name="T21" fmla="*/ 10 h 256"/>
                  <a:gd name="T22" fmla="*/ 18 w 1016"/>
                  <a:gd name="T23" fmla="*/ 11 h 256"/>
                  <a:gd name="T24" fmla="*/ 0 w 1016"/>
                  <a:gd name="T25" fmla="*/ 12 h 256"/>
                  <a:gd name="T26" fmla="*/ 18 w 1016"/>
                  <a:gd name="T27" fmla="*/ 64 h 256"/>
                  <a:gd name="T28" fmla="*/ 244 w 1016"/>
                  <a:gd name="T29" fmla="*/ 30 h 256"/>
                  <a:gd name="T30" fmla="*/ 254 w 1016"/>
                  <a:gd name="T31" fmla="*/ 11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16" h="256">
                    <a:moveTo>
                      <a:pt x="1016" y="45"/>
                    </a:moveTo>
                    <a:lnTo>
                      <a:pt x="810" y="5"/>
                    </a:lnTo>
                    <a:lnTo>
                      <a:pt x="782" y="5"/>
                    </a:lnTo>
                    <a:lnTo>
                      <a:pt x="714" y="0"/>
                    </a:lnTo>
                    <a:lnTo>
                      <a:pt x="648" y="0"/>
                    </a:lnTo>
                    <a:lnTo>
                      <a:pt x="545" y="17"/>
                    </a:lnTo>
                    <a:lnTo>
                      <a:pt x="449" y="17"/>
                    </a:lnTo>
                    <a:lnTo>
                      <a:pt x="402" y="17"/>
                    </a:lnTo>
                    <a:lnTo>
                      <a:pt x="301" y="26"/>
                    </a:lnTo>
                    <a:lnTo>
                      <a:pt x="245" y="26"/>
                    </a:lnTo>
                    <a:lnTo>
                      <a:pt x="137" y="40"/>
                    </a:lnTo>
                    <a:lnTo>
                      <a:pt x="71" y="45"/>
                    </a:lnTo>
                    <a:lnTo>
                      <a:pt x="0" y="47"/>
                    </a:lnTo>
                    <a:lnTo>
                      <a:pt x="71" y="256"/>
                    </a:lnTo>
                    <a:lnTo>
                      <a:pt x="975" y="121"/>
                    </a:lnTo>
                    <a:lnTo>
                      <a:pt x="1016" y="45"/>
                    </a:lnTo>
                    <a:close/>
                  </a:path>
                </a:pathLst>
              </a:custGeom>
              <a:solidFill>
                <a:srgbClr val="F0F0F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60" name="Freeform 468"/>
              <p:cNvSpPr>
                <a:spLocks/>
              </p:cNvSpPr>
              <p:nvPr/>
            </p:nvSpPr>
            <p:spPr bwMode="auto">
              <a:xfrm>
                <a:off x="4639" y="3453"/>
                <a:ext cx="48" cy="218"/>
              </a:xfrm>
              <a:custGeom>
                <a:avLst/>
                <a:gdLst>
                  <a:gd name="T0" fmla="*/ 30 w 195"/>
                  <a:gd name="T1" fmla="*/ 11 h 872"/>
                  <a:gd name="T2" fmla="*/ 11 w 195"/>
                  <a:gd name="T3" fmla="*/ 4 h 872"/>
                  <a:gd name="T4" fmla="*/ 5 w 195"/>
                  <a:gd name="T5" fmla="*/ 0 h 872"/>
                  <a:gd name="T6" fmla="*/ 4 w 195"/>
                  <a:gd name="T7" fmla="*/ 27 h 872"/>
                  <a:gd name="T8" fmla="*/ 5 w 195"/>
                  <a:gd name="T9" fmla="*/ 38 h 872"/>
                  <a:gd name="T10" fmla="*/ 3 w 195"/>
                  <a:gd name="T11" fmla="*/ 60 h 872"/>
                  <a:gd name="T12" fmla="*/ 4 w 195"/>
                  <a:gd name="T13" fmla="*/ 69 h 872"/>
                  <a:gd name="T14" fmla="*/ 2 w 195"/>
                  <a:gd name="T15" fmla="*/ 87 h 872"/>
                  <a:gd name="T16" fmla="*/ 2 w 195"/>
                  <a:gd name="T17" fmla="*/ 94 h 872"/>
                  <a:gd name="T18" fmla="*/ 2 w 195"/>
                  <a:gd name="T19" fmla="*/ 122 h 872"/>
                  <a:gd name="T20" fmla="*/ 4 w 195"/>
                  <a:gd name="T21" fmla="*/ 132 h 872"/>
                  <a:gd name="T22" fmla="*/ 0 w 195"/>
                  <a:gd name="T23" fmla="*/ 153 h 872"/>
                  <a:gd name="T24" fmla="*/ 2 w 195"/>
                  <a:gd name="T25" fmla="*/ 171 h 872"/>
                  <a:gd name="T26" fmla="*/ 0 w 195"/>
                  <a:gd name="T27" fmla="*/ 190 h 872"/>
                  <a:gd name="T28" fmla="*/ 0 w 195"/>
                  <a:gd name="T29" fmla="*/ 200 h 872"/>
                  <a:gd name="T30" fmla="*/ 0 w 195"/>
                  <a:gd name="T31" fmla="*/ 203 h 872"/>
                  <a:gd name="T32" fmla="*/ 20 w 195"/>
                  <a:gd name="T33" fmla="*/ 214 h 872"/>
                  <a:gd name="T34" fmla="*/ 28 w 195"/>
                  <a:gd name="T35" fmla="*/ 215 h 872"/>
                  <a:gd name="T36" fmla="*/ 31 w 195"/>
                  <a:gd name="T37" fmla="*/ 218 h 872"/>
                  <a:gd name="T38" fmla="*/ 48 w 195"/>
                  <a:gd name="T39" fmla="*/ 123 h 872"/>
                  <a:gd name="T40" fmla="*/ 36 w 195"/>
                  <a:gd name="T41" fmla="*/ 25 h 872"/>
                  <a:gd name="T42" fmla="*/ 30 w 195"/>
                  <a:gd name="T43" fmla="*/ 11 h 8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872">
                    <a:moveTo>
                      <a:pt x="121" y="44"/>
                    </a:moveTo>
                    <a:lnTo>
                      <a:pt x="43" y="15"/>
                    </a:lnTo>
                    <a:lnTo>
                      <a:pt x="20" y="0"/>
                    </a:lnTo>
                    <a:lnTo>
                      <a:pt x="16" y="108"/>
                    </a:lnTo>
                    <a:lnTo>
                      <a:pt x="20" y="151"/>
                    </a:lnTo>
                    <a:lnTo>
                      <a:pt x="11" y="241"/>
                    </a:lnTo>
                    <a:lnTo>
                      <a:pt x="16" y="274"/>
                    </a:lnTo>
                    <a:lnTo>
                      <a:pt x="7" y="346"/>
                    </a:lnTo>
                    <a:lnTo>
                      <a:pt x="7" y="375"/>
                    </a:lnTo>
                    <a:lnTo>
                      <a:pt x="7" y="486"/>
                    </a:lnTo>
                    <a:lnTo>
                      <a:pt x="16" y="526"/>
                    </a:lnTo>
                    <a:lnTo>
                      <a:pt x="0" y="612"/>
                    </a:lnTo>
                    <a:lnTo>
                      <a:pt x="7" y="682"/>
                    </a:lnTo>
                    <a:lnTo>
                      <a:pt x="0" y="761"/>
                    </a:lnTo>
                    <a:lnTo>
                      <a:pt x="0" y="799"/>
                    </a:lnTo>
                    <a:lnTo>
                      <a:pt x="0" y="813"/>
                    </a:lnTo>
                    <a:lnTo>
                      <a:pt x="83" y="854"/>
                    </a:lnTo>
                    <a:lnTo>
                      <a:pt x="113" y="859"/>
                    </a:lnTo>
                    <a:lnTo>
                      <a:pt x="127" y="872"/>
                    </a:lnTo>
                    <a:lnTo>
                      <a:pt x="195" y="493"/>
                    </a:lnTo>
                    <a:lnTo>
                      <a:pt x="146" y="99"/>
                    </a:lnTo>
                    <a:lnTo>
                      <a:pt x="121" y="44"/>
                    </a:lnTo>
                    <a:close/>
                  </a:path>
                </a:pathLst>
              </a:custGeom>
              <a:solidFill>
                <a:srgbClr val="B4B4B4"/>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61" name="Freeform 469"/>
              <p:cNvSpPr>
                <a:spLocks/>
              </p:cNvSpPr>
              <p:nvPr/>
            </p:nvSpPr>
            <p:spPr bwMode="auto">
              <a:xfrm>
                <a:off x="4669" y="3452"/>
                <a:ext cx="210" cy="220"/>
              </a:xfrm>
              <a:custGeom>
                <a:avLst/>
                <a:gdLst>
                  <a:gd name="T0" fmla="*/ 208 w 843"/>
                  <a:gd name="T1" fmla="*/ 0 h 881"/>
                  <a:gd name="T2" fmla="*/ 197 w 843"/>
                  <a:gd name="T3" fmla="*/ 2 h 881"/>
                  <a:gd name="T4" fmla="*/ 181 w 843"/>
                  <a:gd name="T5" fmla="*/ 0 h 881"/>
                  <a:gd name="T6" fmla="*/ 175 w 843"/>
                  <a:gd name="T7" fmla="*/ 2 h 881"/>
                  <a:gd name="T8" fmla="*/ 166 w 843"/>
                  <a:gd name="T9" fmla="*/ 2 h 881"/>
                  <a:gd name="T10" fmla="*/ 157 w 843"/>
                  <a:gd name="T11" fmla="*/ 2 h 881"/>
                  <a:gd name="T12" fmla="*/ 153 w 843"/>
                  <a:gd name="T13" fmla="*/ 4 h 881"/>
                  <a:gd name="T14" fmla="*/ 132 w 843"/>
                  <a:gd name="T15" fmla="*/ 2 h 881"/>
                  <a:gd name="T16" fmla="*/ 107 w 843"/>
                  <a:gd name="T17" fmla="*/ 5 h 881"/>
                  <a:gd name="T18" fmla="*/ 90 w 843"/>
                  <a:gd name="T19" fmla="*/ 5 h 881"/>
                  <a:gd name="T20" fmla="*/ 79 w 843"/>
                  <a:gd name="T21" fmla="*/ 7 h 881"/>
                  <a:gd name="T22" fmla="*/ 55 w 843"/>
                  <a:gd name="T23" fmla="*/ 7 h 881"/>
                  <a:gd name="T24" fmla="*/ 42 w 843"/>
                  <a:gd name="T25" fmla="*/ 11 h 881"/>
                  <a:gd name="T26" fmla="*/ 22 w 843"/>
                  <a:gd name="T27" fmla="*/ 8 h 881"/>
                  <a:gd name="T28" fmla="*/ 8 w 843"/>
                  <a:gd name="T29" fmla="*/ 11 h 881"/>
                  <a:gd name="T30" fmla="*/ 0 w 843"/>
                  <a:gd name="T31" fmla="*/ 13 h 881"/>
                  <a:gd name="T32" fmla="*/ 1 w 843"/>
                  <a:gd name="T33" fmla="*/ 36 h 881"/>
                  <a:gd name="T34" fmla="*/ 0 w 843"/>
                  <a:gd name="T35" fmla="*/ 42 h 881"/>
                  <a:gd name="T36" fmla="*/ 3 w 843"/>
                  <a:gd name="T37" fmla="*/ 56 h 881"/>
                  <a:gd name="T38" fmla="*/ 3 w 843"/>
                  <a:gd name="T39" fmla="*/ 62 h 881"/>
                  <a:gd name="T40" fmla="*/ 0 w 843"/>
                  <a:gd name="T41" fmla="*/ 81 h 881"/>
                  <a:gd name="T42" fmla="*/ 3 w 843"/>
                  <a:gd name="T43" fmla="*/ 94 h 881"/>
                  <a:gd name="T44" fmla="*/ 3 w 843"/>
                  <a:gd name="T45" fmla="*/ 110 h 881"/>
                  <a:gd name="T46" fmla="*/ 1 w 843"/>
                  <a:gd name="T47" fmla="*/ 125 h 881"/>
                  <a:gd name="T48" fmla="*/ 1 w 843"/>
                  <a:gd name="T49" fmla="*/ 144 h 881"/>
                  <a:gd name="T50" fmla="*/ 3 w 843"/>
                  <a:gd name="T51" fmla="*/ 172 h 881"/>
                  <a:gd name="T52" fmla="*/ 1 w 843"/>
                  <a:gd name="T53" fmla="*/ 193 h 881"/>
                  <a:gd name="T54" fmla="*/ 1 w 843"/>
                  <a:gd name="T55" fmla="*/ 210 h 881"/>
                  <a:gd name="T56" fmla="*/ 1 w 843"/>
                  <a:gd name="T57" fmla="*/ 220 h 881"/>
                  <a:gd name="T58" fmla="*/ 20 w 843"/>
                  <a:gd name="T59" fmla="*/ 219 h 881"/>
                  <a:gd name="T60" fmla="*/ 30 w 843"/>
                  <a:gd name="T61" fmla="*/ 219 h 881"/>
                  <a:gd name="T62" fmla="*/ 51 w 843"/>
                  <a:gd name="T63" fmla="*/ 213 h 881"/>
                  <a:gd name="T64" fmla="*/ 59 w 843"/>
                  <a:gd name="T65" fmla="*/ 213 h 881"/>
                  <a:gd name="T66" fmla="*/ 73 w 843"/>
                  <a:gd name="T67" fmla="*/ 209 h 881"/>
                  <a:gd name="T68" fmla="*/ 81 w 843"/>
                  <a:gd name="T69" fmla="*/ 209 h 881"/>
                  <a:gd name="T70" fmla="*/ 90 w 843"/>
                  <a:gd name="T71" fmla="*/ 209 h 881"/>
                  <a:gd name="T72" fmla="*/ 106 w 843"/>
                  <a:gd name="T73" fmla="*/ 204 h 881"/>
                  <a:gd name="T74" fmla="*/ 123 w 843"/>
                  <a:gd name="T75" fmla="*/ 204 h 881"/>
                  <a:gd name="T76" fmla="*/ 128 w 843"/>
                  <a:gd name="T77" fmla="*/ 202 h 881"/>
                  <a:gd name="T78" fmla="*/ 143 w 843"/>
                  <a:gd name="T79" fmla="*/ 198 h 881"/>
                  <a:gd name="T80" fmla="*/ 155 w 843"/>
                  <a:gd name="T81" fmla="*/ 194 h 881"/>
                  <a:gd name="T82" fmla="*/ 166 w 843"/>
                  <a:gd name="T83" fmla="*/ 194 h 881"/>
                  <a:gd name="T84" fmla="*/ 185 w 843"/>
                  <a:gd name="T85" fmla="*/ 191 h 881"/>
                  <a:gd name="T86" fmla="*/ 197 w 843"/>
                  <a:gd name="T87" fmla="*/ 187 h 881"/>
                  <a:gd name="T88" fmla="*/ 208 w 843"/>
                  <a:gd name="T89" fmla="*/ 187 h 881"/>
                  <a:gd name="T90" fmla="*/ 207 w 843"/>
                  <a:gd name="T91" fmla="*/ 170 h 881"/>
                  <a:gd name="T92" fmla="*/ 207 w 843"/>
                  <a:gd name="T93" fmla="*/ 151 h 881"/>
                  <a:gd name="T94" fmla="*/ 207 w 843"/>
                  <a:gd name="T95" fmla="*/ 136 h 881"/>
                  <a:gd name="T96" fmla="*/ 207 w 843"/>
                  <a:gd name="T97" fmla="*/ 119 h 881"/>
                  <a:gd name="T98" fmla="*/ 207 w 843"/>
                  <a:gd name="T99" fmla="*/ 111 h 881"/>
                  <a:gd name="T100" fmla="*/ 207 w 843"/>
                  <a:gd name="T101" fmla="*/ 102 h 881"/>
                  <a:gd name="T102" fmla="*/ 207 w 843"/>
                  <a:gd name="T103" fmla="*/ 88 h 881"/>
                  <a:gd name="T104" fmla="*/ 207 w 843"/>
                  <a:gd name="T105" fmla="*/ 74 h 881"/>
                  <a:gd name="T106" fmla="*/ 208 w 843"/>
                  <a:gd name="T107" fmla="*/ 60 h 881"/>
                  <a:gd name="T108" fmla="*/ 207 w 843"/>
                  <a:gd name="T109" fmla="*/ 41 h 881"/>
                  <a:gd name="T110" fmla="*/ 207 w 843"/>
                  <a:gd name="T111" fmla="*/ 30 h 881"/>
                  <a:gd name="T112" fmla="*/ 210 w 843"/>
                  <a:gd name="T113" fmla="*/ 16 h 881"/>
                  <a:gd name="T114" fmla="*/ 210 w 843"/>
                  <a:gd name="T115" fmla="*/ 2 h 881"/>
                  <a:gd name="T116" fmla="*/ 208 w 843"/>
                  <a:gd name="T117" fmla="*/ 0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3" h="881">
                    <a:moveTo>
                      <a:pt x="835" y="0"/>
                    </a:moveTo>
                    <a:lnTo>
                      <a:pt x="791" y="9"/>
                    </a:lnTo>
                    <a:lnTo>
                      <a:pt x="728" y="0"/>
                    </a:lnTo>
                    <a:lnTo>
                      <a:pt x="703" y="9"/>
                    </a:lnTo>
                    <a:lnTo>
                      <a:pt x="666" y="9"/>
                    </a:lnTo>
                    <a:lnTo>
                      <a:pt x="629" y="9"/>
                    </a:lnTo>
                    <a:lnTo>
                      <a:pt x="615" y="16"/>
                    </a:lnTo>
                    <a:lnTo>
                      <a:pt x="528" y="9"/>
                    </a:lnTo>
                    <a:lnTo>
                      <a:pt x="431" y="21"/>
                    </a:lnTo>
                    <a:lnTo>
                      <a:pt x="363" y="21"/>
                    </a:lnTo>
                    <a:lnTo>
                      <a:pt x="317" y="28"/>
                    </a:lnTo>
                    <a:lnTo>
                      <a:pt x="219" y="28"/>
                    </a:lnTo>
                    <a:lnTo>
                      <a:pt x="167" y="46"/>
                    </a:lnTo>
                    <a:lnTo>
                      <a:pt x="90" y="34"/>
                    </a:lnTo>
                    <a:lnTo>
                      <a:pt x="34" y="46"/>
                    </a:lnTo>
                    <a:lnTo>
                      <a:pt x="0" y="54"/>
                    </a:lnTo>
                    <a:lnTo>
                      <a:pt x="6" y="144"/>
                    </a:lnTo>
                    <a:lnTo>
                      <a:pt x="0" y="167"/>
                    </a:lnTo>
                    <a:lnTo>
                      <a:pt x="11" y="223"/>
                    </a:lnTo>
                    <a:lnTo>
                      <a:pt x="11" y="247"/>
                    </a:lnTo>
                    <a:lnTo>
                      <a:pt x="0" y="325"/>
                    </a:lnTo>
                    <a:lnTo>
                      <a:pt x="11" y="378"/>
                    </a:lnTo>
                    <a:lnTo>
                      <a:pt x="11" y="439"/>
                    </a:lnTo>
                    <a:lnTo>
                      <a:pt x="6" y="500"/>
                    </a:lnTo>
                    <a:lnTo>
                      <a:pt x="6" y="578"/>
                    </a:lnTo>
                    <a:lnTo>
                      <a:pt x="14" y="690"/>
                    </a:lnTo>
                    <a:lnTo>
                      <a:pt x="6" y="771"/>
                    </a:lnTo>
                    <a:lnTo>
                      <a:pt x="6" y="840"/>
                    </a:lnTo>
                    <a:lnTo>
                      <a:pt x="6" y="881"/>
                    </a:lnTo>
                    <a:lnTo>
                      <a:pt x="79" y="876"/>
                    </a:lnTo>
                    <a:lnTo>
                      <a:pt x="119" y="876"/>
                    </a:lnTo>
                    <a:lnTo>
                      <a:pt x="206" y="853"/>
                    </a:lnTo>
                    <a:lnTo>
                      <a:pt x="237" y="853"/>
                    </a:lnTo>
                    <a:lnTo>
                      <a:pt x="294" y="835"/>
                    </a:lnTo>
                    <a:lnTo>
                      <a:pt x="324" y="835"/>
                    </a:lnTo>
                    <a:lnTo>
                      <a:pt x="363" y="835"/>
                    </a:lnTo>
                    <a:lnTo>
                      <a:pt x="426" y="818"/>
                    </a:lnTo>
                    <a:lnTo>
                      <a:pt x="495" y="818"/>
                    </a:lnTo>
                    <a:lnTo>
                      <a:pt x="512" y="807"/>
                    </a:lnTo>
                    <a:lnTo>
                      <a:pt x="574" y="791"/>
                    </a:lnTo>
                    <a:lnTo>
                      <a:pt x="624" y="777"/>
                    </a:lnTo>
                    <a:lnTo>
                      <a:pt x="666" y="777"/>
                    </a:lnTo>
                    <a:lnTo>
                      <a:pt x="741" y="765"/>
                    </a:lnTo>
                    <a:lnTo>
                      <a:pt x="791" y="748"/>
                    </a:lnTo>
                    <a:lnTo>
                      <a:pt x="835" y="748"/>
                    </a:lnTo>
                    <a:lnTo>
                      <a:pt x="830" y="680"/>
                    </a:lnTo>
                    <a:lnTo>
                      <a:pt x="832" y="605"/>
                    </a:lnTo>
                    <a:lnTo>
                      <a:pt x="832" y="543"/>
                    </a:lnTo>
                    <a:lnTo>
                      <a:pt x="830" y="475"/>
                    </a:lnTo>
                    <a:lnTo>
                      <a:pt x="830" y="444"/>
                    </a:lnTo>
                    <a:lnTo>
                      <a:pt x="830" y="410"/>
                    </a:lnTo>
                    <a:lnTo>
                      <a:pt x="830" y="354"/>
                    </a:lnTo>
                    <a:lnTo>
                      <a:pt x="832" y="298"/>
                    </a:lnTo>
                    <a:lnTo>
                      <a:pt x="835" y="239"/>
                    </a:lnTo>
                    <a:lnTo>
                      <a:pt x="832" y="164"/>
                    </a:lnTo>
                    <a:lnTo>
                      <a:pt x="832" y="122"/>
                    </a:lnTo>
                    <a:lnTo>
                      <a:pt x="843" y="65"/>
                    </a:lnTo>
                    <a:lnTo>
                      <a:pt x="843" y="9"/>
                    </a:lnTo>
                    <a:lnTo>
                      <a:pt x="835" y="0"/>
                    </a:lnTo>
                    <a:close/>
                  </a:path>
                </a:pathLst>
              </a:custGeom>
              <a:solidFill>
                <a:srgbClr val="DCDCDC"/>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62" name="Freeform 470"/>
              <p:cNvSpPr>
                <a:spLocks/>
              </p:cNvSpPr>
              <p:nvPr/>
            </p:nvSpPr>
            <p:spPr bwMode="auto">
              <a:xfrm>
                <a:off x="4657" y="3730"/>
                <a:ext cx="71" cy="83"/>
              </a:xfrm>
              <a:custGeom>
                <a:avLst/>
                <a:gdLst>
                  <a:gd name="T0" fmla="*/ 0 w 282"/>
                  <a:gd name="T1" fmla="*/ 0 h 333"/>
                  <a:gd name="T2" fmla="*/ 0 w 282"/>
                  <a:gd name="T3" fmla="*/ 16 h 333"/>
                  <a:gd name="T4" fmla="*/ 3 w 282"/>
                  <a:gd name="T5" fmla="*/ 30 h 333"/>
                  <a:gd name="T6" fmla="*/ 3 w 282"/>
                  <a:gd name="T7" fmla="*/ 33 h 333"/>
                  <a:gd name="T8" fmla="*/ 16 w 282"/>
                  <a:gd name="T9" fmla="*/ 45 h 333"/>
                  <a:gd name="T10" fmla="*/ 37 w 282"/>
                  <a:gd name="T11" fmla="*/ 52 h 333"/>
                  <a:gd name="T12" fmla="*/ 42 w 282"/>
                  <a:gd name="T13" fmla="*/ 65 h 333"/>
                  <a:gd name="T14" fmla="*/ 55 w 282"/>
                  <a:gd name="T15" fmla="*/ 72 h 333"/>
                  <a:gd name="T16" fmla="*/ 59 w 282"/>
                  <a:gd name="T17" fmla="*/ 81 h 333"/>
                  <a:gd name="T18" fmla="*/ 69 w 282"/>
                  <a:gd name="T19" fmla="*/ 83 h 333"/>
                  <a:gd name="T20" fmla="*/ 69 w 282"/>
                  <a:gd name="T21" fmla="*/ 80 h 333"/>
                  <a:gd name="T22" fmla="*/ 71 w 282"/>
                  <a:gd name="T23" fmla="*/ 33 h 333"/>
                  <a:gd name="T24" fmla="*/ 22 w 282"/>
                  <a:gd name="T25" fmla="*/ 4 h 333"/>
                  <a:gd name="T26" fmla="*/ 0 w 282"/>
                  <a:gd name="T27" fmla="*/ 0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2" h="333">
                    <a:moveTo>
                      <a:pt x="0" y="0"/>
                    </a:moveTo>
                    <a:lnTo>
                      <a:pt x="0" y="64"/>
                    </a:lnTo>
                    <a:lnTo>
                      <a:pt x="12" y="120"/>
                    </a:lnTo>
                    <a:lnTo>
                      <a:pt x="12" y="131"/>
                    </a:lnTo>
                    <a:lnTo>
                      <a:pt x="63" y="180"/>
                    </a:lnTo>
                    <a:lnTo>
                      <a:pt x="145" y="210"/>
                    </a:lnTo>
                    <a:lnTo>
                      <a:pt x="165" y="261"/>
                    </a:lnTo>
                    <a:lnTo>
                      <a:pt x="219" y="289"/>
                    </a:lnTo>
                    <a:lnTo>
                      <a:pt x="233" y="325"/>
                    </a:lnTo>
                    <a:lnTo>
                      <a:pt x="275" y="333"/>
                    </a:lnTo>
                    <a:lnTo>
                      <a:pt x="275" y="319"/>
                    </a:lnTo>
                    <a:lnTo>
                      <a:pt x="282" y="131"/>
                    </a:lnTo>
                    <a:lnTo>
                      <a:pt x="87" y="15"/>
                    </a:lnTo>
                    <a:lnTo>
                      <a:pt x="0" y="0"/>
                    </a:lnTo>
                    <a:close/>
                  </a:path>
                </a:pathLst>
              </a:custGeom>
              <a:solidFill>
                <a:srgbClr val="C0C0C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363" name="Rectangle 471"/>
              <p:cNvSpPr>
                <a:spLocks noChangeArrowheads="1"/>
              </p:cNvSpPr>
              <p:nvPr/>
            </p:nvSpPr>
            <p:spPr bwMode="auto">
              <a:xfrm>
                <a:off x="4693" y="3629"/>
                <a:ext cx="164" cy="5"/>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4" name="Rectangle 472"/>
              <p:cNvSpPr>
                <a:spLocks noChangeArrowheads="1"/>
              </p:cNvSpPr>
              <p:nvPr/>
            </p:nvSpPr>
            <p:spPr bwMode="auto">
              <a:xfrm>
                <a:off x="4693" y="3625"/>
                <a:ext cx="164" cy="4"/>
              </a:xfrm>
              <a:prstGeom prst="rect">
                <a:avLst/>
              </a:prstGeom>
              <a:solidFill>
                <a:srgbClr val="0100F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5" name="Rectangle 473"/>
              <p:cNvSpPr>
                <a:spLocks noChangeArrowheads="1"/>
              </p:cNvSpPr>
              <p:nvPr/>
            </p:nvSpPr>
            <p:spPr bwMode="auto">
              <a:xfrm>
                <a:off x="4693" y="3620"/>
                <a:ext cx="164" cy="5"/>
              </a:xfrm>
              <a:prstGeom prst="rect">
                <a:avLst/>
              </a:prstGeom>
              <a:solidFill>
                <a:srgbClr val="0200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6" name="Rectangle 474"/>
              <p:cNvSpPr>
                <a:spLocks noChangeArrowheads="1"/>
              </p:cNvSpPr>
              <p:nvPr/>
            </p:nvSpPr>
            <p:spPr bwMode="auto">
              <a:xfrm>
                <a:off x="4693" y="3615"/>
                <a:ext cx="164" cy="5"/>
              </a:xfrm>
              <a:prstGeom prst="rect">
                <a:avLst/>
              </a:prstGeom>
              <a:solidFill>
                <a:srgbClr val="0400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7" name="Rectangle 475"/>
              <p:cNvSpPr>
                <a:spLocks noChangeArrowheads="1"/>
              </p:cNvSpPr>
              <p:nvPr/>
            </p:nvSpPr>
            <p:spPr bwMode="auto">
              <a:xfrm>
                <a:off x="4693" y="3610"/>
                <a:ext cx="164" cy="5"/>
              </a:xfrm>
              <a:prstGeom prst="rect">
                <a:avLst/>
              </a:prstGeom>
              <a:solidFill>
                <a:srgbClr val="0500E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8" name="Rectangle 476"/>
              <p:cNvSpPr>
                <a:spLocks noChangeArrowheads="1"/>
              </p:cNvSpPr>
              <p:nvPr/>
            </p:nvSpPr>
            <p:spPr bwMode="auto">
              <a:xfrm>
                <a:off x="4693" y="3606"/>
                <a:ext cx="164" cy="4"/>
              </a:xfrm>
              <a:prstGeom prst="rect">
                <a:avLst/>
              </a:prstGeom>
              <a:solidFill>
                <a:srgbClr val="0600E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69" name="Rectangle 477"/>
              <p:cNvSpPr>
                <a:spLocks noChangeArrowheads="1"/>
              </p:cNvSpPr>
              <p:nvPr/>
            </p:nvSpPr>
            <p:spPr bwMode="auto">
              <a:xfrm>
                <a:off x="4693" y="3601"/>
                <a:ext cx="164" cy="5"/>
              </a:xfrm>
              <a:prstGeom prst="rect">
                <a:avLst/>
              </a:prstGeom>
              <a:solidFill>
                <a:srgbClr val="0700E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0" name="Rectangle 478"/>
              <p:cNvSpPr>
                <a:spLocks noChangeArrowheads="1"/>
              </p:cNvSpPr>
              <p:nvPr/>
            </p:nvSpPr>
            <p:spPr bwMode="auto">
              <a:xfrm>
                <a:off x="4693" y="3596"/>
                <a:ext cx="164" cy="5"/>
              </a:xfrm>
              <a:prstGeom prst="rect">
                <a:avLst/>
              </a:prstGeom>
              <a:solidFill>
                <a:srgbClr val="0800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1" name="Rectangle 479"/>
              <p:cNvSpPr>
                <a:spLocks noChangeArrowheads="1"/>
              </p:cNvSpPr>
              <p:nvPr/>
            </p:nvSpPr>
            <p:spPr bwMode="auto">
              <a:xfrm>
                <a:off x="4693" y="3591"/>
                <a:ext cx="164" cy="5"/>
              </a:xfrm>
              <a:prstGeom prst="rect">
                <a:avLst/>
              </a:prstGeom>
              <a:solidFill>
                <a:srgbClr val="0A00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2" name="Rectangle 480"/>
              <p:cNvSpPr>
                <a:spLocks noChangeArrowheads="1"/>
              </p:cNvSpPr>
              <p:nvPr/>
            </p:nvSpPr>
            <p:spPr bwMode="auto">
              <a:xfrm>
                <a:off x="4693" y="3587"/>
                <a:ext cx="164" cy="4"/>
              </a:xfrm>
              <a:prstGeom prst="rect">
                <a:avLst/>
              </a:prstGeom>
              <a:solidFill>
                <a:srgbClr val="0B00D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3" name="Rectangle 481"/>
              <p:cNvSpPr>
                <a:spLocks noChangeArrowheads="1"/>
              </p:cNvSpPr>
              <p:nvPr/>
            </p:nvSpPr>
            <p:spPr bwMode="auto">
              <a:xfrm>
                <a:off x="4693" y="3582"/>
                <a:ext cx="164" cy="5"/>
              </a:xfrm>
              <a:prstGeom prst="rect">
                <a:avLst/>
              </a:prstGeom>
              <a:solidFill>
                <a:srgbClr val="0C00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4" name="Rectangle 482"/>
              <p:cNvSpPr>
                <a:spLocks noChangeArrowheads="1"/>
              </p:cNvSpPr>
              <p:nvPr/>
            </p:nvSpPr>
            <p:spPr bwMode="auto">
              <a:xfrm>
                <a:off x="4693" y="3577"/>
                <a:ext cx="164" cy="5"/>
              </a:xfrm>
              <a:prstGeom prst="rect">
                <a:avLst/>
              </a:prstGeom>
              <a:solidFill>
                <a:srgbClr val="0D00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5" name="Rectangle 483"/>
              <p:cNvSpPr>
                <a:spLocks noChangeArrowheads="1"/>
              </p:cNvSpPr>
              <p:nvPr/>
            </p:nvSpPr>
            <p:spPr bwMode="auto">
              <a:xfrm>
                <a:off x="4693" y="3573"/>
                <a:ext cx="164" cy="4"/>
              </a:xfrm>
              <a:prstGeom prst="rect">
                <a:avLst/>
              </a:prstGeom>
              <a:solidFill>
                <a:srgbClr val="0F00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6" name="Rectangle 484"/>
              <p:cNvSpPr>
                <a:spLocks noChangeArrowheads="1"/>
              </p:cNvSpPr>
              <p:nvPr/>
            </p:nvSpPr>
            <p:spPr bwMode="auto">
              <a:xfrm>
                <a:off x="4693" y="3568"/>
                <a:ext cx="164" cy="5"/>
              </a:xfrm>
              <a:prstGeom prst="rect">
                <a:avLst/>
              </a:prstGeom>
              <a:solidFill>
                <a:srgbClr val="1000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7" name="Rectangle 485"/>
              <p:cNvSpPr>
                <a:spLocks noChangeArrowheads="1"/>
              </p:cNvSpPr>
              <p:nvPr/>
            </p:nvSpPr>
            <p:spPr bwMode="auto">
              <a:xfrm>
                <a:off x="4693" y="3563"/>
                <a:ext cx="164" cy="5"/>
              </a:xfrm>
              <a:prstGeom prst="rect">
                <a:avLst/>
              </a:prstGeom>
              <a:solidFill>
                <a:srgbClr val="1100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8" name="Rectangle 486"/>
              <p:cNvSpPr>
                <a:spLocks noChangeArrowheads="1"/>
              </p:cNvSpPr>
              <p:nvPr/>
            </p:nvSpPr>
            <p:spPr bwMode="auto">
              <a:xfrm>
                <a:off x="4693" y="3559"/>
                <a:ext cx="164" cy="4"/>
              </a:xfrm>
              <a:prstGeom prst="rect">
                <a:avLst/>
              </a:prstGeom>
              <a:solidFill>
                <a:srgbClr val="1200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79" name="Rectangle 487"/>
              <p:cNvSpPr>
                <a:spLocks noChangeArrowheads="1"/>
              </p:cNvSpPr>
              <p:nvPr/>
            </p:nvSpPr>
            <p:spPr bwMode="auto">
              <a:xfrm>
                <a:off x="4693" y="3554"/>
                <a:ext cx="164" cy="5"/>
              </a:xfrm>
              <a:prstGeom prst="rect">
                <a:avLst/>
              </a:prstGeom>
              <a:solidFill>
                <a:srgbClr val="1300B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0" name="Rectangle 488"/>
              <p:cNvSpPr>
                <a:spLocks noChangeArrowheads="1"/>
              </p:cNvSpPr>
              <p:nvPr/>
            </p:nvSpPr>
            <p:spPr bwMode="auto">
              <a:xfrm>
                <a:off x="4693" y="3549"/>
                <a:ext cx="164" cy="5"/>
              </a:xfrm>
              <a:prstGeom prst="rect">
                <a:avLst/>
              </a:prstGeom>
              <a:solidFill>
                <a:srgbClr val="1500B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1" name="Rectangle 489"/>
              <p:cNvSpPr>
                <a:spLocks noChangeArrowheads="1"/>
              </p:cNvSpPr>
              <p:nvPr/>
            </p:nvSpPr>
            <p:spPr bwMode="auto">
              <a:xfrm>
                <a:off x="4693" y="3544"/>
                <a:ext cx="164" cy="5"/>
              </a:xfrm>
              <a:prstGeom prst="rect">
                <a:avLst/>
              </a:prstGeom>
              <a:solidFill>
                <a:srgbClr val="1600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2" name="Rectangle 490"/>
              <p:cNvSpPr>
                <a:spLocks noChangeArrowheads="1"/>
              </p:cNvSpPr>
              <p:nvPr/>
            </p:nvSpPr>
            <p:spPr bwMode="auto">
              <a:xfrm>
                <a:off x="4693" y="3540"/>
                <a:ext cx="164" cy="4"/>
              </a:xfrm>
              <a:prstGeom prst="rect">
                <a:avLst/>
              </a:prstGeom>
              <a:solidFill>
                <a:srgbClr val="1700B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3" name="Rectangle 491"/>
              <p:cNvSpPr>
                <a:spLocks noChangeArrowheads="1"/>
              </p:cNvSpPr>
              <p:nvPr/>
            </p:nvSpPr>
            <p:spPr bwMode="auto">
              <a:xfrm>
                <a:off x="4693" y="3535"/>
                <a:ext cx="164" cy="5"/>
              </a:xfrm>
              <a:prstGeom prst="rect">
                <a:avLst/>
              </a:prstGeom>
              <a:solidFill>
                <a:srgbClr val="1800A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4" name="Rectangle 492"/>
              <p:cNvSpPr>
                <a:spLocks noChangeArrowheads="1"/>
              </p:cNvSpPr>
              <p:nvPr/>
            </p:nvSpPr>
            <p:spPr bwMode="auto">
              <a:xfrm>
                <a:off x="4693" y="3530"/>
                <a:ext cx="164" cy="5"/>
              </a:xfrm>
              <a:prstGeom prst="rect">
                <a:avLst/>
              </a:prstGeom>
              <a:solidFill>
                <a:srgbClr val="1900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5" name="Rectangle 493"/>
              <p:cNvSpPr>
                <a:spLocks noChangeArrowheads="1"/>
              </p:cNvSpPr>
              <p:nvPr/>
            </p:nvSpPr>
            <p:spPr bwMode="auto">
              <a:xfrm>
                <a:off x="4693" y="3526"/>
                <a:ext cx="164" cy="4"/>
              </a:xfrm>
              <a:prstGeom prst="rect">
                <a:avLst/>
              </a:prstGeom>
              <a:solidFill>
                <a:srgbClr val="1B00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6" name="Rectangle 494"/>
              <p:cNvSpPr>
                <a:spLocks noChangeArrowheads="1"/>
              </p:cNvSpPr>
              <p:nvPr/>
            </p:nvSpPr>
            <p:spPr bwMode="auto">
              <a:xfrm>
                <a:off x="4693" y="3521"/>
                <a:ext cx="164" cy="5"/>
              </a:xfrm>
              <a:prstGeom prst="rect">
                <a:avLst/>
              </a:prstGeom>
              <a:solidFill>
                <a:srgbClr val="1C00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7" name="Rectangle 495"/>
              <p:cNvSpPr>
                <a:spLocks noChangeArrowheads="1"/>
              </p:cNvSpPr>
              <p:nvPr/>
            </p:nvSpPr>
            <p:spPr bwMode="auto">
              <a:xfrm>
                <a:off x="4693" y="3516"/>
                <a:ext cx="164" cy="5"/>
              </a:xfrm>
              <a:prstGeom prst="rect">
                <a:avLst/>
              </a:prstGeom>
              <a:solidFill>
                <a:srgbClr val="1D00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8" name="Rectangle 496"/>
              <p:cNvSpPr>
                <a:spLocks noChangeArrowheads="1"/>
              </p:cNvSpPr>
              <p:nvPr/>
            </p:nvSpPr>
            <p:spPr bwMode="auto">
              <a:xfrm>
                <a:off x="4693" y="3511"/>
                <a:ext cx="164" cy="5"/>
              </a:xfrm>
              <a:prstGeom prst="rect">
                <a:avLst/>
              </a:prstGeom>
              <a:solidFill>
                <a:srgbClr val="1E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89" name="Rectangle 497"/>
              <p:cNvSpPr>
                <a:spLocks noChangeArrowheads="1"/>
              </p:cNvSpPr>
              <p:nvPr/>
            </p:nvSpPr>
            <p:spPr bwMode="auto">
              <a:xfrm>
                <a:off x="4693" y="3507"/>
                <a:ext cx="164" cy="4"/>
              </a:xfrm>
              <a:prstGeom prst="rect">
                <a:avLst/>
              </a:prstGeom>
              <a:solidFill>
                <a:srgbClr val="20009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0" name="Rectangle 498"/>
              <p:cNvSpPr>
                <a:spLocks noChangeArrowheads="1"/>
              </p:cNvSpPr>
              <p:nvPr/>
            </p:nvSpPr>
            <p:spPr bwMode="auto">
              <a:xfrm>
                <a:off x="4693" y="3502"/>
                <a:ext cx="164" cy="5"/>
              </a:xfrm>
              <a:prstGeom prst="rect">
                <a:avLst/>
              </a:prstGeom>
              <a:solidFill>
                <a:srgbClr val="21009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1" name="Rectangle 499"/>
              <p:cNvSpPr>
                <a:spLocks noChangeArrowheads="1"/>
              </p:cNvSpPr>
              <p:nvPr/>
            </p:nvSpPr>
            <p:spPr bwMode="auto">
              <a:xfrm>
                <a:off x="4693" y="3497"/>
                <a:ext cx="164" cy="5"/>
              </a:xfrm>
              <a:prstGeom prst="rect">
                <a:avLst/>
              </a:prstGeom>
              <a:solidFill>
                <a:srgbClr val="22008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2" name="Rectangle 500"/>
              <p:cNvSpPr>
                <a:spLocks noChangeArrowheads="1"/>
              </p:cNvSpPr>
              <p:nvPr/>
            </p:nvSpPr>
            <p:spPr bwMode="auto">
              <a:xfrm>
                <a:off x="4693" y="3492"/>
                <a:ext cx="164" cy="5"/>
              </a:xfrm>
              <a:prstGeom prst="rect">
                <a:avLst/>
              </a:prstGeom>
              <a:solidFill>
                <a:srgbClr val="2300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3" name="Rectangle 501"/>
              <p:cNvSpPr>
                <a:spLocks noChangeArrowheads="1"/>
              </p:cNvSpPr>
              <p:nvPr/>
            </p:nvSpPr>
            <p:spPr bwMode="auto">
              <a:xfrm>
                <a:off x="4693" y="3488"/>
                <a:ext cx="164" cy="4"/>
              </a:xfrm>
              <a:prstGeom prst="rect">
                <a:avLst/>
              </a:prstGeom>
              <a:solidFill>
                <a:srgbClr val="240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4" name="Rectangle 502"/>
              <p:cNvSpPr>
                <a:spLocks noChangeArrowheads="1"/>
              </p:cNvSpPr>
              <p:nvPr/>
            </p:nvSpPr>
            <p:spPr bwMode="auto">
              <a:xfrm>
                <a:off x="4693" y="3483"/>
                <a:ext cx="164" cy="5"/>
              </a:xfrm>
              <a:prstGeom prst="rect">
                <a:avLst/>
              </a:prstGeom>
              <a:solidFill>
                <a:srgbClr val="26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5" name="Rectangle 503"/>
              <p:cNvSpPr>
                <a:spLocks noChangeArrowheads="1"/>
              </p:cNvSpPr>
              <p:nvPr/>
            </p:nvSpPr>
            <p:spPr bwMode="auto">
              <a:xfrm>
                <a:off x="4693" y="3478"/>
                <a:ext cx="164" cy="5"/>
              </a:xfrm>
              <a:prstGeom prst="rect">
                <a:avLst/>
              </a:prstGeom>
              <a:solidFill>
                <a:srgbClr val="27007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6" name="Rectangle 504"/>
              <p:cNvSpPr>
                <a:spLocks noChangeArrowheads="1"/>
              </p:cNvSpPr>
              <p:nvPr/>
            </p:nvSpPr>
            <p:spPr bwMode="auto">
              <a:xfrm>
                <a:off x="4693" y="3474"/>
                <a:ext cx="164" cy="4"/>
              </a:xfrm>
              <a:prstGeom prst="rect">
                <a:avLst/>
              </a:prstGeom>
              <a:solidFill>
                <a:srgbClr val="2800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7" name="Freeform 505"/>
              <p:cNvSpPr>
                <a:spLocks/>
              </p:cNvSpPr>
              <p:nvPr/>
            </p:nvSpPr>
            <p:spPr bwMode="auto">
              <a:xfrm>
                <a:off x="4693" y="3474"/>
                <a:ext cx="164" cy="160"/>
              </a:xfrm>
              <a:custGeom>
                <a:avLst/>
                <a:gdLst>
                  <a:gd name="T0" fmla="*/ 163 w 654"/>
                  <a:gd name="T1" fmla="*/ 0 h 641"/>
                  <a:gd name="T2" fmla="*/ 140 w 654"/>
                  <a:gd name="T3" fmla="*/ 1 h 641"/>
                  <a:gd name="T4" fmla="*/ 132 w 654"/>
                  <a:gd name="T5" fmla="*/ 5 h 641"/>
                  <a:gd name="T6" fmla="*/ 108 w 654"/>
                  <a:gd name="T7" fmla="*/ 5 h 641"/>
                  <a:gd name="T8" fmla="*/ 92 w 654"/>
                  <a:gd name="T9" fmla="*/ 5 h 641"/>
                  <a:gd name="T10" fmla="*/ 69 w 654"/>
                  <a:gd name="T11" fmla="*/ 8 h 641"/>
                  <a:gd name="T12" fmla="*/ 42 w 654"/>
                  <a:gd name="T13" fmla="*/ 8 h 641"/>
                  <a:gd name="T14" fmla="*/ 21 w 654"/>
                  <a:gd name="T15" fmla="*/ 14 h 641"/>
                  <a:gd name="T16" fmla="*/ 9 w 654"/>
                  <a:gd name="T17" fmla="*/ 11 h 641"/>
                  <a:gd name="T18" fmla="*/ 1 w 654"/>
                  <a:gd name="T19" fmla="*/ 14 h 641"/>
                  <a:gd name="T20" fmla="*/ 1 w 654"/>
                  <a:gd name="T21" fmla="*/ 31 h 641"/>
                  <a:gd name="T22" fmla="*/ 1 w 654"/>
                  <a:gd name="T23" fmla="*/ 51 h 641"/>
                  <a:gd name="T24" fmla="*/ 3 w 654"/>
                  <a:gd name="T25" fmla="*/ 60 h 641"/>
                  <a:gd name="T26" fmla="*/ 3 w 654"/>
                  <a:gd name="T27" fmla="*/ 74 h 641"/>
                  <a:gd name="T28" fmla="*/ 0 w 654"/>
                  <a:gd name="T29" fmla="*/ 82 h 641"/>
                  <a:gd name="T30" fmla="*/ 5 w 654"/>
                  <a:gd name="T31" fmla="*/ 109 h 641"/>
                  <a:gd name="T32" fmla="*/ 5 w 654"/>
                  <a:gd name="T33" fmla="*/ 135 h 641"/>
                  <a:gd name="T34" fmla="*/ 3 w 654"/>
                  <a:gd name="T35" fmla="*/ 150 h 641"/>
                  <a:gd name="T36" fmla="*/ 3 w 654"/>
                  <a:gd name="T37" fmla="*/ 160 h 641"/>
                  <a:gd name="T38" fmla="*/ 21 w 654"/>
                  <a:gd name="T39" fmla="*/ 155 h 641"/>
                  <a:gd name="T40" fmla="*/ 35 w 654"/>
                  <a:gd name="T41" fmla="*/ 155 h 641"/>
                  <a:gd name="T42" fmla="*/ 61 w 654"/>
                  <a:gd name="T43" fmla="*/ 150 h 641"/>
                  <a:gd name="T44" fmla="*/ 69 w 654"/>
                  <a:gd name="T45" fmla="*/ 150 h 641"/>
                  <a:gd name="T46" fmla="*/ 86 w 654"/>
                  <a:gd name="T47" fmla="*/ 148 h 641"/>
                  <a:gd name="T48" fmla="*/ 100 w 654"/>
                  <a:gd name="T49" fmla="*/ 148 h 641"/>
                  <a:gd name="T50" fmla="*/ 108 w 654"/>
                  <a:gd name="T51" fmla="*/ 145 h 641"/>
                  <a:gd name="T52" fmla="*/ 126 w 654"/>
                  <a:gd name="T53" fmla="*/ 145 h 641"/>
                  <a:gd name="T54" fmla="*/ 133 w 654"/>
                  <a:gd name="T55" fmla="*/ 145 h 641"/>
                  <a:gd name="T56" fmla="*/ 154 w 654"/>
                  <a:gd name="T57" fmla="*/ 142 h 641"/>
                  <a:gd name="T58" fmla="*/ 161 w 654"/>
                  <a:gd name="T59" fmla="*/ 142 h 641"/>
                  <a:gd name="T60" fmla="*/ 162 w 654"/>
                  <a:gd name="T61" fmla="*/ 124 h 641"/>
                  <a:gd name="T62" fmla="*/ 161 w 654"/>
                  <a:gd name="T63" fmla="*/ 106 h 641"/>
                  <a:gd name="T64" fmla="*/ 162 w 654"/>
                  <a:gd name="T65" fmla="*/ 89 h 641"/>
                  <a:gd name="T66" fmla="*/ 162 w 654"/>
                  <a:gd name="T67" fmla="*/ 60 h 641"/>
                  <a:gd name="T68" fmla="*/ 163 w 654"/>
                  <a:gd name="T69" fmla="*/ 48 h 641"/>
                  <a:gd name="T70" fmla="*/ 161 w 654"/>
                  <a:gd name="T71" fmla="*/ 21 h 641"/>
                  <a:gd name="T72" fmla="*/ 164 w 654"/>
                  <a:gd name="T73" fmla="*/ 0 h 641"/>
                  <a:gd name="T74" fmla="*/ 163 w 654"/>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4" h="641">
                    <a:moveTo>
                      <a:pt x="650" y="0"/>
                    </a:moveTo>
                    <a:lnTo>
                      <a:pt x="557" y="5"/>
                    </a:lnTo>
                    <a:lnTo>
                      <a:pt x="526" y="19"/>
                    </a:lnTo>
                    <a:lnTo>
                      <a:pt x="430" y="19"/>
                    </a:lnTo>
                    <a:lnTo>
                      <a:pt x="366" y="19"/>
                    </a:lnTo>
                    <a:lnTo>
                      <a:pt x="274" y="33"/>
                    </a:lnTo>
                    <a:lnTo>
                      <a:pt x="168" y="33"/>
                    </a:lnTo>
                    <a:lnTo>
                      <a:pt x="83" y="55"/>
                    </a:lnTo>
                    <a:lnTo>
                      <a:pt x="36" y="43"/>
                    </a:lnTo>
                    <a:lnTo>
                      <a:pt x="3" y="55"/>
                    </a:lnTo>
                    <a:lnTo>
                      <a:pt x="3" y="123"/>
                    </a:lnTo>
                    <a:lnTo>
                      <a:pt x="3" y="203"/>
                    </a:lnTo>
                    <a:lnTo>
                      <a:pt x="10" y="242"/>
                    </a:lnTo>
                    <a:lnTo>
                      <a:pt x="10" y="296"/>
                    </a:lnTo>
                    <a:lnTo>
                      <a:pt x="0" y="327"/>
                    </a:lnTo>
                    <a:lnTo>
                      <a:pt x="21" y="435"/>
                    </a:lnTo>
                    <a:lnTo>
                      <a:pt x="21" y="539"/>
                    </a:lnTo>
                    <a:lnTo>
                      <a:pt x="10" y="601"/>
                    </a:lnTo>
                    <a:lnTo>
                      <a:pt x="10" y="641"/>
                    </a:lnTo>
                    <a:lnTo>
                      <a:pt x="83" y="621"/>
                    </a:lnTo>
                    <a:lnTo>
                      <a:pt x="139" y="621"/>
                    </a:lnTo>
                    <a:lnTo>
                      <a:pt x="245" y="601"/>
                    </a:lnTo>
                    <a:lnTo>
                      <a:pt x="274" y="601"/>
                    </a:lnTo>
                    <a:lnTo>
                      <a:pt x="341" y="591"/>
                    </a:lnTo>
                    <a:lnTo>
                      <a:pt x="397" y="591"/>
                    </a:lnTo>
                    <a:lnTo>
                      <a:pt x="430" y="580"/>
                    </a:lnTo>
                    <a:lnTo>
                      <a:pt x="504" y="580"/>
                    </a:lnTo>
                    <a:lnTo>
                      <a:pt x="531" y="580"/>
                    </a:lnTo>
                    <a:lnTo>
                      <a:pt x="613" y="568"/>
                    </a:lnTo>
                    <a:lnTo>
                      <a:pt x="643" y="568"/>
                    </a:lnTo>
                    <a:lnTo>
                      <a:pt x="647" y="496"/>
                    </a:lnTo>
                    <a:lnTo>
                      <a:pt x="643" y="424"/>
                    </a:lnTo>
                    <a:lnTo>
                      <a:pt x="647" y="355"/>
                    </a:lnTo>
                    <a:lnTo>
                      <a:pt x="647" y="242"/>
                    </a:lnTo>
                    <a:lnTo>
                      <a:pt x="650" y="192"/>
                    </a:lnTo>
                    <a:lnTo>
                      <a:pt x="643" y="86"/>
                    </a:lnTo>
                    <a:lnTo>
                      <a:pt x="654" y="0"/>
                    </a:lnTo>
                    <a:lnTo>
                      <a:pt x="6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398" name="Rectangle 506"/>
              <p:cNvSpPr>
                <a:spLocks noChangeArrowheads="1"/>
              </p:cNvSpPr>
              <p:nvPr/>
            </p:nvSpPr>
            <p:spPr bwMode="auto">
              <a:xfrm>
                <a:off x="4693" y="3629"/>
                <a:ext cx="164" cy="5"/>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399" name="Rectangle 507"/>
              <p:cNvSpPr>
                <a:spLocks noChangeArrowheads="1"/>
              </p:cNvSpPr>
              <p:nvPr/>
            </p:nvSpPr>
            <p:spPr bwMode="auto">
              <a:xfrm>
                <a:off x="4693" y="3625"/>
                <a:ext cx="164" cy="4"/>
              </a:xfrm>
              <a:prstGeom prst="rect">
                <a:avLst/>
              </a:prstGeom>
              <a:solidFill>
                <a:srgbClr val="0100F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0" name="Rectangle 508"/>
              <p:cNvSpPr>
                <a:spLocks noChangeArrowheads="1"/>
              </p:cNvSpPr>
              <p:nvPr/>
            </p:nvSpPr>
            <p:spPr bwMode="auto">
              <a:xfrm>
                <a:off x="4693" y="3620"/>
                <a:ext cx="164" cy="5"/>
              </a:xfrm>
              <a:prstGeom prst="rect">
                <a:avLst/>
              </a:prstGeom>
              <a:solidFill>
                <a:srgbClr val="0200F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1" name="Rectangle 509"/>
              <p:cNvSpPr>
                <a:spLocks noChangeArrowheads="1"/>
              </p:cNvSpPr>
              <p:nvPr/>
            </p:nvSpPr>
            <p:spPr bwMode="auto">
              <a:xfrm>
                <a:off x="4693" y="3615"/>
                <a:ext cx="164" cy="5"/>
              </a:xfrm>
              <a:prstGeom prst="rect">
                <a:avLst/>
              </a:prstGeom>
              <a:solidFill>
                <a:srgbClr val="0400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2" name="Rectangle 510"/>
              <p:cNvSpPr>
                <a:spLocks noChangeArrowheads="1"/>
              </p:cNvSpPr>
              <p:nvPr/>
            </p:nvSpPr>
            <p:spPr bwMode="auto">
              <a:xfrm>
                <a:off x="4693" y="3610"/>
                <a:ext cx="164" cy="5"/>
              </a:xfrm>
              <a:prstGeom prst="rect">
                <a:avLst/>
              </a:prstGeom>
              <a:solidFill>
                <a:srgbClr val="0500E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3" name="Rectangle 511"/>
              <p:cNvSpPr>
                <a:spLocks noChangeArrowheads="1"/>
              </p:cNvSpPr>
              <p:nvPr/>
            </p:nvSpPr>
            <p:spPr bwMode="auto">
              <a:xfrm>
                <a:off x="4693" y="3606"/>
                <a:ext cx="164" cy="4"/>
              </a:xfrm>
              <a:prstGeom prst="rect">
                <a:avLst/>
              </a:prstGeom>
              <a:solidFill>
                <a:srgbClr val="0600E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4" name="Rectangle 512"/>
              <p:cNvSpPr>
                <a:spLocks noChangeArrowheads="1"/>
              </p:cNvSpPr>
              <p:nvPr/>
            </p:nvSpPr>
            <p:spPr bwMode="auto">
              <a:xfrm>
                <a:off x="4693" y="3601"/>
                <a:ext cx="164" cy="5"/>
              </a:xfrm>
              <a:prstGeom prst="rect">
                <a:avLst/>
              </a:prstGeom>
              <a:solidFill>
                <a:srgbClr val="0700E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5" name="Rectangle 513"/>
              <p:cNvSpPr>
                <a:spLocks noChangeArrowheads="1"/>
              </p:cNvSpPr>
              <p:nvPr/>
            </p:nvSpPr>
            <p:spPr bwMode="auto">
              <a:xfrm>
                <a:off x="4693" y="3596"/>
                <a:ext cx="164" cy="5"/>
              </a:xfrm>
              <a:prstGeom prst="rect">
                <a:avLst/>
              </a:prstGeom>
              <a:solidFill>
                <a:srgbClr val="0800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6" name="Rectangle 514"/>
              <p:cNvSpPr>
                <a:spLocks noChangeArrowheads="1"/>
              </p:cNvSpPr>
              <p:nvPr/>
            </p:nvSpPr>
            <p:spPr bwMode="auto">
              <a:xfrm>
                <a:off x="4693" y="3591"/>
                <a:ext cx="164" cy="5"/>
              </a:xfrm>
              <a:prstGeom prst="rect">
                <a:avLst/>
              </a:prstGeom>
              <a:solidFill>
                <a:srgbClr val="0A00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7" name="Rectangle 515"/>
              <p:cNvSpPr>
                <a:spLocks noChangeArrowheads="1"/>
              </p:cNvSpPr>
              <p:nvPr/>
            </p:nvSpPr>
            <p:spPr bwMode="auto">
              <a:xfrm>
                <a:off x="4693" y="3587"/>
                <a:ext cx="164" cy="4"/>
              </a:xfrm>
              <a:prstGeom prst="rect">
                <a:avLst/>
              </a:prstGeom>
              <a:solidFill>
                <a:srgbClr val="0B00D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8" name="Rectangle 516"/>
              <p:cNvSpPr>
                <a:spLocks noChangeArrowheads="1"/>
              </p:cNvSpPr>
              <p:nvPr/>
            </p:nvSpPr>
            <p:spPr bwMode="auto">
              <a:xfrm>
                <a:off x="4693" y="3582"/>
                <a:ext cx="164" cy="5"/>
              </a:xfrm>
              <a:prstGeom prst="rect">
                <a:avLst/>
              </a:prstGeom>
              <a:solidFill>
                <a:srgbClr val="0C00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09" name="Rectangle 517"/>
              <p:cNvSpPr>
                <a:spLocks noChangeArrowheads="1"/>
              </p:cNvSpPr>
              <p:nvPr/>
            </p:nvSpPr>
            <p:spPr bwMode="auto">
              <a:xfrm>
                <a:off x="4693" y="3577"/>
                <a:ext cx="164" cy="5"/>
              </a:xfrm>
              <a:prstGeom prst="rect">
                <a:avLst/>
              </a:prstGeom>
              <a:solidFill>
                <a:srgbClr val="0D00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0" name="Rectangle 518"/>
              <p:cNvSpPr>
                <a:spLocks noChangeArrowheads="1"/>
              </p:cNvSpPr>
              <p:nvPr/>
            </p:nvSpPr>
            <p:spPr bwMode="auto">
              <a:xfrm>
                <a:off x="4693" y="3573"/>
                <a:ext cx="164" cy="4"/>
              </a:xfrm>
              <a:prstGeom prst="rect">
                <a:avLst/>
              </a:prstGeom>
              <a:solidFill>
                <a:srgbClr val="0F00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1" name="Rectangle 519"/>
              <p:cNvSpPr>
                <a:spLocks noChangeArrowheads="1"/>
              </p:cNvSpPr>
              <p:nvPr/>
            </p:nvSpPr>
            <p:spPr bwMode="auto">
              <a:xfrm>
                <a:off x="4693" y="3568"/>
                <a:ext cx="164" cy="5"/>
              </a:xfrm>
              <a:prstGeom prst="rect">
                <a:avLst/>
              </a:prstGeom>
              <a:solidFill>
                <a:srgbClr val="1000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2" name="Rectangle 520"/>
              <p:cNvSpPr>
                <a:spLocks noChangeArrowheads="1"/>
              </p:cNvSpPr>
              <p:nvPr/>
            </p:nvSpPr>
            <p:spPr bwMode="auto">
              <a:xfrm>
                <a:off x="4693" y="3563"/>
                <a:ext cx="164" cy="5"/>
              </a:xfrm>
              <a:prstGeom prst="rect">
                <a:avLst/>
              </a:prstGeom>
              <a:solidFill>
                <a:srgbClr val="1100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3" name="Rectangle 521"/>
              <p:cNvSpPr>
                <a:spLocks noChangeArrowheads="1"/>
              </p:cNvSpPr>
              <p:nvPr/>
            </p:nvSpPr>
            <p:spPr bwMode="auto">
              <a:xfrm>
                <a:off x="4693" y="3559"/>
                <a:ext cx="164" cy="4"/>
              </a:xfrm>
              <a:prstGeom prst="rect">
                <a:avLst/>
              </a:prstGeom>
              <a:solidFill>
                <a:srgbClr val="1200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4" name="Rectangle 522"/>
              <p:cNvSpPr>
                <a:spLocks noChangeArrowheads="1"/>
              </p:cNvSpPr>
              <p:nvPr/>
            </p:nvSpPr>
            <p:spPr bwMode="auto">
              <a:xfrm>
                <a:off x="4693" y="3554"/>
                <a:ext cx="164" cy="5"/>
              </a:xfrm>
              <a:prstGeom prst="rect">
                <a:avLst/>
              </a:prstGeom>
              <a:solidFill>
                <a:srgbClr val="1300B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5" name="Rectangle 523"/>
              <p:cNvSpPr>
                <a:spLocks noChangeArrowheads="1"/>
              </p:cNvSpPr>
              <p:nvPr/>
            </p:nvSpPr>
            <p:spPr bwMode="auto">
              <a:xfrm>
                <a:off x="4693" y="3549"/>
                <a:ext cx="164" cy="5"/>
              </a:xfrm>
              <a:prstGeom prst="rect">
                <a:avLst/>
              </a:prstGeom>
              <a:solidFill>
                <a:srgbClr val="1500B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6" name="Rectangle 524"/>
              <p:cNvSpPr>
                <a:spLocks noChangeArrowheads="1"/>
              </p:cNvSpPr>
              <p:nvPr/>
            </p:nvSpPr>
            <p:spPr bwMode="auto">
              <a:xfrm>
                <a:off x="4693" y="3544"/>
                <a:ext cx="164" cy="5"/>
              </a:xfrm>
              <a:prstGeom prst="rect">
                <a:avLst/>
              </a:prstGeom>
              <a:solidFill>
                <a:srgbClr val="1600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7" name="Rectangle 525"/>
              <p:cNvSpPr>
                <a:spLocks noChangeArrowheads="1"/>
              </p:cNvSpPr>
              <p:nvPr/>
            </p:nvSpPr>
            <p:spPr bwMode="auto">
              <a:xfrm>
                <a:off x="4693" y="3540"/>
                <a:ext cx="164" cy="4"/>
              </a:xfrm>
              <a:prstGeom prst="rect">
                <a:avLst/>
              </a:prstGeom>
              <a:solidFill>
                <a:srgbClr val="1700B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8" name="Rectangle 526"/>
              <p:cNvSpPr>
                <a:spLocks noChangeArrowheads="1"/>
              </p:cNvSpPr>
              <p:nvPr/>
            </p:nvSpPr>
            <p:spPr bwMode="auto">
              <a:xfrm>
                <a:off x="4693" y="3535"/>
                <a:ext cx="164" cy="5"/>
              </a:xfrm>
              <a:prstGeom prst="rect">
                <a:avLst/>
              </a:prstGeom>
              <a:solidFill>
                <a:srgbClr val="1800A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19" name="Rectangle 527"/>
              <p:cNvSpPr>
                <a:spLocks noChangeArrowheads="1"/>
              </p:cNvSpPr>
              <p:nvPr/>
            </p:nvSpPr>
            <p:spPr bwMode="auto">
              <a:xfrm>
                <a:off x="4693" y="3530"/>
                <a:ext cx="164" cy="5"/>
              </a:xfrm>
              <a:prstGeom prst="rect">
                <a:avLst/>
              </a:prstGeom>
              <a:solidFill>
                <a:srgbClr val="1900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0" name="Rectangle 528"/>
              <p:cNvSpPr>
                <a:spLocks noChangeArrowheads="1"/>
              </p:cNvSpPr>
              <p:nvPr/>
            </p:nvSpPr>
            <p:spPr bwMode="auto">
              <a:xfrm>
                <a:off x="4693" y="3526"/>
                <a:ext cx="164" cy="4"/>
              </a:xfrm>
              <a:prstGeom prst="rect">
                <a:avLst/>
              </a:prstGeom>
              <a:solidFill>
                <a:srgbClr val="1B00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1" name="Rectangle 529"/>
              <p:cNvSpPr>
                <a:spLocks noChangeArrowheads="1"/>
              </p:cNvSpPr>
              <p:nvPr/>
            </p:nvSpPr>
            <p:spPr bwMode="auto">
              <a:xfrm>
                <a:off x="4693" y="3521"/>
                <a:ext cx="164" cy="5"/>
              </a:xfrm>
              <a:prstGeom prst="rect">
                <a:avLst/>
              </a:prstGeom>
              <a:solidFill>
                <a:srgbClr val="1C00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2" name="Rectangle 530"/>
              <p:cNvSpPr>
                <a:spLocks noChangeArrowheads="1"/>
              </p:cNvSpPr>
              <p:nvPr/>
            </p:nvSpPr>
            <p:spPr bwMode="auto">
              <a:xfrm>
                <a:off x="4693" y="3516"/>
                <a:ext cx="164" cy="5"/>
              </a:xfrm>
              <a:prstGeom prst="rect">
                <a:avLst/>
              </a:prstGeom>
              <a:solidFill>
                <a:srgbClr val="1D00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3" name="Rectangle 531"/>
              <p:cNvSpPr>
                <a:spLocks noChangeArrowheads="1"/>
              </p:cNvSpPr>
              <p:nvPr/>
            </p:nvSpPr>
            <p:spPr bwMode="auto">
              <a:xfrm>
                <a:off x="4693" y="3511"/>
                <a:ext cx="164" cy="5"/>
              </a:xfrm>
              <a:prstGeom prst="rect">
                <a:avLst/>
              </a:prstGeom>
              <a:solidFill>
                <a:srgbClr val="1E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4" name="Rectangle 532"/>
              <p:cNvSpPr>
                <a:spLocks noChangeArrowheads="1"/>
              </p:cNvSpPr>
              <p:nvPr/>
            </p:nvSpPr>
            <p:spPr bwMode="auto">
              <a:xfrm>
                <a:off x="4693" y="3507"/>
                <a:ext cx="164" cy="4"/>
              </a:xfrm>
              <a:prstGeom prst="rect">
                <a:avLst/>
              </a:prstGeom>
              <a:solidFill>
                <a:srgbClr val="20009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5" name="Rectangle 533"/>
              <p:cNvSpPr>
                <a:spLocks noChangeArrowheads="1"/>
              </p:cNvSpPr>
              <p:nvPr/>
            </p:nvSpPr>
            <p:spPr bwMode="auto">
              <a:xfrm>
                <a:off x="4693" y="3502"/>
                <a:ext cx="164" cy="5"/>
              </a:xfrm>
              <a:prstGeom prst="rect">
                <a:avLst/>
              </a:prstGeom>
              <a:solidFill>
                <a:srgbClr val="21009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6" name="Rectangle 534"/>
              <p:cNvSpPr>
                <a:spLocks noChangeArrowheads="1"/>
              </p:cNvSpPr>
              <p:nvPr/>
            </p:nvSpPr>
            <p:spPr bwMode="auto">
              <a:xfrm>
                <a:off x="4693" y="3497"/>
                <a:ext cx="164" cy="5"/>
              </a:xfrm>
              <a:prstGeom prst="rect">
                <a:avLst/>
              </a:prstGeom>
              <a:solidFill>
                <a:srgbClr val="22008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7" name="Rectangle 535"/>
              <p:cNvSpPr>
                <a:spLocks noChangeArrowheads="1"/>
              </p:cNvSpPr>
              <p:nvPr/>
            </p:nvSpPr>
            <p:spPr bwMode="auto">
              <a:xfrm>
                <a:off x="4693" y="3492"/>
                <a:ext cx="164" cy="5"/>
              </a:xfrm>
              <a:prstGeom prst="rect">
                <a:avLst/>
              </a:prstGeom>
              <a:solidFill>
                <a:srgbClr val="23008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8" name="Rectangle 536"/>
              <p:cNvSpPr>
                <a:spLocks noChangeArrowheads="1"/>
              </p:cNvSpPr>
              <p:nvPr/>
            </p:nvSpPr>
            <p:spPr bwMode="auto">
              <a:xfrm>
                <a:off x="4693" y="3488"/>
                <a:ext cx="164" cy="4"/>
              </a:xfrm>
              <a:prstGeom prst="rect">
                <a:avLst/>
              </a:prstGeom>
              <a:solidFill>
                <a:srgbClr val="24008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29" name="Rectangle 537"/>
              <p:cNvSpPr>
                <a:spLocks noChangeArrowheads="1"/>
              </p:cNvSpPr>
              <p:nvPr/>
            </p:nvSpPr>
            <p:spPr bwMode="auto">
              <a:xfrm>
                <a:off x="4693" y="3483"/>
                <a:ext cx="164" cy="5"/>
              </a:xfrm>
              <a:prstGeom prst="rect">
                <a:avLst/>
              </a:prstGeom>
              <a:solidFill>
                <a:srgbClr val="260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30" name="Rectangle 538"/>
              <p:cNvSpPr>
                <a:spLocks noChangeArrowheads="1"/>
              </p:cNvSpPr>
              <p:nvPr/>
            </p:nvSpPr>
            <p:spPr bwMode="auto">
              <a:xfrm>
                <a:off x="4693" y="3478"/>
                <a:ext cx="164" cy="5"/>
              </a:xfrm>
              <a:prstGeom prst="rect">
                <a:avLst/>
              </a:prstGeom>
              <a:solidFill>
                <a:srgbClr val="27007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31" name="Rectangle 539"/>
              <p:cNvSpPr>
                <a:spLocks noChangeArrowheads="1"/>
              </p:cNvSpPr>
              <p:nvPr/>
            </p:nvSpPr>
            <p:spPr bwMode="auto">
              <a:xfrm>
                <a:off x="4693" y="3474"/>
                <a:ext cx="164" cy="4"/>
              </a:xfrm>
              <a:prstGeom prst="rect">
                <a:avLst/>
              </a:prstGeom>
              <a:solidFill>
                <a:srgbClr val="2800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solidFill>
                    <a:prstClr val="black"/>
                  </a:solidFill>
                  <a:latin typeface="Calibri"/>
                </a:endParaRPr>
              </a:p>
            </p:txBody>
          </p:sp>
          <p:sp>
            <p:nvSpPr>
              <p:cNvPr id="14432" name="Freeform 540"/>
              <p:cNvSpPr>
                <a:spLocks/>
              </p:cNvSpPr>
              <p:nvPr/>
            </p:nvSpPr>
            <p:spPr bwMode="auto">
              <a:xfrm>
                <a:off x="4693" y="3474"/>
                <a:ext cx="164" cy="160"/>
              </a:xfrm>
              <a:custGeom>
                <a:avLst/>
                <a:gdLst>
                  <a:gd name="T0" fmla="*/ 163 w 654"/>
                  <a:gd name="T1" fmla="*/ 0 h 641"/>
                  <a:gd name="T2" fmla="*/ 140 w 654"/>
                  <a:gd name="T3" fmla="*/ 1 h 641"/>
                  <a:gd name="T4" fmla="*/ 132 w 654"/>
                  <a:gd name="T5" fmla="*/ 5 h 641"/>
                  <a:gd name="T6" fmla="*/ 108 w 654"/>
                  <a:gd name="T7" fmla="*/ 5 h 641"/>
                  <a:gd name="T8" fmla="*/ 92 w 654"/>
                  <a:gd name="T9" fmla="*/ 5 h 641"/>
                  <a:gd name="T10" fmla="*/ 69 w 654"/>
                  <a:gd name="T11" fmla="*/ 8 h 641"/>
                  <a:gd name="T12" fmla="*/ 42 w 654"/>
                  <a:gd name="T13" fmla="*/ 8 h 641"/>
                  <a:gd name="T14" fmla="*/ 21 w 654"/>
                  <a:gd name="T15" fmla="*/ 14 h 641"/>
                  <a:gd name="T16" fmla="*/ 9 w 654"/>
                  <a:gd name="T17" fmla="*/ 11 h 641"/>
                  <a:gd name="T18" fmla="*/ 1 w 654"/>
                  <a:gd name="T19" fmla="*/ 14 h 641"/>
                  <a:gd name="T20" fmla="*/ 1 w 654"/>
                  <a:gd name="T21" fmla="*/ 31 h 641"/>
                  <a:gd name="T22" fmla="*/ 1 w 654"/>
                  <a:gd name="T23" fmla="*/ 51 h 641"/>
                  <a:gd name="T24" fmla="*/ 3 w 654"/>
                  <a:gd name="T25" fmla="*/ 60 h 641"/>
                  <a:gd name="T26" fmla="*/ 3 w 654"/>
                  <a:gd name="T27" fmla="*/ 74 h 641"/>
                  <a:gd name="T28" fmla="*/ 0 w 654"/>
                  <a:gd name="T29" fmla="*/ 82 h 641"/>
                  <a:gd name="T30" fmla="*/ 5 w 654"/>
                  <a:gd name="T31" fmla="*/ 109 h 641"/>
                  <a:gd name="T32" fmla="*/ 5 w 654"/>
                  <a:gd name="T33" fmla="*/ 135 h 641"/>
                  <a:gd name="T34" fmla="*/ 3 w 654"/>
                  <a:gd name="T35" fmla="*/ 150 h 641"/>
                  <a:gd name="T36" fmla="*/ 3 w 654"/>
                  <a:gd name="T37" fmla="*/ 160 h 641"/>
                  <a:gd name="T38" fmla="*/ 21 w 654"/>
                  <a:gd name="T39" fmla="*/ 155 h 641"/>
                  <a:gd name="T40" fmla="*/ 35 w 654"/>
                  <a:gd name="T41" fmla="*/ 155 h 641"/>
                  <a:gd name="T42" fmla="*/ 61 w 654"/>
                  <a:gd name="T43" fmla="*/ 150 h 641"/>
                  <a:gd name="T44" fmla="*/ 69 w 654"/>
                  <a:gd name="T45" fmla="*/ 150 h 641"/>
                  <a:gd name="T46" fmla="*/ 86 w 654"/>
                  <a:gd name="T47" fmla="*/ 148 h 641"/>
                  <a:gd name="T48" fmla="*/ 100 w 654"/>
                  <a:gd name="T49" fmla="*/ 148 h 641"/>
                  <a:gd name="T50" fmla="*/ 108 w 654"/>
                  <a:gd name="T51" fmla="*/ 145 h 641"/>
                  <a:gd name="T52" fmla="*/ 126 w 654"/>
                  <a:gd name="T53" fmla="*/ 145 h 641"/>
                  <a:gd name="T54" fmla="*/ 133 w 654"/>
                  <a:gd name="T55" fmla="*/ 145 h 641"/>
                  <a:gd name="T56" fmla="*/ 154 w 654"/>
                  <a:gd name="T57" fmla="*/ 142 h 641"/>
                  <a:gd name="T58" fmla="*/ 161 w 654"/>
                  <a:gd name="T59" fmla="*/ 142 h 641"/>
                  <a:gd name="T60" fmla="*/ 162 w 654"/>
                  <a:gd name="T61" fmla="*/ 124 h 641"/>
                  <a:gd name="T62" fmla="*/ 161 w 654"/>
                  <a:gd name="T63" fmla="*/ 106 h 641"/>
                  <a:gd name="T64" fmla="*/ 162 w 654"/>
                  <a:gd name="T65" fmla="*/ 89 h 641"/>
                  <a:gd name="T66" fmla="*/ 162 w 654"/>
                  <a:gd name="T67" fmla="*/ 60 h 641"/>
                  <a:gd name="T68" fmla="*/ 163 w 654"/>
                  <a:gd name="T69" fmla="*/ 48 h 641"/>
                  <a:gd name="T70" fmla="*/ 161 w 654"/>
                  <a:gd name="T71" fmla="*/ 21 h 641"/>
                  <a:gd name="T72" fmla="*/ 164 w 654"/>
                  <a:gd name="T73" fmla="*/ 0 h 641"/>
                  <a:gd name="T74" fmla="*/ 163 w 654"/>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4" h="641">
                    <a:moveTo>
                      <a:pt x="650" y="0"/>
                    </a:moveTo>
                    <a:lnTo>
                      <a:pt x="557" y="5"/>
                    </a:lnTo>
                    <a:lnTo>
                      <a:pt x="526" y="19"/>
                    </a:lnTo>
                    <a:lnTo>
                      <a:pt x="430" y="19"/>
                    </a:lnTo>
                    <a:lnTo>
                      <a:pt x="366" y="19"/>
                    </a:lnTo>
                    <a:lnTo>
                      <a:pt x="274" y="33"/>
                    </a:lnTo>
                    <a:lnTo>
                      <a:pt x="168" y="33"/>
                    </a:lnTo>
                    <a:lnTo>
                      <a:pt x="83" y="55"/>
                    </a:lnTo>
                    <a:lnTo>
                      <a:pt x="36" y="43"/>
                    </a:lnTo>
                    <a:lnTo>
                      <a:pt x="3" y="55"/>
                    </a:lnTo>
                    <a:lnTo>
                      <a:pt x="3" y="123"/>
                    </a:lnTo>
                    <a:lnTo>
                      <a:pt x="3" y="203"/>
                    </a:lnTo>
                    <a:lnTo>
                      <a:pt x="10" y="242"/>
                    </a:lnTo>
                    <a:lnTo>
                      <a:pt x="10" y="296"/>
                    </a:lnTo>
                    <a:lnTo>
                      <a:pt x="0" y="327"/>
                    </a:lnTo>
                    <a:lnTo>
                      <a:pt x="21" y="435"/>
                    </a:lnTo>
                    <a:lnTo>
                      <a:pt x="21" y="539"/>
                    </a:lnTo>
                    <a:lnTo>
                      <a:pt x="10" y="601"/>
                    </a:lnTo>
                    <a:lnTo>
                      <a:pt x="10" y="641"/>
                    </a:lnTo>
                    <a:lnTo>
                      <a:pt x="83" y="621"/>
                    </a:lnTo>
                    <a:lnTo>
                      <a:pt x="139" y="621"/>
                    </a:lnTo>
                    <a:lnTo>
                      <a:pt x="245" y="601"/>
                    </a:lnTo>
                    <a:lnTo>
                      <a:pt x="274" y="601"/>
                    </a:lnTo>
                    <a:lnTo>
                      <a:pt x="341" y="591"/>
                    </a:lnTo>
                    <a:lnTo>
                      <a:pt x="397" y="591"/>
                    </a:lnTo>
                    <a:lnTo>
                      <a:pt x="430" y="580"/>
                    </a:lnTo>
                    <a:lnTo>
                      <a:pt x="504" y="580"/>
                    </a:lnTo>
                    <a:lnTo>
                      <a:pt x="531" y="580"/>
                    </a:lnTo>
                    <a:lnTo>
                      <a:pt x="613" y="568"/>
                    </a:lnTo>
                    <a:lnTo>
                      <a:pt x="643" y="568"/>
                    </a:lnTo>
                    <a:lnTo>
                      <a:pt x="647" y="496"/>
                    </a:lnTo>
                    <a:lnTo>
                      <a:pt x="643" y="424"/>
                    </a:lnTo>
                    <a:lnTo>
                      <a:pt x="647" y="355"/>
                    </a:lnTo>
                    <a:lnTo>
                      <a:pt x="647" y="242"/>
                    </a:lnTo>
                    <a:lnTo>
                      <a:pt x="650" y="192"/>
                    </a:lnTo>
                    <a:lnTo>
                      <a:pt x="643" y="86"/>
                    </a:lnTo>
                    <a:lnTo>
                      <a:pt x="654" y="0"/>
                    </a:lnTo>
                    <a:lnTo>
                      <a:pt x="65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33" name="Freeform 541"/>
              <p:cNvSpPr>
                <a:spLocks/>
              </p:cNvSpPr>
              <p:nvPr/>
            </p:nvSpPr>
            <p:spPr bwMode="auto">
              <a:xfrm>
                <a:off x="4693" y="3474"/>
                <a:ext cx="164" cy="160"/>
              </a:xfrm>
              <a:custGeom>
                <a:avLst/>
                <a:gdLst>
                  <a:gd name="T0" fmla="*/ 163 w 654"/>
                  <a:gd name="T1" fmla="*/ 0 h 641"/>
                  <a:gd name="T2" fmla="*/ 140 w 654"/>
                  <a:gd name="T3" fmla="*/ 1 h 641"/>
                  <a:gd name="T4" fmla="*/ 132 w 654"/>
                  <a:gd name="T5" fmla="*/ 5 h 641"/>
                  <a:gd name="T6" fmla="*/ 108 w 654"/>
                  <a:gd name="T7" fmla="*/ 5 h 641"/>
                  <a:gd name="T8" fmla="*/ 92 w 654"/>
                  <a:gd name="T9" fmla="*/ 5 h 641"/>
                  <a:gd name="T10" fmla="*/ 69 w 654"/>
                  <a:gd name="T11" fmla="*/ 8 h 641"/>
                  <a:gd name="T12" fmla="*/ 42 w 654"/>
                  <a:gd name="T13" fmla="*/ 8 h 641"/>
                  <a:gd name="T14" fmla="*/ 21 w 654"/>
                  <a:gd name="T15" fmla="*/ 14 h 641"/>
                  <a:gd name="T16" fmla="*/ 9 w 654"/>
                  <a:gd name="T17" fmla="*/ 11 h 641"/>
                  <a:gd name="T18" fmla="*/ 1 w 654"/>
                  <a:gd name="T19" fmla="*/ 14 h 641"/>
                  <a:gd name="T20" fmla="*/ 1 w 654"/>
                  <a:gd name="T21" fmla="*/ 31 h 641"/>
                  <a:gd name="T22" fmla="*/ 1 w 654"/>
                  <a:gd name="T23" fmla="*/ 51 h 641"/>
                  <a:gd name="T24" fmla="*/ 3 w 654"/>
                  <a:gd name="T25" fmla="*/ 60 h 641"/>
                  <a:gd name="T26" fmla="*/ 3 w 654"/>
                  <a:gd name="T27" fmla="*/ 74 h 641"/>
                  <a:gd name="T28" fmla="*/ 0 w 654"/>
                  <a:gd name="T29" fmla="*/ 82 h 641"/>
                  <a:gd name="T30" fmla="*/ 5 w 654"/>
                  <a:gd name="T31" fmla="*/ 109 h 641"/>
                  <a:gd name="T32" fmla="*/ 5 w 654"/>
                  <a:gd name="T33" fmla="*/ 135 h 641"/>
                  <a:gd name="T34" fmla="*/ 3 w 654"/>
                  <a:gd name="T35" fmla="*/ 150 h 641"/>
                  <a:gd name="T36" fmla="*/ 3 w 654"/>
                  <a:gd name="T37" fmla="*/ 160 h 641"/>
                  <a:gd name="T38" fmla="*/ 21 w 654"/>
                  <a:gd name="T39" fmla="*/ 155 h 641"/>
                  <a:gd name="T40" fmla="*/ 35 w 654"/>
                  <a:gd name="T41" fmla="*/ 155 h 641"/>
                  <a:gd name="T42" fmla="*/ 61 w 654"/>
                  <a:gd name="T43" fmla="*/ 150 h 641"/>
                  <a:gd name="T44" fmla="*/ 69 w 654"/>
                  <a:gd name="T45" fmla="*/ 150 h 641"/>
                  <a:gd name="T46" fmla="*/ 86 w 654"/>
                  <a:gd name="T47" fmla="*/ 148 h 641"/>
                  <a:gd name="T48" fmla="*/ 100 w 654"/>
                  <a:gd name="T49" fmla="*/ 148 h 641"/>
                  <a:gd name="T50" fmla="*/ 108 w 654"/>
                  <a:gd name="T51" fmla="*/ 145 h 641"/>
                  <a:gd name="T52" fmla="*/ 126 w 654"/>
                  <a:gd name="T53" fmla="*/ 145 h 641"/>
                  <a:gd name="T54" fmla="*/ 133 w 654"/>
                  <a:gd name="T55" fmla="*/ 145 h 641"/>
                  <a:gd name="T56" fmla="*/ 154 w 654"/>
                  <a:gd name="T57" fmla="*/ 142 h 641"/>
                  <a:gd name="T58" fmla="*/ 161 w 654"/>
                  <a:gd name="T59" fmla="*/ 142 h 641"/>
                  <a:gd name="T60" fmla="*/ 162 w 654"/>
                  <a:gd name="T61" fmla="*/ 124 h 641"/>
                  <a:gd name="T62" fmla="*/ 161 w 654"/>
                  <a:gd name="T63" fmla="*/ 106 h 641"/>
                  <a:gd name="T64" fmla="*/ 162 w 654"/>
                  <a:gd name="T65" fmla="*/ 89 h 641"/>
                  <a:gd name="T66" fmla="*/ 162 w 654"/>
                  <a:gd name="T67" fmla="*/ 60 h 641"/>
                  <a:gd name="T68" fmla="*/ 163 w 654"/>
                  <a:gd name="T69" fmla="*/ 48 h 641"/>
                  <a:gd name="T70" fmla="*/ 161 w 654"/>
                  <a:gd name="T71" fmla="*/ 21 h 641"/>
                  <a:gd name="T72" fmla="*/ 164 w 654"/>
                  <a:gd name="T73" fmla="*/ 0 h 641"/>
                  <a:gd name="T74" fmla="*/ 163 w 654"/>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4" h="641">
                    <a:moveTo>
                      <a:pt x="650" y="0"/>
                    </a:moveTo>
                    <a:lnTo>
                      <a:pt x="557" y="5"/>
                    </a:lnTo>
                    <a:lnTo>
                      <a:pt x="526" y="19"/>
                    </a:lnTo>
                    <a:lnTo>
                      <a:pt x="430" y="19"/>
                    </a:lnTo>
                    <a:lnTo>
                      <a:pt x="366" y="19"/>
                    </a:lnTo>
                    <a:lnTo>
                      <a:pt x="274" y="33"/>
                    </a:lnTo>
                    <a:lnTo>
                      <a:pt x="168" y="33"/>
                    </a:lnTo>
                    <a:lnTo>
                      <a:pt x="83" y="55"/>
                    </a:lnTo>
                    <a:lnTo>
                      <a:pt x="36" y="43"/>
                    </a:lnTo>
                    <a:lnTo>
                      <a:pt x="3" y="55"/>
                    </a:lnTo>
                    <a:lnTo>
                      <a:pt x="3" y="123"/>
                    </a:lnTo>
                    <a:lnTo>
                      <a:pt x="3" y="203"/>
                    </a:lnTo>
                    <a:lnTo>
                      <a:pt x="10" y="242"/>
                    </a:lnTo>
                    <a:lnTo>
                      <a:pt x="10" y="296"/>
                    </a:lnTo>
                    <a:lnTo>
                      <a:pt x="0" y="327"/>
                    </a:lnTo>
                    <a:lnTo>
                      <a:pt x="21" y="435"/>
                    </a:lnTo>
                    <a:lnTo>
                      <a:pt x="21" y="539"/>
                    </a:lnTo>
                    <a:lnTo>
                      <a:pt x="10" y="601"/>
                    </a:lnTo>
                    <a:lnTo>
                      <a:pt x="10" y="641"/>
                    </a:lnTo>
                    <a:lnTo>
                      <a:pt x="83" y="621"/>
                    </a:lnTo>
                    <a:lnTo>
                      <a:pt x="139" y="621"/>
                    </a:lnTo>
                    <a:lnTo>
                      <a:pt x="245" y="601"/>
                    </a:lnTo>
                    <a:lnTo>
                      <a:pt x="274" y="601"/>
                    </a:lnTo>
                    <a:lnTo>
                      <a:pt x="341" y="591"/>
                    </a:lnTo>
                    <a:lnTo>
                      <a:pt x="397" y="591"/>
                    </a:lnTo>
                    <a:lnTo>
                      <a:pt x="430" y="580"/>
                    </a:lnTo>
                    <a:lnTo>
                      <a:pt x="504" y="580"/>
                    </a:lnTo>
                    <a:lnTo>
                      <a:pt x="531" y="580"/>
                    </a:lnTo>
                    <a:lnTo>
                      <a:pt x="613" y="568"/>
                    </a:lnTo>
                    <a:lnTo>
                      <a:pt x="643" y="568"/>
                    </a:lnTo>
                    <a:lnTo>
                      <a:pt x="647" y="496"/>
                    </a:lnTo>
                    <a:lnTo>
                      <a:pt x="643" y="424"/>
                    </a:lnTo>
                    <a:lnTo>
                      <a:pt x="647" y="355"/>
                    </a:lnTo>
                    <a:lnTo>
                      <a:pt x="647" y="242"/>
                    </a:lnTo>
                    <a:lnTo>
                      <a:pt x="650" y="192"/>
                    </a:lnTo>
                    <a:lnTo>
                      <a:pt x="643" y="86"/>
                    </a:lnTo>
                    <a:lnTo>
                      <a:pt x="654" y="0"/>
                    </a:lnTo>
                    <a:lnTo>
                      <a:pt x="65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34" name="Line 542"/>
              <p:cNvSpPr>
                <a:spLocks noChangeShapeType="1"/>
              </p:cNvSpPr>
              <p:nvPr/>
            </p:nvSpPr>
            <p:spPr bwMode="auto">
              <a:xfrm>
                <a:off x="4856" y="3474"/>
                <a:ext cx="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it-IT">
                  <a:solidFill>
                    <a:prstClr val="black"/>
                  </a:solidFill>
                  <a:latin typeface="Calibri"/>
                </a:endParaRPr>
              </a:p>
            </p:txBody>
          </p:sp>
          <p:sp>
            <p:nvSpPr>
              <p:cNvPr id="14435" name="Freeform 543"/>
              <p:cNvSpPr>
                <a:spLocks/>
              </p:cNvSpPr>
              <p:nvPr/>
            </p:nvSpPr>
            <p:spPr bwMode="auto">
              <a:xfrm>
                <a:off x="4657" y="3668"/>
                <a:ext cx="321" cy="143"/>
              </a:xfrm>
              <a:custGeom>
                <a:avLst/>
                <a:gdLst>
                  <a:gd name="T0" fmla="*/ 259 w 1284"/>
                  <a:gd name="T1" fmla="*/ 4 h 571"/>
                  <a:gd name="T2" fmla="*/ 273 w 1284"/>
                  <a:gd name="T3" fmla="*/ 14 h 571"/>
                  <a:gd name="T4" fmla="*/ 289 w 1284"/>
                  <a:gd name="T5" fmla="*/ 22 h 571"/>
                  <a:gd name="T6" fmla="*/ 295 w 1284"/>
                  <a:gd name="T7" fmla="*/ 31 h 571"/>
                  <a:gd name="T8" fmla="*/ 302 w 1284"/>
                  <a:gd name="T9" fmla="*/ 37 h 571"/>
                  <a:gd name="T10" fmla="*/ 312 w 1284"/>
                  <a:gd name="T11" fmla="*/ 43 h 571"/>
                  <a:gd name="T12" fmla="*/ 321 w 1284"/>
                  <a:gd name="T13" fmla="*/ 52 h 571"/>
                  <a:gd name="T14" fmla="*/ 291 w 1284"/>
                  <a:gd name="T15" fmla="*/ 64 h 571"/>
                  <a:gd name="T16" fmla="*/ 281 w 1284"/>
                  <a:gd name="T17" fmla="*/ 73 h 571"/>
                  <a:gd name="T18" fmla="*/ 255 w 1284"/>
                  <a:gd name="T19" fmla="*/ 86 h 571"/>
                  <a:gd name="T20" fmla="*/ 239 w 1284"/>
                  <a:gd name="T21" fmla="*/ 94 h 571"/>
                  <a:gd name="T22" fmla="*/ 214 w 1284"/>
                  <a:gd name="T23" fmla="*/ 100 h 571"/>
                  <a:gd name="T24" fmla="*/ 169 w 1284"/>
                  <a:gd name="T25" fmla="*/ 112 h 571"/>
                  <a:gd name="T26" fmla="*/ 159 w 1284"/>
                  <a:gd name="T27" fmla="*/ 119 h 571"/>
                  <a:gd name="T28" fmla="*/ 136 w 1284"/>
                  <a:gd name="T29" fmla="*/ 125 h 571"/>
                  <a:gd name="T30" fmla="*/ 93 w 1284"/>
                  <a:gd name="T31" fmla="*/ 132 h 571"/>
                  <a:gd name="T32" fmla="*/ 77 w 1284"/>
                  <a:gd name="T33" fmla="*/ 139 h 571"/>
                  <a:gd name="T34" fmla="*/ 67 w 1284"/>
                  <a:gd name="T35" fmla="*/ 143 h 571"/>
                  <a:gd name="T36" fmla="*/ 56 w 1284"/>
                  <a:gd name="T37" fmla="*/ 123 h 571"/>
                  <a:gd name="T38" fmla="*/ 46 w 1284"/>
                  <a:gd name="T39" fmla="*/ 112 h 571"/>
                  <a:gd name="T40" fmla="*/ 46 w 1284"/>
                  <a:gd name="T41" fmla="*/ 98 h 571"/>
                  <a:gd name="T42" fmla="*/ 24 w 1284"/>
                  <a:gd name="T43" fmla="*/ 84 h 571"/>
                  <a:gd name="T44" fmla="*/ 13 w 1284"/>
                  <a:gd name="T45" fmla="*/ 72 h 571"/>
                  <a:gd name="T46" fmla="*/ 3 w 1284"/>
                  <a:gd name="T47" fmla="*/ 65 h 571"/>
                  <a:gd name="T48" fmla="*/ 0 w 1284"/>
                  <a:gd name="T49" fmla="*/ 60 h 571"/>
                  <a:gd name="T50" fmla="*/ 41 w 1284"/>
                  <a:gd name="T51" fmla="*/ 52 h 571"/>
                  <a:gd name="T52" fmla="*/ 61 w 1284"/>
                  <a:gd name="T53" fmla="*/ 45 h 571"/>
                  <a:gd name="T54" fmla="*/ 76 w 1284"/>
                  <a:gd name="T55" fmla="*/ 45 h 571"/>
                  <a:gd name="T56" fmla="*/ 98 w 1284"/>
                  <a:gd name="T57" fmla="*/ 37 h 571"/>
                  <a:gd name="T58" fmla="*/ 110 w 1284"/>
                  <a:gd name="T59" fmla="*/ 37 h 571"/>
                  <a:gd name="T60" fmla="*/ 132 w 1284"/>
                  <a:gd name="T61" fmla="*/ 31 h 571"/>
                  <a:gd name="T62" fmla="*/ 149 w 1284"/>
                  <a:gd name="T63" fmla="*/ 31 h 571"/>
                  <a:gd name="T64" fmla="*/ 163 w 1284"/>
                  <a:gd name="T65" fmla="*/ 24 h 571"/>
                  <a:gd name="T66" fmla="*/ 183 w 1284"/>
                  <a:gd name="T67" fmla="*/ 20 h 571"/>
                  <a:gd name="T68" fmla="*/ 195 w 1284"/>
                  <a:gd name="T69" fmla="*/ 20 h 571"/>
                  <a:gd name="T70" fmla="*/ 210 w 1284"/>
                  <a:gd name="T71" fmla="*/ 14 h 571"/>
                  <a:gd name="T72" fmla="*/ 219 w 1284"/>
                  <a:gd name="T73" fmla="*/ 14 h 571"/>
                  <a:gd name="T74" fmla="*/ 230 w 1284"/>
                  <a:gd name="T75" fmla="*/ 9 h 571"/>
                  <a:gd name="T76" fmla="*/ 245 w 1284"/>
                  <a:gd name="T77" fmla="*/ 9 h 571"/>
                  <a:gd name="T78" fmla="*/ 260 w 1284"/>
                  <a:gd name="T79" fmla="*/ 0 h 571"/>
                  <a:gd name="T80" fmla="*/ 259 w 1284"/>
                  <a:gd name="T81" fmla="*/ 4 h 5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4" h="571">
                    <a:moveTo>
                      <a:pt x="1035" y="15"/>
                    </a:moveTo>
                    <a:lnTo>
                      <a:pt x="1093" y="57"/>
                    </a:lnTo>
                    <a:lnTo>
                      <a:pt x="1157" y="89"/>
                    </a:lnTo>
                    <a:lnTo>
                      <a:pt x="1181" y="124"/>
                    </a:lnTo>
                    <a:lnTo>
                      <a:pt x="1208" y="146"/>
                    </a:lnTo>
                    <a:lnTo>
                      <a:pt x="1247" y="173"/>
                    </a:lnTo>
                    <a:lnTo>
                      <a:pt x="1284" y="206"/>
                    </a:lnTo>
                    <a:lnTo>
                      <a:pt x="1165" y="255"/>
                    </a:lnTo>
                    <a:lnTo>
                      <a:pt x="1122" y="293"/>
                    </a:lnTo>
                    <a:lnTo>
                      <a:pt x="1018" y="344"/>
                    </a:lnTo>
                    <a:lnTo>
                      <a:pt x="954" y="377"/>
                    </a:lnTo>
                    <a:lnTo>
                      <a:pt x="856" y="400"/>
                    </a:lnTo>
                    <a:lnTo>
                      <a:pt x="675" y="449"/>
                    </a:lnTo>
                    <a:lnTo>
                      <a:pt x="635" y="475"/>
                    </a:lnTo>
                    <a:lnTo>
                      <a:pt x="543" y="498"/>
                    </a:lnTo>
                    <a:lnTo>
                      <a:pt x="372" y="529"/>
                    </a:lnTo>
                    <a:lnTo>
                      <a:pt x="308" y="556"/>
                    </a:lnTo>
                    <a:lnTo>
                      <a:pt x="267" y="571"/>
                    </a:lnTo>
                    <a:lnTo>
                      <a:pt x="223" y="492"/>
                    </a:lnTo>
                    <a:lnTo>
                      <a:pt x="184" y="449"/>
                    </a:lnTo>
                    <a:lnTo>
                      <a:pt x="184" y="391"/>
                    </a:lnTo>
                    <a:lnTo>
                      <a:pt x="96" y="335"/>
                    </a:lnTo>
                    <a:lnTo>
                      <a:pt x="53" y="288"/>
                    </a:lnTo>
                    <a:lnTo>
                      <a:pt x="12" y="261"/>
                    </a:lnTo>
                    <a:lnTo>
                      <a:pt x="0" y="238"/>
                    </a:lnTo>
                    <a:lnTo>
                      <a:pt x="165" y="206"/>
                    </a:lnTo>
                    <a:lnTo>
                      <a:pt x="245" y="178"/>
                    </a:lnTo>
                    <a:lnTo>
                      <a:pt x="305" y="178"/>
                    </a:lnTo>
                    <a:lnTo>
                      <a:pt x="390" y="146"/>
                    </a:lnTo>
                    <a:lnTo>
                      <a:pt x="439" y="146"/>
                    </a:lnTo>
                    <a:lnTo>
                      <a:pt x="528" y="124"/>
                    </a:lnTo>
                    <a:lnTo>
                      <a:pt x="594" y="124"/>
                    </a:lnTo>
                    <a:lnTo>
                      <a:pt x="650" y="97"/>
                    </a:lnTo>
                    <a:lnTo>
                      <a:pt x="730" y="80"/>
                    </a:lnTo>
                    <a:lnTo>
                      <a:pt x="781" y="80"/>
                    </a:lnTo>
                    <a:lnTo>
                      <a:pt x="839" y="57"/>
                    </a:lnTo>
                    <a:lnTo>
                      <a:pt x="876" y="57"/>
                    </a:lnTo>
                    <a:lnTo>
                      <a:pt x="920" y="37"/>
                    </a:lnTo>
                    <a:lnTo>
                      <a:pt x="978" y="37"/>
                    </a:lnTo>
                    <a:lnTo>
                      <a:pt x="1040" y="0"/>
                    </a:lnTo>
                    <a:lnTo>
                      <a:pt x="1035" y="15"/>
                    </a:lnTo>
                    <a:close/>
                  </a:path>
                </a:pathLst>
              </a:custGeom>
              <a:solidFill>
                <a:srgbClr val="E6E6E6"/>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36" name="Freeform 544"/>
              <p:cNvSpPr>
                <a:spLocks/>
              </p:cNvSpPr>
              <p:nvPr/>
            </p:nvSpPr>
            <p:spPr bwMode="auto">
              <a:xfrm>
                <a:off x="5147" y="3705"/>
                <a:ext cx="67" cy="132"/>
              </a:xfrm>
              <a:custGeom>
                <a:avLst/>
                <a:gdLst>
                  <a:gd name="T0" fmla="*/ 32 w 266"/>
                  <a:gd name="T1" fmla="*/ 0 h 528"/>
                  <a:gd name="T2" fmla="*/ 51 w 266"/>
                  <a:gd name="T3" fmla="*/ 16 h 528"/>
                  <a:gd name="T4" fmla="*/ 67 w 266"/>
                  <a:gd name="T5" fmla="*/ 59 h 528"/>
                  <a:gd name="T6" fmla="*/ 67 w 266"/>
                  <a:gd name="T7" fmla="*/ 64 h 528"/>
                  <a:gd name="T8" fmla="*/ 65 w 266"/>
                  <a:gd name="T9" fmla="*/ 72 h 528"/>
                  <a:gd name="T10" fmla="*/ 60 w 266"/>
                  <a:gd name="T11" fmla="*/ 85 h 528"/>
                  <a:gd name="T12" fmla="*/ 56 w 266"/>
                  <a:gd name="T13" fmla="*/ 107 h 528"/>
                  <a:gd name="T14" fmla="*/ 46 w 266"/>
                  <a:gd name="T15" fmla="*/ 117 h 528"/>
                  <a:gd name="T16" fmla="*/ 35 w 266"/>
                  <a:gd name="T17" fmla="*/ 123 h 528"/>
                  <a:gd name="T18" fmla="*/ 18 w 266"/>
                  <a:gd name="T19" fmla="*/ 132 h 528"/>
                  <a:gd name="T20" fmla="*/ 11 w 266"/>
                  <a:gd name="T21" fmla="*/ 131 h 528"/>
                  <a:gd name="T22" fmla="*/ 8 w 266"/>
                  <a:gd name="T23" fmla="*/ 131 h 528"/>
                  <a:gd name="T24" fmla="*/ 3 w 266"/>
                  <a:gd name="T25" fmla="*/ 118 h 528"/>
                  <a:gd name="T26" fmla="*/ 0 w 266"/>
                  <a:gd name="T27" fmla="*/ 101 h 528"/>
                  <a:gd name="T28" fmla="*/ 0 w 266"/>
                  <a:gd name="T29" fmla="*/ 91 h 528"/>
                  <a:gd name="T30" fmla="*/ 0 w 266"/>
                  <a:gd name="T31" fmla="*/ 86 h 528"/>
                  <a:gd name="T32" fmla="*/ 0 w 266"/>
                  <a:gd name="T33" fmla="*/ 81 h 528"/>
                  <a:gd name="T34" fmla="*/ 3 w 266"/>
                  <a:gd name="T35" fmla="*/ 59 h 528"/>
                  <a:gd name="T36" fmla="*/ 14 w 266"/>
                  <a:gd name="T37" fmla="*/ 21 h 528"/>
                  <a:gd name="T38" fmla="*/ 22 w 266"/>
                  <a:gd name="T39" fmla="*/ 8 h 528"/>
                  <a:gd name="T40" fmla="*/ 32 w 266"/>
                  <a:gd name="T41" fmla="*/ 0 h 5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 h="528">
                    <a:moveTo>
                      <a:pt x="129" y="0"/>
                    </a:moveTo>
                    <a:lnTo>
                      <a:pt x="203" y="64"/>
                    </a:lnTo>
                    <a:lnTo>
                      <a:pt x="266" y="235"/>
                    </a:lnTo>
                    <a:lnTo>
                      <a:pt x="265" y="257"/>
                    </a:lnTo>
                    <a:lnTo>
                      <a:pt x="257" y="286"/>
                    </a:lnTo>
                    <a:lnTo>
                      <a:pt x="237" y="341"/>
                    </a:lnTo>
                    <a:lnTo>
                      <a:pt x="222" y="426"/>
                    </a:lnTo>
                    <a:lnTo>
                      <a:pt x="183" y="468"/>
                    </a:lnTo>
                    <a:lnTo>
                      <a:pt x="139" y="490"/>
                    </a:lnTo>
                    <a:lnTo>
                      <a:pt x="71" y="528"/>
                    </a:lnTo>
                    <a:lnTo>
                      <a:pt x="45" y="522"/>
                    </a:lnTo>
                    <a:lnTo>
                      <a:pt x="33" y="522"/>
                    </a:lnTo>
                    <a:lnTo>
                      <a:pt x="12" y="473"/>
                    </a:lnTo>
                    <a:lnTo>
                      <a:pt x="1" y="402"/>
                    </a:lnTo>
                    <a:lnTo>
                      <a:pt x="0" y="363"/>
                    </a:lnTo>
                    <a:lnTo>
                      <a:pt x="0" y="343"/>
                    </a:lnTo>
                    <a:lnTo>
                      <a:pt x="0" y="322"/>
                    </a:lnTo>
                    <a:lnTo>
                      <a:pt x="10" y="236"/>
                    </a:lnTo>
                    <a:lnTo>
                      <a:pt x="55" y="84"/>
                    </a:lnTo>
                    <a:lnTo>
                      <a:pt x="88" y="30"/>
                    </a:lnTo>
                    <a:lnTo>
                      <a:pt x="129" y="0"/>
                    </a:lnTo>
                    <a:close/>
                  </a:path>
                </a:pathLst>
              </a:custGeom>
              <a:solidFill>
                <a:srgbClr val="DCDCDC"/>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37" name="Freeform 545"/>
              <p:cNvSpPr>
                <a:spLocks/>
              </p:cNvSpPr>
              <p:nvPr/>
            </p:nvSpPr>
            <p:spPr bwMode="auto">
              <a:xfrm>
                <a:off x="5137" y="3702"/>
                <a:ext cx="55" cy="133"/>
              </a:xfrm>
              <a:custGeom>
                <a:avLst/>
                <a:gdLst>
                  <a:gd name="T0" fmla="*/ 25 w 216"/>
                  <a:gd name="T1" fmla="*/ 0 h 533"/>
                  <a:gd name="T2" fmla="*/ 32 w 216"/>
                  <a:gd name="T3" fmla="*/ 5 h 533"/>
                  <a:gd name="T4" fmla="*/ 37 w 216"/>
                  <a:gd name="T5" fmla="*/ 12 h 533"/>
                  <a:gd name="T6" fmla="*/ 40 w 216"/>
                  <a:gd name="T7" fmla="*/ 19 h 533"/>
                  <a:gd name="T8" fmla="*/ 48 w 216"/>
                  <a:gd name="T9" fmla="*/ 27 h 533"/>
                  <a:gd name="T10" fmla="*/ 51 w 216"/>
                  <a:gd name="T11" fmla="*/ 43 h 533"/>
                  <a:gd name="T12" fmla="*/ 53 w 216"/>
                  <a:gd name="T13" fmla="*/ 48 h 533"/>
                  <a:gd name="T14" fmla="*/ 55 w 216"/>
                  <a:gd name="T15" fmla="*/ 52 h 533"/>
                  <a:gd name="T16" fmla="*/ 54 w 216"/>
                  <a:gd name="T17" fmla="*/ 56 h 533"/>
                  <a:gd name="T18" fmla="*/ 55 w 216"/>
                  <a:gd name="T19" fmla="*/ 64 h 533"/>
                  <a:gd name="T20" fmla="*/ 47 w 216"/>
                  <a:gd name="T21" fmla="*/ 91 h 533"/>
                  <a:gd name="T22" fmla="*/ 46 w 216"/>
                  <a:gd name="T23" fmla="*/ 105 h 533"/>
                  <a:gd name="T24" fmla="*/ 46 w 216"/>
                  <a:gd name="T25" fmla="*/ 112 h 533"/>
                  <a:gd name="T26" fmla="*/ 45 w 216"/>
                  <a:gd name="T27" fmla="*/ 119 h 533"/>
                  <a:gd name="T28" fmla="*/ 27 w 216"/>
                  <a:gd name="T29" fmla="*/ 133 h 533"/>
                  <a:gd name="T30" fmla="*/ 18 w 216"/>
                  <a:gd name="T31" fmla="*/ 133 h 533"/>
                  <a:gd name="T32" fmla="*/ 8 w 216"/>
                  <a:gd name="T33" fmla="*/ 119 h 533"/>
                  <a:gd name="T34" fmla="*/ 2 w 216"/>
                  <a:gd name="T35" fmla="*/ 101 h 533"/>
                  <a:gd name="T36" fmla="*/ 0 w 216"/>
                  <a:gd name="T37" fmla="*/ 81 h 533"/>
                  <a:gd name="T38" fmla="*/ 0 w 216"/>
                  <a:gd name="T39" fmla="*/ 71 h 533"/>
                  <a:gd name="T40" fmla="*/ 1 w 216"/>
                  <a:gd name="T41" fmla="*/ 61 h 533"/>
                  <a:gd name="T42" fmla="*/ 10 w 216"/>
                  <a:gd name="T43" fmla="*/ 24 h 533"/>
                  <a:gd name="T44" fmla="*/ 25 w 216"/>
                  <a:gd name="T45" fmla="*/ 0 h 5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 h="533">
                    <a:moveTo>
                      <a:pt x="100" y="0"/>
                    </a:moveTo>
                    <a:lnTo>
                      <a:pt x="126" y="20"/>
                    </a:lnTo>
                    <a:lnTo>
                      <a:pt x="144" y="49"/>
                    </a:lnTo>
                    <a:lnTo>
                      <a:pt x="157" y="75"/>
                    </a:lnTo>
                    <a:lnTo>
                      <a:pt x="188" y="107"/>
                    </a:lnTo>
                    <a:lnTo>
                      <a:pt x="202" y="171"/>
                    </a:lnTo>
                    <a:lnTo>
                      <a:pt x="210" y="194"/>
                    </a:lnTo>
                    <a:lnTo>
                      <a:pt x="215" y="210"/>
                    </a:lnTo>
                    <a:lnTo>
                      <a:pt x="214" y="225"/>
                    </a:lnTo>
                    <a:lnTo>
                      <a:pt x="216" y="256"/>
                    </a:lnTo>
                    <a:lnTo>
                      <a:pt x="183" y="363"/>
                    </a:lnTo>
                    <a:lnTo>
                      <a:pt x="182" y="420"/>
                    </a:lnTo>
                    <a:lnTo>
                      <a:pt x="182" y="449"/>
                    </a:lnTo>
                    <a:lnTo>
                      <a:pt x="178" y="476"/>
                    </a:lnTo>
                    <a:lnTo>
                      <a:pt x="107" y="533"/>
                    </a:lnTo>
                    <a:lnTo>
                      <a:pt x="72" y="533"/>
                    </a:lnTo>
                    <a:lnTo>
                      <a:pt x="33" y="475"/>
                    </a:lnTo>
                    <a:lnTo>
                      <a:pt x="8" y="403"/>
                    </a:lnTo>
                    <a:lnTo>
                      <a:pt x="0" y="325"/>
                    </a:lnTo>
                    <a:lnTo>
                      <a:pt x="0" y="285"/>
                    </a:lnTo>
                    <a:lnTo>
                      <a:pt x="3" y="243"/>
                    </a:lnTo>
                    <a:lnTo>
                      <a:pt x="38" y="96"/>
                    </a:lnTo>
                    <a:lnTo>
                      <a:pt x="100" y="0"/>
                    </a:lnTo>
                    <a:close/>
                  </a:path>
                </a:pathLst>
              </a:custGeom>
              <a:solidFill>
                <a:srgbClr val="64246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38" name="Freeform 546"/>
              <p:cNvSpPr>
                <a:spLocks/>
              </p:cNvSpPr>
              <p:nvPr/>
            </p:nvSpPr>
            <p:spPr bwMode="auto">
              <a:xfrm>
                <a:off x="4917" y="3878"/>
                <a:ext cx="230" cy="74"/>
              </a:xfrm>
              <a:custGeom>
                <a:avLst/>
                <a:gdLst>
                  <a:gd name="T0" fmla="*/ 229 w 918"/>
                  <a:gd name="T1" fmla="*/ 44 h 298"/>
                  <a:gd name="T2" fmla="*/ 230 w 918"/>
                  <a:gd name="T3" fmla="*/ 51 h 298"/>
                  <a:gd name="T4" fmla="*/ 221 w 918"/>
                  <a:gd name="T5" fmla="*/ 69 h 298"/>
                  <a:gd name="T6" fmla="*/ 200 w 918"/>
                  <a:gd name="T7" fmla="*/ 70 h 298"/>
                  <a:gd name="T8" fmla="*/ 194 w 918"/>
                  <a:gd name="T9" fmla="*/ 74 h 298"/>
                  <a:gd name="T10" fmla="*/ 174 w 918"/>
                  <a:gd name="T11" fmla="*/ 74 h 298"/>
                  <a:gd name="T12" fmla="*/ 144 w 918"/>
                  <a:gd name="T13" fmla="*/ 71 h 298"/>
                  <a:gd name="T14" fmla="*/ 135 w 918"/>
                  <a:gd name="T15" fmla="*/ 73 h 298"/>
                  <a:gd name="T16" fmla="*/ 88 w 918"/>
                  <a:gd name="T17" fmla="*/ 59 h 298"/>
                  <a:gd name="T18" fmla="*/ 64 w 918"/>
                  <a:gd name="T19" fmla="*/ 52 h 298"/>
                  <a:gd name="T20" fmla="*/ 41 w 918"/>
                  <a:gd name="T21" fmla="*/ 48 h 298"/>
                  <a:gd name="T22" fmla="*/ 20 w 918"/>
                  <a:gd name="T23" fmla="*/ 39 h 298"/>
                  <a:gd name="T24" fmla="*/ 0 w 918"/>
                  <a:gd name="T25" fmla="*/ 26 h 298"/>
                  <a:gd name="T26" fmla="*/ 0 w 918"/>
                  <a:gd name="T27" fmla="*/ 16 h 298"/>
                  <a:gd name="T28" fmla="*/ 12 w 918"/>
                  <a:gd name="T29" fmla="*/ 11 h 298"/>
                  <a:gd name="T30" fmla="*/ 40 w 918"/>
                  <a:gd name="T31" fmla="*/ 0 h 298"/>
                  <a:gd name="T32" fmla="*/ 230 w 918"/>
                  <a:gd name="T33" fmla="*/ 37 h 298"/>
                  <a:gd name="T34" fmla="*/ 229 w 918"/>
                  <a:gd name="T35" fmla="*/ 44 h 2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8" h="298">
                    <a:moveTo>
                      <a:pt x="914" y="176"/>
                    </a:moveTo>
                    <a:lnTo>
                      <a:pt x="918" y="206"/>
                    </a:lnTo>
                    <a:lnTo>
                      <a:pt x="884" y="277"/>
                    </a:lnTo>
                    <a:lnTo>
                      <a:pt x="800" y="283"/>
                    </a:lnTo>
                    <a:lnTo>
                      <a:pt x="775" y="298"/>
                    </a:lnTo>
                    <a:lnTo>
                      <a:pt x="695" y="298"/>
                    </a:lnTo>
                    <a:lnTo>
                      <a:pt x="573" y="285"/>
                    </a:lnTo>
                    <a:lnTo>
                      <a:pt x="539" y="294"/>
                    </a:lnTo>
                    <a:lnTo>
                      <a:pt x="351" y="237"/>
                    </a:lnTo>
                    <a:lnTo>
                      <a:pt x="256" y="211"/>
                    </a:lnTo>
                    <a:lnTo>
                      <a:pt x="165" y="194"/>
                    </a:lnTo>
                    <a:lnTo>
                      <a:pt x="78" y="159"/>
                    </a:lnTo>
                    <a:lnTo>
                      <a:pt x="0" y="105"/>
                    </a:lnTo>
                    <a:lnTo>
                      <a:pt x="0" y="65"/>
                    </a:lnTo>
                    <a:lnTo>
                      <a:pt x="47" y="46"/>
                    </a:lnTo>
                    <a:lnTo>
                      <a:pt x="159" y="0"/>
                    </a:lnTo>
                    <a:lnTo>
                      <a:pt x="918" y="151"/>
                    </a:lnTo>
                    <a:lnTo>
                      <a:pt x="914" y="176"/>
                    </a:lnTo>
                    <a:close/>
                  </a:path>
                </a:pathLst>
              </a:custGeom>
              <a:solidFill>
                <a:srgbClr val="DCDCD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39" name="Freeform 547"/>
              <p:cNvSpPr>
                <a:spLocks/>
              </p:cNvSpPr>
              <p:nvPr/>
            </p:nvSpPr>
            <p:spPr bwMode="auto">
              <a:xfrm>
                <a:off x="4940" y="3872"/>
                <a:ext cx="208" cy="58"/>
              </a:xfrm>
              <a:custGeom>
                <a:avLst/>
                <a:gdLst>
                  <a:gd name="T0" fmla="*/ 201 w 832"/>
                  <a:gd name="T1" fmla="*/ 32 h 232"/>
                  <a:gd name="T2" fmla="*/ 205 w 832"/>
                  <a:gd name="T3" fmla="*/ 38 h 232"/>
                  <a:gd name="T4" fmla="*/ 208 w 832"/>
                  <a:gd name="T5" fmla="*/ 47 h 232"/>
                  <a:gd name="T6" fmla="*/ 202 w 832"/>
                  <a:gd name="T7" fmla="*/ 53 h 232"/>
                  <a:gd name="T8" fmla="*/ 194 w 832"/>
                  <a:gd name="T9" fmla="*/ 57 h 232"/>
                  <a:gd name="T10" fmla="*/ 180 w 832"/>
                  <a:gd name="T11" fmla="*/ 58 h 232"/>
                  <a:gd name="T12" fmla="*/ 165 w 832"/>
                  <a:gd name="T13" fmla="*/ 57 h 232"/>
                  <a:gd name="T14" fmla="*/ 152 w 832"/>
                  <a:gd name="T15" fmla="*/ 57 h 232"/>
                  <a:gd name="T16" fmla="*/ 144 w 832"/>
                  <a:gd name="T17" fmla="*/ 57 h 232"/>
                  <a:gd name="T18" fmla="*/ 138 w 832"/>
                  <a:gd name="T19" fmla="*/ 57 h 232"/>
                  <a:gd name="T20" fmla="*/ 119 w 832"/>
                  <a:gd name="T21" fmla="*/ 53 h 232"/>
                  <a:gd name="T22" fmla="*/ 95 w 832"/>
                  <a:gd name="T23" fmla="*/ 49 h 232"/>
                  <a:gd name="T24" fmla="*/ 74 w 832"/>
                  <a:gd name="T25" fmla="*/ 44 h 232"/>
                  <a:gd name="T26" fmla="*/ 47 w 832"/>
                  <a:gd name="T27" fmla="*/ 38 h 232"/>
                  <a:gd name="T28" fmla="*/ 22 w 832"/>
                  <a:gd name="T29" fmla="*/ 32 h 232"/>
                  <a:gd name="T30" fmla="*/ 17 w 832"/>
                  <a:gd name="T31" fmla="*/ 32 h 232"/>
                  <a:gd name="T32" fmla="*/ 0 w 832"/>
                  <a:gd name="T33" fmla="*/ 14 h 232"/>
                  <a:gd name="T34" fmla="*/ 10 w 832"/>
                  <a:gd name="T35" fmla="*/ 6 h 232"/>
                  <a:gd name="T36" fmla="*/ 31 w 832"/>
                  <a:gd name="T37" fmla="*/ 1 h 232"/>
                  <a:gd name="T38" fmla="*/ 58 w 832"/>
                  <a:gd name="T39" fmla="*/ 0 h 232"/>
                  <a:gd name="T40" fmla="*/ 66 w 832"/>
                  <a:gd name="T41" fmla="*/ 0 h 232"/>
                  <a:gd name="T42" fmla="*/ 73 w 832"/>
                  <a:gd name="T43" fmla="*/ 0 h 232"/>
                  <a:gd name="T44" fmla="*/ 90 w 832"/>
                  <a:gd name="T45" fmla="*/ 2 h 232"/>
                  <a:gd name="T46" fmla="*/ 154 w 832"/>
                  <a:gd name="T47" fmla="*/ 13 h 232"/>
                  <a:gd name="T48" fmla="*/ 181 w 832"/>
                  <a:gd name="T49" fmla="*/ 21 h 232"/>
                  <a:gd name="T50" fmla="*/ 201 w 832"/>
                  <a:gd name="T51" fmla="*/ 32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32" h="232">
                    <a:moveTo>
                      <a:pt x="805" y="128"/>
                    </a:moveTo>
                    <a:lnTo>
                      <a:pt x="819" y="150"/>
                    </a:lnTo>
                    <a:lnTo>
                      <a:pt x="832" y="186"/>
                    </a:lnTo>
                    <a:lnTo>
                      <a:pt x="808" y="213"/>
                    </a:lnTo>
                    <a:lnTo>
                      <a:pt x="777" y="228"/>
                    </a:lnTo>
                    <a:lnTo>
                      <a:pt x="719" y="232"/>
                    </a:lnTo>
                    <a:lnTo>
                      <a:pt x="660" y="228"/>
                    </a:lnTo>
                    <a:lnTo>
                      <a:pt x="606" y="229"/>
                    </a:lnTo>
                    <a:lnTo>
                      <a:pt x="575" y="229"/>
                    </a:lnTo>
                    <a:lnTo>
                      <a:pt x="551" y="228"/>
                    </a:lnTo>
                    <a:lnTo>
                      <a:pt x="476" y="213"/>
                    </a:lnTo>
                    <a:lnTo>
                      <a:pt x="381" y="197"/>
                    </a:lnTo>
                    <a:lnTo>
                      <a:pt x="296" y="177"/>
                    </a:lnTo>
                    <a:lnTo>
                      <a:pt x="186" y="153"/>
                    </a:lnTo>
                    <a:lnTo>
                      <a:pt x="87" y="128"/>
                    </a:lnTo>
                    <a:lnTo>
                      <a:pt x="69" y="128"/>
                    </a:lnTo>
                    <a:lnTo>
                      <a:pt x="0" y="56"/>
                    </a:lnTo>
                    <a:lnTo>
                      <a:pt x="41" y="25"/>
                    </a:lnTo>
                    <a:lnTo>
                      <a:pt x="123" y="5"/>
                    </a:lnTo>
                    <a:lnTo>
                      <a:pt x="232" y="0"/>
                    </a:lnTo>
                    <a:lnTo>
                      <a:pt x="262" y="0"/>
                    </a:lnTo>
                    <a:lnTo>
                      <a:pt x="293" y="1"/>
                    </a:lnTo>
                    <a:lnTo>
                      <a:pt x="359" y="7"/>
                    </a:lnTo>
                    <a:lnTo>
                      <a:pt x="616" y="51"/>
                    </a:lnTo>
                    <a:lnTo>
                      <a:pt x="724" y="85"/>
                    </a:lnTo>
                    <a:lnTo>
                      <a:pt x="805" y="128"/>
                    </a:lnTo>
                    <a:close/>
                  </a:path>
                </a:pathLst>
              </a:custGeom>
              <a:solidFill>
                <a:srgbClr val="64246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40" name="Freeform 548"/>
              <p:cNvSpPr>
                <a:spLocks/>
              </p:cNvSpPr>
              <p:nvPr/>
            </p:nvSpPr>
            <p:spPr bwMode="auto">
              <a:xfrm>
                <a:off x="4855" y="3641"/>
                <a:ext cx="309" cy="326"/>
              </a:xfrm>
              <a:custGeom>
                <a:avLst/>
                <a:gdLst>
                  <a:gd name="T0" fmla="*/ 287 w 1236"/>
                  <a:gd name="T1" fmla="*/ 0 h 1306"/>
                  <a:gd name="T2" fmla="*/ 303 w 1236"/>
                  <a:gd name="T3" fmla="*/ 9 h 1306"/>
                  <a:gd name="T4" fmla="*/ 307 w 1236"/>
                  <a:gd name="T5" fmla="*/ 20 h 1306"/>
                  <a:gd name="T6" fmla="*/ 309 w 1236"/>
                  <a:gd name="T7" fmla="*/ 51 h 1306"/>
                  <a:gd name="T8" fmla="*/ 307 w 1236"/>
                  <a:gd name="T9" fmla="*/ 65 h 1306"/>
                  <a:gd name="T10" fmla="*/ 305 w 1236"/>
                  <a:gd name="T11" fmla="*/ 98 h 1306"/>
                  <a:gd name="T12" fmla="*/ 307 w 1236"/>
                  <a:gd name="T13" fmla="*/ 129 h 1306"/>
                  <a:gd name="T14" fmla="*/ 307 w 1236"/>
                  <a:gd name="T15" fmla="*/ 161 h 1306"/>
                  <a:gd name="T16" fmla="*/ 302 w 1236"/>
                  <a:gd name="T17" fmla="*/ 174 h 1306"/>
                  <a:gd name="T18" fmla="*/ 295 w 1236"/>
                  <a:gd name="T19" fmla="*/ 185 h 1306"/>
                  <a:gd name="T20" fmla="*/ 297 w 1236"/>
                  <a:gd name="T21" fmla="*/ 192 h 1306"/>
                  <a:gd name="T22" fmla="*/ 300 w 1236"/>
                  <a:gd name="T23" fmla="*/ 217 h 1306"/>
                  <a:gd name="T24" fmla="*/ 284 w 1236"/>
                  <a:gd name="T25" fmla="*/ 250 h 1306"/>
                  <a:gd name="T26" fmla="*/ 269 w 1236"/>
                  <a:gd name="T27" fmla="*/ 247 h 1306"/>
                  <a:gd name="T28" fmla="*/ 258 w 1236"/>
                  <a:gd name="T29" fmla="*/ 236 h 1306"/>
                  <a:gd name="T30" fmla="*/ 226 w 1236"/>
                  <a:gd name="T31" fmla="*/ 243 h 1306"/>
                  <a:gd name="T32" fmla="*/ 196 w 1236"/>
                  <a:gd name="T33" fmla="*/ 234 h 1306"/>
                  <a:gd name="T34" fmla="*/ 160 w 1236"/>
                  <a:gd name="T35" fmla="*/ 222 h 1306"/>
                  <a:gd name="T36" fmla="*/ 137 w 1236"/>
                  <a:gd name="T37" fmla="*/ 246 h 1306"/>
                  <a:gd name="T38" fmla="*/ 103 w 1236"/>
                  <a:gd name="T39" fmla="*/ 243 h 1306"/>
                  <a:gd name="T40" fmla="*/ 76 w 1236"/>
                  <a:gd name="T41" fmla="*/ 247 h 1306"/>
                  <a:gd name="T42" fmla="*/ 55 w 1236"/>
                  <a:gd name="T43" fmla="*/ 243 h 1306"/>
                  <a:gd name="T44" fmla="*/ 40 w 1236"/>
                  <a:gd name="T45" fmla="*/ 248 h 1306"/>
                  <a:gd name="T46" fmla="*/ 36 w 1236"/>
                  <a:gd name="T47" fmla="*/ 259 h 1306"/>
                  <a:gd name="T48" fmla="*/ 39 w 1236"/>
                  <a:gd name="T49" fmla="*/ 299 h 1306"/>
                  <a:gd name="T50" fmla="*/ 36 w 1236"/>
                  <a:gd name="T51" fmla="*/ 311 h 1306"/>
                  <a:gd name="T52" fmla="*/ 33 w 1236"/>
                  <a:gd name="T53" fmla="*/ 326 h 1306"/>
                  <a:gd name="T54" fmla="*/ 0 w 1236"/>
                  <a:gd name="T55" fmla="*/ 205 h 1306"/>
                  <a:gd name="T56" fmla="*/ 19 w 1236"/>
                  <a:gd name="T57" fmla="*/ 182 h 1306"/>
                  <a:gd name="T58" fmla="*/ 38 w 1236"/>
                  <a:gd name="T59" fmla="*/ 179 h 1306"/>
                  <a:gd name="T60" fmla="*/ 61 w 1236"/>
                  <a:gd name="T61" fmla="*/ 182 h 1306"/>
                  <a:gd name="T62" fmla="*/ 126 w 1236"/>
                  <a:gd name="T63" fmla="*/ 197 h 1306"/>
                  <a:gd name="T64" fmla="*/ 124 w 1236"/>
                  <a:gd name="T65" fmla="*/ 191 h 1306"/>
                  <a:gd name="T66" fmla="*/ 124 w 1236"/>
                  <a:gd name="T67" fmla="*/ 183 h 1306"/>
                  <a:gd name="T68" fmla="*/ 114 w 1236"/>
                  <a:gd name="T69" fmla="*/ 183 h 1306"/>
                  <a:gd name="T70" fmla="*/ 102 w 1236"/>
                  <a:gd name="T71" fmla="*/ 180 h 1306"/>
                  <a:gd name="T72" fmla="*/ 97 w 1236"/>
                  <a:gd name="T73" fmla="*/ 180 h 1306"/>
                  <a:gd name="T74" fmla="*/ 98 w 1236"/>
                  <a:gd name="T75" fmla="*/ 172 h 1306"/>
                  <a:gd name="T76" fmla="*/ 102 w 1236"/>
                  <a:gd name="T77" fmla="*/ 166 h 1306"/>
                  <a:gd name="T78" fmla="*/ 119 w 1236"/>
                  <a:gd name="T79" fmla="*/ 152 h 1306"/>
                  <a:gd name="T80" fmla="*/ 138 w 1236"/>
                  <a:gd name="T81" fmla="*/ 118 h 1306"/>
                  <a:gd name="T82" fmla="*/ 124 w 1236"/>
                  <a:gd name="T83" fmla="*/ 70 h 1306"/>
                  <a:gd name="T84" fmla="*/ 166 w 1236"/>
                  <a:gd name="T85" fmla="*/ 69 h 1306"/>
                  <a:gd name="T86" fmla="*/ 186 w 1236"/>
                  <a:gd name="T87" fmla="*/ 59 h 1306"/>
                  <a:gd name="T88" fmla="*/ 200 w 1236"/>
                  <a:gd name="T89" fmla="*/ 58 h 1306"/>
                  <a:gd name="T90" fmla="*/ 196 w 1236"/>
                  <a:gd name="T91" fmla="*/ 38 h 1306"/>
                  <a:gd name="T92" fmla="*/ 228 w 1236"/>
                  <a:gd name="T93" fmla="*/ 37 h 1306"/>
                  <a:gd name="T94" fmla="*/ 257 w 1236"/>
                  <a:gd name="T95" fmla="*/ 23 h 1306"/>
                  <a:gd name="T96" fmla="*/ 274 w 1236"/>
                  <a:gd name="T97" fmla="*/ 0 h 1306"/>
                  <a:gd name="T98" fmla="*/ 287 w 1236"/>
                  <a:gd name="T99" fmla="*/ 0 h 1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6" h="1306">
                    <a:moveTo>
                      <a:pt x="1147" y="0"/>
                    </a:moveTo>
                    <a:lnTo>
                      <a:pt x="1212" y="37"/>
                    </a:lnTo>
                    <a:lnTo>
                      <a:pt x="1229" y="79"/>
                    </a:lnTo>
                    <a:lnTo>
                      <a:pt x="1236" y="206"/>
                    </a:lnTo>
                    <a:lnTo>
                      <a:pt x="1226" y="260"/>
                    </a:lnTo>
                    <a:lnTo>
                      <a:pt x="1220" y="393"/>
                    </a:lnTo>
                    <a:lnTo>
                      <a:pt x="1226" y="518"/>
                    </a:lnTo>
                    <a:lnTo>
                      <a:pt x="1226" y="643"/>
                    </a:lnTo>
                    <a:lnTo>
                      <a:pt x="1206" y="697"/>
                    </a:lnTo>
                    <a:lnTo>
                      <a:pt x="1179" y="743"/>
                    </a:lnTo>
                    <a:lnTo>
                      <a:pt x="1188" y="771"/>
                    </a:lnTo>
                    <a:lnTo>
                      <a:pt x="1199" y="869"/>
                    </a:lnTo>
                    <a:lnTo>
                      <a:pt x="1134" y="1002"/>
                    </a:lnTo>
                    <a:lnTo>
                      <a:pt x="1075" y="991"/>
                    </a:lnTo>
                    <a:lnTo>
                      <a:pt x="1031" y="947"/>
                    </a:lnTo>
                    <a:lnTo>
                      <a:pt x="903" y="974"/>
                    </a:lnTo>
                    <a:lnTo>
                      <a:pt x="785" y="938"/>
                    </a:lnTo>
                    <a:lnTo>
                      <a:pt x="640" y="891"/>
                    </a:lnTo>
                    <a:lnTo>
                      <a:pt x="546" y="987"/>
                    </a:lnTo>
                    <a:lnTo>
                      <a:pt x="411" y="974"/>
                    </a:lnTo>
                    <a:lnTo>
                      <a:pt x="305" y="991"/>
                    </a:lnTo>
                    <a:lnTo>
                      <a:pt x="218" y="974"/>
                    </a:lnTo>
                    <a:lnTo>
                      <a:pt x="161" y="992"/>
                    </a:lnTo>
                    <a:lnTo>
                      <a:pt x="142" y="1037"/>
                    </a:lnTo>
                    <a:lnTo>
                      <a:pt x="157" y="1199"/>
                    </a:lnTo>
                    <a:lnTo>
                      <a:pt x="142" y="1244"/>
                    </a:lnTo>
                    <a:lnTo>
                      <a:pt x="131" y="1306"/>
                    </a:lnTo>
                    <a:lnTo>
                      <a:pt x="0" y="822"/>
                    </a:lnTo>
                    <a:lnTo>
                      <a:pt x="77" y="729"/>
                    </a:lnTo>
                    <a:lnTo>
                      <a:pt x="151" y="718"/>
                    </a:lnTo>
                    <a:lnTo>
                      <a:pt x="243" y="729"/>
                    </a:lnTo>
                    <a:lnTo>
                      <a:pt x="502" y="788"/>
                    </a:lnTo>
                    <a:lnTo>
                      <a:pt x="494" y="764"/>
                    </a:lnTo>
                    <a:lnTo>
                      <a:pt x="496" y="734"/>
                    </a:lnTo>
                    <a:lnTo>
                      <a:pt x="455" y="734"/>
                    </a:lnTo>
                    <a:lnTo>
                      <a:pt x="409" y="723"/>
                    </a:lnTo>
                    <a:lnTo>
                      <a:pt x="386" y="723"/>
                    </a:lnTo>
                    <a:lnTo>
                      <a:pt x="390" y="690"/>
                    </a:lnTo>
                    <a:lnTo>
                      <a:pt x="408" y="667"/>
                    </a:lnTo>
                    <a:lnTo>
                      <a:pt x="474" y="608"/>
                    </a:lnTo>
                    <a:lnTo>
                      <a:pt x="550" y="472"/>
                    </a:lnTo>
                    <a:lnTo>
                      <a:pt x="496" y="282"/>
                    </a:lnTo>
                    <a:lnTo>
                      <a:pt x="662" y="277"/>
                    </a:lnTo>
                    <a:lnTo>
                      <a:pt x="742" y="238"/>
                    </a:lnTo>
                    <a:lnTo>
                      <a:pt x="799" y="233"/>
                    </a:lnTo>
                    <a:lnTo>
                      <a:pt x="784" y="152"/>
                    </a:lnTo>
                    <a:lnTo>
                      <a:pt x="913" y="147"/>
                    </a:lnTo>
                    <a:lnTo>
                      <a:pt x="1028" y="94"/>
                    </a:lnTo>
                    <a:lnTo>
                      <a:pt x="1094" y="1"/>
                    </a:lnTo>
                    <a:lnTo>
                      <a:pt x="1147" y="0"/>
                    </a:lnTo>
                    <a:close/>
                  </a:path>
                </a:pathLst>
              </a:custGeom>
              <a:solidFill>
                <a:srgbClr val="FFFFFF"/>
              </a:solidFill>
              <a:ln w="4763">
                <a:solidFill>
                  <a:srgbClr val="FFFFFF"/>
                </a:solidFill>
                <a:prstDash val="solid"/>
                <a:round/>
                <a:headEnd/>
                <a:tailEnd/>
              </a:ln>
            </p:spPr>
            <p:txBody>
              <a:bodyPr/>
              <a:lstStyle/>
              <a:p>
                <a:endParaRPr lang="it-IT">
                  <a:solidFill>
                    <a:prstClr val="black"/>
                  </a:solidFill>
                  <a:latin typeface="Calibri"/>
                </a:endParaRPr>
              </a:p>
            </p:txBody>
          </p:sp>
          <p:sp>
            <p:nvSpPr>
              <p:cNvPr id="14441" name="Freeform 549"/>
              <p:cNvSpPr>
                <a:spLocks/>
              </p:cNvSpPr>
              <p:nvPr/>
            </p:nvSpPr>
            <p:spPr bwMode="auto">
              <a:xfrm>
                <a:off x="4742" y="3820"/>
                <a:ext cx="391" cy="258"/>
              </a:xfrm>
              <a:custGeom>
                <a:avLst/>
                <a:gdLst>
                  <a:gd name="T0" fmla="*/ 276 w 1566"/>
                  <a:gd name="T1" fmla="*/ 35 h 1029"/>
                  <a:gd name="T2" fmla="*/ 320 w 1566"/>
                  <a:gd name="T3" fmla="*/ 55 h 1029"/>
                  <a:gd name="T4" fmla="*/ 373 w 1566"/>
                  <a:gd name="T5" fmla="*/ 68 h 1029"/>
                  <a:gd name="T6" fmla="*/ 391 w 1566"/>
                  <a:gd name="T7" fmla="*/ 73 h 1029"/>
                  <a:gd name="T8" fmla="*/ 339 w 1566"/>
                  <a:gd name="T9" fmla="*/ 89 h 1029"/>
                  <a:gd name="T10" fmla="*/ 268 w 1566"/>
                  <a:gd name="T11" fmla="*/ 68 h 1029"/>
                  <a:gd name="T12" fmla="*/ 190 w 1566"/>
                  <a:gd name="T13" fmla="*/ 68 h 1029"/>
                  <a:gd name="T14" fmla="*/ 168 w 1566"/>
                  <a:gd name="T15" fmla="*/ 64 h 1029"/>
                  <a:gd name="T16" fmla="*/ 154 w 1566"/>
                  <a:gd name="T17" fmla="*/ 69 h 1029"/>
                  <a:gd name="T18" fmla="*/ 152 w 1566"/>
                  <a:gd name="T19" fmla="*/ 79 h 1029"/>
                  <a:gd name="T20" fmla="*/ 155 w 1566"/>
                  <a:gd name="T21" fmla="*/ 121 h 1029"/>
                  <a:gd name="T22" fmla="*/ 151 w 1566"/>
                  <a:gd name="T23" fmla="*/ 132 h 1029"/>
                  <a:gd name="T24" fmla="*/ 155 w 1566"/>
                  <a:gd name="T25" fmla="*/ 147 h 1029"/>
                  <a:gd name="T26" fmla="*/ 155 w 1566"/>
                  <a:gd name="T27" fmla="*/ 168 h 1029"/>
                  <a:gd name="T28" fmla="*/ 133 w 1566"/>
                  <a:gd name="T29" fmla="*/ 177 h 1029"/>
                  <a:gd name="T30" fmla="*/ 164 w 1566"/>
                  <a:gd name="T31" fmla="*/ 206 h 1029"/>
                  <a:gd name="T32" fmla="*/ 164 w 1566"/>
                  <a:gd name="T33" fmla="*/ 214 h 1029"/>
                  <a:gd name="T34" fmla="*/ 184 w 1566"/>
                  <a:gd name="T35" fmla="*/ 229 h 1029"/>
                  <a:gd name="T36" fmla="*/ 185 w 1566"/>
                  <a:gd name="T37" fmla="*/ 234 h 1029"/>
                  <a:gd name="T38" fmla="*/ 176 w 1566"/>
                  <a:gd name="T39" fmla="*/ 243 h 1029"/>
                  <a:gd name="T40" fmla="*/ 165 w 1566"/>
                  <a:gd name="T41" fmla="*/ 242 h 1029"/>
                  <a:gd name="T42" fmla="*/ 139 w 1566"/>
                  <a:gd name="T43" fmla="*/ 238 h 1029"/>
                  <a:gd name="T44" fmla="*/ 108 w 1566"/>
                  <a:gd name="T45" fmla="*/ 241 h 1029"/>
                  <a:gd name="T46" fmla="*/ 65 w 1566"/>
                  <a:gd name="T47" fmla="*/ 250 h 1029"/>
                  <a:gd name="T48" fmla="*/ 48 w 1566"/>
                  <a:gd name="T49" fmla="*/ 248 h 1029"/>
                  <a:gd name="T50" fmla="*/ 15 w 1566"/>
                  <a:gd name="T51" fmla="*/ 254 h 1029"/>
                  <a:gd name="T52" fmla="*/ 9 w 1566"/>
                  <a:gd name="T53" fmla="*/ 258 h 1029"/>
                  <a:gd name="T54" fmla="*/ 0 w 1566"/>
                  <a:gd name="T55" fmla="*/ 256 h 1029"/>
                  <a:gd name="T56" fmla="*/ 4 w 1566"/>
                  <a:gd name="T57" fmla="*/ 247 h 1029"/>
                  <a:gd name="T58" fmla="*/ 15 w 1566"/>
                  <a:gd name="T59" fmla="*/ 234 h 1029"/>
                  <a:gd name="T60" fmla="*/ 32 w 1566"/>
                  <a:gd name="T61" fmla="*/ 231 h 1029"/>
                  <a:gd name="T62" fmla="*/ 62 w 1566"/>
                  <a:gd name="T63" fmla="*/ 227 h 1029"/>
                  <a:gd name="T64" fmla="*/ 73 w 1566"/>
                  <a:gd name="T65" fmla="*/ 216 h 1029"/>
                  <a:gd name="T66" fmla="*/ 91 w 1566"/>
                  <a:gd name="T67" fmla="*/ 214 h 1029"/>
                  <a:gd name="T68" fmla="*/ 105 w 1566"/>
                  <a:gd name="T69" fmla="*/ 201 h 1029"/>
                  <a:gd name="T70" fmla="*/ 108 w 1566"/>
                  <a:gd name="T71" fmla="*/ 188 h 1029"/>
                  <a:gd name="T72" fmla="*/ 108 w 1566"/>
                  <a:gd name="T73" fmla="*/ 179 h 1029"/>
                  <a:gd name="T74" fmla="*/ 108 w 1566"/>
                  <a:gd name="T75" fmla="*/ 178 h 1029"/>
                  <a:gd name="T76" fmla="*/ 93 w 1566"/>
                  <a:gd name="T77" fmla="*/ 178 h 1029"/>
                  <a:gd name="T78" fmla="*/ 92 w 1566"/>
                  <a:gd name="T79" fmla="*/ 183 h 1029"/>
                  <a:gd name="T80" fmla="*/ 63 w 1566"/>
                  <a:gd name="T81" fmla="*/ 194 h 1029"/>
                  <a:gd name="T82" fmla="*/ 42 w 1566"/>
                  <a:gd name="T83" fmla="*/ 197 h 1029"/>
                  <a:gd name="T84" fmla="*/ 12 w 1566"/>
                  <a:gd name="T85" fmla="*/ 211 h 1029"/>
                  <a:gd name="T86" fmla="*/ 4 w 1566"/>
                  <a:gd name="T87" fmla="*/ 211 h 1029"/>
                  <a:gd name="T88" fmla="*/ 4 w 1566"/>
                  <a:gd name="T89" fmla="*/ 205 h 1029"/>
                  <a:gd name="T90" fmla="*/ 23 w 1566"/>
                  <a:gd name="T91" fmla="*/ 193 h 1029"/>
                  <a:gd name="T92" fmla="*/ 32 w 1566"/>
                  <a:gd name="T93" fmla="*/ 179 h 1029"/>
                  <a:gd name="T94" fmla="*/ 63 w 1566"/>
                  <a:gd name="T95" fmla="*/ 159 h 1029"/>
                  <a:gd name="T96" fmla="*/ 74 w 1566"/>
                  <a:gd name="T97" fmla="*/ 146 h 1029"/>
                  <a:gd name="T98" fmla="*/ 86 w 1566"/>
                  <a:gd name="T99" fmla="*/ 131 h 1029"/>
                  <a:gd name="T100" fmla="*/ 91 w 1566"/>
                  <a:gd name="T101" fmla="*/ 89 h 1029"/>
                  <a:gd name="T102" fmla="*/ 94 w 1566"/>
                  <a:gd name="T103" fmla="*/ 85 h 1029"/>
                  <a:gd name="T104" fmla="*/ 102 w 1566"/>
                  <a:gd name="T105" fmla="*/ 68 h 1029"/>
                  <a:gd name="T106" fmla="*/ 111 w 1566"/>
                  <a:gd name="T107" fmla="*/ 24 h 1029"/>
                  <a:gd name="T108" fmla="*/ 133 w 1566"/>
                  <a:gd name="T109" fmla="*/ 2 h 1029"/>
                  <a:gd name="T110" fmla="*/ 151 w 1566"/>
                  <a:gd name="T111" fmla="*/ 0 h 1029"/>
                  <a:gd name="T112" fmla="*/ 174 w 1566"/>
                  <a:gd name="T113" fmla="*/ 3 h 1029"/>
                  <a:gd name="T114" fmla="*/ 237 w 1566"/>
                  <a:gd name="T115" fmla="*/ 3 h 1029"/>
                  <a:gd name="T116" fmla="*/ 276 w 1566"/>
                  <a:gd name="T117" fmla="*/ 35 h 10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66" h="1029">
                    <a:moveTo>
                      <a:pt x="1104" y="140"/>
                    </a:moveTo>
                    <a:lnTo>
                      <a:pt x="1280" y="220"/>
                    </a:lnTo>
                    <a:lnTo>
                      <a:pt x="1494" y="273"/>
                    </a:lnTo>
                    <a:lnTo>
                      <a:pt x="1566" y="293"/>
                    </a:lnTo>
                    <a:lnTo>
                      <a:pt x="1356" y="353"/>
                    </a:lnTo>
                    <a:lnTo>
                      <a:pt x="1073" y="273"/>
                    </a:lnTo>
                    <a:lnTo>
                      <a:pt x="759" y="272"/>
                    </a:lnTo>
                    <a:lnTo>
                      <a:pt x="672" y="256"/>
                    </a:lnTo>
                    <a:lnTo>
                      <a:pt x="615" y="274"/>
                    </a:lnTo>
                    <a:lnTo>
                      <a:pt x="608" y="317"/>
                    </a:lnTo>
                    <a:lnTo>
                      <a:pt x="620" y="481"/>
                    </a:lnTo>
                    <a:lnTo>
                      <a:pt x="606" y="525"/>
                    </a:lnTo>
                    <a:lnTo>
                      <a:pt x="619" y="588"/>
                    </a:lnTo>
                    <a:lnTo>
                      <a:pt x="621" y="672"/>
                    </a:lnTo>
                    <a:lnTo>
                      <a:pt x="534" y="706"/>
                    </a:lnTo>
                    <a:lnTo>
                      <a:pt x="655" y="823"/>
                    </a:lnTo>
                    <a:lnTo>
                      <a:pt x="655" y="853"/>
                    </a:lnTo>
                    <a:lnTo>
                      <a:pt x="735" y="914"/>
                    </a:lnTo>
                    <a:lnTo>
                      <a:pt x="741" y="933"/>
                    </a:lnTo>
                    <a:lnTo>
                      <a:pt x="705" y="971"/>
                    </a:lnTo>
                    <a:lnTo>
                      <a:pt x="659" y="966"/>
                    </a:lnTo>
                    <a:lnTo>
                      <a:pt x="555" y="948"/>
                    </a:lnTo>
                    <a:lnTo>
                      <a:pt x="433" y="961"/>
                    </a:lnTo>
                    <a:lnTo>
                      <a:pt x="260" y="999"/>
                    </a:lnTo>
                    <a:lnTo>
                      <a:pt x="191" y="989"/>
                    </a:lnTo>
                    <a:lnTo>
                      <a:pt x="62" y="1013"/>
                    </a:lnTo>
                    <a:lnTo>
                      <a:pt x="36" y="1029"/>
                    </a:lnTo>
                    <a:lnTo>
                      <a:pt x="0" y="1021"/>
                    </a:lnTo>
                    <a:lnTo>
                      <a:pt x="15" y="986"/>
                    </a:lnTo>
                    <a:lnTo>
                      <a:pt x="62" y="935"/>
                    </a:lnTo>
                    <a:lnTo>
                      <a:pt x="129" y="922"/>
                    </a:lnTo>
                    <a:lnTo>
                      <a:pt x="247" y="904"/>
                    </a:lnTo>
                    <a:lnTo>
                      <a:pt x="293" y="863"/>
                    </a:lnTo>
                    <a:lnTo>
                      <a:pt x="363" y="853"/>
                    </a:lnTo>
                    <a:lnTo>
                      <a:pt x="421" y="803"/>
                    </a:lnTo>
                    <a:lnTo>
                      <a:pt x="431" y="750"/>
                    </a:lnTo>
                    <a:lnTo>
                      <a:pt x="431" y="714"/>
                    </a:lnTo>
                    <a:lnTo>
                      <a:pt x="431" y="710"/>
                    </a:lnTo>
                    <a:lnTo>
                      <a:pt x="374" y="710"/>
                    </a:lnTo>
                    <a:lnTo>
                      <a:pt x="368" y="729"/>
                    </a:lnTo>
                    <a:lnTo>
                      <a:pt x="254" y="772"/>
                    </a:lnTo>
                    <a:lnTo>
                      <a:pt x="167" y="784"/>
                    </a:lnTo>
                    <a:lnTo>
                      <a:pt x="50" y="843"/>
                    </a:lnTo>
                    <a:lnTo>
                      <a:pt x="16" y="842"/>
                    </a:lnTo>
                    <a:lnTo>
                      <a:pt x="16" y="817"/>
                    </a:lnTo>
                    <a:lnTo>
                      <a:pt x="94" y="770"/>
                    </a:lnTo>
                    <a:lnTo>
                      <a:pt x="129" y="715"/>
                    </a:lnTo>
                    <a:lnTo>
                      <a:pt x="252" y="636"/>
                    </a:lnTo>
                    <a:lnTo>
                      <a:pt x="298" y="581"/>
                    </a:lnTo>
                    <a:lnTo>
                      <a:pt x="346" y="523"/>
                    </a:lnTo>
                    <a:lnTo>
                      <a:pt x="365" y="356"/>
                    </a:lnTo>
                    <a:lnTo>
                      <a:pt x="377" y="341"/>
                    </a:lnTo>
                    <a:lnTo>
                      <a:pt x="410" y="272"/>
                    </a:lnTo>
                    <a:lnTo>
                      <a:pt x="444" y="95"/>
                    </a:lnTo>
                    <a:lnTo>
                      <a:pt x="531" y="6"/>
                    </a:lnTo>
                    <a:lnTo>
                      <a:pt x="604" y="0"/>
                    </a:lnTo>
                    <a:lnTo>
                      <a:pt x="697" y="11"/>
                    </a:lnTo>
                    <a:lnTo>
                      <a:pt x="949" y="12"/>
                    </a:lnTo>
                    <a:lnTo>
                      <a:pt x="1104" y="140"/>
                    </a:lnTo>
                    <a:close/>
                  </a:path>
                </a:pathLst>
              </a:custGeom>
              <a:solidFill>
                <a:srgbClr val="00549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42" name="Freeform 550"/>
              <p:cNvSpPr>
                <a:spLocks/>
              </p:cNvSpPr>
              <p:nvPr/>
            </p:nvSpPr>
            <p:spPr bwMode="auto">
              <a:xfrm>
                <a:off x="4839" y="3845"/>
                <a:ext cx="292" cy="107"/>
              </a:xfrm>
              <a:custGeom>
                <a:avLst/>
                <a:gdLst>
                  <a:gd name="T0" fmla="*/ 292 w 1167"/>
                  <a:gd name="T1" fmla="*/ 46 h 428"/>
                  <a:gd name="T2" fmla="*/ 268 w 1167"/>
                  <a:gd name="T3" fmla="*/ 56 h 428"/>
                  <a:gd name="T4" fmla="*/ 237 w 1167"/>
                  <a:gd name="T5" fmla="*/ 64 h 428"/>
                  <a:gd name="T6" fmla="*/ 172 w 1167"/>
                  <a:gd name="T7" fmla="*/ 44 h 428"/>
                  <a:gd name="T8" fmla="*/ 111 w 1167"/>
                  <a:gd name="T9" fmla="*/ 21 h 428"/>
                  <a:gd name="T10" fmla="*/ 65 w 1167"/>
                  <a:gd name="T11" fmla="*/ 9 h 428"/>
                  <a:gd name="T12" fmla="*/ 44 w 1167"/>
                  <a:gd name="T13" fmla="*/ 9 h 428"/>
                  <a:gd name="T14" fmla="*/ 18 w 1167"/>
                  <a:gd name="T15" fmla="*/ 25 h 428"/>
                  <a:gd name="T16" fmla="*/ 16 w 1167"/>
                  <a:gd name="T17" fmla="*/ 52 h 428"/>
                  <a:gd name="T18" fmla="*/ 15 w 1167"/>
                  <a:gd name="T19" fmla="*/ 76 h 428"/>
                  <a:gd name="T20" fmla="*/ 15 w 1167"/>
                  <a:gd name="T21" fmla="*/ 103 h 428"/>
                  <a:gd name="T22" fmla="*/ 0 w 1167"/>
                  <a:gd name="T23" fmla="*/ 107 h 428"/>
                  <a:gd name="T24" fmla="*/ 6 w 1167"/>
                  <a:gd name="T25" fmla="*/ 56 h 428"/>
                  <a:gd name="T26" fmla="*/ 17 w 1167"/>
                  <a:gd name="T27" fmla="*/ 16 h 428"/>
                  <a:gd name="T28" fmla="*/ 35 w 1167"/>
                  <a:gd name="T29" fmla="*/ 6 h 428"/>
                  <a:gd name="T30" fmla="*/ 51 w 1167"/>
                  <a:gd name="T31" fmla="*/ 0 h 428"/>
                  <a:gd name="T32" fmla="*/ 60 w 1167"/>
                  <a:gd name="T33" fmla="*/ 0 h 428"/>
                  <a:gd name="T34" fmla="*/ 85 w 1167"/>
                  <a:gd name="T35" fmla="*/ 6 h 428"/>
                  <a:gd name="T36" fmla="*/ 134 w 1167"/>
                  <a:gd name="T37" fmla="*/ 19 h 428"/>
                  <a:gd name="T38" fmla="*/ 172 w 1167"/>
                  <a:gd name="T39" fmla="*/ 31 h 428"/>
                  <a:gd name="T40" fmla="*/ 190 w 1167"/>
                  <a:gd name="T41" fmla="*/ 33 h 428"/>
                  <a:gd name="T42" fmla="*/ 223 w 1167"/>
                  <a:gd name="T43" fmla="*/ 35 h 428"/>
                  <a:gd name="T44" fmla="*/ 236 w 1167"/>
                  <a:gd name="T45" fmla="*/ 35 h 428"/>
                  <a:gd name="T46" fmla="*/ 248 w 1167"/>
                  <a:gd name="T47" fmla="*/ 35 h 428"/>
                  <a:gd name="T48" fmla="*/ 281 w 1167"/>
                  <a:gd name="T49" fmla="*/ 46 h 428"/>
                  <a:gd name="T50" fmla="*/ 288 w 1167"/>
                  <a:gd name="T51" fmla="*/ 48 h 428"/>
                  <a:gd name="T52" fmla="*/ 292 w 1167"/>
                  <a:gd name="T53" fmla="*/ 46 h 4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67" h="428">
                    <a:moveTo>
                      <a:pt x="1167" y="183"/>
                    </a:moveTo>
                    <a:lnTo>
                      <a:pt x="1070" y="223"/>
                    </a:lnTo>
                    <a:lnTo>
                      <a:pt x="949" y="255"/>
                    </a:lnTo>
                    <a:lnTo>
                      <a:pt x="688" y="175"/>
                    </a:lnTo>
                    <a:lnTo>
                      <a:pt x="442" y="84"/>
                    </a:lnTo>
                    <a:lnTo>
                      <a:pt x="260" y="36"/>
                    </a:lnTo>
                    <a:lnTo>
                      <a:pt x="175" y="36"/>
                    </a:lnTo>
                    <a:lnTo>
                      <a:pt x="73" y="100"/>
                    </a:lnTo>
                    <a:lnTo>
                      <a:pt x="65" y="206"/>
                    </a:lnTo>
                    <a:lnTo>
                      <a:pt x="58" y="305"/>
                    </a:lnTo>
                    <a:lnTo>
                      <a:pt x="58" y="411"/>
                    </a:lnTo>
                    <a:lnTo>
                      <a:pt x="0" y="428"/>
                    </a:lnTo>
                    <a:lnTo>
                      <a:pt x="25" y="223"/>
                    </a:lnTo>
                    <a:lnTo>
                      <a:pt x="68" y="62"/>
                    </a:lnTo>
                    <a:lnTo>
                      <a:pt x="140" y="25"/>
                    </a:lnTo>
                    <a:lnTo>
                      <a:pt x="205" y="0"/>
                    </a:lnTo>
                    <a:lnTo>
                      <a:pt x="239" y="0"/>
                    </a:lnTo>
                    <a:lnTo>
                      <a:pt x="339" y="25"/>
                    </a:lnTo>
                    <a:lnTo>
                      <a:pt x="534" y="77"/>
                    </a:lnTo>
                    <a:lnTo>
                      <a:pt x="688" y="123"/>
                    </a:lnTo>
                    <a:lnTo>
                      <a:pt x="760" y="131"/>
                    </a:lnTo>
                    <a:lnTo>
                      <a:pt x="891" y="140"/>
                    </a:lnTo>
                    <a:lnTo>
                      <a:pt x="942" y="140"/>
                    </a:lnTo>
                    <a:lnTo>
                      <a:pt x="990" y="140"/>
                    </a:lnTo>
                    <a:lnTo>
                      <a:pt x="1123" y="183"/>
                    </a:lnTo>
                    <a:lnTo>
                      <a:pt x="1153" y="192"/>
                    </a:lnTo>
                    <a:lnTo>
                      <a:pt x="1167" y="183"/>
                    </a:lnTo>
                    <a:close/>
                  </a:path>
                </a:pathLst>
              </a:custGeom>
              <a:solidFill>
                <a:srgbClr val="002C7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43" name="Freeform 551"/>
              <p:cNvSpPr>
                <a:spLocks/>
              </p:cNvSpPr>
              <p:nvPr/>
            </p:nvSpPr>
            <p:spPr bwMode="auto">
              <a:xfrm>
                <a:off x="4750" y="4050"/>
                <a:ext cx="181" cy="28"/>
              </a:xfrm>
              <a:custGeom>
                <a:avLst/>
                <a:gdLst>
                  <a:gd name="T0" fmla="*/ 163 w 725"/>
                  <a:gd name="T1" fmla="*/ 19 h 112"/>
                  <a:gd name="T2" fmla="*/ 162 w 725"/>
                  <a:gd name="T3" fmla="*/ 19 h 112"/>
                  <a:gd name="T4" fmla="*/ 125 w 725"/>
                  <a:gd name="T5" fmla="*/ 15 h 112"/>
                  <a:gd name="T6" fmla="*/ 95 w 725"/>
                  <a:gd name="T7" fmla="*/ 19 h 112"/>
                  <a:gd name="T8" fmla="*/ 66 w 725"/>
                  <a:gd name="T9" fmla="*/ 26 h 112"/>
                  <a:gd name="T10" fmla="*/ 27 w 725"/>
                  <a:gd name="T11" fmla="*/ 26 h 112"/>
                  <a:gd name="T12" fmla="*/ 0 w 725"/>
                  <a:gd name="T13" fmla="*/ 28 h 112"/>
                  <a:gd name="T14" fmla="*/ 56 w 725"/>
                  <a:gd name="T15" fmla="*/ 3 h 112"/>
                  <a:gd name="T16" fmla="*/ 65 w 725"/>
                  <a:gd name="T17" fmla="*/ 3 h 112"/>
                  <a:gd name="T18" fmla="*/ 151 w 725"/>
                  <a:gd name="T19" fmla="*/ 0 h 112"/>
                  <a:gd name="T20" fmla="*/ 181 w 725"/>
                  <a:gd name="T21" fmla="*/ 14 h 112"/>
                  <a:gd name="T22" fmla="*/ 162 w 725"/>
                  <a:gd name="T23" fmla="*/ 20 h 112"/>
                  <a:gd name="T24" fmla="*/ 163 w 725"/>
                  <a:gd name="T25" fmla="*/ 1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112">
                    <a:moveTo>
                      <a:pt x="651" y="77"/>
                    </a:moveTo>
                    <a:lnTo>
                      <a:pt x="649" y="77"/>
                    </a:lnTo>
                    <a:lnTo>
                      <a:pt x="501" y="60"/>
                    </a:lnTo>
                    <a:lnTo>
                      <a:pt x="380" y="77"/>
                    </a:lnTo>
                    <a:lnTo>
                      <a:pt x="265" y="105"/>
                    </a:lnTo>
                    <a:lnTo>
                      <a:pt x="109" y="105"/>
                    </a:lnTo>
                    <a:lnTo>
                      <a:pt x="0" y="112"/>
                    </a:lnTo>
                    <a:lnTo>
                      <a:pt x="223" y="11"/>
                    </a:lnTo>
                    <a:lnTo>
                      <a:pt x="259" y="11"/>
                    </a:lnTo>
                    <a:lnTo>
                      <a:pt x="606" y="0"/>
                    </a:lnTo>
                    <a:lnTo>
                      <a:pt x="725" y="56"/>
                    </a:lnTo>
                    <a:lnTo>
                      <a:pt x="649" y="79"/>
                    </a:lnTo>
                    <a:lnTo>
                      <a:pt x="651" y="77"/>
                    </a:lnTo>
                    <a:close/>
                  </a:path>
                </a:pathLst>
              </a:custGeom>
              <a:solidFill>
                <a:srgbClr val="C0C0C0"/>
              </a:solidFill>
              <a:ln w="4763">
                <a:solidFill>
                  <a:srgbClr val="C0C0C0"/>
                </a:solidFill>
                <a:prstDash val="solid"/>
                <a:round/>
                <a:headEnd/>
                <a:tailEnd/>
              </a:ln>
            </p:spPr>
            <p:txBody>
              <a:bodyPr/>
              <a:lstStyle/>
              <a:p>
                <a:endParaRPr lang="it-IT">
                  <a:solidFill>
                    <a:prstClr val="black"/>
                  </a:solidFill>
                  <a:latin typeface="Calibri"/>
                </a:endParaRPr>
              </a:p>
            </p:txBody>
          </p:sp>
          <p:sp>
            <p:nvSpPr>
              <p:cNvPr id="14444" name="Freeform 552"/>
              <p:cNvSpPr>
                <a:spLocks/>
              </p:cNvSpPr>
              <p:nvPr/>
            </p:nvSpPr>
            <p:spPr bwMode="auto">
              <a:xfrm>
                <a:off x="4907" y="4059"/>
                <a:ext cx="272" cy="56"/>
              </a:xfrm>
              <a:custGeom>
                <a:avLst/>
                <a:gdLst>
                  <a:gd name="T0" fmla="*/ 231 w 1087"/>
                  <a:gd name="T1" fmla="*/ 35 h 224"/>
                  <a:gd name="T2" fmla="*/ 248 w 1087"/>
                  <a:gd name="T3" fmla="*/ 39 h 224"/>
                  <a:gd name="T4" fmla="*/ 268 w 1087"/>
                  <a:gd name="T5" fmla="*/ 46 h 224"/>
                  <a:gd name="T6" fmla="*/ 272 w 1087"/>
                  <a:gd name="T7" fmla="*/ 51 h 224"/>
                  <a:gd name="T8" fmla="*/ 267 w 1087"/>
                  <a:gd name="T9" fmla="*/ 55 h 224"/>
                  <a:gd name="T10" fmla="*/ 228 w 1087"/>
                  <a:gd name="T11" fmla="*/ 56 h 224"/>
                  <a:gd name="T12" fmla="*/ 197 w 1087"/>
                  <a:gd name="T13" fmla="*/ 49 h 224"/>
                  <a:gd name="T14" fmla="*/ 144 w 1087"/>
                  <a:gd name="T15" fmla="*/ 26 h 224"/>
                  <a:gd name="T16" fmla="*/ 113 w 1087"/>
                  <a:gd name="T17" fmla="*/ 19 h 224"/>
                  <a:gd name="T18" fmla="*/ 93 w 1087"/>
                  <a:gd name="T19" fmla="*/ 25 h 224"/>
                  <a:gd name="T20" fmla="*/ 64 w 1087"/>
                  <a:gd name="T21" fmla="*/ 29 h 224"/>
                  <a:gd name="T22" fmla="*/ 43 w 1087"/>
                  <a:gd name="T23" fmla="*/ 30 h 224"/>
                  <a:gd name="T24" fmla="*/ 7 w 1087"/>
                  <a:gd name="T25" fmla="*/ 30 h 224"/>
                  <a:gd name="T26" fmla="*/ 0 w 1087"/>
                  <a:gd name="T27" fmla="*/ 30 h 224"/>
                  <a:gd name="T28" fmla="*/ 110 w 1087"/>
                  <a:gd name="T29" fmla="*/ 0 h 224"/>
                  <a:gd name="T30" fmla="*/ 221 w 1087"/>
                  <a:gd name="T31" fmla="*/ 30 h 224"/>
                  <a:gd name="T32" fmla="*/ 231 w 1087"/>
                  <a:gd name="T33" fmla="*/ 35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7" h="224">
                    <a:moveTo>
                      <a:pt x="924" y="139"/>
                    </a:moveTo>
                    <a:lnTo>
                      <a:pt x="990" y="157"/>
                    </a:lnTo>
                    <a:lnTo>
                      <a:pt x="1072" y="183"/>
                    </a:lnTo>
                    <a:lnTo>
                      <a:pt x="1087" y="205"/>
                    </a:lnTo>
                    <a:lnTo>
                      <a:pt x="1067" y="221"/>
                    </a:lnTo>
                    <a:lnTo>
                      <a:pt x="913" y="224"/>
                    </a:lnTo>
                    <a:lnTo>
                      <a:pt x="786" y="197"/>
                    </a:lnTo>
                    <a:lnTo>
                      <a:pt x="576" y="103"/>
                    </a:lnTo>
                    <a:lnTo>
                      <a:pt x="450" y="76"/>
                    </a:lnTo>
                    <a:lnTo>
                      <a:pt x="372" y="98"/>
                    </a:lnTo>
                    <a:lnTo>
                      <a:pt x="254" y="115"/>
                    </a:lnTo>
                    <a:lnTo>
                      <a:pt x="172" y="120"/>
                    </a:lnTo>
                    <a:lnTo>
                      <a:pt x="26" y="120"/>
                    </a:lnTo>
                    <a:lnTo>
                      <a:pt x="0" y="120"/>
                    </a:lnTo>
                    <a:lnTo>
                      <a:pt x="438" y="0"/>
                    </a:lnTo>
                    <a:lnTo>
                      <a:pt x="885" y="120"/>
                    </a:lnTo>
                    <a:lnTo>
                      <a:pt x="924" y="139"/>
                    </a:lnTo>
                    <a:close/>
                  </a:path>
                </a:pathLst>
              </a:custGeom>
              <a:solidFill>
                <a:srgbClr val="C0C0C0"/>
              </a:solidFill>
              <a:ln w="4763">
                <a:solidFill>
                  <a:srgbClr val="C0C0C0"/>
                </a:solidFill>
                <a:prstDash val="solid"/>
                <a:round/>
                <a:headEnd/>
                <a:tailEnd/>
              </a:ln>
            </p:spPr>
            <p:txBody>
              <a:bodyPr/>
              <a:lstStyle/>
              <a:p>
                <a:endParaRPr lang="it-IT">
                  <a:solidFill>
                    <a:prstClr val="black"/>
                  </a:solidFill>
                  <a:latin typeface="Calibri"/>
                </a:endParaRPr>
              </a:p>
            </p:txBody>
          </p:sp>
          <p:sp>
            <p:nvSpPr>
              <p:cNvPr id="14445" name="Freeform 553"/>
              <p:cNvSpPr>
                <a:spLocks/>
              </p:cNvSpPr>
              <p:nvPr/>
            </p:nvSpPr>
            <p:spPr bwMode="auto">
              <a:xfrm>
                <a:off x="5099" y="4045"/>
                <a:ext cx="84" cy="19"/>
              </a:xfrm>
              <a:custGeom>
                <a:avLst/>
                <a:gdLst>
                  <a:gd name="T0" fmla="*/ 0 w 336"/>
                  <a:gd name="T1" fmla="*/ 19 h 75"/>
                  <a:gd name="T2" fmla="*/ 0 w 336"/>
                  <a:gd name="T3" fmla="*/ 19 h 75"/>
                  <a:gd name="T4" fmla="*/ 58 w 336"/>
                  <a:gd name="T5" fmla="*/ 19 h 75"/>
                  <a:gd name="T6" fmla="*/ 83 w 336"/>
                  <a:gd name="T7" fmla="*/ 19 h 75"/>
                  <a:gd name="T8" fmla="*/ 84 w 336"/>
                  <a:gd name="T9" fmla="*/ 14 h 75"/>
                  <a:gd name="T10" fmla="*/ 82 w 336"/>
                  <a:gd name="T11" fmla="*/ 8 h 75"/>
                  <a:gd name="T12" fmla="*/ 64 w 336"/>
                  <a:gd name="T13" fmla="*/ 4 h 75"/>
                  <a:gd name="T14" fmla="*/ 42 w 336"/>
                  <a:gd name="T15" fmla="*/ 0 h 75"/>
                  <a:gd name="T16" fmla="*/ 0 w 336"/>
                  <a:gd name="T17" fmla="*/ 19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75">
                    <a:moveTo>
                      <a:pt x="0" y="75"/>
                    </a:moveTo>
                    <a:lnTo>
                      <a:pt x="1" y="75"/>
                    </a:lnTo>
                    <a:lnTo>
                      <a:pt x="233" y="75"/>
                    </a:lnTo>
                    <a:lnTo>
                      <a:pt x="331" y="75"/>
                    </a:lnTo>
                    <a:lnTo>
                      <a:pt x="336" y="56"/>
                    </a:lnTo>
                    <a:lnTo>
                      <a:pt x="328" y="33"/>
                    </a:lnTo>
                    <a:lnTo>
                      <a:pt x="257" y="15"/>
                    </a:lnTo>
                    <a:lnTo>
                      <a:pt x="168" y="0"/>
                    </a:lnTo>
                    <a:lnTo>
                      <a:pt x="0" y="75"/>
                    </a:lnTo>
                    <a:close/>
                  </a:path>
                </a:pathLst>
              </a:custGeom>
              <a:solidFill>
                <a:srgbClr val="C0C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46" name="Freeform 554"/>
              <p:cNvSpPr>
                <a:spLocks/>
              </p:cNvSpPr>
              <p:nvPr/>
            </p:nvSpPr>
            <p:spPr bwMode="auto">
              <a:xfrm>
                <a:off x="5023" y="4015"/>
                <a:ext cx="119" cy="50"/>
              </a:xfrm>
              <a:custGeom>
                <a:avLst/>
                <a:gdLst>
                  <a:gd name="T0" fmla="*/ 0 w 475"/>
                  <a:gd name="T1" fmla="*/ 8 h 200"/>
                  <a:gd name="T2" fmla="*/ 17 w 475"/>
                  <a:gd name="T3" fmla="*/ 4 h 200"/>
                  <a:gd name="T4" fmla="*/ 38 w 475"/>
                  <a:gd name="T5" fmla="*/ 0 h 200"/>
                  <a:gd name="T6" fmla="*/ 64 w 475"/>
                  <a:gd name="T7" fmla="*/ 7 h 200"/>
                  <a:gd name="T8" fmla="*/ 96 w 475"/>
                  <a:gd name="T9" fmla="*/ 17 h 200"/>
                  <a:gd name="T10" fmla="*/ 109 w 475"/>
                  <a:gd name="T11" fmla="*/ 21 h 200"/>
                  <a:gd name="T12" fmla="*/ 116 w 475"/>
                  <a:gd name="T13" fmla="*/ 25 h 200"/>
                  <a:gd name="T14" fmla="*/ 119 w 475"/>
                  <a:gd name="T15" fmla="*/ 30 h 200"/>
                  <a:gd name="T16" fmla="*/ 112 w 475"/>
                  <a:gd name="T17" fmla="*/ 36 h 200"/>
                  <a:gd name="T18" fmla="*/ 96 w 475"/>
                  <a:gd name="T19" fmla="*/ 42 h 200"/>
                  <a:gd name="T20" fmla="*/ 74 w 475"/>
                  <a:gd name="T21" fmla="*/ 50 h 200"/>
                  <a:gd name="T22" fmla="*/ 53 w 475"/>
                  <a:gd name="T23" fmla="*/ 45 h 200"/>
                  <a:gd name="T24" fmla="*/ 29 w 475"/>
                  <a:gd name="T25" fmla="*/ 34 h 200"/>
                  <a:gd name="T26" fmla="*/ 8 w 475"/>
                  <a:gd name="T27" fmla="*/ 20 h 200"/>
                  <a:gd name="T28" fmla="*/ 2 w 475"/>
                  <a:gd name="T29" fmla="*/ 14 h 200"/>
                  <a:gd name="T30" fmla="*/ 0 w 475"/>
                  <a:gd name="T31" fmla="*/ 8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5" h="200">
                    <a:moveTo>
                      <a:pt x="0" y="30"/>
                    </a:moveTo>
                    <a:lnTo>
                      <a:pt x="68" y="15"/>
                    </a:lnTo>
                    <a:lnTo>
                      <a:pt x="152" y="0"/>
                    </a:lnTo>
                    <a:lnTo>
                      <a:pt x="255" y="26"/>
                    </a:lnTo>
                    <a:lnTo>
                      <a:pt x="382" y="66"/>
                    </a:lnTo>
                    <a:lnTo>
                      <a:pt x="434" y="85"/>
                    </a:lnTo>
                    <a:lnTo>
                      <a:pt x="463" y="101"/>
                    </a:lnTo>
                    <a:lnTo>
                      <a:pt x="475" y="120"/>
                    </a:lnTo>
                    <a:lnTo>
                      <a:pt x="448" y="142"/>
                    </a:lnTo>
                    <a:lnTo>
                      <a:pt x="385" y="168"/>
                    </a:lnTo>
                    <a:lnTo>
                      <a:pt x="294" y="200"/>
                    </a:lnTo>
                    <a:lnTo>
                      <a:pt x="213" y="180"/>
                    </a:lnTo>
                    <a:lnTo>
                      <a:pt x="114" y="135"/>
                    </a:lnTo>
                    <a:lnTo>
                      <a:pt x="32" y="81"/>
                    </a:lnTo>
                    <a:lnTo>
                      <a:pt x="8" y="55"/>
                    </a:lnTo>
                    <a:lnTo>
                      <a:pt x="0" y="30"/>
                    </a:lnTo>
                    <a:close/>
                  </a:path>
                </a:pathLst>
              </a:custGeom>
              <a:solidFill>
                <a:srgbClr val="DCDCDC"/>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47" name="Freeform 555"/>
              <p:cNvSpPr>
                <a:spLocks/>
              </p:cNvSpPr>
              <p:nvPr/>
            </p:nvSpPr>
            <p:spPr bwMode="auto">
              <a:xfrm>
                <a:off x="4992" y="3518"/>
                <a:ext cx="175" cy="150"/>
              </a:xfrm>
              <a:custGeom>
                <a:avLst/>
                <a:gdLst>
                  <a:gd name="T0" fmla="*/ 105 w 697"/>
                  <a:gd name="T1" fmla="*/ 0 h 603"/>
                  <a:gd name="T2" fmla="*/ 68 w 697"/>
                  <a:gd name="T3" fmla="*/ 6 h 603"/>
                  <a:gd name="T4" fmla="*/ 45 w 697"/>
                  <a:gd name="T5" fmla="*/ 12 h 603"/>
                  <a:gd name="T6" fmla="*/ 36 w 697"/>
                  <a:gd name="T7" fmla="*/ 12 h 603"/>
                  <a:gd name="T8" fmla="*/ 26 w 697"/>
                  <a:gd name="T9" fmla="*/ 10 h 603"/>
                  <a:gd name="T10" fmla="*/ 18 w 697"/>
                  <a:gd name="T11" fmla="*/ 16 h 603"/>
                  <a:gd name="T12" fmla="*/ 7 w 697"/>
                  <a:gd name="T13" fmla="*/ 16 h 603"/>
                  <a:gd name="T14" fmla="*/ 0 w 697"/>
                  <a:gd name="T15" fmla="*/ 18 h 603"/>
                  <a:gd name="T16" fmla="*/ 0 w 697"/>
                  <a:gd name="T17" fmla="*/ 26 h 603"/>
                  <a:gd name="T18" fmla="*/ 6 w 697"/>
                  <a:gd name="T19" fmla="*/ 37 h 603"/>
                  <a:gd name="T20" fmla="*/ 17 w 697"/>
                  <a:gd name="T21" fmla="*/ 38 h 603"/>
                  <a:gd name="T22" fmla="*/ 28 w 697"/>
                  <a:gd name="T23" fmla="*/ 37 h 603"/>
                  <a:gd name="T24" fmla="*/ 32 w 697"/>
                  <a:gd name="T25" fmla="*/ 43 h 603"/>
                  <a:gd name="T26" fmla="*/ 32 w 697"/>
                  <a:gd name="T27" fmla="*/ 60 h 603"/>
                  <a:gd name="T28" fmla="*/ 31 w 697"/>
                  <a:gd name="T29" fmla="*/ 77 h 603"/>
                  <a:gd name="T30" fmla="*/ 41 w 697"/>
                  <a:gd name="T31" fmla="*/ 98 h 603"/>
                  <a:gd name="T32" fmla="*/ 41 w 697"/>
                  <a:gd name="T33" fmla="*/ 113 h 603"/>
                  <a:gd name="T34" fmla="*/ 47 w 697"/>
                  <a:gd name="T35" fmla="*/ 134 h 603"/>
                  <a:gd name="T36" fmla="*/ 71 w 697"/>
                  <a:gd name="T37" fmla="*/ 150 h 603"/>
                  <a:gd name="T38" fmla="*/ 109 w 697"/>
                  <a:gd name="T39" fmla="*/ 143 h 603"/>
                  <a:gd name="T40" fmla="*/ 115 w 697"/>
                  <a:gd name="T41" fmla="*/ 130 h 603"/>
                  <a:gd name="T42" fmla="*/ 143 w 697"/>
                  <a:gd name="T43" fmla="*/ 121 h 603"/>
                  <a:gd name="T44" fmla="*/ 146 w 697"/>
                  <a:gd name="T45" fmla="*/ 116 h 603"/>
                  <a:gd name="T46" fmla="*/ 149 w 697"/>
                  <a:gd name="T47" fmla="*/ 108 h 603"/>
                  <a:gd name="T48" fmla="*/ 154 w 697"/>
                  <a:gd name="T49" fmla="*/ 112 h 603"/>
                  <a:gd name="T50" fmla="*/ 168 w 697"/>
                  <a:gd name="T51" fmla="*/ 106 h 603"/>
                  <a:gd name="T52" fmla="*/ 173 w 697"/>
                  <a:gd name="T53" fmla="*/ 99 h 603"/>
                  <a:gd name="T54" fmla="*/ 175 w 697"/>
                  <a:gd name="T55" fmla="*/ 88 h 603"/>
                  <a:gd name="T56" fmla="*/ 170 w 697"/>
                  <a:gd name="T57" fmla="*/ 79 h 603"/>
                  <a:gd name="T58" fmla="*/ 162 w 697"/>
                  <a:gd name="T59" fmla="*/ 77 h 603"/>
                  <a:gd name="T60" fmla="*/ 150 w 697"/>
                  <a:gd name="T61" fmla="*/ 82 h 603"/>
                  <a:gd name="T62" fmla="*/ 135 w 697"/>
                  <a:gd name="T63" fmla="*/ 63 h 603"/>
                  <a:gd name="T64" fmla="*/ 133 w 697"/>
                  <a:gd name="T65" fmla="*/ 55 h 603"/>
                  <a:gd name="T66" fmla="*/ 149 w 697"/>
                  <a:gd name="T67" fmla="*/ 37 h 603"/>
                  <a:gd name="T68" fmla="*/ 141 w 697"/>
                  <a:gd name="T69" fmla="*/ 24 h 603"/>
                  <a:gd name="T70" fmla="*/ 126 w 697"/>
                  <a:gd name="T71" fmla="*/ 10 h 603"/>
                  <a:gd name="T72" fmla="*/ 105 w 697"/>
                  <a:gd name="T73" fmla="*/ 0 h 6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7" h="603">
                    <a:moveTo>
                      <a:pt x="417" y="0"/>
                    </a:moveTo>
                    <a:lnTo>
                      <a:pt x="272" y="24"/>
                    </a:lnTo>
                    <a:lnTo>
                      <a:pt x="181" y="48"/>
                    </a:lnTo>
                    <a:lnTo>
                      <a:pt x="142" y="48"/>
                    </a:lnTo>
                    <a:lnTo>
                      <a:pt x="103" y="39"/>
                    </a:lnTo>
                    <a:lnTo>
                      <a:pt x="70" y="64"/>
                    </a:lnTo>
                    <a:lnTo>
                      <a:pt x="26" y="64"/>
                    </a:lnTo>
                    <a:lnTo>
                      <a:pt x="0" y="73"/>
                    </a:lnTo>
                    <a:lnTo>
                      <a:pt x="0" y="104"/>
                    </a:lnTo>
                    <a:lnTo>
                      <a:pt x="23" y="148"/>
                    </a:lnTo>
                    <a:lnTo>
                      <a:pt x="69" y="153"/>
                    </a:lnTo>
                    <a:lnTo>
                      <a:pt x="113" y="150"/>
                    </a:lnTo>
                    <a:lnTo>
                      <a:pt x="129" y="171"/>
                    </a:lnTo>
                    <a:lnTo>
                      <a:pt x="126" y="243"/>
                    </a:lnTo>
                    <a:lnTo>
                      <a:pt x="122" y="308"/>
                    </a:lnTo>
                    <a:lnTo>
                      <a:pt x="165" y="395"/>
                    </a:lnTo>
                    <a:lnTo>
                      <a:pt x="163" y="454"/>
                    </a:lnTo>
                    <a:lnTo>
                      <a:pt x="188" y="538"/>
                    </a:lnTo>
                    <a:lnTo>
                      <a:pt x="283" y="603"/>
                    </a:lnTo>
                    <a:lnTo>
                      <a:pt x="433" y="575"/>
                    </a:lnTo>
                    <a:lnTo>
                      <a:pt x="460" y="524"/>
                    </a:lnTo>
                    <a:lnTo>
                      <a:pt x="571" y="487"/>
                    </a:lnTo>
                    <a:lnTo>
                      <a:pt x="581" y="467"/>
                    </a:lnTo>
                    <a:lnTo>
                      <a:pt x="595" y="434"/>
                    </a:lnTo>
                    <a:lnTo>
                      <a:pt x="614" y="449"/>
                    </a:lnTo>
                    <a:lnTo>
                      <a:pt x="670" y="425"/>
                    </a:lnTo>
                    <a:lnTo>
                      <a:pt x="690" y="398"/>
                    </a:lnTo>
                    <a:lnTo>
                      <a:pt x="697" y="353"/>
                    </a:lnTo>
                    <a:lnTo>
                      <a:pt x="678" y="316"/>
                    </a:lnTo>
                    <a:lnTo>
                      <a:pt x="646" y="308"/>
                    </a:lnTo>
                    <a:lnTo>
                      <a:pt x="597" y="329"/>
                    </a:lnTo>
                    <a:lnTo>
                      <a:pt x="537" y="254"/>
                    </a:lnTo>
                    <a:lnTo>
                      <a:pt x="528" y="221"/>
                    </a:lnTo>
                    <a:lnTo>
                      <a:pt x="595" y="148"/>
                    </a:lnTo>
                    <a:lnTo>
                      <a:pt x="563" y="98"/>
                    </a:lnTo>
                    <a:lnTo>
                      <a:pt x="502" y="39"/>
                    </a:lnTo>
                    <a:lnTo>
                      <a:pt x="417" y="0"/>
                    </a:lnTo>
                    <a:close/>
                  </a:path>
                </a:pathLst>
              </a:custGeom>
              <a:solidFill>
                <a:srgbClr val="F0C5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48" name="Freeform 556"/>
              <p:cNvSpPr>
                <a:spLocks/>
              </p:cNvSpPr>
              <p:nvPr/>
            </p:nvSpPr>
            <p:spPr bwMode="auto">
              <a:xfrm>
                <a:off x="5097" y="3503"/>
                <a:ext cx="120" cy="113"/>
              </a:xfrm>
              <a:custGeom>
                <a:avLst/>
                <a:gdLst>
                  <a:gd name="T0" fmla="*/ 120 w 483"/>
                  <a:gd name="T1" fmla="*/ 36 h 451"/>
                  <a:gd name="T2" fmla="*/ 107 w 483"/>
                  <a:gd name="T3" fmla="*/ 31 h 451"/>
                  <a:gd name="T4" fmla="*/ 92 w 483"/>
                  <a:gd name="T5" fmla="*/ 16 h 451"/>
                  <a:gd name="T6" fmla="*/ 85 w 483"/>
                  <a:gd name="T7" fmla="*/ 14 h 451"/>
                  <a:gd name="T8" fmla="*/ 55 w 483"/>
                  <a:gd name="T9" fmla="*/ 30 h 451"/>
                  <a:gd name="T10" fmla="*/ 42 w 483"/>
                  <a:gd name="T11" fmla="*/ 17 h 451"/>
                  <a:gd name="T12" fmla="*/ 30 w 483"/>
                  <a:gd name="T13" fmla="*/ 8 h 451"/>
                  <a:gd name="T14" fmla="*/ 24 w 483"/>
                  <a:gd name="T15" fmla="*/ 0 h 451"/>
                  <a:gd name="T16" fmla="*/ 0 w 483"/>
                  <a:gd name="T17" fmla="*/ 14 h 451"/>
                  <a:gd name="T18" fmla="*/ 3 w 483"/>
                  <a:gd name="T19" fmla="*/ 18 h 451"/>
                  <a:gd name="T20" fmla="*/ 9 w 483"/>
                  <a:gd name="T21" fmla="*/ 24 h 451"/>
                  <a:gd name="T22" fmla="*/ 22 w 483"/>
                  <a:gd name="T23" fmla="*/ 30 h 451"/>
                  <a:gd name="T24" fmla="*/ 42 w 483"/>
                  <a:gd name="T25" fmla="*/ 50 h 451"/>
                  <a:gd name="T26" fmla="*/ 41 w 483"/>
                  <a:gd name="T27" fmla="*/ 55 h 451"/>
                  <a:gd name="T28" fmla="*/ 28 w 483"/>
                  <a:gd name="T29" fmla="*/ 70 h 451"/>
                  <a:gd name="T30" fmla="*/ 31 w 483"/>
                  <a:gd name="T31" fmla="*/ 80 h 451"/>
                  <a:gd name="T32" fmla="*/ 45 w 483"/>
                  <a:gd name="T33" fmla="*/ 98 h 451"/>
                  <a:gd name="T34" fmla="*/ 58 w 483"/>
                  <a:gd name="T35" fmla="*/ 92 h 451"/>
                  <a:gd name="T36" fmla="*/ 65 w 483"/>
                  <a:gd name="T37" fmla="*/ 94 h 451"/>
                  <a:gd name="T38" fmla="*/ 69 w 483"/>
                  <a:gd name="T39" fmla="*/ 102 h 451"/>
                  <a:gd name="T40" fmla="*/ 68 w 483"/>
                  <a:gd name="T41" fmla="*/ 113 h 451"/>
                  <a:gd name="T42" fmla="*/ 80 w 483"/>
                  <a:gd name="T43" fmla="*/ 112 h 451"/>
                  <a:gd name="T44" fmla="*/ 91 w 483"/>
                  <a:gd name="T45" fmla="*/ 102 h 451"/>
                  <a:gd name="T46" fmla="*/ 98 w 483"/>
                  <a:gd name="T47" fmla="*/ 85 h 451"/>
                  <a:gd name="T48" fmla="*/ 92 w 483"/>
                  <a:gd name="T49" fmla="*/ 73 h 451"/>
                  <a:gd name="T50" fmla="*/ 86 w 483"/>
                  <a:gd name="T51" fmla="*/ 63 h 451"/>
                  <a:gd name="T52" fmla="*/ 86 w 483"/>
                  <a:gd name="T53" fmla="*/ 57 h 451"/>
                  <a:gd name="T54" fmla="*/ 104 w 483"/>
                  <a:gd name="T55" fmla="*/ 47 h 451"/>
                  <a:gd name="T56" fmla="*/ 114 w 483"/>
                  <a:gd name="T57" fmla="*/ 42 h 451"/>
                  <a:gd name="T58" fmla="*/ 120 w 483"/>
                  <a:gd name="T59" fmla="*/ 36 h 4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3" h="451">
                    <a:moveTo>
                      <a:pt x="483" y="143"/>
                    </a:moveTo>
                    <a:lnTo>
                      <a:pt x="429" y="123"/>
                    </a:lnTo>
                    <a:lnTo>
                      <a:pt x="369" y="63"/>
                    </a:lnTo>
                    <a:lnTo>
                      <a:pt x="344" y="55"/>
                    </a:lnTo>
                    <a:lnTo>
                      <a:pt x="223" y="121"/>
                    </a:lnTo>
                    <a:lnTo>
                      <a:pt x="168" y="69"/>
                    </a:lnTo>
                    <a:lnTo>
                      <a:pt x="119" y="33"/>
                    </a:lnTo>
                    <a:lnTo>
                      <a:pt x="97" y="0"/>
                    </a:lnTo>
                    <a:lnTo>
                      <a:pt x="0" y="55"/>
                    </a:lnTo>
                    <a:lnTo>
                      <a:pt x="11" y="73"/>
                    </a:lnTo>
                    <a:lnTo>
                      <a:pt x="36" y="94"/>
                    </a:lnTo>
                    <a:lnTo>
                      <a:pt x="90" y="121"/>
                    </a:lnTo>
                    <a:lnTo>
                      <a:pt x="170" y="198"/>
                    </a:lnTo>
                    <a:lnTo>
                      <a:pt x="165" y="219"/>
                    </a:lnTo>
                    <a:lnTo>
                      <a:pt x="113" y="280"/>
                    </a:lnTo>
                    <a:lnTo>
                      <a:pt x="124" y="318"/>
                    </a:lnTo>
                    <a:lnTo>
                      <a:pt x="180" y="390"/>
                    </a:lnTo>
                    <a:lnTo>
                      <a:pt x="233" y="366"/>
                    </a:lnTo>
                    <a:lnTo>
                      <a:pt x="263" y="376"/>
                    </a:lnTo>
                    <a:lnTo>
                      <a:pt x="278" y="406"/>
                    </a:lnTo>
                    <a:lnTo>
                      <a:pt x="275" y="451"/>
                    </a:lnTo>
                    <a:lnTo>
                      <a:pt x="323" y="448"/>
                    </a:lnTo>
                    <a:lnTo>
                      <a:pt x="366" y="409"/>
                    </a:lnTo>
                    <a:lnTo>
                      <a:pt x="396" y="338"/>
                    </a:lnTo>
                    <a:lnTo>
                      <a:pt x="372" y="290"/>
                    </a:lnTo>
                    <a:lnTo>
                      <a:pt x="346" y="251"/>
                    </a:lnTo>
                    <a:lnTo>
                      <a:pt x="345" y="226"/>
                    </a:lnTo>
                    <a:lnTo>
                      <a:pt x="419" y="186"/>
                    </a:lnTo>
                    <a:lnTo>
                      <a:pt x="457" y="166"/>
                    </a:lnTo>
                    <a:lnTo>
                      <a:pt x="483" y="143"/>
                    </a:lnTo>
                    <a:close/>
                  </a:path>
                </a:pathLst>
              </a:custGeom>
              <a:solidFill>
                <a:srgbClr val="B358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49" name="Freeform 557"/>
              <p:cNvSpPr>
                <a:spLocks/>
              </p:cNvSpPr>
              <p:nvPr/>
            </p:nvSpPr>
            <p:spPr bwMode="auto">
              <a:xfrm>
                <a:off x="5097" y="3504"/>
                <a:ext cx="117" cy="35"/>
              </a:xfrm>
              <a:custGeom>
                <a:avLst/>
                <a:gdLst>
                  <a:gd name="T0" fmla="*/ 117 w 467"/>
                  <a:gd name="T1" fmla="*/ 35 h 140"/>
                  <a:gd name="T2" fmla="*/ 110 w 467"/>
                  <a:gd name="T3" fmla="*/ 32 h 140"/>
                  <a:gd name="T4" fmla="*/ 103 w 467"/>
                  <a:gd name="T5" fmla="*/ 24 h 140"/>
                  <a:gd name="T6" fmla="*/ 96 w 467"/>
                  <a:gd name="T7" fmla="*/ 17 h 140"/>
                  <a:gd name="T8" fmla="*/ 89 w 467"/>
                  <a:gd name="T9" fmla="*/ 13 h 140"/>
                  <a:gd name="T10" fmla="*/ 82 w 467"/>
                  <a:gd name="T11" fmla="*/ 15 h 140"/>
                  <a:gd name="T12" fmla="*/ 72 w 467"/>
                  <a:gd name="T13" fmla="*/ 21 h 140"/>
                  <a:gd name="T14" fmla="*/ 61 w 467"/>
                  <a:gd name="T15" fmla="*/ 27 h 140"/>
                  <a:gd name="T16" fmla="*/ 56 w 467"/>
                  <a:gd name="T17" fmla="*/ 29 h 140"/>
                  <a:gd name="T18" fmla="*/ 51 w 467"/>
                  <a:gd name="T19" fmla="*/ 30 h 140"/>
                  <a:gd name="T20" fmla="*/ 45 w 467"/>
                  <a:gd name="T21" fmla="*/ 26 h 140"/>
                  <a:gd name="T22" fmla="*/ 38 w 467"/>
                  <a:gd name="T23" fmla="*/ 16 h 140"/>
                  <a:gd name="T24" fmla="*/ 31 w 467"/>
                  <a:gd name="T25" fmla="*/ 6 h 140"/>
                  <a:gd name="T26" fmla="*/ 24 w 467"/>
                  <a:gd name="T27" fmla="*/ 0 h 140"/>
                  <a:gd name="T28" fmla="*/ 18 w 467"/>
                  <a:gd name="T29" fmla="*/ 1 h 140"/>
                  <a:gd name="T30" fmla="*/ 11 w 467"/>
                  <a:gd name="T31" fmla="*/ 5 h 140"/>
                  <a:gd name="T32" fmla="*/ 0 w 467"/>
                  <a:gd name="T33" fmla="*/ 13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7" h="140">
                    <a:moveTo>
                      <a:pt x="467" y="140"/>
                    </a:moveTo>
                    <a:lnTo>
                      <a:pt x="440" y="126"/>
                    </a:lnTo>
                    <a:lnTo>
                      <a:pt x="412" y="96"/>
                    </a:lnTo>
                    <a:lnTo>
                      <a:pt x="385" y="68"/>
                    </a:lnTo>
                    <a:lnTo>
                      <a:pt x="354" y="52"/>
                    </a:lnTo>
                    <a:lnTo>
                      <a:pt x="326" y="61"/>
                    </a:lnTo>
                    <a:lnTo>
                      <a:pt x="286" y="85"/>
                    </a:lnTo>
                    <a:lnTo>
                      <a:pt x="245" y="109"/>
                    </a:lnTo>
                    <a:lnTo>
                      <a:pt x="225" y="117"/>
                    </a:lnTo>
                    <a:lnTo>
                      <a:pt x="205" y="119"/>
                    </a:lnTo>
                    <a:lnTo>
                      <a:pt x="179" y="102"/>
                    </a:lnTo>
                    <a:lnTo>
                      <a:pt x="151" y="62"/>
                    </a:lnTo>
                    <a:lnTo>
                      <a:pt x="123" y="22"/>
                    </a:lnTo>
                    <a:lnTo>
                      <a:pt x="96" y="0"/>
                    </a:lnTo>
                    <a:lnTo>
                      <a:pt x="73" y="4"/>
                    </a:lnTo>
                    <a:lnTo>
                      <a:pt x="45" y="21"/>
                    </a:lnTo>
                    <a:lnTo>
                      <a:pt x="0" y="5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0" name="Freeform 558"/>
              <p:cNvSpPr>
                <a:spLocks/>
              </p:cNvSpPr>
              <p:nvPr/>
            </p:nvSpPr>
            <p:spPr bwMode="auto">
              <a:xfrm>
                <a:off x="5164" y="3552"/>
                <a:ext cx="37" cy="64"/>
              </a:xfrm>
              <a:custGeom>
                <a:avLst/>
                <a:gdLst>
                  <a:gd name="T0" fmla="*/ 0 w 147"/>
                  <a:gd name="T1" fmla="*/ 64 h 256"/>
                  <a:gd name="T2" fmla="*/ 12 w 147"/>
                  <a:gd name="T3" fmla="*/ 61 h 256"/>
                  <a:gd name="T4" fmla="*/ 24 w 147"/>
                  <a:gd name="T5" fmla="*/ 54 h 256"/>
                  <a:gd name="T6" fmla="*/ 29 w 147"/>
                  <a:gd name="T7" fmla="*/ 46 h 256"/>
                  <a:gd name="T8" fmla="*/ 31 w 147"/>
                  <a:gd name="T9" fmla="*/ 41 h 256"/>
                  <a:gd name="T10" fmla="*/ 31 w 147"/>
                  <a:gd name="T11" fmla="*/ 35 h 256"/>
                  <a:gd name="T12" fmla="*/ 27 w 147"/>
                  <a:gd name="T13" fmla="*/ 26 h 256"/>
                  <a:gd name="T14" fmla="*/ 19 w 147"/>
                  <a:gd name="T15" fmla="*/ 17 h 256"/>
                  <a:gd name="T16" fmla="*/ 19 w 147"/>
                  <a:gd name="T17" fmla="*/ 8 h 256"/>
                  <a:gd name="T18" fmla="*/ 37 w 147"/>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256">
                    <a:moveTo>
                      <a:pt x="0" y="256"/>
                    </a:moveTo>
                    <a:lnTo>
                      <a:pt x="47" y="245"/>
                    </a:lnTo>
                    <a:lnTo>
                      <a:pt x="95" y="216"/>
                    </a:lnTo>
                    <a:lnTo>
                      <a:pt x="115" y="184"/>
                    </a:lnTo>
                    <a:lnTo>
                      <a:pt x="123" y="163"/>
                    </a:lnTo>
                    <a:lnTo>
                      <a:pt x="125" y="141"/>
                    </a:lnTo>
                    <a:lnTo>
                      <a:pt x="106" y="104"/>
                    </a:lnTo>
                    <a:lnTo>
                      <a:pt x="76" y="67"/>
                    </a:lnTo>
                    <a:lnTo>
                      <a:pt x="76" y="33"/>
                    </a:lnTo>
                    <a:lnTo>
                      <a:pt x="147"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1" name="Freeform 559"/>
              <p:cNvSpPr>
                <a:spLocks/>
              </p:cNvSpPr>
              <p:nvPr/>
            </p:nvSpPr>
            <p:spPr bwMode="auto">
              <a:xfrm>
                <a:off x="5116" y="3533"/>
                <a:ext cx="26" cy="67"/>
              </a:xfrm>
              <a:custGeom>
                <a:avLst/>
                <a:gdLst>
                  <a:gd name="T0" fmla="*/ 0 w 102"/>
                  <a:gd name="T1" fmla="*/ 0 h 269"/>
                  <a:gd name="T2" fmla="*/ 11 w 102"/>
                  <a:gd name="T3" fmla="*/ 7 h 269"/>
                  <a:gd name="T4" fmla="*/ 19 w 102"/>
                  <a:gd name="T5" fmla="*/ 14 h 269"/>
                  <a:gd name="T6" fmla="*/ 24 w 102"/>
                  <a:gd name="T7" fmla="*/ 21 h 269"/>
                  <a:gd name="T8" fmla="*/ 17 w 102"/>
                  <a:gd name="T9" fmla="*/ 32 h 269"/>
                  <a:gd name="T10" fmla="*/ 8 w 102"/>
                  <a:gd name="T11" fmla="*/ 41 h 269"/>
                  <a:gd name="T12" fmla="*/ 19 w 102"/>
                  <a:gd name="T13" fmla="*/ 57 h 269"/>
                  <a:gd name="T14" fmla="*/ 26 w 102"/>
                  <a:gd name="T15" fmla="*/ 67 h 2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69">
                    <a:moveTo>
                      <a:pt x="0" y="0"/>
                    </a:moveTo>
                    <a:lnTo>
                      <a:pt x="44" y="27"/>
                    </a:lnTo>
                    <a:lnTo>
                      <a:pt x="76" y="55"/>
                    </a:lnTo>
                    <a:lnTo>
                      <a:pt x="95" y="85"/>
                    </a:lnTo>
                    <a:lnTo>
                      <a:pt x="65" y="130"/>
                    </a:lnTo>
                    <a:lnTo>
                      <a:pt x="33" y="163"/>
                    </a:lnTo>
                    <a:lnTo>
                      <a:pt x="75" y="229"/>
                    </a:lnTo>
                    <a:lnTo>
                      <a:pt x="102" y="269"/>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2" name="Freeform 560"/>
              <p:cNvSpPr>
                <a:spLocks/>
              </p:cNvSpPr>
              <p:nvPr/>
            </p:nvSpPr>
            <p:spPr bwMode="auto">
              <a:xfrm>
                <a:off x="4993" y="3523"/>
                <a:ext cx="68" cy="37"/>
              </a:xfrm>
              <a:custGeom>
                <a:avLst/>
                <a:gdLst>
                  <a:gd name="T0" fmla="*/ 68 w 271"/>
                  <a:gd name="T1" fmla="*/ 0 h 148"/>
                  <a:gd name="T2" fmla="*/ 46 w 271"/>
                  <a:gd name="T3" fmla="*/ 7 h 148"/>
                  <a:gd name="T4" fmla="*/ 40 w 271"/>
                  <a:gd name="T5" fmla="*/ 7 h 148"/>
                  <a:gd name="T6" fmla="*/ 33 w 271"/>
                  <a:gd name="T7" fmla="*/ 6 h 148"/>
                  <a:gd name="T8" fmla="*/ 27 w 271"/>
                  <a:gd name="T9" fmla="*/ 5 h 148"/>
                  <a:gd name="T10" fmla="*/ 21 w 271"/>
                  <a:gd name="T11" fmla="*/ 7 h 148"/>
                  <a:gd name="T12" fmla="*/ 16 w 271"/>
                  <a:gd name="T13" fmla="*/ 11 h 148"/>
                  <a:gd name="T14" fmla="*/ 13 w 271"/>
                  <a:gd name="T15" fmla="*/ 11 h 148"/>
                  <a:gd name="T16" fmla="*/ 10 w 271"/>
                  <a:gd name="T17" fmla="*/ 11 h 148"/>
                  <a:gd name="T18" fmla="*/ 6 w 271"/>
                  <a:gd name="T19" fmla="*/ 11 h 148"/>
                  <a:gd name="T20" fmla="*/ 0 w 271"/>
                  <a:gd name="T21" fmla="*/ 13 h 148"/>
                  <a:gd name="T22" fmla="*/ 0 w 271"/>
                  <a:gd name="T23" fmla="*/ 21 h 148"/>
                  <a:gd name="T24" fmla="*/ 6 w 271"/>
                  <a:gd name="T25" fmla="*/ 32 h 148"/>
                  <a:gd name="T26" fmla="*/ 28 w 271"/>
                  <a:gd name="T27" fmla="*/ 32 h 148"/>
                  <a:gd name="T28" fmla="*/ 40 w 271"/>
                  <a:gd name="T29" fmla="*/ 37 h 148"/>
                  <a:gd name="T30" fmla="*/ 46 w 271"/>
                  <a:gd name="T31" fmla="*/ 37 h 148"/>
                  <a:gd name="T32" fmla="*/ 54 w 271"/>
                  <a:gd name="T33" fmla="*/ 36 h 148"/>
                  <a:gd name="T34" fmla="*/ 64 w 271"/>
                  <a:gd name="T35" fmla="*/ 35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 h="148">
                    <a:moveTo>
                      <a:pt x="271" y="0"/>
                    </a:moveTo>
                    <a:lnTo>
                      <a:pt x="183" y="28"/>
                    </a:lnTo>
                    <a:lnTo>
                      <a:pt x="161" y="28"/>
                    </a:lnTo>
                    <a:lnTo>
                      <a:pt x="132" y="23"/>
                    </a:lnTo>
                    <a:lnTo>
                      <a:pt x="107" y="21"/>
                    </a:lnTo>
                    <a:lnTo>
                      <a:pt x="85" y="28"/>
                    </a:lnTo>
                    <a:lnTo>
                      <a:pt x="64" y="43"/>
                    </a:lnTo>
                    <a:lnTo>
                      <a:pt x="51" y="44"/>
                    </a:lnTo>
                    <a:lnTo>
                      <a:pt x="38" y="42"/>
                    </a:lnTo>
                    <a:lnTo>
                      <a:pt x="23" y="42"/>
                    </a:lnTo>
                    <a:lnTo>
                      <a:pt x="0" y="51"/>
                    </a:lnTo>
                    <a:lnTo>
                      <a:pt x="0" y="85"/>
                    </a:lnTo>
                    <a:lnTo>
                      <a:pt x="23" y="126"/>
                    </a:lnTo>
                    <a:lnTo>
                      <a:pt x="110" y="128"/>
                    </a:lnTo>
                    <a:lnTo>
                      <a:pt x="160" y="147"/>
                    </a:lnTo>
                    <a:lnTo>
                      <a:pt x="184" y="148"/>
                    </a:lnTo>
                    <a:lnTo>
                      <a:pt x="216" y="145"/>
                    </a:lnTo>
                    <a:lnTo>
                      <a:pt x="255" y="138"/>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3" name="Freeform 561"/>
              <p:cNvSpPr>
                <a:spLocks/>
              </p:cNvSpPr>
              <p:nvPr/>
            </p:nvSpPr>
            <p:spPr bwMode="auto">
              <a:xfrm>
                <a:off x="5022" y="3557"/>
                <a:ext cx="11" cy="73"/>
              </a:xfrm>
              <a:custGeom>
                <a:avLst/>
                <a:gdLst>
                  <a:gd name="T0" fmla="*/ 1 w 42"/>
                  <a:gd name="T1" fmla="*/ 0 h 292"/>
                  <a:gd name="T2" fmla="*/ 8 w 42"/>
                  <a:gd name="T3" fmla="*/ 22 h 292"/>
                  <a:gd name="T4" fmla="*/ 4 w 42"/>
                  <a:gd name="T5" fmla="*/ 29 h 292"/>
                  <a:gd name="T6" fmla="*/ 0 w 42"/>
                  <a:gd name="T7" fmla="*/ 38 h 292"/>
                  <a:gd name="T8" fmla="*/ 7 w 42"/>
                  <a:gd name="T9" fmla="*/ 48 h 292"/>
                  <a:gd name="T10" fmla="*/ 10 w 42"/>
                  <a:gd name="T11" fmla="*/ 55 h 292"/>
                  <a:gd name="T12" fmla="*/ 11 w 42"/>
                  <a:gd name="T13" fmla="*/ 60 h 292"/>
                  <a:gd name="T14" fmla="*/ 11 w 42"/>
                  <a:gd name="T15" fmla="*/ 73 h 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92">
                    <a:moveTo>
                      <a:pt x="4" y="0"/>
                    </a:moveTo>
                    <a:lnTo>
                      <a:pt x="32" y="87"/>
                    </a:lnTo>
                    <a:lnTo>
                      <a:pt x="16" y="115"/>
                    </a:lnTo>
                    <a:lnTo>
                      <a:pt x="0" y="150"/>
                    </a:lnTo>
                    <a:lnTo>
                      <a:pt x="25" y="192"/>
                    </a:lnTo>
                    <a:lnTo>
                      <a:pt x="39" y="218"/>
                    </a:lnTo>
                    <a:lnTo>
                      <a:pt x="42" y="240"/>
                    </a:lnTo>
                    <a:lnTo>
                      <a:pt x="42" y="29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4" name="Freeform 562"/>
              <p:cNvSpPr>
                <a:spLocks/>
              </p:cNvSpPr>
              <p:nvPr/>
            </p:nvSpPr>
            <p:spPr bwMode="auto">
              <a:xfrm>
                <a:off x="5082" y="3579"/>
                <a:ext cx="19" cy="6"/>
              </a:xfrm>
              <a:custGeom>
                <a:avLst/>
                <a:gdLst>
                  <a:gd name="T0" fmla="*/ 0 w 78"/>
                  <a:gd name="T1" fmla="*/ 3 h 23"/>
                  <a:gd name="T2" fmla="*/ 5 w 78"/>
                  <a:gd name="T3" fmla="*/ 6 h 23"/>
                  <a:gd name="T4" fmla="*/ 14 w 78"/>
                  <a:gd name="T5" fmla="*/ 3 h 23"/>
                  <a:gd name="T6" fmla="*/ 19 w 78"/>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23">
                    <a:moveTo>
                      <a:pt x="0" y="11"/>
                    </a:moveTo>
                    <a:lnTo>
                      <a:pt x="21" y="23"/>
                    </a:lnTo>
                    <a:lnTo>
                      <a:pt x="56" y="12"/>
                    </a:lnTo>
                    <a:lnTo>
                      <a:pt x="78"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5" name="Freeform 563"/>
              <p:cNvSpPr>
                <a:spLocks/>
              </p:cNvSpPr>
              <p:nvPr/>
            </p:nvSpPr>
            <p:spPr bwMode="auto">
              <a:xfrm>
                <a:off x="5099" y="3574"/>
                <a:ext cx="13" cy="11"/>
              </a:xfrm>
              <a:custGeom>
                <a:avLst/>
                <a:gdLst>
                  <a:gd name="T0" fmla="*/ 0 w 52"/>
                  <a:gd name="T1" fmla="*/ 0 h 44"/>
                  <a:gd name="T2" fmla="*/ 3 w 52"/>
                  <a:gd name="T3" fmla="*/ 5 h 44"/>
                  <a:gd name="T4" fmla="*/ 13 w 52"/>
                  <a:gd name="T5" fmla="*/ 11 h 44"/>
                  <a:gd name="T6" fmla="*/ 0 60000 65536"/>
                  <a:gd name="T7" fmla="*/ 0 60000 65536"/>
                  <a:gd name="T8" fmla="*/ 0 60000 65536"/>
                </a:gdLst>
                <a:ahLst/>
                <a:cxnLst>
                  <a:cxn ang="T6">
                    <a:pos x="T0" y="T1"/>
                  </a:cxn>
                  <a:cxn ang="T7">
                    <a:pos x="T2" y="T3"/>
                  </a:cxn>
                  <a:cxn ang="T8">
                    <a:pos x="T4" y="T5"/>
                  </a:cxn>
                </a:cxnLst>
                <a:rect l="0" t="0" r="r" b="b"/>
                <a:pathLst>
                  <a:path w="52" h="44">
                    <a:moveTo>
                      <a:pt x="0" y="0"/>
                    </a:moveTo>
                    <a:lnTo>
                      <a:pt x="10" y="18"/>
                    </a:lnTo>
                    <a:lnTo>
                      <a:pt x="52" y="4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6" name="Freeform 564"/>
              <p:cNvSpPr>
                <a:spLocks/>
              </p:cNvSpPr>
              <p:nvPr/>
            </p:nvSpPr>
            <p:spPr bwMode="auto">
              <a:xfrm>
                <a:off x="5065" y="3595"/>
                <a:ext cx="101" cy="73"/>
              </a:xfrm>
              <a:custGeom>
                <a:avLst/>
                <a:gdLst>
                  <a:gd name="T0" fmla="*/ 72 w 404"/>
                  <a:gd name="T1" fmla="*/ 13 h 290"/>
                  <a:gd name="T2" fmla="*/ 77 w 404"/>
                  <a:gd name="T3" fmla="*/ 7 h 290"/>
                  <a:gd name="T4" fmla="*/ 83 w 404"/>
                  <a:gd name="T5" fmla="*/ 2 h 290"/>
                  <a:gd name="T6" fmla="*/ 87 w 404"/>
                  <a:gd name="T7" fmla="*/ 1 h 290"/>
                  <a:gd name="T8" fmla="*/ 91 w 404"/>
                  <a:gd name="T9" fmla="*/ 0 h 290"/>
                  <a:gd name="T10" fmla="*/ 97 w 404"/>
                  <a:gd name="T11" fmla="*/ 3 h 290"/>
                  <a:gd name="T12" fmla="*/ 101 w 404"/>
                  <a:gd name="T13" fmla="*/ 10 h 290"/>
                  <a:gd name="T14" fmla="*/ 100 w 404"/>
                  <a:gd name="T15" fmla="*/ 18 h 290"/>
                  <a:gd name="T16" fmla="*/ 97 w 404"/>
                  <a:gd name="T17" fmla="*/ 26 h 290"/>
                  <a:gd name="T18" fmla="*/ 90 w 404"/>
                  <a:gd name="T19" fmla="*/ 31 h 290"/>
                  <a:gd name="T20" fmla="*/ 81 w 404"/>
                  <a:gd name="T21" fmla="*/ 35 h 290"/>
                  <a:gd name="T22" fmla="*/ 77 w 404"/>
                  <a:gd name="T23" fmla="*/ 32 h 290"/>
                  <a:gd name="T24" fmla="*/ 72 w 404"/>
                  <a:gd name="T25" fmla="*/ 40 h 290"/>
                  <a:gd name="T26" fmla="*/ 71 w 404"/>
                  <a:gd name="T27" fmla="*/ 45 h 290"/>
                  <a:gd name="T28" fmla="*/ 59 w 404"/>
                  <a:gd name="T29" fmla="*/ 49 h 290"/>
                  <a:gd name="T30" fmla="*/ 44 w 404"/>
                  <a:gd name="T31" fmla="*/ 54 h 290"/>
                  <a:gd name="T32" fmla="*/ 36 w 404"/>
                  <a:gd name="T33" fmla="*/ 66 h 290"/>
                  <a:gd name="T34" fmla="*/ 16 w 404"/>
                  <a:gd name="T35" fmla="*/ 71 h 290"/>
                  <a:gd name="T36" fmla="*/ 0 w 404"/>
                  <a:gd name="T37" fmla="*/ 73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4" h="290">
                    <a:moveTo>
                      <a:pt x="287" y="52"/>
                    </a:moveTo>
                    <a:lnTo>
                      <a:pt x="307" y="26"/>
                    </a:lnTo>
                    <a:lnTo>
                      <a:pt x="330" y="8"/>
                    </a:lnTo>
                    <a:lnTo>
                      <a:pt x="346" y="2"/>
                    </a:lnTo>
                    <a:lnTo>
                      <a:pt x="363" y="0"/>
                    </a:lnTo>
                    <a:lnTo>
                      <a:pt x="389" y="11"/>
                    </a:lnTo>
                    <a:lnTo>
                      <a:pt x="404" y="41"/>
                    </a:lnTo>
                    <a:lnTo>
                      <a:pt x="399" y="70"/>
                    </a:lnTo>
                    <a:lnTo>
                      <a:pt x="386" y="102"/>
                    </a:lnTo>
                    <a:lnTo>
                      <a:pt x="361" y="124"/>
                    </a:lnTo>
                    <a:lnTo>
                      <a:pt x="323" y="139"/>
                    </a:lnTo>
                    <a:lnTo>
                      <a:pt x="306" y="127"/>
                    </a:lnTo>
                    <a:lnTo>
                      <a:pt x="287" y="157"/>
                    </a:lnTo>
                    <a:lnTo>
                      <a:pt x="285" y="178"/>
                    </a:lnTo>
                    <a:lnTo>
                      <a:pt x="234" y="196"/>
                    </a:lnTo>
                    <a:lnTo>
                      <a:pt x="174" y="214"/>
                    </a:lnTo>
                    <a:lnTo>
                      <a:pt x="143" y="263"/>
                    </a:lnTo>
                    <a:lnTo>
                      <a:pt x="63" y="282"/>
                    </a:lnTo>
                    <a:lnTo>
                      <a:pt x="0" y="29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7" name="Freeform 565"/>
              <p:cNvSpPr>
                <a:spLocks/>
              </p:cNvSpPr>
              <p:nvPr/>
            </p:nvSpPr>
            <p:spPr bwMode="auto">
              <a:xfrm>
                <a:off x="4978" y="3700"/>
                <a:ext cx="162" cy="60"/>
              </a:xfrm>
              <a:custGeom>
                <a:avLst/>
                <a:gdLst>
                  <a:gd name="T0" fmla="*/ 157 w 644"/>
                  <a:gd name="T1" fmla="*/ 2 h 242"/>
                  <a:gd name="T2" fmla="*/ 160 w 644"/>
                  <a:gd name="T3" fmla="*/ 7 h 242"/>
                  <a:gd name="T4" fmla="*/ 162 w 644"/>
                  <a:gd name="T5" fmla="*/ 13 h 242"/>
                  <a:gd name="T6" fmla="*/ 159 w 644"/>
                  <a:gd name="T7" fmla="*/ 18 h 242"/>
                  <a:gd name="T8" fmla="*/ 152 w 644"/>
                  <a:gd name="T9" fmla="*/ 23 h 242"/>
                  <a:gd name="T10" fmla="*/ 138 w 644"/>
                  <a:gd name="T11" fmla="*/ 29 h 242"/>
                  <a:gd name="T12" fmla="*/ 138 w 644"/>
                  <a:gd name="T13" fmla="*/ 40 h 242"/>
                  <a:gd name="T14" fmla="*/ 131 w 644"/>
                  <a:gd name="T15" fmla="*/ 50 h 242"/>
                  <a:gd name="T16" fmla="*/ 125 w 644"/>
                  <a:gd name="T17" fmla="*/ 52 h 242"/>
                  <a:gd name="T18" fmla="*/ 116 w 644"/>
                  <a:gd name="T19" fmla="*/ 51 h 242"/>
                  <a:gd name="T20" fmla="*/ 108 w 644"/>
                  <a:gd name="T21" fmla="*/ 50 h 242"/>
                  <a:gd name="T22" fmla="*/ 102 w 644"/>
                  <a:gd name="T23" fmla="*/ 50 h 242"/>
                  <a:gd name="T24" fmla="*/ 81 w 644"/>
                  <a:gd name="T25" fmla="*/ 60 h 242"/>
                  <a:gd name="T26" fmla="*/ 68 w 644"/>
                  <a:gd name="T27" fmla="*/ 53 h 242"/>
                  <a:gd name="T28" fmla="*/ 61 w 644"/>
                  <a:gd name="T29" fmla="*/ 49 h 242"/>
                  <a:gd name="T30" fmla="*/ 55 w 644"/>
                  <a:gd name="T31" fmla="*/ 47 h 242"/>
                  <a:gd name="T32" fmla="*/ 50 w 644"/>
                  <a:gd name="T33" fmla="*/ 51 h 242"/>
                  <a:gd name="T34" fmla="*/ 44 w 644"/>
                  <a:gd name="T35" fmla="*/ 55 h 242"/>
                  <a:gd name="T36" fmla="*/ 38 w 644"/>
                  <a:gd name="T37" fmla="*/ 47 h 242"/>
                  <a:gd name="T38" fmla="*/ 33 w 644"/>
                  <a:gd name="T39" fmla="*/ 47 h 242"/>
                  <a:gd name="T40" fmla="*/ 28 w 644"/>
                  <a:gd name="T41" fmla="*/ 50 h 242"/>
                  <a:gd name="T42" fmla="*/ 19 w 644"/>
                  <a:gd name="T43" fmla="*/ 55 h 242"/>
                  <a:gd name="T44" fmla="*/ 14 w 644"/>
                  <a:gd name="T45" fmla="*/ 54 h 242"/>
                  <a:gd name="T46" fmla="*/ 10 w 644"/>
                  <a:gd name="T47" fmla="*/ 50 h 242"/>
                  <a:gd name="T48" fmla="*/ 4 w 644"/>
                  <a:gd name="T49" fmla="*/ 34 h 242"/>
                  <a:gd name="T50" fmla="*/ 0 w 644"/>
                  <a:gd name="T51" fmla="*/ 10 h 242"/>
                  <a:gd name="T52" fmla="*/ 20 w 644"/>
                  <a:gd name="T53" fmla="*/ 8 h 242"/>
                  <a:gd name="T54" fmla="*/ 27 w 644"/>
                  <a:gd name="T55" fmla="*/ 8 h 242"/>
                  <a:gd name="T56" fmla="*/ 34 w 644"/>
                  <a:gd name="T57" fmla="*/ 8 h 242"/>
                  <a:gd name="T58" fmla="*/ 41 w 644"/>
                  <a:gd name="T59" fmla="*/ 10 h 242"/>
                  <a:gd name="T60" fmla="*/ 62 w 644"/>
                  <a:gd name="T61" fmla="*/ 0 h 242"/>
                  <a:gd name="T62" fmla="*/ 79 w 644"/>
                  <a:gd name="T63" fmla="*/ 0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4" h="242">
                    <a:moveTo>
                      <a:pt x="624" y="10"/>
                    </a:moveTo>
                    <a:lnTo>
                      <a:pt x="635" y="27"/>
                    </a:lnTo>
                    <a:lnTo>
                      <a:pt x="644" y="53"/>
                    </a:lnTo>
                    <a:lnTo>
                      <a:pt x="631" y="73"/>
                    </a:lnTo>
                    <a:lnTo>
                      <a:pt x="604" y="92"/>
                    </a:lnTo>
                    <a:lnTo>
                      <a:pt x="547" y="118"/>
                    </a:lnTo>
                    <a:lnTo>
                      <a:pt x="547" y="163"/>
                    </a:lnTo>
                    <a:lnTo>
                      <a:pt x="520" y="202"/>
                    </a:lnTo>
                    <a:lnTo>
                      <a:pt x="495" y="208"/>
                    </a:lnTo>
                    <a:lnTo>
                      <a:pt x="463" y="207"/>
                    </a:lnTo>
                    <a:lnTo>
                      <a:pt x="431" y="202"/>
                    </a:lnTo>
                    <a:lnTo>
                      <a:pt x="406" y="202"/>
                    </a:lnTo>
                    <a:lnTo>
                      <a:pt x="323" y="242"/>
                    </a:lnTo>
                    <a:lnTo>
                      <a:pt x="272" y="215"/>
                    </a:lnTo>
                    <a:lnTo>
                      <a:pt x="243" y="198"/>
                    </a:lnTo>
                    <a:lnTo>
                      <a:pt x="218" y="191"/>
                    </a:lnTo>
                    <a:lnTo>
                      <a:pt x="199" y="207"/>
                    </a:lnTo>
                    <a:lnTo>
                      <a:pt x="176" y="223"/>
                    </a:lnTo>
                    <a:lnTo>
                      <a:pt x="153" y="191"/>
                    </a:lnTo>
                    <a:lnTo>
                      <a:pt x="130" y="191"/>
                    </a:lnTo>
                    <a:lnTo>
                      <a:pt x="112" y="200"/>
                    </a:lnTo>
                    <a:lnTo>
                      <a:pt x="77" y="221"/>
                    </a:lnTo>
                    <a:lnTo>
                      <a:pt x="57" y="219"/>
                    </a:lnTo>
                    <a:lnTo>
                      <a:pt x="39" y="201"/>
                    </a:lnTo>
                    <a:lnTo>
                      <a:pt x="15" y="137"/>
                    </a:lnTo>
                    <a:lnTo>
                      <a:pt x="0" y="41"/>
                    </a:lnTo>
                    <a:lnTo>
                      <a:pt x="79" y="31"/>
                    </a:lnTo>
                    <a:lnTo>
                      <a:pt x="108" y="31"/>
                    </a:lnTo>
                    <a:lnTo>
                      <a:pt x="134" y="32"/>
                    </a:lnTo>
                    <a:lnTo>
                      <a:pt x="163" y="41"/>
                    </a:lnTo>
                    <a:lnTo>
                      <a:pt x="245" y="0"/>
                    </a:lnTo>
                    <a:lnTo>
                      <a:pt x="313"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8" name="Freeform 566"/>
              <p:cNvSpPr>
                <a:spLocks/>
              </p:cNvSpPr>
              <p:nvPr/>
            </p:nvSpPr>
            <p:spPr bwMode="auto">
              <a:xfrm>
                <a:off x="4917" y="3904"/>
                <a:ext cx="231" cy="49"/>
              </a:xfrm>
              <a:custGeom>
                <a:avLst/>
                <a:gdLst>
                  <a:gd name="T0" fmla="*/ 0 w 923"/>
                  <a:gd name="T1" fmla="*/ 0 h 195"/>
                  <a:gd name="T2" fmla="*/ 20 w 923"/>
                  <a:gd name="T3" fmla="*/ 12 h 195"/>
                  <a:gd name="T4" fmla="*/ 42 w 923"/>
                  <a:gd name="T5" fmla="*/ 23 h 195"/>
                  <a:gd name="T6" fmla="*/ 56 w 923"/>
                  <a:gd name="T7" fmla="*/ 26 h 195"/>
                  <a:gd name="T8" fmla="*/ 63 w 923"/>
                  <a:gd name="T9" fmla="*/ 28 h 195"/>
                  <a:gd name="T10" fmla="*/ 63 w 923"/>
                  <a:gd name="T11" fmla="*/ 28 h 195"/>
                  <a:gd name="T12" fmla="*/ 108 w 923"/>
                  <a:gd name="T13" fmla="*/ 42 h 195"/>
                  <a:gd name="T14" fmla="*/ 121 w 923"/>
                  <a:gd name="T15" fmla="*/ 45 h 195"/>
                  <a:gd name="T16" fmla="*/ 127 w 923"/>
                  <a:gd name="T17" fmla="*/ 46 h 195"/>
                  <a:gd name="T18" fmla="*/ 134 w 923"/>
                  <a:gd name="T19" fmla="*/ 47 h 195"/>
                  <a:gd name="T20" fmla="*/ 144 w 923"/>
                  <a:gd name="T21" fmla="*/ 45 h 195"/>
                  <a:gd name="T22" fmla="*/ 174 w 923"/>
                  <a:gd name="T23" fmla="*/ 49 h 195"/>
                  <a:gd name="T24" fmla="*/ 180 w 923"/>
                  <a:gd name="T25" fmla="*/ 49 h 195"/>
                  <a:gd name="T26" fmla="*/ 184 w 923"/>
                  <a:gd name="T27" fmla="*/ 49 h 195"/>
                  <a:gd name="T28" fmla="*/ 188 w 923"/>
                  <a:gd name="T29" fmla="*/ 49 h 195"/>
                  <a:gd name="T30" fmla="*/ 204 w 923"/>
                  <a:gd name="T31" fmla="*/ 45 h 195"/>
                  <a:gd name="T32" fmla="*/ 206 w 923"/>
                  <a:gd name="T33" fmla="*/ 46 h 195"/>
                  <a:gd name="T34" fmla="*/ 212 w 923"/>
                  <a:gd name="T35" fmla="*/ 45 h 195"/>
                  <a:gd name="T36" fmla="*/ 224 w 923"/>
                  <a:gd name="T37" fmla="*/ 38 h 195"/>
                  <a:gd name="T38" fmla="*/ 231 w 923"/>
                  <a:gd name="T39" fmla="*/ 25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3" h="195">
                    <a:moveTo>
                      <a:pt x="0" y="0"/>
                    </a:moveTo>
                    <a:lnTo>
                      <a:pt x="78" y="49"/>
                    </a:lnTo>
                    <a:lnTo>
                      <a:pt x="168" y="92"/>
                    </a:lnTo>
                    <a:lnTo>
                      <a:pt x="222" y="103"/>
                    </a:lnTo>
                    <a:lnTo>
                      <a:pt x="252" y="111"/>
                    </a:lnTo>
                    <a:lnTo>
                      <a:pt x="250" y="113"/>
                    </a:lnTo>
                    <a:lnTo>
                      <a:pt x="433" y="168"/>
                    </a:lnTo>
                    <a:lnTo>
                      <a:pt x="483" y="180"/>
                    </a:lnTo>
                    <a:lnTo>
                      <a:pt x="509" y="185"/>
                    </a:lnTo>
                    <a:lnTo>
                      <a:pt x="536" y="188"/>
                    </a:lnTo>
                    <a:lnTo>
                      <a:pt x="576" y="180"/>
                    </a:lnTo>
                    <a:lnTo>
                      <a:pt x="695" y="195"/>
                    </a:lnTo>
                    <a:lnTo>
                      <a:pt x="718" y="195"/>
                    </a:lnTo>
                    <a:lnTo>
                      <a:pt x="736" y="195"/>
                    </a:lnTo>
                    <a:lnTo>
                      <a:pt x="751" y="195"/>
                    </a:lnTo>
                    <a:lnTo>
                      <a:pt x="816" y="180"/>
                    </a:lnTo>
                    <a:lnTo>
                      <a:pt x="825" y="183"/>
                    </a:lnTo>
                    <a:lnTo>
                      <a:pt x="849" y="179"/>
                    </a:lnTo>
                    <a:lnTo>
                      <a:pt x="896" y="151"/>
                    </a:lnTo>
                    <a:lnTo>
                      <a:pt x="923" y="10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59" name="Freeform 567"/>
              <p:cNvSpPr>
                <a:spLocks/>
              </p:cNvSpPr>
              <p:nvPr/>
            </p:nvSpPr>
            <p:spPr bwMode="auto">
              <a:xfrm>
                <a:off x="4968" y="3750"/>
                <a:ext cx="23" cy="73"/>
              </a:xfrm>
              <a:custGeom>
                <a:avLst/>
                <a:gdLst>
                  <a:gd name="T0" fmla="*/ 23 w 92"/>
                  <a:gd name="T1" fmla="*/ 0 h 293"/>
                  <a:gd name="T2" fmla="*/ 6 w 92"/>
                  <a:gd name="T3" fmla="*/ 40 h 293"/>
                  <a:gd name="T4" fmla="*/ 1 w 92"/>
                  <a:gd name="T5" fmla="*/ 52 h 293"/>
                  <a:gd name="T6" fmla="*/ 0 w 92"/>
                  <a:gd name="T7" fmla="*/ 58 h 293"/>
                  <a:gd name="T8" fmla="*/ 1 w 92"/>
                  <a:gd name="T9" fmla="*/ 64 h 293"/>
                  <a:gd name="T10" fmla="*/ 6 w 92"/>
                  <a:gd name="T11" fmla="*/ 71 h 293"/>
                  <a:gd name="T12" fmla="*/ 11 w 92"/>
                  <a:gd name="T13" fmla="*/ 73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293">
                    <a:moveTo>
                      <a:pt x="92" y="0"/>
                    </a:moveTo>
                    <a:lnTo>
                      <a:pt x="25" y="160"/>
                    </a:lnTo>
                    <a:lnTo>
                      <a:pt x="4" y="209"/>
                    </a:lnTo>
                    <a:lnTo>
                      <a:pt x="0" y="233"/>
                    </a:lnTo>
                    <a:lnTo>
                      <a:pt x="4" y="257"/>
                    </a:lnTo>
                    <a:lnTo>
                      <a:pt x="25" y="285"/>
                    </a:lnTo>
                    <a:lnTo>
                      <a:pt x="42" y="293"/>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60" name="Freeform 568"/>
              <p:cNvSpPr>
                <a:spLocks/>
              </p:cNvSpPr>
              <p:nvPr/>
            </p:nvSpPr>
            <p:spPr bwMode="auto">
              <a:xfrm>
                <a:off x="4903" y="3939"/>
                <a:ext cx="237" cy="167"/>
              </a:xfrm>
              <a:custGeom>
                <a:avLst/>
                <a:gdLst>
                  <a:gd name="T0" fmla="*/ 128 w 946"/>
                  <a:gd name="T1" fmla="*/ 8 h 669"/>
                  <a:gd name="T2" fmla="*/ 123 w 946"/>
                  <a:gd name="T3" fmla="*/ 43 h 669"/>
                  <a:gd name="T4" fmla="*/ 119 w 946"/>
                  <a:gd name="T5" fmla="*/ 63 h 669"/>
                  <a:gd name="T6" fmla="*/ 117 w 946"/>
                  <a:gd name="T7" fmla="*/ 74 h 669"/>
                  <a:gd name="T8" fmla="*/ 117 w 946"/>
                  <a:gd name="T9" fmla="*/ 79 h 669"/>
                  <a:gd name="T10" fmla="*/ 118 w 946"/>
                  <a:gd name="T11" fmla="*/ 83 h 669"/>
                  <a:gd name="T12" fmla="*/ 130 w 946"/>
                  <a:gd name="T13" fmla="*/ 94 h 669"/>
                  <a:gd name="T14" fmla="*/ 149 w 946"/>
                  <a:gd name="T15" fmla="*/ 104 h 669"/>
                  <a:gd name="T16" fmla="*/ 184 w 946"/>
                  <a:gd name="T17" fmla="*/ 118 h 669"/>
                  <a:gd name="T18" fmla="*/ 204 w 946"/>
                  <a:gd name="T19" fmla="*/ 132 h 669"/>
                  <a:gd name="T20" fmla="*/ 221 w 946"/>
                  <a:gd name="T21" fmla="*/ 148 h 669"/>
                  <a:gd name="T22" fmla="*/ 234 w 946"/>
                  <a:gd name="T23" fmla="*/ 155 h 669"/>
                  <a:gd name="T24" fmla="*/ 237 w 946"/>
                  <a:gd name="T25" fmla="*/ 165 h 669"/>
                  <a:gd name="T26" fmla="*/ 233 w 946"/>
                  <a:gd name="T27" fmla="*/ 167 h 669"/>
                  <a:gd name="T28" fmla="*/ 227 w 946"/>
                  <a:gd name="T29" fmla="*/ 167 h 669"/>
                  <a:gd name="T30" fmla="*/ 216 w 946"/>
                  <a:gd name="T31" fmla="*/ 165 h 669"/>
                  <a:gd name="T32" fmla="*/ 190 w 946"/>
                  <a:gd name="T33" fmla="*/ 155 h 669"/>
                  <a:gd name="T34" fmla="*/ 166 w 946"/>
                  <a:gd name="T35" fmla="*/ 145 h 669"/>
                  <a:gd name="T36" fmla="*/ 128 w 946"/>
                  <a:gd name="T37" fmla="*/ 134 h 669"/>
                  <a:gd name="T38" fmla="*/ 117 w 946"/>
                  <a:gd name="T39" fmla="*/ 134 h 669"/>
                  <a:gd name="T40" fmla="*/ 113 w 946"/>
                  <a:gd name="T41" fmla="*/ 134 h 669"/>
                  <a:gd name="T42" fmla="*/ 109 w 946"/>
                  <a:gd name="T43" fmla="*/ 134 h 669"/>
                  <a:gd name="T44" fmla="*/ 74 w 946"/>
                  <a:gd name="T45" fmla="*/ 142 h 669"/>
                  <a:gd name="T46" fmla="*/ 67 w 946"/>
                  <a:gd name="T47" fmla="*/ 142 h 669"/>
                  <a:gd name="T48" fmla="*/ 59 w 946"/>
                  <a:gd name="T49" fmla="*/ 142 h 669"/>
                  <a:gd name="T50" fmla="*/ 31 w 946"/>
                  <a:gd name="T51" fmla="*/ 150 h 669"/>
                  <a:gd name="T52" fmla="*/ 2 w 946"/>
                  <a:gd name="T53" fmla="*/ 150 h 669"/>
                  <a:gd name="T54" fmla="*/ 0 w 946"/>
                  <a:gd name="T55" fmla="*/ 146 h 669"/>
                  <a:gd name="T56" fmla="*/ 2 w 946"/>
                  <a:gd name="T57" fmla="*/ 141 h 669"/>
                  <a:gd name="T58" fmla="*/ 8 w 946"/>
                  <a:gd name="T59" fmla="*/ 132 h 669"/>
                  <a:gd name="T60" fmla="*/ 15 w 946"/>
                  <a:gd name="T61" fmla="*/ 123 h 669"/>
                  <a:gd name="T62" fmla="*/ 27 w 946"/>
                  <a:gd name="T63" fmla="*/ 115 h 669"/>
                  <a:gd name="T64" fmla="*/ 53 w 946"/>
                  <a:gd name="T65" fmla="*/ 102 h 669"/>
                  <a:gd name="T66" fmla="*/ 77 w 946"/>
                  <a:gd name="T67" fmla="*/ 94 h 669"/>
                  <a:gd name="T68" fmla="*/ 90 w 946"/>
                  <a:gd name="T69" fmla="*/ 92 h 669"/>
                  <a:gd name="T70" fmla="*/ 99 w 946"/>
                  <a:gd name="T71" fmla="*/ 86 h 669"/>
                  <a:gd name="T72" fmla="*/ 109 w 946"/>
                  <a:gd name="T73" fmla="*/ 41 h 669"/>
                  <a:gd name="T74" fmla="*/ 110 w 946"/>
                  <a:gd name="T75" fmla="*/ 31 h 669"/>
                  <a:gd name="T76" fmla="*/ 110 w 946"/>
                  <a:gd name="T77" fmla="*/ 25 h 669"/>
                  <a:gd name="T78" fmla="*/ 110 w 946"/>
                  <a:gd name="T79" fmla="*/ 17 h 669"/>
                  <a:gd name="T80" fmla="*/ 108 w 946"/>
                  <a:gd name="T81" fmla="*/ 0 h 669"/>
                  <a:gd name="T82" fmla="*/ 116 w 946"/>
                  <a:gd name="T83" fmla="*/ 3 h 669"/>
                  <a:gd name="T84" fmla="*/ 128 w 946"/>
                  <a:gd name="T85" fmla="*/ 8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46" h="669">
                    <a:moveTo>
                      <a:pt x="510" y="31"/>
                    </a:moveTo>
                    <a:lnTo>
                      <a:pt x="491" y="173"/>
                    </a:lnTo>
                    <a:lnTo>
                      <a:pt x="475" y="254"/>
                    </a:lnTo>
                    <a:lnTo>
                      <a:pt x="468" y="297"/>
                    </a:lnTo>
                    <a:lnTo>
                      <a:pt x="467" y="316"/>
                    </a:lnTo>
                    <a:lnTo>
                      <a:pt x="470" y="332"/>
                    </a:lnTo>
                    <a:lnTo>
                      <a:pt x="520" y="377"/>
                    </a:lnTo>
                    <a:lnTo>
                      <a:pt x="594" y="416"/>
                    </a:lnTo>
                    <a:lnTo>
                      <a:pt x="735" y="474"/>
                    </a:lnTo>
                    <a:lnTo>
                      <a:pt x="816" y="530"/>
                    </a:lnTo>
                    <a:lnTo>
                      <a:pt x="884" y="591"/>
                    </a:lnTo>
                    <a:lnTo>
                      <a:pt x="935" y="621"/>
                    </a:lnTo>
                    <a:lnTo>
                      <a:pt x="946" y="662"/>
                    </a:lnTo>
                    <a:lnTo>
                      <a:pt x="932" y="668"/>
                    </a:lnTo>
                    <a:lnTo>
                      <a:pt x="907" y="669"/>
                    </a:lnTo>
                    <a:lnTo>
                      <a:pt x="861" y="662"/>
                    </a:lnTo>
                    <a:lnTo>
                      <a:pt x="758" y="621"/>
                    </a:lnTo>
                    <a:lnTo>
                      <a:pt x="663" y="582"/>
                    </a:lnTo>
                    <a:lnTo>
                      <a:pt x="510" y="538"/>
                    </a:lnTo>
                    <a:lnTo>
                      <a:pt x="469" y="535"/>
                    </a:lnTo>
                    <a:lnTo>
                      <a:pt x="451" y="535"/>
                    </a:lnTo>
                    <a:lnTo>
                      <a:pt x="436" y="538"/>
                    </a:lnTo>
                    <a:lnTo>
                      <a:pt x="296" y="569"/>
                    </a:lnTo>
                    <a:lnTo>
                      <a:pt x="269" y="569"/>
                    </a:lnTo>
                    <a:lnTo>
                      <a:pt x="236" y="569"/>
                    </a:lnTo>
                    <a:lnTo>
                      <a:pt x="125" y="599"/>
                    </a:lnTo>
                    <a:lnTo>
                      <a:pt x="6" y="599"/>
                    </a:lnTo>
                    <a:lnTo>
                      <a:pt x="0" y="586"/>
                    </a:lnTo>
                    <a:lnTo>
                      <a:pt x="7" y="564"/>
                    </a:lnTo>
                    <a:lnTo>
                      <a:pt x="30" y="527"/>
                    </a:lnTo>
                    <a:lnTo>
                      <a:pt x="61" y="492"/>
                    </a:lnTo>
                    <a:lnTo>
                      <a:pt x="106" y="461"/>
                    </a:lnTo>
                    <a:lnTo>
                      <a:pt x="211" y="410"/>
                    </a:lnTo>
                    <a:lnTo>
                      <a:pt x="308" y="377"/>
                    </a:lnTo>
                    <a:lnTo>
                      <a:pt x="358" y="368"/>
                    </a:lnTo>
                    <a:lnTo>
                      <a:pt x="394" y="346"/>
                    </a:lnTo>
                    <a:lnTo>
                      <a:pt x="436" y="164"/>
                    </a:lnTo>
                    <a:lnTo>
                      <a:pt x="439" y="125"/>
                    </a:lnTo>
                    <a:lnTo>
                      <a:pt x="439" y="100"/>
                    </a:lnTo>
                    <a:lnTo>
                      <a:pt x="438" y="70"/>
                    </a:lnTo>
                    <a:lnTo>
                      <a:pt x="432" y="0"/>
                    </a:lnTo>
                    <a:lnTo>
                      <a:pt x="464" y="11"/>
                    </a:lnTo>
                    <a:lnTo>
                      <a:pt x="510" y="31"/>
                    </a:lnTo>
                    <a:close/>
                  </a:path>
                </a:pathLst>
              </a:custGeom>
              <a:solidFill>
                <a:srgbClr val="C0C0C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61" name="Freeform 569"/>
              <p:cNvSpPr>
                <a:spLocks/>
              </p:cNvSpPr>
              <p:nvPr/>
            </p:nvSpPr>
            <p:spPr bwMode="auto">
              <a:xfrm>
                <a:off x="5000" y="4018"/>
                <a:ext cx="136" cy="88"/>
              </a:xfrm>
              <a:custGeom>
                <a:avLst/>
                <a:gdLst>
                  <a:gd name="T0" fmla="*/ 136 w 543"/>
                  <a:gd name="T1" fmla="*/ 86 h 350"/>
                  <a:gd name="T2" fmla="*/ 131 w 543"/>
                  <a:gd name="T3" fmla="*/ 77 h 350"/>
                  <a:gd name="T4" fmla="*/ 115 w 543"/>
                  <a:gd name="T5" fmla="*/ 71 h 350"/>
                  <a:gd name="T6" fmla="*/ 96 w 543"/>
                  <a:gd name="T7" fmla="*/ 55 h 350"/>
                  <a:gd name="T8" fmla="*/ 74 w 543"/>
                  <a:gd name="T9" fmla="*/ 42 h 350"/>
                  <a:gd name="T10" fmla="*/ 38 w 543"/>
                  <a:gd name="T11" fmla="*/ 28 h 350"/>
                  <a:gd name="T12" fmla="*/ 19 w 543"/>
                  <a:gd name="T13" fmla="*/ 17 h 350"/>
                  <a:gd name="T14" fmla="*/ 12 w 543"/>
                  <a:gd name="T15" fmla="*/ 11 h 350"/>
                  <a:gd name="T16" fmla="*/ 5 w 543"/>
                  <a:gd name="T17" fmla="*/ 0 h 350"/>
                  <a:gd name="T18" fmla="*/ 0 w 543"/>
                  <a:gd name="T19" fmla="*/ 12 h 350"/>
                  <a:gd name="T20" fmla="*/ 7 w 543"/>
                  <a:gd name="T21" fmla="*/ 20 h 350"/>
                  <a:gd name="T22" fmla="*/ 15 w 543"/>
                  <a:gd name="T23" fmla="*/ 44 h 350"/>
                  <a:gd name="T24" fmla="*/ 19 w 543"/>
                  <a:gd name="T25" fmla="*/ 53 h 350"/>
                  <a:gd name="T26" fmla="*/ 30 w 543"/>
                  <a:gd name="T27" fmla="*/ 53 h 350"/>
                  <a:gd name="T28" fmla="*/ 56 w 543"/>
                  <a:gd name="T29" fmla="*/ 62 h 350"/>
                  <a:gd name="T30" fmla="*/ 76 w 543"/>
                  <a:gd name="T31" fmla="*/ 66 h 350"/>
                  <a:gd name="T32" fmla="*/ 98 w 543"/>
                  <a:gd name="T33" fmla="*/ 74 h 350"/>
                  <a:gd name="T34" fmla="*/ 113 w 543"/>
                  <a:gd name="T35" fmla="*/ 84 h 350"/>
                  <a:gd name="T36" fmla="*/ 136 w 543"/>
                  <a:gd name="T37" fmla="*/ 88 h 350"/>
                  <a:gd name="T38" fmla="*/ 136 w 543"/>
                  <a:gd name="T39" fmla="*/ 86 h 3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3" h="350">
                    <a:moveTo>
                      <a:pt x="542" y="343"/>
                    </a:moveTo>
                    <a:lnTo>
                      <a:pt x="523" y="307"/>
                    </a:lnTo>
                    <a:lnTo>
                      <a:pt x="461" y="282"/>
                    </a:lnTo>
                    <a:lnTo>
                      <a:pt x="384" y="220"/>
                    </a:lnTo>
                    <a:lnTo>
                      <a:pt x="297" y="169"/>
                    </a:lnTo>
                    <a:lnTo>
                      <a:pt x="150" y="112"/>
                    </a:lnTo>
                    <a:lnTo>
                      <a:pt x="74" y="69"/>
                    </a:lnTo>
                    <a:lnTo>
                      <a:pt x="46" y="44"/>
                    </a:lnTo>
                    <a:lnTo>
                      <a:pt x="21" y="0"/>
                    </a:lnTo>
                    <a:lnTo>
                      <a:pt x="0" y="46"/>
                    </a:lnTo>
                    <a:lnTo>
                      <a:pt x="29" y="80"/>
                    </a:lnTo>
                    <a:lnTo>
                      <a:pt x="61" y="174"/>
                    </a:lnTo>
                    <a:lnTo>
                      <a:pt x="74" y="211"/>
                    </a:lnTo>
                    <a:lnTo>
                      <a:pt x="118" y="212"/>
                    </a:lnTo>
                    <a:lnTo>
                      <a:pt x="224" y="246"/>
                    </a:lnTo>
                    <a:lnTo>
                      <a:pt x="304" y="264"/>
                    </a:lnTo>
                    <a:lnTo>
                      <a:pt x="392" y="295"/>
                    </a:lnTo>
                    <a:lnTo>
                      <a:pt x="453" y="334"/>
                    </a:lnTo>
                    <a:lnTo>
                      <a:pt x="543" y="350"/>
                    </a:lnTo>
                    <a:lnTo>
                      <a:pt x="542" y="343"/>
                    </a:lnTo>
                    <a:close/>
                  </a:path>
                </a:pathLst>
              </a:custGeom>
              <a:solidFill>
                <a:srgbClr val="808080"/>
              </a:solidFill>
              <a:ln w="4763">
                <a:solidFill>
                  <a:srgbClr val="808080"/>
                </a:solidFill>
                <a:prstDash val="solid"/>
                <a:round/>
                <a:headEnd/>
                <a:tailEnd/>
              </a:ln>
            </p:spPr>
            <p:txBody>
              <a:bodyPr/>
              <a:lstStyle/>
              <a:p>
                <a:endParaRPr lang="it-IT">
                  <a:solidFill>
                    <a:prstClr val="black"/>
                  </a:solidFill>
                  <a:latin typeface="Calibri"/>
                </a:endParaRPr>
              </a:p>
            </p:txBody>
          </p:sp>
          <p:sp>
            <p:nvSpPr>
              <p:cNvPr id="14462" name="Oval 570"/>
              <p:cNvSpPr>
                <a:spLocks noChangeArrowheads="1"/>
              </p:cNvSpPr>
              <p:nvPr/>
            </p:nvSpPr>
            <p:spPr bwMode="auto">
              <a:xfrm>
                <a:off x="5076" y="3536"/>
                <a:ext cx="14" cy="17"/>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63" name="Freeform 571"/>
              <p:cNvSpPr>
                <a:spLocks/>
              </p:cNvSpPr>
              <p:nvPr/>
            </p:nvSpPr>
            <p:spPr bwMode="auto">
              <a:xfrm>
                <a:off x="4745" y="3821"/>
                <a:ext cx="389" cy="210"/>
              </a:xfrm>
              <a:custGeom>
                <a:avLst/>
                <a:gdLst>
                  <a:gd name="T0" fmla="*/ 215 w 1556"/>
                  <a:gd name="T1" fmla="*/ 3 h 841"/>
                  <a:gd name="T2" fmla="*/ 193 w 1556"/>
                  <a:gd name="T3" fmla="*/ 4 h 841"/>
                  <a:gd name="T4" fmla="*/ 164 w 1556"/>
                  <a:gd name="T5" fmla="*/ 1 h 841"/>
                  <a:gd name="T6" fmla="*/ 146 w 1556"/>
                  <a:gd name="T7" fmla="*/ 0 h 841"/>
                  <a:gd name="T8" fmla="*/ 126 w 1556"/>
                  <a:gd name="T9" fmla="*/ 4 h 841"/>
                  <a:gd name="T10" fmla="*/ 110 w 1556"/>
                  <a:gd name="T11" fmla="*/ 28 h 841"/>
                  <a:gd name="T12" fmla="*/ 103 w 1556"/>
                  <a:gd name="T13" fmla="*/ 61 h 841"/>
                  <a:gd name="T14" fmla="*/ 97 w 1556"/>
                  <a:gd name="T15" fmla="*/ 73 h 841"/>
                  <a:gd name="T16" fmla="*/ 91 w 1556"/>
                  <a:gd name="T17" fmla="*/ 89 h 841"/>
                  <a:gd name="T18" fmla="*/ 88 w 1556"/>
                  <a:gd name="T19" fmla="*/ 122 h 841"/>
                  <a:gd name="T20" fmla="*/ 86 w 1556"/>
                  <a:gd name="T21" fmla="*/ 132 h 841"/>
                  <a:gd name="T22" fmla="*/ 62 w 1556"/>
                  <a:gd name="T23" fmla="*/ 154 h 841"/>
                  <a:gd name="T24" fmla="*/ 50 w 1556"/>
                  <a:gd name="T25" fmla="*/ 165 h 841"/>
                  <a:gd name="T26" fmla="*/ 29 w 1556"/>
                  <a:gd name="T27" fmla="*/ 181 h 841"/>
                  <a:gd name="T28" fmla="*/ 7 w 1556"/>
                  <a:gd name="T29" fmla="*/ 198 h 841"/>
                  <a:gd name="T30" fmla="*/ 0 w 1556"/>
                  <a:gd name="T31" fmla="*/ 208 h 841"/>
                  <a:gd name="T32" fmla="*/ 5 w 1556"/>
                  <a:gd name="T33" fmla="*/ 210 h 841"/>
                  <a:gd name="T34" fmla="*/ 38 w 1556"/>
                  <a:gd name="T35" fmla="*/ 197 h 841"/>
                  <a:gd name="T36" fmla="*/ 79 w 1556"/>
                  <a:gd name="T37" fmla="*/ 185 h 841"/>
                  <a:gd name="T38" fmla="*/ 92 w 1556"/>
                  <a:gd name="T39" fmla="*/ 178 h 841"/>
                  <a:gd name="T40" fmla="*/ 102 w 1556"/>
                  <a:gd name="T41" fmla="*/ 177 h 841"/>
                  <a:gd name="T42" fmla="*/ 103 w 1556"/>
                  <a:gd name="T43" fmla="*/ 172 h 841"/>
                  <a:gd name="T44" fmla="*/ 107 w 1556"/>
                  <a:gd name="T45" fmla="*/ 148 h 841"/>
                  <a:gd name="T46" fmla="*/ 110 w 1556"/>
                  <a:gd name="T47" fmla="*/ 132 h 841"/>
                  <a:gd name="T48" fmla="*/ 110 w 1556"/>
                  <a:gd name="T49" fmla="*/ 123 h 841"/>
                  <a:gd name="T50" fmla="*/ 108 w 1556"/>
                  <a:gd name="T51" fmla="*/ 110 h 841"/>
                  <a:gd name="T52" fmla="*/ 109 w 1556"/>
                  <a:gd name="T53" fmla="*/ 102 h 841"/>
                  <a:gd name="T54" fmla="*/ 111 w 1556"/>
                  <a:gd name="T55" fmla="*/ 84 h 841"/>
                  <a:gd name="T56" fmla="*/ 115 w 1556"/>
                  <a:gd name="T57" fmla="*/ 47 h 841"/>
                  <a:gd name="T58" fmla="*/ 135 w 1556"/>
                  <a:gd name="T59" fmla="*/ 30 h 841"/>
                  <a:gd name="T60" fmla="*/ 171 w 1556"/>
                  <a:gd name="T61" fmla="*/ 37 h 841"/>
                  <a:gd name="T62" fmla="*/ 242 w 1556"/>
                  <a:gd name="T63" fmla="*/ 57 h 841"/>
                  <a:gd name="T64" fmla="*/ 327 w 1556"/>
                  <a:gd name="T65" fmla="*/ 86 h 841"/>
                  <a:gd name="T66" fmla="*/ 340 w 1556"/>
                  <a:gd name="T67" fmla="*/ 85 h 841"/>
                  <a:gd name="T68" fmla="*/ 389 w 1556"/>
                  <a:gd name="T69" fmla="*/ 75 h 8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6" h="841">
                    <a:moveTo>
                      <a:pt x="937" y="1"/>
                    </a:moveTo>
                    <a:lnTo>
                      <a:pt x="860" y="12"/>
                    </a:lnTo>
                    <a:lnTo>
                      <a:pt x="797" y="17"/>
                    </a:lnTo>
                    <a:lnTo>
                      <a:pt x="771" y="18"/>
                    </a:lnTo>
                    <a:lnTo>
                      <a:pt x="749" y="18"/>
                    </a:lnTo>
                    <a:lnTo>
                      <a:pt x="654" y="4"/>
                    </a:lnTo>
                    <a:lnTo>
                      <a:pt x="606" y="0"/>
                    </a:lnTo>
                    <a:lnTo>
                      <a:pt x="585" y="0"/>
                    </a:lnTo>
                    <a:lnTo>
                      <a:pt x="565" y="1"/>
                    </a:lnTo>
                    <a:lnTo>
                      <a:pt x="503" y="18"/>
                    </a:lnTo>
                    <a:lnTo>
                      <a:pt x="465" y="62"/>
                    </a:lnTo>
                    <a:lnTo>
                      <a:pt x="438" y="113"/>
                    </a:lnTo>
                    <a:lnTo>
                      <a:pt x="420" y="209"/>
                    </a:lnTo>
                    <a:lnTo>
                      <a:pt x="411" y="244"/>
                    </a:lnTo>
                    <a:lnTo>
                      <a:pt x="394" y="274"/>
                    </a:lnTo>
                    <a:lnTo>
                      <a:pt x="387" y="294"/>
                    </a:lnTo>
                    <a:lnTo>
                      <a:pt x="372" y="318"/>
                    </a:lnTo>
                    <a:lnTo>
                      <a:pt x="362" y="358"/>
                    </a:lnTo>
                    <a:lnTo>
                      <a:pt x="351" y="441"/>
                    </a:lnTo>
                    <a:lnTo>
                      <a:pt x="351" y="490"/>
                    </a:lnTo>
                    <a:lnTo>
                      <a:pt x="350" y="511"/>
                    </a:lnTo>
                    <a:lnTo>
                      <a:pt x="344" y="528"/>
                    </a:lnTo>
                    <a:lnTo>
                      <a:pt x="297" y="574"/>
                    </a:lnTo>
                    <a:lnTo>
                      <a:pt x="247" y="615"/>
                    </a:lnTo>
                    <a:lnTo>
                      <a:pt x="239" y="638"/>
                    </a:lnTo>
                    <a:lnTo>
                      <a:pt x="200" y="661"/>
                    </a:lnTo>
                    <a:lnTo>
                      <a:pt x="182" y="679"/>
                    </a:lnTo>
                    <a:lnTo>
                      <a:pt x="117" y="723"/>
                    </a:lnTo>
                    <a:lnTo>
                      <a:pt x="77" y="771"/>
                    </a:lnTo>
                    <a:lnTo>
                      <a:pt x="28" y="794"/>
                    </a:lnTo>
                    <a:lnTo>
                      <a:pt x="7" y="807"/>
                    </a:lnTo>
                    <a:lnTo>
                      <a:pt x="0" y="832"/>
                    </a:lnTo>
                    <a:lnTo>
                      <a:pt x="7" y="839"/>
                    </a:lnTo>
                    <a:lnTo>
                      <a:pt x="18" y="841"/>
                    </a:lnTo>
                    <a:lnTo>
                      <a:pt x="39" y="841"/>
                    </a:lnTo>
                    <a:lnTo>
                      <a:pt x="152" y="787"/>
                    </a:lnTo>
                    <a:lnTo>
                      <a:pt x="247" y="766"/>
                    </a:lnTo>
                    <a:lnTo>
                      <a:pt x="316" y="740"/>
                    </a:lnTo>
                    <a:lnTo>
                      <a:pt x="362" y="711"/>
                    </a:lnTo>
                    <a:lnTo>
                      <a:pt x="368" y="713"/>
                    </a:lnTo>
                    <a:lnTo>
                      <a:pt x="387" y="711"/>
                    </a:lnTo>
                    <a:lnTo>
                      <a:pt x="406" y="709"/>
                    </a:lnTo>
                    <a:lnTo>
                      <a:pt x="420" y="711"/>
                    </a:lnTo>
                    <a:lnTo>
                      <a:pt x="410" y="689"/>
                    </a:lnTo>
                    <a:lnTo>
                      <a:pt x="413" y="656"/>
                    </a:lnTo>
                    <a:lnTo>
                      <a:pt x="428" y="593"/>
                    </a:lnTo>
                    <a:lnTo>
                      <a:pt x="437" y="549"/>
                    </a:lnTo>
                    <a:lnTo>
                      <a:pt x="440" y="527"/>
                    </a:lnTo>
                    <a:lnTo>
                      <a:pt x="438" y="508"/>
                    </a:lnTo>
                    <a:lnTo>
                      <a:pt x="440" y="494"/>
                    </a:lnTo>
                    <a:lnTo>
                      <a:pt x="437" y="468"/>
                    </a:lnTo>
                    <a:lnTo>
                      <a:pt x="433" y="442"/>
                    </a:lnTo>
                    <a:lnTo>
                      <a:pt x="438" y="425"/>
                    </a:lnTo>
                    <a:lnTo>
                      <a:pt x="434" y="407"/>
                    </a:lnTo>
                    <a:lnTo>
                      <a:pt x="435" y="380"/>
                    </a:lnTo>
                    <a:lnTo>
                      <a:pt x="444" y="338"/>
                    </a:lnTo>
                    <a:lnTo>
                      <a:pt x="448" y="254"/>
                    </a:lnTo>
                    <a:lnTo>
                      <a:pt x="461" y="188"/>
                    </a:lnTo>
                    <a:lnTo>
                      <a:pt x="488" y="156"/>
                    </a:lnTo>
                    <a:lnTo>
                      <a:pt x="538" y="122"/>
                    </a:lnTo>
                    <a:lnTo>
                      <a:pt x="600" y="123"/>
                    </a:lnTo>
                    <a:lnTo>
                      <a:pt x="685" y="148"/>
                    </a:lnTo>
                    <a:lnTo>
                      <a:pt x="758" y="156"/>
                    </a:lnTo>
                    <a:lnTo>
                      <a:pt x="968" y="230"/>
                    </a:lnTo>
                    <a:lnTo>
                      <a:pt x="1013" y="255"/>
                    </a:lnTo>
                    <a:lnTo>
                      <a:pt x="1308" y="343"/>
                    </a:lnTo>
                    <a:lnTo>
                      <a:pt x="1326" y="344"/>
                    </a:lnTo>
                    <a:lnTo>
                      <a:pt x="1358" y="341"/>
                    </a:lnTo>
                    <a:lnTo>
                      <a:pt x="1443" y="325"/>
                    </a:lnTo>
                    <a:lnTo>
                      <a:pt x="1556" y="30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64" name="Freeform 572"/>
              <p:cNvSpPr>
                <a:spLocks/>
              </p:cNvSpPr>
              <p:nvPr/>
            </p:nvSpPr>
            <p:spPr bwMode="auto">
              <a:xfrm>
                <a:off x="4746" y="3998"/>
                <a:ext cx="103" cy="70"/>
              </a:xfrm>
              <a:custGeom>
                <a:avLst/>
                <a:gdLst>
                  <a:gd name="T0" fmla="*/ 0 w 414"/>
                  <a:gd name="T1" fmla="*/ 70 h 280"/>
                  <a:gd name="T2" fmla="*/ 6 w 414"/>
                  <a:gd name="T3" fmla="*/ 63 h 280"/>
                  <a:gd name="T4" fmla="*/ 18 w 414"/>
                  <a:gd name="T5" fmla="*/ 55 h 280"/>
                  <a:gd name="T6" fmla="*/ 54 w 414"/>
                  <a:gd name="T7" fmla="*/ 49 h 280"/>
                  <a:gd name="T8" fmla="*/ 68 w 414"/>
                  <a:gd name="T9" fmla="*/ 38 h 280"/>
                  <a:gd name="T10" fmla="*/ 91 w 414"/>
                  <a:gd name="T11" fmla="*/ 33 h 280"/>
                  <a:gd name="T12" fmla="*/ 100 w 414"/>
                  <a:gd name="T13" fmla="*/ 23 h 280"/>
                  <a:gd name="T14" fmla="*/ 102 w 414"/>
                  <a:gd name="T15" fmla="*/ 12 h 280"/>
                  <a:gd name="T16" fmla="*/ 103 w 414"/>
                  <a:gd name="T17" fmla="*/ 0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4" h="280">
                    <a:moveTo>
                      <a:pt x="0" y="280"/>
                    </a:moveTo>
                    <a:lnTo>
                      <a:pt x="25" y="253"/>
                    </a:lnTo>
                    <a:lnTo>
                      <a:pt x="74" y="218"/>
                    </a:lnTo>
                    <a:lnTo>
                      <a:pt x="219" y="195"/>
                    </a:lnTo>
                    <a:lnTo>
                      <a:pt x="275" y="152"/>
                    </a:lnTo>
                    <a:lnTo>
                      <a:pt x="364" y="133"/>
                    </a:lnTo>
                    <a:lnTo>
                      <a:pt x="401" y="92"/>
                    </a:lnTo>
                    <a:lnTo>
                      <a:pt x="410" y="47"/>
                    </a:lnTo>
                    <a:lnTo>
                      <a:pt x="414"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65" name="Freeform 573"/>
              <p:cNvSpPr>
                <a:spLocks/>
              </p:cNvSpPr>
              <p:nvPr/>
            </p:nvSpPr>
            <p:spPr bwMode="auto">
              <a:xfrm>
                <a:off x="4760" y="3884"/>
                <a:ext cx="252" cy="190"/>
              </a:xfrm>
              <a:custGeom>
                <a:avLst/>
                <a:gdLst>
                  <a:gd name="T0" fmla="*/ 252 w 1008"/>
                  <a:gd name="T1" fmla="*/ 5 h 757"/>
                  <a:gd name="T2" fmla="*/ 229 w 1008"/>
                  <a:gd name="T3" fmla="*/ 4 h 757"/>
                  <a:gd name="T4" fmla="*/ 211 w 1008"/>
                  <a:gd name="T5" fmla="*/ 3 h 757"/>
                  <a:gd name="T6" fmla="*/ 203 w 1008"/>
                  <a:gd name="T7" fmla="*/ 3 h 757"/>
                  <a:gd name="T8" fmla="*/ 199 w 1008"/>
                  <a:gd name="T9" fmla="*/ 3 h 757"/>
                  <a:gd name="T10" fmla="*/ 196 w 1008"/>
                  <a:gd name="T11" fmla="*/ 3 h 757"/>
                  <a:gd name="T12" fmla="*/ 190 w 1008"/>
                  <a:gd name="T13" fmla="*/ 3 h 757"/>
                  <a:gd name="T14" fmla="*/ 183 w 1008"/>
                  <a:gd name="T15" fmla="*/ 4 h 757"/>
                  <a:gd name="T16" fmla="*/ 175 w 1008"/>
                  <a:gd name="T17" fmla="*/ 5 h 757"/>
                  <a:gd name="T18" fmla="*/ 170 w 1008"/>
                  <a:gd name="T19" fmla="*/ 5 h 757"/>
                  <a:gd name="T20" fmla="*/ 151 w 1008"/>
                  <a:gd name="T21" fmla="*/ 0 h 757"/>
                  <a:gd name="T22" fmla="*/ 142 w 1008"/>
                  <a:gd name="T23" fmla="*/ 1 h 757"/>
                  <a:gd name="T24" fmla="*/ 135 w 1008"/>
                  <a:gd name="T25" fmla="*/ 5 h 757"/>
                  <a:gd name="T26" fmla="*/ 132 w 1008"/>
                  <a:gd name="T27" fmla="*/ 16 h 757"/>
                  <a:gd name="T28" fmla="*/ 131 w 1008"/>
                  <a:gd name="T29" fmla="*/ 24 h 757"/>
                  <a:gd name="T30" fmla="*/ 133 w 1008"/>
                  <a:gd name="T31" fmla="*/ 32 h 757"/>
                  <a:gd name="T32" fmla="*/ 135 w 1008"/>
                  <a:gd name="T33" fmla="*/ 48 h 757"/>
                  <a:gd name="T34" fmla="*/ 135 w 1008"/>
                  <a:gd name="T35" fmla="*/ 55 h 757"/>
                  <a:gd name="T36" fmla="*/ 135 w 1008"/>
                  <a:gd name="T37" fmla="*/ 62 h 757"/>
                  <a:gd name="T38" fmla="*/ 136 w 1008"/>
                  <a:gd name="T39" fmla="*/ 73 h 757"/>
                  <a:gd name="T40" fmla="*/ 135 w 1008"/>
                  <a:gd name="T41" fmla="*/ 85 h 757"/>
                  <a:gd name="T42" fmla="*/ 135 w 1008"/>
                  <a:gd name="T43" fmla="*/ 90 h 757"/>
                  <a:gd name="T44" fmla="*/ 136 w 1008"/>
                  <a:gd name="T45" fmla="*/ 95 h 757"/>
                  <a:gd name="T46" fmla="*/ 141 w 1008"/>
                  <a:gd name="T47" fmla="*/ 104 h 757"/>
                  <a:gd name="T48" fmla="*/ 107 w 1008"/>
                  <a:gd name="T49" fmla="*/ 115 h 757"/>
                  <a:gd name="T50" fmla="*/ 145 w 1008"/>
                  <a:gd name="T51" fmla="*/ 147 h 757"/>
                  <a:gd name="T52" fmla="*/ 156 w 1008"/>
                  <a:gd name="T53" fmla="*/ 157 h 757"/>
                  <a:gd name="T54" fmla="*/ 166 w 1008"/>
                  <a:gd name="T55" fmla="*/ 163 h 757"/>
                  <a:gd name="T56" fmla="*/ 171 w 1008"/>
                  <a:gd name="T57" fmla="*/ 170 h 757"/>
                  <a:gd name="T58" fmla="*/ 164 w 1008"/>
                  <a:gd name="T59" fmla="*/ 175 h 757"/>
                  <a:gd name="T60" fmla="*/ 156 w 1008"/>
                  <a:gd name="T61" fmla="*/ 178 h 757"/>
                  <a:gd name="T62" fmla="*/ 150 w 1008"/>
                  <a:gd name="T63" fmla="*/ 178 h 757"/>
                  <a:gd name="T64" fmla="*/ 142 w 1008"/>
                  <a:gd name="T65" fmla="*/ 177 h 757"/>
                  <a:gd name="T66" fmla="*/ 126 w 1008"/>
                  <a:gd name="T67" fmla="*/ 174 h 757"/>
                  <a:gd name="T68" fmla="*/ 118 w 1008"/>
                  <a:gd name="T69" fmla="*/ 174 h 757"/>
                  <a:gd name="T70" fmla="*/ 113 w 1008"/>
                  <a:gd name="T71" fmla="*/ 174 h 757"/>
                  <a:gd name="T72" fmla="*/ 108 w 1008"/>
                  <a:gd name="T73" fmla="*/ 174 h 757"/>
                  <a:gd name="T74" fmla="*/ 92 w 1008"/>
                  <a:gd name="T75" fmla="*/ 177 h 757"/>
                  <a:gd name="T76" fmla="*/ 47 w 1008"/>
                  <a:gd name="T77" fmla="*/ 187 h 757"/>
                  <a:gd name="T78" fmla="*/ 37 w 1008"/>
                  <a:gd name="T79" fmla="*/ 185 h 757"/>
                  <a:gd name="T80" fmla="*/ 28 w 1008"/>
                  <a:gd name="T81" fmla="*/ 184 h 757"/>
                  <a:gd name="T82" fmla="*/ 21 w 1008"/>
                  <a:gd name="T83" fmla="*/ 185 h 757"/>
                  <a:gd name="T84" fmla="*/ 11 w 1008"/>
                  <a:gd name="T85" fmla="*/ 187 h 757"/>
                  <a:gd name="T86" fmla="*/ 0 w 1008"/>
                  <a:gd name="T87" fmla="*/ 190 h 7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8" h="757">
                    <a:moveTo>
                      <a:pt x="1008" y="19"/>
                    </a:moveTo>
                    <a:lnTo>
                      <a:pt x="917" y="14"/>
                    </a:lnTo>
                    <a:lnTo>
                      <a:pt x="843" y="11"/>
                    </a:lnTo>
                    <a:lnTo>
                      <a:pt x="810" y="11"/>
                    </a:lnTo>
                    <a:lnTo>
                      <a:pt x="796" y="11"/>
                    </a:lnTo>
                    <a:lnTo>
                      <a:pt x="783" y="11"/>
                    </a:lnTo>
                    <a:lnTo>
                      <a:pt x="759" y="12"/>
                    </a:lnTo>
                    <a:lnTo>
                      <a:pt x="730" y="15"/>
                    </a:lnTo>
                    <a:lnTo>
                      <a:pt x="701" y="18"/>
                    </a:lnTo>
                    <a:lnTo>
                      <a:pt x="678" y="19"/>
                    </a:lnTo>
                    <a:lnTo>
                      <a:pt x="602" y="0"/>
                    </a:lnTo>
                    <a:lnTo>
                      <a:pt x="569" y="3"/>
                    </a:lnTo>
                    <a:lnTo>
                      <a:pt x="539" y="19"/>
                    </a:lnTo>
                    <a:lnTo>
                      <a:pt x="526" y="64"/>
                    </a:lnTo>
                    <a:lnTo>
                      <a:pt x="525" y="95"/>
                    </a:lnTo>
                    <a:lnTo>
                      <a:pt x="530" y="128"/>
                    </a:lnTo>
                    <a:lnTo>
                      <a:pt x="538" y="192"/>
                    </a:lnTo>
                    <a:lnTo>
                      <a:pt x="541" y="220"/>
                    </a:lnTo>
                    <a:lnTo>
                      <a:pt x="539" y="246"/>
                    </a:lnTo>
                    <a:lnTo>
                      <a:pt x="542" y="292"/>
                    </a:lnTo>
                    <a:lnTo>
                      <a:pt x="539" y="340"/>
                    </a:lnTo>
                    <a:lnTo>
                      <a:pt x="539" y="359"/>
                    </a:lnTo>
                    <a:lnTo>
                      <a:pt x="542" y="378"/>
                    </a:lnTo>
                    <a:lnTo>
                      <a:pt x="565" y="416"/>
                    </a:lnTo>
                    <a:lnTo>
                      <a:pt x="429" y="460"/>
                    </a:lnTo>
                    <a:lnTo>
                      <a:pt x="578" y="586"/>
                    </a:lnTo>
                    <a:lnTo>
                      <a:pt x="624" y="624"/>
                    </a:lnTo>
                    <a:lnTo>
                      <a:pt x="664" y="650"/>
                    </a:lnTo>
                    <a:lnTo>
                      <a:pt x="682" y="677"/>
                    </a:lnTo>
                    <a:lnTo>
                      <a:pt x="656" y="696"/>
                    </a:lnTo>
                    <a:lnTo>
                      <a:pt x="625" y="710"/>
                    </a:lnTo>
                    <a:lnTo>
                      <a:pt x="598" y="711"/>
                    </a:lnTo>
                    <a:lnTo>
                      <a:pt x="566" y="705"/>
                    </a:lnTo>
                    <a:lnTo>
                      <a:pt x="504" y="693"/>
                    </a:lnTo>
                    <a:lnTo>
                      <a:pt x="471" y="693"/>
                    </a:lnTo>
                    <a:lnTo>
                      <a:pt x="451" y="693"/>
                    </a:lnTo>
                    <a:lnTo>
                      <a:pt x="431" y="695"/>
                    </a:lnTo>
                    <a:lnTo>
                      <a:pt x="367" y="704"/>
                    </a:lnTo>
                    <a:lnTo>
                      <a:pt x="186" y="746"/>
                    </a:lnTo>
                    <a:lnTo>
                      <a:pt x="149" y="739"/>
                    </a:lnTo>
                    <a:lnTo>
                      <a:pt x="111" y="733"/>
                    </a:lnTo>
                    <a:lnTo>
                      <a:pt x="83" y="736"/>
                    </a:lnTo>
                    <a:lnTo>
                      <a:pt x="45" y="744"/>
                    </a:lnTo>
                    <a:lnTo>
                      <a:pt x="0" y="757"/>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66" name="Freeform 574"/>
              <p:cNvSpPr>
                <a:spLocks/>
              </p:cNvSpPr>
              <p:nvPr/>
            </p:nvSpPr>
            <p:spPr bwMode="auto">
              <a:xfrm>
                <a:off x="4978" y="3639"/>
                <a:ext cx="186" cy="252"/>
              </a:xfrm>
              <a:custGeom>
                <a:avLst/>
                <a:gdLst>
                  <a:gd name="T0" fmla="*/ 164 w 743"/>
                  <a:gd name="T1" fmla="*/ 0 h 1006"/>
                  <a:gd name="T2" fmla="*/ 172 w 743"/>
                  <a:gd name="T3" fmla="*/ 5 h 1006"/>
                  <a:gd name="T4" fmla="*/ 183 w 743"/>
                  <a:gd name="T5" fmla="*/ 15 h 1006"/>
                  <a:gd name="T6" fmla="*/ 186 w 743"/>
                  <a:gd name="T7" fmla="*/ 47 h 1006"/>
                  <a:gd name="T8" fmla="*/ 184 w 743"/>
                  <a:gd name="T9" fmla="*/ 78 h 1006"/>
                  <a:gd name="T10" fmla="*/ 184 w 743"/>
                  <a:gd name="T11" fmla="*/ 100 h 1006"/>
                  <a:gd name="T12" fmla="*/ 184 w 743"/>
                  <a:gd name="T13" fmla="*/ 129 h 1006"/>
                  <a:gd name="T14" fmla="*/ 185 w 743"/>
                  <a:gd name="T15" fmla="*/ 158 h 1006"/>
                  <a:gd name="T16" fmla="*/ 185 w 743"/>
                  <a:gd name="T17" fmla="*/ 164 h 1006"/>
                  <a:gd name="T18" fmla="*/ 185 w 743"/>
                  <a:gd name="T19" fmla="*/ 171 h 1006"/>
                  <a:gd name="T20" fmla="*/ 183 w 743"/>
                  <a:gd name="T21" fmla="*/ 182 h 1006"/>
                  <a:gd name="T22" fmla="*/ 177 w 743"/>
                  <a:gd name="T23" fmla="*/ 188 h 1006"/>
                  <a:gd name="T24" fmla="*/ 177 w 743"/>
                  <a:gd name="T25" fmla="*/ 195 h 1006"/>
                  <a:gd name="T26" fmla="*/ 177 w 743"/>
                  <a:gd name="T27" fmla="*/ 199 h 1006"/>
                  <a:gd name="T28" fmla="*/ 177 w 743"/>
                  <a:gd name="T29" fmla="*/ 203 h 1006"/>
                  <a:gd name="T30" fmla="*/ 177 w 743"/>
                  <a:gd name="T31" fmla="*/ 211 h 1006"/>
                  <a:gd name="T32" fmla="*/ 177 w 743"/>
                  <a:gd name="T33" fmla="*/ 215 h 1006"/>
                  <a:gd name="T34" fmla="*/ 177 w 743"/>
                  <a:gd name="T35" fmla="*/ 219 h 1006"/>
                  <a:gd name="T36" fmla="*/ 166 w 743"/>
                  <a:gd name="T37" fmla="*/ 234 h 1006"/>
                  <a:gd name="T38" fmla="*/ 160 w 743"/>
                  <a:gd name="T39" fmla="*/ 242 h 1006"/>
                  <a:gd name="T40" fmla="*/ 156 w 743"/>
                  <a:gd name="T41" fmla="*/ 250 h 1006"/>
                  <a:gd name="T42" fmla="*/ 153 w 743"/>
                  <a:gd name="T43" fmla="*/ 252 h 1006"/>
                  <a:gd name="T44" fmla="*/ 146 w 743"/>
                  <a:gd name="T45" fmla="*/ 250 h 1006"/>
                  <a:gd name="T46" fmla="*/ 127 w 743"/>
                  <a:gd name="T47" fmla="*/ 245 h 1006"/>
                  <a:gd name="T48" fmla="*/ 118 w 743"/>
                  <a:gd name="T49" fmla="*/ 245 h 1006"/>
                  <a:gd name="T50" fmla="*/ 113 w 743"/>
                  <a:gd name="T51" fmla="*/ 245 h 1006"/>
                  <a:gd name="T52" fmla="*/ 108 w 743"/>
                  <a:gd name="T53" fmla="*/ 245 h 1006"/>
                  <a:gd name="T54" fmla="*/ 99 w 743"/>
                  <a:gd name="T55" fmla="*/ 244 h 1006"/>
                  <a:gd name="T56" fmla="*/ 90 w 743"/>
                  <a:gd name="T57" fmla="*/ 239 h 1006"/>
                  <a:gd name="T58" fmla="*/ 63 w 743"/>
                  <a:gd name="T59" fmla="*/ 229 h 1006"/>
                  <a:gd name="T60" fmla="*/ 50 w 743"/>
                  <a:gd name="T61" fmla="*/ 222 h 1006"/>
                  <a:gd name="T62" fmla="*/ 35 w 743"/>
                  <a:gd name="T63" fmla="*/ 217 h 1006"/>
                  <a:gd name="T64" fmla="*/ 22 w 743"/>
                  <a:gd name="T65" fmla="*/ 205 h 1006"/>
                  <a:gd name="T66" fmla="*/ 11 w 743"/>
                  <a:gd name="T67" fmla="*/ 195 h 1006"/>
                  <a:gd name="T68" fmla="*/ 0 w 743"/>
                  <a:gd name="T69" fmla="*/ 184 h 1006"/>
                  <a:gd name="T70" fmla="*/ 4 w 743"/>
                  <a:gd name="T71" fmla="*/ 177 h 1006"/>
                  <a:gd name="T72" fmla="*/ 12 w 743"/>
                  <a:gd name="T73" fmla="*/ 169 h 1006"/>
                  <a:gd name="T74" fmla="*/ 15 w 743"/>
                  <a:gd name="T75" fmla="*/ 163 h 1006"/>
                  <a:gd name="T76" fmla="*/ 19 w 743"/>
                  <a:gd name="T77" fmla="*/ 155 h 1006"/>
                  <a:gd name="T78" fmla="*/ 21 w 743"/>
                  <a:gd name="T79" fmla="*/ 148 h 1006"/>
                  <a:gd name="T80" fmla="*/ 33 w 743"/>
                  <a:gd name="T81" fmla="*/ 129 h 1006"/>
                  <a:gd name="T82" fmla="*/ 36 w 743"/>
                  <a:gd name="T83" fmla="*/ 121 h 1006"/>
                  <a:gd name="T84" fmla="*/ 34 w 743"/>
                  <a:gd name="T85" fmla="*/ 114 h 10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43" h="1006">
                    <a:moveTo>
                      <a:pt x="654" y="0"/>
                    </a:moveTo>
                    <a:lnTo>
                      <a:pt x="687" y="19"/>
                    </a:lnTo>
                    <a:lnTo>
                      <a:pt x="731" y="59"/>
                    </a:lnTo>
                    <a:lnTo>
                      <a:pt x="743" y="187"/>
                    </a:lnTo>
                    <a:lnTo>
                      <a:pt x="736" y="311"/>
                    </a:lnTo>
                    <a:lnTo>
                      <a:pt x="734" y="400"/>
                    </a:lnTo>
                    <a:lnTo>
                      <a:pt x="737" y="514"/>
                    </a:lnTo>
                    <a:lnTo>
                      <a:pt x="739" y="629"/>
                    </a:lnTo>
                    <a:lnTo>
                      <a:pt x="739" y="654"/>
                    </a:lnTo>
                    <a:lnTo>
                      <a:pt x="738" y="681"/>
                    </a:lnTo>
                    <a:lnTo>
                      <a:pt x="730" y="726"/>
                    </a:lnTo>
                    <a:lnTo>
                      <a:pt x="708" y="751"/>
                    </a:lnTo>
                    <a:lnTo>
                      <a:pt x="707" y="777"/>
                    </a:lnTo>
                    <a:lnTo>
                      <a:pt x="707" y="793"/>
                    </a:lnTo>
                    <a:lnTo>
                      <a:pt x="708" y="810"/>
                    </a:lnTo>
                    <a:lnTo>
                      <a:pt x="709" y="843"/>
                    </a:lnTo>
                    <a:lnTo>
                      <a:pt x="709" y="857"/>
                    </a:lnTo>
                    <a:lnTo>
                      <a:pt x="708" y="873"/>
                    </a:lnTo>
                    <a:lnTo>
                      <a:pt x="665" y="934"/>
                    </a:lnTo>
                    <a:lnTo>
                      <a:pt x="638" y="967"/>
                    </a:lnTo>
                    <a:lnTo>
                      <a:pt x="624" y="999"/>
                    </a:lnTo>
                    <a:lnTo>
                      <a:pt x="611" y="1006"/>
                    </a:lnTo>
                    <a:lnTo>
                      <a:pt x="583" y="999"/>
                    </a:lnTo>
                    <a:lnTo>
                      <a:pt x="507" y="980"/>
                    </a:lnTo>
                    <a:lnTo>
                      <a:pt x="473" y="979"/>
                    </a:lnTo>
                    <a:lnTo>
                      <a:pt x="453" y="979"/>
                    </a:lnTo>
                    <a:lnTo>
                      <a:pt x="433" y="979"/>
                    </a:lnTo>
                    <a:lnTo>
                      <a:pt x="395" y="974"/>
                    </a:lnTo>
                    <a:lnTo>
                      <a:pt x="358" y="953"/>
                    </a:lnTo>
                    <a:lnTo>
                      <a:pt x="252" y="915"/>
                    </a:lnTo>
                    <a:lnTo>
                      <a:pt x="200" y="888"/>
                    </a:lnTo>
                    <a:lnTo>
                      <a:pt x="140" y="866"/>
                    </a:lnTo>
                    <a:lnTo>
                      <a:pt x="87" y="820"/>
                    </a:lnTo>
                    <a:lnTo>
                      <a:pt x="42" y="779"/>
                    </a:lnTo>
                    <a:lnTo>
                      <a:pt x="0" y="734"/>
                    </a:lnTo>
                    <a:lnTo>
                      <a:pt x="17" y="708"/>
                    </a:lnTo>
                    <a:lnTo>
                      <a:pt x="48" y="676"/>
                    </a:lnTo>
                    <a:lnTo>
                      <a:pt x="58" y="650"/>
                    </a:lnTo>
                    <a:lnTo>
                      <a:pt x="74" y="619"/>
                    </a:lnTo>
                    <a:lnTo>
                      <a:pt x="83" y="591"/>
                    </a:lnTo>
                    <a:lnTo>
                      <a:pt x="133" y="516"/>
                    </a:lnTo>
                    <a:lnTo>
                      <a:pt x="143" y="482"/>
                    </a:lnTo>
                    <a:lnTo>
                      <a:pt x="134" y="45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67" name="Freeform 575"/>
              <p:cNvSpPr>
                <a:spLocks/>
              </p:cNvSpPr>
              <p:nvPr/>
            </p:nvSpPr>
            <p:spPr bwMode="auto">
              <a:xfrm>
                <a:off x="4742" y="3947"/>
                <a:ext cx="185" cy="131"/>
              </a:xfrm>
              <a:custGeom>
                <a:avLst/>
                <a:gdLst>
                  <a:gd name="T0" fmla="*/ 113 w 741"/>
                  <a:gd name="T1" fmla="*/ 0 h 523"/>
                  <a:gd name="T2" fmla="*/ 111 w 741"/>
                  <a:gd name="T3" fmla="*/ 47 h 523"/>
                  <a:gd name="T4" fmla="*/ 145 w 741"/>
                  <a:gd name="T5" fmla="*/ 50 h 523"/>
                  <a:gd name="T6" fmla="*/ 147 w 741"/>
                  <a:gd name="T7" fmla="*/ 68 h 523"/>
                  <a:gd name="T8" fmla="*/ 164 w 741"/>
                  <a:gd name="T9" fmla="*/ 79 h 523"/>
                  <a:gd name="T10" fmla="*/ 164 w 741"/>
                  <a:gd name="T11" fmla="*/ 87 h 523"/>
                  <a:gd name="T12" fmla="*/ 184 w 741"/>
                  <a:gd name="T13" fmla="*/ 102 h 523"/>
                  <a:gd name="T14" fmla="*/ 185 w 741"/>
                  <a:gd name="T15" fmla="*/ 107 h 523"/>
                  <a:gd name="T16" fmla="*/ 176 w 741"/>
                  <a:gd name="T17" fmla="*/ 116 h 523"/>
                  <a:gd name="T18" fmla="*/ 165 w 741"/>
                  <a:gd name="T19" fmla="*/ 115 h 523"/>
                  <a:gd name="T20" fmla="*/ 139 w 741"/>
                  <a:gd name="T21" fmla="*/ 111 h 523"/>
                  <a:gd name="T22" fmla="*/ 108 w 741"/>
                  <a:gd name="T23" fmla="*/ 114 h 523"/>
                  <a:gd name="T24" fmla="*/ 65 w 741"/>
                  <a:gd name="T25" fmla="*/ 123 h 523"/>
                  <a:gd name="T26" fmla="*/ 48 w 741"/>
                  <a:gd name="T27" fmla="*/ 121 h 523"/>
                  <a:gd name="T28" fmla="*/ 15 w 741"/>
                  <a:gd name="T29" fmla="*/ 127 h 523"/>
                  <a:gd name="T30" fmla="*/ 9 w 741"/>
                  <a:gd name="T31" fmla="*/ 131 h 523"/>
                  <a:gd name="T32" fmla="*/ 0 w 741"/>
                  <a:gd name="T33" fmla="*/ 129 h 523"/>
                  <a:gd name="T34" fmla="*/ 4 w 741"/>
                  <a:gd name="T35" fmla="*/ 120 h 523"/>
                  <a:gd name="T36" fmla="*/ 15 w 741"/>
                  <a:gd name="T37" fmla="*/ 107 h 523"/>
                  <a:gd name="T38" fmla="*/ 32 w 741"/>
                  <a:gd name="T39" fmla="*/ 104 h 523"/>
                  <a:gd name="T40" fmla="*/ 62 w 741"/>
                  <a:gd name="T41" fmla="*/ 95 h 523"/>
                  <a:gd name="T42" fmla="*/ 73 w 741"/>
                  <a:gd name="T43" fmla="*/ 89 h 523"/>
                  <a:gd name="T44" fmla="*/ 91 w 741"/>
                  <a:gd name="T45" fmla="*/ 87 h 523"/>
                  <a:gd name="T46" fmla="*/ 105 w 741"/>
                  <a:gd name="T47" fmla="*/ 74 h 523"/>
                  <a:gd name="T48" fmla="*/ 108 w 741"/>
                  <a:gd name="T49" fmla="*/ 61 h 523"/>
                  <a:gd name="T50" fmla="*/ 108 w 741"/>
                  <a:gd name="T51" fmla="*/ 52 h 523"/>
                  <a:gd name="T52" fmla="*/ 108 w 741"/>
                  <a:gd name="T53" fmla="*/ 51 h 523"/>
                  <a:gd name="T54" fmla="*/ 93 w 741"/>
                  <a:gd name="T55" fmla="*/ 51 h 523"/>
                  <a:gd name="T56" fmla="*/ 92 w 741"/>
                  <a:gd name="T57" fmla="*/ 56 h 523"/>
                  <a:gd name="T58" fmla="*/ 63 w 741"/>
                  <a:gd name="T59" fmla="*/ 67 h 523"/>
                  <a:gd name="T60" fmla="*/ 42 w 741"/>
                  <a:gd name="T61" fmla="*/ 70 h 523"/>
                  <a:gd name="T62" fmla="*/ 12 w 741"/>
                  <a:gd name="T63" fmla="*/ 84 h 523"/>
                  <a:gd name="T64" fmla="*/ 4 w 741"/>
                  <a:gd name="T65" fmla="*/ 84 h 523"/>
                  <a:gd name="T66" fmla="*/ 4 w 741"/>
                  <a:gd name="T67" fmla="*/ 78 h 523"/>
                  <a:gd name="T68" fmla="*/ 23 w 741"/>
                  <a:gd name="T69" fmla="*/ 66 h 523"/>
                  <a:gd name="T70" fmla="*/ 32 w 741"/>
                  <a:gd name="T71" fmla="*/ 52 h 523"/>
                  <a:gd name="T72" fmla="*/ 56 w 741"/>
                  <a:gd name="T73" fmla="*/ 33 h 523"/>
                  <a:gd name="T74" fmla="*/ 74 w 741"/>
                  <a:gd name="T75" fmla="*/ 19 h 523"/>
                  <a:gd name="T76" fmla="*/ 86 w 741"/>
                  <a:gd name="T77" fmla="*/ 4 h 523"/>
                  <a:gd name="T78" fmla="*/ 113 w 741"/>
                  <a:gd name="T79" fmla="*/ 0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1" h="523">
                    <a:moveTo>
                      <a:pt x="454" y="0"/>
                    </a:moveTo>
                    <a:lnTo>
                      <a:pt x="446" y="188"/>
                    </a:lnTo>
                    <a:lnTo>
                      <a:pt x="579" y="200"/>
                    </a:lnTo>
                    <a:lnTo>
                      <a:pt x="587" y="272"/>
                    </a:lnTo>
                    <a:lnTo>
                      <a:pt x="655" y="317"/>
                    </a:lnTo>
                    <a:lnTo>
                      <a:pt x="655" y="347"/>
                    </a:lnTo>
                    <a:lnTo>
                      <a:pt x="735" y="408"/>
                    </a:lnTo>
                    <a:lnTo>
                      <a:pt x="741" y="427"/>
                    </a:lnTo>
                    <a:lnTo>
                      <a:pt x="705" y="465"/>
                    </a:lnTo>
                    <a:lnTo>
                      <a:pt x="659" y="460"/>
                    </a:lnTo>
                    <a:lnTo>
                      <a:pt x="555" y="442"/>
                    </a:lnTo>
                    <a:lnTo>
                      <a:pt x="433" y="455"/>
                    </a:lnTo>
                    <a:lnTo>
                      <a:pt x="260" y="493"/>
                    </a:lnTo>
                    <a:lnTo>
                      <a:pt x="191" y="483"/>
                    </a:lnTo>
                    <a:lnTo>
                      <a:pt x="62" y="507"/>
                    </a:lnTo>
                    <a:lnTo>
                      <a:pt x="36" y="523"/>
                    </a:lnTo>
                    <a:lnTo>
                      <a:pt x="0" y="515"/>
                    </a:lnTo>
                    <a:lnTo>
                      <a:pt x="15" y="480"/>
                    </a:lnTo>
                    <a:lnTo>
                      <a:pt x="62" y="429"/>
                    </a:lnTo>
                    <a:lnTo>
                      <a:pt x="129" y="416"/>
                    </a:lnTo>
                    <a:lnTo>
                      <a:pt x="247" y="378"/>
                    </a:lnTo>
                    <a:lnTo>
                      <a:pt x="293" y="357"/>
                    </a:lnTo>
                    <a:lnTo>
                      <a:pt x="363" y="347"/>
                    </a:lnTo>
                    <a:lnTo>
                      <a:pt x="421" y="297"/>
                    </a:lnTo>
                    <a:lnTo>
                      <a:pt x="431" y="244"/>
                    </a:lnTo>
                    <a:lnTo>
                      <a:pt x="431" y="208"/>
                    </a:lnTo>
                    <a:lnTo>
                      <a:pt x="431" y="204"/>
                    </a:lnTo>
                    <a:lnTo>
                      <a:pt x="374" y="204"/>
                    </a:lnTo>
                    <a:lnTo>
                      <a:pt x="368" y="223"/>
                    </a:lnTo>
                    <a:lnTo>
                      <a:pt x="254" y="266"/>
                    </a:lnTo>
                    <a:lnTo>
                      <a:pt x="167" y="278"/>
                    </a:lnTo>
                    <a:lnTo>
                      <a:pt x="50" y="337"/>
                    </a:lnTo>
                    <a:lnTo>
                      <a:pt x="16" y="336"/>
                    </a:lnTo>
                    <a:lnTo>
                      <a:pt x="16" y="311"/>
                    </a:lnTo>
                    <a:lnTo>
                      <a:pt x="94" y="264"/>
                    </a:lnTo>
                    <a:lnTo>
                      <a:pt x="129" y="209"/>
                    </a:lnTo>
                    <a:lnTo>
                      <a:pt x="225" y="130"/>
                    </a:lnTo>
                    <a:lnTo>
                      <a:pt x="298" y="75"/>
                    </a:lnTo>
                    <a:lnTo>
                      <a:pt x="346" y="17"/>
                    </a:lnTo>
                    <a:lnTo>
                      <a:pt x="45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68" name="Freeform 576"/>
              <p:cNvSpPr>
                <a:spLocks/>
              </p:cNvSpPr>
              <p:nvPr/>
            </p:nvSpPr>
            <p:spPr bwMode="auto">
              <a:xfrm>
                <a:off x="5058" y="3628"/>
                <a:ext cx="90" cy="56"/>
              </a:xfrm>
              <a:custGeom>
                <a:avLst/>
                <a:gdLst>
                  <a:gd name="T0" fmla="*/ 80 w 360"/>
                  <a:gd name="T1" fmla="*/ 0 h 221"/>
                  <a:gd name="T2" fmla="*/ 86 w 360"/>
                  <a:gd name="T3" fmla="*/ 8 h 221"/>
                  <a:gd name="T4" fmla="*/ 90 w 360"/>
                  <a:gd name="T5" fmla="*/ 16 h 221"/>
                  <a:gd name="T6" fmla="*/ 78 w 360"/>
                  <a:gd name="T7" fmla="*/ 31 h 221"/>
                  <a:gd name="T8" fmla="*/ 64 w 360"/>
                  <a:gd name="T9" fmla="*/ 39 h 221"/>
                  <a:gd name="T10" fmla="*/ 44 w 360"/>
                  <a:gd name="T11" fmla="*/ 50 h 221"/>
                  <a:gd name="T12" fmla="*/ 21 w 360"/>
                  <a:gd name="T13" fmla="*/ 54 h 221"/>
                  <a:gd name="T14" fmla="*/ 6 w 360"/>
                  <a:gd name="T15" fmla="*/ 56 h 221"/>
                  <a:gd name="T16" fmla="*/ 6 w 360"/>
                  <a:gd name="T17" fmla="*/ 46 h 221"/>
                  <a:gd name="T18" fmla="*/ 0 w 360"/>
                  <a:gd name="T19" fmla="*/ 31 h 221"/>
                  <a:gd name="T20" fmla="*/ 23 w 360"/>
                  <a:gd name="T21" fmla="*/ 33 h 221"/>
                  <a:gd name="T22" fmla="*/ 41 w 360"/>
                  <a:gd name="T23" fmla="*/ 30 h 221"/>
                  <a:gd name="T24" fmla="*/ 45 w 360"/>
                  <a:gd name="T25" fmla="*/ 23 h 221"/>
                  <a:gd name="T26" fmla="*/ 62 w 360"/>
                  <a:gd name="T27" fmla="*/ 14 h 221"/>
                  <a:gd name="T28" fmla="*/ 78 w 360"/>
                  <a:gd name="T29" fmla="*/ 8 h 221"/>
                  <a:gd name="T30" fmla="*/ 78 w 360"/>
                  <a:gd name="T31" fmla="*/ 2 h 221"/>
                  <a:gd name="T32" fmla="*/ 80 w 360"/>
                  <a:gd name="T33" fmla="*/ 0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0" h="221">
                    <a:moveTo>
                      <a:pt x="320" y="0"/>
                    </a:moveTo>
                    <a:lnTo>
                      <a:pt x="345" y="32"/>
                    </a:lnTo>
                    <a:lnTo>
                      <a:pt x="360" y="64"/>
                    </a:lnTo>
                    <a:lnTo>
                      <a:pt x="311" y="122"/>
                    </a:lnTo>
                    <a:lnTo>
                      <a:pt x="254" y="155"/>
                    </a:lnTo>
                    <a:lnTo>
                      <a:pt x="175" y="199"/>
                    </a:lnTo>
                    <a:lnTo>
                      <a:pt x="82" y="213"/>
                    </a:lnTo>
                    <a:lnTo>
                      <a:pt x="25" y="221"/>
                    </a:lnTo>
                    <a:lnTo>
                      <a:pt x="25" y="182"/>
                    </a:lnTo>
                    <a:lnTo>
                      <a:pt x="0" y="122"/>
                    </a:lnTo>
                    <a:lnTo>
                      <a:pt x="93" y="131"/>
                    </a:lnTo>
                    <a:lnTo>
                      <a:pt x="165" y="117"/>
                    </a:lnTo>
                    <a:lnTo>
                      <a:pt x="180" y="89"/>
                    </a:lnTo>
                    <a:lnTo>
                      <a:pt x="248" y="56"/>
                    </a:lnTo>
                    <a:lnTo>
                      <a:pt x="311" y="32"/>
                    </a:lnTo>
                    <a:lnTo>
                      <a:pt x="311" y="7"/>
                    </a:lnTo>
                    <a:lnTo>
                      <a:pt x="320" y="0"/>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69" name="Freeform 577"/>
              <p:cNvSpPr>
                <a:spLocks/>
              </p:cNvSpPr>
              <p:nvPr/>
            </p:nvSpPr>
            <p:spPr bwMode="auto">
              <a:xfrm>
                <a:off x="4988" y="3747"/>
                <a:ext cx="52" cy="75"/>
              </a:xfrm>
              <a:custGeom>
                <a:avLst/>
                <a:gdLst>
                  <a:gd name="T0" fmla="*/ 25 w 207"/>
                  <a:gd name="T1" fmla="*/ 0 h 302"/>
                  <a:gd name="T2" fmla="*/ 13 w 207"/>
                  <a:gd name="T3" fmla="*/ 16 h 302"/>
                  <a:gd name="T4" fmla="*/ 0 w 207"/>
                  <a:gd name="T5" fmla="*/ 55 h 302"/>
                  <a:gd name="T6" fmla="*/ 0 w 207"/>
                  <a:gd name="T7" fmla="*/ 75 h 302"/>
                  <a:gd name="T8" fmla="*/ 29 w 207"/>
                  <a:gd name="T9" fmla="*/ 63 h 302"/>
                  <a:gd name="T10" fmla="*/ 45 w 207"/>
                  <a:gd name="T11" fmla="*/ 29 h 302"/>
                  <a:gd name="T12" fmla="*/ 52 w 207"/>
                  <a:gd name="T13" fmla="*/ 6 h 302"/>
                  <a:gd name="T14" fmla="*/ 45 w 207"/>
                  <a:gd name="T15" fmla="*/ 0 h 302"/>
                  <a:gd name="T16" fmla="*/ 33 w 207"/>
                  <a:gd name="T17" fmla="*/ 6 h 302"/>
                  <a:gd name="T18" fmla="*/ 25 w 207"/>
                  <a:gd name="T19" fmla="*/ 0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 h="302">
                    <a:moveTo>
                      <a:pt x="99" y="0"/>
                    </a:moveTo>
                    <a:lnTo>
                      <a:pt x="52" y="65"/>
                    </a:lnTo>
                    <a:lnTo>
                      <a:pt x="0" y="223"/>
                    </a:lnTo>
                    <a:lnTo>
                      <a:pt x="0" y="302"/>
                    </a:lnTo>
                    <a:lnTo>
                      <a:pt x="114" y="255"/>
                    </a:lnTo>
                    <a:lnTo>
                      <a:pt x="181" y="117"/>
                    </a:lnTo>
                    <a:lnTo>
                      <a:pt x="207" y="26"/>
                    </a:lnTo>
                    <a:lnTo>
                      <a:pt x="181" y="0"/>
                    </a:lnTo>
                    <a:lnTo>
                      <a:pt x="131" y="26"/>
                    </a:lnTo>
                    <a:lnTo>
                      <a:pt x="99" y="0"/>
                    </a:lnTo>
                    <a:close/>
                  </a:path>
                </a:pathLst>
              </a:custGeom>
              <a:solidFill>
                <a:srgbClr val="BF2063"/>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0" name="Freeform 578"/>
              <p:cNvSpPr>
                <a:spLocks/>
              </p:cNvSpPr>
              <p:nvPr/>
            </p:nvSpPr>
            <p:spPr bwMode="auto">
              <a:xfrm>
                <a:off x="4719" y="3679"/>
                <a:ext cx="195" cy="53"/>
              </a:xfrm>
              <a:custGeom>
                <a:avLst/>
                <a:gdLst>
                  <a:gd name="T0" fmla="*/ 195 w 782"/>
                  <a:gd name="T1" fmla="*/ 0 h 213"/>
                  <a:gd name="T2" fmla="*/ 178 w 782"/>
                  <a:gd name="T3" fmla="*/ 4 h 213"/>
                  <a:gd name="T4" fmla="*/ 158 w 782"/>
                  <a:gd name="T5" fmla="*/ 7 h 213"/>
                  <a:gd name="T6" fmla="*/ 135 w 782"/>
                  <a:gd name="T7" fmla="*/ 14 h 213"/>
                  <a:gd name="T8" fmla="*/ 117 w 782"/>
                  <a:gd name="T9" fmla="*/ 19 h 213"/>
                  <a:gd name="T10" fmla="*/ 93 w 782"/>
                  <a:gd name="T11" fmla="*/ 24 h 213"/>
                  <a:gd name="T12" fmla="*/ 54 w 782"/>
                  <a:gd name="T13" fmla="*/ 30 h 213"/>
                  <a:gd name="T14" fmla="*/ 21 w 782"/>
                  <a:gd name="T15" fmla="*/ 41 h 213"/>
                  <a:gd name="T16" fmla="*/ 0 w 782"/>
                  <a:gd name="T17" fmla="*/ 42 h 213"/>
                  <a:gd name="T18" fmla="*/ 7 w 782"/>
                  <a:gd name="T19" fmla="*/ 49 h 213"/>
                  <a:gd name="T20" fmla="*/ 9 w 782"/>
                  <a:gd name="T21" fmla="*/ 53 h 213"/>
                  <a:gd name="T22" fmla="*/ 44 w 782"/>
                  <a:gd name="T23" fmla="*/ 42 h 213"/>
                  <a:gd name="T24" fmla="*/ 79 w 782"/>
                  <a:gd name="T25" fmla="*/ 34 h 213"/>
                  <a:gd name="T26" fmla="*/ 105 w 782"/>
                  <a:gd name="T27" fmla="*/ 28 h 213"/>
                  <a:gd name="T28" fmla="*/ 141 w 782"/>
                  <a:gd name="T29" fmla="*/ 22 h 213"/>
                  <a:gd name="T30" fmla="*/ 154 w 782"/>
                  <a:gd name="T31" fmla="*/ 20 h 213"/>
                  <a:gd name="T32" fmla="*/ 191 w 782"/>
                  <a:gd name="T33" fmla="*/ 6 h 213"/>
                  <a:gd name="T34" fmla="*/ 195 w 782"/>
                  <a:gd name="T35" fmla="*/ 0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2" h="213">
                    <a:moveTo>
                      <a:pt x="782" y="0"/>
                    </a:moveTo>
                    <a:lnTo>
                      <a:pt x="714" y="15"/>
                    </a:lnTo>
                    <a:lnTo>
                      <a:pt x="635" y="30"/>
                    </a:lnTo>
                    <a:lnTo>
                      <a:pt x="543" y="55"/>
                    </a:lnTo>
                    <a:lnTo>
                      <a:pt x="468" y="78"/>
                    </a:lnTo>
                    <a:lnTo>
                      <a:pt x="372" y="96"/>
                    </a:lnTo>
                    <a:lnTo>
                      <a:pt x="218" y="121"/>
                    </a:lnTo>
                    <a:lnTo>
                      <a:pt x="85" y="164"/>
                    </a:lnTo>
                    <a:lnTo>
                      <a:pt x="0" y="168"/>
                    </a:lnTo>
                    <a:lnTo>
                      <a:pt x="30" y="196"/>
                    </a:lnTo>
                    <a:lnTo>
                      <a:pt x="37" y="213"/>
                    </a:lnTo>
                    <a:lnTo>
                      <a:pt x="175" y="168"/>
                    </a:lnTo>
                    <a:lnTo>
                      <a:pt x="316" y="136"/>
                    </a:lnTo>
                    <a:lnTo>
                      <a:pt x="422" y="112"/>
                    </a:lnTo>
                    <a:lnTo>
                      <a:pt x="567" y="88"/>
                    </a:lnTo>
                    <a:lnTo>
                      <a:pt x="619" y="82"/>
                    </a:lnTo>
                    <a:lnTo>
                      <a:pt x="764" y="24"/>
                    </a:lnTo>
                    <a:lnTo>
                      <a:pt x="782" y="0"/>
                    </a:lnTo>
                    <a:close/>
                  </a:path>
                </a:pathLst>
              </a:custGeom>
              <a:solidFill>
                <a:srgbClr val="F0F0F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1" name="Freeform 579"/>
              <p:cNvSpPr>
                <a:spLocks/>
              </p:cNvSpPr>
              <p:nvPr/>
            </p:nvSpPr>
            <p:spPr bwMode="auto">
              <a:xfrm>
                <a:off x="4717" y="3703"/>
                <a:ext cx="201" cy="93"/>
              </a:xfrm>
              <a:custGeom>
                <a:avLst/>
                <a:gdLst>
                  <a:gd name="T0" fmla="*/ 166 w 801"/>
                  <a:gd name="T1" fmla="*/ 0 h 369"/>
                  <a:gd name="T2" fmla="*/ 180 w 801"/>
                  <a:gd name="T3" fmla="*/ 9 h 369"/>
                  <a:gd name="T4" fmla="*/ 188 w 801"/>
                  <a:gd name="T5" fmla="*/ 17 h 369"/>
                  <a:gd name="T6" fmla="*/ 201 w 801"/>
                  <a:gd name="T7" fmla="*/ 27 h 369"/>
                  <a:gd name="T8" fmla="*/ 118 w 801"/>
                  <a:gd name="T9" fmla="*/ 66 h 369"/>
                  <a:gd name="T10" fmla="*/ 86 w 801"/>
                  <a:gd name="T11" fmla="*/ 76 h 369"/>
                  <a:gd name="T12" fmla="*/ 56 w 801"/>
                  <a:gd name="T13" fmla="*/ 82 h 369"/>
                  <a:gd name="T14" fmla="*/ 36 w 801"/>
                  <a:gd name="T15" fmla="*/ 91 h 369"/>
                  <a:gd name="T16" fmla="*/ 32 w 801"/>
                  <a:gd name="T17" fmla="*/ 93 h 369"/>
                  <a:gd name="T18" fmla="*/ 25 w 801"/>
                  <a:gd name="T19" fmla="*/ 78 h 369"/>
                  <a:gd name="T20" fmla="*/ 10 w 801"/>
                  <a:gd name="T21" fmla="*/ 62 h 369"/>
                  <a:gd name="T22" fmla="*/ 0 w 801"/>
                  <a:gd name="T23" fmla="*/ 55 h 369"/>
                  <a:gd name="T24" fmla="*/ 0 w 801"/>
                  <a:gd name="T25" fmla="*/ 45 h 369"/>
                  <a:gd name="T26" fmla="*/ 44 w 801"/>
                  <a:gd name="T27" fmla="*/ 39 h 369"/>
                  <a:gd name="T28" fmla="*/ 78 w 801"/>
                  <a:gd name="T29" fmla="*/ 29 h 369"/>
                  <a:gd name="T30" fmla="*/ 119 w 801"/>
                  <a:gd name="T31" fmla="*/ 23 h 369"/>
                  <a:gd name="T32" fmla="*/ 138 w 801"/>
                  <a:gd name="T33" fmla="*/ 16 h 369"/>
                  <a:gd name="T34" fmla="*/ 146 w 801"/>
                  <a:gd name="T35" fmla="*/ 15 h 369"/>
                  <a:gd name="T36" fmla="*/ 160 w 801"/>
                  <a:gd name="T37" fmla="*/ 4 h 369"/>
                  <a:gd name="T38" fmla="*/ 172 w 801"/>
                  <a:gd name="T39" fmla="*/ 2 h 369"/>
                  <a:gd name="T40" fmla="*/ 166 w 801"/>
                  <a:gd name="T41" fmla="*/ 0 h 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1" h="369">
                    <a:moveTo>
                      <a:pt x="663" y="0"/>
                    </a:moveTo>
                    <a:lnTo>
                      <a:pt x="716" y="34"/>
                    </a:lnTo>
                    <a:lnTo>
                      <a:pt x="748" y="68"/>
                    </a:lnTo>
                    <a:lnTo>
                      <a:pt x="801" y="109"/>
                    </a:lnTo>
                    <a:lnTo>
                      <a:pt x="471" y="262"/>
                    </a:lnTo>
                    <a:lnTo>
                      <a:pt x="343" y="300"/>
                    </a:lnTo>
                    <a:lnTo>
                      <a:pt x="225" y="327"/>
                    </a:lnTo>
                    <a:lnTo>
                      <a:pt x="143" y="362"/>
                    </a:lnTo>
                    <a:lnTo>
                      <a:pt x="129" y="369"/>
                    </a:lnTo>
                    <a:lnTo>
                      <a:pt x="98" y="310"/>
                    </a:lnTo>
                    <a:lnTo>
                      <a:pt x="39" y="246"/>
                    </a:lnTo>
                    <a:lnTo>
                      <a:pt x="0" y="220"/>
                    </a:lnTo>
                    <a:lnTo>
                      <a:pt x="0" y="180"/>
                    </a:lnTo>
                    <a:lnTo>
                      <a:pt x="177" y="155"/>
                    </a:lnTo>
                    <a:lnTo>
                      <a:pt x="311" y="117"/>
                    </a:lnTo>
                    <a:lnTo>
                      <a:pt x="475" y="90"/>
                    </a:lnTo>
                    <a:lnTo>
                      <a:pt x="551" y="64"/>
                    </a:lnTo>
                    <a:lnTo>
                      <a:pt x="583" y="58"/>
                    </a:lnTo>
                    <a:lnTo>
                      <a:pt x="637" y="16"/>
                    </a:lnTo>
                    <a:lnTo>
                      <a:pt x="684" y="8"/>
                    </a:lnTo>
                    <a:lnTo>
                      <a:pt x="663" y="0"/>
                    </a:lnTo>
                    <a:close/>
                  </a:path>
                </a:pathLst>
              </a:custGeom>
              <a:solidFill>
                <a:srgbClr val="E6E6E6"/>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2" name="Freeform 580"/>
              <p:cNvSpPr>
                <a:spLocks/>
              </p:cNvSpPr>
              <p:nvPr/>
            </p:nvSpPr>
            <p:spPr bwMode="auto">
              <a:xfrm>
                <a:off x="4822" y="3708"/>
                <a:ext cx="165" cy="47"/>
              </a:xfrm>
              <a:custGeom>
                <a:avLst/>
                <a:gdLst>
                  <a:gd name="T0" fmla="*/ 156 w 661"/>
                  <a:gd name="T1" fmla="*/ 5 h 189"/>
                  <a:gd name="T2" fmla="*/ 129 w 661"/>
                  <a:gd name="T3" fmla="*/ 10 h 189"/>
                  <a:gd name="T4" fmla="*/ 105 w 661"/>
                  <a:gd name="T5" fmla="*/ 13 h 189"/>
                  <a:gd name="T6" fmla="*/ 94 w 661"/>
                  <a:gd name="T7" fmla="*/ 15 h 189"/>
                  <a:gd name="T8" fmla="*/ 90 w 661"/>
                  <a:gd name="T9" fmla="*/ 15 h 189"/>
                  <a:gd name="T10" fmla="*/ 85 w 661"/>
                  <a:gd name="T11" fmla="*/ 15 h 189"/>
                  <a:gd name="T12" fmla="*/ 47 w 661"/>
                  <a:gd name="T13" fmla="*/ 1 h 189"/>
                  <a:gd name="T14" fmla="*/ 33 w 661"/>
                  <a:gd name="T15" fmla="*/ 0 h 189"/>
                  <a:gd name="T16" fmla="*/ 27 w 661"/>
                  <a:gd name="T17" fmla="*/ 0 h 189"/>
                  <a:gd name="T18" fmla="*/ 20 w 661"/>
                  <a:gd name="T19" fmla="*/ 1 h 189"/>
                  <a:gd name="T20" fmla="*/ 8 w 661"/>
                  <a:gd name="T21" fmla="*/ 4 h 189"/>
                  <a:gd name="T22" fmla="*/ 3 w 661"/>
                  <a:gd name="T23" fmla="*/ 6 h 189"/>
                  <a:gd name="T24" fmla="*/ 0 w 661"/>
                  <a:gd name="T25" fmla="*/ 11 h 189"/>
                  <a:gd name="T26" fmla="*/ 5 w 661"/>
                  <a:gd name="T27" fmla="*/ 12 h 189"/>
                  <a:gd name="T28" fmla="*/ 9 w 661"/>
                  <a:gd name="T29" fmla="*/ 12 h 189"/>
                  <a:gd name="T30" fmla="*/ 29 w 661"/>
                  <a:gd name="T31" fmla="*/ 12 h 189"/>
                  <a:gd name="T32" fmla="*/ 33 w 661"/>
                  <a:gd name="T33" fmla="*/ 12 h 189"/>
                  <a:gd name="T34" fmla="*/ 31 w 661"/>
                  <a:gd name="T35" fmla="*/ 24 h 189"/>
                  <a:gd name="T36" fmla="*/ 33 w 661"/>
                  <a:gd name="T37" fmla="*/ 37 h 189"/>
                  <a:gd name="T38" fmla="*/ 50 w 661"/>
                  <a:gd name="T39" fmla="*/ 42 h 189"/>
                  <a:gd name="T40" fmla="*/ 63 w 661"/>
                  <a:gd name="T41" fmla="*/ 45 h 189"/>
                  <a:gd name="T42" fmla="*/ 69 w 661"/>
                  <a:gd name="T43" fmla="*/ 45 h 189"/>
                  <a:gd name="T44" fmla="*/ 72 w 661"/>
                  <a:gd name="T45" fmla="*/ 45 h 189"/>
                  <a:gd name="T46" fmla="*/ 75 w 661"/>
                  <a:gd name="T47" fmla="*/ 46 h 189"/>
                  <a:gd name="T48" fmla="*/ 78 w 661"/>
                  <a:gd name="T49" fmla="*/ 47 h 189"/>
                  <a:gd name="T50" fmla="*/ 82 w 661"/>
                  <a:gd name="T51" fmla="*/ 47 h 189"/>
                  <a:gd name="T52" fmla="*/ 96 w 661"/>
                  <a:gd name="T53" fmla="*/ 39 h 189"/>
                  <a:gd name="T54" fmla="*/ 137 w 661"/>
                  <a:gd name="T55" fmla="*/ 36 h 189"/>
                  <a:gd name="T56" fmla="*/ 155 w 661"/>
                  <a:gd name="T57" fmla="*/ 36 h 189"/>
                  <a:gd name="T58" fmla="*/ 163 w 661"/>
                  <a:gd name="T59" fmla="*/ 37 h 189"/>
                  <a:gd name="T60" fmla="*/ 165 w 661"/>
                  <a:gd name="T61" fmla="*/ 31 h 189"/>
                  <a:gd name="T62" fmla="*/ 165 w 661"/>
                  <a:gd name="T63" fmla="*/ 27 h 189"/>
                  <a:gd name="T64" fmla="*/ 164 w 661"/>
                  <a:gd name="T65" fmla="*/ 22 h 189"/>
                  <a:gd name="T66" fmla="*/ 156 w 661"/>
                  <a:gd name="T67" fmla="*/ 5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1" h="189">
                    <a:moveTo>
                      <a:pt x="626" y="22"/>
                    </a:moveTo>
                    <a:lnTo>
                      <a:pt x="515" y="42"/>
                    </a:lnTo>
                    <a:lnTo>
                      <a:pt x="420" y="54"/>
                    </a:lnTo>
                    <a:lnTo>
                      <a:pt x="377" y="59"/>
                    </a:lnTo>
                    <a:lnTo>
                      <a:pt x="359" y="59"/>
                    </a:lnTo>
                    <a:lnTo>
                      <a:pt x="340" y="59"/>
                    </a:lnTo>
                    <a:lnTo>
                      <a:pt x="189" y="4"/>
                    </a:lnTo>
                    <a:lnTo>
                      <a:pt x="133" y="0"/>
                    </a:lnTo>
                    <a:lnTo>
                      <a:pt x="107" y="0"/>
                    </a:lnTo>
                    <a:lnTo>
                      <a:pt x="80" y="4"/>
                    </a:lnTo>
                    <a:lnTo>
                      <a:pt x="33" y="15"/>
                    </a:lnTo>
                    <a:lnTo>
                      <a:pt x="11" y="26"/>
                    </a:lnTo>
                    <a:lnTo>
                      <a:pt x="0" y="44"/>
                    </a:lnTo>
                    <a:lnTo>
                      <a:pt x="22" y="49"/>
                    </a:lnTo>
                    <a:lnTo>
                      <a:pt x="35" y="49"/>
                    </a:lnTo>
                    <a:lnTo>
                      <a:pt x="115" y="49"/>
                    </a:lnTo>
                    <a:lnTo>
                      <a:pt x="133" y="49"/>
                    </a:lnTo>
                    <a:lnTo>
                      <a:pt x="125" y="97"/>
                    </a:lnTo>
                    <a:lnTo>
                      <a:pt x="133" y="148"/>
                    </a:lnTo>
                    <a:lnTo>
                      <a:pt x="201" y="170"/>
                    </a:lnTo>
                    <a:lnTo>
                      <a:pt x="254" y="179"/>
                    </a:lnTo>
                    <a:lnTo>
                      <a:pt x="275" y="181"/>
                    </a:lnTo>
                    <a:lnTo>
                      <a:pt x="290" y="181"/>
                    </a:lnTo>
                    <a:lnTo>
                      <a:pt x="302" y="185"/>
                    </a:lnTo>
                    <a:lnTo>
                      <a:pt x="313" y="188"/>
                    </a:lnTo>
                    <a:lnTo>
                      <a:pt x="330" y="189"/>
                    </a:lnTo>
                    <a:lnTo>
                      <a:pt x="385" y="157"/>
                    </a:lnTo>
                    <a:lnTo>
                      <a:pt x="548" y="146"/>
                    </a:lnTo>
                    <a:lnTo>
                      <a:pt x="620" y="146"/>
                    </a:lnTo>
                    <a:lnTo>
                      <a:pt x="652" y="148"/>
                    </a:lnTo>
                    <a:lnTo>
                      <a:pt x="661" y="125"/>
                    </a:lnTo>
                    <a:lnTo>
                      <a:pt x="661" y="107"/>
                    </a:lnTo>
                    <a:lnTo>
                      <a:pt x="657" y="87"/>
                    </a:lnTo>
                    <a:lnTo>
                      <a:pt x="626" y="22"/>
                    </a:lnTo>
                    <a:close/>
                  </a:path>
                </a:pathLst>
              </a:custGeom>
              <a:solidFill>
                <a:srgbClr val="FFC17D"/>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3" name="Freeform 581"/>
              <p:cNvSpPr>
                <a:spLocks/>
              </p:cNvSpPr>
              <p:nvPr/>
            </p:nvSpPr>
            <p:spPr bwMode="auto">
              <a:xfrm>
                <a:off x="4879" y="3574"/>
                <a:ext cx="145" cy="20"/>
              </a:xfrm>
              <a:custGeom>
                <a:avLst/>
                <a:gdLst>
                  <a:gd name="T0" fmla="*/ 145 w 579"/>
                  <a:gd name="T1" fmla="*/ 0 h 81"/>
                  <a:gd name="T2" fmla="*/ 121 w 579"/>
                  <a:gd name="T3" fmla="*/ 2 h 81"/>
                  <a:gd name="T4" fmla="*/ 108 w 579"/>
                  <a:gd name="T5" fmla="*/ 4 h 81"/>
                  <a:gd name="T6" fmla="*/ 79 w 579"/>
                  <a:gd name="T7" fmla="*/ 9 h 81"/>
                  <a:gd name="T8" fmla="*/ 39 w 579"/>
                  <a:gd name="T9" fmla="*/ 14 h 81"/>
                  <a:gd name="T10" fmla="*/ 17 w 579"/>
                  <a:gd name="T11" fmla="*/ 20 h 81"/>
                  <a:gd name="T12" fmla="*/ 0 w 579"/>
                  <a:gd name="T13" fmla="*/ 2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81">
                    <a:moveTo>
                      <a:pt x="579" y="0"/>
                    </a:moveTo>
                    <a:lnTo>
                      <a:pt x="484" y="10"/>
                    </a:lnTo>
                    <a:lnTo>
                      <a:pt x="430" y="16"/>
                    </a:lnTo>
                    <a:lnTo>
                      <a:pt x="315" y="38"/>
                    </a:lnTo>
                    <a:lnTo>
                      <a:pt x="156" y="55"/>
                    </a:lnTo>
                    <a:lnTo>
                      <a:pt x="67" y="81"/>
                    </a:lnTo>
                    <a:lnTo>
                      <a:pt x="0" y="81"/>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74" name="Freeform 582"/>
              <p:cNvSpPr>
                <a:spLocks/>
              </p:cNvSpPr>
              <p:nvPr/>
            </p:nvSpPr>
            <p:spPr bwMode="auto">
              <a:xfrm>
                <a:off x="4489" y="3643"/>
                <a:ext cx="38" cy="6"/>
              </a:xfrm>
              <a:custGeom>
                <a:avLst/>
                <a:gdLst>
                  <a:gd name="T0" fmla="*/ 38 w 149"/>
                  <a:gd name="T1" fmla="*/ 0 h 23"/>
                  <a:gd name="T2" fmla="*/ 27 w 149"/>
                  <a:gd name="T3" fmla="*/ 0 h 23"/>
                  <a:gd name="T4" fmla="*/ 12 w 149"/>
                  <a:gd name="T5" fmla="*/ 6 h 23"/>
                  <a:gd name="T6" fmla="*/ 0 w 149"/>
                  <a:gd name="T7" fmla="*/ 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23">
                    <a:moveTo>
                      <a:pt x="149" y="0"/>
                    </a:moveTo>
                    <a:lnTo>
                      <a:pt x="104" y="0"/>
                    </a:lnTo>
                    <a:lnTo>
                      <a:pt x="49" y="23"/>
                    </a:lnTo>
                    <a:lnTo>
                      <a:pt x="0" y="11"/>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75" name="Freeform 583"/>
              <p:cNvSpPr>
                <a:spLocks/>
              </p:cNvSpPr>
              <p:nvPr/>
            </p:nvSpPr>
            <p:spPr bwMode="auto">
              <a:xfrm>
                <a:off x="5003" y="3658"/>
                <a:ext cx="42" cy="54"/>
              </a:xfrm>
              <a:custGeom>
                <a:avLst/>
                <a:gdLst>
                  <a:gd name="T0" fmla="*/ 33 w 168"/>
                  <a:gd name="T1" fmla="*/ 0 h 218"/>
                  <a:gd name="T2" fmla="*/ 15 w 168"/>
                  <a:gd name="T3" fmla="*/ 22 h 218"/>
                  <a:gd name="T4" fmla="*/ 5 w 168"/>
                  <a:gd name="T5" fmla="*/ 33 h 218"/>
                  <a:gd name="T6" fmla="*/ 0 w 168"/>
                  <a:gd name="T7" fmla="*/ 48 h 218"/>
                  <a:gd name="T8" fmla="*/ 17 w 168"/>
                  <a:gd name="T9" fmla="*/ 54 h 218"/>
                  <a:gd name="T10" fmla="*/ 42 w 168"/>
                  <a:gd name="T11" fmla="*/ 13 h 218"/>
                  <a:gd name="T12" fmla="*/ 33 w 168"/>
                  <a:gd name="T13" fmla="*/ 0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218">
                    <a:moveTo>
                      <a:pt x="132" y="0"/>
                    </a:moveTo>
                    <a:lnTo>
                      <a:pt x="58" y="89"/>
                    </a:lnTo>
                    <a:lnTo>
                      <a:pt x="21" y="134"/>
                    </a:lnTo>
                    <a:lnTo>
                      <a:pt x="0" y="194"/>
                    </a:lnTo>
                    <a:lnTo>
                      <a:pt x="66" y="218"/>
                    </a:lnTo>
                    <a:lnTo>
                      <a:pt x="168" y="51"/>
                    </a:lnTo>
                    <a:lnTo>
                      <a:pt x="13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76" name="Freeform 584"/>
              <p:cNvSpPr>
                <a:spLocks/>
              </p:cNvSpPr>
              <p:nvPr/>
            </p:nvSpPr>
            <p:spPr bwMode="auto">
              <a:xfrm>
                <a:off x="5038" y="3657"/>
                <a:ext cx="26" cy="27"/>
              </a:xfrm>
              <a:custGeom>
                <a:avLst/>
                <a:gdLst>
                  <a:gd name="T0" fmla="*/ 22 w 105"/>
                  <a:gd name="T1" fmla="*/ 5 h 108"/>
                  <a:gd name="T2" fmla="*/ 23 w 105"/>
                  <a:gd name="T3" fmla="*/ 15 h 108"/>
                  <a:gd name="T4" fmla="*/ 26 w 105"/>
                  <a:gd name="T5" fmla="*/ 21 h 108"/>
                  <a:gd name="T6" fmla="*/ 24 w 105"/>
                  <a:gd name="T7" fmla="*/ 23 h 108"/>
                  <a:gd name="T8" fmla="*/ 18 w 105"/>
                  <a:gd name="T9" fmla="*/ 27 h 108"/>
                  <a:gd name="T10" fmla="*/ 0 w 105"/>
                  <a:gd name="T11" fmla="*/ 15 h 108"/>
                  <a:gd name="T12" fmla="*/ 0 w 105"/>
                  <a:gd name="T13" fmla="*/ 1 h 108"/>
                  <a:gd name="T14" fmla="*/ 5 w 105"/>
                  <a:gd name="T15" fmla="*/ 0 h 108"/>
                  <a:gd name="T16" fmla="*/ 18 w 105"/>
                  <a:gd name="T17" fmla="*/ 1 h 108"/>
                  <a:gd name="T18" fmla="*/ 22 w 105"/>
                  <a:gd name="T19" fmla="*/ 5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08">
                    <a:moveTo>
                      <a:pt x="87" y="18"/>
                    </a:moveTo>
                    <a:lnTo>
                      <a:pt x="91" y="58"/>
                    </a:lnTo>
                    <a:lnTo>
                      <a:pt x="105" y="82"/>
                    </a:lnTo>
                    <a:lnTo>
                      <a:pt x="96" y="90"/>
                    </a:lnTo>
                    <a:lnTo>
                      <a:pt x="72" y="108"/>
                    </a:lnTo>
                    <a:lnTo>
                      <a:pt x="0" y="58"/>
                    </a:lnTo>
                    <a:lnTo>
                      <a:pt x="0" y="4"/>
                    </a:lnTo>
                    <a:lnTo>
                      <a:pt x="22" y="0"/>
                    </a:lnTo>
                    <a:lnTo>
                      <a:pt x="72" y="4"/>
                    </a:lnTo>
                    <a:lnTo>
                      <a:pt x="87" y="18"/>
                    </a:lnTo>
                    <a:close/>
                  </a:path>
                </a:pathLst>
              </a:custGeom>
              <a:solidFill>
                <a:srgbClr val="BF2063"/>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7" name="Freeform 585"/>
              <p:cNvSpPr>
                <a:spLocks/>
              </p:cNvSpPr>
              <p:nvPr/>
            </p:nvSpPr>
            <p:spPr bwMode="auto">
              <a:xfrm>
                <a:off x="5017" y="3674"/>
                <a:ext cx="39" cy="39"/>
              </a:xfrm>
              <a:custGeom>
                <a:avLst/>
                <a:gdLst>
                  <a:gd name="T0" fmla="*/ 23 w 156"/>
                  <a:gd name="T1" fmla="*/ 0 h 154"/>
                  <a:gd name="T2" fmla="*/ 12 w 156"/>
                  <a:gd name="T3" fmla="*/ 18 h 154"/>
                  <a:gd name="T4" fmla="*/ 0 w 156"/>
                  <a:gd name="T5" fmla="*/ 39 h 154"/>
                  <a:gd name="T6" fmla="*/ 21 w 156"/>
                  <a:gd name="T7" fmla="*/ 27 h 154"/>
                  <a:gd name="T8" fmla="*/ 39 w 156"/>
                  <a:gd name="T9" fmla="*/ 27 h 154"/>
                  <a:gd name="T10" fmla="*/ 39 w 156"/>
                  <a:gd name="T11" fmla="*/ 8 h 154"/>
                  <a:gd name="T12" fmla="*/ 23 w 156"/>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4">
                    <a:moveTo>
                      <a:pt x="90" y="0"/>
                    </a:moveTo>
                    <a:lnTo>
                      <a:pt x="49" y="70"/>
                    </a:lnTo>
                    <a:lnTo>
                      <a:pt x="0" y="154"/>
                    </a:lnTo>
                    <a:lnTo>
                      <a:pt x="84" y="105"/>
                    </a:lnTo>
                    <a:lnTo>
                      <a:pt x="156" y="105"/>
                    </a:lnTo>
                    <a:lnTo>
                      <a:pt x="156" y="31"/>
                    </a:lnTo>
                    <a:lnTo>
                      <a:pt x="90" y="0"/>
                    </a:lnTo>
                    <a:close/>
                  </a:path>
                </a:pathLst>
              </a:custGeom>
              <a:solidFill>
                <a:srgbClr val="BF2063"/>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8" name="Freeform 586"/>
              <p:cNvSpPr>
                <a:spLocks/>
              </p:cNvSpPr>
              <p:nvPr/>
            </p:nvSpPr>
            <p:spPr bwMode="auto">
              <a:xfrm>
                <a:off x="4903" y="3606"/>
                <a:ext cx="37" cy="31"/>
              </a:xfrm>
              <a:custGeom>
                <a:avLst/>
                <a:gdLst>
                  <a:gd name="T0" fmla="*/ 16 w 149"/>
                  <a:gd name="T1" fmla="*/ 0 h 126"/>
                  <a:gd name="T2" fmla="*/ 14 w 149"/>
                  <a:gd name="T3" fmla="*/ 0 h 126"/>
                  <a:gd name="T4" fmla="*/ 5 w 149"/>
                  <a:gd name="T5" fmla="*/ 2 h 126"/>
                  <a:gd name="T6" fmla="*/ 0 w 149"/>
                  <a:gd name="T7" fmla="*/ 10 h 126"/>
                  <a:gd name="T8" fmla="*/ 4 w 149"/>
                  <a:gd name="T9" fmla="*/ 17 h 126"/>
                  <a:gd name="T10" fmla="*/ 15 w 149"/>
                  <a:gd name="T11" fmla="*/ 31 h 126"/>
                  <a:gd name="T12" fmla="*/ 37 w 149"/>
                  <a:gd name="T13" fmla="*/ 31 h 126"/>
                  <a:gd name="T14" fmla="*/ 37 w 149"/>
                  <a:gd name="T15" fmla="*/ 11 h 126"/>
                  <a:gd name="T16" fmla="*/ 16 w 149"/>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26">
                    <a:moveTo>
                      <a:pt x="66" y="0"/>
                    </a:moveTo>
                    <a:lnTo>
                      <a:pt x="55" y="0"/>
                    </a:lnTo>
                    <a:lnTo>
                      <a:pt x="20" y="9"/>
                    </a:lnTo>
                    <a:lnTo>
                      <a:pt x="0" y="42"/>
                    </a:lnTo>
                    <a:lnTo>
                      <a:pt x="17" y="70"/>
                    </a:lnTo>
                    <a:lnTo>
                      <a:pt x="59" y="126"/>
                    </a:lnTo>
                    <a:lnTo>
                      <a:pt x="147" y="126"/>
                    </a:lnTo>
                    <a:lnTo>
                      <a:pt x="149" y="45"/>
                    </a:lnTo>
                    <a:lnTo>
                      <a:pt x="66" y="0"/>
                    </a:lnTo>
                    <a:close/>
                  </a:path>
                </a:pathLst>
              </a:custGeom>
              <a:solidFill>
                <a:srgbClr val="F0F0F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79" name="Freeform 587"/>
              <p:cNvSpPr>
                <a:spLocks/>
              </p:cNvSpPr>
              <p:nvPr/>
            </p:nvSpPr>
            <p:spPr bwMode="auto">
              <a:xfrm>
                <a:off x="4901" y="3610"/>
                <a:ext cx="37" cy="35"/>
              </a:xfrm>
              <a:custGeom>
                <a:avLst/>
                <a:gdLst>
                  <a:gd name="T0" fmla="*/ 4 w 147"/>
                  <a:gd name="T1" fmla="*/ 0 h 140"/>
                  <a:gd name="T2" fmla="*/ 0 w 147"/>
                  <a:gd name="T3" fmla="*/ 9 h 140"/>
                  <a:gd name="T4" fmla="*/ 0 w 147"/>
                  <a:gd name="T5" fmla="*/ 19 h 140"/>
                  <a:gd name="T6" fmla="*/ 10 w 147"/>
                  <a:gd name="T7" fmla="*/ 28 h 140"/>
                  <a:gd name="T8" fmla="*/ 18 w 147"/>
                  <a:gd name="T9" fmla="*/ 35 h 140"/>
                  <a:gd name="T10" fmla="*/ 37 w 147"/>
                  <a:gd name="T11" fmla="*/ 27 h 140"/>
                  <a:gd name="T12" fmla="*/ 4 w 147"/>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40">
                    <a:moveTo>
                      <a:pt x="17" y="0"/>
                    </a:moveTo>
                    <a:lnTo>
                      <a:pt x="0" y="36"/>
                    </a:lnTo>
                    <a:lnTo>
                      <a:pt x="0" y="76"/>
                    </a:lnTo>
                    <a:lnTo>
                      <a:pt x="39" y="111"/>
                    </a:lnTo>
                    <a:lnTo>
                      <a:pt x="72" y="140"/>
                    </a:lnTo>
                    <a:lnTo>
                      <a:pt x="147" y="109"/>
                    </a:lnTo>
                    <a:lnTo>
                      <a:pt x="17" y="0"/>
                    </a:lnTo>
                    <a:close/>
                  </a:path>
                </a:pathLst>
              </a:custGeom>
              <a:solidFill>
                <a:srgbClr val="D2D2D2"/>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80" name="Freeform 588"/>
              <p:cNvSpPr>
                <a:spLocks/>
              </p:cNvSpPr>
              <p:nvPr/>
            </p:nvSpPr>
            <p:spPr bwMode="auto">
              <a:xfrm>
                <a:off x="4911" y="3615"/>
                <a:ext cx="90" cy="48"/>
              </a:xfrm>
              <a:custGeom>
                <a:avLst/>
                <a:gdLst>
                  <a:gd name="T0" fmla="*/ 90 w 361"/>
                  <a:gd name="T1" fmla="*/ 20 h 191"/>
                  <a:gd name="T2" fmla="*/ 48 w 361"/>
                  <a:gd name="T3" fmla="*/ 14 h 191"/>
                  <a:gd name="T4" fmla="*/ 29 w 361"/>
                  <a:gd name="T5" fmla="*/ 0 h 191"/>
                  <a:gd name="T6" fmla="*/ 11 w 361"/>
                  <a:gd name="T7" fmla="*/ 0 h 191"/>
                  <a:gd name="T8" fmla="*/ 19 w 361"/>
                  <a:gd name="T9" fmla="*/ 5 h 191"/>
                  <a:gd name="T10" fmla="*/ 3 w 361"/>
                  <a:gd name="T11" fmla="*/ 2 h 191"/>
                  <a:gd name="T12" fmla="*/ 0 w 361"/>
                  <a:gd name="T13" fmla="*/ 4 h 191"/>
                  <a:gd name="T14" fmla="*/ 11 w 361"/>
                  <a:gd name="T15" fmla="*/ 11 h 191"/>
                  <a:gd name="T16" fmla="*/ 23 w 361"/>
                  <a:gd name="T17" fmla="*/ 23 h 191"/>
                  <a:gd name="T18" fmla="*/ 6 w 361"/>
                  <a:gd name="T19" fmla="*/ 19 h 191"/>
                  <a:gd name="T20" fmla="*/ 7 w 361"/>
                  <a:gd name="T21" fmla="*/ 25 h 191"/>
                  <a:gd name="T22" fmla="*/ 24 w 361"/>
                  <a:gd name="T23" fmla="*/ 35 h 191"/>
                  <a:gd name="T24" fmla="*/ 43 w 361"/>
                  <a:gd name="T25" fmla="*/ 38 h 191"/>
                  <a:gd name="T26" fmla="*/ 88 w 361"/>
                  <a:gd name="T27" fmla="*/ 48 h 191"/>
                  <a:gd name="T28" fmla="*/ 90 w 361"/>
                  <a:gd name="T29" fmla="*/ 2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1" h="191">
                    <a:moveTo>
                      <a:pt x="361" y="79"/>
                    </a:moveTo>
                    <a:lnTo>
                      <a:pt x="194" y="55"/>
                    </a:lnTo>
                    <a:lnTo>
                      <a:pt x="118" y="0"/>
                    </a:lnTo>
                    <a:lnTo>
                      <a:pt x="44" y="0"/>
                    </a:lnTo>
                    <a:lnTo>
                      <a:pt x="76" y="18"/>
                    </a:lnTo>
                    <a:lnTo>
                      <a:pt x="12" y="6"/>
                    </a:lnTo>
                    <a:lnTo>
                      <a:pt x="0" y="14"/>
                    </a:lnTo>
                    <a:lnTo>
                      <a:pt x="44" y="44"/>
                    </a:lnTo>
                    <a:lnTo>
                      <a:pt x="92" y="90"/>
                    </a:lnTo>
                    <a:lnTo>
                      <a:pt x="26" y="76"/>
                    </a:lnTo>
                    <a:lnTo>
                      <a:pt x="29" y="98"/>
                    </a:lnTo>
                    <a:lnTo>
                      <a:pt x="95" y="139"/>
                    </a:lnTo>
                    <a:lnTo>
                      <a:pt x="172" y="151"/>
                    </a:lnTo>
                    <a:lnTo>
                      <a:pt x="351" y="191"/>
                    </a:lnTo>
                    <a:lnTo>
                      <a:pt x="361" y="79"/>
                    </a:lnTo>
                    <a:close/>
                  </a:path>
                </a:pathLst>
              </a:custGeom>
              <a:solidFill>
                <a:srgbClr val="FFC17D"/>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81" name="Freeform 589"/>
              <p:cNvSpPr>
                <a:spLocks/>
              </p:cNvSpPr>
              <p:nvPr/>
            </p:nvSpPr>
            <p:spPr bwMode="auto">
              <a:xfrm>
                <a:off x="4876" y="3596"/>
                <a:ext cx="33" cy="10"/>
              </a:xfrm>
              <a:custGeom>
                <a:avLst/>
                <a:gdLst>
                  <a:gd name="T0" fmla="*/ 33 w 132"/>
                  <a:gd name="T1" fmla="*/ 10 h 39"/>
                  <a:gd name="T2" fmla="*/ 25 w 132"/>
                  <a:gd name="T3" fmla="*/ 4 h 39"/>
                  <a:gd name="T4" fmla="*/ 21 w 132"/>
                  <a:gd name="T5" fmla="*/ 4 h 39"/>
                  <a:gd name="T6" fmla="*/ 16 w 132"/>
                  <a:gd name="T7" fmla="*/ 0 h 39"/>
                  <a:gd name="T8" fmla="*/ 10 w 132"/>
                  <a:gd name="T9" fmla="*/ 0 h 39"/>
                  <a:gd name="T10" fmla="*/ 1 w 132"/>
                  <a:gd name="T11" fmla="*/ 0 h 39"/>
                  <a:gd name="T12" fmla="*/ 0 w 13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39">
                    <a:moveTo>
                      <a:pt x="132" y="39"/>
                    </a:moveTo>
                    <a:lnTo>
                      <a:pt x="101" y="16"/>
                    </a:lnTo>
                    <a:lnTo>
                      <a:pt x="84" y="16"/>
                    </a:lnTo>
                    <a:lnTo>
                      <a:pt x="63" y="0"/>
                    </a:lnTo>
                    <a:lnTo>
                      <a:pt x="39" y="0"/>
                    </a:lnTo>
                    <a:lnTo>
                      <a:pt x="5" y="0"/>
                    </a:lnTo>
                    <a:lnTo>
                      <a:pt x="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82" name="Freeform 590"/>
              <p:cNvSpPr>
                <a:spLocks/>
              </p:cNvSpPr>
              <p:nvPr/>
            </p:nvSpPr>
            <p:spPr bwMode="auto">
              <a:xfrm>
                <a:off x="4385" y="3142"/>
                <a:ext cx="255" cy="253"/>
              </a:xfrm>
              <a:custGeom>
                <a:avLst/>
                <a:gdLst>
                  <a:gd name="T0" fmla="*/ 42 w 1021"/>
                  <a:gd name="T1" fmla="*/ 13 h 1012"/>
                  <a:gd name="T2" fmla="*/ 30 w 1021"/>
                  <a:gd name="T3" fmla="*/ 24 h 1012"/>
                  <a:gd name="T4" fmla="*/ 11 w 1021"/>
                  <a:gd name="T5" fmla="*/ 45 h 1012"/>
                  <a:gd name="T6" fmla="*/ 9 w 1021"/>
                  <a:gd name="T7" fmla="*/ 58 h 1012"/>
                  <a:gd name="T8" fmla="*/ 9 w 1021"/>
                  <a:gd name="T9" fmla="*/ 65 h 1012"/>
                  <a:gd name="T10" fmla="*/ 7 w 1021"/>
                  <a:gd name="T11" fmla="*/ 71 h 1012"/>
                  <a:gd name="T12" fmla="*/ 2 w 1021"/>
                  <a:gd name="T13" fmla="*/ 86 h 1012"/>
                  <a:gd name="T14" fmla="*/ 0 w 1021"/>
                  <a:gd name="T15" fmla="*/ 102 h 1012"/>
                  <a:gd name="T16" fmla="*/ 0 w 1021"/>
                  <a:gd name="T17" fmla="*/ 111 h 1012"/>
                  <a:gd name="T18" fmla="*/ 1 w 1021"/>
                  <a:gd name="T19" fmla="*/ 123 h 1012"/>
                  <a:gd name="T20" fmla="*/ 5 w 1021"/>
                  <a:gd name="T21" fmla="*/ 155 h 1012"/>
                  <a:gd name="T22" fmla="*/ 15 w 1021"/>
                  <a:gd name="T23" fmla="*/ 173 h 1012"/>
                  <a:gd name="T24" fmla="*/ 29 w 1021"/>
                  <a:gd name="T25" fmla="*/ 188 h 1012"/>
                  <a:gd name="T26" fmla="*/ 29 w 1021"/>
                  <a:gd name="T27" fmla="*/ 198 h 1012"/>
                  <a:gd name="T28" fmla="*/ 31 w 1021"/>
                  <a:gd name="T29" fmla="*/ 208 h 1012"/>
                  <a:gd name="T30" fmla="*/ 30 w 1021"/>
                  <a:gd name="T31" fmla="*/ 216 h 1012"/>
                  <a:gd name="T32" fmla="*/ 30 w 1021"/>
                  <a:gd name="T33" fmla="*/ 223 h 1012"/>
                  <a:gd name="T34" fmla="*/ 31 w 1021"/>
                  <a:gd name="T35" fmla="*/ 230 h 1012"/>
                  <a:gd name="T36" fmla="*/ 37 w 1021"/>
                  <a:gd name="T37" fmla="*/ 248 h 1012"/>
                  <a:gd name="T38" fmla="*/ 62 w 1021"/>
                  <a:gd name="T39" fmla="*/ 246 h 1012"/>
                  <a:gd name="T40" fmla="*/ 67 w 1021"/>
                  <a:gd name="T41" fmla="*/ 246 h 1012"/>
                  <a:gd name="T42" fmla="*/ 74 w 1021"/>
                  <a:gd name="T43" fmla="*/ 247 h 1012"/>
                  <a:gd name="T44" fmla="*/ 85 w 1021"/>
                  <a:gd name="T45" fmla="*/ 248 h 1012"/>
                  <a:gd name="T46" fmla="*/ 95 w 1021"/>
                  <a:gd name="T47" fmla="*/ 249 h 1012"/>
                  <a:gd name="T48" fmla="*/ 105 w 1021"/>
                  <a:gd name="T49" fmla="*/ 251 h 1012"/>
                  <a:gd name="T50" fmla="*/ 110 w 1021"/>
                  <a:gd name="T51" fmla="*/ 251 h 1012"/>
                  <a:gd name="T52" fmla="*/ 115 w 1021"/>
                  <a:gd name="T53" fmla="*/ 251 h 1012"/>
                  <a:gd name="T54" fmla="*/ 124 w 1021"/>
                  <a:gd name="T55" fmla="*/ 249 h 1012"/>
                  <a:gd name="T56" fmla="*/ 129 w 1021"/>
                  <a:gd name="T57" fmla="*/ 249 h 1012"/>
                  <a:gd name="T58" fmla="*/ 134 w 1021"/>
                  <a:gd name="T59" fmla="*/ 249 h 1012"/>
                  <a:gd name="T60" fmla="*/ 142 w 1021"/>
                  <a:gd name="T61" fmla="*/ 252 h 1012"/>
                  <a:gd name="T62" fmla="*/ 147 w 1021"/>
                  <a:gd name="T63" fmla="*/ 253 h 1012"/>
                  <a:gd name="T64" fmla="*/ 153 w 1021"/>
                  <a:gd name="T65" fmla="*/ 253 h 1012"/>
                  <a:gd name="T66" fmla="*/ 170 w 1021"/>
                  <a:gd name="T67" fmla="*/ 247 h 1012"/>
                  <a:gd name="T68" fmla="*/ 185 w 1021"/>
                  <a:gd name="T69" fmla="*/ 238 h 1012"/>
                  <a:gd name="T70" fmla="*/ 173 w 1021"/>
                  <a:gd name="T71" fmla="*/ 165 h 1012"/>
                  <a:gd name="T72" fmla="*/ 162 w 1021"/>
                  <a:gd name="T73" fmla="*/ 93 h 1012"/>
                  <a:gd name="T74" fmla="*/ 174 w 1021"/>
                  <a:gd name="T75" fmla="*/ 108 h 1012"/>
                  <a:gd name="T76" fmla="*/ 184 w 1021"/>
                  <a:gd name="T77" fmla="*/ 124 h 1012"/>
                  <a:gd name="T78" fmla="*/ 186 w 1021"/>
                  <a:gd name="T79" fmla="*/ 123 h 1012"/>
                  <a:gd name="T80" fmla="*/ 192 w 1021"/>
                  <a:gd name="T81" fmla="*/ 128 h 1012"/>
                  <a:gd name="T82" fmla="*/ 211 w 1021"/>
                  <a:gd name="T83" fmla="*/ 145 h 1012"/>
                  <a:gd name="T84" fmla="*/ 228 w 1021"/>
                  <a:gd name="T85" fmla="*/ 162 h 1012"/>
                  <a:gd name="T86" fmla="*/ 236 w 1021"/>
                  <a:gd name="T87" fmla="*/ 166 h 1012"/>
                  <a:gd name="T88" fmla="*/ 238 w 1021"/>
                  <a:gd name="T89" fmla="*/ 161 h 1012"/>
                  <a:gd name="T90" fmla="*/ 245 w 1021"/>
                  <a:gd name="T91" fmla="*/ 153 h 1012"/>
                  <a:gd name="T92" fmla="*/ 255 w 1021"/>
                  <a:gd name="T93" fmla="*/ 138 h 1012"/>
                  <a:gd name="T94" fmla="*/ 254 w 1021"/>
                  <a:gd name="T95" fmla="*/ 133 h 1012"/>
                  <a:gd name="T96" fmla="*/ 250 w 1021"/>
                  <a:gd name="T97" fmla="*/ 126 h 1012"/>
                  <a:gd name="T98" fmla="*/ 237 w 1021"/>
                  <a:gd name="T99" fmla="*/ 112 h 1012"/>
                  <a:gd name="T100" fmla="*/ 214 w 1021"/>
                  <a:gd name="T101" fmla="*/ 87 h 1012"/>
                  <a:gd name="T102" fmla="*/ 196 w 1021"/>
                  <a:gd name="T103" fmla="*/ 67 h 1012"/>
                  <a:gd name="T104" fmla="*/ 188 w 1021"/>
                  <a:gd name="T105" fmla="*/ 55 h 1012"/>
                  <a:gd name="T106" fmla="*/ 184 w 1021"/>
                  <a:gd name="T107" fmla="*/ 43 h 1012"/>
                  <a:gd name="T108" fmla="*/ 171 w 1021"/>
                  <a:gd name="T109" fmla="*/ 27 h 1012"/>
                  <a:gd name="T110" fmla="*/ 154 w 1021"/>
                  <a:gd name="T111" fmla="*/ 10 h 1012"/>
                  <a:gd name="T112" fmla="*/ 132 w 1021"/>
                  <a:gd name="T113" fmla="*/ 0 h 1012"/>
                  <a:gd name="T114" fmla="*/ 112 w 1021"/>
                  <a:gd name="T115" fmla="*/ 0 h 1012"/>
                  <a:gd name="T116" fmla="*/ 107 w 1021"/>
                  <a:gd name="T117" fmla="*/ 0 h 1012"/>
                  <a:gd name="T118" fmla="*/ 100 w 1021"/>
                  <a:gd name="T119" fmla="*/ 0 h 1012"/>
                  <a:gd name="T120" fmla="*/ 87 w 1021"/>
                  <a:gd name="T121" fmla="*/ 2 h 1012"/>
                  <a:gd name="T122" fmla="*/ 62 w 1021"/>
                  <a:gd name="T123" fmla="*/ 5 h 1012"/>
                  <a:gd name="T124" fmla="*/ 42 w 1021"/>
                  <a:gd name="T125" fmla="*/ 13 h 10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1" h="1012">
                    <a:moveTo>
                      <a:pt x="170" y="50"/>
                    </a:moveTo>
                    <a:lnTo>
                      <a:pt x="119" y="95"/>
                    </a:lnTo>
                    <a:lnTo>
                      <a:pt x="46" y="181"/>
                    </a:lnTo>
                    <a:lnTo>
                      <a:pt x="37" y="232"/>
                    </a:lnTo>
                    <a:lnTo>
                      <a:pt x="36" y="260"/>
                    </a:lnTo>
                    <a:lnTo>
                      <a:pt x="30" y="285"/>
                    </a:lnTo>
                    <a:lnTo>
                      <a:pt x="9" y="344"/>
                    </a:lnTo>
                    <a:lnTo>
                      <a:pt x="0" y="407"/>
                    </a:lnTo>
                    <a:lnTo>
                      <a:pt x="1" y="445"/>
                    </a:lnTo>
                    <a:lnTo>
                      <a:pt x="6" y="491"/>
                    </a:lnTo>
                    <a:lnTo>
                      <a:pt x="20" y="618"/>
                    </a:lnTo>
                    <a:lnTo>
                      <a:pt x="60" y="691"/>
                    </a:lnTo>
                    <a:lnTo>
                      <a:pt x="115" y="750"/>
                    </a:lnTo>
                    <a:lnTo>
                      <a:pt x="118" y="793"/>
                    </a:lnTo>
                    <a:lnTo>
                      <a:pt x="125" y="831"/>
                    </a:lnTo>
                    <a:lnTo>
                      <a:pt x="121" y="865"/>
                    </a:lnTo>
                    <a:lnTo>
                      <a:pt x="121" y="891"/>
                    </a:lnTo>
                    <a:lnTo>
                      <a:pt x="124" y="919"/>
                    </a:lnTo>
                    <a:lnTo>
                      <a:pt x="148" y="990"/>
                    </a:lnTo>
                    <a:lnTo>
                      <a:pt x="250" y="984"/>
                    </a:lnTo>
                    <a:lnTo>
                      <a:pt x="270" y="983"/>
                    </a:lnTo>
                    <a:lnTo>
                      <a:pt x="297" y="988"/>
                    </a:lnTo>
                    <a:lnTo>
                      <a:pt x="340" y="990"/>
                    </a:lnTo>
                    <a:lnTo>
                      <a:pt x="380" y="997"/>
                    </a:lnTo>
                    <a:lnTo>
                      <a:pt x="421" y="1004"/>
                    </a:lnTo>
                    <a:lnTo>
                      <a:pt x="439" y="1004"/>
                    </a:lnTo>
                    <a:lnTo>
                      <a:pt x="459" y="1002"/>
                    </a:lnTo>
                    <a:lnTo>
                      <a:pt x="495" y="997"/>
                    </a:lnTo>
                    <a:lnTo>
                      <a:pt x="515" y="997"/>
                    </a:lnTo>
                    <a:lnTo>
                      <a:pt x="537" y="997"/>
                    </a:lnTo>
                    <a:lnTo>
                      <a:pt x="570" y="1006"/>
                    </a:lnTo>
                    <a:lnTo>
                      <a:pt x="589" y="1011"/>
                    </a:lnTo>
                    <a:lnTo>
                      <a:pt x="613" y="1012"/>
                    </a:lnTo>
                    <a:lnTo>
                      <a:pt x="679" y="988"/>
                    </a:lnTo>
                    <a:lnTo>
                      <a:pt x="739" y="951"/>
                    </a:lnTo>
                    <a:lnTo>
                      <a:pt x="693" y="661"/>
                    </a:lnTo>
                    <a:lnTo>
                      <a:pt x="648" y="370"/>
                    </a:lnTo>
                    <a:lnTo>
                      <a:pt x="695" y="430"/>
                    </a:lnTo>
                    <a:lnTo>
                      <a:pt x="737" y="496"/>
                    </a:lnTo>
                    <a:lnTo>
                      <a:pt x="746" y="493"/>
                    </a:lnTo>
                    <a:lnTo>
                      <a:pt x="770" y="511"/>
                    </a:lnTo>
                    <a:lnTo>
                      <a:pt x="844" y="579"/>
                    </a:lnTo>
                    <a:lnTo>
                      <a:pt x="914" y="648"/>
                    </a:lnTo>
                    <a:lnTo>
                      <a:pt x="945" y="665"/>
                    </a:lnTo>
                    <a:lnTo>
                      <a:pt x="952" y="643"/>
                    </a:lnTo>
                    <a:lnTo>
                      <a:pt x="979" y="611"/>
                    </a:lnTo>
                    <a:lnTo>
                      <a:pt x="1021" y="552"/>
                    </a:lnTo>
                    <a:lnTo>
                      <a:pt x="1016" y="531"/>
                    </a:lnTo>
                    <a:lnTo>
                      <a:pt x="1001" y="504"/>
                    </a:lnTo>
                    <a:lnTo>
                      <a:pt x="950" y="447"/>
                    </a:lnTo>
                    <a:lnTo>
                      <a:pt x="857" y="349"/>
                    </a:lnTo>
                    <a:lnTo>
                      <a:pt x="784" y="266"/>
                    </a:lnTo>
                    <a:lnTo>
                      <a:pt x="753" y="220"/>
                    </a:lnTo>
                    <a:lnTo>
                      <a:pt x="737" y="171"/>
                    </a:lnTo>
                    <a:lnTo>
                      <a:pt x="685" y="107"/>
                    </a:lnTo>
                    <a:lnTo>
                      <a:pt x="616" y="39"/>
                    </a:lnTo>
                    <a:lnTo>
                      <a:pt x="530" y="0"/>
                    </a:lnTo>
                    <a:lnTo>
                      <a:pt x="450" y="0"/>
                    </a:lnTo>
                    <a:lnTo>
                      <a:pt x="427" y="0"/>
                    </a:lnTo>
                    <a:lnTo>
                      <a:pt x="400" y="1"/>
                    </a:lnTo>
                    <a:lnTo>
                      <a:pt x="347" y="6"/>
                    </a:lnTo>
                    <a:lnTo>
                      <a:pt x="248" y="21"/>
                    </a:lnTo>
                    <a:lnTo>
                      <a:pt x="170" y="50"/>
                    </a:lnTo>
                    <a:close/>
                  </a:path>
                </a:pathLst>
              </a:custGeom>
              <a:solidFill>
                <a:srgbClr val="D4D6A4"/>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83" name="Freeform 591"/>
              <p:cNvSpPr>
                <a:spLocks/>
              </p:cNvSpPr>
              <p:nvPr/>
            </p:nvSpPr>
            <p:spPr bwMode="auto">
              <a:xfrm>
                <a:off x="4421" y="2992"/>
                <a:ext cx="109" cy="170"/>
              </a:xfrm>
              <a:custGeom>
                <a:avLst/>
                <a:gdLst>
                  <a:gd name="T0" fmla="*/ 88 w 437"/>
                  <a:gd name="T1" fmla="*/ 147 h 679"/>
                  <a:gd name="T2" fmla="*/ 89 w 437"/>
                  <a:gd name="T3" fmla="*/ 139 h 679"/>
                  <a:gd name="T4" fmla="*/ 90 w 437"/>
                  <a:gd name="T5" fmla="*/ 133 h 679"/>
                  <a:gd name="T6" fmla="*/ 88 w 437"/>
                  <a:gd name="T7" fmla="*/ 130 h 679"/>
                  <a:gd name="T8" fmla="*/ 92 w 437"/>
                  <a:gd name="T9" fmla="*/ 122 h 679"/>
                  <a:gd name="T10" fmla="*/ 96 w 437"/>
                  <a:gd name="T11" fmla="*/ 113 h 679"/>
                  <a:gd name="T12" fmla="*/ 96 w 437"/>
                  <a:gd name="T13" fmla="*/ 110 h 679"/>
                  <a:gd name="T14" fmla="*/ 98 w 437"/>
                  <a:gd name="T15" fmla="*/ 106 h 679"/>
                  <a:gd name="T16" fmla="*/ 102 w 437"/>
                  <a:gd name="T17" fmla="*/ 99 h 679"/>
                  <a:gd name="T18" fmla="*/ 106 w 437"/>
                  <a:gd name="T19" fmla="*/ 91 h 679"/>
                  <a:gd name="T20" fmla="*/ 109 w 437"/>
                  <a:gd name="T21" fmla="*/ 85 h 679"/>
                  <a:gd name="T22" fmla="*/ 107 w 437"/>
                  <a:gd name="T23" fmla="*/ 77 h 679"/>
                  <a:gd name="T24" fmla="*/ 105 w 437"/>
                  <a:gd name="T25" fmla="*/ 69 h 679"/>
                  <a:gd name="T26" fmla="*/ 109 w 437"/>
                  <a:gd name="T27" fmla="*/ 65 h 679"/>
                  <a:gd name="T28" fmla="*/ 104 w 437"/>
                  <a:gd name="T29" fmla="*/ 53 h 679"/>
                  <a:gd name="T30" fmla="*/ 106 w 437"/>
                  <a:gd name="T31" fmla="*/ 48 h 679"/>
                  <a:gd name="T32" fmla="*/ 108 w 437"/>
                  <a:gd name="T33" fmla="*/ 44 h 679"/>
                  <a:gd name="T34" fmla="*/ 102 w 437"/>
                  <a:gd name="T35" fmla="*/ 32 h 679"/>
                  <a:gd name="T36" fmla="*/ 100 w 437"/>
                  <a:gd name="T37" fmla="*/ 26 h 679"/>
                  <a:gd name="T38" fmla="*/ 100 w 437"/>
                  <a:gd name="T39" fmla="*/ 20 h 679"/>
                  <a:gd name="T40" fmla="*/ 88 w 437"/>
                  <a:gd name="T41" fmla="*/ 11 h 679"/>
                  <a:gd name="T42" fmla="*/ 64 w 437"/>
                  <a:gd name="T43" fmla="*/ 3 h 679"/>
                  <a:gd name="T44" fmla="*/ 48 w 437"/>
                  <a:gd name="T45" fmla="*/ 0 h 679"/>
                  <a:gd name="T46" fmla="*/ 42 w 437"/>
                  <a:gd name="T47" fmla="*/ 3 h 679"/>
                  <a:gd name="T48" fmla="*/ 25 w 437"/>
                  <a:gd name="T49" fmla="*/ 5 h 679"/>
                  <a:gd name="T50" fmla="*/ 21 w 437"/>
                  <a:gd name="T51" fmla="*/ 9 h 679"/>
                  <a:gd name="T52" fmla="*/ 15 w 437"/>
                  <a:gd name="T53" fmla="*/ 25 h 679"/>
                  <a:gd name="T54" fmla="*/ 7 w 437"/>
                  <a:gd name="T55" fmla="*/ 39 h 679"/>
                  <a:gd name="T56" fmla="*/ 4 w 437"/>
                  <a:gd name="T57" fmla="*/ 51 h 679"/>
                  <a:gd name="T58" fmla="*/ 3 w 437"/>
                  <a:gd name="T59" fmla="*/ 56 h 679"/>
                  <a:gd name="T60" fmla="*/ 4 w 437"/>
                  <a:gd name="T61" fmla="*/ 61 h 679"/>
                  <a:gd name="T62" fmla="*/ 6 w 437"/>
                  <a:gd name="T63" fmla="*/ 70 h 679"/>
                  <a:gd name="T64" fmla="*/ 0 w 437"/>
                  <a:gd name="T65" fmla="*/ 88 h 679"/>
                  <a:gd name="T66" fmla="*/ 6 w 437"/>
                  <a:gd name="T67" fmla="*/ 104 h 679"/>
                  <a:gd name="T68" fmla="*/ 16 w 437"/>
                  <a:gd name="T69" fmla="*/ 110 h 679"/>
                  <a:gd name="T70" fmla="*/ 26 w 437"/>
                  <a:gd name="T71" fmla="*/ 112 h 679"/>
                  <a:gd name="T72" fmla="*/ 27 w 437"/>
                  <a:gd name="T73" fmla="*/ 125 h 679"/>
                  <a:gd name="T74" fmla="*/ 27 w 437"/>
                  <a:gd name="T75" fmla="*/ 129 h 679"/>
                  <a:gd name="T76" fmla="*/ 27 w 437"/>
                  <a:gd name="T77" fmla="*/ 134 h 679"/>
                  <a:gd name="T78" fmla="*/ 25 w 437"/>
                  <a:gd name="T79" fmla="*/ 145 h 679"/>
                  <a:gd name="T80" fmla="*/ 30 w 437"/>
                  <a:gd name="T81" fmla="*/ 151 h 679"/>
                  <a:gd name="T82" fmla="*/ 39 w 437"/>
                  <a:gd name="T83" fmla="*/ 157 h 679"/>
                  <a:gd name="T84" fmla="*/ 46 w 437"/>
                  <a:gd name="T85" fmla="*/ 168 h 679"/>
                  <a:gd name="T86" fmla="*/ 55 w 437"/>
                  <a:gd name="T87" fmla="*/ 168 h 679"/>
                  <a:gd name="T88" fmla="*/ 64 w 437"/>
                  <a:gd name="T89" fmla="*/ 170 h 679"/>
                  <a:gd name="T90" fmla="*/ 85 w 437"/>
                  <a:gd name="T91" fmla="*/ 153 h 679"/>
                  <a:gd name="T92" fmla="*/ 89 w 437"/>
                  <a:gd name="T93" fmla="*/ 147 h 679"/>
                  <a:gd name="T94" fmla="*/ 88 w 437"/>
                  <a:gd name="T95" fmla="*/ 147 h 6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7" h="679">
                    <a:moveTo>
                      <a:pt x="354" y="587"/>
                    </a:moveTo>
                    <a:lnTo>
                      <a:pt x="357" y="556"/>
                    </a:lnTo>
                    <a:lnTo>
                      <a:pt x="359" y="533"/>
                    </a:lnTo>
                    <a:lnTo>
                      <a:pt x="354" y="518"/>
                    </a:lnTo>
                    <a:lnTo>
                      <a:pt x="367" y="487"/>
                    </a:lnTo>
                    <a:lnTo>
                      <a:pt x="383" y="450"/>
                    </a:lnTo>
                    <a:lnTo>
                      <a:pt x="384" y="438"/>
                    </a:lnTo>
                    <a:lnTo>
                      <a:pt x="393" y="425"/>
                    </a:lnTo>
                    <a:lnTo>
                      <a:pt x="408" y="397"/>
                    </a:lnTo>
                    <a:lnTo>
                      <a:pt x="423" y="364"/>
                    </a:lnTo>
                    <a:lnTo>
                      <a:pt x="437" y="338"/>
                    </a:lnTo>
                    <a:lnTo>
                      <a:pt x="428" y="308"/>
                    </a:lnTo>
                    <a:lnTo>
                      <a:pt x="420" y="277"/>
                    </a:lnTo>
                    <a:lnTo>
                      <a:pt x="436" y="258"/>
                    </a:lnTo>
                    <a:lnTo>
                      <a:pt x="418" y="211"/>
                    </a:lnTo>
                    <a:lnTo>
                      <a:pt x="425" y="193"/>
                    </a:lnTo>
                    <a:lnTo>
                      <a:pt x="432" y="177"/>
                    </a:lnTo>
                    <a:lnTo>
                      <a:pt x="409" y="129"/>
                    </a:lnTo>
                    <a:lnTo>
                      <a:pt x="399" y="103"/>
                    </a:lnTo>
                    <a:lnTo>
                      <a:pt x="401" y="81"/>
                    </a:lnTo>
                    <a:lnTo>
                      <a:pt x="354" y="45"/>
                    </a:lnTo>
                    <a:lnTo>
                      <a:pt x="257" y="11"/>
                    </a:lnTo>
                    <a:lnTo>
                      <a:pt x="192" y="0"/>
                    </a:lnTo>
                    <a:lnTo>
                      <a:pt x="167" y="11"/>
                    </a:lnTo>
                    <a:lnTo>
                      <a:pt x="100" y="20"/>
                    </a:lnTo>
                    <a:lnTo>
                      <a:pt x="84" y="35"/>
                    </a:lnTo>
                    <a:lnTo>
                      <a:pt x="60" y="100"/>
                    </a:lnTo>
                    <a:lnTo>
                      <a:pt x="29" y="156"/>
                    </a:lnTo>
                    <a:lnTo>
                      <a:pt x="18" y="205"/>
                    </a:lnTo>
                    <a:lnTo>
                      <a:pt x="12" y="222"/>
                    </a:lnTo>
                    <a:lnTo>
                      <a:pt x="15" y="244"/>
                    </a:lnTo>
                    <a:lnTo>
                      <a:pt x="23" y="281"/>
                    </a:lnTo>
                    <a:lnTo>
                      <a:pt x="0" y="351"/>
                    </a:lnTo>
                    <a:lnTo>
                      <a:pt x="25" y="416"/>
                    </a:lnTo>
                    <a:lnTo>
                      <a:pt x="63" y="441"/>
                    </a:lnTo>
                    <a:lnTo>
                      <a:pt x="104" y="446"/>
                    </a:lnTo>
                    <a:lnTo>
                      <a:pt x="107" y="500"/>
                    </a:lnTo>
                    <a:lnTo>
                      <a:pt x="107" y="516"/>
                    </a:lnTo>
                    <a:lnTo>
                      <a:pt x="107" y="534"/>
                    </a:lnTo>
                    <a:lnTo>
                      <a:pt x="99" y="580"/>
                    </a:lnTo>
                    <a:lnTo>
                      <a:pt x="121" y="604"/>
                    </a:lnTo>
                    <a:lnTo>
                      <a:pt x="156" y="628"/>
                    </a:lnTo>
                    <a:lnTo>
                      <a:pt x="185" y="670"/>
                    </a:lnTo>
                    <a:lnTo>
                      <a:pt x="219" y="670"/>
                    </a:lnTo>
                    <a:lnTo>
                      <a:pt x="255" y="679"/>
                    </a:lnTo>
                    <a:lnTo>
                      <a:pt x="341" y="611"/>
                    </a:lnTo>
                    <a:lnTo>
                      <a:pt x="355" y="587"/>
                    </a:lnTo>
                    <a:lnTo>
                      <a:pt x="354" y="587"/>
                    </a:lnTo>
                    <a:close/>
                  </a:path>
                </a:pathLst>
              </a:custGeom>
              <a:solidFill>
                <a:srgbClr val="C96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484" name="Freeform 592"/>
              <p:cNvSpPr>
                <a:spLocks/>
              </p:cNvSpPr>
              <p:nvPr/>
            </p:nvSpPr>
            <p:spPr bwMode="auto">
              <a:xfrm>
                <a:off x="4446" y="3137"/>
                <a:ext cx="75" cy="149"/>
              </a:xfrm>
              <a:custGeom>
                <a:avLst/>
                <a:gdLst>
                  <a:gd name="T0" fmla="*/ 1 w 297"/>
                  <a:gd name="T1" fmla="*/ 0 h 596"/>
                  <a:gd name="T2" fmla="*/ 9 w 297"/>
                  <a:gd name="T3" fmla="*/ 10 h 596"/>
                  <a:gd name="T4" fmla="*/ 18 w 297"/>
                  <a:gd name="T5" fmla="*/ 18 h 596"/>
                  <a:gd name="T6" fmla="*/ 19 w 297"/>
                  <a:gd name="T7" fmla="*/ 23 h 596"/>
                  <a:gd name="T8" fmla="*/ 29 w 297"/>
                  <a:gd name="T9" fmla="*/ 25 h 596"/>
                  <a:gd name="T10" fmla="*/ 43 w 297"/>
                  <a:gd name="T11" fmla="*/ 21 h 596"/>
                  <a:gd name="T12" fmla="*/ 56 w 297"/>
                  <a:gd name="T13" fmla="*/ 7 h 596"/>
                  <a:gd name="T14" fmla="*/ 63 w 297"/>
                  <a:gd name="T15" fmla="*/ 6 h 596"/>
                  <a:gd name="T16" fmla="*/ 64 w 297"/>
                  <a:gd name="T17" fmla="*/ 9 h 596"/>
                  <a:gd name="T18" fmla="*/ 72 w 297"/>
                  <a:gd name="T19" fmla="*/ 35 h 596"/>
                  <a:gd name="T20" fmla="*/ 75 w 297"/>
                  <a:gd name="T21" fmla="*/ 72 h 596"/>
                  <a:gd name="T22" fmla="*/ 71 w 297"/>
                  <a:gd name="T23" fmla="*/ 104 h 596"/>
                  <a:gd name="T24" fmla="*/ 63 w 297"/>
                  <a:gd name="T25" fmla="*/ 149 h 596"/>
                  <a:gd name="T26" fmla="*/ 35 w 297"/>
                  <a:gd name="T27" fmla="*/ 112 h 596"/>
                  <a:gd name="T28" fmla="*/ 28 w 297"/>
                  <a:gd name="T29" fmla="*/ 103 h 596"/>
                  <a:gd name="T30" fmla="*/ 20 w 297"/>
                  <a:gd name="T31" fmla="*/ 71 h 596"/>
                  <a:gd name="T32" fmla="*/ 8 w 297"/>
                  <a:gd name="T33" fmla="*/ 48 h 596"/>
                  <a:gd name="T34" fmla="*/ 0 w 297"/>
                  <a:gd name="T35" fmla="*/ 21 h 596"/>
                  <a:gd name="T36" fmla="*/ 0 w 297"/>
                  <a:gd name="T37" fmla="*/ 1 h 596"/>
                  <a:gd name="T38" fmla="*/ 1 w 297"/>
                  <a:gd name="T39" fmla="*/ 0 h 5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7" h="596">
                    <a:moveTo>
                      <a:pt x="2" y="0"/>
                    </a:moveTo>
                    <a:lnTo>
                      <a:pt x="37" y="40"/>
                    </a:lnTo>
                    <a:lnTo>
                      <a:pt x="71" y="70"/>
                    </a:lnTo>
                    <a:lnTo>
                      <a:pt x="76" y="91"/>
                    </a:lnTo>
                    <a:lnTo>
                      <a:pt x="115" y="98"/>
                    </a:lnTo>
                    <a:lnTo>
                      <a:pt x="170" y="85"/>
                    </a:lnTo>
                    <a:lnTo>
                      <a:pt x="222" y="28"/>
                    </a:lnTo>
                    <a:lnTo>
                      <a:pt x="249" y="23"/>
                    </a:lnTo>
                    <a:lnTo>
                      <a:pt x="254" y="34"/>
                    </a:lnTo>
                    <a:lnTo>
                      <a:pt x="284" y="141"/>
                    </a:lnTo>
                    <a:lnTo>
                      <a:pt x="297" y="288"/>
                    </a:lnTo>
                    <a:lnTo>
                      <a:pt x="281" y="417"/>
                    </a:lnTo>
                    <a:lnTo>
                      <a:pt x="249" y="596"/>
                    </a:lnTo>
                    <a:lnTo>
                      <a:pt x="137" y="446"/>
                    </a:lnTo>
                    <a:lnTo>
                      <a:pt x="110" y="410"/>
                    </a:lnTo>
                    <a:lnTo>
                      <a:pt x="79" y="284"/>
                    </a:lnTo>
                    <a:lnTo>
                      <a:pt x="30" y="190"/>
                    </a:lnTo>
                    <a:lnTo>
                      <a:pt x="0" y="83"/>
                    </a:lnTo>
                    <a:lnTo>
                      <a:pt x="0" y="2"/>
                    </a:lnTo>
                    <a:lnTo>
                      <a:pt x="2" y="0"/>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85" name="Freeform 593"/>
              <p:cNvSpPr>
                <a:spLocks/>
              </p:cNvSpPr>
              <p:nvPr/>
            </p:nvSpPr>
            <p:spPr bwMode="auto">
              <a:xfrm>
                <a:off x="4424" y="3070"/>
                <a:ext cx="15" cy="32"/>
              </a:xfrm>
              <a:custGeom>
                <a:avLst/>
                <a:gdLst>
                  <a:gd name="T0" fmla="*/ 14 w 61"/>
                  <a:gd name="T1" fmla="*/ 7 h 128"/>
                  <a:gd name="T2" fmla="*/ 9 w 61"/>
                  <a:gd name="T3" fmla="*/ 0 h 128"/>
                  <a:gd name="T4" fmla="*/ 4 w 61"/>
                  <a:gd name="T5" fmla="*/ 2 h 128"/>
                  <a:gd name="T6" fmla="*/ 1 w 61"/>
                  <a:gd name="T7" fmla="*/ 5 h 128"/>
                  <a:gd name="T8" fmla="*/ 0 w 61"/>
                  <a:gd name="T9" fmla="*/ 10 h 128"/>
                  <a:gd name="T10" fmla="*/ 0 w 61"/>
                  <a:gd name="T11" fmla="*/ 15 h 128"/>
                  <a:gd name="T12" fmla="*/ 4 w 61"/>
                  <a:gd name="T13" fmla="*/ 24 h 128"/>
                  <a:gd name="T14" fmla="*/ 11 w 61"/>
                  <a:gd name="T15" fmla="*/ 31 h 128"/>
                  <a:gd name="T16" fmla="*/ 15 w 61"/>
                  <a:gd name="T17" fmla="*/ 32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128">
                    <a:moveTo>
                      <a:pt x="57" y="28"/>
                    </a:moveTo>
                    <a:lnTo>
                      <a:pt x="35" y="0"/>
                    </a:lnTo>
                    <a:lnTo>
                      <a:pt x="17" y="6"/>
                    </a:lnTo>
                    <a:lnTo>
                      <a:pt x="5" y="18"/>
                    </a:lnTo>
                    <a:lnTo>
                      <a:pt x="0" y="39"/>
                    </a:lnTo>
                    <a:lnTo>
                      <a:pt x="2" y="61"/>
                    </a:lnTo>
                    <a:lnTo>
                      <a:pt x="16" y="97"/>
                    </a:lnTo>
                    <a:lnTo>
                      <a:pt x="43" y="124"/>
                    </a:lnTo>
                    <a:lnTo>
                      <a:pt x="61" y="128"/>
                    </a:lnTo>
                  </a:path>
                </a:pathLst>
              </a:custGeom>
              <a:noFill/>
              <a:ln w="9525">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86" name="Freeform 594"/>
              <p:cNvSpPr>
                <a:spLocks/>
              </p:cNvSpPr>
              <p:nvPr/>
            </p:nvSpPr>
            <p:spPr bwMode="auto">
              <a:xfrm>
                <a:off x="4489" y="3035"/>
                <a:ext cx="40" cy="29"/>
              </a:xfrm>
              <a:custGeom>
                <a:avLst/>
                <a:gdLst>
                  <a:gd name="T0" fmla="*/ 5 w 158"/>
                  <a:gd name="T1" fmla="*/ 0 h 118"/>
                  <a:gd name="T2" fmla="*/ 9 w 158"/>
                  <a:gd name="T3" fmla="*/ 0 h 118"/>
                  <a:gd name="T4" fmla="*/ 14 w 158"/>
                  <a:gd name="T5" fmla="*/ 0 h 118"/>
                  <a:gd name="T6" fmla="*/ 17 w 158"/>
                  <a:gd name="T7" fmla="*/ 0 h 118"/>
                  <a:gd name="T8" fmla="*/ 27 w 158"/>
                  <a:gd name="T9" fmla="*/ 5 h 118"/>
                  <a:gd name="T10" fmla="*/ 34 w 158"/>
                  <a:gd name="T11" fmla="*/ 10 h 118"/>
                  <a:gd name="T12" fmla="*/ 37 w 158"/>
                  <a:gd name="T13" fmla="*/ 14 h 118"/>
                  <a:gd name="T14" fmla="*/ 40 w 158"/>
                  <a:gd name="T15" fmla="*/ 18 h 118"/>
                  <a:gd name="T16" fmla="*/ 40 w 158"/>
                  <a:gd name="T17" fmla="*/ 23 h 118"/>
                  <a:gd name="T18" fmla="*/ 37 w 158"/>
                  <a:gd name="T19" fmla="*/ 28 h 118"/>
                  <a:gd name="T20" fmla="*/ 23 w 158"/>
                  <a:gd name="T21" fmla="*/ 29 h 118"/>
                  <a:gd name="T22" fmla="*/ 16 w 158"/>
                  <a:gd name="T23" fmla="*/ 29 h 118"/>
                  <a:gd name="T24" fmla="*/ 8 w 158"/>
                  <a:gd name="T25" fmla="*/ 28 h 118"/>
                  <a:gd name="T26" fmla="*/ 0 w 158"/>
                  <a:gd name="T27" fmla="*/ 26 h 118"/>
                  <a:gd name="T28" fmla="*/ 0 w 158"/>
                  <a:gd name="T29" fmla="*/ 22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118">
                    <a:moveTo>
                      <a:pt x="19" y="0"/>
                    </a:moveTo>
                    <a:lnTo>
                      <a:pt x="37" y="0"/>
                    </a:lnTo>
                    <a:lnTo>
                      <a:pt x="54" y="0"/>
                    </a:lnTo>
                    <a:lnTo>
                      <a:pt x="68" y="0"/>
                    </a:lnTo>
                    <a:lnTo>
                      <a:pt x="107" y="22"/>
                    </a:lnTo>
                    <a:lnTo>
                      <a:pt x="134" y="41"/>
                    </a:lnTo>
                    <a:lnTo>
                      <a:pt x="145" y="58"/>
                    </a:lnTo>
                    <a:lnTo>
                      <a:pt x="158" y="74"/>
                    </a:lnTo>
                    <a:lnTo>
                      <a:pt x="157" y="93"/>
                    </a:lnTo>
                    <a:lnTo>
                      <a:pt x="145" y="114"/>
                    </a:lnTo>
                    <a:lnTo>
                      <a:pt x="90" y="118"/>
                    </a:lnTo>
                    <a:lnTo>
                      <a:pt x="62" y="118"/>
                    </a:lnTo>
                    <a:lnTo>
                      <a:pt x="33" y="115"/>
                    </a:lnTo>
                    <a:lnTo>
                      <a:pt x="0" y="104"/>
                    </a:lnTo>
                    <a:lnTo>
                      <a:pt x="0" y="88"/>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87" name="Oval 595"/>
              <p:cNvSpPr>
                <a:spLocks noChangeArrowheads="1"/>
              </p:cNvSpPr>
              <p:nvPr/>
            </p:nvSpPr>
            <p:spPr bwMode="auto">
              <a:xfrm>
                <a:off x="4506" y="3025"/>
                <a:ext cx="8" cy="9"/>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488" name="Oval 596"/>
              <p:cNvSpPr>
                <a:spLocks noChangeArrowheads="1"/>
              </p:cNvSpPr>
              <p:nvPr/>
            </p:nvSpPr>
            <p:spPr bwMode="auto">
              <a:xfrm>
                <a:off x="4483" y="3025"/>
                <a:ext cx="8" cy="12"/>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489" name="Freeform 597"/>
              <p:cNvSpPr>
                <a:spLocks/>
              </p:cNvSpPr>
              <p:nvPr/>
            </p:nvSpPr>
            <p:spPr bwMode="auto">
              <a:xfrm>
                <a:off x="4462" y="3066"/>
                <a:ext cx="7" cy="16"/>
              </a:xfrm>
              <a:custGeom>
                <a:avLst/>
                <a:gdLst>
                  <a:gd name="T0" fmla="*/ 7 w 28"/>
                  <a:gd name="T1" fmla="*/ 0 h 62"/>
                  <a:gd name="T2" fmla="*/ 6 w 28"/>
                  <a:gd name="T3" fmla="*/ 12 h 62"/>
                  <a:gd name="T4" fmla="*/ 0 w 28"/>
                  <a:gd name="T5" fmla="*/ 16 h 62"/>
                  <a:gd name="T6" fmla="*/ 0 60000 65536"/>
                  <a:gd name="T7" fmla="*/ 0 60000 65536"/>
                  <a:gd name="T8" fmla="*/ 0 60000 65536"/>
                </a:gdLst>
                <a:ahLst/>
                <a:cxnLst>
                  <a:cxn ang="T6">
                    <a:pos x="T0" y="T1"/>
                  </a:cxn>
                  <a:cxn ang="T7">
                    <a:pos x="T2" y="T3"/>
                  </a:cxn>
                  <a:cxn ang="T8">
                    <a:pos x="T4" y="T5"/>
                  </a:cxn>
                </a:cxnLst>
                <a:rect l="0" t="0" r="r" b="b"/>
                <a:pathLst>
                  <a:path w="28" h="62">
                    <a:moveTo>
                      <a:pt x="28" y="0"/>
                    </a:moveTo>
                    <a:lnTo>
                      <a:pt x="23" y="48"/>
                    </a:lnTo>
                    <a:lnTo>
                      <a:pt x="0" y="6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90" name="Freeform 598"/>
              <p:cNvSpPr>
                <a:spLocks/>
              </p:cNvSpPr>
              <p:nvPr/>
            </p:nvSpPr>
            <p:spPr bwMode="auto">
              <a:xfrm>
                <a:off x="4467" y="3078"/>
                <a:ext cx="11" cy="5"/>
              </a:xfrm>
              <a:custGeom>
                <a:avLst/>
                <a:gdLst>
                  <a:gd name="T0" fmla="*/ 0 w 44"/>
                  <a:gd name="T1" fmla="*/ 0 h 20"/>
                  <a:gd name="T2" fmla="*/ 1 w 44"/>
                  <a:gd name="T3" fmla="*/ 2 h 20"/>
                  <a:gd name="T4" fmla="*/ 6 w 44"/>
                  <a:gd name="T5" fmla="*/ 5 h 20"/>
                  <a:gd name="T6" fmla="*/ 11 w 44"/>
                  <a:gd name="T7" fmla="*/ 5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20">
                    <a:moveTo>
                      <a:pt x="0" y="0"/>
                    </a:moveTo>
                    <a:lnTo>
                      <a:pt x="4" y="8"/>
                    </a:lnTo>
                    <a:lnTo>
                      <a:pt x="25" y="20"/>
                    </a:lnTo>
                    <a:lnTo>
                      <a:pt x="44" y="2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91" name="Freeform 599"/>
              <p:cNvSpPr>
                <a:spLocks/>
              </p:cNvSpPr>
              <p:nvPr/>
            </p:nvSpPr>
            <p:spPr bwMode="auto">
              <a:xfrm>
                <a:off x="4509" y="3068"/>
                <a:ext cx="20" cy="54"/>
              </a:xfrm>
              <a:custGeom>
                <a:avLst/>
                <a:gdLst>
                  <a:gd name="T0" fmla="*/ 19 w 79"/>
                  <a:gd name="T1" fmla="*/ 0 h 216"/>
                  <a:gd name="T2" fmla="*/ 20 w 79"/>
                  <a:gd name="T3" fmla="*/ 9 h 216"/>
                  <a:gd name="T4" fmla="*/ 17 w 79"/>
                  <a:gd name="T5" fmla="*/ 13 h 216"/>
                  <a:gd name="T6" fmla="*/ 13 w 79"/>
                  <a:gd name="T7" fmla="*/ 27 h 216"/>
                  <a:gd name="T8" fmla="*/ 7 w 79"/>
                  <a:gd name="T9" fmla="*/ 39 h 216"/>
                  <a:gd name="T10" fmla="*/ 0 w 79"/>
                  <a:gd name="T11" fmla="*/ 54 h 2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216">
                    <a:moveTo>
                      <a:pt x="75" y="0"/>
                    </a:moveTo>
                    <a:lnTo>
                      <a:pt x="79" y="37"/>
                    </a:lnTo>
                    <a:lnTo>
                      <a:pt x="66" y="52"/>
                    </a:lnTo>
                    <a:lnTo>
                      <a:pt x="51" y="106"/>
                    </a:lnTo>
                    <a:lnTo>
                      <a:pt x="28" y="157"/>
                    </a:lnTo>
                    <a:lnTo>
                      <a:pt x="0" y="216"/>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92" name="Freeform 600"/>
              <p:cNvSpPr>
                <a:spLocks/>
              </p:cNvSpPr>
              <p:nvPr/>
            </p:nvSpPr>
            <p:spPr bwMode="auto">
              <a:xfrm>
                <a:off x="4446" y="3104"/>
                <a:ext cx="3" cy="31"/>
              </a:xfrm>
              <a:custGeom>
                <a:avLst/>
                <a:gdLst>
                  <a:gd name="T0" fmla="*/ 1 w 12"/>
                  <a:gd name="T1" fmla="*/ 0 h 124"/>
                  <a:gd name="T2" fmla="*/ 2 w 12"/>
                  <a:gd name="T3" fmla="*/ 13 h 124"/>
                  <a:gd name="T4" fmla="*/ 3 w 12"/>
                  <a:gd name="T5" fmla="*/ 18 h 124"/>
                  <a:gd name="T6" fmla="*/ 2 w 12"/>
                  <a:gd name="T7" fmla="*/ 23 h 124"/>
                  <a:gd name="T8" fmla="*/ 0 w 12"/>
                  <a:gd name="T9" fmla="*/ 31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4">
                    <a:moveTo>
                      <a:pt x="4" y="0"/>
                    </a:moveTo>
                    <a:lnTo>
                      <a:pt x="9" y="53"/>
                    </a:lnTo>
                    <a:lnTo>
                      <a:pt x="12" y="73"/>
                    </a:lnTo>
                    <a:lnTo>
                      <a:pt x="9" y="93"/>
                    </a:lnTo>
                    <a:lnTo>
                      <a:pt x="0" y="12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493" name="Freeform 601"/>
              <p:cNvSpPr>
                <a:spLocks/>
              </p:cNvSpPr>
              <p:nvPr/>
            </p:nvSpPr>
            <p:spPr bwMode="auto">
              <a:xfrm>
                <a:off x="4423" y="3135"/>
                <a:ext cx="74" cy="139"/>
              </a:xfrm>
              <a:custGeom>
                <a:avLst/>
                <a:gdLst>
                  <a:gd name="T0" fmla="*/ 23 w 299"/>
                  <a:gd name="T1" fmla="*/ 0 h 554"/>
                  <a:gd name="T2" fmla="*/ 18 w 299"/>
                  <a:gd name="T3" fmla="*/ 4 h 554"/>
                  <a:gd name="T4" fmla="*/ 5 w 299"/>
                  <a:gd name="T5" fmla="*/ 24 h 554"/>
                  <a:gd name="T6" fmla="*/ 2 w 299"/>
                  <a:gd name="T7" fmla="*/ 30 h 554"/>
                  <a:gd name="T8" fmla="*/ 0 w 299"/>
                  <a:gd name="T9" fmla="*/ 36 h 554"/>
                  <a:gd name="T10" fmla="*/ 0 w 299"/>
                  <a:gd name="T11" fmla="*/ 42 h 554"/>
                  <a:gd name="T12" fmla="*/ 6 w 299"/>
                  <a:gd name="T13" fmla="*/ 42 h 554"/>
                  <a:gd name="T14" fmla="*/ 10 w 299"/>
                  <a:gd name="T15" fmla="*/ 42 h 554"/>
                  <a:gd name="T16" fmla="*/ 13 w 299"/>
                  <a:gd name="T17" fmla="*/ 42 h 554"/>
                  <a:gd name="T18" fmla="*/ 19 w 299"/>
                  <a:gd name="T19" fmla="*/ 37 h 554"/>
                  <a:gd name="T20" fmla="*/ 23 w 299"/>
                  <a:gd name="T21" fmla="*/ 40 h 554"/>
                  <a:gd name="T22" fmla="*/ 25 w 299"/>
                  <a:gd name="T23" fmla="*/ 44 h 554"/>
                  <a:gd name="T24" fmla="*/ 19 w 299"/>
                  <a:gd name="T25" fmla="*/ 48 h 554"/>
                  <a:gd name="T26" fmla="*/ 11 w 299"/>
                  <a:gd name="T27" fmla="*/ 51 h 554"/>
                  <a:gd name="T28" fmla="*/ 16 w 299"/>
                  <a:gd name="T29" fmla="*/ 60 h 554"/>
                  <a:gd name="T30" fmla="*/ 23 w 299"/>
                  <a:gd name="T31" fmla="*/ 68 h 554"/>
                  <a:gd name="T32" fmla="*/ 26 w 299"/>
                  <a:gd name="T33" fmla="*/ 89 h 554"/>
                  <a:gd name="T34" fmla="*/ 32 w 299"/>
                  <a:gd name="T35" fmla="*/ 98 h 554"/>
                  <a:gd name="T36" fmla="*/ 42 w 299"/>
                  <a:gd name="T37" fmla="*/ 108 h 554"/>
                  <a:gd name="T38" fmla="*/ 74 w 299"/>
                  <a:gd name="T39" fmla="*/ 139 h 554"/>
                  <a:gd name="T40" fmla="*/ 61 w 299"/>
                  <a:gd name="T41" fmla="*/ 101 h 554"/>
                  <a:gd name="T42" fmla="*/ 51 w 299"/>
                  <a:gd name="T43" fmla="*/ 87 h 554"/>
                  <a:gd name="T44" fmla="*/ 46 w 299"/>
                  <a:gd name="T45" fmla="*/ 73 h 554"/>
                  <a:gd name="T46" fmla="*/ 42 w 299"/>
                  <a:gd name="T47" fmla="*/ 59 h 554"/>
                  <a:gd name="T48" fmla="*/ 34 w 299"/>
                  <a:gd name="T49" fmla="*/ 47 h 554"/>
                  <a:gd name="T50" fmla="*/ 33 w 299"/>
                  <a:gd name="T51" fmla="*/ 44 h 554"/>
                  <a:gd name="T52" fmla="*/ 34 w 299"/>
                  <a:gd name="T53" fmla="*/ 38 h 554"/>
                  <a:gd name="T54" fmla="*/ 35 w 299"/>
                  <a:gd name="T55" fmla="*/ 33 h 554"/>
                  <a:gd name="T56" fmla="*/ 34 w 299"/>
                  <a:gd name="T57" fmla="*/ 29 h 554"/>
                  <a:gd name="T58" fmla="*/ 31 w 299"/>
                  <a:gd name="T59" fmla="*/ 22 h 554"/>
                  <a:gd name="T60" fmla="*/ 25 w 299"/>
                  <a:gd name="T61" fmla="*/ 13 h 554"/>
                  <a:gd name="T62" fmla="*/ 23 w 299"/>
                  <a:gd name="T63" fmla="*/ 2 h 554"/>
                  <a:gd name="T64" fmla="*/ 23 w 299"/>
                  <a:gd name="T65" fmla="*/ 0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 h="554">
                    <a:moveTo>
                      <a:pt x="94" y="0"/>
                    </a:moveTo>
                    <a:lnTo>
                      <a:pt x="72" y="15"/>
                    </a:lnTo>
                    <a:lnTo>
                      <a:pt x="21" y="96"/>
                    </a:lnTo>
                    <a:lnTo>
                      <a:pt x="7" y="119"/>
                    </a:lnTo>
                    <a:lnTo>
                      <a:pt x="0" y="145"/>
                    </a:lnTo>
                    <a:lnTo>
                      <a:pt x="0" y="166"/>
                    </a:lnTo>
                    <a:lnTo>
                      <a:pt x="25" y="166"/>
                    </a:lnTo>
                    <a:lnTo>
                      <a:pt x="40" y="166"/>
                    </a:lnTo>
                    <a:lnTo>
                      <a:pt x="54" y="166"/>
                    </a:lnTo>
                    <a:lnTo>
                      <a:pt x="76" y="146"/>
                    </a:lnTo>
                    <a:lnTo>
                      <a:pt x="91" y="158"/>
                    </a:lnTo>
                    <a:lnTo>
                      <a:pt x="100" y="177"/>
                    </a:lnTo>
                    <a:lnTo>
                      <a:pt x="76" y="190"/>
                    </a:lnTo>
                    <a:lnTo>
                      <a:pt x="46" y="204"/>
                    </a:lnTo>
                    <a:lnTo>
                      <a:pt x="65" y="238"/>
                    </a:lnTo>
                    <a:lnTo>
                      <a:pt x="92" y="273"/>
                    </a:lnTo>
                    <a:lnTo>
                      <a:pt x="107" y="355"/>
                    </a:lnTo>
                    <a:lnTo>
                      <a:pt x="128" y="392"/>
                    </a:lnTo>
                    <a:lnTo>
                      <a:pt x="170" y="431"/>
                    </a:lnTo>
                    <a:lnTo>
                      <a:pt x="299" y="554"/>
                    </a:lnTo>
                    <a:lnTo>
                      <a:pt x="247" y="402"/>
                    </a:lnTo>
                    <a:lnTo>
                      <a:pt x="206" y="345"/>
                    </a:lnTo>
                    <a:lnTo>
                      <a:pt x="184" y="292"/>
                    </a:lnTo>
                    <a:lnTo>
                      <a:pt x="168" y="234"/>
                    </a:lnTo>
                    <a:lnTo>
                      <a:pt x="136" y="188"/>
                    </a:lnTo>
                    <a:lnTo>
                      <a:pt x="133" y="175"/>
                    </a:lnTo>
                    <a:lnTo>
                      <a:pt x="137" y="152"/>
                    </a:lnTo>
                    <a:lnTo>
                      <a:pt x="140" y="130"/>
                    </a:lnTo>
                    <a:lnTo>
                      <a:pt x="136" y="114"/>
                    </a:lnTo>
                    <a:lnTo>
                      <a:pt x="125" y="89"/>
                    </a:lnTo>
                    <a:lnTo>
                      <a:pt x="101" y="53"/>
                    </a:lnTo>
                    <a:lnTo>
                      <a:pt x="92" y="8"/>
                    </a:lnTo>
                    <a:lnTo>
                      <a:pt x="94" y="0"/>
                    </a:lnTo>
                    <a:close/>
                  </a:path>
                </a:pathLst>
              </a:custGeom>
              <a:solidFill>
                <a:srgbClr val="D4D6A4"/>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94" name="Freeform 602"/>
              <p:cNvSpPr>
                <a:spLocks/>
              </p:cNvSpPr>
              <p:nvPr/>
            </p:nvSpPr>
            <p:spPr bwMode="auto">
              <a:xfrm>
                <a:off x="4509" y="3140"/>
                <a:ext cx="33" cy="144"/>
              </a:xfrm>
              <a:custGeom>
                <a:avLst/>
                <a:gdLst>
                  <a:gd name="T0" fmla="*/ 0 w 131"/>
                  <a:gd name="T1" fmla="*/ 2 h 576"/>
                  <a:gd name="T2" fmla="*/ 6 w 131"/>
                  <a:gd name="T3" fmla="*/ 19 h 576"/>
                  <a:gd name="T4" fmla="*/ 7 w 131"/>
                  <a:gd name="T5" fmla="*/ 40 h 576"/>
                  <a:gd name="T6" fmla="*/ 7 w 131"/>
                  <a:gd name="T7" fmla="*/ 61 h 576"/>
                  <a:gd name="T8" fmla="*/ 6 w 131"/>
                  <a:gd name="T9" fmla="*/ 85 h 576"/>
                  <a:gd name="T10" fmla="*/ 4 w 131"/>
                  <a:gd name="T11" fmla="*/ 97 h 576"/>
                  <a:gd name="T12" fmla="*/ 4 w 131"/>
                  <a:gd name="T13" fmla="*/ 106 h 576"/>
                  <a:gd name="T14" fmla="*/ 4 w 131"/>
                  <a:gd name="T15" fmla="*/ 113 h 576"/>
                  <a:gd name="T16" fmla="*/ 4 w 131"/>
                  <a:gd name="T17" fmla="*/ 117 h 576"/>
                  <a:gd name="T18" fmla="*/ 4 w 131"/>
                  <a:gd name="T19" fmla="*/ 122 h 576"/>
                  <a:gd name="T20" fmla="*/ 6 w 131"/>
                  <a:gd name="T21" fmla="*/ 144 h 576"/>
                  <a:gd name="T22" fmla="*/ 20 w 131"/>
                  <a:gd name="T23" fmla="*/ 105 h 576"/>
                  <a:gd name="T24" fmla="*/ 14 w 131"/>
                  <a:gd name="T25" fmla="*/ 95 h 576"/>
                  <a:gd name="T26" fmla="*/ 14 w 131"/>
                  <a:gd name="T27" fmla="*/ 83 h 576"/>
                  <a:gd name="T28" fmla="*/ 23 w 131"/>
                  <a:gd name="T29" fmla="*/ 69 h 576"/>
                  <a:gd name="T30" fmla="*/ 29 w 131"/>
                  <a:gd name="T31" fmla="*/ 63 h 576"/>
                  <a:gd name="T32" fmla="*/ 33 w 131"/>
                  <a:gd name="T33" fmla="*/ 54 h 576"/>
                  <a:gd name="T34" fmla="*/ 32 w 131"/>
                  <a:gd name="T35" fmla="*/ 45 h 576"/>
                  <a:gd name="T36" fmla="*/ 22 w 131"/>
                  <a:gd name="T37" fmla="*/ 43 h 576"/>
                  <a:gd name="T38" fmla="*/ 11 w 131"/>
                  <a:gd name="T39" fmla="*/ 39 h 576"/>
                  <a:gd name="T40" fmla="*/ 11 w 131"/>
                  <a:gd name="T41" fmla="*/ 32 h 576"/>
                  <a:gd name="T42" fmla="*/ 21 w 131"/>
                  <a:gd name="T43" fmla="*/ 27 h 576"/>
                  <a:gd name="T44" fmla="*/ 27 w 131"/>
                  <a:gd name="T45" fmla="*/ 23 h 576"/>
                  <a:gd name="T46" fmla="*/ 22 w 131"/>
                  <a:gd name="T47" fmla="*/ 14 h 576"/>
                  <a:gd name="T48" fmla="*/ 13 w 131"/>
                  <a:gd name="T49" fmla="*/ 7 h 576"/>
                  <a:gd name="T50" fmla="*/ 0 w 131"/>
                  <a:gd name="T51" fmla="*/ 0 h 576"/>
                  <a:gd name="T52" fmla="*/ 0 w 131"/>
                  <a:gd name="T53" fmla="*/ 2 h 5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1" h="576">
                    <a:moveTo>
                      <a:pt x="1" y="7"/>
                    </a:moveTo>
                    <a:lnTo>
                      <a:pt x="24" y="74"/>
                    </a:lnTo>
                    <a:lnTo>
                      <a:pt x="28" y="160"/>
                    </a:lnTo>
                    <a:lnTo>
                      <a:pt x="28" y="242"/>
                    </a:lnTo>
                    <a:lnTo>
                      <a:pt x="24" y="338"/>
                    </a:lnTo>
                    <a:lnTo>
                      <a:pt x="16" y="388"/>
                    </a:lnTo>
                    <a:lnTo>
                      <a:pt x="16" y="423"/>
                    </a:lnTo>
                    <a:lnTo>
                      <a:pt x="16" y="453"/>
                    </a:lnTo>
                    <a:lnTo>
                      <a:pt x="16" y="469"/>
                    </a:lnTo>
                    <a:lnTo>
                      <a:pt x="16" y="487"/>
                    </a:lnTo>
                    <a:lnTo>
                      <a:pt x="23" y="576"/>
                    </a:lnTo>
                    <a:lnTo>
                      <a:pt x="78" y="420"/>
                    </a:lnTo>
                    <a:lnTo>
                      <a:pt x="55" y="379"/>
                    </a:lnTo>
                    <a:lnTo>
                      <a:pt x="57" y="330"/>
                    </a:lnTo>
                    <a:lnTo>
                      <a:pt x="91" y="275"/>
                    </a:lnTo>
                    <a:lnTo>
                      <a:pt x="116" y="250"/>
                    </a:lnTo>
                    <a:lnTo>
                      <a:pt x="131" y="217"/>
                    </a:lnTo>
                    <a:lnTo>
                      <a:pt x="129" y="180"/>
                    </a:lnTo>
                    <a:lnTo>
                      <a:pt x="88" y="170"/>
                    </a:lnTo>
                    <a:lnTo>
                      <a:pt x="45" y="154"/>
                    </a:lnTo>
                    <a:lnTo>
                      <a:pt x="42" y="128"/>
                    </a:lnTo>
                    <a:lnTo>
                      <a:pt x="83" y="106"/>
                    </a:lnTo>
                    <a:lnTo>
                      <a:pt x="109" y="90"/>
                    </a:lnTo>
                    <a:lnTo>
                      <a:pt x="86" y="55"/>
                    </a:lnTo>
                    <a:lnTo>
                      <a:pt x="52" y="26"/>
                    </a:lnTo>
                    <a:lnTo>
                      <a:pt x="0" y="0"/>
                    </a:lnTo>
                    <a:lnTo>
                      <a:pt x="1" y="7"/>
                    </a:lnTo>
                    <a:close/>
                  </a:path>
                </a:pathLst>
              </a:custGeom>
              <a:solidFill>
                <a:srgbClr val="D4D6A4"/>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95" name="Freeform 603"/>
              <p:cNvSpPr>
                <a:spLocks/>
              </p:cNvSpPr>
              <p:nvPr/>
            </p:nvSpPr>
            <p:spPr bwMode="auto">
              <a:xfrm>
                <a:off x="4411" y="2978"/>
                <a:ext cx="118" cy="104"/>
              </a:xfrm>
              <a:custGeom>
                <a:avLst/>
                <a:gdLst>
                  <a:gd name="T0" fmla="*/ 13 w 472"/>
                  <a:gd name="T1" fmla="*/ 102 h 415"/>
                  <a:gd name="T2" fmla="*/ 9 w 472"/>
                  <a:gd name="T3" fmla="*/ 101 h 415"/>
                  <a:gd name="T4" fmla="*/ 5 w 472"/>
                  <a:gd name="T5" fmla="*/ 90 h 415"/>
                  <a:gd name="T6" fmla="*/ 3 w 472"/>
                  <a:gd name="T7" fmla="*/ 78 h 415"/>
                  <a:gd name="T8" fmla="*/ 1 w 472"/>
                  <a:gd name="T9" fmla="*/ 56 h 415"/>
                  <a:gd name="T10" fmla="*/ 0 w 472"/>
                  <a:gd name="T11" fmla="*/ 46 h 415"/>
                  <a:gd name="T12" fmla="*/ 2 w 472"/>
                  <a:gd name="T13" fmla="*/ 37 h 415"/>
                  <a:gd name="T14" fmla="*/ 5 w 472"/>
                  <a:gd name="T15" fmla="*/ 25 h 415"/>
                  <a:gd name="T16" fmla="*/ 12 w 472"/>
                  <a:gd name="T17" fmla="*/ 14 h 415"/>
                  <a:gd name="T18" fmla="*/ 25 w 472"/>
                  <a:gd name="T19" fmla="*/ 7 h 415"/>
                  <a:gd name="T20" fmla="*/ 38 w 472"/>
                  <a:gd name="T21" fmla="*/ 4 h 415"/>
                  <a:gd name="T22" fmla="*/ 58 w 472"/>
                  <a:gd name="T23" fmla="*/ 1 h 415"/>
                  <a:gd name="T24" fmla="*/ 68 w 472"/>
                  <a:gd name="T25" fmla="*/ 1 h 415"/>
                  <a:gd name="T26" fmla="*/ 76 w 472"/>
                  <a:gd name="T27" fmla="*/ 0 h 415"/>
                  <a:gd name="T28" fmla="*/ 83 w 472"/>
                  <a:gd name="T29" fmla="*/ 0 h 415"/>
                  <a:gd name="T30" fmla="*/ 91 w 472"/>
                  <a:gd name="T31" fmla="*/ 1 h 415"/>
                  <a:gd name="T32" fmla="*/ 104 w 472"/>
                  <a:gd name="T33" fmla="*/ 6 h 415"/>
                  <a:gd name="T34" fmla="*/ 115 w 472"/>
                  <a:gd name="T35" fmla="*/ 20 h 415"/>
                  <a:gd name="T36" fmla="*/ 117 w 472"/>
                  <a:gd name="T37" fmla="*/ 32 h 415"/>
                  <a:gd name="T38" fmla="*/ 118 w 472"/>
                  <a:gd name="T39" fmla="*/ 38 h 415"/>
                  <a:gd name="T40" fmla="*/ 118 w 472"/>
                  <a:gd name="T41" fmla="*/ 43 h 415"/>
                  <a:gd name="T42" fmla="*/ 118 w 472"/>
                  <a:gd name="T43" fmla="*/ 47 h 415"/>
                  <a:gd name="T44" fmla="*/ 118 w 472"/>
                  <a:gd name="T45" fmla="*/ 53 h 415"/>
                  <a:gd name="T46" fmla="*/ 113 w 472"/>
                  <a:gd name="T47" fmla="*/ 46 h 415"/>
                  <a:gd name="T48" fmla="*/ 109 w 472"/>
                  <a:gd name="T49" fmla="*/ 40 h 415"/>
                  <a:gd name="T50" fmla="*/ 109 w 472"/>
                  <a:gd name="T51" fmla="*/ 35 h 415"/>
                  <a:gd name="T52" fmla="*/ 109 w 472"/>
                  <a:gd name="T53" fmla="*/ 29 h 415"/>
                  <a:gd name="T54" fmla="*/ 75 w 472"/>
                  <a:gd name="T55" fmla="*/ 18 h 415"/>
                  <a:gd name="T56" fmla="*/ 60 w 472"/>
                  <a:gd name="T57" fmla="*/ 17 h 415"/>
                  <a:gd name="T58" fmla="*/ 56 w 472"/>
                  <a:gd name="T59" fmla="*/ 17 h 415"/>
                  <a:gd name="T60" fmla="*/ 51 w 472"/>
                  <a:gd name="T61" fmla="*/ 17 h 415"/>
                  <a:gd name="T62" fmla="*/ 44 w 472"/>
                  <a:gd name="T63" fmla="*/ 19 h 415"/>
                  <a:gd name="T64" fmla="*/ 35 w 472"/>
                  <a:gd name="T65" fmla="*/ 29 h 415"/>
                  <a:gd name="T66" fmla="*/ 29 w 472"/>
                  <a:gd name="T67" fmla="*/ 41 h 415"/>
                  <a:gd name="T68" fmla="*/ 28 w 472"/>
                  <a:gd name="T69" fmla="*/ 45 h 415"/>
                  <a:gd name="T70" fmla="*/ 29 w 472"/>
                  <a:gd name="T71" fmla="*/ 51 h 415"/>
                  <a:gd name="T72" fmla="*/ 32 w 472"/>
                  <a:gd name="T73" fmla="*/ 64 h 415"/>
                  <a:gd name="T74" fmla="*/ 35 w 472"/>
                  <a:gd name="T75" fmla="*/ 74 h 415"/>
                  <a:gd name="T76" fmla="*/ 35 w 472"/>
                  <a:gd name="T77" fmla="*/ 79 h 415"/>
                  <a:gd name="T78" fmla="*/ 34 w 472"/>
                  <a:gd name="T79" fmla="*/ 82 h 415"/>
                  <a:gd name="T80" fmla="*/ 34 w 472"/>
                  <a:gd name="T81" fmla="*/ 97 h 415"/>
                  <a:gd name="T82" fmla="*/ 30 w 472"/>
                  <a:gd name="T83" fmla="*/ 97 h 415"/>
                  <a:gd name="T84" fmla="*/ 22 w 472"/>
                  <a:gd name="T85" fmla="*/ 90 h 415"/>
                  <a:gd name="T86" fmla="*/ 16 w 472"/>
                  <a:gd name="T87" fmla="*/ 95 h 415"/>
                  <a:gd name="T88" fmla="*/ 11 w 472"/>
                  <a:gd name="T89" fmla="*/ 104 h 415"/>
                  <a:gd name="T90" fmla="*/ 13 w 472"/>
                  <a:gd name="T91" fmla="*/ 102 h 4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2" h="415">
                    <a:moveTo>
                      <a:pt x="53" y="407"/>
                    </a:moveTo>
                    <a:lnTo>
                      <a:pt x="37" y="405"/>
                    </a:lnTo>
                    <a:lnTo>
                      <a:pt x="21" y="360"/>
                    </a:lnTo>
                    <a:lnTo>
                      <a:pt x="13" y="311"/>
                    </a:lnTo>
                    <a:lnTo>
                      <a:pt x="2" y="225"/>
                    </a:lnTo>
                    <a:lnTo>
                      <a:pt x="0" y="182"/>
                    </a:lnTo>
                    <a:lnTo>
                      <a:pt x="8" y="148"/>
                    </a:lnTo>
                    <a:lnTo>
                      <a:pt x="21" y="98"/>
                    </a:lnTo>
                    <a:lnTo>
                      <a:pt x="48" y="54"/>
                    </a:lnTo>
                    <a:lnTo>
                      <a:pt x="99" y="29"/>
                    </a:lnTo>
                    <a:lnTo>
                      <a:pt x="152" y="14"/>
                    </a:lnTo>
                    <a:lnTo>
                      <a:pt x="231" y="5"/>
                    </a:lnTo>
                    <a:lnTo>
                      <a:pt x="271" y="2"/>
                    </a:lnTo>
                    <a:lnTo>
                      <a:pt x="305" y="0"/>
                    </a:lnTo>
                    <a:lnTo>
                      <a:pt x="330" y="1"/>
                    </a:lnTo>
                    <a:lnTo>
                      <a:pt x="362" y="5"/>
                    </a:lnTo>
                    <a:lnTo>
                      <a:pt x="415" y="22"/>
                    </a:lnTo>
                    <a:lnTo>
                      <a:pt x="458" y="78"/>
                    </a:lnTo>
                    <a:lnTo>
                      <a:pt x="469" y="126"/>
                    </a:lnTo>
                    <a:lnTo>
                      <a:pt x="472" y="151"/>
                    </a:lnTo>
                    <a:lnTo>
                      <a:pt x="470" y="170"/>
                    </a:lnTo>
                    <a:lnTo>
                      <a:pt x="472" y="187"/>
                    </a:lnTo>
                    <a:lnTo>
                      <a:pt x="470" y="213"/>
                    </a:lnTo>
                    <a:lnTo>
                      <a:pt x="452" y="183"/>
                    </a:lnTo>
                    <a:lnTo>
                      <a:pt x="434" y="158"/>
                    </a:lnTo>
                    <a:lnTo>
                      <a:pt x="436" y="140"/>
                    </a:lnTo>
                    <a:lnTo>
                      <a:pt x="434" y="115"/>
                    </a:lnTo>
                    <a:lnTo>
                      <a:pt x="301" y="72"/>
                    </a:lnTo>
                    <a:lnTo>
                      <a:pt x="239" y="67"/>
                    </a:lnTo>
                    <a:lnTo>
                      <a:pt x="222" y="67"/>
                    </a:lnTo>
                    <a:lnTo>
                      <a:pt x="205" y="68"/>
                    </a:lnTo>
                    <a:lnTo>
                      <a:pt x="176" y="75"/>
                    </a:lnTo>
                    <a:lnTo>
                      <a:pt x="138" y="115"/>
                    </a:lnTo>
                    <a:lnTo>
                      <a:pt x="114" y="163"/>
                    </a:lnTo>
                    <a:lnTo>
                      <a:pt x="112" y="181"/>
                    </a:lnTo>
                    <a:lnTo>
                      <a:pt x="115" y="204"/>
                    </a:lnTo>
                    <a:lnTo>
                      <a:pt x="128" y="254"/>
                    </a:lnTo>
                    <a:lnTo>
                      <a:pt x="139" y="297"/>
                    </a:lnTo>
                    <a:lnTo>
                      <a:pt x="141" y="314"/>
                    </a:lnTo>
                    <a:lnTo>
                      <a:pt x="137" y="328"/>
                    </a:lnTo>
                    <a:lnTo>
                      <a:pt x="137" y="388"/>
                    </a:lnTo>
                    <a:lnTo>
                      <a:pt x="120" y="388"/>
                    </a:lnTo>
                    <a:lnTo>
                      <a:pt x="89" y="358"/>
                    </a:lnTo>
                    <a:lnTo>
                      <a:pt x="65" y="378"/>
                    </a:lnTo>
                    <a:lnTo>
                      <a:pt x="43" y="415"/>
                    </a:lnTo>
                    <a:lnTo>
                      <a:pt x="53" y="407"/>
                    </a:lnTo>
                    <a:close/>
                  </a:path>
                </a:pathLst>
              </a:custGeom>
              <a:solidFill>
                <a:srgbClr val="000000"/>
              </a:solidFill>
              <a:ln w="0">
                <a:solidFill>
                  <a:srgbClr val="000000"/>
                </a:solidFill>
                <a:prstDash val="solid"/>
                <a:round/>
                <a:headEnd/>
                <a:tailEnd/>
              </a:ln>
            </p:spPr>
            <p:txBody>
              <a:bodyPr/>
              <a:lstStyle/>
              <a:p>
                <a:endParaRPr lang="it-IT">
                  <a:solidFill>
                    <a:prstClr val="black"/>
                  </a:solidFill>
                  <a:latin typeface="Calibri"/>
                </a:endParaRPr>
              </a:p>
            </p:txBody>
          </p:sp>
          <p:sp>
            <p:nvSpPr>
              <p:cNvPr id="14496" name="Freeform 604"/>
              <p:cNvSpPr>
                <a:spLocks/>
              </p:cNvSpPr>
              <p:nvPr/>
            </p:nvSpPr>
            <p:spPr bwMode="auto">
              <a:xfrm>
                <a:off x="4477" y="3151"/>
                <a:ext cx="27" cy="33"/>
              </a:xfrm>
              <a:custGeom>
                <a:avLst/>
                <a:gdLst>
                  <a:gd name="T0" fmla="*/ 15 w 108"/>
                  <a:gd name="T1" fmla="*/ 0 h 132"/>
                  <a:gd name="T2" fmla="*/ 18 w 108"/>
                  <a:gd name="T3" fmla="*/ 1 h 132"/>
                  <a:gd name="T4" fmla="*/ 22 w 108"/>
                  <a:gd name="T5" fmla="*/ 6 h 132"/>
                  <a:gd name="T6" fmla="*/ 27 w 108"/>
                  <a:gd name="T7" fmla="*/ 19 h 132"/>
                  <a:gd name="T8" fmla="*/ 24 w 108"/>
                  <a:gd name="T9" fmla="*/ 27 h 132"/>
                  <a:gd name="T10" fmla="*/ 13 w 108"/>
                  <a:gd name="T11" fmla="*/ 32 h 132"/>
                  <a:gd name="T12" fmla="*/ 7 w 108"/>
                  <a:gd name="T13" fmla="*/ 33 h 132"/>
                  <a:gd name="T14" fmla="*/ 4 w 108"/>
                  <a:gd name="T15" fmla="*/ 26 h 132"/>
                  <a:gd name="T16" fmla="*/ 0 w 108"/>
                  <a:gd name="T17" fmla="*/ 18 h 132"/>
                  <a:gd name="T18" fmla="*/ 2 w 108"/>
                  <a:gd name="T19" fmla="*/ 9 h 132"/>
                  <a:gd name="T20" fmla="*/ 7 w 108"/>
                  <a:gd name="T21" fmla="*/ 6 h 132"/>
                  <a:gd name="T22" fmla="*/ 15 w 108"/>
                  <a:gd name="T23" fmla="*/ 2 h 132"/>
                  <a:gd name="T24" fmla="*/ 15 w 108"/>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132">
                    <a:moveTo>
                      <a:pt x="59" y="0"/>
                    </a:moveTo>
                    <a:lnTo>
                      <a:pt x="72" y="3"/>
                    </a:lnTo>
                    <a:lnTo>
                      <a:pt x="89" y="23"/>
                    </a:lnTo>
                    <a:lnTo>
                      <a:pt x="108" y="74"/>
                    </a:lnTo>
                    <a:lnTo>
                      <a:pt x="97" y="109"/>
                    </a:lnTo>
                    <a:lnTo>
                      <a:pt x="51" y="128"/>
                    </a:lnTo>
                    <a:lnTo>
                      <a:pt x="27" y="132"/>
                    </a:lnTo>
                    <a:lnTo>
                      <a:pt x="14" y="103"/>
                    </a:lnTo>
                    <a:lnTo>
                      <a:pt x="0" y="70"/>
                    </a:lnTo>
                    <a:lnTo>
                      <a:pt x="6" y="35"/>
                    </a:lnTo>
                    <a:lnTo>
                      <a:pt x="27" y="23"/>
                    </a:lnTo>
                    <a:lnTo>
                      <a:pt x="59" y="9"/>
                    </a:lnTo>
                    <a:lnTo>
                      <a:pt x="59" y="0"/>
                    </a:lnTo>
                    <a:close/>
                  </a:path>
                </a:pathLst>
              </a:custGeom>
              <a:solidFill>
                <a:srgbClr val="6E8CCA"/>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97" name="Freeform 605"/>
              <p:cNvSpPr>
                <a:spLocks/>
              </p:cNvSpPr>
              <p:nvPr/>
            </p:nvSpPr>
            <p:spPr bwMode="auto">
              <a:xfrm>
                <a:off x="4485" y="3178"/>
                <a:ext cx="34" cy="111"/>
              </a:xfrm>
              <a:custGeom>
                <a:avLst/>
                <a:gdLst>
                  <a:gd name="T0" fmla="*/ 16 w 135"/>
                  <a:gd name="T1" fmla="*/ 0 h 442"/>
                  <a:gd name="T2" fmla="*/ 34 w 135"/>
                  <a:gd name="T3" fmla="*/ 76 h 442"/>
                  <a:gd name="T4" fmla="*/ 34 w 135"/>
                  <a:gd name="T5" fmla="*/ 83 h 442"/>
                  <a:gd name="T6" fmla="*/ 34 w 135"/>
                  <a:gd name="T7" fmla="*/ 89 h 442"/>
                  <a:gd name="T8" fmla="*/ 33 w 135"/>
                  <a:gd name="T9" fmla="*/ 95 h 442"/>
                  <a:gd name="T10" fmla="*/ 31 w 135"/>
                  <a:gd name="T11" fmla="*/ 106 h 442"/>
                  <a:gd name="T12" fmla="*/ 27 w 135"/>
                  <a:gd name="T13" fmla="*/ 111 h 442"/>
                  <a:gd name="T14" fmla="*/ 17 w 135"/>
                  <a:gd name="T15" fmla="*/ 92 h 442"/>
                  <a:gd name="T16" fmla="*/ 10 w 135"/>
                  <a:gd name="T17" fmla="*/ 72 h 442"/>
                  <a:gd name="T18" fmla="*/ 0 w 135"/>
                  <a:gd name="T19" fmla="*/ 5 h 442"/>
                  <a:gd name="T20" fmla="*/ 10 w 135"/>
                  <a:gd name="T21" fmla="*/ 2 h 442"/>
                  <a:gd name="T22" fmla="*/ 16 w 135"/>
                  <a:gd name="T23" fmla="*/ 0 h 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442">
                    <a:moveTo>
                      <a:pt x="64" y="0"/>
                    </a:moveTo>
                    <a:lnTo>
                      <a:pt x="135" y="303"/>
                    </a:lnTo>
                    <a:lnTo>
                      <a:pt x="135" y="332"/>
                    </a:lnTo>
                    <a:lnTo>
                      <a:pt x="135" y="354"/>
                    </a:lnTo>
                    <a:lnTo>
                      <a:pt x="131" y="379"/>
                    </a:lnTo>
                    <a:lnTo>
                      <a:pt x="124" y="421"/>
                    </a:lnTo>
                    <a:lnTo>
                      <a:pt x="108" y="442"/>
                    </a:lnTo>
                    <a:lnTo>
                      <a:pt x="69" y="366"/>
                    </a:lnTo>
                    <a:lnTo>
                      <a:pt x="41" y="288"/>
                    </a:lnTo>
                    <a:lnTo>
                      <a:pt x="0" y="19"/>
                    </a:lnTo>
                    <a:lnTo>
                      <a:pt x="39" y="8"/>
                    </a:lnTo>
                    <a:lnTo>
                      <a:pt x="64" y="0"/>
                    </a:lnTo>
                    <a:close/>
                  </a:path>
                </a:pathLst>
              </a:custGeom>
              <a:solidFill>
                <a:srgbClr val="6E8CCA"/>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98" name="Freeform 606"/>
              <p:cNvSpPr>
                <a:spLocks/>
              </p:cNvSpPr>
              <p:nvPr/>
            </p:nvSpPr>
            <p:spPr bwMode="auto">
              <a:xfrm>
                <a:off x="4751" y="2853"/>
                <a:ext cx="100" cy="196"/>
              </a:xfrm>
              <a:custGeom>
                <a:avLst/>
                <a:gdLst>
                  <a:gd name="T0" fmla="*/ 60 w 400"/>
                  <a:gd name="T1" fmla="*/ 0 h 782"/>
                  <a:gd name="T2" fmla="*/ 52 w 400"/>
                  <a:gd name="T3" fmla="*/ 0 h 782"/>
                  <a:gd name="T4" fmla="*/ 46 w 400"/>
                  <a:gd name="T5" fmla="*/ 0 h 782"/>
                  <a:gd name="T6" fmla="*/ 42 w 400"/>
                  <a:gd name="T7" fmla="*/ 1 h 782"/>
                  <a:gd name="T8" fmla="*/ 30 w 400"/>
                  <a:gd name="T9" fmla="*/ 8 h 782"/>
                  <a:gd name="T10" fmla="*/ 19 w 400"/>
                  <a:gd name="T11" fmla="*/ 18 h 782"/>
                  <a:gd name="T12" fmla="*/ 4 w 400"/>
                  <a:gd name="T13" fmla="*/ 37 h 782"/>
                  <a:gd name="T14" fmla="*/ 0 w 400"/>
                  <a:gd name="T15" fmla="*/ 51 h 782"/>
                  <a:gd name="T16" fmla="*/ 4 w 400"/>
                  <a:gd name="T17" fmla="*/ 68 h 782"/>
                  <a:gd name="T18" fmla="*/ 4 w 400"/>
                  <a:gd name="T19" fmla="*/ 73 h 782"/>
                  <a:gd name="T20" fmla="*/ 4 w 400"/>
                  <a:gd name="T21" fmla="*/ 78 h 782"/>
                  <a:gd name="T22" fmla="*/ 4 w 400"/>
                  <a:gd name="T23" fmla="*/ 87 h 782"/>
                  <a:gd name="T24" fmla="*/ 11 w 400"/>
                  <a:gd name="T25" fmla="*/ 87 h 782"/>
                  <a:gd name="T26" fmla="*/ 17 w 400"/>
                  <a:gd name="T27" fmla="*/ 89 h 782"/>
                  <a:gd name="T28" fmla="*/ 18 w 400"/>
                  <a:gd name="T29" fmla="*/ 95 h 782"/>
                  <a:gd name="T30" fmla="*/ 17 w 400"/>
                  <a:gd name="T31" fmla="*/ 103 h 782"/>
                  <a:gd name="T32" fmla="*/ 22 w 400"/>
                  <a:gd name="T33" fmla="*/ 111 h 782"/>
                  <a:gd name="T34" fmla="*/ 23 w 400"/>
                  <a:gd name="T35" fmla="*/ 120 h 782"/>
                  <a:gd name="T36" fmla="*/ 32 w 400"/>
                  <a:gd name="T37" fmla="*/ 127 h 782"/>
                  <a:gd name="T38" fmla="*/ 41 w 400"/>
                  <a:gd name="T39" fmla="*/ 129 h 782"/>
                  <a:gd name="T40" fmla="*/ 41 w 400"/>
                  <a:gd name="T41" fmla="*/ 138 h 782"/>
                  <a:gd name="T42" fmla="*/ 42 w 400"/>
                  <a:gd name="T43" fmla="*/ 145 h 782"/>
                  <a:gd name="T44" fmla="*/ 44 w 400"/>
                  <a:gd name="T45" fmla="*/ 150 h 782"/>
                  <a:gd name="T46" fmla="*/ 43 w 400"/>
                  <a:gd name="T47" fmla="*/ 159 h 782"/>
                  <a:gd name="T48" fmla="*/ 42 w 400"/>
                  <a:gd name="T49" fmla="*/ 178 h 782"/>
                  <a:gd name="T50" fmla="*/ 42 w 400"/>
                  <a:gd name="T51" fmla="*/ 189 h 782"/>
                  <a:gd name="T52" fmla="*/ 44 w 400"/>
                  <a:gd name="T53" fmla="*/ 196 h 782"/>
                  <a:gd name="T54" fmla="*/ 53 w 400"/>
                  <a:gd name="T55" fmla="*/ 184 h 782"/>
                  <a:gd name="T56" fmla="*/ 63 w 400"/>
                  <a:gd name="T57" fmla="*/ 167 h 782"/>
                  <a:gd name="T58" fmla="*/ 68 w 400"/>
                  <a:gd name="T59" fmla="*/ 154 h 782"/>
                  <a:gd name="T60" fmla="*/ 70 w 400"/>
                  <a:gd name="T61" fmla="*/ 148 h 782"/>
                  <a:gd name="T62" fmla="*/ 70 w 400"/>
                  <a:gd name="T63" fmla="*/ 141 h 782"/>
                  <a:gd name="T64" fmla="*/ 70 w 400"/>
                  <a:gd name="T65" fmla="*/ 134 h 782"/>
                  <a:gd name="T66" fmla="*/ 72 w 400"/>
                  <a:gd name="T67" fmla="*/ 128 h 782"/>
                  <a:gd name="T68" fmla="*/ 84 w 400"/>
                  <a:gd name="T69" fmla="*/ 121 h 782"/>
                  <a:gd name="T70" fmla="*/ 89 w 400"/>
                  <a:gd name="T71" fmla="*/ 113 h 782"/>
                  <a:gd name="T72" fmla="*/ 97 w 400"/>
                  <a:gd name="T73" fmla="*/ 96 h 782"/>
                  <a:gd name="T74" fmla="*/ 100 w 400"/>
                  <a:gd name="T75" fmla="*/ 82 h 782"/>
                  <a:gd name="T76" fmla="*/ 95 w 400"/>
                  <a:gd name="T77" fmla="*/ 72 h 782"/>
                  <a:gd name="T78" fmla="*/ 85 w 400"/>
                  <a:gd name="T79" fmla="*/ 61 h 782"/>
                  <a:gd name="T80" fmla="*/ 86 w 400"/>
                  <a:gd name="T81" fmla="*/ 51 h 782"/>
                  <a:gd name="T82" fmla="*/ 87 w 400"/>
                  <a:gd name="T83" fmla="*/ 41 h 782"/>
                  <a:gd name="T84" fmla="*/ 87 w 400"/>
                  <a:gd name="T85" fmla="*/ 32 h 782"/>
                  <a:gd name="T86" fmla="*/ 85 w 400"/>
                  <a:gd name="T87" fmla="*/ 23 h 782"/>
                  <a:gd name="T88" fmla="*/ 84 w 400"/>
                  <a:gd name="T89" fmla="*/ 15 h 782"/>
                  <a:gd name="T90" fmla="*/ 68 w 400"/>
                  <a:gd name="T91" fmla="*/ 4 h 782"/>
                  <a:gd name="T92" fmla="*/ 62 w 400"/>
                  <a:gd name="T93" fmla="*/ 0 h 782"/>
                  <a:gd name="T94" fmla="*/ 60 w 400"/>
                  <a:gd name="T95" fmla="*/ 0 h 7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 h="782">
                    <a:moveTo>
                      <a:pt x="238" y="0"/>
                    </a:moveTo>
                    <a:lnTo>
                      <a:pt x="207" y="0"/>
                    </a:lnTo>
                    <a:lnTo>
                      <a:pt x="184" y="0"/>
                    </a:lnTo>
                    <a:lnTo>
                      <a:pt x="167" y="2"/>
                    </a:lnTo>
                    <a:lnTo>
                      <a:pt x="120" y="32"/>
                    </a:lnTo>
                    <a:lnTo>
                      <a:pt x="75" y="73"/>
                    </a:lnTo>
                    <a:lnTo>
                      <a:pt x="17" y="149"/>
                    </a:lnTo>
                    <a:lnTo>
                      <a:pt x="0" y="204"/>
                    </a:lnTo>
                    <a:lnTo>
                      <a:pt x="17" y="272"/>
                    </a:lnTo>
                    <a:lnTo>
                      <a:pt x="14" y="290"/>
                    </a:lnTo>
                    <a:lnTo>
                      <a:pt x="14" y="312"/>
                    </a:lnTo>
                    <a:lnTo>
                      <a:pt x="17" y="347"/>
                    </a:lnTo>
                    <a:lnTo>
                      <a:pt x="45" y="347"/>
                    </a:lnTo>
                    <a:lnTo>
                      <a:pt x="69" y="354"/>
                    </a:lnTo>
                    <a:lnTo>
                      <a:pt x="71" y="381"/>
                    </a:lnTo>
                    <a:lnTo>
                      <a:pt x="67" y="410"/>
                    </a:lnTo>
                    <a:lnTo>
                      <a:pt x="88" y="441"/>
                    </a:lnTo>
                    <a:lnTo>
                      <a:pt x="93" y="477"/>
                    </a:lnTo>
                    <a:lnTo>
                      <a:pt x="128" y="506"/>
                    </a:lnTo>
                    <a:lnTo>
                      <a:pt x="163" y="513"/>
                    </a:lnTo>
                    <a:lnTo>
                      <a:pt x="163" y="549"/>
                    </a:lnTo>
                    <a:lnTo>
                      <a:pt x="167" y="577"/>
                    </a:lnTo>
                    <a:lnTo>
                      <a:pt x="174" y="597"/>
                    </a:lnTo>
                    <a:lnTo>
                      <a:pt x="171" y="635"/>
                    </a:lnTo>
                    <a:lnTo>
                      <a:pt x="167" y="712"/>
                    </a:lnTo>
                    <a:lnTo>
                      <a:pt x="168" y="756"/>
                    </a:lnTo>
                    <a:lnTo>
                      <a:pt x="175" y="782"/>
                    </a:lnTo>
                    <a:lnTo>
                      <a:pt x="213" y="734"/>
                    </a:lnTo>
                    <a:lnTo>
                      <a:pt x="250" y="666"/>
                    </a:lnTo>
                    <a:lnTo>
                      <a:pt x="272" y="613"/>
                    </a:lnTo>
                    <a:lnTo>
                      <a:pt x="279" y="591"/>
                    </a:lnTo>
                    <a:lnTo>
                      <a:pt x="279" y="563"/>
                    </a:lnTo>
                    <a:lnTo>
                      <a:pt x="279" y="534"/>
                    </a:lnTo>
                    <a:lnTo>
                      <a:pt x="287" y="510"/>
                    </a:lnTo>
                    <a:lnTo>
                      <a:pt x="337" y="484"/>
                    </a:lnTo>
                    <a:lnTo>
                      <a:pt x="357" y="451"/>
                    </a:lnTo>
                    <a:lnTo>
                      <a:pt x="386" y="385"/>
                    </a:lnTo>
                    <a:lnTo>
                      <a:pt x="400" y="329"/>
                    </a:lnTo>
                    <a:lnTo>
                      <a:pt x="380" y="287"/>
                    </a:lnTo>
                    <a:lnTo>
                      <a:pt x="339" y="245"/>
                    </a:lnTo>
                    <a:lnTo>
                      <a:pt x="342" y="202"/>
                    </a:lnTo>
                    <a:lnTo>
                      <a:pt x="348" y="162"/>
                    </a:lnTo>
                    <a:lnTo>
                      <a:pt x="346" y="127"/>
                    </a:lnTo>
                    <a:lnTo>
                      <a:pt x="341" y="90"/>
                    </a:lnTo>
                    <a:lnTo>
                      <a:pt x="334" y="61"/>
                    </a:lnTo>
                    <a:lnTo>
                      <a:pt x="272" y="17"/>
                    </a:lnTo>
                    <a:lnTo>
                      <a:pt x="248" y="0"/>
                    </a:lnTo>
                    <a:lnTo>
                      <a:pt x="238" y="0"/>
                    </a:lnTo>
                    <a:close/>
                  </a:path>
                </a:pathLst>
              </a:custGeom>
              <a:solidFill>
                <a:srgbClr val="B3580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499" name="Freeform 607"/>
              <p:cNvSpPr>
                <a:spLocks/>
              </p:cNvSpPr>
              <p:nvPr/>
            </p:nvSpPr>
            <p:spPr bwMode="auto">
              <a:xfrm>
                <a:off x="4702" y="3003"/>
                <a:ext cx="220" cy="244"/>
              </a:xfrm>
              <a:custGeom>
                <a:avLst/>
                <a:gdLst>
                  <a:gd name="T0" fmla="*/ 53 w 882"/>
                  <a:gd name="T1" fmla="*/ 10 h 974"/>
                  <a:gd name="T2" fmla="*/ 33 w 882"/>
                  <a:gd name="T3" fmla="*/ 16 h 974"/>
                  <a:gd name="T4" fmla="*/ 12 w 882"/>
                  <a:gd name="T5" fmla="*/ 32 h 974"/>
                  <a:gd name="T6" fmla="*/ 10 w 882"/>
                  <a:gd name="T7" fmla="*/ 61 h 974"/>
                  <a:gd name="T8" fmla="*/ 7 w 882"/>
                  <a:gd name="T9" fmla="*/ 104 h 974"/>
                  <a:gd name="T10" fmla="*/ 4 w 882"/>
                  <a:gd name="T11" fmla="*/ 144 h 974"/>
                  <a:gd name="T12" fmla="*/ 4 w 882"/>
                  <a:gd name="T13" fmla="*/ 154 h 974"/>
                  <a:gd name="T14" fmla="*/ 0 w 882"/>
                  <a:gd name="T15" fmla="*/ 240 h 974"/>
                  <a:gd name="T16" fmla="*/ 13 w 882"/>
                  <a:gd name="T17" fmla="*/ 241 h 974"/>
                  <a:gd name="T18" fmla="*/ 24 w 882"/>
                  <a:gd name="T19" fmla="*/ 243 h 974"/>
                  <a:gd name="T20" fmla="*/ 24 w 882"/>
                  <a:gd name="T21" fmla="*/ 235 h 974"/>
                  <a:gd name="T22" fmla="*/ 27 w 882"/>
                  <a:gd name="T23" fmla="*/ 212 h 974"/>
                  <a:gd name="T24" fmla="*/ 32 w 882"/>
                  <a:gd name="T25" fmla="*/ 208 h 974"/>
                  <a:gd name="T26" fmla="*/ 54 w 882"/>
                  <a:gd name="T27" fmla="*/ 216 h 974"/>
                  <a:gd name="T28" fmla="*/ 85 w 882"/>
                  <a:gd name="T29" fmla="*/ 216 h 974"/>
                  <a:gd name="T30" fmla="*/ 132 w 882"/>
                  <a:gd name="T31" fmla="*/ 213 h 974"/>
                  <a:gd name="T32" fmla="*/ 145 w 882"/>
                  <a:gd name="T33" fmla="*/ 214 h 974"/>
                  <a:gd name="T34" fmla="*/ 143 w 882"/>
                  <a:gd name="T35" fmla="*/ 228 h 974"/>
                  <a:gd name="T36" fmla="*/ 148 w 882"/>
                  <a:gd name="T37" fmla="*/ 234 h 974"/>
                  <a:gd name="T38" fmla="*/ 160 w 882"/>
                  <a:gd name="T39" fmla="*/ 228 h 974"/>
                  <a:gd name="T40" fmla="*/ 170 w 882"/>
                  <a:gd name="T41" fmla="*/ 235 h 974"/>
                  <a:gd name="T42" fmla="*/ 180 w 882"/>
                  <a:gd name="T43" fmla="*/ 241 h 974"/>
                  <a:gd name="T44" fmla="*/ 201 w 882"/>
                  <a:gd name="T45" fmla="*/ 206 h 974"/>
                  <a:gd name="T46" fmla="*/ 220 w 882"/>
                  <a:gd name="T47" fmla="*/ 142 h 974"/>
                  <a:gd name="T48" fmla="*/ 219 w 882"/>
                  <a:gd name="T49" fmla="*/ 128 h 974"/>
                  <a:gd name="T50" fmla="*/ 218 w 882"/>
                  <a:gd name="T51" fmla="*/ 88 h 974"/>
                  <a:gd name="T52" fmla="*/ 214 w 882"/>
                  <a:gd name="T53" fmla="*/ 65 h 974"/>
                  <a:gd name="T54" fmla="*/ 214 w 882"/>
                  <a:gd name="T55" fmla="*/ 54 h 974"/>
                  <a:gd name="T56" fmla="*/ 205 w 882"/>
                  <a:gd name="T57" fmla="*/ 23 h 974"/>
                  <a:gd name="T58" fmla="*/ 195 w 882"/>
                  <a:gd name="T59" fmla="*/ 10 h 974"/>
                  <a:gd name="T60" fmla="*/ 172 w 882"/>
                  <a:gd name="T61" fmla="*/ 5 h 974"/>
                  <a:gd name="T62" fmla="*/ 144 w 882"/>
                  <a:gd name="T63" fmla="*/ 1 h 974"/>
                  <a:gd name="T64" fmla="*/ 141 w 882"/>
                  <a:gd name="T65" fmla="*/ 13 h 974"/>
                  <a:gd name="T66" fmla="*/ 118 w 882"/>
                  <a:gd name="T67" fmla="*/ 43 h 974"/>
                  <a:gd name="T68" fmla="*/ 100 w 882"/>
                  <a:gd name="T69" fmla="*/ 54 h 974"/>
                  <a:gd name="T70" fmla="*/ 82 w 882"/>
                  <a:gd name="T71" fmla="*/ 43 h 974"/>
                  <a:gd name="T72" fmla="*/ 72 w 882"/>
                  <a:gd name="T73" fmla="*/ 26 h 974"/>
                  <a:gd name="T74" fmla="*/ 70 w 882"/>
                  <a:gd name="T75" fmla="*/ 0 h 9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2" h="974">
                    <a:moveTo>
                      <a:pt x="268" y="36"/>
                    </a:moveTo>
                    <a:lnTo>
                      <a:pt x="213" y="40"/>
                    </a:lnTo>
                    <a:lnTo>
                      <a:pt x="176" y="60"/>
                    </a:lnTo>
                    <a:lnTo>
                      <a:pt x="131" y="62"/>
                    </a:lnTo>
                    <a:lnTo>
                      <a:pt x="102" y="72"/>
                    </a:lnTo>
                    <a:lnTo>
                      <a:pt x="48" y="127"/>
                    </a:lnTo>
                    <a:lnTo>
                      <a:pt x="44" y="183"/>
                    </a:lnTo>
                    <a:lnTo>
                      <a:pt x="39" y="242"/>
                    </a:lnTo>
                    <a:lnTo>
                      <a:pt x="35" y="329"/>
                    </a:lnTo>
                    <a:lnTo>
                      <a:pt x="29" y="414"/>
                    </a:lnTo>
                    <a:lnTo>
                      <a:pt x="20" y="513"/>
                    </a:lnTo>
                    <a:lnTo>
                      <a:pt x="17" y="573"/>
                    </a:lnTo>
                    <a:lnTo>
                      <a:pt x="17" y="596"/>
                    </a:lnTo>
                    <a:lnTo>
                      <a:pt x="18" y="614"/>
                    </a:lnTo>
                    <a:lnTo>
                      <a:pt x="11" y="780"/>
                    </a:lnTo>
                    <a:lnTo>
                      <a:pt x="0" y="957"/>
                    </a:lnTo>
                    <a:lnTo>
                      <a:pt x="15" y="962"/>
                    </a:lnTo>
                    <a:lnTo>
                      <a:pt x="51" y="961"/>
                    </a:lnTo>
                    <a:lnTo>
                      <a:pt x="84" y="959"/>
                    </a:lnTo>
                    <a:lnTo>
                      <a:pt x="98" y="969"/>
                    </a:lnTo>
                    <a:lnTo>
                      <a:pt x="98" y="960"/>
                    </a:lnTo>
                    <a:lnTo>
                      <a:pt x="98" y="937"/>
                    </a:lnTo>
                    <a:lnTo>
                      <a:pt x="99" y="905"/>
                    </a:lnTo>
                    <a:lnTo>
                      <a:pt x="108" y="847"/>
                    </a:lnTo>
                    <a:lnTo>
                      <a:pt x="116" y="831"/>
                    </a:lnTo>
                    <a:lnTo>
                      <a:pt x="127" y="830"/>
                    </a:lnTo>
                    <a:lnTo>
                      <a:pt x="166" y="852"/>
                    </a:lnTo>
                    <a:lnTo>
                      <a:pt x="217" y="864"/>
                    </a:lnTo>
                    <a:lnTo>
                      <a:pt x="275" y="866"/>
                    </a:lnTo>
                    <a:lnTo>
                      <a:pt x="339" y="862"/>
                    </a:lnTo>
                    <a:lnTo>
                      <a:pt x="468" y="851"/>
                    </a:lnTo>
                    <a:lnTo>
                      <a:pt x="528" y="849"/>
                    </a:lnTo>
                    <a:lnTo>
                      <a:pt x="556" y="850"/>
                    </a:lnTo>
                    <a:lnTo>
                      <a:pt x="583" y="855"/>
                    </a:lnTo>
                    <a:lnTo>
                      <a:pt x="588" y="874"/>
                    </a:lnTo>
                    <a:lnTo>
                      <a:pt x="573" y="911"/>
                    </a:lnTo>
                    <a:lnTo>
                      <a:pt x="558" y="969"/>
                    </a:lnTo>
                    <a:lnTo>
                      <a:pt x="595" y="936"/>
                    </a:lnTo>
                    <a:lnTo>
                      <a:pt x="618" y="915"/>
                    </a:lnTo>
                    <a:lnTo>
                      <a:pt x="640" y="911"/>
                    </a:lnTo>
                    <a:lnTo>
                      <a:pt x="663" y="915"/>
                    </a:lnTo>
                    <a:lnTo>
                      <a:pt x="683" y="938"/>
                    </a:lnTo>
                    <a:lnTo>
                      <a:pt x="702" y="974"/>
                    </a:lnTo>
                    <a:lnTo>
                      <a:pt x="723" y="962"/>
                    </a:lnTo>
                    <a:lnTo>
                      <a:pt x="749" y="929"/>
                    </a:lnTo>
                    <a:lnTo>
                      <a:pt x="805" y="821"/>
                    </a:lnTo>
                    <a:lnTo>
                      <a:pt x="853" y="689"/>
                    </a:lnTo>
                    <a:lnTo>
                      <a:pt x="881" y="568"/>
                    </a:lnTo>
                    <a:lnTo>
                      <a:pt x="882" y="544"/>
                    </a:lnTo>
                    <a:lnTo>
                      <a:pt x="879" y="509"/>
                    </a:lnTo>
                    <a:lnTo>
                      <a:pt x="871" y="440"/>
                    </a:lnTo>
                    <a:lnTo>
                      <a:pt x="874" y="353"/>
                    </a:lnTo>
                    <a:lnTo>
                      <a:pt x="856" y="288"/>
                    </a:lnTo>
                    <a:lnTo>
                      <a:pt x="858" y="260"/>
                    </a:lnTo>
                    <a:lnTo>
                      <a:pt x="858" y="239"/>
                    </a:lnTo>
                    <a:lnTo>
                      <a:pt x="858" y="216"/>
                    </a:lnTo>
                    <a:lnTo>
                      <a:pt x="846" y="147"/>
                    </a:lnTo>
                    <a:lnTo>
                      <a:pt x="822" y="91"/>
                    </a:lnTo>
                    <a:lnTo>
                      <a:pt x="806" y="62"/>
                    </a:lnTo>
                    <a:lnTo>
                      <a:pt x="782" y="40"/>
                    </a:lnTo>
                    <a:lnTo>
                      <a:pt x="746" y="25"/>
                    </a:lnTo>
                    <a:lnTo>
                      <a:pt x="690" y="19"/>
                    </a:lnTo>
                    <a:lnTo>
                      <a:pt x="616" y="10"/>
                    </a:lnTo>
                    <a:lnTo>
                      <a:pt x="579" y="3"/>
                    </a:lnTo>
                    <a:lnTo>
                      <a:pt x="580" y="24"/>
                    </a:lnTo>
                    <a:lnTo>
                      <a:pt x="566" y="53"/>
                    </a:lnTo>
                    <a:lnTo>
                      <a:pt x="534" y="103"/>
                    </a:lnTo>
                    <a:lnTo>
                      <a:pt x="475" y="171"/>
                    </a:lnTo>
                    <a:lnTo>
                      <a:pt x="439" y="202"/>
                    </a:lnTo>
                    <a:lnTo>
                      <a:pt x="402" y="215"/>
                    </a:lnTo>
                    <a:lnTo>
                      <a:pt x="367" y="203"/>
                    </a:lnTo>
                    <a:lnTo>
                      <a:pt x="329" y="170"/>
                    </a:lnTo>
                    <a:lnTo>
                      <a:pt x="299" y="135"/>
                    </a:lnTo>
                    <a:lnTo>
                      <a:pt x="289" y="105"/>
                    </a:lnTo>
                    <a:lnTo>
                      <a:pt x="279" y="49"/>
                    </a:lnTo>
                    <a:lnTo>
                      <a:pt x="282" y="0"/>
                    </a:lnTo>
                    <a:lnTo>
                      <a:pt x="268" y="36"/>
                    </a:lnTo>
                    <a:close/>
                  </a:path>
                </a:pathLst>
              </a:custGeom>
              <a:solidFill>
                <a:srgbClr val="A1D2E3"/>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00" name="Freeform 608"/>
              <p:cNvSpPr>
                <a:spLocks/>
              </p:cNvSpPr>
              <p:nvPr/>
            </p:nvSpPr>
            <p:spPr bwMode="auto">
              <a:xfrm>
                <a:off x="4713" y="2805"/>
                <a:ext cx="186" cy="179"/>
              </a:xfrm>
              <a:custGeom>
                <a:avLst/>
                <a:gdLst>
                  <a:gd name="T0" fmla="*/ 50 w 745"/>
                  <a:gd name="T1" fmla="*/ 178 h 716"/>
                  <a:gd name="T2" fmla="*/ 17 w 745"/>
                  <a:gd name="T3" fmla="*/ 174 h 716"/>
                  <a:gd name="T4" fmla="*/ 1 w 745"/>
                  <a:gd name="T5" fmla="*/ 140 h 716"/>
                  <a:gd name="T6" fmla="*/ 3 w 745"/>
                  <a:gd name="T7" fmla="*/ 113 h 716"/>
                  <a:gd name="T8" fmla="*/ 12 w 745"/>
                  <a:gd name="T9" fmla="*/ 112 h 716"/>
                  <a:gd name="T10" fmla="*/ 19 w 745"/>
                  <a:gd name="T11" fmla="*/ 95 h 716"/>
                  <a:gd name="T12" fmla="*/ 24 w 745"/>
                  <a:gd name="T13" fmla="*/ 68 h 716"/>
                  <a:gd name="T14" fmla="*/ 25 w 745"/>
                  <a:gd name="T15" fmla="*/ 59 h 716"/>
                  <a:gd name="T16" fmla="*/ 50 w 745"/>
                  <a:gd name="T17" fmla="*/ 40 h 716"/>
                  <a:gd name="T18" fmla="*/ 58 w 745"/>
                  <a:gd name="T19" fmla="*/ 16 h 716"/>
                  <a:gd name="T20" fmla="*/ 71 w 745"/>
                  <a:gd name="T21" fmla="*/ 6 h 716"/>
                  <a:gd name="T22" fmla="*/ 91 w 745"/>
                  <a:gd name="T23" fmla="*/ 1 h 716"/>
                  <a:gd name="T24" fmla="*/ 99 w 745"/>
                  <a:gd name="T25" fmla="*/ 8 h 716"/>
                  <a:gd name="T26" fmla="*/ 117 w 745"/>
                  <a:gd name="T27" fmla="*/ 28 h 716"/>
                  <a:gd name="T28" fmla="*/ 141 w 745"/>
                  <a:gd name="T29" fmla="*/ 16 h 716"/>
                  <a:gd name="T30" fmla="*/ 156 w 745"/>
                  <a:gd name="T31" fmla="*/ 19 h 716"/>
                  <a:gd name="T32" fmla="*/ 147 w 745"/>
                  <a:gd name="T33" fmla="*/ 62 h 716"/>
                  <a:gd name="T34" fmla="*/ 159 w 745"/>
                  <a:gd name="T35" fmla="*/ 61 h 716"/>
                  <a:gd name="T36" fmla="*/ 171 w 745"/>
                  <a:gd name="T37" fmla="*/ 86 h 716"/>
                  <a:gd name="T38" fmla="*/ 186 w 745"/>
                  <a:gd name="T39" fmla="*/ 111 h 716"/>
                  <a:gd name="T40" fmla="*/ 144 w 745"/>
                  <a:gd name="T41" fmla="*/ 157 h 716"/>
                  <a:gd name="T42" fmla="*/ 134 w 745"/>
                  <a:gd name="T43" fmla="*/ 165 h 716"/>
                  <a:gd name="T44" fmla="*/ 129 w 745"/>
                  <a:gd name="T45" fmla="*/ 150 h 716"/>
                  <a:gd name="T46" fmla="*/ 131 w 745"/>
                  <a:gd name="T47" fmla="*/ 120 h 716"/>
                  <a:gd name="T48" fmla="*/ 123 w 745"/>
                  <a:gd name="T49" fmla="*/ 100 h 716"/>
                  <a:gd name="T50" fmla="*/ 119 w 745"/>
                  <a:gd name="T51" fmla="*/ 75 h 716"/>
                  <a:gd name="T52" fmla="*/ 79 w 745"/>
                  <a:gd name="T53" fmla="*/ 49 h 716"/>
                  <a:gd name="T54" fmla="*/ 42 w 745"/>
                  <a:gd name="T55" fmla="*/ 93 h 716"/>
                  <a:gd name="T56" fmla="*/ 44 w 745"/>
                  <a:gd name="T57" fmla="*/ 116 h 716"/>
                  <a:gd name="T58" fmla="*/ 43 w 745"/>
                  <a:gd name="T59" fmla="*/ 126 h 716"/>
                  <a:gd name="T60" fmla="*/ 43 w 745"/>
                  <a:gd name="T61" fmla="*/ 132 h 716"/>
                  <a:gd name="T62" fmla="*/ 55 w 745"/>
                  <a:gd name="T63" fmla="*/ 137 h 716"/>
                  <a:gd name="T64" fmla="*/ 56 w 745"/>
                  <a:gd name="T65" fmla="*/ 145 h 716"/>
                  <a:gd name="T66" fmla="*/ 59 w 745"/>
                  <a:gd name="T67" fmla="*/ 168 h 7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5" h="716">
                    <a:moveTo>
                      <a:pt x="238" y="671"/>
                    </a:moveTo>
                    <a:lnTo>
                      <a:pt x="201" y="712"/>
                    </a:lnTo>
                    <a:lnTo>
                      <a:pt x="151" y="716"/>
                    </a:lnTo>
                    <a:lnTo>
                      <a:pt x="70" y="696"/>
                    </a:lnTo>
                    <a:lnTo>
                      <a:pt x="12" y="605"/>
                    </a:lnTo>
                    <a:lnTo>
                      <a:pt x="4" y="560"/>
                    </a:lnTo>
                    <a:lnTo>
                      <a:pt x="0" y="507"/>
                    </a:lnTo>
                    <a:lnTo>
                      <a:pt x="12" y="452"/>
                    </a:lnTo>
                    <a:lnTo>
                      <a:pt x="57" y="472"/>
                    </a:lnTo>
                    <a:lnTo>
                      <a:pt x="50" y="447"/>
                    </a:lnTo>
                    <a:lnTo>
                      <a:pt x="53" y="413"/>
                    </a:lnTo>
                    <a:lnTo>
                      <a:pt x="76" y="381"/>
                    </a:lnTo>
                    <a:lnTo>
                      <a:pt x="80" y="307"/>
                    </a:lnTo>
                    <a:lnTo>
                      <a:pt x="97" y="270"/>
                    </a:lnTo>
                    <a:lnTo>
                      <a:pt x="103" y="249"/>
                    </a:lnTo>
                    <a:lnTo>
                      <a:pt x="102" y="236"/>
                    </a:lnTo>
                    <a:lnTo>
                      <a:pt x="163" y="163"/>
                    </a:lnTo>
                    <a:lnTo>
                      <a:pt x="199" y="161"/>
                    </a:lnTo>
                    <a:lnTo>
                      <a:pt x="212" y="97"/>
                    </a:lnTo>
                    <a:lnTo>
                      <a:pt x="231" y="64"/>
                    </a:lnTo>
                    <a:lnTo>
                      <a:pt x="256" y="50"/>
                    </a:lnTo>
                    <a:lnTo>
                      <a:pt x="286" y="24"/>
                    </a:lnTo>
                    <a:lnTo>
                      <a:pt x="333" y="0"/>
                    </a:lnTo>
                    <a:lnTo>
                      <a:pt x="364" y="3"/>
                    </a:lnTo>
                    <a:lnTo>
                      <a:pt x="392" y="16"/>
                    </a:lnTo>
                    <a:lnTo>
                      <a:pt x="398" y="32"/>
                    </a:lnTo>
                    <a:lnTo>
                      <a:pt x="454" y="81"/>
                    </a:lnTo>
                    <a:lnTo>
                      <a:pt x="468" y="112"/>
                    </a:lnTo>
                    <a:lnTo>
                      <a:pt x="491" y="100"/>
                    </a:lnTo>
                    <a:lnTo>
                      <a:pt x="563" y="65"/>
                    </a:lnTo>
                    <a:lnTo>
                      <a:pt x="577" y="92"/>
                    </a:lnTo>
                    <a:lnTo>
                      <a:pt x="626" y="75"/>
                    </a:lnTo>
                    <a:lnTo>
                      <a:pt x="615" y="186"/>
                    </a:lnTo>
                    <a:lnTo>
                      <a:pt x="588" y="246"/>
                    </a:lnTo>
                    <a:lnTo>
                      <a:pt x="612" y="243"/>
                    </a:lnTo>
                    <a:lnTo>
                      <a:pt x="635" y="242"/>
                    </a:lnTo>
                    <a:lnTo>
                      <a:pt x="657" y="293"/>
                    </a:lnTo>
                    <a:lnTo>
                      <a:pt x="683" y="343"/>
                    </a:lnTo>
                    <a:lnTo>
                      <a:pt x="710" y="385"/>
                    </a:lnTo>
                    <a:lnTo>
                      <a:pt x="745" y="443"/>
                    </a:lnTo>
                    <a:lnTo>
                      <a:pt x="690" y="545"/>
                    </a:lnTo>
                    <a:lnTo>
                      <a:pt x="578" y="626"/>
                    </a:lnTo>
                    <a:lnTo>
                      <a:pt x="573" y="668"/>
                    </a:lnTo>
                    <a:lnTo>
                      <a:pt x="535" y="658"/>
                    </a:lnTo>
                    <a:lnTo>
                      <a:pt x="496" y="635"/>
                    </a:lnTo>
                    <a:lnTo>
                      <a:pt x="518" y="601"/>
                    </a:lnTo>
                    <a:lnTo>
                      <a:pt x="542" y="526"/>
                    </a:lnTo>
                    <a:lnTo>
                      <a:pt x="523" y="481"/>
                    </a:lnTo>
                    <a:lnTo>
                      <a:pt x="489" y="434"/>
                    </a:lnTo>
                    <a:lnTo>
                      <a:pt x="492" y="400"/>
                    </a:lnTo>
                    <a:lnTo>
                      <a:pt x="496" y="366"/>
                    </a:lnTo>
                    <a:lnTo>
                      <a:pt x="478" y="298"/>
                    </a:lnTo>
                    <a:lnTo>
                      <a:pt x="451" y="229"/>
                    </a:lnTo>
                    <a:lnTo>
                      <a:pt x="318" y="196"/>
                    </a:lnTo>
                    <a:lnTo>
                      <a:pt x="221" y="279"/>
                    </a:lnTo>
                    <a:lnTo>
                      <a:pt x="169" y="370"/>
                    </a:lnTo>
                    <a:lnTo>
                      <a:pt x="154" y="398"/>
                    </a:lnTo>
                    <a:lnTo>
                      <a:pt x="175" y="463"/>
                    </a:lnTo>
                    <a:lnTo>
                      <a:pt x="175" y="481"/>
                    </a:lnTo>
                    <a:lnTo>
                      <a:pt x="174" y="502"/>
                    </a:lnTo>
                    <a:lnTo>
                      <a:pt x="172" y="518"/>
                    </a:lnTo>
                    <a:lnTo>
                      <a:pt x="173" y="529"/>
                    </a:lnTo>
                    <a:lnTo>
                      <a:pt x="202" y="535"/>
                    </a:lnTo>
                    <a:lnTo>
                      <a:pt x="220" y="548"/>
                    </a:lnTo>
                    <a:lnTo>
                      <a:pt x="224" y="561"/>
                    </a:lnTo>
                    <a:lnTo>
                      <a:pt x="226" y="581"/>
                    </a:lnTo>
                    <a:lnTo>
                      <a:pt x="243" y="635"/>
                    </a:lnTo>
                    <a:lnTo>
                      <a:pt x="238" y="671"/>
                    </a:lnTo>
                    <a:close/>
                  </a:path>
                </a:pathLst>
              </a:custGeom>
              <a:solidFill>
                <a:srgbClr val="00000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01" name="Freeform 609"/>
              <p:cNvSpPr>
                <a:spLocks/>
              </p:cNvSpPr>
              <p:nvPr/>
            </p:nvSpPr>
            <p:spPr bwMode="auto">
              <a:xfrm>
                <a:off x="4768" y="2997"/>
                <a:ext cx="78" cy="62"/>
              </a:xfrm>
              <a:custGeom>
                <a:avLst/>
                <a:gdLst>
                  <a:gd name="T0" fmla="*/ 26 w 312"/>
                  <a:gd name="T1" fmla="*/ 6 h 245"/>
                  <a:gd name="T2" fmla="*/ 20 w 312"/>
                  <a:gd name="T3" fmla="*/ 6 h 245"/>
                  <a:gd name="T4" fmla="*/ 10 w 312"/>
                  <a:gd name="T5" fmla="*/ 4 h 245"/>
                  <a:gd name="T6" fmla="*/ 5 w 312"/>
                  <a:gd name="T7" fmla="*/ 5 h 245"/>
                  <a:gd name="T8" fmla="*/ 1 w 312"/>
                  <a:gd name="T9" fmla="*/ 7 h 245"/>
                  <a:gd name="T10" fmla="*/ 0 w 312"/>
                  <a:gd name="T11" fmla="*/ 13 h 245"/>
                  <a:gd name="T12" fmla="*/ 0 w 312"/>
                  <a:gd name="T13" fmla="*/ 17 h 245"/>
                  <a:gd name="T14" fmla="*/ 0 w 312"/>
                  <a:gd name="T15" fmla="*/ 20 h 245"/>
                  <a:gd name="T16" fmla="*/ 5 w 312"/>
                  <a:gd name="T17" fmla="*/ 37 h 245"/>
                  <a:gd name="T18" fmla="*/ 14 w 312"/>
                  <a:gd name="T19" fmla="*/ 49 h 245"/>
                  <a:gd name="T20" fmla="*/ 27 w 312"/>
                  <a:gd name="T21" fmla="*/ 62 h 245"/>
                  <a:gd name="T22" fmla="*/ 32 w 312"/>
                  <a:gd name="T23" fmla="*/ 62 h 245"/>
                  <a:gd name="T24" fmla="*/ 37 w 312"/>
                  <a:gd name="T25" fmla="*/ 60 h 245"/>
                  <a:gd name="T26" fmla="*/ 46 w 312"/>
                  <a:gd name="T27" fmla="*/ 54 h 245"/>
                  <a:gd name="T28" fmla="*/ 62 w 312"/>
                  <a:gd name="T29" fmla="*/ 42 h 245"/>
                  <a:gd name="T30" fmla="*/ 68 w 312"/>
                  <a:gd name="T31" fmla="*/ 29 h 245"/>
                  <a:gd name="T32" fmla="*/ 72 w 312"/>
                  <a:gd name="T33" fmla="*/ 22 h 245"/>
                  <a:gd name="T34" fmla="*/ 78 w 312"/>
                  <a:gd name="T35" fmla="*/ 17 h 245"/>
                  <a:gd name="T36" fmla="*/ 78 w 312"/>
                  <a:gd name="T37" fmla="*/ 6 h 245"/>
                  <a:gd name="T38" fmla="*/ 68 w 312"/>
                  <a:gd name="T39" fmla="*/ 0 h 245"/>
                  <a:gd name="T40" fmla="*/ 56 w 312"/>
                  <a:gd name="T41" fmla="*/ 2 h 245"/>
                  <a:gd name="T42" fmla="*/ 50 w 312"/>
                  <a:gd name="T43" fmla="*/ 11 h 245"/>
                  <a:gd name="T44" fmla="*/ 47 w 312"/>
                  <a:gd name="T45" fmla="*/ 20 h 245"/>
                  <a:gd name="T46" fmla="*/ 39 w 312"/>
                  <a:gd name="T47" fmla="*/ 36 h 245"/>
                  <a:gd name="T48" fmla="*/ 33 w 312"/>
                  <a:gd name="T49" fmla="*/ 45 h 245"/>
                  <a:gd name="T50" fmla="*/ 27 w 312"/>
                  <a:gd name="T51" fmla="*/ 48 h 245"/>
                  <a:gd name="T52" fmla="*/ 25 w 312"/>
                  <a:gd name="T53" fmla="*/ 35 h 245"/>
                  <a:gd name="T54" fmla="*/ 25 w 312"/>
                  <a:gd name="T55" fmla="*/ 26 h 245"/>
                  <a:gd name="T56" fmla="*/ 25 w 312"/>
                  <a:gd name="T57" fmla="*/ 19 h 245"/>
                  <a:gd name="T58" fmla="*/ 26 w 312"/>
                  <a:gd name="T59" fmla="*/ 6 h 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2" h="245">
                    <a:moveTo>
                      <a:pt x="103" y="24"/>
                    </a:moveTo>
                    <a:lnTo>
                      <a:pt x="78" y="23"/>
                    </a:lnTo>
                    <a:lnTo>
                      <a:pt x="41" y="14"/>
                    </a:lnTo>
                    <a:lnTo>
                      <a:pt x="21" y="18"/>
                    </a:lnTo>
                    <a:lnTo>
                      <a:pt x="4" y="28"/>
                    </a:lnTo>
                    <a:lnTo>
                      <a:pt x="0" y="53"/>
                    </a:lnTo>
                    <a:lnTo>
                      <a:pt x="0" y="68"/>
                    </a:lnTo>
                    <a:lnTo>
                      <a:pt x="1" y="81"/>
                    </a:lnTo>
                    <a:lnTo>
                      <a:pt x="20" y="146"/>
                    </a:lnTo>
                    <a:lnTo>
                      <a:pt x="56" y="195"/>
                    </a:lnTo>
                    <a:lnTo>
                      <a:pt x="109" y="245"/>
                    </a:lnTo>
                    <a:lnTo>
                      <a:pt x="126" y="244"/>
                    </a:lnTo>
                    <a:lnTo>
                      <a:pt x="146" y="237"/>
                    </a:lnTo>
                    <a:lnTo>
                      <a:pt x="185" y="214"/>
                    </a:lnTo>
                    <a:lnTo>
                      <a:pt x="248" y="164"/>
                    </a:lnTo>
                    <a:lnTo>
                      <a:pt x="272" y="115"/>
                    </a:lnTo>
                    <a:lnTo>
                      <a:pt x="289" y="86"/>
                    </a:lnTo>
                    <a:lnTo>
                      <a:pt x="312" y="66"/>
                    </a:lnTo>
                    <a:lnTo>
                      <a:pt x="312" y="23"/>
                    </a:lnTo>
                    <a:lnTo>
                      <a:pt x="270" y="0"/>
                    </a:lnTo>
                    <a:lnTo>
                      <a:pt x="224" y="8"/>
                    </a:lnTo>
                    <a:lnTo>
                      <a:pt x="198" y="42"/>
                    </a:lnTo>
                    <a:lnTo>
                      <a:pt x="187" y="81"/>
                    </a:lnTo>
                    <a:lnTo>
                      <a:pt x="156" y="143"/>
                    </a:lnTo>
                    <a:lnTo>
                      <a:pt x="133" y="177"/>
                    </a:lnTo>
                    <a:lnTo>
                      <a:pt x="109" y="190"/>
                    </a:lnTo>
                    <a:lnTo>
                      <a:pt x="100" y="138"/>
                    </a:lnTo>
                    <a:lnTo>
                      <a:pt x="100" y="101"/>
                    </a:lnTo>
                    <a:lnTo>
                      <a:pt x="99" y="74"/>
                    </a:lnTo>
                    <a:lnTo>
                      <a:pt x="103" y="24"/>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02" name="Freeform 610"/>
              <p:cNvSpPr>
                <a:spLocks/>
              </p:cNvSpPr>
              <p:nvPr/>
            </p:nvSpPr>
            <p:spPr bwMode="auto">
              <a:xfrm>
                <a:off x="4774" y="2889"/>
                <a:ext cx="34" cy="43"/>
              </a:xfrm>
              <a:custGeom>
                <a:avLst/>
                <a:gdLst>
                  <a:gd name="T0" fmla="*/ 19 w 133"/>
                  <a:gd name="T1" fmla="*/ 0 h 171"/>
                  <a:gd name="T2" fmla="*/ 15 w 133"/>
                  <a:gd name="T3" fmla="*/ 7 h 171"/>
                  <a:gd name="T4" fmla="*/ 14 w 133"/>
                  <a:gd name="T5" fmla="*/ 19 h 171"/>
                  <a:gd name="T6" fmla="*/ 4 w 133"/>
                  <a:gd name="T7" fmla="*/ 26 h 171"/>
                  <a:gd name="T8" fmla="*/ 0 w 133"/>
                  <a:gd name="T9" fmla="*/ 31 h 171"/>
                  <a:gd name="T10" fmla="*/ 1 w 133"/>
                  <a:gd name="T11" fmla="*/ 40 h 171"/>
                  <a:gd name="T12" fmla="*/ 11 w 133"/>
                  <a:gd name="T13" fmla="*/ 43 h 171"/>
                  <a:gd name="T14" fmla="*/ 16 w 133"/>
                  <a:gd name="T15" fmla="*/ 38 h 171"/>
                  <a:gd name="T16" fmla="*/ 20 w 133"/>
                  <a:gd name="T17" fmla="*/ 33 h 171"/>
                  <a:gd name="T18" fmla="*/ 24 w 133"/>
                  <a:gd name="T19" fmla="*/ 33 h 171"/>
                  <a:gd name="T20" fmla="*/ 34 w 133"/>
                  <a:gd name="T21" fmla="*/ 26 h 171"/>
                  <a:gd name="T22" fmla="*/ 34 w 133"/>
                  <a:gd name="T23" fmla="*/ 21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3" h="171">
                    <a:moveTo>
                      <a:pt x="74" y="0"/>
                    </a:moveTo>
                    <a:lnTo>
                      <a:pt x="57" y="27"/>
                    </a:lnTo>
                    <a:lnTo>
                      <a:pt x="53" y="75"/>
                    </a:lnTo>
                    <a:lnTo>
                      <a:pt x="16" y="105"/>
                    </a:lnTo>
                    <a:lnTo>
                      <a:pt x="0" y="125"/>
                    </a:lnTo>
                    <a:lnTo>
                      <a:pt x="2" y="160"/>
                    </a:lnTo>
                    <a:lnTo>
                      <a:pt x="42" y="171"/>
                    </a:lnTo>
                    <a:lnTo>
                      <a:pt x="61" y="151"/>
                    </a:lnTo>
                    <a:lnTo>
                      <a:pt x="79" y="130"/>
                    </a:lnTo>
                    <a:lnTo>
                      <a:pt x="95" y="133"/>
                    </a:lnTo>
                    <a:lnTo>
                      <a:pt x="133" y="102"/>
                    </a:lnTo>
                    <a:lnTo>
                      <a:pt x="133" y="85"/>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03" name="Oval 611"/>
              <p:cNvSpPr>
                <a:spLocks noChangeArrowheads="1"/>
              </p:cNvSpPr>
              <p:nvPr/>
            </p:nvSpPr>
            <p:spPr bwMode="auto">
              <a:xfrm>
                <a:off x="4774" y="2880"/>
                <a:ext cx="9" cy="13"/>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504" name="Oval 612"/>
              <p:cNvSpPr>
                <a:spLocks noChangeArrowheads="1"/>
              </p:cNvSpPr>
              <p:nvPr/>
            </p:nvSpPr>
            <p:spPr bwMode="auto">
              <a:xfrm>
                <a:off x="4803" y="2879"/>
                <a:ext cx="9" cy="13"/>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505" name="Freeform 613"/>
              <p:cNvSpPr>
                <a:spLocks/>
              </p:cNvSpPr>
              <p:nvPr/>
            </p:nvSpPr>
            <p:spPr bwMode="auto">
              <a:xfrm>
                <a:off x="4805" y="2929"/>
                <a:ext cx="12" cy="10"/>
              </a:xfrm>
              <a:custGeom>
                <a:avLst/>
                <a:gdLst>
                  <a:gd name="T0" fmla="*/ 12 w 46"/>
                  <a:gd name="T1" fmla="*/ 0 h 38"/>
                  <a:gd name="T2" fmla="*/ 7 w 46"/>
                  <a:gd name="T3" fmla="*/ 9 h 38"/>
                  <a:gd name="T4" fmla="*/ 0 w 46"/>
                  <a:gd name="T5" fmla="*/ 10 h 38"/>
                  <a:gd name="T6" fmla="*/ 0 60000 65536"/>
                  <a:gd name="T7" fmla="*/ 0 60000 65536"/>
                  <a:gd name="T8" fmla="*/ 0 60000 65536"/>
                </a:gdLst>
                <a:ahLst/>
                <a:cxnLst>
                  <a:cxn ang="T6">
                    <a:pos x="T0" y="T1"/>
                  </a:cxn>
                  <a:cxn ang="T7">
                    <a:pos x="T2" y="T3"/>
                  </a:cxn>
                  <a:cxn ang="T8">
                    <a:pos x="T4" y="T5"/>
                  </a:cxn>
                </a:cxnLst>
                <a:rect l="0" t="0" r="r" b="b"/>
                <a:pathLst>
                  <a:path w="46" h="38">
                    <a:moveTo>
                      <a:pt x="46" y="0"/>
                    </a:moveTo>
                    <a:lnTo>
                      <a:pt x="26" y="36"/>
                    </a:lnTo>
                    <a:lnTo>
                      <a:pt x="0" y="38"/>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06" name="Freeform 614"/>
              <p:cNvSpPr>
                <a:spLocks/>
              </p:cNvSpPr>
              <p:nvPr/>
            </p:nvSpPr>
            <p:spPr bwMode="auto">
              <a:xfrm>
                <a:off x="4816" y="2920"/>
                <a:ext cx="10" cy="16"/>
              </a:xfrm>
              <a:custGeom>
                <a:avLst/>
                <a:gdLst>
                  <a:gd name="T0" fmla="*/ 0 w 39"/>
                  <a:gd name="T1" fmla="*/ 0 h 65"/>
                  <a:gd name="T2" fmla="*/ 2 w 39"/>
                  <a:gd name="T3" fmla="*/ 9 h 65"/>
                  <a:gd name="T4" fmla="*/ 10 w 39"/>
                  <a:gd name="T5" fmla="*/ 16 h 65"/>
                  <a:gd name="T6" fmla="*/ 0 60000 65536"/>
                  <a:gd name="T7" fmla="*/ 0 60000 65536"/>
                  <a:gd name="T8" fmla="*/ 0 60000 65536"/>
                </a:gdLst>
                <a:ahLst/>
                <a:cxnLst>
                  <a:cxn ang="T6">
                    <a:pos x="T0" y="T1"/>
                  </a:cxn>
                  <a:cxn ang="T7">
                    <a:pos x="T2" y="T3"/>
                  </a:cxn>
                  <a:cxn ang="T8">
                    <a:pos x="T4" y="T5"/>
                  </a:cxn>
                </a:cxnLst>
                <a:rect l="0" t="0" r="r" b="b"/>
                <a:pathLst>
                  <a:path w="39" h="65">
                    <a:moveTo>
                      <a:pt x="0" y="0"/>
                    </a:moveTo>
                    <a:lnTo>
                      <a:pt x="7" y="37"/>
                    </a:lnTo>
                    <a:lnTo>
                      <a:pt x="39" y="65"/>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07" name="Freeform 615"/>
              <p:cNvSpPr>
                <a:spLocks/>
              </p:cNvSpPr>
              <p:nvPr/>
            </p:nvSpPr>
            <p:spPr bwMode="auto">
              <a:xfrm>
                <a:off x="4803" y="2846"/>
                <a:ext cx="72" cy="102"/>
              </a:xfrm>
              <a:custGeom>
                <a:avLst/>
                <a:gdLst>
                  <a:gd name="T0" fmla="*/ 0 w 288"/>
                  <a:gd name="T1" fmla="*/ 2 h 411"/>
                  <a:gd name="T2" fmla="*/ 24 w 288"/>
                  <a:gd name="T3" fmla="*/ 0 h 411"/>
                  <a:gd name="T4" fmla="*/ 33 w 288"/>
                  <a:gd name="T5" fmla="*/ 6 h 411"/>
                  <a:gd name="T6" fmla="*/ 52 w 288"/>
                  <a:gd name="T7" fmla="*/ 31 h 411"/>
                  <a:gd name="T8" fmla="*/ 53 w 288"/>
                  <a:gd name="T9" fmla="*/ 40 h 411"/>
                  <a:gd name="T10" fmla="*/ 53 w 288"/>
                  <a:gd name="T11" fmla="*/ 49 h 411"/>
                  <a:gd name="T12" fmla="*/ 59 w 288"/>
                  <a:gd name="T13" fmla="*/ 55 h 411"/>
                  <a:gd name="T14" fmla="*/ 69 w 288"/>
                  <a:gd name="T15" fmla="*/ 65 h 411"/>
                  <a:gd name="T16" fmla="*/ 72 w 288"/>
                  <a:gd name="T17" fmla="*/ 76 h 411"/>
                  <a:gd name="T18" fmla="*/ 69 w 288"/>
                  <a:gd name="T19" fmla="*/ 92 h 411"/>
                  <a:gd name="T20" fmla="*/ 65 w 288"/>
                  <a:gd name="T21" fmla="*/ 102 h 411"/>
                  <a:gd name="T22" fmla="*/ 64 w 288"/>
                  <a:gd name="T23" fmla="*/ 95 h 411"/>
                  <a:gd name="T24" fmla="*/ 67 w 288"/>
                  <a:gd name="T25" fmla="*/ 70 h 411"/>
                  <a:gd name="T26" fmla="*/ 64 w 288"/>
                  <a:gd name="T27" fmla="*/ 68 h 411"/>
                  <a:gd name="T28" fmla="*/ 49 w 288"/>
                  <a:gd name="T29" fmla="*/ 50 h 411"/>
                  <a:gd name="T30" fmla="*/ 48 w 288"/>
                  <a:gd name="T31" fmla="*/ 44 h 411"/>
                  <a:gd name="T32" fmla="*/ 47 w 288"/>
                  <a:gd name="T33" fmla="*/ 30 h 411"/>
                  <a:gd name="T34" fmla="*/ 33 w 288"/>
                  <a:gd name="T35" fmla="*/ 13 h 411"/>
                  <a:gd name="T36" fmla="*/ 25 w 288"/>
                  <a:gd name="T37" fmla="*/ 5 h 411"/>
                  <a:gd name="T38" fmla="*/ 6 w 288"/>
                  <a:gd name="T39" fmla="*/ 2 h 411"/>
                  <a:gd name="T40" fmla="*/ 2 w 288"/>
                  <a:gd name="T41" fmla="*/ 2 h 411"/>
                  <a:gd name="T42" fmla="*/ 0 w 288"/>
                  <a:gd name="T43" fmla="*/ 2 h 4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8" h="411">
                    <a:moveTo>
                      <a:pt x="0" y="10"/>
                    </a:moveTo>
                    <a:lnTo>
                      <a:pt x="97" y="0"/>
                    </a:lnTo>
                    <a:lnTo>
                      <a:pt x="132" y="23"/>
                    </a:lnTo>
                    <a:lnTo>
                      <a:pt x="208" y="125"/>
                    </a:lnTo>
                    <a:lnTo>
                      <a:pt x="210" y="160"/>
                    </a:lnTo>
                    <a:lnTo>
                      <a:pt x="210" y="196"/>
                    </a:lnTo>
                    <a:lnTo>
                      <a:pt x="236" y="223"/>
                    </a:lnTo>
                    <a:lnTo>
                      <a:pt x="277" y="260"/>
                    </a:lnTo>
                    <a:lnTo>
                      <a:pt x="288" y="306"/>
                    </a:lnTo>
                    <a:lnTo>
                      <a:pt x="277" y="372"/>
                    </a:lnTo>
                    <a:lnTo>
                      <a:pt x="261" y="411"/>
                    </a:lnTo>
                    <a:lnTo>
                      <a:pt x="255" y="382"/>
                    </a:lnTo>
                    <a:lnTo>
                      <a:pt x="266" y="283"/>
                    </a:lnTo>
                    <a:lnTo>
                      <a:pt x="255" y="273"/>
                    </a:lnTo>
                    <a:lnTo>
                      <a:pt x="196" y="202"/>
                    </a:lnTo>
                    <a:lnTo>
                      <a:pt x="190" y="179"/>
                    </a:lnTo>
                    <a:lnTo>
                      <a:pt x="187" y="121"/>
                    </a:lnTo>
                    <a:lnTo>
                      <a:pt x="133" y="52"/>
                    </a:lnTo>
                    <a:lnTo>
                      <a:pt x="98" y="21"/>
                    </a:lnTo>
                    <a:lnTo>
                      <a:pt x="23" y="10"/>
                    </a:lnTo>
                    <a:lnTo>
                      <a:pt x="9" y="10"/>
                    </a:lnTo>
                    <a:lnTo>
                      <a:pt x="0" y="1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solidFill>
                    <a:prstClr val="black"/>
                  </a:solidFill>
                  <a:latin typeface="Calibri"/>
                </a:endParaRPr>
              </a:p>
            </p:txBody>
          </p:sp>
          <p:sp>
            <p:nvSpPr>
              <p:cNvPr id="14508" name="Freeform 616"/>
              <p:cNvSpPr>
                <a:spLocks/>
              </p:cNvSpPr>
              <p:nvPr/>
            </p:nvSpPr>
            <p:spPr bwMode="auto">
              <a:xfrm>
                <a:off x="4850" y="3080"/>
                <a:ext cx="31" cy="140"/>
              </a:xfrm>
              <a:custGeom>
                <a:avLst/>
                <a:gdLst>
                  <a:gd name="T0" fmla="*/ 0 w 122"/>
                  <a:gd name="T1" fmla="*/ 140 h 559"/>
                  <a:gd name="T2" fmla="*/ 16 w 122"/>
                  <a:gd name="T3" fmla="*/ 110 h 559"/>
                  <a:gd name="T4" fmla="*/ 20 w 122"/>
                  <a:gd name="T5" fmla="*/ 103 h 559"/>
                  <a:gd name="T6" fmla="*/ 19 w 122"/>
                  <a:gd name="T7" fmla="*/ 99 h 559"/>
                  <a:gd name="T8" fmla="*/ 20 w 122"/>
                  <a:gd name="T9" fmla="*/ 92 h 559"/>
                  <a:gd name="T10" fmla="*/ 21 w 122"/>
                  <a:gd name="T11" fmla="*/ 86 h 559"/>
                  <a:gd name="T12" fmla="*/ 20 w 122"/>
                  <a:gd name="T13" fmla="*/ 81 h 559"/>
                  <a:gd name="T14" fmla="*/ 25 w 122"/>
                  <a:gd name="T15" fmla="*/ 72 h 559"/>
                  <a:gd name="T16" fmla="*/ 27 w 122"/>
                  <a:gd name="T17" fmla="*/ 62 h 559"/>
                  <a:gd name="T18" fmla="*/ 26 w 122"/>
                  <a:gd name="T19" fmla="*/ 49 h 559"/>
                  <a:gd name="T20" fmla="*/ 30 w 122"/>
                  <a:gd name="T21" fmla="*/ 36 h 559"/>
                  <a:gd name="T22" fmla="*/ 29 w 122"/>
                  <a:gd name="T23" fmla="*/ 32 h 559"/>
                  <a:gd name="T24" fmla="*/ 30 w 122"/>
                  <a:gd name="T25" fmla="*/ 27 h 559"/>
                  <a:gd name="T26" fmla="*/ 30 w 122"/>
                  <a:gd name="T27" fmla="*/ 23 h 559"/>
                  <a:gd name="T28" fmla="*/ 30 w 122"/>
                  <a:gd name="T29" fmla="*/ 20 h 559"/>
                  <a:gd name="T30" fmla="*/ 31 w 122"/>
                  <a:gd name="T31" fmla="*/ 16 h 559"/>
                  <a:gd name="T32" fmla="*/ 30 w 122"/>
                  <a:gd name="T33" fmla="*/ 9 h 559"/>
                  <a:gd name="T34" fmla="*/ 27 w 122"/>
                  <a:gd name="T35" fmla="*/ 0 h 5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559">
                    <a:moveTo>
                      <a:pt x="0" y="559"/>
                    </a:moveTo>
                    <a:lnTo>
                      <a:pt x="63" y="441"/>
                    </a:lnTo>
                    <a:lnTo>
                      <a:pt x="79" y="412"/>
                    </a:lnTo>
                    <a:lnTo>
                      <a:pt x="76" y="394"/>
                    </a:lnTo>
                    <a:lnTo>
                      <a:pt x="79" y="367"/>
                    </a:lnTo>
                    <a:lnTo>
                      <a:pt x="83" y="342"/>
                    </a:lnTo>
                    <a:lnTo>
                      <a:pt x="79" y="325"/>
                    </a:lnTo>
                    <a:lnTo>
                      <a:pt x="98" y="289"/>
                    </a:lnTo>
                    <a:lnTo>
                      <a:pt x="108" y="249"/>
                    </a:lnTo>
                    <a:lnTo>
                      <a:pt x="104" y="196"/>
                    </a:lnTo>
                    <a:lnTo>
                      <a:pt x="117" y="143"/>
                    </a:lnTo>
                    <a:lnTo>
                      <a:pt x="115" y="128"/>
                    </a:lnTo>
                    <a:lnTo>
                      <a:pt x="117" y="107"/>
                    </a:lnTo>
                    <a:lnTo>
                      <a:pt x="120" y="90"/>
                    </a:lnTo>
                    <a:lnTo>
                      <a:pt x="117" y="80"/>
                    </a:lnTo>
                    <a:lnTo>
                      <a:pt x="122" y="63"/>
                    </a:lnTo>
                    <a:lnTo>
                      <a:pt x="119" y="36"/>
                    </a:lnTo>
                    <a:lnTo>
                      <a:pt x="108"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09" name="Freeform 617"/>
              <p:cNvSpPr>
                <a:spLocks/>
              </p:cNvSpPr>
              <p:nvPr/>
            </p:nvSpPr>
            <p:spPr bwMode="auto">
              <a:xfrm>
                <a:off x="4731" y="3062"/>
                <a:ext cx="4" cy="148"/>
              </a:xfrm>
              <a:custGeom>
                <a:avLst/>
                <a:gdLst>
                  <a:gd name="T0" fmla="*/ 0 w 18"/>
                  <a:gd name="T1" fmla="*/ 148 h 594"/>
                  <a:gd name="T2" fmla="*/ 1 w 18"/>
                  <a:gd name="T3" fmla="*/ 140 h 594"/>
                  <a:gd name="T4" fmla="*/ 1 w 18"/>
                  <a:gd name="T5" fmla="*/ 133 h 594"/>
                  <a:gd name="T6" fmla="*/ 0 w 18"/>
                  <a:gd name="T7" fmla="*/ 128 h 594"/>
                  <a:gd name="T8" fmla="*/ 2 w 18"/>
                  <a:gd name="T9" fmla="*/ 116 h 594"/>
                  <a:gd name="T10" fmla="*/ 2 w 18"/>
                  <a:gd name="T11" fmla="*/ 108 h 594"/>
                  <a:gd name="T12" fmla="*/ 2 w 18"/>
                  <a:gd name="T13" fmla="*/ 101 h 594"/>
                  <a:gd name="T14" fmla="*/ 1 w 18"/>
                  <a:gd name="T15" fmla="*/ 95 h 594"/>
                  <a:gd name="T16" fmla="*/ 1 w 18"/>
                  <a:gd name="T17" fmla="*/ 87 h 594"/>
                  <a:gd name="T18" fmla="*/ 0 w 18"/>
                  <a:gd name="T19" fmla="*/ 77 h 594"/>
                  <a:gd name="T20" fmla="*/ 0 w 18"/>
                  <a:gd name="T21" fmla="*/ 69 h 594"/>
                  <a:gd name="T22" fmla="*/ 4 w 18"/>
                  <a:gd name="T23" fmla="*/ 39 h 594"/>
                  <a:gd name="T24" fmla="*/ 4 w 18"/>
                  <a:gd name="T25" fmla="*/ 30 h 594"/>
                  <a:gd name="T26" fmla="*/ 3 w 18"/>
                  <a:gd name="T27" fmla="*/ 20 h 594"/>
                  <a:gd name="T28" fmla="*/ 4 w 18"/>
                  <a:gd name="T29" fmla="*/ 0 h 5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594">
                    <a:moveTo>
                      <a:pt x="0" y="594"/>
                    </a:moveTo>
                    <a:lnTo>
                      <a:pt x="3" y="561"/>
                    </a:lnTo>
                    <a:lnTo>
                      <a:pt x="4" y="533"/>
                    </a:lnTo>
                    <a:lnTo>
                      <a:pt x="0" y="512"/>
                    </a:lnTo>
                    <a:lnTo>
                      <a:pt x="8" y="464"/>
                    </a:lnTo>
                    <a:lnTo>
                      <a:pt x="8" y="432"/>
                    </a:lnTo>
                    <a:lnTo>
                      <a:pt x="7" y="406"/>
                    </a:lnTo>
                    <a:lnTo>
                      <a:pt x="6" y="382"/>
                    </a:lnTo>
                    <a:lnTo>
                      <a:pt x="3" y="348"/>
                    </a:lnTo>
                    <a:lnTo>
                      <a:pt x="1" y="311"/>
                    </a:lnTo>
                    <a:lnTo>
                      <a:pt x="0" y="277"/>
                    </a:lnTo>
                    <a:lnTo>
                      <a:pt x="18" y="156"/>
                    </a:lnTo>
                    <a:lnTo>
                      <a:pt x="16" y="119"/>
                    </a:lnTo>
                    <a:lnTo>
                      <a:pt x="14" y="80"/>
                    </a:lnTo>
                    <a:lnTo>
                      <a:pt x="18"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10" name="Freeform 618"/>
              <p:cNvSpPr>
                <a:spLocks/>
              </p:cNvSpPr>
              <p:nvPr/>
            </p:nvSpPr>
            <p:spPr bwMode="auto">
              <a:xfrm>
                <a:off x="4796" y="3260"/>
                <a:ext cx="99" cy="48"/>
              </a:xfrm>
              <a:custGeom>
                <a:avLst/>
                <a:gdLst>
                  <a:gd name="T0" fmla="*/ 70 w 396"/>
                  <a:gd name="T1" fmla="*/ 5 h 193"/>
                  <a:gd name="T2" fmla="*/ 21 w 396"/>
                  <a:gd name="T3" fmla="*/ 0 h 193"/>
                  <a:gd name="T4" fmla="*/ 0 w 396"/>
                  <a:gd name="T5" fmla="*/ 28 h 193"/>
                  <a:gd name="T6" fmla="*/ 80 w 396"/>
                  <a:gd name="T7" fmla="*/ 48 h 193"/>
                  <a:gd name="T8" fmla="*/ 99 w 396"/>
                  <a:gd name="T9" fmla="*/ 9 h 193"/>
                  <a:gd name="T10" fmla="*/ 80 w 396"/>
                  <a:gd name="T11" fmla="*/ 5 h 193"/>
                  <a:gd name="T12" fmla="*/ 74 w 396"/>
                  <a:gd name="T13" fmla="*/ 20 h 193"/>
                  <a:gd name="T14" fmla="*/ 63 w 396"/>
                  <a:gd name="T15" fmla="*/ 17 h 193"/>
                  <a:gd name="T16" fmla="*/ 70 w 396"/>
                  <a:gd name="T17" fmla="*/ 5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6" h="193">
                    <a:moveTo>
                      <a:pt x="280" y="20"/>
                    </a:moveTo>
                    <a:lnTo>
                      <a:pt x="82" y="0"/>
                    </a:lnTo>
                    <a:lnTo>
                      <a:pt x="0" y="111"/>
                    </a:lnTo>
                    <a:lnTo>
                      <a:pt x="321" y="193"/>
                    </a:lnTo>
                    <a:lnTo>
                      <a:pt x="396" y="37"/>
                    </a:lnTo>
                    <a:lnTo>
                      <a:pt x="321" y="20"/>
                    </a:lnTo>
                    <a:lnTo>
                      <a:pt x="296" y="81"/>
                    </a:lnTo>
                    <a:lnTo>
                      <a:pt x="251" y="68"/>
                    </a:lnTo>
                    <a:lnTo>
                      <a:pt x="280" y="20"/>
                    </a:lnTo>
                    <a:close/>
                  </a:path>
                </a:pathLst>
              </a:custGeom>
              <a:solidFill>
                <a:srgbClr val="FFFF6D"/>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11" name="Freeform 619"/>
              <p:cNvSpPr>
                <a:spLocks/>
              </p:cNvSpPr>
              <p:nvPr/>
            </p:nvSpPr>
            <p:spPr bwMode="auto">
              <a:xfrm>
                <a:off x="4711" y="3244"/>
                <a:ext cx="15" cy="50"/>
              </a:xfrm>
              <a:custGeom>
                <a:avLst/>
                <a:gdLst>
                  <a:gd name="T0" fmla="*/ 15 w 59"/>
                  <a:gd name="T1" fmla="*/ 0 h 199"/>
                  <a:gd name="T2" fmla="*/ 15 w 59"/>
                  <a:gd name="T3" fmla="*/ 23 h 199"/>
                  <a:gd name="T4" fmla="*/ 15 w 59"/>
                  <a:gd name="T5" fmla="*/ 41 h 199"/>
                  <a:gd name="T6" fmla="*/ 15 w 59"/>
                  <a:gd name="T7" fmla="*/ 50 h 199"/>
                  <a:gd name="T8" fmla="*/ 10 w 59"/>
                  <a:gd name="T9" fmla="*/ 45 h 199"/>
                  <a:gd name="T10" fmla="*/ 2 w 59"/>
                  <a:gd name="T11" fmla="*/ 30 h 199"/>
                  <a:gd name="T12" fmla="*/ 0 w 59"/>
                  <a:gd name="T13" fmla="*/ 9 h 199"/>
                  <a:gd name="T14" fmla="*/ 1 w 59"/>
                  <a:gd name="T15" fmla="*/ 0 h 199"/>
                  <a:gd name="T16" fmla="*/ 15 w 59"/>
                  <a:gd name="T17" fmla="*/ 0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99">
                    <a:moveTo>
                      <a:pt x="59" y="0"/>
                    </a:moveTo>
                    <a:lnTo>
                      <a:pt x="59" y="91"/>
                    </a:lnTo>
                    <a:lnTo>
                      <a:pt x="59" y="163"/>
                    </a:lnTo>
                    <a:lnTo>
                      <a:pt x="59" y="199"/>
                    </a:lnTo>
                    <a:lnTo>
                      <a:pt x="41" y="181"/>
                    </a:lnTo>
                    <a:lnTo>
                      <a:pt x="9" y="119"/>
                    </a:lnTo>
                    <a:lnTo>
                      <a:pt x="0" y="37"/>
                    </a:lnTo>
                    <a:lnTo>
                      <a:pt x="5" y="0"/>
                    </a:lnTo>
                    <a:lnTo>
                      <a:pt x="59" y="0"/>
                    </a:lnTo>
                    <a:close/>
                  </a:path>
                </a:pathLst>
              </a:custGeom>
              <a:solidFill>
                <a:srgbClr val="722900"/>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12" name="Freeform 620"/>
              <p:cNvSpPr>
                <a:spLocks/>
              </p:cNvSpPr>
              <p:nvPr/>
            </p:nvSpPr>
            <p:spPr bwMode="auto">
              <a:xfrm>
                <a:off x="5011" y="3708"/>
                <a:ext cx="8" cy="34"/>
              </a:xfrm>
              <a:custGeom>
                <a:avLst/>
                <a:gdLst>
                  <a:gd name="T0" fmla="*/ 0 w 35"/>
                  <a:gd name="T1" fmla="*/ 0 h 136"/>
                  <a:gd name="T2" fmla="*/ 8 w 35"/>
                  <a:gd name="T3" fmla="*/ 25 h 136"/>
                  <a:gd name="T4" fmla="*/ 4 w 35"/>
                  <a:gd name="T5" fmla="*/ 34 h 136"/>
                  <a:gd name="T6" fmla="*/ 0 60000 65536"/>
                  <a:gd name="T7" fmla="*/ 0 60000 65536"/>
                  <a:gd name="T8" fmla="*/ 0 60000 65536"/>
                </a:gdLst>
                <a:ahLst/>
                <a:cxnLst>
                  <a:cxn ang="T6">
                    <a:pos x="T0" y="T1"/>
                  </a:cxn>
                  <a:cxn ang="T7">
                    <a:pos x="T2" y="T3"/>
                  </a:cxn>
                  <a:cxn ang="T8">
                    <a:pos x="T4" y="T5"/>
                  </a:cxn>
                </a:cxnLst>
                <a:rect l="0" t="0" r="r" b="b"/>
                <a:pathLst>
                  <a:path w="35" h="136">
                    <a:moveTo>
                      <a:pt x="0" y="0"/>
                    </a:moveTo>
                    <a:lnTo>
                      <a:pt x="35" y="100"/>
                    </a:lnTo>
                    <a:lnTo>
                      <a:pt x="18" y="136"/>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13" name="Freeform 621"/>
              <p:cNvSpPr>
                <a:spLocks/>
              </p:cNvSpPr>
              <p:nvPr/>
            </p:nvSpPr>
            <p:spPr bwMode="auto">
              <a:xfrm>
                <a:off x="4997" y="2979"/>
                <a:ext cx="139" cy="140"/>
              </a:xfrm>
              <a:custGeom>
                <a:avLst/>
                <a:gdLst>
                  <a:gd name="T0" fmla="*/ 27 w 558"/>
                  <a:gd name="T1" fmla="*/ 135 h 561"/>
                  <a:gd name="T2" fmla="*/ 22 w 558"/>
                  <a:gd name="T3" fmla="*/ 135 h 561"/>
                  <a:gd name="T4" fmla="*/ 16 w 558"/>
                  <a:gd name="T5" fmla="*/ 135 h 561"/>
                  <a:gd name="T6" fmla="*/ 6 w 558"/>
                  <a:gd name="T7" fmla="*/ 122 h 561"/>
                  <a:gd name="T8" fmla="*/ 0 w 558"/>
                  <a:gd name="T9" fmla="*/ 99 h 561"/>
                  <a:gd name="T10" fmla="*/ 0 w 558"/>
                  <a:gd name="T11" fmla="*/ 86 h 561"/>
                  <a:gd name="T12" fmla="*/ 1 w 558"/>
                  <a:gd name="T13" fmla="*/ 72 h 561"/>
                  <a:gd name="T14" fmla="*/ 4 w 558"/>
                  <a:gd name="T15" fmla="*/ 49 h 561"/>
                  <a:gd name="T16" fmla="*/ 12 w 558"/>
                  <a:gd name="T17" fmla="*/ 26 h 561"/>
                  <a:gd name="T18" fmla="*/ 20 w 558"/>
                  <a:gd name="T19" fmla="*/ 16 h 561"/>
                  <a:gd name="T20" fmla="*/ 32 w 558"/>
                  <a:gd name="T21" fmla="*/ 7 h 561"/>
                  <a:gd name="T22" fmla="*/ 42 w 558"/>
                  <a:gd name="T23" fmla="*/ 2 h 561"/>
                  <a:gd name="T24" fmla="*/ 48 w 558"/>
                  <a:gd name="T25" fmla="*/ 1 h 561"/>
                  <a:gd name="T26" fmla="*/ 54 w 558"/>
                  <a:gd name="T27" fmla="*/ 1 h 561"/>
                  <a:gd name="T28" fmla="*/ 58 w 558"/>
                  <a:gd name="T29" fmla="*/ 5 h 561"/>
                  <a:gd name="T30" fmla="*/ 64 w 558"/>
                  <a:gd name="T31" fmla="*/ 0 h 561"/>
                  <a:gd name="T32" fmla="*/ 67 w 558"/>
                  <a:gd name="T33" fmla="*/ 0 h 561"/>
                  <a:gd name="T34" fmla="*/ 72 w 558"/>
                  <a:gd name="T35" fmla="*/ 0 h 561"/>
                  <a:gd name="T36" fmla="*/ 82 w 558"/>
                  <a:gd name="T37" fmla="*/ 2 h 561"/>
                  <a:gd name="T38" fmla="*/ 95 w 558"/>
                  <a:gd name="T39" fmla="*/ 7 h 561"/>
                  <a:gd name="T40" fmla="*/ 106 w 558"/>
                  <a:gd name="T41" fmla="*/ 15 h 561"/>
                  <a:gd name="T42" fmla="*/ 122 w 558"/>
                  <a:gd name="T43" fmla="*/ 33 h 561"/>
                  <a:gd name="T44" fmla="*/ 132 w 558"/>
                  <a:gd name="T45" fmla="*/ 55 h 561"/>
                  <a:gd name="T46" fmla="*/ 138 w 558"/>
                  <a:gd name="T47" fmla="*/ 73 h 561"/>
                  <a:gd name="T48" fmla="*/ 139 w 558"/>
                  <a:gd name="T49" fmla="*/ 84 h 561"/>
                  <a:gd name="T50" fmla="*/ 139 w 558"/>
                  <a:gd name="T51" fmla="*/ 90 h 561"/>
                  <a:gd name="T52" fmla="*/ 138 w 558"/>
                  <a:gd name="T53" fmla="*/ 95 h 561"/>
                  <a:gd name="T54" fmla="*/ 133 w 558"/>
                  <a:gd name="T55" fmla="*/ 119 h 561"/>
                  <a:gd name="T56" fmla="*/ 126 w 558"/>
                  <a:gd name="T57" fmla="*/ 133 h 561"/>
                  <a:gd name="T58" fmla="*/ 116 w 558"/>
                  <a:gd name="T59" fmla="*/ 140 h 561"/>
                  <a:gd name="T60" fmla="*/ 111 w 558"/>
                  <a:gd name="T61" fmla="*/ 140 h 561"/>
                  <a:gd name="T62" fmla="*/ 105 w 558"/>
                  <a:gd name="T63" fmla="*/ 139 h 561"/>
                  <a:gd name="T64" fmla="*/ 95 w 558"/>
                  <a:gd name="T65" fmla="*/ 136 h 561"/>
                  <a:gd name="T66" fmla="*/ 86 w 558"/>
                  <a:gd name="T67" fmla="*/ 130 h 561"/>
                  <a:gd name="T68" fmla="*/ 81 w 558"/>
                  <a:gd name="T69" fmla="*/ 130 h 561"/>
                  <a:gd name="T70" fmla="*/ 75 w 558"/>
                  <a:gd name="T71" fmla="*/ 129 h 561"/>
                  <a:gd name="T72" fmla="*/ 59 w 558"/>
                  <a:gd name="T73" fmla="*/ 131 h 561"/>
                  <a:gd name="T74" fmla="*/ 42 w 558"/>
                  <a:gd name="T75" fmla="*/ 134 h 561"/>
                  <a:gd name="T76" fmla="*/ 34 w 558"/>
                  <a:gd name="T77" fmla="*/ 135 h 561"/>
                  <a:gd name="T78" fmla="*/ 27 w 558"/>
                  <a:gd name="T79" fmla="*/ 135 h 5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8" h="561">
                    <a:moveTo>
                      <a:pt x="107" y="542"/>
                    </a:moveTo>
                    <a:lnTo>
                      <a:pt x="90" y="542"/>
                    </a:lnTo>
                    <a:lnTo>
                      <a:pt x="63" y="540"/>
                    </a:lnTo>
                    <a:lnTo>
                      <a:pt x="26" y="489"/>
                    </a:lnTo>
                    <a:lnTo>
                      <a:pt x="2" y="397"/>
                    </a:lnTo>
                    <a:lnTo>
                      <a:pt x="0" y="343"/>
                    </a:lnTo>
                    <a:lnTo>
                      <a:pt x="6" y="289"/>
                    </a:lnTo>
                    <a:lnTo>
                      <a:pt x="15" y="198"/>
                    </a:lnTo>
                    <a:lnTo>
                      <a:pt x="48" y="105"/>
                    </a:lnTo>
                    <a:lnTo>
                      <a:pt x="81" y="64"/>
                    </a:lnTo>
                    <a:lnTo>
                      <a:pt x="128" y="27"/>
                    </a:lnTo>
                    <a:lnTo>
                      <a:pt x="168" y="10"/>
                    </a:lnTo>
                    <a:lnTo>
                      <a:pt x="191" y="5"/>
                    </a:lnTo>
                    <a:lnTo>
                      <a:pt x="215" y="5"/>
                    </a:lnTo>
                    <a:lnTo>
                      <a:pt x="234" y="22"/>
                    </a:lnTo>
                    <a:lnTo>
                      <a:pt x="256" y="1"/>
                    </a:lnTo>
                    <a:lnTo>
                      <a:pt x="269" y="0"/>
                    </a:lnTo>
                    <a:lnTo>
                      <a:pt x="291" y="0"/>
                    </a:lnTo>
                    <a:lnTo>
                      <a:pt x="329" y="7"/>
                    </a:lnTo>
                    <a:lnTo>
                      <a:pt x="381" y="27"/>
                    </a:lnTo>
                    <a:lnTo>
                      <a:pt x="425" y="60"/>
                    </a:lnTo>
                    <a:lnTo>
                      <a:pt x="491" y="131"/>
                    </a:lnTo>
                    <a:lnTo>
                      <a:pt x="531" y="221"/>
                    </a:lnTo>
                    <a:lnTo>
                      <a:pt x="553" y="294"/>
                    </a:lnTo>
                    <a:lnTo>
                      <a:pt x="558" y="338"/>
                    </a:lnTo>
                    <a:lnTo>
                      <a:pt x="558" y="359"/>
                    </a:lnTo>
                    <a:lnTo>
                      <a:pt x="555" y="381"/>
                    </a:lnTo>
                    <a:lnTo>
                      <a:pt x="532" y="475"/>
                    </a:lnTo>
                    <a:lnTo>
                      <a:pt x="506" y="531"/>
                    </a:lnTo>
                    <a:lnTo>
                      <a:pt x="467" y="561"/>
                    </a:lnTo>
                    <a:lnTo>
                      <a:pt x="445" y="561"/>
                    </a:lnTo>
                    <a:lnTo>
                      <a:pt x="422" y="558"/>
                    </a:lnTo>
                    <a:lnTo>
                      <a:pt x="383" y="545"/>
                    </a:lnTo>
                    <a:lnTo>
                      <a:pt x="347" y="522"/>
                    </a:lnTo>
                    <a:lnTo>
                      <a:pt x="327" y="519"/>
                    </a:lnTo>
                    <a:lnTo>
                      <a:pt x="301" y="518"/>
                    </a:lnTo>
                    <a:lnTo>
                      <a:pt x="235" y="526"/>
                    </a:lnTo>
                    <a:lnTo>
                      <a:pt x="167" y="538"/>
                    </a:lnTo>
                    <a:lnTo>
                      <a:pt x="136" y="541"/>
                    </a:lnTo>
                    <a:lnTo>
                      <a:pt x="107" y="542"/>
                    </a:lnTo>
                    <a:close/>
                  </a:path>
                </a:pathLst>
              </a:custGeom>
              <a:solidFill>
                <a:srgbClr val="000000"/>
              </a:solidFill>
              <a:ln w="0">
                <a:solidFill>
                  <a:srgbClr val="000000"/>
                </a:solidFill>
                <a:prstDash val="solid"/>
                <a:round/>
                <a:headEnd/>
                <a:tailEnd/>
              </a:ln>
            </p:spPr>
            <p:txBody>
              <a:bodyPr/>
              <a:lstStyle/>
              <a:p>
                <a:endParaRPr lang="it-IT">
                  <a:solidFill>
                    <a:prstClr val="black"/>
                  </a:solidFill>
                  <a:latin typeface="Calibri"/>
                </a:endParaRPr>
              </a:p>
            </p:txBody>
          </p:sp>
          <p:sp>
            <p:nvSpPr>
              <p:cNvPr id="14514" name="Freeform 622"/>
              <p:cNvSpPr>
                <a:spLocks/>
              </p:cNvSpPr>
              <p:nvPr/>
            </p:nvSpPr>
            <p:spPr bwMode="auto">
              <a:xfrm>
                <a:off x="5004" y="2989"/>
                <a:ext cx="118" cy="261"/>
              </a:xfrm>
              <a:custGeom>
                <a:avLst/>
                <a:gdLst>
                  <a:gd name="T0" fmla="*/ 49 w 471"/>
                  <a:gd name="T1" fmla="*/ 1 h 1047"/>
                  <a:gd name="T2" fmla="*/ 55 w 471"/>
                  <a:gd name="T3" fmla="*/ 1 h 1047"/>
                  <a:gd name="T4" fmla="*/ 60 w 471"/>
                  <a:gd name="T5" fmla="*/ 1 h 1047"/>
                  <a:gd name="T6" fmla="*/ 65 w 471"/>
                  <a:gd name="T7" fmla="*/ 1 h 1047"/>
                  <a:gd name="T8" fmla="*/ 78 w 471"/>
                  <a:gd name="T9" fmla="*/ 8 h 1047"/>
                  <a:gd name="T10" fmla="*/ 90 w 471"/>
                  <a:gd name="T11" fmla="*/ 16 h 1047"/>
                  <a:gd name="T12" fmla="*/ 101 w 471"/>
                  <a:gd name="T13" fmla="*/ 35 h 1047"/>
                  <a:gd name="T14" fmla="*/ 109 w 471"/>
                  <a:gd name="T15" fmla="*/ 51 h 1047"/>
                  <a:gd name="T16" fmla="*/ 108 w 471"/>
                  <a:gd name="T17" fmla="*/ 62 h 1047"/>
                  <a:gd name="T18" fmla="*/ 101 w 471"/>
                  <a:gd name="T19" fmla="*/ 71 h 1047"/>
                  <a:gd name="T20" fmla="*/ 106 w 471"/>
                  <a:gd name="T21" fmla="*/ 72 h 1047"/>
                  <a:gd name="T22" fmla="*/ 108 w 471"/>
                  <a:gd name="T23" fmla="*/ 75 h 1047"/>
                  <a:gd name="T24" fmla="*/ 103 w 471"/>
                  <a:gd name="T25" fmla="*/ 84 h 1047"/>
                  <a:gd name="T26" fmla="*/ 99 w 471"/>
                  <a:gd name="T27" fmla="*/ 95 h 1047"/>
                  <a:gd name="T28" fmla="*/ 96 w 471"/>
                  <a:gd name="T29" fmla="*/ 98 h 1047"/>
                  <a:gd name="T30" fmla="*/ 93 w 471"/>
                  <a:gd name="T31" fmla="*/ 104 h 1047"/>
                  <a:gd name="T32" fmla="*/ 87 w 471"/>
                  <a:gd name="T33" fmla="*/ 113 h 1047"/>
                  <a:gd name="T34" fmla="*/ 83 w 471"/>
                  <a:gd name="T35" fmla="*/ 119 h 1047"/>
                  <a:gd name="T36" fmla="*/ 75 w 471"/>
                  <a:gd name="T37" fmla="*/ 131 h 1047"/>
                  <a:gd name="T38" fmla="*/ 75 w 471"/>
                  <a:gd name="T39" fmla="*/ 132 h 1047"/>
                  <a:gd name="T40" fmla="*/ 77 w 471"/>
                  <a:gd name="T41" fmla="*/ 144 h 1047"/>
                  <a:gd name="T42" fmla="*/ 78 w 471"/>
                  <a:gd name="T43" fmla="*/ 153 h 1047"/>
                  <a:gd name="T44" fmla="*/ 78 w 471"/>
                  <a:gd name="T45" fmla="*/ 158 h 1047"/>
                  <a:gd name="T46" fmla="*/ 77 w 471"/>
                  <a:gd name="T47" fmla="*/ 162 h 1047"/>
                  <a:gd name="T48" fmla="*/ 98 w 471"/>
                  <a:gd name="T49" fmla="*/ 168 h 1047"/>
                  <a:gd name="T50" fmla="*/ 118 w 471"/>
                  <a:gd name="T51" fmla="*/ 173 h 1047"/>
                  <a:gd name="T52" fmla="*/ 76 w 471"/>
                  <a:gd name="T53" fmla="*/ 218 h 1047"/>
                  <a:gd name="T54" fmla="*/ 33 w 471"/>
                  <a:gd name="T55" fmla="*/ 261 h 1047"/>
                  <a:gd name="T56" fmla="*/ 16 w 471"/>
                  <a:gd name="T57" fmla="*/ 224 h 1047"/>
                  <a:gd name="T58" fmla="*/ 5 w 471"/>
                  <a:gd name="T59" fmla="*/ 192 h 1047"/>
                  <a:gd name="T60" fmla="*/ 1 w 471"/>
                  <a:gd name="T61" fmla="*/ 178 h 1047"/>
                  <a:gd name="T62" fmla="*/ 0 w 471"/>
                  <a:gd name="T63" fmla="*/ 171 h 1047"/>
                  <a:gd name="T64" fmla="*/ 0 w 471"/>
                  <a:gd name="T65" fmla="*/ 165 h 1047"/>
                  <a:gd name="T66" fmla="*/ 4 w 471"/>
                  <a:gd name="T67" fmla="*/ 156 h 1047"/>
                  <a:gd name="T68" fmla="*/ 14 w 471"/>
                  <a:gd name="T69" fmla="*/ 152 h 1047"/>
                  <a:gd name="T70" fmla="*/ 23 w 471"/>
                  <a:gd name="T71" fmla="*/ 152 h 1047"/>
                  <a:gd name="T72" fmla="*/ 28 w 471"/>
                  <a:gd name="T73" fmla="*/ 152 h 1047"/>
                  <a:gd name="T74" fmla="*/ 28 w 471"/>
                  <a:gd name="T75" fmla="*/ 147 h 1047"/>
                  <a:gd name="T76" fmla="*/ 31 w 471"/>
                  <a:gd name="T77" fmla="*/ 142 h 1047"/>
                  <a:gd name="T78" fmla="*/ 35 w 471"/>
                  <a:gd name="T79" fmla="*/ 132 h 1047"/>
                  <a:gd name="T80" fmla="*/ 20 w 471"/>
                  <a:gd name="T81" fmla="*/ 122 h 1047"/>
                  <a:gd name="T82" fmla="*/ 15 w 471"/>
                  <a:gd name="T83" fmla="*/ 114 h 1047"/>
                  <a:gd name="T84" fmla="*/ 9 w 471"/>
                  <a:gd name="T85" fmla="*/ 100 h 1047"/>
                  <a:gd name="T86" fmla="*/ 5 w 471"/>
                  <a:gd name="T87" fmla="*/ 83 h 1047"/>
                  <a:gd name="T88" fmla="*/ 13 w 471"/>
                  <a:gd name="T89" fmla="*/ 59 h 1047"/>
                  <a:gd name="T90" fmla="*/ 17 w 471"/>
                  <a:gd name="T91" fmla="*/ 40 h 1047"/>
                  <a:gd name="T92" fmla="*/ 18 w 471"/>
                  <a:gd name="T93" fmla="*/ 25 h 1047"/>
                  <a:gd name="T94" fmla="*/ 25 w 471"/>
                  <a:gd name="T95" fmla="*/ 13 h 1047"/>
                  <a:gd name="T96" fmla="*/ 36 w 471"/>
                  <a:gd name="T97" fmla="*/ 6 h 1047"/>
                  <a:gd name="T98" fmla="*/ 46 w 471"/>
                  <a:gd name="T99" fmla="*/ 0 h 1047"/>
                  <a:gd name="T100" fmla="*/ 49 w 471"/>
                  <a:gd name="T101" fmla="*/ 1 h 10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1" h="1047">
                    <a:moveTo>
                      <a:pt x="194" y="4"/>
                    </a:moveTo>
                    <a:lnTo>
                      <a:pt x="219" y="3"/>
                    </a:lnTo>
                    <a:lnTo>
                      <a:pt x="240" y="3"/>
                    </a:lnTo>
                    <a:lnTo>
                      <a:pt x="261" y="6"/>
                    </a:lnTo>
                    <a:lnTo>
                      <a:pt x="311" y="31"/>
                    </a:lnTo>
                    <a:lnTo>
                      <a:pt x="361" y="65"/>
                    </a:lnTo>
                    <a:lnTo>
                      <a:pt x="405" y="142"/>
                    </a:lnTo>
                    <a:lnTo>
                      <a:pt x="437" y="205"/>
                    </a:lnTo>
                    <a:lnTo>
                      <a:pt x="431" y="247"/>
                    </a:lnTo>
                    <a:lnTo>
                      <a:pt x="405" y="283"/>
                    </a:lnTo>
                    <a:lnTo>
                      <a:pt x="424" y="290"/>
                    </a:lnTo>
                    <a:lnTo>
                      <a:pt x="432" y="301"/>
                    </a:lnTo>
                    <a:lnTo>
                      <a:pt x="413" y="337"/>
                    </a:lnTo>
                    <a:lnTo>
                      <a:pt x="397" y="380"/>
                    </a:lnTo>
                    <a:lnTo>
                      <a:pt x="384" y="395"/>
                    </a:lnTo>
                    <a:lnTo>
                      <a:pt x="370" y="418"/>
                    </a:lnTo>
                    <a:lnTo>
                      <a:pt x="349" y="454"/>
                    </a:lnTo>
                    <a:lnTo>
                      <a:pt x="333" y="479"/>
                    </a:lnTo>
                    <a:lnTo>
                      <a:pt x="298" y="527"/>
                    </a:lnTo>
                    <a:lnTo>
                      <a:pt x="300" y="530"/>
                    </a:lnTo>
                    <a:lnTo>
                      <a:pt x="306" y="576"/>
                    </a:lnTo>
                    <a:lnTo>
                      <a:pt x="310" y="614"/>
                    </a:lnTo>
                    <a:lnTo>
                      <a:pt x="310" y="632"/>
                    </a:lnTo>
                    <a:lnTo>
                      <a:pt x="309" y="648"/>
                    </a:lnTo>
                    <a:lnTo>
                      <a:pt x="393" y="674"/>
                    </a:lnTo>
                    <a:lnTo>
                      <a:pt x="471" y="693"/>
                    </a:lnTo>
                    <a:lnTo>
                      <a:pt x="303" y="875"/>
                    </a:lnTo>
                    <a:lnTo>
                      <a:pt x="132" y="1047"/>
                    </a:lnTo>
                    <a:lnTo>
                      <a:pt x="62" y="898"/>
                    </a:lnTo>
                    <a:lnTo>
                      <a:pt x="18" y="772"/>
                    </a:lnTo>
                    <a:lnTo>
                      <a:pt x="5" y="714"/>
                    </a:lnTo>
                    <a:lnTo>
                      <a:pt x="1" y="687"/>
                    </a:lnTo>
                    <a:lnTo>
                      <a:pt x="0" y="662"/>
                    </a:lnTo>
                    <a:lnTo>
                      <a:pt x="17" y="626"/>
                    </a:lnTo>
                    <a:lnTo>
                      <a:pt x="55" y="611"/>
                    </a:lnTo>
                    <a:lnTo>
                      <a:pt x="93" y="609"/>
                    </a:lnTo>
                    <a:lnTo>
                      <a:pt x="111" y="611"/>
                    </a:lnTo>
                    <a:lnTo>
                      <a:pt x="112" y="591"/>
                    </a:lnTo>
                    <a:lnTo>
                      <a:pt x="124" y="568"/>
                    </a:lnTo>
                    <a:lnTo>
                      <a:pt x="141" y="530"/>
                    </a:lnTo>
                    <a:lnTo>
                      <a:pt x="80" y="488"/>
                    </a:lnTo>
                    <a:lnTo>
                      <a:pt x="61" y="458"/>
                    </a:lnTo>
                    <a:lnTo>
                      <a:pt x="36" y="400"/>
                    </a:lnTo>
                    <a:lnTo>
                      <a:pt x="20" y="333"/>
                    </a:lnTo>
                    <a:lnTo>
                      <a:pt x="50" y="238"/>
                    </a:lnTo>
                    <a:lnTo>
                      <a:pt x="66" y="162"/>
                    </a:lnTo>
                    <a:lnTo>
                      <a:pt x="72" y="100"/>
                    </a:lnTo>
                    <a:lnTo>
                      <a:pt x="98" y="54"/>
                    </a:lnTo>
                    <a:lnTo>
                      <a:pt x="144" y="25"/>
                    </a:lnTo>
                    <a:lnTo>
                      <a:pt x="185" y="0"/>
                    </a:lnTo>
                    <a:lnTo>
                      <a:pt x="194" y="4"/>
                    </a:lnTo>
                    <a:close/>
                  </a:path>
                </a:pathLst>
              </a:custGeom>
              <a:solidFill>
                <a:srgbClr val="FFB672"/>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15" name="Freeform 623"/>
              <p:cNvSpPr>
                <a:spLocks/>
              </p:cNvSpPr>
              <p:nvPr/>
            </p:nvSpPr>
            <p:spPr bwMode="auto">
              <a:xfrm>
                <a:off x="5038" y="3034"/>
                <a:ext cx="27" cy="43"/>
              </a:xfrm>
              <a:custGeom>
                <a:avLst/>
                <a:gdLst>
                  <a:gd name="T0" fmla="*/ 15 w 107"/>
                  <a:gd name="T1" fmla="*/ 0 h 173"/>
                  <a:gd name="T2" fmla="*/ 7 w 107"/>
                  <a:gd name="T3" fmla="*/ 6 h 173"/>
                  <a:gd name="T4" fmla="*/ 1 w 107"/>
                  <a:gd name="T5" fmla="*/ 26 h 173"/>
                  <a:gd name="T6" fmla="*/ 0 w 107"/>
                  <a:gd name="T7" fmla="*/ 39 h 173"/>
                  <a:gd name="T8" fmla="*/ 4 w 107"/>
                  <a:gd name="T9" fmla="*/ 43 h 173"/>
                  <a:gd name="T10" fmla="*/ 21 w 107"/>
                  <a:gd name="T11" fmla="*/ 34 h 173"/>
                  <a:gd name="T12" fmla="*/ 27 w 107"/>
                  <a:gd name="T13" fmla="*/ 25 h 173"/>
                  <a:gd name="T14" fmla="*/ 27 w 107"/>
                  <a:gd name="T15" fmla="*/ 21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73">
                    <a:moveTo>
                      <a:pt x="60" y="0"/>
                    </a:moveTo>
                    <a:lnTo>
                      <a:pt x="29" y="26"/>
                    </a:lnTo>
                    <a:lnTo>
                      <a:pt x="3" y="104"/>
                    </a:lnTo>
                    <a:lnTo>
                      <a:pt x="0" y="156"/>
                    </a:lnTo>
                    <a:lnTo>
                      <a:pt x="15" y="173"/>
                    </a:lnTo>
                    <a:lnTo>
                      <a:pt x="83" y="135"/>
                    </a:lnTo>
                    <a:lnTo>
                      <a:pt x="107" y="101"/>
                    </a:lnTo>
                    <a:lnTo>
                      <a:pt x="107" y="83"/>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16" name="Freeform 624"/>
              <p:cNvSpPr>
                <a:spLocks/>
              </p:cNvSpPr>
              <p:nvPr/>
            </p:nvSpPr>
            <p:spPr bwMode="auto">
              <a:xfrm>
                <a:off x="5021" y="2986"/>
                <a:ext cx="83" cy="47"/>
              </a:xfrm>
              <a:custGeom>
                <a:avLst/>
                <a:gdLst>
                  <a:gd name="T0" fmla="*/ 19 w 336"/>
                  <a:gd name="T1" fmla="*/ 5 h 187"/>
                  <a:gd name="T2" fmla="*/ 0 w 336"/>
                  <a:gd name="T3" fmla="*/ 15 h 187"/>
                  <a:gd name="T4" fmla="*/ 3 w 336"/>
                  <a:gd name="T5" fmla="*/ 28 h 187"/>
                  <a:gd name="T6" fmla="*/ 3 w 336"/>
                  <a:gd name="T7" fmla="*/ 38 h 187"/>
                  <a:gd name="T8" fmla="*/ 31 w 336"/>
                  <a:gd name="T9" fmla="*/ 36 h 187"/>
                  <a:gd name="T10" fmla="*/ 38 w 336"/>
                  <a:gd name="T11" fmla="*/ 17 h 187"/>
                  <a:gd name="T12" fmla="*/ 35 w 336"/>
                  <a:gd name="T13" fmla="*/ 35 h 187"/>
                  <a:gd name="T14" fmla="*/ 54 w 336"/>
                  <a:gd name="T15" fmla="*/ 35 h 187"/>
                  <a:gd name="T16" fmla="*/ 56 w 336"/>
                  <a:gd name="T17" fmla="*/ 15 h 187"/>
                  <a:gd name="T18" fmla="*/ 59 w 336"/>
                  <a:gd name="T19" fmla="*/ 37 h 187"/>
                  <a:gd name="T20" fmla="*/ 81 w 336"/>
                  <a:gd name="T21" fmla="*/ 47 h 187"/>
                  <a:gd name="T22" fmla="*/ 83 w 336"/>
                  <a:gd name="T23" fmla="*/ 29 h 187"/>
                  <a:gd name="T24" fmla="*/ 55 w 336"/>
                  <a:gd name="T25" fmla="*/ 5 h 187"/>
                  <a:gd name="T26" fmla="*/ 27 w 336"/>
                  <a:gd name="T27" fmla="*/ 0 h 187"/>
                  <a:gd name="T28" fmla="*/ 19 w 336"/>
                  <a:gd name="T29" fmla="*/ 5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6" h="187">
                    <a:moveTo>
                      <a:pt x="76" y="18"/>
                    </a:moveTo>
                    <a:lnTo>
                      <a:pt x="0" y="60"/>
                    </a:lnTo>
                    <a:lnTo>
                      <a:pt x="11" y="110"/>
                    </a:lnTo>
                    <a:lnTo>
                      <a:pt x="13" y="151"/>
                    </a:lnTo>
                    <a:lnTo>
                      <a:pt x="127" y="143"/>
                    </a:lnTo>
                    <a:lnTo>
                      <a:pt x="153" y="66"/>
                    </a:lnTo>
                    <a:lnTo>
                      <a:pt x="143" y="140"/>
                    </a:lnTo>
                    <a:lnTo>
                      <a:pt x="220" y="140"/>
                    </a:lnTo>
                    <a:lnTo>
                      <a:pt x="228" y="60"/>
                    </a:lnTo>
                    <a:lnTo>
                      <a:pt x="237" y="147"/>
                    </a:lnTo>
                    <a:lnTo>
                      <a:pt x="326" y="187"/>
                    </a:lnTo>
                    <a:lnTo>
                      <a:pt x="336" y="114"/>
                    </a:lnTo>
                    <a:lnTo>
                      <a:pt x="223" y="18"/>
                    </a:lnTo>
                    <a:lnTo>
                      <a:pt x="110" y="0"/>
                    </a:lnTo>
                    <a:lnTo>
                      <a:pt x="76" y="18"/>
                    </a:lnTo>
                    <a:close/>
                  </a:path>
                </a:pathLst>
              </a:custGeom>
              <a:solidFill>
                <a:srgbClr val="000000"/>
              </a:solidFill>
              <a:ln w="0">
                <a:solidFill>
                  <a:srgbClr val="000000"/>
                </a:solidFill>
                <a:prstDash val="solid"/>
                <a:round/>
                <a:headEnd/>
                <a:tailEnd/>
              </a:ln>
            </p:spPr>
            <p:txBody>
              <a:bodyPr/>
              <a:lstStyle/>
              <a:p>
                <a:endParaRPr lang="it-IT">
                  <a:solidFill>
                    <a:prstClr val="black"/>
                  </a:solidFill>
                  <a:latin typeface="Calibri"/>
                </a:endParaRPr>
              </a:p>
            </p:txBody>
          </p:sp>
          <p:sp>
            <p:nvSpPr>
              <p:cNvPr id="14517" name="Freeform 625"/>
              <p:cNvSpPr>
                <a:spLocks/>
              </p:cNvSpPr>
              <p:nvPr/>
            </p:nvSpPr>
            <p:spPr bwMode="auto">
              <a:xfrm>
                <a:off x="5033" y="3077"/>
                <a:ext cx="50" cy="28"/>
              </a:xfrm>
              <a:custGeom>
                <a:avLst/>
                <a:gdLst>
                  <a:gd name="T0" fmla="*/ 48 w 200"/>
                  <a:gd name="T1" fmla="*/ 2 h 114"/>
                  <a:gd name="T2" fmla="*/ 48 w 200"/>
                  <a:gd name="T3" fmla="*/ 6 h 114"/>
                  <a:gd name="T4" fmla="*/ 47 w 200"/>
                  <a:gd name="T5" fmla="*/ 10 h 114"/>
                  <a:gd name="T6" fmla="*/ 42 w 200"/>
                  <a:gd name="T7" fmla="*/ 17 h 114"/>
                  <a:gd name="T8" fmla="*/ 29 w 200"/>
                  <a:gd name="T9" fmla="*/ 27 h 114"/>
                  <a:gd name="T10" fmla="*/ 21 w 200"/>
                  <a:gd name="T11" fmla="*/ 28 h 114"/>
                  <a:gd name="T12" fmla="*/ 17 w 200"/>
                  <a:gd name="T13" fmla="*/ 28 h 114"/>
                  <a:gd name="T14" fmla="*/ 13 w 200"/>
                  <a:gd name="T15" fmla="*/ 27 h 114"/>
                  <a:gd name="T16" fmla="*/ 6 w 200"/>
                  <a:gd name="T17" fmla="*/ 24 h 114"/>
                  <a:gd name="T18" fmla="*/ 0 w 200"/>
                  <a:gd name="T19" fmla="*/ 17 h 114"/>
                  <a:gd name="T20" fmla="*/ 0 w 200"/>
                  <a:gd name="T21" fmla="*/ 17 h 114"/>
                  <a:gd name="T22" fmla="*/ 9 w 200"/>
                  <a:gd name="T23" fmla="*/ 18 h 114"/>
                  <a:gd name="T24" fmla="*/ 17 w 200"/>
                  <a:gd name="T25" fmla="*/ 18 h 114"/>
                  <a:gd name="T26" fmla="*/ 30 w 200"/>
                  <a:gd name="T27" fmla="*/ 14 h 114"/>
                  <a:gd name="T28" fmla="*/ 50 w 200"/>
                  <a:gd name="T29" fmla="*/ 0 h 114"/>
                  <a:gd name="T30" fmla="*/ 48 w 200"/>
                  <a:gd name="T31" fmla="*/ 2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 h="114">
                    <a:moveTo>
                      <a:pt x="190" y="7"/>
                    </a:moveTo>
                    <a:lnTo>
                      <a:pt x="190" y="24"/>
                    </a:lnTo>
                    <a:lnTo>
                      <a:pt x="186" y="40"/>
                    </a:lnTo>
                    <a:lnTo>
                      <a:pt x="169" y="70"/>
                    </a:lnTo>
                    <a:lnTo>
                      <a:pt x="115" y="109"/>
                    </a:lnTo>
                    <a:lnTo>
                      <a:pt x="84" y="114"/>
                    </a:lnTo>
                    <a:lnTo>
                      <a:pt x="69" y="114"/>
                    </a:lnTo>
                    <a:lnTo>
                      <a:pt x="53" y="111"/>
                    </a:lnTo>
                    <a:lnTo>
                      <a:pt x="24" y="98"/>
                    </a:lnTo>
                    <a:lnTo>
                      <a:pt x="0" y="69"/>
                    </a:lnTo>
                    <a:lnTo>
                      <a:pt x="1" y="69"/>
                    </a:lnTo>
                    <a:lnTo>
                      <a:pt x="35" y="74"/>
                    </a:lnTo>
                    <a:lnTo>
                      <a:pt x="66" y="75"/>
                    </a:lnTo>
                    <a:lnTo>
                      <a:pt x="119" y="59"/>
                    </a:lnTo>
                    <a:lnTo>
                      <a:pt x="200" y="0"/>
                    </a:lnTo>
                    <a:lnTo>
                      <a:pt x="190" y="7"/>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18" name="Oval 626"/>
              <p:cNvSpPr>
                <a:spLocks noChangeArrowheads="1"/>
              </p:cNvSpPr>
              <p:nvPr/>
            </p:nvSpPr>
            <p:spPr bwMode="auto">
              <a:xfrm>
                <a:off x="5036" y="3036"/>
                <a:ext cx="7" cy="6"/>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519" name="Oval 627"/>
              <p:cNvSpPr>
                <a:spLocks noChangeArrowheads="1"/>
              </p:cNvSpPr>
              <p:nvPr/>
            </p:nvSpPr>
            <p:spPr bwMode="auto">
              <a:xfrm>
                <a:off x="5058" y="3037"/>
                <a:ext cx="8" cy="8"/>
              </a:xfrm>
              <a:prstGeom prst="ellipse">
                <a:avLst/>
              </a:prstGeom>
              <a:solidFill>
                <a:srgbClr val="000000"/>
              </a:solidFill>
              <a:ln w="0">
                <a:solidFill>
                  <a:srgbClr val="000000"/>
                </a:solidFill>
                <a:round/>
                <a:headEnd/>
                <a:tailEnd/>
              </a:ln>
            </p:spPr>
            <p:txBody>
              <a:bodyPr/>
              <a:lstStyle/>
              <a:p>
                <a:endParaRPr lang="it-IT">
                  <a:solidFill>
                    <a:prstClr val="black"/>
                  </a:solidFill>
                  <a:latin typeface="Calibri"/>
                </a:endParaRPr>
              </a:p>
            </p:txBody>
          </p:sp>
          <p:sp>
            <p:nvSpPr>
              <p:cNvPr id="14520" name="Freeform 628"/>
              <p:cNvSpPr>
                <a:spLocks/>
              </p:cNvSpPr>
              <p:nvPr/>
            </p:nvSpPr>
            <p:spPr bwMode="auto">
              <a:xfrm>
                <a:off x="4940" y="3142"/>
                <a:ext cx="211" cy="221"/>
              </a:xfrm>
              <a:custGeom>
                <a:avLst/>
                <a:gdLst>
                  <a:gd name="T0" fmla="*/ 166 w 846"/>
                  <a:gd name="T1" fmla="*/ 9 h 883"/>
                  <a:gd name="T2" fmla="*/ 188 w 846"/>
                  <a:gd name="T3" fmla="*/ 18 h 883"/>
                  <a:gd name="T4" fmla="*/ 206 w 846"/>
                  <a:gd name="T5" fmla="*/ 42 h 883"/>
                  <a:gd name="T6" fmla="*/ 207 w 846"/>
                  <a:gd name="T7" fmla="*/ 51 h 883"/>
                  <a:gd name="T8" fmla="*/ 209 w 846"/>
                  <a:gd name="T9" fmla="*/ 60 h 883"/>
                  <a:gd name="T10" fmla="*/ 211 w 846"/>
                  <a:gd name="T11" fmla="*/ 85 h 883"/>
                  <a:gd name="T12" fmla="*/ 208 w 846"/>
                  <a:gd name="T13" fmla="*/ 133 h 883"/>
                  <a:gd name="T14" fmla="*/ 208 w 846"/>
                  <a:gd name="T15" fmla="*/ 144 h 883"/>
                  <a:gd name="T16" fmla="*/ 202 w 846"/>
                  <a:gd name="T17" fmla="*/ 167 h 883"/>
                  <a:gd name="T18" fmla="*/ 185 w 846"/>
                  <a:gd name="T19" fmla="*/ 186 h 883"/>
                  <a:gd name="T20" fmla="*/ 181 w 846"/>
                  <a:gd name="T21" fmla="*/ 191 h 883"/>
                  <a:gd name="T22" fmla="*/ 178 w 846"/>
                  <a:gd name="T23" fmla="*/ 204 h 883"/>
                  <a:gd name="T24" fmla="*/ 114 w 846"/>
                  <a:gd name="T25" fmla="*/ 221 h 883"/>
                  <a:gd name="T26" fmla="*/ 74 w 846"/>
                  <a:gd name="T27" fmla="*/ 218 h 883"/>
                  <a:gd name="T28" fmla="*/ 23 w 846"/>
                  <a:gd name="T29" fmla="*/ 207 h 883"/>
                  <a:gd name="T30" fmla="*/ 14 w 846"/>
                  <a:gd name="T31" fmla="*/ 208 h 883"/>
                  <a:gd name="T32" fmla="*/ 14 w 846"/>
                  <a:gd name="T33" fmla="*/ 199 h 883"/>
                  <a:gd name="T34" fmla="*/ 5 w 846"/>
                  <a:gd name="T35" fmla="*/ 190 h 883"/>
                  <a:gd name="T36" fmla="*/ 3 w 846"/>
                  <a:gd name="T37" fmla="*/ 177 h 883"/>
                  <a:gd name="T38" fmla="*/ 3 w 846"/>
                  <a:gd name="T39" fmla="*/ 158 h 883"/>
                  <a:gd name="T40" fmla="*/ 3 w 846"/>
                  <a:gd name="T41" fmla="*/ 136 h 883"/>
                  <a:gd name="T42" fmla="*/ 0 w 846"/>
                  <a:gd name="T43" fmla="*/ 123 h 883"/>
                  <a:gd name="T44" fmla="*/ 1 w 846"/>
                  <a:gd name="T45" fmla="*/ 106 h 883"/>
                  <a:gd name="T46" fmla="*/ 11 w 846"/>
                  <a:gd name="T47" fmla="*/ 82 h 883"/>
                  <a:gd name="T48" fmla="*/ 19 w 846"/>
                  <a:gd name="T49" fmla="*/ 45 h 883"/>
                  <a:gd name="T50" fmla="*/ 30 w 846"/>
                  <a:gd name="T51" fmla="*/ 11 h 883"/>
                  <a:gd name="T52" fmla="*/ 49 w 846"/>
                  <a:gd name="T53" fmla="*/ 0 h 883"/>
                  <a:gd name="T54" fmla="*/ 75 w 846"/>
                  <a:gd name="T55" fmla="*/ 1 h 883"/>
                  <a:gd name="T56" fmla="*/ 86 w 846"/>
                  <a:gd name="T57" fmla="*/ 26 h 883"/>
                  <a:gd name="T58" fmla="*/ 90 w 846"/>
                  <a:gd name="T59" fmla="*/ 52 h 883"/>
                  <a:gd name="T60" fmla="*/ 90 w 846"/>
                  <a:gd name="T61" fmla="*/ 65 h 883"/>
                  <a:gd name="T62" fmla="*/ 93 w 846"/>
                  <a:gd name="T63" fmla="*/ 95 h 883"/>
                  <a:gd name="T64" fmla="*/ 114 w 846"/>
                  <a:gd name="T65" fmla="*/ 62 h 883"/>
                  <a:gd name="T66" fmla="*/ 128 w 846"/>
                  <a:gd name="T67" fmla="*/ 22 h 883"/>
                  <a:gd name="T68" fmla="*/ 148 w 846"/>
                  <a:gd name="T69" fmla="*/ 6 h 8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6" h="883">
                    <a:moveTo>
                      <a:pt x="625" y="29"/>
                    </a:moveTo>
                    <a:lnTo>
                      <a:pt x="664" y="35"/>
                    </a:lnTo>
                    <a:lnTo>
                      <a:pt x="721" y="66"/>
                    </a:lnTo>
                    <a:lnTo>
                      <a:pt x="752" y="71"/>
                    </a:lnTo>
                    <a:lnTo>
                      <a:pt x="816" y="111"/>
                    </a:lnTo>
                    <a:lnTo>
                      <a:pt x="824" y="167"/>
                    </a:lnTo>
                    <a:lnTo>
                      <a:pt x="826" y="182"/>
                    </a:lnTo>
                    <a:lnTo>
                      <a:pt x="828" y="202"/>
                    </a:lnTo>
                    <a:lnTo>
                      <a:pt x="830" y="222"/>
                    </a:lnTo>
                    <a:lnTo>
                      <a:pt x="839" y="239"/>
                    </a:lnTo>
                    <a:lnTo>
                      <a:pt x="844" y="289"/>
                    </a:lnTo>
                    <a:lnTo>
                      <a:pt x="846" y="340"/>
                    </a:lnTo>
                    <a:lnTo>
                      <a:pt x="830" y="497"/>
                    </a:lnTo>
                    <a:lnTo>
                      <a:pt x="833" y="531"/>
                    </a:lnTo>
                    <a:lnTo>
                      <a:pt x="834" y="560"/>
                    </a:lnTo>
                    <a:lnTo>
                      <a:pt x="834" y="576"/>
                    </a:lnTo>
                    <a:lnTo>
                      <a:pt x="833" y="595"/>
                    </a:lnTo>
                    <a:lnTo>
                      <a:pt x="808" y="669"/>
                    </a:lnTo>
                    <a:lnTo>
                      <a:pt x="782" y="705"/>
                    </a:lnTo>
                    <a:lnTo>
                      <a:pt x="740" y="742"/>
                    </a:lnTo>
                    <a:lnTo>
                      <a:pt x="728" y="746"/>
                    </a:lnTo>
                    <a:lnTo>
                      <a:pt x="724" y="763"/>
                    </a:lnTo>
                    <a:lnTo>
                      <a:pt x="723" y="786"/>
                    </a:lnTo>
                    <a:lnTo>
                      <a:pt x="712" y="815"/>
                    </a:lnTo>
                    <a:lnTo>
                      <a:pt x="605" y="863"/>
                    </a:lnTo>
                    <a:lnTo>
                      <a:pt x="457" y="883"/>
                    </a:lnTo>
                    <a:lnTo>
                      <a:pt x="378" y="881"/>
                    </a:lnTo>
                    <a:lnTo>
                      <a:pt x="296" y="870"/>
                    </a:lnTo>
                    <a:lnTo>
                      <a:pt x="145" y="821"/>
                    </a:lnTo>
                    <a:lnTo>
                      <a:pt x="94" y="828"/>
                    </a:lnTo>
                    <a:lnTo>
                      <a:pt x="68" y="833"/>
                    </a:lnTo>
                    <a:lnTo>
                      <a:pt x="57" y="832"/>
                    </a:lnTo>
                    <a:lnTo>
                      <a:pt x="58" y="820"/>
                    </a:lnTo>
                    <a:lnTo>
                      <a:pt x="57" y="795"/>
                    </a:lnTo>
                    <a:lnTo>
                      <a:pt x="47" y="770"/>
                    </a:lnTo>
                    <a:lnTo>
                      <a:pt x="22" y="759"/>
                    </a:lnTo>
                    <a:lnTo>
                      <a:pt x="13" y="730"/>
                    </a:lnTo>
                    <a:lnTo>
                      <a:pt x="12" y="706"/>
                    </a:lnTo>
                    <a:lnTo>
                      <a:pt x="12" y="679"/>
                    </a:lnTo>
                    <a:lnTo>
                      <a:pt x="12" y="631"/>
                    </a:lnTo>
                    <a:lnTo>
                      <a:pt x="2" y="603"/>
                    </a:lnTo>
                    <a:lnTo>
                      <a:pt x="11" y="543"/>
                    </a:lnTo>
                    <a:lnTo>
                      <a:pt x="16" y="509"/>
                    </a:lnTo>
                    <a:lnTo>
                      <a:pt x="2" y="491"/>
                    </a:lnTo>
                    <a:lnTo>
                      <a:pt x="0" y="471"/>
                    </a:lnTo>
                    <a:lnTo>
                      <a:pt x="3" y="425"/>
                    </a:lnTo>
                    <a:lnTo>
                      <a:pt x="22" y="354"/>
                    </a:lnTo>
                    <a:lnTo>
                      <a:pt x="46" y="326"/>
                    </a:lnTo>
                    <a:lnTo>
                      <a:pt x="60" y="271"/>
                    </a:lnTo>
                    <a:lnTo>
                      <a:pt x="76" y="178"/>
                    </a:lnTo>
                    <a:lnTo>
                      <a:pt x="101" y="93"/>
                    </a:lnTo>
                    <a:lnTo>
                      <a:pt x="119" y="44"/>
                    </a:lnTo>
                    <a:lnTo>
                      <a:pt x="145" y="11"/>
                    </a:lnTo>
                    <a:lnTo>
                      <a:pt x="197" y="1"/>
                    </a:lnTo>
                    <a:lnTo>
                      <a:pt x="232" y="0"/>
                    </a:lnTo>
                    <a:lnTo>
                      <a:pt x="302" y="5"/>
                    </a:lnTo>
                    <a:lnTo>
                      <a:pt x="311" y="53"/>
                    </a:lnTo>
                    <a:lnTo>
                      <a:pt x="343" y="103"/>
                    </a:lnTo>
                    <a:lnTo>
                      <a:pt x="358" y="162"/>
                    </a:lnTo>
                    <a:lnTo>
                      <a:pt x="360" y="209"/>
                    </a:lnTo>
                    <a:lnTo>
                      <a:pt x="360" y="234"/>
                    </a:lnTo>
                    <a:lnTo>
                      <a:pt x="360" y="261"/>
                    </a:lnTo>
                    <a:lnTo>
                      <a:pt x="364" y="350"/>
                    </a:lnTo>
                    <a:lnTo>
                      <a:pt x="374" y="379"/>
                    </a:lnTo>
                    <a:lnTo>
                      <a:pt x="391" y="391"/>
                    </a:lnTo>
                    <a:lnTo>
                      <a:pt x="459" y="248"/>
                    </a:lnTo>
                    <a:lnTo>
                      <a:pt x="500" y="146"/>
                    </a:lnTo>
                    <a:lnTo>
                      <a:pt x="515" y="88"/>
                    </a:lnTo>
                    <a:lnTo>
                      <a:pt x="562" y="55"/>
                    </a:lnTo>
                    <a:lnTo>
                      <a:pt x="594" y="22"/>
                    </a:lnTo>
                    <a:lnTo>
                      <a:pt x="625" y="29"/>
                    </a:lnTo>
                    <a:close/>
                  </a:path>
                </a:pathLst>
              </a:custGeom>
              <a:solidFill>
                <a:srgbClr val="FFE0D2"/>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1" name="Freeform 629"/>
              <p:cNvSpPr>
                <a:spLocks/>
              </p:cNvSpPr>
              <p:nvPr/>
            </p:nvSpPr>
            <p:spPr bwMode="auto">
              <a:xfrm>
                <a:off x="5001" y="3129"/>
                <a:ext cx="105" cy="121"/>
              </a:xfrm>
              <a:custGeom>
                <a:avLst/>
                <a:gdLst>
                  <a:gd name="T0" fmla="*/ 38 w 417"/>
                  <a:gd name="T1" fmla="*/ 0 h 488"/>
                  <a:gd name="T2" fmla="*/ 0 w 417"/>
                  <a:gd name="T3" fmla="*/ 13 h 488"/>
                  <a:gd name="T4" fmla="*/ 24 w 417"/>
                  <a:gd name="T5" fmla="*/ 47 h 488"/>
                  <a:gd name="T6" fmla="*/ 10 w 417"/>
                  <a:gd name="T7" fmla="*/ 41 h 488"/>
                  <a:gd name="T8" fmla="*/ 38 w 417"/>
                  <a:gd name="T9" fmla="*/ 121 h 488"/>
                  <a:gd name="T10" fmla="*/ 93 w 417"/>
                  <a:gd name="T11" fmla="*/ 48 h 488"/>
                  <a:gd name="T12" fmla="*/ 80 w 417"/>
                  <a:gd name="T13" fmla="*/ 43 h 488"/>
                  <a:gd name="T14" fmla="*/ 105 w 417"/>
                  <a:gd name="T15" fmla="*/ 22 h 488"/>
                  <a:gd name="T16" fmla="*/ 79 w 417"/>
                  <a:gd name="T17" fmla="*/ 0 h 488"/>
                  <a:gd name="T18" fmla="*/ 78 w 417"/>
                  <a:gd name="T19" fmla="*/ 15 h 488"/>
                  <a:gd name="T20" fmla="*/ 50 w 417"/>
                  <a:gd name="T21" fmla="*/ 59 h 488"/>
                  <a:gd name="T22" fmla="*/ 33 w 417"/>
                  <a:gd name="T23" fmla="*/ 13 h 488"/>
                  <a:gd name="T24" fmla="*/ 38 w 417"/>
                  <a:gd name="T25" fmla="*/ 0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7" h="488">
                    <a:moveTo>
                      <a:pt x="152" y="0"/>
                    </a:moveTo>
                    <a:lnTo>
                      <a:pt x="0" y="54"/>
                    </a:lnTo>
                    <a:lnTo>
                      <a:pt x="96" y="189"/>
                    </a:lnTo>
                    <a:lnTo>
                      <a:pt x="39" y="165"/>
                    </a:lnTo>
                    <a:lnTo>
                      <a:pt x="152" y="488"/>
                    </a:lnTo>
                    <a:lnTo>
                      <a:pt x="369" y="193"/>
                    </a:lnTo>
                    <a:lnTo>
                      <a:pt x="318" y="173"/>
                    </a:lnTo>
                    <a:lnTo>
                      <a:pt x="417" y="87"/>
                    </a:lnTo>
                    <a:lnTo>
                      <a:pt x="313" y="0"/>
                    </a:lnTo>
                    <a:lnTo>
                      <a:pt x="308" y="62"/>
                    </a:lnTo>
                    <a:lnTo>
                      <a:pt x="200" y="238"/>
                    </a:lnTo>
                    <a:lnTo>
                      <a:pt x="130" y="52"/>
                    </a:lnTo>
                    <a:lnTo>
                      <a:pt x="152" y="0"/>
                    </a:lnTo>
                    <a:close/>
                  </a:path>
                </a:pathLst>
              </a:custGeom>
              <a:solidFill>
                <a:srgbClr val="FFFFFF"/>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2" name="Freeform 630"/>
              <p:cNvSpPr>
                <a:spLocks/>
              </p:cNvSpPr>
              <p:nvPr/>
            </p:nvSpPr>
            <p:spPr bwMode="auto">
              <a:xfrm>
                <a:off x="5034" y="3207"/>
                <a:ext cx="90" cy="149"/>
              </a:xfrm>
              <a:custGeom>
                <a:avLst/>
                <a:gdLst>
                  <a:gd name="T0" fmla="*/ 90 w 360"/>
                  <a:gd name="T1" fmla="*/ 121 h 593"/>
                  <a:gd name="T2" fmla="*/ 63 w 360"/>
                  <a:gd name="T3" fmla="*/ 140 h 593"/>
                  <a:gd name="T4" fmla="*/ 29 w 360"/>
                  <a:gd name="T5" fmla="*/ 149 h 593"/>
                  <a:gd name="T6" fmla="*/ 29 w 360"/>
                  <a:gd name="T7" fmla="*/ 143 h 593"/>
                  <a:gd name="T8" fmla="*/ 26 w 360"/>
                  <a:gd name="T9" fmla="*/ 128 h 593"/>
                  <a:gd name="T10" fmla="*/ 7 w 360"/>
                  <a:gd name="T11" fmla="*/ 124 h 593"/>
                  <a:gd name="T12" fmla="*/ 0 w 360"/>
                  <a:gd name="T13" fmla="*/ 124 h 593"/>
                  <a:gd name="T14" fmla="*/ 26 w 360"/>
                  <a:gd name="T15" fmla="*/ 106 h 593"/>
                  <a:gd name="T16" fmla="*/ 38 w 360"/>
                  <a:gd name="T17" fmla="*/ 104 h 593"/>
                  <a:gd name="T18" fmla="*/ 48 w 360"/>
                  <a:gd name="T19" fmla="*/ 88 h 593"/>
                  <a:gd name="T20" fmla="*/ 52 w 360"/>
                  <a:gd name="T21" fmla="*/ 88 h 593"/>
                  <a:gd name="T22" fmla="*/ 65 w 360"/>
                  <a:gd name="T23" fmla="*/ 79 h 593"/>
                  <a:gd name="T24" fmla="*/ 70 w 360"/>
                  <a:gd name="T25" fmla="*/ 71 h 593"/>
                  <a:gd name="T26" fmla="*/ 70 w 360"/>
                  <a:gd name="T27" fmla="*/ 50 h 593"/>
                  <a:gd name="T28" fmla="*/ 72 w 360"/>
                  <a:gd name="T29" fmla="*/ 30 h 593"/>
                  <a:gd name="T30" fmla="*/ 74 w 360"/>
                  <a:gd name="T31" fmla="*/ 7 h 593"/>
                  <a:gd name="T32" fmla="*/ 74 w 360"/>
                  <a:gd name="T33" fmla="*/ 0 h 5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0" h="593">
                    <a:moveTo>
                      <a:pt x="360" y="482"/>
                    </a:moveTo>
                    <a:lnTo>
                      <a:pt x="251" y="557"/>
                    </a:lnTo>
                    <a:lnTo>
                      <a:pt x="117" y="593"/>
                    </a:lnTo>
                    <a:lnTo>
                      <a:pt x="117" y="568"/>
                    </a:lnTo>
                    <a:lnTo>
                      <a:pt x="104" y="511"/>
                    </a:lnTo>
                    <a:lnTo>
                      <a:pt x="27" y="493"/>
                    </a:lnTo>
                    <a:lnTo>
                      <a:pt x="0" y="493"/>
                    </a:lnTo>
                    <a:lnTo>
                      <a:pt x="104" y="420"/>
                    </a:lnTo>
                    <a:lnTo>
                      <a:pt x="151" y="413"/>
                    </a:lnTo>
                    <a:lnTo>
                      <a:pt x="190" y="351"/>
                    </a:lnTo>
                    <a:lnTo>
                      <a:pt x="207" y="351"/>
                    </a:lnTo>
                    <a:lnTo>
                      <a:pt x="261" y="313"/>
                    </a:lnTo>
                    <a:lnTo>
                      <a:pt x="278" y="283"/>
                    </a:lnTo>
                    <a:lnTo>
                      <a:pt x="278" y="200"/>
                    </a:lnTo>
                    <a:lnTo>
                      <a:pt x="286" y="121"/>
                    </a:lnTo>
                    <a:lnTo>
                      <a:pt x="297" y="26"/>
                    </a:lnTo>
                    <a:lnTo>
                      <a:pt x="297"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23" name="Freeform 631"/>
              <p:cNvSpPr>
                <a:spLocks/>
              </p:cNvSpPr>
              <p:nvPr/>
            </p:nvSpPr>
            <p:spPr bwMode="auto">
              <a:xfrm>
                <a:off x="4889" y="3346"/>
                <a:ext cx="144" cy="105"/>
              </a:xfrm>
              <a:custGeom>
                <a:avLst/>
                <a:gdLst>
                  <a:gd name="T0" fmla="*/ 144 w 575"/>
                  <a:gd name="T1" fmla="*/ 53 h 420"/>
                  <a:gd name="T2" fmla="*/ 126 w 575"/>
                  <a:gd name="T3" fmla="*/ 56 h 420"/>
                  <a:gd name="T4" fmla="*/ 120 w 575"/>
                  <a:gd name="T5" fmla="*/ 63 h 420"/>
                  <a:gd name="T6" fmla="*/ 97 w 575"/>
                  <a:gd name="T7" fmla="*/ 67 h 420"/>
                  <a:gd name="T8" fmla="*/ 89 w 575"/>
                  <a:gd name="T9" fmla="*/ 72 h 420"/>
                  <a:gd name="T10" fmla="*/ 63 w 575"/>
                  <a:gd name="T11" fmla="*/ 76 h 420"/>
                  <a:gd name="T12" fmla="*/ 49 w 575"/>
                  <a:gd name="T13" fmla="*/ 83 h 420"/>
                  <a:gd name="T14" fmla="*/ 53 w 575"/>
                  <a:gd name="T15" fmla="*/ 94 h 420"/>
                  <a:gd name="T16" fmla="*/ 53 w 575"/>
                  <a:gd name="T17" fmla="*/ 104 h 420"/>
                  <a:gd name="T18" fmla="*/ 58 w 575"/>
                  <a:gd name="T19" fmla="*/ 105 h 420"/>
                  <a:gd name="T20" fmla="*/ 44 w 575"/>
                  <a:gd name="T21" fmla="*/ 104 h 420"/>
                  <a:gd name="T22" fmla="*/ 29 w 575"/>
                  <a:gd name="T23" fmla="*/ 100 h 420"/>
                  <a:gd name="T24" fmla="*/ 19 w 575"/>
                  <a:gd name="T25" fmla="*/ 102 h 420"/>
                  <a:gd name="T26" fmla="*/ 5 w 575"/>
                  <a:gd name="T27" fmla="*/ 93 h 420"/>
                  <a:gd name="T28" fmla="*/ 0 w 575"/>
                  <a:gd name="T29" fmla="*/ 87 h 420"/>
                  <a:gd name="T30" fmla="*/ 9 w 575"/>
                  <a:gd name="T31" fmla="*/ 66 h 420"/>
                  <a:gd name="T32" fmla="*/ 18 w 575"/>
                  <a:gd name="T33" fmla="*/ 47 h 420"/>
                  <a:gd name="T34" fmla="*/ 20 w 575"/>
                  <a:gd name="T35" fmla="*/ 43 h 420"/>
                  <a:gd name="T36" fmla="*/ 24 w 575"/>
                  <a:gd name="T37" fmla="*/ 34 h 420"/>
                  <a:gd name="T38" fmla="*/ 28 w 575"/>
                  <a:gd name="T39" fmla="*/ 42 h 420"/>
                  <a:gd name="T40" fmla="*/ 32 w 575"/>
                  <a:gd name="T41" fmla="*/ 51 h 420"/>
                  <a:gd name="T42" fmla="*/ 39 w 575"/>
                  <a:gd name="T43" fmla="*/ 53 h 420"/>
                  <a:gd name="T44" fmla="*/ 40 w 575"/>
                  <a:gd name="T45" fmla="*/ 64 h 420"/>
                  <a:gd name="T46" fmla="*/ 49 w 575"/>
                  <a:gd name="T47" fmla="*/ 50 h 420"/>
                  <a:gd name="T48" fmla="*/ 64 w 575"/>
                  <a:gd name="T49" fmla="*/ 40 h 420"/>
                  <a:gd name="T50" fmla="*/ 74 w 575"/>
                  <a:gd name="T51" fmla="*/ 28 h 420"/>
                  <a:gd name="T52" fmla="*/ 85 w 575"/>
                  <a:gd name="T53" fmla="*/ 28 h 420"/>
                  <a:gd name="T54" fmla="*/ 99 w 575"/>
                  <a:gd name="T55" fmla="*/ 15 h 420"/>
                  <a:gd name="T56" fmla="*/ 109 w 575"/>
                  <a:gd name="T57" fmla="*/ 6 h 420"/>
                  <a:gd name="T58" fmla="*/ 117 w 575"/>
                  <a:gd name="T59" fmla="*/ 5 h 420"/>
                  <a:gd name="T60" fmla="*/ 125 w 575"/>
                  <a:gd name="T61" fmla="*/ 0 h 420"/>
                  <a:gd name="T62" fmla="*/ 144 w 575"/>
                  <a:gd name="T63" fmla="*/ 53 h 4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5" h="420">
                    <a:moveTo>
                      <a:pt x="575" y="210"/>
                    </a:moveTo>
                    <a:lnTo>
                      <a:pt x="504" y="225"/>
                    </a:lnTo>
                    <a:lnTo>
                      <a:pt x="480" y="250"/>
                    </a:lnTo>
                    <a:lnTo>
                      <a:pt x="386" y="269"/>
                    </a:lnTo>
                    <a:lnTo>
                      <a:pt x="356" y="288"/>
                    </a:lnTo>
                    <a:lnTo>
                      <a:pt x="250" y="303"/>
                    </a:lnTo>
                    <a:lnTo>
                      <a:pt x="195" y="333"/>
                    </a:lnTo>
                    <a:lnTo>
                      <a:pt x="213" y="377"/>
                    </a:lnTo>
                    <a:lnTo>
                      <a:pt x="213" y="414"/>
                    </a:lnTo>
                    <a:lnTo>
                      <a:pt x="230" y="420"/>
                    </a:lnTo>
                    <a:lnTo>
                      <a:pt x="176" y="417"/>
                    </a:lnTo>
                    <a:lnTo>
                      <a:pt x="115" y="398"/>
                    </a:lnTo>
                    <a:lnTo>
                      <a:pt x="77" y="407"/>
                    </a:lnTo>
                    <a:lnTo>
                      <a:pt x="21" y="373"/>
                    </a:lnTo>
                    <a:lnTo>
                      <a:pt x="0" y="347"/>
                    </a:lnTo>
                    <a:lnTo>
                      <a:pt x="34" y="264"/>
                    </a:lnTo>
                    <a:lnTo>
                      <a:pt x="73" y="188"/>
                    </a:lnTo>
                    <a:lnTo>
                      <a:pt x="78" y="171"/>
                    </a:lnTo>
                    <a:lnTo>
                      <a:pt x="97" y="136"/>
                    </a:lnTo>
                    <a:lnTo>
                      <a:pt x="111" y="169"/>
                    </a:lnTo>
                    <a:lnTo>
                      <a:pt x="126" y="204"/>
                    </a:lnTo>
                    <a:lnTo>
                      <a:pt x="155" y="210"/>
                    </a:lnTo>
                    <a:lnTo>
                      <a:pt x="158" y="256"/>
                    </a:lnTo>
                    <a:lnTo>
                      <a:pt x="195" y="199"/>
                    </a:lnTo>
                    <a:lnTo>
                      <a:pt x="257" y="160"/>
                    </a:lnTo>
                    <a:lnTo>
                      <a:pt x="294" y="113"/>
                    </a:lnTo>
                    <a:lnTo>
                      <a:pt x="338" y="112"/>
                    </a:lnTo>
                    <a:lnTo>
                      <a:pt x="397" y="60"/>
                    </a:lnTo>
                    <a:lnTo>
                      <a:pt x="436" y="22"/>
                    </a:lnTo>
                    <a:lnTo>
                      <a:pt x="469" y="19"/>
                    </a:lnTo>
                    <a:lnTo>
                      <a:pt x="498" y="0"/>
                    </a:lnTo>
                    <a:lnTo>
                      <a:pt x="575" y="210"/>
                    </a:lnTo>
                    <a:close/>
                  </a:path>
                </a:pathLst>
              </a:custGeom>
              <a:solidFill>
                <a:srgbClr val="C7C7FB"/>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4" name="Freeform 632"/>
              <p:cNvSpPr>
                <a:spLocks/>
              </p:cNvSpPr>
              <p:nvPr/>
            </p:nvSpPr>
            <p:spPr bwMode="auto">
              <a:xfrm>
                <a:off x="5009" y="3330"/>
                <a:ext cx="65" cy="42"/>
              </a:xfrm>
              <a:custGeom>
                <a:avLst/>
                <a:gdLst>
                  <a:gd name="T0" fmla="*/ 58 w 259"/>
                  <a:gd name="T1" fmla="*/ 19 h 170"/>
                  <a:gd name="T2" fmla="*/ 65 w 259"/>
                  <a:gd name="T3" fmla="*/ 23 h 170"/>
                  <a:gd name="T4" fmla="*/ 52 w 259"/>
                  <a:gd name="T5" fmla="*/ 35 h 170"/>
                  <a:gd name="T6" fmla="*/ 46 w 259"/>
                  <a:gd name="T7" fmla="*/ 38 h 170"/>
                  <a:gd name="T8" fmla="*/ 36 w 259"/>
                  <a:gd name="T9" fmla="*/ 40 h 170"/>
                  <a:gd name="T10" fmla="*/ 31 w 259"/>
                  <a:gd name="T11" fmla="*/ 38 h 170"/>
                  <a:gd name="T12" fmla="*/ 15 w 259"/>
                  <a:gd name="T13" fmla="*/ 42 h 170"/>
                  <a:gd name="T14" fmla="*/ 12 w 259"/>
                  <a:gd name="T15" fmla="*/ 39 h 170"/>
                  <a:gd name="T16" fmla="*/ 12 w 259"/>
                  <a:gd name="T17" fmla="*/ 38 h 170"/>
                  <a:gd name="T18" fmla="*/ 7 w 259"/>
                  <a:gd name="T19" fmla="*/ 35 h 170"/>
                  <a:gd name="T20" fmla="*/ 5 w 259"/>
                  <a:gd name="T21" fmla="*/ 27 h 170"/>
                  <a:gd name="T22" fmla="*/ 11 w 259"/>
                  <a:gd name="T23" fmla="*/ 22 h 170"/>
                  <a:gd name="T24" fmla="*/ 3 w 259"/>
                  <a:gd name="T25" fmla="*/ 22 h 170"/>
                  <a:gd name="T26" fmla="*/ 0 w 259"/>
                  <a:gd name="T27" fmla="*/ 18 h 170"/>
                  <a:gd name="T28" fmla="*/ 5 w 259"/>
                  <a:gd name="T29" fmla="*/ 14 h 170"/>
                  <a:gd name="T30" fmla="*/ 25 w 259"/>
                  <a:gd name="T31" fmla="*/ 6 h 170"/>
                  <a:gd name="T32" fmla="*/ 31 w 259"/>
                  <a:gd name="T33" fmla="*/ 0 h 170"/>
                  <a:gd name="T34" fmla="*/ 48 w 259"/>
                  <a:gd name="T35" fmla="*/ 1 h 170"/>
                  <a:gd name="T36" fmla="*/ 58 w 259"/>
                  <a:gd name="T37" fmla="*/ 19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9" h="170">
                    <a:moveTo>
                      <a:pt x="233" y="76"/>
                    </a:moveTo>
                    <a:lnTo>
                      <a:pt x="259" y="92"/>
                    </a:lnTo>
                    <a:lnTo>
                      <a:pt x="209" y="140"/>
                    </a:lnTo>
                    <a:lnTo>
                      <a:pt x="184" y="152"/>
                    </a:lnTo>
                    <a:lnTo>
                      <a:pt x="143" y="161"/>
                    </a:lnTo>
                    <a:lnTo>
                      <a:pt x="125" y="152"/>
                    </a:lnTo>
                    <a:lnTo>
                      <a:pt x="58" y="170"/>
                    </a:lnTo>
                    <a:lnTo>
                      <a:pt x="47" y="159"/>
                    </a:lnTo>
                    <a:lnTo>
                      <a:pt x="47" y="153"/>
                    </a:lnTo>
                    <a:lnTo>
                      <a:pt x="29" y="142"/>
                    </a:lnTo>
                    <a:lnTo>
                      <a:pt x="18" y="108"/>
                    </a:lnTo>
                    <a:lnTo>
                      <a:pt x="43" y="88"/>
                    </a:lnTo>
                    <a:lnTo>
                      <a:pt x="11" y="88"/>
                    </a:lnTo>
                    <a:lnTo>
                      <a:pt x="0" y="72"/>
                    </a:lnTo>
                    <a:lnTo>
                      <a:pt x="18" y="56"/>
                    </a:lnTo>
                    <a:lnTo>
                      <a:pt x="99" y="24"/>
                    </a:lnTo>
                    <a:lnTo>
                      <a:pt x="122" y="0"/>
                    </a:lnTo>
                    <a:lnTo>
                      <a:pt x="193" y="5"/>
                    </a:lnTo>
                    <a:lnTo>
                      <a:pt x="233" y="76"/>
                    </a:lnTo>
                    <a:close/>
                  </a:path>
                </a:pathLst>
              </a:custGeom>
              <a:solidFill>
                <a:srgbClr val="FFB672"/>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5" name="Freeform 633"/>
              <p:cNvSpPr>
                <a:spLocks/>
              </p:cNvSpPr>
              <p:nvPr/>
            </p:nvSpPr>
            <p:spPr bwMode="auto">
              <a:xfrm>
                <a:off x="4979" y="3332"/>
                <a:ext cx="97" cy="67"/>
              </a:xfrm>
              <a:custGeom>
                <a:avLst/>
                <a:gdLst>
                  <a:gd name="T0" fmla="*/ 72 w 388"/>
                  <a:gd name="T1" fmla="*/ 20 h 264"/>
                  <a:gd name="T2" fmla="*/ 30 w 388"/>
                  <a:gd name="T3" fmla="*/ 0 h 264"/>
                  <a:gd name="T4" fmla="*/ 0 w 388"/>
                  <a:gd name="T5" fmla="*/ 21 h 264"/>
                  <a:gd name="T6" fmla="*/ 65 w 388"/>
                  <a:gd name="T7" fmla="*/ 67 h 264"/>
                  <a:gd name="T8" fmla="*/ 97 w 388"/>
                  <a:gd name="T9" fmla="*/ 37 h 264"/>
                  <a:gd name="T10" fmla="*/ 82 w 388"/>
                  <a:gd name="T11" fmla="*/ 24 h 264"/>
                  <a:gd name="T12" fmla="*/ 70 w 388"/>
                  <a:gd name="T13" fmla="*/ 37 h 264"/>
                  <a:gd name="T14" fmla="*/ 62 w 388"/>
                  <a:gd name="T15" fmla="*/ 34 h 264"/>
                  <a:gd name="T16" fmla="*/ 72 w 388"/>
                  <a:gd name="T17" fmla="*/ 20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8" h="264">
                    <a:moveTo>
                      <a:pt x="289" y="80"/>
                    </a:moveTo>
                    <a:lnTo>
                      <a:pt x="121" y="0"/>
                    </a:lnTo>
                    <a:lnTo>
                      <a:pt x="0" y="82"/>
                    </a:lnTo>
                    <a:lnTo>
                      <a:pt x="261" y="264"/>
                    </a:lnTo>
                    <a:lnTo>
                      <a:pt x="388" y="147"/>
                    </a:lnTo>
                    <a:lnTo>
                      <a:pt x="327" y="96"/>
                    </a:lnTo>
                    <a:lnTo>
                      <a:pt x="279" y="147"/>
                    </a:lnTo>
                    <a:lnTo>
                      <a:pt x="247" y="134"/>
                    </a:lnTo>
                    <a:lnTo>
                      <a:pt x="289" y="80"/>
                    </a:lnTo>
                    <a:close/>
                  </a:path>
                </a:pathLst>
              </a:custGeom>
              <a:solidFill>
                <a:srgbClr val="FFFF6D"/>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6" name="Freeform 634"/>
              <p:cNvSpPr>
                <a:spLocks/>
              </p:cNvSpPr>
              <p:nvPr/>
            </p:nvSpPr>
            <p:spPr bwMode="auto">
              <a:xfrm>
                <a:off x="4973" y="3185"/>
                <a:ext cx="7" cy="159"/>
              </a:xfrm>
              <a:custGeom>
                <a:avLst/>
                <a:gdLst>
                  <a:gd name="T0" fmla="*/ 5 w 26"/>
                  <a:gd name="T1" fmla="*/ 159 h 635"/>
                  <a:gd name="T2" fmla="*/ 5 w 26"/>
                  <a:gd name="T3" fmla="*/ 126 h 635"/>
                  <a:gd name="T4" fmla="*/ 3 w 26"/>
                  <a:gd name="T5" fmla="*/ 105 h 635"/>
                  <a:gd name="T6" fmla="*/ 0 w 26"/>
                  <a:gd name="T7" fmla="*/ 83 h 635"/>
                  <a:gd name="T8" fmla="*/ 3 w 26"/>
                  <a:gd name="T9" fmla="*/ 66 h 635"/>
                  <a:gd name="T10" fmla="*/ 7 w 26"/>
                  <a:gd name="T11" fmla="*/ 42 h 635"/>
                  <a:gd name="T12" fmla="*/ 7 w 26"/>
                  <a:gd name="T13" fmla="*/ 17 h 635"/>
                  <a:gd name="T14" fmla="*/ 7 w 26"/>
                  <a:gd name="T15" fmla="*/ 0 h 6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635">
                    <a:moveTo>
                      <a:pt x="20" y="635"/>
                    </a:moveTo>
                    <a:lnTo>
                      <a:pt x="20" y="504"/>
                    </a:lnTo>
                    <a:lnTo>
                      <a:pt x="12" y="419"/>
                    </a:lnTo>
                    <a:lnTo>
                      <a:pt x="0" y="333"/>
                    </a:lnTo>
                    <a:lnTo>
                      <a:pt x="12" y="263"/>
                    </a:lnTo>
                    <a:lnTo>
                      <a:pt x="26" y="167"/>
                    </a:lnTo>
                    <a:lnTo>
                      <a:pt x="26" y="67"/>
                    </a:lnTo>
                    <a:lnTo>
                      <a:pt x="26"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27" name="Freeform 635"/>
              <p:cNvSpPr>
                <a:spLocks/>
              </p:cNvSpPr>
              <p:nvPr/>
            </p:nvSpPr>
            <p:spPr bwMode="auto">
              <a:xfrm>
                <a:off x="4621" y="3293"/>
                <a:ext cx="113" cy="142"/>
              </a:xfrm>
              <a:custGeom>
                <a:avLst/>
                <a:gdLst>
                  <a:gd name="T0" fmla="*/ 0 w 450"/>
                  <a:gd name="T1" fmla="*/ 38 h 569"/>
                  <a:gd name="T2" fmla="*/ 11 w 450"/>
                  <a:gd name="T3" fmla="*/ 52 h 569"/>
                  <a:gd name="T4" fmla="*/ 15 w 450"/>
                  <a:gd name="T5" fmla="*/ 57 h 569"/>
                  <a:gd name="T6" fmla="*/ 31 w 450"/>
                  <a:gd name="T7" fmla="*/ 75 h 569"/>
                  <a:gd name="T8" fmla="*/ 37 w 450"/>
                  <a:gd name="T9" fmla="*/ 82 h 569"/>
                  <a:gd name="T10" fmla="*/ 59 w 450"/>
                  <a:gd name="T11" fmla="*/ 99 h 569"/>
                  <a:gd name="T12" fmla="*/ 67 w 450"/>
                  <a:gd name="T13" fmla="*/ 111 h 569"/>
                  <a:gd name="T14" fmla="*/ 55 w 450"/>
                  <a:gd name="T15" fmla="*/ 118 h 569"/>
                  <a:gd name="T16" fmla="*/ 52 w 450"/>
                  <a:gd name="T17" fmla="*/ 124 h 569"/>
                  <a:gd name="T18" fmla="*/ 50 w 450"/>
                  <a:gd name="T19" fmla="*/ 125 h 569"/>
                  <a:gd name="T20" fmla="*/ 62 w 450"/>
                  <a:gd name="T21" fmla="*/ 131 h 569"/>
                  <a:gd name="T22" fmla="*/ 74 w 450"/>
                  <a:gd name="T23" fmla="*/ 136 h 569"/>
                  <a:gd name="T24" fmla="*/ 85 w 450"/>
                  <a:gd name="T25" fmla="*/ 140 h 569"/>
                  <a:gd name="T26" fmla="*/ 100 w 450"/>
                  <a:gd name="T27" fmla="*/ 142 h 569"/>
                  <a:gd name="T28" fmla="*/ 107 w 450"/>
                  <a:gd name="T29" fmla="*/ 139 h 569"/>
                  <a:gd name="T30" fmla="*/ 109 w 450"/>
                  <a:gd name="T31" fmla="*/ 117 h 569"/>
                  <a:gd name="T32" fmla="*/ 112 w 450"/>
                  <a:gd name="T33" fmla="*/ 97 h 569"/>
                  <a:gd name="T34" fmla="*/ 113 w 450"/>
                  <a:gd name="T35" fmla="*/ 91 h 569"/>
                  <a:gd name="T36" fmla="*/ 113 w 450"/>
                  <a:gd name="T37" fmla="*/ 81 h 569"/>
                  <a:gd name="T38" fmla="*/ 106 w 450"/>
                  <a:gd name="T39" fmla="*/ 84 h 569"/>
                  <a:gd name="T40" fmla="*/ 94 w 450"/>
                  <a:gd name="T41" fmla="*/ 93 h 569"/>
                  <a:gd name="T42" fmla="*/ 92 w 450"/>
                  <a:gd name="T43" fmla="*/ 93 h 569"/>
                  <a:gd name="T44" fmla="*/ 86 w 450"/>
                  <a:gd name="T45" fmla="*/ 98 h 569"/>
                  <a:gd name="T46" fmla="*/ 83 w 450"/>
                  <a:gd name="T47" fmla="*/ 82 h 569"/>
                  <a:gd name="T48" fmla="*/ 74 w 450"/>
                  <a:gd name="T49" fmla="*/ 64 h 569"/>
                  <a:gd name="T50" fmla="*/ 71 w 450"/>
                  <a:gd name="T51" fmla="*/ 53 h 569"/>
                  <a:gd name="T52" fmla="*/ 64 w 450"/>
                  <a:gd name="T53" fmla="*/ 45 h 569"/>
                  <a:gd name="T54" fmla="*/ 56 w 450"/>
                  <a:gd name="T55" fmla="*/ 30 h 569"/>
                  <a:gd name="T56" fmla="*/ 52 w 450"/>
                  <a:gd name="T57" fmla="*/ 15 h 569"/>
                  <a:gd name="T58" fmla="*/ 46 w 450"/>
                  <a:gd name="T59" fmla="*/ 11 h 569"/>
                  <a:gd name="T60" fmla="*/ 44 w 450"/>
                  <a:gd name="T61" fmla="*/ 0 h 569"/>
                  <a:gd name="T62" fmla="*/ 0 w 450"/>
                  <a:gd name="T63" fmla="*/ 38 h 5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0" h="569">
                    <a:moveTo>
                      <a:pt x="0" y="151"/>
                    </a:moveTo>
                    <a:lnTo>
                      <a:pt x="44" y="208"/>
                    </a:lnTo>
                    <a:lnTo>
                      <a:pt x="59" y="228"/>
                    </a:lnTo>
                    <a:lnTo>
                      <a:pt x="124" y="300"/>
                    </a:lnTo>
                    <a:lnTo>
                      <a:pt x="146" y="328"/>
                    </a:lnTo>
                    <a:lnTo>
                      <a:pt x="234" y="395"/>
                    </a:lnTo>
                    <a:lnTo>
                      <a:pt x="268" y="444"/>
                    </a:lnTo>
                    <a:lnTo>
                      <a:pt x="218" y="474"/>
                    </a:lnTo>
                    <a:lnTo>
                      <a:pt x="206" y="497"/>
                    </a:lnTo>
                    <a:lnTo>
                      <a:pt x="198" y="499"/>
                    </a:lnTo>
                    <a:lnTo>
                      <a:pt x="247" y="526"/>
                    </a:lnTo>
                    <a:lnTo>
                      <a:pt x="294" y="544"/>
                    </a:lnTo>
                    <a:lnTo>
                      <a:pt x="338" y="561"/>
                    </a:lnTo>
                    <a:lnTo>
                      <a:pt x="398" y="569"/>
                    </a:lnTo>
                    <a:lnTo>
                      <a:pt x="427" y="556"/>
                    </a:lnTo>
                    <a:lnTo>
                      <a:pt x="435" y="469"/>
                    </a:lnTo>
                    <a:lnTo>
                      <a:pt x="445" y="388"/>
                    </a:lnTo>
                    <a:lnTo>
                      <a:pt x="450" y="364"/>
                    </a:lnTo>
                    <a:lnTo>
                      <a:pt x="449" y="326"/>
                    </a:lnTo>
                    <a:lnTo>
                      <a:pt x="422" y="336"/>
                    </a:lnTo>
                    <a:lnTo>
                      <a:pt x="374" y="374"/>
                    </a:lnTo>
                    <a:lnTo>
                      <a:pt x="365" y="371"/>
                    </a:lnTo>
                    <a:lnTo>
                      <a:pt x="343" y="392"/>
                    </a:lnTo>
                    <a:lnTo>
                      <a:pt x="330" y="330"/>
                    </a:lnTo>
                    <a:lnTo>
                      <a:pt x="295" y="258"/>
                    </a:lnTo>
                    <a:lnTo>
                      <a:pt x="281" y="211"/>
                    </a:lnTo>
                    <a:lnTo>
                      <a:pt x="253" y="182"/>
                    </a:lnTo>
                    <a:lnTo>
                      <a:pt x="224" y="120"/>
                    </a:lnTo>
                    <a:lnTo>
                      <a:pt x="206" y="59"/>
                    </a:lnTo>
                    <a:lnTo>
                      <a:pt x="184" y="44"/>
                    </a:lnTo>
                    <a:lnTo>
                      <a:pt x="176" y="0"/>
                    </a:lnTo>
                    <a:lnTo>
                      <a:pt x="0" y="151"/>
                    </a:lnTo>
                    <a:close/>
                  </a:path>
                </a:pathLst>
              </a:custGeom>
              <a:solidFill>
                <a:srgbClr val="C7C7FB"/>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8" name="Freeform 636"/>
              <p:cNvSpPr>
                <a:spLocks/>
              </p:cNvSpPr>
              <p:nvPr/>
            </p:nvSpPr>
            <p:spPr bwMode="auto">
              <a:xfrm>
                <a:off x="4607" y="3287"/>
                <a:ext cx="75" cy="85"/>
              </a:xfrm>
              <a:custGeom>
                <a:avLst/>
                <a:gdLst>
                  <a:gd name="T0" fmla="*/ 33 w 298"/>
                  <a:gd name="T1" fmla="*/ 19 h 340"/>
                  <a:gd name="T2" fmla="*/ 0 w 298"/>
                  <a:gd name="T3" fmla="*/ 51 h 340"/>
                  <a:gd name="T4" fmla="*/ 10 w 298"/>
                  <a:gd name="T5" fmla="*/ 85 h 340"/>
                  <a:gd name="T6" fmla="*/ 75 w 298"/>
                  <a:gd name="T7" fmla="*/ 40 h 340"/>
                  <a:gd name="T8" fmla="*/ 56 w 298"/>
                  <a:gd name="T9" fmla="*/ 0 h 340"/>
                  <a:gd name="T10" fmla="*/ 40 w 298"/>
                  <a:gd name="T11" fmla="*/ 9 h 340"/>
                  <a:gd name="T12" fmla="*/ 46 w 298"/>
                  <a:gd name="T13" fmla="*/ 25 h 340"/>
                  <a:gd name="T14" fmla="*/ 41 w 298"/>
                  <a:gd name="T15" fmla="*/ 30 h 340"/>
                  <a:gd name="T16" fmla="*/ 33 w 298"/>
                  <a:gd name="T17" fmla="*/ 19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8" h="340">
                    <a:moveTo>
                      <a:pt x="131" y="77"/>
                    </a:moveTo>
                    <a:lnTo>
                      <a:pt x="0" y="202"/>
                    </a:lnTo>
                    <a:lnTo>
                      <a:pt x="39" y="340"/>
                    </a:lnTo>
                    <a:lnTo>
                      <a:pt x="298" y="158"/>
                    </a:lnTo>
                    <a:lnTo>
                      <a:pt x="224" y="0"/>
                    </a:lnTo>
                    <a:lnTo>
                      <a:pt x="158" y="36"/>
                    </a:lnTo>
                    <a:lnTo>
                      <a:pt x="181" y="98"/>
                    </a:lnTo>
                    <a:lnTo>
                      <a:pt x="161" y="120"/>
                    </a:lnTo>
                    <a:lnTo>
                      <a:pt x="131" y="77"/>
                    </a:lnTo>
                    <a:close/>
                  </a:path>
                </a:pathLst>
              </a:custGeom>
              <a:solidFill>
                <a:srgbClr val="FFFF6D"/>
              </a:solidFill>
              <a:ln w="4763">
                <a:solidFill>
                  <a:srgbClr val="000000"/>
                </a:solidFill>
                <a:prstDash val="solid"/>
                <a:round/>
                <a:headEnd/>
                <a:tailEnd/>
              </a:ln>
            </p:spPr>
            <p:txBody>
              <a:bodyPr/>
              <a:lstStyle/>
              <a:p>
                <a:endParaRPr lang="it-IT">
                  <a:solidFill>
                    <a:prstClr val="black"/>
                  </a:solidFill>
                  <a:latin typeface="Calibri"/>
                </a:endParaRPr>
              </a:p>
            </p:txBody>
          </p:sp>
          <p:sp>
            <p:nvSpPr>
              <p:cNvPr id="14529" name="Freeform 637"/>
              <p:cNvSpPr>
                <a:spLocks/>
              </p:cNvSpPr>
              <p:nvPr/>
            </p:nvSpPr>
            <p:spPr bwMode="auto">
              <a:xfrm>
                <a:off x="4424" y="3333"/>
                <a:ext cx="50" cy="5"/>
              </a:xfrm>
              <a:custGeom>
                <a:avLst/>
                <a:gdLst>
                  <a:gd name="T0" fmla="*/ 0 w 197"/>
                  <a:gd name="T1" fmla="*/ 5 h 20"/>
                  <a:gd name="T2" fmla="*/ 17 w 197"/>
                  <a:gd name="T3" fmla="*/ 5 h 20"/>
                  <a:gd name="T4" fmla="*/ 26 w 197"/>
                  <a:gd name="T5" fmla="*/ 5 h 20"/>
                  <a:gd name="T6" fmla="*/ 50 w 197"/>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20">
                    <a:moveTo>
                      <a:pt x="0" y="20"/>
                    </a:moveTo>
                    <a:lnTo>
                      <a:pt x="66" y="20"/>
                    </a:lnTo>
                    <a:lnTo>
                      <a:pt x="104" y="20"/>
                    </a:lnTo>
                    <a:lnTo>
                      <a:pt x="197"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30" name="Freeform 638"/>
              <p:cNvSpPr>
                <a:spLocks/>
              </p:cNvSpPr>
              <p:nvPr/>
            </p:nvSpPr>
            <p:spPr bwMode="auto">
              <a:xfrm>
                <a:off x="4508" y="3289"/>
                <a:ext cx="6" cy="102"/>
              </a:xfrm>
              <a:custGeom>
                <a:avLst/>
                <a:gdLst>
                  <a:gd name="T0" fmla="*/ 6 w 21"/>
                  <a:gd name="T1" fmla="*/ 0 h 407"/>
                  <a:gd name="T2" fmla="*/ 0 w 21"/>
                  <a:gd name="T3" fmla="*/ 44 h 407"/>
                  <a:gd name="T4" fmla="*/ 0 w 21"/>
                  <a:gd name="T5" fmla="*/ 82 h 407"/>
                  <a:gd name="T6" fmla="*/ 1 w 21"/>
                  <a:gd name="T7" fmla="*/ 102 h 4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07">
                    <a:moveTo>
                      <a:pt x="21" y="0"/>
                    </a:moveTo>
                    <a:lnTo>
                      <a:pt x="0" y="176"/>
                    </a:lnTo>
                    <a:lnTo>
                      <a:pt x="0" y="327"/>
                    </a:lnTo>
                    <a:lnTo>
                      <a:pt x="4" y="407"/>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31" name="Freeform 639"/>
              <p:cNvSpPr>
                <a:spLocks/>
              </p:cNvSpPr>
              <p:nvPr/>
            </p:nvSpPr>
            <p:spPr bwMode="auto">
              <a:xfrm>
                <a:off x="4424" y="3220"/>
                <a:ext cx="43" cy="118"/>
              </a:xfrm>
              <a:custGeom>
                <a:avLst/>
                <a:gdLst>
                  <a:gd name="T0" fmla="*/ 0 w 173"/>
                  <a:gd name="T1" fmla="*/ 118 h 469"/>
                  <a:gd name="T2" fmla="*/ 14 w 173"/>
                  <a:gd name="T3" fmla="*/ 100 h 469"/>
                  <a:gd name="T4" fmla="*/ 26 w 173"/>
                  <a:gd name="T5" fmla="*/ 88 h 469"/>
                  <a:gd name="T6" fmla="*/ 43 w 173"/>
                  <a:gd name="T7" fmla="*/ 88 h 469"/>
                  <a:gd name="T8" fmla="*/ 41 w 173"/>
                  <a:gd name="T9" fmla="*/ 91 h 469"/>
                  <a:gd name="T10" fmla="*/ 23 w 173"/>
                  <a:gd name="T11" fmla="*/ 69 h 469"/>
                  <a:gd name="T12" fmla="*/ 8 w 173"/>
                  <a:gd name="T13" fmla="*/ 63 h 469"/>
                  <a:gd name="T14" fmla="*/ 8 w 173"/>
                  <a:gd name="T15" fmla="*/ 55 h 469"/>
                  <a:gd name="T16" fmla="*/ 2 w 173"/>
                  <a:gd name="T17" fmla="*/ 46 h 469"/>
                  <a:gd name="T18" fmla="*/ 4 w 173"/>
                  <a:gd name="T19" fmla="*/ 25 h 469"/>
                  <a:gd name="T20" fmla="*/ 0 w 173"/>
                  <a:gd name="T21" fmla="*/ 19 h 469"/>
                  <a:gd name="T22" fmla="*/ 2 w 173"/>
                  <a:gd name="T23" fmla="*/ 0 h 4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 h="469">
                    <a:moveTo>
                      <a:pt x="0" y="469"/>
                    </a:moveTo>
                    <a:lnTo>
                      <a:pt x="55" y="399"/>
                    </a:lnTo>
                    <a:lnTo>
                      <a:pt x="104" y="350"/>
                    </a:lnTo>
                    <a:lnTo>
                      <a:pt x="173" y="350"/>
                    </a:lnTo>
                    <a:lnTo>
                      <a:pt x="165" y="362"/>
                    </a:lnTo>
                    <a:lnTo>
                      <a:pt x="94" y="273"/>
                    </a:lnTo>
                    <a:lnTo>
                      <a:pt x="33" y="251"/>
                    </a:lnTo>
                    <a:lnTo>
                      <a:pt x="33" y="220"/>
                    </a:lnTo>
                    <a:lnTo>
                      <a:pt x="10" y="181"/>
                    </a:lnTo>
                    <a:lnTo>
                      <a:pt x="16" y="101"/>
                    </a:lnTo>
                    <a:lnTo>
                      <a:pt x="0" y="76"/>
                    </a:lnTo>
                    <a:lnTo>
                      <a:pt x="1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it-IT">
                  <a:solidFill>
                    <a:prstClr val="black"/>
                  </a:solidFill>
                  <a:latin typeface="Calibri"/>
                </a:endParaRPr>
              </a:p>
            </p:txBody>
          </p:sp>
          <p:sp>
            <p:nvSpPr>
              <p:cNvPr id="14532" name="Freeform 640"/>
              <p:cNvSpPr>
                <a:spLocks/>
              </p:cNvSpPr>
              <p:nvPr/>
            </p:nvSpPr>
            <p:spPr bwMode="auto">
              <a:xfrm>
                <a:off x="4428" y="3308"/>
                <a:ext cx="35" cy="30"/>
              </a:xfrm>
              <a:custGeom>
                <a:avLst/>
                <a:gdLst>
                  <a:gd name="T0" fmla="*/ 29 w 139"/>
                  <a:gd name="T1" fmla="*/ 0 h 119"/>
                  <a:gd name="T2" fmla="*/ 35 w 139"/>
                  <a:gd name="T3" fmla="*/ 19 h 119"/>
                  <a:gd name="T4" fmla="*/ 35 w 139"/>
                  <a:gd name="T5" fmla="*/ 27 h 119"/>
                  <a:gd name="T6" fmla="*/ 22 w 139"/>
                  <a:gd name="T7" fmla="*/ 30 h 119"/>
                  <a:gd name="T8" fmla="*/ 15 w 139"/>
                  <a:gd name="T9" fmla="*/ 29 h 119"/>
                  <a:gd name="T10" fmla="*/ 11 w 139"/>
                  <a:gd name="T11" fmla="*/ 28 h 119"/>
                  <a:gd name="T12" fmla="*/ 7 w 139"/>
                  <a:gd name="T13" fmla="*/ 30 h 119"/>
                  <a:gd name="T14" fmla="*/ 0 w 139"/>
                  <a:gd name="T15" fmla="*/ 21 h 119"/>
                  <a:gd name="T16" fmla="*/ 13 w 139"/>
                  <a:gd name="T17" fmla="*/ 5 h 119"/>
                  <a:gd name="T18" fmla="*/ 20 w 139"/>
                  <a:gd name="T19" fmla="*/ 2 h 119"/>
                  <a:gd name="T20" fmla="*/ 29 w 139"/>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119">
                    <a:moveTo>
                      <a:pt x="114" y="0"/>
                    </a:moveTo>
                    <a:lnTo>
                      <a:pt x="139" y="74"/>
                    </a:lnTo>
                    <a:lnTo>
                      <a:pt x="139" y="108"/>
                    </a:lnTo>
                    <a:lnTo>
                      <a:pt x="88" y="119"/>
                    </a:lnTo>
                    <a:lnTo>
                      <a:pt x="61" y="114"/>
                    </a:lnTo>
                    <a:lnTo>
                      <a:pt x="43" y="113"/>
                    </a:lnTo>
                    <a:lnTo>
                      <a:pt x="29" y="119"/>
                    </a:lnTo>
                    <a:lnTo>
                      <a:pt x="0" y="85"/>
                    </a:lnTo>
                    <a:lnTo>
                      <a:pt x="50" y="21"/>
                    </a:lnTo>
                    <a:lnTo>
                      <a:pt x="81" y="7"/>
                    </a:lnTo>
                    <a:lnTo>
                      <a:pt x="114" y="0"/>
                    </a:lnTo>
                    <a:close/>
                  </a:path>
                </a:pathLst>
              </a:custGeom>
              <a:solidFill>
                <a:srgbClr val="8F460D"/>
              </a:solidFill>
              <a:ln w="4763">
                <a:solidFill>
                  <a:srgbClr val="000000"/>
                </a:solidFill>
                <a:prstDash val="solid"/>
                <a:round/>
                <a:headEnd/>
                <a:tailEnd/>
              </a:ln>
            </p:spPr>
            <p:txBody>
              <a:bodyPr/>
              <a:lstStyle/>
              <a:p>
                <a:endParaRPr lang="it-IT">
                  <a:solidFill>
                    <a:prstClr val="black"/>
                  </a:solidFill>
                  <a:latin typeface="Calibri"/>
                </a:endParaRPr>
              </a:p>
            </p:txBody>
          </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6</a:t>
            </a:fld>
            <a:endParaRPr lang="it-IT">
              <a:latin typeface="Calibri"/>
            </a:endParaRPr>
          </a:p>
        </p:txBody>
      </p:sp>
    </p:spTree>
    <p:extLst>
      <p:ext uri="{BB962C8B-B14F-4D97-AF65-F5344CB8AC3E}">
        <p14:creationId xmlns:p14="http://schemas.microsoft.com/office/powerpoint/2010/main" val="28870844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suddivisione del lavoro</a:t>
            </a:r>
            <a:endParaRPr lang="it-IT" dirty="0"/>
          </a:p>
        </p:txBody>
      </p:sp>
      <p:sp>
        <p:nvSpPr>
          <p:cNvPr id="173108" name="Text Box 52"/>
          <p:cNvSpPr txBox="1">
            <a:spLocks noChangeArrowheads="1"/>
          </p:cNvSpPr>
          <p:nvPr/>
        </p:nvSpPr>
        <p:spPr bwMode="auto">
          <a:xfrm>
            <a:off x="179388" y="5058435"/>
            <a:ext cx="1885177"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800" b="1" dirty="0">
                <a:solidFill>
                  <a:prstClr val="black"/>
                </a:solidFill>
                <a:latin typeface="Calibri"/>
              </a:rPr>
              <a:t>Orizzontale</a:t>
            </a:r>
          </a:p>
        </p:txBody>
      </p:sp>
      <p:sp>
        <p:nvSpPr>
          <p:cNvPr id="173109" name="Text Box 53"/>
          <p:cNvSpPr txBox="1">
            <a:spLocks noChangeArrowheads="1"/>
          </p:cNvSpPr>
          <p:nvPr/>
        </p:nvSpPr>
        <p:spPr bwMode="auto">
          <a:xfrm>
            <a:off x="179388" y="1774418"/>
            <a:ext cx="1512078"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defRPr/>
            </a:pPr>
            <a:r>
              <a:rPr lang="it-IT" sz="2800" b="1" dirty="0">
                <a:solidFill>
                  <a:prstClr val="black"/>
                </a:solidFill>
                <a:latin typeface="Calibri"/>
              </a:rPr>
              <a:t>Verticale</a:t>
            </a:r>
          </a:p>
        </p:txBody>
      </p:sp>
      <p:sp>
        <p:nvSpPr>
          <p:cNvPr id="173110" name="Text Box 54"/>
          <p:cNvSpPr txBox="1">
            <a:spLocks noChangeArrowheads="1"/>
          </p:cNvSpPr>
          <p:nvPr/>
        </p:nvSpPr>
        <p:spPr bwMode="auto">
          <a:xfrm>
            <a:off x="107950" y="2355692"/>
            <a:ext cx="3269191" cy="15696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defRPr/>
            </a:pPr>
            <a:r>
              <a:rPr lang="it-IT" sz="2400" dirty="0">
                <a:solidFill>
                  <a:prstClr val="black"/>
                </a:solidFill>
                <a:latin typeface="Calibri"/>
              </a:rPr>
              <a:t>Attribuzione del potere e grado di controllo sul proprio operato (autonomia decisionale)</a:t>
            </a:r>
          </a:p>
        </p:txBody>
      </p:sp>
      <p:sp>
        <p:nvSpPr>
          <p:cNvPr id="173111" name="Line 55"/>
          <p:cNvSpPr>
            <a:spLocks noChangeShapeType="1"/>
          </p:cNvSpPr>
          <p:nvPr/>
        </p:nvSpPr>
        <p:spPr bwMode="auto">
          <a:xfrm flipV="1">
            <a:off x="107950" y="2311396"/>
            <a:ext cx="2303463" cy="0"/>
          </a:xfrm>
          <a:prstGeom prst="line">
            <a:avLst/>
          </a:prstGeom>
          <a:noFill/>
          <a:ln w="38100" cmpd="sng">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173112" name="Line 56"/>
          <p:cNvSpPr>
            <a:spLocks noChangeShapeType="1"/>
          </p:cNvSpPr>
          <p:nvPr/>
        </p:nvSpPr>
        <p:spPr bwMode="auto">
          <a:xfrm>
            <a:off x="179388" y="5618168"/>
            <a:ext cx="2376487" cy="0"/>
          </a:xfrm>
          <a:prstGeom prst="line">
            <a:avLst/>
          </a:prstGeom>
          <a:noFill/>
          <a:ln w="38100" cmpd="sng">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it-IT">
              <a:solidFill>
                <a:prstClr val="black"/>
              </a:solidFill>
              <a:latin typeface="Calibri"/>
            </a:endParaRPr>
          </a:p>
        </p:txBody>
      </p:sp>
      <p:sp>
        <p:nvSpPr>
          <p:cNvPr id="173113" name="Text Box 57"/>
          <p:cNvSpPr txBox="1">
            <a:spLocks noChangeArrowheads="1"/>
          </p:cNvSpPr>
          <p:nvPr/>
        </p:nvSpPr>
        <p:spPr bwMode="auto">
          <a:xfrm>
            <a:off x="179388" y="5623881"/>
            <a:ext cx="4176712" cy="1200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01600">
                <a:solidFill>
                  <a:srgbClr val="000066"/>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defRPr/>
            </a:pPr>
            <a:r>
              <a:rPr lang="it-IT" sz="2400" dirty="0">
                <a:solidFill>
                  <a:prstClr val="black"/>
                </a:solidFill>
                <a:latin typeface="Calibri"/>
              </a:rPr>
              <a:t>Numero delle attività </a:t>
            </a:r>
          </a:p>
          <a:p>
            <a:pPr>
              <a:defRPr/>
            </a:pPr>
            <a:r>
              <a:rPr lang="it-IT" sz="2400" dirty="0">
                <a:solidFill>
                  <a:prstClr val="black"/>
                </a:solidFill>
                <a:latin typeface="Calibri"/>
              </a:rPr>
              <a:t>elementari assegnate (specializzazione orizzontale)</a:t>
            </a:r>
          </a:p>
        </p:txBody>
      </p:sp>
      <p:grpSp>
        <p:nvGrpSpPr>
          <p:cNvPr id="16395" name="Gruppo 51"/>
          <p:cNvGrpSpPr>
            <a:grpSpLocks/>
          </p:cNvGrpSpPr>
          <p:nvPr/>
        </p:nvGrpSpPr>
        <p:grpSpPr bwMode="auto">
          <a:xfrm>
            <a:off x="2771775" y="2060575"/>
            <a:ext cx="5545138" cy="3384550"/>
            <a:chOff x="3419872" y="1556792"/>
            <a:chExt cx="5544616" cy="3384376"/>
          </a:xfrm>
        </p:grpSpPr>
        <p:sp>
          <p:nvSpPr>
            <p:cNvPr id="53" name="Rettangolo 52"/>
            <p:cNvSpPr/>
            <p:nvPr/>
          </p:nvSpPr>
          <p:spPr bwMode="auto">
            <a:xfrm>
              <a:off x="5651687" y="1556792"/>
              <a:ext cx="1152417" cy="576233"/>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b">
              <a:spAutoFit/>
            </a:bodyPr>
            <a:lstStyle/>
            <a:p>
              <a:pPr>
                <a:defRPr/>
              </a:pPr>
              <a:endParaRPr lang="it-IT">
                <a:solidFill>
                  <a:prstClr val="black"/>
                </a:solidFill>
                <a:latin typeface="Calibri"/>
              </a:endParaRPr>
            </a:p>
          </p:txBody>
        </p:sp>
        <p:sp>
          <p:nvSpPr>
            <p:cNvPr id="54" name="Rettangolo 53"/>
            <p:cNvSpPr/>
            <p:nvPr/>
          </p:nvSpPr>
          <p:spPr bwMode="auto">
            <a:xfrm>
              <a:off x="4140529" y="2853713"/>
              <a:ext cx="1150830" cy="574645"/>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b">
              <a:spAutoFit/>
            </a:bodyPr>
            <a:lstStyle/>
            <a:p>
              <a:pPr>
                <a:defRPr/>
              </a:pPr>
              <a:endParaRPr lang="it-IT">
                <a:solidFill>
                  <a:prstClr val="black"/>
                </a:solidFill>
                <a:latin typeface="Calibri"/>
              </a:endParaRPr>
            </a:p>
          </p:txBody>
        </p:sp>
        <p:sp>
          <p:nvSpPr>
            <p:cNvPr id="55" name="Rettangolo 54"/>
            <p:cNvSpPr/>
            <p:nvPr/>
          </p:nvSpPr>
          <p:spPr bwMode="auto">
            <a:xfrm>
              <a:off x="7093001" y="2853713"/>
              <a:ext cx="1150830" cy="574645"/>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b">
              <a:spAutoFit/>
            </a:bodyPr>
            <a:lstStyle/>
            <a:p>
              <a:pPr>
                <a:defRPr/>
              </a:pPr>
              <a:endParaRPr lang="it-IT">
                <a:solidFill>
                  <a:prstClr val="black"/>
                </a:solidFill>
                <a:latin typeface="Calibri"/>
              </a:endParaRPr>
            </a:p>
          </p:txBody>
        </p:sp>
        <p:sp>
          <p:nvSpPr>
            <p:cNvPr id="56" name="Rettangolo 55"/>
            <p:cNvSpPr/>
            <p:nvPr/>
          </p:nvSpPr>
          <p:spPr bwMode="auto">
            <a:xfrm>
              <a:off x="3419872" y="4364936"/>
              <a:ext cx="647639"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sp>
          <p:nvSpPr>
            <p:cNvPr id="57" name="Rettangolo 56"/>
            <p:cNvSpPr/>
            <p:nvPr/>
          </p:nvSpPr>
          <p:spPr bwMode="auto">
            <a:xfrm>
              <a:off x="4356409" y="4364936"/>
              <a:ext cx="647639"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sp>
          <p:nvSpPr>
            <p:cNvPr id="58" name="Rettangolo 57"/>
            <p:cNvSpPr/>
            <p:nvPr/>
          </p:nvSpPr>
          <p:spPr bwMode="auto">
            <a:xfrm>
              <a:off x="5291359" y="4364936"/>
              <a:ext cx="649226"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sp>
          <p:nvSpPr>
            <p:cNvPr id="59" name="Rettangolo 58"/>
            <p:cNvSpPr/>
            <p:nvPr/>
          </p:nvSpPr>
          <p:spPr bwMode="auto">
            <a:xfrm>
              <a:off x="6443775" y="4364936"/>
              <a:ext cx="649226"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sp>
          <p:nvSpPr>
            <p:cNvPr id="60" name="Rettangolo 59"/>
            <p:cNvSpPr/>
            <p:nvPr/>
          </p:nvSpPr>
          <p:spPr bwMode="auto">
            <a:xfrm>
              <a:off x="7380312" y="4364936"/>
              <a:ext cx="647639"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sp>
          <p:nvSpPr>
            <p:cNvPr id="61" name="Rettangolo 60"/>
            <p:cNvSpPr/>
            <p:nvPr/>
          </p:nvSpPr>
          <p:spPr bwMode="auto">
            <a:xfrm>
              <a:off x="8316849" y="4364936"/>
              <a:ext cx="647639" cy="576232"/>
            </a:xfrm>
            <a:prstGeom prst="rect">
              <a:avLst/>
            </a:prstGeom>
            <a:solidFill>
              <a:schemeClr val="accent1"/>
            </a:solidFill>
            <a:ln w="12700" cap="flat" cmpd="sng" algn="ctr">
              <a:solidFill>
                <a:srgbClr val="000066"/>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b">
              <a:spAutoFit/>
            </a:bodyPr>
            <a:lstStyle/>
            <a:p>
              <a:pPr>
                <a:defRPr/>
              </a:pPr>
              <a:endParaRPr lang="it-IT">
                <a:solidFill>
                  <a:prstClr val="black"/>
                </a:solidFill>
                <a:latin typeface="Calibri"/>
              </a:endParaRPr>
            </a:p>
          </p:txBody>
        </p:sp>
        <p:cxnSp>
          <p:nvCxnSpPr>
            <p:cNvPr id="62" name="Connettore 1 61"/>
            <p:cNvCxnSpPr>
              <a:stCxn id="53" idx="2"/>
            </p:cNvCxnSpPr>
            <p:nvPr/>
          </p:nvCxnSpPr>
          <p:spPr bwMode="auto">
            <a:xfrm>
              <a:off x="6227896" y="2133025"/>
              <a:ext cx="0" cy="360343"/>
            </a:xfrm>
            <a:prstGeom prst="line">
              <a:avLst/>
            </a:prstGeom>
            <a:solidFill>
              <a:schemeClr val="accent1"/>
            </a:solidFill>
            <a:ln w="9525" cap="flat" cmpd="sng" algn="ctr">
              <a:solidFill>
                <a:srgbClr val="0000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3" name="Connettore 4 62"/>
            <p:cNvCxnSpPr>
              <a:endCxn id="55" idx="0"/>
            </p:cNvCxnSpPr>
            <p:nvPr/>
          </p:nvCxnSpPr>
          <p:spPr bwMode="auto">
            <a:xfrm>
              <a:off x="6227896" y="2493369"/>
              <a:ext cx="1439726" cy="360344"/>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4" name="Connettore 4 63"/>
            <p:cNvCxnSpPr>
              <a:endCxn id="54" idx="0"/>
            </p:cNvCxnSpPr>
            <p:nvPr/>
          </p:nvCxnSpPr>
          <p:spPr bwMode="auto">
            <a:xfrm rot="10800000" flipV="1">
              <a:off x="4716738" y="2493369"/>
              <a:ext cx="1511158" cy="360344"/>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5" name="Connettore 1 64"/>
            <p:cNvCxnSpPr/>
            <p:nvPr/>
          </p:nvCxnSpPr>
          <p:spPr bwMode="auto">
            <a:xfrm>
              <a:off x="4716738" y="3428359"/>
              <a:ext cx="0" cy="360343"/>
            </a:xfrm>
            <a:prstGeom prst="line">
              <a:avLst/>
            </a:prstGeom>
            <a:solidFill>
              <a:schemeClr val="accent1"/>
            </a:solidFill>
            <a:ln w="9525" cap="flat" cmpd="sng" algn="ctr">
              <a:solidFill>
                <a:srgbClr val="0000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6" name="Connettore 1 65"/>
            <p:cNvCxnSpPr/>
            <p:nvPr/>
          </p:nvCxnSpPr>
          <p:spPr bwMode="auto">
            <a:xfrm>
              <a:off x="7667622" y="3428359"/>
              <a:ext cx="0" cy="360343"/>
            </a:xfrm>
            <a:prstGeom prst="line">
              <a:avLst/>
            </a:prstGeom>
            <a:solidFill>
              <a:schemeClr val="accent1"/>
            </a:solidFill>
            <a:ln w="9525" cap="flat" cmpd="sng" algn="ctr">
              <a:solidFill>
                <a:srgbClr val="00009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7" name="Connettore 4 66"/>
            <p:cNvCxnSpPr>
              <a:endCxn id="56" idx="0"/>
            </p:cNvCxnSpPr>
            <p:nvPr/>
          </p:nvCxnSpPr>
          <p:spPr bwMode="auto">
            <a:xfrm rot="10800000" flipV="1">
              <a:off x="3743692" y="3788702"/>
              <a:ext cx="973046" cy="576233"/>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8" name="Connettore 4 67"/>
            <p:cNvCxnSpPr>
              <a:endCxn id="58" idx="0"/>
            </p:cNvCxnSpPr>
            <p:nvPr/>
          </p:nvCxnSpPr>
          <p:spPr bwMode="auto">
            <a:xfrm>
              <a:off x="4643720" y="3788702"/>
              <a:ext cx="973045" cy="576233"/>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9" name="Connettore 2 68"/>
            <p:cNvCxnSpPr>
              <a:endCxn id="57" idx="0"/>
            </p:cNvCxnSpPr>
            <p:nvPr/>
          </p:nvCxnSpPr>
          <p:spPr bwMode="auto">
            <a:xfrm flipH="1">
              <a:off x="4680228" y="3788702"/>
              <a:ext cx="36510" cy="576233"/>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0" name="Connettore 4 69"/>
            <p:cNvCxnSpPr/>
            <p:nvPr/>
          </p:nvCxnSpPr>
          <p:spPr bwMode="auto">
            <a:xfrm rot="10800000" flipV="1">
              <a:off x="6696164" y="3788702"/>
              <a:ext cx="971459" cy="576233"/>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1" name="Connettore 4 70"/>
            <p:cNvCxnSpPr/>
            <p:nvPr/>
          </p:nvCxnSpPr>
          <p:spPr bwMode="auto">
            <a:xfrm>
              <a:off x="7596192" y="3788702"/>
              <a:ext cx="973045" cy="576233"/>
            </a:xfrm>
            <a:prstGeom prst="bentConnector2">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2" name="Connettore 2 71"/>
            <p:cNvCxnSpPr/>
            <p:nvPr/>
          </p:nvCxnSpPr>
          <p:spPr bwMode="auto">
            <a:xfrm flipH="1">
              <a:off x="7632700" y="3788702"/>
              <a:ext cx="34922" cy="576233"/>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29708" name="Ovale 40"/>
          <p:cNvSpPr>
            <a:spLocks noChangeArrowheads="1"/>
          </p:cNvSpPr>
          <p:nvPr/>
        </p:nvSpPr>
        <p:spPr bwMode="auto">
          <a:xfrm>
            <a:off x="4500563" y="4652963"/>
            <a:ext cx="935037" cy="1008062"/>
          </a:xfrm>
          <a:prstGeom prst="ellipse">
            <a:avLst/>
          </a:prstGeom>
          <a:noFill/>
          <a:ln w="38100" cmpd="sng">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b">
            <a:spAutoFit/>
          </a:bodyPr>
          <a:lstStyle/>
          <a:p>
            <a:endParaRPr lang="it-IT">
              <a:solidFill>
                <a:prstClr val="black"/>
              </a:solidFill>
              <a:latin typeface="Calibri"/>
            </a:endParaRPr>
          </a:p>
        </p:txBody>
      </p:sp>
      <p:sp>
        <p:nvSpPr>
          <p:cNvPr id="29709" name="Ovale 94"/>
          <p:cNvSpPr>
            <a:spLocks noChangeArrowheads="1"/>
          </p:cNvSpPr>
          <p:nvPr/>
        </p:nvSpPr>
        <p:spPr bwMode="auto">
          <a:xfrm>
            <a:off x="6588125" y="4652963"/>
            <a:ext cx="936625" cy="1008062"/>
          </a:xfrm>
          <a:prstGeom prst="ellipse">
            <a:avLst/>
          </a:prstGeom>
          <a:noFill/>
          <a:ln w="38100" cmpd="sng">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b">
            <a:spAutoFit/>
          </a:bodyPr>
          <a:lstStyle/>
          <a:p>
            <a:endParaRPr lang="it-IT">
              <a:solidFill>
                <a:prstClr val="black"/>
              </a:solidFill>
              <a:latin typeface="Calibri"/>
            </a:endParaRPr>
          </a:p>
        </p:txBody>
      </p:sp>
      <p:sp>
        <p:nvSpPr>
          <p:cNvPr id="29710" name="CasellaDiTesto 41"/>
          <p:cNvSpPr txBox="1">
            <a:spLocks noChangeArrowheads="1"/>
          </p:cNvSpPr>
          <p:nvPr/>
        </p:nvSpPr>
        <p:spPr bwMode="auto">
          <a:xfrm>
            <a:off x="5148263" y="5589588"/>
            <a:ext cx="15843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66"/>
                </a:solidFill>
                <a:latin typeface="Arial Narrow" charset="0"/>
                <a:ea typeface="ＭＳ Ｐゴシック" charset="0"/>
                <a:cs typeface="ＭＳ Ｐゴシック" charset="0"/>
              </a:defRPr>
            </a:lvl1pPr>
            <a:lvl2pPr marL="742950" indent="-285750" eaLnBrk="0" hangingPunct="0">
              <a:defRPr sz="3600" b="1">
                <a:solidFill>
                  <a:srgbClr val="000066"/>
                </a:solidFill>
                <a:latin typeface="Arial Narrow" charset="0"/>
                <a:ea typeface="ＭＳ Ｐゴシック" charset="0"/>
              </a:defRPr>
            </a:lvl2pPr>
            <a:lvl3pPr marL="1143000" indent="-228600" eaLnBrk="0" hangingPunct="0">
              <a:defRPr sz="3600" b="1">
                <a:solidFill>
                  <a:srgbClr val="000066"/>
                </a:solidFill>
                <a:latin typeface="Arial Narrow" charset="0"/>
                <a:ea typeface="ＭＳ Ｐゴシック" charset="0"/>
              </a:defRPr>
            </a:lvl3pPr>
            <a:lvl4pPr marL="1600200" indent="-228600" eaLnBrk="0" hangingPunct="0">
              <a:defRPr sz="3600" b="1">
                <a:solidFill>
                  <a:srgbClr val="000066"/>
                </a:solidFill>
                <a:latin typeface="Arial Narrow" charset="0"/>
                <a:ea typeface="ＭＳ Ｐゴシック" charset="0"/>
              </a:defRPr>
            </a:lvl4pPr>
            <a:lvl5pPr marL="2057400" indent="-228600" eaLnBrk="0" hangingPunct="0">
              <a:defRPr sz="3600" b="1">
                <a:solidFill>
                  <a:srgbClr val="000066"/>
                </a:solidFill>
                <a:latin typeface="Arial Narrow" charset="0"/>
                <a:ea typeface="ＭＳ Ｐゴシック" charset="0"/>
              </a:defRPr>
            </a:lvl5pPr>
            <a:lvl6pPr marL="2514600" indent="-228600" algn="ctr" eaLnBrk="0" fontAlgn="base" hangingPunct="0">
              <a:spcBef>
                <a:spcPct val="0"/>
              </a:spcBef>
              <a:spcAft>
                <a:spcPct val="0"/>
              </a:spcAft>
              <a:defRPr sz="3600" b="1">
                <a:solidFill>
                  <a:srgbClr val="000066"/>
                </a:solidFill>
                <a:latin typeface="Arial Narrow" charset="0"/>
                <a:ea typeface="ＭＳ Ｐゴシック" charset="0"/>
              </a:defRPr>
            </a:lvl6pPr>
            <a:lvl7pPr marL="2971800" indent="-228600" algn="ctr" eaLnBrk="0" fontAlgn="base" hangingPunct="0">
              <a:spcBef>
                <a:spcPct val="0"/>
              </a:spcBef>
              <a:spcAft>
                <a:spcPct val="0"/>
              </a:spcAft>
              <a:defRPr sz="3600" b="1">
                <a:solidFill>
                  <a:srgbClr val="000066"/>
                </a:solidFill>
                <a:latin typeface="Arial Narrow" charset="0"/>
                <a:ea typeface="ＭＳ Ｐゴシック" charset="0"/>
              </a:defRPr>
            </a:lvl7pPr>
            <a:lvl8pPr marL="3429000" indent="-228600" algn="ctr" eaLnBrk="0" fontAlgn="base" hangingPunct="0">
              <a:spcBef>
                <a:spcPct val="0"/>
              </a:spcBef>
              <a:spcAft>
                <a:spcPct val="0"/>
              </a:spcAft>
              <a:defRPr sz="3600" b="1">
                <a:solidFill>
                  <a:srgbClr val="000066"/>
                </a:solidFill>
                <a:latin typeface="Arial Narrow" charset="0"/>
                <a:ea typeface="ＭＳ Ｐゴシック" charset="0"/>
              </a:defRPr>
            </a:lvl8pPr>
            <a:lvl9pPr marL="3886200" indent="-228600" algn="ctr" eaLnBrk="0" fontAlgn="base" hangingPunct="0">
              <a:spcBef>
                <a:spcPct val="0"/>
              </a:spcBef>
              <a:spcAft>
                <a:spcPct val="0"/>
              </a:spcAft>
              <a:defRPr sz="3600" b="1">
                <a:solidFill>
                  <a:srgbClr val="000066"/>
                </a:solidFill>
                <a:latin typeface="Arial Narrow" charset="0"/>
                <a:ea typeface="ＭＳ Ｐゴシック" charset="0"/>
              </a:defRPr>
            </a:lvl9pPr>
          </a:lstStyle>
          <a:p>
            <a:pPr algn="ctr" eaLnBrk="1" hangingPunct="1"/>
            <a:r>
              <a:rPr lang="it-IT" sz="2400" dirty="0">
                <a:solidFill>
                  <a:srgbClr val="FF0000"/>
                </a:solidFill>
              </a:rPr>
              <a:t>Cosa c’è qui dentro?</a:t>
            </a:r>
          </a:p>
        </p:txBody>
      </p:sp>
      <p:sp>
        <p:nvSpPr>
          <p:cNvPr id="29711" name="CasellaDiTesto 42"/>
          <p:cNvSpPr txBox="1">
            <a:spLocks noChangeArrowheads="1"/>
          </p:cNvSpPr>
          <p:nvPr/>
        </p:nvSpPr>
        <p:spPr bwMode="auto">
          <a:xfrm>
            <a:off x="8316913" y="1989138"/>
            <a:ext cx="5762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66"/>
                </a:solidFill>
                <a:latin typeface="Arial Narrow" charset="0"/>
                <a:ea typeface="ＭＳ Ｐゴシック" charset="0"/>
                <a:cs typeface="ＭＳ Ｐゴシック" charset="0"/>
              </a:defRPr>
            </a:lvl1pPr>
            <a:lvl2pPr marL="742950" indent="-285750" eaLnBrk="0" hangingPunct="0">
              <a:defRPr sz="3600" b="1">
                <a:solidFill>
                  <a:srgbClr val="000066"/>
                </a:solidFill>
                <a:latin typeface="Arial Narrow" charset="0"/>
                <a:ea typeface="ＭＳ Ｐゴシック" charset="0"/>
              </a:defRPr>
            </a:lvl2pPr>
            <a:lvl3pPr marL="1143000" indent="-228600" eaLnBrk="0" hangingPunct="0">
              <a:defRPr sz="3600" b="1">
                <a:solidFill>
                  <a:srgbClr val="000066"/>
                </a:solidFill>
                <a:latin typeface="Arial Narrow" charset="0"/>
                <a:ea typeface="ＭＳ Ｐゴシック" charset="0"/>
              </a:defRPr>
            </a:lvl3pPr>
            <a:lvl4pPr marL="1600200" indent="-228600" eaLnBrk="0" hangingPunct="0">
              <a:defRPr sz="3600" b="1">
                <a:solidFill>
                  <a:srgbClr val="000066"/>
                </a:solidFill>
                <a:latin typeface="Arial Narrow" charset="0"/>
                <a:ea typeface="ＭＳ Ｐゴシック" charset="0"/>
              </a:defRPr>
            </a:lvl4pPr>
            <a:lvl5pPr marL="2057400" indent="-228600" eaLnBrk="0" hangingPunct="0">
              <a:defRPr sz="3600" b="1">
                <a:solidFill>
                  <a:srgbClr val="000066"/>
                </a:solidFill>
                <a:latin typeface="Arial Narrow" charset="0"/>
                <a:ea typeface="ＭＳ Ｐゴシック" charset="0"/>
              </a:defRPr>
            </a:lvl5pPr>
            <a:lvl6pPr marL="2514600" indent="-228600" algn="ctr" eaLnBrk="0" fontAlgn="base" hangingPunct="0">
              <a:spcBef>
                <a:spcPct val="0"/>
              </a:spcBef>
              <a:spcAft>
                <a:spcPct val="0"/>
              </a:spcAft>
              <a:defRPr sz="3600" b="1">
                <a:solidFill>
                  <a:srgbClr val="000066"/>
                </a:solidFill>
                <a:latin typeface="Arial Narrow" charset="0"/>
                <a:ea typeface="ＭＳ Ｐゴシック" charset="0"/>
              </a:defRPr>
            </a:lvl6pPr>
            <a:lvl7pPr marL="2971800" indent="-228600" algn="ctr" eaLnBrk="0" fontAlgn="base" hangingPunct="0">
              <a:spcBef>
                <a:spcPct val="0"/>
              </a:spcBef>
              <a:spcAft>
                <a:spcPct val="0"/>
              </a:spcAft>
              <a:defRPr sz="3600" b="1">
                <a:solidFill>
                  <a:srgbClr val="000066"/>
                </a:solidFill>
                <a:latin typeface="Arial Narrow" charset="0"/>
                <a:ea typeface="ＭＳ Ｐゴシック" charset="0"/>
              </a:defRPr>
            </a:lvl7pPr>
            <a:lvl8pPr marL="3429000" indent="-228600" algn="ctr" eaLnBrk="0" fontAlgn="base" hangingPunct="0">
              <a:spcBef>
                <a:spcPct val="0"/>
              </a:spcBef>
              <a:spcAft>
                <a:spcPct val="0"/>
              </a:spcAft>
              <a:defRPr sz="3600" b="1">
                <a:solidFill>
                  <a:srgbClr val="000066"/>
                </a:solidFill>
                <a:latin typeface="Arial Narrow" charset="0"/>
                <a:ea typeface="ＭＳ Ｐゴシック" charset="0"/>
              </a:defRPr>
            </a:lvl8pPr>
            <a:lvl9pPr marL="3886200" indent="-228600" algn="ctr" eaLnBrk="0" fontAlgn="base" hangingPunct="0">
              <a:spcBef>
                <a:spcPct val="0"/>
              </a:spcBef>
              <a:spcAft>
                <a:spcPct val="0"/>
              </a:spcAft>
              <a:defRPr sz="3600" b="1">
                <a:solidFill>
                  <a:srgbClr val="000066"/>
                </a:solidFill>
                <a:latin typeface="Arial Narrow" charset="0"/>
                <a:ea typeface="ＭＳ Ｐゴシック" charset="0"/>
              </a:defRPr>
            </a:lvl9pPr>
          </a:lstStyle>
          <a:p>
            <a:pPr eaLnBrk="1" hangingPunct="1"/>
            <a:r>
              <a:rPr lang="it-IT" dirty="0"/>
              <a:t>1</a:t>
            </a:r>
          </a:p>
        </p:txBody>
      </p:sp>
      <p:sp>
        <p:nvSpPr>
          <p:cNvPr id="29712" name="CasellaDiTesto 97"/>
          <p:cNvSpPr txBox="1">
            <a:spLocks noChangeArrowheads="1"/>
          </p:cNvSpPr>
          <p:nvPr/>
        </p:nvSpPr>
        <p:spPr bwMode="auto">
          <a:xfrm>
            <a:off x="8388350" y="3284538"/>
            <a:ext cx="576263"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66"/>
                </a:solidFill>
                <a:latin typeface="Arial Narrow" charset="0"/>
                <a:ea typeface="ＭＳ Ｐゴシック" charset="0"/>
                <a:cs typeface="ＭＳ Ｐゴシック" charset="0"/>
              </a:defRPr>
            </a:lvl1pPr>
            <a:lvl2pPr marL="742950" indent="-285750" eaLnBrk="0" hangingPunct="0">
              <a:defRPr sz="3600" b="1">
                <a:solidFill>
                  <a:srgbClr val="000066"/>
                </a:solidFill>
                <a:latin typeface="Arial Narrow" charset="0"/>
                <a:ea typeface="ＭＳ Ｐゴシック" charset="0"/>
              </a:defRPr>
            </a:lvl2pPr>
            <a:lvl3pPr marL="1143000" indent="-228600" eaLnBrk="0" hangingPunct="0">
              <a:defRPr sz="3600" b="1">
                <a:solidFill>
                  <a:srgbClr val="000066"/>
                </a:solidFill>
                <a:latin typeface="Arial Narrow" charset="0"/>
                <a:ea typeface="ＭＳ Ｐゴシック" charset="0"/>
              </a:defRPr>
            </a:lvl3pPr>
            <a:lvl4pPr marL="1600200" indent="-228600" eaLnBrk="0" hangingPunct="0">
              <a:defRPr sz="3600" b="1">
                <a:solidFill>
                  <a:srgbClr val="000066"/>
                </a:solidFill>
                <a:latin typeface="Arial Narrow" charset="0"/>
                <a:ea typeface="ＭＳ Ｐゴシック" charset="0"/>
              </a:defRPr>
            </a:lvl4pPr>
            <a:lvl5pPr marL="2057400" indent="-228600" eaLnBrk="0" hangingPunct="0">
              <a:defRPr sz="3600" b="1">
                <a:solidFill>
                  <a:srgbClr val="000066"/>
                </a:solidFill>
                <a:latin typeface="Arial Narrow" charset="0"/>
                <a:ea typeface="ＭＳ Ｐゴシック" charset="0"/>
              </a:defRPr>
            </a:lvl5pPr>
            <a:lvl6pPr marL="2514600" indent="-228600" algn="ctr" eaLnBrk="0" fontAlgn="base" hangingPunct="0">
              <a:spcBef>
                <a:spcPct val="0"/>
              </a:spcBef>
              <a:spcAft>
                <a:spcPct val="0"/>
              </a:spcAft>
              <a:defRPr sz="3600" b="1">
                <a:solidFill>
                  <a:srgbClr val="000066"/>
                </a:solidFill>
                <a:latin typeface="Arial Narrow" charset="0"/>
                <a:ea typeface="ＭＳ Ｐゴシック" charset="0"/>
              </a:defRPr>
            </a:lvl6pPr>
            <a:lvl7pPr marL="2971800" indent="-228600" algn="ctr" eaLnBrk="0" fontAlgn="base" hangingPunct="0">
              <a:spcBef>
                <a:spcPct val="0"/>
              </a:spcBef>
              <a:spcAft>
                <a:spcPct val="0"/>
              </a:spcAft>
              <a:defRPr sz="3600" b="1">
                <a:solidFill>
                  <a:srgbClr val="000066"/>
                </a:solidFill>
                <a:latin typeface="Arial Narrow" charset="0"/>
                <a:ea typeface="ＭＳ Ｐゴシック" charset="0"/>
              </a:defRPr>
            </a:lvl7pPr>
            <a:lvl8pPr marL="3429000" indent="-228600" algn="ctr" eaLnBrk="0" fontAlgn="base" hangingPunct="0">
              <a:spcBef>
                <a:spcPct val="0"/>
              </a:spcBef>
              <a:spcAft>
                <a:spcPct val="0"/>
              </a:spcAft>
              <a:defRPr sz="3600" b="1">
                <a:solidFill>
                  <a:srgbClr val="000066"/>
                </a:solidFill>
                <a:latin typeface="Arial Narrow" charset="0"/>
                <a:ea typeface="ＭＳ Ｐゴシック" charset="0"/>
              </a:defRPr>
            </a:lvl8pPr>
            <a:lvl9pPr marL="3886200" indent="-228600" algn="ctr" eaLnBrk="0" fontAlgn="base" hangingPunct="0">
              <a:spcBef>
                <a:spcPct val="0"/>
              </a:spcBef>
              <a:spcAft>
                <a:spcPct val="0"/>
              </a:spcAft>
              <a:defRPr sz="3600" b="1">
                <a:solidFill>
                  <a:srgbClr val="000066"/>
                </a:solidFill>
                <a:latin typeface="Arial Narrow" charset="0"/>
                <a:ea typeface="ＭＳ Ｐゴシック" charset="0"/>
              </a:defRPr>
            </a:lvl9pPr>
          </a:lstStyle>
          <a:p>
            <a:pPr eaLnBrk="1" hangingPunct="1"/>
            <a:r>
              <a:rPr lang="it-IT"/>
              <a:t>2</a:t>
            </a:r>
          </a:p>
        </p:txBody>
      </p:sp>
      <p:sp>
        <p:nvSpPr>
          <p:cNvPr id="29713" name="CasellaDiTesto 98"/>
          <p:cNvSpPr txBox="1">
            <a:spLocks noChangeArrowheads="1"/>
          </p:cNvSpPr>
          <p:nvPr/>
        </p:nvSpPr>
        <p:spPr bwMode="auto">
          <a:xfrm>
            <a:off x="8459788" y="4868863"/>
            <a:ext cx="57626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66"/>
                </a:solidFill>
                <a:latin typeface="Arial Narrow" charset="0"/>
                <a:ea typeface="ＭＳ Ｐゴシック" charset="0"/>
                <a:cs typeface="ＭＳ Ｐゴシック" charset="0"/>
              </a:defRPr>
            </a:lvl1pPr>
            <a:lvl2pPr marL="742950" indent="-285750" eaLnBrk="0" hangingPunct="0">
              <a:defRPr sz="3600" b="1">
                <a:solidFill>
                  <a:srgbClr val="000066"/>
                </a:solidFill>
                <a:latin typeface="Arial Narrow" charset="0"/>
                <a:ea typeface="ＭＳ Ｐゴシック" charset="0"/>
              </a:defRPr>
            </a:lvl2pPr>
            <a:lvl3pPr marL="1143000" indent="-228600" eaLnBrk="0" hangingPunct="0">
              <a:defRPr sz="3600" b="1">
                <a:solidFill>
                  <a:srgbClr val="000066"/>
                </a:solidFill>
                <a:latin typeface="Arial Narrow" charset="0"/>
                <a:ea typeface="ＭＳ Ｐゴシック" charset="0"/>
              </a:defRPr>
            </a:lvl3pPr>
            <a:lvl4pPr marL="1600200" indent="-228600" eaLnBrk="0" hangingPunct="0">
              <a:defRPr sz="3600" b="1">
                <a:solidFill>
                  <a:srgbClr val="000066"/>
                </a:solidFill>
                <a:latin typeface="Arial Narrow" charset="0"/>
                <a:ea typeface="ＭＳ Ｐゴシック" charset="0"/>
              </a:defRPr>
            </a:lvl4pPr>
            <a:lvl5pPr marL="2057400" indent="-228600" eaLnBrk="0" hangingPunct="0">
              <a:defRPr sz="3600" b="1">
                <a:solidFill>
                  <a:srgbClr val="000066"/>
                </a:solidFill>
                <a:latin typeface="Arial Narrow" charset="0"/>
                <a:ea typeface="ＭＳ Ｐゴシック" charset="0"/>
              </a:defRPr>
            </a:lvl5pPr>
            <a:lvl6pPr marL="2514600" indent="-228600" algn="ctr" eaLnBrk="0" fontAlgn="base" hangingPunct="0">
              <a:spcBef>
                <a:spcPct val="0"/>
              </a:spcBef>
              <a:spcAft>
                <a:spcPct val="0"/>
              </a:spcAft>
              <a:defRPr sz="3600" b="1">
                <a:solidFill>
                  <a:srgbClr val="000066"/>
                </a:solidFill>
                <a:latin typeface="Arial Narrow" charset="0"/>
                <a:ea typeface="ＭＳ Ｐゴシック" charset="0"/>
              </a:defRPr>
            </a:lvl6pPr>
            <a:lvl7pPr marL="2971800" indent="-228600" algn="ctr" eaLnBrk="0" fontAlgn="base" hangingPunct="0">
              <a:spcBef>
                <a:spcPct val="0"/>
              </a:spcBef>
              <a:spcAft>
                <a:spcPct val="0"/>
              </a:spcAft>
              <a:defRPr sz="3600" b="1">
                <a:solidFill>
                  <a:srgbClr val="000066"/>
                </a:solidFill>
                <a:latin typeface="Arial Narrow" charset="0"/>
                <a:ea typeface="ＭＳ Ｐゴシック" charset="0"/>
              </a:defRPr>
            </a:lvl7pPr>
            <a:lvl8pPr marL="3429000" indent="-228600" algn="ctr" eaLnBrk="0" fontAlgn="base" hangingPunct="0">
              <a:spcBef>
                <a:spcPct val="0"/>
              </a:spcBef>
              <a:spcAft>
                <a:spcPct val="0"/>
              </a:spcAft>
              <a:defRPr sz="3600" b="1">
                <a:solidFill>
                  <a:srgbClr val="000066"/>
                </a:solidFill>
                <a:latin typeface="Arial Narrow" charset="0"/>
                <a:ea typeface="ＭＳ Ｐゴシック" charset="0"/>
              </a:defRPr>
            </a:lvl8pPr>
            <a:lvl9pPr marL="3886200" indent="-228600" algn="ctr" eaLnBrk="0" fontAlgn="base" hangingPunct="0">
              <a:spcBef>
                <a:spcPct val="0"/>
              </a:spcBef>
              <a:spcAft>
                <a:spcPct val="0"/>
              </a:spcAft>
              <a:defRPr sz="3600" b="1">
                <a:solidFill>
                  <a:srgbClr val="000066"/>
                </a:solidFill>
                <a:latin typeface="Arial Narrow" charset="0"/>
                <a:ea typeface="ＭＳ Ｐゴシック" charset="0"/>
              </a:defRPr>
            </a:lvl9pPr>
          </a:lstStyle>
          <a:p>
            <a:pPr eaLnBrk="1" hangingPunct="1"/>
            <a:r>
              <a:rPr lang="it-IT"/>
              <a:t>3</a:t>
            </a:r>
          </a:p>
        </p:txBody>
      </p:sp>
      <p:sp>
        <p:nvSpPr>
          <p:cNvPr id="16402" name="CasellaDiTesto 46"/>
          <p:cNvSpPr txBox="1">
            <a:spLocks noChangeArrowheads="1"/>
          </p:cNvSpPr>
          <p:nvPr/>
        </p:nvSpPr>
        <p:spPr bwMode="auto">
          <a:xfrm>
            <a:off x="3851275" y="1341438"/>
            <a:ext cx="34575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66"/>
                </a:solidFill>
                <a:latin typeface="Arial Narrow" charset="0"/>
                <a:ea typeface="ＭＳ Ｐゴシック" charset="0"/>
                <a:cs typeface="ＭＳ Ｐゴシック" charset="0"/>
              </a:defRPr>
            </a:lvl1pPr>
            <a:lvl2pPr marL="742950" indent="-285750" eaLnBrk="0" hangingPunct="0">
              <a:defRPr sz="3600" b="1">
                <a:solidFill>
                  <a:srgbClr val="000066"/>
                </a:solidFill>
                <a:latin typeface="Arial Narrow" charset="0"/>
                <a:ea typeface="ＭＳ Ｐゴシック" charset="0"/>
              </a:defRPr>
            </a:lvl2pPr>
            <a:lvl3pPr marL="1143000" indent="-228600" eaLnBrk="0" hangingPunct="0">
              <a:defRPr sz="3600" b="1">
                <a:solidFill>
                  <a:srgbClr val="000066"/>
                </a:solidFill>
                <a:latin typeface="Arial Narrow" charset="0"/>
                <a:ea typeface="ＭＳ Ｐゴシック" charset="0"/>
              </a:defRPr>
            </a:lvl3pPr>
            <a:lvl4pPr marL="1600200" indent="-228600" eaLnBrk="0" hangingPunct="0">
              <a:defRPr sz="3600" b="1">
                <a:solidFill>
                  <a:srgbClr val="000066"/>
                </a:solidFill>
                <a:latin typeface="Arial Narrow" charset="0"/>
                <a:ea typeface="ＭＳ Ｐゴシック" charset="0"/>
              </a:defRPr>
            </a:lvl4pPr>
            <a:lvl5pPr marL="2057400" indent="-228600" eaLnBrk="0" hangingPunct="0">
              <a:defRPr sz="3600" b="1">
                <a:solidFill>
                  <a:srgbClr val="000066"/>
                </a:solidFill>
                <a:latin typeface="Arial Narrow" charset="0"/>
                <a:ea typeface="ＭＳ Ｐゴシック" charset="0"/>
              </a:defRPr>
            </a:lvl5pPr>
            <a:lvl6pPr marL="2514600" indent="-228600" algn="ctr" eaLnBrk="0" fontAlgn="base" hangingPunct="0">
              <a:spcBef>
                <a:spcPct val="0"/>
              </a:spcBef>
              <a:spcAft>
                <a:spcPct val="0"/>
              </a:spcAft>
              <a:defRPr sz="3600" b="1">
                <a:solidFill>
                  <a:srgbClr val="000066"/>
                </a:solidFill>
                <a:latin typeface="Arial Narrow" charset="0"/>
                <a:ea typeface="ＭＳ Ｐゴシック" charset="0"/>
              </a:defRPr>
            </a:lvl6pPr>
            <a:lvl7pPr marL="2971800" indent="-228600" algn="ctr" eaLnBrk="0" fontAlgn="base" hangingPunct="0">
              <a:spcBef>
                <a:spcPct val="0"/>
              </a:spcBef>
              <a:spcAft>
                <a:spcPct val="0"/>
              </a:spcAft>
              <a:defRPr sz="3600" b="1">
                <a:solidFill>
                  <a:srgbClr val="000066"/>
                </a:solidFill>
                <a:latin typeface="Arial Narrow" charset="0"/>
                <a:ea typeface="ＭＳ Ｐゴシック" charset="0"/>
              </a:defRPr>
            </a:lvl7pPr>
            <a:lvl8pPr marL="3429000" indent="-228600" algn="ctr" eaLnBrk="0" fontAlgn="base" hangingPunct="0">
              <a:spcBef>
                <a:spcPct val="0"/>
              </a:spcBef>
              <a:spcAft>
                <a:spcPct val="0"/>
              </a:spcAft>
              <a:defRPr sz="3600" b="1">
                <a:solidFill>
                  <a:srgbClr val="000066"/>
                </a:solidFill>
                <a:latin typeface="Arial Narrow" charset="0"/>
                <a:ea typeface="ＭＳ Ｐゴシック" charset="0"/>
              </a:defRPr>
            </a:lvl8pPr>
            <a:lvl9pPr marL="3886200" indent="-228600" algn="ctr" eaLnBrk="0" fontAlgn="base" hangingPunct="0">
              <a:spcBef>
                <a:spcPct val="0"/>
              </a:spcBef>
              <a:spcAft>
                <a:spcPct val="0"/>
              </a:spcAft>
              <a:defRPr sz="3600" b="1">
                <a:solidFill>
                  <a:srgbClr val="000066"/>
                </a:solidFill>
                <a:latin typeface="Arial Narrow" charset="0"/>
                <a:ea typeface="ＭＳ Ｐゴシック" charset="0"/>
              </a:defRPr>
            </a:lvl9pPr>
          </a:lstStyle>
          <a:p>
            <a:pPr eaLnBrk="1" hangingPunct="1"/>
            <a:r>
              <a:rPr lang="it-IT" sz="2800"/>
              <a:t>Struttura organizzativa</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7</a:t>
            </a:fld>
            <a:endParaRPr lang="it-IT">
              <a:latin typeface="Calibri"/>
            </a:endParaRPr>
          </a:p>
        </p:txBody>
      </p:sp>
    </p:spTree>
    <p:extLst>
      <p:ext uri="{BB962C8B-B14F-4D97-AF65-F5344CB8AC3E}">
        <p14:creationId xmlns:p14="http://schemas.microsoft.com/office/powerpoint/2010/main" val="3335984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divisione verticale del lavoro</a:t>
            </a:r>
            <a:endParaRPr lang="it-IT" dirty="0"/>
          </a:p>
        </p:txBody>
      </p:sp>
      <p:sp>
        <p:nvSpPr>
          <p:cNvPr id="21" name="Segnaposto testo 20"/>
          <p:cNvSpPr>
            <a:spLocks noGrp="1"/>
          </p:cNvSpPr>
          <p:nvPr>
            <p:ph type="body" idx="1"/>
          </p:nvPr>
        </p:nvSpPr>
        <p:spPr/>
        <p:txBody>
          <a:bodyPr/>
          <a:lstStyle/>
          <a:p>
            <a:r>
              <a:rPr lang="it-IT" sz="2400" dirty="0" smtClean="0"/>
              <a:t>Prima classificazione</a:t>
            </a:r>
            <a:endParaRPr lang="it-IT" sz="2400" dirty="0"/>
          </a:p>
        </p:txBody>
      </p:sp>
      <p:sp>
        <p:nvSpPr>
          <p:cNvPr id="19" name="Segnaposto contenuto 18"/>
          <p:cNvSpPr>
            <a:spLocks noGrp="1"/>
          </p:cNvSpPr>
          <p:nvPr>
            <p:ph sz="half" idx="2"/>
          </p:nvPr>
        </p:nvSpPr>
        <p:spPr/>
        <p:txBody>
          <a:bodyPr/>
          <a:lstStyle/>
          <a:p>
            <a:r>
              <a:rPr lang="it-IT" dirty="0" smtClean="0"/>
              <a:t>Organi volitivi</a:t>
            </a:r>
          </a:p>
          <a:p>
            <a:r>
              <a:rPr lang="it-IT" dirty="0" smtClean="0"/>
              <a:t>Organi direttivi</a:t>
            </a:r>
          </a:p>
          <a:p>
            <a:r>
              <a:rPr lang="it-IT" dirty="0" smtClean="0"/>
              <a:t>Organi operativi</a:t>
            </a:r>
            <a:endParaRPr lang="it-IT" dirty="0"/>
          </a:p>
        </p:txBody>
      </p:sp>
      <p:sp>
        <p:nvSpPr>
          <p:cNvPr id="22" name="Segnaposto testo 21"/>
          <p:cNvSpPr>
            <a:spLocks noGrp="1"/>
          </p:cNvSpPr>
          <p:nvPr>
            <p:ph type="body" sz="quarter" idx="3"/>
          </p:nvPr>
        </p:nvSpPr>
        <p:spPr/>
        <p:txBody>
          <a:bodyPr/>
          <a:lstStyle/>
          <a:p>
            <a:r>
              <a:rPr lang="it-IT" sz="2400" dirty="0" smtClean="0"/>
              <a:t>Seconda classificazione</a:t>
            </a:r>
            <a:endParaRPr lang="it-IT" sz="2400" dirty="0"/>
          </a:p>
        </p:txBody>
      </p:sp>
      <p:sp>
        <p:nvSpPr>
          <p:cNvPr id="20" name="Segnaposto contenuto 19"/>
          <p:cNvSpPr>
            <a:spLocks noGrp="1"/>
          </p:cNvSpPr>
          <p:nvPr>
            <p:ph sz="quarter" idx="4"/>
          </p:nvPr>
        </p:nvSpPr>
        <p:spPr/>
        <p:txBody>
          <a:bodyPr/>
          <a:lstStyle/>
          <a:p>
            <a:r>
              <a:rPr lang="it-IT" dirty="0" smtClean="0"/>
              <a:t>Organi di line</a:t>
            </a:r>
          </a:p>
          <a:p>
            <a:r>
              <a:rPr lang="it-IT" dirty="0" smtClean="0"/>
              <a:t>Organi di staff</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egnaposto numero diapositiva 3"/>
          <p:cNvSpPr>
            <a:spLocks noGrp="1"/>
          </p:cNvSpPr>
          <p:nvPr>
            <p:ph type="sldNum" sz="quarter" idx="12"/>
          </p:nvPr>
        </p:nvSpPr>
        <p:spPr/>
        <p:txBody>
          <a:bodyPr/>
          <a:lstStyle/>
          <a:p>
            <a:fld id="{6F7AA945-76CB-D84C-9264-6FE1FA9D39BC}" type="slidenum">
              <a:rPr lang="it-IT" smtClean="0">
                <a:latin typeface="Calibri"/>
              </a:rPr>
              <a:pPr/>
              <a:t>8</a:t>
            </a:fld>
            <a:endParaRPr lang="it-IT">
              <a:latin typeface="Calibri"/>
            </a:endParaRPr>
          </a:p>
        </p:txBody>
      </p:sp>
    </p:spTree>
    <p:extLst>
      <p:ext uri="{BB962C8B-B14F-4D97-AF65-F5344CB8AC3E}">
        <p14:creationId xmlns:p14="http://schemas.microsoft.com/office/powerpoint/2010/main" val="3965161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Dalla distribuzione del potere</a:t>
            </a:r>
            <a:endParaRPr lang="it-IT" dirty="0"/>
          </a:p>
        </p:txBody>
      </p:sp>
      <p:sp>
        <p:nvSpPr>
          <p:cNvPr id="5" name="Segnaposto contenuto 4"/>
          <p:cNvSpPr>
            <a:spLocks noGrp="1"/>
          </p:cNvSpPr>
          <p:nvPr>
            <p:ph idx="1"/>
          </p:nvPr>
        </p:nvSpPr>
        <p:spPr/>
        <p:txBody>
          <a:bodyPr/>
          <a:lstStyle/>
          <a:p>
            <a:r>
              <a:rPr lang="it-IT" dirty="0">
                <a:solidFill>
                  <a:prstClr val="black"/>
                </a:solidFill>
              </a:rPr>
              <a:t>Dipende i</a:t>
            </a:r>
            <a:r>
              <a:rPr lang="it-IT" dirty="0" smtClean="0">
                <a:solidFill>
                  <a:prstClr val="black"/>
                </a:solidFill>
              </a:rPr>
              <a:t>l </a:t>
            </a:r>
            <a:r>
              <a:rPr lang="it-IT" dirty="0">
                <a:solidFill>
                  <a:prstClr val="black"/>
                </a:solidFill>
              </a:rPr>
              <a:t>grado di specializzazione verticale, ossia il livello di controllo </a:t>
            </a:r>
            <a:r>
              <a:rPr lang="it-IT" dirty="0" smtClean="0">
                <a:solidFill>
                  <a:prstClr val="black"/>
                </a:solidFill>
              </a:rPr>
              <a:t>e di </a:t>
            </a:r>
            <a:r>
              <a:rPr lang="it-IT" dirty="0">
                <a:solidFill>
                  <a:prstClr val="black"/>
                </a:solidFill>
              </a:rPr>
              <a:t>autonomia di ciascun </a:t>
            </a:r>
            <a:r>
              <a:rPr lang="it-IT" dirty="0" smtClean="0">
                <a:solidFill>
                  <a:prstClr val="black"/>
                </a:solidFill>
              </a:rPr>
              <a:t>organo</a:t>
            </a:r>
          </a:p>
          <a:p>
            <a:pPr lvl="1"/>
            <a:r>
              <a:rPr lang="it-IT" dirty="0" smtClean="0">
                <a:solidFill>
                  <a:prstClr val="black"/>
                </a:solidFill>
              </a:rPr>
              <a:t>Strutture organizzative accentrate</a:t>
            </a:r>
          </a:p>
          <a:p>
            <a:pPr lvl="1"/>
            <a:r>
              <a:rPr lang="it-IT" dirty="0" smtClean="0">
                <a:solidFill>
                  <a:prstClr val="black"/>
                </a:solidFill>
              </a:rPr>
              <a:t>Strutture organizzative decentrate </a:t>
            </a:r>
            <a:r>
              <a:rPr lang="it-IT" dirty="0" smtClean="0">
                <a:solidFill>
                  <a:prstClr val="black"/>
                </a:solidFill>
                <a:sym typeface="Wingdings"/>
              </a:rPr>
              <a:t> delega</a:t>
            </a:r>
            <a:endParaRPr lang="it-IT" dirty="0" smtClean="0">
              <a:solidFill>
                <a:prstClr val="black"/>
              </a:solidFill>
            </a:endParaRPr>
          </a:p>
          <a:p>
            <a:pPr lvl="1"/>
            <a:endParaRPr lang="it-IT" dirty="0">
              <a:solidFill>
                <a:prstClr val="black"/>
              </a:solidFill>
            </a:endParaRPr>
          </a:p>
          <a:p>
            <a:endParaRPr lang="it-IT" dirty="0"/>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
        <p:nvSpPr>
          <p:cNvPr id="4" name="Segnaposto numero diapositiva 3"/>
          <p:cNvSpPr>
            <a:spLocks noGrp="1"/>
          </p:cNvSpPr>
          <p:nvPr>
            <p:ph type="sldNum" sz="quarter" idx="12"/>
          </p:nvPr>
        </p:nvSpPr>
        <p:spPr/>
        <p:txBody>
          <a:bodyPr/>
          <a:lstStyle/>
          <a:p>
            <a:fld id="{6F7AA945-76CB-D84C-9264-6FE1FA9D39BC}" type="slidenum">
              <a:rPr lang="it-IT" smtClean="0"/>
              <a:t>9</a:t>
            </a:fld>
            <a:endParaRPr lang="it-IT"/>
          </a:p>
        </p:txBody>
      </p:sp>
    </p:spTree>
    <p:extLst>
      <p:ext uri="{BB962C8B-B14F-4D97-AF65-F5344CB8AC3E}">
        <p14:creationId xmlns:p14="http://schemas.microsoft.com/office/powerpoint/2010/main" val="7699468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TotalTime>
  <Words>3609</Words>
  <Application>Microsoft Office PowerPoint</Application>
  <PresentationFormat>Presentazione su schermo (4:3)</PresentationFormat>
  <Paragraphs>299</Paragraphs>
  <Slides>20</Slides>
  <Notes>20</Notes>
  <HiddenSlides>0</HiddenSlides>
  <MMClips>0</MMClips>
  <ScaleCrop>false</ScaleCrop>
  <HeadingPairs>
    <vt:vector size="8" baseType="variant">
      <vt:variant>
        <vt:lpstr>Caratteri utilizzati</vt:lpstr>
      </vt:variant>
      <vt:variant>
        <vt:i4>7</vt:i4>
      </vt:variant>
      <vt:variant>
        <vt:lpstr>Tema</vt:lpstr>
      </vt:variant>
      <vt:variant>
        <vt:i4>3</vt:i4>
      </vt:variant>
      <vt:variant>
        <vt:lpstr>Server OLE incorporati</vt:lpstr>
      </vt:variant>
      <vt:variant>
        <vt:i4>1</vt:i4>
      </vt:variant>
      <vt:variant>
        <vt:lpstr>Titoli diapositive</vt:lpstr>
      </vt:variant>
      <vt:variant>
        <vt:i4>20</vt:i4>
      </vt:variant>
    </vt:vector>
  </HeadingPairs>
  <TitlesOfParts>
    <vt:vector size="31" baseType="lpstr">
      <vt:lpstr>ＭＳ Ｐゴシック</vt:lpstr>
      <vt:lpstr>Arial</vt:lpstr>
      <vt:lpstr>Arial Narrow</vt:lpstr>
      <vt:lpstr>Calibri</vt:lpstr>
      <vt:lpstr>Cambria</vt:lpstr>
      <vt:lpstr>Times New Roman</vt:lpstr>
      <vt:lpstr>Wingdings</vt:lpstr>
      <vt:lpstr>Tema di Office</vt:lpstr>
      <vt:lpstr>Adiacenza</vt:lpstr>
      <vt:lpstr>1_Adiacenza</vt:lpstr>
      <vt:lpstr>ClipArt</vt:lpstr>
      <vt:lpstr>                        </vt:lpstr>
      <vt:lpstr>Obiettivo della lezione</vt:lpstr>
      <vt:lpstr>L’amministrazione economica</vt:lpstr>
      <vt:lpstr>L’organizzazione aziendale</vt:lpstr>
      <vt:lpstr>Le variabili chiave dell’organizzazione dell’impresa</vt:lpstr>
      <vt:lpstr>La struttura organizzativa</vt:lpstr>
      <vt:lpstr>La suddivisione del lavoro</vt:lpstr>
      <vt:lpstr>La divisione verticale del lavoro</vt:lpstr>
      <vt:lpstr>Dalla distribuzione del potere</vt:lpstr>
      <vt:lpstr>La rappresentazione della struttura organizzativa…</vt:lpstr>
      <vt:lpstr>Gli strumenti</vt:lpstr>
      <vt:lpstr>I livelli della struttura</vt:lpstr>
      <vt:lpstr>La struttura plurifunzionale</vt:lpstr>
      <vt:lpstr>Un esempio</vt:lpstr>
      <vt:lpstr>L’area commerciale</vt:lpstr>
      <vt:lpstr>La struttura multidivisionale</vt:lpstr>
      <vt:lpstr>Un esempio</vt:lpstr>
      <vt:lpstr>La struttura a matrice</vt:lpstr>
      <vt:lpstr>Un esempio</vt:lpstr>
      <vt:lpstr>Le parole chiave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struttura organizzativa aziendale</dc:title>
  <dc:creator>Silvia Fissi</dc:creator>
  <cp:lastModifiedBy>Maria Lucetta Russotto</cp:lastModifiedBy>
  <cp:revision>44</cp:revision>
  <dcterms:created xsi:type="dcterms:W3CDTF">2016-02-23T13:19:27Z</dcterms:created>
  <dcterms:modified xsi:type="dcterms:W3CDTF">2019-03-15T10:35:32Z</dcterms:modified>
</cp:coreProperties>
</file>