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</p:sldMasterIdLst>
  <p:notesMasterIdLst>
    <p:notesMasterId r:id="rId13"/>
  </p:notesMasterIdLst>
  <p:sldIdLst>
    <p:sldId id="257" r:id="rId5"/>
    <p:sldId id="258" r:id="rId6"/>
    <p:sldId id="261" r:id="rId7"/>
    <p:sldId id="264" r:id="rId8"/>
    <p:sldId id="260" r:id="rId9"/>
    <p:sldId id="265" r:id="rId10"/>
    <p:sldId id="262" r:id="rId11"/>
    <p:sldId id="266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7" autoAdjust="0"/>
    <p:restoredTop sz="94660"/>
  </p:normalViewPr>
  <p:slideViewPr>
    <p:cSldViewPr snapToGrid="0">
      <p:cViewPr varScale="1">
        <p:scale>
          <a:sx n="74" d="100"/>
          <a:sy n="74" d="100"/>
        </p:scale>
        <p:origin x="6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54524-8DE9-44B0-9593-200BED802655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8A1C6-C625-4FB0-A52A-FD66A86A0A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75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B39295B-332E-4A5F-A940-F6613E65E2DE}" type="slidenum">
              <a:rPr lang="it-IT" altLang="it-IT">
                <a:solidFill>
                  <a:srgbClr val="000000"/>
                </a:solidFill>
              </a:rPr>
              <a:pPr eaLnBrk="1" hangingPunct="1"/>
              <a:t>4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26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46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548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72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A546A6-4F5E-4148-9646-887051E0697A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14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493CB-58AB-4067-8D2B-0D0E91208E70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51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D60FFD-FBBB-41E2-BA1D-625BE2B1DB3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87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B2C12F-A2DF-46F1-978C-9802CEAD9123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87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894EA0-0B1D-411E-80B3-5774DB399C63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805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AD8E22-7337-4004-B8DF-40D2203B171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17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FD64D8-1914-428E-9D18-C9712D6005F3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81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23A801-4B50-41D7-9E6A-AAD51013F2DB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41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29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00F413-C16B-479C-BFC3-A5F57C1E7EF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929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75F50C-9538-45A1-B328-E91218A13A0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22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BDE537-A268-4D21-8E2F-F9783FDDB47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67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AA6A-DAD3-4AA5-A209-DAA6D4362CC8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452B-6B1A-4576-99C0-B74C257DA70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90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AA6A-DAD3-4AA5-A209-DAA6D4362CC8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452B-6B1A-4576-99C0-B74C257DA70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003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AA6A-DAD3-4AA5-A209-DAA6D4362CC8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452B-6B1A-4576-99C0-B74C257DA70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818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AA6A-DAD3-4AA5-A209-DAA6D4362CC8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452B-6B1A-4576-99C0-B74C257DA70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796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AA6A-DAD3-4AA5-A209-DAA6D4362CC8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452B-6B1A-4576-99C0-B74C257DA70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2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AA6A-DAD3-4AA5-A209-DAA6D4362CC8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452B-6B1A-4576-99C0-B74C257DA70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198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AA6A-DAD3-4AA5-A209-DAA6D4362CC8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452B-6B1A-4576-99C0-B74C257DA70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60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AA6A-DAD3-4AA5-A209-DAA6D4362CC8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452B-6B1A-4576-99C0-B74C257DA70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87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AA6A-DAD3-4AA5-A209-DAA6D4362CC8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452B-6B1A-4576-99C0-B74C257DA70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44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AA6A-DAD3-4AA5-A209-DAA6D4362CC8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452B-6B1A-4576-99C0-B74C257DA70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624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AA6A-DAD3-4AA5-A209-DAA6D4362CC8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A452B-6B1A-4576-99C0-B74C257DA70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74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FE2F-B1CC-4248-AD86-1D8FBE45DA22}" type="datetimeFigureOut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11/03/2020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D359-CB81-4B73-99F5-2088F2E774BF}" type="slidenum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‹N›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69139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FE2F-B1CC-4248-AD86-1D8FBE45DA22}" type="datetimeFigureOut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11/03/2020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D359-CB81-4B73-99F5-2088F2E774BF}" type="slidenum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‹N›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6921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FE2F-B1CC-4248-AD86-1D8FBE45DA22}" type="datetimeFigureOut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11/03/2020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D359-CB81-4B73-99F5-2088F2E774BF}" type="slidenum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‹N›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15180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FE2F-B1CC-4248-AD86-1D8FBE45DA22}" type="datetimeFigureOut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11/03/2020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D359-CB81-4B73-99F5-2088F2E774BF}" type="slidenum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‹N›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17702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FE2F-B1CC-4248-AD86-1D8FBE45DA22}" type="datetimeFigureOut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11/03/2020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D359-CB81-4B73-99F5-2088F2E774BF}" type="slidenum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‹N›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6353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FE2F-B1CC-4248-AD86-1D8FBE45DA22}" type="datetimeFigureOut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11/03/2020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D359-CB81-4B73-99F5-2088F2E774BF}" type="slidenum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‹N›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966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9780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FE2F-B1CC-4248-AD86-1D8FBE45DA22}" type="datetimeFigureOut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11/03/2020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D359-CB81-4B73-99F5-2088F2E774BF}" type="slidenum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‹N›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60350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FE2F-B1CC-4248-AD86-1D8FBE45DA22}" type="datetimeFigureOut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11/03/2020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D359-CB81-4B73-99F5-2088F2E774BF}" type="slidenum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‹N›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55813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FE2F-B1CC-4248-AD86-1D8FBE45DA22}" type="datetimeFigureOut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11/03/2020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D359-CB81-4B73-99F5-2088F2E774BF}" type="slidenum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‹N›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49476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FE2F-B1CC-4248-AD86-1D8FBE45DA22}" type="datetimeFigureOut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11/03/2020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D359-CB81-4B73-99F5-2088F2E774BF}" type="slidenum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‹N›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45491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FE2F-B1CC-4248-AD86-1D8FBE45DA22}" type="datetimeFigureOut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11/03/2020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D359-CB81-4B73-99F5-2088F2E774BF}" type="slidenum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‹N›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99863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FE2F-B1CC-4248-AD86-1D8FBE45DA22}" type="datetimeFigureOut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11/03/2020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D359-CB81-4B73-99F5-2088F2E774BF}" type="slidenum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‹N›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804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FE2F-B1CC-4248-AD86-1D8FBE45DA22}" type="datetimeFigureOut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11/03/2020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D359-CB81-4B73-99F5-2088F2E774BF}" type="slidenum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‹N›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0852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FE2F-B1CC-4248-AD86-1D8FBE45DA22}" type="datetimeFigureOut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11/03/2020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D359-CB81-4B73-99F5-2088F2E774BF}" type="slidenum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‹N›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02532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FE2F-B1CC-4248-AD86-1D8FBE45DA22}" type="datetimeFigureOut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11/03/2020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D359-CB81-4B73-99F5-2088F2E774BF}" type="slidenum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‹N›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24210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FE2F-B1CC-4248-AD86-1D8FBE45DA22}" type="datetimeFigureOut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11/03/2020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D359-CB81-4B73-99F5-2088F2E774BF}" type="slidenum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‹N›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0083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3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FE2F-B1CC-4248-AD86-1D8FBE45DA22}" type="datetimeFigureOut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11/03/2020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7D359-CB81-4B73-99F5-2088F2E774BF}" type="slidenum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‹N›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5877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6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036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589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108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60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9D0850-501F-4B1D-94FE-6CDD7936F83F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6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0AA6A-DAD3-4AA5-A209-DAA6D4362CC8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A452B-6B1A-4576-99C0-B74C257DA70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2089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137FE2F-B1CC-4248-AD86-1D8FBE45DA22}" type="datetimeFigureOut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11/03/2020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0E7D359-CB81-4B73-99F5-2088F2E774BF}" type="slidenum">
              <a:rPr lang="it-IT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‹N›</a:t>
            </a:fld>
            <a:endParaRPr lang="it-IT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91303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88930" y="6225547"/>
            <a:ext cx="6339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white"/>
                </a:solidFill>
              </a:rPr>
              <a:t>Lezione erogata in modalità «a distanza» per emergenza Covit-19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077824" y="1442433"/>
            <a:ext cx="70587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prstClr val="white"/>
                </a:solidFill>
              </a:rPr>
              <a:t>STORIA DELL’ARTE MEDIOEVALE – MINIATURA</a:t>
            </a:r>
          </a:p>
          <a:p>
            <a:pPr algn="ctr"/>
            <a:r>
              <a:rPr lang="it-IT" sz="2800" dirty="0">
                <a:solidFill>
                  <a:prstClr val="white"/>
                </a:solidFill>
              </a:rPr>
              <a:t>aa 2019-2020</a:t>
            </a:r>
          </a:p>
          <a:p>
            <a:pPr algn="ctr"/>
            <a:r>
              <a:rPr lang="it-IT" sz="2400" dirty="0">
                <a:solidFill>
                  <a:prstClr val="white"/>
                </a:solidFill>
              </a:rPr>
              <a:t>Prof.ssa Sonia Chiodo</a:t>
            </a:r>
          </a:p>
          <a:p>
            <a:pPr algn="ctr"/>
            <a:endParaRPr lang="it-IT" sz="2800" dirty="0">
              <a:solidFill>
                <a:prstClr val="white"/>
              </a:solidFill>
            </a:endParaRPr>
          </a:p>
          <a:p>
            <a:pPr algn="ctr"/>
            <a:r>
              <a:rPr lang="it-IT" sz="2800" b="1" i="1" dirty="0">
                <a:solidFill>
                  <a:srgbClr val="FF0000"/>
                </a:solidFill>
              </a:rPr>
              <a:t>Vedere l’aldilà: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i="1" dirty="0">
                <a:solidFill>
                  <a:srgbClr val="FF0000"/>
                </a:solidFill>
              </a:rPr>
              <a:t>percorso tra fonti testuali e iconografiche</a:t>
            </a:r>
          </a:p>
          <a:p>
            <a:pPr algn="ctr"/>
            <a:endParaRPr lang="it-IT" sz="2800" dirty="0">
              <a:solidFill>
                <a:srgbClr val="FF0000"/>
              </a:solidFill>
            </a:endParaRPr>
          </a:p>
          <a:p>
            <a:pPr algn="ctr"/>
            <a:endParaRPr lang="it-IT" sz="2800" dirty="0">
              <a:solidFill>
                <a:prstClr val="white"/>
              </a:solidFill>
            </a:endParaRPr>
          </a:p>
          <a:p>
            <a:pPr algn="ctr"/>
            <a:r>
              <a:rPr lang="it-IT" sz="3200" dirty="0" smtClean="0">
                <a:solidFill>
                  <a:prstClr val="white"/>
                </a:solidFill>
              </a:rPr>
              <a:t>04: </a:t>
            </a:r>
            <a:r>
              <a:rPr lang="it-IT" sz="3200" dirty="0">
                <a:solidFill>
                  <a:prstClr val="white"/>
                </a:solidFill>
              </a:rPr>
              <a:t>L’aldilà nelle </a:t>
            </a:r>
            <a:r>
              <a:rPr lang="it-IT" sz="3200" dirty="0" smtClean="0">
                <a:solidFill>
                  <a:prstClr val="white"/>
                </a:solidFill>
              </a:rPr>
              <a:t>fonti (parte III)</a:t>
            </a:r>
            <a:endParaRPr lang="it-IT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173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3031" y="240682"/>
            <a:ext cx="2281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AGOSTINO DI IPPONA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354-430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260243" y="610014"/>
            <a:ext cx="6510270" cy="5331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Dalla Città di Dio (libro XXI, cap. XIII): </a:t>
            </a:r>
            <a:endParaRPr lang="it-IT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“Quanto a noi ammettiamo che, anche in questa vita mortale, vi sono pene purgatorie; da tali pene non sono afflitti coloro la cui vita non ne trae miglioramento o addirittura diventa peggiore: esse sono purgatorie per coloro che, essendone colpiti, si correggono. Tutte le altre pene temporanee o eterne, secondo che ciascuno debba essere trattato dalla Divina Provvidenza, sono inflitte o per i peccati passati, o per quelli in cui vive colui che ne è colpito, o perché siano esercitate e manifeste le virtù, e questo attraverso la mediazione sia degli uomini, sia degli angeli buoni o cattivi. Infatti, se qualcuno patisce qualche male per la malvagità o l’ignoranza altrui, pecca, in verità, l’uomo che fa qualcosa di ma le a un altro per ignoranza o per ingiustizia, ma non pecca Dio, che permette la cosa per un giudizio giusto anche se segreto. Alcuni però soffrono le pene temporanee soltanto in questa </a:t>
            </a:r>
            <a:r>
              <a:rPr lang="it-IT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vit</a:t>
            </a:r>
            <a:r>
              <a:rPr lang="it-IT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altri dopo la morte, altri durante e dopo questa vita; sempre però prima di quel severissimo giudizio che è l’estremo”. 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5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82581" y="759853"/>
            <a:ext cx="7778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Preghiera scritta nel 397-398 dopo la morte della madre Monica</a:t>
            </a:r>
          </a:p>
          <a:p>
            <a:endParaRPr lang="it-IT" dirty="0"/>
          </a:p>
          <a:p>
            <a:r>
              <a:rPr lang="it-IT" dirty="0" smtClean="0"/>
              <a:t>…So che fu misericordiosa in ogni suo atto, che rimise di cuore i debiti ai propri debitori: dunque rimetti anche a lei i propri debiti, se mai ne contrasse in tanti anni passati dopo ricevuta l’acqua risanatrice… La misericordia trionfi sulla giustizia. </a:t>
            </a:r>
          </a:p>
          <a:p>
            <a:r>
              <a:rPr lang="it-IT" dirty="0" smtClean="0"/>
              <a:t>… Credo che tu abbia già fatto quanto ti chiedo. Pure gradisci Signore la volontaria offerta dalla mia bocca</a:t>
            </a:r>
          </a:p>
          <a:p>
            <a:r>
              <a:rPr lang="it-IT" dirty="0" smtClean="0"/>
              <a:t>…Così </a:t>
            </a:r>
            <a:r>
              <a:rPr lang="it-IT" dirty="0"/>
              <a:t>l’estrema invocazione che mi rivolse mia madre sarà soddisfatta, con le orazioni di molti</a:t>
            </a:r>
            <a:r>
              <a:rPr lang="it-IT" dirty="0" smtClean="0"/>
              <a:t>…</a:t>
            </a:r>
          </a:p>
          <a:p>
            <a:endParaRPr lang="it-IT" i="1" dirty="0" smtClean="0"/>
          </a:p>
          <a:p>
            <a:r>
              <a:rPr lang="it-IT" i="1" dirty="0" smtClean="0"/>
              <a:t>(Confessioni</a:t>
            </a:r>
            <a:r>
              <a:rPr lang="it-IT" dirty="0" smtClean="0"/>
              <a:t>, 13, 34-37)</a:t>
            </a:r>
            <a:endParaRPr lang="it-IT" dirty="0"/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5707" y="55067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6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ott0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76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6"/>
          <p:cNvSpPr>
            <a:spLocks noChangeArrowheads="1"/>
          </p:cNvSpPr>
          <p:nvPr/>
        </p:nvSpPr>
        <p:spPr bwMode="auto">
          <a:xfrm>
            <a:off x="5615189" y="3692658"/>
            <a:ext cx="22320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FFFFFF"/>
                </a:solidFill>
              </a:rPr>
              <a:t>Maestro del </a:t>
            </a:r>
            <a:r>
              <a:rPr lang="it-IT" altLang="it-IT" i="1" dirty="0" err="1">
                <a:solidFill>
                  <a:srgbClr val="FFFFFF"/>
                </a:solidFill>
              </a:rPr>
              <a:t>Registrum</a:t>
            </a:r>
            <a:r>
              <a:rPr lang="it-IT" altLang="it-IT" i="1" dirty="0">
                <a:solidFill>
                  <a:srgbClr val="FFFFFF"/>
                </a:solidFill>
              </a:rPr>
              <a:t> Gregori</a:t>
            </a:r>
            <a:r>
              <a:rPr lang="it-IT" altLang="it-IT" dirty="0">
                <a:solidFill>
                  <a:srgbClr val="FFFFFF"/>
                </a:solidFill>
              </a:rPr>
              <a:t>, </a:t>
            </a:r>
            <a:r>
              <a:rPr lang="it-IT" altLang="it-IT" i="1" dirty="0">
                <a:solidFill>
                  <a:srgbClr val="FFFFFF"/>
                </a:solidFill>
              </a:rPr>
              <a:t>San Gregorio nello </a:t>
            </a:r>
            <a:r>
              <a:rPr lang="it-IT" altLang="it-IT" i="1" dirty="0" smtClean="0">
                <a:solidFill>
                  <a:srgbClr val="FFFFFF"/>
                </a:solidFill>
              </a:rPr>
              <a:t>scrittoio scrive i Dialoghi sotto l’</a:t>
            </a:r>
            <a:r>
              <a:rPr lang="it-IT" altLang="it-IT" i="1" dirty="0" err="1" smtClean="0">
                <a:solidFill>
                  <a:srgbClr val="FFFFFF"/>
                </a:solidFill>
              </a:rPr>
              <a:t>ispiritazione</a:t>
            </a:r>
            <a:r>
              <a:rPr lang="it-IT" altLang="it-IT" i="1" dirty="0" smtClean="0">
                <a:solidFill>
                  <a:srgbClr val="FFFFFF"/>
                </a:solidFill>
              </a:rPr>
              <a:t> divina </a:t>
            </a:r>
            <a:r>
              <a:rPr lang="it-IT" altLang="it-IT" dirty="0">
                <a:solidFill>
                  <a:srgbClr val="FFFFFF"/>
                </a:solidFill>
              </a:rPr>
              <a:t>(Treviri, </a:t>
            </a:r>
            <a:r>
              <a:rPr lang="it-IT" altLang="it-IT" dirty="0" err="1">
                <a:solidFill>
                  <a:srgbClr val="FFFFFF"/>
                </a:solidFill>
              </a:rPr>
              <a:t>Stadtbibliothek</a:t>
            </a:r>
            <a:r>
              <a:rPr lang="it-IT" altLang="it-IT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705341" y="772732"/>
            <a:ext cx="2403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GREGORIO MAGNO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540-604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62885" y="1081825"/>
            <a:ext cx="1720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Gregorio Magno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403" y="0"/>
            <a:ext cx="5407819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" y="2871989"/>
            <a:ext cx="3039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Pseudo-</a:t>
            </a:r>
            <a:r>
              <a:rPr lang="it-IT" dirty="0" err="1" smtClean="0"/>
              <a:t>Dalmasio</a:t>
            </a:r>
            <a:r>
              <a:rPr lang="it-IT" dirty="0" smtClean="0"/>
              <a:t>, </a:t>
            </a:r>
            <a:r>
              <a:rPr lang="it-IT" i="1" dirty="0" smtClean="0"/>
              <a:t>Gregorio in trono tra i vescovi</a:t>
            </a:r>
            <a:r>
              <a:rPr lang="it-IT" dirty="0" smtClean="0"/>
              <a:t>, Firenze, Santa Maria Novella, cappella Bardi, post 1336</a:t>
            </a:r>
            <a:endParaRPr lang="it-IT" dirty="0"/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 descr="Plut_19dex_01_c1r.jpg"/>
          <p:cNvPicPr>
            <a:picLocks noChangeAspect="1"/>
          </p:cNvPicPr>
          <p:nvPr/>
        </p:nvPicPr>
        <p:blipFill rotWithShape="1">
          <a:blip r:embed="rId4" cstate="print"/>
          <a:srcRect b="11372"/>
          <a:stretch/>
        </p:blipFill>
        <p:spPr bwMode="auto">
          <a:xfrm>
            <a:off x="179512" y="116632"/>
            <a:ext cx="4705350" cy="6078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CasellaDiTesto 2"/>
          <p:cNvSpPr txBox="1">
            <a:spLocks noChangeArrowheads="1"/>
          </p:cNvSpPr>
          <p:nvPr/>
        </p:nvSpPr>
        <p:spPr bwMode="auto">
          <a:xfrm>
            <a:off x="5082448" y="1484784"/>
            <a:ext cx="39540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prstClr val="white"/>
                </a:solidFill>
              </a:rPr>
              <a:t>Gregorio </a:t>
            </a:r>
            <a:r>
              <a:rPr lang="it-IT" dirty="0">
                <a:solidFill>
                  <a:prstClr val="white"/>
                </a:solidFill>
              </a:rPr>
              <a:t>Magno, </a:t>
            </a:r>
            <a:r>
              <a:rPr lang="it-IT" dirty="0" err="1">
                <a:solidFill>
                  <a:prstClr val="white"/>
                </a:solidFill>
              </a:rPr>
              <a:t>Moralia</a:t>
            </a:r>
            <a:r>
              <a:rPr lang="it-IT" dirty="0">
                <a:solidFill>
                  <a:prstClr val="white"/>
                </a:solidFill>
              </a:rPr>
              <a:t> in </a:t>
            </a:r>
            <a:r>
              <a:rPr lang="it-IT" dirty="0" smtClean="0">
                <a:solidFill>
                  <a:prstClr val="white"/>
                </a:solidFill>
              </a:rPr>
              <a:t>Job,</a:t>
            </a:r>
          </a:p>
          <a:p>
            <a:r>
              <a:rPr lang="it-IT" dirty="0" smtClean="0">
                <a:solidFill>
                  <a:prstClr val="white"/>
                </a:solidFill>
              </a:rPr>
              <a:t>Firenze, Biblioteca Medicea Laurenziana, </a:t>
            </a:r>
            <a:r>
              <a:rPr lang="it-IT" dirty="0" err="1" smtClean="0">
                <a:solidFill>
                  <a:prstClr val="white"/>
                </a:solidFill>
              </a:rPr>
              <a:t>Plut</a:t>
            </a:r>
            <a:r>
              <a:rPr lang="it-IT" dirty="0">
                <a:solidFill>
                  <a:prstClr val="white"/>
                </a:solidFill>
              </a:rPr>
              <a:t>. 19dex 1 e 2</a:t>
            </a:r>
          </a:p>
          <a:p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123476" y="476672"/>
            <a:ext cx="37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white"/>
                </a:solidFill>
              </a:rPr>
              <a:t>L’eredità delle biblioteche monastiche</a:t>
            </a:r>
            <a:endParaRPr lang="it-IT" dirty="0">
              <a:solidFill>
                <a:prstClr val="white"/>
              </a:solidFill>
            </a:endParaRP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9340" y="5274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5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348833" y="776760"/>
            <a:ext cx="4572000" cy="15741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“Se le colpe non sono incancellabili dopo la morte, la sacra offerta dell’ostia salvifica è in genere di grande aiuto per le anime, anche dopo la morte, e talvolta vediamo che le anime dei defunti la reclamano…” (Dialoghi IV, 57,1-2)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71958" y="965914"/>
            <a:ext cx="18689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 -Paradiso</a:t>
            </a:r>
          </a:p>
          <a:p>
            <a:endParaRPr lang="it-IT" dirty="0"/>
          </a:p>
          <a:p>
            <a:r>
              <a:rPr lang="it-IT" dirty="0" smtClean="0"/>
              <a:t> Inferno superiore</a:t>
            </a:r>
          </a:p>
          <a:p>
            <a:r>
              <a:rPr lang="it-IT" dirty="0" smtClean="0"/>
              <a:t> Inferno profondo</a:t>
            </a:r>
            <a:endParaRPr lang="it-IT" dirty="0"/>
          </a:p>
        </p:txBody>
      </p:sp>
      <p:sp>
        <p:nvSpPr>
          <p:cNvPr id="5" name="Parentesi graffa aperta 4"/>
          <p:cNvSpPr/>
          <p:nvPr/>
        </p:nvSpPr>
        <p:spPr>
          <a:xfrm>
            <a:off x="579549" y="1566078"/>
            <a:ext cx="45719" cy="600165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064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998" y="601362"/>
            <a:ext cx="4264404" cy="583238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/>
          <a:stretch/>
        </p:blipFill>
        <p:spPr>
          <a:xfrm>
            <a:off x="192507" y="510746"/>
            <a:ext cx="4147539" cy="572529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92507" y="6339701"/>
            <a:ext cx="835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white"/>
                </a:solidFill>
              </a:rPr>
              <a:t>Firenze, Biblioteca Medicea Laurenziana, </a:t>
            </a:r>
            <a:r>
              <a:rPr lang="it-IT" dirty="0" err="1">
                <a:solidFill>
                  <a:prstClr val="white"/>
                </a:solidFill>
              </a:rPr>
              <a:t>Plut</a:t>
            </a:r>
            <a:r>
              <a:rPr lang="it-IT" dirty="0">
                <a:solidFill>
                  <a:prstClr val="white"/>
                </a:solidFill>
              </a:rPr>
              <a:t>. 21 </a:t>
            </a:r>
            <a:r>
              <a:rPr lang="it-IT" dirty="0" err="1">
                <a:solidFill>
                  <a:prstClr val="white"/>
                </a:solidFill>
              </a:rPr>
              <a:t>dex</a:t>
            </a:r>
            <a:r>
              <a:rPr lang="it-IT" dirty="0">
                <a:solidFill>
                  <a:prstClr val="white"/>
                </a:solidFill>
              </a:rPr>
              <a:t> 8, Gregorio Magno, </a:t>
            </a:r>
            <a:r>
              <a:rPr lang="it-IT" i="1" dirty="0">
                <a:solidFill>
                  <a:prstClr val="white"/>
                </a:solidFill>
              </a:rPr>
              <a:t>Dialoghi</a:t>
            </a:r>
            <a:endParaRPr lang="it-IT" i="1" dirty="0">
              <a:solidFill>
                <a:prstClr val="white"/>
              </a:solidFill>
            </a:endParaRPr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4602" y="296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1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4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rdesia">
  <a:themeElements>
    <a:clrScheme name="Ardesi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Ardesi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e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441</TotalTime>
  <Words>499</Words>
  <Application>Microsoft Office PowerPoint</Application>
  <PresentationFormat>Presentazione su schermo (4:3)</PresentationFormat>
  <Paragraphs>35</Paragraphs>
  <Slides>8</Slides>
  <Notes>1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8</vt:i4>
      </vt:variant>
    </vt:vector>
  </HeadingPairs>
  <TitlesOfParts>
    <vt:vector size="19" baseType="lpstr">
      <vt:lpstr>Arial</vt:lpstr>
      <vt:lpstr>Calibri</vt:lpstr>
      <vt:lpstr>Calibri Light</vt:lpstr>
      <vt:lpstr>Calisto MT</vt:lpstr>
      <vt:lpstr>Times New Roman</vt:lpstr>
      <vt:lpstr>Trebuchet MS</vt:lpstr>
      <vt:lpstr>Wingdings 2</vt:lpstr>
      <vt:lpstr>Office Theme</vt:lpstr>
      <vt:lpstr>4_Struttura predefinita</vt:lpstr>
      <vt:lpstr>1_Tema di Office</vt:lpstr>
      <vt:lpstr>Ardesia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sonia chiodo</dc:creator>
  <cp:lastModifiedBy>sonia chiodo</cp:lastModifiedBy>
  <cp:revision>10</cp:revision>
  <dcterms:created xsi:type="dcterms:W3CDTF">2020-03-11T09:39:27Z</dcterms:created>
  <dcterms:modified xsi:type="dcterms:W3CDTF">2020-03-11T17:00:56Z</dcterms:modified>
</cp:coreProperties>
</file>