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64B31-670C-49E7-9FE0-0B1E17F2F82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3392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CEC1D-309A-4DC9-8D13-515A788BEAB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157038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A6117-687C-4846-B6C9-3491838526A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7672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72636-9E21-4BFA-86D5-EF50C11DE32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1305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BF20F-0A85-4313-A2C1-762375477A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942851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8574D-4EB8-4F44-AF85-802B203B63C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60400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B1D4B7-3422-43F6-9A51-652BA0081FA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926395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96A7-A94D-4352-8BD5-8381E3F89A4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55343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CE990-4046-4C21-8DED-2BF423341F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360280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5BC8F-2F3F-428F-AFB2-C17AEECAD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511763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190F4-8EEB-4B48-BE88-D23BEA4A5F1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04725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09104DA-994D-4CC7-A65D-93E14EFA7631}"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3746151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7" Type="http://schemas.openxmlformats.org/officeDocument/2006/relationships/image" Target="../media/image3.png"/><Relationship Id="rId2" Type="http://schemas.microsoft.com/office/2007/relationships/media" Target="../media/media14.wav"/><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31" y="2787999"/>
            <a:ext cx="9015450" cy="3785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90553"/>
            <a:ext cx="9144000" cy="3061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835696" y="620688"/>
            <a:ext cx="4690708" cy="707886"/>
          </a:xfrm>
          <a:prstGeom prst="rect">
            <a:avLst/>
          </a:prstGeom>
          <a:noFill/>
        </p:spPr>
        <p:txBody>
          <a:bodyPr wrap="none" rtlCol="0">
            <a:spAutoFit/>
          </a:bodyPr>
          <a:lstStyle/>
          <a:p>
            <a:pPr algn="ctr"/>
            <a:r>
              <a:rPr lang="it-IT" sz="4000" dirty="0">
                <a:solidFill>
                  <a:srgbClr val="FFFFFF"/>
                </a:solidFill>
              </a:rPr>
              <a:t>I transgenici multipli</a:t>
            </a:r>
            <a:endParaRPr lang="it-IT" sz="4000" dirty="0">
              <a:solidFill>
                <a:srgbClr val="FFFF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3239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5" y="332657"/>
            <a:ext cx="9150975" cy="3518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5134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6632"/>
            <a:ext cx="8856984" cy="6670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5392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833" y="692696"/>
            <a:ext cx="9144001" cy="5016758"/>
          </a:xfrm>
          <a:prstGeom prst="rect">
            <a:avLst/>
          </a:prstGeom>
          <a:noFill/>
        </p:spPr>
        <p:txBody>
          <a:bodyPr wrap="square" rtlCol="0">
            <a:spAutoFit/>
          </a:bodyPr>
          <a:lstStyle/>
          <a:p>
            <a:pPr algn="ctr"/>
            <a:r>
              <a:rPr lang="it-IT" sz="4000" dirty="0">
                <a:solidFill>
                  <a:srgbClr val="FFFFFF"/>
                </a:solidFill>
              </a:rPr>
              <a:t>Considerazioni sull’uso dei modelli murini FAD nella ricerca sulle cause e su terapie per AD umana</a:t>
            </a:r>
          </a:p>
          <a:p>
            <a:pPr algn="ctr"/>
            <a:endParaRPr lang="it-IT" sz="4000" dirty="0">
              <a:solidFill>
                <a:srgbClr val="FFFFFF"/>
              </a:solidFill>
            </a:endParaRPr>
          </a:p>
          <a:p>
            <a:pPr algn="ctr"/>
            <a:endParaRPr lang="it-IT" sz="4000" dirty="0">
              <a:solidFill>
                <a:srgbClr val="FFFFFF"/>
              </a:solidFill>
            </a:endParaRPr>
          </a:p>
          <a:p>
            <a:pPr algn="ctr"/>
            <a:endParaRPr lang="it-IT" sz="4000" dirty="0">
              <a:solidFill>
                <a:srgbClr val="FFFFFF"/>
              </a:solidFill>
            </a:endParaRPr>
          </a:p>
          <a:p>
            <a:pPr algn="ctr"/>
            <a:r>
              <a:rPr lang="it-IT" sz="4000" dirty="0">
                <a:solidFill>
                  <a:srgbClr val="FFFFFF"/>
                </a:solidFill>
              </a:rPr>
              <a:t>Modelli "</a:t>
            </a:r>
            <a:r>
              <a:rPr lang="it-IT" sz="4000" dirty="0" err="1">
                <a:solidFill>
                  <a:srgbClr val="FFFFFF"/>
                </a:solidFill>
              </a:rPr>
              <a:t>shortcut</a:t>
            </a:r>
            <a:r>
              <a:rPr lang="it-IT" sz="4000" dirty="0">
                <a:solidFill>
                  <a:srgbClr val="FFFFFF"/>
                </a:solidFill>
              </a:rPr>
              <a:t>": (iniezioni ACUTE di peptidi amiloidi)</a:t>
            </a:r>
            <a:endParaRPr lang="it-IT" sz="4000" dirty="0">
              <a:solidFill>
                <a:srgbClr val="FFFF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2391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327895" y="1556792"/>
            <a:ext cx="426270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4400" dirty="0">
                <a:solidFill>
                  <a:srgbClr val="FFFF66"/>
                </a:solidFill>
              </a:rPr>
              <a:t>Il topo </a:t>
            </a:r>
            <a:r>
              <a:rPr lang="it-IT" altLang="it-IT" sz="4400" dirty="0" smtClean="0">
                <a:solidFill>
                  <a:srgbClr val="FFFF66"/>
                </a:solidFill>
              </a:rPr>
              <a:t>AD11</a:t>
            </a:r>
          </a:p>
          <a:p>
            <a:pPr algn="ctr" eaLnBrk="1" fontAlgn="base" hangingPunct="1">
              <a:spcBef>
                <a:spcPct val="0"/>
              </a:spcBef>
              <a:spcAft>
                <a:spcPct val="0"/>
              </a:spcAft>
              <a:buFontTx/>
              <a:buNone/>
            </a:pPr>
            <a:r>
              <a:rPr lang="it-IT" altLang="it-IT" sz="4400" dirty="0" smtClean="0">
                <a:solidFill>
                  <a:srgbClr val="FFFF66"/>
                </a:solidFill>
              </a:rPr>
              <a:t>(AD sporadica?)</a:t>
            </a:r>
            <a:endParaRPr lang="it-IT" altLang="it-IT" sz="4400" dirty="0">
              <a:solidFill>
                <a:srgbClr val="FFFF66"/>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33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14300" y="457200"/>
            <a:ext cx="8915400" cy="6400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8915" name="Text Box 3"/>
          <p:cNvSpPr txBox="1">
            <a:spLocks noChangeArrowheads="1"/>
          </p:cNvSpPr>
          <p:nvPr/>
        </p:nvSpPr>
        <p:spPr bwMode="auto">
          <a:xfrm>
            <a:off x="0" y="57150"/>
            <a:ext cx="91440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374" tIns="47187" rIns="94374" bIns="47187">
            <a:spAutoFit/>
          </a:bodyPr>
          <a:lstStyle>
            <a:lvl1pPr defTabSz="944563" eaLnBrk="0" hangingPunct="0">
              <a:spcBef>
                <a:spcPct val="20000"/>
              </a:spcBef>
              <a:buChar char="•"/>
              <a:defRPr sz="3200">
                <a:solidFill>
                  <a:schemeClr val="tx1"/>
                </a:solidFill>
                <a:latin typeface="Arial" pitchFamily="34" charset="0"/>
              </a:defRPr>
            </a:lvl1pPr>
            <a:lvl2pPr marL="742950" indent="-285750" defTabSz="944563" eaLnBrk="0" hangingPunct="0">
              <a:spcBef>
                <a:spcPct val="20000"/>
              </a:spcBef>
              <a:buChar char="–"/>
              <a:defRPr sz="2800">
                <a:solidFill>
                  <a:schemeClr val="tx1"/>
                </a:solidFill>
                <a:latin typeface="Arial" pitchFamily="34" charset="0"/>
              </a:defRPr>
            </a:lvl2pPr>
            <a:lvl3pPr marL="1143000" indent="-228600" defTabSz="944563" eaLnBrk="0" hangingPunct="0">
              <a:spcBef>
                <a:spcPct val="20000"/>
              </a:spcBef>
              <a:buChar char="•"/>
              <a:defRPr sz="2400">
                <a:solidFill>
                  <a:schemeClr val="tx1"/>
                </a:solidFill>
                <a:latin typeface="Arial" pitchFamily="34" charset="0"/>
              </a:defRPr>
            </a:lvl3pPr>
            <a:lvl4pPr marL="1600200" indent="-228600" defTabSz="944563" eaLnBrk="0" hangingPunct="0">
              <a:spcBef>
                <a:spcPct val="20000"/>
              </a:spcBef>
              <a:buChar char="–"/>
              <a:defRPr sz="2000">
                <a:solidFill>
                  <a:schemeClr val="tx1"/>
                </a:solidFill>
                <a:latin typeface="Arial" pitchFamily="34" charset="0"/>
              </a:defRPr>
            </a:lvl4pPr>
            <a:lvl5pPr marL="2057400" indent="-228600" defTabSz="944563" eaLnBrk="0" hangingPunct="0">
              <a:spcBef>
                <a:spcPct val="20000"/>
              </a:spcBef>
              <a:buChar char="»"/>
              <a:defRPr sz="2000">
                <a:solidFill>
                  <a:schemeClr val="tx1"/>
                </a:solidFill>
                <a:latin typeface="Arial" pitchFamily="34" charset="0"/>
              </a:defRPr>
            </a:lvl5pPr>
            <a:lvl6pPr marL="2514600" indent="-228600" defTabSz="944563" eaLnBrk="0" fontAlgn="base" hangingPunct="0">
              <a:spcBef>
                <a:spcPct val="20000"/>
              </a:spcBef>
              <a:spcAft>
                <a:spcPct val="0"/>
              </a:spcAft>
              <a:buChar char="»"/>
              <a:defRPr sz="2000">
                <a:solidFill>
                  <a:schemeClr val="tx1"/>
                </a:solidFill>
                <a:latin typeface="Arial" pitchFamily="34" charset="0"/>
              </a:defRPr>
            </a:lvl6pPr>
            <a:lvl7pPr marL="2971800" indent="-228600" defTabSz="944563" eaLnBrk="0" fontAlgn="base" hangingPunct="0">
              <a:spcBef>
                <a:spcPct val="20000"/>
              </a:spcBef>
              <a:spcAft>
                <a:spcPct val="0"/>
              </a:spcAft>
              <a:buChar char="»"/>
              <a:defRPr sz="2000">
                <a:solidFill>
                  <a:schemeClr val="tx1"/>
                </a:solidFill>
                <a:latin typeface="Arial" pitchFamily="34" charset="0"/>
              </a:defRPr>
            </a:lvl7pPr>
            <a:lvl8pPr marL="3429000" indent="-228600" defTabSz="944563" eaLnBrk="0" fontAlgn="base" hangingPunct="0">
              <a:spcBef>
                <a:spcPct val="20000"/>
              </a:spcBef>
              <a:spcAft>
                <a:spcPct val="0"/>
              </a:spcAft>
              <a:buChar char="»"/>
              <a:defRPr sz="2000">
                <a:solidFill>
                  <a:schemeClr val="tx1"/>
                </a:solidFill>
                <a:latin typeface="Arial" pitchFamily="34" charset="0"/>
              </a:defRPr>
            </a:lvl8pPr>
            <a:lvl9pPr marL="3886200" indent="-228600" defTabSz="944563"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en-US" altLang="it-IT" sz="2400" b="1">
                <a:solidFill>
                  <a:srgbClr val="FFFF66"/>
                </a:solidFill>
              </a:rPr>
              <a:t>AD11 mice exhibit progressive AD like neurodegeneration </a:t>
            </a:r>
          </a:p>
        </p:txBody>
      </p:sp>
      <p:grpSp>
        <p:nvGrpSpPr>
          <p:cNvPr id="38916" name="Group 4"/>
          <p:cNvGrpSpPr>
            <a:grpSpLocks/>
          </p:cNvGrpSpPr>
          <p:nvPr/>
        </p:nvGrpSpPr>
        <p:grpSpPr bwMode="auto">
          <a:xfrm>
            <a:off x="152400" y="990600"/>
            <a:ext cx="10591800" cy="5867400"/>
            <a:chOff x="96" y="624"/>
            <a:chExt cx="6672" cy="3696"/>
          </a:xfrm>
        </p:grpSpPr>
        <p:graphicFrame>
          <p:nvGraphicFramePr>
            <p:cNvPr id="38922" name="Object 5"/>
            <p:cNvGraphicFramePr>
              <a:graphicFrameLocks noChangeAspect="1"/>
            </p:cNvGraphicFramePr>
            <p:nvPr/>
          </p:nvGraphicFramePr>
          <p:xfrm>
            <a:off x="96" y="624"/>
            <a:ext cx="6672" cy="3696"/>
          </p:xfrm>
          <a:graphic>
            <a:graphicData uri="http://schemas.openxmlformats.org/presentationml/2006/ole">
              <mc:AlternateContent xmlns:mc="http://schemas.openxmlformats.org/markup-compatibility/2006">
                <mc:Choice xmlns:v="urn:schemas-microsoft-com:vml" Requires="v">
                  <p:oleObj spid="_x0000_s1026" name="Documento" r:id="rId5" imgW="6228088" imgH="3037646" progId="Word.Document.8">
                    <p:embed/>
                  </p:oleObj>
                </mc:Choice>
                <mc:Fallback>
                  <p:oleObj name="Documento" r:id="rId5" imgW="6228088" imgH="3037646"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 y="624"/>
                          <a:ext cx="6672" cy="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23" name="Line 6"/>
            <p:cNvSpPr>
              <a:spLocks noChangeShapeType="1"/>
            </p:cNvSpPr>
            <p:nvPr/>
          </p:nvSpPr>
          <p:spPr bwMode="auto">
            <a:xfrm>
              <a:off x="137" y="1437"/>
              <a:ext cx="5474"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8924" name="Line 7"/>
            <p:cNvSpPr>
              <a:spLocks noChangeShapeType="1"/>
            </p:cNvSpPr>
            <p:nvPr/>
          </p:nvSpPr>
          <p:spPr bwMode="auto">
            <a:xfrm>
              <a:off x="108" y="1848"/>
              <a:ext cx="5553"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8925" name="Line 8"/>
            <p:cNvSpPr>
              <a:spLocks noChangeShapeType="1"/>
            </p:cNvSpPr>
            <p:nvPr/>
          </p:nvSpPr>
          <p:spPr bwMode="auto">
            <a:xfrm>
              <a:off x="96" y="2463"/>
              <a:ext cx="555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8926" name="Line 9"/>
            <p:cNvSpPr>
              <a:spLocks noChangeShapeType="1"/>
            </p:cNvSpPr>
            <p:nvPr/>
          </p:nvSpPr>
          <p:spPr bwMode="auto">
            <a:xfrm>
              <a:off x="96" y="2902"/>
              <a:ext cx="555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8927" name="Line 10"/>
            <p:cNvSpPr>
              <a:spLocks noChangeShapeType="1"/>
            </p:cNvSpPr>
            <p:nvPr/>
          </p:nvSpPr>
          <p:spPr bwMode="auto">
            <a:xfrm>
              <a:off x="5208" y="798"/>
              <a:ext cx="0" cy="33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8928" name="Line 11"/>
            <p:cNvSpPr>
              <a:spLocks noChangeShapeType="1"/>
            </p:cNvSpPr>
            <p:nvPr/>
          </p:nvSpPr>
          <p:spPr bwMode="auto">
            <a:xfrm>
              <a:off x="132" y="1704"/>
              <a:ext cx="5553"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38929" name="Rectangle 12"/>
            <p:cNvSpPr>
              <a:spLocks noChangeArrowheads="1"/>
            </p:cNvSpPr>
            <p:nvPr/>
          </p:nvSpPr>
          <p:spPr bwMode="auto">
            <a:xfrm>
              <a:off x="2448" y="2928"/>
              <a:ext cx="1056" cy="144"/>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grpSp>
      <p:sp>
        <p:nvSpPr>
          <p:cNvPr id="38917" name="Oval 13"/>
          <p:cNvSpPr>
            <a:spLocks noChangeArrowheads="1"/>
          </p:cNvSpPr>
          <p:nvPr/>
        </p:nvSpPr>
        <p:spPr bwMode="auto">
          <a:xfrm>
            <a:off x="3657600" y="1511300"/>
            <a:ext cx="3352800" cy="914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8918" name="Rectangle 14"/>
          <p:cNvSpPr>
            <a:spLocks noChangeArrowheads="1"/>
          </p:cNvSpPr>
          <p:nvPr/>
        </p:nvSpPr>
        <p:spPr bwMode="auto">
          <a:xfrm>
            <a:off x="228600" y="4267200"/>
            <a:ext cx="8763000" cy="30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8919" name="Rectangle 15"/>
          <p:cNvSpPr>
            <a:spLocks noChangeArrowheads="1"/>
          </p:cNvSpPr>
          <p:nvPr/>
        </p:nvSpPr>
        <p:spPr bwMode="auto">
          <a:xfrm>
            <a:off x="228600" y="5943600"/>
            <a:ext cx="86868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8920" name="Rectangle 16"/>
          <p:cNvSpPr>
            <a:spLocks noChangeArrowheads="1"/>
          </p:cNvSpPr>
          <p:nvPr/>
        </p:nvSpPr>
        <p:spPr bwMode="auto">
          <a:xfrm>
            <a:off x="304800" y="4572000"/>
            <a:ext cx="86106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8921" name="Oval 17"/>
          <p:cNvSpPr>
            <a:spLocks noChangeArrowheads="1"/>
          </p:cNvSpPr>
          <p:nvPr/>
        </p:nvSpPr>
        <p:spPr bwMode="auto">
          <a:xfrm>
            <a:off x="0" y="4724400"/>
            <a:ext cx="7620000" cy="609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8599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20650" y="152400"/>
            <a:ext cx="891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it-IT" sz="2400" b="1">
                <a:solidFill>
                  <a:srgbClr val="FFFF66"/>
                </a:solidFill>
              </a:rPr>
              <a:t>AD11 mice exhibit progressive visual recognition memory  deficits</a:t>
            </a:r>
            <a:endParaRPr lang="it-IT" altLang="it-IT" sz="2400" b="1">
              <a:solidFill>
                <a:srgbClr val="FFFF66"/>
              </a:solidFill>
            </a:endParaRPr>
          </a:p>
        </p:txBody>
      </p:sp>
      <p:sp>
        <p:nvSpPr>
          <p:cNvPr id="39939" name="Text Box 3"/>
          <p:cNvSpPr txBox="1">
            <a:spLocks noChangeArrowheads="1"/>
          </p:cNvSpPr>
          <p:nvPr/>
        </p:nvSpPr>
        <p:spPr bwMode="auto">
          <a:xfrm>
            <a:off x="1752600" y="24257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2400">
              <a:solidFill>
                <a:srgbClr val="000000"/>
              </a:solidFill>
              <a:latin typeface="Times New Roman" pitchFamily="18" charset="0"/>
            </a:endParaRPr>
          </a:p>
        </p:txBody>
      </p:sp>
      <p:pic>
        <p:nvPicPr>
          <p:cNvPr id="39940" name="Picture 4" descr="DeRosa Fig"/>
          <p:cNvPicPr>
            <a:picLocks noChangeAspect="1" noChangeArrowheads="1"/>
          </p:cNvPicPr>
          <p:nvPr/>
        </p:nvPicPr>
        <p:blipFill>
          <a:blip r:embed="rId4">
            <a:extLst>
              <a:ext uri="{28A0092B-C50C-407E-A947-70E740481C1C}">
                <a14:useLocalDpi xmlns:a14="http://schemas.microsoft.com/office/drawing/2010/main" val="0"/>
              </a:ext>
            </a:extLst>
          </a:blip>
          <a:srcRect t="14552" b="52637"/>
          <a:stretch>
            <a:fillRect/>
          </a:stretch>
        </p:blipFill>
        <p:spPr bwMode="auto">
          <a:xfrm>
            <a:off x="396875" y="1327150"/>
            <a:ext cx="56388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6073775" y="1827213"/>
            <a:ext cx="2528888" cy="1082675"/>
          </a:xfrm>
          <a:prstGeom prst="rect">
            <a:avLst/>
          </a:prstGeom>
          <a:noFill/>
          <a:ln w="9525">
            <a:solidFill>
              <a:srgbClr val="FFFF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57789" tIns="78894" rIns="157789" bIns="78894">
            <a:spAutoFit/>
          </a:bodyPr>
          <a:lstStyle>
            <a:lvl1pPr defTabSz="1577975" eaLnBrk="0" hangingPunct="0">
              <a:spcBef>
                <a:spcPct val="20000"/>
              </a:spcBef>
              <a:buChar char="•"/>
              <a:defRPr sz="3200">
                <a:solidFill>
                  <a:schemeClr val="tx1"/>
                </a:solidFill>
                <a:latin typeface="Arial" pitchFamily="34" charset="0"/>
              </a:defRPr>
            </a:lvl1pPr>
            <a:lvl2pPr marL="742950" indent="-285750" defTabSz="1577975" eaLnBrk="0" hangingPunct="0">
              <a:spcBef>
                <a:spcPct val="20000"/>
              </a:spcBef>
              <a:buChar char="–"/>
              <a:defRPr sz="2800">
                <a:solidFill>
                  <a:schemeClr val="tx1"/>
                </a:solidFill>
                <a:latin typeface="Arial" pitchFamily="34" charset="0"/>
              </a:defRPr>
            </a:lvl2pPr>
            <a:lvl3pPr marL="1143000" indent="-228600" defTabSz="1577975" eaLnBrk="0" hangingPunct="0">
              <a:spcBef>
                <a:spcPct val="20000"/>
              </a:spcBef>
              <a:buChar char="•"/>
              <a:defRPr sz="2400">
                <a:solidFill>
                  <a:schemeClr val="tx1"/>
                </a:solidFill>
                <a:latin typeface="Arial" pitchFamily="34" charset="0"/>
              </a:defRPr>
            </a:lvl3pPr>
            <a:lvl4pPr marL="1600200" indent="-228600" defTabSz="1577975" eaLnBrk="0" hangingPunct="0">
              <a:spcBef>
                <a:spcPct val="20000"/>
              </a:spcBef>
              <a:buChar char="–"/>
              <a:defRPr sz="2000">
                <a:solidFill>
                  <a:schemeClr val="tx1"/>
                </a:solidFill>
                <a:latin typeface="Arial" pitchFamily="34" charset="0"/>
              </a:defRPr>
            </a:lvl4pPr>
            <a:lvl5pPr marL="2057400" indent="-228600" defTabSz="1577975" eaLnBrk="0" hangingPunct="0">
              <a:spcBef>
                <a:spcPct val="20000"/>
              </a:spcBef>
              <a:buChar char="»"/>
              <a:defRPr sz="2000">
                <a:solidFill>
                  <a:schemeClr val="tx1"/>
                </a:solidFill>
                <a:latin typeface="Arial" pitchFamily="34" charset="0"/>
              </a:defRPr>
            </a:lvl5pPr>
            <a:lvl6pPr marL="2514600" indent="-228600" defTabSz="1577975" eaLnBrk="0" fontAlgn="base" hangingPunct="0">
              <a:spcBef>
                <a:spcPct val="20000"/>
              </a:spcBef>
              <a:spcAft>
                <a:spcPct val="0"/>
              </a:spcAft>
              <a:buChar char="»"/>
              <a:defRPr sz="2000">
                <a:solidFill>
                  <a:schemeClr val="tx1"/>
                </a:solidFill>
                <a:latin typeface="Arial" pitchFamily="34" charset="0"/>
              </a:defRPr>
            </a:lvl6pPr>
            <a:lvl7pPr marL="2971800" indent="-228600" defTabSz="1577975" eaLnBrk="0" fontAlgn="base" hangingPunct="0">
              <a:spcBef>
                <a:spcPct val="20000"/>
              </a:spcBef>
              <a:spcAft>
                <a:spcPct val="0"/>
              </a:spcAft>
              <a:buChar char="»"/>
              <a:defRPr sz="2000">
                <a:solidFill>
                  <a:schemeClr val="tx1"/>
                </a:solidFill>
                <a:latin typeface="Arial" pitchFamily="34" charset="0"/>
              </a:defRPr>
            </a:lvl7pPr>
            <a:lvl8pPr marL="3429000" indent="-228600" defTabSz="1577975" eaLnBrk="0" fontAlgn="base" hangingPunct="0">
              <a:spcBef>
                <a:spcPct val="20000"/>
              </a:spcBef>
              <a:spcAft>
                <a:spcPct val="0"/>
              </a:spcAft>
              <a:buChar char="»"/>
              <a:defRPr sz="2000">
                <a:solidFill>
                  <a:schemeClr val="tx1"/>
                </a:solidFill>
                <a:latin typeface="Arial" pitchFamily="34" charset="0"/>
              </a:defRPr>
            </a:lvl8pPr>
            <a:lvl9pPr marL="3886200" indent="-228600" defTabSz="1577975" eaLnBrk="0" fontAlgn="base" hangingPunct="0">
              <a:spcBef>
                <a:spcPct val="20000"/>
              </a:spcBef>
              <a:spcAft>
                <a:spcPct val="0"/>
              </a:spcAft>
              <a:buChar char="»"/>
              <a:defRPr sz="2000">
                <a:solidFill>
                  <a:schemeClr val="tx1"/>
                </a:solidFill>
                <a:latin typeface="Arial" pitchFamily="34" charset="0"/>
              </a:defRPr>
            </a:lvl9pPr>
          </a:lstStyle>
          <a:p>
            <a:pPr algn="ctr" fontAlgn="base">
              <a:spcBef>
                <a:spcPct val="0"/>
              </a:spcBef>
              <a:spcAft>
                <a:spcPct val="0"/>
              </a:spcAft>
              <a:buFontTx/>
              <a:buNone/>
            </a:pPr>
            <a:r>
              <a:rPr lang="it-IT" altLang="it-IT" sz="2000">
                <a:solidFill>
                  <a:srgbClr val="FFFF66"/>
                </a:solidFill>
              </a:rPr>
              <a:t>Discrimination index</a:t>
            </a:r>
          </a:p>
          <a:p>
            <a:pPr algn="ctr" fontAlgn="base">
              <a:spcBef>
                <a:spcPct val="0"/>
              </a:spcBef>
              <a:spcAft>
                <a:spcPct val="0"/>
              </a:spcAft>
              <a:buFontTx/>
              <a:buNone/>
            </a:pPr>
            <a:r>
              <a:rPr lang="it-IT" altLang="it-IT" sz="2000" b="1">
                <a:solidFill>
                  <a:srgbClr val="FFFF66"/>
                </a:solidFill>
              </a:rPr>
              <a:t>tN-tF/tN+tF</a:t>
            </a:r>
          </a:p>
        </p:txBody>
      </p:sp>
      <p:sp>
        <p:nvSpPr>
          <p:cNvPr id="39942" name="Text Box 6"/>
          <p:cNvSpPr txBox="1">
            <a:spLocks noChangeArrowheads="1"/>
          </p:cNvSpPr>
          <p:nvPr/>
        </p:nvSpPr>
        <p:spPr bwMode="auto">
          <a:xfrm>
            <a:off x="434975" y="996950"/>
            <a:ext cx="847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FFFF66"/>
                </a:solidFill>
              </a:rPr>
              <a:t>vORT</a:t>
            </a:r>
          </a:p>
        </p:txBody>
      </p:sp>
      <p:pic>
        <p:nvPicPr>
          <p:cNvPr id="39943" name="Picture 7" descr="DeRosa Fig"/>
          <p:cNvPicPr>
            <a:picLocks noChangeAspect="1" noChangeArrowheads="1"/>
          </p:cNvPicPr>
          <p:nvPr/>
        </p:nvPicPr>
        <p:blipFill>
          <a:blip r:embed="rId4">
            <a:extLst>
              <a:ext uri="{28A0092B-C50C-407E-A947-70E740481C1C}">
                <a14:useLocalDpi xmlns:a14="http://schemas.microsoft.com/office/drawing/2010/main" val="0"/>
              </a:ext>
            </a:extLst>
          </a:blip>
          <a:srcRect t="55037"/>
          <a:stretch>
            <a:fillRect/>
          </a:stretch>
        </p:blipFill>
        <p:spPr bwMode="auto">
          <a:xfrm>
            <a:off x="539750" y="3513138"/>
            <a:ext cx="823912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Rectangle 8"/>
          <p:cNvSpPr>
            <a:spLocks noChangeArrowheads="1"/>
          </p:cNvSpPr>
          <p:nvPr/>
        </p:nvSpPr>
        <p:spPr bwMode="auto">
          <a:xfrm>
            <a:off x="2800350" y="3802063"/>
            <a:ext cx="1603375" cy="736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45" name="Rectangle 9"/>
          <p:cNvSpPr>
            <a:spLocks noChangeArrowheads="1"/>
          </p:cNvSpPr>
          <p:nvPr/>
        </p:nvSpPr>
        <p:spPr bwMode="auto">
          <a:xfrm>
            <a:off x="1514475" y="4891088"/>
            <a:ext cx="325438" cy="1312862"/>
          </a:xfrm>
          <a:prstGeom prst="rect">
            <a:avLst/>
          </a:prstGeom>
          <a:solidFill>
            <a:srgbClr val="66FF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46" name="Rectangle 10"/>
          <p:cNvSpPr>
            <a:spLocks noChangeArrowheads="1"/>
          </p:cNvSpPr>
          <p:nvPr/>
        </p:nvSpPr>
        <p:spPr bwMode="auto">
          <a:xfrm>
            <a:off x="1847850" y="4718050"/>
            <a:ext cx="323850" cy="1485900"/>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47" name="Rectangle 11"/>
          <p:cNvSpPr>
            <a:spLocks noChangeArrowheads="1"/>
          </p:cNvSpPr>
          <p:nvPr/>
        </p:nvSpPr>
        <p:spPr bwMode="auto">
          <a:xfrm>
            <a:off x="2827338" y="4718050"/>
            <a:ext cx="323850" cy="1485900"/>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48" name="Rectangle 12"/>
          <p:cNvSpPr>
            <a:spLocks noChangeArrowheads="1"/>
          </p:cNvSpPr>
          <p:nvPr/>
        </p:nvSpPr>
        <p:spPr bwMode="auto">
          <a:xfrm>
            <a:off x="3821113" y="4802188"/>
            <a:ext cx="323850" cy="1406525"/>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49" name="Rectangle 13"/>
          <p:cNvSpPr>
            <a:spLocks noChangeArrowheads="1"/>
          </p:cNvSpPr>
          <p:nvPr/>
        </p:nvSpPr>
        <p:spPr bwMode="auto">
          <a:xfrm>
            <a:off x="2503488" y="4802188"/>
            <a:ext cx="323850" cy="1403350"/>
          </a:xfrm>
          <a:prstGeom prst="rect">
            <a:avLst/>
          </a:prstGeom>
          <a:solidFill>
            <a:srgbClr val="66FF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50" name="Rectangle 14"/>
          <p:cNvSpPr>
            <a:spLocks noChangeArrowheads="1"/>
          </p:cNvSpPr>
          <p:nvPr/>
        </p:nvSpPr>
        <p:spPr bwMode="auto">
          <a:xfrm>
            <a:off x="3482975" y="6065838"/>
            <a:ext cx="323850" cy="144462"/>
          </a:xfrm>
          <a:prstGeom prst="rect">
            <a:avLst/>
          </a:prstGeom>
          <a:solidFill>
            <a:srgbClr val="66FF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51" name="Rectangle 15"/>
          <p:cNvSpPr>
            <a:spLocks noChangeArrowheads="1"/>
          </p:cNvSpPr>
          <p:nvPr/>
        </p:nvSpPr>
        <p:spPr bwMode="auto">
          <a:xfrm>
            <a:off x="6042025" y="4735513"/>
            <a:ext cx="322263" cy="1495425"/>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52" name="Rectangle 16"/>
          <p:cNvSpPr>
            <a:spLocks noChangeArrowheads="1"/>
          </p:cNvSpPr>
          <p:nvPr/>
        </p:nvSpPr>
        <p:spPr bwMode="auto">
          <a:xfrm>
            <a:off x="8161338" y="4533900"/>
            <a:ext cx="322262" cy="1697038"/>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53" name="Rectangle 17"/>
          <p:cNvSpPr>
            <a:spLocks noChangeArrowheads="1"/>
          </p:cNvSpPr>
          <p:nvPr/>
        </p:nvSpPr>
        <p:spPr bwMode="auto">
          <a:xfrm>
            <a:off x="7097713" y="4935538"/>
            <a:ext cx="325437" cy="1295400"/>
          </a:xfrm>
          <a:prstGeom prst="rect">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54" name="Rectangle 18"/>
          <p:cNvSpPr>
            <a:spLocks noChangeArrowheads="1"/>
          </p:cNvSpPr>
          <p:nvPr/>
        </p:nvSpPr>
        <p:spPr bwMode="auto">
          <a:xfrm>
            <a:off x="5676900" y="5203825"/>
            <a:ext cx="365125" cy="1022350"/>
          </a:xfrm>
          <a:prstGeom prst="rect">
            <a:avLst/>
          </a:prstGeom>
          <a:solidFill>
            <a:srgbClr val="66FF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55" name="Rectangle 19"/>
          <p:cNvSpPr>
            <a:spLocks noChangeArrowheads="1"/>
          </p:cNvSpPr>
          <p:nvPr/>
        </p:nvSpPr>
        <p:spPr bwMode="auto">
          <a:xfrm>
            <a:off x="6734175" y="5605463"/>
            <a:ext cx="363538" cy="620712"/>
          </a:xfrm>
          <a:prstGeom prst="rect">
            <a:avLst/>
          </a:prstGeom>
          <a:solidFill>
            <a:srgbClr val="66FF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56" name="Rectangle 20"/>
          <p:cNvSpPr>
            <a:spLocks noChangeArrowheads="1"/>
          </p:cNvSpPr>
          <p:nvPr/>
        </p:nvSpPr>
        <p:spPr bwMode="auto">
          <a:xfrm>
            <a:off x="7791450" y="5984875"/>
            <a:ext cx="365125" cy="249238"/>
          </a:xfrm>
          <a:prstGeom prst="rect">
            <a:avLst/>
          </a:prstGeom>
          <a:solidFill>
            <a:srgbClr val="66FF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57" name="Rectangle 21"/>
          <p:cNvSpPr>
            <a:spLocks noChangeArrowheads="1"/>
          </p:cNvSpPr>
          <p:nvPr/>
        </p:nvSpPr>
        <p:spPr bwMode="auto">
          <a:xfrm>
            <a:off x="1273175" y="3540125"/>
            <a:ext cx="688975" cy="217488"/>
          </a:xfrm>
          <a:prstGeom prst="rect">
            <a:avLst/>
          </a:prstGeom>
          <a:solidFill>
            <a:srgbClr val="FF0000"/>
          </a:solidFill>
          <a:ln w="6350">
            <a:solidFill>
              <a:srgbClr val="000000"/>
            </a:solidFill>
            <a:miter lim="800000"/>
            <a:headEnd/>
            <a:tailEnd/>
          </a:ln>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58" name="Rectangle 22"/>
          <p:cNvSpPr>
            <a:spLocks noChangeArrowheads="1"/>
          </p:cNvSpPr>
          <p:nvPr/>
        </p:nvSpPr>
        <p:spPr bwMode="auto">
          <a:xfrm>
            <a:off x="2095500" y="3530600"/>
            <a:ext cx="292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71488" eaLnBrk="0" hangingPunct="0">
              <a:spcBef>
                <a:spcPct val="20000"/>
              </a:spcBef>
              <a:buChar char="•"/>
              <a:defRPr sz="3200">
                <a:solidFill>
                  <a:schemeClr val="tx1"/>
                </a:solidFill>
                <a:latin typeface="Arial" pitchFamily="34" charset="0"/>
              </a:defRPr>
            </a:lvl1pPr>
            <a:lvl2pPr marL="742950" indent="-285750" defTabSz="471488" eaLnBrk="0" hangingPunct="0">
              <a:spcBef>
                <a:spcPct val="20000"/>
              </a:spcBef>
              <a:buChar char="–"/>
              <a:defRPr sz="2800">
                <a:solidFill>
                  <a:schemeClr val="tx1"/>
                </a:solidFill>
                <a:latin typeface="Arial" pitchFamily="34" charset="0"/>
              </a:defRPr>
            </a:lvl2pPr>
            <a:lvl3pPr marL="1143000" indent="-228600" defTabSz="471488" eaLnBrk="0" hangingPunct="0">
              <a:spcBef>
                <a:spcPct val="20000"/>
              </a:spcBef>
              <a:buChar char="•"/>
              <a:defRPr sz="2400">
                <a:solidFill>
                  <a:schemeClr val="tx1"/>
                </a:solidFill>
                <a:latin typeface="Arial" pitchFamily="34" charset="0"/>
              </a:defRPr>
            </a:lvl3pPr>
            <a:lvl4pPr marL="1600200" indent="-228600" defTabSz="471488" eaLnBrk="0" hangingPunct="0">
              <a:spcBef>
                <a:spcPct val="20000"/>
              </a:spcBef>
              <a:buChar char="–"/>
              <a:defRPr sz="2000">
                <a:solidFill>
                  <a:schemeClr val="tx1"/>
                </a:solidFill>
                <a:latin typeface="Arial" pitchFamily="34" charset="0"/>
              </a:defRPr>
            </a:lvl4pPr>
            <a:lvl5pPr marL="2057400" indent="-228600" defTabSz="471488" eaLnBrk="0" hangingPunct="0">
              <a:spcBef>
                <a:spcPct val="20000"/>
              </a:spcBef>
              <a:buChar char="»"/>
              <a:defRPr sz="2000">
                <a:solidFill>
                  <a:schemeClr val="tx1"/>
                </a:solidFill>
                <a:latin typeface="Arial" pitchFamily="34" charset="0"/>
              </a:defRPr>
            </a:lvl5pPr>
            <a:lvl6pPr marL="2514600" indent="-228600" defTabSz="471488" eaLnBrk="0" fontAlgn="base" hangingPunct="0">
              <a:spcBef>
                <a:spcPct val="20000"/>
              </a:spcBef>
              <a:spcAft>
                <a:spcPct val="0"/>
              </a:spcAft>
              <a:buChar char="»"/>
              <a:defRPr sz="2000">
                <a:solidFill>
                  <a:schemeClr val="tx1"/>
                </a:solidFill>
                <a:latin typeface="Arial" pitchFamily="34" charset="0"/>
              </a:defRPr>
            </a:lvl6pPr>
            <a:lvl7pPr marL="2971800" indent="-228600" defTabSz="471488" eaLnBrk="0" fontAlgn="base" hangingPunct="0">
              <a:spcBef>
                <a:spcPct val="20000"/>
              </a:spcBef>
              <a:spcAft>
                <a:spcPct val="0"/>
              </a:spcAft>
              <a:buChar char="»"/>
              <a:defRPr sz="2000">
                <a:solidFill>
                  <a:schemeClr val="tx1"/>
                </a:solidFill>
                <a:latin typeface="Arial" pitchFamily="34" charset="0"/>
              </a:defRPr>
            </a:lvl7pPr>
            <a:lvl8pPr marL="3429000" indent="-228600" defTabSz="471488" eaLnBrk="0" fontAlgn="base" hangingPunct="0">
              <a:spcBef>
                <a:spcPct val="20000"/>
              </a:spcBef>
              <a:spcAft>
                <a:spcPct val="0"/>
              </a:spcAft>
              <a:buChar char="»"/>
              <a:defRPr sz="2000">
                <a:solidFill>
                  <a:schemeClr val="tx1"/>
                </a:solidFill>
                <a:latin typeface="Arial" pitchFamily="34" charset="0"/>
              </a:defRPr>
            </a:lvl8pPr>
            <a:lvl9pPr marL="3886200" indent="-228600" defTabSz="471488"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n-US" altLang="it-IT" sz="1800">
                <a:solidFill>
                  <a:srgbClr val="000000"/>
                </a:solidFill>
              </a:rPr>
              <a:t> wt</a:t>
            </a:r>
            <a:endParaRPr lang="en-US" altLang="it-IT" sz="1800">
              <a:solidFill>
                <a:srgbClr val="000000"/>
              </a:solidFill>
              <a:latin typeface="Times New Roman" pitchFamily="18" charset="0"/>
            </a:endParaRPr>
          </a:p>
        </p:txBody>
      </p:sp>
      <p:sp>
        <p:nvSpPr>
          <p:cNvPr id="39959" name="Rectangle 23"/>
          <p:cNvSpPr>
            <a:spLocks noChangeArrowheads="1"/>
          </p:cNvSpPr>
          <p:nvPr/>
        </p:nvSpPr>
        <p:spPr bwMode="auto">
          <a:xfrm>
            <a:off x="2846388" y="3565525"/>
            <a:ext cx="688975" cy="215900"/>
          </a:xfrm>
          <a:prstGeom prst="rect">
            <a:avLst/>
          </a:prstGeom>
          <a:solidFill>
            <a:srgbClr val="00FF00"/>
          </a:solidFill>
          <a:ln w="6350">
            <a:solidFill>
              <a:srgbClr val="000000"/>
            </a:solidFill>
            <a:miter lim="800000"/>
            <a:headEnd/>
            <a:tailEnd/>
          </a:ln>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39960" name="Rectangle 24"/>
          <p:cNvSpPr>
            <a:spLocks noChangeArrowheads="1"/>
          </p:cNvSpPr>
          <p:nvPr/>
        </p:nvSpPr>
        <p:spPr bwMode="auto">
          <a:xfrm>
            <a:off x="3671888" y="3530600"/>
            <a:ext cx="63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71488" eaLnBrk="0" hangingPunct="0">
              <a:spcBef>
                <a:spcPct val="20000"/>
              </a:spcBef>
              <a:buChar char="•"/>
              <a:defRPr sz="3200">
                <a:solidFill>
                  <a:schemeClr val="tx1"/>
                </a:solidFill>
                <a:latin typeface="Arial" pitchFamily="34" charset="0"/>
              </a:defRPr>
            </a:lvl1pPr>
            <a:lvl2pPr marL="742950" indent="-285750" defTabSz="471488" eaLnBrk="0" hangingPunct="0">
              <a:spcBef>
                <a:spcPct val="20000"/>
              </a:spcBef>
              <a:buChar char="–"/>
              <a:defRPr sz="2800">
                <a:solidFill>
                  <a:schemeClr val="tx1"/>
                </a:solidFill>
                <a:latin typeface="Arial" pitchFamily="34" charset="0"/>
              </a:defRPr>
            </a:lvl2pPr>
            <a:lvl3pPr marL="1143000" indent="-228600" defTabSz="471488" eaLnBrk="0" hangingPunct="0">
              <a:spcBef>
                <a:spcPct val="20000"/>
              </a:spcBef>
              <a:buChar char="•"/>
              <a:defRPr sz="2400">
                <a:solidFill>
                  <a:schemeClr val="tx1"/>
                </a:solidFill>
                <a:latin typeface="Arial" pitchFamily="34" charset="0"/>
              </a:defRPr>
            </a:lvl3pPr>
            <a:lvl4pPr marL="1600200" indent="-228600" defTabSz="471488" eaLnBrk="0" hangingPunct="0">
              <a:spcBef>
                <a:spcPct val="20000"/>
              </a:spcBef>
              <a:buChar char="–"/>
              <a:defRPr sz="2000">
                <a:solidFill>
                  <a:schemeClr val="tx1"/>
                </a:solidFill>
                <a:latin typeface="Arial" pitchFamily="34" charset="0"/>
              </a:defRPr>
            </a:lvl4pPr>
            <a:lvl5pPr marL="2057400" indent="-228600" defTabSz="471488" eaLnBrk="0" hangingPunct="0">
              <a:spcBef>
                <a:spcPct val="20000"/>
              </a:spcBef>
              <a:buChar char="»"/>
              <a:defRPr sz="2000">
                <a:solidFill>
                  <a:schemeClr val="tx1"/>
                </a:solidFill>
                <a:latin typeface="Arial" pitchFamily="34" charset="0"/>
              </a:defRPr>
            </a:lvl5pPr>
            <a:lvl6pPr marL="2514600" indent="-228600" defTabSz="471488" eaLnBrk="0" fontAlgn="base" hangingPunct="0">
              <a:spcBef>
                <a:spcPct val="20000"/>
              </a:spcBef>
              <a:spcAft>
                <a:spcPct val="0"/>
              </a:spcAft>
              <a:buChar char="»"/>
              <a:defRPr sz="2000">
                <a:solidFill>
                  <a:schemeClr val="tx1"/>
                </a:solidFill>
                <a:latin typeface="Arial" pitchFamily="34" charset="0"/>
              </a:defRPr>
            </a:lvl6pPr>
            <a:lvl7pPr marL="2971800" indent="-228600" defTabSz="471488" eaLnBrk="0" fontAlgn="base" hangingPunct="0">
              <a:spcBef>
                <a:spcPct val="20000"/>
              </a:spcBef>
              <a:spcAft>
                <a:spcPct val="0"/>
              </a:spcAft>
              <a:buChar char="»"/>
              <a:defRPr sz="2000">
                <a:solidFill>
                  <a:schemeClr val="tx1"/>
                </a:solidFill>
                <a:latin typeface="Arial" pitchFamily="34" charset="0"/>
              </a:defRPr>
            </a:lvl7pPr>
            <a:lvl8pPr marL="3429000" indent="-228600" defTabSz="471488" eaLnBrk="0" fontAlgn="base" hangingPunct="0">
              <a:spcBef>
                <a:spcPct val="20000"/>
              </a:spcBef>
              <a:spcAft>
                <a:spcPct val="0"/>
              </a:spcAft>
              <a:buChar char="»"/>
              <a:defRPr sz="2000">
                <a:solidFill>
                  <a:schemeClr val="tx1"/>
                </a:solidFill>
                <a:latin typeface="Arial" pitchFamily="34" charset="0"/>
              </a:defRPr>
            </a:lvl8pPr>
            <a:lvl9pPr marL="3886200" indent="-228600" defTabSz="471488"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en-US" altLang="it-IT" sz="1800">
                <a:solidFill>
                  <a:srgbClr val="000000"/>
                </a:solidFill>
              </a:rPr>
              <a:t> AD11</a:t>
            </a:r>
            <a:endParaRPr lang="en-US" altLang="it-IT" sz="1800">
              <a:solidFill>
                <a:srgbClr val="000000"/>
              </a:solidFill>
              <a:latin typeface="Times New Roman" pitchFamily="18" charset="0"/>
            </a:endParaRPr>
          </a:p>
        </p:txBody>
      </p:sp>
      <p:sp>
        <p:nvSpPr>
          <p:cNvPr id="39961" name="Text Box 25"/>
          <p:cNvSpPr txBox="1">
            <a:spLocks noChangeArrowheads="1"/>
          </p:cNvSpPr>
          <p:nvPr/>
        </p:nvSpPr>
        <p:spPr bwMode="auto">
          <a:xfrm>
            <a:off x="3330575" y="4013200"/>
            <a:ext cx="50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1 h</a:t>
            </a:r>
          </a:p>
        </p:txBody>
      </p:sp>
      <p:sp>
        <p:nvSpPr>
          <p:cNvPr id="39962" name="Text Box 26"/>
          <p:cNvSpPr txBox="1">
            <a:spLocks noChangeArrowheads="1"/>
          </p:cNvSpPr>
          <p:nvPr/>
        </p:nvSpPr>
        <p:spPr bwMode="auto">
          <a:xfrm>
            <a:off x="7292975" y="401320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24 h</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5348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0" y="14922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2000">
              <a:solidFill>
                <a:srgbClr val="000000"/>
              </a:solidFill>
            </a:endParaRPr>
          </a:p>
        </p:txBody>
      </p:sp>
      <p:sp>
        <p:nvSpPr>
          <p:cNvPr id="40963" name="Text Box 3"/>
          <p:cNvSpPr txBox="1">
            <a:spLocks noChangeArrowheads="1"/>
          </p:cNvSpPr>
          <p:nvPr/>
        </p:nvSpPr>
        <p:spPr bwMode="auto">
          <a:xfrm>
            <a:off x="228600" y="-381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it-IT" sz="2400" b="1">
                <a:solidFill>
                  <a:srgbClr val="FFFF66"/>
                </a:solidFill>
              </a:rPr>
              <a:t>AD11 mice exhibit progressive spatial memory  deficits</a:t>
            </a:r>
            <a:endParaRPr lang="it-IT" altLang="it-IT" sz="2400" b="1">
              <a:solidFill>
                <a:srgbClr val="FFFF66"/>
              </a:solidFill>
            </a:endParaRPr>
          </a:p>
        </p:txBody>
      </p:sp>
      <p:grpSp>
        <p:nvGrpSpPr>
          <p:cNvPr id="40964" name="Group 4"/>
          <p:cNvGrpSpPr>
            <a:grpSpLocks/>
          </p:cNvGrpSpPr>
          <p:nvPr/>
        </p:nvGrpSpPr>
        <p:grpSpPr bwMode="auto">
          <a:xfrm>
            <a:off x="193675" y="404813"/>
            <a:ext cx="8915400" cy="6403975"/>
            <a:chOff x="122" y="286"/>
            <a:chExt cx="5616" cy="4034"/>
          </a:xfrm>
        </p:grpSpPr>
        <p:sp>
          <p:nvSpPr>
            <p:cNvPr id="40965" name="Rectangle 5"/>
            <p:cNvSpPr>
              <a:spLocks noChangeArrowheads="1"/>
            </p:cNvSpPr>
            <p:nvPr/>
          </p:nvSpPr>
          <p:spPr bwMode="auto">
            <a:xfrm>
              <a:off x="122" y="288"/>
              <a:ext cx="5616" cy="403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0966" name="Text Box 6"/>
            <p:cNvSpPr txBox="1">
              <a:spLocks noChangeArrowheads="1"/>
            </p:cNvSpPr>
            <p:nvPr/>
          </p:nvSpPr>
          <p:spPr bwMode="auto">
            <a:xfrm>
              <a:off x="1708" y="574"/>
              <a:ext cx="6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Learning</a:t>
              </a:r>
            </a:p>
          </p:txBody>
        </p:sp>
        <p:sp>
          <p:nvSpPr>
            <p:cNvPr id="40967" name="Rectangle 7"/>
            <p:cNvSpPr>
              <a:spLocks noChangeArrowheads="1"/>
            </p:cNvSpPr>
            <p:nvPr/>
          </p:nvSpPr>
          <p:spPr bwMode="auto">
            <a:xfrm>
              <a:off x="4528" y="2939"/>
              <a:ext cx="748" cy="3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0968" name="Rectangle 8"/>
            <p:cNvSpPr>
              <a:spLocks noChangeArrowheads="1"/>
            </p:cNvSpPr>
            <p:nvPr/>
          </p:nvSpPr>
          <p:spPr bwMode="auto">
            <a:xfrm>
              <a:off x="4561" y="2987"/>
              <a:ext cx="73" cy="74"/>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0969" name="Rectangle 9"/>
            <p:cNvSpPr>
              <a:spLocks noChangeArrowheads="1"/>
            </p:cNvSpPr>
            <p:nvPr/>
          </p:nvSpPr>
          <p:spPr bwMode="auto">
            <a:xfrm>
              <a:off x="4662" y="2956"/>
              <a:ext cx="57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AD11 mice</a:t>
              </a:r>
              <a:endParaRPr lang="it-IT" altLang="it-IT" sz="2400">
                <a:solidFill>
                  <a:srgbClr val="000000"/>
                </a:solidFill>
                <a:latin typeface="Times New Roman" pitchFamily="18" charset="0"/>
              </a:endParaRPr>
            </a:p>
          </p:txBody>
        </p:sp>
        <p:sp>
          <p:nvSpPr>
            <p:cNvPr id="40970" name="Rectangle 10"/>
            <p:cNvSpPr>
              <a:spLocks noChangeArrowheads="1"/>
            </p:cNvSpPr>
            <p:nvPr/>
          </p:nvSpPr>
          <p:spPr bwMode="auto">
            <a:xfrm>
              <a:off x="4561" y="3141"/>
              <a:ext cx="73" cy="74"/>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0971" name="Rectangle 11"/>
            <p:cNvSpPr>
              <a:spLocks noChangeArrowheads="1"/>
            </p:cNvSpPr>
            <p:nvPr/>
          </p:nvSpPr>
          <p:spPr bwMode="auto">
            <a:xfrm>
              <a:off x="4662" y="3110"/>
              <a:ext cx="4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WT mice</a:t>
              </a:r>
              <a:endParaRPr lang="it-IT" altLang="it-IT" sz="2400">
                <a:solidFill>
                  <a:srgbClr val="000000"/>
                </a:solidFill>
                <a:latin typeface="Times New Roman" pitchFamily="18" charset="0"/>
              </a:endParaRPr>
            </a:p>
          </p:txBody>
        </p:sp>
        <p:sp>
          <p:nvSpPr>
            <p:cNvPr id="40972" name="Rectangle 12"/>
            <p:cNvSpPr>
              <a:spLocks noChangeArrowheads="1"/>
            </p:cNvSpPr>
            <p:nvPr/>
          </p:nvSpPr>
          <p:spPr bwMode="auto">
            <a:xfrm>
              <a:off x="683" y="3414"/>
              <a:ext cx="134" cy="684"/>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0973" name="Rectangle 13"/>
            <p:cNvSpPr>
              <a:spLocks noChangeArrowheads="1"/>
            </p:cNvSpPr>
            <p:nvPr/>
          </p:nvSpPr>
          <p:spPr bwMode="auto">
            <a:xfrm>
              <a:off x="817" y="3442"/>
              <a:ext cx="134" cy="656"/>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0974" name="Rectangle 14"/>
            <p:cNvSpPr>
              <a:spLocks noChangeArrowheads="1"/>
            </p:cNvSpPr>
            <p:nvPr/>
          </p:nvSpPr>
          <p:spPr bwMode="auto">
            <a:xfrm>
              <a:off x="1084" y="3852"/>
              <a:ext cx="134" cy="246"/>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0975" name="Rectangle 15"/>
            <p:cNvSpPr>
              <a:spLocks noChangeArrowheads="1"/>
            </p:cNvSpPr>
            <p:nvPr/>
          </p:nvSpPr>
          <p:spPr bwMode="auto">
            <a:xfrm>
              <a:off x="1218" y="3824"/>
              <a:ext cx="134" cy="274"/>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0976" name="Rectangle 16"/>
            <p:cNvSpPr>
              <a:spLocks noChangeArrowheads="1"/>
            </p:cNvSpPr>
            <p:nvPr/>
          </p:nvSpPr>
          <p:spPr bwMode="auto">
            <a:xfrm>
              <a:off x="1485" y="3852"/>
              <a:ext cx="134" cy="246"/>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0977" name="Rectangle 17"/>
            <p:cNvSpPr>
              <a:spLocks noChangeArrowheads="1"/>
            </p:cNvSpPr>
            <p:nvPr/>
          </p:nvSpPr>
          <p:spPr bwMode="auto">
            <a:xfrm>
              <a:off x="1619" y="3688"/>
              <a:ext cx="134" cy="410"/>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0978" name="Rectangle 18"/>
            <p:cNvSpPr>
              <a:spLocks noChangeArrowheads="1"/>
            </p:cNvSpPr>
            <p:nvPr/>
          </p:nvSpPr>
          <p:spPr bwMode="auto">
            <a:xfrm>
              <a:off x="1886" y="3742"/>
              <a:ext cx="134" cy="356"/>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0979" name="Rectangle 19"/>
            <p:cNvSpPr>
              <a:spLocks noChangeArrowheads="1"/>
            </p:cNvSpPr>
            <p:nvPr/>
          </p:nvSpPr>
          <p:spPr bwMode="auto">
            <a:xfrm>
              <a:off x="2020" y="3688"/>
              <a:ext cx="134" cy="410"/>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0980" name="Line 20"/>
            <p:cNvSpPr>
              <a:spLocks noChangeShapeType="1"/>
            </p:cNvSpPr>
            <p:nvPr/>
          </p:nvSpPr>
          <p:spPr bwMode="auto">
            <a:xfrm flipV="1">
              <a:off x="750" y="3305"/>
              <a:ext cx="1" cy="10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81" name="Line 21"/>
            <p:cNvSpPr>
              <a:spLocks noChangeShapeType="1"/>
            </p:cNvSpPr>
            <p:nvPr/>
          </p:nvSpPr>
          <p:spPr bwMode="auto">
            <a:xfrm>
              <a:off x="738" y="3305"/>
              <a:ext cx="2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82" name="Line 22"/>
            <p:cNvSpPr>
              <a:spLocks noChangeShapeType="1"/>
            </p:cNvSpPr>
            <p:nvPr/>
          </p:nvSpPr>
          <p:spPr bwMode="auto">
            <a:xfrm flipV="1">
              <a:off x="884" y="3359"/>
              <a:ext cx="1" cy="8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83" name="Line 23"/>
            <p:cNvSpPr>
              <a:spLocks noChangeShapeType="1"/>
            </p:cNvSpPr>
            <p:nvPr/>
          </p:nvSpPr>
          <p:spPr bwMode="auto">
            <a:xfrm>
              <a:off x="872" y="3359"/>
              <a:ext cx="2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84" name="Line 24"/>
            <p:cNvSpPr>
              <a:spLocks noChangeShapeType="1"/>
            </p:cNvSpPr>
            <p:nvPr/>
          </p:nvSpPr>
          <p:spPr bwMode="auto">
            <a:xfrm flipV="1">
              <a:off x="1151" y="3770"/>
              <a:ext cx="1" cy="8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85" name="Line 25"/>
            <p:cNvSpPr>
              <a:spLocks noChangeShapeType="1"/>
            </p:cNvSpPr>
            <p:nvPr/>
          </p:nvSpPr>
          <p:spPr bwMode="auto">
            <a:xfrm>
              <a:off x="1139" y="3770"/>
              <a:ext cx="2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86" name="Line 26"/>
            <p:cNvSpPr>
              <a:spLocks noChangeShapeType="1"/>
            </p:cNvSpPr>
            <p:nvPr/>
          </p:nvSpPr>
          <p:spPr bwMode="auto">
            <a:xfrm flipV="1">
              <a:off x="1285" y="3770"/>
              <a:ext cx="1" cy="5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87" name="Line 27"/>
            <p:cNvSpPr>
              <a:spLocks noChangeShapeType="1"/>
            </p:cNvSpPr>
            <p:nvPr/>
          </p:nvSpPr>
          <p:spPr bwMode="auto">
            <a:xfrm>
              <a:off x="1273" y="3770"/>
              <a:ext cx="2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88" name="Line 28"/>
            <p:cNvSpPr>
              <a:spLocks noChangeShapeType="1"/>
            </p:cNvSpPr>
            <p:nvPr/>
          </p:nvSpPr>
          <p:spPr bwMode="auto">
            <a:xfrm flipV="1">
              <a:off x="1552" y="3742"/>
              <a:ext cx="1" cy="11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89" name="Line 29"/>
            <p:cNvSpPr>
              <a:spLocks noChangeShapeType="1"/>
            </p:cNvSpPr>
            <p:nvPr/>
          </p:nvSpPr>
          <p:spPr bwMode="auto">
            <a:xfrm>
              <a:off x="1540" y="3742"/>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90" name="Line 30"/>
            <p:cNvSpPr>
              <a:spLocks noChangeShapeType="1"/>
            </p:cNvSpPr>
            <p:nvPr/>
          </p:nvSpPr>
          <p:spPr bwMode="auto">
            <a:xfrm flipV="1">
              <a:off x="1686" y="3606"/>
              <a:ext cx="1" cy="8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91" name="Line 31"/>
            <p:cNvSpPr>
              <a:spLocks noChangeShapeType="1"/>
            </p:cNvSpPr>
            <p:nvPr/>
          </p:nvSpPr>
          <p:spPr bwMode="auto">
            <a:xfrm>
              <a:off x="1674" y="3606"/>
              <a:ext cx="2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92" name="Line 32"/>
            <p:cNvSpPr>
              <a:spLocks noChangeShapeType="1"/>
            </p:cNvSpPr>
            <p:nvPr/>
          </p:nvSpPr>
          <p:spPr bwMode="auto">
            <a:xfrm flipV="1">
              <a:off x="1953" y="3688"/>
              <a:ext cx="1" cy="5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93" name="Line 33"/>
            <p:cNvSpPr>
              <a:spLocks noChangeShapeType="1"/>
            </p:cNvSpPr>
            <p:nvPr/>
          </p:nvSpPr>
          <p:spPr bwMode="auto">
            <a:xfrm>
              <a:off x="1941" y="3688"/>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94" name="Line 34"/>
            <p:cNvSpPr>
              <a:spLocks noChangeShapeType="1"/>
            </p:cNvSpPr>
            <p:nvPr/>
          </p:nvSpPr>
          <p:spPr bwMode="auto">
            <a:xfrm flipV="1">
              <a:off x="2087" y="3673"/>
              <a:ext cx="1" cy="1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95" name="Line 35"/>
            <p:cNvSpPr>
              <a:spLocks noChangeShapeType="1"/>
            </p:cNvSpPr>
            <p:nvPr/>
          </p:nvSpPr>
          <p:spPr bwMode="auto">
            <a:xfrm>
              <a:off x="2075" y="3673"/>
              <a:ext cx="2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96" name="Line 36"/>
            <p:cNvSpPr>
              <a:spLocks noChangeShapeType="1"/>
            </p:cNvSpPr>
            <p:nvPr/>
          </p:nvSpPr>
          <p:spPr bwMode="auto">
            <a:xfrm>
              <a:off x="584" y="2731"/>
              <a:ext cx="1" cy="136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97" name="Line 37"/>
            <p:cNvSpPr>
              <a:spLocks noChangeShapeType="1"/>
            </p:cNvSpPr>
            <p:nvPr/>
          </p:nvSpPr>
          <p:spPr bwMode="auto">
            <a:xfrm>
              <a:off x="556" y="4098"/>
              <a:ext cx="2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98" name="Line 38"/>
            <p:cNvSpPr>
              <a:spLocks noChangeShapeType="1"/>
            </p:cNvSpPr>
            <p:nvPr/>
          </p:nvSpPr>
          <p:spPr bwMode="auto">
            <a:xfrm>
              <a:off x="556" y="4029"/>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0999" name="Line 39"/>
            <p:cNvSpPr>
              <a:spLocks noChangeShapeType="1"/>
            </p:cNvSpPr>
            <p:nvPr/>
          </p:nvSpPr>
          <p:spPr bwMode="auto">
            <a:xfrm>
              <a:off x="556" y="3961"/>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00" name="Line 40"/>
            <p:cNvSpPr>
              <a:spLocks noChangeShapeType="1"/>
            </p:cNvSpPr>
            <p:nvPr/>
          </p:nvSpPr>
          <p:spPr bwMode="auto">
            <a:xfrm>
              <a:off x="556" y="3893"/>
              <a:ext cx="2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01" name="Line 41"/>
            <p:cNvSpPr>
              <a:spLocks noChangeShapeType="1"/>
            </p:cNvSpPr>
            <p:nvPr/>
          </p:nvSpPr>
          <p:spPr bwMode="auto">
            <a:xfrm>
              <a:off x="556" y="3824"/>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02" name="Line 42"/>
            <p:cNvSpPr>
              <a:spLocks noChangeShapeType="1"/>
            </p:cNvSpPr>
            <p:nvPr/>
          </p:nvSpPr>
          <p:spPr bwMode="auto">
            <a:xfrm>
              <a:off x="556" y="3755"/>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03" name="Line 43"/>
            <p:cNvSpPr>
              <a:spLocks noChangeShapeType="1"/>
            </p:cNvSpPr>
            <p:nvPr/>
          </p:nvSpPr>
          <p:spPr bwMode="auto">
            <a:xfrm>
              <a:off x="556" y="3688"/>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04" name="Line 44"/>
            <p:cNvSpPr>
              <a:spLocks noChangeShapeType="1"/>
            </p:cNvSpPr>
            <p:nvPr/>
          </p:nvSpPr>
          <p:spPr bwMode="auto">
            <a:xfrm>
              <a:off x="556" y="3619"/>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05" name="Line 45"/>
            <p:cNvSpPr>
              <a:spLocks noChangeShapeType="1"/>
            </p:cNvSpPr>
            <p:nvPr/>
          </p:nvSpPr>
          <p:spPr bwMode="auto">
            <a:xfrm>
              <a:off x="556" y="3551"/>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06" name="Line 46"/>
            <p:cNvSpPr>
              <a:spLocks noChangeShapeType="1"/>
            </p:cNvSpPr>
            <p:nvPr/>
          </p:nvSpPr>
          <p:spPr bwMode="auto">
            <a:xfrm>
              <a:off x="556" y="3483"/>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07" name="Line 47"/>
            <p:cNvSpPr>
              <a:spLocks noChangeShapeType="1"/>
            </p:cNvSpPr>
            <p:nvPr/>
          </p:nvSpPr>
          <p:spPr bwMode="auto">
            <a:xfrm>
              <a:off x="556" y="3414"/>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08" name="Line 48"/>
            <p:cNvSpPr>
              <a:spLocks noChangeShapeType="1"/>
            </p:cNvSpPr>
            <p:nvPr/>
          </p:nvSpPr>
          <p:spPr bwMode="auto">
            <a:xfrm>
              <a:off x="556" y="3346"/>
              <a:ext cx="2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09" name="Line 49"/>
            <p:cNvSpPr>
              <a:spLocks noChangeShapeType="1"/>
            </p:cNvSpPr>
            <p:nvPr/>
          </p:nvSpPr>
          <p:spPr bwMode="auto">
            <a:xfrm>
              <a:off x="556" y="3277"/>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10" name="Line 50"/>
            <p:cNvSpPr>
              <a:spLocks noChangeShapeType="1"/>
            </p:cNvSpPr>
            <p:nvPr/>
          </p:nvSpPr>
          <p:spPr bwMode="auto">
            <a:xfrm>
              <a:off x="556" y="3209"/>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11" name="Line 51"/>
            <p:cNvSpPr>
              <a:spLocks noChangeShapeType="1"/>
            </p:cNvSpPr>
            <p:nvPr/>
          </p:nvSpPr>
          <p:spPr bwMode="auto">
            <a:xfrm>
              <a:off x="556" y="3141"/>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12" name="Line 52"/>
            <p:cNvSpPr>
              <a:spLocks noChangeShapeType="1"/>
            </p:cNvSpPr>
            <p:nvPr/>
          </p:nvSpPr>
          <p:spPr bwMode="auto">
            <a:xfrm>
              <a:off x="556" y="3073"/>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13" name="Line 53"/>
            <p:cNvSpPr>
              <a:spLocks noChangeShapeType="1"/>
            </p:cNvSpPr>
            <p:nvPr/>
          </p:nvSpPr>
          <p:spPr bwMode="auto">
            <a:xfrm>
              <a:off x="556" y="3004"/>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14" name="Line 54"/>
            <p:cNvSpPr>
              <a:spLocks noChangeShapeType="1"/>
            </p:cNvSpPr>
            <p:nvPr/>
          </p:nvSpPr>
          <p:spPr bwMode="auto">
            <a:xfrm>
              <a:off x="556" y="2936"/>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15" name="Line 55"/>
            <p:cNvSpPr>
              <a:spLocks noChangeShapeType="1"/>
            </p:cNvSpPr>
            <p:nvPr/>
          </p:nvSpPr>
          <p:spPr bwMode="auto">
            <a:xfrm>
              <a:off x="556" y="2867"/>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16" name="Line 56"/>
            <p:cNvSpPr>
              <a:spLocks noChangeShapeType="1"/>
            </p:cNvSpPr>
            <p:nvPr/>
          </p:nvSpPr>
          <p:spPr bwMode="auto">
            <a:xfrm>
              <a:off x="556" y="2799"/>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17" name="Line 57"/>
            <p:cNvSpPr>
              <a:spLocks noChangeShapeType="1"/>
            </p:cNvSpPr>
            <p:nvPr/>
          </p:nvSpPr>
          <p:spPr bwMode="auto">
            <a:xfrm>
              <a:off x="556" y="2731"/>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18" name="Line 58"/>
            <p:cNvSpPr>
              <a:spLocks noChangeShapeType="1"/>
            </p:cNvSpPr>
            <p:nvPr/>
          </p:nvSpPr>
          <p:spPr bwMode="auto">
            <a:xfrm>
              <a:off x="547" y="4098"/>
              <a:ext cx="3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19" name="Line 59"/>
            <p:cNvSpPr>
              <a:spLocks noChangeShapeType="1"/>
            </p:cNvSpPr>
            <p:nvPr/>
          </p:nvSpPr>
          <p:spPr bwMode="auto">
            <a:xfrm>
              <a:off x="547" y="3961"/>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20" name="Line 60"/>
            <p:cNvSpPr>
              <a:spLocks noChangeShapeType="1"/>
            </p:cNvSpPr>
            <p:nvPr/>
          </p:nvSpPr>
          <p:spPr bwMode="auto">
            <a:xfrm>
              <a:off x="547" y="3824"/>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21" name="Line 61"/>
            <p:cNvSpPr>
              <a:spLocks noChangeShapeType="1"/>
            </p:cNvSpPr>
            <p:nvPr/>
          </p:nvSpPr>
          <p:spPr bwMode="auto">
            <a:xfrm>
              <a:off x="547" y="3688"/>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22" name="Line 62"/>
            <p:cNvSpPr>
              <a:spLocks noChangeShapeType="1"/>
            </p:cNvSpPr>
            <p:nvPr/>
          </p:nvSpPr>
          <p:spPr bwMode="auto">
            <a:xfrm>
              <a:off x="547" y="3551"/>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23" name="Line 63"/>
            <p:cNvSpPr>
              <a:spLocks noChangeShapeType="1"/>
            </p:cNvSpPr>
            <p:nvPr/>
          </p:nvSpPr>
          <p:spPr bwMode="auto">
            <a:xfrm>
              <a:off x="547" y="3414"/>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24" name="Line 64"/>
            <p:cNvSpPr>
              <a:spLocks noChangeShapeType="1"/>
            </p:cNvSpPr>
            <p:nvPr/>
          </p:nvSpPr>
          <p:spPr bwMode="auto">
            <a:xfrm>
              <a:off x="547" y="3277"/>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25" name="Line 65"/>
            <p:cNvSpPr>
              <a:spLocks noChangeShapeType="1"/>
            </p:cNvSpPr>
            <p:nvPr/>
          </p:nvSpPr>
          <p:spPr bwMode="auto">
            <a:xfrm>
              <a:off x="547" y="3141"/>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26" name="Line 66"/>
            <p:cNvSpPr>
              <a:spLocks noChangeShapeType="1"/>
            </p:cNvSpPr>
            <p:nvPr/>
          </p:nvSpPr>
          <p:spPr bwMode="auto">
            <a:xfrm>
              <a:off x="547" y="3004"/>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27" name="Line 67"/>
            <p:cNvSpPr>
              <a:spLocks noChangeShapeType="1"/>
            </p:cNvSpPr>
            <p:nvPr/>
          </p:nvSpPr>
          <p:spPr bwMode="auto">
            <a:xfrm>
              <a:off x="547" y="2867"/>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28" name="Line 68"/>
            <p:cNvSpPr>
              <a:spLocks noChangeShapeType="1"/>
            </p:cNvSpPr>
            <p:nvPr/>
          </p:nvSpPr>
          <p:spPr bwMode="auto">
            <a:xfrm>
              <a:off x="547" y="2731"/>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29" name="Line 69"/>
            <p:cNvSpPr>
              <a:spLocks noChangeShapeType="1"/>
            </p:cNvSpPr>
            <p:nvPr/>
          </p:nvSpPr>
          <p:spPr bwMode="auto">
            <a:xfrm>
              <a:off x="584" y="4098"/>
              <a:ext cx="167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30" name="Line 70"/>
            <p:cNvSpPr>
              <a:spLocks noChangeShapeType="1"/>
            </p:cNvSpPr>
            <p:nvPr/>
          </p:nvSpPr>
          <p:spPr bwMode="auto">
            <a:xfrm flipV="1">
              <a:off x="584" y="4098"/>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31" name="Line 71"/>
            <p:cNvSpPr>
              <a:spLocks noChangeShapeType="1"/>
            </p:cNvSpPr>
            <p:nvPr/>
          </p:nvSpPr>
          <p:spPr bwMode="auto">
            <a:xfrm flipV="1">
              <a:off x="2254" y="4098"/>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32" name="Rectangle 72"/>
            <p:cNvSpPr>
              <a:spLocks noChangeArrowheads="1"/>
            </p:cNvSpPr>
            <p:nvPr/>
          </p:nvSpPr>
          <p:spPr bwMode="auto">
            <a:xfrm>
              <a:off x="430" y="4042"/>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0</a:t>
              </a:r>
              <a:endParaRPr lang="it-IT" altLang="it-IT" sz="2400">
                <a:solidFill>
                  <a:srgbClr val="000000"/>
                </a:solidFill>
                <a:latin typeface="Times New Roman" pitchFamily="18" charset="0"/>
              </a:endParaRPr>
            </a:p>
          </p:txBody>
        </p:sp>
        <p:sp>
          <p:nvSpPr>
            <p:cNvPr id="41033" name="Rectangle 73"/>
            <p:cNvSpPr>
              <a:spLocks noChangeArrowheads="1"/>
            </p:cNvSpPr>
            <p:nvPr/>
          </p:nvSpPr>
          <p:spPr bwMode="auto">
            <a:xfrm>
              <a:off x="366" y="3770"/>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10</a:t>
              </a:r>
              <a:endParaRPr lang="it-IT" altLang="it-IT" sz="2400">
                <a:solidFill>
                  <a:srgbClr val="000000"/>
                </a:solidFill>
                <a:latin typeface="Times New Roman" pitchFamily="18" charset="0"/>
              </a:endParaRPr>
            </a:p>
          </p:txBody>
        </p:sp>
        <p:sp>
          <p:nvSpPr>
            <p:cNvPr id="41034" name="Rectangle 74"/>
            <p:cNvSpPr>
              <a:spLocks noChangeArrowheads="1"/>
            </p:cNvSpPr>
            <p:nvPr/>
          </p:nvSpPr>
          <p:spPr bwMode="auto">
            <a:xfrm>
              <a:off x="366" y="3496"/>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20</a:t>
              </a:r>
              <a:endParaRPr lang="it-IT" altLang="it-IT" sz="2400">
                <a:solidFill>
                  <a:srgbClr val="000000"/>
                </a:solidFill>
                <a:latin typeface="Times New Roman" pitchFamily="18" charset="0"/>
              </a:endParaRPr>
            </a:p>
          </p:txBody>
        </p:sp>
        <p:sp>
          <p:nvSpPr>
            <p:cNvPr id="41035" name="Rectangle 75"/>
            <p:cNvSpPr>
              <a:spLocks noChangeArrowheads="1"/>
            </p:cNvSpPr>
            <p:nvPr/>
          </p:nvSpPr>
          <p:spPr bwMode="auto">
            <a:xfrm>
              <a:off x="366" y="3223"/>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30</a:t>
              </a:r>
              <a:endParaRPr lang="it-IT" altLang="it-IT" sz="2400">
                <a:solidFill>
                  <a:srgbClr val="000000"/>
                </a:solidFill>
                <a:latin typeface="Times New Roman" pitchFamily="18" charset="0"/>
              </a:endParaRPr>
            </a:p>
          </p:txBody>
        </p:sp>
        <p:sp>
          <p:nvSpPr>
            <p:cNvPr id="41036" name="Rectangle 76"/>
            <p:cNvSpPr>
              <a:spLocks noChangeArrowheads="1"/>
            </p:cNvSpPr>
            <p:nvPr/>
          </p:nvSpPr>
          <p:spPr bwMode="auto">
            <a:xfrm>
              <a:off x="366" y="2949"/>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40</a:t>
              </a:r>
              <a:endParaRPr lang="it-IT" altLang="it-IT" sz="2400">
                <a:solidFill>
                  <a:srgbClr val="000000"/>
                </a:solidFill>
                <a:latin typeface="Times New Roman" pitchFamily="18" charset="0"/>
              </a:endParaRPr>
            </a:p>
          </p:txBody>
        </p:sp>
        <p:sp>
          <p:nvSpPr>
            <p:cNvPr id="41037" name="Rectangle 77"/>
            <p:cNvSpPr>
              <a:spLocks noChangeArrowheads="1"/>
            </p:cNvSpPr>
            <p:nvPr/>
          </p:nvSpPr>
          <p:spPr bwMode="auto">
            <a:xfrm>
              <a:off x="366" y="2676"/>
              <a:ext cx="1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50</a:t>
              </a:r>
              <a:endParaRPr lang="it-IT" altLang="it-IT" sz="2400">
                <a:solidFill>
                  <a:srgbClr val="000000"/>
                </a:solidFill>
                <a:latin typeface="Times New Roman" pitchFamily="18" charset="0"/>
              </a:endParaRPr>
            </a:p>
          </p:txBody>
        </p:sp>
        <p:sp>
          <p:nvSpPr>
            <p:cNvPr id="41038" name="Rectangle 78"/>
            <p:cNvSpPr>
              <a:spLocks noChangeArrowheads="1"/>
            </p:cNvSpPr>
            <p:nvPr/>
          </p:nvSpPr>
          <p:spPr bwMode="auto">
            <a:xfrm>
              <a:off x="2359" y="4186"/>
              <a:ext cx="53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quadrants</a:t>
              </a:r>
              <a:endParaRPr lang="it-IT" altLang="it-IT" sz="2400">
                <a:solidFill>
                  <a:srgbClr val="000000"/>
                </a:solidFill>
                <a:latin typeface="Times New Roman" pitchFamily="18" charset="0"/>
              </a:endParaRPr>
            </a:p>
          </p:txBody>
        </p:sp>
        <p:sp>
          <p:nvSpPr>
            <p:cNvPr id="41039" name="Rectangle 79"/>
            <p:cNvSpPr>
              <a:spLocks noChangeArrowheads="1"/>
            </p:cNvSpPr>
            <p:nvPr/>
          </p:nvSpPr>
          <p:spPr bwMode="auto">
            <a:xfrm rot="-5400000">
              <a:off x="-419" y="3337"/>
              <a:ext cx="125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Time in quadrants (sec)</a:t>
              </a:r>
              <a:endParaRPr lang="it-IT" altLang="it-IT" sz="2400">
                <a:solidFill>
                  <a:srgbClr val="000000"/>
                </a:solidFill>
                <a:latin typeface="Times New Roman" pitchFamily="18" charset="0"/>
              </a:endParaRPr>
            </a:p>
          </p:txBody>
        </p:sp>
        <p:sp>
          <p:nvSpPr>
            <p:cNvPr id="41040" name="Rectangle 80"/>
            <p:cNvSpPr>
              <a:spLocks noChangeArrowheads="1"/>
            </p:cNvSpPr>
            <p:nvPr/>
          </p:nvSpPr>
          <p:spPr bwMode="auto">
            <a:xfrm>
              <a:off x="728" y="4108"/>
              <a:ext cx="1793"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300" b="1">
                  <a:solidFill>
                    <a:srgbClr val="000000"/>
                  </a:solidFill>
                </a:rPr>
                <a:t>NE*        NW        SE        SW               </a:t>
              </a:r>
              <a:endParaRPr lang="it-IT" altLang="it-IT" sz="2400">
                <a:solidFill>
                  <a:srgbClr val="000000"/>
                </a:solidFill>
                <a:latin typeface="Times New Roman" pitchFamily="18" charset="0"/>
              </a:endParaRPr>
            </a:p>
          </p:txBody>
        </p:sp>
        <p:sp>
          <p:nvSpPr>
            <p:cNvPr id="41041" name="Text Box 81"/>
            <p:cNvSpPr txBox="1">
              <a:spLocks noChangeArrowheads="1"/>
            </p:cNvSpPr>
            <p:nvPr/>
          </p:nvSpPr>
          <p:spPr bwMode="auto">
            <a:xfrm>
              <a:off x="1660" y="2839"/>
              <a:ext cx="7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Probe trial</a:t>
              </a:r>
            </a:p>
          </p:txBody>
        </p:sp>
        <p:sp>
          <p:nvSpPr>
            <p:cNvPr id="41042" name="Rectangle 82"/>
            <p:cNvSpPr>
              <a:spLocks noChangeArrowheads="1"/>
            </p:cNvSpPr>
            <p:nvPr/>
          </p:nvSpPr>
          <p:spPr bwMode="auto">
            <a:xfrm>
              <a:off x="3053" y="3607"/>
              <a:ext cx="132" cy="492"/>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043" name="Rectangle 83"/>
            <p:cNvSpPr>
              <a:spLocks noChangeArrowheads="1"/>
            </p:cNvSpPr>
            <p:nvPr/>
          </p:nvSpPr>
          <p:spPr bwMode="auto">
            <a:xfrm>
              <a:off x="3185" y="3115"/>
              <a:ext cx="131" cy="984"/>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044" name="Rectangle 84"/>
            <p:cNvSpPr>
              <a:spLocks noChangeArrowheads="1"/>
            </p:cNvSpPr>
            <p:nvPr/>
          </p:nvSpPr>
          <p:spPr bwMode="auto">
            <a:xfrm>
              <a:off x="3448" y="3744"/>
              <a:ext cx="132" cy="355"/>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045" name="Rectangle 85"/>
            <p:cNvSpPr>
              <a:spLocks noChangeArrowheads="1"/>
            </p:cNvSpPr>
            <p:nvPr/>
          </p:nvSpPr>
          <p:spPr bwMode="auto">
            <a:xfrm>
              <a:off x="3580" y="3990"/>
              <a:ext cx="132" cy="109"/>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046" name="Rectangle 86"/>
            <p:cNvSpPr>
              <a:spLocks noChangeArrowheads="1"/>
            </p:cNvSpPr>
            <p:nvPr/>
          </p:nvSpPr>
          <p:spPr bwMode="auto">
            <a:xfrm>
              <a:off x="3843" y="3744"/>
              <a:ext cx="132" cy="355"/>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047" name="Rectangle 87"/>
            <p:cNvSpPr>
              <a:spLocks noChangeArrowheads="1"/>
            </p:cNvSpPr>
            <p:nvPr/>
          </p:nvSpPr>
          <p:spPr bwMode="auto">
            <a:xfrm>
              <a:off x="3975" y="3826"/>
              <a:ext cx="132" cy="273"/>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048" name="Rectangle 88"/>
            <p:cNvSpPr>
              <a:spLocks noChangeArrowheads="1"/>
            </p:cNvSpPr>
            <p:nvPr/>
          </p:nvSpPr>
          <p:spPr bwMode="auto">
            <a:xfrm>
              <a:off x="4238" y="3635"/>
              <a:ext cx="132" cy="464"/>
            </a:xfrm>
            <a:prstGeom prst="rect">
              <a:avLst/>
            </a:prstGeom>
            <a:solidFill>
              <a:srgbClr val="00FF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049" name="Rectangle 89"/>
            <p:cNvSpPr>
              <a:spLocks noChangeArrowheads="1"/>
            </p:cNvSpPr>
            <p:nvPr/>
          </p:nvSpPr>
          <p:spPr bwMode="auto">
            <a:xfrm>
              <a:off x="4370" y="3881"/>
              <a:ext cx="132" cy="218"/>
            </a:xfrm>
            <a:prstGeom prst="rect">
              <a:avLst/>
            </a:prstGeom>
            <a:solidFill>
              <a:srgbClr val="FF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050" name="Line 90"/>
            <p:cNvSpPr>
              <a:spLocks noChangeShapeType="1"/>
            </p:cNvSpPr>
            <p:nvPr/>
          </p:nvSpPr>
          <p:spPr bwMode="auto">
            <a:xfrm flipV="1">
              <a:off x="3118" y="3498"/>
              <a:ext cx="1" cy="10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51" name="Line 91"/>
            <p:cNvSpPr>
              <a:spLocks noChangeShapeType="1"/>
            </p:cNvSpPr>
            <p:nvPr/>
          </p:nvSpPr>
          <p:spPr bwMode="auto">
            <a:xfrm>
              <a:off x="3106" y="3498"/>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52" name="Line 92"/>
            <p:cNvSpPr>
              <a:spLocks noChangeShapeType="1"/>
            </p:cNvSpPr>
            <p:nvPr/>
          </p:nvSpPr>
          <p:spPr bwMode="auto">
            <a:xfrm flipV="1">
              <a:off x="3250" y="3033"/>
              <a:ext cx="1" cy="8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53" name="Line 93"/>
            <p:cNvSpPr>
              <a:spLocks noChangeShapeType="1"/>
            </p:cNvSpPr>
            <p:nvPr/>
          </p:nvSpPr>
          <p:spPr bwMode="auto">
            <a:xfrm>
              <a:off x="3238" y="3033"/>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54" name="Line 94"/>
            <p:cNvSpPr>
              <a:spLocks noChangeShapeType="1"/>
            </p:cNvSpPr>
            <p:nvPr/>
          </p:nvSpPr>
          <p:spPr bwMode="auto">
            <a:xfrm flipV="1">
              <a:off x="3513" y="3662"/>
              <a:ext cx="1" cy="8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55" name="Line 95"/>
            <p:cNvSpPr>
              <a:spLocks noChangeShapeType="1"/>
            </p:cNvSpPr>
            <p:nvPr/>
          </p:nvSpPr>
          <p:spPr bwMode="auto">
            <a:xfrm>
              <a:off x="3501" y="3662"/>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56" name="Line 96"/>
            <p:cNvSpPr>
              <a:spLocks noChangeShapeType="1"/>
            </p:cNvSpPr>
            <p:nvPr/>
          </p:nvSpPr>
          <p:spPr bwMode="auto">
            <a:xfrm flipV="1">
              <a:off x="3645" y="3935"/>
              <a:ext cx="1" cy="5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57" name="Line 97"/>
            <p:cNvSpPr>
              <a:spLocks noChangeShapeType="1"/>
            </p:cNvSpPr>
            <p:nvPr/>
          </p:nvSpPr>
          <p:spPr bwMode="auto">
            <a:xfrm>
              <a:off x="3633" y="3935"/>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58" name="Line 98"/>
            <p:cNvSpPr>
              <a:spLocks noChangeShapeType="1"/>
            </p:cNvSpPr>
            <p:nvPr/>
          </p:nvSpPr>
          <p:spPr bwMode="auto">
            <a:xfrm flipV="1">
              <a:off x="3908" y="3635"/>
              <a:ext cx="1" cy="10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59" name="Line 99"/>
            <p:cNvSpPr>
              <a:spLocks noChangeShapeType="1"/>
            </p:cNvSpPr>
            <p:nvPr/>
          </p:nvSpPr>
          <p:spPr bwMode="auto">
            <a:xfrm>
              <a:off x="3896" y="3635"/>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60" name="Line 100"/>
            <p:cNvSpPr>
              <a:spLocks noChangeShapeType="1"/>
            </p:cNvSpPr>
            <p:nvPr/>
          </p:nvSpPr>
          <p:spPr bwMode="auto">
            <a:xfrm flipV="1">
              <a:off x="4040" y="3744"/>
              <a:ext cx="1" cy="8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61" name="Line 101"/>
            <p:cNvSpPr>
              <a:spLocks noChangeShapeType="1"/>
            </p:cNvSpPr>
            <p:nvPr/>
          </p:nvSpPr>
          <p:spPr bwMode="auto">
            <a:xfrm>
              <a:off x="4028" y="3744"/>
              <a:ext cx="2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62" name="Line 102"/>
            <p:cNvSpPr>
              <a:spLocks noChangeShapeType="1"/>
            </p:cNvSpPr>
            <p:nvPr/>
          </p:nvSpPr>
          <p:spPr bwMode="auto">
            <a:xfrm flipV="1">
              <a:off x="4304" y="3580"/>
              <a:ext cx="1" cy="5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63" name="Line 103"/>
            <p:cNvSpPr>
              <a:spLocks noChangeShapeType="1"/>
            </p:cNvSpPr>
            <p:nvPr/>
          </p:nvSpPr>
          <p:spPr bwMode="auto">
            <a:xfrm>
              <a:off x="4292" y="3580"/>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64" name="Line 104"/>
            <p:cNvSpPr>
              <a:spLocks noChangeShapeType="1"/>
            </p:cNvSpPr>
            <p:nvPr/>
          </p:nvSpPr>
          <p:spPr bwMode="auto">
            <a:xfrm flipV="1">
              <a:off x="4435" y="3867"/>
              <a:ext cx="1"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65" name="Line 105"/>
            <p:cNvSpPr>
              <a:spLocks noChangeShapeType="1"/>
            </p:cNvSpPr>
            <p:nvPr/>
          </p:nvSpPr>
          <p:spPr bwMode="auto">
            <a:xfrm>
              <a:off x="4423" y="3867"/>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66" name="Line 106"/>
            <p:cNvSpPr>
              <a:spLocks noChangeShapeType="1"/>
            </p:cNvSpPr>
            <p:nvPr/>
          </p:nvSpPr>
          <p:spPr bwMode="auto">
            <a:xfrm>
              <a:off x="2954" y="2732"/>
              <a:ext cx="1" cy="136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67" name="Line 107"/>
            <p:cNvSpPr>
              <a:spLocks noChangeShapeType="1"/>
            </p:cNvSpPr>
            <p:nvPr/>
          </p:nvSpPr>
          <p:spPr bwMode="auto">
            <a:xfrm>
              <a:off x="2927" y="4099"/>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68" name="Line 108"/>
            <p:cNvSpPr>
              <a:spLocks noChangeShapeType="1"/>
            </p:cNvSpPr>
            <p:nvPr/>
          </p:nvSpPr>
          <p:spPr bwMode="auto">
            <a:xfrm>
              <a:off x="2927" y="4031"/>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69" name="Line 109"/>
            <p:cNvSpPr>
              <a:spLocks noChangeShapeType="1"/>
            </p:cNvSpPr>
            <p:nvPr/>
          </p:nvSpPr>
          <p:spPr bwMode="auto">
            <a:xfrm>
              <a:off x="2927" y="3963"/>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70" name="Line 110"/>
            <p:cNvSpPr>
              <a:spLocks noChangeShapeType="1"/>
            </p:cNvSpPr>
            <p:nvPr/>
          </p:nvSpPr>
          <p:spPr bwMode="auto">
            <a:xfrm>
              <a:off x="2927" y="3894"/>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71" name="Line 111"/>
            <p:cNvSpPr>
              <a:spLocks noChangeShapeType="1"/>
            </p:cNvSpPr>
            <p:nvPr/>
          </p:nvSpPr>
          <p:spPr bwMode="auto">
            <a:xfrm>
              <a:off x="2927" y="3826"/>
              <a:ext cx="2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72" name="Line 112"/>
            <p:cNvSpPr>
              <a:spLocks noChangeShapeType="1"/>
            </p:cNvSpPr>
            <p:nvPr/>
          </p:nvSpPr>
          <p:spPr bwMode="auto">
            <a:xfrm>
              <a:off x="2927" y="3758"/>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73" name="Line 113"/>
            <p:cNvSpPr>
              <a:spLocks noChangeShapeType="1"/>
            </p:cNvSpPr>
            <p:nvPr/>
          </p:nvSpPr>
          <p:spPr bwMode="auto">
            <a:xfrm>
              <a:off x="2927" y="3689"/>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74" name="Line 114"/>
            <p:cNvSpPr>
              <a:spLocks noChangeShapeType="1"/>
            </p:cNvSpPr>
            <p:nvPr/>
          </p:nvSpPr>
          <p:spPr bwMode="auto">
            <a:xfrm>
              <a:off x="2927" y="3621"/>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75" name="Line 115"/>
            <p:cNvSpPr>
              <a:spLocks noChangeShapeType="1"/>
            </p:cNvSpPr>
            <p:nvPr/>
          </p:nvSpPr>
          <p:spPr bwMode="auto">
            <a:xfrm>
              <a:off x="2927" y="3553"/>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76" name="Line 116"/>
            <p:cNvSpPr>
              <a:spLocks noChangeShapeType="1"/>
            </p:cNvSpPr>
            <p:nvPr/>
          </p:nvSpPr>
          <p:spPr bwMode="auto">
            <a:xfrm>
              <a:off x="2927" y="3484"/>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77" name="Line 117"/>
            <p:cNvSpPr>
              <a:spLocks noChangeShapeType="1"/>
            </p:cNvSpPr>
            <p:nvPr/>
          </p:nvSpPr>
          <p:spPr bwMode="auto">
            <a:xfrm>
              <a:off x="2927" y="3416"/>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78" name="Line 118"/>
            <p:cNvSpPr>
              <a:spLocks noChangeShapeType="1"/>
            </p:cNvSpPr>
            <p:nvPr/>
          </p:nvSpPr>
          <p:spPr bwMode="auto">
            <a:xfrm>
              <a:off x="2927" y="3348"/>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79" name="Line 119"/>
            <p:cNvSpPr>
              <a:spLocks noChangeShapeType="1"/>
            </p:cNvSpPr>
            <p:nvPr/>
          </p:nvSpPr>
          <p:spPr bwMode="auto">
            <a:xfrm>
              <a:off x="2927" y="3279"/>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80" name="Line 120"/>
            <p:cNvSpPr>
              <a:spLocks noChangeShapeType="1"/>
            </p:cNvSpPr>
            <p:nvPr/>
          </p:nvSpPr>
          <p:spPr bwMode="auto">
            <a:xfrm>
              <a:off x="2927" y="3211"/>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81" name="Line 121"/>
            <p:cNvSpPr>
              <a:spLocks noChangeShapeType="1"/>
            </p:cNvSpPr>
            <p:nvPr/>
          </p:nvSpPr>
          <p:spPr bwMode="auto">
            <a:xfrm>
              <a:off x="2927" y="3142"/>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82" name="Line 122"/>
            <p:cNvSpPr>
              <a:spLocks noChangeShapeType="1"/>
            </p:cNvSpPr>
            <p:nvPr/>
          </p:nvSpPr>
          <p:spPr bwMode="auto">
            <a:xfrm>
              <a:off x="2927" y="3074"/>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83" name="Line 123"/>
            <p:cNvSpPr>
              <a:spLocks noChangeShapeType="1"/>
            </p:cNvSpPr>
            <p:nvPr/>
          </p:nvSpPr>
          <p:spPr bwMode="auto">
            <a:xfrm>
              <a:off x="2927" y="3006"/>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84" name="Line 124"/>
            <p:cNvSpPr>
              <a:spLocks noChangeShapeType="1"/>
            </p:cNvSpPr>
            <p:nvPr/>
          </p:nvSpPr>
          <p:spPr bwMode="auto">
            <a:xfrm>
              <a:off x="2927" y="2938"/>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85" name="Line 125"/>
            <p:cNvSpPr>
              <a:spLocks noChangeShapeType="1"/>
            </p:cNvSpPr>
            <p:nvPr/>
          </p:nvSpPr>
          <p:spPr bwMode="auto">
            <a:xfrm>
              <a:off x="2927" y="2870"/>
              <a:ext cx="2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86" name="Line 126"/>
            <p:cNvSpPr>
              <a:spLocks noChangeShapeType="1"/>
            </p:cNvSpPr>
            <p:nvPr/>
          </p:nvSpPr>
          <p:spPr bwMode="auto">
            <a:xfrm>
              <a:off x="2927" y="2801"/>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87" name="Line 127"/>
            <p:cNvSpPr>
              <a:spLocks noChangeShapeType="1"/>
            </p:cNvSpPr>
            <p:nvPr/>
          </p:nvSpPr>
          <p:spPr bwMode="auto">
            <a:xfrm>
              <a:off x="2927" y="2732"/>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88" name="Line 128"/>
            <p:cNvSpPr>
              <a:spLocks noChangeShapeType="1"/>
            </p:cNvSpPr>
            <p:nvPr/>
          </p:nvSpPr>
          <p:spPr bwMode="auto">
            <a:xfrm>
              <a:off x="2917" y="4099"/>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89" name="Line 129"/>
            <p:cNvSpPr>
              <a:spLocks noChangeShapeType="1"/>
            </p:cNvSpPr>
            <p:nvPr/>
          </p:nvSpPr>
          <p:spPr bwMode="auto">
            <a:xfrm>
              <a:off x="2917" y="3963"/>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90" name="Line 130"/>
            <p:cNvSpPr>
              <a:spLocks noChangeShapeType="1"/>
            </p:cNvSpPr>
            <p:nvPr/>
          </p:nvSpPr>
          <p:spPr bwMode="auto">
            <a:xfrm>
              <a:off x="2917" y="3826"/>
              <a:ext cx="3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91" name="Line 131"/>
            <p:cNvSpPr>
              <a:spLocks noChangeShapeType="1"/>
            </p:cNvSpPr>
            <p:nvPr/>
          </p:nvSpPr>
          <p:spPr bwMode="auto">
            <a:xfrm>
              <a:off x="2917" y="3689"/>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92" name="Line 132"/>
            <p:cNvSpPr>
              <a:spLocks noChangeShapeType="1"/>
            </p:cNvSpPr>
            <p:nvPr/>
          </p:nvSpPr>
          <p:spPr bwMode="auto">
            <a:xfrm>
              <a:off x="2917" y="3553"/>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93" name="Line 133"/>
            <p:cNvSpPr>
              <a:spLocks noChangeShapeType="1"/>
            </p:cNvSpPr>
            <p:nvPr/>
          </p:nvSpPr>
          <p:spPr bwMode="auto">
            <a:xfrm>
              <a:off x="2917" y="3416"/>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94" name="Line 134"/>
            <p:cNvSpPr>
              <a:spLocks noChangeShapeType="1"/>
            </p:cNvSpPr>
            <p:nvPr/>
          </p:nvSpPr>
          <p:spPr bwMode="auto">
            <a:xfrm>
              <a:off x="2917" y="3279"/>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95" name="Line 135"/>
            <p:cNvSpPr>
              <a:spLocks noChangeShapeType="1"/>
            </p:cNvSpPr>
            <p:nvPr/>
          </p:nvSpPr>
          <p:spPr bwMode="auto">
            <a:xfrm>
              <a:off x="2917" y="3142"/>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96" name="Line 136"/>
            <p:cNvSpPr>
              <a:spLocks noChangeShapeType="1"/>
            </p:cNvSpPr>
            <p:nvPr/>
          </p:nvSpPr>
          <p:spPr bwMode="auto">
            <a:xfrm>
              <a:off x="2917" y="3006"/>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97" name="Line 137"/>
            <p:cNvSpPr>
              <a:spLocks noChangeShapeType="1"/>
            </p:cNvSpPr>
            <p:nvPr/>
          </p:nvSpPr>
          <p:spPr bwMode="auto">
            <a:xfrm>
              <a:off x="2917" y="2870"/>
              <a:ext cx="3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98" name="Line 138"/>
            <p:cNvSpPr>
              <a:spLocks noChangeShapeType="1"/>
            </p:cNvSpPr>
            <p:nvPr/>
          </p:nvSpPr>
          <p:spPr bwMode="auto">
            <a:xfrm>
              <a:off x="2917" y="2732"/>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099" name="Line 139"/>
            <p:cNvSpPr>
              <a:spLocks noChangeShapeType="1"/>
            </p:cNvSpPr>
            <p:nvPr/>
          </p:nvSpPr>
          <p:spPr bwMode="auto">
            <a:xfrm>
              <a:off x="2954" y="4099"/>
              <a:ext cx="16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00" name="Line 140"/>
            <p:cNvSpPr>
              <a:spLocks noChangeShapeType="1"/>
            </p:cNvSpPr>
            <p:nvPr/>
          </p:nvSpPr>
          <p:spPr bwMode="auto">
            <a:xfrm flipV="1">
              <a:off x="2954" y="4099"/>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01" name="Line 141"/>
            <p:cNvSpPr>
              <a:spLocks noChangeShapeType="1"/>
            </p:cNvSpPr>
            <p:nvPr/>
          </p:nvSpPr>
          <p:spPr bwMode="auto">
            <a:xfrm flipV="1">
              <a:off x="4601" y="4099"/>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02" name="Rectangle 142"/>
            <p:cNvSpPr>
              <a:spLocks noChangeArrowheads="1"/>
            </p:cNvSpPr>
            <p:nvPr/>
          </p:nvSpPr>
          <p:spPr bwMode="auto">
            <a:xfrm>
              <a:off x="3104" y="4136"/>
              <a:ext cx="176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300" b="1">
                  <a:solidFill>
                    <a:srgbClr val="000000"/>
                  </a:solidFill>
                </a:rPr>
                <a:t>SW*       NE        SE         NW              </a:t>
              </a:r>
              <a:endParaRPr lang="it-IT" altLang="it-IT" sz="2400">
                <a:solidFill>
                  <a:srgbClr val="000000"/>
                </a:solidFill>
                <a:latin typeface="Times New Roman" pitchFamily="18" charset="0"/>
              </a:endParaRPr>
            </a:p>
          </p:txBody>
        </p:sp>
        <p:sp>
          <p:nvSpPr>
            <p:cNvPr id="41103" name="Line 143"/>
            <p:cNvSpPr>
              <a:spLocks noChangeShapeType="1"/>
            </p:cNvSpPr>
            <p:nvPr/>
          </p:nvSpPr>
          <p:spPr bwMode="auto">
            <a:xfrm>
              <a:off x="2945" y="452"/>
              <a:ext cx="1" cy="185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04" name="Line 144"/>
            <p:cNvSpPr>
              <a:spLocks noChangeShapeType="1"/>
            </p:cNvSpPr>
            <p:nvPr/>
          </p:nvSpPr>
          <p:spPr bwMode="auto">
            <a:xfrm>
              <a:off x="2902" y="2304"/>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05" name="Line 145"/>
            <p:cNvSpPr>
              <a:spLocks noChangeShapeType="1"/>
            </p:cNvSpPr>
            <p:nvPr/>
          </p:nvSpPr>
          <p:spPr bwMode="auto">
            <a:xfrm>
              <a:off x="2902" y="2073"/>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06" name="Line 146"/>
            <p:cNvSpPr>
              <a:spLocks noChangeShapeType="1"/>
            </p:cNvSpPr>
            <p:nvPr/>
          </p:nvSpPr>
          <p:spPr bwMode="auto">
            <a:xfrm>
              <a:off x="2902" y="1841"/>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07" name="Line 147"/>
            <p:cNvSpPr>
              <a:spLocks noChangeShapeType="1"/>
            </p:cNvSpPr>
            <p:nvPr/>
          </p:nvSpPr>
          <p:spPr bwMode="auto">
            <a:xfrm>
              <a:off x="2902" y="1609"/>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08" name="Line 148"/>
            <p:cNvSpPr>
              <a:spLocks noChangeShapeType="1"/>
            </p:cNvSpPr>
            <p:nvPr/>
          </p:nvSpPr>
          <p:spPr bwMode="auto">
            <a:xfrm>
              <a:off x="2902" y="1378"/>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09" name="Line 149"/>
            <p:cNvSpPr>
              <a:spLocks noChangeShapeType="1"/>
            </p:cNvSpPr>
            <p:nvPr/>
          </p:nvSpPr>
          <p:spPr bwMode="auto">
            <a:xfrm>
              <a:off x="2902" y="1147"/>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10" name="Line 150"/>
            <p:cNvSpPr>
              <a:spLocks noChangeShapeType="1"/>
            </p:cNvSpPr>
            <p:nvPr/>
          </p:nvSpPr>
          <p:spPr bwMode="auto">
            <a:xfrm>
              <a:off x="2902" y="915"/>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11" name="Line 151"/>
            <p:cNvSpPr>
              <a:spLocks noChangeShapeType="1"/>
            </p:cNvSpPr>
            <p:nvPr/>
          </p:nvSpPr>
          <p:spPr bwMode="auto">
            <a:xfrm>
              <a:off x="2902" y="683"/>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12" name="Line 152"/>
            <p:cNvSpPr>
              <a:spLocks noChangeShapeType="1"/>
            </p:cNvSpPr>
            <p:nvPr/>
          </p:nvSpPr>
          <p:spPr bwMode="auto">
            <a:xfrm>
              <a:off x="2902" y="452"/>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13" name="Line 153"/>
            <p:cNvSpPr>
              <a:spLocks noChangeShapeType="1"/>
            </p:cNvSpPr>
            <p:nvPr/>
          </p:nvSpPr>
          <p:spPr bwMode="auto">
            <a:xfrm>
              <a:off x="2945" y="2304"/>
              <a:ext cx="178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14" name="Line 154"/>
            <p:cNvSpPr>
              <a:spLocks noChangeShapeType="1"/>
            </p:cNvSpPr>
            <p:nvPr/>
          </p:nvSpPr>
          <p:spPr bwMode="auto">
            <a:xfrm flipV="1">
              <a:off x="2945" y="2304"/>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15" name="Line 155"/>
            <p:cNvSpPr>
              <a:spLocks noChangeShapeType="1"/>
            </p:cNvSpPr>
            <p:nvPr/>
          </p:nvSpPr>
          <p:spPr bwMode="auto">
            <a:xfrm flipV="1">
              <a:off x="3123" y="2304"/>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16" name="Line 156"/>
            <p:cNvSpPr>
              <a:spLocks noChangeShapeType="1"/>
            </p:cNvSpPr>
            <p:nvPr/>
          </p:nvSpPr>
          <p:spPr bwMode="auto">
            <a:xfrm flipV="1">
              <a:off x="3301" y="2304"/>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17" name="Line 157"/>
            <p:cNvSpPr>
              <a:spLocks noChangeShapeType="1"/>
            </p:cNvSpPr>
            <p:nvPr/>
          </p:nvSpPr>
          <p:spPr bwMode="auto">
            <a:xfrm flipV="1">
              <a:off x="3479" y="2304"/>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18" name="Line 158"/>
            <p:cNvSpPr>
              <a:spLocks noChangeShapeType="1"/>
            </p:cNvSpPr>
            <p:nvPr/>
          </p:nvSpPr>
          <p:spPr bwMode="auto">
            <a:xfrm flipV="1">
              <a:off x="3657" y="2304"/>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19" name="Line 159"/>
            <p:cNvSpPr>
              <a:spLocks noChangeShapeType="1"/>
            </p:cNvSpPr>
            <p:nvPr/>
          </p:nvSpPr>
          <p:spPr bwMode="auto">
            <a:xfrm flipV="1">
              <a:off x="3836" y="2304"/>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20" name="Line 160"/>
            <p:cNvSpPr>
              <a:spLocks noChangeShapeType="1"/>
            </p:cNvSpPr>
            <p:nvPr/>
          </p:nvSpPr>
          <p:spPr bwMode="auto">
            <a:xfrm flipV="1">
              <a:off x="4013" y="2304"/>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21" name="Line 161"/>
            <p:cNvSpPr>
              <a:spLocks noChangeShapeType="1"/>
            </p:cNvSpPr>
            <p:nvPr/>
          </p:nvSpPr>
          <p:spPr bwMode="auto">
            <a:xfrm flipV="1">
              <a:off x="4191" y="2304"/>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22" name="Line 162"/>
            <p:cNvSpPr>
              <a:spLocks noChangeShapeType="1"/>
            </p:cNvSpPr>
            <p:nvPr/>
          </p:nvSpPr>
          <p:spPr bwMode="auto">
            <a:xfrm flipV="1">
              <a:off x="4369" y="2304"/>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23" name="Line 163"/>
            <p:cNvSpPr>
              <a:spLocks noChangeShapeType="1"/>
            </p:cNvSpPr>
            <p:nvPr/>
          </p:nvSpPr>
          <p:spPr bwMode="auto">
            <a:xfrm flipV="1">
              <a:off x="4547" y="2304"/>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24" name="Line 164"/>
            <p:cNvSpPr>
              <a:spLocks noChangeShapeType="1"/>
            </p:cNvSpPr>
            <p:nvPr/>
          </p:nvSpPr>
          <p:spPr bwMode="auto">
            <a:xfrm flipV="1">
              <a:off x="4726" y="2304"/>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25" name="Freeform 165"/>
            <p:cNvSpPr>
              <a:spLocks/>
            </p:cNvSpPr>
            <p:nvPr/>
          </p:nvSpPr>
          <p:spPr bwMode="auto">
            <a:xfrm>
              <a:off x="3034" y="545"/>
              <a:ext cx="1603" cy="740"/>
            </a:xfrm>
            <a:custGeom>
              <a:avLst/>
              <a:gdLst>
                <a:gd name="T0" fmla="*/ 0 w 2385"/>
                <a:gd name="T1" fmla="*/ 0 h 1101"/>
                <a:gd name="T2" fmla="*/ 1 w 2385"/>
                <a:gd name="T3" fmla="*/ 3 h 1101"/>
                <a:gd name="T4" fmla="*/ 3 w 2385"/>
                <a:gd name="T5" fmla="*/ 5 h 1101"/>
                <a:gd name="T6" fmla="*/ 5 w 2385"/>
                <a:gd name="T7" fmla="*/ 5 h 1101"/>
                <a:gd name="T8" fmla="*/ 6 w 2385"/>
                <a:gd name="T9" fmla="*/ 5 h 1101"/>
                <a:gd name="T10" fmla="*/ 7 w 2385"/>
                <a:gd name="T11" fmla="*/ 5 h 1101"/>
                <a:gd name="T12" fmla="*/ 9 w 2385"/>
                <a:gd name="T13" fmla="*/ 6 h 1101"/>
                <a:gd name="T14" fmla="*/ 11 w 2385"/>
                <a:gd name="T15" fmla="*/ 5 h 1101"/>
                <a:gd name="T16" fmla="*/ 12 w 2385"/>
                <a:gd name="T17" fmla="*/ 5 h 1101"/>
                <a:gd name="T18" fmla="*/ 13 w 2385"/>
                <a:gd name="T19" fmla="*/ 5 h 1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5" h="1101">
                  <a:moveTo>
                    <a:pt x="0" y="0"/>
                  </a:moveTo>
                  <a:lnTo>
                    <a:pt x="265" y="551"/>
                  </a:lnTo>
                  <a:lnTo>
                    <a:pt x="530" y="826"/>
                  </a:lnTo>
                  <a:lnTo>
                    <a:pt x="795" y="895"/>
                  </a:lnTo>
                  <a:lnTo>
                    <a:pt x="1060" y="757"/>
                  </a:lnTo>
                  <a:lnTo>
                    <a:pt x="1325" y="826"/>
                  </a:lnTo>
                  <a:lnTo>
                    <a:pt x="1590" y="1101"/>
                  </a:lnTo>
                  <a:lnTo>
                    <a:pt x="1855" y="895"/>
                  </a:lnTo>
                  <a:lnTo>
                    <a:pt x="2120" y="757"/>
                  </a:lnTo>
                  <a:lnTo>
                    <a:pt x="2385" y="96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it-IT">
                <a:solidFill>
                  <a:srgbClr val="000000"/>
                </a:solidFill>
              </a:endParaRPr>
            </a:p>
          </p:txBody>
        </p:sp>
        <p:sp>
          <p:nvSpPr>
            <p:cNvPr id="41126" name="Freeform 166"/>
            <p:cNvSpPr>
              <a:spLocks/>
            </p:cNvSpPr>
            <p:nvPr/>
          </p:nvSpPr>
          <p:spPr bwMode="auto">
            <a:xfrm>
              <a:off x="3034" y="1193"/>
              <a:ext cx="1603" cy="880"/>
            </a:xfrm>
            <a:custGeom>
              <a:avLst/>
              <a:gdLst>
                <a:gd name="T0" fmla="*/ 0 w 2385"/>
                <a:gd name="T1" fmla="*/ 0 h 1308"/>
                <a:gd name="T2" fmla="*/ 1 w 2385"/>
                <a:gd name="T3" fmla="*/ 2 h 1308"/>
                <a:gd name="T4" fmla="*/ 3 w 2385"/>
                <a:gd name="T5" fmla="*/ 5 h 1308"/>
                <a:gd name="T6" fmla="*/ 5 w 2385"/>
                <a:gd name="T7" fmla="*/ 5 h 1308"/>
                <a:gd name="T8" fmla="*/ 6 w 2385"/>
                <a:gd name="T9" fmla="*/ 5 h 1308"/>
                <a:gd name="T10" fmla="*/ 7 w 2385"/>
                <a:gd name="T11" fmla="*/ 3 h 1308"/>
                <a:gd name="T12" fmla="*/ 9 w 2385"/>
                <a:gd name="T13" fmla="*/ 3 h 1308"/>
                <a:gd name="T14" fmla="*/ 11 w 2385"/>
                <a:gd name="T15" fmla="*/ 7 h 1308"/>
                <a:gd name="T16" fmla="*/ 12 w 2385"/>
                <a:gd name="T17" fmla="*/ 7 h 1308"/>
                <a:gd name="T18" fmla="*/ 13 w 2385"/>
                <a:gd name="T19" fmla="*/ 7 h 13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5" h="1308">
                  <a:moveTo>
                    <a:pt x="0" y="0"/>
                  </a:moveTo>
                  <a:lnTo>
                    <a:pt x="265" y="413"/>
                  </a:lnTo>
                  <a:lnTo>
                    <a:pt x="530" y="895"/>
                  </a:lnTo>
                  <a:lnTo>
                    <a:pt x="795" y="757"/>
                  </a:lnTo>
                  <a:lnTo>
                    <a:pt x="1060" y="895"/>
                  </a:lnTo>
                  <a:lnTo>
                    <a:pt x="1325" y="619"/>
                  </a:lnTo>
                  <a:lnTo>
                    <a:pt x="1590" y="482"/>
                  </a:lnTo>
                  <a:lnTo>
                    <a:pt x="1855" y="1170"/>
                  </a:lnTo>
                  <a:lnTo>
                    <a:pt x="2120" y="1308"/>
                  </a:lnTo>
                  <a:lnTo>
                    <a:pt x="2385" y="123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it-IT">
                <a:solidFill>
                  <a:srgbClr val="000000"/>
                </a:solidFill>
              </a:endParaRPr>
            </a:p>
          </p:txBody>
        </p:sp>
        <p:sp>
          <p:nvSpPr>
            <p:cNvPr id="41127" name="Oval 167"/>
            <p:cNvSpPr>
              <a:spLocks noChangeArrowheads="1"/>
            </p:cNvSpPr>
            <p:nvPr/>
          </p:nvSpPr>
          <p:spPr bwMode="auto">
            <a:xfrm>
              <a:off x="3000" y="511"/>
              <a:ext cx="67"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28" name="Oval 168"/>
            <p:cNvSpPr>
              <a:spLocks noChangeArrowheads="1"/>
            </p:cNvSpPr>
            <p:nvPr/>
          </p:nvSpPr>
          <p:spPr bwMode="auto">
            <a:xfrm>
              <a:off x="3178" y="882"/>
              <a:ext cx="67"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29" name="Oval 169"/>
            <p:cNvSpPr>
              <a:spLocks noChangeArrowheads="1"/>
            </p:cNvSpPr>
            <p:nvPr/>
          </p:nvSpPr>
          <p:spPr bwMode="auto">
            <a:xfrm>
              <a:off x="3356" y="1067"/>
              <a:ext cx="67"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30" name="Oval 170"/>
            <p:cNvSpPr>
              <a:spLocks noChangeArrowheads="1"/>
            </p:cNvSpPr>
            <p:nvPr/>
          </p:nvSpPr>
          <p:spPr bwMode="auto">
            <a:xfrm>
              <a:off x="3534" y="1113"/>
              <a:ext cx="68"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31" name="Oval 171"/>
            <p:cNvSpPr>
              <a:spLocks noChangeArrowheads="1"/>
            </p:cNvSpPr>
            <p:nvPr/>
          </p:nvSpPr>
          <p:spPr bwMode="auto">
            <a:xfrm>
              <a:off x="3713" y="1020"/>
              <a:ext cx="67"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32" name="Oval 172"/>
            <p:cNvSpPr>
              <a:spLocks noChangeArrowheads="1"/>
            </p:cNvSpPr>
            <p:nvPr/>
          </p:nvSpPr>
          <p:spPr bwMode="auto">
            <a:xfrm>
              <a:off x="3891" y="1067"/>
              <a:ext cx="67"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33" name="Oval 173"/>
            <p:cNvSpPr>
              <a:spLocks noChangeArrowheads="1"/>
            </p:cNvSpPr>
            <p:nvPr/>
          </p:nvSpPr>
          <p:spPr bwMode="auto">
            <a:xfrm>
              <a:off x="4069" y="1251"/>
              <a:ext cx="67" cy="68"/>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34" name="Oval 174"/>
            <p:cNvSpPr>
              <a:spLocks noChangeArrowheads="1"/>
            </p:cNvSpPr>
            <p:nvPr/>
          </p:nvSpPr>
          <p:spPr bwMode="auto">
            <a:xfrm>
              <a:off x="4247" y="1113"/>
              <a:ext cx="67"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35" name="Oval 175"/>
            <p:cNvSpPr>
              <a:spLocks noChangeArrowheads="1"/>
            </p:cNvSpPr>
            <p:nvPr/>
          </p:nvSpPr>
          <p:spPr bwMode="auto">
            <a:xfrm>
              <a:off x="4425" y="1020"/>
              <a:ext cx="67"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36" name="Oval 176"/>
            <p:cNvSpPr>
              <a:spLocks noChangeArrowheads="1"/>
            </p:cNvSpPr>
            <p:nvPr/>
          </p:nvSpPr>
          <p:spPr bwMode="auto">
            <a:xfrm>
              <a:off x="4603" y="1159"/>
              <a:ext cx="67" cy="68"/>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37" name="Freeform 177"/>
            <p:cNvSpPr>
              <a:spLocks/>
            </p:cNvSpPr>
            <p:nvPr/>
          </p:nvSpPr>
          <p:spPr bwMode="auto">
            <a:xfrm>
              <a:off x="3000" y="1159"/>
              <a:ext cx="67" cy="68"/>
            </a:xfrm>
            <a:custGeom>
              <a:avLst/>
              <a:gdLst>
                <a:gd name="T0" fmla="*/ 1 w 134"/>
                <a:gd name="T1" fmla="*/ 0 h 134"/>
                <a:gd name="T2" fmla="*/ 1 w 134"/>
                <a:gd name="T3" fmla="*/ 1 h 134"/>
                <a:gd name="T4" fmla="*/ 0 w 134"/>
                <a:gd name="T5" fmla="*/ 1 h 134"/>
                <a:gd name="T6" fmla="*/ 1 w 134"/>
                <a:gd name="T7" fmla="*/ 0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4">
                  <a:moveTo>
                    <a:pt x="67" y="0"/>
                  </a:moveTo>
                  <a:lnTo>
                    <a:pt x="134" y="134"/>
                  </a:lnTo>
                  <a:lnTo>
                    <a:pt x="0" y="134"/>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138" name="Freeform 178"/>
            <p:cNvSpPr>
              <a:spLocks/>
            </p:cNvSpPr>
            <p:nvPr/>
          </p:nvSpPr>
          <p:spPr bwMode="auto">
            <a:xfrm>
              <a:off x="3178" y="1437"/>
              <a:ext cx="67" cy="67"/>
            </a:xfrm>
            <a:custGeom>
              <a:avLst/>
              <a:gdLst>
                <a:gd name="T0" fmla="*/ 0 w 135"/>
                <a:gd name="T1" fmla="*/ 0 h 135"/>
                <a:gd name="T2" fmla="*/ 0 w 135"/>
                <a:gd name="T3" fmla="*/ 0 h 135"/>
                <a:gd name="T4" fmla="*/ 0 w 135"/>
                <a:gd name="T5" fmla="*/ 0 h 135"/>
                <a:gd name="T6" fmla="*/ 0 w 135"/>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35">
                  <a:moveTo>
                    <a:pt x="67" y="0"/>
                  </a:moveTo>
                  <a:lnTo>
                    <a:pt x="135" y="135"/>
                  </a:lnTo>
                  <a:lnTo>
                    <a:pt x="0" y="135"/>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139" name="Freeform 179"/>
            <p:cNvSpPr>
              <a:spLocks/>
            </p:cNvSpPr>
            <p:nvPr/>
          </p:nvSpPr>
          <p:spPr bwMode="auto">
            <a:xfrm>
              <a:off x="3356" y="1761"/>
              <a:ext cx="67" cy="67"/>
            </a:xfrm>
            <a:custGeom>
              <a:avLst/>
              <a:gdLst>
                <a:gd name="T0" fmla="*/ 0 w 135"/>
                <a:gd name="T1" fmla="*/ 0 h 135"/>
                <a:gd name="T2" fmla="*/ 0 w 135"/>
                <a:gd name="T3" fmla="*/ 0 h 135"/>
                <a:gd name="T4" fmla="*/ 0 w 135"/>
                <a:gd name="T5" fmla="*/ 0 h 135"/>
                <a:gd name="T6" fmla="*/ 0 w 135"/>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35">
                  <a:moveTo>
                    <a:pt x="68" y="0"/>
                  </a:moveTo>
                  <a:lnTo>
                    <a:pt x="135" y="135"/>
                  </a:lnTo>
                  <a:lnTo>
                    <a:pt x="0" y="135"/>
                  </a:lnTo>
                  <a:lnTo>
                    <a:pt x="68"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140" name="Freeform 180"/>
            <p:cNvSpPr>
              <a:spLocks/>
            </p:cNvSpPr>
            <p:nvPr/>
          </p:nvSpPr>
          <p:spPr bwMode="auto">
            <a:xfrm>
              <a:off x="3534" y="1668"/>
              <a:ext cx="68" cy="68"/>
            </a:xfrm>
            <a:custGeom>
              <a:avLst/>
              <a:gdLst>
                <a:gd name="T0" fmla="*/ 1 w 134"/>
                <a:gd name="T1" fmla="*/ 0 h 134"/>
                <a:gd name="T2" fmla="*/ 1 w 134"/>
                <a:gd name="T3" fmla="*/ 1 h 134"/>
                <a:gd name="T4" fmla="*/ 0 w 134"/>
                <a:gd name="T5" fmla="*/ 1 h 134"/>
                <a:gd name="T6" fmla="*/ 1 w 134"/>
                <a:gd name="T7" fmla="*/ 0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4">
                  <a:moveTo>
                    <a:pt x="67" y="0"/>
                  </a:moveTo>
                  <a:lnTo>
                    <a:pt x="134" y="134"/>
                  </a:lnTo>
                  <a:lnTo>
                    <a:pt x="0" y="134"/>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141" name="Freeform 181"/>
            <p:cNvSpPr>
              <a:spLocks/>
            </p:cNvSpPr>
            <p:nvPr/>
          </p:nvSpPr>
          <p:spPr bwMode="auto">
            <a:xfrm>
              <a:off x="3713" y="1761"/>
              <a:ext cx="67" cy="67"/>
            </a:xfrm>
            <a:custGeom>
              <a:avLst/>
              <a:gdLst>
                <a:gd name="T0" fmla="*/ 1 w 134"/>
                <a:gd name="T1" fmla="*/ 0 h 135"/>
                <a:gd name="T2" fmla="*/ 1 w 134"/>
                <a:gd name="T3" fmla="*/ 0 h 135"/>
                <a:gd name="T4" fmla="*/ 0 w 134"/>
                <a:gd name="T5" fmla="*/ 0 h 135"/>
                <a:gd name="T6" fmla="*/ 1 w 134"/>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5">
                  <a:moveTo>
                    <a:pt x="67" y="0"/>
                  </a:moveTo>
                  <a:lnTo>
                    <a:pt x="134" y="135"/>
                  </a:lnTo>
                  <a:lnTo>
                    <a:pt x="0" y="135"/>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142" name="Freeform 182"/>
            <p:cNvSpPr>
              <a:spLocks/>
            </p:cNvSpPr>
            <p:nvPr/>
          </p:nvSpPr>
          <p:spPr bwMode="auto">
            <a:xfrm>
              <a:off x="3891" y="1576"/>
              <a:ext cx="67" cy="67"/>
            </a:xfrm>
            <a:custGeom>
              <a:avLst/>
              <a:gdLst>
                <a:gd name="T0" fmla="*/ 0 w 135"/>
                <a:gd name="T1" fmla="*/ 0 h 135"/>
                <a:gd name="T2" fmla="*/ 0 w 135"/>
                <a:gd name="T3" fmla="*/ 0 h 135"/>
                <a:gd name="T4" fmla="*/ 0 w 135"/>
                <a:gd name="T5" fmla="*/ 0 h 135"/>
                <a:gd name="T6" fmla="*/ 0 w 135"/>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35">
                  <a:moveTo>
                    <a:pt x="68" y="0"/>
                  </a:moveTo>
                  <a:lnTo>
                    <a:pt x="135" y="135"/>
                  </a:lnTo>
                  <a:lnTo>
                    <a:pt x="0" y="135"/>
                  </a:lnTo>
                  <a:lnTo>
                    <a:pt x="68"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143" name="Freeform 183"/>
            <p:cNvSpPr>
              <a:spLocks/>
            </p:cNvSpPr>
            <p:nvPr/>
          </p:nvSpPr>
          <p:spPr bwMode="auto">
            <a:xfrm>
              <a:off x="4069" y="1483"/>
              <a:ext cx="67" cy="68"/>
            </a:xfrm>
            <a:custGeom>
              <a:avLst/>
              <a:gdLst>
                <a:gd name="T0" fmla="*/ 1 w 134"/>
                <a:gd name="T1" fmla="*/ 0 h 134"/>
                <a:gd name="T2" fmla="*/ 1 w 134"/>
                <a:gd name="T3" fmla="*/ 1 h 134"/>
                <a:gd name="T4" fmla="*/ 0 w 134"/>
                <a:gd name="T5" fmla="*/ 1 h 134"/>
                <a:gd name="T6" fmla="*/ 1 w 134"/>
                <a:gd name="T7" fmla="*/ 0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4">
                  <a:moveTo>
                    <a:pt x="67" y="0"/>
                  </a:moveTo>
                  <a:lnTo>
                    <a:pt x="134" y="134"/>
                  </a:lnTo>
                  <a:lnTo>
                    <a:pt x="0" y="134"/>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144" name="Freeform 184"/>
            <p:cNvSpPr>
              <a:spLocks/>
            </p:cNvSpPr>
            <p:nvPr/>
          </p:nvSpPr>
          <p:spPr bwMode="auto">
            <a:xfrm>
              <a:off x="4247" y="1946"/>
              <a:ext cx="67" cy="67"/>
            </a:xfrm>
            <a:custGeom>
              <a:avLst/>
              <a:gdLst>
                <a:gd name="T0" fmla="*/ 1 w 134"/>
                <a:gd name="T1" fmla="*/ 0 h 135"/>
                <a:gd name="T2" fmla="*/ 1 w 134"/>
                <a:gd name="T3" fmla="*/ 0 h 135"/>
                <a:gd name="T4" fmla="*/ 0 w 134"/>
                <a:gd name="T5" fmla="*/ 0 h 135"/>
                <a:gd name="T6" fmla="*/ 1 w 134"/>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5">
                  <a:moveTo>
                    <a:pt x="67" y="0"/>
                  </a:moveTo>
                  <a:lnTo>
                    <a:pt x="134" y="135"/>
                  </a:lnTo>
                  <a:lnTo>
                    <a:pt x="0" y="135"/>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145" name="Freeform 185"/>
            <p:cNvSpPr>
              <a:spLocks/>
            </p:cNvSpPr>
            <p:nvPr/>
          </p:nvSpPr>
          <p:spPr bwMode="auto">
            <a:xfrm>
              <a:off x="4425" y="2039"/>
              <a:ext cx="67" cy="67"/>
            </a:xfrm>
            <a:custGeom>
              <a:avLst/>
              <a:gdLst>
                <a:gd name="T0" fmla="*/ 0 w 135"/>
                <a:gd name="T1" fmla="*/ 0 h 134"/>
                <a:gd name="T2" fmla="*/ 0 w 135"/>
                <a:gd name="T3" fmla="*/ 1 h 134"/>
                <a:gd name="T4" fmla="*/ 0 w 135"/>
                <a:gd name="T5" fmla="*/ 1 h 134"/>
                <a:gd name="T6" fmla="*/ 0 w 135"/>
                <a:gd name="T7" fmla="*/ 0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34">
                  <a:moveTo>
                    <a:pt x="67" y="0"/>
                  </a:moveTo>
                  <a:lnTo>
                    <a:pt x="135" y="134"/>
                  </a:lnTo>
                  <a:lnTo>
                    <a:pt x="0" y="134"/>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146" name="Freeform 186"/>
            <p:cNvSpPr>
              <a:spLocks/>
            </p:cNvSpPr>
            <p:nvPr/>
          </p:nvSpPr>
          <p:spPr bwMode="auto">
            <a:xfrm>
              <a:off x="4603" y="1993"/>
              <a:ext cx="67" cy="67"/>
            </a:xfrm>
            <a:custGeom>
              <a:avLst/>
              <a:gdLst>
                <a:gd name="T0" fmla="*/ 1 w 134"/>
                <a:gd name="T1" fmla="*/ 0 h 135"/>
                <a:gd name="T2" fmla="*/ 1 w 134"/>
                <a:gd name="T3" fmla="*/ 0 h 135"/>
                <a:gd name="T4" fmla="*/ 0 w 134"/>
                <a:gd name="T5" fmla="*/ 0 h 135"/>
                <a:gd name="T6" fmla="*/ 1 w 134"/>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5">
                  <a:moveTo>
                    <a:pt x="67" y="0"/>
                  </a:moveTo>
                  <a:lnTo>
                    <a:pt x="134" y="135"/>
                  </a:lnTo>
                  <a:lnTo>
                    <a:pt x="0" y="135"/>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147" name="Rectangle 187"/>
            <p:cNvSpPr>
              <a:spLocks noChangeArrowheads="1"/>
            </p:cNvSpPr>
            <p:nvPr/>
          </p:nvSpPr>
          <p:spPr bwMode="auto">
            <a:xfrm>
              <a:off x="2765" y="2227"/>
              <a:ext cx="7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0</a:t>
              </a:r>
              <a:endParaRPr lang="it-IT" altLang="it-IT" sz="2400">
                <a:solidFill>
                  <a:srgbClr val="000000"/>
                </a:solidFill>
                <a:latin typeface="Times New Roman" pitchFamily="18" charset="0"/>
              </a:endParaRPr>
            </a:p>
          </p:txBody>
        </p:sp>
        <p:sp>
          <p:nvSpPr>
            <p:cNvPr id="41148" name="Rectangle 188"/>
            <p:cNvSpPr>
              <a:spLocks noChangeArrowheads="1"/>
            </p:cNvSpPr>
            <p:nvPr/>
          </p:nvSpPr>
          <p:spPr bwMode="auto">
            <a:xfrm>
              <a:off x="2765" y="1996"/>
              <a:ext cx="7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5</a:t>
              </a:r>
              <a:endParaRPr lang="it-IT" altLang="it-IT" sz="2400">
                <a:solidFill>
                  <a:srgbClr val="000000"/>
                </a:solidFill>
                <a:latin typeface="Times New Roman" pitchFamily="18" charset="0"/>
              </a:endParaRPr>
            </a:p>
          </p:txBody>
        </p:sp>
        <p:sp>
          <p:nvSpPr>
            <p:cNvPr id="41149" name="Rectangle 189"/>
            <p:cNvSpPr>
              <a:spLocks noChangeArrowheads="1"/>
            </p:cNvSpPr>
            <p:nvPr/>
          </p:nvSpPr>
          <p:spPr bwMode="auto">
            <a:xfrm>
              <a:off x="2691" y="1765"/>
              <a:ext cx="15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10</a:t>
              </a:r>
              <a:endParaRPr lang="it-IT" altLang="it-IT" sz="2400">
                <a:solidFill>
                  <a:srgbClr val="000000"/>
                </a:solidFill>
                <a:latin typeface="Times New Roman" pitchFamily="18" charset="0"/>
              </a:endParaRPr>
            </a:p>
          </p:txBody>
        </p:sp>
        <p:sp>
          <p:nvSpPr>
            <p:cNvPr id="41150" name="Rectangle 190"/>
            <p:cNvSpPr>
              <a:spLocks noChangeArrowheads="1"/>
            </p:cNvSpPr>
            <p:nvPr/>
          </p:nvSpPr>
          <p:spPr bwMode="auto">
            <a:xfrm>
              <a:off x="2691" y="1533"/>
              <a:ext cx="15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15</a:t>
              </a:r>
              <a:endParaRPr lang="it-IT" altLang="it-IT" sz="2400">
                <a:solidFill>
                  <a:srgbClr val="000000"/>
                </a:solidFill>
                <a:latin typeface="Times New Roman" pitchFamily="18" charset="0"/>
              </a:endParaRPr>
            </a:p>
          </p:txBody>
        </p:sp>
        <p:sp>
          <p:nvSpPr>
            <p:cNvPr id="41151" name="Rectangle 191"/>
            <p:cNvSpPr>
              <a:spLocks noChangeArrowheads="1"/>
            </p:cNvSpPr>
            <p:nvPr/>
          </p:nvSpPr>
          <p:spPr bwMode="auto">
            <a:xfrm>
              <a:off x="2691" y="1301"/>
              <a:ext cx="15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20</a:t>
              </a:r>
              <a:endParaRPr lang="it-IT" altLang="it-IT" sz="2400">
                <a:solidFill>
                  <a:srgbClr val="000000"/>
                </a:solidFill>
                <a:latin typeface="Times New Roman" pitchFamily="18" charset="0"/>
              </a:endParaRPr>
            </a:p>
          </p:txBody>
        </p:sp>
        <p:sp>
          <p:nvSpPr>
            <p:cNvPr id="41152" name="Rectangle 192"/>
            <p:cNvSpPr>
              <a:spLocks noChangeArrowheads="1"/>
            </p:cNvSpPr>
            <p:nvPr/>
          </p:nvSpPr>
          <p:spPr bwMode="auto">
            <a:xfrm>
              <a:off x="2691" y="1070"/>
              <a:ext cx="15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25</a:t>
              </a:r>
              <a:endParaRPr lang="it-IT" altLang="it-IT" sz="2400">
                <a:solidFill>
                  <a:srgbClr val="000000"/>
                </a:solidFill>
                <a:latin typeface="Times New Roman" pitchFamily="18" charset="0"/>
              </a:endParaRPr>
            </a:p>
          </p:txBody>
        </p:sp>
        <p:sp>
          <p:nvSpPr>
            <p:cNvPr id="41153" name="Rectangle 193"/>
            <p:cNvSpPr>
              <a:spLocks noChangeArrowheads="1"/>
            </p:cNvSpPr>
            <p:nvPr/>
          </p:nvSpPr>
          <p:spPr bwMode="auto">
            <a:xfrm>
              <a:off x="2691" y="839"/>
              <a:ext cx="15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30</a:t>
              </a:r>
              <a:endParaRPr lang="it-IT" altLang="it-IT" sz="2400">
                <a:solidFill>
                  <a:srgbClr val="000000"/>
                </a:solidFill>
                <a:latin typeface="Times New Roman" pitchFamily="18" charset="0"/>
              </a:endParaRPr>
            </a:p>
          </p:txBody>
        </p:sp>
        <p:sp>
          <p:nvSpPr>
            <p:cNvPr id="41154" name="Rectangle 194"/>
            <p:cNvSpPr>
              <a:spLocks noChangeArrowheads="1"/>
            </p:cNvSpPr>
            <p:nvPr/>
          </p:nvSpPr>
          <p:spPr bwMode="auto">
            <a:xfrm>
              <a:off x="2691" y="607"/>
              <a:ext cx="15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35</a:t>
              </a:r>
              <a:endParaRPr lang="it-IT" altLang="it-IT" sz="2400">
                <a:solidFill>
                  <a:srgbClr val="000000"/>
                </a:solidFill>
                <a:latin typeface="Times New Roman" pitchFamily="18" charset="0"/>
              </a:endParaRPr>
            </a:p>
          </p:txBody>
        </p:sp>
        <p:sp>
          <p:nvSpPr>
            <p:cNvPr id="41155" name="Rectangle 195"/>
            <p:cNvSpPr>
              <a:spLocks noChangeArrowheads="1"/>
            </p:cNvSpPr>
            <p:nvPr/>
          </p:nvSpPr>
          <p:spPr bwMode="auto">
            <a:xfrm>
              <a:off x="2691" y="375"/>
              <a:ext cx="15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40</a:t>
              </a:r>
              <a:endParaRPr lang="it-IT" altLang="it-IT" sz="2400">
                <a:solidFill>
                  <a:srgbClr val="000000"/>
                </a:solidFill>
                <a:latin typeface="Times New Roman" pitchFamily="18" charset="0"/>
              </a:endParaRPr>
            </a:p>
          </p:txBody>
        </p:sp>
        <p:sp>
          <p:nvSpPr>
            <p:cNvPr id="41156" name="Rectangle 196"/>
            <p:cNvSpPr>
              <a:spLocks noChangeArrowheads="1"/>
            </p:cNvSpPr>
            <p:nvPr/>
          </p:nvSpPr>
          <p:spPr bwMode="auto">
            <a:xfrm>
              <a:off x="2999" y="2412"/>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1</a:t>
              </a:r>
              <a:endParaRPr lang="it-IT" altLang="it-IT" sz="2400">
                <a:solidFill>
                  <a:srgbClr val="000000"/>
                </a:solidFill>
                <a:latin typeface="Times New Roman" pitchFamily="18" charset="0"/>
              </a:endParaRPr>
            </a:p>
          </p:txBody>
        </p:sp>
        <p:sp>
          <p:nvSpPr>
            <p:cNvPr id="41157" name="Rectangle 197"/>
            <p:cNvSpPr>
              <a:spLocks noChangeArrowheads="1"/>
            </p:cNvSpPr>
            <p:nvPr/>
          </p:nvSpPr>
          <p:spPr bwMode="auto">
            <a:xfrm>
              <a:off x="3177" y="2412"/>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2</a:t>
              </a:r>
              <a:endParaRPr lang="it-IT" altLang="it-IT" sz="2400">
                <a:solidFill>
                  <a:srgbClr val="000000"/>
                </a:solidFill>
                <a:latin typeface="Times New Roman" pitchFamily="18" charset="0"/>
              </a:endParaRPr>
            </a:p>
          </p:txBody>
        </p:sp>
        <p:sp>
          <p:nvSpPr>
            <p:cNvPr id="41158" name="Rectangle 198"/>
            <p:cNvSpPr>
              <a:spLocks noChangeArrowheads="1"/>
            </p:cNvSpPr>
            <p:nvPr/>
          </p:nvSpPr>
          <p:spPr bwMode="auto">
            <a:xfrm>
              <a:off x="3356" y="2412"/>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3</a:t>
              </a:r>
              <a:endParaRPr lang="it-IT" altLang="it-IT" sz="2400">
                <a:solidFill>
                  <a:srgbClr val="000000"/>
                </a:solidFill>
                <a:latin typeface="Times New Roman" pitchFamily="18" charset="0"/>
              </a:endParaRPr>
            </a:p>
          </p:txBody>
        </p:sp>
        <p:sp>
          <p:nvSpPr>
            <p:cNvPr id="41159" name="Rectangle 199"/>
            <p:cNvSpPr>
              <a:spLocks noChangeArrowheads="1"/>
            </p:cNvSpPr>
            <p:nvPr/>
          </p:nvSpPr>
          <p:spPr bwMode="auto">
            <a:xfrm>
              <a:off x="3534" y="2412"/>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4</a:t>
              </a:r>
              <a:endParaRPr lang="it-IT" altLang="it-IT" sz="2400">
                <a:solidFill>
                  <a:srgbClr val="000000"/>
                </a:solidFill>
                <a:latin typeface="Times New Roman" pitchFamily="18" charset="0"/>
              </a:endParaRPr>
            </a:p>
          </p:txBody>
        </p:sp>
        <p:sp>
          <p:nvSpPr>
            <p:cNvPr id="41160" name="Rectangle 200"/>
            <p:cNvSpPr>
              <a:spLocks noChangeArrowheads="1"/>
            </p:cNvSpPr>
            <p:nvPr/>
          </p:nvSpPr>
          <p:spPr bwMode="auto">
            <a:xfrm>
              <a:off x="3712" y="2412"/>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5</a:t>
              </a:r>
              <a:endParaRPr lang="it-IT" altLang="it-IT" sz="2400">
                <a:solidFill>
                  <a:srgbClr val="000000"/>
                </a:solidFill>
                <a:latin typeface="Times New Roman" pitchFamily="18" charset="0"/>
              </a:endParaRPr>
            </a:p>
          </p:txBody>
        </p:sp>
        <p:sp>
          <p:nvSpPr>
            <p:cNvPr id="41161" name="Rectangle 201"/>
            <p:cNvSpPr>
              <a:spLocks noChangeArrowheads="1"/>
            </p:cNvSpPr>
            <p:nvPr/>
          </p:nvSpPr>
          <p:spPr bwMode="auto">
            <a:xfrm>
              <a:off x="3890" y="2412"/>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6</a:t>
              </a:r>
              <a:endParaRPr lang="it-IT" altLang="it-IT" sz="2400">
                <a:solidFill>
                  <a:srgbClr val="000000"/>
                </a:solidFill>
                <a:latin typeface="Times New Roman" pitchFamily="18" charset="0"/>
              </a:endParaRPr>
            </a:p>
          </p:txBody>
        </p:sp>
        <p:sp>
          <p:nvSpPr>
            <p:cNvPr id="41162" name="Rectangle 202"/>
            <p:cNvSpPr>
              <a:spLocks noChangeArrowheads="1"/>
            </p:cNvSpPr>
            <p:nvPr/>
          </p:nvSpPr>
          <p:spPr bwMode="auto">
            <a:xfrm>
              <a:off x="4068" y="2412"/>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7</a:t>
              </a:r>
              <a:endParaRPr lang="it-IT" altLang="it-IT" sz="2400">
                <a:solidFill>
                  <a:srgbClr val="000000"/>
                </a:solidFill>
                <a:latin typeface="Times New Roman" pitchFamily="18" charset="0"/>
              </a:endParaRPr>
            </a:p>
          </p:txBody>
        </p:sp>
        <p:sp>
          <p:nvSpPr>
            <p:cNvPr id="41163" name="Rectangle 203"/>
            <p:cNvSpPr>
              <a:spLocks noChangeArrowheads="1"/>
            </p:cNvSpPr>
            <p:nvPr/>
          </p:nvSpPr>
          <p:spPr bwMode="auto">
            <a:xfrm>
              <a:off x="4246" y="2412"/>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8</a:t>
              </a:r>
              <a:endParaRPr lang="it-IT" altLang="it-IT" sz="2400">
                <a:solidFill>
                  <a:srgbClr val="000000"/>
                </a:solidFill>
                <a:latin typeface="Times New Roman" pitchFamily="18" charset="0"/>
              </a:endParaRPr>
            </a:p>
          </p:txBody>
        </p:sp>
        <p:sp>
          <p:nvSpPr>
            <p:cNvPr id="41164" name="Rectangle 204"/>
            <p:cNvSpPr>
              <a:spLocks noChangeArrowheads="1"/>
            </p:cNvSpPr>
            <p:nvPr/>
          </p:nvSpPr>
          <p:spPr bwMode="auto">
            <a:xfrm>
              <a:off x="4424" y="2412"/>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9</a:t>
              </a:r>
              <a:endParaRPr lang="it-IT" altLang="it-IT" sz="2400">
                <a:solidFill>
                  <a:srgbClr val="000000"/>
                </a:solidFill>
                <a:latin typeface="Times New Roman" pitchFamily="18" charset="0"/>
              </a:endParaRPr>
            </a:p>
          </p:txBody>
        </p:sp>
        <p:sp>
          <p:nvSpPr>
            <p:cNvPr id="41165" name="Rectangle 205"/>
            <p:cNvSpPr>
              <a:spLocks noChangeArrowheads="1"/>
            </p:cNvSpPr>
            <p:nvPr/>
          </p:nvSpPr>
          <p:spPr bwMode="auto">
            <a:xfrm>
              <a:off x="4568" y="2412"/>
              <a:ext cx="13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10</a:t>
              </a:r>
              <a:endParaRPr lang="it-IT" altLang="it-IT" sz="2400">
                <a:solidFill>
                  <a:srgbClr val="000000"/>
                </a:solidFill>
                <a:latin typeface="Times New Roman" pitchFamily="18" charset="0"/>
              </a:endParaRPr>
            </a:p>
          </p:txBody>
        </p:sp>
        <p:sp>
          <p:nvSpPr>
            <p:cNvPr id="41166" name="Rectangle 206"/>
            <p:cNvSpPr>
              <a:spLocks noChangeArrowheads="1"/>
            </p:cNvSpPr>
            <p:nvPr/>
          </p:nvSpPr>
          <p:spPr bwMode="auto">
            <a:xfrm>
              <a:off x="4499" y="1419"/>
              <a:ext cx="939"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67" name="Line 207"/>
            <p:cNvSpPr>
              <a:spLocks noChangeShapeType="1"/>
            </p:cNvSpPr>
            <p:nvPr/>
          </p:nvSpPr>
          <p:spPr bwMode="auto">
            <a:xfrm>
              <a:off x="4538" y="1518"/>
              <a:ext cx="15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68" name="Oval 208"/>
            <p:cNvSpPr>
              <a:spLocks noChangeArrowheads="1"/>
            </p:cNvSpPr>
            <p:nvPr/>
          </p:nvSpPr>
          <p:spPr bwMode="auto">
            <a:xfrm>
              <a:off x="4579" y="1485"/>
              <a:ext cx="68"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69" name="Rectangle 209"/>
            <p:cNvSpPr>
              <a:spLocks noChangeArrowheads="1"/>
            </p:cNvSpPr>
            <p:nvPr/>
          </p:nvSpPr>
          <p:spPr bwMode="auto">
            <a:xfrm>
              <a:off x="4721" y="1439"/>
              <a:ext cx="69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AD11 mice</a:t>
              </a:r>
              <a:endParaRPr lang="it-IT" altLang="it-IT" sz="2400">
                <a:solidFill>
                  <a:srgbClr val="000000"/>
                </a:solidFill>
                <a:latin typeface="Times New Roman" pitchFamily="18" charset="0"/>
              </a:endParaRPr>
            </a:p>
          </p:txBody>
        </p:sp>
        <p:sp>
          <p:nvSpPr>
            <p:cNvPr id="41170" name="Line 210"/>
            <p:cNvSpPr>
              <a:spLocks noChangeShapeType="1"/>
            </p:cNvSpPr>
            <p:nvPr/>
          </p:nvSpPr>
          <p:spPr bwMode="auto">
            <a:xfrm>
              <a:off x="4538" y="1698"/>
              <a:ext cx="15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71" name="Freeform 211"/>
            <p:cNvSpPr>
              <a:spLocks/>
            </p:cNvSpPr>
            <p:nvPr/>
          </p:nvSpPr>
          <p:spPr bwMode="auto">
            <a:xfrm>
              <a:off x="4579" y="1664"/>
              <a:ext cx="68" cy="67"/>
            </a:xfrm>
            <a:custGeom>
              <a:avLst/>
              <a:gdLst>
                <a:gd name="T0" fmla="*/ 1 w 134"/>
                <a:gd name="T1" fmla="*/ 0 h 135"/>
                <a:gd name="T2" fmla="*/ 1 w 134"/>
                <a:gd name="T3" fmla="*/ 0 h 135"/>
                <a:gd name="T4" fmla="*/ 0 w 134"/>
                <a:gd name="T5" fmla="*/ 0 h 135"/>
                <a:gd name="T6" fmla="*/ 1 w 134"/>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5">
                  <a:moveTo>
                    <a:pt x="67" y="0"/>
                  </a:moveTo>
                  <a:lnTo>
                    <a:pt x="134" y="135"/>
                  </a:lnTo>
                  <a:lnTo>
                    <a:pt x="0" y="135"/>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172" name="Rectangle 212"/>
            <p:cNvSpPr>
              <a:spLocks noChangeArrowheads="1"/>
            </p:cNvSpPr>
            <p:nvPr/>
          </p:nvSpPr>
          <p:spPr bwMode="auto">
            <a:xfrm>
              <a:off x="4721" y="1618"/>
              <a:ext cx="56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WT mice</a:t>
              </a:r>
              <a:endParaRPr lang="it-IT" altLang="it-IT" sz="2400">
                <a:solidFill>
                  <a:srgbClr val="000000"/>
                </a:solidFill>
                <a:latin typeface="Times New Roman" pitchFamily="18" charset="0"/>
              </a:endParaRPr>
            </a:p>
          </p:txBody>
        </p:sp>
        <p:sp>
          <p:nvSpPr>
            <p:cNvPr id="41173" name="Line 213"/>
            <p:cNvSpPr>
              <a:spLocks noChangeShapeType="1"/>
            </p:cNvSpPr>
            <p:nvPr/>
          </p:nvSpPr>
          <p:spPr bwMode="auto">
            <a:xfrm>
              <a:off x="628" y="537"/>
              <a:ext cx="1" cy="179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74" name="Line 214"/>
            <p:cNvSpPr>
              <a:spLocks noChangeShapeType="1"/>
            </p:cNvSpPr>
            <p:nvPr/>
          </p:nvSpPr>
          <p:spPr bwMode="auto">
            <a:xfrm>
              <a:off x="585" y="2335"/>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75" name="Line 215"/>
            <p:cNvSpPr>
              <a:spLocks noChangeShapeType="1"/>
            </p:cNvSpPr>
            <p:nvPr/>
          </p:nvSpPr>
          <p:spPr bwMode="auto">
            <a:xfrm>
              <a:off x="585" y="2035"/>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76" name="Line 216"/>
            <p:cNvSpPr>
              <a:spLocks noChangeShapeType="1"/>
            </p:cNvSpPr>
            <p:nvPr/>
          </p:nvSpPr>
          <p:spPr bwMode="auto">
            <a:xfrm>
              <a:off x="585" y="1736"/>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77" name="Line 217"/>
            <p:cNvSpPr>
              <a:spLocks noChangeShapeType="1"/>
            </p:cNvSpPr>
            <p:nvPr/>
          </p:nvSpPr>
          <p:spPr bwMode="auto">
            <a:xfrm>
              <a:off x="585" y="1436"/>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78" name="Line 218"/>
            <p:cNvSpPr>
              <a:spLocks noChangeShapeType="1"/>
            </p:cNvSpPr>
            <p:nvPr/>
          </p:nvSpPr>
          <p:spPr bwMode="auto">
            <a:xfrm>
              <a:off x="585" y="1136"/>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79" name="Line 219"/>
            <p:cNvSpPr>
              <a:spLocks noChangeShapeType="1"/>
            </p:cNvSpPr>
            <p:nvPr/>
          </p:nvSpPr>
          <p:spPr bwMode="auto">
            <a:xfrm>
              <a:off x="585" y="837"/>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80" name="Line 220"/>
            <p:cNvSpPr>
              <a:spLocks noChangeShapeType="1"/>
            </p:cNvSpPr>
            <p:nvPr/>
          </p:nvSpPr>
          <p:spPr bwMode="auto">
            <a:xfrm>
              <a:off x="585" y="537"/>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81" name="Line 221"/>
            <p:cNvSpPr>
              <a:spLocks noChangeShapeType="1"/>
            </p:cNvSpPr>
            <p:nvPr/>
          </p:nvSpPr>
          <p:spPr bwMode="auto">
            <a:xfrm>
              <a:off x="628" y="2335"/>
              <a:ext cx="179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82" name="Line 222"/>
            <p:cNvSpPr>
              <a:spLocks noChangeShapeType="1"/>
            </p:cNvSpPr>
            <p:nvPr/>
          </p:nvSpPr>
          <p:spPr bwMode="auto">
            <a:xfrm flipV="1">
              <a:off x="628" y="2335"/>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83" name="Line 223"/>
            <p:cNvSpPr>
              <a:spLocks noChangeShapeType="1"/>
            </p:cNvSpPr>
            <p:nvPr/>
          </p:nvSpPr>
          <p:spPr bwMode="auto">
            <a:xfrm flipV="1">
              <a:off x="808" y="2335"/>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84" name="Line 224"/>
            <p:cNvSpPr>
              <a:spLocks noChangeShapeType="1"/>
            </p:cNvSpPr>
            <p:nvPr/>
          </p:nvSpPr>
          <p:spPr bwMode="auto">
            <a:xfrm flipV="1">
              <a:off x="987" y="2335"/>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85" name="Line 225"/>
            <p:cNvSpPr>
              <a:spLocks noChangeShapeType="1"/>
            </p:cNvSpPr>
            <p:nvPr/>
          </p:nvSpPr>
          <p:spPr bwMode="auto">
            <a:xfrm flipV="1">
              <a:off x="1167" y="2335"/>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86" name="Line 226"/>
            <p:cNvSpPr>
              <a:spLocks noChangeShapeType="1"/>
            </p:cNvSpPr>
            <p:nvPr/>
          </p:nvSpPr>
          <p:spPr bwMode="auto">
            <a:xfrm flipV="1">
              <a:off x="1347" y="2335"/>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87" name="Line 227"/>
            <p:cNvSpPr>
              <a:spLocks noChangeShapeType="1"/>
            </p:cNvSpPr>
            <p:nvPr/>
          </p:nvSpPr>
          <p:spPr bwMode="auto">
            <a:xfrm flipV="1">
              <a:off x="1527" y="2335"/>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88" name="Line 228"/>
            <p:cNvSpPr>
              <a:spLocks noChangeShapeType="1"/>
            </p:cNvSpPr>
            <p:nvPr/>
          </p:nvSpPr>
          <p:spPr bwMode="auto">
            <a:xfrm flipV="1">
              <a:off x="1707" y="2335"/>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89" name="Line 229"/>
            <p:cNvSpPr>
              <a:spLocks noChangeShapeType="1"/>
            </p:cNvSpPr>
            <p:nvPr/>
          </p:nvSpPr>
          <p:spPr bwMode="auto">
            <a:xfrm flipV="1">
              <a:off x="1886" y="2335"/>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90" name="Line 230"/>
            <p:cNvSpPr>
              <a:spLocks noChangeShapeType="1"/>
            </p:cNvSpPr>
            <p:nvPr/>
          </p:nvSpPr>
          <p:spPr bwMode="auto">
            <a:xfrm flipV="1">
              <a:off x="2066" y="2335"/>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91" name="Line 231"/>
            <p:cNvSpPr>
              <a:spLocks noChangeShapeType="1"/>
            </p:cNvSpPr>
            <p:nvPr/>
          </p:nvSpPr>
          <p:spPr bwMode="auto">
            <a:xfrm flipV="1">
              <a:off x="2245" y="2335"/>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92" name="Line 232"/>
            <p:cNvSpPr>
              <a:spLocks noChangeShapeType="1"/>
            </p:cNvSpPr>
            <p:nvPr/>
          </p:nvSpPr>
          <p:spPr bwMode="auto">
            <a:xfrm flipV="1">
              <a:off x="2425" y="2335"/>
              <a:ext cx="1" cy="3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41193" name="Freeform 233"/>
            <p:cNvSpPr>
              <a:spLocks/>
            </p:cNvSpPr>
            <p:nvPr/>
          </p:nvSpPr>
          <p:spPr bwMode="auto">
            <a:xfrm>
              <a:off x="718" y="747"/>
              <a:ext cx="1617" cy="1378"/>
            </a:xfrm>
            <a:custGeom>
              <a:avLst/>
              <a:gdLst>
                <a:gd name="T0" fmla="*/ 0 w 2408"/>
                <a:gd name="T1" fmla="*/ 0 h 2053"/>
                <a:gd name="T2" fmla="*/ 1 w 2408"/>
                <a:gd name="T3" fmla="*/ 1 h 2053"/>
                <a:gd name="T4" fmla="*/ 3 w 2408"/>
                <a:gd name="T5" fmla="*/ 6 h 2053"/>
                <a:gd name="T6" fmla="*/ 5 w 2408"/>
                <a:gd name="T7" fmla="*/ 5 h 2053"/>
                <a:gd name="T8" fmla="*/ 6 w 2408"/>
                <a:gd name="T9" fmla="*/ 6 h 2053"/>
                <a:gd name="T10" fmla="*/ 7 w 2408"/>
                <a:gd name="T11" fmla="*/ 6 h 2053"/>
                <a:gd name="T12" fmla="*/ 9 w 2408"/>
                <a:gd name="T13" fmla="*/ 9 h 2053"/>
                <a:gd name="T14" fmla="*/ 11 w 2408"/>
                <a:gd name="T15" fmla="*/ 10 h 2053"/>
                <a:gd name="T16" fmla="*/ 12 w 2408"/>
                <a:gd name="T17" fmla="*/ 11 h 2053"/>
                <a:gd name="T18" fmla="*/ 13 w 2408"/>
                <a:gd name="T19" fmla="*/ 10 h 20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08" h="2053">
                  <a:moveTo>
                    <a:pt x="0" y="0"/>
                  </a:moveTo>
                  <a:lnTo>
                    <a:pt x="267" y="45"/>
                  </a:lnTo>
                  <a:lnTo>
                    <a:pt x="535" y="1027"/>
                  </a:lnTo>
                  <a:lnTo>
                    <a:pt x="803" y="937"/>
                  </a:lnTo>
                  <a:lnTo>
                    <a:pt x="1070" y="1027"/>
                  </a:lnTo>
                  <a:lnTo>
                    <a:pt x="1338" y="1160"/>
                  </a:lnTo>
                  <a:lnTo>
                    <a:pt x="1605" y="1517"/>
                  </a:lnTo>
                  <a:lnTo>
                    <a:pt x="1873" y="1785"/>
                  </a:lnTo>
                  <a:lnTo>
                    <a:pt x="2141" y="2053"/>
                  </a:lnTo>
                  <a:lnTo>
                    <a:pt x="2408" y="187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it-IT">
                <a:solidFill>
                  <a:srgbClr val="000000"/>
                </a:solidFill>
              </a:endParaRPr>
            </a:p>
          </p:txBody>
        </p:sp>
        <p:sp>
          <p:nvSpPr>
            <p:cNvPr id="41194" name="Freeform 234"/>
            <p:cNvSpPr>
              <a:spLocks/>
            </p:cNvSpPr>
            <p:nvPr/>
          </p:nvSpPr>
          <p:spPr bwMode="auto">
            <a:xfrm>
              <a:off x="718" y="1017"/>
              <a:ext cx="1617" cy="1108"/>
            </a:xfrm>
            <a:custGeom>
              <a:avLst/>
              <a:gdLst>
                <a:gd name="T0" fmla="*/ 0 w 2408"/>
                <a:gd name="T1" fmla="*/ 0 h 1651"/>
                <a:gd name="T2" fmla="*/ 1 w 2408"/>
                <a:gd name="T3" fmla="*/ 5 h 1651"/>
                <a:gd name="T4" fmla="*/ 3 w 2408"/>
                <a:gd name="T5" fmla="*/ 6 h 1651"/>
                <a:gd name="T6" fmla="*/ 5 w 2408"/>
                <a:gd name="T7" fmla="*/ 7 h 1651"/>
                <a:gd name="T8" fmla="*/ 6 w 2408"/>
                <a:gd name="T9" fmla="*/ 9 h 1651"/>
                <a:gd name="T10" fmla="*/ 7 w 2408"/>
                <a:gd name="T11" fmla="*/ 8 h 1651"/>
                <a:gd name="T12" fmla="*/ 9 w 2408"/>
                <a:gd name="T13" fmla="*/ 9 h 1651"/>
                <a:gd name="T14" fmla="*/ 11 w 2408"/>
                <a:gd name="T15" fmla="*/ 9 h 1651"/>
                <a:gd name="T16" fmla="*/ 12 w 2408"/>
                <a:gd name="T17" fmla="*/ 9 h 1651"/>
                <a:gd name="T18" fmla="*/ 13 w 2408"/>
                <a:gd name="T19" fmla="*/ 7 h 16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08" h="1651">
                  <a:moveTo>
                    <a:pt x="0" y="0"/>
                  </a:moveTo>
                  <a:lnTo>
                    <a:pt x="267" y="937"/>
                  </a:lnTo>
                  <a:lnTo>
                    <a:pt x="535" y="1115"/>
                  </a:lnTo>
                  <a:lnTo>
                    <a:pt x="803" y="1294"/>
                  </a:lnTo>
                  <a:lnTo>
                    <a:pt x="1070" y="1472"/>
                  </a:lnTo>
                  <a:lnTo>
                    <a:pt x="1338" y="1428"/>
                  </a:lnTo>
                  <a:lnTo>
                    <a:pt x="1605" y="1606"/>
                  </a:lnTo>
                  <a:lnTo>
                    <a:pt x="1873" y="1472"/>
                  </a:lnTo>
                  <a:lnTo>
                    <a:pt x="2141" y="1651"/>
                  </a:lnTo>
                  <a:lnTo>
                    <a:pt x="2408" y="138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it-IT">
                <a:solidFill>
                  <a:srgbClr val="000000"/>
                </a:solidFill>
              </a:endParaRPr>
            </a:p>
          </p:txBody>
        </p:sp>
        <p:sp>
          <p:nvSpPr>
            <p:cNvPr id="41195" name="Oval 235"/>
            <p:cNvSpPr>
              <a:spLocks noChangeArrowheads="1"/>
            </p:cNvSpPr>
            <p:nvPr/>
          </p:nvSpPr>
          <p:spPr bwMode="auto">
            <a:xfrm>
              <a:off x="684" y="713"/>
              <a:ext cx="68"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96" name="Oval 236"/>
            <p:cNvSpPr>
              <a:spLocks noChangeArrowheads="1"/>
            </p:cNvSpPr>
            <p:nvPr/>
          </p:nvSpPr>
          <p:spPr bwMode="auto">
            <a:xfrm>
              <a:off x="864" y="743"/>
              <a:ext cx="67"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97" name="Oval 237"/>
            <p:cNvSpPr>
              <a:spLocks noChangeArrowheads="1"/>
            </p:cNvSpPr>
            <p:nvPr/>
          </p:nvSpPr>
          <p:spPr bwMode="auto">
            <a:xfrm>
              <a:off x="1044" y="1403"/>
              <a:ext cx="67"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98" name="Oval 238"/>
            <p:cNvSpPr>
              <a:spLocks noChangeArrowheads="1"/>
            </p:cNvSpPr>
            <p:nvPr/>
          </p:nvSpPr>
          <p:spPr bwMode="auto">
            <a:xfrm>
              <a:off x="1224" y="1342"/>
              <a:ext cx="67"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199" name="Oval 239"/>
            <p:cNvSpPr>
              <a:spLocks noChangeArrowheads="1"/>
            </p:cNvSpPr>
            <p:nvPr/>
          </p:nvSpPr>
          <p:spPr bwMode="auto">
            <a:xfrm>
              <a:off x="1403" y="1403"/>
              <a:ext cx="67"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200" name="Oval 240"/>
            <p:cNvSpPr>
              <a:spLocks noChangeArrowheads="1"/>
            </p:cNvSpPr>
            <p:nvPr/>
          </p:nvSpPr>
          <p:spPr bwMode="auto">
            <a:xfrm>
              <a:off x="1583" y="1492"/>
              <a:ext cx="67"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201" name="Oval 241"/>
            <p:cNvSpPr>
              <a:spLocks noChangeArrowheads="1"/>
            </p:cNvSpPr>
            <p:nvPr/>
          </p:nvSpPr>
          <p:spPr bwMode="auto">
            <a:xfrm>
              <a:off x="1762" y="1732"/>
              <a:ext cx="68"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202" name="Oval 242"/>
            <p:cNvSpPr>
              <a:spLocks noChangeArrowheads="1"/>
            </p:cNvSpPr>
            <p:nvPr/>
          </p:nvSpPr>
          <p:spPr bwMode="auto">
            <a:xfrm>
              <a:off x="1942" y="1912"/>
              <a:ext cx="68"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203" name="Oval 243"/>
            <p:cNvSpPr>
              <a:spLocks noChangeArrowheads="1"/>
            </p:cNvSpPr>
            <p:nvPr/>
          </p:nvSpPr>
          <p:spPr bwMode="auto">
            <a:xfrm>
              <a:off x="2122" y="2092"/>
              <a:ext cx="68" cy="67"/>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204" name="Oval 244"/>
            <p:cNvSpPr>
              <a:spLocks noChangeArrowheads="1"/>
            </p:cNvSpPr>
            <p:nvPr/>
          </p:nvSpPr>
          <p:spPr bwMode="auto">
            <a:xfrm>
              <a:off x="2302" y="1971"/>
              <a:ext cx="67" cy="68"/>
            </a:xfrm>
            <a:prstGeom prst="ellipse">
              <a:avLst/>
            </a:prstGeom>
            <a:solidFill>
              <a:srgbClr val="00FF00"/>
            </a:solidFill>
            <a:ln w="7938">
              <a:solidFill>
                <a:srgbClr val="00FF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1205" name="Freeform 245"/>
            <p:cNvSpPr>
              <a:spLocks/>
            </p:cNvSpPr>
            <p:nvPr/>
          </p:nvSpPr>
          <p:spPr bwMode="auto">
            <a:xfrm>
              <a:off x="684" y="983"/>
              <a:ext cx="68" cy="67"/>
            </a:xfrm>
            <a:custGeom>
              <a:avLst/>
              <a:gdLst>
                <a:gd name="T0" fmla="*/ 1 w 134"/>
                <a:gd name="T1" fmla="*/ 0 h 134"/>
                <a:gd name="T2" fmla="*/ 1 w 134"/>
                <a:gd name="T3" fmla="*/ 1 h 134"/>
                <a:gd name="T4" fmla="*/ 0 w 134"/>
                <a:gd name="T5" fmla="*/ 1 h 134"/>
                <a:gd name="T6" fmla="*/ 1 w 134"/>
                <a:gd name="T7" fmla="*/ 0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4">
                  <a:moveTo>
                    <a:pt x="67" y="0"/>
                  </a:moveTo>
                  <a:lnTo>
                    <a:pt x="134" y="134"/>
                  </a:lnTo>
                  <a:lnTo>
                    <a:pt x="0" y="134"/>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206" name="Freeform 246"/>
            <p:cNvSpPr>
              <a:spLocks/>
            </p:cNvSpPr>
            <p:nvPr/>
          </p:nvSpPr>
          <p:spPr bwMode="auto">
            <a:xfrm>
              <a:off x="864" y="1612"/>
              <a:ext cx="67" cy="67"/>
            </a:xfrm>
            <a:custGeom>
              <a:avLst/>
              <a:gdLst>
                <a:gd name="T0" fmla="*/ 1 w 134"/>
                <a:gd name="T1" fmla="*/ 0 h 135"/>
                <a:gd name="T2" fmla="*/ 1 w 134"/>
                <a:gd name="T3" fmla="*/ 0 h 135"/>
                <a:gd name="T4" fmla="*/ 0 w 134"/>
                <a:gd name="T5" fmla="*/ 0 h 135"/>
                <a:gd name="T6" fmla="*/ 1 w 134"/>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5">
                  <a:moveTo>
                    <a:pt x="67" y="0"/>
                  </a:moveTo>
                  <a:lnTo>
                    <a:pt x="134" y="135"/>
                  </a:lnTo>
                  <a:lnTo>
                    <a:pt x="0" y="135"/>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207" name="Freeform 247"/>
            <p:cNvSpPr>
              <a:spLocks/>
            </p:cNvSpPr>
            <p:nvPr/>
          </p:nvSpPr>
          <p:spPr bwMode="auto">
            <a:xfrm>
              <a:off x="1044" y="1732"/>
              <a:ext cx="67" cy="67"/>
            </a:xfrm>
            <a:custGeom>
              <a:avLst/>
              <a:gdLst>
                <a:gd name="T0" fmla="*/ 1 w 134"/>
                <a:gd name="T1" fmla="*/ 0 h 135"/>
                <a:gd name="T2" fmla="*/ 1 w 134"/>
                <a:gd name="T3" fmla="*/ 0 h 135"/>
                <a:gd name="T4" fmla="*/ 0 w 134"/>
                <a:gd name="T5" fmla="*/ 0 h 135"/>
                <a:gd name="T6" fmla="*/ 1 w 134"/>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5">
                  <a:moveTo>
                    <a:pt x="67" y="0"/>
                  </a:moveTo>
                  <a:lnTo>
                    <a:pt x="134" y="135"/>
                  </a:lnTo>
                  <a:lnTo>
                    <a:pt x="0" y="135"/>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208" name="Freeform 248"/>
            <p:cNvSpPr>
              <a:spLocks/>
            </p:cNvSpPr>
            <p:nvPr/>
          </p:nvSpPr>
          <p:spPr bwMode="auto">
            <a:xfrm>
              <a:off x="1224" y="1852"/>
              <a:ext cx="67" cy="67"/>
            </a:xfrm>
            <a:custGeom>
              <a:avLst/>
              <a:gdLst>
                <a:gd name="T0" fmla="*/ 1 w 134"/>
                <a:gd name="T1" fmla="*/ 0 h 134"/>
                <a:gd name="T2" fmla="*/ 1 w 134"/>
                <a:gd name="T3" fmla="*/ 1 h 134"/>
                <a:gd name="T4" fmla="*/ 0 w 134"/>
                <a:gd name="T5" fmla="*/ 1 h 134"/>
                <a:gd name="T6" fmla="*/ 1 w 134"/>
                <a:gd name="T7" fmla="*/ 0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4">
                  <a:moveTo>
                    <a:pt x="67" y="0"/>
                  </a:moveTo>
                  <a:lnTo>
                    <a:pt x="134" y="134"/>
                  </a:lnTo>
                  <a:lnTo>
                    <a:pt x="0" y="134"/>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209" name="Freeform 249"/>
            <p:cNvSpPr>
              <a:spLocks/>
            </p:cNvSpPr>
            <p:nvPr/>
          </p:nvSpPr>
          <p:spPr bwMode="auto">
            <a:xfrm>
              <a:off x="1403" y="1971"/>
              <a:ext cx="67" cy="68"/>
            </a:xfrm>
            <a:custGeom>
              <a:avLst/>
              <a:gdLst>
                <a:gd name="T0" fmla="*/ 0 w 135"/>
                <a:gd name="T1" fmla="*/ 0 h 134"/>
                <a:gd name="T2" fmla="*/ 0 w 135"/>
                <a:gd name="T3" fmla="*/ 1 h 134"/>
                <a:gd name="T4" fmla="*/ 0 w 135"/>
                <a:gd name="T5" fmla="*/ 1 h 134"/>
                <a:gd name="T6" fmla="*/ 0 w 135"/>
                <a:gd name="T7" fmla="*/ 0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34">
                  <a:moveTo>
                    <a:pt x="67" y="0"/>
                  </a:moveTo>
                  <a:lnTo>
                    <a:pt x="135" y="134"/>
                  </a:lnTo>
                  <a:lnTo>
                    <a:pt x="0" y="134"/>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210" name="Freeform 250"/>
            <p:cNvSpPr>
              <a:spLocks/>
            </p:cNvSpPr>
            <p:nvPr/>
          </p:nvSpPr>
          <p:spPr bwMode="auto">
            <a:xfrm>
              <a:off x="1583" y="1942"/>
              <a:ext cx="67" cy="67"/>
            </a:xfrm>
            <a:custGeom>
              <a:avLst/>
              <a:gdLst>
                <a:gd name="T0" fmla="*/ 0 w 135"/>
                <a:gd name="T1" fmla="*/ 0 h 134"/>
                <a:gd name="T2" fmla="*/ 0 w 135"/>
                <a:gd name="T3" fmla="*/ 1 h 134"/>
                <a:gd name="T4" fmla="*/ 0 w 135"/>
                <a:gd name="T5" fmla="*/ 1 h 134"/>
                <a:gd name="T6" fmla="*/ 0 w 135"/>
                <a:gd name="T7" fmla="*/ 0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34">
                  <a:moveTo>
                    <a:pt x="67" y="0"/>
                  </a:moveTo>
                  <a:lnTo>
                    <a:pt x="135" y="134"/>
                  </a:lnTo>
                  <a:lnTo>
                    <a:pt x="0" y="134"/>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211" name="Freeform 251"/>
            <p:cNvSpPr>
              <a:spLocks/>
            </p:cNvSpPr>
            <p:nvPr/>
          </p:nvSpPr>
          <p:spPr bwMode="auto">
            <a:xfrm>
              <a:off x="1762" y="2061"/>
              <a:ext cx="68" cy="68"/>
            </a:xfrm>
            <a:custGeom>
              <a:avLst/>
              <a:gdLst>
                <a:gd name="T0" fmla="*/ 1 w 134"/>
                <a:gd name="T1" fmla="*/ 0 h 134"/>
                <a:gd name="T2" fmla="*/ 1 w 134"/>
                <a:gd name="T3" fmla="*/ 1 h 134"/>
                <a:gd name="T4" fmla="*/ 0 w 134"/>
                <a:gd name="T5" fmla="*/ 1 h 134"/>
                <a:gd name="T6" fmla="*/ 1 w 134"/>
                <a:gd name="T7" fmla="*/ 0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4">
                  <a:moveTo>
                    <a:pt x="67" y="0"/>
                  </a:moveTo>
                  <a:lnTo>
                    <a:pt x="134" y="134"/>
                  </a:lnTo>
                  <a:lnTo>
                    <a:pt x="0" y="134"/>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212" name="Freeform 252"/>
            <p:cNvSpPr>
              <a:spLocks/>
            </p:cNvSpPr>
            <p:nvPr/>
          </p:nvSpPr>
          <p:spPr bwMode="auto">
            <a:xfrm>
              <a:off x="1942" y="1971"/>
              <a:ext cx="68" cy="68"/>
            </a:xfrm>
            <a:custGeom>
              <a:avLst/>
              <a:gdLst>
                <a:gd name="T0" fmla="*/ 1 w 134"/>
                <a:gd name="T1" fmla="*/ 0 h 134"/>
                <a:gd name="T2" fmla="*/ 1 w 134"/>
                <a:gd name="T3" fmla="*/ 1 h 134"/>
                <a:gd name="T4" fmla="*/ 0 w 134"/>
                <a:gd name="T5" fmla="*/ 1 h 134"/>
                <a:gd name="T6" fmla="*/ 1 w 134"/>
                <a:gd name="T7" fmla="*/ 0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4">
                  <a:moveTo>
                    <a:pt x="67" y="0"/>
                  </a:moveTo>
                  <a:lnTo>
                    <a:pt x="134" y="134"/>
                  </a:lnTo>
                  <a:lnTo>
                    <a:pt x="0" y="134"/>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213" name="Freeform 253"/>
            <p:cNvSpPr>
              <a:spLocks/>
            </p:cNvSpPr>
            <p:nvPr/>
          </p:nvSpPr>
          <p:spPr bwMode="auto">
            <a:xfrm>
              <a:off x="2122" y="2092"/>
              <a:ext cx="68" cy="67"/>
            </a:xfrm>
            <a:custGeom>
              <a:avLst/>
              <a:gdLst>
                <a:gd name="T0" fmla="*/ 1 w 134"/>
                <a:gd name="T1" fmla="*/ 0 h 134"/>
                <a:gd name="T2" fmla="*/ 1 w 134"/>
                <a:gd name="T3" fmla="*/ 1 h 134"/>
                <a:gd name="T4" fmla="*/ 0 w 134"/>
                <a:gd name="T5" fmla="*/ 1 h 134"/>
                <a:gd name="T6" fmla="*/ 1 w 134"/>
                <a:gd name="T7" fmla="*/ 0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 h="134">
                  <a:moveTo>
                    <a:pt x="67" y="0"/>
                  </a:moveTo>
                  <a:lnTo>
                    <a:pt x="134" y="134"/>
                  </a:lnTo>
                  <a:lnTo>
                    <a:pt x="0" y="134"/>
                  </a:lnTo>
                  <a:lnTo>
                    <a:pt x="67"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214" name="Freeform 254"/>
            <p:cNvSpPr>
              <a:spLocks/>
            </p:cNvSpPr>
            <p:nvPr/>
          </p:nvSpPr>
          <p:spPr bwMode="auto">
            <a:xfrm>
              <a:off x="2302" y="1912"/>
              <a:ext cx="67" cy="67"/>
            </a:xfrm>
            <a:custGeom>
              <a:avLst/>
              <a:gdLst>
                <a:gd name="T0" fmla="*/ 0 w 135"/>
                <a:gd name="T1" fmla="*/ 0 h 135"/>
                <a:gd name="T2" fmla="*/ 0 w 135"/>
                <a:gd name="T3" fmla="*/ 0 h 135"/>
                <a:gd name="T4" fmla="*/ 0 w 135"/>
                <a:gd name="T5" fmla="*/ 0 h 135"/>
                <a:gd name="T6" fmla="*/ 0 w 135"/>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135">
                  <a:moveTo>
                    <a:pt x="68" y="0"/>
                  </a:moveTo>
                  <a:lnTo>
                    <a:pt x="135" y="135"/>
                  </a:lnTo>
                  <a:lnTo>
                    <a:pt x="0" y="135"/>
                  </a:lnTo>
                  <a:lnTo>
                    <a:pt x="68" y="0"/>
                  </a:lnTo>
                  <a:close/>
                </a:path>
              </a:pathLst>
            </a:custGeom>
            <a:solidFill>
              <a:srgbClr val="FF0000"/>
            </a:solidFill>
            <a:ln w="7938">
              <a:solidFill>
                <a:srgbClr val="FF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41215" name="Rectangle 255"/>
            <p:cNvSpPr>
              <a:spLocks noChangeArrowheads="1"/>
            </p:cNvSpPr>
            <p:nvPr/>
          </p:nvSpPr>
          <p:spPr bwMode="auto">
            <a:xfrm>
              <a:off x="449" y="2258"/>
              <a:ext cx="7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0</a:t>
              </a:r>
              <a:endParaRPr lang="it-IT" altLang="it-IT" sz="2400">
                <a:solidFill>
                  <a:srgbClr val="000000"/>
                </a:solidFill>
                <a:latin typeface="Times New Roman" pitchFamily="18" charset="0"/>
              </a:endParaRPr>
            </a:p>
          </p:txBody>
        </p:sp>
        <p:sp>
          <p:nvSpPr>
            <p:cNvPr id="41216" name="Rectangle 256"/>
            <p:cNvSpPr>
              <a:spLocks noChangeArrowheads="1"/>
            </p:cNvSpPr>
            <p:nvPr/>
          </p:nvSpPr>
          <p:spPr bwMode="auto">
            <a:xfrm>
              <a:off x="374" y="1959"/>
              <a:ext cx="15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10</a:t>
              </a:r>
              <a:endParaRPr lang="it-IT" altLang="it-IT" sz="2400">
                <a:solidFill>
                  <a:srgbClr val="000000"/>
                </a:solidFill>
                <a:latin typeface="Times New Roman" pitchFamily="18" charset="0"/>
              </a:endParaRPr>
            </a:p>
          </p:txBody>
        </p:sp>
        <p:sp>
          <p:nvSpPr>
            <p:cNvPr id="41217" name="Rectangle 257"/>
            <p:cNvSpPr>
              <a:spLocks noChangeArrowheads="1"/>
            </p:cNvSpPr>
            <p:nvPr/>
          </p:nvSpPr>
          <p:spPr bwMode="auto">
            <a:xfrm>
              <a:off x="374" y="1659"/>
              <a:ext cx="15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20</a:t>
              </a:r>
              <a:endParaRPr lang="it-IT" altLang="it-IT" sz="2400">
                <a:solidFill>
                  <a:srgbClr val="000000"/>
                </a:solidFill>
                <a:latin typeface="Times New Roman" pitchFamily="18" charset="0"/>
              </a:endParaRPr>
            </a:p>
          </p:txBody>
        </p:sp>
        <p:sp>
          <p:nvSpPr>
            <p:cNvPr id="41218" name="Rectangle 258"/>
            <p:cNvSpPr>
              <a:spLocks noChangeArrowheads="1"/>
            </p:cNvSpPr>
            <p:nvPr/>
          </p:nvSpPr>
          <p:spPr bwMode="auto">
            <a:xfrm>
              <a:off x="374" y="1360"/>
              <a:ext cx="15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30</a:t>
              </a:r>
              <a:endParaRPr lang="it-IT" altLang="it-IT" sz="2400">
                <a:solidFill>
                  <a:srgbClr val="000000"/>
                </a:solidFill>
                <a:latin typeface="Times New Roman" pitchFamily="18" charset="0"/>
              </a:endParaRPr>
            </a:p>
          </p:txBody>
        </p:sp>
        <p:sp>
          <p:nvSpPr>
            <p:cNvPr id="41219" name="Rectangle 259"/>
            <p:cNvSpPr>
              <a:spLocks noChangeArrowheads="1"/>
            </p:cNvSpPr>
            <p:nvPr/>
          </p:nvSpPr>
          <p:spPr bwMode="auto">
            <a:xfrm>
              <a:off x="374" y="1060"/>
              <a:ext cx="15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40</a:t>
              </a:r>
              <a:endParaRPr lang="it-IT" altLang="it-IT" sz="2400">
                <a:solidFill>
                  <a:srgbClr val="000000"/>
                </a:solidFill>
                <a:latin typeface="Times New Roman" pitchFamily="18" charset="0"/>
              </a:endParaRPr>
            </a:p>
          </p:txBody>
        </p:sp>
        <p:sp>
          <p:nvSpPr>
            <p:cNvPr id="41220" name="Rectangle 260"/>
            <p:cNvSpPr>
              <a:spLocks noChangeArrowheads="1"/>
            </p:cNvSpPr>
            <p:nvPr/>
          </p:nvSpPr>
          <p:spPr bwMode="auto">
            <a:xfrm>
              <a:off x="374" y="760"/>
              <a:ext cx="15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50</a:t>
              </a:r>
              <a:endParaRPr lang="it-IT" altLang="it-IT" sz="2400">
                <a:solidFill>
                  <a:srgbClr val="000000"/>
                </a:solidFill>
                <a:latin typeface="Times New Roman" pitchFamily="18" charset="0"/>
              </a:endParaRPr>
            </a:p>
          </p:txBody>
        </p:sp>
        <p:sp>
          <p:nvSpPr>
            <p:cNvPr id="41221" name="Rectangle 261"/>
            <p:cNvSpPr>
              <a:spLocks noChangeArrowheads="1"/>
            </p:cNvSpPr>
            <p:nvPr/>
          </p:nvSpPr>
          <p:spPr bwMode="auto">
            <a:xfrm>
              <a:off x="374" y="461"/>
              <a:ext cx="15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60</a:t>
              </a:r>
              <a:endParaRPr lang="it-IT" altLang="it-IT" sz="2400">
                <a:solidFill>
                  <a:srgbClr val="000000"/>
                </a:solidFill>
                <a:latin typeface="Times New Roman" pitchFamily="18" charset="0"/>
              </a:endParaRPr>
            </a:p>
          </p:txBody>
        </p:sp>
        <p:sp>
          <p:nvSpPr>
            <p:cNvPr id="41222" name="Rectangle 262"/>
            <p:cNvSpPr>
              <a:spLocks noChangeArrowheads="1"/>
            </p:cNvSpPr>
            <p:nvPr/>
          </p:nvSpPr>
          <p:spPr bwMode="auto">
            <a:xfrm>
              <a:off x="684" y="2443"/>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1</a:t>
              </a:r>
              <a:endParaRPr lang="it-IT" altLang="it-IT" sz="2400">
                <a:solidFill>
                  <a:srgbClr val="000000"/>
                </a:solidFill>
                <a:latin typeface="Times New Roman" pitchFamily="18" charset="0"/>
              </a:endParaRPr>
            </a:p>
          </p:txBody>
        </p:sp>
        <p:sp>
          <p:nvSpPr>
            <p:cNvPr id="41223" name="Rectangle 263"/>
            <p:cNvSpPr>
              <a:spLocks noChangeArrowheads="1"/>
            </p:cNvSpPr>
            <p:nvPr/>
          </p:nvSpPr>
          <p:spPr bwMode="auto">
            <a:xfrm>
              <a:off x="863" y="2443"/>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2</a:t>
              </a:r>
              <a:endParaRPr lang="it-IT" altLang="it-IT" sz="2400">
                <a:solidFill>
                  <a:srgbClr val="000000"/>
                </a:solidFill>
                <a:latin typeface="Times New Roman" pitchFamily="18" charset="0"/>
              </a:endParaRPr>
            </a:p>
          </p:txBody>
        </p:sp>
        <p:sp>
          <p:nvSpPr>
            <p:cNvPr id="41224" name="Rectangle 264"/>
            <p:cNvSpPr>
              <a:spLocks noChangeArrowheads="1"/>
            </p:cNvSpPr>
            <p:nvPr/>
          </p:nvSpPr>
          <p:spPr bwMode="auto">
            <a:xfrm>
              <a:off x="1043" y="2443"/>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3</a:t>
              </a:r>
              <a:endParaRPr lang="it-IT" altLang="it-IT" sz="2400">
                <a:solidFill>
                  <a:srgbClr val="000000"/>
                </a:solidFill>
                <a:latin typeface="Times New Roman" pitchFamily="18" charset="0"/>
              </a:endParaRPr>
            </a:p>
          </p:txBody>
        </p:sp>
        <p:sp>
          <p:nvSpPr>
            <p:cNvPr id="41225" name="Rectangle 265"/>
            <p:cNvSpPr>
              <a:spLocks noChangeArrowheads="1"/>
            </p:cNvSpPr>
            <p:nvPr/>
          </p:nvSpPr>
          <p:spPr bwMode="auto">
            <a:xfrm>
              <a:off x="1223" y="2443"/>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4</a:t>
              </a:r>
              <a:endParaRPr lang="it-IT" altLang="it-IT" sz="2400">
                <a:solidFill>
                  <a:srgbClr val="000000"/>
                </a:solidFill>
                <a:latin typeface="Times New Roman" pitchFamily="18" charset="0"/>
              </a:endParaRPr>
            </a:p>
          </p:txBody>
        </p:sp>
        <p:sp>
          <p:nvSpPr>
            <p:cNvPr id="41226" name="Rectangle 266"/>
            <p:cNvSpPr>
              <a:spLocks noChangeArrowheads="1"/>
            </p:cNvSpPr>
            <p:nvPr/>
          </p:nvSpPr>
          <p:spPr bwMode="auto">
            <a:xfrm>
              <a:off x="1402" y="2443"/>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5</a:t>
              </a:r>
              <a:endParaRPr lang="it-IT" altLang="it-IT" sz="2400">
                <a:solidFill>
                  <a:srgbClr val="000000"/>
                </a:solidFill>
                <a:latin typeface="Times New Roman" pitchFamily="18" charset="0"/>
              </a:endParaRPr>
            </a:p>
          </p:txBody>
        </p:sp>
        <p:sp>
          <p:nvSpPr>
            <p:cNvPr id="41227" name="Rectangle 267"/>
            <p:cNvSpPr>
              <a:spLocks noChangeArrowheads="1"/>
            </p:cNvSpPr>
            <p:nvPr/>
          </p:nvSpPr>
          <p:spPr bwMode="auto">
            <a:xfrm>
              <a:off x="1582" y="2443"/>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6</a:t>
              </a:r>
              <a:endParaRPr lang="it-IT" altLang="it-IT" sz="2400">
                <a:solidFill>
                  <a:srgbClr val="000000"/>
                </a:solidFill>
                <a:latin typeface="Times New Roman" pitchFamily="18" charset="0"/>
              </a:endParaRPr>
            </a:p>
          </p:txBody>
        </p:sp>
        <p:sp>
          <p:nvSpPr>
            <p:cNvPr id="41228" name="Rectangle 268"/>
            <p:cNvSpPr>
              <a:spLocks noChangeArrowheads="1"/>
            </p:cNvSpPr>
            <p:nvPr/>
          </p:nvSpPr>
          <p:spPr bwMode="auto">
            <a:xfrm>
              <a:off x="1762" y="2443"/>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7</a:t>
              </a:r>
              <a:endParaRPr lang="it-IT" altLang="it-IT" sz="2400">
                <a:solidFill>
                  <a:srgbClr val="000000"/>
                </a:solidFill>
                <a:latin typeface="Times New Roman" pitchFamily="18" charset="0"/>
              </a:endParaRPr>
            </a:p>
          </p:txBody>
        </p:sp>
        <p:sp>
          <p:nvSpPr>
            <p:cNvPr id="41229" name="Rectangle 269"/>
            <p:cNvSpPr>
              <a:spLocks noChangeArrowheads="1"/>
            </p:cNvSpPr>
            <p:nvPr/>
          </p:nvSpPr>
          <p:spPr bwMode="auto">
            <a:xfrm>
              <a:off x="1942" y="2443"/>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8</a:t>
              </a:r>
              <a:endParaRPr lang="it-IT" altLang="it-IT" sz="2400">
                <a:solidFill>
                  <a:srgbClr val="000000"/>
                </a:solidFill>
                <a:latin typeface="Times New Roman" pitchFamily="18" charset="0"/>
              </a:endParaRPr>
            </a:p>
          </p:txBody>
        </p:sp>
        <p:sp>
          <p:nvSpPr>
            <p:cNvPr id="41230" name="Rectangle 270"/>
            <p:cNvSpPr>
              <a:spLocks noChangeArrowheads="1"/>
            </p:cNvSpPr>
            <p:nvPr/>
          </p:nvSpPr>
          <p:spPr bwMode="auto">
            <a:xfrm>
              <a:off x="2122" y="2443"/>
              <a:ext cx="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9</a:t>
              </a:r>
              <a:endParaRPr lang="it-IT" altLang="it-IT" sz="2400">
                <a:solidFill>
                  <a:srgbClr val="000000"/>
                </a:solidFill>
                <a:latin typeface="Times New Roman" pitchFamily="18" charset="0"/>
              </a:endParaRPr>
            </a:p>
          </p:txBody>
        </p:sp>
        <p:sp>
          <p:nvSpPr>
            <p:cNvPr id="41231" name="Rectangle 271"/>
            <p:cNvSpPr>
              <a:spLocks noChangeArrowheads="1"/>
            </p:cNvSpPr>
            <p:nvPr/>
          </p:nvSpPr>
          <p:spPr bwMode="auto">
            <a:xfrm>
              <a:off x="2267" y="2443"/>
              <a:ext cx="13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500" b="1">
                  <a:solidFill>
                    <a:srgbClr val="000000"/>
                  </a:solidFill>
                </a:rPr>
                <a:t>10</a:t>
              </a:r>
              <a:endParaRPr lang="it-IT" altLang="it-IT" sz="2400">
                <a:solidFill>
                  <a:srgbClr val="000000"/>
                </a:solidFill>
                <a:latin typeface="Times New Roman" pitchFamily="18" charset="0"/>
              </a:endParaRPr>
            </a:p>
          </p:txBody>
        </p:sp>
        <p:sp>
          <p:nvSpPr>
            <p:cNvPr id="41232" name="Rectangle 272"/>
            <p:cNvSpPr>
              <a:spLocks noChangeArrowheads="1"/>
            </p:cNvSpPr>
            <p:nvPr/>
          </p:nvSpPr>
          <p:spPr bwMode="auto">
            <a:xfrm>
              <a:off x="2524" y="2494"/>
              <a:ext cx="31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days</a:t>
              </a:r>
              <a:endParaRPr lang="it-IT" altLang="it-IT" sz="2400">
                <a:solidFill>
                  <a:srgbClr val="000000"/>
                </a:solidFill>
                <a:latin typeface="Times New Roman" pitchFamily="18" charset="0"/>
              </a:endParaRPr>
            </a:p>
          </p:txBody>
        </p:sp>
        <p:sp>
          <p:nvSpPr>
            <p:cNvPr id="41233" name="Rectangle 273"/>
            <p:cNvSpPr>
              <a:spLocks noChangeArrowheads="1"/>
            </p:cNvSpPr>
            <p:nvPr/>
          </p:nvSpPr>
          <p:spPr bwMode="auto">
            <a:xfrm rot="-5400000">
              <a:off x="-223" y="1346"/>
              <a:ext cx="87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Latency (sec)</a:t>
              </a:r>
              <a:endParaRPr lang="it-IT" altLang="it-IT" sz="2400">
                <a:solidFill>
                  <a:srgbClr val="000000"/>
                </a:solidFill>
                <a:latin typeface="Times New Roman" pitchFamily="18" charset="0"/>
              </a:endParaRPr>
            </a:p>
          </p:txBody>
        </p:sp>
        <p:sp>
          <p:nvSpPr>
            <p:cNvPr id="41234" name="Line 274"/>
            <p:cNvSpPr>
              <a:spLocks noChangeShapeType="1"/>
            </p:cNvSpPr>
            <p:nvPr/>
          </p:nvSpPr>
          <p:spPr bwMode="auto">
            <a:xfrm>
              <a:off x="4631" y="1001"/>
              <a:ext cx="0" cy="1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35" name="Line 275"/>
            <p:cNvSpPr>
              <a:spLocks noChangeShapeType="1"/>
            </p:cNvSpPr>
            <p:nvPr/>
          </p:nvSpPr>
          <p:spPr bwMode="auto">
            <a:xfrm>
              <a:off x="4456" y="865"/>
              <a:ext cx="0" cy="1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36" name="Line 276"/>
            <p:cNvSpPr>
              <a:spLocks noChangeShapeType="1"/>
            </p:cNvSpPr>
            <p:nvPr/>
          </p:nvSpPr>
          <p:spPr bwMode="auto">
            <a:xfrm>
              <a:off x="4280" y="983"/>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37" name="Line 277"/>
            <p:cNvSpPr>
              <a:spLocks noChangeShapeType="1"/>
            </p:cNvSpPr>
            <p:nvPr/>
          </p:nvSpPr>
          <p:spPr bwMode="auto">
            <a:xfrm>
              <a:off x="4103" y="1137"/>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38" name="Line 278"/>
            <p:cNvSpPr>
              <a:spLocks noChangeShapeType="1"/>
            </p:cNvSpPr>
            <p:nvPr/>
          </p:nvSpPr>
          <p:spPr bwMode="auto">
            <a:xfrm>
              <a:off x="3921" y="956"/>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39" name="Line 279"/>
            <p:cNvSpPr>
              <a:spLocks noChangeShapeType="1"/>
            </p:cNvSpPr>
            <p:nvPr/>
          </p:nvSpPr>
          <p:spPr bwMode="auto">
            <a:xfrm>
              <a:off x="3749" y="956"/>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40" name="Line 280"/>
            <p:cNvSpPr>
              <a:spLocks noChangeShapeType="1"/>
            </p:cNvSpPr>
            <p:nvPr/>
          </p:nvSpPr>
          <p:spPr bwMode="auto">
            <a:xfrm>
              <a:off x="3393" y="92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41" name="Line 281"/>
            <p:cNvSpPr>
              <a:spLocks noChangeShapeType="1"/>
            </p:cNvSpPr>
            <p:nvPr/>
          </p:nvSpPr>
          <p:spPr bwMode="auto">
            <a:xfrm>
              <a:off x="3566" y="1001"/>
              <a:ext cx="0" cy="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42" name="Line 282"/>
            <p:cNvSpPr>
              <a:spLocks noChangeShapeType="1"/>
            </p:cNvSpPr>
            <p:nvPr/>
          </p:nvSpPr>
          <p:spPr bwMode="auto">
            <a:xfrm>
              <a:off x="3216" y="78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43" name="Line 283"/>
            <p:cNvSpPr>
              <a:spLocks noChangeShapeType="1"/>
            </p:cNvSpPr>
            <p:nvPr/>
          </p:nvSpPr>
          <p:spPr bwMode="auto">
            <a:xfrm>
              <a:off x="3033" y="378"/>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44" name="Line 284"/>
            <p:cNvSpPr>
              <a:spLocks noChangeShapeType="1"/>
            </p:cNvSpPr>
            <p:nvPr/>
          </p:nvSpPr>
          <p:spPr bwMode="auto">
            <a:xfrm>
              <a:off x="3035" y="1058"/>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45" name="Line 285"/>
            <p:cNvSpPr>
              <a:spLocks noChangeShapeType="1"/>
            </p:cNvSpPr>
            <p:nvPr/>
          </p:nvSpPr>
          <p:spPr bwMode="auto">
            <a:xfrm>
              <a:off x="3212" y="1312"/>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46" name="Line 286"/>
            <p:cNvSpPr>
              <a:spLocks noChangeShapeType="1"/>
            </p:cNvSpPr>
            <p:nvPr/>
          </p:nvSpPr>
          <p:spPr bwMode="auto">
            <a:xfrm>
              <a:off x="3396" y="1693"/>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47" name="Line 287"/>
            <p:cNvSpPr>
              <a:spLocks noChangeShapeType="1"/>
            </p:cNvSpPr>
            <p:nvPr/>
          </p:nvSpPr>
          <p:spPr bwMode="auto">
            <a:xfrm>
              <a:off x="3749" y="1707"/>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48" name="Line 288"/>
            <p:cNvSpPr>
              <a:spLocks noChangeShapeType="1"/>
            </p:cNvSpPr>
            <p:nvPr/>
          </p:nvSpPr>
          <p:spPr bwMode="auto">
            <a:xfrm>
              <a:off x="4277" y="1888"/>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49" name="Line 289"/>
            <p:cNvSpPr>
              <a:spLocks noChangeShapeType="1"/>
            </p:cNvSpPr>
            <p:nvPr/>
          </p:nvSpPr>
          <p:spPr bwMode="auto">
            <a:xfrm>
              <a:off x="4633" y="1933"/>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50" name="Line 290"/>
            <p:cNvSpPr>
              <a:spLocks noChangeShapeType="1"/>
            </p:cNvSpPr>
            <p:nvPr/>
          </p:nvSpPr>
          <p:spPr bwMode="auto">
            <a:xfrm>
              <a:off x="4459" y="1970"/>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51" name="Line 291"/>
            <p:cNvSpPr>
              <a:spLocks noChangeShapeType="1"/>
            </p:cNvSpPr>
            <p:nvPr/>
          </p:nvSpPr>
          <p:spPr bwMode="auto">
            <a:xfrm>
              <a:off x="4103" y="1410"/>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52" name="Line 292"/>
            <p:cNvSpPr>
              <a:spLocks noChangeShapeType="1"/>
            </p:cNvSpPr>
            <p:nvPr/>
          </p:nvSpPr>
          <p:spPr bwMode="auto">
            <a:xfrm>
              <a:off x="3572" y="1586"/>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53" name="Line 293"/>
            <p:cNvSpPr>
              <a:spLocks noChangeShapeType="1"/>
            </p:cNvSpPr>
            <p:nvPr/>
          </p:nvSpPr>
          <p:spPr bwMode="auto">
            <a:xfrm>
              <a:off x="3924" y="1494"/>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54" name="Line 294"/>
            <p:cNvSpPr>
              <a:spLocks noChangeShapeType="1"/>
            </p:cNvSpPr>
            <p:nvPr/>
          </p:nvSpPr>
          <p:spPr bwMode="auto">
            <a:xfrm>
              <a:off x="2338" y="1772"/>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55" name="Line 295"/>
            <p:cNvSpPr>
              <a:spLocks noChangeShapeType="1"/>
            </p:cNvSpPr>
            <p:nvPr/>
          </p:nvSpPr>
          <p:spPr bwMode="auto">
            <a:xfrm>
              <a:off x="1074" y="1273"/>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56" name="Line 296"/>
            <p:cNvSpPr>
              <a:spLocks noChangeShapeType="1"/>
            </p:cNvSpPr>
            <p:nvPr/>
          </p:nvSpPr>
          <p:spPr bwMode="auto">
            <a:xfrm>
              <a:off x="1255" y="1217"/>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57" name="Line 297"/>
            <p:cNvSpPr>
              <a:spLocks noChangeShapeType="1"/>
            </p:cNvSpPr>
            <p:nvPr/>
          </p:nvSpPr>
          <p:spPr bwMode="auto">
            <a:xfrm>
              <a:off x="1981" y="1772"/>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58" name="Line 298"/>
            <p:cNvSpPr>
              <a:spLocks noChangeShapeType="1"/>
            </p:cNvSpPr>
            <p:nvPr/>
          </p:nvSpPr>
          <p:spPr bwMode="auto">
            <a:xfrm>
              <a:off x="717" y="865"/>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59" name="Line 299"/>
            <p:cNvSpPr>
              <a:spLocks noChangeShapeType="1"/>
            </p:cNvSpPr>
            <p:nvPr/>
          </p:nvSpPr>
          <p:spPr bwMode="auto">
            <a:xfrm>
              <a:off x="892" y="1500"/>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60" name="Line 300"/>
            <p:cNvSpPr>
              <a:spLocks noChangeShapeType="1"/>
            </p:cNvSpPr>
            <p:nvPr/>
          </p:nvSpPr>
          <p:spPr bwMode="auto">
            <a:xfrm>
              <a:off x="1074" y="1591"/>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61" name="Line 301"/>
            <p:cNvSpPr>
              <a:spLocks noChangeShapeType="1"/>
            </p:cNvSpPr>
            <p:nvPr/>
          </p:nvSpPr>
          <p:spPr bwMode="auto">
            <a:xfrm>
              <a:off x="1258" y="1777"/>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62" name="Line 302"/>
            <p:cNvSpPr>
              <a:spLocks noChangeShapeType="1"/>
            </p:cNvSpPr>
            <p:nvPr/>
          </p:nvSpPr>
          <p:spPr bwMode="auto">
            <a:xfrm>
              <a:off x="1436" y="1908"/>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63" name="Line 303"/>
            <p:cNvSpPr>
              <a:spLocks noChangeShapeType="1"/>
            </p:cNvSpPr>
            <p:nvPr/>
          </p:nvSpPr>
          <p:spPr bwMode="auto">
            <a:xfrm>
              <a:off x="1618" y="1890"/>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64" name="Line 304"/>
            <p:cNvSpPr>
              <a:spLocks noChangeShapeType="1"/>
            </p:cNvSpPr>
            <p:nvPr/>
          </p:nvSpPr>
          <p:spPr bwMode="auto">
            <a:xfrm>
              <a:off x="1799" y="1999"/>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65" name="Line 305"/>
            <p:cNvSpPr>
              <a:spLocks noChangeShapeType="1"/>
            </p:cNvSpPr>
            <p:nvPr/>
          </p:nvSpPr>
          <p:spPr bwMode="auto">
            <a:xfrm>
              <a:off x="1618" y="1435"/>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66" name="Line 306"/>
            <p:cNvSpPr>
              <a:spLocks noChangeShapeType="1"/>
            </p:cNvSpPr>
            <p:nvPr/>
          </p:nvSpPr>
          <p:spPr bwMode="auto">
            <a:xfrm>
              <a:off x="1436" y="1353"/>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67" name="Line 307"/>
            <p:cNvSpPr>
              <a:spLocks noChangeShapeType="1"/>
            </p:cNvSpPr>
            <p:nvPr/>
          </p:nvSpPr>
          <p:spPr bwMode="auto">
            <a:xfrm>
              <a:off x="1799" y="1675"/>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68" name="Line 308"/>
            <p:cNvSpPr>
              <a:spLocks noChangeShapeType="1"/>
            </p:cNvSpPr>
            <p:nvPr/>
          </p:nvSpPr>
          <p:spPr bwMode="auto">
            <a:xfrm>
              <a:off x="896" y="684"/>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69" name="Line 309"/>
            <p:cNvSpPr>
              <a:spLocks noChangeShapeType="1"/>
            </p:cNvSpPr>
            <p:nvPr/>
          </p:nvSpPr>
          <p:spPr bwMode="auto">
            <a:xfrm>
              <a:off x="719" y="657"/>
              <a:ext cx="0" cy="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70" name="Text Box 310"/>
            <p:cNvSpPr txBox="1">
              <a:spLocks noChangeArrowheads="1"/>
            </p:cNvSpPr>
            <p:nvPr/>
          </p:nvSpPr>
          <p:spPr bwMode="auto">
            <a:xfrm>
              <a:off x="1132" y="286"/>
              <a:ext cx="7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7 months</a:t>
              </a:r>
            </a:p>
          </p:txBody>
        </p:sp>
        <p:sp>
          <p:nvSpPr>
            <p:cNvPr id="41271" name="Text Box 311"/>
            <p:cNvSpPr txBox="1">
              <a:spLocks noChangeArrowheads="1"/>
            </p:cNvSpPr>
            <p:nvPr/>
          </p:nvSpPr>
          <p:spPr bwMode="auto">
            <a:xfrm>
              <a:off x="3664" y="286"/>
              <a:ext cx="9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9-10 months</a:t>
              </a:r>
            </a:p>
          </p:txBody>
        </p:sp>
        <p:sp>
          <p:nvSpPr>
            <p:cNvPr id="41272" name="Line 312"/>
            <p:cNvSpPr>
              <a:spLocks noChangeShapeType="1"/>
            </p:cNvSpPr>
            <p:nvPr/>
          </p:nvSpPr>
          <p:spPr bwMode="auto">
            <a:xfrm>
              <a:off x="567" y="3702"/>
              <a:ext cx="168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41273" name="Line 313"/>
            <p:cNvSpPr>
              <a:spLocks noChangeShapeType="1"/>
            </p:cNvSpPr>
            <p:nvPr/>
          </p:nvSpPr>
          <p:spPr bwMode="auto">
            <a:xfrm>
              <a:off x="2932" y="3680"/>
              <a:ext cx="168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734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260350"/>
            <a:ext cx="9144000" cy="667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it-IT" sz="2400" b="1">
                <a:solidFill>
                  <a:srgbClr val="FFFF00"/>
                </a:solidFill>
              </a:rPr>
              <a:t>The phenotype in AD11 mice is due to the expression of a transgene unrelated to FAD.</a:t>
            </a:r>
            <a:r>
              <a:rPr lang="en-US" altLang="it-IT" sz="2400">
                <a:solidFill>
                  <a:srgbClr val="FFFF00"/>
                </a:solidFill>
              </a:rPr>
              <a:t> </a:t>
            </a:r>
          </a:p>
          <a:p>
            <a:pPr algn="ctr" eaLnBrk="1" fontAlgn="base" hangingPunct="1">
              <a:spcBef>
                <a:spcPct val="0"/>
              </a:spcBef>
              <a:spcAft>
                <a:spcPct val="0"/>
              </a:spcAft>
              <a:buFontTx/>
              <a:buNone/>
            </a:pPr>
            <a:endParaRPr lang="en-US" altLang="it-IT" sz="2400">
              <a:solidFill>
                <a:srgbClr val="FFFF00"/>
              </a:solidFill>
            </a:endParaRPr>
          </a:p>
          <a:p>
            <a:pPr algn="ctr" eaLnBrk="1" fontAlgn="base" hangingPunct="1">
              <a:spcBef>
                <a:spcPct val="0"/>
              </a:spcBef>
              <a:spcAft>
                <a:spcPct val="0"/>
              </a:spcAft>
              <a:buFontTx/>
              <a:buNone/>
            </a:pPr>
            <a:r>
              <a:rPr lang="en-US" altLang="it-IT" sz="2800" b="1">
                <a:solidFill>
                  <a:srgbClr val="FFFF00"/>
                </a:solidFill>
              </a:rPr>
              <a:t>In AD11 mice the accumulation of beta-amyloid derives from alterations in the processing of the endogenous gene of APP and/or in alteration of A</a:t>
            </a:r>
            <a:r>
              <a:rPr lang="en-US" altLang="it-IT" sz="2800" b="1">
                <a:solidFill>
                  <a:srgbClr val="FFFF00"/>
                </a:solidFill>
                <a:sym typeface="Symbol" pitchFamily="18" charset="2"/>
              </a:rPr>
              <a:t></a:t>
            </a:r>
            <a:r>
              <a:rPr lang="en-US" altLang="it-IT" sz="2800" b="1">
                <a:solidFill>
                  <a:srgbClr val="FFFF00"/>
                </a:solidFill>
              </a:rPr>
              <a:t> degradation/clearance, in absence of a direct mutation in the APP gene or in the APP processing molecules, as it occurs in sporadic AD.</a:t>
            </a:r>
            <a:r>
              <a:rPr lang="en-US" altLang="it-IT" sz="2400" b="1">
                <a:solidFill>
                  <a:srgbClr val="FFFF00"/>
                </a:solidFill>
              </a:rPr>
              <a:t> </a:t>
            </a:r>
          </a:p>
          <a:p>
            <a:pPr algn="ctr" eaLnBrk="1" fontAlgn="base" hangingPunct="1">
              <a:spcBef>
                <a:spcPct val="0"/>
              </a:spcBef>
              <a:spcAft>
                <a:spcPct val="0"/>
              </a:spcAft>
              <a:buFontTx/>
              <a:buNone/>
            </a:pPr>
            <a:endParaRPr lang="en-US" altLang="it-IT" sz="800" b="1">
              <a:solidFill>
                <a:srgbClr val="FFFF00"/>
              </a:solidFill>
            </a:endParaRPr>
          </a:p>
          <a:p>
            <a:pPr algn="ctr" eaLnBrk="1" fontAlgn="base" hangingPunct="1">
              <a:spcBef>
                <a:spcPct val="0"/>
              </a:spcBef>
              <a:spcAft>
                <a:spcPct val="0"/>
              </a:spcAft>
              <a:buFontTx/>
              <a:buNone/>
            </a:pPr>
            <a:r>
              <a:rPr lang="en-US" altLang="it-IT" sz="2400">
                <a:solidFill>
                  <a:srgbClr val="FFFF00"/>
                </a:solidFill>
              </a:rPr>
              <a:t>Similarly, tau hyperphosphorylation is found in absence of a direct mutation in the tau gene. </a:t>
            </a:r>
          </a:p>
          <a:p>
            <a:pPr algn="ctr" eaLnBrk="1" fontAlgn="base" hangingPunct="1">
              <a:spcBef>
                <a:spcPct val="0"/>
              </a:spcBef>
              <a:spcAft>
                <a:spcPct val="0"/>
              </a:spcAft>
              <a:buFontTx/>
              <a:buNone/>
            </a:pPr>
            <a:endParaRPr lang="en-US" altLang="it-IT" sz="2400">
              <a:solidFill>
                <a:srgbClr val="FFFF00"/>
              </a:solidFill>
            </a:endParaRPr>
          </a:p>
          <a:p>
            <a:pPr algn="ctr" eaLnBrk="1" fontAlgn="base" hangingPunct="1">
              <a:spcBef>
                <a:spcPct val="0"/>
              </a:spcBef>
              <a:spcAft>
                <a:spcPct val="0"/>
              </a:spcAft>
              <a:buFontTx/>
              <a:buNone/>
            </a:pPr>
            <a:r>
              <a:rPr lang="en-US" altLang="it-IT" sz="2800">
                <a:solidFill>
                  <a:srgbClr val="FFFF00"/>
                </a:solidFill>
              </a:rPr>
              <a:t>It is particularly noteworthy that only in AD11 mice, but not in mice with mutations in FAD related genes, a cholinergic deficit is apparent, as is the case in human AD.</a:t>
            </a:r>
            <a:r>
              <a:rPr lang="it-IT" altLang="it-IT" sz="2800">
                <a:solidFill>
                  <a:srgbClr val="FFFF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17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88" y="81116"/>
            <a:ext cx="7524328" cy="322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60" y="3417143"/>
            <a:ext cx="902970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082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8" y="188640"/>
            <a:ext cx="9111952" cy="2182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2492896"/>
            <a:ext cx="908685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6" y="3861048"/>
            <a:ext cx="9086850" cy="1492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372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9" y="0"/>
            <a:ext cx="904810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0975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6985"/>
          <a:stretch/>
        </p:blipFill>
        <p:spPr bwMode="auto">
          <a:xfrm>
            <a:off x="0" y="20618"/>
            <a:ext cx="9067800" cy="3194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0" y="3140968"/>
            <a:ext cx="9158808" cy="3785652"/>
          </a:xfrm>
          <a:prstGeom prst="rect">
            <a:avLst/>
          </a:prstGeom>
        </p:spPr>
        <p:txBody>
          <a:bodyPr wrap="square">
            <a:spAutoFit/>
          </a:bodyPr>
          <a:lstStyle/>
          <a:p>
            <a:r>
              <a:rPr lang="en-US" sz="2000" dirty="0">
                <a:solidFill>
                  <a:srgbClr val="FFFFFF"/>
                </a:solidFill>
              </a:rPr>
              <a:t>PSEN!146L: This </a:t>
            </a:r>
            <a:r>
              <a:rPr lang="en-US" sz="2000" dirty="0">
                <a:solidFill>
                  <a:srgbClr val="FFFFFF"/>
                </a:solidFill>
              </a:rPr>
              <a:t>pathogenic mutation has been detected in at least 15 families worldwide. In 2010, haplotype analysis revealed that these </a:t>
            </a:r>
            <a:r>
              <a:rPr lang="en-US" sz="2000" dirty="0" err="1">
                <a:solidFill>
                  <a:srgbClr val="FFFFFF"/>
                </a:solidFill>
              </a:rPr>
              <a:t>kindreds</a:t>
            </a:r>
            <a:r>
              <a:rPr lang="en-US" sz="2000" dirty="0">
                <a:solidFill>
                  <a:srgbClr val="FFFFFF"/>
                </a:solidFill>
              </a:rPr>
              <a:t> were in fact one extended kindred. A common founder effect was determined to account for the presence of this mutation in more than 148 affected individuals dispersed over several centuries and multiple continents. </a:t>
            </a:r>
            <a:r>
              <a:rPr lang="en-US" sz="2000" b="1" dirty="0">
                <a:solidFill>
                  <a:srgbClr val="FFFFFF"/>
                </a:solidFill>
              </a:rPr>
              <a:t>The origin of the mutation was traced to a single family originating from Southern Italy before the 17th century (</a:t>
            </a:r>
            <a:r>
              <a:rPr lang="en-US" sz="2000" b="1" dirty="0" err="1">
                <a:solidFill>
                  <a:srgbClr val="FFFFFF"/>
                </a:solidFill>
              </a:rPr>
              <a:t>Bruni</a:t>
            </a:r>
            <a:r>
              <a:rPr lang="en-US" sz="2000" b="1" dirty="0">
                <a:solidFill>
                  <a:srgbClr val="FFFFFF"/>
                </a:solidFill>
              </a:rPr>
              <a:t> et al., 2010; </a:t>
            </a:r>
            <a:r>
              <a:rPr lang="en-US" sz="2000" b="1" dirty="0" err="1">
                <a:solidFill>
                  <a:srgbClr val="FFFFFF"/>
                </a:solidFill>
              </a:rPr>
              <a:t>Borrello</a:t>
            </a:r>
            <a:r>
              <a:rPr lang="en-US" sz="2000" b="1" dirty="0">
                <a:solidFill>
                  <a:srgbClr val="FFFFFF"/>
                </a:solidFill>
              </a:rPr>
              <a:t> et al., 2016</a:t>
            </a:r>
            <a:r>
              <a:rPr lang="en-US" sz="2000" b="1" dirty="0">
                <a:solidFill>
                  <a:srgbClr val="FFFFFF"/>
                </a:solidFill>
              </a:rPr>
              <a:t>).</a:t>
            </a:r>
            <a:endParaRPr lang="en-US" sz="2000" b="1" dirty="0">
              <a:solidFill>
                <a:srgbClr val="FFFFFF"/>
              </a:solidFill>
            </a:endParaRPr>
          </a:p>
          <a:p>
            <a:r>
              <a:rPr lang="en-US" sz="2000" dirty="0">
                <a:solidFill>
                  <a:srgbClr val="FFFFFF"/>
                </a:solidFill>
              </a:rPr>
              <a:t>The M146L mutation was first reported in two families in conjunction with the cloning of the PSEN1 gene in 1995 (Sherrington et al., 1995). The families, known as FAD4 and Tor1.1, had roots in southern Italy and were later shown to share a common ancestor (</a:t>
            </a:r>
            <a:r>
              <a:rPr lang="en-US" sz="2000" dirty="0" err="1">
                <a:solidFill>
                  <a:srgbClr val="FFFFFF"/>
                </a:solidFill>
              </a:rPr>
              <a:t>Bruni</a:t>
            </a:r>
            <a:r>
              <a:rPr lang="en-US" sz="2000" dirty="0">
                <a:solidFill>
                  <a:srgbClr val="FFFFFF"/>
                </a:solidFill>
              </a:rPr>
              <a:t>, 1998). </a:t>
            </a:r>
            <a:r>
              <a:rPr lang="en-US" sz="2000" b="1" dirty="0">
                <a:solidFill>
                  <a:srgbClr val="FFFFFF"/>
                </a:solidFill>
              </a:rPr>
              <a:t>Age of onset in both families was approximately 43 years old.</a:t>
            </a:r>
            <a:endParaRPr lang="it-IT" sz="2000" b="1" dirty="0">
              <a:solidFill>
                <a:srgbClr val="FFFF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4778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62390"/>
          <a:stretch/>
        </p:blipFill>
        <p:spPr bwMode="auto">
          <a:xfrm>
            <a:off x="1" y="116632"/>
            <a:ext cx="9144000" cy="17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05808"/>
            <a:ext cx="908685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54579"/>
          <a:stretch/>
        </p:blipFill>
        <p:spPr bwMode="auto">
          <a:xfrm>
            <a:off x="-28575" y="1968929"/>
            <a:ext cx="9144000" cy="212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246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300038"/>
            <a:ext cx="910590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01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45" y="-2172"/>
            <a:ext cx="9103593" cy="6509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6045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 y="476672"/>
            <a:ext cx="9010650"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448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428</Words>
  <Application>Microsoft Office PowerPoint</Application>
  <PresentationFormat>Presentazione su schermo (4:3)</PresentationFormat>
  <Paragraphs>83</Paragraphs>
  <Slides>17</Slides>
  <Notes>0</Notes>
  <HiddenSlides>0</HiddenSlides>
  <MMClips>17</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17</vt:i4>
      </vt:variant>
    </vt:vector>
  </HeadingPairs>
  <TitlesOfParts>
    <vt:vector size="19" baseType="lpstr">
      <vt:lpstr>Struttura predefinita</vt:lpstr>
      <vt:lpstr>Documento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2020-05-12T16:36:44Z</dcterms:created>
  <dcterms:modified xsi:type="dcterms:W3CDTF">2020-05-12T16:37:35Z</dcterms:modified>
</cp:coreProperties>
</file>