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 id="2147483805" r:id="rId2"/>
  </p:sldMasterIdLst>
  <p:notesMasterIdLst>
    <p:notesMasterId r:id="rId48"/>
  </p:notesMasterIdLst>
  <p:sldIdLst>
    <p:sldId id="256" r:id="rId3"/>
    <p:sldId id="257" r:id="rId4"/>
    <p:sldId id="262" r:id="rId5"/>
    <p:sldId id="258" r:id="rId6"/>
    <p:sldId id="261" r:id="rId7"/>
    <p:sldId id="263" r:id="rId8"/>
    <p:sldId id="308" r:id="rId9"/>
    <p:sldId id="265" r:id="rId10"/>
    <p:sldId id="266" r:id="rId11"/>
    <p:sldId id="270" r:id="rId12"/>
    <p:sldId id="293" r:id="rId13"/>
    <p:sldId id="292" r:id="rId14"/>
    <p:sldId id="275" r:id="rId15"/>
    <p:sldId id="295" r:id="rId16"/>
    <p:sldId id="294" r:id="rId17"/>
    <p:sldId id="296" r:id="rId18"/>
    <p:sldId id="273" r:id="rId19"/>
    <p:sldId id="276" r:id="rId20"/>
    <p:sldId id="271" r:id="rId21"/>
    <p:sldId id="281" r:id="rId22"/>
    <p:sldId id="278" r:id="rId23"/>
    <p:sldId id="277" r:id="rId24"/>
    <p:sldId id="282" r:id="rId25"/>
    <p:sldId id="283" r:id="rId26"/>
    <p:sldId id="284" r:id="rId27"/>
    <p:sldId id="286" r:id="rId28"/>
    <p:sldId id="287" r:id="rId29"/>
    <p:sldId id="289" r:id="rId30"/>
    <p:sldId id="288" r:id="rId31"/>
    <p:sldId id="290" r:id="rId32"/>
    <p:sldId id="291" r:id="rId33"/>
    <p:sldId id="303" r:id="rId34"/>
    <p:sldId id="300" r:id="rId35"/>
    <p:sldId id="301" r:id="rId36"/>
    <p:sldId id="297" r:id="rId37"/>
    <p:sldId id="305" r:id="rId38"/>
    <p:sldId id="298" r:id="rId39"/>
    <p:sldId id="304" r:id="rId40"/>
    <p:sldId id="307" r:id="rId41"/>
    <p:sldId id="306" r:id="rId42"/>
    <p:sldId id="309" r:id="rId43"/>
    <p:sldId id="310" r:id="rId44"/>
    <p:sldId id="269" r:id="rId45"/>
    <p:sldId id="280" r:id="rId46"/>
    <p:sldId id="299" r:id="rId4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4576" autoAdjust="0"/>
  </p:normalViewPr>
  <p:slideViewPr>
    <p:cSldViewPr>
      <p:cViewPr varScale="1">
        <p:scale>
          <a:sx n="132" d="100"/>
          <a:sy n="132" d="100"/>
        </p:scale>
        <p:origin x="-2704" y="-96"/>
      </p:cViewPr>
      <p:guideLst>
        <p:guide orient="horz" pos="2160"/>
        <p:guide pos="2880"/>
      </p:guideLst>
    </p:cSldViewPr>
  </p:slideViewPr>
  <p:outlineViewPr>
    <p:cViewPr>
      <p:scale>
        <a:sx n="33" d="100"/>
        <a:sy n="33" d="100"/>
      </p:scale>
      <p:origin x="48" y="1043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79813A-55E1-4B9E-9F44-410FE7FAB644}" type="datetimeFigureOut">
              <a:rPr lang="it-IT" smtClean="0"/>
              <a:pPr/>
              <a:t>28/11/16</a:t>
            </a:fld>
            <a:endParaRPr lang="it-IT" dirty="0"/>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96A6B3-525E-4168-A0B1-5F73C4C04D63}" type="slidenum">
              <a:rPr lang="it-IT" smtClean="0"/>
              <a:pPr/>
              <a:t>‹n.›</a:t>
            </a:fld>
            <a:endParaRPr lang="it-IT" dirty="0"/>
          </a:p>
        </p:txBody>
      </p:sp>
    </p:spTree>
    <p:extLst>
      <p:ext uri="{BB962C8B-B14F-4D97-AF65-F5344CB8AC3E}">
        <p14:creationId xmlns:p14="http://schemas.microsoft.com/office/powerpoint/2010/main" val="136288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1D96A6B3-525E-4168-A0B1-5F73C4C04D63}" type="slidenum">
              <a:rPr lang="it-IT" smtClean="0"/>
              <a:pPr/>
              <a:t>15</a:t>
            </a:fld>
            <a:endParaRPr lang="it-IT" dirty="0"/>
          </a:p>
        </p:txBody>
      </p:sp>
    </p:spTree>
    <p:extLst>
      <p:ext uri="{BB962C8B-B14F-4D97-AF65-F5344CB8AC3E}">
        <p14:creationId xmlns:p14="http://schemas.microsoft.com/office/powerpoint/2010/main" val="86658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6E0C584-AC44-488C-9DBD-1EA37096A360}" type="datetime1">
              <a:rPr lang="it-IT" smtClean="0"/>
              <a:pPr/>
              <a:t>28/11/16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4103578164"/>
      </p:ext>
    </p:extLst>
  </p:cSld>
  <p:clrMapOvr>
    <a:masterClrMapping/>
  </p:clrMapOvr>
  <p:transition xmlns:p14="http://schemas.microsoft.com/office/powerpoint/2010/mai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9"/>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EA4CA94-EFEF-4468-AB57-1C3ADCD3EF4E}" type="datetime1">
              <a:rPr lang="it-IT" smtClean="0"/>
              <a:pPr/>
              <a:t>28/11/16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3884153581"/>
      </p:ext>
    </p:extLst>
  </p:cSld>
  <p:clrMapOvr>
    <a:masterClrMapping/>
  </p:clrMapOvr>
  <p:transition xmlns:p14="http://schemas.microsoft.com/office/powerpoint/2010/mai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1A65480-7A1C-49B7-A285-9DB791749592}" type="datetime1">
              <a:rPr lang="it-IT" smtClean="0"/>
              <a:pPr/>
              <a:t>28/11/16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2560539852"/>
      </p:ext>
    </p:extLst>
  </p:cSld>
  <p:clrMapOvr>
    <a:masterClrMapping/>
  </p:clrMapOvr>
  <p:transition xmlns:p14="http://schemas.microsoft.com/office/powerpoint/2010/mai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9"/>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07E41BE-FF53-44C3-BF5E-ECA168BB2C4D}" type="datetime1">
              <a:rPr lang="it-IT" smtClean="0"/>
              <a:pPr/>
              <a:t>28/11/16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2692394694"/>
      </p:ext>
    </p:extLst>
  </p:cSld>
  <p:clrMapOvr>
    <a:masterClrMapping/>
  </p:clrMapOvr>
  <p:transition xmlns:p14="http://schemas.microsoft.com/office/powerpoint/2010/mai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EB6A26D-249E-4BFF-A29B-6F7E303EBE96}" type="datetimeFigureOut">
              <a:rPr lang="it-IT" smtClean="0"/>
              <a:pPr/>
              <a:t>28/11/16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531652261"/>
      </p:ext>
    </p:extLst>
  </p:cSld>
  <p:clrMapOvr>
    <a:masterClrMapping/>
  </p:clrMapOvr>
  <p:transition xmlns:p14="http://schemas.microsoft.com/office/powerpoint/2010/main" spd="med">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B6A26D-249E-4BFF-A29B-6F7E303EBE96}" type="datetimeFigureOut">
              <a:rPr lang="it-IT" smtClean="0"/>
              <a:pPr/>
              <a:t>28/11/16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1133982802"/>
      </p:ext>
    </p:extLst>
  </p:cSld>
  <p:clrMapOvr>
    <a:masterClrMapping/>
  </p:clrMapOvr>
  <p:transition xmlns:p14="http://schemas.microsoft.com/office/powerpoint/2010/main" spd="med">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EB6A26D-249E-4BFF-A29B-6F7E303EBE96}" type="datetimeFigureOut">
              <a:rPr lang="it-IT" smtClean="0"/>
              <a:pPr/>
              <a:t>28/11/16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241314916"/>
      </p:ext>
    </p:extLst>
  </p:cSld>
  <p:clrMapOvr>
    <a:masterClrMapping/>
  </p:clrMapOvr>
  <p:transition xmlns:p14="http://schemas.microsoft.com/office/powerpoint/2010/main" spd="med">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EB6A26D-249E-4BFF-A29B-6F7E303EBE96}" type="datetimeFigureOut">
              <a:rPr lang="it-IT" smtClean="0"/>
              <a:pPr/>
              <a:t>28/11/16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1828200701"/>
      </p:ext>
    </p:extLst>
  </p:cSld>
  <p:clrMapOvr>
    <a:masterClrMapping/>
  </p:clrMapOvr>
  <p:transition xmlns:p14="http://schemas.microsoft.com/office/powerpoint/2010/main" spd="med">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EB6A26D-249E-4BFF-A29B-6F7E303EBE96}" type="datetimeFigureOut">
              <a:rPr lang="it-IT" smtClean="0"/>
              <a:pPr/>
              <a:t>28/11/16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432038207"/>
      </p:ext>
    </p:extLst>
  </p:cSld>
  <p:clrMapOvr>
    <a:masterClrMapping/>
  </p:clrMapOvr>
  <p:transition xmlns:p14="http://schemas.microsoft.com/office/powerpoint/2010/main" spd="med">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EB6A26D-249E-4BFF-A29B-6F7E303EBE96}" type="datetimeFigureOut">
              <a:rPr lang="it-IT" smtClean="0"/>
              <a:pPr/>
              <a:t>28/11/16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310763390"/>
      </p:ext>
    </p:extLst>
  </p:cSld>
  <p:clrMapOvr>
    <a:masterClrMapping/>
  </p:clrMapOvr>
  <p:transition xmlns:p14="http://schemas.microsoft.com/office/powerpoint/2010/main" spd="med">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EB6A26D-249E-4BFF-A29B-6F7E303EBE96}" type="datetimeFigureOut">
              <a:rPr lang="it-IT" smtClean="0"/>
              <a:pPr/>
              <a:t>28/11/16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461057346"/>
      </p:ext>
    </p:extLst>
  </p:cSld>
  <p:clrMapOvr>
    <a:masterClrMapping/>
  </p:clrMapOvr>
  <p:transition xmlns:p14="http://schemas.microsoft.com/office/powerpoint/2010/mai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4254739153"/>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EB6A26D-249E-4BFF-A29B-6F7E303EBE96}" type="datetimeFigureOut">
              <a:rPr lang="it-IT" smtClean="0"/>
              <a:pPr/>
              <a:t>28/11/16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042646684"/>
      </p:ext>
    </p:extLst>
  </p:cSld>
  <p:clrMapOvr>
    <a:masterClrMapping/>
  </p:clrMapOvr>
  <p:transition xmlns:p14="http://schemas.microsoft.com/office/powerpoint/2010/main" spd="med">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EB6A26D-249E-4BFF-A29B-6F7E303EBE96}" type="datetimeFigureOut">
              <a:rPr lang="it-IT" smtClean="0"/>
              <a:pPr/>
              <a:t>28/11/16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3208196812"/>
      </p:ext>
    </p:extLst>
  </p:cSld>
  <p:clrMapOvr>
    <a:masterClrMapping/>
  </p:clrMapOvr>
  <p:transition xmlns:p14="http://schemas.microsoft.com/office/powerpoint/2010/main" spd="med">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B6A26D-249E-4BFF-A29B-6F7E303EBE96}" type="datetimeFigureOut">
              <a:rPr lang="it-IT" smtClean="0"/>
              <a:pPr/>
              <a:t>28/11/16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1872194745"/>
      </p:ext>
    </p:extLst>
  </p:cSld>
  <p:clrMapOvr>
    <a:masterClrMapping/>
  </p:clrMapOvr>
  <p:transition xmlns:p14="http://schemas.microsoft.com/office/powerpoint/2010/main" spd="med">
    <p:wipe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EB6A26D-249E-4BFF-A29B-6F7E303EBE96}" type="datetimeFigureOut">
              <a:rPr lang="it-IT" smtClean="0"/>
              <a:pPr/>
              <a:t>28/11/16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C2E1730-DDE3-41CD-857B-B406A309F279}" type="slidenum">
              <a:rPr lang="it-IT" smtClean="0"/>
              <a:pPr/>
              <a:t>‹n.›</a:t>
            </a:fld>
            <a:endParaRPr lang="it-IT"/>
          </a:p>
        </p:txBody>
      </p:sp>
    </p:spTree>
    <p:extLst>
      <p:ext uri="{BB962C8B-B14F-4D97-AF65-F5344CB8AC3E}">
        <p14:creationId xmlns:p14="http://schemas.microsoft.com/office/powerpoint/2010/main" val="1227057262"/>
      </p:ext>
    </p:extLst>
  </p:cSld>
  <p:clrMapOvr>
    <a:masterClrMapping/>
  </p:clrMapOvr>
  <p:transition xmlns:p14="http://schemas.microsoft.com/office/powerpoint/2010/mai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data 2"/>
          <p:cNvSpPr>
            <a:spLocks noGrp="1"/>
          </p:cNvSpPr>
          <p:nvPr>
            <p:ph type="dt" sz="half" idx="10"/>
          </p:nvPr>
        </p:nvSpPr>
        <p:spPr/>
        <p:txBody>
          <a:bodyPr/>
          <a:lstStyle/>
          <a:p>
            <a:fld id="{CF376CE3-BFEF-4F0E-94F7-B1FC7B93BEF8}" type="datetime1">
              <a:rPr lang="it-IT" smtClean="0"/>
              <a:pPr/>
              <a:t>28/11/16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1343039587"/>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1"/>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DBCB565-EA32-4AB7-A5BC-DA1B615300C3}" type="datetime1">
              <a:rPr lang="it-IT" smtClean="0"/>
              <a:pPr/>
              <a:t>28/11/16</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2687880997"/>
      </p:ext>
    </p:extLst>
  </p:cSld>
  <p:clrMapOvr>
    <a:masterClrMapping/>
  </p:clrMapOvr>
  <p:transition xmlns:p14="http://schemas.microsoft.com/office/powerpoint/2010/mai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9ED8D05-F184-4425-A221-A7305AE5A8F1}" type="datetime1">
              <a:rPr lang="it-IT" smtClean="0"/>
              <a:pPr/>
              <a:t>28/11/16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3228563405"/>
      </p:ext>
    </p:extLst>
  </p:cSld>
  <p:clrMapOvr>
    <a:masterClrMapping/>
  </p:clrMapOvr>
  <p:transition xmlns:p14="http://schemas.microsoft.com/office/powerpoint/2010/mai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FBE465A-B529-487D-87BF-BF6422FA16BF}" type="datetime1">
              <a:rPr lang="it-IT" smtClean="0"/>
              <a:pPr/>
              <a:t>28/11/16</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3589011750"/>
      </p:ext>
    </p:extLst>
  </p:cSld>
  <p:clrMapOvr>
    <a:masterClrMapping/>
  </p:clrMapOvr>
  <p:transition xmlns:p14="http://schemas.microsoft.com/office/powerpoint/2010/mai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3668350-258B-4D54-B1CE-441501093DA6}" type="datetime1">
              <a:rPr lang="it-IT" smtClean="0"/>
              <a:pPr/>
              <a:t>28/11/16</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4208407047"/>
      </p:ext>
    </p:extLst>
  </p:cSld>
  <p:clrMapOvr>
    <a:masterClrMapping/>
  </p:clrMapOvr>
  <p:transition xmlns:p14="http://schemas.microsoft.com/office/powerpoint/2010/mai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7DE07D0-553E-4574-AA6C-E16F9AAF1011}" type="datetime1">
              <a:rPr lang="it-IT" smtClean="0"/>
              <a:pPr/>
              <a:t>28/11/16</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415711855"/>
      </p:ext>
    </p:extLst>
  </p:cSld>
  <p:clrMapOvr>
    <a:masterClrMapping/>
  </p:clrMapOvr>
  <p:transition xmlns:p14="http://schemas.microsoft.com/office/powerpoint/2010/mai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49"/>
            <a:ext cx="3008313" cy="1162051"/>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7769426-912F-47BA-9FAF-0A0BD0DF7B58}" type="datetime1">
              <a:rPr lang="it-IT" smtClean="0"/>
              <a:pPr/>
              <a:t>28/11/16</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1936097658"/>
      </p:ext>
    </p:extLst>
  </p:cSld>
  <p:clrMapOvr>
    <a:masterClrMapping/>
  </p:clrMapOvr>
  <p:transition xmlns:p14="http://schemas.microsoft.com/office/powerpoint/2010/main" spd="med">
    <p:wipe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376CE3-BFEF-4F0E-94F7-B1FC7B93BEF8}" type="datetime1">
              <a:rPr lang="it-IT" smtClean="0"/>
              <a:pPr/>
              <a:t>28/11/16</a:t>
            </a:fld>
            <a:endParaRPr lang="it-IT" dirty="0"/>
          </a:p>
        </p:txBody>
      </p:sp>
      <p:sp>
        <p:nvSpPr>
          <p:cNvPr id="5" name="Segnaposto piè di pagina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1FCA2-D657-47C8-A81C-FBB59E0348FC}" type="slidenum">
              <a:rPr lang="it-IT" smtClean="0"/>
              <a:pPr/>
              <a:t>‹n.›</a:t>
            </a:fld>
            <a:endParaRPr lang="it-IT" dirty="0"/>
          </a:p>
        </p:txBody>
      </p:sp>
    </p:spTree>
    <p:extLst>
      <p:ext uri="{BB962C8B-B14F-4D97-AF65-F5344CB8AC3E}">
        <p14:creationId xmlns:p14="http://schemas.microsoft.com/office/powerpoint/2010/main" val="316962830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ransition xmlns:p14="http://schemas.microsoft.com/office/powerpoint/2010/main" spd="med">
    <p:wipe dir="d"/>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6A26D-249E-4BFF-A29B-6F7E303EBE96}" type="datetimeFigureOut">
              <a:rPr lang="it-IT" smtClean="0"/>
              <a:pPr/>
              <a:t>28/11/16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E1730-DDE3-41CD-857B-B406A309F279}" type="slidenum">
              <a:rPr lang="it-IT" smtClean="0"/>
              <a:pPr/>
              <a:t>‹n.›</a:t>
            </a:fld>
            <a:endParaRPr lang="it-IT"/>
          </a:p>
        </p:txBody>
      </p:sp>
    </p:spTree>
    <p:extLst>
      <p:ext uri="{BB962C8B-B14F-4D97-AF65-F5344CB8AC3E}">
        <p14:creationId xmlns:p14="http://schemas.microsoft.com/office/powerpoint/2010/main" val="4971709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ransition xmlns:p14="http://schemas.microsoft.com/office/powerpoint/2010/main" spd="med">
    <p:wipe dir="d"/>
  </p:transition>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it.wikipedia.org/wiki/File:Giunzione_p-n_sommario.png" TargetMode="Externa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me.it/" TargetMode="External"/><Relationship Id="rId3" Type="http://schemas.openxmlformats.org/officeDocument/2006/relationships/hyperlink" Target="http://www.gse.i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0"/>
            <a:ext cx="9144000" cy="6858000"/>
          </a:xfrm>
          <a:solidFill>
            <a:schemeClr val="accent1">
              <a:lumMod val="75000"/>
            </a:schemeClr>
          </a:solidFill>
        </p:spPr>
        <p:txBody>
          <a:bodyPr>
            <a:normAutofit/>
          </a:bodyPr>
          <a:lstStyle/>
          <a:p>
            <a:r>
              <a:rPr lang="it-IT" dirty="0" smtClean="0">
                <a:solidFill>
                  <a:schemeClr val="tx2"/>
                </a:solidFill>
                <a:latin typeface="Arial" pitchFamily="34" charset="0"/>
                <a:cs typeface="Arial" pitchFamily="34" charset="0"/>
              </a:rPr>
              <a:t/>
            </a:r>
            <a:br>
              <a:rPr lang="it-IT" dirty="0" smtClean="0">
                <a:solidFill>
                  <a:schemeClr val="tx2"/>
                </a:solidFill>
                <a:latin typeface="Arial" pitchFamily="34" charset="0"/>
                <a:cs typeface="Arial" pitchFamily="34" charset="0"/>
              </a:rPr>
            </a:br>
            <a:r>
              <a:rPr lang="it-IT" dirty="0">
                <a:solidFill>
                  <a:schemeClr val="tx2"/>
                </a:solidFill>
                <a:latin typeface="Arial" pitchFamily="34" charset="0"/>
                <a:cs typeface="Arial" pitchFamily="34" charset="0"/>
              </a:rPr>
              <a:t/>
            </a:r>
            <a:br>
              <a:rPr lang="it-IT" dirty="0">
                <a:solidFill>
                  <a:schemeClr val="tx2"/>
                </a:solidFill>
                <a:latin typeface="Arial" pitchFamily="34" charset="0"/>
                <a:cs typeface="Arial" pitchFamily="34" charset="0"/>
              </a:rPr>
            </a:br>
            <a:r>
              <a:rPr lang="it-IT" dirty="0" smtClean="0">
                <a:solidFill>
                  <a:schemeClr val="bg1"/>
                </a:solidFill>
                <a:latin typeface="Arial" pitchFamily="34" charset="0"/>
                <a:cs typeface="Arial" pitchFamily="34" charset="0"/>
              </a:rPr>
              <a:t>Appunti sul fotovoltaico e sull’eolico</a:t>
            </a:r>
            <a:br>
              <a:rPr lang="it-IT" dirty="0" smtClean="0">
                <a:solidFill>
                  <a:schemeClr val="bg1"/>
                </a:solidFill>
                <a:latin typeface="Arial" pitchFamily="34" charset="0"/>
                <a:cs typeface="Arial" pitchFamily="34" charset="0"/>
              </a:rPr>
            </a:br>
            <a:r>
              <a:rPr lang="it-IT" dirty="0">
                <a:solidFill>
                  <a:schemeClr val="bg1"/>
                </a:solidFill>
                <a:latin typeface="Arial" pitchFamily="34" charset="0"/>
                <a:cs typeface="Arial" pitchFamily="34" charset="0"/>
              </a:rPr>
              <a:t/>
            </a:r>
            <a:br>
              <a:rPr lang="it-IT" dirty="0">
                <a:solidFill>
                  <a:schemeClr val="bg1"/>
                </a:solidFill>
                <a:latin typeface="Arial" pitchFamily="34" charset="0"/>
                <a:cs typeface="Arial" pitchFamily="34" charset="0"/>
              </a:rPr>
            </a:br>
            <a:r>
              <a:rPr lang="it-IT" sz="3200" dirty="0">
                <a:solidFill>
                  <a:schemeClr val="bg1"/>
                </a:solidFill>
                <a:latin typeface="Arial" pitchFamily="34" charset="0"/>
                <a:cs typeface="Arial" pitchFamily="34" charset="0"/>
              </a:rPr>
              <a:t>Sergio </a:t>
            </a:r>
            <a:r>
              <a:rPr lang="it-IT" sz="3200" dirty="0" smtClean="0">
                <a:solidFill>
                  <a:schemeClr val="bg1"/>
                </a:solidFill>
                <a:latin typeface="Arial" pitchFamily="34" charset="0"/>
                <a:cs typeface="Arial" pitchFamily="34" charset="0"/>
              </a:rPr>
              <a:t>Rogai</a:t>
            </a:r>
            <a:r>
              <a:rPr lang="it-IT" dirty="0" smtClean="0">
                <a:solidFill>
                  <a:schemeClr val="bg1"/>
                </a:solidFill>
                <a:latin typeface="Arial" pitchFamily="34" charset="0"/>
                <a:cs typeface="Arial" pitchFamily="34" charset="0"/>
              </a:rPr>
              <a:t/>
            </a:r>
            <a:br>
              <a:rPr lang="it-IT" dirty="0" smtClean="0">
                <a:solidFill>
                  <a:schemeClr val="bg1"/>
                </a:solidFill>
                <a:latin typeface="Arial" pitchFamily="34" charset="0"/>
                <a:cs typeface="Arial" pitchFamily="34" charset="0"/>
              </a:rPr>
            </a:br>
            <a:r>
              <a:rPr lang="it-IT" dirty="0" smtClean="0">
                <a:solidFill>
                  <a:schemeClr val="bg1"/>
                </a:solidFill>
                <a:latin typeface="Arial" pitchFamily="34" charset="0"/>
                <a:cs typeface="Arial" pitchFamily="34" charset="0"/>
              </a:rPr>
              <a:t/>
            </a:r>
            <a:br>
              <a:rPr lang="it-IT" dirty="0" smtClean="0">
                <a:solidFill>
                  <a:schemeClr val="bg1"/>
                </a:solidFill>
                <a:latin typeface="Arial" pitchFamily="34" charset="0"/>
                <a:cs typeface="Arial" pitchFamily="34" charset="0"/>
              </a:rPr>
            </a:br>
            <a:r>
              <a:rPr lang="it-IT" sz="2800" dirty="0">
                <a:solidFill>
                  <a:schemeClr val="bg1"/>
                </a:solidFill>
              </a:rPr>
              <a:t>Firenze, 29 novembre 2016</a:t>
            </a:r>
            <a:r>
              <a:rPr lang="it-IT" dirty="0">
                <a:solidFill>
                  <a:schemeClr val="tx2"/>
                </a:solidFill>
              </a:rPr>
              <a:t/>
            </a:r>
            <a:br>
              <a:rPr lang="it-IT" dirty="0">
                <a:solidFill>
                  <a:schemeClr val="tx2"/>
                </a:solidFill>
              </a:rPr>
            </a:br>
            <a:r>
              <a:rPr lang="it-IT" dirty="0"/>
              <a:t/>
            </a:r>
            <a:br>
              <a:rPr lang="it-IT" dirty="0"/>
            </a:br>
            <a:r>
              <a:rPr lang="it-IT" dirty="0">
                <a:solidFill>
                  <a:schemeClr val="tx2"/>
                </a:solidFill>
                <a:latin typeface="Arial" pitchFamily="34" charset="0"/>
                <a:cs typeface="Arial" pitchFamily="34" charset="0"/>
              </a:rPr>
              <a:t/>
            </a:r>
            <a:br>
              <a:rPr lang="it-IT" dirty="0">
                <a:solidFill>
                  <a:schemeClr val="tx2"/>
                </a:solidFill>
                <a:latin typeface="Arial" pitchFamily="34" charset="0"/>
                <a:cs typeface="Arial" pitchFamily="34" charset="0"/>
              </a:rPr>
            </a:br>
            <a:endParaRPr lang="it-IT" dirty="0">
              <a:solidFill>
                <a:schemeClr val="tx2"/>
              </a:solidFill>
              <a:latin typeface="Arial" pitchFamily="34" charset="0"/>
              <a:cs typeface="Arial" pitchFamily="34" charset="0"/>
            </a:endParaRPr>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052736"/>
          </a:xfrm>
          <a:solidFill>
            <a:schemeClr val="accent1">
              <a:lumMod val="75000"/>
            </a:schemeClr>
          </a:solidFill>
        </p:spPr>
        <p:txBody>
          <a:bodyPr>
            <a:normAutofit fontScale="90000"/>
          </a:bodyPr>
          <a:lstStyle/>
          <a:p>
            <a:r>
              <a:rPr lang="it-IT" sz="3100" dirty="0" smtClean="0">
                <a:solidFill>
                  <a:schemeClr val="bg1"/>
                </a:solidFill>
                <a:latin typeface="Arial" pitchFamily="34" charset="0"/>
                <a:cs typeface="Arial" pitchFamily="34" charset="0"/>
              </a:rPr>
              <a:t/>
            </a:r>
            <a:br>
              <a:rPr lang="it-IT" sz="3100" dirty="0" smtClean="0">
                <a:solidFill>
                  <a:schemeClr val="bg1"/>
                </a:solidFill>
                <a:latin typeface="Arial" pitchFamily="34" charset="0"/>
                <a:cs typeface="Arial" pitchFamily="34" charset="0"/>
              </a:rPr>
            </a:br>
            <a:r>
              <a:rPr lang="it-IT" sz="3100" dirty="0" smtClean="0">
                <a:solidFill>
                  <a:schemeClr val="bg1"/>
                </a:solidFill>
                <a:latin typeface="Arial" pitchFamily="34" charset="0"/>
                <a:cs typeface="Arial" pitchFamily="34" charset="0"/>
              </a:rPr>
              <a:t>Impianti connessi alla rete di distribuzione </a:t>
            </a:r>
            <a:br>
              <a:rPr lang="it-IT" sz="3100" dirty="0" smtClean="0">
                <a:solidFill>
                  <a:schemeClr val="bg1"/>
                </a:solidFill>
                <a:latin typeface="Arial" pitchFamily="34" charset="0"/>
                <a:cs typeface="Arial" pitchFamily="34" charset="0"/>
              </a:rPr>
            </a:br>
            <a:r>
              <a:rPr lang="it-IT" sz="3100" dirty="0" smtClean="0">
                <a:solidFill>
                  <a:schemeClr val="bg1"/>
                </a:solidFill>
                <a:latin typeface="Arial" pitchFamily="34" charset="0"/>
                <a:cs typeface="Arial" pitchFamily="34" charset="0"/>
              </a:rPr>
              <a:t>(grid-connected)</a:t>
            </a:r>
            <a:r>
              <a:rPr lang="it-IT" dirty="0" smtClean="0">
                <a:solidFill>
                  <a:schemeClr val="bg1"/>
                </a:solidFill>
              </a:rPr>
              <a:t/>
            </a:r>
            <a:br>
              <a:rPr lang="it-IT" dirty="0" smtClean="0">
                <a:solidFill>
                  <a:schemeClr val="bg1"/>
                </a:solidFill>
              </a:rPr>
            </a:br>
            <a:endParaRPr lang="it-IT" dirty="0">
              <a:solidFill>
                <a:schemeClr val="bg1"/>
              </a:solidFill>
            </a:endParaRPr>
          </a:p>
        </p:txBody>
      </p:sp>
      <p:sp>
        <p:nvSpPr>
          <p:cNvPr id="3" name="Segnaposto contenuto 2"/>
          <p:cNvSpPr>
            <a:spLocks noGrp="1"/>
          </p:cNvSpPr>
          <p:nvPr>
            <p:ph idx="1"/>
          </p:nvPr>
        </p:nvSpPr>
        <p:spPr>
          <a:xfrm>
            <a:off x="457200" y="1268760"/>
            <a:ext cx="8229600" cy="5328592"/>
          </a:xfrm>
        </p:spPr>
        <p:txBody>
          <a:bodyPr>
            <a:noAutofit/>
          </a:bodyPr>
          <a:lstStyle/>
          <a:p>
            <a:pPr marL="0" indent="0" algn="just">
              <a:spcBef>
                <a:spcPts val="1200"/>
              </a:spcBef>
              <a:buNone/>
            </a:pPr>
            <a:r>
              <a:rPr lang="it-IT" sz="1800" dirty="0" smtClean="0">
                <a:solidFill>
                  <a:schemeClr val="accent1">
                    <a:lumMod val="75000"/>
                  </a:schemeClr>
                </a:solidFill>
                <a:latin typeface="Arial" pitchFamily="34" charset="0"/>
                <a:cs typeface="Arial" pitchFamily="34" charset="0"/>
              </a:rPr>
              <a:t>Impianti che </a:t>
            </a:r>
            <a:r>
              <a:rPr lang="it-IT" sz="1800" dirty="0">
                <a:solidFill>
                  <a:schemeClr val="accent1">
                    <a:lumMod val="75000"/>
                  </a:schemeClr>
                </a:solidFill>
                <a:latin typeface="Arial" pitchFamily="34" charset="0"/>
                <a:cs typeface="Arial" pitchFamily="34" charset="0"/>
              </a:rPr>
              <a:t>immettono in rete la produzione </a:t>
            </a:r>
            <a:r>
              <a:rPr lang="it-IT" sz="1800" dirty="0" smtClean="0">
                <a:solidFill>
                  <a:schemeClr val="accent1">
                    <a:lumMod val="75000"/>
                  </a:schemeClr>
                </a:solidFill>
                <a:latin typeface="Arial" pitchFamily="34" charset="0"/>
                <a:cs typeface="Arial" pitchFamily="34" charset="0"/>
              </a:rPr>
              <a:t>del </a:t>
            </a:r>
            <a:r>
              <a:rPr lang="it-IT" sz="1800" dirty="0">
                <a:solidFill>
                  <a:schemeClr val="accent1">
                    <a:lumMod val="75000"/>
                  </a:schemeClr>
                </a:solidFill>
                <a:latin typeface="Arial" pitchFamily="34" charset="0"/>
                <a:cs typeface="Arial" pitchFamily="34" charset="0"/>
              </a:rPr>
              <a:t>loro impianto fotovoltaico, </a:t>
            </a:r>
            <a:r>
              <a:rPr lang="it-IT" sz="1800" dirty="0" smtClean="0">
                <a:solidFill>
                  <a:schemeClr val="accent1">
                    <a:lumMod val="75000"/>
                  </a:schemeClr>
                </a:solidFill>
                <a:latin typeface="Arial" pitchFamily="34" charset="0"/>
                <a:cs typeface="Arial" pitchFamily="34" charset="0"/>
              </a:rPr>
              <a:t>(generazione distribuita).</a:t>
            </a:r>
            <a:endParaRPr lang="it-IT" sz="1800" dirty="0">
              <a:solidFill>
                <a:schemeClr val="accent1">
                  <a:lumMod val="75000"/>
                </a:schemeClr>
              </a:solidFill>
              <a:latin typeface="Arial" pitchFamily="34" charset="0"/>
              <a:cs typeface="Arial" pitchFamily="34" charset="0"/>
            </a:endParaRPr>
          </a:p>
          <a:p>
            <a:pPr marL="360363" indent="-360363" algn="just">
              <a:spcBef>
                <a:spcPts val="1200"/>
              </a:spcBef>
              <a:buNone/>
            </a:pPr>
            <a:r>
              <a:rPr lang="it-IT" sz="1800" dirty="0">
                <a:solidFill>
                  <a:schemeClr val="accent1">
                    <a:lumMod val="75000"/>
                  </a:schemeClr>
                </a:solidFill>
                <a:latin typeface="Arial" pitchFamily="34" charset="0"/>
                <a:cs typeface="Arial" pitchFamily="34" charset="0"/>
              </a:rPr>
              <a:t>I principali componenti di un impianto fotovoltaico connesso alla rete sono:</a:t>
            </a:r>
          </a:p>
          <a:p>
            <a:pPr marL="360363" lvl="0" indent="-360363" algn="just">
              <a:spcBef>
                <a:spcPts val="1200"/>
              </a:spcBef>
            </a:pPr>
            <a:r>
              <a:rPr lang="it-IT" sz="1800" dirty="0">
                <a:solidFill>
                  <a:schemeClr val="accent1">
                    <a:lumMod val="75000"/>
                  </a:schemeClr>
                </a:solidFill>
                <a:latin typeface="Arial" pitchFamily="34" charset="0"/>
                <a:cs typeface="Arial" pitchFamily="34" charset="0"/>
              </a:rPr>
              <a:t>campo </a:t>
            </a:r>
            <a:r>
              <a:rPr lang="it-IT" sz="1800" dirty="0" smtClean="0">
                <a:solidFill>
                  <a:schemeClr val="accent1">
                    <a:lumMod val="75000"/>
                  </a:schemeClr>
                </a:solidFill>
                <a:latin typeface="Arial" pitchFamily="34" charset="0"/>
                <a:cs typeface="Arial" pitchFamily="34" charset="0"/>
              </a:rPr>
              <a:t>fotovoltaico</a:t>
            </a:r>
            <a:endParaRPr lang="it-IT" sz="1800" dirty="0">
              <a:solidFill>
                <a:schemeClr val="accent1">
                  <a:lumMod val="75000"/>
                </a:schemeClr>
              </a:solidFill>
              <a:latin typeface="Arial" pitchFamily="34" charset="0"/>
              <a:cs typeface="Arial" pitchFamily="34" charset="0"/>
            </a:endParaRPr>
          </a:p>
          <a:p>
            <a:pPr marL="360363" lvl="0" indent="-360363" algn="just">
              <a:spcBef>
                <a:spcPts val="1200"/>
              </a:spcBef>
            </a:pPr>
            <a:r>
              <a:rPr lang="it-IT" sz="1800" dirty="0">
                <a:solidFill>
                  <a:schemeClr val="accent1">
                    <a:lumMod val="75000"/>
                  </a:schemeClr>
                </a:solidFill>
                <a:latin typeface="Arial" pitchFamily="34" charset="0"/>
                <a:cs typeface="Arial" pitchFamily="34" charset="0"/>
              </a:rPr>
              <a:t>c</a:t>
            </a:r>
            <a:r>
              <a:rPr lang="it-IT" sz="1800" dirty="0" smtClean="0">
                <a:solidFill>
                  <a:schemeClr val="accent1">
                    <a:lumMod val="75000"/>
                  </a:schemeClr>
                </a:solidFill>
                <a:latin typeface="Arial" pitchFamily="34" charset="0"/>
                <a:cs typeface="Arial" pitchFamily="34" charset="0"/>
              </a:rPr>
              <a:t>avi di connessione</a:t>
            </a:r>
            <a:endParaRPr lang="it-IT" sz="1800" dirty="0">
              <a:solidFill>
                <a:schemeClr val="accent1">
                  <a:lumMod val="75000"/>
                </a:schemeClr>
              </a:solidFill>
              <a:latin typeface="Arial" pitchFamily="34" charset="0"/>
              <a:cs typeface="Arial" pitchFamily="34" charset="0"/>
            </a:endParaRPr>
          </a:p>
          <a:p>
            <a:pPr marL="360363" lvl="0" indent="-360363" algn="just">
              <a:spcBef>
                <a:spcPts val="1200"/>
              </a:spcBef>
            </a:pPr>
            <a:r>
              <a:rPr lang="it-IT" sz="1800" dirty="0">
                <a:solidFill>
                  <a:schemeClr val="accent1">
                    <a:lumMod val="75000"/>
                  </a:schemeClr>
                </a:solidFill>
                <a:latin typeface="Arial" pitchFamily="34" charset="0"/>
                <a:cs typeface="Arial" pitchFamily="34" charset="0"/>
              </a:rPr>
              <a:t>quadro di </a:t>
            </a:r>
            <a:r>
              <a:rPr lang="it-IT" sz="1800" dirty="0" smtClean="0">
                <a:solidFill>
                  <a:schemeClr val="accent1">
                    <a:lumMod val="75000"/>
                  </a:schemeClr>
                </a:solidFill>
                <a:latin typeface="Arial" pitchFamily="34" charset="0"/>
                <a:cs typeface="Arial" pitchFamily="34" charset="0"/>
              </a:rPr>
              <a:t>campo, </a:t>
            </a:r>
            <a:r>
              <a:rPr lang="it-IT" sz="1800" dirty="0">
                <a:solidFill>
                  <a:schemeClr val="accent1">
                    <a:lumMod val="75000"/>
                  </a:schemeClr>
                </a:solidFill>
                <a:latin typeface="Arial" pitchFamily="34" charset="0"/>
                <a:cs typeface="Arial" pitchFamily="34" charset="0"/>
              </a:rPr>
              <a:t>costituito da diodi di protezione dalle correnti inverse, </a:t>
            </a:r>
            <a:r>
              <a:rPr lang="it-IT" sz="1800" dirty="0" smtClean="0">
                <a:solidFill>
                  <a:schemeClr val="accent1">
                    <a:lumMod val="75000"/>
                  </a:schemeClr>
                </a:solidFill>
                <a:latin typeface="Arial" pitchFamily="34" charset="0"/>
                <a:cs typeface="Arial" pitchFamily="34" charset="0"/>
              </a:rPr>
              <a:t>scaricatori  </a:t>
            </a:r>
            <a:r>
              <a:rPr lang="it-IT" sz="1800" dirty="0">
                <a:solidFill>
                  <a:schemeClr val="accent1">
                    <a:lumMod val="75000"/>
                  </a:schemeClr>
                </a:solidFill>
                <a:latin typeface="Arial" pitchFamily="34" charset="0"/>
                <a:cs typeface="Arial" pitchFamily="34" charset="0"/>
              </a:rPr>
              <a:t>per le sovratensioni e interruttori </a:t>
            </a:r>
            <a:r>
              <a:rPr lang="it-IT" sz="1800" dirty="0" smtClean="0">
                <a:solidFill>
                  <a:schemeClr val="accent1">
                    <a:lumMod val="75000"/>
                  </a:schemeClr>
                </a:solidFill>
                <a:latin typeface="Arial" pitchFamily="34" charset="0"/>
                <a:cs typeface="Arial" pitchFamily="34" charset="0"/>
              </a:rPr>
              <a:t>magnetotermici per </a:t>
            </a:r>
            <a:r>
              <a:rPr lang="it-IT" sz="1800" dirty="0">
                <a:solidFill>
                  <a:schemeClr val="accent1">
                    <a:lumMod val="75000"/>
                  </a:schemeClr>
                </a:solidFill>
                <a:latin typeface="Arial" pitchFamily="34" charset="0"/>
                <a:cs typeface="Arial" pitchFamily="34" charset="0"/>
              </a:rPr>
              <a:t>proteggere i cavi da eventuali sovraccarichi.</a:t>
            </a:r>
          </a:p>
          <a:p>
            <a:pPr marL="360363" lvl="0" indent="-360363" algn="just">
              <a:spcBef>
                <a:spcPts val="1200"/>
              </a:spcBef>
            </a:pPr>
            <a:r>
              <a:rPr lang="it-IT" sz="1800" dirty="0">
                <a:solidFill>
                  <a:schemeClr val="accent1">
                    <a:lumMod val="75000"/>
                  </a:schemeClr>
                </a:solidFill>
                <a:latin typeface="Arial" pitchFamily="34" charset="0"/>
                <a:cs typeface="Arial" pitchFamily="34" charset="0"/>
              </a:rPr>
              <a:t>inverter, </a:t>
            </a:r>
            <a:r>
              <a:rPr lang="it-IT" sz="1800" dirty="0" smtClean="0">
                <a:solidFill>
                  <a:schemeClr val="accent1">
                    <a:lumMod val="75000"/>
                  </a:schemeClr>
                </a:solidFill>
                <a:latin typeface="Arial" pitchFamily="34" charset="0"/>
                <a:cs typeface="Arial" pitchFamily="34" charset="0"/>
              </a:rPr>
              <a:t>per stabilizzare </a:t>
            </a:r>
            <a:r>
              <a:rPr lang="it-IT" sz="1800" dirty="0">
                <a:solidFill>
                  <a:schemeClr val="accent1">
                    <a:lumMod val="75000"/>
                  </a:schemeClr>
                </a:solidFill>
                <a:latin typeface="Arial" pitchFamily="34" charset="0"/>
                <a:cs typeface="Arial" pitchFamily="34" charset="0"/>
              </a:rPr>
              <a:t>l'energia raccolta, </a:t>
            </a:r>
            <a:r>
              <a:rPr lang="it-IT" sz="1800" dirty="0" smtClean="0">
                <a:solidFill>
                  <a:schemeClr val="accent1">
                    <a:lumMod val="75000"/>
                  </a:schemeClr>
                </a:solidFill>
                <a:latin typeface="Arial" pitchFamily="34" charset="0"/>
                <a:cs typeface="Arial" pitchFamily="34" charset="0"/>
              </a:rPr>
              <a:t>convertirla </a:t>
            </a:r>
            <a:r>
              <a:rPr lang="it-IT" sz="1800" dirty="0">
                <a:solidFill>
                  <a:schemeClr val="accent1">
                    <a:lumMod val="75000"/>
                  </a:schemeClr>
                </a:solidFill>
                <a:latin typeface="Arial" pitchFamily="34" charset="0"/>
                <a:cs typeface="Arial" pitchFamily="34" charset="0"/>
              </a:rPr>
              <a:t>in corrente alternata e </a:t>
            </a:r>
            <a:r>
              <a:rPr lang="it-IT" sz="1800" dirty="0" smtClean="0">
                <a:solidFill>
                  <a:schemeClr val="accent1">
                    <a:lumMod val="75000"/>
                  </a:schemeClr>
                </a:solidFill>
                <a:latin typeface="Arial" pitchFamily="34" charset="0"/>
                <a:cs typeface="Arial" pitchFamily="34" charset="0"/>
              </a:rPr>
              <a:t>ed immetterla </a:t>
            </a:r>
            <a:r>
              <a:rPr lang="it-IT" sz="1800" dirty="0">
                <a:solidFill>
                  <a:schemeClr val="accent1">
                    <a:lumMod val="75000"/>
                  </a:schemeClr>
                </a:solidFill>
                <a:latin typeface="Arial" pitchFamily="34" charset="0"/>
                <a:cs typeface="Arial" pitchFamily="34" charset="0"/>
              </a:rPr>
              <a:t>in rete;</a:t>
            </a:r>
          </a:p>
          <a:p>
            <a:pPr marL="360363" lvl="0" indent="-360363" algn="just">
              <a:spcBef>
                <a:spcPts val="1200"/>
              </a:spcBef>
            </a:pPr>
            <a:r>
              <a:rPr lang="it-IT" sz="1800" dirty="0">
                <a:solidFill>
                  <a:schemeClr val="accent1">
                    <a:lumMod val="75000"/>
                  </a:schemeClr>
                </a:solidFill>
                <a:latin typeface="Arial" pitchFamily="34" charset="0"/>
                <a:cs typeface="Arial" pitchFamily="34" charset="0"/>
              </a:rPr>
              <a:t>quadro di protezione e controllo, tra l'inverter e la rete elettrica, definito dalle norme tecniche del gestore di </a:t>
            </a:r>
            <a:r>
              <a:rPr lang="it-IT" sz="1800" dirty="0" smtClean="0">
                <a:solidFill>
                  <a:schemeClr val="accent1">
                    <a:lumMod val="75000"/>
                  </a:schemeClr>
                </a:solidFill>
                <a:latin typeface="Arial" pitchFamily="34" charset="0"/>
                <a:cs typeface="Arial" pitchFamily="34" charset="0"/>
              </a:rPr>
              <a:t>rete</a:t>
            </a:r>
            <a:endParaRPr lang="it-IT" sz="1800" dirty="0">
              <a:solidFill>
                <a:schemeClr val="accent1">
                  <a:lumMod val="75000"/>
                </a:schemeClr>
              </a:solidFill>
              <a:latin typeface="Arial" pitchFamily="34" charset="0"/>
              <a:cs typeface="Arial" pitchFamily="34" charset="0"/>
            </a:endParaRPr>
          </a:p>
          <a:p>
            <a:endParaRPr lang="it-IT" sz="1800" dirty="0">
              <a:solidFill>
                <a:srgbClr val="0070C0"/>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10</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1"/>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Impianto FV connesso alla rete di distribuzione</a:t>
            </a:r>
            <a:endParaRPr lang="it-IT" sz="3200" dirty="0">
              <a:solidFill>
                <a:schemeClr val="bg1"/>
              </a:solidFill>
              <a:latin typeface="Arial" pitchFamily="34" charset="0"/>
              <a:cs typeface="Arial" pitchFamily="34" charset="0"/>
            </a:endParaRPr>
          </a:p>
        </p:txBody>
      </p:sp>
      <p:pic>
        <p:nvPicPr>
          <p:cNvPr id="4" name="Segnaposto contenuto 3" descr="Grafici vari002.jpg"/>
          <p:cNvPicPr>
            <a:picLocks noGrp="1" noChangeAspect="1"/>
          </p:cNvPicPr>
          <p:nvPr>
            <p:ph idx="1"/>
          </p:nvPr>
        </p:nvPicPr>
        <p:blipFill>
          <a:blip r:embed="rId2" cstate="print"/>
          <a:stretch>
            <a:fillRect/>
          </a:stretch>
        </p:blipFill>
        <p:spPr>
          <a:xfrm>
            <a:off x="1314071" y="1600200"/>
            <a:ext cx="6515858" cy="4525963"/>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11</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Potenza fotovoltaica</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323528" y="1052736"/>
            <a:ext cx="8363272" cy="5073429"/>
          </a:xfrm>
        </p:spPr>
        <p:txBody>
          <a:bodyPr>
            <a:normAutofit/>
          </a:bodyPr>
          <a:lstStyle/>
          <a:p>
            <a:pPr algn="just">
              <a:lnSpc>
                <a:spcPct val="150000"/>
              </a:lnSpc>
              <a:spcBef>
                <a:spcPts val="1200"/>
              </a:spcBef>
            </a:pPr>
            <a:r>
              <a:rPr lang="it-IT" sz="1800" dirty="0">
                <a:solidFill>
                  <a:schemeClr val="accent1">
                    <a:lumMod val="75000"/>
                  </a:schemeClr>
                </a:solidFill>
                <a:latin typeface="Arial" pitchFamily="34" charset="0"/>
                <a:cs typeface="Arial" pitchFamily="34" charset="0"/>
              </a:rPr>
              <a:t>La potenza nominale di un impianto fotovoltaico (</a:t>
            </a:r>
            <a:r>
              <a:rPr lang="it-IT" sz="1800" dirty="0" smtClean="0">
                <a:solidFill>
                  <a:schemeClr val="accent1">
                    <a:lumMod val="75000"/>
                  </a:schemeClr>
                </a:solidFill>
                <a:latin typeface="Arial" pitchFamily="34" charset="0"/>
                <a:cs typeface="Arial" pitchFamily="34" charset="0"/>
              </a:rPr>
              <a:t>somma </a:t>
            </a:r>
            <a:r>
              <a:rPr lang="it-IT" sz="1800" dirty="0">
                <a:solidFill>
                  <a:schemeClr val="accent1">
                    <a:lumMod val="75000"/>
                  </a:schemeClr>
                </a:solidFill>
                <a:latin typeface="Arial" pitchFamily="34" charset="0"/>
                <a:cs typeface="Arial" pitchFamily="34" charset="0"/>
              </a:rPr>
              <a:t>dei valori di potenza nominale di ciascun modulo fotovoltaico di cui è composto il suo </a:t>
            </a:r>
            <a:r>
              <a:rPr lang="it-IT" sz="1800" dirty="0" smtClean="0">
                <a:solidFill>
                  <a:schemeClr val="accent1">
                    <a:lumMod val="75000"/>
                  </a:schemeClr>
                </a:solidFill>
                <a:latin typeface="Arial" pitchFamily="34" charset="0"/>
                <a:cs typeface="Arial" pitchFamily="34" charset="0"/>
              </a:rPr>
              <a:t>campo) è il </a:t>
            </a:r>
            <a:r>
              <a:rPr lang="it-IT" sz="1800" dirty="0">
                <a:solidFill>
                  <a:schemeClr val="accent1">
                    <a:lumMod val="75000"/>
                  </a:schemeClr>
                </a:solidFill>
                <a:latin typeface="Arial" pitchFamily="34" charset="0"/>
                <a:cs typeface="Arial" pitchFamily="34" charset="0"/>
              </a:rPr>
              <a:t>valore in </a:t>
            </a:r>
            <a:r>
              <a:rPr lang="it-IT" sz="1800" dirty="0" smtClean="0">
                <a:solidFill>
                  <a:schemeClr val="accent1">
                    <a:lumMod val="75000"/>
                  </a:schemeClr>
                </a:solidFill>
                <a:latin typeface="Arial" pitchFamily="34" charset="0"/>
                <a:cs typeface="Arial" pitchFamily="34" charset="0"/>
              </a:rPr>
              <a:t>Watt di </a:t>
            </a:r>
            <a:r>
              <a:rPr lang="it-IT" sz="1800" dirty="0">
                <a:solidFill>
                  <a:schemeClr val="accent1">
                    <a:lumMod val="75000"/>
                  </a:schemeClr>
                </a:solidFill>
                <a:latin typeface="Arial" pitchFamily="34" charset="0"/>
                <a:cs typeface="Arial" pitchFamily="34" charset="0"/>
              </a:rPr>
              <a:t>picco, indicato con il </a:t>
            </a:r>
            <a:r>
              <a:rPr lang="it-IT" sz="1800" dirty="0" smtClean="0">
                <a:solidFill>
                  <a:schemeClr val="accent1">
                    <a:lumMod val="75000"/>
                  </a:schemeClr>
                </a:solidFill>
                <a:latin typeface="Arial" pitchFamily="34" charset="0"/>
                <a:cs typeface="Arial" pitchFamily="34" charset="0"/>
              </a:rPr>
              <a:t>simbolo W</a:t>
            </a:r>
            <a:r>
              <a:rPr lang="it-IT" sz="1800" baseline="-25000" dirty="0" smtClean="0">
                <a:solidFill>
                  <a:schemeClr val="accent1">
                    <a:lumMod val="75000"/>
                  </a:schemeClr>
                </a:solidFill>
                <a:latin typeface="Arial" pitchFamily="34" charset="0"/>
                <a:cs typeface="Arial" pitchFamily="34" charset="0"/>
              </a:rPr>
              <a:t>p</a:t>
            </a:r>
            <a:r>
              <a:rPr lang="it-IT" sz="1800" dirty="0" smtClean="0">
                <a:solidFill>
                  <a:schemeClr val="accent1">
                    <a:lumMod val="75000"/>
                  </a:schemeClr>
                </a:solidFill>
                <a:latin typeface="Arial" pitchFamily="34" charset="0"/>
                <a:cs typeface="Arial" pitchFamily="34" charset="0"/>
              </a:rPr>
              <a:t> </a:t>
            </a:r>
            <a:r>
              <a:rPr lang="it-IT" sz="1800" dirty="0">
                <a:solidFill>
                  <a:schemeClr val="accent1">
                    <a:lumMod val="75000"/>
                  </a:schemeClr>
                </a:solidFill>
                <a:latin typeface="Arial" pitchFamily="34" charset="0"/>
                <a:cs typeface="Arial" pitchFamily="34" charset="0"/>
              </a:rPr>
              <a:t>e multipli (kW</a:t>
            </a:r>
            <a:r>
              <a:rPr lang="it-IT" sz="1800" baseline="-25000" dirty="0">
                <a:solidFill>
                  <a:schemeClr val="accent1">
                    <a:lumMod val="75000"/>
                  </a:schemeClr>
                </a:solidFill>
                <a:latin typeface="Arial" pitchFamily="34" charset="0"/>
                <a:cs typeface="Arial" pitchFamily="34" charset="0"/>
              </a:rPr>
              <a:t>p</a:t>
            </a:r>
            <a:r>
              <a:rPr lang="it-IT" sz="1800" dirty="0">
                <a:solidFill>
                  <a:schemeClr val="accent1">
                    <a:lumMod val="75000"/>
                  </a:schemeClr>
                </a:solidFill>
                <a:latin typeface="Arial" pitchFamily="34" charset="0"/>
                <a:cs typeface="Arial" pitchFamily="34" charset="0"/>
              </a:rPr>
              <a:t>, MW</a:t>
            </a:r>
            <a:r>
              <a:rPr lang="it-IT" sz="1800" baseline="-25000" dirty="0">
                <a:solidFill>
                  <a:schemeClr val="accent1">
                    <a:lumMod val="75000"/>
                  </a:schemeClr>
                </a:solidFill>
                <a:latin typeface="Arial" pitchFamily="34" charset="0"/>
                <a:cs typeface="Arial" pitchFamily="34" charset="0"/>
              </a:rPr>
              <a:t>p</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a:t>
            </a:r>
          </a:p>
          <a:p>
            <a:pPr algn="just">
              <a:lnSpc>
                <a:spcPct val="150000"/>
              </a:lnSpc>
              <a:spcBef>
                <a:spcPts val="1200"/>
              </a:spcBef>
            </a:pPr>
            <a:r>
              <a:rPr lang="it-IT" sz="1800" dirty="0" smtClean="0">
                <a:solidFill>
                  <a:schemeClr val="accent1">
                    <a:lumMod val="75000"/>
                  </a:schemeClr>
                </a:solidFill>
                <a:latin typeface="Arial" pitchFamily="34" charset="0"/>
                <a:cs typeface="Arial" pitchFamily="34" charset="0"/>
              </a:rPr>
              <a:t>Una </a:t>
            </a:r>
            <a:r>
              <a:rPr lang="it-IT" sz="1800" dirty="0">
                <a:solidFill>
                  <a:schemeClr val="accent1">
                    <a:lumMod val="75000"/>
                  </a:schemeClr>
                </a:solidFill>
                <a:latin typeface="Arial" pitchFamily="34" charset="0"/>
                <a:cs typeface="Arial" pitchFamily="34" charset="0"/>
              </a:rPr>
              <a:t>indicazione più </a:t>
            </a:r>
            <a:r>
              <a:rPr lang="it-IT" sz="1800" dirty="0" smtClean="0">
                <a:solidFill>
                  <a:schemeClr val="accent1">
                    <a:lumMod val="75000"/>
                  </a:schemeClr>
                </a:solidFill>
                <a:latin typeface="Arial" pitchFamily="34" charset="0"/>
                <a:cs typeface="Arial" pitchFamily="34" charset="0"/>
              </a:rPr>
              <a:t>efficace della </a:t>
            </a:r>
            <a:r>
              <a:rPr lang="it-IT" sz="1800" dirty="0">
                <a:solidFill>
                  <a:schemeClr val="accent1">
                    <a:lumMod val="75000"/>
                  </a:schemeClr>
                </a:solidFill>
                <a:latin typeface="Arial" pitchFamily="34" charset="0"/>
                <a:cs typeface="Arial" pitchFamily="34" charset="0"/>
              </a:rPr>
              <a:t>potenza utile è quella della potenza in alternata, </a:t>
            </a:r>
            <a:r>
              <a:rPr lang="it-IT" sz="1800" dirty="0" smtClean="0">
                <a:solidFill>
                  <a:schemeClr val="accent1">
                    <a:lumMod val="75000"/>
                  </a:schemeClr>
                </a:solidFill>
                <a:latin typeface="Arial" pitchFamily="34" charset="0"/>
                <a:cs typeface="Arial" pitchFamily="34" charset="0"/>
              </a:rPr>
              <a:t>cioè a valle dell'inverter </a:t>
            </a:r>
            <a:r>
              <a:rPr lang="it-IT" sz="1800" dirty="0">
                <a:solidFill>
                  <a:schemeClr val="accent1">
                    <a:lumMod val="75000"/>
                  </a:schemeClr>
                </a:solidFill>
                <a:latin typeface="Arial" pitchFamily="34" charset="0"/>
                <a:cs typeface="Arial" pitchFamily="34" charset="0"/>
              </a:rPr>
              <a:t>(una indicazione della potenza netta, utile, dell'impianto), valore che si indica in W</a:t>
            </a:r>
            <a:r>
              <a:rPr lang="it-IT" sz="1800" baseline="-25000" dirty="0">
                <a:solidFill>
                  <a:schemeClr val="accent1">
                    <a:lumMod val="75000"/>
                  </a:schemeClr>
                </a:solidFill>
                <a:latin typeface="Arial" pitchFamily="34" charset="0"/>
                <a:cs typeface="Arial" pitchFamily="34" charset="0"/>
              </a:rPr>
              <a:t>CA</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(o W</a:t>
            </a:r>
            <a:r>
              <a:rPr lang="it-IT" sz="1800" baseline="-25000" dirty="0" smtClean="0">
                <a:solidFill>
                  <a:schemeClr val="accent1">
                    <a:lumMod val="75000"/>
                  </a:schemeClr>
                </a:solidFill>
                <a:latin typeface="Arial" pitchFamily="34" charset="0"/>
                <a:cs typeface="Arial" pitchFamily="34" charset="0"/>
              </a:rPr>
              <a:t>AC</a:t>
            </a:r>
            <a:r>
              <a:rPr lang="it-IT" sz="1800" dirty="0" smtClean="0">
                <a:solidFill>
                  <a:schemeClr val="accent1">
                    <a:lumMod val="75000"/>
                  </a:schemeClr>
                </a:solidFill>
                <a:latin typeface="Arial" pitchFamily="34" charset="0"/>
                <a:cs typeface="Arial" pitchFamily="34" charset="0"/>
              </a:rPr>
              <a:t> in inglese) </a:t>
            </a:r>
          </a:p>
          <a:p>
            <a:pPr algn="just">
              <a:lnSpc>
                <a:spcPct val="150000"/>
              </a:lnSpc>
              <a:spcBef>
                <a:spcPts val="1200"/>
              </a:spcBef>
            </a:pPr>
            <a:r>
              <a:rPr lang="it-IT" sz="1800" dirty="0" smtClean="0">
                <a:solidFill>
                  <a:schemeClr val="accent1">
                    <a:lumMod val="75000"/>
                  </a:schemeClr>
                </a:solidFill>
                <a:latin typeface="Arial" pitchFamily="34" charset="0"/>
                <a:cs typeface="Arial" pitchFamily="34" charset="0"/>
              </a:rPr>
              <a:t>La superficie occupata da un impianto fotovoltaico è in genere poco maggiore rispetto a quella occupata dai soli moduli fotovoltaici, che richiedono  tecnologia al silicio) circa 8-20 m² / kW (per moduli di circa il 12-13% di efficienza esposti a Sud) in relazione alle condizioni installative (coni d’ombra, complanarità, ecc.)</a:t>
            </a:r>
          </a:p>
          <a:p>
            <a:pPr algn="just">
              <a:spcBef>
                <a:spcPts val="1200"/>
              </a:spcBef>
            </a:pPr>
            <a:endParaRPr lang="it-IT" dirty="0">
              <a:solidFill>
                <a:srgbClr val="002060"/>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12</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764704"/>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Radiazione solare in Italia</a:t>
            </a:r>
            <a:endParaRPr lang="it-IT" sz="3200" dirty="0">
              <a:solidFill>
                <a:schemeClr val="bg1"/>
              </a:solidFill>
              <a:latin typeface="Arial" pitchFamily="34" charset="0"/>
              <a:cs typeface="Arial" pitchFamily="34" charset="0"/>
            </a:endParaRPr>
          </a:p>
        </p:txBody>
      </p:sp>
      <p:pic>
        <p:nvPicPr>
          <p:cNvPr id="4" name="Segnaposto contenuto 3" descr="SolarGIS-Solar-map-Italy-it.png"/>
          <p:cNvPicPr>
            <a:picLocks noGrp="1" noChangeAspect="1"/>
          </p:cNvPicPr>
          <p:nvPr>
            <p:ph idx="1"/>
          </p:nvPr>
        </p:nvPicPr>
        <p:blipFill>
          <a:blip r:embed="rId2" cstate="print"/>
          <a:stretch>
            <a:fillRect/>
          </a:stretch>
        </p:blipFill>
        <p:spPr>
          <a:xfrm>
            <a:off x="2411760" y="980728"/>
            <a:ext cx="4336491" cy="5743697"/>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13</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1"/>
          </a:xfrm>
          <a:solidFill>
            <a:schemeClr val="accent1">
              <a:lumMod val="75000"/>
            </a:schemeClr>
          </a:solidFill>
        </p:spPr>
        <p:txBody>
          <a:bodyPr>
            <a:normAutofit/>
          </a:bodyPr>
          <a:lstStyle/>
          <a:p>
            <a:r>
              <a:rPr lang="it-IT" sz="3200" dirty="0" smtClean="0">
                <a:solidFill>
                  <a:schemeClr val="bg1"/>
                </a:solidFill>
              </a:rPr>
              <a:t>Numero e potenza impianti negli anni</a:t>
            </a:r>
            <a:endParaRPr lang="it-IT" sz="3200" dirty="0">
              <a:solidFill>
                <a:schemeClr val="bg1"/>
              </a:solidFill>
            </a:endParaRPr>
          </a:p>
        </p:txBody>
      </p:sp>
      <p:pic>
        <p:nvPicPr>
          <p:cNvPr id="4" name="Segnaposto contenuto 3" descr="Grafici vari002.jpg"/>
          <p:cNvPicPr>
            <a:picLocks noGrp="1" noChangeAspect="1"/>
          </p:cNvPicPr>
          <p:nvPr>
            <p:ph idx="1"/>
          </p:nvPr>
        </p:nvPicPr>
        <p:blipFill>
          <a:blip r:embed="rId2" cstate="print"/>
          <a:stretch>
            <a:fillRect/>
          </a:stretch>
        </p:blipFill>
        <p:spPr>
          <a:xfrm>
            <a:off x="776517" y="1600200"/>
            <a:ext cx="7590966" cy="4525963"/>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14</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Producibilità degli impianti</a:t>
            </a:r>
            <a:endParaRPr lang="it-IT" sz="3200" dirty="0">
              <a:solidFill>
                <a:schemeClr val="bg1"/>
              </a:solidFill>
              <a:latin typeface="Arial" pitchFamily="34" charset="0"/>
              <a:cs typeface="Arial" pitchFamily="34" charset="0"/>
            </a:endParaRPr>
          </a:p>
        </p:txBody>
      </p:sp>
      <p:pic>
        <p:nvPicPr>
          <p:cNvPr id="4" name="Segnaposto contenuto 3" descr="Grafici vari003.jpg"/>
          <p:cNvPicPr>
            <a:picLocks noGrp="1" noChangeAspect="1"/>
          </p:cNvPicPr>
          <p:nvPr>
            <p:ph idx="1"/>
          </p:nvPr>
        </p:nvPicPr>
        <p:blipFill>
          <a:blip r:embed="rId3" cstate="print"/>
          <a:stretch>
            <a:fillRect/>
          </a:stretch>
        </p:blipFill>
        <p:spPr>
          <a:xfrm>
            <a:off x="971602" y="1556792"/>
            <a:ext cx="7056783" cy="4896544"/>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15</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rPr>
              <a:t>Commenti</a:t>
            </a:r>
            <a:endParaRPr lang="it-IT" sz="3200" dirty="0">
              <a:solidFill>
                <a:schemeClr val="bg1"/>
              </a:solidFill>
            </a:endParaRPr>
          </a:p>
        </p:txBody>
      </p:sp>
      <p:sp>
        <p:nvSpPr>
          <p:cNvPr id="3" name="Segnaposto contenuto 2"/>
          <p:cNvSpPr>
            <a:spLocks noGrp="1"/>
          </p:cNvSpPr>
          <p:nvPr>
            <p:ph idx="1"/>
          </p:nvPr>
        </p:nvSpPr>
        <p:spPr>
          <a:xfrm>
            <a:off x="457200" y="1052737"/>
            <a:ext cx="8229600" cy="5544616"/>
          </a:xfrm>
        </p:spPr>
        <p:txBody>
          <a:bodyPr>
            <a:normAutofit fontScale="47500" lnSpcReduction="20000"/>
          </a:bodyPr>
          <a:lstStyle/>
          <a:p>
            <a:pPr algn="just">
              <a:lnSpc>
                <a:spcPct val="120000"/>
              </a:lnSpc>
              <a:spcBef>
                <a:spcPts val="1200"/>
              </a:spcBef>
            </a:pPr>
            <a:r>
              <a:rPr lang="it-IT" sz="3800" dirty="0" smtClean="0">
                <a:solidFill>
                  <a:schemeClr val="accent1">
                    <a:lumMod val="75000"/>
                  </a:schemeClr>
                </a:solidFill>
              </a:rPr>
              <a:t>Secondo studi effettuati nel 2004, per coprire il consumo energetico elettrico italiano sarebbero necessari circa 1900 km² pari allo 0,63% del territorio italiano (supponendo un fattore di capacità del 17,1% e 8 m² per kWp). In tale calcolo non è considerata l'eventuale area potenzialmente utile costituita da superfici verticali con esposizione appropriata appartenenti a edifici. L'investimento sarebbe dell'ordine di 500 miliardi di euro.</a:t>
            </a:r>
          </a:p>
          <a:p>
            <a:pPr algn="just">
              <a:lnSpc>
                <a:spcPct val="120000"/>
              </a:lnSpc>
              <a:spcBef>
                <a:spcPts val="1200"/>
              </a:spcBef>
            </a:pPr>
            <a:r>
              <a:rPr lang="it-IT" sz="3800" dirty="0" smtClean="0">
                <a:solidFill>
                  <a:schemeClr val="accent1">
                    <a:lumMod val="75000"/>
                  </a:schemeClr>
                </a:solidFill>
              </a:rPr>
              <a:t>Problema o limite intrinseco degli impianti fotovoltaici è l’aleatorietà e non programmabilità di produzione energetica, dovuta alla variabilità dell'irradiazione solare sia per la sua totale assenza notturna, sia in presenza di cielo nuvoloso, sia per le variazioni stagionali tra estate e inverno</a:t>
            </a:r>
          </a:p>
          <a:p>
            <a:pPr algn="just">
              <a:lnSpc>
                <a:spcPct val="120000"/>
              </a:lnSpc>
              <a:spcBef>
                <a:spcPts val="1200"/>
              </a:spcBef>
            </a:pPr>
            <a:r>
              <a:rPr lang="it-IT" sz="3800" dirty="0" smtClean="0">
                <a:solidFill>
                  <a:schemeClr val="accent1">
                    <a:lumMod val="75000"/>
                  </a:schemeClr>
                </a:solidFill>
              </a:rPr>
              <a:t>Tali problematiche ne declassano in parte l'efficacia come fonte di approvvigionamento energetico ed allo stesso tempo rendono necessaria l'integrazione con altre forme di produzione o di accumulo energetico. </a:t>
            </a:r>
          </a:p>
          <a:p>
            <a:pPr algn="just">
              <a:lnSpc>
                <a:spcPct val="120000"/>
              </a:lnSpc>
              <a:spcBef>
                <a:spcPts val="1200"/>
              </a:spcBef>
            </a:pPr>
            <a:r>
              <a:rPr lang="it-IT" sz="3800" dirty="0" smtClean="0">
                <a:solidFill>
                  <a:schemeClr val="accent1">
                    <a:lumMod val="75000"/>
                  </a:schemeClr>
                </a:solidFill>
              </a:rPr>
              <a:t>Anche nei momenti di minima domanda, la richiesta di potenza rimane consistente (circa il 50% del massimo) ed inoltre il fotovoltaico non supporta il picco serale estivo simile a quello diurno.</a:t>
            </a: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16</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398" y="1"/>
            <a:ext cx="9130601" cy="764704"/>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Considerazioni generali (1)</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1600202"/>
            <a:ext cx="8229600" cy="4781127"/>
          </a:xfrm>
        </p:spPr>
        <p:txBody>
          <a:bodyPr>
            <a:normAutofit fontScale="32500" lnSpcReduction="20000"/>
          </a:bodyPr>
          <a:lstStyle/>
          <a:p>
            <a:pPr marL="360363" indent="-360363" algn="just">
              <a:lnSpc>
                <a:spcPct val="120000"/>
              </a:lnSpc>
              <a:spcBef>
                <a:spcPts val="1200"/>
              </a:spcBef>
            </a:pPr>
            <a:r>
              <a:rPr lang="it-IT" sz="5500" dirty="0" smtClean="0">
                <a:solidFill>
                  <a:schemeClr val="accent1">
                    <a:lumMod val="75000"/>
                  </a:schemeClr>
                </a:solidFill>
                <a:latin typeface="Arial" pitchFamily="34" charset="0"/>
                <a:cs typeface="Arial" pitchFamily="34" charset="0"/>
              </a:rPr>
              <a:t>Fotovoltaico come più genuina interpretazione del concetto di generazione distribuita per costo e scalabilità, grazie al  costo per kW che ha raggiunto valori impensabili anche solo 5-7 anni fa. </a:t>
            </a:r>
          </a:p>
          <a:p>
            <a:pPr marL="360363" indent="-360363" algn="just">
              <a:lnSpc>
                <a:spcPct val="120000"/>
              </a:lnSpc>
              <a:spcBef>
                <a:spcPts val="1200"/>
              </a:spcBef>
            </a:pPr>
            <a:r>
              <a:rPr lang="it-IT" sz="5500" dirty="0" smtClean="0">
                <a:solidFill>
                  <a:schemeClr val="accent1">
                    <a:lumMod val="75000"/>
                  </a:schemeClr>
                </a:solidFill>
                <a:latin typeface="Arial" pitchFamily="34" charset="0"/>
                <a:cs typeface="Arial" pitchFamily="34" charset="0"/>
              </a:rPr>
              <a:t>La semplicità della tecnologia permette di passare in maniera pressoché invariata dalla microproduzione in autoconsumo alle piccole produzioni a ridosso dei consumi (tetti fotovoltaici), per arrivare fino ad estesi impianti </a:t>
            </a:r>
            <a:r>
              <a:rPr lang="it-IT" sz="5500" i="1" dirty="0" smtClean="0">
                <a:solidFill>
                  <a:schemeClr val="accent1">
                    <a:lumMod val="75000"/>
                  </a:schemeClr>
                </a:solidFill>
                <a:latin typeface="Arial" pitchFamily="34" charset="0"/>
                <a:cs typeface="Arial" pitchFamily="34" charset="0"/>
              </a:rPr>
              <a:t>utility scale </a:t>
            </a:r>
            <a:r>
              <a:rPr lang="it-IT" sz="5500" dirty="0" smtClean="0">
                <a:solidFill>
                  <a:schemeClr val="accent1">
                    <a:lumMod val="75000"/>
                  </a:schemeClr>
                </a:solidFill>
                <a:latin typeface="Arial" pitchFamily="34" charset="0"/>
                <a:cs typeface="Arial" pitchFamily="34" charset="0"/>
              </a:rPr>
              <a:t>di dimensioni</a:t>
            </a:r>
            <a:r>
              <a:rPr lang="it-IT" sz="5500" i="1" dirty="0" smtClean="0">
                <a:solidFill>
                  <a:schemeClr val="accent1">
                    <a:lumMod val="75000"/>
                  </a:schemeClr>
                </a:solidFill>
                <a:latin typeface="Arial" pitchFamily="34" charset="0"/>
                <a:cs typeface="Arial" pitchFamily="34" charset="0"/>
              </a:rPr>
              <a:t> </a:t>
            </a:r>
            <a:r>
              <a:rPr lang="it-IT" sz="5500" dirty="0" smtClean="0">
                <a:solidFill>
                  <a:schemeClr val="accent1">
                    <a:lumMod val="75000"/>
                  </a:schemeClr>
                </a:solidFill>
                <a:latin typeface="Arial" pitchFamily="34" charset="0"/>
                <a:cs typeface="Arial" pitchFamily="34" charset="0"/>
              </a:rPr>
              <a:t>confrontabili con medie centrali di produzione elettrica.</a:t>
            </a:r>
          </a:p>
          <a:p>
            <a:pPr marL="360363" indent="-360363" algn="just">
              <a:lnSpc>
                <a:spcPct val="120000"/>
              </a:lnSpc>
              <a:spcBef>
                <a:spcPts val="1200"/>
              </a:spcBef>
            </a:pPr>
            <a:r>
              <a:rPr lang="it-IT" sz="5500" dirty="0">
                <a:solidFill>
                  <a:schemeClr val="accent1">
                    <a:lumMod val="75000"/>
                  </a:schemeClr>
                </a:solidFill>
                <a:latin typeface="Arial" pitchFamily="34" charset="0"/>
                <a:cs typeface="Arial" pitchFamily="34" charset="0"/>
              </a:rPr>
              <a:t>G</a:t>
            </a:r>
            <a:r>
              <a:rPr lang="it-IT" sz="5500" dirty="0" smtClean="0">
                <a:solidFill>
                  <a:schemeClr val="accent1">
                    <a:lumMod val="75000"/>
                  </a:schemeClr>
                </a:solidFill>
                <a:latin typeface="Arial" pitchFamily="34" charset="0"/>
                <a:cs typeface="Arial" pitchFamily="34" charset="0"/>
              </a:rPr>
              <a:t>estione della aleatorietà della fonte con miglioramenti significativi non solo per la intensa ricerca sulle previsioni meteo, ma anche grazie alla dinamica dei prezzi delle tecnologie di accumulo, che stanno progressivamente diventando un accessorio quasi irrinunciabile per garantire sia il massimo dell’autoconsumo agli impianti piccoli sia l’accesso a servizi di dispacciamento che ormai si profilano all’orizzonte. </a:t>
            </a: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17</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rPr>
              <a:t>Considerazioni generali (2)</a:t>
            </a:r>
            <a:endParaRPr lang="it-IT" sz="3200" dirty="0">
              <a:solidFill>
                <a:schemeClr val="bg1"/>
              </a:solidFill>
            </a:endParaRPr>
          </a:p>
        </p:txBody>
      </p:sp>
      <p:sp>
        <p:nvSpPr>
          <p:cNvPr id="3" name="Segnaposto contenuto 2"/>
          <p:cNvSpPr>
            <a:spLocks noGrp="1"/>
          </p:cNvSpPr>
          <p:nvPr>
            <p:ph idx="1"/>
          </p:nvPr>
        </p:nvSpPr>
        <p:spPr/>
        <p:txBody>
          <a:bodyPr>
            <a:normAutofit lnSpcReduction="10000"/>
          </a:bodyPr>
          <a:lstStyle/>
          <a:p>
            <a:pPr algn="just"/>
            <a:r>
              <a:rPr lang="it-IT" sz="1800" dirty="0">
                <a:solidFill>
                  <a:schemeClr val="accent1">
                    <a:lumMod val="75000"/>
                  </a:schemeClr>
                </a:solidFill>
                <a:latin typeface="Arial" pitchFamily="34" charset="0"/>
                <a:cs typeface="Arial" pitchFamily="34" charset="0"/>
              </a:rPr>
              <a:t>D</a:t>
            </a:r>
            <a:r>
              <a:rPr lang="it-IT" sz="1800" dirty="0" smtClean="0">
                <a:solidFill>
                  <a:schemeClr val="accent1">
                    <a:lumMod val="75000"/>
                  </a:schemeClr>
                </a:solidFill>
                <a:latin typeface="Arial" pitchFamily="34" charset="0"/>
                <a:cs typeface="Arial" pitchFamily="34" charset="0"/>
              </a:rPr>
              <a:t>iminuzione </a:t>
            </a:r>
            <a:r>
              <a:rPr lang="it-IT" sz="1800" dirty="0">
                <a:solidFill>
                  <a:schemeClr val="accent1">
                    <a:lumMod val="75000"/>
                  </a:schemeClr>
                </a:solidFill>
                <a:latin typeface="Arial" pitchFamily="34" charset="0"/>
                <a:cs typeface="Arial" pitchFamily="34" charset="0"/>
              </a:rPr>
              <a:t>media della potenza pari allo 0,8%/</a:t>
            </a:r>
            <a:r>
              <a:rPr lang="it-IT" sz="1800" dirty="0" smtClean="0">
                <a:solidFill>
                  <a:schemeClr val="accent1">
                    <a:lumMod val="75000"/>
                  </a:schemeClr>
                </a:solidFill>
                <a:latin typeface="Arial" pitchFamily="34" charset="0"/>
                <a:cs typeface="Arial" pitchFamily="34" charset="0"/>
              </a:rPr>
              <a:t>anno per </a:t>
            </a:r>
            <a:r>
              <a:rPr lang="it-IT" sz="1800" dirty="0">
                <a:solidFill>
                  <a:schemeClr val="accent1">
                    <a:lumMod val="75000"/>
                  </a:schemeClr>
                </a:solidFill>
                <a:latin typeface="Arial" pitchFamily="34" charset="0"/>
                <a:cs typeface="Arial" pitchFamily="34" charset="0"/>
              </a:rPr>
              <a:t>i moduli in silicio cristallino (poli, mono e HIT) e del 2,1</a:t>
            </a:r>
            <a:r>
              <a:rPr lang="it-IT" sz="1800" dirty="0" smtClean="0">
                <a:solidFill>
                  <a:schemeClr val="accent1">
                    <a:lumMod val="75000"/>
                  </a:schemeClr>
                </a:solidFill>
                <a:latin typeface="Arial" pitchFamily="34" charset="0"/>
                <a:cs typeface="Arial" pitchFamily="34" charset="0"/>
              </a:rPr>
              <a:t>%/anno </a:t>
            </a:r>
            <a:r>
              <a:rPr lang="it-IT" sz="1800" dirty="0">
                <a:solidFill>
                  <a:schemeClr val="accent1">
                    <a:lumMod val="75000"/>
                  </a:schemeClr>
                </a:solidFill>
                <a:latin typeface="Arial" pitchFamily="34" charset="0"/>
                <a:cs typeface="Arial" pitchFamily="34" charset="0"/>
              </a:rPr>
              <a:t>per i film sottili (Si-amorfo, CIGS e CdTe</a:t>
            </a:r>
            <a:r>
              <a:rPr lang="it-IT" sz="1800" dirty="0" smtClean="0">
                <a:solidFill>
                  <a:schemeClr val="accent1">
                    <a:lumMod val="75000"/>
                  </a:schemeClr>
                </a:solidFill>
                <a:latin typeface="Arial" pitchFamily="34" charset="0"/>
                <a:cs typeface="Arial" pitchFamily="34" charset="0"/>
              </a:rPr>
              <a:t>).</a:t>
            </a:r>
            <a:endParaRPr lang="it-IT" sz="1800" dirty="0">
              <a:solidFill>
                <a:schemeClr val="accent1">
                  <a:lumMod val="75000"/>
                </a:schemeClr>
              </a:solidFill>
              <a:latin typeface="Arial" pitchFamily="34" charset="0"/>
              <a:cs typeface="Arial" pitchFamily="34" charset="0"/>
            </a:endParaRPr>
          </a:p>
          <a:p>
            <a:pPr algn="just"/>
            <a:r>
              <a:rPr lang="it-IT" sz="1800" dirty="0" smtClean="0">
                <a:solidFill>
                  <a:schemeClr val="accent1">
                    <a:lumMod val="75000"/>
                  </a:schemeClr>
                </a:solidFill>
                <a:latin typeface="Arial" pitchFamily="34" charset="0"/>
                <a:cs typeface="Arial" pitchFamily="34" charset="0"/>
              </a:rPr>
              <a:t>Le </a:t>
            </a:r>
            <a:r>
              <a:rPr lang="it-IT" sz="1800" dirty="0">
                <a:solidFill>
                  <a:schemeClr val="accent1">
                    <a:lumMod val="75000"/>
                  </a:schemeClr>
                </a:solidFill>
                <a:latin typeface="Arial" pitchFamily="34" charset="0"/>
                <a:cs typeface="Arial" pitchFamily="34" charset="0"/>
              </a:rPr>
              <a:t>prestazioni energetiche di </a:t>
            </a:r>
            <a:r>
              <a:rPr lang="it-IT" sz="1800" dirty="0" smtClean="0">
                <a:solidFill>
                  <a:schemeClr val="accent1">
                    <a:lumMod val="75000"/>
                  </a:schemeClr>
                </a:solidFill>
                <a:latin typeface="Arial" pitchFamily="34" charset="0"/>
                <a:cs typeface="Arial" pitchFamily="34" charset="0"/>
              </a:rPr>
              <a:t>impianti con </a:t>
            </a:r>
            <a:r>
              <a:rPr lang="it-IT" sz="1800" dirty="0">
                <a:solidFill>
                  <a:schemeClr val="accent1">
                    <a:lumMod val="75000"/>
                  </a:schemeClr>
                </a:solidFill>
                <a:latin typeface="Arial" pitchFamily="34" charset="0"/>
                <a:cs typeface="Arial" pitchFamily="34" charset="0"/>
              </a:rPr>
              <a:t>moduli in silicio cristallino possono raggiungere valori del </a:t>
            </a:r>
            <a:r>
              <a:rPr lang="it-IT" sz="1800" dirty="0" smtClean="0">
                <a:solidFill>
                  <a:schemeClr val="accent1">
                    <a:lumMod val="75000"/>
                  </a:schemeClr>
                </a:solidFill>
                <a:latin typeface="Arial" pitchFamily="34" charset="0"/>
                <a:cs typeface="Arial" pitchFamily="34" charset="0"/>
              </a:rPr>
              <a:t>Fattore di </a:t>
            </a:r>
            <a:r>
              <a:rPr lang="it-IT" sz="1800" dirty="0">
                <a:solidFill>
                  <a:schemeClr val="accent1">
                    <a:lumMod val="75000"/>
                  </a:schemeClr>
                </a:solidFill>
                <a:latin typeface="Arial" pitchFamily="34" charset="0"/>
                <a:cs typeface="Arial" pitchFamily="34" charset="0"/>
              </a:rPr>
              <a:t>Prestazione (Performance Ratio o PR) superiori all’85%, </a:t>
            </a:r>
            <a:r>
              <a:rPr lang="it-IT" sz="1800" dirty="0" smtClean="0">
                <a:solidFill>
                  <a:schemeClr val="accent1">
                    <a:lumMod val="75000"/>
                  </a:schemeClr>
                </a:solidFill>
                <a:latin typeface="Arial" pitchFamily="34" charset="0"/>
                <a:cs typeface="Arial" pitchFamily="34" charset="0"/>
              </a:rPr>
              <a:t>cioè l’energia </a:t>
            </a:r>
            <a:r>
              <a:rPr lang="it-IT" sz="1800" dirty="0">
                <a:solidFill>
                  <a:schemeClr val="accent1">
                    <a:lumMod val="75000"/>
                  </a:schemeClr>
                </a:solidFill>
                <a:latin typeface="Arial" pitchFamily="34" charset="0"/>
                <a:cs typeface="Arial" pitchFamily="34" charset="0"/>
              </a:rPr>
              <a:t>generata </a:t>
            </a:r>
            <a:r>
              <a:rPr lang="it-IT" sz="1800" dirty="0" smtClean="0">
                <a:solidFill>
                  <a:schemeClr val="accent1">
                    <a:lumMod val="75000"/>
                  </a:schemeClr>
                </a:solidFill>
                <a:latin typeface="Arial" pitchFamily="34" charset="0"/>
                <a:cs typeface="Arial" pitchFamily="34" charset="0"/>
              </a:rPr>
              <a:t>può </a:t>
            </a:r>
            <a:r>
              <a:rPr lang="it-IT" sz="1800" dirty="0">
                <a:solidFill>
                  <a:schemeClr val="accent1">
                    <a:lumMod val="75000"/>
                  </a:schemeClr>
                </a:solidFill>
                <a:latin typeface="Arial" pitchFamily="34" charset="0"/>
                <a:cs typeface="Arial" pitchFamily="34" charset="0"/>
              </a:rPr>
              <a:t>raggiungere l’85% di quella </a:t>
            </a:r>
            <a:r>
              <a:rPr lang="it-IT" sz="1800" dirty="0" smtClean="0">
                <a:solidFill>
                  <a:schemeClr val="accent1">
                    <a:lumMod val="75000"/>
                  </a:schemeClr>
                </a:solidFill>
                <a:latin typeface="Arial" pitchFamily="34" charset="0"/>
                <a:cs typeface="Arial" pitchFamily="34" charset="0"/>
              </a:rPr>
              <a:t>producibile </a:t>
            </a:r>
            <a:r>
              <a:rPr lang="it-IT" sz="1800" dirty="0">
                <a:solidFill>
                  <a:schemeClr val="accent1">
                    <a:lumMod val="75000"/>
                  </a:schemeClr>
                </a:solidFill>
                <a:latin typeface="Arial" pitchFamily="34" charset="0"/>
                <a:cs typeface="Arial" pitchFamily="34" charset="0"/>
              </a:rPr>
              <a:t>teoricamente</a:t>
            </a:r>
            <a:r>
              <a:rPr lang="it-IT" sz="1800" dirty="0" smtClean="0">
                <a:solidFill>
                  <a:schemeClr val="accent1">
                    <a:lumMod val="75000"/>
                  </a:schemeClr>
                </a:solidFill>
                <a:latin typeface="Arial" pitchFamily="34" charset="0"/>
                <a:cs typeface="Arial" pitchFamily="34" charset="0"/>
              </a:rPr>
              <a:t>.</a:t>
            </a:r>
          </a:p>
          <a:p>
            <a:pPr algn="just"/>
            <a:r>
              <a:rPr lang="it-IT" sz="1800" dirty="0">
                <a:solidFill>
                  <a:schemeClr val="accent1">
                    <a:lumMod val="75000"/>
                  </a:schemeClr>
                </a:solidFill>
                <a:latin typeface="Arial" pitchFamily="34" charset="0"/>
                <a:cs typeface="Arial" pitchFamily="34" charset="0"/>
              </a:rPr>
              <a:t>A</a:t>
            </a:r>
            <a:r>
              <a:rPr lang="it-IT" sz="1800" dirty="0" smtClean="0">
                <a:solidFill>
                  <a:schemeClr val="accent1">
                    <a:lumMod val="75000"/>
                  </a:schemeClr>
                </a:solidFill>
                <a:latin typeface="Arial" pitchFamily="34" charset="0"/>
                <a:cs typeface="Arial" pitchFamily="34" charset="0"/>
              </a:rPr>
              <a:t>ttività  </a:t>
            </a:r>
            <a:r>
              <a:rPr lang="it-IT" sz="1800" dirty="0">
                <a:solidFill>
                  <a:schemeClr val="accent1">
                    <a:lumMod val="75000"/>
                  </a:schemeClr>
                </a:solidFill>
                <a:latin typeface="Arial" pitchFamily="34" charset="0"/>
                <a:cs typeface="Arial" pitchFamily="34" charset="0"/>
              </a:rPr>
              <a:t>di O&amp;M </a:t>
            </a:r>
            <a:r>
              <a:rPr lang="it-IT" sz="1800" dirty="0" smtClean="0">
                <a:solidFill>
                  <a:schemeClr val="accent1">
                    <a:lumMod val="75000"/>
                  </a:schemeClr>
                </a:solidFill>
                <a:latin typeface="Arial" pitchFamily="34" charset="0"/>
                <a:cs typeface="Arial" pitchFamily="34" charset="0"/>
              </a:rPr>
              <a:t>sono </a:t>
            </a:r>
            <a:r>
              <a:rPr lang="it-IT" sz="1800" dirty="0">
                <a:solidFill>
                  <a:schemeClr val="accent1">
                    <a:lumMod val="75000"/>
                  </a:schemeClr>
                </a:solidFill>
                <a:latin typeface="Arial" pitchFamily="34" charset="0"/>
                <a:cs typeface="Arial" pitchFamily="34" charset="0"/>
              </a:rPr>
              <a:t>destinate a crescere, </a:t>
            </a:r>
            <a:r>
              <a:rPr lang="it-IT" sz="1800" dirty="0" smtClean="0">
                <a:solidFill>
                  <a:schemeClr val="accent1">
                    <a:lumMod val="75000"/>
                  </a:schemeClr>
                </a:solidFill>
                <a:latin typeface="Arial" pitchFamily="34" charset="0"/>
                <a:cs typeface="Arial" pitchFamily="34" charset="0"/>
              </a:rPr>
              <a:t>poiché molti </a:t>
            </a:r>
            <a:r>
              <a:rPr lang="it-IT" sz="1800" dirty="0">
                <a:solidFill>
                  <a:schemeClr val="accent1">
                    <a:lumMod val="75000"/>
                  </a:schemeClr>
                </a:solidFill>
                <a:latin typeface="Arial" pitchFamily="34" charset="0"/>
                <a:cs typeface="Arial" pitchFamily="34" charset="0"/>
              </a:rPr>
              <a:t>impianti </a:t>
            </a:r>
            <a:r>
              <a:rPr lang="it-IT" sz="1800" dirty="0" smtClean="0">
                <a:solidFill>
                  <a:schemeClr val="accent1">
                    <a:lumMod val="75000"/>
                  </a:schemeClr>
                </a:solidFill>
                <a:latin typeface="Arial" pitchFamily="34" charset="0"/>
                <a:cs typeface="Arial" pitchFamily="34" charset="0"/>
              </a:rPr>
              <a:t>installati negli </a:t>
            </a:r>
            <a:r>
              <a:rPr lang="it-IT" sz="1800" dirty="0">
                <a:solidFill>
                  <a:schemeClr val="accent1">
                    <a:lumMod val="75000"/>
                  </a:schemeClr>
                </a:solidFill>
                <a:latin typeface="Arial" pitchFamily="34" charset="0"/>
                <a:cs typeface="Arial" pitchFamily="34" charset="0"/>
              </a:rPr>
              <a:t>anni del boom (2010-2012) a breve non saranno </a:t>
            </a:r>
            <a:r>
              <a:rPr lang="it-IT" sz="1800" dirty="0" smtClean="0">
                <a:solidFill>
                  <a:schemeClr val="accent1">
                    <a:lumMod val="75000"/>
                  </a:schemeClr>
                </a:solidFill>
                <a:latin typeface="Arial" pitchFamily="34" charset="0"/>
                <a:cs typeface="Arial" pitchFamily="34" charset="0"/>
              </a:rPr>
              <a:t>coperti dalle </a:t>
            </a:r>
            <a:r>
              <a:rPr lang="it-IT" sz="1800" dirty="0">
                <a:solidFill>
                  <a:schemeClr val="accent1">
                    <a:lumMod val="75000"/>
                  </a:schemeClr>
                </a:solidFill>
                <a:latin typeface="Arial" pitchFamily="34" charset="0"/>
                <a:cs typeface="Arial" pitchFamily="34" charset="0"/>
              </a:rPr>
              <a:t>garanzie e dai contratti di manutenzione stipulati in fase </a:t>
            </a:r>
            <a:r>
              <a:rPr lang="it-IT" sz="1800" dirty="0" smtClean="0">
                <a:solidFill>
                  <a:schemeClr val="accent1">
                    <a:lumMod val="75000"/>
                  </a:schemeClr>
                </a:solidFill>
                <a:latin typeface="Arial" pitchFamily="34" charset="0"/>
                <a:cs typeface="Arial" pitchFamily="34" charset="0"/>
              </a:rPr>
              <a:t>di costruzione</a:t>
            </a:r>
            <a:r>
              <a:rPr lang="it-IT" sz="1800" dirty="0">
                <a:solidFill>
                  <a:schemeClr val="accent1">
                    <a:lumMod val="75000"/>
                  </a:schemeClr>
                </a:solidFill>
                <a:latin typeface="Arial" pitchFamily="34" charset="0"/>
                <a:cs typeface="Arial" pitchFamily="34" charset="0"/>
              </a:rPr>
              <a:t>. </a:t>
            </a:r>
            <a:endParaRPr lang="it-IT" sz="1800" dirty="0" smtClean="0">
              <a:solidFill>
                <a:schemeClr val="accent1">
                  <a:lumMod val="75000"/>
                </a:schemeClr>
              </a:solidFill>
              <a:latin typeface="Arial" pitchFamily="34" charset="0"/>
              <a:cs typeface="Arial" pitchFamily="34" charset="0"/>
            </a:endParaRPr>
          </a:p>
          <a:p>
            <a:pPr algn="just"/>
            <a:r>
              <a:rPr lang="it-IT" sz="1800" dirty="0" smtClean="0">
                <a:solidFill>
                  <a:schemeClr val="accent1">
                    <a:lumMod val="75000"/>
                  </a:schemeClr>
                </a:solidFill>
                <a:latin typeface="Arial" pitchFamily="34" charset="0"/>
                <a:cs typeface="Arial" pitchFamily="34" charset="0"/>
              </a:rPr>
              <a:t>Le attività di </a:t>
            </a:r>
            <a:r>
              <a:rPr lang="it-IT" sz="1800" dirty="0">
                <a:solidFill>
                  <a:schemeClr val="accent1">
                    <a:lumMod val="75000"/>
                  </a:schemeClr>
                </a:solidFill>
                <a:latin typeface="Arial" pitchFamily="34" charset="0"/>
                <a:cs typeface="Arial" pitchFamily="34" charset="0"/>
              </a:rPr>
              <a:t>manutenzione, per sostituzioni </a:t>
            </a:r>
            <a:r>
              <a:rPr lang="it-IT" sz="1800" dirty="0" smtClean="0">
                <a:solidFill>
                  <a:schemeClr val="accent1">
                    <a:lumMod val="75000"/>
                  </a:schemeClr>
                </a:solidFill>
                <a:latin typeface="Arial" pitchFamily="34" charset="0"/>
                <a:cs typeface="Arial" pitchFamily="34" charset="0"/>
              </a:rPr>
              <a:t>ordinarie e </a:t>
            </a:r>
            <a:r>
              <a:rPr lang="it-IT" sz="1800" dirty="0">
                <a:solidFill>
                  <a:schemeClr val="accent1">
                    <a:lumMod val="75000"/>
                  </a:schemeClr>
                </a:solidFill>
                <a:latin typeface="Arial" pitchFamily="34" charset="0"/>
                <a:cs typeface="Arial" pitchFamily="34" charset="0"/>
              </a:rPr>
              <a:t>straordinarie </a:t>
            </a:r>
            <a:r>
              <a:rPr lang="it-IT" sz="1800" dirty="0" smtClean="0">
                <a:solidFill>
                  <a:schemeClr val="accent1">
                    <a:lumMod val="75000"/>
                  </a:schemeClr>
                </a:solidFill>
                <a:latin typeface="Arial" pitchFamily="34" charset="0"/>
                <a:cs typeface="Arial" pitchFamily="34" charset="0"/>
              </a:rPr>
              <a:t>nonché </a:t>
            </a:r>
            <a:r>
              <a:rPr lang="it-IT" sz="1800" dirty="0">
                <a:solidFill>
                  <a:schemeClr val="accent1">
                    <a:lumMod val="75000"/>
                  </a:schemeClr>
                </a:solidFill>
                <a:latin typeface="Arial" pitchFamily="34" charset="0"/>
                <a:cs typeface="Arial" pitchFamily="34" charset="0"/>
              </a:rPr>
              <a:t>per revamping, avranno un effetto </a:t>
            </a:r>
            <a:r>
              <a:rPr lang="it-IT" sz="1800" dirty="0" smtClean="0">
                <a:solidFill>
                  <a:schemeClr val="accent1">
                    <a:lumMod val="75000"/>
                  </a:schemeClr>
                </a:solidFill>
                <a:latin typeface="Arial" pitchFamily="34" charset="0"/>
                <a:cs typeface="Arial" pitchFamily="34" charset="0"/>
              </a:rPr>
              <a:t>apprezzabile sul </a:t>
            </a:r>
            <a:r>
              <a:rPr lang="it-IT" sz="1800" dirty="0">
                <a:solidFill>
                  <a:schemeClr val="accent1">
                    <a:lumMod val="75000"/>
                  </a:schemeClr>
                </a:solidFill>
                <a:latin typeface="Arial" pitchFamily="34" charset="0"/>
                <a:cs typeface="Arial" pitchFamily="34" charset="0"/>
              </a:rPr>
              <a:t>sistema energetico nazionale (mantenendo efficiente </a:t>
            </a:r>
            <a:r>
              <a:rPr lang="it-IT" sz="1800" dirty="0" smtClean="0">
                <a:solidFill>
                  <a:schemeClr val="accent1">
                    <a:lumMod val="75000"/>
                  </a:schemeClr>
                </a:solidFill>
                <a:latin typeface="Arial" pitchFamily="34" charset="0"/>
                <a:cs typeface="Arial" pitchFamily="34" charset="0"/>
              </a:rPr>
              <a:t>questo parco </a:t>
            </a:r>
            <a:r>
              <a:rPr lang="it-IT" sz="1800" dirty="0">
                <a:solidFill>
                  <a:schemeClr val="accent1">
                    <a:lumMod val="75000"/>
                  </a:schemeClr>
                </a:solidFill>
                <a:latin typeface="Arial" pitchFamily="34" charset="0"/>
                <a:cs typeface="Arial" pitchFamily="34" charset="0"/>
              </a:rPr>
              <a:t>di generazione) e, nel contempo, sul sistema industriale </a:t>
            </a:r>
            <a:r>
              <a:rPr lang="it-IT" sz="1800" dirty="0" smtClean="0">
                <a:solidFill>
                  <a:schemeClr val="accent1">
                    <a:lumMod val="75000"/>
                  </a:schemeClr>
                </a:solidFill>
                <a:latin typeface="Arial" pitchFamily="34" charset="0"/>
                <a:cs typeface="Arial" pitchFamily="34" charset="0"/>
              </a:rPr>
              <a:t>e sul </a:t>
            </a:r>
            <a:r>
              <a:rPr lang="it-IT" sz="1800" dirty="0">
                <a:solidFill>
                  <a:schemeClr val="accent1">
                    <a:lumMod val="75000"/>
                  </a:schemeClr>
                </a:solidFill>
                <a:latin typeface="Arial" pitchFamily="34" charset="0"/>
                <a:cs typeface="Arial" pitchFamily="34" charset="0"/>
              </a:rPr>
              <a:t>piano occupazionale. </a:t>
            </a:r>
            <a:endParaRPr lang="it-IT" sz="1800" dirty="0" smtClean="0">
              <a:solidFill>
                <a:schemeClr val="accent1">
                  <a:lumMod val="75000"/>
                </a:schemeClr>
              </a:solidFill>
              <a:latin typeface="Arial" pitchFamily="34" charset="0"/>
              <a:cs typeface="Arial" pitchFamily="34" charset="0"/>
            </a:endParaRPr>
          </a:p>
          <a:p>
            <a:pPr algn="just"/>
            <a:r>
              <a:rPr lang="it-IT" sz="1800" dirty="0" smtClean="0">
                <a:solidFill>
                  <a:schemeClr val="accent1">
                    <a:lumMod val="75000"/>
                  </a:schemeClr>
                </a:solidFill>
                <a:latin typeface="Arial" pitchFamily="34" charset="0"/>
                <a:cs typeface="Arial" pitchFamily="34" charset="0"/>
              </a:rPr>
              <a:t>E </a:t>
            </a:r>
            <a:r>
              <a:rPr lang="it-IT" sz="1800" dirty="0">
                <a:solidFill>
                  <a:schemeClr val="accent1">
                    <a:lumMod val="75000"/>
                  </a:schemeClr>
                </a:solidFill>
                <a:latin typeface="Arial" pitchFamily="34" charset="0"/>
                <a:cs typeface="Arial" pitchFamily="34" charset="0"/>
              </a:rPr>
              <a:t>stato stimato che nel 2014 le </a:t>
            </a:r>
            <a:r>
              <a:rPr lang="it-IT" sz="1800" dirty="0" smtClean="0">
                <a:solidFill>
                  <a:schemeClr val="accent1">
                    <a:lumMod val="75000"/>
                  </a:schemeClr>
                </a:solidFill>
                <a:latin typeface="Arial" pitchFamily="34" charset="0"/>
                <a:cs typeface="Arial" pitchFamily="34" charset="0"/>
              </a:rPr>
              <a:t>attività nel fotovoltaico </a:t>
            </a:r>
            <a:r>
              <a:rPr lang="it-IT" sz="1800" dirty="0">
                <a:solidFill>
                  <a:schemeClr val="accent1">
                    <a:lumMod val="75000"/>
                  </a:schemeClr>
                </a:solidFill>
                <a:latin typeface="Arial" pitchFamily="34" charset="0"/>
                <a:cs typeface="Arial" pitchFamily="34" charset="0"/>
              </a:rPr>
              <a:t>abbiano impiegato in Italia circa 12.000 addetti (</a:t>
            </a:r>
            <a:r>
              <a:rPr lang="it-IT" sz="1800" dirty="0" smtClean="0">
                <a:solidFill>
                  <a:schemeClr val="accent1">
                    <a:lumMod val="75000"/>
                  </a:schemeClr>
                </a:solidFill>
                <a:latin typeface="Arial" pitchFamily="34" charset="0"/>
                <a:cs typeface="Arial" pitchFamily="34" charset="0"/>
              </a:rPr>
              <a:t>diretti e </a:t>
            </a:r>
            <a:r>
              <a:rPr lang="it-IT" sz="1800" dirty="0">
                <a:solidFill>
                  <a:schemeClr val="accent1">
                    <a:lumMod val="75000"/>
                  </a:schemeClr>
                </a:solidFill>
                <a:latin typeface="Arial" pitchFamily="34" charset="0"/>
                <a:cs typeface="Arial" pitchFamily="34" charset="0"/>
              </a:rPr>
              <a:t>indiretti).</a:t>
            </a: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18</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Considerazioni generali (3)</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908721"/>
            <a:ext cx="8229600" cy="5217444"/>
          </a:xfrm>
        </p:spPr>
        <p:txBody>
          <a:bodyPr>
            <a:normAutofit/>
          </a:bodyPr>
          <a:lstStyle/>
          <a:p>
            <a:pPr algn="just"/>
            <a:r>
              <a:rPr lang="it-IT" sz="1800" dirty="0">
                <a:solidFill>
                  <a:schemeClr val="accent1">
                    <a:lumMod val="75000"/>
                  </a:schemeClr>
                </a:solidFill>
                <a:latin typeface="Arial" pitchFamily="34" charset="0"/>
                <a:cs typeface="Arial" pitchFamily="34" charset="0"/>
              </a:rPr>
              <a:t>S</a:t>
            </a:r>
            <a:r>
              <a:rPr lang="it-IT" sz="1800" dirty="0" smtClean="0">
                <a:solidFill>
                  <a:schemeClr val="accent1">
                    <a:lumMod val="75000"/>
                  </a:schemeClr>
                </a:solidFill>
                <a:latin typeface="Arial" pitchFamily="34" charset="0"/>
                <a:cs typeface="Arial" pitchFamily="34" charset="0"/>
              </a:rPr>
              <a:t>morzati </a:t>
            </a:r>
            <a:r>
              <a:rPr lang="it-IT" sz="1800" dirty="0">
                <a:solidFill>
                  <a:schemeClr val="accent1">
                    <a:lumMod val="75000"/>
                  </a:schemeClr>
                </a:solidFill>
                <a:latin typeface="Arial" pitchFamily="34" charset="0"/>
                <a:cs typeface="Arial" pitchFamily="34" charset="0"/>
              </a:rPr>
              <a:t>gli eccessi di una incentivazione fin troppo </a:t>
            </a:r>
            <a:r>
              <a:rPr lang="it-IT" sz="1800" dirty="0" smtClean="0">
                <a:solidFill>
                  <a:schemeClr val="accent1">
                    <a:lumMod val="75000"/>
                  </a:schemeClr>
                </a:solidFill>
                <a:latin typeface="Arial" pitchFamily="34" charset="0"/>
                <a:cs typeface="Arial" pitchFamily="34" charset="0"/>
              </a:rPr>
              <a:t>generosa</a:t>
            </a:r>
          </a:p>
          <a:p>
            <a:pPr algn="just"/>
            <a:r>
              <a:rPr lang="it-IT" sz="1800" dirty="0">
                <a:solidFill>
                  <a:schemeClr val="accent1">
                    <a:lumMod val="75000"/>
                  </a:schemeClr>
                </a:solidFill>
                <a:latin typeface="Arial" pitchFamily="34" charset="0"/>
                <a:cs typeface="Arial" pitchFamily="34" charset="0"/>
              </a:rPr>
              <a:t>S</a:t>
            </a:r>
            <a:r>
              <a:rPr lang="it-IT" sz="1800" dirty="0" smtClean="0">
                <a:solidFill>
                  <a:schemeClr val="accent1">
                    <a:lumMod val="75000"/>
                  </a:schemeClr>
                </a:solidFill>
                <a:latin typeface="Arial" pitchFamily="34" charset="0"/>
                <a:cs typeface="Arial" pitchFamily="34" charset="0"/>
              </a:rPr>
              <a:t>elezione </a:t>
            </a:r>
            <a:r>
              <a:rPr lang="it-IT" sz="1800" dirty="0">
                <a:solidFill>
                  <a:schemeClr val="accent1">
                    <a:lumMod val="75000"/>
                  </a:schemeClr>
                </a:solidFill>
                <a:latin typeface="Arial" pitchFamily="34" charset="0"/>
                <a:cs typeface="Arial" pitchFamily="34" charset="0"/>
              </a:rPr>
              <a:t>naturale degli </a:t>
            </a:r>
            <a:r>
              <a:rPr lang="it-IT" sz="1800" dirty="0" smtClean="0">
                <a:solidFill>
                  <a:schemeClr val="accent1">
                    <a:lumMod val="75000"/>
                  </a:schemeClr>
                </a:solidFill>
                <a:latin typeface="Arial" pitchFamily="34" charset="0"/>
                <a:cs typeface="Arial" pitchFamily="34" charset="0"/>
              </a:rPr>
              <a:t>operatori</a:t>
            </a:r>
            <a:endParaRPr lang="it-IT" sz="1800" dirty="0">
              <a:solidFill>
                <a:schemeClr val="accent1">
                  <a:lumMod val="75000"/>
                </a:schemeClr>
              </a:solidFill>
              <a:latin typeface="Arial" pitchFamily="34" charset="0"/>
              <a:cs typeface="Arial" pitchFamily="34" charset="0"/>
            </a:endParaRPr>
          </a:p>
          <a:p>
            <a:pPr algn="just"/>
            <a:r>
              <a:rPr lang="it-IT" sz="1800" dirty="0">
                <a:solidFill>
                  <a:schemeClr val="accent1">
                    <a:lumMod val="75000"/>
                  </a:schemeClr>
                </a:solidFill>
                <a:latin typeface="Arial" pitchFamily="34" charset="0"/>
                <a:cs typeface="Arial" pitchFamily="34" charset="0"/>
              </a:rPr>
              <a:t>I</a:t>
            </a:r>
            <a:r>
              <a:rPr lang="it-IT" sz="1800" dirty="0" smtClean="0">
                <a:solidFill>
                  <a:schemeClr val="accent1">
                    <a:lumMod val="75000"/>
                  </a:schemeClr>
                </a:solidFill>
                <a:latin typeface="Arial" pitchFamily="34" charset="0"/>
                <a:cs typeface="Arial" pitchFamily="34" charset="0"/>
              </a:rPr>
              <a:t>nterventi speculativi che stanno </a:t>
            </a:r>
            <a:r>
              <a:rPr lang="it-IT" sz="1800" dirty="0">
                <a:solidFill>
                  <a:schemeClr val="accent1">
                    <a:lumMod val="75000"/>
                  </a:schemeClr>
                </a:solidFill>
                <a:latin typeface="Arial" pitchFamily="34" charset="0"/>
                <a:cs typeface="Arial" pitchFamily="34" charset="0"/>
              </a:rPr>
              <a:t>evolvendo verso configurazioni </a:t>
            </a:r>
            <a:r>
              <a:rPr lang="it-IT" sz="1800" dirty="0" smtClean="0">
                <a:solidFill>
                  <a:schemeClr val="accent1">
                    <a:lumMod val="75000"/>
                  </a:schemeClr>
                </a:solidFill>
                <a:latin typeface="Arial" pitchFamily="34" charset="0"/>
                <a:cs typeface="Arial" pitchFamily="34" charset="0"/>
              </a:rPr>
              <a:t>più </a:t>
            </a:r>
            <a:r>
              <a:rPr lang="it-IT" sz="1800" dirty="0">
                <a:solidFill>
                  <a:schemeClr val="accent1">
                    <a:lumMod val="75000"/>
                  </a:schemeClr>
                </a:solidFill>
                <a:latin typeface="Arial" pitchFamily="34" charset="0"/>
                <a:cs typeface="Arial" pitchFamily="34" charset="0"/>
              </a:rPr>
              <a:t>genuinamente </a:t>
            </a:r>
            <a:r>
              <a:rPr lang="it-IT" sz="1800" dirty="0" smtClean="0">
                <a:solidFill>
                  <a:schemeClr val="accent1">
                    <a:lumMod val="75000"/>
                  </a:schemeClr>
                </a:solidFill>
                <a:latin typeface="Arial" pitchFamily="34" charset="0"/>
                <a:cs typeface="Arial" pitchFamily="34" charset="0"/>
              </a:rPr>
              <a:t>industriali</a:t>
            </a:r>
            <a:endParaRPr lang="it-IT" sz="1800" dirty="0">
              <a:solidFill>
                <a:schemeClr val="accent1">
                  <a:lumMod val="75000"/>
                </a:schemeClr>
              </a:solidFill>
              <a:latin typeface="Arial" pitchFamily="34" charset="0"/>
              <a:cs typeface="Arial" pitchFamily="34" charset="0"/>
            </a:endParaRPr>
          </a:p>
          <a:p>
            <a:pPr algn="just"/>
            <a:r>
              <a:rPr lang="it-IT" sz="1800" dirty="0">
                <a:solidFill>
                  <a:schemeClr val="accent1">
                    <a:lumMod val="75000"/>
                  </a:schemeClr>
                </a:solidFill>
                <a:latin typeface="Arial" pitchFamily="34" charset="0"/>
                <a:cs typeface="Arial" pitchFamily="34" charset="0"/>
              </a:rPr>
              <a:t>F</a:t>
            </a:r>
            <a:r>
              <a:rPr lang="it-IT" sz="1800" dirty="0" smtClean="0">
                <a:solidFill>
                  <a:schemeClr val="accent1">
                    <a:lumMod val="75000"/>
                  </a:schemeClr>
                </a:solidFill>
                <a:latin typeface="Arial" pitchFamily="34" charset="0"/>
                <a:cs typeface="Arial" pitchFamily="34" charset="0"/>
              </a:rPr>
              <a:t>otovoltaico come tecnologia </a:t>
            </a:r>
            <a:r>
              <a:rPr lang="it-IT" sz="1800" dirty="0">
                <a:solidFill>
                  <a:schemeClr val="accent1">
                    <a:lumMod val="75000"/>
                  </a:schemeClr>
                </a:solidFill>
                <a:latin typeface="Arial" pitchFamily="34" charset="0"/>
                <a:cs typeface="Arial" pitchFamily="34" charset="0"/>
              </a:rPr>
              <a:t>energetica </a:t>
            </a:r>
            <a:r>
              <a:rPr lang="it-IT" sz="1800" dirty="0" smtClean="0">
                <a:solidFill>
                  <a:schemeClr val="accent1">
                    <a:lumMod val="75000"/>
                  </a:schemeClr>
                </a:solidFill>
                <a:latin typeface="Arial" pitchFamily="34" charset="0"/>
                <a:cs typeface="Arial" pitchFamily="34" charset="0"/>
              </a:rPr>
              <a:t>strategica per l’enorme </a:t>
            </a:r>
            <a:r>
              <a:rPr lang="it-IT" sz="1800" dirty="0">
                <a:solidFill>
                  <a:schemeClr val="accent1">
                    <a:lumMod val="75000"/>
                  </a:schemeClr>
                </a:solidFill>
                <a:latin typeface="Arial" pitchFamily="34" charset="0"/>
                <a:cs typeface="Arial" pitchFamily="34" charset="0"/>
              </a:rPr>
              <a:t>abbondanza della </a:t>
            </a:r>
            <a:r>
              <a:rPr lang="it-IT" sz="1800" dirty="0" smtClean="0">
                <a:solidFill>
                  <a:schemeClr val="accent1">
                    <a:lumMod val="75000"/>
                  </a:schemeClr>
                </a:solidFill>
                <a:latin typeface="Arial" pitchFamily="34" charset="0"/>
                <a:cs typeface="Arial" pitchFamily="34" charset="0"/>
              </a:rPr>
              <a:t>fonte e la </a:t>
            </a:r>
            <a:r>
              <a:rPr lang="it-IT" sz="1800" dirty="0">
                <a:solidFill>
                  <a:schemeClr val="accent1">
                    <a:lumMod val="75000"/>
                  </a:schemeClr>
                </a:solidFill>
                <a:latin typeface="Arial" pitchFamily="34" charset="0"/>
                <a:cs typeface="Arial" pitchFamily="34" charset="0"/>
              </a:rPr>
              <a:t>sua distribuzione tutto sommato omogenea e </a:t>
            </a:r>
            <a:r>
              <a:rPr lang="it-IT" sz="1800" dirty="0" smtClean="0">
                <a:solidFill>
                  <a:schemeClr val="accent1">
                    <a:lumMod val="75000"/>
                  </a:schemeClr>
                </a:solidFill>
                <a:latin typeface="Arial" pitchFamily="34" charset="0"/>
                <a:cs typeface="Arial" pitchFamily="34" charset="0"/>
              </a:rPr>
              <a:t>capillarmente diffusa </a:t>
            </a:r>
            <a:r>
              <a:rPr lang="it-IT" sz="1800" dirty="0">
                <a:solidFill>
                  <a:schemeClr val="accent1">
                    <a:lumMod val="75000"/>
                  </a:schemeClr>
                </a:solidFill>
                <a:latin typeface="Arial" pitchFamily="34" charset="0"/>
                <a:cs typeface="Arial" pitchFamily="34" charset="0"/>
              </a:rPr>
              <a:t>su </a:t>
            </a:r>
            <a:r>
              <a:rPr lang="it-IT" sz="1800" dirty="0" smtClean="0">
                <a:solidFill>
                  <a:schemeClr val="accent1">
                    <a:lumMod val="75000"/>
                  </a:schemeClr>
                </a:solidFill>
                <a:latin typeface="Arial" pitchFamily="34" charset="0"/>
                <a:cs typeface="Arial" pitchFamily="34" charset="0"/>
              </a:rPr>
              <a:t>enormi aree </a:t>
            </a:r>
            <a:r>
              <a:rPr lang="it-IT" sz="1800" dirty="0">
                <a:solidFill>
                  <a:schemeClr val="accent1">
                    <a:lumMod val="75000"/>
                  </a:schemeClr>
                </a:solidFill>
                <a:latin typeface="Arial" pitchFamily="34" charset="0"/>
                <a:cs typeface="Arial" pitchFamily="34" charset="0"/>
              </a:rPr>
              <a:t>della superficie </a:t>
            </a:r>
            <a:r>
              <a:rPr lang="it-IT" sz="1800" dirty="0" smtClean="0">
                <a:solidFill>
                  <a:schemeClr val="accent1">
                    <a:lumMod val="75000"/>
                  </a:schemeClr>
                </a:solidFill>
                <a:latin typeface="Arial" pitchFamily="34" charset="0"/>
                <a:cs typeface="Arial" pitchFamily="34" charset="0"/>
              </a:rPr>
              <a:t>terrestre</a:t>
            </a:r>
            <a:endParaRPr lang="it-IT" sz="1800" dirty="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19</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92695"/>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Effetto fotovoltaico (1)</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1052736"/>
            <a:ext cx="8229600" cy="5472608"/>
          </a:xfrm>
        </p:spPr>
        <p:txBody>
          <a:bodyPr>
            <a:noAutofit/>
          </a:bodyPr>
          <a:lstStyle/>
          <a:p>
            <a:pPr algn="just">
              <a:lnSpc>
                <a:spcPct val="120000"/>
              </a:lnSpc>
              <a:spcBef>
                <a:spcPts val="1200"/>
              </a:spcBef>
            </a:pPr>
            <a:r>
              <a:rPr lang="it-IT" sz="1800" dirty="0" smtClean="0">
                <a:solidFill>
                  <a:schemeClr val="accent1">
                    <a:lumMod val="75000"/>
                  </a:schemeClr>
                </a:solidFill>
                <a:latin typeface="Arial" pitchFamily="34" charset="0"/>
                <a:cs typeface="Arial" pitchFamily="34" charset="0"/>
              </a:rPr>
              <a:t>Osservato per la prima volta da Alexandre Edmond Becquerel nel 1839, costituisce una delle prove indirette della natura corpuscolare delle onde elettromagnetiche. </a:t>
            </a:r>
          </a:p>
          <a:p>
            <a:pPr algn="just">
              <a:lnSpc>
                <a:spcPct val="120000"/>
              </a:lnSpc>
              <a:spcBef>
                <a:spcPts val="1200"/>
              </a:spcBef>
            </a:pPr>
            <a:r>
              <a:rPr lang="it-IT" sz="1800" dirty="0" smtClean="0">
                <a:solidFill>
                  <a:schemeClr val="accent1">
                    <a:lumMod val="75000"/>
                  </a:schemeClr>
                </a:solidFill>
                <a:latin typeface="Arial" pitchFamily="34" charset="0"/>
                <a:cs typeface="Arial" pitchFamily="34" charset="0"/>
              </a:rPr>
              <a:t>La teoria fisica che spiega l'effetto fotoelettrico, del quale l'effetto fotovoltaico rappresenta una sottocategoria, fu pubblicata nel 1905 da Albert Einstein che per questo ricevette il Premio Nobel per la fisica nel 1921.</a:t>
            </a:r>
            <a:endParaRPr lang="it-IT" sz="1800" baseline="30000" dirty="0" smtClean="0">
              <a:solidFill>
                <a:schemeClr val="accent1">
                  <a:lumMod val="75000"/>
                </a:schemeClr>
              </a:solidFill>
              <a:latin typeface="Arial" pitchFamily="34" charset="0"/>
              <a:cs typeface="Arial" pitchFamily="34" charset="0"/>
            </a:endParaRPr>
          </a:p>
          <a:p>
            <a:pPr algn="just">
              <a:lnSpc>
                <a:spcPct val="120000"/>
              </a:lnSpc>
              <a:spcBef>
                <a:spcPts val="1200"/>
              </a:spcBef>
            </a:pPr>
            <a:r>
              <a:rPr lang="it-IT" sz="1800" dirty="0" smtClean="0">
                <a:solidFill>
                  <a:schemeClr val="accent1">
                    <a:lumMod val="75000"/>
                  </a:schemeClr>
                </a:solidFill>
                <a:latin typeface="Arial" pitchFamily="34" charset="0"/>
                <a:cs typeface="Arial" pitchFamily="34" charset="0"/>
              </a:rPr>
              <a:t>Quando una radiazione elettromagnetica investe un materiale può, in certe condizioni, cedere energia agli elettroni più esterni degli atomi del materiale e, se questa è sufficiente, l'elettrone risulta libero di allontanarsi dall'atomo di origine. L'energia minima necessaria all'elettrone per allontanarsi dall'atomo (passare quindi dalla banda di valenza che corrisponde allo stato legato più esterno alla banda di conduzione ove non è più legato) deve essere superiore alla banda proibita del materiale.</a:t>
            </a: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Considerazioni generali (4)</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395536" y="1196752"/>
            <a:ext cx="8229600" cy="5544615"/>
          </a:xfrm>
        </p:spPr>
        <p:txBody>
          <a:bodyPr>
            <a:normAutofit lnSpcReduction="10000"/>
          </a:bodyPr>
          <a:lstStyle/>
          <a:p>
            <a:pPr marL="360363" indent="-360363" algn="just">
              <a:spcBef>
                <a:spcPts val="1200"/>
              </a:spcBef>
            </a:pPr>
            <a:r>
              <a:rPr lang="it-IT" sz="1800" dirty="0" smtClean="0">
                <a:solidFill>
                  <a:schemeClr val="accent1">
                    <a:lumMod val="75000"/>
                  </a:schemeClr>
                </a:solidFill>
                <a:latin typeface="Arial" pitchFamily="34" charset="0"/>
                <a:cs typeface="Arial" pitchFamily="34" charset="0"/>
              </a:rPr>
              <a:t>In questi ultimi anni si e registrato nei Paesi industrializzati un forte incremento delle installazioni di impianti fotovoltaici, che alla fine del 2015 in tutto il mondo hanno raggiunto cumulativamente circa 227 GW, con un incremento annuo del 28%.</a:t>
            </a:r>
          </a:p>
          <a:p>
            <a:pPr marL="360363" indent="-360363" algn="just">
              <a:spcBef>
                <a:spcPts val="1200"/>
              </a:spcBef>
            </a:pPr>
            <a:r>
              <a:rPr lang="it-IT" sz="1800" b="1" dirty="0" smtClean="0">
                <a:solidFill>
                  <a:schemeClr val="accent1">
                    <a:lumMod val="75000"/>
                  </a:schemeClr>
                </a:solidFill>
                <a:latin typeface="Arial" pitchFamily="34" charset="0"/>
                <a:cs typeface="Arial" pitchFamily="34" charset="0"/>
              </a:rPr>
              <a:t>Nello stesso anno in Italia gli impianti FV in esercizio hanno raggiunto le 660.000 unita per 18,9 GW installati e, con i 25,2 TWh elettrici prodotti, hanno soddisfatto l’8% del fabbisogno annuale di energia elettrica.</a:t>
            </a:r>
          </a:p>
          <a:p>
            <a:pPr algn="just">
              <a:spcBef>
                <a:spcPts val="1200"/>
              </a:spcBef>
            </a:pPr>
            <a:r>
              <a:rPr lang="it-IT" sz="1800" dirty="0" smtClean="0">
                <a:solidFill>
                  <a:schemeClr val="accent1">
                    <a:lumMod val="75000"/>
                  </a:schemeClr>
                </a:solidFill>
                <a:latin typeface="Arial" pitchFamily="34" charset="0"/>
                <a:cs typeface="Arial" pitchFamily="34" charset="0"/>
              </a:rPr>
              <a:t>Riduzione delle emissioni </a:t>
            </a:r>
          </a:p>
          <a:p>
            <a:pPr algn="just">
              <a:spcBef>
                <a:spcPts val="1200"/>
              </a:spcBef>
            </a:pPr>
            <a:r>
              <a:rPr lang="it-IT" sz="1800" dirty="0" smtClean="0">
                <a:solidFill>
                  <a:schemeClr val="accent1">
                    <a:lumMod val="75000"/>
                  </a:schemeClr>
                </a:solidFill>
                <a:latin typeface="Arial" pitchFamily="34" charset="0"/>
                <a:cs typeface="Arial" pitchFamily="34" charset="0"/>
              </a:rPr>
              <a:t>Diversificazione delle fonti primarie di energia, con conseguente minore dipendenza dall’estero e con minore utilizzo degli impianti a ciclo combinato a gas naturale.</a:t>
            </a:r>
          </a:p>
          <a:p>
            <a:pPr algn="just">
              <a:spcBef>
                <a:spcPts val="1200"/>
              </a:spcBef>
            </a:pPr>
            <a:r>
              <a:rPr lang="it-IT" sz="1800" dirty="0" smtClean="0">
                <a:solidFill>
                  <a:schemeClr val="accent1">
                    <a:lumMod val="75000"/>
                  </a:schemeClr>
                </a:solidFill>
                <a:latin typeface="Arial" pitchFamily="34" charset="0"/>
                <a:cs typeface="Arial" pitchFamily="34" charset="0"/>
              </a:rPr>
              <a:t>Evoluzione della tecnologia, che si e consolidata soprattutto nell’impiego di moduli in silicio cristallino (oggi oltre il 90% dei moduli installati a livello globale) Non sono previste</a:t>
            </a:r>
          </a:p>
          <a:p>
            <a:pPr algn="just">
              <a:spcBef>
                <a:spcPts val="1200"/>
              </a:spcBef>
            </a:pPr>
            <a:r>
              <a:rPr lang="it-IT" sz="1800" dirty="0" smtClean="0">
                <a:solidFill>
                  <a:schemeClr val="accent1">
                    <a:lumMod val="75000"/>
                  </a:schemeClr>
                </a:solidFill>
                <a:latin typeface="Arial" pitchFamily="34" charset="0"/>
                <a:cs typeface="Arial" pitchFamily="34" charset="0"/>
              </a:rPr>
              <a:t>Costo di produzione notevolmente diminuito negli ultimi anni</a:t>
            </a:r>
          </a:p>
          <a:p>
            <a:pPr algn="just">
              <a:spcBef>
                <a:spcPts val="1200"/>
              </a:spcBef>
            </a:pPr>
            <a:r>
              <a:rPr lang="it-IT" sz="1800" dirty="0" smtClean="0">
                <a:solidFill>
                  <a:schemeClr val="accent1">
                    <a:lumMod val="75000"/>
                  </a:schemeClr>
                </a:solidFill>
                <a:latin typeface="Arial" pitchFamily="34" charset="0"/>
                <a:cs typeface="Arial" pitchFamily="34" charset="0"/>
              </a:rPr>
              <a:t>Buoni indici di prestazioni energetiche e di affidabilità registrati negli impianti in esercizio.</a:t>
            </a: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20</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rPr>
              <a:t>Potenza fotovoltaica installata nel mondo</a:t>
            </a:r>
            <a:endParaRPr lang="it-IT" sz="3200" dirty="0">
              <a:solidFill>
                <a:schemeClr val="bg1"/>
              </a:solidFill>
            </a:endParaRPr>
          </a:p>
        </p:txBody>
      </p:sp>
      <p:pic>
        <p:nvPicPr>
          <p:cNvPr id="4" name="Segnaposto contenuto 3" descr="Grafici costi pannelli.jpg"/>
          <p:cNvPicPr>
            <a:picLocks noGrp="1" noChangeAspect="1"/>
          </p:cNvPicPr>
          <p:nvPr>
            <p:ph idx="1"/>
          </p:nvPr>
        </p:nvPicPr>
        <p:blipFill>
          <a:blip r:embed="rId2" cstate="print"/>
          <a:stretch>
            <a:fillRect/>
          </a:stretch>
        </p:blipFill>
        <p:spPr>
          <a:xfrm>
            <a:off x="179512" y="1196752"/>
            <a:ext cx="8664536" cy="4771006"/>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21</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rPr>
              <a:t>Prezzo moduli e impianti FV</a:t>
            </a:r>
            <a:endParaRPr lang="it-IT" sz="3200" dirty="0">
              <a:solidFill>
                <a:schemeClr val="bg1"/>
              </a:solidFill>
            </a:endParaRPr>
          </a:p>
        </p:txBody>
      </p:sp>
      <p:pic>
        <p:nvPicPr>
          <p:cNvPr id="4" name="Segnaposto contenuto 3" descr="Grafici costi pannelli.jpg"/>
          <p:cNvPicPr>
            <a:picLocks noGrp="1" noChangeAspect="1"/>
          </p:cNvPicPr>
          <p:nvPr>
            <p:ph idx="1"/>
          </p:nvPr>
        </p:nvPicPr>
        <p:blipFill>
          <a:blip r:embed="rId2" cstate="print"/>
          <a:stretch>
            <a:fillRect/>
          </a:stretch>
        </p:blipFill>
        <p:spPr>
          <a:xfrm>
            <a:off x="611560" y="908720"/>
            <a:ext cx="7560840" cy="5902334"/>
          </a:xfrm>
        </p:spPr>
      </p:pic>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22</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a:solidFill>
            <a:schemeClr val="accent1">
              <a:lumMod val="75000"/>
            </a:schemeClr>
          </a:solidFill>
          <a:ln>
            <a:solidFill>
              <a:schemeClr val="accent1">
                <a:lumMod val="75000"/>
              </a:schemeClr>
            </a:solidFill>
          </a:ln>
        </p:spPr>
        <p:txBody>
          <a:bodyPr/>
          <a:lstStyle/>
          <a:p>
            <a:endParaRPr lang="it-IT" dirty="0">
              <a:solidFill>
                <a:schemeClr val="accent1">
                  <a:lumMod val="75000"/>
                </a:schemeClr>
              </a:solidFill>
            </a:endParaRPr>
          </a:p>
        </p:txBody>
      </p:sp>
      <p:sp>
        <p:nvSpPr>
          <p:cNvPr id="3" name="Segnaposto contenuto 2"/>
          <p:cNvSpPr>
            <a:spLocks noGrp="1"/>
          </p:cNvSpPr>
          <p:nvPr>
            <p:ph idx="1"/>
          </p:nvPr>
        </p:nvSpPr>
        <p:spPr>
          <a:xfrm>
            <a:off x="457200" y="1124745"/>
            <a:ext cx="8229600" cy="5001420"/>
          </a:xfrm>
        </p:spPr>
        <p:txBody>
          <a:bodyPr>
            <a:normAutofit/>
          </a:bodyPr>
          <a:lstStyle/>
          <a:p>
            <a:pPr lvl="0" algn="just"/>
            <a:r>
              <a:rPr lang="it-IT" sz="1800" dirty="0" smtClean="0">
                <a:solidFill>
                  <a:srgbClr val="4F81BD">
                    <a:lumMod val="75000"/>
                  </a:srgbClr>
                </a:solidFill>
                <a:latin typeface="Arial" pitchFamily="34" charset="0"/>
                <a:cs typeface="Arial" pitchFamily="34" charset="0"/>
              </a:rPr>
              <a:t>L’installazione </a:t>
            </a:r>
            <a:r>
              <a:rPr lang="it-IT" sz="1800" dirty="0">
                <a:solidFill>
                  <a:srgbClr val="4F81BD">
                    <a:lumMod val="75000"/>
                  </a:srgbClr>
                </a:solidFill>
                <a:latin typeface="Arial" pitchFamily="34" charset="0"/>
                <a:cs typeface="Arial" pitchFamily="34" charset="0"/>
              </a:rPr>
              <a:t>di impianti risulta anche adesso economicamente vantaggiosa in varie aree geografiche italiane caratterizzate da un buon livello di radiazione solare.</a:t>
            </a:r>
          </a:p>
          <a:p>
            <a:pPr lvl="0" algn="just">
              <a:spcBef>
                <a:spcPts val="1200"/>
              </a:spcBef>
              <a:spcAft>
                <a:spcPts val="600"/>
              </a:spcAft>
            </a:pPr>
            <a:r>
              <a:rPr lang="it-IT" sz="1800" dirty="0">
                <a:solidFill>
                  <a:srgbClr val="4F81BD">
                    <a:lumMod val="75000"/>
                  </a:srgbClr>
                </a:solidFill>
                <a:latin typeface="Arial" pitchFamily="34" charset="0"/>
                <a:cs typeface="Arial" pitchFamily="34" charset="0"/>
              </a:rPr>
              <a:t>Infatti, il costo del kWh prodotto da tali impianti ha raggiunto valori compresi fra 97 euro/MWh (indicativamente per un impianto da 2MW localizzato al Sud) e 184 euro/MWh (per un impianto da 3 </a:t>
            </a:r>
            <a:r>
              <a:rPr lang="it-IT" sz="1800" dirty="0" smtClean="0">
                <a:solidFill>
                  <a:srgbClr val="4F81BD">
                    <a:lumMod val="75000"/>
                  </a:srgbClr>
                </a:solidFill>
                <a:latin typeface="Arial" pitchFamily="34" charset="0"/>
                <a:cs typeface="Arial" pitchFamily="34" charset="0"/>
              </a:rPr>
              <a:t>kW, senza </a:t>
            </a:r>
            <a:r>
              <a:rPr lang="it-IT" sz="1800" dirty="0">
                <a:solidFill>
                  <a:srgbClr val="4F81BD">
                    <a:lumMod val="75000"/>
                  </a:srgbClr>
                </a:solidFill>
                <a:latin typeface="Arial" pitchFamily="34" charset="0"/>
                <a:cs typeface="Arial" pitchFamily="34" charset="0"/>
              </a:rPr>
              <a:t>tener conto delle detrazioni fiscali, localizzato al Nord</a:t>
            </a:r>
            <a:r>
              <a:rPr lang="it-IT" sz="1800" dirty="0" smtClean="0">
                <a:solidFill>
                  <a:srgbClr val="4F81BD">
                    <a:lumMod val="75000"/>
                  </a:srgbClr>
                </a:solidFill>
                <a:latin typeface="Arial" pitchFamily="34" charset="0"/>
                <a:cs typeface="Arial" pitchFamily="34" charset="0"/>
              </a:rPr>
              <a:t>).</a:t>
            </a:r>
            <a:r>
              <a:rPr lang="it-IT" sz="1800" dirty="0">
                <a:solidFill>
                  <a:srgbClr val="4F81BD">
                    <a:lumMod val="75000"/>
                  </a:srgbClr>
                </a:solidFill>
                <a:latin typeface="Arial" pitchFamily="34" charset="0"/>
                <a:cs typeface="Arial" pitchFamily="34" charset="0"/>
              </a:rPr>
              <a:t> </a:t>
            </a:r>
            <a:endParaRPr lang="it-IT" sz="1800" dirty="0" smtClean="0">
              <a:solidFill>
                <a:srgbClr val="4F81BD">
                  <a:lumMod val="75000"/>
                </a:srgbClr>
              </a:solidFill>
              <a:latin typeface="Arial" pitchFamily="34" charset="0"/>
              <a:cs typeface="Arial" pitchFamily="34" charset="0"/>
            </a:endParaRPr>
          </a:p>
          <a:p>
            <a:pPr lvl="0" algn="just">
              <a:spcBef>
                <a:spcPts val="1200"/>
              </a:spcBef>
              <a:spcAft>
                <a:spcPts val="600"/>
              </a:spcAft>
            </a:pPr>
            <a:r>
              <a:rPr lang="it-IT" sz="1800" dirty="0" smtClean="0">
                <a:solidFill>
                  <a:srgbClr val="4F81BD">
                    <a:lumMod val="75000"/>
                  </a:srgbClr>
                </a:solidFill>
                <a:latin typeface="Arial" pitchFamily="34" charset="0"/>
                <a:cs typeface="Arial" pitchFamily="34" charset="0"/>
              </a:rPr>
              <a:t>Inoltre</a:t>
            </a:r>
            <a:r>
              <a:rPr lang="it-IT" sz="1800" dirty="0">
                <a:solidFill>
                  <a:srgbClr val="4F81BD">
                    <a:lumMod val="75000"/>
                  </a:srgbClr>
                </a:solidFill>
                <a:latin typeface="Arial" pitchFamily="34" charset="0"/>
                <a:cs typeface="Arial" pitchFamily="34" charset="0"/>
              </a:rPr>
              <a:t>, vari studi internazionali indicano che l’energia fotovoltaica diventerà in futuro la più economica fonte energetica nelle zone più soleggiate, giacché ci si aspetta che possa raggiungere i 40-60 euro/MWh nel 2025 e 20-40 euro/MWh nel 2050, sebbene permangano incertezze legate agli aspetti regolatori e finanziari che potrebbero costituire barriere per il raggiungimento di tali traguardi, soprattutto in alcune aree geografiche.</a:t>
            </a:r>
          </a:p>
          <a:p>
            <a:pPr lvl="0" algn="just"/>
            <a:endParaRPr lang="it-IT" sz="1800" dirty="0">
              <a:solidFill>
                <a:srgbClr val="4F81BD">
                  <a:lumMod val="75000"/>
                </a:srgbClr>
              </a:solidFill>
              <a:latin typeface="Arial" pitchFamily="34" charset="0"/>
              <a:cs typeface="Arial" pitchFamily="34" charset="0"/>
            </a:endParaRP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23</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lstStyle/>
          <a:p>
            <a:endParaRPr lang="it-IT" dirty="0"/>
          </a:p>
        </p:txBody>
      </p:sp>
      <p:sp>
        <p:nvSpPr>
          <p:cNvPr id="3" name="Segnaposto contenuto 2"/>
          <p:cNvSpPr>
            <a:spLocks noGrp="1"/>
          </p:cNvSpPr>
          <p:nvPr>
            <p:ph idx="1"/>
          </p:nvPr>
        </p:nvSpPr>
        <p:spPr/>
        <p:txBody>
          <a:bodyPr>
            <a:normAutofit/>
          </a:bodyPr>
          <a:lstStyle/>
          <a:p>
            <a:pPr algn="just">
              <a:spcBef>
                <a:spcPts val="1200"/>
              </a:spcBef>
              <a:spcAft>
                <a:spcPts val="600"/>
              </a:spcAft>
            </a:pPr>
            <a:r>
              <a:rPr lang="it-IT" sz="1800" dirty="0" smtClean="0">
                <a:solidFill>
                  <a:schemeClr val="accent1">
                    <a:lumMod val="75000"/>
                  </a:schemeClr>
                </a:solidFill>
                <a:latin typeface="Arial" pitchFamily="34" charset="0"/>
                <a:cs typeface="Arial" pitchFamily="34" charset="0"/>
              </a:rPr>
              <a:t>Tuttavia</a:t>
            </a:r>
            <a:r>
              <a:rPr lang="it-IT" sz="1800" dirty="0">
                <a:solidFill>
                  <a:schemeClr val="accent1">
                    <a:lumMod val="75000"/>
                  </a:schemeClr>
                </a:solidFill>
                <a:latin typeface="Arial" pitchFamily="34" charset="0"/>
                <a:cs typeface="Arial" pitchFamily="34" charset="0"/>
              </a:rPr>
              <a:t>, se il </a:t>
            </a:r>
            <a:r>
              <a:rPr lang="it-IT" sz="1800" dirty="0" smtClean="0">
                <a:solidFill>
                  <a:schemeClr val="accent1">
                    <a:lumMod val="75000"/>
                  </a:schemeClr>
                </a:solidFill>
                <a:latin typeface="Arial" pitchFamily="34" charset="0"/>
                <a:cs typeface="Arial" pitchFamily="34" charset="0"/>
              </a:rPr>
              <a:t>raggiungimento</a:t>
            </a:r>
            <a:r>
              <a:rPr lang="it-IT" sz="1800" b="0" i="0" u="none" strike="noStrike" baseline="0" dirty="0" smtClean="0">
                <a:solidFill>
                  <a:schemeClr val="accent1">
                    <a:lumMod val="75000"/>
                  </a:schemeClr>
                </a:solidFill>
                <a:latin typeface="VeljovicStd-Book"/>
              </a:rPr>
              <a:t> della </a:t>
            </a:r>
            <a:r>
              <a:rPr lang="it-IT" sz="1800" b="0" i="1" u="none" strike="noStrike" baseline="0" dirty="0" smtClean="0">
                <a:solidFill>
                  <a:schemeClr val="accent1">
                    <a:lumMod val="75000"/>
                  </a:schemeClr>
                </a:solidFill>
                <a:latin typeface="VeljovicStd-BookItalic"/>
              </a:rPr>
              <a:t>grid parity </a:t>
            </a:r>
            <a:r>
              <a:rPr lang="it-IT" sz="1800" b="0" i="0" u="none" strike="noStrike" baseline="0" dirty="0" smtClean="0">
                <a:solidFill>
                  <a:schemeClr val="accent1">
                    <a:lumMod val="75000"/>
                  </a:schemeClr>
                </a:solidFill>
                <a:latin typeface="VeljovicStd-Book"/>
              </a:rPr>
              <a:t>(quando il costo di produzione dell’impianto e uguale o inferiore al costo dell’energia sostenuto dall’utente finale) e già raggiunto sia per consumatori residenziali sia industriali, in caso di autoconsumo dell’intera produzione (facilitato nei casi si possa accedere allo scambio sul posto) occorrerà ancora molto tempo per raggiungere la </a:t>
            </a:r>
            <a:r>
              <a:rPr lang="it-IT" sz="1800" b="0" i="1" u="none" strike="noStrike" baseline="0" dirty="0" smtClean="0">
                <a:solidFill>
                  <a:schemeClr val="accent1">
                    <a:lumMod val="75000"/>
                  </a:schemeClr>
                </a:solidFill>
                <a:latin typeface="VeljovicStd-BookItalic"/>
              </a:rPr>
              <a:t>market parity </a:t>
            </a:r>
            <a:r>
              <a:rPr lang="it-IT" sz="1800" b="0" i="0" u="none" strike="noStrike" baseline="0" dirty="0" smtClean="0">
                <a:solidFill>
                  <a:schemeClr val="accent1">
                    <a:lumMod val="75000"/>
                  </a:schemeClr>
                </a:solidFill>
                <a:latin typeface="VeljovicStd-Book"/>
              </a:rPr>
              <a:t>(quando il costo di produzione e uguale o inferiore al prezzo all’ingrosso dell’energia), anche tenendo conto del probabile incremento a lungo termine del costo del gas e di quello associato alla CO</a:t>
            </a:r>
            <a:r>
              <a:rPr lang="it-IT" sz="800" b="0" i="0" u="none" strike="noStrike" baseline="0" dirty="0" smtClean="0">
                <a:solidFill>
                  <a:schemeClr val="accent1">
                    <a:lumMod val="75000"/>
                  </a:schemeClr>
                </a:solidFill>
                <a:latin typeface="VeljovicStd-Book"/>
              </a:rPr>
              <a:t>2 </a:t>
            </a:r>
            <a:r>
              <a:rPr lang="it-IT" sz="1800" b="0" i="0" u="none" strike="noStrike" baseline="0" dirty="0" smtClean="0">
                <a:solidFill>
                  <a:schemeClr val="accent1">
                    <a:lumMod val="75000"/>
                  </a:schemeClr>
                </a:solidFill>
                <a:latin typeface="VeljovicStd-Book"/>
              </a:rPr>
              <a:t>emessa.</a:t>
            </a:r>
          </a:p>
          <a:p>
            <a:pPr marL="0" indent="0">
              <a:buNone/>
            </a:pPr>
            <a:endParaRPr lang="it-IT" sz="1800" dirty="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24</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19"/>
          </a:xfrm>
          <a:solidFill>
            <a:schemeClr val="accent1">
              <a:lumMod val="75000"/>
            </a:schemeClr>
          </a:solidFill>
        </p:spPr>
        <p:txBody>
          <a:bodyPr/>
          <a:lstStyle/>
          <a:p>
            <a:endParaRPr lang="it-IT" dirty="0"/>
          </a:p>
        </p:txBody>
      </p:sp>
      <p:sp>
        <p:nvSpPr>
          <p:cNvPr id="3" name="Segnaposto contenuto 2"/>
          <p:cNvSpPr>
            <a:spLocks noGrp="1"/>
          </p:cNvSpPr>
          <p:nvPr>
            <p:ph idx="1"/>
          </p:nvPr>
        </p:nvSpPr>
        <p:spPr>
          <a:xfrm>
            <a:off x="457200" y="1600201"/>
            <a:ext cx="8229600" cy="4205063"/>
          </a:xfrm>
        </p:spPr>
        <p:txBody>
          <a:bodyPr>
            <a:normAutofit fontScale="70000" lnSpcReduction="20000"/>
          </a:bodyPr>
          <a:lstStyle/>
          <a:p>
            <a:pPr algn="just">
              <a:lnSpc>
                <a:spcPct val="120000"/>
              </a:lnSpc>
              <a:spcBef>
                <a:spcPts val="1800"/>
              </a:spcBef>
            </a:pPr>
            <a:r>
              <a:rPr lang="it-IT" sz="2600" dirty="0" smtClean="0">
                <a:solidFill>
                  <a:schemeClr val="accent1">
                    <a:lumMod val="75000"/>
                  </a:schemeClr>
                </a:solidFill>
                <a:latin typeface="Arial" pitchFamily="34" charset="0"/>
                <a:cs typeface="Arial" pitchFamily="34" charset="0"/>
              </a:rPr>
              <a:t>Ciononostante, la diminuzione del costo dell’energia prodotta e  la sempre maggiore rilevanza dei temi ambientali comporterà inevitabilmente una penetrazione degli impianti fotovoltaici nei sistemi elettrici nazionali con percentuali sempre più rilevanti. </a:t>
            </a:r>
          </a:p>
          <a:p>
            <a:pPr algn="just">
              <a:lnSpc>
                <a:spcPct val="120000"/>
              </a:lnSpc>
              <a:spcBef>
                <a:spcPts val="1800"/>
              </a:spcBef>
            </a:pPr>
            <a:r>
              <a:rPr lang="it-IT" sz="2600" dirty="0" smtClean="0">
                <a:solidFill>
                  <a:schemeClr val="accent1">
                    <a:lumMod val="75000"/>
                  </a:schemeClr>
                </a:solidFill>
                <a:latin typeface="Arial" pitchFamily="34" charset="0"/>
                <a:cs typeface="Arial" pitchFamily="34" charset="0"/>
              </a:rPr>
              <a:t>Nello stesso tempo, l’utilizzo di sistemi di accumulo elettrico accompagnerà sempre più spesso l’introduzione di tali fonti con percentuali ancora maggiori, favorendo l’autoconsumo dell’energia prodotta e aiutando a mantenere ottimi livelli di stabilita del sistema e di qualità del servizio elettrico.</a:t>
            </a:r>
          </a:p>
          <a:p>
            <a:pPr algn="just">
              <a:lnSpc>
                <a:spcPct val="120000"/>
              </a:lnSpc>
              <a:spcBef>
                <a:spcPts val="1800"/>
              </a:spcBef>
            </a:pPr>
            <a:r>
              <a:rPr lang="it-IT" sz="2600" dirty="0" smtClean="0">
                <a:solidFill>
                  <a:schemeClr val="accent1">
                    <a:lumMod val="75000"/>
                  </a:schemeClr>
                </a:solidFill>
                <a:latin typeface="Arial" pitchFamily="34" charset="0"/>
                <a:cs typeface="Arial" pitchFamily="34" charset="0"/>
              </a:rPr>
              <a:t>Nel frattempo, la consistente penetrazione degli impianti FV nel sistema elettrico nazionale, sin qui attuata, sta producendo effetti sia positivi sia negativi sul sistema stesso.</a:t>
            </a:r>
          </a:p>
          <a:p>
            <a:endParaRPr lang="it-IT" dirty="0">
              <a:solidFill>
                <a:schemeClr val="accent1">
                  <a:lumMod val="75000"/>
                </a:schemeClr>
              </a:solidFill>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25</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19"/>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Effetti positivi (1)</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1268761"/>
            <a:ext cx="8229600" cy="4857403"/>
          </a:xfrm>
        </p:spPr>
        <p:txBody>
          <a:bodyPr>
            <a:noAutofit/>
          </a:bodyPr>
          <a:lstStyle/>
          <a:p>
            <a:pPr algn="just">
              <a:lnSpc>
                <a:spcPct val="120000"/>
              </a:lnSpc>
              <a:spcBef>
                <a:spcPts val="1200"/>
              </a:spcBef>
            </a:pPr>
            <a:r>
              <a:rPr lang="it-IT" sz="1800" dirty="0">
                <a:solidFill>
                  <a:schemeClr val="accent1">
                    <a:lumMod val="75000"/>
                  </a:schemeClr>
                </a:solidFill>
                <a:latin typeface="Arial" pitchFamily="34" charset="0"/>
                <a:cs typeface="Arial" pitchFamily="34" charset="0"/>
              </a:rPr>
              <a:t>La potenza fotovoltaica e installata sulle reti di distribuzione </a:t>
            </a:r>
            <a:r>
              <a:rPr lang="it-IT" sz="1800" dirty="0" smtClean="0">
                <a:solidFill>
                  <a:schemeClr val="accent1">
                    <a:lumMod val="75000"/>
                  </a:schemeClr>
                </a:solidFill>
                <a:latin typeface="Arial" pitchFamily="34" charset="0"/>
                <a:cs typeface="Arial" pitchFamily="34" charset="0"/>
              </a:rPr>
              <a:t>a media </a:t>
            </a:r>
            <a:r>
              <a:rPr lang="it-IT" sz="1800" dirty="0">
                <a:solidFill>
                  <a:schemeClr val="accent1">
                    <a:lumMod val="75000"/>
                  </a:schemeClr>
                </a:solidFill>
                <a:latin typeface="Arial" pitchFamily="34" charset="0"/>
                <a:cs typeface="Arial" pitchFamily="34" charset="0"/>
              </a:rPr>
              <a:t>e bassa tensione, con un minor impegno delle linee </a:t>
            </a:r>
            <a:r>
              <a:rPr lang="it-IT" sz="1800" dirty="0" smtClean="0">
                <a:solidFill>
                  <a:schemeClr val="accent1">
                    <a:lumMod val="75000"/>
                  </a:schemeClr>
                </a:solidFill>
                <a:latin typeface="Arial" pitchFamily="34" charset="0"/>
                <a:cs typeface="Arial" pitchFamily="34" charset="0"/>
              </a:rPr>
              <a:t>di trasmissione;</a:t>
            </a:r>
          </a:p>
          <a:p>
            <a:pPr algn="just">
              <a:lnSpc>
                <a:spcPct val="120000"/>
              </a:lnSpc>
              <a:spcBef>
                <a:spcPts val="1200"/>
              </a:spcBef>
            </a:pPr>
            <a:r>
              <a:rPr lang="it-IT" sz="1800" dirty="0" smtClean="0">
                <a:solidFill>
                  <a:schemeClr val="accent1">
                    <a:lumMod val="75000"/>
                  </a:schemeClr>
                </a:solidFill>
                <a:latin typeface="Arial" pitchFamily="34" charset="0"/>
                <a:cs typeface="Arial" pitchFamily="34" charset="0"/>
              </a:rPr>
              <a:t>la </a:t>
            </a:r>
            <a:r>
              <a:rPr lang="it-IT" sz="1800" dirty="0">
                <a:solidFill>
                  <a:schemeClr val="accent1">
                    <a:lumMod val="75000"/>
                  </a:schemeClr>
                </a:solidFill>
                <a:latin typeface="Arial" pitchFamily="34" charset="0"/>
                <a:cs typeface="Arial" pitchFamily="34" charset="0"/>
              </a:rPr>
              <a:t>produzione fotovoltaica si ha nelle ore diurne (quando il </a:t>
            </a:r>
            <a:r>
              <a:rPr lang="it-IT" sz="1800" dirty="0" smtClean="0">
                <a:solidFill>
                  <a:schemeClr val="accent1">
                    <a:lumMod val="75000"/>
                  </a:schemeClr>
                </a:solidFill>
                <a:latin typeface="Arial" pitchFamily="34" charset="0"/>
                <a:cs typeface="Arial" pitchFamily="34" charset="0"/>
              </a:rPr>
              <a:t>carico è </a:t>
            </a:r>
            <a:r>
              <a:rPr lang="it-IT" sz="1800" dirty="0">
                <a:solidFill>
                  <a:schemeClr val="accent1">
                    <a:lumMod val="75000"/>
                  </a:schemeClr>
                </a:solidFill>
                <a:latin typeface="Arial" pitchFamily="34" charset="0"/>
                <a:cs typeface="Arial" pitchFamily="34" charset="0"/>
              </a:rPr>
              <a:t>maggiore) e raggiunge il picco nella stagione estiva (quando </a:t>
            </a:r>
            <a:r>
              <a:rPr lang="it-IT" sz="1800" dirty="0" smtClean="0">
                <a:solidFill>
                  <a:schemeClr val="accent1">
                    <a:lumMod val="75000"/>
                  </a:schemeClr>
                </a:solidFill>
                <a:latin typeface="Arial" pitchFamily="34" charset="0"/>
                <a:cs typeface="Arial" pitchFamily="34" charset="0"/>
              </a:rPr>
              <a:t>il carico è più </a:t>
            </a:r>
            <a:r>
              <a:rPr lang="it-IT" sz="1800" dirty="0">
                <a:solidFill>
                  <a:schemeClr val="accent1">
                    <a:lumMod val="75000"/>
                  </a:schemeClr>
                </a:solidFill>
                <a:latin typeface="Arial" pitchFamily="34" charset="0"/>
                <a:cs typeface="Arial" pitchFamily="34" charset="0"/>
              </a:rPr>
              <a:t>elevato, a causa del crescente uso dei </a:t>
            </a:r>
            <a:r>
              <a:rPr lang="it-IT" sz="1800" dirty="0" smtClean="0">
                <a:solidFill>
                  <a:schemeClr val="accent1">
                    <a:lumMod val="75000"/>
                  </a:schemeClr>
                </a:solidFill>
                <a:latin typeface="Arial" pitchFamily="34" charset="0"/>
                <a:cs typeface="Arial" pitchFamily="34" charset="0"/>
              </a:rPr>
              <a:t>climatizzatori elettrici</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con effetti di </a:t>
            </a:r>
            <a:r>
              <a:rPr lang="it-IT" sz="1800" i="1" dirty="0" smtClean="0">
                <a:solidFill>
                  <a:schemeClr val="accent1">
                    <a:lumMod val="75000"/>
                  </a:schemeClr>
                </a:solidFill>
                <a:latin typeface="Arial" pitchFamily="34" charset="0"/>
                <a:cs typeface="Arial" pitchFamily="34" charset="0"/>
              </a:rPr>
              <a:t>peck shaving</a:t>
            </a:r>
            <a:endParaRPr lang="it-IT" sz="1800" i="1" dirty="0">
              <a:solidFill>
                <a:schemeClr val="accent1">
                  <a:lumMod val="75000"/>
                </a:schemeClr>
              </a:solidFill>
              <a:latin typeface="Arial" pitchFamily="34" charset="0"/>
              <a:cs typeface="Arial" pitchFamily="34" charset="0"/>
            </a:endParaRPr>
          </a:p>
          <a:p>
            <a:pPr algn="just">
              <a:lnSpc>
                <a:spcPct val="120000"/>
              </a:lnSpc>
              <a:spcBef>
                <a:spcPts val="1200"/>
              </a:spcBef>
            </a:pPr>
            <a:r>
              <a:rPr lang="it-IT" sz="1800" dirty="0" smtClean="0">
                <a:solidFill>
                  <a:schemeClr val="accent1">
                    <a:lumMod val="75000"/>
                  </a:schemeClr>
                </a:solidFill>
                <a:latin typeface="Arial" pitchFamily="34" charset="0"/>
                <a:cs typeface="Arial" pitchFamily="34" charset="0"/>
              </a:rPr>
              <a:t>nelle </a:t>
            </a:r>
            <a:r>
              <a:rPr lang="it-IT" sz="1800" dirty="0">
                <a:solidFill>
                  <a:schemeClr val="accent1">
                    <a:lumMod val="75000"/>
                  </a:schemeClr>
                </a:solidFill>
                <a:latin typeface="Arial" pitchFamily="34" charset="0"/>
                <a:cs typeface="Arial" pitchFamily="34" charset="0"/>
              </a:rPr>
              <a:t>ore centrali della giornata i prezzi si abbassano, in </a:t>
            </a:r>
            <a:r>
              <a:rPr lang="it-IT" sz="1800" dirty="0" smtClean="0">
                <a:solidFill>
                  <a:schemeClr val="accent1">
                    <a:lumMod val="75000"/>
                  </a:schemeClr>
                </a:solidFill>
                <a:latin typeface="Arial" pitchFamily="34" charset="0"/>
                <a:cs typeface="Arial" pitchFamily="34" charset="0"/>
              </a:rPr>
              <a:t>virtù della </a:t>
            </a:r>
            <a:r>
              <a:rPr lang="it-IT" sz="1800" dirty="0">
                <a:solidFill>
                  <a:schemeClr val="accent1">
                    <a:lumMod val="75000"/>
                  </a:schemeClr>
                </a:solidFill>
                <a:latin typeface="Arial" pitchFamily="34" charset="0"/>
                <a:cs typeface="Arial" pitchFamily="34" charset="0"/>
              </a:rPr>
              <a:t>produzione fotovoltaica offerta sul mercato anche a </a:t>
            </a:r>
            <a:r>
              <a:rPr lang="it-IT" sz="1800" dirty="0" smtClean="0">
                <a:solidFill>
                  <a:schemeClr val="accent1">
                    <a:lumMod val="75000"/>
                  </a:schemeClr>
                </a:solidFill>
                <a:latin typeface="Arial" pitchFamily="34" charset="0"/>
                <a:cs typeface="Arial" pitchFamily="34" charset="0"/>
              </a:rPr>
              <a:t>prezzo zero </a:t>
            </a:r>
            <a:r>
              <a:rPr lang="it-IT" sz="1800" dirty="0">
                <a:solidFill>
                  <a:schemeClr val="accent1">
                    <a:lumMod val="75000"/>
                  </a:schemeClr>
                </a:solidFill>
                <a:latin typeface="Arial" pitchFamily="34" charset="0"/>
                <a:cs typeface="Arial" pitchFamily="34" charset="0"/>
              </a:rPr>
              <a:t>(in quanto il costo marginale di produzione e trascurabile </a:t>
            </a:r>
            <a:r>
              <a:rPr lang="it-IT" sz="1800" dirty="0" smtClean="0">
                <a:solidFill>
                  <a:schemeClr val="accent1">
                    <a:lumMod val="75000"/>
                  </a:schemeClr>
                </a:solidFill>
                <a:latin typeface="Arial" pitchFamily="34" charset="0"/>
                <a:cs typeface="Arial" pitchFamily="34" charset="0"/>
              </a:rPr>
              <a:t>e gli </a:t>
            </a:r>
            <a:r>
              <a:rPr lang="it-IT" sz="1800" dirty="0">
                <a:solidFill>
                  <a:schemeClr val="accent1">
                    <a:lumMod val="75000"/>
                  </a:schemeClr>
                </a:solidFill>
                <a:latin typeface="Arial" pitchFamily="34" charset="0"/>
                <a:cs typeface="Arial" pitchFamily="34" charset="0"/>
              </a:rPr>
              <a:t>investimenti sono in larga parte </a:t>
            </a:r>
            <a:r>
              <a:rPr lang="it-IT" sz="1800" dirty="0" smtClean="0">
                <a:solidFill>
                  <a:schemeClr val="accent1">
                    <a:lumMod val="75000"/>
                  </a:schemeClr>
                </a:solidFill>
                <a:latin typeface="Arial" pitchFamily="34" charset="0"/>
                <a:cs typeface="Arial" pitchFamily="34" charset="0"/>
              </a:rPr>
              <a:t>già </a:t>
            </a:r>
            <a:r>
              <a:rPr lang="it-IT" sz="1800" dirty="0">
                <a:solidFill>
                  <a:schemeClr val="accent1">
                    <a:lumMod val="75000"/>
                  </a:schemeClr>
                </a:solidFill>
                <a:latin typeface="Arial" pitchFamily="34" charset="0"/>
                <a:cs typeface="Arial" pitchFamily="34" charset="0"/>
              </a:rPr>
              <a:t>remunerati grazie ai </a:t>
            </a:r>
            <a:r>
              <a:rPr lang="it-IT" sz="1800" dirty="0" smtClean="0">
                <a:solidFill>
                  <a:schemeClr val="accent1">
                    <a:lumMod val="75000"/>
                  </a:schemeClr>
                </a:solidFill>
                <a:latin typeface="Arial" pitchFamily="34" charset="0"/>
                <a:cs typeface="Arial" pitchFamily="34" charset="0"/>
              </a:rPr>
              <a:t>meccanismi di </a:t>
            </a:r>
            <a:r>
              <a:rPr lang="it-IT" sz="1800" dirty="0">
                <a:solidFill>
                  <a:schemeClr val="accent1">
                    <a:lumMod val="75000"/>
                  </a:schemeClr>
                </a:solidFill>
                <a:latin typeface="Arial" pitchFamily="34" charset="0"/>
                <a:cs typeface="Arial" pitchFamily="34" charset="0"/>
              </a:rPr>
              <a:t>incentivazione); </a:t>
            </a:r>
            <a:endParaRPr lang="it-IT" sz="1800" dirty="0" smtClean="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26</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Effetti positivi (2)</a:t>
            </a:r>
            <a:endParaRPr lang="it-IT" sz="3200" dirty="0">
              <a:solidFill>
                <a:schemeClr val="bg1"/>
              </a:solidFill>
            </a:endParaRPr>
          </a:p>
        </p:txBody>
      </p:sp>
      <p:sp>
        <p:nvSpPr>
          <p:cNvPr id="3" name="Segnaposto contenuto 2"/>
          <p:cNvSpPr>
            <a:spLocks noGrp="1"/>
          </p:cNvSpPr>
          <p:nvPr>
            <p:ph idx="1"/>
          </p:nvPr>
        </p:nvSpPr>
        <p:spPr/>
        <p:txBody>
          <a:bodyPr>
            <a:normAutofit/>
          </a:bodyPr>
          <a:lstStyle/>
          <a:p>
            <a:pPr algn="just">
              <a:spcBef>
                <a:spcPts val="1200"/>
              </a:spcBef>
            </a:pPr>
            <a:r>
              <a:rPr lang="it-IT" sz="1800" dirty="0" smtClean="0">
                <a:solidFill>
                  <a:schemeClr val="accent1">
                    <a:lumMod val="75000"/>
                  </a:schemeClr>
                </a:solidFill>
                <a:latin typeface="Arial" pitchFamily="34" charset="0"/>
                <a:cs typeface="Arial" pitchFamily="34" charset="0"/>
              </a:rPr>
              <a:t>tale </a:t>
            </a:r>
            <a:r>
              <a:rPr lang="it-IT" sz="1800" dirty="0">
                <a:solidFill>
                  <a:schemeClr val="accent1">
                    <a:lumMod val="75000"/>
                  </a:schemeClr>
                </a:solidFill>
                <a:latin typeface="Arial" pitchFamily="34" charset="0"/>
                <a:cs typeface="Arial" pitchFamily="34" charset="0"/>
              </a:rPr>
              <a:t>abbassamento di prezzo </a:t>
            </a:r>
            <a:r>
              <a:rPr lang="it-IT" sz="1800" dirty="0" smtClean="0">
                <a:solidFill>
                  <a:schemeClr val="accent1">
                    <a:lumMod val="75000"/>
                  </a:schemeClr>
                </a:solidFill>
                <a:latin typeface="Arial" pitchFamily="34" charset="0"/>
                <a:cs typeface="Arial" pitchFamily="34" charset="0"/>
              </a:rPr>
              <a:t>comporta un </a:t>
            </a:r>
            <a:r>
              <a:rPr lang="it-IT" sz="1800" dirty="0">
                <a:solidFill>
                  <a:schemeClr val="accent1">
                    <a:lumMod val="75000"/>
                  </a:schemeClr>
                </a:solidFill>
                <a:latin typeface="Arial" pitchFamily="34" charset="0"/>
                <a:cs typeface="Arial" pitchFamily="34" charset="0"/>
              </a:rPr>
              <a:t>beneficio per i consumatori (rappresentando una </a:t>
            </a:r>
            <a:r>
              <a:rPr lang="it-IT" sz="1800" dirty="0" smtClean="0">
                <a:solidFill>
                  <a:schemeClr val="accent1">
                    <a:lumMod val="75000"/>
                  </a:schemeClr>
                </a:solidFill>
                <a:latin typeface="Arial" pitchFamily="34" charset="0"/>
                <a:cs typeface="Arial" pitchFamily="34" charset="0"/>
              </a:rPr>
              <a:t>parziale “restituzione</a:t>
            </a:r>
            <a:r>
              <a:rPr lang="it-IT" sz="1800" dirty="0">
                <a:solidFill>
                  <a:schemeClr val="accent1">
                    <a:lumMod val="75000"/>
                  </a:schemeClr>
                </a:solidFill>
                <a:latin typeface="Arial" pitchFamily="34" charset="0"/>
                <a:cs typeface="Arial" pitchFamily="34" charset="0"/>
              </a:rPr>
              <a:t>” degli incentivi erogati), anche se </a:t>
            </a:r>
            <a:r>
              <a:rPr lang="it-IT" sz="1800" dirty="0" smtClean="0">
                <a:solidFill>
                  <a:schemeClr val="accent1">
                    <a:lumMod val="75000"/>
                  </a:schemeClr>
                </a:solidFill>
                <a:latin typeface="Arial" pitchFamily="34" charset="0"/>
                <a:cs typeface="Arial" pitchFamily="34" charset="0"/>
              </a:rPr>
              <a:t>l’entità </a:t>
            </a:r>
            <a:r>
              <a:rPr lang="it-IT" sz="1800" dirty="0">
                <a:solidFill>
                  <a:schemeClr val="accent1">
                    <a:lumMod val="75000"/>
                  </a:schemeClr>
                </a:solidFill>
                <a:latin typeface="Arial" pitchFamily="34" charset="0"/>
                <a:cs typeface="Arial" pitchFamily="34" charset="0"/>
              </a:rPr>
              <a:t>di </a:t>
            </a:r>
            <a:r>
              <a:rPr lang="it-IT" sz="1800" dirty="0" smtClean="0">
                <a:solidFill>
                  <a:schemeClr val="accent1">
                    <a:lumMod val="75000"/>
                  </a:schemeClr>
                </a:solidFill>
                <a:latin typeface="Arial" pitchFamily="34" charset="0"/>
                <a:cs typeface="Arial" pitchFamily="34" charset="0"/>
              </a:rPr>
              <a:t>tale restituzione </a:t>
            </a:r>
            <a:r>
              <a:rPr lang="it-IT" sz="1800" dirty="0">
                <a:solidFill>
                  <a:schemeClr val="accent1">
                    <a:lumMod val="75000"/>
                  </a:schemeClr>
                </a:solidFill>
                <a:latin typeface="Arial" pitchFamily="34" charset="0"/>
                <a:cs typeface="Arial" pitchFamily="34" charset="0"/>
              </a:rPr>
              <a:t>e di non semplice valutazione; a tal proposito </a:t>
            </a:r>
            <a:r>
              <a:rPr lang="it-IT" sz="1800" dirty="0" smtClean="0">
                <a:solidFill>
                  <a:schemeClr val="accent1">
                    <a:lumMod val="75000"/>
                  </a:schemeClr>
                </a:solidFill>
                <a:latin typeface="Arial" pitchFamily="34" charset="0"/>
                <a:cs typeface="Arial" pitchFamily="34" charset="0"/>
              </a:rPr>
              <a:t>uno studio Altresì </a:t>
            </a:r>
            <a:r>
              <a:rPr lang="it-IT" sz="1800" dirty="0">
                <a:solidFill>
                  <a:schemeClr val="accent1">
                    <a:lumMod val="75000"/>
                  </a:schemeClr>
                </a:solidFill>
                <a:latin typeface="Arial" pitchFamily="34" charset="0"/>
                <a:cs typeface="Arial" pitchFamily="34" charset="0"/>
              </a:rPr>
              <a:t>stimava per il 2014 riduzioni del PUN (</a:t>
            </a:r>
            <a:r>
              <a:rPr lang="it-IT" sz="1800" dirty="0" smtClean="0">
                <a:solidFill>
                  <a:schemeClr val="accent1">
                    <a:lumMod val="75000"/>
                  </a:schemeClr>
                </a:solidFill>
                <a:latin typeface="Arial" pitchFamily="34" charset="0"/>
                <a:cs typeface="Arial" pitchFamily="34" charset="0"/>
              </a:rPr>
              <a:t>Prezzo Unico </a:t>
            </a:r>
            <a:r>
              <a:rPr lang="it-IT" sz="1800" dirty="0">
                <a:solidFill>
                  <a:schemeClr val="accent1">
                    <a:lumMod val="75000"/>
                  </a:schemeClr>
                </a:solidFill>
                <a:latin typeface="Arial" pitchFamily="34" charset="0"/>
                <a:cs typeface="Arial" pitchFamily="34" charset="0"/>
              </a:rPr>
              <a:t>Nazionale) comprese tra 5,8 e 24 euro/MWh e </a:t>
            </a:r>
            <a:r>
              <a:rPr lang="it-IT" sz="1800" dirty="0" smtClean="0">
                <a:solidFill>
                  <a:schemeClr val="accent1">
                    <a:lumMod val="75000"/>
                  </a:schemeClr>
                </a:solidFill>
                <a:latin typeface="Arial" pitchFamily="34" charset="0"/>
                <a:cs typeface="Arial" pitchFamily="34" charset="0"/>
              </a:rPr>
              <a:t>conseguenti risparmi </a:t>
            </a:r>
            <a:r>
              <a:rPr lang="it-IT" sz="1800" dirty="0">
                <a:solidFill>
                  <a:schemeClr val="accent1">
                    <a:lumMod val="75000"/>
                  </a:schemeClr>
                </a:solidFill>
                <a:latin typeface="Arial" pitchFamily="34" charset="0"/>
                <a:cs typeface="Arial" pitchFamily="34" charset="0"/>
              </a:rPr>
              <a:t>per i consumatori pari a 896 milioni di euro.</a:t>
            </a: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27</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Effetti negativi</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p:txBody>
          <a:bodyPr>
            <a:noAutofit/>
          </a:bodyPr>
          <a:lstStyle/>
          <a:p>
            <a:pPr algn="just">
              <a:spcBef>
                <a:spcPts val="1200"/>
              </a:spcBef>
            </a:pPr>
            <a:r>
              <a:rPr lang="it-IT" sz="1800" dirty="0">
                <a:solidFill>
                  <a:schemeClr val="accent1">
                    <a:lumMod val="75000"/>
                  </a:schemeClr>
                </a:solidFill>
                <a:latin typeface="Arial" pitchFamily="34" charset="0"/>
                <a:cs typeface="Arial" pitchFamily="34" charset="0"/>
              </a:rPr>
              <a:t>Gli impianti fotovoltaici hanno comportato negli ultimi anni </a:t>
            </a:r>
            <a:r>
              <a:rPr lang="it-IT" sz="1800" dirty="0" smtClean="0">
                <a:solidFill>
                  <a:schemeClr val="accent1">
                    <a:lumMod val="75000"/>
                  </a:schemeClr>
                </a:solidFill>
                <a:latin typeface="Arial" pitchFamily="34" charset="0"/>
                <a:cs typeface="Arial" pitchFamily="34" charset="0"/>
              </a:rPr>
              <a:t>un profilo </a:t>
            </a:r>
            <a:r>
              <a:rPr lang="it-IT" sz="1800" dirty="0">
                <a:solidFill>
                  <a:schemeClr val="accent1">
                    <a:lumMod val="75000"/>
                  </a:schemeClr>
                </a:solidFill>
                <a:latin typeface="Arial" pitchFamily="34" charset="0"/>
                <a:cs typeface="Arial" pitchFamily="34" charset="0"/>
              </a:rPr>
              <a:t>giornaliero della domanda residua </a:t>
            </a:r>
            <a:r>
              <a:rPr lang="it-IT" sz="1800" dirty="0" smtClean="0">
                <a:solidFill>
                  <a:schemeClr val="accent1">
                    <a:lumMod val="75000"/>
                  </a:schemeClr>
                </a:solidFill>
                <a:latin typeface="Arial" pitchFamily="34" charset="0"/>
                <a:cs typeface="Arial" pitchFamily="34" charset="0"/>
              </a:rPr>
              <a:t>più impegnativo </a:t>
            </a:r>
            <a:r>
              <a:rPr lang="it-IT" sz="1800" dirty="0">
                <a:solidFill>
                  <a:schemeClr val="accent1">
                    <a:lumMod val="75000"/>
                  </a:schemeClr>
                </a:solidFill>
                <a:latin typeface="Arial" pitchFamily="34" charset="0"/>
                <a:cs typeface="Arial" pitchFamily="34" charset="0"/>
              </a:rPr>
              <a:t>per </a:t>
            </a:r>
            <a:r>
              <a:rPr lang="it-IT" sz="1800" dirty="0" smtClean="0">
                <a:solidFill>
                  <a:schemeClr val="accent1">
                    <a:lumMod val="75000"/>
                  </a:schemeClr>
                </a:solidFill>
                <a:latin typeface="Arial" pitchFamily="34" charset="0"/>
                <a:cs typeface="Arial" pitchFamily="34" charset="0"/>
              </a:rPr>
              <a:t>il sistema </a:t>
            </a:r>
            <a:r>
              <a:rPr lang="it-IT" sz="1800" dirty="0">
                <a:solidFill>
                  <a:schemeClr val="accent1">
                    <a:lumMod val="75000"/>
                  </a:schemeClr>
                </a:solidFill>
                <a:latin typeface="Arial" pitchFamily="34" charset="0"/>
                <a:cs typeface="Arial" pitchFamily="34" charset="0"/>
              </a:rPr>
              <a:t>elettrico e per le relative risorse di </a:t>
            </a:r>
            <a:r>
              <a:rPr lang="it-IT" sz="1800" dirty="0" smtClean="0">
                <a:solidFill>
                  <a:schemeClr val="accent1">
                    <a:lumMod val="75000"/>
                  </a:schemeClr>
                </a:solidFill>
                <a:latin typeface="Arial" pitchFamily="34" charset="0"/>
                <a:cs typeface="Arial" pitchFamily="34" charset="0"/>
              </a:rPr>
              <a:t>flessibilità </a:t>
            </a:r>
            <a:r>
              <a:rPr lang="it-IT" sz="1800" dirty="0">
                <a:solidFill>
                  <a:schemeClr val="accent1">
                    <a:lumMod val="75000"/>
                  </a:schemeClr>
                </a:solidFill>
                <a:latin typeface="Arial" pitchFamily="34" charset="0"/>
                <a:cs typeface="Arial" pitchFamily="34" charset="0"/>
              </a:rPr>
              <a:t>(ad </a:t>
            </a:r>
            <a:r>
              <a:rPr lang="it-IT" sz="1800" dirty="0" smtClean="0">
                <a:solidFill>
                  <a:schemeClr val="accent1">
                    <a:lumMod val="75000"/>
                  </a:schemeClr>
                </a:solidFill>
                <a:latin typeface="Arial" pitchFamily="34" charset="0"/>
                <a:cs typeface="Arial" pitchFamily="34" charset="0"/>
              </a:rPr>
              <a:t>esempio, domanda </a:t>
            </a:r>
            <a:r>
              <a:rPr lang="it-IT" sz="1800" dirty="0">
                <a:solidFill>
                  <a:schemeClr val="accent1">
                    <a:lumMod val="75000"/>
                  </a:schemeClr>
                </a:solidFill>
                <a:latin typeface="Arial" pitchFamily="34" charset="0"/>
                <a:cs typeface="Arial" pitchFamily="34" charset="0"/>
              </a:rPr>
              <a:t>residua spesso bassa nelle ore centrali della giornata, </a:t>
            </a:r>
            <a:r>
              <a:rPr lang="it-IT" sz="1800" dirty="0" smtClean="0">
                <a:solidFill>
                  <a:schemeClr val="accent1">
                    <a:lumMod val="75000"/>
                  </a:schemeClr>
                </a:solidFill>
                <a:latin typeface="Arial" pitchFamily="34" charset="0"/>
                <a:cs typeface="Arial" pitchFamily="34" charset="0"/>
              </a:rPr>
              <a:t>ma con </a:t>
            </a:r>
            <a:r>
              <a:rPr lang="it-IT" sz="1800" dirty="0">
                <a:solidFill>
                  <a:schemeClr val="accent1">
                    <a:lumMod val="75000"/>
                  </a:schemeClr>
                </a:solidFill>
                <a:latin typeface="Arial" pitchFamily="34" charset="0"/>
                <a:cs typeface="Arial" pitchFamily="34" charset="0"/>
              </a:rPr>
              <a:t>rapide rampe verso i picchi nelle ore pomeridiane/serali);</a:t>
            </a:r>
          </a:p>
          <a:p>
            <a:pPr algn="just">
              <a:spcBef>
                <a:spcPts val="1200"/>
              </a:spcBef>
            </a:pPr>
            <a:r>
              <a:rPr lang="it-IT" sz="1800" dirty="0" smtClean="0">
                <a:solidFill>
                  <a:schemeClr val="accent1">
                    <a:lumMod val="75000"/>
                  </a:schemeClr>
                </a:solidFill>
                <a:latin typeface="Arial" pitchFamily="34" charset="0"/>
                <a:cs typeface="Arial" pitchFamily="34" charset="0"/>
              </a:rPr>
              <a:t>a </a:t>
            </a:r>
            <a:r>
              <a:rPr lang="it-IT" sz="1800" dirty="0">
                <a:solidFill>
                  <a:schemeClr val="accent1">
                    <a:lumMod val="75000"/>
                  </a:schemeClr>
                </a:solidFill>
                <a:latin typeface="Arial" pitchFamily="34" charset="0"/>
                <a:cs typeface="Arial" pitchFamily="34" charset="0"/>
              </a:rPr>
              <a:t>causa dell’incertezza della previsione della generazione </a:t>
            </a:r>
            <a:r>
              <a:rPr lang="it-IT" sz="1800" dirty="0" smtClean="0">
                <a:solidFill>
                  <a:schemeClr val="accent1">
                    <a:lumMod val="75000"/>
                  </a:schemeClr>
                </a:solidFill>
                <a:latin typeface="Arial" pitchFamily="34" charset="0"/>
                <a:cs typeface="Arial" pitchFamily="34" charset="0"/>
              </a:rPr>
              <a:t>fotovoltaica, l’operatore </a:t>
            </a:r>
            <a:r>
              <a:rPr lang="it-IT" sz="1800" dirty="0">
                <a:solidFill>
                  <a:schemeClr val="accent1">
                    <a:lumMod val="75000"/>
                  </a:schemeClr>
                </a:solidFill>
                <a:latin typeface="Arial" pitchFamily="34" charset="0"/>
                <a:cs typeface="Arial" pitchFamily="34" charset="0"/>
              </a:rPr>
              <a:t>della rete elettrica deve predisporre </a:t>
            </a:r>
            <a:r>
              <a:rPr lang="it-IT" sz="1800" dirty="0" smtClean="0">
                <a:solidFill>
                  <a:schemeClr val="accent1">
                    <a:lumMod val="75000"/>
                  </a:schemeClr>
                </a:solidFill>
                <a:latin typeface="Arial" pitchFamily="34" charset="0"/>
                <a:cs typeface="Arial" pitchFamily="34" charset="0"/>
              </a:rPr>
              <a:t>maggiori quantità </a:t>
            </a:r>
            <a:r>
              <a:rPr lang="it-IT" sz="1800" dirty="0">
                <a:solidFill>
                  <a:schemeClr val="accent1">
                    <a:lumMod val="75000"/>
                  </a:schemeClr>
                </a:solidFill>
                <a:latin typeface="Arial" pitchFamily="34" charset="0"/>
                <a:cs typeface="Arial" pitchFamily="34" charset="0"/>
              </a:rPr>
              <a:t>di riserva di potenza da utilizzare per il bilanciamento </a:t>
            </a:r>
            <a:r>
              <a:rPr lang="it-IT" sz="1800" dirty="0" smtClean="0">
                <a:solidFill>
                  <a:schemeClr val="accent1">
                    <a:lumMod val="75000"/>
                  </a:schemeClr>
                </a:solidFill>
                <a:latin typeface="Arial" pitchFamily="34" charset="0"/>
                <a:cs typeface="Arial" pitchFamily="34" charset="0"/>
              </a:rPr>
              <a:t>in tempo </a:t>
            </a:r>
            <a:r>
              <a:rPr lang="it-IT" sz="1800" dirty="0">
                <a:solidFill>
                  <a:schemeClr val="accent1">
                    <a:lumMod val="75000"/>
                  </a:schemeClr>
                </a:solidFill>
                <a:latin typeface="Arial" pitchFamily="34" charset="0"/>
                <a:cs typeface="Arial" pitchFamily="34" charset="0"/>
              </a:rPr>
              <a:t>reale, sia a salire che a scendere, il che comporta una </a:t>
            </a:r>
            <a:r>
              <a:rPr lang="it-IT" sz="1800" dirty="0" smtClean="0">
                <a:solidFill>
                  <a:schemeClr val="accent1">
                    <a:lumMod val="75000"/>
                  </a:schemeClr>
                </a:solidFill>
                <a:latin typeface="Arial" pitchFamily="34" charset="0"/>
                <a:cs typeface="Arial" pitchFamily="34" charset="0"/>
              </a:rPr>
              <a:t>certa lievitazione </a:t>
            </a:r>
            <a:r>
              <a:rPr lang="it-IT" sz="1800" dirty="0">
                <a:solidFill>
                  <a:schemeClr val="accent1">
                    <a:lumMod val="75000"/>
                  </a:schemeClr>
                </a:solidFill>
                <a:latin typeface="Arial" pitchFamily="34" charset="0"/>
                <a:cs typeface="Arial" pitchFamily="34" charset="0"/>
              </a:rPr>
              <a:t>dei costi del servizio di </a:t>
            </a:r>
            <a:r>
              <a:rPr lang="it-IT" sz="1800" dirty="0" smtClean="0">
                <a:solidFill>
                  <a:schemeClr val="accent1">
                    <a:lumMod val="75000"/>
                  </a:schemeClr>
                </a:solidFill>
                <a:latin typeface="Arial" pitchFamily="34" charset="0"/>
                <a:cs typeface="Arial" pitchFamily="34" charset="0"/>
              </a:rPr>
              <a:t>dispacciamento;</a:t>
            </a:r>
          </a:p>
          <a:p>
            <a:pPr algn="just">
              <a:spcBef>
                <a:spcPts val="1200"/>
              </a:spcBef>
            </a:pPr>
            <a:r>
              <a:rPr lang="it-IT" sz="1800" dirty="0" smtClean="0">
                <a:solidFill>
                  <a:schemeClr val="accent1">
                    <a:lumMod val="75000"/>
                  </a:schemeClr>
                </a:solidFill>
                <a:latin typeface="Arial" pitchFamily="34" charset="0"/>
                <a:cs typeface="Arial" pitchFamily="34" charset="0"/>
              </a:rPr>
              <a:t>l’incremento </a:t>
            </a:r>
            <a:r>
              <a:rPr lang="it-IT" sz="1800" dirty="0">
                <a:solidFill>
                  <a:schemeClr val="accent1">
                    <a:lumMod val="75000"/>
                  </a:schemeClr>
                </a:solidFill>
                <a:latin typeface="Arial" pitchFamily="34" charset="0"/>
                <a:cs typeface="Arial" pitchFamily="34" charset="0"/>
              </a:rPr>
              <a:t>della generazione fotovoltaica sta comportando </a:t>
            </a:r>
            <a:r>
              <a:rPr lang="it-IT" sz="1800" dirty="0" smtClean="0">
                <a:solidFill>
                  <a:schemeClr val="accent1">
                    <a:lumMod val="75000"/>
                  </a:schemeClr>
                </a:solidFill>
                <a:latin typeface="Arial" pitchFamily="34" charset="0"/>
                <a:cs typeface="Arial" pitchFamily="34" charset="0"/>
              </a:rPr>
              <a:t>una progressiva </a:t>
            </a:r>
            <a:r>
              <a:rPr lang="it-IT" sz="1800" dirty="0">
                <a:solidFill>
                  <a:schemeClr val="accent1">
                    <a:lumMod val="75000"/>
                  </a:schemeClr>
                </a:solidFill>
                <a:latin typeface="Arial" pitchFamily="34" charset="0"/>
                <a:cs typeface="Arial" pitchFamily="34" charset="0"/>
              </a:rPr>
              <a:t>riduzione dell’inerzia del sistema elettrico </a:t>
            </a:r>
            <a:r>
              <a:rPr lang="it-IT" sz="1800" dirty="0" smtClean="0">
                <a:solidFill>
                  <a:schemeClr val="accent1">
                    <a:lumMod val="75000"/>
                  </a:schemeClr>
                </a:solidFill>
                <a:latin typeface="Arial" pitchFamily="34" charset="0"/>
                <a:cs typeface="Arial" pitchFamily="34" charset="0"/>
              </a:rPr>
              <a:t>nazionale, il </a:t>
            </a:r>
            <a:r>
              <a:rPr lang="it-IT" sz="1800" dirty="0">
                <a:solidFill>
                  <a:schemeClr val="accent1">
                    <a:lumMod val="75000"/>
                  </a:schemeClr>
                </a:solidFill>
                <a:latin typeface="Arial" pitchFamily="34" charset="0"/>
                <a:cs typeface="Arial" pitchFamily="34" charset="0"/>
              </a:rPr>
              <a:t>che in situazioni di rete perturbata </a:t>
            </a:r>
            <a:r>
              <a:rPr lang="it-IT" sz="1800" dirty="0" smtClean="0">
                <a:solidFill>
                  <a:schemeClr val="accent1">
                    <a:lumMod val="75000"/>
                  </a:schemeClr>
                </a:solidFill>
                <a:latin typeface="Arial" pitchFamily="34" charset="0"/>
                <a:cs typeface="Arial" pitchFamily="34" charset="0"/>
              </a:rPr>
              <a:t>può </a:t>
            </a:r>
            <a:r>
              <a:rPr lang="it-IT" sz="1800" dirty="0">
                <a:solidFill>
                  <a:schemeClr val="accent1">
                    <a:lumMod val="75000"/>
                  </a:schemeClr>
                </a:solidFill>
                <a:latin typeface="Arial" pitchFamily="34" charset="0"/>
                <a:cs typeface="Arial" pitchFamily="34" charset="0"/>
              </a:rPr>
              <a:t>aumentare il rischio </a:t>
            </a:r>
            <a:r>
              <a:rPr lang="it-IT" sz="1800" dirty="0" smtClean="0">
                <a:solidFill>
                  <a:schemeClr val="accent1">
                    <a:lumMod val="75000"/>
                  </a:schemeClr>
                </a:solidFill>
                <a:latin typeface="Arial" pitchFamily="34" charset="0"/>
                <a:cs typeface="Arial" pitchFamily="34" charset="0"/>
              </a:rPr>
              <a:t>di disservizi;</a:t>
            </a:r>
          </a:p>
          <a:p>
            <a:pPr algn="just">
              <a:spcBef>
                <a:spcPts val="1200"/>
              </a:spcBef>
            </a:pPr>
            <a:r>
              <a:rPr lang="it-IT" sz="1800" dirty="0" smtClean="0">
                <a:solidFill>
                  <a:schemeClr val="accent1">
                    <a:lumMod val="75000"/>
                  </a:schemeClr>
                </a:solidFill>
                <a:latin typeface="Arial" pitchFamily="34" charset="0"/>
                <a:cs typeface="Arial" pitchFamily="34" charset="0"/>
              </a:rPr>
              <a:t>in </a:t>
            </a:r>
            <a:r>
              <a:rPr lang="it-IT" sz="1800" dirty="0">
                <a:solidFill>
                  <a:schemeClr val="accent1">
                    <a:lumMod val="75000"/>
                  </a:schemeClr>
                </a:solidFill>
                <a:latin typeface="Arial" pitchFamily="34" charset="0"/>
                <a:cs typeface="Arial" pitchFamily="34" charset="0"/>
              </a:rPr>
              <a:t>caso di cortocircuito sulla rete, gli impianti fotovoltaici </a:t>
            </a:r>
            <a:r>
              <a:rPr lang="it-IT" sz="1800" dirty="0" smtClean="0">
                <a:solidFill>
                  <a:schemeClr val="accent1">
                    <a:lumMod val="75000"/>
                  </a:schemeClr>
                </a:solidFill>
                <a:latin typeface="Arial" pitchFamily="34" charset="0"/>
                <a:cs typeface="Arial" pitchFamily="34" charset="0"/>
              </a:rPr>
              <a:t>possono contribuire </a:t>
            </a:r>
            <a:r>
              <a:rPr lang="it-IT" sz="1800" dirty="0">
                <a:solidFill>
                  <a:schemeClr val="accent1">
                    <a:lumMod val="75000"/>
                  </a:schemeClr>
                </a:solidFill>
                <a:latin typeface="Arial" pitchFamily="34" charset="0"/>
                <a:cs typeface="Arial" pitchFamily="34" charset="0"/>
              </a:rPr>
              <a:t>limitatamente ad assicurarne la </a:t>
            </a:r>
            <a:r>
              <a:rPr lang="it-IT" sz="1800" dirty="0" smtClean="0">
                <a:solidFill>
                  <a:schemeClr val="accent1">
                    <a:lumMod val="75000"/>
                  </a:schemeClr>
                </a:solidFill>
                <a:latin typeface="Arial" pitchFamily="34" charset="0"/>
                <a:cs typeface="Arial" pitchFamily="34" charset="0"/>
              </a:rPr>
              <a:t>stabilità</a:t>
            </a:r>
            <a:endParaRPr lang="it-IT" sz="1800" dirty="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28</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rPr>
              <a:t>Prospettive</a:t>
            </a:r>
            <a:endParaRPr lang="it-IT" sz="3200" dirty="0">
              <a:solidFill>
                <a:schemeClr val="bg1"/>
              </a:solidFill>
            </a:endParaRPr>
          </a:p>
        </p:txBody>
      </p:sp>
      <p:sp>
        <p:nvSpPr>
          <p:cNvPr id="3" name="Segnaposto contenuto 2"/>
          <p:cNvSpPr>
            <a:spLocks noGrp="1"/>
          </p:cNvSpPr>
          <p:nvPr>
            <p:ph idx="1"/>
          </p:nvPr>
        </p:nvSpPr>
        <p:spPr>
          <a:xfrm>
            <a:off x="457200" y="1196753"/>
            <a:ext cx="8229600" cy="4929412"/>
          </a:xfrm>
        </p:spPr>
        <p:txBody>
          <a:bodyPr>
            <a:normAutofit/>
          </a:bodyPr>
          <a:lstStyle/>
          <a:p>
            <a:pPr algn="just">
              <a:spcBef>
                <a:spcPts val="1200"/>
              </a:spcBef>
            </a:pPr>
            <a:r>
              <a:rPr lang="it-IT" sz="1800" dirty="0" smtClean="0">
                <a:solidFill>
                  <a:schemeClr val="accent1">
                    <a:lumMod val="75000"/>
                  </a:schemeClr>
                </a:solidFill>
                <a:latin typeface="Arial" pitchFamily="34" charset="0"/>
                <a:cs typeface="Arial" pitchFamily="34" charset="0"/>
              </a:rPr>
              <a:t>Regolamentare accuratamente la </a:t>
            </a:r>
            <a:r>
              <a:rPr lang="it-IT" sz="1800" dirty="0">
                <a:solidFill>
                  <a:schemeClr val="accent1">
                    <a:lumMod val="75000"/>
                  </a:schemeClr>
                </a:solidFill>
                <a:latin typeface="Arial" pitchFamily="34" charset="0"/>
                <a:cs typeface="Arial" pitchFamily="34" charset="0"/>
              </a:rPr>
              <a:t>connessione di nuovi impianti al sistema </a:t>
            </a:r>
            <a:r>
              <a:rPr lang="it-IT" sz="1800" dirty="0" smtClean="0">
                <a:solidFill>
                  <a:schemeClr val="accent1">
                    <a:lumMod val="75000"/>
                  </a:schemeClr>
                </a:solidFill>
                <a:latin typeface="Arial" pitchFamily="34" charset="0"/>
                <a:cs typeface="Arial" pitchFamily="34" charset="0"/>
              </a:rPr>
              <a:t>elettrico nazionale </a:t>
            </a:r>
            <a:r>
              <a:rPr lang="it-IT" sz="1800" dirty="0">
                <a:solidFill>
                  <a:schemeClr val="accent1">
                    <a:lumMod val="75000"/>
                  </a:schemeClr>
                </a:solidFill>
                <a:latin typeface="Arial" pitchFamily="34" charset="0"/>
                <a:cs typeface="Arial" pitchFamily="34" charset="0"/>
              </a:rPr>
              <a:t>per garantire la </a:t>
            </a:r>
            <a:r>
              <a:rPr lang="it-IT" sz="1800" dirty="0" smtClean="0">
                <a:solidFill>
                  <a:schemeClr val="accent1">
                    <a:lumMod val="75000"/>
                  </a:schemeClr>
                </a:solidFill>
                <a:latin typeface="Arial" pitchFamily="34" charset="0"/>
                <a:cs typeface="Arial" pitchFamily="34" charset="0"/>
              </a:rPr>
              <a:t>qualità </a:t>
            </a:r>
            <a:r>
              <a:rPr lang="it-IT" sz="1800" dirty="0">
                <a:solidFill>
                  <a:schemeClr val="accent1">
                    <a:lumMod val="75000"/>
                  </a:schemeClr>
                </a:solidFill>
                <a:latin typeface="Arial" pitchFamily="34" charset="0"/>
                <a:cs typeface="Arial" pitchFamily="34" charset="0"/>
              </a:rPr>
              <a:t>del </a:t>
            </a:r>
            <a:r>
              <a:rPr lang="it-IT" sz="1800" dirty="0" smtClean="0">
                <a:solidFill>
                  <a:schemeClr val="accent1">
                    <a:lumMod val="75000"/>
                  </a:schemeClr>
                </a:solidFill>
                <a:latin typeface="Arial" pitchFamily="34" charset="0"/>
                <a:cs typeface="Arial" pitchFamily="34" charset="0"/>
              </a:rPr>
              <a:t>servizio</a:t>
            </a:r>
          </a:p>
          <a:p>
            <a:pPr algn="just">
              <a:spcBef>
                <a:spcPts val="1200"/>
              </a:spcBef>
            </a:pPr>
            <a:r>
              <a:rPr lang="it-IT" sz="1800" dirty="0" smtClean="0">
                <a:solidFill>
                  <a:schemeClr val="accent1">
                    <a:lumMod val="75000"/>
                  </a:schemeClr>
                </a:solidFill>
              </a:rPr>
              <a:t>Obiettivo </a:t>
            </a:r>
            <a:r>
              <a:rPr lang="it-IT" sz="1800" dirty="0">
                <a:solidFill>
                  <a:schemeClr val="accent1">
                    <a:lumMod val="75000"/>
                  </a:schemeClr>
                </a:solidFill>
              </a:rPr>
              <a:t>per la potenza fotovoltaica installata </a:t>
            </a:r>
            <a:r>
              <a:rPr lang="it-IT" sz="1800" dirty="0" smtClean="0">
                <a:solidFill>
                  <a:schemeClr val="accent1">
                    <a:lumMod val="75000"/>
                  </a:schemeClr>
                </a:solidFill>
              </a:rPr>
              <a:t>al 2030 un valore medio stimato  </a:t>
            </a:r>
            <a:r>
              <a:rPr lang="it-IT" sz="1800" dirty="0">
                <a:solidFill>
                  <a:schemeClr val="accent1">
                    <a:lumMod val="75000"/>
                  </a:schemeClr>
                </a:solidFill>
              </a:rPr>
              <a:t>di 35 </a:t>
            </a:r>
            <a:r>
              <a:rPr lang="it-IT" sz="1800" dirty="0" smtClean="0">
                <a:solidFill>
                  <a:schemeClr val="accent1">
                    <a:lumMod val="75000"/>
                  </a:schemeClr>
                </a:solidFill>
              </a:rPr>
              <a:t>GW da ottenersi tramite:</a:t>
            </a:r>
          </a:p>
          <a:p>
            <a:pPr lvl="1">
              <a:spcBef>
                <a:spcPts val="1200"/>
              </a:spcBef>
            </a:pPr>
            <a:r>
              <a:rPr lang="it-IT" sz="1400" dirty="0">
                <a:solidFill>
                  <a:schemeClr val="accent1">
                    <a:lumMod val="75000"/>
                  </a:schemeClr>
                </a:solidFill>
                <a:latin typeface="Arial" pitchFamily="34" charset="0"/>
                <a:cs typeface="Arial" pitchFamily="34" charset="0"/>
              </a:rPr>
              <a:t>sistemi di generazione distribuita, costituiti da piccoli impianti su abitazioni e medi impianti su strutture industriali/terziarie, nei quali si fa ampio ricorso </a:t>
            </a:r>
            <a:r>
              <a:rPr lang="it-IT" sz="1400" dirty="0" smtClean="0">
                <a:solidFill>
                  <a:schemeClr val="accent1">
                    <a:lumMod val="75000"/>
                  </a:schemeClr>
                </a:solidFill>
                <a:latin typeface="Arial" pitchFamily="34" charset="0"/>
                <a:cs typeface="Arial" pitchFamily="34" charset="0"/>
              </a:rPr>
              <a:t>all’autoconsumo  (27-28 GW)</a:t>
            </a:r>
            <a:endParaRPr lang="it-IT" sz="1400" dirty="0" smtClean="0">
              <a:solidFill>
                <a:schemeClr val="accent1">
                  <a:lumMod val="75000"/>
                </a:schemeClr>
              </a:solidFill>
            </a:endParaRPr>
          </a:p>
          <a:p>
            <a:pPr lvl="1">
              <a:spcBef>
                <a:spcPts val="1200"/>
              </a:spcBef>
            </a:pPr>
            <a:r>
              <a:rPr lang="it-IT" sz="1400" dirty="0">
                <a:solidFill>
                  <a:schemeClr val="accent1">
                    <a:lumMod val="75000"/>
                  </a:schemeClr>
                </a:solidFill>
                <a:latin typeface="Arial" pitchFamily="34" charset="0"/>
                <a:cs typeface="Arial" pitchFamily="34" charset="0"/>
              </a:rPr>
              <a:t>impianti centralizzati a terra, per offerta in Borsa o contratti bilaterali;questo modello ha la </a:t>
            </a:r>
            <a:r>
              <a:rPr lang="it-IT" sz="1400" dirty="0" smtClean="0">
                <a:solidFill>
                  <a:schemeClr val="accent1">
                    <a:lumMod val="75000"/>
                  </a:schemeClr>
                </a:solidFill>
                <a:latin typeface="Arial" pitchFamily="34" charset="0"/>
                <a:cs typeface="Arial" pitchFamily="34" charset="0"/>
              </a:rPr>
              <a:t>possibilità di </a:t>
            </a:r>
            <a:r>
              <a:rPr lang="it-IT" sz="1400" dirty="0">
                <a:solidFill>
                  <a:schemeClr val="accent1">
                    <a:lumMod val="75000"/>
                  </a:schemeClr>
                </a:solidFill>
                <a:latin typeface="Arial" pitchFamily="34" charset="0"/>
                <a:cs typeface="Arial" pitchFamily="34" charset="0"/>
              </a:rPr>
              <a:t>far raggiungere la </a:t>
            </a:r>
            <a:r>
              <a:rPr lang="it-IT" sz="1400" dirty="0" smtClean="0">
                <a:solidFill>
                  <a:schemeClr val="accent1">
                    <a:lumMod val="75000"/>
                  </a:schemeClr>
                </a:solidFill>
                <a:latin typeface="Arial" pitchFamily="34" charset="0"/>
                <a:cs typeface="Arial" pitchFamily="34" charset="0"/>
              </a:rPr>
              <a:t>potenza complessiva </a:t>
            </a:r>
            <a:r>
              <a:rPr lang="it-IT" sz="1400" dirty="0">
                <a:solidFill>
                  <a:schemeClr val="accent1">
                    <a:lumMod val="75000"/>
                  </a:schemeClr>
                </a:solidFill>
                <a:latin typeface="Arial" pitchFamily="34" charset="0"/>
                <a:cs typeface="Arial" pitchFamily="34" charset="0"/>
              </a:rPr>
              <a:t>necessaria, ma non </a:t>
            </a:r>
            <a:r>
              <a:rPr lang="it-IT" sz="1400" dirty="0" smtClean="0">
                <a:solidFill>
                  <a:schemeClr val="accent1">
                    <a:lumMod val="75000"/>
                  </a:schemeClr>
                </a:solidFill>
                <a:latin typeface="Arial" pitchFamily="34" charset="0"/>
                <a:cs typeface="Arial" pitchFamily="34" charset="0"/>
              </a:rPr>
              <a:t>è facilmente percorribile (7-8 GW)</a:t>
            </a:r>
          </a:p>
          <a:p>
            <a:pPr lvl="1">
              <a:spcBef>
                <a:spcPts val="1200"/>
              </a:spcBef>
            </a:pPr>
            <a:endParaRPr lang="it-IT" sz="1400" dirty="0">
              <a:solidFill>
                <a:schemeClr val="accent1">
                  <a:lumMod val="75000"/>
                </a:schemeClr>
              </a:solidFill>
              <a:latin typeface="Arial" pitchFamily="34" charset="0"/>
              <a:cs typeface="Arial" pitchFamily="34" charset="0"/>
            </a:endParaRPr>
          </a:p>
          <a:p>
            <a:pPr>
              <a:spcBef>
                <a:spcPts val="1200"/>
              </a:spcBef>
            </a:pPr>
            <a:r>
              <a:rPr lang="it-IT" sz="1800" dirty="0" smtClean="0">
                <a:solidFill>
                  <a:schemeClr val="accent1">
                    <a:lumMod val="75000"/>
                  </a:schemeClr>
                </a:solidFill>
              </a:rPr>
              <a:t>Necessario un </a:t>
            </a:r>
            <a:r>
              <a:rPr lang="it-IT" sz="1800" dirty="0">
                <a:solidFill>
                  <a:schemeClr val="accent1">
                    <a:lumMod val="75000"/>
                  </a:schemeClr>
                </a:solidFill>
              </a:rPr>
              <a:t>tasso di </a:t>
            </a:r>
            <a:r>
              <a:rPr lang="it-IT" sz="1800" dirty="0" smtClean="0">
                <a:solidFill>
                  <a:schemeClr val="accent1">
                    <a:lumMod val="75000"/>
                  </a:schemeClr>
                </a:solidFill>
              </a:rPr>
              <a:t>crescita notevolmente </a:t>
            </a:r>
            <a:r>
              <a:rPr lang="it-IT" sz="1800" dirty="0">
                <a:solidFill>
                  <a:schemeClr val="accent1">
                    <a:lumMod val="75000"/>
                  </a:schemeClr>
                </a:solidFill>
              </a:rPr>
              <a:t>superiore a quello attuale, che e di circa 0,4 </a:t>
            </a:r>
            <a:r>
              <a:rPr lang="it-IT" sz="1800" dirty="0" smtClean="0">
                <a:solidFill>
                  <a:schemeClr val="accent1">
                    <a:lumMod val="75000"/>
                  </a:schemeClr>
                </a:solidFill>
              </a:rPr>
              <a:t>GW/anno e quindi adeguate politiche incentivanti</a:t>
            </a:r>
          </a:p>
          <a:p>
            <a:pPr>
              <a:spcBef>
                <a:spcPts val="1200"/>
              </a:spcBef>
            </a:pPr>
            <a:r>
              <a:rPr lang="it-IT" sz="1800" dirty="0" smtClean="0">
                <a:solidFill>
                  <a:schemeClr val="accent1">
                    <a:lumMod val="75000"/>
                  </a:schemeClr>
                </a:solidFill>
              </a:rPr>
              <a:t>Problemi autorizzativi</a:t>
            </a:r>
            <a:endParaRPr lang="it-IT" sz="1800" dirty="0">
              <a:solidFill>
                <a:schemeClr val="accent1">
                  <a:lumMod val="75000"/>
                </a:schemeClr>
              </a:solidFill>
            </a:endParaRPr>
          </a:p>
          <a:p>
            <a:endParaRPr lang="it-IT" sz="5400" dirty="0">
              <a:solidFill>
                <a:srgbClr val="0070C0"/>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29</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92695"/>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Effetto fotovoltaico (2)</a:t>
            </a:r>
            <a:endParaRPr lang="it-IT" sz="3200" dirty="0">
              <a:solidFill>
                <a:schemeClr val="bg1"/>
              </a:solidFill>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1DD1FCA2-D657-47C8-A81C-FBB59E0348FC}" type="slidenum">
              <a:rPr lang="it-IT" smtClean="0"/>
              <a:pPr/>
              <a:t>3</a:t>
            </a:fld>
            <a:endParaRPr lang="it-IT" dirty="0"/>
          </a:p>
        </p:txBody>
      </p:sp>
      <p:pic>
        <p:nvPicPr>
          <p:cNvPr id="1026" name="Picture 2" descr="510px-Giunzione_p-n_sommario">
            <a:hlinkClick r:id="rId2"/>
          </p:cNvPr>
          <p:cNvPicPr>
            <a:picLocks noChangeAspect="1" noChangeArrowheads="1"/>
          </p:cNvPicPr>
          <p:nvPr/>
        </p:nvPicPr>
        <p:blipFill>
          <a:blip r:embed="rId3" cstate="print"/>
          <a:srcRect/>
          <a:stretch>
            <a:fillRect/>
          </a:stretch>
        </p:blipFill>
        <p:spPr bwMode="auto">
          <a:xfrm>
            <a:off x="539552" y="1916832"/>
            <a:ext cx="7315554" cy="3600400"/>
          </a:xfrm>
          <a:prstGeom prst="rect">
            <a:avLst/>
          </a:prstGeom>
          <a:noFill/>
          <a:ln w="9525">
            <a:noFill/>
            <a:miter lim="800000"/>
            <a:headEnd/>
            <a:tailEnd/>
          </a:ln>
        </p:spPr>
      </p:pic>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467544" y="764704"/>
            <a:ext cx="8295959" cy="5165563"/>
          </a:xfrm>
          <a:prstGeom prst="rect">
            <a:avLst/>
          </a:prstGeom>
          <a:noFill/>
          <a:ln w="9525">
            <a:noFill/>
            <a:miter lim="800000"/>
            <a:headEnd/>
            <a:tailEnd/>
          </a:ln>
        </p:spPr>
      </p:pic>
      <p:sp>
        <p:nvSpPr>
          <p:cNvPr id="3" name="Segnaposto numero diapositiva 2"/>
          <p:cNvSpPr>
            <a:spLocks noGrp="1"/>
          </p:cNvSpPr>
          <p:nvPr>
            <p:ph type="sldNum" sz="quarter" idx="4294967295"/>
          </p:nvPr>
        </p:nvSpPr>
        <p:spPr>
          <a:xfrm>
            <a:off x="7010400" y="6356350"/>
            <a:ext cx="2133600" cy="365125"/>
          </a:xfrm>
        </p:spPr>
        <p:txBody>
          <a:bodyPr/>
          <a:lstStyle/>
          <a:p>
            <a:fld id="{1DD1FCA2-D657-47C8-A81C-FBB59E0348FC}" type="slidenum">
              <a:rPr lang="it-IT" smtClean="0"/>
              <a:pPr/>
              <a:t>30</a:t>
            </a:fld>
            <a:endParaRPr lang="it-IT" dirty="0"/>
          </a:p>
        </p:txBody>
      </p:sp>
      <p:sp>
        <p:nvSpPr>
          <p:cNvPr id="5" name="CasellaDiTesto 4"/>
          <p:cNvSpPr txBox="1"/>
          <p:nvPr/>
        </p:nvSpPr>
        <p:spPr>
          <a:xfrm>
            <a:off x="1547664" y="5949280"/>
            <a:ext cx="6120680" cy="369332"/>
          </a:xfrm>
          <a:prstGeom prst="rect">
            <a:avLst/>
          </a:prstGeom>
          <a:noFill/>
        </p:spPr>
        <p:txBody>
          <a:bodyPr wrap="square" rtlCol="0">
            <a:spAutoFit/>
          </a:bodyPr>
          <a:lstStyle/>
          <a:p>
            <a:pPr algn="ctr"/>
            <a:r>
              <a:rPr lang="it-IT" dirty="0" smtClean="0"/>
              <a:t>(Fonte Futura un)</a:t>
            </a:r>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lstStyle/>
          <a:p>
            <a:endParaRPr lang="it-IT" dirty="0"/>
          </a:p>
        </p:txBody>
      </p:sp>
      <p:sp>
        <p:nvSpPr>
          <p:cNvPr id="3" name="Segnaposto contenuto 2"/>
          <p:cNvSpPr>
            <a:spLocks noGrp="1"/>
          </p:cNvSpPr>
          <p:nvPr>
            <p:ph idx="1"/>
          </p:nvPr>
        </p:nvSpPr>
        <p:spPr/>
        <p:txBody>
          <a:bodyPr>
            <a:normAutofit/>
          </a:bodyPr>
          <a:lstStyle/>
          <a:p>
            <a:pPr algn="just">
              <a:spcBef>
                <a:spcPts val="1200"/>
              </a:spcBef>
            </a:pPr>
            <a:r>
              <a:rPr lang="it-IT" sz="1800" dirty="0">
                <a:solidFill>
                  <a:schemeClr val="accent1">
                    <a:lumMod val="75000"/>
                  </a:schemeClr>
                </a:solidFill>
                <a:latin typeface="Arial" pitchFamily="34" charset="0"/>
                <a:cs typeface="Arial" pitchFamily="34" charset="0"/>
              </a:rPr>
              <a:t>1.710 kWh/m</a:t>
            </a:r>
            <a:r>
              <a:rPr lang="it-IT" sz="1800" baseline="30000" dirty="0">
                <a:solidFill>
                  <a:schemeClr val="accent1">
                    <a:lumMod val="75000"/>
                  </a:schemeClr>
                </a:solidFill>
                <a:latin typeface="Arial" pitchFamily="34" charset="0"/>
                <a:cs typeface="Arial" pitchFamily="34" charset="0"/>
              </a:rPr>
              <a:t>2</a:t>
            </a:r>
            <a:r>
              <a:rPr lang="it-IT" sz="1800" dirty="0">
                <a:solidFill>
                  <a:schemeClr val="accent1">
                    <a:lumMod val="75000"/>
                  </a:schemeClr>
                </a:solidFill>
                <a:latin typeface="Arial" pitchFamily="34" charset="0"/>
                <a:cs typeface="Arial" pitchFamily="34" charset="0"/>
              </a:rPr>
              <a:t>/anno come valore medio della radiazione solare </a:t>
            </a:r>
            <a:r>
              <a:rPr lang="it-IT" sz="1800" dirty="0" smtClean="0">
                <a:solidFill>
                  <a:schemeClr val="accent1">
                    <a:lumMod val="75000"/>
                  </a:schemeClr>
                </a:solidFill>
                <a:latin typeface="Arial" pitchFamily="34" charset="0"/>
                <a:cs typeface="Arial" pitchFamily="34" charset="0"/>
              </a:rPr>
              <a:t>incidente sul </a:t>
            </a:r>
            <a:r>
              <a:rPr lang="it-IT" sz="1800" dirty="0">
                <a:solidFill>
                  <a:schemeClr val="accent1">
                    <a:lumMod val="75000"/>
                  </a:schemeClr>
                </a:solidFill>
                <a:latin typeface="Arial" pitchFamily="34" charset="0"/>
                <a:cs typeface="Arial" pitchFamily="34" charset="0"/>
              </a:rPr>
              <a:t>piano dei moduli per l’Italia, secondo i dati </a:t>
            </a:r>
            <a:r>
              <a:rPr lang="it-IT" sz="1800" dirty="0" smtClean="0">
                <a:solidFill>
                  <a:schemeClr val="accent1">
                    <a:lumMod val="75000"/>
                  </a:schemeClr>
                </a:solidFill>
                <a:latin typeface="Arial" pitchFamily="34" charset="0"/>
                <a:cs typeface="Arial" pitchFamily="34" charset="0"/>
              </a:rPr>
              <a:t>elaborati da </a:t>
            </a:r>
            <a:r>
              <a:rPr lang="it-IT" sz="1800" dirty="0">
                <a:solidFill>
                  <a:schemeClr val="accent1">
                    <a:lumMod val="75000"/>
                  </a:schemeClr>
                </a:solidFill>
                <a:latin typeface="Arial" pitchFamily="34" charset="0"/>
                <a:cs typeface="Arial" pitchFamily="34" charset="0"/>
              </a:rPr>
              <a:t>RSE da propri rilievi;</a:t>
            </a:r>
          </a:p>
          <a:p>
            <a:pPr algn="just">
              <a:spcBef>
                <a:spcPts val="1200"/>
              </a:spcBef>
            </a:pPr>
            <a:r>
              <a:rPr lang="it-IT" sz="1800" dirty="0">
                <a:solidFill>
                  <a:schemeClr val="accent1">
                    <a:lumMod val="75000"/>
                  </a:schemeClr>
                </a:solidFill>
                <a:latin typeface="Arial" pitchFamily="34" charset="0"/>
                <a:cs typeface="Arial" pitchFamily="34" charset="0"/>
              </a:rPr>
              <a:t>80% come valore di PR riferito alla media fra i nuovi impianti </a:t>
            </a:r>
            <a:r>
              <a:rPr lang="it-IT" sz="1800" dirty="0" smtClean="0">
                <a:solidFill>
                  <a:schemeClr val="accent1">
                    <a:lumMod val="75000"/>
                  </a:schemeClr>
                </a:solidFill>
                <a:latin typeface="Arial" pitchFamily="34" charset="0"/>
                <a:cs typeface="Arial" pitchFamily="34" charset="0"/>
              </a:rPr>
              <a:t>in esercizio </a:t>
            </a:r>
            <a:r>
              <a:rPr lang="it-IT" sz="1800" dirty="0">
                <a:solidFill>
                  <a:schemeClr val="accent1">
                    <a:lumMod val="75000"/>
                  </a:schemeClr>
                </a:solidFill>
                <a:latin typeface="Arial" pitchFamily="34" charset="0"/>
                <a:cs typeface="Arial" pitchFamily="34" charset="0"/>
              </a:rPr>
              <a:t>con moduli in silicio </a:t>
            </a:r>
            <a:r>
              <a:rPr lang="it-IT" sz="1800" dirty="0" smtClean="0">
                <a:solidFill>
                  <a:schemeClr val="accent1">
                    <a:lumMod val="75000"/>
                  </a:schemeClr>
                </a:solidFill>
                <a:latin typeface="Arial" pitchFamily="34" charset="0"/>
                <a:cs typeface="Arial" pitchFamily="34" charset="0"/>
              </a:rPr>
              <a:t>cristallino</a:t>
            </a:r>
            <a:endParaRPr lang="it-IT" sz="1800" dirty="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31</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lstStyle/>
          <a:p>
            <a:r>
              <a:rPr lang="it-IT" sz="3200" dirty="0" smtClean="0">
                <a:solidFill>
                  <a:schemeClr val="bg1"/>
                </a:solidFill>
              </a:rPr>
              <a:t>Eolico</a:t>
            </a:r>
            <a:r>
              <a:rPr lang="it-IT" dirty="0" smtClean="0">
                <a:solidFill>
                  <a:schemeClr val="bg1"/>
                </a:solidFill>
              </a:rPr>
              <a:t> </a:t>
            </a:r>
            <a:endParaRPr lang="it-IT" dirty="0">
              <a:solidFill>
                <a:schemeClr val="bg1"/>
              </a:solidFill>
            </a:endParaRPr>
          </a:p>
        </p:txBody>
      </p:sp>
      <p:sp>
        <p:nvSpPr>
          <p:cNvPr id="3" name="Segnaposto contenuto 2"/>
          <p:cNvSpPr>
            <a:spLocks noGrp="1"/>
          </p:cNvSpPr>
          <p:nvPr>
            <p:ph idx="1"/>
          </p:nvPr>
        </p:nvSpPr>
        <p:spPr/>
        <p:txBody>
          <a:bodyPr>
            <a:normAutofit/>
          </a:bodyPr>
          <a:lstStyle/>
          <a:p>
            <a:pPr algn="just">
              <a:spcBef>
                <a:spcPts val="1200"/>
              </a:spcBef>
            </a:pPr>
            <a:r>
              <a:rPr lang="it-IT" sz="1800" dirty="0">
                <a:solidFill>
                  <a:schemeClr val="accent1">
                    <a:lumMod val="75000"/>
                  </a:schemeClr>
                </a:solidFill>
              </a:rPr>
              <a:t>In un sistema elettrico, la penetrazione d’impianti eolici, </a:t>
            </a:r>
            <a:r>
              <a:rPr lang="it-IT" sz="1800" dirty="0" smtClean="0">
                <a:solidFill>
                  <a:schemeClr val="accent1">
                    <a:lumMod val="75000"/>
                  </a:schemeClr>
                </a:solidFill>
              </a:rPr>
              <a:t>tipicamente non </a:t>
            </a:r>
            <a:r>
              <a:rPr lang="it-IT" sz="1800" dirty="0">
                <a:solidFill>
                  <a:schemeClr val="accent1">
                    <a:lumMod val="75000"/>
                  </a:schemeClr>
                </a:solidFill>
              </a:rPr>
              <a:t>programmabili, porta con </a:t>
            </a:r>
            <a:r>
              <a:rPr lang="it-IT" sz="1800" dirty="0" smtClean="0">
                <a:solidFill>
                  <a:schemeClr val="accent1">
                    <a:lumMod val="75000"/>
                  </a:schemeClr>
                </a:solidFill>
              </a:rPr>
              <a:t>sé </a:t>
            </a:r>
            <a:r>
              <a:rPr lang="it-IT" sz="1800" dirty="0">
                <a:solidFill>
                  <a:schemeClr val="accent1">
                    <a:lumMod val="75000"/>
                  </a:schemeClr>
                </a:solidFill>
              </a:rPr>
              <a:t>problemi e costi </a:t>
            </a:r>
            <a:r>
              <a:rPr lang="it-IT" sz="1800" dirty="0" smtClean="0">
                <a:solidFill>
                  <a:schemeClr val="accent1">
                    <a:lumMod val="75000"/>
                  </a:schemeClr>
                </a:solidFill>
              </a:rPr>
              <a:t>aggiuntivi, sia </a:t>
            </a:r>
            <a:r>
              <a:rPr lang="it-IT" sz="1800" dirty="0">
                <a:solidFill>
                  <a:schemeClr val="accent1">
                    <a:lumMod val="75000"/>
                  </a:schemeClr>
                </a:solidFill>
              </a:rPr>
              <a:t>per la </a:t>
            </a:r>
            <a:r>
              <a:rPr lang="it-IT" sz="1800" dirty="0" smtClean="0">
                <a:solidFill>
                  <a:schemeClr val="accent1">
                    <a:lumMod val="75000"/>
                  </a:schemeClr>
                </a:solidFill>
              </a:rPr>
              <a:t>necessit</a:t>
            </a:r>
            <a:r>
              <a:rPr lang="it-IT" sz="1800" dirty="0">
                <a:solidFill>
                  <a:schemeClr val="accent1">
                    <a:lumMod val="75000"/>
                  </a:schemeClr>
                </a:solidFill>
              </a:rPr>
              <a:t>à</a:t>
            </a:r>
            <a:r>
              <a:rPr lang="it-IT" sz="1800" dirty="0" smtClean="0">
                <a:solidFill>
                  <a:schemeClr val="accent1">
                    <a:lumMod val="75000"/>
                  </a:schemeClr>
                </a:solidFill>
              </a:rPr>
              <a:t> </a:t>
            </a:r>
            <a:r>
              <a:rPr lang="it-IT" sz="1800" dirty="0">
                <a:solidFill>
                  <a:schemeClr val="accent1">
                    <a:lumMod val="75000"/>
                  </a:schemeClr>
                </a:solidFill>
              </a:rPr>
              <a:t>di rinforzare la rete, sia per il bilanciamento </a:t>
            </a:r>
            <a:r>
              <a:rPr lang="it-IT" sz="1800" dirty="0" smtClean="0">
                <a:solidFill>
                  <a:schemeClr val="accent1">
                    <a:lumMod val="75000"/>
                  </a:schemeClr>
                </a:solidFill>
              </a:rPr>
              <a:t>fra generazione </a:t>
            </a:r>
            <a:r>
              <a:rPr lang="it-IT" sz="1800" dirty="0">
                <a:solidFill>
                  <a:schemeClr val="accent1">
                    <a:lumMod val="75000"/>
                  </a:schemeClr>
                </a:solidFill>
              </a:rPr>
              <a:t>e carichi e la regolazione della frequenza e della tensione.</a:t>
            </a:r>
          </a:p>
          <a:p>
            <a:pPr algn="just">
              <a:spcBef>
                <a:spcPts val="1200"/>
              </a:spcBef>
            </a:pPr>
            <a:r>
              <a:rPr lang="it-IT" sz="1800" dirty="0">
                <a:solidFill>
                  <a:schemeClr val="accent1">
                    <a:lumMod val="75000"/>
                  </a:schemeClr>
                </a:solidFill>
              </a:rPr>
              <a:t>I territori favoriti per risorse eoliche si trovano spesso in </a:t>
            </a:r>
            <a:r>
              <a:rPr lang="it-IT" sz="1800" dirty="0" smtClean="0">
                <a:solidFill>
                  <a:schemeClr val="accent1">
                    <a:lumMod val="75000"/>
                  </a:schemeClr>
                </a:solidFill>
              </a:rPr>
              <a:t>zone dove </a:t>
            </a:r>
            <a:r>
              <a:rPr lang="it-IT" sz="1800" dirty="0">
                <a:solidFill>
                  <a:schemeClr val="accent1">
                    <a:lumMod val="75000"/>
                  </a:schemeClr>
                </a:solidFill>
              </a:rPr>
              <a:t>sopravvivono con </a:t>
            </a:r>
            <a:r>
              <a:rPr lang="it-IT" sz="1800" dirty="0" smtClean="0">
                <a:solidFill>
                  <a:schemeClr val="accent1">
                    <a:lumMod val="75000"/>
                  </a:schemeClr>
                </a:solidFill>
              </a:rPr>
              <a:t>difficolt</a:t>
            </a:r>
            <a:r>
              <a:rPr lang="it-IT" sz="1800" dirty="0">
                <a:solidFill>
                  <a:schemeClr val="accent1">
                    <a:lumMod val="75000"/>
                  </a:schemeClr>
                </a:solidFill>
              </a:rPr>
              <a:t>à</a:t>
            </a:r>
            <a:r>
              <a:rPr lang="it-IT" sz="1800" dirty="0" smtClean="0">
                <a:solidFill>
                  <a:schemeClr val="accent1">
                    <a:lumMod val="75000"/>
                  </a:schemeClr>
                </a:solidFill>
              </a:rPr>
              <a:t> </a:t>
            </a:r>
            <a:r>
              <a:rPr lang="it-IT" sz="1800" dirty="0">
                <a:solidFill>
                  <a:schemeClr val="accent1">
                    <a:lumMod val="75000"/>
                  </a:schemeClr>
                </a:solidFill>
              </a:rPr>
              <a:t>economie rurali. </a:t>
            </a:r>
            <a:r>
              <a:rPr lang="it-IT" sz="1800" dirty="0" smtClean="0">
                <a:solidFill>
                  <a:schemeClr val="accent1">
                    <a:lumMod val="75000"/>
                  </a:schemeClr>
                </a:solidFill>
              </a:rPr>
              <a:t>L’insediamento d’impianti pu</a:t>
            </a:r>
            <a:r>
              <a:rPr lang="it-IT" sz="1800" dirty="0">
                <a:solidFill>
                  <a:schemeClr val="accent1">
                    <a:lumMod val="75000"/>
                  </a:schemeClr>
                </a:solidFill>
              </a:rPr>
              <a:t>ò</a:t>
            </a:r>
            <a:r>
              <a:rPr lang="it-IT" sz="1800" dirty="0" smtClean="0">
                <a:solidFill>
                  <a:schemeClr val="accent1">
                    <a:lumMod val="75000"/>
                  </a:schemeClr>
                </a:solidFill>
              </a:rPr>
              <a:t> </a:t>
            </a:r>
            <a:r>
              <a:rPr lang="it-IT" sz="1800" dirty="0">
                <a:solidFill>
                  <a:schemeClr val="accent1">
                    <a:lumMod val="75000"/>
                  </a:schemeClr>
                </a:solidFill>
              </a:rPr>
              <a:t>recare benefici allo sviluppo locale, ma richiede </a:t>
            </a:r>
            <a:r>
              <a:rPr lang="it-IT" sz="1800" dirty="0" smtClean="0">
                <a:solidFill>
                  <a:schemeClr val="accent1">
                    <a:lumMod val="75000"/>
                  </a:schemeClr>
                </a:solidFill>
              </a:rPr>
              <a:t>un dialogo </a:t>
            </a:r>
            <a:r>
              <a:rPr lang="it-IT" sz="1800" dirty="0">
                <a:solidFill>
                  <a:schemeClr val="accent1">
                    <a:lumMod val="75000"/>
                  </a:schemeClr>
                </a:solidFill>
              </a:rPr>
              <a:t>tempestivo fra le </a:t>
            </a:r>
            <a:r>
              <a:rPr lang="it-IT" sz="1800" dirty="0" smtClean="0">
                <a:solidFill>
                  <a:schemeClr val="accent1">
                    <a:lumMod val="75000"/>
                  </a:schemeClr>
                </a:solidFill>
              </a:rPr>
              <a:t>parti </a:t>
            </a:r>
            <a:r>
              <a:rPr lang="it-IT" sz="1800" dirty="0">
                <a:solidFill>
                  <a:schemeClr val="accent1">
                    <a:lumMod val="75000"/>
                  </a:schemeClr>
                </a:solidFill>
              </a:rPr>
              <a:t>per individuare forme </a:t>
            </a:r>
            <a:r>
              <a:rPr lang="it-IT" sz="1800" dirty="0" smtClean="0">
                <a:solidFill>
                  <a:schemeClr val="accent1">
                    <a:lumMod val="75000"/>
                  </a:schemeClr>
                </a:solidFill>
              </a:rPr>
              <a:t>condivise di utilizzo </a:t>
            </a:r>
            <a:r>
              <a:rPr lang="it-IT" sz="1800" dirty="0">
                <a:solidFill>
                  <a:schemeClr val="accent1">
                    <a:lumMod val="75000"/>
                  </a:schemeClr>
                </a:solidFill>
              </a:rPr>
              <a:t>delle risorse</a:t>
            </a:r>
            <a:r>
              <a:rPr lang="it-IT" sz="1800" dirty="0" smtClean="0">
                <a:solidFill>
                  <a:schemeClr val="accent1">
                    <a:lumMod val="75000"/>
                  </a:schemeClr>
                </a:solidFill>
              </a:rPr>
              <a:t>.</a:t>
            </a:r>
          </a:p>
          <a:p>
            <a:pPr algn="just">
              <a:spcBef>
                <a:spcPts val="1200"/>
              </a:spcBef>
            </a:pPr>
            <a:r>
              <a:rPr lang="it-IT" sz="1800" dirty="0">
                <a:solidFill>
                  <a:schemeClr val="accent1">
                    <a:lumMod val="75000"/>
                  </a:schemeClr>
                </a:solidFill>
              </a:rPr>
              <a:t>Sinergie nella produzione energetica offshore da varie fonti potrebbero realizzarsi mediante piattaforme multi-uso (multipurpose) in grado di ospitare </a:t>
            </a:r>
            <a:r>
              <a:rPr lang="it-IT" sz="1800" dirty="0" smtClean="0">
                <a:solidFill>
                  <a:schemeClr val="accent1">
                    <a:lumMod val="75000"/>
                  </a:schemeClr>
                </a:solidFill>
              </a:rPr>
              <a:t>più. </a:t>
            </a:r>
            <a:r>
              <a:rPr lang="it-IT" sz="1800" dirty="0">
                <a:solidFill>
                  <a:schemeClr val="accent1">
                    <a:lumMod val="75000"/>
                  </a:schemeClr>
                </a:solidFill>
              </a:rPr>
              <a:t>impianti alimentati da fonti rinnovabili e anche altre attività, quali acquacultura, dissalazione e produzione d’idrogeno</a:t>
            </a:r>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32</a:t>
            </a:fld>
            <a:endParaRPr lang="it-IT" dirty="0"/>
          </a:p>
        </p:txBody>
      </p:sp>
    </p:spTree>
    <p:extLst>
      <p:ext uri="{BB962C8B-B14F-4D97-AF65-F5344CB8AC3E}">
        <p14:creationId xmlns:p14="http://schemas.microsoft.com/office/powerpoint/2010/main" val="364882905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4"/>
          </a:xfrm>
          <a:solidFill>
            <a:schemeClr val="accent1">
              <a:lumMod val="75000"/>
            </a:schemeClr>
          </a:solidFill>
        </p:spPr>
        <p:txBody>
          <a:bodyPr>
            <a:normAutofit/>
          </a:bodyPr>
          <a:lstStyle/>
          <a:p>
            <a:r>
              <a:rPr lang="it-IT" sz="3200" dirty="0" smtClean="0">
                <a:solidFill>
                  <a:schemeClr val="bg1"/>
                </a:solidFill>
              </a:rPr>
              <a:t>Pale eoliche off-shore</a:t>
            </a:r>
            <a:endParaRPr lang="it-IT" sz="3200" dirty="0">
              <a:solidFill>
                <a:schemeClr val="bg1"/>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1064" y="1600200"/>
            <a:ext cx="8061871" cy="4525963"/>
          </a:xfrm>
        </p:spPr>
      </p:pic>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33</a:t>
            </a:fld>
            <a:endParaRPr lang="it-IT" dirty="0"/>
          </a:p>
        </p:txBody>
      </p:sp>
    </p:spTree>
    <p:extLst>
      <p:ext uri="{BB962C8B-B14F-4D97-AF65-F5344CB8AC3E}">
        <p14:creationId xmlns:p14="http://schemas.microsoft.com/office/powerpoint/2010/main" val="155978478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rPr>
              <a:t>Farm eolica</a:t>
            </a:r>
            <a:endParaRPr lang="it-IT" sz="3200" dirty="0">
              <a:solidFill>
                <a:schemeClr val="bg1"/>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484784"/>
            <a:ext cx="7277794" cy="4716011"/>
          </a:xfrm>
        </p:spPr>
      </p:pic>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34</a:t>
            </a:fld>
            <a:endParaRPr lang="it-IT" dirty="0"/>
          </a:p>
        </p:txBody>
      </p:sp>
    </p:spTree>
    <p:extLst>
      <p:ext uri="{BB962C8B-B14F-4D97-AF65-F5344CB8AC3E}">
        <p14:creationId xmlns:p14="http://schemas.microsoft.com/office/powerpoint/2010/main" val="541015912"/>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1"/>
          </a:xfrm>
          <a:solidFill>
            <a:schemeClr val="accent1">
              <a:lumMod val="75000"/>
            </a:schemeClr>
          </a:solidFill>
        </p:spPr>
        <p:txBody>
          <a:bodyPr>
            <a:normAutofit/>
          </a:bodyPr>
          <a:lstStyle/>
          <a:p>
            <a:r>
              <a:rPr lang="it-IT" sz="3200" dirty="0" smtClean="0">
                <a:solidFill>
                  <a:schemeClr val="bg1"/>
                </a:solidFill>
              </a:rPr>
              <a:t>Produzione eolica </a:t>
            </a:r>
            <a:endParaRPr lang="it-IT" sz="3200" dirty="0">
              <a:solidFill>
                <a:schemeClr val="bg1"/>
              </a:solidFill>
            </a:endParaRPr>
          </a:p>
        </p:txBody>
      </p:sp>
      <p:sp>
        <p:nvSpPr>
          <p:cNvPr id="3" name="Segnaposto contenuto 2"/>
          <p:cNvSpPr>
            <a:spLocks noGrp="1"/>
          </p:cNvSpPr>
          <p:nvPr>
            <p:ph idx="1"/>
          </p:nvPr>
        </p:nvSpPr>
        <p:spPr/>
        <p:txBody>
          <a:bodyPr>
            <a:normAutofit/>
          </a:bodyPr>
          <a:lstStyle/>
          <a:p>
            <a:pPr algn="just">
              <a:spcBef>
                <a:spcPts val="1200"/>
              </a:spcBef>
            </a:pPr>
            <a:r>
              <a:rPr lang="it-IT" sz="1800" dirty="0">
                <a:solidFill>
                  <a:schemeClr val="accent1">
                    <a:lumMod val="75000"/>
                  </a:schemeClr>
                </a:solidFill>
              </a:rPr>
              <a:t>L’evoluzione della tecnologia degli aerogeneratori e le </a:t>
            </a:r>
            <a:r>
              <a:rPr lang="it-IT" sz="1800" dirty="0" smtClean="0">
                <a:solidFill>
                  <a:schemeClr val="accent1">
                    <a:lumMod val="75000"/>
                  </a:schemeClr>
                </a:solidFill>
              </a:rPr>
              <a:t>politiche incentivanti </a:t>
            </a:r>
            <a:r>
              <a:rPr lang="it-IT" sz="1800" dirty="0">
                <a:solidFill>
                  <a:schemeClr val="accent1">
                    <a:lumMod val="75000"/>
                  </a:schemeClr>
                </a:solidFill>
              </a:rPr>
              <a:t>hanno reso possibile l’attuale diffusione degli </a:t>
            </a:r>
            <a:r>
              <a:rPr lang="it-IT" sz="1800" dirty="0" smtClean="0">
                <a:solidFill>
                  <a:schemeClr val="accent1">
                    <a:lumMod val="75000"/>
                  </a:schemeClr>
                </a:solidFill>
              </a:rPr>
              <a:t>impianti eolici</a:t>
            </a:r>
            <a:r>
              <a:rPr lang="it-IT" sz="1800" dirty="0">
                <a:solidFill>
                  <a:schemeClr val="accent1">
                    <a:lumMod val="75000"/>
                  </a:schemeClr>
                </a:solidFill>
              </a:rPr>
              <a:t>, che hanno raggiunto, nel mondo, la potenza totale di 238 </a:t>
            </a:r>
            <a:r>
              <a:rPr lang="it-IT" sz="1800" dirty="0" smtClean="0">
                <a:solidFill>
                  <a:schemeClr val="accent1">
                    <a:lumMod val="75000"/>
                  </a:schemeClr>
                </a:solidFill>
              </a:rPr>
              <a:t>GW alla </a:t>
            </a:r>
            <a:r>
              <a:rPr lang="it-IT" sz="1800" dirty="0">
                <a:solidFill>
                  <a:schemeClr val="accent1">
                    <a:lumMod val="75000"/>
                  </a:schemeClr>
                </a:solidFill>
              </a:rPr>
              <a:t>fine del 2011. Prevalgono per ora le centrali (</a:t>
            </a:r>
            <a:r>
              <a:rPr lang="it-IT" sz="1800" i="1" dirty="0">
                <a:solidFill>
                  <a:schemeClr val="accent1">
                    <a:lumMod val="75000"/>
                  </a:schemeClr>
                </a:solidFill>
              </a:rPr>
              <a:t>wind farm</a:t>
            </a:r>
            <a:r>
              <a:rPr lang="it-IT" sz="1800" dirty="0">
                <a:solidFill>
                  <a:schemeClr val="accent1">
                    <a:lumMod val="75000"/>
                  </a:schemeClr>
                </a:solidFill>
              </a:rPr>
              <a:t>) </a:t>
            </a:r>
            <a:r>
              <a:rPr lang="it-IT" sz="1800" dirty="0" smtClean="0">
                <a:solidFill>
                  <a:schemeClr val="accent1">
                    <a:lumMod val="75000"/>
                  </a:schemeClr>
                </a:solidFill>
              </a:rPr>
              <a:t>sulla terraferma</a:t>
            </a:r>
            <a:r>
              <a:rPr lang="it-IT" sz="1800" dirty="0">
                <a:solidFill>
                  <a:schemeClr val="accent1">
                    <a:lumMod val="75000"/>
                  </a:schemeClr>
                </a:solidFill>
              </a:rPr>
              <a:t>; gli impianti </a:t>
            </a:r>
            <a:r>
              <a:rPr lang="it-IT" sz="1800" i="1" dirty="0">
                <a:solidFill>
                  <a:schemeClr val="accent1">
                    <a:lumMod val="75000"/>
                  </a:schemeClr>
                </a:solidFill>
              </a:rPr>
              <a:t>offshore </a:t>
            </a:r>
            <a:r>
              <a:rPr lang="it-IT" sz="1800" dirty="0">
                <a:solidFill>
                  <a:schemeClr val="accent1">
                    <a:lumMod val="75000"/>
                  </a:schemeClr>
                </a:solidFill>
              </a:rPr>
              <a:t>hanno comunque raggiunto, al </a:t>
            </a:r>
            <a:r>
              <a:rPr lang="it-IT" sz="1800" dirty="0" smtClean="0">
                <a:solidFill>
                  <a:schemeClr val="accent1">
                    <a:lumMod val="75000"/>
                  </a:schemeClr>
                </a:solidFill>
              </a:rPr>
              <a:t>2011,un </a:t>
            </a:r>
            <a:r>
              <a:rPr lang="it-IT" sz="1800" dirty="0">
                <a:solidFill>
                  <a:schemeClr val="accent1">
                    <a:lumMod val="75000"/>
                  </a:schemeClr>
                </a:solidFill>
              </a:rPr>
              <a:t>totale di 4 GW.</a:t>
            </a:r>
          </a:p>
          <a:p>
            <a:pPr algn="just">
              <a:spcBef>
                <a:spcPts val="1200"/>
              </a:spcBef>
            </a:pPr>
            <a:r>
              <a:rPr lang="it-IT" sz="1800" b="1" dirty="0">
                <a:solidFill>
                  <a:schemeClr val="accent1">
                    <a:lumMod val="75000"/>
                  </a:schemeClr>
                </a:solidFill>
              </a:rPr>
              <a:t>In Italia, alla stessa data, la potenza eolica era di 6,9 GW, </a:t>
            </a:r>
            <a:r>
              <a:rPr lang="it-IT" sz="1800" b="1" dirty="0" smtClean="0">
                <a:solidFill>
                  <a:schemeClr val="accent1">
                    <a:lumMod val="75000"/>
                  </a:schemeClr>
                </a:solidFill>
              </a:rPr>
              <a:t>quasi tutti </a:t>
            </a:r>
            <a:r>
              <a:rPr lang="it-IT" sz="1800" b="1" dirty="0">
                <a:solidFill>
                  <a:schemeClr val="accent1">
                    <a:lumMod val="75000"/>
                  </a:schemeClr>
                </a:solidFill>
              </a:rPr>
              <a:t>nel Sud e nelle isole. La produzione da fonte eolica nel 2011 </a:t>
            </a:r>
            <a:r>
              <a:rPr lang="it-IT" sz="1800" b="1" dirty="0" smtClean="0">
                <a:solidFill>
                  <a:schemeClr val="accent1">
                    <a:lumMod val="75000"/>
                  </a:schemeClr>
                </a:solidFill>
              </a:rPr>
              <a:t>stata </a:t>
            </a:r>
            <a:r>
              <a:rPr lang="it-IT" sz="1800" b="1" dirty="0">
                <a:solidFill>
                  <a:schemeClr val="accent1">
                    <a:lumMod val="75000"/>
                  </a:schemeClr>
                </a:solidFill>
              </a:rPr>
              <a:t>di 10,1 TWh. </a:t>
            </a:r>
            <a:endParaRPr lang="it-IT" sz="1800" b="1" dirty="0" smtClean="0">
              <a:solidFill>
                <a:schemeClr val="accent1">
                  <a:lumMod val="75000"/>
                </a:schemeClr>
              </a:solidFill>
            </a:endParaRPr>
          </a:p>
          <a:p>
            <a:pPr algn="just">
              <a:spcBef>
                <a:spcPts val="1200"/>
              </a:spcBef>
            </a:pPr>
            <a:r>
              <a:rPr lang="it-IT" sz="1800" dirty="0" smtClean="0">
                <a:solidFill>
                  <a:schemeClr val="accent1">
                    <a:lumMod val="75000"/>
                  </a:schemeClr>
                </a:solidFill>
              </a:rPr>
              <a:t>Il </a:t>
            </a:r>
            <a:r>
              <a:rPr lang="it-IT" sz="1800" dirty="0">
                <a:solidFill>
                  <a:schemeClr val="accent1">
                    <a:lumMod val="75000"/>
                  </a:schemeClr>
                </a:solidFill>
              </a:rPr>
              <a:t>PAN (Piano di Azione Nazionale) per le </a:t>
            </a:r>
            <a:r>
              <a:rPr lang="it-IT" sz="1800" dirty="0" smtClean="0">
                <a:solidFill>
                  <a:schemeClr val="accent1">
                    <a:lumMod val="75000"/>
                  </a:schemeClr>
                </a:solidFill>
              </a:rPr>
              <a:t>energie rinnovabili </a:t>
            </a:r>
            <a:r>
              <a:rPr lang="it-IT" sz="1800" dirty="0">
                <a:solidFill>
                  <a:schemeClr val="accent1">
                    <a:lumMod val="75000"/>
                  </a:schemeClr>
                </a:solidFill>
              </a:rPr>
              <a:t>ha previsto in Italia, al 2020, una potenza eolica di </a:t>
            </a:r>
            <a:r>
              <a:rPr lang="it-IT" sz="1800" dirty="0" smtClean="0">
                <a:solidFill>
                  <a:schemeClr val="accent1">
                    <a:lumMod val="75000"/>
                  </a:schemeClr>
                </a:solidFill>
              </a:rPr>
              <a:t>12,68 GW</a:t>
            </a:r>
            <a:r>
              <a:rPr lang="it-IT" sz="1800" dirty="0">
                <a:solidFill>
                  <a:schemeClr val="accent1">
                    <a:lumMod val="75000"/>
                  </a:schemeClr>
                </a:solidFill>
              </a:rPr>
              <a:t>, con produzione di 20 TWh/anno</a:t>
            </a:r>
            <a:r>
              <a:rPr lang="it-IT" sz="1800" dirty="0" smtClean="0">
                <a:solidFill>
                  <a:schemeClr val="accent1">
                    <a:lumMod val="75000"/>
                  </a:schemeClr>
                </a:solidFill>
              </a:rPr>
              <a:t>.</a:t>
            </a:r>
            <a:endParaRPr lang="it-IT" sz="1800" dirty="0">
              <a:solidFill>
                <a:schemeClr val="accent1">
                  <a:lumMod val="75000"/>
                </a:schemeClr>
              </a:solidFill>
            </a:endParaRPr>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35</a:t>
            </a:fld>
            <a:endParaRPr lang="it-IT" dirty="0"/>
          </a:p>
        </p:txBody>
      </p:sp>
    </p:spTree>
    <p:extLst>
      <p:ext uri="{BB962C8B-B14F-4D97-AF65-F5344CB8AC3E}">
        <p14:creationId xmlns:p14="http://schemas.microsoft.com/office/powerpoint/2010/main" val="4142067780"/>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1"/>
          </a:xfrm>
          <a:solidFill>
            <a:schemeClr val="accent1">
              <a:lumMod val="75000"/>
            </a:schemeClr>
          </a:solidFill>
        </p:spPr>
        <p:txBody>
          <a:bodyPr>
            <a:normAutofit/>
          </a:bodyPr>
          <a:lstStyle/>
          <a:p>
            <a:r>
              <a:rPr lang="it-IT" sz="3200" dirty="0">
                <a:solidFill>
                  <a:schemeClr val="bg1"/>
                </a:solidFill>
              </a:rPr>
              <a:t>Produzione eolica </a:t>
            </a:r>
            <a:r>
              <a:rPr lang="it-IT" sz="3200" dirty="0" smtClean="0">
                <a:solidFill>
                  <a:schemeClr val="bg1"/>
                </a:solidFill>
              </a:rPr>
              <a:t>in Italia</a:t>
            </a:r>
            <a:endParaRPr lang="it-IT" sz="3200" dirty="0">
              <a:solidFill>
                <a:schemeClr val="bg1"/>
              </a:solidFill>
            </a:endParaRPr>
          </a:p>
        </p:txBody>
      </p:sp>
      <p:sp>
        <p:nvSpPr>
          <p:cNvPr id="3" name="Segnaposto contenuto 2"/>
          <p:cNvSpPr>
            <a:spLocks noGrp="1"/>
          </p:cNvSpPr>
          <p:nvPr>
            <p:ph idx="1"/>
          </p:nvPr>
        </p:nvSpPr>
        <p:spPr>
          <a:xfrm>
            <a:off x="467544" y="1556792"/>
            <a:ext cx="8229600" cy="4525963"/>
          </a:xfrm>
        </p:spPr>
        <p:txBody>
          <a:bodyPr>
            <a:normAutofit/>
          </a:bodyPr>
          <a:lstStyle/>
          <a:p>
            <a:pPr algn="just">
              <a:spcBef>
                <a:spcPts val="1800"/>
              </a:spcBef>
            </a:pPr>
            <a:r>
              <a:rPr lang="it-IT" sz="1800" dirty="0">
                <a:solidFill>
                  <a:schemeClr val="accent1">
                    <a:lumMod val="75000"/>
                  </a:schemeClr>
                </a:solidFill>
              </a:rPr>
              <a:t>Per l’Italia, il censimento effettuato da ANEV (Associazione Nazionale Energia del Vento) ha registrato 6.878 MW d’impianti eolici installati alla fine del 2011, con un incremento di 1.080 MW (più 19 per cento) rispetto al 2010</a:t>
            </a:r>
          </a:p>
          <a:p>
            <a:pPr algn="just">
              <a:spcBef>
                <a:spcPts val="1800"/>
              </a:spcBef>
            </a:pPr>
            <a:r>
              <a:rPr lang="it-IT" sz="1800" dirty="0">
                <a:solidFill>
                  <a:schemeClr val="accent1">
                    <a:lumMod val="75000"/>
                  </a:schemeClr>
                </a:solidFill>
              </a:rPr>
              <a:t>Secondo i dati di GSE e Terna la produzione eolica nell’anno 2011 è stata di circa 10,1 TWh, pari al 3 per cento della domanda elettrica nazionale</a:t>
            </a:r>
          </a:p>
          <a:p>
            <a:pPr algn="just">
              <a:spcBef>
                <a:spcPts val="1800"/>
              </a:spcBef>
            </a:pPr>
            <a:r>
              <a:rPr lang="it-IT" sz="1800" dirty="0">
                <a:solidFill>
                  <a:schemeClr val="accent1">
                    <a:lumMod val="75000"/>
                  </a:schemeClr>
                </a:solidFill>
              </a:rPr>
              <a:t>In Italia sono per ora operativi soltanto impianti sulla terraferma, per la maggioranza nell’Italia meridionale e nelle isole</a:t>
            </a:r>
          </a:p>
          <a:p>
            <a:pPr algn="just">
              <a:spcBef>
                <a:spcPts val="1800"/>
              </a:spcBef>
            </a:pPr>
            <a:r>
              <a:rPr lang="it-IT" sz="1800" dirty="0">
                <a:solidFill>
                  <a:schemeClr val="accent1">
                    <a:lumMod val="75000"/>
                  </a:schemeClr>
                </a:solidFill>
              </a:rPr>
              <a:t>Sono stati presentati per l’autorizzazione anche progetti offshore per diverse centinaia di megawatt, nessuno dei quali, però, è ancora entrato nella fase realizzativa</a:t>
            </a:r>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36</a:t>
            </a:fld>
            <a:endParaRPr lang="it-IT" dirty="0"/>
          </a:p>
        </p:txBody>
      </p:sp>
    </p:spTree>
    <p:extLst>
      <p:ext uri="{BB962C8B-B14F-4D97-AF65-F5344CB8AC3E}">
        <p14:creationId xmlns:p14="http://schemas.microsoft.com/office/powerpoint/2010/main" val="658546403"/>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80728"/>
          </a:xfrm>
          <a:solidFill>
            <a:schemeClr val="accent1">
              <a:lumMod val="75000"/>
            </a:schemeClr>
          </a:solidFill>
        </p:spPr>
        <p:txBody>
          <a:bodyPr>
            <a:normAutofit/>
          </a:bodyPr>
          <a:lstStyle/>
          <a:p>
            <a:r>
              <a:rPr lang="it-IT" sz="3200" dirty="0" smtClean="0">
                <a:solidFill>
                  <a:schemeClr val="bg1"/>
                </a:solidFill>
              </a:rPr>
              <a:t>Costi Eolico</a:t>
            </a:r>
            <a:endParaRPr lang="it-IT" sz="3200" dirty="0">
              <a:solidFill>
                <a:schemeClr val="bg1"/>
              </a:solidFill>
            </a:endParaRPr>
          </a:p>
        </p:txBody>
      </p:sp>
      <p:sp>
        <p:nvSpPr>
          <p:cNvPr id="3" name="Segnaposto contenuto 2"/>
          <p:cNvSpPr>
            <a:spLocks noGrp="1"/>
          </p:cNvSpPr>
          <p:nvPr>
            <p:ph idx="1"/>
          </p:nvPr>
        </p:nvSpPr>
        <p:spPr/>
        <p:txBody>
          <a:bodyPr>
            <a:normAutofit/>
          </a:bodyPr>
          <a:lstStyle/>
          <a:p>
            <a:pPr algn="just">
              <a:spcBef>
                <a:spcPts val="1800"/>
              </a:spcBef>
            </a:pPr>
            <a:r>
              <a:rPr lang="it-IT" sz="1800" dirty="0">
                <a:solidFill>
                  <a:schemeClr val="accent1">
                    <a:lumMod val="75000"/>
                  </a:schemeClr>
                </a:solidFill>
              </a:rPr>
              <a:t>I costi d’impianto vanno da 1.300 a 2.000 euro/kW, con i </a:t>
            </a:r>
            <a:r>
              <a:rPr lang="it-IT" sz="1800" dirty="0" smtClean="0">
                <a:solidFill>
                  <a:schemeClr val="accent1">
                    <a:lumMod val="75000"/>
                  </a:schemeClr>
                </a:solidFill>
              </a:rPr>
              <a:t>valori più </a:t>
            </a:r>
            <a:r>
              <a:rPr lang="it-IT" sz="1800" dirty="0">
                <a:solidFill>
                  <a:schemeClr val="accent1">
                    <a:lumMod val="75000"/>
                  </a:schemeClr>
                </a:solidFill>
              </a:rPr>
              <a:t>elevati per gli impianti </a:t>
            </a:r>
            <a:r>
              <a:rPr lang="it-IT" sz="1800" dirty="0" smtClean="0">
                <a:solidFill>
                  <a:schemeClr val="accent1">
                    <a:lumMod val="75000"/>
                  </a:schemeClr>
                </a:solidFill>
              </a:rPr>
              <a:t>pi</a:t>
            </a:r>
            <a:r>
              <a:rPr lang="it-IT" sz="1800" dirty="0">
                <a:solidFill>
                  <a:schemeClr val="accent1">
                    <a:lumMod val="75000"/>
                  </a:schemeClr>
                </a:solidFill>
              </a:rPr>
              <a:t>ù</a:t>
            </a:r>
            <a:r>
              <a:rPr lang="it-IT" sz="1800" dirty="0" smtClean="0">
                <a:solidFill>
                  <a:schemeClr val="accent1">
                    <a:lumMod val="75000"/>
                  </a:schemeClr>
                </a:solidFill>
              </a:rPr>
              <a:t> </a:t>
            </a:r>
            <a:r>
              <a:rPr lang="it-IT" sz="1800" dirty="0">
                <a:solidFill>
                  <a:schemeClr val="accent1">
                    <a:lumMod val="75000"/>
                  </a:schemeClr>
                </a:solidFill>
              </a:rPr>
              <a:t>piccoli in orografia complessa. </a:t>
            </a:r>
            <a:endParaRPr lang="it-IT" sz="1800" dirty="0" smtClean="0">
              <a:solidFill>
                <a:schemeClr val="accent1">
                  <a:lumMod val="75000"/>
                </a:schemeClr>
              </a:solidFill>
            </a:endParaRPr>
          </a:p>
          <a:p>
            <a:pPr algn="just">
              <a:spcBef>
                <a:spcPts val="1800"/>
              </a:spcBef>
            </a:pPr>
            <a:r>
              <a:rPr lang="it-IT" sz="1800" dirty="0" smtClean="0">
                <a:solidFill>
                  <a:schemeClr val="accent1">
                    <a:lumMod val="75000"/>
                  </a:schemeClr>
                </a:solidFill>
              </a:rPr>
              <a:t>L’Italia ha </a:t>
            </a:r>
            <a:r>
              <a:rPr lang="it-IT" sz="1800" dirty="0">
                <a:solidFill>
                  <a:schemeClr val="accent1">
                    <a:lumMod val="75000"/>
                  </a:schemeClr>
                </a:solidFill>
              </a:rPr>
              <a:t>regimi di vento meno costanti e terreni </a:t>
            </a:r>
            <a:r>
              <a:rPr lang="it-IT" sz="1800" dirty="0" smtClean="0">
                <a:solidFill>
                  <a:schemeClr val="accent1">
                    <a:lumMod val="75000"/>
                  </a:schemeClr>
                </a:solidFill>
              </a:rPr>
              <a:t>pi</a:t>
            </a:r>
            <a:r>
              <a:rPr lang="it-IT" sz="1800" dirty="0">
                <a:solidFill>
                  <a:schemeClr val="accent1">
                    <a:lumMod val="75000"/>
                  </a:schemeClr>
                </a:solidFill>
              </a:rPr>
              <a:t>ù</a:t>
            </a:r>
            <a:r>
              <a:rPr lang="it-IT" sz="1800" dirty="0" smtClean="0">
                <a:solidFill>
                  <a:schemeClr val="accent1">
                    <a:lumMod val="75000"/>
                  </a:schemeClr>
                </a:solidFill>
              </a:rPr>
              <a:t> </a:t>
            </a:r>
            <a:r>
              <a:rPr lang="it-IT" sz="1800" dirty="0">
                <a:solidFill>
                  <a:schemeClr val="accent1">
                    <a:lumMod val="75000"/>
                  </a:schemeClr>
                </a:solidFill>
              </a:rPr>
              <a:t>complessi di </a:t>
            </a:r>
            <a:r>
              <a:rPr lang="it-IT" sz="1800" dirty="0" smtClean="0">
                <a:solidFill>
                  <a:schemeClr val="accent1">
                    <a:lumMod val="75000"/>
                  </a:schemeClr>
                </a:solidFill>
              </a:rPr>
              <a:t>altri Paesi</a:t>
            </a:r>
            <a:r>
              <a:rPr lang="it-IT" sz="1800" dirty="0">
                <a:solidFill>
                  <a:schemeClr val="accent1">
                    <a:lumMod val="75000"/>
                  </a:schemeClr>
                </a:solidFill>
              </a:rPr>
              <a:t>, e quindi i costi dell’energia prodotta sono </a:t>
            </a:r>
            <a:r>
              <a:rPr lang="it-IT" sz="1800" dirty="0" smtClean="0">
                <a:solidFill>
                  <a:schemeClr val="accent1">
                    <a:lumMod val="75000"/>
                  </a:schemeClr>
                </a:solidFill>
              </a:rPr>
              <a:t>tendenzialmente più </a:t>
            </a:r>
            <a:r>
              <a:rPr lang="it-IT" sz="1800" dirty="0">
                <a:solidFill>
                  <a:schemeClr val="accent1">
                    <a:lumMod val="75000"/>
                  </a:schemeClr>
                </a:solidFill>
              </a:rPr>
              <a:t>elevati, fra 110 e 160 euro/MWh. </a:t>
            </a:r>
            <a:endParaRPr lang="it-IT" sz="1800" dirty="0" smtClean="0">
              <a:solidFill>
                <a:schemeClr val="accent1">
                  <a:lumMod val="75000"/>
                </a:schemeClr>
              </a:solidFill>
            </a:endParaRPr>
          </a:p>
          <a:p>
            <a:pPr algn="just">
              <a:spcBef>
                <a:spcPts val="1800"/>
              </a:spcBef>
            </a:pPr>
            <a:r>
              <a:rPr lang="it-IT" sz="1800" dirty="0" smtClean="0">
                <a:solidFill>
                  <a:schemeClr val="accent1">
                    <a:lumMod val="75000"/>
                  </a:schemeClr>
                </a:solidFill>
              </a:rPr>
              <a:t>Gli </a:t>
            </a:r>
            <a:r>
              <a:rPr lang="it-IT" sz="1800" dirty="0">
                <a:solidFill>
                  <a:schemeClr val="accent1">
                    <a:lumMod val="75000"/>
                  </a:schemeClr>
                </a:solidFill>
              </a:rPr>
              <a:t>impianti </a:t>
            </a:r>
            <a:r>
              <a:rPr lang="it-IT" sz="1800" i="1" dirty="0">
                <a:solidFill>
                  <a:schemeClr val="accent1">
                    <a:lumMod val="75000"/>
                  </a:schemeClr>
                </a:solidFill>
              </a:rPr>
              <a:t>offshore </a:t>
            </a:r>
            <a:r>
              <a:rPr lang="it-IT" sz="1800" dirty="0">
                <a:solidFill>
                  <a:schemeClr val="accent1">
                    <a:lumMod val="75000"/>
                  </a:schemeClr>
                </a:solidFill>
              </a:rPr>
              <a:t>sono </a:t>
            </a:r>
            <a:r>
              <a:rPr lang="it-IT" sz="1800" dirty="0" smtClean="0">
                <a:solidFill>
                  <a:schemeClr val="accent1">
                    <a:lumMod val="75000"/>
                  </a:schemeClr>
                </a:solidFill>
              </a:rPr>
              <a:t>più costosi </a:t>
            </a:r>
            <a:r>
              <a:rPr lang="it-IT" sz="1800" dirty="0">
                <a:solidFill>
                  <a:schemeClr val="accent1">
                    <a:lumMod val="75000"/>
                  </a:schemeClr>
                </a:solidFill>
              </a:rPr>
              <a:t>di quelli terrestri, ma possono avere </a:t>
            </a:r>
            <a:r>
              <a:rPr lang="it-IT" sz="1800" dirty="0" smtClean="0">
                <a:solidFill>
                  <a:schemeClr val="accent1">
                    <a:lumMod val="75000"/>
                  </a:schemeClr>
                </a:solidFill>
              </a:rPr>
              <a:t>producibilità </a:t>
            </a:r>
            <a:r>
              <a:rPr lang="it-IT" sz="1800" dirty="0">
                <a:solidFill>
                  <a:schemeClr val="accent1">
                    <a:lumMod val="75000"/>
                  </a:schemeClr>
                </a:solidFill>
              </a:rPr>
              <a:t>annue </a:t>
            </a:r>
            <a:r>
              <a:rPr lang="it-IT" sz="1800" dirty="0" smtClean="0">
                <a:solidFill>
                  <a:schemeClr val="accent1">
                    <a:lumMod val="75000"/>
                  </a:schemeClr>
                </a:solidFill>
              </a:rPr>
              <a:t>più elevate</a:t>
            </a:r>
            <a:r>
              <a:rPr lang="it-IT" sz="1800" dirty="0">
                <a:solidFill>
                  <a:schemeClr val="accent1">
                    <a:lumMod val="75000"/>
                  </a:schemeClr>
                </a:solidFill>
              </a:rPr>
              <a:t>. </a:t>
            </a:r>
            <a:endParaRPr lang="it-IT" sz="1800" dirty="0" smtClean="0">
              <a:solidFill>
                <a:schemeClr val="accent1">
                  <a:lumMod val="75000"/>
                </a:schemeClr>
              </a:solidFill>
            </a:endParaRPr>
          </a:p>
          <a:p>
            <a:pPr algn="just">
              <a:spcBef>
                <a:spcPts val="1800"/>
              </a:spcBef>
            </a:pPr>
            <a:r>
              <a:rPr lang="it-IT" sz="1800" dirty="0" smtClean="0">
                <a:solidFill>
                  <a:schemeClr val="accent1">
                    <a:lumMod val="75000"/>
                  </a:schemeClr>
                </a:solidFill>
              </a:rPr>
              <a:t>I </a:t>
            </a:r>
            <a:r>
              <a:rPr lang="it-IT" sz="1800" dirty="0">
                <a:solidFill>
                  <a:schemeClr val="accent1">
                    <a:lumMod val="75000"/>
                  </a:schemeClr>
                </a:solidFill>
              </a:rPr>
              <a:t>costi dei sistemi mini-eolici sono </a:t>
            </a:r>
            <a:r>
              <a:rPr lang="it-IT" sz="1800" dirty="0" smtClean="0">
                <a:solidFill>
                  <a:schemeClr val="accent1">
                    <a:lumMod val="75000"/>
                  </a:schemeClr>
                </a:solidFill>
              </a:rPr>
              <a:t>pi</a:t>
            </a:r>
            <a:r>
              <a:rPr lang="it-IT" sz="1800" dirty="0">
                <a:solidFill>
                  <a:schemeClr val="accent1">
                    <a:lumMod val="75000"/>
                  </a:schemeClr>
                </a:solidFill>
              </a:rPr>
              <a:t>ù</a:t>
            </a:r>
            <a:r>
              <a:rPr lang="it-IT" sz="1800" dirty="0" smtClean="0">
                <a:solidFill>
                  <a:schemeClr val="accent1">
                    <a:lumMod val="75000"/>
                  </a:schemeClr>
                </a:solidFill>
              </a:rPr>
              <a:t> </a:t>
            </a:r>
            <a:r>
              <a:rPr lang="it-IT" sz="1800" dirty="0">
                <a:solidFill>
                  <a:schemeClr val="accent1">
                    <a:lumMod val="75000"/>
                  </a:schemeClr>
                </a:solidFill>
              </a:rPr>
              <a:t>alti, da 2.500 a </a:t>
            </a:r>
            <a:r>
              <a:rPr lang="it-IT" sz="1800" dirty="0" smtClean="0">
                <a:solidFill>
                  <a:schemeClr val="accent1">
                    <a:lumMod val="75000"/>
                  </a:schemeClr>
                </a:solidFill>
              </a:rPr>
              <a:t>7.000 €/kW</a:t>
            </a:r>
            <a:r>
              <a:rPr lang="it-IT" sz="1800" dirty="0">
                <a:solidFill>
                  <a:schemeClr val="accent1">
                    <a:lumMod val="75000"/>
                  </a:schemeClr>
                </a:solidFill>
              </a:rPr>
              <a:t>, e richiedono incentivi specifici</a:t>
            </a:r>
            <a:r>
              <a:rPr lang="it-IT" sz="1800" dirty="0" smtClean="0">
                <a:solidFill>
                  <a:schemeClr val="accent1">
                    <a:lumMod val="75000"/>
                  </a:schemeClr>
                </a:solidFill>
              </a:rPr>
              <a:t>.</a:t>
            </a:r>
            <a:endParaRPr lang="it-IT" sz="1800" dirty="0">
              <a:solidFill>
                <a:schemeClr val="accent1">
                  <a:lumMod val="75000"/>
                </a:schemeClr>
              </a:solidFill>
            </a:endParaRPr>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37</a:t>
            </a:fld>
            <a:endParaRPr lang="it-IT" dirty="0"/>
          </a:p>
        </p:txBody>
      </p:sp>
    </p:spTree>
    <p:extLst>
      <p:ext uri="{BB962C8B-B14F-4D97-AF65-F5344CB8AC3E}">
        <p14:creationId xmlns:p14="http://schemas.microsoft.com/office/powerpoint/2010/main" val="2939105643"/>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rPr>
              <a:t>Prospettive future nel mondo</a:t>
            </a:r>
            <a:endParaRPr lang="it-IT" sz="3200" dirty="0">
              <a:solidFill>
                <a:schemeClr val="bg1"/>
              </a:solidFill>
            </a:endParaRPr>
          </a:p>
        </p:txBody>
      </p:sp>
      <p:sp>
        <p:nvSpPr>
          <p:cNvPr id="3" name="Segnaposto contenuto 2"/>
          <p:cNvSpPr>
            <a:spLocks noGrp="1"/>
          </p:cNvSpPr>
          <p:nvPr>
            <p:ph idx="1"/>
          </p:nvPr>
        </p:nvSpPr>
        <p:spPr>
          <a:xfrm>
            <a:off x="395536" y="1556792"/>
            <a:ext cx="8229600" cy="4248472"/>
          </a:xfrm>
        </p:spPr>
        <p:txBody>
          <a:bodyPr>
            <a:noAutofit/>
          </a:bodyPr>
          <a:lstStyle/>
          <a:p>
            <a:pPr algn="just">
              <a:lnSpc>
                <a:spcPct val="120000"/>
              </a:lnSpc>
              <a:spcBef>
                <a:spcPts val="1200"/>
              </a:spcBef>
            </a:pPr>
            <a:r>
              <a:rPr lang="it-IT" sz="1800" dirty="0" smtClean="0">
                <a:solidFill>
                  <a:schemeClr val="accent1">
                    <a:lumMod val="75000"/>
                  </a:schemeClr>
                </a:solidFill>
              </a:rPr>
              <a:t>A </a:t>
            </a:r>
            <a:r>
              <a:rPr lang="it-IT" sz="1800" dirty="0">
                <a:solidFill>
                  <a:schemeClr val="accent1">
                    <a:lumMod val="75000"/>
                  </a:schemeClr>
                </a:solidFill>
              </a:rPr>
              <a:t>livello mondiale, l’Agenzia Internazionale dell’Energia (</a:t>
            </a:r>
            <a:r>
              <a:rPr lang="it-IT" sz="1800" dirty="0" smtClean="0">
                <a:solidFill>
                  <a:schemeClr val="accent1">
                    <a:lumMod val="75000"/>
                  </a:schemeClr>
                </a:solidFill>
              </a:rPr>
              <a:t>IEA) ha </a:t>
            </a:r>
            <a:r>
              <a:rPr lang="it-IT" sz="1800" dirty="0">
                <a:solidFill>
                  <a:schemeClr val="accent1">
                    <a:lumMod val="75000"/>
                  </a:schemeClr>
                </a:solidFill>
              </a:rPr>
              <a:t>elaborato nel 2009 una r</a:t>
            </a:r>
            <a:r>
              <a:rPr lang="it-IT" sz="1800" dirty="0" smtClean="0">
                <a:solidFill>
                  <a:schemeClr val="accent1">
                    <a:lumMod val="75000"/>
                  </a:schemeClr>
                </a:solidFill>
              </a:rPr>
              <a:t>oadmap </a:t>
            </a:r>
            <a:r>
              <a:rPr lang="it-IT" sz="1800" dirty="0">
                <a:solidFill>
                  <a:schemeClr val="accent1">
                    <a:lumMod val="75000"/>
                  </a:schemeClr>
                </a:solidFill>
              </a:rPr>
              <a:t>per lo sviluppo della </a:t>
            </a:r>
            <a:r>
              <a:rPr lang="it-IT" sz="1800" dirty="0" smtClean="0">
                <a:solidFill>
                  <a:schemeClr val="accent1">
                    <a:lumMod val="75000"/>
                  </a:schemeClr>
                </a:solidFill>
              </a:rPr>
              <a:t>tecnologia eolica</a:t>
            </a:r>
          </a:p>
          <a:p>
            <a:pPr algn="just">
              <a:lnSpc>
                <a:spcPct val="120000"/>
              </a:lnSpc>
              <a:spcBef>
                <a:spcPts val="1200"/>
              </a:spcBef>
            </a:pPr>
            <a:r>
              <a:rPr lang="it-IT" sz="1800" dirty="0" smtClean="0">
                <a:solidFill>
                  <a:schemeClr val="accent1">
                    <a:lumMod val="75000"/>
                  </a:schemeClr>
                </a:solidFill>
              </a:rPr>
              <a:t>Con </a:t>
            </a:r>
            <a:r>
              <a:rPr lang="it-IT" sz="1800" dirty="0">
                <a:solidFill>
                  <a:schemeClr val="accent1">
                    <a:lumMod val="75000"/>
                  </a:schemeClr>
                </a:solidFill>
              </a:rPr>
              <a:t>la strategia proposta, si potrebbe arrivare a una </a:t>
            </a:r>
            <a:r>
              <a:rPr lang="it-IT" sz="1800" dirty="0" smtClean="0">
                <a:solidFill>
                  <a:schemeClr val="accent1">
                    <a:lumMod val="75000"/>
                  </a:schemeClr>
                </a:solidFill>
              </a:rPr>
              <a:t>produzione mondiale </a:t>
            </a:r>
            <a:r>
              <a:rPr lang="it-IT" sz="1800" dirty="0">
                <a:solidFill>
                  <a:schemeClr val="accent1">
                    <a:lumMod val="75000"/>
                  </a:schemeClr>
                </a:solidFill>
              </a:rPr>
              <a:t>di 2.700 TWh/anno (9 per cento della </a:t>
            </a:r>
            <a:r>
              <a:rPr lang="it-IT" sz="1800" dirty="0" smtClean="0">
                <a:solidFill>
                  <a:schemeClr val="accent1">
                    <a:lumMod val="75000"/>
                  </a:schemeClr>
                </a:solidFill>
              </a:rPr>
              <a:t>produzione totale </a:t>
            </a:r>
            <a:r>
              <a:rPr lang="it-IT" sz="1800" dirty="0">
                <a:solidFill>
                  <a:schemeClr val="accent1">
                    <a:lumMod val="75000"/>
                  </a:schemeClr>
                </a:solidFill>
              </a:rPr>
              <a:t>di </a:t>
            </a:r>
            <a:r>
              <a:rPr lang="it-IT" sz="1800" dirty="0" smtClean="0">
                <a:solidFill>
                  <a:schemeClr val="accent1">
                    <a:lumMod val="75000"/>
                  </a:schemeClr>
                </a:solidFill>
              </a:rPr>
              <a:t>elettricit</a:t>
            </a:r>
            <a:r>
              <a:rPr lang="it-IT" sz="1800" dirty="0">
                <a:solidFill>
                  <a:schemeClr val="accent1">
                    <a:lumMod val="75000"/>
                  </a:schemeClr>
                </a:solidFill>
              </a:rPr>
              <a:t>à</a:t>
            </a:r>
            <a:r>
              <a:rPr lang="it-IT" sz="1800" dirty="0" smtClean="0">
                <a:solidFill>
                  <a:schemeClr val="accent1">
                    <a:lumMod val="75000"/>
                  </a:schemeClr>
                </a:solidFill>
              </a:rPr>
              <a:t>) </a:t>
            </a:r>
            <a:r>
              <a:rPr lang="it-IT" sz="1800" dirty="0">
                <a:solidFill>
                  <a:schemeClr val="accent1">
                    <a:lumMod val="75000"/>
                  </a:schemeClr>
                </a:solidFill>
              </a:rPr>
              <a:t>al 2030 e a 5.200 TWh/anno (12 per cento </a:t>
            </a:r>
            <a:r>
              <a:rPr lang="it-IT" sz="1800" dirty="0" smtClean="0">
                <a:solidFill>
                  <a:schemeClr val="accent1">
                    <a:lumMod val="75000"/>
                  </a:schemeClr>
                </a:solidFill>
              </a:rPr>
              <a:t>del totale</a:t>
            </a:r>
            <a:r>
              <a:rPr lang="it-IT" sz="1800" dirty="0">
                <a:solidFill>
                  <a:schemeClr val="accent1">
                    <a:lumMod val="75000"/>
                  </a:schemeClr>
                </a:solidFill>
              </a:rPr>
              <a:t>) al 2050. Le potenze installate </a:t>
            </a:r>
            <a:r>
              <a:rPr lang="it-IT" sz="1800" dirty="0" smtClean="0">
                <a:solidFill>
                  <a:schemeClr val="accent1">
                    <a:lumMod val="75000"/>
                  </a:schemeClr>
                </a:solidFill>
              </a:rPr>
              <a:t>sarebbero</a:t>
            </a:r>
            <a:r>
              <a:rPr lang="it-IT" sz="1800" dirty="0">
                <a:solidFill>
                  <a:schemeClr val="accent1">
                    <a:lumMod val="75000"/>
                  </a:schemeClr>
                </a:solidFill>
              </a:rPr>
              <a:t>, rispettivamente, </a:t>
            </a:r>
            <a:r>
              <a:rPr lang="it-IT" sz="1800" dirty="0" smtClean="0">
                <a:solidFill>
                  <a:schemeClr val="accent1">
                    <a:lumMod val="75000"/>
                  </a:schemeClr>
                </a:solidFill>
              </a:rPr>
              <a:t>di 1.000 </a:t>
            </a:r>
            <a:r>
              <a:rPr lang="it-IT" sz="1800" dirty="0">
                <a:solidFill>
                  <a:schemeClr val="accent1">
                    <a:lumMod val="75000"/>
                  </a:schemeClr>
                </a:solidFill>
              </a:rPr>
              <a:t>GW al 2030 e 2.000 GW al 2050</a:t>
            </a:r>
            <a:r>
              <a:rPr lang="it-IT" sz="1800" dirty="0" smtClean="0">
                <a:solidFill>
                  <a:schemeClr val="accent1">
                    <a:lumMod val="75000"/>
                  </a:schemeClr>
                </a:solidFill>
              </a:rPr>
              <a:t>.</a:t>
            </a:r>
          </a:p>
          <a:p>
            <a:pPr algn="just">
              <a:lnSpc>
                <a:spcPct val="120000"/>
              </a:lnSpc>
              <a:spcBef>
                <a:spcPts val="1200"/>
              </a:spcBef>
            </a:pPr>
            <a:r>
              <a:rPr lang="it-IT" sz="1800" dirty="0">
                <a:solidFill>
                  <a:schemeClr val="accent1">
                    <a:lumMod val="75000"/>
                  </a:schemeClr>
                </a:solidFill>
              </a:rPr>
              <a:t>Negli Stati Uniti, uno studio del 2008 promosso dal Department of Energy ha ritenuto fattibile uno scenario in cui l’energia eolica darebbe un contributo del 20 per cento alla domanda nazionale di elettricità entro il 2030 </a:t>
            </a:r>
          </a:p>
          <a:p>
            <a:pPr algn="just">
              <a:lnSpc>
                <a:spcPct val="120000"/>
              </a:lnSpc>
              <a:spcBef>
                <a:spcPts val="1200"/>
              </a:spcBef>
            </a:pPr>
            <a:endParaRPr lang="it-IT" sz="1800" dirty="0">
              <a:solidFill>
                <a:schemeClr val="accent1">
                  <a:lumMod val="75000"/>
                </a:schemeClr>
              </a:solidFill>
            </a:endParaRPr>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38</a:t>
            </a:fld>
            <a:endParaRPr lang="it-IT" dirty="0"/>
          </a:p>
        </p:txBody>
      </p:sp>
    </p:spTree>
    <p:extLst>
      <p:ext uri="{BB962C8B-B14F-4D97-AF65-F5344CB8AC3E}">
        <p14:creationId xmlns:p14="http://schemas.microsoft.com/office/powerpoint/2010/main" val="2133423188"/>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a:solidFill>
                  <a:schemeClr val="bg1"/>
                </a:solidFill>
              </a:rPr>
              <a:t>Prospettive future in </a:t>
            </a:r>
            <a:r>
              <a:rPr lang="it-IT" sz="3200" dirty="0" smtClean="0">
                <a:solidFill>
                  <a:schemeClr val="bg1"/>
                </a:solidFill>
              </a:rPr>
              <a:t>Europa(1)</a:t>
            </a:r>
            <a:endParaRPr lang="it-IT" sz="3200" dirty="0">
              <a:solidFill>
                <a:schemeClr val="bg1"/>
              </a:solidFill>
            </a:endParaRPr>
          </a:p>
        </p:txBody>
      </p:sp>
      <p:sp>
        <p:nvSpPr>
          <p:cNvPr id="3" name="Segnaposto contenuto 2"/>
          <p:cNvSpPr>
            <a:spLocks noGrp="1"/>
          </p:cNvSpPr>
          <p:nvPr>
            <p:ph idx="1"/>
          </p:nvPr>
        </p:nvSpPr>
        <p:spPr/>
        <p:txBody>
          <a:bodyPr>
            <a:normAutofit lnSpcReduction="10000"/>
          </a:bodyPr>
          <a:lstStyle/>
          <a:p>
            <a:pPr algn="just">
              <a:lnSpc>
                <a:spcPct val="120000"/>
              </a:lnSpc>
              <a:spcBef>
                <a:spcPts val="1200"/>
              </a:spcBef>
            </a:pPr>
            <a:r>
              <a:rPr lang="it-IT" sz="1800" dirty="0">
                <a:solidFill>
                  <a:schemeClr val="accent1">
                    <a:lumMod val="75000"/>
                  </a:schemeClr>
                </a:solidFill>
              </a:rPr>
              <a:t>La European Wind Energy </a:t>
            </a:r>
            <a:r>
              <a:rPr lang="it-IT" sz="1800" dirty="0" err="1">
                <a:solidFill>
                  <a:schemeClr val="accent1">
                    <a:lumMod val="75000"/>
                  </a:schemeClr>
                </a:solidFill>
              </a:rPr>
              <a:t>Association</a:t>
            </a:r>
            <a:r>
              <a:rPr lang="it-IT" sz="1800" dirty="0">
                <a:solidFill>
                  <a:schemeClr val="accent1">
                    <a:lumMod val="75000"/>
                  </a:schemeClr>
                </a:solidFill>
              </a:rPr>
              <a:t> (EWEA ) ha ritenuto ipotizzabile per il 2020 uno scenario con 230 GW di potenza eolica nell’Unione Europea, di cui 190 GW sulla terraferma e 40 GW </a:t>
            </a:r>
            <a:r>
              <a:rPr lang="it-IT" sz="1800" i="1" dirty="0">
                <a:solidFill>
                  <a:schemeClr val="accent1">
                    <a:lumMod val="75000"/>
                  </a:schemeClr>
                </a:solidFill>
              </a:rPr>
              <a:t>offshore </a:t>
            </a:r>
            <a:r>
              <a:rPr lang="it-IT" sz="1800" dirty="0">
                <a:solidFill>
                  <a:schemeClr val="accent1">
                    <a:lumMod val="75000"/>
                  </a:schemeClr>
                </a:solidFill>
              </a:rPr>
              <a:t>e, per il 2030, 400 GW eolici, di cui 250 GW sulla terraferma e 150 GW </a:t>
            </a:r>
            <a:r>
              <a:rPr lang="it-IT" sz="1800" i="1" dirty="0">
                <a:solidFill>
                  <a:schemeClr val="accent1">
                    <a:lumMod val="75000"/>
                  </a:schemeClr>
                </a:solidFill>
              </a:rPr>
              <a:t>offshore</a:t>
            </a:r>
            <a:r>
              <a:rPr lang="it-IT" sz="1800" dirty="0">
                <a:solidFill>
                  <a:schemeClr val="accent1">
                    <a:lumMod val="75000"/>
                  </a:schemeClr>
                </a:solidFill>
              </a:rPr>
              <a:t>.</a:t>
            </a:r>
          </a:p>
          <a:p>
            <a:pPr algn="just">
              <a:lnSpc>
                <a:spcPct val="120000"/>
              </a:lnSpc>
              <a:spcBef>
                <a:spcPts val="1200"/>
              </a:spcBef>
            </a:pPr>
            <a:r>
              <a:rPr lang="it-IT" sz="1800" dirty="0">
                <a:solidFill>
                  <a:schemeClr val="accent1">
                    <a:lumMod val="75000"/>
                  </a:schemeClr>
                </a:solidFill>
              </a:rPr>
              <a:t>L’energia eolica arriverebbe a </a:t>
            </a:r>
            <a:r>
              <a:rPr lang="it-IT" sz="1800" dirty="0" smtClean="0">
                <a:solidFill>
                  <a:schemeClr val="accent1">
                    <a:lumMod val="75000"/>
                  </a:schemeClr>
                </a:solidFill>
              </a:rPr>
              <a:t>coprire, al </a:t>
            </a:r>
            <a:r>
              <a:rPr lang="it-IT" sz="1800" dirty="0">
                <a:solidFill>
                  <a:schemeClr val="accent1">
                    <a:lumMod val="75000"/>
                  </a:schemeClr>
                </a:solidFill>
              </a:rPr>
              <a:t>2030, dal 26 al 34 per cento della domanda elettrica nella UE e l’</a:t>
            </a:r>
            <a:r>
              <a:rPr lang="it-IT" sz="1800" i="1" dirty="0">
                <a:solidFill>
                  <a:schemeClr val="accent1">
                    <a:lumMod val="75000"/>
                  </a:schemeClr>
                </a:solidFill>
              </a:rPr>
              <a:t>offshore</a:t>
            </a:r>
            <a:r>
              <a:rPr lang="it-IT" sz="1800" dirty="0">
                <a:solidFill>
                  <a:schemeClr val="accent1">
                    <a:lumMod val="75000"/>
                  </a:schemeClr>
                </a:solidFill>
              </a:rPr>
              <a:t>, in particolare, fornirebbe dal 13 al 17 per cento </a:t>
            </a:r>
            <a:endParaRPr lang="it-IT" sz="1800" dirty="0" smtClean="0">
              <a:solidFill>
                <a:schemeClr val="accent1">
                  <a:lumMod val="75000"/>
                </a:schemeClr>
              </a:solidFill>
            </a:endParaRPr>
          </a:p>
          <a:p>
            <a:pPr algn="just">
              <a:lnSpc>
                <a:spcPct val="120000"/>
              </a:lnSpc>
              <a:spcBef>
                <a:spcPts val="1200"/>
              </a:spcBef>
            </a:pPr>
            <a:r>
              <a:rPr lang="it-IT" sz="1800" dirty="0">
                <a:solidFill>
                  <a:schemeClr val="accent1">
                    <a:lumMod val="75000"/>
                  </a:schemeClr>
                </a:solidFill>
              </a:rPr>
              <a:t>La Commissione Europea ha pubblicato nel 2009 una roadmap per le tecnologie energetiche a bassa emissione di carbonio nel decennio 2010-2020. Come è noto, oggi l’Unione Europea si è data l’obiettivo ufficiale del 20 per cento da fonti rinnovabili sul consumo totale di energia entro il 2020, come confermato dalla Direttiva 2009/28/CE del 23 aprile 2009, che ha anche assegnato obiettivi nazionali a ciascuno degli Stati membri.</a:t>
            </a:r>
          </a:p>
          <a:p>
            <a:pPr algn="just">
              <a:lnSpc>
                <a:spcPct val="120000"/>
              </a:lnSpc>
              <a:spcBef>
                <a:spcPts val="1200"/>
              </a:spcBef>
            </a:pPr>
            <a:endParaRPr lang="it-IT" sz="1800" dirty="0">
              <a:solidFill>
                <a:schemeClr val="accent1">
                  <a:lumMod val="75000"/>
                </a:schemeClr>
              </a:solidFill>
            </a:endParaRPr>
          </a:p>
          <a:p>
            <a:endParaRPr lang="it-IT" dirty="0"/>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39</a:t>
            </a:fld>
            <a:endParaRPr lang="it-IT" dirty="0"/>
          </a:p>
        </p:txBody>
      </p:sp>
    </p:spTree>
    <p:extLst>
      <p:ext uri="{BB962C8B-B14F-4D97-AF65-F5344CB8AC3E}">
        <p14:creationId xmlns:p14="http://schemas.microsoft.com/office/powerpoint/2010/main" val="807303929"/>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rPr>
              <a:t>Effetto fotovoltaico (3)</a:t>
            </a:r>
            <a:endParaRPr lang="it-IT" sz="3200" dirty="0">
              <a:solidFill>
                <a:schemeClr val="bg1"/>
              </a:solidFill>
            </a:endParaRPr>
          </a:p>
        </p:txBody>
      </p:sp>
      <p:sp>
        <p:nvSpPr>
          <p:cNvPr id="3" name="Segnaposto contenuto 2"/>
          <p:cNvSpPr>
            <a:spLocks noGrp="1"/>
          </p:cNvSpPr>
          <p:nvPr>
            <p:ph idx="1"/>
          </p:nvPr>
        </p:nvSpPr>
        <p:spPr>
          <a:xfrm>
            <a:off x="457200" y="1196752"/>
            <a:ext cx="8229600" cy="5256584"/>
          </a:xfrm>
        </p:spPr>
        <p:txBody>
          <a:bodyPr>
            <a:normAutofit/>
          </a:bodyPr>
          <a:lstStyle/>
          <a:p>
            <a:pPr marL="0" indent="0" algn="just">
              <a:lnSpc>
                <a:spcPct val="150000"/>
              </a:lnSpc>
              <a:spcBef>
                <a:spcPts val="1200"/>
              </a:spcBef>
              <a:buNone/>
            </a:pPr>
            <a:r>
              <a:rPr lang="it-IT" sz="1800" dirty="0">
                <a:solidFill>
                  <a:schemeClr val="accent1">
                    <a:lumMod val="75000"/>
                  </a:schemeClr>
                </a:solidFill>
                <a:latin typeface="Arial" pitchFamily="34" charset="0"/>
                <a:cs typeface="Arial" pitchFamily="34" charset="0"/>
              </a:rPr>
              <a:t>Quando un flusso luminoso investe invece il reticolo cristallino di un semiconduttore, si verifica la transizione in banda di conduzione di un certo numero di elettroni al quale corrisponde un egual numero di lacune che passa in banda di valenza. Si rendono pertanto disponibili portatori di carica, che possono essere sfruttati per generare una corrente. Per realizzare ciò è necessario creare un campo elettrico interno alla cella, stabilendo un eccesso di atomi caricati negativamente (anioni) in una parte del semiconduttore ed un eccesso di atomi caricati positivamente (cationi) nell'altro. Questo meccanismo si ottiene mediante drogaggio del semiconduttore che generalmente viene realizzato inserendo atomi del terzo gruppo come ad esempio il boro e del quinto gruppo (fosforo) per ottenere rispettivamente una struttura di tipo p (con un eccesso di lacune) ed una di tipo n (con un eccesso di elettroni).</a:t>
            </a: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4</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a:solidFill>
                  <a:schemeClr val="bg1"/>
                </a:solidFill>
              </a:rPr>
              <a:t>Prospettive future in Europa(2)</a:t>
            </a:r>
          </a:p>
        </p:txBody>
      </p:sp>
      <p:sp>
        <p:nvSpPr>
          <p:cNvPr id="3" name="Segnaposto contenuto 2"/>
          <p:cNvSpPr>
            <a:spLocks noGrp="1"/>
          </p:cNvSpPr>
          <p:nvPr>
            <p:ph idx="1"/>
          </p:nvPr>
        </p:nvSpPr>
        <p:spPr>
          <a:xfrm>
            <a:off x="467544" y="1340768"/>
            <a:ext cx="8229600" cy="4464495"/>
          </a:xfrm>
        </p:spPr>
        <p:txBody>
          <a:bodyPr>
            <a:normAutofit fontScale="47500" lnSpcReduction="20000"/>
          </a:bodyPr>
          <a:lstStyle/>
          <a:p>
            <a:pPr algn="just">
              <a:lnSpc>
                <a:spcPct val="120000"/>
              </a:lnSpc>
              <a:spcBef>
                <a:spcPts val="1200"/>
              </a:spcBef>
            </a:pPr>
            <a:r>
              <a:rPr lang="it-IT" sz="3800" dirty="0" smtClean="0">
                <a:solidFill>
                  <a:schemeClr val="accent1">
                    <a:lumMod val="75000"/>
                  </a:schemeClr>
                </a:solidFill>
              </a:rPr>
              <a:t>Per </a:t>
            </a:r>
            <a:r>
              <a:rPr lang="it-IT" sz="3800" dirty="0">
                <a:solidFill>
                  <a:schemeClr val="accent1">
                    <a:lumMod val="75000"/>
                  </a:schemeClr>
                </a:solidFill>
              </a:rPr>
              <a:t>l’Italia, cui </a:t>
            </a:r>
            <a:r>
              <a:rPr lang="it-IT" sz="3800" dirty="0" smtClean="0">
                <a:solidFill>
                  <a:schemeClr val="accent1">
                    <a:lumMod val="75000"/>
                  </a:schemeClr>
                </a:solidFill>
              </a:rPr>
              <a:t>è </a:t>
            </a:r>
            <a:r>
              <a:rPr lang="it-IT" sz="3800" dirty="0">
                <a:solidFill>
                  <a:schemeClr val="accent1">
                    <a:lumMod val="75000"/>
                  </a:schemeClr>
                </a:solidFill>
              </a:rPr>
              <a:t>stato assegnato l’obiettivo del 17 per cento, il Governo ha pubblicato il Piano d’Azione Nazionale (PAN) per le energie  rinnovabili del 30 giugno 2010, fissando in particolare per il settore elettrico un traguardo del 26,4 per cento, corrispondente a 98,9 TWh/anno da rinnovabili con una potenza installata di 43,8 GW.</a:t>
            </a:r>
          </a:p>
          <a:p>
            <a:pPr algn="just">
              <a:lnSpc>
                <a:spcPct val="120000"/>
              </a:lnSpc>
              <a:spcBef>
                <a:spcPts val="1200"/>
              </a:spcBef>
            </a:pPr>
            <a:r>
              <a:rPr lang="it-IT" sz="3800" dirty="0">
                <a:solidFill>
                  <a:schemeClr val="accent1">
                    <a:lumMod val="75000"/>
                  </a:schemeClr>
                </a:solidFill>
              </a:rPr>
              <a:t>Per il settore eolico, il PAN ha previsto 12.680 MW installati (di cui 12.000 MW sulla terraferma e 680 MW </a:t>
            </a:r>
            <a:r>
              <a:rPr lang="it-IT" sz="3800" i="1" dirty="0">
                <a:solidFill>
                  <a:schemeClr val="accent1">
                    <a:lumMod val="75000"/>
                  </a:schemeClr>
                </a:solidFill>
              </a:rPr>
              <a:t>offshore</a:t>
            </a:r>
            <a:r>
              <a:rPr lang="it-IT" sz="3800" dirty="0">
                <a:solidFill>
                  <a:schemeClr val="accent1">
                    <a:lumMod val="75000"/>
                  </a:schemeClr>
                </a:solidFill>
              </a:rPr>
              <a:t>) e 20 </a:t>
            </a:r>
            <a:r>
              <a:rPr lang="it-IT" sz="3800" dirty="0" smtClean="0">
                <a:solidFill>
                  <a:schemeClr val="accent1">
                    <a:lumMod val="75000"/>
                  </a:schemeClr>
                </a:solidFill>
              </a:rPr>
              <a:t>TWh/anno (18 </a:t>
            </a:r>
            <a:r>
              <a:rPr lang="it-IT" sz="3800" dirty="0">
                <a:solidFill>
                  <a:schemeClr val="accent1">
                    <a:lumMod val="75000"/>
                  </a:schemeClr>
                </a:solidFill>
              </a:rPr>
              <a:t>TWh sulla terraferma e 2 TWh </a:t>
            </a:r>
            <a:r>
              <a:rPr lang="it-IT" sz="3800" i="1" dirty="0">
                <a:solidFill>
                  <a:schemeClr val="accent1">
                    <a:lumMod val="75000"/>
                  </a:schemeClr>
                </a:solidFill>
              </a:rPr>
              <a:t>offshore</a:t>
            </a:r>
            <a:r>
              <a:rPr lang="it-IT" sz="3800" dirty="0">
                <a:solidFill>
                  <a:schemeClr val="accent1">
                    <a:lumMod val="75000"/>
                  </a:schemeClr>
                </a:solidFill>
              </a:rPr>
              <a:t>) prodotti al 2020.</a:t>
            </a:r>
          </a:p>
          <a:p>
            <a:pPr algn="just">
              <a:lnSpc>
                <a:spcPct val="120000"/>
              </a:lnSpc>
              <a:spcBef>
                <a:spcPts val="1200"/>
              </a:spcBef>
            </a:pPr>
            <a:r>
              <a:rPr lang="it-IT" sz="3800" dirty="0" smtClean="0">
                <a:solidFill>
                  <a:schemeClr val="accent1">
                    <a:lumMod val="75000"/>
                  </a:schemeClr>
                </a:solidFill>
              </a:rPr>
              <a:t>Per </a:t>
            </a:r>
            <a:r>
              <a:rPr lang="it-IT" sz="3800" dirty="0">
                <a:solidFill>
                  <a:schemeClr val="accent1">
                    <a:lumMod val="75000"/>
                  </a:schemeClr>
                </a:solidFill>
              </a:rPr>
              <a:t>fornire i contributi attesi, il settore eolico </a:t>
            </a:r>
            <a:r>
              <a:rPr lang="it-IT" sz="3800" dirty="0" smtClean="0">
                <a:solidFill>
                  <a:schemeClr val="accent1">
                    <a:lumMod val="75000"/>
                  </a:schemeClr>
                </a:solidFill>
              </a:rPr>
              <a:t>dovrà però compiere </a:t>
            </a:r>
            <a:r>
              <a:rPr lang="it-IT" sz="3800" dirty="0">
                <a:solidFill>
                  <a:schemeClr val="accent1">
                    <a:lumMod val="75000"/>
                  </a:schemeClr>
                </a:solidFill>
              </a:rPr>
              <a:t>ulteriori e significativi progressi per quanto riguarda la </a:t>
            </a:r>
            <a:r>
              <a:rPr lang="it-IT" sz="3800" dirty="0" smtClean="0">
                <a:solidFill>
                  <a:schemeClr val="accent1">
                    <a:lumMod val="75000"/>
                  </a:schemeClr>
                </a:solidFill>
              </a:rPr>
              <a:t>mappatura delle risorse, la </a:t>
            </a:r>
            <a:r>
              <a:rPr lang="it-IT" sz="3800" dirty="0">
                <a:solidFill>
                  <a:schemeClr val="accent1">
                    <a:lumMod val="75000"/>
                  </a:schemeClr>
                </a:solidFill>
              </a:rPr>
              <a:t>scelta dei siti, la tecnologia degli aerogeneratori e le tecniche d’installazione degli </a:t>
            </a:r>
            <a:r>
              <a:rPr lang="it-IT" sz="3800" dirty="0" smtClean="0">
                <a:solidFill>
                  <a:schemeClr val="accent1">
                    <a:lumMod val="75000"/>
                  </a:schemeClr>
                </a:solidFill>
              </a:rPr>
              <a:t>impianti sulla </a:t>
            </a:r>
            <a:r>
              <a:rPr lang="it-IT" sz="3800" dirty="0">
                <a:solidFill>
                  <a:schemeClr val="accent1">
                    <a:lumMod val="75000"/>
                  </a:schemeClr>
                </a:solidFill>
              </a:rPr>
              <a:t>terraferma e </a:t>
            </a:r>
            <a:r>
              <a:rPr lang="it-IT" sz="3800" i="1" dirty="0">
                <a:solidFill>
                  <a:schemeClr val="accent1">
                    <a:lumMod val="75000"/>
                  </a:schemeClr>
                </a:solidFill>
              </a:rPr>
              <a:t>offshore</a:t>
            </a:r>
            <a:r>
              <a:rPr lang="it-IT" sz="3800" dirty="0">
                <a:solidFill>
                  <a:schemeClr val="accent1">
                    <a:lumMod val="75000"/>
                  </a:schemeClr>
                </a:solidFill>
              </a:rPr>
              <a:t>.</a:t>
            </a:r>
          </a:p>
          <a:p>
            <a:pPr marL="0" indent="0">
              <a:buNone/>
            </a:pPr>
            <a:r>
              <a:rPr lang="it-IT" sz="4500" dirty="0">
                <a:solidFill>
                  <a:schemeClr val="accent1">
                    <a:lumMod val="75000"/>
                  </a:schemeClr>
                </a:solidFill>
              </a:rPr>
              <a:t> </a:t>
            </a:r>
          </a:p>
          <a:p>
            <a:endParaRPr lang="it-IT" dirty="0"/>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40</a:t>
            </a:fld>
            <a:endParaRPr lang="it-IT" dirty="0"/>
          </a:p>
        </p:txBody>
      </p:sp>
    </p:spTree>
    <p:extLst>
      <p:ext uri="{BB962C8B-B14F-4D97-AF65-F5344CB8AC3E}">
        <p14:creationId xmlns:p14="http://schemas.microsoft.com/office/powerpoint/2010/main" val="3434367774"/>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rPr>
              <a:t>Produzione in Italia nel 2015</a:t>
            </a:r>
            <a:endParaRPr lang="it-IT" sz="3200" dirty="0">
              <a:solidFill>
                <a:schemeClr val="bg1"/>
              </a:solidFill>
            </a:endParaRPr>
          </a:p>
        </p:txBody>
      </p:sp>
      <p:sp>
        <p:nvSpPr>
          <p:cNvPr id="3" name="Segnaposto contenuto 2"/>
          <p:cNvSpPr>
            <a:spLocks noGrp="1"/>
          </p:cNvSpPr>
          <p:nvPr>
            <p:ph idx="1"/>
          </p:nvPr>
        </p:nvSpPr>
        <p:spPr>
          <a:xfrm>
            <a:off x="467544" y="1340768"/>
            <a:ext cx="8229600" cy="4464495"/>
          </a:xfrm>
        </p:spPr>
        <p:txBody>
          <a:bodyPr>
            <a:normAutofit/>
          </a:bodyPr>
          <a:lstStyle/>
          <a:p>
            <a:pPr marL="0" indent="0">
              <a:buNone/>
            </a:pPr>
            <a:r>
              <a:rPr lang="it-IT" sz="4500" dirty="0" smtClean="0">
                <a:solidFill>
                  <a:schemeClr val="accent1">
                    <a:lumMod val="75000"/>
                  </a:schemeClr>
                </a:solidFill>
              </a:rPr>
              <a:t> </a:t>
            </a:r>
            <a:endParaRPr lang="it-IT" sz="4500" dirty="0">
              <a:solidFill>
                <a:schemeClr val="accent1">
                  <a:lumMod val="75000"/>
                </a:schemeClr>
              </a:solidFill>
            </a:endParaRPr>
          </a:p>
          <a:p>
            <a:endParaRPr lang="it-IT" dirty="0"/>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41</a:t>
            </a:fld>
            <a:endParaRPr lang="it-IT" dirty="0"/>
          </a:p>
        </p:txBody>
      </p:sp>
      <p:pic>
        <p:nvPicPr>
          <p:cNvPr id="5" name="Immagine 4" descr="Produzione energetica italiana.jpg"/>
          <p:cNvPicPr>
            <a:picLocks noChangeAspect="1"/>
          </p:cNvPicPr>
          <p:nvPr/>
        </p:nvPicPr>
        <p:blipFill>
          <a:blip r:embed="rId2" cstate="print"/>
          <a:stretch>
            <a:fillRect/>
          </a:stretch>
        </p:blipFill>
        <p:spPr>
          <a:xfrm>
            <a:off x="755576" y="1316764"/>
            <a:ext cx="8028384" cy="5349320"/>
          </a:xfrm>
          <a:prstGeom prst="rect">
            <a:avLst/>
          </a:prstGeom>
        </p:spPr>
      </p:pic>
    </p:spTree>
    <p:extLst>
      <p:ext uri="{BB962C8B-B14F-4D97-AF65-F5344CB8AC3E}">
        <p14:creationId xmlns:p14="http://schemas.microsoft.com/office/powerpoint/2010/main" val="3434367774"/>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908720"/>
          </a:xfrm>
          <a:solidFill>
            <a:schemeClr val="accent1">
              <a:lumMod val="75000"/>
            </a:schemeClr>
          </a:solidFill>
        </p:spPr>
        <p:txBody>
          <a:bodyPr>
            <a:normAutofit/>
          </a:bodyPr>
          <a:lstStyle/>
          <a:p>
            <a:r>
              <a:rPr lang="it-IT" sz="3200" dirty="0" smtClean="0">
                <a:solidFill>
                  <a:schemeClr val="bg1"/>
                </a:solidFill>
              </a:rPr>
              <a:t>Percentuali per fonte energetica 2014/2015</a:t>
            </a:r>
            <a:endParaRPr lang="it-IT" sz="3200" dirty="0">
              <a:solidFill>
                <a:schemeClr val="bg1"/>
              </a:solidFill>
            </a:endParaRPr>
          </a:p>
        </p:txBody>
      </p:sp>
      <p:sp>
        <p:nvSpPr>
          <p:cNvPr id="3" name="Segnaposto contenuto 2"/>
          <p:cNvSpPr>
            <a:spLocks noGrp="1"/>
          </p:cNvSpPr>
          <p:nvPr>
            <p:ph idx="1"/>
          </p:nvPr>
        </p:nvSpPr>
        <p:spPr>
          <a:xfrm>
            <a:off x="467544" y="1340768"/>
            <a:ext cx="8229600" cy="4464495"/>
          </a:xfrm>
        </p:spPr>
        <p:txBody>
          <a:bodyPr>
            <a:normAutofit/>
          </a:bodyPr>
          <a:lstStyle/>
          <a:p>
            <a:pPr marL="0" indent="0">
              <a:buNone/>
            </a:pPr>
            <a:r>
              <a:rPr lang="it-IT" sz="4500" dirty="0" smtClean="0">
                <a:solidFill>
                  <a:schemeClr val="accent1">
                    <a:lumMod val="75000"/>
                  </a:schemeClr>
                </a:solidFill>
              </a:rPr>
              <a:t> </a:t>
            </a:r>
            <a:endParaRPr lang="it-IT" sz="4500" dirty="0">
              <a:solidFill>
                <a:schemeClr val="accent1">
                  <a:lumMod val="75000"/>
                </a:schemeClr>
              </a:solidFill>
            </a:endParaRPr>
          </a:p>
          <a:p>
            <a:endParaRPr lang="it-IT" dirty="0"/>
          </a:p>
        </p:txBody>
      </p:sp>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42</a:t>
            </a:fld>
            <a:endParaRPr lang="it-IT" dirty="0"/>
          </a:p>
        </p:txBody>
      </p:sp>
      <p:pic>
        <p:nvPicPr>
          <p:cNvPr id="5" name="Immagine 4" descr="Produzione energetica italiana per fonte.jpg"/>
          <p:cNvPicPr>
            <a:picLocks noChangeAspect="1"/>
          </p:cNvPicPr>
          <p:nvPr/>
        </p:nvPicPr>
        <p:blipFill>
          <a:blip r:embed="rId2" cstate="print"/>
          <a:stretch>
            <a:fillRect/>
          </a:stretch>
        </p:blipFill>
        <p:spPr>
          <a:xfrm>
            <a:off x="0" y="1950291"/>
            <a:ext cx="9144000" cy="2957418"/>
          </a:xfrm>
          <a:prstGeom prst="rect">
            <a:avLst/>
          </a:prstGeom>
        </p:spPr>
      </p:pic>
    </p:spTree>
    <p:extLst>
      <p:ext uri="{BB962C8B-B14F-4D97-AF65-F5344CB8AC3E}">
        <p14:creationId xmlns:p14="http://schemas.microsoft.com/office/powerpoint/2010/main" val="3434367774"/>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sz="3600" dirty="0" smtClean="0">
                <a:solidFill>
                  <a:schemeClr val="tx2"/>
                </a:solidFill>
              </a:rPr>
              <a:t>Riferimenti</a:t>
            </a:r>
            <a:r>
              <a:rPr lang="it-IT" dirty="0" smtClean="0"/>
              <a:t/>
            </a:r>
            <a:br>
              <a:rPr lang="it-IT" dirty="0" smtClean="0"/>
            </a:br>
            <a:endParaRPr lang="it-IT" dirty="0"/>
          </a:p>
        </p:txBody>
      </p:sp>
      <p:sp>
        <p:nvSpPr>
          <p:cNvPr id="3" name="Segnaposto contenuto 2"/>
          <p:cNvSpPr>
            <a:spLocks noGrp="1"/>
          </p:cNvSpPr>
          <p:nvPr>
            <p:ph idx="1"/>
          </p:nvPr>
        </p:nvSpPr>
        <p:spPr>
          <a:xfrm>
            <a:off x="395536" y="1556793"/>
            <a:ext cx="8229600" cy="4525963"/>
          </a:xfrm>
        </p:spPr>
        <p:txBody>
          <a:bodyPr/>
          <a:lstStyle/>
          <a:p>
            <a:pPr>
              <a:buNone/>
            </a:pPr>
            <a:r>
              <a:rPr lang="it-IT" sz="2800" dirty="0" smtClean="0">
                <a:hlinkClick r:id="rId2"/>
              </a:rPr>
              <a:t>www.res-web.it</a:t>
            </a:r>
          </a:p>
          <a:p>
            <a:pPr>
              <a:buNone/>
            </a:pPr>
            <a:r>
              <a:rPr lang="it-IT" sz="2800" dirty="0" smtClean="0">
                <a:hlinkClick r:id="rId2"/>
              </a:rPr>
              <a:t>www.gme.it</a:t>
            </a:r>
            <a:endParaRPr lang="it-IT" sz="2800" dirty="0" smtClean="0"/>
          </a:p>
          <a:p>
            <a:pPr>
              <a:buNone/>
            </a:pPr>
            <a:r>
              <a:rPr lang="it-IT" sz="2800" dirty="0" smtClean="0">
                <a:hlinkClick r:id="rId3"/>
              </a:rPr>
              <a:t>www.gse.it</a:t>
            </a:r>
            <a:endParaRPr lang="it-IT" sz="2800" dirty="0" smtClean="0"/>
          </a:p>
          <a:p>
            <a:pPr>
              <a:buNone/>
            </a:pPr>
            <a:r>
              <a:rPr lang="it-IT" sz="2800" dirty="0">
                <a:hlinkClick r:id="rId3"/>
              </a:rPr>
              <a:t>www.iea.org</a:t>
            </a: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43</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2492896"/>
            <a:ext cx="6768752" cy="2677656"/>
          </a:xfrm>
          <a:prstGeom prst="rect">
            <a:avLst/>
          </a:prstGeom>
          <a:noFill/>
        </p:spPr>
        <p:txBody>
          <a:bodyPr wrap="square" rtlCol="0">
            <a:spAutoFit/>
          </a:bodyPr>
          <a:lstStyle/>
          <a:p>
            <a:pPr algn="ctr"/>
            <a:r>
              <a:rPr lang="it-IT" sz="4000" b="1" dirty="0" smtClean="0">
                <a:solidFill>
                  <a:schemeClr val="accent1">
                    <a:lumMod val="75000"/>
                  </a:schemeClr>
                </a:solidFill>
              </a:rPr>
              <a:t>Grazie per l’attenzione</a:t>
            </a:r>
          </a:p>
          <a:p>
            <a:pPr algn="ctr"/>
            <a:endParaRPr lang="it-IT" sz="3200" dirty="0">
              <a:solidFill>
                <a:schemeClr val="accent1">
                  <a:lumMod val="75000"/>
                </a:schemeClr>
              </a:solidFill>
            </a:endParaRPr>
          </a:p>
          <a:p>
            <a:pPr algn="ctr"/>
            <a:endParaRPr lang="it-IT" sz="3200" dirty="0" smtClean="0">
              <a:solidFill>
                <a:schemeClr val="accent1">
                  <a:lumMod val="75000"/>
                </a:schemeClr>
              </a:solidFill>
            </a:endParaRPr>
          </a:p>
          <a:p>
            <a:pPr algn="ctr"/>
            <a:endParaRPr lang="it-IT" sz="3200" dirty="0" smtClean="0">
              <a:solidFill>
                <a:schemeClr val="accent1">
                  <a:lumMod val="75000"/>
                </a:schemeClr>
              </a:solidFill>
            </a:endParaRPr>
          </a:p>
          <a:p>
            <a:pPr algn="ctr"/>
            <a:r>
              <a:rPr lang="it-IT" sz="3200" dirty="0">
                <a:solidFill>
                  <a:schemeClr val="accent1">
                    <a:lumMod val="75000"/>
                  </a:schemeClr>
                </a:solidFill>
              </a:rPr>
              <a:t>s</a:t>
            </a:r>
            <a:r>
              <a:rPr lang="it-IT" sz="3200" dirty="0" smtClean="0">
                <a:solidFill>
                  <a:schemeClr val="accent1">
                    <a:lumMod val="75000"/>
                  </a:schemeClr>
                </a:solidFill>
              </a:rPr>
              <a:t>ergio.rogai@gmail.com</a:t>
            </a:r>
            <a:endParaRPr lang="it-IT" sz="3200" dirty="0">
              <a:solidFill>
                <a:schemeClr val="accent1">
                  <a:lumMod val="75000"/>
                </a:schemeClr>
              </a:solidFill>
            </a:endParaRPr>
          </a:p>
        </p:txBody>
      </p:sp>
      <p:sp>
        <p:nvSpPr>
          <p:cNvPr id="4" name="Segnaposto numero diapositiva 3"/>
          <p:cNvSpPr>
            <a:spLocks noGrp="1"/>
          </p:cNvSpPr>
          <p:nvPr>
            <p:ph type="sldNum" sz="quarter" idx="12"/>
          </p:nvPr>
        </p:nvSpPr>
        <p:spPr/>
        <p:txBody>
          <a:bodyPr/>
          <a:lstStyle/>
          <a:p>
            <a:fld id="{1DD1FCA2-D657-47C8-A81C-FBB59E0348FC}" type="slidenum">
              <a:rPr lang="it-IT" smtClean="0"/>
              <a:pPr/>
              <a:t>44</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764703"/>
          </a:xfrm>
          <a:solidFill>
            <a:schemeClr val="accent1">
              <a:lumMod val="75000"/>
            </a:schemeClr>
          </a:solidFill>
        </p:spPr>
        <p:txBody>
          <a:bodyPr>
            <a:normAutofit/>
          </a:bodyPr>
          <a:lstStyle/>
          <a:p>
            <a:r>
              <a:rPr lang="it-IT" sz="3200" dirty="0" smtClean="0">
                <a:solidFill>
                  <a:schemeClr val="bg1"/>
                </a:solidFill>
              </a:rPr>
              <a:t>Rotore di turbina a vapore</a:t>
            </a:r>
            <a:endParaRPr lang="it-IT" sz="3200" dirty="0">
              <a:solidFill>
                <a:schemeClr val="bg1"/>
              </a:solidFill>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908720"/>
            <a:ext cx="7844553" cy="5651696"/>
          </a:xfrm>
        </p:spPr>
      </p:pic>
      <p:sp>
        <p:nvSpPr>
          <p:cNvPr id="4" name="Segnaposto numero diapositiva 3"/>
          <p:cNvSpPr>
            <a:spLocks noGrp="1"/>
          </p:cNvSpPr>
          <p:nvPr>
            <p:ph type="sldNum" sz="quarter" idx="4294967295"/>
          </p:nvPr>
        </p:nvSpPr>
        <p:spPr>
          <a:xfrm>
            <a:off x="7010400" y="6356350"/>
            <a:ext cx="2133600" cy="365125"/>
          </a:xfrm>
        </p:spPr>
        <p:txBody>
          <a:bodyPr/>
          <a:lstStyle/>
          <a:p>
            <a:fld id="{1DD1FCA2-D657-47C8-A81C-FBB59E0348FC}" type="slidenum">
              <a:rPr lang="it-IT" smtClean="0"/>
              <a:pPr/>
              <a:t>45</a:t>
            </a:fld>
            <a:endParaRPr lang="it-IT" dirty="0"/>
          </a:p>
        </p:txBody>
      </p:sp>
    </p:spTree>
    <p:extLst>
      <p:ext uri="{BB962C8B-B14F-4D97-AF65-F5344CB8AC3E}">
        <p14:creationId xmlns:p14="http://schemas.microsoft.com/office/powerpoint/2010/main" val="1266131856"/>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92696"/>
          </a:xfrm>
          <a:solidFill>
            <a:schemeClr val="accent1">
              <a:lumMod val="75000"/>
            </a:schemeClr>
          </a:solidFill>
        </p:spPr>
        <p:txBody>
          <a:bodyPr>
            <a:normAutofit/>
          </a:bodyPr>
          <a:lstStyle/>
          <a:p>
            <a:r>
              <a:rPr lang="it-IT" sz="3200" dirty="0" smtClean="0">
                <a:solidFill>
                  <a:schemeClr val="bg1"/>
                </a:solidFill>
              </a:rPr>
              <a:t>Effetto fotovoltaico (4)</a:t>
            </a:r>
            <a:endParaRPr lang="it-IT" sz="3200" dirty="0">
              <a:solidFill>
                <a:schemeClr val="bg1"/>
              </a:solidFill>
            </a:endParaRPr>
          </a:p>
        </p:txBody>
      </p:sp>
      <p:sp>
        <p:nvSpPr>
          <p:cNvPr id="3" name="Segnaposto contenuto 2"/>
          <p:cNvSpPr>
            <a:spLocks noGrp="1"/>
          </p:cNvSpPr>
          <p:nvPr>
            <p:ph idx="1"/>
          </p:nvPr>
        </p:nvSpPr>
        <p:spPr/>
        <p:txBody>
          <a:bodyPr>
            <a:normAutofit/>
          </a:bodyPr>
          <a:lstStyle/>
          <a:p>
            <a:pPr marL="0" indent="0" algn="just">
              <a:lnSpc>
                <a:spcPct val="150000"/>
              </a:lnSpc>
              <a:spcBef>
                <a:spcPts val="1200"/>
              </a:spcBef>
              <a:buNone/>
            </a:pPr>
            <a:r>
              <a:rPr lang="it-IT" sz="1800" dirty="0">
                <a:solidFill>
                  <a:schemeClr val="accent1">
                    <a:lumMod val="75000"/>
                  </a:schemeClr>
                </a:solidFill>
                <a:latin typeface="Arial" pitchFamily="34" charset="0"/>
                <a:cs typeface="Arial" pitchFamily="34" charset="0"/>
              </a:rPr>
              <a:t>A questo punto, se viene illuminata con fotoni la giunzione dalla parte n, vengono a crearsi delle coppie elettrone-lacuna sia nella zona n che nella zona p. Il campo elettrico di </a:t>
            </a:r>
            <a:r>
              <a:rPr lang="it-IT" sz="1800" dirty="0" smtClean="0">
                <a:solidFill>
                  <a:schemeClr val="accent1">
                    <a:lumMod val="75000"/>
                  </a:schemeClr>
                </a:solidFill>
                <a:latin typeface="Arial" pitchFamily="34" charset="0"/>
                <a:cs typeface="Arial" pitchFamily="34" charset="0"/>
              </a:rPr>
              <a:t>permette </a:t>
            </a:r>
            <a:r>
              <a:rPr lang="it-IT" sz="1800" dirty="0">
                <a:solidFill>
                  <a:schemeClr val="accent1">
                    <a:lumMod val="75000"/>
                  </a:schemeClr>
                </a:solidFill>
                <a:latin typeface="Arial" pitchFamily="34" charset="0"/>
                <a:cs typeface="Arial" pitchFamily="34" charset="0"/>
              </a:rPr>
              <a:t>di dividere gli elettroni in eccesso (ottenuti dall'assorbimento dei fotoni da parte del materiale) dalle lacune, e li spinge in direzioni opposte gli uni rispetto agli altri. Gli elettroni, una volta oltrepassata la zona di svuotamento non possono quindi più tornare indietro, perché il campo impedisce loro di invertire la marcia. Connettendo la giunzione con un conduttore esterno, si otterrà un circuito chiuso nel quale il flusso di elettroni parte dallo strato n, a potenziale maggiore, verso lo strato p, a potenziale minore </a:t>
            </a:r>
            <a:r>
              <a:rPr lang="it-IT" sz="1800" dirty="0" smtClean="0">
                <a:solidFill>
                  <a:schemeClr val="accent1">
                    <a:lumMod val="75000"/>
                  </a:schemeClr>
                </a:solidFill>
                <a:latin typeface="Arial" pitchFamily="34" charset="0"/>
                <a:cs typeface="Arial" pitchFamily="34" charset="0"/>
              </a:rPr>
              <a:t>finché </a:t>
            </a:r>
            <a:r>
              <a:rPr lang="it-IT" sz="1800" dirty="0">
                <a:solidFill>
                  <a:schemeClr val="accent1">
                    <a:lumMod val="75000"/>
                  </a:schemeClr>
                </a:solidFill>
                <a:latin typeface="Arial" pitchFamily="34" charset="0"/>
                <a:cs typeface="Arial" pitchFamily="34" charset="0"/>
              </a:rPr>
              <a:t>la cella resta esposta alla luce.</a:t>
            </a:r>
          </a:p>
          <a:p>
            <a:pPr algn="just">
              <a:spcBef>
                <a:spcPts val="1200"/>
              </a:spcBef>
            </a:pPr>
            <a:endParaRPr lang="it-IT" sz="1800" dirty="0">
              <a:solidFill>
                <a:schemeClr val="tx2">
                  <a:lumMod val="75000"/>
                </a:schemeClr>
              </a:solidFill>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5</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692696"/>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Impianti fotovoltaici</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67544" y="1556792"/>
            <a:ext cx="8229600" cy="2476872"/>
          </a:xfrm>
        </p:spPr>
        <p:txBody>
          <a:bodyPr>
            <a:normAutofit/>
          </a:bodyPr>
          <a:lstStyle/>
          <a:p>
            <a:pPr marL="0" indent="0" algn="just">
              <a:lnSpc>
                <a:spcPct val="150000"/>
              </a:lnSpc>
              <a:spcBef>
                <a:spcPts val="1200"/>
              </a:spcBef>
              <a:buNone/>
            </a:pPr>
            <a:r>
              <a:rPr lang="it-IT" sz="1800" dirty="0">
                <a:solidFill>
                  <a:schemeClr val="accent1">
                    <a:lumMod val="75000"/>
                  </a:schemeClr>
                </a:solidFill>
                <a:latin typeface="Arial" pitchFamily="34" charset="0"/>
                <a:cs typeface="Arial" pitchFamily="34" charset="0"/>
              </a:rPr>
              <a:t>Un impianto fotovoltaico è un impianto elettrico costituito essenzialmente dall'assemblaggio di più moduli fotovoltaici che sfruttano l'energia solare incidente per produrre energia elettrica mediante effetto fotovoltaico, della necessaria componente elettrica (cavi) ed </a:t>
            </a:r>
            <a:r>
              <a:rPr lang="it-IT" sz="1800" dirty="0" smtClean="0">
                <a:solidFill>
                  <a:schemeClr val="accent1">
                    <a:lumMod val="75000"/>
                  </a:schemeClr>
                </a:solidFill>
                <a:latin typeface="Arial" pitchFamily="34" charset="0"/>
                <a:cs typeface="Arial" pitchFamily="34" charset="0"/>
              </a:rPr>
              <a:t>elettronica (inverter</a:t>
            </a:r>
            <a:r>
              <a:rPr lang="it-IT" sz="1800" dirty="0">
                <a:solidFill>
                  <a:schemeClr val="accent1">
                    <a:lumMod val="75000"/>
                  </a:schemeClr>
                </a:solidFill>
                <a:latin typeface="Arial" pitchFamily="34" charset="0"/>
                <a:cs typeface="Arial" pitchFamily="34" charset="0"/>
              </a:rPr>
              <a:t>) ed eventualmente di sistemi meccanici-automatici ad inseguimento solare.</a:t>
            </a: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6</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Impianti fotovoltaici (1)</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1052737"/>
            <a:ext cx="8229600" cy="5073428"/>
          </a:xfrm>
        </p:spPr>
        <p:txBody>
          <a:bodyPr>
            <a:normAutofit/>
          </a:bodyPr>
          <a:lstStyle/>
          <a:p>
            <a:pPr lvl="0" algn="just">
              <a:lnSpc>
                <a:spcPct val="150000"/>
              </a:lnSpc>
              <a:spcBef>
                <a:spcPts val="1800"/>
              </a:spcBef>
            </a:pPr>
            <a:r>
              <a:rPr lang="it-IT" sz="1800" dirty="0" smtClean="0">
                <a:solidFill>
                  <a:schemeClr val="accent1">
                    <a:lumMod val="75000"/>
                  </a:schemeClr>
                </a:solidFill>
                <a:latin typeface="Arial" pitchFamily="34" charset="0"/>
                <a:cs typeface="Arial" pitchFamily="34" charset="0"/>
              </a:rPr>
              <a:t>impianti </a:t>
            </a:r>
            <a:r>
              <a:rPr lang="it-IT" sz="1800" dirty="0">
                <a:solidFill>
                  <a:schemeClr val="accent1">
                    <a:lumMod val="75000"/>
                  </a:schemeClr>
                </a:solidFill>
                <a:latin typeface="Arial" pitchFamily="34" charset="0"/>
                <a:cs typeface="Arial" pitchFamily="34" charset="0"/>
              </a:rPr>
              <a:t>"</a:t>
            </a:r>
            <a:r>
              <a:rPr lang="it-IT" sz="1800" b="1" dirty="0">
                <a:solidFill>
                  <a:schemeClr val="accent1">
                    <a:lumMod val="75000"/>
                  </a:schemeClr>
                </a:solidFill>
                <a:latin typeface="Arial" pitchFamily="34" charset="0"/>
                <a:cs typeface="Arial" pitchFamily="34" charset="0"/>
              </a:rPr>
              <a:t>ad isola</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a:t>
            </a:r>
            <a:r>
              <a:rPr lang="it-IT" sz="1800" b="1" dirty="0" smtClean="0">
                <a:solidFill>
                  <a:schemeClr val="accent1">
                    <a:lumMod val="75000"/>
                  </a:schemeClr>
                </a:solidFill>
                <a:latin typeface="Arial" pitchFamily="34" charset="0"/>
                <a:cs typeface="Arial" pitchFamily="34" charset="0"/>
              </a:rPr>
              <a:t>"stand-alone</a:t>
            </a:r>
            <a:r>
              <a:rPr lang="it-IT" sz="1800" b="1" dirty="0">
                <a:solidFill>
                  <a:schemeClr val="accent1">
                    <a:lumMod val="75000"/>
                  </a:schemeClr>
                </a:solidFill>
                <a:latin typeface="Arial" pitchFamily="34" charset="0"/>
                <a:cs typeface="Arial" pitchFamily="34" charset="0"/>
              </a:rPr>
              <a:t>"</a:t>
            </a:r>
            <a:r>
              <a:rPr lang="it-IT" sz="1800" dirty="0">
                <a:solidFill>
                  <a:schemeClr val="accent1">
                    <a:lumMod val="75000"/>
                  </a:schemeClr>
                </a:solidFill>
                <a:latin typeface="Arial" pitchFamily="34" charset="0"/>
                <a:cs typeface="Arial" pitchFamily="34" charset="0"/>
              </a:rPr>
              <a:t>): non </a:t>
            </a:r>
            <a:r>
              <a:rPr lang="it-IT" sz="1800" dirty="0" smtClean="0">
                <a:solidFill>
                  <a:schemeClr val="accent1">
                    <a:lumMod val="75000"/>
                  </a:schemeClr>
                </a:solidFill>
                <a:latin typeface="Arial" pitchFamily="34" charset="0"/>
                <a:cs typeface="Arial" pitchFamily="34" charset="0"/>
              </a:rPr>
              <a:t>connessi </a:t>
            </a:r>
            <a:r>
              <a:rPr lang="it-IT" sz="1800" dirty="0">
                <a:solidFill>
                  <a:schemeClr val="accent1">
                    <a:lumMod val="75000"/>
                  </a:schemeClr>
                </a:solidFill>
                <a:latin typeface="Arial" pitchFamily="34" charset="0"/>
                <a:cs typeface="Arial" pitchFamily="34" charset="0"/>
              </a:rPr>
              <a:t>ad alcuna rete di </a:t>
            </a:r>
            <a:r>
              <a:rPr lang="it-IT" sz="1800" dirty="0" smtClean="0">
                <a:solidFill>
                  <a:schemeClr val="accent1">
                    <a:lumMod val="75000"/>
                  </a:schemeClr>
                </a:solidFill>
                <a:latin typeface="Arial" pitchFamily="34" charset="0"/>
                <a:cs typeface="Arial" pitchFamily="34" charset="0"/>
              </a:rPr>
              <a:t>distribuzione che sfruttano </a:t>
            </a:r>
            <a:r>
              <a:rPr lang="it-IT" sz="1800" dirty="0">
                <a:solidFill>
                  <a:schemeClr val="accent1">
                    <a:lumMod val="75000"/>
                  </a:schemeClr>
                </a:solidFill>
                <a:latin typeface="Arial" pitchFamily="34" charset="0"/>
                <a:cs typeface="Arial" pitchFamily="34" charset="0"/>
              </a:rPr>
              <a:t>direttamente sul posto l'energia elettrica prodotta e </a:t>
            </a:r>
            <a:r>
              <a:rPr lang="it-IT" sz="1800" dirty="0" smtClean="0">
                <a:solidFill>
                  <a:schemeClr val="accent1">
                    <a:lumMod val="75000"/>
                  </a:schemeClr>
                </a:solidFill>
                <a:latin typeface="Arial" pitchFamily="34" charset="0"/>
                <a:cs typeface="Arial" pitchFamily="34" charset="0"/>
              </a:rPr>
              <a:t>accumulata </a:t>
            </a:r>
            <a:endParaRPr lang="it-IT" sz="1800" dirty="0">
              <a:solidFill>
                <a:schemeClr val="accent1">
                  <a:lumMod val="75000"/>
                </a:schemeClr>
              </a:solidFill>
              <a:latin typeface="Arial" pitchFamily="34" charset="0"/>
              <a:cs typeface="Arial" pitchFamily="34" charset="0"/>
            </a:endParaRPr>
          </a:p>
          <a:p>
            <a:pPr lvl="0" algn="just">
              <a:lnSpc>
                <a:spcPct val="150000"/>
              </a:lnSpc>
              <a:spcBef>
                <a:spcPts val="1800"/>
              </a:spcBef>
            </a:pPr>
            <a:r>
              <a:rPr lang="it-IT" sz="1800" dirty="0">
                <a:solidFill>
                  <a:schemeClr val="accent1">
                    <a:lumMod val="75000"/>
                  </a:schemeClr>
                </a:solidFill>
                <a:latin typeface="Arial" pitchFamily="34" charset="0"/>
                <a:cs typeface="Arial" pitchFamily="34" charset="0"/>
              </a:rPr>
              <a:t>impianti "</a:t>
            </a:r>
            <a:r>
              <a:rPr lang="it-IT" sz="1800" b="1" dirty="0">
                <a:solidFill>
                  <a:schemeClr val="accent1">
                    <a:lumMod val="75000"/>
                  </a:schemeClr>
                </a:solidFill>
                <a:latin typeface="Arial" pitchFamily="34" charset="0"/>
                <a:cs typeface="Arial" pitchFamily="34" charset="0"/>
              </a:rPr>
              <a:t>connessi in rete</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a:t>
            </a:r>
            <a:r>
              <a:rPr lang="it-IT" sz="1800" b="1" dirty="0" smtClean="0">
                <a:solidFill>
                  <a:schemeClr val="accent1">
                    <a:lumMod val="75000"/>
                  </a:schemeClr>
                </a:solidFill>
                <a:latin typeface="Arial" pitchFamily="34" charset="0"/>
                <a:cs typeface="Arial" pitchFamily="34" charset="0"/>
              </a:rPr>
              <a:t>grid-connected</a:t>
            </a:r>
            <a:r>
              <a:rPr lang="it-IT" sz="1800" dirty="0">
                <a:solidFill>
                  <a:schemeClr val="accent1">
                    <a:lumMod val="75000"/>
                  </a:schemeClr>
                </a:solidFill>
                <a:latin typeface="Arial" pitchFamily="34" charset="0"/>
                <a:cs typeface="Arial" pitchFamily="34" charset="0"/>
              </a:rPr>
              <a:t>): sono impianti connessi </a:t>
            </a:r>
            <a:r>
              <a:rPr lang="it-IT" sz="1800" dirty="0" smtClean="0">
                <a:solidFill>
                  <a:schemeClr val="accent1">
                    <a:lumMod val="75000"/>
                  </a:schemeClr>
                </a:solidFill>
                <a:latin typeface="Arial" pitchFamily="34" charset="0"/>
                <a:cs typeface="Arial" pitchFamily="34" charset="0"/>
              </a:rPr>
              <a:t>alla rete </a:t>
            </a:r>
            <a:r>
              <a:rPr lang="it-IT" sz="1800" dirty="0">
                <a:solidFill>
                  <a:schemeClr val="accent1">
                    <a:lumMod val="75000"/>
                  </a:schemeClr>
                </a:solidFill>
                <a:latin typeface="Arial" pitchFamily="34" charset="0"/>
                <a:cs typeface="Arial" pitchFamily="34" charset="0"/>
              </a:rPr>
              <a:t>elettrica di distribuzione </a:t>
            </a:r>
            <a:r>
              <a:rPr lang="it-IT" sz="1800" dirty="0" smtClean="0">
                <a:solidFill>
                  <a:schemeClr val="accent1">
                    <a:lumMod val="75000"/>
                  </a:schemeClr>
                </a:solidFill>
                <a:latin typeface="Arial" pitchFamily="34" charset="0"/>
                <a:cs typeface="Arial" pitchFamily="34" charset="0"/>
              </a:rPr>
              <a:t>gestita del distributore localmente concessionario </a:t>
            </a:r>
            <a:r>
              <a:rPr lang="it-IT" sz="1800" dirty="0">
                <a:solidFill>
                  <a:schemeClr val="accent1">
                    <a:lumMod val="75000"/>
                  </a:schemeClr>
                </a:solidFill>
                <a:latin typeface="Arial" pitchFamily="34" charset="0"/>
                <a:cs typeface="Arial" pitchFamily="34" charset="0"/>
              </a:rPr>
              <a:t>e </a:t>
            </a:r>
            <a:r>
              <a:rPr lang="it-IT" sz="1800" dirty="0" smtClean="0">
                <a:solidFill>
                  <a:schemeClr val="accent1">
                    <a:lumMod val="75000"/>
                  </a:schemeClr>
                </a:solidFill>
                <a:latin typeface="Arial" pitchFamily="34" charset="0"/>
                <a:cs typeface="Arial" pitchFamily="34" charset="0"/>
              </a:rPr>
              <a:t>all'impianto </a:t>
            </a:r>
            <a:r>
              <a:rPr lang="it-IT" sz="1800" dirty="0">
                <a:solidFill>
                  <a:schemeClr val="accent1">
                    <a:lumMod val="75000"/>
                  </a:schemeClr>
                </a:solidFill>
                <a:latin typeface="Arial" pitchFamily="34" charset="0"/>
                <a:cs typeface="Arial" pitchFamily="34" charset="0"/>
              </a:rPr>
              <a:t>elettrico privato da </a:t>
            </a:r>
            <a:r>
              <a:rPr lang="it-IT" sz="1800" dirty="0" smtClean="0">
                <a:solidFill>
                  <a:schemeClr val="accent1">
                    <a:lumMod val="75000"/>
                  </a:schemeClr>
                </a:solidFill>
                <a:latin typeface="Arial" pitchFamily="34" charset="0"/>
                <a:cs typeface="Arial" pitchFamily="34" charset="0"/>
              </a:rPr>
              <a:t>alimentare</a:t>
            </a:r>
            <a:endParaRPr lang="it-IT" sz="1800" dirty="0">
              <a:solidFill>
                <a:schemeClr val="accent1">
                  <a:lumMod val="75000"/>
                </a:schemeClr>
              </a:solidFill>
              <a:latin typeface="Arial" pitchFamily="34" charset="0"/>
              <a:cs typeface="Arial" pitchFamily="34" charset="0"/>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7</a:t>
            </a:fld>
            <a:endParaRPr lang="it-IT" dirty="0"/>
          </a:p>
        </p:txBody>
      </p:sp>
    </p:spTree>
    <p:extLst>
      <p:ext uri="{BB962C8B-B14F-4D97-AF65-F5344CB8AC3E}">
        <p14:creationId xmlns:p14="http://schemas.microsoft.com/office/powerpoint/2010/main" val="1563573064"/>
      </p:ext>
    </p:extLst>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Impianti fotovoltaici (2)</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57200" y="1052736"/>
            <a:ext cx="8229600" cy="4824535"/>
          </a:xfrm>
        </p:spPr>
        <p:txBody>
          <a:bodyPr>
            <a:normAutofit/>
          </a:bodyPr>
          <a:lstStyle/>
          <a:p>
            <a:pPr algn="just">
              <a:lnSpc>
                <a:spcPct val="150000"/>
              </a:lnSpc>
              <a:spcBef>
                <a:spcPts val="1200"/>
              </a:spcBef>
            </a:pPr>
            <a:r>
              <a:rPr lang="it-IT" sz="1800" dirty="0">
                <a:solidFill>
                  <a:schemeClr val="accent1">
                    <a:lumMod val="75000"/>
                  </a:schemeClr>
                </a:solidFill>
                <a:latin typeface="Arial" pitchFamily="34" charset="0"/>
                <a:cs typeface="Arial" pitchFamily="34" charset="0"/>
              </a:rPr>
              <a:t>Dal punto di vista strutturale, va menzionata la posa "</a:t>
            </a:r>
            <a:r>
              <a:rPr lang="it-IT" sz="1800" b="1" dirty="0">
                <a:solidFill>
                  <a:schemeClr val="accent1">
                    <a:lumMod val="75000"/>
                  </a:schemeClr>
                </a:solidFill>
                <a:latin typeface="Arial" pitchFamily="34" charset="0"/>
                <a:cs typeface="Arial" pitchFamily="34" charset="0"/>
              </a:rPr>
              <a:t>architettonicamente integrata</a:t>
            </a:r>
            <a:r>
              <a:rPr lang="it-IT" sz="1800" dirty="0">
                <a:solidFill>
                  <a:schemeClr val="accent1">
                    <a:lumMod val="75000"/>
                  </a:schemeClr>
                </a:solidFill>
                <a:latin typeface="Arial" pitchFamily="34" charset="0"/>
                <a:cs typeface="Arial" pitchFamily="34" charset="0"/>
              </a:rPr>
              <a:t>" (</a:t>
            </a:r>
            <a:r>
              <a:rPr lang="it-IT" sz="1800" dirty="0" smtClean="0">
                <a:solidFill>
                  <a:schemeClr val="accent1">
                    <a:lumMod val="75000"/>
                  </a:schemeClr>
                </a:solidFill>
                <a:latin typeface="Arial" pitchFamily="34" charset="0"/>
                <a:cs typeface="Arial" pitchFamily="34" charset="0"/>
              </a:rPr>
              <a:t>nota </a:t>
            </a:r>
            <a:r>
              <a:rPr lang="it-IT" sz="1800" dirty="0">
                <a:solidFill>
                  <a:schemeClr val="accent1">
                    <a:lumMod val="75000"/>
                  </a:schemeClr>
                </a:solidFill>
                <a:latin typeface="Arial" pitchFamily="34" charset="0"/>
                <a:cs typeface="Arial" pitchFamily="34" charset="0"/>
              </a:rPr>
              <a:t>anche con l'acronimo </a:t>
            </a:r>
            <a:r>
              <a:rPr lang="it-IT" sz="1800" b="1" dirty="0">
                <a:solidFill>
                  <a:schemeClr val="accent1">
                    <a:lumMod val="75000"/>
                  </a:schemeClr>
                </a:solidFill>
                <a:latin typeface="Arial" pitchFamily="34" charset="0"/>
                <a:cs typeface="Arial" pitchFamily="34" charset="0"/>
              </a:rPr>
              <a:t>BIPV</a:t>
            </a:r>
            <a:r>
              <a:rPr lang="it-IT" sz="1800" dirty="0">
                <a:solidFill>
                  <a:schemeClr val="accent1">
                    <a:lumMod val="75000"/>
                  </a:schemeClr>
                </a:solidFill>
                <a:latin typeface="Arial" pitchFamily="34" charset="0"/>
                <a:cs typeface="Arial" pitchFamily="34" charset="0"/>
              </a:rPr>
              <a:t> ovvero di </a:t>
            </a:r>
            <a:r>
              <a:rPr lang="it-IT" sz="1800" i="1" dirty="0">
                <a:solidFill>
                  <a:schemeClr val="accent1">
                    <a:lumMod val="75000"/>
                  </a:schemeClr>
                </a:solidFill>
                <a:latin typeface="Arial" pitchFamily="34" charset="0"/>
                <a:cs typeface="Arial" pitchFamily="34" charset="0"/>
              </a:rPr>
              <a:t>Building Integrated PhotoVoltaics</a:t>
            </a:r>
            <a:r>
              <a:rPr lang="it-IT" sz="1800" dirty="0">
                <a:solidFill>
                  <a:schemeClr val="accent1">
                    <a:lumMod val="75000"/>
                  </a:schemeClr>
                </a:solidFill>
                <a:latin typeface="Arial" pitchFamily="34" charset="0"/>
                <a:cs typeface="Arial" pitchFamily="34" charset="0"/>
              </a:rPr>
              <a:t>, ovvero </a:t>
            </a:r>
            <a:r>
              <a:rPr lang="it-IT" sz="1800" i="1" dirty="0">
                <a:solidFill>
                  <a:schemeClr val="accent1">
                    <a:lumMod val="75000"/>
                  </a:schemeClr>
                </a:solidFill>
                <a:latin typeface="Arial" pitchFamily="34" charset="0"/>
                <a:cs typeface="Arial" pitchFamily="34" charset="0"/>
              </a:rPr>
              <a:t>Sistemi fotovoltaici architettonicamente integrati</a:t>
            </a:r>
            <a:r>
              <a:rPr lang="it-IT" sz="1800" dirty="0">
                <a:solidFill>
                  <a:schemeClr val="accent1">
                    <a:lumMod val="75000"/>
                  </a:schemeClr>
                </a:solidFill>
                <a:latin typeface="Arial" pitchFamily="34" charset="0"/>
                <a:cs typeface="Arial" pitchFamily="34" charset="0"/>
              </a:rPr>
              <a:t>). L'integrazione architettonica si ottiene ponendo i moduli fotovoltaici dell'impianto all'interno del profilo stesso dell'edificio che lo accoglie. </a:t>
            </a:r>
          </a:p>
          <a:p>
            <a:pPr algn="just">
              <a:lnSpc>
                <a:spcPct val="150000"/>
              </a:lnSpc>
              <a:spcBef>
                <a:spcPts val="1200"/>
              </a:spcBef>
            </a:pPr>
            <a:r>
              <a:rPr lang="it-IT" sz="1800" dirty="0" smtClean="0">
                <a:solidFill>
                  <a:schemeClr val="accent1">
                    <a:lumMod val="75000"/>
                  </a:schemeClr>
                </a:solidFill>
                <a:latin typeface="Arial" pitchFamily="34" charset="0"/>
                <a:cs typeface="Arial" pitchFamily="34" charset="0"/>
              </a:rPr>
              <a:t>I </a:t>
            </a:r>
            <a:r>
              <a:rPr lang="it-IT" sz="1800" dirty="0">
                <a:solidFill>
                  <a:schemeClr val="accent1">
                    <a:lumMod val="75000"/>
                  </a:schemeClr>
                </a:solidFill>
                <a:latin typeface="Arial" pitchFamily="34" charset="0"/>
                <a:cs typeface="Arial" pitchFamily="34" charset="0"/>
              </a:rPr>
              <a:t>costi per realizzare un impianto fotovoltaico integrato sono più alti rispetto a quello tradizionale, ma il risultato estetico è privilegiato dalla normativa del Conto energia, con il riconoscimento di una tariffa incentivante sensibilmente più elevata</a:t>
            </a:r>
            <a:r>
              <a:rPr lang="it-IT" sz="1800" dirty="0" smtClean="0">
                <a:solidFill>
                  <a:schemeClr val="accent1">
                    <a:lumMod val="75000"/>
                  </a:schemeClr>
                </a:solidFill>
                <a:latin typeface="Arial" pitchFamily="34" charset="0"/>
                <a:cs typeface="Arial" pitchFamily="34" charset="0"/>
              </a:rPr>
              <a:t>.</a:t>
            </a:r>
            <a:endParaRPr lang="it-IT" dirty="0">
              <a:solidFill>
                <a:schemeClr val="accent1">
                  <a:lumMod val="75000"/>
                </a:schemeClr>
              </a:solidFill>
            </a:endParaRPr>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8</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
            <a:ext cx="9144000" cy="836712"/>
          </a:xfrm>
          <a:solidFill>
            <a:schemeClr val="accent1">
              <a:lumMod val="75000"/>
            </a:schemeClr>
          </a:solidFill>
        </p:spPr>
        <p:txBody>
          <a:bodyPr>
            <a:normAutofit/>
          </a:bodyPr>
          <a:lstStyle/>
          <a:p>
            <a:r>
              <a:rPr lang="it-IT" sz="3200" dirty="0" smtClean="0">
                <a:solidFill>
                  <a:schemeClr val="bg1"/>
                </a:solidFill>
                <a:latin typeface="Arial" pitchFamily="34" charset="0"/>
                <a:cs typeface="Arial" pitchFamily="34" charset="0"/>
              </a:rPr>
              <a:t>Impianti fotovoltaici (3)</a:t>
            </a:r>
            <a:endParaRPr lang="it-IT" sz="3200" dirty="0">
              <a:solidFill>
                <a:schemeClr val="bg1"/>
              </a:solidFill>
              <a:latin typeface="Arial" pitchFamily="34" charset="0"/>
              <a:cs typeface="Arial" pitchFamily="34" charset="0"/>
            </a:endParaRPr>
          </a:p>
        </p:txBody>
      </p:sp>
      <p:sp>
        <p:nvSpPr>
          <p:cNvPr id="3" name="Segnaposto contenuto 2"/>
          <p:cNvSpPr>
            <a:spLocks noGrp="1"/>
          </p:cNvSpPr>
          <p:nvPr>
            <p:ph idx="1"/>
          </p:nvPr>
        </p:nvSpPr>
        <p:spPr>
          <a:xfrm>
            <a:off x="467544" y="1124744"/>
            <a:ext cx="8229600" cy="5184576"/>
          </a:xfrm>
        </p:spPr>
        <p:txBody>
          <a:bodyPr>
            <a:normAutofit fontScale="47500" lnSpcReduction="20000"/>
          </a:bodyPr>
          <a:lstStyle/>
          <a:p>
            <a:pPr marL="0" indent="0" algn="just">
              <a:lnSpc>
                <a:spcPct val="170000"/>
              </a:lnSpc>
              <a:spcBef>
                <a:spcPts val="1200"/>
              </a:spcBef>
              <a:buNone/>
            </a:pPr>
            <a:r>
              <a:rPr lang="it-IT" sz="3800" dirty="0" smtClean="0">
                <a:solidFill>
                  <a:schemeClr val="accent1">
                    <a:lumMod val="75000"/>
                  </a:schemeClr>
                </a:solidFill>
                <a:latin typeface="Arial" pitchFamily="34" charset="0"/>
                <a:cs typeface="Arial" pitchFamily="34" charset="0"/>
              </a:rPr>
              <a:t>I </a:t>
            </a:r>
            <a:r>
              <a:rPr lang="it-IT" sz="3800" dirty="0">
                <a:solidFill>
                  <a:schemeClr val="accent1">
                    <a:lumMod val="75000"/>
                  </a:schemeClr>
                </a:solidFill>
                <a:latin typeface="Arial" pitchFamily="34" charset="0"/>
                <a:cs typeface="Arial" pitchFamily="34" charset="0"/>
              </a:rPr>
              <a:t>principali componenti di un impianto </a:t>
            </a:r>
            <a:r>
              <a:rPr lang="it-IT" sz="3800" b="1" dirty="0">
                <a:solidFill>
                  <a:schemeClr val="accent1">
                    <a:lumMod val="75000"/>
                  </a:schemeClr>
                </a:solidFill>
                <a:latin typeface="Arial" pitchFamily="34" charset="0"/>
                <a:cs typeface="Arial" pitchFamily="34" charset="0"/>
              </a:rPr>
              <a:t>fotovoltaico ad isola </a:t>
            </a:r>
            <a:r>
              <a:rPr lang="it-IT" sz="3800" dirty="0">
                <a:solidFill>
                  <a:schemeClr val="accent1">
                    <a:lumMod val="75000"/>
                  </a:schemeClr>
                </a:solidFill>
                <a:latin typeface="Arial" pitchFamily="34" charset="0"/>
                <a:cs typeface="Arial" pitchFamily="34" charset="0"/>
              </a:rPr>
              <a:t>sono generalmente:</a:t>
            </a:r>
          </a:p>
          <a:p>
            <a:pPr lvl="0" algn="just">
              <a:lnSpc>
                <a:spcPct val="170000"/>
              </a:lnSpc>
              <a:spcBef>
                <a:spcPts val="1200"/>
              </a:spcBef>
            </a:pPr>
            <a:r>
              <a:rPr lang="it-IT" sz="3800" dirty="0">
                <a:solidFill>
                  <a:schemeClr val="accent1">
                    <a:lumMod val="75000"/>
                  </a:schemeClr>
                </a:solidFill>
                <a:latin typeface="Arial" pitchFamily="34" charset="0"/>
                <a:cs typeface="Arial" pitchFamily="34" charset="0"/>
              </a:rPr>
              <a:t>campo </a:t>
            </a:r>
            <a:r>
              <a:rPr lang="it-IT" sz="3800" dirty="0" smtClean="0">
                <a:solidFill>
                  <a:schemeClr val="accent1">
                    <a:lumMod val="75000"/>
                  </a:schemeClr>
                </a:solidFill>
                <a:latin typeface="Arial" pitchFamily="34" charset="0"/>
                <a:cs typeface="Arial" pitchFamily="34" charset="0"/>
              </a:rPr>
              <a:t>fotovoltaico </a:t>
            </a:r>
            <a:r>
              <a:rPr lang="it-IT" sz="3800" dirty="0">
                <a:solidFill>
                  <a:schemeClr val="accent1">
                    <a:lumMod val="75000"/>
                  </a:schemeClr>
                </a:solidFill>
                <a:latin typeface="Arial" pitchFamily="34" charset="0"/>
                <a:cs typeface="Arial" pitchFamily="34" charset="0"/>
              </a:rPr>
              <a:t>(</a:t>
            </a:r>
            <a:r>
              <a:rPr lang="it-IT" sz="3800" dirty="0" smtClean="0">
                <a:solidFill>
                  <a:schemeClr val="accent1">
                    <a:lumMod val="75000"/>
                  </a:schemeClr>
                </a:solidFill>
                <a:latin typeface="Arial" pitchFamily="34" charset="0"/>
                <a:cs typeface="Arial" pitchFamily="34" charset="0"/>
              </a:rPr>
              <a:t>moduli fotovoltaici)</a:t>
            </a:r>
            <a:endParaRPr lang="it-IT" sz="3800" dirty="0">
              <a:solidFill>
                <a:schemeClr val="accent1">
                  <a:lumMod val="75000"/>
                </a:schemeClr>
              </a:solidFill>
              <a:latin typeface="Arial" pitchFamily="34" charset="0"/>
              <a:cs typeface="Arial" pitchFamily="34" charset="0"/>
            </a:endParaRPr>
          </a:p>
          <a:p>
            <a:pPr lvl="0" algn="just">
              <a:lnSpc>
                <a:spcPct val="170000"/>
              </a:lnSpc>
              <a:spcBef>
                <a:spcPts val="1200"/>
              </a:spcBef>
            </a:pPr>
            <a:r>
              <a:rPr lang="it-IT" sz="3800" dirty="0" smtClean="0">
                <a:solidFill>
                  <a:schemeClr val="accent1">
                    <a:lumMod val="75000"/>
                  </a:schemeClr>
                </a:solidFill>
                <a:latin typeface="Arial" pitchFamily="34" charset="0"/>
                <a:cs typeface="Arial" pitchFamily="34" charset="0"/>
              </a:rPr>
              <a:t>batterie </a:t>
            </a:r>
            <a:r>
              <a:rPr lang="it-IT" sz="3800" dirty="0">
                <a:solidFill>
                  <a:schemeClr val="accent1">
                    <a:lumMod val="75000"/>
                  </a:schemeClr>
                </a:solidFill>
                <a:latin typeface="Arial" pitchFamily="34" charset="0"/>
                <a:cs typeface="Arial" pitchFamily="34" charset="0"/>
              </a:rPr>
              <a:t>di </a:t>
            </a:r>
            <a:r>
              <a:rPr lang="it-IT" sz="3800" dirty="0" smtClean="0">
                <a:solidFill>
                  <a:schemeClr val="accent1">
                    <a:lumMod val="75000"/>
                  </a:schemeClr>
                </a:solidFill>
                <a:latin typeface="Arial" pitchFamily="34" charset="0"/>
                <a:cs typeface="Arial" pitchFamily="34" charset="0"/>
              </a:rPr>
              <a:t>accumulo per permetter </a:t>
            </a:r>
            <a:r>
              <a:rPr lang="it-IT" sz="3800" dirty="0">
                <a:solidFill>
                  <a:schemeClr val="accent1">
                    <a:lumMod val="75000"/>
                  </a:schemeClr>
                </a:solidFill>
                <a:latin typeface="Arial" pitchFamily="34" charset="0"/>
                <a:cs typeface="Arial" pitchFamily="34" charset="0"/>
              </a:rPr>
              <a:t>un </a:t>
            </a:r>
            <a:r>
              <a:rPr lang="it-IT" sz="3800" dirty="0" smtClean="0">
                <a:solidFill>
                  <a:schemeClr val="accent1">
                    <a:lumMod val="75000"/>
                  </a:schemeClr>
                </a:solidFill>
                <a:latin typeface="Arial" pitchFamily="34" charset="0"/>
                <a:cs typeface="Arial" pitchFamily="34" charset="0"/>
              </a:rPr>
              <a:t>uso differito dell’energia in assenza di radiazione solare</a:t>
            </a:r>
            <a:endParaRPr lang="it-IT" sz="3800" dirty="0">
              <a:solidFill>
                <a:schemeClr val="accent1">
                  <a:lumMod val="75000"/>
                </a:schemeClr>
              </a:solidFill>
              <a:latin typeface="Arial" pitchFamily="34" charset="0"/>
              <a:cs typeface="Arial" pitchFamily="34" charset="0"/>
            </a:endParaRPr>
          </a:p>
          <a:p>
            <a:pPr lvl="0" algn="just">
              <a:lnSpc>
                <a:spcPct val="170000"/>
              </a:lnSpc>
              <a:spcBef>
                <a:spcPts val="1200"/>
              </a:spcBef>
            </a:pPr>
            <a:r>
              <a:rPr lang="it-IT" sz="3800" dirty="0" smtClean="0">
                <a:solidFill>
                  <a:schemeClr val="accent1">
                    <a:lumMod val="75000"/>
                  </a:schemeClr>
                </a:solidFill>
                <a:latin typeface="Arial" pitchFamily="34" charset="0"/>
                <a:cs typeface="Arial" pitchFamily="34" charset="0"/>
              </a:rPr>
              <a:t>regolatore </a:t>
            </a:r>
            <a:r>
              <a:rPr lang="it-IT" sz="3800" dirty="0">
                <a:solidFill>
                  <a:schemeClr val="accent1">
                    <a:lumMod val="75000"/>
                  </a:schemeClr>
                </a:solidFill>
                <a:latin typeface="Arial" pitchFamily="34" charset="0"/>
                <a:cs typeface="Arial" pitchFamily="34" charset="0"/>
              </a:rPr>
              <a:t>di </a:t>
            </a:r>
            <a:r>
              <a:rPr lang="it-IT" sz="3800" dirty="0" smtClean="0">
                <a:solidFill>
                  <a:schemeClr val="accent1">
                    <a:lumMod val="75000"/>
                  </a:schemeClr>
                </a:solidFill>
                <a:latin typeface="Arial" pitchFamily="34" charset="0"/>
                <a:cs typeface="Arial" pitchFamily="34" charset="0"/>
              </a:rPr>
              <a:t>carica per stabilizzare </a:t>
            </a:r>
            <a:r>
              <a:rPr lang="it-IT" sz="3800" dirty="0">
                <a:solidFill>
                  <a:schemeClr val="accent1">
                    <a:lumMod val="75000"/>
                  </a:schemeClr>
                </a:solidFill>
                <a:latin typeface="Arial" pitchFamily="34" charset="0"/>
                <a:cs typeface="Arial" pitchFamily="34" charset="0"/>
              </a:rPr>
              <a:t>l'energia raccolta e a gestirla all'interno del sistema in funzione di varie situazioni possibili;</a:t>
            </a:r>
          </a:p>
          <a:p>
            <a:pPr lvl="0" algn="just">
              <a:lnSpc>
                <a:spcPct val="170000"/>
              </a:lnSpc>
              <a:spcBef>
                <a:spcPts val="1200"/>
              </a:spcBef>
            </a:pPr>
            <a:r>
              <a:rPr lang="it-IT" sz="3800" dirty="0" smtClean="0">
                <a:solidFill>
                  <a:schemeClr val="accent1">
                    <a:lumMod val="75000"/>
                  </a:schemeClr>
                </a:solidFill>
                <a:latin typeface="Arial" pitchFamily="34" charset="0"/>
                <a:cs typeface="Arial" pitchFamily="34" charset="0"/>
              </a:rPr>
              <a:t>inverter </a:t>
            </a:r>
            <a:r>
              <a:rPr lang="it-IT" sz="3800" dirty="0">
                <a:solidFill>
                  <a:schemeClr val="accent1">
                    <a:lumMod val="75000"/>
                  </a:schemeClr>
                </a:solidFill>
                <a:latin typeface="Arial" pitchFamily="34" charset="0"/>
                <a:cs typeface="Arial" pitchFamily="34" charset="0"/>
              </a:rPr>
              <a:t>(</a:t>
            </a:r>
            <a:r>
              <a:rPr lang="it-IT" sz="3800" dirty="0" smtClean="0">
                <a:solidFill>
                  <a:schemeClr val="accent1">
                    <a:lumMod val="75000"/>
                  </a:schemeClr>
                </a:solidFill>
                <a:latin typeface="Arial" pitchFamily="34" charset="0"/>
                <a:cs typeface="Arial" pitchFamily="34" charset="0"/>
              </a:rPr>
              <a:t>convertitore </a:t>
            </a:r>
            <a:r>
              <a:rPr lang="it-IT" sz="3800" dirty="0">
                <a:solidFill>
                  <a:schemeClr val="accent1">
                    <a:lumMod val="75000"/>
                  </a:schemeClr>
                </a:solidFill>
                <a:latin typeface="Arial" pitchFamily="34" charset="0"/>
                <a:cs typeface="Arial" pitchFamily="34" charset="0"/>
              </a:rPr>
              <a:t>C.C./C.A</a:t>
            </a:r>
            <a:r>
              <a:rPr lang="it-IT" sz="3800" dirty="0" smtClean="0">
                <a:solidFill>
                  <a:schemeClr val="accent1">
                    <a:lumMod val="75000"/>
                  </a:schemeClr>
                </a:solidFill>
                <a:latin typeface="Arial" pitchFamily="34" charset="0"/>
                <a:cs typeface="Arial" pitchFamily="34" charset="0"/>
              </a:rPr>
              <a:t>.) per convertire </a:t>
            </a:r>
            <a:r>
              <a:rPr lang="it-IT" sz="3800" dirty="0">
                <a:solidFill>
                  <a:schemeClr val="accent1">
                    <a:lumMod val="75000"/>
                  </a:schemeClr>
                </a:solidFill>
                <a:latin typeface="Arial" pitchFamily="34" charset="0"/>
                <a:cs typeface="Arial" pitchFamily="34" charset="0"/>
              </a:rPr>
              <a:t>la </a:t>
            </a:r>
            <a:r>
              <a:rPr lang="it-IT" sz="3800" dirty="0" smtClean="0">
                <a:solidFill>
                  <a:schemeClr val="accent1">
                    <a:lumMod val="75000"/>
                  </a:schemeClr>
                </a:solidFill>
                <a:latin typeface="Arial" pitchFamily="34" charset="0"/>
                <a:cs typeface="Arial" pitchFamily="34" charset="0"/>
              </a:rPr>
              <a:t>corrente </a:t>
            </a:r>
            <a:r>
              <a:rPr lang="it-IT" sz="3800" dirty="0">
                <a:solidFill>
                  <a:schemeClr val="accent1">
                    <a:lumMod val="75000"/>
                  </a:schemeClr>
                </a:solidFill>
                <a:latin typeface="Arial" pitchFamily="34" charset="0"/>
                <a:cs typeface="Arial" pitchFamily="34" charset="0"/>
              </a:rPr>
              <a:t>continua </a:t>
            </a:r>
            <a:r>
              <a:rPr lang="it-IT" sz="3800" dirty="0" smtClean="0">
                <a:solidFill>
                  <a:schemeClr val="accent1">
                    <a:lumMod val="75000"/>
                  </a:schemeClr>
                </a:solidFill>
                <a:latin typeface="Arial" pitchFamily="34" charset="0"/>
                <a:cs typeface="Arial" pitchFamily="34" charset="0"/>
              </a:rPr>
              <a:t>in </a:t>
            </a:r>
            <a:r>
              <a:rPr lang="it-IT" sz="3800" dirty="0">
                <a:solidFill>
                  <a:schemeClr val="accent1">
                    <a:lumMod val="75000"/>
                  </a:schemeClr>
                </a:solidFill>
                <a:latin typeface="Arial" pitchFamily="34" charset="0"/>
                <a:cs typeface="Arial" pitchFamily="34" charset="0"/>
              </a:rPr>
              <a:t>uscita dal pannello (solitamente </a:t>
            </a:r>
            <a:r>
              <a:rPr lang="it-IT" sz="3800" dirty="0" smtClean="0">
                <a:solidFill>
                  <a:schemeClr val="accent1">
                    <a:lumMod val="75000"/>
                  </a:schemeClr>
                </a:solidFill>
                <a:latin typeface="Arial" pitchFamily="34" charset="0"/>
                <a:cs typeface="Arial" pitchFamily="34" charset="0"/>
              </a:rPr>
              <a:t>a 12 </a:t>
            </a:r>
            <a:r>
              <a:rPr lang="it-IT" sz="3800" dirty="0">
                <a:solidFill>
                  <a:schemeClr val="accent1">
                    <a:lumMod val="75000"/>
                  </a:schemeClr>
                </a:solidFill>
                <a:latin typeface="Arial" pitchFamily="34" charset="0"/>
                <a:cs typeface="Arial" pitchFamily="34" charset="0"/>
              </a:rPr>
              <a:t>o 24/48 volt) in </a:t>
            </a:r>
            <a:r>
              <a:rPr lang="it-IT" sz="3800" dirty="0" smtClean="0">
                <a:solidFill>
                  <a:schemeClr val="accent1">
                    <a:lumMod val="75000"/>
                  </a:schemeClr>
                </a:solidFill>
                <a:latin typeface="Arial" pitchFamily="34" charset="0"/>
                <a:cs typeface="Arial" pitchFamily="34" charset="0"/>
              </a:rPr>
              <a:t>corrente alternata alla tensione degli utilizzatori</a:t>
            </a:r>
            <a:endParaRPr lang="it-IT" sz="3800" dirty="0">
              <a:solidFill>
                <a:schemeClr val="accent1">
                  <a:lumMod val="75000"/>
                </a:schemeClr>
              </a:solidFill>
              <a:latin typeface="Arial" pitchFamily="34" charset="0"/>
              <a:cs typeface="Arial" pitchFamily="34" charset="0"/>
            </a:endParaRPr>
          </a:p>
          <a:p>
            <a:endParaRPr lang="it-IT" dirty="0"/>
          </a:p>
        </p:txBody>
      </p:sp>
      <p:sp>
        <p:nvSpPr>
          <p:cNvPr id="5" name="Segnaposto numero diapositiva 4"/>
          <p:cNvSpPr>
            <a:spLocks noGrp="1"/>
          </p:cNvSpPr>
          <p:nvPr>
            <p:ph type="sldNum" sz="quarter" idx="4294967295"/>
          </p:nvPr>
        </p:nvSpPr>
        <p:spPr>
          <a:xfrm>
            <a:off x="7010400" y="6356350"/>
            <a:ext cx="2133600" cy="365125"/>
          </a:xfrm>
        </p:spPr>
        <p:txBody>
          <a:bodyPr/>
          <a:lstStyle/>
          <a:p>
            <a:fld id="{1DD1FCA2-D657-47C8-A81C-FBB59E0348FC}" type="slidenum">
              <a:rPr lang="it-IT" smtClean="0"/>
              <a:pPr/>
              <a:t>9</a:t>
            </a:fld>
            <a:endParaRPr lang="it-IT" dirty="0"/>
          </a:p>
        </p:txBody>
      </p:sp>
    </p:spTree>
  </p:cSld>
  <p:clrMapOvr>
    <a:masterClrMapping/>
  </p:clrMapOvr>
  <p:transition xmlns:p14="http://schemas.microsoft.com/office/powerpoint/2010/main" spd="med">
    <p:wipe dir="d"/>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3511</TotalTime>
  <Words>3588</Words>
  <Application>Microsoft Macintosh PowerPoint</Application>
  <PresentationFormat>Presentazione su schermo (4:3)</PresentationFormat>
  <Paragraphs>192</Paragraphs>
  <Slides>45</Slides>
  <Notes>1</Notes>
  <HiddenSlides>0</HiddenSlides>
  <MMClips>0</MMClips>
  <ScaleCrop>false</ScaleCrop>
  <HeadingPairs>
    <vt:vector size="4" baseType="variant">
      <vt:variant>
        <vt:lpstr>Tema</vt:lpstr>
      </vt:variant>
      <vt:variant>
        <vt:i4>2</vt:i4>
      </vt:variant>
      <vt:variant>
        <vt:lpstr>Titoli diapositive</vt:lpstr>
      </vt:variant>
      <vt:variant>
        <vt:i4>45</vt:i4>
      </vt:variant>
    </vt:vector>
  </HeadingPairs>
  <TitlesOfParts>
    <vt:vector size="47" baseType="lpstr">
      <vt:lpstr>Tema di Office</vt:lpstr>
      <vt:lpstr>Personalizza struttura</vt:lpstr>
      <vt:lpstr>  Appunti sul fotovoltaico e sull’eolico  Sergio Rogai  Firenze, 29 novembre 2016   </vt:lpstr>
      <vt:lpstr>Effetto fotovoltaico (1)</vt:lpstr>
      <vt:lpstr>Effetto fotovoltaico (2)</vt:lpstr>
      <vt:lpstr>Effetto fotovoltaico (3)</vt:lpstr>
      <vt:lpstr>Effetto fotovoltaico (4)</vt:lpstr>
      <vt:lpstr>Impianti fotovoltaici</vt:lpstr>
      <vt:lpstr>Impianti fotovoltaici (1)</vt:lpstr>
      <vt:lpstr>Impianti fotovoltaici (2)</vt:lpstr>
      <vt:lpstr>Impianti fotovoltaici (3)</vt:lpstr>
      <vt:lpstr> Impianti connessi alla rete di distribuzione  (grid-connected) </vt:lpstr>
      <vt:lpstr>Impianto FV connesso alla rete di distribuzione</vt:lpstr>
      <vt:lpstr>Potenza fotovoltaica</vt:lpstr>
      <vt:lpstr>Radiazione solare in Italia</vt:lpstr>
      <vt:lpstr>Numero e potenza impianti negli anni</vt:lpstr>
      <vt:lpstr>Producibilità degli impianti</vt:lpstr>
      <vt:lpstr>Commenti</vt:lpstr>
      <vt:lpstr>Considerazioni generali (1)</vt:lpstr>
      <vt:lpstr>Considerazioni generali (2)</vt:lpstr>
      <vt:lpstr>Considerazioni generali (3)</vt:lpstr>
      <vt:lpstr>Considerazioni generali (4)</vt:lpstr>
      <vt:lpstr>Potenza fotovoltaica installata nel mondo</vt:lpstr>
      <vt:lpstr>Prezzo moduli e impianti FV</vt:lpstr>
      <vt:lpstr>Presentazione di PowerPoint</vt:lpstr>
      <vt:lpstr>Presentazione di PowerPoint</vt:lpstr>
      <vt:lpstr>Presentazione di PowerPoint</vt:lpstr>
      <vt:lpstr>Effetti positivi (1)</vt:lpstr>
      <vt:lpstr>Effetti positivi (2)</vt:lpstr>
      <vt:lpstr>Effetti negativi</vt:lpstr>
      <vt:lpstr>Prospettive</vt:lpstr>
      <vt:lpstr>Presentazione di PowerPoint</vt:lpstr>
      <vt:lpstr>Presentazione di PowerPoint</vt:lpstr>
      <vt:lpstr>Eolico </vt:lpstr>
      <vt:lpstr>Pale eoliche off-shore</vt:lpstr>
      <vt:lpstr>Farm eolica</vt:lpstr>
      <vt:lpstr>Produzione eolica </vt:lpstr>
      <vt:lpstr>Produzione eolica in Italia</vt:lpstr>
      <vt:lpstr>Costi Eolico</vt:lpstr>
      <vt:lpstr>Prospettive future nel mondo</vt:lpstr>
      <vt:lpstr>Prospettive future in Europa(1)</vt:lpstr>
      <vt:lpstr>Prospettive future in Europa(2)</vt:lpstr>
      <vt:lpstr>Produzione in Italia nel 2015</vt:lpstr>
      <vt:lpstr>Percentuali per fonte energetica 2014/2015</vt:lpstr>
      <vt:lpstr>Riferimenti </vt:lpstr>
      <vt:lpstr>Presentazione di PowerPoint</vt:lpstr>
      <vt:lpstr>Rotore di turbina a vapore</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Conversazione sul fotovoltaico</dc:title>
  <dc:creator>Sergiorogai</dc:creator>
  <cp:lastModifiedBy>Rosa Maria  Di Giorgi</cp:lastModifiedBy>
  <cp:revision>221</cp:revision>
  <dcterms:created xsi:type="dcterms:W3CDTF">2016-11-16T09:56:31Z</dcterms:created>
  <dcterms:modified xsi:type="dcterms:W3CDTF">2016-11-28T21:18:05Z</dcterms:modified>
</cp:coreProperties>
</file>