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1"/>
  </p:notesMasterIdLst>
  <p:sldIdLst>
    <p:sldId id="256" r:id="rId2"/>
    <p:sldId id="289" r:id="rId3"/>
    <p:sldId id="290" r:id="rId4"/>
    <p:sldId id="291" r:id="rId5"/>
    <p:sldId id="292" r:id="rId6"/>
    <p:sldId id="293" r:id="rId7"/>
    <p:sldId id="294" r:id="rId8"/>
    <p:sldId id="295" r:id="rId9"/>
    <p:sldId id="296" r:id="rId10"/>
    <p:sldId id="257" r:id="rId11"/>
    <p:sldId id="258" r:id="rId12"/>
    <p:sldId id="259" r:id="rId13"/>
    <p:sldId id="260" r:id="rId14"/>
    <p:sldId id="261" r:id="rId15"/>
    <p:sldId id="262" r:id="rId16"/>
    <p:sldId id="263" r:id="rId17"/>
    <p:sldId id="264" r:id="rId18"/>
    <p:sldId id="265" r:id="rId19"/>
    <p:sldId id="266" r:id="rId20"/>
    <p:sldId id="267" r:id="rId21"/>
    <p:sldId id="269" r:id="rId22"/>
    <p:sldId id="270" r:id="rId23"/>
    <p:sldId id="271" r:id="rId24"/>
    <p:sldId id="272" r:id="rId25"/>
    <p:sldId id="273" r:id="rId26"/>
    <p:sldId id="297" r:id="rId27"/>
    <p:sldId id="298" r:id="rId28"/>
    <p:sldId id="299" r:id="rId29"/>
    <p:sldId id="300" r:id="rId30"/>
    <p:sldId id="301" r:id="rId31"/>
    <p:sldId id="302" r:id="rId32"/>
    <p:sldId id="303" r:id="rId33"/>
    <p:sldId id="304" r:id="rId34"/>
    <p:sldId id="305" r:id="rId35"/>
    <p:sldId id="306" r:id="rId36"/>
    <p:sldId id="307" r:id="rId37"/>
    <p:sldId id="308" r:id="rId38"/>
    <p:sldId id="309" r:id="rId39"/>
    <p:sldId id="310" r:id="rId40"/>
    <p:sldId id="311" r:id="rId41"/>
    <p:sldId id="312" r:id="rId42"/>
    <p:sldId id="313" r:id="rId43"/>
    <p:sldId id="314" r:id="rId44"/>
    <p:sldId id="315" r:id="rId45"/>
    <p:sldId id="316" r:id="rId46"/>
    <p:sldId id="317" r:id="rId47"/>
    <p:sldId id="318" r:id="rId48"/>
    <p:sldId id="319" r:id="rId49"/>
    <p:sldId id="320" r:id="rId50"/>
    <p:sldId id="321" r:id="rId51"/>
    <p:sldId id="322" r:id="rId52"/>
    <p:sldId id="323" r:id="rId53"/>
    <p:sldId id="324" r:id="rId54"/>
    <p:sldId id="325" r:id="rId55"/>
    <p:sldId id="326" r:id="rId56"/>
    <p:sldId id="327" r:id="rId57"/>
    <p:sldId id="328" r:id="rId58"/>
    <p:sldId id="329" r:id="rId59"/>
    <p:sldId id="288" r:id="rId60"/>
  </p:sldIdLst>
  <p:sldSz cx="9144000" cy="6858000" type="screen4x3"/>
  <p:notesSz cx="6858000" cy="9144000"/>
  <p:defaultTextStyle>
    <a:lvl1pPr defTabSz="457200">
      <a:defRPr>
        <a:latin typeface="+mj-lt"/>
        <a:ea typeface="+mj-ea"/>
        <a:cs typeface="+mj-cs"/>
        <a:sym typeface="Helvetica"/>
      </a:defRPr>
    </a:lvl1pPr>
    <a:lvl2pPr defTabSz="457200">
      <a:defRPr>
        <a:latin typeface="+mj-lt"/>
        <a:ea typeface="+mj-ea"/>
        <a:cs typeface="+mj-cs"/>
        <a:sym typeface="Helvetica"/>
      </a:defRPr>
    </a:lvl2pPr>
    <a:lvl3pPr defTabSz="457200">
      <a:defRPr>
        <a:latin typeface="+mj-lt"/>
        <a:ea typeface="+mj-ea"/>
        <a:cs typeface="+mj-cs"/>
        <a:sym typeface="Helvetica"/>
      </a:defRPr>
    </a:lvl3pPr>
    <a:lvl4pPr defTabSz="457200">
      <a:defRPr>
        <a:latin typeface="+mj-lt"/>
        <a:ea typeface="+mj-ea"/>
        <a:cs typeface="+mj-cs"/>
        <a:sym typeface="Helvetica"/>
      </a:defRPr>
    </a:lvl4pPr>
    <a:lvl5pPr defTabSz="457200">
      <a:defRPr>
        <a:latin typeface="+mj-lt"/>
        <a:ea typeface="+mj-ea"/>
        <a:cs typeface="+mj-cs"/>
        <a:sym typeface="Helvetica"/>
      </a:defRPr>
    </a:lvl5pPr>
    <a:lvl6pPr defTabSz="457200">
      <a:defRPr>
        <a:latin typeface="+mj-lt"/>
        <a:ea typeface="+mj-ea"/>
        <a:cs typeface="+mj-cs"/>
        <a:sym typeface="Helvetica"/>
      </a:defRPr>
    </a:lvl6pPr>
    <a:lvl7pPr defTabSz="457200">
      <a:defRPr>
        <a:latin typeface="+mj-lt"/>
        <a:ea typeface="+mj-ea"/>
        <a:cs typeface="+mj-cs"/>
        <a:sym typeface="Helvetica"/>
      </a:defRPr>
    </a:lvl7pPr>
    <a:lvl8pPr defTabSz="457200">
      <a:defRPr>
        <a:latin typeface="+mj-lt"/>
        <a:ea typeface="+mj-ea"/>
        <a:cs typeface="+mj-cs"/>
        <a:sym typeface="Helvetica"/>
      </a:defRPr>
    </a:lvl8pPr>
    <a:lvl9pPr defTabSz="457200">
      <a:defRPr>
        <a:latin typeface="+mj-lt"/>
        <a:ea typeface="+mj-ea"/>
        <a:cs typeface="+mj-cs"/>
        <a:sym typeface="Helvetica"/>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46"/>
  </p:normalViewPr>
  <p:slideViewPr>
    <p:cSldViewPr snapToGrid="0" snapToObjects="1">
      <p:cViewPr varScale="1">
        <p:scale>
          <a:sx n="94" d="100"/>
          <a:sy n="94" d="100"/>
        </p:scale>
        <p:origin x="162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92DAC-7A72-CB4B-B1D3-954005CF3D54}"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it-IT"/>
        </a:p>
      </dgm:t>
    </dgm:pt>
    <dgm:pt modelId="{1E477F5F-88AA-D945-8FF2-05A64D85F401}">
      <dgm:prSet phldrT="[Testo]"/>
      <dgm:spPr/>
      <dgm:t>
        <a:bodyPr/>
        <a:lstStyle/>
        <a:p>
          <a:r>
            <a:rPr lang="it-IT" dirty="0"/>
            <a:t>Biblioteca</a:t>
          </a:r>
        </a:p>
      </dgm:t>
    </dgm:pt>
    <dgm:pt modelId="{5025B6AF-9C18-724B-970A-8FA324239550}" type="parTrans" cxnId="{E1081C16-3E42-CA41-A59F-609D534B5AE7}">
      <dgm:prSet/>
      <dgm:spPr/>
      <dgm:t>
        <a:bodyPr/>
        <a:lstStyle/>
        <a:p>
          <a:endParaRPr lang="it-IT"/>
        </a:p>
      </dgm:t>
    </dgm:pt>
    <dgm:pt modelId="{40F0A090-DBC3-6642-BBF7-C4F10D993C93}" type="sibTrans" cxnId="{E1081C16-3E42-CA41-A59F-609D534B5AE7}">
      <dgm:prSet/>
      <dgm:spPr/>
      <dgm:t>
        <a:bodyPr/>
        <a:lstStyle/>
        <a:p>
          <a:endParaRPr lang="it-IT"/>
        </a:p>
      </dgm:t>
    </dgm:pt>
    <dgm:pt modelId="{BE592845-1895-2C44-B828-BEF7D388DBC3}">
      <dgm:prSet phldrT="[Testo]" custT="1"/>
      <dgm:spPr/>
      <dgm:t>
        <a:bodyPr/>
        <a:lstStyle/>
        <a:p>
          <a:r>
            <a:rPr lang="it-IT" sz="2000" dirty="0"/>
            <a:t>Scuole tecniche, Laboratori di ricerca</a:t>
          </a:r>
        </a:p>
      </dgm:t>
    </dgm:pt>
    <dgm:pt modelId="{C364EDDE-3EAB-0F41-AC4C-44181F9D53A7}" type="parTrans" cxnId="{89134E1A-BE5A-0A48-AFBC-287BDD31FA41}">
      <dgm:prSet/>
      <dgm:spPr/>
      <dgm:t>
        <a:bodyPr/>
        <a:lstStyle/>
        <a:p>
          <a:endParaRPr lang="it-IT"/>
        </a:p>
      </dgm:t>
    </dgm:pt>
    <dgm:pt modelId="{C9ABE8CD-CB37-794A-A743-D0062E3D66E9}" type="sibTrans" cxnId="{89134E1A-BE5A-0A48-AFBC-287BDD31FA41}">
      <dgm:prSet/>
      <dgm:spPr/>
      <dgm:t>
        <a:bodyPr/>
        <a:lstStyle/>
        <a:p>
          <a:endParaRPr lang="it-IT"/>
        </a:p>
      </dgm:t>
    </dgm:pt>
    <dgm:pt modelId="{895DCC83-DBE8-3C43-9324-FACF5EA502FC}">
      <dgm:prSet phldrT="[Testo]"/>
      <dgm:spPr/>
      <dgm:t>
        <a:bodyPr/>
        <a:lstStyle/>
        <a:p>
          <a:r>
            <a:rPr lang="it-IT" dirty="0"/>
            <a:t>Biblioteca</a:t>
          </a:r>
        </a:p>
      </dgm:t>
    </dgm:pt>
    <dgm:pt modelId="{9E6CA4FC-7FFF-F042-A30A-489F3F2F4C58}" type="parTrans" cxnId="{F01DF392-EB11-884E-91A3-760EE965B900}">
      <dgm:prSet/>
      <dgm:spPr/>
      <dgm:t>
        <a:bodyPr/>
        <a:lstStyle/>
        <a:p>
          <a:endParaRPr lang="it-IT"/>
        </a:p>
      </dgm:t>
    </dgm:pt>
    <dgm:pt modelId="{18C033E6-DD99-7049-B1C0-F344B5649A2F}" type="sibTrans" cxnId="{F01DF392-EB11-884E-91A3-760EE965B900}">
      <dgm:prSet/>
      <dgm:spPr/>
      <dgm:t>
        <a:bodyPr/>
        <a:lstStyle/>
        <a:p>
          <a:endParaRPr lang="it-IT"/>
        </a:p>
      </dgm:t>
    </dgm:pt>
    <dgm:pt modelId="{2C94D088-39D9-8346-AB6E-3768215613DE}">
      <dgm:prSet phldrT="[Testo]" custT="1"/>
      <dgm:spPr/>
      <dgm:t>
        <a:bodyPr/>
        <a:lstStyle/>
        <a:p>
          <a:r>
            <a:rPr lang="it-IT" sz="2000" dirty="0"/>
            <a:t>Industrie tessili</a:t>
          </a:r>
        </a:p>
      </dgm:t>
    </dgm:pt>
    <dgm:pt modelId="{93E3EDD5-DFEB-4749-90F9-F80C8F2F209D}" type="parTrans" cxnId="{07151E70-BD3E-AA4E-8046-D1300ABD4271}">
      <dgm:prSet/>
      <dgm:spPr/>
      <dgm:t>
        <a:bodyPr/>
        <a:lstStyle/>
        <a:p>
          <a:endParaRPr lang="it-IT"/>
        </a:p>
      </dgm:t>
    </dgm:pt>
    <dgm:pt modelId="{0F7BFC66-7E89-E244-82A3-7EAF84FC5F91}" type="sibTrans" cxnId="{07151E70-BD3E-AA4E-8046-D1300ABD4271}">
      <dgm:prSet/>
      <dgm:spPr/>
      <dgm:t>
        <a:bodyPr/>
        <a:lstStyle/>
        <a:p>
          <a:endParaRPr lang="it-IT"/>
        </a:p>
      </dgm:t>
    </dgm:pt>
    <dgm:pt modelId="{03C6CF89-9B04-C541-A306-1235E5EA63E9}">
      <dgm:prSet phldrT="[Testo]"/>
      <dgm:spPr/>
      <dgm:t>
        <a:bodyPr/>
        <a:lstStyle/>
        <a:p>
          <a:r>
            <a:rPr lang="it-IT" dirty="0"/>
            <a:t>Biblioteca</a:t>
          </a:r>
        </a:p>
      </dgm:t>
    </dgm:pt>
    <dgm:pt modelId="{D79398DA-5120-7342-B99A-577CD0930B95}" type="parTrans" cxnId="{1772AB1C-F262-4B44-B720-DDB1A8E1E203}">
      <dgm:prSet/>
      <dgm:spPr/>
      <dgm:t>
        <a:bodyPr/>
        <a:lstStyle/>
        <a:p>
          <a:endParaRPr lang="it-IT"/>
        </a:p>
      </dgm:t>
    </dgm:pt>
    <dgm:pt modelId="{6823500D-FC0A-E847-A025-72F852C06B4A}" type="sibTrans" cxnId="{1772AB1C-F262-4B44-B720-DDB1A8E1E203}">
      <dgm:prSet/>
      <dgm:spPr/>
      <dgm:t>
        <a:bodyPr/>
        <a:lstStyle/>
        <a:p>
          <a:endParaRPr lang="it-IT"/>
        </a:p>
      </dgm:t>
    </dgm:pt>
    <dgm:pt modelId="{A232845B-45BB-D940-A832-36298B7B4551}">
      <dgm:prSet phldrT="[Testo]"/>
      <dgm:spPr/>
      <dgm:t>
        <a:bodyPr/>
        <a:lstStyle/>
        <a:p>
          <a:r>
            <a:rPr lang="it-IT" dirty="0"/>
            <a:t>Cucina</a:t>
          </a:r>
        </a:p>
      </dgm:t>
    </dgm:pt>
    <dgm:pt modelId="{6F0FA20B-49DD-4244-9A96-8BF7250F1F83}" type="parTrans" cxnId="{F0E26811-68A0-8848-AA8E-FC3DC7844071}">
      <dgm:prSet/>
      <dgm:spPr/>
      <dgm:t>
        <a:bodyPr/>
        <a:lstStyle/>
        <a:p>
          <a:endParaRPr lang="it-IT"/>
        </a:p>
      </dgm:t>
    </dgm:pt>
    <dgm:pt modelId="{6818D2F8-3178-3B42-859E-541122746A6E}" type="sibTrans" cxnId="{F0E26811-68A0-8848-AA8E-FC3DC7844071}">
      <dgm:prSet/>
      <dgm:spPr/>
      <dgm:t>
        <a:bodyPr/>
        <a:lstStyle/>
        <a:p>
          <a:endParaRPr lang="it-IT"/>
        </a:p>
      </dgm:t>
    </dgm:pt>
    <dgm:pt modelId="{5D8F096C-B5A7-D74E-B7A4-59EEACF27501}">
      <dgm:prSet phldrT="[Testo]"/>
      <dgm:spPr/>
      <dgm:t>
        <a:bodyPr/>
        <a:lstStyle/>
        <a:p>
          <a:r>
            <a:rPr lang="it-IT" dirty="0"/>
            <a:t>Biblioteca</a:t>
          </a:r>
        </a:p>
      </dgm:t>
    </dgm:pt>
    <dgm:pt modelId="{672A2AF4-1521-B14C-A06F-1435B6127A75}" type="parTrans" cxnId="{77DB6719-66A5-3B4D-A23C-873F58BE5625}">
      <dgm:prSet/>
      <dgm:spPr/>
      <dgm:t>
        <a:bodyPr/>
        <a:lstStyle/>
        <a:p>
          <a:endParaRPr lang="it-IT"/>
        </a:p>
      </dgm:t>
    </dgm:pt>
    <dgm:pt modelId="{7A68A4C0-9F46-EB4F-8F3A-BEDD9951E8E6}" type="sibTrans" cxnId="{77DB6719-66A5-3B4D-A23C-873F58BE5625}">
      <dgm:prSet/>
      <dgm:spPr/>
      <dgm:t>
        <a:bodyPr/>
        <a:lstStyle/>
        <a:p>
          <a:endParaRPr lang="it-IT"/>
        </a:p>
      </dgm:t>
    </dgm:pt>
    <dgm:pt modelId="{48902A8E-4EC0-5F4D-9484-59ED248B0A91}">
      <dgm:prSet phldrT="[Testo]" custT="1"/>
      <dgm:spPr/>
      <dgm:t>
        <a:bodyPr/>
        <a:lstStyle/>
        <a:p>
          <a:r>
            <a:rPr lang="it-IT" sz="2000" dirty="0"/>
            <a:t>Università, Biblioteca, Museo</a:t>
          </a:r>
        </a:p>
      </dgm:t>
    </dgm:pt>
    <dgm:pt modelId="{D2F2D111-85D3-1E47-88CF-E7A0F69F2C00}" type="parTrans" cxnId="{93AD248A-C933-1C49-A28C-9B97D286B36D}">
      <dgm:prSet/>
      <dgm:spPr/>
      <dgm:t>
        <a:bodyPr/>
        <a:lstStyle/>
        <a:p>
          <a:endParaRPr lang="it-IT"/>
        </a:p>
      </dgm:t>
    </dgm:pt>
    <dgm:pt modelId="{F554D0A3-B034-0F4A-8775-AD8A272CC946}" type="sibTrans" cxnId="{93AD248A-C933-1C49-A28C-9B97D286B36D}">
      <dgm:prSet/>
      <dgm:spPr/>
      <dgm:t>
        <a:bodyPr/>
        <a:lstStyle/>
        <a:p>
          <a:endParaRPr lang="it-IT"/>
        </a:p>
      </dgm:t>
    </dgm:pt>
    <dgm:pt modelId="{7B44844F-31F1-0846-97FB-44F6C1208724}">
      <dgm:prSet phldrT="[Testo]" custT="1"/>
      <dgm:spPr/>
      <dgm:t>
        <a:bodyPr/>
        <a:lstStyle/>
        <a:p>
          <a:r>
            <a:rPr lang="it-IT" sz="2000" dirty="0"/>
            <a:t>Stanza da pranzo</a:t>
          </a:r>
        </a:p>
      </dgm:t>
    </dgm:pt>
    <dgm:pt modelId="{D2DE6003-77A5-A349-8FE8-5BF2E66E0F4C}" type="parTrans" cxnId="{76432990-60F8-D941-B7CA-7959368EC1F3}">
      <dgm:prSet/>
      <dgm:spPr/>
      <dgm:t>
        <a:bodyPr/>
        <a:lstStyle/>
        <a:p>
          <a:endParaRPr lang="it-IT"/>
        </a:p>
      </dgm:t>
    </dgm:pt>
    <dgm:pt modelId="{8536519D-2D1B-554D-A360-AC738BC6CB30}" type="sibTrans" cxnId="{76432990-60F8-D941-B7CA-7959368EC1F3}">
      <dgm:prSet/>
      <dgm:spPr/>
      <dgm:t>
        <a:bodyPr/>
        <a:lstStyle/>
        <a:p>
          <a:endParaRPr lang="it-IT"/>
        </a:p>
      </dgm:t>
    </dgm:pt>
    <dgm:pt modelId="{6FB84E5F-4B2B-4C4B-94E4-884D0FE83E49}">
      <dgm:prSet phldrT="[Testo]" custT="1"/>
      <dgm:spPr/>
      <dgm:t>
        <a:bodyPr/>
        <a:lstStyle/>
        <a:p>
          <a:r>
            <a:rPr lang="it-IT" sz="2000" dirty="0"/>
            <a:t>Officine</a:t>
          </a:r>
        </a:p>
      </dgm:t>
    </dgm:pt>
    <dgm:pt modelId="{8DFC48E3-770F-C94C-89F7-521B453E165E}" type="parTrans" cxnId="{AAA50F7C-229C-2546-B5BB-8561F056819C}">
      <dgm:prSet/>
      <dgm:spPr/>
      <dgm:t>
        <a:bodyPr/>
        <a:lstStyle/>
        <a:p>
          <a:endParaRPr lang="it-IT"/>
        </a:p>
      </dgm:t>
    </dgm:pt>
    <dgm:pt modelId="{867A19F6-E4AC-4E4F-BA6E-F2D36DC7898A}" type="sibTrans" cxnId="{AAA50F7C-229C-2546-B5BB-8561F056819C}">
      <dgm:prSet/>
      <dgm:spPr/>
      <dgm:t>
        <a:bodyPr/>
        <a:lstStyle/>
        <a:p>
          <a:endParaRPr lang="it-IT"/>
        </a:p>
      </dgm:t>
    </dgm:pt>
    <dgm:pt modelId="{2E542B7E-3B06-6E46-AB7B-54B0DF8C9FBA}" type="pres">
      <dgm:prSet presAssocID="{7C092DAC-7A72-CB4B-B1D3-954005CF3D54}" presName="cycleMatrixDiagram" presStyleCnt="0">
        <dgm:presLayoutVars>
          <dgm:chMax val="1"/>
          <dgm:dir/>
          <dgm:animLvl val="lvl"/>
          <dgm:resizeHandles val="exact"/>
        </dgm:presLayoutVars>
      </dgm:prSet>
      <dgm:spPr/>
    </dgm:pt>
    <dgm:pt modelId="{2CF48C2D-968B-5646-A09C-691EAB94F8AF}" type="pres">
      <dgm:prSet presAssocID="{7C092DAC-7A72-CB4B-B1D3-954005CF3D54}" presName="children" presStyleCnt="0"/>
      <dgm:spPr/>
    </dgm:pt>
    <dgm:pt modelId="{14F2FE02-6B4D-7F4C-BA59-6FB1DDD56B2D}" type="pres">
      <dgm:prSet presAssocID="{7C092DAC-7A72-CB4B-B1D3-954005CF3D54}" presName="child1group" presStyleCnt="0"/>
      <dgm:spPr/>
    </dgm:pt>
    <dgm:pt modelId="{D7773DD5-C820-0348-B03B-F73C3208188C}" type="pres">
      <dgm:prSet presAssocID="{7C092DAC-7A72-CB4B-B1D3-954005CF3D54}" presName="child1" presStyleLbl="bgAcc1" presStyleIdx="0" presStyleCnt="4"/>
      <dgm:spPr/>
    </dgm:pt>
    <dgm:pt modelId="{F277C075-FECA-464E-B6B8-F2E686CE402B}" type="pres">
      <dgm:prSet presAssocID="{7C092DAC-7A72-CB4B-B1D3-954005CF3D54}" presName="child1Text" presStyleLbl="bgAcc1" presStyleIdx="0" presStyleCnt="4">
        <dgm:presLayoutVars>
          <dgm:bulletEnabled val="1"/>
        </dgm:presLayoutVars>
      </dgm:prSet>
      <dgm:spPr/>
    </dgm:pt>
    <dgm:pt modelId="{21667A02-3267-8A47-B4B2-BC1BC9BF838E}" type="pres">
      <dgm:prSet presAssocID="{7C092DAC-7A72-CB4B-B1D3-954005CF3D54}" presName="child2group" presStyleCnt="0"/>
      <dgm:spPr/>
    </dgm:pt>
    <dgm:pt modelId="{BBBC0DB2-A0C2-2947-873A-8A99DC1DF88D}" type="pres">
      <dgm:prSet presAssocID="{7C092DAC-7A72-CB4B-B1D3-954005CF3D54}" presName="child2" presStyleLbl="bgAcc1" presStyleIdx="1" presStyleCnt="4"/>
      <dgm:spPr/>
    </dgm:pt>
    <dgm:pt modelId="{3AA2938E-0A76-1841-9D80-9B65F9EF7779}" type="pres">
      <dgm:prSet presAssocID="{7C092DAC-7A72-CB4B-B1D3-954005CF3D54}" presName="child2Text" presStyleLbl="bgAcc1" presStyleIdx="1" presStyleCnt="4">
        <dgm:presLayoutVars>
          <dgm:bulletEnabled val="1"/>
        </dgm:presLayoutVars>
      </dgm:prSet>
      <dgm:spPr/>
    </dgm:pt>
    <dgm:pt modelId="{3E535948-B80B-724F-83AB-2B874FF7A4C8}" type="pres">
      <dgm:prSet presAssocID="{7C092DAC-7A72-CB4B-B1D3-954005CF3D54}" presName="child3group" presStyleCnt="0"/>
      <dgm:spPr/>
    </dgm:pt>
    <dgm:pt modelId="{75E75944-A6BF-C942-9E3F-B8E28E43998B}" type="pres">
      <dgm:prSet presAssocID="{7C092DAC-7A72-CB4B-B1D3-954005CF3D54}" presName="child3" presStyleLbl="bgAcc1" presStyleIdx="2" presStyleCnt="4"/>
      <dgm:spPr/>
    </dgm:pt>
    <dgm:pt modelId="{42F76736-C258-DE44-8120-04ED5351A319}" type="pres">
      <dgm:prSet presAssocID="{7C092DAC-7A72-CB4B-B1D3-954005CF3D54}" presName="child3Text" presStyleLbl="bgAcc1" presStyleIdx="2" presStyleCnt="4">
        <dgm:presLayoutVars>
          <dgm:bulletEnabled val="1"/>
        </dgm:presLayoutVars>
      </dgm:prSet>
      <dgm:spPr/>
    </dgm:pt>
    <dgm:pt modelId="{ADD189B8-FAE1-7245-B5BD-997698D03263}" type="pres">
      <dgm:prSet presAssocID="{7C092DAC-7A72-CB4B-B1D3-954005CF3D54}" presName="child4group" presStyleCnt="0"/>
      <dgm:spPr/>
    </dgm:pt>
    <dgm:pt modelId="{5F976EE2-EC64-D84A-8E7F-C69B59342560}" type="pres">
      <dgm:prSet presAssocID="{7C092DAC-7A72-CB4B-B1D3-954005CF3D54}" presName="child4" presStyleLbl="bgAcc1" presStyleIdx="3" presStyleCnt="4" custScaleY="129896"/>
      <dgm:spPr/>
    </dgm:pt>
    <dgm:pt modelId="{93E2FE8A-2CAC-004E-A7B3-99B60F9B3FD6}" type="pres">
      <dgm:prSet presAssocID="{7C092DAC-7A72-CB4B-B1D3-954005CF3D54}" presName="child4Text" presStyleLbl="bgAcc1" presStyleIdx="3" presStyleCnt="4">
        <dgm:presLayoutVars>
          <dgm:bulletEnabled val="1"/>
        </dgm:presLayoutVars>
      </dgm:prSet>
      <dgm:spPr/>
    </dgm:pt>
    <dgm:pt modelId="{B41F8D1E-0CC7-C74F-9205-7D5A5CBAB11A}" type="pres">
      <dgm:prSet presAssocID="{7C092DAC-7A72-CB4B-B1D3-954005CF3D54}" presName="childPlaceholder" presStyleCnt="0"/>
      <dgm:spPr/>
    </dgm:pt>
    <dgm:pt modelId="{F690F52A-F7FF-A74C-8730-7B27741C1CF8}" type="pres">
      <dgm:prSet presAssocID="{7C092DAC-7A72-CB4B-B1D3-954005CF3D54}" presName="circle" presStyleCnt="0"/>
      <dgm:spPr/>
    </dgm:pt>
    <dgm:pt modelId="{0B23FE94-D2BA-464A-B2D5-606C3BD39E75}" type="pres">
      <dgm:prSet presAssocID="{7C092DAC-7A72-CB4B-B1D3-954005CF3D54}" presName="quadrant1" presStyleLbl="node1" presStyleIdx="0" presStyleCnt="4">
        <dgm:presLayoutVars>
          <dgm:chMax val="1"/>
          <dgm:bulletEnabled val="1"/>
        </dgm:presLayoutVars>
      </dgm:prSet>
      <dgm:spPr/>
    </dgm:pt>
    <dgm:pt modelId="{9E4EA4BF-092B-034E-BB55-FEB9F772A778}" type="pres">
      <dgm:prSet presAssocID="{7C092DAC-7A72-CB4B-B1D3-954005CF3D54}" presName="quadrant2" presStyleLbl="node1" presStyleIdx="1" presStyleCnt="4">
        <dgm:presLayoutVars>
          <dgm:chMax val="1"/>
          <dgm:bulletEnabled val="1"/>
        </dgm:presLayoutVars>
      </dgm:prSet>
      <dgm:spPr/>
    </dgm:pt>
    <dgm:pt modelId="{E2EFF98D-3DB9-0047-B560-5D7C3DC97707}" type="pres">
      <dgm:prSet presAssocID="{7C092DAC-7A72-CB4B-B1D3-954005CF3D54}" presName="quadrant3" presStyleLbl="node1" presStyleIdx="2" presStyleCnt="4">
        <dgm:presLayoutVars>
          <dgm:chMax val="1"/>
          <dgm:bulletEnabled val="1"/>
        </dgm:presLayoutVars>
      </dgm:prSet>
      <dgm:spPr/>
    </dgm:pt>
    <dgm:pt modelId="{5B00D700-0595-6E46-B096-880643AC70EF}" type="pres">
      <dgm:prSet presAssocID="{7C092DAC-7A72-CB4B-B1D3-954005CF3D54}" presName="quadrant4" presStyleLbl="node1" presStyleIdx="3" presStyleCnt="4">
        <dgm:presLayoutVars>
          <dgm:chMax val="1"/>
          <dgm:bulletEnabled val="1"/>
        </dgm:presLayoutVars>
      </dgm:prSet>
      <dgm:spPr/>
    </dgm:pt>
    <dgm:pt modelId="{FA8154FF-C0B2-CF49-AF4C-6A645E112E4F}" type="pres">
      <dgm:prSet presAssocID="{7C092DAC-7A72-CB4B-B1D3-954005CF3D54}" presName="quadrantPlaceholder" presStyleCnt="0"/>
      <dgm:spPr/>
    </dgm:pt>
    <dgm:pt modelId="{75DE3698-4FA9-AD42-AD99-494D7BC8A067}" type="pres">
      <dgm:prSet presAssocID="{7C092DAC-7A72-CB4B-B1D3-954005CF3D54}" presName="center1" presStyleLbl="fgShp" presStyleIdx="0" presStyleCnt="2"/>
      <dgm:spPr/>
    </dgm:pt>
    <dgm:pt modelId="{DFE9215C-604F-4E45-8302-78D4E0A4359A}" type="pres">
      <dgm:prSet presAssocID="{7C092DAC-7A72-CB4B-B1D3-954005CF3D54}" presName="center2" presStyleLbl="fgShp" presStyleIdx="1" presStyleCnt="2"/>
      <dgm:spPr/>
    </dgm:pt>
  </dgm:ptLst>
  <dgm:cxnLst>
    <dgm:cxn modelId="{F8364E10-F7F8-1547-9327-ECE52A9638FB}" type="presOf" srcId="{A232845B-45BB-D940-A832-36298B7B4551}" destId="{42F76736-C258-DE44-8120-04ED5351A319}" srcOrd="1" destOrd="0" presId="urn:microsoft.com/office/officeart/2005/8/layout/cycle4"/>
    <dgm:cxn modelId="{F0E26811-68A0-8848-AA8E-FC3DC7844071}" srcId="{03C6CF89-9B04-C541-A306-1235E5EA63E9}" destId="{A232845B-45BB-D940-A832-36298B7B4551}" srcOrd="0" destOrd="0" parTransId="{6F0FA20B-49DD-4244-9A96-8BF7250F1F83}" sibTransId="{6818D2F8-3178-3B42-859E-541122746A6E}"/>
    <dgm:cxn modelId="{E1081C16-3E42-CA41-A59F-609D534B5AE7}" srcId="{7C092DAC-7A72-CB4B-B1D3-954005CF3D54}" destId="{1E477F5F-88AA-D945-8FF2-05A64D85F401}" srcOrd="0" destOrd="0" parTransId="{5025B6AF-9C18-724B-970A-8FA324239550}" sibTransId="{40F0A090-DBC3-6642-BBF7-C4F10D993C93}"/>
    <dgm:cxn modelId="{5FD1B918-34A0-904C-B839-02471C961397}" type="presOf" srcId="{6FB84E5F-4B2B-4C4B-94E4-884D0FE83E49}" destId="{F277C075-FECA-464E-B6B8-F2E686CE402B}" srcOrd="1" destOrd="1" presId="urn:microsoft.com/office/officeart/2005/8/layout/cycle4"/>
    <dgm:cxn modelId="{77DB6719-66A5-3B4D-A23C-873F58BE5625}" srcId="{7C092DAC-7A72-CB4B-B1D3-954005CF3D54}" destId="{5D8F096C-B5A7-D74E-B7A4-59EEACF27501}" srcOrd="3" destOrd="0" parTransId="{672A2AF4-1521-B14C-A06F-1435B6127A75}" sibTransId="{7A68A4C0-9F46-EB4F-8F3A-BEDD9951E8E6}"/>
    <dgm:cxn modelId="{89134E1A-BE5A-0A48-AFBC-287BDD31FA41}" srcId="{1E477F5F-88AA-D945-8FF2-05A64D85F401}" destId="{BE592845-1895-2C44-B828-BEF7D388DBC3}" srcOrd="0" destOrd="0" parTransId="{C364EDDE-3EAB-0F41-AC4C-44181F9D53A7}" sibTransId="{C9ABE8CD-CB37-794A-A743-D0062E3D66E9}"/>
    <dgm:cxn modelId="{1772AB1C-F262-4B44-B720-DDB1A8E1E203}" srcId="{7C092DAC-7A72-CB4B-B1D3-954005CF3D54}" destId="{03C6CF89-9B04-C541-A306-1235E5EA63E9}" srcOrd="2" destOrd="0" parTransId="{D79398DA-5120-7342-B99A-577CD0930B95}" sibTransId="{6823500D-FC0A-E847-A025-72F852C06B4A}"/>
    <dgm:cxn modelId="{3A23C344-73E0-BA48-ACD3-DECF12FB53A7}" type="presOf" srcId="{5D8F096C-B5A7-D74E-B7A4-59EEACF27501}" destId="{5B00D700-0595-6E46-B096-880643AC70EF}" srcOrd="0" destOrd="0" presId="urn:microsoft.com/office/officeart/2005/8/layout/cycle4"/>
    <dgm:cxn modelId="{6C326466-7CBC-374A-AEFA-490CF03EB20D}" type="presOf" srcId="{1E477F5F-88AA-D945-8FF2-05A64D85F401}" destId="{0B23FE94-D2BA-464A-B2D5-606C3BD39E75}" srcOrd="0" destOrd="0" presId="urn:microsoft.com/office/officeart/2005/8/layout/cycle4"/>
    <dgm:cxn modelId="{07151E70-BD3E-AA4E-8046-D1300ABD4271}" srcId="{895DCC83-DBE8-3C43-9324-FACF5EA502FC}" destId="{2C94D088-39D9-8346-AB6E-3768215613DE}" srcOrd="0" destOrd="0" parTransId="{93E3EDD5-DFEB-4749-90F9-F80C8F2F209D}" sibTransId="{0F7BFC66-7E89-E244-82A3-7EAF84FC5F91}"/>
    <dgm:cxn modelId="{271BEC74-3C20-5249-AE1E-67BE1BE2D7D6}" type="presOf" srcId="{2C94D088-39D9-8346-AB6E-3768215613DE}" destId="{3AA2938E-0A76-1841-9D80-9B65F9EF7779}" srcOrd="1" destOrd="0" presId="urn:microsoft.com/office/officeart/2005/8/layout/cycle4"/>
    <dgm:cxn modelId="{AAA50F7C-229C-2546-B5BB-8561F056819C}" srcId="{1E477F5F-88AA-D945-8FF2-05A64D85F401}" destId="{6FB84E5F-4B2B-4C4B-94E4-884D0FE83E49}" srcOrd="1" destOrd="0" parTransId="{8DFC48E3-770F-C94C-89F7-521B453E165E}" sibTransId="{867A19F6-E4AC-4E4F-BA6E-F2D36DC7898A}"/>
    <dgm:cxn modelId="{C4911887-63C4-EB48-B1CD-5789ACCFEE66}" type="presOf" srcId="{6FB84E5F-4B2B-4C4B-94E4-884D0FE83E49}" destId="{D7773DD5-C820-0348-B03B-F73C3208188C}" srcOrd="0" destOrd="1" presId="urn:microsoft.com/office/officeart/2005/8/layout/cycle4"/>
    <dgm:cxn modelId="{93AD248A-C933-1C49-A28C-9B97D286B36D}" srcId="{5D8F096C-B5A7-D74E-B7A4-59EEACF27501}" destId="{48902A8E-4EC0-5F4D-9484-59ED248B0A91}" srcOrd="0" destOrd="0" parTransId="{D2F2D111-85D3-1E47-88CF-E7A0F69F2C00}" sibTransId="{F554D0A3-B034-0F4A-8775-AD8A272CC946}"/>
    <dgm:cxn modelId="{76432990-60F8-D941-B7CA-7959368EC1F3}" srcId="{5D8F096C-B5A7-D74E-B7A4-59EEACF27501}" destId="{7B44844F-31F1-0846-97FB-44F6C1208724}" srcOrd="1" destOrd="0" parTransId="{D2DE6003-77A5-A349-8FE8-5BF2E66E0F4C}" sibTransId="{8536519D-2D1B-554D-A360-AC738BC6CB30}"/>
    <dgm:cxn modelId="{F01DF392-EB11-884E-91A3-760EE965B900}" srcId="{7C092DAC-7A72-CB4B-B1D3-954005CF3D54}" destId="{895DCC83-DBE8-3C43-9324-FACF5EA502FC}" srcOrd="1" destOrd="0" parTransId="{9E6CA4FC-7FFF-F042-A30A-489F3F2F4C58}" sibTransId="{18C033E6-DD99-7049-B1C0-F344B5649A2F}"/>
    <dgm:cxn modelId="{B3A870AE-E7C2-1641-ABD8-8F2C5E00BE1C}" type="presOf" srcId="{7C092DAC-7A72-CB4B-B1D3-954005CF3D54}" destId="{2E542B7E-3B06-6E46-AB7B-54B0DF8C9FBA}" srcOrd="0" destOrd="0" presId="urn:microsoft.com/office/officeart/2005/8/layout/cycle4"/>
    <dgm:cxn modelId="{7C3DEDB0-EF53-3340-9C23-B5F69421A81B}" type="presOf" srcId="{7B44844F-31F1-0846-97FB-44F6C1208724}" destId="{93E2FE8A-2CAC-004E-A7B3-99B60F9B3FD6}" srcOrd="1" destOrd="1" presId="urn:microsoft.com/office/officeart/2005/8/layout/cycle4"/>
    <dgm:cxn modelId="{76B9ECB1-8B08-EA43-953D-643133C878E0}" type="presOf" srcId="{A232845B-45BB-D940-A832-36298B7B4551}" destId="{75E75944-A6BF-C942-9E3F-B8E28E43998B}" srcOrd="0" destOrd="0" presId="urn:microsoft.com/office/officeart/2005/8/layout/cycle4"/>
    <dgm:cxn modelId="{D82F85B8-0986-9F4F-AF7C-BBE35EC15A0C}" type="presOf" srcId="{7B44844F-31F1-0846-97FB-44F6C1208724}" destId="{5F976EE2-EC64-D84A-8E7F-C69B59342560}" srcOrd="0" destOrd="1" presId="urn:microsoft.com/office/officeart/2005/8/layout/cycle4"/>
    <dgm:cxn modelId="{F1611DD6-582B-774F-B66E-951903CBD006}" type="presOf" srcId="{48902A8E-4EC0-5F4D-9484-59ED248B0A91}" destId="{93E2FE8A-2CAC-004E-A7B3-99B60F9B3FD6}" srcOrd="1" destOrd="0" presId="urn:microsoft.com/office/officeart/2005/8/layout/cycle4"/>
    <dgm:cxn modelId="{F2A993DD-2266-8242-A318-D2B21938036A}" type="presOf" srcId="{BE592845-1895-2C44-B828-BEF7D388DBC3}" destId="{F277C075-FECA-464E-B6B8-F2E686CE402B}" srcOrd="1" destOrd="0" presId="urn:microsoft.com/office/officeart/2005/8/layout/cycle4"/>
    <dgm:cxn modelId="{096CD1E2-1EFC-FB49-BFC2-8D96C2E0EA86}" type="presOf" srcId="{BE592845-1895-2C44-B828-BEF7D388DBC3}" destId="{D7773DD5-C820-0348-B03B-F73C3208188C}" srcOrd="0" destOrd="0" presId="urn:microsoft.com/office/officeart/2005/8/layout/cycle4"/>
    <dgm:cxn modelId="{C1E5C3E7-1FB8-FB45-B887-4E1BDDB71BDC}" type="presOf" srcId="{895DCC83-DBE8-3C43-9324-FACF5EA502FC}" destId="{9E4EA4BF-092B-034E-BB55-FEB9F772A778}" srcOrd="0" destOrd="0" presId="urn:microsoft.com/office/officeart/2005/8/layout/cycle4"/>
    <dgm:cxn modelId="{38079EEF-3724-6649-A9E2-4CF9ED263CEA}" type="presOf" srcId="{2C94D088-39D9-8346-AB6E-3768215613DE}" destId="{BBBC0DB2-A0C2-2947-873A-8A99DC1DF88D}" srcOrd="0" destOrd="0" presId="urn:microsoft.com/office/officeart/2005/8/layout/cycle4"/>
    <dgm:cxn modelId="{40FBADFE-6E7E-334D-B724-0A3657BCE508}" type="presOf" srcId="{03C6CF89-9B04-C541-A306-1235E5EA63E9}" destId="{E2EFF98D-3DB9-0047-B560-5D7C3DC97707}" srcOrd="0" destOrd="0" presId="urn:microsoft.com/office/officeart/2005/8/layout/cycle4"/>
    <dgm:cxn modelId="{524CAAFF-AB30-F74D-8BFF-169C71849BDC}" type="presOf" srcId="{48902A8E-4EC0-5F4D-9484-59ED248B0A91}" destId="{5F976EE2-EC64-D84A-8E7F-C69B59342560}" srcOrd="0" destOrd="0" presId="urn:microsoft.com/office/officeart/2005/8/layout/cycle4"/>
    <dgm:cxn modelId="{98C44F2F-B92B-3A4E-8C65-88D6E7476F81}" type="presParOf" srcId="{2E542B7E-3B06-6E46-AB7B-54B0DF8C9FBA}" destId="{2CF48C2D-968B-5646-A09C-691EAB94F8AF}" srcOrd="0" destOrd="0" presId="urn:microsoft.com/office/officeart/2005/8/layout/cycle4"/>
    <dgm:cxn modelId="{C097DBA4-7623-D24A-B941-EB968D682049}" type="presParOf" srcId="{2CF48C2D-968B-5646-A09C-691EAB94F8AF}" destId="{14F2FE02-6B4D-7F4C-BA59-6FB1DDD56B2D}" srcOrd="0" destOrd="0" presId="urn:microsoft.com/office/officeart/2005/8/layout/cycle4"/>
    <dgm:cxn modelId="{1EADC558-E5CC-8344-AC01-873448F9270E}" type="presParOf" srcId="{14F2FE02-6B4D-7F4C-BA59-6FB1DDD56B2D}" destId="{D7773DD5-C820-0348-B03B-F73C3208188C}" srcOrd="0" destOrd="0" presId="urn:microsoft.com/office/officeart/2005/8/layout/cycle4"/>
    <dgm:cxn modelId="{950FFBA8-2DE3-CE4F-814F-CC75F9BC511B}" type="presParOf" srcId="{14F2FE02-6B4D-7F4C-BA59-6FB1DDD56B2D}" destId="{F277C075-FECA-464E-B6B8-F2E686CE402B}" srcOrd="1" destOrd="0" presId="urn:microsoft.com/office/officeart/2005/8/layout/cycle4"/>
    <dgm:cxn modelId="{A78EC803-B8CB-2648-BFC4-46E149F58935}" type="presParOf" srcId="{2CF48C2D-968B-5646-A09C-691EAB94F8AF}" destId="{21667A02-3267-8A47-B4B2-BC1BC9BF838E}" srcOrd="1" destOrd="0" presId="urn:microsoft.com/office/officeart/2005/8/layout/cycle4"/>
    <dgm:cxn modelId="{00417961-1254-5246-9620-24759517DFA1}" type="presParOf" srcId="{21667A02-3267-8A47-B4B2-BC1BC9BF838E}" destId="{BBBC0DB2-A0C2-2947-873A-8A99DC1DF88D}" srcOrd="0" destOrd="0" presId="urn:microsoft.com/office/officeart/2005/8/layout/cycle4"/>
    <dgm:cxn modelId="{A05938EE-5821-0A4C-8CA7-E9A58D0CEA67}" type="presParOf" srcId="{21667A02-3267-8A47-B4B2-BC1BC9BF838E}" destId="{3AA2938E-0A76-1841-9D80-9B65F9EF7779}" srcOrd="1" destOrd="0" presId="urn:microsoft.com/office/officeart/2005/8/layout/cycle4"/>
    <dgm:cxn modelId="{06F29835-3E81-E843-BB50-E8CEC172764A}" type="presParOf" srcId="{2CF48C2D-968B-5646-A09C-691EAB94F8AF}" destId="{3E535948-B80B-724F-83AB-2B874FF7A4C8}" srcOrd="2" destOrd="0" presId="urn:microsoft.com/office/officeart/2005/8/layout/cycle4"/>
    <dgm:cxn modelId="{90A95934-68FB-354A-B112-4EBF03E15E57}" type="presParOf" srcId="{3E535948-B80B-724F-83AB-2B874FF7A4C8}" destId="{75E75944-A6BF-C942-9E3F-B8E28E43998B}" srcOrd="0" destOrd="0" presId="urn:microsoft.com/office/officeart/2005/8/layout/cycle4"/>
    <dgm:cxn modelId="{53ABA7FA-75BC-8D44-9693-8E8C2500B054}" type="presParOf" srcId="{3E535948-B80B-724F-83AB-2B874FF7A4C8}" destId="{42F76736-C258-DE44-8120-04ED5351A319}" srcOrd="1" destOrd="0" presId="urn:microsoft.com/office/officeart/2005/8/layout/cycle4"/>
    <dgm:cxn modelId="{19767852-AFEE-6E40-8316-F15BA2872A55}" type="presParOf" srcId="{2CF48C2D-968B-5646-A09C-691EAB94F8AF}" destId="{ADD189B8-FAE1-7245-B5BD-997698D03263}" srcOrd="3" destOrd="0" presId="urn:microsoft.com/office/officeart/2005/8/layout/cycle4"/>
    <dgm:cxn modelId="{97EC69E9-CAC7-6A40-A00A-6B55D68F7EB6}" type="presParOf" srcId="{ADD189B8-FAE1-7245-B5BD-997698D03263}" destId="{5F976EE2-EC64-D84A-8E7F-C69B59342560}" srcOrd="0" destOrd="0" presId="urn:microsoft.com/office/officeart/2005/8/layout/cycle4"/>
    <dgm:cxn modelId="{85476FFC-7671-7F4C-AF0E-7D78FF7AB7BD}" type="presParOf" srcId="{ADD189B8-FAE1-7245-B5BD-997698D03263}" destId="{93E2FE8A-2CAC-004E-A7B3-99B60F9B3FD6}" srcOrd="1" destOrd="0" presId="urn:microsoft.com/office/officeart/2005/8/layout/cycle4"/>
    <dgm:cxn modelId="{458E9DEC-D88E-7143-A959-2862EE452804}" type="presParOf" srcId="{2CF48C2D-968B-5646-A09C-691EAB94F8AF}" destId="{B41F8D1E-0CC7-C74F-9205-7D5A5CBAB11A}" srcOrd="4" destOrd="0" presId="urn:microsoft.com/office/officeart/2005/8/layout/cycle4"/>
    <dgm:cxn modelId="{DB230EF2-A52D-FA43-A25E-52A99860DFAD}" type="presParOf" srcId="{2E542B7E-3B06-6E46-AB7B-54B0DF8C9FBA}" destId="{F690F52A-F7FF-A74C-8730-7B27741C1CF8}" srcOrd="1" destOrd="0" presId="urn:microsoft.com/office/officeart/2005/8/layout/cycle4"/>
    <dgm:cxn modelId="{7E76880B-FF0C-0C4B-825C-D207FEA24B86}" type="presParOf" srcId="{F690F52A-F7FF-A74C-8730-7B27741C1CF8}" destId="{0B23FE94-D2BA-464A-B2D5-606C3BD39E75}" srcOrd="0" destOrd="0" presId="urn:microsoft.com/office/officeart/2005/8/layout/cycle4"/>
    <dgm:cxn modelId="{C588E9A1-4212-6E45-9694-3653A778882C}" type="presParOf" srcId="{F690F52A-F7FF-A74C-8730-7B27741C1CF8}" destId="{9E4EA4BF-092B-034E-BB55-FEB9F772A778}" srcOrd="1" destOrd="0" presId="urn:microsoft.com/office/officeart/2005/8/layout/cycle4"/>
    <dgm:cxn modelId="{4C7176F4-7FF9-3F4F-A5A1-5A2832A5CAAB}" type="presParOf" srcId="{F690F52A-F7FF-A74C-8730-7B27741C1CF8}" destId="{E2EFF98D-3DB9-0047-B560-5D7C3DC97707}" srcOrd="2" destOrd="0" presId="urn:microsoft.com/office/officeart/2005/8/layout/cycle4"/>
    <dgm:cxn modelId="{1EBCC077-C35D-0D47-9DA9-2BECC70F703A}" type="presParOf" srcId="{F690F52A-F7FF-A74C-8730-7B27741C1CF8}" destId="{5B00D700-0595-6E46-B096-880643AC70EF}" srcOrd="3" destOrd="0" presId="urn:microsoft.com/office/officeart/2005/8/layout/cycle4"/>
    <dgm:cxn modelId="{3F6B9811-31E8-B742-857C-1ED97519758F}" type="presParOf" srcId="{F690F52A-F7FF-A74C-8730-7B27741C1CF8}" destId="{FA8154FF-C0B2-CF49-AF4C-6A645E112E4F}" srcOrd="4" destOrd="0" presId="urn:microsoft.com/office/officeart/2005/8/layout/cycle4"/>
    <dgm:cxn modelId="{1886D716-E6E0-2C49-8619-AB4BA0C353D8}" type="presParOf" srcId="{2E542B7E-3B06-6E46-AB7B-54B0DF8C9FBA}" destId="{75DE3698-4FA9-AD42-AD99-494D7BC8A067}" srcOrd="2" destOrd="0" presId="urn:microsoft.com/office/officeart/2005/8/layout/cycle4"/>
    <dgm:cxn modelId="{0FBAD5DD-1A40-5E44-BC0E-8A2D95C763B0}" type="presParOf" srcId="{2E542B7E-3B06-6E46-AB7B-54B0DF8C9FBA}" destId="{DFE9215C-604F-4E45-8302-78D4E0A4359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092DAC-7A72-CB4B-B1D3-954005CF3D54}"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it-IT"/>
        </a:p>
      </dgm:t>
    </dgm:pt>
    <dgm:pt modelId="{895DCC83-DBE8-3C43-9324-FACF5EA502FC}">
      <dgm:prSet phldrT="[Testo]"/>
      <dgm:spPr/>
      <dgm:t>
        <a:bodyPr/>
        <a:lstStyle/>
        <a:p>
          <a:r>
            <a:rPr lang="it-IT" dirty="0"/>
            <a:t>Museo</a:t>
          </a:r>
        </a:p>
      </dgm:t>
    </dgm:pt>
    <dgm:pt modelId="{9E6CA4FC-7FFF-F042-A30A-489F3F2F4C58}" type="parTrans" cxnId="{F01DF392-EB11-884E-91A3-760EE965B900}">
      <dgm:prSet/>
      <dgm:spPr/>
      <dgm:t>
        <a:bodyPr/>
        <a:lstStyle/>
        <a:p>
          <a:endParaRPr lang="it-IT"/>
        </a:p>
      </dgm:t>
    </dgm:pt>
    <dgm:pt modelId="{18C033E6-DD99-7049-B1C0-F344B5649A2F}" type="sibTrans" cxnId="{F01DF392-EB11-884E-91A3-760EE965B900}">
      <dgm:prSet/>
      <dgm:spPr/>
      <dgm:t>
        <a:bodyPr/>
        <a:lstStyle/>
        <a:p>
          <a:endParaRPr lang="it-IT"/>
        </a:p>
      </dgm:t>
    </dgm:pt>
    <dgm:pt modelId="{2C94D088-39D9-8346-AB6E-3768215613DE}">
      <dgm:prSet phldrT="[Testo]" custT="1"/>
      <dgm:spPr/>
      <dgm:t>
        <a:bodyPr/>
        <a:lstStyle/>
        <a:p>
          <a:r>
            <a:rPr lang="it-IT" sz="2000" dirty="0"/>
            <a:t>Laboratori</a:t>
          </a:r>
          <a:r>
            <a:rPr lang="it-IT" sz="2000" baseline="0" dirty="0"/>
            <a:t> di Biologia</a:t>
          </a:r>
          <a:endParaRPr lang="it-IT" sz="2000" dirty="0"/>
        </a:p>
      </dgm:t>
    </dgm:pt>
    <dgm:pt modelId="{93E3EDD5-DFEB-4749-90F9-F80C8F2F209D}" type="parTrans" cxnId="{07151E70-BD3E-AA4E-8046-D1300ABD4271}">
      <dgm:prSet/>
      <dgm:spPr/>
      <dgm:t>
        <a:bodyPr/>
        <a:lstStyle/>
        <a:p>
          <a:endParaRPr lang="it-IT"/>
        </a:p>
      </dgm:t>
    </dgm:pt>
    <dgm:pt modelId="{0F7BFC66-7E89-E244-82A3-7EAF84FC5F91}" type="sibTrans" cxnId="{07151E70-BD3E-AA4E-8046-D1300ABD4271}">
      <dgm:prSet/>
      <dgm:spPr/>
      <dgm:t>
        <a:bodyPr/>
        <a:lstStyle/>
        <a:p>
          <a:endParaRPr lang="it-IT"/>
        </a:p>
      </dgm:t>
    </dgm:pt>
    <dgm:pt modelId="{03C6CF89-9B04-C541-A306-1235E5EA63E9}">
      <dgm:prSet phldrT="[Testo]"/>
      <dgm:spPr/>
      <dgm:t>
        <a:bodyPr/>
        <a:lstStyle/>
        <a:p>
          <a:r>
            <a:rPr lang="it-IT" dirty="0"/>
            <a:t>Museo</a:t>
          </a:r>
        </a:p>
      </dgm:t>
    </dgm:pt>
    <dgm:pt modelId="{D79398DA-5120-7342-B99A-577CD0930B95}" type="parTrans" cxnId="{1772AB1C-F262-4B44-B720-DDB1A8E1E203}">
      <dgm:prSet/>
      <dgm:spPr/>
      <dgm:t>
        <a:bodyPr/>
        <a:lstStyle/>
        <a:p>
          <a:endParaRPr lang="it-IT"/>
        </a:p>
      </dgm:t>
    </dgm:pt>
    <dgm:pt modelId="{6823500D-FC0A-E847-A025-72F852C06B4A}" type="sibTrans" cxnId="{1772AB1C-F262-4B44-B720-DDB1A8E1E203}">
      <dgm:prSet/>
      <dgm:spPr/>
      <dgm:t>
        <a:bodyPr/>
        <a:lstStyle/>
        <a:p>
          <a:endParaRPr lang="it-IT"/>
        </a:p>
      </dgm:t>
    </dgm:pt>
    <dgm:pt modelId="{A232845B-45BB-D940-A832-36298B7B4551}">
      <dgm:prSet phldrT="[Testo]"/>
      <dgm:spPr/>
      <dgm:t>
        <a:bodyPr/>
        <a:lstStyle/>
        <a:p>
          <a:r>
            <a:rPr lang="it-IT" dirty="0"/>
            <a:t>Musica</a:t>
          </a:r>
        </a:p>
      </dgm:t>
    </dgm:pt>
    <dgm:pt modelId="{6F0FA20B-49DD-4244-9A96-8BF7250F1F83}" type="parTrans" cxnId="{F0E26811-68A0-8848-AA8E-FC3DC7844071}">
      <dgm:prSet/>
      <dgm:spPr/>
      <dgm:t>
        <a:bodyPr/>
        <a:lstStyle/>
        <a:p>
          <a:endParaRPr lang="it-IT"/>
        </a:p>
      </dgm:t>
    </dgm:pt>
    <dgm:pt modelId="{6818D2F8-3178-3B42-859E-541122746A6E}" type="sibTrans" cxnId="{F0E26811-68A0-8848-AA8E-FC3DC7844071}">
      <dgm:prSet/>
      <dgm:spPr/>
      <dgm:t>
        <a:bodyPr/>
        <a:lstStyle/>
        <a:p>
          <a:endParaRPr lang="it-IT"/>
        </a:p>
      </dgm:t>
    </dgm:pt>
    <dgm:pt modelId="{48902A8E-4EC0-5F4D-9484-59ED248B0A91}">
      <dgm:prSet phldrT="[Testo]" custT="1"/>
      <dgm:spPr/>
      <dgm:t>
        <a:bodyPr/>
        <a:lstStyle/>
        <a:p>
          <a:r>
            <a:rPr lang="it-IT" sz="2000" dirty="0"/>
            <a:t>Università, Biblioteca, Museo</a:t>
          </a:r>
        </a:p>
      </dgm:t>
    </dgm:pt>
    <dgm:pt modelId="{D2F2D111-85D3-1E47-88CF-E7A0F69F2C00}" type="parTrans" cxnId="{93AD248A-C933-1C49-A28C-9B97D286B36D}">
      <dgm:prSet/>
      <dgm:spPr/>
      <dgm:t>
        <a:bodyPr/>
        <a:lstStyle/>
        <a:p>
          <a:endParaRPr lang="it-IT"/>
        </a:p>
      </dgm:t>
    </dgm:pt>
    <dgm:pt modelId="{F554D0A3-B034-0F4A-8775-AD8A272CC946}" type="sibTrans" cxnId="{93AD248A-C933-1C49-A28C-9B97D286B36D}">
      <dgm:prSet/>
      <dgm:spPr/>
      <dgm:t>
        <a:bodyPr/>
        <a:lstStyle/>
        <a:p>
          <a:endParaRPr lang="it-IT"/>
        </a:p>
      </dgm:t>
    </dgm:pt>
    <dgm:pt modelId="{5636F50B-971F-6045-B932-CA418055D266}">
      <dgm:prSet phldrT="[Testo]" custT="1"/>
      <dgm:spPr/>
      <dgm:t>
        <a:bodyPr/>
        <a:lstStyle/>
        <a:p>
          <a:r>
            <a:rPr lang="it-IT" sz="2000" dirty="0"/>
            <a:t>Laboratori di Fisica e di Chimica</a:t>
          </a:r>
        </a:p>
      </dgm:t>
    </dgm:pt>
    <dgm:pt modelId="{0C4A90DC-E3F7-6D4A-8C52-D30FA871106C}" type="parTrans" cxnId="{5F49D369-69DB-E24E-8BC7-615C9208E34E}">
      <dgm:prSet/>
      <dgm:spPr/>
      <dgm:t>
        <a:bodyPr/>
        <a:lstStyle/>
        <a:p>
          <a:endParaRPr lang="it-IT"/>
        </a:p>
      </dgm:t>
    </dgm:pt>
    <dgm:pt modelId="{3057D009-9FD2-FD45-8738-937044198EE8}" type="sibTrans" cxnId="{5F49D369-69DB-E24E-8BC7-615C9208E34E}">
      <dgm:prSet/>
      <dgm:spPr/>
      <dgm:t>
        <a:bodyPr/>
        <a:lstStyle/>
        <a:p>
          <a:endParaRPr lang="it-IT"/>
        </a:p>
      </dgm:t>
    </dgm:pt>
    <dgm:pt modelId="{BE592845-1895-2C44-B828-BEF7D388DBC3}">
      <dgm:prSet phldrT="[Testo]" custT="1"/>
      <dgm:spPr/>
      <dgm:t>
        <a:bodyPr/>
        <a:lstStyle/>
        <a:p>
          <a:r>
            <a:rPr lang="it-IT" sz="2000" dirty="0"/>
            <a:t>Laboratori</a:t>
          </a:r>
          <a:r>
            <a:rPr lang="it-IT" sz="2000" baseline="0" dirty="0"/>
            <a:t> di Ricerca</a:t>
          </a:r>
          <a:endParaRPr lang="it-IT" sz="2000" dirty="0"/>
        </a:p>
      </dgm:t>
    </dgm:pt>
    <dgm:pt modelId="{C9ABE8CD-CB37-794A-A743-D0062E3D66E9}" type="sibTrans" cxnId="{89134E1A-BE5A-0A48-AFBC-287BDD31FA41}">
      <dgm:prSet/>
      <dgm:spPr/>
      <dgm:t>
        <a:bodyPr/>
        <a:lstStyle/>
        <a:p>
          <a:endParaRPr lang="it-IT"/>
        </a:p>
      </dgm:t>
    </dgm:pt>
    <dgm:pt modelId="{C364EDDE-3EAB-0F41-AC4C-44181F9D53A7}" type="parTrans" cxnId="{89134E1A-BE5A-0A48-AFBC-287BDD31FA41}">
      <dgm:prSet/>
      <dgm:spPr/>
      <dgm:t>
        <a:bodyPr/>
        <a:lstStyle/>
        <a:p>
          <a:endParaRPr lang="it-IT"/>
        </a:p>
      </dgm:t>
    </dgm:pt>
    <dgm:pt modelId="{1E477F5F-88AA-D945-8FF2-05A64D85F401}">
      <dgm:prSet phldrT="[Testo]"/>
      <dgm:spPr/>
      <dgm:t>
        <a:bodyPr/>
        <a:lstStyle/>
        <a:p>
          <a:r>
            <a:rPr lang="it-IT" dirty="0"/>
            <a:t>Museo</a:t>
          </a:r>
        </a:p>
      </dgm:t>
    </dgm:pt>
    <dgm:pt modelId="{40F0A090-DBC3-6642-BBF7-C4F10D993C93}" type="sibTrans" cxnId="{E1081C16-3E42-CA41-A59F-609D534B5AE7}">
      <dgm:prSet/>
      <dgm:spPr/>
      <dgm:t>
        <a:bodyPr/>
        <a:lstStyle/>
        <a:p>
          <a:endParaRPr lang="it-IT"/>
        </a:p>
      </dgm:t>
    </dgm:pt>
    <dgm:pt modelId="{5025B6AF-9C18-724B-970A-8FA324239550}" type="parTrans" cxnId="{E1081C16-3E42-CA41-A59F-609D534B5AE7}">
      <dgm:prSet/>
      <dgm:spPr/>
      <dgm:t>
        <a:bodyPr/>
        <a:lstStyle/>
        <a:p>
          <a:endParaRPr lang="it-IT"/>
        </a:p>
      </dgm:t>
    </dgm:pt>
    <dgm:pt modelId="{5D8F096C-B5A7-D74E-B7A4-59EEACF27501}">
      <dgm:prSet phldrT="[Testo]"/>
      <dgm:spPr/>
      <dgm:t>
        <a:bodyPr/>
        <a:lstStyle/>
        <a:p>
          <a:r>
            <a:rPr lang="it-IT" dirty="0"/>
            <a:t>Museo</a:t>
          </a:r>
        </a:p>
      </dgm:t>
    </dgm:pt>
    <dgm:pt modelId="{7A68A4C0-9F46-EB4F-8F3A-BEDD9951E8E6}" type="sibTrans" cxnId="{77DB6719-66A5-3B4D-A23C-873F58BE5625}">
      <dgm:prSet/>
      <dgm:spPr/>
      <dgm:t>
        <a:bodyPr/>
        <a:lstStyle/>
        <a:p>
          <a:endParaRPr lang="it-IT"/>
        </a:p>
      </dgm:t>
    </dgm:pt>
    <dgm:pt modelId="{672A2AF4-1521-B14C-A06F-1435B6127A75}" type="parTrans" cxnId="{77DB6719-66A5-3B4D-A23C-873F58BE5625}">
      <dgm:prSet/>
      <dgm:spPr/>
      <dgm:t>
        <a:bodyPr/>
        <a:lstStyle/>
        <a:p>
          <a:endParaRPr lang="it-IT"/>
        </a:p>
      </dgm:t>
    </dgm:pt>
    <dgm:pt modelId="{CC83B373-1A61-F645-8402-670CEA4F1A55}">
      <dgm:prSet phldrT="[Testo]" custT="1"/>
      <dgm:spPr/>
      <dgm:t>
        <a:bodyPr/>
        <a:lstStyle/>
        <a:p>
          <a:r>
            <a:rPr lang="it-IT" sz="2000" dirty="0"/>
            <a:t>Arte</a:t>
          </a:r>
        </a:p>
      </dgm:t>
    </dgm:pt>
    <dgm:pt modelId="{0F04F677-F4F9-234B-BA0F-BE13DD49B27C}" type="parTrans" cxnId="{4F0A4272-BFC5-E247-9971-E16D4C969D63}">
      <dgm:prSet/>
      <dgm:spPr/>
      <dgm:t>
        <a:bodyPr/>
        <a:lstStyle/>
        <a:p>
          <a:endParaRPr lang="it-IT"/>
        </a:p>
      </dgm:t>
    </dgm:pt>
    <dgm:pt modelId="{06206F16-AF66-4341-A21C-1D1FF6E49BDC}" type="sibTrans" cxnId="{4F0A4272-BFC5-E247-9971-E16D4C969D63}">
      <dgm:prSet/>
      <dgm:spPr/>
      <dgm:t>
        <a:bodyPr/>
        <a:lstStyle/>
        <a:p>
          <a:endParaRPr lang="it-IT"/>
        </a:p>
      </dgm:t>
    </dgm:pt>
    <dgm:pt modelId="{2E542B7E-3B06-6E46-AB7B-54B0DF8C9FBA}" type="pres">
      <dgm:prSet presAssocID="{7C092DAC-7A72-CB4B-B1D3-954005CF3D54}" presName="cycleMatrixDiagram" presStyleCnt="0">
        <dgm:presLayoutVars>
          <dgm:chMax val="1"/>
          <dgm:dir/>
          <dgm:animLvl val="lvl"/>
          <dgm:resizeHandles val="exact"/>
        </dgm:presLayoutVars>
      </dgm:prSet>
      <dgm:spPr/>
    </dgm:pt>
    <dgm:pt modelId="{2CF48C2D-968B-5646-A09C-691EAB94F8AF}" type="pres">
      <dgm:prSet presAssocID="{7C092DAC-7A72-CB4B-B1D3-954005CF3D54}" presName="children" presStyleCnt="0"/>
      <dgm:spPr/>
    </dgm:pt>
    <dgm:pt modelId="{14F2FE02-6B4D-7F4C-BA59-6FB1DDD56B2D}" type="pres">
      <dgm:prSet presAssocID="{7C092DAC-7A72-CB4B-B1D3-954005CF3D54}" presName="child1group" presStyleCnt="0"/>
      <dgm:spPr/>
    </dgm:pt>
    <dgm:pt modelId="{D7773DD5-C820-0348-B03B-F73C3208188C}" type="pres">
      <dgm:prSet presAssocID="{7C092DAC-7A72-CB4B-B1D3-954005CF3D54}" presName="child1" presStyleLbl="bgAcc1" presStyleIdx="0" presStyleCnt="4"/>
      <dgm:spPr/>
    </dgm:pt>
    <dgm:pt modelId="{F277C075-FECA-464E-B6B8-F2E686CE402B}" type="pres">
      <dgm:prSet presAssocID="{7C092DAC-7A72-CB4B-B1D3-954005CF3D54}" presName="child1Text" presStyleLbl="bgAcc1" presStyleIdx="0" presStyleCnt="4">
        <dgm:presLayoutVars>
          <dgm:bulletEnabled val="1"/>
        </dgm:presLayoutVars>
      </dgm:prSet>
      <dgm:spPr/>
    </dgm:pt>
    <dgm:pt modelId="{21667A02-3267-8A47-B4B2-BC1BC9BF838E}" type="pres">
      <dgm:prSet presAssocID="{7C092DAC-7A72-CB4B-B1D3-954005CF3D54}" presName="child2group" presStyleCnt="0"/>
      <dgm:spPr/>
    </dgm:pt>
    <dgm:pt modelId="{BBBC0DB2-A0C2-2947-873A-8A99DC1DF88D}" type="pres">
      <dgm:prSet presAssocID="{7C092DAC-7A72-CB4B-B1D3-954005CF3D54}" presName="child2" presStyleLbl="bgAcc1" presStyleIdx="1" presStyleCnt="4"/>
      <dgm:spPr/>
    </dgm:pt>
    <dgm:pt modelId="{3AA2938E-0A76-1841-9D80-9B65F9EF7779}" type="pres">
      <dgm:prSet presAssocID="{7C092DAC-7A72-CB4B-B1D3-954005CF3D54}" presName="child2Text" presStyleLbl="bgAcc1" presStyleIdx="1" presStyleCnt="4">
        <dgm:presLayoutVars>
          <dgm:bulletEnabled val="1"/>
        </dgm:presLayoutVars>
      </dgm:prSet>
      <dgm:spPr/>
    </dgm:pt>
    <dgm:pt modelId="{3E535948-B80B-724F-83AB-2B874FF7A4C8}" type="pres">
      <dgm:prSet presAssocID="{7C092DAC-7A72-CB4B-B1D3-954005CF3D54}" presName="child3group" presStyleCnt="0"/>
      <dgm:spPr/>
    </dgm:pt>
    <dgm:pt modelId="{75E75944-A6BF-C942-9E3F-B8E28E43998B}" type="pres">
      <dgm:prSet presAssocID="{7C092DAC-7A72-CB4B-B1D3-954005CF3D54}" presName="child3" presStyleLbl="bgAcc1" presStyleIdx="2" presStyleCnt="4"/>
      <dgm:spPr/>
    </dgm:pt>
    <dgm:pt modelId="{42F76736-C258-DE44-8120-04ED5351A319}" type="pres">
      <dgm:prSet presAssocID="{7C092DAC-7A72-CB4B-B1D3-954005CF3D54}" presName="child3Text" presStyleLbl="bgAcc1" presStyleIdx="2" presStyleCnt="4">
        <dgm:presLayoutVars>
          <dgm:bulletEnabled val="1"/>
        </dgm:presLayoutVars>
      </dgm:prSet>
      <dgm:spPr/>
    </dgm:pt>
    <dgm:pt modelId="{ADD189B8-FAE1-7245-B5BD-997698D03263}" type="pres">
      <dgm:prSet presAssocID="{7C092DAC-7A72-CB4B-B1D3-954005CF3D54}" presName="child4group" presStyleCnt="0"/>
      <dgm:spPr/>
    </dgm:pt>
    <dgm:pt modelId="{5F976EE2-EC64-D84A-8E7F-C69B59342560}" type="pres">
      <dgm:prSet presAssocID="{7C092DAC-7A72-CB4B-B1D3-954005CF3D54}" presName="child4" presStyleLbl="bgAcc1" presStyleIdx="3" presStyleCnt="4" custScaleY="129896"/>
      <dgm:spPr/>
    </dgm:pt>
    <dgm:pt modelId="{93E2FE8A-2CAC-004E-A7B3-99B60F9B3FD6}" type="pres">
      <dgm:prSet presAssocID="{7C092DAC-7A72-CB4B-B1D3-954005CF3D54}" presName="child4Text" presStyleLbl="bgAcc1" presStyleIdx="3" presStyleCnt="4">
        <dgm:presLayoutVars>
          <dgm:bulletEnabled val="1"/>
        </dgm:presLayoutVars>
      </dgm:prSet>
      <dgm:spPr/>
    </dgm:pt>
    <dgm:pt modelId="{B41F8D1E-0CC7-C74F-9205-7D5A5CBAB11A}" type="pres">
      <dgm:prSet presAssocID="{7C092DAC-7A72-CB4B-B1D3-954005CF3D54}" presName="childPlaceholder" presStyleCnt="0"/>
      <dgm:spPr/>
    </dgm:pt>
    <dgm:pt modelId="{F690F52A-F7FF-A74C-8730-7B27741C1CF8}" type="pres">
      <dgm:prSet presAssocID="{7C092DAC-7A72-CB4B-B1D3-954005CF3D54}" presName="circle" presStyleCnt="0"/>
      <dgm:spPr/>
    </dgm:pt>
    <dgm:pt modelId="{0B23FE94-D2BA-464A-B2D5-606C3BD39E75}" type="pres">
      <dgm:prSet presAssocID="{7C092DAC-7A72-CB4B-B1D3-954005CF3D54}" presName="quadrant1" presStyleLbl="node1" presStyleIdx="0" presStyleCnt="4">
        <dgm:presLayoutVars>
          <dgm:chMax val="1"/>
          <dgm:bulletEnabled val="1"/>
        </dgm:presLayoutVars>
      </dgm:prSet>
      <dgm:spPr/>
    </dgm:pt>
    <dgm:pt modelId="{9E4EA4BF-092B-034E-BB55-FEB9F772A778}" type="pres">
      <dgm:prSet presAssocID="{7C092DAC-7A72-CB4B-B1D3-954005CF3D54}" presName="quadrant2" presStyleLbl="node1" presStyleIdx="1" presStyleCnt="4">
        <dgm:presLayoutVars>
          <dgm:chMax val="1"/>
          <dgm:bulletEnabled val="1"/>
        </dgm:presLayoutVars>
      </dgm:prSet>
      <dgm:spPr/>
    </dgm:pt>
    <dgm:pt modelId="{E2EFF98D-3DB9-0047-B560-5D7C3DC97707}" type="pres">
      <dgm:prSet presAssocID="{7C092DAC-7A72-CB4B-B1D3-954005CF3D54}" presName="quadrant3" presStyleLbl="node1" presStyleIdx="2" presStyleCnt="4">
        <dgm:presLayoutVars>
          <dgm:chMax val="1"/>
          <dgm:bulletEnabled val="1"/>
        </dgm:presLayoutVars>
      </dgm:prSet>
      <dgm:spPr/>
    </dgm:pt>
    <dgm:pt modelId="{5B00D700-0595-6E46-B096-880643AC70EF}" type="pres">
      <dgm:prSet presAssocID="{7C092DAC-7A72-CB4B-B1D3-954005CF3D54}" presName="quadrant4" presStyleLbl="node1" presStyleIdx="3" presStyleCnt="4">
        <dgm:presLayoutVars>
          <dgm:chMax val="1"/>
          <dgm:bulletEnabled val="1"/>
        </dgm:presLayoutVars>
      </dgm:prSet>
      <dgm:spPr/>
    </dgm:pt>
    <dgm:pt modelId="{FA8154FF-C0B2-CF49-AF4C-6A645E112E4F}" type="pres">
      <dgm:prSet presAssocID="{7C092DAC-7A72-CB4B-B1D3-954005CF3D54}" presName="quadrantPlaceholder" presStyleCnt="0"/>
      <dgm:spPr/>
    </dgm:pt>
    <dgm:pt modelId="{75DE3698-4FA9-AD42-AD99-494D7BC8A067}" type="pres">
      <dgm:prSet presAssocID="{7C092DAC-7A72-CB4B-B1D3-954005CF3D54}" presName="center1" presStyleLbl="fgShp" presStyleIdx="0" presStyleCnt="2"/>
      <dgm:spPr/>
    </dgm:pt>
    <dgm:pt modelId="{DFE9215C-604F-4E45-8302-78D4E0A4359A}" type="pres">
      <dgm:prSet presAssocID="{7C092DAC-7A72-CB4B-B1D3-954005CF3D54}" presName="center2" presStyleLbl="fgShp" presStyleIdx="1" presStyleCnt="2"/>
      <dgm:spPr/>
    </dgm:pt>
  </dgm:ptLst>
  <dgm:cxnLst>
    <dgm:cxn modelId="{F0E26811-68A0-8848-AA8E-FC3DC7844071}" srcId="{03C6CF89-9B04-C541-A306-1235E5EA63E9}" destId="{A232845B-45BB-D940-A832-36298B7B4551}" srcOrd="0" destOrd="0" parTransId="{6F0FA20B-49DD-4244-9A96-8BF7250F1F83}" sibTransId="{6818D2F8-3178-3B42-859E-541122746A6E}"/>
    <dgm:cxn modelId="{E1081C16-3E42-CA41-A59F-609D534B5AE7}" srcId="{7C092DAC-7A72-CB4B-B1D3-954005CF3D54}" destId="{1E477F5F-88AA-D945-8FF2-05A64D85F401}" srcOrd="0" destOrd="0" parTransId="{5025B6AF-9C18-724B-970A-8FA324239550}" sibTransId="{40F0A090-DBC3-6642-BBF7-C4F10D993C93}"/>
    <dgm:cxn modelId="{77DB6719-66A5-3B4D-A23C-873F58BE5625}" srcId="{7C092DAC-7A72-CB4B-B1D3-954005CF3D54}" destId="{5D8F096C-B5A7-D74E-B7A4-59EEACF27501}" srcOrd="3" destOrd="0" parTransId="{672A2AF4-1521-B14C-A06F-1435B6127A75}" sibTransId="{7A68A4C0-9F46-EB4F-8F3A-BEDD9951E8E6}"/>
    <dgm:cxn modelId="{89134E1A-BE5A-0A48-AFBC-287BDD31FA41}" srcId="{1E477F5F-88AA-D945-8FF2-05A64D85F401}" destId="{BE592845-1895-2C44-B828-BEF7D388DBC3}" srcOrd="0" destOrd="0" parTransId="{C364EDDE-3EAB-0F41-AC4C-44181F9D53A7}" sibTransId="{C9ABE8CD-CB37-794A-A743-D0062E3D66E9}"/>
    <dgm:cxn modelId="{1772AB1C-F262-4B44-B720-DDB1A8E1E203}" srcId="{7C092DAC-7A72-CB4B-B1D3-954005CF3D54}" destId="{03C6CF89-9B04-C541-A306-1235E5EA63E9}" srcOrd="2" destOrd="0" parTransId="{D79398DA-5120-7342-B99A-577CD0930B95}" sibTransId="{6823500D-FC0A-E847-A025-72F852C06B4A}"/>
    <dgm:cxn modelId="{F4E96524-6E16-9A48-9B73-BAE3F0F47F7A}" type="presOf" srcId="{2C94D088-39D9-8346-AB6E-3768215613DE}" destId="{3AA2938E-0A76-1841-9D80-9B65F9EF7779}" srcOrd="1" destOrd="0" presId="urn:microsoft.com/office/officeart/2005/8/layout/cycle4"/>
    <dgm:cxn modelId="{5BBE4237-0CCE-E74A-BA82-D0F0DE1116B9}" type="presOf" srcId="{BE592845-1895-2C44-B828-BEF7D388DBC3}" destId="{D7773DD5-C820-0348-B03B-F73C3208188C}" srcOrd="0" destOrd="0" presId="urn:microsoft.com/office/officeart/2005/8/layout/cycle4"/>
    <dgm:cxn modelId="{59CF503D-E801-FE45-8457-20BA47BD7498}" type="presOf" srcId="{03C6CF89-9B04-C541-A306-1235E5EA63E9}" destId="{E2EFF98D-3DB9-0047-B560-5D7C3DC97707}" srcOrd="0" destOrd="0" presId="urn:microsoft.com/office/officeart/2005/8/layout/cycle4"/>
    <dgm:cxn modelId="{B7C62941-418E-1248-9D2F-A33EF7A762EF}" type="presOf" srcId="{5D8F096C-B5A7-D74E-B7A4-59EEACF27501}" destId="{5B00D700-0595-6E46-B096-880643AC70EF}" srcOrd="0" destOrd="0" presId="urn:microsoft.com/office/officeart/2005/8/layout/cycle4"/>
    <dgm:cxn modelId="{B793A766-EB2F-194C-AB45-8DB79E9BFBEA}" type="presOf" srcId="{A232845B-45BB-D940-A832-36298B7B4551}" destId="{75E75944-A6BF-C942-9E3F-B8E28E43998B}" srcOrd="0" destOrd="0" presId="urn:microsoft.com/office/officeart/2005/8/layout/cycle4"/>
    <dgm:cxn modelId="{5F49D369-69DB-E24E-8BC7-615C9208E34E}" srcId="{1E477F5F-88AA-D945-8FF2-05A64D85F401}" destId="{5636F50B-971F-6045-B932-CA418055D266}" srcOrd="1" destOrd="0" parTransId="{0C4A90DC-E3F7-6D4A-8C52-D30FA871106C}" sibTransId="{3057D009-9FD2-FD45-8738-937044198EE8}"/>
    <dgm:cxn modelId="{A8C8D76F-0B3F-1844-9D88-F743DE3B6F76}" type="presOf" srcId="{5636F50B-971F-6045-B932-CA418055D266}" destId="{D7773DD5-C820-0348-B03B-F73C3208188C}" srcOrd="0" destOrd="1" presId="urn:microsoft.com/office/officeart/2005/8/layout/cycle4"/>
    <dgm:cxn modelId="{07151E70-BD3E-AA4E-8046-D1300ABD4271}" srcId="{895DCC83-DBE8-3C43-9324-FACF5EA502FC}" destId="{2C94D088-39D9-8346-AB6E-3768215613DE}" srcOrd="0" destOrd="0" parTransId="{93E3EDD5-DFEB-4749-90F9-F80C8F2F209D}" sibTransId="{0F7BFC66-7E89-E244-82A3-7EAF84FC5F91}"/>
    <dgm:cxn modelId="{4F0A4272-BFC5-E247-9971-E16D4C969D63}" srcId="{5D8F096C-B5A7-D74E-B7A4-59EEACF27501}" destId="{CC83B373-1A61-F645-8402-670CEA4F1A55}" srcOrd="1" destOrd="0" parTransId="{0F04F677-F4F9-234B-BA0F-BE13DD49B27C}" sibTransId="{06206F16-AF66-4341-A21C-1D1FF6E49BDC}"/>
    <dgm:cxn modelId="{3D7CE27D-33B5-484C-B4A5-8CEE9DB0F94B}" type="presOf" srcId="{A232845B-45BB-D940-A832-36298B7B4551}" destId="{42F76736-C258-DE44-8120-04ED5351A319}" srcOrd="1" destOrd="0" presId="urn:microsoft.com/office/officeart/2005/8/layout/cycle4"/>
    <dgm:cxn modelId="{29A01C7E-DA1A-264E-AA42-8F2A0ED7E7CB}" type="presOf" srcId="{7C092DAC-7A72-CB4B-B1D3-954005CF3D54}" destId="{2E542B7E-3B06-6E46-AB7B-54B0DF8C9FBA}" srcOrd="0" destOrd="0" presId="urn:microsoft.com/office/officeart/2005/8/layout/cycle4"/>
    <dgm:cxn modelId="{93AD248A-C933-1C49-A28C-9B97D286B36D}" srcId="{5D8F096C-B5A7-D74E-B7A4-59EEACF27501}" destId="{48902A8E-4EC0-5F4D-9484-59ED248B0A91}" srcOrd="0" destOrd="0" parTransId="{D2F2D111-85D3-1E47-88CF-E7A0F69F2C00}" sibTransId="{F554D0A3-B034-0F4A-8775-AD8A272CC946}"/>
    <dgm:cxn modelId="{F01DF392-EB11-884E-91A3-760EE965B900}" srcId="{7C092DAC-7A72-CB4B-B1D3-954005CF3D54}" destId="{895DCC83-DBE8-3C43-9324-FACF5EA502FC}" srcOrd="1" destOrd="0" parTransId="{9E6CA4FC-7FFF-F042-A30A-489F3F2F4C58}" sibTransId="{18C033E6-DD99-7049-B1C0-F344B5649A2F}"/>
    <dgm:cxn modelId="{F5781893-1BCA-EA4B-9BEB-3AC3E3511D32}" type="presOf" srcId="{48902A8E-4EC0-5F4D-9484-59ED248B0A91}" destId="{93E2FE8A-2CAC-004E-A7B3-99B60F9B3FD6}" srcOrd="1" destOrd="0" presId="urn:microsoft.com/office/officeart/2005/8/layout/cycle4"/>
    <dgm:cxn modelId="{2F98239A-76E9-CE4A-A024-B6C6BDF01209}" type="presOf" srcId="{BE592845-1895-2C44-B828-BEF7D388DBC3}" destId="{F277C075-FECA-464E-B6B8-F2E686CE402B}" srcOrd="1" destOrd="0" presId="urn:microsoft.com/office/officeart/2005/8/layout/cycle4"/>
    <dgm:cxn modelId="{9F68849F-C928-0D49-A8F9-192321A82648}" type="presOf" srcId="{CC83B373-1A61-F645-8402-670CEA4F1A55}" destId="{93E2FE8A-2CAC-004E-A7B3-99B60F9B3FD6}" srcOrd="1" destOrd="1" presId="urn:microsoft.com/office/officeart/2005/8/layout/cycle4"/>
    <dgm:cxn modelId="{2B8EA3BC-5A23-2040-9842-0F0E6FA7951A}" type="presOf" srcId="{48902A8E-4EC0-5F4D-9484-59ED248B0A91}" destId="{5F976EE2-EC64-D84A-8E7F-C69B59342560}" srcOrd="0" destOrd="0" presId="urn:microsoft.com/office/officeart/2005/8/layout/cycle4"/>
    <dgm:cxn modelId="{0CC641BE-00A2-1648-987F-CEA08E0266B7}" type="presOf" srcId="{1E477F5F-88AA-D945-8FF2-05A64D85F401}" destId="{0B23FE94-D2BA-464A-B2D5-606C3BD39E75}" srcOrd="0" destOrd="0" presId="urn:microsoft.com/office/officeart/2005/8/layout/cycle4"/>
    <dgm:cxn modelId="{88887DC8-000D-184D-AC42-281D437F3458}" type="presOf" srcId="{895DCC83-DBE8-3C43-9324-FACF5EA502FC}" destId="{9E4EA4BF-092B-034E-BB55-FEB9F772A778}" srcOrd="0" destOrd="0" presId="urn:microsoft.com/office/officeart/2005/8/layout/cycle4"/>
    <dgm:cxn modelId="{58D121D4-6B8D-4345-BB02-BB44DB4E48B7}" type="presOf" srcId="{5636F50B-971F-6045-B932-CA418055D266}" destId="{F277C075-FECA-464E-B6B8-F2E686CE402B}" srcOrd="1" destOrd="1" presId="urn:microsoft.com/office/officeart/2005/8/layout/cycle4"/>
    <dgm:cxn modelId="{EE9BB3F5-A6D2-5741-88B6-C7609F894DAD}" type="presOf" srcId="{CC83B373-1A61-F645-8402-670CEA4F1A55}" destId="{5F976EE2-EC64-D84A-8E7F-C69B59342560}" srcOrd="0" destOrd="1" presId="urn:microsoft.com/office/officeart/2005/8/layout/cycle4"/>
    <dgm:cxn modelId="{85BCD4F5-5048-BD44-B6AC-AD1E5B86BFDB}" type="presOf" srcId="{2C94D088-39D9-8346-AB6E-3768215613DE}" destId="{BBBC0DB2-A0C2-2947-873A-8A99DC1DF88D}" srcOrd="0" destOrd="0" presId="urn:microsoft.com/office/officeart/2005/8/layout/cycle4"/>
    <dgm:cxn modelId="{B1A86BE4-7709-8944-88E8-7EC5696915C9}" type="presParOf" srcId="{2E542B7E-3B06-6E46-AB7B-54B0DF8C9FBA}" destId="{2CF48C2D-968B-5646-A09C-691EAB94F8AF}" srcOrd="0" destOrd="0" presId="urn:microsoft.com/office/officeart/2005/8/layout/cycle4"/>
    <dgm:cxn modelId="{BC922312-27CC-7F40-9C42-A763FFA533A7}" type="presParOf" srcId="{2CF48C2D-968B-5646-A09C-691EAB94F8AF}" destId="{14F2FE02-6B4D-7F4C-BA59-6FB1DDD56B2D}" srcOrd="0" destOrd="0" presId="urn:microsoft.com/office/officeart/2005/8/layout/cycle4"/>
    <dgm:cxn modelId="{7942E450-F607-E744-85AA-7709E443CF70}" type="presParOf" srcId="{14F2FE02-6B4D-7F4C-BA59-6FB1DDD56B2D}" destId="{D7773DD5-C820-0348-B03B-F73C3208188C}" srcOrd="0" destOrd="0" presId="urn:microsoft.com/office/officeart/2005/8/layout/cycle4"/>
    <dgm:cxn modelId="{4AF27B0D-FFE8-944A-9F86-BAF11647B4AD}" type="presParOf" srcId="{14F2FE02-6B4D-7F4C-BA59-6FB1DDD56B2D}" destId="{F277C075-FECA-464E-B6B8-F2E686CE402B}" srcOrd="1" destOrd="0" presId="urn:microsoft.com/office/officeart/2005/8/layout/cycle4"/>
    <dgm:cxn modelId="{910C272D-2CE0-1645-B145-A9C8FFC2A1C3}" type="presParOf" srcId="{2CF48C2D-968B-5646-A09C-691EAB94F8AF}" destId="{21667A02-3267-8A47-B4B2-BC1BC9BF838E}" srcOrd="1" destOrd="0" presId="urn:microsoft.com/office/officeart/2005/8/layout/cycle4"/>
    <dgm:cxn modelId="{376A0C4E-9861-7048-B682-357C7CD6EAB4}" type="presParOf" srcId="{21667A02-3267-8A47-B4B2-BC1BC9BF838E}" destId="{BBBC0DB2-A0C2-2947-873A-8A99DC1DF88D}" srcOrd="0" destOrd="0" presId="urn:microsoft.com/office/officeart/2005/8/layout/cycle4"/>
    <dgm:cxn modelId="{AF9A2651-A6A0-B748-A475-0ED016AC1D8A}" type="presParOf" srcId="{21667A02-3267-8A47-B4B2-BC1BC9BF838E}" destId="{3AA2938E-0A76-1841-9D80-9B65F9EF7779}" srcOrd="1" destOrd="0" presId="urn:microsoft.com/office/officeart/2005/8/layout/cycle4"/>
    <dgm:cxn modelId="{BC53C12F-D1B9-3D41-AEBB-ECBCC5D0D38F}" type="presParOf" srcId="{2CF48C2D-968B-5646-A09C-691EAB94F8AF}" destId="{3E535948-B80B-724F-83AB-2B874FF7A4C8}" srcOrd="2" destOrd="0" presId="urn:microsoft.com/office/officeart/2005/8/layout/cycle4"/>
    <dgm:cxn modelId="{0A6DD27E-9699-3848-BD10-242EFB29BB95}" type="presParOf" srcId="{3E535948-B80B-724F-83AB-2B874FF7A4C8}" destId="{75E75944-A6BF-C942-9E3F-B8E28E43998B}" srcOrd="0" destOrd="0" presId="urn:microsoft.com/office/officeart/2005/8/layout/cycle4"/>
    <dgm:cxn modelId="{6EB8CBAD-2F97-F947-862E-AAB5C5A5C4C7}" type="presParOf" srcId="{3E535948-B80B-724F-83AB-2B874FF7A4C8}" destId="{42F76736-C258-DE44-8120-04ED5351A319}" srcOrd="1" destOrd="0" presId="urn:microsoft.com/office/officeart/2005/8/layout/cycle4"/>
    <dgm:cxn modelId="{E7F5902B-75F8-6D43-A5F0-926798DAEA3B}" type="presParOf" srcId="{2CF48C2D-968B-5646-A09C-691EAB94F8AF}" destId="{ADD189B8-FAE1-7245-B5BD-997698D03263}" srcOrd="3" destOrd="0" presId="urn:microsoft.com/office/officeart/2005/8/layout/cycle4"/>
    <dgm:cxn modelId="{B15A9C11-C56C-2644-A97F-D2E56AC5C9C9}" type="presParOf" srcId="{ADD189B8-FAE1-7245-B5BD-997698D03263}" destId="{5F976EE2-EC64-D84A-8E7F-C69B59342560}" srcOrd="0" destOrd="0" presId="urn:microsoft.com/office/officeart/2005/8/layout/cycle4"/>
    <dgm:cxn modelId="{A2983FB1-CC9E-A243-9A08-E35B323BEB03}" type="presParOf" srcId="{ADD189B8-FAE1-7245-B5BD-997698D03263}" destId="{93E2FE8A-2CAC-004E-A7B3-99B60F9B3FD6}" srcOrd="1" destOrd="0" presId="urn:microsoft.com/office/officeart/2005/8/layout/cycle4"/>
    <dgm:cxn modelId="{EE3636AE-0D7C-4E41-ADDE-9FFD68A2CD7F}" type="presParOf" srcId="{2CF48C2D-968B-5646-A09C-691EAB94F8AF}" destId="{B41F8D1E-0CC7-C74F-9205-7D5A5CBAB11A}" srcOrd="4" destOrd="0" presId="urn:microsoft.com/office/officeart/2005/8/layout/cycle4"/>
    <dgm:cxn modelId="{B029E02D-6956-6648-B4F5-7CA27161C8FD}" type="presParOf" srcId="{2E542B7E-3B06-6E46-AB7B-54B0DF8C9FBA}" destId="{F690F52A-F7FF-A74C-8730-7B27741C1CF8}" srcOrd="1" destOrd="0" presId="urn:microsoft.com/office/officeart/2005/8/layout/cycle4"/>
    <dgm:cxn modelId="{52D3427C-590E-B244-AE67-78BC40F18264}" type="presParOf" srcId="{F690F52A-F7FF-A74C-8730-7B27741C1CF8}" destId="{0B23FE94-D2BA-464A-B2D5-606C3BD39E75}" srcOrd="0" destOrd="0" presId="urn:microsoft.com/office/officeart/2005/8/layout/cycle4"/>
    <dgm:cxn modelId="{D2B9AB5B-F2C7-954F-85A4-0C898532181A}" type="presParOf" srcId="{F690F52A-F7FF-A74C-8730-7B27741C1CF8}" destId="{9E4EA4BF-092B-034E-BB55-FEB9F772A778}" srcOrd="1" destOrd="0" presId="urn:microsoft.com/office/officeart/2005/8/layout/cycle4"/>
    <dgm:cxn modelId="{C47D2910-E6B5-4948-A54D-96DBA3D501FF}" type="presParOf" srcId="{F690F52A-F7FF-A74C-8730-7B27741C1CF8}" destId="{E2EFF98D-3DB9-0047-B560-5D7C3DC97707}" srcOrd="2" destOrd="0" presId="urn:microsoft.com/office/officeart/2005/8/layout/cycle4"/>
    <dgm:cxn modelId="{49F4A67B-2D1D-C142-A9DA-ACF13C29C8A8}" type="presParOf" srcId="{F690F52A-F7FF-A74C-8730-7B27741C1CF8}" destId="{5B00D700-0595-6E46-B096-880643AC70EF}" srcOrd="3" destOrd="0" presId="urn:microsoft.com/office/officeart/2005/8/layout/cycle4"/>
    <dgm:cxn modelId="{9E010A2A-5B7C-EF4A-AB9F-5DB9DE17A398}" type="presParOf" srcId="{F690F52A-F7FF-A74C-8730-7B27741C1CF8}" destId="{FA8154FF-C0B2-CF49-AF4C-6A645E112E4F}" srcOrd="4" destOrd="0" presId="urn:microsoft.com/office/officeart/2005/8/layout/cycle4"/>
    <dgm:cxn modelId="{BFE94E44-EE76-A241-B590-B76EAF3ED877}" type="presParOf" srcId="{2E542B7E-3B06-6E46-AB7B-54B0DF8C9FBA}" destId="{75DE3698-4FA9-AD42-AD99-494D7BC8A067}" srcOrd="2" destOrd="0" presId="urn:microsoft.com/office/officeart/2005/8/layout/cycle4"/>
    <dgm:cxn modelId="{20564778-72C1-AF4F-A0C7-46376E50C45E}" type="presParOf" srcId="{2E542B7E-3B06-6E46-AB7B-54B0DF8C9FBA}" destId="{DFE9215C-604F-4E45-8302-78D4E0A4359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19866A-B34E-AF45-957F-A1A7DF045D59}"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it-IT"/>
        </a:p>
      </dgm:t>
    </dgm:pt>
    <dgm:pt modelId="{850A5460-03C3-3441-BA3D-8CA0442B04B7}">
      <dgm:prSet phldrT="[Testo]" custT="1"/>
      <dgm:spPr/>
      <dgm:t>
        <a:bodyPr/>
        <a:lstStyle/>
        <a:p>
          <a:r>
            <a:rPr lang="it-IT" sz="1400" dirty="0"/>
            <a:t>La scuola collegata alla vita</a:t>
          </a:r>
        </a:p>
      </dgm:t>
    </dgm:pt>
    <dgm:pt modelId="{2B8241D0-AF0F-024C-928F-7A8DADEBAFF0}" type="parTrans" cxnId="{61CCF8C4-E868-BB47-A461-C25B4B8D1EA1}">
      <dgm:prSet/>
      <dgm:spPr/>
      <dgm:t>
        <a:bodyPr/>
        <a:lstStyle/>
        <a:p>
          <a:endParaRPr lang="it-IT"/>
        </a:p>
      </dgm:t>
    </dgm:pt>
    <dgm:pt modelId="{A2828DAE-24FE-8743-8B12-25F9DBF327BD}" type="sibTrans" cxnId="{61CCF8C4-E868-BB47-A461-C25B4B8D1EA1}">
      <dgm:prSet/>
      <dgm:spPr/>
      <dgm:t>
        <a:bodyPr/>
        <a:lstStyle/>
        <a:p>
          <a:endParaRPr lang="it-IT"/>
        </a:p>
      </dgm:t>
    </dgm:pt>
    <dgm:pt modelId="{5FFC4FEC-BBCC-7446-8A78-1381E7045568}">
      <dgm:prSet phldrT="[Testo]" custT="1"/>
      <dgm:spPr/>
      <dgm:t>
        <a:bodyPr/>
        <a:lstStyle/>
        <a:p>
          <a:r>
            <a:rPr lang="it-IT" sz="1400" dirty="0"/>
            <a:t>L’esperienza imparata dal bambino in famiglia deve essere trasferita a scuola</a:t>
          </a:r>
        </a:p>
      </dgm:t>
    </dgm:pt>
    <dgm:pt modelId="{89D79B7B-66C6-994B-B461-6479FB3F823D}" type="parTrans" cxnId="{6D6A846B-9AD8-AD47-B59A-6BEC4F48BCC0}">
      <dgm:prSet/>
      <dgm:spPr/>
      <dgm:t>
        <a:bodyPr/>
        <a:lstStyle/>
        <a:p>
          <a:endParaRPr lang="it-IT"/>
        </a:p>
      </dgm:t>
    </dgm:pt>
    <dgm:pt modelId="{E46B17F4-E0BE-2F4F-9955-DF28BE6F2C2D}" type="sibTrans" cxnId="{6D6A846B-9AD8-AD47-B59A-6BEC4F48BCC0}">
      <dgm:prSet/>
      <dgm:spPr/>
      <dgm:t>
        <a:bodyPr/>
        <a:lstStyle/>
        <a:p>
          <a:endParaRPr lang="it-IT"/>
        </a:p>
      </dgm:t>
    </dgm:pt>
    <dgm:pt modelId="{E2EE0F8E-A2BF-0848-9DFC-2D76A54F8C46}">
      <dgm:prSet phldrT="[Testo]" custT="1"/>
      <dgm:spPr/>
      <dgm:t>
        <a:bodyPr/>
        <a:lstStyle/>
        <a:p>
          <a:r>
            <a:rPr lang="it-IT" sz="1400" dirty="0"/>
            <a:t>Gli apprendimenti a scuola devono essere introdotti nella vita quotidiana</a:t>
          </a:r>
        </a:p>
      </dgm:t>
    </dgm:pt>
    <dgm:pt modelId="{103D905E-C4C2-3F4C-BC01-BF124E00CF51}" type="parTrans" cxnId="{D75B9777-0726-054F-B955-7E68C9917DCB}">
      <dgm:prSet/>
      <dgm:spPr/>
      <dgm:t>
        <a:bodyPr/>
        <a:lstStyle/>
        <a:p>
          <a:endParaRPr lang="it-IT"/>
        </a:p>
      </dgm:t>
    </dgm:pt>
    <dgm:pt modelId="{C7C82022-D6D1-4F4D-89D1-75247A6A7DEE}" type="sibTrans" cxnId="{D75B9777-0726-054F-B955-7E68C9917DCB}">
      <dgm:prSet/>
      <dgm:spPr/>
      <dgm:t>
        <a:bodyPr/>
        <a:lstStyle/>
        <a:p>
          <a:endParaRPr lang="it-IT"/>
        </a:p>
      </dgm:t>
    </dgm:pt>
    <dgm:pt modelId="{AD4F6C54-B92E-2C42-B58E-3BB340629DA6}">
      <dgm:prSet phldrT="[Testo]" custT="1"/>
      <dgm:spPr/>
      <dgm:t>
        <a:bodyPr/>
        <a:lstStyle/>
        <a:p>
          <a:r>
            <a:rPr lang="it-IT" sz="1600" dirty="0"/>
            <a:t>La scuola deve essere un tutto organico</a:t>
          </a:r>
        </a:p>
      </dgm:t>
    </dgm:pt>
    <dgm:pt modelId="{925D2D3B-1634-0446-8542-8902EB56002C}" type="parTrans" cxnId="{47CC950D-F375-F049-BC28-6CE2E75D5507}">
      <dgm:prSet/>
      <dgm:spPr/>
      <dgm:t>
        <a:bodyPr/>
        <a:lstStyle/>
        <a:p>
          <a:endParaRPr lang="it-IT"/>
        </a:p>
      </dgm:t>
    </dgm:pt>
    <dgm:pt modelId="{9EC588F0-385C-0841-B724-8B9DC4AECE24}" type="sibTrans" cxnId="{47CC950D-F375-F049-BC28-6CE2E75D5507}">
      <dgm:prSet/>
      <dgm:spPr/>
      <dgm:t>
        <a:bodyPr/>
        <a:lstStyle/>
        <a:p>
          <a:endParaRPr lang="it-IT"/>
        </a:p>
      </dgm:t>
    </dgm:pt>
    <dgm:pt modelId="{3613C40C-EA73-DC44-96CA-A3D3F6D6953C}">
      <dgm:prSet phldrT="[Testo]" custT="1"/>
      <dgm:spPr/>
      <dgm:t>
        <a:bodyPr/>
        <a:lstStyle/>
        <a:p>
          <a:r>
            <a:rPr lang="it-IT" sz="1600" dirty="0"/>
            <a:t>L’esperienza avrà il proprio lato artistico, geografico, letterario, scientifico e storico</a:t>
          </a:r>
        </a:p>
      </dgm:t>
    </dgm:pt>
    <dgm:pt modelId="{74CE7C38-2749-1349-BA75-24E51AAC8D18}" type="parTrans" cxnId="{CBA06A01-AC6A-0942-B0D3-BA543DE22CC5}">
      <dgm:prSet/>
      <dgm:spPr/>
      <dgm:t>
        <a:bodyPr/>
        <a:lstStyle/>
        <a:p>
          <a:endParaRPr lang="it-IT"/>
        </a:p>
      </dgm:t>
    </dgm:pt>
    <dgm:pt modelId="{12A06F16-0EE1-E54C-9E56-706D9580B3D3}" type="sibTrans" cxnId="{CBA06A01-AC6A-0942-B0D3-BA543DE22CC5}">
      <dgm:prSet/>
      <dgm:spPr/>
      <dgm:t>
        <a:bodyPr/>
        <a:lstStyle/>
        <a:p>
          <a:endParaRPr lang="it-IT"/>
        </a:p>
      </dgm:t>
    </dgm:pt>
    <dgm:pt modelId="{B88ADF51-1801-C841-8E9C-BAE4A7689A69}" type="pres">
      <dgm:prSet presAssocID="{B919866A-B34E-AF45-957F-A1A7DF045D59}" presName="cycle" presStyleCnt="0">
        <dgm:presLayoutVars>
          <dgm:dir/>
          <dgm:resizeHandles val="exact"/>
        </dgm:presLayoutVars>
      </dgm:prSet>
      <dgm:spPr/>
    </dgm:pt>
    <dgm:pt modelId="{C056EA2D-ACF6-DA46-B63F-5011FC8411B8}" type="pres">
      <dgm:prSet presAssocID="{850A5460-03C3-3441-BA3D-8CA0442B04B7}" presName="node" presStyleLbl="node1" presStyleIdx="0" presStyleCnt="5">
        <dgm:presLayoutVars>
          <dgm:bulletEnabled val="1"/>
        </dgm:presLayoutVars>
      </dgm:prSet>
      <dgm:spPr/>
    </dgm:pt>
    <dgm:pt modelId="{9E859A15-CC14-1946-8F14-C79500D13A4D}" type="pres">
      <dgm:prSet presAssocID="{A2828DAE-24FE-8743-8B12-25F9DBF327BD}" presName="sibTrans" presStyleLbl="sibTrans2D1" presStyleIdx="0" presStyleCnt="5"/>
      <dgm:spPr/>
    </dgm:pt>
    <dgm:pt modelId="{5B380D04-3BBB-A948-93C0-7270E88B8D12}" type="pres">
      <dgm:prSet presAssocID="{A2828DAE-24FE-8743-8B12-25F9DBF327BD}" presName="connectorText" presStyleLbl="sibTrans2D1" presStyleIdx="0" presStyleCnt="5"/>
      <dgm:spPr/>
    </dgm:pt>
    <dgm:pt modelId="{13EB4EF0-5DCD-6D4C-9F12-4B72C928DAB3}" type="pres">
      <dgm:prSet presAssocID="{5FFC4FEC-BBCC-7446-8A78-1381E7045568}" presName="node" presStyleLbl="node1" presStyleIdx="1" presStyleCnt="5">
        <dgm:presLayoutVars>
          <dgm:bulletEnabled val="1"/>
        </dgm:presLayoutVars>
      </dgm:prSet>
      <dgm:spPr/>
    </dgm:pt>
    <dgm:pt modelId="{35EF9E29-81DE-B940-8271-ABED66013D2E}" type="pres">
      <dgm:prSet presAssocID="{E46B17F4-E0BE-2F4F-9955-DF28BE6F2C2D}" presName="sibTrans" presStyleLbl="sibTrans2D1" presStyleIdx="1" presStyleCnt="5"/>
      <dgm:spPr/>
    </dgm:pt>
    <dgm:pt modelId="{D376B9B0-8D91-6F45-AB46-383DE4A512DC}" type="pres">
      <dgm:prSet presAssocID="{E46B17F4-E0BE-2F4F-9955-DF28BE6F2C2D}" presName="connectorText" presStyleLbl="sibTrans2D1" presStyleIdx="1" presStyleCnt="5"/>
      <dgm:spPr/>
    </dgm:pt>
    <dgm:pt modelId="{633B4A14-0656-1444-9083-388DDEB98A0C}" type="pres">
      <dgm:prSet presAssocID="{E2EE0F8E-A2BF-0848-9DFC-2D76A54F8C46}" presName="node" presStyleLbl="node1" presStyleIdx="2" presStyleCnt="5">
        <dgm:presLayoutVars>
          <dgm:bulletEnabled val="1"/>
        </dgm:presLayoutVars>
      </dgm:prSet>
      <dgm:spPr/>
    </dgm:pt>
    <dgm:pt modelId="{3719D958-F606-744E-9B5A-7CE0EA5AB046}" type="pres">
      <dgm:prSet presAssocID="{C7C82022-D6D1-4F4D-89D1-75247A6A7DEE}" presName="sibTrans" presStyleLbl="sibTrans2D1" presStyleIdx="2" presStyleCnt="5"/>
      <dgm:spPr/>
    </dgm:pt>
    <dgm:pt modelId="{8C9CE2B5-B25C-0D49-86F0-00C1FD60F715}" type="pres">
      <dgm:prSet presAssocID="{C7C82022-D6D1-4F4D-89D1-75247A6A7DEE}" presName="connectorText" presStyleLbl="sibTrans2D1" presStyleIdx="2" presStyleCnt="5"/>
      <dgm:spPr/>
    </dgm:pt>
    <dgm:pt modelId="{7811C54B-0A8E-1B4F-BC7A-5D97676756DF}" type="pres">
      <dgm:prSet presAssocID="{AD4F6C54-B92E-2C42-B58E-3BB340629DA6}" presName="node" presStyleLbl="node1" presStyleIdx="3" presStyleCnt="5">
        <dgm:presLayoutVars>
          <dgm:bulletEnabled val="1"/>
        </dgm:presLayoutVars>
      </dgm:prSet>
      <dgm:spPr/>
    </dgm:pt>
    <dgm:pt modelId="{68B098D8-80BE-CE40-BF1F-3F86B9199C95}" type="pres">
      <dgm:prSet presAssocID="{9EC588F0-385C-0841-B724-8B9DC4AECE24}" presName="sibTrans" presStyleLbl="sibTrans2D1" presStyleIdx="3" presStyleCnt="5"/>
      <dgm:spPr/>
    </dgm:pt>
    <dgm:pt modelId="{44C6A4C1-8193-D845-B9F7-2A81BE6F4756}" type="pres">
      <dgm:prSet presAssocID="{9EC588F0-385C-0841-B724-8B9DC4AECE24}" presName="connectorText" presStyleLbl="sibTrans2D1" presStyleIdx="3" presStyleCnt="5"/>
      <dgm:spPr/>
    </dgm:pt>
    <dgm:pt modelId="{653B4FA9-6416-6143-AD49-CFA3E204A5F5}" type="pres">
      <dgm:prSet presAssocID="{3613C40C-EA73-DC44-96CA-A3D3F6D6953C}" presName="node" presStyleLbl="node1" presStyleIdx="4" presStyleCnt="5">
        <dgm:presLayoutVars>
          <dgm:bulletEnabled val="1"/>
        </dgm:presLayoutVars>
      </dgm:prSet>
      <dgm:spPr/>
    </dgm:pt>
    <dgm:pt modelId="{0A102C17-C6F7-7447-9C41-B03472B74C37}" type="pres">
      <dgm:prSet presAssocID="{12A06F16-0EE1-E54C-9E56-706D9580B3D3}" presName="sibTrans" presStyleLbl="sibTrans2D1" presStyleIdx="4" presStyleCnt="5"/>
      <dgm:spPr/>
    </dgm:pt>
    <dgm:pt modelId="{E7A03E53-3184-3448-905A-C1E4E8668D49}" type="pres">
      <dgm:prSet presAssocID="{12A06F16-0EE1-E54C-9E56-706D9580B3D3}" presName="connectorText" presStyleLbl="sibTrans2D1" presStyleIdx="4" presStyleCnt="5"/>
      <dgm:spPr/>
    </dgm:pt>
  </dgm:ptLst>
  <dgm:cxnLst>
    <dgm:cxn modelId="{CBA06A01-AC6A-0942-B0D3-BA543DE22CC5}" srcId="{B919866A-B34E-AF45-957F-A1A7DF045D59}" destId="{3613C40C-EA73-DC44-96CA-A3D3F6D6953C}" srcOrd="4" destOrd="0" parTransId="{74CE7C38-2749-1349-BA75-24E51AAC8D18}" sibTransId="{12A06F16-0EE1-E54C-9E56-706D9580B3D3}"/>
    <dgm:cxn modelId="{3CEAE704-AADD-E347-A402-B9F478D05840}" type="presOf" srcId="{5FFC4FEC-BBCC-7446-8A78-1381E7045568}" destId="{13EB4EF0-5DCD-6D4C-9F12-4B72C928DAB3}" srcOrd="0" destOrd="0" presId="urn:microsoft.com/office/officeart/2005/8/layout/cycle2"/>
    <dgm:cxn modelId="{47CC950D-F375-F049-BC28-6CE2E75D5507}" srcId="{B919866A-B34E-AF45-957F-A1A7DF045D59}" destId="{AD4F6C54-B92E-2C42-B58E-3BB340629DA6}" srcOrd="3" destOrd="0" parTransId="{925D2D3B-1634-0446-8542-8902EB56002C}" sibTransId="{9EC588F0-385C-0841-B724-8B9DC4AECE24}"/>
    <dgm:cxn modelId="{99D7BF1C-2C32-784F-9445-0AF2B6F79C2C}" type="presOf" srcId="{3613C40C-EA73-DC44-96CA-A3D3F6D6953C}" destId="{653B4FA9-6416-6143-AD49-CFA3E204A5F5}" srcOrd="0" destOrd="0" presId="urn:microsoft.com/office/officeart/2005/8/layout/cycle2"/>
    <dgm:cxn modelId="{05D76E32-741E-9D47-BC39-97E81BE843E8}" type="presOf" srcId="{9EC588F0-385C-0841-B724-8B9DC4AECE24}" destId="{44C6A4C1-8193-D845-B9F7-2A81BE6F4756}" srcOrd="1" destOrd="0" presId="urn:microsoft.com/office/officeart/2005/8/layout/cycle2"/>
    <dgm:cxn modelId="{B105484B-6839-9A40-A9A9-1371852E05F7}" type="presOf" srcId="{E46B17F4-E0BE-2F4F-9955-DF28BE6F2C2D}" destId="{35EF9E29-81DE-B940-8271-ABED66013D2E}" srcOrd="0" destOrd="0" presId="urn:microsoft.com/office/officeart/2005/8/layout/cycle2"/>
    <dgm:cxn modelId="{F299764F-E640-E24C-8528-00A8827753CF}" type="presOf" srcId="{B919866A-B34E-AF45-957F-A1A7DF045D59}" destId="{B88ADF51-1801-C841-8E9C-BAE4A7689A69}" srcOrd="0" destOrd="0" presId="urn:microsoft.com/office/officeart/2005/8/layout/cycle2"/>
    <dgm:cxn modelId="{6D6A846B-9AD8-AD47-B59A-6BEC4F48BCC0}" srcId="{B919866A-B34E-AF45-957F-A1A7DF045D59}" destId="{5FFC4FEC-BBCC-7446-8A78-1381E7045568}" srcOrd="1" destOrd="0" parTransId="{89D79B7B-66C6-994B-B461-6479FB3F823D}" sibTransId="{E46B17F4-E0BE-2F4F-9955-DF28BE6F2C2D}"/>
    <dgm:cxn modelId="{535AF272-7A7C-974E-A5FB-42855ABEB0CD}" type="presOf" srcId="{12A06F16-0EE1-E54C-9E56-706D9580B3D3}" destId="{E7A03E53-3184-3448-905A-C1E4E8668D49}" srcOrd="1" destOrd="0" presId="urn:microsoft.com/office/officeart/2005/8/layout/cycle2"/>
    <dgm:cxn modelId="{D75B9777-0726-054F-B955-7E68C9917DCB}" srcId="{B919866A-B34E-AF45-957F-A1A7DF045D59}" destId="{E2EE0F8E-A2BF-0848-9DFC-2D76A54F8C46}" srcOrd="2" destOrd="0" parTransId="{103D905E-C4C2-3F4C-BC01-BF124E00CF51}" sibTransId="{C7C82022-D6D1-4F4D-89D1-75247A6A7DEE}"/>
    <dgm:cxn modelId="{A8B24091-BB35-F64C-B13B-0720014DD425}" type="presOf" srcId="{A2828DAE-24FE-8743-8B12-25F9DBF327BD}" destId="{9E859A15-CC14-1946-8F14-C79500D13A4D}" srcOrd="0" destOrd="0" presId="urn:microsoft.com/office/officeart/2005/8/layout/cycle2"/>
    <dgm:cxn modelId="{0D6F8095-37F1-9D4C-95C9-381FED813407}" type="presOf" srcId="{E46B17F4-E0BE-2F4F-9955-DF28BE6F2C2D}" destId="{D376B9B0-8D91-6F45-AB46-383DE4A512DC}" srcOrd="1" destOrd="0" presId="urn:microsoft.com/office/officeart/2005/8/layout/cycle2"/>
    <dgm:cxn modelId="{04B27196-8528-FA4C-93E6-33F12C25884B}" type="presOf" srcId="{C7C82022-D6D1-4F4D-89D1-75247A6A7DEE}" destId="{3719D958-F606-744E-9B5A-7CE0EA5AB046}" srcOrd="0" destOrd="0" presId="urn:microsoft.com/office/officeart/2005/8/layout/cycle2"/>
    <dgm:cxn modelId="{B24227B8-0526-5B4F-A693-6FBEC1EE4FD4}" type="presOf" srcId="{E2EE0F8E-A2BF-0848-9DFC-2D76A54F8C46}" destId="{633B4A14-0656-1444-9083-388DDEB98A0C}" srcOrd="0" destOrd="0" presId="urn:microsoft.com/office/officeart/2005/8/layout/cycle2"/>
    <dgm:cxn modelId="{2AA89BC4-40B3-A040-8292-37BACAD2E1CE}" type="presOf" srcId="{C7C82022-D6D1-4F4D-89D1-75247A6A7DEE}" destId="{8C9CE2B5-B25C-0D49-86F0-00C1FD60F715}" srcOrd="1" destOrd="0" presId="urn:microsoft.com/office/officeart/2005/8/layout/cycle2"/>
    <dgm:cxn modelId="{61CCF8C4-E868-BB47-A461-C25B4B8D1EA1}" srcId="{B919866A-B34E-AF45-957F-A1A7DF045D59}" destId="{850A5460-03C3-3441-BA3D-8CA0442B04B7}" srcOrd="0" destOrd="0" parTransId="{2B8241D0-AF0F-024C-928F-7A8DADEBAFF0}" sibTransId="{A2828DAE-24FE-8743-8B12-25F9DBF327BD}"/>
    <dgm:cxn modelId="{FD3BA2D9-12BC-DC48-B885-E7E9DB410133}" type="presOf" srcId="{A2828DAE-24FE-8743-8B12-25F9DBF327BD}" destId="{5B380D04-3BBB-A948-93C0-7270E88B8D12}" srcOrd="1" destOrd="0" presId="urn:microsoft.com/office/officeart/2005/8/layout/cycle2"/>
    <dgm:cxn modelId="{0C951BDA-72E0-8E41-962C-2728E65C1FFE}" type="presOf" srcId="{9EC588F0-385C-0841-B724-8B9DC4AECE24}" destId="{68B098D8-80BE-CE40-BF1F-3F86B9199C95}" srcOrd="0" destOrd="0" presId="urn:microsoft.com/office/officeart/2005/8/layout/cycle2"/>
    <dgm:cxn modelId="{4FD92CDA-F806-AA4E-B3A3-D2EE0057335E}" type="presOf" srcId="{12A06F16-0EE1-E54C-9E56-706D9580B3D3}" destId="{0A102C17-C6F7-7447-9C41-B03472B74C37}" srcOrd="0" destOrd="0" presId="urn:microsoft.com/office/officeart/2005/8/layout/cycle2"/>
    <dgm:cxn modelId="{7506E8E6-312D-394F-B74F-7DD60A17E9E0}" type="presOf" srcId="{AD4F6C54-B92E-2C42-B58E-3BB340629DA6}" destId="{7811C54B-0A8E-1B4F-BC7A-5D97676756DF}" srcOrd="0" destOrd="0" presId="urn:microsoft.com/office/officeart/2005/8/layout/cycle2"/>
    <dgm:cxn modelId="{8260D8F4-7192-2B48-9E8B-980DC1247E7A}" type="presOf" srcId="{850A5460-03C3-3441-BA3D-8CA0442B04B7}" destId="{C056EA2D-ACF6-DA46-B63F-5011FC8411B8}" srcOrd="0" destOrd="0" presId="urn:microsoft.com/office/officeart/2005/8/layout/cycle2"/>
    <dgm:cxn modelId="{322C60EB-EF40-E340-ADCF-2B09C0A6397B}" type="presParOf" srcId="{B88ADF51-1801-C841-8E9C-BAE4A7689A69}" destId="{C056EA2D-ACF6-DA46-B63F-5011FC8411B8}" srcOrd="0" destOrd="0" presId="urn:microsoft.com/office/officeart/2005/8/layout/cycle2"/>
    <dgm:cxn modelId="{E5DC4735-A5A5-2F46-B1F7-128894039B88}" type="presParOf" srcId="{B88ADF51-1801-C841-8E9C-BAE4A7689A69}" destId="{9E859A15-CC14-1946-8F14-C79500D13A4D}" srcOrd="1" destOrd="0" presId="urn:microsoft.com/office/officeart/2005/8/layout/cycle2"/>
    <dgm:cxn modelId="{FAB37D6A-5112-F441-BD0E-28FA66D0C9B5}" type="presParOf" srcId="{9E859A15-CC14-1946-8F14-C79500D13A4D}" destId="{5B380D04-3BBB-A948-93C0-7270E88B8D12}" srcOrd="0" destOrd="0" presId="urn:microsoft.com/office/officeart/2005/8/layout/cycle2"/>
    <dgm:cxn modelId="{22CCBE42-4E19-8B49-8B99-3539E539CDF8}" type="presParOf" srcId="{B88ADF51-1801-C841-8E9C-BAE4A7689A69}" destId="{13EB4EF0-5DCD-6D4C-9F12-4B72C928DAB3}" srcOrd="2" destOrd="0" presId="urn:microsoft.com/office/officeart/2005/8/layout/cycle2"/>
    <dgm:cxn modelId="{7C909506-7C9E-494A-8EBC-108F92312769}" type="presParOf" srcId="{B88ADF51-1801-C841-8E9C-BAE4A7689A69}" destId="{35EF9E29-81DE-B940-8271-ABED66013D2E}" srcOrd="3" destOrd="0" presId="urn:microsoft.com/office/officeart/2005/8/layout/cycle2"/>
    <dgm:cxn modelId="{83B4FA0C-1180-0344-86A2-5866F339B179}" type="presParOf" srcId="{35EF9E29-81DE-B940-8271-ABED66013D2E}" destId="{D376B9B0-8D91-6F45-AB46-383DE4A512DC}" srcOrd="0" destOrd="0" presId="urn:microsoft.com/office/officeart/2005/8/layout/cycle2"/>
    <dgm:cxn modelId="{0929991F-E502-DA44-BB99-3331D5091B57}" type="presParOf" srcId="{B88ADF51-1801-C841-8E9C-BAE4A7689A69}" destId="{633B4A14-0656-1444-9083-388DDEB98A0C}" srcOrd="4" destOrd="0" presId="urn:microsoft.com/office/officeart/2005/8/layout/cycle2"/>
    <dgm:cxn modelId="{ACEC16A6-175D-8045-B795-79942B5D2439}" type="presParOf" srcId="{B88ADF51-1801-C841-8E9C-BAE4A7689A69}" destId="{3719D958-F606-744E-9B5A-7CE0EA5AB046}" srcOrd="5" destOrd="0" presId="urn:microsoft.com/office/officeart/2005/8/layout/cycle2"/>
    <dgm:cxn modelId="{6289B340-B224-9548-8B57-C2018D7C6445}" type="presParOf" srcId="{3719D958-F606-744E-9B5A-7CE0EA5AB046}" destId="{8C9CE2B5-B25C-0D49-86F0-00C1FD60F715}" srcOrd="0" destOrd="0" presId="urn:microsoft.com/office/officeart/2005/8/layout/cycle2"/>
    <dgm:cxn modelId="{DEE7E278-5310-5D45-A720-AB1ECC886D07}" type="presParOf" srcId="{B88ADF51-1801-C841-8E9C-BAE4A7689A69}" destId="{7811C54B-0A8E-1B4F-BC7A-5D97676756DF}" srcOrd="6" destOrd="0" presId="urn:microsoft.com/office/officeart/2005/8/layout/cycle2"/>
    <dgm:cxn modelId="{C70C40A8-F550-7C4B-BF74-F131F11860E6}" type="presParOf" srcId="{B88ADF51-1801-C841-8E9C-BAE4A7689A69}" destId="{68B098D8-80BE-CE40-BF1F-3F86B9199C95}" srcOrd="7" destOrd="0" presId="urn:microsoft.com/office/officeart/2005/8/layout/cycle2"/>
    <dgm:cxn modelId="{A1C1E0D5-A2B7-674F-BA0F-C37B6EC9FF4D}" type="presParOf" srcId="{68B098D8-80BE-CE40-BF1F-3F86B9199C95}" destId="{44C6A4C1-8193-D845-B9F7-2A81BE6F4756}" srcOrd="0" destOrd="0" presId="urn:microsoft.com/office/officeart/2005/8/layout/cycle2"/>
    <dgm:cxn modelId="{C344C3C7-0078-3A43-9341-5720152EF59E}" type="presParOf" srcId="{B88ADF51-1801-C841-8E9C-BAE4A7689A69}" destId="{653B4FA9-6416-6143-AD49-CFA3E204A5F5}" srcOrd="8" destOrd="0" presId="urn:microsoft.com/office/officeart/2005/8/layout/cycle2"/>
    <dgm:cxn modelId="{A774DEF3-74CD-7549-A564-B5A1F745ECB7}" type="presParOf" srcId="{B88ADF51-1801-C841-8E9C-BAE4A7689A69}" destId="{0A102C17-C6F7-7447-9C41-B03472B74C37}" srcOrd="9" destOrd="0" presId="urn:microsoft.com/office/officeart/2005/8/layout/cycle2"/>
    <dgm:cxn modelId="{2DE7BA54-B7A9-6D4A-A4D8-6F8B580A03B8}" type="presParOf" srcId="{0A102C17-C6F7-7447-9C41-B03472B74C37}" destId="{E7A03E53-3184-3448-905A-C1E4E8668D4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75944-A6BF-C942-9E3F-B8E28E43998B}">
      <dsp:nvSpPr>
        <dsp:cNvPr id="0" name=""/>
        <dsp:cNvSpPr/>
      </dsp:nvSpPr>
      <dsp:spPr>
        <a:xfrm>
          <a:off x="4989617" y="3747646"/>
          <a:ext cx="2770253" cy="17944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285750" lvl="1" indent="-285750" algn="l" defTabSz="1377950">
            <a:lnSpc>
              <a:spcPct val="90000"/>
            </a:lnSpc>
            <a:spcBef>
              <a:spcPct val="0"/>
            </a:spcBef>
            <a:spcAft>
              <a:spcPct val="15000"/>
            </a:spcAft>
            <a:buChar char="•"/>
          </a:pPr>
          <a:r>
            <a:rPr lang="it-IT" sz="3100" kern="1200" dirty="0"/>
            <a:t>Cucina</a:t>
          </a:r>
        </a:p>
      </dsp:txBody>
      <dsp:txXfrm>
        <a:off x="5860112" y="4235689"/>
        <a:ext cx="1860339" cy="1267034"/>
      </dsp:txXfrm>
    </dsp:sp>
    <dsp:sp modelId="{5F976EE2-EC64-D84A-8E7F-C69B59342560}">
      <dsp:nvSpPr>
        <dsp:cNvPr id="0" name=""/>
        <dsp:cNvSpPr/>
      </dsp:nvSpPr>
      <dsp:spPr>
        <a:xfrm>
          <a:off x="469729" y="3479405"/>
          <a:ext cx="2770253" cy="233097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it-IT" sz="2000" kern="1200" dirty="0"/>
            <a:t>Università, Biblioteca, Museo</a:t>
          </a:r>
        </a:p>
        <a:p>
          <a:pPr marL="228600" lvl="1" indent="-228600" algn="l" defTabSz="889000">
            <a:lnSpc>
              <a:spcPct val="90000"/>
            </a:lnSpc>
            <a:spcBef>
              <a:spcPct val="0"/>
            </a:spcBef>
            <a:spcAft>
              <a:spcPct val="15000"/>
            </a:spcAft>
            <a:buChar char="•"/>
          </a:pPr>
          <a:r>
            <a:rPr lang="it-IT" sz="2000" kern="1200" dirty="0"/>
            <a:t>Stanza da pranzo</a:t>
          </a:r>
        </a:p>
      </dsp:txBody>
      <dsp:txXfrm>
        <a:off x="520933" y="4113354"/>
        <a:ext cx="1836769" cy="1645826"/>
      </dsp:txXfrm>
    </dsp:sp>
    <dsp:sp modelId="{BBBC0DB2-A0C2-2947-873A-8A99DC1DF88D}">
      <dsp:nvSpPr>
        <dsp:cNvPr id="0" name=""/>
        <dsp:cNvSpPr/>
      </dsp:nvSpPr>
      <dsp:spPr>
        <a:xfrm>
          <a:off x="4989617" y="-65658"/>
          <a:ext cx="2770253" cy="17944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it-IT" sz="2000" kern="1200" dirty="0"/>
            <a:t>Industrie tessili</a:t>
          </a:r>
        </a:p>
      </dsp:txBody>
      <dsp:txXfrm>
        <a:off x="5860112" y="-26239"/>
        <a:ext cx="1860339" cy="1267034"/>
      </dsp:txXfrm>
    </dsp:sp>
    <dsp:sp modelId="{D7773DD5-C820-0348-B03B-F73C3208188C}">
      <dsp:nvSpPr>
        <dsp:cNvPr id="0" name=""/>
        <dsp:cNvSpPr/>
      </dsp:nvSpPr>
      <dsp:spPr>
        <a:xfrm>
          <a:off x="469729" y="-65658"/>
          <a:ext cx="2770253" cy="17944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it-IT" sz="2000" kern="1200" dirty="0"/>
            <a:t>Scuole tecniche, Laboratori di ricerca</a:t>
          </a:r>
        </a:p>
        <a:p>
          <a:pPr marL="228600" lvl="1" indent="-228600" algn="l" defTabSz="889000">
            <a:lnSpc>
              <a:spcPct val="90000"/>
            </a:lnSpc>
            <a:spcBef>
              <a:spcPct val="0"/>
            </a:spcBef>
            <a:spcAft>
              <a:spcPct val="15000"/>
            </a:spcAft>
            <a:buChar char="•"/>
          </a:pPr>
          <a:r>
            <a:rPr lang="it-IT" sz="2000" kern="1200" dirty="0"/>
            <a:t>Officine</a:t>
          </a:r>
        </a:p>
      </dsp:txBody>
      <dsp:txXfrm>
        <a:off x="509148" y="-26239"/>
        <a:ext cx="1860339" cy="1267034"/>
      </dsp:txXfrm>
    </dsp:sp>
    <dsp:sp modelId="{0B23FE94-D2BA-464A-B2D5-606C3BD39E75}">
      <dsp:nvSpPr>
        <dsp:cNvPr id="0" name=""/>
        <dsp:cNvSpPr/>
      </dsp:nvSpPr>
      <dsp:spPr>
        <a:xfrm>
          <a:off x="1630543" y="388106"/>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it-IT" sz="2400" kern="1200" dirty="0"/>
            <a:t>Biblioteca</a:t>
          </a:r>
        </a:p>
      </dsp:txBody>
      <dsp:txXfrm>
        <a:off x="2341740" y="1099303"/>
        <a:ext cx="1716981" cy="1716981"/>
      </dsp:txXfrm>
    </dsp:sp>
    <dsp:sp modelId="{9E4EA4BF-092B-034E-BB55-FEB9F772A778}">
      <dsp:nvSpPr>
        <dsp:cNvPr id="0" name=""/>
        <dsp:cNvSpPr/>
      </dsp:nvSpPr>
      <dsp:spPr>
        <a:xfrm rot="5400000">
          <a:off x="4170878" y="388106"/>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it-IT" sz="2400" kern="1200" dirty="0"/>
            <a:t>Biblioteca</a:t>
          </a:r>
        </a:p>
      </dsp:txBody>
      <dsp:txXfrm rot="-5400000">
        <a:off x="4170878" y="1099303"/>
        <a:ext cx="1716981" cy="1716981"/>
      </dsp:txXfrm>
    </dsp:sp>
    <dsp:sp modelId="{E2EFF98D-3DB9-0047-B560-5D7C3DC97707}">
      <dsp:nvSpPr>
        <dsp:cNvPr id="0" name=""/>
        <dsp:cNvSpPr/>
      </dsp:nvSpPr>
      <dsp:spPr>
        <a:xfrm rot="10800000">
          <a:off x="4170878" y="2928441"/>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it-IT" sz="2400" kern="1200" dirty="0"/>
            <a:t>Biblioteca</a:t>
          </a:r>
        </a:p>
      </dsp:txBody>
      <dsp:txXfrm rot="10800000">
        <a:off x="4170878" y="2928441"/>
        <a:ext cx="1716981" cy="1716981"/>
      </dsp:txXfrm>
    </dsp:sp>
    <dsp:sp modelId="{5B00D700-0595-6E46-B096-880643AC70EF}">
      <dsp:nvSpPr>
        <dsp:cNvPr id="0" name=""/>
        <dsp:cNvSpPr/>
      </dsp:nvSpPr>
      <dsp:spPr>
        <a:xfrm rot="16200000">
          <a:off x="1630543" y="2928441"/>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it-IT" sz="2400" kern="1200" dirty="0"/>
            <a:t>Biblioteca</a:t>
          </a:r>
        </a:p>
      </dsp:txBody>
      <dsp:txXfrm rot="5400000">
        <a:off x="2341740" y="2928441"/>
        <a:ext cx="1716981" cy="1716981"/>
      </dsp:txXfrm>
    </dsp:sp>
    <dsp:sp modelId="{75DE3698-4FA9-AD42-AD99-494D7BC8A067}">
      <dsp:nvSpPr>
        <dsp:cNvPr id="0" name=""/>
        <dsp:cNvSpPr/>
      </dsp:nvSpPr>
      <dsp:spPr>
        <a:xfrm>
          <a:off x="3695616" y="2367660"/>
          <a:ext cx="838366" cy="729014"/>
        </a:xfrm>
        <a:prstGeom prst="circularArrow">
          <a:avLst/>
        </a:prstGeom>
        <a:gradFill rotWithShape="0">
          <a:gsLst>
            <a:gs pos="0">
              <a:schemeClr val="accent1">
                <a:tint val="60000"/>
                <a:hueOff val="0"/>
                <a:satOff val="0"/>
                <a:lumOff val="0"/>
                <a:alphaOff val="0"/>
                <a:tint val="100000"/>
                <a:shade val="100000"/>
                <a:satMod val="129999"/>
              </a:schemeClr>
            </a:gs>
            <a:gs pos="100000">
              <a:schemeClr val="accent1">
                <a:tint val="60000"/>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DFE9215C-604F-4E45-8302-78D4E0A4359A}">
      <dsp:nvSpPr>
        <dsp:cNvPr id="0" name=""/>
        <dsp:cNvSpPr/>
      </dsp:nvSpPr>
      <dsp:spPr>
        <a:xfrm rot="10800000">
          <a:off x="3695616" y="2648050"/>
          <a:ext cx="838366" cy="729014"/>
        </a:xfrm>
        <a:prstGeom prst="circularArrow">
          <a:avLst/>
        </a:prstGeom>
        <a:gradFill rotWithShape="0">
          <a:gsLst>
            <a:gs pos="0">
              <a:schemeClr val="accent1">
                <a:tint val="60000"/>
                <a:hueOff val="0"/>
                <a:satOff val="0"/>
                <a:lumOff val="0"/>
                <a:alphaOff val="0"/>
                <a:tint val="100000"/>
                <a:shade val="100000"/>
                <a:satMod val="129999"/>
              </a:schemeClr>
            </a:gs>
            <a:gs pos="100000">
              <a:schemeClr val="accent1">
                <a:tint val="60000"/>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75944-A6BF-C942-9E3F-B8E28E43998B}">
      <dsp:nvSpPr>
        <dsp:cNvPr id="0" name=""/>
        <dsp:cNvSpPr/>
      </dsp:nvSpPr>
      <dsp:spPr>
        <a:xfrm>
          <a:off x="4989617" y="3747646"/>
          <a:ext cx="2770253" cy="17944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285750" lvl="1" indent="-285750" algn="l" defTabSz="1377950">
            <a:lnSpc>
              <a:spcPct val="90000"/>
            </a:lnSpc>
            <a:spcBef>
              <a:spcPct val="0"/>
            </a:spcBef>
            <a:spcAft>
              <a:spcPct val="15000"/>
            </a:spcAft>
            <a:buChar char="•"/>
          </a:pPr>
          <a:r>
            <a:rPr lang="it-IT" sz="3100" kern="1200" dirty="0"/>
            <a:t>Musica</a:t>
          </a:r>
        </a:p>
      </dsp:txBody>
      <dsp:txXfrm>
        <a:off x="5860112" y="4235689"/>
        <a:ext cx="1860339" cy="1267034"/>
      </dsp:txXfrm>
    </dsp:sp>
    <dsp:sp modelId="{5F976EE2-EC64-D84A-8E7F-C69B59342560}">
      <dsp:nvSpPr>
        <dsp:cNvPr id="0" name=""/>
        <dsp:cNvSpPr/>
      </dsp:nvSpPr>
      <dsp:spPr>
        <a:xfrm>
          <a:off x="469729" y="3479405"/>
          <a:ext cx="2770253" cy="233097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it-IT" sz="2000" kern="1200" dirty="0"/>
            <a:t>Università, Biblioteca, Museo</a:t>
          </a:r>
        </a:p>
        <a:p>
          <a:pPr marL="228600" lvl="1" indent="-228600" algn="l" defTabSz="889000">
            <a:lnSpc>
              <a:spcPct val="90000"/>
            </a:lnSpc>
            <a:spcBef>
              <a:spcPct val="0"/>
            </a:spcBef>
            <a:spcAft>
              <a:spcPct val="15000"/>
            </a:spcAft>
            <a:buChar char="•"/>
          </a:pPr>
          <a:r>
            <a:rPr lang="it-IT" sz="2000" kern="1200" dirty="0"/>
            <a:t>Arte</a:t>
          </a:r>
        </a:p>
      </dsp:txBody>
      <dsp:txXfrm>
        <a:off x="520933" y="4113354"/>
        <a:ext cx="1836769" cy="1645826"/>
      </dsp:txXfrm>
    </dsp:sp>
    <dsp:sp modelId="{BBBC0DB2-A0C2-2947-873A-8A99DC1DF88D}">
      <dsp:nvSpPr>
        <dsp:cNvPr id="0" name=""/>
        <dsp:cNvSpPr/>
      </dsp:nvSpPr>
      <dsp:spPr>
        <a:xfrm>
          <a:off x="4989617" y="-65658"/>
          <a:ext cx="2770253" cy="17944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it-IT" sz="2000" kern="1200" dirty="0"/>
            <a:t>Laboratori</a:t>
          </a:r>
          <a:r>
            <a:rPr lang="it-IT" sz="2000" kern="1200" baseline="0" dirty="0"/>
            <a:t> di Biologia</a:t>
          </a:r>
          <a:endParaRPr lang="it-IT" sz="2000" kern="1200" dirty="0"/>
        </a:p>
      </dsp:txBody>
      <dsp:txXfrm>
        <a:off x="5860112" y="-26239"/>
        <a:ext cx="1860339" cy="1267034"/>
      </dsp:txXfrm>
    </dsp:sp>
    <dsp:sp modelId="{D7773DD5-C820-0348-B03B-F73C3208188C}">
      <dsp:nvSpPr>
        <dsp:cNvPr id="0" name=""/>
        <dsp:cNvSpPr/>
      </dsp:nvSpPr>
      <dsp:spPr>
        <a:xfrm>
          <a:off x="469729" y="-65658"/>
          <a:ext cx="2770253" cy="17944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it-IT" sz="2000" kern="1200" dirty="0"/>
            <a:t>Laboratori</a:t>
          </a:r>
          <a:r>
            <a:rPr lang="it-IT" sz="2000" kern="1200" baseline="0" dirty="0"/>
            <a:t> di Ricerca</a:t>
          </a:r>
          <a:endParaRPr lang="it-IT" sz="2000" kern="1200" dirty="0"/>
        </a:p>
        <a:p>
          <a:pPr marL="228600" lvl="1" indent="-228600" algn="l" defTabSz="889000">
            <a:lnSpc>
              <a:spcPct val="90000"/>
            </a:lnSpc>
            <a:spcBef>
              <a:spcPct val="0"/>
            </a:spcBef>
            <a:spcAft>
              <a:spcPct val="15000"/>
            </a:spcAft>
            <a:buChar char="•"/>
          </a:pPr>
          <a:r>
            <a:rPr lang="it-IT" sz="2000" kern="1200" dirty="0"/>
            <a:t>Laboratori di Fisica e di Chimica</a:t>
          </a:r>
        </a:p>
      </dsp:txBody>
      <dsp:txXfrm>
        <a:off x="509148" y="-26239"/>
        <a:ext cx="1860339" cy="1267034"/>
      </dsp:txXfrm>
    </dsp:sp>
    <dsp:sp modelId="{0B23FE94-D2BA-464A-B2D5-606C3BD39E75}">
      <dsp:nvSpPr>
        <dsp:cNvPr id="0" name=""/>
        <dsp:cNvSpPr/>
      </dsp:nvSpPr>
      <dsp:spPr>
        <a:xfrm>
          <a:off x="1630543" y="388106"/>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it-IT" sz="3200" kern="1200" dirty="0"/>
            <a:t>Museo</a:t>
          </a:r>
        </a:p>
      </dsp:txBody>
      <dsp:txXfrm>
        <a:off x="2341740" y="1099303"/>
        <a:ext cx="1716981" cy="1716981"/>
      </dsp:txXfrm>
    </dsp:sp>
    <dsp:sp modelId="{9E4EA4BF-092B-034E-BB55-FEB9F772A778}">
      <dsp:nvSpPr>
        <dsp:cNvPr id="0" name=""/>
        <dsp:cNvSpPr/>
      </dsp:nvSpPr>
      <dsp:spPr>
        <a:xfrm rot="5400000">
          <a:off x="4170878" y="388106"/>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it-IT" sz="3200" kern="1200" dirty="0"/>
            <a:t>Museo</a:t>
          </a:r>
        </a:p>
      </dsp:txBody>
      <dsp:txXfrm rot="-5400000">
        <a:off x="4170878" y="1099303"/>
        <a:ext cx="1716981" cy="1716981"/>
      </dsp:txXfrm>
    </dsp:sp>
    <dsp:sp modelId="{E2EFF98D-3DB9-0047-B560-5D7C3DC97707}">
      <dsp:nvSpPr>
        <dsp:cNvPr id="0" name=""/>
        <dsp:cNvSpPr/>
      </dsp:nvSpPr>
      <dsp:spPr>
        <a:xfrm rot="10800000">
          <a:off x="4170878" y="2928441"/>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it-IT" sz="3200" kern="1200" dirty="0"/>
            <a:t>Museo</a:t>
          </a:r>
        </a:p>
      </dsp:txBody>
      <dsp:txXfrm rot="10800000">
        <a:off x="4170878" y="2928441"/>
        <a:ext cx="1716981" cy="1716981"/>
      </dsp:txXfrm>
    </dsp:sp>
    <dsp:sp modelId="{5B00D700-0595-6E46-B096-880643AC70EF}">
      <dsp:nvSpPr>
        <dsp:cNvPr id="0" name=""/>
        <dsp:cNvSpPr/>
      </dsp:nvSpPr>
      <dsp:spPr>
        <a:xfrm rot="16200000">
          <a:off x="1630543" y="2928441"/>
          <a:ext cx="2428178" cy="2428178"/>
        </a:xfrm>
        <a:prstGeom prst="pieWedg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it-IT" sz="3200" kern="1200" dirty="0"/>
            <a:t>Museo</a:t>
          </a:r>
        </a:p>
      </dsp:txBody>
      <dsp:txXfrm rot="5400000">
        <a:off x="2341740" y="2928441"/>
        <a:ext cx="1716981" cy="1716981"/>
      </dsp:txXfrm>
    </dsp:sp>
    <dsp:sp modelId="{75DE3698-4FA9-AD42-AD99-494D7BC8A067}">
      <dsp:nvSpPr>
        <dsp:cNvPr id="0" name=""/>
        <dsp:cNvSpPr/>
      </dsp:nvSpPr>
      <dsp:spPr>
        <a:xfrm>
          <a:off x="3695616" y="2367660"/>
          <a:ext cx="838366" cy="729014"/>
        </a:xfrm>
        <a:prstGeom prst="circularArrow">
          <a:avLst/>
        </a:prstGeom>
        <a:gradFill rotWithShape="0">
          <a:gsLst>
            <a:gs pos="0">
              <a:schemeClr val="accent1">
                <a:tint val="60000"/>
                <a:hueOff val="0"/>
                <a:satOff val="0"/>
                <a:lumOff val="0"/>
                <a:alphaOff val="0"/>
                <a:tint val="100000"/>
                <a:shade val="100000"/>
                <a:satMod val="129999"/>
              </a:schemeClr>
            </a:gs>
            <a:gs pos="100000">
              <a:schemeClr val="accent1">
                <a:tint val="60000"/>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DFE9215C-604F-4E45-8302-78D4E0A4359A}">
      <dsp:nvSpPr>
        <dsp:cNvPr id="0" name=""/>
        <dsp:cNvSpPr/>
      </dsp:nvSpPr>
      <dsp:spPr>
        <a:xfrm rot="10800000">
          <a:off x="3695616" y="2648050"/>
          <a:ext cx="838366" cy="729014"/>
        </a:xfrm>
        <a:prstGeom prst="circularArrow">
          <a:avLst/>
        </a:prstGeom>
        <a:gradFill rotWithShape="0">
          <a:gsLst>
            <a:gs pos="0">
              <a:schemeClr val="accent1">
                <a:tint val="60000"/>
                <a:hueOff val="0"/>
                <a:satOff val="0"/>
                <a:lumOff val="0"/>
                <a:alphaOff val="0"/>
                <a:tint val="100000"/>
                <a:shade val="100000"/>
                <a:satMod val="129999"/>
              </a:schemeClr>
            </a:gs>
            <a:gs pos="100000">
              <a:schemeClr val="accent1">
                <a:tint val="60000"/>
                <a:hueOff val="0"/>
                <a:satOff val="0"/>
                <a:lumOff val="0"/>
                <a:alphaOff val="0"/>
                <a:tint val="50000"/>
                <a:shade val="100000"/>
                <a:satMod val="350000"/>
              </a:schemeClr>
            </a:gs>
          </a:gsLst>
          <a:lin ang="16200000" scaled="0"/>
        </a:gradFill>
        <a:ln>
          <a:noFill/>
        </a:ln>
        <a:effectLst>
          <a:outerShdw blurRad="381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819545289"/>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iapositiva titolo">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Titolo Testo</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algn="ctr">
              <a:buFontTx/>
              <a:defRPr>
                <a:solidFill>
                  <a:srgbClr val="888888"/>
                </a:solidFill>
              </a:defRPr>
            </a:lvl2pPr>
            <a:lvl3pPr algn="ctr">
              <a:buFontTx/>
              <a:defRPr>
                <a:solidFill>
                  <a:srgbClr val="888888"/>
                </a:solidFill>
              </a:defRPr>
            </a:lvl3pPr>
            <a:lvl4pPr algn="ctr">
              <a:buFontTx/>
              <a:defRPr>
                <a:solidFill>
                  <a:srgbClr val="888888"/>
                </a:solidFill>
              </a:defRPr>
            </a:lvl4pPr>
            <a:lvl5pPr algn="ctr">
              <a:buFontTx/>
              <a:defRPr>
                <a:solidFill>
                  <a:srgbClr val="888888"/>
                </a:solidFill>
              </a:defRPr>
            </a:lvl5pPr>
          </a:lstStyle>
          <a:p>
            <a:pPr lvl="0">
              <a:defRPr sz="1800">
                <a:solidFill>
                  <a:srgbClr val="000000"/>
                </a:solidFill>
              </a:defRPr>
            </a:pPr>
            <a:r>
              <a:rPr sz="3200">
                <a:solidFill>
                  <a:srgbClr val="888888"/>
                </a:solidFill>
              </a:rPr>
              <a:t>Corpo livello uno</a:t>
            </a:r>
          </a:p>
          <a:p>
            <a:pPr lvl="1">
              <a:defRPr sz="1800">
                <a:solidFill>
                  <a:srgbClr val="000000"/>
                </a:solidFill>
              </a:defRPr>
            </a:pPr>
            <a:r>
              <a:rPr sz="3200">
                <a:solidFill>
                  <a:srgbClr val="888888"/>
                </a:solidFill>
              </a:rPr>
              <a:t>Corpo livello due</a:t>
            </a:r>
          </a:p>
          <a:p>
            <a:pPr lvl="2">
              <a:defRPr sz="1800">
                <a:solidFill>
                  <a:srgbClr val="000000"/>
                </a:solidFill>
              </a:defRPr>
            </a:pPr>
            <a:r>
              <a:rPr sz="3200">
                <a:solidFill>
                  <a:srgbClr val="888888"/>
                </a:solidFill>
              </a:rPr>
              <a:t>Corpo livello tre</a:t>
            </a:r>
          </a:p>
          <a:p>
            <a:pPr lvl="3">
              <a:defRPr sz="1800">
                <a:solidFill>
                  <a:srgbClr val="000000"/>
                </a:solidFill>
              </a:defRPr>
            </a:pPr>
            <a:r>
              <a:rPr sz="3200">
                <a:solidFill>
                  <a:srgbClr val="888888"/>
                </a:solidFill>
              </a:rPr>
              <a:t>Corpo livello quattro</a:t>
            </a:r>
          </a:p>
          <a:p>
            <a:pPr lvl="4">
              <a:defRPr sz="1800">
                <a:solidFill>
                  <a:srgbClr val="000000"/>
                </a:solidFill>
              </a:defRPr>
            </a:pPr>
            <a:r>
              <a:rPr sz="3200">
                <a:solidFill>
                  <a:srgbClr val="888888"/>
                </a:solidFill>
              </a:rPr>
              <a:t>Livello 5</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olo e testo verticale">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Titolo Testo</a:t>
            </a:r>
          </a:p>
        </p:txBody>
      </p:sp>
      <p:sp>
        <p:nvSpPr>
          <p:cNvPr id="40" name="Shape 40"/>
          <p:cNvSpPr>
            <a:spLocks noGrp="1"/>
          </p:cNvSpPr>
          <p:nvPr>
            <p:ph type="body" idx="1"/>
          </p:nvPr>
        </p:nvSpPr>
        <p:spPr>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olo verticale e testo">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Titolo Testo</a:t>
            </a:r>
          </a:p>
        </p:txBody>
      </p:sp>
      <p:sp>
        <p:nvSpPr>
          <p:cNvPr id="44" name="Shape 44"/>
          <p:cNvSpPr>
            <a:spLocks noGrp="1"/>
          </p:cNvSpPr>
          <p:nvPr>
            <p:ph type="body" idx="1"/>
          </p:nvPr>
        </p:nvSpPr>
        <p:spPr>
          <a:xfrm>
            <a:off x="457200" y="274638"/>
            <a:ext cx="6019800" cy="6583365"/>
          </a:xfrm>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olo e contenuto">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Titolo Testo</a:t>
            </a:r>
          </a:p>
        </p:txBody>
      </p:sp>
      <p:sp>
        <p:nvSpPr>
          <p:cNvPr id="11" name="Shape 11"/>
          <p:cNvSpPr>
            <a:spLocks noGrp="1"/>
          </p:cNvSpPr>
          <p:nvPr>
            <p:ph type="body" idx="1"/>
          </p:nvPr>
        </p:nvSpPr>
        <p:spPr>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Intestazione sezione">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Titolo Testo</a:t>
            </a:r>
          </a:p>
        </p:txBody>
      </p:sp>
      <p:sp>
        <p:nvSpPr>
          <p:cNvPr id="15" name="Shape 15"/>
          <p:cNvSpPr>
            <a:spLocks noGrp="1"/>
          </p:cNvSpPr>
          <p:nvPr>
            <p:ph type="body" idx="1"/>
          </p:nvPr>
        </p:nvSpPr>
        <p:spPr>
          <a:xfrm>
            <a:off x="722312" y="2906713"/>
            <a:ext cx="7772401" cy="1500193"/>
          </a:xfrm>
          <a:prstGeom prst="rect">
            <a:avLst/>
          </a:prstGeom>
        </p:spPr>
        <p:txBody>
          <a:bodyPr anchor="b"/>
          <a:lstStyle>
            <a:lvl1pPr marL="0" indent="0">
              <a:spcBef>
                <a:spcPts val="400"/>
              </a:spcBef>
              <a:buSzTx/>
              <a:buFontTx/>
              <a:buNone/>
              <a:defRPr sz="2000">
                <a:solidFill>
                  <a:srgbClr val="888888"/>
                </a:solidFill>
              </a:defRPr>
            </a:lvl1pPr>
            <a:lvl2pPr marL="661306" indent="-204106">
              <a:spcBef>
                <a:spcPts val="400"/>
              </a:spcBef>
              <a:buFontTx/>
              <a:defRPr sz="2000">
                <a:solidFill>
                  <a:srgbClr val="888888"/>
                </a:solidFill>
              </a:defRPr>
            </a:lvl2pPr>
            <a:lvl3pPr marL="1104900" indent="-190500">
              <a:spcBef>
                <a:spcPts val="400"/>
              </a:spcBef>
              <a:buFontTx/>
              <a:defRPr sz="2000">
                <a:solidFill>
                  <a:srgbClr val="888888"/>
                </a:solidFill>
              </a:defRPr>
            </a:lvl3pPr>
            <a:lvl4pPr marL="1600200" indent="-228600">
              <a:spcBef>
                <a:spcPts val="400"/>
              </a:spcBef>
              <a:buFontTx/>
              <a:defRPr sz="2000">
                <a:solidFill>
                  <a:srgbClr val="888888"/>
                </a:solidFill>
              </a:defRPr>
            </a:lvl4pPr>
            <a:lvl5pPr marL="2057400" indent="-228600">
              <a:spcBef>
                <a:spcPts val="400"/>
              </a:spcBef>
              <a:buFontTx/>
              <a:defRPr sz="2000">
                <a:solidFill>
                  <a:srgbClr val="888888"/>
                </a:solidFill>
              </a:defRPr>
            </a:lvl5pPr>
          </a:lstStyle>
          <a:p>
            <a:pPr lvl="0">
              <a:defRPr sz="1800">
                <a:solidFill>
                  <a:srgbClr val="000000"/>
                </a:solidFill>
              </a:defRPr>
            </a:pPr>
            <a:r>
              <a:rPr sz="2000">
                <a:solidFill>
                  <a:srgbClr val="888888"/>
                </a:solidFill>
              </a:rPr>
              <a:t>Corpo livello uno</a:t>
            </a:r>
          </a:p>
          <a:p>
            <a:pPr lvl="1">
              <a:defRPr sz="1800">
                <a:solidFill>
                  <a:srgbClr val="000000"/>
                </a:solidFill>
              </a:defRPr>
            </a:pPr>
            <a:r>
              <a:rPr sz="2000">
                <a:solidFill>
                  <a:srgbClr val="888888"/>
                </a:solidFill>
              </a:rPr>
              <a:t>Corpo livello due</a:t>
            </a:r>
          </a:p>
          <a:p>
            <a:pPr lvl="2">
              <a:defRPr sz="1800">
                <a:solidFill>
                  <a:srgbClr val="000000"/>
                </a:solidFill>
              </a:defRPr>
            </a:pPr>
            <a:r>
              <a:rPr sz="2000">
                <a:solidFill>
                  <a:srgbClr val="888888"/>
                </a:solidFill>
              </a:rPr>
              <a:t>Corpo livello tre</a:t>
            </a:r>
          </a:p>
          <a:p>
            <a:pPr lvl="3">
              <a:defRPr sz="1800">
                <a:solidFill>
                  <a:srgbClr val="000000"/>
                </a:solidFill>
              </a:defRPr>
            </a:pPr>
            <a:r>
              <a:rPr sz="2000">
                <a:solidFill>
                  <a:srgbClr val="888888"/>
                </a:solidFill>
              </a:rPr>
              <a:t>Corpo livello quattro</a:t>
            </a:r>
          </a:p>
          <a:p>
            <a:pPr lvl="4">
              <a:defRPr sz="1800">
                <a:solidFill>
                  <a:srgbClr val="000000"/>
                </a:solidFill>
              </a:defRPr>
            </a:pPr>
            <a:r>
              <a:rPr sz="2000">
                <a:solidFill>
                  <a:srgbClr val="888888"/>
                </a:solidFill>
              </a:rPr>
              <a:t>Livello 5</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uto 2">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Titolo Testo</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Corpo livello uno</a:t>
            </a:r>
          </a:p>
          <a:p>
            <a:pPr lvl="1">
              <a:defRPr sz="1800"/>
            </a:pPr>
            <a:r>
              <a:rPr sz="2800"/>
              <a:t>Corpo livello due</a:t>
            </a:r>
          </a:p>
          <a:p>
            <a:pPr lvl="2">
              <a:defRPr sz="1800"/>
            </a:pPr>
            <a:r>
              <a:rPr sz="2800"/>
              <a:t>Corpo livello tre</a:t>
            </a:r>
          </a:p>
          <a:p>
            <a:pPr lvl="3">
              <a:defRPr sz="1800"/>
            </a:pPr>
            <a:r>
              <a:rPr sz="2800"/>
              <a:t>Corpo livello quattro</a:t>
            </a:r>
          </a:p>
          <a:p>
            <a:pPr lvl="4">
              <a:defRPr sz="1800"/>
            </a:pPr>
            <a:r>
              <a:rPr sz="2800"/>
              <a:t>Livello 5</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nfronto">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Titolo Testo</a:t>
            </a:r>
          </a:p>
        </p:txBody>
      </p:sp>
      <p:sp>
        <p:nvSpPr>
          <p:cNvPr id="23" name="Shape 23"/>
          <p:cNvSpPr>
            <a:spLocks noGrp="1"/>
          </p:cNvSpPr>
          <p:nvPr>
            <p:ph type="body" idx="1"/>
          </p:nvPr>
        </p:nvSpPr>
        <p:spPr>
          <a:xfrm>
            <a:off x="457200" y="1435464"/>
            <a:ext cx="4040188" cy="739415"/>
          </a:xfrm>
          <a:prstGeom prst="rect">
            <a:avLst/>
          </a:prstGeom>
        </p:spPr>
        <p:txBody>
          <a:bodyPr anchor="b"/>
          <a:lstStyle>
            <a:lvl1pPr marL="0" indent="0">
              <a:spcBef>
                <a:spcPts val="500"/>
              </a:spcBef>
              <a:buSzTx/>
              <a:buFontTx/>
              <a:buNone/>
              <a:defRPr sz="2400" b="1"/>
            </a:lvl1pPr>
            <a:lvl2pPr marL="702127" indent="-244927">
              <a:spcBef>
                <a:spcPts val="500"/>
              </a:spcBef>
              <a:buFontTx/>
              <a:defRPr sz="2400" b="1"/>
            </a:lvl2pPr>
            <a:lvl3pPr marL="1143000" indent="-228600">
              <a:spcBef>
                <a:spcPts val="500"/>
              </a:spcBef>
              <a:buFontTx/>
              <a:defRPr sz="2400" b="1"/>
            </a:lvl3pPr>
            <a:lvl4pPr marL="1645920" indent="-274319">
              <a:spcBef>
                <a:spcPts val="500"/>
              </a:spcBef>
              <a:buFontTx/>
              <a:defRPr sz="2400" b="1"/>
            </a:lvl4pPr>
            <a:lvl5pPr marL="2103120" indent="-274320">
              <a:spcBef>
                <a:spcPts val="500"/>
              </a:spcBef>
              <a:buFontTx/>
              <a:defRPr sz="2400" b="1"/>
            </a:lvl5pPr>
          </a:lstStyle>
          <a:p>
            <a:pPr lvl="0">
              <a:defRPr sz="1800" b="0"/>
            </a:pPr>
            <a:r>
              <a:rPr sz="2400" b="1"/>
              <a:t>Corpo livello uno</a:t>
            </a:r>
          </a:p>
          <a:p>
            <a:pPr lvl="1">
              <a:defRPr sz="1800" b="0"/>
            </a:pPr>
            <a:r>
              <a:rPr sz="2400" b="1"/>
              <a:t>Corpo livello due</a:t>
            </a:r>
          </a:p>
          <a:p>
            <a:pPr lvl="2">
              <a:defRPr sz="1800" b="0"/>
            </a:pPr>
            <a:r>
              <a:rPr sz="2400" b="1"/>
              <a:t>Corpo livello tre</a:t>
            </a:r>
          </a:p>
          <a:p>
            <a:pPr lvl="3">
              <a:defRPr sz="1800" b="0"/>
            </a:pPr>
            <a:r>
              <a:rPr sz="2400" b="1"/>
              <a:t>Corpo livello quattro</a:t>
            </a:r>
          </a:p>
          <a:p>
            <a:pPr lvl="4">
              <a:defRPr sz="1800" b="0"/>
            </a:pPr>
            <a:r>
              <a:rPr sz="2400" b="1"/>
              <a:t>Livello 5</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26" name="Shape 26"/>
          <p:cNvSpPr>
            <a:spLocks noGrp="1"/>
          </p:cNvSpPr>
          <p:nvPr>
            <p:ph type="title"/>
          </p:nvPr>
        </p:nvSpPr>
        <p:spPr>
          <a:xfrm>
            <a:off x="457200" y="0"/>
            <a:ext cx="8229600" cy="1692277"/>
          </a:xfrm>
          <a:prstGeom prst="rect">
            <a:avLst/>
          </a:prstGeom>
        </p:spPr>
        <p:txBody>
          <a:bodyPr/>
          <a:lstStyle/>
          <a:p>
            <a:pPr lvl="0">
              <a:defRPr sz="1800"/>
            </a:pPr>
            <a:r>
              <a:rPr sz="4400"/>
              <a:t>Titolo Testo</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uto con didascalia">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6" cy="1435100"/>
          </a:xfrm>
          <a:prstGeom prst="rect">
            <a:avLst/>
          </a:prstGeom>
        </p:spPr>
        <p:txBody>
          <a:bodyPr anchor="b"/>
          <a:lstStyle>
            <a:lvl1pPr algn="l">
              <a:defRPr sz="2000" b="1"/>
            </a:lvl1pPr>
          </a:lstStyle>
          <a:p>
            <a:pPr lvl="0">
              <a:defRPr sz="1800" b="0"/>
            </a:pPr>
            <a:r>
              <a:rPr sz="2000" b="1"/>
              <a:t>Titolo Testo</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magine con didascalia">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4" cy="566738"/>
          </a:xfrm>
          <a:prstGeom prst="rect">
            <a:avLst/>
          </a:prstGeom>
        </p:spPr>
        <p:txBody>
          <a:bodyPr anchor="b"/>
          <a:lstStyle>
            <a:lvl1pPr algn="l">
              <a:defRPr sz="2000" b="1"/>
            </a:lvl1pPr>
          </a:lstStyle>
          <a:p>
            <a:pPr lvl="0">
              <a:defRPr sz="1800" b="0"/>
            </a:pPr>
            <a:r>
              <a:rPr sz="2000" b="1"/>
              <a:t>Titolo Testo</a:t>
            </a:r>
          </a:p>
        </p:txBody>
      </p:sp>
      <p:sp>
        <p:nvSpPr>
          <p:cNvPr id="36" name="Shape 36"/>
          <p:cNvSpPr>
            <a:spLocks noGrp="1"/>
          </p:cNvSpPr>
          <p:nvPr>
            <p:ph type="body" idx="1"/>
          </p:nvPr>
        </p:nvSpPr>
        <p:spPr>
          <a:xfrm>
            <a:off x="1792288" y="5367337"/>
            <a:ext cx="5486404" cy="804868"/>
          </a:xfrm>
          <a:prstGeom prst="rect">
            <a:avLst/>
          </a:prstGeom>
        </p:spPr>
        <p:txBody>
          <a:bodyPr/>
          <a:lstStyle>
            <a:lvl1pPr marL="0" indent="0">
              <a:spcBef>
                <a:spcPts val="300"/>
              </a:spcBef>
              <a:buSzTx/>
              <a:buFontTx/>
              <a:buNone/>
              <a:defRPr sz="1400"/>
            </a:lvl1pPr>
            <a:lvl2pPr marL="600073" indent="-142873">
              <a:spcBef>
                <a:spcPts val="300"/>
              </a:spcBef>
              <a:buFontTx/>
              <a:defRPr sz="1400"/>
            </a:lvl2pPr>
            <a:lvl3pPr marL="1047750" indent="-133350">
              <a:spcBef>
                <a:spcPts val="300"/>
              </a:spcBef>
              <a:buFontTx/>
              <a:defRPr sz="1400"/>
            </a:lvl3pPr>
            <a:lvl4pPr marL="1531619" indent="-160019">
              <a:spcBef>
                <a:spcPts val="300"/>
              </a:spcBef>
              <a:buFontTx/>
              <a:defRPr sz="1400"/>
            </a:lvl4pPr>
            <a:lvl5pPr marL="1988820" indent="-160020">
              <a:spcBef>
                <a:spcPts val="300"/>
              </a:spcBef>
              <a:buFontTx/>
              <a:defRPr sz="1400"/>
            </a:lvl5pPr>
          </a:lstStyle>
          <a:p>
            <a:pPr lvl="0">
              <a:defRPr sz="1800"/>
            </a:pPr>
            <a:r>
              <a:rPr sz="1400"/>
              <a:t>Corpo livello uno</a:t>
            </a:r>
          </a:p>
          <a:p>
            <a:pPr lvl="1">
              <a:defRPr sz="1800"/>
            </a:pPr>
            <a:r>
              <a:rPr sz="1400"/>
              <a:t>Corpo livello due</a:t>
            </a:r>
          </a:p>
          <a:p>
            <a:pPr lvl="2">
              <a:defRPr sz="1800"/>
            </a:pPr>
            <a:r>
              <a:rPr sz="1400"/>
              <a:t>Corpo livello tre</a:t>
            </a:r>
          </a:p>
          <a:p>
            <a:pPr lvl="3">
              <a:defRPr sz="1800"/>
            </a:pPr>
            <a:r>
              <a:rPr sz="1400"/>
              <a:t>Corpo livello quattro</a:t>
            </a:r>
          </a:p>
          <a:p>
            <a:pPr lvl="4">
              <a:defRPr sz="1800"/>
            </a:pPr>
            <a:r>
              <a:rPr sz="1400"/>
              <a:t>Livello 5</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5"/>
            <a:ext cx="8229600" cy="1508126"/>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chor="ctr">
            <a:normAutofit/>
          </a:bodyPr>
          <a:lstStyle/>
          <a:p>
            <a:pPr lvl="0">
              <a:defRPr sz="1800"/>
            </a:pPr>
            <a:r>
              <a:rPr sz="4400"/>
              <a:t>Titolo Testo</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ormAutofit/>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4" name="Shape 4"/>
          <p:cNvSpPr>
            <a:spLocks noGrp="1"/>
          </p:cNvSpPr>
          <p:nvPr>
            <p:ph type="sldNum" sz="quarter" idx="2"/>
          </p:nvPr>
        </p:nvSpPr>
        <p:spPr>
          <a:xfrm>
            <a:off x="6553200" y="6404290"/>
            <a:ext cx="2133600" cy="269237"/>
          </a:xfrm>
          <a:prstGeom prst="rect">
            <a:avLst/>
          </a:prstGeom>
          <a:ln w="12700">
            <a:miter lim="400000"/>
          </a:ln>
        </p:spPr>
        <p:txBody>
          <a:bodyPr lIns="45718" tIns="45718" rIns="45718" bIns="45718" anchor="ctr">
            <a:spAutoFit/>
          </a:bodyPr>
          <a:lstStyle>
            <a:lvl1pPr algn="r">
              <a:defRPr sz="1200">
                <a:solidFill>
                  <a:srgbClr val="888888"/>
                </a:solidFill>
                <a:latin typeface="Calibri"/>
                <a:ea typeface="Calibri"/>
                <a:cs typeface="Calibri"/>
                <a:sym typeface="Calibri"/>
              </a:defRPr>
            </a:lvl1pPr>
          </a:lstStyle>
          <a:p>
            <a:pPr lvl="0"/>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defTabSz="457200">
        <a:defRPr sz="4400">
          <a:latin typeface="Calibri"/>
          <a:ea typeface="Calibri"/>
          <a:cs typeface="Calibri"/>
          <a:sym typeface="Calibri"/>
        </a:defRPr>
      </a:lvl1pPr>
      <a:lvl2pPr algn="ctr" defTabSz="457200">
        <a:defRPr sz="4400">
          <a:latin typeface="Calibri"/>
          <a:ea typeface="Calibri"/>
          <a:cs typeface="Calibri"/>
          <a:sym typeface="Calibri"/>
        </a:defRPr>
      </a:lvl2pPr>
      <a:lvl3pPr algn="ctr" defTabSz="457200">
        <a:defRPr sz="4400">
          <a:latin typeface="Calibri"/>
          <a:ea typeface="Calibri"/>
          <a:cs typeface="Calibri"/>
          <a:sym typeface="Calibri"/>
        </a:defRPr>
      </a:lvl3pPr>
      <a:lvl4pPr algn="ctr" defTabSz="457200">
        <a:defRPr sz="4400">
          <a:latin typeface="Calibri"/>
          <a:ea typeface="Calibri"/>
          <a:cs typeface="Calibri"/>
          <a:sym typeface="Calibri"/>
        </a:defRPr>
      </a:lvl4pPr>
      <a:lvl5pPr algn="ctr" defTabSz="457200">
        <a:defRPr sz="4400">
          <a:latin typeface="Calibri"/>
          <a:ea typeface="Calibri"/>
          <a:cs typeface="Calibri"/>
          <a:sym typeface="Calibri"/>
        </a:defRPr>
      </a:lvl5pPr>
      <a:lvl6pPr algn="ctr" defTabSz="457200">
        <a:defRPr sz="4400">
          <a:latin typeface="Calibri"/>
          <a:ea typeface="Calibri"/>
          <a:cs typeface="Calibri"/>
          <a:sym typeface="Calibri"/>
        </a:defRPr>
      </a:lvl6pPr>
      <a:lvl7pPr algn="ctr" defTabSz="457200">
        <a:defRPr sz="4400">
          <a:latin typeface="Calibri"/>
          <a:ea typeface="Calibri"/>
          <a:cs typeface="Calibri"/>
          <a:sym typeface="Calibri"/>
        </a:defRPr>
      </a:lvl7pPr>
      <a:lvl8pPr algn="ctr" defTabSz="457200">
        <a:defRPr sz="4400">
          <a:latin typeface="Calibri"/>
          <a:ea typeface="Calibri"/>
          <a:cs typeface="Calibri"/>
          <a:sym typeface="Calibri"/>
        </a:defRPr>
      </a:lvl8pPr>
      <a:lvl9pPr algn="ctr" defTabSz="457200">
        <a:defRPr sz="4400">
          <a:latin typeface="Calibri"/>
          <a:ea typeface="Calibri"/>
          <a:cs typeface="Calibri"/>
          <a:sym typeface="Calibri"/>
        </a:defRPr>
      </a:lvl9pPr>
    </p:titleStyle>
    <p:bodyStyle>
      <a:lvl1pPr marL="342900" indent="-342900" defTabSz="457200">
        <a:spcBef>
          <a:spcPts val="700"/>
        </a:spcBef>
        <a:buSzPct val="100000"/>
        <a:buFont typeface="Arial"/>
        <a:buChar char="•"/>
        <a:defRPr sz="3200">
          <a:latin typeface="Calibri"/>
          <a:ea typeface="Calibri"/>
          <a:cs typeface="Calibri"/>
          <a:sym typeface="Calibri"/>
        </a:defRPr>
      </a:lvl1pPr>
      <a:lvl2pPr marL="783771" indent="-326571" defTabSz="457200">
        <a:spcBef>
          <a:spcPts val="700"/>
        </a:spcBef>
        <a:buSzPct val="100000"/>
        <a:buFont typeface="Arial"/>
        <a:buChar char="–"/>
        <a:defRPr sz="3200">
          <a:latin typeface="Calibri"/>
          <a:ea typeface="Calibri"/>
          <a:cs typeface="Calibri"/>
          <a:sym typeface="Calibri"/>
        </a:defRPr>
      </a:lvl2pPr>
      <a:lvl3pPr marL="1219200" indent="-304800" defTabSz="457200">
        <a:spcBef>
          <a:spcPts val="700"/>
        </a:spcBef>
        <a:buSzPct val="100000"/>
        <a:buFont typeface="Arial"/>
        <a:buChar char="•"/>
        <a:defRPr sz="3200">
          <a:latin typeface="Calibri"/>
          <a:ea typeface="Calibri"/>
          <a:cs typeface="Calibri"/>
          <a:sym typeface="Calibri"/>
        </a:defRPr>
      </a:lvl3pPr>
      <a:lvl4pPr marL="1737360" indent="-365760" defTabSz="457200">
        <a:spcBef>
          <a:spcPts val="700"/>
        </a:spcBef>
        <a:buSzPct val="100000"/>
        <a:buFont typeface="Arial"/>
        <a:buChar char="–"/>
        <a:defRPr sz="3200">
          <a:latin typeface="Calibri"/>
          <a:ea typeface="Calibri"/>
          <a:cs typeface="Calibri"/>
          <a:sym typeface="Calibri"/>
        </a:defRPr>
      </a:lvl4pPr>
      <a:lvl5pPr marL="2194560" indent="-365760" defTabSz="457200">
        <a:spcBef>
          <a:spcPts val="700"/>
        </a:spcBef>
        <a:buSzPct val="100000"/>
        <a:buFont typeface="Arial"/>
        <a:buChar char="»"/>
        <a:defRPr sz="3200">
          <a:latin typeface="Calibri"/>
          <a:ea typeface="Calibri"/>
          <a:cs typeface="Calibri"/>
          <a:sym typeface="Calibri"/>
        </a:defRPr>
      </a:lvl5pPr>
      <a:lvl6pPr marL="2651760" indent="-365760" defTabSz="457200">
        <a:spcBef>
          <a:spcPts val="700"/>
        </a:spcBef>
        <a:buSzPct val="100000"/>
        <a:buFont typeface="Arial"/>
        <a:buChar char="•"/>
        <a:defRPr sz="3200">
          <a:latin typeface="Calibri"/>
          <a:ea typeface="Calibri"/>
          <a:cs typeface="Calibri"/>
          <a:sym typeface="Calibri"/>
        </a:defRPr>
      </a:lvl6pPr>
      <a:lvl7pPr marL="3108960" indent="-365760" defTabSz="457200">
        <a:spcBef>
          <a:spcPts val="700"/>
        </a:spcBef>
        <a:buSzPct val="100000"/>
        <a:buFont typeface="Arial"/>
        <a:buChar char="•"/>
        <a:defRPr sz="3200">
          <a:latin typeface="Calibri"/>
          <a:ea typeface="Calibri"/>
          <a:cs typeface="Calibri"/>
          <a:sym typeface="Calibri"/>
        </a:defRPr>
      </a:lvl7pPr>
      <a:lvl8pPr marL="3566159" indent="-365759" defTabSz="457200">
        <a:spcBef>
          <a:spcPts val="700"/>
        </a:spcBef>
        <a:buSzPct val="100000"/>
        <a:buFont typeface="Arial"/>
        <a:buChar char="•"/>
        <a:defRPr sz="3200">
          <a:latin typeface="Calibri"/>
          <a:ea typeface="Calibri"/>
          <a:cs typeface="Calibri"/>
          <a:sym typeface="Calibri"/>
        </a:defRPr>
      </a:lvl8pPr>
      <a:lvl9pPr marL="4023359" indent="-365759" defTabSz="457200">
        <a:spcBef>
          <a:spcPts val="700"/>
        </a:spcBef>
        <a:buSzPct val="100000"/>
        <a:buFont typeface="Arial"/>
        <a:buChar char="•"/>
        <a:defRPr sz="3200">
          <a:latin typeface="Calibri"/>
          <a:ea typeface="Calibri"/>
          <a:cs typeface="Calibri"/>
          <a:sym typeface="Calibri"/>
        </a:defRPr>
      </a:lvl9pPr>
    </p:bodyStyle>
    <p:otherStyle>
      <a:lvl1pPr algn="r" defTabSz="457200">
        <a:defRPr sz="1200">
          <a:solidFill>
            <a:schemeClr val="tx1"/>
          </a:solidFill>
          <a:latin typeface="+mn-lt"/>
          <a:ea typeface="+mn-ea"/>
          <a:cs typeface="+mn-cs"/>
          <a:sym typeface="Calibri"/>
        </a:defRPr>
      </a:lvl1pPr>
      <a:lvl2pPr algn="r" defTabSz="457200">
        <a:defRPr sz="1200">
          <a:solidFill>
            <a:schemeClr val="tx1"/>
          </a:solidFill>
          <a:latin typeface="+mn-lt"/>
          <a:ea typeface="+mn-ea"/>
          <a:cs typeface="+mn-cs"/>
          <a:sym typeface="Calibri"/>
        </a:defRPr>
      </a:lvl2pPr>
      <a:lvl3pPr algn="r" defTabSz="457200">
        <a:defRPr sz="1200">
          <a:solidFill>
            <a:schemeClr val="tx1"/>
          </a:solidFill>
          <a:latin typeface="+mn-lt"/>
          <a:ea typeface="+mn-ea"/>
          <a:cs typeface="+mn-cs"/>
          <a:sym typeface="Calibri"/>
        </a:defRPr>
      </a:lvl3pPr>
      <a:lvl4pPr algn="r" defTabSz="457200">
        <a:defRPr sz="1200">
          <a:solidFill>
            <a:schemeClr val="tx1"/>
          </a:solidFill>
          <a:latin typeface="+mn-lt"/>
          <a:ea typeface="+mn-ea"/>
          <a:cs typeface="+mn-cs"/>
          <a:sym typeface="Calibri"/>
        </a:defRPr>
      </a:lvl4pPr>
      <a:lvl5pPr algn="r" defTabSz="457200">
        <a:defRPr sz="1200">
          <a:solidFill>
            <a:schemeClr val="tx1"/>
          </a:solidFill>
          <a:latin typeface="+mn-lt"/>
          <a:ea typeface="+mn-ea"/>
          <a:cs typeface="+mn-cs"/>
          <a:sym typeface="Calibri"/>
        </a:defRPr>
      </a:lvl5pPr>
      <a:lvl6pPr algn="r" defTabSz="457200">
        <a:defRPr sz="1200">
          <a:solidFill>
            <a:schemeClr val="tx1"/>
          </a:solidFill>
          <a:latin typeface="+mn-lt"/>
          <a:ea typeface="+mn-ea"/>
          <a:cs typeface="+mn-cs"/>
          <a:sym typeface="Calibri"/>
        </a:defRPr>
      </a:lvl6pPr>
      <a:lvl7pPr algn="r" defTabSz="457200">
        <a:defRPr sz="1200">
          <a:solidFill>
            <a:schemeClr val="tx1"/>
          </a:solidFill>
          <a:latin typeface="+mn-lt"/>
          <a:ea typeface="+mn-ea"/>
          <a:cs typeface="+mn-cs"/>
          <a:sym typeface="Calibri"/>
        </a:defRPr>
      </a:lvl7pPr>
      <a:lvl8pPr algn="r" defTabSz="457200">
        <a:defRPr sz="1200">
          <a:solidFill>
            <a:schemeClr val="tx1"/>
          </a:solidFill>
          <a:latin typeface="+mn-lt"/>
          <a:ea typeface="+mn-ea"/>
          <a:cs typeface="+mn-cs"/>
          <a:sym typeface="Calibri"/>
        </a:defRPr>
      </a:lvl8pPr>
      <a:lvl9pPr algn="r" defTabSz="457200">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it.wikipedia.org/wiki/1778" TargetMode="External"/><Relationship Id="rId13" Type="http://schemas.openxmlformats.org/officeDocument/2006/relationships/hyperlink" Target="http://it.wikipedia.org/wiki/17_febbraio" TargetMode="External"/><Relationship Id="rId18" Type="http://schemas.openxmlformats.org/officeDocument/2006/relationships/hyperlink" Target="http://it.wikipedia.org/w/index.php?title=Marienthal_(Schweina)&amp;action=edit&amp;redlink=1" TargetMode="External"/><Relationship Id="rId3" Type="http://schemas.openxmlformats.org/officeDocument/2006/relationships/hyperlink" Target="http://it.wikipedia.org/wiki/Ginevra" TargetMode="External"/><Relationship Id="rId7" Type="http://schemas.openxmlformats.org/officeDocument/2006/relationships/hyperlink" Target="http://it.wikipedia.org/wiki/2_luglio" TargetMode="External"/><Relationship Id="rId12" Type="http://schemas.openxmlformats.org/officeDocument/2006/relationships/hyperlink" Target="http://it.wikipedia.org/wiki/Brugg" TargetMode="External"/><Relationship Id="rId17" Type="http://schemas.openxmlformats.org/officeDocument/2006/relationships/hyperlink" Target="http://it.wikipedia.org/wiki/1782" TargetMode="External"/><Relationship Id="rId2" Type="http://schemas.openxmlformats.org/officeDocument/2006/relationships/image" Target="../media/image1.png"/><Relationship Id="rId16" Type="http://schemas.openxmlformats.org/officeDocument/2006/relationships/hyperlink" Target="http://it.wikipedia.org/wiki/21_aprile" TargetMode="External"/><Relationship Id="rId20" Type="http://schemas.openxmlformats.org/officeDocument/2006/relationships/hyperlink" Target="http://it.wikipedia.org/wiki/1852" TargetMode="External"/><Relationship Id="rId1" Type="http://schemas.openxmlformats.org/officeDocument/2006/relationships/slideLayout" Target="../slideLayouts/slideLayout2.xml"/><Relationship Id="rId6" Type="http://schemas.openxmlformats.org/officeDocument/2006/relationships/hyperlink" Target="http://it.wikipedia.org/wiki/Ermenonville" TargetMode="External"/><Relationship Id="rId11" Type="http://schemas.openxmlformats.org/officeDocument/2006/relationships/hyperlink" Target="http://it.wikipedia.org/wiki/1746" TargetMode="External"/><Relationship Id="rId5" Type="http://schemas.openxmlformats.org/officeDocument/2006/relationships/hyperlink" Target="http://it.wikipedia.org/wiki/1712" TargetMode="External"/><Relationship Id="rId15" Type="http://schemas.openxmlformats.org/officeDocument/2006/relationships/hyperlink" Target="http://it.wikipedia.org/wiki/Oberwei%C3%9Fbach" TargetMode="External"/><Relationship Id="rId10" Type="http://schemas.openxmlformats.org/officeDocument/2006/relationships/hyperlink" Target="http://it.wikipedia.org/wiki/12_gennaio" TargetMode="External"/><Relationship Id="rId19" Type="http://schemas.openxmlformats.org/officeDocument/2006/relationships/hyperlink" Target="http://it.wikipedia.org/wiki/21_giugno" TargetMode="External"/><Relationship Id="rId4" Type="http://schemas.openxmlformats.org/officeDocument/2006/relationships/hyperlink" Target="http://it.wikipedia.org/wiki/28_giugno" TargetMode="External"/><Relationship Id="rId9" Type="http://schemas.openxmlformats.org/officeDocument/2006/relationships/hyperlink" Target="http://it.wikipedia.org/wiki/Zurigo" TargetMode="External"/><Relationship Id="rId14" Type="http://schemas.openxmlformats.org/officeDocument/2006/relationships/hyperlink" Target="http://it.wikipedia.org/wiki/1827"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it.wikipedia.org/wiki/1778" TargetMode="External"/><Relationship Id="rId3" Type="http://schemas.openxmlformats.org/officeDocument/2006/relationships/hyperlink" Target="http://it.wikipedia.org/wiki/Ginevra" TargetMode="External"/><Relationship Id="rId7" Type="http://schemas.openxmlformats.org/officeDocument/2006/relationships/hyperlink" Target="http://it.wikipedia.org/wiki/2_luglio"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it.wikipedia.org/wiki/Ermenonville" TargetMode="External"/><Relationship Id="rId5" Type="http://schemas.openxmlformats.org/officeDocument/2006/relationships/hyperlink" Target="http://it.wikipedia.org/wiki/1712" TargetMode="External"/><Relationship Id="rId4" Type="http://schemas.openxmlformats.org/officeDocument/2006/relationships/hyperlink" Target="http://it.wikipedia.org/wiki/28_giugno"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it.wikipedia.org/wiki/1778" TargetMode="External"/><Relationship Id="rId3" Type="http://schemas.openxmlformats.org/officeDocument/2006/relationships/hyperlink" Target="http://it.wikipedia.org/wiki/Ginevra" TargetMode="External"/><Relationship Id="rId7" Type="http://schemas.openxmlformats.org/officeDocument/2006/relationships/hyperlink" Target="http://it.wikipedia.org/wiki/2_luglio"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it.wikipedia.org/wiki/Ermenonville" TargetMode="External"/><Relationship Id="rId5" Type="http://schemas.openxmlformats.org/officeDocument/2006/relationships/hyperlink" Target="http://it.wikipedia.org/wiki/1712" TargetMode="External"/><Relationship Id="rId4" Type="http://schemas.openxmlformats.org/officeDocument/2006/relationships/hyperlink" Target="http://it.wikipedia.org/wiki/28_giugno"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file:///wiki/Stati_Uniti" TargetMode="External"/><Relationship Id="rId3" Type="http://schemas.openxmlformats.org/officeDocument/2006/relationships/hyperlink" Target="file:///wiki/20_ottobre" TargetMode="External"/><Relationship Id="rId7" Type="http://schemas.openxmlformats.org/officeDocument/2006/relationships/hyperlink" Target="file:///wiki/Filosofia"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file:///wiki/1952" TargetMode="External"/><Relationship Id="rId5" Type="http://schemas.openxmlformats.org/officeDocument/2006/relationships/hyperlink" Target="file:///wiki/1_giugno" TargetMode="External"/><Relationship Id="rId10" Type="http://schemas.openxmlformats.org/officeDocument/2006/relationships/hyperlink" Target="file:///wiki/Scrittore" TargetMode="External"/><Relationship Id="rId4" Type="http://schemas.openxmlformats.org/officeDocument/2006/relationships/hyperlink" Target="file:///wiki/1859" TargetMode="External"/><Relationship Id="rId9" Type="http://schemas.openxmlformats.org/officeDocument/2006/relationships/hyperlink" Target="file:///wiki/Pedagogia"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file:///wiki/1884" TargetMode="External"/><Relationship Id="rId13" Type="http://schemas.openxmlformats.org/officeDocument/2006/relationships/hyperlink" Target="file:///wiki/1904" TargetMode="External"/><Relationship Id="rId3" Type="http://schemas.openxmlformats.org/officeDocument/2006/relationships/hyperlink" Target="file:///wiki/1859" TargetMode="External"/><Relationship Id="rId7" Type="http://schemas.openxmlformats.org/officeDocument/2006/relationships/hyperlink" Target="file:///wiki/Immanuel_Kant" TargetMode="External"/><Relationship Id="rId12" Type="http://schemas.openxmlformats.org/officeDocument/2006/relationships/hyperlink" Target="file:///wiki/1894" TargetMode="External"/><Relationship Id="rId17" Type="http://schemas.openxmlformats.org/officeDocument/2006/relationships/hyperlink" Target="file:///wiki/1952" TargetMode="External"/><Relationship Id="rId2" Type="http://schemas.openxmlformats.org/officeDocument/2006/relationships/image" Target="../media/image1.png"/><Relationship Id="rId16" Type="http://schemas.openxmlformats.org/officeDocument/2006/relationships/hyperlink" Target="file:///wiki/1930" TargetMode="External"/><Relationship Id="rId1" Type="http://schemas.openxmlformats.org/officeDocument/2006/relationships/slideLayout" Target="../slideLayouts/slideLayout2.xml"/><Relationship Id="rId6" Type="http://schemas.openxmlformats.org/officeDocument/2006/relationships/hyperlink" Target="file:///wiki/Hegel" TargetMode="External"/><Relationship Id="rId11" Type="http://schemas.openxmlformats.org/officeDocument/2006/relationships/hyperlink" Target="file:////wiki/Universit%25C3%25A0_di_Chicago" TargetMode="External"/><Relationship Id="rId5" Type="http://schemas.openxmlformats.org/officeDocument/2006/relationships/hyperlink" Target="file:///wiki/Vermont" TargetMode="External"/><Relationship Id="rId15" Type="http://schemas.openxmlformats.org/officeDocument/2006/relationships/hyperlink" Target="file:///wiki/New_York" TargetMode="External"/><Relationship Id="rId10" Type="http://schemas.openxmlformats.org/officeDocument/2006/relationships/hyperlink" Target="file:///wiki/Detroit" TargetMode="External"/><Relationship Id="rId4" Type="http://schemas.openxmlformats.org/officeDocument/2006/relationships/hyperlink" Target="file:///w/index.php" TargetMode="External"/><Relationship Id="rId9" Type="http://schemas.openxmlformats.org/officeDocument/2006/relationships/hyperlink" Target="file:///wiki/Stati_Uniti" TargetMode="External"/><Relationship Id="rId14" Type="http://schemas.openxmlformats.org/officeDocument/2006/relationships/hyperlink" Target="file:///wiki/Columbia_University"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file:///wiki/Evoluzionismo" TargetMode="External"/><Relationship Id="rId2" Type="http://schemas.openxmlformats.org/officeDocument/2006/relationships/hyperlink" Target="file:///wiki/Pragmatismo" TargetMode="External"/><Relationship Id="rId1" Type="http://schemas.openxmlformats.org/officeDocument/2006/relationships/slideLayout" Target="../slideLayouts/slideLayout2.xml"/><Relationship Id="rId4" Type="http://schemas.openxmlformats.org/officeDocument/2006/relationships/hyperlink" Target="file:///wiki/Charles_Darwin"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file:///wiki/Ralph_Waldo_Emerso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file:///wiki/Democrazia"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file:///wiki/Filosofia" TargetMode="External"/><Relationship Id="rId2" Type="http://schemas.openxmlformats.org/officeDocument/2006/relationships/hyperlink" Target="file:///wiki/Ralph_Waldo_Emers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file:///wiki/Rivoluzione_industriale" TargetMode="External"/><Relationship Id="rId2" Type="http://schemas.openxmlformats.org/officeDocument/2006/relationships/hyperlink" Target="file:///wiki/Integrazione_(scienze_sociali)" TargetMode="External"/><Relationship Id="rId1" Type="http://schemas.openxmlformats.org/officeDocument/2006/relationships/slideLayout" Target="../slideLayouts/slideLayout2.xml"/><Relationship Id="rId4" Type="http://schemas.openxmlformats.org/officeDocument/2006/relationships/hyperlink" Target="file:///wiki/Scuola"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image1.png"/>
          <p:cNvPicPr/>
          <p:nvPr/>
        </p:nvPicPr>
        <p:blipFill>
          <a:blip r:embed="rId2"/>
          <a:stretch>
            <a:fillRect/>
          </a:stretch>
        </p:blipFill>
        <p:spPr>
          <a:xfrm>
            <a:off x="0" y="1704"/>
            <a:ext cx="9180512" cy="6872638"/>
          </a:xfrm>
          <a:prstGeom prst="rect">
            <a:avLst/>
          </a:prstGeom>
          <a:ln w="12700">
            <a:miter lim="400000"/>
          </a:ln>
        </p:spPr>
      </p:pic>
      <p:sp>
        <p:nvSpPr>
          <p:cNvPr id="50" name="Shape 50"/>
          <p:cNvSpPr/>
          <p:nvPr/>
        </p:nvSpPr>
        <p:spPr>
          <a:xfrm>
            <a:off x="648252" y="1305401"/>
            <a:ext cx="4663052" cy="1200325"/>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r>
              <a:rPr sz="3600" dirty="0" err="1">
                <a:latin typeface="Comic Sans MS"/>
                <a:ea typeface="Comic Sans MS"/>
                <a:cs typeface="Comic Sans MS"/>
                <a:sym typeface="Comic Sans MS"/>
              </a:rPr>
              <a:t>Pedagogia</a:t>
            </a:r>
            <a:r>
              <a:rPr sz="3600" dirty="0">
                <a:latin typeface="Comic Sans MS"/>
                <a:ea typeface="Comic Sans MS"/>
                <a:cs typeface="Comic Sans MS"/>
                <a:sym typeface="Comic Sans MS"/>
              </a:rPr>
              <a:t> </a:t>
            </a:r>
            <a:r>
              <a:rPr sz="3600" dirty="0" err="1">
                <a:latin typeface="Comic Sans MS"/>
                <a:ea typeface="Comic Sans MS"/>
                <a:cs typeface="Comic Sans MS"/>
                <a:sym typeface="Comic Sans MS"/>
              </a:rPr>
              <a:t>Generale</a:t>
            </a:r>
            <a:endParaRPr sz="3600" dirty="0">
              <a:latin typeface="Calibri"/>
              <a:ea typeface="Calibri"/>
              <a:cs typeface="Calibri"/>
              <a:sym typeface="Calibri"/>
            </a:endParaRPr>
          </a:p>
          <a:p>
            <a:pPr lvl="0"/>
            <a:r>
              <a:rPr sz="3600" dirty="0" err="1">
                <a:latin typeface="Comic Sans MS"/>
                <a:ea typeface="Comic Sans MS"/>
                <a:cs typeface="Comic Sans MS"/>
                <a:sym typeface="Comic Sans MS"/>
              </a:rPr>
              <a:t>Fondamenti</a:t>
            </a:r>
            <a:r>
              <a:rPr sz="3600" dirty="0">
                <a:latin typeface="Comic Sans MS"/>
                <a:ea typeface="Comic Sans MS"/>
                <a:cs typeface="Comic Sans MS"/>
                <a:sym typeface="Comic Sans MS"/>
              </a:rPr>
              <a:t> </a:t>
            </a:r>
            <a:r>
              <a:rPr lang="it-IT" sz="3600" dirty="0">
                <a:latin typeface="Comic Sans MS"/>
                <a:ea typeface="Comic Sans MS"/>
                <a:cs typeface="Comic Sans MS"/>
                <a:sym typeface="Comic Sans MS"/>
              </a:rPr>
              <a:t>2</a:t>
            </a:r>
            <a:endParaRPr sz="3600" dirty="0">
              <a:latin typeface="Comic Sans MS"/>
              <a:ea typeface="Comic Sans MS"/>
              <a:cs typeface="Comic Sans MS"/>
              <a:sym typeface="Comic Sans MS"/>
            </a:endParaRPr>
          </a:p>
        </p:txBody>
      </p:sp>
      <p:sp>
        <p:nvSpPr>
          <p:cNvPr id="51" name="Shape 51"/>
          <p:cNvSpPr/>
          <p:nvPr/>
        </p:nvSpPr>
        <p:spPr>
          <a:xfrm>
            <a:off x="648252" y="2650076"/>
            <a:ext cx="7819029" cy="21361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2400">
                <a:latin typeface="Comic Sans MS"/>
                <a:ea typeface="Comic Sans MS"/>
                <a:cs typeface="Comic Sans MS"/>
                <a:sym typeface="Comic Sans MS"/>
              </a:rPr>
              <a:t>Vanna Boffo           </a:t>
            </a:r>
            <a:endParaRPr sz="2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52" name="Shape 52"/>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53" name="Shape 53"/>
          <p:cNvSpPr>
            <a:spLocks noGrp="1"/>
          </p:cNvSpPr>
          <p:nvPr>
            <p:ph type="sldNum" sz="quarter" idx="2"/>
          </p:nvPr>
        </p:nvSpPr>
        <p:spPr>
          <a:xfrm>
            <a:off x="6402163" y="6269942"/>
            <a:ext cx="2133606" cy="172820"/>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a:t>
            </a:fld>
            <a:endParaRPr sz="1200">
              <a:solidFill>
                <a:srgbClr val="FFFFFF"/>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image1.png"/>
          <p:cNvPicPr/>
          <p:nvPr/>
        </p:nvPicPr>
        <p:blipFill>
          <a:blip r:embed="rId2"/>
          <a:stretch>
            <a:fillRect/>
          </a:stretch>
        </p:blipFill>
        <p:spPr>
          <a:xfrm>
            <a:off x="0" y="1704"/>
            <a:ext cx="9180512" cy="6872638"/>
          </a:xfrm>
          <a:prstGeom prst="rect">
            <a:avLst/>
          </a:prstGeom>
          <a:ln w="12700">
            <a:miter lim="400000"/>
          </a:ln>
        </p:spPr>
      </p:pic>
      <p:sp>
        <p:nvSpPr>
          <p:cNvPr id="56" name="Shape 56"/>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57" name="Shape 57"/>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58" name="Shape 58"/>
          <p:cNvSpPr>
            <a:spLocks noGrp="1"/>
          </p:cNvSpPr>
          <p:nvPr>
            <p:ph type="title"/>
          </p:nvPr>
        </p:nvSpPr>
        <p:spPr>
          <a:xfrm>
            <a:off x="457200" y="695457"/>
            <a:ext cx="8229600" cy="722186"/>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a:solidFill>
                  <a:srgbClr val="3F6797"/>
                </a:solidFill>
              </a:rPr>
              <a:t>Brevi note di Storia della Pedagogia</a:t>
            </a:r>
          </a:p>
        </p:txBody>
      </p:sp>
      <p:sp>
        <p:nvSpPr>
          <p:cNvPr id="59" name="Shape 59"/>
          <p:cNvSpPr>
            <a:spLocks noGrp="1"/>
          </p:cNvSpPr>
          <p:nvPr>
            <p:ph type="body" idx="1"/>
          </p:nvPr>
        </p:nvSpPr>
        <p:spPr>
          <a:xfrm>
            <a:off x="260943" y="1393873"/>
            <a:ext cx="8658625" cy="5225855"/>
          </a:xfrm>
          <a:prstGeom prst="rect">
            <a:avLst/>
          </a:prstGeom>
        </p:spPr>
        <p:txBody>
          <a:bodyPr/>
          <a:lstStyle/>
          <a:p>
            <a:pPr marL="0" lvl="0" indent="0" algn="just" defTabSz="307008">
              <a:buSzTx/>
              <a:buNone/>
              <a:defRPr sz="1800"/>
            </a:pPr>
            <a:r>
              <a:rPr sz="2000">
                <a:solidFill>
                  <a:srgbClr val="3F6797"/>
                </a:solidFill>
                <a:latin typeface="Comic Sans MS Bold"/>
                <a:ea typeface="Comic Sans MS Bold"/>
                <a:cs typeface="Comic Sans MS Bold"/>
                <a:sym typeface="Comic Sans MS Bold"/>
              </a:rPr>
              <a:t>Prima di introdurre la riflessione sulla figura e le opere di John Dewey, è necessario inquadrare il percorso storico-pedagogico delle idee su cui Dewey elaborò la propria filosofia dell’educazione e la propria visione pedagogica.</a:t>
            </a:r>
          </a:p>
          <a:p>
            <a:pPr marL="0" lvl="0" indent="0" algn="just" defTabSz="307008">
              <a:buSzTx/>
              <a:buNone/>
              <a:defRPr sz="1800"/>
            </a:pPr>
            <a:r>
              <a:rPr sz="2000">
                <a:solidFill>
                  <a:srgbClr val="3F6797"/>
                </a:solidFill>
                <a:latin typeface="Comic Sans MS Bold"/>
                <a:ea typeface="Comic Sans MS Bold"/>
                <a:cs typeface="Comic Sans MS Bold"/>
                <a:sym typeface="Comic Sans MS Bold"/>
              </a:rPr>
              <a:t>Alcuni autori sono particolarmente determinanti e importanti, appartengono alla storia della pedagogia, ma anche alla storia dell’educazione del Settecento e dell’Ottocento</a:t>
            </a:r>
          </a:p>
          <a:p>
            <a:pPr marL="0" lvl="0" indent="0" algn="just" defTabSz="307008">
              <a:buSzTx/>
              <a:buNone/>
              <a:defRPr sz="1800"/>
            </a:pPr>
            <a:r>
              <a:rPr sz="2000">
                <a:solidFill>
                  <a:srgbClr val="3F6797"/>
                </a:solidFill>
                <a:latin typeface="Comic Sans MS Bold"/>
                <a:ea typeface="Comic Sans MS Bold"/>
                <a:cs typeface="Comic Sans MS Bold"/>
                <a:sym typeface="Comic Sans MS Bold"/>
              </a:rPr>
              <a:t>Gli autori:</a:t>
            </a:r>
          </a:p>
          <a:p>
            <a:pPr marL="0" lvl="0" indent="0" algn="just" defTabSz="307008">
              <a:buSzTx/>
              <a:buNone/>
              <a:defRPr sz="1800"/>
            </a:pPr>
            <a:r>
              <a:rPr sz="1700">
                <a:solidFill>
                  <a:srgbClr val="3F6797"/>
                </a:solidFill>
                <a:latin typeface="Comic Sans MS Bold"/>
                <a:ea typeface="Comic Sans MS Bold"/>
                <a:cs typeface="Comic Sans MS Bold"/>
                <a:sym typeface="Comic Sans MS Bold"/>
              </a:rPr>
              <a:t>Jean Jacques Rousseau (</a:t>
            </a:r>
            <a:r>
              <a:rPr sz="1700">
                <a:latin typeface="Comic Sans MS Bold"/>
                <a:ea typeface="Comic Sans MS Bold"/>
                <a:cs typeface="Comic Sans MS Bold"/>
                <a:sym typeface="Comic Sans MS Bold"/>
                <a:hlinkClick r:id="rId3"/>
              </a:rPr>
              <a:t>Ginevra</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4"/>
              </a:rPr>
              <a:t>28 giugno</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5"/>
              </a:rPr>
              <a:t>1712</a:t>
            </a:r>
            <a:r>
              <a:rPr sz="1700">
                <a:solidFill>
                  <a:srgbClr val="252525"/>
                </a:solidFill>
                <a:latin typeface="Comic Sans MS Bold"/>
                <a:ea typeface="Comic Sans MS Bold"/>
                <a:cs typeface="Comic Sans MS Bold"/>
                <a:sym typeface="Comic Sans MS Bold"/>
              </a:rPr>
              <a:t> – </a:t>
            </a:r>
            <a:r>
              <a:rPr sz="1700">
                <a:latin typeface="Comic Sans MS Bold"/>
                <a:ea typeface="Comic Sans MS Bold"/>
                <a:cs typeface="Comic Sans MS Bold"/>
                <a:sym typeface="Comic Sans MS Bold"/>
                <a:hlinkClick r:id="rId6"/>
              </a:rPr>
              <a:t>Ermenonville</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7"/>
              </a:rPr>
              <a:t>2 luglio</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8"/>
              </a:rPr>
              <a:t>1778</a:t>
            </a:r>
            <a:r>
              <a:rPr sz="1700">
                <a:solidFill>
                  <a:srgbClr val="3F6797"/>
                </a:solidFill>
                <a:latin typeface="Comic Sans MS Bold"/>
                <a:ea typeface="Comic Sans MS Bold"/>
                <a:cs typeface="Comic Sans MS Bold"/>
                <a:sym typeface="Comic Sans MS Bold"/>
              </a:rPr>
              <a:t>)</a:t>
            </a:r>
          </a:p>
          <a:p>
            <a:pPr marL="0" lvl="0" indent="0" algn="just" defTabSz="307008">
              <a:buSzTx/>
              <a:buNone/>
              <a:defRPr sz="1800"/>
            </a:pPr>
            <a:r>
              <a:rPr sz="1700">
                <a:solidFill>
                  <a:srgbClr val="3F6797"/>
                </a:solidFill>
                <a:latin typeface="Comic Sans MS Bold"/>
                <a:ea typeface="Comic Sans MS Bold"/>
                <a:cs typeface="Comic Sans MS Bold"/>
                <a:sym typeface="Comic Sans MS Bold"/>
              </a:rPr>
              <a:t>Johann Heinrich Pestalozzi (</a:t>
            </a:r>
            <a:r>
              <a:rPr sz="1700">
                <a:latin typeface="Comic Sans MS Bold"/>
                <a:ea typeface="Comic Sans MS Bold"/>
                <a:cs typeface="Comic Sans MS Bold"/>
                <a:sym typeface="Comic Sans MS Bold"/>
                <a:hlinkClick r:id="rId9"/>
              </a:rPr>
              <a:t>Zurigo</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0"/>
              </a:rPr>
              <a:t>12 gennaio</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1"/>
              </a:rPr>
              <a:t>1746</a:t>
            </a:r>
            <a:r>
              <a:rPr sz="1700">
                <a:solidFill>
                  <a:srgbClr val="252525"/>
                </a:solidFill>
                <a:latin typeface="Comic Sans MS Bold"/>
                <a:ea typeface="Comic Sans MS Bold"/>
                <a:cs typeface="Comic Sans MS Bold"/>
                <a:sym typeface="Comic Sans MS Bold"/>
              </a:rPr>
              <a:t> – </a:t>
            </a:r>
            <a:r>
              <a:rPr sz="1700">
                <a:latin typeface="Comic Sans MS Bold"/>
                <a:ea typeface="Comic Sans MS Bold"/>
                <a:cs typeface="Comic Sans MS Bold"/>
                <a:sym typeface="Comic Sans MS Bold"/>
                <a:hlinkClick r:id="rId12"/>
              </a:rPr>
              <a:t>Brugg</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3"/>
              </a:rPr>
              <a:t>17 febbraio</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4"/>
              </a:rPr>
              <a:t>1827</a:t>
            </a:r>
            <a:r>
              <a:rPr sz="1700">
                <a:solidFill>
                  <a:srgbClr val="3F6797"/>
                </a:solidFill>
                <a:latin typeface="Comic Sans MS Bold"/>
                <a:ea typeface="Comic Sans MS Bold"/>
                <a:cs typeface="Comic Sans MS Bold"/>
                <a:sym typeface="Comic Sans MS Bold"/>
              </a:rPr>
              <a:t>)</a:t>
            </a:r>
          </a:p>
          <a:p>
            <a:pPr marL="0" lvl="0" indent="0" algn="just" defTabSz="307008">
              <a:buSzTx/>
              <a:buNone/>
              <a:defRPr sz="1800"/>
            </a:pPr>
            <a:r>
              <a:rPr sz="1700">
                <a:solidFill>
                  <a:srgbClr val="3F6797"/>
                </a:solidFill>
                <a:latin typeface="Comic Sans MS Bold"/>
                <a:ea typeface="Comic Sans MS Bold"/>
                <a:cs typeface="Comic Sans MS Bold"/>
                <a:sym typeface="Comic Sans MS Bold"/>
              </a:rPr>
              <a:t>Friedrich Wilhelm August Fröbel </a:t>
            </a:r>
            <a:r>
              <a:rPr sz="1700">
                <a:solidFill>
                  <a:srgbClr val="252525"/>
                </a:solidFill>
                <a:latin typeface="Comic Sans MS Bold"/>
                <a:ea typeface="Comic Sans MS Bold"/>
                <a:cs typeface="Comic Sans MS Bold"/>
                <a:sym typeface="Comic Sans MS Bold"/>
              </a:rPr>
              <a:t>(</a:t>
            </a:r>
            <a:r>
              <a:rPr sz="1700">
                <a:latin typeface="Comic Sans MS Bold"/>
                <a:ea typeface="Comic Sans MS Bold"/>
                <a:cs typeface="Comic Sans MS Bold"/>
                <a:sym typeface="Comic Sans MS Bold"/>
                <a:hlinkClick r:id="rId15"/>
              </a:rPr>
              <a:t>Oberweißbach</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6"/>
              </a:rPr>
              <a:t>21 aprile</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7"/>
              </a:rPr>
              <a:t>1782</a:t>
            </a:r>
            <a:r>
              <a:rPr sz="1700">
                <a:solidFill>
                  <a:srgbClr val="252525"/>
                </a:solidFill>
                <a:latin typeface="Comic Sans MS Bold"/>
                <a:ea typeface="Comic Sans MS Bold"/>
                <a:cs typeface="Comic Sans MS Bold"/>
                <a:sym typeface="Comic Sans MS Bold"/>
              </a:rPr>
              <a:t> – </a:t>
            </a:r>
            <a:r>
              <a:rPr sz="1700">
                <a:latin typeface="Comic Sans MS Bold"/>
                <a:ea typeface="Comic Sans MS Bold"/>
                <a:cs typeface="Comic Sans MS Bold"/>
                <a:sym typeface="Comic Sans MS Bold"/>
                <a:hlinkClick r:id="rId18"/>
              </a:rPr>
              <a:t>Marienthal</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19"/>
              </a:rPr>
              <a:t>21 giugno</a:t>
            </a:r>
            <a:r>
              <a:rPr sz="1700">
                <a:solidFill>
                  <a:srgbClr val="252525"/>
                </a:solidFill>
                <a:latin typeface="Comic Sans MS Bold"/>
                <a:ea typeface="Comic Sans MS Bold"/>
                <a:cs typeface="Comic Sans MS Bold"/>
                <a:sym typeface="Comic Sans MS Bold"/>
              </a:rPr>
              <a:t> </a:t>
            </a:r>
            <a:r>
              <a:rPr sz="1700">
                <a:latin typeface="Comic Sans MS Bold"/>
                <a:ea typeface="Comic Sans MS Bold"/>
                <a:cs typeface="Comic Sans MS Bold"/>
                <a:sym typeface="Comic Sans MS Bold"/>
                <a:hlinkClick r:id="rId20"/>
              </a:rPr>
              <a:t>1852</a:t>
            </a:r>
            <a:r>
              <a:rPr sz="1700">
                <a:solidFill>
                  <a:srgbClr val="252525"/>
                </a:solidFill>
                <a:latin typeface="Comic Sans MS Bold"/>
                <a:ea typeface="Comic Sans MS Bold"/>
                <a:cs typeface="Comic Sans MS Bold"/>
                <a:sym typeface="Comic Sans MS Bold"/>
              </a:rPr>
              <a:t>)</a:t>
            </a:r>
          </a:p>
        </p:txBody>
      </p:sp>
      <p:sp>
        <p:nvSpPr>
          <p:cNvPr id="60" name="Shape 60"/>
          <p:cNvSpPr>
            <a:spLocks noGrp="1"/>
          </p:cNvSpPr>
          <p:nvPr>
            <p:ph type="sldNum" sz="quarter" idx="2"/>
          </p:nvPr>
        </p:nvSpPr>
        <p:spPr>
          <a:xfrm>
            <a:off x="6553200" y="6269942"/>
            <a:ext cx="2133600" cy="172820"/>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10</a:t>
            </a:fld>
            <a:endParaRPr sz="1200">
              <a:solidFill>
                <a:srgbClr val="FFFFFF"/>
              </a:solidFill>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image1.png"/>
          <p:cNvPicPr/>
          <p:nvPr/>
        </p:nvPicPr>
        <p:blipFill>
          <a:blip r:embed="rId2"/>
          <a:stretch>
            <a:fillRect/>
          </a:stretch>
        </p:blipFill>
        <p:spPr>
          <a:xfrm>
            <a:off x="0" y="1704"/>
            <a:ext cx="9180512" cy="6872638"/>
          </a:xfrm>
          <a:prstGeom prst="rect">
            <a:avLst/>
          </a:prstGeom>
          <a:ln w="12700">
            <a:miter lim="400000"/>
          </a:ln>
        </p:spPr>
      </p:pic>
      <p:sp>
        <p:nvSpPr>
          <p:cNvPr id="63" name="Shape 63"/>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64" name="Shape 64"/>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65" name="Shape 65"/>
          <p:cNvSpPr>
            <a:spLocks noGrp="1"/>
          </p:cNvSpPr>
          <p:nvPr>
            <p:ph type="title"/>
          </p:nvPr>
        </p:nvSpPr>
        <p:spPr>
          <a:xfrm>
            <a:off x="457200" y="695457"/>
            <a:ext cx="8229600" cy="722186"/>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a:solidFill>
                  <a:srgbClr val="3F6797"/>
                </a:solidFill>
              </a:rPr>
              <a:t>Brevi note di Storia della Pedagogia</a:t>
            </a:r>
          </a:p>
        </p:txBody>
      </p:sp>
      <p:sp>
        <p:nvSpPr>
          <p:cNvPr id="66" name="Shape 66"/>
          <p:cNvSpPr>
            <a:spLocks noGrp="1"/>
          </p:cNvSpPr>
          <p:nvPr>
            <p:ph type="body" idx="1"/>
          </p:nvPr>
        </p:nvSpPr>
        <p:spPr>
          <a:xfrm>
            <a:off x="723900" y="1435100"/>
            <a:ext cx="8229600" cy="4525963"/>
          </a:xfrm>
          <a:prstGeom prst="rect">
            <a:avLst/>
          </a:prstGeom>
        </p:spPr>
        <p:txBody>
          <a:bodyPr/>
          <a:lstStyle/>
          <a:p>
            <a:pPr marL="0" lvl="0" indent="0" algn="ctr" defTabSz="144474">
              <a:spcBef>
                <a:spcPts val="300"/>
              </a:spcBef>
              <a:buSzTx/>
              <a:buNone/>
              <a:defRPr sz="1800"/>
            </a:pPr>
            <a:r>
              <a:rPr sz="1300">
                <a:solidFill>
                  <a:srgbClr val="3F6797"/>
                </a:solidFill>
                <a:latin typeface="Comic Sans MS Bold"/>
                <a:ea typeface="Comic Sans MS Bold"/>
                <a:cs typeface="Comic Sans MS Bold"/>
                <a:sym typeface="Comic Sans MS Bold"/>
              </a:rPr>
              <a:t>Jean Jacques Rousseau </a:t>
            </a:r>
          </a:p>
          <a:p>
            <a:pPr marL="0" lvl="0" indent="0" algn="ctr" defTabSz="144474">
              <a:spcBef>
                <a:spcPts val="300"/>
              </a:spcBef>
              <a:buSzTx/>
              <a:buNone/>
              <a:defRPr sz="1800"/>
            </a:pPr>
            <a:r>
              <a:rPr sz="1300">
                <a:solidFill>
                  <a:srgbClr val="3F6797"/>
                </a:solidFill>
                <a:latin typeface="Comic Sans MS Bold"/>
                <a:ea typeface="Comic Sans MS Bold"/>
                <a:cs typeface="Comic Sans MS Bold"/>
                <a:sym typeface="Comic Sans MS Bold"/>
              </a:rPr>
              <a:t>(</a:t>
            </a:r>
            <a:r>
              <a:rPr sz="1300">
                <a:latin typeface="Comic Sans MS Bold"/>
                <a:ea typeface="Comic Sans MS Bold"/>
                <a:cs typeface="Comic Sans MS Bold"/>
                <a:sym typeface="Comic Sans MS Bold"/>
                <a:hlinkClick r:id="rId3"/>
              </a:rPr>
              <a:t>Ginevra</a:t>
            </a:r>
            <a:r>
              <a:rPr sz="1300">
                <a:solidFill>
                  <a:srgbClr val="252525"/>
                </a:solidFill>
                <a:latin typeface="Comic Sans MS Bold"/>
                <a:ea typeface="Comic Sans MS Bold"/>
                <a:cs typeface="Comic Sans MS Bold"/>
                <a:sym typeface="Comic Sans MS Bold"/>
              </a:rPr>
              <a:t>, </a:t>
            </a:r>
            <a:r>
              <a:rPr sz="1300">
                <a:latin typeface="Comic Sans MS Bold"/>
                <a:ea typeface="Comic Sans MS Bold"/>
                <a:cs typeface="Comic Sans MS Bold"/>
                <a:sym typeface="Comic Sans MS Bold"/>
                <a:hlinkClick r:id="rId4"/>
              </a:rPr>
              <a:t>28 giugno</a:t>
            </a:r>
            <a:r>
              <a:rPr sz="1300">
                <a:solidFill>
                  <a:srgbClr val="252525"/>
                </a:solidFill>
                <a:latin typeface="Comic Sans MS Bold"/>
                <a:ea typeface="Comic Sans MS Bold"/>
                <a:cs typeface="Comic Sans MS Bold"/>
                <a:sym typeface="Comic Sans MS Bold"/>
              </a:rPr>
              <a:t> </a:t>
            </a:r>
            <a:r>
              <a:rPr sz="1300">
                <a:latin typeface="Comic Sans MS Bold"/>
                <a:ea typeface="Comic Sans MS Bold"/>
                <a:cs typeface="Comic Sans MS Bold"/>
                <a:sym typeface="Comic Sans MS Bold"/>
                <a:hlinkClick r:id="rId5"/>
              </a:rPr>
              <a:t>1712</a:t>
            </a:r>
            <a:r>
              <a:rPr sz="1300">
                <a:solidFill>
                  <a:srgbClr val="252525"/>
                </a:solidFill>
                <a:latin typeface="Comic Sans MS Bold"/>
                <a:ea typeface="Comic Sans MS Bold"/>
                <a:cs typeface="Comic Sans MS Bold"/>
                <a:sym typeface="Comic Sans MS Bold"/>
              </a:rPr>
              <a:t> – </a:t>
            </a:r>
            <a:r>
              <a:rPr sz="1300">
                <a:latin typeface="Comic Sans MS Bold"/>
                <a:ea typeface="Comic Sans MS Bold"/>
                <a:cs typeface="Comic Sans MS Bold"/>
                <a:sym typeface="Comic Sans MS Bold"/>
                <a:hlinkClick r:id="rId6"/>
              </a:rPr>
              <a:t>Ermenonville</a:t>
            </a:r>
            <a:r>
              <a:rPr sz="1300">
                <a:solidFill>
                  <a:srgbClr val="252525"/>
                </a:solidFill>
                <a:latin typeface="Comic Sans MS Bold"/>
                <a:ea typeface="Comic Sans MS Bold"/>
                <a:cs typeface="Comic Sans MS Bold"/>
                <a:sym typeface="Comic Sans MS Bold"/>
              </a:rPr>
              <a:t>, </a:t>
            </a:r>
            <a:r>
              <a:rPr sz="1300">
                <a:latin typeface="Comic Sans MS Bold"/>
                <a:ea typeface="Comic Sans MS Bold"/>
                <a:cs typeface="Comic Sans MS Bold"/>
                <a:sym typeface="Comic Sans MS Bold"/>
                <a:hlinkClick r:id="rId7"/>
              </a:rPr>
              <a:t>2 luglio</a:t>
            </a:r>
            <a:r>
              <a:rPr sz="1300">
                <a:solidFill>
                  <a:srgbClr val="252525"/>
                </a:solidFill>
                <a:latin typeface="Comic Sans MS Bold"/>
                <a:ea typeface="Comic Sans MS Bold"/>
                <a:cs typeface="Comic Sans MS Bold"/>
                <a:sym typeface="Comic Sans MS Bold"/>
              </a:rPr>
              <a:t> </a:t>
            </a:r>
            <a:r>
              <a:rPr sz="1300">
                <a:latin typeface="Comic Sans MS Bold"/>
                <a:ea typeface="Comic Sans MS Bold"/>
                <a:cs typeface="Comic Sans MS Bold"/>
                <a:sym typeface="Comic Sans MS Bold"/>
                <a:hlinkClick r:id="rId8"/>
              </a:rPr>
              <a:t>1778</a:t>
            </a:r>
            <a:r>
              <a:rPr sz="1300">
                <a:solidFill>
                  <a:srgbClr val="3F6797"/>
                </a:solidFill>
                <a:latin typeface="Comic Sans MS Bold"/>
                <a:ea typeface="Comic Sans MS Bold"/>
                <a:cs typeface="Comic Sans MS Bold"/>
                <a:sym typeface="Comic Sans MS Bold"/>
              </a:rPr>
              <a:t>)</a:t>
            </a:r>
          </a:p>
          <a:p>
            <a:pPr marL="0" lvl="0" indent="0" algn="ctr" defTabSz="144474">
              <a:spcBef>
                <a:spcPts val="300"/>
              </a:spcBef>
              <a:buSzTx/>
              <a:buNone/>
              <a:defRPr sz="1800"/>
            </a:pPr>
            <a:endParaRPr sz="1300">
              <a:solidFill>
                <a:srgbClr val="3F6797"/>
              </a:solidFill>
              <a:latin typeface="Comic Sans MS Bold"/>
              <a:ea typeface="Comic Sans MS Bold"/>
              <a:cs typeface="Comic Sans MS Bold"/>
              <a:sym typeface="Comic Sans MS Bold"/>
            </a:endParaRPr>
          </a:p>
          <a:p>
            <a:pPr marL="0" lvl="0" indent="0" defTabSz="144474">
              <a:spcBef>
                <a:spcPts val="300"/>
              </a:spcBef>
              <a:buSzTx/>
              <a:buNone/>
              <a:defRPr sz="1800"/>
            </a:pPr>
            <a:r>
              <a:rPr sz="1300">
                <a:solidFill>
                  <a:srgbClr val="3F6797"/>
                </a:solidFill>
                <a:latin typeface="Comic Sans MS Bold"/>
                <a:ea typeface="Comic Sans MS Bold"/>
                <a:cs typeface="Comic Sans MS Bold"/>
                <a:sym typeface="Comic Sans MS Bold"/>
              </a:rPr>
              <a:t>Caratteri fondamentali della pedagogia del Settecento</a:t>
            </a:r>
          </a:p>
          <a:p>
            <a:pPr marL="0" lvl="0" indent="0" defTabSz="144474">
              <a:spcBef>
                <a:spcPts val="300"/>
              </a:spcBef>
              <a:buSzTx/>
              <a:buNone/>
              <a:defRPr sz="1800"/>
            </a:pPr>
            <a:r>
              <a:rPr sz="1300">
                <a:solidFill>
                  <a:srgbClr val="3F6797"/>
                </a:solidFill>
                <a:latin typeface="Comic Sans MS Bold"/>
                <a:ea typeface="Comic Sans MS Bold"/>
                <a:cs typeface="Comic Sans MS Bold"/>
                <a:sym typeface="Comic Sans MS Bold"/>
              </a:rPr>
              <a:t>1) Laicizzazione educativa</a:t>
            </a:r>
          </a:p>
          <a:p>
            <a:pPr marL="0" lvl="0" indent="0" defTabSz="144474">
              <a:spcBef>
                <a:spcPts val="300"/>
              </a:spcBef>
              <a:buSzTx/>
              <a:buNone/>
              <a:defRPr sz="1800"/>
            </a:pPr>
            <a:r>
              <a:rPr sz="1300">
                <a:solidFill>
                  <a:srgbClr val="3F6797"/>
                </a:solidFill>
                <a:latin typeface="Comic Sans MS Bold"/>
                <a:ea typeface="Comic Sans MS Bold"/>
                <a:cs typeface="Comic Sans MS Bold"/>
                <a:sym typeface="Comic Sans MS Bold"/>
              </a:rPr>
              <a:t>2) Razionalismo pedagogico</a:t>
            </a:r>
          </a:p>
          <a:p>
            <a:pPr marL="0" lvl="0" indent="0" algn="just" defTabSz="144474">
              <a:spcBef>
                <a:spcPts val="300"/>
              </a:spcBef>
              <a:buSzTx/>
              <a:buNone/>
              <a:defRPr sz="1800"/>
            </a:pPr>
            <a:r>
              <a:rPr sz="1300">
                <a:solidFill>
                  <a:srgbClr val="3F6797"/>
                </a:solidFill>
                <a:latin typeface="Comic Sans MS Bold"/>
                <a:ea typeface="Comic Sans MS Bold"/>
                <a:cs typeface="Comic Sans MS Bold"/>
                <a:sym typeface="Comic Sans MS Bold"/>
              </a:rPr>
              <a:t>Il Settecento rappresenta lo spartiacque fra il mondo moderno e quello contemporaneo attraverso due cardini: la laicizzazione, intesa come laicizzazione dell’intellettuale (Illuminismo), ma anche laicizzazione dell’educazione. Si emancipa dai modelli religioso-autoritari, guarda alla formazione dell’uomo come cittadino, capace di essere “faber fortunae e suae” , che non assegna ad altri (caste sacerdotali, ordini sociali) il ruolo della propria formazione, ma lo rivendica per se stesso, sottolineando la libertà di questo processo e ponendo in essa il suo valore finale e supremo. </a:t>
            </a:r>
          </a:p>
          <a:p>
            <a:pPr marL="0" lvl="0" indent="0" algn="just" defTabSz="144474">
              <a:spcBef>
                <a:spcPts val="300"/>
              </a:spcBef>
              <a:buSzTx/>
              <a:buNone/>
              <a:defRPr sz="1800"/>
            </a:pPr>
            <a:r>
              <a:rPr sz="1300">
                <a:solidFill>
                  <a:srgbClr val="3F6797"/>
                </a:solidFill>
                <a:latin typeface="Comic Sans MS Bold"/>
                <a:ea typeface="Comic Sans MS Bold"/>
                <a:cs typeface="Comic Sans MS Bold"/>
                <a:sym typeface="Comic Sans MS Bold"/>
              </a:rPr>
              <a:t>L’uomo si pensa come capace di libertà e di potenzialità intellettuali.</a:t>
            </a:r>
          </a:p>
          <a:p>
            <a:pPr marL="0" lvl="0" indent="0" algn="just" defTabSz="144474">
              <a:spcBef>
                <a:spcPts val="300"/>
              </a:spcBef>
              <a:buSzTx/>
              <a:buNone/>
              <a:defRPr sz="1800"/>
            </a:pPr>
            <a:r>
              <a:rPr sz="1300">
                <a:solidFill>
                  <a:srgbClr val="3F6797"/>
                </a:solidFill>
                <a:latin typeface="Comic Sans MS Bold"/>
                <a:ea typeface="Comic Sans MS Bold"/>
                <a:cs typeface="Comic Sans MS Bold"/>
                <a:sym typeface="Comic Sans MS Bold"/>
              </a:rPr>
              <a:t>La pedagogia è l’arte  e la tecnica di modellare gli individui conformi quanto possibile all’aspirazione di una ragione illuminata  </a:t>
            </a:r>
          </a:p>
        </p:txBody>
      </p:sp>
      <p:sp>
        <p:nvSpPr>
          <p:cNvPr id="67" name="Shape 67"/>
          <p:cNvSpPr>
            <a:spLocks noGrp="1"/>
          </p:cNvSpPr>
          <p:nvPr>
            <p:ph type="sldNum" sz="quarter" idx="2"/>
          </p:nvPr>
        </p:nvSpPr>
        <p:spPr>
          <a:xfrm>
            <a:off x="6553200" y="6269942"/>
            <a:ext cx="2133600" cy="172820"/>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11</a:t>
            </a:fld>
            <a:endParaRPr sz="1200">
              <a:solidFill>
                <a:srgbClr val="FFFFFF"/>
              </a:solidFill>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p:cNvSpPr>
          <p:nvPr>
            <p:ph type="title"/>
          </p:nvPr>
        </p:nvSpPr>
        <p:spPr>
          <a:xfrm>
            <a:off x="457200" y="92072"/>
            <a:ext cx="8229600" cy="1508132"/>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a:solidFill>
                  <a:srgbClr val="3F6797"/>
                </a:solidFill>
              </a:rPr>
              <a:t>Brevi note di Storia della Pedagogia</a:t>
            </a:r>
          </a:p>
        </p:txBody>
      </p:sp>
      <p:pic>
        <p:nvPicPr>
          <p:cNvPr id="70" name="image1.png"/>
          <p:cNvPicPr/>
          <p:nvPr/>
        </p:nvPicPr>
        <p:blipFill>
          <a:blip r:embed="rId2"/>
          <a:stretch>
            <a:fillRect/>
          </a:stretch>
        </p:blipFill>
        <p:spPr>
          <a:xfrm>
            <a:off x="0" y="1704"/>
            <a:ext cx="9180512" cy="6872638"/>
          </a:xfrm>
          <a:prstGeom prst="rect">
            <a:avLst/>
          </a:prstGeom>
          <a:ln w="12700">
            <a:miter lim="400000"/>
          </a:ln>
        </p:spPr>
      </p:pic>
      <p:sp>
        <p:nvSpPr>
          <p:cNvPr id="71" name="Shape 71"/>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2" name="Shape 72"/>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3" name="Shape 73"/>
          <p:cNvSpPr>
            <a:spLocks noGrp="1"/>
          </p:cNvSpPr>
          <p:nvPr>
            <p:ph type="body" idx="1"/>
          </p:nvPr>
        </p:nvSpPr>
        <p:spPr>
          <a:xfrm>
            <a:off x="457200" y="1244996"/>
            <a:ext cx="8266111" cy="5613004"/>
          </a:xfrm>
          <a:prstGeom prst="rect">
            <a:avLst/>
          </a:prstGeom>
        </p:spPr>
        <p:txBody>
          <a:bodyPr/>
          <a:lstStyle/>
          <a:p>
            <a:pPr marL="0" lvl="0" indent="0" algn="ctr" defTabSz="314232">
              <a:buSzTx/>
              <a:buNone/>
              <a:defRPr sz="1800"/>
            </a:pPr>
            <a:r>
              <a:rPr sz="1700">
                <a:solidFill>
                  <a:srgbClr val="3F6797"/>
                </a:solidFill>
                <a:latin typeface="Comic Sans MS Bold"/>
                <a:ea typeface="Comic Sans MS Bold"/>
                <a:cs typeface="Comic Sans MS Bold"/>
                <a:sym typeface="Comic Sans MS Bold"/>
              </a:rPr>
              <a:t>La pedagogia del Settecento</a:t>
            </a:r>
          </a:p>
          <a:p>
            <a:pPr marL="0" lvl="0" indent="0" algn="just" defTabSz="314232">
              <a:buSzTx/>
              <a:buNone/>
              <a:defRPr sz="1800"/>
            </a:pPr>
            <a:r>
              <a:rPr sz="1700">
                <a:solidFill>
                  <a:srgbClr val="3F6797"/>
                </a:solidFill>
                <a:latin typeface="Comic Sans MS Bold"/>
                <a:ea typeface="Comic Sans MS Bold"/>
                <a:cs typeface="Comic Sans MS Bold"/>
                <a:sym typeface="Comic Sans MS Bold"/>
              </a:rPr>
              <a:t>Immagine nuova della pedagogia: laica, razionale, scientifica, orientata a valori sociali e civili, critica verso le tradizioni, le istituzioni, le credenze e le prassi educative, impegnata a riformare la società anche sul versante educativo. </a:t>
            </a:r>
          </a:p>
          <a:p>
            <a:pPr marL="0" lvl="0" indent="0" algn="just" defTabSz="314232">
              <a:buSzTx/>
              <a:buNone/>
              <a:defRPr sz="1800"/>
            </a:pPr>
            <a:r>
              <a:rPr sz="1700">
                <a:solidFill>
                  <a:srgbClr val="3F6797"/>
                </a:solidFill>
                <a:latin typeface="Comic Sans MS Bold"/>
                <a:ea typeface="Comic Sans MS Bold"/>
                <a:cs typeface="Comic Sans MS Bold"/>
                <a:sym typeface="Comic Sans MS Bold"/>
              </a:rPr>
              <a:t>La pedagogia è critico-razionalistica, capace di rivedere radicalmente i propri principi tradizionali, di ripensarli “ab imis fundamentis”, organizzandosi come discorso rigoroso  svolto a partire da alcuni principi come l’uomo-buono, l’uomo-macchina, la sensazione. Investe, tale critica, ogni ambito educativo, dalla famiglia, alla religione, alla società alla scuola. </a:t>
            </a:r>
          </a:p>
          <a:p>
            <a:pPr marL="0" lvl="0" indent="0" algn="just" defTabSz="314232">
              <a:buSzTx/>
              <a:buNone/>
              <a:defRPr sz="1800"/>
            </a:pPr>
            <a:r>
              <a:rPr sz="1700">
                <a:solidFill>
                  <a:srgbClr val="3F6797"/>
                </a:solidFill>
                <a:latin typeface="Comic Sans MS Bold"/>
                <a:ea typeface="Comic Sans MS Bold"/>
                <a:cs typeface="Comic Sans MS Bold"/>
                <a:sym typeface="Comic Sans MS Bold"/>
              </a:rPr>
              <a:t>L’illuminismo è il volano intellettuale e civile del secolo (Voltaire, Diderot, Montesquieu.</a:t>
            </a:r>
          </a:p>
          <a:p>
            <a:pPr marL="0" lvl="0" indent="0" algn="just" defTabSz="314232">
              <a:buSzTx/>
              <a:buNone/>
              <a:defRPr sz="1800"/>
            </a:pPr>
            <a:r>
              <a:rPr sz="1700">
                <a:solidFill>
                  <a:srgbClr val="3F6797"/>
                </a:solidFill>
                <a:latin typeface="Comic Sans MS Bold"/>
                <a:ea typeface="Comic Sans MS Bold"/>
                <a:cs typeface="Comic Sans MS Bold"/>
                <a:sym typeface="Comic Sans MS Bold"/>
              </a:rPr>
              <a:t>La battaglia contro i Collegi e il panorama variegato e incoerente di scuole e università (1764 la Compagnia di Gesù e il modello della Ratio Studiorum viene espulsa dalla Francia)</a:t>
            </a:r>
          </a:p>
        </p:txBody>
      </p:sp>
      <p:sp>
        <p:nvSpPr>
          <p:cNvPr id="74" name="Shape 74"/>
          <p:cNvSpPr>
            <a:spLocks noGrp="1"/>
          </p:cNvSpPr>
          <p:nvPr>
            <p:ph type="sldNum" sz="quarter" idx="2"/>
          </p:nvPr>
        </p:nvSpPr>
        <p:spPr>
          <a:xfrm>
            <a:off x="6553200" y="6406786"/>
            <a:ext cx="2133600" cy="264257"/>
          </a:xfrm>
          <a:prstGeom prst="rect">
            <a:avLst/>
          </a:prstGeom>
          <a:extLst>
            <a:ext uri="{C572A759-6A51-4108-AA02-DFA0A04FC94B}">
              <ma14:wrappingTextBoxFlag xmlns:ma14="http://schemas.microsoft.com/office/mac/drawingml/2011/main" xmlns="" val="1"/>
            </a:ext>
          </a:extLst>
        </p:spPr>
        <p:txBody>
          <a:bodyPr lIns="0" tIns="0" rIns="0" bIns="0">
            <a:normAutofit/>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12</a:t>
            </a:fld>
            <a:endParaRPr sz="1200">
              <a:solidFill>
                <a:srgbClr val="FFFFFF"/>
              </a:solidFill>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image1.png"/>
          <p:cNvPicPr/>
          <p:nvPr/>
        </p:nvPicPr>
        <p:blipFill>
          <a:blip r:embed="rId2"/>
          <a:stretch>
            <a:fillRect/>
          </a:stretch>
        </p:blipFill>
        <p:spPr>
          <a:xfrm>
            <a:off x="0" y="1704"/>
            <a:ext cx="9180512" cy="6872638"/>
          </a:xfrm>
          <a:prstGeom prst="rect">
            <a:avLst/>
          </a:prstGeom>
          <a:ln w="12700">
            <a:miter lim="400000"/>
          </a:ln>
        </p:spPr>
      </p:pic>
      <p:sp>
        <p:nvSpPr>
          <p:cNvPr id="77" name="Shape 77"/>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8" name="Shape 78"/>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9" name="Shape 79"/>
          <p:cNvSpPr>
            <a:spLocks noGrp="1"/>
          </p:cNvSpPr>
          <p:nvPr>
            <p:ph type="title"/>
          </p:nvPr>
        </p:nvSpPr>
        <p:spPr>
          <a:xfrm>
            <a:off x="457200" y="695457"/>
            <a:ext cx="8229600" cy="722186"/>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a:solidFill>
                  <a:srgbClr val="3F6797"/>
                </a:solidFill>
              </a:rPr>
              <a:t>Brevi note di Storia della Pedagogia</a:t>
            </a:r>
          </a:p>
        </p:txBody>
      </p:sp>
      <p:sp>
        <p:nvSpPr>
          <p:cNvPr id="80" name="Shape 80"/>
          <p:cNvSpPr>
            <a:spLocks noGrp="1"/>
          </p:cNvSpPr>
          <p:nvPr>
            <p:ph type="body" idx="1"/>
          </p:nvPr>
        </p:nvSpPr>
        <p:spPr>
          <a:xfrm>
            <a:off x="239766" y="1626689"/>
            <a:ext cx="8229601" cy="4525967"/>
          </a:xfrm>
          <a:prstGeom prst="rect">
            <a:avLst/>
          </a:prstGeom>
        </p:spPr>
        <p:txBody>
          <a:bodyPr/>
          <a:lstStyle/>
          <a:p>
            <a:pPr marL="0" lvl="0" indent="0" algn="ctr" defTabSz="249218">
              <a:spcBef>
                <a:spcPts val="600"/>
              </a:spcBef>
              <a:buSzTx/>
              <a:buNone/>
              <a:defRPr sz="1800"/>
            </a:pPr>
            <a:r>
              <a:rPr sz="1600">
                <a:solidFill>
                  <a:srgbClr val="3F6797"/>
                </a:solidFill>
                <a:latin typeface="Comic Sans MS Bold"/>
                <a:ea typeface="Comic Sans MS Bold"/>
                <a:cs typeface="Comic Sans MS Bold"/>
                <a:sym typeface="Comic Sans MS Bold"/>
              </a:rPr>
              <a:t>Jean Jacques Rousseau </a:t>
            </a:r>
          </a:p>
          <a:p>
            <a:pPr marL="0" lvl="0" indent="0" algn="ctr" defTabSz="249218">
              <a:spcBef>
                <a:spcPts val="600"/>
              </a:spcBef>
              <a:buSzTx/>
              <a:buNone/>
              <a:defRPr sz="1800"/>
            </a:pPr>
            <a:r>
              <a:rPr sz="1600">
                <a:solidFill>
                  <a:srgbClr val="3F6797"/>
                </a:solidFill>
                <a:latin typeface="Comic Sans MS Bold"/>
                <a:ea typeface="Comic Sans MS Bold"/>
                <a:cs typeface="Comic Sans MS Bold"/>
                <a:sym typeface="Comic Sans MS Bold"/>
              </a:rPr>
              <a:t>(</a:t>
            </a:r>
            <a:r>
              <a:rPr sz="1600">
                <a:latin typeface="Comic Sans MS Bold"/>
                <a:ea typeface="Comic Sans MS Bold"/>
                <a:cs typeface="Comic Sans MS Bold"/>
                <a:sym typeface="Comic Sans MS Bold"/>
                <a:hlinkClick r:id="rId3"/>
              </a:rPr>
              <a:t>Ginevra</a:t>
            </a:r>
            <a:r>
              <a:rPr sz="1600">
                <a:solidFill>
                  <a:srgbClr val="252525"/>
                </a:solidFill>
                <a:latin typeface="Comic Sans MS Bold"/>
                <a:ea typeface="Comic Sans MS Bold"/>
                <a:cs typeface="Comic Sans MS Bold"/>
                <a:sym typeface="Comic Sans MS Bold"/>
              </a:rPr>
              <a:t>, </a:t>
            </a:r>
            <a:r>
              <a:rPr sz="1600">
                <a:latin typeface="Comic Sans MS Bold"/>
                <a:ea typeface="Comic Sans MS Bold"/>
                <a:cs typeface="Comic Sans MS Bold"/>
                <a:sym typeface="Comic Sans MS Bold"/>
                <a:hlinkClick r:id="rId4"/>
              </a:rPr>
              <a:t>28 giugno</a:t>
            </a:r>
            <a:r>
              <a:rPr sz="1600">
                <a:solidFill>
                  <a:srgbClr val="252525"/>
                </a:solidFill>
                <a:latin typeface="Comic Sans MS Bold"/>
                <a:ea typeface="Comic Sans MS Bold"/>
                <a:cs typeface="Comic Sans MS Bold"/>
                <a:sym typeface="Comic Sans MS Bold"/>
              </a:rPr>
              <a:t> </a:t>
            </a:r>
            <a:r>
              <a:rPr sz="1600">
                <a:latin typeface="Comic Sans MS Bold"/>
                <a:ea typeface="Comic Sans MS Bold"/>
                <a:cs typeface="Comic Sans MS Bold"/>
                <a:sym typeface="Comic Sans MS Bold"/>
                <a:hlinkClick r:id="rId5"/>
              </a:rPr>
              <a:t>1712</a:t>
            </a:r>
            <a:r>
              <a:rPr sz="1600">
                <a:solidFill>
                  <a:srgbClr val="252525"/>
                </a:solidFill>
                <a:latin typeface="Comic Sans MS Bold"/>
                <a:ea typeface="Comic Sans MS Bold"/>
                <a:cs typeface="Comic Sans MS Bold"/>
                <a:sym typeface="Comic Sans MS Bold"/>
              </a:rPr>
              <a:t> – </a:t>
            </a:r>
            <a:r>
              <a:rPr sz="1600">
                <a:latin typeface="Comic Sans MS Bold"/>
                <a:ea typeface="Comic Sans MS Bold"/>
                <a:cs typeface="Comic Sans MS Bold"/>
                <a:sym typeface="Comic Sans MS Bold"/>
                <a:hlinkClick r:id="rId6"/>
              </a:rPr>
              <a:t>Ermenonville</a:t>
            </a:r>
            <a:r>
              <a:rPr sz="1600">
                <a:solidFill>
                  <a:srgbClr val="252525"/>
                </a:solidFill>
                <a:latin typeface="Comic Sans MS Bold"/>
                <a:ea typeface="Comic Sans MS Bold"/>
                <a:cs typeface="Comic Sans MS Bold"/>
                <a:sym typeface="Comic Sans MS Bold"/>
              </a:rPr>
              <a:t>, </a:t>
            </a:r>
            <a:r>
              <a:rPr sz="1600">
                <a:latin typeface="Comic Sans MS Bold"/>
                <a:ea typeface="Comic Sans MS Bold"/>
                <a:cs typeface="Comic Sans MS Bold"/>
                <a:sym typeface="Comic Sans MS Bold"/>
                <a:hlinkClick r:id="rId7"/>
              </a:rPr>
              <a:t>2 luglio</a:t>
            </a:r>
            <a:r>
              <a:rPr sz="1600">
                <a:solidFill>
                  <a:srgbClr val="252525"/>
                </a:solidFill>
                <a:latin typeface="Comic Sans MS Bold"/>
                <a:ea typeface="Comic Sans MS Bold"/>
                <a:cs typeface="Comic Sans MS Bold"/>
                <a:sym typeface="Comic Sans MS Bold"/>
              </a:rPr>
              <a:t> </a:t>
            </a:r>
            <a:r>
              <a:rPr sz="1600">
                <a:latin typeface="Comic Sans MS Bold"/>
                <a:ea typeface="Comic Sans MS Bold"/>
                <a:cs typeface="Comic Sans MS Bold"/>
                <a:sym typeface="Comic Sans MS Bold"/>
                <a:hlinkClick r:id="rId8"/>
              </a:rPr>
              <a:t>1778</a:t>
            </a:r>
            <a:r>
              <a:rPr sz="1600">
                <a:solidFill>
                  <a:srgbClr val="3F6797"/>
                </a:solidFill>
                <a:latin typeface="Comic Sans MS Bold"/>
                <a:ea typeface="Comic Sans MS Bold"/>
                <a:cs typeface="Comic Sans MS Bold"/>
                <a:sym typeface="Comic Sans MS Bold"/>
              </a:rPr>
              <a:t>)</a:t>
            </a:r>
          </a:p>
          <a:p>
            <a:pPr marL="0" lvl="0" indent="0" algn="just" defTabSz="249218">
              <a:spcBef>
                <a:spcPts val="600"/>
              </a:spcBef>
              <a:buSzTx/>
              <a:buNone/>
              <a:defRPr sz="1800"/>
            </a:pPr>
            <a:r>
              <a:rPr sz="1600">
                <a:solidFill>
                  <a:srgbClr val="3F6797"/>
                </a:solidFill>
                <a:latin typeface="Comic Sans MS Bold"/>
                <a:ea typeface="Comic Sans MS Bold"/>
                <a:cs typeface="Comic Sans MS Bold"/>
                <a:sym typeface="Comic Sans MS Bold"/>
              </a:rPr>
              <a:t>Può essere considerato il padre della pedagogia contemporanea, la figura che ha influito nel modo più decisivo e radicale sul pensiero pedagogico e può essere ritenuto l’autore che ha maggiormente indirizzato la storia del pensiero pedagogico; la sua fu una vera e propria rivoluzione copernicana opponendosi al pensiero pedagogico allora dominante.</a:t>
            </a:r>
          </a:p>
          <a:p>
            <a:pPr marL="0" lvl="0" indent="0" algn="just" defTabSz="249218">
              <a:spcBef>
                <a:spcPts val="600"/>
              </a:spcBef>
              <a:buSzTx/>
              <a:buNone/>
              <a:defRPr sz="1800"/>
            </a:pPr>
            <a:endParaRPr sz="1600">
              <a:solidFill>
                <a:srgbClr val="3F6797"/>
              </a:solidFill>
              <a:latin typeface="Comic Sans MS Bold"/>
              <a:ea typeface="Comic Sans MS Bold"/>
              <a:cs typeface="Comic Sans MS Bold"/>
              <a:sym typeface="Comic Sans MS Bold"/>
            </a:endParaRPr>
          </a:p>
          <a:p>
            <a:pPr marL="0" lvl="0" indent="0" algn="ctr" defTabSz="249218">
              <a:spcBef>
                <a:spcPts val="600"/>
              </a:spcBef>
              <a:buSzTx/>
              <a:buNone/>
              <a:defRPr sz="1800"/>
            </a:pPr>
            <a:r>
              <a:rPr sz="1600">
                <a:solidFill>
                  <a:srgbClr val="3F6797"/>
                </a:solidFill>
                <a:latin typeface="Comic Sans MS Bold"/>
                <a:ea typeface="Comic Sans MS Bold"/>
                <a:cs typeface="Comic Sans MS Bold"/>
                <a:sym typeface="Comic Sans MS Bold"/>
              </a:rPr>
              <a:t>Mise al centro della sua teorizzazione il bambino</a:t>
            </a:r>
          </a:p>
          <a:p>
            <a:pPr marL="0" lvl="0" indent="0" algn="ctr" defTabSz="249218">
              <a:spcBef>
                <a:spcPts val="600"/>
              </a:spcBef>
              <a:buSzTx/>
              <a:buNone/>
              <a:defRPr sz="1800"/>
            </a:pPr>
            <a:endParaRPr sz="1600">
              <a:solidFill>
                <a:srgbClr val="3F6797"/>
              </a:solidFill>
              <a:latin typeface="Comic Sans MS Bold"/>
              <a:ea typeface="Comic Sans MS Bold"/>
              <a:cs typeface="Comic Sans MS Bold"/>
              <a:sym typeface="Comic Sans MS Bold"/>
            </a:endParaRPr>
          </a:p>
          <a:p>
            <a:pPr marL="0" lvl="0" indent="0" algn="just" defTabSz="249218">
              <a:spcBef>
                <a:spcPts val="600"/>
              </a:spcBef>
              <a:buSzTx/>
              <a:buNone/>
              <a:defRPr sz="1800"/>
            </a:pPr>
            <a:r>
              <a:rPr sz="1600">
                <a:solidFill>
                  <a:srgbClr val="3F6797"/>
                </a:solidFill>
                <a:latin typeface="Comic Sans MS Bold"/>
                <a:ea typeface="Comic Sans MS Bold"/>
                <a:cs typeface="Comic Sans MS Bold"/>
                <a:sym typeface="Comic Sans MS Bold"/>
              </a:rPr>
              <a:t>La riflessione pedagogica non è mai più tornata indietro rispetto a questo assunto fondamentale</a:t>
            </a:r>
          </a:p>
        </p:txBody>
      </p:sp>
      <p:sp>
        <p:nvSpPr>
          <p:cNvPr id="81" name="Shape 81"/>
          <p:cNvSpPr>
            <a:spLocks noGrp="1"/>
          </p:cNvSpPr>
          <p:nvPr>
            <p:ph type="sldNum" sz="quarter" idx="2"/>
          </p:nvPr>
        </p:nvSpPr>
        <p:spPr>
          <a:xfrm>
            <a:off x="6553200" y="6269942"/>
            <a:ext cx="2133600" cy="172820"/>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13</a:t>
            </a:fld>
            <a:endParaRPr sz="1200">
              <a:solidFill>
                <a:srgbClr val="FFFFFF"/>
              </a:solidFill>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 name="image1.png"/>
          <p:cNvPicPr/>
          <p:nvPr/>
        </p:nvPicPr>
        <p:blipFill>
          <a:blip r:embed="rId2"/>
          <a:stretch>
            <a:fillRect/>
          </a:stretch>
        </p:blipFill>
        <p:spPr>
          <a:xfrm>
            <a:off x="0" y="1704"/>
            <a:ext cx="9180512" cy="6872638"/>
          </a:xfrm>
          <a:prstGeom prst="rect">
            <a:avLst/>
          </a:prstGeom>
          <a:ln w="12700">
            <a:miter lim="400000"/>
          </a:ln>
        </p:spPr>
      </p:pic>
      <p:sp>
        <p:nvSpPr>
          <p:cNvPr id="84" name="Shape 84"/>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85" name="Shape 85"/>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86" name="Shape 86"/>
          <p:cNvSpPr>
            <a:spLocks noGrp="1"/>
          </p:cNvSpPr>
          <p:nvPr>
            <p:ph type="title"/>
          </p:nvPr>
        </p:nvSpPr>
        <p:spPr>
          <a:xfrm>
            <a:off x="457200" y="695457"/>
            <a:ext cx="8229600" cy="722186"/>
          </a:xfrm>
          <a:prstGeom prst="rect">
            <a:avLst/>
          </a:prstGeom>
        </p:spPr>
        <p:txBody>
          <a:bodyPr/>
          <a:lstStyle>
            <a:lvl1pPr defTabSz="109801">
              <a:spcBef>
                <a:spcPts val="200"/>
              </a:spcBef>
              <a:defRPr sz="1671">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1671">
                <a:solidFill>
                  <a:srgbClr val="3F6797"/>
                </a:solidFill>
              </a:rPr>
              <a:t>Jean Jacques Rousseau </a:t>
            </a:r>
          </a:p>
        </p:txBody>
      </p:sp>
      <p:sp>
        <p:nvSpPr>
          <p:cNvPr id="87" name="Shape 87"/>
          <p:cNvSpPr>
            <a:spLocks noGrp="1"/>
          </p:cNvSpPr>
          <p:nvPr>
            <p:ph type="body" idx="1"/>
          </p:nvPr>
        </p:nvSpPr>
        <p:spPr>
          <a:xfrm>
            <a:off x="457200" y="1600200"/>
            <a:ext cx="8229600" cy="4525963"/>
          </a:xfrm>
          <a:prstGeom prst="rect">
            <a:avLst/>
          </a:prstGeom>
        </p:spPr>
        <p:txBody>
          <a:bodyPr/>
          <a:lstStyle/>
          <a:p>
            <a:pPr marL="0" lvl="0" indent="0" algn="just">
              <a:spcBef>
                <a:spcPts val="1200"/>
              </a:spcBef>
              <a:buSzTx/>
              <a:buNone/>
              <a:defRPr sz="1800"/>
            </a:pPr>
            <a:r>
              <a:rPr sz="2300">
                <a:solidFill>
                  <a:srgbClr val="3F6797"/>
                </a:solidFill>
                <a:latin typeface="Comic Sans MS Bold"/>
                <a:ea typeface="Comic Sans MS Bold"/>
                <a:cs typeface="Comic Sans MS Bold"/>
                <a:sym typeface="Comic Sans MS Bold"/>
              </a:rPr>
              <a:t>1) Rousseau si oppose a tutte le idee correnti (della tradizione e del secolo) in materia educativa: dall’ “uso delle fasce” al ragionare coi bambini, al primato dell’istruzione e della formazione morale;</a:t>
            </a:r>
          </a:p>
          <a:p>
            <a:pPr marL="0" lvl="0" indent="0" algn="just">
              <a:spcBef>
                <a:spcPts val="1200"/>
              </a:spcBef>
              <a:buSzTx/>
              <a:buNone/>
              <a:defRPr sz="1800"/>
            </a:pPr>
            <a:r>
              <a:rPr sz="2300">
                <a:solidFill>
                  <a:srgbClr val="3F6797"/>
                </a:solidFill>
                <a:latin typeface="Comic Sans MS Bold"/>
                <a:ea typeface="Comic Sans MS Bold"/>
                <a:cs typeface="Comic Sans MS Bold"/>
                <a:sym typeface="Comic Sans MS Bold"/>
              </a:rPr>
              <a:t>2) Elaborò una nuova immagine dell’infanzia, vicina all’uomo di natura, buono e animato dalla pietà, socievole, ma anche autonomo, come articolata in tappe evolutiva (dalla prima infanzia all’adolescenza) tra loro assai diverse per capacità cognitive e atteggiamenti morali </a:t>
            </a:r>
          </a:p>
        </p:txBody>
      </p:sp>
      <p:sp>
        <p:nvSpPr>
          <p:cNvPr id="88" name="Shape 88"/>
          <p:cNvSpPr>
            <a:spLocks noGrp="1"/>
          </p:cNvSpPr>
          <p:nvPr>
            <p:ph type="sldNum" sz="quarter" idx="2"/>
          </p:nvPr>
        </p:nvSpPr>
        <p:spPr>
          <a:xfrm>
            <a:off x="6553200" y="6269942"/>
            <a:ext cx="2133600" cy="172820"/>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14</a:t>
            </a:fld>
            <a:endParaRPr sz="1200">
              <a:solidFill>
                <a:srgbClr val="FFFFFF"/>
              </a:solidFill>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91" name="Shape 91"/>
          <p:cNvSpPr>
            <a:spLocks noGrp="1"/>
          </p:cNvSpPr>
          <p:nvPr>
            <p:ph type="body" idx="1"/>
          </p:nvPr>
        </p:nvSpPr>
        <p:spPr>
          <a:prstGeom prst="rect">
            <a:avLst/>
          </a:prstGeom>
        </p:spPr>
        <p:txBody>
          <a:bodyPr/>
          <a:lstStyle>
            <a:lvl1pPr marL="0" indent="0" algn="just">
              <a:buSzTx/>
              <a:buFontTx/>
              <a:buNone/>
              <a:defRPr sz="2700" b="1">
                <a:solidFill>
                  <a:srgbClr val="3F6797"/>
                </a:solidFill>
                <a:latin typeface="Comic Sans MS"/>
                <a:ea typeface="Comic Sans MS"/>
                <a:cs typeface="Comic Sans MS"/>
                <a:sym typeface="Comic Sans MS"/>
              </a:defRPr>
            </a:lvl1pPr>
          </a:lstStyle>
          <a:p>
            <a:pPr lvl="0">
              <a:defRPr sz="1800" b="0">
                <a:solidFill>
                  <a:srgbClr val="000000"/>
                </a:solidFill>
              </a:defRPr>
            </a:pPr>
            <a:r>
              <a:rPr sz="2700" b="1">
                <a:solidFill>
                  <a:srgbClr val="3F6797"/>
                </a:solidFill>
              </a:rPr>
              <a:t>3) teorizzò una serie di modelli educativi (due soprattutto: uno rivolto a l’uomo e uno al cittadino) posti insieme come alternativi e complementare come vie possibili per attuare il rinaturamento dell’uomo, cioè il restauro di un uomo sottratto all’alienazione e al disorientamento interiore che ha assunto dalle società opulente ricche  e dominate dai falsi bisogni.</a:t>
            </a:r>
          </a:p>
        </p:txBody>
      </p:sp>
      <p:sp>
        <p:nvSpPr>
          <p:cNvPr id="92" name="Shape 92"/>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15</a:t>
            </a:fld>
            <a:endParaRPr sz="1200">
              <a:solidFill>
                <a:srgbClr val="888888"/>
              </a:solidFill>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95" name="Shape 95"/>
          <p:cNvSpPr>
            <a:spLocks noGrp="1"/>
          </p:cNvSpPr>
          <p:nvPr>
            <p:ph type="body" idx="1"/>
          </p:nvPr>
        </p:nvSpPr>
        <p:spPr>
          <a:prstGeom prst="rect">
            <a:avLst/>
          </a:prstGeom>
        </p:spPr>
        <p:txBody>
          <a:bodyPr/>
          <a:lstStyle>
            <a:lvl1pPr marL="0" indent="0" algn="just" defTabSz="420623">
              <a:spcBef>
                <a:spcPts val="600"/>
              </a:spcBef>
              <a:buSzTx/>
              <a:buFontTx/>
              <a:buNone/>
              <a:defRPr sz="2576" b="1">
                <a:solidFill>
                  <a:srgbClr val="3F6797"/>
                </a:solidFill>
                <a:latin typeface="Comic Sans MS"/>
                <a:ea typeface="Comic Sans MS"/>
                <a:cs typeface="Comic Sans MS"/>
                <a:sym typeface="Comic Sans MS"/>
              </a:defRPr>
            </a:lvl1pPr>
          </a:lstStyle>
          <a:p>
            <a:pPr lvl="0">
              <a:defRPr sz="1800" b="0">
                <a:solidFill>
                  <a:srgbClr val="000000"/>
                </a:solidFill>
              </a:defRPr>
            </a:pPr>
            <a:r>
              <a:rPr sz="2576" b="1">
                <a:solidFill>
                  <a:srgbClr val="3F6797"/>
                </a:solidFill>
              </a:rPr>
              <a:t>Politica e pedagogia sono strettamente unite in Rousseau: sono l’una il presupposto e il completamento dell’altra, insieme rendono possibile la riforma integrale dell’uomo e della società, riconducendola verso il recupero della condizione naturale, cioè per vie artificiali e non ingenue, attivate da un autentico sforzo razionale. La pedagogia in Rousseau fa parte di un disegno assai complesso di filosofia della storia (fondata sul principio di decadenza) e di riforma antropologico-sociale a cui il filosofo dedicò tutte le sue opere</a:t>
            </a:r>
          </a:p>
        </p:txBody>
      </p:sp>
      <p:sp>
        <p:nvSpPr>
          <p:cNvPr id="96" name="Shape 96"/>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16</a:t>
            </a:fld>
            <a:endParaRPr sz="1200">
              <a:solidFill>
                <a:srgbClr val="888888"/>
              </a:solidFill>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hape 98"/>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99" name="Shape 99"/>
          <p:cNvSpPr>
            <a:spLocks noGrp="1"/>
          </p:cNvSpPr>
          <p:nvPr>
            <p:ph type="body" idx="1"/>
          </p:nvPr>
        </p:nvSpPr>
        <p:spPr>
          <a:prstGeom prst="rect">
            <a:avLst/>
          </a:prstGeom>
        </p:spPr>
        <p:txBody>
          <a:bodyPr/>
          <a:lstStyle>
            <a:lvl1pPr marL="0" indent="0" algn="just">
              <a:buSzTx/>
              <a:buFontTx/>
              <a:buNone/>
              <a:defRPr sz="2900" b="1">
                <a:solidFill>
                  <a:srgbClr val="3F6797"/>
                </a:solidFill>
                <a:latin typeface="Comic Sans MS"/>
                <a:ea typeface="Comic Sans MS"/>
                <a:cs typeface="Comic Sans MS"/>
                <a:sym typeface="Comic Sans MS"/>
              </a:defRPr>
            </a:lvl1pPr>
          </a:lstStyle>
          <a:p>
            <a:pPr lvl="0">
              <a:defRPr sz="1800" b="0">
                <a:solidFill>
                  <a:srgbClr val="000000"/>
                </a:solidFill>
              </a:defRPr>
            </a:pPr>
            <a:r>
              <a:rPr sz="2900" b="1">
                <a:solidFill>
                  <a:srgbClr val="3F6797"/>
                </a:solidFill>
              </a:rPr>
              <a:t>In Rousseau troviamo un unico grande problema  antropologico-politico (far uscire l’uomo dal “male” e attivare le vie per realizzare questo rimedio) al cui centro si colloca la stessa pedagogia, articolata in varie forme, ma sempre essenziale per avviare il ritorno dell’uomo e della società verso la condizione naturale</a:t>
            </a:r>
          </a:p>
        </p:txBody>
      </p:sp>
      <p:sp>
        <p:nvSpPr>
          <p:cNvPr id="100" name="Shape 100"/>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17</a:t>
            </a:fld>
            <a:endParaRPr sz="1200">
              <a:solidFill>
                <a:srgbClr val="888888"/>
              </a:solidFill>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Shape 102"/>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03" name="Shape 103"/>
          <p:cNvSpPr>
            <a:spLocks noGrp="1"/>
          </p:cNvSpPr>
          <p:nvPr>
            <p:ph type="body" idx="1"/>
          </p:nvPr>
        </p:nvSpPr>
        <p:spPr>
          <a:xfrm>
            <a:off x="457200" y="1104900"/>
            <a:ext cx="8229600" cy="5257800"/>
          </a:xfrm>
          <a:prstGeom prst="rect">
            <a:avLst/>
          </a:prstGeom>
        </p:spPr>
        <p:txBody>
          <a:bodyPr/>
          <a:lstStyle/>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1712 nasce a Ginevra in una modesta famiglia (perde la madre che muore di febbre puerperale e viene allevato dal padre fino all’età di 10 anni)</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1735-1739 Savoia - Les Charmettes Madame de Warens (prima formazione culturale: storia, letteratura, filosofia, musica)</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 1740 precettore a Lione</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1742 a Parigi e 1743 a Venezia</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1743 di nuovo a Parigi dove conosce i Philosophes, Diderot, e si lega sentimentalmente alla popolana Therese Levasseur, collabora con l’ “Enciclopedia”</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1750 “Discorso sulle Arti e sulle Scienze” vince il premio dell’Accademia di Digione e inizia a scrivere </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1754 compone il “Discorso sulle origini dell’ineguaglianza”</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1756 lavora al romanzo “La nuova Eloisa” uscito nel 1760</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1762 pubblica “Il contratto sociale” e “Emilio”</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sia il Contratto che l’Emilio vengono condannati a Parigi e Rousseau è costretto a fuggire in Svizzera iniziando una lunga fase di peregrinazioni e di conseguente alterazione dell’equilibrio psichico. </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Stende le “Confessioni” e “Fantasticherie del passeggiatore solitario”</a:t>
            </a:r>
          </a:p>
          <a:p>
            <a:pPr marL="0" lvl="0" indent="0" defTabSz="356615">
              <a:spcBef>
                <a:spcPts val="500"/>
              </a:spcBef>
              <a:buSzTx/>
              <a:buFontTx/>
              <a:buNone/>
              <a:defRPr sz="1800"/>
            </a:pPr>
            <a:r>
              <a:rPr sz="1403">
                <a:solidFill>
                  <a:srgbClr val="3F6797"/>
                </a:solidFill>
                <a:latin typeface="Comic Sans MS"/>
                <a:ea typeface="Comic Sans MS"/>
                <a:cs typeface="Comic Sans MS"/>
                <a:sym typeface="Comic Sans MS"/>
              </a:rPr>
              <a:t>1778 muore a Ermenonville dove viene sepolto</a:t>
            </a:r>
          </a:p>
        </p:txBody>
      </p:sp>
      <p:sp>
        <p:nvSpPr>
          <p:cNvPr id="104" name="Shape 104"/>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18</a:t>
            </a:fld>
            <a:endParaRPr sz="1200">
              <a:solidFill>
                <a:srgbClr val="888888"/>
              </a:solidFill>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07" name="Shape 107"/>
          <p:cNvSpPr>
            <a:spLocks noGrp="1"/>
          </p:cNvSpPr>
          <p:nvPr>
            <p:ph type="body" idx="1"/>
          </p:nvPr>
        </p:nvSpPr>
        <p:spPr>
          <a:prstGeom prst="rect">
            <a:avLst/>
          </a:prstGeom>
        </p:spPr>
        <p:txBody>
          <a:bodyPr/>
          <a:lstStyle/>
          <a:p>
            <a:pPr marL="0" lvl="0" indent="0" algn="just">
              <a:buSzTx/>
              <a:buFontTx/>
              <a:buNone/>
              <a:defRPr sz="1800"/>
            </a:pPr>
            <a:r>
              <a:rPr sz="2900" b="1">
                <a:solidFill>
                  <a:srgbClr val="3F6797"/>
                </a:solidFill>
                <a:latin typeface="Comic Sans MS"/>
                <a:ea typeface="Comic Sans MS"/>
                <a:cs typeface="Comic Sans MS"/>
                <a:sym typeface="Comic Sans MS"/>
              </a:rPr>
              <a:t>Il pensiero pedagogico di Rousseau può essere articolato secondo due modelli, quello dell’</a:t>
            </a:r>
            <a:r>
              <a:rPr sz="2900" b="1" i="1">
                <a:solidFill>
                  <a:srgbClr val="3F6797"/>
                </a:solidFill>
                <a:latin typeface="Comic Sans MS"/>
                <a:ea typeface="Comic Sans MS"/>
                <a:cs typeface="Comic Sans MS"/>
                <a:sym typeface="Comic Sans MS"/>
              </a:rPr>
              <a:t>Emilio</a:t>
            </a:r>
            <a:r>
              <a:rPr sz="2900" b="1">
                <a:solidFill>
                  <a:srgbClr val="3F6797"/>
                </a:solidFill>
                <a:latin typeface="Comic Sans MS"/>
                <a:ea typeface="Comic Sans MS"/>
                <a:cs typeface="Comic Sans MS"/>
                <a:sym typeface="Comic Sans MS"/>
              </a:rPr>
              <a:t>, in cui sono centrali la nozione di educazione negativa e di educazione indiretta, come pure il ruolo che assume l’educatore, e quello del Contratto, che verte su un’educazione totalmente regolata dall’intervento dello stato.</a:t>
            </a:r>
          </a:p>
          <a:p>
            <a:pPr marL="0" lvl="0" indent="0" algn="just">
              <a:buSzTx/>
              <a:buFontTx/>
              <a:buNone/>
              <a:defRPr sz="1800"/>
            </a:pPr>
            <a:r>
              <a:rPr sz="2900" b="1">
                <a:solidFill>
                  <a:srgbClr val="3F6797"/>
                </a:solidFill>
                <a:latin typeface="Comic Sans MS"/>
                <a:ea typeface="Comic Sans MS"/>
                <a:cs typeface="Comic Sans MS"/>
                <a:sym typeface="Comic Sans MS"/>
              </a:rPr>
              <a:t>Sono due modelli alternativi e complementari</a:t>
            </a:r>
          </a:p>
        </p:txBody>
      </p:sp>
      <p:sp>
        <p:nvSpPr>
          <p:cNvPr id="108" name="Shape 108"/>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19</a:t>
            </a:fld>
            <a:endParaRPr sz="1200">
              <a:solidFill>
                <a:srgbClr val="888888"/>
              </a:solidFil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image1.png"/>
          <p:cNvPicPr/>
          <p:nvPr/>
        </p:nvPicPr>
        <p:blipFill>
          <a:blip r:embed="rId2"/>
          <a:stretch>
            <a:fillRect/>
          </a:stretch>
        </p:blipFill>
        <p:spPr>
          <a:xfrm>
            <a:off x="0" y="1705"/>
            <a:ext cx="9180512" cy="6872636"/>
          </a:xfrm>
          <a:prstGeom prst="rect">
            <a:avLst/>
          </a:prstGeom>
          <a:ln w="12700">
            <a:miter lim="400000"/>
          </a:ln>
        </p:spPr>
      </p:pic>
      <p:sp>
        <p:nvSpPr>
          <p:cNvPr id="56" name="Shape 56"/>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57" name="Shape 57"/>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58" name="Shape 58"/>
          <p:cNvSpPr>
            <a:spLocks noGrp="1"/>
          </p:cNvSpPr>
          <p:nvPr>
            <p:ph type="title"/>
          </p:nvPr>
        </p:nvSpPr>
        <p:spPr>
          <a:xfrm>
            <a:off x="457200" y="695457"/>
            <a:ext cx="8229600" cy="722182"/>
          </a:xfrm>
          <a:prstGeom prst="rect">
            <a:avLst/>
          </a:prstGeom>
        </p:spPr>
        <p:txBody>
          <a:bodyPr/>
          <a:lstStyle>
            <a:lvl1pPr defTabSz="429768">
              <a:defRPr sz="2538">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38">
                <a:solidFill>
                  <a:srgbClr val="3F6797"/>
                </a:solidFill>
              </a:rPr>
              <a:t>Il rapporto fra Pedagogia e Scienze dell’Educazione</a:t>
            </a:r>
          </a:p>
        </p:txBody>
      </p:sp>
      <p:sp>
        <p:nvSpPr>
          <p:cNvPr id="59" name="Shape 59"/>
          <p:cNvSpPr>
            <a:spLocks noGrp="1"/>
          </p:cNvSpPr>
          <p:nvPr>
            <p:ph type="body" idx="1"/>
          </p:nvPr>
        </p:nvSpPr>
        <p:spPr>
          <a:xfrm>
            <a:off x="457200" y="1600200"/>
            <a:ext cx="8229600" cy="4525963"/>
          </a:xfrm>
          <a:prstGeom prst="rect">
            <a:avLst/>
          </a:prstGeom>
        </p:spPr>
        <p:txBody>
          <a:bodyPr/>
          <a:lstStyle/>
          <a:p>
            <a:pPr marL="0" lvl="0" indent="0" algn="just" defTabSz="361188">
              <a:spcBef>
                <a:spcPts val="900"/>
              </a:spcBef>
              <a:buSzTx/>
              <a:buNone/>
              <a:defRPr sz="1800"/>
            </a:pPr>
            <a:r>
              <a:rPr sz="2800" b="1">
                <a:solidFill>
                  <a:srgbClr val="3F6797"/>
                </a:solidFill>
              </a:rPr>
              <a:t>Tale rapporto si viene definendo alla fine dell’Ottocento con la nascita dei saperi scientifici così come li conosciamo oggi;</a:t>
            </a:r>
          </a:p>
          <a:p>
            <a:pPr marL="0" lvl="0" indent="0" algn="just" defTabSz="361188">
              <a:spcBef>
                <a:spcPts val="900"/>
              </a:spcBef>
              <a:buSzTx/>
              <a:buNone/>
              <a:defRPr sz="1800"/>
            </a:pPr>
            <a:r>
              <a:rPr sz="2800" b="1">
                <a:solidFill>
                  <a:srgbClr val="3F6797"/>
                </a:solidFill>
              </a:rPr>
              <a:t>Dewey definisce per primo la Pedagogia come la Scienza dell’Educazione (1929);</a:t>
            </a:r>
          </a:p>
          <a:p>
            <a:pPr marL="0" lvl="0" indent="0" algn="just" defTabSz="361188">
              <a:spcBef>
                <a:spcPts val="900"/>
              </a:spcBef>
              <a:buSzTx/>
              <a:buNone/>
              <a:defRPr sz="1800"/>
            </a:pPr>
            <a:r>
              <a:rPr sz="2800" b="1">
                <a:solidFill>
                  <a:srgbClr val="3F6797"/>
                </a:solidFill>
              </a:rPr>
              <a:t>Le Scienze dell’educazione si rafforzano e crescono durante il Novecento sino a collocarsi al centro della teorizzazione pedagogica;</a:t>
            </a:r>
          </a:p>
        </p:txBody>
      </p:sp>
      <p:sp>
        <p:nvSpPr>
          <p:cNvPr id="60" name="Shape 60"/>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a:t>
            </a:fld>
            <a:endParaRPr sz="1200">
              <a:solidFill>
                <a:srgbClr val="FFFFFF"/>
              </a:solidFill>
            </a:endParaRPr>
          </a:p>
        </p:txBody>
      </p:sp>
    </p:spTree>
    <p:extLst>
      <p:ext uri="{BB962C8B-B14F-4D97-AF65-F5344CB8AC3E}">
        <p14:creationId xmlns:p14="http://schemas.microsoft.com/office/powerpoint/2010/main" val="848199174"/>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Shape 110"/>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11" name="Shape 111"/>
          <p:cNvSpPr>
            <a:spLocks noGrp="1"/>
          </p:cNvSpPr>
          <p:nvPr>
            <p:ph type="body" idx="1"/>
          </p:nvPr>
        </p:nvSpPr>
        <p:spPr>
          <a:prstGeom prst="rect">
            <a:avLst/>
          </a:prstGeom>
        </p:spPr>
        <p:txBody>
          <a:bodyPr/>
          <a:lstStyle/>
          <a:p>
            <a:pPr marL="0" lvl="0" indent="0" algn="just">
              <a:buSzTx/>
              <a:buFontTx/>
              <a:buNone/>
              <a:defRPr sz="1800"/>
            </a:pPr>
            <a:r>
              <a:rPr sz="2200" b="1">
                <a:solidFill>
                  <a:srgbClr val="3F6797"/>
                </a:solidFill>
                <a:latin typeface="Comic Sans MS"/>
                <a:ea typeface="Comic Sans MS"/>
                <a:cs typeface="Comic Sans MS"/>
                <a:sym typeface="Comic Sans MS"/>
              </a:rPr>
              <a:t>Emilio fu composto da Rousseau nel corso di circa 10 anni 1753-54/1762.</a:t>
            </a:r>
          </a:p>
          <a:p>
            <a:pPr marL="0" lvl="0" indent="0" algn="just">
              <a:buSzTx/>
              <a:buFontTx/>
              <a:buNone/>
              <a:defRPr sz="1800"/>
            </a:pPr>
            <a:endParaRPr sz="2200" b="1">
              <a:solidFill>
                <a:srgbClr val="3F6797"/>
              </a:solidFill>
              <a:latin typeface="Comic Sans MS"/>
              <a:ea typeface="Comic Sans MS"/>
              <a:cs typeface="Comic Sans MS"/>
              <a:sym typeface="Comic Sans MS"/>
            </a:endParaRPr>
          </a:p>
          <a:p>
            <a:pPr marL="0" lvl="0" indent="0" algn="just">
              <a:buSzTx/>
              <a:buFontTx/>
              <a:buNone/>
              <a:defRPr sz="1800"/>
            </a:pPr>
            <a:r>
              <a:rPr sz="2200" b="1">
                <a:solidFill>
                  <a:srgbClr val="3F6797"/>
                </a:solidFill>
                <a:latin typeface="Comic Sans MS"/>
                <a:ea typeface="Comic Sans MS"/>
                <a:cs typeface="Comic Sans MS"/>
                <a:sym typeface="Comic Sans MS"/>
              </a:rPr>
              <a:t>L’opera è un romanzo pedagogico e un manifesto educativo, è però anche un trattato di antropologia filosofica, in quanto espone un ben chiaro modello di uomo naturale, razionale e morale oltre che l’itinerario della sua formazione. Risulta anche un testo politico (libro V).</a:t>
            </a:r>
          </a:p>
          <a:p>
            <a:pPr marL="0" lvl="0" indent="0" algn="just">
              <a:buSzTx/>
              <a:buFontTx/>
              <a:buNone/>
              <a:defRPr sz="1800"/>
            </a:pPr>
            <a:endParaRPr sz="2200" b="1">
              <a:solidFill>
                <a:srgbClr val="3F6797"/>
              </a:solidFill>
              <a:latin typeface="Comic Sans MS"/>
              <a:ea typeface="Comic Sans MS"/>
              <a:cs typeface="Comic Sans MS"/>
              <a:sym typeface="Comic Sans MS"/>
            </a:endParaRPr>
          </a:p>
          <a:p>
            <a:pPr marL="0" lvl="0" indent="0" algn="just">
              <a:buSzTx/>
              <a:buFontTx/>
              <a:buNone/>
              <a:defRPr sz="1800"/>
            </a:pPr>
            <a:r>
              <a:rPr sz="2200" b="1">
                <a:solidFill>
                  <a:srgbClr val="3F6797"/>
                </a:solidFill>
                <a:latin typeface="Comic Sans MS"/>
                <a:ea typeface="Comic Sans MS"/>
                <a:cs typeface="Comic Sans MS"/>
                <a:sym typeface="Comic Sans MS"/>
              </a:rPr>
              <a:t>Pur messo all’indice divenne ben presto un romanzo alla moda e diffuso in tutta Europa.</a:t>
            </a:r>
          </a:p>
        </p:txBody>
      </p:sp>
      <p:sp>
        <p:nvSpPr>
          <p:cNvPr id="112" name="Shape 112"/>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20</a:t>
            </a:fld>
            <a:endParaRPr sz="1200">
              <a:solidFill>
                <a:srgbClr val="888888"/>
              </a:solidFill>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19" name="Shape 119"/>
          <p:cNvSpPr>
            <a:spLocks noGrp="1"/>
          </p:cNvSpPr>
          <p:nvPr>
            <p:ph type="body" idx="1"/>
          </p:nvPr>
        </p:nvSpPr>
        <p:spPr>
          <a:xfrm>
            <a:off x="368300" y="1600200"/>
            <a:ext cx="8229600" cy="5257800"/>
          </a:xfrm>
          <a:prstGeom prst="rect">
            <a:avLst/>
          </a:prstGeom>
        </p:spPr>
        <p:txBody>
          <a:bodyPr/>
          <a:lstStyle/>
          <a:p>
            <a:pPr marL="0" lvl="0" indent="0" algn="just">
              <a:buSzTx/>
              <a:buFontTx/>
              <a:buNone/>
              <a:defRPr sz="1800"/>
            </a:pPr>
            <a:r>
              <a:rPr sz="2000" b="1">
                <a:solidFill>
                  <a:srgbClr val="3F6797"/>
                </a:solidFill>
                <a:latin typeface="Comic Sans MS"/>
                <a:ea typeface="Comic Sans MS"/>
                <a:cs typeface="Comic Sans MS"/>
                <a:sym typeface="Comic Sans MS"/>
              </a:rPr>
              <a:t>il tema fondamentale dell’Emilio consiste nella teorizzazione di una educazione dell’uomo in quanto tale (e non dell’uomo come cittadino) attraverso un suo ritorno alla natura, cioè alla centralità dei bisogni più profondi ed essenziali del fanciullo, al rispetto dei suoi ritmi di crescita e alla valorizzazione delle caratteristiche dell’età infantile.</a:t>
            </a:r>
          </a:p>
          <a:p>
            <a:pPr marL="0" lvl="0" indent="0" algn="just">
              <a:buSzTx/>
              <a:buFontTx/>
              <a:buNone/>
              <a:defRPr sz="1800"/>
            </a:pPr>
            <a:endParaRPr sz="2000" b="1">
              <a:solidFill>
                <a:srgbClr val="3F6797"/>
              </a:solidFill>
              <a:latin typeface="Comic Sans MS"/>
              <a:ea typeface="Comic Sans MS"/>
              <a:cs typeface="Comic Sans MS"/>
              <a:sym typeface="Comic Sans MS"/>
            </a:endParaRPr>
          </a:p>
          <a:p>
            <a:pPr marL="0" lvl="0" indent="0" algn="just">
              <a:buSzTx/>
              <a:buFontTx/>
              <a:buNone/>
              <a:defRPr sz="1800"/>
            </a:pPr>
            <a:r>
              <a:rPr sz="2000" b="1">
                <a:solidFill>
                  <a:srgbClr val="3F6797"/>
                </a:solidFill>
                <a:latin typeface="Comic Sans MS"/>
                <a:ea typeface="Comic Sans MS"/>
                <a:cs typeface="Comic Sans MS"/>
                <a:sym typeface="Comic Sans MS"/>
              </a:rPr>
              <a:t>Al centro del metodo educativo ci deve essere il fanciullo</a:t>
            </a:r>
          </a:p>
          <a:p>
            <a:pPr marL="0" lvl="0" indent="0" algn="just">
              <a:buSzTx/>
              <a:buFontTx/>
              <a:buNone/>
              <a:defRPr sz="1800"/>
            </a:pPr>
            <a:endParaRPr sz="2000" b="1">
              <a:solidFill>
                <a:srgbClr val="3F6797"/>
              </a:solidFill>
              <a:latin typeface="Comic Sans MS"/>
              <a:ea typeface="Comic Sans MS"/>
              <a:cs typeface="Comic Sans MS"/>
              <a:sym typeface="Comic Sans MS"/>
            </a:endParaRPr>
          </a:p>
          <a:p>
            <a:pPr marL="0" lvl="0" indent="0" algn="just">
              <a:buSzTx/>
              <a:buFontTx/>
              <a:buNone/>
              <a:defRPr sz="1800"/>
            </a:pPr>
            <a:r>
              <a:rPr sz="2000" b="1">
                <a:solidFill>
                  <a:srgbClr val="3F6797"/>
                </a:solidFill>
                <a:latin typeface="Comic Sans MS"/>
                <a:ea typeface="Comic Sans MS"/>
                <a:cs typeface="Comic Sans MS"/>
                <a:sym typeface="Comic Sans MS"/>
              </a:rPr>
              <a:t>L’educazione deve avvenire in modo naturale, lontano dagli influssi corruttori dell’ambiente sociale e sotto la guida di un pedagogo illuminato che orienti il processo formativo verso finalità che rispecchino le esigenze della stessa natura. </a:t>
            </a:r>
          </a:p>
        </p:txBody>
      </p:sp>
      <p:sp>
        <p:nvSpPr>
          <p:cNvPr id="120" name="Shape 120"/>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21</a:t>
            </a:fld>
            <a:endParaRPr sz="1200">
              <a:solidFill>
                <a:srgbClr val="888888"/>
              </a:solidFill>
            </a:endParaRPr>
          </a:p>
        </p:txBody>
      </p:sp>
      <p:sp>
        <p:nvSpPr>
          <p:cNvPr id="121" name="Shape 121"/>
          <p:cNvSpPr/>
          <p:nvPr/>
        </p:nvSpPr>
        <p:spPr>
          <a:xfrm>
            <a:off x="106037" y="1612574"/>
            <a:ext cx="226573" cy="561337"/>
          </a:xfrm>
          <a:prstGeom prst="rect">
            <a:avLst/>
          </a:prstGeom>
          <a:ln w="12700">
            <a:miter lim="400000"/>
          </a:ln>
          <a:extLst>
            <a:ext uri="{C572A759-6A51-4108-AA02-DFA0A04FC94B}">
              <ma14:wrappingTextBoxFlag xmlns:ma14="http://schemas.microsoft.com/office/mac/drawingml/2011/main" xmlns="" val="1"/>
            </a:ext>
          </a:extLst>
        </p:spPr>
        <p:txBody>
          <a:bodyPr wrap="none" lIns="45718" tIns="45718" rIns="45718" bIns="45718">
            <a:spAutoFit/>
          </a:bodyPr>
          <a:lstStyle>
            <a:lvl1pPr>
              <a:spcBef>
                <a:spcPts val="700"/>
              </a:spcBef>
              <a:defRPr sz="3200">
                <a:latin typeface="Calibri"/>
                <a:ea typeface="Calibri"/>
                <a:cs typeface="Calibri"/>
                <a:sym typeface="Calibri"/>
              </a:defRPr>
            </a:lvl1pPr>
          </a:lstStyle>
          <a:p>
            <a:pPr lvl="0">
              <a:defRPr sz="1800"/>
            </a:pPr>
            <a:r>
              <a:rPr sz="3200"/>
              <a:t> </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hape 123"/>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24" name="Shape 124"/>
          <p:cNvSpPr>
            <a:spLocks noGrp="1"/>
          </p:cNvSpPr>
          <p:nvPr>
            <p:ph type="body" idx="1"/>
          </p:nvPr>
        </p:nvSpPr>
        <p:spPr>
          <a:prstGeom prst="rect">
            <a:avLst/>
          </a:prstGeom>
        </p:spPr>
        <p:txBody>
          <a:bodyPr/>
          <a:lstStyle/>
          <a:p>
            <a:pPr marL="0" lvl="0" indent="0" defTabSz="384047">
              <a:spcBef>
                <a:spcPts val="500"/>
              </a:spcBef>
              <a:buSzTx/>
              <a:buFontTx/>
              <a:buNone/>
              <a:defRPr sz="1800"/>
            </a:pPr>
            <a:r>
              <a:rPr sz="1848" b="1">
                <a:solidFill>
                  <a:srgbClr val="3F6797"/>
                </a:solidFill>
                <a:latin typeface="Comic Sans MS"/>
                <a:ea typeface="Comic Sans MS"/>
                <a:cs typeface="Comic Sans MS"/>
                <a:sym typeface="Comic Sans MS"/>
              </a:rPr>
              <a:t>Concetto di natura in Rousseau</a:t>
            </a:r>
          </a:p>
          <a:p>
            <a:pPr marL="0" lvl="0" indent="0" defTabSz="384047">
              <a:spcBef>
                <a:spcPts val="500"/>
              </a:spcBef>
              <a:buSzTx/>
              <a:buFontTx/>
              <a:buNone/>
              <a:defRPr sz="1800"/>
            </a:pPr>
            <a:endParaRPr sz="1848" b="1">
              <a:solidFill>
                <a:srgbClr val="3F6797"/>
              </a:solidFill>
              <a:latin typeface="Comic Sans MS"/>
              <a:ea typeface="Comic Sans MS"/>
              <a:cs typeface="Comic Sans MS"/>
              <a:sym typeface="Comic Sans MS"/>
            </a:endParaRPr>
          </a:p>
          <a:p>
            <a:pPr marL="0" lvl="0" indent="0" defTabSz="384047">
              <a:spcBef>
                <a:spcPts val="500"/>
              </a:spcBef>
              <a:buSzTx/>
              <a:buFontTx/>
              <a:buNone/>
              <a:defRPr sz="1800"/>
            </a:pPr>
            <a:r>
              <a:rPr sz="1848" b="1">
                <a:solidFill>
                  <a:srgbClr val="3F6797"/>
                </a:solidFill>
                <a:latin typeface="Comic Sans MS"/>
                <a:ea typeface="Comic Sans MS"/>
                <a:cs typeface="Comic Sans MS"/>
                <a:sym typeface="Comic Sans MS"/>
              </a:rPr>
              <a:t>1) natura come opposizione a ciò che è sociale</a:t>
            </a:r>
          </a:p>
          <a:p>
            <a:pPr marL="0" lvl="0" indent="0" defTabSz="384047">
              <a:spcBef>
                <a:spcPts val="500"/>
              </a:spcBef>
              <a:buSzTx/>
              <a:buFontTx/>
              <a:buNone/>
              <a:defRPr sz="1800"/>
            </a:pPr>
            <a:endParaRPr sz="1848" b="1">
              <a:solidFill>
                <a:srgbClr val="3F6797"/>
              </a:solidFill>
              <a:latin typeface="Comic Sans MS"/>
              <a:ea typeface="Comic Sans MS"/>
              <a:cs typeface="Comic Sans MS"/>
              <a:sym typeface="Comic Sans MS"/>
            </a:endParaRPr>
          </a:p>
          <a:p>
            <a:pPr marL="0" lvl="0" indent="0" defTabSz="384047">
              <a:spcBef>
                <a:spcPts val="500"/>
              </a:spcBef>
              <a:buSzTx/>
              <a:buFontTx/>
              <a:buNone/>
              <a:defRPr sz="1800"/>
            </a:pPr>
            <a:r>
              <a:rPr sz="1848" b="1">
                <a:solidFill>
                  <a:srgbClr val="3F6797"/>
                </a:solidFill>
                <a:latin typeface="Comic Sans MS"/>
                <a:ea typeface="Comic Sans MS"/>
                <a:cs typeface="Comic Sans MS"/>
                <a:sym typeface="Comic Sans MS"/>
              </a:rPr>
              <a:t>2) natura come valorizzazione dei bisogni spontanei dei fanciulli e dei liberi processi di crescita</a:t>
            </a:r>
          </a:p>
          <a:p>
            <a:pPr marL="0" lvl="0" indent="0" defTabSz="384047">
              <a:spcBef>
                <a:spcPts val="500"/>
              </a:spcBef>
              <a:buSzTx/>
              <a:buFontTx/>
              <a:buNone/>
              <a:defRPr sz="1800"/>
            </a:pPr>
            <a:endParaRPr sz="1848" b="1">
              <a:solidFill>
                <a:srgbClr val="3F6797"/>
              </a:solidFill>
              <a:latin typeface="Comic Sans MS"/>
              <a:ea typeface="Comic Sans MS"/>
              <a:cs typeface="Comic Sans MS"/>
              <a:sym typeface="Comic Sans MS"/>
            </a:endParaRPr>
          </a:p>
          <a:p>
            <a:pPr marL="0" lvl="0" indent="0" defTabSz="384047">
              <a:spcBef>
                <a:spcPts val="500"/>
              </a:spcBef>
              <a:buSzTx/>
              <a:buFontTx/>
              <a:buNone/>
              <a:defRPr sz="1800"/>
            </a:pPr>
            <a:r>
              <a:rPr sz="1848" b="1">
                <a:solidFill>
                  <a:srgbClr val="3F6797"/>
                </a:solidFill>
                <a:latin typeface="Comic Sans MS"/>
                <a:ea typeface="Comic Sans MS"/>
                <a:cs typeface="Comic Sans MS"/>
                <a:sym typeface="Comic Sans MS"/>
              </a:rPr>
              <a:t>3) natura come esigenza di un continuo contatto con l’ambiente fisico non urbano e quindi più genuino</a:t>
            </a:r>
          </a:p>
          <a:p>
            <a:pPr marL="0" lvl="0" indent="0" defTabSz="384047">
              <a:spcBef>
                <a:spcPts val="500"/>
              </a:spcBef>
              <a:buSzTx/>
              <a:buFontTx/>
              <a:buNone/>
              <a:defRPr sz="1800"/>
            </a:pPr>
            <a:endParaRPr sz="1848" b="1">
              <a:solidFill>
                <a:srgbClr val="3F6797"/>
              </a:solidFill>
              <a:latin typeface="Comic Sans MS"/>
              <a:ea typeface="Comic Sans MS"/>
              <a:cs typeface="Comic Sans MS"/>
              <a:sym typeface="Comic Sans MS"/>
            </a:endParaRPr>
          </a:p>
          <a:p>
            <a:pPr marL="0" lvl="0" indent="0" algn="just" defTabSz="384047">
              <a:spcBef>
                <a:spcPts val="500"/>
              </a:spcBef>
              <a:buSzTx/>
              <a:buFontTx/>
              <a:buNone/>
              <a:defRPr sz="1800"/>
            </a:pPr>
            <a:r>
              <a:rPr sz="1848" b="1">
                <a:solidFill>
                  <a:srgbClr val="3F6797"/>
                </a:solidFill>
                <a:latin typeface="Comic Sans MS"/>
                <a:ea typeface="Comic Sans MS"/>
                <a:cs typeface="Comic Sans MS"/>
                <a:sym typeface="Comic Sans MS"/>
              </a:rPr>
              <a:t>Si tratta di attuare un naturamento dell’uomo, capace di rinnovare la società europea moderna arrivata ad uno stadio di corruzione ed evoluzione che ne rende impossibile la riforma politica secondo il modello del piccolo stato repubblicano-democratico.</a:t>
            </a:r>
          </a:p>
        </p:txBody>
      </p:sp>
      <p:sp>
        <p:nvSpPr>
          <p:cNvPr id="125" name="Shape 125"/>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22</a:t>
            </a:fld>
            <a:endParaRPr sz="1200">
              <a:solidFill>
                <a:srgbClr val="888888"/>
              </a:solidFill>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28" name="Shape 128"/>
          <p:cNvSpPr>
            <a:spLocks noGrp="1"/>
          </p:cNvSpPr>
          <p:nvPr>
            <p:ph type="body" idx="1"/>
          </p:nvPr>
        </p:nvSpPr>
        <p:spPr>
          <a:prstGeom prst="rect">
            <a:avLst/>
          </a:prstGeom>
        </p:spPr>
        <p:txBody>
          <a:bodyPr/>
          <a:lstStyle/>
          <a:p>
            <a:pPr marL="0" lvl="0" indent="0">
              <a:buSzTx/>
              <a:buFontTx/>
              <a:buNone/>
              <a:defRPr sz="1800"/>
            </a:pPr>
            <a:r>
              <a:rPr sz="2300" b="1">
                <a:solidFill>
                  <a:srgbClr val="3F6797"/>
                </a:solidFill>
                <a:latin typeface="Comic Sans MS"/>
                <a:ea typeface="Comic Sans MS"/>
                <a:cs typeface="Comic Sans MS"/>
                <a:sym typeface="Comic Sans MS"/>
              </a:rPr>
              <a:t>La pedagogia di Rousseau</a:t>
            </a:r>
          </a:p>
          <a:p>
            <a:pPr marL="0" lvl="0" indent="0">
              <a:buSzTx/>
              <a:buFontTx/>
              <a:buNone/>
              <a:defRPr sz="1800"/>
            </a:pPr>
            <a:r>
              <a:rPr sz="2300" b="1">
                <a:solidFill>
                  <a:srgbClr val="3F6797"/>
                </a:solidFill>
                <a:latin typeface="Comic Sans MS"/>
                <a:ea typeface="Comic Sans MS"/>
                <a:cs typeface="Comic Sans MS"/>
                <a:sym typeface="Comic Sans MS"/>
              </a:rPr>
              <a:t>1) La scoperta dell’infanzia come età autonoma e dotata di caratteri e finalità specifiche, assai diversi da quelli dell’età adulta: puerocentrismo</a:t>
            </a:r>
          </a:p>
          <a:p>
            <a:pPr marL="0" lvl="0" indent="0">
              <a:buSzTx/>
              <a:buFontTx/>
              <a:buNone/>
              <a:defRPr sz="1800"/>
            </a:pPr>
            <a:r>
              <a:rPr sz="2300" b="1">
                <a:solidFill>
                  <a:srgbClr val="3F6797"/>
                </a:solidFill>
                <a:latin typeface="Comic Sans MS"/>
                <a:ea typeface="Comic Sans MS"/>
                <a:cs typeface="Comic Sans MS"/>
                <a:sym typeface="Comic Sans MS"/>
              </a:rPr>
              <a:t>2) legame tra motivazione e apprendimento messo al centro della formazione intellettuale e morale di Emilio: riferimento costante all’esperienza concreta: apprendimento motivato</a:t>
            </a:r>
          </a:p>
          <a:p>
            <a:pPr marL="0" lvl="0" indent="0">
              <a:buSzTx/>
              <a:buFontTx/>
              <a:buNone/>
              <a:defRPr sz="1800"/>
            </a:pPr>
            <a:r>
              <a:rPr sz="2300" b="1">
                <a:solidFill>
                  <a:srgbClr val="3F6797"/>
                </a:solidFill>
                <a:latin typeface="Comic Sans MS"/>
                <a:ea typeface="Comic Sans MS"/>
                <a:cs typeface="Comic Sans MS"/>
                <a:sym typeface="Comic Sans MS"/>
              </a:rPr>
              <a:t>3) attenzione rivolta sempre alla antinomicità e contraddittorietà della relazione educativa (eteronomia/autonomia; libertà/autorità;): antinomie dell’educazione </a:t>
            </a:r>
          </a:p>
        </p:txBody>
      </p:sp>
      <p:sp>
        <p:nvSpPr>
          <p:cNvPr id="129" name="Shape 129"/>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23</a:t>
            </a:fld>
            <a:endParaRPr sz="1200">
              <a:solidFill>
                <a:srgbClr val="888888"/>
              </a:solidFill>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32" name="Shape 132"/>
          <p:cNvSpPr>
            <a:spLocks noGrp="1"/>
          </p:cNvSpPr>
          <p:nvPr>
            <p:ph type="body" idx="1"/>
          </p:nvPr>
        </p:nvSpPr>
        <p:spPr>
          <a:prstGeom prst="rect">
            <a:avLst/>
          </a:prstGeom>
        </p:spPr>
        <p:txBody>
          <a:bodyPr/>
          <a:lstStyle/>
          <a:p>
            <a:pPr marL="0" lvl="0" indent="0">
              <a:buSzTx/>
              <a:buFontTx/>
              <a:buNone/>
              <a:defRPr sz="1800"/>
            </a:pPr>
            <a:r>
              <a:rPr sz="2400">
                <a:solidFill>
                  <a:srgbClr val="3F6797"/>
                </a:solidFill>
                <a:latin typeface="Comic Sans MS Bold"/>
                <a:ea typeface="Comic Sans MS Bold"/>
                <a:cs typeface="Comic Sans MS Bold"/>
                <a:sym typeface="Comic Sans MS Bold"/>
              </a:rPr>
              <a:t>L’obiettivo è quello di formare un uomo:</a:t>
            </a:r>
          </a:p>
          <a:p>
            <a:pPr marL="0" lvl="0" indent="0">
              <a:buSzTx/>
              <a:buFontTx/>
              <a:buNone/>
              <a:defRPr sz="1800"/>
            </a:pPr>
            <a:endParaRPr sz="2400">
              <a:solidFill>
                <a:srgbClr val="3F6797"/>
              </a:solidFill>
              <a:latin typeface="Comic Sans MS Bold"/>
              <a:ea typeface="Comic Sans MS Bold"/>
              <a:cs typeface="Comic Sans MS Bold"/>
              <a:sym typeface="Comic Sans MS Bold"/>
            </a:endParaRPr>
          </a:p>
          <a:p>
            <a:pPr marL="0" lvl="0" indent="0">
              <a:buSzTx/>
              <a:buFontTx/>
              <a:buNone/>
              <a:defRPr sz="1800"/>
            </a:pPr>
            <a:r>
              <a:rPr sz="2400">
                <a:solidFill>
                  <a:srgbClr val="3F6797"/>
                </a:solidFill>
                <a:latin typeface="Comic Sans MS Bold"/>
                <a:ea typeface="Comic Sans MS Bold"/>
                <a:cs typeface="Comic Sans MS Bold"/>
                <a:sym typeface="Comic Sans MS Bold"/>
              </a:rPr>
              <a:t>“Vivere è il mestiere che gli voglio insegnare. Uscendo dalle mie mani, egli non sarà, ne convengo, né magistrato, né soldato, né prete; sarà prima di tutto un uomo: tutto quello che un uomo deve essere, egli saprà esserlo, all’occorrenza al pari di chiunque; e per quanto la fortuna possa fargli cambiare condizione, egli si troverà sempre nella sua” Emilio, libro I</a:t>
            </a:r>
          </a:p>
        </p:txBody>
      </p:sp>
      <p:sp>
        <p:nvSpPr>
          <p:cNvPr id="133" name="Shape 133"/>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24</a:t>
            </a:fld>
            <a:endParaRPr sz="1200">
              <a:solidFill>
                <a:srgbClr val="888888"/>
              </a:solidFill>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Shape 135"/>
          <p:cNvSpPr>
            <a:spLocks noGrp="1"/>
          </p:cNvSpPr>
          <p:nvPr>
            <p:ph type="title"/>
          </p:nvPr>
        </p:nvSpPr>
        <p:spPr>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600">
                <a:solidFill>
                  <a:srgbClr val="3F6797"/>
                </a:solidFill>
              </a:rPr>
              <a:t>Jean Jacques Rousseau</a:t>
            </a:r>
          </a:p>
        </p:txBody>
      </p:sp>
      <p:sp>
        <p:nvSpPr>
          <p:cNvPr id="136" name="Shape 136"/>
          <p:cNvSpPr>
            <a:spLocks noGrp="1"/>
          </p:cNvSpPr>
          <p:nvPr>
            <p:ph type="body" idx="1"/>
          </p:nvPr>
        </p:nvSpPr>
        <p:spPr>
          <a:prstGeom prst="rect">
            <a:avLst/>
          </a:prstGeom>
        </p:spPr>
        <p:txBody>
          <a:bodyPr/>
          <a:lstStyle/>
          <a:p>
            <a:pPr marL="0" lvl="0" indent="0">
              <a:buSzTx/>
              <a:buFontTx/>
              <a:buNone/>
              <a:defRPr sz="1800"/>
            </a:pPr>
            <a:r>
              <a:rPr sz="2000" b="1">
                <a:solidFill>
                  <a:srgbClr val="3F6797"/>
                </a:solidFill>
                <a:latin typeface="Comic Sans MS"/>
                <a:ea typeface="Comic Sans MS"/>
                <a:cs typeface="Comic Sans MS"/>
                <a:sym typeface="Comic Sans MS"/>
              </a:rPr>
              <a:t>I libri sono 5</a:t>
            </a:r>
          </a:p>
          <a:p>
            <a:pPr marL="0" lvl="0" indent="0">
              <a:buSzTx/>
              <a:buFontTx/>
              <a:buNone/>
              <a:defRPr sz="1800"/>
            </a:pPr>
            <a:r>
              <a:rPr sz="2000" b="1">
                <a:solidFill>
                  <a:srgbClr val="3F6797"/>
                </a:solidFill>
                <a:latin typeface="Comic Sans MS"/>
                <a:ea typeface="Comic Sans MS"/>
                <a:cs typeface="Comic Sans MS"/>
                <a:sym typeface="Comic Sans MS"/>
              </a:rPr>
              <a:t>I libro: età infantile</a:t>
            </a:r>
          </a:p>
          <a:p>
            <a:pPr marL="0" lvl="0" indent="0">
              <a:buSzTx/>
              <a:buFontTx/>
              <a:buNone/>
              <a:defRPr sz="1800"/>
            </a:pPr>
            <a:r>
              <a:rPr sz="2000" b="1">
                <a:solidFill>
                  <a:srgbClr val="3F6797"/>
                </a:solidFill>
                <a:latin typeface="Comic Sans MS"/>
                <a:ea typeface="Comic Sans MS"/>
                <a:cs typeface="Comic Sans MS"/>
                <a:sym typeface="Comic Sans MS"/>
              </a:rPr>
              <a:t>II libro: puerizia dai tre ai dodici anni</a:t>
            </a:r>
          </a:p>
          <a:p>
            <a:pPr marL="0" lvl="0" indent="0">
              <a:buSzTx/>
              <a:buFontTx/>
              <a:buNone/>
              <a:defRPr sz="1800"/>
            </a:pPr>
            <a:r>
              <a:rPr sz="2000" b="1">
                <a:solidFill>
                  <a:srgbClr val="3F6797"/>
                </a:solidFill>
                <a:latin typeface="Comic Sans MS"/>
                <a:ea typeface="Comic Sans MS"/>
                <a:cs typeface="Comic Sans MS"/>
                <a:sym typeface="Comic Sans MS"/>
              </a:rPr>
              <a:t>III libro: preadolescenza “l’età dell’utile”</a:t>
            </a:r>
          </a:p>
          <a:p>
            <a:pPr marL="0" lvl="0" indent="0">
              <a:buSzTx/>
              <a:buFontTx/>
              <a:buNone/>
              <a:defRPr sz="1800"/>
            </a:pPr>
            <a:r>
              <a:rPr sz="2000" b="1">
                <a:solidFill>
                  <a:srgbClr val="3F6797"/>
                </a:solidFill>
                <a:latin typeface="Comic Sans MS"/>
                <a:ea typeface="Comic Sans MS"/>
                <a:cs typeface="Comic Sans MS"/>
                <a:sym typeface="Comic Sans MS"/>
              </a:rPr>
              <a:t>IV libro: adolescenza “seconda nascita”</a:t>
            </a:r>
          </a:p>
          <a:p>
            <a:pPr marL="0" lvl="0" indent="0">
              <a:buSzTx/>
              <a:buFontTx/>
              <a:buNone/>
              <a:defRPr sz="1800"/>
            </a:pPr>
            <a:r>
              <a:rPr sz="2000" b="1">
                <a:solidFill>
                  <a:srgbClr val="3F6797"/>
                </a:solidFill>
                <a:latin typeface="Comic Sans MS"/>
                <a:ea typeface="Comic Sans MS"/>
                <a:cs typeface="Comic Sans MS"/>
                <a:sym typeface="Comic Sans MS"/>
              </a:rPr>
              <a:t>V libro: storia dell’amore fra Sofia ed Emilio</a:t>
            </a:r>
          </a:p>
          <a:p>
            <a:pPr marL="0" lvl="0" indent="0">
              <a:buSzTx/>
              <a:buFontTx/>
              <a:buNone/>
              <a:defRPr sz="1800"/>
            </a:pPr>
            <a:endParaRPr sz="2000" b="1">
              <a:solidFill>
                <a:srgbClr val="3F6797"/>
              </a:solidFill>
              <a:latin typeface="Comic Sans MS"/>
              <a:ea typeface="Comic Sans MS"/>
              <a:cs typeface="Comic Sans MS"/>
              <a:sym typeface="Comic Sans MS"/>
            </a:endParaRPr>
          </a:p>
          <a:p>
            <a:pPr marL="0" lvl="0" indent="0">
              <a:buSzTx/>
              <a:buFontTx/>
              <a:buNone/>
              <a:defRPr sz="1800"/>
            </a:pPr>
            <a:r>
              <a:rPr sz="2000" b="1">
                <a:solidFill>
                  <a:srgbClr val="3F6797"/>
                </a:solidFill>
                <a:latin typeface="Comic Sans MS"/>
                <a:ea typeface="Comic Sans MS"/>
                <a:cs typeface="Comic Sans MS"/>
                <a:sym typeface="Comic Sans MS"/>
              </a:rPr>
              <a:t>Educazione naturale</a:t>
            </a:r>
          </a:p>
          <a:p>
            <a:pPr marL="0" lvl="0" indent="0">
              <a:buSzTx/>
              <a:buFontTx/>
              <a:buNone/>
              <a:defRPr sz="1800"/>
            </a:pPr>
            <a:r>
              <a:rPr sz="2000" b="1">
                <a:solidFill>
                  <a:srgbClr val="3F6797"/>
                </a:solidFill>
                <a:latin typeface="Comic Sans MS"/>
                <a:ea typeface="Comic Sans MS"/>
                <a:cs typeface="Comic Sans MS"/>
                <a:sym typeface="Comic Sans MS"/>
              </a:rPr>
              <a:t>Educazione negativa</a:t>
            </a:r>
          </a:p>
          <a:p>
            <a:pPr marL="0" lvl="0" indent="0">
              <a:buSzTx/>
              <a:buFontTx/>
              <a:buNone/>
              <a:defRPr sz="1800"/>
            </a:pPr>
            <a:r>
              <a:rPr sz="2000" b="1">
                <a:solidFill>
                  <a:srgbClr val="3F6797"/>
                </a:solidFill>
                <a:latin typeface="Comic Sans MS"/>
                <a:ea typeface="Comic Sans MS"/>
                <a:cs typeface="Comic Sans MS"/>
                <a:sym typeface="Comic Sans MS"/>
              </a:rPr>
              <a:t>Educazione indiretta</a:t>
            </a:r>
          </a:p>
        </p:txBody>
      </p:sp>
      <p:sp>
        <p:nvSpPr>
          <p:cNvPr id="137" name="Shape 137"/>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solidFill>
                  <a:srgbClr val="000000"/>
                </a:solidFill>
              </a:defRPr>
            </a:pPr>
            <a:fld id="{86CB4B4D-7CA3-9044-876B-883B54F8677D}" type="slidenum">
              <a:rPr sz="1200">
                <a:solidFill>
                  <a:srgbClr val="888888"/>
                </a:solidFill>
              </a:rPr>
              <a:t>25</a:t>
            </a:fld>
            <a:endParaRPr sz="1200">
              <a:solidFill>
                <a:srgbClr val="888888"/>
              </a:solidFill>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image1.png"/>
          <p:cNvPicPr/>
          <p:nvPr/>
        </p:nvPicPr>
        <p:blipFill>
          <a:blip r:embed="rId2"/>
          <a:stretch>
            <a:fillRect/>
          </a:stretch>
        </p:blipFill>
        <p:spPr>
          <a:xfrm>
            <a:off x="0" y="1704"/>
            <a:ext cx="9180512" cy="6872638"/>
          </a:xfrm>
          <a:prstGeom prst="rect">
            <a:avLst/>
          </a:prstGeom>
          <a:ln w="12700">
            <a:miter lim="400000"/>
          </a:ln>
        </p:spPr>
      </p:pic>
      <p:sp>
        <p:nvSpPr>
          <p:cNvPr id="56" name="Shape 56"/>
          <p:cNvSpPr/>
          <p:nvPr/>
        </p:nvSpPr>
        <p:spPr>
          <a:xfrm>
            <a:off x="648252" y="2650076"/>
            <a:ext cx="7819029" cy="1717037"/>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57" name="Shape 57"/>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58" name="Shape 58"/>
          <p:cNvSpPr>
            <a:spLocks noGrp="1"/>
          </p:cNvSpPr>
          <p:nvPr>
            <p:ph type="title"/>
          </p:nvPr>
        </p:nvSpPr>
        <p:spPr>
          <a:xfrm>
            <a:off x="457200" y="695457"/>
            <a:ext cx="8229600" cy="722187"/>
          </a:xfrm>
          <a:prstGeom prst="rect">
            <a:avLst/>
          </a:prstGeom>
        </p:spPr>
        <p:txBody>
          <a:bodyPr>
            <a:normAutofit/>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3200" dirty="0">
                <a:solidFill>
                  <a:srgbClr val="3F6797"/>
                </a:solidFill>
              </a:rPr>
              <a:t>John </a:t>
            </a:r>
            <a:r>
              <a:rPr lang="it-IT" sz="3200" dirty="0" err="1">
                <a:solidFill>
                  <a:srgbClr val="3F6797"/>
                </a:solidFill>
              </a:rPr>
              <a:t>Dewey</a:t>
            </a:r>
            <a:r>
              <a:rPr lang="it-IT" sz="3200" dirty="0">
                <a:solidFill>
                  <a:srgbClr val="3F6797"/>
                </a:solidFill>
              </a:rPr>
              <a:t> e l’innovazione pedagogica</a:t>
            </a:r>
            <a:endParaRPr sz="3200" dirty="0">
              <a:solidFill>
                <a:srgbClr val="3F6797"/>
              </a:solidFill>
            </a:endParaRPr>
          </a:p>
        </p:txBody>
      </p:sp>
      <p:sp>
        <p:nvSpPr>
          <p:cNvPr id="59" name="Shape 59"/>
          <p:cNvSpPr>
            <a:spLocks noGrp="1"/>
          </p:cNvSpPr>
          <p:nvPr>
            <p:ph type="body" idx="1"/>
          </p:nvPr>
        </p:nvSpPr>
        <p:spPr>
          <a:xfrm>
            <a:off x="224010" y="1252752"/>
            <a:ext cx="8658626" cy="5225857"/>
          </a:xfrm>
          <a:prstGeom prst="rect">
            <a:avLst/>
          </a:prstGeom>
        </p:spPr>
        <p:txBody>
          <a:bodyPr>
            <a:normAutofit/>
          </a:bodyPr>
          <a:lstStyle/>
          <a:p>
            <a:pPr marL="0" indent="0" algn="just">
              <a:lnSpc>
                <a:spcPct val="150000"/>
              </a:lnSpc>
              <a:buNone/>
            </a:pPr>
            <a:endParaRPr lang="it-IT" sz="2800" b="1">
              <a:latin typeface="Comic Sans MS"/>
              <a:cs typeface="Comic Sans MS"/>
            </a:endParaRPr>
          </a:p>
          <a:p>
            <a:pPr marL="0" indent="0" algn="just">
              <a:lnSpc>
                <a:spcPct val="150000"/>
              </a:lnSpc>
              <a:buNone/>
            </a:pPr>
            <a:r>
              <a:rPr lang="it-IT" sz="2800" b="1">
                <a:latin typeface="Comic Sans MS"/>
                <a:cs typeface="Comic Sans MS"/>
              </a:rPr>
              <a:t>John </a:t>
            </a:r>
            <a:r>
              <a:rPr lang="it-IT" sz="2800" b="1" dirty="0" err="1">
                <a:latin typeface="Comic Sans MS"/>
                <a:cs typeface="Comic Sans MS"/>
              </a:rPr>
              <a:t>Dewey</a:t>
            </a:r>
            <a:r>
              <a:rPr lang="it-IT" sz="2800" dirty="0">
                <a:latin typeface="Comic Sans MS"/>
                <a:cs typeface="Comic Sans MS"/>
              </a:rPr>
              <a:t> (</a:t>
            </a:r>
            <a:r>
              <a:rPr lang="it-IT" sz="2800" dirty="0">
                <a:latin typeface="Comic Sans MS"/>
                <a:cs typeface="Comic Sans MS"/>
                <a:hlinkClick r:id="rId3" action="ppaction://hlinkfile"/>
              </a:rPr>
              <a:t>20 ottobre</a:t>
            </a:r>
            <a:r>
              <a:rPr lang="it-IT" sz="2800" dirty="0">
                <a:latin typeface="Comic Sans MS"/>
                <a:cs typeface="Comic Sans MS"/>
              </a:rPr>
              <a:t> </a:t>
            </a:r>
            <a:r>
              <a:rPr lang="it-IT" sz="2800" dirty="0">
                <a:latin typeface="Comic Sans MS"/>
                <a:cs typeface="Comic Sans MS"/>
                <a:hlinkClick r:id="rId4" action="ppaction://hlinkfile"/>
              </a:rPr>
              <a:t>1859</a:t>
            </a:r>
            <a:r>
              <a:rPr lang="it-IT" sz="2800" dirty="0">
                <a:latin typeface="Comic Sans MS"/>
                <a:cs typeface="Comic Sans MS"/>
              </a:rPr>
              <a:t> - </a:t>
            </a:r>
            <a:r>
              <a:rPr lang="it-IT" sz="2800" dirty="0">
                <a:latin typeface="Comic Sans MS"/>
                <a:cs typeface="Comic Sans MS"/>
                <a:hlinkClick r:id="rId5" action="ppaction://hlinkfile"/>
              </a:rPr>
              <a:t>1 giugno</a:t>
            </a:r>
            <a:r>
              <a:rPr lang="it-IT" sz="2800" dirty="0">
                <a:latin typeface="Comic Sans MS"/>
                <a:cs typeface="Comic Sans MS"/>
              </a:rPr>
              <a:t> </a:t>
            </a:r>
            <a:r>
              <a:rPr lang="it-IT" sz="2800" dirty="0">
                <a:latin typeface="Comic Sans MS"/>
                <a:cs typeface="Comic Sans MS"/>
                <a:hlinkClick r:id="rId6" action="ppaction://hlinkfile"/>
              </a:rPr>
              <a:t>1952</a:t>
            </a:r>
            <a:r>
              <a:rPr lang="it-IT" sz="2800" dirty="0">
                <a:latin typeface="Comic Sans MS"/>
                <a:cs typeface="Comic Sans MS"/>
              </a:rPr>
              <a:t>) è stato un </a:t>
            </a:r>
            <a:r>
              <a:rPr lang="it-IT" sz="2800" dirty="0">
                <a:latin typeface="Comic Sans MS"/>
                <a:cs typeface="Comic Sans MS"/>
                <a:hlinkClick r:id="rId7" action="ppaction://hlinkfile"/>
              </a:rPr>
              <a:t>filosofo</a:t>
            </a:r>
            <a:r>
              <a:rPr lang="it-IT" sz="2800" dirty="0">
                <a:latin typeface="Comic Sans MS"/>
                <a:cs typeface="Comic Sans MS"/>
              </a:rPr>
              <a:t> </a:t>
            </a:r>
            <a:r>
              <a:rPr lang="it-IT" sz="2800" dirty="0">
                <a:latin typeface="Comic Sans MS"/>
                <a:cs typeface="Comic Sans MS"/>
                <a:hlinkClick r:id="rId8" action="ppaction://hlinkfile"/>
              </a:rPr>
              <a:t>statunitense</a:t>
            </a:r>
            <a:r>
              <a:rPr lang="it-IT" sz="2800" dirty="0">
                <a:latin typeface="Comic Sans MS"/>
                <a:cs typeface="Comic Sans MS"/>
              </a:rPr>
              <a:t> che ha esercitato una profonda influenza sulla cultura, sul costume politico e sui sistemi educativi del proprio paese; </a:t>
            </a:r>
            <a:r>
              <a:rPr lang="it-IT" sz="2800" dirty="0">
                <a:latin typeface="Comic Sans MS"/>
                <a:cs typeface="Comic Sans MS"/>
                <a:hlinkClick r:id="rId9" action="ppaction://hlinkfile"/>
              </a:rPr>
              <a:t>pedagogista</a:t>
            </a:r>
            <a:r>
              <a:rPr lang="it-IT" sz="2800" dirty="0">
                <a:latin typeface="Comic Sans MS"/>
                <a:cs typeface="Comic Sans MS"/>
              </a:rPr>
              <a:t>, </a:t>
            </a:r>
            <a:r>
              <a:rPr lang="it-IT" sz="2800" dirty="0">
                <a:latin typeface="Comic Sans MS"/>
                <a:cs typeface="Comic Sans MS"/>
                <a:hlinkClick r:id="rId10" action="ppaction://hlinkfile"/>
              </a:rPr>
              <a:t>scrittore</a:t>
            </a:r>
            <a:r>
              <a:rPr lang="it-IT" sz="2800" dirty="0">
                <a:latin typeface="Comic Sans MS"/>
                <a:cs typeface="Comic Sans MS"/>
              </a:rPr>
              <a:t> e professore universitario.</a:t>
            </a:r>
          </a:p>
        </p:txBody>
      </p:sp>
      <p:sp>
        <p:nvSpPr>
          <p:cNvPr id="60" name="Shape 60"/>
          <p:cNvSpPr>
            <a:spLocks noGrp="1"/>
          </p:cNvSpPr>
          <p:nvPr>
            <p:ph type="sldNum" sz="quarter" idx="2"/>
          </p:nvPr>
        </p:nvSpPr>
        <p:spPr>
          <a:xfrm>
            <a:off x="6553200" y="6183532"/>
            <a:ext cx="2133600" cy="172815"/>
          </a:xfrm>
          <a:prstGeom prst="rect">
            <a:avLst/>
          </a:prstGeom>
          <a:extLst>
            <a:ext uri="{C572A759-6A51-4108-AA02-DFA0A04FC94B}">
              <ma14:wrappingTextBoxFlag xmlns=""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26</a:t>
            </a:fld>
            <a:endParaRPr sz="1200">
              <a:solidFill>
                <a:srgbClr val="FFFFFF"/>
              </a:solidFill>
            </a:endParaRPr>
          </a:p>
        </p:txBody>
      </p:sp>
    </p:spTree>
    <p:extLst>
      <p:ext uri="{BB962C8B-B14F-4D97-AF65-F5344CB8AC3E}">
        <p14:creationId xmlns:p14="http://schemas.microsoft.com/office/powerpoint/2010/main" val="2602686141"/>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image1.png"/>
          <p:cNvPicPr/>
          <p:nvPr/>
        </p:nvPicPr>
        <p:blipFill>
          <a:blip r:embed="rId2"/>
          <a:stretch>
            <a:fillRect/>
          </a:stretch>
        </p:blipFill>
        <p:spPr>
          <a:xfrm>
            <a:off x="0" y="1704"/>
            <a:ext cx="9180512" cy="6872638"/>
          </a:xfrm>
          <a:prstGeom prst="rect">
            <a:avLst/>
          </a:prstGeom>
          <a:ln w="12700">
            <a:miter lim="400000"/>
          </a:ln>
        </p:spPr>
      </p:pic>
      <p:sp>
        <p:nvSpPr>
          <p:cNvPr id="63" name="Shape 63"/>
          <p:cNvSpPr/>
          <p:nvPr/>
        </p:nvSpPr>
        <p:spPr>
          <a:xfrm>
            <a:off x="648252" y="2650076"/>
            <a:ext cx="7819029" cy="1717037"/>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64" name="Shape 64"/>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65" name="Shape 65"/>
          <p:cNvSpPr>
            <a:spLocks noGrp="1"/>
          </p:cNvSpPr>
          <p:nvPr>
            <p:ph type="title"/>
          </p:nvPr>
        </p:nvSpPr>
        <p:spPr>
          <a:xfrm>
            <a:off x="457200" y="695457"/>
            <a:ext cx="8229600" cy="722187"/>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dirty="0">
                <a:solidFill>
                  <a:srgbClr val="3F6797"/>
                </a:solidFill>
              </a:rPr>
              <a:t>Brevi note</a:t>
            </a:r>
            <a:r>
              <a:rPr lang="it-IT" sz="2500" dirty="0">
                <a:solidFill>
                  <a:srgbClr val="3F6797"/>
                </a:solidFill>
              </a:rPr>
              <a:t> su John </a:t>
            </a:r>
            <a:r>
              <a:rPr lang="it-IT" sz="2500" dirty="0" err="1">
                <a:solidFill>
                  <a:srgbClr val="3F6797"/>
                </a:solidFill>
              </a:rPr>
              <a:t>Dewey</a:t>
            </a:r>
            <a:endParaRPr sz="2500" dirty="0">
              <a:solidFill>
                <a:srgbClr val="3F6797"/>
              </a:solidFill>
            </a:endParaRPr>
          </a:p>
        </p:txBody>
      </p:sp>
      <p:sp>
        <p:nvSpPr>
          <p:cNvPr id="66" name="Shape 66"/>
          <p:cNvSpPr>
            <a:spLocks noGrp="1"/>
          </p:cNvSpPr>
          <p:nvPr>
            <p:ph type="body" idx="1"/>
          </p:nvPr>
        </p:nvSpPr>
        <p:spPr>
          <a:xfrm>
            <a:off x="172454" y="1417644"/>
            <a:ext cx="8781046" cy="4543420"/>
          </a:xfrm>
          <a:prstGeom prst="rect">
            <a:avLst/>
          </a:prstGeom>
        </p:spPr>
        <p:txBody>
          <a:bodyPr>
            <a:noAutofit/>
          </a:bodyPr>
          <a:lstStyle/>
          <a:p>
            <a:pPr algn="just"/>
            <a:r>
              <a:rPr lang="it-IT" sz="1800" dirty="0">
                <a:latin typeface="Comic Sans MS"/>
                <a:cs typeface="Comic Sans MS"/>
              </a:rPr>
              <a:t>Nacque il 20 ottobre </a:t>
            </a:r>
            <a:r>
              <a:rPr lang="it-IT" sz="1800" dirty="0">
                <a:latin typeface="Comic Sans MS"/>
                <a:cs typeface="Comic Sans MS"/>
                <a:hlinkClick r:id="rId3" action="ppaction://hlinkfile"/>
              </a:rPr>
              <a:t>1859</a:t>
            </a:r>
            <a:r>
              <a:rPr lang="it-IT" sz="1800" dirty="0">
                <a:latin typeface="Comic Sans MS"/>
                <a:cs typeface="Comic Sans MS"/>
              </a:rPr>
              <a:t> a </a:t>
            </a:r>
            <a:r>
              <a:rPr lang="it-IT" sz="1800" dirty="0">
                <a:latin typeface="Comic Sans MS"/>
                <a:cs typeface="Comic Sans MS"/>
                <a:hlinkClick r:id="rId4" action="ppaction://hlinkfile"/>
              </a:rPr>
              <a:t>Burlington</a:t>
            </a:r>
            <a:r>
              <a:rPr lang="it-IT" sz="1800" dirty="0">
                <a:latin typeface="Comic Sans MS"/>
                <a:cs typeface="Comic Sans MS"/>
              </a:rPr>
              <a:t> (</a:t>
            </a:r>
            <a:r>
              <a:rPr lang="it-IT" sz="1800" dirty="0">
                <a:latin typeface="Comic Sans MS"/>
                <a:cs typeface="Comic Sans MS"/>
                <a:hlinkClick r:id="rId5" action="ppaction://hlinkfile"/>
              </a:rPr>
              <a:t>Vermont</a:t>
            </a:r>
            <a:r>
              <a:rPr lang="it-IT" sz="1800" dirty="0">
                <a:latin typeface="Comic Sans MS"/>
                <a:cs typeface="Comic Sans MS"/>
              </a:rPr>
              <a:t>), dove ricevette l'educazione tipica dei borghesi del tempo. Studiò filosofia alla </a:t>
            </a:r>
            <a:r>
              <a:rPr lang="it-IT" sz="1800" dirty="0">
                <a:latin typeface="Comic Sans MS"/>
                <a:cs typeface="Comic Sans MS"/>
                <a:hlinkClick r:id="rId4" action="ppaction://hlinkfile"/>
              </a:rPr>
              <a:t>John Hopkins University (Baltimora)</a:t>
            </a:r>
            <a:r>
              <a:rPr lang="it-IT" sz="1800" dirty="0">
                <a:latin typeface="Comic Sans MS"/>
                <a:cs typeface="Comic Sans MS"/>
              </a:rPr>
              <a:t>, dove ricevette una formazione di tipo </a:t>
            </a:r>
            <a:r>
              <a:rPr lang="it-IT" sz="1800" dirty="0">
                <a:latin typeface="Comic Sans MS"/>
                <a:cs typeface="Comic Sans MS"/>
                <a:hlinkClick r:id="rId6" action="ppaction://hlinkfile"/>
              </a:rPr>
              <a:t>neohegeliano</a:t>
            </a:r>
            <a:r>
              <a:rPr lang="it-IT" sz="1800" dirty="0">
                <a:latin typeface="Comic Sans MS"/>
                <a:cs typeface="Comic Sans MS"/>
              </a:rPr>
              <a:t>, si laureò con una tesi su </a:t>
            </a:r>
            <a:r>
              <a:rPr lang="it-IT" sz="1800" dirty="0">
                <a:latin typeface="Comic Sans MS"/>
                <a:cs typeface="Comic Sans MS"/>
                <a:hlinkClick r:id="rId7" action="ppaction://hlinkfile"/>
              </a:rPr>
              <a:t>Immanuel Kant</a:t>
            </a:r>
            <a:r>
              <a:rPr lang="it-IT" sz="1800" dirty="0">
                <a:latin typeface="Comic Sans MS"/>
                <a:cs typeface="Comic Sans MS"/>
              </a:rPr>
              <a:t> nel </a:t>
            </a:r>
            <a:r>
              <a:rPr lang="it-IT" sz="1800" dirty="0">
                <a:latin typeface="Comic Sans MS"/>
                <a:cs typeface="Comic Sans MS"/>
                <a:hlinkClick r:id="rId8" action="ppaction://hlinkfile"/>
              </a:rPr>
              <a:t>1884</a:t>
            </a:r>
            <a:r>
              <a:rPr lang="it-IT" sz="1800" dirty="0">
                <a:latin typeface="Comic Sans MS"/>
                <a:cs typeface="Comic Sans MS"/>
              </a:rPr>
              <a:t>.</a:t>
            </a:r>
          </a:p>
          <a:p>
            <a:pPr algn="just"/>
            <a:r>
              <a:rPr lang="it-IT" sz="1800" dirty="0">
                <a:latin typeface="Comic Sans MS"/>
                <a:cs typeface="Comic Sans MS"/>
              </a:rPr>
              <a:t>Mentre gli </a:t>
            </a:r>
            <a:r>
              <a:rPr lang="it-IT" sz="1800" dirty="0">
                <a:latin typeface="Comic Sans MS"/>
                <a:cs typeface="Comic Sans MS"/>
                <a:hlinkClick r:id="rId9" action="ppaction://hlinkfile"/>
              </a:rPr>
              <a:t>Stati Uniti</a:t>
            </a:r>
            <a:r>
              <a:rPr lang="it-IT" sz="1800" dirty="0">
                <a:latin typeface="Comic Sans MS"/>
                <a:cs typeface="Comic Sans MS"/>
              </a:rPr>
              <a:t> attraversavano una fase di enorme sviluppo economico dopo aver insegnato alla </a:t>
            </a:r>
            <a:r>
              <a:rPr lang="it-IT" sz="1800" dirty="0">
                <a:latin typeface="Comic Sans MS"/>
                <a:cs typeface="Comic Sans MS"/>
                <a:hlinkClick r:id="rId4" action="ppaction://hlinkfile"/>
              </a:rPr>
              <a:t>Michigan University</a:t>
            </a:r>
            <a:r>
              <a:rPr lang="it-IT" sz="1800" dirty="0">
                <a:latin typeface="Comic Sans MS"/>
                <a:cs typeface="Comic Sans MS"/>
              </a:rPr>
              <a:t> a </a:t>
            </a:r>
            <a:r>
              <a:rPr lang="it-IT" sz="1800" dirty="0">
                <a:latin typeface="Comic Sans MS"/>
                <a:cs typeface="Comic Sans MS"/>
                <a:hlinkClick r:id="rId10" action="ppaction://hlinkfile"/>
              </a:rPr>
              <a:t>Detroit</a:t>
            </a:r>
            <a:r>
              <a:rPr lang="it-IT" sz="1800" dirty="0">
                <a:latin typeface="Comic Sans MS"/>
                <a:cs typeface="Comic Sans MS"/>
              </a:rPr>
              <a:t>, divenne docente all'</a:t>
            </a:r>
            <a:r>
              <a:rPr lang="it-IT" sz="1800" dirty="0">
                <a:latin typeface="Comic Sans MS"/>
                <a:cs typeface="Comic Sans MS"/>
                <a:hlinkClick r:id="rId11" action="ppaction://hlinkfile"/>
              </a:rPr>
              <a:t>Università di Chicago</a:t>
            </a:r>
            <a:r>
              <a:rPr lang="it-IT" sz="1800" dirty="0">
                <a:latin typeface="Comic Sans MS"/>
                <a:cs typeface="Comic Sans MS"/>
              </a:rPr>
              <a:t> nel </a:t>
            </a:r>
            <a:r>
              <a:rPr lang="it-IT" sz="1800" dirty="0">
                <a:latin typeface="Comic Sans MS"/>
                <a:cs typeface="Comic Sans MS"/>
                <a:hlinkClick r:id="rId12" action="ppaction://hlinkfile"/>
              </a:rPr>
              <a:t>1894</a:t>
            </a:r>
            <a:r>
              <a:rPr lang="it-IT" sz="1800" dirty="0">
                <a:latin typeface="Comic Sans MS"/>
                <a:cs typeface="Comic Sans MS"/>
              </a:rPr>
              <a:t>, dove due anni dopo fondò un'annessa scuola-laboratorio elementare. Qui seguì i principi dello strumentalismo e la sua scuola </a:t>
            </a:r>
            <a:r>
              <a:rPr lang="it-IT" sz="1800" dirty="0" err="1">
                <a:latin typeface="Comic Sans MS"/>
                <a:cs typeface="Comic Sans MS"/>
              </a:rPr>
              <a:t>potè</a:t>
            </a:r>
            <a:r>
              <a:rPr lang="it-IT" sz="1800" dirty="0">
                <a:latin typeface="Comic Sans MS"/>
                <a:cs typeface="Comic Sans MS"/>
              </a:rPr>
              <a:t> annoverarsi fra le Scuole Nuove. </a:t>
            </a:r>
          </a:p>
          <a:p>
            <a:pPr algn="just"/>
            <a:r>
              <a:rPr lang="it-IT" sz="1800" dirty="0">
                <a:latin typeface="Comic Sans MS"/>
                <a:cs typeface="Comic Sans MS"/>
              </a:rPr>
              <a:t>A causa dei contrasti generati dalle sue posizioni anticonservatrici, nel </a:t>
            </a:r>
            <a:r>
              <a:rPr lang="it-IT" sz="1800" dirty="0">
                <a:latin typeface="Comic Sans MS"/>
                <a:cs typeface="Comic Sans MS"/>
                <a:hlinkClick r:id="rId13" action="ppaction://hlinkfile"/>
              </a:rPr>
              <a:t>1904</a:t>
            </a:r>
            <a:r>
              <a:rPr lang="it-IT" sz="1800" dirty="0">
                <a:latin typeface="Comic Sans MS"/>
                <a:cs typeface="Comic Sans MS"/>
              </a:rPr>
              <a:t> fu costretto a trasferirsi alla </a:t>
            </a:r>
            <a:r>
              <a:rPr lang="it-IT" sz="1800" dirty="0">
                <a:latin typeface="Comic Sans MS"/>
                <a:cs typeface="Comic Sans MS"/>
                <a:hlinkClick r:id="rId14" action="ppaction://hlinkfile"/>
              </a:rPr>
              <a:t>Columbia University</a:t>
            </a:r>
            <a:r>
              <a:rPr lang="it-IT" sz="1800" dirty="0">
                <a:latin typeface="Comic Sans MS"/>
                <a:cs typeface="Comic Sans MS"/>
              </a:rPr>
              <a:t> di </a:t>
            </a:r>
            <a:r>
              <a:rPr lang="it-IT" sz="1800" dirty="0">
                <a:latin typeface="Comic Sans MS"/>
                <a:cs typeface="Comic Sans MS"/>
                <a:hlinkClick r:id="rId15" action="ppaction://hlinkfile"/>
              </a:rPr>
              <a:t>New York</a:t>
            </a:r>
            <a:r>
              <a:rPr lang="it-IT" sz="1800" dirty="0">
                <a:latin typeface="Comic Sans MS"/>
                <a:cs typeface="Comic Sans MS"/>
              </a:rPr>
              <a:t>. Qui creò una nuova scuola sperimentale finanziata dai genitori degli alunni. Abbandonò l'insegnamento nel </a:t>
            </a:r>
            <a:r>
              <a:rPr lang="it-IT" sz="1800" dirty="0">
                <a:latin typeface="Comic Sans MS"/>
                <a:cs typeface="Comic Sans MS"/>
                <a:hlinkClick r:id="rId16" action="ppaction://hlinkfile"/>
              </a:rPr>
              <a:t>1930</a:t>
            </a:r>
            <a:r>
              <a:rPr lang="it-IT" sz="1800" dirty="0">
                <a:latin typeface="Comic Sans MS"/>
                <a:cs typeface="Comic Sans MS"/>
              </a:rPr>
              <a:t>, per dedicarsi allo studio. Morì a New York nel </a:t>
            </a:r>
            <a:r>
              <a:rPr lang="it-IT" sz="1800" dirty="0">
                <a:latin typeface="Comic Sans MS"/>
                <a:cs typeface="Comic Sans MS"/>
                <a:hlinkClick r:id="rId17" action="ppaction://hlinkfile"/>
              </a:rPr>
              <a:t>1952</a:t>
            </a:r>
            <a:r>
              <a:rPr lang="it-IT" sz="1800" dirty="0">
                <a:latin typeface="Comic Sans MS"/>
                <a:cs typeface="Comic Sans MS"/>
              </a:rPr>
              <a:t>.</a:t>
            </a:r>
          </a:p>
          <a:p>
            <a:pPr algn="just"/>
            <a:endParaRPr lang="it-IT" sz="2000" dirty="0">
              <a:latin typeface="Comic Sans MS"/>
              <a:cs typeface="Comic Sans MS"/>
            </a:endParaRPr>
          </a:p>
          <a:p>
            <a:pPr marL="0" lvl="0" indent="0" algn="just" defTabSz="144473">
              <a:spcBef>
                <a:spcPts val="300"/>
              </a:spcBef>
              <a:buSzTx/>
              <a:buNone/>
              <a:defRPr sz="1800"/>
            </a:pPr>
            <a:endParaRPr sz="2000" dirty="0">
              <a:solidFill>
                <a:srgbClr val="3F6797"/>
              </a:solidFill>
              <a:latin typeface="Comic Sans MS"/>
              <a:ea typeface="Comic Sans MS Bold"/>
              <a:cs typeface="Comic Sans MS"/>
              <a:sym typeface="Comic Sans MS Bold"/>
            </a:endParaRPr>
          </a:p>
        </p:txBody>
      </p:sp>
      <p:sp>
        <p:nvSpPr>
          <p:cNvPr id="67" name="Shape 67"/>
          <p:cNvSpPr>
            <a:spLocks noGrp="1"/>
          </p:cNvSpPr>
          <p:nvPr>
            <p:ph type="sldNum" sz="quarter" idx="2"/>
          </p:nvPr>
        </p:nvSpPr>
        <p:spPr>
          <a:xfrm>
            <a:off x="6553200" y="6183532"/>
            <a:ext cx="2133600" cy="172815"/>
          </a:xfrm>
          <a:prstGeom prst="rect">
            <a:avLst/>
          </a:prstGeom>
          <a:extLst>
            <a:ext uri="{C572A759-6A51-4108-AA02-DFA0A04FC94B}">
              <ma14:wrappingTextBoxFlag xmlns=""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27</a:t>
            </a:fld>
            <a:endParaRPr sz="1200">
              <a:solidFill>
                <a:srgbClr val="FFFFFF"/>
              </a:solidFill>
            </a:endParaRPr>
          </a:p>
        </p:txBody>
      </p:sp>
    </p:spTree>
    <p:extLst>
      <p:ext uri="{BB962C8B-B14F-4D97-AF65-F5344CB8AC3E}">
        <p14:creationId xmlns:p14="http://schemas.microsoft.com/office/powerpoint/2010/main" val="3827140085"/>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p:cNvSpPr>
          <p:nvPr>
            <p:ph type="title"/>
          </p:nvPr>
        </p:nvSpPr>
        <p:spPr>
          <a:xfrm>
            <a:off x="457200" y="92072"/>
            <a:ext cx="8229600" cy="1508132"/>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dirty="0">
                <a:solidFill>
                  <a:srgbClr val="3F6797"/>
                </a:solidFill>
              </a:rPr>
              <a:t>Brevi note</a:t>
            </a:r>
            <a:r>
              <a:rPr lang="it-IT" sz="2500" dirty="0">
                <a:solidFill>
                  <a:srgbClr val="3F6797"/>
                </a:solidFill>
              </a:rPr>
              <a:t> su John </a:t>
            </a:r>
            <a:r>
              <a:rPr lang="it-IT" sz="2500" dirty="0" err="1">
                <a:solidFill>
                  <a:srgbClr val="3F6797"/>
                </a:solidFill>
              </a:rPr>
              <a:t>Dewey</a:t>
            </a:r>
            <a:endParaRPr sz="2500" dirty="0">
              <a:solidFill>
                <a:srgbClr val="3F6797"/>
              </a:solidFill>
            </a:endParaRPr>
          </a:p>
        </p:txBody>
      </p:sp>
      <p:sp>
        <p:nvSpPr>
          <p:cNvPr id="71" name="Shape 71"/>
          <p:cNvSpPr/>
          <p:nvPr/>
        </p:nvSpPr>
        <p:spPr>
          <a:xfrm>
            <a:off x="648252" y="2650076"/>
            <a:ext cx="7819029" cy="1717037"/>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2" name="Shape 72"/>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3" name="Shape 73"/>
          <p:cNvSpPr>
            <a:spLocks noGrp="1"/>
          </p:cNvSpPr>
          <p:nvPr>
            <p:ph type="body" idx="1"/>
          </p:nvPr>
        </p:nvSpPr>
        <p:spPr>
          <a:xfrm>
            <a:off x="457200" y="1244996"/>
            <a:ext cx="8266111" cy="5613004"/>
          </a:xfrm>
          <a:prstGeom prst="rect">
            <a:avLst/>
          </a:prstGeom>
        </p:spPr>
        <p:txBody>
          <a:bodyPr>
            <a:normAutofit/>
          </a:bodyPr>
          <a:lstStyle/>
          <a:p>
            <a:pPr marL="0" indent="0" algn="just">
              <a:buNone/>
            </a:pPr>
            <a:r>
              <a:rPr lang="it-IT" sz="2800" dirty="0">
                <a:solidFill>
                  <a:schemeClr val="accent1">
                    <a:lumMod val="75000"/>
                  </a:schemeClr>
                </a:solidFill>
                <a:latin typeface="Comic Sans MS"/>
                <a:cs typeface="Comic Sans MS"/>
              </a:rPr>
              <a:t>La formazione di </a:t>
            </a:r>
            <a:r>
              <a:rPr lang="it-IT" sz="2800" dirty="0" err="1">
                <a:solidFill>
                  <a:schemeClr val="accent1">
                    <a:lumMod val="75000"/>
                  </a:schemeClr>
                </a:solidFill>
                <a:latin typeface="Comic Sans MS"/>
                <a:cs typeface="Comic Sans MS"/>
              </a:rPr>
              <a:t>Dewey</a:t>
            </a:r>
            <a:r>
              <a:rPr lang="it-IT" sz="2800" dirty="0">
                <a:solidFill>
                  <a:schemeClr val="accent1">
                    <a:lumMod val="75000"/>
                  </a:schemeClr>
                </a:solidFill>
                <a:latin typeface="Comic Sans MS"/>
                <a:cs typeface="Comic Sans MS"/>
              </a:rPr>
              <a:t> è stata fortemente influenzata dal </a:t>
            </a:r>
            <a:r>
              <a:rPr lang="it-IT" sz="2800" dirty="0">
                <a:solidFill>
                  <a:schemeClr val="accent1">
                    <a:lumMod val="75000"/>
                  </a:schemeClr>
                </a:solidFill>
                <a:latin typeface="Comic Sans MS"/>
                <a:cs typeface="Comic Sans MS"/>
                <a:hlinkClick r:id="rId2" action="ppaction://hlinkfile"/>
              </a:rPr>
              <a:t>pragmatismo</a:t>
            </a:r>
            <a:r>
              <a:rPr lang="it-IT" sz="2800" dirty="0">
                <a:solidFill>
                  <a:schemeClr val="accent1">
                    <a:lumMod val="75000"/>
                  </a:schemeClr>
                </a:solidFill>
                <a:latin typeface="Comic Sans MS"/>
                <a:cs typeface="Comic Sans MS"/>
              </a:rPr>
              <a:t> americano e dall'</a:t>
            </a:r>
            <a:r>
              <a:rPr lang="it-IT" sz="2800" dirty="0">
                <a:solidFill>
                  <a:schemeClr val="accent1">
                    <a:lumMod val="75000"/>
                  </a:schemeClr>
                </a:solidFill>
                <a:latin typeface="Comic Sans MS"/>
                <a:cs typeface="Comic Sans MS"/>
                <a:hlinkClick r:id="rId3" action="ppaction://hlinkfile"/>
              </a:rPr>
              <a:t>evoluzionismo</a:t>
            </a:r>
            <a:r>
              <a:rPr lang="it-IT" sz="2800" dirty="0">
                <a:solidFill>
                  <a:schemeClr val="accent1">
                    <a:lumMod val="75000"/>
                  </a:schemeClr>
                </a:solidFill>
                <a:latin typeface="Comic Sans MS"/>
                <a:cs typeface="Comic Sans MS"/>
              </a:rPr>
              <a:t> di </a:t>
            </a:r>
            <a:r>
              <a:rPr lang="it-IT" sz="2800" dirty="0">
                <a:solidFill>
                  <a:schemeClr val="accent1">
                    <a:lumMod val="75000"/>
                  </a:schemeClr>
                </a:solidFill>
                <a:latin typeface="Comic Sans MS"/>
                <a:cs typeface="Comic Sans MS"/>
                <a:hlinkClick r:id="rId4" action="ppaction://hlinkfile"/>
              </a:rPr>
              <a:t>Darwin</a:t>
            </a:r>
            <a:r>
              <a:rPr lang="it-IT" sz="2800" dirty="0">
                <a:solidFill>
                  <a:schemeClr val="accent1">
                    <a:lumMod val="75000"/>
                  </a:schemeClr>
                </a:solidFill>
                <a:latin typeface="Comic Sans MS"/>
                <a:cs typeface="Comic Sans MS"/>
              </a:rPr>
              <a:t>: il pragmatismo era una corrente filosofica tipicamente americana secondo la quale la verità si identificava con le esperienze concrete e le operazioni a esse  collegate, per i filosofi di questa corrente il pensiero è un processo attivo che dipende da un comportamento e da una credenza.</a:t>
            </a:r>
          </a:p>
          <a:p>
            <a:pPr marL="0" indent="0" algn="just">
              <a:buNone/>
            </a:pPr>
            <a:r>
              <a:rPr lang="it-IT" sz="2800" dirty="0">
                <a:solidFill>
                  <a:schemeClr val="accent1">
                    <a:lumMod val="75000"/>
                  </a:schemeClr>
                </a:solidFill>
                <a:latin typeface="Comic Sans MS"/>
                <a:cs typeface="Comic Sans MS"/>
              </a:rPr>
              <a:t> </a:t>
            </a:r>
          </a:p>
          <a:p>
            <a:pPr marL="0" indent="0" algn="l" defTabSz="314232">
              <a:buSzTx/>
              <a:buNone/>
              <a:defRPr sz="1800"/>
            </a:pPr>
            <a:endParaRPr sz="2800" dirty="0">
              <a:solidFill>
                <a:schemeClr val="accent1">
                  <a:lumMod val="75000"/>
                </a:schemeClr>
              </a:solidFill>
              <a:latin typeface="Comic Sans MS Bold"/>
              <a:ea typeface="Comic Sans MS Bold"/>
              <a:cs typeface="Comic Sans MS Bold"/>
              <a:sym typeface="Comic Sans MS Bold"/>
            </a:endParaRPr>
          </a:p>
        </p:txBody>
      </p:sp>
      <p:sp>
        <p:nvSpPr>
          <p:cNvPr id="74" name="Shape 74"/>
          <p:cNvSpPr>
            <a:spLocks noGrp="1"/>
          </p:cNvSpPr>
          <p:nvPr>
            <p:ph type="sldNum" sz="quarter" idx="2"/>
          </p:nvPr>
        </p:nvSpPr>
        <p:spPr>
          <a:xfrm>
            <a:off x="6553200" y="6320378"/>
            <a:ext cx="2133600" cy="172816"/>
          </a:xfrm>
          <a:prstGeom prst="rect">
            <a:avLst/>
          </a:prstGeom>
          <a:extLst>
            <a:ext uri="{C572A759-6A51-4108-AA02-DFA0A04FC94B}">
              <ma14:wrappingTextBoxFlag xmlns=""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28</a:t>
            </a:fld>
            <a:endParaRPr sz="1200">
              <a:solidFill>
                <a:srgbClr val="FFFFFF"/>
              </a:solidFill>
            </a:endParaRPr>
          </a:p>
        </p:txBody>
      </p:sp>
    </p:spTree>
    <p:extLst>
      <p:ext uri="{BB962C8B-B14F-4D97-AF65-F5344CB8AC3E}">
        <p14:creationId xmlns:p14="http://schemas.microsoft.com/office/powerpoint/2010/main" val="3510275284"/>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image1.png"/>
          <p:cNvPicPr/>
          <p:nvPr/>
        </p:nvPicPr>
        <p:blipFill>
          <a:blip r:embed="rId2"/>
          <a:stretch>
            <a:fillRect/>
          </a:stretch>
        </p:blipFill>
        <p:spPr>
          <a:xfrm>
            <a:off x="0" y="1704"/>
            <a:ext cx="9180512" cy="6872638"/>
          </a:xfrm>
          <a:prstGeom prst="rect">
            <a:avLst/>
          </a:prstGeom>
          <a:ln w="12700">
            <a:miter lim="400000"/>
          </a:ln>
        </p:spPr>
      </p:pic>
      <p:sp>
        <p:nvSpPr>
          <p:cNvPr id="77" name="Shape 77"/>
          <p:cNvSpPr/>
          <p:nvPr/>
        </p:nvSpPr>
        <p:spPr>
          <a:xfrm>
            <a:off x="648252" y="2650076"/>
            <a:ext cx="7819029" cy="1717037"/>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8" name="Shape 78"/>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9" name="Shape 79"/>
          <p:cNvSpPr>
            <a:spLocks noGrp="1"/>
          </p:cNvSpPr>
          <p:nvPr>
            <p:ph type="title"/>
          </p:nvPr>
        </p:nvSpPr>
        <p:spPr>
          <a:xfrm>
            <a:off x="457200" y="695457"/>
            <a:ext cx="8229600" cy="722187"/>
          </a:xfrm>
          <a:prstGeom prst="rect">
            <a:avLst/>
          </a:prstGeom>
        </p:spPr>
        <p:txBody>
          <a:bodyPr>
            <a:normAutofit/>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400" b="1" dirty="0">
                <a:solidFill>
                  <a:schemeClr val="accent1">
                    <a:lumMod val="75000"/>
                  </a:schemeClr>
                </a:solidFill>
                <a:latin typeface="Comic Sans MS"/>
                <a:cs typeface="Comic Sans MS"/>
              </a:rPr>
              <a:t>Il concetto di esperienza</a:t>
            </a:r>
            <a:endParaRPr sz="2400" b="1" dirty="0">
              <a:solidFill>
                <a:schemeClr val="accent1">
                  <a:lumMod val="75000"/>
                </a:schemeClr>
              </a:solidFill>
              <a:latin typeface="Comic Sans MS"/>
              <a:cs typeface="Comic Sans MS"/>
            </a:endParaRPr>
          </a:p>
        </p:txBody>
      </p:sp>
      <p:sp>
        <p:nvSpPr>
          <p:cNvPr id="80" name="Shape 80"/>
          <p:cNvSpPr>
            <a:spLocks noGrp="1"/>
          </p:cNvSpPr>
          <p:nvPr>
            <p:ph type="body" idx="1"/>
          </p:nvPr>
        </p:nvSpPr>
        <p:spPr>
          <a:xfrm>
            <a:off x="239766" y="1626689"/>
            <a:ext cx="8229601" cy="4525968"/>
          </a:xfrm>
          <a:prstGeom prst="rect">
            <a:avLst/>
          </a:prstGeom>
        </p:spPr>
        <p:txBody>
          <a:bodyPr>
            <a:normAutofit fontScale="85000" lnSpcReduction="10000"/>
          </a:bodyPr>
          <a:lstStyle/>
          <a:p>
            <a:pPr marL="0" indent="0" algn="just">
              <a:buNone/>
            </a:pPr>
            <a:r>
              <a:rPr lang="it-IT" sz="2100" b="1" dirty="0">
                <a:solidFill>
                  <a:schemeClr val="accent1">
                    <a:lumMod val="50000"/>
                  </a:schemeClr>
                </a:solidFill>
                <a:latin typeface="Comic Sans MS"/>
                <a:cs typeface="Comic Sans MS"/>
              </a:rPr>
              <a:t>Il pensiero filosofico e pedagogico di </a:t>
            </a:r>
            <a:r>
              <a:rPr lang="it-IT" sz="2100" b="1" dirty="0" err="1">
                <a:solidFill>
                  <a:schemeClr val="accent1">
                    <a:lumMod val="50000"/>
                  </a:schemeClr>
                </a:solidFill>
                <a:latin typeface="Comic Sans MS"/>
                <a:cs typeface="Comic Sans MS"/>
              </a:rPr>
              <a:t>Dewey</a:t>
            </a:r>
            <a:r>
              <a:rPr lang="it-IT" sz="2100" b="1" dirty="0">
                <a:solidFill>
                  <a:schemeClr val="accent1">
                    <a:lumMod val="50000"/>
                  </a:schemeClr>
                </a:solidFill>
                <a:latin typeface="Comic Sans MS"/>
                <a:cs typeface="Comic Sans MS"/>
              </a:rPr>
              <a:t> si basa su una concezione dell'esperienza come rapporto tra uomo ed ambiente, dove l'uomo non è uno spettatore involontario ma interagisce con ciò che lo circonda. Il pensiero dell'individuo nasce dall'esperienza, quest'ultima intesa come </a:t>
            </a:r>
            <a:r>
              <a:rPr lang="it-IT" sz="2100" b="1" i="1" dirty="0">
                <a:solidFill>
                  <a:schemeClr val="accent1">
                    <a:lumMod val="50000"/>
                  </a:schemeClr>
                </a:solidFill>
                <a:latin typeface="Comic Sans MS"/>
                <a:cs typeface="Comic Sans MS"/>
              </a:rPr>
              <a:t>esperienza sociale</a:t>
            </a:r>
            <a:r>
              <a:rPr lang="it-IT" sz="2100" b="1" dirty="0">
                <a:solidFill>
                  <a:schemeClr val="accent1">
                    <a:lumMod val="50000"/>
                  </a:schemeClr>
                </a:solidFill>
                <a:latin typeface="Comic Sans MS"/>
                <a:cs typeface="Comic Sans MS"/>
              </a:rPr>
              <a:t>. L'</a:t>
            </a:r>
            <a:r>
              <a:rPr lang="it-IT" sz="2100" b="1" i="1" dirty="0">
                <a:solidFill>
                  <a:schemeClr val="accent1">
                    <a:lumMod val="50000"/>
                  </a:schemeClr>
                </a:solidFill>
                <a:latin typeface="Comic Sans MS"/>
                <a:cs typeface="Comic Sans MS"/>
              </a:rPr>
              <a:t>educazione</a:t>
            </a:r>
            <a:r>
              <a:rPr lang="it-IT" sz="2100" b="1" dirty="0">
                <a:solidFill>
                  <a:schemeClr val="accent1">
                    <a:lumMod val="50000"/>
                  </a:schemeClr>
                </a:solidFill>
                <a:latin typeface="Comic Sans MS"/>
                <a:cs typeface="Comic Sans MS"/>
              </a:rPr>
              <a:t> deve aprire la via a nuove esperienze ed al potenziamento di tutte le opportunità per uno sviluppo ulteriore.</a:t>
            </a:r>
          </a:p>
          <a:p>
            <a:pPr marL="0" indent="0" algn="just">
              <a:buNone/>
            </a:pPr>
            <a:endParaRPr lang="it-IT" sz="2100" b="1" dirty="0">
              <a:solidFill>
                <a:schemeClr val="accent1">
                  <a:lumMod val="50000"/>
                </a:schemeClr>
              </a:solidFill>
              <a:latin typeface="Comic Sans MS"/>
              <a:cs typeface="Comic Sans MS"/>
            </a:endParaRPr>
          </a:p>
          <a:p>
            <a:pPr marL="0" indent="0" algn="just">
              <a:buNone/>
            </a:pPr>
            <a:r>
              <a:rPr lang="it-IT" sz="2100" b="1" dirty="0">
                <a:solidFill>
                  <a:schemeClr val="accent1">
                    <a:lumMod val="50000"/>
                  </a:schemeClr>
                </a:solidFill>
                <a:latin typeface="Comic Sans MS"/>
                <a:cs typeface="Comic Sans MS"/>
              </a:rPr>
              <a:t>L'individuo è costante con il suo ambiente, reagisce ed agisce su di esso. L'esperienza educativa deve quindi partire dalla quotidianità nella quale il soggetto vive. Successivamente ciò che è stato sperimentato deve progressivamente assumere una forma più piena ed organizzata. L'esperienza è realmente educativa nel momento in cui produce l'espansione e l'arricchimento dell'individuo, conducendolo verso il perfezionamento di sé e dell'ambiente. Un </a:t>
            </a:r>
            <a:r>
              <a:rPr lang="it-IT" sz="2100" b="1" i="1" dirty="0">
                <a:solidFill>
                  <a:schemeClr val="accent1">
                    <a:lumMod val="50000"/>
                  </a:schemeClr>
                </a:solidFill>
                <a:latin typeface="Comic Sans MS"/>
                <a:cs typeface="Comic Sans MS"/>
              </a:rPr>
              <a:t>ambiente</a:t>
            </a:r>
            <a:r>
              <a:rPr lang="it-IT" sz="2100" b="1" dirty="0">
                <a:solidFill>
                  <a:schemeClr val="accent1">
                    <a:lumMod val="50000"/>
                  </a:schemeClr>
                </a:solidFill>
                <a:latin typeface="Comic Sans MS"/>
                <a:cs typeface="Comic Sans MS"/>
              </a:rPr>
              <a:t> in cui vengono accettate le pluralità di opinioni di diversi gruppi in contrasto tra loro, favorisce lo sviluppo progressivo delle caratteristiche dell'individuo.</a:t>
            </a:r>
          </a:p>
          <a:p>
            <a:pPr marL="0" indent="0">
              <a:buNone/>
            </a:pPr>
            <a:r>
              <a:rPr lang="it-IT" sz="1600" dirty="0"/>
              <a:t> </a:t>
            </a:r>
          </a:p>
          <a:p>
            <a:pPr marL="0" lvl="0" indent="0" algn="ctr" defTabSz="249218">
              <a:spcBef>
                <a:spcPts val="600"/>
              </a:spcBef>
              <a:buSzTx/>
              <a:buNone/>
              <a:defRPr sz="1800"/>
            </a:pPr>
            <a:endParaRPr sz="1600" dirty="0">
              <a:solidFill>
                <a:srgbClr val="3F6797"/>
              </a:solidFill>
              <a:latin typeface="Comic Sans MS Bold"/>
              <a:ea typeface="Comic Sans MS Bold"/>
              <a:cs typeface="Comic Sans MS Bold"/>
              <a:sym typeface="Comic Sans MS Bold"/>
            </a:endParaRPr>
          </a:p>
        </p:txBody>
      </p:sp>
      <p:sp>
        <p:nvSpPr>
          <p:cNvPr id="81" name="Shape 81"/>
          <p:cNvSpPr>
            <a:spLocks noGrp="1"/>
          </p:cNvSpPr>
          <p:nvPr>
            <p:ph type="sldNum" sz="quarter" idx="2"/>
          </p:nvPr>
        </p:nvSpPr>
        <p:spPr>
          <a:xfrm>
            <a:off x="6553200" y="6183532"/>
            <a:ext cx="2133600" cy="172815"/>
          </a:xfrm>
          <a:prstGeom prst="rect">
            <a:avLst/>
          </a:prstGeom>
          <a:extLst>
            <a:ext uri="{C572A759-6A51-4108-AA02-DFA0A04FC94B}">
              <ma14:wrappingTextBoxFlag xmlns=""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29</a:t>
            </a:fld>
            <a:endParaRPr sz="1200">
              <a:solidFill>
                <a:srgbClr val="FFFFFF"/>
              </a:solidFill>
            </a:endParaRPr>
          </a:p>
        </p:txBody>
      </p:sp>
    </p:spTree>
    <p:extLst>
      <p:ext uri="{BB962C8B-B14F-4D97-AF65-F5344CB8AC3E}">
        <p14:creationId xmlns:p14="http://schemas.microsoft.com/office/powerpoint/2010/main" val="292966408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image1.png"/>
          <p:cNvPicPr/>
          <p:nvPr/>
        </p:nvPicPr>
        <p:blipFill>
          <a:blip r:embed="rId2"/>
          <a:stretch>
            <a:fillRect/>
          </a:stretch>
        </p:blipFill>
        <p:spPr>
          <a:xfrm>
            <a:off x="0" y="1705"/>
            <a:ext cx="9180512" cy="6872636"/>
          </a:xfrm>
          <a:prstGeom prst="rect">
            <a:avLst/>
          </a:prstGeom>
          <a:ln w="12700">
            <a:miter lim="400000"/>
          </a:ln>
        </p:spPr>
      </p:pic>
      <p:sp>
        <p:nvSpPr>
          <p:cNvPr id="63" name="Shape 63"/>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64" name="Shape 64"/>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65" name="Shape 65"/>
          <p:cNvSpPr>
            <a:spLocks noGrp="1"/>
          </p:cNvSpPr>
          <p:nvPr>
            <p:ph type="title"/>
          </p:nvPr>
        </p:nvSpPr>
        <p:spPr>
          <a:xfrm>
            <a:off x="457200" y="695457"/>
            <a:ext cx="8229600" cy="722182"/>
          </a:xfrm>
          <a:prstGeom prst="rect">
            <a:avLst/>
          </a:prstGeom>
        </p:spPr>
        <p:txBody>
          <a:bodyPr/>
          <a:lstStyle>
            <a:lvl1pPr>
              <a:defRPr sz="27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700">
                <a:solidFill>
                  <a:srgbClr val="3F6797"/>
                </a:solidFill>
              </a:rPr>
              <a:t>La pedagogia come scienza</a:t>
            </a:r>
          </a:p>
        </p:txBody>
      </p:sp>
      <p:sp>
        <p:nvSpPr>
          <p:cNvPr id="66" name="Shape 66"/>
          <p:cNvSpPr>
            <a:spLocks noGrp="1"/>
          </p:cNvSpPr>
          <p:nvPr>
            <p:ph type="body" idx="1"/>
          </p:nvPr>
        </p:nvSpPr>
        <p:spPr>
          <a:xfrm>
            <a:off x="457200" y="1600200"/>
            <a:ext cx="8229600" cy="4525963"/>
          </a:xfrm>
          <a:prstGeom prst="rect">
            <a:avLst/>
          </a:prstGeom>
        </p:spPr>
        <p:txBody>
          <a:bodyPr/>
          <a:lstStyle/>
          <a:p>
            <a:pPr marL="0" lvl="0" indent="0" algn="just" defTabSz="333756">
              <a:spcBef>
                <a:spcPts val="800"/>
              </a:spcBef>
              <a:buSzTx/>
              <a:buNone/>
              <a:defRPr sz="1800"/>
            </a:pPr>
            <a:r>
              <a:rPr sz="2000" b="1">
                <a:solidFill>
                  <a:srgbClr val="3F6797"/>
                </a:solidFill>
              </a:rPr>
              <a:t>La pedagogia è una Scienza: appunto la Scienza dell’Educazione;</a:t>
            </a:r>
          </a:p>
          <a:p>
            <a:pPr marL="0" lvl="0" indent="0" algn="just" defTabSz="333756">
              <a:spcBef>
                <a:spcPts val="800"/>
              </a:spcBef>
              <a:buSzTx/>
              <a:buNone/>
              <a:defRPr sz="1800"/>
            </a:pPr>
            <a:endParaRPr sz="2000" b="1">
              <a:solidFill>
                <a:srgbClr val="3F6797"/>
              </a:solidFill>
            </a:endParaRPr>
          </a:p>
          <a:p>
            <a:pPr marL="0" lvl="0" indent="0" algn="just" defTabSz="333756">
              <a:spcBef>
                <a:spcPts val="800"/>
              </a:spcBef>
              <a:buSzTx/>
              <a:buNone/>
              <a:defRPr sz="1800"/>
            </a:pPr>
            <a:r>
              <a:rPr sz="2000" b="1">
                <a:solidFill>
                  <a:srgbClr val="3F6797"/>
                </a:solidFill>
              </a:rPr>
              <a:t>Nel corso del Novecento si è parlato di una crescita tanto esponenziale delle Scienze dell’Educazione da ritenere che potessero essere assunte al posto della pedagogia stessa: si parla di un collocamento all’interno della pedagogia stessa;</a:t>
            </a:r>
          </a:p>
          <a:p>
            <a:pPr marL="0" lvl="0" indent="0" algn="just" defTabSz="333756">
              <a:spcBef>
                <a:spcPts val="800"/>
              </a:spcBef>
              <a:buSzTx/>
              <a:buNone/>
              <a:defRPr sz="1800"/>
            </a:pPr>
            <a:endParaRPr sz="2000" b="1">
              <a:solidFill>
                <a:srgbClr val="3F6797"/>
              </a:solidFill>
            </a:endParaRPr>
          </a:p>
          <a:p>
            <a:pPr marL="0" lvl="0" indent="0" algn="just" defTabSz="333756">
              <a:spcBef>
                <a:spcPts val="800"/>
              </a:spcBef>
              <a:buSzTx/>
              <a:buNone/>
              <a:defRPr sz="1800"/>
            </a:pPr>
            <a:r>
              <a:rPr sz="2000" b="1">
                <a:solidFill>
                  <a:srgbClr val="3F6797"/>
                </a:solidFill>
              </a:rPr>
              <a:t>Nel corso del Novecento si è avuto anche il passaggio da una lettura specialistica e settoriale dei problemi educativi a un coordinamento specificamente pedagogico, che implica riflessività, intenzionalità e che si caratterizza come ricostruzione di una unità di senso e come prospettiva di generalità;</a:t>
            </a:r>
          </a:p>
        </p:txBody>
      </p:sp>
      <p:sp>
        <p:nvSpPr>
          <p:cNvPr id="67" name="Shape 67"/>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3</a:t>
            </a:fld>
            <a:endParaRPr sz="1200">
              <a:solidFill>
                <a:srgbClr val="FFFFFF"/>
              </a:solidFill>
            </a:endParaRPr>
          </a:p>
        </p:txBody>
      </p:sp>
    </p:spTree>
    <p:extLst>
      <p:ext uri="{BB962C8B-B14F-4D97-AF65-F5344CB8AC3E}">
        <p14:creationId xmlns:p14="http://schemas.microsoft.com/office/powerpoint/2010/main" val="1204570715"/>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 name="image1.png"/>
          <p:cNvPicPr/>
          <p:nvPr/>
        </p:nvPicPr>
        <p:blipFill>
          <a:blip r:embed="rId2"/>
          <a:stretch>
            <a:fillRect/>
          </a:stretch>
        </p:blipFill>
        <p:spPr>
          <a:xfrm>
            <a:off x="0" y="1704"/>
            <a:ext cx="9180512" cy="6872638"/>
          </a:xfrm>
          <a:prstGeom prst="rect">
            <a:avLst/>
          </a:prstGeom>
          <a:ln w="12700">
            <a:miter lim="400000"/>
          </a:ln>
        </p:spPr>
      </p:pic>
      <p:sp>
        <p:nvSpPr>
          <p:cNvPr id="84" name="Shape 84"/>
          <p:cNvSpPr/>
          <p:nvPr/>
        </p:nvSpPr>
        <p:spPr>
          <a:xfrm>
            <a:off x="648252" y="2650076"/>
            <a:ext cx="7819029" cy="1717037"/>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85" name="Shape 85"/>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86" name="Shape 86"/>
          <p:cNvSpPr>
            <a:spLocks noGrp="1"/>
          </p:cNvSpPr>
          <p:nvPr>
            <p:ph type="title"/>
          </p:nvPr>
        </p:nvSpPr>
        <p:spPr>
          <a:xfrm>
            <a:off x="457200" y="695457"/>
            <a:ext cx="8229600" cy="722187"/>
          </a:xfrm>
          <a:prstGeom prst="rect">
            <a:avLst/>
          </a:prstGeom>
        </p:spPr>
        <p:txBody>
          <a:bodyPr>
            <a:normAutofit/>
          </a:bodyPr>
          <a:lstStyle>
            <a:lvl1pPr defTabSz="109801">
              <a:spcBef>
                <a:spcPts val="200"/>
              </a:spcBef>
              <a:defRPr sz="1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b="1" dirty="0">
                <a:solidFill>
                  <a:srgbClr val="3F6797"/>
                </a:solidFill>
                <a:latin typeface="Comic Sans MS"/>
                <a:cs typeface="Comic Sans MS"/>
              </a:rPr>
              <a:t>La democrazia</a:t>
            </a:r>
            <a:endParaRPr sz="2800" b="1" dirty="0">
              <a:solidFill>
                <a:srgbClr val="3F6797"/>
              </a:solidFill>
              <a:latin typeface="Comic Sans MS"/>
              <a:cs typeface="Comic Sans MS"/>
            </a:endParaRPr>
          </a:p>
        </p:txBody>
      </p:sp>
      <p:sp>
        <p:nvSpPr>
          <p:cNvPr id="87" name="Shape 87"/>
          <p:cNvSpPr>
            <a:spLocks noGrp="1"/>
          </p:cNvSpPr>
          <p:nvPr>
            <p:ph type="body" idx="1"/>
          </p:nvPr>
        </p:nvSpPr>
        <p:spPr>
          <a:xfrm>
            <a:off x="428392" y="1417644"/>
            <a:ext cx="8229600" cy="4525963"/>
          </a:xfrm>
          <a:prstGeom prst="rect">
            <a:avLst/>
          </a:prstGeom>
        </p:spPr>
        <p:txBody>
          <a:bodyPr>
            <a:noAutofit/>
          </a:bodyPr>
          <a:lstStyle/>
          <a:p>
            <a:pPr marL="0" indent="0" algn="just">
              <a:spcBef>
                <a:spcPts val="1200"/>
              </a:spcBef>
              <a:buSzTx/>
              <a:buNone/>
              <a:defRPr sz="1800"/>
            </a:pPr>
            <a:r>
              <a:rPr lang="it-IT" sz="2400" dirty="0" err="1">
                <a:solidFill>
                  <a:schemeClr val="accent1">
                    <a:lumMod val="75000"/>
                  </a:schemeClr>
                </a:solidFill>
                <a:latin typeface="Comic Sans MS"/>
                <a:cs typeface="Comic Sans MS"/>
              </a:rPr>
              <a:t>Dewey</a:t>
            </a:r>
            <a:r>
              <a:rPr lang="it-IT" sz="2400" dirty="0">
                <a:solidFill>
                  <a:schemeClr val="accent1">
                    <a:lumMod val="75000"/>
                  </a:schemeClr>
                </a:solidFill>
                <a:latin typeface="Comic Sans MS"/>
                <a:cs typeface="Comic Sans MS"/>
              </a:rPr>
              <a:t> affronta il concetto di 'democrazia' anzitutto nei suoi aspetti culturali, che sviluppa a partire da una personale rilettura dell'opera di </a:t>
            </a:r>
            <a:r>
              <a:rPr lang="it-IT" sz="2400" dirty="0">
                <a:solidFill>
                  <a:schemeClr val="accent1">
                    <a:lumMod val="75000"/>
                  </a:schemeClr>
                </a:solidFill>
                <a:latin typeface="Comic Sans MS"/>
                <a:cs typeface="Comic Sans MS"/>
                <a:hlinkClick r:id="rId3" action="ppaction://hlinkfile"/>
              </a:rPr>
              <a:t>Emerson</a:t>
            </a:r>
            <a:r>
              <a:rPr lang="it-IT" sz="2400" dirty="0">
                <a:solidFill>
                  <a:schemeClr val="accent1">
                    <a:lumMod val="75000"/>
                  </a:schemeClr>
                </a:solidFill>
                <a:latin typeface="Comic Sans MS"/>
                <a:cs typeface="Comic Sans MS"/>
              </a:rPr>
              <a:t>, che </a:t>
            </a:r>
            <a:r>
              <a:rPr lang="it-IT" sz="2400" dirty="0" err="1">
                <a:solidFill>
                  <a:schemeClr val="accent1">
                    <a:lumMod val="75000"/>
                  </a:schemeClr>
                </a:solidFill>
                <a:latin typeface="Comic Sans MS"/>
                <a:cs typeface="Comic Sans MS"/>
              </a:rPr>
              <a:t>Dewey</a:t>
            </a:r>
            <a:r>
              <a:rPr lang="it-IT" sz="2400" dirty="0">
                <a:solidFill>
                  <a:schemeClr val="accent1">
                    <a:lumMod val="75000"/>
                  </a:schemeClr>
                </a:solidFill>
                <a:latin typeface="Comic Sans MS"/>
                <a:cs typeface="Comic Sans MS"/>
              </a:rPr>
              <a:t> in un articolo del 1903 considera l'autentico "filosofo della democrazia". Da qui deriva una rilettura radicale dell'idea stessa di democrazia. L'</a:t>
            </a:r>
            <a:r>
              <a:rPr lang="it-IT" sz="2400" i="1" dirty="0">
                <a:solidFill>
                  <a:schemeClr val="accent1">
                    <a:lumMod val="75000"/>
                  </a:schemeClr>
                </a:solidFill>
                <a:latin typeface="Comic Sans MS"/>
                <a:cs typeface="Comic Sans MS"/>
              </a:rPr>
              <a:t>ambiente sociale</a:t>
            </a:r>
            <a:r>
              <a:rPr lang="it-IT" sz="2400" dirty="0">
                <a:solidFill>
                  <a:schemeClr val="accent1">
                    <a:lumMod val="75000"/>
                  </a:schemeClr>
                </a:solidFill>
                <a:latin typeface="Comic Sans MS"/>
                <a:cs typeface="Comic Sans MS"/>
              </a:rPr>
              <a:t> che </a:t>
            </a:r>
            <a:r>
              <a:rPr lang="it-IT" sz="2400" dirty="0" err="1">
                <a:solidFill>
                  <a:schemeClr val="accent1">
                    <a:lumMod val="75000"/>
                  </a:schemeClr>
                </a:solidFill>
                <a:latin typeface="Comic Sans MS"/>
                <a:cs typeface="Comic Sans MS"/>
              </a:rPr>
              <a:t>Dewey</a:t>
            </a:r>
            <a:r>
              <a:rPr lang="it-IT" sz="2400" dirty="0">
                <a:solidFill>
                  <a:schemeClr val="accent1">
                    <a:lumMod val="75000"/>
                  </a:schemeClr>
                </a:solidFill>
                <a:latin typeface="Comic Sans MS"/>
                <a:cs typeface="Comic Sans MS"/>
              </a:rPr>
              <a:t> identifica come il mezzo costruttivo per lo sviluppo delle energie individuali è la </a:t>
            </a:r>
            <a:r>
              <a:rPr lang="it-IT" sz="2400" b="1" dirty="0">
                <a:solidFill>
                  <a:schemeClr val="accent1">
                    <a:lumMod val="75000"/>
                  </a:schemeClr>
                </a:solidFill>
                <a:latin typeface="Comic Sans MS"/>
                <a:cs typeface="Comic Sans MS"/>
              </a:rPr>
              <a:t>società democratica</a:t>
            </a:r>
            <a:r>
              <a:rPr lang="it-IT" sz="2400" dirty="0">
                <a:solidFill>
                  <a:schemeClr val="accent1">
                    <a:lumMod val="75000"/>
                  </a:schemeClr>
                </a:solidFill>
                <a:latin typeface="Comic Sans MS"/>
                <a:cs typeface="Comic Sans MS"/>
              </a:rPr>
              <a:t>. In </a:t>
            </a:r>
            <a:r>
              <a:rPr lang="it-IT" sz="2400" dirty="0">
                <a:solidFill>
                  <a:schemeClr val="accent1">
                    <a:lumMod val="75000"/>
                  </a:schemeClr>
                </a:solidFill>
                <a:latin typeface="Comic Sans MS"/>
                <a:cs typeface="Comic Sans MS"/>
                <a:hlinkClick r:id="rId4" action="ppaction://hlinkfile"/>
              </a:rPr>
              <a:t>democrazia</a:t>
            </a:r>
            <a:r>
              <a:rPr lang="it-IT" sz="2400" dirty="0">
                <a:solidFill>
                  <a:schemeClr val="accent1">
                    <a:lumMod val="75000"/>
                  </a:schemeClr>
                </a:solidFill>
                <a:latin typeface="Comic Sans MS"/>
                <a:cs typeface="Comic Sans MS"/>
              </a:rPr>
              <a:t> è richiesta la collaborazione di tutti per il bene della società, in quanto i sistemi democratici hanno il vantaggio di essere in perenne stato di crisi e necessitano di una continua disponibilità al cambiamento.</a:t>
            </a:r>
          </a:p>
          <a:p>
            <a:pPr marL="0" lvl="0" indent="0" algn="just">
              <a:spcBef>
                <a:spcPts val="1200"/>
              </a:spcBef>
              <a:buSzTx/>
              <a:buNone/>
              <a:defRPr sz="1800"/>
            </a:pPr>
            <a:endParaRPr sz="2400" dirty="0">
              <a:solidFill>
                <a:schemeClr val="accent1">
                  <a:lumMod val="75000"/>
                </a:schemeClr>
              </a:solidFill>
              <a:latin typeface="Comic Sans MS"/>
              <a:ea typeface="Comic Sans MS Bold"/>
              <a:cs typeface="Comic Sans MS"/>
              <a:sym typeface="Comic Sans MS Bold"/>
            </a:endParaRPr>
          </a:p>
        </p:txBody>
      </p:sp>
      <p:sp>
        <p:nvSpPr>
          <p:cNvPr id="88" name="Shape 88"/>
          <p:cNvSpPr>
            <a:spLocks noGrp="1"/>
          </p:cNvSpPr>
          <p:nvPr>
            <p:ph type="sldNum" sz="quarter" idx="2"/>
          </p:nvPr>
        </p:nvSpPr>
        <p:spPr>
          <a:xfrm>
            <a:off x="6553200" y="6183532"/>
            <a:ext cx="2133600" cy="172815"/>
          </a:xfrm>
          <a:prstGeom prst="rect">
            <a:avLst/>
          </a:prstGeom>
          <a:extLst>
            <a:ext uri="{C572A759-6A51-4108-AA02-DFA0A04FC94B}">
              <ma14:wrappingTextBoxFlag xmlns=""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30</a:t>
            </a:fld>
            <a:endParaRPr sz="1200">
              <a:solidFill>
                <a:srgbClr val="FFFFFF"/>
              </a:solidFill>
            </a:endParaRPr>
          </a:p>
        </p:txBody>
      </p:sp>
    </p:spTree>
    <p:extLst>
      <p:ext uri="{BB962C8B-B14F-4D97-AF65-F5344CB8AC3E}">
        <p14:creationId xmlns:p14="http://schemas.microsoft.com/office/powerpoint/2010/main" val="3377490409"/>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p:cNvSpPr>
          <p:nvPr>
            <p:ph type="title"/>
          </p:nvPr>
        </p:nvSpPr>
        <p:spPr>
          <a:xfrm>
            <a:off x="457200" y="92074"/>
            <a:ext cx="8229600" cy="1508128"/>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400" dirty="0">
                <a:solidFill>
                  <a:schemeClr val="accent1">
                    <a:lumMod val="50000"/>
                  </a:schemeClr>
                </a:solidFill>
                <a:latin typeface="Comic Sans MS"/>
                <a:cs typeface="Comic Sans MS"/>
              </a:rPr>
              <a:t>La Scuola e la Società</a:t>
            </a:r>
            <a:endParaRPr sz="2400" dirty="0">
              <a:solidFill>
                <a:schemeClr val="accent1">
                  <a:lumMod val="50000"/>
                </a:schemeClr>
              </a:solidFill>
              <a:latin typeface="Comic Sans MS"/>
              <a:cs typeface="Comic Sans MS"/>
            </a:endParaRPr>
          </a:p>
        </p:txBody>
      </p:sp>
      <p:sp>
        <p:nvSpPr>
          <p:cNvPr id="91" name="Shape 91"/>
          <p:cNvSpPr>
            <a:spLocks noGrp="1"/>
          </p:cNvSpPr>
          <p:nvPr>
            <p:ph type="body" idx="1"/>
          </p:nvPr>
        </p:nvSpPr>
        <p:spPr>
          <a:prstGeom prst="rect">
            <a:avLst/>
          </a:prstGeom>
        </p:spPr>
        <p:txBody>
          <a:bodyPr>
            <a:normAutofit/>
          </a:bodyPr>
          <a:lstStyle>
            <a:lvl1pPr marL="0" indent="0" algn="just">
              <a:buSzTx/>
              <a:buNone/>
              <a:defRPr sz="2700">
                <a:solidFill>
                  <a:srgbClr val="3F6797"/>
                </a:solidFill>
                <a:latin typeface="Comic Sans MS Bold"/>
                <a:ea typeface="Comic Sans MS Bold"/>
                <a:cs typeface="Comic Sans MS Bold"/>
                <a:sym typeface="Comic Sans MS Bold"/>
              </a:defRPr>
            </a:lvl1pPr>
          </a:lstStyle>
          <a:p>
            <a:pPr>
              <a:defRPr sz="1800">
                <a:solidFill>
                  <a:srgbClr val="000000"/>
                </a:solidFill>
              </a:defRPr>
            </a:pPr>
            <a:r>
              <a:rPr lang="it-IT" sz="2800" dirty="0">
                <a:latin typeface="Comic Sans MS"/>
                <a:cs typeface="Comic Sans MS"/>
              </a:rPr>
              <a:t>Anche il pensiero pedagogico di </a:t>
            </a:r>
            <a:r>
              <a:rPr lang="it-IT" sz="2800" dirty="0" err="1">
                <a:latin typeface="Comic Sans MS"/>
                <a:cs typeface="Comic Sans MS"/>
              </a:rPr>
              <a:t>Dewey</a:t>
            </a:r>
            <a:r>
              <a:rPr lang="it-IT" sz="2800" dirty="0">
                <a:latin typeface="Comic Sans MS"/>
                <a:cs typeface="Comic Sans MS"/>
              </a:rPr>
              <a:t> risente degli influssi di </a:t>
            </a:r>
            <a:r>
              <a:rPr lang="it-IT" sz="2800" dirty="0">
                <a:latin typeface="Comic Sans MS"/>
                <a:cs typeface="Comic Sans MS"/>
                <a:hlinkClick r:id="rId2" action="ppaction://hlinkfile"/>
              </a:rPr>
              <a:t>Emerson</a:t>
            </a:r>
            <a:r>
              <a:rPr lang="it-IT" sz="2800" dirty="0">
                <a:latin typeface="Comic Sans MS"/>
                <a:cs typeface="Comic Sans MS"/>
              </a:rPr>
              <a:t>. </a:t>
            </a:r>
            <a:r>
              <a:rPr lang="it-IT" sz="2800" dirty="0" err="1">
                <a:latin typeface="Comic Sans MS"/>
                <a:cs typeface="Comic Sans MS"/>
              </a:rPr>
              <a:t>Dewey</a:t>
            </a:r>
            <a:r>
              <a:rPr lang="it-IT" sz="2800" dirty="0">
                <a:latin typeface="Comic Sans MS"/>
                <a:cs typeface="Comic Sans MS"/>
              </a:rPr>
              <a:t> applica il suo pensiero </a:t>
            </a:r>
            <a:r>
              <a:rPr lang="it-IT" sz="2800" dirty="0">
                <a:latin typeface="Comic Sans MS"/>
                <a:cs typeface="Comic Sans MS"/>
                <a:hlinkClick r:id="rId3" action="ppaction://hlinkfile"/>
              </a:rPr>
              <a:t>filosofico</a:t>
            </a:r>
            <a:r>
              <a:rPr lang="it-IT" sz="2800" dirty="0">
                <a:latin typeface="Comic Sans MS"/>
                <a:cs typeface="Comic Sans MS"/>
              </a:rPr>
              <a:t>, basato sull'esperienza, all'insegnamento scolastico. Le esperienze non vengono imposte dall'insegnante ma nascono dagli impulsi naturali degli alunni ed il compito dell'educatore è quello di assecondare tali impulsi per sviluppare nell'alunno una nuova esperienza.</a:t>
            </a:r>
          </a:p>
          <a:p>
            <a:pPr lvl="0">
              <a:defRPr sz="1800">
                <a:solidFill>
                  <a:srgbClr val="000000"/>
                </a:solidFill>
              </a:defRPr>
            </a:pPr>
            <a:endParaRPr sz="2800" dirty="0">
              <a:solidFill>
                <a:srgbClr val="3F6797"/>
              </a:solidFill>
              <a:latin typeface="Comic Sans MS"/>
              <a:cs typeface="Comic Sans MS"/>
            </a:endParaRPr>
          </a:p>
        </p:txBody>
      </p:sp>
      <p:sp>
        <p:nvSpPr>
          <p:cNvPr id="92" name="Shape 92"/>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31</a:t>
            </a:fld>
            <a:endParaRPr sz="1200">
              <a:solidFill>
                <a:srgbClr val="888888"/>
              </a:solidFill>
            </a:endParaRPr>
          </a:p>
        </p:txBody>
      </p:sp>
    </p:spTree>
    <p:extLst>
      <p:ext uri="{BB962C8B-B14F-4D97-AF65-F5344CB8AC3E}">
        <p14:creationId xmlns:p14="http://schemas.microsoft.com/office/powerpoint/2010/main" val="2609175873"/>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a:spLocks noGrp="1"/>
          </p:cNvSpPr>
          <p:nvPr>
            <p:ph type="title"/>
          </p:nvPr>
        </p:nvSpPr>
        <p:spPr>
          <a:xfrm>
            <a:off x="457200" y="92074"/>
            <a:ext cx="8229600" cy="1508128"/>
          </a:xfrm>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600" dirty="0">
                <a:solidFill>
                  <a:srgbClr val="3F6797"/>
                </a:solidFill>
              </a:rPr>
              <a:t>La scuola</a:t>
            </a:r>
            <a:endParaRPr sz="2600" dirty="0">
              <a:solidFill>
                <a:srgbClr val="3F6797"/>
              </a:solidFill>
            </a:endParaRPr>
          </a:p>
        </p:txBody>
      </p:sp>
      <p:sp>
        <p:nvSpPr>
          <p:cNvPr id="95" name="Shape 95"/>
          <p:cNvSpPr>
            <a:spLocks noGrp="1"/>
          </p:cNvSpPr>
          <p:nvPr>
            <p:ph type="body" idx="1"/>
          </p:nvPr>
        </p:nvSpPr>
        <p:spPr>
          <a:prstGeom prst="rect">
            <a:avLst/>
          </a:prstGeom>
        </p:spPr>
        <p:txBody>
          <a:bodyPr>
            <a:normAutofit/>
          </a:bodyPr>
          <a:lstStyle>
            <a:lvl1pPr marL="0" indent="0" algn="just" defTabSz="420623">
              <a:spcBef>
                <a:spcPts val="600"/>
              </a:spcBef>
              <a:buSzTx/>
              <a:buNone/>
              <a:defRPr sz="2500">
                <a:solidFill>
                  <a:srgbClr val="3F6797"/>
                </a:solidFill>
                <a:latin typeface="Comic Sans MS Bold"/>
                <a:ea typeface="Comic Sans MS Bold"/>
                <a:cs typeface="Comic Sans MS Bold"/>
                <a:sym typeface="Comic Sans MS Bold"/>
              </a:defRPr>
            </a:lvl1pPr>
          </a:lstStyle>
          <a:p>
            <a:r>
              <a:rPr lang="it-IT" dirty="0"/>
              <a:t>La scuola è un'istituzione sociale, che rappresenta la vita attuale. Riprende quelle che sono le attività quotidiane per rendere partecipe il fanciullo alle abitudini della vita familiare ed assicurargli un'adeguata </a:t>
            </a:r>
            <a:r>
              <a:rPr lang="it-IT" dirty="0">
                <a:hlinkClick r:id="rId2" action="ppaction://hlinkfile"/>
              </a:rPr>
              <a:t>integrazione sociale</a:t>
            </a:r>
            <a:r>
              <a:rPr lang="it-IT" dirty="0"/>
              <a:t>. L'</a:t>
            </a:r>
            <a:r>
              <a:rPr lang="it-IT" dirty="0">
                <a:hlinkClick r:id="rId3" action="ppaction://hlinkfile"/>
              </a:rPr>
              <a:t>industrializzazione</a:t>
            </a:r>
            <a:r>
              <a:rPr lang="it-IT" dirty="0"/>
              <a:t> ha allontanato il giovane dalle esperienze di partecipazione al processo lavorativo, per cui la </a:t>
            </a:r>
            <a:r>
              <a:rPr lang="it-IT" dirty="0">
                <a:hlinkClick r:id="rId4" action="ppaction://hlinkfile"/>
              </a:rPr>
              <a:t>scuola</a:t>
            </a:r>
            <a:r>
              <a:rPr lang="it-IT" dirty="0"/>
              <a:t> ha il compito di introdurre il lavoro come fattore formativo, al fine di assicurare un'attiva vita in comune e un apprendimento pratico di cose reali.</a:t>
            </a:r>
          </a:p>
          <a:p>
            <a:r>
              <a:rPr lang="it-IT" dirty="0"/>
              <a:t> </a:t>
            </a:r>
          </a:p>
          <a:p>
            <a:pPr lvl="0">
              <a:defRPr sz="1800">
                <a:solidFill>
                  <a:srgbClr val="000000"/>
                </a:solidFill>
              </a:defRPr>
            </a:pPr>
            <a:endParaRPr sz="2500" dirty="0">
              <a:solidFill>
                <a:srgbClr val="3F6797"/>
              </a:solidFill>
            </a:endParaRPr>
          </a:p>
        </p:txBody>
      </p:sp>
      <p:sp>
        <p:nvSpPr>
          <p:cNvPr id="96" name="Shape 96"/>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32</a:t>
            </a:fld>
            <a:endParaRPr sz="1200">
              <a:solidFill>
                <a:srgbClr val="888888"/>
              </a:solidFill>
            </a:endParaRPr>
          </a:p>
        </p:txBody>
      </p:sp>
    </p:spTree>
    <p:extLst>
      <p:ext uri="{BB962C8B-B14F-4D97-AF65-F5344CB8AC3E}">
        <p14:creationId xmlns:p14="http://schemas.microsoft.com/office/powerpoint/2010/main" val="1276895699"/>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hape 98"/>
          <p:cNvSpPr>
            <a:spLocks noGrp="1"/>
          </p:cNvSpPr>
          <p:nvPr>
            <p:ph type="title"/>
          </p:nvPr>
        </p:nvSpPr>
        <p:spPr>
          <a:xfrm>
            <a:off x="457200" y="92074"/>
            <a:ext cx="8229600" cy="1508128"/>
          </a:xfrm>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600" dirty="0">
                <a:solidFill>
                  <a:srgbClr val="3F6797"/>
                </a:solidFill>
              </a:rPr>
              <a:t>La Scuola </a:t>
            </a:r>
            <a:endParaRPr sz="2600" dirty="0">
              <a:solidFill>
                <a:srgbClr val="3F6797"/>
              </a:solidFill>
            </a:endParaRPr>
          </a:p>
        </p:txBody>
      </p:sp>
      <p:sp>
        <p:nvSpPr>
          <p:cNvPr id="99" name="Shape 99"/>
          <p:cNvSpPr>
            <a:spLocks noGrp="1"/>
          </p:cNvSpPr>
          <p:nvPr>
            <p:ph type="body" idx="1"/>
          </p:nvPr>
        </p:nvSpPr>
        <p:spPr>
          <a:xfrm>
            <a:off x="457200" y="1175993"/>
            <a:ext cx="8229600" cy="5682007"/>
          </a:xfrm>
          <a:prstGeom prst="rect">
            <a:avLst/>
          </a:prstGeom>
        </p:spPr>
        <p:txBody>
          <a:bodyPr>
            <a:normAutofit fontScale="85000" lnSpcReduction="20000"/>
          </a:bodyPr>
          <a:lstStyle>
            <a:lvl1pPr marL="0" indent="0" algn="just">
              <a:buSzTx/>
              <a:buNone/>
              <a:defRPr sz="2900">
                <a:solidFill>
                  <a:srgbClr val="3F6797"/>
                </a:solidFill>
                <a:latin typeface="Comic Sans MS Bold"/>
                <a:ea typeface="Comic Sans MS Bold"/>
                <a:cs typeface="Comic Sans MS Bold"/>
                <a:sym typeface="Comic Sans MS Bold"/>
              </a:defRPr>
            </a:lvl1pPr>
          </a:lstStyle>
          <a:p>
            <a:pPr lvl="0"/>
            <a:r>
              <a:rPr lang="it-IT" dirty="0"/>
              <a:t>La scuola è definita come </a:t>
            </a:r>
            <a:r>
              <a:rPr lang="it-IT" i="1" dirty="0"/>
              <a:t>attiva</a:t>
            </a:r>
            <a:r>
              <a:rPr lang="it-IT" dirty="0"/>
              <a:t> (attivismo pedagogico) in quanto il bambino, che viene a contatto con una delle difficoltà che il mondo gli pone, tenta di agire su di esso e cerca di reagire alle conseguenze che derivano dalle sue azioni. Il bambino mette in atto le sue strategie, elabora congetture per verificare o falsificare le sue ipotesi. </a:t>
            </a:r>
          </a:p>
          <a:p>
            <a:pPr lvl="0"/>
            <a:r>
              <a:rPr lang="it-IT" dirty="0"/>
              <a:t>La scuola di </a:t>
            </a:r>
            <a:r>
              <a:rPr lang="it-IT" dirty="0" err="1"/>
              <a:t>Dewey</a:t>
            </a:r>
            <a:r>
              <a:rPr lang="it-IT" dirty="0"/>
              <a:t> è chiamata anche </a:t>
            </a:r>
            <a:r>
              <a:rPr lang="it-IT" i="1" dirty="0"/>
              <a:t>progressiva</a:t>
            </a:r>
            <a:r>
              <a:rPr lang="it-IT" dirty="0"/>
              <a:t> in quanto l'attività che si svolge al suo interno, presuppone uno sviluppo progressivo. La scuola deve rappresentare per il bambino un </a:t>
            </a:r>
            <a:r>
              <a:rPr lang="it-IT" i="1" dirty="0"/>
              <a:t>luogo di vita</a:t>
            </a:r>
            <a:r>
              <a:rPr lang="it-IT" dirty="0"/>
              <a:t>: quella vita sociale che deve svilupparsi per gradi, partendo dall'esperienza acquisita in famiglia e nell'ambiente sociale in cui egli vive. </a:t>
            </a:r>
          </a:p>
          <a:p>
            <a:pPr lvl="0"/>
            <a:r>
              <a:rPr lang="it-IT" dirty="0"/>
              <a:t>La scuola è attiva e progressista. Si studiano i metodi e non solo i contenuti. Non le nozioni, ma la ricerca.</a:t>
            </a:r>
          </a:p>
          <a:p>
            <a:pPr lvl="0">
              <a:defRPr sz="1800">
                <a:solidFill>
                  <a:srgbClr val="000000"/>
                </a:solidFill>
              </a:defRPr>
            </a:pPr>
            <a:endParaRPr sz="2900" dirty="0">
              <a:solidFill>
                <a:srgbClr val="3F6797"/>
              </a:solidFill>
            </a:endParaRPr>
          </a:p>
        </p:txBody>
      </p:sp>
      <p:sp>
        <p:nvSpPr>
          <p:cNvPr id="100" name="Shape 100"/>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33</a:t>
            </a:fld>
            <a:endParaRPr sz="1200">
              <a:solidFill>
                <a:srgbClr val="888888"/>
              </a:solidFill>
            </a:endParaRPr>
          </a:p>
        </p:txBody>
      </p:sp>
    </p:spTree>
    <p:extLst>
      <p:ext uri="{BB962C8B-B14F-4D97-AF65-F5344CB8AC3E}">
        <p14:creationId xmlns:p14="http://schemas.microsoft.com/office/powerpoint/2010/main" val="2806920216"/>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Shape 102"/>
          <p:cNvSpPr>
            <a:spLocks noGrp="1"/>
          </p:cNvSpPr>
          <p:nvPr>
            <p:ph type="title"/>
          </p:nvPr>
        </p:nvSpPr>
        <p:spPr>
          <a:xfrm>
            <a:off x="457200" y="92074"/>
            <a:ext cx="8229600" cy="1508128"/>
          </a:xfrm>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600" dirty="0">
                <a:solidFill>
                  <a:srgbClr val="3F6797"/>
                </a:solidFill>
              </a:rPr>
              <a:t>L’età evolutiva</a:t>
            </a:r>
            <a:endParaRPr sz="2600" dirty="0">
              <a:solidFill>
                <a:srgbClr val="3F6797"/>
              </a:solidFill>
            </a:endParaRPr>
          </a:p>
        </p:txBody>
      </p:sp>
      <p:sp>
        <p:nvSpPr>
          <p:cNvPr id="103" name="Shape 103"/>
          <p:cNvSpPr>
            <a:spLocks noGrp="1"/>
          </p:cNvSpPr>
          <p:nvPr>
            <p:ph type="body" idx="1"/>
          </p:nvPr>
        </p:nvSpPr>
        <p:spPr>
          <a:xfrm>
            <a:off x="457200" y="1104900"/>
            <a:ext cx="8229600" cy="5257800"/>
          </a:xfrm>
          <a:prstGeom prst="rect">
            <a:avLst/>
          </a:prstGeom>
        </p:spPr>
        <p:txBody>
          <a:bodyPr>
            <a:normAutofit lnSpcReduction="10000"/>
          </a:bodyPr>
          <a:lstStyle/>
          <a:p>
            <a:pPr marL="0" indent="0">
              <a:buNone/>
            </a:pPr>
            <a:r>
              <a:rPr lang="it-IT" sz="2400" b="1" dirty="0">
                <a:solidFill>
                  <a:schemeClr val="accent1">
                    <a:lumMod val="50000"/>
                  </a:schemeClr>
                </a:solidFill>
                <a:latin typeface="Comic Sans MS"/>
                <a:cs typeface="Comic Sans MS"/>
              </a:rPr>
              <a:t>Anche </a:t>
            </a:r>
            <a:r>
              <a:rPr lang="it-IT" sz="2400" b="1" dirty="0" err="1">
                <a:solidFill>
                  <a:schemeClr val="accent1">
                    <a:lumMod val="50000"/>
                  </a:schemeClr>
                </a:solidFill>
                <a:latin typeface="Comic Sans MS"/>
                <a:cs typeface="Comic Sans MS"/>
              </a:rPr>
              <a:t>Dewey</a:t>
            </a:r>
            <a:r>
              <a:rPr lang="it-IT" sz="2400" b="1" dirty="0">
                <a:solidFill>
                  <a:schemeClr val="accent1">
                    <a:lumMod val="50000"/>
                  </a:schemeClr>
                </a:solidFill>
                <a:latin typeface="Comic Sans MS"/>
                <a:cs typeface="Comic Sans MS"/>
              </a:rPr>
              <a:t> come la maggior parte dei pedagogisti moderni divide l'età evolutiva in </a:t>
            </a:r>
            <a:r>
              <a:rPr lang="it-IT" sz="2400" b="1" i="1" dirty="0">
                <a:solidFill>
                  <a:schemeClr val="accent1">
                    <a:lumMod val="50000"/>
                  </a:schemeClr>
                </a:solidFill>
                <a:latin typeface="Comic Sans MS"/>
                <a:cs typeface="Comic Sans MS"/>
              </a:rPr>
              <a:t>tre fasi</a:t>
            </a:r>
            <a:r>
              <a:rPr lang="it-IT" sz="2400" b="1" dirty="0">
                <a:solidFill>
                  <a:schemeClr val="accent1">
                    <a:lumMod val="50000"/>
                  </a:schemeClr>
                </a:solidFill>
                <a:latin typeface="Comic Sans MS"/>
                <a:cs typeface="Comic Sans MS"/>
              </a:rPr>
              <a:t>:</a:t>
            </a:r>
          </a:p>
          <a:p>
            <a:pPr marL="0" lvl="0" indent="0">
              <a:buNone/>
            </a:pPr>
            <a:r>
              <a:rPr lang="it-IT" sz="2400" b="1" dirty="0">
                <a:solidFill>
                  <a:schemeClr val="accent1">
                    <a:lumMod val="50000"/>
                  </a:schemeClr>
                </a:solidFill>
                <a:latin typeface="Comic Sans MS"/>
                <a:cs typeface="Comic Sans MS"/>
              </a:rPr>
              <a:t>Dai 4 agli 8 anni prevalgono nel bambino gli istinti e i bisogni in modo spontaneo che si manifestano con il gioco e l'attività ludica. </a:t>
            </a:r>
          </a:p>
          <a:p>
            <a:pPr marL="0" lvl="0" indent="0">
              <a:buNone/>
            </a:pPr>
            <a:r>
              <a:rPr lang="it-IT" sz="2400" b="1" dirty="0">
                <a:solidFill>
                  <a:schemeClr val="accent1">
                    <a:lumMod val="50000"/>
                  </a:schemeClr>
                </a:solidFill>
                <a:latin typeface="Comic Sans MS"/>
                <a:cs typeface="Comic Sans MS"/>
              </a:rPr>
              <a:t>Dai 9 ai 12 anni il bambino frequenta la scuola primaria che è basata sul lavoro per permettere al soggetto di acquisire le abitudini culturali della società in cui vive. </a:t>
            </a:r>
          </a:p>
          <a:p>
            <a:pPr marL="0" lvl="0" indent="0">
              <a:buNone/>
            </a:pPr>
            <a:r>
              <a:rPr lang="it-IT" sz="2400" b="1" dirty="0">
                <a:solidFill>
                  <a:schemeClr val="accent1">
                    <a:lumMod val="50000"/>
                  </a:schemeClr>
                </a:solidFill>
                <a:latin typeface="Comic Sans MS"/>
                <a:cs typeface="Comic Sans MS"/>
              </a:rPr>
              <a:t>Dai 12 ai 14 anni all'alunno viene data la possibilità di ampliare le sue conoscenze astratte attraverso lo studio in biblioteca e laboratorio all'interno della scuola media. </a:t>
            </a:r>
          </a:p>
          <a:p>
            <a:pPr marL="0" indent="0">
              <a:buNone/>
            </a:pPr>
            <a:r>
              <a:rPr lang="it-IT" sz="2400" b="1" dirty="0">
                <a:solidFill>
                  <a:schemeClr val="accent1">
                    <a:lumMod val="50000"/>
                  </a:schemeClr>
                </a:solidFill>
                <a:latin typeface="Comic Sans MS"/>
                <a:cs typeface="Comic Sans MS"/>
              </a:rPr>
              <a:t> </a:t>
            </a:r>
          </a:p>
          <a:p>
            <a:pPr marL="0" lvl="0" indent="0" defTabSz="356615">
              <a:spcBef>
                <a:spcPts val="500"/>
              </a:spcBef>
              <a:buSzTx/>
              <a:buNone/>
              <a:defRPr sz="1800"/>
            </a:pPr>
            <a:endParaRPr sz="1400" dirty="0">
              <a:solidFill>
                <a:srgbClr val="3F6797"/>
              </a:solidFill>
              <a:latin typeface="Comic Sans MS"/>
              <a:ea typeface="Comic Sans MS"/>
              <a:cs typeface="Comic Sans MS"/>
              <a:sym typeface="Comic Sans MS"/>
            </a:endParaRPr>
          </a:p>
        </p:txBody>
      </p:sp>
      <p:sp>
        <p:nvSpPr>
          <p:cNvPr id="104" name="Shape 104"/>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34</a:t>
            </a:fld>
            <a:endParaRPr sz="1200">
              <a:solidFill>
                <a:srgbClr val="888888"/>
              </a:solidFill>
            </a:endParaRPr>
          </a:p>
        </p:txBody>
      </p:sp>
    </p:spTree>
    <p:extLst>
      <p:ext uri="{BB962C8B-B14F-4D97-AF65-F5344CB8AC3E}">
        <p14:creationId xmlns:p14="http://schemas.microsoft.com/office/powerpoint/2010/main" val="3092536611"/>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92074"/>
            <a:ext cx="8229600" cy="1508128"/>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L’attivismo pedagogico e la Pedagogia del Novecento</a:t>
            </a:r>
            <a:endParaRPr sz="2800" dirty="0">
              <a:solidFill>
                <a:srgbClr val="3F6797"/>
              </a:solidFill>
            </a:endParaRPr>
          </a:p>
        </p:txBody>
      </p:sp>
      <p:sp>
        <p:nvSpPr>
          <p:cNvPr id="107" name="Shape 107"/>
          <p:cNvSpPr>
            <a:spLocks noGrp="1"/>
          </p:cNvSpPr>
          <p:nvPr>
            <p:ph type="body" idx="1"/>
          </p:nvPr>
        </p:nvSpPr>
        <p:spPr>
          <a:prstGeom prst="rect">
            <a:avLst/>
          </a:prstGeom>
        </p:spPr>
        <p:txBody>
          <a:bodyPr/>
          <a:lstStyle/>
          <a:p>
            <a:pPr marL="0" indent="0">
              <a:buNone/>
            </a:pPr>
            <a:r>
              <a:rPr lang="it-IT" sz="2900" dirty="0">
                <a:solidFill>
                  <a:srgbClr val="3F6797"/>
                </a:solidFill>
                <a:latin typeface="Comic Sans MS Bold"/>
                <a:ea typeface="Comic Sans MS Bold"/>
                <a:cs typeface="Comic Sans MS Bold"/>
                <a:sym typeface="Comic Sans MS Bold"/>
              </a:rPr>
              <a:t>Caratteri della Pedagogia del Novecento</a:t>
            </a:r>
          </a:p>
          <a:p>
            <a:pPr marL="514350" indent="-514350">
              <a:buAutoNum type="arabicParenR"/>
            </a:pPr>
            <a:r>
              <a:rPr lang="it-IT" sz="2900" dirty="0">
                <a:solidFill>
                  <a:srgbClr val="3F6797"/>
                </a:solidFill>
                <a:latin typeface="Comic Sans MS Bold"/>
                <a:ea typeface="Comic Sans MS Bold"/>
                <a:cs typeface="Comic Sans MS Bold"/>
                <a:sym typeface="Comic Sans MS Bold"/>
              </a:rPr>
              <a:t>Affermarsi delle Scienze dell’Educazione e lo sviluppo dell’epistemologia pedagogica</a:t>
            </a:r>
          </a:p>
          <a:p>
            <a:pPr marL="0" indent="0">
              <a:buNone/>
            </a:pPr>
            <a:r>
              <a:rPr lang="it-IT" sz="2900" dirty="0">
                <a:solidFill>
                  <a:srgbClr val="3F6797"/>
                </a:solidFill>
                <a:latin typeface="Comic Sans MS Bold"/>
                <a:ea typeface="Comic Sans MS Bold"/>
                <a:cs typeface="Comic Sans MS Bold"/>
                <a:sym typeface="Comic Sans MS Bold"/>
              </a:rPr>
              <a:t>2) Costituirsi di un modello di pedagogia critica</a:t>
            </a:r>
          </a:p>
          <a:p>
            <a:pPr marL="0" indent="0">
              <a:buNone/>
            </a:pPr>
            <a:r>
              <a:rPr lang="it-IT" sz="2900" dirty="0">
                <a:solidFill>
                  <a:srgbClr val="3F6797"/>
                </a:solidFill>
                <a:latin typeface="Comic Sans MS Bold"/>
                <a:ea typeface="Comic Sans MS Bold"/>
                <a:cs typeface="Comic Sans MS Bold"/>
                <a:sym typeface="Comic Sans MS Bold"/>
              </a:rPr>
              <a:t>3) Sviluppo della pedagogia sociale</a:t>
            </a:r>
          </a:p>
          <a:p>
            <a:pPr marL="0" indent="0">
              <a:buNone/>
            </a:pPr>
            <a:r>
              <a:rPr lang="it-IT" sz="2900" dirty="0">
                <a:solidFill>
                  <a:srgbClr val="3F6797"/>
                </a:solidFill>
                <a:latin typeface="Comic Sans MS Bold"/>
                <a:ea typeface="Comic Sans MS Bold"/>
                <a:cs typeface="Comic Sans MS Bold"/>
                <a:sym typeface="Comic Sans MS Bold"/>
              </a:rPr>
              <a:t>Caratteri della Pedagogia come Pratica</a:t>
            </a:r>
          </a:p>
          <a:p>
            <a:pPr marL="514350" indent="-514350">
              <a:buAutoNum type="arabicParenR"/>
            </a:pPr>
            <a:r>
              <a:rPr lang="it-IT" sz="2900" dirty="0">
                <a:solidFill>
                  <a:srgbClr val="3F6797"/>
                </a:solidFill>
                <a:latin typeface="Comic Sans MS Bold"/>
                <a:ea typeface="Comic Sans MS Bold"/>
                <a:cs typeface="Comic Sans MS Bold"/>
                <a:sym typeface="Comic Sans MS Bold"/>
              </a:rPr>
              <a:t>Alfabetizzazione (la scuola e le istituzioni)</a:t>
            </a:r>
          </a:p>
          <a:p>
            <a:pPr marL="0" indent="0">
              <a:buNone/>
            </a:pPr>
            <a:r>
              <a:rPr lang="it-IT" sz="2900" dirty="0">
                <a:solidFill>
                  <a:srgbClr val="3F6797"/>
                </a:solidFill>
                <a:latin typeface="Comic Sans MS Bold"/>
                <a:ea typeface="Comic Sans MS Bold"/>
                <a:cs typeface="Comic Sans MS Bold"/>
                <a:sym typeface="Comic Sans MS Bold"/>
              </a:rPr>
              <a:t>2) Cultura di massa (la scuola e i </a:t>
            </a:r>
            <a:r>
              <a:rPr lang="it-IT" sz="2900" dirty="0" err="1">
                <a:solidFill>
                  <a:srgbClr val="3F6797"/>
                </a:solidFill>
                <a:latin typeface="Comic Sans MS Bold"/>
                <a:ea typeface="Comic Sans MS Bold"/>
                <a:cs typeface="Comic Sans MS Bold"/>
                <a:sym typeface="Comic Sans MS Bold"/>
              </a:rPr>
              <a:t>saperi</a:t>
            </a:r>
            <a:r>
              <a:rPr lang="it-IT" sz="2900" dirty="0">
                <a:solidFill>
                  <a:srgbClr val="3F6797"/>
                </a:solidFill>
                <a:latin typeface="Comic Sans MS Bold"/>
                <a:ea typeface="Comic Sans MS Bold"/>
                <a:cs typeface="Comic Sans MS Bold"/>
                <a:sym typeface="Comic Sans MS Bold"/>
              </a:rPr>
              <a:t>)</a:t>
            </a:r>
          </a:p>
          <a:p>
            <a:pPr marL="0" indent="0">
              <a:buNone/>
            </a:pPr>
            <a:r>
              <a:rPr lang="it-IT" sz="2900" dirty="0">
                <a:solidFill>
                  <a:srgbClr val="3F6797"/>
                </a:solidFill>
                <a:latin typeface="Comic Sans MS Bold"/>
                <a:ea typeface="Comic Sans MS Bold"/>
                <a:cs typeface="Comic Sans MS Bold"/>
                <a:sym typeface="Comic Sans MS Bold"/>
              </a:rPr>
              <a:t>3) Educazione per tutta la vita (oltre la scuola)</a:t>
            </a:r>
            <a:endParaRPr lang="it-IT" sz="2800" dirty="0">
              <a:solidFill>
                <a:schemeClr val="accent1">
                  <a:lumMod val="50000"/>
                </a:schemeClr>
              </a:solidFill>
              <a:latin typeface="Comic Sans MS"/>
              <a:cs typeface="Comic Sans MS"/>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35</a:t>
            </a:fld>
            <a:endParaRPr sz="1200">
              <a:solidFill>
                <a:srgbClr val="888888"/>
              </a:solidFill>
            </a:endParaRPr>
          </a:p>
        </p:txBody>
      </p:sp>
    </p:spTree>
    <p:extLst>
      <p:ext uri="{BB962C8B-B14F-4D97-AF65-F5344CB8AC3E}">
        <p14:creationId xmlns:p14="http://schemas.microsoft.com/office/powerpoint/2010/main" val="750949479"/>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L’attivismo pedagogico</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lvl="0"/>
            <a:r>
              <a:rPr lang="it-IT" sz="2000" dirty="0" err="1">
                <a:solidFill>
                  <a:schemeClr val="accent1">
                    <a:lumMod val="50000"/>
                  </a:schemeClr>
                </a:solidFill>
                <a:latin typeface="Comic Sans MS"/>
                <a:cs typeface="Comic Sans MS"/>
              </a:rPr>
              <a:t>Puerocentrismo</a:t>
            </a:r>
            <a:r>
              <a:rPr lang="it-IT" sz="2000" dirty="0">
                <a:solidFill>
                  <a:schemeClr val="accent1">
                    <a:lumMod val="50000"/>
                  </a:schemeClr>
                </a:solidFill>
                <a:latin typeface="Comic Sans MS"/>
                <a:cs typeface="Comic Sans MS"/>
              </a:rPr>
              <a:t> (il bambino, i suoi bisogni e le sue capacità)</a:t>
            </a:r>
          </a:p>
          <a:p>
            <a:r>
              <a:rPr lang="it-IT" sz="2000" dirty="0">
                <a:solidFill>
                  <a:schemeClr val="accent1">
                    <a:lumMod val="50000"/>
                  </a:schemeClr>
                </a:solidFill>
                <a:latin typeface="Comic Sans MS"/>
                <a:cs typeface="Comic Sans MS"/>
              </a:rPr>
              <a:t>Insegnante come guida</a:t>
            </a:r>
          </a:p>
          <a:p>
            <a:endParaRPr lang="it-IT" sz="2000" dirty="0">
              <a:solidFill>
                <a:schemeClr val="accent1">
                  <a:lumMod val="50000"/>
                </a:schemeClr>
              </a:solidFill>
              <a:latin typeface="Comic Sans MS"/>
              <a:cs typeface="Comic Sans MS"/>
            </a:endParaRPr>
          </a:p>
          <a:p>
            <a:pPr lvl="0"/>
            <a:r>
              <a:rPr lang="it-IT" sz="2000" dirty="0">
                <a:solidFill>
                  <a:schemeClr val="accent1">
                    <a:lumMod val="50000"/>
                  </a:schemeClr>
                </a:solidFill>
                <a:latin typeface="Comic Sans MS"/>
                <a:cs typeface="Comic Sans MS"/>
              </a:rPr>
              <a:t>Importanza della psicologia (il fare che deve precedere il conoscere, che si evolve dal globale al distinto e che matura su un piano operatorio [</a:t>
            </a:r>
            <a:r>
              <a:rPr lang="it-IT" sz="2000" dirty="0" err="1">
                <a:solidFill>
                  <a:schemeClr val="accent1">
                    <a:lumMod val="50000"/>
                  </a:schemeClr>
                </a:solidFill>
                <a:latin typeface="Comic Sans MS"/>
                <a:cs typeface="Comic Sans MS"/>
              </a:rPr>
              <a:t>Piaget</a:t>
            </a:r>
            <a:r>
              <a:rPr lang="it-IT" sz="2000" dirty="0">
                <a:solidFill>
                  <a:schemeClr val="accent1">
                    <a:lumMod val="50000"/>
                  </a:schemeClr>
                </a:solidFill>
                <a:latin typeface="Comic Sans MS"/>
                <a:cs typeface="Comic Sans MS"/>
              </a:rPr>
              <a:t>])</a:t>
            </a:r>
          </a:p>
          <a:p>
            <a:r>
              <a:rPr lang="it-IT" sz="2000" dirty="0">
                <a:solidFill>
                  <a:schemeClr val="accent1">
                    <a:lumMod val="50000"/>
                  </a:schemeClr>
                </a:solidFill>
                <a:latin typeface="Comic Sans MS"/>
                <a:cs typeface="Comic Sans MS"/>
              </a:rPr>
              <a:t>Intelligenza operativa</a:t>
            </a:r>
          </a:p>
          <a:p>
            <a:endParaRPr lang="it-IT" sz="2000" dirty="0">
              <a:solidFill>
                <a:schemeClr val="accent1">
                  <a:lumMod val="50000"/>
                </a:schemeClr>
              </a:solidFill>
              <a:latin typeface="Comic Sans MS"/>
              <a:cs typeface="Comic Sans MS"/>
            </a:endParaRPr>
          </a:p>
          <a:p>
            <a:r>
              <a:rPr lang="it-IT" sz="2000" dirty="0">
                <a:solidFill>
                  <a:schemeClr val="accent1">
                    <a:lumMod val="50000"/>
                  </a:schemeClr>
                </a:solidFill>
                <a:latin typeface="Comic Sans MS"/>
                <a:cs typeface="Comic Sans MS"/>
              </a:rPr>
              <a:t>Apprendimento che pone al centro l’ambiente e non il sapere codificato e reso sistematico</a:t>
            </a:r>
          </a:p>
          <a:p>
            <a:pPr lvl="0"/>
            <a:r>
              <a:rPr lang="it-IT" sz="2000" dirty="0">
                <a:solidFill>
                  <a:schemeClr val="accent1">
                    <a:lumMod val="50000"/>
                  </a:schemeClr>
                </a:solidFill>
                <a:latin typeface="Comic Sans MS"/>
                <a:cs typeface="Comic Sans MS"/>
              </a:rPr>
              <a:t>Legame Interesse-Bisogni</a:t>
            </a:r>
          </a:p>
          <a:p>
            <a:pPr lvl="0"/>
            <a:r>
              <a:rPr lang="it-IT" sz="2000" dirty="0">
                <a:solidFill>
                  <a:schemeClr val="accent1">
                    <a:lumMod val="50000"/>
                  </a:schemeClr>
                </a:solidFill>
                <a:latin typeface="Comic Sans MS"/>
                <a:cs typeface="Comic Sans MS"/>
              </a:rPr>
              <a:t>Legame Insegnamenti-Vita</a:t>
            </a:r>
          </a:p>
          <a:p>
            <a:pPr marL="0" lvl="0" indent="0" algn="just">
              <a:buSzTx/>
              <a:buNone/>
              <a:defRPr sz="1800"/>
            </a:pP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36</a:t>
            </a:fld>
            <a:endParaRPr sz="1200">
              <a:solidFill>
                <a:srgbClr val="888888"/>
              </a:solidFill>
            </a:endParaRPr>
          </a:p>
        </p:txBody>
      </p:sp>
    </p:spTree>
    <p:extLst>
      <p:ext uri="{BB962C8B-B14F-4D97-AF65-F5344CB8AC3E}">
        <p14:creationId xmlns:p14="http://schemas.microsoft.com/office/powerpoint/2010/main" val="985951573"/>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Alla base di innovativi e rivoluzionari esperimenti educativi si pongono, da una parte, le scoperte della psicologia (che aveva sancito la radicale differenza della psiche del bambino da quella dell’adulto) e il movimento di emancipazione di larghe masse popolari nelle società occidentali, che mutava profondamente il ruolo della scuola e il suo profilo educativo non più esclusivamente elitario.</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Le scuole nuove avviarono una serie di richieste nel campo dell’istruzione che trasformarono la scuola nel suo aspetto organizzativo e istituzionale, ma anche sul versante degli ideali formativi e degli obiettivi culturali.</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37</a:t>
            </a:fld>
            <a:endParaRPr sz="1200">
              <a:solidFill>
                <a:srgbClr val="888888"/>
              </a:solidFill>
            </a:endParaRPr>
          </a:p>
        </p:txBody>
      </p:sp>
    </p:spTree>
    <p:extLst>
      <p:ext uri="{BB962C8B-B14F-4D97-AF65-F5344CB8AC3E}">
        <p14:creationId xmlns:p14="http://schemas.microsoft.com/office/powerpoint/2010/main" val="1310188645"/>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lnSpcReduction="10000"/>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Carattere dominante delle Scuole nuove che si diffusero in Europa e negli Stati Uniti d’America è “l’attività del bambino”. </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L’infanzia è un’età </a:t>
            </a:r>
            <a:r>
              <a:rPr lang="it-IT" sz="2400" dirty="0" err="1">
                <a:solidFill>
                  <a:srgbClr val="3F6797"/>
                </a:solidFill>
                <a:latin typeface="Comic Sans MS Bold"/>
                <a:ea typeface="Comic Sans MS Bold"/>
                <a:cs typeface="Comic Sans MS Bold"/>
                <a:sym typeface="Comic Sans MS Bold"/>
              </a:rPr>
              <a:t>pre</a:t>
            </a:r>
            <a:r>
              <a:rPr lang="it-IT" sz="2400" dirty="0">
                <a:solidFill>
                  <a:srgbClr val="3F6797"/>
                </a:solidFill>
                <a:latin typeface="Comic Sans MS Bold"/>
                <a:ea typeface="Comic Sans MS Bold"/>
                <a:cs typeface="Comic Sans MS Bold"/>
                <a:sym typeface="Comic Sans MS Bold"/>
              </a:rPr>
              <a:t>-intellettuale e </a:t>
            </a:r>
            <a:r>
              <a:rPr lang="it-IT" sz="2400" dirty="0" err="1">
                <a:solidFill>
                  <a:srgbClr val="3F6797"/>
                </a:solidFill>
                <a:latin typeface="Comic Sans MS Bold"/>
                <a:ea typeface="Comic Sans MS Bold"/>
                <a:cs typeface="Comic Sans MS Bold"/>
                <a:sym typeface="Comic Sans MS Bold"/>
              </a:rPr>
              <a:t>pre</a:t>
            </a:r>
            <a:r>
              <a:rPr lang="it-IT" sz="2400" dirty="0">
                <a:solidFill>
                  <a:srgbClr val="3F6797"/>
                </a:solidFill>
                <a:latin typeface="Comic Sans MS Bold"/>
                <a:ea typeface="Comic Sans MS Bold"/>
                <a:cs typeface="Comic Sans MS Bold"/>
                <a:sym typeface="Comic Sans MS Bold"/>
              </a:rPr>
              <a:t>-morale, dove i processi cognitivi si intrecciano strettamente all’operare e al dinamismo, anche motorio, </a:t>
            </a:r>
            <a:r>
              <a:rPr lang="it-IT" sz="2400" dirty="0" err="1">
                <a:solidFill>
                  <a:srgbClr val="3F6797"/>
                </a:solidFill>
                <a:latin typeface="Comic Sans MS Bold"/>
                <a:ea typeface="Comic Sans MS Bold"/>
                <a:cs typeface="Comic Sans MS Bold"/>
                <a:sym typeface="Comic Sans MS Bold"/>
              </a:rPr>
              <a:t>oltrechè</a:t>
            </a:r>
            <a:r>
              <a:rPr lang="it-IT" sz="2400" dirty="0">
                <a:solidFill>
                  <a:srgbClr val="3F6797"/>
                </a:solidFill>
                <a:latin typeface="Comic Sans MS Bold"/>
                <a:ea typeface="Comic Sans MS Bold"/>
                <a:cs typeface="Comic Sans MS Bold"/>
                <a:sym typeface="Comic Sans MS Bold"/>
              </a:rPr>
              <a:t> psichico del bambino.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Il bambino è spontaneamente attivo e necessita di essere liberato dai vincoli imposti dalle educazioni scolastiche e familiari, deve manifestare liberamente le proprie inclinazioni primarie. </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vita della scuola deve essere allontanata dall’ambiente artificiale e costrittivo della città, l’apprendimento deve avvenire a contatto con l’ambiente esterno, alla cui scoperta il bambino è naturalmente interessato.</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38</a:t>
            </a:fld>
            <a:endParaRPr sz="1200">
              <a:solidFill>
                <a:srgbClr val="888888"/>
              </a:solidFill>
            </a:endParaRPr>
          </a:p>
        </p:txBody>
      </p:sp>
    </p:spTree>
    <p:extLst>
      <p:ext uri="{BB962C8B-B14F-4D97-AF65-F5344CB8AC3E}">
        <p14:creationId xmlns:p14="http://schemas.microsoft.com/office/powerpoint/2010/main" val="1888643418"/>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Attività di manipolazione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Attività non solo intellettuali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Attività che uniscono azione e conoscenza</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Attività intellettuale e attività pratica</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Scuola attiva (dal nome dato da Pierre </a:t>
            </a:r>
            <a:r>
              <a:rPr lang="it-IT" sz="2400" dirty="0" err="1">
                <a:solidFill>
                  <a:srgbClr val="3F6797"/>
                </a:solidFill>
                <a:latin typeface="Comic Sans MS Bold"/>
                <a:ea typeface="Comic Sans MS Bold"/>
                <a:cs typeface="Comic Sans MS Bold"/>
                <a:sym typeface="Comic Sans MS Bold"/>
              </a:rPr>
              <a:t>Bovet</a:t>
            </a:r>
            <a:r>
              <a:rPr lang="it-IT" sz="2400" dirty="0">
                <a:solidFill>
                  <a:srgbClr val="3F6797"/>
                </a:solidFill>
                <a:latin typeface="Comic Sans MS Bold"/>
                <a:ea typeface="Comic Sans MS Bold"/>
                <a:cs typeface="Comic Sans MS Bold"/>
                <a:sym typeface="Comic Sans MS Bold"/>
              </a:rPr>
              <a:t>)</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Scuole nuove come voce di protesta contro la società tecnologica e industriale, ispirate ad ideali di cittadinanza attiva e di partecipazione sociale e politica, sostengono una visione dell’uomo connessa all’autonomia di coscienza e alla libertà personale</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39</a:t>
            </a:fld>
            <a:endParaRPr sz="1200">
              <a:solidFill>
                <a:srgbClr val="888888"/>
              </a:solidFill>
            </a:endParaRPr>
          </a:p>
        </p:txBody>
      </p:sp>
    </p:spTree>
    <p:extLst>
      <p:ext uri="{BB962C8B-B14F-4D97-AF65-F5344CB8AC3E}">
        <p14:creationId xmlns:p14="http://schemas.microsoft.com/office/powerpoint/2010/main" val="357541045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p:cNvSpPr>
          <p:nvPr>
            <p:ph type="title"/>
          </p:nvPr>
        </p:nvSpPr>
        <p:spPr>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Le Scienze dell’Educazione</a:t>
            </a:r>
          </a:p>
        </p:txBody>
      </p:sp>
      <p:pic>
        <p:nvPicPr>
          <p:cNvPr id="70" name="image1.png"/>
          <p:cNvPicPr/>
          <p:nvPr/>
        </p:nvPicPr>
        <p:blipFill>
          <a:blip r:embed="rId2"/>
          <a:stretch>
            <a:fillRect/>
          </a:stretch>
        </p:blipFill>
        <p:spPr>
          <a:xfrm>
            <a:off x="0" y="1705"/>
            <a:ext cx="9180512" cy="6872636"/>
          </a:xfrm>
          <a:prstGeom prst="rect">
            <a:avLst/>
          </a:prstGeom>
          <a:ln w="12700">
            <a:miter lim="400000"/>
          </a:ln>
        </p:spPr>
      </p:pic>
      <p:sp>
        <p:nvSpPr>
          <p:cNvPr id="71" name="Shape 71"/>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2" name="Shape 72"/>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3" name="Shape 73"/>
          <p:cNvSpPr>
            <a:spLocks noGrp="1"/>
          </p:cNvSpPr>
          <p:nvPr>
            <p:ph type="body" idx="1"/>
          </p:nvPr>
        </p:nvSpPr>
        <p:spPr>
          <a:xfrm>
            <a:off x="457200" y="1244996"/>
            <a:ext cx="8266112" cy="5613004"/>
          </a:xfrm>
          <a:prstGeom prst="rect">
            <a:avLst/>
          </a:prstGeom>
        </p:spPr>
        <p:txBody>
          <a:bodyPr/>
          <a:lstStyle/>
          <a:p>
            <a:pPr marL="0" lvl="0" indent="0" algn="just" defTabSz="402336">
              <a:spcBef>
                <a:spcPts val="1000"/>
              </a:spcBef>
              <a:buSzTx/>
              <a:buNone/>
              <a:defRPr sz="1800"/>
            </a:pPr>
            <a:r>
              <a:rPr sz="2000" b="1">
                <a:solidFill>
                  <a:srgbClr val="3F6797"/>
                </a:solidFill>
              </a:rPr>
              <a:t>Le scienze dell’educazione permettono l’analisi pedagogica. Oggi si fa pedagogia sempre attraverso il riferimento a saperi specifici: sociologici, psicologici, antropologici, ma anche storici, filosofici, biologici, linguistici; </a:t>
            </a:r>
          </a:p>
          <a:p>
            <a:pPr marL="0" lvl="0" indent="0" algn="just" defTabSz="402336">
              <a:spcBef>
                <a:spcPts val="1000"/>
              </a:spcBef>
              <a:buSzTx/>
              <a:buNone/>
              <a:defRPr sz="1800"/>
            </a:pPr>
            <a:endParaRPr sz="2000" b="1">
              <a:solidFill>
                <a:srgbClr val="3F6797"/>
              </a:solidFill>
            </a:endParaRPr>
          </a:p>
          <a:p>
            <a:pPr marL="0" lvl="0" indent="0" algn="just" defTabSz="402336">
              <a:spcBef>
                <a:spcPts val="1000"/>
              </a:spcBef>
              <a:buSzTx/>
              <a:buNone/>
              <a:defRPr sz="1800"/>
            </a:pPr>
            <a:r>
              <a:rPr sz="2000" b="1">
                <a:solidFill>
                  <a:srgbClr val="3F6797"/>
                </a:solidFill>
              </a:rPr>
              <a:t>Le Scienze dell’educazione sono saperi della/per la pedagogia attraverso una intenzionalità specifica che le percorre mediante una curvatura formativo/educativa che è il senso, ma anche la guida, orientando e disponendo tutto secondo il vettore educativo/formativo;</a:t>
            </a:r>
          </a:p>
          <a:p>
            <a:pPr marL="0" lvl="0" indent="0" algn="just" defTabSz="402336">
              <a:spcBef>
                <a:spcPts val="1000"/>
              </a:spcBef>
              <a:buSzTx/>
              <a:buNone/>
              <a:defRPr sz="1800"/>
            </a:pPr>
            <a:endParaRPr sz="2000" b="1">
              <a:solidFill>
                <a:srgbClr val="3F6797"/>
              </a:solidFill>
            </a:endParaRPr>
          </a:p>
          <a:p>
            <a:pPr marL="0" lvl="0" indent="0" algn="just" defTabSz="402336">
              <a:spcBef>
                <a:spcPts val="1000"/>
              </a:spcBef>
              <a:buSzTx/>
              <a:buNone/>
              <a:defRPr sz="1800"/>
            </a:pPr>
            <a:r>
              <a:rPr sz="2000" b="1">
                <a:solidFill>
                  <a:srgbClr val="3F6797"/>
                </a:solidFill>
              </a:rPr>
              <a:t>Il sapere pedagogico parte dalle varie scienze, le assume, le orienta, le dispone secondo il senso educativo/formativo. </a:t>
            </a:r>
          </a:p>
          <a:p>
            <a:pPr marL="0" lvl="0" indent="0" algn="just" defTabSz="402336">
              <a:spcBef>
                <a:spcPts val="1000"/>
              </a:spcBef>
              <a:buSzTx/>
              <a:buNone/>
              <a:defRPr sz="1800"/>
            </a:pPr>
            <a:endParaRPr sz="2000" b="1">
              <a:solidFill>
                <a:srgbClr val="3F6797"/>
              </a:solidFill>
            </a:endParaRPr>
          </a:p>
          <a:p>
            <a:pPr marL="0" lvl="0" indent="0" algn="just" defTabSz="402336">
              <a:spcBef>
                <a:spcPts val="1000"/>
              </a:spcBef>
              <a:buSzTx/>
              <a:buNone/>
              <a:defRPr sz="1800"/>
            </a:pPr>
            <a:r>
              <a:rPr sz="2000" b="1">
                <a:solidFill>
                  <a:srgbClr val="3F6797"/>
                </a:solidFill>
              </a:rPr>
              <a:t>Il sapere pedagogico come sapere generale della formazione</a:t>
            </a:r>
          </a:p>
        </p:txBody>
      </p:sp>
      <p:sp>
        <p:nvSpPr>
          <p:cNvPr id="74" name="Shape 74"/>
          <p:cNvSpPr>
            <a:spLocks noGrp="1"/>
          </p:cNvSpPr>
          <p:nvPr>
            <p:ph type="sldNum" sz="quarter" idx="2"/>
          </p:nvPr>
        </p:nvSpPr>
        <p:spPr>
          <a:xfrm>
            <a:off x="6553200" y="6406786"/>
            <a:ext cx="2133600" cy="264253"/>
          </a:xfrm>
          <a:prstGeom prst="rect">
            <a:avLst/>
          </a:prstGeom>
          <a:extLst>
            <a:ext uri="{C572A759-6A51-4108-AA02-DFA0A04FC94B}">
              <ma14:wrappingTextBoxFlag xmlns:ma14="http://schemas.microsoft.com/office/mac/drawingml/2011/main" xmlns="" val="1"/>
            </a:ext>
          </a:extLst>
        </p:spPr>
        <p:txBody>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4</a:t>
            </a:fld>
            <a:endParaRPr sz="1200">
              <a:solidFill>
                <a:srgbClr val="FFFFFF"/>
              </a:solidFill>
            </a:endParaRPr>
          </a:p>
        </p:txBody>
      </p:sp>
    </p:spTree>
    <p:extLst>
      <p:ext uri="{BB962C8B-B14F-4D97-AF65-F5344CB8AC3E}">
        <p14:creationId xmlns:p14="http://schemas.microsoft.com/office/powerpoint/2010/main" val="2280887749"/>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Inghilterra: Cecil </a:t>
            </a:r>
            <a:r>
              <a:rPr lang="it-IT" sz="2400" dirty="0" err="1">
                <a:solidFill>
                  <a:srgbClr val="3F6797"/>
                </a:solidFill>
                <a:latin typeface="Comic Sans MS Bold"/>
                <a:ea typeface="Comic Sans MS Bold"/>
                <a:cs typeface="Comic Sans MS Bold"/>
                <a:sym typeface="Comic Sans MS Bold"/>
              </a:rPr>
              <a:t>Reddie</a:t>
            </a:r>
            <a:r>
              <a:rPr lang="it-IT" sz="2400" dirty="0">
                <a:solidFill>
                  <a:srgbClr val="3F6797"/>
                </a:solidFill>
                <a:latin typeface="Comic Sans MS Bold"/>
                <a:ea typeface="Comic Sans MS Bold"/>
                <a:cs typeface="Comic Sans MS Bold"/>
                <a:sym typeface="Comic Sans MS Bold"/>
              </a:rPr>
              <a:t> (1858-1932) che a </a:t>
            </a:r>
            <a:r>
              <a:rPr lang="it-IT" sz="2400" dirty="0" err="1">
                <a:solidFill>
                  <a:srgbClr val="3F6797"/>
                </a:solidFill>
                <a:latin typeface="Comic Sans MS Bold"/>
                <a:ea typeface="Comic Sans MS Bold"/>
                <a:cs typeface="Comic Sans MS Bold"/>
                <a:sym typeface="Comic Sans MS Bold"/>
              </a:rPr>
              <a:t>Abbotsholme</a:t>
            </a:r>
            <a:r>
              <a:rPr lang="it-IT" sz="2400" dirty="0">
                <a:solidFill>
                  <a:srgbClr val="3F6797"/>
                </a:solidFill>
                <a:latin typeface="Comic Sans MS Bold"/>
                <a:ea typeface="Comic Sans MS Bold"/>
                <a:cs typeface="Comic Sans MS Bold"/>
                <a:sym typeface="Comic Sans MS Bold"/>
              </a:rPr>
              <a:t> nel 1889 aprì una scuola per ragazzi dagli 11 ai 18 anni. </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Svolgimento armonico di tutte le Facoltà umane per essere in grado di assolvere a tutti gli scopi della vita.</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Francia: Edmond </a:t>
            </a:r>
            <a:r>
              <a:rPr lang="it-IT" sz="2400" dirty="0" err="1">
                <a:solidFill>
                  <a:srgbClr val="3F6797"/>
                </a:solidFill>
                <a:latin typeface="Comic Sans MS Bold"/>
                <a:ea typeface="Comic Sans MS Bold"/>
                <a:cs typeface="Comic Sans MS Bold"/>
                <a:sym typeface="Comic Sans MS Bold"/>
              </a:rPr>
              <a:t>Demolins</a:t>
            </a:r>
            <a:r>
              <a:rPr lang="it-IT" sz="2400" dirty="0">
                <a:solidFill>
                  <a:srgbClr val="3F6797"/>
                </a:solidFill>
                <a:latin typeface="Comic Sans MS Bold"/>
                <a:ea typeface="Comic Sans MS Bold"/>
                <a:cs typeface="Comic Sans MS Bold"/>
                <a:sym typeface="Comic Sans MS Bold"/>
              </a:rPr>
              <a:t> (1852-1907) che in Normandia nel 1899 fondò la sua </a:t>
            </a:r>
            <a:r>
              <a:rPr lang="it-IT" sz="2400" dirty="0" err="1">
                <a:solidFill>
                  <a:srgbClr val="3F6797"/>
                </a:solidFill>
                <a:latin typeface="Comic Sans MS Bold"/>
                <a:ea typeface="Comic Sans MS Bold"/>
                <a:cs typeface="Comic Sans MS Bold"/>
                <a:sym typeface="Comic Sans MS Bold"/>
              </a:rPr>
              <a:t>Ecole</a:t>
            </a:r>
            <a:r>
              <a:rPr lang="it-IT" sz="2400" dirty="0">
                <a:solidFill>
                  <a:srgbClr val="3F6797"/>
                </a:solidFill>
                <a:latin typeface="Comic Sans MS Bold"/>
                <a:ea typeface="Comic Sans MS Bold"/>
                <a:cs typeface="Comic Sans MS Bold"/>
                <a:sym typeface="Comic Sans MS Bold"/>
              </a:rPr>
              <a:t> </a:t>
            </a:r>
            <a:r>
              <a:rPr lang="it-IT" sz="2400" dirty="0" err="1">
                <a:solidFill>
                  <a:srgbClr val="3F6797"/>
                </a:solidFill>
                <a:latin typeface="Comic Sans MS Bold"/>
                <a:ea typeface="Comic Sans MS Bold"/>
                <a:cs typeface="Comic Sans MS Bold"/>
                <a:sym typeface="Comic Sans MS Bold"/>
              </a:rPr>
              <a:t>des</a:t>
            </a:r>
            <a:r>
              <a:rPr lang="it-IT" sz="2400" dirty="0">
                <a:solidFill>
                  <a:srgbClr val="3F6797"/>
                </a:solidFill>
                <a:latin typeface="Comic Sans MS Bold"/>
                <a:ea typeface="Comic Sans MS Bold"/>
                <a:cs typeface="Comic Sans MS Bold"/>
                <a:sym typeface="Comic Sans MS Bold"/>
              </a:rPr>
              <a:t> </a:t>
            </a:r>
            <a:r>
              <a:rPr lang="it-IT" sz="2400" dirty="0" err="1">
                <a:solidFill>
                  <a:srgbClr val="3F6797"/>
                </a:solidFill>
                <a:latin typeface="Comic Sans MS Bold"/>
                <a:ea typeface="Comic Sans MS Bold"/>
                <a:cs typeface="Comic Sans MS Bold"/>
                <a:sym typeface="Comic Sans MS Bold"/>
              </a:rPr>
              <a:t>Roches</a:t>
            </a: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scuola è posta in un parco selvaggio dove i fanciulli si muovono in libertà e abitano in case confortevoli.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Si valorizzano le attività pratiche e ha un carattere elitario.</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40</a:t>
            </a:fld>
            <a:endParaRPr sz="1200">
              <a:solidFill>
                <a:srgbClr val="888888"/>
              </a:solidFill>
            </a:endParaRPr>
          </a:p>
        </p:txBody>
      </p:sp>
    </p:spTree>
    <p:extLst>
      <p:ext uri="{BB962C8B-B14F-4D97-AF65-F5344CB8AC3E}">
        <p14:creationId xmlns:p14="http://schemas.microsoft.com/office/powerpoint/2010/main" val="290262529"/>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Germania: Hermann </a:t>
            </a:r>
            <a:r>
              <a:rPr lang="it-IT" sz="2400" dirty="0" err="1">
                <a:solidFill>
                  <a:srgbClr val="3F6797"/>
                </a:solidFill>
                <a:latin typeface="Comic Sans MS Bold"/>
                <a:ea typeface="Comic Sans MS Bold"/>
                <a:cs typeface="Comic Sans MS Bold"/>
                <a:sym typeface="Comic Sans MS Bold"/>
              </a:rPr>
              <a:t>Lietz</a:t>
            </a:r>
            <a:r>
              <a:rPr lang="it-IT" sz="2400" dirty="0">
                <a:solidFill>
                  <a:srgbClr val="3F6797"/>
                </a:solidFill>
                <a:latin typeface="Comic Sans MS Bold"/>
                <a:ea typeface="Comic Sans MS Bold"/>
                <a:cs typeface="Comic Sans MS Bold"/>
                <a:sym typeface="Comic Sans MS Bold"/>
              </a:rPr>
              <a:t> (1868-1910) e le sue Case in campagna;</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Gustav </a:t>
            </a:r>
            <a:r>
              <a:rPr lang="it-IT" sz="2400" dirty="0" err="1">
                <a:solidFill>
                  <a:srgbClr val="3F6797"/>
                </a:solidFill>
                <a:latin typeface="Comic Sans MS Bold"/>
                <a:ea typeface="Comic Sans MS Bold"/>
                <a:cs typeface="Comic Sans MS Bold"/>
                <a:sym typeface="Comic Sans MS Bold"/>
              </a:rPr>
              <a:t>Wyneken</a:t>
            </a:r>
            <a:r>
              <a:rPr lang="it-IT" sz="2400" dirty="0">
                <a:solidFill>
                  <a:srgbClr val="3F6797"/>
                </a:solidFill>
                <a:latin typeface="Comic Sans MS Bold"/>
                <a:ea typeface="Comic Sans MS Bold"/>
                <a:cs typeface="Comic Sans MS Bold"/>
                <a:sym typeface="Comic Sans MS Bold"/>
              </a:rPr>
              <a:t> 81875-1964) e Georg </a:t>
            </a:r>
            <a:r>
              <a:rPr lang="it-IT" sz="2400" dirty="0" err="1">
                <a:solidFill>
                  <a:srgbClr val="3F6797"/>
                </a:solidFill>
                <a:latin typeface="Comic Sans MS Bold"/>
                <a:ea typeface="Comic Sans MS Bold"/>
                <a:cs typeface="Comic Sans MS Bold"/>
                <a:sym typeface="Comic Sans MS Bold"/>
              </a:rPr>
              <a:t>Kerschensteiner</a:t>
            </a:r>
            <a:r>
              <a:rPr lang="it-IT" sz="2400" dirty="0">
                <a:solidFill>
                  <a:srgbClr val="3F6797"/>
                </a:solidFill>
                <a:latin typeface="Comic Sans MS Bold"/>
                <a:ea typeface="Comic Sans MS Bold"/>
                <a:cs typeface="Comic Sans MS Bold"/>
                <a:sym typeface="Comic Sans MS Bold"/>
              </a:rPr>
              <a:t> (1854-1932). Introduzione del lavoro nell’educazione del bambino. Lavoro non fine a se stesso ma “deve badare al fatto che le rappresentazioni dei fini dell’azione producano una reazione di natura obiettiva, una reazione rivolta a un valore obiettivamente pregevole o eterno, a un valore di verità, di moralità, di bellezza, di liberazione, in breve a un valore di ordine e di coerenza spirituale per amore dell’ordine e della coerenza spirituali in se stessi”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Il lavoro è educativo quando risulta pienamente consapevole delle finalità proprie. La scuola e il senso del lavoro e del rispetto per gli altri.</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41</a:t>
            </a:fld>
            <a:endParaRPr sz="1200">
              <a:solidFill>
                <a:srgbClr val="888888"/>
              </a:solidFill>
            </a:endParaRPr>
          </a:p>
        </p:txBody>
      </p:sp>
    </p:spTree>
    <p:extLst>
      <p:ext uri="{BB962C8B-B14F-4D97-AF65-F5344CB8AC3E}">
        <p14:creationId xmlns:p14="http://schemas.microsoft.com/office/powerpoint/2010/main" val="1128638330"/>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In Italia:</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Scuola serena di Giuseppe Lombardo Radice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Maria Boschetti Alberti (1884-1951) che operò a Muzzano e ad Agno nel Canton Ticino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Rosa </a:t>
            </a:r>
            <a:r>
              <a:rPr lang="it-IT" sz="2400" dirty="0" err="1">
                <a:solidFill>
                  <a:srgbClr val="3F6797"/>
                </a:solidFill>
                <a:latin typeface="Comic Sans MS Bold"/>
                <a:ea typeface="Comic Sans MS Bold"/>
                <a:cs typeface="Comic Sans MS Bold"/>
                <a:sym typeface="Comic Sans MS Bold"/>
              </a:rPr>
              <a:t>Agazzi</a:t>
            </a:r>
            <a:r>
              <a:rPr lang="it-IT" sz="2400" dirty="0">
                <a:solidFill>
                  <a:srgbClr val="3F6797"/>
                </a:solidFill>
                <a:latin typeface="Comic Sans MS Bold"/>
                <a:ea typeface="Comic Sans MS Bold"/>
                <a:cs typeface="Comic Sans MS Bold"/>
                <a:sym typeface="Comic Sans MS Bold"/>
              </a:rPr>
              <a:t> (1866-1951)  che operò a </a:t>
            </a:r>
            <a:r>
              <a:rPr lang="it-IT" sz="2400" dirty="0" err="1">
                <a:solidFill>
                  <a:srgbClr val="3F6797"/>
                </a:solidFill>
                <a:latin typeface="Comic Sans MS Bold"/>
                <a:ea typeface="Comic Sans MS Bold"/>
                <a:cs typeface="Comic Sans MS Bold"/>
                <a:sym typeface="Comic Sans MS Bold"/>
              </a:rPr>
              <a:t>Monpiano</a:t>
            </a:r>
            <a:r>
              <a:rPr lang="it-IT" sz="2400" dirty="0">
                <a:solidFill>
                  <a:srgbClr val="3F6797"/>
                </a:solidFill>
                <a:latin typeface="Comic Sans MS Bold"/>
                <a:ea typeface="Comic Sans MS Bold"/>
                <a:cs typeface="Comic Sans MS Bold"/>
                <a:sym typeface="Comic Sans MS Bold"/>
              </a:rPr>
              <a:t>, Brescia, con la sorella Carolina (1870-1947)</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Giuseppina </a:t>
            </a:r>
            <a:r>
              <a:rPr lang="it-IT" sz="2400" dirty="0" err="1">
                <a:solidFill>
                  <a:srgbClr val="3F6797"/>
                </a:solidFill>
                <a:latin typeface="Comic Sans MS Bold"/>
                <a:ea typeface="Comic Sans MS Bold"/>
                <a:cs typeface="Comic Sans MS Bold"/>
                <a:sym typeface="Comic Sans MS Bold"/>
              </a:rPr>
              <a:t>Pizzigoni</a:t>
            </a:r>
            <a:r>
              <a:rPr lang="it-IT" sz="2400" dirty="0">
                <a:solidFill>
                  <a:srgbClr val="3F6797"/>
                </a:solidFill>
                <a:latin typeface="Comic Sans MS Bold"/>
                <a:ea typeface="Comic Sans MS Bold"/>
                <a:cs typeface="Comic Sans MS Bold"/>
                <a:sym typeface="Comic Sans MS Bold"/>
              </a:rPr>
              <a:t> (1870-1947) che fu la creatrice della “Rinnovata” nel quartiere della </a:t>
            </a:r>
            <a:r>
              <a:rPr lang="it-IT" sz="2400" dirty="0" err="1">
                <a:solidFill>
                  <a:srgbClr val="3F6797"/>
                </a:solidFill>
                <a:latin typeface="Comic Sans MS Bold"/>
                <a:ea typeface="Comic Sans MS Bold"/>
                <a:cs typeface="Comic Sans MS Bold"/>
                <a:sym typeface="Comic Sans MS Bold"/>
              </a:rPr>
              <a:t>Ghisolfa</a:t>
            </a:r>
            <a:r>
              <a:rPr lang="it-IT" sz="2400" dirty="0">
                <a:solidFill>
                  <a:srgbClr val="3F6797"/>
                </a:solidFill>
                <a:latin typeface="Comic Sans MS Bold"/>
                <a:ea typeface="Comic Sans MS Bold"/>
                <a:cs typeface="Comic Sans MS Bold"/>
                <a:sym typeface="Comic Sans MS Bold"/>
              </a:rPr>
              <a:t> a Milano dal 1911.</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Robert Baden Powell (1857-1941) nel 1908 invento i “Boy-Scouts”.</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42</a:t>
            </a:fld>
            <a:endParaRPr sz="1200">
              <a:solidFill>
                <a:srgbClr val="888888"/>
              </a:solidFill>
            </a:endParaRPr>
          </a:p>
        </p:txBody>
      </p:sp>
    </p:spTree>
    <p:extLst>
      <p:ext uri="{BB962C8B-B14F-4D97-AF65-F5344CB8AC3E}">
        <p14:creationId xmlns:p14="http://schemas.microsoft.com/office/powerpoint/2010/main" val="419919298"/>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L’attivismo pedagogico</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lnSpcReduction="10000"/>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Temi della Pedagogia dell’attivismo</a:t>
            </a:r>
          </a:p>
          <a:p>
            <a:pPr marL="457200" lvl="0" indent="-457200" algn="just">
              <a:buSzTx/>
              <a:buAutoNum type="arabicParenR"/>
              <a:defRPr sz="1800"/>
            </a:pPr>
            <a:r>
              <a:rPr lang="it-IT" sz="2400" dirty="0" err="1">
                <a:solidFill>
                  <a:srgbClr val="3F6797"/>
                </a:solidFill>
                <a:latin typeface="Comic Sans MS Bold"/>
                <a:ea typeface="Comic Sans MS Bold"/>
                <a:cs typeface="Comic Sans MS Bold"/>
                <a:sym typeface="Comic Sans MS Bold"/>
              </a:rPr>
              <a:t>Puerocentrismo</a:t>
            </a:r>
            <a:r>
              <a:rPr lang="it-IT" sz="2400" dirty="0">
                <a:solidFill>
                  <a:srgbClr val="3F6797"/>
                </a:solidFill>
                <a:latin typeface="Comic Sans MS Bold"/>
                <a:ea typeface="Comic Sans MS Bold"/>
                <a:cs typeface="Comic Sans MS Bold"/>
                <a:sym typeface="Comic Sans MS Bold"/>
              </a:rPr>
              <a:t>, ruolo attivo del bambino nel processo educativo;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2) Valorizzazione del fare nell’ambito dell’educazione infantile;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3) Al centro le attività manuali, il gioco e il lavoro;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4) La Motivazione: ogni apprendimento reale deve essere collegato ad un interesse da parte del fanciullo e quindi deve essere mosso da una sollecitazione dei suoi bisogni emotivi, pratici e cognitivi;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5) La centralità dello studio di ambiente: dalla realtà che lo circonda il bambino trae gli stimoli per apprendere;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6) L’antiautoritarismo;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7) L’anti-intellettualismo</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43</a:t>
            </a:fld>
            <a:endParaRPr sz="1200">
              <a:solidFill>
                <a:srgbClr val="888888"/>
              </a:solidFill>
            </a:endParaRPr>
          </a:p>
        </p:txBody>
      </p:sp>
    </p:spTree>
    <p:extLst>
      <p:ext uri="{BB962C8B-B14F-4D97-AF65-F5344CB8AC3E}">
        <p14:creationId xmlns:p14="http://schemas.microsoft.com/office/powerpoint/2010/main" val="2955977335"/>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a:solidFill>
                  <a:srgbClr val="3F6797"/>
                </a:solidFill>
              </a:rPr>
              <a:t>L’attivismo pedagogico</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 grandi maestri teorici dell’attivismo vanno riconosciuti in</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a:solidFill>
                  <a:srgbClr val="3F6797"/>
                </a:solidFill>
                <a:latin typeface="Comic Sans MS Bold"/>
                <a:ea typeface="Comic Sans MS Bold"/>
                <a:cs typeface="Comic Sans MS Bold"/>
                <a:sym typeface="Comic Sans MS Bold"/>
              </a:rPr>
              <a:t>Dewey</a:t>
            </a: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a:solidFill>
                  <a:srgbClr val="3F6797"/>
                </a:solidFill>
                <a:latin typeface="Comic Sans MS Bold"/>
                <a:ea typeface="Comic Sans MS Bold"/>
                <a:cs typeface="Comic Sans MS Bold"/>
                <a:sym typeface="Comic Sans MS Bold"/>
              </a:rPr>
              <a:t>Decroly</a:t>
            </a: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a:solidFill>
                  <a:srgbClr val="3F6797"/>
                </a:solidFill>
                <a:latin typeface="Comic Sans MS Bold"/>
                <a:ea typeface="Comic Sans MS Bold"/>
                <a:cs typeface="Comic Sans MS Bold"/>
                <a:sym typeface="Comic Sans MS Bold"/>
              </a:rPr>
              <a:t>Claparède</a:t>
            </a: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a:solidFill>
                  <a:srgbClr val="3F6797"/>
                </a:solidFill>
                <a:latin typeface="Comic Sans MS Bold"/>
                <a:ea typeface="Comic Sans MS Bold"/>
                <a:cs typeface="Comic Sans MS Bold"/>
                <a:sym typeface="Comic Sans MS Bold"/>
              </a:rPr>
              <a:t>Ferrière</a:t>
            </a: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Maria Montessori</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44</a:t>
            </a:fld>
            <a:endParaRPr sz="1200">
              <a:solidFill>
                <a:srgbClr val="888888"/>
              </a:solidFill>
            </a:endParaRPr>
          </a:p>
        </p:txBody>
      </p:sp>
    </p:spTree>
    <p:extLst>
      <p:ext uri="{BB962C8B-B14F-4D97-AF65-F5344CB8AC3E}">
        <p14:creationId xmlns:p14="http://schemas.microsoft.com/office/powerpoint/2010/main" val="179211464"/>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pubblicato nel 1899, si suddivide in 8 capitoli e una appendice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 temi: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scuola e il progresso sociale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scuola e la vita del fanciullo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Sperperi nell’educazione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Psicologia dell’istruzione elementare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 principi educativi di </a:t>
            </a:r>
            <a:r>
              <a:rPr lang="it-IT" sz="2400" dirty="0" err="1">
                <a:solidFill>
                  <a:srgbClr val="3F6797"/>
                </a:solidFill>
                <a:latin typeface="Comic Sans MS Bold"/>
                <a:ea typeface="Comic Sans MS Bold"/>
                <a:cs typeface="Comic Sans MS Bold"/>
                <a:sym typeface="Comic Sans MS Bold"/>
              </a:rPr>
              <a:t>Froebel</a:t>
            </a: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psicologia delle occupazioni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Lo sviluppo dell’attenzione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Lo scopo della storia nell’istruzione elementare</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45</a:t>
            </a:fld>
            <a:endParaRPr sz="1200">
              <a:solidFill>
                <a:srgbClr val="888888"/>
              </a:solidFill>
            </a:endParaRPr>
          </a:p>
        </p:txBody>
      </p:sp>
    </p:spTree>
    <p:extLst>
      <p:ext uri="{BB962C8B-B14F-4D97-AF65-F5344CB8AC3E}">
        <p14:creationId xmlns:p14="http://schemas.microsoft.com/office/powerpoint/2010/main" val="4243041727"/>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Alcuni fili conduttori: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L’educazione e la matrice sociale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L’educazione e l’ambiente culturale (lo sviluppo industriale)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Il lavoro manuale e gli apprendimenti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Imparare facendo: attenzione, osservazione, memoria, linguaggio</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trasformazione sociale ed economica come trasformazione educativa</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46</a:t>
            </a:fld>
            <a:endParaRPr sz="1200">
              <a:solidFill>
                <a:srgbClr val="888888"/>
              </a:solidFill>
            </a:endParaRPr>
          </a:p>
        </p:txBody>
      </p:sp>
    </p:spTree>
    <p:extLst>
      <p:ext uri="{BB962C8B-B14F-4D97-AF65-F5344CB8AC3E}">
        <p14:creationId xmlns:p14="http://schemas.microsoft.com/office/powerpoint/2010/main" val="241853052"/>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Alcuni fili conduttori: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Il rapporto fra lavoro e scuola: il lavoro come metodo per la vita, non come insegnamenti disciplinari.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 scuola: ambiente sociale senza condizioni di socialità.</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Ambiente artificiale e ambiente naturale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vita in comune e lo spirito di cooperazione sociale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geografia e le discipline che da esse ne derivano.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Il lavoro come punto di partenza per l’apprendimento della storia, della biologia, della matematica, dell’arte. </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47</a:t>
            </a:fld>
            <a:endParaRPr sz="1200">
              <a:solidFill>
                <a:srgbClr val="888888"/>
              </a:solidFill>
            </a:endParaRPr>
          </a:p>
        </p:txBody>
      </p:sp>
    </p:spTree>
    <p:extLst>
      <p:ext uri="{BB962C8B-B14F-4D97-AF65-F5344CB8AC3E}">
        <p14:creationId xmlns:p14="http://schemas.microsoft.com/office/powerpoint/2010/main" val="1089241609"/>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Capitolo II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relazione della scuola con la vita e lo sviluppo dei ragazzi nella scuola.</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 scuola e l’ascolto: importanza dell’ascoltare secondo il senso deweyano. L’ascolto è alla base della didattica e dell’educazione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L’apprendimento informale familiare attraverso la conversazione, La generalizzazione della vita scolastica.</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Imparare e vivere, ma prima si vive e poi si impara</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48</a:t>
            </a:fld>
            <a:endParaRPr sz="1200">
              <a:solidFill>
                <a:srgbClr val="888888"/>
              </a:solidFill>
            </a:endParaRPr>
          </a:p>
        </p:txBody>
      </p:sp>
    </p:spTree>
    <p:extLst>
      <p:ext uri="{BB962C8B-B14F-4D97-AF65-F5344CB8AC3E}">
        <p14:creationId xmlns:p14="http://schemas.microsoft.com/office/powerpoint/2010/main" val="2811735117"/>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Capitolo II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Istinto sociale: il linguaggio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Istinto del fare: il gioco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Istinto dell’investigazione: l’esperimento</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Istinto Artistico: L’arte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L’interesse per la conversazione e la comunicazione; </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L’interesse per l’indagine o la scoperta;</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L’interesse per la fabbricazione o la costruzione;</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L’interesse per la </a:t>
            </a:r>
            <a:r>
              <a:rPr lang="it-IT" sz="2400">
                <a:solidFill>
                  <a:srgbClr val="3F6797"/>
                </a:solidFill>
                <a:latin typeface="Comic Sans MS Bold"/>
                <a:ea typeface="Comic Sans MS Bold"/>
                <a:cs typeface="Comic Sans MS Bold"/>
                <a:sym typeface="Comic Sans MS Bold"/>
              </a:rPr>
              <a:t>produzione artistica</a:t>
            </a:r>
            <a:endParaRPr lang="it-IT"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49</a:t>
            </a:fld>
            <a:endParaRPr sz="1200">
              <a:solidFill>
                <a:srgbClr val="888888"/>
              </a:solidFill>
            </a:endParaRPr>
          </a:p>
        </p:txBody>
      </p:sp>
    </p:spTree>
    <p:extLst>
      <p:ext uri="{BB962C8B-B14F-4D97-AF65-F5344CB8AC3E}">
        <p14:creationId xmlns:p14="http://schemas.microsoft.com/office/powerpoint/2010/main" val="393706412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image1.png"/>
          <p:cNvPicPr/>
          <p:nvPr/>
        </p:nvPicPr>
        <p:blipFill>
          <a:blip r:embed="rId2"/>
          <a:stretch>
            <a:fillRect/>
          </a:stretch>
        </p:blipFill>
        <p:spPr>
          <a:xfrm>
            <a:off x="0" y="1705"/>
            <a:ext cx="9180512" cy="6872636"/>
          </a:xfrm>
          <a:prstGeom prst="rect">
            <a:avLst/>
          </a:prstGeom>
          <a:ln w="12700">
            <a:miter lim="400000"/>
          </a:ln>
        </p:spPr>
      </p:pic>
      <p:sp>
        <p:nvSpPr>
          <p:cNvPr id="77" name="Shape 77"/>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8" name="Shape 78"/>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9" name="Shape 79"/>
          <p:cNvSpPr>
            <a:spLocks noGrp="1"/>
          </p:cNvSpPr>
          <p:nvPr>
            <p:ph type="title"/>
          </p:nvPr>
        </p:nvSpPr>
        <p:spPr>
          <a:xfrm>
            <a:off x="457200" y="695457"/>
            <a:ext cx="8229600" cy="722182"/>
          </a:xfrm>
          <a:prstGeom prst="rect">
            <a:avLst/>
          </a:prstGeom>
        </p:spPr>
        <p:txBody>
          <a:bodyPr/>
          <a:lstStyle>
            <a:lvl1pPr defTabSz="356615">
              <a:defRPr sz="24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2400">
                <a:solidFill>
                  <a:srgbClr val="002060"/>
                </a:solidFill>
              </a:rPr>
              <a:t>Le Scienze dell’Educazione</a:t>
            </a:r>
          </a:p>
        </p:txBody>
      </p:sp>
      <p:sp>
        <p:nvSpPr>
          <p:cNvPr id="80" name="Shape 80"/>
          <p:cNvSpPr>
            <a:spLocks noGrp="1"/>
          </p:cNvSpPr>
          <p:nvPr>
            <p:ph type="body" idx="1"/>
          </p:nvPr>
        </p:nvSpPr>
        <p:spPr>
          <a:xfrm>
            <a:off x="265166" y="1626687"/>
            <a:ext cx="8229601" cy="4525965"/>
          </a:xfrm>
          <a:prstGeom prst="rect">
            <a:avLst/>
          </a:prstGeom>
        </p:spPr>
        <p:txBody>
          <a:bodyPr/>
          <a:lstStyle/>
          <a:p>
            <a:pPr marL="0" lvl="0" indent="0" defTabSz="425194">
              <a:spcBef>
                <a:spcPts val="1100"/>
              </a:spcBef>
              <a:buSzTx/>
              <a:buNone/>
              <a:defRPr sz="1800"/>
            </a:pPr>
            <a:r>
              <a:rPr sz="3200">
                <a:solidFill>
                  <a:srgbClr val="3F6797"/>
                </a:solidFill>
                <a:latin typeface="Comic Sans MS Bold"/>
                <a:ea typeface="Comic Sans MS Bold"/>
                <a:cs typeface="Comic Sans MS Bold"/>
                <a:sym typeface="Comic Sans MS Bold"/>
              </a:rPr>
              <a:t>Antropologia</a:t>
            </a:r>
          </a:p>
          <a:p>
            <a:pPr marL="0" lvl="0" indent="0" defTabSz="425194">
              <a:spcBef>
                <a:spcPts val="1100"/>
              </a:spcBef>
              <a:buSzTx/>
              <a:buNone/>
              <a:defRPr sz="1800"/>
            </a:pPr>
            <a:r>
              <a:rPr sz="3200">
                <a:solidFill>
                  <a:srgbClr val="3F6797"/>
                </a:solidFill>
                <a:latin typeface="Comic Sans MS Bold"/>
                <a:ea typeface="Comic Sans MS Bold"/>
                <a:cs typeface="Comic Sans MS Bold"/>
                <a:sym typeface="Comic Sans MS Bold"/>
              </a:rPr>
              <a:t>Psicologia</a:t>
            </a:r>
          </a:p>
          <a:p>
            <a:pPr marL="0" lvl="0" indent="0" defTabSz="425194">
              <a:spcBef>
                <a:spcPts val="1100"/>
              </a:spcBef>
              <a:buSzTx/>
              <a:buNone/>
              <a:defRPr sz="1800"/>
            </a:pPr>
            <a:r>
              <a:rPr sz="3200">
                <a:solidFill>
                  <a:srgbClr val="3F6797"/>
                </a:solidFill>
                <a:latin typeface="Comic Sans MS Bold"/>
                <a:ea typeface="Comic Sans MS Bold"/>
                <a:cs typeface="Comic Sans MS Bold"/>
                <a:sym typeface="Comic Sans MS Bold"/>
              </a:rPr>
              <a:t>Sociologia</a:t>
            </a:r>
          </a:p>
          <a:p>
            <a:pPr marL="0" lvl="0" indent="0" defTabSz="425194">
              <a:spcBef>
                <a:spcPts val="1100"/>
              </a:spcBef>
              <a:buSzTx/>
              <a:buNone/>
              <a:defRPr sz="1800"/>
            </a:pPr>
            <a:r>
              <a:rPr sz="3200">
                <a:solidFill>
                  <a:srgbClr val="3F6797"/>
                </a:solidFill>
                <a:latin typeface="Comic Sans MS Bold"/>
                <a:ea typeface="Comic Sans MS Bold"/>
                <a:cs typeface="Comic Sans MS Bold"/>
                <a:sym typeface="Comic Sans MS Bold"/>
              </a:rPr>
              <a:t>Biologia</a:t>
            </a:r>
          </a:p>
          <a:p>
            <a:pPr marL="0" lvl="0" indent="0" defTabSz="425194">
              <a:spcBef>
                <a:spcPts val="1100"/>
              </a:spcBef>
              <a:buSzTx/>
              <a:buNone/>
              <a:defRPr sz="1800"/>
            </a:pPr>
            <a:r>
              <a:rPr sz="3200">
                <a:solidFill>
                  <a:srgbClr val="3F6797"/>
                </a:solidFill>
                <a:latin typeface="Comic Sans MS Bold"/>
                <a:ea typeface="Comic Sans MS Bold"/>
                <a:cs typeface="Comic Sans MS Bold"/>
                <a:sym typeface="Comic Sans MS Bold"/>
              </a:rPr>
              <a:t>Linguistica</a:t>
            </a:r>
          </a:p>
          <a:p>
            <a:pPr marL="0" lvl="0" indent="0" defTabSz="425194">
              <a:spcBef>
                <a:spcPts val="1100"/>
              </a:spcBef>
              <a:buSzTx/>
              <a:buNone/>
              <a:defRPr sz="1800"/>
            </a:pPr>
            <a:r>
              <a:rPr sz="3200">
                <a:solidFill>
                  <a:srgbClr val="3F6797"/>
                </a:solidFill>
                <a:latin typeface="Comic Sans MS Bold"/>
                <a:ea typeface="Comic Sans MS Bold"/>
                <a:cs typeface="Comic Sans MS Bold"/>
                <a:sym typeface="Comic Sans MS Bold"/>
              </a:rPr>
              <a:t>Storia</a:t>
            </a:r>
          </a:p>
        </p:txBody>
      </p:sp>
      <p:sp>
        <p:nvSpPr>
          <p:cNvPr id="81" name="Shape 81"/>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5</a:t>
            </a:fld>
            <a:endParaRPr sz="1200">
              <a:solidFill>
                <a:srgbClr val="FFFFFF"/>
              </a:solidFill>
            </a:endParaRPr>
          </a:p>
        </p:txBody>
      </p:sp>
    </p:spTree>
    <p:extLst>
      <p:ext uri="{BB962C8B-B14F-4D97-AF65-F5344CB8AC3E}">
        <p14:creationId xmlns:p14="http://schemas.microsoft.com/office/powerpoint/2010/main" val="3096909838"/>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Capitolo III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Sperperi nell’Educazione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457200" lvl="0" indent="-457200" algn="just">
              <a:buSzTx/>
              <a:buAutoNum type="arabicParenR"/>
              <a:defRPr sz="1800"/>
            </a:pPr>
            <a:r>
              <a:rPr lang="it-IT" sz="2400" dirty="0">
                <a:solidFill>
                  <a:srgbClr val="3F6797"/>
                </a:solidFill>
                <a:latin typeface="Comic Sans MS Bold"/>
                <a:ea typeface="Comic Sans MS Bold"/>
                <a:cs typeface="Comic Sans MS Bold"/>
                <a:sym typeface="Comic Sans MS Bold"/>
              </a:rPr>
              <a:t>La prima lezione ha trattato della scuola nei suoi aspetti sociali, e delle necessarie trasformazioni che vi si devono fare per renderla efficace nelle </a:t>
            </a:r>
            <a:r>
              <a:rPr lang="it-IT" sz="2400" dirty="0" err="1">
                <a:solidFill>
                  <a:srgbClr val="3F6797"/>
                </a:solidFill>
                <a:latin typeface="Comic Sans MS Bold"/>
                <a:ea typeface="Comic Sans MS Bold"/>
                <a:cs typeface="Comic Sans MS Bold"/>
                <a:sym typeface="Comic Sans MS Bold"/>
              </a:rPr>
              <a:t>condizini</a:t>
            </a:r>
            <a:r>
              <a:rPr lang="it-IT" sz="2400" dirty="0">
                <a:solidFill>
                  <a:srgbClr val="3F6797"/>
                </a:solidFill>
                <a:latin typeface="Comic Sans MS Bold"/>
                <a:ea typeface="Comic Sans MS Bold"/>
                <a:cs typeface="Comic Sans MS Bold"/>
                <a:sym typeface="Comic Sans MS Bold"/>
              </a:rPr>
              <a:t> presenti della società.</a:t>
            </a:r>
          </a:p>
          <a:p>
            <a:pPr marL="457200" lvl="0" indent="-457200" algn="just">
              <a:buSzTx/>
              <a:buAutoNum type="arabicParenR"/>
              <a:defRPr sz="1800"/>
            </a:pPr>
            <a:r>
              <a:rPr lang="it-IT" sz="2400" dirty="0">
                <a:solidFill>
                  <a:srgbClr val="3F6797"/>
                </a:solidFill>
                <a:latin typeface="Comic Sans MS Bold"/>
                <a:ea typeface="Comic Sans MS Bold"/>
                <a:cs typeface="Comic Sans MS Bold"/>
                <a:sym typeface="Comic Sans MS Bold"/>
              </a:rPr>
              <a:t>La seconda ha studiato la scuola in relazione con lo svolgimento dei ragazzi singolarmente</a:t>
            </a:r>
          </a:p>
          <a:p>
            <a:pPr marL="457200" lvl="0" indent="-457200" algn="just">
              <a:buSzTx/>
              <a:buAutoNum type="arabicParenR"/>
              <a:defRPr sz="1800"/>
            </a:pPr>
            <a:r>
              <a:rPr lang="it-IT" sz="2400" dirty="0">
                <a:solidFill>
                  <a:srgbClr val="3F6797"/>
                </a:solidFill>
                <a:latin typeface="Comic Sans MS Bold"/>
                <a:ea typeface="Comic Sans MS Bold"/>
                <a:cs typeface="Comic Sans MS Bold"/>
                <a:sym typeface="Comic Sans MS Bold"/>
              </a:rPr>
              <a:t>La terza si occuperà  ora della scuola come istituzione in rapporto tanto con la società quanto con i suoi membri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50</a:t>
            </a:fld>
            <a:endParaRPr sz="1200">
              <a:solidFill>
                <a:srgbClr val="888888"/>
              </a:solidFill>
            </a:endParaRPr>
          </a:p>
        </p:txBody>
      </p:sp>
    </p:spTree>
    <p:extLst>
      <p:ext uri="{BB962C8B-B14F-4D97-AF65-F5344CB8AC3E}">
        <p14:creationId xmlns:p14="http://schemas.microsoft.com/office/powerpoint/2010/main" val="3138971124"/>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lnSpcReduction="10000"/>
          </a:bodyPr>
          <a:lstStyle/>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Capitolo III</a:t>
            </a: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Sperperi nell’Educazione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Ci si occuperà di educazione e dello spreco di vite umane che una cattiva organizzazione comporta: organizzare comporta promuovere economia ed efficienza.</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L’organizzazione che si considera è quella della scuola stessa come comunità di individui </a:t>
            </a:r>
            <a:r>
              <a:rPr lang="it-IT" sz="2400" dirty="0" err="1">
                <a:solidFill>
                  <a:srgbClr val="3F6797"/>
                </a:solidFill>
                <a:latin typeface="Comic Sans MS Bold"/>
                <a:ea typeface="Comic Sans MS Bold"/>
                <a:cs typeface="Comic Sans MS Bold"/>
                <a:sym typeface="Comic Sans MS Bold"/>
              </a:rPr>
              <a:t>oltrechè</a:t>
            </a:r>
            <a:r>
              <a:rPr lang="it-IT" sz="2400" dirty="0">
                <a:solidFill>
                  <a:srgbClr val="3F6797"/>
                </a:solidFill>
                <a:latin typeface="Comic Sans MS Bold"/>
                <a:ea typeface="Comic Sans MS Bold"/>
                <a:cs typeface="Comic Sans MS Bold"/>
                <a:sym typeface="Comic Sans MS Bold"/>
              </a:rPr>
              <a:t> “sistema scolastico”, edificio scolastico, provveditore agli studi, Ufficio scolastico Regionale, carriera dei maestri, etc.</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a:solidFill>
                  <a:srgbClr val="3F6797"/>
                </a:solidFill>
                <a:latin typeface="Comic Sans MS Bold"/>
                <a:ea typeface="Comic Sans MS Bold"/>
                <a:cs typeface="Comic Sans MS Bold"/>
                <a:sym typeface="Comic Sans MS Bold"/>
              </a:rPr>
              <a:t>Organizzare significa fare in modo che si operi con facilità, flessibilità e pienezza</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51</a:t>
            </a:fld>
            <a:endParaRPr sz="1200">
              <a:solidFill>
                <a:srgbClr val="888888"/>
              </a:solidFill>
            </a:endParaRPr>
          </a:p>
        </p:txBody>
      </p:sp>
    </p:spTree>
    <p:extLst>
      <p:ext uri="{BB962C8B-B14F-4D97-AF65-F5344CB8AC3E}">
        <p14:creationId xmlns:p14="http://schemas.microsoft.com/office/powerpoint/2010/main" val="3178250063"/>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000" dirty="0">
                <a:solidFill>
                  <a:srgbClr val="3F6797"/>
                </a:solidFill>
                <a:latin typeface="Comic Sans MS Bold"/>
                <a:ea typeface="Comic Sans MS Bold"/>
                <a:cs typeface="Comic Sans MS Bold"/>
                <a:sym typeface="Comic Sans MS Bold"/>
              </a:rPr>
              <a:t>Il ragazzo deve recare a scuola tutte le esperienze che ha fatto fuori di essa, ma al contempo deve lasciare al scuola, al termine del percorso di studi, recando con sé qualcosa da adoperare immediatamente nella vita quotidiana. </a:t>
            </a:r>
          </a:p>
          <a:p>
            <a:pPr marL="0" lvl="0" indent="0" algn="just">
              <a:buSzTx/>
              <a:buNone/>
              <a:defRPr sz="1800"/>
            </a:pPr>
            <a:endParaRPr lang="it-IT" sz="20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000" dirty="0">
                <a:solidFill>
                  <a:srgbClr val="3F6797"/>
                </a:solidFill>
                <a:latin typeface="Comic Sans MS Bold"/>
                <a:ea typeface="Comic Sans MS Bold"/>
                <a:cs typeface="Comic Sans MS Bold"/>
                <a:sym typeface="Comic Sans MS Bold"/>
              </a:rPr>
              <a:t>Tutte le parti del sistema scolastico dovrebbero essere collegate. </a:t>
            </a:r>
          </a:p>
          <a:p>
            <a:pPr marL="0" lvl="0" indent="0" algn="just">
              <a:buSzTx/>
              <a:buNone/>
              <a:defRPr sz="1800"/>
            </a:pPr>
            <a:r>
              <a:rPr lang="it-IT" sz="2000" dirty="0">
                <a:solidFill>
                  <a:srgbClr val="3F6797"/>
                </a:solidFill>
                <a:latin typeface="Comic Sans MS Bold"/>
                <a:ea typeface="Comic Sans MS Bold"/>
                <a:cs typeface="Comic Sans MS Bold"/>
                <a:sym typeface="Comic Sans MS Bold"/>
              </a:rPr>
              <a:t>La parte inferiore del sistema dovrebbe essere collegata a quella superiore.</a:t>
            </a:r>
          </a:p>
          <a:p>
            <a:pPr marL="0" lvl="0" indent="0" algn="just">
              <a:buSzTx/>
              <a:buNone/>
              <a:defRPr sz="1800"/>
            </a:pPr>
            <a:r>
              <a:rPr lang="it-IT" sz="2000" dirty="0">
                <a:solidFill>
                  <a:srgbClr val="3F6797"/>
                </a:solidFill>
                <a:latin typeface="Comic Sans MS Bold"/>
                <a:ea typeface="Comic Sans MS Bold"/>
                <a:cs typeface="Comic Sans MS Bold"/>
                <a:sym typeface="Comic Sans MS Bold"/>
              </a:rPr>
              <a:t>Se nell’Università il ruolo dell’Indagine e della scoperta scientifica è prioritario, ciò dovrebbe avvenire anche nei gradi inferiori della scuola, affinché l’alunno sappia discernere la verità dalla banalità.</a:t>
            </a:r>
          </a:p>
          <a:p>
            <a:pPr marL="0" lvl="0" indent="0" algn="just">
              <a:buSzTx/>
              <a:buNone/>
              <a:defRPr sz="1800"/>
            </a:pPr>
            <a:endParaRPr lang="it-IT" sz="20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000" dirty="0">
                <a:solidFill>
                  <a:srgbClr val="3F6797"/>
                </a:solidFill>
                <a:latin typeface="Comic Sans MS Bold"/>
                <a:ea typeface="Comic Sans MS Bold"/>
                <a:cs typeface="Comic Sans MS Bold"/>
                <a:sym typeface="Comic Sans MS Bold"/>
              </a:rPr>
              <a:t>Dunque, è necessario un collegamento denso e forte fra la parte più progredita del sistema educativo e quella più di base (pp. 51-55)</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52</a:t>
            </a:fld>
            <a:endParaRPr sz="1200">
              <a:solidFill>
                <a:srgbClr val="888888"/>
              </a:solidFill>
            </a:endParaRPr>
          </a:p>
        </p:txBody>
      </p:sp>
    </p:spTree>
    <p:extLst>
      <p:ext uri="{BB962C8B-B14F-4D97-AF65-F5344CB8AC3E}">
        <p14:creationId xmlns:p14="http://schemas.microsoft.com/office/powerpoint/2010/main" val="2342688142"/>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graphicFrame>
        <p:nvGraphicFramePr>
          <p:cNvPr id="2" name="Diagramma 1"/>
          <p:cNvGraphicFramePr/>
          <p:nvPr/>
        </p:nvGraphicFramePr>
        <p:xfrm>
          <a:off x="457200" y="1113274"/>
          <a:ext cx="8229600" cy="5744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53</a:t>
            </a:fld>
            <a:endParaRPr sz="1200">
              <a:solidFill>
                <a:srgbClr val="888888"/>
              </a:solidFill>
            </a:endParaRPr>
          </a:p>
        </p:txBody>
      </p:sp>
    </p:spTree>
    <p:extLst>
      <p:ext uri="{BB962C8B-B14F-4D97-AF65-F5344CB8AC3E}">
        <p14:creationId xmlns:p14="http://schemas.microsoft.com/office/powerpoint/2010/main" val="2171415761"/>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a:solidFill>
                  <a:srgbClr val="3F6797"/>
                </a:solidFill>
              </a:rPr>
              <a:t>Scuola e Società</a:t>
            </a:r>
            <a:br>
              <a:rPr lang="it-IT" sz="2800" dirty="0"/>
            </a:br>
            <a:r>
              <a:rPr lang="it-IT" sz="2800" dirty="0"/>
              <a:t>John </a:t>
            </a:r>
            <a:r>
              <a:rPr lang="it-IT" sz="2800" dirty="0" err="1"/>
              <a:t>Dewey</a:t>
            </a:r>
            <a:endParaRPr sz="2800" dirty="0">
              <a:solidFill>
                <a:srgbClr val="3F6797"/>
              </a:solidFill>
            </a:endParaRPr>
          </a:p>
        </p:txBody>
      </p:sp>
      <p:graphicFrame>
        <p:nvGraphicFramePr>
          <p:cNvPr id="2" name="Diagramma 1"/>
          <p:cNvGraphicFramePr/>
          <p:nvPr/>
        </p:nvGraphicFramePr>
        <p:xfrm>
          <a:off x="457200" y="1113274"/>
          <a:ext cx="8229600" cy="5744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54</a:t>
            </a:fld>
            <a:endParaRPr sz="1200">
              <a:solidFill>
                <a:srgbClr val="888888"/>
              </a:solidFill>
            </a:endParaRPr>
          </a:p>
        </p:txBody>
      </p:sp>
    </p:spTree>
    <p:extLst>
      <p:ext uri="{BB962C8B-B14F-4D97-AF65-F5344CB8AC3E}">
        <p14:creationId xmlns:p14="http://schemas.microsoft.com/office/powerpoint/2010/main" val="4152685639"/>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a:latin typeface="Comic Sans MS"/>
                <a:cs typeface="Comic Sans MS"/>
              </a:rPr>
              <a:t>La scuola di </a:t>
            </a:r>
            <a:r>
              <a:rPr lang="it-IT" sz="2400" dirty="0" err="1">
                <a:latin typeface="Comic Sans MS"/>
                <a:cs typeface="Comic Sans MS"/>
              </a:rPr>
              <a:t>Dewey</a:t>
            </a:r>
            <a:br>
              <a:rPr lang="it-IT" sz="2400" dirty="0">
                <a:latin typeface="Comic Sans MS"/>
                <a:cs typeface="Comic Sans MS"/>
              </a:rPr>
            </a:br>
            <a:r>
              <a:rPr lang="it-IT" sz="2400" dirty="0">
                <a:latin typeface="Comic Sans MS"/>
                <a:cs typeface="Comic Sans MS"/>
              </a:rPr>
              <a:t>Collegate la scuola alla vita e </a:t>
            </a:r>
            <a:br>
              <a:rPr lang="it-IT" sz="2400" dirty="0">
                <a:latin typeface="Comic Sans MS"/>
                <a:cs typeface="Comic Sans MS"/>
              </a:rPr>
            </a:br>
            <a:r>
              <a:rPr lang="it-IT" sz="2400" dirty="0">
                <a:latin typeface="Comic Sans MS"/>
                <a:cs typeface="Comic Sans MS"/>
              </a:rPr>
              <a:t>tutti gli studi saranno collegati fra di loro</a:t>
            </a:r>
          </a:p>
        </p:txBody>
      </p:sp>
      <p:graphicFrame>
        <p:nvGraphicFramePr>
          <p:cNvPr id="4" name="Diagramma 3"/>
          <p:cNvGraphicFramePr/>
          <p:nvPr/>
        </p:nvGraphicFramePr>
        <p:xfrm>
          <a:off x="441712" y="1382603"/>
          <a:ext cx="82296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5403124"/>
      </p:ext>
    </p:extLst>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a:latin typeface="Comic Sans MS"/>
                <a:cs typeface="Comic Sans MS"/>
              </a:rPr>
              <a:t>La scuola e il rapporto con l’Università</a:t>
            </a:r>
          </a:p>
        </p:txBody>
      </p:sp>
      <p:sp>
        <p:nvSpPr>
          <p:cNvPr id="3" name="Segnaposto testo 2"/>
          <p:cNvSpPr>
            <a:spLocks noGrp="1"/>
          </p:cNvSpPr>
          <p:nvPr>
            <p:ph type="body" idx="1"/>
          </p:nvPr>
        </p:nvSpPr>
        <p:spPr/>
        <p:txBody>
          <a:bodyPr>
            <a:normAutofit/>
          </a:bodyPr>
          <a:lstStyle/>
          <a:p>
            <a:r>
              <a:rPr lang="it-IT" sz="2400" dirty="0">
                <a:latin typeface="Comic Sans MS"/>
                <a:cs typeface="Comic Sans MS"/>
              </a:rPr>
              <a:t>La scuola come laboratorio</a:t>
            </a:r>
          </a:p>
          <a:p>
            <a:r>
              <a:rPr lang="it-IT" sz="2400" dirty="0">
                <a:latin typeface="Comic Sans MS"/>
                <a:cs typeface="Comic Sans MS"/>
              </a:rPr>
              <a:t>La scuola e lo sviluppo del pensiero educativo</a:t>
            </a:r>
          </a:p>
          <a:p>
            <a:r>
              <a:rPr lang="it-IT" sz="2400" dirty="0">
                <a:latin typeface="Comic Sans MS"/>
                <a:cs typeface="Comic Sans MS"/>
              </a:rPr>
              <a:t>La scuola come laboratorio di psicologia applicata</a:t>
            </a:r>
          </a:p>
          <a:p>
            <a:r>
              <a:rPr lang="it-IT" sz="2400" dirty="0">
                <a:latin typeface="Comic Sans MS"/>
                <a:cs typeface="Comic Sans MS"/>
              </a:rPr>
              <a:t>Una scuola così è una scuola che deve considerare i principi dell’educazione infantile alla luce dei principi dell’attività intellettuale e dei processi di sviluppo resi noti dalla psicologia odierna</a:t>
            </a:r>
          </a:p>
          <a:p>
            <a:r>
              <a:rPr lang="it-IT" sz="2400" dirty="0">
                <a:latin typeface="Comic Sans MS"/>
                <a:cs typeface="Comic Sans MS"/>
              </a:rPr>
              <a:t>L’importanza delle emozioni</a:t>
            </a:r>
          </a:p>
          <a:p>
            <a:r>
              <a:rPr lang="it-IT" sz="2400" dirty="0">
                <a:latin typeface="Comic Sans MS"/>
                <a:cs typeface="Comic Sans MS"/>
              </a:rPr>
              <a:t>Lo spirito in sviluppo: la ripartizione cronologica dell’apprendimento</a:t>
            </a:r>
          </a:p>
          <a:p>
            <a:endParaRPr lang="it-IT" sz="2400" dirty="0">
              <a:latin typeface="Comic Sans MS"/>
              <a:cs typeface="Comic Sans MS"/>
            </a:endParaRPr>
          </a:p>
        </p:txBody>
      </p:sp>
    </p:spTree>
    <p:extLst>
      <p:ext uri="{BB962C8B-B14F-4D97-AF65-F5344CB8AC3E}">
        <p14:creationId xmlns:p14="http://schemas.microsoft.com/office/powerpoint/2010/main" val="701479591"/>
      </p:ext>
    </p:extLst>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a:latin typeface="Comic Sans MS"/>
                <a:cs typeface="Comic Sans MS"/>
              </a:rPr>
              <a:t>I Principi di </a:t>
            </a:r>
            <a:r>
              <a:rPr lang="it-IT" sz="2400" dirty="0" err="1">
                <a:latin typeface="Comic Sans MS"/>
                <a:cs typeface="Comic Sans MS"/>
              </a:rPr>
              <a:t>Froebel</a:t>
            </a:r>
            <a:r>
              <a:rPr lang="it-IT" sz="2400" dirty="0">
                <a:latin typeface="Comic Sans MS"/>
                <a:cs typeface="Comic Sans MS"/>
              </a:rPr>
              <a:t> applicati alla scuola di </a:t>
            </a:r>
            <a:r>
              <a:rPr lang="it-IT" sz="2400" dirty="0" err="1">
                <a:latin typeface="Comic Sans MS"/>
                <a:cs typeface="Comic Sans MS"/>
              </a:rPr>
              <a:t>Dewey</a:t>
            </a:r>
            <a:endParaRPr lang="it-IT" sz="2400" dirty="0">
              <a:latin typeface="Comic Sans MS"/>
              <a:cs typeface="Comic Sans MS"/>
            </a:endParaRPr>
          </a:p>
        </p:txBody>
      </p:sp>
      <p:sp>
        <p:nvSpPr>
          <p:cNvPr id="3" name="Segnaposto testo 2"/>
          <p:cNvSpPr>
            <a:spLocks noGrp="1"/>
          </p:cNvSpPr>
          <p:nvPr>
            <p:ph type="body" idx="1"/>
          </p:nvPr>
        </p:nvSpPr>
        <p:spPr/>
        <p:txBody>
          <a:bodyPr>
            <a:normAutofit lnSpcReduction="10000"/>
          </a:bodyPr>
          <a:lstStyle/>
          <a:p>
            <a:pPr marL="0" indent="0">
              <a:buNone/>
            </a:pPr>
            <a:r>
              <a:rPr lang="it-IT" sz="2400" dirty="0">
                <a:latin typeface="Comic Sans MS"/>
                <a:cs typeface="Comic Sans MS"/>
              </a:rPr>
              <a:t>1) Il principale compito della scuola è educare i ragazzi a una vita di cooperazione e di reciproco aiuto, a promuovere in loro consapevolezza dell’interdipendenza e ad aiutarli praticamente a  compiere quegli adattamenti che tradurranno tale spirito in atti espliciti.</a:t>
            </a:r>
          </a:p>
          <a:p>
            <a:pPr marL="0" indent="0">
              <a:buNone/>
            </a:pPr>
            <a:endParaRPr lang="it-IT" sz="2400" dirty="0">
              <a:latin typeface="Comic Sans MS"/>
              <a:cs typeface="Comic Sans MS"/>
            </a:endParaRPr>
          </a:p>
          <a:p>
            <a:pPr marL="0" indent="0">
              <a:buNone/>
            </a:pPr>
            <a:r>
              <a:rPr lang="it-IT" sz="2400" dirty="0">
                <a:latin typeface="Comic Sans MS"/>
                <a:cs typeface="Comic Sans MS"/>
              </a:rPr>
              <a:t>2) La radice principale di ogni attività educativa è riposta  nelle attività istintive e impulsive del fanciullo; dunque il gioco, ma anche ogni altra attività istintiva possono essere considerate educative</a:t>
            </a:r>
          </a:p>
          <a:p>
            <a:pPr marL="0" indent="0">
              <a:buNone/>
            </a:pPr>
            <a:endParaRPr lang="it-IT" sz="2400" dirty="0">
              <a:latin typeface="Comic Sans MS"/>
              <a:cs typeface="Comic Sans MS"/>
            </a:endParaRPr>
          </a:p>
          <a:p>
            <a:pPr marL="0" indent="0">
              <a:buNone/>
            </a:pPr>
            <a:r>
              <a:rPr lang="it-IT" sz="2400" dirty="0">
                <a:latin typeface="Comic Sans MS"/>
                <a:cs typeface="Comic Sans MS"/>
              </a:rPr>
              <a:t>3) Le attività e le tendenze individuali devono mantenere la vita di cooperazione e riprodurre le attività vitali dell’uomo nella cooperazione sociale</a:t>
            </a:r>
          </a:p>
        </p:txBody>
      </p:sp>
    </p:spTree>
    <p:extLst>
      <p:ext uri="{BB962C8B-B14F-4D97-AF65-F5344CB8AC3E}">
        <p14:creationId xmlns:p14="http://schemas.microsoft.com/office/powerpoint/2010/main" val="3236833705"/>
      </p:ext>
    </p:extLst>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a:latin typeface="Comic Sans MS"/>
                <a:cs typeface="Comic Sans MS"/>
              </a:rPr>
              <a:t>La psicologia delle occupazioni</a:t>
            </a:r>
          </a:p>
        </p:txBody>
      </p:sp>
      <p:sp>
        <p:nvSpPr>
          <p:cNvPr id="3" name="Segnaposto testo 2"/>
          <p:cNvSpPr>
            <a:spLocks noGrp="1"/>
          </p:cNvSpPr>
          <p:nvPr>
            <p:ph type="body" idx="1"/>
          </p:nvPr>
        </p:nvSpPr>
        <p:spPr/>
        <p:txBody>
          <a:bodyPr>
            <a:normAutofit fontScale="92500"/>
          </a:bodyPr>
          <a:lstStyle/>
          <a:p>
            <a:pPr marL="0" indent="0">
              <a:buNone/>
            </a:pPr>
            <a:r>
              <a:rPr lang="it-IT" sz="2400" dirty="0">
                <a:latin typeface="Comic Sans MS"/>
                <a:cs typeface="Comic Sans MS"/>
              </a:rPr>
              <a:t>Il metodo</a:t>
            </a:r>
          </a:p>
          <a:p>
            <a:pPr marL="0" indent="0">
              <a:buNone/>
            </a:pPr>
            <a:endParaRPr lang="it-IT" sz="2400" dirty="0">
              <a:latin typeface="Comic Sans MS"/>
              <a:cs typeface="Comic Sans MS"/>
            </a:endParaRPr>
          </a:p>
          <a:p>
            <a:pPr marL="0" indent="0">
              <a:buNone/>
            </a:pPr>
            <a:r>
              <a:rPr lang="it-IT" sz="2400" dirty="0">
                <a:latin typeface="Comic Sans MS"/>
                <a:cs typeface="Comic Sans MS"/>
              </a:rPr>
              <a:t>Il lavoro e la pratica: intendo per occupazione un modo di attività da parte del fanciullo che riproduce qualche forma di lavoro attuata nella vita sociale o che si svolge parallela a questa. Lavoro in officina, lavoro con legname e arnesi</a:t>
            </a:r>
          </a:p>
          <a:p>
            <a:pPr marL="0" indent="0">
              <a:buNone/>
            </a:pPr>
            <a:endParaRPr lang="it-IT" sz="2400" dirty="0">
              <a:latin typeface="Comic Sans MS"/>
              <a:cs typeface="Comic Sans MS"/>
            </a:endParaRPr>
          </a:p>
          <a:p>
            <a:pPr marL="0" indent="0">
              <a:buNone/>
            </a:pPr>
            <a:r>
              <a:rPr lang="it-IT" sz="2400" dirty="0">
                <a:latin typeface="Comic Sans MS"/>
                <a:cs typeface="Comic Sans MS"/>
              </a:rPr>
              <a:t>Il lavoro mantiene un equilibrio  fra la fase intellettuale e quella pratica dell’esperienza. Lo mantiene anche in senso etico. </a:t>
            </a:r>
          </a:p>
          <a:p>
            <a:pPr marL="0" indent="0">
              <a:buNone/>
            </a:pPr>
            <a:endParaRPr lang="it-IT" sz="2400" dirty="0">
              <a:latin typeface="Comic Sans MS"/>
              <a:cs typeface="Comic Sans MS"/>
            </a:endParaRPr>
          </a:p>
          <a:p>
            <a:pPr marL="0" indent="0">
              <a:buNone/>
            </a:pPr>
            <a:r>
              <a:rPr lang="it-IT" sz="2400" dirty="0">
                <a:latin typeface="Comic Sans MS"/>
                <a:cs typeface="Comic Sans MS"/>
              </a:rPr>
              <a:t>L’occupazione è distinta dalla attività che educa ad un mestiere. Ne differisce perché ha il proprio fine in se stessa</a:t>
            </a:r>
          </a:p>
          <a:p>
            <a:pPr marL="0" indent="0">
              <a:buNone/>
            </a:pPr>
            <a:endParaRPr lang="it-IT" sz="2400" dirty="0">
              <a:latin typeface="Comic Sans MS"/>
              <a:cs typeface="Comic Sans MS"/>
            </a:endParaRPr>
          </a:p>
          <a:p>
            <a:pPr marL="0" indent="0">
              <a:buNone/>
            </a:pPr>
            <a:endParaRPr lang="it-IT" sz="2400" dirty="0">
              <a:latin typeface="Comic Sans MS"/>
              <a:cs typeface="Comic Sans MS"/>
            </a:endParaRPr>
          </a:p>
        </p:txBody>
      </p:sp>
    </p:spTree>
    <p:extLst>
      <p:ext uri="{BB962C8B-B14F-4D97-AF65-F5344CB8AC3E}">
        <p14:creationId xmlns:p14="http://schemas.microsoft.com/office/powerpoint/2010/main" val="3248088919"/>
      </p:ext>
    </p:extLst>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6" name="image1.png"/>
          <p:cNvPicPr/>
          <p:nvPr/>
        </p:nvPicPr>
        <p:blipFill>
          <a:blip r:embed="rId2"/>
          <a:stretch>
            <a:fillRect/>
          </a:stretch>
        </p:blipFill>
        <p:spPr>
          <a:xfrm>
            <a:off x="0" y="1704"/>
            <a:ext cx="9180512" cy="6872638"/>
          </a:xfrm>
          <a:prstGeom prst="rect">
            <a:avLst/>
          </a:prstGeom>
          <a:ln w="12700">
            <a:miter lim="400000"/>
          </a:ln>
        </p:spPr>
      </p:pic>
      <p:sp>
        <p:nvSpPr>
          <p:cNvPr id="237" name="Shape 237"/>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238" name="Shape 238"/>
          <p:cNvSpPr/>
          <p:nvPr/>
        </p:nvSpPr>
        <p:spPr>
          <a:xfrm>
            <a:off x="8255000" y="6366466"/>
            <a:ext cx="280763" cy="501656"/>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239" name="Shape 239"/>
          <p:cNvSpPr>
            <a:spLocks noGrp="1"/>
          </p:cNvSpPr>
          <p:nvPr>
            <p:ph type="title"/>
          </p:nvPr>
        </p:nvSpPr>
        <p:spPr>
          <a:xfrm>
            <a:off x="457200" y="274637"/>
            <a:ext cx="8229600" cy="1143004"/>
          </a:xfrm>
          <a:prstGeom prst="rect">
            <a:avLst/>
          </a:prstGeom>
        </p:spPr>
        <p:txBody>
          <a:bodyPr/>
          <a:lstStyle>
            <a:lvl1pPr defTabSz="370331">
              <a:defRPr sz="1800"/>
            </a:lvl1pPr>
          </a:lstStyle>
          <a:p>
            <a:pPr lvl="0"/>
            <a:br/>
            <a:endParaRPr/>
          </a:p>
        </p:txBody>
      </p:sp>
      <p:sp>
        <p:nvSpPr>
          <p:cNvPr id="240" name="Shape 240"/>
          <p:cNvSpPr>
            <a:spLocks noGrp="1"/>
          </p:cNvSpPr>
          <p:nvPr>
            <p:ph type="body" idx="1"/>
          </p:nvPr>
        </p:nvSpPr>
        <p:spPr>
          <a:xfrm>
            <a:off x="457200" y="1600200"/>
            <a:ext cx="8229600" cy="4525963"/>
          </a:xfrm>
          <a:prstGeom prst="rect">
            <a:avLst/>
          </a:prstGeom>
        </p:spPr>
        <p:txBody>
          <a:bodyPr/>
          <a:lstStyle/>
          <a:p>
            <a:pPr marL="0" lvl="0" indent="0" algn="just" defTabSz="402336">
              <a:lnSpc>
                <a:spcPct val="150000"/>
              </a:lnSpc>
              <a:spcBef>
                <a:spcPts val="0"/>
              </a:spcBef>
              <a:buSzTx/>
              <a:buNone/>
              <a:defRPr sz="1800"/>
            </a:pPr>
            <a:r>
              <a:rPr sz="1700">
                <a:solidFill>
                  <a:srgbClr val="002060"/>
                </a:solidFill>
                <a:latin typeface="Comic Sans MS Bold"/>
                <a:ea typeface="Comic Sans MS Bold"/>
                <a:cs typeface="Comic Sans MS Bold"/>
                <a:sym typeface="Comic Sans MS Bold"/>
              </a:rPr>
              <a:t>«In sette anni di scuola popolare […] ho badato solo a non dire stupidaggini, a non lasciarle dire e a non perdere tempo. Poi ho badato a edificare me stesso, a essere io come avrei voluto che</a:t>
            </a:r>
          </a:p>
          <a:p>
            <a:pPr marL="0" lvl="0" indent="0" algn="just" defTabSz="402336">
              <a:lnSpc>
                <a:spcPct val="150000"/>
              </a:lnSpc>
              <a:spcBef>
                <a:spcPts val="0"/>
              </a:spcBef>
              <a:buSzTx/>
              <a:buNone/>
              <a:defRPr sz="1800"/>
            </a:pPr>
            <a:r>
              <a:rPr sz="1700">
                <a:solidFill>
                  <a:srgbClr val="002060"/>
                </a:solidFill>
                <a:latin typeface="Comic Sans MS Bold"/>
                <a:ea typeface="Comic Sans MS Bold"/>
                <a:cs typeface="Comic Sans MS Bold"/>
                <a:sym typeface="Comic Sans MS Bold"/>
              </a:rPr>
              <a:t>diventassero loro. Spesso gli amici mi chiedono come faccio a fare scuola e come faccio a averla piena. Insistono perché io scriva per loro un metodo, che io precisi i programmi, le materie, la tecnica didattica. Sbagliano la domanda, non</a:t>
            </a:r>
          </a:p>
          <a:p>
            <a:pPr marL="0" lvl="0" indent="0" algn="just" defTabSz="402336">
              <a:lnSpc>
                <a:spcPct val="150000"/>
              </a:lnSpc>
              <a:spcBef>
                <a:spcPts val="0"/>
              </a:spcBef>
              <a:buSzTx/>
              <a:buNone/>
              <a:defRPr sz="1800"/>
            </a:pPr>
            <a:r>
              <a:rPr sz="1700">
                <a:solidFill>
                  <a:srgbClr val="002060"/>
                </a:solidFill>
                <a:latin typeface="Comic Sans MS Bold"/>
                <a:ea typeface="Comic Sans MS Bold"/>
                <a:cs typeface="Comic Sans MS Bold"/>
                <a:sym typeface="Comic Sans MS Bold"/>
              </a:rPr>
              <a:t>dovrebbero preoccuparsi di cosa bisogna fare per fare scuola, ma solo di come bisogna essere per fare scuola» Milani L., Esperienze pastorali, Firenze, LEF, 1958, pp. 238-240</a:t>
            </a:r>
          </a:p>
        </p:txBody>
      </p:sp>
      <p:sp>
        <p:nvSpPr>
          <p:cNvPr id="241" name="Shape 241"/>
          <p:cNvSpPr>
            <a:spLocks noGrp="1"/>
          </p:cNvSpPr>
          <p:nvPr>
            <p:ph type="sldNum" sz="quarter" idx="2"/>
          </p:nvPr>
        </p:nvSpPr>
        <p:spPr>
          <a:xfrm>
            <a:off x="6553200" y="6269942"/>
            <a:ext cx="2133600" cy="172820"/>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59</a:t>
            </a:fld>
            <a:endParaRPr sz="1200">
              <a:solidFill>
                <a:srgbClr val="FFFFFF"/>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 name="image1.png"/>
          <p:cNvPicPr/>
          <p:nvPr/>
        </p:nvPicPr>
        <p:blipFill>
          <a:blip r:embed="rId2"/>
          <a:stretch>
            <a:fillRect/>
          </a:stretch>
        </p:blipFill>
        <p:spPr>
          <a:xfrm>
            <a:off x="0" y="1705"/>
            <a:ext cx="9180512" cy="6872636"/>
          </a:xfrm>
          <a:prstGeom prst="rect">
            <a:avLst/>
          </a:prstGeom>
          <a:ln w="12700">
            <a:miter lim="400000"/>
          </a:ln>
        </p:spPr>
      </p:pic>
      <p:sp>
        <p:nvSpPr>
          <p:cNvPr id="84" name="Shape 84"/>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85" name="Shape 85"/>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86" name="Shape 86"/>
          <p:cNvSpPr>
            <a:spLocks noGrp="1"/>
          </p:cNvSpPr>
          <p:nvPr>
            <p:ph type="title"/>
          </p:nvPr>
        </p:nvSpPr>
        <p:spPr>
          <a:xfrm>
            <a:off x="457200" y="695457"/>
            <a:ext cx="8229600" cy="722182"/>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Le Scienze dell’Educazione</a:t>
            </a:r>
          </a:p>
        </p:txBody>
      </p:sp>
      <p:sp>
        <p:nvSpPr>
          <p:cNvPr id="87" name="Shape 87"/>
          <p:cNvSpPr>
            <a:spLocks noGrp="1"/>
          </p:cNvSpPr>
          <p:nvPr>
            <p:ph type="body" idx="1"/>
          </p:nvPr>
        </p:nvSpPr>
        <p:spPr>
          <a:xfrm>
            <a:off x="457200" y="1600200"/>
            <a:ext cx="8229600" cy="4525963"/>
          </a:xfrm>
          <a:prstGeom prst="rect">
            <a:avLst/>
          </a:prstGeom>
        </p:spPr>
        <p:txBody>
          <a:bodyPr/>
          <a:lstStyle/>
          <a:p>
            <a:pPr marL="0" lvl="0" indent="0">
              <a:spcBef>
                <a:spcPts val="1200"/>
              </a:spcBef>
              <a:buSzTx/>
              <a:buNone/>
              <a:defRPr sz="1800"/>
            </a:pPr>
            <a:r>
              <a:rPr sz="2100" b="1">
                <a:solidFill>
                  <a:srgbClr val="3F6797"/>
                </a:solidFill>
                <a:latin typeface="Comic Sans MS"/>
                <a:ea typeface="Comic Sans MS"/>
                <a:cs typeface="Comic Sans MS"/>
                <a:sym typeface="Comic Sans MS"/>
              </a:rPr>
              <a:t>I Problemi pedagogici</a:t>
            </a:r>
          </a:p>
          <a:p>
            <a:pPr marL="0" lvl="0" indent="0">
              <a:spcBef>
                <a:spcPts val="1200"/>
              </a:spcBef>
              <a:buSzTx/>
              <a:buNone/>
              <a:defRPr sz="1800"/>
            </a:pPr>
            <a:r>
              <a:rPr sz="2100" b="1">
                <a:solidFill>
                  <a:srgbClr val="3F6797"/>
                </a:solidFill>
                <a:latin typeface="Comic Sans MS"/>
                <a:ea typeface="Comic Sans MS"/>
                <a:cs typeface="Comic Sans MS"/>
                <a:sym typeface="Comic Sans MS"/>
              </a:rPr>
              <a:t>La scuola</a:t>
            </a:r>
          </a:p>
          <a:p>
            <a:pPr marL="0" lvl="0" indent="0">
              <a:spcBef>
                <a:spcPts val="1200"/>
              </a:spcBef>
              <a:buSzTx/>
              <a:buNone/>
              <a:defRPr sz="1800"/>
            </a:pPr>
            <a:r>
              <a:rPr sz="2100" b="1">
                <a:solidFill>
                  <a:srgbClr val="3F6797"/>
                </a:solidFill>
                <a:latin typeface="Comic Sans MS"/>
                <a:ea typeface="Comic Sans MS"/>
                <a:cs typeface="Comic Sans MS"/>
                <a:sym typeface="Comic Sans MS"/>
              </a:rPr>
              <a:t>La famiglia</a:t>
            </a:r>
          </a:p>
          <a:p>
            <a:pPr marL="0" lvl="0" indent="0">
              <a:spcBef>
                <a:spcPts val="1200"/>
              </a:spcBef>
              <a:buSzTx/>
              <a:buNone/>
              <a:defRPr sz="1800"/>
            </a:pPr>
            <a:r>
              <a:rPr sz="2100" b="1">
                <a:solidFill>
                  <a:srgbClr val="3F6797"/>
                </a:solidFill>
                <a:latin typeface="Comic Sans MS"/>
                <a:ea typeface="Comic Sans MS"/>
                <a:cs typeface="Comic Sans MS"/>
                <a:sym typeface="Comic Sans MS"/>
              </a:rPr>
              <a:t>Le Istituzioni</a:t>
            </a:r>
          </a:p>
          <a:p>
            <a:pPr marL="0" lvl="0" indent="0">
              <a:spcBef>
                <a:spcPts val="1200"/>
              </a:spcBef>
              <a:buSzTx/>
              <a:buNone/>
              <a:defRPr sz="1800"/>
            </a:pPr>
            <a:r>
              <a:rPr sz="2100" b="1">
                <a:solidFill>
                  <a:srgbClr val="3F6797"/>
                </a:solidFill>
                <a:latin typeface="Comic Sans MS"/>
                <a:ea typeface="Comic Sans MS"/>
                <a:cs typeface="Comic Sans MS"/>
                <a:sym typeface="Comic Sans MS"/>
              </a:rPr>
              <a:t>Lo Stato</a:t>
            </a:r>
          </a:p>
          <a:p>
            <a:pPr marL="0" lvl="0" indent="0">
              <a:spcBef>
                <a:spcPts val="1200"/>
              </a:spcBef>
              <a:buSzTx/>
              <a:buNone/>
              <a:defRPr sz="1800"/>
            </a:pPr>
            <a:r>
              <a:rPr sz="2100" b="1">
                <a:solidFill>
                  <a:srgbClr val="3F6797"/>
                </a:solidFill>
                <a:latin typeface="Comic Sans MS"/>
                <a:ea typeface="Comic Sans MS"/>
                <a:cs typeface="Comic Sans MS"/>
                <a:sym typeface="Comic Sans MS"/>
              </a:rPr>
              <a:t>Il Soggetto/Persona/Individuo</a:t>
            </a:r>
          </a:p>
        </p:txBody>
      </p:sp>
      <p:sp>
        <p:nvSpPr>
          <p:cNvPr id="88" name="Shape 88"/>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6</a:t>
            </a:fld>
            <a:endParaRPr sz="1200">
              <a:solidFill>
                <a:srgbClr val="FFFFFF"/>
              </a:solidFill>
            </a:endParaRPr>
          </a:p>
        </p:txBody>
      </p:sp>
    </p:spTree>
    <p:extLst>
      <p:ext uri="{BB962C8B-B14F-4D97-AF65-F5344CB8AC3E}">
        <p14:creationId xmlns:p14="http://schemas.microsoft.com/office/powerpoint/2010/main" val="270665530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 name="image1.png"/>
          <p:cNvPicPr/>
          <p:nvPr/>
        </p:nvPicPr>
        <p:blipFill>
          <a:blip r:embed="rId2"/>
          <a:stretch>
            <a:fillRect/>
          </a:stretch>
        </p:blipFill>
        <p:spPr>
          <a:xfrm>
            <a:off x="0" y="1705"/>
            <a:ext cx="9180512" cy="6872636"/>
          </a:xfrm>
          <a:prstGeom prst="rect">
            <a:avLst/>
          </a:prstGeom>
          <a:ln w="12700">
            <a:miter lim="400000"/>
          </a:ln>
        </p:spPr>
      </p:pic>
      <p:sp>
        <p:nvSpPr>
          <p:cNvPr id="91" name="Shape 91"/>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92" name="Shape 92"/>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93" name="Shape 93"/>
          <p:cNvSpPr>
            <a:spLocks noGrp="1"/>
          </p:cNvSpPr>
          <p:nvPr>
            <p:ph type="title"/>
          </p:nvPr>
        </p:nvSpPr>
        <p:spPr>
          <a:xfrm>
            <a:off x="457200" y="695457"/>
            <a:ext cx="8229600" cy="722182"/>
          </a:xfrm>
          <a:prstGeom prst="rect">
            <a:avLst/>
          </a:prstGeom>
        </p:spPr>
        <p:txBody>
          <a:bodyPr/>
          <a:lstStyle>
            <a:lvl1pPr>
              <a:defRPr sz="24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400">
                <a:solidFill>
                  <a:srgbClr val="3F6797"/>
                </a:solidFill>
              </a:rPr>
              <a:t>Le fonti di una Scienza dell’Educazione</a:t>
            </a:r>
          </a:p>
        </p:txBody>
      </p:sp>
      <p:sp>
        <p:nvSpPr>
          <p:cNvPr id="94" name="Shape 94"/>
          <p:cNvSpPr>
            <a:spLocks noGrp="1"/>
          </p:cNvSpPr>
          <p:nvPr>
            <p:ph type="body" idx="1"/>
          </p:nvPr>
        </p:nvSpPr>
        <p:spPr>
          <a:xfrm>
            <a:off x="457200" y="1600200"/>
            <a:ext cx="8229600" cy="4525963"/>
          </a:xfrm>
          <a:prstGeom prst="rect">
            <a:avLst/>
          </a:prstGeom>
        </p:spPr>
        <p:txBody>
          <a:bodyPr/>
          <a:lstStyle/>
          <a:p>
            <a:pPr marL="0" lvl="0" indent="0" defTabSz="367405">
              <a:spcBef>
                <a:spcPts val="800"/>
              </a:spcBef>
              <a:buSzTx/>
              <a:buNone/>
              <a:defRPr sz="1800"/>
            </a:pPr>
            <a:r>
              <a:rPr sz="2058" b="1">
                <a:solidFill>
                  <a:srgbClr val="3F6797"/>
                </a:solidFill>
              </a:rPr>
              <a:t>Problema di Dewey:</a:t>
            </a:r>
          </a:p>
          <a:p>
            <a:pPr marL="0" lvl="0" indent="0" defTabSz="367405">
              <a:spcBef>
                <a:spcPts val="800"/>
              </a:spcBef>
              <a:buSzTx/>
              <a:buNone/>
              <a:defRPr sz="1800"/>
            </a:pPr>
            <a:r>
              <a:rPr sz="2058" b="1">
                <a:solidFill>
                  <a:srgbClr val="3F6797"/>
                </a:solidFill>
              </a:rPr>
              <a:t>Può esistere una scienza dell’educazione?</a:t>
            </a:r>
          </a:p>
          <a:p>
            <a:pPr marL="0" lvl="0" indent="0" defTabSz="367405">
              <a:spcBef>
                <a:spcPts val="800"/>
              </a:spcBef>
              <a:buSzTx/>
              <a:buNone/>
              <a:defRPr sz="1800"/>
            </a:pPr>
            <a:r>
              <a:rPr sz="2058" b="1">
                <a:solidFill>
                  <a:srgbClr val="3F6797"/>
                </a:solidFill>
              </a:rPr>
              <a:t>Sì, come sapere che applica il metodo scientifico</a:t>
            </a:r>
          </a:p>
          <a:p>
            <a:pPr marL="0" lvl="0" indent="0" defTabSz="367405">
              <a:spcBef>
                <a:spcPts val="800"/>
              </a:spcBef>
              <a:buSzTx/>
              <a:buNone/>
              <a:defRPr sz="1800"/>
            </a:pPr>
            <a:r>
              <a:rPr sz="2058" b="1">
                <a:solidFill>
                  <a:srgbClr val="3F6797"/>
                </a:solidFill>
              </a:rPr>
              <a:t>Metodo Scientifico:</a:t>
            </a:r>
          </a:p>
          <a:p>
            <a:pPr marL="0" lvl="0" indent="0" defTabSz="367405">
              <a:spcBef>
                <a:spcPts val="800"/>
              </a:spcBef>
              <a:buSzTx/>
              <a:buNone/>
              <a:defRPr sz="1800"/>
            </a:pPr>
            <a:r>
              <a:rPr sz="2058" b="1">
                <a:solidFill>
                  <a:srgbClr val="3F6797"/>
                </a:solidFill>
              </a:rPr>
              <a:t>1) Osservazione</a:t>
            </a:r>
          </a:p>
          <a:p>
            <a:pPr marL="0" lvl="0" indent="0" defTabSz="367405">
              <a:spcBef>
                <a:spcPts val="800"/>
              </a:spcBef>
              <a:buSzTx/>
              <a:buNone/>
              <a:defRPr sz="1800"/>
            </a:pPr>
            <a:r>
              <a:rPr sz="2058" b="1">
                <a:solidFill>
                  <a:srgbClr val="3F6797"/>
                </a:solidFill>
              </a:rPr>
              <a:t>2) Astrazione</a:t>
            </a:r>
          </a:p>
          <a:p>
            <a:pPr marL="0" lvl="0" indent="0" defTabSz="367405">
              <a:spcBef>
                <a:spcPts val="800"/>
              </a:spcBef>
              <a:buSzTx/>
              <a:buNone/>
              <a:defRPr sz="1800"/>
            </a:pPr>
            <a:r>
              <a:rPr sz="2058" b="1">
                <a:solidFill>
                  <a:srgbClr val="3F6797"/>
                </a:solidFill>
              </a:rPr>
              <a:t>3) Ipotesi</a:t>
            </a:r>
          </a:p>
          <a:p>
            <a:pPr marL="0" lvl="0" indent="0" defTabSz="367405">
              <a:spcBef>
                <a:spcPts val="800"/>
              </a:spcBef>
              <a:buSzTx/>
              <a:buNone/>
              <a:defRPr sz="1800"/>
            </a:pPr>
            <a:r>
              <a:rPr sz="2058" b="1">
                <a:solidFill>
                  <a:srgbClr val="3F6797"/>
                </a:solidFill>
              </a:rPr>
              <a:t>4) Teoria</a:t>
            </a:r>
          </a:p>
          <a:p>
            <a:pPr marL="0" lvl="0" indent="0" defTabSz="367405">
              <a:spcBef>
                <a:spcPts val="800"/>
              </a:spcBef>
              <a:buSzTx/>
              <a:buNone/>
              <a:defRPr sz="1800"/>
            </a:pPr>
            <a:r>
              <a:rPr sz="2058" b="1">
                <a:solidFill>
                  <a:srgbClr val="3F6797"/>
                </a:solidFill>
              </a:rPr>
              <a:t>5) Verifica</a:t>
            </a:r>
          </a:p>
          <a:p>
            <a:pPr marL="0" lvl="0" indent="0" defTabSz="367405">
              <a:spcBef>
                <a:spcPts val="800"/>
              </a:spcBef>
              <a:buSzTx/>
              <a:buNone/>
              <a:defRPr sz="1800"/>
            </a:pPr>
            <a:r>
              <a:rPr sz="2058" b="1">
                <a:solidFill>
                  <a:srgbClr val="3F6797"/>
                </a:solidFill>
              </a:rPr>
              <a:t>Si parte sempre da Problemi Educativi che pongono, appunto, Problemi. </a:t>
            </a:r>
          </a:p>
        </p:txBody>
      </p:sp>
      <p:sp>
        <p:nvSpPr>
          <p:cNvPr id="95" name="Shape 95"/>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7</a:t>
            </a:fld>
            <a:endParaRPr sz="1200">
              <a:solidFill>
                <a:srgbClr val="FFFFFF"/>
              </a:solidFill>
            </a:endParaRPr>
          </a:p>
        </p:txBody>
      </p:sp>
    </p:spTree>
    <p:extLst>
      <p:ext uri="{BB962C8B-B14F-4D97-AF65-F5344CB8AC3E}">
        <p14:creationId xmlns:p14="http://schemas.microsoft.com/office/powerpoint/2010/main" val="106844073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stretch>
            <a:fillRect/>
          </a:stretch>
        </p:blipFill>
        <p:spPr>
          <a:xfrm>
            <a:off x="0" y="1705"/>
            <a:ext cx="9180512" cy="6872636"/>
          </a:xfrm>
          <a:prstGeom prst="rect">
            <a:avLst/>
          </a:prstGeom>
          <a:ln w="12700">
            <a:miter lim="400000"/>
          </a:ln>
        </p:spPr>
      </p:pic>
      <p:sp>
        <p:nvSpPr>
          <p:cNvPr id="98" name="Shape 98"/>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99" name="Shape 99"/>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100" name="Shape 100"/>
          <p:cNvSpPr>
            <a:spLocks noGrp="1"/>
          </p:cNvSpPr>
          <p:nvPr>
            <p:ph type="title"/>
          </p:nvPr>
        </p:nvSpPr>
        <p:spPr>
          <a:xfrm>
            <a:off x="457200" y="695457"/>
            <a:ext cx="8229600" cy="722182"/>
          </a:xfrm>
          <a:prstGeom prst="rect">
            <a:avLst/>
          </a:prstGeom>
        </p:spPr>
        <p:txBody>
          <a:bodyPr/>
          <a:lstStyle>
            <a:lvl1pPr>
              <a:defRPr sz="31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3100">
                <a:solidFill>
                  <a:srgbClr val="002060"/>
                </a:solidFill>
              </a:rPr>
              <a:t>Le fonti di una Scienza  dell’Educazione</a:t>
            </a:r>
          </a:p>
        </p:txBody>
      </p:sp>
      <p:sp>
        <p:nvSpPr>
          <p:cNvPr id="101" name="Shape 101"/>
          <p:cNvSpPr>
            <a:spLocks noGrp="1"/>
          </p:cNvSpPr>
          <p:nvPr>
            <p:ph type="body" idx="1"/>
          </p:nvPr>
        </p:nvSpPr>
        <p:spPr>
          <a:xfrm>
            <a:off x="457200" y="1600200"/>
            <a:ext cx="8229600" cy="4525963"/>
          </a:xfrm>
          <a:prstGeom prst="rect">
            <a:avLst/>
          </a:prstGeom>
        </p:spPr>
        <p:txBody>
          <a:bodyPr/>
          <a:lstStyle/>
          <a:p>
            <a:pPr marL="0" lvl="0" indent="0" defTabSz="406908">
              <a:spcBef>
                <a:spcPts val="1000"/>
              </a:spcBef>
              <a:buSzTx/>
              <a:buNone/>
              <a:defRPr sz="1800"/>
            </a:pPr>
            <a:r>
              <a:rPr sz="2000" b="1">
                <a:solidFill>
                  <a:srgbClr val="3F6797"/>
                </a:solidFill>
              </a:rPr>
              <a:t>1) L’educazione è per sua natura un circolo o una spirale senza fine</a:t>
            </a:r>
          </a:p>
          <a:p>
            <a:pPr marL="0" lvl="0" indent="0" defTabSz="406908">
              <a:spcBef>
                <a:spcPts val="1000"/>
              </a:spcBef>
              <a:buSzTx/>
              <a:buNone/>
              <a:defRPr sz="1800"/>
            </a:pPr>
            <a:endParaRPr sz="2000" b="1">
              <a:solidFill>
                <a:srgbClr val="3F6797"/>
              </a:solidFill>
            </a:endParaRPr>
          </a:p>
          <a:p>
            <a:pPr marL="0" lvl="0" indent="0" defTabSz="406908">
              <a:spcBef>
                <a:spcPts val="1000"/>
              </a:spcBef>
              <a:buSzTx/>
              <a:buNone/>
              <a:defRPr sz="1800"/>
            </a:pPr>
            <a:r>
              <a:rPr sz="2000" b="1">
                <a:solidFill>
                  <a:srgbClr val="3F6797"/>
                </a:solidFill>
              </a:rPr>
              <a:t>2) essa include in sè la scienza</a:t>
            </a:r>
          </a:p>
          <a:p>
            <a:pPr marL="0" lvl="0" indent="0" defTabSz="406908">
              <a:spcBef>
                <a:spcPts val="1000"/>
              </a:spcBef>
              <a:buSzTx/>
              <a:buNone/>
              <a:defRPr sz="1800"/>
            </a:pPr>
            <a:endParaRPr sz="2000" b="1">
              <a:solidFill>
                <a:srgbClr val="3F6797"/>
              </a:solidFill>
            </a:endParaRPr>
          </a:p>
          <a:p>
            <a:pPr marL="0" lvl="0" indent="0" defTabSz="406908">
              <a:spcBef>
                <a:spcPts val="1000"/>
              </a:spcBef>
              <a:buSzTx/>
              <a:buNone/>
              <a:defRPr sz="1800"/>
            </a:pPr>
            <a:r>
              <a:rPr sz="2000" b="1">
                <a:solidFill>
                  <a:srgbClr val="3F6797"/>
                </a:solidFill>
              </a:rPr>
              <a:t>3) propone nuovi problemi</a:t>
            </a:r>
          </a:p>
          <a:p>
            <a:pPr marL="0" lvl="0" indent="0" defTabSz="406908">
              <a:spcBef>
                <a:spcPts val="1000"/>
              </a:spcBef>
              <a:buSzTx/>
              <a:buNone/>
              <a:defRPr sz="1800"/>
            </a:pPr>
            <a:endParaRPr sz="2000" b="1">
              <a:solidFill>
                <a:srgbClr val="3F6797"/>
              </a:solidFill>
            </a:endParaRPr>
          </a:p>
          <a:p>
            <a:pPr marL="0" lvl="0" indent="0" defTabSz="406908">
              <a:spcBef>
                <a:spcPts val="1000"/>
              </a:spcBef>
              <a:buSzTx/>
              <a:buNone/>
              <a:defRPr sz="1800"/>
            </a:pPr>
            <a:r>
              <a:rPr sz="2000" b="1">
                <a:solidFill>
                  <a:srgbClr val="3F6797"/>
                </a:solidFill>
              </a:rPr>
              <a:t>4) che reclamano “maggior pensiero” e più “vasta scienza”, secondo una perpetua successione.</a:t>
            </a:r>
          </a:p>
          <a:p>
            <a:pPr marL="0" lvl="0" indent="0" defTabSz="406908">
              <a:spcBef>
                <a:spcPts val="1000"/>
              </a:spcBef>
              <a:buSzTx/>
              <a:buNone/>
              <a:defRPr sz="1800"/>
            </a:pPr>
            <a:r>
              <a:rPr sz="2000" b="1">
                <a:solidFill>
                  <a:srgbClr val="3F6797"/>
                </a:solidFill>
              </a:rPr>
              <a:t>Tale scienza è fatta di fonti (scienze) che vanno però raccolte in teorie educative di cui la filosofia, come pensiero generale dell’educazione, è la costruttrice, attivando un pensiero antropologico e problematico, sempre</a:t>
            </a:r>
          </a:p>
        </p:txBody>
      </p:sp>
      <p:sp>
        <p:nvSpPr>
          <p:cNvPr id="102" name="Shape 102"/>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8</a:t>
            </a:fld>
            <a:endParaRPr sz="1200">
              <a:solidFill>
                <a:srgbClr val="FFFFFF"/>
              </a:solidFill>
            </a:endParaRPr>
          </a:p>
        </p:txBody>
      </p:sp>
    </p:spTree>
    <p:extLst>
      <p:ext uri="{BB962C8B-B14F-4D97-AF65-F5344CB8AC3E}">
        <p14:creationId xmlns:p14="http://schemas.microsoft.com/office/powerpoint/2010/main" val="173795875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image1.png"/>
          <p:cNvPicPr/>
          <p:nvPr/>
        </p:nvPicPr>
        <p:blipFill>
          <a:blip r:embed="rId2"/>
          <a:stretch>
            <a:fillRect/>
          </a:stretch>
        </p:blipFill>
        <p:spPr>
          <a:xfrm>
            <a:off x="0" y="1705"/>
            <a:ext cx="9180512" cy="6872636"/>
          </a:xfrm>
          <a:prstGeom prst="rect">
            <a:avLst/>
          </a:prstGeom>
          <a:ln w="12700">
            <a:miter lim="400000"/>
          </a:ln>
        </p:spPr>
      </p:pic>
      <p:sp>
        <p:nvSpPr>
          <p:cNvPr id="105" name="Shape 105"/>
          <p:cNvSpPr/>
          <p:nvPr/>
        </p:nvSpPr>
        <p:spPr>
          <a:xfrm>
            <a:off x="648252" y="2650077"/>
            <a:ext cx="7819029" cy="1717039"/>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106" name="Shape 106"/>
          <p:cNvSpPr/>
          <p:nvPr/>
        </p:nvSpPr>
        <p:spPr>
          <a:xfrm>
            <a:off x="8255000" y="6366466"/>
            <a:ext cx="280763" cy="501652"/>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107" name="Shape 107"/>
          <p:cNvSpPr>
            <a:spLocks noGrp="1"/>
          </p:cNvSpPr>
          <p:nvPr>
            <p:ph type="title"/>
          </p:nvPr>
        </p:nvSpPr>
        <p:spPr>
          <a:xfrm>
            <a:off x="457200" y="695457"/>
            <a:ext cx="8229600" cy="722182"/>
          </a:xfrm>
          <a:prstGeom prst="rect">
            <a:avLst/>
          </a:prstGeom>
        </p:spPr>
        <p:txBody>
          <a:bodyPr/>
          <a:lstStyle>
            <a:lvl1pPr>
              <a:defRPr sz="2700">
                <a:solidFill>
                  <a:srgbClr val="002060"/>
                </a:solidFill>
                <a:latin typeface="Comic Sans MS Bold"/>
                <a:ea typeface="Comic Sans MS Bold"/>
                <a:cs typeface="Comic Sans MS Bold"/>
                <a:sym typeface="Comic Sans MS Bold"/>
              </a:defRPr>
            </a:lvl1pPr>
          </a:lstStyle>
          <a:p>
            <a:pPr lvl="0">
              <a:defRPr sz="1800">
                <a:solidFill>
                  <a:srgbClr val="000000"/>
                </a:solidFill>
              </a:defRPr>
            </a:pPr>
            <a:r>
              <a:rPr sz="2700">
                <a:solidFill>
                  <a:srgbClr val="002060"/>
                </a:solidFill>
              </a:rPr>
              <a:t>Le antinomie pedagogiche</a:t>
            </a:r>
          </a:p>
        </p:txBody>
      </p:sp>
      <p:sp>
        <p:nvSpPr>
          <p:cNvPr id="108" name="Shape 108"/>
          <p:cNvSpPr>
            <a:spLocks noGrp="1"/>
          </p:cNvSpPr>
          <p:nvPr>
            <p:ph type="body" idx="1"/>
          </p:nvPr>
        </p:nvSpPr>
        <p:spPr>
          <a:xfrm>
            <a:off x="457200" y="1600200"/>
            <a:ext cx="8229600" cy="4525963"/>
          </a:xfrm>
          <a:prstGeom prst="rect">
            <a:avLst/>
          </a:prstGeom>
        </p:spPr>
        <p:txBody>
          <a:bodyPr/>
          <a:lstStyle/>
          <a:p>
            <a:pPr marL="0" lvl="0" indent="0">
              <a:spcBef>
                <a:spcPts val="1200"/>
              </a:spcBef>
              <a:buSzTx/>
              <a:buNone/>
              <a:defRPr sz="1800"/>
            </a:pPr>
            <a:r>
              <a:rPr sz="2300" b="1">
                <a:solidFill>
                  <a:srgbClr val="3F6797"/>
                </a:solidFill>
              </a:rPr>
              <a:t>Le antinomie formali della pedagogia: scienza e filosofia, teoria e prassi, teche e arte, sapere razionale e teche;</a:t>
            </a:r>
          </a:p>
          <a:p>
            <a:pPr marL="0" lvl="0" indent="0">
              <a:spcBef>
                <a:spcPts val="1200"/>
              </a:spcBef>
              <a:buSzTx/>
              <a:buNone/>
              <a:defRPr sz="1800"/>
            </a:pPr>
            <a:endParaRPr sz="2300" b="1">
              <a:solidFill>
                <a:srgbClr val="3F6797"/>
              </a:solidFill>
            </a:endParaRPr>
          </a:p>
          <a:p>
            <a:pPr marL="0" lvl="0" indent="0">
              <a:spcBef>
                <a:spcPts val="1200"/>
              </a:spcBef>
              <a:buSzTx/>
              <a:buNone/>
              <a:defRPr sz="1800"/>
            </a:pPr>
            <a:r>
              <a:rPr sz="2300" b="1">
                <a:solidFill>
                  <a:srgbClr val="3F6797"/>
                </a:solidFill>
              </a:rPr>
              <a:t>Le antinomie pratico-teoriche; sono quelle classiche tra educare e istruire e formare; tra autorità e libertà, tra cultura e professione nell’istruzione/formazione; </a:t>
            </a:r>
          </a:p>
          <a:p>
            <a:pPr marL="0" lvl="0" indent="0">
              <a:spcBef>
                <a:spcPts val="1200"/>
              </a:spcBef>
              <a:buSzTx/>
              <a:buNone/>
              <a:defRPr sz="1800"/>
            </a:pPr>
            <a:endParaRPr sz="2300" b="1">
              <a:solidFill>
                <a:srgbClr val="3F6797"/>
              </a:solidFill>
            </a:endParaRPr>
          </a:p>
          <a:p>
            <a:pPr marL="0" lvl="0" indent="0">
              <a:spcBef>
                <a:spcPts val="1200"/>
              </a:spcBef>
              <a:buSzTx/>
              <a:buNone/>
              <a:defRPr sz="1800"/>
            </a:pPr>
            <a:r>
              <a:rPr sz="2300" b="1">
                <a:solidFill>
                  <a:srgbClr val="3F6797"/>
                </a:solidFill>
              </a:rPr>
              <a:t>Le antinomie pratico-educative; tra amestro e scolaro, tra genitori e figli</a:t>
            </a:r>
          </a:p>
        </p:txBody>
      </p:sp>
      <p:sp>
        <p:nvSpPr>
          <p:cNvPr id="109" name="Shape 109"/>
          <p:cNvSpPr>
            <a:spLocks noGrp="1"/>
          </p:cNvSpPr>
          <p:nvPr>
            <p:ph type="sldNum" sz="quarter" idx="2"/>
          </p:nvPr>
        </p:nvSpPr>
        <p:spPr>
          <a:xfrm>
            <a:off x="6553200" y="6269942"/>
            <a:ext cx="2133600" cy="172816"/>
          </a:xfrm>
          <a:prstGeom prst="rect">
            <a:avLst/>
          </a:prstGeom>
          <a:extLst>
            <a:ext uri="{C572A759-6A51-4108-AA02-DFA0A04FC94B}">
              <ma14:wrappingTextBoxFlag xmlns:ma14="http://schemas.microsoft.com/office/mac/drawingml/2011/main" xmlns=""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9</a:t>
            </a:fld>
            <a:endParaRPr sz="1200">
              <a:solidFill>
                <a:srgbClr val="FFFFFF"/>
              </a:solidFill>
            </a:endParaRPr>
          </a:p>
        </p:txBody>
      </p:sp>
    </p:spTree>
    <p:extLst>
      <p:ext uri="{BB962C8B-B14F-4D97-AF65-F5344CB8AC3E}">
        <p14:creationId xmlns:p14="http://schemas.microsoft.com/office/powerpoint/2010/main" val="2341718572"/>
      </p:ext>
    </p:extLst>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TotalTime>
  <Words>5060</Words>
  <Application>Microsoft Macintosh PowerPoint</Application>
  <PresentationFormat>Presentazione su schermo (4:3)</PresentationFormat>
  <Paragraphs>610</Paragraphs>
  <Slides>59</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59</vt:i4>
      </vt:variant>
    </vt:vector>
  </HeadingPairs>
  <TitlesOfParts>
    <vt:vector size="66" baseType="lpstr">
      <vt:lpstr>Arial</vt:lpstr>
      <vt:lpstr>Arial Bold</vt:lpstr>
      <vt:lpstr>Avenir Roman</vt:lpstr>
      <vt:lpstr>Calibri</vt:lpstr>
      <vt:lpstr>Comic Sans MS</vt:lpstr>
      <vt:lpstr>Comic Sans MS Bold</vt:lpstr>
      <vt:lpstr>Default</vt:lpstr>
      <vt:lpstr>Presentazione standard di PowerPoint</vt:lpstr>
      <vt:lpstr>Il rapporto fra Pedagogia e Scienze dell’Educazione</vt:lpstr>
      <vt:lpstr>La pedagogia come scienza</vt:lpstr>
      <vt:lpstr>Le Scienze dell’Educazione</vt:lpstr>
      <vt:lpstr>Le Scienze dell’Educazione</vt:lpstr>
      <vt:lpstr>Le Scienze dell’Educazione</vt:lpstr>
      <vt:lpstr>Le fonti di una Scienza dell’Educazione</vt:lpstr>
      <vt:lpstr>Le fonti di una Scienza  dell’Educazione</vt:lpstr>
      <vt:lpstr>Le antinomie pedagogiche</vt:lpstr>
      <vt:lpstr>Brevi note di Storia della Pedagogia</vt:lpstr>
      <vt:lpstr>Brevi note di Storia della Pedagogia</vt:lpstr>
      <vt:lpstr>Brevi note di Storia della Pedagogia</vt:lpstr>
      <vt:lpstr>Brevi note di Storia della Pedagogia</vt:lpstr>
      <vt:lpstr>Jean Jacques Rousseau </vt:lpstr>
      <vt:lpstr>Jean Jacques Rousseau</vt:lpstr>
      <vt:lpstr>Jean Jacques Rousseau</vt:lpstr>
      <vt:lpstr>Jean Jacques Rousseau</vt:lpstr>
      <vt:lpstr>Jean Jacques Rousseau</vt:lpstr>
      <vt:lpstr>Jean Jacques Rousseau</vt:lpstr>
      <vt:lpstr>Jean Jacques Rousseau</vt:lpstr>
      <vt:lpstr>Jean Jacques Rousseau</vt:lpstr>
      <vt:lpstr>Jean Jacques Rousseau</vt:lpstr>
      <vt:lpstr>Jean Jacques Rousseau</vt:lpstr>
      <vt:lpstr>Jean Jacques Rousseau</vt:lpstr>
      <vt:lpstr>Jean Jacques Rousseau</vt:lpstr>
      <vt:lpstr>John Dewey e l’innovazione pedagogica</vt:lpstr>
      <vt:lpstr>Brevi note su John Dewey</vt:lpstr>
      <vt:lpstr>Brevi note su John Dewey</vt:lpstr>
      <vt:lpstr>Il concetto di esperienza</vt:lpstr>
      <vt:lpstr>La democrazia</vt:lpstr>
      <vt:lpstr>La Scuola e la Società</vt:lpstr>
      <vt:lpstr>La scuola</vt:lpstr>
      <vt:lpstr>La Scuola </vt:lpstr>
      <vt:lpstr>L’età evolutiva</vt:lpstr>
      <vt:lpstr>L’attivismo pedagogico e la Pedagogia del Novecento</vt:lpstr>
      <vt:lpstr>L’attivismo pedagogico</vt:lpstr>
      <vt:lpstr>Le Scuole nuove</vt:lpstr>
      <vt:lpstr>Le Scuole nuove</vt:lpstr>
      <vt:lpstr>Le Scuole nuove</vt:lpstr>
      <vt:lpstr>Le Scuole nuove</vt:lpstr>
      <vt:lpstr>Le scuole nuove</vt:lpstr>
      <vt:lpstr>Le scuole nuove</vt:lpstr>
      <vt:lpstr>L’attivismo pedagogico</vt:lpstr>
      <vt:lpstr>L’attivismo pedagogico</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La scuola di Dewey Collegate la scuola alla vita e  tutti gli studi saranno collegati fra di loro</vt:lpstr>
      <vt:lpstr>La scuola e il rapporto con l’Università</vt:lpstr>
      <vt:lpstr>I Principi di Froebel applicati alla scuola di Dewey</vt:lpstr>
      <vt:lpstr>La psicologia delle occupazioni</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cp:lastModifiedBy>Microsoft Office User</cp:lastModifiedBy>
  <cp:revision>3</cp:revision>
  <dcterms:modified xsi:type="dcterms:W3CDTF">2020-03-19T22:07:37Z</dcterms:modified>
</cp:coreProperties>
</file>