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10" r:id="rId1"/>
  </p:sldMasterIdLst>
  <p:sldIdLst>
    <p:sldId id="262" r:id="rId2"/>
    <p:sldId id="265" r:id="rId3"/>
    <p:sldId id="271" r:id="rId4"/>
    <p:sldId id="514" r:id="rId5"/>
    <p:sldId id="516" r:id="rId6"/>
    <p:sldId id="515" r:id="rId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12"/>
    <p:restoredTop sz="91429"/>
  </p:normalViewPr>
  <p:slideViewPr>
    <p:cSldViewPr snapToGrid="0" snapToObjects="1">
      <p:cViewPr varScale="1">
        <p:scale>
          <a:sx n="71" d="100"/>
          <a:sy n="71" d="100"/>
        </p:scale>
        <p:origin x="200" y="6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1405A-401B-2E48-9148-6395DBE0C8DA}" type="datetimeFigureOut">
              <a:rPr lang="en-US" smtClean="0"/>
              <a:t>3/17/20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83E6F-7E16-D844-B30A-8C4CCEDC0EE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229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1405A-401B-2E48-9148-6395DBE0C8DA}" type="datetimeFigureOut">
              <a:rPr lang="en-US" smtClean="0"/>
              <a:t>3/17/20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83E6F-7E16-D844-B30A-8C4CCEDC0EE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786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1405A-401B-2E48-9148-6395DBE0C8DA}" type="datetimeFigureOut">
              <a:rPr lang="en-US" smtClean="0"/>
              <a:t>3/17/20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83E6F-7E16-D844-B30A-8C4CCEDC0EE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5027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1405A-401B-2E48-9148-6395DBE0C8DA}" type="datetimeFigureOut">
              <a:rPr lang="en-US" smtClean="0"/>
              <a:t>3/17/20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83E6F-7E16-D844-B30A-8C4CCEDC0EE3}" type="slidenum">
              <a:rPr lang="en-US" smtClean="0"/>
              <a:t>‹N›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322996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1405A-401B-2E48-9148-6395DBE0C8DA}" type="datetimeFigureOut">
              <a:rPr lang="en-US" smtClean="0"/>
              <a:t>3/17/20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83E6F-7E16-D844-B30A-8C4CCEDC0EE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1033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1405A-401B-2E48-9148-6395DBE0C8DA}" type="datetimeFigureOut">
              <a:rPr lang="en-US" smtClean="0"/>
              <a:t>3/17/20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83E6F-7E16-D844-B30A-8C4CCEDC0EE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0378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1405A-401B-2E48-9148-6395DBE0C8DA}" type="datetimeFigureOut">
              <a:rPr lang="en-US" smtClean="0"/>
              <a:t>3/17/20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83E6F-7E16-D844-B30A-8C4CCEDC0EE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1158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1405A-401B-2E48-9148-6395DBE0C8DA}" type="datetimeFigureOut">
              <a:rPr lang="en-US" smtClean="0"/>
              <a:t>3/17/20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83E6F-7E16-D844-B30A-8C4CCEDC0EE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4246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1405A-401B-2E48-9148-6395DBE0C8DA}" type="datetimeFigureOut">
              <a:rPr lang="en-US" smtClean="0"/>
              <a:t>3/17/20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83E6F-7E16-D844-B30A-8C4CCEDC0EE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759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1405A-401B-2E48-9148-6395DBE0C8DA}" type="datetimeFigureOut">
              <a:rPr lang="en-US" smtClean="0"/>
              <a:t>3/17/20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83E6F-7E16-D844-B30A-8C4CCEDC0EE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758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1405A-401B-2E48-9148-6395DBE0C8DA}" type="datetimeFigureOut">
              <a:rPr lang="en-US" smtClean="0"/>
              <a:t>3/17/20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83E6F-7E16-D844-B30A-8C4CCEDC0EE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591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1405A-401B-2E48-9148-6395DBE0C8DA}" type="datetimeFigureOut">
              <a:rPr lang="en-US" smtClean="0"/>
              <a:t>3/17/20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83E6F-7E16-D844-B30A-8C4CCEDC0EE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427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1405A-401B-2E48-9148-6395DBE0C8DA}" type="datetimeFigureOut">
              <a:rPr lang="en-US" smtClean="0"/>
              <a:t>3/17/20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83E6F-7E16-D844-B30A-8C4CCEDC0EE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35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1405A-401B-2E48-9148-6395DBE0C8DA}" type="datetimeFigureOut">
              <a:rPr lang="en-US" smtClean="0"/>
              <a:t>3/17/20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83E6F-7E16-D844-B30A-8C4CCEDC0EE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061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1405A-401B-2E48-9148-6395DBE0C8DA}" type="datetimeFigureOut">
              <a:rPr lang="en-US" smtClean="0"/>
              <a:t>3/17/20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83E6F-7E16-D844-B30A-8C4CCEDC0EE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311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1405A-401B-2E48-9148-6395DBE0C8DA}" type="datetimeFigureOut">
              <a:rPr lang="en-US" smtClean="0"/>
              <a:t>3/17/20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83E6F-7E16-D844-B30A-8C4CCEDC0EE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926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1405A-401B-2E48-9148-6395DBE0C8DA}" type="datetimeFigureOut">
              <a:rPr lang="en-US" smtClean="0"/>
              <a:t>3/17/20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83E6F-7E16-D844-B30A-8C4CCEDC0EE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631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2C1405A-401B-2E48-9148-6395DBE0C8DA}" type="datetimeFigureOut">
              <a:rPr lang="en-US" smtClean="0"/>
              <a:t>3/17/20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C83E6F-7E16-D844-B30A-8C4CCEDC0EE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9788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  <p:sldLayoutId id="2147483822" r:id="rId12"/>
    <p:sldLayoutId id="2147483823" r:id="rId13"/>
    <p:sldLayoutId id="2147483824" r:id="rId14"/>
    <p:sldLayoutId id="2147483825" r:id="rId15"/>
    <p:sldLayoutId id="2147483826" r:id="rId16"/>
    <p:sldLayoutId id="214748382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Documento_di_Microsoft_Word_97_-_2004.doc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>
            <a:extLst>
              <a:ext uri="{FF2B5EF4-FFF2-40B4-BE49-F238E27FC236}">
                <a16:creationId xmlns:a16="http://schemas.microsoft.com/office/drawing/2014/main" id="{21D3E703-D468-A443-8909-A94C745035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228600"/>
            <a:ext cx="8458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2800" b="1" dirty="0">
                <a:latin typeface="Verdana" panose="020B0604030504040204" pitchFamily="34" charset="0"/>
              </a:rPr>
              <a:t>Diagnosi differenziale</a:t>
            </a:r>
          </a:p>
        </p:txBody>
      </p:sp>
      <p:sp>
        <p:nvSpPr>
          <p:cNvPr id="65538" name="Text Box 3">
            <a:extLst>
              <a:ext uri="{FF2B5EF4-FFF2-40B4-BE49-F238E27FC236}">
                <a16:creationId xmlns:a16="http://schemas.microsoft.com/office/drawing/2014/main" id="{B6D88804-1127-1A40-A070-DDCFCB1C77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5188" y="1111251"/>
            <a:ext cx="8305800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it-IT" altLang="it-IT" sz="2400" dirty="0">
                <a:solidFill>
                  <a:srgbClr val="99FF33"/>
                </a:solidFill>
                <a:latin typeface="Verdana" panose="020B0604030504040204" pitchFamily="34" charset="0"/>
              </a:rPr>
              <a:t>Se non è crisi epilettica o epilessia…</a:t>
            </a:r>
          </a:p>
          <a:p>
            <a:pPr>
              <a:spcBef>
                <a:spcPct val="50000"/>
              </a:spcBef>
            </a:pPr>
            <a:endParaRPr lang="it-IT" altLang="it-IT" sz="2400" dirty="0">
              <a:solidFill>
                <a:srgbClr val="FFFF00"/>
              </a:solidFill>
              <a:latin typeface="Verdana" panose="020B0604030504040204" pitchFamily="34" charset="0"/>
            </a:endParaRPr>
          </a:p>
          <a:p>
            <a:pPr>
              <a:spcBef>
                <a:spcPct val="50000"/>
              </a:spcBef>
            </a:pPr>
            <a:r>
              <a:rPr lang="it-IT" altLang="it-IT" sz="2400" dirty="0">
                <a:solidFill>
                  <a:srgbClr val="FFFF00"/>
                </a:solidFill>
                <a:latin typeface="Verdana" panose="020B0604030504040204" pitchFamily="34" charset="0"/>
              </a:rPr>
              <a:t> sincope </a:t>
            </a:r>
            <a:r>
              <a:rPr lang="it-IT" altLang="it-IT" sz="1800" dirty="0">
                <a:solidFill>
                  <a:srgbClr val="FFFF00"/>
                </a:solidFill>
                <a:latin typeface="Verdana" panose="020B0604030504040204" pitchFamily="34" charset="0"/>
              </a:rPr>
              <a:t>(</a:t>
            </a:r>
            <a:r>
              <a:rPr lang="it-IT" altLang="it-IT" sz="1800" dirty="0" err="1">
                <a:solidFill>
                  <a:srgbClr val="FFFF00"/>
                </a:solidFill>
                <a:latin typeface="Verdana" panose="020B0604030504040204" pitchFamily="34" charset="0"/>
              </a:rPr>
              <a:t>vasovagale</a:t>
            </a:r>
            <a:r>
              <a:rPr lang="it-IT" altLang="it-IT" sz="1800" dirty="0">
                <a:solidFill>
                  <a:srgbClr val="FFFF00"/>
                </a:solidFill>
                <a:latin typeface="Verdana" panose="020B0604030504040204" pitchFamily="34" charset="0"/>
              </a:rPr>
              <a:t>, ortostatica, cardiaca, neurogena)</a:t>
            </a:r>
          </a:p>
          <a:p>
            <a:pPr>
              <a:spcBef>
                <a:spcPct val="50000"/>
              </a:spcBef>
            </a:pPr>
            <a:r>
              <a:rPr lang="it-IT" altLang="it-IT" sz="2400" dirty="0">
                <a:solidFill>
                  <a:schemeClr val="bg1"/>
                </a:solidFill>
                <a:latin typeface="Verdana" panose="020B0604030504040204" pitchFamily="34" charset="0"/>
              </a:rPr>
              <a:t> </a:t>
            </a:r>
            <a:r>
              <a:rPr lang="it-IT" altLang="it-IT" sz="2400" dirty="0">
                <a:solidFill>
                  <a:srgbClr val="FFFF00"/>
                </a:solidFill>
                <a:latin typeface="Verdana" panose="020B0604030504040204" pitchFamily="34" charset="0"/>
              </a:rPr>
              <a:t>disturbi psicogeni </a:t>
            </a:r>
            <a:r>
              <a:rPr lang="it-IT" altLang="it-IT" sz="1800" dirty="0">
                <a:solidFill>
                  <a:srgbClr val="FFFF00"/>
                </a:solidFill>
                <a:latin typeface="Verdana" panose="020B0604030504040204" pitchFamily="34" charset="0"/>
              </a:rPr>
              <a:t>(attacchi di panico, </a:t>
            </a:r>
            <a:r>
              <a:rPr lang="it-IT" altLang="it-IT" sz="1800" dirty="0" err="1">
                <a:solidFill>
                  <a:srgbClr val="FFFF00"/>
                </a:solidFill>
                <a:latin typeface="Verdana" panose="020B0604030504040204" pitchFamily="34" charset="0"/>
              </a:rPr>
              <a:t>pseudocrisi</a:t>
            </a:r>
            <a:r>
              <a:rPr lang="it-IT" altLang="it-IT" sz="1800" dirty="0">
                <a:solidFill>
                  <a:srgbClr val="FFFF00"/>
                </a:solidFill>
                <a:latin typeface="Verdana" panose="020B0604030504040204" pitchFamily="34" charset="0"/>
              </a:rPr>
              <a:t>)</a:t>
            </a:r>
            <a:r>
              <a:rPr lang="it-IT" altLang="it-IT" sz="2400" dirty="0">
                <a:solidFill>
                  <a:srgbClr val="FFFF00"/>
                </a:solidFill>
                <a:latin typeface="Verdana" panose="020B0604030504040204" pitchFamily="34" charset="0"/>
              </a:rPr>
              <a:t> </a:t>
            </a:r>
            <a:r>
              <a:rPr lang="it-IT" altLang="it-IT" sz="2400" dirty="0">
                <a:latin typeface="Verdana" panose="020B0604030504040204" pitchFamily="34" charset="0"/>
              </a:rPr>
              <a:t>	</a:t>
            </a:r>
          </a:p>
          <a:p>
            <a:pPr>
              <a:spcBef>
                <a:spcPct val="50000"/>
              </a:spcBef>
            </a:pPr>
            <a:r>
              <a:rPr lang="it-IT" altLang="it-IT" sz="2400" dirty="0">
                <a:solidFill>
                  <a:srgbClr val="FFFF00"/>
                </a:solidFill>
                <a:latin typeface="Verdana" panose="020B0604030504040204" pitchFamily="34" charset="0"/>
              </a:rPr>
              <a:t> emicrania </a:t>
            </a:r>
          </a:p>
          <a:p>
            <a:pPr>
              <a:spcBef>
                <a:spcPct val="50000"/>
              </a:spcBef>
            </a:pPr>
            <a:r>
              <a:rPr lang="it-IT" altLang="it-IT" sz="2400" dirty="0">
                <a:solidFill>
                  <a:srgbClr val="FFFF00"/>
                </a:solidFill>
                <a:latin typeface="Verdana" panose="020B0604030504040204" pitchFamily="34" charset="0"/>
              </a:rPr>
              <a:t>disturbi del sonno </a:t>
            </a:r>
            <a:r>
              <a:rPr lang="it-IT" altLang="it-IT" sz="1800" dirty="0">
                <a:solidFill>
                  <a:srgbClr val="FFFF00"/>
                </a:solidFill>
                <a:latin typeface="Verdana" panose="020B0604030504040204" pitchFamily="34" charset="0"/>
              </a:rPr>
              <a:t>(eccessiva sonnolenza, </a:t>
            </a:r>
            <a:r>
              <a:rPr lang="it-IT" altLang="it-IT" sz="1800" dirty="0" err="1">
                <a:solidFill>
                  <a:srgbClr val="FFFF00"/>
                </a:solidFill>
                <a:latin typeface="Verdana" panose="020B0604030504040204" pitchFamily="34" charset="0"/>
              </a:rPr>
              <a:t>parasonnia</a:t>
            </a:r>
            <a:r>
              <a:rPr lang="it-IT" altLang="it-IT" sz="1800" dirty="0">
                <a:solidFill>
                  <a:srgbClr val="FFFF00"/>
                </a:solidFill>
                <a:latin typeface="Verdana" panose="020B0604030504040204" pitchFamily="34" charset="0"/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it-IT" altLang="it-IT" sz="2400" dirty="0">
                <a:solidFill>
                  <a:schemeClr val="bg1"/>
                </a:solidFill>
                <a:latin typeface="Verdana" panose="020B0604030504040204" pitchFamily="34" charset="0"/>
              </a:rPr>
              <a:t> </a:t>
            </a:r>
            <a:r>
              <a:rPr lang="it-IT" altLang="it-IT" sz="2400" dirty="0">
                <a:solidFill>
                  <a:srgbClr val="FFFF00"/>
                </a:solidFill>
                <a:latin typeface="Verdana" panose="020B0604030504040204" pitchFamily="34" charset="0"/>
              </a:rPr>
              <a:t>disturbi parossistici del movimento ed atassia </a:t>
            </a:r>
          </a:p>
          <a:p>
            <a:pPr>
              <a:spcBef>
                <a:spcPct val="50000"/>
              </a:spcBef>
            </a:pPr>
            <a:r>
              <a:rPr lang="it-IT" altLang="it-IT" sz="2400" dirty="0">
                <a:latin typeface="Verdana" panose="020B0604030504040204" pitchFamily="34" charset="0"/>
              </a:rPr>
              <a:t> disturbi endocrini, metabolici e tossici</a:t>
            </a:r>
          </a:p>
          <a:p>
            <a:pPr>
              <a:spcBef>
                <a:spcPct val="50000"/>
              </a:spcBef>
            </a:pPr>
            <a:r>
              <a:rPr lang="it-IT" altLang="it-IT" sz="2400" dirty="0">
                <a:latin typeface="Verdana" panose="020B0604030504040204" pitchFamily="34" charset="0"/>
              </a:rPr>
              <a:t>disturbi vascolari </a:t>
            </a:r>
            <a:r>
              <a:rPr lang="it-IT" altLang="it-IT" sz="1800" dirty="0">
                <a:latin typeface="Verdana" panose="020B0604030504040204" pitchFamily="34" charset="0"/>
              </a:rPr>
              <a:t>(TIA) </a:t>
            </a:r>
          </a:p>
        </p:txBody>
      </p:sp>
    </p:spTree>
    <p:extLst>
      <p:ext uri="{BB962C8B-B14F-4D97-AF65-F5344CB8AC3E}">
        <p14:creationId xmlns:p14="http://schemas.microsoft.com/office/powerpoint/2010/main" val="187962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itle 1">
            <a:extLst>
              <a:ext uri="{FF2B5EF4-FFF2-40B4-BE49-F238E27FC236}">
                <a16:creationId xmlns:a16="http://schemas.microsoft.com/office/drawing/2014/main" id="{7EF6D5C5-409D-A749-BC3B-C064498ED3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27200" y="381001"/>
            <a:ext cx="8712200" cy="549275"/>
          </a:xfrm>
        </p:spPr>
        <p:txBody>
          <a:bodyPr>
            <a:normAutofit fontScale="90000"/>
          </a:bodyPr>
          <a:lstStyle/>
          <a:p>
            <a:r>
              <a:rPr lang="it-IT" altLang="it-IT" sz="3200" b="1" dirty="0">
                <a:solidFill>
                  <a:srgbClr val="FFFF00"/>
                </a:solidFill>
                <a:latin typeface="Tahoma" panose="020B0604030504040204" pitchFamily="34" charset="0"/>
                <a:ea typeface="ＭＳ Ｐゴシック" panose="020B0600070205080204" pitchFamily="34" charset="-128"/>
              </a:rPr>
              <a:t>Sincope</a:t>
            </a:r>
            <a:endParaRPr lang="en-US" altLang="it-IT" sz="3200" b="1" dirty="0">
              <a:solidFill>
                <a:srgbClr val="FFFF00"/>
              </a:solidFill>
              <a:latin typeface="Tahom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9DEC5A-9175-334D-822C-5C233624AC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7200" y="950913"/>
            <a:ext cx="8712200" cy="5319712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sz="2133" dirty="0" err="1">
                <a:latin typeface="Tahoma"/>
                <a:cs typeface="Tahoma"/>
              </a:rPr>
              <a:t>E’manifestazione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clinica</a:t>
            </a:r>
            <a:r>
              <a:rPr lang="en-US" sz="2133" dirty="0">
                <a:latin typeface="Tahoma"/>
                <a:cs typeface="Tahoma"/>
              </a:rPr>
              <a:t> di </a:t>
            </a:r>
            <a:r>
              <a:rPr lang="en-US" sz="2133" dirty="0" err="1">
                <a:latin typeface="Tahoma"/>
                <a:cs typeface="Tahoma"/>
              </a:rPr>
              <a:t>molte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condizioni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morbose</a:t>
            </a:r>
            <a:endParaRPr lang="en-US" sz="2133" dirty="0">
              <a:latin typeface="Tahoma"/>
              <a:cs typeface="Tahoma"/>
            </a:endParaRPr>
          </a:p>
          <a:p>
            <a:pPr>
              <a:defRPr/>
            </a:pPr>
            <a:r>
              <a:rPr lang="en-US" sz="2133" dirty="0" err="1">
                <a:latin typeface="Tahoma"/>
                <a:cs typeface="Tahoma"/>
              </a:rPr>
              <a:t>Definita</a:t>
            </a:r>
            <a:r>
              <a:rPr lang="en-US" sz="2133" dirty="0">
                <a:latin typeface="Tahoma"/>
                <a:cs typeface="Tahoma"/>
              </a:rPr>
              <a:t> come un </a:t>
            </a:r>
            <a:r>
              <a:rPr lang="en-US" sz="2133" dirty="0" err="1">
                <a:latin typeface="Tahoma"/>
                <a:cs typeface="Tahoma"/>
              </a:rPr>
              <a:t>disturbo</a:t>
            </a:r>
            <a:r>
              <a:rPr lang="en-US" sz="2133" dirty="0">
                <a:latin typeface="Tahoma"/>
                <a:cs typeface="Tahoma"/>
              </a:rPr>
              <a:t> di </a:t>
            </a:r>
            <a:r>
              <a:rPr lang="en-US" sz="2133" dirty="0" err="1">
                <a:latin typeface="Tahoma"/>
                <a:cs typeface="Tahoma"/>
              </a:rPr>
              <a:t>coscienza</a:t>
            </a:r>
            <a:r>
              <a:rPr lang="en-US" sz="2133" dirty="0">
                <a:latin typeface="Tahoma"/>
                <a:cs typeface="Tahoma"/>
              </a:rPr>
              <a:t> e di </a:t>
            </a:r>
            <a:r>
              <a:rPr lang="en-US" sz="2133" dirty="0" err="1">
                <a:latin typeface="Tahoma"/>
                <a:cs typeface="Tahoma"/>
              </a:rPr>
              <a:t>perdita</a:t>
            </a:r>
            <a:r>
              <a:rPr lang="en-US" sz="2133" dirty="0">
                <a:latin typeface="Tahoma"/>
                <a:cs typeface="Tahoma"/>
              </a:rPr>
              <a:t> del </a:t>
            </a:r>
            <a:r>
              <a:rPr lang="en-US" sz="2133" dirty="0" err="1">
                <a:latin typeface="Tahoma"/>
                <a:cs typeface="Tahoma"/>
              </a:rPr>
              <a:t>tono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posturale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transitorio</a:t>
            </a:r>
            <a:r>
              <a:rPr lang="en-US" sz="2133" dirty="0">
                <a:latin typeface="Tahoma"/>
                <a:cs typeface="Tahoma"/>
              </a:rPr>
              <a:t> e </a:t>
            </a:r>
            <a:r>
              <a:rPr lang="en-US" sz="2133" dirty="0" err="1">
                <a:latin typeface="Tahoma"/>
                <a:cs typeface="Tahoma"/>
              </a:rPr>
              <a:t>che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si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autolimita</a:t>
            </a:r>
            <a:r>
              <a:rPr lang="en-US" sz="2133" dirty="0">
                <a:latin typeface="Tahoma"/>
                <a:cs typeface="Tahoma"/>
              </a:rPr>
              <a:t>. </a:t>
            </a:r>
          </a:p>
          <a:p>
            <a:pPr>
              <a:defRPr/>
            </a:pPr>
            <a:r>
              <a:rPr lang="en-US" sz="2133" dirty="0">
                <a:latin typeface="Tahoma"/>
                <a:cs typeface="Tahoma"/>
              </a:rPr>
              <a:t>Il </a:t>
            </a:r>
            <a:r>
              <a:rPr lang="en-US" sz="2133" dirty="0" err="1">
                <a:latin typeface="Tahoma"/>
                <a:cs typeface="Tahoma"/>
              </a:rPr>
              <a:t>recupero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é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spontaneo</a:t>
            </a:r>
            <a:r>
              <a:rPr lang="en-US" sz="2133" dirty="0">
                <a:latin typeface="Tahoma"/>
                <a:cs typeface="Tahoma"/>
              </a:rPr>
              <a:t>, </a:t>
            </a:r>
            <a:r>
              <a:rPr lang="en-US" sz="2133" dirty="0" err="1">
                <a:latin typeface="Tahoma"/>
                <a:cs typeface="Tahoma"/>
              </a:rPr>
              <a:t>rapido</a:t>
            </a:r>
            <a:r>
              <a:rPr lang="en-US" sz="2133" dirty="0">
                <a:latin typeface="Tahoma"/>
                <a:cs typeface="Tahoma"/>
              </a:rPr>
              <a:t> e non ci </a:t>
            </a:r>
            <a:r>
              <a:rPr lang="en-US" sz="2133" dirty="0" err="1">
                <a:latin typeface="Tahoma"/>
                <a:cs typeface="Tahoma"/>
              </a:rPr>
              <a:t>sono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sequele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neurologiche</a:t>
            </a:r>
            <a:r>
              <a:rPr lang="en-US" sz="2133" dirty="0">
                <a:latin typeface="Tahoma"/>
                <a:cs typeface="Tahoma"/>
              </a:rPr>
              <a:t>, ma </a:t>
            </a:r>
            <a:r>
              <a:rPr lang="en-US" sz="2133" dirty="0" err="1">
                <a:latin typeface="Tahoma"/>
                <a:cs typeface="Tahoma"/>
              </a:rPr>
              <a:t>spesso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si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associa</a:t>
            </a:r>
            <a:r>
              <a:rPr lang="en-US" sz="2133" dirty="0">
                <a:latin typeface="Tahoma"/>
                <a:cs typeface="Tahoma"/>
              </a:rPr>
              <a:t> a </a:t>
            </a:r>
            <a:r>
              <a:rPr lang="en-US" sz="2133" dirty="0" err="1">
                <a:latin typeface="Tahoma"/>
                <a:cs typeface="Tahoma"/>
              </a:rPr>
              <a:t>caduta</a:t>
            </a:r>
            <a:endParaRPr lang="en-US" sz="2133" dirty="0">
              <a:latin typeface="Tahoma"/>
              <a:cs typeface="Tahoma"/>
            </a:endParaRPr>
          </a:p>
          <a:p>
            <a:pPr>
              <a:defRPr/>
            </a:pPr>
            <a:r>
              <a:rPr lang="en-US" sz="2133" dirty="0">
                <a:latin typeface="Tahoma"/>
                <a:cs typeface="Tahoma"/>
              </a:rPr>
              <a:t>Il </a:t>
            </a:r>
            <a:r>
              <a:rPr lang="en-US" sz="2133" dirty="0" err="1">
                <a:latin typeface="Tahoma"/>
                <a:cs typeface="Tahoma"/>
              </a:rPr>
              <a:t>meccanismo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é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invariabilmente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scarso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apporto</a:t>
            </a:r>
            <a:r>
              <a:rPr lang="en-US" sz="2133" dirty="0">
                <a:latin typeface="Tahoma"/>
                <a:cs typeface="Tahoma"/>
              </a:rPr>
              <a:t> di </a:t>
            </a:r>
            <a:r>
              <a:rPr lang="en-US" sz="2133" dirty="0" err="1">
                <a:latin typeface="Tahoma"/>
                <a:cs typeface="Tahoma"/>
              </a:rPr>
              <a:t>ossigeno</a:t>
            </a:r>
            <a:r>
              <a:rPr lang="en-US" sz="2133" dirty="0">
                <a:latin typeface="Tahoma"/>
                <a:cs typeface="Tahoma"/>
              </a:rPr>
              <a:t> e </a:t>
            </a:r>
            <a:r>
              <a:rPr lang="en-US" sz="2133" dirty="0" err="1">
                <a:latin typeface="Tahoma"/>
                <a:cs typeface="Tahoma"/>
              </a:rPr>
              <a:t>sangue</a:t>
            </a:r>
            <a:r>
              <a:rPr lang="en-US" sz="2133" dirty="0">
                <a:latin typeface="Tahoma"/>
                <a:cs typeface="Tahoma"/>
              </a:rPr>
              <a:t> al </a:t>
            </a:r>
            <a:r>
              <a:rPr lang="en-US" sz="2133" dirty="0" err="1">
                <a:latin typeface="Tahoma"/>
                <a:cs typeface="Tahoma"/>
              </a:rPr>
              <a:t>cervello</a:t>
            </a:r>
            <a:endParaRPr lang="en-US" sz="2133" dirty="0">
              <a:latin typeface="Tahoma"/>
              <a:cs typeface="Tahoma"/>
            </a:endParaRPr>
          </a:p>
          <a:p>
            <a:pPr>
              <a:defRPr/>
            </a:pPr>
            <a:r>
              <a:rPr lang="en-US" sz="2133" dirty="0">
                <a:latin typeface="Tahoma"/>
                <a:cs typeface="Tahoma"/>
              </a:rPr>
              <a:t>15% di bambini </a:t>
            </a:r>
            <a:r>
              <a:rPr lang="en-US" sz="2133" dirty="0" err="1">
                <a:latin typeface="Tahoma"/>
                <a:cs typeface="Tahoma"/>
              </a:rPr>
              <a:t>avranno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sincope</a:t>
            </a:r>
            <a:r>
              <a:rPr lang="en-US" sz="2133" dirty="0">
                <a:latin typeface="Tahoma"/>
                <a:cs typeface="Tahoma"/>
              </a:rPr>
              <a:t> prima </a:t>
            </a:r>
            <a:r>
              <a:rPr lang="en-US" sz="2133" dirty="0" err="1">
                <a:latin typeface="Tahoma"/>
                <a:cs typeface="Tahoma"/>
              </a:rPr>
              <a:t>dei</a:t>
            </a:r>
            <a:r>
              <a:rPr lang="en-US" sz="2133" dirty="0">
                <a:latin typeface="Tahoma"/>
                <a:cs typeface="Tahoma"/>
              </a:rPr>
              <a:t> 18 </a:t>
            </a:r>
            <a:r>
              <a:rPr lang="en-US" sz="2133" dirty="0" err="1">
                <a:latin typeface="Tahoma"/>
                <a:cs typeface="Tahoma"/>
              </a:rPr>
              <a:t>anni</a:t>
            </a:r>
            <a:r>
              <a:rPr lang="en-US" sz="2133" dirty="0">
                <a:latin typeface="Tahoma"/>
                <a:cs typeface="Tahoma"/>
              </a:rPr>
              <a:t> di </a:t>
            </a:r>
            <a:r>
              <a:rPr lang="en-US" sz="2133" dirty="0" err="1">
                <a:latin typeface="Tahoma"/>
                <a:cs typeface="Tahoma"/>
              </a:rPr>
              <a:t>etá</a:t>
            </a:r>
            <a:endParaRPr lang="en-US" sz="2133" dirty="0">
              <a:latin typeface="Tahoma"/>
              <a:cs typeface="Tahoma"/>
            </a:endParaRPr>
          </a:p>
          <a:p>
            <a:pPr>
              <a:defRPr/>
            </a:pPr>
            <a:r>
              <a:rPr lang="en-US" sz="2133" dirty="0">
                <a:latin typeface="Tahoma"/>
                <a:cs typeface="Tahoma"/>
              </a:rPr>
              <a:t>75% </a:t>
            </a:r>
            <a:r>
              <a:rPr lang="en-US" sz="2133" dirty="0" err="1">
                <a:latin typeface="Tahoma"/>
                <a:cs typeface="Tahoma"/>
              </a:rPr>
              <a:t>sincope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vaso-vagale</a:t>
            </a:r>
            <a:r>
              <a:rPr lang="en-US" sz="2133" dirty="0">
                <a:latin typeface="Tahoma"/>
                <a:cs typeface="Tahoma"/>
              </a:rPr>
              <a:t> (</a:t>
            </a:r>
            <a:r>
              <a:rPr lang="en-US" sz="2133" dirty="0" err="1">
                <a:latin typeface="Tahoma"/>
                <a:cs typeface="Tahoma"/>
              </a:rPr>
              <a:t>stimoli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inducenti</a:t>
            </a:r>
            <a:r>
              <a:rPr lang="en-US" sz="2133" dirty="0">
                <a:latin typeface="Tahoma"/>
                <a:cs typeface="Tahoma"/>
              </a:rPr>
              <a:t>, </a:t>
            </a:r>
            <a:r>
              <a:rPr lang="en-US" sz="2133" dirty="0" err="1">
                <a:latin typeface="Tahoma"/>
                <a:cs typeface="Tahoma"/>
              </a:rPr>
              <a:t>ipotensione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ortostatica</a:t>
            </a:r>
            <a:r>
              <a:rPr lang="en-US" sz="2133" dirty="0">
                <a:latin typeface="Tahoma"/>
                <a:cs typeface="Tahoma"/>
              </a:rPr>
              <a:t>)</a:t>
            </a:r>
          </a:p>
          <a:p>
            <a:pPr>
              <a:defRPr/>
            </a:pPr>
            <a:r>
              <a:rPr lang="en-US" sz="2133" dirty="0">
                <a:latin typeface="Tahoma"/>
                <a:cs typeface="Tahoma"/>
              </a:rPr>
              <a:t>10% </a:t>
            </a:r>
            <a:r>
              <a:rPr lang="en-US" sz="2133" dirty="0" err="1">
                <a:latin typeface="Tahoma"/>
                <a:cs typeface="Tahoma"/>
              </a:rPr>
              <a:t>malattia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cardiaca</a:t>
            </a:r>
            <a:r>
              <a:rPr lang="en-US" sz="2133" dirty="0">
                <a:latin typeface="Tahoma"/>
                <a:cs typeface="Tahoma"/>
              </a:rPr>
              <a:t> ( </a:t>
            </a:r>
            <a:r>
              <a:rPr lang="en-US" sz="2133" dirty="0" err="1">
                <a:latin typeface="Tahoma"/>
                <a:cs typeface="Tahoma"/>
              </a:rPr>
              <a:t>stenosi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aortica</a:t>
            </a:r>
            <a:r>
              <a:rPr lang="en-US" sz="2133" dirty="0">
                <a:latin typeface="Tahoma"/>
                <a:cs typeface="Tahoma"/>
              </a:rPr>
              <a:t>, </a:t>
            </a:r>
            <a:r>
              <a:rPr lang="en-US" sz="2133" dirty="0" err="1">
                <a:latin typeface="Tahoma"/>
                <a:cs typeface="Tahoma"/>
              </a:rPr>
              <a:t>cardiomiopatia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ipertrofica</a:t>
            </a:r>
            <a:r>
              <a:rPr lang="en-US" sz="2133" dirty="0">
                <a:latin typeface="Tahoma"/>
                <a:cs typeface="Tahoma"/>
              </a:rPr>
              <a:t>, </a:t>
            </a:r>
            <a:r>
              <a:rPr lang="en-US" sz="2133" dirty="0" err="1">
                <a:latin typeface="Tahoma"/>
                <a:cs typeface="Tahoma"/>
              </a:rPr>
              <a:t>disfunzione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miocardica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primaria</a:t>
            </a:r>
            <a:r>
              <a:rPr lang="en-US" sz="2133" dirty="0">
                <a:latin typeface="Tahoma"/>
                <a:cs typeface="Tahoma"/>
              </a:rPr>
              <a:t>)</a:t>
            </a:r>
          </a:p>
          <a:p>
            <a:pPr>
              <a:defRPr/>
            </a:pPr>
            <a:r>
              <a:rPr lang="en-US" sz="2133" dirty="0">
                <a:latin typeface="Tahoma"/>
                <a:cs typeface="Tahoma"/>
              </a:rPr>
              <a:t>15% </a:t>
            </a:r>
            <a:r>
              <a:rPr lang="en-US" sz="2133" dirty="0" err="1">
                <a:latin typeface="Tahoma"/>
                <a:cs typeface="Tahoma"/>
              </a:rPr>
              <a:t>forme</a:t>
            </a:r>
            <a:r>
              <a:rPr lang="en-US" sz="2133" dirty="0">
                <a:latin typeface="Tahoma"/>
                <a:cs typeface="Tahoma"/>
              </a:rPr>
              <a:t>  </a:t>
            </a:r>
            <a:r>
              <a:rPr lang="en-US" sz="2133" dirty="0" err="1">
                <a:latin typeface="Tahoma"/>
                <a:cs typeface="Tahoma"/>
              </a:rPr>
              <a:t>psicogene</a:t>
            </a:r>
            <a:r>
              <a:rPr lang="en-US" sz="2133" dirty="0">
                <a:latin typeface="Tahoma"/>
                <a:cs typeface="Tahoma"/>
              </a:rPr>
              <a:t>  o non </a:t>
            </a:r>
            <a:r>
              <a:rPr lang="en-US" sz="2133" dirty="0" err="1">
                <a:latin typeface="Tahoma"/>
                <a:cs typeface="Tahoma"/>
              </a:rPr>
              <a:t>spiegate</a:t>
            </a:r>
            <a:endParaRPr lang="en-US" sz="2133" dirty="0">
              <a:latin typeface="Tahoma"/>
              <a:cs typeface="Tahoma"/>
            </a:endParaRPr>
          </a:p>
          <a:p>
            <a:pPr>
              <a:defRPr/>
            </a:pPr>
            <a:r>
              <a:rPr lang="en-US" sz="2133" dirty="0">
                <a:latin typeface="Tahoma"/>
                <a:cs typeface="Tahoma"/>
              </a:rPr>
              <a:t>Le </a:t>
            </a:r>
            <a:r>
              <a:rPr lang="en-US" sz="2133" dirty="0" err="1">
                <a:latin typeface="Tahoma"/>
                <a:cs typeface="Tahoma"/>
              </a:rPr>
              <a:t>crisi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epilettiche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rappresentano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il</a:t>
            </a:r>
            <a:r>
              <a:rPr lang="en-US" sz="2133" dirty="0">
                <a:latin typeface="Tahoma"/>
                <a:cs typeface="Tahoma"/>
              </a:rPr>
              <a:t> 5% di </a:t>
            </a:r>
            <a:r>
              <a:rPr lang="en-US" sz="2133" dirty="0" err="1">
                <a:latin typeface="Tahoma"/>
                <a:cs typeface="Tahoma"/>
              </a:rPr>
              <a:t>tutti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gli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episodi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interpretati</a:t>
            </a:r>
            <a:r>
              <a:rPr lang="en-US" sz="2133" dirty="0">
                <a:latin typeface="Tahoma"/>
                <a:cs typeface="Tahoma"/>
              </a:rPr>
              <a:t> come </a:t>
            </a:r>
            <a:r>
              <a:rPr lang="en-US" sz="2133" dirty="0" err="1">
                <a:latin typeface="Tahoma"/>
                <a:cs typeface="Tahoma"/>
              </a:rPr>
              <a:t>sincope</a:t>
            </a:r>
            <a:endParaRPr lang="en-US" sz="2489" dirty="0">
              <a:latin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1024510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>
            <a:extLst>
              <a:ext uri="{FF2B5EF4-FFF2-40B4-BE49-F238E27FC236}">
                <a16:creationId xmlns:a16="http://schemas.microsoft.com/office/drawing/2014/main" id="{9964EF89-70AB-6443-88E8-295479D010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27200" y="381001"/>
            <a:ext cx="8712200" cy="549275"/>
          </a:xfrm>
        </p:spPr>
        <p:txBody>
          <a:bodyPr>
            <a:normAutofit fontScale="90000"/>
          </a:bodyPr>
          <a:lstStyle/>
          <a:p>
            <a:r>
              <a:rPr lang="it-IT" altLang="it-IT" sz="3200" b="1" dirty="0">
                <a:solidFill>
                  <a:srgbClr val="FFFF00"/>
                </a:solidFill>
                <a:latin typeface="Tahoma" panose="020B0604030504040204" pitchFamily="34" charset="0"/>
                <a:ea typeface="ＭＳ Ｐゴシック" panose="020B0600070205080204" pitchFamily="34" charset="-128"/>
              </a:rPr>
              <a:t>Sincope</a:t>
            </a:r>
            <a:endParaRPr lang="en-US" altLang="it-IT" sz="3200" b="1" dirty="0">
              <a:solidFill>
                <a:srgbClr val="FFFF00"/>
              </a:solidFill>
              <a:latin typeface="Tahom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E5F589-B62E-1042-868A-758A17FD3B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7550" y="950913"/>
            <a:ext cx="8229600" cy="5319712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sz="2133" dirty="0" err="1">
                <a:latin typeface="Tahoma"/>
                <a:cs typeface="Tahoma"/>
              </a:rPr>
              <a:t>Frequente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anche</a:t>
            </a:r>
            <a:r>
              <a:rPr lang="en-US" sz="2133" dirty="0">
                <a:latin typeface="Tahoma"/>
                <a:cs typeface="Tahoma"/>
              </a:rPr>
              <a:t> in </a:t>
            </a:r>
            <a:r>
              <a:rPr lang="en-US" sz="2133" dirty="0" err="1">
                <a:latin typeface="Tahoma"/>
                <a:cs typeface="Tahoma"/>
              </a:rPr>
              <a:t>soggetti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sani</a:t>
            </a:r>
            <a:r>
              <a:rPr lang="en-US" sz="2133" dirty="0">
                <a:latin typeface="Tahoma"/>
                <a:cs typeface="Tahoma"/>
              </a:rPr>
              <a:t>, </a:t>
            </a:r>
            <a:r>
              <a:rPr lang="en-US" sz="2133" dirty="0" err="1">
                <a:latin typeface="Tahoma"/>
                <a:cs typeface="Tahoma"/>
              </a:rPr>
              <a:t>soprattutto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ragazze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nella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seconda</a:t>
            </a:r>
            <a:r>
              <a:rPr lang="en-US" sz="2133" dirty="0">
                <a:latin typeface="Tahoma"/>
                <a:cs typeface="Tahoma"/>
              </a:rPr>
              <a:t> decade di vita</a:t>
            </a:r>
          </a:p>
          <a:p>
            <a:pPr>
              <a:defRPr/>
            </a:pPr>
            <a:r>
              <a:rPr lang="en-US" sz="2133" dirty="0" err="1">
                <a:latin typeface="Tahoma"/>
                <a:cs typeface="Tahoma"/>
              </a:rPr>
              <a:t>Altrimenti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alterazione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ritmo</a:t>
            </a:r>
            <a:r>
              <a:rPr lang="en-US" sz="2133" dirty="0">
                <a:latin typeface="Tahoma"/>
                <a:cs typeface="Tahoma"/>
              </a:rPr>
              <a:t> o </a:t>
            </a:r>
            <a:r>
              <a:rPr lang="en-US" sz="2133" dirty="0" err="1">
                <a:latin typeface="Tahoma"/>
                <a:cs typeface="Tahoma"/>
              </a:rPr>
              <a:t>frequenza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cardiaci</a:t>
            </a:r>
            <a:r>
              <a:rPr lang="en-US" sz="2133" dirty="0">
                <a:latin typeface="Tahoma"/>
                <a:cs typeface="Tahoma"/>
              </a:rPr>
              <a:t> o del volume o </a:t>
            </a:r>
            <a:r>
              <a:rPr lang="en-US" sz="2133" dirty="0" err="1">
                <a:latin typeface="Tahoma"/>
                <a:cs typeface="Tahoma"/>
              </a:rPr>
              <a:t>della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distribuzione</a:t>
            </a:r>
            <a:r>
              <a:rPr lang="en-US" sz="2133" dirty="0">
                <a:latin typeface="Tahoma"/>
                <a:cs typeface="Tahoma"/>
              </a:rPr>
              <a:t> del </a:t>
            </a:r>
            <a:r>
              <a:rPr lang="en-US" sz="2133" dirty="0" err="1">
                <a:latin typeface="Tahoma"/>
                <a:cs typeface="Tahoma"/>
              </a:rPr>
              <a:t>sangue</a:t>
            </a:r>
            <a:r>
              <a:rPr lang="en-US" sz="2133" dirty="0">
                <a:latin typeface="Tahoma"/>
                <a:cs typeface="Tahoma"/>
              </a:rPr>
              <a:t> </a:t>
            </a:r>
          </a:p>
          <a:p>
            <a:pPr>
              <a:defRPr/>
            </a:pPr>
            <a:r>
              <a:rPr lang="en-US" sz="2133" dirty="0" err="1">
                <a:latin typeface="Tahoma"/>
                <a:cs typeface="Tahoma"/>
              </a:rPr>
              <a:t>Meccanismo</a:t>
            </a:r>
            <a:r>
              <a:rPr lang="en-US" sz="2133" dirty="0">
                <a:latin typeface="Tahoma"/>
                <a:cs typeface="Tahoma"/>
              </a:rPr>
              <a:t>: </a:t>
            </a:r>
            <a:r>
              <a:rPr lang="en-US" sz="2133" dirty="0" err="1">
                <a:latin typeface="Tahoma"/>
                <a:cs typeface="Tahoma"/>
              </a:rPr>
              <a:t>riflesso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vasovagale</a:t>
            </a:r>
            <a:r>
              <a:rPr lang="en-US" sz="2133" dirty="0">
                <a:latin typeface="Tahoma"/>
                <a:cs typeface="Tahoma"/>
              </a:rPr>
              <a:t>, </a:t>
            </a:r>
            <a:r>
              <a:rPr lang="en-US" sz="2133" dirty="0" err="1">
                <a:latin typeface="Tahoma"/>
                <a:cs typeface="Tahoma"/>
              </a:rPr>
              <a:t>altri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stimoli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sono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iperestensione</a:t>
            </a:r>
            <a:r>
              <a:rPr lang="en-US" sz="2133" dirty="0">
                <a:latin typeface="Tahoma"/>
                <a:cs typeface="Tahoma"/>
              </a:rPr>
              <a:t> e poi </a:t>
            </a:r>
            <a:r>
              <a:rPr lang="en-US" sz="2133" dirty="0" err="1">
                <a:latin typeface="Tahoma"/>
                <a:cs typeface="Tahoma"/>
              </a:rPr>
              <a:t>decompressione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delle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viscere</a:t>
            </a:r>
            <a:r>
              <a:rPr lang="en-US" sz="2133" dirty="0">
                <a:latin typeface="Tahoma"/>
                <a:cs typeface="Tahoma"/>
              </a:rPr>
              <a:t>, </a:t>
            </a:r>
            <a:r>
              <a:rPr lang="en-US" sz="2133" dirty="0" err="1">
                <a:latin typeface="Tahoma"/>
                <a:cs typeface="Tahoma"/>
              </a:rPr>
              <a:t>manovra</a:t>
            </a:r>
            <a:r>
              <a:rPr lang="en-US" sz="2133" dirty="0">
                <a:latin typeface="Tahoma"/>
                <a:cs typeface="Tahoma"/>
              </a:rPr>
              <a:t> di </a:t>
            </a:r>
            <a:r>
              <a:rPr lang="en-US" sz="2133" dirty="0" err="1">
                <a:latin typeface="Tahoma"/>
                <a:cs typeface="Tahoma"/>
              </a:rPr>
              <a:t>Valsalva</a:t>
            </a:r>
            <a:r>
              <a:rPr lang="en-US" sz="2133" dirty="0">
                <a:latin typeface="Tahoma"/>
                <a:cs typeface="Tahoma"/>
              </a:rPr>
              <a:t>, o </a:t>
            </a:r>
            <a:r>
              <a:rPr lang="en-US" sz="2133" dirty="0" err="1">
                <a:latin typeface="Tahoma"/>
                <a:cs typeface="Tahoma"/>
              </a:rPr>
              <a:t>iperestensione</a:t>
            </a:r>
            <a:r>
              <a:rPr lang="en-US" sz="2133" dirty="0">
                <a:latin typeface="Tahoma"/>
                <a:cs typeface="Tahoma"/>
              </a:rPr>
              <a:t> del </a:t>
            </a:r>
            <a:r>
              <a:rPr lang="en-US" sz="2133" dirty="0" err="1">
                <a:latin typeface="Tahoma"/>
                <a:cs typeface="Tahoma"/>
              </a:rPr>
              <a:t>collo</a:t>
            </a:r>
            <a:r>
              <a:rPr lang="en-US" sz="2133" dirty="0">
                <a:latin typeface="Tahoma"/>
                <a:cs typeface="Tahoma"/>
              </a:rPr>
              <a:t>.</a:t>
            </a:r>
          </a:p>
          <a:p>
            <a:pPr>
              <a:defRPr/>
            </a:pPr>
            <a:r>
              <a:rPr lang="en-US" sz="2133" dirty="0">
                <a:latin typeface="Tahoma"/>
                <a:cs typeface="Tahoma"/>
              </a:rPr>
              <a:t>Bambini </a:t>
            </a:r>
            <a:r>
              <a:rPr lang="en-US" sz="2133" dirty="0" err="1">
                <a:latin typeface="Tahoma"/>
                <a:cs typeface="Tahoma"/>
              </a:rPr>
              <a:t>normali</a:t>
            </a:r>
            <a:r>
              <a:rPr lang="en-US" sz="2133" dirty="0">
                <a:latin typeface="Tahoma"/>
                <a:cs typeface="Tahoma"/>
              </a:rPr>
              <a:t> non </a:t>
            </a:r>
            <a:r>
              <a:rPr lang="en-US" sz="2133" dirty="0" err="1">
                <a:latin typeface="Tahoma"/>
                <a:cs typeface="Tahoma"/>
              </a:rPr>
              <a:t>svengono</a:t>
            </a:r>
            <a:r>
              <a:rPr lang="en-US" sz="2133" dirty="0">
                <a:latin typeface="Tahoma"/>
                <a:cs typeface="Tahoma"/>
              </a:rPr>
              <a:t> se </a:t>
            </a:r>
            <a:r>
              <a:rPr lang="en-US" sz="2133" dirty="0" err="1">
                <a:latin typeface="Tahoma"/>
                <a:cs typeface="Tahoma"/>
              </a:rPr>
              <a:t>sdraiati</a:t>
            </a:r>
            <a:r>
              <a:rPr lang="en-US" sz="2133" dirty="0">
                <a:latin typeface="Tahoma"/>
                <a:cs typeface="Tahoma"/>
              </a:rPr>
              <a:t> o </a:t>
            </a:r>
            <a:r>
              <a:rPr lang="en-US" sz="2133" dirty="0" err="1">
                <a:latin typeface="Tahoma"/>
                <a:cs typeface="Tahoma"/>
              </a:rPr>
              <a:t>seduti</a:t>
            </a:r>
            <a:r>
              <a:rPr lang="en-US" sz="2133" dirty="0">
                <a:latin typeface="Tahoma"/>
                <a:cs typeface="Tahoma"/>
              </a:rPr>
              <a:t>, ci </a:t>
            </a:r>
            <a:r>
              <a:rPr lang="en-US" sz="2133" dirty="0" err="1">
                <a:latin typeface="Tahoma"/>
                <a:cs typeface="Tahoma"/>
              </a:rPr>
              <a:t>puó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essere</a:t>
            </a:r>
            <a:r>
              <a:rPr lang="en-US" sz="2133" dirty="0">
                <a:latin typeface="Tahoma"/>
                <a:cs typeface="Tahoma"/>
              </a:rPr>
              <a:t> o </a:t>
            </a:r>
            <a:r>
              <a:rPr lang="en-US" sz="2133" dirty="0" err="1">
                <a:latin typeface="Tahoma"/>
                <a:cs typeface="Tahoma"/>
              </a:rPr>
              <a:t>meno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sensazione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prodromica</a:t>
            </a:r>
            <a:r>
              <a:rPr lang="en-US" sz="2133" dirty="0">
                <a:latin typeface="Tahoma"/>
                <a:cs typeface="Tahoma"/>
              </a:rPr>
              <a:t>, segue </a:t>
            </a:r>
            <a:r>
              <a:rPr lang="en-US" sz="2133" dirty="0" err="1">
                <a:latin typeface="Tahoma"/>
                <a:cs typeface="Tahoma"/>
              </a:rPr>
              <a:t>pallore</a:t>
            </a:r>
            <a:endParaRPr lang="en-US" sz="2133" dirty="0">
              <a:latin typeface="Tahoma"/>
              <a:cs typeface="Tahoma"/>
            </a:endParaRPr>
          </a:p>
          <a:p>
            <a:pPr>
              <a:defRPr/>
            </a:pPr>
            <a:r>
              <a:rPr lang="en-US" sz="2133" dirty="0" err="1">
                <a:latin typeface="Tahoma"/>
                <a:cs typeface="Tahoma"/>
              </a:rPr>
              <a:t>Svenire</a:t>
            </a:r>
            <a:r>
              <a:rPr lang="en-US" sz="2133" dirty="0">
                <a:latin typeface="Tahoma"/>
                <a:cs typeface="Tahoma"/>
              </a:rPr>
              <a:t> da </a:t>
            </a:r>
            <a:r>
              <a:rPr lang="en-US" sz="2133" dirty="0" err="1">
                <a:latin typeface="Tahoma"/>
                <a:cs typeface="Tahoma"/>
              </a:rPr>
              <a:t>situazioni</a:t>
            </a:r>
            <a:r>
              <a:rPr lang="en-US" sz="2133" dirty="0">
                <a:latin typeface="Tahoma"/>
                <a:cs typeface="Tahoma"/>
              </a:rPr>
              <a:t> diverse </a:t>
            </a:r>
            <a:r>
              <a:rPr lang="en-US" sz="2133" dirty="0" err="1">
                <a:latin typeface="Tahoma"/>
                <a:cs typeface="Tahoma"/>
              </a:rPr>
              <a:t>dall’alzarsi</a:t>
            </a:r>
            <a:r>
              <a:rPr lang="en-US" sz="2133" dirty="0">
                <a:latin typeface="Tahoma"/>
                <a:cs typeface="Tahoma"/>
              </a:rPr>
              <a:t> da </a:t>
            </a:r>
            <a:r>
              <a:rPr lang="en-US" sz="2133" dirty="0" err="1">
                <a:latin typeface="Tahoma"/>
                <a:cs typeface="Tahoma"/>
              </a:rPr>
              <a:t>posizione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seduta</a:t>
            </a:r>
            <a:r>
              <a:rPr lang="en-US" sz="2133" dirty="0">
                <a:latin typeface="Tahoma"/>
                <a:cs typeface="Tahoma"/>
              </a:rPr>
              <a:t> o </a:t>
            </a:r>
            <a:r>
              <a:rPr lang="en-US" sz="2133" dirty="0" err="1">
                <a:latin typeface="Tahoma"/>
                <a:cs typeface="Tahoma"/>
              </a:rPr>
              <a:t>stesa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puó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suggerire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una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aritmia</a:t>
            </a:r>
            <a:endParaRPr lang="en-US" sz="2133" dirty="0">
              <a:latin typeface="Tahoma"/>
              <a:cs typeface="Tahoma"/>
            </a:endParaRPr>
          </a:p>
          <a:p>
            <a:pPr>
              <a:defRPr/>
            </a:pPr>
            <a:r>
              <a:rPr lang="en-US" sz="2133" dirty="0" err="1">
                <a:latin typeface="Tahoma"/>
                <a:cs typeface="Tahoma"/>
              </a:rPr>
              <a:t>Possono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associarsi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irrigidimento</a:t>
            </a:r>
            <a:r>
              <a:rPr lang="en-US" sz="2133" dirty="0">
                <a:latin typeface="Tahoma"/>
                <a:cs typeface="Tahoma"/>
              </a:rPr>
              <a:t> o </a:t>
            </a:r>
            <a:r>
              <a:rPr lang="en-US" sz="2133" dirty="0" err="1">
                <a:latin typeface="Tahoma"/>
                <a:cs typeface="Tahoma"/>
              </a:rPr>
              <a:t>scosse</a:t>
            </a:r>
            <a:r>
              <a:rPr lang="en-US" sz="2133" dirty="0">
                <a:latin typeface="Tahoma"/>
                <a:cs typeface="Tahoma"/>
              </a:rPr>
              <a:t>, ma non </a:t>
            </a:r>
            <a:r>
              <a:rPr lang="en-US" sz="2133" dirty="0" err="1">
                <a:latin typeface="Tahoma"/>
                <a:cs typeface="Tahoma"/>
              </a:rPr>
              <a:t>si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tratta</a:t>
            </a:r>
            <a:r>
              <a:rPr lang="en-US" sz="2133" dirty="0">
                <a:latin typeface="Tahoma"/>
                <a:cs typeface="Tahoma"/>
              </a:rPr>
              <a:t> di </a:t>
            </a:r>
            <a:r>
              <a:rPr lang="en-US" sz="2133" dirty="0" err="1">
                <a:latin typeface="Tahoma"/>
                <a:cs typeface="Tahoma"/>
              </a:rPr>
              <a:t>una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crisi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epilettica</a:t>
            </a:r>
            <a:endParaRPr lang="en-US" sz="2133" dirty="0">
              <a:latin typeface="Tahoma"/>
              <a:cs typeface="Tahoma"/>
            </a:endParaRPr>
          </a:p>
          <a:p>
            <a:pPr>
              <a:defRPr/>
            </a:pPr>
            <a:r>
              <a:rPr lang="en-US" sz="2133" dirty="0" err="1">
                <a:latin typeface="Tahoma"/>
                <a:cs typeface="Tahoma"/>
              </a:rPr>
              <a:t>Diagnosi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differenziale</a:t>
            </a:r>
            <a:r>
              <a:rPr lang="en-US" sz="2133" dirty="0">
                <a:latin typeface="Tahoma"/>
                <a:cs typeface="Tahoma"/>
              </a:rPr>
              <a:t> da </a:t>
            </a:r>
            <a:r>
              <a:rPr lang="en-US" sz="2133" dirty="0" err="1">
                <a:latin typeface="Tahoma"/>
                <a:cs typeface="Tahoma"/>
              </a:rPr>
              <a:t>crisi</a:t>
            </a:r>
            <a:r>
              <a:rPr lang="en-US" sz="2133" dirty="0">
                <a:latin typeface="Tahoma"/>
                <a:cs typeface="Tahoma"/>
              </a:rPr>
              <a:t> </a:t>
            </a:r>
            <a:r>
              <a:rPr lang="en-US" sz="2133" dirty="0" err="1">
                <a:latin typeface="Tahoma"/>
                <a:cs typeface="Tahoma"/>
              </a:rPr>
              <a:t>epilettica</a:t>
            </a:r>
            <a:r>
              <a:rPr lang="en-US" sz="2133" dirty="0">
                <a:latin typeface="Tahoma"/>
                <a:cs typeface="Tahoma"/>
              </a:rPr>
              <a:t>: </a:t>
            </a:r>
            <a:r>
              <a:rPr lang="en-US" sz="2133" dirty="0" err="1">
                <a:latin typeface="Tahoma"/>
                <a:cs typeface="Tahoma"/>
              </a:rPr>
              <a:t>anamnesi</a:t>
            </a:r>
            <a:r>
              <a:rPr lang="en-US" sz="2133" dirty="0">
                <a:latin typeface="Tahoma"/>
                <a:cs typeface="Tahoma"/>
              </a:rPr>
              <a:t>, </a:t>
            </a:r>
            <a:r>
              <a:rPr lang="en-US" sz="2133" dirty="0" err="1">
                <a:latin typeface="Tahoma"/>
                <a:cs typeface="Tahoma"/>
              </a:rPr>
              <a:t>eventuale</a:t>
            </a:r>
            <a:r>
              <a:rPr lang="en-US" sz="2133" dirty="0">
                <a:latin typeface="Tahoma"/>
                <a:cs typeface="Tahoma"/>
              </a:rPr>
              <a:t> EEG o ECG</a:t>
            </a:r>
          </a:p>
          <a:p>
            <a:pPr>
              <a:defRPr/>
            </a:pPr>
            <a:endParaRPr lang="en-US" sz="2133" dirty="0">
              <a:solidFill>
                <a:schemeClr val="bg1"/>
              </a:solidFill>
              <a:latin typeface="Tahoma"/>
              <a:cs typeface="Tahoma"/>
            </a:endParaRPr>
          </a:p>
          <a:p>
            <a:pPr>
              <a:defRPr/>
            </a:pPr>
            <a:endParaRPr lang="en-US" sz="2489" dirty="0">
              <a:solidFill>
                <a:schemeClr val="bg1"/>
              </a:solidFill>
              <a:latin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2767857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4">
            <a:extLst>
              <a:ext uri="{FF2B5EF4-FFF2-40B4-BE49-F238E27FC236}">
                <a16:creationId xmlns:a16="http://schemas.microsoft.com/office/drawing/2014/main" id="{393832DC-32EB-DF42-9097-26E44B13AF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228600"/>
            <a:ext cx="7772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2400" b="1" dirty="0">
                <a:solidFill>
                  <a:srgbClr val="FFFF00"/>
                </a:solidFill>
                <a:latin typeface="Verdana" panose="020B0604030504040204" pitchFamily="34" charset="0"/>
              </a:rPr>
              <a:t>Diagnosi differenziale tra sincope e crisi</a:t>
            </a:r>
            <a:endParaRPr lang="it-IT" altLang="it-IT" sz="4400" b="1" dirty="0">
              <a:solidFill>
                <a:srgbClr val="FFFF00"/>
              </a:solidFill>
              <a:latin typeface="Verdana" panose="020B0604030504040204" pitchFamily="34" charset="0"/>
            </a:endParaRPr>
          </a:p>
        </p:txBody>
      </p:sp>
      <p:graphicFrame>
        <p:nvGraphicFramePr>
          <p:cNvPr id="70658" name="Object 2">
            <a:extLst>
              <a:ext uri="{FF2B5EF4-FFF2-40B4-BE49-F238E27FC236}">
                <a16:creationId xmlns:a16="http://schemas.microsoft.com/office/drawing/2014/main" id="{E63B5F9B-D4B6-9541-8365-B8D0514659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1989724"/>
              </p:ext>
            </p:extLst>
          </p:nvPr>
        </p:nvGraphicFramePr>
        <p:xfrm>
          <a:off x="1839914" y="762001"/>
          <a:ext cx="8531225" cy="696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Documento" r:id="rId3" imgW="51231800" imgH="41833800" progId="Word.Document.8">
                  <p:embed/>
                </p:oleObj>
              </mc:Choice>
              <mc:Fallback>
                <p:oleObj name="Documento" r:id="rId3" imgW="51231800" imgH="41833800" progId="Word.Document.8">
                  <p:embed/>
                  <p:pic>
                    <p:nvPicPr>
                      <p:cNvPr id="70658" name="Object 2">
                        <a:extLst>
                          <a:ext uri="{FF2B5EF4-FFF2-40B4-BE49-F238E27FC236}">
                            <a16:creationId xmlns:a16="http://schemas.microsoft.com/office/drawing/2014/main" id="{E63B5F9B-D4B6-9541-8365-B8D0514659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9914" y="762001"/>
                        <a:ext cx="8531225" cy="6969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13295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4">
            <a:extLst>
              <a:ext uri="{FF2B5EF4-FFF2-40B4-BE49-F238E27FC236}">
                <a16:creationId xmlns:a16="http://schemas.microsoft.com/office/drawing/2014/main" id="{68323681-ACDE-2C46-88E0-DE1EB86B89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5081" y="609600"/>
            <a:ext cx="8893175" cy="694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2400" b="1" dirty="0">
                <a:solidFill>
                  <a:srgbClr val="FFFF00"/>
                </a:solidFill>
                <a:latin typeface="Verdana" panose="020B0604030504040204" pitchFamily="34" charset="0"/>
              </a:rPr>
              <a:t>Diagnosi differenziale tra crisi e disturbo del sonno</a:t>
            </a:r>
          </a:p>
        </p:txBody>
      </p:sp>
      <p:sp>
        <p:nvSpPr>
          <p:cNvPr id="71682" name="CasellaDiTesto 2">
            <a:extLst>
              <a:ext uri="{FF2B5EF4-FFF2-40B4-BE49-F238E27FC236}">
                <a16:creationId xmlns:a16="http://schemas.microsoft.com/office/drawing/2014/main" id="{EE78F85F-9862-104B-B0FE-AA3DFD6ECF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1938" y="1916114"/>
            <a:ext cx="6553200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2400" dirty="0" err="1">
                <a:latin typeface="Tahoma" panose="020B0604030504040204" pitchFamily="34" charset="0"/>
              </a:rPr>
              <a:t>Durata</a:t>
            </a:r>
            <a:r>
              <a:rPr lang="en-US" altLang="it-IT" sz="2400" dirty="0">
                <a:latin typeface="Tahoma" panose="020B0604030504040204" pitchFamily="34" charset="0"/>
              </a:rPr>
              <a:t> </a:t>
            </a:r>
            <a:r>
              <a:rPr lang="en-US" altLang="it-IT" sz="2400" dirty="0" err="1">
                <a:latin typeface="Tahoma" panose="020B0604030504040204" pitchFamily="34" charset="0"/>
              </a:rPr>
              <a:t>dell’episodio</a:t>
            </a:r>
            <a:r>
              <a:rPr lang="en-US" altLang="it-IT" sz="2400" dirty="0">
                <a:latin typeface="Tahoma" panose="020B0604030504040204" pitchFamily="34" charset="0"/>
              </a:rPr>
              <a:t> </a:t>
            </a:r>
            <a:r>
              <a:rPr lang="en-US" altLang="it-IT" sz="2400" dirty="0" err="1">
                <a:latin typeface="Tahoma" panose="020B0604030504040204" pitchFamily="34" charset="0"/>
              </a:rPr>
              <a:t>singolo</a:t>
            </a:r>
            <a:endParaRPr lang="en-US" altLang="it-IT" sz="2400" dirty="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it-IT" sz="2400" dirty="0" err="1">
                <a:latin typeface="Tahoma" panose="020B0604030504040204" pitchFamily="34" charset="0"/>
              </a:rPr>
              <a:t>Numero</a:t>
            </a:r>
            <a:r>
              <a:rPr lang="en-US" altLang="it-IT" sz="2400" dirty="0">
                <a:latin typeface="Tahoma" panose="020B0604030504040204" pitchFamily="34" charset="0"/>
              </a:rPr>
              <a:t> di </a:t>
            </a:r>
            <a:r>
              <a:rPr lang="en-US" altLang="it-IT" sz="2400" dirty="0" err="1">
                <a:latin typeface="Tahoma" panose="020B0604030504040204" pitchFamily="34" charset="0"/>
              </a:rPr>
              <a:t>eventi</a:t>
            </a:r>
            <a:r>
              <a:rPr lang="en-US" altLang="it-IT" sz="2400" dirty="0">
                <a:latin typeface="Tahoma" panose="020B0604030504040204" pitchFamily="34" charset="0"/>
              </a:rPr>
              <a:t> per note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it-IT" sz="2400" dirty="0" err="1">
                <a:latin typeface="Tahoma" panose="020B0604030504040204" pitchFamily="34" charset="0"/>
              </a:rPr>
              <a:t>Fase</a:t>
            </a:r>
            <a:r>
              <a:rPr lang="en-US" altLang="it-IT" sz="2400" dirty="0">
                <a:latin typeface="Tahoma" panose="020B0604030504040204" pitchFamily="34" charset="0"/>
              </a:rPr>
              <a:t> di </a:t>
            </a:r>
            <a:r>
              <a:rPr lang="en-US" altLang="it-IT" sz="2400" dirty="0" err="1">
                <a:latin typeface="Tahoma" panose="020B0604030504040204" pitchFamily="34" charset="0"/>
              </a:rPr>
              <a:t>sonno</a:t>
            </a:r>
            <a:r>
              <a:rPr lang="en-US" altLang="it-IT" sz="2400" dirty="0">
                <a:latin typeface="Tahoma" panose="020B0604030504040204" pitchFamily="34" charset="0"/>
              </a:rPr>
              <a:t> in cui </a:t>
            </a:r>
            <a:r>
              <a:rPr lang="en-US" altLang="it-IT" sz="2400" dirty="0" err="1">
                <a:latin typeface="Tahoma" panose="020B0604030504040204" pitchFamily="34" charset="0"/>
              </a:rPr>
              <a:t>l’evento</a:t>
            </a:r>
            <a:r>
              <a:rPr lang="en-US" altLang="it-IT" sz="2400" dirty="0">
                <a:latin typeface="Tahoma" panose="020B0604030504040204" pitchFamily="34" charset="0"/>
              </a:rPr>
              <a:t> </a:t>
            </a:r>
            <a:r>
              <a:rPr lang="en-US" altLang="it-IT" sz="2400" dirty="0" err="1">
                <a:latin typeface="Tahoma" panose="020B0604030504040204" pitchFamily="34" charset="0"/>
              </a:rPr>
              <a:t>si</a:t>
            </a:r>
            <a:r>
              <a:rPr lang="en-US" altLang="it-IT" sz="2400" dirty="0">
                <a:latin typeface="Tahoma" panose="020B0604030504040204" pitchFamily="34" charset="0"/>
              </a:rPr>
              <a:t> </a:t>
            </a:r>
            <a:r>
              <a:rPr lang="en-US" altLang="it-IT" sz="2400" dirty="0" err="1">
                <a:latin typeface="Tahoma" panose="020B0604030504040204" pitchFamily="34" charset="0"/>
              </a:rPr>
              <a:t>verifica</a:t>
            </a:r>
            <a:endParaRPr lang="en-US" altLang="it-IT" sz="2400" dirty="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it-IT" sz="2400" dirty="0" err="1">
                <a:latin typeface="Tahoma" panose="020B0604030504040204" pitchFamily="34" charset="0"/>
              </a:rPr>
              <a:t>Caratteristiche</a:t>
            </a:r>
            <a:r>
              <a:rPr lang="en-US" altLang="it-IT" sz="2400" dirty="0">
                <a:latin typeface="Tahoma" panose="020B0604030504040204" pitchFamily="34" charset="0"/>
              </a:rPr>
              <a:t> </a:t>
            </a:r>
            <a:r>
              <a:rPr lang="en-US" altLang="it-IT" sz="2400" dirty="0" err="1">
                <a:latin typeface="Tahoma" panose="020B0604030504040204" pitchFamily="34" charset="0"/>
              </a:rPr>
              <a:t>cliniche</a:t>
            </a:r>
            <a:endParaRPr lang="en-US" altLang="it-IT" sz="2400" dirty="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it-IT" sz="2400" dirty="0">
                <a:latin typeface="Tahoma" panose="020B0604030504040204" pitchFamily="34" charset="0"/>
              </a:rPr>
              <a:t>Memoria </a:t>
            </a:r>
            <a:r>
              <a:rPr lang="en-US" altLang="it-IT" sz="2400" dirty="0" err="1">
                <a:latin typeface="Tahoma" panose="020B0604030504040204" pitchFamily="34" charset="0"/>
              </a:rPr>
              <a:t>dell’evento</a:t>
            </a:r>
            <a:endParaRPr lang="en-US" altLang="it-IT" sz="2400" dirty="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3022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4">
            <a:extLst>
              <a:ext uri="{FF2B5EF4-FFF2-40B4-BE49-F238E27FC236}">
                <a16:creationId xmlns:a16="http://schemas.microsoft.com/office/drawing/2014/main" id="{35420FC1-E050-1E48-B674-1895C7E0BD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894" y="0"/>
            <a:ext cx="9771763" cy="4883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2400" b="1" dirty="0">
                <a:solidFill>
                  <a:srgbClr val="FFFF00"/>
                </a:solidFill>
                <a:latin typeface="Verdana" panose="020B0604030504040204" pitchFamily="34" charset="0"/>
              </a:rPr>
              <a:t>Diagnosi differenziale tra crisi ed emicrania con aura</a:t>
            </a:r>
          </a:p>
        </p:txBody>
      </p:sp>
      <p:graphicFrame>
        <p:nvGraphicFramePr>
          <p:cNvPr id="51282" name="Group 82">
            <a:extLst>
              <a:ext uri="{FF2B5EF4-FFF2-40B4-BE49-F238E27FC236}">
                <a16:creationId xmlns:a16="http://schemas.microsoft.com/office/drawing/2014/main" id="{645F05B1-2863-9945-8EEF-D1817684AB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1021574"/>
              </p:ext>
            </p:extLst>
          </p:nvPr>
        </p:nvGraphicFramePr>
        <p:xfrm>
          <a:off x="1703389" y="620714"/>
          <a:ext cx="8713787" cy="5729291"/>
        </p:xfrm>
        <a:graphic>
          <a:graphicData uri="http://schemas.openxmlformats.org/drawingml/2006/table">
            <a:tbl>
              <a:tblPr/>
              <a:tblGrid>
                <a:gridCol w="4208462">
                  <a:extLst>
                    <a:ext uri="{9D8B030D-6E8A-4147-A177-3AD203B41FA5}">
                      <a16:colId xmlns:a16="http://schemas.microsoft.com/office/drawing/2014/main" val="1968601323"/>
                    </a:ext>
                  </a:extLst>
                </a:gridCol>
                <a:gridCol w="2289175">
                  <a:extLst>
                    <a:ext uri="{9D8B030D-6E8A-4147-A177-3AD203B41FA5}">
                      <a16:colId xmlns:a16="http://schemas.microsoft.com/office/drawing/2014/main" val="2991179488"/>
                    </a:ext>
                  </a:extLst>
                </a:gridCol>
                <a:gridCol w="2216150">
                  <a:extLst>
                    <a:ext uri="{9D8B030D-6E8A-4147-A177-3AD203B41FA5}">
                      <a16:colId xmlns:a16="http://schemas.microsoft.com/office/drawing/2014/main" val="3134683874"/>
                    </a:ext>
                  </a:extLst>
                </a:gridCol>
              </a:tblGrid>
              <a:tr h="57915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6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Epilessia occipitale</a:t>
                      </a:r>
                      <a:endParaRPr kumimoji="0" lang="it-IT" altLang="it-IT" sz="16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Emicrania con aura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2172860"/>
                  </a:ext>
                </a:extLst>
              </a:tr>
              <a:tr h="39689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Allucinazioni visive</a:t>
                      </a:r>
                      <a:endParaRPr kumimoji="0" lang="it-IT" altLang="it-IT" sz="16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6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6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207199"/>
                  </a:ext>
                </a:extLst>
              </a:tr>
              <a:tr h="39531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Durata sec-1 </a:t>
                      </a:r>
                      <a:r>
                        <a:rPr kumimoji="0" lang="it-IT" altLang="it-IT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min</a:t>
                      </a:r>
                      <a:endParaRPr kumimoji="0" lang="it-IT" altLang="it-IT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esclusiva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---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8821131"/>
                  </a:ext>
                </a:extLst>
              </a:tr>
              <a:tr h="39689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Durata 1-3 </a:t>
                      </a:r>
                      <a:r>
                        <a:rPr kumimoji="0" lang="it-IT" altLang="it-IT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min</a:t>
                      </a:r>
                      <a:endParaRPr kumimoji="0" lang="it-IT" altLang="it-IT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frequente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rara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9252695"/>
                  </a:ext>
                </a:extLst>
              </a:tr>
              <a:tr h="39531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Durata 4-30 min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rara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usuale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3796334"/>
                  </a:ext>
                </a:extLst>
              </a:tr>
              <a:tr h="39689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Frequenza quotidiana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usuale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rara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4802786"/>
                  </a:ext>
                </a:extLst>
              </a:tr>
              <a:tr h="39531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Pattern colorato/circolare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usuale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rara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1052414"/>
                  </a:ext>
                </a:extLst>
              </a:tr>
              <a:tr h="39689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Pattern lineare/acromatico/BN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eccezionale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usuale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7841180"/>
                  </a:ext>
                </a:extLst>
              </a:tr>
              <a:tr h="39531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Movimento “a tenda” controlaterale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esclusiva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---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1044548"/>
                  </a:ext>
                </a:extLst>
              </a:tr>
              <a:tr h="39689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Movimento eccentrico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rara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usuale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8633396"/>
                  </a:ext>
                </a:extLst>
              </a:tr>
              <a:tr h="39689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Evoluzione in cecità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rara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rara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505766"/>
                  </a:ext>
                </a:extLst>
              </a:tr>
              <a:tr h="39531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Evoluzione in deviazione tonica OO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esclusiva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---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8834247"/>
                  </a:ext>
                </a:extLst>
              </a:tr>
              <a:tr h="39689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Compromissione coscienza</a:t>
                      </a:r>
                      <a:endParaRPr kumimoji="0" lang="it-IT" altLang="it-IT" sz="16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frequente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eccezionale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4633959"/>
                  </a:ext>
                </a:extLst>
              </a:tr>
              <a:tr h="39531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Cefalea/vomito</a:t>
                      </a:r>
                      <a:endParaRPr kumimoji="0" lang="it-IT" altLang="it-IT" sz="1600" b="0" i="0" u="none" strike="noStrike" cap="none" normalizeH="0" baseline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Verdana" panose="020B060403050404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rara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1pPr>
                      <a:lvl2pPr marL="37931725" indent="-37474525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ＭＳ Ｐゴシック" panose="020B0600070205080204" pitchFamily="34" charset="-128"/>
                        </a:rPr>
                        <a:t>usuale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6628359"/>
                  </a:ext>
                </a:extLst>
              </a:tr>
            </a:tbl>
          </a:graphicData>
        </a:graphic>
      </p:graphicFrame>
      <p:sp>
        <p:nvSpPr>
          <p:cNvPr id="72751" name="Text Box 81">
            <a:extLst>
              <a:ext uri="{FF2B5EF4-FFF2-40B4-BE49-F238E27FC236}">
                <a16:creationId xmlns:a16="http://schemas.microsoft.com/office/drawing/2014/main" id="{03072200-3DB4-9640-B394-6A012384CD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0826" y="6381750"/>
            <a:ext cx="35274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1400" dirty="0">
                <a:latin typeface="Verdana" panose="020B0604030504040204" pitchFamily="34" charset="0"/>
              </a:rPr>
              <a:t>modificato da </a:t>
            </a:r>
            <a:r>
              <a:rPr lang="it-IT" altLang="it-IT" sz="1400" dirty="0" err="1">
                <a:latin typeface="Verdana" panose="020B0604030504040204" pitchFamily="34" charset="0"/>
              </a:rPr>
              <a:t>Panayiotopoulos</a:t>
            </a:r>
            <a:r>
              <a:rPr lang="it-IT" altLang="it-IT" sz="1400" dirty="0">
                <a:latin typeface="Verdana" panose="020B0604030504040204" pitchFamily="34" charset="0"/>
              </a:rPr>
              <a:t>, 1999</a:t>
            </a:r>
          </a:p>
        </p:txBody>
      </p:sp>
    </p:spTree>
    <p:extLst>
      <p:ext uri="{BB962C8B-B14F-4D97-AF65-F5344CB8AC3E}">
        <p14:creationId xmlns:p14="http://schemas.microsoft.com/office/powerpoint/2010/main" val="9924179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e">
  <a:themeElements>
    <a:clrScheme name="Ione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e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e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{64D552D5-4210-144F-803C-CDFF06D3B4E6}tf10001062</Template>
  <TotalTime>5</TotalTime>
  <Words>408</Words>
  <Application>Microsoft Macintosh PowerPoint</Application>
  <PresentationFormat>Widescreen</PresentationFormat>
  <Paragraphs>76</Paragraphs>
  <Slides>6</Slides>
  <Notes>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4" baseType="lpstr">
      <vt:lpstr>ＭＳ Ｐゴシック</vt:lpstr>
      <vt:lpstr>Arial</vt:lpstr>
      <vt:lpstr>Century Gothic</vt:lpstr>
      <vt:lpstr>Tahoma</vt:lpstr>
      <vt:lpstr>Verdana</vt:lpstr>
      <vt:lpstr>Wingdings 3</vt:lpstr>
      <vt:lpstr>Ione</vt:lpstr>
      <vt:lpstr>Documento di Microsoft Word 97 - 2004</vt:lpstr>
      <vt:lpstr>Presentazione standard di PowerPoint</vt:lpstr>
      <vt:lpstr>Sincope</vt:lpstr>
      <vt:lpstr>Sincope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Carmen Barba</dc:creator>
  <cp:lastModifiedBy>Carmen Barba</cp:lastModifiedBy>
  <cp:revision>2</cp:revision>
  <dcterms:created xsi:type="dcterms:W3CDTF">2020-03-17T15:13:13Z</dcterms:created>
  <dcterms:modified xsi:type="dcterms:W3CDTF">2020-03-17T15:18:28Z</dcterms:modified>
</cp:coreProperties>
</file>