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45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EABD8F-BFF4-4FDB-B4EB-EC0E03E0996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946479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1C50B3-6607-4925-B0BE-0DF3AD9FE1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01375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E12BB-0B84-475D-993F-8CD5E3B248E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2312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AAFE4F-E0A1-409C-939A-8C3FDCA0AB2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66627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1AAD5F-BA30-422A-8EB3-9ABD8362AAF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98834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FAD7EA-0865-4D87-8BAB-E81DEBA3C68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522031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282081-5F4F-4C6F-B724-654D4C6AB83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250971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2DFA46-99A2-4FD7-BAFB-A5C4D728B2E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37527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644A2F-EF68-443F-929D-28288FF6BE9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76850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EDDC76-44DF-4A26-A171-549E456B674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21422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BC3198-CA72-4E4D-9460-3F83C4130B1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71634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5E0A306-EF1B-4FB3-9257-B50F801968D9}"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8456429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ChangeArrowheads="1"/>
          </p:cNvSpPr>
          <p:nvPr/>
        </p:nvSpPr>
        <p:spPr bwMode="auto">
          <a:xfrm>
            <a:off x="-12700" y="549275"/>
            <a:ext cx="91440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3600" b="1">
                <a:solidFill>
                  <a:srgbClr val="000000"/>
                </a:solidFill>
              </a:rPr>
              <a:t>Dysregulation of the fear system is at the core of many disorders.</a:t>
            </a:r>
            <a:r>
              <a:rPr lang="it-IT" altLang="it-IT" sz="3600">
                <a:solidFill>
                  <a:srgbClr val="000000"/>
                </a:solidFill>
              </a:rPr>
              <a:t> </a:t>
            </a:r>
          </a:p>
          <a:p>
            <a:pPr algn="ctr" eaLnBrk="1" fontAlgn="base" hangingPunct="1">
              <a:spcBef>
                <a:spcPct val="0"/>
              </a:spcBef>
              <a:spcAft>
                <a:spcPct val="0"/>
              </a:spcAft>
              <a:buFontTx/>
              <a:buNone/>
            </a:pPr>
            <a:endParaRPr lang="it-IT" altLang="it-IT" sz="3600">
              <a:solidFill>
                <a:srgbClr val="000000"/>
              </a:solidFill>
            </a:endParaRPr>
          </a:p>
          <a:p>
            <a:pPr algn="ctr" eaLnBrk="1" fontAlgn="base" hangingPunct="1">
              <a:spcBef>
                <a:spcPct val="0"/>
              </a:spcBef>
              <a:spcAft>
                <a:spcPct val="0"/>
              </a:spcAft>
              <a:buFontTx/>
              <a:buNone/>
            </a:pPr>
            <a:r>
              <a:rPr lang="it-IT" altLang="it-IT" sz="3600">
                <a:solidFill>
                  <a:srgbClr val="000000"/>
                </a:solidFill>
              </a:rPr>
              <a:t>Despite recent advances, the question of </a:t>
            </a:r>
            <a:r>
              <a:rPr lang="it-IT" altLang="it-IT" sz="3600" b="1">
                <a:solidFill>
                  <a:srgbClr val="000000"/>
                </a:solidFill>
              </a:rPr>
              <a:t>how to persistently weaken aversive CS-US associations, or dampen traumatic memories in pathological cases</a:t>
            </a:r>
            <a:r>
              <a:rPr lang="it-IT" altLang="it-IT" sz="3600">
                <a:solidFill>
                  <a:srgbClr val="000000"/>
                </a:solidFill>
              </a:rPr>
              <a:t>, remains a major dilemma.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24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2700" y="188913"/>
            <a:ext cx="91440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4000">
                <a:solidFill>
                  <a:srgbClr val="000000"/>
                </a:solidFill>
              </a:rPr>
              <a:t>“An improved understanding of the neurocircuitry of normal emotion regulation sheds light on the potential mechanisms underlying specific disorders, and may aid in the development of more effective treatments for these conditions.”</a:t>
            </a:r>
          </a:p>
          <a:p>
            <a:pPr algn="ctr" eaLnBrk="1" fontAlgn="base" hangingPunct="1">
              <a:spcBef>
                <a:spcPct val="0"/>
              </a:spcBef>
              <a:spcAft>
                <a:spcPct val="0"/>
              </a:spcAft>
              <a:buFontTx/>
              <a:buNone/>
            </a:pPr>
            <a:endParaRPr lang="it-IT" altLang="it-IT" sz="4000">
              <a:solidFill>
                <a:srgbClr val="000000"/>
              </a:solidFill>
            </a:endParaRPr>
          </a:p>
          <a:p>
            <a:pPr algn="ctr" eaLnBrk="1" fontAlgn="base" hangingPunct="1">
              <a:spcBef>
                <a:spcPct val="0"/>
              </a:spcBef>
              <a:spcAft>
                <a:spcPct val="0"/>
              </a:spcAft>
              <a:buFontTx/>
              <a:buNone/>
            </a:pPr>
            <a:r>
              <a:rPr lang="it-IT" altLang="it-IT" sz="4000">
                <a:solidFill>
                  <a:srgbClr val="000000"/>
                </a:solidFill>
              </a:rPr>
              <a:t>Hartley and Phelps, 2010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684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980728"/>
            <a:ext cx="9144001" cy="3416320"/>
          </a:xfrm>
          <a:prstGeom prst="rect">
            <a:avLst/>
          </a:prstGeom>
          <a:noFill/>
        </p:spPr>
        <p:txBody>
          <a:bodyPr wrap="square" rtlCol="0">
            <a:spAutoFit/>
          </a:bodyPr>
          <a:lstStyle/>
          <a:p>
            <a:pPr algn="ctr" fontAlgn="base">
              <a:spcBef>
                <a:spcPct val="0"/>
              </a:spcBef>
              <a:spcAft>
                <a:spcPct val="0"/>
              </a:spcAft>
            </a:pPr>
            <a:r>
              <a:rPr lang="it-IT" sz="3600" dirty="0">
                <a:solidFill>
                  <a:srgbClr val="000000"/>
                </a:solidFill>
              </a:rPr>
              <a:t>Noi esamineremo solamente le due forme di regolazione AUTOMATICA delle emozioni, quelle basate sul </a:t>
            </a:r>
            <a:r>
              <a:rPr lang="it-IT" sz="3600" dirty="0" err="1">
                <a:solidFill>
                  <a:srgbClr val="000000"/>
                </a:solidFill>
              </a:rPr>
              <a:t>riconsolidamento</a:t>
            </a:r>
            <a:r>
              <a:rPr lang="it-IT" sz="3600" dirty="0">
                <a:solidFill>
                  <a:srgbClr val="000000"/>
                </a:solidFill>
              </a:rPr>
              <a:t> e quelle basate sull’estinzione, mettendo in evidenza l’enorme contributo dato dai modelli animali.</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2925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0" y="44450"/>
            <a:ext cx="9144000"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a:solidFill>
                  <a:srgbClr val="000000"/>
                </a:solidFill>
              </a:rPr>
              <a:t>The term </a:t>
            </a:r>
            <a:r>
              <a:rPr lang="it-IT" altLang="it-IT" sz="2800" b="1">
                <a:solidFill>
                  <a:srgbClr val="000000"/>
                </a:solidFill>
              </a:rPr>
              <a:t>‘emotion regulation’</a:t>
            </a:r>
            <a:r>
              <a:rPr lang="it-IT" altLang="it-IT" sz="2800">
                <a:solidFill>
                  <a:srgbClr val="000000"/>
                </a:solidFill>
              </a:rPr>
              <a:t> refers to the </a:t>
            </a:r>
            <a:r>
              <a:rPr lang="it-IT" altLang="it-IT" sz="2800" b="1">
                <a:solidFill>
                  <a:srgbClr val="000000"/>
                </a:solidFill>
              </a:rPr>
              <a:t>different types of regulatory processes that can control the physiological, behavioral, and experiential components of our affective responses</a:t>
            </a:r>
            <a:r>
              <a:rPr lang="it-IT" altLang="it-IT" sz="2800">
                <a:solidFill>
                  <a:srgbClr val="000000"/>
                </a:solidFill>
              </a:rPr>
              <a:t> (Gross and Thompson, 2007). </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r>
              <a:rPr lang="it-IT" altLang="it-IT" sz="2800">
                <a:solidFill>
                  <a:srgbClr val="000000"/>
                </a:solidFill>
              </a:rPr>
              <a:t>These include </a:t>
            </a:r>
            <a:r>
              <a:rPr lang="it-IT" altLang="it-IT" sz="2800" b="1">
                <a:solidFill>
                  <a:srgbClr val="000000"/>
                </a:solidFill>
              </a:rPr>
              <a:t>automatic forms of regulation</a:t>
            </a:r>
            <a:r>
              <a:rPr lang="it-IT" altLang="it-IT" sz="2800">
                <a:solidFill>
                  <a:srgbClr val="000000"/>
                </a:solidFill>
              </a:rPr>
              <a:t> that </a:t>
            </a:r>
            <a:r>
              <a:rPr lang="it-IT" altLang="it-IT" sz="2800" u="sng">
                <a:solidFill>
                  <a:srgbClr val="000000"/>
                </a:solidFill>
              </a:rPr>
              <a:t>flexibly</a:t>
            </a:r>
            <a:r>
              <a:rPr lang="it-IT" altLang="it-IT" sz="2800">
                <a:solidFill>
                  <a:srgbClr val="000000"/>
                </a:solidFill>
              </a:rPr>
              <a:t> alter our emotional responses as we learn about </a:t>
            </a:r>
            <a:r>
              <a:rPr lang="it-IT" altLang="it-IT" sz="2800" u="sng">
                <a:solidFill>
                  <a:srgbClr val="000000"/>
                </a:solidFill>
              </a:rPr>
              <a:t>changing stimulus outcome contingencies</a:t>
            </a:r>
            <a:r>
              <a:rPr lang="it-IT" altLang="it-IT" sz="2800">
                <a:solidFill>
                  <a:srgbClr val="000000"/>
                </a:solidFill>
              </a:rPr>
              <a:t> in our environment, as well as </a:t>
            </a:r>
            <a:r>
              <a:rPr lang="it-IT" altLang="it-IT" sz="2800" b="1">
                <a:solidFill>
                  <a:srgbClr val="000000"/>
                </a:solidFill>
              </a:rPr>
              <a:t>intentionally deployed techniques</a:t>
            </a:r>
            <a:r>
              <a:rPr lang="it-IT" altLang="it-IT" sz="2800">
                <a:solidFill>
                  <a:srgbClr val="000000"/>
                </a:solidFill>
              </a:rPr>
              <a:t>. </a:t>
            </a:r>
          </a:p>
          <a:p>
            <a:pPr algn="ctr" eaLnBrk="1" fontAlgn="base" hangingPunct="1">
              <a:spcBef>
                <a:spcPct val="0"/>
              </a:spcBef>
              <a:spcAft>
                <a:spcPct val="0"/>
              </a:spcAft>
              <a:buFontTx/>
              <a:buNone/>
            </a:pPr>
            <a:endParaRPr lang="it-IT" altLang="it-IT" sz="28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8413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4"/>
          <p:cNvSpPr txBox="1">
            <a:spLocks noChangeArrowheads="1"/>
          </p:cNvSpPr>
          <p:nvPr/>
        </p:nvSpPr>
        <p:spPr bwMode="auto">
          <a:xfrm>
            <a:off x="-14288" y="476250"/>
            <a:ext cx="9144001" cy="564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a:solidFill>
                  <a:srgbClr val="000000"/>
                </a:solidFill>
              </a:rPr>
              <a:t>Cancellare o ridurre l’impatto di memorie traumatiche intrusive</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r>
              <a:rPr lang="it-IT" altLang="it-IT" sz="2800">
                <a:solidFill>
                  <a:srgbClr val="000000"/>
                </a:solidFill>
              </a:rPr>
              <a:t>Strategie utilizzate:</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endParaRPr lang="it-IT" altLang="it-IT" sz="2800">
              <a:solidFill>
                <a:srgbClr val="000000"/>
              </a:solidFill>
            </a:endParaRPr>
          </a:p>
          <a:p>
            <a:pPr eaLnBrk="1" fontAlgn="base" hangingPunct="1">
              <a:spcBef>
                <a:spcPct val="0"/>
              </a:spcBef>
              <a:spcAft>
                <a:spcPct val="0"/>
              </a:spcAft>
              <a:buFontTx/>
              <a:buAutoNum type="arabicPeriod"/>
            </a:pPr>
            <a:r>
              <a:rPr lang="it-IT" altLang="it-IT" sz="2800">
                <a:solidFill>
                  <a:srgbClr val="000000"/>
                </a:solidFill>
              </a:rPr>
              <a:t>Sfruttare il riconsolidamento</a:t>
            </a:r>
          </a:p>
          <a:p>
            <a:pPr eaLnBrk="1" fontAlgn="base" hangingPunct="1">
              <a:spcBef>
                <a:spcPct val="0"/>
              </a:spcBef>
              <a:spcAft>
                <a:spcPct val="0"/>
              </a:spcAft>
              <a:buFontTx/>
              <a:buAutoNum type="arabicPeriod"/>
            </a:pPr>
            <a:endParaRPr lang="it-IT" altLang="it-IT" sz="2800">
              <a:solidFill>
                <a:srgbClr val="000000"/>
              </a:solidFill>
            </a:endParaRPr>
          </a:p>
          <a:p>
            <a:pPr eaLnBrk="1" fontAlgn="base" hangingPunct="1">
              <a:spcBef>
                <a:spcPct val="0"/>
              </a:spcBef>
              <a:spcAft>
                <a:spcPct val="0"/>
              </a:spcAft>
              <a:buFontTx/>
              <a:buAutoNum type="arabicPeriod"/>
            </a:pPr>
            <a:r>
              <a:rPr lang="it-IT" altLang="it-IT" sz="2800">
                <a:solidFill>
                  <a:srgbClr val="000000"/>
                </a:solidFill>
              </a:rPr>
              <a:t>Usare protocolli di estinzione</a:t>
            </a:r>
          </a:p>
          <a:p>
            <a:pPr eaLnBrk="1" fontAlgn="base" hangingPunct="1">
              <a:spcBef>
                <a:spcPct val="0"/>
              </a:spcBef>
              <a:spcAft>
                <a:spcPct val="0"/>
              </a:spcAft>
              <a:buFontTx/>
              <a:buAutoNum type="arabicPeriod"/>
            </a:pPr>
            <a:endParaRPr lang="it-IT" altLang="it-IT" sz="2800">
              <a:solidFill>
                <a:srgbClr val="000000"/>
              </a:solidFill>
            </a:endParaRPr>
          </a:p>
          <a:p>
            <a:pPr eaLnBrk="1" fontAlgn="base" hangingPunct="1">
              <a:spcBef>
                <a:spcPct val="0"/>
              </a:spcBef>
              <a:spcAft>
                <a:spcPct val="0"/>
              </a:spcAft>
              <a:buFontTx/>
              <a:buAutoNum type="arabicPeriod"/>
            </a:pPr>
            <a:r>
              <a:rPr lang="it-IT" altLang="it-IT" sz="2800">
                <a:solidFill>
                  <a:srgbClr val="000000"/>
                </a:solidFill>
              </a:rPr>
              <a:t>Cognitive regulation</a:t>
            </a:r>
          </a:p>
          <a:p>
            <a:pPr eaLnBrk="1" fontAlgn="base" hangingPunct="1">
              <a:spcBef>
                <a:spcPct val="0"/>
              </a:spcBef>
              <a:spcAft>
                <a:spcPct val="0"/>
              </a:spcAft>
              <a:buFontTx/>
              <a:buAutoNum type="arabicPeriod"/>
            </a:pPr>
            <a:endParaRPr lang="it-IT" altLang="it-IT" sz="2800">
              <a:solidFill>
                <a:srgbClr val="000000"/>
              </a:solidFill>
            </a:endParaRPr>
          </a:p>
          <a:p>
            <a:pPr eaLnBrk="1" fontAlgn="base" hangingPunct="1">
              <a:spcBef>
                <a:spcPct val="0"/>
              </a:spcBef>
              <a:spcAft>
                <a:spcPct val="0"/>
              </a:spcAft>
              <a:buFontTx/>
              <a:buAutoNum type="arabicPeriod"/>
            </a:pPr>
            <a:r>
              <a:rPr lang="it-IT" altLang="it-IT" sz="2800">
                <a:solidFill>
                  <a:srgbClr val="000000"/>
                </a:solidFill>
              </a:rPr>
              <a:t>Active coping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034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ChangeArrowheads="1"/>
          </p:cNvSpPr>
          <p:nvPr/>
        </p:nvSpPr>
        <p:spPr bwMode="auto">
          <a:xfrm>
            <a:off x="-12700" y="115888"/>
            <a:ext cx="9144000" cy="697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a:solidFill>
                  <a:srgbClr val="000000"/>
                </a:solidFill>
              </a:rPr>
              <a:t>During </a:t>
            </a:r>
            <a:r>
              <a:rPr lang="it-IT" altLang="it-IT" b="1">
                <a:solidFill>
                  <a:srgbClr val="000000"/>
                </a:solidFill>
              </a:rPr>
              <a:t>extinction</a:t>
            </a:r>
            <a:r>
              <a:rPr lang="it-IT" altLang="it-IT">
                <a:solidFill>
                  <a:srgbClr val="000000"/>
                </a:solidFill>
              </a:rPr>
              <a:t>, fear is diminished through learning that a previously threatening stimulus no longer signals danger.</a:t>
            </a:r>
          </a:p>
          <a:p>
            <a:pPr algn="ctr" eaLnBrk="1" fontAlgn="base" hangingPunct="1">
              <a:spcBef>
                <a:spcPct val="0"/>
              </a:spcBef>
              <a:spcAft>
                <a:spcPct val="0"/>
              </a:spcAft>
              <a:buFontTx/>
              <a:buNone/>
            </a:pPr>
            <a:endParaRPr lang="it-IT" altLang="it-IT" sz="1200">
              <a:solidFill>
                <a:srgbClr val="000000"/>
              </a:solidFill>
            </a:endParaRPr>
          </a:p>
          <a:p>
            <a:pPr algn="ctr" eaLnBrk="1" fontAlgn="base" hangingPunct="1">
              <a:spcBef>
                <a:spcPct val="0"/>
              </a:spcBef>
              <a:spcAft>
                <a:spcPct val="0"/>
              </a:spcAft>
              <a:buFontTx/>
              <a:buNone/>
            </a:pPr>
            <a:r>
              <a:rPr lang="it-IT" altLang="it-IT">
                <a:solidFill>
                  <a:srgbClr val="000000"/>
                </a:solidFill>
              </a:rPr>
              <a:t> </a:t>
            </a:r>
            <a:r>
              <a:rPr lang="it-IT" altLang="it-IT" b="1">
                <a:solidFill>
                  <a:srgbClr val="000000"/>
                </a:solidFill>
              </a:rPr>
              <a:t>Cognitive emotion regulation</a:t>
            </a:r>
            <a:r>
              <a:rPr lang="it-IT" altLang="it-IT">
                <a:solidFill>
                  <a:srgbClr val="000000"/>
                </a:solidFill>
              </a:rPr>
              <a:t> involves using various mental strategies to modify a fear response. </a:t>
            </a:r>
          </a:p>
          <a:p>
            <a:pPr algn="ctr" eaLnBrk="1" fontAlgn="base" hangingPunct="1">
              <a:spcBef>
                <a:spcPct val="0"/>
              </a:spcBef>
              <a:spcAft>
                <a:spcPct val="0"/>
              </a:spcAft>
              <a:buFontTx/>
              <a:buNone/>
            </a:pPr>
            <a:endParaRPr lang="it-IT" altLang="it-IT" sz="1200">
              <a:solidFill>
                <a:srgbClr val="000000"/>
              </a:solidFill>
            </a:endParaRPr>
          </a:p>
          <a:p>
            <a:pPr algn="ctr" eaLnBrk="1" fontAlgn="base" hangingPunct="1">
              <a:spcBef>
                <a:spcPct val="0"/>
              </a:spcBef>
              <a:spcAft>
                <a:spcPct val="0"/>
              </a:spcAft>
              <a:buFontTx/>
              <a:buNone/>
            </a:pPr>
            <a:r>
              <a:rPr lang="it-IT" altLang="it-IT">
                <a:solidFill>
                  <a:srgbClr val="000000"/>
                </a:solidFill>
              </a:rPr>
              <a:t>In </a:t>
            </a:r>
            <a:r>
              <a:rPr lang="it-IT" altLang="it-IT" b="1">
                <a:solidFill>
                  <a:srgbClr val="000000"/>
                </a:solidFill>
              </a:rPr>
              <a:t>active coping</a:t>
            </a:r>
            <a:r>
              <a:rPr lang="it-IT" altLang="it-IT">
                <a:solidFill>
                  <a:srgbClr val="000000"/>
                </a:solidFill>
              </a:rPr>
              <a:t>, fear is regulated through the performance of behaviors that reduce exposure to a fear-evoking stimulus.</a:t>
            </a:r>
          </a:p>
          <a:p>
            <a:pPr algn="ctr" eaLnBrk="1" fontAlgn="base" hangingPunct="1">
              <a:spcBef>
                <a:spcPct val="0"/>
              </a:spcBef>
              <a:spcAft>
                <a:spcPct val="0"/>
              </a:spcAft>
              <a:buFontTx/>
              <a:buNone/>
            </a:pPr>
            <a:endParaRPr lang="it-IT" altLang="it-IT" sz="1200">
              <a:solidFill>
                <a:srgbClr val="000000"/>
              </a:solidFill>
            </a:endParaRPr>
          </a:p>
          <a:p>
            <a:pPr algn="ctr" eaLnBrk="1" fontAlgn="base" hangingPunct="1">
              <a:spcBef>
                <a:spcPct val="0"/>
              </a:spcBef>
              <a:spcAft>
                <a:spcPct val="0"/>
              </a:spcAft>
              <a:buFontTx/>
              <a:buNone/>
            </a:pPr>
            <a:r>
              <a:rPr lang="it-IT" altLang="it-IT">
                <a:solidFill>
                  <a:srgbClr val="000000"/>
                </a:solidFill>
              </a:rPr>
              <a:t>Finally, a fear memory can be disrupted after it is recalled through pharmacological or behavioral manipulations that block its </a:t>
            </a:r>
            <a:r>
              <a:rPr lang="it-IT" altLang="it-IT" b="1">
                <a:solidFill>
                  <a:srgbClr val="000000"/>
                </a:solidFill>
              </a:rPr>
              <a:t>reconsolidation</a:t>
            </a:r>
            <a:r>
              <a:rPr lang="it-IT" altLang="it-IT">
                <a:solidFill>
                  <a:srgbClr val="000000"/>
                </a:solidFill>
              </a:rPr>
              <a:t>. </a:t>
            </a:r>
          </a:p>
          <a:p>
            <a:pPr algn="ctr" eaLnBrk="1" fontAlgn="base" hangingPunct="1">
              <a:spcBef>
                <a:spcPct val="0"/>
              </a:spcBef>
              <a:spcAft>
                <a:spcPct val="0"/>
              </a:spcAft>
              <a:buFontTx/>
              <a:buNone/>
            </a:pPr>
            <a:endParaRPr lang="it-IT" altLang="it-IT">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951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2700" y="115888"/>
            <a:ext cx="9144000"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lnSpc>
                <a:spcPct val="125000"/>
              </a:lnSpc>
              <a:spcBef>
                <a:spcPct val="0"/>
              </a:spcBef>
              <a:spcAft>
                <a:spcPct val="0"/>
              </a:spcAft>
              <a:buFontTx/>
              <a:buNone/>
            </a:pPr>
            <a:r>
              <a:rPr lang="it-IT" altLang="it-IT" sz="3600" b="1">
                <a:solidFill>
                  <a:srgbClr val="000000"/>
                </a:solidFill>
              </a:rPr>
              <a:t>Our understanding of the neurocircuitry underlying the control of fear stems from research </a:t>
            </a:r>
            <a:r>
              <a:rPr lang="it-IT" altLang="it-IT" sz="3600" b="1" u="sng">
                <a:solidFill>
                  <a:srgbClr val="000000"/>
                </a:solidFill>
              </a:rPr>
              <a:t>across species</a:t>
            </a:r>
            <a:r>
              <a:rPr lang="it-IT" altLang="it-IT" sz="3600" b="1">
                <a:solidFill>
                  <a:srgbClr val="000000"/>
                </a:solidFill>
              </a:rPr>
              <a:t> clarifying the </a:t>
            </a:r>
            <a:r>
              <a:rPr lang="it-IT" altLang="it-IT" sz="3600" b="1" u="sng">
                <a:solidFill>
                  <a:srgbClr val="000000"/>
                </a:solidFill>
              </a:rPr>
              <a:t>mechanisms by which we learn</a:t>
            </a:r>
            <a:r>
              <a:rPr lang="it-IT" altLang="it-IT" sz="3600" b="1">
                <a:solidFill>
                  <a:srgbClr val="000000"/>
                </a:solidFill>
              </a:rPr>
              <a:t> and </a:t>
            </a:r>
            <a:r>
              <a:rPr lang="it-IT" altLang="it-IT" sz="3600" b="1" u="sng">
                <a:solidFill>
                  <a:srgbClr val="000000"/>
                </a:solidFill>
              </a:rPr>
              <a:t>modify</a:t>
            </a:r>
            <a:r>
              <a:rPr lang="it-IT" altLang="it-IT" sz="3600" b="1">
                <a:solidFill>
                  <a:srgbClr val="000000"/>
                </a:solidFill>
              </a:rPr>
              <a:t> emotional associations, as well as studies exploring forms of </a:t>
            </a:r>
            <a:r>
              <a:rPr lang="it-IT" altLang="it-IT" sz="3600" b="1">
                <a:solidFill>
                  <a:srgbClr val="FF0000"/>
                </a:solidFill>
              </a:rPr>
              <a:t>cognitive emotion regulation that are uniquely human.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563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ChangeArrowheads="1"/>
          </p:cNvSpPr>
          <p:nvPr/>
        </p:nvSpPr>
        <p:spPr bwMode="auto">
          <a:xfrm>
            <a:off x="-12700" y="549275"/>
            <a:ext cx="9144000" cy="558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3600">
                <a:solidFill>
                  <a:srgbClr val="000000"/>
                </a:solidFill>
              </a:rPr>
              <a:t>Failure to properly regulate fear responses has been associated with various forms of psychopathology. </a:t>
            </a:r>
          </a:p>
          <a:p>
            <a:pPr algn="ctr" eaLnBrk="1" fontAlgn="base" hangingPunct="1">
              <a:spcBef>
                <a:spcPct val="0"/>
              </a:spcBef>
              <a:spcAft>
                <a:spcPct val="0"/>
              </a:spcAft>
              <a:buFontTx/>
              <a:buNone/>
            </a:pPr>
            <a:endParaRPr lang="it-IT" altLang="it-IT" sz="3600">
              <a:solidFill>
                <a:srgbClr val="000000"/>
              </a:solidFill>
            </a:endParaRPr>
          </a:p>
          <a:p>
            <a:pPr algn="ctr" eaLnBrk="1" fontAlgn="base" hangingPunct="1">
              <a:spcBef>
                <a:spcPct val="0"/>
              </a:spcBef>
              <a:spcAft>
                <a:spcPct val="0"/>
              </a:spcAft>
              <a:buFontTx/>
              <a:buNone/>
            </a:pPr>
            <a:r>
              <a:rPr lang="it-IT" altLang="it-IT" sz="3600">
                <a:solidFill>
                  <a:srgbClr val="000000"/>
                </a:solidFill>
              </a:rPr>
              <a:t>For example, </a:t>
            </a:r>
            <a:r>
              <a:rPr lang="it-IT" altLang="it-IT" sz="3600" u="sng">
                <a:solidFill>
                  <a:srgbClr val="000000"/>
                </a:solidFill>
              </a:rPr>
              <a:t>some forms of anxiety disorders</a:t>
            </a:r>
            <a:r>
              <a:rPr lang="it-IT" altLang="it-IT" sz="3600">
                <a:solidFill>
                  <a:srgbClr val="000000"/>
                </a:solidFill>
              </a:rPr>
              <a:t> are thought to involve </a:t>
            </a:r>
            <a:r>
              <a:rPr lang="it-IT" altLang="it-IT" sz="3600" u="sng">
                <a:solidFill>
                  <a:srgbClr val="000000"/>
                </a:solidFill>
              </a:rPr>
              <a:t>dysfunction in the neural systems underlying the extinction of fear learning</a:t>
            </a:r>
            <a:r>
              <a:rPr lang="it-IT" altLang="it-IT" sz="3600">
                <a:solidFill>
                  <a:srgbClr val="000000"/>
                </a:solidFill>
              </a:rPr>
              <a:t> (see Rauch et al, 2006) and are treated with </a:t>
            </a:r>
            <a:r>
              <a:rPr lang="it-IT" altLang="it-IT" sz="3600" b="1">
                <a:solidFill>
                  <a:srgbClr val="000000"/>
                </a:solidFill>
              </a:rPr>
              <a:t>extinction-based</a:t>
            </a:r>
            <a:r>
              <a:rPr lang="it-IT" altLang="it-IT" sz="3600">
                <a:solidFill>
                  <a:srgbClr val="000000"/>
                </a:solidFill>
              </a:rPr>
              <a:t> therapies.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1589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ChangeArrowheads="1"/>
          </p:cNvSpPr>
          <p:nvPr/>
        </p:nvSpPr>
        <p:spPr bwMode="auto">
          <a:xfrm>
            <a:off x="-12700" y="188913"/>
            <a:ext cx="9144000" cy="618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4000">
                <a:solidFill>
                  <a:srgbClr val="000000"/>
                </a:solidFill>
              </a:rPr>
              <a:t>“Facilitating emotion regulation through </a:t>
            </a:r>
            <a:r>
              <a:rPr lang="it-IT" altLang="it-IT" sz="4000" b="1">
                <a:solidFill>
                  <a:srgbClr val="000000"/>
                </a:solidFill>
              </a:rPr>
              <a:t>intentional cognitive mechanisms</a:t>
            </a:r>
            <a:r>
              <a:rPr lang="it-IT" altLang="it-IT" sz="4000">
                <a:solidFill>
                  <a:srgbClr val="000000"/>
                </a:solidFill>
              </a:rPr>
              <a:t> is a primary aim of cognitive-behavioral psychotherapy, a successful approach to the treatment of</a:t>
            </a:r>
          </a:p>
          <a:p>
            <a:pPr algn="ctr" eaLnBrk="1" fontAlgn="base" hangingPunct="1">
              <a:spcBef>
                <a:spcPct val="0"/>
              </a:spcBef>
              <a:spcAft>
                <a:spcPct val="0"/>
              </a:spcAft>
              <a:buFontTx/>
              <a:buNone/>
            </a:pPr>
            <a:r>
              <a:rPr lang="it-IT" altLang="it-IT" sz="4000">
                <a:solidFill>
                  <a:srgbClr val="000000"/>
                </a:solidFill>
              </a:rPr>
              <a:t>depression and other psychological disorders.”</a:t>
            </a:r>
          </a:p>
          <a:p>
            <a:pPr algn="ctr" eaLnBrk="1" fontAlgn="base" hangingPunct="1">
              <a:spcBef>
                <a:spcPct val="0"/>
              </a:spcBef>
              <a:spcAft>
                <a:spcPct val="0"/>
              </a:spcAft>
              <a:buFontTx/>
              <a:buNone/>
            </a:pPr>
            <a:r>
              <a:rPr lang="it-IT" altLang="it-IT" sz="4000">
                <a:solidFill>
                  <a:srgbClr val="000000"/>
                </a:solidFill>
              </a:rPr>
              <a:t> </a:t>
            </a:r>
          </a:p>
          <a:p>
            <a:pPr algn="ctr" eaLnBrk="1" fontAlgn="base" hangingPunct="1">
              <a:spcBef>
                <a:spcPct val="0"/>
              </a:spcBef>
              <a:spcAft>
                <a:spcPct val="0"/>
              </a:spcAft>
              <a:buFontTx/>
              <a:buNone/>
            </a:pPr>
            <a:endParaRPr lang="it-IT" altLang="it-IT" sz="4000">
              <a:solidFill>
                <a:srgbClr val="000000"/>
              </a:solidFill>
            </a:endParaRPr>
          </a:p>
          <a:p>
            <a:pPr algn="ctr" eaLnBrk="1" fontAlgn="base" hangingPunct="1">
              <a:spcBef>
                <a:spcPct val="0"/>
              </a:spcBef>
              <a:spcAft>
                <a:spcPct val="0"/>
              </a:spcAft>
              <a:buFontTx/>
              <a:buNone/>
            </a:pPr>
            <a:r>
              <a:rPr lang="it-IT" altLang="it-IT" sz="4000">
                <a:solidFill>
                  <a:srgbClr val="000000"/>
                </a:solidFill>
              </a:rPr>
              <a:t>Hartley and Phelps, 2010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7660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12700" y="188913"/>
            <a:ext cx="91440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4000">
                <a:solidFill>
                  <a:srgbClr val="000000"/>
                </a:solidFill>
              </a:rPr>
              <a:t>“</a:t>
            </a:r>
            <a:r>
              <a:rPr lang="it-IT" altLang="it-IT" sz="4000" b="1">
                <a:solidFill>
                  <a:srgbClr val="000000"/>
                </a:solidFill>
              </a:rPr>
              <a:t>Active coping</a:t>
            </a:r>
            <a:r>
              <a:rPr lang="it-IT" altLang="it-IT" sz="4000">
                <a:solidFill>
                  <a:srgbClr val="000000"/>
                </a:solidFill>
              </a:rPr>
              <a:t> may be used to attenuate learned fear responses and mitigate the functional impairments engendered by a fear evoking stimulus.” </a:t>
            </a:r>
          </a:p>
          <a:p>
            <a:pPr algn="ctr" eaLnBrk="1" fontAlgn="base" hangingPunct="1">
              <a:spcBef>
                <a:spcPct val="0"/>
              </a:spcBef>
              <a:spcAft>
                <a:spcPct val="0"/>
              </a:spcAft>
              <a:buFontTx/>
              <a:buNone/>
            </a:pPr>
            <a:endParaRPr lang="it-IT" altLang="it-IT" sz="4000">
              <a:solidFill>
                <a:srgbClr val="000000"/>
              </a:solidFill>
            </a:endParaRPr>
          </a:p>
          <a:p>
            <a:pPr algn="ctr" eaLnBrk="1" fontAlgn="base" hangingPunct="1">
              <a:spcBef>
                <a:spcPct val="0"/>
              </a:spcBef>
              <a:spcAft>
                <a:spcPct val="0"/>
              </a:spcAft>
              <a:buFontTx/>
              <a:buNone/>
            </a:pPr>
            <a:r>
              <a:rPr lang="it-IT" altLang="it-IT" sz="4000">
                <a:solidFill>
                  <a:srgbClr val="000000"/>
                </a:solidFill>
              </a:rPr>
              <a:t>Hartley and Phelps, 2010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0020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12700" y="188913"/>
            <a:ext cx="9144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defRPr/>
            </a:pPr>
            <a:r>
              <a:rPr lang="it-IT" altLang="it-IT" sz="4000">
                <a:solidFill>
                  <a:srgbClr val="000000"/>
                </a:solidFill>
              </a:rPr>
              <a:t>Finally, </a:t>
            </a:r>
            <a:r>
              <a:rPr lang="it-IT" altLang="it-IT" sz="4000" b="1">
                <a:solidFill>
                  <a:srgbClr val="000000"/>
                </a:solidFill>
              </a:rPr>
              <a:t>reconsolidation</a:t>
            </a:r>
            <a:r>
              <a:rPr lang="it-IT" altLang="it-IT" sz="4000">
                <a:solidFill>
                  <a:srgbClr val="000000"/>
                </a:solidFill>
              </a:rPr>
              <a:t> may permit the </a:t>
            </a:r>
            <a:r>
              <a:rPr lang="it-IT" altLang="it-IT" sz="4000" u="sng">
                <a:solidFill>
                  <a:srgbClr val="000000"/>
                </a:solidFill>
                <a:effectLst>
                  <a:outerShdw blurRad="38100" dist="38100" dir="2700000" algn="tl">
                    <a:srgbClr val="C0C0C0"/>
                  </a:outerShdw>
                </a:effectLst>
              </a:rPr>
              <a:t>permanent</a:t>
            </a:r>
            <a:r>
              <a:rPr lang="it-IT" altLang="it-IT" sz="4000">
                <a:solidFill>
                  <a:srgbClr val="000000"/>
                </a:solidFill>
              </a:rPr>
              <a:t> modification of the pathological traumatic memories. </a:t>
            </a:r>
          </a:p>
          <a:p>
            <a:pPr algn="ctr" fontAlgn="base">
              <a:spcBef>
                <a:spcPct val="0"/>
              </a:spcBef>
              <a:spcAft>
                <a:spcPct val="0"/>
              </a:spcAft>
              <a:defRPr/>
            </a:pPr>
            <a:endParaRPr lang="it-IT" altLang="it-IT" sz="4000">
              <a:solidFill>
                <a:srgbClr val="000000"/>
              </a:solidFill>
            </a:endParaRPr>
          </a:p>
          <a:p>
            <a:pPr algn="ctr" fontAlgn="base">
              <a:spcBef>
                <a:spcPct val="0"/>
              </a:spcBef>
              <a:spcAft>
                <a:spcPct val="0"/>
              </a:spcAft>
              <a:defRPr/>
            </a:pPr>
            <a:r>
              <a:rPr lang="it-IT" altLang="it-IT" sz="4000">
                <a:solidFill>
                  <a:srgbClr val="000000"/>
                </a:solidFill>
              </a:rPr>
              <a:t>Hartley and Phelps, 2010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895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TotalTime>
  <Words>453</Words>
  <Application>Microsoft Office PowerPoint</Application>
  <PresentationFormat>Presentazione su schermo (4:3)</PresentationFormat>
  <Paragraphs>44</Paragraphs>
  <Slides>11</Slides>
  <Notes>0</Notes>
  <HiddenSlides>0</HiddenSlides>
  <MMClips>11</MMClips>
  <ScaleCrop>false</ScaleCrop>
  <HeadingPairs>
    <vt:vector size="4" baseType="variant">
      <vt:variant>
        <vt:lpstr>Tema</vt:lpstr>
      </vt:variant>
      <vt:variant>
        <vt:i4>1</vt:i4>
      </vt:variant>
      <vt:variant>
        <vt:lpstr>Titoli diapositive</vt:lpstr>
      </vt:variant>
      <vt:variant>
        <vt:i4>11</vt:i4>
      </vt:variant>
    </vt:vector>
  </HeadingPairs>
  <TitlesOfParts>
    <vt:vector size="12"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2</cp:revision>
  <dcterms:created xsi:type="dcterms:W3CDTF">2020-04-29T17:57:37Z</dcterms:created>
  <dcterms:modified xsi:type="dcterms:W3CDTF">2020-04-29T18:14:00Z</dcterms:modified>
</cp:coreProperties>
</file>