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9" r:id="rId12"/>
    <p:sldId id="267" r:id="rId13"/>
    <p:sldId id="268" r:id="rId14"/>
    <p:sldId id="270" r:id="rId15"/>
    <p:sldId id="272" r:id="rId16"/>
    <p:sldId id="271" r:id="rId17"/>
    <p:sldId id="26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1"/>
    <p:restoredTop sz="91429"/>
  </p:normalViewPr>
  <p:slideViewPr>
    <p:cSldViewPr snapToGrid="0" snapToObjects="1">
      <p:cViewPr>
        <p:scale>
          <a:sx n="60" d="100"/>
          <a:sy n="60" d="100"/>
        </p:scale>
        <p:origin x="3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1E837-5030-794E-863C-10C195388A6A}" type="datetimeFigureOut">
              <a:rPr lang="en-US" smtClean="0"/>
              <a:t>4/28/21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A2811-72AD-8C43-B62B-D1EA7A1FC9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927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75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77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41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9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69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59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78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97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A2811-72AD-8C43-B62B-D1EA7A1FC9D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33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armoniamentis.it/enciclopedia/disturbo-depressivo-indotto-da-sostanzefarmaci/" TargetMode="External"/><Relationship Id="rId3" Type="http://schemas.openxmlformats.org/officeDocument/2006/relationships/hyperlink" Target="https://www.harmoniamentis.it/enciclopedia/depressione-unipolare/" TargetMode="External"/><Relationship Id="rId7" Type="http://schemas.openxmlformats.org/officeDocument/2006/relationships/hyperlink" Target="https://www.harmoniamentis.it/enciclopedia/disturbo-da-disregolazione-dell-umore-dirompent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armoniamentis.it/enciclopedia/disturbo-disforico-premestruale/" TargetMode="External"/><Relationship Id="rId5" Type="http://schemas.openxmlformats.org/officeDocument/2006/relationships/hyperlink" Target="https://www.harmoniamentis.it/enciclopedia/depressione-mascherata/" TargetMode="External"/><Relationship Id="rId4" Type="http://schemas.openxmlformats.org/officeDocument/2006/relationships/hyperlink" Target="https://www.harmoniamentis.it/enciclopedia/depressione-nel-post-partum/" TargetMode="External"/><Relationship Id="rId9" Type="http://schemas.openxmlformats.org/officeDocument/2006/relationships/hyperlink" Target="https://www.harmoniamentis.it/enciclopedia/disturbo-bipolare-e-disturbi-correlati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92E8B4-6A24-5442-AD62-7BDD9E52BC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Disturbi</a:t>
            </a:r>
            <a:r>
              <a:rPr lang="en-US" dirty="0"/>
              <a:t> del </a:t>
            </a:r>
            <a:r>
              <a:rPr lang="en-US" dirty="0" err="1"/>
              <a:t>tono</a:t>
            </a:r>
            <a:r>
              <a:rPr lang="en-US" dirty="0"/>
              <a:t> </a:t>
            </a:r>
            <a:r>
              <a:rPr lang="en-US" dirty="0" err="1"/>
              <a:t>dell’umore</a:t>
            </a:r>
            <a:endParaRPr lang="en-U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755E70B-9359-7E49-AACA-5D30D186D1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Dott.ssa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Carmen Barba</a:t>
            </a:r>
          </a:p>
        </p:txBody>
      </p:sp>
    </p:spTree>
    <p:extLst>
      <p:ext uri="{BB962C8B-B14F-4D97-AF65-F5344CB8AC3E}">
        <p14:creationId xmlns:p14="http://schemas.microsoft.com/office/powerpoint/2010/main" val="81268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1B941B-8FCE-DB44-9478-332F4B072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Disturbi</a:t>
            </a:r>
            <a:r>
              <a:rPr lang="en-US" dirty="0"/>
              <a:t> </a:t>
            </a:r>
            <a:r>
              <a:rPr lang="en-US" dirty="0" err="1"/>
              <a:t>bipolari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54EB53-29FC-A14B-8CC2-10B5FA3D4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I criteri del Disturbo Bipolare I rappresentano la visione moderna del disturbo maniaco-depressivo  classico o della psicosi affettiva descritta nel XIX secolo. La differenza consiste che per la diagnosi di DB I nella storia clinica possono non risultare né episodi o tratti psicotici né un episodio  depressivo maggiore. Quindi il fulcro sintomatico è l’episodio maniacale, tuttavia, la maggior parte di questi individui ha avuto anche episodi depressivi maggiori durante il corso della vita.</a:t>
            </a:r>
          </a:p>
          <a:p>
            <a:r>
              <a:rPr lang="it-IT" dirty="0"/>
              <a:t>Il Disturbo Bipolare II, che richiede l'esperienza di almeno un episodio depressivo maggiore e di un episodio ipomaniacale, non è più considerato una condizione “più lieve” rispetto al disturbo bipolare I, in gran parte a causa della quantità di tempo che gli individui con disturbo bipolare II trascorrono nella depressione e a causa dell'instabilità dell'umore da loro vissuta,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588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309CFE-F2AB-B54A-85BD-5C0158FD4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Disturbi</a:t>
            </a:r>
            <a:r>
              <a:rPr lang="en-US" dirty="0"/>
              <a:t> </a:t>
            </a:r>
            <a:r>
              <a:rPr lang="en-US" dirty="0" err="1"/>
              <a:t>bipolari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ADEB9F-E716-FA43-9FB8-47F98CAD3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275046" cy="3768725"/>
          </a:xfrm>
        </p:spPr>
        <p:txBody>
          <a:bodyPr>
            <a:normAutofit/>
          </a:bodyPr>
          <a:lstStyle/>
          <a:p>
            <a:r>
              <a:rPr lang="it-IT" dirty="0"/>
              <a:t>A livello nosologico il DB I è più chiaro e facilmente definibile anche nei bambini e adolescenti in quanto il marker diagnostico è l’episodio maniacale. Mentre per il DB II è di più difficile definizione in quanto clinicamente si individua bene il disturbo depressivo (spesso associato all’ansia) mentre risulta spesso misconosciuto episodio ipomaniacale; quest’ultimo, nei bambini, è infatti è caratterizzato da sintomi euforici come iperattività, agitazione, umore disforico-irritabile che si alternano e/o sono frammisti con sintomi depressivi, spesso associati a temperamento ciclotimico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319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38BC4B-5A1B-5149-BAD5-4FF7C4FF5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Episodio</a:t>
            </a:r>
            <a:r>
              <a:rPr lang="en-US" dirty="0"/>
              <a:t> </a:t>
            </a:r>
            <a:r>
              <a:rPr lang="en-US" dirty="0" err="1"/>
              <a:t>maniacale</a:t>
            </a:r>
            <a:r>
              <a:rPr lang="en-US" dirty="0"/>
              <a:t> (DB1)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C98274-188F-EF49-9949-D09831833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453" y="2403475"/>
            <a:ext cx="11332322" cy="4025900"/>
          </a:xfrm>
        </p:spPr>
        <p:txBody>
          <a:bodyPr>
            <a:normAutofit fontScale="62500" lnSpcReduction="20000"/>
          </a:bodyPr>
          <a:lstStyle/>
          <a:p>
            <a:r>
              <a:rPr lang="it-IT" dirty="0"/>
              <a:t>Episodio maniacale</a:t>
            </a:r>
          </a:p>
          <a:p>
            <a:pPr marL="0" indent="0">
              <a:buNone/>
            </a:pPr>
            <a:r>
              <a:rPr lang="it-IT" dirty="0"/>
              <a:t>A. Un periodo definito di umore anormalmente e persistentemente elevato, espanso o irritabile e di  aumento anomalo e persistente dell'attività finalizzata o dell'energia, della durata di almeno 1 settimana e presente per la maggior parte del giorno, quasi tutti i giorni (o di qualsiasi durata, se è necessaria l'ospedalizzazione).</a:t>
            </a:r>
          </a:p>
          <a:p>
            <a:pPr marL="0" indent="0">
              <a:buNone/>
            </a:pPr>
            <a:r>
              <a:rPr lang="it-IT" dirty="0"/>
              <a:t>B. Durante il periodo di alterazione dell'umore e di aumento di energia o attività, tre (o più) dei seguenti sintomi (quattro, se l'umore è solo irritabile) sono presenti a un livello significativo e rappresentano un cambiamento evidente rispetto al comportamento abituale:</a:t>
            </a:r>
          </a:p>
          <a:p>
            <a:r>
              <a:rPr lang="it-IT" dirty="0"/>
              <a:t>1. Autostima ipertrofica o grandiosità.</a:t>
            </a:r>
          </a:p>
          <a:p>
            <a:r>
              <a:rPr lang="it-IT" dirty="0"/>
              <a:t>2. Diminuito bisogno di sonno (per es., sentirsi riposati/e dopo solo 3 ore di sonno).</a:t>
            </a:r>
          </a:p>
          <a:p>
            <a:r>
              <a:rPr lang="it-IT" dirty="0"/>
              <a:t>3. Maggiore loquacità del solito o spinta continua a parlare.</a:t>
            </a:r>
          </a:p>
          <a:p>
            <a:r>
              <a:rPr lang="it-IT" dirty="0"/>
              <a:t>4. Fuga delle idee o esperienza soggettiva che i pensieri si succedano rapidamente.</a:t>
            </a:r>
          </a:p>
          <a:p>
            <a:r>
              <a:rPr lang="it-IT" dirty="0"/>
              <a:t>5. Distraibilità (cioè attenzione troppo facilmente deviata da stimoli esterni non importanti o non pertinenti), riferita o osservata.</a:t>
            </a:r>
          </a:p>
          <a:p>
            <a:r>
              <a:rPr lang="it-IT" dirty="0"/>
              <a:t>6. Aumento dell'attività finalizzata (sociale, lavorativa, scolastica o sessuale) o agitazione psicomotoria (cioè attività immotivata non finalizzata).</a:t>
            </a:r>
          </a:p>
          <a:p>
            <a:r>
              <a:rPr lang="it-IT" dirty="0"/>
              <a:t>7. Eccessivo coinvolgimento in attività che hanno un alto potenziale di conseguenze dannose (per es., acquisti incontrollati, comportamenti sessuali sconvenienti o investimenti finanziari avventati).</a:t>
            </a:r>
          </a:p>
          <a:p>
            <a:pPr marL="0" indent="0">
              <a:buNone/>
            </a:pPr>
            <a:r>
              <a:rPr lang="it-IT" dirty="0"/>
              <a:t>C. L'alterazione dell'umore è sufficientemente grave da causare una marcata compromissione del funzionamento sociale o lavorativo o da richiedere l'ospedalizzazione per prevenire danni a sé o agli altri, oppure sono presenti manifestazioni psicotiche.</a:t>
            </a:r>
          </a:p>
          <a:p>
            <a:pPr marL="0" indent="0">
              <a:buNone/>
            </a:pPr>
            <a:r>
              <a:rPr lang="it-IT" dirty="0"/>
              <a:t>D. L'episodio non è attribuibile agli effetti fisiologici di una sostanza (per es., una sostanza di abuso, un farmaco, un altro trattamento) o a un'altra condizione medica.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95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700CB3-5FBF-4244-ACB7-E674A84DF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Episodio</a:t>
            </a:r>
            <a:r>
              <a:rPr lang="en-US" dirty="0"/>
              <a:t> </a:t>
            </a:r>
            <a:r>
              <a:rPr lang="en-US" dirty="0" err="1"/>
              <a:t>maniacale</a:t>
            </a:r>
            <a:r>
              <a:rPr lang="en-US" dirty="0"/>
              <a:t> (DB2)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C0FB30-A280-624C-9D91-679B772F2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83459"/>
            <a:ext cx="10733314" cy="440036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A. Un </a:t>
            </a:r>
            <a:r>
              <a:rPr lang="en-US" dirty="0" err="1"/>
              <a:t>periodo</a:t>
            </a:r>
            <a:r>
              <a:rPr lang="en-US" dirty="0"/>
              <a:t> </a:t>
            </a:r>
            <a:r>
              <a:rPr lang="en-US" dirty="0" err="1"/>
              <a:t>definito</a:t>
            </a:r>
            <a:r>
              <a:rPr lang="en-US" dirty="0"/>
              <a:t> di </a:t>
            </a:r>
            <a:r>
              <a:rPr lang="en-US" dirty="0" err="1"/>
              <a:t>umore</a:t>
            </a:r>
            <a:r>
              <a:rPr lang="en-US" dirty="0"/>
              <a:t> </a:t>
            </a:r>
            <a:r>
              <a:rPr lang="en-US" dirty="0" err="1"/>
              <a:t>anormalmente</a:t>
            </a:r>
            <a:r>
              <a:rPr lang="en-US" dirty="0"/>
              <a:t> e </a:t>
            </a:r>
            <a:r>
              <a:rPr lang="en-US" dirty="0" err="1"/>
              <a:t>persistentemente</a:t>
            </a:r>
            <a:r>
              <a:rPr lang="en-US" dirty="0"/>
              <a:t> </a:t>
            </a:r>
            <a:r>
              <a:rPr lang="en-US" dirty="0" err="1"/>
              <a:t>elevato</a:t>
            </a:r>
            <a:r>
              <a:rPr lang="en-US" dirty="0"/>
              <a:t>, </a:t>
            </a:r>
            <a:r>
              <a:rPr lang="en-US" dirty="0" err="1"/>
              <a:t>espanso</a:t>
            </a:r>
            <a:r>
              <a:rPr lang="en-US" dirty="0"/>
              <a:t> o </a:t>
            </a:r>
            <a:r>
              <a:rPr lang="en-US" dirty="0" err="1"/>
              <a:t>irritabile</a:t>
            </a:r>
            <a:r>
              <a:rPr lang="en-US" dirty="0"/>
              <a:t> e </a:t>
            </a:r>
            <a:r>
              <a:rPr lang="en-US" dirty="0" err="1"/>
              <a:t>aumento</a:t>
            </a:r>
            <a:r>
              <a:rPr lang="en-US" dirty="0"/>
              <a:t> </a:t>
            </a:r>
            <a:r>
              <a:rPr lang="en-US" dirty="0" err="1"/>
              <a:t>anomalo</a:t>
            </a:r>
            <a:r>
              <a:rPr lang="en-US" dirty="0"/>
              <a:t> e </a:t>
            </a:r>
            <a:r>
              <a:rPr lang="en-US" dirty="0" err="1"/>
              <a:t>persistente</a:t>
            </a:r>
            <a:r>
              <a:rPr lang="en-US" dirty="0"/>
              <a:t> </a:t>
            </a:r>
            <a:r>
              <a:rPr lang="en-US" dirty="0" err="1"/>
              <a:t>dell'attività</a:t>
            </a:r>
            <a:r>
              <a:rPr lang="en-US" dirty="0"/>
              <a:t> o </a:t>
            </a:r>
            <a:r>
              <a:rPr lang="en-US" dirty="0" err="1"/>
              <a:t>dell'energia</a:t>
            </a:r>
            <a:r>
              <a:rPr lang="en-US" dirty="0"/>
              <a:t>,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durata</a:t>
            </a:r>
            <a:r>
              <a:rPr lang="en-US" dirty="0"/>
              <a:t> di </a:t>
            </a:r>
            <a:r>
              <a:rPr lang="en-US" dirty="0" err="1"/>
              <a:t>almeno</a:t>
            </a:r>
            <a:r>
              <a:rPr lang="en-US" dirty="0"/>
              <a:t> 4 </a:t>
            </a:r>
            <a:r>
              <a:rPr lang="en-US" dirty="0" err="1"/>
              <a:t>giorni</a:t>
            </a:r>
            <a:r>
              <a:rPr lang="en-US" dirty="0"/>
              <a:t> </a:t>
            </a:r>
            <a:r>
              <a:rPr lang="en-US" dirty="0" err="1"/>
              <a:t>consecutivi</a:t>
            </a:r>
            <a:r>
              <a:rPr lang="en-US" dirty="0"/>
              <a:t> e </a:t>
            </a:r>
            <a:r>
              <a:rPr lang="en-US" dirty="0" err="1"/>
              <a:t>presente</a:t>
            </a:r>
            <a:r>
              <a:rPr lang="en-US" dirty="0"/>
              <a:t> per la </a:t>
            </a:r>
            <a:r>
              <a:rPr lang="en-US" dirty="0" err="1"/>
              <a:t>maggior</a:t>
            </a:r>
            <a:r>
              <a:rPr lang="en-US" dirty="0"/>
              <a:t> </a:t>
            </a:r>
            <a:r>
              <a:rPr lang="en-US" dirty="0" err="1"/>
              <a:t>parte</a:t>
            </a:r>
            <a:r>
              <a:rPr lang="en-US" dirty="0"/>
              <a:t> del </a:t>
            </a:r>
            <a:r>
              <a:rPr lang="en-US" dirty="0" err="1"/>
              <a:t>giorno</a:t>
            </a:r>
            <a:r>
              <a:rPr lang="en-US" dirty="0"/>
              <a:t>, quasi </a:t>
            </a:r>
            <a:r>
              <a:rPr lang="en-US" dirty="0" err="1"/>
              <a:t>tutti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giorni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B. Durante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periodo</a:t>
            </a:r>
            <a:r>
              <a:rPr lang="en-US" dirty="0"/>
              <a:t> di </a:t>
            </a:r>
            <a:r>
              <a:rPr lang="en-US" dirty="0" err="1"/>
              <a:t>alterazione</a:t>
            </a:r>
            <a:r>
              <a:rPr lang="en-US" dirty="0"/>
              <a:t> </a:t>
            </a:r>
            <a:r>
              <a:rPr lang="en-US" dirty="0" err="1"/>
              <a:t>dell'umore</a:t>
            </a:r>
            <a:r>
              <a:rPr lang="en-US" dirty="0"/>
              <a:t> e di </a:t>
            </a:r>
            <a:r>
              <a:rPr lang="en-US" dirty="0" err="1"/>
              <a:t>aumento</a:t>
            </a:r>
            <a:r>
              <a:rPr lang="en-US" dirty="0"/>
              <a:t> di </a:t>
            </a:r>
            <a:r>
              <a:rPr lang="en-US" dirty="0" err="1"/>
              <a:t>energia</a:t>
            </a:r>
            <a:r>
              <a:rPr lang="en-US" dirty="0"/>
              <a:t> o </a:t>
            </a:r>
            <a:r>
              <a:rPr lang="en-US" dirty="0" err="1"/>
              <a:t>attività</a:t>
            </a:r>
            <a:r>
              <a:rPr lang="en-US" dirty="0"/>
              <a:t>, </a:t>
            </a:r>
            <a:r>
              <a:rPr lang="en-US" dirty="0" err="1"/>
              <a:t>tre</a:t>
            </a:r>
            <a:r>
              <a:rPr lang="en-US" dirty="0"/>
              <a:t> (o </a:t>
            </a:r>
            <a:r>
              <a:rPr lang="en-US" dirty="0" err="1"/>
              <a:t>più</a:t>
            </a:r>
            <a:r>
              <a:rPr lang="en-US" dirty="0"/>
              <a:t>)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seguenti</a:t>
            </a:r>
            <a:r>
              <a:rPr lang="en-US" dirty="0"/>
              <a:t> </a:t>
            </a:r>
            <a:r>
              <a:rPr lang="en-US" dirty="0" err="1"/>
              <a:t>sintomi</a:t>
            </a:r>
            <a:r>
              <a:rPr lang="en-US" dirty="0"/>
              <a:t> (quattro, se </a:t>
            </a:r>
            <a:r>
              <a:rPr lang="en-US" dirty="0" err="1"/>
              <a:t>l'umore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solo </a:t>
            </a:r>
            <a:r>
              <a:rPr lang="en-US" dirty="0" err="1"/>
              <a:t>irritabile</a:t>
            </a:r>
            <a:r>
              <a:rPr lang="en-US" dirty="0"/>
              <a:t>)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stati</a:t>
            </a:r>
            <a:r>
              <a:rPr lang="en-US" dirty="0"/>
              <a:t> </a:t>
            </a:r>
            <a:r>
              <a:rPr lang="en-US" dirty="0" err="1"/>
              <a:t>presenti</a:t>
            </a:r>
            <a:r>
              <a:rPr lang="en-US" dirty="0"/>
              <a:t>, </a:t>
            </a:r>
            <a:r>
              <a:rPr lang="en-US" dirty="0" err="1"/>
              <a:t>rappresentano</a:t>
            </a:r>
            <a:r>
              <a:rPr lang="en-US" dirty="0"/>
              <a:t> un </a:t>
            </a:r>
            <a:r>
              <a:rPr lang="en-US" dirty="0" err="1"/>
              <a:t>cambiamento</a:t>
            </a:r>
            <a:r>
              <a:rPr lang="en-US" dirty="0"/>
              <a:t> </a:t>
            </a:r>
            <a:r>
              <a:rPr lang="en-US" dirty="0" err="1"/>
              <a:t>evidente</a:t>
            </a:r>
            <a:r>
              <a:rPr lang="en-US" dirty="0"/>
              <a:t> </a:t>
            </a:r>
            <a:r>
              <a:rPr lang="en-US" dirty="0" err="1"/>
              <a:t>rispetto</a:t>
            </a:r>
            <a:r>
              <a:rPr lang="en-US" dirty="0"/>
              <a:t> al </a:t>
            </a:r>
            <a:r>
              <a:rPr lang="en-US" dirty="0" err="1"/>
              <a:t>comportamento</a:t>
            </a:r>
            <a:r>
              <a:rPr lang="en-US" dirty="0"/>
              <a:t> </a:t>
            </a:r>
            <a:r>
              <a:rPr lang="en-US" dirty="0" err="1"/>
              <a:t>abituale</a:t>
            </a:r>
            <a:r>
              <a:rPr lang="en-US" dirty="0"/>
              <a:t> e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manifestano</a:t>
            </a:r>
            <a:r>
              <a:rPr lang="en-US" dirty="0"/>
              <a:t> a un </a:t>
            </a:r>
            <a:r>
              <a:rPr lang="en-US" dirty="0" err="1"/>
              <a:t>livello</a:t>
            </a:r>
            <a:r>
              <a:rPr lang="en-US" dirty="0"/>
              <a:t> </a:t>
            </a:r>
            <a:r>
              <a:rPr lang="en-US" dirty="0" err="1"/>
              <a:t>significativo</a:t>
            </a:r>
            <a:r>
              <a:rPr lang="en-US" dirty="0"/>
              <a:t>:</a:t>
            </a:r>
          </a:p>
          <a:p>
            <a:r>
              <a:rPr lang="it-IT" dirty="0"/>
              <a:t>1. Diminuito bisogno di sonno (per es., sentirsi riposati/e dopo solo 3 ore di sonno).</a:t>
            </a:r>
          </a:p>
          <a:p>
            <a:r>
              <a:rPr lang="it-IT" dirty="0"/>
              <a:t>2. Maggiore loquacità del solito o spinta continua a parlare.</a:t>
            </a:r>
          </a:p>
          <a:p>
            <a:r>
              <a:rPr lang="it-IT" dirty="0"/>
              <a:t>3. Fuga delle idee o esperienza soggettiva che i pensieri si succedano rapidamente.</a:t>
            </a:r>
          </a:p>
          <a:p>
            <a:r>
              <a:rPr lang="it-IT" dirty="0"/>
              <a:t>4. Distraibilità (cioè attenzione troppo facilmente deviata da stimoli esterni non importanti o non pertinenti), come riferita o osservata.</a:t>
            </a:r>
          </a:p>
          <a:p>
            <a:r>
              <a:rPr lang="it-IT" dirty="0"/>
              <a:t>5. Aumento dell'attività finalizzata (sociale, lavorativa, scolastica o sessuale) o agitazione psicomotoria.</a:t>
            </a:r>
          </a:p>
          <a:p>
            <a:r>
              <a:rPr lang="it-IT" dirty="0"/>
              <a:t>6. Eccessivo coinvolgimento in attività che hanno un alto potenziale di conseguenze dannose (per es., </a:t>
            </a:r>
            <a:r>
              <a:rPr lang="it-IT" dirty="0" err="1"/>
              <a:t>acquist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C. L'episodio è associato a un cambiamento inequivocabile nel funzionamento, che non è caratteristico dell'individuo quando è asintomatico.</a:t>
            </a:r>
          </a:p>
          <a:p>
            <a:pPr marL="0" indent="0">
              <a:buNone/>
            </a:pPr>
            <a:r>
              <a:rPr lang="it-IT" dirty="0"/>
              <a:t>D. L'alterazione dell'umore e il cambiamento nel funzionamento sono osservabili da altri.</a:t>
            </a:r>
          </a:p>
          <a:p>
            <a:pPr marL="0" indent="0">
              <a:buNone/>
            </a:pPr>
            <a:r>
              <a:rPr lang="it-IT" dirty="0"/>
              <a:t>E. L'episodio non è sufficientemente grave da causare una marcata compromissione del funzionamento sociale o lavorativo, o da richiedere l'ospedalizzazione. Se sono presenti manifestazioni psicotiche, l'episodio è, per definizione, maniacale.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789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69DE25-8913-7542-9E19-BDF169386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DB in età evolutiva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3F6543-AA2D-3E42-8004-7224DE29B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862875" cy="3731986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L’instabilità e intensità dell’umore sono le caratteristiche più salienti. Questi bambini hanno reazioni imprevedibili e oscillazioni rapide dell’umore. Sono gravemente compromesse le relazioni, la vita familiare, l’immagine di sé, il rendimento scolastico e le altre attività della vita. </a:t>
            </a:r>
          </a:p>
          <a:p>
            <a:r>
              <a:rPr lang="it-IT" dirty="0"/>
              <a:t>Sono descritti come bambini molto sensibili, irritabili, non tranquillizzabili e attivi, con paure intense fobie e ansie. Possono già aver ricevuto una diagnosi di Disturbo Oppositivo e Dirompente  o di Disturbo della condotta. In adolescenza c’è un rischio effettivo di Disturbi alimentari, comportamenti auto mutilanti, abuso di sostanze e suicidio.</a:t>
            </a:r>
          </a:p>
          <a:p>
            <a:r>
              <a:rPr lang="it-IT" dirty="0"/>
              <a:t>A livello affettivo esprimono un alta sofferenza; sono </a:t>
            </a:r>
            <a:r>
              <a:rPr lang="it-IT" dirty="0" err="1"/>
              <a:t>iper</a:t>
            </a:r>
            <a:r>
              <a:rPr lang="it-IT" dirty="0"/>
              <a:t>-reattivi agli stimoli sensoriali tattili e uditivi;</a:t>
            </a:r>
          </a:p>
          <a:p>
            <a:r>
              <a:rPr lang="it-IT" dirty="0"/>
              <a:t>iperattivi e spesso alla ricerca di stimoli sensoriali forti. </a:t>
            </a:r>
          </a:p>
          <a:p>
            <a:r>
              <a:rPr lang="it-IT" dirty="0"/>
              <a:t>Hanno episodi di rabbia imprevedibile e prolungata a volte associata a comportamenti fisicamente violenti. Gravi i problemi di auto regolazione. Le conseguenze sulle relazioni sono estremamente negative, ricostruiscono in modo errato i comportamenti e le motivazioni degli altri, le relazioni sono molto influenzate dall’instabilità dell’umore.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4399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504E25-0DDA-6E4E-9E2B-704B2E06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 in </a:t>
            </a:r>
            <a:r>
              <a:rPr lang="en-US" dirty="0" err="1"/>
              <a:t>età</a:t>
            </a:r>
            <a:r>
              <a:rPr lang="en-US" dirty="0"/>
              <a:t> </a:t>
            </a:r>
            <a:r>
              <a:rPr lang="en-US" dirty="0" err="1"/>
              <a:t>evolutiva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CBABDC-5674-E84F-AFAD-FABDD70F1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755" y="2348319"/>
            <a:ext cx="9413809" cy="42545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Prepuberale</a:t>
            </a:r>
          </a:p>
          <a:p>
            <a:r>
              <a:rPr lang="it-IT" dirty="0"/>
              <a:t>• Andamento subcontinuo</a:t>
            </a:r>
          </a:p>
          <a:p>
            <a:r>
              <a:rPr lang="it-IT" dirty="0"/>
              <a:t>• Affettività mista o rapidamente oscillante, disforia</a:t>
            </a:r>
          </a:p>
          <a:p>
            <a:r>
              <a:rPr lang="it-IT" dirty="0"/>
              <a:t>• Irritabilità, ostilità, aggressività verbale o fisica</a:t>
            </a:r>
          </a:p>
          <a:p>
            <a:r>
              <a:rPr lang="it-IT" dirty="0"/>
              <a:t>• Grandiosità (identificazione con personaggi onnipotenti, convinzione di possedere</a:t>
            </a:r>
          </a:p>
          <a:p>
            <a:r>
              <a:rPr lang="it-IT" dirty="0"/>
              <a:t>facoltà superiori, intolleranza autorità, essere al di sopra delle regole o della legge)</a:t>
            </a:r>
          </a:p>
          <a:p>
            <a:r>
              <a:rPr lang="it-IT" dirty="0"/>
              <a:t>• Piccoli atti dissociali, vittimizzazione altrui</a:t>
            </a:r>
          </a:p>
          <a:p>
            <a:r>
              <a:rPr lang="it-IT" dirty="0"/>
              <a:t>• Impulsività ed iperattività “finalizzata”</a:t>
            </a:r>
          </a:p>
          <a:p>
            <a:r>
              <a:rPr lang="it-IT" dirty="0"/>
              <a:t>• </a:t>
            </a:r>
            <a:r>
              <a:rPr lang="it-IT" dirty="0" err="1"/>
              <a:t>Ipersessualità</a:t>
            </a:r>
            <a:r>
              <a:rPr lang="it-IT" dirty="0"/>
              <a:t> (</a:t>
            </a:r>
            <a:r>
              <a:rPr lang="it-IT" dirty="0" err="1"/>
              <a:t>iperseduttività</a:t>
            </a:r>
            <a:r>
              <a:rPr lang="it-IT" dirty="0"/>
              <a:t>, esibizionismo, linguaggio </a:t>
            </a:r>
            <a:r>
              <a:rPr lang="it-IT" dirty="0" err="1"/>
              <a:t>ipersessuale</a:t>
            </a:r>
            <a:r>
              <a:rPr lang="it-IT" dirty="0"/>
              <a:t>, masturbazione)</a:t>
            </a:r>
          </a:p>
          <a:p>
            <a:r>
              <a:rPr lang="it-IT" dirty="0"/>
              <a:t>• Logorrea, tono concitato, </a:t>
            </a:r>
            <a:r>
              <a:rPr lang="it-IT" dirty="0" err="1"/>
              <a:t>ideorrea</a:t>
            </a:r>
            <a:endParaRPr lang="it-IT" dirty="0"/>
          </a:p>
          <a:p>
            <a:r>
              <a:rPr lang="it-IT" dirty="0"/>
              <a:t>• Disturbo </a:t>
            </a:r>
            <a:r>
              <a:rPr lang="it-IT" dirty="0" err="1"/>
              <a:t>attentivo</a:t>
            </a:r>
            <a:endParaRPr lang="it-IT" dirty="0"/>
          </a:p>
          <a:p>
            <a:r>
              <a:rPr lang="it-IT" dirty="0"/>
              <a:t>• Improvvisi momenti di depressione, autosvalutazione,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81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504E25-0DDA-6E4E-9E2B-704B2E06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 in </a:t>
            </a:r>
            <a:r>
              <a:rPr lang="en-US" dirty="0" err="1"/>
              <a:t>età</a:t>
            </a:r>
            <a:r>
              <a:rPr lang="en-US" dirty="0"/>
              <a:t> </a:t>
            </a:r>
            <a:r>
              <a:rPr lang="en-US" dirty="0" err="1"/>
              <a:t>evolutiva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CBABDC-5674-E84F-AFAD-FABDD70F1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755" y="2348319"/>
            <a:ext cx="9413809" cy="42545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/>
              <a:t>In Adolescenza</a:t>
            </a:r>
          </a:p>
          <a:p>
            <a:r>
              <a:rPr lang="it-IT" dirty="0"/>
              <a:t>• Andamento più spesso episodico</a:t>
            </a:r>
          </a:p>
          <a:p>
            <a:r>
              <a:rPr lang="it-IT" dirty="0"/>
              <a:t>• Irritabilità</a:t>
            </a:r>
          </a:p>
          <a:p>
            <a:r>
              <a:rPr lang="it-IT" dirty="0"/>
              <a:t>• Accelerazione del pensiero e del linguaggio</a:t>
            </a:r>
          </a:p>
          <a:p>
            <a:r>
              <a:rPr lang="it-IT" dirty="0"/>
              <a:t>• Iperattivismo “</a:t>
            </a:r>
            <a:r>
              <a:rPr lang="it-IT" dirty="0" err="1"/>
              <a:t>pleasure-seeking</a:t>
            </a:r>
            <a:r>
              <a:rPr lang="it-IT" dirty="0"/>
              <a:t>”</a:t>
            </a:r>
          </a:p>
          <a:p>
            <a:r>
              <a:rPr lang="it-IT" dirty="0"/>
              <a:t>• </a:t>
            </a:r>
            <a:r>
              <a:rPr lang="it-IT" dirty="0" err="1"/>
              <a:t>Ipersessualità</a:t>
            </a:r>
            <a:r>
              <a:rPr lang="it-IT" dirty="0"/>
              <a:t> confusa ed a rischio</a:t>
            </a:r>
          </a:p>
          <a:p>
            <a:r>
              <a:rPr lang="it-IT" dirty="0"/>
              <a:t>• Riduzione del sonno</a:t>
            </a:r>
          </a:p>
          <a:p>
            <a:r>
              <a:rPr lang="it-IT" dirty="0"/>
              <a:t>• Comportamenti a rischio (alta velocità)</a:t>
            </a:r>
          </a:p>
          <a:p>
            <a:r>
              <a:rPr lang="it-IT" dirty="0"/>
              <a:t>• Dipendenza da sostanze d’abuso</a:t>
            </a:r>
          </a:p>
          <a:p>
            <a:r>
              <a:rPr lang="it-IT" dirty="0"/>
              <a:t>• Rischio suicidario</a:t>
            </a:r>
          </a:p>
          <a:p>
            <a:r>
              <a:rPr lang="it-IT" dirty="0"/>
              <a:t>• Sintomi psicotici (deliri, allucinazioni, comportamento e pensiero disorganizzato)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156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F54C03-B355-7043-BA45-36A17EC94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TRATTAMENTO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DE9265-90DE-7246-8B61-E231A5C8C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Terapia farmacologica e la psicoterapia</a:t>
            </a:r>
          </a:p>
          <a:p>
            <a:r>
              <a:rPr lang="it-IT" dirty="0"/>
              <a:t>Farmaci </a:t>
            </a:r>
            <a:r>
              <a:rPr lang="it-IT" b="1" dirty="0"/>
              <a:t>antidepressivi</a:t>
            </a:r>
            <a:r>
              <a:rPr lang="it-IT" dirty="0"/>
              <a:t>, </a:t>
            </a:r>
            <a:r>
              <a:rPr lang="it-IT" b="1" dirty="0"/>
              <a:t>neurolettici</a:t>
            </a:r>
            <a:r>
              <a:rPr lang="it-IT" dirty="0"/>
              <a:t> e </a:t>
            </a:r>
            <a:r>
              <a:rPr lang="it-IT" b="1" dirty="0"/>
              <a:t>stabilizzatori dell’umore</a:t>
            </a:r>
            <a:r>
              <a:rPr lang="it-IT" dirty="0"/>
              <a:t>.</a:t>
            </a:r>
          </a:p>
          <a:p>
            <a:r>
              <a:rPr lang="it-IT" dirty="0"/>
              <a:t> La terapia si modula in base all’alternanza delle fasi bipolari, introducendo a seconda dei casi antidepressivi e antipsicotici che vengono aggiunti all’azione dello stabilizzatore dell’umore.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13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E00039-9124-384D-B916-80A8431D6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Disturbi</a:t>
            </a:r>
            <a:r>
              <a:rPr lang="en-US" dirty="0"/>
              <a:t> del </a:t>
            </a:r>
            <a:r>
              <a:rPr lang="en-US" dirty="0" err="1"/>
              <a:t>tono</a:t>
            </a:r>
            <a:r>
              <a:rPr lang="en-US" dirty="0"/>
              <a:t> </a:t>
            </a:r>
            <a:r>
              <a:rPr lang="en-US" dirty="0" err="1"/>
              <a:t>dell’umore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C020D2-07E5-414D-8DB0-025CAF8ED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Insieme di patologie psichiatriche caratterizzate da un </a:t>
            </a:r>
            <a:r>
              <a:rPr lang="it-IT" b="1" dirty="0"/>
              <a:t>disagio psicologico</a:t>
            </a:r>
            <a:r>
              <a:rPr lang="it-IT" dirty="0"/>
              <a:t> più o meno intenso e da una serie di sintomi fisici che possono variare da persona a persona e che, talvolta, possono rendere più difficile la diagnosi della malattia, soprattutto nei bambini e negli anziani. I disturbi dell'umore comprendono due sottogruppi di condizioni: i disturbi depressivi e il disturbo bipolare.</a:t>
            </a:r>
          </a:p>
          <a:p>
            <a:r>
              <a:rPr lang="it-IT" dirty="0"/>
              <a:t>non sono semplici stati d'animo o tratti caratteriali, ma vere e proprie patologie psichiatriche determinate da una predisposizione individuale legata all'imperfetto funzionamento di alcuni circuiti cerebrali, alla quale si sommano una serie di fattori ambientali sfavorevoli.</a:t>
            </a:r>
          </a:p>
          <a:p>
            <a:r>
              <a:rPr lang="it-IT" dirty="0"/>
              <a:t> </a:t>
            </a:r>
            <a:r>
              <a:rPr lang="it-IT" b="1" dirty="0"/>
              <a:t>sofferenza psicofisica</a:t>
            </a:r>
            <a:r>
              <a:rPr lang="it-IT" dirty="0"/>
              <a:t>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038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799D2-3C3E-DA4F-A21F-1EC7EDF59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Disturbi</a:t>
            </a:r>
            <a:r>
              <a:rPr lang="en-US" dirty="0"/>
              <a:t> </a:t>
            </a:r>
            <a:r>
              <a:rPr lang="en-US" dirty="0" err="1"/>
              <a:t>tono</a:t>
            </a:r>
            <a:r>
              <a:rPr lang="en-US" dirty="0"/>
              <a:t> </a:t>
            </a:r>
            <a:r>
              <a:rPr lang="en-US" dirty="0" err="1"/>
              <a:t>dell’umore</a:t>
            </a:r>
            <a:r>
              <a:rPr lang="en-US" dirty="0"/>
              <a:t>: </a:t>
            </a:r>
            <a:r>
              <a:rPr lang="en-US" dirty="0" err="1"/>
              <a:t>classificazione</a:t>
            </a:r>
            <a:r>
              <a:rPr lang="en-US" dirty="0"/>
              <a:t> (DSM5)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6C6EAA-7F84-994F-9C8A-C3A9725EC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/>
              <a:t>Disturbi depressivi</a:t>
            </a:r>
            <a:r>
              <a:rPr lang="it-IT" dirty="0"/>
              <a:t> </a:t>
            </a:r>
          </a:p>
          <a:p>
            <a:pPr lvl="1"/>
            <a:r>
              <a:rPr lang="it-IT" dirty="0">
                <a:hlinkClick r:id="rId3" tooltip="Depressione unipolare"/>
              </a:rPr>
              <a:t>Disturbo depressivo maggiore</a:t>
            </a:r>
            <a:endParaRPr lang="it-IT" dirty="0"/>
          </a:p>
          <a:p>
            <a:pPr lvl="1"/>
            <a:r>
              <a:rPr lang="it-IT" dirty="0">
                <a:hlinkClick r:id="rId4" tooltip="Depressione nel post-partum"/>
              </a:rPr>
              <a:t>Depressione nel post partum</a:t>
            </a:r>
            <a:endParaRPr lang="it-IT" dirty="0"/>
          </a:p>
          <a:p>
            <a:pPr lvl="1"/>
            <a:r>
              <a:rPr lang="it-IT" dirty="0">
                <a:hlinkClick r:id="rId5" tooltip="Depressione mascherata"/>
              </a:rPr>
              <a:t>Depressione mascherata</a:t>
            </a:r>
            <a:endParaRPr lang="it-IT" dirty="0"/>
          </a:p>
          <a:p>
            <a:pPr lvl="1"/>
            <a:r>
              <a:rPr lang="it-IT" dirty="0">
                <a:hlinkClick r:id="rId6" tooltip="Disturbo disforico premestruale"/>
              </a:rPr>
              <a:t>Disturbo disforico premestruale</a:t>
            </a:r>
            <a:endParaRPr lang="it-IT" dirty="0"/>
          </a:p>
          <a:p>
            <a:pPr lvl="1"/>
            <a:r>
              <a:rPr lang="it-IT" dirty="0">
                <a:hlinkClick r:id="rId7" tooltip="Disturbo da disregolazione dell’umore dirompente"/>
              </a:rPr>
              <a:t>Disturbo da disregolazione dell'umore dirompente</a:t>
            </a:r>
            <a:endParaRPr lang="it-IT" dirty="0"/>
          </a:p>
          <a:p>
            <a:pPr lvl="1"/>
            <a:r>
              <a:rPr lang="it-IT" dirty="0">
                <a:hlinkClick r:id="rId8" tooltip="Disturbo depressivo indotto da sostanze/farmaci"/>
              </a:rPr>
              <a:t>Disturbo depressivo indotto da sostanze/farmaci o correlato a un'altra condizione medica</a:t>
            </a:r>
            <a:br>
              <a:rPr lang="it-IT" dirty="0"/>
            </a:br>
            <a:br>
              <a:rPr lang="it-IT" dirty="0"/>
            </a:br>
            <a:endParaRPr lang="it-IT" dirty="0"/>
          </a:p>
          <a:p>
            <a:r>
              <a:rPr lang="it-IT" b="1" dirty="0"/>
              <a:t>Disturbo bipolare e disturbi correlati</a:t>
            </a:r>
            <a:r>
              <a:rPr lang="it-IT" dirty="0"/>
              <a:t> </a:t>
            </a:r>
          </a:p>
          <a:p>
            <a:pPr lvl="1"/>
            <a:r>
              <a:rPr lang="it-IT" dirty="0">
                <a:hlinkClick r:id="rId9" tooltip="Disturbo bipolare e disturbi correlati"/>
              </a:rPr>
              <a:t>Disturbo bipolare e disturbi correlati</a:t>
            </a:r>
            <a:endParaRPr lang="it-IT" dirty="0"/>
          </a:p>
          <a:p>
            <a:pPr lvl="1"/>
            <a:r>
              <a:rPr lang="it-IT" dirty="0"/>
              <a:t>Disturbo bipolare e disturbi correlati con altra specificazione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39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D7E0E4-386B-A047-B934-44143E2EE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Disturbo da </a:t>
            </a:r>
            <a:r>
              <a:rPr lang="it-IT" b="1" dirty="0" err="1"/>
              <a:t>disregolazione</a:t>
            </a:r>
            <a:r>
              <a:rPr lang="it-IT" b="1" dirty="0"/>
              <a:t> dell'umore dirompente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851EF6-3EC9-9443-A537-182A9DDF5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1)età d'esordio</a:t>
            </a:r>
            <a:r>
              <a:rPr lang="it-IT" dirty="0"/>
              <a:t> che deve essere inferiore a 10 anni, ma superiore a 6 anni.</a:t>
            </a:r>
            <a:endParaRPr lang="en-US" dirty="0"/>
          </a:p>
          <a:p>
            <a:r>
              <a:rPr lang="it-IT" dirty="0"/>
              <a:t>2) scoppi di collera verbali e comportamentali improvvisi contro cose e persone (danneggiamento di oggetti o proprietà altrui, aggressione fisica di coetanei, genitori, insegnanti ecc.), in risposta a una profonda frustrazione interna, con o senza cause scatenanti riconoscibili;</a:t>
            </a:r>
          </a:p>
          <a:p>
            <a:r>
              <a:rPr lang="it-IT" dirty="0"/>
              <a:t>3) un umore irritabile e "arrabbiato", mantenuto in modo costante e persistente tra uno scoppio di collera e l'altro.</a:t>
            </a:r>
          </a:p>
          <a:p>
            <a:r>
              <a:rPr lang="it-IT" dirty="0"/>
              <a:t>4) Riguarda essenzialmente bambini e adolescenti fino a 18 anni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19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EFCB21-255A-0E43-98F5-E59AD7776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Disturbo da </a:t>
            </a:r>
            <a:r>
              <a:rPr lang="it-IT" b="1" dirty="0" err="1"/>
              <a:t>disregolazione</a:t>
            </a:r>
            <a:r>
              <a:rPr lang="it-IT" b="1" dirty="0"/>
              <a:t> dell'umore dirompente</a:t>
            </a: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AE2463-1112-9C41-877A-FE6F2802D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manifestazioni devono essere presenti per almeno un anno e gli scoppi di collera devono essere frequenti (almeno tre volte alla settimana), verificarsi in due o più contesti (casa, scuola, attività sportiva, luoghi pubblici ecc.) e non essere in linea con lo stadio evolutivo del bambino/ragazzo (ossia troppo precoci o tardive rispetto alle capacità di ragionamento e di sviluppo </a:t>
            </a:r>
            <a:r>
              <a:rPr lang="it-IT" dirty="0" err="1"/>
              <a:t>psicoemotivo</a:t>
            </a:r>
            <a:r>
              <a:rPr lang="it-IT" dirty="0"/>
              <a:t>). L'umore irritabile/arrabbiato tra gli scoppi di collera, invece, deve essere pressoché costantemente presente, a prescindere dalle circostanze e dagli eventi esterni.</a:t>
            </a:r>
          </a:p>
        </p:txBody>
      </p:sp>
    </p:spTree>
    <p:extLst>
      <p:ext uri="{BB962C8B-B14F-4D97-AF65-F5344CB8AC3E}">
        <p14:creationId xmlns:p14="http://schemas.microsoft.com/office/powerpoint/2010/main" val="1537904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759C62-CFC3-4248-BD87-ECD437503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Depressione Maggiore</a:t>
            </a:r>
            <a:br>
              <a:rPr lang="it-IT" b="1" dirty="0"/>
            </a:b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12B22B-E190-D745-A788-8B56BFEEF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err="1"/>
              <a:t>Epressione</a:t>
            </a:r>
            <a:r>
              <a:rPr lang="it-IT" dirty="0"/>
              <a:t> non direttamente collegabile a particolari eventi (lutti, perdite, situazioni stressanti)</a:t>
            </a:r>
          </a:p>
          <a:p>
            <a:r>
              <a:rPr lang="it-IT" sz="2100" b="1" dirty="0"/>
              <a:t>Sintomi presenti: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b="1" dirty="0"/>
              <a:t>umore depresso</a:t>
            </a:r>
            <a:r>
              <a:rPr lang="it-IT" dirty="0"/>
              <a:t> per la maggior parte della giornata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marcato </a:t>
            </a:r>
            <a:r>
              <a:rPr lang="it-IT" b="1" dirty="0"/>
              <a:t>disinteresse</a:t>
            </a:r>
            <a:r>
              <a:rPr lang="it-IT" dirty="0"/>
              <a:t> o piacere verso le normali attività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significativa</a:t>
            </a:r>
            <a:r>
              <a:rPr lang="it-IT" b="1" dirty="0"/>
              <a:t> perdita di peso</a:t>
            </a:r>
            <a:r>
              <a:rPr lang="it-IT" dirty="0"/>
              <a:t> o alterazioni dell’appetito (aumento o diminuzione significativi)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b="1" dirty="0"/>
              <a:t>insonnia o ipersonnia</a:t>
            </a:r>
            <a:r>
              <a:rPr lang="it-IT" dirty="0"/>
              <a:t> persistente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b="1" dirty="0"/>
              <a:t>agitazione psicomotoria</a:t>
            </a:r>
            <a:r>
              <a:rPr lang="it-IT" dirty="0"/>
              <a:t> o rallentamento della motricità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sensazione di </a:t>
            </a:r>
            <a:r>
              <a:rPr lang="it-IT" b="1" dirty="0"/>
              <a:t>fatica</a:t>
            </a:r>
            <a:r>
              <a:rPr lang="it-IT" dirty="0"/>
              <a:t> o di </a:t>
            </a:r>
            <a:r>
              <a:rPr lang="it-IT" b="1" dirty="0"/>
              <a:t>perdita di energie</a:t>
            </a:r>
            <a:endParaRPr lang="it-IT" dirty="0"/>
          </a:p>
          <a:p>
            <a:pPr>
              <a:buFont typeface="Courier New" panose="02070309020205020404" pitchFamily="49" charset="0"/>
              <a:buChar char="o"/>
            </a:pPr>
            <a:r>
              <a:rPr lang="it-IT" b="1" dirty="0"/>
              <a:t>bassa autostima</a:t>
            </a:r>
            <a:r>
              <a:rPr lang="it-IT" dirty="0"/>
              <a:t> o eccessivi </a:t>
            </a:r>
            <a:r>
              <a:rPr lang="it-IT" b="1" dirty="0"/>
              <a:t>sensi di colpa</a:t>
            </a:r>
            <a:endParaRPr lang="it-IT" dirty="0"/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diminuzione delle capacità di </a:t>
            </a:r>
            <a:r>
              <a:rPr lang="it-IT" b="1" dirty="0"/>
              <a:t>attenzione</a:t>
            </a:r>
            <a:r>
              <a:rPr lang="it-IT" dirty="0"/>
              <a:t> e </a:t>
            </a:r>
            <a:r>
              <a:rPr lang="it-IT" b="1" dirty="0"/>
              <a:t>concentrazione</a:t>
            </a:r>
            <a:endParaRPr lang="it-IT" dirty="0"/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ricorrenti pensieri di morte, </a:t>
            </a:r>
            <a:r>
              <a:rPr lang="it-IT" b="1" dirty="0"/>
              <a:t>ideazioni suicidarie</a:t>
            </a:r>
            <a:r>
              <a:rPr lang="it-IT" dirty="0"/>
              <a:t> o tentativi di suicidio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707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18E0AF-6FDA-FF45-95BC-873CF8B93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Depressione</a:t>
            </a:r>
            <a:r>
              <a:rPr lang="en-US" b="1" dirty="0"/>
              <a:t> </a:t>
            </a:r>
            <a:r>
              <a:rPr lang="en-US" b="1" dirty="0" err="1"/>
              <a:t>persistente</a:t>
            </a:r>
            <a:endParaRPr lang="en-US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1E16E2-B6A2-A045-B5DB-BA00F6652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Umore depresso cronico</a:t>
            </a:r>
            <a:r>
              <a:rPr lang="it-IT" dirty="0"/>
              <a:t>, che si manifesta quasi tutti i giorni, </a:t>
            </a:r>
            <a:r>
              <a:rPr lang="it-IT" b="1" dirty="0"/>
              <a:t>per almeno due anni</a:t>
            </a:r>
            <a:r>
              <a:rPr lang="it-IT" dirty="0"/>
              <a:t>. </a:t>
            </a:r>
            <a:endParaRPr lang="it-IT" b="1" u="sng" dirty="0"/>
          </a:p>
          <a:p>
            <a:r>
              <a:rPr lang="it-IT" b="1" u="sng" dirty="0"/>
              <a:t>Sintomi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scarso o eccessivo appetito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insonnia o ipersonnia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scarsa energia e senso costante di fatica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bassa autostima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calo della concentrazione e difficoltà a prendere decisioni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sensazione di essere “senza speranza”</a:t>
            </a:r>
          </a:p>
          <a:p>
            <a:endParaRPr lang="it-IT" b="1" u="sng" dirty="0"/>
          </a:p>
        </p:txBody>
      </p:sp>
    </p:spTree>
    <p:extLst>
      <p:ext uri="{BB962C8B-B14F-4D97-AF65-F5344CB8AC3E}">
        <p14:creationId xmlns:p14="http://schemas.microsoft.com/office/powerpoint/2010/main" val="3612302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A46D04-25BF-574D-A4BE-7AA4BE779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r>
              <a:rPr lang="en-US" dirty="0"/>
              <a:t>DISTURBI BIPOLARI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DA3D31-40F8-A542-9604-3F94DC9B7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 differenza dei disturbi depressivi, che sono caratterizzati da una sola polarità, (ossia il disturbo dell’umore si manifesta solamente con la variante depressiva) nei disturbi bipolari osserviamo la presenza di </a:t>
            </a:r>
            <a:r>
              <a:rPr lang="it-IT" b="1" dirty="0"/>
              <a:t>episodi maniacali o ipomaniacali</a:t>
            </a:r>
            <a:r>
              <a:rPr lang="it-IT" dirty="0"/>
              <a:t> alternati da episodi depressivi.</a:t>
            </a:r>
          </a:p>
          <a:p>
            <a:r>
              <a:rPr lang="it-IT" dirty="0"/>
              <a:t>l’umore si definisce “</a:t>
            </a:r>
            <a:r>
              <a:rPr lang="it-IT" b="1" dirty="0"/>
              <a:t>espanso</a:t>
            </a:r>
            <a:r>
              <a:rPr lang="it-IT" dirty="0"/>
              <a:t>“, elevato, euforico. Un paziente che presenta un episodio maniacale può mostrare logorrea, </a:t>
            </a:r>
            <a:r>
              <a:rPr lang="it-IT" dirty="0" err="1"/>
              <a:t>accellerazione</a:t>
            </a:r>
            <a:r>
              <a:rPr lang="it-IT" dirty="0"/>
              <a:t> del contenuto del pensiero, ridotto bisogno di sonno, attivazione psicomotoria, fino a portare a </a:t>
            </a:r>
            <a:r>
              <a:rPr lang="it-IT" b="1" dirty="0"/>
              <a:t>spese eccessive</a:t>
            </a:r>
            <a:r>
              <a:rPr lang="it-IT" dirty="0"/>
              <a:t> e </a:t>
            </a:r>
            <a:r>
              <a:rPr lang="it-IT" b="1" dirty="0"/>
              <a:t>comportamenti disinibiti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362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4894DE-A590-1A4E-A2A0-1A323826E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DISTURBI BIPOLARI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295540-7F86-4A4D-B599-E2F25A5B2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Disturbo Bipolare I</a:t>
            </a:r>
            <a:r>
              <a:rPr lang="it-IT" dirty="0"/>
              <a:t>: caratterizzato da alternanza di episodi maniacali, </a:t>
            </a:r>
            <a:r>
              <a:rPr lang="it-IT" dirty="0" err="1"/>
              <a:t>ipomaniali</a:t>
            </a:r>
            <a:r>
              <a:rPr lang="it-IT" dirty="0"/>
              <a:t> e depressivi</a:t>
            </a:r>
          </a:p>
          <a:p>
            <a:r>
              <a:rPr lang="it-IT" b="1" dirty="0"/>
              <a:t>Disturbo Bipolare II</a:t>
            </a:r>
            <a:r>
              <a:rPr lang="it-IT" dirty="0"/>
              <a:t>: caratterizzato da alternanza di episodi ipomaniacali e depressivi</a:t>
            </a:r>
          </a:p>
          <a:p>
            <a:r>
              <a:rPr lang="it-IT" b="1" dirty="0"/>
              <a:t>Ciclotimia</a:t>
            </a:r>
            <a:r>
              <a:rPr lang="it-IT" dirty="0"/>
              <a:t>: caratterizzata da alternanza di lievi episodi ipomaniacali e lievi episodi depressivi</a:t>
            </a:r>
          </a:p>
          <a:p>
            <a:r>
              <a:rPr lang="it-IT" b="1" dirty="0"/>
              <a:t>Disturbo Bipolare indotto da sostanze</a:t>
            </a:r>
            <a:r>
              <a:rPr lang="it-IT" dirty="0"/>
              <a:t>: quando l’alterazione del tono dell’umore è attribuibile solamente a farmaci o sostante assunte dal paziente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5291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iunioni ione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Riunioni ione</Template>
  <TotalTime>77</TotalTime>
  <Words>1921</Words>
  <Application>Microsoft Macintosh PowerPoint</Application>
  <PresentationFormat>Widescreen</PresentationFormat>
  <Paragraphs>129</Paragraphs>
  <Slides>17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Courier New</vt:lpstr>
      <vt:lpstr>Wingdings 3</vt:lpstr>
      <vt:lpstr>Riunioni ione</vt:lpstr>
      <vt:lpstr>Disturbi del tono dell’umore</vt:lpstr>
      <vt:lpstr>Disturbi del tono dell’umore</vt:lpstr>
      <vt:lpstr>Disturbi tono dell’umore: classificazione (DSM5)</vt:lpstr>
      <vt:lpstr>Disturbo da disregolazione dell'umore dirompente</vt:lpstr>
      <vt:lpstr>Disturbo da disregolazione dell'umore dirompente</vt:lpstr>
      <vt:lpstr>Depressione Maggiore </vt:lpstr>
      <vt:lpstr>Depressione persistente</vt:lpstr>
      <vt:lpstr>DISTURBI BIPOLARI</vt:lpstr>
      <vt:lpstr>DISTURBI BIPOLARI</vt:lpstr>
      <vt:lpstr>Disturbi bipolari</vt:lpstr>
      <vt:lpstr>Disturbi bipolari</vt:lpstr>
      <vt:lpstr>Episodio maniacale (DB1)</vt:lpstr>
      <vt:lpstr>Episodio maniacale (DB2)</vt:lpstr>
      <vt:lpstr>DB in età evolutiva</vt:lpstr>
      <vt:lpstr>DB in età evolutiva</vt:lpstr>
      <vt:lpstr>DB in età evolutiva</vt:lpstr>
      <vt:lpstr>TRATTAMENTO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Disturbi del tono dell’umore</dc:title>
  <dc:creator>Carmen Barba</dc:creator>
  <cp:lastModifiedBy>Carmen Barba</cp:lastModifiedBy>
  <cp:revision>5</cp:revision>
  <dcterms:created xsi:type="dcterms:W3CDTF">2020-04-10T18:04:14Z</dcterms:created>
  <dcterms:modified xsi:type="dcterms:W3CDTF">2021-04-28T11:08:22Z</dcterms:modified>
</cp:coreProperties>
</file>