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96" r:id="rId2"/>
    <p:sldId id="451" r:id="rId3"/>
    <p:sldId id="455" r:id="rId4"/>
    <p:sldId id="456" r:id="rId5"/>
    <p:sldId id="452" r:id="rId6"/>
    <p:sldId id="453" r:id="rId7"/>
    <p:sldId id="454" r:id="rId8"/>
    <p:sldId id="459" r:id="rId9"/>
    <p:sldId id="457" r:id="rId10"/>
    <p:sldId id="458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12" autoAdjust="0"/>
    <p:restoredTop sz="93241" autoAdjust="0"/>
  </p:normalViewPr>
  <p:slideViewPr>
    <p:cSldViewPr snapToGrid="0" snapToObjects="1">
      <p:cViewPr varScale="1">
        <p:scale>
          <a:sx n="69" d="100"/>
          <a:sy n="69" d="100"/>
        </p:scale>
        <p:origin x="154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0" d="100"/>
          <a:sy n="60" d="100"/>
        </p:scale>
        <p:origin x="-333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329E9-7B65-B84B-BDAB-1017F7136E96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CC40C-7A67-754A-9ACF-12795F3ACA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2435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1108-0964-F049-9CEB-F681F4C323A8}" type="datetimeFigureOut">
              <a:rPr lang="it-IT" smtClean="0"/>
              <a:t>16/12/2018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F8C6D-F7D9-8747-B593-00CE082FD5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244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 bwMode="auto">
          <a:xfrm>
            <a:off x="0" y="4343400"/>
            <a:ext cx="6856413" cy="411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</a:pPr>
            <a:endParaRPr lang="it-IT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0E264A-E036-7C41-8347-505E9D20F5AA}" type="slidenum">
              <a:rPr lang="it-IT" sz="1200">
                <a:latin typeface="Calibri" charset="0"/>
              </a:rPr>
              <a:pPr eaLnBrk="1" hangingPunct="1"/>
              <a:t>1</a:t>
            </a:fld>
            <a:endParaRPr lang="it-IT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022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47999"/>
            <a:ext cx="7543800" cy="1450976"/>
          </a:xfrm>
        </p:spPr>
        <p:txBody>
          <a:bodyPr anchor="b"/>
          <a:lstStyle>
            <a:lvl1pPr algn="ctr">
              <a:defRPr sz="3600" baseline="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131" y="4572000"/>
            <a:ext cx="3016132" cy="637338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6F3E-6495-4BF3-8DBD-F37E3DF2AF95}" type="datetime1">
              <a:rPr lang="it-IT" smtClean="0"/>
              <a:t>16/12/2018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685800" y="732118"/>
            <a:ext cx="7543799" cy="2000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Dialoghi sulle procedure concorsuali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Libera Università di Bolzano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rgbClr val="073779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pic>
        <p:nvPicPr>
          <p:cNvPr id="11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99"/>
            <a:ext cx="3162537" cy="719418"/>
          </a:xfrm>
          <a:prstGeom prst="rect">
            <a:avLst/>
          </a:prstGeom>
          <a:solidFill>
            <a:srgbClr val="0000FF"/>
          </a:solidFill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D46-FCDA-49E3-A39E-07C5EA533531}" type="datetime1">
              <a:rPr lang="it-IT" smtClean="0"/>
              <a:t>16/12/2018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6BCE-383B-4416-8500-93CC1B34F395}" type="datetime1">
              <a:rPr lang="it-IT" smtClean="0"/>
              <a:t>16/12/2018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FC4D-F404-4945-913A-167748AE0EA9}" type="datetime1">
              <a:rPr lang="it-IT" smtClean="0"/>
              <a:t>16/12/2018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14C5-7E06-4957-95A2-A12F826229A5}" type="datetime1">
              <a:rPr lang="it-IT" smtClean="0"/>
              <a:t>16/12/2018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246479-9B4E-4317-A999-1625E650FF3C}" type="datetime1">
              <a:rPr lang="it-IT" smtClean="0"/>
              <a:t>16/12/2018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8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903-E04F-42D0-B10C-C7BAA9EB1959}" type="datetime1">
              <a:rPr lang="it-IT" smtClean="0"/>
              <a:t>16/12/2018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DCF3-B286-4A64-8458-C7231E91597C}" type="datetime1">
              <a:rPr lang="it-IT" smtClean="0"/>
              <a:t>16/12/2018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19DE-CF4B-47AA-8099-D34145DFD31F}" type="datetime1">
              <a:rPr lang="it-IT" smtClean="0"/>
              <a:t>16/12/2018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14B0C-EC97-42CC-8E56-1D20221BDA7F}" type="datetime1">
              <a:rPr lang="it-IT" smtClean="0"/>
              <a:t>16/12/2018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25D3-F6A5-4332-B802-43451F7BC1B1}" type="datetime1">
              <a:rPr lang="it-IT" smtClean="0"/>
              <a:t>16/12/2018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692D-8DE7-41CA-B0A1-B566CC9E997F}" type="datetime1">
              <a:rPr lang="it-IT" smtClean="0"/>
              <a:t>16/12/2018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672804"/>
            <a:ext cx="685800" cy="61851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7246479-9B4E-4317-A999-1625E650FF3C}" type="datetime1">
              <a:rPr lang="it-IT" smtClean="0"/>
              <a:t>16/12/2018</a:t>
            </a:fld>
            <a:endParaRPr lang="it-IT" dirty="0"/>
          </a:p>
        </p:txBody>
      </p:sp>
      <p:pic>
        <p:nvPicPr>
          <p:cNvPr id="10" name="Picture 15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1"/>
            <a:ext cx="689293" cy="672803"/>
          </a:xfrm>
          <a:prstGeom prst="rect">
            <a:avLst/>
          </a:prstGeom>
          <a:solidFill>
            <a:srgbClr val="0000FF"/>
          </a:solidFill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restiti.soswiki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509" y="358415"/>
            <a:ext cx="4541914" cy="97544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  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endParaRPr lang="it-IT" sz="2800" dirty="0" smtClean="0"/>
          </a:p>
          <a:p>
            <a:pPr marL="114300" indent="0">
              <a:buNone/>
            </a:pPr>
            <a:r>
              <a:rPr lang="it-IT" sz="2800" smtClean="0"/>
              <a:t>14 febbraio 2019</a:t>
            </a:r>
            <a:endParaRPr lang="it-IT" sz="2800" dirty="0" smtClean="0"/>
          </a:p>
          <a:p>
            <a:pPr marL="114300" indent="0">
              <a:buNone/>
            </a:pPr>
            <a:r>
              <a:rPr lang="it-IT" dirty="0" smtClean="0"/>
              <a:t>Giunta Cap. 3 paragrafo 3.1.2</a:t>
            </a:r>
            <a:endParaRPr lang="it-IT" dirty="0"/>
          </a:p>
          <a:p>
            <a:r>
              <a:rPr lang="it-IT" dirty="0" smtClean="0"/>
              <a:t>                                          Prof. Maria Lucetta Russotto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>
          <a:xfrm rot="16200000">
            <a:off x="7739310" y="42011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3745493" y="3244334"/>
            <a:ext cx="1653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 finanziamenti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64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Debiti </a:t>
            </a:r>
            <a:r>
              <a:rPr lang="it-IT" smtClean="0"/>
              <a:t>di funzionamento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I principali debiti con i fornitori sono </a:t>
            </a:r>
            <a:r>
              <a:rPr lang="it-IT" dirty="0" smtClean="0"/>
              <a:t>l</a:t>
            </a:r>
            <a:r>
              <a:rPr lang="it-IT" b="1" dirty="0" smtClean="0"/>
              <a:t>e </a:t>
            </a:r>
            <a:r>
              <a:rPr lang="it-IT" b="1" dirty="0"/>
              <a:t>dilazioni di pagamento</a:t>
            </a:r>
          </a:p>
          <a:p>
            <a:pPr algn="just"/>
            <a:r>
              <a:rPr lang="it-IT" dirty="0"/>
              <a:t>Oltre al </a:t>
            </a:r>
            <a:r>
              <a:rPr lang="it-IT" i="1" dirty="0"/>
              <a:t>credito di finanziamento</a:t>
            </a:r>
            <a:r>
              <a:rPr lang="it-IT" dirty="0"/>
              <a:t>, rappresentato da veri e propri prestiti, rientra nell’ambito dei finanziamenti a breve termine </a:t>
            </a:r>
            <a:r>
              <a:rPr lang="it-IT" dirty="0" smtClean="0"/>
              <a:t>il cosiddetto </a:t>
            </a:r>
            <a:r>
              <a:rPr lang="it-IT" i="1" u="sng" dirty="0" smtClean="0">
                <a:solidFill>
                  <a:srgbClr val="00B050"/>
                </a:solidFill>
              </a:rPr>
              <a:t>credito </a:t>
            </a:r>
            <a:r>
              <a:rPr lang="it-IT" i="1" u="sng" dirty="0">
                <a:solidFill>
                  <a:srgbClr val="00B050"/>
                </a:solidFill>
              </a:rPr>
              <a:t>di funzionamento</a:t>
            </a:r>
            <a:r>
              <a:rPr lang="it-IT" u="sng" dirty="0">
                <a:solidFill>
                  <a:srgbClr val="00B050"/>
                </a:solidFill>
              </a:rPr>
              <a:t> </a:t>
            </a:r>
            <a:r>
              <a:rPr lang="it-IT" dirty="0"/>
              <a:t>(detto anche «mercantile» o «di fornitura</a:t>
            </a:r>
            <a:r>
              <a:rPr lang="it-IT" dirty="0" smtClean="0"/>
              <a:t>» </a:t>
            </a:r>
            <a:r>
              <a:rPr lang="it-IT" dirty="0"/>
              <a:t>o «</a:t>
            </a:r>
            <a:r>
              <a:rPr lang="it-IT" dirty="0" smtClean="0"/>
              <a:t>debito verso il fornitore» </a:t>
            </a:r>
            <a:r>
              <a:rPr lang="it-IT" dirty="0"/>
              <a:t>). Esso è costituito dalle </a:t>
            </a:r>
            <a:r>
              <a:rPr lang="it-IT" b="1" dirty="0"/>
              <a:t>dilazioni di pagamento</a:t>
            </a:r>
            <a:r>
              <a:rPr lang="it-IT" dirty="0"/>
              <a:t> (per esempio a 30, 60, 90 giorni ecc.) </a:t>
            </a:r>
            <a:r>
              <a:rPr lang="it-IT" i="1" dirty="0"/>
              <a:t>concesse dai fornitori in occasione dell’acquisto di merci o servizi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In questi casi l’interesse è generalmente implicito, cioè dato da una maggiorazione del prezzo delle merci acquistate a credito.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4325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I finanziamenti sono rappresentati </a:t>
            </a:r>
            <a:r>
              <a:rPr lang="it-IT" dirty="0" smtClean="0"/>
              <a:t>dai </a:t>
            </a:r>
            <a:r>
              <a:rPr lang="it-IT" dirty="0"/>
              <a:t>mezzi, soprattutto finanziari, raccolti dall’impresa in fase di costituzione o in momenti successivi, necessari per lo svolgimento della propria attività. Essi dividono in due grandi gruppi: </a:t>
            </a:r>
            <a:endParaRPr lang="it-IT" dirty="0" smtClean="0"/>
          </a:p>
          <a:p>
            <a:pPr algn="just"/>
            <a:r>
              <a:rPr lang="it-IT" dirty="0" smtClean="0">
                <a:solidFill>
                  <a:srgbClr val="00B050"/>
                </a:solidFill>
              </a:rPr>
              <a:t>il </a:t>
            </a:r>
            <a:r>
              <a:rPr lang="it-IT" dirty="0">
                <a:solidFill>
                  <a:srgbClr val="00B050"/>
                </a:solidFill>
              </a:rPr>
              <a:t>capitale proprio</a:t>
            </a:r>
            <a:r>
              <a:rPr lang="it-IT" dirty="0"/>
              <a:t>, costituito dall’apporto del proprietario dell’impresa </a:t>
            </a:r>
            <a:endParaRPr lang="it-IT" dirty="0" smtClean="0"/>
          </a:p>
          <a:p>
            <a:pPr algn="just"/>
            <a:r>
              <a:rPr lang="it-IT" dirty="0" smtClean="0">
                <a:solidFill>
                  <a:srgbClr val="00B050"/>
                </a:solidFill>
              </a:rPr>
              <a:t>il </a:t>
            </a:r>
            <a:r>
              <a:rPr lang="it-IT" dirty="0">
                <a:solidFill>
                  <a:srgbClr val="00B050"/>
                </a:solidFill>
              </a:rPr>
              <a:t>capitale di terzi</a:t>
            </a:r>
            <a:r>
              <a:rPr lang="it-IT" dirty="0"/>
              <a:t>, costituito dall’insieme dei </a:t>
            </a:r>
            <a:r>
              <a:rPr lang="it-IT" dirty="0" smtClean="0"/>
              <a:t>debiti contratti e dei </a:t>
            </a:r>
            <a:r>
              <a:rPr lang="it-IT" dirty="0"/>
              <a:t>prestiti </a:t>
            </a:r>
            <a:r>
              <a:rPr lang="it-IT" dirty="0" smtClean="0"/>
              <a:t>ottenuti </a:t>
            </a:r>
            <a:r>
              <a:rPr lang="it-IT" dirty="0"/>
              <a:t>da diversi finanziatori. I finanziamenti non sono necessariamente fonti di denaro, ma possono essere anche beni, servizi o </a:t>
            </a:r>
            <a:r>
              <a:rPr lang="it-IT" dirty="0" smtClean="0"/>
              <a:t>crediti.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Maria Lucetta Russotto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8686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Finanziamenti di Capitale Proprio</a:t>
            </a:r>
          </a:p>
          <a:p>
            <a:pPr algn="just"/>
            <a:r>
              <a:rPr lang="it-IT" dirty="0"/>
              <a:t>I finanziamenti dell’azienda effettuati a titolo di capitale proprio riguardano l’imprenditore individuale o i soci dell’azienda e sono:</a:t>
            </a:r>
          </a:p>
          <a:p>
            <a:pPr algn="just"/>
            <a:r>
              <a:rPr lang="it-IT" dirty="0" smtClean="0">
                <a:solidFill>
                  <a:srgbClr val="00B050"/>
                </a:solidFill>
              </a:rPr>
              <a:t>Conferimenti:</a:t>
            </a:r>
            <a:r>
              <a:rPr lang="it-IT" dirty="0" smtClean="0"/>
              <a:t> capitali versati </a:t>
            </a:r>
            <a:r>
              <a:rPr lang="it-IT" dirty="0"/>
              <a:t>dal proprietario o dai soci dell’azienda in sede di costituzione dell’azienda (apporti iniziali) o di aumento del capitale proprio (apporti </a:t>
            </a:r>
            <a:r>
              <a:rPr lang="it-IT" dirty="0" smtClean="0"/>
              <a:t>successivi</a:t>
            </a:r>
            <a:r>
              <a:rPr lang="it-IT" dirty="0"/>
              <a:t>)</a:t>
            </a:r>
            <a:r>
              <a:rPr lang="it-IT" dirty="0" smtClean="0"/>
              <a:t>. </a:t>
            </a:r>
            <a:r>
              <a:rPr lang="it-IT" dirty="0"/>
              <a:t>Questi conferimenti possono essere in denaro o in beni (fabbricati, terreni, titoli, automezzi, …).</a:t>
            </a:r>
          </a:p>
          <a:p>
            <a:pPr algn="just"/>
            <a:r>
              <a:rPr lang="it-IT" dirty="0" smtClean="0">
                <a:solidFill>
                  <a:srgbClr val="00B050"/>
                </a:solidFill>
              </a:rPr>
              <a:t>Riserve</a:t>
            </a:r>
            <a:r>
              <a:rPr lang="it-IT" dirty="0" smtClean="0"/>
              <a:t>: utili </a:t>
            </a:r>
            <a:r>
              <a:rPr lang="it-IT" dirty="0"/>
              <a:t>conseguiti con la gestione dell’azienda, non prelevati dal proprietario e non distribuiti ai soci.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0820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b="1" dirty="0"/>
              <a:t>Finanziamenti di Capitale di Terzi</a:t>
            </a:r>
          </a:p>
          <a:p>
            <a:pPr algn="just"/>
            <a:r>
              <a:rPr lang="it-IT" dirty="0"/>
              <a:t>Sono i finanziamenti dell’azienda ottenuti da terzi, come banche, fornitori, enti, che hanno fiducia nella capacità di rimborso e di pagamento dell’azienda, per cui le concedono credito.</a:t>
            </a:r>
          </a:p>
          <a:p>
            <a:pPr algn="just"/>
            <a:r>
              <a:rPr lang="it-IT" b="1" dirty="0"/>
              <a:t>I finanziamenti attenuti da terzi sono per l’azienda dei debiti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A seconda della scadenza, i finanziamenti di terzi si dividono in:</a:t>
            </a:r>
          </a:p>
          <a:p>
            <a:pPr algn="just"/>
            <a:r>
              <a:rPr lang="it-IT" dirty="0"/>
              <a:t>debiti a breve termine: durata inferiore a 1 anno;</a:t>
            </a:r>
          </a:p>
          <a:p>
            <a:pPr algn="just"/>
            <a:r>
              <a:rPr lang="it-IT" dirty="0"/>
              <a:t>debiti a medio termine: durata superiore a 1 anno e inferiore a 5 anni;</a:t>
            </a:r>
          </a:p>
          <a:p>
            <a:pPr algn="just"/>
            <a:r>
              <a:rPr lang="it-IT" dirty="0"/>
              <a:t>debiti a lungo termine: durata superiore a 5 anni.</a:t>
            </a:r>
          </a:p>
          <a:p>
            <a:pPr algn="just"/>
            <a:r>
              <a:rPr lang="it-IT" dirty="0"/>
              <a:t>A seconda della natura dell’operazione i finanziamenti di terzi si distinguono in:</a:t>
            </a:r>
          </a:p>
          <a:p>
            <a:pPr algn="just"/>
            <a:r>
              <a:rPr lang="it-IT" b="1" dirty="0"/>
              <a:t>debiti di regolamento</a:t>
            </a:r>
            <a:r>
              <a:rPr lang="it-IT" dirty="0"/>
              <a:t> (o debiti commerciali o debiti di fornitura): si hanno quando l’azienda acquista beni o servizi con dilazioni di pagamento più o meno brevi.</a:t>
            </a:r>
          </a:p>
          <a:p>
            <a:pPr algn="just"/>
            <a:r>
              <a:rPr lang="it-IT" b="1" dirty="0"/>
              <a:t>debiti di finanziamento</a:t>
            </a:r>
            <a:r>
              <a:rPr lang="it-IT" dirty="0"/>
              <a:t> (o debiti finanziari o prestiti): sono dei </a:t>
            </a:r>
            <a:r>
              <a:rPr lang="it-IT" dirty="0">
                <a:hlinkClick r:id="rId2"/>
              </a:rPr>
              <a:t>prestiti</a:t>
            </a:r>
            <a:r>
              <a:rPr lang="it-IT" dirty="0"/>
              <a:t> con cui i finanziatori (banche, istituti finanziari, altri enti) procurano all’azienda i mezzi monetari di cui necessita. La loro accensione comporta un’entrata di denaro, la loro estinzione un’uscita di denaro.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0089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 </a:t>
            </a:r>
            <a:r>
              <a:rPr lang="it-IT" dirty="0"/>
              <a:t>debiti </a:t>
            </a:r>
            <a:r>
              <a:rPr lang="it-IT" dirty="0" smtClean="0"/>
              <a:t>o finanziamenti possono essere:</a:t>
            </a:r>
          </a:p>
          <a:p>
            <a:pPr algn="just"/>
            <a:r>
              <a:rPr lang="it-IT" dirty="0" smtClean="0"/>
              <a:t> </a:t>
            </a:r>
            <a:r>
              <a:rPr lang="it-IT" dirty="0"/>
              <a:t>a </a:t>
            </a:r>
            <a:r>
              <a:rPr lang="it-IT" dirty="0" smtClean="0"/>
              <a:t>medio-lungo termine. In questo caso si chiamano </a:t>
            </a:r>
            <a:r>
              <a:rPr lang="it-IT" dirty="0" smtClean="0">
                <a:solidFill>
                  <a:srgbClr val="FF0000"/>
                </a:solidFill>
              </a:rPr>
              <a:t>debiti </a:t>
            </a:r>
            <a:r>
              <a:rPr lang="it-IT" dirty="0">
                <a:solidFill>
                  <a:srgbClr val="FF0000"/>
                </a:solidFill>
              </a:rPr>
              <a:t>di finanziamento</a:t>
            </a:r>
            <a:r>
              <a:rPr lang="it-IT" dirty="0"/>
              <a:t>, per finanziare </a:t>
            </a:r>
            <a:r>
              <a:rPr lang="it-IT" dirty="0" smtClean="0"/>
              <a:t>l’azienda;</a:t>
            </a:r>
          </a:p>
          <a:p>
            <a:pPr algn="just"/>
            <a:r>
              <a:rPr lang="it-IT" dirty="0" smtClean="0"/>
              <a:t>a </a:t>
            </a:r>
            <a:r>
              <a:rPr lang="it-IT" dirty="0"/>
              <a:t>breve </a:t>
            </a:r>
            <a:r>
              <a:rPr lang="it-IT" dirty="0" smtClean="0"/>
              <a:t>termine. In questo caso si chiamano </a:t>
            </a:r>
            <a:r>
              <a:rPr lang="it-IT" dirty="0" smtClean="0">
                <a:solidFill>
                  <a:srgbClr val="FF0000"/>
                </a:solidFill>
              </a:rPr>
              <a:t>debiti </a:t>
            </a:r>
            <a:r>
              <a:rPr lang="it-IT" dirty="0">
                <a:solidFill>
                  <a:srgbClr val="FF0000"/>
                </a:solidFill>
              </a:rPr>
              <a:t>di </a:t>
            </a:r>
            <a:r>
              <a:rPr lang="it-IT" dirty="0" smtClean="0">
                <a:solidFill>
                  <a:srgbClr val="FF0000"/>
                </a:solidFill>
              </a:rPr>
              <a:t>funzionamento</a:t>
            </a:r>
            <a:r>
              <a:rPr lang="it-IT" dirty="0" smtClean="0"/>
              <a:t> e servono per far funzionare l’impresa nel breve periodo.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8968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/>
              <a:t>I debiti a </a:t>
            </a:r>
            <a:r>
              <a:rPr lang="it-IT" dirty="0">
                <a:solidFill>
                  <a:srgbClr val="00B050"/>
                </a:solidFill>
              </a:rPr>
              <a:t>lungo o medio termine </a:t>
            </a:r>
            <a:r>
              <a:rPr lang="it-IT" dirty="0"/>
              <a:t>sono contratti con le banche o con le società </a:t>
            </a:r>
            <a:r>
              <a:rPr lang="it-IT" dirty="0" smtClean="0"/>
              <a:t>finanziarie (ex. Società di leasing </a:t>
            </a:r>
            <a:r>
              <a:rPr lang="it-IT" dirty="0"/>
              <a:t>e hanno scadenza oltre un </a:t>
            </a:r>
            <a:r>
              <a:rPr lang="it-IT" dirty="0" smtClean="0"/>
              <a:t>anno.</a:t>
            </a:r>
          </a:p>
          <a:p>
            <a:endParaRPr lang="it-IT" dirty="0" smtClean="0"/>
          </a:p>
          <a:p>
            <a:pPr algn="just"/>
            <a:r>
              <a:rPr lang="it-IT" dirty="0" smtClean="0"/>
              <a:t>I </a:t>
            </a:r>
            <a:r>
              <a:rPr lang="it-IT" dirty="0"/>
              <a:t>Finanziamenti bancari a medio- lungo termine sono contraddistinti da </a:t>
            </a:r>
            <a:r>
              <a:rPr lang="it-IT" dirty="0" smtClean="0"/>
              <a:t>una scadenza </a:t>
            </a:r>
            <a:r>
              <a:rPr lang="it-IT" dirty="0"/>
              <a:t>contrattuale superiore a diciotto </a:t>
            </a:r>
            <a:r>
              <a:rPr lang="it-IT" dirty="0" smtClean="0"/>
              <a:t>mesi. A </a:t>
            </a:r>
            <a:r>
              <a:rPr lang="it-IT" dirty="0"/>
              <a:t>differenza dei finanziamenti bancari a breve termine (destinati in </a:t>
            </a:r>
            <a:r>
              <a:rPr lang="it-IT" dirty="0" smtClean="0"/>
              <a:t>maniera </a:t>
            </a:r>
            <a:r>
              <a:rPr lang="it-IT" dirty="0"/>
              <a:t>indifferenziata al finanziamento del capitale di esercizio delle </a:t>
            </a:r>
            <a:r>
              <a:rPr lang="it-IT" dirty="0" smtClean="0"/>
              <a:t>imprese</a:t>
            </a:r>
            <a:r>
              <a:rPr lang="it-IT" dirty="0"/>
              <a:t>), questa tipologia è indicata come </a:t>
            </a:r>
            <a:r>
              <a:rPr lang="it-IT" dirty="0" smtClean="0"/>
              <a:t>credito </a:t>
            </a:r>
            <a:r>
              <a:rPr lang="it-IT" dirty="0"/>
              <a:t>di </a:t>
            </a:r>
            <a:r>
              <a:rPr lang="it-IT" dirty="0" smtClean="0"/>
              <a:t>scopo perché </a:t>
            </a:r>
            <a:r>
              <a:rPr lang="it-IT" dirty="0"/>
              <a:t>si </a:t>
            </a:r>
            <a:r>
              <a:rPr lang="it-IT" dirty="0" smtClean="0"/>
              <a:t>rende </a:t>
            </a:r>
            <a:r>
              <a:rPr lang="it-IT" dirty="0"/>
              <a:t>necessario stabilire una stretta relazione tra il prestito erogato e </a:t>
            </a:r>
            <a:r>
              <a:rPr lang="it-IT" dirty="0" smtClean="0"/>
              <a:t>l’investimento </a:t>
            </a:r>
            <a:r>
              <a:rPr lang="it-IT" dirty="0"/>
              <a:t>destinato ad essere </a:t>
            </a:r>
            <a:r>
              <a:rPr lang="it-IT" dirty="0" smtClean="0"/>
              <a:t>finanziato;</a:t>
            </a:r>
            <a:endParaRPr lang="it-IT" dirty="0"/>
          </a:p>
          <a:p>
            <a:pPr algn="just"/>
            <a:r>
              <a:rPr lang="it-IT" dirty="0"/>
              <a:t>Risulta </a:t>
            </a:r>
            <a:r>
              <a:rPr lang="it-IT" dirty="0" smtClean="0"/>
              <a:t>difficile </a:t>
            </a:r>
            <a:r>
              <a:rPr lang="it-IT" dirty="0"/>
              <a:t>delimitare il grado di </a:t>
            </a:r>
            <a:r>
              <a:rPr lang="it-IT" dirty="0" smtClean="0"/>
              <a:t>rischio insito </a:t>
            </a:r>
            <a:r>
              <a:rPr lang="it-IT" dirty="0"/>
              <a:t>nel prestito </a:t>
            </a:r>
            <a:r>
              <a:rPr lang="it-IT" dirty="0" smtClean="0"/>
              <a:t>perché più </a:t>
            </a:r>
            <a:r>
              <a:rPr lang="it-IT" dirty="0"/>
              <a:t>le scadenze sono protratte nel tempo maggiori risultano le </a:t>
            </a:r>
            <a:r>
              <a:rPr lang="it-IT" dirty="0" smtClean="0"/>
              <a:t>difficoltà di </a:t>
            </a:r>
            <a:r>
              <a:rPr lang="it-IT" dirty="0"/>
              <a:t>previsione dell’andamento </a:t>
            </a:r>
            <a:r>
              <a:rPr lang="it-IT" dirty="0" smtClean="0"/>
              <a:t>futuro </a:t>
            </a:r>
            <a:r>
              <a:rPr lang="it-IT" dirty="0"/>
              <a:t>dell’impresa affidata e, di </a:t>
            </a:r>
            <a:r>
              <a:rPr lang="it-IT" dirty="0" smtClean="0"/>
              <a:t>conseguenza</a:t>
            </a:r>
            <a:r>
              <a:rPr lang="it-IT" dirty="0"/>
              <a:t>, le possibilità di errori di valutazione e rischi di perdita.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Possono essere: mutui, leasing,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2460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Debiti di funzionamento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it-IT" dirty="0" smtClean="0"/>
          </a:p>
          <a:p>
            <a:pPr algn="just"/>
            <a:endParaRPr lang="it-IT" dirty="0"/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I </a:t>
            </a:r>
            <a:r>
              <a:rPr lang="it-IT" dirty="0" smtClean="0">
                <a:solidFill>
                  <a:srgbClr val="00B050"/>
                </a:solidFill>
              </a:rPr>
              <a:t>debiti </a:t>
            </a:r>
            <a:r>
              <a:rPr lang="it-IT" dirty="0">
                <a:solidFill>
                  <a:srgbClr val="00B050"/>
                </a:solidFill>
              </a:rPr>
              <a:t>a breve termine</a:t>
            </a:r>
            <a:r>
              <a:rPr lang="it-IT" dirty="0"/>
              <a:t>, di solito, sono contratti con i fornitori. </a:t>
            </a:r>
            <a:endParaRPr lang="it-IT" dirty="0" smtClean="0"/>
          </a:p>
          <a:p>
            <a:pPr algn="just"/>
            <a:endParaRPr lang="it-IT" dirty="0" smtClean="0"/>
          </a:p>
          <a:p>
            <a:pPr algn="just"/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7848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finanziatori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principali finanziatori delle imprese sono quindi: </a:t>
            </a:r>
          </a:p>
          <a:p>
            <a:r>
              <a:rPr lang="it-IT" dirty="0"/>
              <a:t>- il </a:t>
            </a:r>
            <a:r>
              <a:rPr lang="it-IT" dirty="0" smtClean="0"/>
              <a:t>proprietario (capitale proprio); </a:t>
            </a:r>
            <a:endParaRPr lang="it-IT" dirty="0"/>
          </a:p>
          <a:p>
            <a:r>
              <a:rPr lang="it-IT" dirty="0"/>
              <a:t>- le </a:t>
            </a:r>
            <a:r>
              <a:rPr lang="it-IT" dirty="0" smtClean="0"/>
              <a:t>banche (erogano finanziamenti)</a:t>
            </a:r>
            <a:endParaRPr lang="it-IT" dirty="0"/>
          </a:p>
          <a:p>
            <a:r>
              <a:rPr lang="it-IT" dirty="0"/>
              <a:t>- i fornitori, cioè le imprese o le persone dalle quali si acquistano beni o servizi, senza la pretesa del pagamento immediato</a:t>
            </a:r>
            <a:r>
              <a:rPr lang="it-IT" dirty="0" smtClean="0"/>
              <a:t>; (debiti di funzionamento)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973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Debiti a breve con le banche</a:t>
            </a:r>
            <a:r>
              <a:rPr lang="it-IT" dirty="0" smtClean="0"/>
              <a:t>:</a:t>
            </a:r>
          </a:p>
          <a:p>
            <a:r>
              <a:rPr lang="it-IT" dirty="0"/>
              <a:t>I principali </a:t>
            </a:r>
            <a:r>
              <a:rPr lang="it-IT" dirty="0" smtClean="0"/>
              <a:t>sono</a:t>
            </a:r>
            <a:r>
              <a:rPr lang="it-IT" dirty="0"/>
              <a:t>:</a:t>
            </a:r>
          </a:p>
          <a:p>
            <a:r>
              <a:rPr lang="it-IT" dirty="0"/>
              <a:t>• </a:t>
            </a:r>
            <a:r>
              <a:rPr lang="it-IT" i="1" dirty="0"/>
              <a:t>lo scoperto di conto corrente</a:t>
            </a:r>
            <a:r>
              <a:rPr lang="it-IT" dirty="0"/>
              <a:t>;</a:t>
            </a:r>
            <a:br>
              <a:rPr lang="it-IT" dirty="0"/>
            </a:br>
            <a:r>
              <a:rPr lang="it-IT" dirty="0"/>
              <a:t>• </a:t>
            </a:r>
            <a:r>
              <a:rPr lang="it-IT" i="1" dirty="0"/>
              <a:t>lo</a:t>
            </a:r>
            <a:r>
              <a:rPr lang="it-IT" dirty="0"/>
              <a:t> </a:t>
            </a:r>
            <a:r>
              <a:rPr lang="it-IT" i="1" dirty="0"/>
              <a:t>sconto del portafoglio commerciale</a:t>
            </a:r>
            <a:r>
              <a:rPr lang="it-IT" dirty="0"/>
              <a:t>;</a:t>
            </a:r>
            <a:br>
              <a:rPr lang="it-IT" dirty="0"/>
            </a:br>
            <a:r>
              <a:rPr lang="it-IT" dirty="0"/>
              <a:t>• </a:t>
            </a:r>
            <a:r>
              <a:rPr lang="it-IT" i="1" dirty="0"/>
              <a:t>l’anticipo su fatture e su ricevute bancarie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pPr algn="just"/>
            <a:r>
              <a:rPr lang="it-IT" dirty="0" smtClean="0"/>
              <a:t>Oltre alla cifra messa a disposizione, dovrà essere corrisposto anche un interesse.</a:t>
            </a:r>
            <a:endParaRPr lang="it-IT" dirty="0"/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6257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iacenz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z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87589</TotalTime>
  <Words>650</Words>
  <Application>Microsoft Office PowerPoint</Application>
  <PresentationFormat>Presentazione su schermo (4:3)</PresentationFormat>
  <Paragraphs>95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Cambria</vt:lpstr>
      <vt:lpstr>Times New Roman</vt:lpstr>
      <vt:lpstr>Adiacenza</vt:lpstr>
      <vt:lpstr>                    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Debiti di funzionamento</vt:lpstr>
      <vt:lpstr>I finanziatori</vt:lpstr>
      <vt:lpstr>Presentazione standard di PowerPoint</vt:lpstr>
      <vt:lpstr>Debiti di funzionamento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Silvia Fissi</dc:creator>
  <cp:lastModifiedBy>Lucetta</cp:lastModifiedBy>
  <cp:revision>250</cp:revision>
  <cp:lastPrinted>2017-03-20T13:14:57Z</cp:lastPrinted>
  <dcterms:created xsi:type="dcterms:W3CDTF">2014-11-20T17:28:56Z</dcterms:created>
  <dcterms:modified xsi:type="dcterms:W3CDTF">2019-02-14T14:04:46Z</dcterms:modified>
</cp:coreProperties>
</file>