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9" r:id="rId4"/>
    <p:sldId id="270" r:id="rId5"/>
    <p:sldId id="271" r:id="rId6"/>
    <p:sldId id="263" r:id="rId7"/>
    <p:sldId id="264" r:id="rId8"/>
    <p:sldId id="265" r:id="rId9"/>
    <p:sldId id="266" r:id="rId10"/>
    <p:sldId id="268" r:id="rId11"/>
    <p:sldId id="258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3" autoAdjust="0"/>
    <p:restoredTop sz="94627"/>
  </p:normalViewPr>
  <p:slideViewPr>
    <p:cSldViewPr snapToGrid="0" snapToObjects="1">
      <p:cViewPr varScale="1">
        <p:scale>
          <a:sx n="93" d="100"/>
          <a:sy n="93" d="100"/>
        </p:scale>
        <p:origin x="1904" y="208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t>27/03/20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t>27/03/20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35617" y="2932536"/>
            <a:ext cx="690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Lezione 1</a:t>
            </a:r>
          </a:p>
          <a:p>
            <a:pPr algn="r"/>
            <a:r>
              <a:rPr lang="it-IT" b="1" i="1" dirty="0"/>
              <a:t>Dalla relazione interpersonale alla relazione educativa: </a:t>
            </a:r>
          </a:p>
          <a:p>
            <a:pPr algn="r"/>
            <a:r>
              <a:rPr lang="it-IT" b="1" i="1" dirty="0"/>
              <a:t>costruire lo sguardo </a:t>
            </a:r>
            <a:r>
              <a:rPr lang="it-IT" b="1" i="1" dirty="0" err="1"/>
              <a:t>delll’educatore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64139" y="4590468"/>
            <a:ext cx="1380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latin typeface=""/>
              </a:rPr>
              <a:t>Vanna Boffo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969681"/>
            <a:ext cx="676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Riferimenti Bibliografici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4" y="1444836"/>
            <a:ext cx="842523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Anichini A., Boffo V., Cambi F., Mariani A., Toschi L.,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Comunicazione Formativa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Apogeo, 2012.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Anolli L.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Psicologia della comunicazione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Bologna, Il Mulino, 2002.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Boffo V.,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Comunicare a scuola. Testi e autori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Apogeo, 2007.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Boffo V.,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Relazioni educative. Tra comunicazione e cura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Apogeo, 2011.</a:t>
            </a:r>
          </a:p>
          <a:p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Boffo V.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cura in pedagogia: linee di lettura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Bologna, Clueb, 2006.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Cambi F. (a cura di 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Nel conflitto delle emozioni: prospettive pedagogiche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1998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Cambi F.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 dis-agio giovanile nella scuola del terzo millennio. Proposte di studio e intervento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2008.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Per una pedagogia delle emozion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i, Firenze, la Nuova Italia, 1992.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comunicazione educativa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 «Studium  Educationis», 4, 2000.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comunicazione intersoggettiva fra solitudini e globalizzazione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La Nuova Italia R.C.S., 2002.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Dewey J., (1916)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Democrazia e Educazione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La Nuova Italia, 2000.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Franta H., Colasanti A.,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L’arte dell’incoraggiamento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Carocci, 1999.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Fratini C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., La dimensione comunicativa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in Cambi F., Catarsi E., Colicchi E., Fratini C., Muzi M., Le professionalità educative. Tipologia, interpretazione e modello, Roma, Carocci, 2003, pp. 67-94.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Liverta Sempio O., Confalonieri E., Scaratti G.,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L’abbandono scolastico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Raffaello Cortina, 1999.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Lumbelli L. (a cura di 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Pedagogia della comunicazione verbale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Franco Angeli, 1996.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Postman N.,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Ecologia dei media L’insegnamento come attività conservatrice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19994.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Rogers C. R. (1980),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Un modo di essere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Martinelli, 1983.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Rogers C. R.,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Terapia centrata sul cliente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La Nuova Italia, 1997.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Watzlawick P., Beavin J., Jackson D.D. (1967),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Pragmatica della comunicazione umana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Astrolabio, 1971.</a:t>
            </a:r>
          </a:p>
          <a:p>
            <a:pPr>
              <a:buClrTx/>
              <a:buFontTx/>
              <a:buNone/>
            </a:pPr>
            <a:endParaRPr lang="it-IT" altLang="it-IT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6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/>
              <a:t>   </a:t>
            </a:r>
            <a:r>
              <a:rPr lang="it-IT" b="1" dirty="0">
                <a:latin typeface="Arial"/>
                <a:cs typeface="Arial"/>
              </a:rPr>
              <a:t>        </a:t>
            </a:r>
          </a:p>
          <a:p>
            <a:pPr algn="r"/>
            <a:r>
              <a:rPr lang="it-IT" b="1" dirty="0">
                <a:latin typeface="Arial"/>
                <a:cs typeface="Arial"/>
              </a:rPr>
              <a:t>           La conoscenza di sé,  per la conoscenza dell’altro, </a:t>
            </a:r>
          </a:p>
          <a:p>
            <a:pPr algn="r"/>
            <a:r>
              <a:rPr lang="it-IT" b="1" dirty="0">
                <a:latin typeface="Arial"/>
                <a:cs typeface="Arial"/>
              </a:rPr>
              <a:t>per la conoscenza del mondo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8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01521" y="1815920"/>
            <a:ext cx="76826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Calendario delle Lezioni</a:t>
            </a:r>
          </a:p>
          <a:p>
            <a:endParaRPr lang="it-IT" sz="2000" b="1" dirty="0"/>
          </a:p>
          <a:p>
            <a:r>
              <a:rPr lang="it-IT" sz="1600" b="1" i="1" dirty="0"/>
              <a:t>Dalla relazione interpersonale alla relazione educativa: costruire lo sguardo dell’educatore “</a:t>
            </a:r>
            <a:r>
              <a:rPr lang="it-IT" sz="1600" b="1" i="1" dirty="0" err="1"/>
              <a:t>Role</a:t>
            </a:r>
            <a:r>
              <a:rPr lang="it-IT" sz="1600" b="1" i="1" dirty="0"/>
              <a:t> </a:t>
            </a:r>
            <a:r>
              <a:rPr lang="it-IT" sz="1600" b="1" i="1" dirty="0" err="1"/>
              <a:t>playing</a:t>
            </a:r>
            <a:r>
              <a:rPr lang="it-IT" sz="1600" b="1" i="1" dirty="0"/>
              <a:t>” pedagogici</a:t>
            </a:r>
          </a:p>
          <a:p>
            <a:endParaRPr lang="it-IT" sz="1600" dirty="0"/>
          </a:p>
          <a:p>
            <a:r>
              <a:rPr lang="it-IT" sz="1600" b="1" i="1" dirty="0"/>
              <a:t>Memoria, emozioni, visssuti: il senso del sé per la professione educativa</a:t>
            </a:r>
          </a:p>
          <a:p>
            <a:r>
              <a:rPr lang="it-IT" sz="1600" b="1" i="1" dirty="0"/>
              <a:t>Esercitazioni “autobiografiche”</a:t>
            </a:r>
          </a:p>
          <a:p>
            <a:endParaRPr lang="it-IT" sz="1600" dirty="0"/>
          </a:p>
          <a:p>
            <a:r>
              <a:rPr lang="it-IT" sz="1600" b="1" i="1" dirty="0"/>
              <a:t>La comunicazione formativa: un modello per la gestione </a:t>
            </a:r>
            <a:r>
              <a:rPr lang="it-IT" sz="1600" b="1" i="1"/>
              <a:t>della relazione</a:t>
            </a:r>
            <a:endParaRPr lang="it-IT" sz="1600" b="1" i="1" dirty="0"/>
          </a:p>
          <a:p>
            <a:r>
              <a:rPr lang="it-IT" sz="1600" b="1" i="1" dirty="0"/>
              <a:t>Esercitazioni “comunicative”</a:t>
            </a:r>
          </a:p>
          <a:p>
            <a:endParaRPr lang="it-IT" sz="1600" dirty="0"/>
          </a:p>
          <a:p>
            <a:r>
              <a:rPr lang="it-IT" sz="1600" b="1" i="1" dirty="0"/>
              <a:t>La cura di sé, la cura dell’altro, la cura del mondo: </a:t>
            </a:r>
          </a:p>
          <a:p>
            <a:r>
              <a:rPr lang="it-IT" sz="1600" b="1" i="1" dirty="0"/>
              <a:t>strumenti professionali per l’attenzione, l’ascolto, il dialogo, l’empatia</a:t>
            </a:r>
            <a:endParaRPr lang="it-IT" sz="1600" dirty="0"/>
          </a:p>
          <a:p>
            <a:endParaRPr lang="it-IT" sz="1600" dirty="0"/>
          </a:p>
          <a:p>
            <a:pPr algn="r"/>
            <a:endParaRPr lang="it-IT" sz="1600" dirty="0"/>
          </a:p>
          <a:p>
            <a:pPr algn="r"/>
            <a:endParaRPr lang="it-IT" sz="1600" b="1" i="1" dirty="0"/>
          </a:p>
          <a:p>
            <a:pPr algn="r"/>
            <a:endParaRPr lang="it-IT" sz="1600" b="1" i="1" dirty="0"/>
          </a:p>
          <a:p>
            <a:pPr algn="r"/>
            <a:endParaRPr lang="it-IT" sz="1600" dirty="0"/>
          </a:p>
          <a:p>
            <a:pPr algn="r"/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243180" y="647436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1521" y="1128559"/>
            <a:ext cx="7642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</a:p>
        </p:txBody>
      </p:sp>
    </p:spTree>
    <p:extLst>
      <p:ext uri="{BB962C8B-B14F-4D97-AF65-F5344CB8AC3E}">
        <p14:creationId xmlns:p14="http://schemas.microsoft.com/office/powerpoint/2010/main" val="347549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57" name="Shape 57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/>
          <a:p>
            <a:pPr lvl="0" defTabSz="297179">
              <a:defRPr sz="1800"/>
            </a:pPr>
            <a: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Il rapporto fra Educazione, Formazione</a:t>
            </a:r>
            <a:b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 Relazione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/>
            </a:pP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sz="3200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Ogni forma di Educazione e di Formazione ha un carattere Relazionale-Comunicativo</a:t>
            </a: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sz="3200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Ogni Relazione-Comunicazione trattiene e cede Educazione e Formazione</a:t>
            </a:r>
            <a:endParaRPr lang="it-IT" sz="3200"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endParaRPr lang="it-IT"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lang="it-IT" sz="3200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Sulla Teoria dell’attaccamento</a:t>
            </a:r>
          </a:p>
          <a:p>
            <a:pPr marL="0" lvl="0" indent="0" algn="ctr">
              <a:buSzTx/>
              <a:buNone/>
              <a:defRPr sz="1800"/>
            </a:pPr>
            <a:r>
              <a:rPr lang="it-IT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http://</a:t>
            </a:r>
            <a:r>
              <a:rPr lang="it-IT" dirty="0" err="1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www.stateofmind.it</a:t>
            </a:r>
            <a:r>
              <a:rPr lang="it-IT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/2016/04/attaccamento-esperimento-di-</a:t>
            </a:r>
            <a:r>
              <a:rPr lang="it-IT" dirty="0" err="1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harlow</a:t>
            </a:r>
            <a:r>
              <a:rPr lang="it-IT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/</a:t>
            </a:r>
            <a:endParaRPr sz="32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3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64" name="Shape 64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02060"/>
                </a:solidFill>
              </a:rPr>
              <a:t>Le relazioni interpersonali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il mezzo per la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formazione del genitore e del bambino,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dell'insegnante e dell'allievo.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il mezzo per la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formazione della persona umana.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alla base di ognirelazione educativa e formativa.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alla base dei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processi di apprendimento.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4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71" name="Shape 71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02060"/>
                </a:solidFill>
              </a:rPr>
              <a:t>Le relazioni educative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Legame fra relazioni interpersonali e relazioni intrapersonali</a:t>
            </a:r>
          </a:p>
          <a:p>
            <a:pPr marL="0" lvl="0" indent="0">
              <a:buSzTx/>
              <a:buNone/>
              <a:defRPr sz="1800"/>
            </a:pPr>
            <a:endParaRPr sz="24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Relazione interpersonale e conoscenza dell'altro (il bambino, l'allievo)</a:t>
            </a:r>
          </a:p>
          <a:p>
            <a:pPr marL="0" lvl="0" indent="0">
              <a:buSzTx/>
              <a:buNone/>
              <a:defRPr sz="1800"/>
            </a:pPr>
            <a:endParaRPr sz="24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Relazione intrapersonale e conoscenza del sé (il genitore, il docente, l'educatore)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5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890983"/>
            <a:ext cx="6538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2800" b="1" i="1" dirty="0"/>
          </a:p>
          <a:p>
            <a:r>
              <a:rPr lang="it-IT" sz="2800" b="1" dirty="0"/>
              <a:t>CHE COSA E’ UNA RELAZIONE ?</a:t>
            </a:r>
            <a:endParaRPr lang="it-IT" sz="2800" dirty="0"/>
          </a:p>
          <a:p>
            <a:r>
              <a:rPr lang="it-IT" sz="2800" b="1" dirty="0"/>
              <a:t> </a:t>
            </a:r>
            <a:endParaRPr lang="it-IT" sz="2800" dirty="0"/>
          </a:p>
          <a:p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856158"/>
            <a:ext cx="563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Due campi sematici di riferimento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1) RE-LIGO                  legarsi,  assicurare, circondare, </a:t>
            </a:r>
            <a:endParaRPr lang="it-IT" sz="2000" dirty="0"/>
          </a:p>
          <a:p>
            <a:r>
              <a:rPr lang="it-IT" sz="2000" b="1" dirty="0"/>
              <a:t>     				      cingere come ricerca della qualità </a:t>
            </a:r>
            <a:endParaRPr lang="it-IT" sz="2000" dirty="0"/>
          </a:p>
          <a:p>
            <a:r>
              <a:rPr lang="it-IT" sz="2000" b="1" dirty="0"/>
              <a:t>                                      di senso della relazione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2) RE-FERO 		     ricondurre a sé, portarsi insieme, </a:t>
            </a:r>
            <a:endParaRPr lang="it-IT" sz="2000" dirty="0"/>
          </a:p>
          <a:p>
            <a:r>
              <a:rPr lang="it-IT" sz="2000" b="1" dirty="0"/>
              <a:t>				     comportarsi insieme come ricerca </a:t>
            </a:r>
            <a:endParaRPr lang="it-IT" sz="2000" dirty="0"/>
          </a:p>
          <a:p>
            <a:r>
              <a:rPr lang="it-IT" sz="2000" b="1" dirty="0"/>
              <a:t>				     della qualità del comunicare</a:t>
            </a:r>
            <a:endParaRPr lang="it-IT" sz="2000" dirty="0"/>
          </a:p>
          <a:p>
            <a:pPr algn="just"/>
            <a:endParaRPr lang="it-IT" sz="20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pPr algn="just"/>
            <a:r>
              <a:rPr lang="it-IT" sz="2400" b="1" dirty="0"/>
              <a:t> 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6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0913" y="890983"/>
            <a:ext cx="66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QUANDO SI COMINCIA A PARLARE DI RELAZIONE?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Relazione interpersonale </a:t>
            </a:r>
          </a:p>
          <a:p>
            <a:r>
              <a:rPr lang="it-IT" sz="2400" b="1" dirty="0"/>
              <a:t>Relazione intrapersonale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Ogni forma di Educazione e di Formazione ha un carattere Relazionale-Comunicativo</a:t>
            </a:r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Ogni Relazione-Comunicazione trattiene e cede Educazione e Formazione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0913" y="2802478"/>
            <a:ext cx="807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r>
              <a:rPr lang="it-IT" sz="2000" b="1" dirty="0"/>
              <a:t>Il rapporto fra Educazione, Formazione e Relazione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077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3"/>
            <a:ext cx="9144001" cy="78399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1448349"/>
            <a:ext cx="676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relazioni interpersonali e intrapersonali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5" y="2086989"/>
            <a:ext cx="8425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il mezzo per la formazione del genitore e del bambino, dell'insegnante e dell'allievo</a:t>
            </a:r>
          </a:p>
          <a:p>
            <a:pPr>
              <a:buClrTx/>
              <a:buSzPct val="45000"/>
              <a:buFontTx/>
              <a:buNone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il mezzo per la formazione della persona umana</a:t>
            </a:r>
          </a:p>
          <a:p>
            <a:pPr>
              <a:buClrTx/>
              <a:buSzPct val="45000"/>
              <a:buFontTx/>
              <a:buNone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alla base di ogni relazione educativa e formativa</a:t>
            </a:r>
          </a:p>
          <a:p>
            <a:pPr>
              <a:buSzPct val="45000"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alla base dei processi di apprendimento </a:t>
            </a:r>
          </a:p>
        </p:txBody>
      </p:sp>
    </p:spTree>
    <p:extLst>
      <p:ext uri="{BB962C8B-B14F-4D97-AF65-F5344CB8AC3E}">
        <p14:creationId xmlns:p14="http://schemas.microsoft.com/office/powerpoint/2010/main" val="24007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1448349"/>
            <a:ext cx="676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relazioni educative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5" y="2086989"/>
            <a:ext cx="8425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Legame fra relazioni interpersonali e relazioni intrapersonali</a:t>
            </a:r>
          </a:p>
          <a:p>
            <a:pPr>
              <a:buClrTx/>
              <a:buFontTx/>
              <a:buNone/>
            </a:pPr>
            <a:endParaRPr lang="it-IT" alt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Relazione interpersonale e conoscenza dell'altro (il bambino, l'allievo)</a:t>
            </a:r>
          </a:p>
          <a:p>
            <a:pPr>
              <a:buClrTx/>
              <a:buFontTx/>
              <a:buNone/>
            </a:pPr>
            <a:endParaRPr lang="it-IT" alt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Relazione intrapersonale e conoscenza del sé (il genitore, il docente, l'educatore)</a:t>
            </a:r>
          </a:p>
        </p:txBody>
      </p:sp>
    </p:spTree>
    <p:extLst>
      <p:ext uri="{BB962C8B-B14F-4D97-AF65-F5344CB8AC3E}">
        <p14:creationId xmlns:p14="http://schemas.microsoft.com/office/powerpoint/2010/main" val="2102055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819</Words>
  <Application>Microsoft Macintosh PowerPoint</Application>
  <PresentationFormat>Presentazione su schermo (4:3)</PresentationFormat>
  <Paragraphs>155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Arial Bold</vt:lpstr>
      <vt:lpstr>Calibri</vt:lpstr>
      <vt:lpstr>Comic Sans MS Bold</vt:lpstr>
      <vt:lpstr>Wingdings</vt:lpstr>
      <vt:lpstr>Tema di Office</vt:lpstr>
      <vt:lpstr>Presentazione standard di PowerPoint</vt:lpstr>
      <vt:lpstr>Presentazione standard di PowerPoint</vt:lpstr>
      <vt:lpstr>Il rapporto fra Educazione, Formazione e Relazione</vt:lpstr>
      <vt:lpstr>Le relazioni interpersonali</vt:lpstr>
      <vt:lpstr>Le relazioni educative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Microsoft Office User</cp:lastModifiedBy>
  <cp:revision>44</cp:revision>
  <dcterms:created xsi:type="dcterms:W3CDTF">2012-12-06T09:21:12Z</dcterms:created>
  <dcterms:modified xsi:type="dcterms:W3CDTF">2020-03-27T20:55:38Z</dcterms:modified>
</cp:coreProperties>
</file>