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0.jpg" ContentType="image/pn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4"/>
  </p:notesMasterIdLst>
  <p:handoutMasterIdLst>
    <p:handoutMasterId r:id="rId25"/>
  </p:handoutMasterIdLst>
  <p:sldIdLst>
    <p:sldId id="427" r:id="rId3"/>
    <p:sldId id="402" r:id="rId4"/>
    <p:sldId id="403" r:id="rId5"/>
    <p:sldId id="428" r:id="rId6"/>
    <p:sldId id="404" r:id="rId7"/>
    <p:sldId id="405" r:id="rId8"/>
    <p:sldId id="416" r:id="rId9"/>
    <p:sldId id="417" r:id="rId10"/>
    <p:sldId id="418" r:id="rId11"/>
    <p:sldId id="419" r:id="rId12"/>
    <p:sldId id="420" r:id="rId13"/>
    <p:sldId id="421" r:id="rId14"/>
    <p:sldId id="422" r:id="rId15"/>
    <p:sldId id="423" r:id="rId16"/>
    <p:sldId id="424" r:id="rId17"/>
    <p:sldId id="425" r:id="rId18"/>
    <p:sldId id="408" r:id="rId19"/>
    <p:sldId id="409" r:id="rId20"/>
    <p:sldId id="415" r:id="rId21"/>
    <p:sldId id="411" r:id="rId22"/>
    <p:sldId id="412" r:id="rId23"/>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909" autoAdjust="0"/>
  </p:normalViewPr>
  <p:slideViewPr>
    <p:cSldViewPr snapToGrid="0" snapToObjects="1">
      <p:cViewPr varScale="1">
        <p:scale>
          <a:sx n="80" d="100"/>
          <a:sy n="80" d="100"/>
        </p:scale>
        <p:origin x="251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7" d="100"/>
          <a:sy n="77" d="100"/>
        </p:scale>
        <p:origin x="-330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7531B8-C594-8549-8523-72F023A05807}" type="datetimeFigureOut">
              <a:rPr lang="it-IT" smtClean="0"/>
              <a:t>28/02/2019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15F5CD-D2A2-434D-BE79-222930FB9EC2}" type="slidenum">
              <a:rPr lang="it-IT" smtClean="0"/>
              <a:t>‹N›</a:t>
            </a:fld>
            <a:endParaRPr lang="it-IT"/>
          </a:p>
        </p:txBody>
      </p:sp>
    </p:spTree>
    <p:extLst>
      <p:ext uri="{BB962C8B-B14F-4D97-AF65-F5344CB8AC3E}">
        <p14:creationId xmlns:p14="http://schemas.microsoft.com/office/powerpoint/2010/main" val="9335748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715F31-854F-EB4D-977E-26F2DCB42FBF}" type="datetimeFigureOut">
              <a:rPr lang="it-IT" smtClean="0"/>
              <a:t>28/02/2019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94053" y="4343400"/>
            <a:ext cx="6527228" cy="4114800"/>
          </a:xfrm>
          <a:prstGeom prst="rect">
            <a:avLst/>
          </a:prstGeom>
        </p:spPr>
        <p:txBody>
          <a:bodyPr vert="horz" lIns="91440" tIns="45720" rIns="91440" bIns="45720" rtlCol="0"/>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1644F5-CA25-A94B-A249-F164B6410E0C}" type="slidenum">
              <a:rPr lang="it-IT" smtClean="0"/>
              <a:t>‹N›</a:t>
            </a:fld>
            <a:endParaRPr lang="it-IT"/>
          </a:p>
        </p:txBody>
      </p:sp>
    </p:spTree>
    <p:extLst>
      <p:ext uri="{BB962C8B-B14F-4D97-AF65-F5344CB8AC3E}">
        <p14:creationId xmlns:p14="http://schemas.microsoft.com/office/powerpoint/2010/main" val="6852593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6" name="Segnaposto note 2"/>
          <p:cNvSpPr>
            <a:spLocks noGrp="1"/>
          </p:cNvSpPr>
          <p:nvPr>
            <p:ph type="body" idx="1"/>
          </p:nvPr>
        </p:nvSpPr>
        <p:spPr bwMode="auto">
          <a:xfrm>
            <a:off x="0" y="4343400"/>
            <a:ext cx="6856413"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80000"/>
              </a:lnSpc>
            </a:pPr>
            <a:endParaRPr lang="it-IT" dirty="0">
              <a:latin typeface="Calibri" charset="0"/>
              <a:ea typeface="ＭＳ Ｐゴシック" charset="0"/>
              <a:cs typeface="ＭＳ Ｐゴシック" charset="0"/>
            </a:endParaRPr>
          </a:p>
        </p:txBody>
      </p:sp>
      <p:sp>
        <p:nvSpPr>
          <p:cNvPr id="62467"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0E264A-E036-7C41-8347-505E9D20F5AA}" type="slidenum">
              <a:rPr lang="it-IT" sz="1200">
                <a:latin typeface="Calibri" charset="0"/>
              </a:rPr>
              <a:pPr eaLnBrk="1" hangingPunct="1"/>
              <a:t>1</a:t>
            </a:fld>
            <a:endParaRPr lang="it-IT" sz="1200">
              <a:latin typeface="Calibri" charset="0"/>
            </a:endParaRPr>
          </a:p>
        </p:txBody>
      </p:sp>
    </p:spTree>
    <p:extLst>
      <p:ext uri="{BB962C8B-B14F-4D97-AF65-F5344CB8AC3E}">
        <p14:creationId xmlns:p14="http://schemas.microsoft.com/office/powerpoint/2010/main" val="4052512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strategia di differenziazione ricerca il vantaggio competitivo incrementando il valore percepito dei prodotti o dei servizi rispetto a quelli di altre aziende concorrenti.</a:t>
            </a:r>
          </a:p>
          <a:p>
            <a:endParaRPr lang="it-IT" dirty="0"/>
          </a:p>
        </p:txBody>
      </p:sp>
      <p:sp>
        <p:nvSpPr>
          <p:cNvPr id="4" name="Segnaposto numero diapositiva 3"/>
          <p:cNvSpPr>
            <a:spLocks noGrp="1"/>
          </p:cNvSpPr>
          <p:nvPr>
            <p:ph type="sldNum" sz="quarter" idx="10"/>
          </p:nvPr>
        </p:nvSpPr>
        <p:spPr/>
        <p:txBody>
          <a:bodyPr/>
          <a:lstStyle/>
          <a:p>
            <a:fld id="{6C1644F5-CA25-A94B-A249-F164B6410E0C}" type="slidenum">
              <a:rPr lang="it-IT" smtClean="0"/>
              <a:t>11</a:t>
            </a:fld>
            <a:endParaRPr lang="it-IT"/>
          </a:p>
        </p:txBody>
      </p:sp>
    </p:spTree>
    <p:extLst>
      <p:ext uri="{BB962C8B-B14F-4D97-AF65-F5344CB8AC3E}">
        <p14:creationId xmlns:p14="http://schemas.microsoft.com/office/powerpoint/2010/main" val="3745453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Con la strategia di focalizzazione le imprese si posizionano in nicchie di mercato, meno attrattive per altri concorrenti, in cui riescono ad ottenere vantaggi competitivi.</a:t>
            </a:r>
          </a:p>
          <a:p>
            <a:endParaRPr lang="it-IT" dirty="0"/>
          </a:p>
        </p:txBody>
      </p:sp>
      <p:sp>
        <p:nvSpPr>
          <p:cNvPr id="4" name="Segnaposto numero diapositiva 3"/>
          <p:cNvSpPr>
            <a:spLocks noGrp="1"/>
          </p:cNvSpPr>
          <p:nvPr>
            <p:ph type="sldNum" sz="quarter" idx="10"/>
          </p:nvPr>
        </p:nvSpPr>
        <p:spPr/>
        <p:txBody>
          <a:bodyPr/>
          <a:lstStyle/>
          <a:p>
            <a:fld id="{6C1644F5-CA25-A94B-A249-F164B6410E0C}" type="slidenum">
              <a:rPr lang="it-IT" smtClean="0"/>
              <a:t>12</a:t>
            </a:fld>
            <a:endParaRPr lang="it-IT"/>
          </a:p>
        </p:txBody>
      </p:sp>
    </p:spTree>
    <p:extLst>
      <p:ext uri="{BB962C8B-B14F-4D97-AF65-F5344CB8AC3E}">
        <p14:creationId xmlns:p14="http://schemas.microsoft.com/office/powerpoint/2010/main" val="3874322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960563" y="685800"/>
            <a:ext cx="3754437" cy="2814638"/>
          </a:xfrm>
        </p:spPr>
      </p:sp>
      <p:sp>
        <p:nvSpPr>
          <p:cNvPr id="3" name="Segnaposto note 2"/>
          <p:cNvSpPr>
            <a:spLocks noGrp="1"/>
          </p:cNvSpPr>
          <p:nvPr>
            <p:ph type="body" idx="1"/>
          </p:nvPr>
        </p:nvSpPr>
        <p:spPr>
          <a:xfrm>
            <a:off x="217713" y="3619935"/>
            <a:ext cx="6440715" cy="5286924"/>
          </a:xfrm>
        </p:spPr>
        <p:txBody>
          <a:bodyPr/>
          <a:lstStyle/>
          <a:p>
            <a:pPr marL="0" indent="0">
              <a:buFontTx/>
              <a:buNone/>
            </a:pPr>
            <a:r>
              <a:rPr lang="it-IT" baseline="0" dirty="0" smtClean="0"/>
              <a:t>Naturalmente, le diverse decisioni strategiche devono mantenere uno strettissimo grado di coerenza perché sono relative al sistema aziendale. In altri termini, a monte dei 3 livelli strategici si colloca una chiara definizione dell’identità aziendale. Questa rappresenta l’ORIENTAMENTO STRATEGICO DI FONDO, ossia la parte nascosta e invisibile del suo disegno strategico che anima le scelte espresse dalle strategie globali, di ASA e funzionali. </a:t>
            </a:r>
          </a:p>
          <a:p>
            <a:pPr marL="0" indent="0">
              <a:buFontTx/>
              <a:buNone/>
            </a:pPr>
            <a:r>
              <a:rPr lang="it-IT" baseline="0" dirty="0" smtClean="0"/>
              <a:t>L’identità aziendale nasce dal complesso di idee, valori, atteggiamenti che pervadono la realtà aziendale e determina la MISSION e la VISION dell’impresa.</a:t>
            </a:r>
          </a:p>
        </p:txBody>
      </p:sp>
      <p:sp>
        <p:nvSpPr>
          <p:cNvPr id="4" name="Segnaposto numero diapositiva 3"/>
          <p:cNvSpPr>
            <a:spLocks noGrp="1"/>
          </p:cNvSpPr>
          <p:nvPr>
            <p:ph type="sldNum" sz="quarter" idx="10"/>
          </p:nvPr>
        </p:nvSpPr>
        <p:spPr/>
        <p:txBody>
          <a:bodyPr/>
          <a:lstStyle/>
          <a:p>
            <a:fld id="{AFCE0F89-203E-264F-9817-C18BEC17F5B1}" type="slidenum">
              <a:rPr lang="it-IT" smtClean="0"/>
              <a:t>13</a:t>
            </a:fld>
            <a:endParaRPr lang="it-IT"/>
          </a:p>
        </p:txBody>
      </p:sp>
    </p:spTree>
    <p:extLst>
      <p:ext uri="{BB962C8B-B14F-4D97-AF65-F5344CB8AC3E}">
        <p14:creationId xmlns:p14="http://schemas.microsoft.com/office/powerpoint/2010/main" val="3623947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La MISSIONE rappresenta lo scopo ultimo dell’impresa, ovvero il “motivo per cui esiste e, al tempo stesso, ciò che la distingue da tutte le altre”. La VISIONE che deve proiettare l’azienda in un futuro che rispecchi gli ideali, i valori e le aspirazioni di chi fissa gli obiettivi e incentiva l’azione.</a:t>
            </a:r>
          </a:p>
          <a:p>
            <a:pPr marL="0" indent="0">
              <a:buFontTx/>
              <a:buNone/>
            </a:pPr>
            <a:r>
              <a:rPr lang="it-IT" baseline="0" dirty="0" smtClean="0"/>
              <a:t>L’identità aziendale comprende anche i VALORI, ovvero gli ideali a cui ogni soggetto mira e che guidano l’azione necessaria ad adattarsi ai cambiamenti della realtà, e il CODICE DI COMPORTAMENTO, che stabilisce le regole operative sulla base del sistema dei valori.</a:t>
            </a:r>
          </a:p>
          <a:p>
            <a:pPr marL="0" indent="0">
              <a:buFontTx/>
              <a:buNone/>
            </a:pPr>
            <a:endParaRPr lang="it-IT" baseline="0" dirty="0" smtClean="0"/>
          </a:p>
          <a:p>
            <a:endParaRPr lang="it-IT" dirty="0"/>
          </a:p>
        </p:txBody>
      </p:sp>
      <p:sp>
        <p:nvSpPr>
          <p:cNvPr id="4" name="Segnaposto numero diapositiva 3"/>
          <p:cNvSpPr>
            <a:spLocks noGrp="1"/>
          </p:cNvSpPr>
          <p:nvPr>
            <p:ph type="sldNum" sz="quarter" idx="10"/>
          </p:nvPr>
        </p:nvSpPr>
        <p:spPr/>
        <p:txBody>
          <a:bodyPr/>
          <a:lstStyle/>
          <a:p>
            <a:fld id="{6C1644F5-CA25-A94B-A249-F164B6410E0C}" type="slidenum">
              <a:rPr lang="it-IT" smtClean="0"/>
              <a:t>14</a:t>
            </a:fld>
            <a:endParaRPr lang="it-IT"/>
          </a:p>
        </p:txBody>
      </p:sp>
    </p:spTree>
    <p:extLst>
      <p:ext uri="{BB962C8B-B14F-4D97-AF65-F5344CB8AC3E}">
        <p14:creationId xmlns:p14="http://schemas.microsoft.com/office/powerpoint/2010/main" val="401750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1644F5-CA25-A94B-A249-F164B6410E0C}" type="slidenum">
              <a:rPr lang="it-IT" smtClean="0"/>
              <a:t>15</a:t>
            </a:fld>
            <a:endParaRPr lang="it-IT"/>
          </a:p>
        </p:txBody>
      </p:sp>
    </p:spTree>
    <p:extLst>
      <p:ext uri="{BB962C8B-B14F-4D97-AF65-F5344CB8AC3E}">
        <p14:creationId xmlns:p14="http://schemas.microsoft.com/office/powerpoint/2010/main" val="2159812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1644F5-CA25-A94B-A249-F164B6410E0C}" type="slidenum">
              <a:rPr lang="it-IT" smtClean="0"/>
              <a:t>16</a:t>
            </a:fld>
            <a:endParaRPr lang="it-IT"/>
          </a:p>
        </p:txBody>
      </p:sp>
    </p:spTree>
    <p:extLst>
      <p:ext uri="{BB962C8B-B14F-4D97-AF65-F5344CB8AC3E}">
        <p14:creationId xmlns:p14="http://schemas.microsoft.com/office/powerpoint/2010/main" val="2216543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993900" y="685800"/>
            <a:ext cx="3179763" cy="2384425"/>
          </a:xfrm>
        </p:spPr>
      </p:sp>
      <p:sp>
        <p:nvSpPr>
          <p:cNvPr id="3" name="Segnaposto note 2"/>
          <p:cNvSpPr>
            <a:spLocks noGrp="1"/>
          </p:cNvSpPr>
          <p:nvPr>
            <p:ph type="body" idx="1"/>
          </p:nvPr>
        </p:nvSpPr>
        <p:spPr>
          <a:xfrm>
            <a:off x="217713" y="3668165"/>
            <a:ext cx="6440715" cy="5193895"/>
          </a:xfrm>
        </p:spPr>
        <p:txBody>
          <a:bodyPr/>
          <a:lstStyle/>
          <a:p>
            <a:r>
              <a:rPr lang="it-IT" sz="1000" b="0" dirty="0" smtClean="0"/>
              <a:t>I</a:t>
            </a:r>
            <a:r>
              <a:rPr lang="it-IT" sz="1000" b="0" baseline="0" dirty="0" smtClean="0"/>
              <a:t> </a:t>
            </a:r>
            <a:r>
              <a:rPr lang="it-IT" sz="1000" b="0" dirty="0" smtClean="0"/>
              <a:t> sistemi “impresa” ed “ambiente” fanno parte di un vasto e complesso sistema “aperto” al cui interno avvengono frequenti scambi di informazioni.</a:t>
            </a:r>
          </a:p>
          <a:p>
            <a:r>
              <a:rPr lang="it-IT" sz="1000" b="0" dirty="0" smtClean="0"/>
              <a:t>In economia</a:t>
            </a:r>
            <a:r>
              <a:rPr lang="it-IT" sz="1000" b="0" baseline="0" dirty="0" smtClean="0"/>
              <a:t> </a:t>
            </a:r>
            <a:r>
              <a:rPr lang="it-IT" sz="1000" b="0" dirty="0" smtClean="0"/>
              <a:t>aziendale è fondamentale l’aspetto quantitativo, quindi i risultati dell’azienda devono essere misurati ma, contemporaneamente, anche l’aspetto qualitativo è molto importante. La misurazione è uno strumento di direzione che serve per</a:t>
            </a:r>
            <a:r>
              <a:rPr lang="it-IT" sz="1000" b="0" baseline="0" dirty="0" smtClean="0"/>
              <a:t> i</a:t>
            </a:r>
            <a:r>
              <a:rPr lang="it-IT" sz="1000" b="0" dirty="0" smtClean="0"/>
              <a:t>nterpretare l’andamento dell’impresa</a:t>
            </a:r>
            <a:r>
              <a:rPr lang="it-IT" sz="1000" b="0" baseline="0" dirty="0" smtClean="0"/>
              <a:t> e </a:t>
            </a:r>
            <a:r>
              <a:rPr lang="it-IT" sz="1000" b="0" dirty="0" smtClean="0"/>
              <a:t>guidarla,</a:t>
            </a:r>
            <a:r>
              <a:rPr lang="it-IT" sz="1000" b="0" baseline="0" dirty="0" smtClean="0"/>
              <a:t> </a:t>
            </a:r>
            <a:r>
              <a:rPr lang="it-IT" sz="1000" b="0" dirty="0" smtClean="0"/>
              <a:t>cosa tutt’altro che facile a causa delle numerose scelte finanziarie, economiche, produttive, ecc. che devono essere prese. </a:t>
            </a:r>
          </a:p>
          <a:p>
            <a:r>
              <a:rPr lang="it-IT" sz="1000" b="0" dirty="0" smtClean="0"/>
              <a:t>Per prendere simili decisioni il manager (o l’imprenditore) non può basarsi solo sul</a:t>
            </a:r>
            <a:r>
              <a:rPr lang="it-IT" sz="1000" b="0" baseline="0" dirty="0" smtClean="0"/>
              <a:t> proprio </a:t>
            </a:r>
            <a:r>
              <a:rPr lang="it-IT" sz="1000" b="0" dirty="0" smtClean="0"/>
              <a:t>intuito, ma deve affidarsi a degli strumenti. Tuttavia, è da sottolineare che dei buoni strumenti di controllo di gestione (budget, COAN, reporting) non possono sostituire l’imprenditore che deve interpretarne i risultati in base alle sue capacità ed esperienze. Il controllo di gestione, in definitiva, deve incidere, migliorandolo, sul lavoro delle persone, perché solo in questo caso ottimizza l’andamento dell’azienda.</a:t>
            </a:r>
          </a:p>
          <a:p>
            <a:r>
              <a:rPr lang="it-IT" sz="1000" b="0" dirty="0" smtClean="0"/>
              <a:t>I</a:t>
            </a:r>
            <a:r>
              <a:rPr lang="it-IT" sz="1000" b="0" u="sng" dirty="0" smtClean="0"/>
              <a:t>l sistema di controllo è legato al processo di pianificazione e si configura come un meccanismo che può indirizzare lo svolgimento delle attività verso gli obiettivi fissati attraverso l’utilizzo ottimale delle risorse sotto il profilo dell’efficacia e dell’efficienza.</a:t>
            </a:r>
            <a:r>
              <a:rPr lang="it-IT" sz="1000" b="0" dirty="0" smtClean="0"/>
              <a:t> Controllare la gestione significa valutare efficienza ed efficacia dell’impresa e dei centri di responsabilità. Tuttavia, calcolare l’efficienza è semplice, ricorrendo ai costi, mentre il giudizio sull’efficacia (ovvero sulla qualità) è maggiormente complicato. </a:t>
            </a:r>
          </a:p>
          <a:p>
            <a:endParaRPr lang="it-IT" sz="1000" b="0" dirty="0" smtClean="0"/>
          </a:p>
          <a:p>
            <a:r>
              <a:rPr lang="it-IT" sz="1000" b="0" dirty="0" smtClean="0"/>
              <a:t>“Controllo di gestione” non significa verifica dei conti a consuntivo, ma corrisponde a “programmazione e controllo” ed è effettuato da manager e dirigenti perché, come detto, è un modo di guidare l’azienda. La fase di </a:t>
            </a:r>
            <a:r>
              <a:rPr lang="it-IT" sz="1000" dirty="0" smtClean="0"/>
              <a:t>pianificazione</a:t>
            </a:r>
            <a:r>
              <a:rPr lang="it-IT" sz="1000" b="0" dirty="0" smtClean="0"/>
              <a:t> consiste nel definire gli obiettivi di lungo periodo (ad esempio quota di mercato, aumento della redditività, ecc.) dai quali non si può mai prescindere. Il lungo periodo può essere considerato superiore all’anno, anche se la dottrina fa riferimento a 5 anni. La </a:t>
            </a:r>
            <a:r>
              <a:rPr lang="it-IT" sz="1000" dirty="0" smtClean="0"/>
              <a:t>programmazione</a:t>
            </a:r>
            <a:r>
              <a:rPr lang="it-IT" sz="1000" b="0" dirty="0" smtClean="0"/>
              <a:t> prevede la definizione degli obiettivi di breve. “Breve periodo” significa riferirsi ad obiettivi entro l’esercizio, perché ogni anno la legge obbliga a fornire il bilancio e i risultati della contabilità, questo dal punto di vista accademico, mentre dal punto di vista gestionale è necessario attivare cicli più brevi addirittura giornalieri, più spesso mensili, trimestrali, ecc. successivamente si svolge l’attività operativa del periodo di riferimento. La fase 3 concerne l’attività operativa, mentre le fasi successive prevedono, rispettivamente, la misurazione dei risultati e il confronto tra questi ultimi e gli obiettivi. Il processo porta alle ricompense che servono per motivare i soggetti e che esaltano le individualità creando un meccanismo di “piccoli imprenditori” anche tra i dipendenti che aumentano il loro impegno. Tale processo, definito processo di feed-back, deve “girare” continuamente permettendo di misurare i risultati ed, eventualmente, di modificare gli obiettivi divenuti irrealizzabili, cioè si tratta di un processo iterativo e di retroazione. Il feed-back può essere:</a:t>
            </a:r>
          </a:p>
          <a:p>
            <a:pPr>
              <a:buFontTx/>
              <a:buChar char="-"/>
            </a:pPr>
            <a:r>
              <a:rPr lang="it-IT" sz="1000" b="0" dirty="0" smtClean="0"/>
              <a:t> correttivo che incide sull’attività e sugli obiettivi;</a:t>
            </a:r>
          </a:p>
          <a:p>
            <a:pPr>
              <a:buFontTx/>
              <a:buChar char="-"/>
            </a:pPr>
            <a:r>
              <a:rPr lang="it-IT" sz="1000" b="0" dirty="0" smtClean="0"/>
              <a:t> valutativo che incide sulle persone, modificandone i comportamenti, e sui meccanismi di attribuzione delle ricompense.</a:t>
            </a:r>
          </a:p>
        </p:txBody>
      </p:sp>
      <p:sp>
        <p:nvSpPr>
          <p:cNvPr id="4" name="Segnaposto numero diapositiva 3"/>
          <p:cNvSpPr>
            <a:spLocks noGrp="1"/>
          </p:cNvSpPr>
          <p:nvPr>
            <p:ph type="sldNum" sz="quarter" idx="10"/>
          </p:nvPr>
        </p:nvSpPr>
        <p:spPr/>
        <p:txBody>
          <a:bodyPr/>
          <a:lstStyle/>
          <a:p>
            <a:fld id="{AFCE0F89-203E-264F-9817-C18BEC17F5B1}" type="slidenum">
              <a:rPr lang="it-IT" smtClean="0"/>
              <a:t>17</a:t>
            </a:fld>
            <a:endParaRPr lang="it-IT"/>
          </a:p>
        </p:txBody>
      </p:sp>
    </p:spTree>
    <p:extLst>
      <p:ext uri="{BB962C8B-B14F-4D97-AF65-F5344CB8AC3E}">
        <p14:creationId xmlns:p14="http://schemas.microsoft.com/office/powerpoint/2010/main" val="479850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000" dirty="0" smtClean="0"/>
              <a:t>La struttura</a:t>
            </a:r>
            <a:r>
              <a:rPr lang="it-IT" sz="1000" baseline="0" dirty="0" smtClean="0"/>
              <a:t> organizzativa realizza la divisione del lavoro all’interno dell’impresa, tuttavia, il lavoro, seppur diviso, deve tendere verso una direzione comune e perciò è necessario un coordinamento.</a:t>
            </a:r>
            <a:endParaRPr lang="it-IT" sz="1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sz="1000" dirty="0" smtClean="0"/>
              <a:t>I SISTEMI DI COORDINAMENTO, appunto, sono costituiti dagli strumenti volti a creare, all’interno dell’organizzazione, condizioni di armonia e sincronismo tra le operazioni poste in essere dall’impresa. A ben</a:t>
            </a:r>
            <a:r>
              <a:rPr lang="it-IT" sz="1000" baseline="0" dirty="0" smtClean="0"/>
              <a:t> vedere, tutta l’organizzazione mira a realizzare condizioni di coordinamento, pertanto i meccanismi ai quali far ricorso non sono specifici ma si traducono nell’opportuno impiego di altri meccanismi organizzativi (decisionali, informativi, di controllo, ecc.) e dei criteri di divisione del lavoro.</a:t>
            </a:r>
          </a:p>
          <a:p>
            <a:pPr marL="0" marR="0" indent="0" algn="l" defTabSz="457200" rtl="0" eaLnBrk="1" fontAlgn="auto" latinLnBrk="0" hangingPunct="1">
              <a:lnSpc>
                <a:spcPct val="100000"/>
              </a:lnSpc>
              <a:spcBef>
                <a:spcPts val="0"/>
              </a:spcBef>
              <a:spcAft>
                <a:spcPts val="0"/>
              </a:spcAft>
              <a:buClrTx/>
              <a:buSzTx/>
              <a:buFontTx/>
              <a:buNone/>
              <a:tabLst/>
              <a:defRPr/>
            </a:pPr>
            <a:r>
              <a:rPr lang="it-IT" sz="1000" baseline="0" dirty="0" smtClean="0"/>
              <a:t>La scelta delle modalità di coordinamento dipende dai caratteri di prevedibilità e di standardizzazione delle attività di lavoro oggetto di coordinamento. In proposito, è possibile distinguere tra LAVORO:</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it-IT" sz="1000" baseline="0" dirty="0" smtClean="0"/>
              <a:t>STRUTTURATO (ad esempio, attività di montaggio), caratterizzato da un’elevata prevedibilità e da un basso livello di incertezza, dunque standardizzabile. In questo caso, gli strumenti organizzativi per ottenere il coordinamento sono da ricercare in una chiara definizione degli obiettivi e in una rigida predeterminazione delle mansioni e delle procedure. Eventuali imprevisti possono essere risolti ricorrendo al superiore gerarchico che, grazie ad una visione d’insieme dell’attività di impresa, è potenzialmente in grado di trovare una soluzione dell’imprevisto.</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it-IT" sz="1000" baseline="0" dirty="0" smtClean="0"/>
              <a:t>NON STRUTTURATO (ad esempio, l’attività di consulenza fiscale) per il quale l’imprevisto non è un’eccezione ma quasi la regola. Non è possibile stabilire rigide procedure di comportamento che mal si adattano alla soluzione di problemi di cui non si conoscono le caratteristiche. Per fronteggiare l’imprevisto occorre riconoscere un maggior grado di autosufficienza e di autonomia alle unità organizzative (auto-coordinamento), creare risorse tampone, potenziare i sistemi informativi e i meccanismi di comunicazione e, attraverso gruppi organizzativi, superare le barriere gerarchiche.</a:t>
            </a:r>
            <a:endParaRPr lang="it-IT" sz="1000" dirty="0" smtClean="0"/>
          </a:p>
        </p:txBody>
      </p:sp>
      <p:sp>
        <p:nvSpPr>
          <p:cNvPr id="4" name="Segnaposto numero diapositiva 3"/>
          <p:cNvSpPr>
            <a:spLocks noGrp="1"/>
          </p:cNvSpPr>
          <p:nvPr>
            <p:ph type="sldNum" sz="quarter" idx="10"/>
          </p:nvPr>
        </p:nvSpPr>
        <p:spPr/>
        <p:txBody>
          <a:bodyPr/>
          <a:lstStyle/>
          <a:p>
            <a:fld id="{AFCE0F89-203E-264F-9817-C18BEC17F5B1}" type="slidenum">
              <a:rPr lang="it-IT" smtClean="0"/>
              <a:t>18</a:t>
            </a:fld>
            <a:endParaRPr lang="it-IT"/>
          </a:p>
        </p:txBody>
      </p:sp>
    </p:spTree>
    <p:extLst>
      <p:ext uri="{BB962C8B-B14F-4D97-AF65-F5344CB8AC3E}">
        <p14:creationId xmlns:p14="http://schemas.microsoft.com/office/powerpoint/2010/main" val="1866073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000" dirty="0" smtClean="0"/>
              <a:t>I SISTEMI DI GESTIONE DEL PERSONALE sono costituiti dal complesso dei criteri e dei processi rivolti a procurare all’impresa il fattore umano e a governarlo. Questo sistema si articola in una serie</a:t>
            </a:r>
            <a:r>
              <a:rPr lang="it-IT" sz="1000" baseline="0" dirty="0" smtClean="0"/>
              <a:t> di sotto</a:t>
            </a:r>
            <a:r>
              <a:rPr lang="it-IT" sz="1000" dirty="0" smtClean="0"/>
              <a:t>-sistemi:</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it-IT" sz="1000" dirty="0" smtClean="0"/>
              <a:t>SISTEMI</a:t>
            </a:r>
            <a:r>
              <a:rPr lang="it-IT" sz="1000" baseline="0" dirty="0" smtClean="0"/>
              <a:t> DI SELEZIONE DEL PERSONALE che ha l’obiettivo di individuare le persone più adatte a svolgere determinate attività lavorative.</a:t>
            </a:r>
            <a:endParaRPr lang="it-IT" sz="100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it-IT" sz="1000" dirty="0" smtClean="0"/>
              <a:t>SISTEMI DI FORMAZIONE E ADDESTRAMENTO che hanno lo scopo</a:t>
            </a:r>
            <a:r>
              <a:rPr lang="it-IT" sz="1000" baseline="0" dirty="0" smtClean="0"/>
              <a:t> di fornire al personale selezionato le conoscenze generali e specifiche richieste per lo svolgimento dei compiti. In particolare, l’addestramento trasferisce le competenze e le abilità tecniche necessarie per determinati lavori, di solito strutturati; la formazione invece mira a preparare culturalmente e psicologicamente il personale.</a:t>
            </a:r>
            <a:r>
              <a:rPr lang="it-IT" sz="1000" dirty="0" smtClean="0"/>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it-IT" sz="1000" dirty="0" smtClean="0"/>
              <a:t>SISTEMI</a:t>
            </a:r>
            <a:r>
              <a:rPr lang="it-IT" sz="1000" baseline="0" dirty="0" smtClean="0"/>
              <a:t> DI VALUTAZIONE servono ad apprezzare il profilo professionale e comportamentale di ogni soggetto e a costruirgli un idoneo percorso di carriera, dunque regolano promozioni, trasferimenti e licenziamenti.</a:t>
            </a:r>
            <a:endParaRPr lang="it-IT" sz="1000"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it-IT" sz="1000" dirty="0" smtClean="0"/>
              <a:t>SISTEMI</a:t>
            </a:r>
            <a:r>
              <a:rPr lang="it-IT" sz="1000" baseline="0" dirty="0" smtClean="0"/>
              <a:t> PREMI E PUNIZIONI, infine, sono un meccanismo di ricompense e sanzioni attraverso le quali si vuole influire esplicitamente sui comportamenti individuali conformandoli il più possibile alle esigenze aziendali.</a:t>
            </a:r>
          </a:p>
          <a:p>
            <a:pPr marL="0" marR="0" indent="0" algn="l" defTabSz="457200" rtl="0" eaLnBrk="1" fontAlgn="auto" latinLnBrk="0" hangingPunct="1">
              <a:lnSpc>
                <a:spcPct val="100000"/>
              </a:lnSpc>
              <a:spcBef>
                <a:spcPts val="0"/>
              </a:spcBef>
              <a:spcAft>
                <a:spcPts val="0"/>
              </a:spcAft>
              <a:buClrTx/>
              <a:buSzTx/>
              <a:buFontTx/>
              <a:buNone/>
              <a:tabLst/>
              <a:defRPr/>
            </a:pPr>
            <a:endParaRPr lang="it-IT" sz="10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sz="1000" baseline="0" dirty="0" smtClean="0"/>
              <a:t>SI NOTI CHE I SISTEMI OPERATIVI SONO STRETTAMENTE COLLEGATI TRA DI LORO E IMPRESCINDIBILMENTE LEGATI ALLA STRUTTURA ORGANIZZATIVA.</a:t>
            </a:r>
          </a:p>
        </p:txBody>
      </p:sp>
      <p:sp>
        <p:nvSpPr>
          <p:cNvPr id="4" name="Segnaposto numero diapositiva 3"/>
          <p:cNvSpPr>
            <a:spLocks noGrp="1"/>
          </p:cNvSpPr>
          <p:nvPr>
            <p:ph type="sldNum" sz="quarter" idx="10"/>
          </p:nvPr>
        </p:nvSpPr>
        <p:spPr/>
        <p:txBody>
          <a:bodyPr/>
          <a:lstStyle/>
          <a:p>
            <a:fld id="{6C1644F5-CA25-A94B-A249-F164B6410E0C}" type="slidenum">
              <a:rPr lang="it-IT" smtClean="0"/>
              <a:t>19</a:t>
            </a:fld>
            <a:endParaRPr lang="it-IT"/>
          </a:p>
        </p:txBody>
      </p:sp>
    </p:spTree>
    <p:extLst>
      <p:ext uri="{BB962C8B-B14F-4D97-AF65-F5344CB8AC3E}">
        <p14:creationId xmlns:p14="http://schemas.microsoft.com/office/powerpoint/2010/main" val="4200035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517B3-776A-B242-93CF-B4F289B81F2A}" type="slidenum">
              <a:rPr lang="it-IT"/>
              <a:pPr/>
              <a:t>20</a:t>
            </a:fld>
            <a:endParaRPr lang="it-IT"/>
          </a:p>
        </p:txBody>
      </p:sp>
      <p:sp>
        <p:nvSpPr>
          <p:cNvPr id="22528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225283" name="Rectangle 3"/>
          <p:cNvSpPr>
            <a:spLocks noGrp="1" noChangeArrowheads="1"/>
          </p:cNvSpPr>
          <p:nvPr>
            <p:ph type="body" idx="1"/>
          </p:nvPr>
        </p:nvSpPr>
        <p:spPr>
          <a:xfrm>
            <a:off x="217713" y="4206087"/>
            <a:ext cx="6440715" cy="4937913"/>
          </a:xfrm>
        </p:spPr>
        <p:txBody>
          <a:bodyPr/>
          <a:lstStyle/>
          <a:p>
            <a:pPr eaLnBrk="1" hangingPunct="1">
              <a:defRPr/>
            </a:pPr>
            <a:r>
              <a:rPr lang="it-IT" sz="1000" kern="1200" dirty="0" smtClean="0">
                <a:solidFill>
                  <a:schemeClr val="tx1"/>
                </a:solidFill>
                <a:latin typeface="Arial"/>
                <a:ea typeface="+mn-ea"/>
                <a:cs typeface="Arial"/>
              </a:rPr>
              <a:t>Qualsiasi</a:t>
            </a:r>
            <a:r>
              <a:rPr lang="it-IT" sz="1000" kern="1200" baseline="0" dirty="0" smtClean="0">
                <a:solidFill>
                  <a:schemeClr val="tx1"/>
                </a:solidFill>
                <a:latin typeface="Arial"/>
                <a:ea typeface="+mn-ea"/>
                <a:cs typeface="Arial"/>
              </a:rPr>
              <a:t> disegno organizzativo presuppone una gerarchia di ruoli e, dunque, la distribuzione del potere. L’esercizio del potere deve essere coerente con le caratteristiche delle altre variabili organizzative in modo che il sistema aziendale possa raggiungere i suoi obiettivi di economicità, competitività e socialità. Si afferma dunque la terza variabile organizzativa: lo STILE DI LEADERSHIP (O STILE DI COMANDO) che</a:t>
            </a:r>
            <a:r>
              <a:rPr lang="it-IT" sz="1000" kern="1200" dirty="0" smtClean="0">
                <a:solidFill>
                  <a:schemeClr val="tx1"/>
                </a:solidFill>
                <a:latin typeface="Arial"/>
                <a:ea typeface="+mn-ea"/>
                <a:cs typeface="Arial"/>
              </a:rPr>
              <a:t> esprime il modo in cui deve essere inteso il potere all’interno dell’organizzazione. Naturalmente, esso</a:t>
            </a:r>
            <a:r>
              <a:rPr lang="it-IT" sz="1000" kern="1200" baseline="0" dirty="0" smtClean="0">
                <a:solidFill>
                  <a:schemeClr val="tx1"/>
                </a:solidFill>
                <a:latin typeface="Arial"/>
                <a:ea typeface="+mn-ea"/>
                <a:cs typeface="Arial"/>
              </a:rPr>
              <a:t> è influenzato dallo stile di comando insito in ogni persona.</a:t>
            </a:r>
            <a:r>
              <a:rPr lang="it-IT" sz="1000" kern="1200" dirty="0" smtClean="0">
                <a:solidFill>
                  <a:schemeClr val="tx1"/>
                </a:solidFill>
                <a:latin typeface="Arial"/>
                <a:ea typeface="+mn-ea"/>
                <a:cs typeface="Arial"/>
              </a:rPr>
              <a:t> </a:t>
            </a:r>
          </a:p>
          <a:p>
            <a:pPr eaLnBrk="1" hangingPunct="1">
              <a:defRPr/>
            </a:pPr>
            <a:r>
              <a:rPr lang="it-IT" sz="1000" kern="1200" dirty="0" smtClean="0">
                <a:solidFill>
                  <a:schemeClr val="tx1"/>
                </a:solidFill>
                <a:latin typeface="Arial"/>
                <a:ea typeface="+mn-ea"/>
                <a:cs typeface="Arial"/>
              </a:rPr>
              <a:t>È possibile individuare tre tipologie di stili di comando che si differenziano relativamente a come si decide, come sono definite le modalità di svolgimento del lavoro e come sono valutate le prestazioni del lavoro.</a:t>
            </a:r>
          </a:p>
          <a:p>
            <a:pPr eaLnBrk="1" hangingPunct="1">
              <a:defRPr/>
            </a:pPr>
            <a:r>
              <a:rPr lang="it-IT" sz="1000" kern="1200" dirty="0" smtClean="0">
                <a:solidFill>
                  <a:schemeClr val="tx1"/>
                </a:solidFill>
                <a:latin typeface="Arial"/>
                <a:ea typeface="+mn-ea"/>
                <a:cs typeface="Arial"/>
              </a:rPr>
              <a:t>Lo STILE AUTORITARIO si caratterizza per una elevata formalizzazione dei rapporti tra superiore e subordinato:</a:t>
            </a:r>
            <a:r>
              <a:rPr lang="it-IT" sz="1000" kern="1200" baseline="0" dirty="0" smtClean="0">
                <a:solidFill>
                  <a:schemeClr val="tx1"/>
                </a:solidFill>
                <a:latin typeface="Arial"/>
                <a:ea typeface="+mn-ea"/>
                <a:cs typeface="Arial"/>
              </a:rPr>
              <a:t> i</a:t>
            </a:r>
            <a:r>
              <a:rPr lang="it-IT" sz="1000" kern="1200" dirty="0" smtClean="0">
                <a:solidFill>
                  <a:schemeClr val="tx1"/>
                </a:solidFill>
                <a:latin typeface="Arial"/>
                <a:ea typeface="+mn-ea"/>
                <a:cs typeface="Arial"/>
              </a:rPr>
              <a:t>l primo decide e trasmette la decisione e le (dettagliate) modalità di esecuzione del lavoro al secondo che deve eseguire. La valutazione del lavoro svolto dal subordinato è effettuata in modo soggettivo, più sulla base del comportamento che dei risultati raggiunti.</a:t>
            </a:r>
          </a:p>
          <a:p>
            <a:pPr eaLnBrk="1" hangingPunct="1">
              <a:defRPr/>
            </a:pPr>
            <a:r>
              <a:rPr lang="it-IT" sz="1000" kern="1200" dirty="0" smtClean="0">
                <a:solidFill>
                  <a:schemeClr val="tx1"/>
                </a:solidFill>
                <a:latin typeface="Arial"/>
                <a:ea typeface="+mn-ea"/>
                <a:cs typeface="Arial"/>
              </a:rPr>
              <a:t>Nello STILE DEMOCRATICO invece le decisioni sono negoziate attraverso un confronto dialettico tra superiore e subordinato. Quest’ultimo partecipa anche</a:t>
            </a:r>
            <a:r>
              <a:rPr lang="it-IT" sz="1000" kern="1200" baseline="0" dirty="0" smtClean="0">
                <a:solidFill>
                  <a:schemeClr val="tx1"/>
                </a:solidFill>
                <a:latin typeface="Arial"/>
                <a:ea typeface="+mn-ea"/>
                <a:cs typeface="Arial"/>
              </a:rPr>
              <a:t> alla definizione </a:t>
            </a:r>
            <a:r>
              <a:rPr lang="it-IT" sz="1000" kern="1200" dirty="0" smtClean="0">
                <a:solidFill>
                  <a:schemeClr val="tx1"/>
                </a:solidFill>
                <a:latin typeface="Arial"/>
                <a:ea typeface="+mn-ea"/>
                <a:cs typeface="Arial"/>
              </a:rPr>
              <a:t>delle modalità di svolgimento del lavoro e si distribuisce i compiti </a:t>
            </a:r>
            <a:r>
              <a:rPr lang="it-IT" sz="1000" kern="1200" dirty="0" smtClean="0">
                <a:solidFill>
                  <a:schemeClr val="tx1"/>
                </a:solidFill>
                <a:ea typeface="+mn-ea"/>
                <a:cs typeface="Arial"/>
              </a:rPr>
              <a:t>con</a:t>
            </a:r>
            <a:r>
              <a:rPr lang="it-IT" sz="1000" kern="1200" dirty="0" smtClean="0">
                <a:solidFill>
                  <a:schemeClr val="tx1"/>
                </a:solidFill>
                <a:latin typeface="Arial"/>
                <a:ea typeface="+mn-ea"/>
                <a:cs typeface="Arial"/>
              </a:rPr>
              <a:t> i colleghi. La valutazione del superiore concerne i fatti.</a:t>
            </a:r>
          </a:p>
          <a:p>
            <a:pPr eaLnBrk="1" hangingPunct="1">
              <a:defRPr/>
            </a:pPr>
            <a:r>
              <a:rPr lang="it-IT" sz="1000" kern="1200" dirty="0" smtClean="0">
                <a:solidFill>
                  <a:schemeClr val="tx1"/>
                </a:solidFill>
                <a:latin typeface="Arial"/>
                <a:ea typeface="+mn-ea"/>
                <a:cs typeface="Arial"/>
              </a:rPr>
              <a:t>Infine, lo STILE PERMISSIVO prevede che le decisioni siano prese direttamente dal subordinato, entro spazi di autonomia fissati dal superiore. La valutazione del lavoro si fonda sull’autovalutazione con l’intervento del capo solo in casi eccezionali.</a:t>
            </a:r>
          </a:p>
          <a:p>
            <a:pPr eaLnBrk="1" hangingPunct="1">
              <a:defRPr/>
            </a:pPr>
            <a:r>
              <a:rPr lang="it-IT" sz="1000" kern="1200" dirty="0" smtClean="0">
                <a:solidFill>
                  <a:schemeClr val="tx1"/>
                </a:solidFill>
                <a:latin typeface="Arial"/>
                <a:ea typeface="+mn-ea"/>
                <a:cs typeface="Arial"/>
              </a:rPr>
              <a:t>È evidente che lo stile di leadership è strettamente</a:t>
            </a:r>
            <a:r>
              <a:rPr lang="it-IT" sz="1000" kern="1200" baseline="0" dirty="0" smtClean="0">
                <a:solidFill>
                  <a:schemeClr val="tx1"/>
                </a:solidFill>
                <a:latin typeface="Arial"/>
                <a:ea typeface="+mn-ea"/>
                <a:cs typeface="Arial"/>
              </a:rPr>
              <a:t> legato alle altre due variabili (struttura organizzativa e sistemi operativi) che concorrono a definire il profilo organizzativo dell’impresa. I rapporti con la struttura organizzativa sono molto diretti perché lo stile di comando investe profondamente i rapporti gerarchici. Dunque, è necessario che esista sintonia tra scelte strutturali e stile di comando adottato: ad esempio, una struttura decentrata non si concilia con stili fortemente autoritari. Contemporaneamente, lo stile di comando influenza i sistemi operativi, ad esempio quelli decisionali e di controllo. </a:t>
            </a:r>
          </a:p>
          <a:p>
            <a:pPr eaLnBrk="1" hangingPunct="1">
              <a:defRPr/>
            </a:pPr>
            <a:r>
              <a:rPr lang="it-IT" sz="1000" kern="1200" baseline="0" dirty="0" smtClean="0">
                <a:solidFill>
                  <a:schemeClr val="tx1"/>
                </a:solidFill>
                <a:latin typeface="Arial"/>
                <a:ea typeface="+mn-ea"/>
                <a:cs typeface="Arial"/>
              </a:rPr>
              <a:t>Nessuno stile è tuttavia il migliore a priori: eccessi di autoritarismo irrigidiscono l’organizzazione e determinano un atteggiamento di rifiuto nel personale; viceversa, eccessi di permissivismo creano scollamenti nell’organizzazione. Dunque, l’orientamento verso uno stile o l’altro dipende dal tipo di lavoro svolto. Ad esempio, in un laboratorio di ricerca e sviluppo, dove domina la creatività e i rapporti sono più di tipo collaborativo che gerarchico, è logico adottare stili di comando fortemente partecipativi, più adatti a favorire lo sviluppo dell’innovazione. Viceversa, in un reparto di produzione, dove i lavori sono esecutivi e standardizzati, atteggiamenti più direttivi possono favorire il livello di efficienza.</a:t>
            </a:r>
            <a:endParaRPr lang="it-IT" sz="1000" kern="1200" dirty="0" smtClean="0">
              <a:solidFill>
                <a:schemeClr val="tx1"/>
              </a:solidFill>
              <a:latin typeface="Arial"/>
              <a:ea typeface="+mn-ea"/>
              <a:cs typeface="Arial"/>
            </a:endParaRPr>
          </a:p>
        </p:txBody>
      </p:sp>
    </p:spTree>
    <p:extLst>
      <p:ext uri="{BB962C8B-B14F-4D97-AF65-F5344CB8AC3E}">
        <p14:creationId xmlns:p14="http://schemas.microsoft.com/office/powerpoint/2010/main" val="1584779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5E7B7D-428F-4949-8A44-9D94AB300C15}" type="slidenum">
              <a:rPr lang="it-IT"/>
              <a:pPr/>
              <a:t>2</a:t>
            </a:fld>
            <a:endParaRPr lang="it-IT"/>
          </a:p>
        </p:txBody>
      </p:sp>
      <p:sp>
        <p:nvSpPr>
          <p:cNvPr id="22221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222211" name="Rectangle 3"/>
          <p:cNvSpPr>
            <a:spLocks noGrp="1" noChangeArrowheads="1"/>
          </p:cNvSpPr>
          <p:nvPr>
            <p:ph type="body" idx="1"/>
          </p:nvPr>
        </p:nvSpPr>
        <p:spPr/>
        <p:txBody>
          <a:bodyPr/>
          <a:lstStyle/>
          <a:p>
            <a:pPr eaLnBrk="1" hangingPunct="1"/>
            <a:r>
              <a:rPr lang="it-IT" sz="1000" dirty="0" smtClean="0"/>
              <a:t>Iniziamo con lo studio dei meccanismi operativi. </a:t>
            </a:r>
          </a:p>
          <a:p>
            <a:pPr eaLnBrk="1" hangingPunct="1"/>
            <a:r>
              <a:rPr lang="it-IT" sz="1000" dirty="0" smtClean="0"/>
              <a:t>La struttura riguarda l’aspetto STATICO dell’organizzazione ma l’impresa è una realtà dinamica che, una volta “in azione”, determina la nascita di numerosi problemi: gli organi devono comunicare, le persone prendere decisioni e coordinarsi, ecc. Dunque,</a:t>
            </a:r>
            <a:r>
              <a:rPr lang="it-IT" sz="1000" baseline="0" dirty="0" smtClean="0"/>
              <a:t> a</a:t>
            </a:r>
            <a:r>
              <a:rPr lang="it-IT" sz="1000" dirty="0" smtClean="0"/>
              <a:t>ffinché l’azienda possa svolgere la sua attività in modo organizzato, oltre a disegnare la struttura, è necessario definire i processi che</a:t>
            </a:r>
            <a:r>
              <a:rPr lang="it-IT" sz="1000" baseline="0" dirty="0" smtClean="0"/>
              <a:t> la</a:t>
            </a:r>
            <a:r>
              <a:rPr lang="it-IT" sz="1000" dirty="0" smtClean="0"/>
              <a:t> fanno funzionare operativamente. Tali processi vanno sotto il nome di</a:t>
            </a:r>
            <a:r>
              <a:rPr lang="it-IT" sz="1000" baseline="0" dirty="0" smtClean="0"/>
              <a:t> SISTEMI O MECCANISMI OPERATIVI ed esprimono l’aspetto DINAMICO dell’organizzazione</a:t>
            </a:r>
            <a:r>
              <a:rPr lang="it-IT" sz="1000" dirty="0" smtClean="0"/>
              <a:t>.</a:t>
            </a:r>
          </a:p>
        </p:txBody>
      </p:sp>
    </p:spTree>
    <p:extLst>
      <p:ext uri="{BB962C8B-B14F-4D97-AF65-F5344CB8AC3E}">
        <p14:creationId xmlns:p14="http://schemas.microsoft.com/office/powerpoint/2010/main" val="821288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6C1644F5-CA25-A94B-A249-F164B6410E0C}" type="slidenum">
              <a:rPr lang="it-IT" smtClean="0"/>
              <a:t>21</a:t>
            </a:fld>
            <a:endParaRPr lang="it-IT"/>
          </a:p>
        </p:txBody>
      </p:sp>
    </p:spTree>
    <p:extLst>
      <p:ext uri="{BB962C8B-B14F-4D97-AF65-F5344CB8AC3E}">
        <p14:creationId xmlns:p14="http://schemas.microsoft.com/office/powerpoint/2010/main" val="979065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9B9FAA-1440-BD43-B0F8-B03115AE0B03}" type="slidenum">
              <a:rPr lang="it-IT"/>
              <a:pPr/>
              <a:t>3</a:t>
            </a:fld>
            <a:endParaRPr lang="it-IT"/>
          </a:p>
        </p:txBody>
      </p:sp>
      <p:sp>
        <p:nvSpPr>
          <p:cNvPr id="224258"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224259" name="Rectangle 3"/>
          <p:cNvSpPr>
            <a:spLocks noGrp="1" noChangeArrowheads="1"/>
          </p:cNvSpPr>
          <p:nvPr>
            <p:ph type="body" idx="1"/>
          </p:nvPr>
        </p:nvSpPr>
        <p:spPr/>
        <p:txBody>
          <a:bodyPr/>
          <a:lstStyle/>
          <a:p>
            <a:r>
              <a:rPr lang="it-IT" dirty="0" smtClean="0"/>
              <a:t>La slide</a:t>
            </a:r>
            <a:r>
              <a:rPr lang="it-IT" baseline="0" dirty="0" smtClean="0"/>
              <a:t> riporta i principali meccanismi operativi che, nel proseguo della lezione, analizzeremo singolarmente.</a:t>
            </a:r>
            <a:endParaRPr lang="it-IT" dirty="0"/>
          </a:p>
        </p:txBody>
      </p:sp>
    </p:spTree>
    <p:extLst>
      <p:ext uri="{BB962C8B-B14F-4D97-AF65-F5344CB8AC3E}">
        <p14:creationId xmlns:p14="http://schemas.microsoft.com/office/powerpoint/2010/main" val="3449344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000" dirty="0" smtClean="0"/>
              <a:t>Gli</a:t>
            </a:r>
            <a:r>
              <a:rPr lang="it-IT" sz="1000" baseline="0" dirty="0" smtClean="0"/>
              <a:t> organi aziendali non possono agire isolati, anzi, i flussi di lavoro svolti all’interno dell’impresa presuppongono che essi entrino in contatto scambiandosi dati, informazioni, strumenti e risorse. In altre parole, essi devono COMUNICARE. Affinché risulti efficiente ed efficace, la comunicazione non può essere lasciata a se stessa, ma deve svolgersi in modo organizzato, perciò nasce l’esigenza di definire appositi SISTEMI O MECCANISMI DI COMUNICAZIONE interni all’azienda. </a:t>
            </a:r>
            <a:r>
              <a:rPr lang="it-IT" sz="1000" dirty="0" smtClean="0"/>
              <a:t>In sostanza, la comunicazione mira a rafforzare lo schema di relazioni definite dal disegno strutturale (organigramma). </a:t>
            </a:r>
          </a:p>
          <a:p>
            <a:pPr marL="0" marR="0" indent="0" algn="l" defTabSz="457200" rtl="0" eaLnBrk="1" fontAlgn="auto" latinLnBrk="0" hangingPunct="1">
              <a:lnSpc>
                <a:spcPct val="100000"/>
              </a:lnSpc>
              <a:spcBef>
                <a:spcPts val="0"/>
              </a:spcBef>
              <a:spcAft>
                <a:spcPts val="0"/>
              </a:spcAft>
              <a:buClrTx/>
              <a:buSzTx/>
              <a:buFontTx/>
              <a:buNone/>
              <a:tabLst/>
              <a:defRPr/>
            </a:pPr>
            <a:r>
              <a:rPr lang="it-IT" sz="1000" dirty="0" smtClean="0"/>
              <a:t>Un aspetto importante</a:t>
            </a:r>
            <a:r>
              <a:rPr lang="it-IT" sz="1000" baseline="0" dirty="0" smtClean="0"/>
              <a:t> dei sistemi di comunicazione è costituito dalla direzione della comunicazione che</a:t>
            </a:r>
            <a:r>
              <a:rPr lang="it-IT" sz="1000" dirty="0" smtClean="0"/>
              <a:t> può essere sviluppata in senso verticale oppure</a:t>
            </a:r>
            <a:r>
              <a:rPr lang="it-IT" sz="1000" baseline="0" dirty="0" smtClean="0"/>
              <a:t> orizzontale. </a:t>
            </a:r>
          </a:p>
          <a:p>
            <a:pPr marL="0" marR="0" indent="0" algn="l" defTabSz="457200" rtl="0" eaLnBrk="1" fontAlgn="auto" latinLnBrk="0" hangingPunct="1">
              <a:lnSpc>
                <a:spcPct val="100000"/>
              </a:lnSpc>
              <a:spcBef>
                <a:spcPts val="0"/>
              </a:spcBef>
              <a:spcAft>
                <a:spcPts val="0"/>
              </a:spcAft>
              <a:buClrTx/>
              <a:buSzTx/>
              <a:buFontTx/>
              <a:buNone/>
              <a:tabLst/>
              <a:defRPr/>
            </a:pPr>
            <a:r>
              <a:rPr lang="it-IT" sz="1000" dirty="0" smtClean="0"/>
              <a:t>La comunicazione</a:t>
            </a:r>
            <a:r>
              <a:rPr lang="it-IT" sz="1000" baseline="0" dirty="0" smtClean="0"/>
              <a:t> VERTICALE è </a:t>
            </a:r>
            <a:r>
              <a:rPr lang="it-IT" sz="1000" dirty="0" smtClean="0"/>
              <a:t>tipica degli organi in rapporto gerarchico</a:t>
            </a:r>
            <a:r>
              <a:rPr lang="it-IT" sz="1000" baseline="0" dirty="0" smtClean="0"/>
              <a:t> e può muoversi dall’alto verso il basso quando vengono impartite direttive su come deve essere svolto il lavoro oppure, viceversa, dal basso verso l’alto per la comunicazione dei risultati conseguiti nello svolgimento del lavoro oppure quando vengono richieste ulteriori direttive.</a:t>
            </a:r>
            <a:endParaRPr lang="it-IT" sz="1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sz="1000" dirty="0" smtClean="0"/>
              <a:t>La comunicazione in senso ORIZZONTALE serve a collegare l’azione di organi che hanno pari livello gerarchico ma hanno competenze diverse e sono chiamati a realizzare una determinata attività.</a:t>
            </a:r>
          </a:p>
          <a:p>
            <a:pPr marL="0" marR="0" indent="0" algn="l" defTabSz="457200" rtl="0" eaLnBrk="1" fontAlgn="auto" latinLnBrk="0" hangingPunct="1">
              <a:lnSpc>
                <a:spcPct val="100000"/>
              </a:lnSpc>
              <a:spcBef>
                <a:spcPts val="0"/>
              </a:spcBef>
              <a:spcAft>
                <a:spcPts val="0"/>
              </a:spcAft>
              <a:buClrTx/>
              <a:buSzTx/>
              <a:buFontTx/>
              <a:buNone/>
              <a:tabLst/>
              <a:defRPr/>
            </a:pPr>
            <a:r>
              <a:rPr lang="it-IT" sz="1000" dirty="0" smtClean="0"/>
              <a:t>I sistemi di comunicazione non riguardano solo l’interno dell’impresa ma anche l’esterno, ovvero le informazioni tra impresa e ambiente. Si tratta dei processi e dei canali attraverso i quali l’impresa manda</a:t>
            </a:r>
            <a:r>
              <a:rPr lang="it-IT" sz="1000" baseline="0" dirty="0" smtClean="0"/>
              <a:t> “segnali” ai soggetti con cui intesse relazioni di scambio, ad esempio i clienti (rispetto ai quali vuole costruire un’immagine positiva dell’azienda e dei suoi prodotti) o la comunità finanziaria (ovvero risparmiatori, banche, obbligazionisti, ecc. ai quali si rivolge per ottenere il capitale di cui ha bisogno per realizzare gli investimenti).</a:t>
            </a:r>
          </a:p>
          <a:p>
            <a:pPr marL="0" marR="0" indent="0" algn="l" defTabSz="457200" rtl="0" eaLnBrk="1" fontAlgn="auto" latinLnBrk="0" hangingPunct="1">
              <a:lnSpc>
                <a:spcPct val="100000"/>
              </a:lnSpc>
              <a:spcBef>
                <a:spcPts val="0"/>
              </a:spcBef>
              <a:spcAft>
                <a:spcPts val="0"/>
              </a:spcAft>
              <a:buClrTx/>
              <a:buSzTx/>
              <a:buFontTx/>
              <a:buNone/>
              <a:tabLst/>
              <a:defRPr/>
            </a:pPr>
            <a:r>
              <a:rPr lang="it-IT" sz="1000" baseline="0" dirty="0" smtClean="0"/>
              <a:t>Oggetto della comunicazione sono le INFORMAZIONI che sono prodotte attraverso appositi SISTEMI O MECCANISMI DI INFORMAZIONE.</a:t>
            </a:r>
            <a:endParaRPr lang="it-IT" sz="1000" dirty="0" smtClean="0"/>
          </a:p>
        </p:txBody>
      </p:sp>
      <p:sp>
        <p:nvSpPr>
          <p:cNvPr id="4" name="Segnaposto numero diapositiva 3"/>
          <p:cNvSpPr>
            <a:spLocks noGrp="1"/>
          </p:cNvSpPr>
          <p:nvPr>
            <p:ph type="sldNum" sz="quarter" idx="10"/>
          </p:nvPr>
        </p:nvSpPr>
        <p:spPr/>
        <p:txBody>
          <a:bodyPr/>
          <a:lstStyle/>
          <a:p>
            <a:fld id="{AFCE0F89-203E-264F-9817-C18BEC17F5B1}" type="slidenum">
              <a:rPr lang="it-IT" smtClean="0"/>
              <a:t>5</a:t>
            </a:fld>
            <a:endParaRPr lang="it-IT"/>
          </a:p>
        </p:txBody>
      </p:sp>
    </p:spTree>
    <p:extLst>
      <p:ext uri="{BB962C8B-B14F-4D97-AF65-F5344CB8AC3E}">
        <p14:creationId xmlns:p14="http://schemas.microsoft.com/office/powerpoint/2010/main" val="3636289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sz="1000" dirty="0" smtClean="0"/>
              <a:t>Le informazioni sono prodotte dai sistemi</a:t>
            </a:r>
            <a:r>
              <a:rPr lang="it-IT" sz="1000" baseline="0" dirty="0" smtClean="0"/>
              <a:t> di informazione: cosa sono?</a:t>
            </a:r>
            <a:endParaRPr lang="it-IT" sz="1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sz="1000" dirty="0" smtClean="0"/>
              <a:t>I SISTEMI DI INFORMAZIONE sono rappresentati dagli strumenti e dalle procedure attraverso i quali si raccolgono, elaborano, archiviano e distribuiscono le informazioni sull’azienda. I</a:t>
            </a:r>
            <a:r>
              <a:rPr lang="it-IT" sz="1000" baseline="0" dirty="0" smtClean="0"/>
              <a:t> sistemi informativi devono garantire la presenza nell’impresa di informazioni con adeguate caratteristiche in termini di:</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it-IT" sz="1000" baseline="0" dirty="0" smtClean="0"/>
              <a:t>contenuto: l’informazione deve garantire una risposta specifica e finalizzata ad ogni problema;</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it-IT" sz="1000" baseline="0" dirty="0" smtClean="0"/>
              <a:t>Tempo: l’informazione deve essere disponibile al momento opportuno e con la frequenza richiesta;</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it-IT" sz="1000" baseline="0" dirty="0" smtClean="0"/>
              <a:t>Luogo: l’informazione deve essere ottenibile dove è necessaria, secondo opportuni criteri di selettività;</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it-IT" sz="1000" baseline="0" dirty="0" smtClean="0"/>
              <a:t>Forma: l’informazione può assumere varie forme (scritta, grafica, vocale, ecc.) e deve presentare ogni volta la forma più opportuna sulla base dell’impiego che se ne deve fare.</a:t>
            </a:r>
            <a:endParaRPr lang="it-IT" sz="1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t-IT" sz="1000" dirty="0" smtClean="0"/>
              <a:t>Dunque,</a:t>
            </a:r>
            <a:r>
              <a:rPr lang="it-IT" sz="1000" baseline="0" dirty="0" smtClean="0"/>
              <a:t> l</a:t>
            </a:r>
            <a:r>
              <a:rPr lang="it-IT" sz="1000" dirty="0" smtClean="0"/>
              <a:t>’informazione costituisce un vero e proprio fattore produttivo, perché in sua assenza</a:t>
            </a:r>
            <a:r>
              <a:rPr lang="it-IT" sz="1000" baseline="0" dirty="0" smtClean="0"/>
              <a:t> l’impresa non sarebbe in grado di svolgere alcuna attività in modo razionale</a:t>
            </a:r>
            <a:r>
              <a:rPr lang="it-IT" sz="1000" dirty="0" smtClean="0"/>
              <a:t>. Pertanto, quando</a:t>
            </a:r>
            <a:r>
              <a:rPr lang="it-IT" sz="1000" baseline="0" dirty="0" smtClean="0"/>
              <a:t> si tratta di definire il sistema informativo è essenziale individuare i FABBISOGNI INFORMATIVI, ossia le esigenze informative avvertite da coloro che svolgono il lavoro aziendale. In questo senso, il sistema informativo deve essere articolato in relazione alla struttura organizzativa.</a:t>
            </a:r>
          </a:p>
          <a:p>
            <a:pPr marL="0" marR="0" indent="0" algn="l" defTabSz="457200" rtl="0" eaLnBrk="1" fontAlgn="auto" latinLnBrk="0" hangingPunct="1">
              <a:lnSpc>
                <a:spcPct val="100000"/>
              </a:lnSpc>
              <a:spcBef>
                <a:spcPts val="0"/>
              </a:spcBef>
              <a:spcAft>
                <a:spcPts val="0"/>
              </a:spcAft>
              <a:buClrTx/>
              <a:buSzTx/>
              <a:buFontTx/>
              <a:buNone/>
              <a:tabLst/>
              <a:defRPr/>
            </a:pPr>
            <a:r>
              <a:rPr lang="it-IT" sz="1000" baseline="0" dirty="0" smtClean="0"/>
              <a:t>L’introduzione dei sistemi informatici all’interno delle aziende ha permesso di avvalersi di un fondamentale supporto tecnologico per la raccolta dei dati, per l’elaborazione e la diffusione delle informazioni. Al punto che</a:t>
            </a:r>
            <a:r>
              <a:rPr lang="it-IT" sz="1000" dirty="0" smtClean="0"/>
              <a:t>, in alcune grandi imprese, il sistema informativo</a:t>
            </a:r>
            <a:r>
              <a:rPr lang="it-IT" sz="1000" baseline="0" dirty="0" smtClean="0"/>
              <a:t> e la strumentazione informatica si confondono perché</a:t>
            </a:r>
            <a:r>
              <a:rPr lang="it-IT" sz="1000" dirty="0" smtClean="0"/>
              <a:t> la funzione informativa è affidata ad un apposito organo, il Centro Elaborazione Dati (CED).</a:t>
            </a:r>
          </a:p>
        </p:txBody>
      </p:sp>
      <p:sp>
        <p:nvSpPr>
          <p:cNvPr id="4" name="Segnaposto numero diapositiva 3"/>
          <p:cNvSpPr>
            <a:spLocks noGrp="1"/>
          </p:cNvSpPr>
          <p:nvPr>
            <p:ph type="sldNum" sz="quarter" idx="10"/>
          </p:nvPr>
        </p:nvSpPr>
        <p:spPr/>
        <p:txBody>
          <a:bodyPr/>
          <a:lstStyle/>
          <a:p>
            <a:fld id="{AFCE0F89-203E-264F-9817-C18BEC17F5B1}" type="slidenum">
              <a:rPr lang="it-IT" smtClean="0"/>
              <a:t>6</a:t>
            </a:fld>
            <a:endParaRPr lang="it-IT"/>
          </a:p>
        </p:txBody>
      </p:sp>
    </p:spTree>
    <p:extLst>
      <p:ext uri="{BB962C8B-B14F-4D97-AF65-F5344CB8AC3E}">
        <p14:creationId xmlns:p14="http://schemas.microsoft.com/office/powerpoint/2010/main" val="921065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63675" y="685800"/>
            <a:ext cx="4079875" cy="3060700"/>
          </a:xfrm>
        </p:spPr>
      </p:sp>
      <p:sp>
        <p:nvSpPr>
          <p:cNvPr id="3" name="Segnaposto note 2"/>
          <p:cNvSpPr>
            <a:spLocks noGrp="1"/>
          </p:cNvSpPr>
          <p:nvPr>
            <p:ph type="body" idx="1"/>
          </p:nvPr>
        </p:nvSpPr>
        <p:spPr>
          <a:xfrm>
            <a:off x="217713" y="3877167"/>
            <a:ext cx="6440715" cy="5077924"/>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Il sistema aziendale deve perseguire</a:t>
            </a:r>
            <a:r>
              <a:rPr lang="it-IT" baseline="0" dirty="0" smtClean="0"/>
              <a:t> determinati obiettivi. L’individuazione degli obiettivi e delle vie da seguire per raggiungerli presuppone che siano prese delle decisioni che devono essere razionalizzate al fine di renderle più efficienti ed efficaci. Tuttavia, le decisioni, in una prospettiva organizzativa, non sono tutte uguali e, in particolare, con riferimento al CONTENUTO si distinguono tre fondamentali ordini di decisioni che occorre prendere per far funzionare un’impresa:</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it-IT" b="1" baseline="0" dirty="0" smtClean="0"/>
              <a:t>Strategiche</a:t>
            </a:r>
            <a:r>
              <a:rPr lang="it-IT" baseline="0" dirty="0" smtClean="0"/>
              <a:t>: riguardano gli aspetti di fondo dell’attività produttiva dell’impresa, mirando a definire i rapporti impresa-ambiente. Le variabili oggetto delle decisioni strategiche sono costituite dalle combinazioni prodotto/mercato/tecnologia nelle quali l’impresa si deve impegnare.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it-IT" b="1" baseline="0" dirty="0" smtClean="0"/>
              <a:t>Tattiche</a:t>
            </a:r>
            <a:r>
              <a:rPr lang="it-IT" baseline="0" dirty="0" smtClean="0"/>
              <a:t>: servono a precostituire le risorse e le capacità necessarie per realizzare le scelte strategiche. Dunque, esse sono strumentali rispetto a quelle strategiche (ad esempio, riguardano la costituzione o la variazione dell’impianto per raggiungere una certa capacità produttiva in relazione a certi obiettivi di mercato fissati a livello strategico; ancora, tattica è la scelta di acquisire capitali da banche piuttosto che da altri finanziatori, una volta che a livello strategico si sia deciso se e quanto indebitarsi per sostenere un dato grado di crescita degli investimenti produttivi).</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it-IT" b="1" baseline="0" dirty="0" smtClean="0"/>
              <a:t>Operative</a:t>
            </a:r>
            <a:r>
              <a:rPr lang="it-IT" baseline="0" dirty="0" smtClean="0"/>
              <a:t>: rappresentano il momento terminale del processo decisionale e mirano a realizzare in concreto le decisioni tattiche impiegando al meglio le risorse e le capacità da queste precostituite. Ad esempio, sono operative le decisioni riguardanti le modalità di selezione e acquisizione degli specifici macchinari con cui realizzare l’impianto produttivo.</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Queste decisioni si differenziano non solo in relazione al contenuto ma, in considerazione di esso, anche in relazione al TEMPO al quale si riferiscono: dunque le decisioni strategiche sono di lungo termine, quelle tattiche di medio e quelle operative di breve.</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Ulteriori differenze si presentano anche sul piano del grado di STRUTTURABILITA’, ossia in termini di capacità di intervenire organizzativamente sullo svolgimento del processo decisionale. Le decisioni strategiche sono sostanzialmente non strutturabili e formalizzabili perché affrontano problemi sempre nuovi, complessi e imprevedibili. In parte, lo stesso discorso vale per le decisioni tattiche, mentre quelle operative, al contrario, sono le più strutturabili e formalizzabili.</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Quanto alla FREQUENZA DI FORMULAZIONE, le decisioni strategiche e quelle tattiche sono assunte periodicamente, mentre quelle operative vengono prese con frequenza anche quotidiana.</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Naturalmente, le decisioni strategiche assumono rilievo prioritario perché da esse discendono le altre.</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Con riferimento ai LIVELLI GERARCHICI coinvolti nella loro formulazione, le decisioni strategiche sono prese dall’alta direzione, quelle tattiche dalle direzioni funzionali e dai manager di line e, infine, quelle operative dai livelli più bassi ovvero gli organi operativi. </a:t>
            </a:r>
          </a:p>
        </p:txBody>
      </p:sp>
      <p:sp>
        <p:nvSpPr>
          <p:cNvPr id="4" name="Segnaposto numero diapositiva 3"/>
          <p:cNvSpPr>
            <a:spLocks noGrp="1"/>
          </p:cNvSpPr>
          <p:nvPr>
            <p:ph type="sldNum" sz="quarter" idx="10"/>
          </p:nvPr>
        </p:nvSpPr>
        <p:spPr/>
        <p:txBody>
          <a:bodyPr/>
          <a:lstStyle/>
          <a:p>
            <a:fld id="{AFCE0F89-203E-264F-9817-C18BEC17F5B1}" type="slidenum">
              <a:rPr lang="it-IT" smtClean="0">
                <a:solidFill>
                  <a:prstClr val="black"/>
                </a:solidFill>
                <a:latin typeface="Calibri"/>
              </a:rPr>
              <a:pPr/>
              <a:t>7</a:t>
            </a:fld>
            <a:endParaRPr lang="it-IT">
              <a:solidFill>
                <a:prstClr val="black"/>
              </a:solidFill>
              <a:latin typeface="Calibri"/>
            </a:endParaRPr>
          </a:p>
        </p:txBody>
      </p:sp>
    </p:spTree>
    <p:extLst>
      <p:ext uri="{BB962C8B-B14F-4D97-AF65-F5344CB8AC3E}">
        <p14:creationId xmlns:p14="http://schemas.microsoft.com/office/powerpoint/2010/main" val="1543473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960563" y="685800"/>
            <a:ext cx="3754437" cy="2814638"/>
          </a:xfrm>
        </p:spPr>
      </p:sp>
      <p:sp>
        <p:nvSpPr>
          <p:cNvPr id="3" name="Segnaposto note 2"/>
          <p:cNvSpPr>
            <a:spLocks noGrp="1"/>
          </p:cNvSpPr>
          <p:nvPr>
            <p:ph type="body" idx="1"/>
          </p:nvPr>
        </p:nvSpPr>
        <p:spPr>
          <a:xfrm>
            <a:off x="217713" y="3619935"/>
            <a:ext cx="6440715" cy="5286924"/>
          </a:xfrm>
        </p:spPr>
        <p:txBody>
          <a:bodyPr/>
          <a:lstStyle/>
          <a:p>
            <a:r>
              <a:rPr lang="it-IT" dirty="0" smtClean="0"/>
              <a:t>Focalizziamo</a:t>
            </a:r>
            <a:r>
              <a:rPr lang="it-IT" baseline="0" dirty="0" smtClean="0"/>
              <a:t> la nostra attenzione sui livelli decisionali strategici. </a:t>
            </a:r>
            <a:r>
              <a:rPr lang="it-IT" dirty="0" smtClean="0"/>
              <a:t>L</a:t>
            </a:r>
            <a:r>
              <a:rPr lang="it-IT" baseline="0" dirty="0" smtClean="0"/>
              <a:t>a strategia è il momento in cui si definiscono i rapporti tra l’impresa e l’ambiente nel quale opera.</a:t>
            </a:r>
            <a:r>
              <a:rPr lang="it-IT" dirty="0" smtClean="0"/>
              <a:t> In particolare, la strategia dell’impresa si articola su tre livelli gerarchici:</a:t>
            </a:r>
          </a:p>
          <a:p>
            <a:pPr marL="171450" indent="-171450">
              <a:buFontTx/>
              <a:buChar char="-"/>
            </a:pPr>
            <a:r>
              <a:rPr lang="it-IT" dirty="0" smtClean="0"/>
              <a:t>AZIENDALE, da cui la strategia globale (o corporate </a:t>
            </a:r>
            <a:r>
              <a:rPr lang="it-IT" dirty="0" err="1" smtClean="0"/>
              <a:t>strategy</a:t>
            </a:r>
            <a:r>
              <a:rPr lang="it-IT" dirty="0" smtClean="0"/>
              <a:t>) che mira ad individuare le AREE STRATEGICHE DI AFFARI (ASA),</a:t>
            </a:r>
            <a:r>
              <a:rPr lang="it-IT" baseline="0" dirty="0" smtClean="0"/>
              <a:t> che</a:t>
            </a:r>
            <a:r>
              <a:rPr lang="it-IT" dirty="0" smtClean="0"/>
              <a:t> rappresenta una o più combinazioni di prodotto/mercato/tecnologia tali da configurare</a:t>
            </a:r>
            <a:r>
              <a:rPr lang="it-IT" baseline="0" dirty="0" smtClean="0"/>
              <a:t> un sistema competitivo. Essa,</a:t>
            </a:r>
            <a:r>
              <a:rPr lang="it-IT" dirty="0" smtClean="0"/>
              <a:t> per semplicità, può essere ricondotta ad un settore o un sub-settore profilando</a:t>
            </a:r>
            <a:r>
              <a:rPr lang="it-IT" baseline="0" dirty="0" smtClean="0"/>
              <a:t> IMPRESE MONOBUSINESS (che competono su una sola ASA) o MULTIBUSINESS (che operano invece su più ASA)</a:t>
            </a:r>
            <a:r>
              <a:rPr lang="it-IT" dirty="0" smtClean="0"/>
              <a:t>. Nel caso di imprese </a:t>
            </a:r>
            <a:r>
              <a:rPr lang="it-IT" dirty="0" err="1" smtClean="0"/>
              <a:t>multibusiness</a:t>
            </a:r>
            <a:r>
              <a:rPr lang="it-IT" dirty="0" smtClean="0"/>
              <a:t> occorre determinare la composizione del PORTAFOGLIO</a:t>
            </a:r>
            <a:r>
              <a:rPr lang="it-IT" baseline="0" dirty="0" smtClean="0"/>
              <a:t> DI ASA sul quale competere determinando le ASA su cui continuare a impegnarsi, eventuali nuovi ASA sulle quali investire e quelle invece da abbandonare.</a:t>
            </a:r>
            <a:endParaRPr lang="it-IT" dirty="0" smtClean="0"/>
          </a:p>
          <a:p>
            <a:pPr marL="171450" indent="-171450">
              <a:buFontTx/>
              <a:buChar char="-"/>
            </a:pPr>
            <a:r>
              <a:rPr lang="it-IT" dirty="0" smtClean="0"/>
              <a:t>AREA DI AFFARI</a:t>
            </a:r>
            <a:r>
              <a:rPr lang="it-IT" baseline="0" dirty="0" smtClean="0"/>
              <a:t>, da cui le strategie settoriali o competitive (o business </a:t>
            </a:r>
            <a:r>
              <a:rPr lang="it-IT" baseline="0" dirty="0" err="1" smtClean="0"/>
              <a:t>strategy</a:t>
            </a:r>
            <a:r>
              <a:rPr lang="it-IT" baseline="0" dirty="0" smtClean="0"/>
              <a:t>) che rispondono alla domanda “Cosa fare per essere competitivi nell’ASA prescelta?”. Si possono distinguere tre fondamentali strategie: LEADERSHIP DI COSTO (l’impresa punta sull’efficienza con l’intento di ridurre il proprio livello di costi e, di conseguenza, contenere i prezzi); DIFFERENZIAZIONE (l’impresa mira ad essere unica nel proprio settore proponendo anche prezzi alti e dunque puntando sull’efficacia in termini, ad esempio, di qualità del prodotto e/o sui servizi ad esso legati); FOCALIZZAZIONE (su una specifica e ristretta area di competizione all’interno del più vasto settore di attività e, a sua volta, può specializzarsi sui costi o sulla differenziazione). Le strategie competitive possono distinguersi anche in INNOVATIVE (che cercano di determinare un cambiamento nell’arena competitiva che sia a proprio vantaggio e spiazzi la concorrenza) ed IMITATIVE (ovvero imprese che non anticipano il cambiamento ma imitano gli innovatori facendo tesoro dei loro errori).</a:t>
            </a:r>
          </a:p>
          <a:p>
            <a:pPr marL="171450" indent="-171450">
              <a:buFontTx/>
              <a:buChar char="-"/>
            </a:pPr>
            <a:r>
              <a:rPr lang="it-IT" baseline="0" dirty="0" smtClean="0"/>
              <a:t>FUNZIONALI, le strategie (o politiche) di area funzionale si traducono in decisioni relative a “come svolgere le specifiche attività funzionali, affinché si possano effettivamente concretizzare le scelte competitive compiute a livello superiore”.</a:t>
            </a:r>
          </a:p>
        </p:txBody>
      </p:sp>
      <p:sp>
        <p:nvSpPr>
          <p:cNvPr id="4" name="Segnaposto numero diapositiva 3"/>
          <p:cNvSpPr>
            <a:spLocks noGrp="1"/>
          </p:cNvSpPr>
          <p:nvPr>
            <p:ph type="sldNum" sz="quarter" idx="10"/>
          </p:nvPr>
        </p:nvSpPr>
        <p:spPr/>
        <p:txBody>
          <a:bodyPr/>
          <a:lstStyle/>
          <a:p>
            <a:fld id="{AFCE0F89-203E-264F-9817-C18BEC17F5B1}" type="slidenum">
              <a:rPr lang="it-IT" smtClean="0"/>
              <a:t>8</a:t>
            </a:fld>
            <a:endParaRPr lang="it-IT"/>
          </a:p>
        </p:txBody>
      </p:sp>
    </p:spTree>
    <p:extLst>
      <p:ext uri="{BB962C8B-B14F-4D97-AF65-F5344CB8AC3E}">
        <p14:creationId xmlns:p14="http://schemas.microsoft.com/office/powerpoint/2010/main" val="3623947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Il settore, il trasporto aereo di passeggeri, è lo stesso per tutte le tre aziende che sono</a:t>
            </a:r>
            <a:r>
              <a:rPr lang="it-IT" baseline="0" dirty="0" smtClean="0"/>
              <a:t> rappresentate nella slide. Assolutamente differente è invece il tipo di strategia che esse adottano. Tenendo conto di quello che ci siamo appena detti, sapreste dire qual è?</a:t>
            </a:r>
            <a:endParaRPr lang="it-IT" dirty="0"/>
          </a:p>
        </p:txBody>
      </p:sp>
      <p:sp>
        <p:nvSpPr>
          <p:cNvPr id="4" name="Segnaposto numero diapositiva 3"/>
          <p:cNvSpPr>
            <a:spLocks noGrp="1"/>
          </p:cNvSpPr>
          <p:nvPr>
            <p:ph type="sldNum" sz="quarter" idx="10"/>
          </p:nvPr>
        </p:nvSpPr>
        <p:spPr/>
        <p:txBody>
          <a:bodyPr/>
          <a:lstStyle/>
          <a:p>
            <a:fld id="{6C1644F5-CA25-A94B-A249-F164B6410E0C}" type="slidenum">
              <a:rPr lang="it-IT" smtClean="0"/>
              <a:t>9</a:t>
            </a:fld>
            <a:endParaRPr lang="it-IT"/>
          </a:p>
        </p:txBody>
      </p:sp>
    </p:spTree>
    <p:extLst>
      <p:ext uri="{BB962C8B-B14F-4D97-AF65-F5344CB8AC3E}">
        <p14:creationId xmlns:p14="http://schemas.microsoft.com/office/powerpoint/2010/main" val="129131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 leadership di costo è la strategia competitiva attraverso la quale le imprese tentano di ottenere un vantaggio competitivo riducendo il livello dei costi rispetto ai concorrenti.</a:t>
            </a:r>
          </a:p>
        </p:txBody>
      </p:sp>
      <p:sp>
        <p:nvSpPr>
          <p:cNvPr id="4" name="Segnaposto numero diapositiva 3"/>
          <p:cNvSpPr>
            <a:spLocks noGrp="1"/>
          </p:cNvSpPr>
          <p:nvPr>
            <p:ph type="sldNum" sz="quarter" idx="10"/>
          </p:nvPr>
        </p:nvSpPr>
        <p:spPr/>
        <p:txBody>
          <a:bodyPr/>
          <a:lstStyle/>
          <a:p>
            <a:fld id="{6C1644F5-CA25-A94B-A249-F164B6410E0C}" type="slidenum">
              <a:rPr lang="it-IT" smtClean="0"/>
              <a:t>10</a:t>
            </a:fld>
            <a:endParaRPr lang="it-IT"/>
          </a:p>
        </p:txBody>
      </p:sp>
    </p:spTree>
    <p:extLst>
      <p:ext uri="{BB962C8B-B14F-4D97-AF65-F5344CB8AC3E}">
        <p14:creationId xmlns:p14="http://schemas.microsoft.com/office/powerpoint/2010/main" val="1705119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ACC372A-2661-4CD4-ABF6-C38E547AEC7B}" type="datetime1">
              <a:rPr lang="it-IT" smtClean="0"/>
              <a:t>28/02/2019</a:t>
            </a:fld>
            <a:endParaRPr lang="it-IT"/>
          </a:p>
        </p:txBody>
      </p:sp>
      <p:sp>
        <p:nvSpPr>
          <p:cNvPr id="5" name="Segnaposto piè di pagina 4"/>
          <p:cNvSpPr>
            <a:spLocks noGrp="1"/>
          </p:cNvSpPr>
          <p:nvPr>
            <p:ph type="ftr" sz="quarter" idx="11"/>
          </p:nvPr>
        </p:nvSpPr>
        <p:spPr/>
        <p:txBody>
          <a:bodyPr/>
          <a:lstStyle/>
          <a:p>
            <a:r>
              <a:rPr lang="it-IT" smtClean="0"/>
              <a:t>Maria Lucetta Russotto</a:t>
            </a:r>
            <a:endParaRPr lang="it-IT"/>
          </a:p>
        </p:txBody>
      </p:sp>
      <p:sp>
        <p:nvSpPr>
          <p:cNvPr id="6" name="Segnaposto numero diapositiva 5"/>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234827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A87661F-E541-43AC-B880-379E75A52A09}" type="datetime1">
              <a:rPr lang="it-IT" smtClean="0"/>
              <a:t>28/02/2019</a:t>
            </a:fld>
            <a:endParaRPr lang="it-IT"/>
          </a:p>
        </p:txBody>
      </p:sp>
      <p:sp>
        <p:nvSpPr>
          <p:cNvPr id="5" name="Segnaposto piè di pagina 4"/>
          <p:cNvSpPr>
            <a:spLocks noGrp="1"/>
          </p:cNvSpPr>
          <p:nvPr>
            <p:ph type="ftr" sz="quarter" idx="11"/>
          </p:nvPr>
        </p:nvSpPr>
        <p:spPr/>
        <p:txBody>
          <a:bodyPr/>
          <a:lstStyle/>
          <a:p>
            <a:r>
              <a:rPr lang="it-IT" smtClean="0"/>
              <a:t>Maria Lucetta Russotto</a:t>
            </a:r>
            <a:endParaRPr lang="it-IT"/>
          </a:p>
        </p:txBody>
      </p:sp>
      <p:sp>
        <p:nvSpPr>
          <p:cNvPr id="6" name="Segnaposto numero diapositiva 5"/>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229260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0E43C39-7F69-4176-B8AB-5BD0CFC84944}" type="datetime1">
              <a:rPr lang="it-IT" smtClean="0"/>
              <a:t>28/02/2019</a:t>
            </a:fld>
            <a:endParaRPr lang="it-IT"/>
          </a:p>
        </p:txBody>
      </p:sp>
      <p:sp>
        <p:nvSpPr>
          <p:cNvPr id="5" name="Segnaposto piè di pagina 4"/>
          <p:cNvSpPr>
            <a:spLocks noGrp="1"/>
          </p:cNvSpPr>
          <p:nvPr>
            <p:ph type="ftr" sz="quarter" idx="11"/>
          </p:nvPr>
        </p:nvSpPr>
        <p:spPr/>
        <p:txBody>
          <a:bodyPr/>
          <a:lstStyle/>
          <a:p>
            <a:r>
              <a:rPr lang="it-IT" smtClean="0"/>
              <a:t>Maria Lucetta Russotto</a:t>
            </a:r>
            <a:endParaRPr lang="it-IT"/>
          </a:p>
        </p:txBody>
      </p:sp>
      <p:sp>
        <p:nvSpPr>
          <p:cNvPr id="6" name="Segnaposto numero diapositiva 5"/>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3541350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47999"/>
            <a:ext cx="7543800" cy="1450976"/>
          </a:xfrm>
        </p:spPr>
        <p:txBody>
          <a:bodyPr anchor="b"/>
          <a:lstStyle>
            <a:lvl1pPr algn="ctr">
              <a:defRPr sz="3600" baseline="0">
                <a:ln>
                  <a:noFill/>
                </a:ln>
                <a:solidFill>
                  <a:schemeClr val="tx2"/>
                </a:solidFill>
              </a:defRPr>
            </a:lvl1pPr>
          </a:lstStyle>
          <a:p>
            <a:r>
              <a:rPr lang="it-IT" dirty="0" smtClean="0"/>
              <a:t>Fare clic per inserire il titolo</a:t>
            </a:r>
            <a:endParaRPr lang="en-US" dirty="0"/>
          </a:p>
        </p:txBody>
      </p:sp>
      <p:sp>
        <p:nvSpPr>
          <p:cNvPr id="3" name="Subtitle 2"/>
          <p:cNvSpPr>
            <a:spLocks noGrp="1"/>
          </p:cNvSpPr>
          <p:nvPr>
            <p:ph type="subTitle" idx="1"/>
          </p:nvPr>
        </p:nvSpPr>
        <p:spPr>
          <a:xfrm>
            <a:off x="3016131" y="4572000"/>
            <a:ext cx="3016132" cy="637338"/>
          </a:xfrm>
        </p:spPr>
        <p:txBody>
          <a:bodyPr anchor="t">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808D317-B719-4A6A-8FA6-567338C6157E}" type="datetime1">
              <a:rPr lang="it-IT" smtClean="0">
                <a:latin typeface="Calibri"/>
              </a:rPr>
              <a:t>28/02/2019</a:t>
            </a:fld>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
        <p:nvSpPr>
          <p:cNvPr id="8" name="Subtitle 2"/>
          <p:cNvSpPr txBox="1">
            <a:spLocks/>
          </p:cNvSpPr>
          <p:nvPr userDrawn="1"/>
        </p:nvSpPr>
        <p:spPr>
          <a:xfrm>
            <a:off x="685800" y="33618"/>
            <a:ext cx="7543799" cy="2000781"/>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buClr>
                <a:srgbClr val="073779"/>
              </a:buClr>
            </a:pPr>
            <a:r>
              <a:rPr lang="it-IT" sz="3600" b="1" dirty="0" smtClean="0">
                <a:solidFill>
                  <a:srgbClr val="073779"/>
                </a:solidFill>
                <a:latin typeface="Cambria"/>
              </a:rPr>
              <a:t>Corso di </a:t>
            </a:r>
          </a:p>
          <a:p>
            <a:pPr algn="ctr">
              <a:buClr>
                <a:srgbClr val="073779"/>
              </a:buClr>
            </a:pPr>
            <a:r>
              <a:rPr lang="it-IT" sz="3600" b="1" dirty="0" smtClean="0">
                <a:solidFill>
                  <a:srgbClr val="073779"/>
                </a:solidFill>
                <a:latin typeface="Cambria"/>
              </a:rPr>
              <a:t>Economia Aziendale</a:t>
            </a:r>
          </a:p>
          <a:p>
            <a:pPr algn="ctr">
              <a:buClr>
                <a:srgbClr val="073779"/>
              </a:buClr>
            </a:pPr>
            <a:r>
              <a:rPr lang="it-IT" sz="2800" b="1" i="1" dirty="0" smtClean="0">
                <a:solidFill>
                  <a:srgbClr val="073779"/>
                </a:solidFill>
                <a:latin typeface="Cambria"/>
              </a:rPr>
              <a:t>Scuola</a:t>
            </a:r>
            <a:r>
              <a:rPr lang="it-IT" sz="2800" b="1" i="1" baseline="0" dirty="0" smtClean="0">
                <a:solidFill>
                  <a:srgbClr val="073779"/>
                </a:solidFill>
                <a:latin typeface="Cambria"/>
              </a:rPr>
              <a:t> di Scienze della Salute Umana</a:t>
            </a:r>
            <a:endParaRPr lang="it-IT" sz="2800" b="1" i="1" dirty="0" smtClean="0">
              <a:solidFill>
                <a:srgbClr val="073779"/>
              </a:solidFill>
              <a:latin typeface="Cambria"/>
            </a:endParaRPr>
          </a:p>
          <a:p>
            <a:pPr algn="ctr">
              <a:buClr>
                <a:srgbClr val="073779"/>
              </a:buClr>
            </a:pPr>
            <a:r>
              <a:rPr lang="it-IT" sz="2200" i="1" dirty="0" smtClean="0">
                <a:solidFill>
                  <a:srgbClr val="073779"/>
                </a:solidFill>
                <a:latin typeface="Cambria"/>
              </a:rPr>
              <a:t>A.A. 2016/2017</a:t>
            </a:r>
          </a:p>
          <a:p>
            <a:pPr algn="ctr">
              <a:buClr>
                <a:srgbClr val="073779"/>
              </a:buClr>
            </a:pPr>
            <a:endParaRPr lang="it-IT" sz="2400" b="1" i="1" dirty="0" smtClean="0">
              <a:solidFill>
                <a:srgbClr val="073779"/>
              </a:solidFill>
              <a:latin typeface="Cambria"/>
            </a:endParaRPr>
          </a:p>
        </p:txBody>
      </p:sp>
    </p:spTree>
    <p:extLst>
      <p:ext uri="{BB962C8B-B14F-4D97-AF65-F5344CB8AC3E}">
        <p14:creationId xmlns:p14="http://schemas.microsoft.com/office/powerpoint/2010/main" val="3959340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Content Placeholder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E5024E74-BF40-4093-AA4A-93C295C04489}" type="datetime1">
              <a:rPr lang="it-IT" smtClean="0">
                <a:latin typeface="Calibri"/>
              </a:rPr>
              <a:t>28/02/2019</a:t>
            </a:fld>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3377790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t-IT" smtClean="0"/>
              <a:t>Fare clic per modificare stile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115704CB-54CD-4F8B-AAFE-25990F48D2BB}" type="datetime1">
              <a:rPr lang="it-IT" smtClean="0">
                <a:latin typeface="Calibri"/>
              </a:rPr>
              <a:t>28/02/2019</a:t>
            </a:fld>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2608210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Fare clic per modificare stile</a:t>
            </a:r>
            <a:endParaRPr lang="en-US" dirty="0"/>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CF158E0E-4260-4ADA-8A00-2E79B01C5318}" type="datetime1">
              <a:rPr lang="it-IT" smtClean="0">
                <a:latin typeface="Calibri"/>
              </a:rPr>
              <a:t>28/02/2019</a:t>
            </a:fld>
            <a:endParaRPr lang="it-IT">
              <a:latin typeface="Calibri"/>
            </a:endParaRPr>
          </a:p>
        </p:txBody>
      </p:sp>
      <p:sp>
        <p:nvSpPr>
          <p:cNvPr id="6" name="Footer Placeholder 5"/>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7" name="Slide Number Placeholder 6"/>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1109926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stile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465A0C7C-A398-46E6-B1A9-9E562119A038}" type="datetime1">
              <a:rPr lang="it-IT" smtClean="0">
                <a:latin typeface="Calibri"/>
              </a:rPr>
              <a:t>28/02/2019</a:t>
            </a:fld>
            <a:endParaRPr lang="it-IT">
              <a:latin typeface="Calibri"/>
            </a:endParaRPr>
          </a:p>
        </p:txBody>
      </p:sp>
      <p:sp>
        <p:nvSpPr>
          <p:cNvPr id="8" name="Footer Placeholder 7"/>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9" name="Slide Number Placeholder 8"/>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742755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Date Placeholder 2"/>
          <p:cNvSpPr>
            <a:spLocks noGrp="1"/>
          </p:cNvSpPr>
          <p:nvPr>
            <p:ph type="dt" sz="half" idx="10"/>
          </p:nvPr>
        </p:nvSpPr>
        <p:spPr/>
        <p:txBody>
          <a:bodyPr/>
          <a:lstStyle/>
          <a:p>
            <a:fld id="{36D030B4-7053-41BB-8712-FF5503E4F657}" type="datetime1">
              <a:rPr lang="it-IT" smtClean="0">
                <a:latin typeface="Calibri"/>
              </a:rPr>
              <a:t>28/02/2019</a:t>
            </a:fld>
            <a:endParaRPr lang="it-IT">
              <a:latin typeface="Calibri"/>
            </a:endParaRPr>
          </a:p>
        </p:txBody>
      </p:sp>
      <p:sp>
        <p:nvSpPr>
          <p:cNvPr id="4" name="Footer Placeholder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5" name="Slide Number Placeholder 4"/>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3780393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670AB-D918-4688-8680-09197CF972AA}" type="datetime1">
              <a:rPr lang="it-IT" smtClean="0">
                <a:latin typeface="Calibri"/>
              </a:rPr>
              <a:t>28/02/2019</a:t>
            </a:fld>
            <a:endParaRPr lang="it-IT">
              <a:latin typeface="Calibri"/>
            </a:endParaRPr>
          </a:p>
        </p:txBody>
      </p:sp>
      <p:sp>
        <p:nvSpPr>
          <p:cNvPr id="3" name="Footer Placeholder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4" name="Slide Number Placeholder 3"/>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4260193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smtClean="0"/>
              <a:t>Fare clic per modificare stile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24D121B6-B541-4546-AECC-6F789A0B2FDB}" type="datetime1">
              <a:rPr lang="it-IT" smtClean="0">
                <a:latin typeface="Calibri"/>
              </a:rPr>
              <a:t>28/02/2019</a:t>
            </a:fld>
            <a:endParaRPr lang="it-IT">
              <a:latin typeface="Calibri"/>
            </a:endParaRPr>
          </a:p>
        </p:txBody>
      </p:sp>
      <p:sp>
        <p:nvSpPr>
          <p:cNvPr id="6" name="Footer Placeholder 5"/>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7" name="Slide Number Placeholder 6"/>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
        <p:nvSpPr>
          <p:cNvPr id="9" name="Content Placeholder 8"/>
          <p:cNvSpPr>
            <a:spLocks noGrp="1"/>
          </p:cNvSpPr>
          <p:nvPr>
            <p:ph sz="quarter" idx="13"/>
          </p:nvPr>
        </p:nvSpPr>
        <p:spPr>
          <a:xfrm>
            <a:off x="304800" y="381000"/>
            <a:ext cx="7772400" cy="4942840"/>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extLst>
      <p:ext uri="{BB962C8B-B14F-4D97-AF65-F5344CB8AC3E}">
        <p14:creationId xmlns:p14="http://schemas.microsoft.com/office/powerpoint/2010/main" val="1796218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73C22B9-FAFB-4712-9E4A-A3A39E631E84}" type="datetime1">
              <a:rPr lang="it-IT" smtClean="0"/>
              <a:t>28/02/2019</a:t>
            </a:fld>
            <a:endParaRPr lang="it-IT"/>
          </a:p>
        </p:txBody>
      </p:sp>
      <p:sp>
        <p:nvSpPr>
          <p:cNvPr id="5" name="Segnaposto piè di pagina 4"/>
          <p:cNvSpPr>
            <a:spLocks noGrp="1"/>
          </p:cNvSpPr>
          <p:nvPr>
            <p:ph type="ftr" sz="quarter" idx="11"/>
          </p:nvPr>
        </p:nvSpPr>
        <p:spPr/>
        <p:txBody>
          <a:bodyPr/>
          <a:lstStyle/>
          <a:p>
            <a:r>
              <a:rPr lang="it-IT" smtClean="0"/>
              <a:t>Maria Lucetta Russotto</a:t>
            </a:r>
            <a:endParaRPr lang="it-IT"/>
          </a:p>
        </p:txBody>
      </p:sp>
      <p:sp>
        <p:nvSpPr>
          <p:cNvPr id="6" name="Segnaposto numero diapositiva 5"/>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843007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smtClean="0"/>
              <a:t>Fare clic per modificare stile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8" name="Date Placeholder 7"/>
          <p:cNvSpPr>
            <a:spLocks noGrp="1"/>
          </p:cNvSpPr>
          <p:nvPr>
            <p:ph type="dt" sz="half" idx="10"/>
          </p:nvPr>
        </p:nvSpPr>
        <p:spPr/>
        <p:txBody>
          <a:bodyPr/>
          <a:lstStyle/>
          <a:p>
            <a:fld id="{25211E29-6509-4DEC-A36B-9CC713C6035A}" type="datetime1">
              <a:rPr lang="it-IT" smtClean="0">
                <a:latin typeface="Calibri"/>
              </a:rPr>
              <a:t>28/02/2019</a:t>
            </a:fld>
            <a:endParaRPr lang="it-IT">
              <a:latin typeface="Calibri"/>
            </a:endParaRPr>
          </a:p>
        </p:txBody>
      </p:sp>
      <p:sp>
        <p:nvSpPr>
          <p:cNvPr id="9" name="Slide Number Placeholder 8"/>
          <p:cNvSpPr>
            <a:spLocks noGrp="1"/>
          </p:cNvSpPr>
          <p:nvPr>
            <p:ph type="sldNum" sz="quarter" idx="11"/>
          </p:nvPr>
        </p:nvSpPr>
        <p:spPr/>
        <p:txBody>
          <a:bodyPr/>
          <a:lstStyle/>
          <a:p>
            <a:fld id="{6F7AA945-76CB-D84C-9264-6FE1FA9D39BC}" type="slidenum">
              <a:rPr lang="it-IT" smtClean="0">
                <a:latin typeface="Calibri"/>
              </a:rPr>
              <a:pPr/>
              <a:t>‹N›</a:t>
            </a:fld>
            <a:endParaRPr lang="it-IT">
              <a:latin typeface="Calibri"/>
            </a:endParaRPr>
          </a:p>
        </p:txBody>
      </p:sp>
      <p:sp>
        <p:nvSpPr>
          <p:cNvPr id="10" name="Footer Placeholder 9"/>
          <p:cNvSpPr>
            <a:spLocks noGrp="1"/>
          </p:cNvSpPr>
          <p:nvPr>
            <p:ph type="ftr" sz="quarter" idx="12"/>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804802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6AD23A9D-95FD-40DC-83C5-F104127A1F71}" type="datetime1">
              <a:rPr lang="it-IT" smtClean="0">
                <a:latin typeface="Calibri"/>
              </a:rPr>
              <a:t>28/02/2019</a:t>
            </a:fld>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2607786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smtClean="0"/>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B5AA381C-4117-484F-B96A-30253B4D37E4}" type="datetime1">
              <a:rPr lang="it-IT" smtClean="0">
                <a:latin typeface="Calibri"/>
              </a:rPr>
              <a:t>28/02/2019</a:t>
            </a:fld>
            <a:endParaRPr lang="it-IT">
              <a:latin typeface="Calibri"/>
            </a:endParaRPr>
          </a:p>
        </p:txBody>
      </p:sp>
      <p:sp>
        <p:nvSpPr>
          <p:cNvPr id="5" name="Footer Placeholder 4"/>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6" name="Slide Number Placeholder 5"/>
          <p:cNvSpPr>
            <a:spLocks noGrp="1"/>
          </p:cNvSpPr>
          <p:nvPr>
            <p:ph type="sldNum" sz="quarter" idx="12"/>
          </p:nvPr>
        </p:nvSpPr>
        <p:spPr/>
        <p:txBody>
          <a:bodyPr/>
          <a:lstStyle/>
          <a:p>
            <a:fld id="{6F7AA945-76CB-D84C-9264-6FE1FA9D39BC}" type="slidenum">
              <a:rPr lang="it-IT" smtClean="0">
                <a:latin typeface="Calibri"/>
              </a:rPr>
              <a:pPr/>
              <a:t>‹N›</a:t>
            </a:fld>
            <a:endParaRPr lang="it-IT">
              <a:latin typeface="Calibri"/>
            </a:endParaRPr>
          </a:p>
        </p:txBody>
      </p:sp>
    </p:spTree>
    <p:extLst>
      <p:ext uri="{BB962C8B-B14F-4D97-AF65-F5344CB8AC3E}">
        <p14:creationId xmlns:p14="http://schemas.microsoft.com/office/powerpoint/2010/main" val="167149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D1374291-D926-4E1A-9F95-EAD085BD1CC6}" type="datetime1">
              <a:rPr lang="it-IT" smtClean="0"/>
              <a:t>28/02/2019</a:t>
            </a:fld>
            <a:endParaRPr lang="it-IT"/>
          </a:p>
        </p:txBody>
      </p:sp>
      <p:sp>
        <p:nvSpPr>
          <p:cNvPr id="5" name="Segnaposto piè di pagina 4"/>
          <p:cNvSpPr>
            <a:spLocks noGrp="1"/>
          </p:cNvSpPr>
          <p:nvPr>
            <p:ph type="ftr" sz="quarter" idx="11"/>
          </p:nvPr>
        </p:nvSpPr>
        <p:spPr/>
        <p:txBody>
          <a:bodyPr/>
          <a:lstStyle/>
          <a:p>
            <a:r>
              <a:rPr lang="it-IT" smtClean="0"/>
              <a:t>Maria Lucetta Russotto</a:t>
            </a:r>
            <a:endParaRPr lang="it-IT"/>
          </a:p>
        </p:txBody>
      </p:sp>
      <p:sp>
        <p:nvSpPr>
          <p:cNvPr id="6" name="Segnaposto numero diapositiva 5"/>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281753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A331307-804C-4DEB-B677-4B44D996E52E}" type="datetime1">
              <a:rPr lang="it-IT" smtClean="0"/>
              <a:t>28/02/2019</a:t>
            </a:fld>
            <a:endParaRPr lang="it-IT"/>
          </a:p>
        </p:txBody>
      </p:sp>
      <p:sp>
        <p:nvSpPr>
          <p:cNvPr id="6" name="Segnaposto piè di pagina 5"/>
          <p:cNvSpPr>
            <a:spLocks noGrp="1"/>
          </p:cNvSpPr>
          <p:nvPr>
            <p:ph type="ftr" sz="quarter" idx="11"/>
          </p:nvPr>
        </p:nvSpPr>
        <p:spPr/>
        <p:txBody>
          <a:bodyPr/>
          <a:lstStyle/>
          <a:p>
            <a:r>
              <a:rPr lang="it-IT" smtClean="0"/>
              <a:t>Maria Lucetta Russotto</a:t>
            </a:r>
            <a:endParaRPr lang="it-IT"/>
          </a:p>
        </p:txBody>
      </p:sp>
      <p:sp>
        <p:nvSpPr>
          <p:cNvPr id="7" name="Segnaposto numero diapositiva 6"/>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157736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9E8EE23-D28C-4706-A519-930B4DF7B044}" type="datetime1">
              <a:rPr lang="it-IT" smtClean="0"/>
              <a:t>28/02/2019</a:t>
            </a:fld>
            <a:endParaRPr lang="it-IT"/>
          </a:p>
        </p:txBody>
      </p:sp>
      <p:sp>
        <p:nvSpPr>
          <p:cNvPr id="8" name="Segnaposto piè di pagina 7"/>
          <p:cNvSpPr>
            <a:spLocks noGrp="1"/>
          </p:cNvSpPr>
          <p:nvPr>
            <p:ph type="ftr" sz="quarter" idx="11"/>
          </p:nvPr>
        </p:nvSpPr>
        <p:spPr/>
        <p:txBody>
          <a:bodyPr/>
          <a:lstStyle/>
          <a:p>
            <a:r>
              <a:rPr lang="it-IT" smtClean="0"/>
              <a:t>Maria Lucetta Russotto</a:t>
            </a:r>
            <a:endParaRPr lang="it-IT"/>
          </a:p>
        </p:txBody>
      </p:sp>
      <p:sp>
        <p:nvSpPr>
          <p:cNvPr id="9" name="Segnaposto numero diapositiva 8"/>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159327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8CB0A115-C35F-4A8E-BF6A-10C87020F0E7}" type="datetime1">
              <a:rPr lang="it-IT" smtClean="0"/>
              <a:t>28/02/2019</a:t>
            </a:fld>
            <a:endParaRPr lang="it-IT"/>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787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EED1890-D3C4-4933-AE80-22B63794B04C}" type="datetime1">
              <a:rPr lang="it-IT" smtClean="0"/>
              <a:t>28/02/2019</a:t>
            </a:fld>
            <a:endParaRPr lang="it-IT"/>
          </a:p>
        </p:txBody>
      </p:sp>
      <p:sp>
        <p:nvSpPr>
          <p:cNvPr id="3" name="Segnaposto piè di pagina 2"/>
          <p:cNvSpPr>
            <a:spLocks noGrp="1"/>
          </p:cNvSpPr>
          <p:nvPr>
            <p:ph type="ftr" sz="quarter" idx="11"/>
          </p:nvPr>
        </p:nvSpPr>
        <p:spPr/>
        <p:txBody>
          <a:bodyPr/>
          <a:lstStyle/>
          <a:p>
            <a:r>
              <a:rPr lang="it-IT" smtClean="0"/>
              <a:t>Maria Lucetta Russotto</a:t>
            </a:r>
            <a:endParaRPr lang="it-IT"/>
          </a:p>
        </p:txBody>
      </p:sp>
      <p:sp>
        <p:nvSpPr>
          <p:cNvPr id="4" name="Segnaposto numero diapositiva 3"/>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72800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097DC0C6-7E77-449D-B6E5-EA597C11C581}" type="datetime1">
              <a:rPr lang="it-IT" smtClean="0"/>
              <a:t>28/02/2019</a:t>
            </a:fld>
            <a:endParaRPr lang="it-IT"/>
          </a:p>
        </p:txBody>
      </p:sp>
      <p:sp>
        <p:nvSpPr>
          <p:cNvPr id="6" name="Segnaposto piè di pagina 5"/>
          <p:cNvSpPr>
            <a:spLocks noGrp="1"/>
          </p:cNvSpPr>
          <p:nvPr>
            <p:ph type="ftr" sz="quarter" idx="11"/>
          </p:nvPr>
        </p:nvSpPr>
        <p:spPr/>
        <p:txBody>
          <a:bodyPr/>
          <a:lstStyle/>
          <a:p>
            <a:r>
              <a:rPr lang="it-IT" smtClean="0"/>
              <a:t>Maria Lucetta Russotto</a:t>
            </a:r>
            <a:endParaRPr lang="it-IT"/>
          </a:p>
        </p:txBody>
      </p:sp>
      <p:sp>
        <p:nvSpPr>
          <p:cNvPr id="7" name="Segnaposto numero diapositiva 6"/>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387447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15F08C47-EDA0-4918-A39F-8A3E27E84364}" type="datetime1">
              <a:rPr lang="it-IT" smtClean="0"/>
              <a:t>28/02/2019</a:t>
            </a:fld>
            <a:endParaRPr lang="it-IT"/>
          </a:p>
        </p:txBody>
      </p:sp>
      <p:sp>
        <p:nvSpPr>
          <p:cNvPr id="6" name="Segnaposto piè di pagina 5"/>
          <p:cNvSpPr>
            <a:spLocks noGrp="1"/>
          </p:cNvSpPr>
          <p:nvPr>
            <p:ph type="ftr" sz="quarter" idx="11"/>
          </p:nvPr>
        </p:nvSpPr>
        <p:spPr/>
        <p:txBody>
          <a:bodyPr/>
          <a:lstStyle/>
          <a:p>
            <a:r>
              <a:rPr lang="it-IT" smtClean="0"/>
              <a:t>Maria Lucetta Russotto</a:t>
            </a:r>
            <a:endParaRPr lang="it-IT"/>
          </a:p>
        </p:txBody>
      </p:sp>
      <p:sp>
        <p:nvSpPr>
          <p:cNvPr id="7" name="Segnaposto numero diapositiva 6"/>
          <p:cNvSpPr>
            <a:spLocks noGrp="1"/>
          </p:cNvSpPr>
          <p:nvPr>
            <p:ph type="sldNum" sz="quarter" idx="12"/>
          </p:nvPr>
        </p:nvSpPr>
        <p:spPr/>
        <p:txBody>
          <a:bodyPr/>
          <a:lstStyle/>
          <a:p>
            <a:fld id="{400E14A2-A963-BA46-ABE8-D105DD2DA557}" type="slidenum">
              <a:rPr lang="it-IT" smtClean="0"/>
              <a:t>‹N›</a:t>
            </a:fld>
            <a:endParaRPr lang="it-IT"/>
          </a:p>
        </p:txBody>
      </p:sp>
    </p:spTree>
    <p:extLst>
      <p:ext uri="{BB962C8B-B14F-4D97-AF65-F5344CB8AC3E}">
        <p14:creationId xmlns:p14="http://schemas.microsoft.com/office/powerpoint/2010/main" val="3835268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5B40D-C573-48E4-960F-4AC121426BB9}" type="datetime1">
              <a:rPr lang="it-IT" smtClean="0"/>
              <a:t>28/02/2019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Maria Lucetta Russotto</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E14A2-A963-BA46-ABE8-D105DD2DA557}" type="slidenum">
              <a:rPr lang="it-IT" smtClean="0"/>
              <a:t>‹N›</a:t>
            </a:fld>
            <a:endParaRPr lang="it-IT"/>
          </a:p>
        </p:txBody>
      </p:sp>
    </p:spTree>
    <p:extLst>
      <p:ext uri="{BB962C8B-B14F-4D97-AF65-F5344CB8AC3E}">
        <p14:creationId xmlns:p14="http://schemas.microsoft.com/office/powerpoint/2010/main" val="3830055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dirty="0" smtClean="0"/>
              <a:t>Fare clic per modificare stile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7" name="Rectangle 6"/>
          <p:cNvSpPr/>
          <p:nvPr/>
        </p:nvSpPr>
        <p:spPr>
          <a:xfrm>
            <a:off x="8458200" y="672804"/>
            <a:ext cx="685800" cy="61851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F7AA945-76CB-D84C-9264-6FE1FA9D39BC}" type="slidenum">
              <a:rPr lang="it-IT" smtClean="0">
                <a:latin typeface="Calibri"/>
              </a:rPr>
              <a:pPr/>
              <a:t>‹N›</a:t>
            </a:fld>
            <a:endParaRPr lang="it-IT">
              <a:latin typeface="Calibri"/>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1"/>
                </a:solidFill>
              </a:defRPr>
            </a:lvl1pPr>
          </a:lstStyle>
          <a:p>
            <a:r>
              <a:rPr lang="it-IT" smtClean="0">
                <a:solidFill>
                  <a:prstClr val="white"/>
                </a:solidFill>
                <a:latin typeface="Calibri"/>
              </a:rPr>
              <a:t>Maria Lucetta Russotto</a:t>
            </a:r>
            <a:endParaRPr lang="it-IT" dirty="0">
              <a:solidFill>
                <a:prstClr val="white"/>
              </a:solidFill>
              <a:latin typeface="Calibri"/>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rgbClr val="FFFFFF"/>
                </a:solidFill>
              </a:defRPr>
            </a:lvl1pPr>
          </a:lstStyle>
          <a:p>
            <a:fld id="{56F370AE-6F25-4AE3-8453-811221168815}" type="datetime1">
              <a:rPr lang="it-IT" smtClean="0">
                <a:latin typeface="Calibri"/>
              </a:rPr>
              <a:t>28/02/2019</a:t>
            </a:fld>
            <a:endParaRPr lang="it-IT" dirty="0">
              <a:latin typeface="Calibri"/>
            </a:endParaRPr>
          </a:p>
        </p:txBody>
      </p:sp>
      <p:pic>
        <p:nvPicPr>
          <p:cNvPr id="10" name="Immagine 9" descr="DISEI.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87463" y="9467"/>
            <a:ext cx="1356537" cy="663337"/>
          </a:xfrm>
          <a:prstGeom prst="rect">
            <a:avLst/>
          </a:prstGeom>
        </p:spPr>
      </p:pic>
    </p:spTree>
    <p:extLst>
      <p:ext uri="{BB962C8B-B14F-4D97-AF65-F5344CB8AC3E}">
        <p14:creationId xmlns:p14="http://schemas.microsoft.com/office/powerpoint/2010/main" val="2965649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l" defTabSz="914400" rtl="0" eaLnBrk="1" latinLnBrk="0" hangingPunct="1">
        <a:spcBef>
          <a:spcPct val="0"/>
        </a:spcBef>
        <a:buNone/>
        <a:defRPr sz="3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9.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p:cNvPicPr>
            <a:picLocks noChangeAspect="1"/>
          </p:cNvPicPr>
          <p:nvPr/>
        </p:nvPicPr>
        <p:blipFill>
          <a:blip r:embed="rId3"/>
          <a:stretch>
            <a:fillRect/>
          </a:stretch>
        </p:blipFill>
        <p:spPr>
          <a:xfrm>
            <a:off x="525509" y="358415"/>
            <a:ext cx="4541914" cy="975445"/>
          </a:xfrm>
          <a:prstGeom prst="rect">
            <a:avLst/>
          </a:prstGeom>
        </p:spPr>
      </p:pic>
      <p:sp>
        <p:nvSpPr>
          <p:cNvPr id="2" name="Titolo 1"/>
          <p:cNvSpPr>
            <a:spLocks noGrp="1"/>
          </p:cNvSpPr>
          <p:nvPr>
            <p:ph type="title"/>
          </p:nvPr>
        </p:nvSpPr>
        <p:spPr/>
        <p:txBody>
          <a:bodyPr/>
          <a:lstStyle/>
          <a:p>
            <a:r>
              <a:rPr lang="it-IT" dirty="0" smtClean="0"/>
              <a:t>                     La struttura organizzativa</a:t>
            </a:r>
            <a:endParaRPr lang="it-IT" dirty="0"/>
          </a:p>
        </p:txBody>
      </p:sp>
      <p:sp>
        <p:nvSpPr>
          <p:cNvPr id="3" name="Segnaposto contenuto 2"/>
          <p:cNvSpPr>
            <a:spLocks noGrp="1"/>
          </p:cNvSpPr>
          <p:nvPr>
            <p:ph idx="1"/>
          </p:nvPr>
        </p:nvSpPr>
        <p:spPr/>
        <p:txBody>
          <a:bodyPr>
            <a:normAutofit fontScale="92500" lnSpcReduction="10000"/>
          </a:bodyPr>
          <a:lstStyle/>
          <a:p>
            <a:endParaRPr lang="it-IT" dirty="0" smtClean="0"/>
          </a:p>
          <a:p>
            <a:endParaRPr lang="it-IT" dirty="0"/>
          </a:p>
          <a:p>
            <a:pPr marL="114300" indent="0">
              <a:buNone/>
            </a:pPr>
            <a:endParaRPr lang="it-IT" dirty="0"/>
          </a:p>
          <a:p>
            <a:endParaRPr lang="it-IT" dirty="0"/>
          </a:p>
          <a:p>
            <a:r>
              <a:rPr lang="it-IT" dirty="0" smtClean="0"/>
              <a:t>1 marzo 2019</a:t>
            </a:r>
          </a:p>
          <a:p>
            <a:pPr marL="114300" indent="0">
              <a:buNone/>
            </a:pPr>
            <a:r>
              <a:rPr lang="it-IT" dirty="0" smtClean="0"/>
              <a:t>Capitolo 5 Giunta</a:t>
            </a:r>
          </a:p>
          <a:p>
            <a:endParaRPr lang="it-IT" dirty="0"/>
          </a:p>
          <a:p>
            <a:endParaRPr lang="it-IT" dirty="0" smtClean="0"/>
          </a:p>
          <a:p>
            <a:endParaRPr lang="it-IT" dirty="0"/>
          </a:p>
          <a:p>
            <a:endParaRPr lang="it-IT" dirty="0" smtClean="0"/>
          </a:p>
          <a:p>
            <a:endParaRPr lang="it-IT" dirty="0"/>
          </a:p>
          <a:p>
            <a:pPr marL="114300" indent="0">
              <a:buNone/>
            </a:pPr>
            <a:r>
              <a:rPr lang="it-IT" dirty="0" smtClean="0"/>
              <a:t> Prof. Maria Lucetta Russotto – Università degli Studi di Firenze</a:t>
            </a:r>
          </a:p>
          <a:p>
            <a:endParaRPr lang="it-IT" dirty="0"/>
          </a:p>
          <a:p>
            <a:endParaRPr lang="it-IT" dirty="0" smtClean="0"/>
          </a:p>
          <a:p>
            <a:endParaRPr lang="it-IT" dirty="0"/>
          </a:p>
          <a:p>
            <a:endParaRPr lang="it-IT" dirty="0" smtClean="0"/>
          </a:p>
          <a:p>
            <a:endParaRPr lang="it-IT" dirty="0"/>
          </a:p>
          <a:p>
            <a:pPr marL="114300" indent="0">
              <a:buNone/>
            </a:pPr>
            <a:endParaRPr lang="it-IT" dirty="0" smtClean="0"/>
          </a:p>
          <a:p>
            <a:pPr marL="114300" indent="0">
              <a:buNone/>
            </a:pPr>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p:txBody>
      </p:sp>
      <p:sp>
        <p:nvSpPr>
          <p:cNvPr id="4" name="Segnaposto piè di pagina 3"/>
          <p:cNvSpPr>
            <a:spLocks noGrp="1"/>
          </p:cNvSpPr>
          <p:nvPr>
            <p:ph type="ftr" sz="quarter" idx="11"/>
          </p:nvPr>
        </p:nvSpPr>
        <p:spPr/>
        <p:txBody>
          <a:bodyPr/>
          <a:lstStyle/>
          <a:p>
            <a:r>
              <a:rPr lang="it-IT" smtClean="0"/>
              <a:t>Maria Lucetta Russotto</a:t>
            </a:r>
            <a:endParaRPr lang="it-IT" dirty="0"/>
          </a:p>
        </p:txBody>
      </p:sp>
      <p:sp>
        <p:nvSpPr>
          <p:cNvPr id="7" name="Segnaposto numero diapositiva 4"/>
          <p:cNvSpPr>
            <a:spLocks noGrp="1"/>
          </p:cNvSpPr>
          <p:nvPr>
            <p:ph type="sldNum" sz="quarter" idx="12"/>
          </p:nvPr>
        </p:nvSpPr>
        <p:spPr/>
        <p:txBody>
          <a:bodyPr/>
          <a:lstStyle/>
          <a:p>
            <a:fld id="{6F7AA945-76CB-D84C-9264-6FE1FA9D39BC}" type="slidenum">
              <a:rPr lang="it-IT" smtClean="0"/>
              <a:pPr/>
              <a:t>1</a:t>
            </a:fld>
            <a:endParaRPr lang="it-IT"/>
          </a:p>
        </p:txBody>
      </p:sp>
      <p:sp>
        <p:nvSpPr>
          <p:cNvPr id="6" name="Segnaposto piè di pagina 3"/>
          <p:cNvSpPr txBox="1">
            <a:spLocks/>
          </p:cNvSpPr>
          <p:nvPr/>
        </p:nvSpPr>
        <p:spPr>
          <a:xfrm rot="16200000">
            <a:off x="7739310" y="4201160"/>
            <a:ext cx="2367281" cy="365760"/>
          </a:xfrm>
          <a:prstGeom prst="rect">
            <a:avLst/>
          </a:prstGeom>
        </p:spPr>
        <p:txBody>
          <a:bodyPr vert="horz" lIns="91440" tIns="45720" rIns="91440" bIns="45720" rtlCol="0" anchor="ctr"/>
          <a:lstStyle>
            <a:defPPr>
              <a:defRPr lang="it-IT"/>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it-IT" dirty="0"/>
          </a:p>
        </p:txBody>
      </p:sp>
    </p:spTree>
    <p:extLst>
      <p:ext uri="{BB962C8B-B14F-4D97-AF65-F5344CB8AC3E}">
        <p14:creationId xmlns:p14="http://schemas.microsoft.com/office/powerpoint/2010/main" val="1425490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Leadership di costo</a:t>
            </a:r>
            <a:endParaRPr lang="it-IT" dirty="0"/>
          </a:p>
        </p:txBody>
      </p:sp>
      <p:sp>
        <p:nvSpPr>
          <p:cNvPr id="6" name="Segnaposto contenuto 5"/>
          <p:cNvSpPr>
            <a:spLocks noGrp="1"/>
          </p:cNvSpPr>
          <p:nvPr>
            <p:ph idx="1"/>
          </p:nvPr>
        </p:nvSpPr>
        <p:spPr/>
        <p:txBody>
          <a:bodyPr>
            <a:normAutofit fontScale="92500" lnSpcReduction="20000"/>
          </a:bodyPr>
          <a:lstStyle/>
          <a:p>
            <a:pPr marL="114300" indent="0">
              <a:buNone/>
            </a:pPr>
            <a:r>
              <a:rPr lang="it-IT" b="1" dirty="0">
                <a:solidFill>
                  <a:srgbClr val="000090"/>
                </a:solidFill>
              </a:rPr>
              <a:t>Compagnia area </a:t>
            </a:r>
            <a:r>
              <a:rPr lang="it-IT" b="1" dirty="0" err="1">
                <a:solidFill>
                  <a:srgbClr val="000090"/>
                </a:solidFill>
              </a:rPr>
              <a:t>low-cost</a:t>
            </a:r>
            <a:endParaRPr lang="it-IT" b="1" dirty="0">
              <a:solidFill>
                <a:srgbClr val="000090"/>
              </a:solidFill>
            </a:endParaRPr>
          </a:p>
          <a:p>
            <a:r>
              <a:rPr lang="it-IT" dirty="0"/>
              <a:t>Servizi di base (no pasti)</a:t>
            </a:r>
          </a:p>
          <a:p>
            <a:r>
              <a:rPr lang="it-IT" dirty="0"/>
              <a:t>Prenotazione e vendite contestuali</a:t>
            </a:r>
          </a:p>
          <a:p>
            <a:r>
              <a:rPr lang="it-IT" dirty="0"/>
              <a:t>Addebito per cambi data</a:t>
            </a:r>
          </a:p>
          <a:p>
            <a:r>
              <a:rPr lang="it-IT" dirty="0"/>
              <a:t>Minori costi di approvvigionamento (ridotti servizi a bordo, accordi con scali piccoli per servizi di movimentazione più economici, ecc.)</a:t>
            </a:r>
          </a:p>
          <a:p>
            <a:r>
              <a:rPr lang="it-IT" dirty="0"/>
              <a:t>Minori costi di gestione (personale di bordo ridotto, velivoli più economici e di minore dimensione)</a:t>
            </a:r>
          </a:p>
          <a:p>
            <a:r>
              <a:rPr lang="it-IT" dirty="0"/>
              <a:t>Minori costi di distribuzione (no agenzie di viaggio, solo vendita via web)</a:t>
            </a:r>
          </a:p>
          <a:p>
            <a:r>
              <a:rPr lang="it-IT" dirty="0"/>
              <a:t>Poche rotte</a:t>
            </a:r>
          </a:p>
          <a:p>
            <a:r>
              <a:rPr lang="it-IT" dirty="0"/>
              <a:t>Prezzi contenuti e variabili</a:t>
            </a:r>
          </a:p>
          <a:p>
            <a:r>
              <a:rPr lang="it-IT" dirty="0"/>
              <a:t>Elevato tasso di occupazione dei </a:t>
            </a:r>
            <a:r>
              <a:rPr lang="it-IT" dirty="0" smtClean="0"/>
              <a:t>posti</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126690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Differenziazione</a:t>
            </a:r>
            <a:endParaRPr lang="it-IT" dirty="0"/>
          </a:p>
        </p:txBody>
      </p:sp>
      <p:sp>
        <p:nvSpPr>
          <p:cNvPr id="3" name="Segnaposto contenuto 2"/>
          <p:cNvSpPr>
            <a:spLocks noGrp="1"/>
          </p:cNvSpPr>
          <p:nvPr>
            <p:ph idx="1"/>
          </p:nvPr>
        </p:nvSpPr>
        <p:spPr/>
        <p:txBody>
          <a:bodyPr>
            <a:normAutofit lnSpcReduction="10000"/>
          </a:bodyPr>
          <a:lstStyle/>
          <a:p>
            <a:pPr marL="114300" indent="0">
              <a:buNone/>
            </a:pPr>
            <a:r>
              <a:rPr lang="it-IT" b="1" dirty="0">
                <a:solidFill>
                  <a:srgbClr val="000090"/>
                </a:solidFill>
              </a:rPr>
              <a:t>Compagnia di bandiera</a:t>
            </a:r>
          </a:p>
          <a:p>
            <a:r>
              <a:rPr lang="it-IT" dirty="0"/>
              <a:t>Servizi completi (prenotazione, ristoro a bordo, ecc.)</a:t>
            </a:r>
          </a:p>
          <a:p>
            <a:r>
              <a:rPr lang="it-IT" dirty="0"/>
              <a:t>Servizi esclusivi (business </a:t>
            </a:r>
            <a:r>
              <a:rPr lang="it-IT" dirty="0" err="1"/>
              <a:t>class</a:t>
            </a:r>
            <a:r>
              <a:rPr lang="it-IT" dirty="0"/>
              <a:t>)</a:t>
            </a:r>
          </a:p>
          <a:p>
            <a:r>
              <a:rPr lang="it-IT" dirty="0"/>
              <a:t>Alti costi di approvvigionamento (servizi a bordo, scali grandi, ecc.)</a:t>
            </a:r>
          </a:p>
          <a:p>
            <a:r>
              <a:rPr lang="it-IT" dirty="0"/>
              <a:t>Alti costi di gestione (personale di bordo non riducibile, velivoli di grande dimensione)</a:t>
            </a:r>
          </a:p>
          <a:p>
            <a:r>
              <a:rPr lang="it-IT" dirty="0"/>
              <a:t>Alti costi di distribuzione (agenzie di viaggio)</a:t>
            </a:r>
          </a:p>
          <a:p>
            <a:r>
              <a:rPr lang="it-IT" dirty="0"/>
              <a:t>Programmi di fidelizzazione (carte miglia)</a:t>
            </a:r>
          </a:p>
          <a:p>
            <a:r>
              <a:rPr lang="it-IT" dirty="0"/>
              <a:t>Molte rotte (anche in code </a:t>
            </a:r>
            <a:r>
              <a:rPr lang="it-IT" dirty="0" err="1"/>
              <a:t>sharing</a:t>
            </a:r>
            <a:r>
              <a:rPr lang="it-IT" dirty="0"/>
              <a:t>)</a:t>
            </a:r>
          </a:p>
          <a:p>
            <a:r>
              <a:rPr lang="it-IT" dirty="0"/>
              <a:t>Prezzi elevati</a:t>
            </a:r>
          </a:p>
          <a:p>
            <a:r>
              <a:rPr lang="it-IT" dirty="0"/>
              <a:t>Tasso di occupazione dei posti più </a:t>
            </a:r>
            <a:r>
              <a:rPr lang="it-IT" dirty="0" smtClean="0"/>
              <a:t>ridotto</a:t>
            </a: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313390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Focalizzazione</a:t>
            </a:r>
            <a:endParaRPr lang="it-IT" dirty="0"/>
          </a:p>
        </p:txBody>
      </p:sp>
      <p:sp>
        <p:nvSpPr>
          <p:cNvPr id="3" name="Segnaposto contenuto 2"/>
          <p:cNvSpPr>
            <a:spLocks noGrp="1"/>
          </p:cNvSpPr>
          <p:nvPr>
            <p:ph idx="1"/>
          </p:nvPr>
        </p:nvSpPr>
        <p:spPr/>
        <p:txBody>
          <a:bodyPr/>
          <a:lstStyle/>
          <a:p>
            <a:pPr marL="114300" indent="0">
              <a:buNone/>
            </a:pPr>
            <a:r>
              <a:rPr lang="it-IT" b="1" dirty="0">
                <a:solidFill>
                  <a:srgbClr val="000090"/>
                </a:solidFill>
              </a:rPr>
              <a:t>Piccola compagnia aerea che collega le isole Seychelles</a:t>
            </a:r>
          </a:p>
          <a:p>
            <a:r>
              <a:rPr lang="it-IT" dirty="0"/>
              <a:t>Servizi essenziali (viaggio)</a:t>
            </a:r>
          </a:p>
          <a:p>
            <a:r>
              <a:rPr lang="it-IT" dirty="0"/>
              <a:t>Esclusività per la localizzazione (non esiste concorrenza)</a:t>
            </a:r>
          </a:p>
          <a:p>
            <a:r>
              <a:rPr lang="it-IT" dirty="0"/>
              <a:t>Aerei da turismo con il solo pilota</a:t>
            </a:r>
          </a:p>
          <a:p>
            <a:r>
              <a:rPr lang="it-IT" dirty="0"/>
              <a:t>Orario flessibile</a:t>
            </a:r>
          </a:p>
          <a:p>
            <a:r>
              <a:rPr lang="it-IT" dirty="0"/>
              <a:t>Poche rotte</a:t>
            </a:r>
          </a:p>
          <a:p>
            <a:r>
              <a:rPr lang="it-IT" dirty="0"/>
              <a:t>Prezzi contenuti e accordi con i tour operator (inserimento nei pacchetti viaggio)</a:t>
            </a:r>
          </a:p>
          <a:p>
            <a:r>
              <a:rPr lang="it-IT" dirty="0"/>
              <a:t>Elevato tasso di occupazione dei </a:t>
            </a:r>
            <a:r>
              <a:rPr lang="it-IT" dirty="0" smtClean="0"/>
              <a:t>posti</a:t>
            </a: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965832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olo isoscele 5"/>
          <p:cNvSpPr/>
          <p:nvPr/>
        </p:nvSpPr>
        <p:spPr bwMode="auto">
          <a:xfrm>
            <a:off x="2330830" y="1417638"/>
            <a:ext cx="4153647" cy="4663421"/>
          </a:xfrm>
          <a:prstGeom prst="triangle">
            <a:avLst/>
          </a:prstGeom>
          <a:noFill/>
          <a:ln w="6350" cap="flat" cmpd="sng" algn="ctr">
            <a:solidFill>
              <a:srgbClr val="000066"/>
            </a:solidFill>
            <a:prstDash val="solid"/>
            <a:round/>
            <a:headEnd type="none" w="med" len="med"/>
            <a:tailEnd type="triangle" w="med" len="med"/>
          </a:ln>
          <a:effectLst/>
          <a:extLst/>
        </p:spPr>
        <p:txBody>
          <a:bodyPr vert="horz" wrap="none" lIns="91440" tIns="45720" rIns="91440" bIns="45720" numCol="1" rtlCol="0" anchor="b"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3600" b="1" i="0" u="none" strike="noStrike" cap="none" normalizeH="0" baseline="0">
              <a:ln>
                <a:noFill/>
              </a:ln>
              <a:solidFill>
                <a:srgbClr val="000066"/>
              </a:solidFill>
              <a:effectLst/>
              <a:latin typeface="Arial Narrow" charset="0"/>
              <a:ea typeface="ＭＳ Ｐゴシック" charset="0"/>
            </a:endParaRPr>
          </a:p>
        </p:txBody>
      </p:sp>
      <p:cxnSp>
        <p:nvCxnSpPr>
          <p:cNvPr id="8" name="Connettore 1 7"/>
          <p:cNvCxnSpPr/>
          <p:nvPr/>
        </p:nvCxnSpPr>
        <p:spPr bwMode="auto">
          <a:xfrm>
            <a:off x="2928471" y="4811059"/>
            <a:ext cx="3033058" cy="14941"/>
          </a:xfrm>
          <a:prstGeom prst="line">
            <a:avLst/>
          </a:prstGeom>
          <a:solidFill>
            <a:schemeClr val="accent1"/>
          </a:solidFill>
          <a:ln w="3175" cap="flat" cmpd="sng" algn="ctr">
            <a:solidFill>
              <a:srgbClr val="000066"/>
            </a:solidFill>
            <a:prstDash val="dash"/>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 name="Connettore 1 8"/>
          <p:cNvCxnSpPr/>
          <p:nvPr/>
        </p:nvCxnSpPr>
        <p:spPr bwMode="auto">
          <a:xfrm>
            <a:off x="3556000" y="3379691"/>
            <a:ext cx="1763059" cy="0"/>
          </a:xfrm>
          <a:prstGeom prst="line">
            <a:avLst/>
          </a:prstGeom>
          <a:solidFill>
            <a:schemeClr val="accent1"/>
          </a:solidFill>
          <a:ln w="3175" cap="flat" cmpd="sng" algn="ctr">
            <a:solidFill>
              <a:srgbClr val="000066"/>
            </a:solidFill>
            <a:prstDash val="dash"/>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6" name="CasellaDiTesto 15"/>
          <p:cNvSpPr txBox="1"/>
          <p:nvPr/>
        </p:nvSpPr>
        <p:spPr>
          <a:xfrm>
            <a:off x="3801091" y="2375651"/>
            <a:ext cx="1240116" cy="646331"/>
          </a:xfrm>
          <a:prstGeom prst="rect">
            <a:avLst/>
          </a:prstGeom>
          <a:noFill/>
        </p:spPr>
        <p:txBody>
          <a:bodyPr wrap="square" rtlCol="0">
            <a:spAutoFit/>
          </a:bodyPr>
          <a:lstStyle/>
          <a:p>
            <a:pPr algn="ctr"/>
            <a:r>
              <a:rPr lang="it-IT" dirty="0" smtClean="0"/>
              <a:t>Strategia aziendale</a:t>
            </a:r>
            <a:endParaRPr lang="it-IT" dirty="0"/>
          </a:p>
        </p:txBody>
      </p:sp>
      <p:sp>
        <p:nvSpPr>
          <p:cNvPr id="17" name="CasellaDiTesto 16"/>
          <p:cNvSpPr txBox="1"/>
          <p:nvPr/>
        </p:nvSpPr>
        <p:spPr>
          <a:xfrm>
            <a:off x="3660587" y="3610658"/>
            <a:ext cx="1509059" cy="369332"/>
          </a:xfrm>
          <a:prstGeom prst="rect">
            <a:avLst/>
          </a:prstGeom>
          <a:noFill/>
        </p:spPr>
        <p:txBody>
          <a:bodyPr wrap="square" rtlCol="0">
            <a:spAutoFit/>
          </a:bodyPr>
          <a:lstStyle/>
          <a:p>
            <a:pPr algn="ctr"/>
            <a:r>
              <a:rPr lang="it-IT" dirty="0" smtClean="0"/>
              <a:t>Aree di affari</a:t>
            </a:r>
            <a:endParaRPr lang="it-IT" dirty="0"/>
          </a:p>
        </p:txBody>
      </p:sp>
      <p:sp>
        <p:nvSpPr>
          <p:cNvPr id="18" name="CasellaDiTesto 17"/>
          <p:cNvSpPr txBox="1"/>
          <p:nvPr/>
        </p:nvSpPr>
        <p:spPr>
          <a:xfrm>
            <a:off x="3302000" y="4271062"/>
            <a:ext cx="2211293" cy="369332"/>
          </a:xfrm>
          <a:prstGeom prst="rect">
            <a:avLst/>
          </a:prstGeom>
          <a:noFill/>
        </p:spPr>
        <p:txBody>
          <a:bodyPr wrap="square" rtlCol="0">
            <a:spAutoFit/>
          </a:bodyPr>
          <a:lstStyle/>
          <a:p>
            <a:pPr algn="ctr"/>
            <a:r>
              <a:rPr lang="it-IT" dirty="0" smtClean="0"/>
              <a:t>Strategie competitive</a:t>
            </a:r>
            <a:endParaRPr lang="it-IT" dirty="0"/>
          </a:p>
        </p:txBody>
      </p:sp>
      <p:sp>
        <p:nvSpPr>
          <p:cNvPr id="19" name="CasellaDiTesto 18"/>
          <p:cNvSpPr txBox="1"/>
          <p:nvPr/>
        </p:nvSpPr>
        <p:spPr>
          <a:xfrm>
            <a:off x="3152588" y="5260170"/>
            <a:ext cx="2554941" cy="369332"/>
          </a:xfrm>
          <a:prstGeom prst="rect">
            <a:avLst/>
          </a:prstGeom>
          <a:noFill/>
        </p:spPr>
        <p:txBody>
          <a:bodyPr wrap="square" rtlCol="0">
            <a:spAutoFit/>
          </a:bodyPr>
          <a:lstStyle/>
          <a:p>
            <a:pPr algn="ctr"/>
            <a:r>
              <a:rPr lang="it-IT" dirty="0" smtClean="0"/>
              <a:t>Strategie di aree funzionali</a:t>
            </a:r>
            <a:endParaRPr lang="it-IT" dirty="0"/>
          </a:p>
        </p:txBody>
      </p:sp>
      <p:cxnSp>
        <p:nvCxnSpPr>
          <p:cNvPr id="21" name="Connettore 2 20"/>
          <p:cNvCxnSpPr>
            <a:stCxn id="16" idx="2"/>
            <a:endCxn id="17" idx="0"/>
          </p:cNvCxnSpPr>
          <p:nvPr/>
        </p:nvCxnSpPr>
        <p:spPr bwMode="auto">
          <a:xfrm flipH="1">
            <a:off x="4415117" y="3021982"/>
            <a:ext cx="6032" cy="588676"/>
          </a:xfrm>
          <a:prstGeom prst="straightConnector1">
            <a:avLst/>
          </a:prstGeom>
          <a:solidFill>
            <a:schemeClr val="accent1"/>
          </a:solidFill>
          <a:ln w="6350" cap="flat" cmpd="sng" algn="ctr">
            <a:solidFill>
              <a:srgbClr val="000066"/>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4" name="Connettore 2 23"/>
          <p:cNvCxnSpPr>
            <a:stCxn id="17" idx="2"/>
            <a:endCxn id="18" idx="0"/>
          </p:cNvCxnSpPr>
          <p:nvPr/>
        </p:nvCxnSpPr>
        <p:spPr bwMode="auto">
          <a:xfrm flipH="1">
            <a:off x="4407647" y="3979990"/>
            <a:ext cx="7470" cy="291072"/>
          </a:xfrm>
          <a:prstGeom prst="straightConnector1">
            <a:avLst/>
          </a:prstGeom>
          <a:solidFill>
            <a:schemeClr val="accent1"/>
          </a:solidFill>
          <a:ln w="6350" cap="flat" cmpd="sng" algn="ctr">
            <a:solidFill>
              <a:srgbClr val="000066"/>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7" name="Connettore 2 26"/>
          <p:cNvCxnSpPr>
            <a:stCxn id="18" idx="2"/>
            <a:endCxn id="19" idx="0"/>
          </p:cNvCxnSpPr>
          <p:nvPr/>
        </p:nvCxnSpPr>
        <p:spPr bwMode="auto">
          <a:xfrm>
            <a:off x="4407647" y="4640394"/>
            <a:ext cx="22412" cy="619776"/>
          </a:xfrm>
          <a:prstGeom prst="straightConnector1">
            <a:avLst/>
          </a:prstGeom>
          <a:solidFill>
            <a:schemeClr val="accent1"/>
          </a:solidFill>
          <a:ln w="6350" cap="flat" cmpd="sng" algn="ctr">
            <a:solidFill>
              <a:srgbClr val="000066"/>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nvGrpSpPr>
          <p:cNvPr id="64" name="Gruppo 63"/>
          <p:cNvGrpSpPr/>
          <p:nvPr/>
        </p:nvGrpSpPr>
        <p:grpSpPr>
          <a:xfrm>
            <a:off x="5169646" y="3471893"/>
            <a:ext cx="3329390" cy="646331"/>
            <a:chOff x="5355169" y="3471893"/>
            <a:chExt cx="3329390" cy="646331"/>
          </a:xfrm>
        </p:grpSpPr>
        <p:cxnSp>
          <p:nvCxnSpPr>
            <p:cNvPr id="34" name="Connettore 1 33"/>
            <p:cNvCxnSpPr>
              <a:stCxn id="17" idx="3"/>
            </p:cNvCxnSpPr>
            <p:nvPr/>
          </p:nvCxnSpPr>
          <p:spPr bwMode="auto">
            <a:xfrm flipV="1">
              <a:off x="5355169" y="3795060"/>
              <a:ext cx="979890" cy="264"/>
            </a:xfrm>
            <a:prstGeom prst="line">
              <a:avLst/>
            </a:prstGeom>
            <a:solidFill>
              <a:schemeClr val="accent1"/>
            </a:solidFill>
            <a:ln w="3175" cap="flat" cmpd="sng" algn="ctr">
              <a:solidFill>
                <a:srgbClr val="3366FF"/>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37" name="Parentesi quadra aperta 36"/>
            <p:cNvSpPr/>
            <p:nvPr/>
          </p:nvSpPr>
          <p:spPr bwMode="auto">
            <a:xfrm>
              <a:off x="6335059" y="3471893"/>
              <a:ext cx="181629" cy="646331"/>
            </a:xfrm>
            <a:prstGeom prst="leftBracket">
              <a:avLst/>
            </a:prstGeom>
            <a:solidFill>
              <a:schemeClr val="accent6">
                <a:lumMod val="20000"/>
                <a:lumOff val="80000"/>
              </a:schemeClr>
            </a:solidFill>
            <a:ln w="3175" cap="flat" cmpd="sng" algn="ctr">
              <a:solidFill>
                <a:srgbClr val="3366FF"/>
              </a:solidFill>
              <a:prstDash val="solid"/>
              <a:round/>
              <a:headEnd type="none" w="med" len="med"/>
              <a:tailEnd type="none" w="med" len="med"/>
            </a:ln>
            <a:effectLst/>
            <a:extLst/>
          </p:spPr>
          <p:txBody>
            <a:bodyPr vert="horz" wrap="none" lIns="91440" tIns="45720" rIns="91440" bIns="45720" numCol="1" rtlCol="0" anchor="b"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3600" b="1" i="0" u="none" strike="noStrike" cap="none" normalizeH="0" baseline="0">
                <a:ln>
                  <a:noFill/>
                </a:ln>
                <a:solidFill>
                  <a:srgbClr val="000066"/>
                </a:solidFill>
                <a:effectLst/>
                <a:latin typeface="Arial Narrow" charset="0"/>
                <a:ea typeface="ＭＳ Ｐゴシック" charset="0"/>
              </a:endParaRPr>
            </a:p>
          </p:txBody>
        </p:sp>
        <p:sp>
          <p:nvSpPr>
            <p:cNvPr id="36" name="CasellaDiTesto 35"/>
            <p:cNvSpPr txBox="1"/>
            <p:nvPr/>
          </p:nvSpPr>
          <p:spPr>
            <a:xfrm>
              <a:off x="6335059" y="3471893"/>
              <a:ext cx="2349500" cy="584776"/>
            </a:xfrm>
            <a:prstGeom prst="rect">
              <a:avLst/>
            </a:prstGeom>
            <a:noFill/>
          </p:spPr>
          <p:txBody>
            <a:bodyPr wrap="square" rtlCol="0">
              <a:spAutoFit/>
            </a:bodyPr>
            <a:lstStyle/>
            <a:p>
              <a:r>
                <a:rPr lang="it-IT" sz="1600" dirty="0" smtClean="0"/>
                <a:t>Imprese </a:t>
              </a:r>
              <a:r>
                <a:rPr lang="it-IT" sz="1600" dirty="0" err="1" smtClean="0"/>
                <a:t>monobusiness</a:t>
              </a:r>
              <a:endParaRPr lang="it-IT" sz="1600" dirty="0" smtClean="0"/>
            </a:p>
            <a:p>
              <a:r>
                <a:rPr lang="it-IT" sz="1600" dirty="0" smtClean="0"/>
                <a:t>Imprese </a:t>
              </a:r>
              <a:r>
                <a:rPr lang="it-IT" sz="1600" dirty="0" err="1" smtClean="0"/>
                <a:t>multibusiness</a:t>
              </a:r>
              <a:endParaRPr lang="it-IT" sz="1600" dirty="0" smtClean="0"/>
            </a:p>
          </p:txBody>
        </p:sp>
      </p:grpSp>
      <p:grpSp>
        <p:nvGrpSpPr>
          <p:cNvPr id="65" name="Gruppo 64"/>
          <p:cNvGrpSpPr/>
          <p:nvPr/>
        </p:nvGrpSpPr>
        <p:grpSpPr>
          <a:xfrm>
            <a:off x="44823" y="3471893"/>
            <a:ext cx="3287059" cy="1788277"/>
            <a:chOff x="44823" y="3471893"/>
            <a:chExt cx="3287059" cy="1788277"/>
          </a:xfrm>
        </p:grpSpPr>
        <p:cxnSp>
          <p:nvCxnSpPr>
            <p:cNvPr id="39" name="Connettore 1 38"/>
            <p:cNvCxnSpPr/>
            <p:nvPr/>
          </p:nvCxnSpPr>
          <p:spPr bwMode="auto">
            <a:xfrm flipH="1">
              <a:off x="2330830" y="3963811"/>
              <a:ext cx="14941" cy="986471"/>
            </a:xfrm>
            <a:prstGeom prst="line">
              <a:avLst/>
            </a:prstGeom>
            <a:solidFill>
              <a:schemeClr val="accent1"/>
            </a:solidFill>
            <a:ln w="3175" cap="flat" cmpd="sng" algn="ctr">
              <a:solidFill>
                <a:srgbClr val="3366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41" name="Connettore 2 40"/>
            <p:cNvCxnSpPr/>
            <p:nvPr/>
          </p:nvCxnSpPr>
          <p:spPr bwMode="auto">
            <a:xfrm flipH="1">
              <a:off x="2360712" y="4455728"/>
              <a:ext cx="971170" cy="0"/>
            </a:xfrm>
            <a:prstGeom prst="straightConnector1">
              <a:avLst/>
            </a:prstGeom>
            <a:solidFill>
              <a:schemeClr val="accent1"/>
            </a:solidFill>
            <a:ln w="3175" cap="flat" cmpd="sng" algn="ctr">
              <a:solidFill>
                <a:srgbClr val="3366FF"/>
              </a:solidFill>
              <a:prstDash val="solid"/>
              <a:round/>
              <a:headEnd type="none" w="med" len="med"/>
              <a:tailEnd type="non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51" name="Parentesi quadra chiusa 50"/>
            <p:cNvSpPr/>
            <p:nvPr/>
          </p:nvSpPr>
          <p:spPr bwMode="auto">
            <a:xfrm>
              <a:off x="1688353" y="3471893"/>
              <a:ext cx="224117" cy="983835"/>
            </a:xfrm>
            <a:prstGeom prst="rightBracket">
              <a:avLst/>
            </a:prstGeom>
            <a:solidFill>
              <a:schemeClr val="accent6">
                <a:lumMod val="40000"/>
                <a:lumOff val="60000"/>
              </a:schemeClr>
            </a:solidFill>
            <a:ln w="3175" cap="flat" cmpd="sng" algn="ctr">
              <a:solidFill>
                <a:srgbClr val="3366FF"/>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3600" b="1" i="0" u="none" strike="noStrike" cap="none" normalizeH="0" baseline="0">
                <a:ln>
                  <a:noFill/>
                </a:ln>
                <a:solidFill>
                  <a:srgbClr val="000066"/>
                </a:solidFill>
                <a:effectLst/>
                <a:latin typeface="Arial Narrow" charset="0"/>
                <a:ea typeface="ＭＳ Ｐゴシック" charset="0"/>
              </a:endParaRPr>
            </a:p>
          </p:txBody>
        </p:sp>
        <p:sp>
          <p:nvSpPr>
            <p:cNvPr id="44" name="CasellaDiTesto 43"/>
            <p:cNvSpPr txBox="1"/>
            <p:nvPr/>
          </p:nvSpPr>
          <p:spPr>
            <a:xfrm>
              <a:off x="44823" y="3528969"/>
              <a:ext cx="1867647" cy="830997"/>
            </a:xfrm>
            <a:prstGeom prst="rect">
              <a:avLst/>
            </a:prstGeom>
            <a:noFill/>
          </p:spPr>
          <p:txBody>
            <a:bodyPr wrap="square" rtlCol="0">
              <a:spAutoFit/>
            </a:bodyPr>
            <a:lstStyle/>
            <a:p>
              <a:pPr algn="r"/>
              <a:r>
                <a:rPr lang="it-IT" sz="1600" dirty="0" smtClean="0"/>
                <a:t>Leadership di costo</a:t>
              </a:r>
            </a:p>
            <a:p>
              <a:pPr algn="r"/>
              <a:r>
                <a:rPr lang="it-IT" sz="1600" dirty="0" smtClean="0"/>
                <a:t>Differenziazione</a:t>
              </a:r>
            </a:p>
            <a:p>
              <a:pPr algn="r"/>
              <a:r>
                <a:rPr lang="it-IT" sz="1600" dirty="0" smtClean="0"/>
                <a:t>Focalizzazione</a:t>
              </a:r>
            </a:p>
          </p:txBody>
        </p:sp>
        <p:sp>
          <p:nvSpPr>
            <p:cNvPr id="52" name="Parentesi quadra chiusa 51"/>
            <p:cNvSpPr/>
            <p:nvPr/>
          </p:nvSpPr>
          <p:spPr bwMode="auto">
            <a:xfrm>
              <a:off x="1688353" y="4640394"/>
              <a:ext cx="224117" cy="619776"/>
            </a:xfrm>
            <a:prstGeom prst="rightBracket">
              <a:avLst/>
            </a:prstGeom>
            <a:solidFill>
              <a:srgbClr val="9C9CDF"/>
            </a:solidFill>
            <a:ln w="3175" cap="flat" cmpd="sng" algn="ctr">
              <a:solidFill>
                <a:srgbClr val="3366FF"/>
              </a:solidFill>
              <a:prstDash val="solid"/>
              <a:round/>
              <a:headEnd type="none" w="med" len="med"/>
              <a:tailEnd type="none" w="med" len="med"/>
            </a:ln>
            <a:effectLst/>
            <a:extLst/>
          </p:spPr>
          <p:txBody>
            <a:bodyPr vert="horz" wrap="none" lIns="91440" tIns="45720" rIns="91440" bIns="45720" numCol="1" rtlCol="0" anchor="b"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3600" b="1" i="0" u="none" strike="noStrike" cap="none" normalizeH="0" baseline="0">
                <a:ln>
                  <a:noFill/>
                </a:ln>
                <a:solidFill>
                  <a:srgbClr val="000066"/>
                </a:solidFill>
                <a:effectLst/>
                <a:latin typeface="Arial Narrow" charset="0"/>
                <a:ea typeface="ＭＳ Ｐゴシック" charset="0"/>
              </a:endParaRPr>
            </a:p>
          </p:txBody>
        </p:sp>
        <p:sp>
          <p:nvSpPr>
            <p:cNvPr id="47" name="CasellaDiTesto 46"/>
            <p:cNvSpPr txBox="1"/>
            <p:nvPr/>
          </p:nvSpPr>
          <p:spPr>
            <a:xfrm>
              <a:off x="44823" y="4632568"/>
              <a:ext cx="1867647" cy="584776"/>
            </a:xfrm>
            <a:prstGeom prst="rect">
              <a:avLst/>
            </a:prstGeom>
            <a:noFill/>
          </p:spPr>
          <p:txBody>
            <a:bodyPr wrap="square" rtlCol="0">
              <a:spAutoFit/>
            </a:bodyPr>
            <a:lstStyle/>
            <a:p>
              <a:pPr algn="r"/>
              <a:r>
                <a:rPr lang="it-IT" sz="1600" dirty="0" smtClean="0"/>
                <a:t>Innovative </a:t>
              </a:r>
            </a:p>
            <a:p>
              <a:pPr algn="r"/>
              <a:r>
                <a:rPr lang="it-IT" sz="1600" dirty="0" smtClean="0"/>
                <a:t>Imitative</a:t>
              </a:r>
            </a:p>
          </p:txBody>
        </p:sp>
        <p:cxnSp>
          <p:nvCxnSpPr>
            <p:cNvPr id="54" name="Connettore 2 53"/>
            <p:cNvCxnSpPr>
              <a:stCxn id="51" idx="2"/>
            </p:cNvCxnSpPr>
            <p:nvPr/>
          </p:nvCxnSpPr>
          <p:spPr bwMode="auto">
            <a:xfrm>
              <a:off x="1912470" y="3963811"/>
              <a:ext cx="448242" cy="0"/>
            </a:xfrm>
            <a:prstGeom prst="straightConnector1">
              <a:avLst/>
            </a:prstGeom>
            <a:solidFill>
              <a:schemeClr val="accent1"/>
            </a:solidFill>
            <a:ln w="3175" cap="flat" cmpd="sng" algn="ctr">
              <a:solidFill>
                <a:srgbClr val="3366FF"/>
              </a:solidFill>
              <a:prstDash val="solid"/>
              <a:round/>
              <a:headEnd type="arrow" w="med" len="med"/>
              <a:tailEnd type="non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1" name="Connettore 2 60"/>
            <p:cNvCxnSpPr>
              <a:endCxn id="52" idx="2"/>
            </p:cNvCxnSpPr>
            <p:nvPr/>
          </p:nvCxnSpPr>
          <p:spPr bwMode="auto">
            <a:xfrm flipH="1">
              <a:off x="1912470" y="4950282"/>
              <a:ext cx="418360" cy="0"/>
            </a:xfrm>
            <a:prstGeom prst="straightConnector1">
              <a:avLst/>
            </a:prstGeom>
            <a:solidFill>
              <a:schemeClr val="accent1"/>
            </a:solidFill>
            <a:ln w="3175" cap="flat" cmpd="sng" algn="ctr">
              <a:solidFill>
                <a:srgbClr val="3366FF"/>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sp>
        <p:nvSpPr>
          <p:cNvPr id="67" name="CasellaDiTesto 66"/>
          <p:cNvSpPr txBox="1"/>
          <p:nvPr/>
        </p:nvSpPr>
        <p:spPr>
          <a:xfrm>
            <a:off x="1970990" y="1672165"/>
            <a:ext cx="4930589" cy="369332"/>
          </a:xfrm>
          <a:prstGeom prst="rect">
            <a:avLst/>
          </a:prstGeom>
          <a:noFill/>
        </p:spPr>
        <p:txBody>
          <a:bodyPr wrap="square" rtlCol="0">
            <a:spAutoFit/>
          </a:bodyPr>
          <a:lstStyle/>
          <a:p>
            <a:pPr algn="ctr"/>
            <a:r>
              <a:rPr lang="it-IT"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ORIENTAMENTO STRATEGICO DI FONDO</a:t>
            </a:r>
            <a:endParaRPr lang="it-IT"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7" name="Titolo 6"/>
          <p:cNvSpPr>
            <a:spLocks noGrp="1"/>
          </p:cNvSpPr>
          <p:nvPr>
            <p:ph type="title"/>
          </p:nvPr>
        </p:nvSpPr>
        <p:spPr/>
        <p:txBody>
          <a:bodyPr/>
          <a:lstStyle/>
          <a:p>
            <a:r>
              <a:rPr lang="it-IT" dirty="0" smtClean="0"/>
              <a:t>I livelli di decisione strategica</a:t>
            </a:r>
            <a:endParaRPr lang="it-IT" dirty="0"/>
          </a:p>
        </p:txBody>
      </p:sp>
      <p:sp>
        <p:nvSpPr>
          <p:cNvPr id="12" name="Segnaposto piè di pagina 11"/>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146454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err="1" smtClean="0"/>
              <a:t>Mission</a:t>
            </a:r>
            <a:r>
              <a:rPr lang="it-IT" dirty="0" smtClean="0"/>
              <a:t> e </a:t>
            </a:r>
            <a:r>
              <a:rPr lang="it-IT" dirty="0" err="1" smtClean="0"/>
              <a:t>vision</a:t>
            </a:r>
            <a:endParaRPr lang="it-IT" dirty="0"/>
          </a:p>
        </p:txBody>
      </p:sp>
      <p:sp>
        <p:nvSpPr>
          <p:cNvPr id="6" name="Segnaposto testo 5"/>
          <p:cNvSpPr>
            <a:spLocks noGrp="1"/>
          </p:cNvSpPr>
          <p:nvPr>
            <p:ph type="body" idx="1"/>
          </p:nvPr>
        </p:nvSpPr>
        <p:spPr/>
        <p:txBody>
          <a:bodyPr/>
          <a:lstStyle/>
          <a:p>
            <a:r>
              <a:rPr lang="it-IT" sz="2400" dirty="0" err="1" smtClean="0"/>
              <a:t>Mission</a:t>
            </a:r>
            <a:endParaRPr lang="it-IT" sz="2400" dirty="0"/>
          </a:p>
        </p:txBody>
      </p:sp>
      <p:sp>
        <p:nvSpPr>
          <p:cNvPr id="7" name="Segnaposto contenuto 6"/>
          <p:cNvSpPr>
            <a:spLocks noGrp="1"/>
          </p:cNvSpPr>
          <p:nvPr>
            <p:ph sz="half" idx="2"/>
          </p:nvPr>
        </p:nvSpPr>
        <p:spPr/>
        <p:txBody>
          <a:bodyPr/>
          <a:lstStyle/>
          <a:p>
            <a:r>
              <a:rPr lang="it-IT" dirty="0" smtClean="0"/>
              <a:t>Lo scopo ultimo dell’impresa</a:t>
            </a:r>
          </a:p>
          <a:p>
            <a:r>
              <a:rPr lang="it-IT" dirty="0" smtClean="0"/>
              <a:t>Come? </a:t>
            </a:r>
            <a:r>
              <a:rPr lang="it-IT" dirty="0" smtClean="0">
                <a:sym typeface="Wingdings"/>
              </a:rPr>
              <a:t> </a:t>
            </a:r>
            <a:r>
              <a:rPr lang="it-IT" dirty="0" smtClean="0"/>
              <a:t>Tre domande:</a:t>
            </a:r>
          </a:p>
          <a:p>
            <a:pPr lvl="1"/>
            <a:r>
              <a:rPr lang="it-IT" dirty="0" smtClean="0"/>
              <a:t>Chi siamo?</a:t>
            </a:r>
          </a:p>
          <a:p>
            <a:pPr lvl="1"/>
            <a:r>
              <a:rPr lang="it-IT" dirty="0" smtClean="0"/>
              <a:t>Cosa vogliamo fare?</a:t>
            </a:r>
          </a:p>
          <a:p>
            <a:pPr lvl="1"/>
            <a:r>
              <a:rPr lang="it-IT" dirty="0" smtClean="0"/>
              <a:t>Perché lo facciamo?</a:t>
            </a:r>
            <a:endParaRPr lang="it-IT" dirty="0"/>
          </a:p>
        </p:txBody>
      </p:sp>
      <p:sp>
        <p:nvSpPr>
          <p:cNvPr id="8" name="Segnaposto testo 7"/>
          <p:cNvSpPr>
            <a:spLocks noGrp="1"/>
          </p:cNvSpPr>
          <p:nvPr>
            <p:ph type="body" sz="quarter" idx="3"/>
          </p:nvPr>
        </p:nvSpPr>
        <p:spPr/>
        <p:txBody>
          <a:bodyPr/>
          <a:lstStyle/>
          <a:p>
            <a:r>
              <a:rPr lang="it-IT" sz="2400" dirty="0" smtClean="0"/>
              <a:t>Vision</a:t>
            </a:r>
            <a:endParaRPr lang="it-IT" sz="2400" dirty="0"/>
          </a:p>
        </p:txBody>
      </p:sp>
      <p:sp>
        <p:nvSpPr>
          <p:cNvPr id="9" name="Segnaposto contenuto 8"/>
          <p:cNvSpPr>
            <a:spLocks noGrp="1"/>
          </p:cNvSpPr>
          <p:nvPr>
            <p:ph sz="quarter" idx="4"/>
          </p:nvPr>
        </p:nvSpPr>
        <p:spPr/>
        <p:txBody>
          <a:bodyPr/>
          <a:lstStyle/>
          <a:p>
            <a:r>
              <a:rPr lang="it-IT" dirty="0" smtClean="0"/>
              <a:t>La proiezione di uno scenario futuro</a:t>
            </a:r>
            <a:endParaRPr lang="it-IT" dirty="0"/>
          </a:p>
          <a:p>
            <a:r>
              <a:rPr lang="it-IT" dirty="0" smtClean="0"/>
              <a:t>Come? Una descrizione del futuro </a:t>
            </a:r>
          </a:p>
          <a:p>
            <a:pPr lvl="1"/>
            <a:r>
              <a:rPr lang="it-IT" dirty="0" smtClean="0"/>
              <a:t>Chiara</a:t>
            </a:r>
            <a:endParaRPr lang="it-IT" dirty="0"/>
          </a:p>
          <a:p>
            <a:pPr lvl="1"/>
            <a:r>
              <a:rPr lang="it-IT" dirty="0" smtClean="0"/>
              <a:t>Breve</a:t>
            </a:r>
          </a:p>
          <a:p>
            <a:pPr lvl="1"/>
            <a:r>
              <a:rPr lang="it-IT" dirty="0" smtClean="0"/>
              <a:t>Realistica e/o verosimile</a:t>
            </a:r>
          </a:p>
          <a:p>
            <a:pPr lvl="1"/>
            <a:r>
              <a:rPr lang="it-IT" dirty="0" smtClean="0"/>
              <a:t>Attuale </a:t>
            </a:r>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479582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lstStyle/>
          <a:p>
            <a:r>
              <a:rPr lang="it-IT" dirty="0" smtClean="0"/>
              <a:t>Un esempio: Toyota company</a:t>
            </a:r>
            <a:endParaRPr lang="it-IT" dirty="0"/>
          </a:p>
        </p:txBody>
      </p:sp>
      <p:sp>
        <p:nvSpPr>
          <p:cNvPr id="10" name="Segnaposto contenuto 9"/>
          <p:cNvSpPr>
            <a:spLocks noGrp="1"/>
          </p:cNvSpPr>
          <p:nvPr>
            <p:ph idx="1"/>
          </p:nvPr>
        </p:nvSpPr>
        <p:spPr/>
        <p:txBody>
          <a:bodyPr/>
          <a:lstStyle/>
          <a:p>
            <a:r>
              <a:rPr lang="en-GB" dirty="0" smtClean="0"/>
              <a:t>Vision </a:t>
            </a:r>
          </a:p>
          <a:p>
            <a:pPr lvl="1"/>
            <a:r>
              <a:rPr lang="en-GB" dirty="0" smtClean="0"/>
              <a:t>Toyota will lead the way to the future of mobility, enriching lives around the world with the safest and most responsible ways of moving people.</a:t>
            </a:r>
          </a:p>
          <a:p>
            <a:pPr lvl="1"/>
            <a:r>
              <a:rPr lang="en-GB" dirty="0" smtClean="0"/>
              <a:t>Through our commitment to quality, constant innovation and respect for the planet, we aim to exceed expectations and be rewarded with a smile.</a:t>
            </a:r>
          </a:p>
          <a:p>
            <a:r>
              <a:rPr lang="en-GB" dirty="0" smtClean="0"/>
              <a:t>Mission</a:t>
            </a:r>
          </a:p>
          <a:p>
            <a:pPr lvl="1"/>
            <a:r>
              <a:rPr lang="en-GB" dirty="0" smtClean="0"/>
              <a:t>Supplying the range of vehicles, parts, accessories and services to meet the requirements.</a:t>
            </a:r>
          </a:p>
          <a:p>
            <a:pPr lvl="1"/>
            <a:r>
              <a:rPr lang="en-GB" dirty="0" smtClean="0"/>
              <a:t>Ensuring that products are of outstanding quality, value for money and </a:t>
            </a:r>
            <a:r>
              <a:rPr lang="en-GB" dirty="0" err="1" smtClean="0"/>
              <a:t>instill</a:t>
            </a:r>
            <a:r>
              <a:rPr lang="en-GB" dirty="0" smtClean="0"/>
              <a:t> pride of ownership</a:t>
            </a:r>
            <a:endParaRPr lang="en-GB" dirty="0"/>
          </a:p>
        </p:txBody>
      </p:sp>
      <p:sp>
        <p:nvSpPr>
          <p:cNvPr id="7" name="Segnaposto piè di pagina 6"/>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pic>
        <p:nvPicPr>
          <p:cNvPr id="2" name="Immagine 1" descr="Toyot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230" y="554912"/>
            <a:ext cx="1987970" cy="1045288"/>
          </a:xfrm>
          <a:prstGeom prst="rect">
            <a:avLst/>
          </a:prstGeom>
        </p:spPr>
      </p:pic>
    </p:spTree>
    <p:extLst>
      <p:ext uri="{BB962C8B-B14F-4D97-AF65-F5344CB8AC3E}">
        <p14:creationId xmlns:p14="http://schemas.microsoft.com/office/powerpoint/2010/main" val="1901278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p:nvPr>
        </p:nvSpPr>
        <p:spPr/>
        <p:txBody>
          <a:bodyPr/>
          <a:lstStyle/>
          <a:p>
            <a:r>
              <a:rPr lang="it-IT" dirty="0" smtClean="0"/>
              <a:t>Un esempio: Apple company</a:t>
            </a:r>
            <a:endParaRPr lang="it-IT" dirty="0"/>
          </a:p>
        </p:txBody>
      </p:sp>
      <p:sp>
        <p:nvSpPr>
          <p:cNvPr id="10" name="Segnaposto contenuto 9"/>
          <p:cNvSpPr>
            <a:spLocks noGrp="1"/>
          </p:cNvSpPr>
          <p:nvPr>
            <p:ph idx="1"/>
          </p:nvPr>
        </p:nvSpPr>
        <p:spPr/>
        <p:txBody>
          <a:bodyPr>
            <a:normAutofit fontScale="92500"/>
          </a:bodyPr>
          <a:lstStyle/>
          <a:p>
            <a:r>
              <a:rPr lang="en-GB" dirty="0" smtClean="0"/>
              <a:t>Vision </a:t>
            </a:r>
          </a:p>
          <a:p>
            <a:pPr lvl="1"/>
            <a:r>
              <a:rPr lang="en-GB" dirty="0" smtClean="0"/>
              <a:t>We believe that we are on the face of the earth to make great products and that’s no changing. We are constantly focusing on innovating.</a:t>
            </a:r>
          </a:p>
          <a:p>
            <a:pPr lvl="1"/>
            <a:r>
              <a:rPr lang="en-GB" dirty="0" smtClean="0"/>
              <a:t>We believe in deep collaboration and cross-pollination of our groups, which allow us to innovate in a way that others cannot.</a:t>
            </a:r>
          </a:p>
          <a:p>
            <a:r>
              <a:rPr lang="en-GB" dirty="0" smtClean="0"/>
              <a:t>Mission</a:t>
            </a:r>
          </a:p>
          <a:p>
            <a:pPr lvl="1"/>
            <a:r>
              <a:rPr lang="en-GB" dirty="0" smtClean="0"/>
              <a:t>Apple designs Macs, the best personal computers in the world, along with OS X, </a:t>
            </a:r>
            <a:r>
              <a:rPr lang="en-GB" dirty="0" err="1" smtClean="0"/>
              <a:t>iLife</a:t>
            </a:r>
            <a:r>
              <a:rPr lang="en-GB" dirty="0" smtClean="0"/>
              <a:t>, </a:t>
            </a:r>
            <a:r>
              <a:rPr lang="en-GB" dirty="0" err="1" smtClean="0"/>
              <a:t>iWorks</a:t>
            </a:r>
            <a:r>
              <a:rPr lang="en-GB" dirty="0" smtClean="0"/>
              <a:t>, and professional software.</a:t>
            </a:r>
          </a:p>
          <a:p>
            <a:pPr lvl="1"/>
            <a:r>
              <a:rPr lang="en-GB" dirty="0" smtClean="0"/>
              <a:t>Apple leads the digital music revolution with its iPods and iTunes online store.</a:t>
            </a:r>
          </a:p>
          <a:p>
            <a:pPr lvl="1"/>
            <a:r>
              <a:rPr lang="en-GB" dirty="0" smtClean="0"/>
              <a:t>Apple reinvented the mobile phone with its revolutionary iPhone and App Store, and has recently introduced its magical </a:t>
            </a:r>
            <a:r>
              <a:rPr lang="en-GB" dirty="0" err="1" smtClean="0"/>
              <a:t>iPad</a:t>
            </a:r>
            <a:r>
              <a:rPr lang="en-GB" dirty="0" smtClean="0"/>
              <a:t> which is defining the future of mobile media and computing devices.</a:t>
            </a:r>
            <a:endParaRPr lang="en-GB" dirty="0"/>
          </a:p>
        </p:txBody>
      </p:sp>
      <p:sp>
        <p:nvSpPr>
          <p:cNvPr id="7" name="Segnaposto piè di pagina 6"/>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pic>
        <p:nvPicPr>
          <p:cNvPr id="2" name="Immagine 1"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6321" y="598818"/>
            <a:ext cx="853029" cy="1001382"/>
          </a:xfrm>
          <a:prstGeom prst="rect">
            <a:avLst/>
          </a:prstGeom>
        </p:spPr>
      </p:pic>
    </p:spTree>
    <p:extLst>
      <p:ext uri="{BB962C8B-B14F-4D97-AF65-F5344CB8AC3E}">
        <p14:creationId xmlns:p14="http://schemas.microsoft.com/office/powerpoint/2010/main" val="1339957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1097" name="Group 41"/>
          <p:cNvGrpSpPr>
            <a:grpSpLocks/>
          </p:cNvGrpSpPr>
          <p:nvPr/>
        </p:nvGrpSpPr>
        <p:grpSpPr bwMode="auto">
          <a:xfrm>
            <a:off x="234950" y="1454150"/>
            <a:ext cx="8151813" cy="4794250"/>
            <a:chOff x="148" y="916"/>
            <a:chExt cx="5135" cy="3020"/>
          </a:xfrm>
        </p:grpSpPr>
        <p:sp>
          <p:nvSpPr>
            <p:cNvPr id="301098" name="Rectangle 42"/>
            <p:cNvSpPr>
              <a:spLocks noChangeArrowheads="1"/>
            </p:cNvSpPr>
            <p:nvPr/>
          </p:nvSpPr>
          <p:spPr bwMode="auto">
            <a:xfrm>
              <a:off x="676" y="1636"/>
              <a:ext cx="856" cy="520"/>
            </a:xfrm>
            <a:prstGeom prst="rect">
              <a:avLst/>
            </a:prstGeom>
            <a:noFill/>
            <a:ln w="12699">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099" name="Rectangle 43"/>
            <p:cNvSpPr>
              <a:spLocks noChangeArrowheads="1"/>
            </p:cNvSpPr>
            <p:nvPr/>
          </p:nvSpPr>
          <p:spPr bwMode="auto">
            <a:xfrm>
              <a:off x="2260" y="1636"/>
              <a:ext cx="856" cy="520"/>
            </a:xfrm>
            <a:prstGeom prst="rect">
              <a:avLst/>
            </a:prstGeom>
            <a:noFill/>
            <a:ln w="12699">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00" name="Rectangle 44"/>
            <p:cNvSpPr>
              <a:spLocks noChangeArrowheads="1"/>
            </p:cNvSpPr>
            <p:nvPr/>
          </p:nvSpPr>
          <p:spPr bwMode="auto">
            <a:xfrm>
              <a:off x="3940" y="1636"/>
              <a:ext cx="856" cy="520"/>
            </a:xfrm>
            <a:prstGeom prst="rect">
              <a:avLst/>
            </a:prstGeom>
            <a:noFill/>
            <a:ln w="12699">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01" name="Rectangle 45"/>
            <p:cNvSpPr>
              <a:spLocks noChangeArrowheads="1"/>
            </p:cNvSpPr>
            <p:nvPr/>
          </p:nvSpPr>
          <p:spPr bwMode="auto">
            <a:xfrm>
              <a:off x="2308" y="2836"/>
              <a:ext cx="856" cy="520"/>
            </a:xfrm>
            <a:prstGeom prst="rect">
              <a:avLst/>
            </a:prstGeom>
            <a:noFill/>
            <a:ln w="12699">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02" name="Rectangle 46"/>
            <p:cNvSpPr>
              <a:spLocks noChangeArrowheads="1"/>
            </p:cNvSpPr>
            <p:nvPr/>
          </p:nvSpPr>
          <p:spPr bwMode="auto">
            <a:xfrm>
              <a:off x="3940" y="2836"/>
              <a:ext cx="856" cy="520"/>
            </a:xfrm>
            <a:prstGeom prst="rect">
              <a:avLst/>
            </a:prstGeom>
            <a:noFill/>
            <a:ln w="12699">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03" name="Line 47"/>
            <p:cNvSpPr>
              <a:spLocks noChangeShapeType="1"/>
            </p:cNvSpPr>
            <p:nvPr/>
          </p:nvSpPr>
          <p:spPr bwMode="auto">
            <a:xfrm>
              <a:off x="1536" y="1872"/>
              <a:ext cx="732" cy="0"/>
            </a:xfrm>
            <a:prstGeom prst="line">
              <a:avLst/>
            </a:prstGeom>
            <a:noFill/>
            <a:ln w="12699">
              <a:solidFill>
                <a:schemeClr val="tx1"/>
              </a:solidFill>
              <a:round/>
              <a:headEnd type="oval" w="med" len="med"/>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04" name="Line 48"/>
            <p:cNvSpPr>
              <a:spLocks noChangeShapeType="1"/>
            </p:cNvSpPr>
            <p:nvPr/>
          </p:nvSpPr>
          <p:spPr bwMode="auto">
            <a:xfrm>
              <a:off x="3120" y="1872"/>
              <a:ext cx="816" cy="0"/>
            </a:xfrm>
            <a:prstGeom prst="line">
              <a:avLst/>
            </a:prstGeom>
            <a:noFill/>
            <a:ln w="12699">
              <a:solidFill>
                <a:schemeClr val="tx1"/>
              </a:solidFill>
              <a:round/>
              <a:headEnd type="oval" w="med" len="med"/>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05" name="Line 49"/>
            <p:cNvSpPr>
              <a:spLocks noChangeShapeType="1"/>
            </p:cNvSpPr>
            <p:nvPr/>
          </p:nvSpPr>
          <p:spPr bwMode="auto">
            <a:xfrm>
              <a:off x="4368" y="2160"/>
              <a:ext cx="0" cy="672"/>
            </a:xfrm>
            <a:prstGeom prst="line">
              <a:avLst/>
            </a:prstGeom>
            <a:noFill/>
            <a:ln w="12699">
              <a:solidFill>
                <a:schemeClr val="tx1"/>
              </a:solidFill>
              <a:round/>
              <a:headEnd type="oval" w="med" len="med"/>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06" name="Line 50"/>
            <p:cNvSpPr>
              <a:spLocks noChangeShapeType="1"/>
            </p:cNvSpPr>
            <p:nvPr/>
          </p:nvSpPr>
          <p:spPr bwMode="auto">
            <a:xfrm flipH="1">
              <a:off x="3168" y="3072"/>
              <a:ext cx="768" cy="0"/>
            </a:xfrm>
            <a:prstGeom prst="line">
              <a:avLst/>
            </a:prstGeom>
            <a:noFill/>
            <a:ln w="12699">
              <a:solidFill>
                <a:schemeClr val="tx1"/>
              </a:solidFill>
              <a:round/>
              <a:headEnd type="oval" w="med" len="med"/>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07" name="Line 51"/>
            <p:cNvSpPr>
              <a:spLocks noChangeShapeType="1"/>
            </p:cNvSpPr>
            <p:nvPr/>
          </p:nvSpPr>
          <p:spPr bwMode="auto">
            <a:xfrm flipV="1">
              <a:off x="2736" y="2160"/>
              <a:ext cx="0" cy="672"/>
            </a:xfrm>
            <a:prstGeom prst="line">
              <a:avLst/>
            </a:prstGeom>
            <a:noFill/>
            <a:ln w="12699">
              <a:solidFill>
                <a:schemeClr val="tx1"/>
              </a:solidFill>
              <a:round/>
              <a:headEnd type="oval" w="med" len="med"/>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08" name="Line 52"/>
            <p:cNvSpPr>
              <a:spLocks noChangeShapeType="1"/>
            </p:cNvSpPr>
            <p:nvPr/>
          </p:nvSpPr>
          <p:spPr bwMode="auto">
            <a:xfrm>
              <a:off x="2736" y="2592"/>
              <a:ext cx="1392" cy="0"/>
            </a:xfrm>
            <a:prstGeom prst="line">
              <a:avLst/>
            </a:prstGeom>
            <a:noFill/>
            <a:ln w="12699">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09" name="Line 53"/>
            <p:cNvSpPr>
              <a:spLocks noChangeShapeType="1"/>
            </p:cNvSpPr>
            <p:nvPr/>
          </p:nvSpPr>
          <p:spPr bwMode="auto">
            <a:xfrm flipV="1">
              <a:off x="4128" y="2160"/>
              <a:ext cx="0" cy="432"/>
            </a:xfrm>
            <a:prstGeom prst="line">
              <a:avLst/>
            </a:prstGeom>
            <a:noFill/>
            <a:ln w="12699">
              <a:solidFill>
                <a:schemeClr val="tx1"/>
              </a:solidFill>
              <a:round/>
              <a:headEnd type="none" w="sm" len="sm"/>
              <a:tailEnd type="stealth" w="med" len="lg"/>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10" name="Rectangle 54"/>
            <p:cNvSpPr>
              <a:spLocks noChangeArrowheads="1"/>
            </p:cNvSpPr>
            <p:nvPr/>
          </p:nvSpPr>
          <p:spPr bwMode="auto">
            <a:xfrm>
              <a:off x="743" y="1646"/>
              <a:ext cx="695" cy="4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defTabSz="762000" eaLnBrk="0" fontAlgn="base" hangingPunct="0">
                <a:spcBef>
                  <a:spcPct val="0"/>
                </a:spcBef>
                <a:spcAft>
                  <a:spcPct val="0"/>
                </a:spcAft>
              </a:pPr>
              <a:r>
                <a:rPr lang="it-IT" sz="1400" b="1">
                  <a:solidFill>
                    <a:srgbClr val="000000"/>
                  </a:solidFill>
                  <a:latin typeface="Arial" charset="0"/>
                  <a:ea typeface="ＭＳ Ｐゴシック" charset="0"/>
                </a:rPr>
                <a:t>OBIETTIVI</a:t>
              </a:r>
            </a:p>
            <a:p>
              <a:pPr algn="ctr" defTabSz="762000" eaLnBrk="0" fontAlgn="base" hangingPunct="0">
                <a:spcBef>
                  <a:spcPct val="0"/>
                </a:spcBef>
                <a:spcAft>
                  <a:spcPct val="0"/>
                </a:spcAft>
              </a:pPr>
              <a:r>
                <a:rPr lang="it-IT" sz="1400" b="1">
                  <a:solidFill>
                    <a:srgbClr val="000000"/>
                  </a:solidFill>
                  <a:latin typeface="Arial" charset="0"/>
                  <a:ea typeface="ＭＳ Ｐゴシック" charset="0"/>
                </a:rPr>
                <a:t>DI  LUNGO</a:t>
              </a:r>
            </a:p>
            <a:p>
              <a:pPr algn="ctr" defTabSz="762000" eaLnBrk="0" fontAlgn="base" hangingPunct="0">
                <a:spcBef>
                  <a:spcPct val="0"/>
                </a:spcBef>
                <a:spcAft>
                  <a:spcPct val="0"/>
                </a:spcAft>
              </a:pPr>
              <a:r>
                <a:rPr lang="it-IT" sz="1400" b="1">
                  <a:solidFill>
                    <a:srgbClr val="000000"/>
                  </a:solidFill>
                  <a:latin typeface="Arial" charset="0"/>
                  <a:ea typeface="ＭＳ Ｐゴシック" charset="0"/>
                </a:rPr>
                <a:t>PERIODO</a:t>
              </a:r>
            </a:p>
          </p:txBody>
        </p:sp>
        <p:sp>
          <p:nvSpPr>
            <p:cNvPr id="301111" name="Rectangle 55"/>
            <p:cNvSpPr>
              <a:spLocks noChangeArrowheads="1"/>
            </p:cNvSpPr>
            <p:nvPr/>
          </p:nvSpPr>
          <p:spPr bwMode="auto">
            <a:xfrm>
              <a:off x="2336" y="1646"/>
              <a:ext cx="676" cy="4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defTabSz="762000" eaLnBrk="0" fontAlgn="base" hangingPunct="0">
                <a:spcBef>
                  <a:spcPct val="0"/>
                </a:spcBef>
                <a:spcAft>
                  <a:spcPct val="0"/>
                </a:spcAft>
              </a:pPr>
              <a:r>
                <a:rPr lang="it-IT" sz="1400" b="1">
                  <a:solidFill>
                    <a:srgbClr val="000000"/>
                  </a:solidFill>
                  <a:latin typeface="Arial" charset="0"/>
                  <a:ea typeface="ＭＳ Ｐゴシック" charset="0"/>
                </a:rPr>
                <a:t>OBIETTIVI</a:t>
              </a:r>
            </a:p>
            <a:p>
              <a:pPr algn="ctr" defTabSz="762000" eaLnBrk="0" fontAlgn="base" hangingPunct="0">
                <a:spcBef>
                  <a:spcPct val="0"/>
                </a:spcBef>
                <a:spcAft>
                  <a:spcPct val="0"/>
                </a:spcAft>
              </a:pPr>
              <a:r>
                <a:rPr lang="it-IT" sz="1400" b="1">
                  <a:solidFill>
                    <a:srgbClr val="000000"/>
                  </a:solidFill>
                  <a:latin typeface="Arial" charset="0"/>
                  <a:ea typeface="ＭＳ Ｐゴシック" charset="0"/>
                </a:rPr>
                <a:t>DI  BREVE</a:t>
              </a:r>
            </a:p>
            <a:p>
              <a:pPr algn="ctr" defTabSz="762000" eaLnBrk="0" fontAlgn="base" hangingPunct="0">
                <a:spcBef>
                  <a:spcPct val="0"/>
                </a:spcBef>
                <a:spcAft>
                  <a:spcPct val="0"/>
                </a:spcAft>
              </a:pPr>
              <a:r>
                <a:rPr lang="it-IT" sz="1400" b="1">
                  <a:solidFill>
                    <a:srgbClr val="000000"/>
                  </a:solidFill>
                  <a:latin typeface="Arial" charset="0"/>
                  <a:ea typeface="ＭＳ Ｐゴシック" charset="0"/>
                </a:rPr>
                <a:t>PERIODO</a:t>
              </a:r>
            </a:p>
          </p:txBody>
        </p:sp>
        <p:sp>
          <p:nvSpPr>
            <p:cNvPr id="301112" name="Rectangle 56"/>
            <p:cNvSpPr>
              <a:spLocks noChangeArrowheads="1"/>
            </p:cNvSpPr>
            <p:nvPr/>
          </p:nvSpPr>
          <p:spPr bwMode="auto">
            <a:xfrm>
              <a:off x="3987" y="1694"/>
              <a:ext cx="769" cy="4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defTabSz="762000" eaLnBrk="0" fontAlgn="base" hangingPunct="0">
                <a:spcBef>
                  <a:spcPct val="0"/>
                </a:spcBef>
                <a:spcAft>
                  <a:spcPct val="0"/>
                </a:spcAft>
              </a:pPr>
              <a:r>
                <a:rPr lang="it-IT" sz="1400" b="1">
                  <a:solidFill>
                    <a:srgbClr val="000000"/>
                  </a:solidFill>
                  <a:latin typeface="Arial" charset="0"/>
                  <a:ea typeface="ＭＳ Ｐゴシック" charset="0"/>
                </a:rPr>
                <a:t>ATTIVITA’</a:t>
              </a:r>
            </a:p>
            <a:p>
              <a:pPr algn="ctr" defTabSz="762000" eaLnBrk="0" fontAlgn="base" hangingPunct="0">
                <a:spcBef>
                  <a:spcPct val="0"/>
                </a:spcBef>
                <a:spcAft>
                  <a:spcPct val="0"/>
                </a:spcAft>
              </a:pPr>
              <a:endParaRPr lang="it-IT" sz="1400" b="1">
                <a:solidFill>
                  <a:srgbClr val="000000"/>
                </a:solidFill>
                <a:latin typeface="Arial" charset="0"/>
                <a:ea typeface="ＭＳ Ｐゴシック" charset="0"/>
              </a:endParaRPr>
            </a:p>
            <a:p>
              <a:pPr algn="ctr" defTabSz="762000" eaLnBrk="0" fontAlgn="base" hangingPunct="0">
                <a:spcBef>
                  <a:spcPct val="0"/>
                </a:spcBef>
                <a:spcAft>
                  <a:spcPct val="0"/>
                </a:spcAft>
              </a:pPr>
              <a:r>
                <a:rPr lang="it-IT" sz="1400" b="1">
                  <a:solidFill>
                    <a:srgbClr val="000000"/>
                  </a:solidFill>
                  <a:latin typeface="Arial" charset="0"/>
                  <a:ea typeface="ＭＳ Ｐゴシック" charset="0"/>
                </a:rPr>
                <a:t>OPERATIVA</a:t>
              </a:r>
            </a:p>
          </p:txBody>
        </p:sp>
        <p:sp>
          <p:nvSpPr>
            <p:cNvPr id="301113" name="Rectangle 57"/>
            <p:cNvSpPr>
              <a:spLocks noChangeArrowheads="1"/>
            </p:cNvSpPr>
            <p:nvPr/>
          </p:nvSpPr>
          <p:spPr bwMode="auto">
            <a:xfrm>
              <a:off x="3922" y="2846"/>
              <a:ext cx="900" cy="4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defTabSz="762000" eaLnBrk="0" fontAlgn="base" hangingPunct="0">
                <a:spcBef>
                  <a:spcPct val="0"/>
                </a:spcBef>
                <a:spcAft>
                  <a:spcPct val="0"/>
                </a:spcAft>
              </a:pPr>
              <a:r>
                <a:rPr lang="it-IT" sz="1400" b="1">
                  <a:solidFill>
                    <a:srgbClr val="000000"/>
                  </a:solidFill>
                  <a:latin typeface="Arial" charset="0"/>
                  <a:ea typeface="ＭＳ Ｐゴシック" charset="0"/>
                </a:rPr>
                <a:t>MISURAZIONE</a:t>
              </a:r>
            </a:p>
            <a:p>
              <a:pPr algn="ctr" defTabSz="762000" eaLnBrk="0" fontAlgn="base" hangingPunct="0">
                <a:spcBef>
                  <a:spcPct val="0"/>
                </a:spcBef>
                <a:spcAft>
                  <a:spcPct val="0"/>
                </a:spcAft>
              </a:pPr>
              <a:r>
                <a:rPr lang="it-IT" sz="1400" b="1">
                  <a:solidFill>
                    <a:srgbClr val="000000"/>
                  </a:solidFill>
                  <a:latin typeface="Arial" charset="0"/>
                  <a:ea typeface="ＭＳ Ｐゴシック" charset="0"/>
                </a:rPr>
                <a:t>DEI</a:t>
              </a:r>
            </a:p>
            <a:p>
              <a:pPr algn="ctr" defTabSz="762000" eaLnBrk="0" fontAlgn="base" hangingPunct="0">
                <a:spcBef>
                  <a:spcPct val="0"/>
                </a:spcBef>
                <a:spcAft>
                  <a:spcPct val="0"/>
                </a:spcAft>
              </a:pPr>
              <a:r>
                <a:rPr lang="it-IT" sz="1400" b="1">
                  <a:solidFill>
                    <a:srgbClr val="000000"/>
                  </a:solidFill>
                  <a:latin typeface="Arial" charset="0"/>
                  <a:ea typeface="ＭＳ Ｐゴシック" charset="0"/>
                </a:rPr>
                <a:t>RISULTATI</a:t>
              </a:r>
            </a:p>
          </p:txBody>
        </p:sp>
        <p:sp>
          <p:nvSpPr>
            <p:cNvPr id="301114" name="Rectangle 58"/>
            <p:cNvSpPr>
              <a:spLocks noChangeArrowheads="1"/>
            </p:cNvSpPr>
            <p:nvPr/>
          </p:nvSpPr>
          <p:spPr bwMode="auto">
            <a:xfrm>
              <a:off x="2321" y="2894"/>
              <a:ext cx="838" cy="4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defTabSz="762000" eaLnBrk="0" fontAlgn="base" hangingPunct="0">
                <a:spcBef>
                  <a:spcPct val="0"/>
                </a:spcBef>
                <a:spcAft>
                  <a:spcPct val="0"/>
                </a:spcAft>
              </a:pPr>
              <a:r>
                <a:rPr lang="it-IT" sz="1400" b="1">
                  <a:solidFill>
                    <a:srgbClr val="000000"/>
                  </a:solidFill>
                  <a:latin typeface="Arial" charset="0"/>
                  <a:ea typeface="ＭＳ Ｐゴシック" charset="0"/>
                </a:rPr>
                <a:t>CONFRONTO</a:t>
              </a:r>
            </a:p>
            <a:p>
              <a:pPr algn="ctr" defTabSz="762000" eaLnBrk="0" fontAlgn="base" hangingPunct="0">
                <a:spcBef>
                  <a:spcPct val="0"/>
                </a:spcBef>
                <a:spcAft>
                  <a:spcPct val="0"/>
                </a:spcAft>
              </a:pPr>
              <a:r>
                <a:rPr lang="it-IT" sz="1400" b="1">
                  <a:solidFill>
                    <a:srgbClr val="000000"/>
                  </a:solidFill>
                  <a:latin typeface="Arial" charset="0"/>
                  <a:ea typeface="ＭＳ Ｐゴシック" charset="0"/>
                </a:rPr>
                <a:t>OBIETTIVI/</a:t>
              </a:r>
            </a:p>
            <a:p>
              <a:pPr algn="ctr" defTabSz="762000" eaLnBrk="0" fontAlgn="base" hangingPunct="0">
                <a:spcBef>
                  <a:spcPct val="0"/>
                </a:spcBef>
                <a:spcAft>
                  <a:spcPct val="0"/>
                </a:spcAft>
              </a:pPr>
              <a:r>
                <a:rPr lang="it-IT" sz="1400" b="1">
                  <a:solidFill>
                    <a:srgbClr val="000000"/>
                  </a:solidFill>
                  <a:latin typeface="Arial" charset="0"/>
                  <a:ea typeface="ＭＳ Ｐゴシック" charset="0"/>
                </a:rPr>
                <a:t>RISULTATI</a:t>
              </a:r>
            </a:p>
          </p:txBody>
        </p:sp>
        <p:sp>
          <p:nvSpPr>
            <p:cNvPr id="301115" name="AutoShape 59"/>
            <p:cNvSpPr>
              <a:spLocks noChangeArrowheads="1"/>
            </p:cNvSpPr>
            <p:nvPr/>
          </p:nvSpPr>
          <p:spPr bwMode="auto">
            <a:xfrm>
              <a:off x="2604" y="2460"/>
              <a:ext cx="1272" cy="216"/>
            </a:xfrm>
            <a:prstGeom prst="roundRect">
              <a:avLst>
                <a:gd name="adj" fmla="val 12495"/>
              </a:avLst>
            </a:prstGeom>
            <a:solidFill>
              <a:schemeClr val="bg1"/>
            </a:solidFill>
            <a:ln w="38099" cmpd="dbl">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16" name="Rectangle 60"/>
            <p:cNvSpPr>
              <a:spLocks noChangeArrowheads="1"/>
            </p:cNvSpPr>
            <p:nvPr/>
          </p:nvSpPr>
          <p:spPr bwMode="auto">
            <a:xfrm>
              <a:off x="2582" y="2477"/>
              <a:ext cx="1337" cy="1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fontAlgn="base" hangingPunct="0">
                <a:spcBef>
                  <a:spcPct val="0"/>
                </a:spcBef>
                <a:spcAft>
                  <a:spcPct val="0"/>
                </a:spcAft>
              </a:pPr>
              <a:r>
                <a:rPr lang="it-IT" sz="1200" b="1" i="1">
                  <a:solidFill>
                    <a:srgbClr val="000000"/>
                  </a:solidFill>
                  <a:latin typeface="Arial" charset="0"/>
                  <a:ea typeface="ＭＳ Ｐゴシック" charset="0"/>
                </a:rPr>
                <a:t>FEED-BACK CORRETTIVO</a:t>
              </a:r>
            </a:p>
          </p:txBody>
        </p:sp>
        <p:sp>
          <p:nvSpPr>
            <p:cNvPr id="301117" name="Rectangle 61"/>
            <p:cNvSpPr>
              <a:spLocks noChangeArrowheads="1"/>
            </p:cNvSpPr>
            <p:nvPr/>
          </p:nvSpPr>
          <p:spPr bwMode="auto">
            <a:xfrm>
              <a:off x="422" y="1569"/>
              <a:ext cx="1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fontAlgn="base" hangingPunct="0">
                <a:spcBef>
                  <a:spcPct val="0"/>
                </a:spcBef>
                <a:spcAft>
                  <a:spcPct val="0"/>
                </a:spcAft>
              </a:pPr>
              <a:r>
                <a:rPr lang="it-IT" b="1" i="1">
                  <a:solidFill>
                    <a:srgbClr val="000000"/>
                  </a:solidFill>
                  <a:effectLst>
                    <a:outerShdw blurRad="38100" dist="38100" dir="2700000" algn="tl">
                      <a:srgbClr val="FFFFFF"/>
                    </a:outerShdw>
                  </a:effectLst>
                  <a:latin typeface="Arial" charset="0"/>
                  <a:ea typeface="ＭＳ Ｐゴシック" charset="0"/>
                </a:rPr>
                <a:t>1</a:t>
              </a:r>
            </a:p>
          </p:txBody>
        </p:sp>
        <p:sp>
          <p:nvSpPr>
            <p:cNvPr id="301118" name="Rectangle 62"/>
            <p:cNvSpPr>
              <a:spLocks noChangeArrowheads="1"/>
            </p:cNvSpPr>
            <p:nvPr/>
          </p:nvSpPr>
          <p:spPr bwMode="auto">
            <a:xfrm>
              <a:off x="2054" y="1569"/>
              <a:ext cx="1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fontAlgn="base" hangingPunct="0">
                <a:spcBef>
                  <a:spcPct val="0"/>
                </a:spcBef>
                <a:spcAft>
                  <a:spcPct val="0"/>
                </a:spcAft>
              </a:pPr>
              <a:r>
                <a:rPr lang="it-IT" b="1" i="1">
                  <a:solidFill>
                    <a:srgbClr val="000000"/>
                  </a:solidFill>
                  <a:effectLst>
                    <a:outerShdw blurRad="38100" dist="38100" dir="2700000" algn="tl">
                      <a:srgbClr val="FFFFFF"/>
                    </a:outerShdw>
                  </a:effectLst>
                  <a:latin typeface="Arial" charset="0"/>
                  <a:ea typeface="ＭＳ Ｐゴシック" charset="0"/>
                </a:rPr>
                <a:t>2</a:t>
              </a:r>
            </a:p>
          </p:txBody>
        </p:sp>
        <p:sp>
          <p:nvSpPr>
            <p:cNvPr id="301119" name="Rectangle 63"/>
            <p:cNvSpPr>
              <a:spLocks noChangeArrowheads="1"/>
            </p:cNvSpPr>
            <p:nvPr/>
          </p:nvSpPr>
          <p:spPr bwMode="auto">
            <a:xfrm>
              <a:off x="4838" y="1521"/>
              <a:ext cx="1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fontAlgn="base" hangingPunct="0">
                <a:spcBef>
                  <a:spcPct val="0"/>
                </a:spcBef>
                <a:spcAft>
                  <a:spcPct val="0"/>
                </a:spcAft>
              </a:pPr>
              <a:r>
                <a:rPr lang="it-IT" b="1" i="1">
                  <a:solidFill>
                    <a:srgbClr val="000000"/>
                  </a:solidFill>
                  <a:effectLst>
                    <a:outerShdw blurRad="38100" dist="38100" dir="2700000" algn="tl">
                      <a:srgbClr val="FFFFFF"/>
                    </a:outerShdw>
                  </a:effectLst>
                  <a:latin typeface="Arial" charset="0"/>
                  <a:ea typeface="ＭＳ Ｐゴシック" charset="0"/>
                </a:rPr>
                <a:t>3</a:t>
              </a:r>
            </a:p>
          </p:txBody>
        </p:sp>
        <p:sp>
          <p:nvSpPr>
            <p:cNvPr id="301120" name="Rectangle 64"/>
            <p:cNvSpPr>
              <a:spLocks noChangeArrowheads="1"/>
            </p:cNvSpPr>
            <p:nvPr/>
          </p:nvSpPr>
          <p:spPr bwMode="auto">
            <a:xfrm>
              <a:off x="4838" y="2769"/>
              <a:ext cx="1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fontAlgn="base" hangingPunct="0">
                <a:spcBef>
                  <a:spcPct val="0"/>
                </a:spcBef>
                <a:spcAft>
                  <a:spcPct val="0"/>
                </a:spcAft>
              </a:pPr>
              <a:r>
                <a:rPr lang="it-IT" b="1" i="1">
                  <a:solidFill>
                    <a:srgbClr val="000000"/>
                  </a:solidFill>
                  <a:effectLst>
                    <a:outerShdw blurRad="38100" dist="38100" dir="2700000" algn="tl">
                      <a:srgbClr val="FFFFFF"/>
                    </a:outerShdw>
                  </a:effectLst>
                  <a:latin typeface="Arial" charset="0"/>
                  <a:ea typeface="ＭＳ Ｐゴシック" charset="0"/>
                </a:rPr>
                <a:t>4</a:t>
              </a:r>
            </a:p>
          </p:txBody>
        </p:sp>
        <p:sp>
          <p:nvSpPr>
            <p:cNvPr id="301121" name="Rectangle 65"/>
            <p:cNvSpPr>
              <a:spLocks noChangeArrowheads="1"/>
            </p:cNvSpPr>
            <p:nvPr/>
          </p:nvSpPr>
          <p:spPr bwMode="auto">
            <a:xfrm>
              <a:off x="2102" y="2769"/>
              <a:ext cx="1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defTabSz="762000" eaLnBrk="0" fontAlgn="base" hangingPunct="0">
                <a:spcBef>
                  <a:spcPct val="0"/>
                </a:spcBef>
                <a:spcAft>
                  <a:spcPct val="0"/>
                </a:spcAft>
              </a:pPr>
              <a:r>
                <a:rPr lang="it-IT" b="1" i="1">
                  <a:solidFill>
                    <a:srgbClr val="000000"/>
                  </a:solidFill>
                  <a:effectLst>
                    <a:outerShdw blurRad="38100" dist="38100" dir="2700000" algn="tl">
                      <a:srgbClr val="FFFFFF"/>
                    </a:outerShdw>
                  </a:effectLst>
                  <a:latin typeface="Arial" charset="0"/>
                  <a:ea typeface="ＭＳ Ｐゴシック" charset="0"/>
                </a:rPr>
                <a:t>5</a:t>
              </a:r>
            </a:p>
          </p:txBody>
        </p:sp>
        <p:sp>
          <p:nvSpPr>
            <p:cNvPr id="301122" name="AutoShape 66"/>
            <p:cNvSpPr>
              <a:spLocks noChangeArrowheads="1"/>
            </p:cNvSpPr>
            <p:nvPr/>
          </p:nvSpPr>
          <p:spPr bwMode="auto">
            <a:xfrm>
              <a:off x="684" y="1068"/>
              <a:ext cx="792" cy="360"/>
            </a:xfrm>
            <a:prstGeom prst="roundRect">
              <a:avLst>
                <a:gd name="adj" fmla="val 12495"/>
              </a:avLst>
            </a:prstGeom>
            <a:solidFill>
              <a:srgbClr val="3366FF"/>
            </a:solidFill>
            <a:ln w="38099" cmpd="dbl">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23" name="Rectangle 67"/>
            <p:cNvSpPr>
              <a:spLocks noChangeArrowheads="1"/>
            </p:cNvSpPr>
            <p:nvPr/>
          </p:nvSpPr>
          <p:spPr bwMode="auto">
            <a:xfrm>
              <a:off x="770" y="1137"/>
              <a:ext cx="572"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defTabSz="762000" eaLnBrk="0" fontAlgn="base" hangingPunct="0">
                <a:spcBef>
                  <a:spcPct val="0"/>
                </a:spcBef>
                <a:spcAft>
                  <a:spcPct val="0"/>
                </a:spcAft>
              </a:pPr>
              <a:r>
                <a:rPr lang="it-IT" b="1" dirty="0">
                  <a:solidFill>
                    <a:srgbClr val="FFFFFF"/>
                  </a:solidFill>
                  <a:latin typeface="Arial" charset="0"/>
                  <a:ea typeface="ＭＳ Ｐゴシック" charset="0"/>
                </a:rPr>
                <a:t>PIANO</a:t>
              </a:r>
            </a:p>
          </p:txBody>
        </p:sp>
        <p:sp>
          <p:nvSpPr>
            <p:cNvPr id="301124" name="AutoShape 68"/>
            <p:cNvSpPr>
              <a:spLocks noChangeArrowheads="1"/>
            </p:cNvSpPr>
            <p:nvPr/>
          </p:nvSpPr>
          <p:spPr bwMode="auto">
            <a:xfrm>
              <a:off x="2268" y="1068"/>
              <a:ext cx="792" cy="360"/>
            </a:xfrm>
            <a:prstGeom prst="roundRect">
              <a:avLst>
                <a:gd name="adj" fmla="val 12495"/>
              </a:avLst>
            </a:prstGeom>
            <a:solidFill>
              <a:srgbClr val="3366FF"/>
            </a:solidFill>
            <a:ln w="38099" cmpd="dbl">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25" name="Rectangle 69"/>
            <p:cNvSpPr>
              <a:spLocks noChangeArrowheads="1"/>
            </p:cNvSpPr>
            <p:nvPr/>
          </p:nvSpPr>
          <p:spPr bwMode="auto">
            <a:xfrm>
              <a:off x="2278" y="1137"/>
              <a:ext cx="72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defTabSz="762000" eaLnBrk="0" fontAlgn="base" hangingPunct="0">
                <a:spcBef>
                  <a:spcPct val="0"/>
                </a:spcBef>
                <a:spcAft>
                  <a:spcPct val="0"/>
                </a:spcAft>
              </a:pPr>
              <a:r>
                <a:rPr lang="it-IT" b="1">
                  <a:solidFill>
                    <a:srgbClr val="FFFFFF"/>
                  </a:solidFill>
                  <a:latin typeface="Arial" charset="0"/>
                  <a:ea typeface="ＭＳ Ｐゴシック" charset="0"/>
                </a:rPr>
                <a:t>BUDGET</a:t>
              </a:r>
            </a:p>
          </p:txBody>
        </p:sp>
        <p:sp>
          <p:nvSpPr>
            <p:cNvPr id="301126" name="AutoShape 70"/>
            <p:cNvSpPr>
              <a:spLocks noChangeArrowheads="1"/>
            </p:cNvSpPr>
            <p:nvPr/>
          </p:nvSpPr>
          <p:spPr bwMode="auto">
            <a:xfrm>
              <a:off x="2316" y="3516"/>
              <a:ext cx="792" cy="360"/>
            </a:xfrm>
            <a:prstGeom prst="roundRect">
              <a:avLst>
                <a:gd name="adj" fmla="val 12495"/>
              </a:avLst>
            </a:prstGeom>
            <a:solidFill>
              <a:srgbClr val="3366FF"/>
            </a:solidFill>
            <a:ln w="38099" cmpd="dbl">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27" name="Rectangle 71"/>
            <p:cNvSpPr>
              <a:spLocks noChangeArrowheads="1"/>
            </p:cNvSpPr>
            <p:nvPr/>
          </p:nvSpPr>
          <p:spPr bwMode="auto">
            <a:xfrm>
              <a:off x="2330" y="3585"/>
              <a:ext cx="71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defTabSz="762000" eaLnBrk="0" fontAlgn="base" hangingPunct="0">
                <a:spcBef>
                  <a:spcPct val="0"/>
                </a:spcBef>
                <a:spcAft>
                  <a:spcPct val="0"/>
                </a:spcAft>
              </a:pPr>
              <a:r>
                <a:rPr lang="it-IT" b="1" dirty="0">
                  <a:solidFill>
                    <a:srgbClr val="FFFFFF"/>
                  </a:solidFill>
                  <a:latin typeface="Arial" charset="0"/>
                  <a:ea typeface="ＭＳ Ｐゴシック" charset="0"/>
                </a:rPr>
                <a:t>REPORT</a:t>
              </a:r>
            </a:p>
          </p:txBody>
        </p:sp>
        <p:sp>
          <p:nvSpPr>
            <p:cNvPr id="301128" name="AutoShape 72"/>
            <p:cNvSpPr>
              <a:spLocks noChangeArrowheads="1"/>
            </p:cNvSpPr>
            <p:nvPr/>
          </p:nvSpPr>
          <p:spPr bwMode="auto">
            <a:xfrm>
              <a:off x="3948" y="3516"/>
              <a:ext cx="792" cy="360"/>
            </a:xfrm>
            <a:prstGeom prst="roundRect">
              <a:avLst>
                <a:gd name="adj" fmla="val 12495"/>
              </a:avLst>
            </a:prstGeom>
            <a:solidFill>
              <a:srgbClr val="3366FF"/>
            </a:solidFill>
            <a:ln w="38099" cmpd="dbl">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29" name="Rectangle 73"/>
            <p:cNvSpPr>
              <a:spLocks noChangeArrowheads="1"/>
            </p:cNvSpPr>
            <p:nvPr/>
          </p:nvSpPr>
          <p:spPr bwMode="auto">
            <a:xfrm>
              <a:off x="4010" y="3585"/>
              <a:ext cx="620"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defTabSz="762000" eaLnBrk="0" fontAlgn="base" hangingPunct="0">
                <a:spcBef>
                  <a:spcPct val="0"/>
                </a:spcBef>
                <a:spcAft>
                  <a:spcPct val="0"/>
                </a:spcAft>
              </a:pPr>
              <a:r>
                <a:rPr lang="it-IT" b="1" dirty="0">
                  <a:solidFill>
                    <a:srgbClr val="FFFFFF"/>
                  </a:solidFill>
                  <a:latin typeface="Arial" charset="0"/>
                  <a:ea typeface="ＭＳ Ｐゴシック" charset="0"/>
                </a:rPr>
                <a:t>CO.AN.</a:t>
              </a:r>
            </a:p>
          </p:txBody>
        </p:sp>
        <p:sp>
          <p:nvSpPr>
            <p:cNvPr id="301130" name="Line 74"/>
            <p:cNvSpPr>
              <a:spLocks noChangeShapeType="1"/>
            </p:cNvSpPr>
            <p:nvPr/>
          </p:nvSpPr>
          <p:spPr bwMode="auto">
            <a:xfrm>
              <a:off x="1824" y="1008"/>
              <a:ext cx="0" cy="2928"/>
            </a:xfrm>
            <a:prstGeom prst="line">
              <a:avLst/>
            </a:prstGeom>
            <a:noFill/>
            <a:ln w="50799">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31" name="AutoShape 75"/>
            <p:cNvSpPr>
              <a:spLocks noChangeArrowheads="1"/>
            </p:cNvSpPr>
            <p:nvPr/>
          </p:nvSpPr>
          <p:spPr bwMode="auto">
            <a:xfrm>
              <a:off x="1012" y="1492"/>
              <a:ext cx="184" cy="136"/>
            </a:xfrm>
            <a:prstGeom prst="downArrow">
              <a:avLst>
                <a:gd name="adj1" fmla="val 50000"/>
                <a:gd name="adj2" fmla="val 50005"/>
              </a:avLst>
            </a:prstGeom>
            <a:solidFill>
              <a:schemeClr val="accent1"/>
            </a:solidFill>
            <a:ln w="12699">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32" name="AutoShape 76"/>
            <p:cNvSpPr>
              <a:spLocks noChangeArrowheads="1"/>
            </p:cNvSpPr>
            <p:nvPr/>
          </p:nvSpPr>
          <p:spPr bwMode="auto">
            <a:xfrm>
              <a:off x="2596" y="1492"/>
              <a:ext cx="184" cy="136"/>
            </a:xfrm>
            <a:prstGeom prst="downArrow">
              <a:avLst>
                <a:gd name="adj1" fmla="val 50000"/>
                <a:gd name="adj2" fmla="val 50005"/>
              </a:avLst>
            </a:prstGeom>
            <a:solidFill>
              <a:schemeClr val="accent1"/>
            </a:solidFill>
            <a:ln w="12699">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33" name="AutoShape 77"/>
            <p:cNvSpPr>
              <a:spLocks noChangeArrowheads="1"/>
            </p:cNvSpPr>
            <p:nvPr/>
          </p:nvSpPr>
          <p:spPr bwMode="auto">
            <a:xfrm>
              <a:off x="2644" y="3364"/>
              <a:ext cx="184" cy="136"/>
            </a:xfrm>
            <a:prstGeom prst="upArrow">
              <a:avLst>
                <a:gd name="adj1" fmla="val 50000"/>
                <a:gd name="adj2" fmla="val 49995"/>
              </a:avLst>
            </a:prstGeom>
            <a:solidFill>
              <a:schemeClr val="accent1"/>
            </a:solidFill>
            <a:ln w="12699">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34" name="AutoShape 78"/>
            <p:cNvSpPr>
              <a:spLocks noChangeArrowheads="1"/>
            </p:cNvSpPr>
            <p:nvPr/>
          </p:nvSpPr>
          <p:spPr bwMode="auto">
            <a:xfrm>
              <a:off x="4324" y="3364"/>
              <a:ext cx="184" cy="136"/>
            </a:xfrm>
            <a:prstGeom prst="upArrow">
              <a:avLst>
                <a:gd name="adj1" fmla="val 50000"/>
                <a:gd name="adj2" fmla="val 49995"/>
              </a:avLst>
            </a:prstGeom>
            <a:solidFill>
              <a:schemeClr val="accent1"/>
            </a:solidFill>
            <a:ln w="12699">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35" name="AutoShape 79"/>
            <p:cNvSpPr>
              <a:spLocks noChangeArrowheads="1"/>
            </p:cNvSpPr>
            <p:nvPr/>
          </p:nvSpPr>
          <p:spPr bwMode="auto">
            <a:xfrm rot="17700000">
              <a:off x="3220" y="1300"/>
              <a:ext cx="184" cy="136"/>
            </a:xfrm>
            <a:prstGeom prst="downArrow">
              <a:avLst>
                <a:gd name="adj1" fmla="val 50000"/>
                <a:gd name="adj2" fmla="val 50005"/>
              </a:avLst>
            </a:prstGeom>
            <a:solidFill>
              <a:schemeClr val="accent1"/>
            </a:solidFill>
            <a:ln w="12699">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36" name="AutoShape 80"/>
            <p:cNvSpPr>
              <a:spLocks noChangeArrowheads="1"/>
            </p:cNvSpPr>
            <p:nvPr/>
          </p:nvSpPr>
          <p:spPr bwMode="auto">
            <a:xfrm rot="17700000">
              <a:off x="3604" y="1492"/>
              <a:ext cx="184" cy="136"/>
            </a:xfrm>
            <a:prstGeom prst="downArrow">
              <a:avLst>
                <a:gd name="adj1" fmla="val 50000"/>
                <a:gd name="adj2" fmla="val 50005"/>
              </a:avLst>
            </a:prstGeom>
            <a:solidFill>
              <a:schemeClr val="accent1"/>
            </a:solidFill>
            <a:ln w="12699">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37" name="Rectangle 81"/>
            <p:cNvSpPr>
              <a:spLocks noChangeArrowheads="1"/>
            </p:cNvSpPr>
            <p:nvPr/>
          </p:nvSpPr>
          <p:spPr bwMode="auto">
            <a:xfrm rot="16200000">
              <a:off x="-666" y="2111"/>
              <a:ext cx="2015"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defTabSz="762000" eaLnBrk="0" fontAlgn="base" hangingPunct="0">
                <a:spcBef>
                  <a:spcPct val="0"/>
                </a:spcBef>
                <a:spcAft>
                  <a:spcPct val="0"/>
                </a:spcAft>
              </a:pPr>
              <a:r>
                <a:rPr lang="it-IT" sz="1600" b="1" i="1">
                  <a:solidFill>
                    <a:srgbClr val="000000"/>
                  </a:solidFill>
                  <a:latin typeface="Arial" charset="0"/>
                  <a:ea typeface="ＭＳ Ｐゴシック" charset="0"/>
                </a:rPr>
                <a:t>PIANIFICAZIONE STRATEGICA</a:t>
              </a:r>
            </a:p>
          </p:txBody>
        </p:sp>
        <p:sp>
          <p:nvSpPr>
            <p:cNvPr id="301139" name="Rectangle 83" descr="20%"/>
            <p:cNvSpPr>
              <a:spLocks noChangeArrowheads="1"/>
            </p:cNvSpPr>
            <p:nvPr/>
          </p:nvSpPr>
          <p:spPr bwMode="auto">
            <a:xfrm>
              <a:off x="148" y="916"/>
              <a:ext cx="280" cy="2920"/>
            </a:xfrm>
            <a:prstGeom prst="rect">
              <a:avLst/>
            </a:prstGeom>
            <a:pattFill prst="pct20">
              <a:fgClr>
                <a:schemeClr val="accent1"/>
              </a:fgClr>
              <a:bgClr>
                <a:schemeClr val="bg1"/>
              </a:bgClr>
            </a:pattFill>
            <a:ln w="12699">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40" name="Rectangle 84"/>
            <p:cNvSpPr>
              <a:spLocks noChangeArrowheads="1"/>
            </p:cNvSpPr>
            <p:nvPr/>
          </p:nvSpPr>
          <p:spPr bwMode="auto">
            <a:xfrm rot="16200000">
              <a:off x="-732" y="2292"/>
              <a:ext cx="2050"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defTabSz="762000" eaLnBrk="0" fontAlgn="base" hangingPunct="0">
                <a:spcBef>
                  <a:spcPct val="0"/>
                </a:spcBef>
                <a:spcAft>
                  <a:spcPct val="0"/>
                </a:spcAft>
              </a:pPr>
              <a:r>
                <a:rPr lang="it-IT" sz="1600" b="1" i="1">
                  <a:solidFill>
                    <a:srgbClr val="000000"/>
                  </a:solidFill>
                  <a:latin typeface="Arial" charset="0"/>
                  <a:ea typeface="ＭＳ Ｐゴシック" charset="0"/>
                </a:rPr>
                <a:t>PIANIFICAZIONE  STRATEGICA</a:t>
              </a:r>
            </a:p>
          </p:txBody>
        </p:sp>
        <p:sp>
          <p:nvSpPr>
            <p:cNvPr id="301141" name="Rectangle 85" descr="20%"/>
            <p:cNvSpPr>
              <a:spLocks noChangeArrowheads="1"/>
            </p:cNvSpPr>
            <p:nvPr/>
          </p:nvSpPr>
          <p:spPr bwMode="auto">
            <a:xfrm>
              <a:off x="5002" y="916"/>
              <a:ext cx="280" cy="2920"/>
            </a:xfrm>
            <a:prstGeom prst="rect">
              <a:avLst/>
            </a:prstGeom>
            <a:pattFill prst="pct20">
              <a:fgClr>
                <a:schemeClr val="accent1"/>
              </a:fgClr>
              <a:bgClr>
                <a:schemeClr val="bg1"/>
              </a:bgClr>
            </a:pattFill>
            <a:ln w="12699">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301142" name="Rectangle 86"/>
            <p:cNvSpPr>
              <a:spLocks noChangeArrowheads="1"/>
            </p:cNvSpPr>
            <p:nvPr/>
          </p:nvSpPr>
          <p:spPr bwMode="auto">
            <a:xfrm rot="16200000">
              <a:off x="4248" y="2246"/>
              <a:ext cx="1858"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defTabSz="762000" eaLnBrk="0" fontAlgn="base" hangingPunct="0">
                <a:spcBef>
                  <a:spcPct val="0"/>
                </a:spcBef>
                <a:spcAft>
                  <a:spcPct val="0"/>
                </a:spcAft>
              </a:pPr>
              <a:r>
                <a:rPr lang="it-IT" sz="1600" b="1" i="1">
                  <a:solidFill>
                    <a:srgbClr val="000000"/>
                  </a:solidFill>
                  <a:latin typeface="Arial" charset="0"/>
                  <a:ea typeface="ＭＳ Ｐゴシック" charset="0"/>
                </a:rPr>
                <a:t>CONTROLLO  DI  GESTIONE</a:t>
              </a:r>
            </a:p>
          </p:txBody>
        </p:sp>
      </p:grpSp>
      <p:sp>
        <p:nvSpPr>
          <p:cNvPr id="2" name="Titolo 1"/>
          <p:cNvSpPr>
            <a:spLocks noGrp="1"/>
          </p:cNvSpPr>
          <p:nvPr>
            <p:ph type="title"/>
          </p:nvPr>
        </p:nvSpPr>
        <p:spPr/>
        <p:txBody>
          <a:bodyPr/>
          <a:lstStyle/>
          <a:p>
            <a:r>
              <a:rPr lang="it-IT" dirty="0" smtClean="0"/>
              <a:t>3. Il processo decisionale e il sistema di PP&amp;C</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3784194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4. I sistemi di coordinamento</a:t>
            </a:r>
            <a:endParaRPr lang="it-IT" dirty="0"/>
          </a:p>
        </p:txBody>
      </p:sp>
      <p:sp>
        <p:nvSpPr>
          <p:cNvPr id="3" name="Segnaposto contenuto 2"/>
          <p:cNvSpPr>
            <a:spLocks noGrp="1"/>
          </p:cNvSpPr>
          <p:nvPr>
            <p:ph idx="1"/>
          </p:nvPr>
        </p:nvSpPr>
        <p:spPr/>
        <p:txBody>
          <a:bodyPr/>
          <a:lstStyle/>
          <a:p>
            <a:r>
              <a:rPr lang="it-IT" dirty="0"/>
              <a:t>Sono costituiti dal complesso degli strumenti rivolti a creare, all’interno dell’organizzazione, condizioni di consonanza, armonia e sincronismo tra le varie operazioni poste in essere </a:t>
            </a:r>
            <a:r>
              <a:rPr lang="it-IT" dirty="0" smtClean="0"/>
              <a:t>dall’impresa</a:t>
            </a:r>
          </a:p>
          <a:p>
            <a:r>
              <a:rPr lang="it-IT" dirty="0" smtClean="0"/>
              <a:t>Dipendono dalla prevedibilità/</a:t>
            </a:r>
            <a:r>
              <a:rPr lang="it-IT" dirty="0" err="1" smtClean="0"/>
              <a:t>standardizzabilità</a:t>
            </a:r>
            <a:r>
              <a:rPr lang="it-IT" dirty="0" smtClean="0"/>
              <a:t> delle attività di lavoro svolte</a:t>
            </a:r>
          </a:p>
          <a:p>
            <a:pPr lvl="1"/>
            <a:r>
              <a:rPr lang="it-IT" dirty="0" smtClean="0"/>
              <a:t>Lavoro strutturato</a:t>
            </a:r>
          </a:p>
          <a:p>
            <a:pPr lvl="1"/>
            <a:r>
              <a:rPr lang="it-IT" dirty="0" smtClean="0"/>
              <a:t>Lavoro non strutturato</a:t>
            </a: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6629809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5. I sistemi di gestione del personale</a:t>
            </a:r>
            <a:endParaRPr lang="it-IT" dirty="0"/>
          </a:p>
        </p:txBody>
      </p:sp>
      <p:sp>
        <p:nvSpPr>
          <p:cNvPr id="3" name="Segnaposto contenuto 2"/>
          <p:cNvSpPr>
            <a:spLocks noGrp="1"/>
          </p:cNvSpPr>
          <p:nvPr>
            <p:ph idx="1"/>
          </p:nvPr>
        </p:nvSpPr>
        <p:spPr/>
        <p:txBody>
          <a:bodyPr/>
          <a:lstStyle/>
          <a:p>
            <a:r>
              <a:rPr lang="it-IT" dirty="0"/>
              <a:t>Sono costituiti dal complesso dei criteri e dei processi rivolti </a:t>
            </a:r>
            <a:r>
              <a:rPr lang="it-IT" dirty="0" smtClean="0"/>
              <a:t>a</a:t>
            </a:r>
            <a:endParaRPr lang="it-IT" dirty="0"/>
          </a:p>
          <a:p>
            <a:pPr lvl="1"/>
            <a:r>
              <a:rPr lang="it-IT" dirty="0" smtClean="0"/>
              <a:t>Procurare </a:t>
            </a:r>
            <a:r>
              <a:rPr lang="it-IT" dirty="0"/>
              <a:t>all’impresa il fattore umano</a:t>
            </a:r>
          </a:p>
          <a:p>
            <a:pPr lvl="1"/>
            <a:r>
              <a:rPr lang="it-IT" dirty="0"/>
              <a:t>G</a:t>
            </a:r>
            <a:r>
              <a:rPr lang="it-IT" dirty="0" smtClean="0"/>
              <a:t>overnare </a:t>
            </a:r>
            <a:r>
              <a:rPr lang="it-IT" dirty="0"/>
              <a:t>la presenza di tale </a:t>
            </a:r>
            <a:r>
              <a:rPr lang="it-IT" dirty="0" smtClean="0"/>
              <a:t>fattore</a:t>
            </a:r>
          </a:p>
          <a:p>
            <a:r>
              <a:rPr lang="it-IT" dirty="0" smtClean="0"/>
              <a:t>I sottosistemi di gestione del personale</a:t>
            </a:r>
          </a:p>
          <a:p>
            <a:pPr lvl="1"/>
            <a:r>
              <a:rPr lang="it-IT" dirty="0"/>
              <a:t>Sistemi di selezione</a:t>
            </a:r>
          </a:p>
          <a:p>
            <a:pPr lvl="1"/>
            <a:r>
              <a:rPr lang="it-IT" dirty="0"/>
              <a:t> Sistemi di formazione e addestramento</a:t>
            </a:r>
          </a:p>
          <a:p>
            <a:pPr lvl="1"/>
            <a:r>
              <a:rPr lang="it-IT" dirty="0"/>
              <a:t> Sistemi di valutazione</a:t>
            </a:r>
          </a:p>
          <a:p>
            <a:pPr lvl="1"/>
            <a:r>
              <a:rPr lang="it-IT" dirty="0"/>
              <a:t> Sistemi premianti/</a:t>
            </a:r>
            <a:r>
              <a:rPr lang="it-IT" dirty="0" smtClean="0"/>
              <a:t>correttivi</a:t>
            </a:r>
            <a:endParaRPr lang="it-IT" dirty="0"/>
          </a:p>
          <a:p>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525986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meccanismi operativi</a:t>
            </a:r>
            <a:endParaRPr lang="it-IT" dirty="0"/>
          </a:p>
        </p:txBody>
      </p:sp>
      <p:sp>
        <p:nvSpPr>
          <p:cNvPr id="3" name="Segnaposto contenuto 2"/>
          <p:cNvSpPr>
            <a:spLocks noGrp="1"/>
          </p:cNvSpPr>
          <p:nvPr>
            <p:ph idx="1"/>
          </p:nvPr>
        </p:nvSpPr>
        <p:spPr/>
        <p:txBody>
          <a:bodyPr/>
          <a:lstStyle/>
          <a:p>
            <a:r>
              <a:rPr lang="it-IT" dirty="0"/>
              <a:t>Sono i sistemi che fanno funzionare la </a:t>
            </a:r>
            <a:r>
              <a:rPr lang="it-IT" dirty="0" smtClean="0"/>
              <a:t>struttura, stimolando </a:t>
            </a:r>
            <a:r>
              <a:rPr lang="it-IT" dirty="0"/>
              <a:t>i singoli individui al raggiungimento degli obiettivi </a:t>
            </a:r>
            <a:r>
              <a:rPr lang="it-IT" dirty="0" smtClean="0"/>
              <a:t>strategici</a:t>
            </a:r>
            <a:endParaRPr lang="it-IT" dirty="0"/>
          </a:p>
        </p:txBody>
      </p:sp>
      <p:sp>
        <p:nvSpPr>
          <p:cNvPr id="202756" name="AutoShape 4"/>
          <p:cNvSpPr>
            <a:spLocks noChangeArrowheads="1"/>
          </p:cNvSpPr>
          <p:nvPr/>
        </p:nvSpPr>
        <p:spPr bwMode="auto">
          <a:xfrm>
            <a:off x="4427538" y="2997200"/>
            <a:ext cx="3457575" cy="1409700"/>
          </a:xfrm>
          <a:prstGeom prst="cloudCallout">
            <a:avLst>
              <a:gd name="adj1" fmla="val -36917"/>
              <a:gd name="adj2" fmla="val 44593"/>
            </a:avLst>
          </a:prstGeom>
          <a:noFill/>
          <a:ln w="9525">
            <a:solidFill>
              <a:schemeClr val="tx1"/>
            </a:solidFill>
            <a:miter lim="800000"/>
            <a:headEnd/>
            <a:tailEnd/>
          </a:ln>
          <a:effectLst/>
          <a:extLst/>
        </p:spPr>
        <p:txBody>
          <a:bodyPr/>
          <a:lstStyle/>
          <a:p>
            <a:pPr algn="ctr" defTabSz="914400" fontAlgn="base">
              <a:lnSpc>
                <a:spcPct val="60000"/>
              </a:lnSpc>
              <a:spcBef>
                <a:spcPct val="0"/>
              </a:spcBef>
              <a:spcAft>
                <a:spcPct val="0"/>
              </a:spcAft>
            </a:pPr>
            <a:endParaRPr lang="it-IT" sz="2400" b="1">
              <a:solidFill>
                <a:srgbClr val="000066"/>
              </a:solidFill>
              <a:latin typeface="Arial Narrow" charset="0"/>
              <a:ea typeface="ＭＳ Ｐゴシック" charset="0"/>
            </a:endParaRPr>
          </a:p>
          <a:p>
            <a:pPr algn="ctr" defTabSz="914400" fontAlgn="base">
              <a:lnSpc>
                <a:spcPct val="60000"/>
              </a:lnSpc>
              <a:spcBef>
                <a:spcPct val="0"/>
              </a:spcBef>
              <a:spcAft>
                <a:spcPct val="0"/>
              </a:spcAft>
            </a:pPr>
            <a:endParaRPr lang="it-IT" sz="1400" b="1">
              <a:solidFill>
                <a:srgbClr val="000066"/>
              </a:solidFill>
              <a:latin typeface="Arial Narrow" charset="0"/>
              <a:ea typeface="ＭＳ Ｐゴシック" charset="0"/>
            </a:endParaRPr>
          </a:p>
          <a:p>
            <a:pPr algn="ctr" defTabSz="914400" fontAlgn="base">
              <a:lnSpc>
                <a:spcPct val="60000"/>
              </a:lnSpc>
              <a:spcBef>
                <a:spcPct val="0"/>
              </a:spcBef>
              <a:spcAft>
                <a:spcPct val="0"/>
              </a:spcAft>
            </a:pPr>
            <a:r>
              <a:rPr lang="it-IT" sz="2400" b="1">
                <a:solidFill>
                  <a:srgbClr val="000066"/>
                </a:solidFill>
                <a:latin typeface="Arial Narrow" charset="0"/>
                <a:ea typeface="ＭＳ Ｐゴシック" charset="0"/>
              </a:rPr>
              <a:t>…ai meccanismi operativi</a:t>
            </a:r>
            <a:endParaRPr lang="it-IT" sz="4000" b="1">
              <a:solidFill>
                <a:srgbClr val="000066"/>
              </a:solidFill>
              <a:latin typeface="Arial Narrow" charset="0"/>
              <a:ea typeface="ＭＳ Ｐゴシック" charset="0"/>
            </a:endParaRPr>
          </a:p>
        </p:txBody>
      </p:sp>
      <p:sp>
        <p:nvSpPr>
          <p:cNvPr id="202757" name="AutoShape 5"/>
          <p:cNvSpPr>
            <a:spLocks noChangeArrowheads="1"/>
          </p:cNvSpPr>
          <p:nvPr/>
        </p:nvSpPr>
        <p:spPr bwMode="auto">
          <a:xfrm>
            <a:off x="468313" y="3141663"/>
            <a:ext cx="3494087" cy="1481137"/>
          </a:xfrm>
          <a:prstGeom prst="cloudCallout">
            <a:avLst>
              <a:gd name="adj1" fmla="val 50593"/>
              <a:gd name="adj2" fmla="val 20634"/>
            </a:avLst>
          </a:prstGeom>
          <a:noFill/>
          <a:ln w="9525">
            <a:solidFill>
              <a:schemeClr val="tx1"/>
            </a:solidFill>
            <a:miter lim="800000"/>
            <a:headEnd/>
            <a:tailEnd/>
          </a:ln>
          <a:effectLst/>
          <a:extLst/>
        </p:spPr>
        <p:txBody>
          <a:bodyPr/>
          <a:lstStyle/>
          <a:p>
            <a:pPr algn="ctr" defTabSz="914400" fontAlgn="base">
              <a:lnSpc>
                <a:spcPct val="60000"/>
              </a:lnSpc>
              <a:spcBef>
                <a:spcPct val="0"/>
              </a:spcBef>
              <a:spcAft>
                <a:spcPct val="0"/>
              </a:spcAft>
            </a:pPr>
            <a:endParaRPr lang="it-IT" sz="2400" b="1" dirty="0">
              <a:solidFill>
                <a:srgbClr val="000066"/>
              </a:solidFill>
              <a:latin typeface="Arial Narrow" charset="0"/>
              <a:ea typeface="ＭＳ Ｐゴシック" charset="0"/>
            </a:endParaRPr>
          </a:p>
          <a:p>
            <a:pPr algn="ctr" defTabSz="914400" fontAlgn="base">
              <a:lnSpc>
                <a:spcPct val="60000"/>
              </a:lnSpc>
              <a:spcBef>
                <a:spcPct val="0"/>
              </a:spcBef>
              <a:spcAft>
                <a:spcPct val="0"/>
              </a:spcAft>
            </a:pPr>
            <a:r>
              <a:rPr lang="it-IT" sz="2400" b="1" dirty="0">
                <a:solidFill>
                  <a:srgbClr val="000066"/>
                </a:solidFill>
                <a:latin typeface="Arial Narrow" charset="0"/>
                <a:ea typeface="ＭＳ Ｐゴシック" charset="0"/>
              </a:rPr>
              <a:t>Dalla struttura</a:t>
            </a:r>
          </a:p>
          <a:p>
            <a:pPr algn="ctr" defTabSz="914400" fontAlgn="base">
              <a:lnSpc>
                <a:spcPct val="60000"/>
              </a:lnSpc>
              <a:spcBef>
                <a:spcPct val="0"/>
              </a:spcBef>
              <a:spcAft>
                <a:spcPct val="0"/>
              </a:spcAft>
            </a:pPr>
            <a:endParaRPr lang="it-IT" sz="2400" b="1" dirty="0">
              <a:solidFill>
                <a:srgbClr val="000066"/>
              </a:solidFill>
              <a:latin typeface="Arial Narrow" charset="0"/>
              <a:ea typeface="ＭＳ Ｐゴシック" charset="0"/>
            </a:endParaRPr>
          </a:p>
          <a:p>
            <a:pPr algn="ctr" defTabSz="914400" fontAlgn="base">
              <a:lnSpc>
                <a:spcPct val="60000"/>
              </a:lnSpc>
              <a:spcBef>
                <a:spcPct val="0"/>
              </a:spcBef>
              <a:spcAft>
                <a:spcPct val="0"/>
              </a:spcAft>
            </a:pPr>
            <a:r>
              <a:rPr lang="it-IT" sz="2400" b="1" dirty="0">
                <a:solidFill>
                  <a:srgbClr val="000066"/>
                </a:solidFill>
                <a:latin typeface="Arial Narrow" charset="0"/>
                <a:ea typeface="ＭＳ Ｐゴシック" charset="0"/>
              </a:rPr>
              <a:t> organizzativa….</a:t>
            </a:r>
          </a:p>
        </p:txBody>
      </p:sp>
      <p:graphicFrame>
        <p:nvGraphicFramePr>
          <p:cNvPr id="202755" name="Object 3"/>
          <p:cNvGraphicFramePr>
            <a:graphicFrameLocks/>
          </p:cNvGraphicFramePr>
          <p:nvPr/>
        </p:nvGraphicFramePr>
        <p:xfrm>
          <a:off x="3492500" y="4076700"/>
          <a:ext cx="1943100" cy="2232025"/>
        </p:xfrm>
        <a:graphic>
          <a:graphicData uri="http://schemas.openxmlformats.org/presentationml/2006/ole">
            <mc:AlternateContent xmlns:mc="http://schemas.openxmlformats.org/markup-compatibility/2006">
              <mc:Choice xmlns:v="urn:schemas-microsoft-com:vml" Requires="v">
                <p:oleObj spid="_x0000_s54329" name="ClipArt" r:id="rId4" imgW="3468600" imgH="3662280" progId="MS_ClipArt_Gallery.2">
                  <p:embed/>
                </p:oleObj>
              </mc:Choice>
              <mc:Fallback>
                <p:oleObj name="ClipArt" r:id="rId4" imgW="3468600" imgH="366228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4076700"/>
                        <a:ext cx="1943100" cy="2232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4907483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2757"/>
                                        </p:tgtEl>
                                        <p:attrNameLst>
                                          <p:attrName>style.visibility</p:attrName>
                                        </p:attrNameLst>
                                      </p:cBhvr>
                                      <p:to>
                                        <p:strVal val="visible"/>
                                      </p:to>
                                    </p:set>
                                    <p:animEffect transition="in" filter="dissolve">
                                      <p:cBhvr>
                                        <p:cTn id="7" dur="500"/>
                                        <p:tgtEl>
                                          <p:spTgt spid="202757"/>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202756"/>
                                        </p:tgtEl>
                                        <p:attrNameLst>
                                          <p:attrName>style.visibility</p:attrName>
                                        </p:attrNameLst>
                                      </p:cBhvr>
                                      <p:to>
                                        <p:strVal val="visible"/>
                                      </p:to>
                                    </p:set>
                                    <p:animEffect transition="in" filter="dissolve">
                                      <p:cBhvr>
                                        <p:cTn id="11" dur="500"/>
                                        <p:tgtEl>
                                          <p:spTgt spid="202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nimBg="1"/>
      <p:bldP spid="20275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Lo stile di leadership</a:t>
            </a:r>
            <a:endParaRPr lang="it-IT" dirty="0"/>
          </a:p>
        </p:txBody>
      </p:sp>
      <p:sp>
        <p:nvSpPr>
          <p:cNvPr id="3" name="Segnaposto contenuto 2"/>
          <p:cNvSpPr>
            <a:spLocks noGrp="1"/>
          </p:cNvSpPr>
          <p:nvPr>
            <p:ph idx="1"/>
          </p:nvPr>
        </p:nvSpPr>
        <p:spPr/>
        <p:txBody>
          <a:bodyPr/>
          <a:lstStyle/>
          <a:p>
            <a:r>
              <a:rPr lang="it-IT" dirty="0" smtClean="0"/>
              <a:t>Concerne le modalità di esercizio dell’autorità</a:t>
            </a:r>
          </a:p>
          <a:p>
            <a:pPr lvl="1"/>
            <a:r>
              <a:rPr lang="it-IT" dirty="0" smtClean="0"/>
              <a:t>Autoritario</a:t>
            </a:r>
          </a:p>
          <a:p>
            <a:pPr lvl="1"/>
            <a:r>
              <a:rPr lang="it-IT" dirty="0" smtClean="0"/>
              <a:t>Democratico</a:t>
            </a:r>
          </a:p>
          <a:p>
            <a:pPr lvl="1"/>
            <a:r>
              <a:rPr lang="it-IT" dirty="0" smtClean="0"/>
              <a:t>Permissivo</a:t>
            </a:r>
            <a:endParaRPr lang="it-IT" dirty="0"/>
          </a:p>
        </p:txBody>
      </p:sp>
      <p:pic>
        <p:nvPicPr>
          <p:cNvPr id="203801" name="Picture 25" descr="l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245" y="1164373"/>
            <a:ext cx="1569411" cy="175474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4504954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cultura aziendale</a:t>
            </a:r>
            <a:endParaRPr lang="it-IT" dirty="0"/>
          </a:p>
        </p:txBody>
      </p:sp>
      <p:sp>
        <p:nvSpPr>
          <p:cNvPr id="3" name="Segnaposto contenuto 2"/>
          <p:cNvSpPr>
            <a:spLocks noGrp="1"/>
          </p:cNvSpPr>
          <p:nvPr>
            <p:ph idx="1"/>
          </p:nvPr>
        </p:nvSpPr>
        <p:spPr/>
        <p:txBody>
          <a:bodyPr/>
          <a:lstStyle/>
          <a:p>
            <a:r>
              <a:rPr lang="it-IT" dirty="0"/>
              <a:t>È l’insieme dei principi e dei valori-guida espliciti o impliciti di un’azienda che creano “senso di appartenenza” ad un gruppo e che si concretizzano in linguaggio, norme e modelli di comportamento adottati dai membri </a:t>
            </a:r>
            <a:r>
              <a:rPr lang="it-IT" dirty="0" smtClean="0"/>
              <a:t>dell’organizzazione</a:t>
            </a:r>
            <a:endParaRPr lang="it-IT" dirty="0"/>
          </a:p>
        </p:txBody>
      </p:sp>
      <p:grpSp>
        <p:nvGrpSpPr>
          <p:cNvPr id="290826" name="Group 10"/>
          <p:cNvGrpSpPr>
            <a:grpSpLocks noChangeAspect="1"/>
          </p:cNvGrpSpPr>
          <p:nvPr/>
        </p:nvGrpSpPr>
        <p:grpSpPr bwMode="auto">
          <a:xfrm>
            <a:off x="2987675" y="4005263"/>
            <a:ext cx="2952750" cy="2101850"/>
            <a:chOff x="1610" y="2523"/>
            <a:chExt cx="1180" cy="840"/>
          </a:xfrm>
        </p:grpSpPr>
        <p:sp>
          <p:nvSpPr>
            <p:cNvPr id="290825" name="AutoShape 9"/>
            <p:cNvSpPr>
              <a:spLocks noChangeAspect="1" noChangeArrowheads="1" noTextEdit="1"/>
            </p:cNvSpPr>
            <p:nvPr/>
          </p:nvSpPr>
          <p:spPr bwMode="auto">
            <a:xfrm>
              <a:off x="1610" y="2523"/>
              <a:ext cx="1180" cy="8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27" name="Freeform 11"/>
            <p:cNvSpPr>
              <a:spLocks/>
            </p:cNvSpPr>
            <p:nvPr/>
          </p:nvSpPr>
          <p:spPr bwMode="auto">
            <a:xfrm>
              <a:off x="1610" y="2533"/>
              <a:ext cx="1179" cy="830"/>
            </a:xfrm>
            <a:custGeom>
              <a:avLst/>
              <a:gdLst>
                <a:gd name="T0" fmla="*/ 519 w 2358"/>
                <a:gd name="T1" fmla="*/ 595 h 1660"/>
                <a:gd name="T2" fmla="*/ 479 w 2358"/>
                <a:gd name="T3" fmla="*/ 701 h 1660"/>
                <a:gd name="T4" fmla="*/ 629 w 2358"/>
                <a:gd name="T5" fmla="*/ 1064 h 1660"/>
                <a:gd name="T6" fmla="*/ 220 w 2358"/>
                <a:gd name="T7" fmla="*/ 1539 h 1660"/>
                <a:gd name="T8" fmla="*/ 63 w 2358"/>
                <a:gd name="T9" fmla="*/ 1494 h 1660"/>
                <a:gd name="T10" fmla="*/ 54 w 2358"/>
                <a:gd name="T11" fmla="*/ 1385 h 1660"/>
                <a:gd name="T12" fmla="*/ 338 w 2358"/>
                <a:gd name="T13" fmla="*/ 1074 h 1660"/>
                <a:gd name="T14" fmla="*/ 388 w 2358"/>
                <a:gd name="T15" fmla="*/ 954 h 1660"/>
                <a:gd name="T16" fmla="*/ 295 w 2358"/>
                <a:gd name="T17" fmla="*/ 859 h 1660"/>
                <a:gd name="T18" fmla="*/ 217 w 2358"/>
                <a:gd name="T19" fmla="*/ 758 h 1660"/>
                <a:gd name="T20" fmla="*/ 153 w 2358"/>
                <a:gd name="T21" fmla="*/ 534 h 1660"/>
                <a:gd name="T22" fmla="*/ 520 w 2358"/>
                <a:gd name="T23" fmla="*/ 210 h 1660"/>
                <a:gd name="T24" fmla="*/ 696 w 2358"/>
                <a:gd name="T25" fmla="*/ 167 h 1660"/>
                <a:gd name="T26" fmla="*/ 966 w 2358"/>
                <a:gd name="T27" fmla="*/ 55 h 1660"/>
                <a:gd name="T28" fmla="*/ 1019 w 2358"/>
                <a:gd name="T29" fmla="*/ 100 h 1660"/>
                <a:gd name="T30" fmla="*/ 1097 w 2358"/>
                <a:gd name="T31" fmla="*/ 26 h 1660"/>
                <a:gd name="T32" fmla="*/ 1201 w 2358"/>
                <a:gd name="T33" fmla="*/ 17 h 1660"/>
                <a:gd name="T34" fmla="*/ 1263 w 2358"/>
                <a:gd name="T35" fmla="*/ 141 h 1660"/>
                <a:gd name="T36" fmla="*/ 1372 w 2358"/>
                <a:gd name="T37" fmla="*/ 40 h 1660"/>
                <a:gd name="T38" fmla="*/ 1505 w 2358"/>
                <a:gd name="T39" fmla="*/ 234 h 1660"/>
                <a:gd name="T40" fmla="*/ 1583 w 2358"/>
                <a:gd name="T41" fmla="*/ 296 h 1660"/>
                <a:gd name="T42" fmla="*/ 1559 w 2358"/>
                <a:gd name="T43" fmla="*/ 173 h 1660"/>
                <a:gd name="T44" fmla="*/ 1596 w 2358"/>
                <a:gd name="T45" fmla="*/ 82 h 1660"/>
                <a:gd name="T46" fmla="*/ 1685 w 2358"/>
                <a:gd name="T47" fmla="*/ 59 h 1660"/>
                <a:gd name="T48" fmla="*/ 1791 w 2358"/>
                <a:gd name="T49" fmla="*/ 203 h 1660"/>
                <a:gd name="T50" fmla="*/ 1846 w 2358"/>
                <a:gd name="T51" fmla="*/ 172 h 1660"/>
                <a:gd name="T52" fmla="*/ 1954 w 2358"/>
                <a:gd name="T53" fmla="*/ 86 h 1660"/>
                <a:gd name="T54" fmla="*/ 2092 w 2358"/>
                <a:gd name="T55" fmla="*/ 205 h 1660"/>
                <a:gd name="T56" fmla="*/ 2159 w 2358"/>
                <a:gd name="T57" fmla="*/ 307 h 1660"/>
                <a:gd name="T58" fmla="*/ 2328 w 2358"/>
                <a:gd name="T59" fmla="*/ 549 h 1660"/>
                <a:gd name="T60" fmla="*/ 2319 w 2358"/>
                <a:gd name="T61" fmla="*/ 796 h 1660"/>
                <a:gd name="T62" fmla="*/ 2173 w 2358"/>
                <a:gd name="T63" fmla="*/ 935 h 1660"/>
                <a:gd name="T64" fmla="*/ 2208 w 2358"/>
                <a:gd name="T65" fmla="*/ 1159 h 1660"/>
                <a:gd name="T66" fmla="*/ 2225 w 2358"/>
                <a:gd name="T67" fmla="*/ 1419 h 1660"/>
                <a:gd name="T68" fmla="*/ 2025 w 2358"/>
                <a:gd name="T69" fmla="*/ 1130 h 1660"/>
                <a:gd name="T70" fmla="*/ 2017 w 2358"/>
                <a:gd name="T71" fmla="*/ 1331 h 1660"/>
                <a:gd name="T72" fmla="*/ 1808 w 2358"/>
                <a:gd name="T73" fmla="*/ 1157 h 1660"/>
                <a:gd name="T74" fmla="*/ 2256 w 2358"/>
                <a:gd name="T75" fmla="*/ 1454 h 1660"/>
                <a:gd name="T76" fmla="*/ 2214 w 2358"/>
                <a:gd name="T77" fmla="*/ 1492 h 1660"/>
                <a:gd name="T78" fmla="*/ 2086 w 2358"/>
                <a:gd name="T79" fmla="*/ 1492 h 1660"/>
                <a:gd name="T80" fmla="*/ 1921 w 2358"/>
                <a:gd name="T81" fmla="*/ 1494 h 1660"/>
                <a:gd name="T82" fmla="*/ 1828 w 2358"/>
                <a:gd name="T83" fmla="*/ 1561 h 1660"/>
                <a:gd name="T84" fmla="*/ 1758 w 2358"/>
                <a:gd name="T85" fmla="*/ 1559 h 1660"/>
                <a:gd name="T86" fmla="*/ 1502 w 2358"/>
                <a:gd name="T87" fmla="*/ 1583 h 1660"/>
                <a:gd name="T88" fmla="*/ 1595 w 2358"/>
                <a:gd name="T89" fmla="*/ 724 h 1660"/>
                <a:gd name="T90" fmla="*/ 1563 w 2358"/>
                <a:gd name="T91" fmla="*/ 520 h 1660"/>
                <a:gd name="T92" fmla="*/ 1274 w 2358"/>
                <a:gd name="T93" fmla="*/ 902 h 1660"/>
                <a:gd name="T94" fmla="*/ 1247 w 2358"/>
                <a:gd name="T95" fmla="*/ 1203 h 1660"/>
                <a:gd name="T96" fmla="*/ 1208 w 2358"/>
                <a:gd name="T97" fmla="*/ 1639 h 1660"/>
                <a:gd name="T98" fmla="*/ 971 w 2358"/>
                <a:gd name="T99" fmla="*/ 1572 h 1660"/>
                <a:gd name="T100" fmla="*/ 984 w 2358"/>
                <a:gd name="T101" fmla="*/ 1178 h 1660"/>
                <a:gd name="T102" fmla="*/ 914 w 2358"/>
                <a:gd name="T103" fmla="*/ 1576 h 1660"/>
                <a:gd name="T104" fmla="*/ 844 w 2358"/>
                <a:gd name="T105" fmla="*/ 1596 h 1660"/>
                <a:gd name="T106" fmla="*/ 599 w 2358"/>
                <a:gd name="T107" fmla="*/ 1532 h 1660"/>
                <a:gd name="T108" fmla="*/ 524 w 2358"/>
                <a:gd name="T109" fmla="*/ 1559 h 1660"/>
                <a:gd name="T110" fmla="*/ 679 w 2358"/>
                <a:gd name="T111" fmla="*/ 1347 h 1660"/>
                <a:gd name="T112" fmla="*/ 827 w 2358"/>
                <a:gd name="T113" fmla="*/ 1127 h 1660"/>
                <a:gd name="T114" fmla="*/ 801 w 2358"/>
                <a:gd name="T115" fmla="*/ 1070 h 1660"/>
                <a:gd name="T116" fmla="*/ 660 w 2358"/>
                <a:gd name="T117" fmla="*/ 1255 h 1660"/>
                <a:gd name="T118" fmla="*/ 590 w 2358"/>
                <a:gd name="T119" fmla="*/ 1234 h 1660"/>
                <a:gd name="T120" fmla="*/ 667 w 2358"/>
                <a:gd name="T121" fmla="*/ 1055 h 1660"/>
                <a:gd name="T122" fmla="*/ 651 w 2358"/>
                <a:gd name="T123" fmla="*/ 646 h 1660"/>
                <a:gd name="T124" fmla="*/ 688 w 2358"/>
                <a:gd name="T125" fmla="*/ 512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58" h="1660">
                  <a:moveTo>
                    <a:pt x="598" y="466"/>
                  </a:moveTo>
                  <a:lnTo>
                    <a:pt x="595" y="469"/>
                  </a:lnTo>
                  <a:lnTo>
                    <a:pt x="587" y="477"/>
                  </a:lnTo>
                  <a:lnTo>
                    <a:pt x="575" y="490"/>
                  </a:lnTo>
                  <a:lnTo>
                    <a:pt x="562" y="507"/>
                  </a:lnTo>
                  <a:lnTo>
                    <a:pt x="549" y="527"/>
                  </a:lnTo>
                  <a:lnTo>
                    <a:pt x="536" y="548"/>
                  </a:lnTo>
                  <a:lnTo>
                    <a:pt x="525" y="571"/>
                  </a:lnTo>
                  <a:lnTo>
                    <a:pt x="520" y="593"/>
                  </a:lnTo>
                  <a:lnTo>
                    <a:pt x="519" y="595"/>
                  </a:lnTo>
                  <a:lnTo>
                    <a:pt x="515" y="601"/>
                  </a:lnTo>
                  <a:lnTo>
                    <a:pt x="509" y="609"/>
                  </a:lnTo>
                  <a:lnTo>
                    <a:pt x="501" y="619"/>
                  </a:lnTo>
                  <a:lnTo>
                    <a:pt x="492" y="628"/>
                  </a:lnTo>
                  <a:lnTo>
                    <a:pt x="482" y="636"/>
                  </a:lnTo>
                  <a:lnTo>
                    <a:pt x="469" y="642"/>
                  </a:lnTo>
                  <a:lnTo>
                    <a:pt x="456" y="643"/>
                  </a:lnTo>
                  <a:lnTo>
                    <a:pt x="449" y="663"/>
                  </a:lnTo>
                  <a:lnTo>
                    <a:pt x="482" y="690"/>
                  </a:lnTo>
                  <a:lnTo>
                    <a:pt x="479" y="701"/>
                  </a:lnTo>
                  <a:lnTo>
                    <a:pt x="671" y="909"/>
                  </a:lnTo>
                  <a:lnTo>
                    <a:pt x="670" y="912"/>
                  </a:lnTo>
                  <a:lnTo>
                    <a:pt x="667" y="918"/>
                  </a:lnTo>
                  <a:lnTo>
                    <a:pt x="663" y="929"/>
                  </a:lnTo>
                  <a:lnTo>
                    <a:pt x="658" y="945"/>
                  </a:lnTo>
                  <a:lnTo>
                    <a:pt x="652" y="965"/>
                  </a:lnTo>
                  <a:lnTo>
                    <a:pt x="646" y="990"/>
                  </a:lnTo>
                  <a:lnTo>
                    <a:pt x="641" y="1020"/>
                  </a:lnTo>
                  <a:lnTo>
                    <a:pt x="636" y="1054"/>
                  </a:lnTo>
                  <a:lnTo>
                    <a:pt x="629" y="1064"/>
                  </a:lnTo>
                  <a:lnTo>
                    <a:pt x="613" y="1089"/>
                  </a:lnTo>
                  <a:lnTo>
                    <a:pt x="589" y="1126"/>
                  </a:lnTo>
                  <a:lnTo>
                    <a:pt x="561" y="1169"/>
                  </a:lnTo>
                  <a:lnTo>
                    <a:pt x="532" y="1217"/>
                  </a:lnTo>
                  <a:lnTo>
                    <a:pt x="507" y="1263"/>
                  </a:lnTo>
                  <a:lnTo>
                    <a:pt x="489" y="1303"/>
                  </a:lnTo>
                  <a:lnTo>
                    <a:pt x="479" y="1334"/>
                  </a:lnTo>
                  <a:lnTo>
                    <a:pt x="417" y="1543"/>
                  </a:lnTo>
                  <a:lnTo>
                    <a:pt x="222" y="1539"/>
                  </a:lnTo>
                  <a:lnTo>
                    <a:pt x="220" y="1539"/>
                  </a:lnTo>
                  <a:lnTo>
                    <a:pt x="214" y="1538"/>
                  </a:lnTo>
                  <a:lnTo>
                    <a:pt x="204" y="1536"/>
                  </a:lnTo>
                  <a:lnTo>
                    <a:pt x="191" y="1533"/>
                  </a:lnTo>
                  <a:lnTo>
                    <a:pt x="176" y="1530"/>
                  </a:lnTo>
                  <a:lnTo>
                    <a:pt x="159" y="1526"/>
                  </a:lnTo>
                  <a:lnTo>
                    <a:pt x="141" y="1521"/>
                  </a:lnTo>
                  <a:lnTo>
                    <a:pt x="122" y="1516"/>
                  </a:lnTo>
                  <a:lnTo>
                    <a:pt x="101" y="1509"/>
                  </a:lnTo>
                  <a:lnTo>
                    <a:pt x="83" y="1502"/>
                  </a:lnTo>
                  <a:lnTo>
                    <a:pt x="63" y="1494"/>
                  </a:lnTo>
                  <a:lnTo>
                    <a:pt x="46" y="1485"/>
                  </a:lnTo>
                  <a:lnTo>
                    <a:pt x="31" y="1476"/>
                  </a:lnTo>
                  <a:lnTo>
                    <a:pt x="17" y="1465"/>
                  </a:lnTo>
                  <a:lnTo>
                    <a:pt x="7" y="1454"/>
                  </a:lnTo>
                  <a:lnTo>
                    <a:pt x="0" y="1441"/>
                  </a:lnTo>
                  <a:lnTo>
                    <a:pt x="2" y="1438"/>
                  </a:lnTo>
                  <a:lnTo>
                    <a:pt x="10" y="1429"/>
                  </a:lnTo>
                  <a:lnTo>
                    <a:pt x="22" y="1416"/>
                  </a:lnTo>
                  <a:lnTo>
                    <a:pt x="37" y="1400"/>
                  </a:lnTo>
                  <a:lnTo>
                    <a:pt x="54" y="1385"/>
                  </a:lnTo>
                  <a:lnTo>
                    <a:pt x="73" y="1371"/>
                  </a:lnTo>
                  <a:lnTo>
                    <a:pt x="92" y="1361"/>
                  </a:lnTo>
                  <a:lnTo>
                    <a:pt x="112" y="1355"/>
                  </a:lnTo>
                  <a:lnTo>
                    <a:pt x="255" y="1356"/>
                  </a:lnTo>
                  <a:lnTo>
                    <a:pt x="259" y="1331"/>
                  </a:lnTo>
                  <a:lnTo>
                    <a:pt x="244" y="1316"/>
                  </a:lnTo>
                  <a:lnTo>
                    <a:pt x="274" y="1260"/>
                  </a:lnTo>
                  <a:lnTo>
                    <a:pt x="325" y="1089"/>
                  </a:lnTo>
                  <a:lnTo>
                    <a:pt x="328" y="1084"/>
                  </a:lnTo>
                  <a:lnTo>
                    <a:pt x="338" y="1074"/>
                  </a:lnTo>
                  <a:lnTo>
                    <a:pt x="353" y="1058"/>
                  </a:lnTo>
                  <a:lnTo>
                    <a:pt x="370" y="1039"/>
                  </a:lnTo>
                  <a:lnTo>
                    <a:pt x="389" y="1021"/>
                  </a:lnTo>
                  <a:lnTo>
                    <a:pt x="410" y="1005"/>
                  </a:lnTo>
                  <a:lnTo>
                    <a:pt x="429" y="991"/>
                  </a:lnTo>
                  <a:lnTo>
                    <a:pt x="446" y="984"/>
                  </a:lnTo>
                  <a:lnTo>
                    <a:pt x="428" y="973"/>
                  </a:lnTo>
                  <a:lnTo>
                    <a:pt x="394" y="966"/>
                  </a:lnTo>
                  <a:lnTo>
                    <a:pt x="393" y="962"/>
                  </a:lnTo>
                  <a:lnTo>
                    <a:pt x="388" y="954"/>
                  </a:lnTo>
                  <a:lnTo>
                    <a:pt x="381" y="941"/>
                  </a:lnTo>
                  <a:lnTo>
                    <a:pt x="372" y="927"/>
                  </a:lnTo>
                  <a:lnTo>
                    <a:pt x="362" y="912"/>
                  </a:lnTo>
                  <a:lnTo>
                    <a:pt x="349" y="897"/>
                  </a:lnTo>
                  <a:lnTo>
                    <a:pt x="335" y="884"/>
                  </a:lnTo>
                  <a:lnTo>
                    <a:pt x="320" y="875"/>
                  </a:lnTo>
                  <a:lnTo>
                    <a:pt x="318" y="874"/>
                  </a:lnTo>
                  <a:lnTo>
                    <a:pt x="312" y="870"/>
                  </a:lnTo>
                  <a:lnTo>
                    <a:pt x="305" y="865"/>
                  </a:lnTo>
                  <a:lnTo>
                    <a:pt x="295" y="859"/>
                  </a:lnTo>
                  <a:lnTo>
                    <a:pt x="286" y="851"/>
                  </a:lnTo>
                  <a:lnTo>
                    <a:pt x="277" y="840"/>
                  </a:lnTo>
                  <a:lnTo>
                    <a:pt x="268" y="827"/>
                  </a:lnTo>
                  <a:lnTo>
                    <a:pt x="263" y="815"/>
                  </a:lnTo>
                  <a:lnTo>
                    <a:pt x="260" y="813"/>
                  </a:lnTo>
                  <a:lnTo>
                    <a:pt x="255" y="806"/>
                  </a:lnTo>
                  <a:lnTo>
                    <a:pt x="245" y="795"/>
                  </a:lnTo>
                  <a:lnTo>
                    <a:pt x="236" y="784"/>
                  </a:lnTo>
                  <a:lnTo>
                    <a:pt x="226" y="771"/>
                  </a:lnTo>
                  <a:lnTo>
                    <a:pt x="217" y="758"/>
                  </a:lnTo>
                  <a:lnTo>
                    <a:pt x="211" y="747"/>
                  </a:lnTo>
                  <a:lnTo>
                    <a:pt x="209" y="738"/>
                  </a:lnTo>
                  <a:lnTo>
                    <a:pt x="172" y="680"/>
                  </a:lnTo>
                  <a:lnTo>
                    <a:pt x="179" y="624"/>
                  </a:lnTo>
                  <a:lnTo>
                    <a:pt x="124" y="613"/>
                  </a:lnTo>
                  <a:lnTo>
                    <a:pt x="126" y="610"/>
                  </a:lnTo>
                  <a:lnTo>
                    <a:pt x="128" y="599"/>
                  </a:lnTo>
                  <a:lnTo>
                    <a:pt x="134" y="582"/>
                  </a:lnTo>
                  <a:lnTo>
                    <a:pt x="142" y="560"/>
                  </a:lnTo>
                  <a:lnTo>
                    <a:pt x="153" y="534"/>
                  </a:lnTo>
                  <a:lnTo>
                    <a:pt x="168" y="504"/>
                  </a:lnTo>
                  <a:lnTo>
                    <a:pt x="188" y="472"/>
                  </a:lnTo>
                  <a:lnTo>
                    <a:pt x="211" y="437"/>
                  </a:lnTo>
                  <a:lnTo>
                    <a:pt x="239" y="401"/>
                  </a:lnTo>
                  <a:lnTo>
                    <a:pt x="271" y="365"/>
                  </a:lnTo>
                  <a:lnTo>
                    <a:pt x="309" y="330"/>
                  </a:lnTo>
                  <a:lnTo>
                    <a:pt x="351" y="296"/>
                  </a:lnTo>
                  <a:lnTo>
                    <a:pt x="401" y="263"/>
                  </a:lnTo>
                  <a:lnTo>
                    <a:pt x="457" y="234"/>
                  </a:lnTo>
                  <a:lnTo>
                    <a:pt x="520" y="210"/>
                  </a:lnTo>
                  <a:lnTo>
                    <a:pt x="589" y="190"/>
                  </a:lnTo>
                  <a:lnTo>
                    <a:pt x="591" y="188"/>
                  </a:lnTo>
                  <a:lnTo>
                    <a:pt x="598" y="184"/>
                  </a:lnTo>
                  <a:lnTo>
                    <a:pt x="608" y="177"/>
                  </a:lnTo>
                  <a:lnTo>
                    <a:pt x="621" y="170"/>
                  </a:lnTo>
                  <a:lnTo>
                    <a:pt x="636" y="163"/>
                  </a:lnTo>
                  <a:lnTo>
                    <a:pt x="651" y="157"/>
                  </a:lnTo>
                  <a:lnTo>
                    <a:pt x="666" y="154"/>
                  </a:lnTo>
                  <a:lnTo>
                    <a:pt x="680" y="153"/>
                  </a:lnTo>
                  <a:lnTo>
                    <a:pt x="696" y="167"/>
                  </a:lnTo>
                  <a:lnTo>
                    <a:pt x="740" y="137"/>
                  </a:lnTo>
                  <a:lnTo>
                    <a:pt x="743" y="103"/>
                  </a:lnTo>
                  <a:lnTo>
                    <a:pt x="814" y="28"/>
                  </a:lnTo>
                  <a:lnTo>
                    <a:pt x="818" y="27"/>
                  </a:lnTo>
                  <a:lnTo>
                    <a:pt x="831" y="25"/>
                  </a:lnTo>
                  <a:lnTo>
                    <a:pt x="850" y="23"/>
                  </a:lnTo>
                  <a:lnTo>
                    <a:pt x="876" y="23"/>
                  </a:lnTo>
                  <a:lnTo>
                    <a:pt x="905" y="27"/>
                  </a:lnTo>
                  <a:lnTo>
                    <a:pt x="935" y="38"/>
                  </a:lnTo>
                  <a:lnTo>
                    <a:pt x="966" y="55"/>
                  </a:lnTo>
                  <a:lnTo>
                    <a:pt x="996" y="82"/>
                  </a:lnTo>
                  <a:lnTo>
                    <a:pt x="982" y="86"/>
                  </a:lnTo>
                  <a:lnTo>
                    <a:pt x="985" y="147"/>
                  </a:lnTo>
                  <a:lnTo>
                    <a:pt x="989" y="147"/>
                  </a:lnTo>
                  <a:lnTo>
                    <a:pt x="997" y="144"/>
                  </a:lnTo>
                  <a:lnTo>
                    <a:pt x="1005" y="134"/>
                  </a:lnTo>
                  <a:lnTo>
                    <a:pt x="1012" y="116"/>
                  </a:lnTo>
                  <a:lnTo>
                    <a:pt x="1013" y="114"/>
                  </a:lnTo>
                  <a:lnTo>
                    <a:pt x="1015" y="108"/>
                  </a:lnTo>
                  <a:lnTo>
                    <a:pt x="1019" y="100"/>
                  </a:lnTo>
                  <a:lnTo>
                    <a:pt x="1024" y="92"/>
                  </a:lnTo>
                  <a:lnTo>
                    <a:pt x="1033" y="84"/>
                  </a:lnTo>
                  <a:lnTo>
                    <a:pt x="1043" y="78"/>
                  </a:lnTo>
                  <a:lnTo>
                    <a:pt x="1057" y="76"/>
                  </a:lnTo>
                  <a:lnTo>
                    <a:pt x="1073" y="79"/>
                  </a:lnTo>
                  <a:lnTo>
                    <a:pt x="1077" y="76"/>
                  </a:lnTo>
                  <a:lnTo>
                    <a:pt x="1086" y="65"/>
                  </a:lnTo>
                  <a:lnTo>
                    <a:pt x="1094" y="49"/>
                  </a:lnTo>
                  <a:lnTo>
                    <a:pt x="1096" y="28"/>
                  </a:lnTo>
                  <a:lnTo>
                    <a:pt x="1097" y="26"/>
                  </a:lnTo>
                  <a:lnTo>
                    <a:pt x="1102" y="21"/>
                  </a:lnTo>
                  <a:lnTo>
                    <a:pt x="1107" y="15"/>
                  </a:lnTo>
                  <a:lnTo>
                    <a:pt x="1117" y="8"/>
                  </a:lnTo>
                  <a:lnTo>
                    <a:pt x="1128" y="2"/>
                  </a:lnTo>
                  <a:lnTo>
                    <a:pt x="1143" y="0"/>
                  </a:lnTo>
                  <a:lnTo>
                    <a:pt x="1160" y="2"/>
                  </a:lnTo>
                  <a:lnTo>
                    <a:pt x="1180" y="9"/>
                  </a:lnTo>
                  <a:lnTo>
                    <a:pt x="1182" y="10"/>
                  </a:lnTo>
                  <a:lnTo>
                    <a:pt x="1190" y="12"/>
                  </a:lnTo>
                  <a:lnTo>
                    <a:pt x="1201" y="17"/>
                  </a:lnTo>
                  <a:lnTo>
                    <a:pt x="1212" y="25"/>
                  </a:lnTo>
                  <a:lnTo>
                    <a:pt x="1225" y="38"/>
                  </a:lnTo>
                  <a:lnTo>
                    <a:pt x="1236" y="53"/>
                  </a:lnTo>
                  <a:lnTo>
                    <a:pt x="1245" y="73"/>
                  </a:lnTo>
                  <a:lnTo>
                    <a:pt x="1249" y="100"/>
                  </a:lnTo>
                  <a:lnTo>
                    <a:pt x="1249" y="102"/>
                  </a:lnTo>
                  <a:lnTo>
                    <a:pt x="1250" y="108"/>
                  </a:lnTo>
                  <a:lnTo>
                    <a:pt x="1251" y="117"/>
                  </a:lnTo>
                  <a:lnTo>
                    <a:pt x="1256" y="129"/>
                  </a:lnTo>
                  <a:lnTo>
                    <a:pt x="1263" y="141"/>
                  </a:lnTo>
                  <a:lnTo>
                    <a:pt x="1273" y="156"/>
                  </a:lnTo>
                  <a:lnTo>
                    <a:pt x="1288" y="171"/>
                  </a:lnTo>
                  <a:lnTo>
                    <a:pt x="1309" y="186"/>
                  </a:lnTo>
                  <a:lnTo>
                    <a:pt x="1330" y="180"/>
                  </a:lnTo>
                  <a:lnTo>
                    <a:pt x="1328" y="109"/>
                  </a:lnTo>
                  <a:lnTo>
                    <a:pt x="1337" y="100"/>
                  </a:lnTo>
                  <a:lnTo>
                    <a:pt x="1346" y="63"/>
                  </a:lnTo>
                  <a:lnTo>
                    <a:pt x="1349" y="59"/>
                  </a:lnTo>
                  <a:lnTo>
                    <a:pt x="1357" y="51"/>
                  </a:lnTo>
                  <a:lnTo>
                    <a:pt x="1372" y="40"/>
                  </a:lnTo>
                  <a:lnTo>
                    <a:pt x="1392" y="30"/>
                  </a:lnTo>
                  <a:lnTo>
                    <a:pt x="1415" y="23"/>
                  </a:lnTo>
                  <a:lnTo>
                    <a:pt x="1443" y="20"/>
                  </a:lnTo>
                  <a:lnTo>
                    <a:pt x="1475" y="27"/>
                  </a:lnTo>
                  <a:lnTo>
                    <a:pt x="1510" y="44"/>
                  </a:lnTo>
                  <a:lnTo>
                    <a:pt x="1549" y="130"/>
                  </a:lnTo>
                  <a:lnTo>
                    <a:pt x="1540" y="157"/>
                  </a:lnTo>
                  <a:lnTo>
                    <a:pt x="1530" y="206"/>
                  </a:lnTo>
                  <a:lnTo>
                    <a:pt x="1508" y="215"/>
                  </a:lnTo>
                  <a:lnTo>
                    <a:pt x="1505" y="234"/>
                  </a:lnTo>
                  <a:lnTo>
                    <a:pt x="1476" y="275"/>
                  </a:lnTo>
                  <a:lnTo>
                    <a:pt x="1502" y="292"/>
                  </a:lnTo>
                  <a:lnTo>
                    <a:pt x="1526" y="297"/>
                  </a:lnTo>
                  <a:lnTo>
                    <a:pt x="1536" y="284"/>
                  </a:lnTo>
                  <a:lnTo>
                    <a:pt x="1544" y="285"/>
                  </a:lnTo>
                  <a:lnTo>
                    <a:pt x="1553" y="286"/>
                  </a:lnTo>
                  <a:lnTo>
                    <a:pt x="1561" y="289"/>
                  </a:lnTo>
                  <a:lnTo>
                    <a:pt x="1571" y="291"/>
                  </a:lnTo>
                  <a:lnTo>
                    <a:pt x="1578" y="293"/>
                  </a:lnTo>
                  <a:lnTo>
                    <a:pt x="1583" y="296"/>
                  </a:lnTo>
                  <a:lnTo>
                    <a:pt x="1588" y="297"/>
                  </a:lnTo>
                  <a:lnTo>
                    <a:pt x="1589" y="298"/>
                  </a:lnTo>
                  <a:lnTo>
                    <a:pt x="1594" y="286"/>
                  </a:lnTo>
                  <a:lnTo>
                    <a:pt x="1584" y="272"/>
                  </a:lnTo>
                  <a:lnTo>
                    <a:pt x="1579" y="260"/>
                  </a:lnTo>
                  <a:lnTo>
                    <a:pt x="1576" y="251"/>
                  </a:lnTo>
                  <a:lnTo>
                    <a:pt x="1576" y="247"/>
                  </a:lnTo>
                  <a:lnTo>
                    <a:pt x="1566" y="243"/>
                  </a:lnTo>
                  <a:lnTo>
                    <a:pt x="1563" y="231"/>
                  </a:lnTo>
                  <a:lnTo>
                    <a:pt x="1559" y="173"/>
                  </a:lnTo>
                  <a:lnTo>
                    <a:pt x="1540" y="157"/>
                  </a:lnTo>
                  <a:lnTo>
                    <a:pt x="1549" y="130"/>
                  </a:lnTo>
                  <a:lnTo>
                    <a:pt x="1550" y="127"/>
                  </a:lnTo>
                  <a:lnTo>
                    <a:pt x="1553" y="123"/>
                  </a:lnTo>
                  <a:lnTo>
                    <a:pt x="1558" y="115"/>
                  </a:lnTo>
                  <a:lnTo>
                    <a:pt x="1565" y="106"/>
                  </a:lnTo>
                  <a:lnTo>
                    <a:pt x="1572" y="97"/>
                  </a:lnTo>
                  <a:lnTo>
                    <a:pt x="1580" y="89"/>
                  </a:lnTo>
                  <a:lnTo>
                    <a:pt x="1588" y="85"/>
                  </a:lnTo>
                  <a:lnTo>
                    <a:pt x="1596" y="82"/>
                  </a:lnTo>
                  <a:lnTo>
                    <a:pt x="1597" y="81"/>
                  </a:lnTo>
                  <a:lnTo>
                    <a:pt x="1601" y="79"/>
                  </a:lnTo>
                  <a:lnTo>
                    <a:pt x="1606" y="77"/>
                  </a:lnTo>
                  <a:lnTo>
                    <a:pt x="1613" y="72"/>
                  </a:lnTo>
                  <a:lnTo>
                    <a:pt x="1621" y="69"/>
                  </a:lnTo>
                  <a:lnTo>
                    <a:pt x="1632" y="64"/>
                  </a:lnTo>
                  <a:lnTo>
                    <a:pt x="1643" y="62"/>
                  </a:lnTo>
                  <a:lnTo>
                    <a:pt x="1657" y="59"/>
                  </a:lnTo>
                  <a:lnTo>
                    <a:pt x="1671" y="58"/>
                  </a:lnTo>
                  <a:lnTo>
                    <a:pt x="1685" y="59"/>
                  </a:lnTo>
                  <a:lnTo>
                    <a:pt x="1701" y="63"/>
                  </a:lnTo>
                  <a:lnTo>
                    <a:pt x="1716" y="69"/>
                  </a:lnTo>
                  <a:lnTo>
                    <a:pt x="1732" y="78"/>
                  </a:lnTo>
                  <a:lnTo>
                    <a:pt x="1748" y="89"/>
                  </a:lnTo>
                  <a:lnTo>
                    <a:pt x="1764" y="106"/>
                  </a:lnTo>
                  <a:lnTo>
                    <a:pt x="1780" y="126"/>
                  </a:lnTo>
                  <a:lnTo>
                    <a:pt x="1780" y="135"/>
                  </a:lnTo>
                  <a:lnTo>
                    <a:pt x="1782" y="156"/>
                  </a:lnTo>
                  <a:lnTo>
                    <a:pt x="1785" y="182"/>
                  </a:lnTo>
                  <a:lnTo>
                    <a:pt x="1791" y="203"/>
                  </a:lnTo>
                  <a:lnTo>
                    <a:pt x="1811" y="224"/>
                  </a:lnTo>
                  <a:lnTo>
                    <a:pt x="1823" y="247"/>
                  </a:lnTo>
                  <a:lnTo>
                    <a:pt x="1863" y="243"/>
                  </a:lnTo>
                  <a:lnTo>
                    <a:pt x="1862" y="236"/>
                  </a:lnTo>
                  <a:lnTo>
                    <a:pt x="1859" y="220"/>
                  </a:lnTo>
                  <a:lnTo>
                    <a:pt x="1858" y="201"/>
                  </a:lnTo>
                  <a:lnTo>
                    <a:pt x="1860" y="187"/>
                  </a:lnTo>
                  <a:lnTo>
                    <a:pt x="1846" y="184"/>
                  </a:lnTo>
                  <a:lnTo>
                    <a:pt x="1846" y="180"/>
                  </a:lnTo>
                  <a:lnTo>
                    <a:pt x="1846" y="172"/>
                  </a:lnTo>
                  <a:lnTo>
                    <a:pt x="1847" y="160"/>
                  </a:lnTo>
                  <a:lnTo>
                    <a:pt x="1851" y="146"/>
                  </a:lnTo>
                  <a:lnTo>
                    <a:pt x="1856" y="130"/>
                  </a:lnTo>
                  <a:lnTo>
                    <a:pt x="1866" y="116"/>
                  </a:lnTo>
                  <a:lnTo>
                    <a:pt x="1878" y="102"/>
                  </a:lnTo>
                  <a:lnTo>
                    <a:pt x="1897" y="93"/>
                  </a:lnTo>
                  <a:lnTo>
                    <a:pt x="1901" y="92"/>
                  </a:lnTo>
                  <a:lnTo>
                    <a:pt x="1913" y="88"/>
                  </a:lnTo>
                  <a:lnTo>
                    <a:pt x="1931" y="86"/>
                  </a:lnTo>
                  <a:lnTo>
                    <a:pt x="1954" y="86"/>
                  </a:lnTo>
                  <a:lnTo>
                    <a:pt x="1980" y="92"/>
                  </a:lnTo>
                  <a:lnTo>
                    <a:pt x="2009" y="104"/>
                  </a:lnTo>
                  <a:lnTo>
                    <a:pt x="2037" y="126"/>
                  </a:lnTo>
                  <a:lnTo>
                    <a:pt x="2066" y="160"/>
                  </a:lnTo>
                  <a:lnTo>
                    <a:pt x="2066" y="162"/>
                  </a:lnTo>
                  <a:lnTo>
                    <a:pt x="2068" y="167"/>
                  </a:lnTo>
                  <a:lnTo>
                    <a:pt x="2072" y="175"/>
                  </a:lnTo>
                  <a:lnTo>
                    <a:pt x="2077" y="184"/>
                  </a:lnTo>
                  <a:lnTo>
                    <a:pt x="2083" y="194"/>
                  </a:lnTo>
                  <a:lnTo>
                    <a:pt x="2092" y="205"/>
                  </a:lnTo>
                  <a:lnTo>
                    <a:pt x="2103" y="214"/>
                  </a:lnTo>
                  <a:lnTo>
                    <a:pt x="2117" y="222"/>
                  </a:lnTo>
                  <a:lnTo>
                    <a:pt x="2119" y="225"/>
                  </a:lnTo>
                  <a:lnTo>
                    <a:pt x="2125" y="234"/>
                  </a:lnTo>
                  <a:lnTo>
                    <a:pt x="2131" y="252"/>
                  </a:lnTo>
                  <a:lnTo>
                    <a:pt x="2132" y="277"/>
                  </a:lnTo>
                  <a:lnTo>
                    <a:pt x="2134" y="279"/>
                  </a:lnTo>
                  <a:lnTo>
                    <a:pt x="2139" y="285"/>
                  </a:lnTo>
                  <a:lnTo>
                    <a:pt x="2148" y="294"/>
                  </a:lnTo>
                  <a:lnTo>
                    <a:pt x="2159" y="307"/>
                  </a:lnTo>
                  <a:lnTo>
                    <a:pt x="2172" y="322"/>
                  </a:lnTo>
                  <a:lnTo>
                    <a:pt x="2188" y="340"/>
                  </a:lnTo>
                  <a:lnTo>
                    <a:pt x="2204" y="361"/>
                  </a:lnTo>
                  <a:lnTo>
                    <a:pt x="2223" y="384"/>
                  </a:lnTo>
                  <a:lnTo>
                    <a:pt x="2241" y="408"/>
                  </a:lnTo>
                  <a:lnTo>
                    <a:pt x="2260" y="435"/>
                  </a:lnTo>
                  <a:lnTo>
                    <a:pt x="2278" y="461"/>
                  </a:lnTo>
                  <a:lnTo>
                    <a:pt x="2295" y="490"/>
                  </a:lnTo>
                  <a:lnTo>
                    <a:pt x="2313" y="520"/>
                  </a:lnTo>
                  <a:lnTo>
                    <a:pt x="2328" y="549"/>
                  </a:lnTo>
                  <a:lnTo>
                    <a:pt x="2340" y="579"/>
                  </a:lnTo>
                  <a:lnTo>
                    <a:pt x="2352" y="609"/>
                  </a:lnTo>
                  <a:lnTo>
                    <a:pt x="2353" y="629"/>
                  </a:lnTo>
                  <a:lnTo>
                    <a:pt x="2355" y="677"/>
                  </a:lnTo>
                  <a:lnTo>
                    <a:pt x="2358" y="731"/>
                  </a:lnTo>
                  <a:lnTo>
                    <a:pt x="2357" y="770"/>
                  </a:lnTo>
                  <a:lnTo>
                    <a:pt x="2332" y="773"/>
                  </a:lnTo>
                  <a:lnTo>
                    <a:pt x="2331" y="777"/>
                  </a:lnTo>
                  <a:lnTo>
                    <a:pt x="2327" y="785"/>
                  </a:lnTo>
                  <a:lnTo>
                    <a:pt x="2319" y="796"/>
                  </a:lnTo>
                  <a:lnTo>
                    <a:pt x="2306" y="813"/>
                  </a:lnTo>
                  <a:lnTo>
                    <a:pt x="2287" y="831"/>
                  </a:lnTo>
                  <a:lnTo>
                    <a:pt x="2262" y="852"/>
                  </a:lnTo>
                  <a:lnTo>
                    <a:pt x="2231" y="872"/>
                  </a:lnTo>
                  <a:lnTo>
                    <a:pt x="2191" y="894"/>
                  </a:lnTo>
                  <a:lnTo>
                    <a:pt x="2193" y="898"/>
                  </a:lnTo>
                  <a:lnTo>
                    <a:pt x="2195" y="908"/>
                  </a:lnTo>
                  <a:lnTo>
                    <a:pt x="2192" y="921"/>
                  </a:lnTo>
                  <a:lnTo>
                    <a:pt x="2177" y="932"/>
                  </a:lnTo>
                  <a:lnTo>
                    <a:pt x="2173" y="935"/>
                  </a:lnTo>
                  <a:lnTo>
                    <a:pt x="2165" y="943"/>
                  </a:lnTo>
                  <a:lnTo>
                    <a:pt x="2156" y="952"/>
                  </a:lnTo>
                  <a:lnTo>
                    <a:pt x="2150" y="961"/>
                  </a:lnTo>
                  <a:lnTo>
                    <a:pt x="2149" y="997"/>
                  </a:lnTo>
                  <a:lnTo>
                    <a:pt x="2151" y="1001"/>
                  </a:lnTo>
                  <a:lnTo>
                    <a:pt x="2159" y="1015"/>
                  </a:lnTo>
                  <a:lnTo>
                    <a:pt x="2170" y="1037"/>
                  </a:lnTo>
                  <a:lnTo>
                    <a:pt x="2183" y="1068"/>
                  </a:lnTo>
                  <a:lnTo>
                    <a:pt x="2196" y="1110"/>
                  </a:lnTo>
                  <a:lnTo>
                    <a:pt x="2208" y="1159"/>
                  </a:lnTo>
                  <a:lnTo>
                    <a:pt x="2217" y="1218"/>
                  </a:lnTo>
                  <a:lnTo>
                    <a:pt x="2223" y="1286"/>
                  </a:lnTo>
                  <a:lnTo>
                    <a:pt x="2234" y="1326"/>
                  </a:lnTo>
                  <a:lnTo>
                    <a:pt x="2252" y="1336"/>
                  </a:lnTo>
                  <a:lnTo>
                    <a:pt x="2253" y="1342"/>
                  </a:lnTo>
                  <a:lnTo>
                    <a:pt x="2252" y="1358"/>
                  </a:lnTo>
                  <a:lnTo>
                    <a:pt x="2246" y="1380"/>
                  </a:lnTo>
                  <a:lnTo>
                    <a:pt x="2230" y="1407"/>
                  </a:lnTo>
                  <a:lnTo>
                    <a:pt x="2229" y="1410"/>
                  </a:lnTo>
                  <a:lnTo>
                    <a:pt x="2225" y="1419"/>
                  </a:lnTo>
                  <a:lnTo>
                    <a:pt x="2224" y="1432"/>
                  </a:lnTo>
                  <a:lnTo>
                    <a:pt x="2224" y="1444"/>
                  </a:lnTo>
                  <a:lnTo>
                    <a:pt x="2201" y="1442"/>
                  </a:lnTo>
                  <a:lnTo>
                    <a:pt x="2193" y="1407"/>
                  </a:lnTo>
                  <a:lnTo>
                    <a:pt x="2157" y="1446"/>
                  </a:lnTo>
                  <a:lnTo>
                    <a:pt x="2090" y="1424"/>
                  </a:lnTo>
                  <a:lnTo>
                    <a:pt x="2128" y="1397"/>
                  </a:lnTo>
                  <a:lnTo>
                    <a:pt x="2161" y="1339"/>
                  </a:lnTo>
                  <a:lnTo>
                    <a:pt x="2154" y="1303"/>
                  </a:lnTo>
                  <a:lnTo>
                    <a:pt x="2025" y="1130"/>
                  </a:lnTo>
                  <a:lnTo>
                    <a:pt x="1934" y="1123"/>
                  </a:lnTo>
                  <a:lnTo>
                    <a:pt x="1984" y="1248"/>
                  </a:lnTo>
                  <a:lnTo>
                    <a:pt x="1997" y="1262"/>
                  </a:lnTo>
                  <a:lnTo>
                    <a:pt x="2012" y="1268"/>
                  </a:lnTo>
                  <a:lnTo>
                    <a:pt x="2021" y="1278"/>
                  </a:lnTo>
                  <a:lnTo>
                    <a:pt x="2025" y="1289"/>
                  </a:lnTo>
                  <a:lnTo>
                    <a:pt x="2025" y="1302"/>
                  </a:lnTo>
                  <a:lnTo>
                    <a:pt x="2022" y="1313"/>
                  </a:lnTo>
                  <a:lnTo>
                    <a:pt x="2020" y="1324"/>
                  </a:lnTo>
                  <a:lnTo>
                    <a:pt x="2017" y="1331"/>
                  </a:lnTo>
                  <a:lnTo>
                    <a:pt x="2015" y="1333"/>
                  </a:lnTo>
                  <a:lnTo>
                    <a:pt x="2014" y="1416"/>
                  </a:lnTo>
                  <a:lnTo>
                    <a:pt x="1994" y="1414"/>
                  </a:lnTo>
                  <a:lnTo>
                    <a:pt x="1984" y="1354"/>
                  </a:lnTo>
                  <a:lnTo>
                    <a:pt x="1952" y="1407"/>
                  </a:lnTo>
                  <a:lnTo>
                    <a:pt x="1882" y="1384"/>
                  </a:lnTo>
                  <a:lnTo>
                    <a:pt x="1915" y="1347"/>
                  </a:lnTo>
                  <a:lnTo>
                    <a:pt x="1920" y="1293"/>
                  </a:lnTo>
                  <a:lnTo>
                    <a:pt x="1817" y="1142"/>
                  </a:lnTo>
                  <a:lnTo>
                    <a:pt x="1808" y="1157"/>
                  </a:lnTo>
                  <a:lnTo>
                    <a:pt x="1863" y="1378"/>
                  </a:lnTo>
                  <a:lnTo>
                    <a:pt x="1882" y="1384"/>
                  </a:lnTo>
                  <a:lnTo>
                    <a:pt x="1952" y="1407"/>
                  </a:lnTo>
                  <a:lnTo>
                    <a:pt x="1994" y="1414"/>
                  </a:lnTo>
                  <a:lnTo>
                    <a:pt x="2014" y="1416"/>
                  </a:lnTo>
                  <a:lnTo>
                    <a:pt x="2090" y="1424"/>
                  </a:lnTo>
                  <a:lnTo>
                    <a:pt x="2157" y="1446"/>
                  </a:lnTo>
                  <a:lnTo>
                    <a:pt x="2201" y="1442"/>
                  </a:lnTo>
                  <a:lnTo>
                    <a:pt x="2224" y="1444"/>
                  </a:lnTo>
                  <a:lnTo>
                    <a:pt x="2256" y="1454"/>
                  </a:lnTo>
                  <a:lnTo>
                    <a:pt x="2292" y="1478"/>
                  </a:lnTo>
                  <a:lnTo>
                    <a:pt x="2291" y="1478"/>
                  </a:lnTo>
                  <a:lnTo>
                    <a:pt x="2287" y="1479"/>
                  </a:lnTo>
                  <a:lnTo>
                    <a:pt x="2282" y="1480"/>
                  </a:lnTo>
                  <a:lnTo>
                    <a:pt x="2274" y="1483"/>
                  </a:lnTo>
                  <a:lnTo>
                    <a:pt x="2264" y="1484"/>
                  </a:lnTo>
                  <a:lnTo>
                    <a:pt x="2254" y="1486"/>
                  </a:lnTo>
                  <a:lnTo>
                    <a:pt x="2241" y="1488"/>
                  </a:lnTo>
                  <a:lnTo>
                    <a:pt x="2229" y="1490"/>
                  </a:lnTo>
                  <a:lnTo>
                    <a:pt x="2214" y="1492"/>
                  </a:lnTo>
                  <a:lnTo>
                    <a:pt x="2199" y="1493"/>
                  </a:lnTo>
                  <a:lnTo>
                    <a:pt x="2184" y="1495"/>
                  </a:lnTo>
                  <a:lnTo>
                    <a:pt x="2168" y="1495"/>
                  </a:lnTo>
                  <a:lnTo>
                    <a:pt x="2150" y="1495"/>
                  </a:lnTo>
                  <a:lnTo>
                    <a:pt x="2134" y="1495"/>
                  </a:lnTo>
                  <a:lnTo>
                    <a:pt x="2118" y="1494"/>
                  </a:lnTo>
                  <a:lnTo>
                    <a:pt x="2102" y="1492"/>
                  </a:lnTo>
                  <a:lnTo>
                    <a:pt x="2100" y="1492"/>
                  </a:lnTo>
                  <a:lnTo>
                    <a:pt x="2095" y="1492"/>
                  </a:lnTo>
                  <a:lnTo>
                    <a:pt x="2086" y="1492"/>
                  </a:lnTo>
                  <a:lnTo>
                    <a:pt x="2074" y="1491"/>
                  </a:lnTo>
                  <a:lnTo>
                    <a:pt x="2060" y="1491"/>
                  </a:lnTo>
                  <a:lnTo>
                    <a:pt x="2045" y="1491"/>
                  </a:lnTo>
                  <a:lnTo>
                    <a:pt x="2028" y="1491"/>
                  </a:lnTo>
                  <a:lnTo>
                    <a:pt x="2010" y="1491"/>
                  </a:lnTo>
                  <a:lnTo>
                    <a:pt x="1991" y="1491"/>
                  </a:lnTo>
                  <a:lnTo>
                    <a:pt x="1973" y="1491"/>
                  </a:lnTo>
                  <a:lnTo>
                    <a:pt x="1954" y="1492"/>
                  </a:lnTo>
                  <a:lnTo>
                    <a:pt x="1937" y="1492"/>
                  </a:lnTo>
                  <a:lnTo>
                    <a:pt x="1921" y="1494"/>
                  </a:lnTo>
                  <a:lnTo>
                    <a:pt x="1906" y="1495"/>
                  </a:lnTo>
                  <a:lnTo>
                    <a:pt x="1893" y="1498"/>
                  </a:lnTo>
                  <a:lnTo>
                    <a:pt x="1883" y="1500"/>
                  </a:lnTo>
                  <a:lnTo>
                    <a:pt x="1870" y="1500"/>
                  </a:lnTo>
                  <a:lnTo>
                    <a:pt x="1868" y="1540"/>
                  </a:lnTo>
                  <a:lnTo>
                    <a:pt x="1854" y="1546"/>
                  </a:lnTo>
                  <a:lnTo>
                    <a:pt x="1852" y="1547"/>
                  </a:lnTo>
                  <a:lnTo>
                    <a:pt x="1847" y="1551"/>
                  </a:lnTo>
                  <a:lnTo>
                    <a:pt x="1839" y="1555"/>
                  </a:lnTo>
                  <a:lnTo>
                    <a:pt x="1828" y="1561"/>
                  </a:lnTo>
                  <a:lnTo>
                    <a:pt x="1814" y="1564"/>
                  </a:lnTo>
                  <a:lnTo>
                    <a:pt x="1798" y="1566"/>
                  </a:lnTo>
                  <a:lnTo>
                    <a:pt x="1779" y="1564"/>
                  </a:lnTo>
                  <a:lnTo>
                    <a:pt x="1758" y="1559"/>
                  </a:lnTo>
                  <a:lnTo>
                    <a:pt x="1655" y="1348"/>
                  </a:lnTo>
                  <a:lnTo>
                    <a:pt x="1677" y="1357"/>
                  </a:lnTo>
                  <a:lnTo>
                    <a:pt x="1658" y="1266"/>
                  </a:lnTo>
                  <a:lnTo>
                    <a:pt x="1650" y="1256"/>
                  </a:lnTo>
                  <a:lnTo>
                    <a:pt x="1655" y="1348"/>
                  </a:lnTo>
                  <a:lnTo>
                    <a:pt x="1758" y="1559"/>
                  </a:lnTo>
                  <a:lnTo>
                    <a:pt x="1636" y="1536"/>
                  </a:lnTo>
                  <a:lnTo>
                    <a:pt x="1628" y="1593"/>
                  </a:lnTo>
                  <a:lnTo>
                    <a:pt x="1626" y="1594"/>
                  </a:lnTo>
                  <a:lnTo>
                    <a:pt x="1620" y="1597"/>
                  </a:lnTo>
                  <a:lnTo>
                    <a:pt x="1611" y="1599"/>
                  </a:lnTo>
                  <a:lnTo>
                    <a:pt x="1597" y="1600"/>
                  </a:lnTo>
                  <a:lnTo>
                    <a:pt x="1580" y="1600"/>
                  </a:lnTo>
                  <a:lnTo>
                    <a:pt x="1558" y="1598"/>
                  </a:lnTo>
                  <a:lnTo>
                    <a:pt x="1531" y="1592"/>
                  </a:lnTo>
                  <a:lnTo>
                    <a:pt x="1502" y="1583"/>
                  </a:lnTo>
                  <a:lnTo>
                    <a:pt x="1321" y="1553"/>
                  </a:lnTo>
                  <a:lnTo>
                    <a:pt x="1401" y="1324"/>
                  </a:lnTo>
                  <a:lnTo>
                    <a:pt x="1461" y="1327"/>
                  </a:lnTo>
                  <a:lnTo>
                    <a:pt x="1442" y="1218"/>
                  </a:lnTo>
                  <a:lnTo>
                    <a:pt x="1257" y="1258"/>
                  </a:lnTo>
                  <a:lnTo>
                    <a:pt x="1325" y="1052"/>
                  </a:lnTo>
                  <a:lnTo>
                    <a:pt x="1346" y="1020"/>
                  </a:lnTo>
                  <a:lnTo>
                    <a:pt x="1512" y="847"/>
                  </a:lnTo>
                  <a:lnTo>
                    <a:pt x="1601" y="739"/>
                  </a:lnTo>
                  <a:lnTo>
                    <a:pt x="1595" y="724"/>
                  </a:lnTo>
                  <a:lnTo>
                    <a:pt x="1599" y="713"/>
                  </a:lnTo>
                  <a:lnTo>
                    <a:pt x="1608" y="708"/>
                  </a:lnTo>
                  <a:lnTo>
                    <a:pt x="1612" y="705"/>
                  </a:lnTo>
                  <a:lnTo>
                    <a:pt x="1610" y="678"/>
                  </a:lnTo>
                  <a:lnTo>
                    <a:pt x="1594" y="647"/>
                  </a:lnTo>
                  <a:lnTo>
                    <a:pt x="1581" y="617"/>
                  </a:lnTo>
                  <a:lnTo>
                    <a:pt x="1573" y="587"/>
                  </a:lnTo>
                  <a:lnTo>
                    <a:pt x="1567" y="560"/>
                  </a:lnTo>
                  <a:lnTo>
                    <a:pt x="1565" y="537"/>
                  </a:lnTo>
                  <a:lnTo>
                    <a:pt x="1563" y="520"/>
                  </a:lnTo>
                  <a:lnTo>
                    <a:pt x="1563" y="509"/>
                  </a:lnTo>
                  <a:lnTo>
                    <a:pt x="1563" y="504"/>
                  </a:lnTo>
                  <a:lnTo>
                    <a:pt x="1529" y="506"/>
                  </a:lnTo>
                  <a:lnTo>
                    <a:pt x="1457" y="567"/>
                  </a:lnTo>
                  <a:lnTo>
                    <a:pt x="1442" y="661"/>
                  </a:lnTo>
                  <a:lnTo>
                    <a:pt x="1459" y="781"/>
                  </a:lnTo>
                  <a:lnTo>
                    <a:pt x="1512" y="847"/>
                  </a:lnTo>
                  <a:lnTo>
                    <a:pt x="1346" y="1020"/>
                  </a:lnTo>
                  <a:lnTo>
                    <a:pt x="1321" y="1012"/>
                  </a:lnTo>
                  <a:lnTo>
                    <a:pt x="1274" y="902"/>
                  </a:lnTo>
                  <a:lnTo>
                    <a:pt x="1201" y="1052"/>
                  </a:lnTo>
                  <a:lnTo>
                    <a:pt x="1262" y="1166"/>
                  </a:lnTo>
                  <a:lnTo>
                    <a:pt x="1263" y="1167"/>
                  </a:lnTo>
                  <a:lnTo>
                    <a:pt x="1264" y="1169"/>
                  </a:lnTo>
                  <a:lnTo>
                    <a:pt x="1266" y="1173"/>
                  </a:lnTo>
                  <a:lnTo>
                    <a:pt x="1268" y="1178"/>
                  </a:lnTo>
                  <a:lnTo>
                    <a:pt x="1268" y="1183"/>
                  </a:lnTo>
                  <a:lnTo>
                    <a:pt x="1264" y="1190"/>
                  </a:lnTo>
                  <a:lnTo>
                    <a:pt x="1257" y="1196"/>
                  </a:lnTo>
                  <a:lnTo>
                    <a:pt x="1247" y="1203"/>
                  </a:lnTo>
                  <a:lnTo>
                    <a:pt x="1257" y="1258"/>
                  </a:lnTo>
                  <a:lnTo>
                    <a:pt x="1442" y="1218"/>
                  </a:lnTo>
                  <a:lnTo>
                    <a:pt x="1416" y="1258"/>
                  </a:lnTo>
                  <a:lnTo>
                    <a:pt x="1401" y="1324"/>
                  </a:lnTo>
                  <a:lnTo>
                    <a:pt x="1321" y="1553"/>
                  </a:lnTo>
                  <a:lnTo>
                    <a:pt x="1240" y="1549"/>
                  </a:lnTo>
                  <a:lnTo>
                    <a:pt x="1235" y="1560"/>
                  </a:lnTo>
                  <a:lnTo>
                    <a:pt x="1224" y="1584"/>
                  </a:lnTo>
                  <a:lnTo>
                    <a:pt x="1212" y="1614"/>
                  </a:lnTo>
                  <a:lnTo>
                    <a:pt x="1208" y="1639"/>
                  </a:lnTo>
                  <a:lnTo>
                    <a:pt x="1183" y="1643"/>
                  </a:lnTo>
                  <a:lnTo>
                    <a:pt x="1183" y="1602"/>
                  </a:lnTo>
                  <a:lnTo>
                    <a:pt x="1106" y="1599"/>
                  </a:lnTo>
                  <a:lnTo>
                    <a:pt x="1059" y="1569"/>
                  </a:lnTo>
                  <a:lnTo>
                    <a:pt x="1056" y="1569"/>
                  </a:lnTo>
                  <a:lnTo>
                    <a:pt x="1046" y="1569"/>
                  </a:lnTo>
                  <a:lnTo>
                    <a:pt x="1033" y="1570"/>
                  </a:lnTo>
                  <a:lnTo>
                    <a:pt x="1015" y="1570"/>
                  </a:lnTo>
                  <a:lnTo>
                    <a:pt x="994" y="1571"/>
                  </a:lnTo>
                  <a:lnTo>
                    <a:pt x="971" y="1572"/>
                  </a:lnTo>
                  <a:lnTo>
                    <a:pt x="948" y="1575"/>
                  </a:lnTo>
                  <a:lnTo>
                    <a:pt x="924" y="1576"/>
                  </a:lnTo>
                  <a:lnTo>
                    <a:pt x="928" y="1293"/>
                  </a:lnTo>
                  <a:lnTo>
                    <a:pt x="963" y="1306"/>
                  </a:lnTo>
                  <a:lnTo>
                    <a:pt x="1110" y="1351"/>
                  </a:lnTo>
                  <a:lnTo>
                    <a:pt x="1145" y="1362"/>
                  </a:lnTo>
                  <a:lnTo>
                    <a:pt x="1107" y="1292"/>
                  </a:lnTo>
                  <a:lnTo>
                    <a:pt x="1110" y="1351"/>
                  </a:lnTo>
                  <a:lnTo>
                    <a:pt x="963" y="1306"/>
                  </a:lnTo>
                  <a:lnTo>
                    <a:pt x="984" y="1178"/>
                  </a:lnTo>
                  <a:lnTo>
                    <a:pt x="983" y="1181"/>
                  </a:lnTo>
                  <a:lnTo>
                    <a:pt x="978" y="1193"/>
                  </a:lnTo>
                  <a:lnTo>
                    <a:pt x="971" y="1207"/>
                  </a:lnTo>
                  <a:lnTo>
                    <a:pt x="963" y="1226"/>
                  </a:lnTo>
                  <a:lnTo>
                    <a:pt x="954" y="1245"/>
                  </a:lnTo>
                  <a:lnTo>
                    <a:pt x="944" y="1264"/>
                  </a:lnTo>
                  <a:lnTo>
                    <a:pt x="936" y="1280"/>
                  </a:lnTo>
                  <a:lnTo>
                    <a:pt x="928" y="1293"/>
                  </a:lnTo>
                  <a:lnTo>
                    <a:pt x="924" y="1576"/>
                  </a:lnTo>
                  <a:lnTo>
                    <a:pt x="914" y="1576"/>
                  </a:lnTo>
                  <a:lnTo>
                    <a:pt x="905" y="1577"/>
                  </a:lnTo>
                  <a:lnTo>
                    <a:pt x="895" y="1578"/>
                  </a:lnTo>
                  <a:lnTo>
                    <a:pt x="887" y="1578"/>
                  </a:lnTo>
                  <a:lnTo>
                    <a:pt x="878" y="1579"/>
                  </a:lnTo>
                  <a:lnTo>
                    <a:pt x="871" y="1581"/>
                  </a:lnTo>
                  <a:lnTo>
                    <a:pt x="864" y="1582"/>
                  </a:lnTo>
                  <a:lnTo>
                    <a:pt x="857" y="1583"/>
                  </a:lnTo>
                  <a:lnTo>
                    <a:pt x="855" y="1584"/>
                  </a:lnTo>
                  <a:lnTo>
                    <a:pt x="850" y="1589"/>
                  </a:lnTo>
                  <a:lnTo>
                    <a:pt x="844" y="1596"/>
                  </a:lnTo>
                  <a:lnTo>
                    <a:pt x="834" y="1605"/>
                  </a:lnTo>
                  <a:lnTo>
                    <a:pt x="826" y="1616"/>
                  </a:lnTo>
                  <a:lnTo>
                    <a:pt x="817" y="1629"/>
                  </a:lnTo>
                  <a:lnTo>
                    <a:pt x="811" y="1644"/>
                  </a:lnTo>
                  <a:lnTo>
                    <a:pt x="807" y="1660"/>
                  </a:lnTo>
                  <a:lnTo>
                    <a:pt x="780" y="1660"/>
                  </a:lnTo>
                  <a:lnTo>
                    <a:pt x="777" y="1566"/>
                  </a:lnTo>
                  <a:lnTo>
                    <a:pt x="696" y="1576"/>
                  </a:lnTo>
                  <a:lnTo>
                    <a:pt x="656" y="1539"/>
                  </a:lnTo>
                  <a:lnTo>
                    <a:pt x="599" y="1532"/>
                  </a:lnTo>
                  <a:lnTo>
                    <a:pt x="605" y="1559"/>
                  </a:lnTo>
                  <a:lnTo>
                    <a:pt x="604" y="1559"/>
                  </a:lnTo>
                  <a:lnTo>
                    <a:pt x="600" y="1559"/>
                  </a:lnTo>
                  <a:lnTo>
                    <a:pt x="593" y="1559"/>
                  </a:lnTo>
                  <a:lnTo>
                    <a:pt x="587" y="1560"/>
                  </a:lnTo>
                  <a:lnTo>
                    <a:pt x="576" y="1560"/>
                  </a:lnTo>
                  <a:lnTo>
                    <a:pt x="565" y="1560"/>
                  </a:lnTo>
                  <a:lnTo>
                    <a:pt x="552" y="1560"/>
                  </a:lnTo>
                  <a:lnTo>
                    <a:pt x="539" y="1559"/>
                  </a:lnTo>
                  <a:lnTo>
                    <a:pt x="524" y="1559"/>
                  </a:lnTo>
                  <a:lnTo>
                    <a:pt x="509" y="1558"/>
                  </a:lnTo>
                  <a:lnTo>
                    <a:pt x="493" y="1556"/>
                  </a:lnTo>
                  <a:lnTo>
                    <a:pt x="477" y="1555"/>
                  </a:lnTo>
                  <a:lnTo>
                    <a:pt x="462" y="1553"/>
                  </a:lnTo>
                  <a:lnTo>
                    <a:pt x="446" y="1549"/>
                  </a:lnTo>
                  <a:lnTo>
                    <a:pt x="431" y="1546"/>
                  </a:lnTo>
                  <a:lnTo>
                    <a:pt x="417" y="1543"/>
                  </a:lnTo>
                  <a:lnTo>
                    <a:pt x="479" y="1334"/>
                  </a:lnTo>
                  <a:lnTo>
                    <a:pt x="562" y="1339"/>
                  </a:lnTo>
                  <a:lnTo>
                    <a:pt x="679" y="1347"/>
                  </a:lnTo>
                  <a:lnTo>
                    <a:pt x="764" y="1349"/>
                  </a:lnTo>
                  <a:lnTo>
                    <a:pt x="766" y="1326"/>
                  </a:lnTo>
                  <a:lnTo>
                    <a:pt x="772" y="1272"/>
                  </a:lnTo>
                  <a:lnTo>
                    <a:pt x="782" y="1216"/>
                  </a:lnTo>
                  <a:lnTo>
                    <a:pt x="797" y="1181"/>
                  </a:lnTo>
                  <a:lnTo>
                    <a:pt x="797" y="1160"/>
                  </a:lnTo>
                  <a:lnTo>
                    <a:pt x="800" y="1158"/>
                  </a:lnTo>
                  <a:lnTo>
                    <a:pt x="807" y="1150"/>
                  </a:lnTo>
                  <a:lnTo>
                    <a:pt x="816" y="1140"/>
                  </a:lnTo>
                  <a:lnTo>
                    <a:pt x="827" y="1127"/>
                  </a:lnTo>
                  <a:lnTo>
                    <a:pt x="839" y="1112"/>
                  </a:lnTo>
                  <a:lnTo>
                    <a:pt x="850" y="1097"/>
                  </a:lnTo>
                  <a:lnTo>
                    <a:pt x="861" y="1082"/>
                  </a:lnTo>
                  <a:lnTo>
                    <a:pt x="868" y="1069"/>
                  </a:lnTo>
                  <a:lnTo>
                    <a:pt x="872" y="1045"/>
                  </a:lnTo>
                  <a:lnTo>
                    <a:pt x="830" y="1042"/>
                  </a:lnTo>
                  <a:lnTo>
                    <a:pt x="827" y="1044"/>
                  </a:lnTo>
                  <a:lnTo>
                    <a:pt x="822" y="1050"/>
                  </a:lnTo>
                  <a:lnTo>
                    <a:pt x="812" y="1059"/>
                  </a:lnTo>
                  <a:lnTo>
                    <a:pt x="801" y="1070"/>
                  </a:lnTo>
                  <a:lnTo>
                    <a:pt x="787" y="1085"/>
                  </a:lnTo>
                  <a:lnTo>
                    <a:pt x="772" y="1103"/>
                  </a:lnTo>
                  <a:lnTo>
                    <a:pt x="756" y="1120"/>
                  </a:lnTo>
                  <a:lnTo>
                    <a:pt x="739" y="1140"/>
                  </a:lnTo>
                  <a:lnTo>
                    <a:pt x="723" y="1160"/>
                  </a:lnTo>
                  <a:lnTo>
                    <a:pt x="706" y="1180"/>
                  </a:lnTo>
                  <a:lnTo>
                    <a:pt x="691" y="1201"/>
                  </a:lnTo>
                  <a:lnTo>
                    <a:pt x="679" y="1219"/>
                  </a:lnTo>
                  <a:lnTo>
                    <a:pt x="668" y="1237"/>
                  </a:lnTo>
                  <a:lnTo>
                    <a:pt x="660" y="1255"/>
                  </a:lnTo>
                  <a:lnTo>
                    <a:pt x="656" y="1268"/>
                  </a:lnTo>
                  <a:lnTo>
                    <a:pt x="656" y="1281"/>
                  </a:lnTo>
                  <a:lnTo>
                    <a:pt x="679" y="1347"/>
                  </a:lnTo>
                  <a:lnTo>
                    <a:pt x="562" y="1339"/>
                  </a:lnTo>
                  <a:lnTo>
                    <a:pt x="573" y="1277"/>
                  </a:lnTo>
                  <a:lnTo>
                    <a:pt x="572" y="1271"/>
                  </a:lnTo>
                  <a:lnTo>
                    <a:pt x="572" y="1258"/>
                  </a:lnTo>
                  <a:lnTo>
                    <a:pt x="576" y="1245"/>
                  </a:lnTo>
                  <a:lnTo>
                    <a:pt x="588" y="1239"/>
                  </a:lnTo>
                  <a:lnTo>
                    <a:pt x="590" y="1234"/>
                  </a:lnTo>
                  <a:lnTo>
                    <a:pt x="597" y="1222"/>
                  </a:lnTo>
                  <a:lnTo>
                    <a:pt x="607" y="1205"/>
                  </a:lnTo>
                  <a:lnTo>
                    <a:pt x="620" y="1184"/>
                  </a:lnTo>
                  <a:lnTo>
                    <a:pt x="633" y="1159"/>
                  </a:lnTo>
                  <a:lnTo>
                    <a:pt x="644" y="1133"/>
                  </a:lnTo>
                  <a:lnTo>
                    <a:pt x="655" y="1107"/>
                  </a:lnTo>
                  <a:lnTo>
                    <a:pt x="661" y="1082"/>
                  </a:lnTo>
                  <a:lnTo>
                    <a:pt x="663" y="1079"/>
                  </a:lnTo>
                  <a:lnTo>
                    <a:pt x="664" y="1069"/>
                  </a:lnTo>
                  <a:lnTo>
                    <a:pt x="667" y="1055"/>
                  </a:lnTo>
                  <a:lnTo>
                    <a:pt x="673" y="1038"/>
                  </a:lnTo>
                  <a:lnTo>
                    <a:pt x="679" y="1020"/>
                  </a:lnTo>
                  <a:lnTo>
                    <a:pt x="687" y="1001"/>
                  </a:lnTo>
                  <a:lnTo>
                    <a:pt x="696" y="985"/>
                  </a:lnTo>
                  <a:lnTo>
                    <a:pt x="706" y="973"/>
                  </a:lnTo>
                  <a:lnTo>
                    <a:pt x="630" y="728"/>
                  </a:lnTo>
                  <a:lnTo>
                    <a:pt x="629" y="719"/>
                  </a:lnTo>
                  <a:lnTo>
                    <a:pt x="629" y="697"/>
                  </a:lnTo>
                  <a:lnTo>
                    <a:pt x="635" y="670"/>
                  </a:lnTo>
                  <a:lnTo>
                    <a:pt x="651" y="646"/>
                  </a:lnTo>
                  <a:lnTo>
                    <a:pt x="764" y="491"/>
                  </a:lnTo>
                  <a:lnTo>
                    <a:pt x="763" y="491"/>
                  </a:lnTo>
                  <a:lnTo>
                    <a:pt x="761" y="492"/>
                  </a:lnTo>
                  <a:lnTo>
                    <a:pt x="756" y="494"/>
                  </a:lnTo>
                  <a:lnTo>
                    <a:pt x="749" y="495"/>
                  </a:lnTo>
                  <a:lnTo>
                    <a:pt x="742" y="497"/>
                  </a:lnTo>
                  <a:lnTo>
                    <a:pt x="733" y="500"/>
                  </a:lnTo>
                  <a:lnTo>
                    <a:pt x="721" y="504"/>
                  </a:lnTo>
                  <a:lnTo>
                    <a:pt x="710" y="507"/>
                  </a:lnTo>
                  <a:lnTo>
                    <a:pt x="688" y="512"/>
                  </a:lnTo>
                  <a:lnTo>
                    <a:pt x="668" y="513"/>
                  </a:lnTo>
                  <a:lnTo>
                    <a:pt x="651" y="510"/>
                  </a:lnTo>
                  <a:lnTo>
                    <a:pt x="637" y="504"/>
                  </a:lnTo>
                  <a:lnTo>
                    <a:pt x="626" y="498"/>
                  </a:lnTo>
                  <a:lnTo>
                    <a:pt x="618" y="491"/>
                  </a:lnTo>
                  <a:lnTo>
                    <a:pt x="613" y="488"/>
                  </a:lnTo>
                  <a:lnTo>
                    <a:pt x="611" y="485"/>
                  </a:lnTo>
                  <a:lnTo>
                    <a:pt x="598" y="46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28" name="Freeform 12"/>
            <p:cNvSpPr>
              <a:spLocks/>
            </p:cNvSpPr>
            <p:nvPr/>
          </p:nvSpPr>
          <p:spPr bwMode="auto">
            <a:xfrm>
              <a:off x="2511" y="3274"/>
              <a:ext cx="26" cy="24"/>
            </a:xfrm>
            <a:custGeom>
              <a:avLst/>
              <a:gdLst>
                <a:gd name="T0" fmla="*/ 52 w 53"/>
                <a:gd name="T1" fmla="*/ 0 h 47"/>
                <a:gd name="T2" fmla="*/ 47 w 53"/>
                <a:gd name="T3" fmla="*/ 8 h 47"/>
                <a:gd name="T4" fmla="*/ 40 w 53"/>
                <a:gd name="T5" fmla="*/ 13 h 47"/>
                <a:gd name="T6" fmla="*/ 32 w 53"/>
                <a:gd name="T7" fmla="*/ 17 h 47"/>
                <a:gd name="T8" fmla="*/ 23 w 53"/>
                <a:gd name="T9" fmla="*/ 18 h 47"/>
                <a:gd name="T10" fmla="*/ 14 w 53"/>
                <a:gd name="T11" fmla="*/ 19 h 47"/>
                <a:gd name="T12" fmla="*/ 7 w 53"/>
                <a:gd name="T13" fmla="*/ 19 h 47"/>
                <a:gd name="T14" fmla="*/ 2 w 53"/>
                <a:gd name="T15" fmla="*/ 19 h 47"/>
                <a:gd name="T16" fmla="*/ 0 w 53"/>
                <a:gd name="T17" fmla="*/ 19 h 47"/>
                <a:gd name="T18" fmla="*/ 19 w 53"/>
                <a:gd name="T19" fmla="*/ 26 h 47"/>
                <a:gd name="T20" fmla="*/ 4 w 53"/>
                <a:gd name="T21" fmla="*/ 32 h 47"/>
                <a:gd name="T22" fmla="*/ 25 w 53"/>
                <a:gd name="T23" fmla="*/ 37 h 47"/>
                <a:gd name="T24" fmla="*/ 4 w 53"/>
                <a:gd name="T25" fmla="*/ 47 h 47"/>
                <a:gd name="T26" fmla="*/ 19 w 53"/>
                <a:gd name="T27" fmla="*/ 47 h 47"/>
                <a:gd name="T28" fmla="*/ 30 w 53"/>
                <a:gd name="T29" fmla="*/ 47 h 47"/>
                <a:gd name="T30" fmla="*/ 38 w 53"/>
                <a:gd name="T31" fmla="*/ 45 h 47"/>
                <a:gd name="T32" fmla="*/ 45 w 53"/>
                <a:gd name="T33" fmla="*/ 42 h 47"/>
                <a:gd name="T34" fmla="*/ 49 w 53"/>
                <a:gd name="T35" fmla="*/ 39 h 47"/>
                <a:gd name="T36" fmla="*/ 52 w 53"/>
                <a:gd name="T37" fmla="*/ 37 h 47"/>
                <a:gd name="T38" fmla="*/ 53 w 53"/>
                <a:gd name="T39" fmla="*/ 35 h 47"/>
                <a:gd name="T40" fmla="*/ 53 w 53"/>
                <a:gd name="T41" fmla="*/ 34 h 47"/>
                <a:gd name="T42" fmla="*/ 52 w 53"/>
                <a:gd name="T4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47">
                  <a:moveTo>
                    <a:pt x="52" y="0"/>
                  </a:moveTo>
                  <a:lnTo>
                    <a:pt x="47" y="8"/>
                  </a:lnTo>
                  <a:lnTo>
                    <a:pt x="40" y="13"/>
                  </a:lnTo>
                  <a:lnTo>
                    <a:pt x="32" y="17"/>
                  </a:lnTo>
                  <a:lnTo>
                    <a:pt x="23" y="18"/>
                  </a:lnTo>
                  <a:lnTo>
                    <a:pt x="14" y="19"/>
                  </a:lnTo>
                  <a:lnTo>
                    <a:pt x="7" y="19"/>
                  </a:lnTo>
                  <a:lnTo>
                    <a:pt x="2" y="19"/>
                  </a:lnTo>
                  <a:lnTo>
                    <a:pt x="0" y="19"/>
                  </a:lnTo>
                  <a:lnTo>
                    <a:pt x="19" y="26"/>
                  </a:lnTo>
                  <a:lnTo>
                    <a:pt x="4" y="32"/>
                  </a:lnTo>
                  <a:lnTo>
                    <a:pt x="25" y="37"/>
                  </a:lnTo>
                  <a:lnTo>
                    <a:pt x="4" y="47"/>
                  </a:lnTo>
                  <a:lnTo>
                    <a:pt x="19" y="47"/>
                  </a:lnTo>
                  <a:lnTo>
                    <a:pt x="30" y="47"/>
                  </a:lnTo>
                  <a:lnTo>
                    <a:pt x="38" y="45"/>
                  </a:lnTo>
                  <a:lnTo>
                    <a:pt x="45" y="42"/>
                  </a:lnTo>
                  <a:lnTo>
                    <a:pt x="49" y="39"/>
                  </a:lnTo>
                  <a:lnTo>
                    <a:pt x="52" y="37"/>
                  </a:lnTo>
                  <a:lnTo>
                    <a:pt x="53" y="35"/>
                  </a:lnTo>
                  <a:lnTo>
                    <a:pt x="53" y="34"/>
                  </a:lnTo>
                  <a:lnTo>
                    <a:pt x="52" y="0"/>
                  </a:lnTo>
                  <a:close/>
                </a:path>
              </a:pathLst>
            </a:custGeom>
            <a:solidFill>
              <a:srgbClr val="4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29" name="Freeform 13"/>
            <p:cNvSpPr>
              <a:spLocks/>
            </p:cNvSpPr>
            <p:nvPr/>
          </p:nvSpPr>
          <p:spPr bwMode="auto">
            <a:xfrm>
              <a:off x="2390" y="3297"/>
              <a:ext cx="31" cy="21"/>
            </a:xfrm>
            <a:custGeom>
              <a:avLst/>
              <a:gdLst>
                <a:gd name="T0" fmla="*/ 64 w 64"/>
                <a:gd name="T1" fmla="*/ 5 h 41"/>
                <a:gd name="T2" fmla="*/ 52 w 64"/>
                <a:gd name="T3" fmla="*/ 7 h 41"/>
                <a:gd name="T4" fmla="*/ 42 w 64"/>
                <a:gd name="T5" fmla="*/ 7 h 41"/>
                <a:gd name="T6" fmla="*/ 32 w 64"/>
                <a:gd name="T7" fmla="*/ 5 h 41"/>
                <a:gd name="T8" fmla="*/ 24 w 64"/>
                <a:gd name="T9" fmla="*/ 4 h 41"/>
                <a:gd name="T10" fmla="*/ 17 w 64"/>
                <a:gd name="T11" fmla="*/ 3 h 41"/>
                <a:gd name="T12" fmla="*/ 12 w 64"/>
                <a:gd name="T13" fmla="*/ 1 h 41"/>
                <a:gd name="T14" fmla="*/ 8 w 64"/>
                <a:gd name="T15" fmla="*/ 0 h 41"/>
                <a:gd name="T16" fmla="*/ 7 w 64"/>
                <a:gd name="T17" fmla="*/ 0 h 41"/>
                <a:gd name="T18" fmla="*/ 29 w 64"/>
                <a:gd name="T19" fmla="*/ 15 h 41"/>
                <a:gd name="T20" fmla="*/ 1 w 64"/>
                <a:gd name="T21" fmla="*/ 16 h 41"/>
                <a:gd name="T22" fmla="*/ 23 w 64"/>
                <a:gd name="T23" fmla="*/ 27 h 41"/>
                <a:gd name="T24" fmla="*/ 0 w 64"/>
                <a:gd name="T25" fmla="*/ 33 h 41"/>
                <a:gd name="T26" fmla="*/ 14 w 64"/>
                <a:gd name="T27" fmla="*/ 39 h 41"/>
                <a:gd name="T28" fmla="*/ 25 w 64"/>
                <a:gd name="T29" fmla="*/ 41 h 41"/>
                <a:gd name="T30" fmla="*/ 36 w 64"/>
                <a:gd name="T31" fmla="*/ 41 h 41"/>
                <a:gd name="T32" fmla="*/ 44 w 64"/>
                <a:gd name="T33" fmla="*/ 40 h 41"/>
                <a:gd name="T34" fmla="*/ 51 w 64"/>
                <a:gd name="T35" fmla="*/ 38 h 41"/>
                <a:gd name="T36" fmla="*/ 55 w 64"/>
                <a:gd name="T37" fmla="*/ 35 h 41"/>
                <a:gd name="T38" fmla="*/ 58 w 64"/>
                <a:gd name="T39" fmla="*/ 34 h 41"/>
                <a:gd name="T40" fmla="*/ 59 w 64"/>
                <a:gd name="T41" fmla="*/ 33 h 41"/>
                <a:gd name="T42" fmla="*/ 64 w 64"/>
                <a:gd name="T4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41">
                  <a:moveTo>
                    <a:pt x="64" y="5"/>
                  </a:moveTo>
                  <a:lnTo>
                    <a:pt x="52" y="7"/>
                  </a:lnTo>
                  <a:lnTo>
                    <a:pt x="42" y="7"/>
                  </a:lnTo>
                  <a:lnTo>
                    <a:pt x="32" y="5"/>
                  </a:lnTo>
                  <a:lnTo>
                    <a:pt x="24" y="4"/>
                  </a:lnTo>
                  <a:lnTo>
                    <a:pt x="17" y="3"/>
                  </a:lnTo>
                  <a:lnTo>
                    <a:pt x="12" y="1"/>
                  </a:lnTo>
                  <a:lnTo>
                    <a:pt x="8" y="0"/>
                  </a:lnTo>
                  <a:lnTo>
                    <a:pt x="7" y="0"/>
                  </a:lnTo>
                  <a:lnTo>
                    <a:pt x="29" y="15"/>
                  </a:lnTo>
                  <a:lnTo>
                    <a:pt x="1" y="16"/>
                  </a:lnTo>
                  <a:lnTo>
                    <a:pt x="23" y="27"/>
                  </a:lnTo>
                  <a:lnTo>
                    <a:pt x="0" y="33"/>
                  </a:lnTo>
                  <a:lnTo>
                    <a:pt x="14" y="39"/>
                  </a:lnTo>
                  <a:lnTo>
                    <a:pt x="25" y="41"/>
                  </a:lnTo>
                  <a:lnTo>
                    <a:pt x="36" y="41"/>
                  </a:lnTo>
                  <a:lnTo>
                    <a:pt x="44" y="40"/>
                  </a:lnTo>
                  <a:lnTo>
                    <a:pt x="51" y="38"/>
                  </a:lnTo>
                  <a:lnTo>
                    <a:pt x="55" y="35"/>
                  </a:lnTo>
                  <a:lnTo>
                    <a:pt x="58" y="34"/>
                  </a:lnTo>
                  <a:lnTo>
                    <a:pt x="59" y="33"/>
                  </a:lnTo>
                  <a:lnTo>
                    <a:pt x="64" y="5"/>
                  </a:lnTo>
                  <a:close/>
                </a:path>
              </a:pathLst>
            </a:custGeom>
            <a:solidFill>
              <a:srgbClr val="4F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30" name="Freeform 14"/>
            <p:cNvSpPr>
              <a:spLocks/>
            </p:cNvSpPr>
            <p:nvPr/>
          </p:nvSpPr>
          <p:spPr bwMode="auto">
            <a:xfrm>
              <a:off x="2021" y="2644"/>
              <a:ext cx="249" cy="287"/>
            </a:xfrm>
            <a:custGeom>
              <a:avLst/>
              <a:gdLst>
                <a:gd name="T0" fmla="*/ 159 w 498"/>
                <a:gd name="T1" fmla="*/ 64 h 574"/>
                <a:gd name="T2" fmla="*/ 120 w 498"/>
                <a:gd name="T3" fmla="*/ 160 h 574"/>
                <a:gd name="T4" fmla="*/ 101 w 498"/>
                <a:gd name="T5" fmla="*/ 222 h 574"/>
                <a:gd name="T6" fmla="*/ 78 w 498"/>
                <a:gd name="T7" fmla="*/ 263 h 574"/>
                <a:gd name="T8" fmla="*/ 42 w 498"/>
                <a:gd name="T9" fmla="*/ 356 h 574"/>
                <a:gd name="T10" fmla="*/ 16 w 498"/>
                <a:gd name="T11" fmla="*/ 453 h 574"/>
                <a:gd name="T12" fmla="*/ 2 w 498"/>
                <a:gd name="T13" fmla="*/ 519 h 574"/>
                <a:gd name="T14" fmla="*/ 22 w 498"/>
                <a:gd name="T15" fmla="*/ 542 h 574"/>
                <a:gd name="T16" fmla="*/ 64 w 498"/>
                <a:gd name="T17" fmla="*/ 561 h 574"/>
                <a:gd name="T18" fmla="*/ 105 w 498"/>
                <a:gd name="T19" fmla="*/ 571 h 574"/>
                <a:gd name="T20" fmla="*/ 142 w 498"/>
                <a:gd name="T21" fmla="*/ 574 h 574"/>
                <a:gd name="T22" fmla="*/ 174 w 498"/>
                <a:gd name="T23" fmla="*/ 574 h 574"/>
                <a:gd name="T24" fmla="*/ 199 w 498"/>
                <a:gd name="T25" fmla="*/ 571 h 574"/>
                <a:gd name="T26" fmla="*/ 218 w 498"/>
                <a:gd name="T27" fmla="*/ 567 h 574"/>
                <a:gd name="T28" fmla="*/ 228 w 498"/>
                <a:gd name="T29" fmla="*/ 564 h 574"/>
                <a:gd name="T30" fmla="*/ 279 w 498"/>
                <a:gd name="T31" fmla="*/ 413 h 574"/>
                <a:gd name="T32" fmla="*/ 348 w 498"/>
                <a:gd name="T33" fmla="*/ 569 h 574"/>
                <a:gd name="T34" fmla="*/ 401 w 498"/>
                <a:gd name="T35" fmla="*/ 565 h 574"/>
                <a:gd name="T36" fmla="*/ 455 w 498"/>
                <a:gd name="T37" fmla="*/ 550 h 574"/>
                <a:gd name="T38" fmla="*/ 492 w 498"/>
                <a:gd name="T39" fmla="*/ 536 h 574"/>
                <a:gd name="T40" fmla="*/ 498 w 498"/>
                <a:gd name="T41" fmla="*/ 496 h 574"/>
                <a:gd name="T42" fmla="*/ 485 w 498"/>
                <a:gd name="T43" fmla="*/ 424 h 574"/>
                <a:gd name="T44" fmla="*/ 466 w 498"/>
                <a:gd name="T45" fmla="*/ 364 h 574"/>
                <a:gd name="T46" fmla="*/ 451 w 498"/>
                <a:gd name="T47" fmla="*/ 329 h 574"/>
                <a:gd name="T48" fmla="*/ 439 w 498"/>
                <a:gd name="T49" fmla="*/ 275 h 574"/>
                <a:gd name="T50" fmla="*/ 403 w 498"/>
                <a:gd name="T51" fmla="*/ 201 h 574"/>
                <a:gd name="T52" fmla="*/ 397 w 498"/>
                <a:gd name="T53" fmla="*/ 171 h 574"/>
                <a:gd name="T54" fmla="*/ 359 w 498"/>
                <a:gd name="T55" fmla="*/ 38 h 574"/>
                <a:gd name="T56" fmla="*/ 306 w 498"/>
                <a:gd name="T57" fmla="*/ 33 h 574"/>
                <a:gd name="T58" fmla="*/ 251 w 498"/>
                <a:gd name="T59" fmla="*/ 29 h 574"/>
                <a:gd name="T60" fmla="*/ 224 w 498"/>
                <a:gd name="T61" fmla="*/ 15 h 574"/>
                <a:gd name="T62" fmla="*/ 215 w 498"/>
                <a:gd name="T63" fmla="*/ 2 h 574"/>
                <a:gd name="T64" fmla="*/ 155 w 498"/>
                <a:gd name="T65" fmla="*/ 1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8" h="574">
                  <a:moveTo>
                    <a:pt x="155" y="41"/>
                  </a:moveTo>
                  <a:lnTo>
                    <a:pt x="159" y="64"/>
                  </a:lnTo>
                  <a:lnTo>
                    <a:pt x="127" y="117"/>
                  </a:lnTo>
                  <a:lnTo>
                    <a:pt x="120" y="160"/>
                  </a:lnTo>
                  <a:lnTo>
                    <a:pt x="110" y="196"/>
                  </a:lnTo>
                  <a:lnTo>
                    <a:pt x="101" y="222"/>
                  </a:lnTo>
                  <a:lnTo>
                    <a:pt x="98" y="231"/>
                  </a:lnTo>
                  <a:lnTo>
                    <a:pt x="78" y="263"/>
                  </a:lnTo>
                  <a:lnTo>
                    <a:pt x="59" y="307"/>
                  </a:lnTo>
                  <a:lnTo>
                    <a:pt x="42" y="356"/>
                  </a:lnTo>
                  <a:lnTo>
                    <a:pt x="29" y="406"/>
                  </a:lnTo>
                  <a:lnTo>
                    <a:pt x="16" y="453"/>
                  </a:lnTo>
                  <a:lnTo>
                    <a:pt x="8" y="493"/>
                  </a:lnTo>
                  <a:lnTo>
                    <a:pt x="2" y="519"/>
                  </a:lnTo>
                  <a:lnTo>
                    <a:pt x="0" y="529"/>
                  </a:lnTo>
                  <a:lnTo>
                    <a:pt x="22" y="542"/>
                  </a:lnTo>
                  <a:lnTo>
                    <a:pt x="44" y="553"/>
                  </a:lnTo>
                  <a:lnTo>
                    <a:pt x="64" y="561"/>
                  </a:lnTo>
                  <a:lnTo>
                    <a:pt x="85" y="566"/>
                  </a:lnTo>
                  <a:lnTo>
                    <a:pt x="105" y="571"/>
                  </a:lnTo>
                  <a:lnTo>
                    <a:pt x="124" y="573"/>
                  </a:lnTo>
                  <a:lnTo>
                    <a:pt x="142" y="574"/>
                  </a:lnTo>
                  <a:lnTo>
                    <a:pt x="159" y="574"/>
                  </a:lnTo>
                  <a:lnTo>
                    <a:pt x="174" y="574"/>
                  </a:lnTo>
                  <a:lnTo>
                    <a:pt x="188" y="573"/>
                  </a:lnTo>
                  <a:lnTo>
                    <a:pt x="199" y="571"/>
                  </a:lnTo>
                  <a:lnTo>
                    <a:pt x="210" y="569"/>
                  </a:lnTo>
                  <a:lnTo>
                    <a:pt x="218" y="567"/>
                  </a:lnTo>
                  <a:lnTo>
                    <a:pt x="224" y="565"/>
                  </a:lnTo>
                  <a:lnTo>
                    <a:pt x="228" y="564"/>
                  </a:lnTo>
                  <a:lnTo>
                    <a:pt x="229" y="564"/>
                  </a:lnTo>
                  <a:lnTo>
                    <a:pt x="279" y="413"/>
                  </a:lnTo>
                  <a:lnTo>
                    <a:pt x="327" y="562"/>
                  </a:lnTo>
                  <a:lnTo>
                    <a:pt x="348" y="569"/>
                  </a:lnTo>
                  <a:lnTo>
                    <a:pt x="373" y="569"/>
                  </a:lnTo>
                  <a:lnTo>
                    <a:pt x="401" y="565"/>
                  </a:lnTo>
                  <a:lnTo>
                    <a:pt x="430" y="558"/>
                  </a:lnTo>
                  <a:lnTo>
                    <a:pt x="455" y="550"/>
                  </a:lnTo>
                  <a:lnTo>
                    <a:pt x="477" y="542"/>
                  </a:lnTo>
                  <a:lnTo>
                    <a:pt x="492" y="536"/>
                  </a:lnTo>
                  <a:lnTo>
                    <a:pt x="498" y="534"/>
                  </a:lnTo>
                  <a:lnTo>
                    <a:pt x="498" y="496"/>
                  </a:lnTo>
                  <a:lnTo>
                    <a:pt x="493" y="458"/>
                  </a:lnTo>
                  <a:lnTo>
                    <a:pt x="485" y="424"/>
                  </a:lnTo>
                  <a:lnTo>
                    <a:pt x="476" y="391"/>
                  </a:lnTo>
                  <a:lnTo>
                    <a:pt x="466" y="364"/>
                  </a:lnTo>
                  <a:lnTo>
                    <a:pt x="457" y="343"/>
                  </a:lnTo>
                  <a:lnTo>
                    <a:pt x="451" y="329"/>
                  </a:lnTo>
                  <a:lnTo>
                    <a:pt x="449" y="325"/>
                  </a:lnTo>
                  <a:lnTo>
                    <a:pt x="439" y="275"/>
                  </a:lnTo>
                  <a:lnTo>
                    <a:pt x="400" y="222"/>
                  </a:lnTo>
                  <a:lnTo>
                    <a:pt x="403" y="201"/>
                  </a:lnTo>
                  <a:lnTo>
                    <a:pt x="390" y="186"/>
                  </a:lnTo>
                  <a:lnTo>
                    <a:pt x="397" y="171"/>
                  </a:lnTo>
                  <a:lnTo>
                    <a:pt x="359" y="110"/>
                  </a:lnTo>
                  <a:lnTo>
                    <a:pt x="359" y="38"/>
                  </a:lnTo>
                  <a:lnTo>
                    <a:pt x="347" y="27"/>
                  </a:lnTo>
                  <a:lnTo>
                    <a:pt x="306" y="33"/>
                  </a:lnTo>
                  <a:lnTo>
                    <a:pt x="275" y="33"/>
                  </a:lnTo>
                  <a:lnTo>
                    <a:pt x="251" y="29"/>
                  </a:lnTo>
                  <a:lnTo>
                    <a:pt x="235" y="22"/>
                  </a:lnTo>
                  <a:lnTo>
                    <a:pt x="224" y="15"/>
                  </a:lnTo>
                  <a:lnTo>
                    <a:pt x="218" y="8"/>
                  </a:lnTo>
                  <a:lnTo>
                    <a:pt x="215" y="2"/>
                  </a:lnTo>
                  <a:lnTo>
                    <a:pt x="214" y="0"/>
                  </a:lnTo>
                  <a:lnTo>
                    <a:pt x="155" y="16"/>
                  </a:lnTo>
                  <a:lnTo>
                    <a:pt x="155" y="41"/>
                  </a:lnTo>
                  <a:close/>
                </a:path>
              </a:pathLst>
            </a:custGeom>
            <a:solidFill>
              <a:srgbClr val="CC19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31" name="Freeform 15"/>
            <p:cNvSpPr>
              <a:spLocks/>
            </p:cNvSpPr>
            <p:nvPr/>
          </p:nvSpPr>
          <p:spPr bwMode="auto">
            <a:xfrm>
              <a:off x="2111" y="2543"/>
              <a:ext cx="149" cy="112"/>
            </a:xfrm>
            <a:custGeom>
              <a:avLst/>
              <a:gdLst>
                <a:gd name="T0" fmla="*/ 106 w 298"/>
                <a:gd name="T1" fmla="*/ 21 h 226"/>
                <a:gd name="T2" fmla="*/ 110 w 298"/>
                <a:gd name="T3" fmla="*/ 16 h 226"/>
                <a:gd name="T4" fmla="*/ 123 w 298"/>
                <a:gd name="T5" fmla="*/ 7 h 226"/>
                <a:gd name="T6" fmla="*/ 142 w 298"/>
                <a:gd name="T7" fmla="*/ 0 h 226"/>
                <a:gd name="T8" fmla="*/ 168 w 298"/>
                <a:gd name="T9" fmla="*/ 4 h 226"/>
                <a:gd name="T10" fmla="*/ 176 w 298"/>
                <a:gd name="T11" fmla="*/ 7 h 226"/>
                <a:gd name="T12" fmla="*/ 197 w 298"/>
                <a:gd name="T13" fmla="*/ 19 h 226"/>
                <a:gd name="T14" fmla="*/ 217 w 298"/>
                <a:gd name="T15" fmla="*/ 39 h 226"/>
                <a:gd name="T16" fmla="*/ 232 w 298"/>
                <a:gd name="T17" fmla="*/ 73 h 226"/>
                <a:gd name="T18" fmla="*/ 239 w 298"/>
                <a:gd name="T19" fmla="*/ 118 h 226"/>
                <a:gd name="T20" fmla="*/ 244 w 298"/>
                <a:gd name="T21" fmla="*/ 127 h 226"/>
                <a:gd name="T22" fmla="*/ 257 w 298"/>
                <a:gd name="T23" fmla="*/ 144 h 226"/>
                <a:gd name="T24" fmla="*/ 278 w 298"/>
                <a:gd name="T25" fmla="*/ 168 h 226"/>
                <a:gd name="T26" fmla="*/ 293 w 298"/>
                <a:gd name="T27" fmla="*/ 184 h 226"/>
                <a:gd name="T28" fmla="*/ 297 w 298"/>
                <a:gd name="T29" fmla="*/ 195 h 226"/>
                <a:gd name="T30" fmla="*/ 295 w 298"/>
                <a:gd name="T31" fmla="*/ 210 h 226"/>
                <a:gd name="T32" fmla="*/ 275 w 298"/>
                <a:gd name="T33" fmla="*/ 222 h 226"/>
                <a:gd name="T34" fmla="*/ 255 w 298"/>
                <a:gd name="T35" fmla="*/ 224 h 226"/>
                <a:gd name="T36" fmla="*/ 251 w 298"/>
                <a:gd name="T37" fmla="*/ 213 h 226"/>
                <a:gd name="T38" fmla="*/ 237 w 298"/>
                <a:gd name="T39" fmla="*/ 198 h 226"/>
                <a:gd name="T40" fmla="*/ 210 w 298"/>
                <a:gd name="T41" fmla="*/ 190 h 226"/>
                <a:gd name="T42" fmla="*/ 189 w 298"/>
                <a:gd name="T43" fmla="*/ 191 h 226"/>
                <a:gd name="T44" fmla="*/ 163 w 298"/>
                <a:gd name="T45" fmla="*/ 194 h 226"/>
                <a:gd name="T46" fmla="*/ 130 w 298"/>
                <a:gd name="T47" fmla="*/ 192 h 226"/>
                <a:gd name="T48" fmla="*/ 103 w 298"/>
                <a:gd name="T49" fmla="*/ 182 h 226"/>
                <a:gd name="T50" fmla="*/ 96 w 298"/>
                <a:gd name="T51" fmla="*/ 168 h 226"/>
                <a:gd name="T52" fmla="*/ 103 w 298"/>
                <a:gd name="T53" fmla="*/ 152 h 226"/>
                <a:gd name="T54" fmla="*/ 121 w 298"/>
                <a:gd name="T55" fmla="*/ 141 h 226"/>
                <a:gd name="T56" fmla="*/ 123 w 298"/>
                <a:gd name="T57" fmla="*/ 135 h 226"/>
                <a:gd name="T58" fmla="*/ 121 w 298"/>
                <a:gd name="T59" fmla="*/ 126 h 226"/>
                <a:gd name="T60" fmla="*/ 107 w 298"/>
                <a:gd name="T61" fmla="*/ 116 h 226"/>
                <a:gd name="T62" fmla="*/ 86 w 298"/>
                <a:gd name="T63" fmla="*/ 100 h 226"/>
                <a:gd name="T64" fmla="*/ 78 w 298"/>
                <a:gd name="T65" fmla="*/ 115 h 226"/>
                <a:gd name="T66" fmla="*/ 76 w 298"/>
                <a:gd name="T67" fmla="*/ 138 h 226"/>
                <a:gd name="T68" fmla="*/ 70 w 298"/>
                <a:gd name="T69" fmla="*/ 143 h 226"/>
                <a:gd name="T70" fmla="*/ 56 w 298"/>
                <a:gd name="T71" fmla="*/ 151 h 226"/>
                <a:gd name="T72" fmla="*/ 39 w 298"/>
                <a:gd name="T73" fmla="*/ 154 h 226"/>
                <a:gd name="T74" fmla="*/ 20 w 298"/>
                <a:gd name="T75" fmla="*/ 146 h 226"/>
                <a:gd name="T76" fmla="*/ 11 w 298"/>
                <a:gd name="T77" fmla="*/ 152 h 226"/>
                <a:gd name="T78" fmla="*/ 0 w 298"/>
                <a:gd name="T79" fmla="*/ 168 h 226"/>
                <a:gd name="T80" fmla="*/ 2 w 298"/>
                <a:gd name="T81" fmla="*/ 151 h 226"/>
                <a:gd name="T82" fmla="*/ 18 w 298"/>
                <a:gd name="T83" fmla="*/ 125 h 226"/>
                <a:gd name="T84" fmla="*/ 19 w 298"/>
                <a:gd name="T85" fmla="*/ 114 h 226"/>
                <a:gd name="T86" fmla="*/ 25 w 298"/>
                <a:gd name="T87" fmla="*/ 93 h 226"/>
                <a:gd name="T88" fmla="*/ 40 w 298"/>
                <a:gd name="T89" fmla="*/ 75 h 226"/>
                <a:gd name="T90" fmla="*/ 69 w 298"/>
                <a:gd name="T91" fmla="*/ 72 h 226"/>
                <a:gd name="T92" fmla="*/ 76 w 298"/>
                <a:gd name="T93" fmla="*/ 72 h 226"/>
                <a:gd name="T94" fmla="*/ 89 w 298"/>
                <a:gd name="T95" fmla="*/ 6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8" h="226">
                  <a:moveTo>
                    <a:pt x="89" y="66"/>
                  </a:moveTo>
                  <a:lnTo>
                    <a:pt x="106" y="21"/>
                  </a:lnTo>
                  <a:lnTo>
                    <a:pt x="107" y="20"/>
                  </a:lnTo>
                  <a:lnTo>
                    <a:pt x="110" y="16"/>
                  </a:lnTo>
                  <a:lnTo>
                    <a:pt x="115" y="12"/>
                  </a:lnTo>
                  <a:lnTo>
                    <a:pt x="123" y="7"/>
                  </a:lnTo>
                  <a:lnTo>
                    <a:pt x="131" y="2"/>
                  </a:lnTo>
                  <a:lnTo>
                    <a:pt x="142" y="0"/>
                  </a:lnTo>
                  <a:lnTo>
                    <a:pt x="154" y="0"/>
                  </a:lnTo>
                  <a:lnTo>
                    <a:pt x="168" y="4"/>
                  </a:lnTo>
                  <a:lnTo>
                    <a:pt x="170" y="5"/>
                  </a:lnTo>
                  <a:lnTo>
                    <a:pt x="176" y="7"/>
                  </a:lnTo>
                  <a:lnTo>
                    <a:pt x="185" y="12"/>
                  </a:lnTo>
                  <a:lnTo>
                    <a:pt x="197" y="19"/>
                  </a:lnTo>
                  <a:lnTo>
                    <a:pt x="207" y="28"/>
                  </a:lnTo>
                  <a:lnTo>
                    <a:pt x="217" y="39"/>
                  </a:lnTo>
                  <a:lnTo>
                    <a:pt x="227" y="54"/>
                  </a:lnTo>
                  <a:lnTo>
                    <a:pt x="232" y="73"/>
                  </a:lnTo>
                  <a:lnTo>
                    <a:pt x="238" y="116"/>
                  </a:lnTo>
                  <a:lnTo>
                    <a:pt x="239" y="118"/>
                  </a:lnTo>
                  <a:lnTo>
                    <a:pt x="240" y="121"/>
                  </a:lnTo>
                  <a:lnTo>
                    <a:pt x="244" y="127"/>
                  </a:lnTo>
                  <a:lnTo>
                    <a:pt x="250" y="134"/>
                  </a:lnTo>
                  <a:lnTo>
                    <a:pt x="257" y="144"/>
                  </a:lnTo>
                  <a:lnTo>
                    <a:pt x="266" y="156"/>
                  </a:lnTo>
                  <a:lnTo>
                    <a:pt x="278" y="168"/>
                  </a:lnTo>
                  <a:lnTo>
                    <a:pt x="292" y="183"/>
                  </a:lnTo>
                  <a:lnTo>
                    <a:pt x="293" y="184"/>
                  </a:lnTo>
                  <a:lnTo>
                    <a:pt x="296" y="189"/>
                  </a:lnTo>
                  <a:lnTo>
                    <a:pt x="297" y="195"/>
                  </a:lnTo>
                  <a:lnTo>
                    <a:pt x="298" y="202"/>
                  </a:lnTo>
                  <a:lnTo>
                    <a:pt x="295" y="210"/>
                  </a:lnTo>
                  <a:lnTo>
                    <a:pt x="288" y="217"/>
                  </a:lnTo>
                  <a:lnTo>
                    <a:pt x="275" y="222"/>
                  </a:lnTo>
                  <a:lnTo>
                    <a:pt x="255" y="226"/>
                  </a:lnTo>
                  <a:lnTo>
                    <a:pt x="255" y="224"/>
                  </a:lnTo>
                  <a:lnTo>
                    <a:pt x="253" y="219"/>
                  </a:lnTo>
                  <a:lnTo>
                    <a:pt x="251" y="213"/>
                  </a:lnTo>
                  <a:lnTo>
                    <a:pt x="245" y="205"/>
                  </a:lnTo>
                  <a:lnTo>
                    <a:pt x="237" y="198"/>
                  </a:lnTo>
                  <a:lnTo>
                    <a:pt x="225" y="194"/>
                  </a:lnTo>
                  <a:lnTo>
                    <a:pt x="210" y="190"/>
                  </a:lnTo>
                  <a:lnTo>
                    <a:pt x="192" y="191"/>
                  </a:lnTo>
                  <a:lnTo>
                    <a:pt x="189" y="191"/>
                  </a:lnTo>
                  <a:lnTo>
                    <a:pt x="178" y="194"/>
                  </a:lnTo>
                  <a:lnTo>
                    <a:pt x="163" y="194"/>
                  </a:lnTo>
                  <a:lnTo>
                    <a:pt x="147" y="195"/>
                  </a:lnTo>
                  <a:lnTo>
                    <a:pt x="130" y="192"/>
                  </a:lnTo>
                  <a:lnTo>
                    <a:pt x="115" y="189"/>
                  </a:lnTo>
                  <a:lnTo>
                    <a:pt x="103" y="182"/>
                  </a:lnTo>
                  <a:lnTo>
                    <a:pt x="97" y="171"/>
                  </a:lnTo>
                  <a:lnTo>
                    <a:pt x="96" y="168"/>
                  </a:lnTo>
                  <a:lnTo>
                    <a:pt x="96" y="161"/>
                  </a:lnTo>
                  <a:lnTo>
                    <a:pt x="103" y="152"/>
                  </a:lnTo>
                  <a:lnTo>
                    <a:pt x="121" y="142"/>
                  </a:lnTo>
                  <a:lnTo>
                    <a:pt x="121" y="141"/>
                  </a:lnTo>
                  <a:lnTo>
                    <a:pt x="122" y="138"/>
                  </a:lnTo>
                  <a:lnTo>
                    <a:pt x="123" y="135"/>
                  </a:lnTo>
                  <a:lnTo>
                    <a:pt x="123" y="130"/>
                  </a:lnTo>
                  <a:lnTo>
                    <a:pt x="121" y="126"/>
                  </a:lnTo>
                  <a:lnTo>
                    <a:pt x="116" y="120"/>
                  </a:lnTo>
                  <a:lnTo>
                    <a:pt x="107" y="116"/>
                  </a:lnTo>
                  <a:lnTo>
                    <a:pt x="94" y="113"/>
                  </a:lnTo>
                  <a:lnTo>
                    <a:pt x="86" y="100"/>
                  </a:lnTo>
                  <a:lnTo>
                    <a:pt x="84" y="105"/>
                  </a:lnTo>
                  <a:lnTo>
                    <a:pt x="78" y="115"/>
                  </a:lnTo>
                  <a:lnTo>
                    <a:pt x="74" y="128"/>
                  </a:lnTo>
                  <a:lnTo>
                    <a:pt x="76" y="138"/>
                  </a:lnTo>
                  <a:lnTo>
                    <a:pt x="74" y="139"/>
                  </a:lnTo>
                  <a:lnTo>
                    <a:pt x="70" y="143"/>
                  </a:lnTo>
                  <a:lnTo>
                    <a:pt x="64" y="146"/>
                  </a:lnTo>
                  <a:lnTo>
                    <a:pt x="56" y="151"/>
                  </a:lnTo>
                  <a:lnTo>
                    <a:pt x="48" y="153"/>
                  </a:lnTo>
                  <a:lnTo>
                    <a:pt x="39" y="154"/>
                  </a:lnTo>
                  <a:lnTo>
                    <a:pt x="30" y="152"/>
                  </a:lnTo>
                  <a:lnTo>
                    <a:pt x="20" y="146"/>
                  </a:lnTo>
                  <a:lnTo>
                    <a:pt x="17" y="148"/>
                  </a:lnTo>
                  <a:lnTo>
                    <a:pt x="11" y="152"/>
                  </a:lnTo>
                  <a:lnTo>
                    <a:pt x="4" y="159"/>
                  </a:lnTo>
                  <a:lnTo>
                    <a:pt x="0" y="168"/>
                  </a:lnTo>
                  <a:lnTo>
                    <a:pt x="0" y="164"/>
                  </a:lnTo>
                  <a:lnTo>
                    <a:pt x="2" y="151"/>
                  </a:lnTo>
                  <a:lnTo>
                    <a:pt x="6" y="137"/>
                  </a:lnTo>
                  <a:lnTo>
                    <a:pt x="18" y="125"/>
                  </a:lnTo>
                  <a:lnTo>
                    <a:pt x="18" y="122"/>
                  </a:lnTo>
                  <a:lnTo>
                    <a:pt x="19" y="114"/>
                  </a:lnTo>
                  <a:lnTo>
                    <a:pt x="20" y="105"/>
                  </a:lnTo>
                  <a:lnTo>
                    <a:pt x="25" y="93"/>
                  </a:lnTo>
                  <a:lnTo>
                    <a:pt x="31" y="83"/>
                  </a:lnTo>
                  <a:lnTo>
                    <a:pt x="40" y="75"/>
                  </a:lnTo>
                  <a:lnTo>
                    <a:pt x="51" y="70"/>
                  </a:lnTo>
                  <a:lnTo>
                    <a:pt x="69" y="72"/>
                  </a:lnTo>
                  <a:lnTo>
                    <a:pt x="71" y="72"/>
                  </a:lnTo>
                  <a:lnTo>
                    <a:pt x="76" y="72"/>
                  </a:lnTo>
                  <a:lnTo>
                    <a:pt x="81" y="69"/>
                  </a:lnTo>
                  <a:lnTo>
                    <a:pt x="89" y="66"/>
                  </a:lnTo>
                  <a:close/>
                </a:path>
              </a:pathLst>
            </a:custGeom>
            <a:solidFill>
              <a:srgbClr val="FFBF0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32" name="Freeform 16"/>
            <p:cNvSpPr>
              <a:spLocks/>
            </p:cNvSpPr>
            <p:nvPr/>
          </p:nvSpPr>
          <p:spPr bwMode="auto">
            <a:xfrm>
              <a:off x="2206" y="2665"/>
              <a:ext cx="64" cy="51"/>
            </a:xfrm>
            <a:custGeom>
              <a:avLst/>
              <a:gdLst>
                <a:gd name="T0" fmla="*/ 8 w 128"/>
                <a:gd name="T1" fmla="*/ 0 h 104"/>
                <a:gd name="T2" fmla="*/ 65 w 128"/>
                <a:gd name="T3" fmla="*/ 1 h 104"/>
                <a:gd name="T4" fmla="*/ 81 w 128"/>
                <a:gd name="T5" fmla="*/ 47 h 104"/>
                <a:gd name="T6" fmla="*/ 85 w 128"/>
                <a:gd name="T7" fmla="*/ 47 h 104"/>
                <a:gd name="T8" fmla="*/ 93 w 128"/>
                <a:gd name="T9" fmla="*/ 45 h 104"/>
                <a:gd name="T10" fmla="*/ 103 w 128"/>
                <a:gd name="T11" fmla="*/ 41 h 104"/>
                <a:gd name="T12" fmla="*/ 113 w 128"/>
                <a:gd name="T13" fmla="*/ 34 h 104"/>
                <a:gd name="T14" fmla="*/ 128 w 128"/>
                <a:gd name="T15" fmla="*/ 30 h 104"/>
                <a:gd name="T16" fmla="*/ 125 w 128"/>
                <a:gd name="T17" fmla="*/ 74 h 104"/>
                <a:gd name="T18" fmla="*/ 122 w 128"/>
                <a:gd name="T19" fmla="*/ 74 h 104"/>
                <a:gd name="T20" fmla="*/ 114 w 128"/>
                <a:gd name="T21" fmla="*/ 74 h 104"/>
                <a:gd name="T22" fmla="*/ 101 w 128"/>
                <a:gd name="T23" fmla="*/ 74 h 104"/>
                <a:gd name="T24" fmla="*/ 87 w 128"/>
                <a:gd name="T25" fmla="*/ 75 h 104"/>
                <a:gd name="T26" fmla="*/ 71 w 128"/>
                <a:gd name="T27" fmla="*/ 79 h 104"/>
                <a:gd name="T28" fmla="*/ 56 w 128"/>
                <a:gd name="T29" fmla="*/ 83 h 104"/>
                <a:gd name="T30" fmla="*/ 43 w 128"/>
                <a:gd name="T31" fmla="*/ 92 h 104"/>
                <a:gd name="T32" fmla="*/ 33 w 128"/>
                <a:gd name="T33" fmla="*/ 104 h 104"/>
                <a:gd name="T34" fmla="*/ 2 w 128"/>
                <a:gd name="T35" fmla="*/ 59 h 104"/>
                <a:gd name="T36" fmla="*/ 1 w 128"/>
                <a:gd name="T37" fmla="*/ 52 h 104"/>
                <a:gd name="T38" fmla="*/ 0 w 128"/>
                <a:gd name="T39" fmla="*/ 35 h 104"/>
                <a:gd name="T40" fmla="*/ 1 w 128"/>
                <a:gd name="T41" fmla="*/ 15 h 104"/>
                <a:gd name="T42" fmla="*/ 8 w 128"/>
                <a:gd name="T4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04">
                  <a:moveTo>
                    <a:pt x="8" y="0"/>
                  </a:moveTo>
                  <a:lnTo>
                    <a:pt x="65" y="1"/>
                  </a:lnTo>
                  <a:lnTo>
                    <a:pt x="81" y="47"/>
                  </a:lnTo>
                  <a:lnTo>
                    <a:pt x="85" y="47"/>
                  </a:lnTo>
                  <a:lnTo>
                    <a:pt x="93" y="45"/>
                  </a:lnTo>
                  <a:lnTo>
                    <a:pt x="103" y="41"/>
                  </a:lnTo>
                  <a:lnTo>
                    <a:pt x="113" y="34"/>
                  </a:lnTo>
                  <a:lnTo>
                    <a:pt x="128" y="30"/>
                  </a:lnTo>
                  <a:lnTo>
                    <a:pt x="125" y="74"/>
                  </a:lnTo>
                  <a:lnTo>
                    <a:pt x="122" y="74"/>
                  </a:lnTo>
                  <a:lnTo>
                    <a:pt x="114" y="74"/>
                  </a:lnTo>
                  <a:lnTo>
                    <a:pt x="101" y="74"/>
                  </a:lnTo>
                  <a:lnTo>
                    <a:pt x="87" y="75"/>
                  </a:lnTo>
                  <a:lnTo>
                    <a:pt x="71" y="79"/>
                  </a:lnTo>
                  <a:lnTo>
                    <a:pt x="56" y="83"/>
                  </a:lnTo>
                  <a:lnTo>
                    <a:pt x="43" y="92"/>
                  </a:lnTo>
                  <a:lnTo>
                    <a:pt x="33" y="104"/>
                  </a:lnTo>
                  <a:lnTo>
                    <a:pt x="2" y="59"/>
                  </a:lnTo>
                  <a:lnTo>
                    <a:pt x="1" y="52"/>
                  </a:lnTo>
                  <a:lnTo>
                    <a:pt x="0" y="35"/>
                  </a:lnTo>
                  <a:lnTo>
                    <a:pt x="1" y="15"/>
                  </a:lnTo>
                  <a:lnTo>
                    <a:pt x="8" y="0"/>
                  </a:lnTo>
                  <a:close/>
                </a:path>
              </a:pathLst>
            </a:custGeom>
            <a:solidFill>
              <a:srgbClr val="FFA5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33" name="Freeform 17"/>
            <p:cNvSpPr>
              <a:spLocks/>
            </p:cNvSpPr>
            <p:nvPr/>
          </p:nvSpPr>
          <p:spPr bwMode="auto">
            <a:xfrm>
              <a:off x="2223" y="2708"/>
              <a:ext cx="47" cy="36"/>
            </a:xfrm>
            <a:custGeom>
              <a:avLst/>
              <a:gdLst>
                <a:gd name="T0" fmla="*/ 84 w 95"/>
                <a:gd name="T1" fmla="*/ 2 h 71"/>
                <a:gd name="T2" fmla="*/ 95 w 95"/>
                <a:gd name="T3" fmla="*/ 12 h 71"/>
                <a:gd name="T4" fmla="*/ 92 w 95"/>
                <a:gd name="T5" fmla="*/ 13 h 71"/>
                <a:gd name="T6" fmla="*/ 84 w 95"/>
                <a:gd name="T7" fmla="*/ 18 h 71"/>
                <a:gd name="T8" fmla="*/ 74 w 95"/>
                <a:gd name="T9" fmla="*/ 24 h 71"/>
                <a:gd name="T10" fmla="*/ 61 w 95"/>
                <a:gd name="T11" fmla="*/ 32 h 71"/>
                <a:gd name="T12" fmla="*/ 47 w 95"/>
                <a:gd name="T13" fmla="*/ 41 h 71"/>
                <a:gd name="T14" fmla="*/ 36 w 95"/>
                <a:gd name="T15" fmla="*/ 51 h 71"/>
                <a:gd name="T16" fmla="*/ 27 w 95"/>
                <a:gd name="T17" fmla="*/ 61 h 71"/>
                <a:gd name="T18" fmla="*/ 21 w 95"/>
                <a:gd name="T19" fmla="*/ 71 h 71"/>
                <a:gd name="T20" fmla="*/ 23 w 95"/>
                <a:gd name="T21" fmla="*/ 45 h 71"/>
                <a:gd name="T22" fmla="*/ 8 w 95"/>
                <a:gd name="T23" fmla="*/ 53 h 71"/>
                <a:gd name="T24" fmla="*/ 12 w 95"/>
                <a:gd name="T25" fmla="*/ 38 h 71"/>
                <a:gd name="T26" fmla="*/ 0 w 95"/>
                <a:gd name="T27" fmla="*/ 45 h 71"/>
                <a:gd name="T28" fmla="*/ 1 w 95"/>
                <a:gd name="T29" fmla="*/ 42 h 71"/>
                <a:gd name="T30" fmla="*/ 4 w 95"/>
                <a:gd name="T31" fmla="*/ 36 h 71"/>
                <a:gd name="T32" fmla="*/ 8 w 95"/>
                <a:gd name="T33" fmla="*/ 27 h 71"/>
                <a:gd name="T34" fmla="*/ 16 w 95"/>
                <a:gd name="T35" fmla="*/ 18 h 71"/>
                <a:gd name="T36" fmla="*/ 27 w 95"/>
                <a:gd name="T37" fmla="*/ 10 h 71"/>
                <a:gd name="T38" fmla="*/ 42 w 95"/>
                <a:gd name="T39" fmla="*/ 3 h 71"/>
                <a:gd name="T40" fmla="*/ 60 w 95"/>
                <a:gd name="T41" fmla="*/ 0 h 71"/>
                <a:gd name="T42" fmla="*/ 84 w 95"/>
                <a:gd name="T43" fmla="*/ 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 h="71">
                  <a:moveTo>
                    <a:pt x="84" y="2"/>
                  </a:moveTo>
                  <a:lnTo>
                    <a:pt x="95" y="12"/>
                  </a:lnTo>
                  <a:lnTo>
                    <a:pt x="92" y="13"/>
                  </a:lnTo>
                  <a:lnTo>
                    <a:pt x="84" y="18"/>
                  </a:lnTo>
                  <a:lnTo>
                    <a:pt x="74" y="24"/>
                  </a:lnTo>
                  <a:lnTo>
                    <a:pt x="61" y="32"/>
                  </a:lnTo>
                  <a:lnTo>
                    <a:pt x="47" y="41"/>
                  </a:lnTo>
                  <a:lnTo>
                    <a:pt x="36" y="51"/>
                  </a:lnTo>
                  <a:lnTo>
                    <a:pt x="27" y="61"/>
                  </a:lnTo>
                  <a:lnTo>
                    <a:pt x="21" y="71"/>
                  </a:lnTo>
                  <a:lnTo>
                    <a:pt x="23" y="45"/>
                  </a:lnTo>
                  <a:lnTo>
                    <a:pt x="8" y="53"/>
                  </a:lnTo>
                  <a:lnTo>
                    <a:pt x="12" y="38"/>
                  </a:lnTo>
                  <a:lnTo>
                    <a:pt x="0" y="45"/>
                  </a:lnTo>
                  <a:lnTo>
                    <a:pt x="1" y="42"/>
                  </a:lnTo>
                  <a:lnTo>
                    <a:pt x="4" y="36"/>
                  </a:lnTo>
                  <a:lnTo>
                    <a:pt x="8" y="27"/>
                  </a:lnTo>
                  <a:lnTo>
                    <a:pt x="16" y="18"/>
                  </a:lnTo>
                  <a:lnTo>
                    <a:pt x="27" y="10"/>
                  </a:lnTo>
                  <a:lnTo>
                    <a:pt x="42" y="3"/>
                  </a:lnTo>
                  <a:lnTo>
                    <a:pt x="60" y="0"/>
                  </a:lnTo>
                  <a:lnTo>
                    <a:pt x="84" y="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34" name="Freeform 18"/>
            <p:cNvSpPr>
              <a:spLocks/>
            </p:cNvSpPr>
            <p:nvPr/>
          </p:nvSpPr>
          <p:spPr bwMode="auto">
            <a:xfrm>
              <a:off x="2030" y="2925"/>
              <a:ext cx="230" cy="187"/>
            </a:xfrm>
            <a:custGeom>
              <a:avLst/>
              <a:gdLst>
                <a:gd name="T0" fmla="*/ 53 w 460"/>
                <a:gd name="T1" fmla="*/ 55 h 374"/>
                <a:gd name="T2" fmla="*/ 29 w 460"/>
                <a:gd name="T3" fmla="*/ 72 h 374"/>
                <a:gd name="T4" fmla="*/ 25 w 460"/>
                <a:gd name="T5" fmla="*/ 83 h 374"/>
                <a:gd name="T6" fmla="*/ 50 w 460"/>
                <a:gd name="T7" fmla="*/ 92 h 374"/>
                <a:gd name="T8" fmla="*/ 61 w 460"/>
                <a:gd name="T9" fmla="*/ 101 h 374"/>
                <a:gd name="T10" fmla="*/ 45 w 460"/>
                <a:gd name="T11" fmla="*/ 133 h 374"/>
                <a:gd name="T12" fmla="*/ 60 w 460"/>
                <a:gd name="T13" fmla="*/ 163 h 374"/>
                <a:gd name="T14" fmla="*/ 89 w 460"/>
                <a:gd name="T15" fmla="*/ 182 h 374"/>
                <a:gd name="T16" fmla="*/ 111 w 460"/>
                <a:gd name="T17" fmla="*/ 192 h 374"/>
                <a:gd name="T18" fmla="*/ 88 w 460"/>
                <a:gd name="T19" fmla="*/ 243 h 374"/>
                <a:gd name="T20" fmla="*/ 157 w 460"/>
                <a:gd name="T21" fmla="*/ 273 h 374"/>
                <a:gd name="T22" fmla="*/ 255 w 460"/>
                <a:gd name="T23" fmla="*/ 281 h 374"/>
                <a:gd name="T24" fmla="*/ 266 w 460"/>
                <a:gd name="T25" fmla="*/ 246 h 374"/>
                <a:gd name="T26" fmla="*/ 310 w 460"/>
                <a:gd name="T27" fmla="*/ 221 h 374"/>
                <a:gd name="T28" fmla="*/ 305 w 460"/>
                <a:gd name="T29" fmla="*/ 206 h 374"/>
                <a:gd name="T30" fmla="*/ 332 w 460"/>
                <a:gd name="T31" fmla="*/ 191 h 374"/>
                <a:gd name="T32" fmla="*/ 342 w 460"/>
                <a:gd name="T33" fmla="*/ 182 h 374"/>
                <a:gd name="T34" fmla="*/ 326 w 460"/>
                <a:gd name="T35" fmla="*/ 154 h 374"/>
                <a:gd name="T36" fmla="*/ 353 w 460"/>
                <a:gd name="T37" fmla="*/ 140 h 374"/>
                <a:gd name="T38" fmla="*/ 365 w 460"/>
                <a:gd name="T39" fmla="*/ 133 h 374"/>
                <a:gd name="T40" fmla="*/ 363 w 460"/>
                <a:gd name="T41" fmla="*/ 109 h 374"/>
                <a:gd name="T42" fmla="*/ 386 w 460"/>
                <a:gd name="T43" fmla="*/ 85 h 374"/>
                <a:gd name="T44" fmla="*/ 394 w 460"/>
                <a:gd name="T45" fmla="*/ 72 h 374"/>
                <a:gd name="T46" fmla="*/ 356 w 460"/>
                <a:gd name="T47" fmla="*/ 77 h 374"/>
                <a:gd name="T48" fmla="*/ 326 w 460"/>
                <a:gd name="T49" fmla="*/ 70 h 374"/>
                <a:gd name="T50" fmla="*/ 330 w 460"/>
                <a:gd name="T51" fmla="*/ 69 h 374"/>
                <a:gd name="T52" fmla="*/ 371 w 460"/>
                <a:gd name="T53" fmla="*/ 63 h 374"/>
                <a:gd name="T54" fmla="*/ 400 w 460"/>
                <a:gd name="T55" fmla="*/ 54 h 374"/>
                <a:gd name="T56" fmla="*/ 417 w 460"/>
                <a:gd name="T57" fmla="*/ 32 h 374"/>
                <a:gd name="T58" fmla="*/ 438 w 460"/>
                <a:gd name="T59" fmla="*/ 0 h 374"/>
                <a:gd name="T60" fmla="*/ 434 w 460"/>
                <a:gd name="T61" fmla="*/ 63 h 374"/>
                <a:gd name="T62" fmla="*/ 391 w 460"/>
                <a:gd name="T63" fmla="*/ 128 h 374"/>
                <a:gd name="T64" fmla="*/ 368 w 460"/>
                <a:gd name="T65" fmla="*/ 151 h 374"/>
                <a:gd name="T66" fmla="*/ 369 w 460"/>
                <a:gd name="T67" fmla="*/ 168 h 374"/>
                <a:gd name="T68" fmla="*/ 355 w 460"/>
                <a:gd name="T69" fmla="*/ 201 h 374"/>
                <a:gd name="T70" fmla="*/ 325 w 460"/>
                <a:gd name="T71" fmla="*/ 251 h 374"/>
                <a:gd name="T72" fmla="*/ 394 w 460"/>
                <a:gd name="T73" fmla="*/ 373 h 374"/>
                <a:gd name="T74" fmla="*/ 367 w 460"/>
                <a:gd name="T75" fmla="*/ 365 h 374"/>
                <a:gd name="T76" fmla="*/ 324 w 460"/>
                <a:gd name="T77" fmla="*/ 354 h 374"/>
                <a:gd name="T78" fmla="*/ 274 w 460"/>
                <a:gd name="T79" fmla="*/ 343 h 374"/>
                <a:gd name="T80" fmla="*/ 227 w 460"/>
                <a:gd name="T81" fmla="*/ 335 h 374"/>
                <a:gd name="T82" fmla="*/ 189 w 460"/>
                <a:gd name="T83" fmla="*/ 330 h 374"/>
                <a:gd name="T84" fmla="*/ 145 w 460"/>
                <a:gd name="T85" fmla="*/ 333 h 374"/>
                <a:gd name="T86" fmla="*/ 97 w 460"/>
                <a:gd name="T87" fmla="*/ 337 h 374"/>
                <a:gd name="T88" fmla="*/ 52 w 460"/>
                <a:gd name="T89" fmla="*/ 343 h 374"/>
                <a:gd name="T90" fmla="*/ 20 w 460"/>
                <a:gd name="T91" fmla="*/ 349 h 374"/>
                <a:gd name="T92" fmla="*/ 7 w 460"/>
                <a:gd name="T93" fmla="*/ 351 h 374"/>
                <a:gd name="T94" fmla="*/ 21 w 460"/>
                <a:gd name="T95" fmla="*/ 334 h 374"/>
                <a:gd name="T96" fmla="*/ 47 w 460"/>
                <a:gd name="T97" fmla="*/ 297 h 374"/>
                <a:gd name="T98" fmla="*/ 70 w 460"/>
                <a:gd name="T99" fmla="*/ 236 h 374"/>
                <a:gd name="T100" fmla="*/ 48 w 460"/>
                <a:gd name="T101" fmla="*/ 186 h 374"/>
                <a:gd name="T102" fmla="*/ 12 w 460"/>
                <a:gd name="T103" fmla="*/ 86 h 374"/>
                <a:gd name="T104" fmla="*/ 88 w 460"/>
                <a:gd name="T105" fmla="*/ 53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0" h="374">
                  <a:moveTo>
                    <a:pt x="88" y="53"/>
                  </a:moveTo>
                  <a:lnTo>
                    <a:pt x="68" y="53"/>
                  </a:lnTo>
                  <a:lnTo>
                    <a:pt x="53" y="55"/>
                  </a:lnTo>
                  <a:lnTo>
                    <a:pt x="42" y="60"/>
                  </a:lnTo>
                  <a:lnTo>
                    <a:pt x="35" y="65"/>
                  </a:lnTo>
                  <a:lnTo>
                    <a:pt x="29" y="72"/>
                  </a:lnTo>
                  <a:lnTo>
                    <a:pt x="27" y="77"/>
                  </a:lnTo>
                  <a:lnTo>
                    <a:pt x="25" y="81"/>
                  </a:lnTo>
                  <a:lnTo>
                    <a:pt x="25" y="83"/>
                  </a:lnTo>
                  <a:lnTo>
                    <a:pt x="35" y="85"/>
                  </a:lnTo>
                  <a:lnTo>
                    <a:pt x="43" y="88"/>
                  </a:lnTo>
                  <a:lnTo>
                    <a:pt x="50" y="92"/>
                  </a:lnTo>
                  <a:lnTo>
                    <a:pt x="55" y="95"/>
                  </a:lnTo>
                  <a:lnTo>
                    <a:pt x="59" y="99"/>
                  </a:lnTo>
                  <a:lnTo>
                    <a:pt x="61" y="101"/>
                  </a:lnTo>
                  <a:lnTo>
                    <a:pt x="63" y="102"/>
                  </a:lnTo>
                  <a:lnTo>
                    <a:pt x="63" y="103"/>
                  </a:lnTo>
                  <a:lnTo>
                    <a:pt x="45" y="133"/>
                  </a:lnTo>
                  <a:lnTo>
                    <a:pt x="81" y="144"/>
                  </a:lnTo>
                  <a:lnTo>
                    <a:pt x="53" y="156"/>
                  </a:lnTo>
                  <a:lnTo>
                    <a:pt x="60" y="163"/>
                  </a:lnTo>
                  <a:lnTo>
                    <a:pt x="69" y="170"/>
                  </a:lnTo>
                  <a:lnTo>
                    <a:pt x="78" y="177"/>
                  </a:lnTo>
                  <a:lnTo>
                    <a:pt x="89" y="182"/>
                  </a:lnTo>
                  <a:lnTo>
                    <a:pt x="98" y="186"/>
                  </a:lnTo>
                  <a:lnTo>
                    <a:pt x="106" y="190"/>
                  </a:lnTo>
                  <a:lnTo>
                    <a:pt x="111" y="192"/>
                  </a:lnTo>
                  <a:lnTo>
                    <a:pt x="113" y="193"/>
                  </a:lnTo>
                  <a:lnTo>
                    <a:pt x="73" y="199"/>
                  </a:lnTo>
                  <a:lnTo>
                    <a:pt x="88" y="243"/>
                  </a:lnTo>
                  <a:lnTo>
                    <a:pt x="104" y="255"/>
                  </a:lnTo>
                  <a:lnTo>
                    <a:pt x="96" y="270"/>
                  </a:lnTo>
                  <a:lnTo>
                    <a:pt x="157" y="273"/>
                  </a:lnTo>
                  <a:lnTo>
                    <a:pt x="174" y="291"/>
                  </a:lnTo>
                  <a:lnTo>
                    <a:pt x="297" y="289"/>
                  </a:lnTo>
                  <a:lnTo>
                    <a:pt x="255" y="281"/>
                  </a:lnTo>
                  <a:lnTo>
                    <a:pt x="287" y="258"/>
                  </a:lnTo>
                  <a:lnTo>
                    <a:pt x="272" y="254"/>
                  </a:lnTo>
                  <a:lnTo>
                    <a:pt x="266" y="246"/>
                  </a:lnTo>
                  <a:lnTo>
                    <a:pt x="265" y="239"/>
                  </a:lnTo>
                  <a:lnTo>
                    <a:pt x="265" y="236"/>
                  </a:lnTo>
                  <a:lnTo>
                    <a:pt x="310" y="221"/>
                  </a:lnTo>
                  <a:lnTo>
                    <a:pt x="285" y="210"/>
                  </a:lnTo>
                  <a:lnTo>
                    <a:pt x="295" y="209"/>
                  </a:lnTo>
                  <a:lnTo>
                    <a:pt x="305" y="206"/>
                  </a:lnTo>
                  <a:lnTo>
                    <a:pt x="315" y="201"/>
                  </a:lnTo>
                  <a:lnTo>
                    <a:pt x="324" y="195"/>
                  </a:lnTo>
                  <a:lnTo>
                    <a:pt x="332" y="191"/>
                  </a:lnTo>
                  <a:lnTo>
                    <a:pt x="338" y="186"/>
                  </a:lnTo>
                  <a:lnTo>
                    <a:pt x="341" y="183"/>
                  </a:lnTo>
                  <a:lnTo>
                    <a:pt x="342" y="182"/>
                  </a:lnTo>
                  <a:lnTo>
                    <a:pt x="308" y="159"/>
                  </a:lnTo>
                  <a:lnTo>
                    <a:pt x="317" y="156"/>
                  </a:lnTo>
                  <a:lnTo>
                    <a:pt x="326" y="154"/>
                  </a:lnTo>
                  <a:lnTo>
                    <a:pt x="335" y="149"/>
                  </a:lnTo>
                  <a:lnTo>
                    <a:pt x="345" y="145"/>
                  </a:lnTo>
                  <a:lnTo>
                    <a:pt x="353" y="140"/>
                  </a:lnTo>
                  <a:lnTo>
                    <a:pt x="360" y="137"/>
                  </a:lnTo>
                  <a:lnTo>
                    <a:pt x="364" y="134"/>
                  </a:lnTo>
                  <a:lnTo>
                    <a:pt x="365" y="133"/>
                  </a:lnTo>
                  <a:lnTo>
                    <a:pt x="340" y="123"/>
                  </a:lnTo>
                  <a:lnTo>
                    <a:pt x="353" y="117"/>
                  </a:lnTo>
                  <a:lnTo>
                    <a:pt x="363" y="109"/>
                  </a:lnTo>
                  <a:lnTo>
                    <a:pt x="372" y="101"/>
                  </a:lnTo>
                  <a:lnTo>
                    <a:pt x="380" y="93"/>
                  </a:lnTo>
                  <a:lnTo>
                    <a:pt x="386" y="85"/>
                  </a:lnTo>
                  <a:lnTo>
                    <a:pt x="391" y="78"/>
                  </a:lnTo>
                  <a:lnTo>
                    <a:pt x="393" y="73"/>
                  </a:lnTo>
                  <a:lnTo>
                    <a:pt x="394" y="72"/>
                  </a:lnTo>
                  <a:lnTo>
                    <a:pt x="381" y="76"/>
                  </a:lnTo>
                  <a:lnTo>
                    <a:pt x="369" y="77"/>
                  </a:lnTo>
                  <a:lnTo>
                    <a:pt x="356" y="77"/>
                  </a:lnTo>
                  <a:lnTo>
                    <a:pt x="345" y="75"/>
                  </a:lnTo>
                  <a:lnTo>
                    <a:pt x="334" y="72"/>
                  </a:lnTo>
                  <a:lnTo>
                    <a:pt x="326" y="70"/>
                  </a:lnTo>
                  <a:lnTo>
                    <a:pt x="320" y="69"/>
                  </a:lnTo>
                  <a:lnTo>
                    <a:pt x="318" y="68"/>
                  </a:lnTo>
                  <a:lnTo>
                    <a:pt x="330" y="69"/>
                  </a:lnTo>
                  <a:lnTo>
                    <a:pt x="343" y="69"/>
                  </a:lnTo>
                  <a:lnTo>
                    <a:pt x="357" y="67"/>
                  </a:lnTo>
                  <a:lnTo>
                    <a:pt x="371" y="63"/>
                  </a:lnTo>
                  <a:lnTo>
                    <a:pt x="383" y="60"/>
                  </a:lnTo>
                  <a:lnTo>
                    <a:pt x="393" y="56"/>
                  </a:lnTo>
                  <a:lnTo>
                    <a:pt x="400" y="54"/>
                  </a:lnTo>
                  <a:lnTo>
                    <a:pt x="402" y="53"/>
                  </a:lnTo>
                  <a:lnTo>
                    <a:pt x="353" y="40"/>
                  </a:lnTo>
                  <a:lnTo>
                    <a:pt x="417" y="32"/>
                  </a:lnTo>
                  <a:lnTo>
                    <a:pt x="392" y="25"/>
                  </a:lnTo>
                  <a:lnTo>
                    <a:pt x="445" y="8"/>
                  </a:lnTo>
                  <a:lnTo>
                    <a:pt x="438" y="0"/>
                  </a:lnTo>
                  <a:lnTo>
                    <a:pt x="460" y="0"/>
                  </a:lnTo>
                  <a:lnTo>
                    <a:pt x="448" y="33"/>
                  </a:lnTo>
                  <a:lnTo>
                    <a:pt x="434" y="63"/>
                  </a:lnTo>
                  <a:lnTo>
                    <a:pt x="420" y="90"/>
                  </a:lnTo>
                  <a:lnTo>
                    <a:pt x="405" y="111"/>
                  </a:lnTo>
                  <a:lnTo>
                    <a:pt x="391" y="128"/>
                  </a:lnTo>
                  <a:lnTo>
                    <a:pt x="378" y="140"/>
                  </a:lnTo>
                  <a:lnTo>
                    <a:pt x="371" y="148"/>
                  </a:lnTo>
                  <a:lnTo>
                    <a:pt x="368" y="151"/>
                  </a:lnTo>
                  <a:lnTo>
                    <a:pt x="368" y="153"/>
                  </a:lnTo>
                  <a:lnTo>
                    <a:pt x="369" y="160"/>
                  </a:lnTo>
                  <a:lnTo>
                    <a:pt x="369" y="168"/>
                  </a:lnTo>
                  <a:lnTo>
                    <a:pt x="367" y="179"/>
                  </a:lnTo>
                  <a:lnTo>
                    <a:pt x="362" y="191"/>
                  </a:lnTo>
                  <a:lnTo>
                    <a:pt x="355" y="201"/>
                  </a:lnTo>
                  <a:lnTo>
                    <a:pt x="343" y="210"/>
                  </a:lnTo>
                  <a:lnTo>
                    <a:pt x="327" y="217"/>
                  </a:lnTo>
                  <a:lnTo>
                    <a:pt x="325" y="251"/>
                  </a:lnTo>
                  <a:lnTo>
                    <a:pt x="400" y="374"/>
                  </a:lnTo>
                  <a:lnTo>
                    <a:pt x="399" y="374"/>
                  </a:lnTo>
                  <a:lnTo>
                    <a:pt x="394" y="373"/>
                  </a:lnTo>
                  <a:lnTo>
                    <a:pt x="387" y="371"/>
                  </a:lnTo>
                  <a:lnTo>
                    <a:pt x="377" y="368"/>
                  </a:lnTo>
                  <a:lnTo>
                    <a:pt x="367" y="365"/>
                  </a:lnTo>
                  <a:lnTo>
                    <a:pt x="353" y="361"/>
                  </a:lnTo>
                  <a:lnTo>
                    <a:pt x="339" y="358"/>
                  </a:lnTo>
                  <a:lnTo>
                    <a:pt x="324" y="354"/>
                  </a:lnTo>
                  <a:lnTo>
                    <a:pt x="308" y="351"/>
                  </a:lnTo>
                  <a:lnTo>
                    <a:pt x="290" y="346"/>
                  </a:lnTo>
                  <a:lnTo>
                    <a:pt x="274" y="343"/>
                  </a:lnTo>
                  <a:lnTo>
                    <a:pt x="258" y="339"/>
                  </a:lnTo>
                  <a:lnTo>
                    <a:pt x="242" y="337"/>
                  </a:lnTo>
                  <a:lnTo>
                    <a:pt x="227" y="335"/>
                  </a:lnTo>
                  <a:lnTo>
                    <a:pt x="214" y="333"/>
                  </a:lnTo>
                  <a:lnTo>
                    <a:pt x="202" y="331"/>
                  </a:lnTo>
                  <a:lnTo>
                    <a:pt x="189" y="330"/>
                  </a:lnTo>
                  <a:lnTo>
                    <a:pt x="176" y="330"/>
                  </a:lnTo>
                  <a:lnTo>
                    <a:pt x="161" y="331"/>
                  </a:lnTo>
                  <a:lnTo>
                    <a:pt x="145" y="333"/>
                  </a:lnTo>
                  <a:lnTo>
                    <a:pt x="129" y="334"/>
                  </a:lnTo>
                  <a:lnTo>
                    <a:pt x="113" y="335"/>
                  </a:lnTo>
                  <a:lnTo>
                    <a:pt x="97" y="337"/>
                  </a:lnTo>
                  <a:lnTo>
                    <a:pt x="82" y="339"/>
                  </a:lnTo>
                  <a:lnTo>
                    <a:pt x="67" y="341"/>
                  </a:lnTo>
                  <a:lnTo>
                    <a:pt x="52" y="343"/>
                  </a:lnTo>
                  <a:lnTo>
                    <a:pt x="40" y="345"/>
                  </a:lnTo>
                  <a:lnTo>
                    <a:pt x="29" y="347"/>
                  </a:lnTo>
                  <a:lnTo>
                    <a:pt x="20" y="349"/>
                  </a:lnTo>
                  <a:lnTo>
                    <a:pt x="13" y="350"/>
                  </a:lnTo>
                  <a:lnTo>
                    <a:pt x="8" y="351"/>
                  </a:lnTo>
                  <a:lnTo>
                    <a:pt x="7" y="351"/>
                  </a:lnTo>
                  <a:lnTo>
                    <a:pt x="9" y="349"/>
                  </a:lnTo>
                  <a:lnTo>
                    <a:pt x="14" y="343"/>
                  </a:lnTo>
                  <a:lnTo>
                    <a:pt x="21" y="334"/>
                  </a:lnTo>
                  <a:lnTo>
                    <a:pt x="30" y="322"/>
                  </a:lnTo>
                  <a:lnTo>
                    <a:pt x="38" y="311"/>
                  </a:lnTo>
                  <a:lnTo>
                    <a:pt x="47" y="297"/>
                  </a:lnTo>
                  <a:lnTo>
                    <a:pt x="53" y="284"/>
                  </a:lnTo>
                  <a:lnTo>
                    <a:pt x="58" y="273"/>
                  </a:lnTo>
                  <a:lnTo>
                    <a:pt x="70" y="236"/>
                  </a:lnTo>
                  <a:lnTo>
                    <a:pt x="67" y="229"/>
                  </a:lnTo>
                  <a:lnTo>
                    <a:pt x="59" y="212"/>
                  </a:lnTo>
                  <a:lnTo>
                    <a:pt x="48" y="186"/>
                  </a:lnTo>
                  <a:lnTo>
                    <a:pt x="36" y="155"/>
                  </a:lnTo>
                  <a:lnTo>
                    <a:pt x="22" y="121"/>
                  </a:lnTo>
                  <a:lnTo>
                    <a:pt x="12" y="86"/>
                  </a:lnTo>
                  <a:lnTo>
                    <a:pt x="4" y="53"/>
                  </a:lnTo>
                  <a:lnTo>
                    <a:pt x="0" y="25"/>
                  </a:lnTo>
                  <a:lnTo>
                    <a:pt x="88" y="53"/>
                  </a:lnTo>
                  <a:close/>
                </a:path>
              </a:pathLst>
            </a:custGeom>
            <a:solidFill>
              <a:srgbClr val="CC001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35" name="Freeform 19"/>
            <p:cNvSpPr>
              <a:spLocks/>
            </p:cNvSpPr>
            <p:nvPr/>
          </p:nvSpPr>
          <p:spPr bwMode="auto">
            <a:xfrm>
              <a:off x="2150" y="3104"/>
              <a:ext cx="78" cy="150"/>
            </a:xfrm>
            <a:custGeom>
              <a:avLst/>
              <a:gdLst>
                <a:gd name="T0" fmla="*/ 0 w 156"/>
                <a:gd name="T1" fmla="*/ 0 h 299"/>
                <a:gd name="T2" fmla="*/ 136 w 156"/>
                <a:gd name="T3" fmla="*/ 35 h 299"/>
                <a:gd name="T4" fmla="*/ 138 w 156"/>
                <a:gd name="T5" fmla="*/ 37 h 299"/>
                <a:gd name="T6" fmla="*/ 141 w 156"/>
                <a:gd name="T7" fmla="*/ 44 h 299"/>
                <a:gd name="T8" fmla="*/ 147 w 156"/>
                <a:gd name="T9" fmla="*/ 58 h 299"/>
                <a:gd name="T10" fmla="*/ 153 w 156"/>
                <a:gd name="T11" fmla="*/ 78 h 299"/>
                <a:gd name="T12" fmla="*/ 156 w 156"/>
                <a:gd name="T13" fmla="*/ 109 h 299"/>
                <a:gd name="T14" fmla="*/ 156 w 156"/>
                <a:gd name="T15" fmla="*/ 151 h 299"/>
                <a:gd name="T16" fmla="*/ 152 w 156"/>
                <a:gd name="T17" fmla="*/ 204 h 299"/>
                <a:gd name="T18" fmla="*/ 140 w 156"/>
                <a:gd name="T19" fmla="*/ 272 h 299"/>
                <a:gd name="T20" fmla="*/ 148 w 156"/>
                <a:gd name="T21" fmla="*/ 297 h 299"/>
                <a:gd name="T22" fmla="*/ 108 w 156"/>
                <a:gd name="T23" fmla="*/ 299 h 299"/>
                <a:gd name="T24" fmla="*/ 108 w 156"/>
                <a:gd name="T25" fmla="*/ 296 h 299"/>
                <a:gd name="T26" fmla="*/ 107 w 156"/>
                <a:gd name="T27" fmla="*/ 284 h 299"/>
                <a:gd name="T28" fmla="*/ 106 w 156"/>
                <a:gd name="T29" fmla="*/ 267 h 299"/>
                <a:gd name="T30" fmla="*/ 102 w 156"/>
                <a:gd name="T31" fmla="*/ 245 h 299"/>
                <a:gd name="T32" fmla="*/ 97 w 156"/>
                <a:gd name="T33" fmla="*/ 219 h 299"/>
                <a:gd name="T34" fmla="*/ 90 w 156"/>
                <a:gd name="T35" fmla="*/ 190 h 299"/>
                <a:gd name="T36" fmla="*/ 79 w 156"/>
                <a:gd name="T37" fmla="*/ 159 h 299"/>
                <a:gd name="T38" fmla="*/ 65 w 156"/>
                <a:gd name="T39" fmla="*/ 128 h 299"/>
                <a:gd name="T40" fmla="*/ 63 w 156"/>
                <a:gd name="T41" fmla="*/ 124 h 299"/>
                <a:gd name="T42" fmla="*/ 56 w 156"/>
                <a:gd name="T43" fmla="*/ 115 h 299"/>
                <a:gd name="T44" fmla="*/ 46 w 156"/>
                <a:gd name="T45" fmla="*/ 102 h 299"/>
                <a:gd name="T46" fmla="*/ 34 w 156"/>
                <a:gd name="T47" fmla="*/ 84 h 299"/>
                <a:gd name="T48" fmla="*/ 23 w 156"/>
                <a:gd name="T49" fmla="*/ 64 h 299"/>
                <a:gd name="T50" fmla="*/ 12 w 156"/>
                <a:gd name="T51" fmla="*/ 44 h 299"/>
                <a:gd name="T52" fmla="*/ 4 w 156"/>
                <a:gd name="T53" fmla="*/ 22 h 299"/>
                <a:gd name="T54" fmla="*/ 0 w 156"/>
                <a:gd name="T55"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99">
                  <a:moveTo>
                    <a:pt x="0" y="0"/>
                  </a:moveTo>
                  <a:lnTo>
                    <a:pt x="136" y="35"/>
                  </a:lnTo>
                  <a:lnTo>
                    <a:pt x="138" y="37"/>
                  </a:lnTo>
                  <a:lnTo>
                    <a:pt x="141" y="44"/>
                  </a:lnTo>
                  <a:lnTo>
                    <a:pt x="147" y="58"/>
                  </a:lnTo>
                  <a:lnTo>
                    <a:pt x="153" y="78"/>
                  </a:lnTo>
                  <a:lnTo>
                    <a:pt x="156" y="109"/>
                  </a:lnTo>
                  <a:lnTo>
                    <a:pt x="156" y="151"/>
                  </a:lnTo>
                  <a:lnTo>
                    <a:pt x="152" y="204"/>
                  </a:lnTo>
                  <a:lnTo>
                    <a:pt x="140" y="272"/>
                  </a:lnTo>
                  <a:lnTo>
                    <a:pt x="148" y="297"/>
                  </a:lnTo>
                  <a:lnTo>
                    <a:pt x="108" y="299"/>
                  </a:lnTo>
                  <a:lnTo>
                    <a:pt x="108" y="296"/>
                  </a:lnTo>
                  <a:lnTo>
                    <a:pt x="107" y="284"/>
                  </a:lnTo>
                  <a:lnTo>
                    <a:pt x="106" y="267"/>
                  </a:lnTo>
                  <a:lnTo>
                    <a:pt x="102" y="245"/>
                  </a:lnTo>
                  <a:lnTo>
                    <a:pt x="97" y="219"/>
                  </a:lnTo>
                  <a:lnTo>
                    <a:pt x="90" y="190"/>
                  </a:lnTo>
                  <a:lnTo>
                    <a:pt x="79" y="159"/>
                  </a:lnTo>
                  <a:lnTo>
                    <a:pt x="65" y="128"/>
                  </a:lnTo>
                  <a:lnTo>
                    <a:pt x="63" y="124"/>
                  </a:lnTo>
                  <a:lnTo>
                    <a:pt x="56" y="115"/>
                  </a:lnTo>
                  <a:lnTo>
                    <a:pt x="46" y="102"/>
                  </a:lnTo>
                  <a:lnTo>
                    <a:pt x="34" y="84"/>
                  </a:lnTo>
                  <a:lnTo>
                    <a:pt x="23" y="64"/>
                  </a:lnTo>
                  <a:lnTo>
                    <a:pt x="12" y="44"/>
                  </a:lnTo>
                  <a:lnTo>
                    <a:pt x="4" y="22"/>
                  </a:lnTo>
                  <a:lnTo>
                    <a:pt x="0" y="0"/>
                  </a:lnTo>
                  <a:close/>
                </a:path>
              </a:pathLst>
            </a:custGeom>
            <a:solidFill>
              <a:srgbClr val="E58C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36" name="Freeform 20"/>
            <p:cNvSpPr>
              <a:spLocks/>
            </p:cNvSpPr>
            <p:nvPr/>
          </p:nvSpPr>
          <p:spPr bwMode="auto">
            <a:xfrm>
              <a:off x="2007" y="3103"/>
              <a:ext cx="85" cy="155"/>
            </a:xfrm>
            <a:custGeom>
              <a:avLst/>
              <a:gdLst>
                <a:gd name="T0" fmla="*/ 31 w 169"/>
                <a:gd name="T1" fmla="*/ 34 h 309"/>
                <a:gd name="T2" fmla="*/ 169 w 169"/>
                <a:gd name="T3" fmla="*/ 0 h 309"/>
                <a:gd name="T4" fmla="*/ 168 w 169"/>
                <a:gd name="T5" fmla="*/ 5 h 309"/>
                <a:gd name="T6" fmla="*/ 165 w 169"/>
                <a:gd name="T7" fmla="*/ 22 h 309"/>
                <a:gd name="T8" fmla="*/ 159 w 169"/>
                <a:gd name="T9" fmla="*/ 46 h 309"/>
                <a:gd name="T10" fmla="*/ 151 w 169"/>
                <a:gd name="T11" fmla="*/ 76 h 309"/>
                <a:gd name="T12" fmla="*/ 138 w 169"/>
                <a:gd name="T13" fmla="*/ 111 h 309"/>
                <a:gd name="T14" fmla="*/ 122 w 169"/>
                <a:gd name="T15" fmla="*/ 148 h 309"/>
                <a:gd name="T16" fmla="*/ 101 w 169"/>
                <a:gd name="T17" fmla="*/ 185 h 309"/>
                <a:gd name="T18" fmla="*/ 76 w 169"/>
                <a:gd name="T19" fmla="*/ 221 h 309"/>
                <a:gd name="T20" fmla="*/ 71 w 169"/>
                <a:gd name="T21" fmla="*/ 231 h 309"/>
                <a:gd name="T22" fmla="*/ 61 w 169"/>
                <a:gd name="T23" fmla="*/ 254 h 309"/>
                <a:gd name="T24" fmla="*/ 52 w 169"/>
                <a:gd name="T25" fmla="*/ 283 h 309"/>
                <a:gd name="T26" fmla="*/ 48 w 169"/>
                <a:gd name="T27" fmla="*/ 306 h 309"/>
                <a:gd name="T28" fmla="*/ 10 w 169"/>
                <a:gd name="T29" fmla="*/ 309 h 309"/>
                <a:gd name="T30" fmla="*/ 9 w 169"/>
                <a:gd name="T31" fmla="*/ 301 h 309"/>
                <a:gd name="T32" fmla="*/ 6 w 169"/>
                <a:gd name="T33" fmla="*/ 279 h 309"/>
                <a:gd name="T34" fmla="*/ 2 w 169"/>
                <a:gd name="T35" fmla="*/ 246 h 309"/>
                <a:gd name="T36" fmla="*/ 0 w 169"/>
                <a:gd name="T37" fmla="*/ 206 h 309"/>
                <a:gd name="T38" fmla="*/ 0 w 169"/>
                <a:gd name="T39" fmla="*/ 161 h 309"/>
                <a:gd name="T40" fmla="*/ 5 w 169"/>
                <a:gd name="T41" fmla="*/ 116 h 309"/>
                <a:gd name="T42" fmla="*/ 14 w 169"/>
                <a:gd name="T43" fmla="*/ 72 h 309"/>
                <a:gd name="T44" fmla="*/ 31 w 169"/>
                <a:gd name="T45" fmla="*/ 34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309">
                  <a:moveTo>
                    <a:pt x="31" y="34"/>
                  </a:moveTo>
                  <a:lnTo>
                    <a:pt x="169" y="0"/>
                  </a:lnTo>
                  <a:lnTo>
                    <a:pt x="168" y="5"/>
                  </a:lnTo>
                  <a:lnTo>
                    <a:pt x="165" y="22"/>
                  </a:lnTo>
                  <a:lnTo>
                    <a:pt x="159" y="46"/>
                  </a:lnTo>
                  <a:lnTo>
                    <a:pt x="151" y="76"/>
                  </a:lnTo>
                  <a:lnTo>
                    <a:pt x="138" y="111"/>
                  </a:lnTo>
                  <a:lnTo>
                    <a:pt x="122" y="148"/>
                  </a:lnTo>
                  <a:lnTo>
                    <a:pt x="101" y="185"/>
                  </a:lnTo>
                  <a:lnTo>
                    <a:pt x="76" y="221"/>
                  </a:lnTo>
                  <a:lnTo>
                    <a:pt x="71" y="231"/>
                  </a:lnTo>
                  <a:lnTo>
                    <a:pt x="61" y="254"/>
                  </a:lnTo>
                  <a:lnTo>
                    <a:pt x="52" y="283"/>
                  </a:lnTo>
                  <a:lnTo>
                    <a:pt x="48" y="306"/>
                  </a:lnTo>
                  <a:lnTo>
                    <a:pt x="10" y="309"/>
                  </a:lnTo>
                  <a:lnTo>
                    <a:pt x="9" y="301"/>
                  </a:lnTo>
                  <a:lnTo>
                    <a:pt x="6" y="279"/>
                  </a:lnTo>
                  <a:lnTo>
                    <a:pt x="2" y="246"/>
                  </a:lnTo>
                  <a:lnTo>
                    <a:pt x="0" y="206"/>
                  </a:lnTo>
                  <a:lnTo>
                    <a:pt x="0" y="161"/>
                  </a:lnTo>
                  <a:lnTo>
                    <a:pt x="5" y="116"/>
                  </a:lnTo>
                  <a:lnTo>
                    <a:pt x="14" y="72"/>
                  </a:lnTo>
                  <a:lnTo>
                    <a:pt x="31" y="34"/>
                  </a:lnTo>
                  <a:close/>
                </a:path>
              </a:pathLst>
            </a:custGeom>
            <a:solidFill>
              <a:srgbClr val="E58C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37" name="Freeform 21"/>
            <p:cNvSpPr>
              <a:spLocks/>
            </p:cNvSpPr>
            <p:nvPr/>
          </p:nvSpPr>
          <p:spPr bwMode="auto">
            <a:xfrm>
              <a:off x="2201" y="3263"/>
              <a:ext cx="29" cy="36"/>
            </a:xfrm>
            <a:custGeom>
              <a:avLst/>
              <a:gdLst>
                <a:gd name="T0" fmla="*/ 7 w 59"/>
                <a:gd name="T1" fmla="*/ 7 h 71"/>
                <a:gd name="T2" fmla="*/ 8 w 59"/>
                <a:gd name="T3" fmla="*/ 6 h 71"/>
                <a:gd name="T4" fmla="*/ 12 w 59"/>
                <a:gd name="T5" fmla="*/ 4 h 71"/>
                <a:gd name="T6" fmla="*/ 16 w 59"/>
                <a:gd name="T7" fmla="*/ 2 h 71"/>
                <a:gd name="T8" fmla="*/ 22 w 59"/>
                <a:gd name="T9" fmla="*/ 1 h 71"/>
                <a:gd name="T10" fmla="*/ 28 w 59"/>
                <a:gd name="T11" fmla="*/ 0 h 71"/>
                <a:gd name="T12" fmla="*/ 35 w 59"/>
                <a:gd name="T13" fmla="*/ 0 h 71"/>
                <a:gd name="T14" fmla="*/ 42 w 59"/>
                <a:gd name="T15" fmla="*/ 1 h 71"/>
                <a:gd name="T16" fmla="*/ 47 w 59"/>
                <a:gd name="T17" fmla="*/ 4 h 71"/>
                <a:gd name="T18" fmla="*/ 51 w 59"/>
                <a:gd name="T19" fmla="*/ 10 h 71"/>
                <a:gd name="T20" fmla="*/ 55 w 59"/>
                <a:gd name="T21" fmla="*/ 25 h 71"/>
                <a:gd name="T22" fmla="*/ 59 w 59"/>
                <a:gd name="T23" fmla="*/ 45 h 71"/>
                <a:gd name="T24" fmla="*/ 53 w 59"/>
                <a:gd name="T25" fmla="*/ 64 h 71"/>
                <a:gd name="T26" fmla="*/ 52 w 59"/>
                <a:gd name="T27" fmla="*/ 65 h 71"/>
                <a:gd name="T28" fmla="*/ 51 w 59"/>
                <a:gd name="T29" fmla="*/ 67 h 71"/>
                <a:gd name="T30" fmla="*/ 47 w 59"/>
                <a:gd name="T31" fmla="*/ 68 h 71"/>
                <a:gd name="T32" fmla="*/ 43 w 59"/>
                <a:gd name="T33" fmla="*/ 70 h 71"/>
                <a:gd name="T34" fmla="*/ 36 w 59"/>
                <a:gd name="T35" fmla="*/ 71 h 71"/>
                <a:gd name="T36" fmla="*/ 29 w 59"/>
                <a:gd name="T37" fmla="*/ 70 h 71"/>
                <a:gd name="T38" fmla="*/ 20 w 59"/>
                <a:gd name="T39" fmla="*/ 69 h 71"/>
                <a:gd name="T40" fmla="*/ 9 w 59"/>
                <a:gd name="T41" fmla="*/ 64 h 71"/>
                <a:gd name="T42" fmla="*/ 6 w 59"/>
                <a:gd name="T43" fmla="*/ 60 h 71"/>
                <a:gd name="T44" fmla="*/ 1 w 59"/>
                <a:gd name="T45" fmla="*/ 47 h 71"/>
                <a:gd name="T46" fmla="*/ 0 w 59"/>
                <a:gd name="T47" fmla="*/ 29 h 71"/>
                <a:gd name="T48" fmla="*/ 7 w 59"/>
                <a:gd name="T49"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71">
                  <a:moveTo>
                    <a:pt x="7" y="7"/>
                  </a:moveTo>
                  <a:lnTo>
                    <a:pt x="8" y="6"/>
                  </a:lnTo>
                  <a:lnTo>
                    <a:pt x="12" y="4"/>
                  </a:lnTo>
                  <a:lnTo>
                    <a:pt x="16" y="2"/>
                  </a:lnTo>
                  <a:lnTo>
                    <a:pt x="22" y="1"/>
                  </a:lnTo>
                  <a:lnTo>
                    <a:pt x="28" y="0"/>
                  </a:lnTo>
                  <a:lnTo>
                    <a:pt x="35" y="0"/>
                  </a:lnTo>
                  <a:lnTo>
                    <a:pt x="42" y="1"/>
                  </a:lnTo>
                  <a:lnTo>
                    <a:pt x="47" y="4"/>
                  </a:lnTo>
                  <a:lnTo>
                    <a:pt x="51" y="10"/>
                  </a:lnTo>
                  <a:lnTo>
                    <a:pt x="55" y="25"/>
                  </a:lnTo>
                  <a:lnTo>
                    <a:pt x="59" y="45"/>
                  </a:lnTo>
                  <a:lnTo>
                    <a:pt x="53" y="64"/>
                  </a:lnTo>
                  <a:lnTo>
                    <a:pt x="52" y="65"/>
                  </a:lnTo>
                  <a:lnTo>
                    <a:pt x="51" y="67"/>
                  </a:lnTo>
                  <a:lnTo>
                    <a:pt x="47" y="68"/>
                  </a:lnTo>
                  <a:lnTo>
                    <a:pt x="43" y="70"/>
                  </a:lnTo>
                  <a:lnTo>
                    <a:pt x="36" y="71"/>
                  </a:lnTo>
                  <a:lnTo>
                    <a:pt x="29" y="70"/>
                  </a:lnTo>
                  <a:lnTo>
                    <a:pt x="20" y="69"/>
                  </a:lnTo>
                  <a:lnTo>
                    <a:pt x="9" y="64"/>
                  </a:lnTo>
                  <a:lnTo>
                    <a:pt x="6" y="60"/>
                  </a:lnTo>
                  <a:lnTo>
                    <a:pt x="1" y="47"/>
                  </a:lnTo>
                  <a:lnTo>
                    <a:pt x="0" y="29"/>
                  </a:lnTo>
                  <a:lnTo>
                    <a:pt x="7" y="7"/>
                  </a:lnTo>
                  <a:close/>
                </a:path>
              </a:pathLst>
            </a:custGeom>
            <a:solidFill>
              <a:srgbClr val="FF33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38" name="Freeform 22"/>
            <p:cNvSpPr>
              <a:spLocks/>
            </p:cNvSpPr>
            <p:nvPr/>
          </p:nvSpPr>
          <p:spPr bwMode="auto">
            <a:xfrm>
              <a:off x="1999" y="3269"/>
              <a:ext cx="35" cy="40"/>
            </a:xfrm>
            <a:custGeom>
              <a:avLst/>
              <a:gdLst>
                <a:gd name="T0" fmla="*/ 28 w 69"/>
                <a:gd name="T1" fmla="*/ 1 h 82"/>
                <a:gd name="T2" fmla="*/ 30 w 69"/>
                <a:gd name="T3" fmla="*/ 1 h 82"/>
                <a:gd name="T4" fmla="*/ 36 w 69"/>
                <a:gd name="T5" fmla="*/ 0 h 82"/>
                <a:gd name="T6" fmla="*/ 43 w 69"/>
                <a:gd name="T7" fmla="*/ 1 h 82"/>
                <a:gd name="T8" fmla="*/ 52 w 69"/>
                <a:gd name="T9" fmla="*/ 5 h 82"/>
                <a:gd name="T10" fmla="*/ 60 w 69"/>
                <a:gd name="T11" fmla="*/ 13 h 82"/>
                <a:gd name="T12" fmla="*/ 66 w 69"/>
                <a:gd name="T13" fmla="*/ 24 h 82"/>
                <a:gd name="T14" fmla="*/ 69 w 69"/>
                <a:gd name="T15" fmla="*/ 43 h 82"/>
                <a:gd name="T16" fmla="*/ 68 w 69"/>
                <a:gd name="T17" fmla="*/ 69 h 82"/>
                <a:gd name="T18" fmla="*/ 66 w 69"/>
                <a:gd name="T19" fmla="*/ 70 h 82"/>
                <a:gd name="T20" fmla="*/ 61 w 69"/>
                <a:gd name="T21" fmla="*/ 74 h 82"/>
                <a:gd name="T22" fmla="*/ 53 w 69"/>
                <a:gd name="T23" fmla="*/ 78 h 82"/>
                <a:gd name="T24" fmla="*/ 43 w 69"/>
                <a:gd name="T25" fmla="*/ 81 h 82"/>
                <a:gd name="T26" fmla="*/ 31 w 69"/>
                <a:gd name="T27" fmla="*/ 82 h 82"/>
                <a:gd name="T28" fmla="*/ 21 w 69"/>
                <a:gd name="T29" fmla="*/ 78 h 82"/>
                <a:gd name="T30" fmla="*/ 9 w 69"/>
                <a:gd name="T31" fmla="*/ 68 h 82"/>
                <a:gd name="T32" fmla="*/ 0 w 69"/>
                <a:gd name="T33" fmla="*/ 52 h 82"/>
                <a:gd name="T34" fmla="*/ 5 w 69"/>
                <a:gd name="T35" fmla="*/ 50 h 82"/>
                <a:gd name="T36" fmla="*/ 14 w 69"/>
                <a:gd name="T37" fmla="*/ 40 h 82"/>
                <a:gd name="T38" fmla="*/ 23 w 69"/>
                <a:gd name="T39" fmla="*/ 25 h 82"/>
                <a:gd name="T40" fmla="*/ 28 w 69"/>
                <a:gd name="T41" fmla="*/ 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82">
                  <a:moveTo>
                    <a:pt x="28" y="1"/>
                  </a:moveTo>
                  <a:lnTo>
                    <a:pt x="30" y="1"/>
                  </a:lnTo>
                  <a:lnTo>
                    <a:pt x="36" y="0"/>
                  </a:lnTo>
                  <a:lnTo>
                    <a:pt x="43" y="1"/>
                  </a:lnTo>
                  <a:lnTo>
                    <a:pt x="52" y="5"/>
                  </a:lnTo>
                  <a:lnTo>
                    <a:pt x="60" y="13"/>
                  </a:lnTo>
                  <a:lnTo>
                    <a:pt x="66" y="24"/>
                  </a:lnTo>
                  <a:lnTo>
                    <a:pt x="69" y="43"/>
                  </a:lnTo>
                  <a:lnTo>
                    <a:pt x="68" y="69"/>
                  </a:lnTo>
                  <a:lnTo>
                    <a:pt x="66" y="70"/>
                  </a:lnTo>
                  <a:lnTo>
                    <a:pt x="61" y="74"/>
                  </a:lnTo>
                  <a:lnTo>
                    <a:pt x="53" y="78"/>
                  </a:lnTo>
                  <a:lnTo>
                    <a:pt x="43" y="81"/>
                  </a:lnTo>
                  <a:lnTo>
                    <a:pt x="31" y="82"/>
                  </a:lnTo>
                  <a:lnTo>
                    <a:pt x="21" y="78"/>
                  </a:lnTo>
                  <a:lnTo>
                    <a:pt x="9" y="68"/>
                  </a:lnTo>
                  <a:lnTo>
                    <a:pt x="0" y="52"/>
                  </a:lnTo>
                  <a:lnTo>
                    <a:pt x="5" y="50"/>
                  </a:lnTo>
                  <a:lnTo>
                    <a:pt x="14" y="40"/>
                  </a:lnTo>
                  <a:lnTo>
                    <a:pt x="23" y="25"/>
                  </a:lnTo>
                  <a:lnTo>
                    <a:pt x="28" y="1"/>
                  </a:lnTo>
                  <a:close/>
                </a:path>
              </a:pathLst>
            </a:custGeom>
            <a:solidFill>
              <a:srgbClr val="FF33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39" name="Freeform 23"/>
            <p:cNvSpPr>
              <a:spLocks/>
            </p:cNvSpPr>
            <p:nvPr/>
          </p:nvSpPr>
          <p:spPr bwMode="auto">
            <a:xfrm>
              <a:off x="2031" y="2649"/>
              <a:ext cx="63" cy="70"/>
            </a:xfrm>
            <a:custGeom>
              <a:avLst/>
              <a:gdLst>
                <a:gd name="T0" fmla="*/ 52 w 126"/>
                <a:gd name="T1" fmla="*/ 32 h 140"/>
                <a:gd name="T2" fmla="*/ 110 w 126"/>
                <a:gd name="T3" fmla="*/ 0 h 140"/>
                <a:gd name="T4" fmla="*/ 121 w 126"/>
                <a:gd name="T5" fmla="*/ 8 h 140"/>
                <a:gd name="T6" fmla="*/ 126 w 126"/>
                <a:gd name="T7" fmla="*/ 23 h 140"/>
                <a:gd name="T8" fmla="*/ 120 w 126"/>
                <a:gd name="T9" fmla="*/ 37 h 140"/>
                <a:gd name="T10" fmla="*/ 126 w 126"/>
                <a:gd name="T11" fmla="*/ 45 h 140"/>
                <a:gd name="T12" fmla="*/ 125 w 126"/>
                <a:gd name="T13" fmla="*/ 47 h 140"/>
                <a:gd name="T14" fmla="*/ 121 w 126"/>
                <a:gd name="T15" fmla="*/ 55 h 140"/>
                <a:gd name="T16" fmla="*/ 113 w 126"/>
                <a:gd name="T17" fmla="*/ 67 h 140"/>
                <a:gd name="T18" fmla="*/ 103 w 126"/>
                <a:gd name="T19" fmla="*/ 80 h 140"/>
                <a:gd name="T20" fmla="*/ 88 w 126"/>
                <a:gd name="T21" fmla="*/ 96 h 140"/>
                <a:gd name="T22" fmla="*/ 67 w 126"/>
                <a:gd name="T23" fmla="*/ 111 h 140"/>
                <a:gd name="T24" fmla="*/ 42 w 126"/>
                <a:gd name="T25" fmla="*/ 126 h 140"/>
                <a:gd name="T26" fmla="*/ 11 w 126"/>
                <a:gd name="T27" fmla="*/ 140 h 140"/>
                <a:gd name="T28" fmla="*/ 8 w 126"/>
                <a:gd name="T29" fmla="*/ 135 h 140"/>
                <a:gd name="T30" fmla="*/ 4 w 126"/>
                <a:gd name="T31" fmla="*/ 125 h 140"/>
                <a:gd name="T32" fmla="*/ 0 w 126"/>
                <a:gd name="T33" fmla="*/ 108 h 140"/>
                <a:gd name="T34" fmla="*/ 0 w 126"/>
                <a:gd name="T35" fmla="*/ 88 h 140"/>
                <a:gd name="T36" fmla="*/ 52 w 126"/>
                <a:gd name="T37" fmla="*/ 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40">
                  <a:moveTo>
                    <a:pt x="52" y="32"/>
                  </a:moveTo>
                  <a:lnTo>
                    <a:pt x="110" y="0"/>
                  </a:lnTo>
                  <a:lnTo>
                    <a:pt x="121" y="8"/>
                  </a:lnTo>
                  <a:lnTo>
                    <a:pt x="126" y="23"/>
                  </a:lnTo>
                  <a:lnTo>
                    <a:pt x="120" y="37"/>
                  </a:lnTo>
                  <a:lnTo>
                    <a:pt x="126" y="45"/>
                  </a:lnTo>
                  <a:lnTo>
                    <a:pt x="125" y="47"/>
                  </a:lnTo>
                  <a:lnTo>
                    <a:pt x="121" y="55"/>
                  </a:lnTo>
                  <a:lnTo>
                    <a:pt x="113" y="67"/>
                  </a:lnTo>
                  <a:lnTo>
                    <a:pt x="103" y="80"/>
                  </a:lnTo>
                  <a:lnTo>
                    <a:pt x="88" y="96"/>
                  </a:lnTo>
                  <a:lnTo>
                    <a:pt x="67" y="111"/>
                  </a:lnTo>
                  <a:lnTo>
                    <a:pt x="42" y="126"/>
                  </a:lnTo>
                  <a:lnTo>
                    <a:pt x="11" y="140"/>
                  </a:lnTo>
                  <a:lnTo>
                    <a:pt x="8" y="135"/>
                  </a:lnTo>
                  <a:lnTo>
                    <a:pt x="4" y="125"/>
                  </a:lnTo>
                  <a:lnTo>
                    <a:pt x="0" y="108"/>
                  </a:lnTo>
                  <a:lnTo>
                    <a:pt x="0" y="88"/>
                  </a:lnTo>
                  <a:lnTo>
                    <a:pt x="52" y="32"/>
                  </a:lnTo>
                  <a:close/>
                </a:path>
              </a:pathLst>
            </a:custGeom>
            <a:solidFill>
              <a:srgbClr val="BF4C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40" name="Freeform 24"/>
            <p:cNvSpPr>
              <a:spLocks/>
            </p:cNvSpPr>
            <p:nvPr/>
          </p:nvSpPr>
          <p:spPr bwMode="auto">
            <a:xfrm>
              <a:off x="1967" y="2706"/>
              <a:ext cx="124" cy="54"/>
            </a:xfrm>
            <a:custGeom>
              <a:avLst/>
              <a:gdLst>
                <a:gd name="T0" fmla="*/ 147 w 248"/>
                <a:gd name="T1" fmla="*/ 54 h 109"/>
                <a:gd name="T2" fmla="*/ 4 w 248"/>
                <a:gd name="T3" fmla="*/ 90 h 109"/>
                <a:gd name="T4" fmla="*/ 3 w 248"/>
                <a:gd name="T5" fmla="*/ 91 h 109"/>
                <a:gd name="T6" fmla="*/ 0 w 248"/>
                <a:gd name="T7" fmla="*/ 96 h 109"/>
                <a:gd name="T8" fmla="*/ 0 w 248"/>
                <a:gd name="T9" fmla="*/ 101 h 109"/>
                <a:gd name="T10" fmla="*/ 7 w 248"/>
                <a:gd name="T11" fmla="*/ 108 h 109"/>
                <a:gd name="T12" fmla="*/ 9 w 248"/>
                <a:gd name="T13" fmla="*/ 108 h 109"/>
                <a:gd name="T14" fmla="*/ 11 w 248"/>
                <a:gd name="T15" fmla="*/ 108 h 109"/>
                <a:gd name="T16" fmla="*/ 15 w 248"/>
                <a:gd name="T17" fmla="*/ 109 h 109"/>
                <a:gd name="T18" fmla="*/ 21 w 248"/>
                <a:gd name="T19" fmla="*/ 109 h 109"/>
                <a:gd name="T20" fmla="*/ 28 w 248"/>
                <a:gd name="T21" fmla="*/ 109 h 109"/>
                <a:gd name="T22" fmla="*/ 35 w 248"/>
                <a:gd name="T23" fmla="*/ 109 h 109"/>
                <a:gd name="T24" fmla="*/ 43 w 248"/>
                <a:gd name="T25" fmla="*/ 109 h 109"/>
                <a:gd name="T26" fmla="*/ 50 w 248"/>
                <a:gd name="T27" fmla="*/ 108 h 109"/>
                <a:gd name="T28" fmla="*/ 48 w 248"/>
                <a:gd name="T29" fmla="*/ 97 h 109"/>
                <a:gd name="T30" fmla="*/ 81 w 248"/>
                <a:gd name="T31" fmla="*/ 99 h 109"/>
                <a:gd name="T32" fmla="*/ 77 w 248"/>
                <a:gd name="T33" fmla="*/ 88 h 109"/>
                <a:gd name="T34" fmla="*/ 125 w 248"/>
                <a:gd name="T35" fmla="*/ 90 h 109"/>
                <a:gd name="T36" fmla="*/ 118 w 248"/>
                <a:gd name="T37" fmla="*/ 73 h 109"/>
                <a:gd name="T38" fmla="*/ 161 w 248"/>
                <a:gd name="T39" fmla="*/ 76 h 109"/>
                <a:gd name="T40" fmla="*/ 154 w 248"/>
                <a:gd name="T41" fmla="*/ 61 h 109"/>
                <a:gd name="T42" fmla="*/ 227 w 248"/>
                <a:gd name="T43" fmla="*/ 93 h 109"/>
                <a:gd name="T44" fmla="*/ 248 w 248"/>
                <a:gd name="T45" fmla="*/ 0 h 109"/>
                <a:gd name="T46" fmla="*/ 147 w 248"/>
                <a:gd name="T47" fmla="*/ 54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8" h="109">
                  <a:moveTo>
                    <a:pt x="147" y="54"/>
                  </a:moveTo>
                  <a:lnTo>
                    <a:pt x="4" y="90"/>
                  </a:lnTo>
                  <a:lnTo>
                    <a:pt x="3" y="91"/>
                  </a:lnTo>
                  <a:lnTo>
                    <a:pt x="0" y="96"/>
                  </a:lnTo>
                  <a:lnTo>
                    <a:pt x="0" y="101"/>
                  </a:lnTo>
                  <a:lnTo>
                    <a:pt x="7" y="108"/>
                  </a:lnTo>
                  <a:lnTo>
                    <a:pt x="9" y="108"/>
                  </a:lnTo>
                  <a:lnTo>
                    <a:pt x="11" y="108"/>
                  </a:lnTo>
                  <a:lnTo>
                    <a:pt x="15" y="109"/>
                  </a:lnTo>
                  <a:lnTo>
                    <a:pt x="21" y="109"/>
                  </a:lnTo>
                  <a:lnTo>
                    <a:pt x="28" y="109"/>
                  </a:lnTo>
                  <a:lnTo>
                    <a:pt x="35" y="109"/>
                  </a:lnTo>
                  <a:lnTo>
                    <a:pt x="43" y="109"/>
                  </a:lnTo>
                  <a:lnTo>
                    <a:pt x="50" y="108"/>
                  </a:lnTo>
                  <a:lnTo>
                    <a:pt x="48" y="97"/>
                  </a:lnTo>
                  <a:lnTo>
                    <a:pt x="81" y="99"/>
                  </a:lnTo>
                  <a:lnTo>
                    <a:pt x="77" y="88"/>
                  </a:lnTo>
                  <a:lnTo>
                    <a:pt x="125" y="90"/>
                  </a:lnTo>
                  <a:lnTo>
                    <a:pt x="118" y="73"/>
                  </a:lnTo>
                  <a:lnTo>
                    <a:pt x="161" y="76"/>
                  </a:lnTo>
                  <a:lnTo>
                    <a:pt x="154" y="61"/>
                  </a:lnTo>
                  <a:lnTo>
                    <a:pt x="227" y="93"/>
                  </a:lnTo>
                  <a:lnTo>
                    <a:pt x="248" y="0"/>
                  </a:lnTo>
                  <a:lnTo>
                    <a:pt x="147" y="54"/>
                  </a:lnTo>
                  <a:close/>
                </a:path>
              </a:pathLst>
            </a:custGeom>
            <a:solidFill>
              <a:srgbClr val="CC19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41" name="Freeform 25"/>
            <p:cNvSpPr>
              <a:spLocks/>
            </p:cNvSpPr>
            <p:nvPr/>
          </p:nvSpPr>
          <p:spPr bwMode="auto">
            <a:xfrm>
              <a:off x="1900" y="2656"/>
              <a:ext cx="117" cy="83"/>
            </a:xfrm>
            <a:custGeom>
              <a:avLst/>
              <a:gdLst>
                <a:gd name="T0" fmla="*/ 222 w 234"/>
                <a:gd name="T1" fmla="*/ 116 h 166"/>
                <a:gd name="T2" fmla="*/ 220 w 234"/>
                <a:gd name="T3" fmla="*/ 117 h 166"/>
                <a:gd name="T4" fmla="*/ 215 w 234"/>
                <a:gd name="T5" fmla="*/ 119 h 166"/>
                <a:gd name="T6" fmla="*/ 207 w 234"/>
                <a:gd name="T7" fmla="*/ 121 h 166"/>
                <a:gd name="T8" fmla="*/ 197 w 234"/>
                <a:gd name="T9" fmla="*/ 124 h 166"/>
                <a:gd name="T10" fmla="*/ 184 w 234"/>
                <a:gd name="T11" fmla="*/ 129 h 166"/>
                <a:gd name="T12" fmla="*/ 169 w 234"/>
                <a:gd name="T13" fmla="*/ 134 h 166"/>
                <a:gd name="T14" fmla="*/ 153 w 234"/>
                <a:gd name="T15" fmla="*/ 138 h 166"/>
                <a:gd name="T16" fmla="*/ 136 w 234"/>
                <a:gd name="T17" fmla="*/ 143 h 166"/>
                <a:gd name="T18" fmla="*/ 117 w 234"/>
                <a:gd name="T19" fmla="*/ 149 h 166"/>
                <a:gd name="T20" fmla="*/ 99 w 234"/>
                <a:gd name="T21" fmla="*/ 153 h 166"/>
                <a:gd name="T22" fmla="*/ 80 w 234"/>
                <a:gd name="T23" fmla="*/ 157 h 166"/>
                <a:gd name="T24" fmla="*/ 62 w 234"/>
                <a:gd name="T25" fmla="*/ 160 h 166"/>
                <a:gd name="T26" fmla="*/ 45 w 234"/>
                <a:gd name="T27" fmla="*/ 163 h 166"/>
                <a:gd name="T28" fmla="*/ 29 w 234"/>
                <a:gd name="T29" fmla="*/ 166 h 166"/>
                <a:gd name="T30" fmla="*/ 14 w 234"/>
                <a:gd name="T31" fmla="*/ 166 h 166"/>
                <a:gd name="T32" fmla="*/ 0 w 234"/>
                <a:gd name="T33" fmla="*/ 166 h 166"/>
                <a:gd name="T34" fmla="*/ 0 w 234"/>
                <a:gd name="T35" fmla="*/ 157 h 166"/>
                <a:gd name="T36" fmla="*/ 1 w 234"/>
                <a:gd name="T37" fmla="*/ 135 h 166"/>
                <a:gd name="T38" fmla="*/ 7 w 234"/>
                <a:gd name="T39" fmla="*/ 106 h 166"/>
                <a:gd name="T40" fmla="*/ 19 w 234"/>
                <a:gd name="T41" fmla="*/ 76 h 166"/>
                <a:gd name="T42" fmla="*/ 19 w 234"/>
                <a:gd name="T43" fmla="*/ 71 h 166"/>
                <a:gd name="T44" fmla="*/ 21 w 234"/>
                <a:gd name="T45" fmla="*/ 58 h 166"/>
                <a:gd name="T46" fmla="*/ 19 w 234"/>
                <a:gd name="T47" fmla="*/ 38 h 166"/>
                <a:gd name="T48" fmla="*/ 15 w 234"/>
                <a:gd name="T49" fmla="*/ 13 h 166"/>
                <a:gd name="T50" fmla="*/ 82 w 234"/>
                <a:gd name="T51" fmla="*/ 0 h 166"/>
                <a:gd name="T52" fmla="*/ 86 w 234"/>
                <a:gd name="T53" fmla="*/ 50 h 166"/>
                <a:gd name="T54" fmla="*/ 82 w 234"/>
                <a:gd name="T55" fmla="*/ 54 h 166"/>
                <a:gd name="T56" fmla="*/ 71 w 234"/>
                <a:gd name="T57" fmla="*/ 67 h 166"/>
                <a:gd name="T58" fmla="*/ 60 w 234"/>
                <a:gd name="T59" fmla="*/ 84 h 166"/>
                <a:gd name="T60" fmla="*/ 55 w 234"/>
                <a:gd name="T61" fmla="*/ 99 h 166"/>
                <a:gd name="T62" fmla="*/ 53 w 234"/>
                <a:gd name="T63" fmla="*/ 104 h 166"/>
                <a:gd name="T64" fmla="*/ 48 w 234"/>
                <a:gd name="T65" fmla="*/ 113 h 166"/>
                <a:gd name="T66" fmla="*/ 45 w 234"/>
                <a:gd name="T67" fmla="*/ 127 h 166"/>
                <a:gd name="T68" fmla="*/ 45 w 234"/>
                <a:gd name="T69" fmla="*/ 138 h 166"/>
                <a:gd name="T70" fmla="*/ 53 w 234"/>
                <a:gd name="T71" fmla="*/ 135 h 166"/>
                <a:gd name="T72" fmla="*/ 53 w 234"/>
                <a:gd name="T73" fmla="*/ 132 h 166"/>
                <a:gd name="T74" fmla="*/ 54 w 234"/>
                <a:gd name="T75" fmla="*/ 126 h 166"/>
                <a:gd name="T76" fmla="*/ 57 w 234"/>
                <a:gd name="T77" fmla="*/ 119 h 166"/>
                <a:gd name="T78" fmla="*/ 63 w 234"/>
                <a:gd name="T79" fmla="*/ 115 h 166"/>
                <a:gd name="T80" fmla="*/ 63 w 234"/>
                <a:gd name="T81" fmla="*/ 111 h 166"/>
                <a:gd name="T82" fmla="*/ 63 w 234"/>
                <a:gd name="T83" fmla="*/ 101 h 166"/>
                <a:gd name="T84" fmla="*/ 68 w 234"/>
                <a:gd name="T85" fmla="*/ 93 h 166"/>
                <a:gd name="T86" fmla="*/ 77 w 234"/>
                <a:gd name="T87" fmla="*/ 89 h 166"/>
                <a:gd name="T88" fmla="*/ 89 w 234"/>
                <a:gd name="T89" fmla="*/ 91 h 166"/>
                <a:gd name="T90" fmla="*/ 97 w 234"/>
                <a:gd name="T91" fmla="*/ 94 h 166"/>
                <a:gd name="T92" fmla="*/ 101 w 234"/>
                <a:gd name="T93" fmla="*/ 93 h 166"/>
                <a:gd name="T94" fmla="*/ 103 w 234"/>
                <a:gd name="T95" fmla="*/ 83 h 166"/>
                <a:gd name="T96" fmla="*/ 133 w 234"/>
                <a:gd name="T97" fmla="*/ 90 h 166"/>
                <a:gd name="T98" fmla="*/ 234 w 234"/>
                <a:gd name="T99" fmla="*/ 76 h 166"/>
                <a:gd name="T100" fmla="*/ 231 w 234"/>
                <a:gd name="T101" fmla="*/ 79 h 166"/>
                <a:gd name="T102" fmla="*/ 226 w 234"/>
                <a:gd name="T103" fmla="*/ 90 h 166"/>
                <a:gd name="T104" fmla="*/ 221 w 234"/>
                <a:gd name="T105" fmla="*/ 102 h 166"/>
                <a:gd name="T106" fmla="*/ 222 w 234"/>
                <a:gd name="T107" fmla="*/ 11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4" h="166">
                  <a:moveTo>
                    <a:pt x="222" y="116"/>
                  </a:moveTo>
                  <a:lnTo>
                    <a:pt x="220" y="117"/>
                  </a:lnTo>
                  <a:lnTo>
                    <a:pt x="215" y="119"/>
                  </a:lnTo>
                  <a:lnTo>
                    <a:pt x="207" y="121"/>
                  </a:lnTo>
                  <a:lnTo>
                    <a:pt x="197" y="124"/>
                  </a:lnTo>
                  <a:lnTo>
                    <a:pt x="184" y="129"/>
                  </a:lnTo>
                  <a:lnTo>
                    <a:pt x="169" y="134"/>
                  </a:lnTo>
                  <a:lnTo>
                    <a:pt x="153" y="138"/>
                  </a:lnTo>
                  <a:lnTo>
                    <a:pt x="136" y="143"/>
                  </a:lnTo>
                  <a:lnTo>
                    <a:pt x="117" y="149"/>
                  </a:lnTo>
                  <a:lnTo>
                    <a:pt x="99" y="153"/>
                  </a:lnTo>
                  <a:lnTo>
                    <a:pt x="80" y="157"/>
                  </a:lnTo>
                  <a:lnTo>
                    <a:pt x="62" y="160"/>
                  </a:lnTo>
                  <a:lnTo>
                    <a:pt x="45" y="163"/>
                  </a:lnTo>
                  <a:lnTo>
                    <a:pt x="29" y="166"/>
                  </a:lnTo>
                  <a:lnTo>
                    <a:pt x="14" y="166"/>
                  </a:lnTo>
                  <a:lnTo>
                    <a:pt x="0" y="166"/>
                  </a:lnTo>
                  <a:lnTo>
                    <a:pt x="0" y="157"/>
                  </a:lnTo>
                  <a:lnTo>
                    <a:pt x="1" y="135"/>
                  </a:lnTo>
                  <a:lnTo>
                    <a:pt x="7" y="106"/>
                  </a:lnTo>
                  <a:lnTo>
                    <a:pt x="19" y="76"/>
                  </a:lnTo>
                  <a:lnTo>
                    <a:pt x="19" y="71"/>
                  </a:lnTo>
                  <a:lnTo>
                    <a:pt x="21" y="58"/>
                  </a:lnTo>
                  <a:lnTo>
                    <a:pt x="19" y="38"/>
                  </a:lnTo>
                  <a:lnTo>
                    <a:pt x="15" y="13"/>
                  </a:lnTo>
                  <a:lnTo>
                    <a:pt x="82" y="0"/>
                  </a:lnTo>
                  <a:lnTo>
                    <a:pt x="86" y="50"/>
                  </a:lnTo>
                  <a:lnTo>
                    <a:pt x="82" y="54"/>
                  </a:lnTo>
                  <a:lnTo>
                    <a:pt x="71" y="67"/>
                  </a:lnTo>
                  <a:lnTo>
                    <a:pt x="60" y="84"/>
                  </a:lnTo>
                  <a:lnTo>
                    <a:pt x="55" y="99"/>
                  </a:lnTo>
                  <a:lnTo>
                    <a:pt x="53" y="104"/>
                  </a:lnTo>
                  <a:lnTo>
                    <a:pt x="48" y="113"/>
                  </a:lnTo>
                  <a:lnTo>
                    <a:pt x="45" y="127"/>
                  </a:lnTo>
                  <a:lnTo>
                    <a:pt x="45" y="138"/>
                  </a:lnTo>
                  <a:lnTo>
                    <a:pt x="53" y="135"/>
                  </a:lnTo>
                  <a:lnTo>
                    <a:pt x="53" y="132"/>
                  </a:lnTo>
                  <a:lnTo>
                    <a:pt x="54" y="126"/>
                  </a:lnTo>
                  <a:lnTo>
                    <a:pt x="57" y="119"/>
                  </a:lnTo>
                  <a:lnTo>
                    <a:pt x="63" y="115"/>
                  </a:lnTo>
                  <a:lnTo>
                    <a:pt x="63" y="111"/>
                  </a:lnTo>
                  <a:lnTo>
                    <a:pt x="63" y="101"/>
                  </a:lnTo>
                  <a:lnTo>
                    <a:pt x="68" y="93"/>
                  </a:lnTo>
                  <a:lnTo>
                    <a:pt x="77" y="89"/>
                  </a:lnTo>
                  <a:lnTo>
                    <a:pt x="89" y="91"/>
                  </a:lnTo>
                  <a:lnTo>
                    <a:pt x="97" y="94"/>
                  </a:lnTo>
                  <a:lnTo>
                    <a:pt x="101" y="93"/>
                  </a:lnTo>
                  <a:lnTo>
                    <a:pt x="103" y="83"/>
                  </a:lnTo>
                  <a:lnTo>
                    <a:pt x="133" y="90"/>
                  </a:lnTo>
                  <a:lnTo>
                    <a:pt x="234" y="76"/>
                  </a:lnTo>
                  <a:lnTo>
                    <a:pt x="231" y="79"/>
                  </a:lnTo>
                  <a:lnTo>
                    <a:pt x="226" y="90"/>
                  </a:lnTo>
                  <a:lnTo>
                    <a:pt x="221" y="102"/>
                  </a:lnTo>
                  <a:lnTo>
                    <a:pt x="222" y="116"/>
                  </a:lnTo>
                  <a:close/>
                </a:path>
              </a:pathLst>
            </a:custGeom>
            <a:solidFill>
              <a:srgbClr val="6659D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42" name="Freeform 26"/>
            <p:cNvSpPr>
              <a:spLocks/>
            </p:cNvSpPr>
            <p:nvPr/>
          </p:nvSpPr>
          <p:spPr bwMode="auto">
            <a:xfrm>
              <a:off x="2019" y="2697"/>
              <a:ext cx="10" cy="24"/>
            </a:xfrm>
            <a:custGeom>
              <a:avLst/>
              <a:gdLst>
                <a:gd name="T0" fmla="*/ 5 w 21"/>
                <a:gd name="T1" fmla="*/ 2 h 48"/>
                <a:gd name="T2" fmla="*/ 4 w 21"/>
                <a:gd name="T3" fmla="*/ 7 h 48"/>
                <a:gd name="T4" fmla="*/ 1 w 21"/>
                <a:gd name="T5" fmla="*/ 18 h 48"/>
                <a:gd name="T6" fmla="*/ 0 w 21"/>
                <a:gd name="T7" fmla="*/ 33 h 48"/>
                <a:gd name="T8" fmla="*/ 4 w 21"/>
                <a:gd name="T9" fmla="*/ 48 h 48"/>
                <a:gd name="T10" fmla="*/ 5 w 21"/>
                <a:gd name="T11" fmla="*/ 37 h 48"/>
                <a:gd name="T12" fmla="*/ 12 w 21"/>
                <a:gd name="T13" fmla="*/ 45 h 48"/>
                <a:gd name="T14" fmla="*/ 12 w 21"/>
                <a:gd name="T15" fmla="*/ 35 h 48"/>
                <a:gd name="T16" fmla="*/ 21 w 21"/>
                <a:gd name="T17" fmla="*/ 45 h 48"/>
                <a:gd name="T18" fmla="*/ 19 w 21"/>
                <a:gd name="T19" fmla="*/ 40 h 48"/>
                <a:gd name="T20" fmla="*/ 15 w 21"/>
                <a:gd name="T21" fmla="*/ 30 h 48"/>
                <a:gd name="T22" fmla="*/ 12 w 21"/>
                <a:gd name="T23" fmla="*/ 16 h 48"/>
                <a:gd name="T24" fmla="*/ 14 w 21"/>
                <a:gd name="T25" fmla="*/ 0 h 48"/>
                <a:gd name="T26" fmla="*/ 5 w 21"/>
                <a:gd name="T27"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8">
                  <a:moveTo>
                    <a:pt x="5" y="2"/>
                  </a:moveTo>
                  <a:lnTo>
                    <a:pt x="4" y="7"/>
                  </a:lnTo>
                  <a:lnTo>
                    <a:pt x="1" y="18"/>
                  </a:lnTo>
                  <a:lnTo>
                    <a:pt x="0" y="33"/>
                  </a:lnTo>
                  <a:lnTo>
                    <a:pt x="4" y="48"/>
                  </a:lnTo>
                  <a:lnTo>
                    <a:pt x="5" y="37"/>
                  </a:lnTo>
                  <a:lnTo>
                    <a:pt x="12" y="45"/>
                  </a:lnTo>
                  <a:lnTo>
                    <a:pt x="12" y="35"/>
                  </a:lnTo>
                  <a:lnTo>
                    <a:pt x="21" y="45"/>
                  </a:lnTo>
                  <a:lnTo>
                    <a:pt x="19" y="40"/>
                  </a:lnTo>
                  <a:lnTo>
                    <a:pt x="15" y="30"/>
                  </a:lnTo>
                  <a:lnTo>
                    <a:pt x="12" y="16"/>
                  </a:lnTo>
                  <a:lnTo>
                    <a:pt x="14" y="0"/>
                  </a:lnTo>
                  <a:lnTo>
                    <a:pt x="5" y="2"/>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43" name="Freeform 27"/>
            <p:cNvSpPr>
              <a:spLocks/>
            </p:cNvSpPr>
            <p:nvPr/>
          </p:nvSpPr>
          <p:spPr bwMode="auto">
            <a:xfrm>
              <a:off x="2064" y="2600"/>
              <a:ext cx="21" cy="21"/>
            </a:xfrm>
            <a:custGeom>
              <a:avLst/>
              <a:gdLst>
                <a:gd name="T0" fmla="*/ 16 w 43"/>
                <a:gd name="T1" fmla="*/ 0 h 42"/>
                <a:gd name="T2" fmla="*/ 40 w 43"/>
                <a:gd name="T3" fmla="*/ 0 h 42"/>
                <a:gd name="T4" fmla="*/ 43 w 43"/>
                <a:gd name="T5" fmla="*/ 30 h 42"/>
                <a:gd name="T6" fmla="*/ 30 w 43"/>
                <a:gd name="T7" fmla="*/ 42 h 42"/>
                <a:gd name="T8" fmla="*/ 28 w 43"/>
                <a:gd name="T9" fmla="*/ 41 h 42"/>
                <a:gd name="T10" fmla="*/ 22 w 43"/>
                <a:gd name="T11" fmla="*/ 36 h 42"/>
                <a:gd name="T12" fmla="*/ 13 w 43"/>
                <a:gd name="T13" fmla="*/ 33 h 42"/>
                <a:gd name="T14" fmla="*/ 0 w 43"/>
                <a:gd name="T15" fmla="*/ 31 h 42"/>
                <a:gd name="T16" fmla="*/ 17 w 43"/>
                <a:gd name="T17" fmla="*/ 8 h 42"/>
                <a:gd name="T18" fmla="*/ 16 w 43"/>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16" y="0"/>
                  </a:moveTo>
                  <a:lnTo>
                    <a:pt x="40" y="0"/>
                  </a:lnTo>
                  <a:lnTo>
                    <a:pt x="43" y="30"/>
                  </a:lnTo>
                  <a:lnTo>
                    <a:pt x="30" y="42"/>
                  </a:lnTo>
                  <a:lnTo>
                    <a:pt x="28" y="41"/>
                  </a:lnTo>
                  <a:lnTo>
                    <a:pt x="22" y="36"/>
                  </a:lnTo>
                  <a:lnTo>
                    <a:pt x="13" y="33"/>
                  </a:lnTo>
                  <a:lnTo>
                    <a:pt x="0" y="31"/>
                  </a:lnTo>
                  <a:lnTo>
                    <a:pt x="17" y="8"/>
                  </a:lnTo>
                  <a:lnTo>
                    <a:pt x="16" y="0"/>
                  </a:lnTo>
                  <a:close/>
                </a:path>
              </a:pathLst>
            </a:custGeom>
            <a:solidFill>
              <a:srgbClr val="BF4C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44" name="Freeform 28"/>
            <p:cNvSpPr>
              <a:spLocks/>
            </p:cNvSpPr>
            <p:nvPr/>
          </p:nvSpPr>
          <p:spPr bwMode="auto">
            <a:xfrm>
              <a:off x="2033" y="2605"/>
              <a:ext cx="32" cy="30"/>
            </a:xfrm>
            <a:custGeom>
              <a:avLst/>
              <a:gdLst>
                <a:gd name="T0" fmla="*/ 44 w 64"/>
                <a:gd name="T1" fmla="*/ 25 h 61"/>
                <a:gd name="T2" fmla="*/ 42 w 64"/>
                <a:gd name="T3" fmla="*/ 21 h 61"/>
                <a:gd name="T4" fmla="*/ 40 w 64"/>
                <a:gd name="T5" fmla="*/ 13 h 61"/>
                <a:gd name="T6" fmla="*/ 37 w 64"/>
                <a:gd name="T7" fmla="*/ 5 h 61"/>
                <a:gd name="T8" fmla="*/ 30 w 64"/>
                <a:gd name="T9" fmla="*/ 0 h 61"/>
                <a:gd name="T10" fmla="*/ 29 w 64"/>
                <a:gd name="T11" fmla="*/ 0 h 61"/>
                <a:gd name="T12" fmla="*/ 24 w 64"/>
                <a:gd name="T13" fmla="*/ 2 h 61"/>
                <a:gd name="T14" fmla="*/ 19 w 64"/>
                <a:gd name="T15" fmla="*/ 4 h 61"/>
                <a:gd name="T16" fmla="*/ 12 w 64"/>
                <a:gd name="T17" fmla="*/ 9 h 61"/>
                <a:gd name="T18" fmla="*/ 7 w 64"/>
                <a:gd name="T19" fmla="*/ 14 h 61"/>
                <a:gd name="T20" fmla="*/ 2 w 64"/>
                <a:gd name="T21" fmla="*/ 21 h 61"/>
                <a:gd name="T22" fmla="*/ 0 w 64"/>
                <a:gd name="T23" fmla="*/ 29 h 61"/>
                <a:gd name="T24" fmla="*/ 1 w 64"/>
                <a:gd name="T25" fmla="*/ 39 h 61"/>
                <a:gd name="T26" fmla="*/ 27 w 64"/>
                <a:gd name="T27" fmla="*/ 61 h 61"/>
                <a:gd name="T28" fmla="*/ 37 w 64"/>
                <a:gd name="T29" fmla="*/ 51 h 61"/>
                <a:gd name="T30" fmla="*/ 47 w 64"/>
                <a:gd name="T31" fmla="*/ 61 h 61"/>
                <a:gd name="T32" fmla="*/ 49 w 64"/>
                <a:gd name="T33" fmla="*/ 51 h 61"/>
                <a:gd name="T34" fmla="*/ 64 w 64"/>
                <a:gd name="T35" fmla="*/ 57 h 61"/>
                <a:gd name="T36" fmla="*/ 62 w 64"/>
                <a:gd name="T37" fmla="*/ 39 h 61"/>
                <a:gd name="T38" fmla="*/ 44 w 64"/>
                <a:gd name="T39" fmla="*/ 2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61">
                  <a:moveTo>
                    <a:pt x="44" y="25"/>
                  </a:moveTo>
                  <a:lnTo>
                    <a:pt x="42" y="21"/>
                  </a:lnTo>
                  <a:lnTo>
                    <a:pt x="40" y="13"/>
                  </a:lnTo>
                  <a:lnTo>
                    <a:pt x="37" y="5"/>
                  </a:lnTo>
                  <a:lnTo>
                    <a:pt x="30" y="0"/>
                  </a:lnTo>
                  <a:lnTo>
                    <a:pt x="29" y="0"/>
                  </a:lnTo>
                  <a:lnTo>
                    <a:pt x="24" y="2"/>
                  </a:lnTo>
                  <a:lnTo>
                    <a:pt x="19" y="4"/>
                  </a:lnTo>
                  <a:lnTo>
                    <a:pt x="12" y="9"/>
                  </a:lnTo>
                  <a:lnTo>
                    <a:pt x="7" y="14"/>
                  </a:lnTo>
                  <a:lnTo>
                    <a:pt x="2" y="21"/>
                  </a:lnTo>
                  <a:lnTo>
                    <a:pt x="0" y="29"/>
                  </a:lnTo>
                  <a:lnTo>
                    <a:pt x="1" y="39"/>
                  </a:lnTo>
                  <a:lnTo>
                    <a:pt x="27" y="61"/>
                  </a:lnTo>
                  <a:lnTo>
                    <a:pt x="37" y="51"/>
                  </a:lnTo>
                  <a:lnTo>
                    <a:pt x="47" y="61"/>
                  </a:lnTo>
                  <a:lnTo>
                    <a:pt x="49" y="51"/>
                  </a:lnTo>
                  <a:lnTo>
                    <a:pt x="64" y="57"/>
                  </a:lnTo>
                  <a:lnTo>
                    <a:pt x="62" y="39"/>
                  </a:lnTo>
                  <a:lnTo>
                    <a:pt x="44" y="25"/>
                  </a:lnTo>
                  <a:close/>
                </a:path>
              </a:pathLst>
            </a:custGeom>
            <a:solidFill>
              <a:srgbClr val="BF4C4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45" name="Freeform 29"/>
            <p:cNvSpPr>
              <a:spLocks/>
            </p:cNvSpPr>
            <p:nvPr/>
          </p:nvSpPr>
          <p:spPr bwMode="auto">
            <a:xfrm>
              <a:off x="1690" y="2618"/>
              <a:ext cx="283" cy="238"/>
            </a:xfrm>
            <a:custGeom>
              <a:avLst/>
              <a:gdLst>
                <a:gd name="T0" fmla="*/ 536 w 567"/>
                <a:gd name="T1" fmla="*/ 12 h 476"/>
                <a:gd name="T2" fmla="*/ 515 w 567"/>
                <a:gd name="T3" fmla="*/ 0 h 476"/>
                <a:gd name="T4" fmla="*/ 460 w 567"/>
                <a:gd name="T5" fmla="*/ 16 h 476"/>
                <a:gd name="T6" fmla="*/ 419 w 567"/>
                <a:gd name="T7" fmla="*/ 39 h 476"/>
                <a:gd name="T8" fmla="*/ 358 w 567"/>
                <a:gd name="T9" fmla="*/ 60 h 476"/>
                <a:gd name="T10" fmla="*/ 266 w 567"/>
                <a:gd name="T11" fmla="*/ 105 h 476"/>
                <a:gd name="T12" fmla="*/ 164 w 567"/>
                <a:gd name="T13" fmla="*/ 176 h 476"/>
                <a:gd name="T14" fmla="*/ 70 w 567"/>
                <a:gd name="T15" fmla="*/ 279 h 476"/>
                <a:gd name="T16" fmla="*/ 20 w 567"/>
                <a:gd name="T17" fmla="*/ 367 h 476"/>
                <a:gd name="T18" fmla="*/ 16 w 567"/>
                <a:gd name="T19" fmla="*/ 386 h 476"/>
                <a:gd name="T20" fmla="*/ 35 w 567"/>
                <a:gd name="T21" fmla="*/ 409 h 476"/>
                <a:gd name="T22" fmla="*/ 27 w 567"/>
                <a:gd name="T23" fmla="*/ 408 h 476"/>
                <a:gd name="T24" fmla="*/ 9 w 567"/>
                <a:gd name="T25" fmla="*/ 405 h 476"/>
                <a:gd name="T26" fmla="*/ 0 w 567"/>
                <a:gd name="T27" fmla="*/ 416 h 476"/>
                <a:gd name="T28" fmla="*/ 12 w 567"/>
                <a:gd name="T29" fmla="*/ 423 h 476"/>
                <a:gd name="T30" fmla="*/ 38 w 567"/>
                <a:gd name="T31" fmla="*/ 435 h 476"/>
                <a:gd name="T32" fmla="*/ 60 w 567"/>
                <a:gd name="T33" fmla="*/ 439 h 476"/>
                <a:gd name="T34" fmla="*/ 73 w 567"/>
                <a:gd name="T35" fmla="*/ 444 h 476"/>
                <a:gd name="T36" fmla="*/ 93 w 567"/>
                <a:gd name="T37" fmla="*/ 449 h 476"/>
                <a:gd name="T38" fmla="*/ 86 w 567"/>
                <a:gd name="T39" fmla="*/ 459 h 476"/>
                <a:gd name="T40" fmla="*/ 104 w 567"/>
                <a:gd name="T41" fmla="*/ 474 h 476"/>
                <a:gd name="T42" fmla="*/ 144 w 567"/>
                <a:gd name="T43" fmla="*/ 462 h 476"/>
                <a:gd name="T44" fmla="*/ 168 w 567"/>
                <a:gd name="T45" fmla="*/ 441 h 476"/>
                <a:gd name="T46" fmla="*/ 189 w 567"/>
                <a:gd name="T47" fmla="*/ 435 h 476"/>
                <a:gd name="T48" fmla="*/ 218 w 567"/>
                <a:gd name="T49" fmla="*/ 429 h 476"/>
                <a:gd name="T50" fmla="*/ 226 w 567"/>
                <a:gd name="T51" fmla="*/ 402 h 476"/>
                <a:gd name="T52" fmla="*/ 213 w 567"/>
                <a:gd name="T53" fmla="*/ 404 h 476"/>
                <a:gd name="T54" fmla="*/ 188 w 567"/>
                <a:gd name="T55" fmla="*/ 412 h 476"/>
                <a:gd name="T56" fmla="*/ 130 w 567"/>
                <a:gd name="T57" fmla="*/ 420 h 476"/>
                <a:gd name="T58" fmla="*/ 114 w 567"/>
                <a:gd name="T59" fmla="*/ 400 h 476"/>
                <a:gd name="T60" fmla="*/ 128 w 567"/>
                <a:gd name="T61" fmla="*/ 378 h 476"/>
                <a:gd name="T62" fmla="*/ 181 w 567"/>
                <a:gd name="T63" fmla="*/ 351 h 476"/>
                <a:gd name="T64" fmla="*/ 220 w 567"/>
                <a:gd name="T65" fmla="*/ 342 h 476"/>
                <a:gd name="T66" fmla="*/ 240 w 567"/>
                <a:gd name="T67" fmla="*/ 306 h 476"/>
                <a:gd name="T68" fmla="*/ 220 w 567"/>
                <a:gd name="T69" fmla="*/ 307 h 476"/>
                <a:gd name="T70" fmla="*/ 255 w 567"/>
                <a:gd name="T71" fmla="*/ 256 h 476"/>
                <a:gd name="T72" fmla="*/ 307 w 567"/>
                <a:gd name="T73" fmla="*/ 214 h 476"/>
                <a:gd name="T74" fmla="*/ 323 w 567"/>
                <a:gd name="T75" fmla="*/ 214 h 476"/>
                <a:gd name="T76" fmla="*/ 369 w 567"/>
                <a:gd name="T77" fmla="*/ 168 h 476"/>
                <a:gd name="T78" fmla="*/ 396 w 567"/>
                <a:gd name="T79" fmla="*/ 94 h 476"/>
                <a:gd name="T80" fmla="*/ 406 w 567"/>
                <a:gd name="T81" fmla="*/ 82 h 476"/>
                <a:gd name="T82" fmla="*/ 433 w 567"/>
                <a:gd name="T83" fmla="*/ 64 h 476"/>
                <a:gd name="T84" fmla="*/ 529 w 567"/>
                <a:gd name="T85" fmla="*/ 67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67" h="476">
                  <a:moveTo>
                    <a:pt x="567" y="36"/>
                  </a:moveTo>
                  <a:lnTo>
                    <a:pt x="537" y="13"/>
                  </a:lnTo>
                  <a:lnTo>
                    <a:pt x="536" y="12"/>
                  </a:lnTo>
                  <a:lnTo>
                    <a:pt x="532" y="7"/>
                  </a:lnTo>
                  <a:lnTo>
                    <a:pt x="524" y="3"/>
                  </a:lnTo>
                  <a:lnTo>
                    <a:pt x="515" y="0"/>
                  </a:lnTo>
                  <a:lnTo>
                    <a:pt x="500" y="1"/>
                  </a:lnTo>
                  <a:lnTo>
                    <a:pt x="483" y="6"/>
                  </a:lnTo>
                  <a:lnTo>
                    <a:pt x="460" y="16"/>
                  </a:lnTo>
                  <a:lnTo>
                    <a:pt x="433" y="36"/>
                  </a:lnTo>
                  <a:lnTo>
                    <a:pt x="430" y="37"/>
                  </a:lnTo>
                  <a:lnTo>
                    <a:pt x="419" y="39"/>
                  </a:lnTo>
                  <a:lnTo>
                    <a:pt x="404" y="44"/>
                  </a:lnTo>
                  <a:lnTo>
                    <a:pt x="384" y="51"/>
                  </a:lnTo>
                  <a:lnTo>
                    <a:pt x="358" y="60"/>
                  </a:lnTo>
                  <a:lnTo>
                    <a:pt x="331" y="73"/>
                  </a:lnTo>
                  <a:lnTo>
                    <a:pt x="300" y="86"/>
                  </a:lnTo>
                  <a:lnTo>
                    <a:pt x="266" y="105"/>
                  </a:lnTo>
                  <a:lnTo>
                    <a:pt x="233" y="124"/>
                  </a:lnTo>
                  <a:lnTo>
                    <a:pt x="198" y="149"/>
                  </a:lnTo>
                  <a:lnTo>
                    <a:pt x="164" y="176"/>
                  </a:lnTo>
                  <a:lnTo>
                    <a:pt x="130" y="206"/>
                  </a:lnTo>
                  <a:lnTo>
                    <a:pt x="99" y="241"/>
                  </a:lnTo>
                  <a:lnTo>
                    <a:pt x="70" y="279"/>
                  </a:lnTo>
                  <a:lnTo>
                    <a:pt x="45" y="321"/>
                  </a:lnTo>
                  <a:lnTo>
                    <a:pt x="23" y="367"/>
                  </a:lnTo>
                  <a:lnTo>
                    <a:pt x="20" y="367"/>
                  </a:lnTo>
                  <a:lnTo>
                    <a:pt x="15" y="368"/>
                  </a:lnTo>
                  <a:lnTo>
                    <a:pt x="12" y="374"/>
                  </a:lnTo>
                  <a:lnTo>
                    <a:pt x="16" y="386"/>
                  </a:lnTo>
                  <a:lnTo>
                    <a:pt x="81" y="433"/>
                  </a:lnTo>
                  <a:lnTo>
                    <a:pt x="78" y="439"/>
                  </a:lnTo>
                  <a:lnTo>
                    <a:pt x="35" y="409"/>
                  </a:lnTo>
                  <a:lnTo>
                    <a:pt x="33" y="409"/>
                  </a:lnTo>
                  <a:lnTo>
                    <a:pt x="30" y="409"/>
                  </a:lnTo>
                  <a:lnTo>
                    <a:pt x="27" y="408"/>
                  </a:lnTo>
                  <a:lnTo>
                    <a:pt x="21" y="408"/>
                  </a:lnTo>
                  <a:lnTo>
                    <a:pt x="15" y="406"/>
                  </a:lnTo>
                  <a:lnTo>
                    <a:pt x="9" y="405"/>
                  </a:lnTo>
                  <a:lnTo>
                    <a:pt x="5" y="404"/>
                  </a:lnTo>
                  <a:lnTo>
                    <a:pt x="0" y="402"/>
                  </a:lnTo>
                  <a:lnTo>
                    <a:pt x="0" y="416"/>
                  </a:lnTo>
                  <a:lnTo>
                    <a:pt x="1" y="417"/>
                  </a:lnTo>
                  <a:lnTo>
                    <a:pt x="6" y="419"/>
                  </a:lnTo>
                  <a:lnTo>
                    <a:pt x="12" y="423"/>
                  </a:lnTo>
                  <a:lnTo>
                    <a:pt x="20" y="427"/>
                  </a:lnTo>
                  <a:lnTo>
                    <a:pt x="28" y="432"/>
                  </a:lnTo>
                  <a:lnTo>
                    <a:pt x="38" y="435"/>
                  </a:lnTo>
                  <a:lnTo>
                    <a:pt x="48" y="438"/>
                  </a:lnTo>
                  <a:lnTo>
                    <a:pt x="59" y="439"/>
                  </a:lnTo>
                  <a:lnTo>
                    <a:pt x="60" y="439"/>
                  </a:lnTo>
                  <a:lnTo>
                    <a:pt x="62" y="441"/>
                  </a:lnTo>
                  <a:lnTo>
                    <a:pt x="67" y="442"/>
                  </a:lnTo>
                  <a:lnTo>
                    <a:pt x="73" y="444"/>
                  </a:lnTo>
                  <a:lnTo>
                    <a:pt x="80" y="447"/>
                  </a:lnTo>
                  <a:lnTo>
                    <a:pt x="86" y="448"/>
                  </a:lnTo>
                  <a:lnTo>
                    <a:pt x="93" y="449"/>
                  </a:lnTo>
                  <a:lnTo>
                    <a:pt x="100" y="448"/>
                  </a:lnTo>
                  <a:lnTo>
                    <a:pt x="85" y="457"/>
                  </a:lnTo>
                  <a:lnTo>
                    <a:pt x="86" y="459"/>
                  </a:lnTo>
                  <a:lnTo>
                    <a:pt x="90" y="464"/>
                  </a:lnTo>
                  <a:lnTo>
                    <a:pt x="96" y="470"/>
                  </a:lnTo>
                  <a:lnTo>
                    <a:pt x="104" y="474"/>
                  </a:lnTo>
                  <a:lnTo>
                    <a:pt x="114" y="476"/>
                  </a:lnTo>
                  <a:lnTo>
                    <a:pt x="128" y="472"/>
                  </a:lnTo>
                  <a:lnTo>
                    <a:pt x="144" y="462"/>
                  </a:lnTo>
                  <a:lnTo>
                    <a:pt x="164" y="442"/>
                  </a:lnTo>
                  <a:lnTo>
                    <a:pt x="165" y="442"/>
                  </a:lnTo>
                  <a:lnTo>
                    <a:pt x="168" y="441"/>
                  </a:lnTo>
                  <a:lnTo>
                    <a:pt x="174" y="439"/>
                  </a:lnTo>
                  <a:lnTo>
                    <a:pt x="181" y="438"/>
                  </a:lnTo>
                  <a:lnTo>
                    <a:pt x="189" y="435"/>
                  </a:lnTo>
                  <a:lnTo>
                    <a:pt x="198" y="433"/>
                  </a:lnTo>
                  <a:lnTo>
                    <a:pt x="209" y="431"/>
                  </a:lnTo>
                  <a:lnTo>
                    <a:pt x="218" y="429"/>
                  </a:lnTo>
                  <a:lnTo>
                    <a:pt x="263" y="382"/>
                  </a:lnTo>
                  <a:lnTo>
                    <a:pt x="255" y="377"/>
                  </a:lnTo>
                  <a:lnTo>
                    <a:pt x="226" y="402"/>
                  </a:lnTo>
                  <a:lnTo>
                    <a:pt x="225" y="402"/>
                  </a:lnTo>
                  <a:lnTo>
                    <a:pt x="220" y="403"/>
                  </a:lnTo>
                  <a:lnTo>
                    <a:pt x="213" y="404"/>
                  </a:lnTo>
                  <a:lnTo>
                    <a:pt x="205" y="405"/>
                  </a:lnTo>
                  <a:lnTo>
                    <a:pt x="197" y="409"/>
                  </a:lnTo>
                  <a:lnTo>
                    <a:pt x="188" y="412"/>
                  </a:lnTo>
                  <a:lnTo>
                    <a:pt x="180" y="417"/>
                  </a:lnTo>
                  <a:lnTo>
                    <a:pt x="173" y="424"/>
                  </a:lnTo>
                  <a:lnTo>
                    <a:pt x="130" y="420"/>
                  </a:lnTo>
                  <a:lnTo>
                    <a:pt x="159" y="409"/>
                  </a:lnTo>
                  <a:lnTo>
                    <a:pt x="114" y="402"/>
                  </a:lnTo>
                  <a:lnTo>
                    <a:pt x="114" y="400"/>
                  </a:lnTo>
                  <a:lnTo>
                    <a:pt x="116" y="395"/>
                  </a:lnTo>
                  <a:lnTo>
                    <a:pt x="120" y="387"/>
                  </a:lnTo>
                  <a:lnTo>
                    <a:pt x="128" y="378"/>
                  </a:lnTo>
                  <a:lnTo>
                    <a:pt x="139" y="368"/>
                  </a:lnTo>
                  <a:lnTo>
                    <a:pt x="158" y="359"/>
                  </a:lnTo>
                  <a:lnTo>
                    <a:pt x="181" y="351"/>
                  </a:lnTo>
                  <a:lnTo>
                    <a:pt x="213" y="345"/>
                  </a:lnTo>
                  <a:lnTo>
                    <a:pt x="216" y="345"/>
                  </a:lnTo>
                  <a:lnTo>
                    <a:pt x="220" y="342"/>
                  </a:lnTo>
                  <a:lnTo>
                    <a:pt x="229" y="333"/>
                  </a:lnTo>
                  <a:lnTo>
                    <a:pt x="242" y="317"/>
                  </a:lnTo>
                  <a:lnTo>
                    <a:pt x="240" y="306"/>
                  </a:lnTo>
                  <a:lnTo>
                    <a:pt x="213" y="321"/>
                  </a:lnTo>
                  <a:lnTo>
                    <a:pt x="216" y="318"/>
                  </a:lnTo>
                  <a:lnTo>
                    <a:pt x="220" y="307"/>
                  </a:lnTo>
                  <a:lnTo>
                    <a:pt x="229" y="292"/>
                  </a:lnTo>
                  <a:lnTo>
                    <a:pt x="241" y="274"/>
                  </a:lnTo>
                  <a:lnTo>
                    <a:pt x="255" y="256"/>
                  </a:lnTo>
                  <a:lnTo>
                    <a:pt x="270" y="238"/>
                  </a:lnTo>
                  <a:lnTo>
                    <a:pt x="288" y="223"/>
                  </a:lnTo>
                  <a:lnTo>
                    <a:pt x="307" y="214"/>
                  </a:lnTo>
                  <a:lnTo>
                    <a:pt x="309" y="225"/>
                  </a:lnTo>
                  <a:lnTo>
                    <a:pt x="312" y="222"/>
                  </a:lnTo>
                  <a:lnTo>
                    <a:pt x="323" y="214"/>
                  </a:lnTo>
                  <a:lnTo>
                    <a:pt x="337" y="203"/>
                  </a:lnTo>
                  <a:lnTo>
                    <a:pt x="353" y="188"/>
                  </a:lnTo>
                  <a:lnTo>
                    <a:pt x="369" y="168"/>
                  </a:lnTo>
                  <a:lnTo>
                    <a:pt x="384" y="146"/>
                  </a:lnTo>
                  <a:lnTo>
                    <a:pt x="393" y="122"/>
                  </a:lnTo>
                  <a:lnTo>
                    <a:pt x="396" y="94"/>
                  </a:lnTo>
                  <a:lnTo>
                    <a:pt x="398" y="92"/>
                  </a:lnTo>
                  <a:lnTo>
                    <a:pt x="400" y="89"/>
                  </a:lnTo>
                  <a:lnTo>
                    <a:pt x="406" y="82"/>
                  </a:lnTo>
                  <a:lnTo>
                    <a:pt x="413" y="75"/>
                  </a:lnTo>
                  <a:lnTo>
                    <a:pt x="422" y="69"/>
                  </a:lnTo>
                  <a:lnTo>
                    <a:pt x="433" y="64"/>
                  </a:lnTo>
                  <a:lnTo>
                    <a:pt x="447" y="62"/>
                  </a:lnTo>
                  <a:lnTo>
                    <a:pt x="463" y="64"/>
                  </a:lnTo>
                  <a:lnTo>
                    <a:pt x="529" y="67"/>
                  </a:lnTo>
                  <a:lnTo>
                    <a:pt x="567" y="41"/>
                  </a:lnTo>
                  <a:lnTo>
                    <a:pt x="567" y="36"/>
                  </a:lnTo>
                  <a:close/>
                </a:path>
              </a:pathLst>
            </a:custGeom>
            <a:solidFill>
              <a:srgbClr val="6659D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46" name="Freeform 30"/>
            <p:cNvSpPr>
              <a:spLocks/>
            </p:cNvSpPr>
            <p:nvPr/>
          </p:nvSpPr>
          <p:spPr bwMode="auto">
            <a:xfrm>
              <a:off x="1981" y="2633"/>
              <a:ext cx="21" cy="37"/>
            </a:xfrm>
            <a:custGeom>
              <a:avLst/>
              <a:gdLst>
                <a:gd name="T0" fmla="*/ 7 w 43"/>
                <a:gd name="T1" fmla="*/ 0 h 75"/>
                <a:gd name="T2" fmla="*/ 43 w 43"/>
                <a:gd name="T3" fmla="*/ 60 h 75"/>
                <a:gd name="T4" fmla="*/ 22 w 43"/>
                <a:gd name="T5" fmla="*/ 52 h 75"/>
                <a:gd name="T6" fmla="*/ 24 w 43"/>
                <a:gd name="T7" fmla="*/ 70 h 75"/>
                <a:gd name="T8" fmla="*/ 9 w 43"/>
                <a:gd name="T9" fmla="*/ 49 h 75"/>
                <a:gd name="T10" fmla="*/ 9 w 43"/>
                <a:gd name="T11" fmla="*/ 75 h 75"/>
                <a:gd name="T12" fmla="*/ 0 w 43"/>
                <a:gd name="T13" fmla="*/ 9 h 75"/>
                <a:gd name="T14" fmla="*/ 7 w 43"/>
                <a:gd name="T15" fmla="*/ 0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75">
                  <a:moveTo>
                    <a:pt x="7" y="0"/>
                  </a:moveTo>
                  <a:lnTo>
                    <a:pt x="43" y="60"/>
                  </a:lnTo>
                  <a:lnTo>
                    <a:pt x="22" y="52"/>
                  </a:lnTo>
                  <a:lnTo>
                    <a:pt x="24" y="70"/>
                  </a:lnTo>
                  <a:lnTo>
                    <a:pt x="9" y="49"/>
                  </a:lnTo>
                  <a:lnTo>
                    <a:pt x="9" y="75"/>
                  </a:lnTo>
                  <a:lnTo>
                    <a:pt x="0" y="9"/>
                  </a:lnTo>
                  <a:lnTo>
                    <a:pt x="7" y="0"/>
                  </a:lnTo>
                  <a:close/>
                </a:path>
              </a:pathLst>
            </a:custGeom>
            <a:solidFill>
              <a:srgbClr val="BFE5E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47" name="Freeform 31"/>
            <p:cNvSpPr>
              <a:spLocks/>
            </p:cNvSpPr>
            <p:nvPr/>
          </p:nvSpPr>
          <p:spPr bwMode="auto">
            <a:xfrm>
              <a:off x="1758" y="2881"/>
              <a:ext cx="178" cy="263"/>
            </a:xfrm>
            <a:custGeom>
              <a:avLst/>
              <a:gdLst>
                <a:gd name="T0" fmla="*/ 3 w 357"/>
                <a:gd name="T1" fmla="*/ 1 h 526"/>
                <a:gd name="T2" fmla="*/ 23 w 357"/>
                <a:gd name="T3" fmla="*/ 10 h 526"/>
                <a:gd name="T4" fmla="*/ 56 w 357"/>
                <a:gd name="T5" fmla="*/ 23 h 526"/>
                <a:gd name="T6" fmla="*/ 96 w 357"/>
                <a:gd name="T7" fmla="*/ 31 h 526"/>
                <a:gd name="T8" fmla="*/ 126 w 357"/>
                <a:gd name="T9" fmla="*/ 47 h 526"/>
                <a:gd name="T10" fmla="*/ 135 w 357"/>
                <a:gd name="T11" fmla="*/ 52 h 526"/>
                <a:gd name="T12" fmla="*/ 156 w 357"/>
                <a:gd name="T13" fmla="*/ 60 h 526"/>
                <a:gd name="T14" fmla="*/ 181 w 357"/>
                <a:gd name="T15" fmla="*/ 68 h 526"/>
                <a:gd name="T16" fmla="*/ 202 w 357"/>
                <a:gd name="T17" fmla="*/ 69 h 526"/>
                <a:gd name="T18" fmla="*/ 356 w 357"/>
                <a:gd name="T19" fmla="*/ 205 h 526"/>
                <a:gd name="T20" fmla="*/ 354 w 357"/>
                <a:gd name="T21" fmla="*/ 217 h 526"/>
                <a:gd name="T22" fmla="*/ 340 w 357"/>
                <a:gd name="T23" fmla="*/ 220 h 526"/>
                <a:gd name="T24" fmla="*/ 342 w 357"/>
                <a:gd name="T25" fmla="*/ 233 h 526"/>
                <a:gd name="T26" fmla="*/ 338 w 357"/>
                <a:gd name="T27" fmla="*/ 256 h 526"/>
                <a:gd name="T28" fmla="*/ 316 w 357"/>
                <a:gd name="T29" fmla="*/ 280 h 526"/>
                <a:gd name="T30" fmla="*/ 294 w 357"/>
                <a:gd name="T31" fmla="*/ 290 h 526"/>
                <a:gd name="T32" fmla="*/ 285 w 357"/>
                <a:gd name="T33" fmla="*/ 295 h 526"/>
                <a:gd name="T34" fmla="*/ 263 w 357"/>
                <a:gd name="T35" fmla="*/ 308 h 526"/>
                <a:gd name="T36" fmla="*/ 235 w 357"/>
                <a:gd name="T37" fmla="*/ 331 h 526"/>
                <a:gd name="T38" fmla="*/ 211 w 357"/>
                <a:gd name="T39" fmla="*/ 363 h 526"/>
                <a:gd name="T40" fmla="*/ 215 w 357"/>
                <a:gd name="T41" fmla="*/ 382 h 526"/>
                <a:gd name="T42" fmla="*/ 206 w 357"/>
                <a:gd name="T43" fmla="*/ 396 h 526"/>
                <a:gd name="T44" fmla="*/ 188 w 357"/>
                <a:gd name="T45" fmla="*/ 427 h 526"/>
                <a:gd name="T46" fmla="*/ 160 w 357"/>
                <a:gd name="T47" fmla="*/ 483 h 526"/>
                <a:gd name="T48" fmla="*/ 121 w 357"/>
                <a:gd name="T49" fmla="*/ 526 h 526"/>
                <a:gd name="T50" fmla="*/ 120 w 357"/>
                <a:gd name="T51" fmla="*/ 508 h 526"/>
                <a:gd name="T52" fmla="*/ 143 w 357"/>
                <a:gd name="T53" fmla="*/ 483 h 526"/>
                <a:gd name="T54" fmla="*/ 138 w 357"/>
                <a:gd name="T55" fmla="*/ 478 h 526"/>
                <a:gd name="T56" fmla="*/ 131 w 357"/>
                <a:gd name="T57" fmla="*/ 460 h 526"/>
                <a:gd name="T58" fmla="*/ 133 w 357"/>
                <a:gd name="T59" fmla="*/ 419 h 526"/>
                <a:gd name="T60" fmla="*/ 154 w 357"/>
                <a:gd name="T61" fmla="*/ 350 h 526"/>
                <a:gd name="T62" fmla="*/ 167 w 357"/>
                <a:gd name="T63" fmla="*/ 342 h 526"/>
                <a:gd name="T64" fmla="*/ 188 w 357"/>
                <a:gd name="T65" fmla="*/ 321 h 526"/>
                <a:gd name="T66" fmla="*/ 198 w 357"/>
                <a:gd name="T67" fmla="*/ 301 h 526"/>
                <a:gd name="T68" fmla="*/ 206 w 357"/>
                <a:gd name="T69" fmla="*/ 294 h 526"/>
                <a:gd name="T70" fmla="*/ 218 w 357"/>
                <a:gd name="T71" fmla="*/ 276 h 526"/>
                <a:gd name="T72" fmla="*/ 229 w 357"/>
                <a:gd name="T73" fmla="*/ 251 h 526"/>
                <a:gd name="T74" fmla="*/ 218 w 357"/>
                <a:gd name="T75" fmla="*/ 211 h 526"/>
                <a:gd name="T76" fmla="*/ 161 w 357"/>
                <a:gd name="T77" fmla="*/ 204 h 526"/>
                <a:gd name="T78" fmla="*/ 151 w 357"/>
                <a:gd name="T79" fmla="*/ 196 h 526"/>
                <a:gd name="T80" fmla="*/ 134 w 357"/>
                <a:gd name="T81" fmla="*/ 170 h 526"/>
                <a:gd name="T82" fmla="*/ 115 w 357"/>
                <a:gd name="T83" fmla="*/ 121 h 526"/>
                <a:gd name="T84" fmla="*/ 92 w 357"/>
                <a:gd name="T85" fmla="*/ 85 h 526"/>
                <a:gd name="T86" fmla="*/ 88 w 357"/>
                <a:gd name="T87" fmla="*/ 81 h 526"/>
                <a:gd name="T88" fmla="*/ 76 w 357"/>
                <a:gd name="T89" fmla="*/ 69 h 526"/>
                <a:gd name="T90" fmla="*/ 60 w 357"/>
                <a:gd name="T91" fmla="*/ 54 h 526"/>
                <a:gd name="T92" fmla="*/ 41 w 357"/>
                <a:gd name="T93" fmla="*/ 42 h 526"/>
                <a:gd name="T94" fmla="*/ 43 w 357"/>
                <a:gd name="T95" fmla="*/ 59 h 526"/>
                <a:gd name="T96" fmla="*/ 31 w 357"/>
                <a:gd name="T97" fmla="*/ 51 h 526"/>
                <a:gd name="T98" fmla="*/ 15 w 357"/>
                <a:gd name="T99" fmla="*/ 36 h 526"/>
                <a:gd name="T100" fmla="*/ 2 w 357"/>
                <a:gd name="T101" fmla="*/ 13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7" h="526">
                  <a:moveTo>
                    <a:pt x="0" y="0"/>
                  </a:moveTo>
                  <a:lnTo>
                    <a:pt x="3" y="1"/>
                  </a:lnTo>
                  <a:lnTo>
                    <a:pt x="12" y="6"/>
                  </a:lnTo>
                  <a:lnTo>
                    <a:pt x="23" y="10"/>
                  </a:lnTo>
                  <a:lnTo>
                    <a:pt x="39" y="17"/>
                  </a:lnTo>
                  <a:lnTo>
                    <a:pt x="56" y="23"/>
                  </a:lnTo>
                  <a:lnTo>
                    <a:pt x="76" y="28"/>
                  </a:lnTo>
                  <a:lnTo>
                    <a:pt x="96" y="31"/>
                  </a:lnTo>
                  <a:lnTo>
                    <a:pt x="115" y="31"/>
                  </a:lnTo>
                  <a:lnTo>
                    <a:pt x="126" y="47"/>
                  </a:lnTo>
                  <a:lnTo>
                    <a:pt x="128" y="48"/>
                  </a:lnTo>
                  <a:lnTo>
                    <a:pt x="135" y="52"/>
                  </a:lnTo>
                  <a:lnTo>
                    <a:pt x="144" y="55"/>
                  </a:lnTo>
                  <a:lnTo>
                    <a:pt x="156" y="60"/>
                  </a:lnTo>
                  <a:lnTo>
                    <a:pt x="168" y="65"/>
                  </a:lnTo>
                  <a:lnTo>
                    <a:pt x="181" y="68"/>
                  </a:lnTo>
                  <a:lnTo>
                    <a:pt x="192" y="69"/>
                  </a:lnTo>
                  <a:lnTo>
                    <a:pt x="202" y="69"/>
                  </a:lnTo>
                  <a:lnTo>
                    <a:pt x="203" y="55"/>
                  </a:lnTo>
                  <a:lnTo>
                    <a:pt x="356" y="205"/>
                  </a:lnTo>
                  <a:lnTo>
                    <a:pt x="357" y="218"/>
                  </a:lnTo>
                  <a:lnTo>
                    <a:pt x="354" y="217"/>
                  </a:lnTo>
                  <a:lnTo>
                    <a:pt x="347" y="217"/>
                  </a:lnTo>
                  <a:lnTo>
                    <a:pt x="340" y="220"/>
                  </a:lnTo>
                  <a:lnTo>
                    <a:pt x="335" y="230"/>
                  </a:lnTo>
                  <a:lnTo>
                    <a:pt x="342" y="233"/>
                  </a:lnTo>
                  <a:lnTo>
                    <a:pt x="341" y="240"/>
                  </a:lnTo>
                  <a:lnTo>
                    <a:pt x="338" y="256"/>
                  </a:lnTo>
                  <a:lnTo>
                    <a:pt x="330" y="273"/>
                  </a:lnTo>
                  <a:lnTo>
                    <a:pt x="316" y="280"/>
                  </a:lnTo>
                  <a:lnTo>
                    <a:pt x="319" y="293"/>
                  </a:lnTo>
                  <a:lnTo>
                    <a:pt x="294" y="290"/>
                  </a:lnTo>
                  <a:lnTo>
                    <a:pt x="292" y="291"/>
                  </a:lnTo>
                  <a:lnTo>
                    <a:pt x="285" y="295"/>
                  </a:lnTo>
                  <a:lnTo>
                    <a:pt x="275" y="299"/>
                  </a:lnTo>
                  <a:lnTo>
                    <a:pt x="263" y="308"/>
                  </a:lnTo>
                  <a:lnTo>
                    <a:pt x="249" y="318"/>
                  </a:lnTo>
                  <a:lnTo>
                    <a:pt x="235" y="331"/>
                  </a:lnTo>
                  <a:lnTo>
                    <a:pt x="222" y="346"/>
                  </a:lnTo>
                  <a:lnTo>
                    <a:pt x="211" y="363"/>
                  </a:lnTo>
                  <a:lnTo>
                    <a:pt x="217" y="381"/>
                  </a:lnTo>
                  <a:lnTo>
                    <a:pt x="215" y="382"/>
                  </a:lnTo>
                  <a:lnTo>
                    <a:pt x="212" y="387"/>
                  </a:lnTo>
                  <a:lnTo>
                    <a:pt x="206" y="396"/>
                  </a:lnTo>
                  <a:lnTo>
                    <a:pt x="198" y="409"/>
                  </a:lnTo>
                  <a:lnTo>
                    <a:pt x="188" y="427"/>
                  </a:lnTo>
                  <a:lnTo>
                    <a:pt x="175" y="451"/>
                  </a:lnTo>
                  <a:lnTo>
                    <a:pt x="160" y="483"/>
                  </a:lnTo>
                  <a:lnTo>
                    <a:pt x="143" y="521"/>
                  </a:lnTo>
                  <a:lnTo>
                    <a:pt x="121" y="526"/>
                  </a:lnTo>
                  <a:lnTo>
                    <a:pt x="120" y="521"/>
                  </a:lnTo>
                  <a:lnTo>
                    <a:pt x="120" y="508"/>
                  </a:lnTo>
                  <a:lnTo>
                    <a:pt x="127" y="493"/>
                  </a:lnTo>
                  <a:lnTo>
                    <a:pt x="143" y="483"/>
                  </a:lnTo>
                  <a:lnTo>
                    <a:pt x="142" y="481"/>
                  </a:lnTo>
                  <a:lnTo>
                    <a:pt x="138" y="478"/>
                  </a:lnTo>
                  <a:lnTo>
                    <a:pt x="134" y="471"/>
                  </a:lnTo>
                  <a:lnTo>
                    <a:pt x="131" y="460"/>
                  </a:lnTo>
                  <a:lnTo>
                    <a:pt x="130" y="442"/>
                  </a:lnTo>
                  <a:lnTo>
                    <a:pt x="133" y="419"/>
                  </a:lnTo>
                  <a:lnTo>
                    <a:pt x="141" y="388"/>
                  </a:lnTo>
                  <a:lnTo>
                    <a:pt x="154" y="350"/>
                  </a:lnTo>
                  <a:lnTo>
                    <a:pt x="158" y="348"/>
                  </a:lnTo>
                  <a:lnTo>
                    <a:pt x="167" y="342"/>
                  </a:lnTo>
                  <a:lnTo>
                    <a:pt x="179" y="333"/>
                  </a:lnTo>
                  <a:lnTo>
                    <a:pt x="188" y="321"/>
                  </a:lnTo>
                  <a:lnTo>
                    <a:pt x="171" y="301"/>
                  </a:lnTo>
                  <a:lnTo>
                    <a:pt x="198" y="301"/>
                  </a:lnTo>
                  <a:lnTo>
                    <a:pt x="201" y="298"/>
                  </a:lnTo>
                  <a:lnTo>
                    <a:pt x="206" y="294"/>
                  </a:lnTo>
                  <a:lnTo>
                    <a:pt x="213" y="286"/>
                  </a:lnTo>
                  <a:lnTo>
                    <a:pt x="218" y="276"/>
                  </a:lnTo>
                  <a:lnTo>
                    <a:pt x="218" y="255"/>
                  </a:lnTo>
                  <a:lnTo>
                    <a:pt x="229" y="251"/>
                  </a:lnTo>
                  <a:lnTo>
                    <a:pt x="218" y="243"/>
                  </a:lnTo>
                  <a:lnTo>
                    <a:pt x="218" y="211"/>
                  </a:lnTo>
                  <a:lnTo>
                    <a:pt x="162" y="205"/>
                  </a:lnTo>
                  <a:lnTo>
                    <a:pt x="161" y="204"/>
                  </a:lnTo>
                  <a:lnTo>
                    <a:pt x="157" y="202"/>
                  </a:lnTo>
                  <a:lnTo>
                    <a:pt x="151" y="196"/>
                  </a:lnTo>
                  <a:lnTo>
                    <a:pt x="143" y="185"/>
                  </a:lnTo>
                  <a:lnTo>
                    <a:pt x="134" y="170"/>
                  </a:lnTo>
                  <a:lnTo>
                    <a:pt x="124" y="149"/>
                  </a:lnTo>
                  <a:lnTo>
                    <a:pt x="115" y="121"/>
                  </a:lnTo>
                  <a:lnTo>
                    <a:pt x="106" y="85"/>
                  </a:lnTo>
                  <a:lnTo>
                    <a:pt x="92" y="85"/>
                  </a:lnTo>
                  <a:lnTo>
                    <a:pt x="91" y="84"/>
                  </a:lnTo>
                  <a:lnTo>
                    <a:pt x="88" y="81"/>
                  </a:lnTo>
                  <a:lnTo>
                    <a:pt x="83" y="75"/>
                  </a:lnTo>
                  <a:lnTo>
                    <a:pt x="76" y="69"/>
                  </a:lnTo>
                  <a:lnTo>
                    <a:pt x="68" y="62"/>
                  </a:lnTo>
                  <a:lnTo>
                    <a:pt x="60" y="54"/>
                  </a:lnTo>
                  <a:lnTo>
                    <a:pt x="51" y="47"/>
                  </a:lnTo>
                  <a:lnTo>
                    <a:pt x="41" y="42"/>
                  </a:lnTo>
                  <a:lnTo>
                    <a:pt x="45" y="60"/>
                  </a:lnTo>
                  <a:lnTo>
                    <a:pt x="43" y="59"/>
                  </a:lnTo>
                  <a:lnTo>
                    <a:pt x="38" y="55"/>
                  </a:lnTo>
                  <a:lnTo>
                    <a:pt x="31" y="51"/>
                  </a:lnTo>
                  <a:lnTo>
                    <a:pt x="23" y="44"/>
                  </a:lnTo>
                  <a:lnTo>
                    <a:pt x="15" y="36"/>
                  </a:lnTo>
                  <a:lnTo>
                    <a:pt x="8" y="25"/>
                  </a:lnTo>
                  <a:lnTo>
                    <a:pt x="2" y="13"/>
                  </a:lnTo>
                  <a:lnTo>
                    <a:pt x="0" y="0"/>
                  </a:lnTo>
                  <a:close/>
                </a:path>
              </a:pathLst>
            </a:custGeom>
            <a:solidFill>
              <a:srgbClr val="6659D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48" name="Freeform 32"/>
            <p:cNvSpPr>
              <a:spLocks/>
            </p:cNvSpPr>
            <p:nvPr/>
          </p:nvSpPr>
          <p:spPr bwMode="auto">
            <a:xfrm>
              <a:off x="2282" y="2552"/>
              <a:ext cx="86" cy="53"/>
            </a:xfrm>
            <a:custGeom>
              <a:avLst/>
              <a:gdLst>
                <a:gd name="T0" fmla="*/ 17 w 170"/>
                <a:gd name="T1" fmla="*/ 32 h 106"/>
                <a:gd name="T2" fmla="*/ 18 w 170"/>
                <a:gd name="T3" fmla="*/ 36 h 106"/>
                <a:gd name="T4" fmla="*/ 19 w 170"/>
                <a:gd name="T5" fmla="*/ 47 h 106"/>
                <a:gd name="T6" fmla="*/ 15 w 170"/>
                <a:gd name="T7" fmla="*/ 59 h 106"/>
                <a:gd name="T8" fmla="*/ 2 w 170"/>
                <a:gd name="T9" fmla="*/ 69 h 106"/>
                <a:gd name="T10" fmla="*/ 1 w 170"/>
                <a:gd name="T11" fmla="*/ 71 h 106"/>
                <a:gd name="T12" fmla="*/ 1 w 170"/>
                <a:gd name="T13" fmla="*/ 76 h 106"/>
                <a:gd name="T14" fmla="*/ 0 w 170"/>
                <a:gd name="T15" fmla="*/ 82 h 106"/>
                <a:gd name="T16" fmla="*/ 2 w 170"/>
                <a:gd name="T17" fmla="*/ 89 h 106"/>
                <a:gd name="T18" fmla="*/ 14 w 170"/>
                <a:gd name="T19" fmla="*/ 86 h 106"/>
                <a:gd name="T20" fmla="*/ 14 w 170"/>
                <a:gd name="T21" fmla="*/ 85 h 106"/>
                <a:gd name="T22" fmla="*/ 15 w 170"/>
                <a:gd name="T23" fmla="*/ 80 h 106"/>
                <a:gd name="T24" fmla="*/ 17 w 170"/>
                <a:gd name="T25" fmla="*/ 73 h 106"/>
                <a:gd name="T26" fmla="*/ 21 w 170"/>
                <a:gd name="T27" fmla="*/ 66 h 106"/>
                <a:gd name="T28" fmla="*/ 26 w 170"/>
                <a:gd name="T29" fmla="*/ 59 h 106"/>
                <a:gd name="T30" fmla="*/ 34 w 170"/>
                <a:gd name="T31" fmla="*/ 54 h 106"/>
                <a:gd name="T32" fmla="*/ 46 w 170"/>
                <a:gd name="T33" fmla="*/ 50 h 106"/>
                <a:gd name="T34" fmla="*/ 61 w 170"/>
                <a:gd name="T35" fmla="*/ 49 h 106"/>
                <a:gd name="T36" fmla="*/ 62 w 170"/>
                <a:gd name="T37" fmla="*/ 49 h 106"/>
                <a:gd name="T38" fmla="*/ 67 w 170"/>
                <a:gd name="T39" fmla="*/ 48 h 106"/>
                <a:gd name="T40" fmla="*/ 72 w 170"/>
                <a:gd name="T41" fmla="*/ 49 h 106"/>
                <a:gd name="T42" fmla="*/ 80 w 170"/>
                <a:gd name="T43" fmla="*/ 51 h 106"/>
                <a:gd name="T44" fmla="*/ 91 w 170"/>
                <a:gd name="T45" fmla="*/ 58 h 106"/>
                <a:gd name="T46" fmla="*/ 101 w 170"/>
                <a:gd name="T47" fmla="*/ 68 h 106"/>
                <a:gd name="T48" fmla="*/ 114 w 170"/>
                <a:gd name="T49" fmla="*/ 84 h 106"/>
                <a:gd name="T50" fmla="*/ 128 w 170"/>
                <a:gd name="T51" fmla="*/ 106 h 106"/>
                <a:gd name="T52" fmla="*/ 128 w 170"/>
                <a:gd name="T53" fmla="*/ 101 h 106"/>
                <a:gd name="T54" fmla="*/ 128 w 170"/>
                <a:gd name="T55" fmla="*/ 91 h 106"/>
                <a:gd name="T56" fmla="*/ 131 w 170"/>
                <a:gd name="T57" fmla="*/ 79 h 106"/>
                <a:gd name="T58" fmla="*/ 138 w 170"/>
                <a:gd name="T59" fmla="*/ 71 h 106"/>
                <a:gd name="T60" fmla="*/ 159 w 170"/>
                <a:gd name="T61" fmla="*/ 65 h 106"/>
                <a:gd name="T62" fmla="*/ 153 w 170"/>
                <a:gd name="T63" fmla="*/ 50 h 106"/>
                <a:gd name="T64" fmla="*/ 170 w 170"/>
                <a:gd name="T65" fmla="*/ 57 h 106"/>
                <a:gd name="T66" fmla="*/ 153 w 170"/>
                <a:gd name="T67" fmla="*/ 24 h 106"/>
                <a:gd name="T68" fmla="*/ 152 w 170"/>
                <a:gd name="T69" fmla="*/ 23 h 106"/>
                <a:gd name="T70" fmla="*/ 148 w 170"/>
                <a:gd name="T71" fmla="*/ 19 h 106"/>
                <a:gd name="T72" fmla="*/ 144 w 170"/>
                <a:gd name="T73" fmla="*/ 15 h 106"/>
                <a:gd name="T74" fmla="*/ 137 w 170"/>
                <a:gd name="T75" fmla="*/ 10 h 106"/>
                <a:gd name="T76" fmla="*/ 128 w 170"/>
                <a:gd name="T77" fmla="*/ 5 h 106"/>
                <a:gd name="T78" fmla="*/ 117 w 170"/>
                <a:gd name="T79" fmla="*/ 2 h 106"/>
                <a:gd name="T80" fmla="*/ 105 w 170"/>
                <a:gd name="T81" fmla="*/ 0 h 106"/>
                <a:gd name="T82" fmla="*/ 91 w 170"/>
                <a:gd name="T83" fmla="*/ 1 h 106"/>
                <a:gd name="T84" fmla="*/ 89 w 170"/>
                <a:gd name="T85" fmla="*/ 1 h 106"/>
                <a:gd name="T86" fmla="*/ 83 w 170"/>
                <a:gd name="T87" fmla="*/ 2 h 106"/>
                <a:gd name="T88" fmla="*/ 72 w 170"/>
                <a:gd name="T89" fmla="*/ 4 h 106"/>
                <a:gd name="T90" fmla="*/ 62 w 170"/>
                <a:gd name="T91" fmla="*/ 6 h 106"/>
                <a:gd name="T92" fmla="*/ 49 w 170"/>
                <a:gd name="T93" fmla="*/ 11 h 106"/>
                <a:gd name="T94" fmla="*/ 38 w 170"/>
                <a:gd name="T95" fmla="*/ 16 h 106"/>
                <a:gd name="T96" fmla="*/ 26 w 170"/>
                <a:gd name="T97" fmla="*/ 24 h 106"/>
                <a:gd name="T98" fmla="*/ 17 w 170"/>
                <a:gd name="T99" fmla="*/ 3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0" h="106">
                  <a:moveTo>
                    <a:pt x="17" y="32"/>
                  </a:moveTo>
                  <a:lnTo>
                    <a:pt x="18" y="36"/>
                  </a:lnTo>
                  <a:lnTo>
                    <a:pt x="19" y="47"/>
                  </a:lnTo>
                  <a:lnTo>
                    <a:pt x="15" y="59"/>
                  </a:lnTo>
                  <a:lnTo>
                    <a:pt x="2" y="69"/>
                  </a:lnTo>
                  <a:lnTo>
                    <a:pt x="1" y="71"/>
                  </a:lnTo>
                  <a:lnTo>
                    <a:pt x="1" y="76"/>
                  </a:lnTo>
                  <a:lnTo>
                    <a:pt x="0" y="82"/>
                  </a:lnTo>
                  <a:lnTo>
                    <a:pt x="2" y="89"/>
                  </a:lnTo>
                  <a:lnTo>
                    <a:pt x="14" y="86"/>
                  </a:lnTo>
                  <a:lnTo>
                    <a:pt x="14" y="85"/>
                  </a:lnTo>
                  <a:lnTo>
                    <a:pt x="15" y="80"/>
                  </a:lnTo>
                  <a:lnTo>
                    <a:pt x="17" y="73"/>
                  </a:lnTo>
                  <a:lnTo>
                    <a:pt x="21" y="66"/>
                  </a:lnTo>
                  <a:lnTo>
                    <a:pt x="26" y="59"/>
                  </a:lnTo>
                  <a:lnTo>
                    <a:pt x="34" y="54"/>
                  </a:lnTo>
                  <a:lnTo>
                    <a:pt x="46" y="50"/>
                  </a:lnTo>
                  <a:lnTo>
                    <a:pt x="61" y="49"/>
                  </a:lnTo>
                  <a:lnTo>
                    <a:pt x="62" y="49"/>
                  </a:lnTo>
                  <a:lnTo>
                    <a:pt x="67" y="48"/>
                  </a:lnTo>
                  <a:lnTo>
                    <a:pt x="72" y="49"/>
                  </a:lnTo>
                  <a:lnTo>
                    <a:pt x="80" y="51"/>
                  </a:lnTo>
                  <a:lnTo>
                    <a:pt x="91" y="58"/>
                  </a:lnTo>
                  <a:lnTo>
                    <a:pt x="101" y="68"/>
                  </a:lnTo>
                  <a:lnTo>
                    <a:pt x="114" y="84"/>
                  </a:lnTo>
                  <a:lnTo>
                    <a:pt x="128" y="106"/>
                  </a:lnTo>
                  <a:lnTo>
                    <a:pt x="128" y="101"/>
                  </a:lnTo>
                  <a:lnTo>
                    <a:pt x="128" y="91"/>
                  </a:lnTo>
                  <a:lnTo>
                    <a:pt x="131" y="79"/>
                  </a:lnTo>
                  <a:lnTo>
                    <a:pt x="138" y="71"/>
                  </a:lnTo>
                  <a:lnTo>
                    <a:pt x="159" y="65"/>
                  </a:lnTo>
                  <a:lnTo>
                    <a:pt x="153" y="50"/>
                  </a:lnTo>
                  <a:lnTo>
                    <a:pt x="170" y="57"/>
                  </a:lnTo>
                  <a:lnTo>
                    <a:pt x="153" y="24"/>
                  </a:lnTo>
                  <a:lnTo>
                    <a:pt x="152" y="23"/>
                  </a:lnTo>
                  <a:lnTo>
                    <a:pt x="148" y="19"/>
                  </a:lnTo>
                  <a:lnTo>
                    <a:pt x="144" y="15"/>
                  </a:lnTo>
                  <a:lnTo>
                    <a:pt x="137" y="10"/>
                  </a:lnTo>
                  <a:lnTo>
                    <a:pt x="128" y="5"/>
                  </a:lnTo>
                  <a:lnTo>
                    <a:pt x="117" y="2"/>
                  </a:lnTo>
                  <a:lnTo>
                    <a:pt x="105" y="0"/>
                  </a:lnTo>
                  <a:lnTo>
                    <a:pt x="91" y="1"/>
                  </a:lnTo>
                  <a:lnTo>
                    <a:pt x="89" y="1"/>
                  </a:lnTo>
                  <a:lnTo>
                    <a:pt x="83" y="2"/>
                  </a:lnTo>
                  <a:lnTo>
                    <a:pt x="72" y="4"/>
                  </a:lnTo>
                  <a:lnTo>
                    <a:pt x="62" y="6"/>
                  </a:lnTo>
                  <a:lnTo>
                    <a:pt x="49" y="11"/>
                  </a:lnTo>
                  <a:lnTo>
                    <a:pt x="38" y="16"/>
                  </a:lnTo>
                  <a:lnTo>
                    <a:pt x="26" y="24"/>
                  </a:lnTo>
                  <a:lnTo>
                    <a:pt x="17" y="32"/>
                  </a:lnTo>
                  <a:close/>
                </a:path>
              </a:pathLst>
            </a:custGeom>
            <a:solidFill>
              <a:srgbClr val="CC261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49" name="Freeform 33"/>
            <p:cNvSpPr>
              <a:spLocks/>
            </p:cNvSpPr>
            <p:nvPr/>
          </p:nvSpPr>
          <p:spPr bwMode="auto">
            <a:xfrm>
              <a:off x="2294" y="2606"/>
              <a:ext cx="51" cy="38"/>
            </a:xfrm>
            <a:custGeom>
              <a:avLst/>
              <a:gdLst>
                <a:gd name="T0" fmla="*/ 33 w 100"/>
                <a:gd name="T1" fmla="*/ 13 h 76"/>
                <a:gd name="T2" fmla="*/ 28 w 100"/>
                <a:gd name="T3" fmla="*/ 14 h 76"/>
                <a:gd name="T4" fmla="*/ 17 w 100"/>
                <a:gd name="T5" fmla="*/ 18 h 76"/>
                <a:gd name="T6" fmla="*/ 6 w 100"/>
                <a:gd name="T7" fmla="*/ 26 h 76"/>
                <a:gd name="T8" fmla="*/ 0 w 100"/>
                <a:gd name="T9" fmla="*/ 37 h 76"/>
                <a:gd name="T10" fmla="*/ 2 w 100"/>
                <a:gd name="T11" fmla="*/ 38 h 76"/>
                <a:gd name="T12" fmla="*/ 7 w 100"/>
                <a:gd name="T13" fmla="*/ 43 h 76"/>
                <a:gd name="T14" fmla="*/ 16 w 100"/>
                <a:gd name="T15" fmla="*/ 48 h 76"/>
                <a:gd name="T16" fmla="*/ 26 w 100"/>
                <a:gd name="T17" fmla="*/ 54 h 76"/>
                <a:gd name="T18" fmla="*/ 39 w 100"/>
                <a:gd name="T19" fmla="*/ 61 h 76"/>
                <a:gd name="T20" fmla="*/ 53 w 100"/>
                <a:gd name="T21" fmla="*/ 68 h 76"/>
                <a:gd name="T22" fmla="*/ 67 w 100"/>
                <a:gd name="T23" fmla="*/ 73 h 76"/>
                <a:gd name="T24" fmla="*/ 82 w 100"/>
                <a:gd name="T25" fmla="*/ 76 h 76"/>
                <a:gd name="T26" fmla="*/ 81 w 100"/>
                <a:gd name="T27" fmla="*/ 62 h 76"/>
                <a:gd name="T28" fmla="*/ 96 w 100"/>
                <a:gd name="T29" fmla="*/ 64 h 76"/>
                <a:gd name="T30" fmla="*/ 88 w 100"/>
                <a:gd name="T31" fmla="*/ 54 h 76"/>
                <a:gd name="T32" fmla="*/ 100 w 100"/>
                <a:gd name="T33" fmla="*/ 51 h 76"/>
                <a:gd name="T34" fmla="*/ 97 w 100"/>
                <a:gd name="T35" fmla="*/ 48 h 76"/>
                <a:gd name="T36" fmla="*/ 91 w 100"/>
                <a:gd name="T37" fmla="*/ 41 h 76"/>
                <a:gd name="T38" fmla="*/ 84 w 100"/>
                <a:gd name="T39" fmla="*/ 33 h 76"/>
                <a:gd name="T40" fmla="*/ 81 w 100"/>
                <a:gd name="T41" fmla="*/ 24 h 76"/>
                <a:gd name="T42" fmla="*/ 78 w 100"/>
                <a:gd name="T43" fmla="*/ 21 h 76"/>
                <a:gd name="T44" fmla="*/ 73 w 100"/>
                <a:gd name="T45" fmla="*/ 13 h 76"/>
                <a:gd name="T46" fmla="*/ 62 w 100"/>
                <a:gd name="T47" fmla="*/ 5 h 76"/>
                <a:gd name="T48" fmla="*/ 47 w 100"/>
                <a:gd name="T49" fmla="*/ 0 h 76"/>
                <a:gd name="T50" fmla="*/ 33 w 100"/>
                <a:gd name="T51" fmla="*/ 1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0" h="76">
                  <a:moveTo>
                    <a:pt x="33" y="13"/>
                  </a:moveTo>
                  <a:lnTo>
                    <a:pt x="28" y="14"/>
                  </a:lnTo>
                  <a:lnTo>
                    <a:pt x="17" y="18"/>
                  </a:lnTo>
                  <a:lnTo>
                    <a:pt x="6" y="26"/>
                  </a:lnTo>
                  <a:lnTo>
                    <a:pt x="0" y="37"/>
                  </a:lnTo>
                  <a:lnTo>
                    <a:pt x="2" y="38"/>
                  </a:lnTo>
                  <a:lnTo>
                    <a:pt x="7" y="43"/>
                  </a:lnTo>
                  <a:lnTo>
                    <a:pt x="16" y="48"/>
                  </a:lnTo>
                  <a:lnTo>
                    <a:pt x="26" y="54"/>
                  </a:lnTo>
                  <a:lnTo>
                    <a:pt x="39" y="61"/>
                  </a:lnTo>
                  <a:lnTo>
                    <a:pt x="53" y="68"/>
                  </a:lnTo>
                  <a:lnTo>
                    <a:pt x="67" y="73"/>
                  </a:lnTo>
                  <a:lnTo>
                    <a:pt x="82" y="76"/>
                  </a:lnTo>
                  <a:lnTo>
                    <a:pt x="81" y="62"/>
                  </a:lnTo>
                  <a:lnTo>
                    <a:pt x="96" y="64"/>
                  </a:lnTo>
                  <a:lnTo>
                    <a:pt x="88" y="54"/>
                  </a:lnTo>
                  <a:lnTo>
                    <a:pt x="100" y="51"/>
                  </a:lnTo>
                  <a:lnTo>
                    <a:pt x="97" y="48"/>
                  </a:lnTo>
                  <a:lnTo>
                    <a:pt x="91" y="41"/>
                  </a:lnTo>
                  <a:lnTo>
                    <a:pt x="84" y="33"/>
                  </a:lnTo>
                  <a:lnTo>
                    <a:pt x="81" y="24"/>
                  </a:lnTo>
                  <a:lnTo>
                    <a:pt x="78" y="21"/>
                  </a:lnTo>
                  <a:lnTo>
                    <a:pt x="73" y="13"/>
                  </a:lnTo>
                  <a:lnTo>
                    <a:pt x="62" y="5"/>
                  </a:lnTo>
                  <a:lnTo>
                    <a:pt x="47" y="0"/>
                  </a:lnTo>
                  <a:lnTo>
                    <a:pt x="33" y="13"/>
                  </a:lnTo>
                  <a:close/>
                </a:path>
              </a:pathLst>
            </a:custGeom>
            <a:solidFill>
              <a:srgbClr val="FFA5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50" name="Freeform 34"/>
            <p:cNvSpPr>
              <a:spLocks/>
            </p:cNvSpPr>
            <p:nvPr/>
          </p:nvSpPr>
          <p:spPr bwMode="auto">
            <a:xfrm>
              <a:off x="2245" y="2658"/>
              <a:ext cx="26" cy="22"/>
            </a:xfrm>
            <a:custGeom>
              <a:avLst/>
              <a:gdLst>
                <a:gd name="T0" fmla="*/ 4 w 53"/>
                <a:gd name="T1" fmla="*/ 12 h 45"/>
                <a:gd name="T2" fmla="*/ 6 w 53"/>
                <a:gd name="T3" fmla="*/ 12 h 45"/>
                <a:gd name="T4" fmla="*/ 10 w 53"/>
                <a:gd name="T5" fmla="*/ 12 h 45"/>
                <a:gd name="T6" fmla="*/ 17 w 53"/>
                <a:gd name="T7" fmla="*/ 12 h 45"/>
                <a:gd name="T8" fmla="*/ 24 w 53"/>
                <a:gd name="T9" fmla="*/ 11 h 45"/>
                <a:gd name="T10" fmla="*/ 32 w 53"/>
                <a:gd name="T11" fmla="*/ 10 h 45"/>
                <a:gd name="T12" fmla="*/ 40 w 53"/>
                <a:gd name="T13" fmla="*/ 9 h 45"/>
                <a:gd name="T14" fmla="*/ 47 w 53"/>
                <a:gd name="T15" fmla="*/ 5 h 45"/>
                <a:gd name="T16" fmla="*/ 53 w 53"/>
                <a:gd name="T17" fmla="*/ 0 h 45"/>
                <a:gd name="T18" fmla="*/ 52 w 53"/>
                <a:gd name="T19" fmla="*/ 20 h 45"/>
                <a:gd name="T20" fmla="*/ 49 w 53"/>
                <a:gd name="T21" fmla="*/ 23 h 45"/>
                <a:gd name="T22" fmla="*/ 43 w 53"/>
                <a:gd name="T23" fmla="*/ 32 h 45"/>
                <a:gd name="T24" fmla="*/ 32 w 53"/>
                <a:gd name="T25" fmla="*/ 41 h 45"/>
                <a:gd name="T26" fmla="*/ 19 w 53"/>
                <a:gd name="T27" fmla="*/ 45 h 45"/>
                <a:gd name="T28" fmla="*/ 10 w 53"/>
                <a:gd name="T29" fmla="*/ 43 h 45"/>
                <a:gd name="T30" fmla="*/ 0 w 53"/>
                <a:gd name="T31" fmla="*/ 22 h 45"/>
                <a:gd name="T32" fmla="*/ 4 w 53"/>
                <a:gd name="T33" fmla="*/ 1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45">
                  <a:moveTo>
                    <a:pt x="4" y="12"/>
                  </a:moveTo>
                  <a:lnTo>
                    <a:pt x="6" y="12"/>
                  </a:lnTo>
                  <a:lnTo>
                    <a:pt x="10" y="12"/>
                  </a:lnTo>
                  <a:lnTo>
                    <a:pt x="17" y="12"/>
                  </a:lnTo>
                  <a:lnTo>
                    <a:pt x="24" y="11"/>
                  </a:lnTo>
                  <a:lnTo>
                    <a:pt x="32" y="10"/>
                  </a:lnTo>
                  <a:lnTo>
                    <a:pt x="40" y="9"/>
                  </a:lnTo>
                  <a:lnTo>
                    <a:pt x="47" y="5"/>
                  </a:lnTo>
                  <a:lnTo>
                    <a:pt x="53" y="0"/>
                  </a:lnTo>
                  <a:lnTo>
                    <a:pt x="52" y="20"/>
                  </a:lnTo>
                  <a:lnTo>
                    <a:pt x="49" y="23"/>
                  </a:lnTo>
                  <a:lnTo>
                    <a:pt x="43" y="32"/>
                  </a:lnTo>
                  <a:lnTo>
                    <a:pt x="32" y="41"/>
                  </a:lnTo>
                  <a:lnTo>
                    <a:pt x="19" y="45"/>
                  </a:lnTo>
                  <a:lnTo>
                    <a:pt x="10" y="43"/>
                  </a:lnTo>
                  <a:lnTo>
                    <a:pt x="0" y="22"/>
                  </a:lnTo>
                  <a:lnTo>
                    <a:pt x="4" y="12"/>
                  </a:lnTo>
                  <a:close/>
                </a:path>
              </a:pathLst>
            </a:custGeom>
            <a:solidFill>
              <a:srgbClr val="CC19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51" name="Freeform 35"/>
            <p:cNvSpPr>
              <a:spLocks/>
            </p:cNvSpPr>
            <p:nvPr/>
          </p:nvSpPr>
          <p:spPr bwMode="auto">
            <a:xfrm>
              <a:off x="2274" y="2688"/>
              <a:ext cx="112" cy="71"/>
            </a:xfrm>
            <a:custGeom>
              <a:avLst/>
              <a:gdLst>
                <a:gd name="T0" fmla="*/ 4 w 224"/>
                <a:gd name="T1" fmla="*/ 0 h 142"/>
                <a:gd name="T2" fmla="*/ 0 w 224"/>
                <a:gd name="T3" fmla="*/ 47 h 142"/>
                <a:gd name="T4" fmla="*/ 9 w 224"/>
                <a:gd name="T5" fmla="*/ 49 h 142"/>
                <a:gd name="T6" fmla="*/ 74 w 224"/>
                <a:gd name="T7" fmla="*/ 135 h 142"/>
                <a:gd name="T8" fmla="*/ 102 w 224"/>
                <a:gd name="T9" fmla="*/ 142 h 142"/>
                <a:gd name="T10" fmla="*/ 107 w 224"/>
                <a:gd name="T11" fmla="*/ 125 h 142"/>
                <a:gd name="T12" fmla="*/ 224 w 224"/>
                <a:gd name="T13" fmla="*/ 106 h 142"/>
                <a:gd name="T14" fmla="*/ 224 w 224"/>
                <a:gd name="T15" fmla="*/ 104 h 142"/>
                <a:gd name="T16" fmla="*/ 223 w 224"/>
                <a:gd name="T17" fmla="*/ 98 h 142"/>
                <a:gd name="T18" fmla="*/ 222 w 224"/>
                <a:gd name="T19" fmla="*/ 90 h 142"/>
                <a:gd name="T20" fmla="*/ 218 w 224"/>
                <a:gd name="T21" fmla="*/ 81 h 142"/>
                <a:gd name="T22" fmla="*/ 213 w 224"/>
                <a:gd name="T23" fmla="*/ 72 h 142"/>
                <a:gd name="T24" fmla="*/ 205 w 224"/>
                <a:gd name="T25" fmla="*/ 64 h 142"/>
                <a:gd name="T26" fmla="*/ 194 w 224"/>
                <a:gd name="T27" fmla="*/ 58 h 142"/>
                <a:gd name="T28" fmla="*/ 179 w 224"/>
                <a:gd name="T29" fmla="*/ 55 h 142"/>
                <a:gd name="T30" fmla="*/ 104 w 224"/>
                <a:gd name="T31" fmla="*/ 96 h 142"/>
                <a:gd name="T32" fmla="*/ 92 w 224"/>
                <a:gd name="T33" fmla="*/ 94 h 142"/>
                <a:gd name="T34" fmla="*/ 89 w 224"/>
                <a:gd name="T35" fmla="*/ 105 h 142"/>
                <a:gd name="T36" fmla="*/ 81 w 224"/>
                <a:gd name="T37" fmla="*/ 95 h 142"/>
                <a:gd name="T38" fmla="*/ 65 w 224"/>
                <a:gd name="T39" fmla="*/ 94 h 142"/>
                <a:gd name="T40" fmla="*/ 64 w 224"/>
                <a:gd name="T41" fmla="*/ 67 h 142"/>
                <a:gd name="T42" fmla="*/ 59 w 224"/>
                <a:gd name="T43" fmla="*/ 65 h 142"/>
                <a:gd name="T44" fmla="*/ 49 w 224"/>
                <a:gd name="T45" fmla="*/ 58 h 142"/>
                <a:gd name="T46" fmla="*/ 38 w 224"/>
                <a:gd name="T47" fmla="*/ 45 h 142"/>
                <a:gd name="T48" fmla="*/ 31 w 224"/>
                <a:gd name="T49" fmla="*/ 28 h 142"/>
                <a:gd name="T50" fmla="*/ 28 w 224"/>
                <a:gd name="T51" fmla="*/ 25 h 142"/>
                <a:gd name="T52" fmla="*/ 24 w 224"/>
                <a:gd name="T53" fmla="*/ 15 h 142"/>
                <a:gd name="T54" fmla="*/ 16 w 224"/>
                <a:gd name="T55" fmla="*/ 6 h 142"/>
                <a:gd name="T56" fmla="*/ 4 w 224"/>
                <a:gd name="T5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4" h="142">
                  <a:moveTo>
                    <a:pt x="4" y="0"/>
                  </a:moveTo>
                  <a:lnTo>
                    <a:pt x="0" y="47"/>
                  </a:lnTo>
                  <a:lnTo>
                    <a:pt x="9" y="49"/>
                  </a:lnTo>
                  <a:lnTo>
                    <a:pt x="74" y="135"/>
                  </a:lnTo>
                  <a:lnTo>
                    <a:pt x="102" y="142"/>
                  </a:lnTo>
                  <a:lnTo>
                    <a:pt x="107" y="125"/>
                  </a:lnTo>
                  <a:lnTo>
                    <a:pt x="224" y="106"/>
                  </a:lnTo>
                  <a:lnTo>
                    <a:pt x="224" y="104"/>
                  </a:lnTo>
                  <a:lnTo>
                    <a:pt x="223" y="98"/>
                  </a:lnTo>
                  <a:lnTo>
                    <a:pt x="222" y="90"/>
                  </a:lnTo>
                  <a:lnTo>
                    <a:pt x="218" y="81"/>
                  </a:lnTo>
                  <a:lnTo>
                    <a:pt x="213" y="72"/>
                  </a:lnTo>
                  <a:lnTo>
                    <a:pt x="205" y="64"/>
                  </a:lnTo>
                  <a:lnTo>
                    <a:pt x="194" y="58"/>
                  </a:lnTo>
                  <a:lnTo>
                    <a:pt x="179" y="55"/>
                  </a:lnTo>
                  <a:lnTo>
                    <a:pt x="104" y="96"/>
                  </a:lnTo>
                  <a:lnTo>
                    <a:pt x="92" y="94"/>
                  </a:lnTo>
                  <a:lnTo>
                    <a:pt x="89" y="105"/>
                  </a:lnTo>
                  <a:lnTo>
                    <a:pt x="81" y="95"/>
                  </a:lnTo>
                  <a:lnTo>
                    <a:pt x="65" y="94"/>
                  </a:lnTo>
                  <a:lnTo>
                    <a:pt x="64" y="67"/>
                  </a:lnTo>
                  <a:lnTo>
                    <a:pt x="59" y="65"/>
                  </a:lnTo>
                  <a:lnTo>
                    <a:pt x="49" y="58"/>
                  </a:lnTo>
                  <a:lnTo>
                    <a:pt x="38" y="45"/>
                  </a:lnTo>
                  <a:lnTo>
                    <a:pt x="31" y="28"/>
                  </a:lnTo>
                  <a:lnTo>
                    <a:pt x="28" y="25"/>
                  </a:lnTo>
                  <a:lnTo>
                    <a:pt x="24" y="15"/>
                  </a:lnTo>
                  <a:lnTo>
                    <a:pt x="16" y="6"/>
                  </a:lnTo>
                  <a:lnTo>
                    <a:pt x="4" y="0"/>
                  </a:lnTo>
                  <a:close/>
                </a:path>
              </a:pathLst>
            </a:custGeom>
            <a:solidFill>
              <a:srgbClr val="CC19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52" name="Freeform 36"/>
            <p:cNvSpPr>
              <a:spLocks/>
            </p:cNvSpPr>
            <p:nvPr/>
          </p:nvSpPr>
          <p:spPr bwMode="auto">
            <a:xfrm>
              <a:off x="2379" y="2677"/>
              <a:ext cx="59" cy="63"/>
            </a:xfrm>
            <a:custGeom>
              <a:avLst/>
              <a:gdLst>
                <a:gd name="T0" fmla="*/ 0 w 118"/>
                <a:gd name="T1" fmla="*/ 66 h 125"/>
                <a:gd name="T2" fmla="*/ 2 w 118"/>
                <a:gd name="T3" fmla="*/ 68 h 125"/>
                <a:gd name="T4" fmla="*/ 5 w 118"/>
                <a:gd name="T5" fmla="*/ 71 h 125"/>
                <a:gd name="T6" fmla="*/ 11 w 118"/>
                <a:gd name="T7" fmla="*/ 76 h 125"/>
                <a:gd name="T8" fmla="*/ 17 w 118"/>
                <a:gd name="T9" fmla="*/ 84 h 125"/>
                <a:gd name="T10" fmla="*/ 23 w 118"/>
                <a:gd name="T11" fmla="*/ 92 h 125"/>
                <a:gd name="T12" fmla="*/ 30 w 118"/>
                <a:gd name="T13" fmla="*/ 102 h 125"/>
                <a:gd name="T14" fmla="*/ 36 w 118"/>
                <a:gd name="T15" fmla="*/ 112 h 125"/>
                <a:gd name="T16" fmla="*/ 40 w 118"/>
                <a:gd name="T17" fmla="*/ 125 h 125"/>
                <a:gd name="T18" fmla="*/ 42 w 118"/>
                <a:gd name="T19" fmla="*/ 124 h 125"/>
                <a:gd name="T20" fmla="*/ 46 w 118"/>
                <a:gd name="T21" fmla="*/ 120 h 125"/>
                <a:gd name="T22" fmla="*/ 55 w 118"/>
                <a:gd name="T23" fmla="*/ 115 h 125"/>
                <a:gd name="T24" fmla="*/ 64 w 118"/>
                <a:gd name="T25" fmla="*/ 108 h 125"/>
                <a:gd name="T26" fmla="*/ 74 w 118"/>
                <a:gd name="T27" fmla="*/ 99 h 125"/>
                <a:gd name="T28" fmla="*/ 85 w 118"/>
                <a:gd name="T29" fmla="*/ 89 h 125"/>
                <a:gd name="T30" fmla="*/ 95 w 118"/>
                <a:gd name="T31" fmla="*/ 78 h 125"/>
                <a:gd name="T32" fmla="*/ 103 w 118"/>
                <a:gd name="T33" fmla="*/ 66 h 125"/>
                <a:gd name="T34" fmla="*/ 106 w 118"/>
                <a:gd name="T35" fmla="*/ 50 h 125"/>
                <a:gd name="T36" fmla="*/ 118 w 118"/>
                <a:gd name="T37" fmla="*/ 28 h 125"/>
                <a:gd name="T38" fmla="*/ 112 w 118"/>
                <a:gd name="T39" fmla="*/ 15 h 125"/>
                <a:gd name="T40" fmla="*/ 98 w 118"/>
                <a:gd name="T41" fmla="*/ 4 h 125"/>
                <a:gd name="T42" fmla="*/ 78 w 118"/>
                <a:gd name="T43" fmla="*/ 0 h 125"/>
                <a:gd name="T44" fmla="*/ 29 w 118"/>
                <a:gd name="T45" fmla="*/ 25 h 125"/>
                <a:gd name="T46" fmla="*/ 0 w 118"/>
                <a:gd name="T47" fmla="*/ 6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8" h="125">
                  <a:moveTo>
                    <a:pt x="0" y="66"/>
                  </a:moveTo>
                  <a:lnTo>
                    <a:pt x="2" y="68"/>
                  </a:lnTo>
                  <a:lnTo>
                    <a:pt x="5" y="71"/>
                  </a:lnTo>
                  <a:lnTo>
                    <a:pt x="11" y="76"/>
                  </a:lnTo>
                  <a:lnTo>
                    <a:pt x="17" y="84"/>
                  </a:lnTo>
                  <a:lnTo>
                    <a:pt x="23" y="92"/>
                  </a:lnTo>
                  <a:lnTo>
                    <a:pt x="30" y="102"/>
                  </a:lnTo>
                  <a:lnTo>
                    <a:pt x="36" y="112"/>
                  </a:lnTo>
                  <a:lnTo>
                    <a:pt x="40" y="125"/>
                  </a:lnTo>
                  <a:lnTo>
                    <a:pt x="42" y="124"/>
                  </a:lnTo>
                  <a:lnTo>
                    <a:pt x="46" y="120"/>
                  </a:lnTo>
                  <a:lnTo>
                    <a:pt x="55" y="115"/>
                  </a:lnTo>
                  <a:lnTo>
                    <a:pt x="64" y="108"/>
                  </a:lnTo>
                  <a:lnTo>
                    <a:pt x="74" y="99"/>
                  </a:lnTo>
                  <a:lnTo>
                    <a:pt x="85" y="89"/>
                  </a:lnTo>
                  <a:lnTo>
                    <a:pt x="95" y="78"/>
                  </a:lnTo>
                  <a:lnTo>
                    <a:pt x="103" y="66"/>
                  </a:lnTo>
                  <a:lnTo>
                    <a:pt x="106" y="50"/>
                  </a:lnTo>
                  <a:lnTo>
                    <a:pt x="118" y="28"/>
                  </a:lnTo>
                  <a:lnTo>
                    <a:pt x="112" y="15"/>
                  </a:lnTo>
                  <a:lnTo>
                    <a:pt x="98" y="4"/>
                  </a:lnTo>
                  <a:lnTo>
                    <a:pt x="78" y="0"/>
                  </a:lnTo>
                  <a:lnTo>
                    <a:pt x="29" y="25"/>
                  </a:lnTo>
                  <a:lnTo>
                    <a:pt x="0" y="66"/>
                  </a:lnTo>
                  <a:close/>
                </a:path>
              </a:pathLst>
            </a:custGeom>
            <a:solidFill>
              <a:srgbClr val="FFCCB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53" name="Freeform 37"/>
            <p:cNvSpPr>
              <a:spLocks/>
            </p:cNvSpPr>
            <p:nvPr/>
          </p:nvSpPr>
          <p:spPr bwMode="auto">
            <a:xfrm>
              <a:off x="2250" y="2726"/>
              <a:ext cx="76" cy="75"/>
            </a:xfrm>
            <a:custGeom>
              <a:avLst/>
              <a:gdLst>
                <a:gd name="T0" fmla="*/ 41 w 151"/>
                <a:gd name="T1" fmla="*/ 0 h 150"/>
                <a:gd name="T2" fmla="*/ 39 w 151"/>
                <a:gd name="T3" fmla="*/ 0 h 150"/>
                <a:gd name="T4" fmla="*/ 35 w 151"/>
                <a:gd name="T5" fmla="*/ 3 h 150"/>
                <a:gd name="T6" fmla="*/ 28 w 151"/>
                <a:gd name="T7" fmla="*/ 5 h 150"/>
                <a:gd name="T8" fmla="*/ 21 w 151"/>
                <a:gd name="T9" fmla="*/ 8 h 150"/>
                <a:gd name="T10" fmla="*/ 14 w 151"/>
                <a:gd name="T11" fmla="*/ 13 h 150"/>
                <a:gd name="T12" fmla="*/ 7 w 151"/>
                <a:gd name="T13" fmla="*/ 19 h 150"/>
                <a:gd name="T14" fmla="*/ 3 w 151"/>
                <a:gd name="T15" fmla="*/ 26 h 150"/>
                <a:gd name="T16" fmla="*/ 0 w 151"/>
                <a:gd name="T17" fmla="*/ 34 h 150"/>
                <a:gd name="T18" fmla="*/ 15 w 151"/>
                <a:gd name="T19" fmla="*/ 53 h 150"/>
                <a:gd name="T20" fmla="*/ 53 w 151"/>
                <a:gd name="T21" fmla="*/ 94 h 150"/>
                <a:gd name="T22" fmla="*/ 50 w 151"/>
                <a:gd name="T23" fmla="*/ 121 h 150"/>
                <a:gd name="T24" fmla="*/ 51 w 151"/>
                <a:gd name="T25" fmla="*/ 122 h 150"/>
                <a:gd name="T26" fmla="*/ 53 w 151"/>
                <a:gd name="T27" fmla="*/ 125 h 150"/>
                <a:gd name="T28" fmla="*/ 57 w 151"/>
                <a:gd name="T29" fmla="*/ 127 h 150"/>
                <a:gd name="T30" fmla="*/ 62 w 151"/>
                <a:gd name="T31" fmla="*/ 129 h 150"/>
                <a:gd name="T32" fmla="*/ 68 w 151"/>
                <a:gd name="T33" fmla="*/ 132 h 150"/>
                <a:gd name="T34" fmla="*/ 75 w 151"/>
                <a:gd name="T35" fmla="*/ 133 h 150"/>
                <a:gd name="T36" fmla="*/ 81 w 151"/>
                <a:gd name="T37" fmla="*/ 132 h 150"/>
                <a:gd name="T38" fmla="*/ 88 w 151"/>
                <a:gd name="T39" fmla="*/ 127 h 150"/>
                <a:gd name="T40" fmla="*/ 109 w 151"/>
                <a:gd name="T41" fmla="*/ 147 h 150"/>
                <a:gd name="T42" fmla="*/ 110 w 151"/>
                <a:gd name="T43" fmla="*/ 147 h 150"/>
                <a:gd name="T44" fmla="*/ 113 w 151"/>
                <a:gd name="T45" fmla="*/ 148 h 150"/>
                <a:gd name="T46" fmla="*/ 119 w 151"/>
                <a:gd name="T47" fmla="*/ 150 h 150"/>
                <a:gd name="T48" fmla="*/ 125 w 151"/>
                <a:gd name="T49" fmla="*/ 150 h 150"/>
                <a:gd name="T50" fmla="*/ 132 w 151"/>
                <a:gd name="T51" fmla="*/ 150 h 150"/>
                <a:gd name="T52" fmla="*/ 140 w 151"/>
                <a:gd name="T53" fmla="*/ 149 h 150"/>
                <a:gd name="T54" fmla="*/ 145 w 151"/>
                <a:gd name="T55" fmla="*/ 145 h 150"/>
                <a:gd name="T56" fmla="*/ 151 w 151"/>
                <a:gd name="T57" fmla="*/ 140 h 150"/>
                <a:gd name="T58" fmla="*/ 121 w 151"/>
                <a:gd name="T59" fmla="*/ 106 h 150"/>
                <a:gd name="T60" fmla="*/ 121 w 151"/>
                <a:gd name="T61" fmla="*/ 91 h 150"/>
                <a:gd name="T62" fmla="*/ 101 w 151"/>
                <a:gd name="T63" fmla="*/ 94 h 150"/>
                <a:gd name="T64" fmla="*/ 101 w 151"/>
                <a:gd name="T65" fmla="*/ 66 h 150"/>
                <a:gd name="T66" fmla="*/ 73 w 151"/>
                <a:gd name="T67" fmla="*/ 49 h 150"/>
                <a:gd name="T68" fmla="*/ 41 w 151"/>
                <a:gd name="T6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 h="150">
                  <a:moveTo>
                    <a:pt x="41" y="0"/>
                  </a:moveTo>
                  <a:lnTo>
                    <a:pt x="39" y="0"/>
                  </a:lnTo>
                  <a:lnTo>
                    <a:pt x="35" y="3"/>
                  </a:lnTo>
                  <a:lnTo>
                    <a:pt x="28" y="5"/>
                  </a:lnTo>
                  <a:lnTo>
                    <a:pt x="21" y="8"/>
                  </a:lnTo>
                  <a:lnTo>
                    <a:pt x="14" y="13"/>
                  </a:lnTo>
                  <a:lnTo>
                    <a:pt x="7" y="19"/>
                  </a:lnTo>
                  <a:lnTo>
                    <a:pt x="3" y="26"/>
                  </a:lnTo>
                  <a:lnTo>
                    <a:pt x="0" y="34"/>
                  </a:lnTo>
                  <a:lnTo>
                    <a:pt x="15" y="53"/>
                  </a:lnTo>
                  <a:lnTo>
                    <a:pt x="53" y="94"/>
                  </a:lnTo>
                  <a:lnTo>
                    <a:pt x="50" y="121"/>
                  </a:lnTo>
                  <a:lnTo>
                    <a:pt x="51" y="122"/>
                  </a:lnTo>
                  <a:lnTo>
                    <a:pt x="53" y="125"/>
                  </a:lnTo>
                  <a:lnTo>
                    <a:pt x="57" y="127"/>
                  </a:lnTo>
                  <a:lnTo>
                    <a:pt x="62" y="129"/>
                  </a:lnTo>
                  <a:lnTo>
                    <a:pt x="68" y="132"/>
                  </a:lnTo>
                  <a:lnTo>
                    <a:pt x="75" y="133"/>
                  </a:lnTo>
                  <a:lnTo>
                    <a:pt x="81" y="132"/>
                  </a:lnTo>
                  <a:lnTo>
                    <a:pt x="88" y="127"/>
                  </a:lnTo>
                  <a:lnTo>
                    <a:pt x="109" y="147"/>
                  </a:lnTo>
                  <a:lnTo>
                    <a:pt x="110" y="147"/>
                  </a:lnTo>
                  <a:lnTo>
                    <a:pt x="113" y="148"/>
                  </a:lnTo>
                  <a:lnTo>
                    <a:pt x="119" y="150"/>
                  </a:lnTo>
                  <a:lnTo>
                    <a:pt x="125" y="150"/>
                  </a:lnTo>
                  <a:lnTo>
                    <a:pt x="132" y="150"/>
                  </a:lnTo>
                  <a:lnTo>
                    <a:pt x="140" y="149"/>
                  </a:lnTo>
                  <a:lnTo>
                    <a:pt x="145" y="145"/>
                  </a:lnTo>
                  <a:lnTo>
                    <a:pt x="151" y="140"/>
                  </a:lnTo>
                  <a:lnTo>
                    <a:pt x="121" y="106"/>
                  </a:lnTo>
                  <a:lnTo>
                    <a:pt x="121" y="91"/>
                  </a:lnTo>
                  <a:lnTo>
                    <a:pt x="101" y="94"/>
                  </a:lnTo>
                  <a:lnTo>
                    <a:pt x="101" y="66"/>
                  </a:lnTo>
                  <a:lnTo>
                    <a:pt x="73" y="49"/>
                  </a:lnTo>
                  <a:lnTo>
                    <a:pt x="41" y="0"/>
                  </a:lnTo>
                  <a:close/>
                </a:path>
              </a:pathLst>
            </a:custGeom>
            <a:solidFill>
              <a:srgbClr val="4C9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54" name="Freeform 38"/>
            <p:cNvSpPr>
              <a:spLocks/>
            </p:cNvSpPr>
            <p:nvPr/>
          </p:nvSpPr>
          <p:spPr bwMode="auto">
            <a:xfrm>
              <a:off x="2430" y="2666"/>
              <a:ext cx="193" cy="300"/>
            </a:xfrm>
            <a:custGeom>
              <a:avLst/>
              <a:gdLst>
                <a:gd name="T0" fmla="*/ 1 w 386"/>
                <a:gd name="T1" fmla="*/ 15 h 598"/>
                <a:gd name="T2" fmla="*/ 11 w 386"/>
                <a:gd name="T3" fmla="*/ 19 h 598"/>
                <a:gd name="T4" fmla="*/ 23 w 386"/>
                <a:gd name="T5" fmla="*/ 31 h 598"/>
                <a:gd name="T6" fmla="*/ 29 w 386"/>
                <a:gd name="T7" fmla="*/ 50 h 598"/>
                <a:gd name="T8" fmla="*/ 12 w 386"/>
                <a:gd name="T9" fmla="*/ 91 h 598"/>
                <a:gd name="T10" fmla="*/ 27 w 386"/>
                <a:gd name="T11" fmla="*/ 88 h 598"/>
                <a:gd name="T12" fmla="*/ 22 w 386"/>
                <a:gd name="T13" fmla="*/ 116 h 598"/>
                <a:gd name="T14" fmla="*/ 8 w 386"/>
                <a:gd name="T15" fmla="*/ 166 h 598"/>
                <a:gd name="T16" fmla="*/ 11 w 386"/>
                <a:gd name="T17" fmla="*/ 161 h 598"/>
                <a:gd name="T18" fmla="*/ 21 w 386"/>
                <a:gd name="T19" fmla="*/ 151 h 598"/>
                <a:gd name="T20" fmla="*/ 32 w 386"/>
                <a:gd name="T21" fmla="*/ 140 h 598"/>
                <a:gd name="T22" fmla="*/ 44 w 386"/>
                <a:gd name="T23" fmla="*/ 137 h 598"/>
                <a:gd name="T24" fmla="*/ 37 w 386"/>
                <a:gd name="T25" fmla="*/ 155 h 598"/>
                <a:gd name="T26" fmla="*/ 25 w 386"/>
                <a:gd name="T27" fmla="*/ 192 h 598"/>
                <a:gd name="T28" fmla="*/ 32 w 386"/>
                <a:gd name="T29" fmla="*/ 230 h 598"/>
                <a:gd name="T30" fmla="*/ 38 w 386"/>
                <a:gd name="T31" fmla="*/ 244 h 598"/>
                <a:gd name="T32" fmla="*/ 49 w 386"/>
                <a:gd name="T33" fmla="*/ 267 h 598"/>
                <a:gd name="T34" fmla="*/ 65 w 386"/>
                <a:gd name="T35" fmla="*/ 291 h 598"/>
                <a:gd name="T36" fmla="*/ 78 w 386"/>
                <a:gd name="T37" fmla="*/ 276 h 598"/>
                <a:gd name="T38" fmla="*/ 91 w 386"/>
                <a:gd name="T39" fmla="*/ 305 h 598"/>
                <a:gd name="T40" fmla="*/ 112 w 386"/>
                <a:gd name="T41" fmla="*/ 341 h 598"/>
                <a:gd name="T42" fmla="*/ 106 w 386"/>
                <a:gd name="T43" fmla="*/ 345 h 598"/>
                <a:gd name="T44" fmla="*/ 92 w 386"/>
                <a:gd name="T45" fmla="*/ 366 h 598"/>
                <a:gd name="T46" fmla="*/ 99 w 386"/>
                <a:gd name="T47" fmla="*/ 376 h 598"/>
                <a:gd name="T48" fmla="*/ 90 w 386"/>
                <a:gd name="T49" fmla="*/ 381 h 598"/>
                <a:gd name="T50" fmla="*/ 77 w 386"/>
                <a:gd name="T51" fmla="*/ 388 h 598"/>
                <a:gd name="T52" fmla="*/ 65 w 386"/>
                <a:gd name="T53" fmla="*/ 399 h 598"/>
                <a:gd name="T54" fmla="*/ 71 w 386"/>
                <a:gd name="T55" fmla="*/ 414 h 598"/>
                <a:gd name="T56" fmla="*/ 56 w 386"/>
                <a:gd name="T57" fmla="*/ 448 h 598"/>
                <a:gd name="T58" fmla="*/ 41 w 386"/>
                <a:gd name="T59" fmla="*/ 491 h 598"/>
                <a:gd name="T60" fmla="*/ 201 w 386"/>
                <a:gd name="T61" fmla="*/ 564 h 598"/>
                <a:gd name="T62" fmla="*/ 93 w 386"/>
                <a:gd name="T63" fmla="*/ 549 h 598"/>
                <a:gd name="T64" fmla="*/ 95 w 386"/>
                <a:gd name="T65" fmla="*/ 552 h 598"/>
                <a:gd name="T66" fmla="*/ 102 w 386"/>
                <a:gd name="T67" fmla="*/ 559 h 598"/>
                <a:gd name="T68" fmla="*/ 115 w 386"/>
                <a:gd name="T69" fmla="*/ 570 h 598"/>
                <a:gd name="T70" fmla="*/ 135 w 386"/>
                <a:gd name="T71" fmla="*/ 580 h 598"/>
                <a:gd name="T72" fmla="*/ 160 w 386"/>
                <a:gd name="T73" fmla="*/ 590 h 598"/>
                <a:gd name="T74" fmla="*/ 192 w 386"/>
                <a:gd name="T75" fmla="*/ 596 h 598"/>
                <a:gd name="T76" fmla="*/ 233 w 386"/>
                <a:gd name="T77" fmla="*/ 598 h 598"/>
                <a:gd name="T78" fmla="*/ 282 w 386"/>
                <a:gd name="T79" fmla="*/ 593 h 598"/>
                <a:gd name="T80" fmla="*/ 289 w 386"/>
                <a:gd name="T81" fmla="*/ 443 h 598"/>
                <a:gd name="T82" fmla="*/ 347 w 386"/>
                <a:gd name="T83" fmla="*/ 582 h 598"/>
                <a:gd name="T84" fmla="*/ 356 w 386"/>
                <a:gd name="T85" fmla="*/ 580 h 598"/>
                <a:gd name="T86" fmla="*/ 370 w 386"/>
                <a:gd name="T87" fmla="*/ 572 h 598"/>
                <a:gd name="T88" fmla="*/ 381 w 386"/>
                <a:gd name="T89" fmla="*/ 557 h 598"/>
                <a:gd name="T90" fmla="*/ 375 w 386"/>
                <a:gd name="T91" fmla="*/ 433 h 598"/>
                <a:gd name="T92" fmla="*/ 344 w 386"/>
                <a:gd name="T93" fmla="*/ 341 h 598"/>
                <a:gd name="T94" fmla="*/ 341 w 386"/>
                <a:gd name="T95" fmla="*/ 324 h 598"/>
                <a:gd name="T96" fmla="*/ 332 w 386"/>
                <a:gd name="T97" fmla="*/ 283 h 598"/>
                <a:gd name="T98" fmla="*/ 316 w 386"/>
                <a:gd name="T99" fmla="*/ 229 h 598"/>
                <a:gd name="T100" fmla="*/ 294 w 386"/>
                <a:gd name="T101" fmla="*/ 175 h 598"/>
                <a:gd name="T102" fmla="*/ 241 w 386"/>
                <a:gd name="T103" fmla="*/ 79 h 598"/>
                <a:gd name="T104" fmla="*/ 228 w 386"/>
                <a:gd name="T105" fmla="*/ 73 h 598"/>
                <a:gd name="T106" fmla="*/ 207 w 386"/>
                <a:gd name="T107" fmla="*/ 61 h 598"/>
                <a:gd name="T108" fmla="*/ 185 w 386"/>
                <a:gd name="T109" fmla="*/ 43 h 598"/>
                <a:gd name="T110" fmla="*/ 171 w 386"/>
                <a:gd name="T111" fmla="*/ 8 h 598"/>
                <a:gd name="T112" fmla="*/ 10 w 386"/>
                <a:gd name="T113"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598">
                  <a:moveTo>
                    <a:pt x="0" y="15"/>
                  </a:moveTo>
                  <a:lnTo>
                    <a:pt x="1" y="15"/>
                  </a:lnTo>
                  <a:lnTo>
                    <a:pt x="6" y="17"/>
                  </a:lnTo>
                  <a:lnTo>
                    <a:pt x="11" y="19"/>
                  </a:lnTo>
                  <a:lnTo>
                    <a:pt x="17" y="24"/>
                  </a:lnTo>
                  <a:lnTo>
                    <a:pt x="23" y="31"/>
                  </a:lnTo>
                  <a:lnTo>
                    <a:pt x="26" y="40"/>
                  </a:lnTo>
                  <a:lnTo>
                    <a:pt x="29" y="50"/>
                  </a:lnTo>
                  <a:lnTo>
                    <a:pt x="26" y="65"/>
                  </a:lnTo>
                  <a:lnTo>
                    <a:pt x="12" y="91"/>
                  </a:lnTo>
                  <a:lnTo>
                    <a:pt x="26" y="84"/>
                  </a:lnTo>
                  <a:lnTo>
                    <a:pt x="27" y="88"/>
                  </a:lnTo>
                  <a:lnTo>
                    <a:pt x="26" y="99"/>
                  </a:lnTo>
                  <a:lnTo>
                    <a:pt x="22" y="116"/>
                  </a:lnTo>
                  <a:lnTo>
                    <a:pt x="8" y="137"/>
                  </a:lnTo>
                  <a:lnTo>
                    <a:pt x="8" y="166"/>
                  </a:lnTo>
                  <a:lnTo>
                    <a:pt x="9" y="164"/>
                  </a:lnTo>
                  <a:lnTo>
                    <a:pt x="11" y="161"/>
                  </a:lnTo>
                  <a:lnTo>
                    <a:pt x="15" y="156"/>
                  </a:lnTo>
                  <a:lnTo>
                    <a:pt x="21" y="151"/>
                  </a:lnTo>
                  <a:lnTo>
                    <a:pt x="25" y="145"/>
                  </a:lnTo>
                  <a:lnTo>
                    <a:pt x="32" y="140"/>
                  </a:lnTo>
                  <a:lnTo>
                    <a:pt x="38" y="137"/>
                  </a:lnTo>
                  <a:lnTo>
                    <a:pt x="44" y="137"/>
                  </a:lnTo>
                  <a:lnTo>
                    <a:pt x="41" y="151"/>
                  </a:lnTo>
                  <a:lnTo>
                    <a:pt x="37" y="155"/>
                  </a:lnTo>
                  <a:lnTo>
                    <a:pt x="30" y="168"/>
                  </a:lnTo>
                  <a:lnTo>
                    <a:pt x="25" y="192"/>
                  </a:lnTo>
                  <a:lnTo>
                    <a:pt x="31" y="228"/>
                  </a:lnTo>
                  <a:lnTo>
                    <a:pt x="32" y="230"/>
                  </a:lnTo>
                  <a:lnTo>
                    <a:pt x="34" y="236"/>
                  </a:lnTo>
                  <a:lnTo>
                    <a:pt x="38" y="244"/>
                  </a:lnTo>
                  <a:lnTo>
                    <a:pt x="42" y="254"/>
                  </a:lnTo>
                  <a:lnTo>
                    <a:pt x="49" y="267"/>
                  </a:lnTo>
                  <a:lnTo>
                    <a:pt x="56" y="278"/>
                  </a:lnTo>
                  <a:lnTo>
                    <a:pt x="65" y="291"/>
                  </a:lnTo>
                  <a:lnTo>
                    <a:pt x="75" y="301"/>
                  </a:lnTo>
                  <a:lnTo>
                    <a:pt x="78" y="276"/>
                  </a:lnTo>
                  <a:lnTo>
                    <a:pt x="82" y="285"/>
                  </a:lnTo>
                  <a:lnTo>
                    <a:pt x="91" y="305"/>
                  </a:lnTo>
                  <a:lnTo>
                    <a:pt x="101" y="327"/>
                  </a:lnTo>
                  <a:lnTo>
                    <a:pt x="112" y="341"/>
                  </a:lnTo>
                  <a:lnTo>
                    <a:pt x="110" y="342"/>
                  </a:lnTo>
                  <a:lnTo>
                    <a:pt x="106" y="345"/>
                  </a:lnTo>
                  <a:lnTo>
                    <a:pt x="99" y="353"/>
                  </a:lnTo>
                  <a:lnTo>
                    <a:pt x="92" y="366"/>
                  </a:lnTo>
                  <a:lnTo>
                    <a:pt x="100" y="376"/>
                  </a:lnTo>
                  <a:lnTo>
                    <a:pt x="99" y="376"/>
                  </a:lnTo>
                  <a:lnTo>
                    <a:pt x="95" y="379"/>
                  </a:lnTo>
                  <a:lnTo>
                    <a:pt x="90" y="381"/>
                  </a:lnTo>
                  <a:lnTo>
                    <a:pt x="84" y="383"/>
                  </a:lnTo>
                  <a:lnTo>
                    <a:pt x="77" y="388"/>
                  </a:lnTo>
                  <a:lnTo>
                    <a:pt x="71" y="394"/>
                  </a:lnTo>
                  <a:lnTo>
                    <a:pt x="65" y="399"/>
                  </a:lnTo>
                  <a:lnTo>
                    <a:pt x="62" y="407"/>
                  </a:lnTo>
                  <a:lnTo>
                    <a:pt x="71" y="414"/>
                  </a:lnTo>
                  <a:lnTo>
                    <a:pt x="67" y="425"/>
                  </a:lnTo>
                  <a:lnTo>
                    <a:pt x="56" y="448"/>
                  </a:lnTo>
                  <a:lnTo>
                    <a:pt x="46" y="473"/>
                  </a:lnTo>
                  <a:lnTo>
                    <a:pt x="41" y="491"/>
                  </a:lnTo>
                  <a:lnTo>
                    <a:pt x="77" y="531"/>
                  </a:lnTo>
                  <a:lnTo>
                    <a:pt x="201" y="564"/>
                  </a:lnTo>
                  <a:lnTo>
                    <a:pt x="201" y="572"/>
                  </a:lnTo>
                  <a:lnTo>
                    <a:pt x="93" y="549"/>
                  </a:lnTo>
                  <a:lnTo>
                    <a:pt x="93" y="550"/>
                  </a:lnTo>
                  <a:lnTo>
                    <a:pt x="95" y="552"/>
                  </a:lnTo>
                  <a:lnTo>
                    <a:pt x="99" y="555"/>
                  </a:lnTo>
                  <a:lnTo>
                    <a:pt x="102" y="559"/>
                  </a:lnTo>
                  <a:lnTo>
                    <a:pt x="108" y="564"/>
                  </a:lnTo>
                  <a:lnTo>
                    <a:pt x="115" y="570"/>
                  </a:lnTo>
                  <a:lnTo>
                    <a:pt x="124" y="575"/>
                  </a:lnTo>
                  <a:lnTo>
                    <a:pt x="135" y="580"/>
                  </a:lnTo>
                  <a:lnTo>
                    <a:pt x="146" y="586"/>
                  </a:lnTo>
                  <a:lnTo>
                    <a:pt x="160" y="590"/>
                  </a:lnTo>
                  <a:lnTo>
                    <a:pt x="175" y="594"/>
                  </a:lnTo>
                  <a:lnTo>
                    <a:pt x="192" y="596"/>
                  </a:lnTo>
                  <a:lnTo>
                    <a:pt x="212" y="598"/>
                  </a:lnTo>
                  <a:lnTo>
                    <a:pt x="233" y="598"/>
                  </a:lnTo>
                  <a:lnTo>
                    <a:pt x="257" y="596"/>
                  </a:lnTo>
                  <a:lnTo>
                    <a:pt x="282" y="593"/>
                  </a:lnTo>
                  <a:lnTo>
                    <a:pt x="276" y="448"/>
                  </a:lnTo>
                  <a:lnTo>
                    <a:pt x="289" y="443"/>
                  </a:lnTo>
                  <a:lnTo>
                    <a:pt x="345" y="582"/>
                  </a:lnTo>
                  <a:lnTo>
                    <a:pt x="347" y="582"/>
                  </a:lnTo>
                  <a:lnTo>
                    <a:pt x="350" y="581"/>
                  </a:lnTo>
                  <a:lnTo>
                    <a:pt x="356" y="580"/>
                  </a:lnTo>
                  <a:lnTo>
                    <a:pt x="363" y="577"/>
                  </a:lnTo>
                  <a:lnTo>
                    <a:pt x="370" y="572"/>
                  </a:lnTo>
                  <a:lnTo>
                    <a:pt x="377" y="566"/>
                  </a:lnTo>
                  <a:lnTo>
                    <a:pt x="381" y="557"/>
                  </a:lnTo>
                  <a:lnTo>
                    <a:pt x="386" y="547"/>
                  </a:lnTo>
                  <a:lnTo>
                    <a:pt x="375" y="433"/>
                  </a:lnTo>
                  <a:lnTo>
                    <a:pt x="356" y="406"/>
                  </a:lnTo>
                  <a:lnTo>
                    <a:pt x="344" y="341"/>
                  </a:lnTo>
                  <a:lnTo>
                    <a:pt x="343" y="336"/>
                  </a:lnTo>
                  <a:lnTo>
                    <a:pt x="341" y="324"/>
                  </a:lnTo>
                  <a:lnTo>
                    <a:pt x="336" y="306"/>
                  </a:lnTo>
                  <a:lnTo>
                    <a:pt x="332" y="283"/>
                  </a:lnTo>
                  <a:lnTo>
                    <a:pt x="324" y="256"/>
                  </a:lnTo>
                  <a:lnTo>
                    <a:pt x="316" y="229"/>
                  </a:lnTo>
                  <a:lnTo>
                    <a:pt x="305" y="201"/>
                  </a:lnTo>
                  <a:lnTo>
                    <a:pt x="294" y="175"/>
                  </a:lnTo>
                  <a:lnTo>
                    <a:pt x="243" y="80"/>
                  </a:lnTo>
                  <a:lnTo>
                    <a:pt x="241" y="79"/>
                  </a:lnTo>
                  <a:lnTo>
                    <a:pt x="236" y="77"/>
                  </a:lnTo>
                  <a:lnTo>
                    <a:pt x="228" y="73"/>
                  </a:lnTo>
                  <a:lnTo>
                    <a:pt x="219" y="68"/>
                  </a:lnTo>
                  <a:lnTo>
                    <a:pt x="207" y="61"/>
                  </a:lnTo>
                  <a:lnTo>
                    <a:pt x="197" y="53"/>
                  </a:lnTo>
                  <a:lnTo>
                    <a:pt x="185" y="43"/>
                  </a:lnTo>
                  <a:lnTo>
                    <a:pt x="176" y="33"/>
                  </a:lnTo>
                  <a:lnTo>
                    <a:pt x="171" y="8"/>
                  </a:lnTo>
                  <a:lnTo>
                    <a:pt x="155" y="23"/>
                  </a:lnTo>
                  <a:lnTo>
                    <a:pt x="10" y="0"/>
                  </a:lnTo>
                  <a:lnTo>
                    <a:pt x="0" y="15"/>
                  </a:lnTo>
                  <a:close/>
                </a:path>
              </a:pathLst>
            </a:custGeom>
            <a:solidFill>
              <a:srgbClr val="4C9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55" name="Freeform 39"/>
            <p:cNvSpPr>
              <a:spLocks/>
            </p:cNvSpPr>
            <p:nvPr/>
          </p:nvSpPr>
          <p:spPr bwMode="auto">
            <a:xfrm>
              <a:off x="2426" y="2610"/>
              <a:ext cx="15" cy="28"/>
            </a:xfrm>
            <a:custGeom>
              <a:avLst/>
              <a:gdLst>
                <a:gd name="T0" fmla="*/ 0 w 30"/>
                <a:gd name="T1" fmla="*/ 0 h 56"/>
                <a:gd name="T2" fmla="*/ 1 w 30"/>
                <a:gd name="T3" fmla="*/ 0 h 56"/>
                <a:gd name="T4" fmla="*/ 6 w 30"/>
                <a:gd name="T5" fmla="*/ 0 h 56"/>
                <a:gd name="T6" fmla="*/ 11 w 30"/>
                <a:gd name="T7" fmla="*/ 2 h 56"/>
                <a:gd name="T8" fmla="*/ 17 w 30"/>
                <a:gd name="T9" fmla="*/ 6 h 56"/>
                <a:gd name="T10" fmla="*/ 23 w 30"/>
                <a:gd name="T11" fmla="*/ 11 h 56"/>
                <a:gd name="T12" fmla="*/ 28 w 30"/>
                <a:gd name="T13" fmla="*/ 22 h 56"/>
                <a:gd name="T14" fmla="*/ 30 w 30"/>
                <a:gd name="T15" fmla="*/ 36 h 56"/>
                <a:gd name="T16" fmla="*/ 30 w 30"/>
                <a:gd name="T17" fmla="*/ 55 h 56"/>
                <a:gd name="T18" fmla="*/ 30 w 30"/>
                <a:gd name="T19" fmla="*/ 56 h 56"/>
                <a:gd name="T20" fmla="*/ 29 w 30"/>
                <a:gd name="T21" fmla="*/ 56 h 56"/>
                <a:gd name="T22" fmla="*/ 25 w 30"/>
                <a:gd name="T23" fmla="*/ 54 h 56"/>
                <a:gd name="T24" fmla="*/ 21 w 30"/>
                <a:gd name="T25" fmla="*/ 47 h 56"/>
                <a:gd name="T26" fmla="*/ 21 w 30"/>
                <a:gd name="T27" fmla="*/ 42 h 56"/>
                <a:gd name="T28" fmla="*/ 19 w 30"/>
                <a:gd name="T29" fmla="*/ 32 h 56"/>
                <a:gd name="T30" fmla="*/ 15 w 30"/>
                <a:gd name="T31" fmla="*/ 18 h 56"/>
                <a:gd name="T32" fmla="*/ 3 w 30"/>
                <a:gd name="T33" fmla="*/ 7 h 56"/>
                <a:gd name="T34" fmla="*/ 0 w 30"/>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56">
                  <a:moveTo>
                    <a:pt x="0" y="0"/>
                  </a:moveTo>
                  <a:lnTo>
                    <a:pt x="1" y="0"/>
                  </a:lnTo>
                  <a:lnTo>
                    <a:pt x="6" y="0"/>
                  </a:lnTo>
                  <a:lnTo>
                    <a:pt x="11" y="2"/>
                  </a:lnTo>
                  <a:lnTo>
                    <a:pt x="17" y="6"/>
                  </a:lnTo>
                  <a:lnTo>
                    <a:pt x="23" y="11"/>
                  </a:lnTo>
                  <a:lnTo>
                    <a:pt x="28" y="22"/>
                  </a:lnTo>
                  <a:lnTo>
                    <a:pt x="30" y="36"/>
                  </a:lnTo>
                  <a:lnTo>
                    <a:pt x="30" y="55"/>
                  </a:lnTo>
                  <a:lnTo>
                    <a:pt x="30" y="56"/>
                  </a:lnTo>
                  <a:lnTo>
                    <a:pt x="29" y="56"/>
                  </a:lnTo>
                  <a:lnTo>
                    <a:pt x="25" y="54"/>
                  </a:lnTo>
                  <a:lnTo>
                    <a:pt x="21" y="47"/>
                  </a:lnTo>
                  <a:lnTo>
                    <a:pt x="21" y="42"/>
                  </a:lnTo>
                  <a:lnTo>
                    <a:pt x="19" y="32"/>
                  </a:lnTo>
                  <a:lnTo>
                    <a:pt x="15" y="18"/>
                  </a:lnTo>
                  <a:lnTo>
                    <a:pt x="3" y="7"/>
                  </a:lnTo>
                  <a:lnTo>
                    <a:pt x="0" y="0"/>
                  </a:lnTo>
                  <a:close/>
                </a:path>
              </a:pathLst>
            </a:custGeom>
            <a:solidFill>
              <a:srgbClr val="FFA5A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56" name="Freeform 40"/>
            <p:cNvSpPr>
              <a:spLocks/>
            </p:cNvSpPr>
            <p:nvPr/>
          </p:nvSpPr>
          <p:spPr bwMode="auto">
            <a:xfrm>
              <a:off x="2405" y="2570"/>
              <a:ext cx="82" cy="43"/>
            </a:xfrm>
            <a:custGeom>
              <a:avLst/>
              <a:gdLst>
                <a:gd name="T0" fmla="*/ 0 w 164"/>
                <a:gd name="T1" fmla="*/ 59 h 88"/>
                <a:gd name="T2" fmla="*/ 1 w 164"/>
                <a:gd name="T3" fmla="*/ 57 h 88"/>
                <a:gd name="T4" fmla="*/ 5 w 164"/>
                <a:gd name="T5" fmla="*/ 50 h 88"/>
                <a:gd name="T6" fmla="*/ 12 w 164"/>
                <a:gd name="T7" fmla="*/ 39 h 88"/>
                <a:gd name="T8" fmla="*/ 21 w 164"/>
                <a:gd name="T9" fmla="*/ 28 h 88"/>
                <a:gd name="T10" fmla="*/ 34 w 164"/>
                <a:gd name="T11" fmla="*/ 18 h 88"/>
                <a:gd name="T12" fmla="*/ 50 w 164"/>
                <a:gd name="T13" fmla="*/ 8 h 88"/>
                <a:gd name="T14" fmla="*/ 69 w 164"/>
                <a:gd name="T15" fmla="*/ 1 h 88"/>
                <a:gd name="T16" fmla="*/ 94 w 164"/>
                <a:gd name="T17" fmla="*/ 0 h 88"/>
                <a:gd name="T18" fmla="*/ 96 w 164"/>
                <a:gd name="T19" fmla="*/ 0 h 88"/>
                <a:gd name="T20" fmla="*/ 100 w 164"/>
                <a:gd name="T21" fmla="*/ 1 h 88"/>
                <a:gd name="T22" fmla="*/ 109 w 164"/>
                <a:gd name="T23" fmla="*/ 3 h 88"/>
                <a:gd name="T24" fmla="*/ 119 w 164"/>
                <a:gd name="T25" fmla="*/ 5 h 88"/>
                <a:gd name="T26" fmla="*/ 130 w 164"/>
                <a:gd name="T27" fmla="*/ 11 h 88"/>
                <a:gd name="T28" fmla="*/ 141 w 164"/>
                <a:gd name="T29" fmla="*/ 18 h 88"/>
                <a:gd name="T30" fmla="*/ 152 w 164"/>
                <a:gd name="T31" fmla="*/ 27 h 88"/>
                <a:gd name="T32" fmla="*/ 162 w 164"/>
                <a:gd name="T33" fmla="*/ 41 h 88"/>
                <a:gd name="T34" fmla="*/ 152 w 164"/>
                <a:gd name="T35" fmla="*/ 46 h 88"/>
                <a:gd name="T36" fmla="*/ 164 w 164"/>
                <a:gd name="T37" fmla="*/ 77 h 88"/>
                <a:gd name="T38" fmla="*/ 142 w 164"/>
                <a:gd name="T39" fmla="*/ 61 h 88"/>
                <a:gd name="T40" fmla="*/ 143 w 164"/>
                <a:gd name="T41" fmla="*/ 88 h 88"/>
                <a:gd name="T42" fmla="*/ 120 w 164"/>
                <a:gd name="T43" fmla="*/ 65 h 88"/>
                <a:gd name="T44" fmla="*/ 97 w 164"/>
                <a:gd name="T45" fmla="*/ 58 h 88"/>
                <a:gd name="T46" fmla="*/ 95 w 164"/>
                <a:gd name="T47" fmla="*/ 88 h 88"/>
                <a:gd name="T48" fmla="*/ 76 w 164"/>
                <a:gd name="T49" fmla="*/ 62 h 88"/>
                <a:gd name="T50" fmla="*/ 75 w 164"/>
                <a:gd name="T51" fmla="*/ 61 h 88"/>
                <a:gd name="T52" fmla="*/ 72 w 164"/>
                <a:gd name="T53" fmla="*/ 60 h 88"/>
                <a:gd name="T54" fmla="*/ 67 w 164"/>
                <a:gd name="T55" fmla="*/ 59 h 88"/>
                <a:gd name="T56" fmla="*/ 60 w 164"/>
                <a:gd name="T57" fmla="*/ 57 h 88"/>
                <a:gd name="T58" fmla="*/ 52 w 164"/>
                <a:gd name="T59" fmla="*/ 56 h 88"/>
                <a:gd name="T60" fmla="*/ 43 w 164"/>
                <a:gd name="T61" fmla="*/ 56 h 88"/>
                <a:gd name="T62" fmla="*/ 33 w 164"/>
                <a:gd name="T63" fmla="*/ 58 h 88"/>
                <a:gd name="T64" fmla="*/ 22 w 164"/>
                <a:gd name="T65" fmla="*/ 61 h 88"/>
                <a:gd name="T66" fmla="*/ 0 w 164"/>
                <a:gd name="T67"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4" h="88">
                  <a:moveTo>
                    <a:pt x="0" y="59"/>
                  </a:moveTo>
                  <a:lnTo>
                    <a:pt x="1" y="57"/>
                  </a:lnTo>
                  <a:lnTo>
                    <a:pt x="5" y="50"/>
                  </a:lnTo>
                  <a:lnTo>
                    <a:pt x="12" y="39"/>
                  </a:lnTo>
                  <a:lnTo>
                    <a:pt x="21" y="28"/>
                  </a:lnTo>
                  <a:lnTo>
                    <a:pt x="34" y="18"/>
                  </a:lnTo>
                  <a:lnTo>
                    <a:pt x="50" y="8"/>
                  </a:lnTo>
                  <a:lnTo>
                    <a:pt x="69" y="1"/>
                  </a:lnTo>
                  <a:lnTo>
                    <a:pt x="94" y="0"/>
                  </a:lnTo>
                  <a:lnTo>
                    <a:pt x="96" y="0"/>
                  </a:lnTo>
                  <a:lnTo>
                    <a:pt x="100" y="1"/>
                  </a:lnTo>
                  <a:lnTo>
                    <a:pt x="109" y="3"/>
                  </a:lnTo>
                  <a:lnTo>
                    <a:pt x="119" y="5"/>
                  </a:lnTo>
                  <a:lnTo>
                    <a:pt x="130" y="11"/>
                  </a:lnTo>
                  <a:lnTo>
                    <a:pt x="141" y="18"/>
                  </a:lnTo>
                  <a:lnTo>
                    <a:pt x="152" y="27"/>
                  </a:lnTo>
                  <a:lnTo>
                    <a:pt x="162" y="41"/>
                  </a:lnTo>
                  <a:lnTo>
                    <a:pt x="152" y="46"/>
                  </a:lnTo>
                  <a:lnTo>
                    <a:pt x="164" y="77"/>
                  </a:lnTo>
                  <a:lnTo>
                    <a:pt x="142" y="61"/>
                  </a:lnTo>
                  <a:lnTo>
                    <a:pt x="143" y="88"/>
                  </a:lnTo>
                  <a:lnTo>
                    <a:pt x="120" y="65"/>
                  </a:lnTo>
                  <a:lnTo>
                    <a:pt x="97" y="58"/>
                  </a:lnTo>
                  <a:lnTo>
                    <a:pt x="95" y="88"/>
                  </a:lnTo>
                  <a:lnTo>
                    <a:pt x="76" y="62"/>
                  </a:lnTo>
                  <a:lnTo>
                    <a:pt x="75" y="61"/>
                  </a:lnTo>
                  <a:lnTo>
                    <a:pt x="72" y="60"/>
                  </a:lnTo>
                  <a:lnTo>
                    <a:pt x="67" y="59"/>
                  </a:lnTo>
                  <a:lnTo>
                    <a:pt x="60" y="57"/>
                  </a:lnTo>
                  <a:lnTo>
                    <a:pt x="52" y="56"/>
                  </a:lnTo>
                  <a:lnTo>
                    <a:pt x="43" y="56"/>
                  </a:lnTo>
                  <a:lnTo>
                    <a:pt x="33" y="58"/>
                  </a:lnTo>
                  <a:lnTo>
                    <a:pt x="22" y="61"/>
                  </a:lnTo>
                  <a:lnTo>
                    <a:pt x="0" y="59"/>
                  </a:lnTo>
                  <a:close/>
                </a:path>
              </a:pathLst>
            </a:custGeom>
            <a:solidFill>
              <a:srgbClr val="8C332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57" name="Freeform 41"/>
            <p:cNvSpPr>
              <a:spLocks/>
            </p:cNvSpPr>
            <p:nvPr/>
          </p:nvSpPr>
          <p:spPr bwMode="auto">
            <a:xfrm>
              <a:off x="2330" y="2921"/>
              <a:ext cx="144" cy="153"/>
            </a:xfrm>
            <a:custGeom>
              <a:avLst/>
              <a:gdLst>
                <a:gd name="T0" fmla="*/ 189 w 290"/>
                <a:gd name="T1" fmla="*/ 0 h 305"/>
                <a:gd name="T2" fmla="*/ 189 w 290"/>
                <a:gd name="T3" fmla="*/ 1 h 305"/>
                <a:gd name="T4" fmla="*/ 190 w 290"/>
                <a:gd name="T5" fmla="*/ 7 h 305"/>
                <a:gd name="T6" fmla="*/ 193 w 290"/>
                <a:gd name="T7" fmla="*/ 14 h 305"/>
                <a:gd name="T8" fmla="*/ 200 w 290"/>
                <a:gd name="T9" fmla="*/ 24 h 305"/>
                <a:gd name="T10" fmla="*/ 210 w 290"/>
                <a:gd name="T11" fmla="*/ 37 h 305"/>
                <a:gd name="T12" fmla="*/ 228 w 290"/>
                <a:gd name="T13" fmla="*/ 50 h 305"/>
                <a:gd name="T14" fmla="*/ 254 w 290"/>
                <a:gd name="T15" fmla="*/ 65 h 305"/>
                <a:gd name="T16" fmla="*/ 288 w 290"/>
                <a:gd name="T17" fmla="*/ 83 h 305"/>
                <a:gd name="T18" fmla="*/ 290 w 290"/>
                <a:gd name="T19" fmla="*/ 88 h 305"/>
                <a:gd name="T20" fmla="*/ 241 w 290"/>
                <a:gd name="T21" fmla="*/ 94 h 305"/>
                <a:gd name="T22" fmla="*/ 239 w 290"/>
                <a:gd name="T23" fmla="*/ 72 h 305"/>
                <a:gd name="T24" fmla="*/ 238 w 290"/>
                <a:gd name="T25" fmla="*/ 74 h 305"/>
                <a:gd name="T26" fmla="*/ 233 w 290"/>
                <a:gd name="T27" fmla="*/ 77 h 305"/>
                <a:gd name="T28" fmla="*/ 226 w 290"/>
                <a:gd name="T29" fmla="*/ 82 h 305"/>
                <a:gd name="T30" fmla="*/ 216 w 290"/>
                <a:gd name="T31" fmla="*/ 87 h 305"/>
                <a:gd name="T32" fmla="*/ 201 w 290"/>
                <a:gd name="T33" fmla="*/ 93 h 305"/>
                <a:gd name="T34" fmla="*/ 184 w 290"/>
                <a:gd name="T35" fmla="*/ 98 h 305"/>
                <a:gd name="T36" fmla="*/ 162 w 290"/>
                <a:gd name="T37" fmla="*/ 101 h 305"/>
                <a:gd name="T38" fmla="*/ 135 w 290"/>
                <a:gd name="T39" fmla="*/ 102 h 305"/>
                <a:gd name="T40" fmla="*/ 133 w 290"/>
                <a:gd name="T41" fmla="*/ 103 h 305"/>
                <a:gd name="T42" fmla="*/ 127 w 290"/>
                <a:gd name="T43" fmla="*/ 106 h 305"/>
                <a:gd name="T44" fmla="*/ 118 w 290"/>
                <a:gd name="T45" fmla="*/ 110 h 305"/>
                <a:gd name="T46" fmla="*/ 109 w 290"/>
                <a:gd name="T47" fmla="*/ 117 h 305"/>
                <a:gd name="T48" fmla="*/ 98 w 290"/>
                <a:gd name="T49" fmla="*/ 124 h 305"/>
                <a:gd name="T50" fmla="*/ 90 w 290"/>
                <a:gd name="T51" fmla="*/ 133 h 305"/>
                <a:gd name="T52" fmla="*/ 84 w 290"/>
                <a:gd name="T53" fmla="*/ 145 h 305"/>
                <a:gd name="T54" fmla="*/ 83 w 290"/>
                <a:gd name="T55" fmla="*/ 156 h 305"/>
                <a:gd name="T56" fmla="*/ 98 w 290"/>
                <a:gd name="T57" fmla="*/ 158 h 305"/>
                <a:gd name="T58" fmla="*/ 103 w 290"/>
                <a:gd name="T59" fmla="*/ 145 h 305"/>
                <a:gd name="T60" fmla="*/ 104 w 290"/>
                <a:gd name="T61" fmla="*/ 150 h 305"/>
                <a:gd name="T62" fmla="*/ 110 w 290"/>
                <a:gd name="T63" fmla="*/ 162 h 305"/>
                <a:gd name="T64" fmla="*/ 119 w 290"/>
                <a:gd name="T65" fmla="*/ 177 h 305"/>
                <a:gd name="T66" fmla="*/ 133 w 290"/>
                <a:gd name="T67" fmla="*/ 191 h 305"/>
                <a:gd name="T68" fmla="*/ 132 w 290"/>
                <a:gd name="T69" fmla="*/ 198 h 305"/>
                <a:gd name="T70" fmla="*/ 109 w 290"/>
                <a:gd name="T71" fmla="*/ 183 h 305"/>
                <a:gd name="T72" fmla="*/ 88 w 290"/>
                <a:gd name="T73" fmla="*/ 201 h 305"/>
                <a:gd name="T74" fmla="*/ 106 w 290"/>
                <a:gd name="T75" fmla="*/ 214 h 305"/>
                <a:gd name="T76" fmla="*/ 109 w 290"/>
                <a:gd name="T77" fmla="*/ 222 h 305"/>
                <a:gd name="T78" fmla="*/ 56 w 290"/>
                <a:gd name="T79" fmla="*/ 226 h 305"/>
                <a:gd name="T80" fmla="*/ 54 w 290"/>
                <a:gd name="T81" fmla="*/ 231 h 305"/>
                <a:gd name="T82" fmla="*/ 51 w 290"/>
                <a:gd name="T83" fmla="*/ 242 h 305"/>
                <a:gd name="T84" fmla="*/ 43 w 290"/>
                <a:gd name="T85" fmla="*/ 252 h 305"/>
                <a:gd name="T86" fmla="*/ 29 w 290"/>
                <a:gd name="T87" fmla="*/ 252 h 305"/>
                <a:gd name="T88" fmla="*/ 56 w 290"/>
                <a:gd name="T89" fmla="*/ 283 h 305"/>
                <a:gd name="T90" fmla="*/ 26 w 290"/>
                <a:gd name="T91" fmla="*/ 305 h 305"/>
                <a:gd name="T92" fmla="*/ 0 w 290"/>
                <a:gd name="T93" fmla="*/ 224 h 305"/>
                <a:gd name="T94" fmla="*/ 4 w 290"/>
                <a:gd name="T95" fmla="*/ 217 h 305"/>
                <a:gd name="T96" fmla="*/ 14 w 290"/>
                <a:gd name="T97" fmla="*/ 199 h 305"/>
                <a:gd name="T98" fmla="*/ 30 w 290"/>
                <a:gd name="T99" fmla="*/ 173 h 305"/>
                <a:gd name="T100" fmla="*/ 52 w 290"/>
                <a:gd name="T101" fmla="*/ 141 h 305"/>
                <a:gd name="T102" fmla="*/ 77 w 290"/>
                <a:gd name="T103" fmla="*/ 109 h 305"/>
                <a:gd name="T104" fmla="*/ 106 w 290"/>
                <a:gd name="T105" fmla="*/ 78 h 305"/>
                <a:gd name="T106" fmla="*/ 137 w 290"/>
                <a:gd name="T107" fmla="*/ 53 h 305"/>
                <a:gd name="T108" fmla="*/ 171 w 290"/>
                <a:gd name="T109" fmla="*/ 37 h 305"/>
                <a:gd name="T110" fmla="*/ 189 w 290"/>
                <a:gd name="T111"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0" h="305">
                  <a:moveTo>
                    <a:pt x="189" y="0"/>
                  </a:moveTo>
                  <a:lnTo>
                    <a:pt x="189" y="1"/>
                  </a:lnTo>
                  <a:lnTo>
                    <a:pt x="190" y="7"/>
                  </a:lnTo>
                  <a:lnTo>
                    <a:pt x="193" y="14"/>
                  </a:lnTo>
                  <a:lnTo>
                    <a:pt x="200" y="24"/>
                  </a:lnTo>
                  <a:lnTo>
                    <a:pt x="210" y="37"/>
                  </a:lnTo>
                  <a:lnTo>
                    <a:pt x="228" y="50"/>
                  </a:lnTo>
                  <a:lnTo>
                    <a:pt x="254" y="65"/>
                  </a:lnTo>
                  <a:lnTo>
                    <a:pt x="288" y="83"/>
                  </a:lnTo>
                  <a:lnTo>
                    <a:pt x="290" y="88"/>
                  </a:lnTo>
                  <a:lnTo>
                    <a:pt x="241" y="94"/>
                  </a:lnTo>
                  <a:lnTo>
                    <a:pt x="239" y="72"/>
                  </a:lnTo>
                  <a:lnTo>
                    <a:pt x="238" y="74"/>
                  </a:lnTo>
                  <a:lnTo>
                    <a:pt x="233" y="77"/>
                  </a:lnTo>
                  <a:lnTo>
                    <a:pt x="226" y="82"/>
                  </a:lnTo>
                  <a:lnTo>
                    <a:pt x="216" y="87"/>
                  </a:lnTo>
                  <a:lnTo>
                    <a:pt x="201" y="93"/>
                  </a:lnTo>
                  <a:lnTo>
                    <a:pt x="184" y="98"/>
                  </a:lnTo>
                  <a:lnTo>
                    <a:pt x="162" y="101"/>
                  </a:lnTo>
                  <a:lnTo>
                    <a:pt x="135" y="102"/>
                  </a:lnTo>
                  <a:lnTo>
                    <a:pt x="133" y="103"/>
                  </a:lnTo>
                  <a:lnTo>
                    <a:pt x="127" y="106"/>
                  </a:lnTo>
                  <a:lnTo>
                    <a:pt x="118" y="110"/>
                  </a:lnTo>
                  <a:lnTo>
                    <a:pt x="109" y="117"/>
                  </a:lnTo>
                  <a:lnTo>
                    <a:pt x="98" y="124"/>
                  </a:lnTo>
                  <a:lnTo>
                    <a:pt x="90" y="133"/>
                  </a:lnTo>
                  <a:lnTo>
                    <a:pt x="84" y="145"/>
                  </a:lnTo>
                  <a:lnTo>
                    <a:pt x="83" y="156"/>
                  </a:lnTo>
                  <a:lnTo>
                    <a:pt x="98" y="158"/>
                  </a:lnTo>
                  <a:lnTo>
                    <a:pt x="103" y="145"/>
                  </a:lnTo>
                  <a:lnTo>
                    <a:pt x="104" y="150"/>
                  </a:lnTo>
                  <a:lnTo>
                    <a:pt x="110" y="162"/>
                  </a:lnTo>
                  <a:lnTo>
                    <a:pt x="119" y="177"/>
                  </a:lnTo>
                  <a:lnTo>
                    <a:pt x="133" y="191"/>
                  </a:lnTo>
                  <a:lnTo>
                    <a:pt x="132" y="198"/>
                  </a:lnTo>
                  <a:lnTo>
                    <a:pt x="109" y="183"/>
                  </a:lnTo>
                  <a:lnTo>
                    <a:pt x="88" y="201"/>
                  </a:lnTo>
                  <a:lnTo>
                    <a:pt x="106" y="214"/>
                  </a:lnTo>
                  <a:lnTo>
                    <a:pt x="109" y="222"/>
                  </a:lnTo>
                  <a:lnTo>
                    <a:pt x="56" y="226"/>
                  </a:lnTo>
                  <a:lnTo>
                    <a:pt x="54" y="231"/>
                  </a:lnTo>
                  <a:lnTo>
                    <a:pt x="51" y="242"/>
                  </a:lnTo>
                  <a:lnTo>
                    <a:pt x="43" y="252"/>
                  </a:lnTo>
                  <a:lnTo>
                    <a:pt x="29" y="252"/>
                  </a:lnTo>
                  <a:lnTo>
                    <a:pt x="56" y="283"/>
                  </a:lnTo>
                  <a:lnTo>
                    <a:pt x="26" y="305"/>
                  </a:lnTo>
                  <a:lnTo>
                    <a:pt x="0" y="224"/>
                  </a:lnTo>
                  <a:lnTo>
                    <a:pt x="4" y="217"/>
                  </a:lnTo>
                  <a:lnTo>
                    <a:pt x="14" y="199"/>
                  </a:lnTo>
                  <a:lnTo>
                    <a:pt x="30" y="173"/>
                  </a:lnTo>
                  <a:lnTo>
                    <a:pt x="52" y="141"/>
                  </a:lnTo>
                  <a:lnTo>
                    <a:pt x="77" y="109"/>
                  </a:lnTo>
                  <a:lnTo>
                    <a:pt x="106" y="78"/>
                  </a:lnTo>
                  <a:lnTo>
                    <a:pt x="137" y="53"/>
                  </a:lnTo>
                  <a:lnTo>
                    <a:pt x="171" y="37"/>
                  </a:lnTo>
                  <a:lnTo>
                    <a:pt x="189" y="0"/>
                  </a:lnTo>
                  <a:close/>
                </a:path>
              </a:pathLst>
            </a:custGeom>
            <a:solidFill>
              <a:srgbClr val="267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58" name="Freeform 42"/>
            <p:cNvSpPr>
              <a:spLocks/>
            </p:cNvSpPr>
            <p:nvPr/>
          </p:nvSpPr>
          <p:spPr bwMode="auto">
            <a:xfrm>
              <a:off x="2369" y="3088"/>
              <a:ext cx="63" cy="201"/>
            </a:xfrm>
            <a:custGeom>
              <a:avLst/>
              <a:gdLst>
                <a:gd name="T0" fmla="*/ 70 w 125"/>
                <a:gd name="T1" fmla="*/ 0 h 401"/>
                <a:gd name="T2" fmla="*/ 103 w 125"/>
                <a:gd name="T3" fmla="*/ 28 h 401"/>
                <a:gd name="T4" fmla="*/ 107 w 125"/>
                <a:gd name="T5" fmla="*/ 71 h 401"/>
                <a:gd name="T6" fmla="*/ 116 w 125"/>
                <a:gd name="T7" fmla="*/ 168 h 401"/>
                <a:gd name="T8" fmla="*/ 123 w 125"/>
                <a:gd name="T9" fmla="*/ 272 h 401"/>
                <a:gd name="T10" fmla="*/ 124 w 125"/>
                <a:gd name="T11" fmla="*/ 342 h 401"/>
                <a:gd name="T12" fmla="*/ 86 w 125"/>
                <a:gd name="T13" fmla="*/ 346 h 401"/>
                <a:gd name="T14" fmla="*/ 86 w 125"/>
                <a:gd name="T15" fmla="*/ 350 h 401"/>
                <a:gd name="T16" fmla="*/ 90 w 125"/>
                <a:gd name="T17" fmla="*/ 357 h 401"/>
                <a:gd name="T18" fmla="*/ 98 w 125"/>
                <a:gd name="T19" fmla="*/ 367 h 401"/>
                <a:gd name="T20" fmla="*/ 114 w 125"/>
                <a:gd name="T21" fmla="*/ 376 h 401"/>
                <a:gd name="T22" fmla="*/ 125 w 125"/>
                <a:gd name="T23" fmla="*/ 396 h 401"/>
                <a:gd name="T24" fmla="*/ 124 w 125"/>
                <a:gd name="T25" fmla="*/ 396 h 401"/>
                <a:gd name="T26" fmla="*/ 119 w 125"/>
                <a:gd name="T27" fmla="*/ 398 h 401"/>
                <a:gd name="T28" fmla="*/ 111 w 125"/>
                <a:gd name="T29" fmla="*/ 399 h 401"/>
                <a:gd name="T30" fmla="*/ 102 w 125"/>
                <a:gd name="T31" fmla="*/ 400 h 401"/>
                <a:gd name="T32" fmla="*/ 91 w 125"/>
                <a:gd name="T33" fmla="*/ 401 h 401"/>
                <a:gd name="T34" fmla="*/ 78 w 125"/>
                <a:gd name="T35" fmla="*/ 401 h 401"/>
                <a:gd name="T36" fmla="*/ 63 w 125"/>
                <a:gd name="T37" fmla="*/ 399 h 401"/>
                <a:gd name="T38" fmla="*/ 48 w 125"/>
                <a:gd name="T39" fmla="*/ 395 h 401"/>
                <a:gd name="T40" fmla="*/ 43 w 125"/>
                <a:gd name="T41" fmla="*/ 388 h 401"/>
                <a:gd name="T42" fmla="*/ 35 w 125"/>
                <a:gd name="T43" fmla="*/ 369 h 401"/>
                <a:gd name="T44" fmla="*/ 32 w 125"/>
                <a:gd name="T45" fmla="*/ 345 h 401"/>
                <a:gd name="T46" fmla="*/ 41 w 125"/>
                <a:gd name="T47" fmla="*/ 317 h 401"/>
                <a:gd name="T48" fmla="*/ 43 w 125"/>
                <a:gd name="T49" fmla="*/ 296 h 401"/>
                <a:gd name="T50" fmla="*/ 48 w 125"/>
                <a:gd name="T51" fmla="*/ 244 h 401"/>
                <a:gd name="T52" fmla="*/ 49 w 125"/>
                <a:gd name="T53" fmla="*/ 185 h 401"/>
                <a:gd name="T54" fmla="*/ 45 w 125"/>
                <a:gd name="T55" fmla="*/ 139 h 401"/>
                <a:gd name="T56" fmla="*/ 31 w 125"/>
                <a:gd name="T57" fmla="*/ 141 h 401"/>
                <a:gd name="T58" fmla="*/ 32 w 125"/>
                <a:gd name="T59" fmla="*/ 146 h 401"/>
                <a:gd name="T60" fmla="*/ 34 w 125"/>
                <a:gd name="T61" fmla="*/ 158 h 401"/>
                <a:gd name="T62" fmla="*/ 34 w 125"/>
                <a:gd name="T63" fmla="*/ 179 h 401"/>
                <a:gd name="T64" fmla="*/ 32 w 125"/>
                <a:gd name="T65" fmla="*/ 205 h 401"/>
                <a:gd name="T66" fmla="*/ 28 w 125"/>
                <a:gd name="T67" fmla="*/ 199 h 401"/>
                <a:gd name="T68" fmla="*/ 22 w 125"/>
                <a:gd name="T69" fmla="*/ 183 h 401"/>
                <a:gd name="T70" fmla="*/ 12 w 125"/>
                <a:gd name="T71" fmla="*/ 161 h 401"/>
                <a:gd name="T72" fmla="*/ 4 w 125"/>
                <a:gd name="T73" fmla="*/ 133 h 401"/>
                <a:gd name="T74" fmla="*/ 0 w 125"/>
                <a:gd name="T75" fmla="*/ 104 h 401"/>
                <a:gd name="T76" fmla="*/ 2 w 125"/>
                <a:gd name="T77" fmla="*/ 77 h 401"/>
                <a:gd name="T78" fmla="*/ 12 w 125"/>
                <a:gd name="T79" fmla="*/ 54 h 401"/>
                <a:gd name="T80" fmla="*/ 35 w 125"/>
                <a:gd name="T81" fmla="*/ 36 h 401"/>
                <a:gd name="T82" fmla="*/ 72 w 125"/>
                <a:gd name="T83" fmla="*/ 24 h 401"/>
                <a:gd name="T84" fmla="*/ 34 w 125"/>
                <a:gd name="T85" fmla="*/ 5 h 401"/>
                <a:gd name="T86" fmla="*/ 70 w 125"/>
                <a:gd name="T87"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401">
                  <a:moveTo>
                    <a:pt x="70" y="0"/>
                  </a:moveTo>
                  <a:lnTo>
                    <a:pt x="103" y="28"/>
                  </a:lnTo>
                  <a:lnTo>
                    <a:pt x="107" y="71"/>
                  </a:lnTo>
                  <a:lnTo>
                    <a:pt x="116" y="168"/>
                  </a:lnTo>
                  <a:lnTo>
                    <a:pt x="123" y="272"/>
                  </a:lnTo>
                  <a:lnTo>
                    <a:pt x="124" y="342"/>
                  </a:lnTo>
                  <a:lnTo>
                    <a:pt x="86" y="346"/>
                  </a:lnTo>
                  <a:lnTo>
                    <a:pt x="86" y="350"/>
                  </a:lnTo>
                  <a:lnTo>
                    <a:pt x="90" y="357"/>
                  </a:lnTo>
                  <a:lnTo>
                    <a:pt x="98" y="367"/>
                  </a:lnTo>
                  <a:lnTo>
                    <a:pt x="114" y="376"/>
                  </a:lnTo>
                  <a:lnTo>
                    <a:pt x="125" y="396"/>
                  </a:lnTo>
                  <a:lnTo>
                    <a:pt x="124" y="396"/>
                  </a:lnTo>
                  <a:lnTo>
                    <a:pt x="119" y="398"/>
                  </a:lnTo>
                  <a:lnTo>
                    <a:pt x="111" y="399"/>
                  </a:lnTo>
                  <a:lnTo>
                    <a:pt x="102" y="400"/>
                  </a:lnTo>
                  <a:lnTo>
                    <a:pt x="91" y="401"/>
                  </a:lnTo>
                  <a:lnTo>
                    <a:pt x="78" y="401"/>
                  </a:lnTo>
                  <a:lnTo>
                    <a:pt x="63" y="399"/>
                  </a:lnTo>
                  <a:lnTo>
                    <a:pt x="48" y="395"/>
                  </a:lnTo>
                  <a:lnTo>
                    <a:pt x="43" y="388"/>
                  </a:lnTo>
                  <a:lnTo>
                    <a:pt x="35" y="369"/>
                  </a:lnTo>
                  <a:lnTo>
                    <a:pt x="32" y="345"/>
                  </a:lnTo>
                  <a:lnTo>
                    <a:pt x="41" y="317"/>
                  </a:lnTo>
                  <a:lnTo>
                    <a:pt x="43" y="296"/>
                  </a:lnTo>
                  <a:lnTo>
                    <a:pt x="48" y="244"/>
                  </a:lnTo>
                  <a:lnTo>
                    <a:pt x="49" y="185"/>
                  </a:lnTo>
                  <a:lnTo>
                    <a:pt x="45" y="139"/>
                  </a:lnTo>
                  <a:lnTo>
                    <a:pt x="31" y="141"/>
                  </a:lnTo>
                  <a:lnTo>
                    <a:pt x="32" y="146"/>
                  </a:lnTo>
                  <a:lnTo>
                    <a:pt x="34" y="158"/>
                  </a:lnTo>
                  <a:lnTo>
                    <a:pt x="34" y="179"/>
                  </a:lnTo>
                  <a:lnTo>
                    <a:pt x="32" y="205"/>
                  </a:lnTo>
                  <a:lnTo>
                    <a:pt x="28" y="199"/>
                  </a:lnTo>
                  <a:lnTo>
                    <a:pt x="22" y="183"/>
                  </a:lnTo>
                  <a:lnTo>
                    <a:pt x="12" y="161"/>
                  </a:lnTo>
                  <a:lnTo>
                    <a:pt x="4" y="133"/>
                  </a:lnTo>
                  <a:lnTo>
                    <a:pt x="0" y="104"/>
                  </a:lnTo>
                  <a:lnTo>
                    <a:pt x="2" y="77"/>
                  </a:lnTo>
                  <a:lnTo>
                    <a:pt x="12" y="54"/>
                  </a:lnTo>
                  <a:lnTo>
                    <a:pt x="35" y="36"/>
                  </a:lnTo>
                  <a:lnTo>
                    <a:pt x="72" y="24"/>
                  </a:lnTo>
                  <a:lnTo>
                    <a:pt x="34" y="5"/>
                  </a:lnTo>
                  <a:lnTo>
                    <a:pt x="70" y="0"/>
                  </a:lnTo>
                  <a:close/>
                </a:path>
              </a:pathLst>
            </a:custGeom>
            <a:solidFill>
              <a:srgbClr val="4C9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59" name="Freeform 43"/>
            <p:cNvSpPr>
              <a:spLocks/>
            </p:cNvSpPr>
            <p:nvPr/>
          </p:nvSpPr>
          <p:spPr bwMode="auto">
            <a:xfrm>
              <a:off x="2465" y="3117"/>
              <a:ext cx="76" cy="157"/>
            </a:xfrm>
            <a:custGeom>
              <a:avLst/>
              <a:gdLst>
                <a:gd name="T0" fmla="*/ 0 w 151"/>
                <a:gd name="T1" fmla="*/ 58 h 315"/>
                <a:gd name="T2" fmla="*/ 1 w 151"/>
                <a:gd name="T3" fmla="*/ 56 h 315"/>
                <a:gd name="T4" fmla="*/ 5 w 151"/>
                <a:gd name="T5" fmla="*/ 49 h 315"/>
                <a:gd name="T6" fmla="*/ 9 w 151"/>
                <a:gd name="T7" fmla="*/ 39 h 315"/>
                <a:gd name="T8" fmla="*/ 17 w 151"/>
                <a:gd name="T9" fmla="*/ 28 h 315"/>
                <a:gd name="T10" fmla="*/ 27 w 151"/>
                <a:gd name="T11" fmla="*/ 18 h 315"/>
                <a:gd name="T12" fmla="*/ 38 w 151"/>
                <a:gd name="T13" fmla="*/ 8 h 315"/>
                <a:gd name="T14" fmla="*/ 52 w 151"/>
                <a:gd name="T15" fmla="*/ 3 h 315"/>
                <a:gd name="T16" fmla="*/ 67 w 151"/>
                <a:gd name="T17" fmla="*/ 0 h 315"/>
                <a:gd name="T18" fmla="*/ 88 w 151"/>
                <a:gd name="T19" fmla="*/ 11 h 315"/>
                <a:gd name="T20" fmla="*/ 90 w 151"/>
                <a:gd name="T21" fmla="*/ 19 h 315"/>
                <a:gd name="T22" fmla="*/ 98 w 151"/>
                <a:gd name="T23" fmla="*/ 42 h 315"/>
                <a:gd name="T24" fmla="*/ 108 w 151"/>
                <a:gd name="T25" fmla="*/ 76 h 315"/>
                <a:gd name="T26" fmla="*/ 121 w 151"/>
                <a:gd name="T27" fmla="*/ 118 h 315"/>
                <a:gd name="T28" fmla="*/ 133 w 151"/>
                <a:gd name="T29" fmla="*/ 164 h 315"/>
                <a:gd name="T30" fmla="*/ 143 w 151"/>
                <a:gd name="T31" fmla="*/ 210 h 315"/>
                <a:gd name="T32" fmla="*/ 149 w 151"/>
                <a:gd name="T33" fmla="*/ 254 h 315"/>
                <a:gd name="T34" fmla="*/ 151 w 151"/>
                <a:gd name="T35" fmla="*/ 292 h 315"/>
                <a:gd name="T36" fmla="*/ 150 w 151"/>
                <a:gd name="T37" fmla="*/ 293 h 315"/>
                <a:gd name="T38" fmla="*/ 145 w 151"/>
                <a:gd name="T39" fmla="*/ 296 h 315"/>
                <a:gd name="T40" fmla="*/ 140 w 151"/>
                <a:gd name="T41" fmla="*/ 301 h 315"/>
                <a:gd name="T42" fmla="*/ 131 w 151"/>
                <a:gd name="T43" fmla="*/ 305 h 315"/>
                <a:gd name="T44" fmla="*/ 120 w 151"/>
                <a:gd name="T45" fmla="*/ 311 h 315"/>
                <a:gd name="T46" fmla="*/ 107 w 151"/>
                <a:gd name="T47" fmla="*/ 314 h 315"/>
                <a:gd name="T48" fmla="*/ 92 w 151"/>
                <a:gd name="T49" fmla="*/ 315 h 315"/>
                <a:gd name="T50" fmla="*/ 76 w 151"/>
                <a:gd name="T51" fmla="*/ 314 h 315"/>
                <a:gd name="T52" fmla="*/ 72 w 151"/>
                <a:gd name="T53" fmla="*/ 299 h 315"/>
                <a:gd name="T54" fmla="*/ 62 w 151"/>
                <a:gd name="T55" fmla="*/ 261 h 315"/>
                <a:gd name="T56" fmla="*/ 53 w 151"/>
                <a:gd name="T57" fmla="*/ 211 h 315"/>
                <a:gd name="T58" fmla="*/ 51 w 151"/>
                <a:gd name="T59" fmla="*/ 159 h 315"/>
                <a:gd name="T60" fmla="*/ 50 w 151"/>
                <a:gd name="T61" fmla="*/ 157 h 315"/>
                <a:gd name="T62" fmla="*/ 48 w 151"/>
                <a:gd name="T63" fmla="*/ 150 h 315"/>
                <a:gd name="T64" fmla="*/ 45 w 151"/>
                <a:gd name="T65" fmla="*/ 142 h 315"/>
                <a:gd name="T66" fmla="*/ 40 w 151"/>
                <a:gd name="T67" fmla="*/ 132 h 315"/>
                <a:gd name="T68" fmla="*/ 33 w 151"/>
                <a:gd name="T69" fmla="*/ 124 h 315"/>
                <a:gd name="T70" fmla="*/ 25 w 151"/>
                <a:gd name="T71" fmla="*/ 117 h 315"/>
                <a:gd name="T72" fmla="*/ 16 w 151"/>
                <a:gd name="T73" fmla="*/ 113 h 315"/>
                <a:gd name="T74" fmla="*/ 5 w 151"/>
                <a:gd name="T75" fmla="*/ 115 h 315"/>
                <a:gd name="T76" fmla="*/ 0 w 151"/>
                <a:gd name="T77" fmla="*/ 5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315">
                  <a:moveTo>
                    <a:pt x="0" y="58"/>
                  </a:moveTo>
                  <a:lnTo>
                    <a:pt x="1" y="56"/>
                  </a:lnTo>
                  <a:lnTo>
                    <a:pt x="5" y="49"/>
                  </a:lnTo>
                  <a:lnTo>
                    <a:pt x="9" y="39"/>
                  </a:lnTo>
                  <a:lnTo>
                    <a:pt x="17" y="28"/>
                  </a:lnTo>
                  <a:lnTo>
                    <a:pt x="27" y="18"/>
                  </a:lnTo>
                  <a:lnTo>
                    <a:pt x="38" y="8"/>
                  </a:lnTo>
                  <a:lnTo>
                    <a:pt x="52" y="3"/>
                  </a:lnTo>
                  <a:lnTo>
                    <a:pt x="67" y="0"/>
                  </a:lnTo>
                  <a:lnTo>
                    <a:pt x="88" y="11"/>
                  </a:lnTo>
                  <a:lnTo>
                    <a:pt x="90" y="19"/>
                  </a:lnTo>
                  <a:lnTo>
                    <a:pt x="98" y="42"/>
                  </a:lnTo>
                  <a:lnTo>
                    <a:pt x="108" y="76"/>
                  </a:lnTo>
                  <a:lnTo>
                    <a:pt x="121" y="118"/>
                  </a:lnTo>
                  <a:lnTo>
                    <a:pt x="133" y="164"/>
                  </a:lnTo>
                  <a:lnTo>
                    <a:pt x="143" y="210"/>
                  </a:lnTo>
                  <a:lnTo>
                    <a:pt x="149" y="254"/>
                  </a:lnTo>
                  <a:lnTo>
                    <a:pt x="151" y="292"/>
                  </a:lnTo>
                  <a:lnTo>
                    <a:pt x="150" y="293"/>
                  </a:lnTo>
                  <a:lnTo>
                    <a:pt x="145" y="296"/>
                  </a:lnTo>
                  <a:lnTo>
                    <a:pt x="140" y="301"/>
                  </a:lnTo>
                  <a:lnTo>
                    <a:pt x="131" y="305"/>
                  </a:lnTo>
                  <a:lnTo>
                    <a:pt x="120" y="311"/>
                  </a:lnTo>
                  <a:lnTo>
                    <a:pt x="107" y="314"/>
                  </a:lnTo>
                  <a:lnTo>
                    <a:pt x="92" y="315"/>
                  </a:lnTo>
                  <a:lnTo>
                    <a:pt x="76" y="314"/>
                  </a:lnTo>
                  <a:lnTo>
                    <a:pt x="72" y="299"/>
                  </a:lnTo>
                  <a:lnTo>
                    <a:pt x="62" y="261"/>
                  </a:lnTo>
                  <a:lnTo>
                    <a:pt x="53" y="211"/>
                  </a:lnTo>
                  <a:lnTo>
                    <a:pt x="51" y="159"/>
                  </a:lnTo>
                  <a:lnTo>
                    <a:pt x="50" y="157"/>
                  </a:lnTo>
                  <a:lnTo>
                    <a:pt x="48" y="150"/>
                  </a:lnTo>
                  <a:lnTo>
                    <a:pt x="45" y="142"/>
                  </a:lnTo>
                  <a:lnTo>
                    <a:pt x="40" y="132"/>
                  </a:lnTo>
                  <a:lnTo>
                    <a:pt x="33" y="124"/>
                  </a:lnTo>
                  <a:lnTo>
                    <a:pt x="25" y="117"/>
                  </a:lnTo>
                  <a:lnTo>
                    <a:pt x="16" y="113"/>
                  </a:lnTo>
                  <a:lnTo>
                    <a:pt x="5" y="115"/>
                  </a:lnTo>
                  <a:lnTo>
                    <a:pt x="0" y="58"/>
                  </a:lnTo>
                  <a:close/>
                </a:path>
              </a:pathLst>
            </a:custGeom>
            <a:solidFill>
              <a:srgbClr val="4C99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60" name="Freeform 44"/>
            <p:cNvSpPr>
              <a:spLocks/>
            </p:cNvSpPr>
            <p:nvPr/>
          </p:nvSpPr>
          <p:spPr bwMode="auto">
            <a:xfrm>
              <a:off x="2520" y="2661"/>
              <a:ext cx="53" cy="38"/>
            </a:xfrm>
            <a:custGeom>
              <a:avLst/>
              <a:gdLst>
                <a:gd name="T0" fmla="*/ 12 w 105"/>
                <a:gd name="T1" fmla="*/ 45 h 77"/>
                <a:gd name="T2" fmla="*/ 14 w 105"/>
                <a:gd name="T3" fmla="*/ 45 h 77"/>
                <a:gd name="T4" fmla="*/ 17 w 105"/>
                <a:gd name="T5" fmla="*/ 46 h 77"/>
                <a:gd name="T6" fmla="*/ 22 w 105"/>
                <a:gd name="T7" fmla="*/ 49 h 77"/>
                <a:gd name="T8" fmla="*/ 27 w 105"/>
                <a:gd name="T9" fmla="*/ 52 h 77"/>
                <a:gd name="T10" fmla="*/ 33 w 105"/>
                <a:gd name="T11" fmla="*/ 55 h 77"/>
                <a:gd name="T12" fmla="*/ 40 w 105"/>
                <a:gd name="T13" fmla="*/ 60 h 77"/>
                <a:gd name="T14" fmla="*/ 47 w 105"/>
                <a:gd name="T15" fmla="*/ 65 h 77"/>
                <a:gd name="T16" fmla="*/ 53 w 105"/>
                <a:gd name="T17" fmla="*/ 70 h 77"/>
                <a:gd name="T18" fmla="*/ 54 w 105"/>
                <a:gd name="T19" fmla="*/ 73 h 77"/>
                <a:gd name="T20" fmla="*/ 60 w 105"/>
                <a:gd name="T21" fmla="*/ 76 h 77"/>
                <a:gd name="T22" fmla="*/ 67 w 105"/>
                <a:gd name="T23" fmla="*/ 77 h 77"/>
                <a:gd name="T24" fmla="*/ 77 w 105"/>
                <a:gd name="T25" fmla="*/ 75 h 77"/>
                <a:gd name="T26" fmla="*/ 105 w 105"/>
                <a:gd name="T27" fmla="*/ 59 h 77"/>
                <a:gd name="T28" fmla="*/ 72 w 105"/>
                <a:gd name="T29" fmla="*/ 17 h 77"/>
                <a:gd name="T30" fmla="*/ 37 w 105"/>
                <a:gd name="T31" fmla="*/ 0 h 77"/>
                <a:gd name="T32" fmla="*/ 5 w 105"/>
                <a:gd name="T33" fmla="*/ 1 h 77"/>
                <a:gd name="T34" fmla="*/ 0 w 105"/>
                <a:gd name="T35" fmla="*/ 9 h 77"/>
                <a:gd name="T36" fmla="*/ 12 w 105"/>
                <a:gd name="T37" fmla="*/ 4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77">
                  <a:moveTo>
                    <a:pt x="12" y="45"/>
                  </a:moveTo>
                  <a:lnTo>
                    <a:pt x="14" y="45"/>
                  </a:lnTo>
                  <a:lnTo>
                    <a:pt x="17" y="46"/>
                  </a:lnTo>
                  <a:lnTo>
                    <a:pt x="22" y="49"/>
                  </a:lnTo>
                  <a:lnTo>
                    <a:pt x="27" y="52"/>
                  </a:lnTo>
                  <a:lnTo>
                    <a:pt x="33" y="55"/>
                  </a:lnTo>
                  <a:lnTo>
                    <a:pt x="40" y="60"/>
                  </a:lnTo>
                  <a:lnTo>
                    <a:pt x="47" y="65"/>
                  </a:lnTo>
                  <a:lnTo>
                    <a:pt x="53" y="70"/>
                  </a:lnTo>
                  <a:lnTo>
                    <a:pt x="54" y="73"/>
                  </a:lnTo>
                  <a:lnTo>
                    <a:pt x="60" y="76"/>
                  </a:lnTo>
                  <a:lnTo>
                    <a:pt x="67" y="77"/>
                  </a:lnTo>
                  <a:lnTo>
                    <a:pt x="77" y="75"/>
                  </a:lnTo>
                  <a:lnTo>
                    <a:pt x="105" y="59"/>
                  </a:lnTo>
                  <a:lnTo>
                    <a:pt x="72" y="17"/>
                  </a:lnTo>
                  <a:lnTo>
                    <a:pt x="37" y="0"/>
                  </a:lnTo>
                  <a:lnTo>
                    <a:pt x="5" y="1"/>
                  </a:lnTo>
                  <a:lnTo>
                    <a:pt x="0" y="9"/>
                  </a:lnTo>
                  <a:lnTo>
                    <a:pt x="12" y="45"/>
                  </a:lnTo>
                  <a:close/>
                </a:path>
              </a:pathLst>
            </a:custGeom>
            <a:solidFill>
              <a:srgbClr val="D88C7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61" name="Freeform 45"/>
            <p:cNvSpPr>
              <a:spLocks/>
            </p:cNvSpPr>
            <p:nvPr/>
          </p:nvSpPr>
          <p:spPr bwMode="auto">
            <a:xfrm>
              <a:off x="2568" y="2688"/>
              <a:ext cx="76" cy="88"/>
            </a:xfrm>
            <a:custGeom>
              <a:avLst/>
              <a:gdLst>
                <a:gd name="T0" fmla="*/ 19 w 152"/>
                <a:gd name="T1" fmla="*/ 10 h 178"/>
                <a:gd name="T2" fmla="*/ 0 w 152"/>
                <a:gd name="T3" fmla="*/ 35 h 178"/>
                <a:gd name="T4" fmla="*/ 0 w 152"/>
                <a:gd name="T5" fmla="*/ 36 h 178"/>
                <a:gd name="T6" fmla="*/ 3 w 152"/>
                <a:gd name="T7" fmla="*/ 41 h 178"/>
                <a:gd name="T8" fmla="*/ 5 w 152"/>
                <a:gd name="T9" fmla="*/ 46 h 178"/>
                <a:gd name="T10" fmla="*/ 9 w 152"/>
                <a:gd name="T11" fmla="*/ 53 h 178"/>
                <a:gd name="T12" fmla="*/ 14 w 152"/>
                <a:gd name="T13" fmla="*/ 61 h 178"/>
                <a:gd name="T14" fmla="*/ 21 w 152"/>
                <a:gd name="T15" fmla="*/ 69 h 178"/>
                <a:gd name="T16" fmla="*/ 28 w 152"/>
                <a:gd name="T17" fmla="*/ 75 h 178"/>
                <a:gd name="T18" fmla="*/ 37 w 152"/>
                <a:gd name="T19" fmla="*/ 80 h 178"/>
                <a:gd name="T20" fmla="*/ 39 w 152"/>
                <a:gd name="T21" fmla="*/ 89 h 178"/>
                <a:gd name="T22" fmla="*/ 79 w 152"/>
                <a:gd name="T23" fmla="*/ 126 h 178"/>
                <a:gd name="T24" fmla="*/ 80 w 152"/>
                <a:gd name="T25" fmla="*/ 143 h 178"/>
                <a:gd name="T26" fmla="*/ 97 w 152"/>
                <a:gd name="T27" fmla="*/ 148 h 178"/>
                <a:gd name="T28" fmla="*/ 127 w 152"/>
                <a:gd name="T29" fmla="*/ 178 h 178"/>
                <a:gd name="T30" fmla="*/ 128 w 152"/>
                <a:gd name="T31" fmla="*/ 172 h 178"/>
                <a:gd name="T32" fmla="*/ 132 w 152"/>
                <a:gd name="T33" fmla="*/ 162 h 178"/>
                <a:gd name="T34" fmla="*/ 137 w 152"/>
                <a:gd name="T35" fmla="*/ 150 h 178"/>
                <a:gd name="T36" fmla="*/ 149 w 152"/>
                <a:gd name="T37" fmla="*/ 147 h 178"/>
                <a:gd name="T38" fmla="*/ 150 w 152"/>
                <a:gd name="T39" fmla="*/ 145 h 178"/>
                <a:gd name="T40" fmla="*/ 151 w 152"/>
                <a:gd name="T41" fmla="*/ 142 h 178"/>
                <a:gd name="T42" fmla="*/ 152 w 152"/>
                <a:gd name="T43" fmla="*/ 137 h 178"/>
                <a:gd name="T44" fmla="*/ 151 w 152"/>
                <a:gd name="T45" fmla="*/ 132 h 178"/>
                <a:gd name="T46" fmla="*/ 148 w 152"/>
                <a:gd name="T47" fmla="*/ 126 h 178"/>
                <a:gd name="T48" fmla="*/ 141 w 152"/>
                <a:gd name="T49" fmla="*/ 121 h 178"/>
                <a:gd name="T50" fmla="*/ 129 w 152"/>
                <a:gd name="T51" fmla="*/ 117 h 178"/>
                <a:gd name="T52" fmla="*/ 112 w 152"/>
                <a:gd name="T53" fmla="*/ 115 h 178"/>
                <a:gd name="T54" fmla="*/ 109 w 152"/>
                <a:gd name="T55" fmla="*/ 88 h 178"/>
                <a:gd name="T56" fmla="*/ 107 w 152"/>
                <a:gd name="T57" fmla="*/ 87 h 178"/>
                <a:gd name="T58" fmla="*/ 104 w 152"/>
                <a:gd name="T59" fmla="*/ 84 h 178"/>
                <a:gd name="T60" fmla="*/ 98 w 152"/>
                <a:gd name="T61" fmla="*/ 80 h 178"/>
                <a:gd name="T62" fmla="*/ 92 w 152"/>
                <a:gd name="T63" fmla="*/ 74 h 178"/>
                <a:gd name="T64" fmla="*/ 85 w 152"/>
                <a:gd name="T65" fmla="*/ 66 h 178"/>
                <a:gd name="T66" fmla="*/ 79 w 152"/>
                <a:gd name="T67" fmla="*/ 58 h 178"/>
                <a:gd name="T68" fmla="*/ 73 w 152"/>
                <a:gd name="T69" fmla="*/ 49 h 178"/>
                <a:gd name="T70" fmla="*/ 68 w 152"/>
                <a:gd name="T71" fmla="*/ 39 h 178"/>
                <a:gd name="T72" fmla="*/ 53 w 152"/>
                <a:gd name="T73" fmla="*/ 34 h 178"/>
                <a:gd name="T74" fmla="*/ 38 w 152"/>
                <a:gd name="T75" fmla="*/ 14 h 178"/>
                <a:gd name="T76" fmla="*/ 23 w 152"/>
                <a:gd name="T77" fmla="*/ 0 h 178"/>
                <a:gd name="T78" fmla="*/ 19 w 152"/>
                <a:gd name="T79" fmla="*/ 1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78">
                  <a:moveTo>
                    <a:pt x="19" y="10"/>
                  </a:moveTo>
                  <a:lnTo>
                    <a:pt x="0" y="35"/>
                  </a:lnTo>
                  <a:lnTo>
                    <a:pt x="0" y="36"/>
                  </a:lnTo>
                  <a:lnTo>
                    <a:pt x="3" y="41"/>
                  </a:lnTo>
                  <a:lnTo>
                    <a:pt x="5" y="46"/>
                  </a:lnTo>
                  <a:lnTo>
                    <a:pt x="9" y="53"/>
                  </a:lnTo>
                  <a:lnTo>
                    <a:pt x="14" y="61"/>
                  </a:lnTo>
                  <a:lnTo>
                    <a:pt x="21" y="69"/>
                  </a:lnTo>
                  <a:lnTo>
                    <a:pt x="28" y="75"/>
                  </a:lnTo>
                  <a:lnTo>
                    <a:pt x="37" y="80"/>
                  </a:lnTo>
                  <a:lnTo>
                    <a:pt x="39" y="89"/>
                  </a:lnTo>
                  <a:lnTo>
                    <a:pt x="79" y="126"/>
                  </a:lnTo>
                  <a:lnTo>
                    <a:pt x="80" y="143"/>
                  </a:lnTo>
                  <a:lnTo>
                    <a:pt x="97" y="148"/>
                  </a:lnTo>
                  <a:lnTo>
                    <a:pt x="127" y="178"/>
                  </a:lnTo>
                  <a:lnTo>
                    <a:pt x="128" y="172"/>
                  </a:lnTo>
                  <a:lnTo>
                    <a:pt x="132" y="162"/>
                  </a:lnTo>
                  <a:lnTo>
                    <a:pt x="137" y="150"/>
                  </a:lnTo>
                  <a:lnTo>
                    <a:pt x="149" y="147"/>
                  </a:lnTo>
                  <a:lnTo>
                    <a:pt x="150" y="145"/>
                  </a:lnTo>
                  <a:lnTo>
                    <a:pt x="151" y="142"/>
                  </a:lnTo>
                  <a:lnTo>
                    <a:pt x="152" y="137"/>
                  </a:lnTo>
                  <a:lnTo>
                    <a:pt x="151" y="132"/>
                  </a:lnTo>
                  <a:lnTo>
                    <a:pt x="148" y="126"/>
                  </a:lnTo>
                  <a:lnTo>
                    <a:pt x="141" y="121"/>
                  </a:lnTo>
                  <a:lnTo>
                    <a:pt x="129" y="117"/>
                  </a:lnTo>
                  <a:lnTo>
                    <a:pt x="112" y="115"/>
                  </a:lnTo>
                  <a:lnTo>
                    <a:pt x="109" y="88"/>
                  </a:lnTo>
                  <a:lnTo>
                    <a:pt x="107" y="87"/>
                  </a:lnTo>
                  <a:lnTo>
                    <a:pt x="104" y="84"/>
                  </a:lnTo>
                  <a:lnTo>
                    <a:pt x="98" y="80"/>
                  </a:lnTo>
                  <a:lnTo>
                    <a:pt x="92" y="74"/>
                  </a:lnTo>
                  <a:lnTo>
                    <a:pt x="85" y="66"/>
                  </a:lnTo>
                  <a:lnTo>
                    <a:pt x="79" y="58"/>
                  </a:lnTo>
                  <a:lnTo>
                    <a:pt x="73" y="49"/>
                  </a:lnTo>
                  <a:lnTo>
                    <a:pt x="68" y="39"/>
                  </a:lnTo>
                  <a:lnTo>
                    <a:pt x="53" y="34"/>
                  </a:lnTo>
                  <a:lnTo>
                    <a:pt x="38" y="14"/>
                  </a:lnTo>
                  <a:lnTo>
                    <a:pt x="23" y="0"/>
                  </a:lnTo>
                  <a:lnTo>
                    <a:pt x="19" y="10"/>
                  </a:lnTo>
                  <a:close/>
                </a:path>
              </a:pathLst>
            </a:custGeom>
            <a:solidFill>
              <a:srgbClr val="33CC1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62" name="Freeform 46"/>
            <p:cNvSpPr>
              <a:spLocks/>
            </p:cNvSpPr>
            <p:nvPr/>
          </p:nvSpPr>
          <p:spPr bwMode="auto">
            <a:xfrm>
              <a:off x="2642" y="2720"/>
              <a:ext cx="22" cy="28"/>
            </a:xfrm>
            <a:custGeom>
              <a:avLst/>
              <a:gdLst>
                <a:gd name="T0" fmla="*/ 16 w 44"/>
                <a:gd name="T1" fmla="*/ 0 h 55"/>
                <a:gd name="T2" fmla="*/ 19 w 44"/>
                <a:gd name="T3" fmla="*/ 1 h 55"/>
                <a:gd name="T4" fmla="*/ 29 w 44"/>
                <a:gd name="T5" fmla="*/ 5 h 55"/>
                <a:gd name="T6" fmla="*/ 38 w 44"/>
                <a:gd name="T7" fmla="*/ 13 h 55"/>
                <a:gd name="T8" fmla="*/ 44 w 44"/>
                <a:gd name="T9" fmla="*/ 26 h 55"/>
                <a:gd name="T10" fmla="*/ 42 w 44"/>
                <a:gd name="T11" fmla="*/ 30 h 55"/>
                <a:gd name="T12" fmla="*/ 39 w 44"/>
                <a:gd name="T13" fmla="*/ 37 h 55"/>
                <a:gd name="T14" fmla="*/ 31 w 44"/>
                <a:gd name="T15" fmla="*/ 46 h 55"/>
                <a:gd name="T16" fmla="*/ 17 w 44"/>
                <a:gd name="T17" fmla="*/ 55 h 55"/>
                <a:gd name="T18" fmla="*/ 16 w 44"/>
                <a:gd name="T19" fmla="*/ 52 h 55"/>
                <a:gd name="T20" fmla="*/ 13 w 44"/>
                <a:gd name="T21" fmla="*/ 46 h 55"/>
                <a:gd name="T22" fmla="*/ 7 w 44"/>
                <a:gd name="T23" fmla="*/ 39 h 55"/>
                <a:gd name="T24" fmla="*/ 0 w 44"/>
                <a:gd name="T25" fmla="*/ 37 h 55"/>
                <a:gd name="T26" fmla="*/ 0 w 44"/>
                <a:gd name="T27" fmla="*/ 32 h 55"/>
                <a:gd name="T28" fmla="*/ 2 w 44"/>
                <a:gd name="T29" fmla="*/ 20 h 55"/>
                <a:gd name="T30" fmla="*/ 7 w 44"/>
                <a:gd name="T31" fmla="*/ 8 h 55"/>
                <a:gd name="T32" fmla="*/ 16 w 4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55">
                  <a:moveTo>
                    <a:pt x="16" y="0"/>
                  </a:moveTo>
                  <a:lnTo>
                    <a:pt x="19" y="1"/>
                  </a:lnTo>
                  <a:lnTo>
                    <a:pt x="29" y="5"/>
                  </a:lnTo>
                  <a:lnTo>
                    <a:pt x="38" y="13"/>
                  </a:lnTo>
                  <a:lnTo>
                    <a:pt x="44" y="26"/>
                  </a:lnTo>
                  <a:lnTo>
                    <a:pt x="42" y="30"/>
                  </a:lnTo>
                  <a:lnTo>
                    <a:pt x="39" y="37"/>
                  </a:lnTo>
                  <a:lnTo>
                    <a:pt x="31" y="46"/>
                  </a:lnTo>
                  <a:lnTo>
                    <a:pt x="17" y="55"/>
                  </a:lnTo>
                  <a:lnTo>
                    <a:pt x="16" y="52"/>
                  </a:lnTo>
                  <a:lnTo>
                    <a:pt x="13" y="46"/>
                  </a:lnTo>
                  <a:lnTo>
                    <a:pt x="7" y="39"/>
                  </a:lnTo>
                  <a:lnTo>
                    <a:pt x="0" y="37"/>
                  </a:lnTo>
                  <a:lnTo>
                    <a:pt x="0" y="32"/>
                  </a:lnTo>
                  <a:lnTo>
                    <a:pt x="2" y="20"/>
                  </a:lnTo>
                  <a:lnTo>
                    <a:pt x="7" y="8"/>
                  </a:lnTo>
                  <a:lnTo>
                    <a:pt x="16" y="0"/>
                  </a:lnTo>
                  <a:close/>
                </a:path>
              </a:pathLst>
            </a:custGeom>
            <a:solidFill>
              <a:srgbClr val="33CC1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63" name="Freeform 47"/>
            <p:cNvSpPr>
              <a:spLocks/>
            </p:cNvSpPr>
            <p:nvPr/>
          </p:nvSpPr>
          <p:spPr bwMode="auto">
            <a:xfrm>
              <a:off x="2651" y="2680"/>
              <a:ext cx="132" cy="223"/>
            </a:xfrm>
            <a:custGeom>
              <a:avLst/>
              <a:gdLst>
                <a:gd name="T0" fmla="*/ 0 w 264"/>
                <a:gd name="T1" fmla="*/ 19 h 446"/>
                <a:gd name="T2" fmla="*/ 6 w 264"/>
                <a:gd name="T3" fmla="*/ 20 h 446"/>
                <a:gd name="T4" fmla="*/ 19 w 264"/>
                <a:gd name="T5" fmla="*/ 21 h 446"/>
                <a:gd name="T6" fmla="*/ 34 w 264"/>
                <a:gd name="T7" fmla="*/ 15 h 446"/>
                <a:gd name="T8" fmla="*/ 44 w 264"/>
                <a:gd name="T9" fmla="*/ 0 h 446"/>
                <a:gd name="T10" fmla="*/ 52 w 264"/>
                <a:gd name="T11" fmla="*/ 10 h 446"/>
                <a:gd name="T12" fmla="*/ 72 w 264"/>
                <a:gd name="T13" fmla="*/ 33 h 446"/>
                <a:gd name="T14" fmla="*/ 101 w 264"/>
                <a:gd name="T15" fmla="*/ 69 h 446"/>
                <a:gd name="T16" fmla="*/ 135 w 264"/>
                <a:gd name="T17" fmla="*/ 114 h 446"/>
                <a:gd name="T18" fmla="*/ 171 w 264"/>
                <a:gd name="T19" fmla="*/ 165 h 446"/>
                <a:gd name="T20" fmla="*/ 204 w 264"/>
                <a:gd name="T21" fmla="*/ 218 h 446"/>
                <a:gd name="T22" fmla="*/ 232 w 264"/>
                <a:gd name="T23" fmla="*/ 271 h 446"/>
                <a:gd name="T24" fmla="*/ 250 w 264"/>
                <a:gd name="T25" fmla="*/ 320 h 446"/>
                <a:gd name="T26" fmla="*/ 263 w 264"/>
                <a:gd name="T27" fmla="*/ 444 h 446"/>
                <a:gd name="T28" fmla="*/ 249 w 264"/>
                <a:gd name="T29" fmla="*/ 429 h 446"/>
                <a:gd name="T30" fmla="*/ 219 w 264"/>
                <a:gd name="T31" fmla="*/ 408 h 446"/>
                <a:gd name="T32" fmla="*/ 174 w 264"/>
                <a:gd name="T33" fmla="*/ 394 h 446"/>
                <a:gd name="T34" fmla="*/ 145 w 264"/>
                <a:gd name="T35" fmla="*/ 392 h 446"/>
                <a:gd name="T36" fmla="*/ 157 w 264"/>
                <a:gd name="T37" fmla="*/ 390 h 446"/>
                <a:gd name="T38" fmla="*/ 179 w 264"/>
                <a:gd name="T39" fmla="*/ 388 h 446"/>
                <a:gd name="T40" fmla="*/ 208 w 264"/>
                <a:gd name="T41" fmla="*/ 392 h 446"/>
                <a:gd name="T42" fmla="*/ 224 w 264"/>
                <a:gd name="T43" fmla="*/ 395 h 446"/>
                <a:gd name="T44" fmla="*/ 212 w 264"/>
                <a:gd name="T45" fmla="*/ 385 h 446"/>
                <a:gd name="T46" fmla="*/ 190 w 264"/>
                <a:gd name="T47" fmla="*/ 372 h 446"/>
                <a:gd name="T48" fmla="*/ 160 w 264"/>
                <a:gd name="T49" fmla="*/ 364 h 446"/>
                <a:gd name="T50" fmla="*/ 143 w 264"/>
                <a:gd name="T51" fmla="*/ 361 h 446"/>
                <a:gd name="T52" fmla="*/ 147 w 264"/>
                <a:gd name="T53" fmla="*/ 347 h 446"/>
                <a:gd name="T54" fmla="*/ 150 w 264"/>
                <a:gd name="T55" fmla="*/ 335 h 446"/>
                <a:gd name="T56" fmla="*/ 143 w 264"/>
                <a:gd name="T57" fmla="*/ 304 h 446"/>
                <a:gd name="T58" fmla="*/ 152 w 264"/>
                <a:gd name="T59" fmla="*/ 289 h 446"/>
                <a:gd name="T60" fmla="*/ 154 w 264"/>
                <a:gd name="T61" fmla="*/ 285 h 446"/>
                <a:gd name="T62" fmla="*/ 136 w 264"/>
                <a:gd name="T63" fmla="*/ 278 h 446"/>
                <a:gd name="T64" fmla="*/ 131 w 264"/>
                <a:gd name="T65" fmla="*/ 262 h 446"/>
                <a:gd name="T66" fmla="*/ 124 w 264"/>
                <a:gd name="T67" fmla="*/ 221 h 446"/>
                <a:gd name="T68" fmla="*/ 118 w 264"/>
                <a:gd name="T69" fmla="*/ 229 h 446"/>
                <a:gd name="T70" fmla="*/ 109 w 264"/>
                <a:gd name="T71" fmla="*/ 253 h 446"/>
                <a:gd name="T72" fmla="*/ 102 w 264"/>
                <a:gd name="T73" fmla="*/ 241 h 446"/>
                <a:gd name="T74" fmla="*/ 107 w 264"/>
                <a:gd name="T75" fmla="*/ 206 h 446"/>
                <a:gd name="T76" fmla="*/ 112 w 264"/>
                <a:gd name="T77" fmla="*/ 195 h 446"/>
                <a:gd name="T78" fmla="*/ 104 w 264"/>
                <a:gd name="T79" fmla="*/ 193 h 446"/>
                <a:gd name="T80" fmla="*/ 92 w 264"/>
                <a:gd name="T81" fmla="*/ 183 h 446"/>
                <a:gd name="T82" fmla="*/ 80 w 264"/>
                <a:gd name="T83" fmla="*/ 164 h 446"/>
                <a:gd name="T84" fmla="*/ 73 w 264"/>
                <a:gd name="T85" fmla="*/ 145 h 446"/>
                <a:gd name="T86" fmla="*/ 67 w 264"/>
                <a:gd name="T87" fmla="*/ 121 h 446"/>
                <a:gd name="T88" fmla="*/ 51 w 264"/>
                <a:gd name="T89" fmla="*/ 88 h 446"/>
                <a:gd name="T90" fmla="*/ 24 w 264"/>
                <a:gd name="T91" fmla="*/ 5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4" h="446">
                  <a:moveTo>
                    <a:pt x="7" y="50"/>
                  </a:moveTo>
                  <a:lnTo>
                    <a:pt x="0" y="19"/>
                  </a:lnTo>
                  <a:lnTo>
                    <a:pt x="1" y="19"/>
                  </a:lnTo>
                  <a:lnTo>
                    <a:pt x="6" y="20"/>
                  </a:lnTo>
                  <a:lnTo>
                    <a:pt x="12" y="21"/>
                  </a:lnTo>
                  <a:lnTo>
                    <a:pt x="19" y="21"/>
                  </a:lnTo>
                  <a:lnTo>
                    <a:pt x="27" y="19"/>
                  </a:lnTo>
                  <a:lnTo>
                    <a:pt x="34" y="15"/>
                  </a:lnTo>
                  <a:lnTo>
                    <a:pt x="39" y="10"/>
                  </a:lnTo>
                  <a:lnTo>
                    <a:pt x="44" y="0"/>
                  </a:lnTo>
                  <a:lnTo>
                    <a:pt x="46" y="3"/>
                  </a:lnTo>
                  <a:lnTo>
                    <a:pt x="52" y="10"/>
                  </a:lnTo>
                  <a:lnTo>
                    <a:pt x="60" y="19"/>
                  </a:lnTo>
                  <a:lnTo>
                    <a:pt x="72" y="33"/>
                  </a:lnTo>
                  <a:lnTo>
                    <a:pt x="86" y="50"/>
                  </a:lnTo>
                  <a:lnTo>
                    <a:pt x="101" y="69"/>
                  </a:lnTo>
                  <a:lnTo>
                    <a:pt x="118" y="91"/>
                  </a:lnTo>
                  <a:lnTo>
                    <a:pt x="135" y="114"/>
                  </a:lnTo>
                  <a:lnTo>
                    <a:pt x="154" y="139"/>
                  </a:lnTo>
                  <a:lnTo>
                    <a:pt x="171" y="165"/>
                  </a:lnTo>
                  <a:lnTo>
                    <a:pt x="188" y="191"/>
                  </a:lnTo>
                  <a:lnTo>
                    <a:pt x="204" y="218"/>
                  </a:lnTo>
                  <a:lnTo>
                    <a:pt x="219" y="246"/>
                  </a:lnTo>
                  <a:lnTo>
                    <a:pt x="232" y="271"/>
                  </a:lnTo>
                  <a:lnTo>
                    <a:pt x="242" y="296"/>
                  </a:lnTo>
                  <a:lnTo>
                    <a:pt x="250" y="320"/>
                  </a:lnTo>
                  <a:lnTo>
                    <a:pt x="264" y="446"/>
                  </a:lnTo>
                  <a:lnTo>
                    <a:pt x="263" y="444"/>
                  </a:lnTo>
                  <a:lnTo>
                    <a:pt x="257" y="438"/>
                  </a:lnTo>
                  <a:lnTo>
                    <a:pt x="249" y="429"/>
                  </a:lnTo>
                  <a:lnTo>
                    <a:pt x="237" y="418"/>
                  </a:lnTo>
                  <a:lnTo>
                    <a:pt x="219" y="408"/>
                  </a:lnTo>
                  <a:lnTo>
                    <a:pt x="198" y="400"/>
                  </a:lnTo>
                  <a:lnTo>
                    <a:pt x="174" y="394"/>
                  </a:lnTo>
                  <a:lnTo>
                    <a:pt x="144" y="392"/>
                  </a:lnTo>
                  <a:lnTo>
                    <a:pt x="145" y="392"/>
                  </a:lnTo>
                  <a:lnTo>
                    <a:pt x="150" y="391"/>
                  </a:lnTo>
                  <a:lnTo>
                    <a:pt x="157" y="390"/>
                  </a:lnTo>
                  <a:lnTo>
                    <a:pt x="167" y="388"/>
                  </a:lnTo>
                  <a:lnTo>
                    <a:pt x="179" y="388"/>
                  </a:lnTo>
                  <a:lnTo>
                    <a:pt x="193" y="388"/>
                  </a:lnTo>
                  <a:lnTo>
                    <a:pt x="208" y="392"/>
                  </a:lnTo>
                  <a:lnTo>
                    <a:pt x="225" y="396"/>
                  </a:lnTo>
                  <a:lnTo>
                    <a:pt x="224" y="395"/>
                  </a:lnTo>
                  <a:lnTo>
                    <a:pt x="219" y="391"/>
                  </a:lnTo>
                  <a:lnTo>
                    <a:pt x="212" y="385"/>
                  </a:lnTo>
                  <a:lnTo>
                    <a:pt x="203" y="379"/>
                  </a:lnTo>
                  <a:lnTo>
                    <a:pt x="190" y="372"/>
                  </a:lnTo>
                  <a:lnTo>
                    <a:pt x="177" y="368"/>
                  </a:lnTo>
                  <a:lnTo>
                    <a:pt x="160" y="364"/>
                  </a:lnTo>
                  <a:lnTo>
                    <a:pt x="143" y="363"/>
                  </a:lnTo>
                  <a:lnTo>
                    <a:pt x="143" y="361"/>
                  </a:lnTo>
                  <a:lnTo>
                    <a:pt x="144" y="354"/>
                  </a:lnTo>
                  <a:lnTo>
                    <a:pt x="147" y="347"/>
                  </a:lnTo>
                  <a:lnTo>
                    <a:pt x="152" y="341"/>
                  </a:lnTo>
                  <a:lnTo>
                    <a:pt x="150" y="335"/>
                  </a:lnTo>
                  <a:lnTo>
                    <a:pt x="145" y="320"/>
                  </a:lnTo>
                  <a:lnTo>
                    <a:pt x="143" y="304"/>
                  </a:lnTo>
                  <a:lnTo>
                    <a:pt x="149" y="291"/>
                  </a:lnTo>
                  <a:lnTo>
                    <a:pt x="152" y="289"/>
                  </a:lnTo>
                  <a:lnTo>
                    <a:pt x="156" y="287"/>
                  </a:lnTo>
                  <a:lnTo>
                    <a:pt x="154" y="285"/>
                  </a:lnTo>
                  <a:lnTo>
                    <a:pt x="137" y="280"/>
                  </a:lnTo>
                  <a:lnTo>
                    <a:pt x="136" y="278"/>
                  </a:lnTo>
                  <a:lnTo>
                    <a:pt x="133" y="272"/>
                  </a:lnTo>
                  <a:lnTo>
                    <a:pt x="131" y="262"/>
                  </a:lnTo>
                  <a:lnTo>
                    <a:pt x="131" y="247"/>
                  </a:lnTo>
                  <a:lnTo>
                    <a:pt x="124" y="221"/>
                  </a:lnTo>
                  <a:lnTo>
                    <a:pt x="122" y="224"/>
                  </a:lnTo>
                  <a:lnTo>
                    <a:pt x="118" y="229"/>
                  </a:lnTo>
                  <a:lnTo>
                    <a:pt x="113" y="240"/>
                  </a:lnTo>
                  <a:lnTo>
                    <a:pt x="109" y="253"/>
                  </a:lnTo>
                  <a:lnTo>
                    <a:pt x="101" y="248"/>
                  </a:lnTo>
                  <a:lnTo>
                    <a:pt x="102" y="241"/>
                  </a:lnTo>
                  <a:lnTo>
                    <a:pt x="104" y="224"/>
                  </a:lnTo>
                  <a:lnTo>
                    <a:pt x="107" y="206"/>
                  </a:lnTo>
                  <a:lnTo>
                    <a:pt x="113" y="195"/>
                  </a:lnTo>
                  <a:lnTo>
                    <a:pt x="112" y="195"/>
                  </a:lnTo>
                  <a:lnTo>
                    <a:pt x="109" y="194"/>
                  </a:lnTo>
                  <a:lnTo>
                    <a:pt x="104" y="193"/>
                  </a:lnTo>
                  <a:lnTo>
                    <a:pt x="99" y="189"/>
                  </a:lnTo>
                  <a:lnTo>
                    <a:pt x="92" y="183"/>
                  </a:lnTo>
                  <a:lnTo>
                    <a:pt x="86" y="175"/>
                  </a:lnTo>
                  <a:lnTo>
                    <a:pt x="80" y="164"/>
                  </a:lnTo>
                  <a:lnTo>
                    <a:pt x="74" y="149"/>
                  </a:lnTo>
                  <a:lnTo>
                    <a:pt x="73" y="145"/>
                  </a:lnTo>
                  <a:lnTo>
                    <a:pt x="71" y="135"/>
                  </a:lnTo>
                  <a:lnTo>
                    <a:pt x="67" y="121"/>
                  </a:lnTo>
                  <a:lnTo>
                    <a:pt x="60" y="105"/>
                  </a:lnTo>
                  <a:lnTo>
                    <a:pt x="51" y="88"/>
                  </a:lnTo>
                  <a:lnTo>
                    <a:pt x="39" y="72"/>
                  </a:lnTo>
                  <a:lnTo>
                    <a:pt x="24" y="58"/>
                  </a:lnTo>
                  <a:lnTo>
                    <a:pt x="7" y="50"/>
                  </a:lnTo>
                  <a:close/>
                </a:path>
              </a:pathLst>
            </a:custGeom>
            <a:solidFill>
              <a:srgbClr val="33CC1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64" name="Freeform 48"/>
            <p:cNvSpPr>
              <a:spLocks/>
            </p:cNvSpPr>
            <p:nvPr/>
          </p:nvSpPr>
          <p:spPr bwMode="auto">
            <a:xfrm>
              <a:off x="2550" y="2581"/>
              <a:ext cx="108" cy="82"/>
            </a:xfrm>
            <a:custGeom>
              <a:avLst/>
              <a:gdLst>
                <a:gd name="T0" fmla="*/ 1 w 215"/>
                <a:gd name="T1" fmla="*/ 21 h 166"/>
                <a:gd name="T2" fmla="*/ 10 w 215"/>
                <a:gd name="T3" fmla="*/ 14 h 166"/>
                <a:gd name="T4" fmla="*/ 26 w 215"/>
                <a:gd name="T5" fmla="*/ 5 h 166"/>
                <a:gd name="T6" fmla="*/ 48 w 215"/>
                <a:gd name="T7" fmla="*/ 0 h 166"/>
                <a:gd name="T8" fmla="*/ 63 w 215"/>
                <a:gd name="T9" fmla="*/ 1 h 166"/>
                <a:gd name="T10" fmla="*/ 84 w 215"/>
                <a:gd name="T11" fmla="*/ 5 h 166"/>
                <a:gd name="T12" fmla="*/ 117 w 215"/>
                <a:gd name="T13" fmla="*/ 20 h 166"/>
                <a:gd name="T14" fmla="*/ 157 w 215"/>
                <a:gd name="T15" fmla="*/ 51 h 166"/>
                <a:gd name="T16" fmla="*/ 178 w 215"/>
                <a:gd name="T17" fmla="*/ 77 h 166"/>
                <a:gd name="T18" fmla="*/ 183 w 215"/>
                <a:gd name="T19" fmla="*/ 88 h 166"/>
                <a:gd name="T20" fmla="*/ 193 w 215"/>
                <a:gd name="T21" fmla="*/ 105 h 166"/>
                <a:gd name="T22" fmla="*/ 206 w 215"/>
                <a:gd name="T23" fmla="*/ 119 h 166"/>
                <a:gd name="T24" fmla="*/ 212 w 215"/>
                <a:gd name="T25" fmla="*/ 126 h 166"/>
                <a:gd name="T26" fmla="*/ 194 w 215"/>
                <a:gd name="T27" fmla="*/ 126 h 166"/>
                <a:gd name="T28" fmla="*/ 168 w 215"/>
                <a:gd name="T29" fmla="*/ 111 h 166"/>
                <a:gd name="T30" fmla="*/ 148 w 215"/>
                <a:gd name="T31" fmla="*/ 81 h 166"/>
                <a:gd name="T32" fmla="*/ 148 w 215"/>
                <a:gd name="T33" fmla="*/ 89 h 166"/>
                <a:gd name="T34" fmla="*/ 153 w 215"/>
                <a:gd name="T35" fmla="*/ 108 h 166"/>
                <a:gd name="T36" fmla="*/ 171 w 215"/>
                <a:gd name="T37" fmla="*/ 135 h 166"/>
                <a:gd name="T38" fmla="*/ 213 w 215"/>
                <a:gd name="T39" fmla="*/ 161 h 166"/>
                <a:gd name="T40" fmla="*/ 212 w 215"/>
                <a:gd name="T41" fmla="*/ 165 h 166"/>
                <a:gd name="T42" fmla="*/ 187 w 215"/>
                <a:gd name="T43" fmla="*/ 153 h 166"/>
                <a:gd name="T44" fmla="*/ 154 w 215"/>
                <a:gd name="T45" fmla="*/ 128 h 166"/>
                <a:gd name="T46" fmla="*/ 129 w 215"/>
                <a:gd name="T47" fmla="*/ 87 h 166"/>
                <a:gd name="T48" fmla="*/ 110 w 215"/>
                <a:gd name="T49" fmla="*/ 61 h 166"/>
                <a:gd name="T50" fmla="*/ 96 w 215"/>
                <a:gd name="T51" fmla="*/ 70 h 166"/>
                <a:gd name="T52" fmla="*/ 87 w 215"/>
                <a:gd name="T53" fmla="*/ 66 h 166"/>
                <a:gd name="T54" fmla="*/ 78 w 215"/>
                <a:gd name="T55" fmla="*/ 50 h 166"/>
                <a:gd name="T56" fmla="*/ 64 w 215"/>
                <a:gd name="T57" fmla="*/ 68 h 166"/>
                <a:gd name="T58" fmla="*/ 57 w 215"/>
                <a:gd name="T59" fmla="*/ 65 h 166"/>
                <a:gd name="T60" fmla="*/ 55 w 215"/>
                <a:gd name="T61" fmla="*/ 44 h 166"/>
                <a:gd name="T62" fmla="*/ 45 w 215"/>
                <a:gd name="T63" fmla="*/ 40 h 166"/>
                <a:gd name="T64" fmla="*/ 33 w 215"/>
                <a:gd name="T65" fmla="*/ 19 h 166"/>
                <a:gd name="T66" fmla="*/ 30 w 215"/>
                <a:gd name="T67" fmla="*/ 17 h 166"/>
                <a:gd name="T68" fmla="*/ 20 w 215"/>
                <a:gd name="T69" fmla="*/ 16 h 166"/>
                <a:gd name="T70" fmla="*/ 8 w 215"/>
                <a:gd name="T71" fmla="*/ 1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5" h="166">
                  <a:moveTo>
                    <a:pt x="0" y="22"/>
                  </a:moveTo>
                  <a:lnTo>
                    <a:pt x="1" y="21"/>
                  </a:lnTo>
                  <a:lnTo>
                    <a:pt x="4" y="17"/>
                  </a:lnTo>
                  <a:lnTo>
                    <a:pt x="10" y="14"/>
                  </a:lnTo>
                  <a:lnTo>
                    <a:pt x="17" y="9"/>
                  </a:lnTo>
                  <a:lnTo>
                    <a:pt x="26" y="5"/>
                  </a:lnTo>
                  <a:lnTo>
                    <a:pt x="37" y="2"/>
                  </a:lnTo>
                  <a:lnTo>
                    <a:pt x="48" y="0"/>
                  </a:lnTo>
                  <a:lnTo>
                    <a:pt x="61" y="1"/>
                  </a:lnTo>
                  <a:lnTo>
                    <a:pt x="63" y="1"/>
                  </a:lnTo>
                  <a:lnTo>
                    <a:pt x="71" y="2"/>
                  </a:lnTo>
                  <a:lnTo>
                    <a:pt x="84" y="5"/>
                  </a:lnTo>
                  <a:lnTo>
                    <a:pt x="100" y="11"/>
                  </a:lnTo>
                  <a:lnTo>
                    <a:pt x="117" y="20"/>
                  </a:lnTo>
                  <a:lnTo>
                    <a:pt x="137" y="32"/>
                  </a:lnTo>
                  <a:lnTo>
                    <a:pt x="157" y="51"/>
                  </a:lnTo>
                  <a:lnTo>
                    <a:pt x="177" y="75"/>
                  </a:lnTo>
                  <a:lnTo>
                    <a:pt x="178" y="77"/>
                  </a:lnTo>
                  <a:lnTo>
                    <a:pt x="179" y="82"/>
                  </a:lnTo>
                  <a:lnTo>
                    <a:pt x="183" y="88"/>
                  </a:lnTo>
                  <a:lnTo>
                    <a:pt x="187" y="96"/>
                  </a:lnTo>
                  <a:lnTo>
                    <a:pt x="193" y="105"/>
                  </a:lnTo>
                  <a:lnTo>
                    <a:pt x="199" y="112"/>
                  </a:lnTo>
                  <a:lnTo>
                    <a:pt x="206" y="119"/>
                  </a:lnTo>
                  <a:lnTo>
                    <a:pt x="214" y="123"/>
                  </a:lnTo>
                  <a:lnTo>
                    <a:pt x="212" y="126"/>
                  </a:lnTo>
                  <a:lnTo>
                    <a:pt x="205" y="128"/>
                  </a:lnTo>
                  <a:lnTo>
                    <a:pt x="194" y="126"/>
                  </a:lnTo>
                  <a:lnTo>
                    <a:pt x="181" y="112"/>
                  </a:lnTo>
                  <a:lnTo>
                    <a:pt x="168" y="111"/>
                  </a:lnTo>
                  <a:lnTo>
                    <a:pt x="161" y="90"/>
                  </a:lnTo>
                  <a:lnTo>
                    <a:pt x="148" y="81"/>
                  </a:lnTo>
                  <a:lnTo>
                    <a:pt x="148" y="83"/>
                  </a:lnTo>
                  <a:lnTo>
                    <a:pt x="148" y="89"/>
                  </a:lnTo>
                  <a:lnTo>
                    <a:pt x="149" y="98"/>
                  </a:lnTo>
                  <a:lnTo>
                    <a:pt x="153" y="108"/>
                  </a:lnTo>
                  <a:lnTo>
                    <a:pt x="160" y="122"/>
                  </a:lnTo>
                  <a:lnTo>
                    <a:pt x="171" y="135"/>
                  </a:lnTo>
                  <a:lnTo>
                    <a:pt x="189" y="149"/>
                  </a:lnTo>
                  <a:lnTo>
                    <a:pt x="213" y="161"/>
                  </a:lnTo>
                  <a:lnTo>
                    <a:pt x="215" y="166"/>
                  </a:lnTo>
                  <a:lnTo>
                    <a:pt x="212" y="165"/>
                  </a:lnTo>
                  <a:lnTo>
                    <a:pt x="201" y="160"/>
                  </a:lnTo>
                  <a:lnTo>
                    <a:pt x="187" y="153"/>
                  </a:lnTo>
                  <a:lnTo>
                    <a:pt x="171" y="142"/>
                  </a:lnTo>
                  <a:lnTo>
                    <a:pt x="154" y="128"/>
                  </a:lnTo>
                  <a:lnTo>
                    <a:pt x="139" y="110"/>
                  </a:lnTo>
                  <a:lnTo>
                    <a:pt x="129" y="87"/>
                  </a:lnTo>
                  <a:lnTo>
                    <a:pt x="123" y="60"/>
                  </a:lnTo>
                  <a:lnTo>
                    <a:pt x="110" y="61"/>
                  </a:lnTo>
                  <a:lnTo>
                    <a:pt x="98" y="46"/>
                  </a:lnTo>
                  <a:lnTo>
                    <a:pt x="96" y="70"/>
                  </a:lnTo>
                  <a:lnTo>
                    <a:pt x="88" y="69"/>
                  </a:lnTo>
                  <a:lnTo>
                    <a:pt x="87" y="66"/>
                  </a:lnTo>
                  <a:lnTo>
                    <a:pt x="84" y="59"/>
                  </a:lnTo>
                  <a:lnTo>
                    <a:pt x="78" y="50"/>
                  </a:lnTo>
                  <a:lnTo>
                    <a:pt x="70" y="42"/>
                  </a:lnTo>
                  <a:lnTo>
                    <a:pt x="64" y="68"/>
                  </a:lnTo>
                  <a:lnTo>
                    <a:pt x="57" y="68"/>
                  </a:lnTo>
                  <a:lnTo>
                    <a:pt x="57" y="65"/>
                  </a:lnTo>
                  <a:lnTo>
                    <a:pt x="57" y="55"/>
                  </a:lnTo>
                  <a:lnTo>
                    <a:pt x="55" y="44"/>
                  </a:lnTo>
                  <a:lnTo>
                    <a:pt x="51" y="30"/>
                  </a:lnTo>
                  <a:lnTo>
                    <a:pt x="45" y="40"/>
                  </a:lnTo>
                  <a:lnTo>
                    <a:pt x="34" y="19"/>
                  </a:lnTo>
                  <a:lnTo>
                    <a:pt x="33" y="19"/>
                  </a:lnTo>
                  <a:lnTo>
                    <a:pt x="32" y="17"/>
                  </a:lnTo>
                  <a:lnTo>
                    <a:pt x="30" y="17"/>
                  </a:lnTo>
                  <a:lnTo>
                    <a:pt x="25" y="16"/>
                  </a:lnTo>
                  <a:lnTo>
                    <a:pt x="20" y="16"/>
                  </a:lnTo>
                  <a:lnTo>
                    <a:pt x="15" y="17"/>
                  </a:lnTo>
                  <a:lnTo>
                    <a:pt x="8" y="19"/>
                  </a:lnTo>
                  <a:lnTo>
                    <a:pt x="0" y="22"/>
                  </a:lnTo>
                  <a:close/>
                </a:path>
              </a:pathLst>
            </a:custGeom>
            <a:solidFill>
              <a:srgbClr val="91846B"/>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65" name="Freeform 49"/>
            <p:cNvSpPr>
              <a:spLocks/>
            </p:cNvSpPr>
            <p:nvPr/>
          </p:nvSpPr>
          <p:spPr bwMode="auto">
            <a:xfrm>
              <a:off x="2614" y="2894"/>
              <a:ext cx="142" cy="193"/>
            </a:xfrm>
            <a:custGeom>
              <a:avLst/>
              <a:gdLst>
                <a:gd name="T0" fmla="*/ 282 w 283"/>
                <a:gd name="T1" fmla="*/ 18 h 384"/>
                <a:gd name="T2" fmla="*/ 271 w 283"/>
                <a:gd name="T3" fmla="*/ 11 h 384"/>
                <a:gd name="T4" fmla="*/ 252 w 283"/>
                <a:gd name="T5" fmla="*/ 2 h 384"/>
                <a:gd name="T6" fmla="*/ 220 w 283"/>
                <a:gd name="T7" fmla="*/ 0 h 384"/>
                <a:gd name="T8" fmla="*/ 201 w 283"/>
                <a:gd name="T9" fmla="*/ 11 h 384"/>
                <a:gd name="T10" fmla="*/ 194 w 283"/>
                <a:gd name="T11" fmla="*/ 12 h 384"/>
                <a:gd name="T12" fmla="*/ 175 w 283"/>
                <a:gd name="T13" fmla="*/ 18 h 384"/>
                <a:gd name="T14" fmla="*/ 152 w 283"/>
                <a:gd name="T15" fmla="*/ 35 h 384"/>
                <a:gd name="T16" fmla="*/ 127 w 283"/>
                <a:gd name="T17" fmla="*/ 69 h 384"/>
                <a:gd name="T18" fmla="*/ 124 w 283"/>
                <a:gd name="T19" fmla="*/ 93 h 384"/>
                <a:gd name="T20" fmla="*/ 108 w 283"/>
                <a:gd name="T21" fmla="*/ 100 h 384"/>
                <a:gd name="T22" fmla="*/ 86 w 283"/>
                <a:gd name="T23" fmla="*/ 115 h 384"/>
                <a:gd name="T24" fmla="*/ 65 w 283"/>
                <a:gd name="T25" fmla="*/ 137 h 384"/>
                <a:gd name="T26" fmla="*/ 57 w 283"/>
                <a:gd name="T27" fmla="*/ 164 h 384"/>
                <a:gd name="T28" fmla="*/ 41 w 283"/>
                <a:gd name="T29" fmla="*/ 171 h 384"/>
                <a:gd name="T30" fmla="*/ 18 w 283"/>
                <a:gd name="T31" fmla="*/ 198 h 384"/>
                <a:gd name="T32" fmla="*/ 3 w 283"/>
                <a:gd name="T33" fmla="*/ 213 h 384"/>
                <a:gd name="T34" fmla="*/ 0 w 283"/>
                <a:gd name="T35" fmla="*/ 232 h 384"/>
                <a:gd name="T36" fmla="*/ 9 w 283"/>
                <a:gd name="T37" fmla="*/ 263 h 384"/>
                <a:gd name="T38" fmla="*/ 24 w 283"/>
                <a:gd name="T39" fmla="*/ 268 h 384"/>
                <a:gd name="T40" fmla="*/ 35 w 283"/>
                <a:gd name="T41" fmla="*/ 292 h 384"/>
                <a:gd name="T42" fmla="*/ 28 w 283"/>
                <a:gd name="T43" fmla="*/ 304 h 384"/>
                <a:gd name="T44" fmla="*/ 46 w 283"/>
                <a:gd name="T45" fmla="*/ 362 h 384"/>
                <a:gd name="T46" fmla="*/ 50 w 283"/>
                <a:gd name="T47" fmla="*/ 383 h 384"/>
                <a:gd name="T48" fmla="*/ 59 w 283"/>
                <a:gd name="T49" fmla="*/ 377 h 384"/>
                <a:gd name="T50" fmla="*/ 72 w 283"/>
                <a:gd name="T51" fmla="*/ 367 h 384"/>
                <a:gd name="T52" fmla="*/ 85 w 283"/>
                <a:gd name="T53" fmla="*/ 351 h 384"/>
                <a:gd name="T54" fmla="*/ 87 w 283"/>
                <a:gd name="T55" fmla="*/ 335 h 384"/>
                <a:gd name="T56" fmla="*/ 77 w 283"/>
                <a:gd name="T57" fmla="*/ 301 h 384"/>
                <a:gd name="T58" fmla="*/ 58 w 283"/>
                <a:gd name="T59" fmla="*/ 282 h 384"/>
                <a:gd name="T60" fmla="*/ 64 w 283"/>
                <a:gd name="T61" fmla="*/ 274 h 384"/>
                <a:gd name="T62" fmla="*/ 77 w 283"/>
                <a:gd name="T63" fmla="*/ 270 h 384"/>
                <a:gd name="T64" fmla="*/ 72 w 283"/>
                <a:gd name="T65" fmla="*/ 267 h 384"/>
                <a:gd name="T66" fmla="*/ 50 w 283"/>
                <a:gd name="T67" fmla="*/ 263 h 384"/>
                <a:gd name="T68" fmla="*/ 54 w 283"/>
                <a:gd name="T69" fmla="*/ 248 h 384"/>
                <a:gd name="T70" fmla="*/ 64 w 283"/>
                <a:gd name="T71" fmla="*/ 243 h 384"/>
                <a:gd name="T72" fmla="*/ 78 w 283"/>
                <a:gd name="T73" fmla="*/ 228 h 384"/>
                <a:gd name="T74" fmla="*/ 88 w 283"/>
                <a:gd name="T75" fmla="*/ 205 h 384"/>
                <a:gd name="T76" fmla="*/ 100 w 283"/>
                <a:gd name="T77" fmla="*/ 187 h 384"/>
                <a:gd name="T78" fmla="*/ 116 w 283"/>
                <a:gd name="T79" fmla="*/ 169 h 384"/>
                <a:gd name="T80" fmla="*/ 144 w 283"/>
                <a:gd name="T81" fmla="*/ 147 h 384"/>
                <a:gd name="T82" fmla="*/ 198 w 283"/>
                <a:gd name="T83" fmla="*/ 110 h 384"/>
                <a:gd name="T84" fmla="*/ 212 w 283"/>
                <a:gd name="T85" fmla="*/ 101 h 384"/>
                <a:gd name="T86" fmla="*/ 240 w 283"/>
                <a:gd name="T87" fmla="*/ 78 h 384"/>
                <a:gd name="T88" fmla="*/ 270 w 283"/>
                <a:gd name="T89" fmla="*/ 48 h 384"/>
                <a:gd name="T90" fmla="*/ 283 w 283"/>
                <a:gd name="T91" fmla="*/ 1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3" h="384">
                  <a:moveTo>
                    <a:pt x="283" y="19"/>
                  </a:moveTo>
                  <a:lnTo>
                    <a:pt x="282" y="18"/>
                  </a:lnTo>
                  <a:lnTo>
                    <a:pt x="278" y="15"/>
                  </a:lnTo>
                  <a:lnTo>
                    <a:pt x="271" y="11"/>
                  </a:lnTo>
                  <a:lnTo>
                    <a:pt x="263" y="7"/>
                  </a:lnTo>
                  <a:lnTo>
                    <a:pt x="252" y="2"/>
                  </a:lnTo>
                  <a:lnTo>
                    <a:pt x="237" y="0"/>
                  </a:lnTo>
                  <a:lnTo>
                    <a:pt x="220" y="0"/>
                  </a:lnTo>
                  <a:lnTo>
                    <a:pt x="200" y="2"/>
                  </a:lnTo>
                  <a:lnTo>
                    <a:pt x="201" y="11"/>
                  </a:lnTo>
                  <a:lnTo>
                    <a:pt x="199" y="11"/>
                  </a:lnTo>
                  <a:lnTo>
                    <a:pt x="194" y="12"/>
                  </a:lnTo>
                  <a:lnTo>
                    <a:pt x="185" y="15"/>
                  </a:lnTo>
                  <a:lnTo>
                    <a:pt x="175" y="18"/>
                  </a:lnTo>
                  <a:lnTo>
                    <a:pt x="163" y="25"/>
                  </a:lnTo>
                  <a:lnTo>
                    <a:pt x="152" y="35"/>
                  </a:lnTo>
                  <a:lnTo>
                    <a:pt x="139" y="49"/>
                  </a:lnTo>
                  <a:lnTo>
                    <a:pt x="127" y="69"/>
                  </a:lnTo>
                  <a:lnTo>
                    <a:pt x="126" y="92"/>
                  </a:lnTo>
                  <a:lnTo>
                    <a:pt x="124" y="93"/>
                  </a:lnTo>
                  <a:lnTo>
                    <a:pt x="117" y="95"/>
                  </a:lnTo>
                  <a:lnTo>
                    <a:pt x="108" y="100"/>
                  </a:lnTo>
                  <a:lnTo>
                    <a:pt x="97" y="107"/>
                  </a:lnTo>
                  <a:lnTo>
                    <a:pt x="86" y="115"/>
                  </a:lnTo>
                  <a:lnTo>
                    <a:pt x="74" y="125"/>
                  </a:lnTo>
                  <a:lnTo>
                    <a:pt x="65" y="137"/>
                  </a:lnTo>
                  <a:lnTo>
                    <a:pt x="58" y="151"/>
                  </a:lnTo>
                  <a:lnTo>
                    <a:pt x="57" y="164"/>
                  </a:lnTo>
                  <a:lnTo>
                    <a:pt x="46" y="167"/>
                  </a:lnTo>
                  <a:lnTo>
                    <a:pt x="41" y="171"/>
                  </a:lnTo>
                  <a:lnTo>
                    <a:pt x="29" y="183"/>
                  </a:lnTo>
                  <a:lnTo>
                    <a:pt x="18" y="198"/>
                  </a:lnTo>
                  <a:lnTo>
                    <a:pt x="13" y="216"/>
                  </a:lnTo>
                  <a:lnTo>
                    <a:pt x="3" y="213"/>
                  </a:lnTo>
                  <a:lnTo>
                    <a:pt x="2" y="218"/>
                  </a:lnTo>
                  <a:lnTo>
                    <a:pt x="0" y="232"/>
                  </a:lnTo>
                  <a:lnTo>
                    <a:pt x="0" y="248"/>
                  </a:lnTo>
                  <a:lnTo>
                    <a:pt x="9" y="263"/>
                  </a:lnTo>
                  <a:lnTo>
                    <a:pt x="13" y="265"/>
                  </a:lnTo>
                  <a:lnTo>
                    <a:pt x="24" y="268"/>
                  </a:lnTo>
                  <a:lnTo>
                    <a:pt x="33" y="276"/>
                  </a:lnTo>
                  <a:lnTo>
                    <a:pt x="35" y="292"/>
                  </a:lnTo>
                  <a:lnTo>
                    <a:pt x="25" y="291"/>
                  </a:lnTo>
                  <a:lnTo>
                    <a:pt x="28" y="304"/>
                  </a:lnTo>
                  <a:lnTo>
                    <a:pt x="38" y="331"/>
                  </a:lnTo>
                  <a:lnTo>
                    <a:pt x="46" y="362"/>
                  </a:lnTo>
                  <a:lnTo>
                    <a:pt x="49" y="384"/>
                  </a:lnTo>
                  <a:lnTo>
                    <a:pt x="50" y="383"/>
                  </a:lnTo>
                  <a:lnTo>
                    <a:pt x="54" y="381"/>
                  </a:lnTo>
                  <a:lnTo>
                    <a:pt x="59" y="377"/>
                  </a:lnTo>
                  <a:lnTo>
                    <a:pt x="66" y="373"/>
                  </a:lnTo>
                  <a:lnTo>
                    <a:pt x="72" y="367"/>
                  </a:lnTo>
                  <a:lnTo>
                    <a:pt x="79" y="359"/>
                  </a:lnTo>
                  <a:lnTo>
                    <a:pt x="85" y="351"/>
                  </a:lnTo>
                  <a:lnTo>
                    <a:pt x="89" y="342"/>
                  </a:lnTo>
                  <a:lnTo>
                    <a:pt x="87" y="335"/>
                  </a:lnTo>
                  <a:lnTo>
                    <a:pt x="81" y="320"/>
                  </a:lnTo>
                  <a:lnTo>
                    <a:pt x="77" y="301"/>
                  </a:lnTo>
                  <a:lnTo>
                    <a:pt x="77" y="285"/>
                  </a:lnTo>
                  <a:lnTo>
                    <a:pt x="58" y="282"/>
                  </a:lnTo>
                  <a:lnTo>
                    <a:pt x="59" y="280"/>
                  </a:lnTo>
                  <a:lnTo>
                    <a:pt x="64" y="274"/>
                  </a:lnTo>
                  <a:lnTo>
                    <a:pt x="70" y="270"/>
                  </a:lnTo>
                  <a:lnTo>
                    <a:pt x="77" y="270"/>
                  </a:lnTo>
                  <a:lnTo>
                    <a:pt x="76" y="269"/>
                  </a:lnTo>
                  <a:lnTo>
                    <a:pt x="72" y="267"/>
                  </a:lnTo>
                  <a:lnTo>
                    <a:pt x="64" y="265"/>
                  </a:lnTo>
                  <a:lnTo>
                    <a:pt x="50" y="263"/>
                  </a:lnTo>
                  <a:lnTo>
                    <a:pt x="51" y="250"/>
                  </a:lnTo>
                  <a:lnTo>
                    <a:pt x="54" y="248"/>
                  </a:lnTo>
                  <a:lnTo>
                    <a:pt x="57" y="246"/>
                  </a:lnTo>
                  <a:lnTo>
                    <a:pt x="64" y="243"/>
                  </a:lnTo>
                  <a:lnTo>
                    <a:pt x="71" y="236"/>
                  </a:lnTo>
                  <a:lnTo>
                    <a:pt x="78" y="228"/>
                  </a:lnTo>
                  <a:lnTo>
                    <a:pt x="85" y="217"/>
                  </a:lnTo>
                  <a:lnTo>
                    <a:pt x="88" y="205"/>
                  </a:lnTo>
                  <a:lnTo>
                    <a:pt x="89" y="190"/>
                  </a:lnTo>
                  <a:lnTo>
                    <a:pt x="100" y="187"/>
                  </a:lnTo>
                  <a:lnTo>
                    <a:pt x="100" y="166"/>
                  </a:lnTo>
                  <a:lnTo>
                    <a:pt x="116" y="169"/>
                  </a:lnTo>
                  <a:lnTo>
                    <a:pt x="132" y="147"/>
                  </a:lnTo>
                  <a:lnTo>
                    <a:pt x="144" y="147"/>
                  </a:lnTo>
                  <a:lnTo>
                    <a:pt x="180" y="110"/>
                  </a:lnTo>
                  <a:lnTo>
                    <a:pt x="198" y="110"/>
                  </a:lnTo>
                  <a:lnTo>
                    <a:pt x="201" y="108"/>
                  </a:lnTo>
                  <a:lnTo>
                    <a:pt x="212" y="101"/>
                  </a:lnTo>
                  <a:lnTo>
                    <a:pt x="225" y="91"/>
                  </a:lnTo>
                  <a:lnTo>
                    <a:pt x="240" y="78"/>
                  </a:lnTo>
                  <a:lnTo>
                    <a:pt x="257" y="64"/>
                  </a:lnTo>
                  <a:lnTo>
                    <a:pt x="270" y="48"/>
                  </a:lnTo>
                  <a:lnTo>
                    <a:pt x="280" y="33"/>
                  </a:lnTo>
                  <a:lnTo>
                    <a:pt x="283" y="19"/>
                  </a:lnTo>
                  <a:close/>
                </a:path>
              </a:pathLst>
            </a:custGeom>
            <a:solidFill>
              <a:srgbClr val="33CC1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90866" name="Freeform 50"/>
            <p:cNvSpPr>
              <a:spLocks/>
            </p:cNvSpPr>
            <p:nvPr/>
          </p:nvSpPr>
          <p:spPr bwMode="auto">
            <a:xfrm>
              <a:off x="2669" y="3074"/>
              <a:ext cx="55" cy="143"/>
            </a:xfrm>
            <a:custGeom>
              <a:avLst/>
              <a:gdLst>
                <a:gd name="T0" fmla="*/ 0 w 109"/>
                <a:gd name="T1" fmla="*/ 45 h 286"/>
                <a:gd name="T2" fmla="*/ 1 w 109"/>
                <a:gd name="T3" fmla="*/ 44 h 286"/>
                <a:gd name="T4" fmla="*/ 5 w 109"/>
                <a:gd name="T5" fmla="*/ 40 h 286"/>
                <a:gd name="T6" fmla="*/ 9 w 109"/>
                <a:gd name="T7" fmla="*/ 36 h 286"/>
                <a:gd name="T8" fmla="*/ 15 w 109"/>
                <a:gd name="T9" fmla="*/ 30 h 286"/>
                <a:gd name="T10" fmla="*/ 21 w 109"/>
                <a:gd name="T11" fmla="*/ 23 h 286"/>
                <a:gd name="T12" fmla="*/ 27 w 109"/>
                <a:gd name="T13" fmla="*/ 15 h 286"/>
                <a:gd name="T14" fmla="*/ 31 w 109"/>
                <a:gd name="T15" fmla="*/ 8 h 286"/>
                <a:gd name="T16" fmla="*/ 35 w 109"/>
                <a:gd name="T17" fmla="*/ 0 h 286"/>
                <a:gd name="T18" fmla="*/ 37 w 109"/>
                <a:gd name="T19" fmla="*/ 2 h 286"/>
                <a:gd name="T20" fmla="*/ 41 w 109"/>
                <a:gd name="T21" fmla="*/ 9 h 286"/>
                <a:gd name="T22" fmla="*/ 50 w 109"/>
                <a:gd name="T23" fmla="*/ 22 h 286"/>
                <a:gd name="T24" fmla="*/ 59 w 109"/>
                <a:gd name="T25" fmla="*/ 41 h 286"/>
                <a:gd name="T26" fmla="*/ 68 w 109"/>
                <a:gd name="T27" fmla="*/ 69 h 286"/>
                <a:gd name="T28" fmla="*/ 77 w 109"/>
                <a:gd name="T29" fmla="*/ 107 h 286"/>
                <a:gd name="T30" fmla="*/ 85 w 109"/>
                <a:gd name="T31" fmla="*/ 155 h 286"/>
                <a:gd name="T32" fmla="*/ 91 w 109"/>
                <a:gd name="T33" fmla="*/ 216 h 286"/>
                <a:gd name="T34" fmla="*/ 109 w 109"/>
                <a:gd name="T35" fmla="*/ 251 h 286"/>
                <a:gd name="T36" fmla="*/ 108 w 109"/>
                <a:gd name="T37" fmla="*/ 252 h 286"/>
                <a:gd name="T38" fmla="*/ 107 w 109"/>
                <a:gd name="T39" fmla="*/ 256 h 286"/>
                <a:gd name="T40" fmla="*/ 104 w 109"/>
                <a:gd name="T41" fmla="*/ 261 h 286"/>
                <a:gd name="T42" fmla="*/ 99 w 109"/>
                <a:gd name="T43" fmla="*/ 267 h 286"/>
                <a:gd name="T44" fmla="*/ 93 w 109"/>
                <a:gd name="T45" fmla="*/ 274 h 286"/>
                <a:gd name="T46" fmla="*/ 86 w 109"/>
                <a:gd name="T47" fmla="*/ 279 h 286"/>
                <a:gd name="T48" fmla="*/ 78 w 109"/>
                <a:gd name="T49" fmla="*/ 283 h 286"/>
                <a:gd name="T50" fmla="*/ 68 w 109"/>
                <a:gd name="T51" fmla="*/ 286 h 286"/>
                <a:gd name="T52" fmla="*/ 73 w 109"/>
                <a:gd name="T53" fmla="*/ 246 h 286"/>
                <a:gd name="T54" fmla="*/ 0 w 109"/>
                <a:gd name="T55" fmla="*/ 45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 h="286">
                  <a:moveTo>
                    <a:pt x="0" y="45"/>
                  </a:moveTo>
                  <a:lnTo>
                    <a:pt x="1" y="44"/>
                  </a:lnTo>
                  <a:lnTo>
                    <a:pt x="5" y="40"/>
                  </a:lnTo>
                  <a:lnTo>
                    <a:pt x="9" y="36"/>
                  </a:lnTo>
                  <a:lnTo>
                    <a:pt x="15" y="30"/>
                  </a:lnTo>
                  <a:lnTo>
                    <a:pt x="21" y="23"/>
                  </a:lnTo>
                  <a:lnTo>
                    <a:pt x="27" y="15"/>
                  </a:lnTo>
                  <a:lnTo>
                    <a:pt x="31" y="8"/>
                  </a:lnTo>
                  <a:lnTo>
                    <a:pt x="35" y="0"/>
                  </a:lnTo>
                  <a:lnTo>
                    <a:pt x="37" y="2"/>
                  </a:lnTo>
                  <a:lnTo>
                    <a:pt x="41" y="9"/>
                  </a:lnTo>
                  <a:lnTo>
                    <a:pt x="50" y="22"/>
                  </a:lnTo>
                  <a:lnTo>
                    <a:pt x="59" y="41"/>
                  </a:lnTo>
                  <a:lnTo>
                    <a:pt x="68" y="69"/>
                  </a:lnTo>
                  <a:lnTo>
                    <a:pt x="77" y="107"/>
                  </a:lnTo>
                  <a:lnTo>
                    <a:pt x="85" y="155"/>
                  </a:lnTo>
                  <a:lnTo>
                    <a:pt x="91" y="216"/>
                  </a:lnTo>
                  <a:lnTo>
                    <a:pt x="109" y="251"/>
                  </a:lnTo>
                  <a:lnTo>
                    <a:pt x="108" y="252"/>
                  </a:lnTo>
                  <a:lnTo>
                    <a:pt x="107" y="256"/>
                  </a:lnTo>
                  <a:lnTo>
                    <a:pt x="104" y="261"/>
                  </a:lnTo>
                  <a:lnTo>
                    <a:pt x="99" y="267"/>
                  </a:lnTo>
                  <a:lnTo>
                    <a:pt x="93" y="274"/>
                  </a:lnTo>
                  <a:lnTo>
                    <a:pt x="86" y="279"/>
                  </a:lnTo>
                  <a:lnTo>
                    <a:pt x="78" y="283"/>
                  </a:lnTo>
                  <a:lnTo>
                    <a:pt x="68" y="286"/>
                  </a:lnTo>
                  <a:lnTo>
                    <a:pt x="73" y="246"/>
                  </a:lnTo>
                  <a:lnTo>
                    <a:pt x="0" y="45"/>
                  </a:lnTo>
                  <a:close/>
                </a:path>
              </a:pathLst>
            </a:custGeom>
            <a:solidFill>
              <a:srgbClr val="D88C7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35761803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tipologie di meccanismi operativi</a:t>
            </a:r>
            <a:endParaRPr lang="it-IT" dirty="0"/>
          </a:p>
        </p:txBody>
      </p:sp>
      <p:sp>
        <p:nvSpPr>
          <p:cNvPr id="3" name="Segnaposto contenuto 2"/>
          <p:cNvSpPr>
            <a:spLocks noGrp="1"/>
          </p:cNvSpPr>
          <p:nvPr>
            <p:ph idx="1"/>
          </p:nvPr>
        </p:nvSpPr>
        <p:spPr/>
        <p:txBody>
          <a:bodyPr/>
          <a:lstStyle/>
          <a:p>
            <a:pPr marL="571500" indent="-457200">
              <a:buFont typeface="+mj-lt"/>
              <a:buAutoNum type="arabicPeriod"/>
            </a:pPr>
            <a:r>
              <a:rPr lang="it-IT" dirty="0"/>
              <a:t>Comunicazione</a:t>
            </a:r>
          </a:p>
          <a:p>
            <a:pPr marL="571500" indent="-457200">
              <a:buFont typeface="+mj-lt"/>
              <a:buAutoNum type="arabicPeriod"/>
            </a:pPr>
            <a:r>
              <a:rPr lang="it-IT" dirty="0"/>
              <a:t>Informazione</a:t>
            </a:r>
          </a:p>
          <a:p>
            <a:pPr marL="571500" indent="-457200">
              <a:buFont typeface="+mj-lt"/>
              <a:buAutoNum type="arabicPeriod"/>
            </a:pPr>
            <a:r>
              <a:rPr lang="it-IT" dirty="0"/>
              <a:t>Decisione e processo di PP&amp;C</a:t>
            </a:r>
          </a:p>
          <a:p>
            <a:pPr marL="571500" indent="-457200">
              <a:buFont typeface="+mj-lt"/>
              <a:buAutoNum type="arabicPeriod"/>
            </a:pPr>
            <a:r>
              <a:rPr lang="it-IT" dirty="0"/>
              <a:t>Coordinamento</a:t>
            </a:r>
          </a:p>
          <a:p>
            <a:pPr marL="571500" indent="-457200">
              <a:buFont typeface="+mj-lt"/>
              <a:buAutoNum type="arabicPeriod"/>
            </a:pPr>
            <a:r>
              <a:rPr lang="it-IT" dirty="0"/>
              <a:t>Gestione del </a:t>
            </a:r>
            <a:r>
              <a:rPr lang="it-IT" dirty="0" smtClean="0"/>
              <a:t>personale</a:t>
            </a:r>
            <a:endParaRPr lang="it-IT" dirty="0"/>
          </a:p>
        </p:txBody>
      </p:sp>
      <p:grpSp>
        <p:nvGrpSpPr>
          <p:cNvPr id="223376" name="Group 144"/>
          <p:cNvGrpSpPr>
            <a:grpSpLocks/>
          </p:cNvGrpSpPr>
          <p:nvPr/>
        </p:nvGrpSpPr>
        <p:grpSpPr bwMode="auto">
          <a:xfrm>
            <a:off x="6629400" y="1066800"/>
            <a:ext cx="1828800" cy="1552575"/>
            <a:chOff x="4468" y="255"/>
            <a:chExt cx="1044" cy="1043"/>
          </a:xfrm>
        </p:grpSpPr>
        <p:sp>
          <p:nvSpPr>
            <p:cNvPr id="223242" name="AutoShape 10"/>
            <p:cNvSpPr>
              <a:spLocks noChangeAspect="1" noChangeArrowheads="1" noTextEdit="1"/>
            </p:cNvSpPr>
            <p:nvPr/>
          </p:nvSpPr>
          <p:spPr bwMode="auto">
            <a:xfrm>
              <a:off x="4468" y="255"/>
              <a:ext cx="1044" cy="1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nvGrpSpPr>
            <p:cNvPr id="223330" name="Group 98"/>
            <p:cNvGrpSpPr>
              <a:grpSpLocks/>
            </p:cNvGrpSpPr>
            <p:nvPr/>
          </p:nvGrpSpPr>
          <p:grpSpPr bwMode="auto">
            <a:xfrm>
              <a:off x="4471" y="684"/>
              <a:ext cx="552" cy="607"/>
              <a:chOff x="4471" y="684"/>
              <a:chExt cx="552" cy="607"/>
            </a:xfrm>
          </p:grpSpPr>
          <p:sp>
            <p:nvSpPr>
              <p:cNvPr id="223276" name="Freeform 44"/>
              <p:cNvSpPr>
                <a:spLocks/>
              </p:cNvSpPr>
              <p:nvPr/>
            </p:nvSpPr>
            <p:spPr bwMode="auto">
              <a:xfrm>
                <a:off x="4918" y="1077"/>
                <a:ext cx="105" cy="120"/>
              </a:xfrm>
              <a:custGeom>
                <a:avLst/>
                <a:gdLst>
                  <a:gd name="T0" fmla="*/ 144 w 419"/>
                  <a:gd name="T1" fmla="*/ 0 h 481"/>
                  <a:gd name="T2" fmla="*/ 213 w 419"/>
                  <a:gd name="T3" fmla="*/ 74 h 481"/>
                  <a:gd name="T4" fmla="*/ 289 w 419"/>
                  <a:gd name="T5" fmla="*/ 101 h 481"/>
                  <a:gd name="T6" fmla="*/ 349 w 419"/>
                  <a:gd name="T7" fmla="*/ 150 h 481"/>
                  <a:gd name="T8" fmla="*/ 384 w 419"/>
                  <a:gd name="T9" fmla="*/ 214 h 481"/>
                  <a:gd name="T10" fmla="*/ 419 w 419"/>
                  <a:gd name="T11" fmla="*/ 258 h 481"/>
                  <a:gd name="T12" fmla="*/ 407 w 419"/>
                  <a:gd name="T13" fmla="*/ 290 h 481"/>
                  <a:gd name="T14" fmla="*/ 379 w 419"/>
                  <a:gd name="T15" fmla="*/ 296 h 481"/>
                  <a:gd name="T16" fmla="*/ 298 w 419"/>
                  <a:gd name="T17" fmla="*/ 197 h 481"/>
                  <a:gd name="T18" fmla="*/ 393 w 419"/>
                  <a:gd name="T19" fmla="*/ 378 h 481"/>
                  <a:gd name="T20" fmla="*/ 361 w 419"/>
                  <a:gd name="T21" fmla="*/ 437 h 481"/>
                  <a:gd name="T22" fmla="*/ 304 w 419"/>
                  <a:gd name="T23" fmla="*/ 473 h 481"/>
                  <a:gd name="T24" fmla="*/ 221 w 419"/>
                  <a:gd name="T25" fmla="*/ 481 h 481"/>
                  <a:gd name="T26" fmla="*/ 172 w 419"/>
                  <a:gd name="T27" fmla="*/ 442 h 481"/>
                  <a:gd name="T28" fmla="*/ 118 w 419"/>
                  <a:gd name="T29" fmla="*/ 351 h 481"/>
                  <a:gd name="T30" fmla="*/ 88 w 419"/>
                  <a:gd name="T31" fmla="*/ 195 h 481"/>
                  <a:gd name="T32" fmla="*/ 0 w 419"/>
                  <a:gd name="T33" fmla="*/ 76 h 481"/>
                  <a:gd name="T34" fmla="*/ 144 w 419"/>
                  <a:gd name="T35"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9" h="481">
                    <a:moveTo>
                      <a:pt x="144" y="0"/>
                    </a:moveTo>
                    <a:lnTo>
                      <a:pt x="213" y="74"/>
                    </a:lnTo>
                    <a:lnTo>
                      <a:pt x="289" y="101"/>
                    </a:lnTo>
                    <a:lnTo>
                      <a:pt x="349" y="150"/>
                    </a:lnTo>
                    <a:lnTo>
                      <a:pt x="384" y="214"/>
                    </a:lnTo>
                    <a:lnTo>
                      <a:pt x="419" y="258"/>
                    </a:lnTo>
                    <a:lnTo>
                      <a:pt x="407" y="290"/>
                    </a:lnTo>
                    <a:lnTo>
                      <a:pt x="379" y="296"/>
                    </a:lnTo>
                    <a:lnTo>
                      <a:pt x="298" y="197"/>
                    </a:lnTo>
                    <a:lnTo>
                      <a:pt x="393" y="378"/>
                    </a:lnTo>
                    <a:lnTo>
                      <a:pt x="361" y="437"/>
                    </a:lnTo>
                    <a:lnTo>
                      <a:pt x="304" y="473"/>
                    </a:lnTo>
                    <a:lnTo>
                      <a:pt x="221" y="481"/>
                    </a:lnTo>
                    <a:lnTo>
                      <a:pt x="172" y="442"/>
                    </a:lnTo>
                    <a:lnTo>
                      <a:pt x="118" y="351"/>
                    </a:lnTo>
                    <a:lnTo>
                      <a:pt x="88" y="195"/>
                    </a:lnTo>
                    <a:lnTo>
                      <a:pt x="0" y="76"/>
                    </a:lnTo>
                    <a:lnTo>
                      <a:pt x="144" y="0"/>
                    </a:lnTo>
                    <a:close/>
                  </a:path>
                </a:pathLst>
              </a:custGeom>
              <a:solidFill>
                <a:srgbClr val="FFE0C0"/>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277" name="Freeform 45"/>
              <p:cNvSpPr>
                <a:spLocks/>
              </p:cNvSpPr>
              <p:nvPr/>
            </p:nvSpPr>
            <p:spPr bwMode="auto">
              <a:xfrm>
                <a:off x="4806" y="866"/>
                <a:ext cx="19" cy="78"/>
              </a:xfrm>
              <a:custGeom>
                <a:avLst/>
                <a:gdLst>
                  <a:gd name="T0" fmla="*/ 0 w 75"/>
                  <a:gd name="T1" fmla="*/ 311 h 311"/>
                  <a:gd name="T2" fmla="*/ 22 w 75"/>
                  <a:gd name="T3" fmla="*/ 264 h 311"/>
                  <a:gd name="T4" fmla="*/ 40 w 75"/>
                  <a:gd name="T5" fmla="*/ 201 h 311"/>
                  <a:gd name="T6" fmla="*/ 57 w 75"/>
                  <a:gd name="T7" fmla="*/ 143 h 311"/>
                  <a:gd name="T8" fmla="*/ 67 w 75"/>
                  <a:gd name="T9" fmla="*/ 93 h 311"/>
                  <a:gd name="T10" fmla="*/ 75 w 75"/>
                  <a:gd name="T11" fmla="*/ 44 h 311"/>
                  <a:gd name="T12" fmla="*/ 70 w 75"/>
                  <a:gd name="T13" fmla="*/ 0 h 311"/>
                </a:gdLst>
                <a:ahLst/>
                <a:cxnLst>
                  <a:cxn ang="0">
                    <a:pos x="T0" y="T1"/>
                  </a:cxn>
                  <a:cxn ang="0">
                    <a:pos x="T2" y="T3"/>
                  </a:cxn>
                  <a:cxn ang="0">
                    <a:pos x="T4" y="T5"/>
                  </a:cxn>
                  <a:cxn ang="0">
                    <a:pos x="T6" y="T7"/>
                  </a:cxn>
                  <a:cxn ang="0">
                    <a:pos x="T8" y="T9"/>
                  </a:cxn>
                  <a:cxn ang="0">
                    <a:pos x="T10" y="T11"/>
                  </a:cxn>
                  <a:cxn ang="0">
                    <a:pos x="T12" y="T13"/>
                  </a:cxn>
                </a:cxnLst>
                <a:rect l="0" t="0" r="r" b="b"/>
                <a:pathLst>
                  <a:path w="75" h="311">
                    <a:moveTo>
                      <a:pt x="0" y="311"/>
                    </a:moveTo>
                    <a:lnTo>
                      <a:pt x="22" y="264"/>
                    </a:lnTo>
                    <a:lnTo>
                      <a:pt x="40" y="201"/>
                    </a:lnTo>
                    <a:lnTo>
                      <a:pt x="57" y="143"/>
                    </a:lnTo>
                    <a:lnTo>
                      <a:pt x="67" y="93"/>
                    </a:lnTo>
                    <a:lnTo>
                      <a:pt x="75" y="44"/>
                    </a:lnTo>
                    <a:lnTo>
                      <a:pt x="70" y="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nvGrpSpPr>
              <p:cNvPr id="223281" name="Group 49"/>
              <p:cNvGrpSpPr>
                <a:grpSpLocks/>
              </p:cNvGrpSpPr>
              <p:nvPr/>
            </p:nvGrpSpPr>
            <p:grpSpPr bwMode="auto">
              <a:xfrm>
                <a:off x="4537" y="800"/>
                <a:ext cx="453" cy="375"/>
                <a:chOff x="4537" y="800"/>
                <a:chExt cx="453" cy="375"/>
              </a:xfrm>
            </p:grpSpPr>
            <p:sp>
              <p:nvSpPr>
                <p:cNvPr id="223278" name="Freeform 46"/>
                <p:cNvSpPr>
                  <a:spLocks/>
                </p:cNvSpPr>
                <p:nvPr/>
              </p:nvSpPr>
              <p:spPr bwMode="auto">
                <a:xfrm>
                  <a:off x="4537" y="800"/>
                  <a:ext cx="453" cy="375"/>
                </a:xfrm>
                <a:custGeom>
                  <a:avLst/>
                  <a:gdLst>
                    <a:gd name="T0" fmla="*/ 73 w 1815"/>
                    <a:gd name="T1" fmla="*/ 1207 h 1498"/>
                    <a:gd name="T2" fmla="*/ 179 w 1815"/>
                    <a:gd name="T3" fmla="*/ 1334 h 1498"/>
                    <a:gd name="T4" fmla="*/ 294 w 1815"/>
                    <a:gd name="T5" fmla="*/ 1419 h 1498"/>
                    <a:gd name="T6" fmla="*/ 382 w 1815"/>
                    <a:gd name="T7" fmla="*/ 1461 h 1498"/>
                    <a:gd name="T8" fmla="*/ 455 w 1815"/>
                    <a:gd name="T9" fmla="*/ 1485 h 1498"/>
                    <a:gd name="T10" fmla="*/ 553 w 1815"/>
                    <a:gd name="T11" fmla="*/ 1498 h 1498"/>
                    <a:gd name="T12" fmla="*/ 671 w 1815"/>
                    <a:gd name="T13" fmla="*/ 1490 h 1498"/>
                    <a:gd name="T14" fmla="*/ 787 w 1815"/>
                    <a:gd name="T15" fmla="*/ 1462 h 1498"/>
                    <a:gd name="T16" fmla="*/ 855 w 1815"/>
                    <a:gd name="T17" fmla="*/ 1365 h 1498"/>
                    <a:gd name="T18" fmla="*/ 874 w 1815"/>
                    <a:gd name="T19" fmla="*/ 1208 h 1498"/>
                    <a:gd name="T20" fmla="*/ 913 w 1815"/>
                    <a:gd name="T21" fmla="*/ 1006 h 1498"/>
                    <a:gd name="T22" fmla="*/ 958 w 1815"/>
                    <a:gd name="T23" fmla="*/ 832 h 1498"/>
                    <a:gd name="T24" fmla="*/ 1027 w 1815"/>
                    <a:gd name="T25" fmla="*/ 676 h 1498"/>
                    <a:gd name="T26" fmla="*/ 1077 w 1815"/>
                    <a:gd name="T27" fmla="*/ 575 h 1498"/>
                    <a:gd name="T28" fmla="*/ 1243 w 1815"/>
                    <a:gd name="T29" fmla="*/ 858 h 1498"/>
                    <a:gd name="T30" fmla="*/ 1437 w 1815"/>
                    <a:gd name="T31" fmla="*/ 1170 h 1498"/>
                    <a:gd name="T32" fmla="*/ 1580 w 1815"/>
                    <a:gd name="T33" fmla="*/ 1305 h 1498"/>
                    <a:gd name="T34" fmla="*/ 1815 w 1815"/>
                    <a:gd name="T35" fmla="*/ 1141 h 1498"/>
                    <a:gd name="T36" fmla="*/ 1708 w 1815"/>
                    <a:gd name="T37" fmla="*/ 947 h 1498"/>
                    <a:gd name="T38" fmla="*/ 1613 w 1815"/>
                    <a:gd name="T39" fmla="*/ 756 h 1498"/>
                    <a:gd name="T40" fmla="*/ 1539 w 1815"/>
                    <a:gd name="T41" fmla="*/ 630 h 1498"/>
                    <a:gd name="T42" fmla="*/ 1432 w 1815"/>
                    <a:gd name="T43" fmla="*/ 529 h 1498"/>
                    <a:gd name="T44" fmla="*/ 1391 w 1815"/>
                    <a:gd name="T45" fmla="*/ 471 h 1498"/>
                    <a:gd name="T46" fmla="*/ 1248 w 1815"/>
                    <a:gd name="T47" fmla="*/ 225 h 1498"/>
                    <a:gd name="T48" fmla="*/ 1203 w 1815"/>
                    <a:gd name="T49" fmla="*/ 148 h 1498"/>
                    <a:gd name="T50" fmla="*/ 1141 w 1815"/>
                    <a:gd name="T51" fmla="*/ 94 h 1498"/>
                    <a:gd name="T52" fmla="*/ 1062 w 1815"/>
                    <a:gd name="T53" fmla="*/ 38 h 1498"/>
                    <a:gd name="T54" fmla="*/ 798 w 1815"/>
                    <a:gd name="T55" fmla="*/ 0 h 1498"/>
                    <a:gd name="T56" fmla="*/ 562 w 1815"/>
                    <a:gd name="T57" fmla="*/ 44 h 1498"/>
                    <a:gd name="T58" fmla="*/ 509 w 1815"/>
                    <a:gd name="T59" fmla="*/ 94 h 1498"/>
                    <a:gd name="T60" fmla="*/ 468 w 1815"/>
                    <a:gd name="T61" fmla="*/ 99 h 1498"/>
                    <a:gd name="T62" fmla="*/ 410 w 1815"/>
                    <a:gd name="T63" fmla="*/ 166 h 1498"/>
                    <a:gd name="T64" fmla="*/ 327 w 1815"/>
                    <a:gd name="T65" fmla="*/ 238 h 1498"/>
                    <a:gd name="T66" fmla="*/ 243 w 1815"/>
                    <a:gd name="T67" fmla="*/ 298 h 1498"/>
                    <a:gd name="T68" fmla="*/ 171 w 1815"/>
                    <a:gd name="T69" fmla="*/ 365 h 1498"/>
                    <a:gd name="T70" fmla="*/ 123 w 1815"/>
                    <a:gd name="T71" fmla="*/ 440 h 1498"/>
                    <a:gd name="T72" fmla="*/ 82 w 1815"/>
                    <a:gd name="T73" fmla="*/ 553 h 1498"/>
                    <a:gd name="T74" fmla="*/ 35 w 1815"/>
                    <a:gd name="T75" fmla="*/ 655 h 1498"/>
                    <a:gd name="T76" fmla="*/ 17 w 1815"/>
                    <a:gd name="T77" fmla="*/ 748 h 1498"/>
                    <a:gd name="T78" fmla="*/ 22 w 1815"/>
                    <a:gd name="T79" fmla="*/ 849 h 1498"/>
                    <a:gd name="T80" fmla="*/ 17 w 1815"/>
                    <a:gd name="T81" fmla="*/ 967 h 1498"/>
                    <a:gd name="T82" fmla="*/ 0 w 1815"/>
                    <a:gd name="T83" fmla="*/ 1082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15" h="1498">
                      <a:moveTo>
                        <a:pt x="5" y="1122"/>
                      </a:moveTo>
                      <a:lnTo>
                        <a:pt x="73" y="1207"/>
                      </a:lnTo>
                      <a:lnTo>
                        <a:pt x="123" y="1271"/>
                      </a:lnTo>
                      <a:lnTo>
                        <a:pt x="179" y="1334"/>
                      </a:lnTo>
                      <a:lnTo>
                        <a:pt x="243" y="1388"/>
                      </a:lnTo>
                      <a:lnTo>
                        <a:pt x="294" y="1419"/>
                      </a:lnTo>
                      <a:lnTo>
                        <a:pt x="336" y="1440"/>
                      </a:lnTo>
                      <a:lnTo>
                        <a:pt x="382" y="1461"/>
                      </a:lnTo>
                      <a:lnTo>
                        <a:pt x="405" y="1470"/>
                      </a:lnTo>
                      <a:lnTo>
                        <a:pt x="455" y="1485"/>
                      </a:lnTo>
                      <a:lnTo>
                        <a:pt x="510" y="1494"/>
                      </a:lnTo>
                      <a:lnTo>
                        <a:pt x="553" y="1498"/>
                      </a:lnTo>
                      <a:lnTo>
                        <a:pt x="603" y="1498"/>
                      </a:lnTo>
                      <a:lnTo>
                        <a:pt x="671" y="1490"/>
                      </a:lnTo>
                      <a:lnTo>
                        <a:pt x="749" y="1482"/>
                      </a:lnTo>
                      <a:lnTo>
                        <a:pt x="787" y="1462"/>
                      </a:lnTo>
                      <a:lnTo>
                        <a:pt x="838" y="1419"/>
                      </a:lnTo>
                      <a:lnTo>
                        <a:pt x="855" y="1365"/>
                      </a:lnTo>
                      <a:lnTo>
                        <a:pt x="869" y="1283"/>
                      </a:lnTo>
                      <a:lnTo>
                        <a:pt x="874" y="1208"/>
                      </a:lnTo>
                      <a:lnTo>
                        <a:pt x="893" y="1102"/>
                      </a:lnTo>
                      <a:lnTo>
                        <a:pt x="913" y="1006"/>
                      </a:lnTo>
                      <a:lnTo>
                        <a:pt x="938" y="908"/>
                      </a:lnTo>
                      <a:lnTo>
                        <a:pt x="958" y="832"/>
                      </a:lnTo>
                      <a:lnTo>
                        <a:pt x="986" y="752"/>
                      </a:lnTo>
                      <a:lnTo>
                        <a:pt x="1027" y="676"/>
                      </a:lnTo>
                      <a:lnTo>
                        <a:pt x="1055" y="608"/>
                      </a:lnTo>
                      <a:lnTo>
                        <a:pt x="1077" y="575"/>
                      </a:lnTo>
                      <a:lnTo>
                        <a:pt x="1138" y="664"/>
                      </a:lnTo>
                      <a:lnTo>
                        <a:pt x="1243" y="858"/>
                      </a:lnTo>
                      <a:lnTo>
                        <a:pt x="1396" y="1099"/>
                      </a:lnTo>
                      <a:lnTo>
                        <a:pt x="1437" y="1170"/>
                      </a:lnTo>
                      <a:lnTo>
                        <a:pt x="1505" y="1256"/>
                      </a:lnTo>
                      <a:lnTo>
                        <a:pt x="1580" y="1305"/>
                      </a:lnTo>
                      <a:lnTo>
                        <a:pt x="1677" y="1205"/>
                      </a:lnTo>
                      <a:lnTo>
                        <a:pt x="1815" y="1141"/>
                      </a:lnTo>
                      <a:lnTo>
                        <a:pt x="1756" y="1054"/>
                      </a:lnTo>
                      <a:lnTo>
                        <a:pt x="1708" y="947"/>
                      </a:lnTo>
                      <a:lnTo>
                        <a:pt x="1658" y="845"/>
                      </a:lnTo>
                      <a:lnTo>
                        <a:pt x="1613" y="756"/>
                      </a:lnTo>
                      <a:lnTo>
                        <a:pt x="1566" y="677"/>
                      </a:lnTo>
                      <a:lnTo>
                        <a:pt x="1539" y="630"/>
                      </a:lnTo>
                      <a:lnTo>
                        <a:pt x="1491" y="570"/>
                      </a:lnTo>
                      <a:lnTo>
                        <a:pt x="1432" y="529"/>
                      </a:lnTo>
                      <a:lnTo>
                        <a:pt x="1410" y="507"/>
                      </a:lnTo>
                      <a:lnTo>
                        <a:pt x="1391" y="471"/>
                      </a:lnTo>
                      <a:lnTo>
                        <a:pt x="1343" y="385"/>
                      </a:lnTo>
                      <a:lnTo>
                        <a:pt x="1248" y="225"/>
                      </a:lnTo>
                      <a:lnTo>
                        <a:pt x="1224" y="175"/>
                      </a:lnTo>
                      <a:lnTo>
                        <a:pt x="1203" y="148"/>
                      </a:lnTo>
                      <a:lnTo>
                        <a:pt x="1175" y="122"/>
                      </a:lnTo>
                      <a:lnTo>
                        <a:pt x="1141" y="94"/>
                      </a:lnTo>
                      <a:lnTo>
                        <a:pt x="1111" y="68"/>
                      </a:lnTo>
                      <a:lnTo>
                        <a:pt x="1062" y="38"/>
                      </a:lnTo>
                      <a:lnTo>
                        <a:pt x="951" y="19"/>
                      </a:lnTo>
                      <a:lnTo>
                        <a:pt x="798" y="0"/>
                      </a:lnTo>
                      <a:lnTo>
                        <a:pt x="647" y="6"/>
                      </a:lnTo>
                      <a:lnTo>
                        <a:pt x="562" y="44"/>
                      </a:lnTo>
                      <a:lnTo>
                        <a:pt x="532" y="73"/>
                      </a:lnTo>
                      <a:lnTo>
                        <a:pt x="509" y="94"/>
                      </a:lnTo>
                      <a:lnTo>
                        <a:pt x="487" y="91"/>
                      </a:lnTo>
                      <a:lnTo>
                        <a:pt x="468" y="99"/>
                      </a:lnTo>
                      <a:lnTo>
                        <a:pt x="446" y="122"/>
                      </a:lnTo>
                      <a:lnTo>
                        <a:pt x="410" y="166"/>
                      </a:lnTo>
                      <a:lnTo>
                        <a:pt x="372" y="195"/>
                      </a:lnTo>
                      <a:lnTo>
                        <a:pt x="327" y="238"/>
                      </a:lnTo>
                      <a:lnTo>
                        <a:pt x="291" y="263"/>
                      </a:lnTo>
                      <a:lnTo>
                        <a:pt x="243" y="298"/>
                      </a:lnTo>
                      <a:lnTo>
                        <a:pt x="208" y="327"/>
                      </a:lnTo>
                      <a:lnTo>
                        <a:pt x="171" y="365"/>
                      </a:lnTo>
                      <a:lnTo>
                        <a:pt x="145" y="396"/>
                      </a:lnTo>
                      <a:lnTo>
                        <a:pt x="123" y="440"/>
                      </a:lnTo>
                      <a:lnTo>
                        <a:pt x="104" y="499"/>
                      </a:lnTo>
                      <a:lnTo>
                        <a:pt x="82" y="553"/>
                      </a:lnTo>
                      <a:lnTo>
                        <a:pt x="59" y="604"/>
                      </a:lnTo>
                      <a:lnTo>
                        <a:pt x="35" y="655"/>
                      </a:lnTo>
                      <a:lnTo>
                        <a:pt x="22" y="702"/>
                      </a:lnTo>
                      <a:lnTo>
                        <a:pt x="17" y="748"/>
                      </a:lnTo>
                      <a:lnTo>
                        <a:pt x="14" y="798"/>
                      </a:lnTo>
                      <a:lnTo>
                        <a:pt x="22" y="849"/>
                      </a:lnTo>
                      <a:lnTo>
                        <a:pt x="22" y="903"/>
                      </a:lnTo>
                      <a:lnTo>
                        <a:pt x="17" y="967"/>
                      </a:lnTo>
                      <a:lnTo>
                        <a:pt x="9" y="1023"/>
                      </a:lnTo>
                      <a:lnTo>
                        <a:pt x="0" y="1082"/>
                      </a:lnTo>
                      <a:lnTo>
                        <a:pt x="5" y="1122"/>
                      </a:lnTo>
                      <a:close/>
                    </a:path>
                  </a:pathLst>
                </a:custGeom>
                <a:solidFill>
                  <a:srgbClr val="8080FF"/>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279" name="Freeform 47"/>
                <p:cNvSpPr>
                  <a:spLocks/>
                </p:cNvSpPr>
                <p:nvPr/>
              </p:nvSpPr>
              <p:spPr bwMode="auto">
                <a:xfrm>
                  <a:off x="4638" y="844"/>
                  <a:ext cx="352" cy="330"/>
                </a:xfrm>
                <a:custGeom>
                  <a:avLst/>
                  <a:gdLst>
                    <a:gd name="T0" fmla="*/ 0 w 1407"/>
                    <a:gd name="T1" fmla="*/ 1293 h 1321"/>
                    <a:gd name="T2" fmla="*/ 50 w 1407"/>
                    <a:gd name="T3" fmla="*/ 1308 h 1321"/>
                    <a:gd name="T4" fmla="*/ 105 w 1407"/>
                    <a:gd name="T5" fmla="*/ 1318 h 1321"/>
                    <a:gd name="T6" fmla="*/ 148 w 1407"/>
                    <a:gd name="T7" fmla="*/ 1321 h 1321"/>
                    <a:gd name="T8" fmla="*/ 198 w 1407"/>
                    <a:gd name="T9" fmla="*/ 1321 h 1321"/>
                    <a:gd name="T10" fmla="*/ 266 w 1407"/>
                    <a:gd name="T11" fmla="*/ 1313 h 1321"/>
                    <a:gd name="T12" fmla="*/ 344 w 1407"/>
                    <a:gd name="T13" fmla="*/ 1305 h 1321"/>
                    <a:gd name="T14" fmla="*/ 380 w 1407"/>
                    <a:gd name="T15" fmla="*/ 1286 h 1321"/>
                    <a:gd name="T16" fmla="*/ 432 w 1407"/>
                    <a:gd name="T17" fmla="*/ 1242 h 1321"/>
                    <a:gd name="T18" fmla="*/ 449 w 1407"/>
                    <a:gd name="T19" fmla="*/ 1187 h 1321"/>
                    <a:gd name="T20" fmla="*/ 463 w 1407"/>
                    <a:gd name="T21" fmla="*/ 1107 h 1321"/>
                    <a:gd name="T22" fmla="*/ 468 w 1407"/>
                    <a:gd name="T23" fmla="*/ 1032 h 1321"/>
                    <a:gd name="T24" fmla="*/ 487 w 1407"/>
                    <a:gd name="T25" fmla="*/ 926 h 1321"/>
                    <a:gd name="T26" fmla="*/ 506 w 1407"/>
                    <a:gd name="T27" fmla="*/ 830 h 1321"/>
                    <a:gd name="T28" fmla="*/ 532 w 1407"/>
                    <a:gd name="T29" fmla="*/ 732 h 1321"/>
                    <a:gd name="T30" fmla="*/ 551 w 1407"/>
                    <a:gd name="T31" fmla="*/ 656 h 1321"/>
                    <a:gd name="T32" fmla="*/ 580 w 1407"/>
                    <a:gd name="T33" fmla="*/ 577 h 1321"/>
                    <a:gd name="T34" fmla="*/ 621 w 1407"/>
                    <a:gd name="T35" fmla="*/ 501 h 1321"/>
                    <a:gd name="T36" fmla="*/ 649 w 1407"/>
                    <a:gd name="T37" fmla="*/ 432 h 1321"/>
                    <a:gd name="T38" fmla="*/ 671 w 1407"/>
                    <a:gd name="T39" fmla="*/ 399 h 1321"/>
                    <a:gd name="T40" fmla="*/ 731 w 1407"/>
                    <a:gd name="T41" fmla="*/ 489 h 1321"/>
                    <a:gd name="T42" fmla="*/ 837 w 1407"/>
                    <a:gd name="T43" fmla="*/ 683 h 1321"/>
                    <a:gd name="T44" fmla="*/ 990 w 1407"/>
                    <a:gd name="T45" fmla="*/ 923 h 1321"/>
                    <a:gd name="T46" fmla="*/ 1031 w 1407"/>
                    <a:gd name="T47" fmla="*/ 994 h 1321"/>
                    <a:gd name="T48" fmla="*/ 1098 w 1407"/>
                    <a:gd name="T49" fmla="*/ 1079 h 1321"/>
                    <a:gd name="T50" fmla="*/ 1172 w 1407"/>
                    <a:gd name="T51" fmla="*/ 1128 h 1321"/>
                    <a:gd name="T52" fmla="*/ 1270 w 1407"/>
                    <a:gd name="T53" fmla="*/ 1027 h 1321"/>
                    <a:gd name="T54" fmla="*/ 1407 w 1407"/>
                    <a:gd name="T55" fmla="*/ 964 h 1321"/>
                    <a:gd name="T56" fmla="*/ 1348 w 1407"/>
                    <a:gd name="T57" fmla="*/ 879 h 1321"/>
                    <a:gd name="T58" fmla="*/ 1301 w 1407"/>
                    <a:gd name="T59" fmla="*/ 771 h 1321"/>
                    <a:gd name="T60" fmla="*/ 1251 w 1407"/>
                    <a:gd name="T61" fmla="*/ 670 h 1321"/>
                    <a:gd name="T62" fmla="*/ 1206 w 1407"/>
                    <a:gd name="T63" fmla="*/ 581 h 1321"/>
                    <a:gd name="T64" fmla="*/ 1158 w 1407"/>
                    <a:gd name="T65" fmla="*/ 502 h 1321"/>
                    <a:gd name="T66" fmla="*/ 1131 w 1407"/>
                    <a:gd name="T67" fmla="*/ 453 h 1321"/>
                    <a:gd name="T68" fmla="*/ 1083 w 1407"/>
                    <a:gd name="T69" fmla="*/ 395 h 1321"/>
                    <a:gd name="T70" fmla="*/ 1026 w 1407"/>
                    <a:gd name="T71" fmla="*/ 353 h 1321"/>
                    <a:gd name="T72" fmla="*/ 1004 w 1407"/>
                    <a:gd name="T73" fmla="*/ 331 h 1321"/>
                    <a:gd name="T74" fmla="*/ 984 w 1407"/>
                    <a:gd name="T75" fmla="*/ 296 h 1321"/>
                    <a:gd name="T76" fmla="*/ 937 w 1407"/>
                    <a:gd name="T77" fmla="*/ 211 h 1321"/>
                    <a:gd name="T78" fmla="*/ 842 w 1407"/>
                    <a:gd name="T79" fmla="*/ 51 h 1321"/>
                    <a:gd name="T80" fmla="*/ 817 w 1407"/>
                    <a:gd name="T81" fmla="*/ 0 h 1321"/>
                    <a:gd name="T82" fmla="*/ 0 w 1407"/>
                    <a:gd name="T83" fmla="*/ 1293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07" h="1321">
                      <a:moveTo>
                        <a:pt x="0" y="1293"/>
                      </a:moveTo>
                      <a:lnTo>
                        <a:pt x="50" y="1308"/>
                      </a:lnTo>
                      <a:lnTo>
                        <a:pt x="105" y="1318"/>
                      </a:lnTo>
                      <a:lnTo>
                        <a:pt x="148" y="1321"/>
                      </a:lnTo>
                      <a:lnTo>
                        <a:pt x="198" y="1321"/>
                      </a:lnTo>
                      <a:lnTo>
                        <a:pt x="266" y="1313"/>
                      </a:lnTo>
                      <a:lnTo>
                        <a:pt x="344" y="1305"/>
                      </a:lnTo>
                      <a:lnTo>
                        <a:pt x="380" y="1286"/>
                      </a:lnTo>
                      <a:lnTo>
                        <a:pt x="432" y="1242"/>
                      </a:lnTo>
                      <a:lnTo>
                        <a:pt x="449" y="1187"/>
                      </a:lnTo>
                      <a:lnTo>
                        <a:pt x="463" y="1107"/>
                      </a:lnTo>
                      <a:lnTo>
                        <a:pt x="468" y="1032"/>
                      </a:lnTo>
                      <a:lnTo>
                        <a:pt x="487" y="926"/>
                      </a:lnTo>
                      <a:lnTo>
                        <a:pt x="506" y="830"/>
                      </a:lnTo>
                      <a:lnTo>
                        <a:pt x="532" y="732"/>
                      </a:lnTo>
                      <a:lnTo>
                        <a:pt x="551" y="656"/>
                      </a:lnTo>
                      <a:lnTo>
                        <a:pt x="580" y="577"/>
                      </a:lnTo>
                      <a:lnTo>
                        <a:pt x="621" y="501"/>
                      </a:lnTo>
                      <a:lnTo>
                        <a:pt x="649" y="432"/>
                      </a:lnTo>
                      <a:lnTo>
                        <a:pt x="671" y="399"/>
                      </a:lnTo>
                      <a:lnTo>
                        <a:pt x="731" y="489"/>
                      </a:lnTo>
                      <a:lnTo>
                        <a:pt x="837" y="683"/>
                      </a:lnTo>
                      <a:lnTo>
                        <a:pt x="990" y="923"/>
                      </a:lnTo>
                      <a:lnTo>
                        <a:pt x="1031" y="994"/>
                      </a:lnTo>
                      <a:lnTo>
                        <a:pt x="1098" y="1079"/>
                      </a:lnTo>
                      <a:lnTo>
                        <a:pt x="1172" y="1128"/>
                      </a:lnTo>
                      <a:lnTo>
                        <a:pt x="1270" y="1027"/>
                      </a:lnTo>
                      <a:lnTo>
                        <a:pt x="1407" y="964"/>
                      </a:lnTo>
                      <a:lnTo>
                        <a:pt x="1348" y="879"/>
                      </a:lnTo>
                      <a:lnTo>
                        <a:pt x="1301" y="771"/>
                      </a:lnTo>
                      <a:lnTo>
                        <a:pt x="1251" y="670"/>
                      </a:lnTo>
                      <a:lnTo>
                        <a:pt x="1206" y="581"/>
                      </a:lnTo>
                      <a:lnTo>
                        <a:pt x="1158" y="502"/>
                      </a:lnTo>
                      <a:lnTo>
                        <a:pt x="1131" y="453"/>
                      </a:lnTo>
                      <a:lnTo>
                        <a:pt x="1083" y="395"/>
                      </a:lnTo>
                      <a:lnTo>
                        <a:pt x="1026" y="353"/>
                      </a:lnTo>
                      <a:lnTo>
                        <a:pt x="1004" y="331"/>
                      </a:lnTo>
                      <a:lnTo>
                        <a:pt x="984" y="296"/>
                      </a:lnTo>
                      <a:lnTo>
                        <a:pt x="937" y="211"/>
                      </a:lnTo>
                      <a:lnTo>
                        <a:pt x="842" y="51"/>
                      </a:lnTo>
                      <a:lnTo>
                        <a:pt x="817" y="0"/>
                      </a:lnTo>
                      <a:lnTo>
                        <a:pt x="0" y="1293"/>
                      </a:lnTo>
                      <a:close/>
                    </a:path>
                  </a:pathLst>
                </a:custGeom>
                <a:solidFill>
                  <a:srgbClr val="C0C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280" name="Freeform 48"/>
                <p:cNvSpPr>
                  <a:spLocks/>
                </p:cNvSpPr>
                <p:nvPr/>
              </p:nvSpPr>
              <p:spPr bwMode="auto">
                <a:xfrm>
                  <a:off x="4666" y="810"/>
                  <a:ext cx="66" cy="136"/>
                </a:xfrm>
                <a:custGeom>
                  <a:avLst/>
                  <a:gdLst>
                    <a:gd name="T0" fmla="*/ 0 w 262"/>
                    <a:gd name="T1" fmla="*/ 54 h 541"/>
                    <a:gd name="T2" fmla="*/ 35 w 262"/>
                    <a:gd name="T3" fmla="*/ 215 h 541"/>
                    <a:gd name="T4" fmla="*/ 69 w 262"/>
                    <a:gd name="T5" fmla="*/ 371 h 541"/>
                    <a:gd name="T6" fmla="*/ 100 w 262"/>
                    <a:gd name="T7" fmla="*/ 452 h 541"/>
                    <a:gd name="T8" fmla="*/ 140 w 262"/>
                    <a:gd name="T9" fmla="*/ 504 h 541"/>
                    <a:gd name="T10" fmla="*/ 193 w 262"/>
                    <a:gd name="T11" fmla="*/ 541 h 541"/>
                    <a:gd name="T12" fmla="*/ 262 w 262"/>
                    <a:gd name="T13" fmla="*/ 365 h 541"/>
                    <a:gd name="T14" fmla="*/ 221 w 262"/>
                    <a:gd name="T15" fmla="*/ 301 h 541"/>
                    <a:gd name="T16" fmla="*/ 179 w 262"/>
                    <a:gd name="T17" fmla="*/ 238 h 541"/>
                    <a:gd name="T18" fmla="*/ 123 w 262"/>
                    <a:gd name="T19" fmla="*/ 165 h 541"/>
                    <a:gd name="T20" fmla="*/ 84 w 262"/>
                    <a:gd name="T21" fmla="*/ 76 h 541"/>
                    <a:gd name="T22" fmla="*/ 53 w 262"/>
                    <a:gd name="T23" fmla="*/ 0 h 541"/>
                    <a:gd name="T24" fmla="*/ 21 w 262"/>
                    <a:gd name="T25" fmla="*/ 29 h 541"/>
                    <a:gd name="T26" fmla="*/ 0 w 262"/>
                    <a:gd name="T27" fmla="*/ 54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541">
                      <a:moveTo>
                        <a:pt x="0" y="54"/>
                      </a:moveTo>
                      <a:lnTo>
                        <a:pt x="35" y="215"/>
                      </a:lnTo>
                      <a:lnTo>
                        <a:pt x="69" y="371"/>
                      </a:lnTo>
                      <a:lnTo>
                        <a:pt x="100" y="452"/>
                      </a:lnTo>
                      <a:lnTo>
                        <a:pt x="140" y="504"/>
                      </a:lnTo>
                      <a:lnTo>
                        <a:pt x="193" y="541"/>
                      </a:lnTo>
                      <a:lnTo>
                        <a:pt x="262" y="365"/>
                      </a:lnTo>
                      <a:lnTo>
                        <a:pt x="221" y="301"/>
                      </a:lnTo>
                      <a:lnTo>
                        <a:pt x="179" y="238"/>
                      </a:lnTo>
                      <a:lnTo>
                        <a:pt x="123" y="165"/>
                      </a:lnTo>
                      <a:lnTo>
                        <a:pt x="84" y="76"/>
                      </a:lnTo>
                      <a:lnTo>
                        <a:pt x="53" y="0"/>
                      </a:lnTo>
                      <a:lnTo>
                        <a:pt x="21" y="29"/>
                      </a:lnTo>
                      <a:lnTo>
                        <a:pt x="0" y="54"/>
                      </a:lnTo>
                      <a:close/>
                    </a:path>
                  </a:pathLst>
                </a:custGeom>
                <a:solidFill>
                  <a:srgbClr val="C0C0FF"/>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sp>
            <p:nvSpPr>
              <p:cNvPr id="223282" name="Freeform 50"/>
              <p:cNvSpPr>
                <a:spLocks/>
              </p:cNvSpPr>
              <p:nvPr/>
            </p:nvSpPr>
            <p:spPr bwMode="auto">
              <a:xfrm>
                <a:off x="4537" y="800"/>
                <a:ext cx="453" cy="374"/>
              </a:xfrm>
              <a:custGeom>
                <a:avLst/>
                <a:gdLst>
                  <a:gd name="T0" fmla="*/ 73 w 1815"/>
                  <a:gd name="T1" fmla="*/ 1206 h 1499"/>
                  <a:gd name="T2" fmla="*/ 179 w 1815"/>
                  <a:gd name="T3" fmla="*/ 1333 h 1499"/>
                  <a:gd name="T4" fmla="*/ 294 w 1815"/>
                  <a:gd name="T5" fmla="*/ 1418 h 1499"/>
                  <a:gd name="T6" fmla="*/ 382 w 1815"/>
                  <a:gd name="T7" fmla="*/ 1461 h 1499"/>
                  <a:gd name="T8" fmla="*/ 455 w 1815"/>
                  <a:gd name="T9" fmla="*/ 1486 h 1499"/>
                  <a:gd name="T10" fmla="*/ 553 w 1815"/>
                  <a:gd name="T11" fmla="*/ 1499 h 1499"/>
                  <a:gd name="T12" fmla="*/ 671 w 1815"/>
                  <a:gd name="T13" fmla="*/ 1491 h 1499"/>
                  <a:gd name="T14" fmla="*/ 787 w 1815"/>
                  <a:gd name="T15" fmla="*/ 1462 h 1499"/>
                  <a:gd name="T16" fmla="*/ 855 w 1815"/>
                  <a:gd name="T17" fmla="*/ 1365 h 1499"/>
                  <a:gd name="T18" fmla="*/ 874 w 1815"/>
                  <a:gd name="T19" fmla="*/ 1209 h 1499"/>
                  <a:gd name="T20" fmla="*/ 913 w 1815"/>
                  <a:gd name="T21" fmla="*/ 1006 h 1499"/>
                  <a:gd name="T22" fmla="*/ 958 w 1815"/>
                  <a:gd name="T23" fmla="*/ 833 h 1499"/>
                  <a:gd name="T24" fmla="*/ 1027 w 1815"/>
                  <a:gd name="T25" fmla="*/ 675 h 1499"/>
                  <a:gd name="T26" fmla="*/ 1077 w 1815"/>
                  <a:gd name="T27" fmla="*/ 574 h 1499"/>
                  <a:gd name="T28" fmla="*/ 1243 w 1815"/>
                  <a:gd name="T29" fmla="*/ 859 h 1499"/>
                  <a:gd name="T30" fmla="*/ 1437 w 1815"/>
                  <a:gd name="T31" fmla="*/ 1171 h 1499"/>
                  <a:gd name="T32" fmla="*/ 1580 w 1815"/>
                  <a:gd name="T33" fmla="*/ 1306 h 1499"/>
                  <a:gd name="T34" fmla="*/ 1815 w 1815"/>
                  <a:gd name="T35" fmla="*/ 1140 h 1499"/>
                  <a:gd name="T36" fmla="*/ 1708 w 1815"/>
                  <a:gd name="T37" fmla="*/ 948 h 1499"/>
                  <a:gd name="T38" fmla="*/ 1613 w 1815"/>
                  <a:gd name="T39" fmla="*/ 758 h 1499"/>
                  <a:gd name="T40" fmla="*/ 1539 w 1815"/>
                  <a:gd name="T41" fmla="*/ 630 h 1499"/>
                  <a:gd name="T42" fmla="*/ 1432 w 1815"/>
                  <a:gd name="T43" fmla="*/ 529 h 1499"/>
                  <a:gd name="T44" fmla="*/ 1391 w 1815"/>
                  <a:gd name="T45" fmla="*/ 470 h 1499"/>
                  <a:gd name="T46" fmla="*/ 1248 w 1815"/>
                  <a:gd name="T47" fmla="*/ 225 h 1499"/>
                  <a:gd name="T48" fmla="*/ 1203 w 1815"/>
                  <a:gd name="T49" fmla="*/ 150 h 1499"/>
                  <a:gd name="T50" fmla="*/ 1141 w 1815"/>
                  <a:gd name="T51" fmla="*/ 93 h 1499"/>
                  <a:gd name="T52" fmla="*/ 1062 w 1815"/>
                  <a:gd name="T53" fmla="*/ 39 h 1499"/>
                  <a:gd name="T54" fmla="*/ 798 w 1815"/>
                  <a:gd name="T55" fmla="*/ 0 h 1499"/>
                  <a:gd name="T56" fmla="*/ 562 w 1815"/>
                  <a:gd name="T57" fmla="*/ 43 h 1499"/>
                  <a:gd name="T58" fmla="*/ 509 w 1815"/>
                  <a:gd name="T59" fmla="*/ 93 h 1499"/>
                  <a:gd name="T60" fmla="*/ 468 w 1815"/>
                  <a:gd name="T61" fmla="*/ 99 h 1499"/>
                  <a:gd name="T62" fmla="*/ 410 w 1815"/>
                  <a:gd name="T63" fmla="*/ 165 h 1499"/>
                  <a:gd name="T64" fmla="*/ 327 w 1815"/>
                  <a:gd name="T65" fmla="*/ 238 h 1499"/>
                  <a:gd name="T66" fmla="*/ 243 w 1815"/>
                  <a:gd name="T67" fmla="*/ 297 h 1499"/>
                  <a:gd name="T68" fmla="*/ 171 w 1815"/>
                  <a:gd name="T69" fmla="*/ 365 h 1499"/>
                  <a:gd name="T70" fmla="*/ 123 w 1815"/>
                  <a:gd name="T71" fmla="*/ 440 h 1499"/>
                  <a:gd name="T72" fmla="*/ 82 w 1815"/>
                  <a:gd name="T73" fmla="*/ 553 h 1499"/>
                  <a:gd name="T74" fmla="*/ 35 w 1815"/>
                  <a:gd name="T75" fmla="*/ 655 h 1499"/>
                  <a:gd name="T76" fmla="*/ 17 w 1815"/>
                  <a:gd name="T77" fmla="*/ 747 h 1499"/>
                  <a:gd name="T78" fmla="*/ 22 w 1815"/>
                  <a:gd name="T79" fmla="*/ 849 h 1499"/>
                  <a:gd name="T80" fmla="*/ 17 w 1815"/>
                  <a:gd name="T81" fmla="*/ 968 h 1499"/>
                  <a:gd name="T82" fmla="*/ 0 w 1815"/>
                  <a:gd name="T83" fmla="*/ 1083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15" h="1499">
                    <a:moveTo>
                      <a:pt x="5" y="1123"/>
                    </a:moveTo>
                    <a:lnTo>
                      <a:pt x="73" y="1206"/>
                    </a:lnTo>
                    <a:lnTo>
                      <a:pt x="123" y="1270"/>
                    </a:lnTo>
                    <a:lnTo>
                      <a:pt x="179" y="1333"/>
                    </a:lnTo>
                    <a:lnTo>
                      <a:pt x="243" y="1389"/>
                    </a:lnTo>
                    <a:lnTo>
                      <a:pt x="294" y="1418"/>
                    </a:lnTo>
                    <a:lnTo>
                      <a:pt x="336" y="1441"/>
                    </a:lnTo>
                    <a:lnTo>
                      <a:pt x="382" y="1461"/>
                    </a:lnTo>
                    <a:lnTo>
                      <a:pt x="405" y="1469"/>
                    </a:lnTo>
                    <a:lnTo>
                      <a:pt x="455" y="1486"/>
                    </a:lnTo>
                    <a:lnTo>
                      <a:pt x="510" y="1495"/>
                    </a:lnTo>
                    <a:lnTo>
                      <a:pt x="553" y="1499"/>
                    </a:lnTo>
                    <a:lnTo>
                      <a:pt x="603" y="1499"/>
                    </a:lnTo>
                    <a:lnTo>
                      <a:pt x="671" y="1491"/>
                    </a:lnTo>
                    <a:lnTo>
                      <a:pt x="749" y="1482"/>
                    </a:lnTo>
                    <a:lnTo>
                      <a:pt x="787" y="1462"/>
                    </a:lnTo>
                    <a:lnTo>
                      <a:pt x="838" y="1421"/>
                    </a:lnTo>
                    <a:lnTo>
                      <a:pt x="855" y="1365"/>
                    </a:lnTo>
                    <a:lnTo>
                      <a:pt x="869" y="1284"/>
                    </a:lnTo>
                    <a:lnTo>
                      <a:pt x="874" y="1209"/>
                    </a:lnTo>
                    <a:lnTo>
                      <a:pt x="893" y="1103"/>
                    </a:lnTo>
                    <a:lnTo>
                      <a:pt x="913" y="1006"/>
                    </a:lnTo>
                    <a:lnTo>
                      <a:pt x="938" y="909"/>
                    </a:lnTo>
                    <a:lnTo>
                      <a:pt x="958" y="833"/>
                    </a:lnTo>
                    <a:lnTo>
                      <a:pt x="986" y="752"/>
                    </a:lnTo>
                    <a:lnTo>
                      <a:pt x="1027" y="675"/>
                    </a:lnTo>
                    <a:lnTo>
                      <a:pt x="1055" y="609"/>
                    </a:lnTo>
                    <a:lnTo>
                      <a:pt x="1077" y="574"/>
                    </a:lnTo>
                    <a:lnTo>
                      <a:pt x="1138" y="663"/>
                    </a:lnTo>
                    <a:lnTo>
                      <a:pt x="1243" y="859"/>
                    </a:lnTo>
                    <a:lnTo>
                      <a:pt x="1396" y="1100"/>
                    </a:lnTo>
                    <a:lnTo>
                      <a:pt x="1437" y="1171"/>
                    </a:lnTo>
                    <a:lnTo>
                      <a:pt x="1505" y="1256"/>
                    </a:lnTo>
                    <a:lnTo>
                      <a:pt x="1580" y="1306"/>
                    </a:lnTo>
                    <a:lnTo>
                      <a:pt x="1677" y="1204"/>
                    </a:lnTo>
                    <a:lnTo>
                      <a:pt x="1815" y="1140"/>
                    </a:lnTo>
                    <a:lnTo>
                      <a:pt x="1756" y="1053"/>
                    </a:lnTo>
                    <a:lnTo>
                      <a:pt x="1708" y="948"/>
                    </a:lnTo>
                    <a:lnTo>
                      <a:pt x="1658" y="847"/>
                    </a:lnTo>
                    <a:lnTo>
                      <a:pt x="1613" y="758"/>
                    </a:lnTo>
                    <a:lnTo>
                      <a:pt x="1566" y="676"/>
                    </a:lnTo>
                    <a:lnTo>
                      <a:pt x="1539" y="630"/>
                    </a:lnTo>
                    <a:lnTo>
                      <a:pt x="1491" y="572"/>
                    </a:lnTo>
                    <a:lnTo>
                      <a:pt x="1432" y="529"/>
                    </a:lnTo>
                    <a:lnTo>
                      <a:pt x="1410" y="508"/>
                    </a:lnTo>
                    <a:lnTo>
                      <a:pt x="1391" y="470"/>
                    </a:lnTo>
                    <a:lnTo>
                      <a:pt x="1343" y="387"/>
                    </a:lnTo>
                    <a:lnTo>
                      <a:pt x="1248" y="225"/>
                    </a:lnTo>
                    <a:lnTo>
                      <a:pt x="1224" y="175"/>
                    </a:lnTo>
                    <a:lnTo>
                      <a:pt x="1203" y="150"/>
                    </a:lnTo>
                    <a:lnTo>
                      <a:pt x="1175" y="124"/>
                    </a:lnTo>
                    <a:lnTo>
                      <a:pt x="1141" y="93"/>
                    </a:lnTo>
                    <a:lnTo>
                      <a:pt x="1111" y="69"/>
                    </a:lnTo>
                    <a:lnTo>
                      <a:pt x="1062" y="39"/>
                    </a:lnTo>
                    <a:lnTo>
                      <a:pt x="951" y="19"/>
                    </a:lnTo>
                    <a:lnTo>
                      <a:pt x="798" y="0"/>
                    </a:lnTo>
                    <a:lnTo>
                      <a:pt x="647" y="8"/>
                    </a:lnTo>
                    <a:lnTo>
                      <a:pt x="562" y="43"/>
                    </a:lnTo>
                    <a:lnTo>
                      <a:pt x="532" y="72"/>
                    </a:lnTo>
                    <a:lnTo>
                      <a:pt x="509" y="93"/>
                    </a:lnTo>
                    <a:lnTo>
                      <a:pt x="487" y="91"/>
                    </a:lnTo>
                    <a:lnTo>
                      <a:pt x="468" y="99"/>
                    </a:lnTo>
                    <a:lnTo>
                      <a:pt x="446" y="124"/>
                    </a:lnTo>
                    <a:lnTo>
                      <a:pt x="410" y="165"/>
                    </a:lnTo>
                    <a:lnTo>
                      <a:pt x="372" y="196"/>
                    </a:lnTo>
                    <a:lnTo>
                      <a:pt x="327" y="238"/>
                    </a:lnTo>
                    <a:lnTo>
                      <a:pt x="291" y="264"/>
                    </a:lnTo>
                    <a:lnTo>
                      <a:pt x="243" y="297"/>
                    </a:lnTo>
                    <a:lnTo>
                      <a:pt x="208" y="328"/>
                    </a:lnTo>
                    <a:lnTo>
                      <a:pt x="171" y="365"/>
                    </a:lnTo>
                    <a:lnTo>
                      <a:pt x="145" y="395"/>
                    </a:lnTo>
                    <a:lnTo>
                      <a:pt x="123" y="440"/>
                    </a:lnTo>
                    <a:lnTo>
                      <a:pt x="104" y="500"/>
                    </a:lnTo>
                    <a:lnTo>
                      <a:pt x="82" y="553"/>
                    </a:lnTo>
                    <a:lnTo>
                      <a:pt x="59" y="605"/>
                    </a:lnTo>
                    <a:lnTo>
                      <a:pt x="35" y="655"/>
                    </a:lnTo>
                    <a:lnTo>
                      <a:pt x="22" y="701"/>
                    </a:lnTo>
                    <a:lnTo>
                      <a:pt x="17" y="747"/>
                    </a:lnTo>
                    <a:lnTo>
                      <a:pt x="14" y="800"/>
                    </a:lnTo>
                    <a:lnTo>
                      <a:pt x="22" y="849"/>
                    </a:lnTo>
                    <a:lnTo>
                      <a:pt x="22" y="905"/>
                    </a:lnTo>
                    <a:lnTo>
                      <a:pt x="17" y="968"/>
                    </a:lnTo>
                    <a:lnTo>
                      <a:pt x="9" y="1023"/>
                    </a:lnTo>
                    <a:lnTo>
                      <a:pt x="0" y="1083"/>
                    </a:lnTo>
                    <a:lnTo>
                      <a:pt x="5" y="1123"/>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nvGrpSpPr>
              <p:cNvPr id="223310" name="Group 78"/>
              <p:cNvGrpSpPr>
                <a:grpSpLocks/>
              </p:cNvGrpSpPr>
              <p:nvPr/>
            </p:nvGrpSpPr>
            <p:grpSpPr bwMode="auto">
              <a:xfrm>
                <a:off x="4680" y="684"/>
                <a:ext cx="149" cy="218"/>
                <a:chOff x="4680" y="684"/>
                <a:chExt cx="149" cy="218"/>
              </a:xfrm>
            </p:grpSpPr>
            <p:sp>
              <p:nvSpPr>
                <p:cNvPr id="223283" name="Freeform 51"/>
                <p:cNvSpPr>
                  <a:spLocks/>
                </p:cNvSpPr>
                <p:nvPr/>
              </p:nvSpPr>
              <p:spPr bwMode="auto">
                <a:xfrm>
                  <a:off x="4680" y="701"/>
                  <a:ext cx="138" cy="201"/>
                </a:xfrm>
                <a:custGeom>
                  <a:avLst/>
                  <a:gdLst>
                    <a:gd name="T0" fmla="*/ 0 w 553"/>
                    <a:gd name="T1" fmla="*/ 442 h 805"/>
                    <a:gd name="T2" fmla="*/ 28 w 553"/>
                    <a:gd name="T3" fmla="*/ 417 h 805"/>
                    <a:gd name="T4" fmla="*/ 42 w 553"/>
                    <a:gd name="T5" fmla="*/ 398 h 805"/>
                    <a:gd name="T6" fmla="*/ 44 w 553"/>
                    <a:gd name="T7" fmla="*/ 386 h 805"/>
                    <a:gd name="T8" fmla="*/ 27 w 553"/>
                    <a:gd name="T9" fmla="*/ 376 h 805"/>
                    <a:gd name="T10" fmla="*/ 17 w 553"/>
                    <a:gd name="T11" fmla="*/ 347 h 805"/>
                    <a:gd name="T12" fmla="*/ 10 w 553"/>
                    <a:gd name="T13" fmla="*/ 308 h 805"/>
                    <a:gd name="T14" fmla="*/ 9 w 553"/>
                    <a:gd name="T15" fmla="*/ 288 h 805"/>
                    <a:gd name="T16" fmla="*/ 9 w 553"/>
                    <a:gd name="T17" fmla="*/ 265 h 805"/>
                    <a:gd name="T18" fmla="*/ 10 w 553"/>
                    <a:gd name="T19" fmla="*/ 239 h 805"/>
                    <a:gd name="T20" fmla="*/ 17 w 553"/>
                    <a:gd name="T21" fmla="*/ 213 h 805"/>
                    <a:gd name="T22" fmla="*/ 27 w 553"/>
                    <a:gd name="T23" fmla="*/ 194 h 805"/>
                    <a:gd name="T24" fmla="*/ 41 w 553"/>
                    <a:gd name="T25" fmla="*/ 180 h 805"/>
                    <a:gd name="T26" fmla="*/ 66 w 553"/>
                    <a:gd name="T27" fmla="*/ 140 h 805"/>
                    <a:gd name="T28" fmla="*/ 94 w 553"/>
                    <a:gd name="T29" fmla="*/ 97 h 805"/>
                    <a:gd name="T30" fmla="*/ 113 w 553"/>
                    <a:gd name="T31" fmla="*/ 56 h 805"/>
                    <a:gd name="T32" fmla="*/ 141 w 553"/>
                    <a:gd name="T33" fmla="*/ 31 h 805"/>
                    <a:gd name="T34" fmla="*/ 183 w 553"/>
                    <a:gd name="T35" fmla="*/ 8 h 805"/>
                    <a:gd name="T36" fmla="*/ 220 w 553"/>
                    <a:gd name="T37" fmla="*/ 0 h 805"/>
                    <a:gd name="T38" fmla="*/ 258 w 553"/>
                    <a:gd name="T39" fmla="*/ 1 h 805"/>
                    <a:gd name="T40" fmla="*/ 301 w 553"/>
                    <a:gd name="T41" fmla="*/ 5 h 805"/>
                    <a:gd name="T42" fmla="*/ 341 w 553"/>
                    <a:gd name="T43" fmla="*/ 14 h 805"/>
                    <a:gd name="T44" fmla="*/ 387 w 553"/>
                    <a:gd name="T45" fmla="*/ 31 h 805"/>
                    <a:gd name="T46" fmla="*/ 427 w 553"/>
                    <a:gd name="T47" fmla="*/ 52 h 805"/>
                    <a:gd name="T48" fmla="*/ 467 w 553"/>
                    <a:gd name="T49" fmla="*/ 80 h 805"/>
                    <a:gd name="T50" fmla="*/ 505 w 553"/>
                    <a:gd name="T51" fmla="*/ 115 h 805"/>
                    <a:gd name="T52" fmla="*/ 531 w 553"/>
                    <a:gd name="T53" fmla="*/ 154 h 805"/>
                    <a:gd name="T54" fmla="*/ 553 w 553"/>
                    <a:gd name="T55" fmla="*/ 193 h 805"/>
                    <a:gd name="T56" fmla="*/ 549 w 553"/>
                    <a:gd name="T57" fmla="*/ 239 h 805"/>
                    <a:gd name="T58" fmla="*/ 541 w 553"/>
                    <a:gd name="T59" fmla="*/ 272 h 805"/>
                    <a:gd name="T60" fmla="*/ 541 w 553"/>
                    <a:gd name="T61" fmla="*/ 314 h 805"/>
                    <a:gd name="T62" fmla="*/ 526 w 553"/>
                    <a:gd name="T63" fmla="*/ 369 h 805"/>
                    <a:gd name="T64" fmla="*/ 526 w 553"/>
                    <a:gd name="T65" fmla="*/ 423 h 805"/>
                    <a:gd name="T66" fmla="*/ 517 w 553"/>
                    <a:gd name="T67" fmla="*/ 482 h 805"/>
                    <a:gd name="T68" fmla="*/ 496 w 553"/>
                    <a:gd name="T69" fmla="*/ 543 h 805"/>
                    <a:gd name="T70" fmla="*/ 474 w 553"/>
                    <a:gd name="T71" fmla="*/ 591 h 805"/>
                    <a:gd name="T72" fmla="*/ 456 w 553"/>
                    <a:gd name="T73" fmla="*/ 626 h 805"/>
                    <a:gd name="T74" fmla="*/ 460 w 553"/>
                    <a:gd name="T75" fmla="*/ 642 h 805"/>
                    <a:gd name="T76" fmla="*/ 450 w 553"/>
                    <a:gd name="T77" fmla="*/ 653 h 805"/>
                    <a:gd name="T78" fmla="*/ 454 w 553"/>
                    <a:gd name="T79" fmla="*/ 670 h 805"/>
                    <a:gd name="T80" fmla="*/ 446 w 553"/>
                    <a:gd name="T81" fmla="*/ 675 h 805"/>
                    <a:gd name="T82" fmla="*/ 450 w 553"/>
                    <a:gd name="T83" fmla="*/ 690 h 805"/>
                    <a:gd name="T84" fmla="*/ 447 w 553"/>
                    <a:gd name="T85" fmla="*/ 730 h 805"/>
                    <a:gd name="T86" fmla="*/ 441 w 553"/>
                    <a:gd name="T87" fmla="*/ 767 h 805"/>
                    <a:gd name="T88" fmla="*/ 428 w 553"/>
                    <a:gd name="T89" fmla="*/ 788 h 805"/>
                    <a:gd name="T90" fmla="*/ 413 w 553"/>
                    <a:gd name="T91" fmla="*/ 801 h 805"/>
                    <a:gd name="T92" fmla="*/ 395 w 553"/>
                    <a:gd name="T93" fmla="*/ 805 h 805"/>
                    <a:gd name="T94" fmla="*/ 374 w 553"/>
                    <a:gd name="T95" fmla="*/ 804 h 805"/>
                    <a:gd name="T96" fmla="*/ 357 w 553"/>
                    <a:gd name="T97" fmla="*/ 798 h 805"/>
                    <a:gd name="T98" fmla="*/ 323 w 553"/>
                    <a:gd name="T99" fmla="*/ 788 h 805"/>
                    <a:gd name="T100" fmla="*/ 283 w 553"/>
                    <a:gd name="T101" fmla="*/ 789 h 805"/>
                    <a:gd name="T102" fmla="*/ 258 w 553"/>
                    <a:gd name="T103" fmla="*/ 796 h 805"/>
                    <a:gd name="T104" fmla="*/ 231 w 553"/>
                    <a:gd name="T105" fmla="*/ 796 h 805"/>
                    <a:gd name="T106" fmla="*/ 206 w 553"/>
                    <a:gd name="T107" fmla="*/ 804 h 805"/>
                    <a:gd name="T108" fmla="*/ 167 w 553"/>
                    <a:gd name="T109" fmla="*/ 737 h 805"/>
                    <a:gd name="T110" fmla="*/ 121 w 553"/>
                    <a:gd name="T111" fmla="*/ 674 h 805"/>
                    <a:gd name="T112" fmla="*/ 86 w 553"/>
                    <a:gd name="T113" fmla="*/ 625 h 805"/>
                    <a:gd name="T114" fmla="*/ 66 w 553"/>
                    <a:gd name="T115" fmla="*/ 599 h 805"/>
                    <a:gd name="T116" fmla="*/ 49 w 553"/>
                    <a:gd name="T117" fmla="*/ 559 h 805"/>
                    <a:gd name="T118" fmla="*/ 27 w 553"/>
                    <a:gd name="T119" fmla="*/ 505 h 805"/>
                    <a:gd name="T120" fmla="*/ 0 w 553"/>
                    <a:gd name="T121" fmla="*/ 442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3" h="805">
                      <a:moveTo>
                        <a:pt x="0" y="442"/>
                      </a:moveTo>
                      <a:lnTo>
                        <a:pt x="28" y="417"/>
                      </a:lnTo>
                      <a:lnTo>
                        <a:pt x="42" y="398"/>
                      </a:lnTo>
                      <a:lnTo>
                        <a:pt x="44" y="386"/>
                      </a:lnTo>
                      <a:lnTo>
                        <a:pt x="27" y="376"/>
                      </a:lnTo>
                      <a:lnTo>
                        <a:pt x="17" y="347"/>
                      </a:lnTo>
                      <a:lnTo>
                        <a:pt x="10" y="308"/>
                      </a:lnTo>
                      <a:lnTo>
                        <a:pt x="9" y="288"/>
                      </a:lnTo>
                      <a:lnTo>
                        <a:pt x="9" y="265"/>
                      </a:lnTo>
                      <a:lnTo>
                        <a:pt x="10" y="239"/>
                      </a:lnTo>
                      <a:lnTo>
                        <a:pt x="17" y="213"/>
                      </a:lnTo>
                      <a:lnTo>
                        <a:pt x="27" y="194"/>
                      </a:lnTo>
                      <a:lnTo>
                        <a:pt x="41" y="180"/>
                      </a:lnTo>
                      <a:lnTo>
                        <a:pt x="66" y="140"/>
                      </a:lnTo>
                      <a:lnTo>
                        <a:pt x="94" y="97"/>
                      </a:lnTo>
                      <a:lnTo>
                        <a:pt x="113" y="56"/>
                      </a:lnTo>
                      <a:lnTo>
                        <a:pt x="141" y="31"/>
                      </a:lnTo>
                      <a:lnTo>
                        <a:pt x="183" y="8"/>
                      </a:lnTo>
                      <a:lnTo>
                        <a:pt x="220" y="0"/>
                      </a:lnTo>
                      <a:lnTo>
                        <a:pt x="258" y="1"/>
                      </a:lnTo>
                      <a:lnTo>
                        <a:pt x="301" y="5"/>
                      </a:lnTo>
                      <a:lnTo>
                        <a:pt x="341" y="14"/>
                      </a:lnTo>
                      <a:lnTo>
                        <a:pt x="387" y="31"/>
                      </a:lnTo>
                      <a:lnTo>
                        <a:pt x="427" y="52"/>
                      </a:lnTo>
                      <a:lnTo>
                        <a:pt x="467" y="80"/>
                      </a:lnTo>
                      <a:lnTo>
                        <a:pt x="505" y="115"/>
                      </a:lnTo>
                      <a:lnTo>
                        <a:pt x="531" y="154"/>
                      </a:lnTo>
                      <a:lnTo>
                        <a:pt x="553" y="193"/>
                      </a:lnTo>
                      <a:lnTo>
                        <a:pt x="549" y="239"/>
                      </a:lnTo>
                      <a:lnTo>
                        <a:pt x="541" y="272"/>
                      </a:lnTo>
                      <a:lnTo>
                        <a:pt x="541" y="314"/>
                      </a:lnTo>
                      <a:lnTo>
                        <a:pt x="526" y="369"/>
                      </a:lnTo>
                      <a:lnTo>
                        <a:pt x="526" y="423"/>
                      </a:lnTo>
                      <a:lnTo>
                        <a:pt x="517" y="482"/>
                      </a:lnTo>
                      <a:lnTo>
                        <a:pt x="496" y="543"/>
                      </a:lnTo>
                      <a:lnTo>
                        <a:pt x="474" y="591"/>
                      </a:lnTo>
                      <a:lnTo>
                        <a:pt x="456" y="626"/>
                      </a:lnTo>
                      <a:lnTo>
                        <a:pt x="460" y="642"/>
                      </a:lnTo>
                      <a:lnTo>
                        <a:pt x="450" y="653"/>
                      </a:lnTo>
                      <a:lnTo>
                        <a:pt x="454" y="670"/>
                      </a:lnTo>
                      <a:lnTo>
                        <a:pt x="446" y="675"/>
                      </a:lnTo>
                      <a:lnTo>
                        <a:pt x="450" y="690"/>
                      </a:lnTo>
                      <a:lnTo>
                        <a:pt x="447" y="730"/>
                      </a:lnTo>
                      <a:lnTo>
                        <a:pt x="441" y="767"/>
                      </a:lnTo>
                      <a:lnTo>
                        <a:pt x="428" y="788"/>
                      </a:lnTo>
                      <a:lnTo>
                        <a:pt x="413" y="801"/>
                      </a:lnTo>
                      <a:lnTo>
                        <a:pt x="395" y="805"/>
                      </a:lnTo>
                      <a:lnTo>
                        <a:pt x="374" y="804"/>
                      </a:lnTo>
                      <a:lnTo>
                        <a:pt x="357" y="798"/>
                      </a:lnTo>
                      <a:lnTo>
                        <a:pt x="323" y="788"/>
                      </a:lnTo>
                      <a:lnTo>
                        <a:pt x="283" y="789"/>
                      </a:lnTo>
                      <a:lnTo>
                        <a:pt x="258" y="796"/>
                      </a:lnTo>
                      <a:lnTo>
                        <a:pt x="231" y="796"/>
                      </a:lnTo>
                      <a:lnTo>
                        <a:pt x="206" y="804"/>
                      </a:lnTo>
                      <a:lnTo>
                        <a:pt x="167" y="737"/>
                      </a:lnTo>
                      <a:lnTo>
                        <a:pt x="121" y="674"/>
                      </a:lnTo>
                      <a:lnTo>
                        <a:pt x="86" y="625"/>
                      </a:lnTo>
                      <a:lnTo>
                        <a:pt x="66" y="599"/>
                      </a:lnTo>
                      <a:lnTo>
                        <a:pt x="49" y="559"/>
                      </a:lnTo>
                      <a:lnTo>
                        <a:pt x="27" y="505"/>
                      </a:lnTo>
                      <a:lnTo>
                        <a:pt x="0" y="442"/>
                      </a:lnTo>
                      <a:close/>
                    </a:path>
                  </a:pathLst>
                </a:custGeom>
                <a:solidFill>
                  <a:srgbClr val="FFE0C0"/>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284" name="Freeform 52"/>
                <p:cNvSpPr>
                  <a:spLocks/>
                </p:cNvSpPr>
                <p:nvPr/>
              </p:nvSpPr>
              <p:spPr bwMode="auto">
                <a:xfrm>
                  <a:off x="4687" y="684"/>
                  <a:ext cx="140" cy="121"/>
                </a:xfrm>
                <a:custGeom>
                  <a:avLst/>
                  <a:gdLst>
                    <a:gd name="T0" fmla="*/ 499 w 560"/>
                    <a:gd name="T1" fmla="*/ 486 h 486"/>
                    <a:gd name="T2" fmla="*/ 533 w 560"/>
                    <a:gd name="T3" fmla="*/ 431 h 486"/>
                    <a:gd name="T4" fmla="*/ 542 w 560"/>
                    <a:gd name="T5" fmla="*/ 375 h 486"/>
                    <a:gd name="T6" fmla="*/ 533 w 560"/>
                    <a:gd name="T7" fmla="*/ 326 h 486"/>
                    <a:gd name="T8" fmla="*/ 533 w 560"/>
                    <a:gd name="T9" fmla="*/ 313 h 486"/>
                    <a:gd name="T10" fmla="*/ 560 w 560"/>
                    <a:gd name="T11" fmla="*/ 279 h 486"/>
                    <a:gd name="T12" fmla="*/ 560 w 560"/>
                    <a:gd name="T13" fmla="*/ 238 h 486"/>
                    <a:gd name="T14" fmla="*/ 526 w 560"/>
                    <a:gd name="T15" fmla="*/ 199 h 486"/>
                    <a:gd name="T16" fmla="*/ 491 w 560"/>
                    <a:gd name="T17" fmla="*/ 165 h 486"/>
                    <a:gd name="T18" fmla="*/ 468 w 560"/>
                    <a:gd name="T19" fmla="*/ 139 h 486"/>
                    <a:gd name="T20" fmla="*/ 440 w 560"/>
                    <a:gd name="T21" fmla="*/ 127 h 486"/>
                    <a:gd name="T22" fmla="*/ 392 w 560"/>
                    <a:gd name="T23" fmla="*/ 88 h 486"/>
                    <a:gd name="T24" fmla="*/ 366 w 560"/>
                    <a:gd name="T25" fmla="*/ 41 h 486"/>
                    <a:gd name="T26" fmla="*/ 323 w 560"/>
                    <a:gd name="T27" fmla="*/ 9 h 486"/>
                    <a:gd name="T28" fmla="*/ 260 w 560"/>
                    <a:gd name="T29" fmla="*/ 0 h 486"/>
                    <a:gd name="T30" fmla="*/ 179 w 560"/>
                    <a:gd name="T31" fmla="*/ 0 h 486"/>
                    <a:gd name="T32" fmla="*/ 141 w 560"/>
                    <a:gd name="T33" fmla="*/ 3 h 486"/>
                    <a:gd name="T34" fmla="*/ 98 w 560"/>
                    <a:gd name="T35" fmla="*/ 28 h 486"/>
                    <a:gd name="T36" fmla="*/ 63 w 560"/>
                    <a:gd name="T37" fmla="*/ 56 h 486"/>
                    <a:gd name="T38" fmla="*/ 45 w 560"/>
                    <a:gd name="T39" fmla="*/ 104 h 486"/>
                    <a:gd name="T40" fmla="*/ 45 w 560"/>
                    <a:gd name="T41" fmla="*/ 143 h 486"/>
                    <a:gd name="T42" fmla="*/ 37 w 560"/>
                    <a:gd name="T43" fmla="*/ 173 h 486"/>
                    <a:gd name="T44" fmla="*/ 8 w 560"/>
                    <a:gd name="T45" fmla="*/ 215 h 486"/>
                    <a:gd name="T46" fmla="*/ 1 w 560"/>
                    <a:gd name="T47" fmla="*/ 242 h 486"/>
                    <a:gd name="T48" fmla="*/ 0 w 560"/>
                    <a:gd name="T49" fmla="*/ 265 h 486"/>
                    <a:gd name="T50" fmla="*/ 31 w 560"/>
                    <a:gd name="T51" fmla="*/ 269 h 486"/>
                    <a:gd name="T52" fmla="*/ 45 w 560"/>
                    <a:gd name="T53" fmla="*/ 294 h 486"/>
                    <a:gd name="T54" fmla="*/ 58 w 560"/>
                    <a:gd name="T55" fmla="*/ 339 h 486"/>
                    <a:gd name="T56" fmla="*/ 69 w 560"/>
                    <a:gd name="T57" fmla="*/ 375 h 486"/>
                    <a:gd name="T58" fmla="*/ 72 w 560"/>
                    <a:gd name="T59" fmla="*/ 392 h 486"/>
                    <a:gd name="T60" fmla="*/ 107 w 560"/>
                    <a:gd name="T61" fmla="*/ 405 h 486"/>
                    <a:gd name="T62" fmla="*/ 132 w 560"/>
                    <a:gd name="T63" fmla="*/ 412 h 486"/>
                    <a:gd name="T64" fmla="*/ 153 w 560"/>
                    <a:gd name="T65" fmla="*/ 386 h 486"/>
                    <a:gd name="T66" fmla="*/ 156 w 560"/>
                    <a:gd name="T67" fmla="*/ 339 h 486"/>
                    <a:gd name="T68" fmla="*/ 174 w 560"/>
                    <a:gd name="T69" fmla="*/ 301 h 486"/>
                    <a:gd name="T70" fmla="*/ 188 w 560"/>
                    <a:gd name="T71" fmla="*/ 286 h 486"/>
                    <a:gd name="T72" fmla="*/ 225 w 560"/>
                    <a:gd name="T73" fmla="*/ 281 h 486"/>
                    <a:gd name="T74" fmla="*/ 231 w 560"/>
                    <a:gd name="T75" fmla="*/ 225 h 486"/>
                    <a:gd name="T76" fmla="*/ 246 w 560"/>
                    <a:gd name="T77" fmla="*/ 186 h 486"/>
                    <a:gd name="T78" fmla="*/ 253 w 560"/>
                    <a:gd name="T79" fmla="*/ 154 h 486"/>
                    <a:gd name="T80" fmla="*/ 273 w 560"/>
                    <a:gd name="T81" fmla="*/ 134 h 486"/>
                    <a:gd name="T82" fmla="*/ 315 w 560"/>
                    <a:gd name="T83" fmla="*/ 190 h 486"/>
                    <a:gd name="T84" fmla="*/ 352 w 560"/>
                    <a:gd name="T85" fmla="*/ 249 h 486"/>
                    <a:gd name="T86" fmla="*/ 384 w 560"/>
                    <a:gd name="T87" fmla="*/ 254 h 486"/>
                    <a:gd name="T88" fmla="*/ 429 w 560"/>
                    <a:gd name="T89" fmla="*/ 256 h 486"/>
                    <a:gd name="T90" fmla="*/ 470 w 560"/>
                    <a:gd name="T91" fmla="*/ 279 h 486"/>
                    <a:gd name="T92" fmla="*/ 508 w 560"/>
                    <a:gd name="T93" fmla="*/ 326 h 486"/>
                    <a:gd name="T94" fmla="*/ 508 w 560"/>
                    <a:gd name="T95" fmla="*/ 388 h 486"/>
                    <a:gd name="T96" fmla="*/ 499 w 560"/>
                    <a:gd name="T97" fmla="*/ 446 h 486"/>
                    <a:gd name="T98" fmla="*/ 499 w 560"/>
                    <a:gd name="T99"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486">
                      <a:moveTo>
                        <a:pt x="499" y="486"/>
                      </a:moveTo>
                      <a:lnTo>
                        <a:pt x="533" y="431"/>
                      </a:lnTo>
                      <a:lnTo>
                        <a:pt x="542" y="375"/>
                      </a:lnTo>
                      <a:lnTo>
                        <a:pt x="533" y="326"/>
                      </a:lnTo>
                      <a:lnTo>
                        <a:pt x="533" y="313"/>
                      </a:lnTo>
                      <a:lnTo>
                        <a:pt x="560" y="279"/>
                      </a:lnTo>
                      <a:lnTo>
                        <a:pt x="560" y="238"/>
                      </a:lnTo>
                      <a:lnTo>
                        <a:pt x="526" y="199"/>
                      </a:lnTo>
                      <a:lnTo>
                        <a:pt x="491" y="165"/>
                      </a:lnTo>
                      <a:lnTo>
                        <a:pt x="468" y="139"/>
                      </a:lnTo>
                      <a:lnTo>
                        <a:pt x="440" y="127"/>
                      </a:lnTo>
                      <a:lnTo>
                        <a:pt x="392" y="88"/>
                      </a:lnTo>
                      <a:lnTo>
                        <a:pt x="366" y="41"/>
                      </a:lnTo>
                      <a:lnTo>
                        <a:pt x="323" y="9"/>
                      </a:lnTo>
                      <a:lnTo>
                        <a:pt x="260" y="0"/>
                      </a:lnTo>
                      <a:lnTo>
                        <a:pt x="179" y="0"/>
                      </a:lnTo>
                      <a:lnTo>
                        <a:pt x="141" y="3"/>
                      </a:lnTo>
                      <a:lnTo>
                        <a:pt x="98" y="28"/>
                      </a:lnTo>
                      <a:lnTo>
                        <a:pt x="63" y="56"/>
                      </a:lnTo>
                      <a:lnTo>
                        <a:pt x="45" y="104"/>
                      </a:lnTo>
                      <a:lnTo>
                        <a:pt x="45" y="143"/>
                      </a:lnTo>
                      <a:lnTo>
                        <a:pt x="37" y="173"/>
                      </a:lnTo>
                      <a:lnTo>
                        <a:pt x="8" y="215"/>
                      </a:lnTo>
                      <a:lnTo>
                        <a:pt x="1" y="242"/>
                      </a:lnTo>
                      <a:lnTo>
                        <a:pt x="0" y="265"/>
                      </a:lnTo>
                      <a:lnTo>
                        <a:pt x="31" y="269"/>
                      </a:lnTo>
                      <a:lnTo>
                        <a:pt x="45" y="294"/>
                      </a:lnTo>
                      <a:lnTo>
                        <a:pt x="58" y="339"/>
                      </a:lnTo>
                      <a:lnTo>
                        <a:pt x="69" y="375"/>
                      </a:lnTo>
                      <a:lnTo>
                        <a:pt x="72" y="392"/>
                      </a:lnTo>
                      <a:lnTo>
                        <a:pt x="107" y="405"/>
                      </a:lnTo>
                      <a:lnTo>
                        <a:pt x="132" y="412"/>
                      </a:lnTo>
                      <a:lnTo>
                        <a:pt x="153" y="386"/>
                      </a:lnTo>
                      <a:lnTo>
                        <a:pt x="156" y="339"/>
                      </a:lnTo>
                      <a:lnTo>
                        <a:pt x="174" y="301"/>
                      </a:lnTo>
                      <a:lnTo>
                        <a:pt x="188" y="286"/>
                      </a:lnTo>
                      <a:lnTo>
                        <a:pt x="225" y="281"/>
                      </a:lnTo>
                      <a:lnTo>
                        <a:pt x="231" y="225"/>
                      </a:lnTo>
                      <a:lnTo>
                        <a:pt x="246" y="186"/>
                      </a:lnTo>
                      <a:lnTo>
                        <a:pt x="253" y="154"/>
                      </a:lnTo>
                      <a:lnTo>
                        <a:pt x="273" y="134"/>
                      </a:lnTo>
                      <a:lnTo>
                        <a:pt x="315" y="190"/>
                      </a:lnTo>
                      <a:lnTo>
                        <a:pt x="352" y="249"/>
                      </a:lnTo>
                      <a:lnTo>
                        <a:pt x="384" y="254"/>
                      </a:lnTo>
                      <a:lnTo>
                        <a:pt x="429" y="256"/>
                      </a:lnTo>
                      <a:lnTo>
                        <a:pt x="470" y="279"/>
                      </a:lnTo>
                      <a:lnTo>
                        <a:pt x="508" y="326"/>
                      </a:lnTo>
                      <a:lnTo>
                        <a:pt x="508" y="388"/>
                      </a:lnTo>
                      <a:lnTo>
                        <a:pt x="499" y="446"/>
                      </a:lnTo>
                      <a:lnTo>
                        <a:pt x="499" y="486"/>
                      </a:lnTo>
                      <a:close/>
                    </a:path>
                  </a:pathLst>
                </a:custGeom>
                <a:solidFill>
                  <a:srgbClr val="E07000"/>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nvGrpSpPr>
                <p:cNvPr id="223295" name="Group 63"/>
                <p:cNvGrpSpPr>
                  <a:grpSpLocks/>
                </p:cNvGrpSpPr>
                <p:nvPr/>
              </p:nvGrpSpPr>
              <p:grpSpPr bwMode="auto">
                <a:xfrm>
                  <a:off x="4700" y="755"/>
                  <a:ext cx="129" cy="74"/>
                  <a:chOff x="4700" y="755"/>
                  <a:chExt cx="129" cy="74"/>
                </a:xfrm>
              </p:grpSpPr>
              <p:sp>
                <p:nvSpPr>
                  <p:cNvPr id="223285" name="Freeform 53"/>
                  <p:cNvSpPr>
                    <a:spLocks/>
                  </p:cNvSpPr>
                  <p:nvPr/>
                </p:nvSpPr>
                <p:spPr bwMode="auto">
                  <a:xfrm>
                    <a:off x="4737" y="793"/>
                    <a:ext cx="92" cy="36"/>
                  </a:xfrm>
                  <a:custGeom>
                    <a:avLst/>
                    <a:gdLst>
                      <a:gd name="T0" fmla="*/ 0 w 367"/>
                      <a:gd name="T1" fmla="*/ 10 h 142"/>
                      <a:gd name="T2" fmla="*/ 4 w 367"/>
                      <a:gd name="T3" fmla="*/ 3 h 142"/>
                      <a:gd name="T4" fmla="*/ 38 w 367"/>
                      <a:gd name="T5" fmla="*/ 0 h 142"/>
                      <a:gd name="T6" fmla="*/ 144 w 367"/>
                      <a:gd name="T7" fmla="*/ 0 h 142"/>
                      <a:gd name="T8" fmla="*/ 193 w 367"/>
                      <a:gd name="T9" fmla="*/ 8 h 142"/>
                      <a:gd name="T10" fmla="*/ 231 w 367"/>
                      <a:gd name="T11" fmla="*/ 7 h 142"/>
                      <a:gd name="T12" fmla="*/ 262 w 367"/>
                      <a:gd name="T13" fmla="*/ 0 h 142"/>
                      <a:gd name="T14" fmla="*/ 362 w 367"/>
                      <a:gd name="T15" fmla="*/ 1 h 142"/>
                      <a:gd name="T16" fmla="*/ 367 w 367"/>
                      <a:gd name="T17" fmla="*/ 12 h 142"/>
                      <a:gd name="T18" fmla="*/ 366 w 367"/>
                      <a:gd name="T19" fmla="*/ 34 h 142"/>
                      <a:gd name="T20" fmla="*/ 360 w 367"/>
                      <a:gd name="T21" fmla="*/ 64 h 142"/>
                      <a:gd name="T22" fmla="*/ 357 w 367"/>
                      <a:gd name="T23" fmla="*/ 77 h 142"/>
                      <a:gd name="T24" fmla="*/ 348 w 367"/>
                      <a:gd name="T25" fmla="*/ 93 h 142"/>
                      <a:gd name="T26" fmla="*/ 344 w 367"/>
                      <a:gd name="T27" fmla="*/ 102 h 142"/>
                      <a:gd name="T28" fmla="*/ 339 w 367"/>
                      <a:gd name="T29" fmla="*/ 109 h 142"/>
                      <a:gd name="T30" fmla="*/ 326 w 367"/>
                      <a:gd name="T31" fmla="*/ 118 h 142"/>
                      <a:gd name="T32" fmla="*/ 316 w 367"/>
                      <a:gd name="T33" fmla="*/ 123 h 142"/>
                      <a:gd name="T34" fmla="*/ 304 w 367"/>
                      <a:gd name="T35" fmla="*/ 128 h 142"/>
                      <a:gd name="T36" fmla="*/ 292 w 367"/>
                      <a:gd name="T37" fmla="*/ 128 h 142"/>
                      <a:gd name="T38" fmla="*/ 281 w 367"/>
                      <a:gd name="T39" fmla="*/ 126 h 142"/>
                      <a:gd name="T40" fmla="*/ 268 w 367"/>
                      <a:gd name="T41" fmla="*/ 126 h 142"/>
                      <a:gd name="T42" fmla="*/ 253 w 367"/>
                      <a:gd name="T43" fmla="*/ 122 h 142"/>
                      <a:gd name="T44" fmla="*/ 241 w 367"/>
                      <a:gd name="T45" fmla="*/ 117 h 142"/>
                      <a:gd name="T46" fmla="*/ 232 w 367"/>
                      <a:gd name="T47" fmla="*/ 109 h 142"/>
                      <a:gd name="T48" fmla="*/ 226 w 367"/>
                      <a:gd name="T49" fmla="*/ 98 h 142"/>
                      <a:gd name="T50" fmla="*/ 221 w 367"/>
                      <a:gd name="T51" fmla="*/ 87 h 142"/>
                      <a:gd name="T52" fmla="*/ 212 w 367"/>
                      <a:gd name="T53" fmla="*/ 61 h 142"/>
                      <a:gd name="T54" fmla="*/ 205 w 367"/>
                      <a:gd name="T55" fmla="*/ 58 h 142"/>
                      <a:gd name="T56" fmla="*/ 198 w 367"/>
                      <a:gd name="T57" fmla="*/ 61 h 142"/>
                      <a:gd name="T58" fmla="*/ 191 w 367"/>
                      <a:gd name="T59" fmla="*/ 83 h 142"/>
                      <a:gd name="T60" fmla="*/ 186 w 367"/>
                      <a:gd name="T61" fmla="*/ 94 h 142"/>
                      <a:gd name="T62" fmla="*/ 178 w 367"/>
                      <a:gd name="T63" fmla="*/ 106 h 142"/>
                      <a:gd name="T64" fmla="*/ 172 w 367"/>
                      <a:gd name="T65" fmla="*/ 115 h 142"/>
                      <a:gd name="T66" fmla="*/ 166 w 367"/>
                      <a:gd name="T67" fmla="*/ 123 h 142"/>
                      <a:gd name="T68" fmla="*/ 154 w 367"/>
                      <a:gd name="T69" fmla="*/ 131 h 142"/>
                      <a:gd name="T70" fmla="*/ 142 w 367"/>
                      <a:gd name="T71" fmla="*/ 136 h 142"/>
                      <a:gd name="T72" fmla="*/ 136 w 367"/>
                      <a:gd name="T73" fmla="*/ 138 h 142"/>
                      <a:gd name="T74" fmla="*/ 117 w 367"/>
                      <a:gd name="T75" fmla="*/ 142 h 142"/>
                      <a:gd name="T76" fmla="*/ 105 w 367"/>
                      <a:gd name="T77" fmla="*/ 141 h 142"/>
                      <a:gd name="T78" fmla="*/ 92 w 367"/>
                      <a:gd name="T79" fmla="*/ 138 h 142"/>
                      <a:gd name="T80" fmla="*/ 74 w 367"/>
                      <a:gd name="T81" fmla="*/ 135 h 142"/>
                      <a:gd name="T82" fmla="*/ 53 w 367"/>
                      <a:gd name="T83" fmla="*/ 126 h 142"/>
                      <a:gd name="T84" fmla="*/ 35 w 367"/>
                      <a:gd name="T85" fmla="*/ 113 h 142"/>
                      <a:gd name="T86" fmla="*/ 24 w 367"/>
                      <a:gd name="T87" fmla="*/ 104 h 142"/>
                      <a:gd name="T88" fmla="*/ 20 w 367"/>
                      <a:gd name="T89" fmla="*/ 96 h 142"/>
                      <a:gd name="T90" fmla="*/ 15 w 367"/>
                      <a:gd name="T91" fmla="*/ 88 h 142"/>
                      <a:gd name="T92" fmla="*/ 8 w 367"/>
                      <a:gd name="T93" fmla="*/ 74 h 142"/>
                      <a:gd name="T94" fmla="*/ 1 w 367"/>
                      <a:gd name="T95" fmla="*/ 35 h 142"/>
                      <a:gd name="T96" fmla="*/ 0 w 367"/>
                      <a:gd name="T97" fmla="*/ 1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 h="142">
                        <a:moveTo>
                          <a:pt x="0" y="10"/>
                        </a:moveTo>
                        <a:lnTo>
                          <a:pt x="4" y="3"/>
                        </a:lnTo>
                        <a:lnTo>
                          <a:pt x="38" y="0"/>
                        </a:lnTo>
                        <a:lnTo>
                          <a:pt x="144" y="0"/>
                        </a:lnTo>
                        <a:lnTo>
                          <a:pt x="193" y="8"/>
                        </a:lnTo>
                        <a:lnTo>
                          <a:pt x="231" y="7"/>
                        </a:lnTo>
                        <a:lnTo>
                          <a:pt x="262" y="0"/>
                        </a:lnTo>
                        <a:lnTo>
                          <a:pt x="362" y="1"/>
                        </a:lnTo>
                        <a:lnTo>
                          <a:pt x="367" y="12"/>
                        </a:lnTo>
                        <a:lnTo>
                          <a:pt x="366" y="34"/>
                        </a:lnTo>
                        <a:lnTo>
                          <a:pt x="360" y="64"/>
                        </a:lnTo>
                        <a:lnTo>
                          <a:pt x="357" y="77"/>
                        </a:lnTo>
                        <a:lnTo>
                          <a:pt x="348" y="93"/>
                        </a:lnTo>
                        <a:lnTo>
                          <a:pt x="344" y="102"/>
                        </a:lnTo>
                        <a:lnTo>
                          <a:pt x="339" y="109"/>
                        </a:lnTo>
                        <a:lnTo>
                          <a:pt x="326" y="118"/>
                        </a:lnTo>
                        <a:lnTo>
                          <a:pt x="316" y="123"/>
                        </a:lnTo>
                        <a:lnTo>
                          <a:pt x="304" y="128"/>
                        </a:lnTo>
                        <a:lnTo>
                          <a:pt x="292" y="128"/>
                        </a:lnTo>
                        <a:lnTo>
                          <a:pt x="281" y="126"/>
                        </a:lnTo>
                        <a:lnTo>
                          <a:pt x="268" y="126"/>
                        </a:lnTo>
                        <a:lnTo>
                          <a:pt x="253" y="122"/>
                        </a:lnTo>
                        <a:lnTo>
                          <a:pt x="241" y="117"/>
                        </a:lnTo>
                        <a:lnTo>
                          <a:pt x="232" y="109"/>
                        </a:lnTo>
                        <a:lnTo>
                          <a:pt x="226" y="98"/>
                        </a:lnTo>
                        <a:lnTo>
                          <a:pt x="221" y="87"/>
                        </a:lnTo>
                        <a:lnTo>
                          <a:pt x="212" y="61"/>
                        </a:lnTo>
                        <a:lnTo>
                          <a:pt x="205" y="58"/>
                        </a:lnTo>
                        <a:lnTo>
                          <a:pt x="198" y="61"/>
                        </a:lnTo>
                        <a:lnTo>
                          <a:pt x="191" y="83"/>
                        </a:lnTo>
                        <a:lnTo>
                          <a:pt x="186" y="94"/>
                        </a:lnTo>
                        <a:lnTo>
                          <a:pt x="178" y="106"/>
                        </a:lnTo>
                        <a:lnTo>
                          <a:pt x="172" y="115"/>
                        </a:lnTo>
                        <a:lnTo>
                          <a:pt x="166" y="123"/>
                        </a:lnTo>
                        <a:lnTo>
                          <a:pt x="154" y="131"/>
                        </a:lnTo>
                        <a:lnTo>
                          <a:pt x="142" y="136"/>
                        </a:lnTo>
                        <a:lnTo>
                          <a:pt x="136" y="138"/>
                        </a:lnTo>
                        <a:lnTo>
                          <a:pt x="117" y="142"/>
                        </a:lnTo>
                        <a:lnTo>
                          <a:pt x="105" y="141"/>
                        </a:lnTo>
                        <a:lnTo>
                          <a:pt x="92" y="138"/>
                        </a:lnTo>
                        <a:lnTo>
                          <a:pt x="74" y="135"/>
                        </a:lnTo>
                        <a:lnTo>
                          <a:pt x="53" y="126"/>
                        </a:lnTo>
                        <a:lnTo>
                          <a:pt x="35" y="113"/>
                        </a:lnTo>
                        <a:lnTo>
                          <a:pt x="24" y="104"/>
                        </a:lnTo>
                        <a:lnTo>
                          <a:pt x="20" y="96"/>
                        </a:lnTo>
                        <a:lnTo>
                          <a:pt x="15" y="88"/>
                        </a:lnTo>
                        <a:lnTo>
                          <a:pt x="8" y="74"/>
                        </a:lnTo>
                        <a:lnTo>
                          <a:pt x="1" y="35"/>
                        </a:lnTo>
                        <a:lnTo>
                          <a:pt x="0" y="10"/>
                        </a:lnTo>
                        <a:close/>
                      </a:path>
                    </a:pathLst>
                  </a:custGeom>
                  <a:solidFill>
                    <a:srgbClr val="402000"/>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286" name="Freeform 54"/>
                  <p:cNvSpPr>
                    <a:spLocks/>
                  </p:cNvSpPr>
                  <p:nvPr/>
                </p:nvSpPr>
                <p:spPr bwMode="auto">
                  <a:xfrm>
                    <a:off x="4793" y="796"/>
                    <a:ext cx="33" cy="26"/>
                  </a:xfrm>
                  <a:custGeom>
                    <a:avLst/>
                    <a:gdLst>
                      <a:gd name="T0" fmla="*/ 3 w 135"/>
                      <a:gd name="T1" fmla="*/ 8 h 103"/>
                      <a:gd name="T2" fmla="*/ 18 w 135"/>
                      <a:gd name="T3" fmla="*/ 4 h 103"/>
                      <a:gd name="T4" fmla="*/ 37 w 135"/>
                      <a:gd name="T5" fmla="*/ 0 h 103"/>
                      <a:gd name="T6" fmla="*/ 88 w 135"/>
                      <a:gd name="T7" fmla="*/ 0 h 103"/>
                      <a:gd name="T8" fmla="*/ 130 w 135"/>
                      <a:gd name="T9" fmla="*/ 0 h 103"/>
                      <a:gd name="T10" fmla="*/ 135 w 135"/>
                      <a:gd name="T11" fmla="*/ 9 h 103"/>
                      <a:gd name="T12" fmla="*/ 131 w 135"/>
                      <a:gd name="T13" fmla="*/ 23 h 103"/>
                      <a:gd name="T14" fmla="*/ 125 w 135"/>
                      <a:gd name="T15" fmla="*/ 49 h 103"/>
                      <a:gd name="T16" fmla="*/ 116 w 135"/>
                      <a:gd name="T17" fmla="*/ 73 h 103"/>
                      <a:gd name="T18" fmla="*/ 108 w 135"/>
                      <a:gd name="T19" fmla="*/ 86 h 103"/>
                      <a:gd name="T20" fmla="*/ 95 w 135"/>
                      <a:gd name="T21" fmla="*/ 95 h 103"/>
                      <a:gd name="T22" fmla="*/ 75 w 135"/>
                      <a:gd name="T23" fmla="*/ 103 h 103"/>
                      <a:gd name="T24" fmla="*/ 54 w 135"/>
                      <a:gd name="T25" fmla="*/ 103 h 103"/>
                      <a:gd name="T26" fmla="*/ 44 w 135"/>
                      <a:gd name="T27" fmla="*/ 101 h 103"/>
                      <a:gd name="T28" fmla="*/ 32 w 135"/>
                      <a:gd name="T29" fmla="*/ 97 h 103"/>
                      <a:gd name="T30" fmla="*/ 23 w 135"/>
                      <a:gd name="T31" fmla="*/ 91 h 103"/>
                      <a:gd name="T32" fmla="*/ 16 w 135"/>
                      <a:gd name="T33" fmla="*/ 84 h 103"/>
                      <a:gd name="T34" fmla="*/ 9 w 135"/>
                      <a:gd name="T35" fmla="*/ 71 h 103"/>
                      <a:gd name="T36" fmla="*/ 4 w 135"/>
                      <a:gd name="T37" fmla="*/ 59 h 103"/>
                      <a:gd name="T38" fmla="*/ 3 w 135"/>
                      <a:gd name="T39" fmla="*/ 48 h 103"/>
                      <a:gd name="T40" fmla="*/ 3 w 135"/>
                      <a:gd name="T41" fmla="*/ 33 h 103"/>
                      <a:gd name="T42" fmla="*/ 0 w 135"/>
                      <a:gd name="T43" fmla="*/ 23 h 103"/>
                      <a:gd name="T44" fmla="*/ 3 w 135"/>
                      <a:gd name="T45" fmla="*/ 13 h 103"/>
                      <a:gd name="T46" fmla="*/ 3 w 135"/>
                      <a:gd name="T47" fmla="*/ 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03">
                        <a:moveTo>
                          <a:pt x="3" y="8"/>
                        </a:moveTo>
                        <a:lnTo>
                          <a:pt x="18" y="4"/>
                        </a:lnTo>
                        <a:lnTo>
                          <a:pt x="37" y="0"/>
                        </a:lnTo>
                        <a:lnTo>
                          <a:pt x="88" y="0"/>
                        </a:lnTo>
                        <a:lnTo>
                          <a:pt x="130" y="0"/>
                        </a:lnTo>
                        <a:lnTo>
                          <a:pt x="135" y="9"/>
                        </a:lnTo>
                        <a:lnTo>
                          <a:pt x="131" y="23"/>
                        </a:lnTo>
                        <a:lnTo>
                          <a:pt x="125" y="49"/>
                        </a:lnTo>
                        <a:lnTo>
                          <a:pt x="116" y="73"/>
                        </a:lnTo>
                        <a:lnTo>
                          <a:pt x="108" y="86"/>
                        </a:lnTo>
                        <a:lnTo>
                          <a:pt x="95" y="95"/>
                        </a:lnTo>
                        <a:lnTo>
                          <a:pt x="75" y="103"/>
                        </a:lnTo>
                        <a:lnTo>
                          <a:pt x="54" y="103"/>
                        </a:lnTo>
                        <a:lnTo>
                          <a:pt x="44" y="101"/>
                        </a:lnTo>
                        <a:lnTo>
                          <a:pt x="32" y="97"/>
                        </a:lnTo>
                        <a:lnTo>
                          <a:pt x="23" y="91"/>
                        </a:lnTo>
                        <a:lnTo>
                          <a:pt x="16" y="84"/>
                        </a:lnTo>
                        <a:lnTo>
                          <a:pt x="9" y="71"/>
                        </a:lnTo>
                        <a:lnTo>
                          <a:pt x="4" y="59"/>
                        </a:lnTo>
                        <a:lnTo>
                          <a:pt x="3" y="48"/>
                        </a:lnTo>
                        <a:lnTo>
                          <a:pt x="3" y="33"/>
                        </a:lnTo>
                        <a:lnTo>
                          <a:pt x="0" y="23"/>
                        </a:lnTo>
                        <a:lnTo>
                          <a:pt x="3" y="13"/>
                        </a:lnTo>
                        <a:lnTo>
                          <a:pt x="3" y="8"/>
                        </a:lnTo>
                        <a:close/>
                      </a:path>
                    </a:pathLst>
                  </a:custGeom>
                  <a:solidFill>
                    <a:srgbClr val="008080"/>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287" name="Freeform 55"/>
                  <p:cNvSpPr>
                    <a:spLocks/>
                  </p:cNvSpPr>
                  <p:nvPr/>
                </p:nvSpPr>
                <p:spPr bwMode="auto">
                  <a:xfrm>
                    <a:off x="4741" y="796"/>
                    <a:ext cx="44" cy="29"/>
                  </a:xfrm>
                  <a:custGeom>
                    <a:avLst/>
                    <a:gdLst>
                      <a:gd name="T0" fmla="*/ 0 w 176"/>
                      <a:gd name="T1" fmla="*/ 9 h 116"/>
                      <a:gd name="T2" fmla="*/ 8 w 176"/>
                      <a:gd name="T3" fmla="*/ 0 h 116"/>
                      <a:gd name="T4" fmla="*/ 38 w 176"/>
                      <a:gd name="T5" fmla="*/ 0 h 116"/>
                      <a:gd name="T6" fmla="*/ 122 w 176"/>
                      <a:gd name="T7" fmla="*/ 0 h 116"/>
                      <a:gd name="T8" fmla="*/ 154 w 176"/>
                      <a:gd name="T9" fmla="*/ 3 h 116"/>
                      <a:gd name="T10" fmla="*/ 175 w 176"/>
                      <a:gd name="T11" fmla="*/ 9 h 116"/>
                      <a:gd name="T12" fmla="*/ 176 w 176"/>
                      <a:gd name="T13" fmla="*/ 28 h 116"/>
                      <a:gd name="T14" fmla="*/ 175 w 176"/>
                      <a:gd name="T15" fmla="*/ 39 h 116"/>
                      <a:gd name="T16" fmla="*/ 175 w 176"/>
                      <a:gd name="T17" fmla="*/ 49 h 116"/>
                      <a:gd name="T18" fmla="*/ 170 w 176"/>
                      <a:gd name="T19" fmla="*/ 58 h 116"/>
                      <a:gd name="T20" fmla="*/ 165 w 176"/>
                      <a:gd name="T21" fmla="*/ 69 h 116"/>
                      <a:gd name="T22" fmla="*/ 161 w 176"/>
                      <a:gd name="T23" fmla="*/ 78 h 116"/>
                      <a:gd name="T24" fmla="*/ 153 w 176"/>
                      <a:gd name="T25" fmla="*/ 92 h 116"/>
                      <a:gd name="T26" fmla="*/ 142 w 176"/>
                      <a:gd name="T27" fmla="*/ 104 h 116"/>
                      <a:gd name="T28" fmla="*/ 134 w 176"/>
                      <a:gd name="T29" fmla="*/ 110 h 116"/>
                      <a:gd name="T30" fmla="*/ 116 w 176"/>
                      <a:gd name="T31" fmla="*/ 114 h 116"/>
                      <a:gd name="T32" fmla="*/ 100 w 176"/>
                      <a:gd name="T33" fmla="*/ 116 h 116"/>
                      <a:gd name="T34" fmla="*/ 86 w 176"/>
                      <a:gd name="T35" fmla="*/ 114 h 116"/>
                      <a:gd name="T36" fmla="*/ 71 w 176"/>
                      <a:gd name="T37" fmla="*/ 111 h 116"/>
                      <a:gd name="T38" fmla="*/ 57 w 176"/>
                      <a:gd name="T39" fmla="*/ 106 h 116"/>
                      <a:gd name="T40" fmla="*/ 45 w 176"/>
                      <a:gd name="T41" fmla="*/ 101 h 116"/>
                      <a:gd name="T42" fmla="*/ 34 w 176"/>
                      <a:gd name="T43" fmla="*/ 92 h 116"/>
                      <a:gd name="T44" fmla="*/ 21 w 176"/>
                      <a:gd name="T45" fmla="*/ 79 h 116"/>
                      <a:gd name="T46" fmla="*/ 14 w 176"/>
                      <a:gd name="T47" fmla="*/ 68 h 116"/>
                      <a:gd name="T48" fmla="*/ 9 w 176"/>
                      <a:gd name="T49" fmla="*/ 58 h 116"/>
                      <a:gd name="T50" fmla="*/ 5 w 176"/>
                      <a:gd name="T51" fmla="*/ 42 h 116"/>
                      <a:gd name="T52" fmla="*/ 3 w 176"/>
                      <a:gd name="T53" fmla="*/ 26 h 116"/>
                      <a:gd name="T54" fmla="*/ 0 w 176"/>
                      <a:gd name="T55" fmla="*/ 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116">
                        <a:moveTo>
                          <a:pt x="0" y="9"/>
                        </a:moveTo>
                        <a:lnTo>
                          <a:pt x="8" y="0"/>
                        </a:lnTo>
                        <a:lnTo>
                          <a:pt x="38" y="0"/>
                        </a:lnTo>
                        <a:lnTo>
                          <a:pt x="122" y="0"/>
                        </a:lnTo>
                        <a:lnTo>
                          <a:pt x="154" y="3"/>
                        </a:lnTo>
                        <a:lnTo>
                          <a:pt x="175" y="9"/>
                        </a:lnTo>
                        <a:lnTo>
                          <a:pt x="176" y="28"/>
                        </a:lnTo>
                        <a:lnTo>
                          <a:pt x="175" y="39"/>
                        </a:lnTo>
                        <a:lnTo>
                          <a:pt x="175" y="49"/>
                        </a:lnTo>
                        <a:lnTo>
                          <a:pt x="170" y="58"/>
                        </a:lnTo>
                        <a:lnTo>
                          <a:pt x="165" y="69"/>
                        </a:lnTo>
                        <a:lnTo>
                          <a:pt x="161" y="78"/>
                        </a:lnTo>
                        <a:lnTo>
                          <a:pt x="153" y="92"/>
                        </a:lnTo>
                        <a:lnTo>
                          <a:pt x="142" y="104"/>
                        </a:lnTo>
                        <a:lnTo>
                          <a:pt x="134" y="110"/>
                        </a:lnTo>
                        <a:lnTo>
                          <a:pt x="116" y="114"/>
                        </a:lnTo>
                        <a:lnTo>
                          <a:pt x="100" y="116"/>
                        </a:lnTo>
                        <a:lnTo>
                          <a:pt x="86" y="114"/>
                        </a:lnTo>
                        <a:lnTo>
                          <a:pt x="71" y="111"/>
                        </a:lnTo>
                        <a:lnTo>
                          <a:pt x="57" y="106"/>
                        </a:lnTo>
                        <a:lnTo>
                          <a:pt x="45" y="101"/>
                        </a:lnTo>
                        <a:lnTo>
                          <a:pt x="34" y="92"/>
                        </a:lnTo>
                        <a:lnTo>
                          <a:pt x="21" y="79"/>
                        </a:lnTo>
                        <a:lnTo>
                          <a:pt x="14" y="68"/>
                        </a:lnTo>
                        <a:lnTo>
                          <a:pt x="9" y="58"/>
                        </a:lnTo>
                        <a:lnTo>
                          <a:pt x="5" y="42"/>
                        </a:lnTo>
                        <a:lnTo>
                          <a:pt x="3" y="26"/>
                        </a:lnTo>
                        <a:lnTo>
                          <a:pt x="0" y="9"/>
                        </a:lnTo>
                        <a:close/>
                      </a:path>
                    </a:pathLst>
                  </a:custGeom>
                  <a:solidFill>
                    <a:srgbClr val="008080"/>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nvGrpSpPr>
                  <p:cNvPr id="223290" name="Group 58"/>
                  <p:cNvGrpSpPr>
                    <a:grpSpLocks/>
                  </p:cNvGrpSpPr>
                  <p:nvPr/>
                </p:nvGrpSpPr>
                <p:grpSpPr bwMode="auto">
                  <a:xfrm>
                    <a:off x="4746" y="798"/>
                    <a:ext cx="19" cy="14"/>
                    <a:chOff x="4746" y="798"/>
                    <a:chExt cx="19" cy="14"/>
                  </a:xfrm>
                </p:grpSpPr>
                <p:sp>
                  <p:nvSpPr>
                    <p:cNvPr id="223288" name="Line 56"/>
                    <p:cNvSpPr>
                      <a:spLocks noChangeShapeType="1"/>
                    </p:cNvSpPr>
                    <p:nvPr/>
                  </p:nvSpPr>
                  <p:spPr bwMode="auto">
                    <a:xfrm flipH="1">
                      <a:off x="4746" y="798"/>
                      <a:ext cx="14" cy="13"/>
                    </a:xfrm>
                    <a:prstGeom prst="line">
                      <a:avLst/>
                    </a:prstGeom>
                    <a:noFill/>
                    <a:ln w="4763">
                      <a:solidFill>
                        <a:srgbClr val="C0FFFF"/>
                      </a:solidFill>
                      <a:round/>
                      <a:headEnd/>
                      <a:tailEnd/>
                    </a:ln>
                    <a:extLst>
                      <a:ext uri="{909E8E84-426E-40dd-AFC4-6F175D3DCCD1}">
                        <a14:hiddenFill xmlns="" xmlns:a14="http://schemas.microsoft.com/office/drawing/2010/main">
                          <a:no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289" name="Line 57"/>
                    <p:cNvSpPr>
                      <a:spLocks noChangeShapeType="1"/>
                    </p:cNvSpPr>
                    <p:nvPr/>
                  </p:nvSpPr>
                  <p:spPr bwMode="auto">
                    <a:xfrm flipH="1">
                      <a:off x="4751" y="800"/>
                      <a:ext cx="14" cy="12"/>
                    </a:xfrm>
                    <a:prstGeom prst="line">
                      <a:avLst/>
                    </a:prstGeom>
                    <a:noFill/>
                    <a:ln w="4763">
                      <a:solidFill>
                        <a:srgbClr val="C0FFFF"/>
                      </a:solidFill>
                      <a:round/>
                      <a:headEnd/>
                      <a:tailEnd/>
                    </a:ln>
                    <a:extLst>
                      <a:ext uri="{909E8E84-426E-40dd-AFC4-6F175D3DCCD1}">
                        <a14:hiddenFill xmlns="" xmlns:a14="http://schemas.microsoft.com/office/drawing/2010/main">
                          <a:no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grpSp>
                <p:nvGrpSpPr>
                  <p:cNvPr id="223293" name="Group 61"/>
                  <p:cNvGrpSpPr>
                    <a:grpSpLocks/>
                  </p:cNvGrpSpPr>
                  <p:nvPr/>
                </p:nvGrpSpPr>
                <p:grpSpPr bwMode="auto">
                  <a:xfrm>
                    <a:off x="4797" y="798"/>
                    <a:ext cx="18" cy="14"/>
                    <a:chOff x="4797" y="798"/>
                    <a:chExt cx="18" cy="14"/>
                  </a:xfrm>
                </p:grpSpPr>
                <p:sp>
                  <p:nvSpPr>
                    <p:cNvPr id="223291" name="Line 59"/>
                    <p:cNvSpPr>
                      <a:spLocks noChangeShapeType="1"/>
                    </p:cNvSpPr>
                    <p:nvPr/>
                  </p:nvSpPr>
                  <p:spPr bwMode="auto">
                    <a:xfrm flipH="1">
                      <a:off x="4797" y="798"/>
                      <a:ext cx="13" cy="12"/>
                    </a:xfrm>
                    <a:prstGeom prst="line">
                      <a:avLst/>
                    </a:prstGeom>
                    <a:noFill/>
                    <a:ln w="4763">
                      <a:solidFill>
                        <a:srgbClr val="C0FFFF"/>
                      </a:solidFill>
                      <a:round/>
                      <a:headEnd/>
                      <a:tailEnd/>
                    </a:ln>
                    <a:extLst>
                      <a:ext uri="{909E8E84-426E-40dd-AFC4-6F175D3DCCD1}">
                        <a14:hiddenFill xmlns="" xmlns:a14="http://schemas.microsoft.com/office/drawing/2010/main">
                          <a:no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292" name="Line 60"/>
                    <p:cNvSpPr>
                      <a:spLocks noChangeShapeType="1"/>
                    </p:cNvSpPr>
                    <p:nvPr/>
                  </p:nvSpPr>
                  <p:spPr bwMode="auto">
                    <a:xfrm flipH="1">
                      <a:off x="4801" y="800"/>
                      <a:ext cx="14" cy="12"/>
                    </a:xfrm>
                    <a:prstGeom prst="line">
                      <a:avLst/>
                    </a:prstGeom>
                    <a:noFill/>
                    <a:ln w="4763">
                      <a:solidFill>
                        <a:srgbClr val="C0FFFF"/>
                      </a:solidFill>
                      <a:round/>
                      <a:headEnd/>
                      <a:tailEnd/>
                    </a:ln>
                    <a:extLst>
                      <a:ext uri="{909E8E84-426E-40dd-AFC4-6F175D3DCCD1}">
                        <a14:hiddenFill xmlns="" xmlns:a14="http://schemas.microsoft.com/office/drawing/2010/main">
                          <a:no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sp>
                <p:nvSpPr>
                  <p:cNvPr id="223294" name="Freeform 62"/>
                  <p:cNvSpPr>
                    <a:spLocks/>
                  </p:cNvSpPr>
                  <p:nvPr/>
                </p:nvSpPr>
                <p:spPr bwMode="auto">
                  <a:xfrm>
                    <a:off x="4700" y="755"/>
                    <a:ext cx="39" cy="46"/>
                  </a:xfrm>
                  <a:custGeom>
                    <a:avLst/>
                    <a:gdLst>
                      <a:gd name="T0" fmla="*/ 0 w 157"/>
                      <a:gd name="T1" fmla="*/ 19 h 181"/>
                      <a:gd name="T2" fmla="*/ 150 w 157"/>
                      <a:gd name="T3" fmla="*/ 181 h 181"/>
                      <a:gd name="T4" fmla="*/ 149 w 157"/>
                      <a:gd name="T5" fmla="*/ 167 h 181"/>
                      <a:gd name="T6" fmla="*/ 157 w 157"/>
                      <a:gd name="T7" fmla="*/ 154 h 181"/>
                      <a:gd name="T8" fmla="*/ 0 w 157"/>
                      <a:gd name="T9" fmla="*/ 0 h 181"/>
                      <a:gd name="T10" fmla="*/ 0 w 157"/>
                      <a:gd name="T11" fmla="*/ 19 h 181"/>
                    </a:gdLst>
                    <a:ahLst/>
                    <a:cxnLst>
                      <a:cxn ang="0">
                        <a:pos x="T0" y="T1"/>
                      </a:cxn>
                      <a:cxn ang="0">
                        <a:pos x="T2" y="T3"/>
                      </a:cxn>
                      <a:cxn ang="0">
                        <a:pos x="T4" y="T5"/>
                      </a:cxn>
                      <a:cxn ang="0">
                        <a:pos x="T6" y="T7"/>
                      </a:cxn>
                      <a:cxn ang="0">
                        <a:pos x="T8" y="T9"/>
                      </a:cxn>
                      <a:cxn ang="0">
                        <a:pos x="T10" y="T11"/>
                      </a:cxn>
                    </a:cxnLst>
                    <a:rect l="0" t="0" r="r" b="b"/>
                    <a:pathLst>
                      <a:path w="157" h="181">
                        <a:moveTo>
                          <a:pt x="0" y="19"/>
                        </a:moveTo>
                        <a:lnTo>
                          <a:pt x="150" y="181"/>
                        </a:lnTo>
                        <a:lnTo>
                          <a:pt x="149" y="167"/>
                        </a:lnTo>
                        <a:lnTo>
                          <a:pt x="157" y="154"/>
                        </a:lnTo>
                        <a:lnTo>
                          <a:pt x="0" y="0"/>
                        </a:lnTo>
                        <a:lnTo>
                          <a:pt x="0" y="19"/>
                        </a:lnTo>
                        <a:close/>
                      </a:path>
                    </a:pathLst>
                  </a:custGeom>
                  <a:solidFill>
                    <a:srgbClr val="402000"/>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grpSp>
              <p:nvGrpSpPr>
                <p:cNvPr id="223298" name="Group 66"/>
                <p:cNvGrpSpPr>
                  <a:grpSpLocks/>
                </p:cNvGrpSpPr>
                <p:nvPr/>
              </p:nvGrpSpPr>
              <p:grpSpPr bwMode="auto">
                <a:xfrm>
                  <a:off x="4750" y="853"/>
                  <a:ext cx="63" cy="9"/>
                  <a:chOff x="4750" y="853"/>
                  <a:chExt cx="63" cy="9"/>
                </a:xfrm>
              </p:grpSpPr>
              <p:sp>
                <p:nvSpPr>
                  <p:cNvPr id="223296" name="Freeform 64"/>
                  <p:cNvSpPr>
                    <a:spLocks/>
                  </p:cNvSpPr>
                  <p:nvPr/>
                </p:nvSpPr>
                <p:spPr bwMode="auto">
                  <a:xfrm>
                    <a:off x="4789" y="853"/>
                    <a:ext cx="24" cy="7"/>
                  </a:xfrm>
                  <a:custGeom>
                    <a:avLst/>
                    <a:gdLst>
                      <a:gd name="T0" fmla="*/ 95 w 95"/>
                      <a:gd name="T1" fmla="*/ 8 h 28"/>
                      <a:gd name="T2" fmla="*/ 75 w 95"/>
                      <a:gd name="T3" fmla="*/ 15 h 28"/>
                      <a:gd name="T4" fmla="*/ 59 w 95"/>
                      <a:gd name="T5" fmla="*/ 13 h 28"/>
                      <a:gd name="T6" fmla="*/ 45 w 95"/>
                      <a:gd name="T7" fmla="*/ 7 h 28"/>
                      <a:gd name="T8" fmla="*/ 31 w 95"/>
                      <a:gd name="T9" fmla="*/ 1 h 28"/>
                      <a:gd name="T10" fmla="*/ 17 w 95"/>
                      <a:gd name="T11" fmla="*/ 0 h 28"/>
                      <a:gd name="T12" fmla="*/ 9 w 95"/>
                      <a:gd name="T13" fmla="*/ 0 h 28"/>
                      <a:gd name="T14" fmla="*/ 0 w 95"/>
                      <a:gd name="T15" fmla="*/ 4 h 28"/>
                      <a:gd name="T16" fmla="*/ 3 w 95"/>
                      <a:gd name="T17" fmla="*/ 11 h 28"/>
                      <a:gd name="T18" fmla="*/ 13 w 95"/>
                      <a:gd name="T19" fmla="*/ 15 h 28"/>
                      <a:gd name="T20" fmla="*/ 27 w 95"/>
                      <a:gd name="T21" fmla="*/ 21 h 28"/>
                      <a:gd name="T22" fmla="*/ 48 w 95"/>
                      <a:gd name="T23" fmla="*/ 27 h 28"/>
                      <a:gd name="T24" fmla="*/ 62 w 95"/>
                      <a:gd name="T25" fmla="*/ 28 h 28"/>
                      <a:gd name="T26" fmla="*/ 77 w 95"/>
                      <a:gd name="T27" fmla="*/ 25 h 28"/>
                      <a:gd name="T28" fmla="*/ 95 w 95"/>
                      <a:gd name="T29"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28">
                        <a:moveTo>
                          <a:pt x="95" y="8"/>
                        </a:moveTo>
                        <a:lnTo>
                          <a:pt x="75" y="15"/>
                        </a:lnTo>
                        <a:lnTo>
                          <a:pt x="59" y="13"/>
                        </a:lnTo>
                        <a:lnTo>
                          <a:pt x="45" y="7"/>
                        </a:lnTo>
                        <a:lnTo>
                          <a:pt x="31" y="1"/>
                        </a:lnTo>
                        <a:lnTo>
                          <a:pt x="17" y="0"/>
                        </a:lnTo>
                        <a:lnTo>
                          <a:pt x="9" y="0"/>
                        </a:lnTo>
                        <a:lnTo>
                          <a:pt x="0" y="4"/>
                        </a:lnTo>
                        <a:lnTo>
                          <a:pt x="3" y="11"/>
                        </a:lnTo>
                        <a:lnTo>
                          <a:pt x="13" y="15"/>
                        </a:lnTo>
                        <a:lnTo>
                          <a:pt x="27" y="21"/>
                        </a:lnTo>
                        <a:lnTo>
                          <a:pt x="48" y="27"/>
                        </a:lnTo>
                        <a:lnTo>
                          <a:pt x="62" y="28"/>
                        </a:lnTo>
                        <a:lnTo>
                          <a:pt x="77" y="25"/>
                        </a:lnTo>
                        <a:lnTo>
                          <a:pt x="95" y="8"/>
                        </a:lnTo>
                        <a:close/>
                      </a:path>
                    </a:pathLst>
                  </a:custGeom>
                  <a:solidFill>
                    <a:srgbClr val="A05000"/>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297" name="Freeform 65"/>
                  <p:cNvSpPr>
                    <a:spLocks/>
                  </p:cNvSpPr>
                  <p:nvPr/>
                </p:nvSpPr>
                <p:spPr bwMode="auto">
                  <a:xfrm>
                    <a:off x="4750" y="853"/>
                    <a:ext cx="35" cy="9"/>
                  </a:xfrm>
                  <a:custGeom>
                    <a:avLst/>
                    <a:gdLst>
                      <a:gd name="T0" fmla="*/ 0 w 140"/>
                      <a:gd name="T1" fmla="*/ 12 h 36"/>
                      <a:gd name="T2" fmla="*/ 32 w 140"/>
                      <a:gd name="T3" fmla="*/ 20 h 36"/>
                      <a:gd name="T4" fmla="*/ 53 w 140"/>
                      <a:gd name="T5" fmla="*/ 16 h 36"/>
                      <a:gd name="T6" fmla="*/ 74 w 140"/>
                      <a:gd name="T7" fmla="*/ 8 h 36"/>
                      <a:gd name="T8" fmla="*/ 96 w 140"/>
                      <a:gd name="T9" fmla="*/ 1 h 36"/>
                      <a:gd name="T10" fmla="*/ 118 w 140"/>
                      <a:gd name="T11" fmla="*/ 0 h 36"/>
                      <a:gd name="T12" fmla="*/ 131 w 140"/>
                      <a:gd name="T13" fmla="*/ 0 h 36"/>
                      <a:gd name="T14" fmla="*/ 140 w 140"/>
                      <a:gd name="T15" fmla="*/ 6 h 36"/>
                      <a:gd name="T16" fmla="*/ 138 w 140"/>
                      <a:gd name="T17" fmla="*/ 13 h 36"/>
                      <a:gd name="T18" fmla="*/ 122 w 140"/>
                      <a:gd name="T19" fmla="*/ 20 h 36"/>
                      <a:gd name="T20" fmla="*/ 101 w 140"/>
                      <a:gd name="T21" fmla="*/ 26 h 36"/>
                      <a:gd name="T22" fmla="*/ 70 w 140"/>
                      <a:gd name="T23" fmla="*/ 32 h 36"/>
                      <a:gd name="T24" fmla="*/ 48 w 140"/>
                      <a:gd name="T25" fmla="*/ 36 h 36"/>
                      <a:gd name="T26" fmla="*/ 27 w 140"/>
                      <a:gd name="T27" fmla="*/ 30 h 36"/>
                      <a:gd name="T28" fmla="*/ 0 w 140"/>
                      <a:gd name="T2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36">
                        <a:moveTo>
                          <a:pt x="0" y="12"/>
                        </a:moveTo>
                        <a:lnTo>
                          <a:pt x="32" y="20"/>
                        </a:lnTo>
                        <a:lnTo>
                          <a:pt x="53" y="16"/>
                        </a:lnTo>
                        <a:lnTo>
                          <a:pt x="74" y="8"/>
                        </a:lnTo>
                        <a:lnTo>
                          <a:pt x="96" y="1"/>
                        </a:lnTo>
                        <a:lnTo>
                          <a:pt x="118" y="0"/>
                        </a:lnTo>
                        <a:lnTo>
                          <a:pt x="131" y="0"/>
                        </a:lnTo>
                        <a:lnTo>
                          <a:pt x="140" y="6"/>
                        </a:lnTo>
                        <a:lnTo>
                          <a:pt x="138" y="13"/>
                        </a:lnTo>
                        <a:lnTo>
                          <a:pt x="122" y="20"/>
                        </a:lnTo>
                        <a:lnTo>
                          <a:pt x="101" y="26"/>
                        </a:lnTo>
                        <a:lnTo>
                          <a:pt x="70" y="32"/>
                        </a:lnTo>
                        <a:lnTo>
                          <a:pt x="48" y="36"/>
                        </a:lnTo>
                        <a:lnTo>
                          <a:pt x="27" y="30"/>
                        </a:lnTo>
                        <a:lnTo>
                          <a:pt x="0" y="12"/>
                        </a:lnTo>
                        <a:close/>
                      </a:path>
                    </a:pathLst>
                  </a:custGeom>
                  <a:solidFill>
                    <a:srgbClr val="A05000"/>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sp>
              <p:nvSpPr>
                <p:cNvPr id="223299" name="Freeform 67"/>
                <p:cNvSpPr>
                  <a:spLocks/>
                </p:cNvSpPr>
                <p:nvPr/>
              </p:nvSpPr>
              <p:spPr bwMode="auto">
                <a:xfrm>
                  <a:off x="4769" y="859"/>
                  <a:ext cx="26" cy="7"/>
                </a:xfrm>
                <a:custGeom>
                  <a:avLst/>
                  <a:gdLst>
                    <a:gd name="T0" fmla="*/ 0 w 103"/>
                    <a:gd name="T1" fmla="*/ 19 h 30"/>
                    <a:gd name="T2" fmla="*/ 34 w 103"/>
                    <a:gd name="T3" fmla="*/ 30 h 30"/>
                    <a:gd name="T4" fmla="*/ 72 w 103"/>
                    <a:gd name="T5" fmla="*/ 30 h 30"/>
                    <a:gd name="T6" fmla="*/ 92 w 103"/>
                    <a:gd name="T7" fmla="*/ 25 h 30"/>
                    <a:gd name="T8" fmla="*/ 98 w 103"/>
                    <a:gd name="T9" fmla="*/ 23 h 30"/>
                    <a:gd name="T10" fmla="*/ 103 w 103"/>
                    <a:gd name="T11" fmla="*/ 6 h 30"/>
                    <a:gd name="T12" fmla="*/ 98 w 103"/>
                    <a:gd name="T13" fmla="*/ 1 h 30"/>
                    <a:gd name="T14" fmla="*/ 85 w 103"/>
                    <a:gd name="T15" fmla="*/ 3 h 30"/>
                    <a:gd name="T16" fmla="*/ 72 w 103"/>
                    <a:gd name="T17" fmla="*/ 1 h 30"/>
                    <a:gd name="T18" fmla="*/ 48 w 103"/>
                    <a:gd name="T19" fmla="*/ 0 h 30"/>
                    <a:gd name="T20" fmla="*/ 27 w 103"/>
                    <a:gd name="T21" fmla="*/ 3 h 30"/>
                    <a:gd name="T22" fmla="*/ 0 w 103"/>
                    <a:gd name="T23"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30">
                      <a:moveTo>
                        <a:pt x="0" y="19"/>
                      </a:moveTo>
                      <a:lnTo>
                        <a:pt x="34" y="30"/>
                      </a:lnTo>
                      <a:lnTo>
                        <a:pt x="72" y="30"/>
                      </a:lnTo>
                      <a:lnTo>
                        <a:pt x="92" y="25"/>
                      </a:lnTo>
                      <a:lnTo>
                        <a:pt x="98" y="23"/>
                      </a:lnTo>
                      <a:lnTo>
                        <a:pt x="103" y="6"/>
                      </a:lnTo>
                      <a:lnTo>
                        <a:pt x="98" y="1"/>
                      </a:lnTo>
                      <a:lnTo>
                        <a:pt x="85" y="3"/>
                      </a:lnTo>
                      <a:lnTo>
                        <a:pt x="72" y="1"/>
                      </a:lnTo>
                      <a:lnTo>
                        <a:pt x="48" y="0"/>
                      </a:lnTo>
                      <a:lnTo>
                        <a:pt x="27" y="3"/>
                      </a:lnTo>
                      <a:lnTo>
                        <a:pt x="0" y="19"/>
                      </a:lnTo>
                      <a:close/>
                    </a:path>
                  </a:pathLst>
                </a:custGeom>
                <a:solidFill>
                  <a:srgbClr val="FFC080"/>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nvGrpSpPr>
                <p:cNvPr id="223309" name="Group 77"/>
                <p:cNvGrpSpPr>
                  <a:grpSpLocks/>
                </p:cNvGrpSpPr>
                <p:nvPr/>
              </p:nvGrpSpPr>
              <p:grpSpPr bwMode="auto">
                <a:xfrm>
                  <a:off x="4690" y="774"/>
                  <a:ext cx="114" cy="126"/>
                  <a:chOff x="4690" y="774"/>
                  <a:chExt cx="114" cy="126"/>
                </a:xfrm>
              </p:grpSpPr>
              <p:sp>
                <p:nvSpPr>
                  <p:cNvPr id="223300" name="Freeform 68"/>
                  <p:cNvSpPr>
                    <a:spLocks/>
                  </p:cNvSpPr>
                  <p:nvPr/>
                </p:nvSpPr>
                <p:spPr bwMode="auto">
                  <a:xfrm>
                    <a:off x="4710" y="827"/>
                    <a:ext cx="59" cy="73"/>
                  </a:xfrm>
                  <a:custGeom>
                    <a:avLst/>
                    <a:gdLst>
                      <a:gd name="T0" fmla="*/ 8 w 238"/>
                      <a:gd name="T1" fmla="*/ 0 h 292"/>
                      <a:gd name="T2" fmla="*/ 0 w 238"/>
                      <a:gd name="T3" fmla="*/ 25 h 292"/>
                      <a:gd name="T4" fmla="*/ 0 w 238"/>
                      <a:gd name="T5" fmla="*/ 47 h 292"/>
                      <a:gd name="T6" fmla="*/ 8 w 238"/>
                      <a:gd name="T7" fmla="*/ 79 h 292"/>
                      <a:gd name="T8" fmla="*/ 20 w 238"/>
                      <a:gd name="T9" fmla="*/ 99 h 292"/>
                      <a:gd name="T10" fmla="*/ 47 w 238"/>
                      <a:gd name="T11" fmla="*/ 119 h 292"/>
                      <a:gd name="T12" fmla="*/ 87 w 238"/>
                      <a:gd name="T13" fmla="*/ 142 h 292"/>
                      <a:gd name="T14" fmla="*/ 132 w 238"/>
                      <a:gd name="T15" fmla="*/ 182 h 292"/>
                      <a:gd name="T16" fmla="*/ 162 w 238"/>
                      <a:gd name="T17" fmla="*/ 211 h 292"/>
                      <a:gd name="T18" fmla="*/ 189 w 238"/>
                      <a:gd name="T19" fmla="*/ 250 h 292"/>
                      <a:gd name="T20" fmla="*/ 221 w 238"/>
                      <a:gd name="T21" fmla="*/ 279 h 292"/>
                      <a:gd name="T22" fmla="*/ 238 w 238"/>
                      <a:gd name="T2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8" h="292">
                        <a:moveTo>
                          <a:pt x="8" y="0"/>
                        </a:moveTo>
                        <a:lnTo>
                          <a:pt x="0" y="25"/>
                        </a:lnTo>
                        <a:lnTo>
                          <a:pt x="0" y="47"/>
                        </a:lnTo>
                        <a:lnTo>
                          <a:pt x="8" y="79"/>
                        </a:lnTo>
                        <a:lnTo>
                          <a:pt x="20" y="99"/>
                        </a:lnTo>
                        <a:lnTo>
                          <a:pt x="47" y="119"/>
                        </a:lnTo>
                        <a:lnTo>
                          <a:pt x="87" y="142"/>
                        </a:lnTo>
                        <a:lnTo>
                          <a:pt x="132" y="182"/>
                        </a:lnTo>
                        <a:lnTo>
                          <a:pt x="162" y="211"/>
                        </a:lnTo>
                        <a:lnTo>
                          <a:pt x="189" y="250"/>
                        </a:lnTo>
                        <a:lnTo>
                          <a:pt x="221" y="279"/>
                        </a:lnTo>
                        <a:lnTo>
                          <a:pt x="238" y="292"/>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nvGrpSpPr>
                  <p:cNvPr id="223303" name="Group 71"/>
                  <p:cNvGrpSpPr>
                    <a:grpSpLocks/>
                  </p:cNvGrpSpPr>
                  <p:nvPr/>
                </p:nvGrpSpPr>
                <p:grpSpPr bwMode="auto">
                  <a:xfrm>
                    <a:off x="4758" y="774"/>
                    <a:ext cx="46" cy="9"/>
                    <a:chOff x="4758" y="774"/>
                    <a:chExt cx="46" cy="9"/>
                  </a:xfrm>
                </p:grpSpPr>
                <p:sp>
                  <p:nvSpPr>
                    <p:cNvPr id="223301" name="Freeform 69"/>
                    <p:cNvSpPr>
                      <a:spLocks/>
                    </p:cNvSpPr>
                    <p:nvPr/>
                  </p:nvSpPr>
                  <p:spPr bwMode="auto">
                    <a:xfrm>
                      <a:off x="4765" y="774"/>
                      <a:ext cx="36" cy="3"/>
                    </a:xfrm>
                    <a:custGeom>
                      <a:avLst/>
                      <a:gdLst>
                        <a:gd name="T0" fmla="*/ 0 w 141"/>
                        <a:gd name="T1" fmla="*/ 0 h 13"/>
                        <a:gd name="T2" fmla="*/ 42 w 141"/>
                        <a:gd name="T3" fmla="*/ 11 h 13"/>
                        <a:gd name="T4" fmla="*/ 73 w 141"/>
                        <a:gd name="T5" fmla="*/ 13 h 13"/>
                        <a:gd name="T6" fmla="*/ 98 w 141"/>
                        <a:gd name="T7" fmla="*/ 9 h 13"/>
                        <a:gd name="T8" fmla="*/ 121 w 141"/>
                        <a:gd name="T9" fmla="*/ 5 h 13"/>
                        <a:gd name="T10" fmla="*/ 141 w 141"/>
                        <a:gd name="T11" fmla="*/ 4 h 13"/>
                      </a:gdLst>
                      <a:ahLst/>
                      <a:cxnLst>
                        <a:cxn ang="0">
                          <a:pos x="T0" y="T1"/>
                        </a:cxn>
                        <a:cxn ang="0">
                          <a:pos x="T2" y="T3"/>
                        </a:cxn>
                        <a:cxn ang="0">
                          <a:pos x="T4" y="T5"/>
                        </a:cxn>
                        <a:cxn ang="0">
                          <a:pos x="T6" y="T7"/>
                        </a:cxn>
                        <a:cxn ang="0">
                          <a:pos x="T8" y="T9"/>
                        </a:cxn>
                        <a:cxn ang="0">
                          <a:pos x="T10" y="T11"/>
                        </a:cxn>
                      </a:cxnLst>
                      <a:rect l="0" t="0" r="r" b="b"/>
                      <a:pathLst>
                        <a:path w="141" h="13">
                          <a:moveTo>
                            <a:pt x="0" y="0"/>
                          </a:moveTo>
                          <a:lnTo>
                            <a:pt x="42" y="11"/>
                          </a:lnTo>
                          <a:lnTo>
                            <a:pt x="73" y="13"/>
                          </a:lnTo>
                          <a:lnTo>
                            <a:pt x="98" y="9"/>
                          </a:lnTo>
                          <a:lnTo>
                            <a:pt x="121" y="5"/>
                          </a:lnTo>
                          <a:lnTo>
                            <a:pt x="141" y="4"/>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02" name="Freeform 70"/>
                    <p:cNvSpPr>
                      <a:spLocks/>
                    </p:cNvSpPr>
                    <p:nvPr/>
                  </p:nvSpPr>
                  <p:spPr bwMode="auto">
                    <a:xfrm>
                      <a:off x="4758" y="780"/>
                      <a:ext cx="46" cy="3"/>
                    </a:xfrm>
                    <a:custGeom>
                      <a:avLst/>
                      <a:gdLst>
                        <a:gd name="T0" fmla="*/ 0 w 188"/>
                        <a:gd name="T1" fmla="*/ 9 h 9"/>
                        <a:gd name="T2" fmla="*/ 40 w 188"/>
                        <a:gd name="T3" fmla="*/ 2 h 9"/>
                        <a:gd name="T4" fmla="*/ 62 w 188"/>
                        <a:gd name="T5" fmla="*/ 0 h 9"/>
                        <a:gd name="T6" fmla="*/ 90 w 188"/>
                        <a:gd name="T7" fmla="*/ 6 h 9"/>
                        <a:gd name="T8" fmla="*/ 108 w 188"/>
                        <a:gd name="T9" fmla="*/ 7 h 9"/>
                        <a:gd name="T10" fmla="*/ 125 w 188"/>
                        <a:gd name="T11" fmla="*/ 7 h 9"/>
                        <a:gd name="T12" fmla="*/ 152 w 188"/>
                        <a:gd name="T13" fmla="*/ 2 h 9"/>
                        <a:gd name="T14" fmla="*/ 171 w 188"/>
                        <a:gd name="T15" fmla="*/ 3 h 9"/>
                        <a:gd name="T16" fmla="*/ 188 w 188"/>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9">
                          <a:moveTo>
                            <a:pt x="0" y="9"/>
                          </a:moveTo>
                          <a:lnTo>
                            <a:pt x="40" y="2"/>
                          </a:lnTo>
                          <a:lnTo>
                            <a:pt x="62" y="0"/>
                          </a:lnTo>
                          <a:lnTo>
                            <a:pt x="90" y="6"/>
                          </a:lnTo>
                          <a:lnTo>
                            <a:pt x="108" y="7"/>
                          </a:lnTo>
                          <a:lnTo>
                            <a:pt x="125" y="7"/>
                          </a:lnTo>
                          <a:lnTo>
                            <a:pt x="152" y="2"/>
                          </a:lnTo>
                          <a:lnTo>
                            <a:pt x="171" y="3"/>
                          </a:lnTo>
                          <a:lnTo>
                            <a:pt x="188" y="7"/>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sp>
                <p:nvSpPr>
                  <p:cNvPr id="223304" name="Freeform 72"/>
                  <p:cNvSpPr>
                    <a:spLocks/>
                  </p:cNvSpPr>
                  <p:nvPr/>
                </p:nvSpPr>
                <p:spPr bwMode="auto">
                  <a:xfrm>
                    <a:off x="4690" y="797"/>
                    <a:ext cx="13" cy="3"/>
                  </a:xfrm>
                  <a:custGeom>
                    <a:avLst/>
                    <a:gdLst>
                      <a:gd name="T0" fmla="*/ 0 w 50"/>
                      <a:gd name="T1" fmla="*/ 0 h 14"/>
                      <a:gd name="T2" fmla="*/ 5 w 50"/>
                      <a:gd name="T3" fmla="*/ 7 h 14"/>
                      <a:gd name="T4" fmla="*/ 14 w 50"/>
                      <a:gd name="T5" fmla="*/ 12 h 14"/>
                      <a:gd name="T6" fmla="*/ 22 w 50"/>
                      <a:gd name="T7" fmla="*/ 14 h 14"/>
                      <a:gd name="T8" fmla="*/ 34 w 50"/>
                      <a:gd name="T9" fmla="*/ 13 h 14"/>
                      <a:gd name="T10" fmla="*/ 43 w 50"/>
                      <a:gd name="T11" fmla="*/ 10 h 14"/>
                      <a:gd name="T12" fmla="*/ 50 w 50"/>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50" h="14">
                        <a:moveTo>
                          <a:pt x="0" y="0"/>
                        </a:moveTo>
                        <a:lnTo>
                          <a:pt x="5" y="7"/>
                        </a:lnTo>
                        <a:lnTo>
                          <a:pt x="14" y="12"/>
                        </a:lnTo>
                        <a:lnTo>
                          <a:pt x="22" y="14"/>
                        </a:lnTo>
                        <a:lnTo>
                          <a:pt x="34" y="13"/>
                        </a:lnTo>
                        <a:lnTo>
                          <a:pt x="43" y="10"/>
                        </a:lnTo>
                        <a:lnTo>
                          <a:pt x="50" y="1"/>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05" name="Freeform 73"/>
                  <p:cNvSpPr>
                    <a:spLocks/>
                  </p:cNvSpPr>
                  <p:nvPr/>
                </p:nvSpPr>
                <p:spPr bwMode="auto">
                  <a:xfrm>
                    <a:off x="4775" y="869"/>
                    <a:ext cx="17" cy="3"/>
                  </a:xfrm>
                  <a:custGeom>
                    <a:avLst/>
                    <a:gdLst>
                      <a:gd name="T0" fmla="*/ 0 w 71"/>
                      <a:gd name="T1" fmla="*/ 0 h 10"/>
                      <a:gd name="T2" fmla="*/ 25 w 71"/>
                      <a:gd name="T3" fmla="*/ 10 h 10"/>
                      <a:gd name="T4" fmla="*/ 54 w 71"/>
                      <a:gd name="T5" fmla="*/ 10 h 10"/>
                      <a:gd name="T6" fmla="*/ 71 w 71"/>
                      <a:gd name="T7" fmla="*/ 5 h 10"/>
                    </a:gdLst>
                    <a:ahLst/>
                    <a:cxnLst>
                      <a:cxn ang="0">
                        <a:pos x="T0" y="T1"/>
                      </a:cxn>
                      <a:cxn ang="0">
                        <a:pos x="T2" y="T3"/>
                      </a:cxn>
                      <a:cxn ang="0">
                        <a:pos x="T4" y="T5"/>
                      </a:cxn>
                      <a:cxn ang="0">
                        <a:pos x="T6" y="T7"/>
                      </a:cxn>
                    </a:cxnLst>
                    <a:rect l="0" t="0" r="r" b="b"/>
                    <a:pathLst>
                      <a:path w="71" h="10">
                        <a:moveTo>
                          <a:pt x="0" y="0"/>
                        </a:moveTo>
                        <a:lnTo>
                          <a:pt x="25" y="10"/>
                        </a:lnTo>
                        <a:lnTo>
                          <a:pt x="54" y="10"/>
                        </a:lnTo>
                        <a:lnTo>
                          <a:pt x="71" y="5"/>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nvGrpSpPr>
                  <p:cNvPr id="223308" name="Group 76"/>
                  <p:cNvGrpSpPr>
                    <a:grpSpLocks/>
                  </p:cNvGrpSpPr>
                  <p:nvPr/>
                </p:nvGrpSpPr>
                <p:grpSpPr bwMode="auto">
                  <a:xfrm>
                    <a:off x="4771" y="812"/>
                    <a:ext cx="33" cy="48"/>
                    <a:chOff x="4771" y="812"/>
                    <a:chExt cx="33" cy="48"/>
                  </a:xfrm>
                </p:grpSpPr>
                <p:sp>
                  <p:nvSpPr>
                    <p:cNvPr id="223306" name="Freeform 74"/>
                    <p:cNvSpPr>
                      <a:spLocks/>
                    </p:cNvSpPr>
                    <p:nvPr/>
                  </p:nvSpPr>
                  <p:spPr bwMode="auto">
                    <a:xfrm>
                      <a:off x="4771" y="812"/>
                      <a:ext cx="32" cy="47"/>
                    </a:xfrm>
                    <a:custGeom>
                      <a:avLst/>
                      <a:gdLst>
                        <a:gd name="T0" fmla="*/ 77 w 127"/>
                        <a:gd name="T1" fmla="*/ 0 h 188"/>
                        <a:gd name="T2" fmla="*/ 103 w 127"/>
                        <a:gd name="T3" fmla="*/ 60 h 188"/>
                        <a:gd name="T4" fmla="*/ 116 w 127"/>
                        <a:gd name="T5" fmla="*/ 112 h 188"/>
                        <a:gd name="T6" fmla="*/ 127 w 127"/>
                        <a:gd name="T7" fmla="*/ 154 h 188"/>
                        <a:gd name="T8" fmla="*/ 122 w 127"/>
                        <a:gd name="T9" fmla="*/ 173 h 188"/>
                        <a:gd name="T10" fmla="*/ 116 w 127"/>
                        <a:gd name="T11" fmla="*/ 182 h 188"/>
                        <a:gd name="T12" fmla="*/ 107 w 127"/>
                        <a:gd name="T13" fmla="*/ 185 h 188"/>
                        <a:gd name="T14" fmla="*/ 87 w 127"/>
                        <a:gd name="T15" fmla="*/ 188 h 188"/>
                        <a:gd name="T16" fmla="*/ 63 w 127"/>
                        <a:gd name="T17" fmla="*/ 187 h 188"/>
                        <a:gd name="T18" fmla="*/ 41 w 127"/>
                        <a:gd name="T19" fmla="*/ 177 h 188"/>
                        <a:gd name="T20" fmla="*/ 21 w 127"/>
                        <a:gd name="T21" fmla="*/ 157 h 188"/>
                        <a:gd name="T22" fmla="*/ 6 w 127"/>
                        <a:gd name="T23" fmla="*/ 138 h 188"/>
                        <a:gd name="T24" fmla="*/ 0 w 127"/>
                        <a:gd name="T25" fmla="*/ 120 h 188"/>
                        <a:gd name="T26" fmla="*/ 0 w 127"/>
                        <a:gd name="T27" fmla="*/ 101 h 188"/>
                        <a:gd name="T28" fmla="*/ 77 w 127"/>
                        <a:gd name="T2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188">
                          <a:moveTo>
                            <a:pt x="77" y="0"/>
                          </a:moveTo>
                          <a:lnTo>
                            <a:pt x="103" y="60"/>
                          </a:lnTo>
                          <a:lnTo>
                            <a:pt x="116" y="112"/>
                          </a:lnTo>
                          <a:lnTo>
                            <a:pt x="127" y="154"/>
                          </a:lnTo>
                          <a:lnTo>
                            <a:pt x="122" y="173"/>
                          </a:lnTo>
                          <a:lnTo>
                            <a:pt x="116" y="182"/>
                          </a:lnTo>
                          <a:lnTo>
                            <a:pt x="107" y="185"/>
                          </a:lnTo>
                          <a:lnTo>
                            <a:pt x="87" y="188"/>
                          </a:lnTo>
                          <a:lnTo>
                            <a:pt x="63" y="187"/>
                          </a:lnTo>
                          <a:lnTo>
                            <a:pt x="41" y="177"/>
                          </a:lnTo>
                          <a:lnTo>
                            <a:pt x="21" y="157"/>
                          </a:lnTo>
                          <a:lnTo>
                            <a:pt x="6" y="138"/>
                          </a:lnTo>
                          <a:lnTo>
                            <a:pt x="0" y="120"/>
                          </a:lnTo>
                          <a:lnTo>
                            <a:pt x="0" y="101"/>
                          </a:lnTo>
                          <a:lnTo>
                            <a:pt x="77" y="0"/>
                          </a:lnTo>
                          <a:close/>
                        </a:path>
                      </a:pathLst>
                    </a:custGeom>
                    <a:solidFill>
                      <a:srgbClr val="FFE0C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07" name="Freeform 75"/>
                    <p:cNvSpPr>
                      <a:spLocks/>
                    </p:cNvSpPr>
                    <p:nvPr/>
                  </p:nvSpPr>
                  <p:spPr bwMode="auto">
                    <a:xfrm>
                      <a:off x="4771" y="812"/>
                      <a:ext cx="33" cy="48"/>
                    </a:xfrm>
                    <a:custGeom>
                      <a:avLst/>
                      <a:gdLst>
                        <a:gd name="T0" fmla="*/ 80 w 130"/>
                        <a:gd name="T1" fmla="*/ 0 h 191"/>
                        <a:gd name="T2" fmla="*/ 106 w 130"/>
                        <a:gd name="T3" fmla="*/ 61 h 191"/>
                        <a:gd name="T4" fmla="*/ 117 w 130"/>
                        <a:gd name="T5" fmla="*/ 113 h 191"/>
                        <a:gd name="T6" fmla="*/ 130 w 130"/>
                        <a:gd name="T7" fmla="*/ 157 h 191"/>
                        <a:gd name="T8" fmla="*/ 125 w 130"/>
                        <a:gd name="T9" fmla="*/ 175 h 191"/>
                        <a:gd name="T10" fmla="*/ 117 w 130"/>
                        <a:gd name="T11" fmla="*/ 185 h 191"/>
                        <a:gd name="T12" fmla="*/ 110 w 130"/>
                        <a:gd name="T13" fmla="*/ 187 h 191"/>
                        <a:gd name="T14" fmla="*/ 89 w 130"/>
                        <a:gd name="T15" fmla="*/ 191 h 191"/>
                        <a:gd name="T16" fmla="*/ 63 w 130"/>
                        <a:gd name="T17" fmla="*/ 189 h 191"/>
                        <a:gd name="T18" fmla="*/ 43 w 130"/>
                        <a:gd name="T19" fmla="*/ 181 h 191"/>
                        <a:gd name="T20" fmla="*/ 21 w 130"/>
                        <a:gd name="T21" fmla="*/ 159 h 191"/>
                        <a:gd name="T22" fmla="*/ 7 w 130"/>
                        <a:gd name="T23" fmla="*/ 139 h 191"/>
                        <a:gd name="T24" fmla="*/ 0 w 130"/>
                        <a:gd name="T25" fmla="*/ 121 h 191"/>
                        <a:gd name="T26" fmla="*/ 0 w 130"/>
                        <a:gd name="T27" fmla="*/ 10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191">
                          <a:moveTo>
                            <a:pt x="80" y="0"/>
                          </a:moveTo>
                          <a:lnTo>
                            <a:pt x="106" y="61"/>
                          </a:lnTo>
                          <a:lnTo>
                            <a:pt x="117" y="113"/>
                          </a:lnTo>
                          <a:lnTo>
                            <a:pt x="130" y="157"/>
                          </a:lnTo>
                          <a:lnTo>
                            <a:pt x="125" y="175"/>
                          </a:lnTo>
                          <a:lnTo>
                            <a:pt x="117" y="185"/>
                          </a:lnTo>
                          <a:lnTo>
                            <a:pt x="110" y="187"/>
                          </a:lnTo>
                          <a:lnTo>
                            <a:pt x="89" y="191"/>
                          </a:lnTo>
                          <a:lnTo>
                            <a:pt x="63" y="189"/>
                          </a:lnTo>
                          <a:lnTo>
                            <a:pt x="43" y="181"/>
                          </a:lnTo>
                          <a:lnTo>
                            <a:pt x="21" y="159"/>
                          </a:lnTo>
                          <a:lnTo>
                            <a:pt x="7" y="139"/>
                          </a:lnTo>
                          <a:lnTo>
                            <a:pt x="0" y="121"/>
                          </a:lnTo>
                          <a:lnTo>
                            <a:pt x="0" y="105"/>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grpSp>
          </p:grpSp>
          <p:grpSp>
            <p:nvGrpSpPr>
              <p:cNvPr id="223313" name="Group 81"/>
              <p:cNvGrpSpPr>
                <a:grpSpLocks/>
              </p:cNvGrpSpPr>
              <p:nvPr/>
            </p:nvGrpSpPr>
            <p:grpSpPr bwMode="auto">
              <a:xfrm>
                <a:off x="4712" y="898"/>
                <a:ext cx="67" cy="278"/>
                <a:chOff x="4712" y="898"/>
                <a:chExt cx="67" cy="278"/>
              </a:xfrm>
            </p:grpSpPr>
            <p:sp>
              <p:nvSpPr>
                <p:cNvPr id="223311" name="Freeform 79"/>
                <p:cNvSpPr>
                  <a:spLocks/>
                </p:cNvSpPr>
                <p:nvPr/>
              </p:nvSpPr>
              <p:spPr bwMode="auto">
                <a:xfrm>
                  <a:off x="4725" y="898"/>
                  <a:ext cx="41" cy="136"/>
                </a:xfrm>
                <a:custGeom>
                  <a:avLst/>
                  <a:gdLst>
                    <a:gd name="T0" fmla="*/ 23 w 166"/>
                    <a:gd name="T1" fmla="*/ 22 h 542"/>
                    <a:gd name="T2" fmla="*/ 57 w 166"/>
                    <a:gd name="T3" fmla="*/ 5 h 542"/>
                    <a:gd name="T4" fmla="*/ 116 w 166"/>
                    <a:gd name="T5" fmla="*/ 0 h 542"/>
                    <a:gd name="T6" fmla="*/ 152 w 166"/>
                    <a:gd name="T7" fmla="*/ 9 h 542"/>
                    <a:gd name="T8" fmla="*/ 162 w 166"/>
                    <a:gd name="T9" fmla="*/ 68 h 542"/>
                    <a:gd name="T10" fmla="*/ 148 w 166"/>
                    <a:gd name="T11" fmla="*/ 111 h 542"/>
                    <a:gd name="T12" fmla="*/ 130 w 166"/>
                    <a:gd name="T13" fmla="*/ 131 h 542"/>
                    <a:gd name="T14" fmla="*/ 148 w 166"/>
                    <a:gd name="T15" fmla="*/ 174 h 542"/>
                    <a:gd name="T16" fmla="*/ 166 w 166"/>
                    <a:gd name="T17" fmla="*/ 241 h 542"/>
                    <a:gd name="T18" fmla="*/ 166 w 166"/>
                    <a:gd name="T19" fmla="*/ 279 h 542"/>
                    <a:gd name="T20" fmla="*/ 0 w 166"/>
                    <a:gd name="T21" fmla="*/ 542 h 542"/>
                    <a:gd name="T22" fmla="*/ 0 w 166"/>
                    <a:gd name="T23" fmla="*/ 465 h 542"/>
                    <a:gd name="T24" fmla="*/ 23 w 166"/>
                    <a:gd name="T25" fmla="*/ 364 h 542"/>
                    <a:gd name="T26" fmla="*/ 51 w 166"/>
                    <a:gd name="T27" fmla="*/ 279 h 542"/>
                    <a:gd name="T28" fmla="*/ 57 w 166"/>
                    <a:gd name="T29" fmla="*/ 194 h 542"/>
                    <a:gd name="T30" fmla="*/ 66 w 166"/>
                    <a:gd name="T31" fmla="*/ 144 h 542"/>
                    <a:gd name="T32" fmla="*/ 37 w 166"/>
                    <a:gd name="T33" fmla="*/ 114 h 542"/>
                    <a:gd name="T34" fmla="*/ 23 w 166"/>
                    <a:gd name="T35" fmla="*/ 73 h 542"/>
                    <a:gd name="T36" fmla="*/ 23 w 166"/>
                    <a:gd name="T37" fmla="*/ 2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542">
                      <a:moveTo>
                        <a:pt x="23" y="22"/>
                      </a:moveTo>
                      <a:lnTo>
                        <a:pt x="57" y="5"/>
                      </a:lnTo>
                      <a:lnTo>
                        <a:pt x="116" y="0"/>
                      </a:lnTo>
                      <a:lnTo>
                        <a:pt x="152" y="9"/>
                      </a:lnTo>
                      <a:lnTo>
                        <a:pt x="162" y="68"/>
                      </a:lnTo>
                      <a:lnTo>
                        <a:pt x="148" y="111"/>
                      </a:lnTo>
                      <a:lnTo>
                        <a:pt x="130" y="131"/>
                      </a:lnTo>
                      <a:lnTo>
                        <a:pt x="148" y="174"/>
                      </a:lnTo>
                      <a:lnTo>
                        <a:pt x="166" y="241"/>
                      </a:lnTo>
                      <a:lnTo>
                        <a:pt x="166" y="279"/>
                      </a:lnTo>
                      <a:lnTo>
                        <a:pt x="0" y="542"/>
                      </a:lnTo>
                      <a:lnTo>
                        <a:pt x="0" y="465"/>
                      </a:lnTo>
                      <a:lnTo>
                        <a:pt x="23" y="364"/>
                      </a:lnTo>
                      <a:lnTo>
                        <a:pt x="51" y="279"/>
                      </a:lnTo>
                      <a:lnTo>
                        <a:pt x="57" y="194"/>
                      </a:lnTo>
                      <a:lnTo>
                        <a:pt x="66" y="144"/>
                      </a:lnTo>
                      <a:lnTo>
                        <a:pt x="37" y="114"/>
                      </a:lnTo>
                      <a:lnTo>
                        <a:pt x="23" y="73"/>
                      </a:lnTo>
                      <a:lnTo>
                        <a:pt x="23" y="22"/>
                      </a:lnTo>
                      <a:close/>
                    </a:path>
                  </a:pathLst>
                </a:custGeom>
                <a:solidFill>
                  <a:srgbClr val="FF0000"/>
                </a:solidFill>
                <a:ln w="4763">
                  <a:solidFill>
                    <a:srgbClr val="E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12" name="Freeform 80"/>
                <p:cNvSpPr>
                  <a:spLocks/>
                </p:cNvSpPr>
                <p:nvPr/>
              </p:nvSpPr>
              <p:spPr bwMode="auto">
                <a:xfrm>
                  <a:off x="4712" y="968"/>
                  <a:ext cx="67" cy="208"/>
                </a:xfrm>
                <a:custGeom>
                  <a:avLst/>
                  <a:gdLst>
                    <a:gd name="T0" fmla="*/ 51 w 268"/>
                    <a:gd name="T1" fmla="*/ 257 h 832"/>
                    <a:gd name="T2" fmla="*/ 215 w 268"/>
                    <a:gd name="T3" fmla="*/ 0 h 832"/>
                    <a:gd name="T4" fmla="*/ 227 w 268"/>
                    <a:gd name="T5" fmla="*/ 93 h 832"/>
                    <a:gd name="T6" fmla="*/ 227 w 268"/>
                    <a:gd name="T7" fmla="*/ 193 h 832"/>
                    <a:gd name="T8" fmla="*/ 222 w 268"/>
                    <a:gd name="T9" fmla="*/ 312 h 832"/>
                    <a:gd name="T10" fmla="*/ 208 w 268"/>
                    <a:gd name="T11" fmla="*/ 412 h 832"/>
                    <a:gd name="T12" fmla="*/ 213 w 268"/>
                    <a:gd name="T13" fmla="*/ 472 h 832"/>
                    <a:gd name="T14" fmla="*/ 245 w 268"/>
                    <a:gd name="T15" fmla="*/ 543 h 832"/>
                    <a:gd name="T16" fmla="*/ 268 w 268"/>
                    <a:gd name="T17" fmla="*/ 620 h 832"/>
                    <a:gd name="T18" fmla="*/ 268 w 268"/>
                    <a:gd name="T19" fmla="*/ 663 h 832"/>
                    <a:gd name="T20" fmla="*/ 124 w 268"/>
                    <a:gd name="T21" fmla="*/ 832 h 832"/>
                    <a:gd name="T22" fmla="*/ 10 w 268"/>
                    <a:gd name="T23" fmla="*/ 683 h 832"/>
                    <a:gd name="T24" fmla="*/ 0 w 268"/>
                    <a:gd name="T25" fmla="*/ 628 h 832"/>
                    <a:gd name="T26" fmla="*/ 24 w 268"/>
                    <a:gd name="T27" fmla="*/ 543 h 832"/>
                    <a:gd name="T28" fmla="*/ 47 w 268"/>
                    <a:gd name="T29" fmla="*/ 389 h 832"/>
                    <a:gd name="T30" fmla="*/ 51 w 268"/>
                    <a:gd name="T31" fmla="*/ 25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8" h="832">
                      <a:moveTo>
                        <a:pt x="51" y="257"/>
                      </a:moveTo>
                      <a:lnTo>
                        <a:pt x="215" y="0"/>
                      </a:lnTo>
                      <a:lnTo>
                        <a:pt x="227" y="93"/>
                      </a:lnTo>
                      <a:lnTo>
                        <a:pt x="227" y="193"/>
                      </a:lnTo>
                      <a:lnTo>
                        <a:pt x="222" y="312"/>
                      </a:lnTo>
                      <a:lnTo>
                        <a:pt x="208" y="412"/>
                      </a:lnTo>
                      <a:lnTo>
                        <a:pt x="213" y="472"/>
                      </a:lnTo>
                      <a:lnTo>
                        <a:pt x="245" y="543"/>
                      </a:lnTo>
                      <a:lnTo>
                        <a:pt x="268" y="620"/>
                      </a:lnTo>
                      <a:lnTo>
                        <a:pt x="268" y="663"/>
                      </a:lnTo>
                      <a:lnTo>
                        <a:pt x="124" y="832"/>
                      </a:lnTo>
                      <a:lnTo>
                        <a:pt x="10" y="683"/>
                      </a:lnTo>
                      <a:lnTo>
                        <a:pt x="0" y="628"/>
                      </a:lnTo>
                      <a:lnTo>
                        <a:pt x="24" y="543"/>
                      </a:lnTo>
                      <a:lnTo>
                        <a:pt x="47" y="389"/>
                      </a:lnTo>
                      <a:lnTo>
                        <a:pt x="51" y="257"/>
                      </a:lnTo>
                      <a:close/>
                    </a:path>
                  </a:pathLst>
                </a:custGeom>
                <a:solidFill>
                  <a:srgbClr val="FF4040"/>
                </a:solidFill>
                <a:ln w="4763">
                  <a:solidFill>
                    <a:srgbClr val="E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grpSp>
            <p:nvGrpSpPr>
              <p:cNvPr id="223324" name="Group 92"/>
              <p:cNvGrpSpPr>
                <a:grpSpLocks/>
              </p:cNvGrpSpPr>
              <p:nvPr/>
            </p:nvGrpSpPr>
            <p:grpSpPr bwMode="auto">
              <a:xfrm>
                <a:off x="4570" y="884"/>
                <a:ext cx="224" cy="247"/>
                <a:chOff x="4570" y="884"/>
                <a:chExt cx="224" cy="247"/>
              </a:xfrm>
            </p:grpSpPr>
            <p:grpSp>
              <p:nvGrpSpPr>
                <p:cNvPr id="223322" name="Group 90"/>
                <p:cNvGrpSpPr>
                  <a:grpSpLocks/>
                </p:cNvGrpSpPr>
                <p:nvPr/>
              </p:nvGrpSpPr>
              <p:grpSpPr bwMode="auto">
                <a:xfrm>
                  <a:off x="4570" y="884"/>
                  <a:ext cx="224" cy="247"/>
                  <a:chOff x="4570" y="884"/>
                  <a:chExt cx="224" cy="247"/>
                </a:xfrm>
              </p:grpSpPr>
              <p:sp>
                <p:nvSpPr>
                  <p:cNvPr id="223314" name="Freeform 82"/>
                  <p:cNvSpPr>
                    <a:spLocks/>
                  </p:cNvSpPr>
                  <p:nvPr/>
                </p:nvSpPr>
                <p:spPr bwMode="auto">
                  <a:xfrm>
                    <a:off x="4570" y="884"/>
                    <a:ext cx="224" cy="247"/>
                  </a:xfrm>
                  <a:custGeom>
                    <a:avLst/>
                    <a:gdLst>
                      <a:gd name="T0" fmla="*/ 807 w 894"/>
                      <a:gd name="T1" fmla="*/ 537 h 989"/>
                      <a:gd name="T2" fmla="*/ 894 w 894"/>
                      <a:gd name="T3" fmla="*/ 736 h 989"/>
                      <a:gd name="T4" fmla="*/ 727 w 894"/>
                      <a:gd name="T5" fmla="*/ 819 h 989"/>
                      <a:gd name="T6" fmla="*/ 552 w 894"/>
                      <a:gd name="T7" fmla="*/ 895 h 989"/>
                      <a:gd name="T8" fmla="*/ 428 w 894"/>
                      <a:gd name="T9" fmla="*/ 955 h 989"/>
                      <a:gd name="T10" fmla="*/ 363 w 894"/>
                      <a:gd name="T11" fmla="*/ 985 h 989"/>
                      <a:gd name="T12" fmla="*/ 327 w 894"/>
                      <a:gd name="T13" fmla="*/ 989 h 989"/>
                      <a:gd name="T14" fmla="*/ 308 w 894"/>
                      <a:gd name="T15" fmla="*/ 985 h 989"/>
                      <a:gd name="T16" fmla="*/ 290 w 894"/>
                      <a:gd name="T17" fmla="*/ 968 h 989"/>
                      <a:gd name="T18" fmla="*/ 235 w 894"/>
                      <a:gd name="T19" fmla="*/ 905 h 989"/>
                      <a:gd name="T20" fmla="*/ 213 w 894"/>
                      <a:gd name="T21" fmla="*/ 867 h 989"/>
                      <a:gd name="T22" fmla="*/ 166 w 894"/>
                      <a:gd name="T23" fmla="*/ 832 h 989"/>
                      <a:gd name="T24" fmla="*/ 133 w 894"/>
                      <a:gd name="T25" fmla="*/ 784 h 989"/>
                      <a:gd name="T26" fmla="*/ 96 w 894"/>
                      <a:gd name="T27" fmla="*/ 707 h 989"/>
                      <a:gd name="T28" fmla="*/ 60 w 894"/>
                      <a:gd name="T29" fmla="*/ 601 h 989"/>
                      <a:gd name="T30" fmla="*/ 18 w 894"/>
                      <a:gd name="T31" fmla="*/ 491 h 989"/>
                      <a:gd name="T32" fmla="*/ 0 w 894"/>
                      <a:gd name="T33" fmla="*/ 384 h 989"/>
                      <a:gd name="T34" fmla="*/ 0 w 894"/>
                      <a:gd name="T35" fmla="*/ 312 h 989"/>
                      <a:gd name="T36" fmla="*/ 7 w 894"/>
                      <a:gd name="T37" fmla="*/ 220 h 989"/>
                      <a:gd name="T38" fmla="*/ 32 w 894"/>
                      <a:gd name="T39" fmla="*/ 149 h 989"/>
                      <a:gd name="T40" fmla="*/ 69 w 894"/>
                      <a:gd name="T41" fmla="*/ 94 h 989"/>
                      <a:gd name="T42" fmla="*/ 115 w 894"/>
                      <a:gd name="T43" fmla="*/ 39 h 989"/>
                      <a:gd name="T44" fmla="*/ 160 w 894"/>
                      <a:gd name="T45" fmla="*/ 10 h 989"/>
                      <a:gd name="T46" fmla="*/ 203 w 894"/>
                      <a:gd name="T47" fmla="*/ 0 h 989"/>
                      <a:gd name="T48" fmla="*/ 235 w 894"/>
                      <a:gd name="T49" fmla="*/ 0 h 989"/>
                      <a:gd name="T50" fmla="*/ 283 w 894"/>
                      <a:gd name="T51" fmla="*/ 13 h 989"/>
                      <a:gd name="T52" fmla="*/ 318 w 894"/>
                      <a:gd name="T53" fmla="*/ 44 h 989"/>
                      <a:gd name="T54" fmla="*/ 354 w 894"/>
                      <a:gd name="T55" fmla="*/ 90 h 989"/>
                      <a:gd name="T56" fmla="*/ 363 w 894"/>
                      <a:gd name="T57" fmla="*/ 120 h 989"/>
                      <a:gd name="T58" fmla="*/ 363 w 894"/>
                      <a:gd name="T59" fmla="*/ 157 h 989"/>
                      <a:gd name="T60" fmla="*/ 363 w 894"/>
                      <a:gd name="T61" fmla="*/ 216 h 989"/>
                      <a:gd name="T62" fmla="*/ 363 w 894"/>
                      <a:gd name="T63" fmla="*/ 253 h 989"/>
                      <a:gd name="T64" fmla="*/ 374 w 894"/>
                      <a:gd name="T65" fmla="*/ 284 h 989"/>
                      <a:gd name="T66" fmla="*/ 397 w 894"/>
                      <a:gd name="T67" fmla="*/ 310 h 989"/>
                      <a:gd name="T68" fmla="*/ 411 w 894"/>
                      <a:gd name="T69" fmla="*/ 364 h 989"/>
                      <a:gd name="T70" fmla="*/ 420 w 894"/>
                      <a:gd name="T71" fmla="*/ 415 h 989"/>
                      <a:gd name="T72" fmla="*/ 416 w 894"/>
                      <a:gd name="T73" fmla="*/ 452 h 989"/>
                      <a:gd name="T74" fmla="*/ 397 w 894"/>
                      <a:gd name="T75" fmla="*/ 474 h 989"/>
                      <a:gd name="T76" fmla="*/ 411 w 894"/>
                      <a:gd name="T77" fmla="*/ 524 h 989"/>
                      <a:gd name="T78" fmla="*/ 438 w 894"/>
                      <a:gd name="T79" fmla="*/ 580 h 989"/>
                      <a:gd name="T80" fmla="*/ 442 w 894"/>
                      <a:gd name="T81" fmla="*/ 623 h 989"/>
                      <a:gd name="T82" fmla="*/ 442 w 894"/>
                      <a:gd name="T83" fmla="*/ 656 h 989"/>
                      <a:gd name="T84" fmla="*/ 480 w 894"/>
                      <a:gd name="T85" fmla="*/ 630 h 989"/>
                      <a:gd name="T86" fmla="*/ 538 w 894"/>
                      <a:gd name="T87" fmla="*/ 605 h 989"/>
                      <a:gd name="T88" fmla="*/ 613 w 894"/>
                      <a:gd name="T89" fmla="*/ 597 h 989"/>
                      <a:gd name="T90" fmla="*/ 663 w 894"/>
                      <a:gd name="T91" fmla="*/ 597 h 989"/>
                      <a:gd name="T92" fmla="*/ 691 w 894"/>
                      <a:gd name="T93" fmla="*/ 593 h 989"/>
                      <a:gd name="T94" fmla="*/ 691 w 894"/>
                      <a:gd name="T95" fmla="*/ 583 h 989"/>
                      <a:gd name="T96" fmla="*/ 807 w 894"/>
                      <a:gd name="T97" fmla="*/ 537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4" h="989">
                        <a:moveTo>
                          <a:pt x="807" y="537"/>
                        </a:moveTo>
                        <a:lnTo>
                          <a:pt x="894" y="736"/>
                        </a:lnTo>
                        <a:lnTo>
                          <a:pt x="727" y="819"/>
                        </a:lnTo>
                        <a:lnTo>
                          <a:pt x="552" y="895"/>
                        </a:lnTo>
                        <a:lnTo>
                          <a:pt x="428" y="955"/>
                        </a:lnTo>
                        <a:lnTo>
                          <a:pt x="363" y="985"/>
                        </a:lnTo>
                        <a:lnTo>
                          <a:pt x="327" y="989"/>
                        </a:lnTo>
                        <a:lnTo>
                          <a:pt x="308" y="985"/>
                        </a:lnTo>
                        <a:lnTo>
                          <a:pt x="290" y="968"/>
                        </a:lnTo>
                        <a:lnTo>
                          <a:pt x="235" y="905"/>
                        </a:lnTo>
                        <a:lnTo>
                          <a:pt x="213" y="867"/>
                        </a:lnTo>
                        <a:lnTo>
                          <a:pt x="166" y="832"/>
                        </a:lnTo>
                        <a:lnTo>
                          <a:pt x="133" y="784"/>
                        </a:lnTo>
                        <a:lnTo>
                          <a:pt x="96" y="707"/>
                        </a:lnTo>
                        <a:lnTo>
                          <a:pt x="60" y="601"/>
                        </a:lnTo>
                        <a:lnTo>
                          <a:pt x="18" y="491"/>
                        </a:lnTo>
                        <a:lnTo>
                          <a:pt x="0" y="384"/>
                        </a:lnTo>
                        <a:lnTo>
                          <a:pt x="0" y="312"/>
                        </a:lnTo>
                        <a:lnTo>
                          <a:pt x="7" y="220"/>
                        </a:lnTo>
                        <a:lnTo>
                          <a:pt x="32" y="149"/>
                        </a:lnTo>
                        <a:lnTo>
                          <a:pt x="69" y="94"/>
                        </a:lnTo>
                        <a:lnTo>
                          <a:pt x="115" y="39"/>
                        </a:lnTo>
                        <a:lnTo>
                          <a:pt x="160" y="10"/>
                        </a:lnTo>
                        <a:lnTo>
                          <a:pt x="203" y="0"/>
                        </a:lnTo>
                        <a:lnTo>
                          <a:pt x="235" y="0"/>
                        </a:lnTo>
                        <a:lnTo>
                          <a:pt x="283" y="13"/>
                        </a:lnTo>
                        <a:lnTo>
                          <a:pt x="318" y="44"/>
                        </a:lnTo>
                        <a:lnTo>
                          <a:pt x="354" y="90"/>
                        </a:lnTo>
                        <a:lnTo>
                          <a:pt x="363" y="120"/>
                        </a:lnTo>
                        <a:lnTo>
                          <a:pt x="363" y="157"/>
                        </a:lnTo>
                        <a:lnTo>
                          <a:pt x="363" y="216"/>
                        </a:lnTo>
                        <a:lnTo>
                          <a:pt x="363" y="253"/>
                        </a:lnTo>
                        <a:lnTo>
                          <a:pt x="374" y="284"/>
                        </a:lnTo>
                        <a:lnTo>
                          <a:pt x="397" y="310"/>
                        </a:lnTo>
                        <a:lnTo>
                          <a:pt x="411" y="364"/>
                        </a:lnTo>
                        <a:lnTo>
                          <a:pt x="420" y="415"/>
                        </a:lnTo>
                        <a:lnTo>
                          <a:pt x="416" y="452"/>
                        </a:lnTo>
                        <a:lnTo>
                          <a:pt x="397" y="474"/>
                        </a:lnTo>
                        <a:lnTo>
                          <a:pt x="411" y="524"/>
                        </a:lnTo>
                        <a:lnTo>
                          <a:pt x="438" y="580"/>
                        </a:lnTo>
                        <a:lnTo>
                          <a:pt x="442" y="623"/>
                        </a:lnTo>
                        <a:lnTo>
                          <a:pt x="442" y="656"/>
                        </a:lnTo>
                        <a:lnTo>
                          <a:pt x="480" y="630"/>
                        </a:lnTo>
                        <a:lnTo>
                          <a:pt x="538" y="605"/>
                        </a:lnTo>
                        <a:lnTo>
                          <a:pt x="613" y="597"/>
                        </a:lnTo>
                        <a:lnTo>
                          <a:pt x="663" y="597"/>
                        </a:lnTo>
                        <a:lnTo>
                          <a:pt x="691" y="593"/>
                        </a:lnTo>
                        <a:lnTo>
                          <a:pt x="691" y="583"/>
                        </a:lnTo>
                        <a:lnTo>
                          <a:pt x="807" y="537"/>
                        </a:lnTo>
                        <a:close/>
                      </a:path>
                    </a:pathLst>
                  </a:custGeom>
                  <a:solidFill>
                    <a:srgbClr val="8080FF"/>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nvGrpSpPr>
                  <p:cNvPr id="223321" name="Group 89"/>
                  <p:cNvGrpSpPr>
                    <a:grpSpLocks/>
                  </p:cNvGrpSpPr>
                  <p:nvPr/>
                </p:nvGrpSpPr>
                <p:grpSpPr bwMode="auto">
                  <a:xfrm>
                    <a:off x="4613" y="1018"/>
                    <a:ext cx="180" cy="111"/>
                    <a:chOff x="4613" y="1018"/>
                    <a:chExt cx="180" cy="111"/>
                  </a:xfrm>
                </p:grpSpPr>
                <p:sp>
                  <p:nvSpPr>
                    <p:cNvPr id="223315" name="Freeform 83"/>
                    <p:cNvSpPr>
                      <a:spLocks/>
                    </p:cNvSpPr>
                    <p:nvPr/>
                  </p:nvSpPr>
                  <p:spPr bwMode="auto">
                    <a:xfrm>
                      <a:off x="4661" y="1018"/>
                      <a:ext cx="132" cy="111"/>
                    </a:xfrm>
                    <a:custGeom>
                      <a:avLst/>
                      <a:gdLst>
                        <a:gd name="T0" fmla="*/ 441 w 529"/>
                        <a:gd name="T1" fmla="*/ 0 h 445"/>
                        <a:gd name="T2" fmla="*/ 529 w 529"/>
                        <a:gd name="T3" fmla="*/ 198 h 445"/>
                        <a:gd name="T4" fmla="*/ 363 w 529"/>
                        <a:gd name="T5" fmla="*/ 280 h 445"/>
                        <a:gd name="T6" fmla="*/ 188 w 529"/>
                        <a:gd name="T7" fmla="*/ 356 h 445"/>
                        <a:gd name="T8" fmla="*/ 65 w 529"/>
                        <a:gd name="T9" fmla="*/ 416 h 445"/>
                        <a:gd name="T10" fmla="*/ 0 w 529"/>
                        <a:gd name="T11" fmla="*/ 445 h 445"/>
                        <a:gd name="T12" fmla="*/ 249 w 529"/>
                        <a:gd name="T13" fmla="*/ 60 h 445"/>
                        <a:gd name="T14" fmla="*/ 299 w 529"/>
                        <a:gd name="T15" fmla="*/ 60 h 445"/>
                        <a:gd name="T16" fmla="*/ 327 w 529"/>
                        <a:gd name="T17" fmla="*/ 56 h 445"/>
                        <a:gd name="T18" fmla="*/ 327 w 529"/>
                        <a:gd name="T19" fmla="*/ 46 h 445"/>
                        <a:gd name="T20" fmla="*/ 441 w 529"/>
                        <a:gd name="T21"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9" h="445">
                          <a:moveTo>
                            <a:pt x="441" y="0"/>
                          </a:moveTo>
                          <a:lnTo>
                            <a:pt x="529" y="198"/>
                          </a:lnTo>
                          <a:lnTo>
                            <a:pt x="363" y="280"/>
                          </a:lnTo>
                          <a:lnTo>
                            <a:pt x="188" y="356"/>
                          </a:lnTo>
                          <a:lnTo>
                            <a:pt x="65" y="416"/>
                          </a:lnTo>
                          <a:lnTo>
                            <a:pt x="0" y="445"/>
                          </a:lnTo>
                          <a:lnTo>
                            <a:pt x="249" y="60"/>
                          </a:lnTo>
                          <a:lnTo>
                            <a:pt x="299" y="60"/>
                          </a:lnTo>
                          <a:lnTo>
                            <a:pt x="327" y="56"/>
                          </a:lnTo>
                          <a:lnTo>
                            <a:pt x="327" y="46"/>
                          </a:lnTo>
                          <a:lnTo>
                            <a:pt x="441" y="0"/>
                          </a:lnTo>
                          <a:close/>
                        </a:path>
                      </a:pathLst>
                    </a:custGeom>
                    <a:solidFill>
                      <a:srgbClr val="C0C0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nvGrpSpPr>
                    <p:cNvPr id="223320" name="Group 88"/>
                    <p:cNvGrpSpPr>
                      <a:grpSpLocks/>
                    </p:cNvGrpSpPr>
                    <p:nvPr/>
                  </p:nvGrpSpPr>
                  <p:grpSpPr bwMode="auto">
                    <a:xfrm>
                      <a:off x="4613" y="1020"/>
                      <a:ext cx="142" cy="74"/>
                      <a:chOff x="4613" y="1020"/>
                      <a:chExt cx="142" cy="74"/>
                    </a:xfrm>
                  </p:grpSpPr>
                  <p:sp>
                    <p:nvSpPr>
                      <p:cNvPr id="223316" name="Freeform 84"/>
                      <p:cNvSpPr>
                        <a:spLocks/>
                      </p:cNvSpPr>
                      <p:nvPr/>
                    </p:nvSpPr>
                    <p:spPr bwMode="auto">
                      <a:xfrm>
                        <a:off x="4613" y="1020"/>
                        <a:ext cx="67" cy="10"/>
                      </a:xfrm>
                      <a:custGeom>
                        <a:avLst/>
                        <a:gdLst>
                          <a:gd name="T0" fmla="*/ 266 w 266"/>
                          <a:gd name="T1" fmla="*/ 38 h 41"/>
                          <a:gd name="T2" fmla="*/ 211 w 266"/>
                          <a:gd name="T3" fmla="*/ 41 h 41"/>
                          <a:gd name="T4" fmla="*/ 162 w 266"/>
                          <a:gd name="T5" fmla="*/ 38 h 41"/>
                          <a:gd name="T6" fmla="*/ 104 w 266"/>
                          <a:gd name="T7" fmla="*/ 30 h 41"/>
                          <a:gd name="T8" fmla="*/ 49 w 266"/>
                          <a:gd name="T9" fmla="*/ 19 h 41"/>
                          <a:gd name="T10" fmla="*/ 0 w 266"/>
                          <a:gd name="T11" fmla="*/ 0 h 41"/>
                        </a:gdLst>
                        <a:ahLst/>
                        <a:cxnLst>
                          <a:cxn ang="0">
                            <a:pos x="T0" y="T1"/>
                          </a:cxn>
                          <a:cxn ang="0">
                            <a:pos x="T2" y="T3"/>
                          </a:cxn>
                          <a:cxn ang="0">
                            <a:pos x="T4" y="T5"/>
                          </a:cxn>
                          <a:cxn ang="0">
                            <a:pos x="T6" y="T7"/>
                          </a:cxn>
                          <a:cxn ang="0">
                            <a:pos x="T8" y="T9"/>
                          </a:cxn>
                          <a:cxn ang="0">
                            <a:pos x="T10" y="T11"/>
                          </a:cxn>
                        </a:cxnLst>
                        <a:rect l="0" t="0" r="r" b="b"/>
                        <a:pathLst>
                          <a:path w="266" h="41">
                            <a:moveTo>
                              <a:pt x="266" y="38"/>
                            </a:moveTo>
                            <a:lnTo>
                              <a:pt x="211" y="41"/>
                            </a:lnTo>
                            <a:lnTo>
                              <a:pt x="162" y="38"/>
                            </a:lnTo>
                            <a:lnTo>
                              <a:pt x="104" y="30"/>
                            </a:lnTo>
                            <a:lnTo>
                              <a:pt x="49" y="19"/>
                            </a:lnTo>
                            <a:lnTo>
                              <a:pt x="0" y="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17" name="Freeform 85"/>
                      <p:cNvSpPr>
                        <a:spLocks/>
                      </p:cNvSpPr>
                      <p:nvPr/>
                    </p:nvSpPr>
                    <p:spPr bwMode="auto">
                      <a:xfrm>
                        <a:off x="4649" y="1045"/>
                        <a:ext cx="30" cy="49"/>
                      </a:xfrm>
                      <a:custGeom>
                        <a:avLst/>
                        <a:gdLst>
                          <a:gd name="T0" fmla="*/ 121 w 121"/>
                          <a:gd name="T1" fmla="*/ 0 h 197"/>
                          <a:gd name="T2" fmla="*/ 72 w 121"/>
                          <a:gd name="T3" fmla="*/ 13 h 197"/>
                          <a:gd name="T4" fmla="*/ 49 w 121"/>
                          <a:gd name="T5" fmla="*/ 49 h 197"/>
                          <a:gd name="T6" fmla="*/ 52 w 121"/>
                          <a:gd name="T7" fmla="*/ 71 h 197"/>
                          <a:gd name="T8" fmla="*/ 47 w 121"/>
                          <a:gd name="T9" fmla="*/ 88 h 197"/>
                          <a:gd name="T10" fmla="*/ 23 w 121"/>
                          <a:gd name="T11" fmla="*/ 98 h 197"/>
                          <a:gd name="T12" fmla="*/ 3 w 121"/>
                          <a:gd name="T13" fmla="*/ 126 h 197"/>
                          <a:gd name="T14" fmla="*/ 0 w 121"/>
                          <a:gd name="T15" fmla="*/ 145 h 197"/>
                          <a:gd name="T16" fmla="*/ 7 w 121"/>
                          <a:gd name="T17" fmla="*/ 174 h 197"/>
                          <a:gd name="T18" fmla="*/ 7 w 121"/>
                          <a:gd name="T19"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97">
                            <a:moveTo>
                              <a:pt x="121" y="0"/>
                            </a:moveTo>
                            <a:lnTo>
                              <a:pt x="72" y="13"/>
                            </a:lnTo>
                            <a:lnTo>
                              <a:pt x="49" y="49"/>
                            </a:lnTo>
                            <a:lnTo>
                              <a:pt x="52" y="71"/>
                            </a:lnTo>
                            <a:lnTo>
                              <a:pt x="47" y="88"/>
                            </a:lnTo>
                            <a:lnTo>
                              <a:pt x="23" y="98"/>
                            </a:lnTo>
                            <a:lnTo>
                              <a:pt x="3" y="126"/>
                            </a:lnTo>
                            <a:lnTo>
                              <a:pt x="0" y="145"/>
                            </a:lnTo>
                            <a:lnTo>
                              <a:pt x="7" y="174"/>
                            </a:lnTo>
                            <a:lnTo>
                              <a:pt x="7" y="197"/>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18" name="Line 86"/>
                      <p:cNvSpPr>
                        <a:spLocks noChangeShapeType="1"/>
                      </p:cNvSpPr>
                      <p:nvPr/>
                    </p:nvSpPr>
                    <p:spPr bwMode="auto">
                      <a:xfrm>
                        <a:off x="4740" y="1034"/>
                        <a:ext cx="15" cy="53"/>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19" name="Freeform 87"/>
                      <p:cNvSpPr>
                        <a:spLocks/>
                      </p:cNvSpPr>
                      <p:nvPr/>
                    </p:nvSpPr>
                    <p:spPr bwMode="auto">
                      <a:xfrm>
                        <a:off x="4677" y="1047"/>
                        <a:ext cx="5" cy="38"/>
                      </a:xfrm>
                      <a:custGeom>
                        <a:avLst/>
                        <a:gdLst>
                          <a:gd name="T0" fmla="*/ 13 w 18"/>
                          <a:gd name="T1" fmla="*/ 0 h 150"/>
                          <a:gd name="T2" fmla="*/ 18 w 18"/>
                          <a:gd name="T3" fmla="*/ 31 h 150"/>
                          <a:gd name="T4" fmla="*/ 18 w 18"/>
                          <a:gd name="T5" fmla="*/ 69 h 150"/>
                          <a:gd name="T6" fmla="*/ 13 w 18"/>
                          <a:gd name="T7" fmla="*/ 110 h 150"/>
                          <a:gd name="T8" fmla="*/ 0 w 18"/>
                          <a:gd name="T9" fmla="*/ 150 h 150"/>
                        </a:gdLst>
                        <a:ahLst/>
                        <a:cxnLst>
                          <a:cxn ang="0">
                            <a:pos x="T0" y="T1"/>
                          </a:cxn>
                          <a:cxn ang="0">
                            <a:pos x="T2" y="T3"/>
                          </a:cxn>
                          <a:cxn ang="0">
                            <a:pos x="T4" y="T5"/>
                          </a:cxn>
                          <a:cxn ang="0">
                            <a:pos x="T6" y="T7"/>
                          </a:cxn>
                          <a:cxn ang="0">
                            <a:pos x="T8" y="T9"/>
                          </a:cxn>
                        </a:cxnLst>
                        <a:rect l="0" t="0" r="r" b="b"/>
                        <a:pathLst>
                          <a:path w="18" h="150">
                            <a:moveTo>
                              <a:pt x="13" y="0"/>
                            </a:moveTo>
                            <a:lnTo>
                              <a:pt x="18" y="31"/>
                            </a:lnTo>
                            <a:lnTo>
                              <a:pt x="18" y="69"/>
                            </a:lnTo>
                            <a:lnTo>
                              <a:pt x="13" y="110"/>
                            </a:lnTo>
                            <a:lnTo>
                              <a:pt x="0" y="15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grpSp>
            </p:grpSp>
            <p:sp>
              <p:nvSpPr>
                <p:cNvPr id="223323" name="Freeform 91"/>
                <p:cNvSpPr>
                  <a:spLocks/>
                </p:cNvSpPr>
                <p:nvPr/>
              </p:nvSpPr>
              <p:spPr bwMode="auto">
                <a:xfrm>
                  <a:off x="4570" y="884"/>
                  <a:ext cx="224" cy="247"/>
                </a:xfrm>
                <a:custGeom>
                  <a:avLst/>
                  <a:gdLst>
                    <a:gd name="T0" fmla="*/ 806 w 895"/>
                    <a:gd name="T1" fmla="*/ 537 h 989"/>
                    <a:gd name="T2" fmla="*/ 895 w 895"/>
                    <a:gd name="T3" fmla="*/ 736 h 989"/>
                    <a:gd name="T4" fmla="*/ 728 w 895"/>
                    <a:gd name="T5" fmla="*/ 819 h 989"/>
                    <a:gd name="T6" fmla="*/ 553 w 895"/>
                    <a:gd name="T7" fmla="*/ 895 h 989"/>
                    <a:gd name="T8" fmla="*/ 430 w 895"/>
                    <a:gd name="T9" fmla="*/ 955 h 989"/>
                    <a:gd name="T10" fmla="*/ 365 w 895"/>
                    <a:gd name="T11" fmla="*/ 985 h 989"/>
                    <a:gd name="T12" fmla="*/ 328 w 895"/>
                    <a:gd name="T13" fmla="*/ 989 h 989"/>
                    <a:gd name="T14" fmla="*/ 309 w 895"/>
                    <a:gd name="T15" fmla="*/ 985 h 989"/>
                    <a:gd name="T16" fmla="*/ 292 w 895"/>
                    <a:gd name="T17" fmla="*/ 968 h 989"/>
                    <a:gd name="T18" fmla="*/ 236 w 895"/>
                    <a:gd name="T19" fmla="*/ 905 h 989"/>
                    <a:gd name="T20" fmla="*/ 213 w 895"/>
                    <a:gd name="T21" fmla="*/ 867 h 989"/>
                    <a:gd name="T22" fmla="*/ 166 w 895"/>
                    <a:gd name="T23" fmla="*/ 832 h 989"/>
                    <a:gd name="T24" fmla="*/ 134 w 895"/>
                    <a:gd name="T25" fmla="*/ 784 h 989"/>
                    <a:gd name="T26" fmla="*/ 97 w 895"/>
                    <a:gd name="T27" fmla="*/ 707 h 989"/>
                    <a:gd name="T28" fmla="*/ 61 w 895"/>
                    <a:gd name="T29" fmla="*/ 601 h 989"/>
                    <a:gd name="T30" fmla="*/ 20 w 895"/>
                    <a:gd name="T31" fmla="*/ 491 h 989"/>
                    <a:gd name="T32" fmla="*/ 0 w 895"/>
                    <a:gd name="T33" fmla="*/ 384 h 989"/>
                    <a:gd name="T34" fmla="*/ 0 w 895"/>
                    <a:gd name="T35" fmla="*/ 312 h 989"/>
                    <a:gd name="T36" fmla="*/ 9 w 895"/>
                    <a:gd name="T37" fmla="*/ 220 h 989"/>
                    <a:gd name="T38" fmla="*/ 33 w 895"/>
                    <a:gd name="T39" fmla="*/ 149 h 989"/>
                    <a:gd name="T40" fmla="*/ 70 w 895"/>
                    <a:gd name="T41" fmla="*/ 94 h 989"/>
                    <a:gd name="T42" fmla="*/ 116 w 895"/>
                    <a:gd name="T43" fmla="*/ 39 h 989"/>
                    <a:gd name="T44" fmla="*/ 162 w 895"/>
                    <a:gd name="T45" fmla="*/ 10 h 989"/>
                    <a:gd name="T46" fmla="*/ 204 w 895"/>
                    <a:gd name="T47" fmla="*/ 0 h 989"/>
                    <a:gd name="T48" fmla="*/ 236 w 895"/>
                    <a:gd name="T49" fmla="*/ 0 h 989"/>
                    <a:gd name="T50" fmla="*/ 282 w 895"/>
                    <a:gd name="T51" fmla="*/ 13 h 989"/>
                    <a:gd name="T52" fmla="*/ 318 w 895"/>
                    <a:gd name="T53" fmla="*/ 44 h 989"/>
                    <a:gd name="T54" fmla="*/ 356 w 895"/>
                    <a:gd name="T55" fmla="*/ 90 h 989"/>
                    <a:gd name="T56" fmla="*/ 365 w 895"/>
                    <a:gd name="T57" fmla="*/ 120 h 989"/>
                    <a:gd name="T58" fmla="*/ 365 w 895"/>
                    <a:gd name="T59" fmla="*/ 157 h 989"/>
                    <a:gd name="T60" fmla="*/ 365 w 895"/>
                    <a:gd name="T61" fmla="*/ 216 h 989"/>
                    <a:gd name="T62" fmla="*/ 365 w 895"/>
                    <a:gd name="T63" fmla="*/ 253 h 989"/>
                    <a:gd name="T64" fmla="*/ 373 w 895"/>
                    <a:gd name="T65" fmla="*/ 284 h 989"/>
                    <a:gd name="T66" fmla="*/ 398 w 895"/>
                    <a:gd name="T67" fmla="*/ 310 h 989"/>
                    <a:gd name="T68" fmla="*/ 412 w 895"/>
                    <a:gd name="T69" fmla="*/ 364 h 989"/>
                    <a:gd name="T70" fmla="*/ 421 w 895"/>
                    <a:gd name="T71" fmla="*/ 415 h 989"/>
                    <a:gd name="T72" fmla="*/ 416 w 895"/>
                    <a:gd name="T73" fmla="*/ 452 h 989"/>
                    <a:gd name="T74" fmla="*/ 398 w 895"/>
                    <a:gd name="T75" fmla="*/ 474 h 989"/>
                    <a:gd name="T76" fmla="*/ 412 w 895"/>
                    <a:gd name="T77" fmla="*/ 524 h 989"/>
                    <a:gd name="T78" fmla="*/ 440 w 895"/>
                    <a:gd name="T79" fmla="*/ 580 h 989"/>
                    <a:gd name="T80" fmla="*/ 443 w 895"/>
                    <a:gd name="T81" fmla="*/ 623 h 989"/>
                    <a:gd name="T82" fmla="*/ 443 w 895"/>
                    <a:gd name="T83" fmla="*/ 656 h 989"/>
                    <a:gd name="T84" fmla="*/ 481 w 895"/>
                    <a:gd name="T85" fmla="*/ 630 h 989"/>
                    <a:gd name="T86" fmla="*/ 539 w 895"/>
                    <a:gd name="T87" fmla="*/ 605 h 989"/>
                    <a:gd name="T88" fmla="*/ 614 w 895"/>
                    <a:gd name="T89" fmla="*/ 597 h 989"/>
                    <a:gd name="T90" fmla="*/ 664 w 895"/>
                    <a:gd name="T91" fmla="*/ 597 h 989"/>
                    <a:gd name="T92" fmla="*/ 692 w 895"/>
                    <a:gd name="T93" fmla="*/ 593 h 989"/>
                    <a:gd name="T94" fmla="*/ 692 w 895"/>
                    <a:gd name="T95" fmla="*/ 583 h 989"/>
                    <a:gd name="T96" fmla="*/ 806 w 895"/>
                    <a:gd name="T97" fmla="*/ 537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5" h="989">
                      <a:moveTo>
                        <a:pt x="806" y="537"/>
                      </a:moveTo>
                      <a:lnTo>
                        <a:pt x="895" y="736"/>
                      </a:lnTo>
                      <a:lnTo>
                        <a:pt x="728" y="819"/>
                      </a:lnTo>
                      <a:lnTo>
                        <a:pt x="553" y="895"/>
                      </a:lnTo>
                      <a:lnTo>
                        <a:pt x="430" y="955"/>
                      </a:lnTo>
                      <a:lnTo>
                        <a:pt x="365" y="985"/>
                      </a:lnTo>
                      <a:lnTo>
                        <a:pt x="328" y="989"/>
                      </a:lnTo>
                      <a:lnTo>
                        <a:pt x="309" y="985"/>
                      </a:lnTo>
                      <a:lnTo>
                        <a:pt x="292" y="968"/>
                      </a:lnTo>
                      <a:lnTo>
                        <a:pt x="236" y="905"/>
                      </a:lnTo>
                      <a:lnTo>
                        <a:pt x="213" y="867"/>
                      </a:lnTo>
                      <a:lnTo>
                        <a:pt x="166" y="832"/>
                      </a:lnTo>
                      <a:lnTo>
                        <a:pt x="134" y="784"/>
                      </a:lnTo>
                      <a:lnTo>
                        <a:pt x="97" y="707"/>
                      </a:lnTo>
                      <a:lnTo>
                        <a:pt x="61" y="601"/>
                      </a:lnTo>
                      <a:lnTo>
                        <a:pt x="20" y="491"/>
                      </a:lnTo>
                      <a:lnTo>
                        <a:pt x="0" y="384"/>
                      </a:lnTo>
                      <a:lnTo>
                        <a:pt x="0" y="312"/>
                      </a:lnTo>
                      <a:lnTo>
                        <a:pt x="9" y="220"/>
                      </a:lnTo>
                      <a:lnTo>
                        <a:pt x="33" y="149"/>
                      </a:lnTo>
                      <a:lnTo>
                        <a:pt x="70" y="94"/>
                      </a:lnTo>
                      <a:lnTo>
                        <a:pt x="116" y="39"/>
                      </a:lnTo>
                      <a:lnTo>
                        <a:pt x="162" y="10"/>
                      </a:lnTo>
                      <a:lnTo>
                        <a:pt x="204" y="0"/>
                      </a:lnTo>
                      <a:lnTo>
                        <a:pt x="236" y="0"/>
                      </a:lnTo>
                      <a:lnTo>
                        <a:pt x="282" y="13"/>
                      </a:lnTo>
                      <a:lnTo>
                        <a:pt x="318" y="44"/>
                      </a:lnTo>
                      <a:lnTo>
                        <a:pt x="356" y="90"/>
                      </a:lnTo>
                      <a:lnTo>
                        <a:pt x="365" y="120"/>
                      </a:lnTo>
                      <a:lnTo>
                        <a:pt x="365" y="157"/>
                      </a:lnTo>
                      <a:lnTo>
                        <a:pt x="365" y="216"/>
                      </a:lnTo>
                      <a:lnTo>
                        <a:pt x="365" y="253"/>
                      </a:lnTo>
                      <a:lnTo>
                        <a:pt x="373" y="284"/>
                      </a:lnTo>
                      <a:lnTo>
                        <a:pt x="398" y="310"/>
                      </a:lnTo>
                      <a:lnTo>
                        <a:pt x="412" y="364"/>
                      </a:lnTo>
                      <a:lnTo>
                        <a:pt x="421" y="415"/>
                      </a:lnTo>
                      <a:lnTo>
                        <a:pt x="416" y="452"/>
                      </a:lnTo>
                      <a:lnTo>
                        <a:pt x="398" y="474"/>
                      </a:lnTo>
                      <a:lnTo>
                        <a:pt x="412" y="524"/>
                      </a:lnTo>
                      <a:lnTo>
                        <a:pt x="440" y="580"/>
                      </a:lnTo>
                      <a:lnTo>
                        <a:pt x="443" y="623"/>
                      </a:lnTo>
                      <a:lnTo>
                        <a:pt x="443" y="656"/>
                      </a:lnTo>
                      <a:lnTo>
                        <a:pt x="481" y="630"/>
                      </a:lnTo>
                      <a:lnTo>
                        <a:pt x="539" y="605"/>
                      </a:lnTo>
                      <a:lnTo>
                        <a:pt x="614" y="597"/>
                      </a:lnTo>
                      <a:lnTo>
                        <a:pt x="664" y="597"/>
                      </a:lnTo>
                      <a:lnTo>
                        <a:pt x="692" y="593"/>
                      </a:lnTo>
                      <a:lnTo>
                        <a:pt x="692" y="583"/>
                      </a:lnTo>
                      <a:lnTo>
                        <a:pt x="806" y="537"/>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grpSp>
            <p:nvGrpSpPr>
              <p:cNvPr id="223329" name="Group 97"/>
              <p:cNvGrpSpPr>
                <a:grpSpLocks/>
              </p:cNvGrpSpPr>
              <p:nvPr/>
            </p:nvGrpSpPr>
            <p:grpSpPr bwMode="auto">
              <a:xfrm>
                <a:off x="4471" y="1080"/>
                <a:ext cx="253" cy="211"/>
                <a:chOff x="4471" y="1080"/>
                <a:chExt cx="253" cy="211"/>
              </a:xfrm>
            </p:grpSpPr>
            <p:grpSp>
              <p:nvGrpSpPr>
                <p:cNvPr id="223327" name="Group 95"/>
                <p:cNvGrpSpPr>
                  <a:grpSpLocks/>
                </p:cNvGrpSpPr>
                <p:nvPr/>
              </p:nvGrpSpPr>
              <p:grpSpPr bwMode="auto">
                <a:xfrm>
                  <a:off x="4471" y="1081"/>
                  <a:ext cx="253" cy="210"/>
                  <a:chOff x="4471" y="1081"/>
                  <a:chExt cx="253" cy="210"/>
                </a:xfrm>
              </p:grpSpPr>
              <p:sp>
                <p:nvSpPr>
                  <p:cNvPr id="223325" name="Freeform 93"/>
                  <p:cNvSpPr>
                    <a:spLocks/>
                  </p:cNvSpPr>
                  <p:nvPr/>
                </p:nvSpPr>
                <p:spPr bwMode="auto">
                  <a:xfrm>
                    <a:off x="4471" y="1081"/>
                    <a:ext cx="253" cy="210"/>
                  </a:xfrm>
                  <a:custGeom>
                    <a:avLst/>
                    <a:gdLst>
                      <a:gd name="T0" fmla="*/ 267 w 1011"/>
                      <a:gd name="T1" fmla="*/ 0 h 841"/>
                      <a:gd name="T2" fmla="*/ 335 w 1011"/>
                      <a:gd name="T3" fmla="*/ 85 h 841"/>
                      <a:gd name="T4" fmla="*/ 385 w 1011"/>
                      <a:gd name="T5" fmla="*/ 149 h 841"/>
                      <a:gd name="T6" fmla="*/ 441 w 1011"/>
                      <a:gd name="T7" fmla="*/ 212 h 841"/>
                      <a:gd name="T8" fmla="*/ 505 w 1011"/>
                      <a:gd name="T9" fmla="*/ 266 h 841"/>
                      <a:gd name="T10" fmla="*/ 556 w 1011"/>
                      <a:gd name="T11" fmla="*/ 297 h 841"/>
                      <a:gd name="T12" fmla="*/ 598 w 1011"/>
                      <a:gd name="T13" fmla="*/ 318 h 841"/>
                      <a:gd name="T14" fmla="*/ 644 w 1011"/>
                      <a:gd name="T15" fmla="*/ 339 h 841"/>
                      <a:gd name="T16" fmla="*/ 667 w 1011"/>
                      <a:gd name="T17" fmla="*/ 348 h 841"/>
                      <a:gd name="T18" fmla="*/ 717 w 1011"/>
                      <a:gd name="T19" fmla="*/ 363 h 841"/>
                      <a:gd name="T20" fmla="*/ 772 w 1011"/>
                      <a:gd name="T21" fmla="*/ 372 h 841"/>
                      <a:gd name="T22" fmla="*/ 815 w 1011"/>
                      <a:gd name="T23" fmla="*/ 376 h 841"/>
                      <a:gd name="T24" fmla="*/ 865 w 1011"/>
                      <a:gd name="T25" fmla="*/ 376 h 841"/>
                      <a:gd name="T26" fmla="*/ 933 w 1011"/>
                      <a:gd name="T27" fmla="*/ 368 h 841"/>
                      <a:gd name="T28" fmla="*/ 1011 w 1011"/>
                      <a:gd name="T29" fmla="*/ 360 h 841"/>
                      <a:gd name="T30" fmla="*/ 947 w 1011"/>
                      <a:gd name="T31" fmla="*/ 841 h 841"/>
                      <a:gd name="T32" fmla="*/ 347 w 1011"/>
                      <a:gd name="T33" fmla="*/ 841 h 841"/>
                      <a:gd name="T34" fmla="*/ 0 w 1011"/>
                      <a:gd name="T35" fmla="*/ 841 h 841"/>
                      <a:gd name="T36" fmla="*/ 31 w 1011"/>
                      <a:gd name="T37" fmla="*/ 723 h 841"/>
                      <a:gd name="T38" fmla="*/ 54 w 1011"/>
                      <a:gd name="T39" fmla="*/ 588 h 841"/>
                      <a:gd name="T40" fmla="*/ 72 w 1011"/>
                      <a:gd name="T41" fmla="*/ 512 h 841"/>
                      <a:gd name="T42" fmla="*/ 77 w 1011"/>
                      <a:gd name="T43" fmla="*/ 436 h 841"/>
                      <a:gd name="T44" fmla="*/ 81 w 1011"/>
                      <a:gd name="T45" fmla="*/ 376 h 841"/>
                      <a:gd name="T46" fmla="*/ 91 w 1011"/>
                      <a:gd name="T47" fmla="*/ 317 h 841"/>
                      <a:gd name="T48" fmla="*/ 109 w 1011"/>
                      <a:gd name="T49" fmla="*/ 258 h 841"/>
                      <a:gd name="T50" fmla="*/ 134 w 1011"/>
                      <a:gd name="T51" fmla="*/ 212 h 841"/>
                      <a:gd name="T52" fmla="*/ 164 w 1011"/>
                      <a:gd name="T53" fmla="*/ 149 h 841"/>
                      <a:gd name="T54" fmla="*/ 207 w 1011"/>
                      <a:gd name="T55" fmla="*/ 80 h 841"/>
                      <a:gd name="T56" fmla="*/ 267 w 1011"/>
                      <a:gd name="T57" fmla="*/ 0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1" h="841">
                        <a:moveTo>
                          <a:pt x="267" y="0"/>
                        </a:moveTo>
                        <a:lnTo>
                          <a:pt x="335" y="85"/>
                        </a:lnTo>
                        <a:lnTo>
                          <a:pt x="385" y="149"/>
                        </a:lnTo>
                        <a:lnTo>
                          <a:pt x="441" y="212"/>
                        </a:lnTo>
                        <a:lnTo>
                          <a:pt x="505" y="266"/>
                        </a:lnTo>
                        <a:lnTo>
                          <a:pt x="556" y="297"/>
                        </a:lnTo>
                        <a:lnTo>
                          <a:pt x="598" y="318"/>
                        </a:lnTo>
                        <a:lnTo>
                          <a:pt x="644" y="339"/>
                        </a:lnTo>
                        <a:lnTo>
                          <a:pt x="667" y="348"/>
                        </a:lnTo>
                        <a:lnTo>
                          <a:pt x="717" y="363"/>
                        </a:lnTo>
                        <a:lnTo>
                          <a:pt x="772" y="372"/>
                        </a:lnTo>
                        <a:lnTo>
                          <a:pt x="815" y="376"/>
                        </a:lnTo>
                        <a:lnTo>
                          <a:pt x="865" y="376"/>
                        </a:lnTo>
                        <a:lnTo>
                          <a:pt x="933" y="368"/>
                        </a:lnTo>
                        <a:lnTo>
                          <a:pt x="1011" y="360"/>
                        </a:lnTo>
                        <a:lnTo>
                          <a:pt x="947" y="841"/>
                        </a:lnTo>
                        <a:lnTo>
                          <a:pt x="347" y="841"/>
                        </a:lnTo>
                        <a:lnTo>
                          <a:pt x="0" y="841"/>
                        </a:lnTo>
                        <a:lnTo>
                          <a:pt x="31" y="723"/>
                        </a:lnTo>
                        <a:lnTo>
                          <a:pt x="54" y="588"/>
                        </a:lnTo>
                        <a:lnTo>
                          <a:pt x="72" y="512"/>
                        </a:lnTo>
                        <a:lnTo>
                          <a:pt x="77" y="436"/>
                        </a:lnTo>
                        <a:lnTo>
                          <a:pt x="81" y="376"/>
                        </a:lnTo>
                        <a:lnTo>
                          <a:pt x="91" y="317"/>
                        </a:lnTo>
                        <a:lnTo>
                          <a:pt x="109" y="258"/>
                        </a:lnTo>
                        <a:lnTo>
                          <a:pt x="134" y="212"/>
                        </a:lnTo>
                        <a:lnTo>
                          <a:pt x="164" y="149"/>
                        </a:lnTo>
                        <a:lnTo>
                          <a:pt x="207" y="80"/>
                        </a:lnTo>
                        <a:lnTo>
                          <a:pt x="267" y="0"/>
                        </a:lnTo>
                        <a:close/>
                      </a:path>
                    </a:pathLst>
                  </a:custGeom>
                  <a:solidFill>
                    <a:srgbClr val="808080"/>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26" name="Freeform 94"/>
                  <p:cNvSpPr>
                    <a:spLocks/>
                  </p:cNvSpPr>
                  <p:nvPr/>
                </p:nvSpPr>
                <p:spPr bwMode="auto">
                  <a:xfrm>
                    <a:off x="4558" y="1168"/>
                    <a:ext cx="165" cy="123"/>
                  </a:xfrm>
                  <a:custGeom>
                    <a:avLst/>
                    <a:gdLst>
                      <a:gd name="T0" fmla="*/ 319 w 662"/>
                      <a:gd name="T1" fmla="*/ 0 h 491"/>
                      <a:gd name="T2" fmla="*/ 369 w 662"/>
                      <a:gd name="T3" fmla="*/ 15 h 491"/>
                      <a:gd name="T4" fmla="*/ 424 w 662"/>
                      <a:gd name="T5" fmla="*/ 24 h 491"/>
                      <a:gd name="T6" fmla="*/ 466 w 662"/>
                      <a:gd name="T7" fmla="*/ 28 h 491"/>
                      <a:gd name="T8" fmla="*/ 515 w 662"/>
                      <a:gd name="T9" fmla="*/ 28 h 491"/>
                      <a:gd name="T10" fmla="*/ 583 w 662"/>
                      <a:gd name="T11" fmla="*/ 20 h 491"/>
                      <a:gd name="T12" fmla="*/ 662 w 662"/>
                      <a:gd name="T13" fmla="*/ 12 h 491"/>
                      <a:gd name="T14" fmla="*/ 598 w 662"/>
                      <a:gd name="T15" fmla="*/ 491 h 491"/>
                      <a:gd name="T16" fmla="*/ 0 w 662"/>
                      <a:gd name="T17" fmla="*/ 491 h 491"/>
                      <a:gd name="T18" fmla="*/ 319 w 662"/>
                      <a:gd name="T19" fmla="*/ 0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2" h="491">
                        <a:moveTo>
                          <a:pt x="319" y="0"/>
                        </a:moveTo>
                        <a:lnTo>
                          <a:pt x="369" y="15"/>
                        </a:lnTo>
                        <a:lnTo>
                          <a:pt x="424" y="24"/>
                        </a:lnTo>
                        <a:lnTo>
                          <a:pt x="466" y="28"/>
                        </a:lnTo>
                        <a:lnTo>
                          <a:pt x="515" y="28"/>
                        </a:lnTo>
                        <a:lnTo>
                          <a:pt x="583" y="20"/>
                        </a:lnTo>
                        <a:lnTo>
                          <a:pt x="662" y="12"/>
                        </a:lnTo>
                        <a:lnTo>
                          <a:pt x="598" y="491"/>
                        </a:lnTo>
                        <a:lnTo>
                          <a:pt x="0" y="491"/>
                        </a:lnTo>
                        <a:lnTo>
                          <a:pt x="319" y="0"/>
                        </a:lnTo>
                        <a:close/>
                      </a:path>
                    </a:pathLst>
                  </a:custGeom>
                  <a:solidFill>
                    <a:srgbClr val="A0A0A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sp>
              <p:nvSpPr>
                <p:cNvPr id="223328" name="Freeform 96"/>
                <p:cNvSpPr>
                  <a:spLocks/>
                </p:cNvSpPr>
                <p:nvPr/>
              </p:nvSpPr>
              <p:spPr bwMode="auto">
                <a:xfrm>
                  <a:off x="4471" y="1080"/>
                  <a:ext cx="253" cy="211"/>
                </a:xfrm>
                <a:custGeom>
                  <a:avLst/>
                  <a:gdLst>
                    <a:gd name="T0" fmla="*/ 267 w 1011"/>
                    <a:gd name="T1" fmla="*/ 0 h 842"/>
                    <a:gd name="T2" fmla="*/ 335 w 1011"/>
                    <a:gd name="T3" fmla="*/ 86 h 842"/>
                    <a:gd name="T4" fmla="*/ 385 w 1011"/>
                    <a:gd name="T5" fmla="*/ 149 h 842"/>
                    <a:gd name="T6" fmla="*/ 441 w 1011"/>
                    <a:gd name="T7" fmla="*/ 213 h 842"/>
                    <a:gd name="T8" fmla="*/ 505 w 1011"/>
                    <a:gd name="T9" fmla="*/ 267 h 842"/>
                    <a:gd name="T10" fmla="*/ 556 w 1011"/>
                    <a:gd name="T11" fmla="*/ 298 h 842"/>
                    <a:gd name="T12" fmla="*/ 598 w 1011"/>
                    <a:gd name="T13" fmla="*/ 319 h 842"/>
                    <a:gd name="T14" fmla="*/ 644 w 1011"/>
                    <a:gd name="T15" fmla="*/ 339 h 842"/>
                    <a:gd name="T16" fmla="*/ 667 w 1011"/>
                    <a:gd name="T17" fmla="*/ 348 h 842"/>
                    <a:gd name="T18" fmla="*/ 717 w 1011"/>
                    <a:gd name="T19" fmla="*/ 365 h 842"/>
                    <a:gd name="T20" fmla="*/ 772 w 1011"/>
                    <a:gd name="T21" fmla="*/ 374 h 842"/>
                    <a:gd name="T22" fmla="*/ 815 w 1011"/>
                    <a:gd name="T23" fmla="*/ 378 h 842"/>
                    <a:gd name="T24" fmla="*/ 865 w 1011"/>
                    <a:gd name="T25" fmla="*/ 378 h 842"/>
                    <a:gd name="T26" fmla="*/ 933 w 1011"/>
                    <a:gd name="T27" fmla="*/ 370 h 842"/>
                    <a:gd name="T28" fmla="*/ 1011 w 1011"/>
                    <a:gd name="T29" fmla="*/ 361 h 842"/>
                    <a:gd name="T30" fmla="*/ 947 w 1011"/>
                    <a:gd name="T31" fmla="*/ 842 h 842"/>
                    <a:gd name="T32" fmla="*/ 347 w 1011"/>
                    <a:gd name="T33" fmla="*/ 842 h 842"/>
                    <a:gd name="T34" fmla="*/ 0 w 1011"/>
                    <a:gd name="T35" fmla="*/ 842 h 842"/>
                    <a:gd name="T36" fmla="*/ 31 w 1011"/>
                    <a:gd name="T37" fmla="*/ 724 h 842"/>
                    <a:gd name="T38" fmla="*/ 54 w 1011"/>
                    <a:gd name="T39" fmla="*/ 587 h 842"/>
                    <a:gd name="T40" fmla="*/ 72 w 1011"/>
                    <a:gd name="T41" fmla="*/ 512 h 842"/>
                    <a:gd name="T42" fmla="*/ 77 w 1011"/>
                    <a:gd name="T43" fmla="*/ 438 h 842"/>
                    <a:gd name="T44" fmla="*/ 81 w 1011"/>
                    <a:gd name="T45" fmla="*/ 378 h 842"/>
                    <a:gd name="T46" fmla="*/ 91 w 1011"/>
                    <a:gd name="T47" fmla="*/ 318 h 842"/>
                    <a:gd name="T48" fmla="*/ 109 w 1011"/>
                    <a:gd name="T49" fmla="*/ 259 h 842"/>
                    <a:gd name="T50" fmla="*/ 134 w 1011"/>
                    <a:gd name="T51" fmla="*/ 213 h 842"/>
                    <a:gd name="T52" fmla="*/ 164 w 1011"/>
                    <a:gd name="T53" fmla="*/ 149 h 842"/>
                    <a:gd name="T54" fmla="*/ 207 w 1011"/>
                    <a:gd name="T55" fmla="*/ 81 h 842"/>
                    <a:gd name="T56" fmla="*/ 267 w 1011"/>
                    <a:gd name="T57" fmla="*/ 0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11" h="842">
                      <a:moveTo>
                        <a:pt x="267" y="0"/>
                      </a:moveTo>
                      <a:lnTo>
                        <a:pt x="335" y="86"/>
                      </a:lnTo>
                      <a:lnTo>
                        <a:pt x="385" y="149"/>
                      </a:lnTo>
                      <a:lnTo>
                        <a:pt x="441" y="213"/>
                      </a:lnTo>
                      <a:lnTo>
                        <a:pt x="505" y="267"/>
                      </a:lnTo>
                      <a:lnTo>
                        <a:pt x="556" y="298"/>
                      </a:lnTo>
                      <a:lnTo>
                        <a:pt x="598" y="319"/>
                      </a:lnTo>
                      <a:lnTo>
                        <a:pt x="644" y="339"/>
                      </a:lnTo>
                      <a:lnTo>
                        <a:pt x="667" y="348"/>
                      </a:lnTo>
                      <a:lnTo>
                        <a:pt x="717" y="365"/>
                      </a:lnTo>
                      <a:lnTo>
                        <a:pt x="772" y="374"/>
                      </a:lnTo>
                      <a:lnTo>
                        <a:pt x="815" y="378"/>
                      </a:lnTo>
                      <a:lnTo>
                        <a:pt x="865" y="378"/>
                      </a:lnTo>
                      <a:lnTo>
                        <a:pt x="933" y="370"/>
                      </a:lnTo>
                      <a:lnTo>
                        <a:pt x="1011" y="361"/>
                      </a:lnTo>
                      <a:lnTo>
                        <a:pt x="947" y="842"/>
                      </a:lnTo>
                      <a:lnTo>
                        <a:pt x="347" y="842"/>
                      </a:lnTo>
                      <a:lnTo>
                        <a:pt x="0" y="842"/>
                      </a:lnTo>
                      <a:lnTo>
                        <a:pt x="31" y="724"/>
                      </a:lnTo>
                      <a:lnTo>
                        <a:pt x="54" y="587"/>
                      </a:lnTo>
                      <a:lnTo>
                        <a:pt x="72" y="512"/>
                      </a:lnTo>
                      <a:lnTo>
                        <a:pt x="77" y="438"/>
                      </a:lnTo>
                      <a:lnTo>
                        <a:pt x="81" y="378"/>
                      </a:lnTo>
                      <a:lnTo>
                        <a:pt x="91" y="318"/>
                      </a:lnTo>
                      <a:lnTo>
                        <a:pt x="109" y="259"/>
                      </a:lnTo>
                      <a:lnTo>
                        <a:pt x="134" y="213"/>
                      </a:lnTo>
                      <a:lnTo>
                        <a:pt x="164" y="149"/>
                      </a:lnTo>
                      <a:lnTo>
                        <a:pt x="207" y="81"/>
                      </a:lnTo>
                      <a:lnTo>
                        <a:pt x="267" y="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grpSp>
        <p:grpSp>
          <p:nvGrpSpPr>
            <p:cNvPr id="223369" name="Group 137"/>
            <p:cNvGrpSpPr>
              <a:grpSpLocks/>
            </p:cNvGrpSpPr>
            <p:nvPr/>
          </p:nvGrpSpPr>
          <p:grpSpPr bwMode="auto">
            <a:xfrm>
              <a:off x="4728" y="790"/>
              <a:ext cx="445" cy="502"/>
              <a:chOff x="4728" y="790"/>
              <a:chExt cx="445" cy="502"/>
            </a:xfrm>
          </p:grpSpPr>
          <p:grpSp>
            <p:nvGrpSpPr>
              <p:cNvPr id="223342" name="Group 110"/>
              <p:cNvGrpSpPr>
                <a:grpSpLocks/>
              </p:cNvGrpSpPr>
              <p:nvPr/>
            </p:nvGrpSpPr>
            <p:grpSpPr bwMode="auto">
              <a:xfrm>
                <a:off x="4728" y="987"/>
                <a:ext cx="420" cy="305"/>
                <a:chOff x="4728" y="987"/>
                <a:chExt cx="420" cy="305"/>
              </a:xfrm>
            </p:grpSpPr>
            <p:sp>
              <p:nvSpPr>
                <p:cNvPr id="223331" name="Freeform 99"/>
                <p:cNvSpPr>
                  <a:spLocks/>
                </p:cNvSpPr>
                <p:nvPr/>
              </p:nvSpPr>
              <p:spPr bwMode="auto">
                <a:xfrm>
                  <a:off x="4728" y="987"/>
                  <a:ext cx="420" cy="305"/>
                </a:xfrm>
                <a:custGeom>
                  <a:avLst/>
                  <a:gdLst>
                    <a:gd name="T0" fmla="*/ 138 w 1679"/>
                    <a:gd name="T1" fmla="*/ 1216 h 1216"/>
                    <a:gd name="T2" fmla="*/ 1625 w 1679"/>
                    <a:gd name="T3" fmla="*/ 1216 h 1216"/>
                    <a:gd name="T4" fmla="*/ 1625 w 1679"/>
                    <a:gd name="T5" fmla="*/ 1039 h 1216"/>
                    <a:gd name="T6" fmla="*/ 1652 w 1679"/>
                    <a:gd name="T7" fmla="*/ 957 h 1216"/>
                    <a:gd name="T8" fmla="*/ 1679 w 1679"/>
                    <a:gd name="T9" fmla="*/ 869 h 1216"/>
                    <a:gd name="T10" fmla="*/ 1679 w 1679"/>
                    <a:gd name="T11" fmla="*/ 779 h 1216"/>
                    <a:gd name="T12" fmla="*/ 1673 w 1679"/>
                    <a:gd name="T13" fmla="*/ 646 h 1216"/>
                    <a:gd name="T14" fmla="*/ 1652 w 1679"/>
                    <a:gd name="T15" fmla="*/ 532 h 1216"/>
                    <a:gd name="T16" fmla="*/ 1645 w 1679"/>
                    <a:gd name="T17" fmla="*/ 501 h 1216"/>
                    <a:gd name="T18" fmla="*/ 1584 w 1679"/>
                    <a:gd name="T19" fmla="*/ 425 h 1216"/>
                    <a:gd name="T20" fmla="*/ 1515 w 1679"/>
                    <a:gd name="T21" fmla="*/ 348 h 1216"/>
                    <a:gd name="T22" fmla="*/ 1446 w 1679"/>
                    <a:gd name="T23" fmla="*/ 254 h 1216"/>
                    <a:gd name="T24" fmla="*/ 1397 w 1679"/>
                    <a:gd name="T25" fmla="*/ 185 h 1216"/>
                    <a:gd name="T26" fmla="*/ 1403 w 1679"/>
                    <a:gd name="T27" fmla="*/ 135 h 1216"/>
                    <a:gd name="T28" fmla="*/ 1397 w 1679"/>
                    <a:gd name="T29" fmla="*/ 108 h 1216"/>
                    <a:gd name="T30" fmla="*/ 1389 w 1679"/>
                    <a:gd name="T31" fmla="*/ 76 h 1216"/>
                    <a:gd name="T32" fmla="*/ 1362 w 1679"/>
                    <a:gd name="T33" fmla="*/ 48 h 1216"/>
                    <a:gd name="T34" fmla="*/ 1341 w 1679"/>
                    <a:gd name="T35" fmla="*/ 26 h 1216"/>
                    <a:gd name="T36" fmla="*/ 1264 w 1679"/>
                    <a:gd name="T37" fmla="*/ 0 h 1216"/>
                    <a:gd name="T38" fmla="*/ 1209 w 1679"/>
                    <a:gd name="T39" fmla="*/ 0 h 1216"/>
                    <a:gd name="T40" fmla="*/ 1106 w 1679"/>
                    <a:gd name="T41" fmla="*/ 19 h 1216"/>
                    <a:gd name="T42" fmla="*/ 1057 w 1679"/>
                    <a:gd name="T43" fmla="*/ 50 h 1216"/>
                    <a:gd name="T44" fmla="*/ 1018 w 1679"/>
                    <a:gd name="T45" fmla="*/ 94 h 1216"/>
                    <a:gd name="T46" fmla="*/ 989 w 1679"/>
                    <a:gd name="T47" fmla="*/ 119 h 1216"/>
                    <a:gd name="T48" fmla="*/ 975 w 1679"/>
                    <a:gd name="T49" fmla="*/ 135 h 1216"/>
                    <a:gd name="T50" fmla="*/ 948 w 1679"/>
                    <a:gd name="T51" fmla="*/ 146 h 1216"/>
                    <a:gd name="T52" fmla="*/ 893 w 1679"/>
                    <a:gd name="T53" fmla="*/ 146 h 1216"/>
                    <a:gd name="T54" fmla="*/ 856 w 1679"/>
                    <a:gd name="T55" fmla="*/ 145 h 1216"/>
                    <a:gd name="T56" fmla="*/ 827 w 1679"/>
                    <a:gd name="T57" fmla="*/ 161 h 1216"/>
                    <a:gd name="T58" fmla="*/ 802 w 1679"/>
                    <a:gd name="T59" fmla="*/ 185 h 1216"/>
                    <a:gd name="T60" fmla="*/ 781 w 1679"/>
                    <a:gd name="T61" fmla="*/ 235 h 1216"/>
                    <a:gd name="T62" fmla="*/ 754 w 1679"/>
                    <a:gd name="T63" fmla="*/ 280 h 1216"/>
                    <a:gd name="T64" fmla="*/ 703 w 1679"/>
                    <a:gd name="T65" fmla="*/ 342 h 1216"/>
                    <a:gd name="T66" fmla="*/ 670 w 1679"/>
                    <a:gd name="T67" fmla="*/ 384 h 1216"/>
                    <a:gd name="T68" fmla="*/ 652 w 1679"/>
                    <a:gd name="T69" fmla="*/ 439 h 1216"/>
                    <a:gd name="T70" fmla="*/ 624 w 1679"/>
                    <a:gd name="T71" fmla="*/ 511 h 1216"/>
                    <a:gd name="T72" fmla="*/ 592 w 1679"/>
                    <a:gd name="T73" fmla="*/ 566 h 1216"/>
                    <a:gd name="T74" fmla="*/ 533 w 1679"/>
                    <a:gd name="T75" fmla="*/ 627 h 1216"/>
                    <a:gd name="T76" fmla="*/ 509 w 1679"/>
                    <a:gd name="T77" fmla="*/ 659 h 1216"/>
                    <a:gd name="T78" fmla="*/ 491 w 1679"/>
                    <a:gd name="T79" fmla="*/ 697 h 1216"/>
                    <a:gd name="T80" fmla="*/ 473 w 1679"/>
                    <a:gd name="T81" fmla="*/ 736 h 1216"/>
                    <a:gd name="T82" fmla="*/ 464 w 1679"/>
                    <a:gd name="T83" fmla="*/ 779 h 1216"/>
                    <a:gd name="T84" fmla="*/ 437 w 1679"/>
                    <a:gd name="T85" fmla="*/ 863 h 1216"/>
                    <a:gd name="T86" fmla="*/ 416 w 1679"/>
                    <a:gd name="T87" fmla="*/ 913 h 1216"/>
                    <a:gd name="T88" fmla="*/ 362 w 1679"/>
                    <a:gd name="T89" fmla="*/ 937 h 1216"/>
                    <a:gd name="T90" fmla="*/ 298 w 1679"/>
                    <a:gd name="T91" fmla="*/ 963 h 1216"/>
                    <a:gd name="T92" fmla="*/ 228 w 1679"/>
                    <a:gd name="T93" fmla="*/ 994 h 1216"/>
                    <a:gd name="T94" fmla="*/ 179 w 1679"/>
                    <a:gd name="T95" fmla="*/ 1027 h 1216"/>
                    <a:gd name="T96" fmla="*/ 114 w 1679"/>
                    <a:gd name="T97" fmla="*/ 1064 h 1216"/>
                    <a:gd name="T98" fmla="*/ 69 w 1679"/>
                    <a:gd name="T99" fmla="*/ 1096 h 1216"/>
                    <a:gd name="T100" fmla="*/ 14 w 1679"/>
                    <a:gd name="T101" fmla="*/ 1171 h 1216"/>
                    <a:gd name="T102" fmla="*/ 0 w 1679"/>
                    <a:gd name="T103" fmla="*/ 1216 h 1216"/>
                    <a:gd name="T104" fmla="*/ 138 w 1679"/>
                    <a:gd name="T105" fmla="*/ 121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79" h="1216">
                      <a:moveTo>
                        <a:pt x="138" y="1216"/>
                      </a:moveTo>
                      <a:lnTo>
                        <a:pt x="1625" y="1216"/>
                      </a:lnTo>
                      <a:lnTo>
                        <a:pt x="1625" y="1039"/>
                      </a:lnTo>
                      <a:lnTo>
                        <a:pt x="1652" y="957"/>
                      </a:lnTo>
                      <a:lnTo>
                        <a:pt x="1679" y="869"/>
                      </a:lnTo>
                      <a:lnTo>
                        <a:pt x="1679" y="779"/>
                      </a:lnTo>
                      <a:lnTo>
                        <a:pt x="1673" y="646"/>
                      </a:lnTo>
                      <a:lnTo>
                        <a:pt x="1652" y="532"/>
                      </a:lnTo>
                      <a:lnTo>
                        <a:pt x="1645" y="501"/>
                      </a:lnTo>
                      <a:lnTo>
                        <a:pt x="1584" y="425"/>
                      </a:lnTo>
                      <a:lnTo>
                        <a:pt x="1515" y="348"/>
                      </a:lnTo>
                      <a:lnTo>
                        <a:pt x="1446" y="254"/>
                      </a:lnTo>
                      <a:lnTo>
                        <a:pt x="1397" y="185"/>
                      </a:lnTo>
                      <a:lnTo>
                        <a:pt x="1403" y="135"/>
                      </a:lnTo>
                      <a:lnTo>
                        <a:pt x="1397" y="108"/>
                      </a:lnTo>
                      <a:lnTo>
                        <a:pt x="1389" y="76"/>
                      </a:lnTo>
                      <a:lnTo>
                        <a:pt x="1362" y="48"/>
                      </a:lnTo>
                      <a:lnTo>
                        <a:pt x="1341" y="26"/>
                      </a:lnTo>
                      <a:lnTo>
                        <a:pt x="1264" y="0"/>
                      </a:lnTo>
                      <a:lnTo>
                        <a:pt x="1209" y="0"/>
                      </a:lnTo>
                      <a:lnTo>
                        <a:pt x="1106" y="19"/>
                      </a:lnTo>
                      <a:lnTo>
                        <a:pt x="1057" y="50"/>
                      </a:lnTo>
                      <a:lnTo>
                        <a:pt x="1018" y="94"/>
                      </a:lnTo>
                      <a:lnTo>
                        <a:pt x="989" y="119"/>
                      </a:lnTo>
                      <a:lnTo>
                        <a:pt x="975" y="135"/>
                      </a:lnTo>
                      <a:lnTo>
                        <a:pt x="948" y="146"/>
                      </a:lnTo>
                      <a:lnTo>
                        <a:pt x="893" y="146"/>
                      </a:lnTo>
                      <a:lnTo>
                        <a:pt x="856" y="145"/>
                      </a:lnTo>
                      <a:lnTo>
                        <a:pt x="827" y="161"/>
                      </a:lnTo>
                      <a:lnTo>
                        <a:pt x="802" y="185"/>
                      </a:lnTo>
                      <a:lnTo>
                        <a:pt x="781" y="235"/>
                      </a:lnTo>
                      <a:lnTo>
                        <a:pt x="754" y="280"/>
                      </a:lnTo>
                      <a:lnTo>
                        <a:pt x="703" y="342"/>
                      </a:lnTo>
                      <a:lnTo>
                        <a:pt x="670" y="384"/>
                      </a:lnTo>
                      <a:lnTo>
                        <a:pt x="652" y="439"/>
                      </a:lnTo>
                      <a:lnTo>
                        <a:pt x="624" y="511"/>
                      </a:lnTo>
                      <a:lnTo>
                        <a:pt x="592" y="566"/>
                      </a:lnTo>
                      <a:lnTo>
                        <a:pt x="533" y="627"/>
                      </a:lnTo>
                      <a:lnTo>
                        <a:pt x="509" y="659"/>
                      </a:lnTo>
                      <a:lnTo>
                        <a:pt x="491" y="697"/>
                      </a:lnTo>
                      <a:lnTo>
                        <a:pt x="473" y="736"/>
                      </a:lnTo>
                      <a:lnTo>
                        <a:pt x="464" y="779"/>
                      </a:lnTo>
                      <a:lnTo>
                        <a:pt x="437" y="863"/>
                      </a:lnTo>
                      <a:lnTo>
                        <a:pt x="416" y="913"/>
                      </a:lnTo>
                      <a:lnTo>
                        <a:pt x="362" y="937"/>
                      </a:lnTo>
                      <a:lnTo>
                        <a:pt x="298" y="963"/>
                      </a:lnTo>
                      <a:lnTo>
                        <a:pt x="228" y="994"/>
                      </a:lnTo>
                      <a:lnTo>
                        <a:pt x="179" y="1027"/>
                      </a:lnTo>
                      <a:lnTo>
                        <a:pt x="114" y="1064"/>
                      </a:lnTo>
                      <a:lnTo>
                        <a:pt x="69" y="1096"/>
                      </a:lnTo>
                      <a:lnTo>
                        <a:pt x="14" y="1171"/>
                      </a:lnTo>
                      <a:lnTo>
                        <a:pt x="0" y="1216"/>
                      </a:lnTo>
                      <a:lnTo>
                        <a:pt x="138" y="1216"/>
                      </a:lnTo>
                      <a:close/>
                    </a:path>
                  </a:pathLst>
                </a:custGeom>
                <a:solidFill>
                  <a:srgbClr val="C0C0C0"/>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32" name="Freeform 100"/>
                <p:cNvSpPr>
                  <a:spLocks/>
                </p:cNvSpPr>
                <p:nvPr/>
              </p:nvSpPr>
              <p:spPr bwMode="auto">
                <a:xfrm>
                  <a:off x="4880" y="1048"/>
                  <a:ext cx="128" cy="243"/>
                </a:xfrm>
                <a:custGeom>
                  <a:avLst/>
                  <a:gdLst>
                    <a:gd name="T0" fmla="*/ 413 w 513"/>
                    <a:gd name="T1" fmla="*/ 0 h 972"/>
                    <a:gd name="T2" fmla="*/ 333 w 513"/>
                    <a:gd name="T3" fmla="*/ 26 h 972"/>
                    <a:gd name="T4" fmla="*/ 309 w 513"/>
                    <a:gd name="T5" fmla="*/ 45 h 972"/>
                    <a:gd name="T6" fmla="*/ 303 w 513"/>
                    <a:gd name="T7" fmla="*/ 75 h 972"/>
                    <a:gd name="T8" fmla="*/ 306 w 513"/>
                    <a:gd name="T9" fmla="*/ 129 h 972"/>
                    <a:gd name="T10" fmla="*/ 295 w 513"/>
                    <a:gd name="T11" fmla="*/ 152 h 972"/>
                    <a:gd name="T12" fmla="*/ 246 w 513"/>
                    <a:gd name="T13" fmla="*/ 190 h 972"/>
                    <a:gd name="T14" fmla="*/ 200 w 513"/>
                    <a:gd name="T15" fmla="*/ 260 h 972"/>
                    <a:gd name="T16" fmla="*/ 147 w 513"/>
                    <a:gd name="T17" fmla="*/ 336 h 972"/>
                    <a:gd name="T18" fmla="*/ 111 w 513"/>
                    <a:gd name="T19" fmla="*/ 438 h 972"/>
                    <a:gd name="T20" fmla="*/ 74 w 513"/>
                    <a:gd name="T21" fmla="*/ 504 h 972"/>
                    <a:gd name="T22" fmla="*/ 39 w 513"/>
                    <a:gd name="T23" fmla="*/ 555 h 972"/>
                    <a:gd name="T24" fmla="*/ 15 w 513"/>
                    <a:gd name="T25" fmla="*/ 619 h 972"/>
                    <a:gd name="T26" fmla="*/ 0 w 513"/>
                    <a:gd name="T27" fmla="*/ 679 h 972"/>
                    <a:gd name="T28" fmla="*/ 4 w 513"/>
                    <a:gd name="T29" fmla="*/ 747 h 972"/>
                    <a:gd name="T30" fmla="*/ 21 w 513"/>
                    <a:gd name="T31" fmla="*/ 826 h 972"/>
                    <a:gd name="T32" fmla="*/ 39 w 513"/>
                    <a:gd name="T33" fmla="*/ 887 h 972"/>
                    <a:gd name="T34" fmla="*/ 49 w 513"/>
                    <a:gd name="T35" fmla="*/ 972 h 972"/>
                    <a:gd name="T36" fmla="*/ 225 w 513"/>
                    <a:gd name="T37" fmla="*/ 972 h 972"/>
                    <a:gd name="T38" fmla="*/ 225 w 513"/>
                    <a:gd name="T39" fmla="*/ 845 h 972"/>
                    <a:gd name="T40" fmla="*/ 241 w 513"/>
                    <a:gd name="T41" fmla="*/ 690 h 972"/>
                    <a:gd name="T42" fmla="*/ 251 w 513"/>
                    <a:gd name="T43" fmla="*/ 544 h 972"/>
                    <a:gd name="T44" fmla="*/ 264 w 513"/>
                    <a:gd name="T45" fmla="*/ 431 h 972"/>
                    <a:gd name="T46" fmla="*/ 292 w 513"/>
                    <a:gd name="T47" fmla="*/ 333 h 972"/>
                    <a:gd name="T48" fmla="*/ 330 w 513"/>
                    <a:gd name="T49" fmla="*/ 241 h 972"/>
                    <a:gd name="T50" fmla="*/ 348 w 513"/>
                    <a:gd name="T51" fmla="*/ 196 h 972"/>
                    <a:gd name="T52" fmla="*/ 372 w 513"/>
                    <a:gd name="T53" fmla="*/ 171 h 972"/>
                    <a:gd name="T54" fmla="*/ 411 w 513"/>
                    <a:gd name="T55" fmla="*/ 169 h 972"/>
                    <a:gd name="T56" fmla="*/ 444 w 513"/>
                    <a:gd name="T57" fmla="*/ 158 h 972"/>
                    <a:gd name="T58" fmla="*/ 495 w 513"/>
                    <a:gd name="T59" fmla="*/ 129 h 972"/>
                    <a:gd name="T60" fmla="*/ 513 w 513"/>
                    <a:gd name="T61" fmla="*/ 88 h 972"/>
                    <a:gd name="T62" fmla="*/ 479 w 513"/>
                    <a:gd name="T63" fmla="*/ 30 h 972"/>
                    <a:gd name="T64" fmla="*/ 413 w 513"/>
                    <a:gd name="T65" fmla="*/ 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3" h="972">
                      <a:moveTo>
                        <a:pt x="413" y="0"/>
                      </a:moveTo>
                      <a:lnTo>
                        <a:pt x="333" y="26"/>
                      </a:lnTo>
                      <a:lnTo>
                        <a:pt x="309" y="45"/>
                      </a:lnTo>
                      <a:lnTo>
                        <a:pt x="303" y="75"/>
                      </a:lnTo>
                      <a:lnTo>
                        <a:pt x="306" y="129"/>
                      </a:lnTo>
                      <a:lnTo>
                        <a:pt x="295" y="152"/>
                      </a:lnTo>
                      <a:lnTo>
                        <a:pt x="246" y="190"/>
                      </a:lnTo>
                      <a:lnTo>
                        <a:pt x="200" y="260"/>
                      </a:lnTo>
                      <a:lnTo>
                        <a:pt x="147" y="336"/>
                      </a:lnTo>
                      <a:lnTo>
                        <a:pt x="111" y="438"/>
                      </a:lnTo>
                      <a:lnTo>
                        <a:pt x="74" y="504"/>
                      </a:lnTo>
                      <a:lnTo>
                        <a:pt x="39" y="555"/>
                      </a:lnTo>
                      <a:lnTo>
                        <a:pt x="15" y="619"/>
                      </a:lnTo>
                      <a:lnTo>
                        <a:pt x="0" y="679"/>
                      </a:lnTo>
                      <a:lnTo>
                        <a:pt x="4" y="747"/>
                      </a:lnTo>
                      <a:lnTo>
                        <a:pt x="21" y="826"/>
                      </a:lnTo>
                      <a:lnTo>
                        <a:pt x="39" y="887"/>
                      </a:lnTo>
                      <a:lnTo>
                        <a:pt x="49" y="972"/>
                      </a:lnTo>
                      <a:lnTo>
                        <a:pt x="225" y="972"/>
                      </a:lnTo>
                      <a:lnTo>
                        <a:pt x="225" y="845"/>
                      </a:lnTo>
                      <a:lnTo>
                        <a:pt x="241" y="690"/>
                      </a:lnTo>
                      <a:lnTo>
                        <a:pt x="251" y="544"/>
                      </a:lnTo>
                      <a:lnTo>
                        <a:pt x="264" y="431"/>
                      </a:lnTo>
                      <a:lnTo>
                        <a:pt x="292" y="333"/>
                      </a:lnTo>
                      <a:lnTo>
                        <a:pt x="330" y="241"/>
                      </a:lnTo>
                      <a:lnTo>
                        <a:pt x="348" y="196"/>
                      </a:lnTo>
                      <a:lnTo>
                        <a:pt x="372" y="171"/>
                      </a:lnTo>
                      <a:lnTo>
                        <a:pt x="411" y="169"/>
                      </a:lnTo>
                      <a:lnTo>
                        <a:pt x="444" y="158"/>
                      </a:lnTo>
                      <a:lnTo>
                        <a:pt x="495" y="129"/>
                      </a:lnTo>
                      <a:lnTo>
                        <a:pt x="513" y="88"/>
                      </a:lnTo>
                      <a:lnTo>
                        <a:pt x="479" y="30"/>
                      </a:lnTo>
                      <a:lnTo>
                        <a:pt x="413" y="0"/>
                      </a:lnTo>
                      <a:close/>
                    </a:path>
                  </a:pathLst>
                </a:custGeom>
                <a:solidFill>
                  <a:srgbClr val="004000"/>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nvGrpSpPr>
                <p:cNvPr id="223341" name="Group 109"/>
                <p:cNvGrpSpPr>
                  <a:grpSpLocks/>
                </p:cNvGrpSpPr>
                <p:nvPr/>
              </p:nvGrpSpPr>
              <p:grpSpPr bwMode="auto">
                <a:xfrm>
                  <a:off x="4954" y="999"/>
                  <a:ext cx="129" cy="290"/>
                  <a:chOff x="4954" y="999"/>
                  <a:chExt cx="129" cy="290"/>
                </a:xfrm>
              </p:grpSpPr>
              <p:grpSp>
                <p:nvGrpSpPr>
                  <p:cNvPr id="223336" name="Group 104"/>
                  <p:cNvGrpSpPr>
                    <a:grpSpLocks/>
                  </p:cNvGrpSpPr>
                  <p:nvPr/>
                </p:nvGrpSpPr>
                <p:grpSpPr bwMode="auto">
                  <a:xfrm>
                    <a:off x="4954" y="999"/>
                    <a:ext cx="119" cy="97"/>
                    <a:chOff x="4954" y="999"/>
                    <a:chExt cx="119" cy="97"/>
                  </a:xfrm>
                </p:grpSpPr>
                <p:sp>
                  <p:nvSpPr>
                    <p:cNvPr id="223333" name="Freeform 101"/>
                    <p:cNvSpPr>
                      <a:spLocks/>
                    </p:cNvSpPr>
                    <p:nvPr/>
                  </p:nvSpPr>
                  <p:spPr bwMode="auto">
                    <a:xfrm>
                      <a:off x="4982" y="999"/>
                      <a:ext cx="84" cy="47"/>
                    </a:xfrm>
                    <a:custGeom>
                      <a:avLst/>
                      <a:gdLst>
                        <a:gd name="T0" fmla="*/ 334 w 334"/>
                        <a:gd name="T1" fmla="*/ 0 h 186"/>
                        <a:gd name="T2" fmla="*/ 323 w 334"/>
                        <a:gd name="T3" fmla="*/ 34 h 186"/>
                        <a:gd name="T4" fmla="*/ 295 w 334"/>
                        <a:gd name="T5" fmla="*/ 59 h 186"/>
                        <a:gd name="T6" fmla="*/ 240 w 334"/>
                        <a:gd name="T7" fmla="*/ 91 h 186"/>
                        <a:gd name="T8" fmla="*/ 168 w 334"/>
                        <a:gd name="T9" fmla="*/ 126 h 186"/>
                        <a:gd name="T10" fmla="*/ 60 w 334"/>
                        <a:gd name="T11" fmla="*/ 164 h 186"/>
                        <a:gd name="T12" fmla="*/ 0 w 334"/>
                        <a:gd name="T13" fmla="*/ 186 h 186"/>
                        <a:gd name="T14" fmla="*/ 33 w 334"/>
                        <a:gd name="T15" fmla="*/ 104 h 186"/>
                        <a:gd name="T16" fmla="*/ 47 w 334"/>
                        <a:gd name="T17" fmla="*/ 5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186">
                          <a:moveTo>
                            <a:pt x="334" y="0"/>
                          </a:moveTo>
                          <a:lnTo>
                            <a:pt x="323" y="34"/>
                          </a:lnTo>
                          <a:lnTo>
                            <a:pt x="295" y="59"/>
                          </a:lnTo>
                          <a:lnTo>
                            <a:pt x="240" y="91"/>
                          </a:lnTo>
                          <a:lnTo>
                            <a:pt x="168" y="126"/>
                          </a:lnTo>
                          <a:lnTo>
                            <a:pt x="60" y="164"/>
                          </a:lnTo>
                          <a:lnTo>
                            <a:pt x="0" y="186"/>
                          </a:lnTo>
                          <a:lnTo>
                            <a:pt x="33" y="104"/>
                          </a:lnTo>
                          <a:lnTo>
                            <a:pt x="47" y="59"/>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34" name="Freeform 102"/>
                    <p:cNvSpPr>
                      <a:spLocks/>
                    </p:cNvSpPr>
                    <p:nvPr/>
                  </p:nvSpPr>
                  <p:spPr bwMode="auto">
                    <a:xfrm>
                      <a:off x="4954" y="1024"/>
                      <a:ext cx="15" cy="28"/>
                    </a:xfrm>
                    <a:custGeom>
                      <a:avLst/>
                      <a:gdLst>
                        <a:gd name="T0" fmla="*/ 59 w 59"/>
                        <a:gd name="T1" fmla="*/ 0 h 114"/>
                        <a:gd name="T2" fmla="*/ 38 w 59"/>
                        <a:gd name="T3" fmla="*/ 28 h 114"/>
                        <a:gd name="T4" fmla="*/ 16 w 59"/>
                        <a:gd name="T5" fmla="*/ 72 h 114"/>
                        <a:gd name="T6" fmla="*/ 0 w 59"/>
                        <a:gd name="T7" fmla="*/ 114 h 114"/>
                      </a:gdLst>
                      <a:ahLst/>
                      <a:cxnLst>
                        <a:cxn ang="0">
                          <a:pos x="T0" y="T1"/>
                        </a:cxn>
                        <a:cxn ang="0">
                          <a:pos x="T2" y="T3"/>
                        </a:cxn>
                        <a:cxn ang="0">
                          <a:pos x="T4" y="T5"/>
                        </a:cxn>
                        <a:cxn ang="0">
                          <a:pos x="T6" y="T7"/>
                        </a:cxn>
                      </a:cxnLst>
                      <a:rect l="0" t="0" r="r" b="b"/>
                      <a:pathLst>
                        <a:path w="59" h="114">
                          <a:moveTo>
                            <a:pt x="59" y="0"/>
                          </a:moveTo>
                          <a:lnTo>
                            <a:pt x="38" y="28"/>
                          </a:lnTo>
                          <a:lnTo>
                            <a:pt x="16" y="72"/>
                          </a:lnTo>
                          <a:lnTo>
                            <a:pt x="0" y="114"/>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35" name="Freeform 103"/>
                    <p:cNvSpPr>
                      <a:spLocks/>
                    </p:cNvSpPr>
                    <p:nvPr/>
                  </p:nvSpPr>
                  <p:spPr bwMode="auto">
                    <a:xfrm>
                      <a:off x="5003" y="1032"/>
                      <a:ext cx="70" cy="64"/>
                    </a:xfrm>
                    <a:custGeom>
                      <a:avLst/>
                      <a:gdLst>
                        <a:gd name="T0" fmla="*/ 0 w 283"/>
                        <a:gd name="T1" fmla="*/ 44 h 255"/>
                        <a:gd name="T2" fmla="*/ 37 w 283"/>
                        <a:gd name="T3" fmla="*/ 101 h 255"/>
                        <a:gd name="T4" fmla="*/ 43 w 283"/>
                        <a:gd name="T5" fmla="*/ 142 h 255"/>
                        <a:gd name="T6" fmla="*/ 43 w 283"/>
                        <a:gd name="T7" fmla="*/ 186 h 255"/>
                        <a:gd name="T8" fmla="*/ 43 w 283"/>
                        <a:gd name="T9" fmla="*/ 226 h 255"/>
                        <a:gd name="T10" fmla="*/ 43 w 283"/>
                        <a:gd name="T11" fmla="*/ 255 h 255"/>
                        <a:gd name="T12" fmla="*/ 74 w 283"/>
                        <a:gd name="T13" fmla="*/ 213 h 255"/>
                        <a:gd name="T14" fmla="*/ 127 w 283"/>
                        <a:gd name="T15" fmla="*/ 155 h 255"/>
                        <a:gd name="T16" fmla="*/ 178 w 283"/>
                        <a:gd name="T17" fmla="*/ 95 h 255"/>
                        <a:gd name="T18" fmla="*/ 225 w 283"/>
                        <a:gd name="T19" fmla="*/ 49 h 255"/>
                        <a:gd name="T20" fmla="*/ 283 w 283"/>
                        <a:gd name="T21"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255">
                          <a:moveTo>
                            <a:pt x="0" y="44"/>
                          </a:moveTo>
                          <a:lnTo>
                            <a:pt x="37" y="101"/>
                          </a:lnTo>
                          <a:lnTo>
                            <a:pt x="43" y="142"/>
                          </a:lnTo>
                          <a:lnTo>
                            <a:pt x="43" y="186"/>
                          </a:lnTo>
                          <a:lnTo>
                            <a:pt x="43" y="226"/>
                          </a:lnTo>
                          <a:lnTo>
                            <a:pt x="43" y="255"/>
                          </a:lnTo>
                          <a:lnTo>
                            <a:pt x="74" y="213"/>
                          </a:lnTo>
                          <a:lnTo>
                            <a:pt x="127" y="155"/>
                          </a:lnTo>
                          <a:lnTo>
                            <a:pt x="178" y="95"/>
                          </a:lnTo>
                          <a:lnTo>
                            <a:pt x="225" y="49"/>
                          </a:lnTo>
                          <a:lnTo>
                            <a:pt x="283" y="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grpSp>
                <p:nvGrpSpPr>
                  <p:cNvPr id="223340" name="Group 108"/>
                  <p:cNvGrpSpPr>
                    <a:grpSpLocks/>
                  </p:cNvGrpSpPr>
                  <p:nvPr/>
                </p:nvGrpSpPr>
                <p:grpSpPr bwMode="auto">
                  <a:xfrm>
                    <a:off x="4979" y="1107"/>
                    <a:ext cx="104" cy="182"/>
                    <a:chOff x="4979" y="1107"/>
                    <a:chExt cx="104" cy="182"/>
                  </a:xfrm>
                </p:grpSpPr>
                <p:sp>
                  <p:nvSpPr>
                    <p:cNvPr id="223337" name="Freeform 105"/>
                    <p:cNvSpPr>
                      <a:spLocks/>
                    </p:cNvSpPr>
                    <p:nvPr/>
                  </p:nvSpPr>
                  <p:spPr bwMode="auto">
                    <a:xfrm>
                      <a:off x="4979" y="1246"/>
                      <a:ext cx="94" cy="43"/>
                    </a:xfrm>
                    <a:custGeom>
                      <a:avLst/>
                      <a:gdLst>
                        <a:gd name="T0" fmla="*/ 0 w 380"/>
                        <a:gd name="T1" fmla="*/ 175 h 175"/>
                        <a:gd name="T2" fmla="*/ 57 w 380"/>
                        <a:gd name="T3" fmla="*/ 156 h 175"/>
                        <a:gd name="T4" fmla="*/ 113 w 380"/>
                        <a:gd name="T5" fmla="*/ 126 h 175"/>
                        <a:gd name="T6" fmla="*/ 157 w 380"/>
                        <a:gd name="T7" fmla="*/ 92 h 175"/>
                        <a:gd name="T8" fmla="*/ 185 w 380"/>
                        <a:gd name="T9" fmla="*/ 56 h 175"/>
                        <a:gd name="T10" fmla="*/ 206 w 380"/>
                        <a:gd name="T11" fmla="*/ 19 h 175"/>
                        <a:gd name="T12" fmla="*/ 224 w 380"/>
                        <a:gd name="T13" fmla="*/ 9 h 175"/>
                        <a:gd name="T14" fmla="*/ 237 w 380"/>
                        <a:gd name="T15" fmla="*/ 3 h 175"/>
                        <a:gd name="T16" fmla="*/ 268 w 380"/>
                        <a:gd name="T17" fmla="*/ 0 h 175"/>
                        <a:gd name="T18" fmla="*/ 300 w 380"/>
                        <a:gd name="T19" fmla="*/ 0 h 175"/>
                        <a:gd name="T20" fmla="*/ 335 w 380"/>
                        <a:gd name="T21" fmla="*/ 6 h 175"/>
                        <a:gd name="T22" fmla="*/ 380 w 380"/>
                        <a:gd name="T23" fmla="*/ 2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0" h="175">
                          <a:moveTo>
                            <a:pt x="0" y="175"/>
                          </a:moveTo>
                          <a:lnTo>
                            <a:pt x="57" y="156"/>
                          </a:lnTo>
                          <a:lnTo>
                            <a:pt x="113" y="126"/>
                          </a:lnTo>
                          <a:lnTo>
                            <a:pt x="157" y="92"/>
                          </a:lnTo>
                          <a:lnTo>
                            <a:pt x="185" y="56"/>
                          </a:lnTo>
                          <a:lnTo>
                            <a:pt x="206" y="19"/>
                          </a:lnTo>
                          <a:lnTo>
                            <a:pt x="224" y="9"/>
                          </a:lnTo>
                          <a:lnTo>
                            <a:pt x="237" y="3"/>
                          </a:lnTo>
                          <a:lnTo>
                            <a:pt x="268" y="0"/>
                          </a:lnTo>
                          <a:lnTo>
                            <a:pt x="300" y="0"/>
                          </a:lnTo>
                          <a:lnTo>
                            <a:pt x="335" y="6"/>
                          </a:lnTo>
                          <a:lnTo>
                            <a:pt x="380" y="22"/>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38" name="Freeform 106"/>
                    <p:cNvSpPr>
                      <a:spLocks/>
                    </p:cNvSpPr>
                    <p:nvPr/>
                  </p:nvSpPr>
                  <p:spPr bwMode="auto">
                    <a:xfrm>
                      <a:off x="5023" y="1107"/>
                      <a:ext cx="60" cy="139"/>
                    </a:xfrm>
                    <a:custGeom>
                      <a:avLst/>
                      <a:gdLst>
                        <a:gd name="T0" fmla="*/ 242 w 242"/>
                        <a:gd name="T1" fmla="*/ 0 h 558"/>
                        <a:gd name="T2" fmla="*/ 191 w 242"/>
                        <a:gd name="T3" fmla="*/ 26 h 558"/>
                        <a:gd name="T4" fmla="*/ 153 w 242"/>
                        <a:gd name="T5" fmla="*/ 52 h 558"/>
                        <a:gd name="T6" fmla="*/ 117 w 242"/>
                        <a:gd name="T7" fmla="*/ 82 h 558"/>
                        <a:gd name="T8" fmla="*/ 89 w 242"/>
                        <a:gd name="T9" fmla="*/ 120 h 558"/>
                        <a:gd name="T10" fmla="*/ 69 w 242"/>
                        <a:gd name="T11" fmla="*/ 161 h 558"/>
                        <a:gd name="T12" fmla="*/ 51 w 242"/>
                        <a:gd name="T13" fmla="*/ 206 h 558"/>
                        <a:gd name="T14" fmla="*/ 47 w 242"/>
                        <a:gd name="T15" fmla="*/ 255 h 558"/>
                        <a:gd name="T16" fmla="*/ 48 w 242"/>
                        <a:gd name="T17" fmla="*/ 301 h 558"/>
                        <a:gd name="T18" fmla="*/ 48 w 242"/>
                        <a:gd name="T19" fmla="*/ 320 h 558"/>
                        <a:gd name="T20" fmla="*/ 54 w 242"/>
                        <a:gd name="T21" fmla="*/ 352 h 558"/>
                        <a:gd name="T22" fmla="*/ 54 w 242"/>
                        <a:gd name="T23" fmla="*/ 390 h 558"/>
                        <a:gd name="T24" fmla="*/ 48 w 242"/>
                        <a:gd name="T25" fmla="*/ 441 h 558"/>
                        <a:gd name="T26" fmla="*/ 34 w 242"/>
                        <a:gd name="T27" fmla="*/ 472 h 558"/>
                        <a:gd name="T28" fmla="*/ 20 w 242"/>
                        <a:gd name="T29" fmla="*/ 493 h 558"/>
                        <a:gd name="T30" fmla="*/ 13 w 242"/>
                        <a:gd name="T31" fmla="*/ 510 h 558"/>
                        <a:gd name="T32" fmla="*/ 2 w 242"/>
                        <a:gd name="T33" fmla="*/ 531 h 558"/>
                        <a:gd name="T34" fmla="*/ 0 w 242"/>
                        <a:gd name="T35"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2" h="558">
                          <a:moveTo>
                            <a:pt x="242" y="0"/>
                          </a:moveTo>
                          <a:lnTo>
                            <a:pt x="191" y="26"/>
                          </a:lnTo>
                          <a:lnTo>
                            <a:pt x="153" y="52"/>
                          </a:lnTo>
                          <a:lnTo>
                            <a:pt x="117" y="82"/>
                          </a:lnTo>
                          <a:lnTo>
                            <a:pt x="89" y="120"/>
                          </a:lnTo>
                          <a:lnTo>
                            <a:pt x="69" y="161"/>
                          </a:lnTo>
                          <a:lnTo>
                            <a:pt x="51" y="206"/>
                          </a:lnTo>
                          <a:lnTo>
                            <a:pt x="47" y="255"/>
                          </a:lnTo>
                          <a:lnTo>
                            <a:pt x="48" y="301"/>
                          </a:lnTo>
                          <a:lnTo>
                            <a:pt x="48" y="320"/>
                          </a:lnTo>
                          <a:lnTo>
                            <a:pt x="54" y="352"/>
                          </a:lnTo>
                          <a:lnTo>
                            <a:pt x="54" y="390"/>
                          </a:lnTo>
                          <a:lnTo>
                            <a:pt x="48" y="441"/>
                          </a:lnTo>
                          <a:lnTo>
                            <a:pt x="34" y="472"/>
                          </a:lnTo>
                          <a:lnTo>
                            <a:pt x="20" y="493"/>
                          </a:lnTo>
                          <a:lnTo>
                            <a:pt x="13" y="510"/>
                          </a:lnTo>
                          <a:lnTo>
                            <a:pt x="2" y="531"/>
                          </a:lnTo>
                          <a:lnTo>
                            <a:pt x="0" y="558"/>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39" name="Line 107"/>
                    <p:cNvSpPr>
                      <a:spLocks noChangeShapeType="1"/>
                    </p:cNvSpPr>
                    <p:nvPr/>
                  </p:nvSpPr>
                  <p:spPr bwMode="auto">
                    <a:xfrm flipV="1">
                      <a:off x="5035" y="1142"/>
                      <a:ext cx="43" cy="38"/>
                    </a:xfrm>
                    <a:prstGeom prst="line">
                      <a:avLst/>
                    </a:prstGeom>
                    <a:noFill/>
                    <a:ln w="4763">
                      <a:solidFill>
                        <a:srgbClr val="000000"/>
                      </a:solidFill>
                      <a:round/>
                      <a:headEnd/>
                      <a:tailEnd/>
                    </a:ln>
                    <a:extLst>
                      <a:ext uri="{909E8E84-426E-40dd-AFC4-6F175D3DCCD1}">
                        <a14:hiddenFill xmlns="" xmlns:a14="http://schemas.microsoft.com/office/drawing/2010/main">
                          <a:no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grpSp>
          </p:grpSp>
          <p:grpSp>
            <p:nvGrpSpPr>
              <p:cNvPr id="223363" name="Group 131"/>
              <p:cNvGrpSpPr>
                <a:grpSpLocks/>
              </p:cNvGrpSpPr>
              <p:nvPr/>
            </p:nvGrpSpPr>
            <p:grpSpPr bwMode="auto">
              <a:xfrm>
                <a:off x="4958" y="790"/>
                <a:ext cx="177" cy="244"/>
                <a:chOff x="4958" y="790"/>
                <a:chExt cx="177" cy="244"/>
              </a:xfrm>
            </p:grpSpPr>
            <p:sp>
              <p:nvSpPr>
                <p:cNvPr id="223343" name="Freeform 111"/>
                <p:cNvSpPr>
                  <a:spLocks/>
                </p:cNvSpPr>
                <p:nvPr/>
              </p:nvSpPr>
              <p:spPr bwMode="auto">
                <a:xfrm>
                  <a:off x="4958" y="803"/>
                  <a:ext cx="159" cy="231"/>
                </a:xfrm>
                <a:custGeom>
                  <a:avLst/>
                  <a:gdLst>
                    <a:gd name="T0" fmla="*/ 229 w 637"/>
                    <a:gd name="T1" fmla="*/ 904 h 923"/>
                    <a:gd name="T2" fmla="*/ 338 w 637"/>
                    <a:gd name="T3" fmla="*/ 859 h 923"/>
                    <a:gd name="T4" fmla="*/ 450 w 637"/>
                    <a:gd name="T5" fmla="*/ 665 h 923"/>
                    <a:gd name="T6" fmla="*/ 497 w 637"/>
                    <a:gd name="T7" fmla="*/ 569 h 923"/>
                    <a:gd name="T8" fmla="*/ 542 w 637"/>
                    <a:gd name="T9" fmla="*/ 574 h 923"/>
                    <a:gd name="T10" fmla="*/ 593 w 637"/>
                    <a:gd name="T11" fmla="*/ 532 h 923"/>
                    <a:gd name="T12" fmla="*/ 633 w 637"/>
                    <a:gd name="T13" fmla="*/ 434 h 923"/>
                    <a:gd name="T14" fmla="*/ 637 w 637"/>
                    <a:gd name="T15" fmla="*/ 352 h 923"/>
                    <a:gd name="T16" fmla="*/ 610 w 637"/>
                    <a:gd name="T17" fmla="*/ 224 h 923"/>
                    <a:gd name="T18" fmla="*/ 552 w 637"/>
                    <a:gd name="T19" fmla="*/ 97 h 923"/>
                    <a:gd name="T20" fmla="*/ 472 w 637"/>
                    <a:gd name="T21" fmla="*/ 31 h 923"/>
                    <a:gd name="T22" fmla="*/ 390 w 637"/>
                    <a:gd name="T23" fmla="*/ 0 h 923"/>
                    <a:gd name="T24" fmla="*/ 299 w 637"/>
                    <a:gd name="T25" fmla="*/ 31 h 923"/>
                    <a:gd name="T26" fmla="*/ 209 w 637"/>
                    <a:gd name="T27" fmla="*/ 123 h 923"/>
                    <a:gd name="T28" fmla="*/ 160 w 637"/>
                    <a:gd name="T29" fmla="*/ 208 h 923"/>
                    <a:gd name="T30" fmla="*/ 157 w 637"/>
                    <a:gd name="T31" fmla="*/ 282 h 923"/>
                    <a:gd name="T32" fmla="*/ 105 w 637"/>
                    <a:gd name="T33" fmla="*/ 294 h 923"/>
                    <a:gd name="T34" fmla="*/ 48 w 637"/>
                    <a:gd name="T35" fmla="*/ 306 h 923"/>
                    <a:gd name="T36" fmla="*/ 12 w 637"/>
                    <a:gd name="T37" fmla="*/ 325 h 923"/>
                    <a:gd name="T38" fmla="*/ 0 w 637"/>
                    <a:gd name="T39" fmla="*/ 353 h 923"/>
                    <a:gd name="T40" fmla="*/ 7 w 637"/>
                    <a:gd name="T41" fmla="*/ 379 h 923"/>
                    <a:gd name="T42" fmla="*/ 27 w 637"/>
                    <a:gd name="T43" fmla="*/ 398 h 923"/>
                    <a:gd name="T44" fmla="*/ 57 w 637"/>
                    <a:gd name="T45" fmla="*/ 406 h 923"/>
                    <a:gd name="T46" fmla="*/ 53 w 637"/>
                    <a:gd name="T47" fmla="*/ 479 h 923"/>
                    <a:gd name="T48" fmla="*/ 53 w 637"/>
                    <a:gd name="T49" fmla="*/ 533 h 923"/>
                    <a:gd name="T50" fmla="*/ 40 w 637"/>
                    <a:gd name="T51" fmla="*/ 627 h 923"/>
                    <a:gd name="T52" fmla="*/ 33 w 637"/>
                    <a:gd name="T53" fmla="*/ 679 h 923"/>
                    <a:gd name="T54" fmla="*/ 40 w 637"/>
                    <a:gd name="T55" fmla="*/ 721 h 923"/>
                    <a:gd name="T56" fmla="*/ 71 w 637"/>
                    <a:gd name="T57" fmla="*/ 750 h 923"/>
                    <a:gd name="T58" fmla="*/ 112 w 637"/>
                    <a:gd name="T59" fmla="*/ 759 h 923"/>
                    <a:gd name="T60" fmla="*/ 152 w 637"/>
                    <a:gd name="T61" fmla="*/ 807 h 923"/>
                    <a:gd name="T62" fmla="*/ 164 w 637"/>
                    <a:gd name="T63" fmla="*/ 872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7" h="923">
                      <a:moveTo>
                        <a:pt x="173" y="923"/>
                      </a:moveTo>
                      <a:lnTo>
                        <a:pt x="229" y="904"/>
                      </a:lnTo>
                      <a:lnTo>
                        <a:pt x="283" y="885"/>
                      </a:lnTo>
                      <a:lnTo>
                        <a:pt x="338" y="859"/>
                      </a:lnTo>
                      <a:lnTo>
                        <a:pt x="398" y="826"/>
                      </a:lnTo>
                      <a:lnTo>
                        <a:pt x="450" y="665"/>
                      </a:lnTo>
                      <a:lnTo>
                        <a:pt x="473" y="564"/>
                      </a:lnTo>
                      <a:lnTo>
                        <a:pt x="497" y="569"/>
                      </a:lnTo>
                      <a:lnTo>
                        <a:pt x="517" y="575"/>
                      </a:lnTo>
                      <a:lnTo>
                        <a:pt x="542" y="574"/>
                      </a:lnTo>
                      <a:lnTo>
                        <a:pt x="570" y="559"/>
                      </a:lnTo>
                      <a:lnTo>
                        <a:pt x="593" y="532"/>
                      </a:lnTo>
                      <a:lnTo>
                        <a:pt x="619" y="492"/>
                      </a:lnTo>
                      <a:lnTo>
                        <a:pt x="633" y="434"/>
                      </a:lnTo>
                      <a:lnTo>
                        <a:pt x="635" y="391"/>
                      </a:lnTo>
                      <a:lnTo>
                        <a:pt x="637" y="352"/>
                      </a:lnTo>
                      <a:lnTo>
                        <a:pt x="624" y="285"/>
                      </a:lnTo>
                      <a:lnTo>
                        <a:pt x="610" y="224"/>
                      </a:lnTo>
                      <a:lnTo>
                        <a:pt x="580" y="161"/>
                      </a:lnTo>
                      <a:lnTo>
                        <a:pt x="552" y="97"/>
                      </a:lnTo>
                      <a:lnTo>
                        <a:pt x="503" y="50"/>
                      </a:lnTo>
                      <a:lnTo>
                        <a:pt x="472" y="31"/>
                      </a:lnTo>
                      <a:lnTo>
                        <a:pt x="434" y="9"/>
                      </a:lnTo>
                      <a:lnTo>
                        <a:pt x="390" y="0"/>
                      </a:lnTo>
                      <a:lnTo>
                        <a:pt x="341" y="9"/>
                      </a:lnTo>
                      <a:lnTo>
                        <a:pt x="299" y="31"/>
                      </a:lnTo>
                      <a:lnTo>
                        <a:pt x="261" y="60"/>
                      </a:lnTo>
                      <a:lnTo>
                        <a:pt x="209" y="123"/>
                      </a:lnTo>
                      <a:lnTo>
                        <a:pt x="174" y="177"/>
                      </a:lnTo>
                      <a:lnTo>
                        <a:pt x="160" y="208"/>
                      </a:lnTo>
                      <a:lnTo>
                        <a:pt x="157" y="250"/>
                      </a:lnTo>
                      <a:lnTo>
                        <a:pt x="157" y="282"/>
                      </a:lnTo>
                      <a:lnTo>
                        <a:pt x="135" y="288"/>
                      </a:lnTo>
                      <a:lnTo>
                        <a:pt x="105" y="294"/>
                      </a:lnTo>
                      <a:lnTo>
                        <a:pt x="71" y="297"/>
                      </a:lnTo>
                      <a:lnTo>
                        <a:pt x="48" y="306"/>
                      </a:lnTo>
                      <a:lnTo>
                        <a:pt x="29" y="310"/>
                      </a:lnTo>
                      <a:lnTo>
                        <a:pt x="12" y="325"/>
                      </a:lnTo>
                      <a:lnTo>
                        <a:pt x="4" y="338"/>
                      </a:lnTo>
                      <a:lnTo>
                        <a:pt x="0" y="353"/>
                      </a:lnTo>
                      <a:lnTo>
                        <a:pt x="3" y="366"/>
                      </a:lnTo>
                      <a:lnTo>
                        <a:pt x="7" y="379"/>
                      </a:lnTo>
                      <a:lnTo>
                        <a:pt x="17" y="392"/>
                      </a:lnTo>
                      <a:lnTo>
                        <a:pt x="27" y="398"/>
                      </a:lnTo>
                      <a:lnTo>
                        <a:pt x="43" y="405"/>
                      </a:lnTo>
                      <a:lnTo>
                        <a:pt x="57" y="406"/>
                      </a:lnTo>
                      <a:lnTo>
                        <a:pt x="53" y="451"/>
                      </a:lnTo>
                      <a:lnTo>
                        <a:pt x="53" y="479"/>
                      </a:lnTo>
                      <a:lnTo>
                        <a:pt x="53" y="509"/>
                      </a:lnTo>
                      <a:lnTo>
                        <a:pt x="53" y="533"/>
                      </a:lnTo>
                      <a:lnTo>
                        <a:pt x="53" y="581"/>
                      </a:lnTo>
                      <a:lnTo>
                        <a:pt x="40" y="627"/>
                      </a:lnTo>
                      <a:lnTo>
                        <a:pt x="35" y="652"/>
                      </a:lnTo>
                      <a:lnTo>
                        <a:pt x="33" y="679"/>
                      </a:lnTo>
                      <a:lnTo>
                        <a:pt x="35" y="703"/>
                      </a:lnTo>
                      <a:lnTo>
                        <a:pt x="40" y="721"/>
                      </a:lnTo>
                      <a:lnTo>
                        <a:pt x="53" y="737"/>
                      </a:lnTo>
                      <a:lnTo>
                        <a:pt x="71" y="750"/>
                      </a:lnTo>
                      <a:lnTo>
                        <a:pt x="90" y="756"/>
                      </a:lnTo>
                      <a:lnTo>
                        <a:pt x="112" y="759"/>
                      </a:lnTo>
                      <a:lnTo>
                        <a:pt x="139" y="750"/>
                      </a:lnTo>
                      <a:lnTo>
                        <a:pt x="152" y="807"/>
                      </a:lnTo>
                      <a:lnTo>
                        <a:pt x="149" y="834"/>
                      </a:lnTo>
                      <a:lnTo>
                        <a:pt x="164" y="872"/>
                      </a:lnTo>
                      <a:lnTo>
                        <a:pt x="173" y="923"/>
                      </a:lnTo>
                      <a:close/>
                    </a:path>
                  </a:pathLst>
                </a:custGeom>
                <a:solidFill>
                  <a:srgbClr val="FFE0C0"/>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44" name="Freeform 112"/>
                <p:cNvSpPr>
                  <a:spLocks/>
                </p:cNvSpPr>
                <p:nvPr/>
              </p:nvSpPr>
              <p:spPr bwMode="auto">
                <a:xfrm>
                  <a:off x="5008" y="790"/>
                  <a:ext cx="127" cy="149"/>
                </a:xfrm>
                <a:custGeom>
                  <a:avLst/>
                  <a:gdLst>
                    <a:gd name="T0" fmla="*/ 25 w 509"/>
                    <a:gd name="T1" fmla="*/ 124 h 597"/>
                    <a:gd name="T2" fmla="*/ 94 w 509"/>
                    <a:gd name="T3" fmla="*/ 124 h 597"/>
                    <a:gd name="T4" fmla="*/ 166 w 509"/>
                    <a:gd name="T5" fmla="*/ 122 h 597"/>
                    <a:gd name="T6" fmla="*/ 243 w 509"/>
                    <a:gd name="T7" fmla="*/ 157 h 597"/>
                    <a:gd name="T8" fmla="*/ 247 w 509"/>
                    <a:gd name="T9" fmla="*/ 208 h 597"/>
                    <a:gd name="T10" fmla="*/ 291 w 509"/>
                    <a:gd name="T11" fmla="*/ 237 h 597"/>
                    <a:gd name="T12" fmla="*/ 291 w 509"/>
                    <a:gd name="T13" fmla="*/ 293 h 597"/>
                    <a:gd name="T14" fmla="*/ 305 w 509"/>
                    <a:gd name="T15" fmla="*/ 360 h 597"/>
                    <a:gd name="T16" fmla="*/ 284 w 509"/>
                    <a:gd name="T17" fmla="*/ 427 h 597"/>
                    <a:gd name="T18" fmla="*/ 360 w 509"/>
                    <a:gd name="T19" fmla="*/ 465 h 597"/>
                    <a:gd name="T20" fmla="*/ 392 w 509"/>
                    <a:gd name="T21" fmla="*/ 478 h 597"/>
                    <a:gd name="T22" fmla="*/ 409 w 509"/>
                    <a:gd name="T23" fmla="*/ 502 h 597"/>
                    <a:gd name="T24" fmla="*/ 406 w 509"/>
                    <a:gd name="T25" fmla="*/ 538 h 597"/>
                    <a:gd name="T26" fmla="*/ 382 w 509"/>
                    <a:gd name="T27" fmla="*/ 597 h 597"/>
                    <a:gd name="T28" fmla="*/ 441 w 509"/>
                    <a:gd name="T29" fmla="*/ 575 h 597"/>
                    <a:gd name="T30" fmla="*/ 489 w 509"/>
                    <a:gd name="T31" fmla="*/ 534 h 597"/>
                    <a:gd name="T32" fmla="*/ 507 w 509"/>
                    <a:gd name="T33" fmla="*/ 494 h 597"/>
                    <a:gd name="T34" fmla="*/ 509 w 509"/>
                    <a:gd name="T35" fmla="*/ 439 h 597"/>
                    <a:gd name="T36" fmla="*/ 499 w 509"/>
                    <a:gd name="T37" fmla="*/ 392 h 597"/>
                    <a:gd name="T38" fmla="*/ 475 w 509"/>
                    <a:gd name="T39" fmla="*/ 336 h 597"/>
                    <a:gd name="T40" fmla="*/ 451 w 509"/>
                    <a:gd name="T41" fmla="*/ 285 h 597"/>
                    <a:gd name="T42" fmla="*/ 403 w 509"/>
                    <a:gd name="T43" fmla="*/ 217 h 597"/>
                    <a:gd name="T44" fmla="*/ 430 w 509"/>
                    <a:gd name="T45" fmla="*/ 182 h 597"/>
                    <a:gd name="T46" fmla="*/ 389 w 509"/>
                    <a:gd name="T47" fmla="*/ 129 h 597"/>
                    <a:gd name="T48" fmla="*/ 347 w 509"/>
                    <a:gd name="T49" fmla="*/ 90 h 597"/>
                    <a:gd name="T50" fmla="*/ 302 w 509"/>
                    <a:gd name="T51" fmla="*/ 62 h 597"/>
                    <a:gd name="T52" fmla="*/ 254 w 509"/>
                    <a:gd name="T53" fmla="*/ 34 h 597"/>
                    <a:gd name="T54" fmla="*/ 187 w 509"/>
                    <a:gd name="T55" fmla="*/ 8 h 597"/>
                    <a:gd name="T56" fmla="*/ 88 w 509"/>
                    <a:gd name="T57" fmla="*/ 4 h 597"/>
                    <a:gd name="T58" fmla="*/ 54 w 509"/>
                    <a:gd name="T59" fmla="*/ 33 h 597"/>
                    <a:gd name="T60" fmla="*/ 31 w 509"/>
                    <a:gd name="T61" fmla="*/ 64 h 597"/>
                    <a:gd name="T62" fmla="*/ 0 w 509"/>
                    <a:gd name="T63" fmla="*/ 12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9" h="597">
                      <a:moveTo>
                        <a:pt x="0" y="120"/>
                      </a:moveTo>
                      <a:lnTo>
                        <a:pt x="25" y="124"/>
                      </a:lnTo>
                      <a:lnTo>
                        <a:pt x="49" y="126"/>
                      </a:lnTo>
                      <a:lnTo>
                        <a:pt x="94" y="124"/>
                      </a:lnTo>
                      <a:lnTo>
                        <a:pt x="130" y="124"/>
                      </a:lnTo>
                      <a:lnTo>
                        <a:pt x="166" y="122"/>
                      </a:lnTo>
                      <a:lnTo>
                        <a:pt x="166" y="157"/>
                      </a:lnTo>
                      <a:lnTo>
                        <a:pt x="243" y="157"/>
                      </a:lnTo>
                      <a:lnTo>
                        <a:pt x="209" y="206"/>
                      </a:lnTo>
                      <a:lnTo>
                        <a:pt x="247" y="208"/>
                      </a:lnTo>
                      <a:lnTo>
                        <a:pt x="270" y="221"/>
                      </a:lnTo>
                      <a:lnTo>
                        <a:pt x="291" y="237"/>
                      </a:lnTo>
                      <a:lnTo>
                        <a:pt x="313" y="248"/>
                      </a:lnTo>
                      <a:lnTo>
                        <a:pt x="291" y="293"/>
                      </a:lnTo>
                      <a:lnTo>
                        <a:pt x="299" y="325"/>
                      </a:lnTo>
                      <a:lnTo>
                        <a:pt x="305" y="360"/>
                      </a:lnTo>
                      <a:lnTo>
                        <a:pt x="296" y="386"/>
                      </a:lnTo>
                      <a:lnTo>
                        <a:pt x="284" y="427"/>
                      </a:lnTo>
                      <a:lnTo>
                        <a:pt x="333" y="465"/>
                      </a:lnTo>
                      <a:lnTo>
                        <a:pt x="360" y="465"/>
                      </a:lnTo>
                      <a:lnTo>
                        <a:pt x="378" y="468"/>
                      </a:lnTo>
                      <a:lnTo>
                        <a:pt x="392" y="478"/>
                      </a:lnTo>
                      <a:lnTo>
                        <a:pt x="403" y="488"/>
                      </a:lnTo>
                      <a:lnTo>
                        <a:pt x="409" y="502"/>
                      </a:lnTo>
                      <a:lnTo>
                        <a:pt x="409" y="521"/>
                      </a:lnTo>
                      <a:lnTo>
                        <a:pt x="406" y="538"/>
                      </a:lnTo>
                      <a:lnTo>
                        <a:pt x="400" y="575"/>
                      </a:lnTo>
                      <a:lnTo>
                        <a:pt x="382" y="597"/>
                      </a:lnTo>
                      <a:lnTo>
                        <a:pt x="410" y="590"/>
                      </a:lnTo>
                      <a:lnTo>
                        <a:pt x="441" y="575"/>
                      </a:lnTo>
                      <a:lnTo>
                        <a:pt x="472" y="553"/>
                      </a:lnTo>
                      <a:lnTo>
                        <a:pt x="489" y="534"/>
                      </a:lnTo>
                      <a:lnTo>
                        <a:pt x="500" y="511"/>
                      </a:lnTo>
                      <a:lnTo>
                        <a:pt x="507" y="494"/>
                      </a:lnTo>
                      <a:lnTo>
                        <a:pt x="509" y="464"/>
                      </a:lnTo>
                      <a:lnTo>
                        <a:pt x="509" y="439"/>
                      </a:lnTo>
                      <a:lnTo>
                        <a:pt x="505" y="418"/>
                      </a:lnTo>
                      <a:lnTo>
                        <a:pt x="499" y="392"/>
                      </a:lnTo>
                      <a:lnTo>
                        <a:pt x="489" y="363"/>
                      </a:lnTo>
                      <a:lnTo>
                        <a:pt x="475" y="336"/>
                      </a:lnTo>
                      <a:lnTo>
                        <a:pt x="466" y="312"/>
                      </a:lnTo>
                      <a:lnTo>
                        <a:pt x="451" y="285"/>
                      </a:lnTo>
                      <a:lnTo>
                        <a:pt x="412" y="237"/>
                      </a:lnTo>
                      <a:lnTo>
                        <a:pt x="403" y="217"/>
                      </a:lnTo>
                      <a:lnTo>
                        <a:pt x="444" y="221"/>
                      </a:lnTo>
                      <a:lnTo>
                        <a:pt x="430" y="182"/>
                      </a:lnTo>
                      <a:lnTo>
                        <a:pt x="414" y="157"/>
                      </a:lnTo>
                      <a:lnTo>
                        <a:pt x="389" y="129"/>
                      </a:lnTo>
                      <a:lnTo>
                        <a:pt x="369" y="110"/>
                      </a:lnTo>
                      <a:lnTo>
                        <a:pt x="347" y="90"/>
                      </a:lnTo>
                      <a:lnTo>
                        <a:pt x="320" y="73"/>
                      </a:lnTo>
                      <a:lnTo>
                        <a:pt x="302" y="62"/>
                      </a:lnTo>
                      <a:lnTo>
                        <a:pt x="284" y="48"/>
                      </a:lnTo>
                      <a:lnTo>
                        <a:pt x="254" y="34"/>
                      </a:lnTo>
                      <a:lnTo>
                        <a:pt x="224" y="21"/>
                      </a:lnTo>
                      <a:lnTo>
                        <a:pt x="187" y="8"/>
                      </a:lnTo>
                      <a:lnTo>
                        <a:pt x="131" y="0"/>
                      </a:lnTo>
                      <a:lnTo>
                        <a:pt x="88" y="4"/>
                      </a:lnTo>
                      <a:lnTo>
                        <a:pt x="67" y="14"/>
                      </a:lnTo>
                      <a:lnTo>
                        <a:pt x="54" y="33"/>
                      </a:lnTo>
                      <a:lnTo>
                        <a:pt x="43" y="48"/>
                      </a:lnTo>
                      <a:lnTo>
                        <a:pt x="31" y="64"/>
                      </a:lnTo>
                      <a:lnTo>
                        <a:pt x="21" y="86"/>
                      </a:lnTo>
                      <a:lnTo>
                        <a:pt x="0" y="120"/>
                      </a:lnTo>
                      <a:close/>
                    </a:path>
                  </a:pathLst>
                </a:custGeom>
                <a:solidFill>
                  <a:srgbClr val="A05000"/>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nvGrpSpPr>
                <p:cNvPr id="223362" name="Group 130"/>
                <p:cNvGrpSpPr>
                  <a:grpSpLocks/>
                </p:cNvGrpSpPr>
                <p:nvPr/>
              </p:nvGrpSpPr>
              <p:grpSpPr bwMode="auto">
                <a:xfrm>
                  <a:off x="4973" y="850"/>
                  <a:ext cx="127" cy="140"/>
                  <a:chOff x="4973" y="850"/>
                  <a:chExt cx="127" cy="140"/>
                </a:xfrm>
              </p:grpSpPr>
              <p:grpSp>
                <p:nvGrpSpPr>
                  <p:cNvPr id="223353" name="Group 121"/>
                  <p:cNvGrpSpPr>
                    <a:grpSpLocks/>
                  </p:cNvGrpSpPr>
                  <p:nvPr/>
                </p:nvGrpSpPr>
                <p:grpSpPr bwMode="auto">
                  <a:xfrm>
                    <a:off x="4984" y="850"/>
                    <a:ext cx="57" cy="31"/>
                    <a:chOff x="4984" y="850"/>
                    <a:chExt cx="57" cy="31"/>
                  </a:xfrm>
                </p:grpSpPr>
                <p:grpSp>
                  <p:nvGrpSpPr>
                    <p:cNvPr id="223348" name="Group 116"/>
                    <p:cNvGrpSpPr>
                      <a:grpSpLocks/>
                    </p:cNvGrpSpPr>
                    <p:nvPr/>
                  </p:nvGrpSpPr>
                  <p:grpSpPr bwMode="auto">
                    <a:xfrm>
                      <a:off x="5014" y="857"/>
                      <a:ext cx="27" cy="24"/>
                      <a:chOff x="5014" y="857"/>
                      <a:chExt cx="27" cy="24"/>
                    </a:xfrm>
                  </p:grpSpPr>
                  <p:sp>
                    <p:nvSpPr>
                      <p:cNvPr id="223345" name="Oval 113"/>
                      <p:cNvSpPr>
                        <a:spLocks noChangeArrowheads="1"/>
                      </p:cNvSpPr>
                      <p:nvPr/>
                    </p:nvSpPr>
                    <p:spPr bwMode="auto">
                      <a:xfrm>
                        <a:off x="5014" y="857"/>
                        <a:ext cx="27" cy="24"/>
                      </a:xfrm>
                      <a:prstGeom prst="ellipse">
                        <a:avLst/>
                      </a:prstGeom>
                      <a:solidFill>
                        <a:srgbClr val="FFFFFF"/>
                      </a:solidFill>
                      <a:ln w="4763">
                        <a:solidFill>
                          <a:srgbClr val="000000"/>
                        </a:solidFill>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46" name="Oval 114"/>
                      <p:cNvSpPr>
                        <a:spLocks noChangeArrowheads="1"/>
                      </p:cNvSpPr>
                      <p:nvPr/>
                    </p:nvSpPr>
                    <p:spPr bwMode="auto">
                      <a:xfrm>
                        <a:off x="5020" y="862"/>
                        <a:ext cx="10" cy="10"/>
                      </a:xfrm>
                      <a:prstGeom prst="ellipse">
                        <a:avLst/>
                      </a:prstGeom>
                      <a:solidFill>
                        <a:srgbClr val="4040FF"/>
                      </a:solidFill>
                      <a:ln w="4763">
                        <a:solidFill>
                          <a:srgbClr val="000000"/>
                        </a:solidFill>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47" name="Oval 115"/>
                      <p:cNvSpPr>
                        <a:spLocks noChangeArrowheads="1"/>
                      </p:cNvSpPr>
                      <p:nvPr/>
                    </p:nvSpPr>
                    <p:spPr bwMode="auto">
                      <a:xfrm>
                        <a:off x="5023" y="864"/>
                        <a:ext cx="3" cy="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grpSp>
                  <p:nvGrpSpPr>
                    <p:cNvPr id="223352" name="Group 120"/>
                    <p:cNvGrpSpPr>
                      <a:grpSpLocks/>
                    </p:cNvGrpSpPr>
                    <p:nvPr/>
                  </p:nvGrpSpPr>
                  <p:grpSpPr bwMode="auto">
                    <a:xfrm>
                      <a:off x="4984" y="850"/>
                      <a:ext cx="25" cy="23"/>
                      <a:chOff x="4984" y="850"/>
                      <a:chExt cx="25" cy="23"/>
                    </a:xfrm>
                  </p:grpSpPr>
                  <p:sp>
                    <p:nvSpPr>
                      <p:cNvPr id="223349" name="Oval 117"/>
                      <p:cNvSpPr>
                        <a:spLocks noChangeArrowheads="1"/>
                      </p:cNvSpPr>
                      <p:nvPr/>
                    </p:nvSpPr>
                    <p:spPr bwMode="auto">
                      <a:xfrm>
                        <a:off x="4984" y="850"/>
                        <a:ext cx="25" cy="23"/>
                      </a:xfrm>
                      <a:prstGeom prst="ellipse">
                        <a:avLst/>
                      </a:prstGeom>
                      <a:solidFill>
                        <a:srgbClr val="FFFFFF"/>
                      </a:solidFill>
                      <a:ln w="4763">
                        <a:solidFill>
                          <a:srgbClr val="000000"/>
                        </a:solidFill>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50" name="Oval 118"/>
                      <p:cNvSpPr>
                        <a:spLocks noChangeArrowheads="1"/>
                      </p:cNvSpPr>
                      <p:nvPr/>
                    </p:nvSpPr>
                    <p:spPr bwMode="auto">
                      <a:xfrm>
                        <a:off x="4990" y="854"/>
                        <a:ext cx="10" cy="10"/>
                      </a:xfrm>
                      <a:prstGeom prst="ellipse">
                        <a:avLst/>
                      </a:prstGeom>
                      <a:solidFill>
                        <a:srgbClr val="4040FF"/>
                      </a:solidFill>
                      <a:ln w="4763">
                        <a:solidFill>
                          <a:srgbClr val="000000"/>
                        </a:solidFill>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51" name="Oval 119"/>
                      <p:cNvSpPr>
                        <a:spLocks noChangeArrowheads="1"/>
                      </p:cNvSpPr>
                      <p:nvPr/>
                    </p:nvSpPr>
                    <p:spPr bwMode="auto">
                      <a:xfrm>
                        <a:off x="4993" y="856"/>
                        <a:ext cx="3" cy="3"/>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grpSp>
              <p:grpSp>
                <p:nvGrpSpPr>
                  <p:cNvPr id="223361" name="Group 129"/>
                  <p:cNvGrpSpPr>
                    <a:grpSpLocks/>
                  </p:cNvGrpSpPr>
                  <p:nvPr/>
                </p:nvGrpSpPr>
                <p:grpSpPr bwMode="auto">
                  <a:xfrm>
                    <a:off x="4973" y="900"/>
                    <a:ext cx="127" cy="90"/>
                    <a:chOff x="4973" y="900"/>
                    <a:chExt cx="127" cy="90"/>
                  </a:xfrm>
                </p:grpSpPr>
                <p:grpSp>
                  <p:nvGrpSpPr>
                    <p:cNvPr id="223357" name="Group 125"/>
                    <p:cNvGrpSpPr>
                      <a:grpSpLocks/>
                    </p:cNvGrpSpPr>
                    <p:nvPr/>
                  </p:nvGrpSpPr>
                  <p:grpSpPr bwMode="auto">
                    <a:xfrm>
                      <a:off x="4973" y="900"/>
                      <a:ext cx="39" cy="36"/>
                      <a:chOff x="4973" y="900"/>
                      <a:chExt cx="39" cy="36"/>
                    </a:xfrm>
                  </p:grpSpPr>
                  <p:sp>
                    <p:nvSpPr>
                      <p:cNvPr id="223354" name="Freeform 122"/>
                      <p:cNvSpPr>
                        <a:spLocks/>
                      </p:cNvSpPr>
                      <p:nvPr/>
                    </p:nvSpPr>
                    <p:spPr bwMode="auto">
                      <a:xfrm>
                        <a:off x="4975" y="923"/>
                        <a:ext cx="37" cy="13"/>
                      </a:xfrm>
                      <a:custGeom>
                        <a:avLst/>
                        <a:gdLst>
                          <a:gd name="T0" fmla="*/ 0 w 145"/>
                          <a:gd name="T1" fmla="*/ 10 h 51"/>
                          <a:gd name="T2" fmla="*/ 23 w 145"/>
                          <a:gd name="T3" fmla="*/ 0 h 51"/>
                          <a:gd name="T4" fmla="*/ 37 w 145"/>
                          <a:gd name="T5" fmla="*/ 0 h 51"/>
                          <a:gd name="T6" fmla="*/ 51 w 145"/>
                          <a:gd name="T7" fmla="*/ 3 h 51"/>
                          <a:gd name="T8" fmla="*/ 54 w 145"/>
                          <a:gd name="T9" fmla="*/ 8 h 51"/>
                          <a:gd name="T10" fmla="*/ 69 w 145"/>
                          <a:gd name="T11" fmla="*/ 10 h 51"/>
                          <a:gd name="T12" fmla="*/ 80 w 145"/>
                          <a:gd name="T13" fmla="*/ 6 h 51"/>
                          <a:gd name="T14" fmla="*/ 91 w 145"/>
                          <a:gd name="T15" fmla="*/ 6 h 51"/>
                          <a:gd name="T16" fmla="*/ 105 w 145"/>
                          <a:gd name="T17" fmla="*/ 10 h 51"/>
                          <a:gd name="T18" fmla="*/ 125 w 145"/>
                          <a:gd name="T19" fmla="*/ 33 h 51"/>
                          <a:gd name="T20" fmla="*/ 145 w 145"/>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51">
                            <a:moveTo>
                              <a:pt x="0" y="10"/>
                            </a:moveTo>
                            <a:lnTo>
                              <a:pt x="23" y="0"/>
                            </a:lnTo>
                            <a:lnTo>
                              <a:pt x="37" y="0"/>
                            </a:lnTo>
                            <a:lnTo>
                              <a:pt x="51" y="3"/>
                            </a:lnTo>
                            <a:lnTo>
                              <a:pt x="54" y="8"/>
                            </a:lnTo>
                            <a:lnTo>
                              <a:pt x="69" y="10"/>
                            </a:lnTo>
                            <a:lnTo>
                              <a:pt x="80" y="6"/>
                            </a:lnTo>
                            <a:lnTo>
                              <a:pt x="91" y="6"/>
                            </a:lnTo>
                            <a:lnTo>
                              <a:pt x="105" y="10"/>
                            </a:lnTo>
                            <a:lnTo>
                              <a:pt x="125" y="33"/>
                            </a:lnTo>
                            <a:lnTo>
                              <a:pt x="145" y="51"/>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55" name="Freeform 123"/>
                      <p:cNvSpPr>
                        <a:spLocks/>
                      </p:cNvSpPr>
                      <p:nvPr/>
                    </p:nvSpPr>
                    <p:spPr bwMode="auto">
                      <a:xfrm>
                        <a:off x="4982" y="930"/>
                        <a:ext cx="17" cy="4"/>
                      </a:xfrm>
                      <a:custGeom>
                        <a:avLst/>
                        <a:gdLst>
                          <a:gd name="T0" fmla="*/ 0 w 67"/>
                          <a:gd name="T1" fmla="*/ 0 h 17"/>
                          <a:gd name="T2" fmla="*/ 11 w 67"/>
                          <a:gd name="T3" fmla="*/ 7 h 17"/>
                          <a:gd name="T4" fmla="*/ 26 w 67"/>
                          <a:gd name="T5" fmla="*/ 17 h 17"/>
                          <a:gd name="T6" fmla="*/ 44 w 67"/>
                          <a:gd name="T7" fmla="*/ 17 h 17"/>
                          <a:gd name="T8" fmla="*/ 62 w 67"/>
                          <a:gd name="T9" fmla="*/ 15 h 17"/>
                          <a:gd name="T10" fmla="*/ 67 w 67"/>
                          <a:gd name="T11" fmla="*/ 11 h 17"/>
                        </a:gdLst>
                        <a:ahLst/>
                        <a:cxnLst>
                          <a:cxn ang="0">
                            <a:pos x="T0" y="T1"/>
                          </a:cxn>
                          <a:cxn ang="0">
                            <a:pos x="T2" y="T3"/>
                          </a:cxn>
                          <a:cxn ang="0">
                            <a:pos x="T4" y="T5"/>
                          </a:cxn>
                          <a:cxn ang="0">
                            <a:pos x="T6" y="T7"/>
                          </a:cxn>
                          <a:cxn ang="0">
                            <a:pos x="T8" y="T9"/>
                          </a:cxn>
                          <a:cxn ang="0">
                            <a:pos x="T10" y="T11"/>
                          </a:cxn>
                        </a:cxnLst>
                        <a:rect l="0" t="0" r="r" b="b"/>
                        <a:pathLst>
                          <a:path w="67" h="17">
                            <a:moveTo>
                              <a:pt x="0" y="0"/>
                            </a:moveTo>
                            <a:lnTo>
                              <a:pt x="11" y="7"/>
                            </a:lnTo>
                            <a:lnTo>
                              <a:pt x="26" y="17"/>
                            </a:lnTo>
                            <a:lnTo>
                              <a:pt x="44" y="17"/>
                            </a:lnTo>
                            <a:lnTo>
                              <a:pt x="62" y="15"/>
                            </a:lnTo>
                            <a:lnTo>
                              <a:pt x="67" y="11"/>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56" name="Freeform 124"/>
                      <p:cNvSpPr>
                        <a:spLocks/>
                      </p:cNvSpPr>
                      <p:nvPr/>
                    </p:nvSpPr>
                    <p:spPr bwMode="auto">
                      <a:xfrm>
                        <a:off x="4973" y="900"/>
                        <a:ext cx="34" cy="7"/>
                      </a:xfrm>
                      <a:custGeom>
                        <a:avLst/>
                        <a:gdLst>
                          <a:gd name="T0" fmla="*/ 0 w 136"/>
                          <a:gd name="T1" fmla="*/ 19 h 28"/>
                          <a:gd name="T2" fmla="*/ 14 w 136"/>
                          <a:gd name="T3" fmla="*/ 19 h 28"/>
                          <a:gd name="T4" fmla="*/ 39 w 136"/>
                          <a:gd name="T5" fmla="*/ 25 h 28"/>
                          <a:gd name="T6" fmla="*/ 69 w 136"/>
                          <a:gd name="T7" fmla="*/ 28 h 28"/>
                          <a:gd name="T8" fmla="*/ 86 w 136"/>
                          <a:gd name="T9" fmla="*/ 26 h 28"/>
                          <a:gd name="T10" fmla="*/ 100 w 136"/>
                          <a:gd name="T11" fmla="*/ 26 h 28"/>
                          <a:gd name="T12" fmla="*/ 110 w 136"/>
                          <a:gd name="T13" fmla="*/ 21 h 28"/>
                          <a:gd name="T14" fmla="*/ 124 w 136"/>
                          <a:gd name="T15" fmla="*/ 16 h 28"/>
                          <a:gd name="T16" fmla="*/ 133 w 136"/>
                          <a:gd name="T17" fmla="*/ 11 h 28"/>
                          <a:gd name="T18" fmla="*/ 136 w 136"/>
                          <a:gd name="T1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28">
                            <a:moveTo>
                              <a:pt x="0" y="19"/>
                            </a:moveTo>
                            <a:lnTo>
                              <a:pt x="14" y="19"/>
                            </a:lnTo>
                            <a:lnTo>
                              <a:pt x="39" y="25"/>
                            </a:lnTo>
                            <a:lnTo>
                              <a:pt x="69" y="28"/>
                            </a:lnTo>
                            <a:lnTo>
                              <a:pt x="86" y="26"/>
                            </a:lnTo>
                            <a:lnTo>
                              <a:pt x="100" y="26"/>
                            </a:lnTo>
                            <a:lnTo>
                              <a:pt x="110" y="21"/>
                            </a:lnTo>
                            <a:lnTo>
                              <a:pt x="124" y="16"/>
                            </a:lnTo>
                            <a:lnTo>
                              <a:pt x="133" y="11"/>
                            </a:lnTo>
                            <a:lnTo>
                              <a:pt x="136" y="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grpSp>
                  <p:nvGrpSpPr>
                    <p:cNvPr id="223360" name="Group 128"/>
                    <p:cNvGrpSpPr>
                      <a:grpSpLocks/>
                    </p:cNvGrpSpPr>
                    <p:nvPr/>
                  </p:nvGrpSpPr>
                  <p:grpSpPr bwMode="auto">
                    <a:xfrm>
                      <a:off x="4993" y="906"/>
                      <a:ext cx="107" cy="84"/>
                      <a:chOff x="4993" y="906"/>
                      <a:chExt cx="107" cy="84"/>
                    </a:xfrm>
                  </p:grpSpPr>
                  <p:sp>
                    <p:nvSpPr>
                      <p:cNvPr id="223358" name="Freeform 126"/>
                      <p:cNvSpPr>
                        <a:spLocks/>
                      </p:cNvSpPr>
                      <p:nvPr/>
                    </p:nvSpPr>
                    <p:spPr bwMode="auto">
                      <a:xfrm>
                        <a:off x="4993" y="947"/>
                        <a:ext cx="73" cy="43"/>
                      </a:xfrm>
                      <a:custGeom>
                        <a:avLst/>
                        <a:gdLst>
                          <a:gd name="T0" fmla="*/ 0 w 293"/>
                          <a:gd name="T1" fmla="*/ 173 h 173"/>
                          <a:gd name="T2" fmla="*/ 57 w 293"/>
                          <a:gd name="T3" fmla="*/ 156 h 173"/>
                          <a:gd name="T4" fmla="*/ 122 w 293"/>
                          <a:gd name="T5" fmla="*/ 136 h 173"/>
                          <a:gd name="T6" fmla="*/ 169 w 293"/>
                          <a:gd name="T7" fmla="*/ 116 h 173"/>
                          <a:gd name="T8" fmla="*/ 205 w 293"/>
                          <a:gd name="T9" fmla="*/ 104 h 173"/>
                          <a:gd name="T10" fmla="*/ 237 w 293"/>
                          <a:gd name="T11" fmla="*/ 90 h 173"/>
                          <a:gd name="T12" fmla="*/ 257 w 293"/>
                          <a:gd name="T13" fmla="*/ 72 h 173"/>
                          <a:gd name="T14" fmla="*/ 270 w 293"/>
                          <a:gd name="T15" fmla="*/ 57 h 173"/>
                          <a:gd name="T16" fmla="*/ 283 w 293"/>
                          <a:gd name="T17" fmla="*/ 32 h 173"/>
                          <a:gd name="T18" fmla="*/ 293 w 293"/>
                          <a:gd name="T19"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3" h="173">
                            <a:moveTo>
                              <a:pt x="0" y="173"/>
                            </a:moveTo>
                            <a:lnTo>
                              <a:pt x="57" y="156"/>
                            </a:lnTo>
                            <a:lnTo>
                              <a:pt x="122" y="136"/>
                            </a:lnTo>
                            <a:lnTo>
                              <a:pt x="169" y="116"/>
                            </a:lnTo>
                            <a:lnTo>
                              <a:pt x="205" y="104"/>
                            </a:lnTo>
                            <a:lnTo>
                              <a:pt x="237" y="90"/>
                            </a:lnTo>
                            <a:lnTo>
                              <a:pt x="257" y="72"/>
                            </a:lnTo>
                            <a:lnTo>
                              <a:pt x="270" y="57"/>
                            </a:lnTo>
                            <a:lnTo>
                              <a:pt x="283" y="32"/>
                            </a:lnTo>
                            <a:lnTo>
                              <a:pt x="293" y="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59" name="Freeform 127"/>
                      <p:cNvSpPr>
                        <a:spLocks/>
                      </p:cNvSpPr>
                      <p:nvPr/>
                    </p:nvSpPr>
                    <p:spPr bwMode="auto">
                      <a:xfrm>
                        <a:off x="5084" y="906"/>
                        <a:ext cx="16" cy="6"/>
                      </a:xfrm>
                      <a:custGeom>
                        <a:avLst/>
                        <a:gdLst>
                          <a:gd name="T0" fmla="*/ 65 w 65"/>
                          <a:gd name="T1" fmla="*/ 0 h 22"/>
                          <a:gd name="T2" fmla="*/ 22 w 65"/>
                          <a:gd name="T3" fmla="*/ 6 h 22"/>
                          <a:gd name="T4" fmla="*/ 7 w 65"/>
                          <a:gd name="T5" fmla="*/ 11 h 22"/>
                          <a:gd name="T6" fmla="*/ 0 w 65"/>
                          <a:gd name="T7" fmla="*/ 22 h 22"/>
                        </a:gdLst>
                        <a:ahLst/>
                        <a:cxnLst>
                          <a:cxn ang="0">
                            <a:pos x="T0" y="T1"/>
                          </a:cxn>
                          <a:cxn ang="0">
                            <a:pos x="T2" y="T3"/>
                          </a:cxn>
                          <a:cxn ang="0">
                            <a:pos x="T4" y="T5"/>
                          </a:cxn>
                          <a:cxn ang="0">
                            <a:pos x="T6" y="T7"/>
                          </a:cxn>
                        </a:cxnLst>
                        <a:rect l="0" t="0" r="r" b="b"/>
                        <a:pathLst>
                          <a:path w="65" h="22">
                            <a:moveTo>
                              <a:pt x="65" y="0"/>
                            </a:moveTo>
                            <a:lnTo>
                              <a:pt x="22" y="6"/>
                            </a:lnTo>
                            <a:lnTo>
                              <a:pt x="7" y="11"/>
                            </a:lnTo>
                            <a:lnTo>
                              <a:pt x="0" y="22"/>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grpSp>
            </p:grpSp>
          </p:grpSp>
          <p:grpSp>
            <p:nvGrpSpPr>
              <p:cNvPr id="223368" name="Group 136"/>
              <p:cNvGrpSpPr>
                <a:grpSpLocks/>
              </p:cNvGrpSpPr>
              <p:nvPr/>
            </p:nvGrpSpPr>
            <p:grpSpPr bwMode="auto">
              <a:xfrm>
                <a:off x="4922" y="802"/>
                <a:ext cx="251" cy="126"/>
                <a:chOff x="4922" y="802"/>
                <a:chExt cx="251" cy="126"/>
              </a:xfrm>
            </p:grpSpPr>
            <p:sp>
              <p:nvSpPr>
                <p:cNvPr id="223364" name="Freeform 132"/>
                <p:cNvSpPr>
                  <a:spLocks/>
                </p:cNvSpPr>
                <p:nvPr/>
              </p:nvSpPr>
              <p:spPr bwMode="auto">
                <a:xfrm>
                  <a:off x="5148" y="917"/>
                  <a:ext cx="25" cy="11"/>
                </a:xfrm>
                <a:custGeom>
                  <a:avLst/>
                  <a:gdLst>
                    <a:gd name="T0" fmla="*/ 0 w 99"/>
                    <a:gd name="T1" fmla="*/ 42 h 42"/>
                    <a:gd name="T2" fmla="*/ 24 w 99"/>
                    <a:gd name="T3" fmla="*/ 19 h 42"/>
                    <a:gd name="T4" fmla="*/ 31 w 99"/>
                    <a:gd name="T5" fmla="*/ 13 h 42"/>
                    <a:gd name="T6" fmla="*/ 36 w 99"/>
                    <a:gd name="T7" fmla="*/ 12 h 42"/>
                    <a:gd name="T8" fmla="*/ 41 w 99"/>
                    <a:gd name="T9" fmla="*/ 10 h 42"/>
                    <a:gd name="T10" fmla="*/ 47 w 99"/>
                    <a:gd name="T11" fmla="*/ 5 h 42"/>
                    <a:gd name="T12" fmla="*/ 52 w 99"/>
                    <a:gd name="T13" fmla="*/ 4 h 42"/>
                    <a:gd name="T14" fmla="*/ 58 w 99"/>
                    <a:gd name="T15" fmla="*/ 2 h 42"/>
                    <a:gd name="T16" fmla="*/ 63 w 99"/>
                    <a:gd name="T17" fmla="*/ 0 h 42"/>
                    <a:gd name="T18" fmla="*/ 70 w 99"/>
                    <a:gd name="T19" fmla="*/ 0 h 42"/>
                    <a:gd name="T20" fmla="*/ 76 w 99"/>
                    <a:gd name="T21" fmla="*/ 0 h 42"/>
                    <a:gd name="T22" fmla="*/ 79 w 99"/>
                    <a:gd name="T23" fmla="*/ 0 h 42"/>
                    <a:gd name="T24" fmla="*/ 85 w 99"/>
                    <a:gd name="T25" fmla="*/ 2 h 42"/>
                    <a:gd name="T26" fmla="*/ 87 w 99"/>
                    <a:gd name="T27" fmla="*/ 4 h 42"/>
                    <a:gd name="T28" fmla="*/ 92 w 99"/>
                    <a:gd name="T29" fmla="*/ 8 h 42"/>
                    <a:gd name="T30" fmla="*/ 96 w 99"/>
                    <a:gd name="T31" fmla="*/ 12 h 42"/>
                    <a:gd name="T32" fmla="*/ 97 w 99"/>
                    <a:gd name="T33" fmla="*/ 15 h 42"/>
                    <a:gd name="T34" fmla="*/ 99 w 99"/>
                    <a:gd name="T35" fmla="*/ 22 h 42"/>
                    <a:gd name="T36" fmla="*/ 97 w 99"/>
                    <a:gd name="T37" fmla="*/ 29 h 42"/>
                    <a:gd name="T38" fmla="*/ 96 w 99"/>
                    <a:gd name="T39" fmla="*/ 32 h 42"/>
                    <a:gd name="T40" fmla="*/ 92 w 99"/>
                    <a:gd name="T41" fmla="*/ 36 h 42"/>
                    <a:gd name="T42" fmla="*/ 86 w 99"/>
                    <a:gd name="T43" fmla="*/ 38 h 42"/>
                    <a:gd name="T44" fmla="*/ 79 w 99"/>
                    <a:gd name="T45" fmla="*/ 40 h 42"/>
                    <a:gd name="T46" fmla="*/ 70 w 99"/>
                    <a:gd name="T47" fmla="*/ 40 h 42"/>
                    <a:gd name="T48" fmla="*/ 63 w 99"/>
                    <a:gd name="T49" fmla="*/ 37 h 42"/>
                    <a:gd name="T50" fmla="*/ 52 w 99"/>
                    <a:gd name="T51" fmla="*/ 35 h 42"/>
                    <a:gd name="T52" fmla="*/ 45 w 99"/>
                    <a:gd name="T53" fmla="*/ 35 h 42"/>
                    <a:gd name="T54" fmla="*/ 33 w 99"/>
                    <a:gd name="T55" fmla="*/ 35 h 42"/>
                    <a:gd name="T56" fmla="*/ 20 w 99"/>
                    <a:gd name="T57" fmla="*/ 36 h 42"/>
                    <a:gd name="T58" fmla="*/ 0 w 99"/>
                    <a:gd name="T5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42">
                      <a:moveTo>
                        <a:pt x="0" y="42"/>
                      </a:moveTo>
                      <a:lnTo>
                        <a:pt x="24" y="19"/>
                      </a:lnTo>
                      <a:lnTo>
                        <a:pt x="31" y="13"/>
                      </a:lnTo>
                      <a:lnTo>
                        <a:pt x="36" y="12"/>
                      </a:lnTo>
                      <a:lnTo>
                        <a:pt x="41" y="10"/>
                      </a:lnTo>
                      <a:lnTo>
                        <a:pt x="47" y="5"/>
                      </a:lnTo>
                      <a:lnTo>
                        <a:pt x="52" y="4"/>
                      </a:lnTo>
                      <a:lnTo>
                        <a:pt x="58" y="2"/>
                      </a:lnTo>
                      <a:lnTo>
                        <a:pt x="63" y="0"/>
                      </a:lnTo>
                      <a:lnTo>
                        <a:pt x="70" y="0"/>
                      </a:lnTo>
                      <a:lnTo>
                        <a:pt x="76" y="0"/>
                      </a:lnTo>
                      <a:lnTo>
                        <a:pt x="79" y="0"/>
                      </a:lnTo>
                      <a:lnTo>
                        <a:pt x="85" y="2"/>
                      </a:lnTo>
                      <a:lnTo>
                        <a:pt x="87" y="4"/>
                      </a:lnTo>
                      <a:lnTo>
                        <a:pt x="92" y="8"/>
                      </a:lnTo>
                      <a:lnTo>
                        <a:pt x="96" y="12"/>
                      </a:lnTo>
                      <a:lnTo>
                        <a:pt x="97" y="15"/>
                      </a:lnTo>
                      <a:lnTo>
                        <a:pt x="99" y="22"/>
                      </a:lnTo>
                      <a:lnTo>
                        <a:pt x="97" y="29"/>
                      </a:lnTo>
                      <a:lnTo>
                        <a:pt x="96" y="32"/>
                      </a:lnTo>
                      <a:lnTo>
                        <a:pt x="92" y="36"/>
                      </a:lnTo>
                      <a:lnTo>
                        <a:pt x="86" y="38"/>
                      </a:lnTo>
                      <a:lnTo>
                        <a:pt x="79" y="40"/>
                      </a:lnTo>
                      <a:lnTo>
                        <a:pt x="70" y="40"/>
                      </a:lnTo>
                      <a:lnTo>
                        <a:pt x="63" y="37"/>
                      </a:lnTo>
                      <a:lnTo>
                        <a:pt x="52" y="35"/>
                      </a:lnTo>
                      <a:lnTo>
                        <a:pt x="45" y="35"/>
                      </a:lnTo>
                      <a:lnTo>
                        <a:pt x="33" y="35"/>
                      </a:lnTo>
                      <a:lnTo>
                        <a:pt x="20" y="36"/>
                      </a:lnTo>
                      <a:lnTo>
                        <a:pt x="0" y="42"/>
                      </a:lnTo>
                      <a:close/>
                    </a:path>
                  </a:pathLst>
                </a:custGeom>
                <a:solidFill>
                  <a:srgbClr val="C0FFFF"/>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65" name="Freeform 133"/>
                <p:cNvSpPr>
                  <a:spLocks/>
                </p:cNvSpPr>
                <p:nvPr/>
              </p:nvSpPr>
              <p:spPr bwMode="auto">
                <a:xfrm>
                  <a:off x="4922" y="867"/>
                  <a:ext cx="16" cy="7"/>
                </a:xfrm>
                <a:custGeom>
                  <a:avLst/>
                  <a:gdLst>
                    <a:gd name="T0" fmla="*/ 67 w 67"/>
                    <a:gd name="T1" fmla="*/ 28 h 28"/>
                    <a:gd name="T2" fmla="*/ 49 w 67"/>
                    <a:gd name="T3" fmla="*/ 13 h 28"/>
                    <a:gd name="T4" fmla="*/ 46 w 67"/>
                    <a:gd name="T5" fmla="*/ 10 h 28"/>
                    <a:gd name="T6" fmla="*/ 42 w 67"/>
                    <a:gd name="T7" fmla="*/ 7 h 28"/>
                    <a:gd name="T8" fmla="*/ 40 w 67"/>
                    <a:gd name="T9" fmla="*/ 6 h 28"/>
                    <a:gd name="T10" fmla="*/ 35 w 67"/>
                    <a:gd name="T11" fmla="*/ 2 h 28"/>
                    <a:gd name="T12" fmla="*/ 31 w 67"/>
                    <a:gd name="T13" fmla="*/ 2 h 28"/>
                    <a:gd name="T14" fmla="*/ 27 w 67"/>
                    <a:gd name="T15" fmla="*/ 1 h 28"/>
                    <a:gd name="T16" fmla="*/ 24 w 67"/>
                    <a:gd name="T17" fmla="*/ 0 h 28"/>
                    <a:gd name="T18" fmla="*/ 19 w 67"/>
                    <a:gd name="T19" fmla="*/ 0 h 28"/>
                    <a:gd name="T20" fmla="*/ 17 w 67"/>
                    <a:gd name="T21" fmla="*/ 0 h 28"/>
                    <a:gd name="T22" fmla="*/ 13 w 67"/>
                    <a:gd name="T23" fmla="*/ 0 h 28"/>
                    <a:gd name="T24" fmla="*/ 10 w 67"/>
                    <a:gd name="T25" fmla="*/ 1 h 28"/>
                    <a:gd name="T26" fmla="*/ 6 w 67"/>
                    <a:gd name="T27" fmla="*/ 2 h 28"/>
                    <a:gd name="T28" fmla="*/ 4 w 67"/>
                    <a:gd name="T29" fmla="*/ 4 h 28"/>
                    <a:gd name="T30" fmla="*/ 2 w 67"/>
                    <a:gd name="T31" fmla="*/ 7 h 28"/>
                    <a:gd name="T32" fmla="*/ 0 w 67"/>
                    <a:gd name="T33" fmla="*/ 10 h 28"/>
                    <a:gd name="T34" fmla="*/ 0 w 67"/>
                    <a:gd name="T35" fmla="*/ 15 h 28"/>
                    <a:gd name="T36" fmla="*/ 0 w 67"/>
                    <a:gd name="T37" fmla="*/ 20 h 28"/>
                    <a:gd name="T38" fmla="*/ 2 w 67"/>
                    <a:gd name="T39" fmla="*/ 22 h 28"/>
                    <a:gd name="T40" fmla="*/ 4 w 67"/>
                    <a:gd name="T41" fmla="*/ 26 h 28"/>
                    <a:gd name="T42" fmla="*/ 9 w 67"/>
                    <a:gd name="T43" fmla="*/ 27 h 28"/>
                    <a:gd name="T44" fmla="*/ 13 w 67"/>
                    <a:gd name="T45" fmla="*/ 27 h 28"/>
                    <a:gd name="T46" fmla="*/ 19 w 67"/>
                    <a:gd name="T47" fmla="*/ 27 h 28"/>
                    <a:gd name="T48" fmla="*/ 24 w 67"/>
                    <a:gd name="T49" fmla="*/ 26 h 28"/>
                    <a:gd name="T50" fmla="*/ 31 w 67"/>
                    <a:gd name="T51" fmla="*/ 25 h 28"/>
                    <a:gd name="T52" fmla="*/ 37 w 67"/>
                    <a:gd name="T53" fmla="*/ 25 h 28"/>
                    <a:gd name="T54" fmla="*/ 45 w 67"/>
                    <a:gd name="T55" fmla="*/ 25 h 28"/>
                    <a:gd name="T56" fmla="*/ 54 w 67"/>
                    <a:gd name="T57" fmla="*/ 26 h 28"/>
                    <a:gd name="T58" fmla="*/ 67 w 67"/>
                    <a:gd name="T5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 h="28">
                      <a:moveTo>
                        <a:pt x="67" y="28"/>
                      </a:moveTo>
                      <a:lnTo>
                        <a:pt x="49" y="13"/>
                      </a:lnTo>
                      <a:lnTo>
                        <a:pt x="46" y="10"/>
                      </a:lnTo>
                      <a:lnTo>
                        <a:pt x="42" y="7"/>
                      </a:lnTo>
                      <a:lnTo>
                        <a:pt x="40" y="6"/>
                      </a:lnTo>
                      <a:lnTo>
                        <a:pt x="35" y="2"/>
                      </a:lnTo>
                      <a:lnTo>
                        <a:pt x="31" y="2"/>
                      </a:lnTo>
                      <a:lnTo>
                        <a:pt x="27" y="1"/>
                      </a:lnTo>
                      <a:lnTo>
                        <a:pt x="24" y="0"/>
                      </a:lnTo>
                      <a:lnTo>
                        <a:pt x="19" y="0"/>
                      </a:lnTo>
                      <a:lnTo>
                        <a:pt x="17" y="0"/>
                      </a:lnTo>
                      <a:lnTo>
                        <a:pt x="13" y="0"/>
                      </a:lnTo>
                      <a:lnTo>
                        <a:pt x="10" y="1"/>
                      </a:lnTo>
                      <a:lnTo>
                        <a:pt x="6" y="2"/>
                      </a:lnTo>
                      <a:lnTo>
                        <a:pt x="4" y="4"/>
                      </a:lnTo>
                      <a:lnTo>
                        <a:pt x="2" y="7"/>
                      </a:lnTo>
                      <a:lnTo>
                        <a:pt x="0" y="10"/>
                      </a:lnTo>
                      <a:lnTo>
                        <a:pt x="0" y="15"/>
                      </a:lnTo>
                      <a:lnTo>
                        <a:pt x="0" y="20"/>
                      </a:lnTo>
                      <a:lnTo>
                        <a:pt x="2" y="22"/>
                      </a:lnTo>
                      <a:lnTo>
                        <a:pt x="4" y="26"/>
                      </a:lnTo>
                      <a:lnTo>
                        <a:pt x="9" y="27"/>
                      </a:lnTo>
                      <a:lnTo>
                        <a:pt x="13" y="27"/>
                      </a:lnTo>
                      <a:lnTo>
                        <a:pt x="19" y="27"/>
                      </a:lnTo>
                      <a:lnTo>
                        <a:pt x="24" y="26"/>
                      </a:lnTo>
                      <a:lnTo>
                        <a:pt x="31" y="25"/>
                      </a:lnTo>
                      <a:lnTo>
                        <a:pt x="37" y="25"/>
                      </a:lnTo>
                      <a:lnTo>
                        <a:pt x="45" y="25"/>
                      </a:lnTo>
                      <a:lnTo>
                        <a:pt x="54" y="26"/>
                      </a:lnTo>
                      <a:lnTo>
                        <a:pt x="67" y="28"/>
                      </a:lnTo>
                      <a:close/>
                    </a:path>
                  </a:pathLst>
                </a:custGeom>
                <a:solidFill>
                  <a:srgbClr val="C0FFFF"/>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66" name="Freeform 134"/>
                <p:cNvSpPr>
                  <a:spLocks/>
                </p:cNvSpPr>
                <p:nvPr/>
              </p:nvSpPr>
              <p:spPr bwMode="auto">
                <a:xfrm>
                  <a:off x="5142" y="824"/>
                  <a:ext cx="28" cy="20"/>
                </a:xfrm>
                <a:custGeom>
                  <a:avLst/>
                  <a:gdLst>
                    <a:gd name="T0" fmla="*/ 0 w 112"/>
                    <a:gd name="T1" fmla="*/ 78 h 78"/>
                    <a:gd name="T2" fmla="*/ 4 w 112"/>
                    <a:gd name="T3" fmla="*/ 66 h 78"/>
                    <a:gd name="T4" fmla="*/ 9 w 112"/>
                    <a:gd name="T5" fmla="*/ 51 h 78"/>
                    <a:gd name="T6" fmla="*/ 15 w 112"/>
                    <a:gd name="T7" fmla="*/ 39 h 78"/>
                    <a:gd name="T8" fmla="*/ 23 w 112"/>
                    <a:gd name="T9" fmla="*/ 27 h 78"/>
                    <a:gd name="T10" fmla="*/ 31 w 112"/>
                    <a:gd name="T11" fmla="*/ 19 h 78"/>
                    <a:gd name="T12" fmla="*/ 38 w 112"/>
                    <a:gd name="T13" fmla="*/ 12 h 78"/>
                    <a:gd name="T14" fmla="*/ 46 w 112"/>
                    <a:gd name="T15" fmla="*/ 7 h 78"/>
                    <a:gd name="T16" fmla="*/ 56 w 112"/>
                    <a:gd name="T17" fmla="*/ 4 h 78"/>
                    <a:gd name="T18" fmla="*/ 65 w 112"/>
                    <a:gd name="T19" fmla="*/ 0 h 78"/>
                    <a:gd name="T20" fmla="*/ 77 w 112"/>
                    <a:gd name="T21" fmla="*/ 0 h 78"/>
                    <a:gd name="T22" fmla="*/ 89 w 112"/>
                    <a:gd name="T23" fmla="*/ 0 h 78"/>
                    <a:gd name="T24" fmla="*/ 99 w 112"/>
                    <a:gd name="T25" fmla="*/ 2 h 78"/>
                    <a:gd name="T26" fmla="*/ 103 w 112"/>
                    <a:gd name="T27" fmla="*/ 5 h 78"/>
                    <a:gd name="T28" fmla="*/ 108 w 112"/>
                    <a:gd name="T29" fmla="*/ 7 h 78"/>
                    <a:gd name="T30" fmla="*/ 109 w 112"/>
                    <a:gd name="T31" fmla="*/ 11 h 78"/>
                    <a:gd name="T32" fmla="*/ 112 w 112"/>
                    <a:gd name="T33" fmla="*/ 13 h 78"/>
                    <a:gd name="T34" fmla="*/ 112 w 112"/>
                    <a:gd name="T35" fmla="*/ 19 h 78"/>
                    <a:gd name="T36" fmla="*/ 112 w 112"/>
                    <a:gd name="T37" fmla="*/ 25 h 78"/>
                    <a:gd name="T38" fmla="*/ 108 w 112"/>
                    <a:gd name="T39" fmla="*/ 31 h 78"/>
                    <a:gd name="T40" fmla="*/ 107 w 112"/>
                    <a:gd name="T41" fmla="*/ 33 h 78"/>
                    <a:gd name="T42" fmla="*/ 103 w 112"/>
                    <a:gd name="T43" fmla="*/ 37 h 78"/>
                    <a:gd name="T44" fmla="*/ 99 w 112"/>
                    <a:gd name="T45" fmla="*/ 38 h 78"/>
                    <a:gd name="T46" fmla="*/ 94 w 112"/>
                    <a:gd name="T47" fmla="*/ 39 h 78"/>
                    <a:gd name="T48" fmla="*/ 87 w 112"/>
                    <a:gd name="T49" fmla="*/ 40 h 78"/>
                    <a:gd name="T50" fmla="*/ 81 w 112"/>
                    <a:gd name="T51" fmla="*/ 43 h 78"/>
                    <a:gd name="T52" fmla="*/ 74 w 112"/>
                    <a:gd name="T53" fmla="*/ 43 h 78"/>
                    <a:gd name="T54" fmla="*/ 69 w 112"/>
                    <a:gd name="T55" fmla="*/ 40 h 78"/>
                    <a:gd name="T56" fmla="*/ 60 w 112"/>
                    <a:gd name="T57" fmla="*/ 40 h 78"/>
                    <a:gd name="T58" fmla="*/ 51 w 112"/>
                    <a:gd name="T59" fmla="*/ 43 h 78"/>
                    <a:gd name="T60" fmla="*/ 44 w 112"/>
                    <a:gd name="T61" fmla="*/ 44 h 78"/>
                    <a:gd name="T62" fmla="*/ 37 w 112"/>
                    <a:gd name="T63" fmla="*/ 49 h 78"/>
                    <a:gd name="T64" fmla="*/ 29 w 112"/>
                    <a:gd name="T65" fmla="*/ 52 h 78"/>
                    <a:gd name="T66" fmla="*/ 20 w 112"/>
                    <a:gd name="T67" fmla="*/ 58 h 78"/>
                    <a:gd name="T68" fmla="*/ 11 w 112"/>
                    <a:gd name="T69" fmla="*/ 63 h 78"/>
                    <a:gd name="T70" fmla="*/ 8 w 112"/>
                    <a:gd name="T71" fmla="*/ 70 h 78"/>
                    <a:gd name="T72" fmla="*/ 0 w 112"/>
                    <a:gd name="T7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78">
                      <a:moveTo>
                        <a:pt x="0" y="78"/>
                      </a:moveTo>
                      <a:lnTo>
                        <a:pt x="4" y="66"/>
                      </a:lnTo>
                      <a:lnTo>
                        <a:pt x="9" y="51"/>
                      </a:lnTo>
                      <a:lnTo>
                        <a:pt x="15" y="39"/>
                      </a:lnTo>
                      <a:lnTo>
                        <a:pt x="23" y="27"/>
                      </a:lnTo>
                      <a:lnTo>
                        <a:pt x="31" y="19"/>
                      </a:lnTo>
                      <a:lnTo>
                        <a:pt x="38" y="12"/>
                      </a:lnTo>
                      <a:lnTo>
                        <a:pt x="46" y="7"/>
                      </a:lnTo>
                      <a:lnTo>
                        <a:pt x="56" y="4"/>
                      </a:lnTo>
                      <a:lnTo>
                        <a:pt x="65" y="0"/>
                      </a:lnTo>
                      <a:lnTo>
                        <a:pt x="77" y="0"/>
                      </a:lnTo>
                      <a:lnTo>
                        <a:pt x="89" y="0"/>
                      </a:lnTo>
                      <a:lnTo>
                        <a:pt x="99" y="2"/>
                      </a:lnTo>
                      <a:lnTo>
                        <a:pt x="103" y="5"/>
                      </a:lnTo>
                      <a:lnTo>
                        <a:pt x="108" y="7"/>
                      </a:lnTo>
                      <a:lnTo>
                        <a:pt x="109" y="11"/>
                      </a:lnTo>
                      <a:lnTo>
                        <a:pt x="112" y="13"/>
                      </a:lnTo>
                      <a:lnTo>
                        <a:pt x="112" y="19"/>
                      </a:lnTo>
                      <a:lnTo>
                        <a:pt x="112" y="25"/>
                      </a:lnTo>
                      <a:lnTo>
                        <a:pt x="108" y="31"/>
                      </a:lnTo>
                      <a:lnTo>
                        <a:pt x="107" y="33"/>
                      </a:lnTo>
                      <a:lnTo>
                        <a:pt x="103" y="37"/>
                      </a:lnTo>
                      <a:lnTo>
                        <a:pt x="99" y="38"/>
                      </a:lnTo>
                      <a:lnTo>
                        <a:pt x="94" y="39"/>
                      </a:lnTo>
                      <a:lnTo>
                        <a:pt x="87" y="40"/>
                      </a:lnTo>
                      <a:lnTo>
                        <a:pt x="81" y="43"/>
                      </a:lnTo>
                      <a:lnTo>
                        <a:pt x="74" y="43"/>
                      </a:lnTo>
                      <a:lnTo>
                        <a:pt x="69" y="40"/>
                      </a:lnTo>
                      <a:lnTo>
                        <a:pt x="60" y="40"/>
                      </a:lnTo>
                      <a:lnTo>
                        <a:pt x="51" y="43"/>
                      </a:lnTo>
                      <a:lnTo>
                        <a:pt x="44" y="44"/>
                      </a:lnTo>
                      <a:lnTo>
                        <a:pt x="37" y="49"/>
                      </a:lnTo>
                      <a:lnTo>
                        <a:pt x="29" y="52"/>
                      </a:lnTo>
                      <a:lnTo>
                        <a:pt x="20" y="58"/>
                      </a:lnTo>
                      <a:lnTo>
                        <a:pt x="11" y="63"/>
                      </a:lnTo>
                      <a:lnTo>
                        <a:pt x="8" y="70"/>
                      </a:lnTo>
                      <a:lnTo>
                        <a:pt x="0" y="78"/>
                      </a:lnTo>
                      <a:close/>
                    </a:path>
                  </a:pathLst>
                </a:custGeom>
                <a:solidFill>
                  <a:srgbClr val="C0FFFF"/>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67" name="Freeform 135"/>
                <p:cNvSpPr>
                  <a:spLocks/>
                </p:cNvSpPr>
                <p:nvPr/>
              </p:nvSpPr>
              <p:spPr bwMode="auto">
                <a:xfrm>
                  <a:off x="4935" y="802"/>
                  <a:ext cx="28" cy="19"/>
                </a:xfrm>
                <a:custGeom>
                  <a:avLst/>
                  <a:gdLst>
                    <a:gd name="T0" fmla="*/ 112 w 112"/>
                    <a:gd name="T1" fmla="*/ 78 h 78"/>
                    <a:gd name="T2" fmla="*/ 107 w 112"/>
                    <a:gd name="T3" fmla="*/ 67 h 78"/>
                    <a:gd name="T4" fmla="*/ 103 w 112"/>
                    <a:gd name="T5" fmla="*/ 50 h 78"/>
                    <a:gd name="T6" fmla="*/ 98 w 112"/>
                    <a:gd name="T7" fmla="*/ 39 h 78"/>
                    <a:gd name="T8" fmla="*/ 89 w 112"/>
                    <a:gd name="T9" fmla="*/ 29 h 78"/>
                    <a:gd name="T10" fmla="*/ 80 w 112"/>
                    <a:gd name="T11" fmla="*/ 19 h 78"/>
                    <a:gd name="T12" fmla="*/ 72 w 112"/>
                    <a:gd name="T13" fmla="*/ 13 h 78"/>
                    <a:gd name="T14" fmla="*/ 64 w 112"/>
                    <a:gd name="T15" fmla="*/ 7 h 78"/>
                    <a:gd name="T16" fmla="*/ 55 w 112"/>
                    <a:gd name="T17" fmla="*/ 5 h 78"/>
                    <a:gd name="T18" fmla="*/ 46 w 112"/>
                    <a:gd name="T19" fmla="*/ 1 h 78"/>
                    <a:gd name="T20" fmla="*/ 35 w 112"/>
                    <a:gd name="T21" fmla="*/ 0 h 78"/>
                    <a:gd name="T22" fmla="*/ 22 w 112"/>
                    <a:gd name="T23" fmla="*/ 0 h 78"/>
                    <a:gd name="T24" fmla="*/ 13 w 112"/>
                    <a:gd name="T25" fmla="*/ 3 h 78"/>
                    <a:gd name="T26" fmla="*/ 8 w 112"/>
                    <a:gd name="T27" fmla="*/ 5 h 78"/>
                    <a:gd name="T28" fmla="*/ 2 w 112"/>
                    <a:gd name="T29" fmla="*/ 7 h 78"/>
                    <a:gd name="T30" fmla="*/ 1 w 112"/>
                    <a:gd name="T31" fmla="*/ 10 h 78"/>
                    <a:gd name="T32" fmla="*/ 0 w 112"/>
                    <a:gd name="T33" fmla="*/ 14 h 78"/>
                    <a:gd name="T34" fmla="*/ 0 w 112"/>
                    <a:gd name="T35" fmla="*/ 19 h 78"/>
                    <a:gd name="T36" fmla="*/ 0 w 112"/>
                    <a:gd name="T37" fmla="*/ 25 h 78"/>
                    <a:gd name="T38" fmla="*/ 2 w 112"/>
                    <a:gd name="T39" fmla="*/ 30 h 78"/>
                    <a:gd name="T40" fmla="*/ 5 w 112"/>
                    <a:gd name="T41" fmla="*/ 33 h 78"/>
                    <a:gd name="T42" fmla="*/ 8 w 112"/>
                    <a:gd name="T43" fmla="*/ 36 h 78"/>
                    <a:gd name="T44" fmla="*/ 13 w 112"/>
                    <a:gd name="T45" fmla="*/ 38 h 78"/>
                    <a:gd name="T46" fmla="*/ 18 w 112"/>
                    <a:gd name="T47" fmla="*/ 40 h 78"/>
                    <a:gd name="T48" fmla="*/ 23 w 112"/>
                    <a:gd name="T49" fmla="*/ 40 h 78"/>
                    <a:gd name="T50" fmla="*/ 29 w 112"/>
                    <a:gd name="T51" fmla="*/ 42 h 78"/>
                    <a:gd name="T52" fmla="*/ 36 w 112"/>
                    <a:gd name="T53" fmla="*/ 42 h 78"/>
                    <a:gd name="T54" fmla="*/ 42 w 112"/>
                    <a:gd name="T55" fmla="*/ 42 h 78"/>
                    <a:gd name="T56" fmla="*/ 50 w 112"/>
                    <a:gd name="T57" fmla="*/ 40 h 78"/>
                    <a:gd name="T58" fmla="*/ 60 w 112"/>
                    <a:gd name="T59" fmla="*/ 42 h 78"/>
                    <a:gd name="T60" fmla="*/ 68 w 112"/>
                    <a:gd name="T61" fmla="*/ 45 h 78"/>
                    <a:gd name="T62" fmla="*/ 76 w 112"/>
                    <a:gd name="T63" fmla="*/ 48 h 78"/>
                    <a:gd name="T64" fmla="*/ 82 w 112"/>
                    <a:gd name="T65" fmla="*/ 52 h 78"/>
                    <a:gd name="T66" fmla="*/ 91 w 112"/>
                    <a:gd name="T67" fmla="*/ 58 h 78"/>
                    <a:gd name="T68" fmla="*/ 99 w 112"/>
                    <a:gd name="T69" fmla="*/ 63 h 78"/>
                    <a:gd name="T70" fmla="*/ 104 w 112"/>
                    <a:gd name="T71" fmla="*/ 69 h 78"/>
                    <a:gd name="T72" fmla="*/ 112 w 112"/>
                    <a:gd name="T7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78">
                      <a:moveTo>
                        <a:pt x="112" y="78"/>
                      </a:moveTo>
                      <a:lnTo>
                        <a:pt x="107" y="67"/>
                      </a:lnTo>
                      <a:lnTo>
                        <a:pt x="103" y="50"/>
                      </a:lnTo>
                      <a:lnTo>
                        <a:pt x="98" y="39"/>
                      </a:lnTo>
                      <a:lnTo>
                        <a:pt x="89" y="29"/>
                      </a:lnTo>
                      <a:lnTo>
                        <a:pt x="80" y="19"/>
                      </a:lnTo>
                      <a:lnTo>
                        <a:pt x="72" y="13"/>
                      </a:lnTo>
                      <a:lnTo>
                        <a:pt x="64" y="7"/>
                      </a:lnTo>
                      <a:lnTo>
                        <a:pt x="55" y="5"/>
                      </a:lnTo>
                      <a:lnTo>
                        <a:pt x="46" y="1"/>
                      </a:lnTo>
                      <a:lnTo>
                        <a:pt x="35" y="0"/>
                      </a:lnTo>
                      <a:lnTo>
                        <a:pt x="22" y="0"/>
                      </a:lnTo>
                      <a:lnTo>
                        <a:pt x="13" y="3"/>
                      </a:lnTo>
                      <a:lnTo>
                        <a:pt x="8" y="5"/>
                      </a:lnTo>
                      <a:lnTo>
                        <a:pt x="2" y="7"/>
                      </a:lnTo>
                      <a:lnTo>
                        <a:pt x="1" y="10"/>
                      </a:lnTo>
                      <a:lnTo>
                        <a:pt x="0" y="14"/>
                      </a:lnTo>
                      <a:lnTo>
                        <a:pt x="0" y="19"/>
                      </a:lnTo>
                      <a:lnTo>
                        <a:pt x="0" y="25"/>
                      </a:lnTo>
                      <a:lnTo>
                        <a:pt x="2" y="30"/>
                      </a:lnTo>
                      <a:lnTo>
                        <a:pt x="5" y="33"/>
                      </a:lnTo>
                      <a:lnTo>
                        <a:pt x="8" y="36"/>
                      </a:lnTo>
                      <a:lnTo>
                        <a:pt x="13" y="38"/>
                      </a:lnTo>
                      <a:lnTo>
                        <a:pt x="18" y="40"/>
                      </a:lnTo>
                      <a:lnTo>
                        <a:pt x="23" y="40"/>
                      </a:lnTo>
                      <a:lnTo>
                        <a:pt x="29" y="42"/>
                      </a:lnTo>
                      <a:lnTo>
                        <a:pt x="36" y="42"/>
                      </a:lnTo>
                      <a:lnTo>
                        <a:pt x="42" y="42"/>
                      </a:lnTo>
                      <a:lnTo>
                        <a:pt x="50" y="40"/>
                      </a:lnTo>
                      <a:lnTo>
                        <a:pt x="60" y="42"/>
                      </a:lnTo>
                      <a:lnTo>
                        <a:pt x="68" y="45"/>
                      </a:lnTo>
                      <a:lnTo>
                        <a:pt x="76" y="48"/>
                      </a:lnTo>
                      <a:lnTo>
                        <a:pt x="82" y="52"/>
                      </a:lnTo>
                      <a:lnTo>
                        <a:pt x="91" y="58"/>
                      </a:lnTo>
                      <a:lnTo>
                        <a:pt x="99" y="63"/>
                      </a:lnTo>
                      <a:lnTo>
                        <a:pt x="104" y="69"/>
                      </a:lnTo>
                      <a:lnTo>
                        <a:pt x="112" y="78"/>
                      </a:lnTo>
                      <a:close/>
                    </a:path>
                  </a:pathLst>
                </a:custGeom>
                <a:solidFill>
                  <a:srgbClr val="C0FFFF"/>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grpSp>
        <p:grpSp>
          <p:nvGrpSpPr>
            <p:cNvPr id="223375" name="Group 143"/>
            <p:cNvGrpSpPr>
              <a:grpSpLocks/>
            </p:cNvGrpSpPr>
            <p:nvPr/>
          </p:nvGrpSpPr>
          <p:grpSpPr bwMode="auto">
            <a:xfrm>
              <a:off x="4774" y="1000"/>
              <a:ext cx="172" cy="70"/>
              <a:chOff x="4774" y="1000"/>
              <a:chExt cx="172" cy="70"/>
            </a:xfrm>
          </p:grpSpPr>
          <p:sp>
            <p:nvSpPr>
              <p:cNvPr id="223370" name="Freeform 138"/>
              <p:cNvSpPr>
                <a:spLocks/>
              </p:cNvSpPr>
              <p:nvPr/>
            </p:nvSpPr>
            <p:spPr bwMode="auto">
              <a:xfrm>
                <a:off x="4774" y="1000"/>
                <a:ext cx="172" cy="70"/>
              </a:xfrm>
              <a:custGeom>
                <a:avLst/>
                <a:gdLst>
                  <a:gd name="T0" fmla="*/ 0 w 688"/>
                  <a:gd name="T1" fmla="*/ 93 h 279"/>
                  <a:gd name="T2" fmla="*/ 65 w 688"/>
                  <a:gd name="T3" fmla="*/ 57 h 279"/>
                  <a:gd name="T4" fmla="*/ 135 w 688"/>
                  <a:gd name="T5" fmla="*/ 24 h 279"/>
                  <a:gd name="T6" fmla="*/ 175 w 688"/>
                  <a:gd name="T7" fmla="*/ 9 h 279"/>
                  <a:gd name="T8" fmla="*/ 225 w 688"/>
                  <a:gd name="T9" fmla="*/ 1 h 279"/>
                  <a:gd name="T10" fmla="*/ 310 w 688"/>
                  <a:gd name="T11" fmla="*/ 0 h 279"/>
                  <a:gd name="T12" fmla="*/ 415 w 688"/>
                  <a:gd name="T13" fmla="*/ 9 h 279"/>
                  <a:gd name="T14" fmla="*/ 681 w 688"/>
                  <a:gd name="T15" fmla="*/ 215 h 279"/>
                  <a:gd name="T16" fmla="*/ 688 w 688"/>
                  <a:gd name="T17" fmla="*/ 230 h 279"/>
                  <a:gd name="T18" fmla="*/ 688 w 688"/>
                  <a:gd name="T19" fmla="*/ 237 h 279"/>
                  <a:gd name="T20" fmla="*/ 681 w 688"/>
                  <a:gd name="T21" fmla="*/ 242 h 279"/>
                  <a:gd name="T22" fmla="*/ 670 w 688"/>
                  <a:gd name="T23" fmla="*/ 241 h 279"/>
                  <a:gd name="T24" fmla="*/ 653 w 688"/>
                  <a:gd name="T25" fmla="*/ 237 h 279"/>
                  <a:gd name="T26" fmla="*/ 623 w 688"/>
                  <a:gd name="T27" fmla="*/ 224 h 279"/>
                  <a:gd name="T28" fmla="*/ 572 w 688"/>
                  <a:gd name="T29" fmla="*/ 195 h 279"/>
                  <a:gd name="T30" fmla="*/ 474 w 688"/>
                  <a:gd name="T31" fmla="*/ 144 h 279"/>
                  <a:gd name="T32" fmla="*/ 477 w 688"/>
                  <a:gd name="T33" fmla="*/ 186 h 279"/>
                  <a:gd name="T34" fmla="*/ 460 w 688"/>
                  <a:gd name="T35" fmla="*/ 197 h 279"/>
                  <a:gd name="T36" fmla="*/ 439 w 688"/>
                  <a:gd name="T37" fmla="*/ 204 h 279"/>
                  <a:gd name="T38" fmla="*/ 436 w 688"/>
                  <a:gd name="T39" fmla="*/ 222 h 279"/>
                  <a:gd name="T40" fmla="*/ 425 w 688"/>
                  <a:gd name="T41" fmla="*/ 234 h 279"/>
                  <a:gd name="T42" fmla="*/ 400 w 688"/>
                  <a:gd name="T43" fmla="*/ 236 h 279"/>
                  <a:gd name="T44" fmla="*/ 378 w 688"/>
                  <a:gd name="T45" fmla="*/ 237 h 279"/>
                  <a:gd name="T46" fmla="*/ 378 w 688"/>
                  <a:gd name="T47" fmla="*/ 248 h 279"/>
                  <a:gd name="T48" fmla="*/ 373 w 688"/>
                  <a:gd name="T49" fmla="*/ 259 h 279"/>
                  <a:gd name="T50" fmla="*/ 356 w 688"/>
                  <a:gd name="T51" fmla="*/ 267 h 279"/>
                  <a:gd name="T52" fmla="*/ 330 w 688"/>
                  <a:gd name="T53" fmla="*/ 274 h 279"/>
                  <a:gd name="T54" fmla="*/ 316 w 688"/>
                  <a:gd name="T55" fmla="*/ 279 h 279"/>
                  <a:gd name="T56" fmla="*/ 281 w 688"/>
                  <a:gd name="T57" fmla="*/ 247 h 279"/>
                  <a:gd name="T58" fmla="*/ 238 w 688"/>
                  <a:gd name="T59" fmla="*/ 208 h 279"/>
                  <a:gd name="T60" fmla="*/ 236 w 688"/>
                  <a:gd name="T61" fmla="*/ 195 h 279"/>
                  <a:gd name="T62" fmla="*/ 236 w 688"/>
                  <a:gd name="T63" fmla="*/ 184 h 279"/>
                  <a:gd name="T64" fmla="*/ 211 w 688"/>
                  <a:gd name="T65" fmla="*/ 178 h 279"/>
                  <a:gd name="T66" fmla="*/ 180 w 688"/>
                  <a:gd name="T67" fmla="*/ 173 h 279"/>
                  <a:gd name="T68" fmla="*/ 59 w 688"/>
                  <a:gd name="T69" fmla="*/ 222 h 279"/>
                  <a:gd name="T70" fmla="*/ 0 w 688"/>
                  <a:gd name="T71" fmla="*/ 9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279">
                    <a:moveTo>
                      <a:pt x="0" y="93"/>
                    </a:moveTo>
                    <a:lnTo>
                      <a:pt x="65" y="57"/>
                    </a:lnTo>
                    <a:lnTo>
                      <a:pt x="135" y="24"/>
                    </a:lnTo>
                    <a:lnTo>
                      <a:pt x="175" y="9"/>
                    </a:lnTo>
                    <a:lnTo>
                      <a:pt x="225" y="1"/>
                    </a:lnTo>
                    <a:lnTo>
                      <a:pt x="310" y="0"/>
                    </a:lnTo>
                    <a:lnTo>
                      <a:pt x="415" y="9"/>
                    </a:lnTo>
                    <a:lnTo>
                      <a:pt x="681" y="215"/>
                    </a:lnTo>
                    <a:lnTo>
                      <a:pt x="688" y="230"/>
                    </a:lnTo>
                    <a:lnTo>
                      <a:pt x="688" y="237"/>
                    </a:lnTo>
                    <a:lnTo>
                      <a:pt x="681" y="242"/>
                    </a:lnTo>
                    <a:lnTo>
                      <a:pt x="670" y="241"/>
                    </a:lnTo>
                    <a:lnTo>
                      <a:pt x="653" y="237"/>
                    </a:lnTo>
                    <a:lnTo>
                      <a:pt x="623" y="224"/>
                    </a:lnTo>
                    <a:lnTo>
                      <a:pt x="572" y="195"/>
                    </a:lnTo>
                    <a:lnTo>
                      <a:pt x="474" y="144"/>
                    </a:lnTo>
                    <a:lnTo>
                      <a:pt x="477" y="186"/>
                    </a:lnTo>
                    <a:lnTo>
                      <a:pt x="460" y="197"/>
                    </a:lnTo>
                    <a:lnTo>
                      <a:pt x="439" y="204"/>
                    </a:lnTo>
                    <a:lnTo>
                      <a:pt x="436" y="222"/>
                    </a:lnTo>
                    <a:lnTo>
                      <a:pt x="425" y="234"/>
                    </a:lnTo>
                    <a:lnTo>
                      <a:pt x="400" y="236"/>
                    </a:lnTo>
                    <a:lnTo>
                      <a:pt x="378" y="237"/>
                    </a:lnTo>
                    <a:lnTo>
                      <a:pt x="378" y="248"/>
                    </a:lnTo>
                    <a:lnTo>
                      <a:pt x="373" y="259"/>
                    </a:lnTo>
                    <a:lnTo>
                      <a:pt x="356" y="267"/>
                    </a:lnTo>
                    <a:lnTo>
                      <a:pt x="330" y="274"/>
                    </a:lnTo>
                    <a:lnTo>
                      <a:pt x="316" y="279"/>
                    </a:lnTo>
                    <a:lnTo>
                      <a:pt x="281" y="247"/>
                    </a:lnTo>
                    <a:lnTo>
                      <a:pt x="238" y="208"/>
                    </a:lnTo>
                    <a:lnTo>
                      <a:pt x="236" y="195"/>
                    </a:lnTo>
                    <a:lnTo>
                      <a:pt x="236" y="184"/>
                    </a:lnTo>
                    <a:lnTo>
                      <a:pt x="211" y="178"/>
                    </a:lnTo>
                    <a:lnTo>
                      <a:pt x="180" y="173"/>
                    </a:lnTo>
                    <a:lnTo>
                      <a:pt x="59" y="222"/>
                    </a:lnTo>
                    <a:lnTo>
                      <a:pt x="0" y="93"/>
                    </a:lnTo>
                    <a:close/>
                  </a:path>
                </a:pathLst>
              </a:custGeom>
              <a:solidFill>
                <a:srgbClr val="FFE0C0"/>
              </a:solidFill>
              <a:ln w="4763">
                <a:solidFill>
                  <a:srgbClr val="000000"/>
                </a:solidFill>
                <a:prstDash val="solid"/>
                <a:round/>
                <a:headEnd/>
                <a:tailEnd/>
              </a:ln>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nvGrpSpPr>
              <p:cNvPr id="223374" name="Group 142"/>
              <p:cNvGrpSpPr>
                <a:grpSpLocks/>
              </p:cNvGrpSpPr>
              <p:nvPr/>
            </p:nvGrpSpPr>
            <p:grpSpPr bwMode="auto">
              <a:xfrm>
                <a:off x="4862" y="1025"/>
                <a:ext cx="31" cy="35"/>
                <a:chOff x="4862" y="1025"/>
                <a:chExt cx="31" cy="35"/>
              </a:xfrm>
            </p:grpSpPr>
            <p:sp>
              <p:nvSpPr>
                <p:cNvPr id="223371" name="Freeform 139"/>
                <p:cNvSpPr>
                  <a:spLocks/>
                </p:cNvSpPr>
                <p:nvPr/>
              </p:nvSpPr>
              <p:spPr bwMode="auto">
                <a:xfrm>
                  <a:off x="4862" y="1045"/>
                  <a:ext cx="7" cy="15"/>
                </a:xfrm>
                <a:custGeom>
                  <a:avLst/>
                  <a:gdLst>
                    <a:gd name="T0" fmla="*/ 27 w 27"/>
                    <a:gd name="T1" fmla="*/ 59 h 59"/>
                    <a:gd name="T2" fmla="*/ 19 w 27"/>
                    <a:gd name="T3" fmla="*/ 44 h 59"/>
                    <a:gd name="T4" fmla="*/ 13 w 27"/>
                    <a:gd name="T5" fmla="*/ 19 h 59"/>
                    <a:gd name="T6" fmla="*/ 0 w 27"/>
                    <a:gd name="T7" fmla="*/ 0 h 59"/>
                  </a:gdLst>
                  <a:ahLst/>
                  <a:cxnLst>
                    <a:cxn ang="0">
                      <a:pos x="T0" y="T1"/>
                    </a:cxn>
                    <a:cxn ang="0">
                      <a:pos x="T2" y="T3"/>
                    </a:cxn>
                    <a:cxn ang="0">
                      <a:pos x="T4" y="T5"/>
                    </a:cxn>
                    <a:cxn ang="0">
                      <a:pos x="T6" y="T7"/>
                    </a:cxn>
                  </a:cxnLst>
                  <a:rect l="0" t="0" r="r" b="b"/>
                  <a:pathLst>
                    <a:path w="27" h="59">
                      <a:moveTo>
                        <a:pt x="27" y="59"/>
                      </a:moveTo>
                      <a:lnTo>
                        <a:pt x="19" y="44"/>
                      </a:lnTo>
                      <a:lnTo>
                        <a:pt x="13" y="19"/>
                      </a:lnTo>
                      <a:lnTo>
                        <a:pt x="0" y="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72" name="Freeform 140"/>
                <p:cNvSpPr>
                  <a:spLocks/>
                </p:cNvSpPr>
                <p:nvPr/>
              </p:nvSpPr>
              <p:spPr bwMode="auto">
                <a:xfrm>
                  <a:off x="4878" y="1032"/>
                  <a:ext cx="6" cy="20"/>
                </a:xfrm>
                <a:custGeom>
                  <a:avLst/>
                  <a:gdLst>
                    <a:gd name="T0" fmla="*/ 25 w 25"/>
                    <a:gd name="T1" fmla="*/ 76 h 76"/>
                    <a:gd name="T2" fmla="*/ 24 w 25"/>
                    <a:gd name="T3" fmla="*/ 56 h 76"/>
                    <a:gd name="T4" fmla="*/ 13 w 25"/>
                    <a:gd name="T5" fmla="*/ 28 h 76"/>
                    <a:gd name="T6" fmla="*/ 0 w 25"/>
                    <a:gd name="T7" fmla="*/ 0 h 76"/>
                  </a:gdLst>
                  <a:ahLst/>
                  <a:cxnLst>
                    <a:cxn ang="0">
                      <a:pos x="T0" y="T1"/>
                    </a:cxn>
                    <a:cxn ang="0">
                      <a:pos x="T2" y="T3"/>
                    </a:cxn>
                    <a:cxn ang="0">
                      <a:pos x="T4" y="T5"/>
                    </a:cxn>
                    <a:cxn ang="0">
                      <a:pos x="T6" y="T7"/>
                    </a:cxn>
                  </a:cxnLst>
                  <a:rect l="0" t="0" r="r" b="b"/>
                  <a:pathLst>
                    <a:path w="25" h="76">
                      <a:moveTo>
                        <a:pt x="25" y="76"/>
                      </a:moveTo>
                      <a:lnTo>
                        <a:pt x="24" y="56"/>
                      </a:lnTo>
                      <a:lnTo>
                        <a:pt x="13" y="28"/>
                      </a:lnTo>
                      <a:lnTo>
                        <a:pt x="0" y="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sp>
              <p:nvSpPr>
                <p:cNvPr id="223373" name="Freeform 141"/>
                <p:cNvSpPr>
                  <a:spLocks/>
                </p:cNvSpPr>
                <p:nvPr/>
              </p:nvSpPr>
              <p:spPr bwMode="auto">
                <a:xfrm>
                  <a:off x="4886" y="1025"/>
                  <a:ext cx="7" cy="12"/>
                </a:xfrm>
                <a:custGeom>
                  <a:avLst/>
                  <a:gdLst>
                    <a:gd name="T0" fmla="*/ 27 w 27"/>
                    <a:gd name="T1" fmla="*/ 48 h 48"/>
                    <a:gd name="T2" fmla="*/ 22 w 27"/>
                    <a:gd name="T3" fmla="*/ 30 h 48"/>
                    <a:gd name="T4" fmla="*/ 13 w 27"/>
                    <a:gd name="T5" fmla="*/ 15 h 48"/>
                    <a:gd name="T6" fmla="*/ 0 w 27"/>
                    <a:gd name="T7" fmla="*/ 0 h 48"/>
                  </a:gdLst>
                  <a:ahLst/>
                  <a:cxnLst>
                    <a:cxn ang="0">
                      <a:pos x="T0" y="T1"/>
                    </a:cxn>
                    <a:cxn ang="0">
                      <a:pos x="T2" y="T3"/>
                    </a:cxn>
                    <a:cxn ang="0">
                      <a:pos x="T4" y="T5"/>
                    </a:cxn>
                    <a:cxn ang="0">
                      <a:pos x="T6" y="T7"/>
                    </a:cxn>
                  </a:cxnLst>
                  <a:rect l="0" t="0" r="r" b="b"/>
                  <a:pathLst>
                    <a:path w="27" h="48">
                      <a:moveTo>
                        <a:pt x="27" y="48"/>
                      </a:moveTo>
                      <a:lnTo>
                        <a:pt x="22" y="30"/>
                      </a:lnTo>
                      <a:lnTo>
                        <a:pt x="13" y="15"/>
                      </a:lnTo>
                      <a:lnTo>
                        <a:pt x="0" y="0"/>
                      </a:lnTo>
                    </a:path>
                  </a:pathLst>
                </a:custGeom>
                <a:noFill/>
                <a:ln w="4763">
                  <a:solidFill>
                    <a:srgbClr val="000000"/>
                  </a:solidFill>
                  <a:prstDash val="solid"/>
                  <a:round/>
                  <a:headEnd/>
                  <a:tailEnd/>
                </a:ln>
                <a:extLst>
                  <a:ext uri="{909E8E84-426E-40dd-AFC4-6F175D3DCCD1}">
                    <a14:hiddenFill xmlns="" xmlns:a14="http://schemas.microsoft.com/office/drawing/2010/main">
                      <a:solidFill>
                        <a:srgbClr val="FFFFFF"/>
                      </a:solidFill>
                    </a14:hiddenFill>
                  </a:ext>
                </a:extLst>
              </p:spPr>
              <p:txBody>
                <a:bodyPr/>
                <a:lstStyle/>
                <a:p>
                  <a:pPr algn="ctr" defTabSz="914400" fontAlgn="base">
                    <a:spcBef>
                      <a:spcPct val="0"/>
                    </a:spcBef>
                    <a:spcAft>
                      <a:spcPct val="0"/>
                    </a:spcAft>
                  </a:pPr>
                  <a:endParaRPr lang="it-IT" sz="3600" b="1">
                    <a:solidFill>
                      <a:srgbClr val="000066"/>
                    </a:solidFill>
                    <a:latin typeface="Arial Narrow" charset="0"/>
                    <a:ea typeface="ＭＳ Ｐゴシック" charset="0"/>
                  </a:endParaRPr>
                </a:p>
              </p:txBody>
            </p:sp>
          </p:grpSp>
        </p:grpSp>
      </p:gr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164208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00200"/>
            <a:ext cx="6400800" cy="4800600"/>
          </a:xfrm>
        </p:spPr>
      </p:pic>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61420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 I sistemi di comunicazione</a:t>
            </a:r>
            <a:endParaRPr lang="it-IT" dirty="0"/>
          </a:p>
        </p:txBody>
      </p:sp>
      <p:sp>
        <p:nvSpPr>
          <p:cNvPr id="3" name="Segnaposto contenuto 2"/>
          <p:cNvSpPr>
            <a:spLocks noGrp="1"/>
          </p:cNvSpPr>
          <p:nvPr>
            <p:ph idx="1"/>
          </p:nvPr>
        </p:nvSpPr>
        <p:spPr/>
        <p:txBody>
          <a:bodyPr/>
          <a:lstStyle/>
          <a:p>
            <a:r>
              <a:rPr lang="it-IT" dirty="0"/>
              <a:t>Attengono ai canali, ai mezzi e alle direzioni attraverso i quali i vari organi stabiliscono un </a:t>
            </a:r>
            <a:r>
              <a:rPr lang="it-IT" dirty="0" smtClean="0"/>
              <a:t>contatto</a:t>
            </a:r>
            <a:endParaRPr lang="it-IT" dirty="0"/>
          </a:p>
        </p:txBody>
      </p:sp>
      <p:sp>
        <p:nvSpPr>
          <p:cNvPr id="299012" name="Text Box 4"/>
          <p:cNvSpPr txBox="1">
            <a:spLocks noChangeArrowheads="1"/>
          </p:cNvSpPr>
          <p:nvPr/>
        </p:nvSpPr>
        <p:spPr bwMode="auto">
          <a:xfrm>
            <a:off x="2846543" y="3357563"/>
            <a:ext cx="5545138" cy="1384995"/>
          </a:xfrm>
          <a:prstGeom prst="rect">
            <a:avLst/>
          </a:prstGeom>
          <a:noFill/>
          <a:ln w="38100">
            <a:solidFill>
              <a:srgbClr val="000066"/>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fontAlgn="base">
              <a:spcBef>
                <a:spcPct val="50000"/>
              </a:spcBef>
              <a:spcAft>
                <a:spcPct val="0"/>
              </a:spcAft>
            </a:pPr>
            <a:r>
              <a:rPr lang="it-IT" sz="2800" dirty="0">
                <a:latin typeface="Arial Narrow" charset="0"/>
                <a:ea typeface="ＭＳ Ｐゴシック" charset="0"/>
              </a:rPr>
              <a:t>In sostanza, la comunicazione mira a rafforzare lo schema di relazioni definite dal disegno strutturale (organigramma)</a:t>
            </a:r>
          </a:p>
        </p:txBody>
      </p:sp>
      <p:pic>
        <p:nvPicPr>
          <p:cNvPr id="2990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357563"/>
            <a:ext cx="1973263" cy="2308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5745294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99012"/>
                                        </p:tgtEl>
                                        <p:attrNameLst>
                                          <p:attrName>style.visibility</p:attrName>
                                        </p:attrNameLst>
                                      </p:cBhvr>
                                      <p:to>
                                        <p:strVal val="visible"/>
                                      </p:to>
                                    </p:set>
                                    <p:animEffect transition="in" filter="wipe(left)">
                                      <p:cBhvr>
                                        <p:cTn id="7" dur="500"/>
                                        <p:tgtEl>
                                          <p:spTgt spid="299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2"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038600"/>
            <a:ext cx="1789113" cy="209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300038" name="Text Box 6"/>
          <p:cNvSpPr txBox="1">
            <a:spLocks noChangeArrowheads="1"/>
          </p:cNvSpPr>
          <p:nvPr/>
        </p:nvSpPr>
        <p:spPr bwMode="auto">
          <a:xfrm>
            <a:off x="2823021" y="3357563"/>
            <a:ext cx="5545138" cy="2265362"/>
          </a:xfrm>
          <a:prstGeom prst="rect">
            <a:avLst/>
          </a:prstGeom>
          <a:noFill/>
          <a:ln w="38100">
            <a:solidFill>
              <a:srgbClr val="000066"/>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defTabSz="914400" fontAlgn="base">
              <a:spcBef>
                <a:spcPct val="50000"/>
              </a:spcBef>
              <a:spcAft>
                <a:spcPct val="0"/>
              </a:spcAft>
            </a:pPr>
            <a:r>
              <a:rPr lang="it-IT" sz="2800" dirty="0">
                <a:latin typeface="Arial Narrow" charset="0"/>
                <a:ea typeface="ＭＳ Ｐゴシック" charset="0"/>
              </a:rPr>
              <a:t>Pertanto, l’informazione costituisce un vero e proprio fattore produttivo, la cui </a:t>
            </a:r>
            <a:r>
              <a:rPr lang="it-IT" sz="2800" dirty="0" smtClean="0">
                <a:latin typeface="Arial Narrow" charset="0"/>
                <a:ea typeface="ＭＳ Ｐゴシック" charset="0"/>
              </a:rPr>
              <a:t>disponibilità (in </a:t>
            </a:r>
            <a:r>
              <a:rPr lang="it-IT" sz="2800" dirty="0">
                <a:latin typeface="Arial Narrow" charset="0"/>
                <a:ea typeface="ＭＳ Ｐゴシック" charset="0"/>
              </a:rPr>
              <a:t>termini di contenuto, tempo, luogo e forma), condiziona l’uso di tutti gli altri fattori</a:t>
            </a:r>
          </a:p>
        </p:txBody>
      </p:sp>
      <p:sp>
        <p:nvSpPr>
          <p:cNvPr id="2" name="Titolo 1"/>
          <p:cNvSpPr>
            <a:spLocks noGrp="1"/>
          </p:cNvSpPr>
          <p:nvPr>
            <p:ph type="title"/>
          </p:nvPr>
        </p:nvSpPr>
        <p:spPr/>
        <p:txBody>
          <a:bodyPr/>
          <a:lstStyle/>
          <a:p>
            <a:r>
              <a:rPr lang="it-IT" dirty="0" smtClean="0"/>
              <a:t>2. I sistemi di informazione</a:t>
            </a:r>
            <a:endParaRPr lang="it-IT" dirty="0"/>
          </a:p>
        </p:txBody>
      </p:sp>
      <p:sp>
        <p:nvSpPr>
          <p:cNvPr id="3" name="Segnaposto contenuto 2"/>
          <p:cNvSpPr>
            <a:spLocks noGrp="1"/>
          </p:cNvSpPr>
          <p:nvPr>
            <p:ph idx="1"/>
          </p:nvPr>
        </p:nvSpPr>
        <p:spPr/>
        <p:txBody>
          <a:bodyPr/>
          <a:lstStyle/>
          <a:p>
            <a:r>
              <a:rPr lang="it-IT" dirty="0"/>
              <a:t>Sono sistemi rappresentati dagli strumenti e dalle procedure attraverso i quali si raccolgono, elaborano, archiviano e distribuiscono informazioni </a:t>
            </a:r>
            <a:r>
              <a:rPr lang="it-IT" dirty="0" smtClean="0"/>
              <a:t>nell’azienda</a:t>
            </a:r>
            <a:endParaRPr lang="it-IT" dirty="0"/>
          </a:p>
        </p:txBody>
      </p:sp>
      <p:sp>
        <p:nvSpPr>
          <p:cNvPr id="4" name="Segnaposto piè di pagina 3"/>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10288380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00038"/>
                                        </p:tgtEl>
                                        <p:attrNameLst>
                                          <p:attrName>style.visibility</p:attrName>
                                        </p:attrNameLst>
                                      </p:cBhvr>
                                      <p:to>
                                        <p:strVal val="visible"/>
                                      </p:to>
                                    </p:set>
                                    <p:animEffect transition="in" filter="wipe(left)">
                                      <p:cBhvr>
                                        <p:cTn id="7" dur="500"/>
                                        <p:tgtEl>
                                          <p:spTgt spid="300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8"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bwMode="auto">
          <a:xfrm>
            <a:off x="530254" y="1704806"/>
            <a:ext cx="1867969" cy="461665"/>
          </a:xfrm>
          <a:prstGeom prst="rect">
            <a:avLst/>
          </a:prstGeom>
          <a:noFill/>
          <a:ln w="6350" cap="flat" cmpd="sng" algn="ctr">
            <a:solidFill>
              <a:srgbClr val="000066"/>
            </a:solidFill>
            <a:prstDash val="solid"/>
            <a:round/>
            <a:headEnd type="none" w="med" len="med"/>
            <a:tailEnd type="triangle" w="med" len="med"/>
          </a:ln>
          <a:effectLst/>
          <a:extLst/>
        </p:spPr>
        <p:txBody>
          <a:bodyPr vert="horz" wrap="none" lIns="91440" tIns="45720" rIns="91440" bIns="45720" numCol="1" rtlCol="0" anchor="b" anchorCtr="0" compatLnSpc="1">
            <a:prstTxWarp prst="textNoShape">
              <a:avLst/>
            </a:prstTxWarp>
            <a:spAutoFit/>
          </a:bodyPr>
          <a:lstStyle/>
          <a:p>
            <a:pPr algn="ctr" defTabSz="914400" fontAlgn="base">
              <a:spcBef>
                <a:spcPct val="0"/>
              </a:spcBef>
              <a:spcAft>
                <a:spcPct val="0"/>
              </a:spcAft>
            </a:pPr>
            <a:r>
              <a:rPr lang="it-IT" sz="2400" b="1" dirty="0">
                <a:solidFill>
                  <a:srgbClr val="000066"/>
                </a:solidFill>
                <a:latin typeface="Arial Narrow" charset="0"/>
                <a:ea typeface="ＭＳ Ｐゴシック" charset="0"/>
              </a:rPr>
              <a:t>Organi volitivi</a:t>
            </a:r>
          </a:p>
        </p:txBody>
      </p:sp>
      <p:sp>
        <p:nvSpPr>
          <p:cNvPr id="8" name="Rettangolo 7"/>
          <p:cNvSpPr/>
          <p:nvPr/>
        </p:nvSpPr>
        <p:spPr bwMode="auto">
          <a:xfrm>
            <a:off x="3450557" y="1704806"/>
            <a:ext cx="1979929" cy="461665"/>
          </a:xfrm>
          <a:prstGeom prst="rect">
            <a:avLst/>
          </a:prstGeom>
          <a:noFill/>
          <a:ln w="6350" cap="flat" cmpd="sng" algn="ctr">
            <a:solidFill>
              <a:srgbClr val="000066"/>
            </a:solidFill>
            <a:prstDash val="solid"/>
            <a:round/>
            <a:headEnd type="none" w="med" len="med"/>
            <a:tailEnd type="triangle" w="med" len="med"/>
          </a:ln>
          <a:effectLst/>
          <a:extLst/>
        </p:spPr>
        <p:txBody>
          <a:bodyPr vert="horz" wrap="none" lIns="91440" tIns="45720" rIns="91440" bIns="45720" numCol="1" rtlCol="0" anchor="b" anchorCtr="0" compatLnSpc="1">
            <a:prstTxWarp prst="textNoShape">
              <a:avLst/>
            </a:prstTxWarp>
            <a:spAutoFit/>
          </a:bodyPr>
          <a:lstStyle/>
          <a:p>
            <a:pPr algn="ctr" defTabSz="914400" fontAlgn="base">
              <a:spcBef>
                <a:spcPct val="0"/>
              </a:spcBef>
              <a:spcAft>
                <a:spcPct val="0"/>
              </a:spcAft>
            </a:pPr>
            <a:r>
              <a:rPr lang="it-IT" sz="2400" b="1" dirty="0">
                <a:solidFill>
                  <a:srgbClr val="000066"/>
                </a:solidFill>
                <a:latin typeface="Arial Narrow" charset="0"/>
                <a:ea typeface="ＭＳ Ｐゴシック" charset="0"/>
              </a:rPr>
              <a:t>Organi direttivi</a:t>
            </a:r>
          </a:p>
        </p:txBody>
      </p:sp>
      <p:sp>
        <p:nvSpPr>
          <p:cNvPr id="9" name="Rettangolo 8"/>
          <p:cNvSpPr/>
          <p:nvPr/>
        </p:nvSpPr>
        <p:spPr bwMode="auto">
          <a:xfrm>
            <a:off x="6056686" y="1704806"/>
            <a:ext cx="2120292" cy="461665"/>
          </a:xfrm>
          <a:prstGeom prst="rect">
            <a:avLst/>
          </a:prstGeom>
          <a:noFill/>
          <a:ln w="6350" cap="flat" cmpd="sng" algn="ctr">
            <a:solidFill>
              <a:srgbClr val="000066"/>
            </a:solidFill>
            <a:prstDash val="solid"/>
            <a:round/>
            <a:headEnd type="none" w="med" len="med"/>
            <a:tailEnd type="triangle" w="med" len="med"/>
          </a:ln>
          <a:effectLst/>
          <a:extLst/>
        </p:spPr>
        <p:txBody>
          <a:bodyPr vert="horz" wrap="none" lIns="91440" tIns="45720" rIns="91440" bIns="45720" numCol="1" rtlCol="0" anchor="b" anchorCtr="0" compatLnSpc="1">
            <a:prstTxWarp prst="textNoShape">
              <a:avLst/>
            </a:prstTxWarp>
            <a:spAutoFit/>
          </a:bodyPr>
          <a:lstStyle/>
          <a:p>
            <a:pPr algn="ctr" defTabSz="914400" fontAlgn="base">
              <a:spcBef>
                <a:spcPct val="0"/>
              </a:spcBef>
              <a:spcAft>
                <a:spcPct val="0"/>
              </a:spcAft>
            </a:pPr>
            <a:r>
              <a:rPr lang="it-IT" sz="2400" b="1" dirty="0">
                <a:solidFill>
                  <a:srgbClr val="000066"/>
                </a:solidFill>
                <a:latin typeface="Arial Narrow" charset="0"/>
                <a:ea typeface="ＭＳ Ｐゴシック" charset="0"/>
              </a:rPr>
              <a:t>Organi operativi</a:t>
            </a:r>
          </a:p>
        </p:txBody>
      </p:sp>
      <p:cxnSp>
        <p:nvCxnSpPr>
          <p:cNvPr id="13" name="Connettore 1 12"/>
          <p:cNvCxnSpPr>
            <a:stCxn id="7" idx="3"/>
            <a:endCxn id="8" idx="1"/>
          </p:cNvCxnSpPr>
          <p:nvPr/>
        </p:nvCxnSpPr>
        <p:spPr bwMode="auto">
          <a:xfrm>
            <a:off x="2398223" y="1935639"/>
            <a:ext cx="1052334" cy="0"/>
          </a:xfrm>
          <a:prstGeom prst="line">
            <a:avLst/>
          </a:prstGeom>
          <a:solidFill>
            <a:schemeClr val="accent1"/>
          </a:solidFill>
          <a:ln w="3175" cap="flat" cmpd="sng" algn="ctr">
            <a:solidFill>
              <a:srgbClr val="000066"/>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5" name="Connettore 1 14"/>
          <p:cNvCxnSpPr>
            <a:stCxn id="8" idx="3"/>
            <a:endCxn id="9" idx="1"/>
          </p:cNvCxnSpPr>
          <p:nvPr/>
        </p:nvCxnSpPr>
        <p:spPr bwMode="auto">
          <a:xfrm>
            <a:off x="5430486" y="1935639"/>
            <a:ext cx="626200" cy="0"/>
          </a:xfrm>
          <a:prstGeom prst="line">
            <a:avLst/>
          </a:prstGeom>
          <a:solidFill>
            <a:schemeClr val="accent1"/>
          </a:solidFill>
          <a:ln w="3175" cap="flat" cmpd="sng" algn="ctr">
            <a:solidFill>
              <a:srgbClr val="000066"/>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6" name="Rettangolo 15"/>
          <p:cNvSpPr/>
          <p:nvPr/>
        </p:nvSpPr>
        <p:spPr bwMode="auto">
          <a:xfrm>
            <a:off x="102478" y="2664029"/>
            <a:ext cx="2723522" cy="461665"/>
          </a:xfrm>
          <a:prstGeom prst="rect">
            <a:avLst/>
          </a:prstGeom>
          <a:noFill/>
          <a:ln w="6350" cap="flat" cmpd="sng" algn="ctr">
            <a:solidFill>
              <a:srgbClr val="000066"/>
            </a:solidFill>
            <a:prstDash val="solid"/>
            <a:round/>
            <a:headEnd type="none" w="med" len="med"/>
            <a:tailEnd type="triangle" w="med" len="med"/>
          </a:ln>
          <a:effectLst/>
          <a:extLst/>
        </p:spPr>
        <p:txBody>
          <a:bodyPr vert="horz" wrap="none" lIns="91440" tIns="45720" rIns="91440" bIns="45720" numCol="1" rtlCol="0" anchor="b" anchorCtr="0" compatLnSpc="1">
            <a:prstTxWarp prst="textNoShape">
              <a:avLst/>
            </a:prstTxWarp>
            <a:spAutoFit/>
          </a:bodyPr>
          <a:lstStyle/>
          <a:p>
            <a:pPr algn="ctr" defTabSz="914400" fontAlgn="base">
              <a:spcBef>
                <a:spcPct val="0"/>
              </a:spcBef>
              <a:spcAft>
                <a:spcPct val="0"/>
              </a:spcAft>
            </a:pPr>
            <a:r>
              <a:rPr lang="it-IT" sz="2400" b="1" dirty="0">
                <a:solidFill>
                  <a:srgbClr val="000066"/>
                </a:solidFill>
                <a:latin typeface="Arial Narrow" charset="0"/>
                <a:ea typeface="ＭＳ Ｐゴシック" charset="0"/>
              </a:rPr>
              <a:t>Decisioni strategiche</a:t>
            </a:r>
          </a:p>
        </p:txBody>
      </p:sp>
      <p:sp>
        <p:nvSpPr>
          <p:cNvPr id="17" name="Rettangolo 16"/>
          <p:cNvSpPr/>
          <p:nvPr/>
        </p:nvSpPr>
        <p:spPr bwMode="auto">
          <a:xfrm>
            <a:off x="3307070" y="2664029"/>
            <a:ext cx="2274481" cy="461665"/>
          </a:xfrm>
          <a:prstGeom prst="rect">
            <a:avLst/>
          </a:prstGeom>
          <a:noFill/>
          <a:ln w="6350" cap="flat" cmpd="sng" algn="ctr">
            <a:solidFill>
              <a:srgbClr val="000066"/>
            </a:solidFill>
            <a:prstDash val="solid"/>
            <a:round/>
            <a:headEnd type="none" w="med" len="med"/>
            <a:tailEnd type="triangle" w="med" len="med"/>
          </a:ln>
          <a:effectLst/>
          <a:extLst/>
        </p:spPr>
        <p:txBody>
          <a:bodyPr vert="horz" wrap="none" lIns="91440" tIns="45720" rIns="91440" bIns="45720" numCol="1" rtlCol="0" anchor="b" anchorCtr="0" compatLnSpc="1">
            <a:prstTxWarp prst="textNoShape">
              <a:avLst/>
            </a:prstTxWarp>
            <a:spAutoFit/>
          </a:bodyPr>
          <a:lstStyle/>
          <a:p>
            <a:pPr algn="ctr" defTabSz="914400" fontAlgn="base">
              <a:spcBef>
                <a:spcPct val="0"/>
              </a:spcBef>
              <a:spcAft>
                <a:spcPct val="0"/>
              </a:spcAft>
            </a:pPr>
            <a:r>
              <a:rPr lang="it-IT" sz="2400" b="1" dirty="0">
                <a:solidFill>
                  <a:srgbClr val="000066"/>
                </a:solidFill>
                <a:latin typeface="Arial Narrow" charset="0"/>
                <a:ea typeface="ＭＳ Ｐゴシック" charset="0"/>
              </a:rPr>
              <a:t>Decisioni tattiche</a:t>
            </a:r>
          </a:p>
        </p:txBody>
      </p:sp>
      <p:sp>
        <p:nvSpPr>
          <p:cNvPr id="18" name="Rettangolo 17"/>
          <p:cNvSpPr/>
          <p:nvPr/>
        </p:nvSpPr>
        <p:spPr bwMode="auto">
          <a:xfrm>
            <a:off x="5867256" y="2664029"/>
            <a:ext cx="2499152" cy="461665"/>
          </a:xfrm>
          <a:prstGeom prst="rect">
            <a:avLst/>
          </a:prstGeom>
          <a:noFill/>
          <a:ln w="6350" cap="flat" cmpd="sng" algn="ctr">
            <a:solidFill>
              <a:srgbClr val="000066"/>
            </a:solidFill>
            <a:prstDash val="solid"/>
            <a:round/>
            <a:headEnd type="none" w="med" len="med"/>
            <a:tailEnd type="triangle" w="med" len="med"/>
          </a:ln>
          <a:effectLst/>
          <a:extLst/>
        </p:spPr>
        <p:txBody>
          <a:bodyPr vert="horz" wrap="none" lIns="91440" tIns="45720" rIns="91440" bIns="45720" numCol="1" rtlCol="0" anchor="b" anchorCtr="0" compatLnSpc="1">
            <a:prstTxWarp prst="textNoShape">
              <a:avLst/>
            </a:prstTxWarp>
            <a:spAutoFit/>
          </a:bodyPr>
          <a:lstStyle/>
          <a:p>
            <a:pPr algn="ctr" defTabSz="914400" fontAlgn="base">
              <a:spcBef>
                <a:spcPct val="0"/>
              </a:spcBef>
              <a:spcAft>
                <a:spcPct val="0"/>
              </a:spcAft>
            </a:pPr>
            <a:r>
              <a:rPr lang="it-IT" sz="2400" b="1" dirty="0">
                <a:solidFill>
                  <a:srgbClr val="000066"/>
                </a:solidFill>
                <a:latin typeface="Arial Narrow" charset="0"/>
                <a:ea typeface="ＭＳ Ｐゴシック" charset="0"/>
              </a:rPr>
              <a:t>Decisioni operative</a:t>
            </a:r>
          </a:p>
        </p:txBody>
      </p:sp>
      <p:cxnSp>
        <p:nvCxnSpPr>
          <p:cNvPr id="20" name="Connettore 2 19"/>
          <p:cNvCxnSpPr>
            <a:stCxn id="7" idx="2"/>
            <a:endCxn id="16" idx="0"/>
          </p:cNvCxnSpPr>
          <p:nvPr/>
        </p:nvCxnSpPr>
        <p:spPr bwMode="auto">
          <a:xfrm>
            <a:off x="1464239" y="2166471"/>
            <a:ext cx="0" cy="497558"/>
          </a:xfrm>
          <a:prstGeom prst="straightConnector1">
            <a:avLst/>
          </a:prstGeom>
          <a:solidFill>
            <a:schemeClr val="accent1"/>
          </a:solidFill>
          <a:ln w="3175" cap="flat" cmpd="sng" algn="ctr">
            <a:solidFill>
              <a:srgbClr val="000066"/>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2" name="Connettore 2 21"/>
          <p:cNvCxnSpPr>
            <a:stCxn id="8" idx="2"/>
            <a:endCxn id="17" idx="0"/>
          </p:cNvCxnSpPr>
          <p:nvPr/>
        </p:nvCxnSpPr>
        <p:spPr bwMode="auto">
          <a:xfrm>
            <a:off x="4440522" y="2166471"/>
            <a:ext cx="3789" cy="497558"/>
          </a:xfrm>
          <a:prstGeom prst="straightConnector1">
            <a:avLst/>
          </a:prstGeom>
          <a:solidFill>
            <a:schemeClr val="accent1"/>
          </a:solidFill>
          <a:ln w="3175" cap="flat" cmpd="sng" algn="ctr">
            <a:solidFill>
              <a:srgbClr val="000066"/>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4" name="Connettore 2 23"/>
          <p:cNvCxnSpPr>
            <a:stCxn id="9" idx="2"/>
            <a:endCxn id="18" idx="0"/>
          </p:cNvCxnSpPr>
          <p:nvPr/>
        </p:nvCxnSpPr>
        <p:spPr bwMode="auto">
          <a:xfrm>
            <a:off x="7116832" y="2166471"/>
            <a:ext cx="0" cy="497558"/>
          </a:xfrm>
          <a:prstGeom prst="straightConnector1">
            <a:avLst/>
          </a:prstGeom>
          <a:solidFill>
            <a:schemeClr val="accent1"/>
          </a:solidFill>
          <a:ln w="3175" cap="flat" cmpd="sng" algn="ctr">
            <a:solidFill>
              <a:srgbClr val="000066"/>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27" name="Rettangolo 26"/>
          <p:cNvSpPr/>
          <p:nvPr/>
        </p:nvSpPr>
        <p:spPr bwMode="auto">
          <a:xfrm>
            <a:off x="530253" y="3553950"/>
            <a:ext cx="1867969" cy="1200329"/>
          </a:xfrm>
          <a:prstGeom prst="rect">
            <a:avLst/>
          </a:prstGeom>
          <a:noFill/>
          <a:ln w="6350" cap="flat" cmpd="sng" algn="ctr">
            <a:solidFill>
              <a:srgbClr val="000066"/>
            </a:solidFill>
            <a:prstDash val="dash"/>
            <a:round/>
            <a:headEnd type="none" w="med" len="med"/>
            <a:tailEnd type="triangle" w="med" len="med"/>
          </a:ln>
          <a:effectLst/>
          <a:extLst/>
        </p:spPr>
        <p:txBody>
          <a:bodyPr vert="horz" wrap="square" lIns="91440" tIns="45720" rIns="91440" bIns="45720" numCol="1" rtlCol="0" anchor="b" anchorCtr="0" compatLnSpc="1">
            <a:prstTxWarp prst="textNoShape">
              <a:avLst/>
            </a:prstTxWarp>
            <a:spAutoFit/>
          </a:bodyPr>
          <a:lstStyle/>
          <a:p>
            <a:pPr defTabSz="914400" fontAlgn="base">
              <a:spcBef>
                <a:spcPct val="0"/>
              </a:spcBef>
              <a:spcAft>
                <a:spcPct val="0"/>
              </a:spcAft>
            </a:pPr>
            <a:r>
              <a:rPr lang="it-IT" b="1" dirty="0">
                <a:solidFill>
                  <a:srgbClr val="000066"/>
                </a:solidFill>
                <a:latin typeface="Arial Narrow" charset="0"/>
                <a:ea typeface="ＭＳ Ｐゴシック" charset="0"/>
              </a:rPr>
              <a:t>Aspetti di fondo</a:t>
            </a:r>
          </a:p>
          <a:p>
            <a:pPr defTabSz="914400" fontAlgn="base">
              <a:spcBef>
                <a:spcPct val="0"/>
              </a:spcBef>
              <a:spcAft>
                <a:spcPct val="0"/>
              </a:spcAft>
            </a:pPr>
            <a:r>
              <a:rPr lang="it-IT" b="1" dirty="0">
                <a:solidFill>
                  <a:srgbClr val="000066"/>
                </a:solidFill>
                <a:latin typeface="Arial Narrow" charset="0"/>
                <a:ea typeface="ＭＳ Ｐゴシック" charset="0"/>
              </a:rPr>
              <a:t>Lungo periodo</a:t>
            </a:r>
          </a:p>
          <a:p>
            <a:pPr defTabSz="914400" fontAlgn="base">
              <a:spcBef>
                <a:spcPct val="0"/>
              </a:spcBef>
              <a:spcAft>
                <a:spcPct val="0"/>
              </a:spcAft>
            </a:pPr>
            <a:r>
              <a:rPr lang="it-IT" b="1" dirty="0">
                <a:solidFill>
                  <a:srgbClr val="000066"/>
                </a:solidFill>
                <a:latin typeface="Arial Narrow" charset="0"/>
                <a:ea typeface="ＭＳ Ｐゴシック" charset="0"/>
              </a:rPr>
              <a:t>Non strutturabili</a:t>
            </a:r>
          </a:p>
          <a:p>
            <a:pPr defTabSz="914400" fontAlgn="base">
              <a:spcBef>
                <a:spcPct val="0"/>
              </a:spcBef>
              <a:spcAft>
                <a:spcPct val="0"/>
              </a:spcAft>
            </a:pPr>
            <a:r>
              <a:rPr lang="it-IT" b="1" dirty="0">
                <a:solidFill>
                  <a:srgbClr val="000066"/>
                </a:solidFill>
                <a:latin typeface="Arial Narrow" charset="0"/>
                <a:ea typeface="ＭＳ Ｐゴシック" charset="0"/>
              </a:rPr>
              <a:t>Periodiche </a:t>
            </a:r>
          </a:p>
        </p:txBody>
      </p:sp>
      <p:sp>
        <p:nvSpPr>
          <p:cNvPr id="28" name="Rettangolo 27"/>
          <p:cNvSpPr/>
          <p:nvPr/>
        </p:nvSpPr>
        <p:spPr bwMode="auto">
          <a:xfrm>
            <a:off x="3307070" y="3553950"/>
            <a:ext cx="2274481" cy="1200329"/>
          </a:xfrm>
          <a:prstGeom prst="rect">
            <a:avLst/>
          </a:prstGeom>
          <a:noFill/>
          <a:ln w="6350" cap="flat" cmpd="sng" algn="ctr">
            <a:solidFill>
              <a:srgbClr val="000066"/>
            </a:solidFill>
            <a:prstDash val="dash"/>
            <a:round/>
            <a:headEnd type="none" w="med" len="med"/>
            <a:tailEnd type="triangle" w="med" len="med"/>
          </a:ln>
          <a:effectLst/>
          <a:extLst/>
        </p:spPr>
        <p:txBody>
          <a:bodyPr vert="horz" wrap="square" lIns="91440" tIns="45720" rIns="91440" bIns="45720" numCol="1" rtlCol="0" anchor="b" anchorCtr="0" compatLnSpc="1">
            <a:prstTxWarp prst="textNoShape">
              <a:avLst/>
            </a:prstTxWarp>
            <a:spAutoFit/>
          </a:bodyPr>
          <a:lstStyle/>
          <a:p>
            <a:pPr defTabSz="914400" fontAlgn="base">
              <a:spcBef>
                <a:spcPct val="0"/>
              </a:spcBef>
              <a:spcAft>
                <a:spcPct val="0"/>
              </a:spcAft>
            </a:pPr>
            <a:r>
              <a:rPr lang="it-IT" b="1" dirty="0">
                <a:solidFill>
                  <a:srgbClr val="000066"/>
                </a:solidFill>
                <a:latin typeface="Arial Narrow" charset="0"/>
                <a:ea typeface="ＭＳ Ｐゴシック" charset="0"/>
              </a:rPr>
              <a:t>Gestione risorse</a:t>
            </a:r>
          </a:p>
          <a:p>
            <a:pPr defTabSz="914400" fontAlgn="base">
              <a:spcBef>
                <a:spcPct val="0"/>
              </a:spcBef>
              <a:spcAft>
                <a:spcPct val="0"/>
              </a:spcAft>
            </a:pPr>
            <a:r>
              <a:rPr lang="it-IT" b="1" dirty="0">
                <a:solidFill>
                  <a:srgbClr val="000066"/>
                </a:solidFill>
                <a:latin typeface="Arial Narrow" charset="0"/>
                <a:ea typeface="ＭＳ Ｐゴシック" charset="0"/>
              </a:rPr>
              <a:t>Medio periodo</a:t>
            </a:r>
          </a:p>
          <a:p>
            <a:pPr defTabSz="914400" fontAlgn="base">
              <a:spcBef>
                <a:spcPct val="0"/>
              </a:spcBef>
              <a:spcAft>
                <a:spcPct val="0"/>
              </a:spcAft>
            </a:pPr>
            <a:r>
              <a:rPr lang="it-IT" b="1" dirty="0" smtClean="0">
                <a:solidFill>
                  <a:srgbClr val="000066"/>
                </a:solidFill>
                <a:latin typeface="Arial Narrow" charset="0"/>
                <a:ea typeface="ＭＳ Ｐゴシック" charset="0"/>
              </a:rPr>
              <a:t>Strutturabili in parte</a:t>
            </a:r>
          </a:p>
          <a:p>
            <a:pPr defTabSz="914400" fontAlgn="base">
              <a:spcBef>
                <a:spcPct val="0"/>
              </a:spcBef>
              <a:spcAft>
                <a:spcPct val="0"/>
              </a:spcAft>
            </a:pPr>
            <a:r>
              <a:rPr lang="it-IT" b="1" dirty="0" smtClean="0">
                <a:solidFill>
                  <a:srgbClr val="000066"/>
                </a:solidFill>
                <a:latin typeface="Arial Narrow" charset="0"/>
                <a:ea typeface="ＭＳ Ｐゴシック" charset="0"/>
              </a:rPr>
              <a:t>Periodiche </a:t>
            </a:r>
            <a:endParaRPr lang="it-IT" b="1" dirty="0">
              <a:solidFill>
                <a:srgbClr val="000066"/>
              </a:solidFill>
              <a:latin typeface="Arial Narrow" charset="0"/>
              <a:ea typeface="ＭＳ Ｐゴシック" charset="0"/>
            </a:endParaRPr>
          </a:p>
        </p:txBody>
      </p:sp>
      <p:sp>
        <p:nvSpPr>
          <p:cNvPr id="29" name="Rettangolo 28"/>
          <p:cNvSpPr/>
          <p:nvPr/>
        </p:nvSpPr>
        <p:spPr bwMode="auto">
          <a:xfrm>
            <a:off x="6229846" y="3539937"/>
            <a:ext cx="1867969" cy="1200329"/>
          </a:xfrm>
          <a:prstGeom prst="rect">
            <a:avLst/>
          </a:prstGeom>
          <a:noFill/>
          <a:ln w="6350" cap="flat" cmpd="sng" algn="ctr">
            <a:solidFill>
              <a:srgbClr val="000066"/>
            </a:solidFill>
            <a:prstDash val="dash"/>
            <a:round/>
            <a:headEnd type="none" w="med" len="med"/>
            <a:tailEnd type="triangle" w="med" len="med"/>
          </a:ln>
          <a:effectLst/>
          <a:extLst/>
        </p:spPr>
        <p:txBody>
          <a:bodyPr vert="horz" wrap="square" lIns="91440" tIns="45720" rIns="91440" bIns="45720" numCol="1" rtlCol="0" anchor="b" anchorCtr="0" compatLnSpc="1">
            <a:prstTxWarp prst="textNoShape">
              <a:avLst/>
            </a:prstTxWarp>
            <a:spAutoFit/>
          </a:bodyPr>
          <a:lstStyle/>
          <a:p>
            <a:pPr defTabSz="914400" fontAlgn="base">
              <a:spcBef>
                <a:spcPct val="0"/>
              </a:spcBef>
              <a:spcAft>
                <a:spcPct val="0"/>
              </a:spcAft>
            </a:pPr>
            <a:r>
              <a:rPr lang="it-IT" b="1" dirty="0">
                <a:solidFill>
                  <a:srgbClr val="000066"/>
                </a:solidFill>
                <a:latin typeface="Arial Narrow" charset="0"/>
                <a:ea typeface="ＭＳ Ｐゴシック" charset="0"/>
              </a:rPr>
              <a:t>Ciclo produttivo</a:t>
            </a:r>
          </a:p>
          <a:p>
            <a:pPr defTabSz="914400" fontAlgn="base">
              <a:spcBef>
                <a:spcPct val="0"/>
              </a:spcBef>
              <a:spcAft>
                <a:spcPct val="0"/>
              </a:spcAft>
            </a:pPr>
            <a:r>
              <a:rPr lang="it-IT" b="1" dirty="0">
                <a:solidFill>
                  <a:srgbClr val="000066"/>
                </a:solidFill>
                <a:latin typeface="Arial Narrow" charset="0"/>
                <a:ea typeface="ＭＳ Ｐゴシック" charset="0"/>
              </a:rPr>
              <a:t>Breve periodo</a:t>
            </a:r>
          </a:p>
          <a:p>
            <a:pPr defTabSz="914400" fontAlgn="base">
              <a:spcBef>
                <a:spcPct val="0"/>
              </a:spcBef>
              <a:spcAft>
                <a:spcPct val="0"/>
              </a:spcAft>
            </a:pPr>
            <a:r>
              <a:rPr lang="it-IT" b="1" dirty="0">
                <a:solidFill>
                  <a:srgbClr val="000066"/>
                </a:solidFill>
                <a:latin typeface="Arial Narrow" charset="0"/>
                <a:ea typeface="ＭＳ Ｐゴシック" charset="0"/>
              </a:rPr>
              <a:t>Strutturabili</a:t>
            </a:r>
          </a:p>
          <a:p>
            <a:pPr defTabSz="914400" fontAlgn="base">
              <a:spcBef>
                <a:spcPct val="0"/>
              </a:spcBef>
              <a:spcAft>
                <a:spcPct val="0"/>
              </a:spcAft>
            </a:pPr>
            <a:r>
              <a:rPr lang="it-IT" b="1" dirty="0">
                <a:solidFill>
                  <a:srgbClr val="000066"/>
                </a:solidFill>
                <a:latin typeface="Arial Narrow" charset="0"/>
                <a:ea typeface="ＭＳ Ｐゴシック" charset="0"/>
              </a:rPr>
              <a:t>Quotidiane</a:t>
            </a:r>
          </a:p>
        </p:txBody>
      </p:sp>
      <p:sp>
        <p:nvSpPr>
          <p:cNvPr id="3" name="Segnaposto piè di pagina 2"/>
          <p:cNvSpPr>
            <a:spLocks noGrp="1"/>
          </p:cNvSpPr>
          <p:nvPr>
            <p:ph type="ftr" sz="quarter" idx="11"/>
          </p:nvPr>
        </p:nvSpPr>
        <p:spPr>
          <a:xfrm rot="16200000">
            <a:off x="7468474" y="4048759"/>
            <a:ext cx="2367281" cy="365760"/>
          </a:xfrm>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4" name="Titolo 3"/>
          <p:cNvSpPr>
            <a:spLocks noGrp="1"/>
          </p:cNvSpPr>
          <p:nvPr>
            <p:ph type="title"/>
          </p:nvPr>
        </p:nvSpPr>
        <p:spPr/>
        <p:txBody>
          <a:bodyPr/>
          <a:lstStyle/>
          <a:p>
            <a:r>
              <a:rPr lang="it-IT" dirty="0" smtClean="0"/>
              <a:t>Il sistema delle decisioni manageriali</a:t>
            </a:r>
            <a:endParaRPr lang="it-IT" dirty="0"/>
          </a:p>
        </p:txBody>
      </p:sp>
    </p:spTree>
    <p:extLst>
      <p:ext uri="{BB962C8B-B14F-4D97-AF65-F5344CB8AC3E}">
        <p14:creationId xmlns:p14="http://schemas.microsoft.com/office/powerpoint/2010/main" val="3123392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p:tgtEl>
                                          <p:spTgt spid="27"/>
                                        </p:tgtEl>
                                        <p:attrNameLst>
                                          <p:attrName>ppt_y</p:attrName>
                                        </p:attrNameLst>
                                      </p:cBhvr>
                                      <p:tavLst>
                                        <p:tav tm="0">
                                          <p:val>
                                            <p:strVal val="#ppt_y+#ppt_h*1.125000"/>
                                          </p:val>
                                        </p:tav>
                                        <p:tav tm="100000">
                                          <p:val>
                                            <p:strVal val="#ppt_y"/>
                                          </p:val>
                                        </p:tav>
                                      </p:tavLst>
                                    </p:anim>
                                    <p:animEffect transition="in" filter="wipe(up)">
                                      <p:cBhvr>
                                        <p:cTn id="19" dur="500"/>
                                        <p:tgtEl>
                                          <p:spTgt spid="27"/>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p:tgtEl>
                                          <p:spTgt spid="28"/>
                                        </p:tgtEl>
                                        <p:attrNameLst>
                                          <p:attrName>ppt_y</p:attrName>
                                        </p:attrNameLst>
                                      </p:cBhvr>
                                      <p:tavLst>
                                        <p:tav tm="0">
                                          <p:val>
                                            <p:strVal val="#ppt_y+#ppt_h*1.125000"/>
                                          </p:val>
                                        </p:tav>
                                        <p:tav tm="100000">
                                          <p:val>
                                            <p:strVal val="#ppt_y"/>
                                          </p:val>
                                        </p:tav>
                                      </p:tavLst>
                                    </p:anim>
                                    <p:animEffect transition="in" filter="wipe(up)">
                                      <p:cBhvr>
                                        <p:cTn id="23" dur="500"/>
                                        <p:tgtEl>
                                          <p:spTgt spid="28"/>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p:tgtEl>
                                          <p:spTgt spid="29"/>
                                        </p:tgtEl>
                                        <p:attrNameLst>
                                          <p:attrName>ppt_y</p:attrName>
                                        </p:attrNameLst>
                                      </p:cBhvr>
                                      <p:tavLst>
                                        <p:tav tm="0">
                                          <p:val>
                                            <p:strVal val="#ppt_y+#ppt_h*1.125000"/>
                                          </p:val>
                                        </p:tav>
                                        <p:tav tm="100000">
                                          <p:val>
                                            <p:strVal val="#ppt_y"/>
                                          </p:val>
                                        </p:tav>
                                      </p:tavLst>
                                    </p:anim>
                                    <p:animEffect transition="in" filter="wipe(up)">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par>
                                <p:cTn id="33" presetID="14" presetClass="entr" presetSubtype="1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par>
                                <p:cTn id="36" presetID="14"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par>
                                <p:cTn id="42" presetID="14" presetClass="entr" presetSubtype="1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randombar(horizontal)">
                                      <p:cBhvr>
                                        <p:cTn id="50" dur="500"/>
                                        <p:tgtEl>
                                          <p:spTgt spid="9"/>
                                        </p:tgtEl>
                                      </p:cBhvr>
                                    </p:animEffect>
                                  </p:childTnLst>
                                </p:cTn>
                              </p:par>
                              <p:par>
                                <p:cTn id="51" presetID="14" presetClass="entr" presetSubtype="1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randombar(horizontal)">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6" grpId="0" animBg="1"/>
      <p:bldP spid="17" grpId="0" animBg="1"/>
      <p:bldP spid="18" grpId="0" animBg="1"/>
      <p:bldP spid="27"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iangolo isoscele 5"/>
          <p:cNvSpPr/>
          <p:nvPr/>
        </p:nvSpPr>
        <p:spPr bwMode="auto">
          <a:xfrm>
            <a:off x="2330830" y="1417638"/>
            <a:ext cx="4153647" cy="4663421"/>
          </a:xfrm>
          <a:prstGeom prst="triangle">
            <a:avLst/>
          </a:prstGeom>
          <a:noFill/>
          <a:ln w="6350" cap="flat" cmpd="sng" algn="ctr">
            <a:solidFill>
              <a:srgbClr val="000066"/>
            </a:solidFill>
            <a:prstDash val="solid"/>
            <a:round/>
            <a:headEnd type="none" w="med" len="med"/>
            <a:tailEnd type="triangle" w="med" len="med"/>
          </a:ln>
          <a:effectLst/>
          <a:extLst/>
        </p:spPr>
        <p:txBody>
          <a:bodyPr vert="horz" wrap="none" lIns="91440" tIns="45720" rIns="91440" bIns="45720" numCol="1" rtlCol="0" anchor="b"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3600" b="1" i="0" u="none" strike="noStrike" cap="none" normalizeH="0" baseline="0">
              <a:ln>
                <a:noFill/>
              </a:ln>
              <a:solidFill>
                <a:srgbClr val="000066"/>
              </a:solidFill>
              <a:effectLst/>
              <a:latin typeface="Arial Narrow" charset="0"/>
              <a:ea typeface="ＭＳ Ｐゴシック" charset="0"/>
            </a:endParaRPr>
          </a:p>
        </p:txBody>
      </p:sp>
      <p:cxnSp>
        <p:nvCxnSpPr>
          <p:cNvPr id="8" name="Connettore 1 7"/>
          <p:cNvCxnSpPr/>
          <p:nvPr/>
        </p:nvCxnSpPr>
        <p:spPr bwMode="auto">
          <a:xfrm>
            <a:off x="2928471" y="4811059"/>
            <a:ext cx="3033058" cy="14941"/>
          </a:xfrm>
          <a:prstGeom prst="line">
            <a:avLst/>
          </a:prstGeom>
          <a:solidFill>
            <a:schemeClr val="accent1"/>
          </a:solidFill>
          <a:ln w="3175" cap="flat" cmpd="sng" algn="ctr">
            <a:solidFill>
              <a:srgbClr val="000066"/>
            </a:solidFill>
            <a:prstDash val="dash"/>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 name="Connettore 1 8"/>
          <p:cNvCxnSpPr/>
          <p:nvPr/>
        </p:nvCxnSpPr>
        <p:spPr bwMode="auto">
          <a:xfrm>
            <a:off x="3556000" y="3379691"/>
            <a:ext cx="1763059" cy="0"/>
          </a:xfrm>
          <a:prstGeom prst="line">
            <a:avLst/>
          </a:prstGeom>
          <a:solidFill>
            <a:schemeClr val="accent1"/>
          </a:solidFill>
          <a:ln w="3175" cap="flat" cmpd="sng" algn="ctr">
            <a:solidFill>
              <a:srgbClr val="000066"/>
            </a:solidFill>
            <a:prstDash val="dash"/>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16" name="CasellaDiTesto 15"/>
          <p:cNvSpPr txBox="1"/>
          <p:nvPr/>
        </p:nvSpPr>
        <p:spPr>
          <a:xfrm>
            <a:off x="3801091" y="2375651"/>
            <a:ext cx="1240116" cy="646331"/>
          </a:xfrm>
          <a:prstGeom prst="rect">
            <a:avLst/>
          </a:prstGeom>
          <a:noFill/>
        </p:spPr>
        <p:txBody>
          <a:bodyPr wrap="square" rtlCol="0">
            <a:spAutoFit/>
          </a:bodyPr>
          <a:lstStyle/>
          <a:p>
            <a:pPr algn="ctr"/>
            <a:r>
              <a:rPr lang="it-IT" dirty="0" smtClean="0"/>
              <a:t>Strategia aziendale</a:t>
            </a:r>
            <a:endParaRPr lang="it-IT" dirty="0"/>
          </a:p>
        </p:txBody>
      </p:sp>
      <p:sp>
        <p:nvSpPr>
          <p:cNvPr id="17" name="CasellaDiTesto 16"/>
          <p:cNvSpPr txBox="1"/>
          <p:nvPr/>
        </p:nvSpPr>
        <p:spPr>
          <a:xfrm>
            <a:off x="3660587" y="3610658"/>
            <a:ext cx="1509059" cy="369332"/>
          </a:xfrm>
          <a:prstGeom prst="rect">
            <a:avLst/>
          </a:prstGeom>
          <a:noFill/>
        </p:spPr>
        <p:txBody>
          <a:bodyPr wrap="square" rtlCol="0">
            <a:spAutoFit/>
          </a:bodyPr>
          <a:lstStyle/>
          <a:p>
            <a:pPr algn="ctr"/>
            <a:r>
              <a:rPr lang="it-IT" dirty="0" smtClean="0"/>
              <a:t>Aree di affari</a:t>
            </a:r>
            <a:endParaRPr lang="it-IT" dirty="0"/>
          </a:p>
        </p:txBody>
      </p:sp>
      <p:sp>
        <p:nvSpPr>
          <p:cNvPr id="18" name="CasellaDiTesto 17"/>
          <p:cNvSpPr txBox="1"/>
          <p:nvPr/>
        </p:nvSpPr>
        <p:spPr>
          <a:xfrm>
            <a:off x="3302000" y="4271062"/>
            <a:ext cx="2211293" cy="369332"/>
          </a:xfrm>
          <a:prstGeom prst="rect">
            <a:avLst/>
          </a:prstGeom>
          <a:noFill/>
        </p:spPr>
        <p:txBody>
          <a:bodyPr wrap="square" rtlCol="0">
            <a:spAutoFit/>
          </a:bodyPr>
          <a:lstStyle/>
          <a:p>
            <a:pPr algn="ctr"/>
            <a:r>
              <a:rPr lang="it-IT" dirty="0" smtClean="0"/>
              <a:t>Strategie competitive</a:t>
            </a:r>
            <a:endParaRPr lang="it-IT" dirty="0"/>
          </a:p>
        </p:txBody>
      </p:sp>
      <p:sp>
        <p:nvSpPr>
          <p:cNvPr id="19" name="CasellaDiTesto 18"/>
          <p:cNvSpPr txBox="1"/>
          <p:nvPr/>
        </p:nvSpPr>
        <p:spPr>
          <a:xfrm>
            <a:off x="3152588" y="5260170"/>
            <a:ext cx="2554941" cy="369332"/>
          </a:xfrm>
          <a:prstGeom prst="rect">
            <a:avLst/>
          </a:prstGeom>
          <a:noFill/>
        </p:spPr>
        <p:txBody>
          <a:bodyPr wrap="square" rtlCol="0">
            <a:spAutoFit/>
          </a:bodyPr>
          <a:lstStyle/>
          <a:p>
            <a:pPr algn="ctr"/>
            <a:r>
              <a:rPr lang="it-IT" dirty="0" smtClean="0"/>
              <a:t>Strategie di aree funzionali</a:t>
            </a:r>
            <a:endParaRPr lang="it-IT" dirty="0"/>
          </a:p>
        </p:txBody>
      </p:sp>
      <p:cxnSp>
        <p:nvCxnSpPr>
          <p:cNvPr id="21" name="Connettore 2 20"/>
          <p:cNvCxnSpPr>
            <a:stCxn id="16" idx="2"/>
            <a:endCxn id="17" idx="0"/>
          </p:cNvCxnSpPr>
          <p:nvPr/>
        </p:nvCxnSpPr>
        <p:spPr bwMode="auto">
          <a:xfrm flipH="1">
            <a:off x="4415117" y="3021982"/>
            <a:ext cx="6032" cy="588676"/>
          </a:xfrm>
          <a:prstGeom prst="straightConnector1">
            <a:avLst/>
          </a:prstGeom>
          <a:solidFill>
            <a:schemeClr val="accent1"/>
          </a:solidFill>
          <a:ln w="6350" cap="flat" cmpd="sng" algn="ctr">
            <a:solidFill>
              <a:srgbClr val="000066"/>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4" name="Connettore 2 23"/>
          <p:cNvCxnSpPr>
            <a:stCxn id="17" idx="2"/>
            <a:endCxn id="18" idx="0"/>
          </p:cNvCxnSpPr>
          <p:nvPr/>
        </p:nvCxnSpPr>
        <p:spPr bwMode="auto">
          <a:xfrm flipH="1">
            <a:off x="4407647" y="3979990"/>
            <a:ext cx="7470" cy="291072"/>
          </a:xfrm>
          <a:prstGeom prst="straightConnector1">
            <a:avLst/>
          </a:prstGeom>
          <a:solidFill>
            <a:schemeClr val="accent1"/>
          </a:solidFill>
          <a:ln w="6350" cap="flat" cmpd="sng" algn="ctr">
            <a:solidFill>
              <a:srgbClr val="000066"/>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7" name="Connettore 2 26"/>
          <p:cNvCxnSpPr>
            <a:stCxn id="18" idx="2"/>
            <a:endCxn id="19" idx="0"/>
          </p:cNvCxnSpPr>
          <p:nvPr/>
        </p:nvCxnSpPr>
        <p:spPr bwMode="auto">
          <a:xfrm>
            <a:off x="4407647" y="4640394"/>
            <a:ext cx="22412" cy="619776"/>
          </a:xfrm>
          <a:prstGeom prst="straightConnector1">
            <a:avLst/>
          </a:prstGeom>
          <a:solidFill>
            <a:schemeClr val="accent1"/>
          </a:solidFill>
          <a:ln w="6350" cap="flat" cmpd="sng" algn="ctr">
            <a:solidFill>
              <a:srgbClr val="000066"/>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nvGrpSpPr>
          <p:cNvPr id="64" name="Gruppo 63"/>
          <p:cNvGrpSpPr/>
          <p:nvPr/>
        </p:nvGrpSpPr>
        <p:grpSpPr>
          <a:xfrm>
            <a:off x="5169646" y="3471893"/>
            <a:ext cx="3329390" cy="646331"/>
            <a:chOff x="5355169" y="3471893"/>
            <a:chExt cx="3329390" cy="646331"/>
          </a:xfrm>
        </p:grpSpPr>
        <p:cxnSp>
          <p:nvCxnSpPr>
            <p:cNvPr id="34" name="Connettore 1 33"/>
            <p:cNvCxnSpPr>
              <a:stCxn id="17" idx="3"/>
            </p:cNvCxnSpPr>
            <p:nvPr/>
          </p:nvCxnSpPr>
          <p:spPr bwMode="auto">
            <a:xfrm flipV="1">
              <a:off x="5355169" y="3795060"/>
              <a:ext cx="979890" cy="264"/>
            </a:xfrm>
            <a:prstGeom prst="line">
              <a:avLst/>
            </a:prstGeom>
            <a:solidFill>
              <a:schemeClr val="accent1"/>
            </a:solidFill>
            <a:ln w="3175" cap="flat" cmpd="sng" algn="ctr">
              <a:solidFill>
                <a:srgbClr val="3366FF"/>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37" name="Parentesi quadra aperta 36"/>
            <p:cNvSpPr/>
            <p:nvPr/>
          </p:nvSpPr>
          <p:spPr bwMode="auto">
            <a:xfrm>
              <a:off x="6335059" y="3471893"/>
              <a:ext cx="181629" cy="646331"/>
            </a:xfrm>
            <a:prstGeom prst="leftBracket">
              <a:avLst/>
            </a:prstGeom>
            <a:solidFill>
              <a:schemeClr val="accent6">
                <a:lumMod val="20000"/>
                <a:lumOff val="80000"/>
              </a:schemeClr>
            </a:solidFill>
            <a:ln w="3175" cap="flat" cmpd="sng" algn="ctr">
              <a:solidFill>
                <a:srgbClr val="3366FF"/>
              </a:solidFill>
              <a:prstDash val="solid"/>
              <a:round/>
              <a:headEnd type="none" w="med" len="med"/>
              <a:tailEnd type="none" w="med" len="med"/>
            </a:ln>
            <a:effectLst/>
            <a:extLst/>
          </p:spPr>
          <p:txBody>
            <a:bodyPr vert="horz" wrap="none" lIns="91440" tIns="45720" rIns="91440" bIns="45720" numCol="1" rtlCol="0" anchor="b"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3600" b="1" i="0" u="none" strike="noStrike" cap="none" normalizeH="0" baseline="0">
                <a:ln>
                  <a:noFill/>
                </a:ln>
                <a:solidFill>
                  <a:srgbClr val="000066"/>
                </a:solidFill>
                <a:effectLst/>
                <a:latin typeface="Arial Narrow" charset="0"/>
                <a:ea typeface="ＭＳ Ｐゴシック" charset="0"/>
              </a:endParaRPr>
            </a:p>
          </p:txBody>
        </p:sp>
        <p:sp>
          <p:nvSpPr>
            <p:cNvPr id="36" name="CasellaDiTesto 35"/>
            <p:cNvSpPr txBox="1"/>
            <p:nvPr/>
          </p:nvSpPr>
          <p:spPr>
            <a:xfrm>
              <a:off x="6335059" y="3471893"/>
              <a:ext cx="2349500" cy="584776"/>
            </a:xfrm>
            <a:prstGeom prst="rect">
              <a:avLst/>
            </a:prstGeom>
            <a:noFill/>
          </p:spPr>
          <p:txBody>
            <a:bodyPr wrap="square" rtlCol="0">
              <a:spAutoFit/>
            </a:bodyPr>
            <a:lstStyle/>
            <a:p>
              <a:r>
                <a:rPr lang="it-IT" sz="1600" dirty="0" smtClean="0"/>
                <a:t>Imprese </a:t>
              </a:r>
              <a:r>
                <a:rPr lang="it-IT" sz="1600" dirty="0" err="1" smtClean="0"/>
                <a:t>monobusiness</a:t>
              </a:r>
              <a:endParaRPr lang="it-IT" sz="1600" dirty="0" smtClean="0"/>
            </a:p>
            <a:p>
              <a:r>
                <a:rPr lang="it-IT" sz="1600" dirty="0" smtClean="0"/>
                <a:t>Imprese </a:t>
              </a:r>
              <a:r>
                <a:rPr lang="it-IT" sz="1600" dirty="0" err="1" smtClean="0"/>
                <a:t>multibusiness</a:t>
              </a:r>
              <a:endParaRPr lang="it-IT" sz="1600" dirty="0" smtClean="0"/>
            </a:p>
          </p:txBody>
        </p:sp>
      </p:grpSp>
      <p:grpSp>
        <p:nvGrpSpPr>
          <p:cNvPr id="65" name="Gruppo 64"/>
          <p:cNvGrpSpPr/>
          <p:nvPr/>
        </p:nvGrpSpPr>
        <p:grpSpPr>
          <a:xfrm>
            <a:off x="44823" y="3471893"/>
            <a:ext cx="3287059" cy="1788277"/>
            <a:chOff x="44823" y="3471893"/>
            <a:chExt cx="3287059" cy="1788277"/>
          </a:xfrm>
        </p:grpSpPr>
        <p:cxnSp>
          <p:nvCxnSpPr>
            <p:cNvPr id="39" name="Connettore 1 38"/>
            <p:cNvCxnSpPr/>
            <p:nvPr/>
          </p:nvCxnSpPr>
          <p:spPr bwMode="auto">
            <a:xfrm flipH="1">
              <a:off x="2330830" y="3963811"/>
              <a:ext cx="14941" cy="986471"/>
            </a:xfrm>
            <a:prstGeom prst="line">
              <a:avLst/>
            </a:prstGeom>
            <a:solidFill>
              <a:schemeClr val="accent1"/>
            </a:solidFill>
            <a:ln w="3175" cap="flat" cmpd="sng" algn="ctr">
              <a:solidFill>
                <a:srgbClr val="3366FF"/>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41" name="Connettore 2 40"/>
            <p:cNvCxnSpPr/>
            <p:nvPr/>
          </p:nvCxnSpPr>
          <p:spPr bwMode="auto">
            <a:xfrm flipH="1">
              <a:off x="2360712" y="4455728"/>
              <a:ext cx="971170" cy="0"/>
            </a:xfrm>
            <a:prstGeom prst="straightConnector1">
              <a:avLst/>
            </a:prstGeom>
            <a:solidFill>
              <a:schemeClr val="accent1"/>
            </a:solidFill>
            <a:ln w="3175" cap="flat" cmpd="sng" algn="ctr">
              <a:solidFill>
                <a:srgbClr val="3366FF"/>
              </a:solidFill>
              <a:prstDash val="solid"/>
              <a:round/>
              <a:headEnd type="none" w="med" len="med"/>
              <a:tailEnd type="non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51" name="Parentesi quadra chiusa 50"/>
            <p:cNvSpPr/>
            <p:nvPr/>
          </p:nvSpPr>
          <p:spPr bwMode="auto">
            <a:xfrm>
              <a:off x="1688353" y="3471893"/>
              <a:ext cx="224117" cy="983835"/>
            </a:xfrm>
            <a:prstGeom prst="rightBracket">
              <a:avLst/>
            </a:prstGeom>
            <a:solidFill>
              <a:schemeClr val="accent6">
                <a:lumMod val="40000"/>
                <a:lumOff val="60000"/>
              </a:schemeClr>
            </a:solidFill>
            <a:ln w="3175" cap="flat" cmpd="sng" algn="ctr">
              <a:solidFill>
                <a:srgbClr val="3366FF"/>
              </a:solidFill>
              <a:prstDash val="solid"/>
              <a:round/>
              <a:headEnd type="none" w="med" len="med"/>
              <a:tailEnd type="none" w="med" len="med"/>
            </a:ln>
            <a:effectLst/>
            <a:extLst/>
          </p:spPr>
          <p:txBody>
            <a:bodyPr vert="horz" wrap="square" lIns="91440" tIns="45720" rIns="91440" bIns="45720" numCol="1" rtlCol="0" anchor="b"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3600" b="1" i="0" u="none" strike="noStrike" cap="none" normalizeH="0" baseline="0">
                <a:ln>
                  <a:noFill/>
                </a:ln>
                <a:solidFill>
                  <a:srgbClr val="000066"/>
                </a:solidFill>
                <a:effectLst/>
                <a:latin typeface="Arial Narrow" charset="0"/>
                <a:ea typeface="ＭＳ Ｐゴシック" charset="0"/>
              </a:endParaRPr>
            </a:p>
          </p:txBody>
        </p:sp>
        <p:sp>
          <p:nvSpPr>
            <p:cNvPr id="44" name="CasellaDiTesto 43"/>
            <p:cNvSpPr txBox="1"/>
            <p:nvPr/>
          </p:nvSpPr>
          <p:spPr>
            <a:xfrm>
              <a:off x="44823" y="3528969"/>
              <a:ext cx="1867647" cy="830997"/>
            </a:xfrm>
            <a:prstGeom prst="rect">
              <a:avLst/>
            </a:prstGeom>
            <a:noFill/>
          </p:spPr>
          <p:txBody>
            <a:bodyPr wrap="square" rtlCol="0">
              <a:spAutoFit/>
            </a:bodyPr>
            <a:lstStyle/>
            <a:p>
              <a:pPr algn="r"/>
              <a:r>
                <a:rPr lang="it-IT" sz="1600" dirty="0" smtClean="0"/>
                <a:t>Leadership di costo</a:t>
              </a:r>
            </a:p>
            <a:p>
              <a:pPr algn="r"/>
              <a:r>
                <a:rPr lang="it-IT" sz="1600" dirty="0" smtClean="0"/>
                <a:t>Differenziazione</a:t>
              </a:r>
            </a:p>
            <a:p>
              <a:pPr algn="r"/>
              <a:r>
                <a:rPr lang="it-IT" sz="1600" dirty="0" smtClean="0"/>
                <a:t>Focalizzazione</a:t>
              </a:r>
            </a:p>
          </p:txBody>
        </p:sp>
        <p:sp>
          <p:nvSpPr>
            <p:cNvPr id="52" name="Parentesi quadra chiusa 51"/>
            <p:cNvSpPr/>
            <p:nvPr/>
          </p:nvSpPr>
          <p:spPr bwMode="auto">
            <a:xfrm>
              <a:off x="1688353" y="4640394"/>
              <a:ext cx="224117" cy="619776"/>
            </a:xfrm>
            <a:prstGeom prst="rightBracket">
              <a:avLst/>
            </a:prstGeom>
            <a:solidFill>
              <a:srgbClr val="9C9CDF"/>
            </a:solidFill>
            <a:ln w="3175" cap="flat" cmpd="sng" algn="ctr">
              <a:solidFill>
                <a:srgbClr val="3366FF"/>
              </a:solidFill>
              <a:prstDash val="solid"/>
              <a:round/>
              <a:headEnd type="none" w="med" len="med"/>
              <a:tailEnd type="none" w="med" len="med"/>
            </a:ln>
            <a:effectLst/>
            <a:extLst/>
          </p:spPr>
          <p:txBody>
            <a:bodyPr vert="horz" wrap="none" lIns="91440" tIns="45720" rIns="91440" bIns="45720" numCol="1" rtlCol="0" anchor="b"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3600" b="1" i="0" u="none" strike="noStrike" cap="none" normalizeH="0" baseline="0">
                <a:ln>
                  <a:noFill/>
                </a:ln>
                <a:solidFill>
                  <a:srgbClr val="000066"/>
                </a:solidFill>
                <a:effectLst/>
                <a:latin typeface="Arial Narrow" charset="0"/>
                <a:ea typeface="ＭＳ Ｐゴシック" charset="0"/>
              </a:endParaRPr>
            </a:p>
          </p:txBody>
        </p:sp>
        <p:sp>
          <p:nvSpPr>
            <p:cNvPr id="47" name="CasellaDiTesto 46"/>
            <p:cNvSpPr txBox="1"/>
            <p:nvPr/>
          </p:nvSpPr>
          <p:spPr>
            <a:xfrm>
              <a:off x="44823" y="4632568"/>
              <a:ext cx="1867647" cy="584776"/>
            </a:xfrm>
            <a:prstGeom prst="rect">
              <a:avLst/>
            </a:prstGeom>
            <a:noFill/>
          </p:spPr>
          <p:txBody>
            <a:bodyPr wrap="square" rtlCol="0">
              <a:spAutoFit/>
            </a:bodyPr>
            <a:lstStyle/>
            <a:p>
              <a:pPr algn="r"/>
              <a:r>
                <a:rPr lang="it-IT" sz="1600" dirty="0" smtClean="0"/>
                <a:t>Innovative </a:t>
              </a:r>
            </a:p>
            <a:p>
              <a:pPr algn="r"/>
              <a:r>
                <a:rPr lang="it-IT" sz="1600" dirty="0" smtClean="0"/>
                <a:t>Imitative</a:t>
              </a:r>
            </a:p>
          </p:txBody>
        </p:sp>
        <p:cxnSp>
          <p:nvCxnSpPr>
            <p:cNvPr id="54" name="Connettore 2 53"/>
            <p:cNvCxnSpPr>
              <a:stCxn id="51" idx="2"/>
            </p:cNvCxnSpPr>
            <p:nvPr/>
          </p:nvCxnSpPr>
          <p:spPr bwMode="auto">
            <a:xfrm>
              <a:off x="1912470" y="3963811"/>
              <a:ext cx="448242" cy="0"/>
            </a:xfrm>
            <a:prstGeom prst="straightConnector1">
              <a:avLst/>
            </a:prstGeom>
            <a:solidFill>
              <a:schemeClr val="accent1"/>
            </a:solidFill>
            <a:ln w="3175" cap="flat" cmpd="sng" algn="ctr">
              <a:solidFill>
                <a:srgbClr val="3366FF"/>
              </a:solidFill>
              <a:prstDash val="solid"/>
              <a:round/>
              <a:headEnd type="arrow" w="med" len="med"/>
              <a:tailEnd type="none"/>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61" name="Connettore 2 60"/>
            <p:cNvCxnSpPr>
              <a:endCxn id="52" idx="2"/>
            </p:cNvCxnSpPr>
            <p:nvPr/>
          </p:nvCxnSpPr>
          <p:spPr bwMode="auto">
            <a:xfrm flipH="1">
              <a:off x="1912470" y="4950282"/>
              <a:ext cx="418360" cy="0"/>
            </a:xfrm>
            <a:prstGeom prst="straightConnector1">
              <a:avLst/>
            </a:prstGeom>
            <a:solidFill>
              <a:schemeClr val="accent1"/>
            </a:solidFill>
            <a:ln w="3175" cap="flat" cmpd="sng" algn="ctr">
              <a:solidFill>
                <a:srgbClr val="3366FF"/>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sp>
        <p:nvSpPr>
          <p:cNvPr id="7" name="Titolo 6"/>
          <p:cNvSpPr>
            <a:spLocks noGrp="1"/>
          </p:cNvSpPr>
          <p:nvPr>
            <p:ph type="title"/>
          </p:nvPr>
        </p:nvSpPr>
        <p:spPr/>
        <p:txBody>
          <a:bodyPr/>
          <a:lstStyle/>
          <a:p>
            <a:r>
              <a:rPr lang="it-IT" dirty="0" smtClean="0"/>
              <a:t>I livelli di decisione strategica</a:t>
            </a:r>
            <a:endParaRPr lang="it-IT" dirty="0"/>
          </a:p>
        </p:txBody>
      </p:sp>
      <p:sp>
        <p:nvSpPr>
          <p:cNvPr id="12" name="Segnaposto piè di pagina 11"/>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spTree>
    <p:extLst>
      <p:ext uri="{BB962C8B-B14F-4D97-AF65-F5344CB8AC3E}">
        <p14:creationId xmlns:p14="http://schemas.microsoft.com/office/powerpoint/2010/main" val="2888962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randombar(horizontal)">
                                      <p:cBhvr>
                                        <p:cTn id="1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Qual è la strategia competitiva delle seguenti compagnie aeree?</a:t>
            </a:r>
            <a:endParaRPr lang="it-IT" dirty="0"/>
          </a:p>
        </p:txBody>
      </p:sp>
      <p:sp>
        <p:nvSpPr>
          <p:cNvPr id="3" name="Segnaposto piè di pagina 2"/>
          <p:cNvSpPr>
            <a:spLocks noGrp="1"/>
          </p:cNvSpPr>
          <p:nvPr>
            <p:ph type="ftr" sz="quarter" idx="11"/>
          </p:nvPr>
        </p:nvSpPr>
        <p:spPr/>
        <p:txBody>
          <a:bodyPr/>
          <a:lstStyle/>
          <a:p>
            <a:r>
              <a:rPr lang="it-IT" smtClean="0">
                <a:solidFill>
                  <a:prstClr val="white"/>
                </a:solidFill>
                <a:latin typeface="Calibri"/>
              </a:rPr>
              <a:t>Maria Lucetta Russotto</a:t>
            </a:r>
            <a:endParaRPr lang="it-IT">
              <a:solidFill>
                <a:prstClr val="white"/>
              </a:solidFill>
              <a:latin typeface="Calibri"/>
            </a:endParaRPr>
          </a:p>
        </p:txBody>
      </p:sp>
      <p:pic>
        <p:nvPicPr>
          <p:cNvPr id="5" name="Immagine 4" descr="Ryanai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737947"/>
            <a:ext cx="3289300" cy="2463800"/>
          </a:xfrm>
          <a:prstGeom prst="rect">
            <a:avLst/>
          </a:prstGeom>
        </p:spPr>
      </p:pic>
      <p:pic>
        <p:nvPicPr>
          <p:cNvPr id="6" name="Immagine 5" descr="Alitali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1737947"/>
            <a:ext cx="4191000" cy="1943100"/>
          </a:xfrm>
          <a:prstGeom prst="rect">
            <a:avLst/>
          </a:prstGeom>
        </p:spPr>
      </p:pic>
      <p:pic>
        <p:nvPicPr>
          <p:cNvPr id="7" name="Immagine 6" descr="domestic_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27116" y="4768364"/>
            <a:ext cx="4338470" cy="1713696"/>
          </a:xfrm>
          <a:prstGeom prst="rect">
            <a:avLst/>
          </a:prstGeom>
        </p:spPr>
      </p:pic>
    </p:spTree>
    <p:extLst>
      <p:ext uri="{BB962C8B-B14F-4D97-AF65-F5344CB8AC3E}">
        <p14:creationId xmlns:p14="http://schemas.microsoft.com/office/powerpoint/2010/main" val="390618869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diacenza">
  <a:themeElements>
    <a:clrScheme name="Cielo">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diacenz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z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1955</TotalTime>
  <Words>4476</Words>
  <Application>Microsoft Office PowerPoint</Application>
  <PresentationFormat>Presentazione su schermo (4:3)</PresentationFormat>
  <Paragraphs>310</Paragraphs>
  <Slides>21</Slides>
  <Notes>20</Notes>
  <HiddenSlides>0</HiddenSlides>
  <MMClips>0</MMClips>
  <ScaleCrop>false</ScaleCrop>
  <HeadingPairs>
    <vt:vector size="8" baseType="variant">
      <vt:variant>
        <vt:lpstr>Caratteri utilizzati</vt:lpstr>
      </vt:variant>
      <vt:variant>
        <vt:i4>6</vt:i4>
      </vt:variant>
      <vt:variant>
        <vt:lpstr>Tema</vt:lpstr>
      </vt:variant>
      <vt:variant>
        <vt:i4>2</vt:i4>
      </vt:variant>
      <vt:variant>
        <vt:lpstr>Server OLE incorporati</vt:lpstr>
      </vt:variant>
      <vt:variant>
        <vt:i4>1</vt:i4>
      </vt:variant>
      <vt:variant>
        <vt:lpstr>Titoli diapositive</vt:lpstr>
      </vt:variant>
      <vt:variant>
        <vt:i4>21</vt:i4>
      </vt:variant>
    </vt:vector>
  </HeadingPairs>
  <TitlesOfParts>
    <vt:vector size="30" baseType="lpstr">
      <vt:lpstr>ＭＳ Ｐゴシック</vt:lpstr>
      <vt:lpstr>Arial</vt:lpstr>
      <vt:lpstr>Arial Narrow</vt:lpstr>
      <vt:lpstr>Calibri</vt:lpstr>
      <vt:lpstr>Cambria</vt:lpstr>
      <vt:lpstr>Wingdings</vt:lpstr>
      <vt:lpstr>Tema di Office</vt:lpstr>
      <vt:lpstr>Adiacenza</vt:lpstr>
      <vt:lpstr>ClipArt</vt:lpstr>
      <vt:lpstr>                     La struttura organizzativa</vt:lpstr>
      <vt:lpstr>I meccanismi operativi</vt:lpstr>
      <vt:lpstr>Le tipologie di meccanismi operativi</vt:lpstr>
      <vt:lpstr>Presentazione standard di PowerPoint</vt:lpstr>
      <vt:lpstr>1. I sistemi di comunicazione</vt:lpstr>
      <vt:lpstr>2. I sistemi di informazione</vt:lpstr>
      <vt:lpstr>Il sistema delle decisioni manageriali</vt:lpstr>
      <vt:lpstr>I livelli di decisione strategica</vt:lpstr>
      <vt:lpstr>Qual è la strategia competitiva delle seguenti compagnie aeree?</vt:lpstr>
      <vt:lpstr>Leadership di costo</vt:lpstr>
      <vt:lpstr>Differenziazione</vt:lpstr>
      <vt:lpstr>Focalizzazione</vt:lpstr>
      <vt:lpstr>I livelli di decisione strategica</vt:lpstr>
      <vt:lpstr>Mission e vision</vt:lpstr>
      <vt:lpstr>Un esempio: Toyota company</vt:lpstr>
      <vt:lpstr>Un esempio: Apple company</vt:lpstr>
      <vt:lpstr>3. Il processo decisionale e il sistema di PP&amp;C</vt:lpstr>
      <vt:lpstr>4. I sistemi di coordinamento</vt:lpstr>
      <vt:lpstr>5. I sistemi di gestione del personale</vt:lpstr>
      <vt:lpstr>Lo stile di leadership</vt:lpstr>
      <vt:lpstr>La cultura aziendale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del Corso</dc:title>
  <dc:creator>Silvia Fissi</dc:creator>
  <cp:lastModifiedBy>Maria Lucetta Russotto</cp:lastModifiedBy>
  <cp:revision>339</cp:revision>
  <cp:lastPrinted>2015-02-15T11:14:20Z</cp:lastPrinted>
  <dcterms:created xsi:type="dcterms:W3CDTF">2015-01-27T09:52:58Z</dcterms:created>
  <dcterms:modified xsi:type="dcterms:W3CDTF">2019-02-28T17:37:46Z</dcterms:modified>
</cp:coreProperties>
</file>