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wdp" ContentType="image/vnd.ms-photo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2" r:id="rId1"/>
  </p:sldMasterIdLst>
  <p:notesMasterIdLst>
    <p:notesMasterId r:id="rId23"/>
  </p:notesMasterIdLst>
  <p:sldIdLst>
    <p:sldId id="256" r:id="rId2"/>
    <p:sldId id="262" r:id="rId3"/>
    <p:sldId id="259" r:id="rId4"/>
    <p:sldId id="285" r:id="rId5"/>
    <p:sldId id="268" r:id="rId6"/>
    <p:sldId id="270" r:id="rId7"/>
    <p:sldId id="271" r:id="rId8"/>
    <p:sldId id="272" r:id="rId9"/>
    <p:sldId id="273" r:id="rId10"/>
    <p:sldId id="275" r:id="rId11"/>
    <p:sldId id="276" r:id="rId12"/>
    <p:sldId id="277" r:id="rId13"/>
    <p:sldId id="278" r:id="rId14"/>
    <p:sldId id="279" r:id="rId15"/>
    <p:sldId id="281" r:id="rId16"/>
    <p:sldId id="282" r:id="rId17"/>
    <p:sldId id="283" r:id="rId18"/>
    <p:sldId id="284" r:id="rId19"/>
    <p:sldId id="280" r:id="rId20"/>
    <p:sldId id="266" r:id="rId21"/>
    <p:sldId id="269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66" autoAdjust="0"/>
    <p:restoredTop sz="94660"/>
  </p:normalViewPr>
  <p:slideViewPr>
    <p:cSldViewPr snapToGrid="0">
      <p:cViewPr>
        <p:scale>
          <a:sx n="61" d="100"/>
          <a:sy n="61" d="100"/>
        </p:scale>
        <p:origin x="928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962B8A-9E4C-B248-A240-D7209972FD48}" type="datetimeFigureOut">
              <a:rPr lang="nl-NL" smtClean="0"/>
              <a:t>07-11-19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DEE00B-7974-4448-92B4-8CCD414BF5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7623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11/7/19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‹nr.›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11/7/19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11/7/19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11/7/19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11/7/19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11/7/19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Sleep de afbeelding naar de tijdelijke aanduiding of 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11/7/19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11/7/19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23378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10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beeldingsresultaat voor the netherlands and brexit">
            <a:extLst>
              <a:ext uri="{FF2B5EF4-FFF2-40B4-BE49-F238E27FC236}">
                <a16:creationId xmlns="" xmlns:a16="http://schemas.microsoft.com/office/drawing/2014/main" id="{A73E3190-0296-4C70-B55D-7B0B5547F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507" b="6223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="" xmlns:a16="http://schemas.microsoft.com/office/drawing/2014/main" id="{D55EB5A7-C79A-4265-8F61-650EDCA94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1804" y="2280543"/>
            <a:ext cx="6908899" cy="1617688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softEdge rad="1270000"/>
          </a:effectLst>
        </p:spPr>
        <p:txBody>
          <a:bodyPr>
            <a:normAutofit fontScale="90000"/>
          </a:bodyPr>
          <a:lstStyle/>
          <a:p>
            <a:r>
              <a:rPr lang="nl-NL" sz="51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50800" dir="5400000" algn="ctr" rotWithShape="0">
                    <a:srgbClr val="000000"/>
                  </a:outerShdw>
                </a:effectLst>
                <a:latin typeface="Copperplate Gothic Bold" charset="0"/>
                <a:ea typeface="Copperplate Gothic Bold" charset="0"/>
                <a:cs typeface="Copperplate Gothic Bold" charset="0"/>
              </a:rPr>
              <a:t>BREXIT </a:t>
            </a:r>
            <a:r>
              <a:rPr lang="nl-NL" sz="510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50800" dir="5400000" algn="ctr" rotWithShape="0">
                    <a:srgbClr val="000000"/>
                  </a:outerShdw>
                </a:effectLst>
                <a:latin typeface="Copperplate Gothic Bold" charset="0"/>
                <a:ea typeface="Copperplate Gothic Bold" charset="0"/>
                <a:cs typeface="Copperplate Gothic Bold" charset="0"/>
              </a:rPr>
              <a:t>AND </a:t>
            </a:r>
            <a:r>
              <a:rPr lang="nl-NL" sz="510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50800" dir="5400000" algn="ctr" rotWithShape="0">
                    <a:srgbClr val="000000"/>
                  </a:outerShdw>
                </a:effectLst>
                <a:latin typeface="Copperplate Gothic Bold" charset="0"/>
                <a:ea typeface="Copperplate Gothic Bold" charset="0"/>
                <a:cs typeface="Copperplate Gothic Bold" charset="0"/>
              </a:rPr>
              <a:t/>
            </a:r>
            <a:br>
              <a:rPr lang="nl-NL" sz="510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50800" dir="5400000" algn="ctr" rotWithShape="0">
                    <a:srgbClr val="000000"/>
                  </a:outerShdw>
                </a:effectLst>
                <a:latin typeface="Copperplate Gothic Bold" charset="0"/>
                <a:ea typeface="Copperplate Gothic Bold" charset="0"/>
                <a:cs typeface="Copperplate Gothic Bold" charset="0"/>
              </a:rPr>
            </a:br>
            <a:r>
              <a:rPr lang="nl-NL" sz="510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50800" dir="5400000" algn="ctr" rotWithShape="0">
                    <a:srgbClr val="000000"/>
                  </a:outerShdw>
                </a:effectLst>
                <a:latin typeface="Copperplate Gothic Bold" charset="0"/>
                <a:ea typeface="Copperplate Gothic Bold" charset="0"/>
                <a:cs typeface="Copperplate Gothic Bold" charset="0"/>
              </a:rPr>
              <a:t>THE </a:t>
            </a:r>
            <a:r>
              <a:rPr lang="nl-NL" sz="51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50800" dir="5400000" algn="ctr" rotWithShape="0">
                    <a:srgbClr val="000000"/>
                  </a:outerShdw>
                </a:effectLst>
                <a:latin typeface="Copperplate Gothic Bold" charset="0"/>
                <a:ea typeface="Copperplate Gothic Bold" charset="0"/>
                <a:cs typeface="Copperplate Gothic Bold" charset="0"/>
              </a:rPr>
              <a:t>NETHERLANDS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="" xmlns:a16="http://schemas.microsoft.com/office/drawing/2014/main" id="{B12B3A28-586A-4CA1-9B62-33CDFEEA1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1804" y="3898231"/>
            <a:ext cx="6908899" cy="699091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softEdge rad="1270000"/>
          </a:effectLst>
        </p:spPr>
        <p:txBody>
          <a:bodyPr>
            <a:normAutofit/>
          </a:bodyPr>
          <a:lstStyle/>
          <a:p>
            <a:r>
              <a:rPr lang="nl-NL" sz="24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50800" dir="5400000" algn="ctr" rotWithShape="0">
                    <a:srgbClr val="000000"/>
                  </a:outerShdw>
                </a:effectLst>
                <a:latin typeface="Copperplate Gothic Bold" charset="0"/>
                <a:ea typeface="Copperplate Gothic Bold" charset="0"/>
                <a:cs typeface="Copperplate Gothic Bold" charset="0"/>
              </a:rPr>
              <a:t>International Trade</a:t>
            </a:r>
          </a:p>
        </p:txBody>
      </p:sp>
    </p:spTree>
    <p:extLst>
      <p:ext uri="{BB962C8B-B14F-4D97-AF65-F5344CB8AC3E}">
        <p14:creationId xmlns:p14="http://schemas.microsoft.com/office/powerpoint/2010/main" val="23529462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Port of Rotterdam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Import </a:t>
            </a:r>
            <a:r>
              <a:rPr lang="hr-HR" dirty="0" err="1" smtClean="0"/>
              <a:t>of</a:t>
            </a:r>
            <a:r>
              <a:rPr lang="hr-HR" dirty="0" smtClean="0"/>
              <a:t> 4.499.591 </a:t>
            </a:r>
            <a:r>
              <a:rPr lang="hr-HR" dirty="0" err="1" smtClean="0"/>
              <a:t>containers</a:t>
            </a:r>
            <a:endParaRPr lang="hr-HR" dirty="0" smtClean="0"/>
          </a:p>
          <a:p>
            <a:r>
              <a:rPr lang="hr-HR" dirty="0" err="1" smtClean="0"/>
              <a:t>Export</a:t>
            </a:r>
            <a:r>
              <a:rPr lang="hr-HR" dirty="0" smtClean="0"/>
              <a:t> </a:t>
            </a:r>
            <a:r>
              <a:rPr lang="hr-HR" dirty="0" err="1" smtClean="0"/>
              <a:t>of</a:t>
            </a:r>
            <a:r>
              <a:rPr lang="hr-HR" dirty="0" smtClean="0"/>
              <a:t> 4.136.191 </a:t>
            </a:r>
            <a:r>
              <a:rPr lang="hr-HR" dirty="0" err="1" smtClean="0"/>
              <a:t>containers</a:t>
            </a:r>
            <a:endParaRPr lang="hr-HR" dirty="0" smtClean="0"/>
          </a:p>
          <a:p>
            <a:endParaRPr lang="hr-HR" dirty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714294" y="0"/>
            <a:ext cx="2477706" cy="1957388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9357570" y="6488668"/>
            <a:ext cx="2834430" cy="369332"/>
          </a:xfrm>
          <a:prstGeom prst="rect">
            <a:avLst/>
          </a:prstGeom>
          <a:noFill/>
          <a:effectLst>
            <a:outerShdw sx="1000" sy="1000" algn="ctr" rotWithShape="0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Brexit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and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 The Netherlands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/>
          <a:srcRect b="54338"/>
          <a:stretch/>
        </p:blipFill>
        <p:spPr>
          <a:xfrm>
            <a:off x="705852" y="4052243"/>
            <a:ext cx="11486147" cy="18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2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Brexit Monster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371600" y="1957389"/>
            <a:ext cx="9601200" cy="4531278"/>
          </a:xfrm>
        </p:spPr>
        <p:txBody>
          <a:bodyPr>
            <a:normAutofit/>
          </a:bodyPr>
          <a:lstStyle/>
          <a:p>
            <a:r>
              <a:rPr lang="en-GB" dirty="0"/>
              <a:t>G</a:t>
            </a:r>
            <a:r>
              <a:rPr lang="en-GB" dirty="0" smtClean="0"/>
              <a:t>overnment campaign</a:t>
            </a:r>
          </a:p>
          <a:p>
            <a:r>
              <a:rPr lang="en-GB" dirty="0"/>
              <a:t>A</a:t>
            </a:r>
            <a:r>
              <a:rPr lang="en-GB" dirty="0" smtClean="0"/>
              <a:t>nnoyingly </a:t>
            </a:r>
            <a:r>
              <a:rPr lang="en-GB" dirty="0"/>
              <a:t>across your </a:t>
            </a:r>
            <a:r>
              <a:rPr lang="en-GB" dirty="0" smtClean="0"/>
              <a:t>workplace and </a:t>
            </a:r>
            <a:r>
              <a:rPr lang="en-GB" dirty="0"/>
              <a:t>stops you getting any work </a:t>
            </a:r>
            <a:r>
              <a:rPr lang="en-GB" dirty="0" smtClean="0"/>
              <a:t>done.</a:t>
            </a:r>
          </a:p>
          <a:p>
            <a:r>
              <a:rPr lang="en-GB" dirty="0"/>
              <a:t>The consequences of the Brexit </a:t>
            </a:r>
            <a:r>
              <a:rPr lang="en-GB" dirty="0" smtClean="0"/>
              <a:t>for companies.</a:t>
            </a:r>
          </a:p>
          <a:p>
            <a:r>
              <a:rPr lang="en-GB" dirty="0" smtClean="0"/>
              <a:t>Why?</a:t>
            </a:r>
            <a:endParaRPr lang="en-GB" i="1" dirty="0" smtClean="0"/>
          </a:p>
          <a:p>
            <a:endParaRPr lang="en-GB" i="1" dirty="0" smtClean="0"/>
          </a:p>
          <a:p>
            <a:endParaRPr lang="en-GB" i="1" dirty="0" smtClean="0"/>
          </a:p>
          <a:p>
            <a:endParaRPr lang="en-GB" i="1" dirty="0" smtClean="0"/>
          </a:p>
          <a:p>
            <a:pPr marL="0" indent="0">
              <a:buNone/>
            </a:pPr>
            <a:r>
              <a:rPr lang="en-GB" i="1" dirty="0" smtClean="0"/>
              <a:t>“</a:t>
            </a:r>
            <a:r>
              <a:rPr lang="en-GB" i="1" dirty="0"/>
              <a:t>Have you checked what consequences 	</a:t>
            </a:r>
            <a:r>
              <a:rPr lang="en-GB" i="1" dirty="0" smtClean="0"/>
              <a:t>				              the Brexit </a:t>
            </a:r>
            <a:r>
              <a:rPr lang="en-GB" i="1" dirty="0"/>
              <a:t>has for you or your company? </a:t>
            </a:r>
            <a:r>
              <a:rPr lang="en-GB" i="1" dirty="0" smtClean="0"/>
              <a:t>    		                                                              Make </a:t>
            </a:r>
            <a:r>
              <a:rPr lang="en-GB" i="1" dirty="0"/>
              <a:t>sure </a:t>
            </a:r>
            <a:r>
              <a:rPr lang="en-GB" i="1" dirty="0" smtClean="0"/>
              <a:t>the Brexit </a:t>
            </a:r>
            <a:r>
              <a:rPr lang="en-GB" i="1" dirty="0"/>
              <a:t>doesn’t </a:t>
            </a:r>
            <a:r>
              <a:rPr lang="en-GB" i="1" dirty="0" smtClean="0"/>
              <a:t>get </a:t>
            </a:r>
            <a:r>
              <a:rPr lang="en-GB" i="1" dirty="0"/>
              <a:t>– or lie – </a:t>
            </a:r>
            <a:r>
              <a:rPr lang="en-GB" i="1" dirty="0" smtClean="0"/>
              <a:t>						   in </a:t>
            </a:r>
            <a:r>
              <a:rPr lang="en-GB" i="1" dirty="0"/>
              <a:t>your way.”</a:t>
            </a:r>
            <a:endParaRPr lang="nl-NL" i="1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714294" y="0"/>
            <a:ext cx="2477706" cy="1957388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9357570" y="6488668"/>
            <a:ext cx="2834430" cy="369332"/>
          </a:xfrm>
          <a:prstGeom prst="rect">
            <a:avLst/>
          </a:prstGeom>
          <a:noFill/>
          <a:effectLst>
            <a:outerShdw sx="1000" sy="1000" algn="ctr" rotWithShape="0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Brexit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and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 The Netherlands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3188256"/>
            <a:ext cx="5867400" cy="330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23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28ABC6D-8B8C-4BC6-A452-C1515EDCE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nl-NL" sz="4000" dirty="0"/>
              <a:t>The Netherlands </a:t>
            </a:r>
            <a:r>
              <a:rPr lang="nl-NL" sz="4000" dirty="0" err="1"/>
              <a:t>and</a:t>
            </a:r>
            <a:r>
              <a:rPr lang="nl-NL" sz="4000" dirty="0"/>
              <a:t> The United </a:t>
            </a:r>
            <a:r>
              <a:rPr lang="nl-NL" sz="4000" dirty="0" err="1"/>
              <a:t>Kingdom</a:t>
            </a:r>
            <a:endParaRPr lang="nl-NL" sz="40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597F5D58-830C-4A1B-9351-74FB1A010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8717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2000" dirty="0"/>
          </a:p>
          <a:p>
            <a:r>
              <a:rPr lang="nl-NL" sz="2400" dirty="0" err="1" smtClean="0"/>
              <a:t>Attractive</a:t>
            </a:r>
            <a:r>
              <a:rPr lang="nl-NL" sz="2400" dirty="0" smtClean="0"/>
              <a:t> </a:t>
            </a:r>
            <a:r>
              <a:rPr lang="nl-NL" sz="2400" dirty="0" err="1" smtClean="0"/>
              <a:t>to</a:t>
            </a:r>
            <a:r>
              <a:rPr lang="nl-NL" sz="2400" dirty="0" smtClean="0"/>
              <a:t> </a:t>
            </a:r>
            <a:r>
              <a:rPr lang="nl-NL" sz="2400" dirty="0" err="1" smtClean="0"/>
              <a:t>trade</a:t>
            </a:r>
            <a:endParaRPr lang="nl-NL" sz="2400" dirty="0" smtClean="0"/>
          </a:p>
          <a:p>
            <a:r>
              <a:rPr lang="en-US" sz="2400" dirty="0"/>
              <a:t>G</a:t>
            </a:r>
            <a:r>
              <a:rPr lang="en-US" sz="2400" dirty="0" smtClean="0"/>
              <a:t>ood </a:t>
            </a:r>
            <a:r>
              <a:rPr lang="en-US" sz="2400" dirty="0"/>
              <a:t>connections on </a:t>
            </a:r>
            <a:r>
              <a:rPr lang="en-US" sz="2400" dirty="0" smtClean="0"/>
              <a:t>a personal </a:t>
            </a:r>
            <a:r>
              <a:rPr lang="en-US" sz="2400" dirty="0"/>
              <a:t>level </a:t>
            </a:r>
            <a:r>
              <a:rPr lang="en-US" sz="2400" dirty="0" smtClean="0"/>
              <a:t>and </a:t>
            </a:r>
            <a:r>
              <a:rPr lang="en-US" sz="2400" dirty="0"/>
              <a:t>the level of freight traffic</a:t>
            </a:r>
            <a:endParaRPr lang="nl-NL" sz="2400" dirty="0"/>
          </a:p>
          <a:p>
            <a:endParaRPr lang="nl-NL" sz="2400" dirty="0"/>
          </a:p>
          <a:p>
            <a:endParaRPr lang="nl-NL" sz="2400" dirty="0"/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6114599"/>
              </p:ext>
            </p:extLst>
          </p:nvPr>
        </p:nvGraphicFramePr>
        <p:xfrm>
          <a:off x="1099127" y="3698357"/>
          <a:ext cx="8128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="" xmlns:a16="http://schemas.microsoft.com/office/drawing/2014/main" val="817765921"/>
                    </a:ext>
                  </a:extLst>
                </a:gridCol>
                <a:gridCol w="4064000">
                  <a:extLst>
                    <a:ext uri="{9D8B030D-6E8A-4147-A177-3AD203B41FA5}">
                      <a16:colId xmlns="" xmlns:a16="http://schemas.microsoft.com/office/drawing/2014/main" val="12058874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 smtClean="0"/>
                        <a:t>Export 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err="1" smtClean="0"/>
                        <a:t>Year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792076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smtClean="0"/>
                        <a:t>€39.700.000.000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2018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83598354"/>
                  </a:ext>
                </a:extLst>
              </a:tr>
            </a:tbl>
          </a:graphicData>
        </a:graphic>
      </p:graphicFrame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9733184"/>
              </p:ext>
            </p:extLst>
          </p:nvPr>
        </p:nvGraphicFramePr>
        <p:xfrm>
          <a:off x="1099127" y="4860883"/>
          <a:ext cx="8128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="" xmlns:a16="http://schemas.microsoft.com/office/drawing/2014/main" val="3342248268"/>
                    </a:ext>
                  </a:extLst>
                </a:gridCol>
                <a:gridCol w="4064000">
                  <a:extLst>
                    <a:ext uri="{9D8B030D-6E8A-4147-A177-3AD203B41FA5}">
                      <a16:colId xmlns="" xmlns:a16="http://schemas.microsoft.com/office/drawing/2014/main" val="27666621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 smtClean="0"/>
                        <a:t>Import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err="1" smtClean="0"/>
                        <a:t>Year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997185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smtClean="0"/>
                        <a:t>€26.400.000.000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2018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52045024"/>
                  </a:ext>
                </a:extLst>
              </a:tr>
            </a:tbl>
          </a:graphicData>
        </a:graphic>
      </p:graphicFrame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714294" y="0"/>
            <a:ext cx="2477706" cy="1957388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9357570" y="6488668"/>
            <a:ext cx="2834430" cy="369332"/>
          </a:xfrm>
          <a:prstGeom prst="rect">
            <a:avLst/>
          </a:prstGeom>
          <a:noFill/>
          <a:effectLst>
            <a:outerShdw sx="1000" sy="1000" algn="ctr" rotWithShape="0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Brexit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and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 The Netherlands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49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 Netherlands </a:t>
            </a:r>
            <a:r>
              <a:rPr lang="nl-NL" dirty="0" err="1"/>
              <a:t>and</a:t>
            </a:r>
            <a:r>
              <a:rPr lang="nl-NL" dirty="0"/>
              <a:t> The United </a:t>
            </a:r>
            <a:r>
              <a:rPr lang="nl-NL" dirty="0" err="1"/>
              <a:t>Kingdom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/>
          </p:nvPr>
        </p:nvGraphicFramePr>
        <p:xfrm>
          <a:off x="1371600" y="2171700"/>
          <a:ext cx="9508836" cy="20689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4418">
                  <a:extLst>
                    <a:ext uri="{9D8B030D-6E8A-4147-A177-3AD203B41FA5}">
                      <a16:colId xmlns="" xmlns:a16="http://schemas.microsoft.com/office/drawing/2014/main" val="3469008639"/>
                    </a:ext>
                  </a:extLst>
                </a:gridCol>
                <a:gridCol w="4754418">
                  <a:extLst>
                    <a:ext uri="{9D8B030D-6E8A-4147-A177-3AD203B41FA5}">
                      <a16:colId xmlns="" xmlns:a16="http://schemas.microsoft.com/office/drawing/2014/main" val="717593406"/>
                    </a:ext>
                  </a:extLst>
                </a:gridCol>
              </a:tblGrid>
              <a:tr h="7159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dirty="0" smtClean="0"/>
                        <a:t>Most important export </a:t>
                      </a:r>
                      <a:r>
                        <a:rPr lang="nl-NL" sz="1600" dirty="0" err="1" smtClean="0"/>
                        <a:t>goods</a:t>
                      </a:r>
                      <a:endParaRPr lang="nl-NL" sz="1600" dirty="0" smtClean="0"/>
                    </a:p>
                    <a:p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Worth</a:t>
                      </a:r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6706134"/>
                  </a:ext>
                </a:extLst>
              </a:tr>
              <a:tr h="33825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Telecommunications devices 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€3.500.000.000</a:t>
                      </a:r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12099986"/>
                  </a:ext>
                </a:extLst>
              </a:tr>
              <a:tr h="33825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Medical and pharmaceutical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products 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€2.400.000.000</a:t>
                      </a:r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67599885"/>
                  </a:ext>
                </a:extLst>
              </a:tr>
              <a:tr h="33825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Office machines 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€2.200.000.000</a:t>
                      </a:r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64903962"/>
                  </a:ext>
                </a:extLst>
              </a:tr>
              <a:tr h="33825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Vegetables and fruit 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€</a:t>
                      </a:r>
                      <a:r>
                        <a:rPr lang="nl-NL" sz="1600" dirty="0" smtClean="0"/>
                        <a:t>2.000.000.000</a:t>
                      </a:r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39003506"/>
                  </a:ext>
                </a:extLst>
              </a:tr>
            </a:tbl>
          </a:graphicData>
        </a:graphic>
      </p:graphicFrame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696669"/>
              </p:ext>
            </p:extLst>
          </p:nvPr>
        </p:nvGraphicFramePr>
        <p:xfrm>
          <a:off x="1371600" y="4577542"/>
          <a:ext cx="9508836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4418">
                  <a:extLst>
                    <a:ext uri="{9D8B030D-6E8A-4147-A177-3AD203B41FA5}">
                      <a16:colId xmlns="" xmlns:a16="http://schemas.microsoft.com/office/drawing/2014/main" val="2167125460"/>
                    </a:ext>
                  </a:extLst>
                </a:gridCol>
                <a:gridCol w="4754418">
                  <a:extLst>
                    <a:ext uri="{9D8B030D-6E8A-4147-A177-3AD203B41FA5}">
                      <a16:colId xmlns="" xmlns:a16="http://schemas.microsoft.com/office/drawing/2014/main" val="3295318593"/>
                    </a:ext>
                  </a:extLst>
                </a:gridCol>
              </a:tblGrid>
              <a:tr h="323100">
                <a:tc>
                  <a:txBody>
                    <a:bodyPr/>
                    <a:lstStyle/>
                    <a:p>
                      <a:r>
                        <a:rPr lang="nl-NL" dirty="0" smtClean="0"/>
                        <a:t>Most important import</a:t>
                      </a:r>
                      <a:r>
                        <a:rPr lang="nl-NL" baseline="0" dirty="0" smtClean="0"/>
                        <a:t> </a:t>
                      </a:r>
                      <a:r>
                        <a:rPr lang="nl-NL" baseline="0" dirty="0" err="1" smtClean="0"/>
                        <a:t>goods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Worth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02161087"/>
                  </a:ext>
                </a:extLst>
              </a:tr>
              <a:tr h="327588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Medical and pharmaceutical products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€1.600.000.000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77409599"/>
                  </a:ext>
                </a:extLst>
              </a:tr>
              <a:tr h="327588">
                <a:tc>
                  <a:txBody>
                    <a:bodyPr/>
                    <a:lstStyle/>
                    <a:p>
                      <a:pPr lvl="0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Vehicles for road transport</a:t>
                      </a:r>
                      <a:endParaRPr lang="nl-NL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€1.100.000.000</a:t>
                      </a:r>
                      <a:endParaRPr lang="nl-NL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49832780"/>
                  </a:ext>
                </a:extLst>
              </a:tr>
              <a:tr h="327588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Organic chemicals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€940.000.000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97196411"/>
                  </a:ext>
                </a:extLst>
              </a:tr>
              <a:tr h="327588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Various manufactured goods 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€840.000.000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04376014"/>
                  </a:ext>
                </a:extLst>
              </a:tr>
            </a:tbl>
          </a:graphicData>
        </a:graphic>
      </p:graphicFrame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714294" y="0"/>
            <a:ext cx="2477706" cy="1957388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9357570" y="6488668"/>
            <a:ext cx="2834430" cy="369332"/>
          </a:xfrm>
          <a:prstGeom prst="rect">
            <a:avLst/>
          </a:prstGeom>
          <a:noFill/>
          <a:effectLst>
            <a:outerShdw sx="1000" sy="1000" algn="ctr" rotWithShape="0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Brexit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and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 The Netherlands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98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 Netherlands </a:t>
            </a:r>
            <a:r>
              <a:rPr lang="nl-NL" dirty="0" err="1"/>
              <a:t>and</a:t>
            </a:r>
            <a:r>
              <a:rPr lang="nl-NL" dirty="0"/>
              <a:t> The United </a:t>
            </a:r>
            <a:r>
              <a:rPr lang="nl-NL" dirty="0" err="1"/>
              <a:t>Kingdom</a:t>
            </a:r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Rise in </a:t>
            </a:r>
            <a:r>
              <a:rPr lang="nl-NL" dirty="0" err="1" smtClean="0"/>
              <a:t>investments</a:t>
            </a:r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r>
              <a:rPr lang="nl-NL" dirty="0" err="1" smtClean="0"/>
              <a:t>Shrinking</a:t>
            </a:r>
            <a:r>
              <a:rPr lang="nl-NL" dirty="0" smtClean="0"/>
              <a:t> </a:t>
            </a:r>
            <a:r>
              <a:rPr lang="nl-NL" dirty="0" err="1" smtClean="0"/>
              <a:t>investments</a:t>
            </a:r>
            <a:endParaRPr lang="nl-NL" dirty="0" smtClean="0"/>
          </a:p>
          <a:p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endParaRPr lang="nl-NL" dirty="0"/>
          </a:p>
        </p:txBody>
      </p:sp>
      <p:pic>
        <p:nvPicPr>
          <p:cNvPr id="6" name="Afbeelding 5"/>
          <p:cNvPicPr/>
          <p:nvPr/>
        </p:nvPicPr>
        <p:blipFill rotWithShape="1">
          <a:blip r:embed="rId2"/>
          <a:srcRect l="19407" t="40374" r="28256" b="33017"/>
          <a:stretch/>
        </p:blipFill>
        <p:spPr bwMode="auto">
          <a:xfrm>
            <a:off x="1538966" y="2667000"/>
            <a:ext cx="8039143" cy="15556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/>
          <p:cNvPicPr/>
          <p:nvPr/>
        </p:nvPicPr>
        <p:blipFill rotWithShape="1">
          <a:blip r:embed="rId3"/>
          <a:srcRect l="17586" t="29738" r="26983" b="22494"/>
          <a:stretch/>
        </p:blipFill>
        <p:spPr bwMode="auto">
          <a:xfrm>
            <a:off x="1480272" y="4843896"/>
            <a:ext cx="8097837" cy="18432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9714294" y="0"/>
            <a:ext cx="2477706" cy="1957388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9357570" y="6488668"/>
            <a:ext cx="2834430" cy="369332"/>
          </a:xfrm>
          <a:prstGeom prst="rect">
            <a:avLst/>
          </a:prstGeom>
          <a:noFill/>
          <a:effectLst>
            <a:outerShdw sx="1000" sy="1000" algn="ctr" rotWithShape="0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Brexit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and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 The Netherlands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83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0A23C2C9-318A-4D80-A33A-C66170685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562" y="685800"/>
            <a:ext cx="10493524" cy="1485900"/>
          </a:xfrm>
        </p:spPr>
        <p:txBody>
          <a:bodyPr>
            <a:normAutofit/>
          </a:bodyPr>
          <a:lstStyle/>
          <a:p>
            <a:r>
              <a:rPr lang="nl-NL"/>
              <a:t>Consequentes Brexit for the Netherlands</a:t>
            </a: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77E47029-24A0-4780-B30F-360821DF2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038" y="1993037"/>
            <a:ext cx="5664926" cy="354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22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2F9A5F0-23D0-44F9-AF3E-2C1D0E171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562" y="685800"/>
            <a:ext cx="10493524" cy="1485900"/>
          </a:xfrm>
        </p:spPr>
        <p:txBody>
          <a:bodyPr>
            <a:normAutofit/>
          </a:bodyPr>
          <a:lstStyle/>
          <a:p>
            <a:r>
              <a:rPr lang="nl-NL" dirty="0"/>
              <a:t>Soft </a:t>
            </a:r>
            <a:r>
              <a:rPr lang="nl-NL" dirty="0" err="1"/>
              <a:t>Brexit</a:t>
            </a:r>
            <a:r>
              <a:rPr lang="nl-NL" dirty="0"/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ECE70F2E-25DF-4B72-AAA9-DFBB552F2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562" y="2286000"/>
            <a:ext cx="5072437" cy="3581400"/>
          </a:xfrm>
        </p:spPr>
        <p:txBody>
          <a:bodyPr>
            <a:normAutofit/>
          </a:bodyPr>
          <a:lstStyle/>
          <a:p>
            <a:r>
              <a:rPr lang="nl-NL" sz="1800" dirty="0"/>
              <a:t>Free </a:t>
            </a:r>
            <a:r>
              <a:rPr lang="nl-NL" sz="1800" dirty="0" err="1"/>
              <a:t>movement</a:t>
            </a:r>
            <a:r>
              <a:rPr lang="nl-NL" sz="1800" dirty="0"/>
              <a:t> of </a:t>
            </a:r>
            <a:r>
              <a:rPr lang="nl-NL" sz="1800" dirty="0" err="1"/>
              <a:t>goods</a:t>
            </a:r>
            <a:r>
              <a:rPr lang="nl-NL" sz="1800" dirty="0"/>
              <a:t> and </a:t>
            </a:r>
            <a:r>
              <a:rPr lang="nl-NL" sz="1800" dirty="0" err="1"/>
              <a:t>people</a:t>
            </a:r>
            <a:endParaRPr lang="nl-NL" sz="1800" dirty="0"/>
          </a:p>
          <a:p>
            <a:r>
              <a:rPr lang="nl-NL" sz="1800" dirty="0" err="1"/>
              <a:t>Trades</a:t>
            </a:r>
            <a:r>
              <a:rPr lang="nl-NL" sz="1800" dirty="0"/>
              <a:t> </a:t>
            </a:r>
            <a:r>
              <a:rPr lang="nl-NL" sz="1800" dirty="0" err="1"/>
              <a:t>agreements</a:t>
            </a:r>
            <a:r>
              <a:rPr lang="nl-NL" sz="1800" dirty="0"/>
              <a:t> </a:t>
            </a:r>
            <a:r>
              <a:rPr lang="nl-NL" sz="1800" dirty="0" err="1"/>
              <a:t>remain</a:t>
            </a:r>
            <a:r>
              <a:rPr lang="nl-NL" sz="1800" dirty="0"/>
              <a:t> in force</a:t>
            </a:r>
          </a:p>
          <a:p>
            <a:r>
              <a:rPr lang="nl-NL" sz="1800" dirty="0" err="1"/>
              <a:t>Outstanding</a:t>
            </a:r>
            <a:r>
              <a:rPr lang="nl-NL" sz="1800" dirty="0"/>
              <a:t> </a:t>
            </a:r>
            <a:r>
              <a:rPr lang="nl-NL" sz="1800" dirty="0" err="1"/>
              <a:t>bill</a:t>
            </a:r>
            <a:r>
              <a:rPr lang="nl-NL" sz="1800" dirty="0"/>
              <a:t> of 40 </a:t>
            </a:r>
            <a:r>
              <a:rPr lang="nl-NL" sz="1800" dirty="0" err="1"/>
              <a:t>billion</a:t>
            </a:r>
            <a:r>
              <a:rPr lang="nl-NL" sz="1800" dirty="0"/>
              <a:t> </a:t>
            </a:r>
            <a:r>
              <a:rPr lang="nl-NL" sz="1800" dirty="0" err="1"/>
              <a:t>euros</a:t>
            </a:r>
            <a:r>
              <a:rPr lang="nl-NL" sz="1800" dirty="0"/>
              <a:t> (CPB)</a:t>
            </a:r>
          </a:p>
          <a:p>
            <a:endParaRPr lang="en-US" sz="1800" dirty="0"/>
          </a:p>
          <a:p>
            <a:r>
              <a:rPr lang="en-US" sz="1800" dirty="0"/>
              <a:t>Unlikely due to immigration policy</a:t>
            </a:r>
            <a:endParaRPr lang="nl-NL" sz="1800" dirty="0"/>
          </a:p>
          <a:p>
            <a:endParaRPr lang="nl-NL" sz="1800" dirty="0"/>
          </a:p>
          <a:p>
            <a:endParaRPr lang="nl-NL" sz="1800" dirty="0"/>
          </a:p>
        </p:txBody>
      </p:sp>
      <p:pic>
        <p:nvPicPr>
          <p:cNvPr id="6" name="Afbeelding 5">
            <a:extLst>
              <a:ext uri="{FF2B5EF4-FFF2-40B4-BE49-F238E27FC236}">
                <a16:creationId xmlns="" xmlns:a16="http://schemas.microsoft.com/office/drawing/2014/main" id="{CDFD02A8-9F87-409B-B7C2-0345E12D4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2286000"/>
            <a:ext cx="5273159" cy="295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7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781FACBA-39D7-4888-B8AF-C83FBD8D7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562" y="685800"/>
            <a:ext cx="10493524" cy="1485900"/>
          </a:xfrm>
        </p:spPr>
        <p:txBody>
          <a:bodyPr>
            <a:normAutofit/>
          </a:bodyPr>
          <a:lstStyle/>
          <a:p>
            <a:r>
              <a:rPr lang="nl-NL" dirty="0"/>
              <a:t>Hard </a:t>
            </a:r>
            <a:r>
              <a:rPr lang="nl-NL" dirty="0" err="1"/>
              <a:t>Brexit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834AF8ED-39C0-47DD-8D9A-45A9CA627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562" y="2286000"/>
            <a:ext cx="5072437" cy="3581400"/>
          </a:xfrm>
        </p:spPr>
        <p:txBody>
          <a:bodyPr>
            <a:normAutofit/>
          </a:bodyPr>
          <a:lstStyle/>
          <a:p>
            <a:r>
              <a:rPr lang="nl-NL" sz="1800" dirty="0"/>
              <a:t>Hard </a:t>
            </a:r>
            <a:r>
              <a:rPr lang="nl-NL" sz="1800" dirty="0" err="1"/>
              <a:t>loss</a:t>
            </a:r>
            <a:r>
              <a:rPr lang="nl-NL" sz="1800" dirty="0"/>
              <a:t> </a:t>
            </a:r>
            <a:r>
              <a:rPr lang="nl-NL" sz="1800" dirty="0" err="1"/>
              <a:t>for</a:t>
            </a:r>
            <a:r>
              <a:rPr lang="nl-NL" sz="1800" dirty="0"/>
              <a:t> </a:t>
            </a:r>
            <a:r>
              <a:rPr lang="nl-NL" sz="1800" dirty="0" err="1"/>
              <a:t>the</a:t>
            </a:r>
            <a:r>
              <a:rPr lang="nl-NL" sz="1800" dirty="0"/>
              <a:t> Netherlands </a:t>
            </a:r>
          </a:p>
          <a:p>
            <a:r>
              <a:rPr lang="nl-NL" sz="1800" dirty="0"/>
              <a:t>World Trade </a:t>
            </a:r>
            <a:r>
              <a:rPr lang="en-US" sz="1800" dirty="0"/>
              <a:t>Organization</a:t>
            </a:r>
            <a:r>
              <a:rPr lang="nl-NL" sz="1800" dirty="0"/>
              <a:t> (WTO)</a:t>
            </a:r>
          </a:p>
          <a:p>
            <a:pPr lvl="1"/>
            <a:r>
              <a:rPr lang="nl-NL" sz="1800" dirty="0" err="1"/>
              <a:t>Higher</a:t>
            </a:r>
            <a:r>
              <a:rPr lang="nl-NL" sz="1800" dirty="0"/>
              <a:t> </a:t>
            </a:r>
            <a:r>
              <a:rPr lang="nl-NL" sz="1800" dirty="0" err="1"/>
              <a:t>rates</a:t>
            </a:r>
            <a:r>
              <a:rPr lang="nl-NL" sz="1800" dirty="0"/>
              <a:t> import and export</a:t>
            </a:r>
          </a:p>
          <a:p>
            <a:pPr lvl="1"/>
            <a:r>
              <a:rPr lang="nl-NL" sz="1800" dirty="0" err="1"/>
              <a:t>Products</a:t>
            </a:r>
            <a:r>
              <a:rPr lang="nl-NL" sz="1800" dirty="0"/>
              <a:t> </a:t>
            </a:r>
            <a:r>
              <a:rPr lang="nl-NL" sz="1800" dirty="0" err="1"/>
              <a:t>can</a:t>
            </a:r>
            <a:r>
              <a:rPr lang="nl-NL" sz="1800" dirty="0"/>
              <a:t> </a:t>
            </a:r>
            <a:r>
              <a:rPr lang="nl-NL" sz="1800" dirty="0" err="1"/>
              <a:t>be</a:t>
            </a:r>
            <a:r>
              <a:rPr lang="nl-NL" sz="1800" dirty="0"/>
              <a:t> 30% more </a:t>
            </a:r>
            <a:r>
              <a:rPr lang="nl-NL" sz="1800" dirty="0" err="1"/>
              <a:t>expensive</a:t>
            </a:r>
            <a:r>
              <a:rPr lang="nl-NL" sz="1800" dirty="0"/>
              <a:t> (CPB, 2019)</a:t>
            </a:r>
          </a:p>
          <a:p>
            <a:r>
              <a:rPr lang="en-US" sz="1800" dirty="0"/>
              <a:t>Fishing industry 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nl-NL" sz="1800" dirty="0"/>
          </a:p>
        </p:txBody>
      </p:sp>
      <p:pic>
        <p:nvPicPr>
          <p:cNvPr id="9" name="Afbeelding 8">
            <a:extLst>
              <a:ext uri="{FF2B5EF4-FFF2-40B4-BE49-F238E27FC236}">
                <a16:creationId xmlns="" xmlns:a16="http://schemas.microsoft.com/office/drawing/2014/main" id="{9CF4DA4F-9BCB-41CB-93B5-22AD83FBD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8916" y="2286000"/>
            <a:ext cx="5024989" cy="354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1E8D32A-2AB6-44F5-B8C9-04833256A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562" y="685800"/>
            <a:ext cx="10493524" cy="1485900"/>
          </a:xfrm>
        </p:spPr>
        <p:txBody>
          <a:bodyPr>
            <a:normAutofit/>
          </a:bodyPr>
          <a:lstStyle/>
          <a:p>
            <a:r>
              <a:rPr lang="nl-NL" dirty="0"/>
              <a:t>No deal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1FA8A11C-F4D4-4F98-9DB3-E2FE3D5A8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562" y="2286000"/>
            <a:ext cx="5072437" cy="3581400"/>
          </a:xfrm>
        </p:spPr>
        <p:txBody>
          <a:bodyPr>
            <a:normAutofit/>
          </a:bodyPr>
          <a:lstStyle/>
          <a:p>
            <a:r>
              <a:rPr lang="en-US" sz="1800" dirty="0"/>
              <a:t>All agreements will lapse</a:t>
            </a:r>
          </a:p>
          <a:p>
            <a:r>
              <a:rPr lang="en-US" sz="1800" dirty="0"/>
              <a:t>1.1 GDP loss, 10 billion dollars (CPB, 2019)</a:t>
            </a:r>
            <a:endParaRPr lang="nl-NL" sz="1800" dirty="0"/>
          </a:p>
          <a:p>
            <a:r>
              <a:rPr lang="nl-NL" sz="1800" dirty="0" smtClean="0"/>
              <a:t>The </a:t>
            </a:r>
            <a:r>
              <a:rPr lang="nl-NL" sz="1800" dirty="0" err="1"/>
              <a:t>bill</a:t>
            </a:r>
            <a:r>
              <a:rPr lang="nl-NL" sz="1800" dirty="0"/>
              <a:t> of 40 </a:t>
            </a:r>
            <a:r>
              <a:rPr lang="nl-NL" sz="1800" dirty="0" err="1"/>
              <a:t>billion</a:t>
            </a:r>
            <a:r>
              <a:rPr lang="nl-NL" sz="1800" dirty="0"/>
              <a:t> </a:t>
            </a:r>
            <a:r>
              <a:rPr lang="nl-NL" sz="1800" dirty="0" err="1"/>
              <a:t>euros</a:t>
            </a:r>
            <a:r>
              <a:rPr lang="nl-NL" sz="1800" dirty="0"/>
              <a:t> </a:t>
            </a:r>
            <a:r>
              <a:rPr lang="nl-NL" sz="1800" dirty="0" err="1"/>
              <a:t>will</a:t>
            </a:r>
            <a:r>
              <a:rPr lang="nl-NL" sz="1800" dirty="0"/>
              <a:t> </a:t>
            </a:r>
            <a:r>
              <a:rPr lang="nl-NL" sz="1800" dirty="0" err="1"/>
              <a:t>lapse</a:t>
            </a:r>
            <a:endParaRPr lang="nl-NL" sz="1800" dirty="0"/>
          </a:p>
          <a:p>
            <a:r>
              <a:rPr lang="nl-NL" sz="1800" dirty="0"/>
              <a:t>Dutch </a:t>
            </a:r>
            <a:r>
              <a:rPr lang="nl-NL" sz="1800" dirty="0" err="1"/>
              <a:t>coverment</a:t>
            </a:r>
            <a:r>
              <a:rPr lang="nl-NL" sz="1800" dirty="0"/>
              <a:t> has to </a:t>
            </a:r>
            <a:r>
              <a:rPr lang="nl-NL" sz="1800" dirty="0" err="1"/>
              <a:t>pay</a:t>
            </a:r>
            <a:r>
              <a:rPr lang="nl-NL" sz="1800" dirty="0"/>
              <a:t> 1,6 </a:t>
            </a:r>
            <a:r>
              <a:rPr lang="nl-NL" sz="1800" dirty="0" err="1"/>
              <a:t>billion</a:t>
            </a:r>
            <a:r>
              <a:rPr lang="nl-NL" sz="1800" dirty="0"/>
              <a:t> </a:t>
            </a:r>
            <a:r>
              <a:rPr lang="nl-NL" sz="1800" dirty="0" err="1"/>
              <a:t>euros</a:t>
            </a:r>
            <a:r>
              <a:rPr lang="nl-NL" sz="1800" dirty="0"/>
              <a:t> (CPB, 2019)</a:t>
            </a:r>
          </a:p>
          <a:p>
            <a:r>
              <a:rPr lang="nl-NL" sz="1800" dirty="0"/>
              <a:t>Border control </a:t>
            </a:r>
            <a:r>
              <a:rPr lang="nl-NL" sz="1800" dirty="0" err="1"/>
              <a:t>processes</a:t>
            </a:r>
            <a:r>
              <a:rPr lang="nl-NL" sz="1800" dirty="0"/>
              <a:t> and </a:t>
            </a:r>
            <a:r>
              <a:rPr lang="nl-NL" sz="1800" dirty="0" err="1"/>
              <a:t>Logistics</a:t>
            </a:r>
            <a:r>
              <a:rPr lang="nl-NL" sz="1800" dirty="0"/>
              <a:t> and transport (Central </a:t>
            </a:r>
            <a:r>
              <a:rPr lang="nl-NL" sz="1800" dirty="0" err="1"/>
              <a:t>Goverment</a:t>
            </a:r>
            <a:r>
              <a:rPr lang="nl-NL" sz="1800" dirty="0"/>
              <a:t> of </a:t>
            </a:r>
            <a:r>
              <a:rPr lang="nl-NL" sz="1800" dirty="0" err="1"/>
              <a:t>the</a:t>
            </a:r>
            <a:r>
              <a:rPr lang="nl-NL" sz="1800" dirty="0"/>
              <a:t> Netherlands, 2018)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="" xmlns:a16="http://schemas.microsoft.com/office/drawing/2014/main" id="{546974B3-2673-44C6-AEE1-A4EA89D52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5816" y="1810371"/>
            <a:ext cx="5235935" cy="4610749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="" xmlns:a16="http://schemas.microsoft.com/office/drawing/2014/main" id="{9A9B305D-5689-49A2-A435-A497A6273F09}"/>
              </a:ext>
            </a:extLst>
          </p:cNvPr>
          <p:cNvSpPr txBox="1"/>
          <p:nvPr/>
        </p:nvSpPr>
        <p:spPr>
          <a:xfrm>
            <a:off x="9283783" y="6488668"/>
            <a:ext cx="3542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(Oxford </a:t>
            </a:r>
            <a:r>
              <a:rPr lang="nl-NL" dirty="0" err="1"/>
              <a:t>Economics</a:t>
            </a:r>
            <a:r>
              <a:rPr lang="nl-NL" dirty="0"/>
              <a:t>, 2018)</a:t>
            </a:r>
          </a:p>
        </p:txBody>
      </p:sp>
    </p:spTree>
    <p:extLst>
      <p:ext uri="{BB962C8B-B14F-4D97-AF65-F5344CB8AC3E}">
        <p14:creationId xmlns:p14="http://schemas.microsoft.com/office/powerpoint/2010/main" val="142156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28ABC6D-8B8C-4BC6-A452-C1515EDCE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nl-NL" sz="4400" dirty="0"/>
              <a:t>Dutch Companies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597F5D58-830C-4A1B-9351-74FB1A010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871762"/>
          </a:xfrm>
        </p:spPr>
        <p:txBody>
          <a:bodyPr>
            <a:normAutofit fontScale="92500" lnSpcReduction="10000"/>
          </a:bodyPr>
          <a:lstStyle/>
          <a:p>
            <a:r>
              <a:rPr lang="nl-NL" sz="2400" dirty="0" smtClean="0"/>
              <a:t>Export / Import</a:t>
            </a:r>
            <a:endParaRPr lang="nl-NL" sz="2400" dirty="0"/>
          </a:p>
          <a:p>
            <a:r>
              <a:rPr lang="nl-NL" sz="2400" dirty="0"/>
              <a:t>Employees </a:t>
            </a:r>
            <a:r>
              <a:rPr lang="nl-NL" sz="2400" dirty="0" err="1" smtClean="0"/>
              <a:t>from</a:t>
            </a:r>
            <a:r>
              <a:rPr lang="nl-NL" sz="2400" dirty="0" smtClean="0"/>
              <a:t> UK or NL</a:t>
            </a:r>
            <a:endParaRPr lang="nl-NL" sz="2400" dirty="0"/>
          </a:p>
          <a:p>
            <a:r>
              <a:rPr lang="nl-NL" sz="2400" dirty="0" err="1"/>
              <a:t>Keeping</a:t>
            </a:r>
            <a:r>
              <a:rPr lang="nl-NL" sz="2400" dirty="0"/>
              <a:t> stock / New </a:t>
            </a:r>
            <a:r>
              <a:rPr lang="nl-NL" sz="2400" dirty="0" smtClean="0"/>
              <a:t>office</a:t>
            </a:r>
            <a:endParaRPr lang="nl-NL" sz="2400" dirty="0"/>
          </a:p>
          <a:p>
            <a:pPr lvl="1"/>
            <a:r>
              <a:rPr lang="nl-NL" sz="2400" dirty="0"/>
              <a:t>Special </a:t>
            </a:r>
            <a:r>
              <a:rPr lang="nl-NL" sz="2400" dirty="0" err="1"/>
              <a:t>inspections</a:t>
            </a:r>
            <a:endParaRPr lang="nl-NL" sz="2400" dirty="0"/>
          </a:p>
          <a:p>
            <a:r>
              <a:rPr lang="nl-NL" sz="2400" dirty="0"/>
              <a:t>EU Trade Agreement</a:t>
            </a:r>
          </a:p>
          <a:p>
            <a:r>
              <a:rPr lang="nl-NL" sz="2400" dirty="0" err="1"/>
              <a:t>Pound</a:t>
            </a:r>
            <a:r>
              <a:rPr lang="nl-NL" sz="2400" dirty="0"/>
              <a:t> </a:t>
            </a:r>
            <a:r>
              <a:rPr lang="nl-NL" sz="2400" dirty="0" err="1"/>
              <a:t>vs</a:t>
            </a:r>
            <a:r>
              <a:rPr lang="nl-NL" sz="2400" dirty="0"/>
              <a:t> Euro</a:t>
            </a:r>
          </a:p>
          <a:p>
            <a:r>
              <a:rPr lang="nl-NL" sz="2400" dirty="0"/>
              <a:t>Data storing (</a:t>
            </a:r>
            <a:r>
              <a:rPr lang="nl-NL" sz="2400" dirty="0" err="1"/>
              <a:t>Chamber</a:t>
            </a:r>
            <a:r>
              <a:rPr lang="nl-NL" sz="2400" dirty="0"/>
              <a:t> of Commerce, 2019)</a:t>
            </a:r>
          </a:p>
          <a:p>
            <a:endParaRPr lang="nl-NL" sz="2400" dirty="0"/>
          </a:p>
          <a:p>
            <a:r>
              <a:rPr lang="nl-NL" sz="2400" dirty="0"/>
              <a:t>Port of Rotterdam (</a:t>
            </a:r>
            <a:r>
              <a:rPr lang="nl-NL" sz="2400" dirty="0" err="1"/>
              <a:t>Chamber</a:t>
            </a:r>
            <a:r>
              <a:rPr lang="nl-NL" sz="2400" dirty="0"/>
              <a:t> of Commerce, 2019)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="" xmlns:a16="http://schemas.microsoft.com/office/drawing/2014/main" id="{0F38992F-1EAE-4F81-933A-0B37BAB06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5356" y="2057400"/>
            <a:ext cx="4940586" cy="289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84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714294" y="0"/>
            <a:ext cx="2477706" cy="195738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="" xmlns:a16="http://schemas.microsoft.com/office/drawing/2014/main" id="{E28ABC6D-8B8C-4BC6-A452-C1515EDCE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nl-NL" sz="4400" dirty="0"/>
              <a:t>INTRODUCTION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597F5D58-830C-4A1B-9351-74FB1A010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871762"/>
          </a:xfrm>
        </p:spPr>
        <p:txBody>
          <a:bodyPr>
            <a:normAutofit/>
          </a:bodyPr>
          <a:lstStyle/>
          <a:p>
            <a:r>
              <a:rPr lang="nl-NL" sz="2400" dirty="0" err="1"/>
              <a:t>Who</a:t>
            </a:r>
            <a:r>
              <a:rPr lang="nl-NL" sz="2400" dirty="0"/>
              <a:t> are we?</a:t>
            </a:r>
          </a:p>
          <a:p>
            <a:r>
              <a:rPr lang="nl-NL" sz="2400" dirty="0"/>
              <a:t>Industrial Engineering </a:t>
            </a:r>
            <a:r>
              <a:rPr lang="nl-NL" sz="2400" dirty="0" err="1"/>
              <a:t>and</a:t>
            </a:r>
            <a:r>
              <a:rPr lang="nl-NL" sz="2400" dirty="0"/>
              <a:t> Management</a:t>
            </a:r>
          </a:p>
          <a:p>
            <a:r>
              <a:rPr lang="nl-NL" sz="2400" dirty="0"/>
              <a:t>Commercial </a:t>
            </a:r>
            <a:r>
              <a:rPr lang="nl-NL" sz="2400" dirty="0" err="1"/>
              <a:t>Economics</a:t>
            </a:r>
            <a:endParaRPr lang="nl-NL" sz="2400" dirty="0"/>
          </a:p>
          <a:p>
            <a:r>
              <a:rPr lang="nl-NL" sz="2400" dirty="0" err="1"/>
              <a:t>Duration</a:t>
            </a:r>
            <a:endParaRPr lang="nl-NL" sz="2400" dirty="0"/>
          </a:p>
        </p:txBody>
      </p:sp>
      <p:sp>
        <p:nvSpPr>
          <p:cNvPr id="5" name="Tekstvak 4"/>
          <p:cNvSpPr txBox="1"/>
          <p:nvPr/>
        </p:nvSpPr>
        <p:spPr>
          <a:xfrm>
            <a:off x="9357570" y="6488668"/>
            <a:ext cx="2834430" cy="369332"/>
          </a:xfrm>
          <a:prstGeom prst="rect">
            <a:avLst/>
          </a:prstGeom>
          <a:noFill/>
          <a:effectLst>
            <a:outerShdw sx="1000" sy="1000" algn="ctr" rotWithShape="0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Brexit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and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 The Netherlands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96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28ABC6D-8B8C-4BC6-A452-C1515EDCE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 err="1" smtClean="0"/>
              <a:t>Conclusion</a:t>
            </a:r>
            <a:endParaRPr lang="nl-NL" sz="44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597F5D58-830C-4A1B-9351-74FB1A010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871762"/>
          </a:xfrm>
        </p:spPr>
        <p:txBody>
          <a:bodyPr>
            <a:normAutofit/>
          </a:bodyPr>
          <a:lstStyle/>
          <a:p>
            <a:r>
              <a:rPr lang="nl-NL" sz="2400" dirty="0" err="1" smtClean="0"/>
              <a:t>Consequences</a:t>
            </a:r>
            <a:endParaRPr lang="nl-NL" sz="2400" dirty="0" smtClean="0"/>
          </a:p>
          <a:p>
            <a:r>
              <a:rPr lang="nl-NL" sz="2400" dirty="0" smtClean="0"/>
              <a:t>Impact</a:t>
            </a:r>
          </a:p>
          <a:p>
            <a:r>
              <a:rPr lang="nl-NL" sz="2400" dirty="0" err="1" smtClean="0"/>
              <a:t>Preperation</a:t>
            </a:r>
            <a:endParaRPr lang="nl-NL" sz="24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714294" y="0"/>
            <a:ext cx="2477706" cy="1957388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9357570" y="6488668"/>
            <a:ext cx="2834430" cy="369332"/>
          </a:xfrm>
          <a:prstGeom prst="rect">
            <a:avLst/>
          </a:prstGeom>
          <a:noFill/>
          <a:effectLst>
            <a:outerShdw sx="1000" sy="1000" algn="ctr" rotWithShape="0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Brexit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and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 The Netherlands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32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56937" y="2656936"/>
            <a:ext cx="7649540" cy="1809390"/>
          </a:xfrm>
        </p:spPr>
        <p:txBody>
          <a:bodyPr>
            <a:noAutofit/>
          </a:bodyPr>
          <a:lstStyle/>
          <a:p>
            <a:pPr algn="ctr"/>
            <a:r>
              <a:rPr lang="nl-NL" sz="6600" b="1" dirty="0" err="1" smtClean="0"/>
              <a:t>Thank</a:t>
            </a:r>
            <a:r>
              <a:rPr lang="nl-NL" sz="6600" b="1" dirty="0" smtClean="0"/>
              <a:t> </a:t>
            </a:r>
            <a:r>
              <a:rPr lang="nl-NL" sz="6600" b="1" dirty="0" err="1" smtClean="0"/>
              <a:t>you</a:t>
            </a:r>
            <a:r>
              <a:rPr lang="nl-NL" sz="6600" b="1" dirty="0" smtClean="0"/>
              <a:t> </a:t>
            </a:r>
            <a:r>
              <a:rPr lang="nl-NL" sz="6600" b="1" dirty="0" err="1" smtClean="0"/>
              <a:t>for</a:t>
            </a:r>
            <a:r>
              <a:rPr lang="nl-NL" sz="6600" b="1" dirty="0" smtClean="0"/>
              <a:t> </a:t>
            </a:r>
            <a:br>
              <a:rPr lang="nl-NL" sz="6600" b="1" dirty="0" smtClean="0"/>
            </a:br>
            <a:r>
              <a:rPr lang="nl-NL" sz="6600" b="1" dirty="0" err="1" smtClean="0"/>
              <a:t>your</a:t>
            </a:r>
            <a:r>
              <a:rPr lang="nl-NL" sz="6600" b="1" dirty="0" smtClean="0"/>
              <a:t> time!</a:t>
            </a:r>
            <a:endParaRPr lang="nl-NL" sz="6600" b="1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714294" y="0"/>
            <a:ext cx="2477706" cy="1957388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9357570" y="6488668"/>
            <a:ext cx="2834430" cy="369332"/>
          </a:xfrm>
          <a:prstGeom prst="rect">
            <a:avLst/>
          </a:prstGeom>
          <a:noFill/>
          <a:effectLst>
            <a:outerShdw sx="1000" sy="1000" algn="ctr" rotWithShape="0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Brexit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and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 The Netherlands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10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28ABC6D-8B8C-4BC6-A452-C1515EDCE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nl-NL" sz="4400" dirty="0"/>
              <a:t>CONTENT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597F5D58-830C-4A1B-9351-74FB1A010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871762"/>
          </a:xfrm>
        </p:spPr>
        <p:txBody>
          <a:bodyPr>
            <a:normAutofit/>
          </a:bodyPr>
          <a:lstStyle/>
          <a:p>
            <a:r>
              <a:rPr lang="nl-NL" sz="2400" dirty="0"/>
              <a:t>Information </a:t>
            </a:r>
            <a:r>
              <a:rPr lang="nl-NL" sz="2400" dirty="0" err="1"/>
              <a:t>about</a:t>
            </a:r>
            <a:r>
              <a:rPr lang="nl-NL" sz="2400" dirty="0"/>
              <a:t> The Netherlands			</a:t>
            </a:r>
            <a:endParaRPr lang="nl-NL" sz="2400" dirty="0" smtClean="0"/>
          </a:p>
          <a:p>
            <a:r>
              <a:rPr lang="nl-NL" sz="2400" dirty="0" smtClean="0"/>
              <a:t>The </a:t>
            </a:r>
            <a:r>
              <a:rPr lang="nl-NL" sz="2400" dirty="0"/>
              <a:t>Netherlands </a:t>
            </a:r>
            <a:r>
              <a:rPr lang="nl-NL" sz="2400" dirty="0" err="1"/>
              <a:t>and</a:t>
            </a:r>
            <a:r>
              <a:rPr lang="nl-NL" sz="2400" dirty="0"/>
              <a:t> The United </a:t>
            </a:r>
            <a:r>
              <a:rPr lang="nl-NL" sz="2400" dirty="0" err="1"/>
              <a:t>Kingdom</a:t>
            </a:r>
            <a:r>
              <a:rPr lang="nl-NL" sz="2400" dirty="0"/>
              <a:t> 		</a:t>
            </a:r>
          </a:p>
          <a:p>
            <a:r>
              <a:rPr lang="nl-NL" sz="2400" dirty="0" err="1"/>
              <a:t>Consequenses</a:t>
            </a:r>
            <a:r>
              <a:rPr lang="nl-NL" sz="2400" dirty="0"/>
              <a:t> Brexit 				</a:t>
            </a:r>
            <a:r>
              <a:rPr lang="nl-NL" sz="2400" dirty="0" smtClean="0"/>
              <a:t>	</a:t>
            </a:r>
          </a:p>
          <a:p>
            <a:r>
              <a:rPr lang="nl-NL" sz="2400" dirty="0" smtClean="0"/>
              <a:t>Brexit </a:t>
            </a:r>
            <a:r>
              <a:rPr lang="nl-NL" sz="2400" dirty="0" err="1" smtClean="0"/>
              <a:t>for</a:t>
            </a:r>
            <a:r>
              <a:rPr lang="nl-NL" sz="2400" dirty="0" smtClean="0"/>
              <a:t> Dutch Companies</a:t>
            </a:r>
          </a:p>
          <a:p>
            <a:r>
              <a:rPr lang="nl-NL" sz="2400" dirty="0" err="1" smtClean="0"/>
              <a:t>Conclusion</a:t>
            </a:r>
            <a:r>
              <a:rPr lang="nl-NL" sz="2400" dirty="0"/>
              <a:t>				</a:t>
            </a:r>
            <a:endParaRPr lang="nl-NL" sz="1600" dirty="0"/>
          </a:p>
          <a:p>
            <a:endParaRPr lang="nl-NL" sz="24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714294" y="0"/>
            <a:ext cx="2477706" cy="1957388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9357570" y="6488668"/>
            <a:ext cx="2834430" cy="369332"/>
          </a:xfrm>
          <a:prstGeom prst="rect">
            <a:avLst/>
          </a:prstGeom>
          <a:noFill/>
          <a:effectLst>
            <a:outerShdw sx="1000" sy="1000" algn="ctr" rotWithShape="0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Brexit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and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 The Netherlands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12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Information </a:t>
            </a:r>
            <a:r>
              <a:rPr lang="nl-NL" dirty="0" err="1" smtClean="0"/>
              <a:t>about</a:t>
            </a:r>
            <a:r>
              <a:rPr lang="nl-NL" dirty="0" smtClean="0"/>
              <a:t> the Netherlands</a:t>
            </a:r>
            <a:endParaRPr lang="nl-NL" dirty="0"/>
          </a:p>
        </p:txBody>
      </p:sp>
      <p:graphicFrame>
        <p:nvGraphicFramePr>
          <p:cNvPr id="8" name="Tijdelijke aanduiding voor inhoud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6126663"/>
              </p:ext>
            </p:extLst>
          </p:nvPr>
        </p:nvGraphicFramePr>
        <p:xfrm>
          <a:off x="1371600" y="2943860"/>
          <a:ext cx="9601200" cy="2265680"/>
        </p:xfrm>
        <a:graphic>
          <a:graphicData uri="http://schemas.openxmlformats.org/drawingml/2006/table">
            <a:tbl>
              <a:tblPr/>
              <a:tblGrid>
                <a:gridCol w="98854"/>
                <a:gridCol w="3422822"/>
                <a:gridCol w="6079524"/>
              </a:tblGrid>
              <a:tr h="0">
                <a:tc>
                  <a:txBody>
                    <a:bodyPr/>
                    <a:lstStyle/>
                    <a:p>
                      <a:endParaRPr lang="nl-NL" dirty="0">
                        <a:effectLst/>
                      </a:endParaRPr>
                    </a:p>
                  </a:txBody>
                  <a:tcPr marL="25400" marR="25400" marT="25400" marB="254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dirty="0" smtClean="0">
                        <a:effectLst/>
                      </a:endParaRPr>
                    </a:p>
                  </a:txBody>
                  <a:tcPr marL="25400" marR="25400" marT="25400" marB="254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nl-NL">
                        <a:effectLst/>
                      </a:endParaRPr>
                    </a:p>
                  </a:txBody>
                  <a:tcPr marL="25400" marR="25400" marT="25400" marB="254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>
                          <a:effectLst/>
                        </a:rPr>
                        <a:t>Total population:</a:t>
                      </a:r>
                    </a:p>
                  </a:txBody>
                  <a:tcPr marL="25400" marR="25400" marT="25400" marB="254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>
                          <a:effectLst/>
                        </a:rPr>
                        <a:t>17 million</a:t>
                      </a:r>
                    </a:p>
                  </a:txBody>
                  <a:tcPr marL="25400" marR="25400" marT="25400" marB="25400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nl-NL">
                        <a:effectLst/>
                      </a:endParaRPr>
                    </a:p>
                  </a:txBody>
                  <a:tcPr marL="25400" marR="25400" marT="25400" marB="254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>
                          <a:effectLst/>
                        </a:rPr>
                        <a:t>Population density:</a:t>
                      </a:r>
                    </a:p>
                  </a:txBody>
                  <a:tcPr marL="25400" marR="25400" marT="25400" marB="254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>
                          <a:effectLst/>
                        </a:rPr>
                        <a:t>488 people per km2</a:t>
                      </a:r>
                    </a:p>
                  </a:txBody>
                  <a:tcPr marL="25400" marR="25400" marT="25400" marB="254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nl-NL">
                        <a:effectLst/>
                      </a:endParaRPr>
                    </a:p>
                  </a:txBody>
                  <a:tcPr marL="25400" marR="25400" marT="25400" marB="254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>
                          <a:effectLst/>
                        </a:rPr>
                        <a:t>Capital city: </a:t>
                      </a:r>
                    </a:p>
                  </a:txBody>
                  <a:tcPr marL="25400" marR="25400" marT="25400" marB="254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mtClean="0">
                          <a:effectLst/>
                        </a:rPr>
                        <a:t>Amsterdam</a:t>
                      </a:r>
                      <a:endParaRPr lang="nl-NL" dirty="0">
                        <a:effectLst/>
                      </a:endParaRPr>
                    </a:p>
                  </a:txBody>
                  <a:tcPr marL="25400" marR="25400" marT="25400" marB="254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nl-NL">
                        <a:effectLst/>
                      </a:endParaRPr>
                    </a:p>
                  </a:txBody>
                  <a:tcPr marL="25400" marR="25400" marT="25400" marB="254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>
                          <a:effectLst/>
                        </a:rPr>
                        <a:t>Government: </a:t>
                      </a:r>
                    </a:p>
                  </a:txBody>
                  <a:tcPr marL="25400" marR="25400" marT="25400" marB="254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>
                          <a:effectLst/>
                        </a:rPr>
                        <a:t>The Hague</a:t>
                      </a:r>
                    </a:p>
                  </a:txBody>
                  <a:tcPr marL="25400" marR="25400" marT="25400" marB="254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nl-NL">
                        <a:effectLst/>
                      </a:endParaRPr>
                    </a:p>
                  </a:txBody>
                  <a:tcPr marL="25400" marR="25400" marT="25400" marB="254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effectLst/>
                        </a:rPr>
                        <a:t>Official </a:t>
                      </a:r>
                      <a:r>
                        <a:rPr lang="nl-NL" dirty="0" err="1">
                          <a:effectLst/>
                        </a:rPr>
                        <a:t>languages</a:t>
                      </a:r>
                      <a:r>
                        <a:rPr lang="nl-NL" dirty="0">
                          <a:effectLst/>
                        </a:rPr>
                        <a:t>: </a:t>
                      </a:r>
                      <a:endParaRPr lang="nl-NL" dirty="0" smtClean="0">
                        <a:effectLst/>
                      </a:endParaRPr>
                    </a:p>
                    <a:p>
                      <a:r>
                        <a:rPr lang="nl-NL" dirty="0" smtClean="0">
                          <a:effectLst/>
                        </a:rPr>
                        <a:t>GDP:</a:t>
                      </a:r>
                      <a:endParaRPr lang="nl-NL" dirty="0">
                        <a:effectLst/>
                      </a:endParaRPr>
                    </a:p>
                  </a:txBody>
                  <a:tcPr marL="25400" marR="25400" marT="25400" marB="254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dirty="0" smtClean="0">
                          <a:effectLst/>
                        </a:rPr>
                        <a:t>Dutch</a:t>
                      </a:r>
                    </a:p>
                    <a:p>
                      <a:r>
                        <a:rPr lang="nl-NL" dirty="0" smtClean="0">
                          <a:effectLst/>
                        </a:rPr>
                        <a:t>826,2 </a:t>
                      </a:r>
                      <a:r>
                        <a:rPr lang="nl-NL" dirty="0" err="1" smtClean="0">
                          <a:effectLst/>
                        </a:rPr>
                        <a:t>Billion</a:t>
                      </a:r>
                      <a:r>
                        <a:rPr lang="nl-NL" baseline="0" dirty="0" smtClean="0">
                          <a:effectLst/>
                        </a:rPr>
                        <a:t> euro</a:t>
                      </a:r>
                      <a:endParaRPr lang="nl-NL" dirty="0" smtClean="0">
                        <a:effectLst/>
                      </a:endParaRPr>
                    </a:p>
                  </a:txBody>
                  <a:tcPr marL="25400" marR="25400" marT="25400" marB="254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714294" y="0"/>
            <a:ext cx="2477706" cy="1957388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9357570" y="6488668"/>
            <a:ext cx="2834430" cy="369332"/>
          </a:xfrm>
          <a:prstGeom prst="rect">
            <a:avLst/>
          </a:prstGeom>
          <a:noFill/>
          <a:effectLst>
            <a:outerShdw sx="1000" sy="1000" algn="ctr" rotWithShape="0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Brexit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and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 The Netherlands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4104166" y="2729548"/>
            <a:ext cx="733646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dirty="0" err="1" smtClean="0">
                <a:solidFill>
                  <a:schemeClr val="bg1"/>
                </a:solidFill>
              </a:rPr>
              <a:t>Gfg</a:t>
            </a:r>
            <a:endParaRPr lang="nl-NL" dirty="0" smtClean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56783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28ABC6D-8B8C-4BC6-A452-C1515EDCE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1826"/>
            <a:ext cx="10515600" cy="866070"/>
          </a:xfrm>
        </p:spPr>
        <p:txBody>
          <a:bodyPr>
            <a:normAutofit/>
          </a:bodyPr>
          <a:lstStyle/>
          <a:p>
            <a:r>
              <a:rPr lang="nl-NL" dirty="0"/>
              <a:t>Information </a:t>
            </a:r>
            <a:r>
              <a:rPr lang="nl-NL" dirty="0" err="1"/>
              <a:t>about</a:t>
            </a:r>
            <a:r>
              <a:rPr lang="nl-NL" dirty="0"/>
              <a:t> </a:t>
            </a:r>
            <a:r>
              <a:rPr lang="nl-NL" dirty="0" smtClean="0"/>
              <a:t>The </a:t>
            </a:r>
            <a:r>
              <a:rPr lang="nl-NL" dirty="0"/>
              <a:t>Netherlands</a:t>
            </a:r>
            <a:endParaRPr lang="nl-NL" sz="44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597F5D58-830C-4A1B-9351-74FB1A010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871762"/>
          </a:xfrm>
        </p:spPr>
        <p:txBody>
          <a:bodyPr>
            <a:normAutofit/>
          </a:bodyPr>
          <a:lstStyle/>
          <a:p>
            <a:r>
              <a:rPr lang="nl-NL" dirty="0" smtClean="0"/>
              <a:t>Import </a:t>
            </a:r>
            <a:r>
              <a:rPr lang="nl-NL" dirty="0" smtClean="0">
                <a:ea typeface="Copperplate Gothic Bold" charset="0"/>
                <a:cs typeface="Copperplate Gothic Bold" charset="0"/>
              </a:rPr>
              <a:t>+8%</a:t>
            </a:r>
          </a:p>
          <a:p>
            <a:r>
              <a:rPr lang="nl-NL" dirty="0" smtClean="0"/>
              <a:t>Export +6% </a:t>
            </a:r>
            <a:endParaRPr lang="nl-NL" dirty="0"/>
          </a:p>
          <a:p>
            <a:endParaRPr lang="nl-NL" sz="24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714294" y="0"/>
            <a:ext cx="2477706" cy="1957388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9357570" y="6488668"/>
            <a:ext cx="2834430" cy="369332"/>
          </a:xfrm>
          <a:prstGeom prst="rect">
            <a:avLst/>
          </a:prstGeom>
          <a:noFill/>
          <a:effectLst>
            <a:outerShdw sx="1000" sy="1000" algn="ctr" rotWithShape="0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Brexit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and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 The Netherlands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Afbeelding 5" descr="/Users/ThijsKamp/Downloads/internationale-handel-in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0" r="4126" b="2203"/>
          <a:stretch/>
        </p:blipFill>
        <p:spPr bwMode="auto">
          <a:xfrm>
            <a:off x="5726003" y="2260120"/>
            <a:ext cx="6265665" cy="42285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5724707" y="1872734"/>
            <a:ext cx="4374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International </a:t>
            </a:r>
            <a:r>
              <a:rPr lang="nl-NL" dirty="0" err="1" smtClean="0"/>
              <a:t>trade</a:t>
            </a:r>
            <a:r>
              <a:rPr lang="nl-NL" dirty="0" smtClean="0"/>
              <a:t> in </a:t>
            </a:r>
            <a:r>
              <a:rPr lang="nl-NL" dirty="0" err="1" smtClean="0"/>
              <a:t>products</a:t>
            </a:r>
            <a:r>
              <a:rPr lang="nl-NL" dirty="0" smtClean="0"/>
              <a:t> (CBS, 2018)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7911844" y="6229722"/>
            <a:ext cx="94974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200" smtClean="0"/>
              <a:t>Exportvalue</a:t>
            </a:r>
            <a:endParaRPr lang="nl-NL" sz="1200" dirty="0"/>
          </a:p>
        </p:txBody>
      </p:sp>
      <p:sp>
        <p:nvSpPr>
          <p:cNvPr id="9" name="Tekstvak 8"/>
          <p:cNvSpPr txBox="1"/>
          <p:nvPr/>
        </p:nvSpPr>
        <p:spPr>
          <a:xfrm>
            <a:off x="6454512" y="6229722"/>
            <a:ext cx="96135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200" smtClean="0"/>
              <a:t>Importvalue</a:t>
            </a:r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319311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Import Value of </a:t>
            </a:r>
            <a:r>
              <a:rPr lang="nl-NL" dirty="0" err="1" smtClean="0"/>
              <a:t>products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714294" y="0"/>
            <a:ext cx="2477706" cy="1957388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9357570" y="6488668"/>
            <a:ext cx="2834430" cy="369332"/>
          </a:xfrm>
          <a:prstGeom prst="rect">
            <a:avLst/>
          </a:prstGeom>
          <a:noFill/>
          <a:effectLst>
            <a:outerShdw sx="1000" sy="1000" algn="ctr" rotWithShape="0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Brexit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and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 The Netherlands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Afbeelding 5" descr="/Users/ThijsKamp/Downloads/invoerwaarde-goederen-na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2111" b="3667"/>
          <a:stretch/>
        </p:blipFill>
        <p:spPr bwMode="auto">
          <a:xfrm>
            <a:off x="1624155" y="1957388"/>
            <a:ext cx="6087860" cy="4531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kstvak 6"/>
          <p:cNvSpPr txBox="1"/>
          <p:nvPr/>
        </p:nvSpPr>
        <p:spPr>
          <a:xfrm flipH="1">
            <a:off x="1624155" y="2300710"/>
            <a:ext cx="1733910" cy="375249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marL="432000" algn="r">
              <a:spcBef>
                <a:spcPts val="800"/>
              </a:spcBef>
            </a:pPr>
            <a:r>
              <a:rPr lang="en-GB" b="1" dirty="0" smtClean="0">
                <a:solidFill>
                  <a:schemeClr val="bg1"/>
                </a:solidFill>
              </a:rPr>
              <a:t>Germany</a:t>
            </a:r>
          </a:p>
          <a:p>
            <a:pPr marL="432000" algn="r">
              <a:spcBef>
                <a:spcPts val="800"/>
              </a:spcBef>
            </a:pPr>
            <a:r>
              <a:rPr lang="en-GB" b="1" dirty="0" smtClean="0">
                <a:solidFill>
                  <a:schemeClr val="bg1"/>
                </a:solidFill>
              </a:rPr>
              <a:t>Belgium</a:t>
            </a:r>
          </a:p>
          <a:p>
            <a:pPr marL="432000" algn="r">
              <a:spcBef>
                <a:spcPts val="800"/>
              </a:spcBef>
            </a:pPr>
            <a:r>
              <a:rPr lang="en-GB" b="1" dirty="0" smtClean="0">
                <a:solidFill>
                  <a:schemeClr val="bg1"/>
                </a:solidFill>
              </a:rPr>
              <a:t>China</a:t>
            </a:r>
          </a:p>
          <a:p>
            <a:pPr marL="432000" algn="r">
              <a:spcBef>
                <a:spcPts val="800"/>
              </a:spcBef>
            </a:pPr>
            <a:r>
              <a:rPr lang="en-GB" b="1" dirty="0" smtClean="0">
                <a:solidFill>
                  <a:schemeClr val="bg1"/>
                </a:solidFill>
              </a:rPr>
              <a:t>USA</a:t>
            </a:r>
          </a:p>
          <a:p>
            <a:pPr marL="432000" algn="r">
              <a:spcBef>
                <a:spcPts val="800"/>
              </a:spcBef>
            </a:pPr>
            <a:r>
              <a:rPr lang="en-GB" b="1" dirty="0" smtClean="0">
                <a:solidFill>
                  <a:schemeClr val="bg1"/>
                </a:solidFill>
              </a:rPr>
              <a:t>UK</a:t>
            </a:r>
          </a:p>
          <a:p>
            <a:pPr marL="432000" algn="r">
              <a:spcBef>
                <a:spcPts val="800"/>
              </a:spcBef>
            </a:pPr>
            <a:r>
              <a:rPr lang="en-GB" b="1" dirty="0" smtClean="0">
                <a:solidFill>
                  <a:schemeClr val="bg1"/>
                </a:solidFill>
              </a:rPr>
              <a:t>Russia</a:t>
            </a:r>
          </a:p>
          <a:p>
            <a:pPr marL="432000" algn="r">
              <a:spcBef>
                <a:spcPts val="800"/>
              </a:spcBef>
            </a:pPr>
            <a:r>
              <a:rPr lang="en-GB" b="1" dirty="0" smtClean="0">
                <a:solidFill>
                  <a:schemeClr val="bg1"/>
                </a:solidFill>
              </a:rPr>
              <a:t>France</a:t>
            </a:r>
          </a:p>
          <a:p>
            <a:pPr marL="432000" algn="r">
              <a:spcBef>
                <a:spcPts val="800"/>
              </a:spcBef>
            </a:pPr>
            <a:r>
              <a:rPr lang="en-GB" b="1" dirty="0" smtClean="0">
                <a:solidFill>
                  <a:schemeClr val="bg1"/>
                </a:solidFill>
              </a:rPr>
              <a:t>Norway</a:t>
            </a:r>
          </a:p>
          <a:p>
            <a:pPr marL="432000" algn="r">
              <a:spcBef>
                <a:spcPts val="800"/>
              </a:spcBef>
            </a:pPr>
            <a:r>
              <a:rPr lang="en-GB" b="1" dirty="0" smtClean="0">
                <a:solidFill>
                  <a:schemeClr val="bg1"/>
                </a:solidFill>
              </a:rPr>
              <a:t>Italy</a:t>
            </a:r>
          </a:p>
          <a:p>
            <a:pPr marL="432000" algn="r">
              <a:spcBef>
                <a:spcPts val="800"/>
              </a:spcBef>
            </a:pPr>
            <a:r>
              <a:rPr lang="en-GB" b="1" dirty="0" smtClean="0">
                <a:solidFill>
                  <a:schemeClr val="bg1"/>
                </a:solidFill>
              </a:rPr>
              <a:t>Poland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1624155" y="1914125"/>
            <a:ext cx="442012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dirty="0" smtClean="0"/>
              <a:t>Import </a:t>
            </a:r>
            <a:r>
              <a:rPr lang="nl-NL" dirty="0" err="1"/>
              <a:t>value</a:t>
            </a:r>
            <a:r>
              <a:rPr lang="nl-NL" dirty="0"/>
              <a:t> </a:t>
            </a:r>
            <a:r>
              <a:rPr lang="nl-NL" dirty="0" err="1"/>
              <a:t>products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</a:t>
            </a:r>
            <a:r>
              <a:rPr lang="nl-NL" dirty="0" err="1" smtClean="0"/>
              <a:t>origin</a:t>
            </a:r>
            <a:r>
              <a:rPr lang="nl-NL" dirty="0" smtClean="0"/>
              <a:t> (</a:t>
            </a:r>
            <a:r>
              <a:rPr lang="nl-NL" dirty="0"/>
              <a:t>CBS</a:t>
            </a:r>
            <a:r>
              <a:rPr lang="nl-NL" dirty="0" smtClean="0"/>
              <a:t>, 2018)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9738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Export Value of </a:t>
            </a:r>
            <a:r>
              <a:rPr lang="nl-NL" dirty="0" err="1" smtClean="0"/>
              <a:t>products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714294" y="0"/>
            <a:ext cx="2477706" cy="1957388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9357570" y="6523174"/>
            <a:ext cx="2834430" cy="369332"/>
          </a:xfrm>
          <a:prstGeom prst="rect">
            <a:avLst/>
          </a:prstGeom>
          <a:noFill/>
          <a:effectLst>
            <a:outerShdw sx="1000" sy="1000" algn="ctr" rotWithShape="0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Brexit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and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 The Netherlands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Afbeelding 6" descr="/Users/ThijsKamp/Downloads/uitvoerwaarde-goederen-n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" r="3148" b="10663"/>
          <a:stretch/>
        </p:blipFill>
        <p:spPr bwMode="auto">
          <a:xfrm>
            <a:off x="1595887" y="1772722"/>
            <a:ext cx="6084000" cy="45935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kstvak 5"/>
          <p:cNvSpPr txBox="1"/>
          <p:nvPr/>
        </p:nvSpPr>
        <p:spPr>
          <a:xfrm flipH="1">
            <a:off x="1785668" y="2194738"/>
            <a:ext cx="1518249" cy="3636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marL="432000" algn="r">
              <a:spcBef>
                <a:spcPts val="700"/>
              </a:spcBef>
            </a:pPr>
            <a:r>
              <a:rPr lang="en-GB" b="1" dirty="0" smtClean="0">
                <a:solidFill>
                  <a:schemeClr val="bg1"/>
                </a:solidFill>
              </a:rPr>
              <a:t>Germany</a:t>
            </a:r>
          </a:p>
          <a:p>
            <a:pPr marL="432000" algn="r">
              <a:spcBef>
                <a:spcPts val="700"/>
              </a:spcBef>
            </a:pPr>
            <a:r>
              <a:rPr lang="en-GB" b="1" dirty="0" smtClean="0">
                <a:solidFill>
                  <a:schemeClr val="bg1"/>
                </a:solidFill>
              </a:rPr>
              <a:t>Belgium</a:t>
            </a:r>
          </a:p>
          <a:p>
            <a:pPr marL="432000" algn="r">
              <a:spcBef>
                <a:spcPts val="700"/>
              </a:spcBef>
            </a:pPr>
            <a:r>
              <a:rPr lang="en-GB" b="1" dirty="0" smtClean="0">
                <a:solidFill>
                  <a:schemeClr val="bg1"/>
                </a:solidFill>
              </a:rPr>
              <a:t>UK</a:t>
            </a:r>
          </a:p>
          <a:p>
            <a:pPr marL="432000" algn="r">
              <a:spcBef>
                <a:spcPts val="700"/>
              </a:spcBef>
            </a:pPr>
            <a:r>
              <a:rPr lang="en-GB" b="1" dirty="0" smtClean="0">
                <a:solidFill>
                  <a:schemeClr val="bg1"/>
                </a:solidFill>
              </a:rPr>
              <a:t>France</a:t>
            </a:r>
          </a:p>
          <a:p>
            <a:pPr marL="432000" algn="r">
              <a:spcBef>
                <a:spcPts val="700"/>
              </a:spcBef>
            </a:pPr>
            <a:r>
              <a:rPr lang="en-GB" b="1" dirty="0" smtClean="0">
                <a:solidFill>
                  <a:schemeClr val="bg1"/>
                </a:solidFill>
              </a:rPr>
              <a:t>USA</a:t>
            </a:r>
          </a:p>
          <a:p>
            <a:pPr marL="432000" algn="r">
              <a:spcBef>
                <a:spcPts val="700"/>
              </a:spcBef>
            </a:pPr>
            <a:r>
              <a:rPr lang="en-GB" b="1" dirty="0" smtClean="0">
                <a:solidFill>
                  <a:schemeClr val="bg1"/>
                </a:solidFill>
              </a:rPr>
              <a:t>Italy</a:t>
            </a:r>
          </a:p>
          <a:p>
            <a:pPr marL="432000" algn="r">
              <a:spcBef>
                <a:spcPts val="700"/>
              </a:spcBef>
            </a:pPr>
            <a:r>
              <a:rPr lang="en-GB" b="1" dirty="0" smtClean="0">
                <a:solidFill>
                  <a:schemeClr val="bg1"/>
                </a:solidFill>
              </a:rPr>
              <a:t>Spain</a:t>
            </a:r>
          </a:p>
          <a:p>
            <a:pPr marL="432000" algn="r">
              <a:spcBef>
                <a:spcPts val="700"/>
              </a:spcBef>
            </a:pPr>
            <a:r>
              <a:rPr lang="en-GB" b="1" dirty="0" smtClean="0">
                <a:solidFill>
                  <a:schemeClr val="bg1"/>
                </a:solidFill>
              </a:rPr>
              <a:t>Poland</a:t>
            </a:r>
          </a:p>
          <a:p>
            <a:pPr marL="432000" algn="r">
              <a:spcBef>
                <a:spcPts val="700"/>
              </a:spcBef>
            </a:pPr>
            <a:r>
              <a:rPr lang="en-GB" b="1" dirty="0" smtClean="0">
                <a:solidFill>
                  <a:schemeClr val="bg1"/>
                </a:solidFill>
              </a:rPr>
              <a:t>China</a:t>
            </a:r>
          </a:p>
          <a:p>
            <a:pPr marL="432000" algn="r">
              <a:spcBef>
                <a:spcPts val="700"/>
              </a:spcBef>
            </a:pPr>
            <a:r>
              <a:rPr lang="en-GB" b="1" dirty="0" smtClean="0">
                <a:solidFill>
                  <a:schemeClr val="bg1"/>
                </a:solidFill>
              </a:rPr>
              <a:t>Sweden</a:t>
            </a:r>
          </a:p>
        </p:txBody>
      </p:sp>
      <p:sp>
        <p:nvSpPr>
          <p:cNvPr id="8" name="Rechthoek 7"/>
          <p:cNvSpPr/>
          <p:nvPr/>
        </p:nvSpPr>
        <p:spPr>
          <a:xfrm>
            <a:off x="1371600" y="1772722"/>
            <a:ext cx="440595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nl-NL" dirty="0" smtClean="0"/>
              <a:t>Export </a:t>
            </a:r>
            <a:r>
              <a:rPr lang="nl-NL" dirty="0" err="1"/>
              <a:t>value</a:t>
            </a:r>
            <a:r>
              <a:rPr lang="nl-NL" dirty="0"/>
              <a:t> </a:t>
            </a:r>
            <a:r>
              <a:rPr lang="nl-NL" dirty="0" err="1"/>
              <a:t>products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</a:t>
            </a:r>
            <a:r>
              <a:rPr lang="nl-NL" dirty="0" err="1" smtClean="0"/>
              <a:t>origin</a:t>
            </a:r>
            <a:r>
              <a:rPr lang="nl-NL" dirty="0" smtClean="0"/>
              <a:t> (CBS, 2018)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2073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728932"/>
          </a:xfrm>
        </p:spPr>
        <p:txBody>
          <a:bodyPr>
            <a:normAutofit fontScale="90000"/>
          </a:bodyPr>
          <a:lstStyle/>
          <a:p>
            <a:r>
              <a:rPr lang="nl-NL" dirty="0" err="1" smtClean="0"/>
              <a:t>Trading</a:t>
            </a:r>
            <a:r>
              <a:rPr lang="nl-NL" dirty="0" smtClean="0"/>
              <a:t> Partners </a:t>
            </a:r>
            <a:r>
              <a:rPr lang="nl-NL" dirty="0" err="1"/>
              <a:t>for</a:t>
            </a:r>
            <a:r>
              <a:rPr lang="nl-NL" dirty="0"/>
              <a:t> services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351947" y="1871138"/>
            <a:ext cx="9601200" cy="3581400"/>
          </a:xfrm>
        </p:spPr>
        <p:txBody>
          <a:bodyPr/>
          <a:lstStyle/>
          <a:p>
            <a:r>
              <a:rPr lang="nl-NL" dirty="0"/>
              <a:t>32% of </a:t>
            </a:r>
            <a:r>
              <a:rPr lang="nl-NL" dirty="0" err="1"/>
              <a:t>international</a:t>
            </a:r>
            <a:r>
              <a:rPr lang="nl-NL" dirty="0"/>
              <a:t> </a:t>
            </a:r>
            <a:r>
              <a:rPr lang="nl-NL" dirty="0" err="1"/>
              <a:t>trade</a:t>
            </a:r>
            <a:r>
              <a:rPr lang="nl-NL" dirty="0"/>
              <a:t> in </a:t>
            </a:r>
            <a:r>
              <a:rPr lang="nl-NL" dirty="0" smtClean="0"/>
              <a:t>services </a:t>
            </a:r>
            <a:r>
              <a:rPr lang="nl-NL" dirty="0"/>
              <a:t>(CBS, 2018)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714294" y="0"/>
            <a:ext cx="2477706" cy="1957388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9357570" y="6488668"/>
            <a:ext cx="2834430" cy="369332"/>
          </a:xfrm>
          <a:prstGeom prst="rect">
            <a:avLst/>
          </a:prstGeom>
          <a:noFill/>
          <a:effectLst>
            <a:outerShdw sx="1000" sy="1000" algn="ctr" rotWithShape="0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Brexit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and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 The Netherlands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Afbeelding 5"/>
          <p:cNvPicPr/>
          <p:nvPr/>
        </p:nvPicPr>
        <p:blipFill>
          <a:blip r:embed="rId3"/>
          <a:stretch>
            <a:fillRect/>
          </a:stretch>
        </p:blipFill>
        <p:spPr>
          <a:xfrm>
            <a:off x="1371600" y="2286000"/>
            <a:ext cx="5788325" cy="4080294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1365853" y="2278812"/>
            <a:ext cx="96069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2400" b="1" u="sng" dirty="0" smtClean="0">
                <a:solidFill>
                  <a:schemeClr val="bg1">
                    <a:lumMod val="50000"/>
                  </a:schemeClr>
                </a:solidFill>
              </a:rPr>
              <a:t>Input (</a:t>
            </a:r>
            <a:r>
              <a:rPr lang="nl-NL" sz="2400" b="1" u="sng" dirty="0" err="1" smtClean="0">
                <a:solidFill>
                  <a:schemeClr val="bg1">
                    <a:lumMod val="50000"/>
                  </a:schemeClr>
                </a:solidFill>
              </a:rPr>
              <a:t>Billion</a:t>
            </a:r>
            <a:r>
              <a:rPr lang="nl-NL" sz="2400" b="1" u="sng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nl-NL" sz="2400" b="1" u="sng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1365853" y="4322553"/>
            <a:ext cx="96069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2400" b="1" u="sng" dirty="0" smtClean="0">
                <a:solidFill>
                  <a:schemeClr val="bg1">
                    <a:lumMod val="50000"/>
                  </a:schemeClr>
                </a:solidFill>
              </a:rPr>
              <a:t>Output (</a:t>
            </a:r>
            <a:r>
              <a:rPr lang="nl-NL" sz="2400" b="1" u="sng" dirty="0" err="1" smtClean="0">
                <a:solidFill>
                  <a:schemeClr val="bg1">
                    <a:lumMod val="50000"/>
                  </a:schemeClr>
                </a:solidFill>
              </a:rPr>
              <a:t>Billion</a:t>
            </a:r>
            <a:r>
              <a:rPr lang="nl-NL" sz="2400" b="1" u="sng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nl-NL" sz="2400" b="1" u="sng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5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Illegal</a:t>
            </a:r>
            <a:r>
              <a:rPr lang="nl-NL" dirty="0" smtClean="0"/>
              <a:t> </a:t>
            </a:r>
            <a:r>
              <a:rPr lang="nl-NL" dirty="0" err="1" smtClean="0"/>
              <a:t>trade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714294" y="0"/>
            <a:ext cx="2477706" cy="1957388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9357570" y="6488668"/>
            <a:ext cx="2834430" cy="369332"/>
          </a:xfrm>
          <a:prstGeom prst="rect">
            <a:avLst/>
          </a:prstGeom>
          <a:noFill/>
          <a:effectLst>
            <a:outerShdw sx="1000" sy="1000" algn="ctr" rotWithShape="0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Brexit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and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 The Netherlands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Hard to </a:t>
            </a:r>
            <a:r>
              <a:rPr lang="nl-NL" dirty="0" err="1" smtClean="0"/>
              <a:t>measure</a:t>
            </a:r>
            <a:endParaRPr lang="nl-NL" dirty="0" smtClean="0"/>
          </a:p>
          <a:p>
            <a:r>
              <a:rPr lang="nl-NL" dirty="0"/>
              <a:t>€19 </a:t>
            </a:r>
            <a:r>
              <a:rPr lang="nl-NL" dirty="0" err="1"/>
              <a:t>billion</a:t>
            </a:r>
            <a:endParaRPr lang="nl-NL" dirty="0"/>
          </a:p>
          <a:p>
            <a:r>
              <a:rPr lang="nl-NL" dirty="0" err="1" smtClean="0"/>
              <a:t>Biggest</a:t>
            </a:r>
            <a:r>
              <a:rPr lang="nl-NL" dirty="0" smtClean="0"/>
              <a:t> </a:t>
            </a:r>
            <a:r>
              <a:rPr lang="nl-NL" dirty="0"/>
              <a:t>port of </a:t>
            </a:r>
            <a:r>
              <a:rPr lang="nl-NL" dirty="0" smtClean="0"/>
              <a:t>Europe</a:t>
            </a:r>
          </a:p>
          <a:p>
            <a:r>
              <a:rPr lang="nl-NL" dirty="0" smtClean="0"/>
              <a:t>25–50 </a:t>
            </a:r>
            <a:r>
              <a:rPr lang="nl-NL" dirty="0"/>
              <a:t>% of the </a:t>
            </a:r>
            <a:r>
              <a:rPr lang="nl-NL" dirty="0" err="1"/>
              <a:t>c</a:t>
            </a:r>
            <a:r>
              <a:rPr lang="nl-NL" dirty="0" err="1" smtClean="0"/>
              <a:t>ocaine</a:t>
            </a:r>
            <a:r>
              <a:rPr lang="nl-NL" dirty="0" smtClean="0"/>
              <a:t> </a:t>
            </a:r>
            <a:endParaRPr lang="nl-NL" dirty="0"/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3"/>
          <a:srcRect t="14555" r="7689"/>
          <a:stretch/>
        </p:blipFill>
        <p:spPr>
          <a:xfrm>
            <a:off x="8147384" y="2286000"/>
            <a:ext cx="4044616" cy="4256088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2872" y="2171700"/>
            <a:ext cx="3544512" cy="4316968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4602872" y="1823856"/>
            <a:ext cx="6963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i="1" dirty="0" smtClean="0">
                <a:solidFill>
                  <a:schemeClr val="bg1">
                    <a:lumMod val="50000"/>
                  </a:schemeClr>
                </a:solidFill>
              </a:rPr>
              <a:t>Production (EMCDDA, 2016)		      Trafficking (EMCDDA)</a:t>
            </a:r>
            <a:endParaRPr lang="nl-NL" b="1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42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ijsnijden">
  <a:themeElements>
    <a:clrScheme name="Bijsnijden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Bijsnijden">
      <a:majorFont>
        <a:latin typeface="Franklin Gothic Book" panose="020B0503020102020204"/>
        <a:ea typeface=""/>
        <a:cs typeface=""/>
      </a:majorFont>
      <a:minorFont>
        <a:latin typeface="Franklin Gothic Book" panose="020B0503020102020204"/>
        <a:ea typeface=""/>
        <a:cs typeface=""/>
      </a:minorFont>
    </a:fontScheme>
    <a:fmtScheme name="Bijsnijden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1377</TotalTime>
  <Words>547</Words>
  <Application>Microsoft Macintosh PowerPoint</Application>
  <PresentationFormat>Breedbeeld</PresentationFormat>
  <Paragraphs>175</Paragraphs>
  <Slides>21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5" baseType="lpstr">
      <vt:lpstr>Calibri</vt:lpstr>
      <vt:lpstr>Copperplate Gothic Bold</vt:lpstr>
      <vt:lpstr>Franklin Gothic Book</vt:lpstr>
      <vt:lpstr>Bijsnijden</vt:lpstr>
      <vt:lpstr>BREXIT AND  THE NETHERLANDS</vt:lpstr>
      <vt:lpstr>INTRODUCTION</vt:lpstr>
      <vt:lpstr>CONTENT</vt:lpstr>
      <vt:lpstr>Information about the Netherlands</vt:lpstr>
      <vt:lpstr>Information about The Netherlands</vt:lpstr>
      <vt:lpstr>Import Value of products</vt:lpstr>
      <vt:lpstr>Export Value of products</vt:lpstr>
      <vt:lpstr>Trading Partners for services </vt:lpstr>
      <vt:lpstr>Illegal trade</vt:lpstr>
      <vt:lpstr>Port of Rotterdam</vt:lpstr>
      <vt:lpstr>Brexit Monster</vt:lpstr>
      <vt:lpstr>The Netherlands and The United Kingdom</vt:lpstr>
      <vt:lpstr>The Netherlands and The United Kingdom</vt:lpstr>
      <vt:lpstr>The Netherlands and The United Kingdom</vt:lpstr>
      <vt:lpstr>Consequentes Brexit for the Netherlands</vt:lpstr>
      <vt:lpstr>Soft Brexit </vt:lpstr>
      <vt:lpstr>Hard Brexit</vt:lpstr>
      <vt:lpstr>No deal </vt:lpstr>
      <vt:lpstr>Dutch Companies</vt:lpstr>
      <vt:lpstr>Conclusion</vt:lpstr>
      <vt:lpstr>Thank you for  your time!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BREXIT AND THE NETHERLANDS</dc:title>
  <dc:creator>Martijn van Rijnsoever</dc:creator>
  <cp:lastModifiedBy>Thijs Kamp (0911007)</cp:lastModifiedBy>
  <cp:revision>42</cp:revision>
  <dcterms:created xsi:type="dcterms:W3CDTF">2019-11-05T11:47:58Z</dcterms:created>
  <dcterms:modified xsi:type="dcterms:W3CDTF">2019-11-07T14:10:47Z</dcterms:modified>
</cp:coreProperties>
</file>