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3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5CB9-D393-4DDE-B91A-B3ACE4FD1E01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7382-92A4-4F55-B056-5E5C71A696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45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6972-9DEA-4269-9255-9FB92DDB086E}" type="datetimeFigureOut">
              <a:rPr lang="it-IT" smtClean="0"/>
              <a:pPr/>
              <a:t>27/08/2019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C8A4-0AB9-4339-BEAC-8BDB7E5556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7630628-7D08-4200-AAAD-56ADB55FBB13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82296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STUDIO SU CONTAMINANTI DELL’ARIA IN FIRENZE: CO</a:t>
            </a:r>
            <a:r>
              <a:rPr kumimoji="0" lang="it-IT" sz="4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CH</a:t>
            </a:r>
            <a:r>
              <a:rPr kumimoji="0" lang="it-IT" sz="4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 Hg </a:t>
            </a:r>
          </a:p>
        </p:txBody>
      </p:sp>
    </p:spTree>
    <p:extLst>
      <p:ext uri="{BB962C8B-B14F-4D97-AF65-F5344CB8AC3E}">
        <p14:creationId xmlns:p14="http://schemas.microsoft.com/office/powerpoint/2010/main" val="122986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3A9C3-134E-46C3-AF99-A1A6E4E9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Le stazioni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206D1C-8424-4FB8-9B3C-BE85643B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21" y="901700"/>
            <a:ext cx="6292351" cy="5054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DEC65D-C422-4CEC-9CA7-369BB6147620}"/>
              </a:ext>
            </a:extLst>
          </p:cNvPr>
          <p:cNvSpPr txBox="1"/>
          <p:nvPr/>
        </p:nvSpPr>
        <p:spPr>
          <a:xfrm>
            <a:off x="2555776" y="1393012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Settignano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B13470-149F-4B55-9961-24D947449875}"/>
              </a:ext>
            </a:extLst>
          </p:cNvPr>
          <p:cNvSpPr txBox="1"/>
          <p:nvPr/>
        </p:nvSpPr>
        <p:spPr>
          <a:xfrm>
            <a:off x="2698588" y="3573016"/>
            <a:ext cx="6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Bassi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6703CE-D2D7-4E21-A46F-EC53781C485B}"/>
              </a:ext>
            </a:extLst>
          </p:cNvPr>
          <p:cNvSpPr txBox="1"/>
          <p:nvPr/>
        </p:nvSpPr>
        <p:spPr>
          <a:xfrm>
            <a:off x="5796136" y="357301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Mosse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5C3D82-12F6-408D-989A-97F1D4B594B6}"/>
              </a:ext>
            </a:extLst>
          </p:cNvPr>
          <p:cNvSpPr txBox="1"/>
          <p:nvPr/>
        </p:nvSpPr>
        <p:spPr>
          <a:xfrm>
            <a:off x="5701309" y="1052736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Gramsci</a:t>
            </a:r>
          </a:p>
        </p:txBody>
      </p:sp>
    </p:spTree>
    <p:extLst>
      <p:ext uri="{BB962C8B-B14F-4D97-AF65-F5344CB8AC3E}">
        <p14:creationId xmlns:p14="http://schemas.microsoft.com/office/powerpoint/2010/main" val="370427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ED3EE-C5B2-4FE2-9E1A-7368A18F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Strumentazione (Monte Morello)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96757C-2831-4A02-BAD0-508C4C87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37" y="1946450"/>
            <a:ext cx="5933926" cy="2965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0E226C-A467-4F1B-BE80-862AFA27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" y="5147160"/>
            <a:ext cx="3274968" cy="17108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F5EB811-CD37-4EFF-A8D4-95D6761D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030466"/>
            <a:ext cx="3419872" cy="18275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448C30-C090-4578-B3D5-5ABF6273F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7" y="5325287"/>
            <a:ext cx="2178001" cy="15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1339B-81D2-48DA-A66D-7B16395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72"/>
            <a:ext cx="8229600" cy="663486"/>
          </a:xfrm>
        </p:spPr>
        <p:txBody>
          <a:bodyPr>
            <a:normAutofit fontScale="90000"/>
          </a:bodyPr>
          <a:lstStyle/>
          <a:p>
            <a:r>
              <a:rPr lang="it-IT" dirty="0"/>
              <a:t>Il «bianco»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A33898-DAB3-4EFD-B19A-343F6660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590681"/>
            <a:ext cx="3995015" cy="19723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3F71C8-6C19-493E-AF0B-14FF49D8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7" y="4825461"/>
            <a:ext cx="4008657" cy="20209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CBF219-EC75-48D4-9AAF-7EECC90A9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54" y="2590681"/>
            <a:ext cx="4005046" cy="19723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6BE8F3-673D-4742-8AB1-4517761ED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183" y="4747833"/>
            <a:ext cx="4008657" cy="19746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E9C146-0593-44E7-980C-27A662964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123" y="658052"/>
            <a:ext cx="3389754" cy="17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5C02D2-FEB3-4D00-B409-C35D972B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129"/>
            <a:ext cx="4177214" cy="21179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ADC6B0-F40A-4294-BB6B-5B7A437E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6" y="4509120"/>
            <a:ext cx="4177214" cy="21059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CA4555-950E-47D0-ADF0-4B6FC4C65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88" y="2372396"/>
            <a:ext cx="3941277" cy="19927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463279-B4CA-4381-AF07-883F750C2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788" y="4503814"/>
            <a:ext cx="4070010" cy="21059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137E77-33E3-46FD-AAD5-7CAFD2732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85996"/>
            <a:ext cx="3666031" cy="18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1E7345-7EE5-48CA-985C-A92C8212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74" y="620688"/>
            <a:ext cx="5844959" cy="28083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363534-6A3A-4852-9122-84DDF0B0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838746"/>
            <a:ext cx="5786680" cy="28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452AF1-4D4C-4243-BCD9-D1A80E9A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08" y="620688"/>
            <a:ext cx="6122179" cy="30133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AF01B2-35DC-4CB8-9CB0-08D1CFA6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02148"/>
            <a:ext cx="6122179" cy="29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637BC1-EEBC-4358-B252-08F969D6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24" y="1797200"/>
            <a:ext cx="6610951" cy="32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C65684-21FB-4AA0-B4F7-E9C2C1B9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5995062" cy="30501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B55DDE-2137-478E-87B7-A47F23BC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67" y="3751730"/>
            <a:ext cx="5995062" cy="29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GRAMSCI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53E754-0172-4593-A01E-B231586B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90142"/>
            <a:ext cx="6113787" cy="30641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B2D988-FA75-4D60-A48D-054B8FA56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11" y="469779"/>
            <a:ext cx="5976664" cy="29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90C766-7494-4FF9-9958-E9703824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97205"/>
            <a:ext cx="4261492" cy="21804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724C02-FFA1-42BE-9ACD-6D0F0B01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81128"/>
            <a:ext cx="4261492" cy="21612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274C1C7-4955-4E20-9FA5-EA7E61848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032" y="2297205"/>
            <a:ext cx="4135238" cy="21804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2DD891-A0D9-4884-AA56-86F10A6DC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991" y="4530410"/>
            <a:ext cx="4196229" cy="21804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33D6AE-2F3E-4683-9637-4AF29A5A6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636" y="469219"/>
            <a:ext cx="3559756" cy="18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07E64-BF74-4A1C-BAEC-317A5187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ciclo della CO2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511F28-60F6-4755-9CB7-3EEDB205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12" y="2132856"/>
            <a:ext cx="6332176" cy="42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E61DAA-CE52-49C9-9EA8-1A35658D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13" y="940588"/>
            <a:ext cx="5379173" cy="26633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E262BB-C11A-412B-BE66-1BD520F9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12" y="4005064"/>
            <a:ext cx="5627176" cy="27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5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5E8D97-4939-4F21-9CC7-C1882E68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5714671" cy="28039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9A16E2-19E3-4ED4-84E9-B93D620A3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1048"/>
            <a:ext cx="5714671" cy="29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8B4D10-163E-4AFC-ABDF-7CF2701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12" y="1807150"/>
            <a:ext cx="6650776" cy="32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6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B8FDAA-72AB-44DF-9F59-5202FAEB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36" y="816025"/>
            <a:ext cx="5759149" cy="2939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411C7D-084B-43D1-A414-4CFF94B6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95087"/>
            <a:ext cx="5563014" cy="2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SETTIGNANO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F04B15-8DF4-4667-BC23-D0671A38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80" y="3674781"/>
            <a:ext cx="5779039" cy="28439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489F4D-F3AA-4ABC-A49C-BC2DF841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81" y="455688"/>
            <a:ext cx="5779038" cy="28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7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Comparazione variazioni giornaliere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E24B15-6840-4BDC-A1A1-D5ED5C45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62" y="1120600"/>
            <a:ext cx="6491476" cy="46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Comparazione variazioni settimanali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625AD4-F995-4FEB-91C7-2606E83A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5247643" cy="59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0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Keeling</a:t>
            </a:r>
            <a:r>
              <a:rPr lang="it-IT" dirty="0"/>
              <a:t> plot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FED626-EBAD-4480-B453-7F6992D6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73" y="789641"/>
            <a:ext cx="6212701" cy="2865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B6E056-74D9-4172-AB8F-7AA65875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74" y="3789040"/>
            <a:ext cx="6451651" cy="27959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D2619D-DC1D-44A3-B001-251E62FCE1C2}"/>
              </a:ext>
            </a:extLst>
          </p:cNvPr>
          <p:cNvSpPr txBox="1"/>
          <p:nvPr/>
        </p:nvSpPr>
        <p:spPr>
          <a:xfrm>
            <a:off x="4101325" y="538076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Gramsci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122DE3-F429-4F39-BCF4-CB725FA575C3}"/>
              </a:ext>
            </a:extLst>
          </p:cNvPr>
          <p:cNvSpPr txBox="1"/>
          <p:nvPr/>
        </p:nvSpPr>
        <p:spPr>
          <a:xfrm>
            <a:off x="3975361" y="6488668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Settignano</a:t>
            </a:r>
          </a:p>
        </p:txBody>
      </p:sp>
    </p:spTree>
    <p:extLst>
      <p:ext uri="{BB962C8B-B14F-4D97-AF65-F5344CB8AC3E}">
        <p14:creationId xmlns:p14="http://schemas.microsoft.com/office/powerpoint/2010/main" val="53761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Keeling</a:t>
            </a:r>
            <a:r>
              <a:rPr lang="it-IT" dirty="0"/>
              <a:t> plot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D2619D-DC1D-44A3-B001-251E62FCE1C2}"/>
              </a:ext>
            </a:extLst>
          </p:cNvPr>
          <p:cNvSpPr txBox="1"/>
          <p:nvPr/>
        </p:nvSpPr>
        <p:spPr>
          <a:xfrm>
            <a:off x="4101325" y="53807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Mosse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BD1448-92B3-4339-A5B7-85E8BFC12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2188"/>
            <a:ext cx="6332176" cy="28158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2E7B17-9792-428A-9B5F-F7E41CD0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698038"/>
            <a:ext cx="6411826" cy="2915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122DE3-F429-4F39-BCF4-CB725FA575C3}"/>
              </a:ext>
            </a:extLst>
          </p:cNvPr>
          <p:cNvSpPr txBox="1"/>
          <p:nvPr/>
        </p:nvSpPr>
        <p:spPr>
          <a:xfrm>
            <a:off x="4245627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Bassi</a:t>
            </a:r>
          </a:p>
        </p:txBody>
      </p:sp>
    </p:spTree>
    <p:extLst>
      <p:ext uri="{BB962C8B-B14F-4D97-AF65-F5344CB8AC3E}">
        <p14:creationId xmlns:p14="http://schemas.microsoft.com/office/powerpoint/2010/main" val="277900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Indicazioni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14AE62E-5A03-42E9-928E-160BE039265A}"/>
              </a:ext>
            </a:extLst>
          </p:cNvPr>
          <p:cNvSpPr/>
          <p:nvPr/>
        </p:nvSpPr>
        <p:spPr>
          <a:xfrm>
            <a:off x="0" y="116684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Cambria" panose="02040503050406030204" pitchFamily="18" charset="0"/>
              </a:rPr>
              <a:t>la centralina FI-GRAMSCI si e rivelata decisamente interessata dall’impatto del traffico veicolare. In tale stazione di misura e stato osservato che le concentrazioni di CO₂ e di CH₄ variano in funzione dell’intensità del traffico nei diversi momenti della giornata e della settimana. I valori di δ13CCO₂</a:t>
            </a:r>
          </a:p>
          <a:p>
            <a:pPr algn="just"/>
            <a:r>
              <a:rPr lang="it-IT" sz="1600" dirty="0">
                <a:latin typeface="Cambria" panose="02040503050406030204" pitchFamily="18" charset="0"/>
              </a:rPr>
              <a:t>confermano dunque l‘influenza del traffico sull’andamento delle concentrazioni mentre i risultati di δ</a:t>
            </a:r>
            <a:r>
              <a:rPr lang="it-IT" sz="1600" baseline="30000" dirty="0">
                <a:latin typeface="Cambria" panose="02040503050406030204" pitchFamily="18" charset="0"/>
              </a:rPr>
              <a:t>13</a:t>
            </a:r>
            <a:r>
              <a:rPr lang="it-IT" sz="1600" dirty="0">
                <a:latin typeface="Cambria" panose="02040503050406030204" pitchFamily="18" charset="0"/>
              </a:rPr>
              <a:t>C-CH₄ lasciano ipotizzare una sorgente multipla per questo gas, ovvero una significativa componente biogenica ed un apporto derivante dall’utilizzo di gas naturale.</a:t>
            </a:r>
          </a:p>
          <a:p>
            <a:pPr algn="just"/>
            <a:r>
              <a:rPr lang="it-IT" sz="1600" dirty="0"/>
              <a:t>La zona attorno alla centralina FI-BASSI e abbastanza soggetta al traffico veicolare, anche se interessata da un minor impatto rispetto a FI-GRAMSCI in quanto le concentrazioni rilevate sono comunque </a:t>
            </a:r>
            <a:r>
              <a:rPr lang="it-IT" sz="1600" dirty="0" err="1"/>
              <a:t>piu</a:t>
            </a:r>
            <a:r>
              <a:rPr lang="it-IT" sz="1600" dirty="0"/>
              <a:t> basse, cosi come i δ</a:t>
            </a:r>
            <a:r>
              <a:rPr lang="it-IT" sz="1600" baseline="30000" dirty="0"/>
              <a:t>13</a:t>
            </a:r>
            <a:r>
              <a:rPr lang="it-IT" sz="1600" dirty="0"/>
              <a:t>C sono risultati meno vicini alle firme isotopiche associate al traffico.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9DF6DFB-0122-4083-BBFF-DCD2D7052AD2}"/>
              </a:ext>
            </a:extLst>
          </p:cNvPr>
          <p:cNvSpPr/>
          <p:nvPr/>
        </p:nvSpPr>
        <p:spPr>
          <a:xfrm>
            <a:off x="0" y="41367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Cambria" panose="02040503050406030204" pitchFamily="18" charset="0"/>
              </a:rPr>
              <a:t>Le zone delle centraline di FI-SETTIGNANO e FI-MOSSE sono quelle caratterizzate dal contributo di </a:t>
            </a:r>
            <a:r>
              <a:rPr lang="it-IT" sz="1600" dirty="0" err="1">
                <a:latin typeface="Cambria" panose="02040503050406030204" pitchFamily="18" charset="0"/>
              </a:rPr>
              <a:t>piu</a:t>
            </a:r>
            <a:r>
              <a:rPr lang="it-IT" sz="1600" dirty="0">
                <a:latin typeface="Cambria" panose="02040503050406030204" pitchFamily="18" charset="0"/>
              </a:rPr>
              <a:t> fonti e dove e stato rilevato un rilevante contributo dalla sorgente biogenica. Nel caso di Settignano la</a:t>
            </a:r>
          </a:p>
          <a:p>
            <a:pPr algn="just"/>
            <a:r>
              <a:rPr lang="it-IT" sz="1600" dirty="0">
                <a:latin typeface="Cambria" panose="02040503050406030204" pitchFamily="18" charset="0"/>
              </a:rPr>
              <a:t>componente biogenica di CO₂ e CH₄ e stato ipotizzato derivi dalla respirazione delle piante e della degradazione di materia organica presente nell’area circostante in quanto si tratta di una zona collinare e caratterizzata dalla presenza di terreni agricoli. Nel caso di Piazza Puccini, dove si trova FI-MOSSE, la componente biogenica e stata associata alla decomposizione delle acque reflue e alla respirazione delle piante per la presenza del Parco delle Cascine a circa 600 m dalla centralina.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418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07E64-BF74-4A1C-BAEC-317A5187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ciclo della CH4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EDF6EE-629E-4C71-9270-A8DB7E3D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12" y="1324575"/>
            <a:ext cx="6332176" cy="4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94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F6980-35C7-471B-83D6-BC92B7C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Indicazioni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043A5F-2C92-4945-A37E-5512B095BAEC}"/>
              </a:ext>
            </a:extLst>
          </p:cNvPr>
          <p:cNvSpPr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Cambria" panose="02040503050406030204" pitchFamily="18" charset="0"/>
              </a:rPr>
              <a:t>Dall’osservazione degli andamenti temporali e stato possibile notare una mancanza di correlazione fra le specie gassose del carbonio e il mercurio. Quest’ultimo ha dimostrato di avere un trend piuttosto ciclico con picchi di concentrazione durante le ore centrali di ogni giorno della settimana alle centraline FI-GRAMSCI, FI-BASSI e FI-SETTIGNANO. Tale andamento ha dimostrato dunque un’indipendenza dal traffico veicolare ed e stata invece riscontrata una correlazione diretta con la temperatura ed una inversa con l’umidita relativa come riflesso della dipendenza di Hg dalla radiazione solare.</a:t>
            </a:r>
            <a:endParaRPr lang="it-IT" sz="16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150351-78D3-4B41-9488-4AD083D1358A}"/>
              </a:ext>
            </a:extLst>
          </p:cNvPr>
          <p:cNvSpPr/>
          <p:nvPr/>
        </p:nvSpPr>
        <p:spPr>
          <a:xfrm>
            <a:off x="0" y="28288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Cambria" panose="02040503050406030204" pitchFamily="18" charset="0"/>
              </a:rPr>
              <a:t>Quest’ultima infatti provoca reazioni fotochimiche che riducono il Hg</a:t>
            </a:r>
            <a:r>
              <a:rPr lang="it-IT" sz="1600" baseline="30000" dirty="0">
                <a:latin typeface="Cambria" panose="02040503050406030204" pitchFamily="18" charset="0"/>
              </a:rPr>
              <a:t>2</a:t>
            </a:r>
            <a:r>
              <a:rPr lang="it-IT" sz="1600" dirty="0">
                <a:latin typeface="Cambria" panose="02040503050406030204" pitchFamily="18" charset="0"/>
              </a:rPr>
              <a:t>⁺ precedentemente depositatosi su strade, suoli e vegetazione, liberandolo cosi in </a:t>
            </a:r>
            <a:r>
              <a:rPr lang="it-IT" sz="1600" dirty="0"/>
              <a:t>atmosfera. Nonostante ciò, e possibile che il traffico abbia un’influenza minoritaria sul Hg in quanto le stazioni hanno presentato concentrazioni differenti,</a:t>
            </a:r>
          </a:p>
          <a:p>
            <a:pPr algn="just"/>
            <a:r>
              <a:rPr lang="it-IT" sz="1600" dirty="0"/>
              <a:t>concordanti con l’intensità di traffico delle zone investigate. E’ stato ipotizzato che il motivo per cui a FI-MOSSE sono stati registrati andamenti irregolari rispetto alle altre centraline sia l’incremento delle temperature a fine Aprile che ha determinato l’aumento dello strato di rimescolamento e dunque una diluzione del Hg in aria.</a:t>
            </a:r>
          </a:p>
        </p:txBody>
      </p:sp>
    </p:spTree>
    <p:extLst>
      <p:ext uri="{BB962C8B-B14F-4D97-AF65-F5344CB8AC3E}">
        <p14:creationId xmlns:p14="http://schemas.microsoft.com/office/powerpoint/2010/main" val="5849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07E64-BF74-4A1C-BAEC-317A5187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Contributo da diverse sorgenti antropogeniche di CH4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456706-BFB0-43F6-AF2E-BE2E90CE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87" y="2374300"/>
            <a:ext cx="4818826" cy="21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E1F4B-C983-4851-A21C-F0255AE0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energetico effetto serra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92B1E3-FCBE-47A8-985C-9F517137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99" y="1443975"/>
            <a:ext cx="5734801" cy="3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E881B-FEC2-4AE9-B683-95712EA0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Ciclo globale di Hg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043942-9E66-4C20-9E46-229498C4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99" y="1331640"/>
            <a:ext cx="6372001" cy="56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01450-C601-42BB-BE10-BB330F99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it-IT" dirty="0"/>
              <a:t>Rete regionale rilevamento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B035A3-B627-42A2-A248-9660CCAD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99" y="981300"/>
            <a:ext cx="5416201" cy="48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0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E9541-6FED-4572-9410-D963D875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Stazioni e misure in Firenze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418B5F-BC43-47A5-B81B-8B4DEA31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99" y="2608125"/>
            <a:ext cx="6372001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AE5D9-5347-4139-8895-18D7ED76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Stazioni considerate per lo studio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420B8A-41DE-46C6-9120-8DE87A2E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5183"/>
            <a:ext cx="6372001" cy="3781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E611E9-1F6F-48ED-AE6A-58C332A8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00" y="4777600"/>
            <a:ext cx="3663900" cy="20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3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531</Words>
  <Application>Microsoft Office PowerPoint</Application>
  <PresentationFormat>Presentazione su schermo (4:3)</PresentationFormat>
  <Paragraphs>46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Tema di Office</vt:lpstr>
      <vt:lpstr>Presentazione standard di PowerPoint</vt:lpstr>
      <vt:lpstr>Il ciclo della CO2</vt:lpstr>
      <vt:lpstr>Il ciclo della CH4</vt:lpstr>
      <vt:lpstr>Contributo da diverse sorgenti antropogeniche di CH4</vt:lpstr>
      <vt:lpstr>Bilancio energetico effetto serra</vt:lpstr>
      <vt:lpstr>Ciclo globale di Hg</vt:lpstr>
      <vt:lpstr>Rete regionale rilevamento</vt:lpstr>
      <vt:lpstr>Stazioni e misure in Firenze</vt:lpstr>
      <vt:lpstr>Stazioni considerate per lo studio</vt:lpstr>
      <vt:lpstr>Le stazioni</vt:lpstr>
      <vt:lpstr>Strumentazione (Monte Morello)</vt:lpstr>
      <vt:lpstr>Il «bianco»</vt:lpstr>
      <vt:lpstr>GRAMSCI</vt:lpstr>
      <vt:lpstr>GRAMSCI</vt:lpstr>
      <vt:lpstr>GRAMSCI</vt:lpstr>
      <vt:lpstr>GRAMSCI</vt:lpstr>
      <vt:lpstr>GRAMSCI</vt:lpstr>
      <vt:lpstr>GRAMSCI</vt:lpstr>
      <vt:lpstr>SETTIGNANO</vt:lpstr>
      <vt:lpstr>SETTIGNANO</vt:lpstr>
      <vt:lpstr>SETTIGNANO</vt:lpstr>
      <vt:lpstr>SETTIGNANO</vt:lpstr>
      <vt:lpstr>SETTIGNANO</vt:lpstr>
      <vt:lpstr>SETTIGNANO</vt:lpstr>
      <vt:lpstr>Comparazione variazioni giornaliere</vt:lpstr>
      <vt:lpstr>Comparazione variazioni settimanali</vt:lpstr>
      <vt:lpstr>Keeling plot</vt:lpstr>
      <vt:lpstr>Keeling plot</vt:lpstr>
      <vt:lpstr>Indicazioni</vt:lpstr>
      <vt:lpstr>Indicazioni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CAPE</dc:creator>
  <cp:lastModifiedBy>Franco</cp:lastModifiedBy>
  <cp:revision>26</cp:revision>
  <dcterms:created xsi:type="dcterms:W3CDTF">2013-11-22T14:12:09Z</dcterms:created>
  <dcterms:modified xsi:type="dcterms:W3CDTF">2019-08-27T11:32:47Z</dcterms:modified>
</cp:coreProperties>
</file>